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slides/slide229.xml" ContentType="application/vnd.openxmlformats-officedocument.presentationml.slide+xml"/>
  <Override PartName="/ppt/slides/slide276.xml" ContentType="application/vnd.openxmlformats-officedocument.presentationml.slide+xml"/>
  <Override PartName="/ppt/notesSlides/notesSlide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20.xml" ContentType="application/vnd.openxmlformats-officedocument.presentationml.slide+xml"/>
  <Override PartName="/ppt/slides/slide131.xml" ContentType="application/vnd.openxmlformats-officedocument.presentationml.slide+xml"/>
  <Override PartName="/ppt/slides/slide218.xml" ContentType="application/vnd.openxmlformats-officedocument.presentationml.slide+xml"/>
  <Override PartName="/ppt/slides/slide265.xml" ContentType="application/vnd.openxmlformats-officedocument.presentationml.slide+xml"/>
  <Override PartName="/ppt/slides/slide25.xml" ContentType="application/vnd.openxmlformats-officedocument.presentationml.slide+xml"/>
  <Override PartName="/ppt/slides/slide72.xml" ContentType="application/vnd.openxmlformats-officedocument.presentationml.slide+xml"/>
  <Override PartName="/ppt/slides/slide207.xml" ContentType="application/vnd.openxmlformats-officedocument.presentationml.slide+xml"/>
  <Override PartName="/ppt/slides/slide254.xml" ContentType="application/vnd.openxmlformats-officedocument.presentationml.slid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232.xml" ContentType="application/vnd.openxmlformats-officedocument.presentationml.slide+xml"/>
  <Override PartName="/ppt/slides/slide243.xml" ContentType="application/vnd.openxmlformats-officedocument.presentationml.slide+xml"/>
  <Override PartName="/ppt/slides/slide290.xml" ContentType="application/vnd.openxmlformats-officedocument.presentationml.slide+xml"/>
  <Override PartName="/ppt/notesMasters/notesMaster1.xml" ContentType="application/vnd.openxmlformats-officedocument.presentationml.notesMaster+xml"/>
  <Override PartName="/ppt/slides/slide169.xml" ContentType="application/vnd.openxmlformats-officedocument.presentationml.slide+xml"/>
  <Override PartName="/ppt/slides/slide221.xml" ContentType="application/vnd.openxmlformats-officedocument.presentationml.slide+xml"/>
  <Override PartName="/ppt/slides/slide308.xml" ContentType="application/vnd.openxmlformats-officedocument.presentationml.slide+xml"/>
  <Override PartName="/ppt/slides/slide319.xml" ContentType="application/vnd.openxmlformats-officedocument.presentationml.slide+xml"/>
  <Override PartName="/ppt/tableStyles.xml" ContentType="application/vnd.openxmlformats-officedocument.presentationml.tableStyles+xml"/>
  <Override PartName="/ppt/slides/slide147.xml" ContentType="application/vnd.openxmlformats-officedocument.presentationml.slide+xml"/>
  <Override PartName="/ppt/slides/slide158.xml" ContentType="application/vnd.openxmlformats-officedocument.presentationml.slide+xml"/>
  <Override PartName="/ppt/slides/slide194.xml" ContentType="application/vnd.openxmlformats-officedocument.presentationml.slide+xml"/>
  <Override PartName="/ppt/slides/slide210.xml" ContentType="application/vnd.openxmlformats-officedocument.presentationml.slide+xml"/>
  <Override PartName="/ppt/slides/slide99.xml" ContentType="application/vnd.openxmlformats-officedocument.presentationml.slide+xml"/>
  <Override PartName="/ppt/slides/slide136.xml" ContentType="application/vnd.openxmlformats-officedocument.presentationml.slide+xml"/>
  <Override PartName="/ppt/slides/slide183.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125.xml" ContentType="application/vnd.openxmlformats-officedocument.presentationml.slide+xml"/>
  <Override PartName="/ppt/slides/slide172.xml" ContentType="application/vnd.openxmlformats-officedocument.presentationml.slide+xml"/>
  <Override PartName="/ppt/slides/slide259.xml" ContentType="application/vnd.openxmlformats-officedocument.presentationml.slide+xml"/>
  <Override PartName="/ppt/slides/slide322.xml" ContentType="application/vnd.openxmlformats-officedocument.presentationml.slide+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s/slide150.xml" ContentType="application/vnd.openxmlformats-officedocument.presentationml.slide+xml"/>
  <Override PartName="/ppt/slides/slide161.xml" ContentType="application/vnd.openxmlformats-officedocument.presentationml.slide+xml"/>
  <Override PartName="/ppt/slides/slide248.xml" ContentType="application/vnd.openxmlformats-officedocument.presentationml.slide+xml"/>
  <Override PartName="/ppt/slides/slide295.xml" ContentType="application/vnd.openxmlformats-officedocument.presentationml.slide+xml"/>
  <Override PartName="/ppt/slides/slide300.xml" ContentType="application/vnd.openxmlformats-officedocument.presentationml.slide+xml"/>
  <Override PartName="/ppt/slides/slide311.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55.xml" ContentType="application/vnd.openxmlformats-officedocument.presentationml.slide+xml"/>
  <Override PartName="/ppt/slides/slide237.xml" ContentType="application/vnd.openxmlformats-officedocument.presentationml.slide+xml"/>
  <Override PartName="/ppt/slides/slide284.xml" ContentType="application/vnd.openxmlformats-officedocument.presentationml.slide+xml"/>
  <Override PartName="/ppt/theme/theme2.xml" ContentType="application/vnd.openxmlformats-officedocument.theme+xml"/>
  <Override PartName="/ppt/slides/slide33.xml" ContentType="application/vnd.openxmlformats-officedocument.presentationml.slide+xml"/>
  <Override PartName="/ppt/slides/slide44.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s/slide215.xml" ContentType="application/vnd.openxmlformats-officedocument.presentationml.slide+xml"/>
  <Override PartName="/ppt/slides/slide226.xml" ContentType="application/vnd.openxmlformats-officedocument.presentationml.slide+xml"/>
  <Override PartName="/ppt/slides/slide262.xml" ContentType="application/vnd.openxmlformats-officedocument.presentationml.slide+xml"/>
  <Override PartName="/ppt/slides/slide273.xml" ContentType="application/vnd.openxmlformats-officedocument.presentationml.slide+xml"/>
  <Override PartName="/ppt/presentation.xml" ContentType="application/vnd.openxmlformats-officedocument.presentationml.presentation.main+xml"/>
  <Override PartName="/ppt/slides/slide22.xml" ContentType="application/vnd.openxmlformats-officedocument.presentationml.slide+xml"/>
  <Override PartName="/ppt/slides/slide199.xml" ContentType="application/vnd.openxmlformats-officedocument.presentationml.slide+xml"/>
  <Override PartName="/ppt/slides/slide204.xml" ContentType="application/vnd.openxmlformats-officedocument.presentationml.slide+xml"/>
  <Override PartName="/ppt/slides/slide251.xml" ContentType="application/vnd.openxmlformats-officedocument.presentationml.slide+xml"/>
  <Override PartName="/docProps/app.xml" ContentType="application/vnd.openxmlformats-officedocument.extended-properties+xml"/>
  <Override PartName="/ppt/slides/slide11.xml" ContentType="application/vnd.openxmlformats-officedocument.presentationml.slide+xml"/>
  <Override PartName="/ppt/slides/slide188.xml" ContentType="application/vnd.openxmlformats-officedocument.presentationml.slide+xml"/>
  <Override PartName="/ppt/slides/slide240.xml" ContentType="application/vnd.openxmlformats-officedocument.presentationml.slide+xml"/>
  <Override PartName="/ppt/slides/slide327.xml" ContentType="application/vnd.openxmlformats-officedocument.presentationml.slide+xml"/>
  <Override PartName="/ppt/slides/slide119.xml" ContentType="application/vnd.openxmlformats-officedocument.presentationml.slide+xml"/>
  <Override PartName="/ppt/slides/slide166.xml" ContentType="application/vnd.openxmlformats-officedocument.presentationml.slide+xml"/>
  <Override PartName="/ppt/slides/slide177.xml" ContentType="application/vnd.openxmlformats-officedocument.presentationml.slide+xml"/>
  <Override PartName="/ppt/slides/slide316.xml" ContentType="application/vnd.openxmlformats-officedocument.presentationml.slide+xml"/>
  <Override PartName="/ppt/slideLayouts/slideLayout10.xml" ContentType="application/vnd.openxmlformats-officedocument.presentationml.slideLayout+xml"/>
  <Override PartName="/ppt/slides/slide108.xml" ContentType="application/vnd.openxmlformats-officedocument.presentationml.slide+xml"/>
  <Override PartName="/ppt/slides/slide155.xml" ContentType="application/vnd.openxmlformats-officedocument.presentationml.slide+xml"/>
  <Override PartName="/ppt/slides/slide305.xml" ContentType="application/vnd.openxmlformats-officedocument.presentationml.slide+xml"/>
  <Override PartName="/ppt/slides/slide49.xml" ContentType="application/vnd.openxmlformats-officedocument.presentationml.slide+xml"/>
  <Override PartName="/ppt/slides/slide96.xml" ContentType="application/vnd.openxmlformats-officedocument.presentationml.slide+xml"/>
  <Override PartName="/ppt/slides/slide144.xml" ContentType="application/vnd.openxmlformats-officedocument.presentationml.slide+xml"/>
  <Override PartName="/ppt/slides/slide191.xml" ContentType="application/vnd.openxmlformats-officedocument.presentationml.slide+xml"/>
  <Override PartName="/ppt/slides/slide278.xml" ContentType="application/vnd.openxmlformats-officedocument.presentationml.slide+xml"/>
  <Override PartName="/ppt/slides/slide289.xml" ContentType="application/vnd.openxmlformats-officedocument.presentationml.slide+xml"/>
  <Override PartName="/ppt/slides/slide330.xml" ContentType="application/vnd.openxmlformats-officedocument.presentationml.slide+xml"/>
  <Override PartName="/ppt/notesSlides/notesSlide4.xml" ContentType="application/vnd.openxmlformats-officedocument.presentationml.notesSlide+xml"/>
  <Override PartName="/ppt/slides/slide38.xml" ContentType="application/vnd.openxmlformats-officedocument.presentationml.slide+xml"/>
  <Override PartName="/ppt/slides/slide85.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slides/slide180.xml" ContentType="application/vnd.openxmlformats-officedocument.presentationml.slide+xml"/>
  <Override PartName="/ppt/slides/slide267.xml" ContentType="application/vnd.openxmlformats-officedocument.presentationml.slide+xml"/>
  <Override PartName="/ppt/slides/slide27.xml" ContentType="application/vnd.openxmlformats-officedocument.presentationml.slide+xml"/>
  <Override PartName="/ppt/slides/slide74.xml" ContentType="application/vnd.openxmlformats-officedocument.presentationml.slide+xml"/>
  <Override PartName="/ppt/slides/slide111.xml" ContentType="application/vnd.openxmlformats-officedocument.presentationml.slide+xml"/>
  <Override PartName="/ppt/slides/slide209.xml" ContentType="application/vnd.openxmlformats-officedocument.presentationml.slide+xml"/>
  <Override PartName="/ppt/slides/slide256.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100.xml" ContentType="application/vnd.openxmlformats-officedocument.presentationml.slide+xml"/>
  <Override PartName="/ppt/slides/slide234.xml" ContentType="application/vnd.openxmlformats-officedocument.presentationml.slide+xml"/>
  <Override PartName="/ppt/slides/slide245.xml" ContentType="application/vnd.openxmlformats-officedocument.presentationml.slide+xml"/>
  <Override PartName="/ppt/slides/slide281.xml" ContentType="application/vnd.openxmlformats-officedocument.presentationml.slide+xml"/>
  <Override PartName="/ppt/slides/slide292.xml" ContentType="application/vnd.openxmlformats-officedocument.presentationml.slide+xml"/>
  <Default Extension="wmf" ContentType="image/x-wmf"/>
  <Override PartName="/ppt/slides/slide41.xml" ContentType="application/vnd.openxmlformats-officedocument.presentationml.slide+xml"/>
  <Override PartName="/ppt/slides/slide223.xml" ContentType="application/vnd.openxmlformats-officedocument.presentationml.slide+xml"/>
  <Override PartName="/ppt/slides/slide270.xml" ContentType="application/vnd.openxmlformats-officedocument.presentationml.slide+xml"/>
  <Override PartName="/ppt/slides/slide30.xml" ContentType="application/vnd.openxmlformats-officedocument.presentationml.slide+xml"/>
  <Override PartName="/ppt/slides/slide149.xml" ContentType="application/vnd.openxmlformats-officedocument.presentationml.slide+xml"/>
  <Override PartName="/ppt/slides/slide196.xml" ContentType="application/vnd.openxmlformats-officedocument.presentationml.slide+xml"/>
  <Override PartName="/ppt/slides/slide212.xml" ContentType="application/vnd.openxmlformats-officedocument.presentationml.slide+xml"/>
  <Override PartName="/ppt/slides/slide138.xml" ContentType="application/vnd.openxmlformats-officedocument.presentationml.slide+xml"/>
  <Override PartName="/ppt/slides/slide185.xml" ContentType="application/vnd.openxmlformats-officedocument.presentationml.slide+xml"/>
  <Override PartName="/ppt/slides/slide201.xml" ContentType="application/vnd.openxmlformats-officedocument.presentationml.slide+xml"/>
  <Override PartName="/ppt/slides/slide79.xml" ContentType="application/vnd.openxmlformats-officedocument.presentationml.slide+xml"/>
  <Override PartName="/ppt/slides/slide127.xml" ContentType="application/vnd.openxmlformats-officedocument.presentationml.slide+xml"/>
  <Override PartName="/ppt/slides/slide174.xml" ContentType="application/vnd.openxmlformats-officedocument.presentationml.slide+xml"/>
  <Override PartName="/ppt/slides/slide324.xml" ContentType="application/vnd.openxmlformats-officedocument.presentationml.slide+xml"/>
  <Override PartName="/ppt/slides/slide7.xml" ContentType="application/vnd.openxmlformats-officedocument.presentationml.slide+xml"/>
  <Override PartName="/ppt/slides/slide68.xml" ContentType="application/vnd.openxmlformats-officedocument.presentationml.slide+xml"/>
  <Override PartName="/ppt/slides/slide116.xml" ContentType="application/vnd.openxmlformats-officedocument.presentationml.slide+xml"/>
  <Override PartName="/ppt/slides/slide163.xml" ContentType="application/vnd.openxmlformats-officedocument.presentationml.slide+xml"/>
  <Override PartName="/ppt/slides/slide297.xml" ContentType="application/vnd.openxmlformats-officedocument.presentationml.slide+xml"/>
  <Override PartName="/ppt/slides/slide302.xml" ContentType="application/vnd.openxmlformats-officedocument.presentationml.slide+xml"/>
  <Override PartName="/ppt/slides/slide313.xml" ContentType="application/vnd.openxmlformats-officedocument.presentationml.slide+xml"/>
  <Override PartName="/ppt/slideLayouts/slideLayout9.xml" ContentType="application/vnd.openxmlformats-officedocument.presentationml.slideLayout+xml"/>
  <Override PartName="/ppt/slides/slide57.xml" ContentType="application/vnd.openxmlformats-officedocument.presentationml.slide+xml"/>
  <Override PartName="/ppt/slides/slide105.xml" ContentType="application/vnd.openxmlformats-officedocument.presentationml.slide+xml"/>
  <Override PartName="/ppt/slides/slide141.xml" ContentType="application/vnd.openxmlformats-officedocument.presentationml.slide+xml"/>
  <Override PartName="/ppt/slides/slide152.xml" ContentType="application/vnd.openxmlformats-officedocument.presentationml.slide+xml"/>
  <Override PartName="/ppt/slides/slide239.xml" ContentType="application/vnd.openxmlformats-officedocument.presentationml.slide+xml"/>
  <Override PartName="/ppt/slides/slide286.xml" ContentType="application/vnd.openxmlformats-officedocument.presentationml.slide+xml"/>
  <Override PartName="/ppt/notesSlides/notesSlide1.xml" ContentType="application/vnd.openxmlformats-officedocument.presentationml.notesSlide+xml"/>
  <Override PartName="/ppt/slides/slide46.xml" ContentType="application/vnd.openxmlformats-officedocument.presentationml.slide+xml"/>
  <Override PartName="/ppt/slides/slide93.xml" ContentType="application/vnd.openxmlformats-officedocument.presentationml.slide+xml"/>
  <Override PartName="/ppt/slides/slide130.xml" ContentType="application/vnd.openxmlformats-officedocument.presentationml.slide+xml"/>
  <Override PartName="/ppt/slides/slide217.xml" ContentType="application/vnd.openxmlformats-officedocument.presentationml.slide+xml"/>
  <Override PartName="/ppt/slides/slide228.xml" ContentType="application/vnd.openxmlformats-officedocument.presentationml.slide+xml"/>
  <Override PartName="/ppt/slides/slide264.xml" ContentType="application/vnd.openxmlformats-officedocument.presentationml.slide+xml"/>
  <Override PartName="/ppt/slides/slide275.xml" ContentType="application/vnd.openxmlformats-officedocument.presentationml.slide+xml"/>
  <Override PartName="/ppt/slides/slide24.xml" ContentType="application/vnd.openxmlformats-officedocument.presentationml.slide+xml"/>
  <Override PartName="/ppt/slides/slide35.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slides/slide206.xml" ContentType="application/vnd.openxmlformats-officedocument.presentationml.slide+xml"/>
  <Override PartName="/ppt/slides/slide253.xml" ContentType="application/vnd.openxmlformats-officedocument.presentationml.slide+xml"/>
  <Override PartName="/ppt/slides/slide13.xml" ContentType="application/vnd.openxmlformats-officedocument.presentationml.slide+xml"/>
  <Override PartName="/ppt/slides/slide60.xml" ContentType="application/vnd.openxmlformats-officedocument.presentationml.slide+xml"/>
  <Override PartName="/ppt/slides/slide242.xml" ContentType="application/vnd.openxmlformats-officedocument.presentationml.slide+xml"/>
  <Override PartName="/ppt/slides/slide329.xml" ContentType="application/vnd.openxmlformats-officedocument.presentationml.slide+xml"/>
  <Override PartName="/ppt/slideLayouts/slideLayout1.xml" ContentType="application/vnd.openxmlformats-officedocument.presentationml.slideLayout+xml"/>
  <Override PartName="/ppt/slides/slide168.xml" ContentType="application/vnd.openxmlformats-officedocument.presentationml.slide+xml"/>
  <Override PartName="/ppt/slides/slide179.xml" ContentType="application/vnd.openxmlformats-officedocument.presentationml.slide+xml"/>
  <Override PartName="/ppt/slides/slide231.xml" ContentType="application/vnd.openxmlformats-officedocument.presentationml.slide+xml"/>
  <Override PartName="/ppt/slides/slide318.xml" ContentType="application/vnd.openxmlformats-officedocument.presentationml.slide+xml"/>
  <Override PartName="/ppt/slides/slide157.xml" ContentType="application/vnd.openxmlformats-officedocument.presentationml.slide+xml"/>
  <Override PartName="/ppt/slides/slide220.xml" ContentType="application/vnd.openxmlformats-officedocument.presentationml.slide+xml"/>
  <Override PartName="/ppt/slides/slide307.xml" ContentType="application/vnd.openxmlformats-officedocument.presentationml.slide+xml"/>
  <Default Extension="tiff" ContentType="image/tiff"/>
  <Override PartName="/ppt/slides/slide98.xml" ContentType="application/vnd.openxmlformats-officedocument.presentationml.slide+xml"/>
  <Override PartName="/ppt/slides/slide117.xml" ContentType="application/vnd.openxmlformats-officedocument.presentationml.slide+xml"/>
  <Override PartName="/ppt/slides/slide128.xml" ContentType="application/vnd.openxmlformats-officedocument.presentationml.slide+xml"/>
  <Override PartName="/ppt/slides/slide146.xml" ContentType="application/vnd.openxmlformats-officedocument.presentationml.slide+xml"/>
  <Override PartName="/ppt/slides/slide164.xml" ContentType="application/vnd.openxmlformats-officedocument.presentationml.slide+xml"/>
  <Override PartName="/ppt/slides/slide175.xml" ContentType="application/vnd.openxmlformats-officedocument.presentationml.slide+xml"/>
  <Override PartName="/ppt/slides/slide193.xml" ContentType="application/vnd.openxmlformats-officedocument.presentationml.slide+xml"/>
  <Override PartName="/ppt/slides/slide314.xml" ContentType="application/vnd.openxmlformats-officedocument.presentationml.slide+xml"/>
  <Override PartName="/ppt/slides/slide332.xml" ContentType="application/vnd.openxmlformats-officedocument.presentationml.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slides/slide153.xml" ContentType="application/vnd.openxmlformats-officedocument.presentationml.slide+xml"/>
  <Override PartName="/ppt/slides/slide171.xml" ContentType="application/vnd.openxmlformats-officedocument.presentationml.slide+xml"/>
  <Override PartName="/ppt/slides/slide182.xml" ContentType="application/vnd.openxmlformats-officedocument.presentationml.slide+xml"/>
  <Override PartName="/ppt/slides/slide269.xml" ContentType="application/vnd.openxmlformats-officedocument.presentationml.slide+xml"/>
  <Override PartName="/ppt/slides/slide287.xml" ContentType="application/vnd.openxmlformats-officedocument.presentationml.slide+xml"/>
  <Override PartName="/ppt/slides/slide298.xml" ContentType="application/vnd.openxmlformats-officedocument.presentationml.slide+xml"/>
  <Override PartName="/ppt/slides/slide303.xml" ContentType="application/vnd.openxmlformats-officedocument.presentationml.slide+xml"/>
  <Override PartName="/ppt/slides/slide321.xml" ContentType="application/vnd.openxmlformats-officedocument.presentationml.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slides/slide160.xml" ContentType="application/vnd.openxmlformats-officedocument.presentationml.slide+xml"/>
  <Override PartName="/ppt/slides/slide258.xml" ContentType="application/vnd.openxmlformats-officedocument.presentationml.slide+xml"/>
  <Override PartName="/ppt/slides/slide310.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s/slide236.xml" ContentType="application/vnd.openxmlformats-officedocument.presentationml.slide+xml"/>
  <Override PartName="/ppt/slides/slide247.xml" ContentType="application/vnd.openxmlformats-officedocument.presentationml.slide+xml"/>
  <Override PartName="/ppt/slides/slide283.xml" ContentType="application/vnd.openxmlformats-officedocument.presentationml.slide+xml"/>
  <Override PartName="/ppt/slides/slide294.xml" ContentType="application/vnd.openxmlformats-officedocument.presentationml.slide+xml"/>
  <Override PartName="/ppt/slideLayouts/slideLayout6.xml" ContentType="application/vnd.openxmlformats-officedocument.presentationml.slideLayout+xml"/>
  <Override PartName="/ppt/slides/slide43.xml" ContentType="application/vnd.openxmlformats-officedocument.presentationml.slide+xml"/>
  <Override PartName="/ppt/slides/slide90.xml" ContentType="application/vnd.openxmlformats-officedocument.presentationml.slide+xml"/>
  <Override PartName="/ppt/slides/slide225.xml" ContentType="application/vnd.openxmlformats-officedocument.presentationml.slide+xml"/>
  <Override PartName="/ppt/slides/slide272.xml" ContentType="application/vnd.openxmlformats-officedocument.presentationml.slide+xml"/>
  <Override PartName="/ppt/theme/theme1.xml" ContentType="application/vnd.openxmlformats-officedocument.theme+xml"/>
  <Override PartName="/ppt/slides/slide32.xml" ContentType="application/vnd.openxmlformats-officedocument.presentationml.slide+xml"/>
  <Override PartName="/ppt/slides/slide214.xml" ContentType="application/vnd.openxmlformats-officedocument.presentationml.slide+xml"/>
  <Override PartName="/ppt/slides/slide261.xml" ContentType="application/vnd.openxmlformats-officedocument.presentationml.slide+xml"/>
  <Override PartName="/ppt/slides/slide10.xml" ContentType="application/vnd.openxmlformats-officedocument.presentationml.slide+xml"/>
  <Override PartName="/ppt/slides/slide21.xml" ContentType="application/vnd.openxmlformats-officedocument.presentationml.slide+xml"/>
  <Override PartName="/ppt/slides/slide187.xml" ContentType="application/vnd.openxmlformats-officedocument.presentationml.slide+xml"/>
  <Override PartName="/ppt/slides/slide198.xml" ContentType="application/vnd.openxmlformats-officedocument.presentationml.slide+xml"/>
  <Override PartName="/ppt/slides/slide203.xml" ContentType="application/vnd.openxmlformats-officedocument.presentationml.slide+xml"/>
  <Override PartName="/ppt/slides/slide250.xml" ContentType="application/vnd.openxmlformats-officedocument.presentationml.slide+xml"/>
  <Override PartName="/ppt/slides/slide129.xml" ContentType="application/vnd.openxmlformats-officedocument.presentationml.slide+xml"/>
  <Override PartName="/ppt/slides/slide176.xml" ContentType="application/vnd.openxmlformats-officedocument.presentationml.slide+xml"/>
  <Override PartName="/ppt/slides/slide326.xml" ContentType="application/vnd.openxmlformats-officedocument.presentationml.slide+xml"/>
  <Override PartName="/ppt/slides/slide118.xml" ContentType="application/vnd.openxmlformats-officedocument.presentationml.slide+xml"/>
  <Override PartName="/ppt/slides/slide165.xml" ContentType="application/vnd.openxmlformats-officedocument.presentationml.slide+xml"/>
  <Override PartName="/ppt/slides/slide299.xml" ContentType="application/vnd.openxmlformats-officedocument.presentationml.slide+xml"/>
  <Override PartName="/ppt/slides/slide304.xml" ContentType="application/vnd.openxmlformats-officedocument.presentationml.slide+xml"/>
  <Override PartName="/ppt/slides/slide315.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slides/slide143.xml" ContentType="application/vnd.openxmlformats-officedocument.presentationml.slide+xml"/>
  <Override PartName="/ppt/slides/slide154.xml" ContentType="application/vnd.openxmlformats-officedocument.presentationml.slide+xml"/>
  <Override PartName="/ppt/slides/slide190.xml" ContentType="application/vnd.openxmlformats-officedocument.presentationml.slide+xml"/>
  <Override PartName="/ppt/slides/slide288.xml" ContentType="application/vnd.openxmlformats-officedocument.presentationml.slide+xml"/>
  <Override PartName="/ppt/viewProps.xml" ContentType="application/vnd.openxmlformats-officedocument.presentationml.viewProps+xml"/>
  <Override PartName="/ppt/slides/slide48.xml" ContentType="application/vnd.openxmlformats-officedocument.presentationml.slide+xml"/>
  <Override PartName="/ppt/slides/slide95.xml" ContentType="application/vnd.openxmlformats-officedocument.presentationml.slide+xml"/>
  <Override PartName="/ppt/slides/slide132.xml" ContentType="application/vnd.openxmlformats-officedocument.presentationml.slide+xml"/>
  <Override PartName="/ppt/slides/slide277.xml" ContentType="application/vnd.openxmlformats-officedocument.presentationml.slide+xml"/>
  <Override PartName="/ppt/notesSlides/notesSlide3.xml" ContentType="application/vnd.openxmlformats-officedocument.presentationml.notesSlide+xml"/>
  <Default Extension="bin" ContentType="application/vnd.openxmlformats-officedocument.oleObject"/>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slides/slide208.xml" ContentType="application/vnd.openxmlformats-officedocument.presentationml.slide+xml"/>
  <Override PartName="/ppt/slides/slide219.xml" ContentType="application/vnd.openxmlformats-officedocument.presentationml.slide+xml"/>
  <Override PartName="/ppt/slides/slide255.xml" ContentType="application/vnd.openxmlformats-officedocument.presentationml.slide+xml"/>
  <Override PartName="/ppt/slides/slide266.xml" ContentType="application/vnd.openxmlformats-officedocument.presentationml.slide+xml"/>
  <Override PartName="/ppt/presProps.xml" ContentType="application/vnd.openxmlformats-officedocument.presentationml.presProps+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s/slide244.xml" ContentType="application/vnd.openxmlformats-officedocument.presentationml.slide+xml"/>
  <Override PartName="/ppt/slides/slide291.xml" ContentType="application/vnd.openxmlformats-officedocument.presentationml.slide+xml"/>
  <Override PartName="/ppt/slideLayouts/slideLayout3.xml" ContentType="application/vnd.openxmlformats-officedocument.presentationml.slideLayout+xml"/>
  <Override PartName="/ppt/slides/slide51.xml" ContentType="application/vnd.openxmlformats-officedocument.presentationml.slide+xml"/>
  <Override PartName="/ppt/slides/slide233.xml" ContentType="application/vnd.openxmlformats-officedocument.presentationml.slide+xml"/>
  <Override PartName="/ppt/slides/slide280.xml" ContentType="application/vnd.openxmlformats-officedocument.presentationml.slide+xml"/>
  <Override PartName="/ppt/slides/slide40.xml" ContentType="application/vnd.openxmlformats-officedocument.presentationml.slide+xml"/>
  <Override PartName="/ppt/slides/slide159.xml" ContentType="application/vnd.openxmlformats-officedocument.presentationml.slide+xml"/>
  <Override PartName="/ppt/slides/slide211.xml" ContentType="application/vnd.openxmlformats-officedocument.presentationml.slide+xml"/>
  <Override PartName="/ppt/slides/slide222.xml" ContentType="application/vnd.openxmlformats-officedocument.presentationml.slide+xml"/>
  <Override PartName="/ppt/slides/slide309.xml" ContentType="application/vnd.openxmlformats-officedocument.presentationml.slide+xml"/>
  <Override PartName="/ppt/slides/slide148.xml" ContentType="application/vnd.openxmlformats-officedocument.presentationml.slide+xml"/>
  <Override PartName="/ppt/slides/slide195.xml" ContentType="application/vnd.openxmlformats-officedocument.presentationml.slide+xml"/>
  <Override PartName="/ppt/slides/slide200.xml" ContentType="application/vnd.openxmlformats-officedocument.presentationml.slide+xml"/>
  <Default Extension="vml" ContentType="application/vnd.openxmlformats-officedocument.vmlDrawing"/>
  <Override PartName="/ppt/slides/slide89.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slides/slide173.xml" ContentType="application/vnd.openxmlformats-officedocument.presentationml.slide+xml"/>
  <Override PartName="/ppt/slides/slide184.xml" ContentType="application/vnd.openxmlformats-officedocument.presentationml.slide+xml"/>
  <Override PartName="/ppt/slides/slide323.xml" ContentType="application/vnd.openxmlformats-officedocument.presentationml.slide+xml"/>
  <Override PartName="/ppt/slides/slide78.xml" ContentType="application/vnd.openxmlformats-officedocument.presentationml.slide+xml"/>
  <Override PartName="/ppt/slides/slide115.xml" ContentType="application/vnd.openxmlformats-officedocument.presentationml.slide+xml"/>
  <Override PartName="/ppt/slides/slide162.xml" ContentType="application/vnd.openxmlformats-officedocument.presentationml.slide+xml"/>
  <Override PartName="/ppt/slides/slide312.xml" ContentType="application/vnd.openxmlformats-officedocument.presentationml.slide+xml"/>
  <Override PartName="/ppt/handoutMasters/handoutMaster1.xml" ContentType="application/vnd.openxmlformats-officedocument.presentationml.handoutMaster+xml"/>
  <Override PartName="/docProps/core.xml" ContentType="application/vnd.openxmlformats-package.core-properties+xml"/>
  <Override PartName="/ppt/slides/slide6.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104.xml" ContentType="application/vnd.openxmlformats-officedocument.presentationml.slide+xml"/>
  <Override PartName="/ppt/slides/slide151.xml" ContentType="application/vnd.openxmlformats-officedocument.presentationml.slide+xml"/>
  <Override PartName="/ppt/slides/slide238.xml" ContentType="application/vnd.openxmlformats-officedocument.presentationml.slide+xml"/>
  <Override PartName="/ppt/slides/slide249.xml" ContentType="application/vnd.openxmlformats-officedocument.presentationml.slide+xml"/>
  <Override PartName="/ppt/slides/slide285.xml" ContentType="application/vnd.openxmlformats-officedocument.presentationml.slide+xml"/>
  <Override PartName="/ppt/slides/slide296.xml" ContentType="application/vnd.openxmlformats-officedocument.presentationml.slide+xml"/>
  <Override PartName="/ppt/slides/slide301.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5.xml" ContentType="application/vnd.openxmlformats-officedocument.presentationml.slide+xml"/>
  <Override PartName="/ppt/slides/slide92.xml" ContentType="application/vnd.openxmlformats-officedocument.presentationml.slide+xml"/>
  <Override PartName="/ppt/slides/slide140.xml" ContentType="application/vnd.openxmlformats-officedocument.presentationml.slide+xml"/>
  <Override PartName="/ppt/slides/slide227.xml" ContentType="application/vnd.openxmlformats-officedocument.presentationml.slide+xml"/>
  <Override PartName="/ppt/slides/slide274.xml" ContentType="application/vnd.openxmlformats-officedocument.presentationml.slide+xml"/>
  <Override PartName="/ppt/theme/theme3.xml" ContentType="application/vnd.openxmlformats-officedocument.theme+xml"/>
  <Override PartName="/ppt/slides/slide34.xml" ContentType="application/vnd.openxmlformats-officedocument.presentationml.slide+xml"/>
  <Override PartName="/ppt/slides/slide81.xml" ContentType="application/vnd.openxmlformats-officedocument.presentationml.slide+xml"/>
  <Override PartName="/ppt/slides/slide216.xml" ContentType="application/vnd.openxmlformats-officedocument.presentationml.slide+xml"/>
  <Override PartName="/ppt/slides/slide263.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70.xml" ContentType="application/vnd.openxmlformats-officedocument.presentationml.slide+xml"/>
  <Override PartName="/ppt/slides/slide189.xml" ContentType="application/vnd.openxmlformats-officedocument.presentationml.slide+xml"/>
  <Override PartName="/ppt/slides/slide205.xml" ContentType="application/vnd.openxmlformats-officedocument.presentationml.slide+xml"/>
  <Override PartName="/ppt/slides/slide241.xml" ContentType="application/vnd.openxmlformats-officedocument.presentationml.slide+xml"/>
  <Override PartName="/ppt/slides/slide252.xml" ContentType="application/vnd.openxmlformats-officedocument.presentationml.slide+xml"/>
  <Override PartName="/ppt/slides/slide12.xml" ContentType="application/vnd.openxmlformats-officedocument.presentationml.slide+xml"/>
  <Override PartName="/ppt/slides/slide178.xml" ContentType="application/vnd.openxmlformats-officedocument.presentationml.slide+xml"/>
  <Override PartName="/ppt/slides/slide230.xml" ContentType="application/vnd.openxmlformats-officedocument.presentationml.slide+xml"/>
  <Override PartName="/ppt/slides/slide328.xml" ContentType="application/vnd.openxmlformats-officedocument.presentationml.slide+xml"/>
  <Override PartName="/ppt/slideLayouts/slideLayout11.xml" ContentType="application/vnd.openxmlformats-officedocument.presentationml.slideLayout+xml"/>
  <Override PartName="/ppt/slides/slide167.xml" ContentType="application/vnd.openxmlformats-officedocument.presentationml.slide+xml"/>
  <Override PartName="/ppt/slides/slide306.xml" ContentType="application/vnd.openxmlformats-officedocument.presentationml.slide+xml"/>
  <Override PartName="/ppt/slides/slide317.xml" ContentType="application/vnd.openxmlformats-officedocument.presentationml.slide+xml"/>
  <Override PartName="/ppt/slides/slide109.xml" ContentType="application/vnd.openxmlformats-officedocument.presentationml.slide+xml"/>
  <Override PartName="/ppt/slides/slide145.xml" ContentType="application/vnd.openxmlformats-officedocument.presentationml.slide+xml"/>
  <Override PartName="/ppt/slides/slide156.xml" ContentType="application/vnd.openxmlformats-officedocument.presentationml.slide+xml"/>
  <Override PartName="/ppt/slides/slide192.xml" ContentType="application/vnd.openxmlformats-officedocument.presentationml.slide+xml"/>
  <Override PartName="/ppt/slides/slide97.xml" ContentType="application/vnd.openxmlformats-officedocument.presentationml.slide+xml"/>
  <Override PartName="/ppt/slides/slide134.xml" ContentType="application/vnd.openxmlformats-officedocument.presentationml.slide+xml"/>
  <Override PartName="/ppt/slides/slide181.xml" ContentType="application/vnd.openxmlformats-officedocument.presentationml.slide+xml"/>
  <Override PartName="/ppt/slides/slide279.xml" ContentType="application/vnd.openxmlformats-officedocument.presentationml.slide+xml"/>
  <Override PartName="/ppt/slides/slide331.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23.xml" ContentType="application/vnd.openxmlformats-officedocument.presentationml.slide+xml"/>
  <Override PartName="/ppt/slides/slide170.xml" ContentType="application/vnd.openxmlformats-officedocument.presentationml.slide+xml"/>
  <Override PartName="/ppt/slides/slide257.xml" ContentType="application/vnd.openxmlformats-officedocument.presentationml.slide+xml"/>
  <Override PartName="/ppt/slides/slide268.xml" ContentType="application/vnd.openxmlformats-officedocument.presentationml.slide+xml"/>
  <Override PartName="/ppt/slides/slide320.xml" ContentType="application/vnd.openxmlformats-officedocument.presentationml.slide+xml"/>
  <Override PartName="/ppt/slides/slide3.xml" ContentType="application/vnd.openxmlformats-officedocument.presentationml.slide+xml"/>
  <Override PartName="/ppt/slides/slide17.xml" ContentType="application/vnd.openxmlformats-officedocument.presentationml.slide+xml"/>
  <Override PartName="/ppt/slides/slide64.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246.xml" ContentType="application/vnd.openxmlformats-officedocument.presentationml.slide+xml"/>
  <Override PartName="/ppt/slides/slide293.xml" ContentType="application/vnd.openxmlformats-officedocument.presentationml.slide+xml"/>
  <Override PartName="/ppt/slideLayouts/slideLayout5.xml" ContentType="application/vnd.openxmlformats-officedocument.presentationml.slideLayout+xml"/>
  <Override PartName="/ppt/slides/slide53.xml" ContentType="application/vnd.openxmlformats-officedocument.presentationml.slide+xml"/>
  <Override PartName="/ppt/slides/slide235.xml" ContentType="application/vnd.openxmlformats-officedocument.presentationml.slide+xml"/>
  <Override PartName="/ppt/slides/slide282.xml" ContentType="application/vnd.openxmlformats-officedocument.presentationml.slide+xml"/>
  <Default Extension="jpeg" ContentType="image/jpeg"/>
  <Override PartName="/ppt/slides/slide31.xml" ContentType="application/vnd.openxmlformats-officedocument.presentationml.slide+xml"/>
  <Override PartName="/ppt/slides/slide42.xml" ContentType="application/vnd.openxmlformats-officedocument.presentationml.slide+xml"/>
  <Override PartName="/ppt/slides/slide213.xml" ContentType="application/vnd.openxmlformats-officedocument.presentationml.slide+xml"/>
  <Override PartName="/ppt/slides/slide224.xml" ContentType="application/vnd.openxmlformats-officedocument.presentationml.slide+xml"/>
  <Override PartName="/ppt/slides/slide260.xml" ContentType="application/vnd.openxmlformats-officedocument.presentationml.slide+xml"/>
  <Override PartName="/ppt/slides/slide271.xml" ContentType="application/vnd.openxmlformats-officedocument.presentationml.slide+xml"/>
  <Override PartName="/ppt/slides/slide20.xml" ContentType="application/vnd.openxmlformats-officedocument.presentationml.slide+xml"/>
  <Override PartName="/ppt/slides/slide197.xml" ContentType="application/vnd.openxmlformats-officedocument.presentationml.slide+xml"/>
  <Override PartName="/ppt/slides/slide202.xml" ContentType="application/vnd.openxmlformats-officedocument.presentationml.slide+xml"/>
  <Override PartName="/ppt/slides/slide139.xml" ContentType="application/vnd.openxmlformats-officedocument.presentationml.slide+xml"/>
  <Override PartName="/ppt/slides/slide186.xml" ContentType="application/vnd.openxmlformats-officedocument.presentationml.slide+xml"/>
  <Override PartName="/ppt/slides/slide325.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1"/>
  </p:sldMasterIdLst>
  <p:notesMasterIdLst>
    <p:notesMasterId r:id="rId334"/>
  </p:notesMasterIdLst>
  <p:handoutMasterIdLst>
    <p:handoutMasterId r:id="rId335"/>
  </p:handoutMasterIdLst>
  <p:sldIdLst>
    <p:sldId id="256" r:id="rId2"/>
    <p:sldId id="286" r:id="rId3"/>
    <p:sldId id="287" r:id="rId4"/>
    <p:sldId id="288" r:id="rId5"/>
    <p:sldId id="289" r:id="rId6"/>
    <p:sldId id="290" r:id="rId7"/>
    <p:sldId id="291" r:id="rId8"/>
    <p:sldId id="292" r:id="rId9"/>
    <p:sldId id="293" r:id="rId10"/>
    <p:sldId id="602" r:id="rId11"/>
    <p:sldId id="294" r:id="rId12"/>
    <p:sldId id="295" r:id="rId13"/>
    <p:sldId id="296" r:id="rId14"/>
    <p:sldId id="297" r:id="rId15"/>
    <p:sldId id="298" r:id="rId16"/>
    <p:sldId id="299" r:id="rId17"/>
    <p:sldId id="300" r:id="rId18"/>
    <p:sldId id="301" r:id="rId19"/>
    <p:sldId id="302" r:id="rId20"/>
    <p:sldId id="303" r:id="rId21"/>
    <p:sldId id="304" r:id="rId22"/>
    <p:sldId id="305" r:id="rId23"/>
    <p:sldId id="306" r:id="rId24"/>
    <p:sldId id="416" r:id="rId25"/>
    <p:sldId id="417" r:id="rId26"/>
    <p:sldId id="418" r:id="rId27"/>
    <p:sldId id="419" r:id="rId28"/>
    <p:sldId id="420" r:id="rId29"/>
    <p:sldId id="421" r:id="rId30"/>
    <p:sldId id="422" r:id="rId31"/>
    <p:sldId id="423" r:id="rId32"/>
    <p:sldId id="424" r:id="rId33"/>
    <p:sldId id="425" r:id="rId34"/>
    <p:sldId id="426" r:id="rId35"/>
    <p:sldId id="427" r:id="rId36"/>
    <p:sldId id="428" r:id="rId37"/>
    <p:sldId id="429" r:id="rId38"/>
    <p:sldId id="430" r:id="rId39"/>
    <p:sldId id="431" r:id="rId40"/>
    <p:sldId id="432" r:id="rId41"/>
    <p:sldId id="433" r:id="rId42"/>
    <p:sldId id="434" r:id="rId43"/>
    <p:sldId id="435" r:id="rId44"/>
    <p:sldId id="603" r:id="rId45"/>
    <p:sldId id="436" r:id="rId46"/>
    <p:sldId id="437" r:id="rId47"/>
    <p:sldId id="438" r:id="rId48"/>
    <p:sldId id="439" r:id="rId49"/>
    <p:sldId id="440" r:id="rId50"/>
    <p:sldId id="441" r:id="rId51"/>
    <p:sldId id="442" r:id="rId52"/>
    <p:sldId id="443" r:id="rId53"/>
    <p:sldId id="444" r:id="rId54"/>
    <p:sldId id="445" r:id="rId55"/>
    <p:sldId id="446" r:id="rId56"/>
    <p:sldId id="447" r:id="rId57"/>
    <p:sldId id="448" r:id="rId58"/>
    <p:sldId id="449" r:id="rId59"/>
    <p:sldId id="450" r:id="rId60"/>
    <p:sldId id="451" r:id="rId61"/>
    <p:sldId id="452" r:id="rId62"/>
    <p:sldId id="453" r:id="rId63"/>
    <p:sldId id="454" r:id="rId64"/>
    <p:sldId id="455" r:id="rId65"/>
    <p:sldId id="456" r:id="rId66"/>
    <p:sldId id="457" r:id="rId67"/>
    <p:sldId id="458" r:id="rId68"/>
    <p:sldId id="459" r:id="rId69"/>
    <p:sldId id="460" r:id="rId70"/>
    <p:sldId id="461" r:id="rId71"/>
    <p:sldId id="462" r:id="rId72"/>
    <p:sldId id="463" r:id="rId73"/>
    <p:sldId id="464" r:id="rId74"/>
    <p:sldId id="465" r:id="rId75"/>
    <p:sldId id="466" r:id="rId76"/>
    <p:sldId id="467" r:id="rId77"/>
    <p:sldId id="468" r:id="rId78"/>
    <p:sldId id="469" r:id="rId79"/>
    <p:sldId id="470" r:id="rId80"/>
    <p:sldId id="471" r:id="rId81"/>
    <p:sldId id="472" r:id="rId82"/>
    <p:sldId id="473" r:id="rId83"/>
    <p:sldId id="474" r:id="rId84"/>
    <p:sldId id="475" r:id="rId85"/>
    <p:sldId id="476" r:id="rId86"/>
    <p:sldId id="477" r:id="rId87"/>
    <p:sldId id="478" r:id="rId88"/>
    <p:sldId id="479" r:id="rId89"/>
    <p:sldId id="480" r:id="rId90"/>
    <p:sldId id="481" r:id="rId91"/>
    <p:sldId id="482" r:id="rId92"/>
    <p:sldId id="483" r:id="rId93"/>
    <p:sldId id="484" r:id="rId94"/>
    <p:sldId id="485" r:id="rId95"/>
    <p:sldId id="486" r:id="rId96"/>
    <p:sldId id="487" r:id="rId97"/>
    <p:sldId id="488" r:id="rId98"/>
    <p:sldId id="489" r:id="rId99"/>
    <p:sldId id="490" r:id="rId100"/>
    <p:sldId id="491" r:id="rId101"/>
    <p:sldId id="492" r:id="rId102"/>
    <p:sldId id="493" r:id="rId103"/>
    <p:sldId id="494" r:id="rId104"/>
    <p:sldId id="495" r:id="rId105"/>
    <p:sldId id="496" r:id="rId106"/>
    <p:sldId id="497" r:id="rId107"/>
    <p:sldId id="498" r:id="rId108"/>
    <p:sldId id="499" r:id="rId109"/>
    <p:sldId id="500" r:id="rId110"/>
    <p:sldId id="501" r:id="rId111"/>
    <p:sldId id="502" r:id="rId112"/>
    <p:sldId id="503" r:id="rId113"/>
    <p:sldId id="504" r:id="rId114"/>
    <p:sldId id="505" r:id="rId115"/>
    <p:sldId id="506" r:id="rId116"/>
    <p:sldId id="507" r:id="rId117"/>
    <p:sldId id="508" r:id="rId118"/>
    <p:sldId id="509" r:id="rId119"/>
    <p:sldId id="510" r:id="rId120"/>
    <p:sldId id="511" r:id="rId121"/>
    <p:sldId id="512" r:id="rId122"/>
    <p:sldId id="513" r:id="rId123"/>
    <p:sldId id="514" r:id="rId124"/>
    <p:sldId id="515" r:id="rId125"/>
    <p:sldId id="516" r:id="rId126"/>
    <p:sldId id="517" r:id="rId127"/>
    <p:sldId id="518" r:id="rId128"/>
    <p:sldId id="519" r:id="rId129"/>
    <p:sldId id="520" r:id="rId130"/>
    <p:sldId id="521" r:id="rId131"/>
    <p:sldId id="522" r:id="rId132"/>
    <p:sldId id="523" r:id="rId133"/>
    <p:sldId id="524" r:id="rId134"/>
    <p:sldId id="525" r:id="rId135"/>
    <p:sldId id="526" r:id="rId136"/>
    <p:sldId id="527" r:id="rId137"/>
    <p:sldId id="528" r:id="rId138"/>
    <p:sldId id="529" r:id="rId139"/>
    <p:sldId id="530" r:id="rId140"/>
    <p:sldId id="531" r:id="rId141"/>
    <p:sldId id="532" r:id="rId142"/>
    <p:sldId id="533" r:id="rId143"/>
    <p:sldId id="534" r:id="rId144"/>
    <p:sldId id="535" r:id="rId145"/>
    <p:sldId id="536" r:id="rId146"/>
    <p:sldId id="537" r:id="rId147"/>
    <p:sldId id="538" r:id="rId148"/>
    <p:sldId id="539" r:id="rId149"/>
    <p:sldId id="540" r:id="rId150"/>
    <p:sldId id="541" r:id="rId151"/>
    <p:sldId id="542" r:id="rId152"/>
    <p:sldId id="543" r:id="rId153"/>
    <p:sldId id="544" r:id="rId154"/>
    <p:sldId id="545" r:id="rId155"/>
    <p:sldId id="546" r:id="rId156"/>
    <p:sldId id="547" r:id="rId157"/>
    <p:sldId id="548" r:id="rId158"/>
    <p:sldId id="549" r:id="rId159"/>
    <p:sldId id="550" r:id="rId160"/>
    <p:sldId id="551" r:id="rId161"/>
    <p:sldId id="552" r:id="rId162"/>
    <p:sldId id="553" r:id="rId163"/>
    <p:sldId id="307" r:id="rId164"/>
    <p:sldId id="308" r:id="rId165"/>
    <p:sldId id="309" r:id="rId166"/>
    <p:sldId id="310" r:id="rId167"/>
    <p:sldId id="311" r:id="rId168"/>
    <p:sldId id="312" r:id="rId169"/>
    <p:sldId id="313" r:id="rId170"/>
    <p:sldId id="314" r:id="rId171"/>
    <p:sldId id="315" r:id="rId172"/>
    <p:sldId id="589" r:id="rId173"/>
    <p:sldId id="590" r:id="rId174"/>
    <p:sldId id="591" r:id="rId175"/>
    <p:sldId id="592" r:id="rId176"/>
    <p:sldId id="593" r:id="rId177"/>
    <p:sldId id="594" r:id="rId178"/>
    <p:sldId id="595" r:id="rId179"/>
    <p:sldId id="596" r:id="rId180"/>
    <p:sldId id="597" r:id="rId181"/>
    <p:sldId id="601" r:id="rId182"/>
    <p:sldId id="598" r:id="rId183"/>
    <p:sldId id="599" r:id="rId184"/>
    <p:sldId id="600" r:id="rId185"/>
    <p:sldId id="316" r:id="rId186"/>
    <p:sldId id="317" r:id="rId187"/>
    <p:sldId id="318" r:id="rId188"/>
    <p:sldId id="319" r:id="rId189"/>
    <p:sldId id="320" r:id="rId190"/>
    <p:sldId id="321" r:id="rId191"/>
    <p:sldId id="322" r:id="rId192"/>
    <p:sldId id="323" r:id="rId193"/>
    <p:sldId id="324" r:id="rId194"/>
    <p:sldId id="325" r:id="rId195"/>
    <p:sldId id="326" r:id="rId196"/>
    <p:sldId id="327" r:id="rId197"/>
    <p:sldId id="328" r:id="rId198"/>
    <p:sldId id="329" r:id="rId199"/>
    <p:sldId id="330" r:id="rId200"/>
    <p:sldId id="331" r:id="rId201"/>
    <p:sldId id="332" r:id="rId202"/>
    <p:sldId id="333" r:id="rId203"/>
    <p:sldId id="334" r:id="rId204"/>
    <p:sldId id="335" r:id="rId205"/>
    <p:sldId id="336" r:id="rId206"/>
    <p:sldId id="337" r:id="rId207"/>
    <p:sldId id="338" r:id="rId208"/>
    <p:sldId id="339" r:id="rId209"/>
    <p:sldId id="340" r:id="rId210"/>
    <p:sldId id="341" r:id="rId211"/>
    <p:sldId id="342" r:id="rId212"/>
    <p:sldId id="343" r:id="rId213"/>
    <p:sldId id="344" r:id="rId214"/>
    <p:sldId id="345" r:id="rId215"/>
    <p:sldId id="346" r:id="rId216"/>
    <p:sldId id="347" r:id="rId217"/>
    <p:sldId id="348" r:id="rId218"/>
    <p:sldId id="349" r:id="rId219"/>
    <p:sldId id="350" r:id="rId220"/>
    <p:sldId id="351" r:id="rId221"/>
    <p:sldId id="352" r:id="rId222"/>
    <p:sldId id="353" r:id="rId223"/>
    <p:sldId id="354" r:id="rId224"/>
    <p:sldId id="355" r:id="rId225"/>
    <p:sldId id="356" r:id="rId226"/>
    <p:sldId id="357" r:id="rId227"/>
    <p:sldId id="358" r:id="rId228"/>
    <p:sldId id="359" r:id="rId229"/>
    <p:sldId id="360" r:id="rId230"/>
    <p:sldId id="361" r:id="rId231"/>
    <p:sldId id="362" r:id="rId232"/>
    <p:sldId id="363" r:id="rId233"/>
    <p:sldId id="364" r:id="rId234"/>
    <p:sldId id="365" r:id="rId235"/>
    <p:sldId id="366" r:id="rId236"/>
    <p:sldId id="367" r:id="rId237"/>
    <p:sldId id="368" r:id="rId238"/>
    <p:sldId id="369" r:id="rId239"/>
    <p:sldId id="370" r:id="rId240"/>
    <p:sldId id="371" r:id="rId241"/>
    <p:sldId id="372" r:id="rId242"/>
    <p:sldId id="373" r:id="rId243"/>
    <p:sldId id="374" r:id="rId244"/>
    <p:sldId id="375" r:id="rId245"/>
    <p:sldId id="376" r:id="rId246"/>
    <p:sldId id="377" r:id="rId247"/>
    <p:sldId id="378" r:id="rId248"/>
    <p:sldId id="379" r:id="rId249"/>
    <p:sldId id="380" r:id="rId250"/>
    <p:sldId id="381" r:id="rId251"/>
    <p:sldId id="382" r:id="rId252"/>
    <p:sldId id="383" r:id="rId253"/>
    <p:sldId id="384" r:id="rId254"/>
    <p:sldId id="385" r:id="rId255"/>
    <p:sldId id="386" r:id="rId256"/>
    <p:sldId id="387" r:id="rId257"/>
    <p:sldId id="388" r:id="rId258"/>
    <p:sldId id="389" r:id="rId259"/>
    <p:sldId id="390" r:id="rId260"/>
    <p:sldId id="391" r:id="rId261"/>
    <p:sldId id="392" r:id="rId262"/>
    <p:sldId id="393" r:id="rId263"/>
    <p:sldId id="394" r:id="rId264"/>
    <p:sldId id="395" r:id="rId265"/>
    <p:sldId id="396" r:id="rId266"/>
    <p:sldId id="397" r:id="rId267"/>
    <p:sldId id="398" r:id="rId268"/>
    <p:sldId id="399" r:id="rId269"/>
    <p:sldId id="400" r:id="rId270"/>
    <p:sldId id="401" r:id="rId271"/>
    <p:sldId id="402" r:id="rId272"/>
    <p:sldId id="403" r:id="rId273"/>
    <p:sldId id="404" r:id="rId274"/>
    <p:sldId id="405" r:id="rId275"/>
    <p:sldId id="406" r:id="rId276"/>
    <p:sldId id="407" r:id="rId277"/>
    <p:sldId id="408" r:id="rId278"/>
    <p:sldId id="409" r:id="rId279"/>
    <p:sldId id="410" r:id="rId280"/>
    <p:sldId id="411" r:id="rId281"/>
    <p:sldId id="412" r:id="rId282"/>
    <p:sldId id="413" r:id="rId283"/>
    <p:sldId id="257" r:id="rId284"/>
    <p:sldId id="258" r:id="rId285"/>
    <p:sldId id="259" r:id="rId286"/>
    <p:sldId id="260" r:id="rId287"/>
    <p:sldId id="263" r:id="rId288"/>
    <p:sldId id="265" r:id="rId289"/>
    <p:sldId id="266" r:id="rId290"/>
    <p:sldId id="267" r:id="rId291"/>
    <p:sldId id="268" r:id="rId292"/>
    <p:sldId id="269" r:id="rId293"/>
    <p:sldId id="270" r:id="rId294"/>
    <p:sldId id="271" r:id="rId295"/>
    <p:sldId id="272" r:id="rId296"/>
    <p:sldId id="273" r:id="rId297"/>
    <p:sldId id="274" r:id="rId298"/>
    <p:sldId id="275" r:id="rId299"/>
    <p:sldId id="276" r:id="rId300"/>
    <p:sldId id="278" r:id="rId301"/>
    <p:sldId id="279" r:id="rId302"/>
    <p:sldId id="280" r:id="rId303"/>
    <p:sldId id="281" r:id="rId304"/>
    <p:sldId id="282" r:id="rId305"/>
    <p:sldId id="283" r:id="rId306"/>
    <p:sldId id="284" r:id="rId307"/>
    <p:sldId id="285" r:id="rId308"/>
    <p:sldId id="558" r:id="rId309"/>
    <p:sldId id="559" r:id="rId310"/>
    <p:sldId id="560" r:id="rId311"/>
    <p:sldId id="587" r:id="rId312"/>
    <p:sldId id="561" r:id="rId313"/>
    <p:sldId id="562" r:id="rId314"/>
    <p:sldId id="586" r:id="rId315"/>
    <p:sldId id="563" r:id="rId316"/>
    <p:sldId id="564" r:id="rId317"/>
    <p:sldId id="565" r:id="rId318"/>
    <p:sldId id="566" r:id="rId319"/>
    <p:sldId id="567" r:id="rId320"/>
    <p:sldId id="568" r:id="rId321"/>
    <p:sldId id="569" r:id="rId322"/>
    <p:sldId id="570" r:id="rId323"/>
    <p:sldId id="588" r:id="rId324"/>
    <p:sldId id="571" r:id="rId325"/>
    <p:sldId id="572" r:id="rId326"/>
    <p:sldId id="573" r:id="rId327"/>
    <p:sldId id="574" r:id="rId328"/>
    <p:sldId id="585" r:id="rId329"/>
    <p:sldId id="576" r:id="rId330"/>
    <p:sldId id="577" r:id="rId331"/>
    <p:sldId id="582" r:id="rId332"/>
    <p:sldId id="583" r:id="rId333"/>
  </p:sldIdLst>
  <p:sldSz cx="9144000" cy="6858000" type="screen4x3"/>
  <p:notesSz cx="7102475" cy="10234613"/>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68" d="100"/>
          <a:sy n="68" d="100"/>
        </p:scale>
        <p:origin x="-57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99" Type="http://schemas.openxmlformats.org/officeDocument/2006/relationships/slide" Target="slides/slide298.xml"/><Relationship Id="rId303" Type="http://schemas.openxmlformats.org/officeDocument/2006/relationships/slide" Target="slides/slide302.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324" Type="http://schemas.openxmlformats.org/officeDocument/2006/relationships/slide" Target="slides/slide323.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226" Type="http://schemas.openxmlformats.org/officeDocument/2006/relationships/slide" Target="slides/slide225.xml"/><Relationship Id="rId247" Type="http://schemas.openxmlformats.org/officeDocument/2006/relationships/slide" Target="slides/slide246.xml"/><Relationship Id="rId107" Type="http://schemas.openxmlformats.org/officeDocument/2006/relationships/slide" Target="slides/slide106.xml"/><Relationship Id="rId268" Type="http://schemas.openxmlformats.org/officeDocument/2006/relationships/slide" Target="slides/slide267.xml"/><Relationship Id="rId289" Type="http://schemas.openxmlformats.org/officeDocument/2006/relationships/slide" Target="slides/slide288.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314" Type="http://schemas.openxmlformats.org/officeDocument/2006/relationships/slide" Target="slides/slide313.xml"/><Relationship Id="rId335" Type="http://schemas.openxmlformats.org/officeDocument/2006/relationships/handoutMaster" Target="handoutMasters/handoutMaster1.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37" Type="http://schemas.openxmlformats.org/officeDocument/2006/relationships/slide" Target="slides/slide236.xml"/><Relationship Id="rId258" Type="http://schemas.openxmlformats.org/officeDocument/2006/relationships/slide" Target="slides/slide257.xml"/><Relationship Id="rId279" Type="http://schemas.openxmlformats.org/officeDocument/2006/relationships/slide" Target="slides/slide278.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290" Type="http://schemas.openxmlformats.org/officeDocument/2006/relationships/slide" Target="slides/slide289.xml"/><Relationship Id="rId304" Type="http://schemas.openxmlformats.org/officeDocument/2006/relationships/slide" Target="slides/slide303.xml"/><Relationship Id="rId325" Type="http://schemas.openxmlformats.org/officeDocument/2006/relationships/slide" Target="slides/slide324.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248" Type="http://schemas.openxmlformats.org/officeDocument/2006/relationships/slide" Target="slides/slide247.xml"/><Relationship Id="rId269" Type="http://schemas.openxmlformats.org/officeDocument/2006/relationships/slide" Target="slides/slide268.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280" Type="http://schemas.openxmlformats.org/officeDocument/2006/relationships/slide" Target="slides/slide279.xml"/><Relationship Id="rId315" Type="http://schemas.openxmlformats.org/officeDocument/2006/relationships/slide" Target="slides/slide314.xml"/><Relationship Id="rId336" Type="http://schemas.openxmlformats.org/officeDocument/2006/relationships/presProps" Target="presProps.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217" Type="http://schemas.openxmlformats.org/officeDocument/2006/relationships/slide" Target="slides/slide216.xml"/><Relationship Id="rId6" Type="http://schemas.openxmlformats.org/officeDocument/2006/relationships/slide" Target="slides/slide5.xml"/><Relationship Id="rId238" Type="http://schemas.openxmlformats.org/officeDocument/2006/relationships/slide" Target="slides/slide237.xml"/><Relationship Id="rId259" Type="http://schemas.openxmlformats.org/officeDocument/2006/relationships/slide" Target="slides/slide258.xml"/><Relationship Id="rId23" Type="http://schemas.openxmlformats.org/officeDocument/2006/relationships/slide" Target="slides/slide22.xml"/><Relationship Id="rId119" Type="http://schemas.openxmlformats.org/officeDocument/2006/relationships/slide" Target="slides/slide118.xml"/><Relationship Id="rId270" Type="http://schemas.openxmlformats.org/officeDocument/2006/relationships/slide" Target="slides/slide269.xml"/><Relationship Id="rId291" Type="http://schemas.openxmlformats.org/officeDocument/2006/relationships/slide" Target="slides/slide290.xml"/><Relationship Id="rId305" Type="http://schemas.openxmlformats.org/officeDocument/2006/relationships/slide" Target="slides/slide304.xml"/><Relationship Id="rId326" Type="http://schemas.openxmlformats.org/officeDocument/2006/relationships/slide" Target="slides/slide325.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slide" Target="slides/slide206.xml"/><Relationship Id="rId228" Type="http://schemas.openxmlformats.org/officeDocument/2006/relationships/slide" Target="slides/slide227.xml"/><Relationship Id="rId249" Type="http://schemas.openxmlformats.org/officeDocument/2006/relationships/slide" Target="slides/slide248.xml"/><Relationship Id="rId13" Type="http://schemas.openxmlformats.org/officeDocument/2006/relationships/slide" Target="slides/slide12.xml"/><Relationship Id="rId109" Type="http://schemas.openxmlformats.org/officeDocument/2006/relationships/slide" Target="slides/slide108.xml"/><Relationship Id="rId260" Type="http://schemas.openxmlformats.org/officeDocument/2006/relationships/slide" Target="slides/slide259.xml"/><Relationship Id="rId281" Type="http://schemas.openxmlformats.org/officeDocument/2006/relationships/slide" Target="slides/slide280.xml"/><Relationship Id="rId316" Type="http://schemas.openxmlformats.org/officeDocument/2006/relationships/slide" Target="slides/slide315.xml"/><Relationship Id="rId337" Type="http://schemas.openxmlformats.org/officeDocument/2006/relationships/viewProps" Target="viewProps.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18" Type="http://schemas.openxmlformats.org/officeDocument/2006/relationships/slide" Target="slides/slide217.xml"/><Relationship Id="rId239" Type="http://schemas.openxmlformats.org/officeDocument/2006/relationships/slide" Target="slides/slide238.xml"/><Relationship Id="rId250" Type="http://schemas.openxmlformats.org/officeDocument/2006/relationships/slide" Target="slides/slide249.xml"/><Relationship Id="rId271" Type="http://schemas.openxmlformats.org/officeDocument/2006/relationships/slide" Target="slides/slide270.xml"/><Relationship Id="rId292" Type="http://schemas.openxmlformats.org/officeDocument/2006/relationships/slide" Target="slides/slide291.xml"/><Relationship Id="rId306" Type="http://schemas.openxmlformats.org/officeDocument/2006/relationships/slide" Target="slides/slide305.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327" Type="http://schemas.openxmlformats.org/officeDocument/2006/relationships/slide" Target="slides/slide326.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208" Type="http://schemas.openxmlformats.org/officeDocument/2006/relationships/slide" Target="slides/slide207.xml"/><Relationship Id="rId229" Type="http://schemas.openxmlformats.org/officeDocument/2006/relationships/slide" Target="slides/slide228.xml"/><Relationship Id="rId240" Type="http://schemas.openxmlformats.org/officeDocument/2006/relationships/slide" Target="slides/slide239.xml"/><Relationship Id="rId261" Type="http://schemas.openxmlformats.org/officeDocument/2006/relationships/slide" Target="slides/slide260.xml"/><Relationship Id="rId14" Type="http://schemas.openxmlformats.org/officeDocument/2006/relationships/slide" Target="slides/slide13.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282" Type="http://schemas.openxmlformats.org/officeDocument/2006/relationships/slide" Target="slides/slide281.xml"/><Relationship Id="rId317" Type="http://schemas.openxmlformats.org/officeDocument/2006/relationships/slide" Target="slides/slide316.xml"/><Relationship Id="rId338" Type="http://schemas.openxmlformats.org/officeDocument/2006/relationships/theme" Target="theme/theme1.xml"/><Relationship Id="rId8" Type="http://schemas.openxmlformats.org/officeDocument/2006/relationships/slide" Target="slides/slide7.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219" Type="http://schemas.openxmlformats.org/officeDocument/2006/relationships/slide" Target="slides/slide218.xml"/><Relationship Id="rId3" Type="http://schemas.openxmlformats.org/officeDocument/2006/relationships/slide" Target="slides/slide2.xml"/><Relationship Id="rId214" Type="http://schemas.openxmlformats.org/officeDocument/2006/relationships/slide" Target="slides/slide213.xml"/><Relationship Id="rId230" Type="http://schemas.openxmlformats.org/officeDocument/2006/relationships/slide" Target="slides/slide229.xml"/><Relationship Id="rId235" Type="http://schemas.openxmlformats.org/officeDocument/2006/relationships/slide" Target="slides/slide234.xml"/><Relationship Id="rId251" Type="http://schemas.openxmlformats.org/officeDocument/2006/relationships/slide" Target="slides/slide250.xml"/><Relationship Id="rId256" Type="http://schemas.openxmlformats.org/officeDocument/2006/relationships/slide" Target="slides/slide255.xml"/><Relationship Id="rId277" Type="http://schemas.openxmlformats.org/officeDocument/2006/relationships/slide" Target="slides/slide276.xml"/><Relationship Id="rId298" Type="http://schemas.openxmlformats.org/officeDocument/2006/relationships/slide" Target="slides/slide297.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72" Type="http://schemas.openxmlformats.org/officeDocument/2006/relationships/slide" Target="slides/slide271.xml"/><Relationship Id="rId293" Type="http://schemas.openxmlformats.org/officeDocument/2006/relationships/slide" Target="slides/slide292.xml"/><Relationship Id="rId302" Type="http://schemas.openxmlformats.org/officeDocument/2006/relationships/slide" Target="slides/slide301.xml"/><Relationship Id="rId307" Type="http://schemas.openxmlformats.org/officeDocument/2006/relationships/slide" Target="slides/slide306.xml"/><Relationship Id="rId323" Type="http://schemas.openxmlformats.org/officeDocument/2006/relationships/slide" Target="slides/slide322.xml"/><Relationship Id="rId328" Type="http://schemas.openxmlformats.org/officeDocument/2006/relationships/slide" Target="slides/slide32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slide" Target="slides/slide208.xml"/><Relationship Id="rId190" Type="http://schemas.openxmlformats.org/officeDocument/2006/relationships/slide" Target="slides/slide189.xml"/><Relationship Id="rId204" Type="http://schemas.openxmlformats.org/officeDocument/2006/relationships/slide" Target="slides/slide203.xml"/><Relationship Id="rId220" Type="http://schemas.openxmlformats.org/officeDocument/2006/relationships/slide" Target="slides/slide219.xml"/><Relationship Id="rId225" Type="http://schemas.openxmlformats.org/officeDocument/2006/relationships/slide" Target="slides/slide224.xml"/><Relationship Id="rId241" Type="http://schemas.openxmlformats.org/officeDocument/2006/relationships/slide" Target="slides/slide240.xml"/><Relationship Id="rId246" Type="http://schemas.openxmlformats.org/officeDocument/2006/relationships/slide" Target="slides/slide245.xml"/><Relationship Id="rId267" Type="http://schemas.openxmlformats.org/officeDocument/2006/relationships/slide" Target="slides/slide266.xml"/><Relationship Id="rId288" Type="http://schemas.openxmlformats.org/officeDocument/2006/relationships/slide" Target="slides/slide287.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262" Type="http://schemas.openxmlformats.org/officeDocument/2006/relationships/slide" Target="slides/slide261.xml"/><Relationship Id="rId283" Type="http://schemas.openxmlformats.org/officeDocument/2006/relationships/slide" Target="slides/slide282.xml"/><Relationship Id="rId313" Type="http://schemas.openxmlformats.org/officeDocument/2006/relationships/slide" Target="slides/slide312.xml"/><Relationship Id="rId318" Type="http://schemas.openxmlformats.org/officeDocument/2006/relationships/slide" Target="slides/slide317.xml"/><Relationship Id="rId339"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33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slide" Target="slides/slide214.xml"/><Relationship Id="rId236" Type="http://schemas.openxmlformats.org/officeDocument/2006/relationships/slide" Target="slides/slide235.xml"/><Relationship Id="rId257" Type="http://schemas.openxmlformats.org/officeDocument/2006/relationships/slide" Target="slides/slide256.xml"/><Relationship Id="rId278" Type="http://schemas.openxmlformats.org/officeDocument/2006/relationships/slide" Target="slides/slide277.xml"/><Relationship Id="rId26" Type="http://schemas.openxmlformats.org/officeDocument/2006/relationships/slide" Target="slides/slide25.xml"/><Relationship Id="rId231" Type="http://schemas.openxmlformats.org/officeDocument/2006/relationships/slide" Target="slides/slide230.xml"/><Relationship Id="rId252" Type="http://schemas.openxmlformats.org/officeDocument/2006/relationships/slide" Target="slides/slide251.xml"/><Relationship Id="rId273" Type="http://schemas.openxmlformats.org/officeDocument/2006/relationships/slide" Target="slides/slide272.xml"/><Relationship Id="rId294" Type="http://schemas.openxmlformats.org/officeDocument/2006/relationships/slide" Target="slides/slide293.xml"/><Relationship Id="rId308" Type="http://schemas.openxmlformats.org/officeDocument/2006/relationships/slide" Target="slides/slide307.xml"/><Relationship Id="rId329" Type="http://schemas.openxmlformats.org/officeDocument/2006/relationships/slide" Target="slides/slide328.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263" Type="http://schemas.openxmlformats.org/officeDocument/2006/relationships/slide" Target="slides/slide262.xml"/><Relationship Id="rId284" Type="http://schemas.openxmlformats.org/officeDocument/2006/relationships/slide" Target="slides/slide283.xml"/><Relationship Id="rId319" Type="http://schemas.openxmlformats.org/officeDocument/2006/relationships/slide" Target="slides/slide318.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330" Type="http://schemas.openxmlformats.org/officeDocument/2006/relationships/slide" Target="slides/slide329.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slide" Target="slides/slide231.xml"/><Relationship Id="rId253" Type="http://schemas.openxmlformats.org/officeDocument/2006/relationships/slide" Target="slides/slide252.xml"/><Relationship Id="rId274" Type="http://schemas.openxmlformats.org/officeDocument/2006/relationships/slide" Target="slides/slide273.xml"/><Relationship Id="rId295" Type="http://schemas.openxmlformats.org/officeDocument/2006/relationships/slide" Target="slides/slide294.xml"/><Relationship Id="rId309" Type="http://schemas.openxmlformats.org/officeDocument/2006/relationships/slide" Target="slides/slide308.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320" Type="http://schemas.openxmlformats.org/officeDocument/2006/relationships/slide" Target="slides/slide319.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 Id="rId264" Type="http://schemas.openxmlformats.org/officeDocument/2006/relationships/slide" Target="slides/slide263.xml"/><Relationship Id="rId285" Type="http://schemas.openxmlformats.org/officeDocument/2006/relationships/slide" Target="slides/slide284.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310" Type="http://schemas.openxmlformats.org/officeDocument/2006/relationships/slide" Target="slides/slide309.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331" Type="http://schemas.openxmlformats.org/officeDocument/2006/relationships/slide" Target="slides/slide330.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slide" Target="slides/slide232.xml"/><Relationship Id="rId254" Type="http://schemas.openxmlformats.org/officeDocument/2006/relationships/slide" Target="slides/slide253.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275" Type="http://schemas.openxmlformats.org/officeDocument/2006/relationships/slide" Target="slides/slide274.xml"/><Relationship Id="rId296" Type="http://schemas.openxmlformats.org/officeDocument/2006/relationships/slide" Target="slides/slide295.xml"/><Relationship Id="rId300" Type="http://schemas.openxmlformats.org/officeDocument/2006/relationships/slide" Target="slides/slide299.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321" Type="http://schemas.openxmlformats.org/officeDocument/2006/relationships/slide" Target="slides/slide320.xml"/><Relationship Id="rId202" Type="http://schemas.openxmlformats.org/officeDocument/2006/relationships/slide" Target="slides/slide201.xml"/><Relationship Id="rId223" Type="http://schemas.openxmlformats.org/officeDocument/2006/relationships/slide" Target="slides/slide222.xml"/><Relationship Id="rId244" Type="http://schemas.openxmlformats.org/officeDocument/2006/relationships/slide" Target="slides/slide243.xml"/><Relationship Id="rId18" Type="http://schemas.openxmlformats.org/officeDocument/2006/relationships/slide" Target="slides/slide17.xml"/><Relationship Id="rId39" Type="http://schemas.openxmlformats.org/officeDocument/2006/relationships/slide" Target="slides/slide38.xml"/><Relationship Id="rId265" Type="http://schemas.openxmlformats.org/officeDocument/2006/relationships/slide" Target="slides/slide264.xml"/><Relationship Id="rId286" Type="http://schemas.openxmlformats.org/officeDocument/2006/relationships/slide" Target="slides/slide285.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311" Type="http://schemas.openxmlformats.org/officeDocument/2006/relationships/slide" Target="slides/slide310.xml"/><Relationship Id="rId332" Type="http://schemas.openxmlformats.org/officeDocument/2006/relationships/slide" Target="slides/slide331.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34" Type="http://schemas.openxmlformats.org/officeDocument/2006/relationships/slide" Target="slides/slide233.xml"/><Relationship Id="rId2" Type="http://schemas.openxmlformats.org/officeDocument/2006/relationships/slide" Target="slides/slide1.xml"/><Relationship Id="rId29" Type="http://schemas.openxmlformats.org/officeDocument/2006/relationships/slide" Target="slides/slide28.xml"/><Relationship Id="rId255" Type="http://schemas.openxmlformats.org/officeDocument/2006/relationships/slide" Target="slides/slide254.xml"/><Relationship Id="rId276" Type="http://schemas.openxmlformats.org/officeDocument/2006/relationships/slide" Target="slides/slide275.xml"/><Relationship Id="rId297" Type="http://schemas.openxmlformats.org/officeDocument/2006/relationships/slide" Target="slides/slide296.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301" Type="http://schemas.openxmlformats.org/officeDocument/2006/relationships/slide" Target="slides/slide300.xml"/><Relationship Id="rId322" Type="http://schemas.openxmlformats.org/officeDocument/2006/relationships/slide" Target="slides/slide321.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19" Type="http://schemas.openxmlformats.org/officeDocument/2006/relationships/slide" Target="slides/slide18.xml"/><Relationship Id="rId224" Type="http://schemas.openxmlformats.org/officeDocument/2006/relationships/slide" Target="slides/slide223.xml"/><Relationship Id="rId245" Type="http://schemas.openxmlformats.org/officeDocument/2006/relationships/slide" Target="slides/slide244.xml"/><Relationship Id="rId266" Type="http://schemas.openxmlformats.org/officeDocument/2006/relationships/slide" Target="slides/slide265.xml"/><Relationship Id="rId287" Type="http://schemas.openxmlformats.org/officeDocument/2006/relationships/slide" Target="slides/slide286.xml"/><Relationship Id="rId30" Type="http://schemas.openxmlformats.org/officeDocument/2006/relationships/slide" Target="slides/slide2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312" Type="http://schemas.openxmlformats.org/officeDocument/2006/relationships/slide" Target="slides/slide311.xml"/><Relationship Id="rId333" Type="http://schemas.openxmlformats.org/officeDocument/2006/relationships/slide" Target="slides/slide332.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189" Type="http://schemas.openxmlformats.org/officeDocument/2006/relationships/slide" Target="slides/slide188.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image" Target="../media/image76.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3077739" cy="511731"/>
          </a:xfrm>
          <a:prstGeom prst="rect">
            <a:avLst/>
          </a:prstGeom>
        </p:spPr>
        <p:txBody>
          <a:bodyPr vert="horz" lIns="99066" tIns="49533" rIns="99066" bIns="49533" rtlCol="0"/>
          <a:lstStyle>
            <a:lvl1pPr algn="l">
              <a:defRPr sz="1300"/>
            </a:lvl1pPr>
          </a:lstStyle>
          <a:p>
            <a:r>
              <a:rPr lang="tr-TR" smtClean="0"/>
              <a:t>Prof. Dr. Nihat TINKILIÇ</a:t>
            </a:r>
            <a:endParaRPr lang="tr-TR"/>
          </a:p>
        </p:txBody>
      </p:sp>
      <p:sp>
        <p:nvSpPr>
          <p:cNvPr id="3" name="2 Veri Yer Tutucusu"/>
          <p:cNvSpPr>
            <a:spLocks noGrp="1"/>
          </p:cNvSpPr>
          <p:nvPr>
            <p:ph type="dt" sz="quarter" idx="1"/>
          </p:nvPr>
        </p:nvSpPr>
        <p:spPr>
          <a:xfrm>
            <a:off x="4023092" y="0"/>
            <a:ext cx="3077739" cy="511731"/>
          </a:xfrm>
          <a:prstGeom prst="rect">
            <a:avLst/>
          </a:prstGeom>
        </p:spPr>
        <p:txBody>
          <a:bodyPr vert="horz" lIns="99066" tIns="49533" rIns="99066" bIns="49533" rtlCol="0"/>
          <a:lstStyle>
            <a:lvl1pPr algn="r">
              <a:defRPr sz="1300"/>
            </a:lvl1pPr>
          </a:lstStyle>
          <a:p>
            <a:fld id="{BF3B6C48-A14A-4ED5-8C4B-7B36B1DD3629}" type="datetimeFigureOut">
              <a:rPr lang="tr-TR" smtClean="0"/>
              <a:pPr/>
              <a:t>30.05.2013</a:t>
            </a:fld>
            <a:endParaRPr lang="tr-TR"/>
          </a:p>
        </p:txBody>
      </p:sp>
      <p:sp>
        <p:nvSpPr>
          <p:cNvPr id="4" name="3 Altbilgi Yer Tutucusu"/>
          <p:cNvSpPr>
            <a:spLocks noGrp="1"/>
          </p:cNvSpPr>
          <p:nvPr>
            <p:ph type="ftr" sz="quarter" idx="2"/>
          </p:nvPr>
        </p:nvSpPr>
        <p:spPr>
          <a:xfrm>
            <a:off x="0" y="9721106"/>
            <a:ext cx="3077739" cy="511731"/>
          </a:xfrm>
          <a:prstGeom prst="rect">
            <a:avLst/>
          </a:prstGeom>
        </p:spPr>
        <p:txBody>
          <a:bodyPr vert="horz" lIns="99066" tIns="49533" rIns="99066" bIns="49533" rtlCol="0" anchor="b"/>
          <a:lstStyle>
            <a:lvl1pPr algn="l">
              <a:defRPr sz="1300"/>
            </a:lvl1pPr>
          </a:lstStyle>
          <a:p>
            <a:endParaRPr lang="tr-TR"/>
          </a:p>
        </p:txBody>
      </p:sp>
      <p:sp>
        <p:nvSpPr>
          <p:cNvPr id="5" name="4 Slayt Numarası Yer Tutucusu"/>
          <p:cNvSpPr>
            <a:spLocks noGrp="1"/>
          </p:cNvSpPr>
          <p:nvPr>
            <p:ph type="sldNum" sz="quarter" idx="3"/>
          </p:nvPr>
        </p:nvSpPr>
        <p:spPr>
          <a:xfrm>
            <a:off x="4023092" y="9721106"/>
            <a:ext cx="3077739" cy="511731"/>
          </a:xfrm>
          <a:prstGeom prst="rect">
            <a:avLst/>
          </a:prstGeom>
        </p:spPr>
        <p:txBody>
          <a:bodyPr vert="horz" lIns="99066" tIns="49533" rIns="99066" bIns="49533" rtlCol="0" anchor="b"/>
          <a:lstStyle>
            <a:lvl1pPr algn="r">
              <a:defRPr sz="1300"/>
            </a:lvl1pPr>
          </a:lstStyle>
          <a:p>
            <a:fld id="{62BE454C-495E-44B3-9BA0-AC046B85F1C7}" type="slidenum">
              <a:rPr lang="tr-TR" smtClean="0"/>
              <a:pPr/>
              <a:t>‹#›</a:t>
            </a:fld>
            <a:endParaRPr lang="tr-TR"/>
          </a:p>
        </p:txBody>
      </p:sp>
    </p:spTree>
  </p:cSld>
  <p:clrMap bg1="lt1" tx1="dk1" bg2="lt2" tx2="dk2" accent1="accent1" accent2="accent2" accent3="accent3" accent4="accent4" accent5="accent5" accent6="accent6" hlink="hlink" folHlink="folHlink"/>
  <p:hf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3077739" cy="511731"/>
          </a:xfrm>
          <a:prstGeom prst="rect">
            <a:avLst/>
          </a:prstGeom>
        </p:spPr>
        <p:txBody>
          <a:bodyPr vert="horz" lIns="99066" tIns="49533" rIns="99066" bIns="49533" rtlCol="0"/>
          <a:lstStyle>
            <a:lvl1pPr algn="l">
              <a:defRPr sz="1300"/>
            </a:lvl1pPr>
          </a:lstStyle>
          <a:p>
            <a:r>
              <a:rPr lang="tr-TR" smtClean="0"/>
              <a:t>Prof. Dr. Nihat TINKILIÇ</a:t>
            </a:r>
            <a:endParaRPr lang="tr-TR"/>
          </a:p>
        </p:txBody>
      </p:sp>
      <p:sp>
        <p:nvSpPr>
          <p:cNvPr id="3" name="2 Veri Yer Tutucusu"/>
          <p:cNvSpPr>
            <a:spLocks noGrp="1"/>
          </p:cNvSpPr>
          <p:nvPr>
            <p:ph type="dt" idx="1"/>
          </p:nvPr>
        </p:nvSpPr>
        <p:spPr>
          <a:xfrm>
            <a:off x="4023092" y="0"/>
            <a:ext cx="3077739" cy="511731"/>
          </a:xfrm>
          <a:prstGeom prst="rect">
            <a:avLst/>
          </a:prstGeom>
        </p:spPr>
        <p:txBody>
          <a:bodyPr vert="horz" lIns="99066" tIns="49533" rIns="99066" bIns="49533" rtlCol="0"/>
          <a:lstStyle>
            <a:lvl1pPr algn="r">
              <a:defRPr sz="1300"/>
            </a:lvl1pPr>
          </a:lstStyle>
          <a:p>
            <a:fld id="{546731D9-FD86-4051-A77A-3543A81EE956}" type="datetimeFigureOut">
              <a:rPr lang="tr-TR" smtClean="0"/>
              <a:pPr/>
              <a:t>30.05.2013</a:t>
            </a:fld>
            <a:endParaRPr lang="tr-TR"/>
          </a:p>
        </p:txBody>
      </p:sp>
      <p:sp>
        <p:nvSpPr>
          <p:cNvPr id="4" name="3 Slayt Görüntüsü Yer Tutucusu"/>
          <p:cNvSpPr>
            <a:spLocks noGrp="1" noRot="1" noChangeAspect="1"/>
          </p:cNvSpPr>
          <p:nvPr>
            <p:ph type="sldImg" idx="2"/>
          </p:nvPr>
        </p:nvSpPr>
        <p:spPr>
          <a:xfrm>
            <a:off x="993775" y="768350"/>
            <a:ext cx="5114925" cy="3836988"/>
          </a:xfrm>
          <a:prstGeom prst="rect">
            <a:avLst/>
          </a:prstGeom>
          <a:noFill/>
          <a:ln w="12700">
            <a:solidFill>
              <a:prstClr val="black"/>
            </a:solidFill>
          </a:ln>
        </p:spPr>
        <p:txBody>
          <a:bodyPr vert="horz" lIns="99066" tIns="49533" rIns="99066" bIns="49533" rtlCol="0" anchor="ctr"/>
          <a:lstStyle/>
          <a:p>
            <a:endParaRPr lang="tr-TR"/>
          </a:p>
        </p:txBody>
      </p:sp>
      <p:sp>
        <p:nvSpPr>
          <p:cNvPr id="5" name="4 Not Yer Tutucusu"/>
          <p:cNvSpPr>
            <a:spLocks noGrp="1"/>
          </p:cNvSpPr>
          <p:nvPr>
            <p:ph type="body" sz="quarter" idx="3"/>
          </p:nvPr>
        </p:nvSpPr>
        <p:spPr>
          <a:xfrm>
            <a:off x="710248" y="4861441"/>
            <a:ext cx="5681980" cy="4605576"/>
          </a:xfrm>
          <a:prstGeom prst="rect">
            <a:avLst/>
          </a:prstGeom>
        </p:spPr>
        <p:txBody>
          <a:bodyPr vert="horz" lIns="99066" tIns="49533" rIns="99066" bIns="49533"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5 Altbilgi Yer Tutucusu"/>
          <p:cNvSpPr>
            <a:spLocks noGrp="1"/>
          </p:cNvSpPr>
          <p:nvPr>
            <p:ph type="ftr" sz="quarter" idx="4"/>
          </p:nvPr>
        </p:nvSpPr>
        <p:spPr>
          <a:xfrm>
            <a:off x="0" y="9721106"/>
            <a:ext cx="3077739" cy="511731"/>
          </a:xfrm>
          <a:prstGeom prst="rect">
            <a:avLst/>
          </a:prstGeom>
        </p:spPr>
        <p:txBody>
          <a:bodyPr vert="horz" lIns="99066" tIns="49533" rIns="99066" bIns="49533" rtlCol="0" anchor="b"/>
          <a:lstStyle>
            <a:lvl1pPr algn="l">
              <a:defRPr sz="1300"/>
            </a:lvl1pPr>
          </a:lstStyle>
          <a:p>
            <a:endParaRPr lang="tr-TR"/>
          </a:p>
        </p:txBody>
      </p:sp>
      <p:sp>
        <p:nvSpPr>
          <p:cNvPr id="7" name="6 Slayt Numarası Yer Tutucusu"/>
          <p:cNvSpPr>
            <a:spLocks noGrp="1"/>
          </p:cNvSpPr>
          <p:nvPr>
            <p:ph type="sldNum" sz="quarter" idx="5"/>
          </p:nvPr>
        </p:nvSpPr>
        <p:spPr>
          <a:xfrm>
            <a:off x="4023092" y="9721106"/>
            <a:ext cx="3077739" cy="511731"/>
          </a:xfrm>
          <a:prstGeom prst="rect">
            <a:avLst/>
          </a:prstGeom>
        </p:spPr>
        <p:txBody>
          <a:bodyPr vert="horz" lIns="99066" tIns="49533" rIns="99066" bIns="49533" rtlCol="0" anchor="b"/>
          <a:lstStyle>
            <a:lvl1pPr algn="r">
              <a:defRPr sz="1300"/>
            </a:lvl1pPr>
          </a:lstStyle>
          <a:p>
            <a:fld id="{09EEF2B0-DE56-4803-80F4-5C4C04FA649A}" type="slidenum">
              <a:rPr lang="tr-TR" smtClean="0"/>
              <a:pPr/>
              <a:t>‹#›</a:t>
            </a:fld>
            <a:endParaRPr lang="tr-TR"/>
          </a:p>
        </p:txBody>
      </p:sp>
    </p:spTree>
  </p:cSld>
  <p:clrMap bg1="lt1" tx1="dk1" bg2="lt2" tx2="dk2" accent1="accent1" accent2="accent2" accent3="accent3" accent4="accent4" accent5="accent5" accent6="accent6" hlink="hlink" folHlink="folHlink"/>
  <p:hf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09EEF2B0-DE56-4803-80F4-5C4C04FA649A}" type="slidenum">
              <a:rPr lang="tr-TR" smtClean="0"/>
              <a:pPr/>
              <a:t>1</a:t>
            </a:fld>
            <a:endParaRPr lang="tr-TR"/>
          </a:p>
        </p:txBody>
      </p:sp>
      <p:sp>
        <p:nvSpPr>
          <p:cNvPr id="5" name="4 Üstbilgi Yer Tutucusu"/>
          <p:cNvSpPr>
            <a:spLocks noGrp="1"/>
          </p:cNvSpPr>
          <p:nvPr>
            <p:ph type="hdr" sz="quarter" idx="11"/>
          </p:nvPr>
        </p:nvSpPr>
        <p:spPr/>
        <p:txBody>
          <a:bodyPr/>
          <a:lstStyle/>
          <a:p>
            <a:r>
              <a:rPr lang="tr-TR" smtClean="0"/>
              <a:t>Prof. Dr. Nihat TINKILIÇ</a:t>
            </a:r>
            <a:endParaRPr lang="tr-T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Üstbilgi Yer Tutucusu"/>
          <p:cNvSpPr>
            <a:spLocks noGrp="1"/>
          </p:cNvSpPr>
          <p:nvPr>
            <p:ph type="hdr" sz="quarter" idx="10"/>
          </p:nvPr>
        </p:nvSpPr>
        <p:spPr/>
        <p:txBody>
          <a:bodyPr/>
          <a:lstStyle/>
          <a:p>
            <a:r>
              <a:rPr lang="tr-TR" smtClean="0"/>
              <a:t>Prof. Dr. Nihat TINKILIÇ</a:t>
            </a:r>
            <a:endParaRPr lang="tr-TR"/>
          </a:p>
        </p:txBody>
      </p:sp>
      <p:sp>
        <p:nvSpPr>
          <p:cNvPr id="5" name="4 Slayt Numarası Yer Tutucusu"/>
          <p:cNvSpPr>
            <a:spLocks noGrp="1"/>
          </p:cNvSpPr>
          <p:nvPr>
            <p:ph type="sldNum" sz="quarter" idx="11"/>
          </p:nvPr>
        </p:nvSpPr>
        <p:spPr/>
        <p:txBody>
          <a:bodyPr/>
          <a:lstStyle/>
          <a:p>
            <a:fld id="{09EEF2B0-DE56-4803-80F4-5C4C04FA649A}" type="slidenum">
              <a:rPr lang="tr-TR" smtClean="0"/>
              <a:pPr/>
              <a:t>2</a:t>
            </a:fld>
            <a:endParaRPr lang="tr-T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Üstbilgi Yer Tutucusu"/>
          <p:cNvSpPr>
            <a:spLocks noGrp="1"/>
          </p:cNvSpPr>
          <p:nvPr>
            <p:ph type="hdr" sz="quarter" idx="10"/>
          </p:nvPr>
        </p:nvSpPr>
        <p:spPr/>
        <p:txBody>
          <a:bodyPr/>
          <a:lstStyle/>
          <a:p>
            <a:r>
              <a:rPr lang="tr-TR" smtClean="0"/>
              <a:t>Prof. Dr. Nihat TINKILIÇ</a:t>
            </a:r>
            <a:endParaRPr lang="tr-TR"/>
          </a:p>
        </p:txBody>
      </p:sp>
      <p:sp>
        <p:nvSpPr>
          <p:cNvPr id="5" name="4 Slayt Numarası Yer Tutucusu"/>
          <p:cNvSpPr>
            <a:spLocks noGrp="1"/>
          </p:cNvSpPr>
          <p:nvPr>
            <p:ph type="sldNum" sz="quarter" idx="11"/>
          </p:nvPr>
        </p:nvSpPr>
        <p:spPr/>
        <p:txBody>
          <a:bodyPr/>
          <a:lstStyle/>
          <a:p>
            <a:fld id="{09EEF2B0-DE56-4803-80F4-5C4C04FA649A}" type="slidenum">
              <a:rPr lang="tr-TR" smtClean="0"/>
              <a:pPr/>
              <a:t>57</a:t>
            </a:fld>
            <a:endParaRPr lang="tr-T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09EEF2B0-DE56-4803-80F4-5C4C04FA649A}" type="slidenum">
              <a:rPr lang="tr-TR" smtClean="0"/>
              <a:pPr/>
              <a:t>149</a:t>
            </a:fld>
            <a:endParaRPr lang="tr-TR"/>
          </a:p>
        </p:txBody>
      </p:sp>
      <p:sp>
        <p:nvSpPr>
          <p:cNvPr id="5" name="4 Üstbilgi Yer Tutucusu"/>
          <p:cNvSpPr>
            <a:spLocks noGrp="1"/>
          </p:cNvSpPr>
          <p:nvPr>
            <p:ph type="hdr" sz="quarter" idx="11"/>
          </p:nvPr>
        </p:nvSpPr>
        <p:spPr/>
        <p:txBody>
          <a:bodyPr/>
          <a:lstStyle/>
          <a:p>
            <a:r>
              <a:rPr lang="tr-TR" smtClean="0"/>
              <a:t>Prof. Dr. Nihat TINKILIÇ</a:t>
            </a:r>
            <a:endParaRPr lang="tr-T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bg>
      <p:bgRef idx="1002">
        <a:schemeClr val="bg2"/>
      </p:bgRef>
    </p:bg>
    <p:spTree>
      <p:nvGrpSpPr>
        <p:cNvPr id="1" name=""/>
        <p:cNvGrpSpPr/>
        <p:nvPr/>
      </p:nvGrpSpPr>
      <p:grpSpPr>
        <a:xfrm>
          <a:off x="0" y="0"/>
          <a:ext cx="0" cy="0"/>
          <a:chOff x="0" y="0"/>
          <a:chExt cx="0" cy="0"/>
        </a:xfrm>
      </p:grpSpPr>
      <p:sp>
        <p:nvSpPr>
          <p:cNvPr id="9" name="8 Başlık"/>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smtClean="0"/>
              <a:t>Asıl başlık stili için tıklatın</a:t>
            </a:r>
            <a:endParaRPr kumimoji="0" lang="en-US"/>
          </a:p>
        </p:txBody>
      </p:sp>
      <p:sp>
        <p:nvSpPr>
          <p:cNvPr id="17" name="16 Alt Başlık"/>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smtClean="0"/>
              <a:t>Asıl alt başlık stilini düzenlemek için tıklatın</a:t>
            </a:r>
            <a:endParaRPr kumimoji="0" lang="en-US"/>
          </a:p>
        </p:txBody>
      </p:sp>
      <p:sp>
        <p:nvSpPr>
          <p:cNvPr id="30" name="29 Veri Yer Tutucusu"/>
          <p:cNvSpPr>
            <a:spLocks noGrp="1"/>
          </p:cNvSpPr>
          <p:nvPr>
            <p:ph type="dt" sz="half" idx="10"/>
          </p:nvPr>
        </p:nvSpPr>
        <p:spPr/>
        <p:txBody>
          <a:bodyPr/>
          <a:lstStyle/>
          <a:p>
            <a:fld id="{90AFC29A-AA23-4E27-B9D4-704625668BFE}" type="datetime1">
              <a:rPr lang="tr-TR" smtClean="0"/>
              <a:pPr/>
              <a:t>30.05.2013</a:t>
            </a:fld>
            <a:endParaRPr lang="tr-TR"/>
          </a:p>
        </p:txBody>
      </p:sp>
      <p:sp>
        <p:nvSpPr>
          <p:cNvPr id="19" name="18 Altbilgi Yer Tutucusu"/>
          <p:cNvSpPr>
            <a:spLocks noGrp="1"/>
          </p:cNvSpPr>
          <p:nvPr>
            <p:ph type="ftr" sz="quarter" idx="11"/>
          </p:nvPr>
        </p:nvSpPr>
        <p:spPr/>
        <p:txBody>
          <a:bodyPr/>
          <a:lstStyle/>
          <a:p>
            <a:endParaRPr lang="tr-TR"/>
          </a:p>
        </p:txBody>
      </p:sp>
      <p:sp>
        <p:nvSpPr>
          <p:cNvPr id="27" name="26 Slayt Numarası Yer Tutucusu"/>
          <p:cNvSpPr>
            <a:spLocks noGrp="1"/>
          </p:cNvSpPr>
          <p:nvPr>
            <p:ph type="sldNum" sz="quarter" idx="12"/>
          </p:nvPr>
        </p:nvSpPr>
        <p:spPr/>
        <p:txBody>
          <a:bodyPr/>
          <a:lstStyle/>
          <a:p>
            <a:fld id="{76E3FD18-239D-48BA-886F-2D86BFFD5A0D}" type="slidenum">
              <a:rPr lang="tr-TR" smtClean="0"/>
              <a:pPr/>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3" name="2 İçerik Yer Tutucusu"/>
          <p:cNvSpPr>
            <a:spLocks noGrp="1"/>
          </p:cNvSpPr>
          <p:nvPr>
            <p:ph idx="1"/>
          </p:nvPr>
        </p:nvSpPr>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599666CA-60C5-4410-9B0E-4A0FF09BCBF1}" type="datetime1">
              <a:rPr lang="tr-TR" smtClean="0"/>
              <a:pPr/>
              <a:t>30.05.2013</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76E3FD18-239D-48BA-886F-2D86BFFD5A0D}"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bg>
      <p:bgRef idx="1002">
        <a:schemeClr val="bg2"/>
      </p:bgRef>
    </p:bg>
    <p:spTree>
      <p:nvGrpSpPr>
        <p:cNvPr id="1" name=""/>
        <p:cNvGrpSpPr/>
        <p:nvPr/>
      </p:nvGrpSpPr>
      <p:grpSpPr>
        <a:xfrm>
          <a:off x="0" y="0"/>
          <a:ext cx="0" cy="0"/>
          <a:chOff x="0" y="0"/>
          <a:chExt cx="0" cy="0"/>
        </a:xfrm>
      </p:grpSpPr>
      <p:sp>
        <p:nvSpPr>
          <p:cNvPr id="2" name="1 Başlık"/>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smtClean="0"/>
              <a:t>Asıl metin stillerini düzenlemek için tıklatın</a:t>
            </a:r>
          </a:p>
        </p:txBody>
      </p:sp>
      <p:sp>
        <p:nvSpPr>
          <p:cNvPr id="4" name="3 Veri Yer Tutucusu"/>
          <p:cNvSpPr>
            <a:spLocks noGrp="1"/>
          </p:cNvSpPr>
          <p:nvPr>
            <p:ph type="dt" sz="half" idx="10"/>
          </p:nvPr>
        </p:nvSpPr>
        <p:spPr/>
        <p:txBody>
          <a:bodyPr/>
          <a:lstStyle/>
          <a:p>
            <a:fld id="{DD39C8FE-B388-4525-B829-0C7206019843}" type="datetime1">
              <a:rPr lang="tr-TR" smtClean="0"/>
              <a:pPr/>
              <a:t>30.05.2013</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76E3FD18-239D-48BA-886F-2D86BFFD5A0D}" type="slidenum">
              <a:rPr lang="tr-TR" smtClean="0"/>
              <a:pPr/>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143000"/>
          </a:xfrm>
        </p:spPr>
        <p:txBody>
          <a:bodyPr/>
          <a:lstStyle/>
          <a:p>
            <a:r>
              <a:rPr kumimoji="0" lang="tr-TR" smtClean="0"/>
              <a:t>Asıl başlık stili için tıklatın</a:t>
            </a:r>
            <a:endParaRPr kumimoji="0" lang="en-US"/>
          </a:p>
        </p:txBody>
      </p:sp>
      <p:sp>
        <p:nvSpPr>
          <p:cNvPr id="3" name="2 İçerik Yer Tutucusu"/>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İçerik Yer Tutucusu"/>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p:txBody>
          <a:bodyPr/>
          <a:lstStyle/>
          <a:p>
            <a:fld id="{E9DABBE0-4D98-4EC1-AA9E-A088570B3928}" type="datetime1">
              <a:rPr lang="tr-TR" smtClean="0"/>
              <a:pPr/>
              <a:t>30.05.2013</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76E3FD18-239D-48BA-886F-2D86BFFD5A0D}"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143000"/>
          </a:xfrm>
        </p:spPr>
        <p:txBody>
          <a:bodyPr tIns="45720" anchor="b"/>
          <a:lstStyle>
            <a:lvl1pPr>
              <a:defRPr/>
            </a:lvl1pPr>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4" name="3 Metin Yer Tutucusu"/>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5" name="4 İçerik Yer Tutucusu"/>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6" name="5 İçerik Yer Tutucusu"/>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7" name="6 Veri Yer Tutucusu"/>
          <p:cNvSpPr>
            <a:spLocks noGrp="1"/>
          </p:cNvSpPr>
          <p:nvPr>
            <p:ph type="dt" sz="half" idx="10"/>
          </p:nvPr>
        </p:nvSpPr>
        <p:spPr/>
        <p:txBody>
          <a:bodyPr/>
          <a:lstStyle/>
          <a:p>
            <a:fld id="{F696ECC6-5BF6-4AEF-A1C4-10CE4942F120}" type="datetime1">
              <a:rPr lang="tr-TR" smtClean="0"/>
              <a:pPr/>
              <a:t>30.05.2013</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76E3FD18-239D-48BA-886F-2D86BFFD5A0D}"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tr-TR" smtClean="0"/>
              <a:t>Asıl başlık stili için tıklatın</a:t>
            </a:r>
            <a:endParaRPr kumimoji="0" lang="en-US"/>
          </a:p>
        </p:txBody>
      </p:sp>
      <p:sp>
        <p:nvSpPr>
          <p:cNvPr id="3" name="2 Veri Yer Tutucusu"/>
          <p:cNvSpPr>
            <a:spLocks noGrp="1"/>
          </p:cNvSpPr>
          <p:nvPr>
            <p:ph type="dt" sz="half" idx="10"/>
          </p:nvPr>
        </p:nvSpPr>
        <p:spPr/>
        <p:txBody>
          <a:bodyPr/>
          <a:lstStyle/>
          <a:p>
            <a:fld id="{20B23FB5-1136-456D-A6AB-5A6B5208E2B6}" type="datetime1">
              <a:rPr lang="tr-TR" smtClean="0"/>
              <a:pPr/>
              <a:t>30.05.2013</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76E3FD18-239D-48BA-886F-2D86BFFD5A0D}"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D10FB489-D849-41D3-8E5F-34F6B1B5665D}" type="datetime1">
              <a:rPr lang="tr-TR" smtClean="0"/>
              <a:pPr/>
              <a:t>30.05.2013</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76E3FD18-239D-48BA-886F-2D86BFFD5A0D}"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tr-TR" smtClean="0"/>
              <a:t>Asıl başlık stili için tıklatın</a:t>
            </a:r>
            <a:endParaRPr kumimoji="0" lang="en-US"/>
          </a:p>
        </p:txBody>
      </p:sp>
      <p:sp>
        <p:nvSpPr>
          <p:cNvPr id="3" name="2 Metin Yer Tutucusu"/>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tr-TR" smtClean="0"/>
              <a:t>Asıl metin stillerini düzenlemek için tıklatın</a:t>
            </a:r>
          </a:p>
        </p:txBody>
      </p:sp>
      <p:sp>
        <p:nvSpPr>
          <p:cNvPr id="4" name="3 İçerik Yer Tutucusu"/>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p:txBody>
          <a:bodyPr/>
          <a:lstStyle/>
          <a:p>
            <a:fld id="{C1676004-506A-4A66-BEC3-CD76160A78D8}" type="datetime1">
              <a:rPr lang="tr-TR" smtClean="0"/>
              <a:pPr/>
              <a:t>30.05.2013</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76E3FD18-239D-48BA-886F-2D86BFFD5A0D}"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9" name="8 Tek Köşesi Kesik ve Yuvarlatılmış Dikdörtgen"/>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11 Dik Üçgen"/>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1 Başlık"/>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tr-TR" smtClean="0"/>
              <a:t>Asıl başlık stili için tıklatın</a:t>
            </a:r>
            <a:endParaRPr kumimoji="0" lang="en-US"/>
          </a:p>
        </p:txBody>
      </p:sp>
      <p:sp>
        <p:nvSpPr>
          <p:cNvPr id="4" name="3 Metin Yer Tutucusu"/>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tr-TR" smtClean="0"/>
              <a:t>Asıl metin stillerini düzenlemek için tıklatın</a:t>
            </a:r>
          </a:p>
        </p:txBody>
      </p:sp>
      <p:sp>
        <p:nvSpPr>
          <p:cNvPr id="5" name="4 Veri Yer Tutucusu"/>
          <p:cNvSpPr>
            <a:spLocks noGrp="1"/>
          </p:cNvSpPr>
          <p:nvPr>
            <p:ph type="dt" sz="half" idx="10"/>
          </p:nvPr>
        </p:nvSpPr>
        <p:spPr/>
        <p:txBody>
          <a:bodyPr/>
          <a:lstStyle/>
          <a:p>
            <a:fld id="{FD143753-05A0-4433-AB0A-E98DD46026C8}" type="datetime1">
              <a:rPr lang="tr-TR" smtClean="0"/>
              <a:pPr/>
              <a:t>30.05.2013</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a:xfrm>
            <a:off x="8077200" y="6356350"/>
            <a:ext cx="609600" cy="365125"/>
          </a:xfrm>
        </p:spPr>
        <p:txBody>
          <a:bodyPr/>
          <a:lstStyle/>
          <a:p>
            <a:fld id="{76E3FD18-239D-48BA-886F-2D86BFFD5A0D}" type="slidenum">
              <a:rPr lang="tr-TR" smtClean="0"/>
              <a:pPr/>
              <a:t>‹#›</a:t>
            </a:fld>
            <a:endParaRPr lang="tr-TR"/>
          </a:p>
        </p:txBody>
      </p:sp>
      <p:sp>
        <p:nvSpPr>
          <p:cNvPr id="3" name="2 Resim Yer Tutucusu"/>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tr-TR" smtClean="0"/>
              <a:t>Resim eklemek için simgeyi tıklatın</a:t>
            </a:r>
            <a:endParaRPr kumimoji="0" lang="en-US" dirty="0"/>
          </a:p>
        </p:txBody>
      </p:sp>
      <p:sp>
        <p:nvSpPr>
          <p:cNvPr id="10" name="9 Serbest Form"/>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10 Serbest Form"/>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ACF3BBCD-D79B-4369-B288-CFA6A96A5340}" type="datetime1">
              <a:rPr lang="tr-TR" smtClean="0"/>
              <a:pPr/>
              <a:t>30.05.2013</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76E3FD18-239D-48BA-886F-2D86BFFD5A0D}"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914401"/>
            <a:ext cx="2057400" cy="5211763"/>
          </a:xfrm>
        </p:spPr>
        <p:txBody>
          <a:bodyPr vert="eaVert"/>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a:xfrm>
            <a:off x="457200" y="914401"/>
            <a:ext cx="6019800" cy="5211763"/>
          </a:xfrm>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796D105E-A0E6-43F0-BAF0-278F81A03473}" type="datetime1">
              <a:rPr lang="tr-TR" smtClean="0"/>
              <a:pPr/>
              <a:t>30.05.2013</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76E3FD18-239D-48BA-886F-2D86BFFD5A0D}"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6 Serbest Form"/>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7 Serbest Form"/>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8 Başlık Yer Tutucusu"/>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tr-TR" smtClean="0"/>
              <a:t>Asıl başlık stili için tıklatın</a:t>
            </a:r>
            <a:endParaRPr kumimoji="0" lang="en-US"/>
          </a:p>
        </p:txBody>
      </p:sp>
      <p:sp>
        <p:nvSpPr>
          <p:cNvPr id="30" name="29 Metin Yer Tutucusu"/>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10" name="9 Veri Yer Tutucusu"/>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CE57AB5C-F336-4DCE-A272-81DF53A1CB74}" type="datetime1">
              <a:rPr lang="tr-TR" smtClean="0"/>
              <a:pPr/>
              <a:t>30.05.2013</a:t>
            </a:fld>
            <a:endParaRPr lang="tr-TR"/>
          </a:p>
        </p:txBody>
      </p:sp>
      <p:sp>
        <p:nvSpPr>
          <p:cNvPr id="22" name="21 Altbilgi Yer Tutucusu"/>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tr-TR"/>
          </a:p>
        </p:txBody>
      </p:sp>
      <p:sp>
        <p:nvSpPr>
          <p:cNvPr id="18" name="17 Slayt Numarası Yer Tutucusu"/>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76E3FD18-239D-48BA-886F-2D86BFFD5A0D}" type="slidenum">
              <a:rPr lang="tr-TR" smtClean="0"/>
              <a:pPr/>
              <a:t>‹#›</a:t>
            </a:fld>
            <a:endParaRPr lang="tr-TR"/>
          </a:p>
        </p:txBody>
      </p:sp>
      <p:grpSp>
        <p:nvGrpSpPr>
          <p:cNvPr id="2" name="1 Grup"/>
          <p:cNvGrpSpPr/>
          <p:nvPr/>
        </p:nvGrpSpPr>
        <p:grpSpPr>
          <a:xfrm>
            <a:off x="-19017" y="202408"/>
            <a:ext cx="9180548" cy="649224"/>
            <a:chOff x="-19045" y="216550"/>
            <a:chExt cx="9180548" cy="649224"/>
          </a:xfrm>
        </p:grpSpPr>
        <p:sp>
          <p:nvSpPr>
            <p:cNvPr id="12" name="11 Serbest Form"/>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12 Serbest Form"/>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37.tiff"/><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oleObject" Target="../embeddings/oleObject3.bin"/><Relationship Id="rId4" Type="http://schemas.openxmlformats.org/officeDocument/2006/relationships/oleObject" Target="../embeddings/oleObject2.bin"/></Relationships>
</file>

<file path=ppt/slides/_rels/slide175.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jpeg"/><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3" Type="http://schemas.openxmlformats.org/officeDocument/2006/relationships/image" Target="../media/image85.wmf"/><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2" Type="http://schemas.openxmlformats.org/officeDocument/2006/relationships/image" Target="../media/image109.png"/><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2" Type="http://schemas.openxmlformats.org/officeDocument/2006/relationships/image" Target="../media/image113.png"/><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2" Type="http://schemas.openxmlformats.org/officeDocument/2006/relationships/image" Target="../media/image115.png"/><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2" Type="http://schemas.openxmlformats.org/officeDocument/2006/relationships/image" Target="../media/image116.png"/><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2" Type="http://schemas.openxmlformats.org/officeDocument/2006/relationships/image" Target="../media/image117.png"/><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2" Type="http://schemas.openxmlformats.org/officeDocument/2006/relationships/image" Target="../media/image118.png"/><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2" Type="http://schemas.openxmlformats.org/officeDocument/2006/relationships/image" Target="../media/image119.png"/><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2" Type="http://schemas.openxmlformats.org/officeDocument/2006/relationships/image" Target="../media/image120.png"/><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2" Type="http://schemas.openxmlformats.org/officeDocument/2006/relationships/image" Target="../media/image121.png"/><Relationship Id="rId1" Type="http://schemas.openxmlformats.org/officeDocument/2006/relationships/slideLayout" Target="../slideLayouts/slideLayout2.xml"/></Relationships>
</file>

<file path=ppt/slides/_rels/slide221.xml.rels><?xml version="1.0" encoding="UTF-8" standalone="yes"?>
<Relationships xmlns="http://schemas.openxmlformats.org/package/2006/relationships"><Relationship Id="rId2" Type="http://schemas.openxmlformats.org/officeDocument/2006/relationships/image" Target="../media/image122.png"/><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2" Type="http://schemas.openxmlformats.org/officeDocument/2006/relationships/image" Target="../media/image123.png"/><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2" Type="http://schemas.openxmlformats.org/officeDocument/2006/relationships/image" Target="../media/image124.png"/><Relationship Id="rId1" Type="http://schemas.openxmlformats.org/officeDocument/2006/relationships/slideLayout" Target="../slideLayouts/slideLayout2.xml"/></Relationships>
</file>

<file path=ppt/slides/_rels/slide224.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2" Type="http://schemas.openxmlformats.org/officeDocument/2006/relationships/image" Target="../media/image126.png"/><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2" Type="http://schemas.openxmlformats.org/officeDocument/2006/relationships/image" Target="../media/image127.png"/><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2" Type="http://schemas.openxmlformats.org/officeDocument/2006/relationships/image" Target="../media/image128.png"/><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2" Type="http://schemas.openxmlformats.org/officeDocument/2006/relationships/image" Target="../media/image129.png"/><Relationship Id="rId1" Type="http://schemas.openxmlformats.org/officeDocument/2006/relationships/slideLayout" Target="../slideLayouts/slideLayout2.xml"/></Relationships>
</file>

<file path=ppt/slides/_rels/slide229.xml.rels><?xml version="1.0" encoding="UTF-8" standalone="yes"?>
<Relationships xmlns="http://schemas.openxmlformats.org/package/2006/relationships"><Relationship Id="rId2" Type="http://schemas.openxmlformats.org/officeDocument/2006/relationships/image" Target="../media/image130.png"/><Relationship Id="rId1" Type="http://schemas.openxmlformats.org/officeDocument/2006/relationships/slideLayout" Target="../slideLayouts/slideLayout2.xml"/></Relationships>
</file>

<file path=ppt/slides/_rels/slide230.xml.rels><?xml version="1.0" encoding="UTF-8" standalone="yes"?>
<Relationships xmlns="http://schemas.openxmlformats.org/package/2006/relationships"><Relationship Id="rId2" Type="http://schemas.openxmlformats.org/officeDocument/2006/relationships/image" Target="../media/image131.png"/><Relationship Id="rId1" Type="http://schemas.openxmlformats.org/officeDocument/2006/relationships/slideLayout" Target="../slideLayouts/slideLayout2.xml"/></Relationships>
</file>

<file path=ppt/slides/_rels/slide231.xml.rels><?xml version="1.0" encoding="UTF-8" standalone="yes"?>
<Relationships xmlns="http://schemas.openxmlformats.org/package/2006/relationships"><Relationship Id="rId2" Type="http://schemas.openxmlformats.org/officeDocument/2006/relationships/image" Target="../media/image132.png"/><Relationship Id="rId1" Type="http://schemas.openxmlformats.org/officeDocument/2006/relationships/slideLayout" Target="../slideLayouts/slideLayout2.xml"/></Relationships>
</file>

<file path=ppt/slides/_rels/slide232.xml.rels><?xml version="1.0" encoding="UTF-8" standalone="yes"?>
<Relationships xmlns="http://schemas.openxmlformats.org/package/2006/relationships"><Relationship Id="rId2" Type="http://schemas.openxmlformats.org/officeDocument/2006/relationships/image" Target="../media/image133.png"/><Relationship Id="rId1" Type="http://schemas.openxmlformats.org/officeDocument/2006/relationships/slideLayout" Target="../slideLayouts/slideLayout2.xml"/></Relationships>
</file>

<file path=ppt/slides/_rels/slide233.xml.rels><?xml version="1.0" encoding="UTF-8" standalone="yes"?>
<Relationships xmlns="http://schemas.openxmlformats.org/package/2006/relationships"><Relationship Id="rId2" Type="http://schemas.openxmlformats.org/officeDocument/2006/relationships/image" Target="../media/image134.png"/><Relationship Id="rId1" Type="http://schemas.openxmlformats.org/officeDocument/2006/relationships/slideLayout" Target="../slideLayouts/slideLayout2.xml"/></Relationships>
</file>

<file path=ppt/slides/_rels/slide234.xml.rels><?xml version="1.0" encoding="UTF-8" standalone="yes"?>
<Relationships xmlns="http://schemas.openxmlformats.org/package/2006/relationships"><Relationship Id="rId2" Type="http://schemas.openxmlformats.org/officeDocument/2006/relationships/image" Target="../media/image135.png"/><Relationship Id="rId1" Type="http://schemas.openxmlformats.org/officeDocument/2006/relationships/slideLayout" Target="../slideLayouts/slideLayout2.xml"/></Relationships>
</file>

<file path=ppt/slides/_rels/slide235.xml.rels><?xml version="1.0" encoding="UTF-8" standalone="yes"?>
<Relationships xmlns="http://schemas.openxmlformats.org/package/2006/relationships"><Relationship Id="rId2" Type="http://schemas.openxmlformats.org/officeDocument/2006/relationships/image" Target="../media/image136.png"/><Relationship Id="rId1" Type="http://schemas.openxmlformats.org/officeDocument/2006/relationships/slideLayout" Target="../slideLayouts/slideLayout2.xml"/></Relationships>
</file>

<file path=ppt/slides/_rels/slide236.xml.rels><?xml version="1.0" encoding="UTF-8" standalone="yes"?>
<Relationships xmlns="http://schemas.openxmlformats.org/package/2006/relationships"><Relationship Id="rId2" Type="http://schemas.openxmlformats.org/officeDocument/2006/relationships/image" Target="../media/image137.png"/><Relationship Id="rId1" Type="http://schemas.openxmlformats.org/officeDocument/2006/relationships/slideLayout" Target="../slideLayouts/slideLayout2.xml"/></Relationships>
</file>

<file path=ppt/slides/_rels/slide237.xml.rels><?xml version="1.0" encoding="UTF-8" standalone="yes"?>
<Relationships xmlns="http://schemas.openxmlformats.org/package/2006/relationships"><Relationship Id="rId2" Type="http://schemas.openxmlformats.org/officeDocument/2006/relationships/image" Target="../media/image138.png"/><Relationship Id="rId1" Type="http://schemas.openxmlformats.org/officeDocument/2006/relationships/slideLayout" Target="../slideLayouts/slideLayout2.xml"/></Relationships>
</file>

<file path=ppt/slides/_rels/slide238.xml.rels><?xml version="1.0" encoding="UTF-8" standalone="yes"?>
<Relationships xmlns="http://schemas.openxmlformats.org/package/2006/relationships"><Relationship Id="rId2" Type="http://schemas.openxmlformats.org/officeDocument/2006/relationships/image" Target="../media/image139.png"/><Relationship Id="rId1" Type="http://schemas.openxmlformats.org/officeDocument/2006/relationships/slideLayout" Target="../slideLayouts/slideLayout2.xml"/></Relationships>
</file>

<file path=ppt/slides/_rels/slide239.xml.rels><?xml version="1.0" encoding="UTF-8" standalone="yes"?>
<Relationships xmlns="http://schemas.openxmlformats.org/package/2006/relationships"><Relationship Id="rId2" Type="http://schemas.openxmlformats.org/officeDocument/2006/relationships/image" Target="../media/image140.png"/><Relationship Id="rId1" Type="http://schemas.openxmlformats.org/officeDocument/2006/relationships/slideLayout" Target="../slideLayouts/slideLayout2.xml"/></Relationships>
</file>

<file path=ppt/slides/_rels/slide240.xml.rels><?xml version="1.0" encoding="UTF-8" standalone="yes"?>
<Relationships xmlns="http://schemas.openxmlformats.org/package/2006/relationships"><Relationship Id="rId2" Type="http://schemas.openxmlformats.org/officeDocument/2006/relationships/image" Target="../media/image141.png"/><Relationship Id="rId1" Type="http://schemas.openxmlformats.org/officeDocument/2006/relationships/slideLayout" Target="../slideLayouts/slideLayout2.xml"/></Relationships>
</file>

<file path=ppt/slides/_rels/slide241.xml.rels><?xml version="1.0" encoding="UTF-8" standalone="yes"?>
<Relationships xmlns="http://schemas.openxmlformats.org/package/2006/relationships"><Relationship Id="rId2" Type="http://schemas.openxmlformats.org/officeDocument/2006/relationships/image" Target="../media/image142.png"/><Relationship Id="rId1" Type="http://schemas.openxmlformats.org/officeDocument/2006/relationships/slideLayout" Target="../slideLayouts/slideLayout2.xml"/></Relationships>
</file>

<file path=ppt/slides/_rels/slide242.xml.rels><?xml version="1.0" encoding="UTF-8" standalone="yes"?>
<Relationships xmlns="http://schemas.openxmlformats.org/package/2006/relationships"><Relationship Id="rId2" Type="http://schemas.openxmlformats.org/officeDocument/2006/relationships/image" Target="../media/image143.png"/><Relationship Id="rId1" Type="http://schemas.openxmlformats.org/officeDocument/2006/relationships/slideLayout" Target="../slideLayouts/slideLayout2.xml"/></Relationships>
</file>

<file path=ppt/slides/_rels/slide243.xml.rels><?xml version="1.0" encoding="UTF-8" standalone="yes"?>
<Relationships xmlns="http://schemas.openxmlformats.org/package/2006/relationships"><Relationship Id="rId2" Type="http://schemas.openxmlformats.org/officeDocument/2006/relationships/image" Target="../media/image144.png"/><Relationship Id="rId1" Type="http://schemas.openxmlformats.org/officeDocument/2006/relationships/slideLayout" Target="../slideLayouts/slideLayout2.xml"/></Relationships>
</file>

<file path=ppt/slides/_rels/slide244.xml.rels><?xml version="1.0" encoding="UTF-8" standalone="yes"?>
<Relationships xmlns="http://schemas.openxmlformats.org/package/2006/relationships"><Relationship Id="rId2" Type="http://schemas.openxmlformats.org/officeDocument/2006/relationships/image" Target="../media/image145.png"/><Relationship Id="rId1" Type="http://schemas.openxmlformats.org/officeDocument/2006/relationships/slideLayout" Target="../slideLayouts/slideLayout2.xml"/></Relationships>
</file>

<file path=ppt/slides/_rels/slide245.xml.rels><?xml version="1.0" encoding="UTF-8" standalone="yes"?>
<Relationships xmlns="http://schemas.openxmlformats.org/package/2006/relationships"><Relationship Id="rId2" Type="http://schemas.openxmlformats.org/officeDocument/2006/relationships/image" Target="../media/image146.png"/><Relationship Id="rId1" Type="http://schemas.openxmlformats.org/officeDocument/2006/relationships/slideLayout" Target="../slideLayouts/slideLayout2.xml"/></Relationships>
</file>

<file path=ppt/slides/_rels/slide246.xml.rels><?xml version="1.0" encoding="UTF-8" standalone="yes"?>
<Relationships xmlns="http://schemas.openxmlformats.org/package/2006/relationships"><Relationship Id="rId2" Type="http://schemas.openxmlformats.org/officeDocument/2006/relationships/image" Target="../media/image147.png"/><Relationship Id="rId1" Type="http://schemas.openxmlformats.org/officeDocument/2006/relationships/slideLayout" Target="../slideLayouts/slideLayout2.xml"/></Relationships>
</file>

<file path=ppt/slides/_rels/slide247.xml.rels><?xml version="1.0" encoding="UTF-8" standalone="yes"?>
<Relationships xmlns="http://schemas.openxmlformats.org/package/2006/relationships"><Relationship Id="rId2" Type="http://schemas.openxmlformats.org/officeDocument/2006/relationships/image" Target="../media/image148.png"/><Relationship Id="rId1" Type="http://schemas.openxmlformats.org/officeDocument/2006/relationships/slideLayout" Target="../slideLayouts/slideLayout2.xml"/></Relationships>
</file>

<file path=ppt/slides/_rels/slide248.xml.rels><?xml version="1.0" encoding="UTF-8" standalone="yes"?>
<Relationships xmlns="http://schemas.openxmlformats.org/package/2006/relationships"><Relationship Id="rId2" Type="http://schemas.openxmlformats.org/officeDocument/2006/relationships/image" Target="../media/image149.png"/><Relationship Id="rId1" Type="http://schemas.openxmlformats.org/officeDocument/2006/relationships/slideLayout" Target="../slideLayouts/slideLayout2.xml"/></Relationships>
</file>

<file path=ppt/slides/_rels/slide249.xml.rels><?xml version="1.0" encoding="UTF-8" standalone="yes"?>
<Relationships xmlns="http://schemas.openxmlformats.org/package/2006/relationships"><Relationship Id="rId2" Type="http://schemas.openxmlformats.org/officeDocument/2006/relationships/image" Target="../media/image150.png"/><Relationship Id="rId1" Type="http://schemas.openxmlformats.org/officeDocument/2006/relationships/slideLayout" Target="../slideLayouts/slideLayout2.xml"/></Relationships>
</file>

<file path=ppt/slides/_rels/slide250.xml.rels><?xml version="1.0" encoding="UTF-8" standalone="yes"?>
<Relationships xmlns="http://schemas.openxmlformats.org/package/2006/relationships"><Relationship Id="rId2" Type="http://schemas.openxmlformats.org/officeDocument/2006/relationships/image" Target="../media/image151.png"/><Relationship Id="rId1" Type="http://schemas.openxmlformats.org/officeDocument/2006/relationships/slideLayout" Target="../slideLayouts/slideLayout2.xml"/></Relationships>
</file>

<file path=ppt/slides/_rels/slide251.xml.rels><?xml version="1.0" encoding="UTF-8" standalone="yes"?>
<Relationships xmlns="http://schemas.openxmlformats.org/package/2006/relationships"><Relationship Id="rId2" Type="http://schemas.openxmlformats.org/officeDocument/2006/relationships/image" Target="../media/image152.png"/><Relationship Id="rId1" Type="http://schemas.openxmlformats.org/officeDocument/2006/relationships/slideLayout" Target="../slideLayouts/slideLayout2.xml"/></Relationships>
</file>

<file path=ppt/slides/_rels/slide252.xml.rels><?xml version="1.0" encoding="UTF-8" standalone="yes"?>
<Relationships xmlns="http://schemas.openxmlformats.org/package/2006/relationships"><Relationship Id="rId2" Type="http://schemas.openxmlformats.org/officeDocument/2006/relationships/image" Target="../media/image153.png"/><Relationship Id="rId1" Type="http://schemas.openxmlformats.org/officeDocument/2006/relationships/slideLayout" Target="../slideLayouts/slideLayout2.xml"/></Relationships>
</file>

<file path=ppt/slides/_rels/slide253.xml.rels><?xml version="1.0" encoding="UTF-8" standalone="yes"?>
<Relationships xmlns="http://schemas.openxmlformats.org/package/2006/relationships"><Relationship Id="rId2" Type="http://schemas.openxmlformats.org/officeDocument/2006/relationships/image" Target="../media/image154.png"/><Relationship Id="rId1" Type="http://schemas.openxmlformats.org/officeDocument/2006/relationships/slideLayout" Target="../slideLayouts/slideLayout2.xml"/></Relationships>
</file>

<file path=ppt/slides/_rels/slide254.xml.rels><?xml version="1.0" encoding="UTF-8" standalone="yes"?>
<Relationships xmlns="http://schemas.openxmlformats.org/package/2006/relationships"><Relationship Id="rId2" Type="http://schemas.openxmlformats.org/officeDocument/2006/relationships/image" Target="../media/image155.png"/><Relationship Id="rId1" Type="http://schemas.openxmlformats.org/officeDocument/2006/relationships/slideLayout" Target="../slideLayouts/slideLayout2.xml"/></Relationships>
</file>

<file path=ppt/slides/_rels/slide255.xml.rels><?xml version="1.0" encoding="UTF-8" standalone="yes"?>
<Relationships xmlns="http://schemas.openxmlformats.org/package/2006/relationships"><Relationship Id="rId2" Type="http://schemas.openxmlformats.org/officeDocument/2006/relationships/image" Target="../media/image156.png"/><Relationship Id="rId1" Type="http://schemas.openxmlformats.org/officeDocument/2006/relationships/slideLayout" Target="../slideLayouts/slideLayout2.xml"/></Relationships>
</file>

<file path=ppt/slides/_rels/slide256.xml.rels><?xml version="1.0" encoding="UTF-8" standalone="yes"?>
<Relationships xmlns="http://schemas.openxmlformats.org/package/2006/relationships"><Relationship Id="rId2" Type="http://schemas.openxmlformats.org/officeDocument/2006/relationships/image" Target="../media/image157.png"/><Relationship Id="rId1" Type="http://schemas.openxmlformats.org/officeDocument/2006/relationships/slideLayout" Target="../slideLayouts/slideLayout2.xml"/></Relationships>
</file>

<file path=ppt/slides/_rels/slide257.xml.rels><?xml version="1.0" encoding="UTF-8" standalone="yes"?>
<Relationships xmlns="http://schemas.openxmlformats.org/package/2006/relationships"><Relationship Id="rId2" Type="http://schemas.openxmlformats.org/officeDocument/2006/relationships/image" Target="../media/image158.png"/><Relationship Id="rId1" Type="http://schemas.openxmlformats.org/officeDocument/2006/relationships/slideLayout" Target="../slideLayouts/slideLayout2.xml"/></Relationships>
</file>

<file path=ppt/slides/_rels/slide258.xml.rels><?xml version="1.0" encoding="UTF-8" standalone="yes"?>
<Relationships xmlns="http://schemas.openxmlformats.org/package/2006/relationships"><Relationship Id="rId2" Type="http://schemas.openxmlformats.org/officeDocument/2006/relationships/image" Target="../media/image159.png"/><Relationship Id="rId1" Type="http://schemas.openxmlformats.org/officeDocument/2006/relationships/slideLayout" Target="../slideLayouts/slideLayout2.xml"/></Relationships>
</file>

<file path=ppt/slides/_rels/slide259.xml.rels><?xml version="1.0" encoding="UTF-8" standalone="yes"?>
<Relationships xmlns="http://schemas.openxmlformats.org/package/2006/relationships"><Relationship Id="rId2" Type="http://schemas.openxmlformats.org/officeDocument/2006/relationships/image" Target="../media/image160.png"/><Relationship Id="rId1" Type="http://schemas.openxmlformats.org/officeDocument/2006/relationships/slideLayout" Target="../slideLayouts/slideLayout2.xml"/></Relationships>
</file>

<file path=ppt/slides/_rels/slide260.xml.rels><?xml version="1.0" encoding="UTF-8" standalone="yes"?>
<Relationships xmlns="http://schemas.openxmlformats.org/package/2006/relationships"><Relationship Id="rId2" Type="http://schemas.openxmlformats.org/officeDocument/2006/relationships/image" Target="../media/image161.png"/><Relationship Id="rId1" Type="http://schemas.openxmlformats.org/officeDocument/2006/relationships/slideLayout" Target="../slideLayouts/slideLayout2.xml"/></Relationships>
</file>

<file path=ppt/slides/_rels/slide261.xml.rels><?xml version="1.0" encoding="UTF-8" standalone="yes"?>
<Relationships xmlns="http://schemas.openxmlformats.org/package/2006/relationships"><Relationship Id="rId2" Type="http://schemas.openxmlformats.org/officeDocument/2006/relationships/image" Target="../media/image162.png"/><Relationship Id="rId1" Type="http://schemas.openxmlformats.org/officeDocument/2006/relationships/slideLayout" Target="../slideLayouts/slideLayout2.xml"/></Relationships>
</file>

<file path=ppt/slides/_rels/slide262.xml.rels><?xml version="1.0" encoding="UTF-8" standalone="yes"?>
<Relationships xmlns="http://schemas.openxmlformats.org/package/2006/relationships"><Relationship Id="rId2" Type="http://schemas.openxmlformats.org/officeDocument/2006/relationships/image" Target="../media/image163.png"/><Relationship Id="rId1" Type="http://schemas.openxmlformats.org/officeDocument/2006/relationships/slideLayout" Target="../slideLayouts/slideLayout2.xml"/></Relationships>
</file>

<file path=ppt/slides/_rels/slide263.xml.rels><?xml version="1.0" encoding="UTF-8" standalone="yes"?>
<Relationships xmlns="http://schemas.openxmlformats.org/package/2006/relationships"><Relationship Id="rId2" Type="http://schemas.openxmlformats.org/officeDocument/2006/relationships/image" Target="../media/image164.png"/><Relationship Id="rId1" Type="http://schemas.openxmlformats.org/officeDocument/2006/relationships/slideLayout" Target="../slideLayouts/slideLayout2.xml"/></Relationships>
</file>

<file path=ppt/slides/_rels/slide264.xml.rels><?xml version="1.0" encoding="UTF-8" standalone="yes"?>
<Relationships xmlns="http://schemas.openxmlformats.org/package/2006/relationships"><Relationship Id="rId2" Type="http://schemas.openxmlformats.org/officeDocument/2006/relationships/image" Target="../media/image165.png"/><Relationship Id="rId1" Type="http://schemas.openxmlformats.org/officeDocument/2006/relationships/slideLayout" Target="../slideLayouts/slideLayout2.xml"/></Relationships>
</file>

<file path=ppt/slides/_rels/slide265.xml.rels><?xml version="1.0" encoding="UTF-8" standalone="yes"?>
<Relationships xmlns="http://schemas.openxmlformats.org/package/2006/relationships"><Relationship Id="rId2" Type="http://schemas.openxmlformats.org/officeDocument/2006/relationships/image" Target="../media/image166.png"/><Relationship Id="rId1" Type="http://schemas.openxmlformats.org/officeDocument/2006/relationships/slideLayout" Target="../slideLayouts/slideLayout2.xml"/></Relationships>
</file>

<file path=ppt/slides/_rels/slide266.xml.rels><?xml version="1.0" encoding="UTF-8" standalone="yes"?>
<Relationships xmlns="http://schemas.openxmlformats.org/package/2006/relationships"><Relationship Id="rId2" Type="http://schemas.openxmlformats.org/officeDocument/2006/relationships/image" Target="../media/image167.png"/><Relationship Id="rId1" Type="http://schemas.openxmlformats.org/officeDocument/2006/relationships/slideLayout" Target="../slideLayouts/slideLayout2.xml"/></Relationships>
</file>

<file path=ppt/slides/_rels/slide267.xml.rels><?xml version="1.0" encoding="UTF-8" standalone="yes"?>
<Relationships xmlns="http://schemas.openxmlformats.org/package/2006/relationships"><Relationship Id="rId2" Type="http://schemas.openxmlformats.org/officeDocument/2006/relationships/image" Target="../media/image168.png"/><Relationship Id="rId1" Type="http://schemas.openxmlformats.org/officeDocument/2006/relationships/slideLayout" Target="../slideLayouts/slideLayout2.xml"/></Relationships>
</file>

<file path=ppt/slides/_rels/slide268.xml.rels><?xml version="1.0" encoding="UTF-8" standalone="yes"?>
<Relationships xmlns="http://schemas.openxmlformats.org/package/2006/relationships"><Relationship Id="rId2" Type="http://schemas.openxmlformats.org/officeDocument/2006/relationships/image" Target="../media/image169.png"/><Relationship Id="rId1" Type="http://schemas.openxmlformats.org/officeDocument/2006/relationships/slideLayout" Target="../slideLayouts/slideLayout2.xml"/></Relationships>
</file>

<file path=ppt/slides/_rels/slide269.xml.rels><?xml version="1.0" encoding="UTF-8" standalone="yes"?>
<Relationships xmlns="http://schemas.openxmlformats.org/package/2006/relationships"><Relationship Id="rId2" Type="http://schemas.openxmlformats.org/officeDocument/2006/relationships/image" Target="../media/image170.png"/><Relationship Id="rId1" Type="http://schemas.openxmlformats.org/officeDocument/2006/relationships/slideLayout" Target="../slideLayouts/slideLayout2.xml"/></Relationships>
</file>

<file path=ppt/slides/_rels/slide270.xml.rels><?xml version="1.0" encoding="UTF-8" standalone="yes"?>
<Relationships xmlns="http://schemas.openxmlformats.org/package/2006/relationships"><Relationship Id="rId2" Type="http://schemas.openxmlformats.org/officeDocument/2006/relationships/image" Target="../media/image171.png"/><Relationship Id="rId1" Type="http://schemas.openxmlformats.org/officeDocument/2006/relationships/slideLayout" Target="../slideLayouts/slideLayout2.xml"/></Relationships>
</file>

<file path=ppt/slides/_rels/slide271.xml.rels><?xml version="1.0" encoding="UTF-8" standalone="yes"?>
<Relationships xmlns="http://schemas.openxmlformats.org/package/2006/relationships"><Relationship Id="rId2" Type="http://schemas.openxmlformats.org/officeDocument/2006/relationships/image" Target="../media/image172.png"/><Relationship Id="rId1" Type="http://schemas.openxmlformats.org/officeDocument/2006/relationships/slideLayout" Target="../slideLayouts/slideLayout2.xml"/></Relationships>
</file>

<file path=ppt/slides/_rels/slide272.xml.rels><?xml version="1.0" encoding="UTF-8" standalone="yes"?>
<Relationships xmlns="http://schemas.openxmlformats.org/package/2006/relationships"><Relationship Id="rId2" Type="http://schemas.openxmlformats.org/officeDocument/2006/relationships/image" Target="../media/image173.png"/><Relationship Id="rId1" Type="http://schemas.openxmlformats.org/officeDocument/2006/relationships/slideLayout" Target="../slideLayouts/slideLayout2.xml"/></Relationships>
</file>

<file path=ppt/slides/_rels/slide273.xml.rels><?xml version="1.0" encoding="UTF-8" standalone="yes"?>
<Relationships xmlns="http://schemas.openxmlformats.org/package/2006/relationships"><Relationship Id="rId2" Type="http://schemas.openxmlformats.org/officeDocument/2006/relationships/image" Target="../media/image174.png"/><Relationship Id="rId1" Type="http://schemas.openxmlformats.org/officeDocument/2006/relationships/slideLayout" Target="../slideLayouts/slideLayout2.xml"/></Relationships>
</file>

<file path=ppt/slides/_rels/slide274.xml.rels><?xml version="1.0" encoding="UTF-8" standalone="yes"?>
<Relationships xmlns="http://schemas.openxmlformats.org/package/2006/relationships"><Relationship Id="rId2" Type="http://schemas.openxmlformats.org/officeDocument/2006/relationships/image" Target="../media/image175.png"/><Relationship Id="rId1" Type="http://schemas.openxmlformats.org/officeDocument/2006/relationships/slideLayout" Target="../slideLayouts/slideLayout2.xml"/></Relationships>
</file>

<file path=ppt/slides/_rels/slide275.xml.rels><?xml version="1.0" encoding="UTF-8" standalone="yes"?>
<Relationships xmlns="http://schemas.openxmlformats.org/package/2006/relationships"><Relationship Id="rId2" Type="http://schemas.openxmlformats.org/officeDocument/2006/relationships/image" Target="../media/image176.png"/><Relationship Id="rId1" Type="http://schemas.openxmlformats.org/officeDocument/2006/relationships/slideLayout" Target="../slideLayouts/slideLayout2.xml"/></Relationships>
</file>

<file path=ppt/slides/_rels/slide276.xml.rels><?xml version="1.0" encoding="UTF-8" standalone="yes"?>
<Relationships xmlns="http://schemas.openxmlformats.org/package/2006/relationships"><Relationship Id="rId2" Type="http://schemas.openxmlformats.org/officeDocument/2006/relationships/image" Target="../media/image177.png"/><Relationship Id="rId1" Type="http://schemas.openxmlformats.org/officeDocument/2006/relationships/slideLayout" Target="../slideLayouts/slideLayout2.xml"/></Relationships>
</file>

<file path=ppt/slides/_rels/slide277.xml.rels><?xml version="1.0" encoding="UTF-8" standalone="yes"?>
<Relationships xmlns="http://schemas.openxmlformats.org/package/2006/relationships"><Relationship Id="rId2" Type="http://schemas.openxmlformats.org/officeDocument/2006/relationships/image" Target="../media/image178.png"/><Relationship Id="rId1" Type="http://schemas.openxmlformats.org/officeDocument/2006/relationships/slideLayout" Target="../slideLayouts/slideLayout2.xml"/></Relationships>
</file>

<file path=ppt/slides/_rels/slide278.xml.rels><?xml version="1.0" encoding="UTF-8" standalone="yes"?>
<Relationships xmlns="http://schemas.openxmlformats.org/package/2006/relationships"><Relationship Id="rId2" Type="http://schemas.openxmlformats.org/officeDocument/2006/relationships/image" Target="../media/image179.png"/><Relationship Id="rId1" Type="http://schemas.openxmlformats.org/officeDocument/2006/relationships/slideLayout" Target="../slideLayouts/slideLayout2.xml"/></Relationships>
</file>

<file path=ppt/slides/_rels/slide279.xml.rels><?xml version="1.0" encoding="UTF-8" standalone="yes"?>
<Relationships xmlns="http://schemas.openxmlformats.org/package/2006/relationships"><Relationship Id="rId2" Type="http://schemas.openxmlformats.org/officeDocument/2006/relationships/image" Target="../media/image180.png"/><Relationship Id="rId1" Type="http://schemas.openxmlformats.org/officeDocument/2006/relationships/slideLayout" Target="../slideLayouts/slideLayout2.xml"/></Relationships>
</file>

<file path=ppt/slides/_rels/slide280.xml.rels><?xml version="1.0" encoding="UTF-8" standalone="yes"?>
<Relationships xmlns="http://schemas.openxmlformats.org/package/2006/relationships"><Relationship Id="rId2" Type="http://schemas.openxmlformats.org/officeDocument/2006/relationships/image" Target="../media/image181.png"/><Relationship Id="rId1" Type="http://schemas.openxmlformats.org/officeDocument/2006/relationships/slideLayout" Target="../slideLayouts/slideLayout2.xml"/></Relationships>
</file>

<file path=ppt/slides/_rels/slide281.xml.rels><?xml version="1.0" encoding="UTF-8" standalone="yes"?>
<Relationships xmlns="http://schemas.openxmlformats.org/package/2006/relationships"><Relationship Id="rId2" Type="http://schemas.openxmlformats.org/officeDocument/2006/relationships/image" Target="../media/image182.png"/><Relationship Id="rId1" Type="http://schemas.openxmlformats.org/officeDocument/2006/relationships/slideLayout" Target="../slideLayouts/slideLayout2.xml"/></Relationships>
</file>

<file path=ppt/slides/_rels/slide282.xml.rels><?xml version="1.0" encoding="UTF-8" standalone="yes"?>
<Relationships xmlns="http://schemas.openxmlformats.org/package/2006/relationships"><Relationship Id="rId2" Type="http://schemas.openxmlformats.org/officeDocument/2006/relationships/image" Target="../media/image183.png"/><Relationship Id="rId1" Type="http://schemas.openxmlformats.org/officeDocument/2006/relationships/slideLayout" Target="../slideLayouts/slideLayout2.xml"/></Relationships>
</file>

<file path=ppt/slides/_rels/slide2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4.xml.rels><?xml version="1.0" encoding="UTF-8" standalone="yes"?>
<Relationships xmlns="http://schemas.openxmlformats.org/package/2006/relationships"><Relationship Id="rId2" Type="http://schemas.openxmlformats.org/officeDocument/2006/relationships/image" Target="../media/image184.png"/><Relationship Id="rId1" Type="http://schemas.openxmlformats.org/officeDocument/2006/relationships/slideLayout" Target="../slideLayouts/slideLayout2.xml"/></Relationships>
</file>

<file path=ppt/slides/_rels/slide2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6.xml.rels><?xml version="1.0" encoding="UTF-8" standalone="yes"?>
<Relationships xmlns="http://schemas.openxmlformats.org/package/2006/relationships"><Relationship Id="rId2" Type="http://schemas.openxmlformats.org/officeDocument/2006/relationships/image" Target="../media/image185.png"/><Relationship Id="rId1" Type="http://schemas.openxmlformats.org/officeDocument/2006/relationships/slideLayout" Target="../slideLayouts/slideLayout2.xml"/></Relationships>
</file>

<file path=ppt/slides/_rels/slide287.xml.rels><?xml version="1.0" encoding="UTF-8" standalone="yes"?>
<Relationships xmlns="http://schemas.openxmlformats.org/package/2006/relationships"><Relationship Id="rId2" Type="http://schemas.openxmlformats.org/officeDocument/2006/relationships/image" Target="../media/image186.png"/><Relationship Id="rId1" Type="http://schemas.openxmlformats.org/officeDocument/2006/relationships/slideLayout" Target="../slideLayouts/slideLayout2.xml"/></Relationships>
</file>

<file path=ppt/slides/_rels/slide2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9.xml.rels><?xml version="1.0" encoding="UTF-8" standalone="yes"?>
<Relationships xmlns="http://schemas.openxmlformats.org/package/2006/relationships"><Relationship Id="rId2" Type="http://schemas.openxmlformats.org/officeDocument/2006/relationships/image" Target="../media/image187.png"/><Relationship Id="rId1" Type="http://schemas.openxmlformats.org/officeDocument/2006/relationships/slideLayout" Target="../slideLayouts/slideLayout2.xml"/></Relationships>
</file>

<file path=ppt/slides/_rels/slide290.xml.rels><?xml version="1.0" encoding="UTF-8" standalone="yes"?>
<Relationships xmlns="http://schemas.openxmlformats.org/package/2006/relationships"><Relationship Id="rId2" Type="http://schemas.openxmlformats.org/officeDocument/2006/relationships/image" Target="../media/image188.png"/><Relationship Id="rId1" Type="http://schemas.openxmlformats.org/officeDocument/2006/relationships/slideLayout" Target="../slideLayouts/slideLayout2.xml"/></Relationships>
</file>

<file path=ppt/slides/_rels/slide291.xml.rels><?xml version="1.0" encoding="UTF-8" standalone="yes"?>
<Relationships xmlns="http://schemas.openxmlformats.org/package/2006/relationships"><Relationship Id="rId2" Type="http://schemas.openxmlformats.org/officeDocument/2006/relationships/image" Target="../media/image189.png"/><Relationship Id="rId1" Type="http://schemas.openxmlformats.org/officeDocument/2006/relationships/slideLayout" Target="../slideLayouts/slideLayout2.xml"/></Relationships>
</file>

<file path=ppt/slides/_rels/slide292.xml.rels><?xml version="1.0" encoding="UTF-8" standalone="yes"?>
<Relationships xmlns="http://schemas.openxmlformats.org/package/2006/relationships"><Relationship Id="rId2" Type="http://schemas.openxmlformats.org/officeDocument/2006/relationships/image" Target="../media/image190.png"/><Relationship Id="rId1" Type="http://schemas.openxmlformats.org/officeDocument/2006/relationships/slideLayout" Target="../slideLayouts/slideLayout2.xml"/></Relationships>
</file>

<file path=ppt/slides/_rels/slide2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9.xml.rels><?xml version="1.0" encoding="UTF-8" standalone="yes"?>
<Relationships xmlns="http://schemas.openxmlformats.org/package/2006/relationships"><Relationship Id="rId2" Type="http://schemas.openxmlformats.org/officeDocument/2006/relationships/image" Target="../media/image191.png"/><Relationship Id="rId1" Type="http://schemas.openxmlformats.org/officeDocument/2006/relationships/slideLayout" Target="../slideLayouts/slideLayout2.xml"/></Relationships>
</file>

<file path=ppt/slides/_rels/slide3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1.xml.rels><?xml version="1.0" encoding="UTF-8" standalone="yes"?>
<Relationships xmlns="http://schemas.openxmlformats.org/package/2006/relationships"><Relationship Id="rId2" Type="http://schemas.openxmlformats.org/officeDocument/2006/relationships/image" Target="../media/image192.png"/><Relationship Id="rId1" Type="http://schemas.openxmlformats.org/officeDocument/2006/relationships/slideLayout" Target="../slideLayouts/slideLayout2.xml"/></Relationships>
</file>

<file path=ppt/slides/_rels/slide302.xml.rels><?xml version="1.0" encoding="UTF-8" standalone="yes"?>
<Relationships xmlns="http://schemas.openxmlformats.org/package/2006/relationships"><Relationship Id="rId2" Type="http://schemas.openxmlformats.org/officeDocument/2006/relationships/image" Target="../media/image193.png"/><Relationship Id="rId1" Type="http://schemas.openxmlformats.org/officeDocument/2006/relationships/slideLayout" Target="../slideLayouts/slideLayout2.xml"/></Relationships>
</file>

<file path=ppt/slides/_rels/slide3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5.xml.rels><?xml version="1.0" encoding="UTF-8" standalone="yes"?>
<Relationships xmlns="http://schemas.openxmlformats.org/package/2006/relationships"><Relationship Id="rId2" Type="http://schemas.openxmlformats.org/officeDocument/2006/relationships/image" Target="../media/image194.png"/><Relationship Id="rId1" Type="http://schemas.openxmlformats.org/officeDocument/2006/relationships/slideLayout" Target="../slideLayouts/slideLayout2.xml"/></Relationships>
</file>

<file path=ppt/slides/_rels/slide3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idx="4294967295"/>
          </p:nvPr>
        </p:nvSpPr>
        <p:spPr>
          <a:xfrm>
            <a:off x="0" y="3071813"/>
            <a:ext cx="7851775" cy="1500187"/>
          </a:xfrm>
        </p:spPr>
        <p:txBody>
          <a:bodyPr>
            <a:normAutofit/>
          </a:bodyPr>
          <a:lstStyle/>
          <a:p>
            <a:pPr algn="ctr"/>
            <a:r>
              <a:rPr lang="tr-TR" sz="4000" dirty="0" smtClean="0"/>
              <a:t>PROTEİNLERİN AYRILMASI VE SAFLAŞTIRMA YÖNTEMLERİ</a:t>
            </a:r>
            <a:endParaRPr lang="tr-TR" sz="4000" dirty="0"/>
          </a:p>
        </p:txBody>
      </p:sp>
      <p:sp>
        <p:nvSpPr>
          <p:cNvPr id="3" name="2 Alt Başlık"/>
          <p:cNvSpPr>
            <a:spLocks noGrp="1"/>
          </p:cNvSpPr>
          <p:nvPr>
            <p:ph type="subTitle" idx="4294967295"/>
          </p:nvPr>
        </p:nvSpPr>
        <p:spPr>
          <a:xfrm>
            <a:off x="428596" y="3214686"/>
            <a:ext cx="7753381" cy="1752600"/>
          </a:xfrm>
          <a:ln>
            <a:solidFill>
              <a:schemeClr val="accent1"/>
            </a:solidFill>
          </a:ln>
        </p:spPr>
        <p:txBody>
          <a:bodyPr/>
          <a:lstStyle/>
          <a:p>
            <a:pPr>
              <a:buNone/>
            </a:pPr>
            <a:r>
              <a:rPr lang="tr-TR" dirty="0" smtClean="0"/>
              <a:t> </a:t>
            </a:r>
            <a:endParaRPr lang="tr-TR" b="1" dirty="0"/>
          </a:p>
        </p:txBody>
      </p:sp>
      <p:sp>
        <p:nvSpPr>
          <p:cNvPr id="4" name="3 Slayt Numarası Yer Tutucusu"/>
          <p:cNvSpPr>
            <a:spLocks noGrp="1"/>
          </p:cNvSpPr>
          <p:nvPr>
            <p:ph type="sldNum" sz="quarter" idx="12"/>
          </p:nvPr>
        </p:nvSpPr>
        <p:spPr/>
        <p:txBody>
          <a:bodyPr/>
          <a:lstStyle/>
          <a:p>
            <a:fld id="{76E3FD18-239D-48BA-886F-2D86BFFD5A0D}" type="slidenum">
              <a:rPr lang="tr-TR" smtClean="0"/>
              <a:pPr/>
              <a:t>1</a:t>
            </a:fld>
            <a:endParaRPr lang="tr-T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714356"/>
            <a:ext cx="8229600" cy="5214974"/>
          </a:xfrm>
          <a:ln>
            <a:solidFill>
              <a:schemeClr val="accent1"/>
            </a:solidFill>
          </a:ln>
        </p:spPr>
        <p:txBody>
          <a:bodyPr>
            <a:normAutofit lnSpcReduction="10000"/>
          </a:bodyPr>
          <a:lstStyle/>
          <a:p>
            <a:pPr>
              <a:buNone/>
            </a:pPr>
            <a:r>
              <a:rPr lang="tr-TR" sz="3200" b="1" dirty="0" smtClean="0">
                <a:solidFill>
                  <a:srgbClr val="FF0000"/>
                </a:solidFill>
                <a:latin typeface="Times New Roman" pitchFamily="18" charset="0"/>
                <a:cs typeface="Times New Roman" pitchFamily="18" charset="0"/>
              </a:rPr>
              <a:t>PROTEİNLER; FONKSİYON</a:t>
            </a:r>
          </a:p>
          <a:p>
            <a:pPr algn="just">
              <a:buFont typeface="Wingdings" pitchFamily="2" charset="2"/>
              <a:buChar char="Ø"/>
            </a:pPr>
            <a:r>
              <a:rPr lang="tr-TR" dirty="0" smtClean="0">
                <a:latin typeface="Times New Roman" pitchFamily="18" charset="0"/>
                <a:cs typeface="Times New Roman" pitchFamily="18" charset="0"/>
              </a:rPr>
              <a:t>	Tüm organizmalarda kompleks fonksiyonlar ve </a:t>
            </a:r>
            <a:r>
              <a:rPr lang="tr-TR" dirty="0" err="1" smtClean="0">
                <a:latin typeface="Times New Roman" pitchFamily="18" charset="0"/>
                <a:cs typeface="Times New Roman" pitchFamily="18" charset="0"/>
              </a:rPr>
              <a:t>metabolik</a:t>
            </a:r>
            <a:r>
              <a:rPr lang="tr-TR" dirty="0" smtClean="0">
                <a:latin typeface="Times New Roman" pitchFamily="18" charset="0"/>
                <a:cs typeface="Times New Roman" pitchFamily="18" charset="0"/>
              </a:rPr>
              <a:t> reaksiyonların çoğu proteinlerce gerçekleştirilmektedir.</a:t>
            </a:r>
          </a:p>
          <a:p>
            <a:pPr algn="just">
              <a:buFont typeface="Wingdings" pitchFamily="2" charset="2"/>
              <a:buChar char="ü"/>
            </a:pPr>
            <a:r>
              <a:rPr lang="tr-TR" dirty="0" smtClean="0">
                <a:latin typeface="Times New Roman" pitchFamily="18" charset="0"/>
                <a:cs typeface="Times New Roman" pitchFamily="18" charset="0"/>
              </a:rPr>
              <a:t>Kataliz, Yapı, Hareket, Savunma, Regülasyon, Transport, Depo, Strese cevap vb. birçok fonksiyondan sorumludurlar. Protein fonksiyonu yapıya bağımlıdır.</a:t>
            </a:r>
          </a:p>
          <a:p>
            <a:pPr algn="just">
              <a:buFont typeface="Wingdings" pitchFamily="2" charset="2"/>
              <a:buChar char="ü"/>
            </a:pPr>
            <a:r>
              <a:rPr lang="tr-TR" dirty="0" smtClean="0">
                <a:latin typeface="Times New Roman" pitchFamily="18" charset="0"/>
                <a:cs typeface="Times New Roman" pitchFamily="18" charset="0"/>
              </a:rPr>
              <a:t>Biyolojik kompartımanda bulunan bir proteinlerin sayısı, fonksiyonların kompleksliği ile orantılıdır.</a:t>
            </a:r>
          </a:p>
          <a:p>
            <a:pPr algn="just">
              <a:buFont typeface="Wingdings" pitchFamily="2" charset="2"/>
              <a:buChar char="ü"/>
            </a:pPr>
            <a:r>
              <a:rPr lang="tr-TR" dirty="0" smtClean="0">
                <a:latin typeface="Times New Roman" pitchFamily="18" charset="0"/>
                <a:cs typeface="Times New Roman" pitchFamily="18" charset="0"/>
              </a:rPr>
              <a:t>Canlı yaşamını ilgilendiren hemen hemen her konuda proteinlerin önemli olması nedeni ile yapılarının ve biyokimyasal özelliklerinin araştırılması zorunludur.</a:t>
            </a:r>
            <a:endParaRPr lang="tr-TR" dirty="0">
              <a:latin typeface="Times New Roman" pitchFamily="18" charset="0"/>
              <a:cs typeface="Times New Roman" pitchFamily="18" charset="0"/>
            </a:endParaRPr>
          </a:p>
        </p:txBody>
      </p:sp>
      <p:sp>
        <p:nvSpPr>
          <p:cNvPr id="5" name="4 Slayt Numarası Yer Tutucusu"/>
          <p:cNvSpPr>
            <a:spLocks noGrp="1"/>
          </p:cNvSpPr>
          <p:nvPr>
            <p:ph type="sldNum" sz="quarter" idx="12"/>
          </p:nvPr>
        </p:nvSpPr>
        <p:spPr/>
        <p:txBody>
          <a:bodyPr/>
          <a:lstStyle/>
          <a:p>
            <a:fld id="{76E3FD18-239D-48BA-886F-2D86BFFD5A0D}" type="slidenum">
              <a:rPr lang="tr-TR" smtClean="0"/>
              <a:pPr/>
              <a:t>2</a:t>
            </a:fld>
            <a:endParaRPr lang="tr-T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28596" y="1357298"/>
            <a:ext cx="8229600" cy="4143404"/>
          </a:xfrm>
          <a:ln>
            <a:solidFill>
              <a:schemeClr val="accent1"/>
            </a:solidFill>
          </a:ln>
        </p:spPr>
        <p:txBody>
          <a:bodyPr/>
          <a:lstStyle/>
          <a:p>
            <a:pPr algn="just">
              <a:buFont typeface="Wingdings" pitchFamily="2" charset="2"/>
              <a:buChar char="ü"/>
            </a:pPr>
            <a:r>
              <a:rPr lang="tr-TR" dirty="0" smtClean="0">
                <a:latin typeface="Times New Roman" pitchFamily="18" charset="0"/>
                <a:cs typeface="Times New Roman" pitchFamily="18" charset="0"/>
              </a:rPr>
              <a:t>Bir proteinin amino asit kompozisyonu ve dizisinin aydınlatılması öncelikle ilgili proteinin saf olarak </a:t>
            </a:r>
            <a:r>
              <a:rPr lang="tr-TR" dirty="0" err="1" smtClean="0">
                <a:latin typeface="Times New Roman" pitchFamily="18" charset="0"/>
                <a:cs typeface="Times New Roman" pitchFamily="18" charset="0"/>
              </a:rPr>
              <a:t>eldesini</a:t>
            </a:r>
            <a:r>
              <a:rPr lang="tr-TR" dirty="0" smtClean="0">
                <a:latin typeface="Times New Roman" pitchFamily="18" charset="0"/>
                <a:cs typeface="Times New Roman" pitchFamily="18" charset="0"/>
              </a:rPr>
              <a:t> gerektirir.</a:t>
            </a:r>
          </a:p>
          <a:p>
            <a:pPr algn="just">
              <a:buFont typeface="Wingdings" pitchFamily="2" charset="2"/>
              <a:buChar char="ü"/>
            </a:pPr>
            <a:r>
              <a:rPr lang="tr-TR" dirty="0" smtClean="0">
                <a:latin typeface="Times New Roman" pitchFamily="18" charset="0"/>
                <a:cs typeface="Times New Roman" pitchFamily="18" charset="0"/>
              </a:rPr>
              <a:t>Gerçekçi bir yaklaşım ile % 100 saflık beklemek mümkün değildir.</a:t>
            </a:r>
          </a:p>
          <a:p>
            <a:pPr algn="just">
              <a:buFont typeface="Wingdings" pitchFamily="2" charset="2"/>
              <a:buChar char="ü"/>
            </a:pPr>
            <a:r>
              <a:rPr lang="tr-TR" dirty="0" smtClean="0">
                <a:latin typeface="Times New Roman" pitchFamily="18" charset="0"/>
                <a:cs typeface="Times New Roman" pitchFamily="18" charset="0"/>
              </a:rPr>
              <a:t>Bir proteinin saflaştırma stratejisinde bir seri ayırma metodu ve adımı yer alır.</a:t>
            </a:r>
          </a:p>
          <a:p>
            <a:pPr algn="just">
              <a:buFont typeface="Wingdings" pitchFamily="2" charset="2"/>
              <a:buChar char="ü"/>
            </a:pPr>
            <a:r>
              <a:rPr lang="tr-TR" dirty="0" smtClean="0">
                <a:latin typeface="Times New Roman" pitchFamily="18" charset="0"/>
                <a:cs typeface="Times New Roman" pitchFamily="18" charset="0"/>
              </a:rPr>
              <a:t>Her bir protein için saflaştırma prosesi ilgili protein için spesifiktir.</a:t>
            </a:r>
            <a:endParaRPr lang="tr-TR" dirty="0">
              <a:latin typeface="Times New Roman" pitchFamily="18" charset="0"/>
              <a:cs typeface="Times New Roman" pitchFamily="18" charset="0"/>
            </a:endParaRPr>
          </a:p>
        </p:txBody>
      </p:sp>
      <p:sp>
        <p:nvSpPr>
          <p:cNvPr id="5" name="4 Slayt Numarası Yer Tutucusu"/>
          <p:cNvSpPr>
            <a:spLocks noGrp="1"/>
          </p:cNvSpPr>
          <p:nvPr>
            <p:ph type="sldNum" sz="quarter" idx="12"/>
          </p:nvPr>
        </p:nvSpPr>
        <p:spPr/>
        <p:txBody>
          <a:bodyPr/>
          <a:lstStyle/>
          <a:p>
            <a:fld id="{76E3FD18-239D-48BA-886F-2D86BFFD5A0D}" type="slidenum">
              <a:rPr lang="tr-TR" smtClean="0"/>
              <a:pPr/>
              <a:t>3</a:t>
            </a:fld>
            <a:endParaRPr lang="tr-T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857232"/>
            <a:ext cx="8229600" cy="4929222"/>
          </a:xfrm>
          <a:ln>
            <a:solidFill>
              <a:schemeClr val="accent1"/>
            </a:solidFill>
          </a:ln>
        </p:spPr>
        <p:txBody>
          <a:bodyPr>
            <a:normAutofit/>
          </a:bodyPr>
          <a:lstStyle/>
          <a:p>
            <a:pPr algn="just">
              <a:buNone/>
            </a:pPr>
            <a:r>
              <a:rPr lang="tr-TR" sz="2800" b="1" dirty="0" smtClean="0">
                <a:solidFill>
                  <a:srgbClr val="FF0000"/>
                </a:solidFill>
                <a:latin typeface="Times New Roman" pitchFamily="18" charset="0"/>
                <a:cs typeface="Times New Roman" pitchFamily="18" charset="0"/>
              </a:rPr>
              <a:t>I. PROTEİN SAFLAŞTIRILMASININ AMACI</a:t>
            </a:r>
          </a:p>
          <a:p>
            <a:pPr algn="just">
              <a:buNone/>
            </a:pPr>
            <a:r>
              <a:rPr lang="tr-TR" b="1" dirty="0" smtClean="0">
                <a:solidFill>
                  <a:srgbClr val="FF0000"/>
                </a:solidFill>
                <a:latin typeface="Times New Roman" pitchFamily="18" charset="0"/>
                <a:cs typeface="Times New Roman" pitchFamily="18" charset="0"/>
              </a:rPr>
              <a:t>1.</a:t>
            </a:r>
            <a:r>
              <a:rPr lang="tr-TR" dirty="0" smtClean="0">
                <a:latin typeface="Times New Roman" pitchFamily="18" charset="0"/>
                <a:cs typeface="Times New Roman" pitchFamily="18" charset="0"/>
              </a:rPr>
              <a:t> Endüstriyel Kullanım</a:t>
            </a:r>
          </a:p>
          <a:p>
            <a:pPr algn="just">
              <a:buNone/>
            </a:pPr>
            <a:r>
              <a:rPr lang="tr-TR" b="1" dirty="0" smtClean="0">
                <a:solidFill>
                  <a:srgbClr val="FF0000"/>
                </a:solidFill>
                <a:latin typeface="Times New Roman" pitchFamily="18" charset="0"/>
                <a:cs typeface="Times New Roman" pitchFamily="18" charset="0"/>
              </a:rPr>
              <a:t>2.</a:t>
            </a:r>
            <a:r>
              <a:rPr lang="tr-TR" dirty="0" smtClean="0">
                <a:latin typeface="Times New Roman" pitchFamily="18" charset="0"/>
                <a:cs typeface="Times New Roman" pitchFamily="18" charset="0"/>
              </a:rPr>
              <a:t>Araştırma; Yapı Analizi</a:t>
            </a:r>
          </a:p>
          <a:p>
            <a:pPr algn="just">
              <a:buNone/>
            </a:pPr>
            <a:r>
              <a:rPr lang="sv-SE" dirty="0" smtClean="0">
                <a:latin typeface="Times New Roman" pitchFamily="18" charset="0"/>
                <a:cs typeface="Times New Roman" pitchFamily="18" charset="0"/>
              </a:rPr>
              <a:t>Amaca göre saflık kriteri değişir.</a:t>
            </a:r>
          </a:p>
          <a:p>
            <a:pPr algn="just">
              <a:buNone/>
            </a:pPr>
            <a:r>
              <a:rPr lang="tr-TR" b="1" i="1" dirty="0" smtClean="0">
                <a:solidFill>
                  <a:srgbClr val="FF0000"/>
                </a:solidFill>
                <a:latin typeface="Times New Roman" pitchFamily="18" charset="0"/>
                <a:cs typeface="Times New Roman" pitchFamily="18" charset="0"/>
              </a:rPr>
              <a:t>Endüstriyel (</a:t>
            </a:r>
            <a:r>
              <a:rPr lang="tr-TR" b="1" i="1" dirty="0" err="1" smtClean="0">
                <a:solidFill>
                  <a:srgbClr val="FF0000"/>
                </a:solidFill>
                <a:latin typeface="Times New Roman" pitchFamily="18" charset="0"/>
                <a:cs typeface="Times New Roman" pitchFamily="18" charset="0"/>
              </a:rPr>
              <a:t>farmasötik</a:t>
            </a:r>
            <a:r>
              <a:rPr lang="tr-TR" b="1" i="1" dirty="0" smtClean="0">
                <a:solidFill>
                  <a:srgbClr val="FF0000"/>
                </a:solidFill>
                <a:latin typeface="Times New Roman" pitchFamily="18" charset="0"/>
                <a:cs typeface="Times New Roman" pitchFamily="18" charset="0"/>
              </a:rPr>
              <a:t> preparatlar hariç) kullanım;</a:t>
            </a:r>
          </a:p>
          <a:p>
            <a:pPr algn="just">
              <a:buFont typeface="Wingdings" pitchFamily="2" charset="2"/>
              <a:buChar char="Ø"/>
            </a:pPr>
            <a:r>
              <a:rPr lang="tr-TR" dirty="0" smtClean="0">
                <a:latin typeface="Times New Roman" pitchFamily="18" charset="0"/>
                <a:cs typeface="Times New Roman" pitchFamily="18" charset="0"/>
              </a:rPr>
              <a:t>     Yüksek miktarda, kararlı, iyi karakterize edilmiş, düşük</a:t>
            </a:r>
          </a:p>
          <a:p>
            <a:pPr algn="just">
              <a:buNone/>
            </a:pPr>
            <a:r>
              <a:rPr lang="tr-TR" dirty="0" smtClean="0">
                <a:latin typeface="Times New Roman" pitchFamily="18" charset="0"/>
                <a:cs typeface="Times New Roman" pitchFamily="18" charset="0"/>
              </a:rPr>
              <a:t>maliyette, saflık oranı yüksek olmayan preparatlar bu kullanım amacı için yeterlidir.</a:t>
            </a:r>
          </a:p>
          <a:p>
            <a:pPr algn="just">
              <a:buNone/>
            </a:pPr>
            <a:r>
              <a:rPr lang="tr-TR" b="1" i="1" dirty="0" smtClean="0">
                <a:solidFill>
                  <a:srgbClr val="FF0000"/>
                </a:solidFill>
                <a:latin typeface="Times New Roman" pitchFamily="18" charset="0"/>
                <a:cs typeface="Times New Roman" pitchFamily="18" charset="0"/>
              </a:rPr>
              <a:t>Protein; yapı, kompozisyon veya amino asit dizisi analizi;</a:t>
            </a:r>
          </a:p>
          <a:p>
            <a:pPr algn="just">
              <a:buFont typeface="Wingdings" pitchFamily="2" charset="2"/>
              <a:buChar char="Ø"/>
            </a:pPr>
            <a:r>
              <a:rPr lang="tr-TR" b="1" i="1" dirty="0" smtClean="0">
                <a:solidFill>
                  <a:srgbClr val="FF0000"/>
                </a:solidFill>
                <a:latin typeface="Times New Roman" pitchFamily="18" charset="0"/>
                <a:cs typeface="Times New Roman" pitchFamily="18" charset="0"/>
              </a:rPr>
              <a:t>     </a:t>
            </a:r>
            <a:r>
              <a:rPr lang="tr-TR" dirty="0" smtClean="0">
                <a:latin typeface="Times New Roman" pitchFamily="18" charset="0"/>
                <a:cs typeface="Times New Roman" pitchFamily="18" charset="0"/>
              </a:rPr>
              <a:t>Mümkün mertebe saf ve homojen preparatlar gerekir.</a:t>
            </a:r>
            <a:endParaRPr lang="tr-TR" dirty="0">
              <a:latin typeface="Times New Roman" pitchFamily="18" charset="0"/>
              <a:cs typeface="Times New Roman" pitchFamily="18" charset="0"/>
            </a:endParaRPr>
          </a:p>
        </p:txBody>
      </p:sp>
      <p:sp>
        <p:nvSpPr>
          <p:cNvPr id="5" name="4 Slayt Numarası Yer Tutucusu"/>
          <p:cNvSpPr>
            <a:spLocks noGrp="1"/>
          </p:cNvSpPr>
          <p:nvPr>
            <p:ph type="sldNum" sz="quarter" idx="12"/>
          </p:nvPr>
        </p:nvSpPr>
        <p:spPr/>
        <p:txBody>
          <a:bodyPr/>
          <a:lstStyle/>
          <a:p>
            <a:fld id="{76E3FD18-239D-48BA-886F-2D86BFFD5A0D}" type="slidenum">
              <a:rPr lang="tr-TR" smtClean="0"/>
              <a:pPr/>
              <a:t>4</a:t>
            </a:fld>
            <a:endParaRPr lang="tr-T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747714"/>
            <a:ext cx="8229600" cy="5610244"/>
          </a:xfrm>
          <a:ln>
            <a:solidFill>
              <a:schemeClr val="accent1"/>
            </a:solidFill>
          </a:ln>
        </p:spPr>
        <p:txBody>
          <a:bodyPr/>
          <a:lstStyle/>
          <a:p>
            <a:pPr algn="just">
              <a:buNone/>
            </a:pPr>
            <a:r>
              <a:rPr lang="tr-TR" sz="2800" b="1" dirty="0" smtClean="0">
                <a:solidFill>
                  <a:srgbClr val="FF0000"/>
                </a:solidFill>
                <a:latin typeface="Times New Roman" pitchFamily="18" charset="0"/>
                <a:cs typeface="Times New Roman" pitchFamily="18" charset="0"/>
              </a:rPr>
              <a:t>II. PROTEİN SAFLAŞTIRILMASI; PLANLAMA</a:t>
            </a:r>
          </a:p>
          <a:p>
            <a:pPr algn="just">
              <a:buFont typeface="Wingdings" pitchFamily="2" charset="2"/>
              <a:buChar char="Ø"/>
            </a:pPr>
            <a:r>
              <a:rPr lang="tr-TR" dirty="0" smtClean="0">
                <a:latin typeface="Times New Roman" pitchFamily="18" charset="0"/>
                <a:cs typeface="Times New Roman" pitchFamily="18" charset="0"/>
              </a:rPr>
              <a:t>     Protein saflaştırılmasında göz önünde bulundurulması gereken ana kriterler;</a:t>
            </a:r>
          </a:p>
          <a:p>
            <a:pPr algn="just">
              <a:buNone/>
            </a:pPr>
            <a:endParaRPr lang="tr-TR" dirty="0">
              <a:latin typeface="Times New Roman" pitchFamily="18" charset="0"/>
              <a:cs typeface="Times New Roman" pitchFamily="18" charset="0"/>
            </a:endParaRPr>
          </a:p>
        </p:txBody>
      </p:sp>
      <p:pic>
        <p:nvPicPr>
          <p:cNvPr id="11267" name="Picture 3"/>
          <p:cNvPicPr>
            <a:picLocks noChangeAspect="1" noChangeArrowheads="1"/>
          </p:cNvPicPr>
          <p:nvPr/>
        </p:nvPicPr>
        <p:blipFill>
          <a:blip r:embed="rId2"/>
          <a:srcRect/>
          <a:stretch>
            <a:fillRect/>
          </a:stretch>
        </p:blipFill>
        <p:spPr bwMode="auto">
          <a:xfrm>
            <a:off x="714348" y="2285992"/>
            <a:ext cx="7834167" cy="3857652"/>
          </a:xfrm>
          <a:prstGeom prst="rect">
            <a:avLst/>
          </a:prstGeom>
          <a:noFill/>
          <a:ln w="9525">
            <a:noFill/>
            <a:miter lim="800000"/>
            <a:headEnd/>
            <a:tailEnd/>
          </a:ln>
          <a:effectLst/>
        </p:spPr>
      </p:pic>
      <p:sp>
        <p:nvSpPr>
          <p:cNvPr id="5" name="4 Slayt Numarası Yer Tutucusu"/>
          <p:cNvSpPr>
            <a:spLocks noGrp="1"/>
          </p:cNvSpPr>
          <p:nvPr>
            <p:ph type="sldNum" sz="quarter" idx="12"/>
          </p:nvPr>
        </p:nvSpPr>
        <p:spPr/>
        <p:txBody>
          <a:bodyPr/>
          <a:lstStyle/>
          <a:p>
            <a:fld id="{76E3FD18-239D-48BA-886F-2D86BFFD5A0D}" type="slidenum">
              <a:rPr lang="tr-TR" smtClean="0"/>
              <a:pPr/>
              <a:t>5</a:t>
            </a:fld>
            <a:endParaRPr lang="tr-T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Grp="1" noChangeAspect="1" noChangeArrowheads="1"/>
          </p:cNvPicPr>
          <p:nvPr>
            <p:ph idx="1"/>
          </p:nvPr>
        </p:nvPicPr>
        <p:blipFill>
          <a:blip r:embed="rId2"/>
          <a:srcRect/>
          <a:stretch>
            <a:fillRect/>
          </a:stretch>
        </p:blipFill>
        <p:spPr bwMode="auto">
          <a:xfrm>
            <a:off x="714348" y="827091"/>
            <a:ext cx="7786742" cy="5718551"/>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6</a:t>
            </a:fld>
            <a:endParaRPr lang="tr-T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Grp="1" noChangeAspect="1" noChangeArrowheads="1"/>
          </p:cNvPicPr>
          <p:nvPr>
            <p:ph idx="1"/>
          </p:nvPr>
        </p:nvPicPr>
        <p:blipFill>
          <a:blip r:embed="rId2"/>
          <a:srcRect/>
          <a:stretch>
            <a:fillRect/>
          </a:stretch>
        </p:blipFill>
        <p:spPr bwMode="auto">
          <a:xfrm>
            <a:off x="571472" y="1000108"/>
            <a:ext cx="7846333" cy="5426759"/>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7</a:t>
            </a:fld>
            <a:endParaRPr lang="tr-T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9" name="Picture 3"/>
          <p:cNvPicPr>
            <a:picLocks noGrp="1" noChangeAspect="1" noChangeArrowheads="1"/>
          </p:cNvPicPr>
          <p:nvPr>
            <p:ph idx="1"/>
          </p:nvPr>
        </p:nvPicPr>
        <p:blipFill>
          <a:blip r:embed="rId2"/>
          <a:srcRect/>
          <a:stretch>
            <a:fillRect/>
          </a:stretch>
        </p:blipFill>
        <p:spPr bwMode="auto">
          <a:xfrm>
            <a:off x="500034" y="1285860"/>
            <a:ext cx="8008852" cy="4312459"/>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8</a:t>
            </a:fld>
            <a:endParaRPr lang="tr-T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Grp="1" noChangeAspect="1" noChangeArrowheads="1"/>
          </p:cNvPicPr>
          <p:nvPr>
            <p:ph idx="1"/>
          </p:nvPr>
        </p:nvPicPr>
        <p:blipFill>
          <a:blip r:embed="rId2"/>
          <a:srcRect/>
          <a:stretch>
            <a:fillRect/>
          </a:stretch>
        </p:blipFill>
        <p:spPr bwMode="auto">
          <a:xfrm>
            <a:off x="211478" y="142852"/>
            <a:ext cx="8503926" cy="6566607"/>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9</a:t>
            </a:fld>
            <a:endParaRPr lang="tr-T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642910" y="1071546"/>
            <a:ext cx="7143800" cy="2571768"/>
          </a:xfrm>
          <a:ln>
            <a:solidFill>
              <a:schemeClr val="accent1"/>
            </a:solidFill>
          </a:ln>
        </p:spPr>
        <p:txBody>
          <a:bodyPr>
            <a:normAutofit lnSpcReduction="10000"/>
          </a:bodyPr>
          <a:lstStyle/>
          <a:p>
            <a:pPr>
              <a:buNone/>
            </a:pPr>
            <a:r>
              <a:rPr lang="tr-TR" sz="2400" dirty="0" err="1" smtClean="0">
                <a:latin typeface="Times New Roman" pitchFamily="18" charset="0"/>
                <a:cs typeface="Times New Roman" pitchFamily="18" charset="0"/>
              </a:rPr>
              <a:t>PTMs</a:t>
            </a:r>
            <a:r>
              <a:rPr lang="tr-TR" sz="2400" dirty="0" smtClean="0">
                <a:latin typeface="Times New Roman" pitchFamily="18" charset="0"/>
                <a:cs typeface="Times New Roman" pitchFamily="18" charset="0"/>
              </a:rPr>
              <a:t> – Total protein molekül ağırlığı</a:t>
            </a:r>
          </a:p>
          <a:p>
            <a:pPr>
              <a:buNone/>
            </a:pPr>
            <a:r>
              <a:rPr lang="tr-TR" sz="2400" dirty="0" err="1" smtClean="0">
                <a:latin typeface="Times New Roman" pitchFamily="18" charset="0"/>
                <a:cs typeface="Times New Roman" pitchFamily="18" charset="0"/>
              </a:rPr>
              <a:t>Hidropobisite</a:t>
            </a:r>
            <a:r>
              <a:rPr lang="tr-TR" sz="2400" dirty="0" smtClean="0">
                <a:latin typeface="Times New Roman" pitchFamily="18" charset="0"/>
                <a:cs typeface="Times New Roman" pitchFamily="18" charset="0"/>
              </a:rPr>
              <a:t> – Su geçirmezlik özelliği</a:t>
            </a:r>
          </a:p>
          <a:p>
            <a:pPr>
              <a:buNone/>
            </a:pPr>
            <a:r>
              <a:rPr lang="tr-TR" sz="2400" dirty="0" smtClean="0">
                <a:latin typeface="Times New Roman" pitchFamily="18" charset="0"/>
                <a:cs typeface="Times New Roman" pitchFamily="18" charset="0"/>
              </a:rPr>
              <a:t>HIC – </a:t>
            </a:r>
            <a:r>
              <a:rPr lang="tr-TR" sz="2400" dirty="0" err="1" smtClean="0">
                <a:latin typeface="Times New Roman" pitchFamily="18" charset="0"/>
                <a:cs typeface="Times New Roman" pitchFamily="18" charset="0"/>
              </a:rPr>
              <a:t>Hidrofobik</a:t>
            </a:r>
            <a:r>
              <a:rPr lang="tr-TR" sz="2400" dirty="0" smtClean="0">
                <a:latin typeface="Times New Roman" pitchFamily="18" charset="0"/>
                <a:cs typeface="Times New Roman" pitchFamily="18" charset="0"/>
              </a:rPr>
              <a:t> </a:t>
            </a:r>
            <a:r>
              <a:rPr lang="tr-TR" sz="2400" dirty="0" err="1" smtClean="0">
                <a:latin typeface="Times New Roman" pitchFamily="18" charset="0"/>
                <a:cs typeface="Times New Roman" pitchFamily="18" charset="0"/>
              </a:rPr>
              <a:t>intraksiyon</a:t>
            </a:r>
            <a:r>
              <a:rPr lang="tr-TR" sz="2400" dirty="0" smtClean="0">
                <a:latin typeface="Times New Roman" pitchFamily="18" charset="0"/>
                <a:cs typeface="Times New Roman" pitchFamily="18" charset="0"/>
              </a:rPr>
              <a:t>(etkileşim) </a:t>
            </a:r>
            <a:r>
              <a:rPr lang="tr-TR" sz="2400" dirty="0" err="1" smtClean="0">
                <a:latin typeface="Times New Roman" pitchFamily="18" charset="0"/>
                <a:cs typeface="Times New Roman" pitchFamily="18" charset="0"/>
              </a:rPr>
              <a:t>kromatografisi</a:t>
            </a:r>
            <a:endParaRPr lang="tr-TR" sz="2400" dirty="0" smtClean="0">
              <a:latin typeface="Times New Roman" pitchFamily="18" charset="0"/>
              <a:cs typeface="Times New Roman" pitchFamily="18" charset="0"/>
            </a:endParaRPr>
          </a:p>
          <a:p>
            <a:pPr>
              <a:buNone/>
            </a:pPr>
            <a:r>
              <a:rPr lang="tr-TR" sz="2400" dirty="0" smtClean="0">
                <a:latin typeface="Times New Roman" pitchFamily="18" charset="0"/>
                <a:cs typeface="Times New Roman" pitchFamily="18" charset="0"/>
              </a:rPr>
              <a:t>EGTA- Etilen glikol </a:t>
            </a:r>
            <a:r>
              <a:rPr lang="tr-TR" sz="2400" dirty="0" err="1" smtClean="0">
                <a:latin typeface="Times New Roman" pitchFamily="18" charset="0"/>
                <a:cs typeface="Times New Roman" pitchFamily="18" charset="0"/>
              </a:rPr>
              <a:t>tetra</a:t>
            </a:r>
            <a:r>
              <a:rPr lang="tr-TR" sz="2400" dirty="0" smtClean="0">
                <a:latin typeface="Times New Roman" pitchFamily="18" charset="0"/>
                <a:cs typeface="Times New Roman" pitchFamily="18" charset="0"/>
              </a:rPr>
              <a:t> asetik asit</a:t>
            </a:r>
          </a:p>
          <a:p>
            <a:pPr>
              <a:buNone/>
            </a:pPr>
            <a:r>
              <a:rPr lang="tr-TR" sz="2400" dirty="0" smtClean="0">
                <a:latin typeface="Times New Roman" pitchFamily="18" charset="0"/>
                <a:cs typeface="Times New Roman" pitchFamily="18" charset="0"/>
              </a:rPr>
              <a:t>RP – Ters faz sıvı </a:t>
            </a:r>
            <a:r>
              <a:rPr lang="tr-TR" sz="2400" dirty="0" err="1" smtClean="0">
                <a:latin typeface="Times New Roman" pitchFamily="18" charset="0"/>
                <a:cs typeface="Times New Roman" pitchFamily="18" charset="0"/>
              </a:rPr>
              <a:t>kromatografisi</a:t>
            </a:r>
            <a:r>
              <a:rPr lang="tr-TR" sz="2400" dirty="0" smtClean="0">
                <a:latin typeface="Times New Roman" pitchFamily="18" charset="0"/>
                <a:cs typeface="Times New Roman" pitchFamily="18" charset="0"/>
              </a:rPr>
              <a:t>. Sabit faz </a:t>
            </a:r>
            <a:r>
              <a:rPr lang="tr-TR" sz="2400" dirty="0" err="1" smtClean="0">
                <a:latin typeface="Times New Roman" pitchFamily="18" charset="0"/>
                <a:cs typeface="Times New Roman" pitchFamily="18" charset="0"/>
              </a:rPr>
              <a:t>apolar</a:t>
            </a:r>
            <a:r>
              <a:rPr lang="tr-TR" sz="2400" dirty="0" smtClean="0">
                <a:latin typeface="Times New Roman" pitchFamily="18" charset="0"/>
                <a:cs typeface="Times New Roman" pitchFamily="18" charset="0"/>
              </a:rPr>
              <a:t>, hareketli faz polar </a:t>
            </a:r>
          </a:p>
          <a:p>
            <a:pPr>
              <a:buNone/>
            </a:pPr>
            <a:endParaRPr lang="tr-TR" sz="2400" dirty="0" smtClean="0">
              <a:latin typeface="Times New Roman" pitchFamily="18" charset="0"/>
              <a:cs typeface="Times New Roman" pitchFamily="18" charset="0"/>
            </a:endParaRPr>
          </a:p>
          <a:p>
            <a:pPr>
              <a:buNone/>
            </a:pPr>
            <a:endParaRPr lang="tr-TR" sz="2400" dirty="0">
              <a:latin typeface="Times New Roman" pitchFamily="18" charset="0"/>
              <a:cs typeface="Times New Roman" pitchFamily="18" charset="0"/>
            </a:endParaRPr>
          </a:p>
        </p:txBody>
      </p:sp>
      <p:sp>
        <p:nvSpPr>
          <p:cNvPr id="4" name="3 Slayt Numarası Yer Tutucusu"/>
          <p:cNvSpPr>
            <a:spLocks noGrp="1"/>
          </p:cNvSpPr>
          <p:nvPr>
            <p:ph type="sldNum" sz="quarter" idx="12"/>
          </p:nvPr>
        </p:nvSpPr>
        <p:spPr/>
        <p:txBody>
          <a:bodyPr/>
          <a:lstStyle/>
          <a:p>
            <a:fld id="{76E3FD18-239D-48BA-886F-2D86BFFD5A0D}" type="slidenum">
              <a:rPr lang="tr-TR" smtClean="0"/>
              <a:pPr/>
              <a:t>10</a:t>
            </a:fld>
            <a:endParaRPr lang="tr-T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Grp="1" noChangeAspect="1" noChangeArrowheads="1"/>
          </p:cNvPicPr>
          <p:nvPr>
            <p:ph idx="1"/>
          </p:nvPr>
        </p:nvPicPr>
        <p:blipFill>
          <a:blip r:embed="rId2"/>
          <a:srcRect/>
          <a:stretch>
            <a:fillRect/>
          </a:stretch>
        </p:blipFill>
        <p:spPr bwMode="auto">
          <a:xfrm>
            <a:off x="1789555" y="1000108"/>
            <a:ext cx="5685744" cy="4929221"/>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11</a:t>
            </a:fld>
            <a:endParaRPr lang="tr-T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Grp="1" noChangeAspect="1" noChangeArrowheads="1"/>
          </p:cNvPicPr>
          <p:nvPr>
            <p:ph idx="1"/>
          </p:nvPr>
        </p:nvPicPr>
        <p:blipFill>
          <a:blip r:embed="rId2"/>
          <a:srcRect/>
          <a:stretch>
            <a:fillRect/>
          </a:stretch>
        </p:blipFill>
        <p:spPr bwMode="auto">
          <a:xfrm>
            <a:off x="642910" y="1000108"/>
            <a:ext cx="7833938" cy="5174711"/>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12</a:t>
            </a:fld>
            <a:endParaRPr lang="tr-T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Grp="1" noChangeAspect="1" noChangeArrowheads="1"/>
          </p:cNvPicPr>
          <p:nvPr>
            <p:ph idx="1"/>
          </p:nvPr>
        </p:nvPicPr>
        <p:blipFill>
          <a:blip r:embed="rId2"/>
          <a:srcRect/>
          <a:stretch>
            <a:fillRect/>
          </a:stretch>
        </p:blipFill>
        <p:spPr bwMode="auto">
          <a:xfrm>
            <a:off x="857224" y="1048413"/>
            <a:ext cx="7157963" cy="5158278"/>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13</a:t>
            </a:fld>
            <a:endParaRPr lang="tr-T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Grp="1" noChangeAspect="1" noChangeArrowheads="1"/>
          </p:cNvPicPr>
          <p:nvPr>
            <p:ph idx="1"/>
          </p:nvPr>
        </p:nvPicPr>
        <p:blipFill>
          <a:blip r:embed="rId2"/>
          <a:srcRect/>
          <a:stretch>
            <a:fillRect/>
          </a:stretch>
        </p:blipFill>
        <p:spPr bwMode="auto">
          <a:xfrm>
            <a:off x="447877" y="1014832"/>
            <a:ext cx="7624585" cy="4459663"/>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14</a:t>
            </a:fld>
            <a:endParaRPr lang="tr-T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Grp="1" noChangeAspect="1" noChangeArrowheads="1"/>
          </p:cNvPicPr>
          <p:nvPr>
            <p:ph idx="1"/>
          </p:nvPr>
        </p:nvPicPr>
        <p:blipFill>
          <a:blip r:embed="rId2"/>
          <a:srcRect/>
          <a:stretch>
            <a:fillRect/>
          </a:stretch>
        </p:blipFill>
        <p:spPr bwMode="auto">
          <a:xfrm>
            <a:off x="785786" y="857249"/>
            <a:ext cx="7409043" cy="5590635"/>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15</a:t>
            </a:fld>
            <a:endParaRPr lang="tr-T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Grp="1" noChangeAspect="1" noChangeArrowheads="1"/>
          </p:cNvPicPr>
          <p:nvPr>
            <p:ph idx="1"/>
          </p:nvPr>
        </p:nvPicPr>
        <p:blipFill>
          <a:blip r:embed="rId2"/>
          <a:srcRect/>
          <a:stretch>
            <a:fillRect/>
          </a:stretch>
        </p:blipFill>
        <p:spPr bwMode="auto">
          <a:xfrm>
            <a:off x="928662" y="881391"/>
            <a:ext cx="7054243" cy="5427133"/>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16</a:t>
            </a:fld>
            <a:endParaRPr lang="tr-T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p:cNvPicPr>
            <a:picLocks noGrp="1" noChangeAspect="1" noChangeArrowheads="1"/>
          </p:cNvPicPr>
          <p:nvPr>
            <p:ph idx="1"/>
          </p:nvPr>
        </p:nvPicPr>
        <p:blipFill>
          <a:blip r:embed="rId2"/>
          <a:srcRect/>
          <a:stretch>
            <a:fillRect/>
          </a:stretch>
        </p:blipFill>
        <p:spPr bwMode="auto">
          <a:xfrm>
            <a:off x="214282" y="214290"/>
            <a:ext cx="8633189" cy="6318573"/>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17</a:t>
            </a:fld>
            <a:endParaRPr lang="tr-T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Grp="1" noChangeAspect="1" noChangeArrowheads="1"/>
          </p:cNvPicPr>
          <p:nvPr>
            <p:ph idx="1"/>
          </p:nvPr>
        </p:nvPicPr>
        <p:blipFill>
          <a:blip r:embed="rId2"/>
          <a:srcRect/>
          <a:stretch>
            <a:fillRect/>
          </a:stretch>
        </p:blipFill>
        <p:spPr bwMode="auto">
          <a:xfrm>
            <a:off x="634090" y="1000108"/>
            <a:ext cx="7928678" cy="5000660"/>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18</a:t>
            </a:fld>
            <a:endParaRPr lang="tr-T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p:cNvPicPr>
            <a:picLocks noGrp="1" noChangeAspect="1" noChangeArrowheads="1"/>
          </p:cNvPicPr>
          <p:nvPr>
            <p:ph idx="1"/>
          </p:nvPr>
        </p:nvPicPr>
        <p:blipFill>
          <a:blip r:embed="rId2"/>
          <a:srcRect/>
          <a:stretch>
            <a:fillRect/>
          </a:stretch>
        </p:blipFill>
        <p:spPr bwMode="auto">
          <a:xfrm>
            <a:off x="1142976" y="783171"/>
            <a:ext cx="6926402" cy="5692204"/>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19</a:t>
            </a:fld>
            <a:endParaRPr lang="tr-T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p:cNvPicPr>
            <a:picLocks noGrp="1" noChangeAspect="1" noChangeArrowheads="1"/>
          </p:cNvPicPr>
          <p:nvPr>
            <p:ph idx="1"/>
          </p:nvPr>
        </p:nvPicPr>
        <p:blipFill>
          <a:blip r:embed="rId2"/>
          <a:srcRect/>
          <a:stretch>
            <a:fillRect/>
          </a:stretch>
        </p:blipFill>
        <p:spPr bwMode="auto">
          <a:xfrm>
            <a:off x="1083260" y="785795"/>
            <a:ext cx="6722478" cy="5336400"/>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20</a:t>
            </a:fld>
            <a:endParaRPr lang="tr-T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p:cNvPicPr>
            <a:picLocks noGrp="1" noChangeAspect="1" noChangeArrowheads="1"/>
          </p:cNvPicPr>
          <p:nvPr>
            <p:ph idx="1"/>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21</a:t>
            </a:fld>
            <a:endParaRPr lang="tr-T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p:cNvPicPr>
            <a:picLocks noGrp="1" noChangeAspect="1" noChangeArrowheads="1"/>
          </p:cNvPicPr>
          <p:nvPr>
            <p:ph idx="1"/>
          </p:nvPr>
        </p:nvPicPr>
        <p:blipFill>
          <a:blip r:embed="rId2"/>
          <a:srcRect/>
          <a:stretch>
            <a:fillRect/>
          </a:stretch>
        </p:blipFill>
        <p:spPr bwMode="auto">
          <a:xfrm>
            <a:off x="0" y="0"/>
            <a:ext cx="9144000" cy="6715148"/>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22</a:t>
            </a:fld>
            <a:endParaRPr lang="tr-T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p:cNvPicPr>
            <a:picLocks noGrp="1" noChangeAspect="1" noChangeArrowheads="1"/>
          </p:cNvPicPr>
          <p:nvPr>
            <p:ph idx="1"/>
          </p:nvPr>
        </p:nvPicPr>
        <p:blipFill>
          <a:blip r:embed="rId2"/>
          <a:srcRect/>
          <a:stretch>
            <a:fillRect/>
          </a:stretch>
        </p:blipFill>
        <p:spPr bwMode="auto">
          <a:xfrm>
            <a:off x="-129124" y="0"/>
            <a:ext cx="9273124" cy="6858000"/>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23</a:t>
            </a:fld>
            <a:endParaRPr lang="tr-T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714356"/>
            <a:ext cx="8229600" cy="5610244"/>
          </a:xfrm>
          <a:ln>
            <a:solidFill>
              <a:schemeClr val="accent1"/>
            </a:solidFill>
          </a:ln>
        </p:spPr>
        <p:txBody>
          <a:bodyPr>
            <a:normAutofit fontScale="92500" lnSpcReduction="10000"/>
          </a:bodyPr>
          <a:lstStyle/>
          <a:p>
            <a:pPr lvl="1" algn="just">
              <a:buNone/>
            </a:pPr>
            <a:r>
              <a:rPr lang="tr-TR" sz="3000" b="1" dirty="0" smtClean="0">
                <a:solidFill>
                  <a:srgbClr val="FF0000"/>
                </a:solidFill>
                <a:latin typeface="Times New Roman" pitchFamily="18" charset="0"/>
                <a:cs typeface="Times New Roman" pitchFamily="18" charset="0"/>
              </a:rPr>
              <a:t>III. PROTEİNLERİN SAFLAŞTIRILMASI</a:t>
            </a:r>
          </a:p>
          <a:p>
            <a:pPr algn="just">
              <a:lnSpc>
                <a:spcPct val="120000"/>
              </a:lnSpc>
              <a:buFont typeface="Wingdings" pitchFamily="2" charset="2"/>
              <a:buChar char="Ø"/>
            </a:pPr>
            <a:r>
              <a:rPr lang="tr-TR" dirty="0" smtClean="0">
                <a:latin typeface="Times New Roman" pitchFamily="18" charset="0"/>
                <a:cs typeface="Times New Roman" pitchFamily="18" charset="0"/>
              </a:rPr>
              <a:t>	Her türlü organizma kendine has proteinlere sahip olduğu gibi, her hücre tipi de binlerce çeşit protein içermektedir. </a:t>
            </a:r>
          </a:p>
          <a:p>
            <a:pPr algn="just">
              <a:lnSpc>
                <a:spcPct val="120000"/>
              </a:lnSpc>
              <a:buFont typeface="Wingdings" pitchFamily="2" charset="2"/>
              <a:buChar char="ü"/>
            </a:pPr>
            <a:r>
              <a:rPr lang="tr-TR" dirty="0" smtClean="0">
                <a:latin typeface="Times New Roman" pitchFamily="18" charset="0"/>
                <a:cs typeface="Times New Roman" pitchFamily="18" charset="0"/>
              </a:rPr>
              <a:t>Ayrıca proteinler biyolojik aktivitelerini belirli </a:t>
            </a:r>
            <a:r>
              <a:rPr lang="tr-TR" dirty="0" err="1" smtClean="0">
                <a:latin typeface="Times New Roman" pitchFamily="18" charset="0"/>
                <a:cs typeface="Times New Roman" pitchFamily="18" charset="0"/>
              </a:rPr>
              <a:t>pH</a:t>
            </a:r>
            <a:r>
              <a:rPr lang="tr-TR" dirty="0" smtClean="0">
                <a:latin typeface="Times New Roman" pitchFamily="18" charset="0"/>
                <a:cs typeface="Times New Roman" pitchFamily="18" charset="0"/>
              </a:rPr>
              <a:t> ve sıcaklık sınırlarında gösterebilirler. </a:t>
            </a:r>
          </a:p>
          <a:p>
            <a:pPr algn="just">
              <a:lnSpc>
                <a:spcPct val="120000"/>
              </a:lnSpc>
              <a:buFont typeface="Wingdings" pitchFamily="2" charset="2"/>
              <a:buChar char="ü"/>
            </a:pPr>
            <a:r>
              <a:rPr lang="tr-TR" dirty="0" smtClean="0">
                <a:latin typeface="Times New Roman" pitchFamily="18" charset="0"/>
                <a:cs typeface="Times New Roman" pitchFamily="18" charset="0"/>
              </a:rPr>
              <a:t>Bu nedenle bir proteini saf şekilde bir hücre veya dokudan izole etmek güç bir iştir. </a:t>
            </a:r>
          </a:p>
          <a:p>
            <a:pPr algn="just">
              <a:lnSpc>
                <a:spcPct val="120000"/>
              </a:lnSpc>
              <a:buFont typeface="Wingdings" pitchFamily="2" charset="2"/>
              <a:buChar char="ü"/>
            </a:pPr>
            <a:r>
              <a:rPr lang="tr-TR" dirty="0" smtClean="0">
                <a:latin typeface="Times New Roman" pitchFamily="18" charset="0"/>
                <a:cs typeface="Times New Roman" pitchFamily="18" charset="0"/>
              </a:rPr>
              <a:t>Bu güçlüklere rağmen birçok protein saf olarak izole edilebilmiştir. Örneğin; binlerce enzimin 200’den fazlası saf kristal halde elde edilmiştir. </a:t>
            </a:r>
          </a:p>
          <a:p>
            <a:pPr algn="just">
              <a:lnSpc>
                <a:spcPct val="120000"/>
              </a:lnSpc>
              <a:buFont typeface="Wingdings" pitchFamily="2" charset="2"/>
              <a:buChar char="ü"/>
            </a:pPr>
            <a:r>
              <a:rPr lang="tr-TR" dirty="0" smtClean="0">
                <a:latin typeface="Times New Roman" pitchFamily="18" charset="0"/>
                <a:cs typeface="Times New Roman" pitchFamily="18" charset="0"/>
              </a:rPr>
              <a:t>Enzim aktivitesi göstermeyen yüzlerce protein de saf olarak izole edilmiştir</a:t>
            </a:r>
            <a:r>
              <a:rPr lang="tr-TR" sz="3000" dirty="0" smtClean="0">
                <a:latin typeface="Times New Roman" pitchFamily="18" charset="0"/>
                <a:cs typeface="Times New Roman" pitchFamily="18" charset="0"/>
              </a:rPr>
              <a:t>.        </a:t>
            </a:r>
            <a:endParaRPr lang="tr-TR" dirty="0" smtClean="0"/>
          </a:p>
          <a:p>
            <a:endParaRPr lang="tr-TR" dirty="0"/>
          </a:p>
        </p:txBody>
      </p:sp>
      <p:sp>
        <p:nvSpPr>
          <p:cNvPr id="5" name="4 Slayt Numarası Yer Tutucusu"/>
          <p:cNvSpPr>
            <a:spLocks noGrp="1"/>
          </p:cNvSpPr>
          <p:nvPr>
            <p:ph type="sldNum" sz="quarter" idx="12"/>
          </p:nvPr>
        </p:nvSpPr>
        <p:spPr/>
        <p:txBody>
          <a:bodyPr/>
          <a:lstStyle/>
          <a:p>
            <a:fld id="{76E3FD18-239D-48BA-886F-2D86BFFD5A0D}" type="slidenum">
              <a:rPr lang="tr-TR" smtClean="0"/>
              <a:pPr/>
              <a:t>24</a:t>
            </a:fld>
            <a:endParaRPr lang="tr-T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928670"/>
            <a:ext cx="8229600" cy="4643470"/>
          </a:xfrm>
          <a:ln>
            <a:solidFill>
              <a:schemeClr val="accent1"/>
            </a:solidFill>
          </a:ln>
        </p:spPr>
        <p:txBody>
          <a:bodyPr/>
          <a:lstStyle/>
          <a:p>
            <a:pPr algn="just">
              <a:buFont typeface="Wingdings" pitchFamily="2" charset="2"/>
              <a:buChar char="Ø"/>
            </a:pPr>
            <a:r>
              <a:rPr lang="tr-TR" sz="2800" dirty="0" smtClean="0">
                <a:latin typeface="Times New Roman" pitchFamily="18" charset="0"/>
                <a:cs typeface="Times New Roman" pitchFamily="18" charset="0"/>
              </a:rPr>
              <a:t>Proteinlerin izolasyon işlemleri çok dikkat ve gayret gerektirir. </a:t>
            </a:r>
            <a:r>
              <a:rPr lang="tr-TR" sz="2800" dirty="0" err="1" smtClean="0">
                <a:latin typeface="Times New Roman" pitchFamily="18" charset="0"/>
                <a:cs typeface="Times New Roman" pitchFamily="18" charset="0"/>
              </a:rPr>
              <a:t>Globuler</a:t>
            </a:r>
            <a:r>
              <a:rPr lang="tr-TR" sz="2800" dirty="0" smtClean="0">
                <a:latin typeface="Times New Roman" pitchFamily="18" charset="0"/>
                <a:cs typeface="Times New Roman" pitchFamily="18" charset="0"/>
              </a:rPr>
              <a:t> proteinler çözelti içindeki davranışlarından (özelliklerinden) yararlanılarak saflaştırılabilirler. Bu özellikler şunlardır: </a:t>
            </a:r>
          </a:p>
          <a:p>
            <a:pPr algn="just">
              <a:buFont typeface="Wingdings" pitchFamily="2" charset="2"/>
              <a:buChar char="ü"/>
            </a:pPr>
            <a:r>
              <a:rPr lang="tr-TR" sz="2800" b="1" dirty="0" smtClean="0">
                <a:solidFill>
                  <a:srgbClr val="FF0000"/>
                </a:solidFill>
                <a:latin typeface="Times New Roman" pitchFamily="18" charset="0"/>
                <a:cs typeface="Times New Roman" pitchFamily="18" charset="0"/>
              </a:rPr>
              <a:t>1.</a:t>
            </a:r>
            <a:r>
              <a:rPr lang="tr-TR" sz="2800" dirty="0" smtClean="0">
                <a:latin typeface="Times New Roman" pitchFamily="18" charset="0"/>
                <a:cs typeface="Times New Roman" pitchFamily="18" charset="0"/>
              </a:rPr>
              <a:t> Molekül büyüklüğü </a:t>
            </a:r>
          </a:p>
          <a:p>
            <a:pPr algn="just">
              <a:buFont typeface="Wingdings" pitchFamily="2" charset="2"/>
              <a:buChar char="ü"/>
            </a:pPr>
            <a:r>
              <a:rPr lang="tr-TR" sz="2800" b="1" dirty="0" smtClean="0">
                <a:solidFill>
                  <a:srgbClr val="FF0000"/>
                </a:solidFill>
                <a:latin typeface="Times New Roman" pitchFamily="18" charset="0"/>
                <a:cs typeface="Times New Roman" pitchFamily="18" charset="0"/>
              </a:rPr>
              <a:t>2.</a:t>
            </a:r>
            <a:r>
              <a:rPr lang="tr-TR" sz="2800" dirty="0" smtClean="0">
                <a:latin typeface="Times New Roman" pitchFamily="18" charset="0"/>
                <a:cs typeface="Times New Roman" pitchFamily="18" charset="0"/>
              </a:rPr>
              <a:t> Çözünürlük</a:t>
            </a:r>
          </a:p>
          <a:p>
            <a:pPr algn="just">
              <a:buFont typeface="Wingdings" pitchFamily="2" charset="2"/>
              <a:buChar char="ü"/>
            </a:pPr>
            <a:r>
              <a:rPr lang="tr-TR" sz="2800" b="1" dirty="0" smtClean="0">
                <a:solidFill>
                  <a:srgbClr val="FF0000"/>
                </a:solidFill>
                <a:latin typeface="Times New Roman" pitchFamily="18" charset="0"/>
                <a:cs typeface="Times New Roman" pitchFamily="18" charset="0"/>
              </a:rPr>
              <a:t>3.</a:t>
            </a:r>
            <a:r>
              <a:rPr lang="tr-TR" sz="2800" dirty="0" smtClean="0">
                <a:latin typeface="Times New Roman" pitchFamily="18" charset="0"/>
                <a:cs typeface="Times New Roman" pitchFamily="18" charset="0"/>
              </a:rPr>
              <a:t> Elektriksel yük </a:t>
            </a:r>
          </a:p>
          <a:p>
            <a:pPr algn="just">
              <a:buFont typeface="Wingdings" pitchFamily="2" charset="2"/>
              <a:buChar char="ü"/>
            </a:pPr>
            <a:r>
              <a:rPr lang="tr-TR" sz="2800" b="1" dirty="0" smtClean="0">
                <a:solidFill>
                  <a:srgbClr val="FF0000"/>
                </a:solidFill>
                <a:latin typeface="Times New Roman" pitchFamily="18" charset="0"/>
                <a:cs typeface="Times New Roman" pitchFamily="18" charset="0"/>
              </a:rPr>
              <a:t>4.</a:t>
            </a:r>
            <a:r>
              <a:rPr lang="tr-TR" sz="2800" dirty="0" smtClean="0">
                <a:latin typeface="Times New Roman" pitchFamily="18" charset="0"/>
                <a:cs typeface="Times New Roman" pitchFamily="18" charset="0"/>
              </a:rPr>
              <a:t> </a:t>
            </a:r>
            <a:r>
              <a:rPr lang="tr-TR" sz="2800" dirty="0" err="1" smtClean="0">
                <a:latin typeface="Times New Roman" pitchFamily="18" charset="0"/>
                <a:cs typeface="Times New Roman" pitchFamily="18" charset="0"/>
              </a:rPr>
              <a:t>Adsorbsiyon</a:t>
            </a:r>
            <a:r>
              <a:rPr lang="tr-TR" sz="2800" dirty="0" smtClean="0">
                <a:latin typeface="Times New Roman" pitchFamily="18" charset="0"/>
                <a:cs typeface="Times New Roman" pitchFamily="18" charset="0"/>
              </a:rPr>
              <a:t> davranışlarındaki farklılıklar ve </a:t>
            </a:r>
          </a:p>
          <a:p>
            <a:pPr algn="just">
              <a:buFont typeface="Wingdings" pitchFamily="2" charset="2"/>
              <a:buChar char="ü"/>
            </a:pPr>
            <a:r>
              <a:rPr lang="tr-TR" sz="2800" b="1" dirty="0" smtClean="0">
                <a:solidFill>
                  <a:srgbClr val="FF0000"/>
                </a:solidFill>
                <a:latin typeface="Times New Roman" pitchFamily="18" charset="0"/>
                <a:cs typeface="Times New Roman" pitchFamily="18" charset="0"/>
              </a:rPr>
              <a:t>5.</a:t>
            </a:r>
            <a:r>
              <a:rPr lang="tr-TR" sz="2800" dirty="0" smtClean="0">
                <a:latin typeface="Times New Roman" pitchFamily="18" charset="0"/>
                <a:cs typeface="Times New Roman" pitchFamily="18" charset="0"/>
              </a:rPr>
              <a:t> Diğer moleküllere karşı biyolojik </a:t>
            </a:r>
            <a:r>
              <a:rPr lang="tr-TR" sz="2800" dirty="0" err="1" smtClean="0">
                <a:latin typeface="Times New Roman" pitchFamily="18" charset="0"/>
                <a:cs typeface="Times New Roman" pitchFamily="18" charset="0"/>
              </a:rPr>
              <a:t>afinite</a:t>
            </a:r>
            <a:r>
              <a:rPr lang="tr-TR" sz="2800" dirty="0" smtClean="0">
                <a:latin typeface="Times New Roman" pitchFamily="18" charset="0"/>
                <a:cs typeface="Times New Roman" pitchFamily="18" charset="0"/>
              </a:rPr>
              <a:t>.</a:t>
            </a:r>
          </a:p>
          <a:p>
            <a:endParaRPr lang="tr-TR" dirty="0"/>
          </a:p>
        </p:txBody>
      </p:sp>
      <p:sp>
        <p:nvSpPr>
          <p:cNvPr id="5" name="4 Slayt Numarası Yer Tutucusu"/>
          <p:cNvSpPr>
            <a:spLocks noGrp="1"/>
          </p:cNvSpPr>
          <p:nvPr>
            <p:ph type="sldNum" sz="quarter" idx="12"/>
          </p:nvPr>
        </p:nvSpPr>
        <p:spPr/>
        <p:txBody>
          <a:bodyPr/>
          <a:lstStyle/>
          <a:p>
            <a:fld id="{76E3FD18-239D-48BA-886F-2D86BFFD5A0D}" type="slidenum">
              <a:rPr lang="tr-TR" smtClean="0"/>
              <a:pPr/>
              <a:t>25</a:t>
            </a:fld>
            <a:endParaRPr lang="tr-T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57158" y="500042"/>
            <a:ext cx="8358246" cy="5929354"/>
          </a:xfrm>
          <a:ln>
            <a:solidFill>
              <a:schemeClr val="accent1"/>
            </a:solidFill>
          </a:ln>
        </p:spPr>
        <p:txBody>
          <a:bodyPr>
            <a:normAutofit fontScale="62500" lnSpcReduction="20000"/>
          </a:bodyPr>
          <a:lstStyle/>
          <a:p>
            <a:pPr marL="514350" lvl="0" indent="-514350" algn="just">
              <a:buNone/>
            </a:pPr>
            <a:r>
              <a:rPr lang="tr-TR" sz="3700" b="1" dirty="0" smtClean="0">
                <a:solidFill>
                  <a:srgbClr val="FF0000"/>
                </a:solidFill>
                <a:latin typeface="Times New Roman" pitchFamily="18" charset="0"/>
                <a:cs typeface="Times New Roman" pitchFamily="18" charset="0"/>
              </a:rPr>
              <a:t>1.) Molekül Büyüklüğü Esasına Göre Proteinlerin Ayrılması:</a:t>
            </a:r>
            <a:r>
              <a:rPr lang="tr-TR" sz="3700" dirty="0" smtClean="0">
                <a:solidFill>
                  <a:srgbClr val="FF0000"/>
                </a:solidFill>
                <a:latin typeface="Times New Roman" pitchFamily="18" charset="0"/>
                <a:cs typeface="Times New Roman" pitchFamily="18" charset="0"/>
              </a:rPr>
              <a:t> </a:t>
            </a:r>
          </a:p>
          <a:p>
            <a:pPr marL="514350" lvl="0" indent="-514350" algn="just">
              <a:lnSpc>
                <a:spcPct val="120000"/>
              </a:lnSpc>
              <a:buFont typeface="Wingdings" pitchFamily="2" charset="2"/>
              <a:buChar char="Ø"/>
            </a:pPr>
            <a:r>
              <a:rPr lang="tr-TR" sz="3700" dirty="0" smtClean="0">
                <a:solidFill>
                  <a:srgbClr val="FF0000"/>
                </a:solidFill>
                <a:latin typeface="Times New Roman" pitchFamily="18" charset="0"/>
                <a:cs typeface="Times New Roman" pitchFamily="18" charset="0"/>
              </a:rPr>
              <a:t>	</a:t>
            </a:r>
            <a:r>
              <a:rPr lang="tr-TR" sz="3700" dirty="0" smtClean="0">
                <a:latin typeface="Times New Roman" pitchFamily="18" charset="0"/>
                <a:cs typeface="Times New Roman" pitchFamily="18" charset="0"/>
              </a:rPr>
              <a:t>Proteinlerin en dikkat çekici özelliği molekül büyüklükleridir. Bu özelliğinden dolayı bir protein molekülünü diğer proteinlerden ve küçük moleküllerden ayırmak mümkündür. Bu esasa dayalı protein ayırma metotları şunlardır.</a:t>
            </a:r>
          </a:p>
          <a:p>
            <a:pPr marL="514350" lvl="0" indent="-514350" algn="just">
              <a:lnSpc>
                <a:spcPct val="120000"/>
              </a:lnSpc>
              <a:buNone/>
            </a:pPr>
            <a:r>
              <a:rPr lang="tr-TR" sz="3700" b="1" dirty="0" smtClean="0">
                <a:solidFill>
                  <a:srgbClr val="FF0000"/>
                </a:solidFill>
                <a:latin typeface="Times New Roman" pitchFamily="18" charset="0"/>
                <a:cs typeface="Times New Roman" pitchFamily="18" charset="0"/>
              </a:rPr>
              <a:t>a. Diyaliz ve </a:t>
            </a:r>
            <a:r>
              <a:rPr lang="tr-TR" sz="3700" b="1" dirty="0" err="1" smtClean="0">
                <a:solidFill>
                  <a:srgbClr val="FF0000"/>
                </a:solidFill>
                <a:latin typeface="Times New Roman" pitchFamily="18" charset="0"/>
                <a:cs typeface="Times New Roman" pitchFamily="18" charset="0"/>
              </a:rPr>
              <a:t>Ultrafiltrasyon</a:t>
            </a:r>
            <a:r>
              <a:rPr lang="tr-TR" sz="3700" b="1" dirty="0" smtClean="0">
                <a:solidFill>
                  <a:srgbClr val="FF0000"/>
                </a:solidFill>
                <a:latin typeface="Times New Roman" pitchFamily="18" charset="0"/>
                <a:cs typeface="Times New Roman" pitchFamily="18" charset="0"/>
              </a:rPr>
              <a:t>:</a:t>
            </a:r>
            <a:r>
              <a:rPr lang="tr-TR" sz="3700" dirty="0" smtClean="0">
                <a:solidFill>
                  <a:srgbClr val="FF0000"/>
                </a:solidFill>
                <a:latin typeface="Times New Roman" pitchFamily="18" charset="0"/>
                <a:cs typeface="Times New Roman" pitchFamily="18" charset="0"/>
              </a:rPr>
              <a:t> </a:t>
            </a:r>
            <a:r>
              <a:rPr lang="tr-TR" sz="3700" dirty="0" smtClean="0">
                <a:latin typeface="Times New Roman" pitchFamily="18" charset="0"/>
                <a:cs typeface="Times New Roman" pitchFamily="18" charset="0"/>
              </a:rPr>
              <a:t>Düşük molekül ağırlıklı maddeler bir protein çözeltisinden basit diyaliz yoluyla uzaklaştırılabilirler. </a:t>
            </a:r>
          </a:p>
          <a:p>
            <a:pPr marL="514350" lvl="0" indent="-514350" algn="just">
              <a:lnSpc>
                <a:spcPct val="120000"/>
              </a:lnSpc>
              <a:buFont typeface="Wingdings" pitchFamily="2" charset="2"/>
              <a:buChar char="ü"/>
            </a:pPr>
            <a:r>
              <a:rPr lang="tr-TR" sz="3700" dirty="0" smtClean="0">
                <a:latin typeface="Times New Roman" pitchFamily="18" charset="0"/>
                <a:cs typeface="Times New Roman" pitchFamily="18" charset="0"/>
              </a:rPr>
              <a:t>Bunun için yarı geçirgen </a:t>
            </a:r>
            <a:r>
              <a:rPr lang="tr-TR" sz="3700" dirty="0" err="1" smtClean="0">
                <a:latin typeface="Times New Roman" pitchFamily="18" charset="0"/>
                <a:cs typeface="Times New Roman" pitchFamily="18" charset="0"/>
              </a:rPr>
              <a:t>membran</a:t>
            </a:r>
            <a:r>
              <a:rPr lang="tr-TR" sz="3700" dirty="0" smtClean="0">
                <a:latin typeface="Times New Roman" pitchFamily="18" charset="0"/>
                <a:cs typeface="Times New Roman" pitchFamily="18" charset="0"/>
              </a:rPr>
              <a:t> kullanılır, protein molekülleri tutulur, küçük moleküller ve su </a:t>
            </a:r>
            <a:r>
              <a:rPr lang="tr-TR" sz="3700" dirty="0" err="1" smtClean="0">
                <a:latin typeface="Times New Roman" pitchFamily="18" charset="0"/>
                <a:cs typeface="Times New Roman" pitchFamily="18" charset="0"/>
              </a:rPr>
              <a:t>membrandan</a:t>
            </a:r>
            <a:r>
              <a:rPr lang="tr-TR" sz="3700" dirty="0" smtClean="0">
                <a:latin typeface="Times New Roman" pitchFamily="18" charset="0"/>
                <a:cs typeface="Times New Roman" pitchFamily="18" charset="0"/>
              </a:rPr>
              <a:t> geçer (</a:t>
            </a:r>
            <a:r>
              <a:rPr lang="tr-TR" sz="3700" dirty="0" smtClean="0">
                <a:solidFill>
                  <a:srgbClr val="FF0000"/>
                </a:solidFill>
                <a:latin typeface="Times New Roman" pitchFamily="18" charset="0"/>
                <a:cs typeface="Times New Roman" pitchFamily="18" charset="0"/>
              </a:rPr>
              <a:t>Şekil 3.28.</a:t>
            </a:r>
            <a:r>
              <a:rPr lang="tr-TR" sz="3700" dirty="0" smtClean="0">
                <a:latin typeface="Times New Roman" pitchFamily="18" charset="0"/>
                <a:cs typeface="Times New Roman" pitchFamily="18" charset="0"/>
              </a:rPr>
              <a:t>; Şekil 1). </a:t>
            </a:r>
          </a:p>
          <a:p>
            <a:pPr marL="514350" indent="-514350" algn="just">
              <a:lnSpc>
                <a:spcPct val="120000"/>
              </a:lnSpc>
              <a:buFont typeface="Wingdings" pitchFamily="2" charset="2"/>
              <a:buChar char="Ø"/>
            </a:pPr>
            <a:r>
              <a:rPr lang="tr-TR" sz="3700" dirty="0" smtClean="0">
                <a:latin typeface="Times New Roman" pitchFamily="18" charset="0"/>
                <a:cs typeface="Times New Roman" pitchFamily="18" charset="0"/>
              </a:rPr>
              <a:t>	</a:t>
            </a:r>
            <a:r>
              <a:rPr lang="tr-TR" sz="3700" dirty="0" err="1" smtClean="0">
                <a:latin typeface="Times New Roman" pitchFamily="18" charset="0"/>
                <a:cs typeface="Times New Roman" pitchFamily="18" charset="0"/>
              </a:rPr>
              <a:t>Ultrafiltrasyon</a:t>
            </a:r>
            <a:r>
              <a:rPr lang="tr-TR" sz="3700" dirty="0" smtClean="0">
                <a:latin typeface="Times New Roman" pitchFamily="18" charset="0"/>
                <a:cs typeface="Times New Roman" pitchFamily="18" charset="0"/>
              </a:rPr>
              <a:t>, basınç veya </a:t>
            </a:r>
            <a:r>
              <a:rPr lang="tr-TR" sz="3700" dirty="0" err="1" smtClean="0">
                <a:latin typeface="Times New Roman" pitchFamily="18" charset="0"/>
                <a:cs typeface="Times New Roman" pitchFamily="18" charset="0"/>
              </a:rPr>
              <a:t>santrifügasyon</a:t>
            </a:r>
            <a:r>
              <a:rPr lang="tr-TR" sz="3700" dirty="0" smtClean="0">
                <a:latin typeface="Times New Roman" pitchFamily="18" charset="0"/>
                <a:cs typeface="Times New Roman" pitchFamily="18" charset="0"/>
              </a:rPr>
              <a:t> kuvvetiyle su ve küçük çözünen moleküllerin bir </a:t>
            </a:r>
            <a:r>
              <a:rPr lang="tr-TR" sz="3700" dirty="0" err="1" smtClean="0">
                <a:latin typeface="Times New Roman" pitchFamily="18" charset="0"/>
                <a:cs typeface="Times New Roman" pitchFamily="18" charset="0"/>
              </a:rPr>
              <a:t>membrandan</a:t>
            </a:r>
            <a:r>
              <a:rPr lang="tr-TR" sz="3700" dirty="0" smtClean="0">
                <a:latin typeface="Times New Roman" pitchFamily="18" charset="0"/>
                <a:cs typeface="Times New Roman" pitchFamily="18" charset="0"/>
              </a:rPr>
              <a:t> geçmeye zorlanması ve proteinlerden ayrılmasıdır. </a:t>
            </a:r>
          </a:p>
          <a:p>
            <a:pPr marL="514350" indent="-514350" algn="just">
              <a:lnSpc>
                <a:spcPct val="120000"/>
              </a:lnSpc>
              <a:buNone/>
            </a:pPr>
            <a:r>
              <a:rPr lang="tr-TR" sz="3700" dirty="0" smtClean="0">
                <a:latin typeface="Times New Roman" pitchFamily="18" charset="0"/>
                <a:cs typeface="Times New Roman" pitchFamily="18" charset="0"/>
              </a:rPr>
              <a:t>      Selofan ve diğer sentetik materyallerden yarı geçirgen </a:t>
            </a:r>
            <a:r>
              <a:rPr lang="tr-TR" sz="3700" dirty="0" err="1" smtClean="0">
                <a:latin typeface="Times New Roman" pitchFamily="18" charset="0"/>
                <a:cs typeface="Times New Roman" pitchFamily="18" charset="0"/>
              </a:rPr>
              <a:t>membran</a:t>
            </a:r>
            <a:r>
              <a:rPr lang="tr-TR" sz="3700" dirty="0" smtClean="0">
                <a:latin typeface="Times New Roman" pitchFamily="18" charset="0"/>
                <a:cs typeface="Times New Roman" pitchFamily="18" charset="0"/>
              </a:rPr>
              <a:t> süzme aracı olarak kullanılabilir.</a:t>
            </a:r>
          </a:p>
          <a:p>
            <a:pPr>
              <a:buNone/>
            </a:pPr>
            <a:endParaRPr lang="tr-TR" dirty="0"/>
          </a:p>
        </p:txBody>
      </p:sp>
      <p:sp>
        <p:nvSpPr>
          <p:cNvPr id="5" name="4 Slayt Numarası Yer Tutucusu"/>
          <p:cNvSpPr>
            <a:spLocks noGrp="1"/>
          </p:cNvSpPr>
          <p:nvPr>
            <p:ph type="sldNum" sz="quarter" idx="12"/>
          </p:nvPr>
        </p:nvSpPr>
        <p:spPr/>
        <p:txBody>
          <a:bodyPr/>
          <a:lstStyle/>
          <a:p>
            <a:fld id="{76E3FD18-239D-48BA-886F-2D86BFFD5A0D}" type="slidenum">
              <a:rPr lang="tr-TR" smtClean="0"/>
              <a:pPr/>
              <a:t>26</a:t>
            </a:fld>
            <a:endParaRPr lang="tr-T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Grp="1" noChangeAspect="1" noChangeArrowheads="1"/>
          </p:cNvPicPr>
          <p:nvPr>
            <p:ph idx="1"/>
          </p:nvPr>
        </p:nvPicPr>
        <p:blipFill>
          <a:blip r:embed="rId2" cstate="print"/>
          <a:srcRect/>
          <a:stretch>
            <a:fillRect/>
          </a:stretch>
        </p:blipFill>
        <p:spPr bwMode="auto">
          <a:xfrm>
            <a:off x="1214414" y="285728"/>
            <a:ext cx="5890642" cy="6274120"/>
          </a:xfrm>
          <a:prstGeom prst="rect">
            <a:avLst/>
          </a:prstGeom>
          <a:noFill/>
          <a:ln w="9525">
            <a:noFill/>
            <a:miter lim="800000"/>
            <a:headEnd/>
            <a:tailEnd/>
          </a:ln>
        </p:spPr>
      </p:pic>
      <p:sp>
        <p:nvSpPr>
          <p:cNvPr id="5" name="4 Slayt Numarası Yer Tutucusu"/>
          <p:cNvSpPr>
            <a:spLocks noGrp="1"/>
          </p:cNvSpPr>
          <p:nvPr>
            <p:ph type="sldNum" sz="quarter" idx="12"/>
          </p:nvPr>
        </p:nvSpPr>
        <p:spPr/>
        <p:txBody>
          <a:bodyPr/>
          <a:lstStyle/>
          <a:p>
            <a:fld id="{76E3FD18-239D-48BA-886F-2D86BFFD5A0D}" type="slidenum">
              <a:rPr lang="tr-TR" smtClean="0"/>
              <a:pPr/>
              <a:t>27</a:t>
            </a:fld>
            <a:endParaRPr lang="tr-T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642918"/>
            <a:ext cx="7972452" cy="5643602"/>
          </a:xfrm>
          <a:ln>
            <a:solidFill>
              <a:schemeClr val="accent1"/>
            </a:solidFill>
          </a:ln>
        </p:spPr>
        <p:txBody>
          <a:bodyPr>
            <a:normAutofit fontScale="92500"/>
          </a:bodyPr>
          <a:lstStyle/>
          <a:p>
            <a:pPr lvl="0" algn="just">
              <a:buNone/>
            </a:pPr>
            <a:r>
              <a:rPr lang="tr-TR" sz="2800" b="1" dirty="0" smtClean="0">
                <a:solidFill>
                  <a:srgbClr val="FF0000"/>
                </a:solidFill>
                <a:latin typeface="Times New Roman" pitchFamily="18" charset="0"/>
                <a:cs typeface="Times New Roman" pitchFamily="18" charset="0"/>
              </a:rPr>
              <a:t>b. Yoğunluk </a:t>
            </a:r>
            <a:r>
              <a:rPr lang="tr-TR" sz="2800" b="1" dirty="0" err="1" smtClean="0">
                <a:solidFill>
                  <a:srgbClr val="FF0000"/>
                </a:solidFill>
                <a:latin typeface="Times New Roman" pitchFamily="18" charset="0"/>
                <a:cs typeface="Times New Roman" pitchFamily="18" charset="0"/>
              </a:rPr>
              <a:t>Gradienti</a:t>
            </a:r>
            <a:r>
              <a:rPr lang="tr-TR" sz="2800" b="1" dirty="0" smtClean="0">
                <a:solidFill>
                  <a:srgbClr val="FF0000"/>
                </a:solidFill>
                <a:latin typeface="Times New Roman" pitchFamily="18" charset="0"/>
                <a:cs typeface="Times New Roman" pitchFamily="18" charset="0"/>
              </a:rPr>
              <a:t> </a:t>
            </a:r>
            <a:r>
              <a:rPr lang="tr-TR" sz="2800" b="1" dirty="0" err="1" smtClean="0">
                <a:solidFill>
                  <a:srgbClr val="FF0000"/>
                </a:solidFill>
                <a:latin typeface="Times New Roman" pitchFamily="18" charset="0"/>
                <a:cs typeface="Times New Roman" pitchFamily="18" charset="0"/>
              </a:rPr>
              <a:t>Santrifügasyonu</a:t>
            </a:r>
            <a:r>
              <a:rPr lang="tr-TR" sz="2800" b="1" dirty="0" smtClean="0">
                <a:solidFill>
                  <a:srgbClr val="FF0000"/>
                </a:solidFill>
                <a:latin typeface="Times New Roman" pitchFamily="18" charset="0"/>
                <a:cs typeface="Times New Roman" pitchFamily="18" charset="0"/>
              </a:rPr>
              <a:t>:</a:t>
            </a:r>
            <a:r>
              <a:rPr lang="tr-TR" sz="2800" dirty="0" smtClean="0">
                <a:solidFill>
                  <a:srgbClr val="FF0000"/>
                </a:solidFill>
                <a:latin typeface="Times New Roman" pitchFamily="18" charset="0"/>
                <a:cs typeface="Times New Roman" pitchFamily="18" charset="0"/>
              </a:rPr>
              <a:t> </a:t>
            </a:r>
            <a:r>
              <a:rPr lang="tr-TR" sz="2800" dirty="0" smtClean="0">
                <a:latin typeface="Times New Roman" pitchFamily="18" charset="0"/>
                <a:cs typeface="Times New Roman" pitchFamily="18" charset="0"/>
              </a:rPr>
              <a:t>Çözünmüş proteinler kuvvetli bir </a:t>
            </a:r>
            <a:r>
              <a:rPr lang="tr-TR" sz="2800" dirty="0" err="1" smtClean="0">
                <a:latin typeface="Times New Roman" pitchFamily="18" charset="0"/>
                <a:cs typeface="Times New Roman" pitchFamily="18" charset="0"/>
              </a:rPr>
              <a:t>santrifügasyon</a:t>
            </a:r>
            <a:r>
              <a:rPr lang="tr-TR" sz="2800" dirty="0" smtClean="0">
                <a:latin typeface="Times New Roman" pitchFamily="18" charset="0"/>
                <a:cs typeface="Times New Roman" pitchFamily="18" charset="0"/>
              </a:rPr>
              <a:t> alanında çökelme eğilimi gösterdiklerinden protein karışımları </a:t>
            </a:r>
            <a:r>
              <a:rPr lang="tr-TR" sz="2800" dirty="0" err="1" smtClean="0">
                <a:latin typeface="Times New Roman" pitchFamily="18" charset="0"/>
                <a:cs typeface="Times New Roman" pitchFamily="18" charset="0"/>
              </a:rPr>
              <a:t>santrifüjleme</a:t>
            </a:r>
            <a:r>
              <a:rPr lang="tr-TR" sz="2800" dirty="0" smtClean="0">
                <a:latin typeface="Times New Roman" pitchFamily="18" charset="0"/>
                <a:cs typeface="Times New Roman" pitchFamily="18" charset="0"/>
              </a:rPr>
              <a:t> metotları ile ayrılabilirler. </a:t>
            </a:r>
          </a:p>
          <a:p>
            <a:pPr lvl="0" algn="just">
              <a:buFont typeface="Wingdings" pitchFamily="2" charset="2"/>
              <a:buChar char="ü"/>
            </a:pPr>
            <a:r>
              <a:rPr lang="tr-TR" sz="2800" dirty="0" smtClean="0">
                <a:latin typeface="Times New Roman" pitchFamily="18" charset="0"/>
                <a:cs typeface="Times New Roman" pitchFamily="18" charset="0"/>
              </a:rPr>
              <a:t> Bu metotla aynı zamanda diğer </a:t>
            </a:r>
            <a:r>
              <a:rPr lang="tr-TR" sz="2800" dirty="0" err="1" smtClean="0">
                <a:latin typeface="Times New Roman" pitchFamily="18" charset="0"/>
                <a:cs typeface="Times New Roman" pitchFamily="18" charset="0"/>
              </a:rPr>
              <a:t>makromoleküller</a:t>
            </a:r>
            <a:r>
              <a:rPr lang="tr-TR" sz="2800" dirty="0" smtClean="0">
                <a:latin typeface="Times New Roman" pitchFamily="18" charset="0"/>
                <a:cs typeface="Times New Roman" pitchFamily="18" charset="0"/>
              </a:rPr>
              <a:t>, virüsler ve hatta </a:t>
            </a:r>
            <a:r>
              <a:rPr lang="tr-TR" sz="2800" dirty="0" err="1" smtClean="0">
                <a:latin typeface="Times New Roman" pitchFamily="18" charset="0"/>
                <a:cs typeface="Times New Roman" pitchFamily="18" charset="0"/>
              </a:rPr>
              <a:t>organeller</a:t>
            </a:r>
            <a:r>
              <a:rPr lang="tr-TR" sz="2800" dirty="0" smtClean="0">
                <a:latin typeface="Times New Roman" pitchFamily="18" charset="0"/>
                <a:cs typeface="Times New Roman" pitchFamily="18" charset="0"/>
              </a:rPr>
              <a:t> de ayrılabilirler. </a:t>
            </a:r>
          </a:p>
          <a:p>
            <a:pPr lvl="0" algn="just">
              <a:buFont typeface="Wingdings" pitchFamily="2" charset="2"/>
              <a:buChar char="ü"/>
            </a:pPr>
            <a:r>
              <a:rPr lang="tr-TR" sz="2800" dirty="0" smtClean="0">
                <a:latin typeface="Times New Roman" pitchFamily="18" charset="0"/>
                <a:cs typeface="Times New Roman" pitchFamily="18" charset="0"/>
              </a:rPr>
              <a:t> Bu metotla ayırmada bir santrifüj tüpü içerisinde bir çeşit bileşik kap yardımıyla </a:t>
            </a:r>
            <a:r>
              <a:rPr lang="tr-TR" sz="2800" dirty="0" err="1" smtClean="0">
                <a:latin typeface="Times New Roman" pitchFamily="18" charset="0"/>
                <a:cs typeface="Times New Roman" pitchFamily="18" charset="0"/>
              </a:rPr>
              <a:t>sakkarozun</a:t>
            </a:r>
            <a:r>
              <a:rPr lang="tr-TR" sz="2800" dirty="0" smtClean="0">
                <a:latin typeface="Times New Roman" pitchFamily="18" charset="0"/>
                <a:cs typeface="Times New Roman" pitchFamily="18" charset="0"/>
              </a:rPr>
              <a:t> sürekli bir yoğunluk </a:t>
            </a:r>
            <a:r>
              <a:rPr lang="tr-TR" sz="2800" dirty="0" err="1" smtClean="0">
                <a:latin typeface="Times New Roman" pitchFamily="18" charset="0"/>
                <a:cs typeface="Times New Roman" pitchFamily="18" charset="0"/>
              </a:rPr>
              <a:t>gradienti</a:t>
            </a:r>
            <a:r>
              <a:rPr lang="tr-TR" sz="2800" dirty="0" smtClean="0">
                <a:latin typeface="Times New Roman" pitchFamily="18" charset="0"/>
                <a:cs typeface="Times New Roman" pitchFamily="18" charset="0"/>
              </a:rPr>
              <a:t> hazırlanır. </a:t>
            </a:r>
          </a:p>
          <a:p>
            <a:pPr lvl="0" algn="just">
              <a:buFont typeface="Wingdings" pitchFamily="2" charset="2"/>
              <a:buChar char="ü"/>
            </a:pPr>
            <a:r>
              <a:rPr lang="tr-TR" sz="2800" dirty="0" smtClean="0">
                <a:latin typeface="Times New Roman" pitchFamily="18" charset="0"/>
                <a:cs typeface="Times New Roman" pitchFamily="18" charset="0"/>
              </a:rPr>
              <a:t> Ortamın yoğunluğu tüpün aşağısından yukarı doğru azalır.</a:t>
            </a:r>
          </a:p>
          <a:p>
            <a:pPr lvl="0" algn="just">
              <a:buFont typeface="Wingdings" pitchFamily="2" charset="2"/>
              <a:buChar char="ü"/>
            </a:pPr>
            <a:r>
              <a:rPr lang="tr-TR" sz="2800" dirty="0" smtClean="0">
                <a:latin typeface="Times New Roman" pitchFamily="18" charset="0"/>
                <a:cs typeface="Times New Roman" pitchFamily="18" charset="0"/>
              </a:rPr>
              <a:t> Proteinler karışımı çözeltisi tüpün üstünden tatbik edilir ve daha sonra tüp </a:t>
            </a:r>
            <a:r>
              <a:rPr lang="tr-TR" sz="2800" dirty="0" err="1" smtClean="0">
                <a:latin typeface="Times New Roman" pitchFamily="18" charset="0"/>
                <a:cs typeface="Times New Roman" pitchFamily="18" charset="0"/>
              </a:rPr>
              <a:t>santrifüjlenir</a:t>
            </a:r>
            <a:r>
              <a:rPr lang="tr-TR" sz="2800" dirty="0" smtClean="0">
                <a:latin typeface="Times New Roman" pitchFamily="18" charset="0"/>
                <a:cs typeface="Times New Roman" pitchFamily="18" charset="0"/>
              </a:rPr>
              <a:t> (</a:t>
            </a:r>
            <a:r>
              <a:rPr lang="tr-TR" sz="2800" dirty="0" smtClean="0">
                <a:solidFill>
                  <a:srgbClr val="FF0000"/>
                </a:solidFill>
                <a:latin typeface="Times New Roman" pitchFamily="18" charset="0"/>
                <a:cs typeface="Times New Roman" pitchFamily="18" charset="0"/>
              </a:rPr>
              <a:t>Şekil 3.29.</a:t>
            </a:r>
            <a:r>
              <a:rPr lang="tr-TR" sz="2800" dirty="0" smtClean="0">
                <a:latin typeface="Times New Roman" pitchFamily="18" charset="0"/>
                <a:cs typeface="Times New Roman" pitchFamily="18" charset="0"/>
              </a:rPr>
              <a:t>; Şekil 2).</a:t>
            </a:r>
          </a:p>
          <a:p>
            <a:pPr>
              <a:buNone/>
            </a:pPr>
            <a:endParaRPr lang="tr-TR" dirty="0"/>
          </a:p>
        </p:txBody>
      </p:sp>
      <p:sp>
        <p:nvSpPr>
          <p:cNvPr id="5" name="4 Slayt Numarası Yer Tutucusu"/>
          <p:cNvSpPr>
            <a:spLocks noGrp="1"/>
          </p:cNvSpPr>
          <p:nvPr>
            <p:ph type="sldNum" sz="quarter" idx="12"/>
          </p:nvPr>
        </p:nvSpPr>
        <p:spPr/>
        <p:txBody>
          <a:bodyPr/>
          <a:lstStyle/>
          <a:p>
            <a:fld id="{76E3FD18-239D-48BA-886F-2D86BFFD5A0D}" type="slidenum">
              <a:rPr lang="tr-TR" smtClean="0"/>
              <a:pPr/>
              <a:t>28</a:t>
            </a:fld>
            <a:endParaRPr lang="tr-T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785786" y="1285860"/>
            <a:ext cx="7572428" cy="4000528"/>
          </a:xfrm>
          <a:ln>
            <a:solidFill>
              <a:schemeClr val="accent1"/>
            </a:solidFill>
          </a:ln>
        </p:spPr>
        <p:txBody>
          <a:bodyPr>
            <a:normAutofit fontScale="92500" lnSpcReduction="20000"/>
          </a:bodyPr>
          <a:lstStyle/>
          <a:p>
            <a:pPr algn="just">
              <a:lnSpc>
                <a:spcPct val="110000"/>
              </a:lnSpc>
              <a:buFont typeface="Wingdings" pitchFamily="2" charset="2"/>
              <a:buChar char="Ø"/>
            </a:pPr>
            <a:r>
              <a:rPr lang="tr-TR" sz="2800" dirty="0" smtClean="0">
                <a:latin typeface="Times New Roman" pitchFamily="18" charset="0"/>
                <a:cs typeface="Times New Roman" pitchFamily="18" charset="0"/>
              </a:rPr>
              <a:t>     </a:t>
            </a:r>
            <a:r>
              <a:rPr lang="tr-TR" sz="2800" dirty="0" err="1" smtClean="0">
                <a:latin typeface="Times New Roman" pitchFamily="18" charset="0"/>
                <a:cs typeface="Times New Roman" pitchFamily="18" charset="0"/>
              </a:rPr>
              <a:t>Santrifüjleme</a:t>
            </a:r>
            <a:r>
              <a:rPr lang="tr-TR" sz="2800" dirty="0" smtClean="0">
                <a:latin typeface="Times New Roman" pitchFamily="18" charset="0"/>
                <a:cs typeface="Times New Roman" pitchFamily="18" charset="0"/>
              </a:rPr>
              <a:t> sırasında protein molekülleri büyüklüklerine, şekillerine ve konsantrasyonlarına göre ayrılırlar. </a:t>
            </a:r>
          </a:p>
          <a:p>
            <a:pPr algn="just">
              <a:lnSpc>
                <a:spcPct val="110000"/>
              </a:lnSpc>
              <a:buFont typeface="Wingdings" pitchFamily="2" charset="2"/>
              <a:buChar char="ü"/>
            </a:pPr>
            <a:r>
              <a:rPr lang="tr-TR" sz="2800" dirty="0" smtClean="0">
                <a:latin typeface="Times New Roman" pitchFamily="18" charset="0"/>
                <a:cs typeface="Times New Roman" pitchFamily="18" charset="0"/>
              </a:rPr>
              <a:t>Değişik bantlar meydana gelir. </a:t>
            </a:r>
          </a:p>
          <a:p>
            <a:pPr algn="just">
              <a:lnSpc>
                <a:spcPct val="110000"/>
              </a:lnSpc>
              <a:buFont typeface="Wingdings" pitchFamily="2" charset="2"/>
              <a:buChar char="ü"/>
            </a:pPr>
            <a:r>
              <a:rPr lang="tr-TR" sz="2800" dirty="0" smtClean="0">
                <a:latin typeface="Times New Roman" pitchFamily="18" charset="0"/>
                <a:cs typeface="Times New Roman" pitchFamily="18" charset="0"/>
              </a:rPr>
              <a:t>Bantların durumu ya optik olarak değerlendirilir veya tüpün dibi delinerek bantlar fraksiyonlar halinde alınır ve analiz edilir. </a:t>
            </a:r>
          </a:p>
          <a:p>
            <a:pPr algn="just">
              <a:lnSpc>
                <a:spcPct val="110000"/>
              </a:lnSpc>
              <a:buFont typeface="Wingdings" pitchFamily="2" charset="2"/>
              <a:buChar char="Ø"/>
            </a:pPr>
            <a:r>
              <a:rPr lang="tr-TR" sz="2800" dirty="0" smtClean="0">
                <a:latin typeface="Times New Roman" pitchFamily="18" charset="0"/>
                <a:cs typeface="Times New Roman" pitchFamily="18" charset="0"/>
              </a:rPr>
              <a:t>     Bir başka yol da tüp (polietilen) içeriğinin dondurularak, bantların ince diskler halinde kesilip analiz edilmesidir.</a:t>
            </a:r>
          </a:p>
          <a:p>
            <a:pPr>
              <a:buNone/>
            </a:pPr>
            <a:endParaRPr lang="tr-TR" dirty="0"/>
          </a:p>
        </p:txBody>
      </p:sp>
      <p:sp>
        <p:nvSpPr>
          <p:cNvPr id="5" name="4 Slayt Numarası Yer Tutucusu"/>
          <p:cNvSpPr>
            <a:spLocks noGrp="1"/>
          </p:cNvSpPr>
          <p:nvPr>
            <p:ph type="sldNum" sz="quarter" idx="12"/>
          </p:nvPr>
        </p:nvSpPr>
        <p:spPr/>
        <p:txBody>
          <a:bodyPr/>
          <a:lstStyle/>
          <a:p>
            <a:fld id="{76E3FD18-239D-48BA-886F-2D86BFFD5A0D}" type="slidenum">
              <a:rPr lang="tr-TR" smtClean="0"/>
              <a:pPr/>
              <a:t>29</a:t>
            </a:fld>
            <a:endParaRPr lang="tr-T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Grp="1" noChangeAspect="1" noChangeArrowheads="1"/>
          </p:cNvPicPr>
          <p:nvPr>
            <p:ph idx="1"/>
          </p:nvPr>
        </p:nvPicPr>
        <p:blipFill>
          <a:blip r:embed="rId2" cstate="print"/>
          <a:srcRect/>
          <a:stretch>
            <a:fillRect/>
          </a:stretch>
        </p:blipFill>
        <p:spPr bwMode="auto">
          <a:xfrm>
            <a:off x="357159" y="1071545"/>
            <a:ext cx="8397318" cy="5053475"/>
          </a:xfrm>
          <a:prstGeom prst="rect">
            <a:avLst/>
          </a:prstGeom>
          <a:noFill/>
          <a:ln w="9525">
            <a:noFill/>
            <a:miter lim="800000"/>
            <a:headEnd/>
            <a:tailEnd/>
          </a:ln>
        </p:spPr>
      </p:pic>
      <p:sp>
        <p:nvSpPr>
          <p:cNvPr id="5" name="4 Slayt Numarası Yer Tutucusu"/>
          <p:cNvSpPr>
            <a:spLocks noGrp="1"/>
          </p:cNvSpPr>
          <p:nvPr>
            <p:ph type="sldNum" sz="quarter" idx="12"/>
          </p:nvPr>
        </p:nvSpPr>
        <p:spPr/>
        <p:txBody>
          <a:bodyPr/>
          <a:lstStyle/>
          <a:p>
            <a:fld id="{76E3FD18-239D-48BA-886F-2D86BFFD5A0D}" type="slidenum">
              <a:rPr lang="tr-TR" smtClean="0"/>
              <a:pPr/>
              <a:t>30</a:t>
            </a:fld>
            <a:endParaRPr lang="tr-T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28596" y="500042"/>
            <a:ext cx="8258204" cy="6000792"/>
          </a:xfrm>
          <a:ln>
            <a:solidFill>
              <a:schemeClr val="accent1"/>
            </a:solidFill>
          </a:ln>
        </p:spPr>
        <p:txBody>
          <a:bodyPr>
            <a:normAutofit fontScale="85000" lnSpcReduction="20000"/>
          </a:bodyPr>
          <a:lstStyle/>
          <a:p>
            <a:pPr lvl="0" algn="just">
              <a:lnSpc>
                <a:spcPct val="120000"/>
              </a:lnSpc>
              <a:buNone/>
            </a:pPr>
            <a:r>
              <a:rPr lang="tr-TR" b="1" dirty="0" smtClean="0">
                <a:solidFill>
                  <a:srgbClr val="FF0000"/>
                </a:solidFill>
                <a:latin typeface="Times New Roman" pitchFamily="18" charset="0"/>
                <a:cs typeface="Times New Roman" pitchFamily="18" charset="0"/>
              </a:rPr>
              <a:t>c. Jel </a:t>
            </a:r>
            <a:r>
              <a:rPr lang="tr-TR" b="1" dirty="0" err="1" smtClean="0">
                <a:solidFill>
                  <a:srgbClr val="FF0000"/>
                </a:solidFill>
                <a:latin typeface="Times New Roman" pitchFamily="18" charset="0"/>
                <a:cs typeface="Times New Roman" pitchFamily="18" charset="0"/>
              </a:rPr>
              <a:t>Filtrasyon</a:t>
            </a:r>
            <a:r>
              <a:rPr lang="tr-TR" b="1" dirty="0" smtClean="0">
                <a:solidFill>
                  <a:srgbClr val="FF0000"/>
                </a:solidFill>
                <a:latin typeface="Times New Roman" pitchFamily="18" charset="0"/>
                <a:cs typeface="Times New Roman" pitchFamily="18" charset="0"/>
              </a:rPr>
              <a:t> </a:t>
            </a:r>
            <a:r>
              <a:rPr lang="tr-TR" b="1" dirty="0" err="1" smtClean="0">
                <a:solidFill>
                  <a:srgbClr val="FF0000"/>
                </a:solidFill>
                <a:latin typeface="Times New Roman" pitchFamily="18" charset="0"/>
                <a:cs typeface="Times New Roman" pitchFamily="18" charset="0"/>
              </a:rPr>
              <a:t>Kromatografisi</a:t>
            </a:r>
            <a:r>
              <a:rPr lang="tr-TR" b="1" dirty="0" smtClean="0">
                <a:solidFill>
                  <a:srgbClr val="FF0000"/>
                </a:solidFill>
                <a:latin typeface="Times New Roman" pitchFamily="18" charset="0"/>
                <a:cs typeface="Times New Roman" pitchFamily="18" charset="0"/>
              </a:rPr>
              <a:t>:</a:t>
            </a:r>
            <a:r>
              <a:rPr lang="tr-TR" dirty="0" smtClean="0">
                <a:solidFill>
                  <a:srgbClr val="FF0000"/>
                </a:solidFill>
                <a:latin typeface="Times New Roman" pitchFamily="18" charset="0"/>
                <a:cs typeface="Times New Roman" pitchFamily="18" charset="0"/>
              </a:rPr>
              <a:t> </a:t>
            </a:r>
            <a:r>
              <a:rPr lang="tr-TR" dirty="0" smtClean="0">
                <a:latin typeface="Times New Roman" pitchFamily="18" charset="0"/>
                <a:cs typeface="Times New Roman" pitchFamily="18" charset="0"/>
              </a:rPr>
              <a:t>Diyaliz ve </a:t>
            </a:r>
            <a:r>
              <a:rPr lang="tr-TR" dirty="0" err="1" smtClean="0">
                <a:latin typeface="Times New Roman" pitchFamily="18" charset="0"/>
                <a:cs typeface="Times New Roman" pitchFamily="18" charset="0"/>
              </a:rPr>
              <a:t>ultrafiltrasyon</a:t>
            </a:r>
            <a:r>
              <a:rPr lang="tr-TR" dirty="0" smtClean="0">
                <a:latin typeface="Times New Roman" pitchFamily="18" charset="0"/>
                <a:cs typeface="Times New Roman" pitchFamily="18" charset="0"/>
              </a:rPr>
              <a:t> ile küçük moleküllerden ayrılan protein karışımlarına uygulanır. Molekül büyüklüğüne göre proteinleri ayırmada kullanılan en uygun ve en etkili metottur (Şekil 3.30 ; Şekil 3). </a:t>
            </a:r>
          </a:p>
          <a:p>
            <a:pPr lvl="0" algn="just">
              <a:lnSpc>
                <a:spcPct val="120000"/>
              </a:lnSpc>
              <a:buFont typeface="Wingdings" pitchFamily="2" charset="2"/>
              <a:buChar char="ü"/>
            </a:pPr>
            <a:r>
              <a:rPr lang="tr-TR" dirty="0" smtClean="0">
                <a:latin typeface="Times New Roman" pitchFamily="18" charset="0"/>
                <a:cs typeface="Times New Roman" pitchFamily="18" charset="0"/>
              </a:rPr>
              <a:t>  Bu metot da bir kolona kuvvetli </a:t>
            </a:r>
            <a:r>
              <a:rPr lang="tr-TR" dirty="0" err="1" smtClean="0">
                <a:latin typeface="Times New Roman" pitchFamily="18" charset="0"/>
                <a:cs typeface="Times New Roman" pitchFamily="18" charset="0"/>
              </a:rPr>
              <a:t>hidratize</a:t>
            </a:r>
            <a:r>
              <a:rPr lang="tr-TR" dirty="0" smtClean="0">
                <a:latin typeface="Times New Roman" pitchFamily="18" charset="0"/>
                <a:cs typeface="Times New Roman" pitchFamily="18" charset="0"/>
              </a:rPr>
              <a:t> olmuş </a:t>
            </a:r>
            <a:r>
              <a:rPr lang="tr-TR" dirty="0" err="1" smtClean="0">
                <a:latin typeface="Times New Roman" pitchFamily="18" charset="0"/>
                <a:cs typeface="Times New Roman" pitchFamily="18" charset="0"/>
              </a:rPr>
              <a:t>polimerik</a:t>
            </a:r>
            <a:r>
              <a:rPr lang="tr-TR" dirty="0" smtClean="0">
                <a:latin typeface="Times New Roman" pitchFamily="18" charset="0"/>
                <a:cs typeface="Times New Roman" pitchFamily="18" charset="0"/>
              </a:rPr>
              <a:t> bir materyal konulur.</a:t>
            </a:r>
          </a:p>
          <a:p>
            <a:pPr lvl="0" algn="just">
              <a:lnSpc>
                <a:spcPct val="120000"/>
              </a:lnSpc>
              <a:buFont typeface="Wingdings" pitchFamily="2" charset="2"/>
              <a:buChar char="ü"/>
            </a:pPr>
            <a:r>
              <a:rPr lang="tr-TR" dirty="0" smtClean="0">
                <a:latin typeface="Times New Roman" pitchFamily="18" charset="0"/>
                <a:cs typeface="Times New Roman" pitchFamily="18" charset="0"/>
              </a:rPr>
              <a:t>  Bu materyal </a:t>
            </a:r>
            <a:r>
              <a:rPr lang="tr-TR" dirty="0" err="1" smtClean="0">
                <a:latin typeface="Times New Roman" pitchFamily="18" charset="0"/>
                <a:cs typeface="Times New Roman" pitchFamily="18" charset="0"/>
              </a:rPr>
              <a:t>Sephadex</a:t>
            </a:r>
            <a:r>
              <a:rPr lang="tr-TR" dirty="0" smtClean="0">
                <a:latin typeface="Times New Roman" pitchFamily="18" charset="0"/>
                <a:cs typeface="Times New Roman" pitchFamily="18" charset="0"/>
              </a:rPr>
              <a:t> ve </a:t>
            </a:r>
            <a:r>
              <a:rPr lang="tr-TR" dirty="0" err="1" smtClean="0">
                <a:latin typeface="Times New Roman" pitchFamily="18" charset="0"/>
                <a:cs typeface="Times New Roman" pitchFamily="18" charset="0"/>
              </a:rPr>
              <a:t>Sepharose</a:t>
            </a:r>
            <a:r>
              <a:rPr lang="tr-TR" dirty="0" smtClean="0">
                <a:latin typeface="Times New Roman" pitchFamily="18" charset="0"/>
                <a:cs typeface="Times New Roman" pitchFamily="18" charset="0"/>
              </a:rPr>
              <a:t> gibi bir </a:t>
            </a:r>
            <a:r>
              <a:rPr lang="tr-TR" dirty="0" err="1" smtClean="0">
                <a:latin typeface="Times New Roman" pitchFamily="18" charset="0"/>
                <a:cs typeface="Times New Roman" pitchFamily="18" charset="0"/>
              </a:rPr>
              <a:t>polisakkarit</a:t>
            </a:r>
            <a:r>
              <a:rPr lang="tr-TR" dirty="0" smtClean="0">
                <a:latin typeface="Times New Roman" pitchFamily="18" charset="0"/>
                <a:cs typeface="Times New Roman" pitchFamily="18" charset="0"/>
              </a:rPr>
              <a:t> veya </a:t>
            </a:r>
            <a:r>
              <a:rPr lang="tr-TR" dirty="0" err="1" smtClean="0">
                <a:latin typeface="Times New Roman" pitchFamily="18" charset="0"/>
                <a:cs typeface="Times New Roman" pitchFamily="18" charset="0"/>
              </a:rPr>
              <a:t>poliakrilamid</a:t>
            </a:r>
            <a:r>
              <a:rPr lang="tr-TR" dirty="0" smtClean="0">
                <a:latin typeface="Times New Roman" pitchFamily="18" charset="0"/>
                <a:cs typeface="Times New Roman" pitchFamily="18" charset="0"/>
              </a:rPr>
              <a:t> gibi bir </a:t>
            </a:r>
            <a:r>
              <a:rPr lang="tr-TR" dirty="0" err="1" smtClean="0">
                <a:latin typeface="Times New Roman" pitchFamily="18" charset="0"/>
                <a:cs typeface="Times New Roman" pitchFamily="18" charset="0"/>
              </a:rPr>
              <a:t>biyojel</a:t>
            </a:r>
            <a:r>
              <a:rPr lang="tr-TR" dirty="0" smtClean="0">
                <a:latin typeface="Times New Roman" pitchFamily="18" charset="0"/>
                <a:cs typeface="Times New Roman" pitchFamily="18" charset="0"/>
              </a:rPr>
              <a:t> türevi olabilir. </a:t>
            </a:r>
          </a:p>
          <a:p>
            <a:pPr lvl="0" algn="just">
              <a:lnSpc>
                <a:spcPct val="120000"/>
              </a:lnSpc>
              <a:buFont typeface="Wingdings" pitchFamily="2" charset="2"/>
              <a:buChar char="ü"/>
            </a:pPr>
            <a:r>
              <a:rPr lang="tr-TR" dirty="0" smtClean="0">
                <a:latin typeface="Times New Roman" pitchFamily="18" charset="0"/>
                <a:cs typeface="Times New Roman" pitchFamily="18" charset="0"/>
              </a:rPr>
              <a:t>  Jel partikülleri değişik büyüklükte </a:t>
            </a:r>
            <a:r>
              <a:rPr lang="tr-TR" dirty="0" err="1" smtClean="0">
                <a:latin typeface="Times New Roman" pitchFamily="18" charset="0"/>
                <a:cs typeface="Times New Roman" pitchFamily="18" charset="0"/>
              </a:rPr>
              <a:t>porlara</a:t>
            </a:r>
            <a:r>
              <a:rPr lang="tr-TR" dirty="0" smtClean="0">
                <a:latin typeface="Times New Roman" pitchFamily="18" charset="0"/>
                <a:cs typeface="Times New Roman" pitchFamily="18" charset="0"/>
              </a:rPr>
              <a:t> sahip olacak şekilde hazırlanabilir.</a:t>
            </a:r>
          </a:p>
          <a:p>
            <a:pPr algn="just">
              <a:lnSpc>
                <a:spcPct val="120000"/>
              </a:lnSpc>
              <a:buFont typeface="Wingdings" pitchFamily="2" charset="2"/>
              <a:buChar char="ü"/>
            </a:pPr>
            <a:r>
              <a:rPr lang="tr-TR" dirty="0" smtClean="0">
                <a:latin typeface="Times New Roman" pitchFamily="18" charset="0"/>
                <a:cs typeface="Times New Roman" pitchFamily="18" charset="0"/>
              </a:rPr>
              <a:t>  Polimer materyal iyice yıkanır ve bir tamponla dengelenir. Daha sonra aynı tampon içinde çözünmüş olan proteinler karışımı çözeltisi kolona üstten verilir. </a:t>
            </a:r>
          </a:p>
          <a:p>
            <a:pPr algn="just">
              <a:lnSpc>
                <a:spcPct val="120000"/>
              </a:lnSpc>
              <a:buFont typeface="Wingdings" pitchFamily="2" charset="2"/>
              <a:buChar char="ü"/>
            </a:pPr>
            <a:r>
              <a:rPr lang="tr-TR" dirty="0" smtClean="0">
                <a:latin typeface="Times New Roman" pitchFamily="18" charset="0"/>
                <a:cs typeface="Times New Roman" pitchFamily="18" charset="0"/>
              </a:rPr>
              <a:t>  Büyük moleküller jel partiküllerinin </a:t>
            </a:r>
            <a:r>
              <a:rPr lang="tr-TR" dirty="0" err="1" smtClean="0">
                <a:latin typeface="Times New Roman" pitchFamily="18" charset="0"/>
                <a:cs typeface="Times New Roman" pitchFamily="18" charset="0"/>
              </a:rPr>
              <a:t>porlarına</a:t>
            </a:r>
            <a:r>
              <a:rPr lang="tr-TR" dirty="0" smtClean="0">
                <a:latin typeface="Times New Roman" pitchFamily="18" charset="0"/>
                <a:cs typeface="Times New Roman" pitchFamily="18" charset="0"/>
              </a:rPr>
              <a:t> (gözeneklerine) giremezler ve hızlıca akıp giderler. Küçük moleküllü proteinler ise gözeneklere girer ve akışları engellenir.</a:t>
            </a:r>
          </a:p>
          <a:p>
            <a:pPr>
              <a:buNone/>
            </a:pPr>
            <a:endParaRPr lang="tr-TR" dirty="0"/>
          </a:p>
        </p:txBody>
      </p:sp>
      <p:sp>
        <p:nvSpPr>
          <p:cNvPr id="5" name="4 Slayt Numarası Yer Tutucusu"/>
          <p:cNvSpPr>
            <a:spLocks noGrp="1"/>
          </p:cNvSpPr>
          <p:nvPr>
            <p:ph type="sldNum" sz="quarter" idx="12"/>
          </p:nvPr>
        </p:nvSpPr>
        <p:spPr/>
        <p:txBody>
          <a:bodyPr/>
          <a:lstStyle/>
          <a:p>
            <a:fld id="{76E3FD18-239D-48BA-886F-2D86BFFD5A0D}" type="slidenum">
              <a:rPr lang="tr-TR" smtClean="0"/>
              <a:pPr/>
              <a:t>31</a:t>
            </a:fld>
            <a:endParaRPr lang="tr-T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214422"/>
            <a:ext cx="7972452" cy="4572032"/>
          </a:xfrm>
          <a:ln>
            <a:solidFill>
              <a:schemeClr val="accent1"/>
            </a:solidFill>
          </a:ln>
        </p:spPr>
        <p:txBody>
          <a:bodyPr>
            <a:normAutofit fontScale="92500" lnSpcReduction="10000"/>
          </a:bodyPr>
          <a:lstStyle/>
          <a:p>
            <a:pPr algn="just">
              <a:buFont typeface="Wingdings" pitchFamily="2" charset="2"/>
              <a:buChar char="ü"/>
            </a:pPr>
            <a:r>
              <a:rPr lang="tr-TR" sz="2800" dirty="0" smtClean="0">
                <a:latin typeface="Times New Roman" pitchFamily="18" charset="0"/>
                <a:cs typeface="Times New Roman" pitchFamily="18" charset="0"/>
              </a:rPr>
              <a:t>Böylece önce büyük moleküllü proteinler, daha sonra da küçülen molekül büyüklüğüne göre proteinler </a:t>
            </a:r>
            <a:r>
              <a:rPr lang="tr-TR" sz="2800" dirty="0" err="1" smtClean="0">
                <a:latin typeface="Times New Roman" pitchFamily="18" charset="0"/>
                <a:cs typeface="Times New Roman" pitchFamily="18" charset="0"/>
              </a:rPr>
              <a:t>elüe</a:t>
            </a:r>
            <a:r>
              <a:rPr lang="tr-TR" sz="2800" dirty="0" smtClean="0">
                <a:latin typeface="Times New Roman" pitchFamily="18" charset="0"/>
                <a:cs typeface="Times New Roman" pitchFamily="18" charset="0"/>
              </a:rPr>
              <a:t> edilir. </a:t>
            </a:r>
            <a:r>
              <a:rPr lang="tr-TR" sz="2800" dirty="0" err="1" smtClean="0">
                <a:latin typeface="Times New Roman" pitchFamily="18" charset="0"/>
                <a:cs typeface="Times New Roman" pitchFamily="18" charset="0"/>
              </a:rPr>
              <a:t>Elüatlar</a:t>
            </a:r>
            <a:r>
              <a:rPr lang="tr-TR" sz="2800" dirty="0" smtClean="0">
                <a:latin typeface="Times New Roman" pitchFamily="18" charset="0"/>
                <a:cs typeface="Times New Roman" pitchFamily="18" charset="0"/>
              </a:rPr>
              <a:t> küçük fraksiyonlar halinde toplanarak analiz edilir.</a:t>
            </a:r>
          </a:p>
          <a:p>
            <a:pPr algn="just">
              <a:buFont typeface="Wingdings" pitchFamily="2" charset="2"/>
              <a:buChar char="ü"/>
            </a:pPr>
            <a:r>
              <a:rPr lang="tr-TR" sz="2800" dirty="0" smtClean="0">
                <a:latin typeface="Times New Roman" pitchFamily="18" charset="0"/>
                <a:cs typeface="Times New Roman" pitchFamily="18" charset="0"/>
              </a:rPr>
              <a:t>   Jel </a:t>
            </a:r>
            <a:r>
              <a:rPr lang="tr-TR" sz="2800" dirty="0" err="1" smtClean="0">
                <a:latin typeface="Times New Roman" pitchFamily="18" charset="0"/>
                <a:cs typeface="Times New Roman" pitchFamily="18" charset="0"/>
              </a:rPr>
              <a:t>filtrasyon</a:t>
            </a:r>
            <a:r>
              <a:rPr lang="tr-TR" sz="2800" dirty="0" smtClean="0">
                <a:latin typeface="Times New Roman" pitchFamily="18" charset="0"/>
                <a:cs typeface="Times New Roman" pitchFamily="18" charset="0"/>
              </a:rPr>
              <a:t> </a:t>
            </a:r>
            <a:r>
              <a:rPr lang="tr-TR" sz="2800" dirty="0" err="1" smtClean="0">
                <a:latin typeface="Times New Roman" pitchFamily="18" charset="0"/>
                <a:cs typeface="Times New Roman" pitchFamily="18" charset="0"/>
              </a:rPr>
              <a:t>kromatografisi</a:t>
            </a:r>
            <a:r>
              <a:rPr lang="tr-TR" sz="2800" dirty="0" smtClean="0">
                <a:latin typeface="Times New Roman" pitchFamily="18" charset="0"/>
                <a:cs typeface="Times New Roman" pitchFamily="18" charset="0"/>
              </a:rPr>
              <a:t>, diğer </a:t>
            </a:r>
            <a:r>
              <a:rPr lang="tr-TR" sz="2800" dirty="0" err="1" smtClean="0">
                <a:latin typeface="Times New Roman" pitchFamily="18" charset="0"/>
                <a:cs typeface="Times New Roman" pitchFamily="18" charset="0"/>
              </a:rPr>
              <a:t>makromoleküller</a:t>
            </a:r>
            <a:r>
              <a:rPr lang="tr-TR" sz="2800" dirty="0" smtClean="0">
                <a:latin typeface="Times New Roman" pitchFamily="18" charset="0"/>
                <a:cs typeface="Times New Roman" pitchFamily="18" charset="0"/>
              </a:rPr>
              <a:t>, virüsler, ribozomlar, hücre çekirdekleri ve hatta bakteriler gibi çok daha büyük yapıların ayrılmasında da kullanılabilir. Ancak bu durumda uygun </a:t>
            </a:r>
            <a:r>
              <a:rPr lang="tr-TR" sz="2800" dirty="0" err="1" smtClean="0">
                <a:latin typeface="Times New Roman" pitchFamily="18" charset="0"/>
                <a:cs typeface="Times New Roman" pitchFamily="18" charset="0"/>
              </a:rPr>
              <a:t>porlu</a:t>
            </a:r>
            <a:r>
              <a:rPr lang="tr-TR" sz="2800" dirty="0" smtClean="0">
                <a:latin typeface="Times New Roman" pitchFamily="18" charset="0"/>
                <a:cs typeface="Times New Roman" pitchFamily="18" charset="0"/>
              </a:rPr>
              <a:t> jellerin seçilmesi gerekir.</a:t>
            </a:r>
          </a:p>
          <a:p>
            <a:pPr algn="just">
              <a:buFont typeface="Wingdings" pitchFamily="2" charset="2"/>
              <a:buChar char="ü"/>
            </a:pPr>
            <a:r>
              <a:rPr lang="tr-TR" sz="2800" dirty="0" smtClean="0">
                <a:latin typeface="Times New Roman" pitchFamily="18" charset="0"/>
                <a:cs typeface="Times New Roman" pitchFamily="18" charset="0"/>
              </a:rPr>
              <a:t>   Ayırma gücü büyük olan bu basit metot, proteinlerin molekül ağırlığının tayininde de kullanılır.</a:t>
            </a:r>
          </a:p>
          <a:p>
            <a:pPr>
              <a:buNone/>
            </a:pPr>
            <a:endParaRPr lang="tr-TR" dirty="0"/>
          </a:p>
        </p:txBody>
      </p:sp>
      <p:sp>
        <p:nvSpPr>
          <p:cNvPr id="5" name="4 Slayt Numarası Yer Tutucusu"/>
          <p:cNvSpPr>
            <a:spLocks noGrp="1"/>
          </p:cNvSpPr>
          <p:nvPr>
            <p:ph type="sldNum" sz="quarter" idx="12"/>
          </p:nvPr>
        </p:nvSpPr>
        <p:spPr/>
        <p:txBody>
          <a:bodyPr/>
          <a:lstStyle/>
          <a:p>
            <a:fld id="{76E3FD18-239D-48BA-886F-2D86BFFD5A0D}" type="slidenum">
              <a:rPr lang="tr-TR" smtClean="0"/>
              <a:pPr/>
              <a:t>32</a:t>
            </a:fld>
            <a:endParaRPr lang="tr-T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çerik Yer Tutucusu" descr="6"/>
          <p:cNvPicPr>
            <a:picLocks noGrp="1"/>
          </p:cNvPicPr>
          <p:nvPr>
            <p:ph idx="1"/>
          </p:nvPr>
        </p:nvPicPr>
        <p:blipFill>
          <a:blip r:embed="rId2" cstate="print">
            <a:lum contrast="20000"/>
          </a:blip>
          <a:srcRect/>
          <a:stretch>
            <a:fillRect/>
          </a:stretch>
        </p:blipFill>
        <p:spPr bwMode="auto">
          <a:xfrm>
            <a:off x="1357290" y="714356"/>
            <a:ext cx="5929354" cy="5072098"/>
          </a:xfrm>
          <a:prstGeom prst="rect">
            <a:avLst/>
          </a:prstGeom>
          <a:noFill/>
          <a:ln w="9525">
            <a:noFill/>
            <a:miter lim="800000"/>
            <a:headEnd/>
            <a:tailEnd/>
          </a:ln>
        </p:spPr>
      </p:pic>
      <p:sp>
        <p:nvSpPr>
          <p:cNvPr id="5" name="4 Dikdörtgen"/>
          <p:cNvSpPr/>
          <p:nvPr/>
        </p:nvSpPr>
        <p:spPr>
          <a:xfrm>
            <a:off x="714348" y="6211669"/>
            <a:ext cx="7786742" cy="369332"/>
          </a:xfrm>
          <a:prstGeom prst="rect">
            <a:avLst/>
          </a:prstGeom>
          <a:ln>
            <a:solidFill>
              <a:schemeClr val="accent1"/>
            </a:solidFill>
          </a:ln>
        </p:spPr>
        <p:txBody>
          <a:bodyPr wrap="square">
            <a:spAutoFit/>
          </a:bodyPr>
          <a:lstStyle/>
          <a:p>
            <a:r>
              <a:rPr lang="tr-TR" b="1" dirty="0" smtClean="0">
                <a:solidFill>
                  <a:srgbClr val="FF0000"/>
                </a:solidFill>
                <a:latin typeface="Times New Roman" pitchFamily="18" charset="0"/>
                <a:cs typeface="Times New Roman" pitchFamily="18" charset="0"/>
              </a:rPr>
              <a:t>Şekil 3.30. (Şekil 3)</a:t>
            </a:r>
            <a:r>
              <a:rPr lang="tr-TR" dirty="0" smtClean="0">
                <a:solidFill>
                  <a:srgbClr val="FF0000"/>
                </a:solidFill>
                <a:latin typeface="Times New Roman" pitchFamily="18" charset="0"/>
                <a:cs typeface="Times New Roman" pitchFamily="18" charset="0"/>
              </a:rPr>
              <a:t> </a:t>
            </a:r>
            <a:r>
              <a:rPr lang="tr-TR" dirty="0" err="1" smtClean="0">
                <a:latin typeface="Times New Roman" pitchFamily="18" charset="0"/>
                <a:cs typeface="Times New Roman" pitchFamily="18" charset="0"/>
              </a:rPr>
              <a:t>Sephadex</a:t>
            </a:r>
            <a:r>
              <a:rPr lang="tr-TR" dirty="0" smtClean="0">
                <a:latin typeface="Times New Roman" pitchFamily="18" charset="0"/>
                <a:cs typeface="Times New Roman" pitchFamily="18" charset="0"/>
              </a:rPr>
              <a:t> kolonda iki farklı büyüklükteki proteinin ayrılması.</a:t>
            </a:r>
            <a:endParaRPr lang="tr-TR" dirty="0">
              <a:latin typeface="Times New Roman" pitchFamily="18" charset="0"/>
              <a:cs typeface="Times New Roman" pitchFamily="18" charset="0"/>
            </a:endParaRPr>
          </a:p>
        </p:txBody>
      </p:sp>
      <p:sp>
        <p:nvSpPr>
          <p:cNvPr id="7" name="6 Slayt Numarası Yer Tutucusu"/>
          <p:cNvSpPr>
            <a:spLocks noGrp="1"/>
          </p:cNvSpPr>
          <p:nvPr>
            <p:ph type="sldNum" sz="quarter" idx="12"/>
          </p:nvPr>
        </p:nvSpPr>
        <p:spPr/>
        <p:txBody>
          <a:bodyPr/>
          <a:lstStyle/>
          <a:p>
            <a:fld id="{76E3FD18-239D-48BA-886F-2D86BFFD5A0D}" type="slidenum">
              <a:rPr lang="tr-TR" smtClean="0"/>
              <a:pPr/>
              <a:t>33</a:t>
            </a:fld>
            <a:endParaRPr lang="tr-T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785794"/>
            <a:ext cx="8229600" cy="5357850"/>
          </a:xfrm>
          <a:ln>
            <a:solidFill>
              <a:schemeClr val="accent1"/>
            </a:solidFill>
          </a:ln>
        </p:spPr>
        <p:txBody>
          <a:bodyPr>
            <a:normAutofit lnSpcReduction="10000"/>
          </a:bodyPr>
          <a:lstStyle/>
          <a:p>
            <a:pPr algn="just">
              <a:lnSpc>
                <a:spcPct val="120000"/>
              </a:lnSpc>
              <a:buNone/>
            </a:pPr>
            <a:r>
              <a:rPr lang="tr-TR" b="1" dirty="0" smtClean="0">
                <a:solidFill>
                  <a:srgbClr val="FF0000"/>
                </a:solidFill>
                <a:latin typeface="Times New Roman" pitchFamily="18" charset="0"/>
                <a:cs typeface="Times New Roman" pitchFamily="18" charset="0"/>
              </a:rPr>
              <a:t>2.) Çözünürlüklerindeki Farklılık Esasına Göre Proteinlerin Ayrılması:</a:t>
            </a:r>
            <a:r>
              <a:rPr lang="tr-TR" dirty="0" smtClean="0">
                <a:solidFill>
                  <a:srgbClr val="FF0000"/>
                </a:solidFill>
                <a:latin typeface="Times New Roman" pitchFamily="18" charset="0"/>
                <a:cs typeface="Times New Roman" pitchFamily="18" charset="0"/>
              </a:rPr>
              <a:t> </a:t>
            </a:r>
          </a:p>
          <a:p>
            <a:pPr lvl="0" algn="just">
              <a:lnSpc>
                <a:spcPct val="120000"/>
              </a:lnSpc>
              <a:buFont typeface="Wingdings" pitchFamily="2" charset="2"/>
              <a:buChar char="Ø"/>
            </a:pPr>
            <a:r>
              <a:rPr lang="tr-TR" dirty="0" smtClean="0">
                <a:solidFill>
                  <a:srgbClr val="FF0000"/>
                </a:solidFill>
                <a:latin typeface="Times New Roman" pitchFamily="18" charset="0"/>
                <a:cs typeface="Times New Roman" pitchFamily="18" charset="0"/>
              </a:rPr>
              <a:t>        </a:t>
            </a:r>
            <a:r>
              <a:rPr lang="tr-TR" dirty="0" smtClean="0">
                <a:latin typeface="Times New Roman" pitchFamily="18" charset="0"/>
                <a:cs typeface="Times New Roman" pitchFamily="18" charset="0"/>
              </a:rPr>
              <a:t>Proteinlerin çözünürlüğü başlıca </a:t>
            </a:r>
            <a:r>
              <a:rPr lang="tr-TR" dirty="0" err="1" smtClean="0">
                <a:latin typeface="Times New Roman" pitchFamily="18" charset="0"/>
                <a:cs typeface="Times New Roman" pitchFamily="18" charset="0"/>
              </a:rPr>
              <a:t>pH</a:t>
            </a:r>
            <a:r>
              <a:rPr lang="tr-TR" dirty="0" smtClean="0">
                <a:latin typeface="Times New Roman" pitchFamily="18" charset="0"/>
                <a:cs typeface="Times New Roman" pitchFamily="18" charset="0"/>
              </a:rPr>
              <a:t>, iyonik şiddet, çözücünün </a:t>
            </a:r>
            <a:r>
              <a:rPr lang="tr-TR" dirty="0" err="1" smtClean="0">
                <a:latin typeface="Times New Roman" pitchFamily="18" charset="0"/>
                <a:cs typeface="Times New Roman" pitchFamily="18" charset="0"/>
              </a:rPr>
              <a:t>dielektrik</a:t>
            </a:r>
            <a:r>
              <a:rPr lang="tr-TR" dirty="0" smtClean="0">
                <a:latin typeface="Times New Roman" pitchFamily="18" charset="0"/>
                <a:cs typeface="Times New Roman" pitchFamily="18" charset="0"/>
              </a:rPr>
              <a:t> özelliği ve sıcaklığa bağlıdır. Bu özelliklerden proteinleri ayırmada yararlanılır. </a:t>
            </a:r>
          </a:p>
          <a:p>
            <a:pPr lvl="0" algn="just">
              <a:lnSpc>
                <a:spcPct val="120000"/>
              </a:lnSpc>
              <a:buFont typeface="Wingdings" pitchFamily="2" charset="2"/>
              <a:buChar char="Ø"/>
            </a:pPr>
            <a:r>
              <a:rPr lang="tr-TR" dirty="0" smtClean="0">
                <a:latin typeface="Times New Roman" pitchFamily="18" charset="0"/>
                <a:cs typeface="Times New Roman" pitchFamily="18" charset="0"/>
              </a:rPr>
              <a:t>       Proteinler, yük ve protein–çözücü (su) etkileşimi ile kararlı çözeltiler oluştururlar. Proteinler bu iki etkiden birisi kaldırılırsa bazen ikisi de kaldırılırsa her zaman çökelirler. </a:t>
            </a:r>
          </a:p>
          <a:p>
            <a:pPr lvl="0" algn="just">
              <a:lnSpc>
                <a:spcPct val="120000"/>
              </a:lnSpc>
              <a:buFont typeface="Wingdings" pitchFamily="2" charset="2"/>
              <a:buChar char="Ø"/>
            </a:pPr>
            <a:r>
              <a:rPr lang="tr-TR" dirty="0" smtClean="0">
                <a:latin typeface="Times New Roman" pitchFamily="18" charset="0"/>
                <a:cs typeface="Times New Roman" pitchFamily="18" charset="0"/>
              </a:rPr>
              <a:t>   Bu esaslara dayalı proteinlerin ayrılması metotları şunlardır:</a:t>
            </a:r>
          </a:p>
          <a:p>
            <a:pPr algn="just">
              <a:buNone/>
            </a:pPr>
            <a:endParaRPr lang="tr-TR" dirty="0" smtClean="0">
              <a:latin typeface="Times New Roman" pitchFamily="18" charset="0"/>
              <a:cs typeface="Times New Roman" pitchFamily="18" charset="0"/>
            </a:endParaRPr>
          </a:p>
          <a:p>
            <a:pPr>
              <a:buNone/>
            </a:pPr>
            <a:endParaRPr lang="tr-TR" dirty="0"/>
          </a:p>
        </p:txBody>
      </p:sp>
      <p:sp>
        <p:nvSpPr>
          <p:cNvPr id="5" name="4 Slayt Numarası Yer Tutucusu"/>
          <p:cNvSpPr>
            <a:spLocks noGrp="1"/>
          </p:cNvSpPr>
          <p:nvPr>
            <p:ph type="sldNum" sz="quarter" idx="12"/>
          </p:nvPr>
        </p:nvSpPr>
        <p:spPr/>
        <p:txBody>
          <a:bodyPr/>
          <a:lstStyle/>
          <a:p>
            <a:fld id="{76E3FD18-239D-48BA-886F-2D86BFFD5A0D}" type="slidenum">
              <a:rPr lang="tr-TR" smtClean="0"/>
              <a:pPr/>
              <a:t>34</a:t>
            </a:fld>
            <a:endParaRPr lang="tr-T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57158" y="1500174"/>
            <a:ext cx="8229600" cy="3786214"/>
          </a:xfrm>
          <a:ln>
            <a:solidFill>
              <a:schemeClr val="accent1"/>
            </a:solidFill>
          </a:ln>
        </p:spPr>
        <p:txBody>
          <a:bodyPr/>
          <a:lstStyle/>
          <a:p>
            <a:pPr marL="457200" lvl="1" indent="-457200" algn="just">
              <a:lnSpc>
                <a:spcPct val="110000"/>
              </a:lnSpc>
              <a:spcBef>
                <a:spcPts val="580"/>
              </a:spcBef>
              <a:buClr>
                <a:schemeClr val="accent1"/>
              </a:buClr>
              <a:buNone/>
            </a:pPr>
            <a:r>
              <a:rPr lang="tr-TR" b="1" dirty="0" smtClean="0">
                <a:solidFill>
                  <a:srgbClr val="FF0000"/>
                </a:solidFill>
                <a:latin typeface="Times New Roman" pitchFamily="18" charset="0"/>
                <a:cs typeface="Times New Roman" pitchFamily="18" charset="0"/>
              </a:rPr>
              <a:t>a.) </a:t>
            </a:r>
            <a:r>
              <a:rPr lang="tr-TR" b="1" dirty="0" err="1" smtClean="0">
                <a:solidFill>
                  <a:srgbClr val="FF0000"/>
                </a:solidFill>
                <a:latin typeface="Times New Roman" pitchFamily="18" charset="0"/>
                <a:cs typeface="Times New Roman" pitchFamily="18" charset="0"/>
              </a:rPr>
              <a:t>İzoelektrik</a:t>
            </a:r>
            <a:r>
              <a:rPr lang="tr-TR" b="1" dirty="0" smtClean="0">
                <a:solidFill>
                  <a:srgbClr val="FF0000"/>
                </a:solidFill>
                <a:latin typeface="Times New Roman" pitchFamily="18" charset="0"/>
                <a:cs typeface="Times New Roman" pitchFamily="18" charset="0"/>
              </a:rPr>
              <a:t> Çökelme:</a:t>
            </a:r>
            <a:r>
              <a:rPr lang="tr-TR" dirty="0" smtClean="0">
                <a:solidFill>
                  <a:srgbClr val="FF0000"/>
                </a:solidFill>
                <a:latin typeface="Times New Roman" pitchFamily="18" charset="0"/>
                <a:cs typeface="Times New Roman" pitchFamily="18" charset="0"/>
              </a:rPr>
              <a:t> </a:t>
            </a:r>
            <a:r>
              <a:rPr lang="tr-TR" dirty="0" smtClean="0">
                <a:latin typeface="Times New Roman" pitchFamily="18" charset="0"/>
                <a:cs typeface="Times New Roman" pitchFamily="18" charset="0"/>
              </a:rPr>
              <a:t>Çoğu </a:t>
            </a:r>
            <a:r>
              <a:rPr lang="tr-TR" dirty="0" err="1" smtClean="0">
                <a:latin typeface="Times New Roman" pitchFamily="18" charset="0"/>
                <a:cs typeface="Times New Roman" pitchFamily="18" charset="0"/>
              </a:rPr>
              <a:t>globuler</a:t>
            </a:r>
            <a:r>
              <a:rPr lang="tr-TR" dirty="0" smtClean="0">
                <a:latin typeface="Times New Roman" pitchFamily="18" charset="0"/>
                <a:cs typeface="Times New Roman" pitchFamily="18" charset="0"/>
              </a:rPr>
              <a:t> proteinlerin çözünürlüğü sistemin </a:t>
            </a:r>
            <a:r>
              <a:rPr lang="tr-TR" dirty="0" err="1" smtClean="0">
                <a:latin typeface="Times New Roman" pitchFamily="18" charset="0"/>
                <a:cs typeface="Times New Roman" pitchFamily="18" charset="0"/>
              </a:rPr>
              <a:t>pH</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sından</a:t>
            </a:r>
            <a:r>
              <a:rPr lang="tr-TR" dirty="0" smtClean="0">
                <a:latin typeface="Times New Roman" pitchFamily="18" charset="0"/>
                <a:cs typeface="Times New Roman" pitchFamily="18" charset="0"/>
              </a:rPr>
              <a:t> etkilenir. β–</a:t>
            </a:r>
            <a:r>
              <a:rPr lang="tr-TR" dirty="0" err="1" smtClean="0">
                <a:latin typeface="Times New Roman" pitchFamily="18" charset="0"/>
                <a:cs typeface="Times New Roman" pitchFamily="18" charset="0"/>
              </a:rPr>
              <a:t>laktoglobulinin</a:t>
            </a:r>
            <a:r>
              <a:rPr lang="tr-TR" dirty="0" smtClean="0">
                <a:latin typeface="Times New Roman" pitchFamily="18" charset="0"/>
                <a:cs typeface="Times New Roman" pitchFamily="18" charset="0"/>
              </a:rPr>
              <a:t> (süt serumu proteini) çözünürlüğü </a:t>
            </a:r>
            <a:r>
              <a:rPr lang="tr-TR" dirty="0" err="1" smtClean="0">
                <a:latin typeface="Times New Roman" pitchFamily="18" charset="0"/>
                <a:cs typeface="Times New Roman" pitchFamily="18" charset="0"/>
              </a:rPr>
              <a:t>NaCl</a:t>
            </a:r>
            <a:r>
              <a:rPr lang="tr-TR" dirty="0" smtClean="0">
                <a:latin typeface="Times New Roman" pitchFamily="18" charset="0"/>
                <a:cs typeface="Times New Roman" pitchFamily="18" charset="0"/>
              </a:rPr>
              <a:t> konsantrasyonuna bağlı olmaksızın  </a:t>
            </a:r>
            <a:r>
              <a:rPr lang="tr-TR" dirty="0" err="1" smtClean="0">
                <a:latin typeface="Times New Roman" pitchFamily="18" charset="0"/>
                <a:cs typeface="Times New Roman" pitchFamily="18" charset="0"/>
              </a:rPr>
              <a:t>pH</a:t>
            </a:r>
            <a:r>
              <a:rPr lang="tr-TR" dirty="0" smtClean="0">
                <a:latin typeface="Times New Roman" pitchFamily="18" charset="0"/>
                <a:cs typeface="Times New Roman" pitchFamily="18" charset="0"/>
              </a:rPr>
              <a:t> = 5.2–5.3 arasında minimum bir değere sahiptir (</a:t>
            </a:r>
            <a:r>
              <a:rPr lang="tr-TR" dirty="0" smtClean="0">
                <a:solidFill>
                  <a:srgbClr val="FF0000"/>
                </a:solidFill>
                <a:latin typeface="Times New Roman" pitchFamily="18" charset="0"/>
                <a:cs typeface="Times New Roman" pitchFamily="18" charset="0"/>
              </a:rPr>
              <a:t>Şekil 3.31. ; </a:t>
            </a:r>
            <a:r>
              <a:rPr lang="tr-TR" dirty="0" smtClean="0">
                <a:latin typeface="Times New Roman" pitchFamily="18" charset="0"/>
                <a:cs typeface="Times New Roman" pitchFamily="18" charset="0"/>
              </a:rPr>
              <a:t>Şekil 4).</a:t>
            </a:r>
          </a:p>
          <a:p>
            <a:pPr marL="457200" lvl="1" indent="-457200" algn="just">
              <a:lnSpc>
                <a:spcPct val="110000"/>
              </a:lnSpc>
              <a:spcBef>
                <a:spcPts val="580"/>
              </a:spcBef>
              <a:buClr>
                <a:schemeClr val="accent1"/>
              </a:buClr>
              <a:buFont typeface="Wingdings" pitchFamily="2" charset="2"/>
              <a:buChar char="Ø"/>
            </a:pPr>
            <a:r>
              <a:rPr lang="tr-TR" dirty="0" smtClean="0">
                <a:latin typeface="Times New Roman" pitchFamily="18" charset="0"/>
                <a:cs typeface="Times New Roman" pitchFamily="18" charset="0"/>
              </a:rPr>
              <a:t>      Bu kritik </a:t>
            </a:r>
            <a:r>
              <a:rPr lang="tr-TR" dirty="0" err="1" smtClean="0">
                <a:latin typeface="Times New Roman" pitchFamily="18" charset="0"/>
                <a:cs typeface="Times New Roman" pitchFamily="18" charset="0"/>
              </a:rPr>
              <a:t>pH</a:t>
            </a:r>
            <a:r>
              <a:rPr lang="tr-TR" dirty="0" smtClean="0">
                <a:latin typeface="Times New Roman" pitchFamily="18" charset="0"/>
                <a:cs typeface="Times New Roman" pitchFamily="18" charset="0"/>
              </a:rPr>
              <a:t> değerinin her iki tarafında çözünürlük önemli ölçüde artar. Bu </a:t>
            </a:r>
            <a:r>
              <a:rPr lang="tr-TR" dirty="0" err="1" smtClean="0">
                <a:latin typeface="Times New Roman" pitchFamily="18" charset="0"/>
                <a:cs typeface="Times New Roman" pitchFamily="18" charset="0"/>
              </a:rPr>
              <a:t>pH</a:t>
            </a:r>
            <a:r>
              <a:rPr lang="tr-TR" dirty="0" smtClean="0">
                <a:latin typeface="Times New Roman" pitchFamily="18" charset="0"/>
                <a:cs typeface="Times New Roman" pitchFamily="18" charset="0"/>
              </a:rPr>
              <a:t>, β–</a:t>
            </a:r>
            <a:r>
              <a:rPr lang="tr-TR" dirty="0" err="1" smtClean="0">
                <a:latin typeface="Times New Roman" pitchFamily="18" charset="0"/>
                <a:cs typeface="Times New Roman" pitchFamily="18" charset="0"/>
              </a:rPr>
              <a:t>laktoglobulinin</a:t>
            </a:r>
            <a:r>
              <a:rPr lang="tr-TR" dirty="0" smtClean="0">
                <a:latin typeface="Times New Roman" pitchFamily="18" charset="0"/>
                <a:cs typeface="Times New Roman" pitchFamily="18" charset="0"/>
              </a:rPr>
              <a:t> </a:t>
            </a:r>
            <a:r>
              <a:rPr lang="tr-TR" dirty="0" err="1" smtClean="0">
                <a:solidFill>
                  <a:srgbClr val="FF0000"/>
                </a:solidFill>
                <a:latin typeface="Times New Roman" pitchFamily="18" charset="0"/>
                <a:cs typeface="Times New Roman" pitchFamily="18" charset="0"/>
              </a:rPr>
              <a:t>izoelektrik</a:t>
            </a:r>
            <a:r>
              <a:rPr lang="tr-TR" dirty="0" smtClean="0">
                <a:solidFill>
                  <a:srgbClr val="FF0000"/>
                </a:solidFill>
                <a:latin typeface="Times New Roman" pitchFamily="18" charset="0"/>
                <a:cs typeface="Times New Roman" pitchFamily="18" charset="0"/>
              </a:rPr>
              <a:t> </a:t>
            </a:r>
            <a:r>
              <a:rPr lang="tr-TR" dirty="0" err="1" smtClean="0">
                <a:solidFill>
                  <a:srgbClr val="FF0000"/>
                </a:solidFill>
                <a:latin typeface="Times New Roman" pitchFamily="18" charset="0"/>
                <a:cs typeface="Times New Roman" pitchFamily="18" charset="0"/>
              </a:rPr>
              <a:t>pH’sı</a:t>
            </a:r>
            <a:r>
              <a:rPr lang="tr-TR" dirty="0" smtClean="0">
                <a:solidFill>
                  <a:srgbClr val="FF0000"/>
                </a:solidFill>
                <a:latin typeface="Times New Roman" pitchFamily="18" charset="0"/>
                <a:cs typeface="Times New Roman" pitchFamily="18" charset="0"/>
              </a:rPr>
              <a:t> </a:t>
            </a:r>
            <a:r>
              <a:rPr lang="tr-TR" dirty="0" smtClean="0">
                <a:latin typeface="Times New Roman" pitchFamily="18" charset="0"/>
                <a:cs typeface="Times New Roman" pitchFamily="18" charset="0"/>
              </a:rPr>
              <a:t>dır. </a:t>
            </a:r>
            <a:r>
              <a:rPr lang="tr-TR" dirty="0" err="1" smtClean="0">
                <a:latin typeface="Times New Roman" pitchFamily="18" charset="0"/>
                <a:cs typeface="Times New Roman" pitchFamily="18" charset="0"/>
              </a:rPr>
              <a:t>İzoelektrik</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pH’da</a:t>
            </a:r>
            <a:r>
              <a:rPr lang="tr-TR" dirty="0" smtClean="0">
                <a:latin typeface="Times New Roman" pitchFamily="18" charset="0"/>
                <a:cs typeface="Times New Roman" pitchFamily="18" charset="0"/>
              </a:rPr>
              <a:t> çözünürlük en azdır.</a:t>
            </a:r>
          </a:p>
          <a:p>
            <a:pPr>
              <a:buNone/>
            </a:pPr>
            <a:endParaRPr lang="tr-TR" dirty="0"/>
          </a:p>
        </p:txBody>
      </p:sp>
      <p:sp>
        <p:nvSpPr>
          <p:cNvPr id="5" name="4 Slayt Numarası Yer Tutucusu"/>
          <p:cNvSpPr>
            <a:spLocks noGrp="1"/>
          </p:cNvSpPr>
          <p:nvPr>
            <p:ph type="sldNum" sz="quarter" idx="12"/>
          </p:nvPr>
        </p:nvSpPr>
        <p:spPr/>
        <p:txBody>
          <a:bodyPr/>
          <a:lstStyle/>
          <a:p>
            <a:fld id="{76E3FD18-239D-48BA-886F-2D86BFFD5A0D}" type="slidenum">
              <a:rPr lang="tr-TR" smtClean="0"/>
              <a:pPr/>
              <a:t>35</a:t>
            </a:fld>
            <a:endParaRPr lang="tr-T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Grp="1" noChangeAspect="1" noChangeArrowheads="1"/>
          </p:cNvPicPr>
          <p:nvPr>
            <p:ph idx="1"/>
          </p:nvPr>
        </p:nvPicPr>
        <p:blipFill>
          <a:blip r:embed="rId2" cstate="print"/>
          <a:srcRect/>
          <a:stretch>
            <a:fillRect/>
          </a:stretch>
        </p:blipFill>
        <p:spPr bwMode="auto">
          <a:xfrm>
            <a:off x="440574" y="857232"/>
            <a:ext cx="8204999" cy="5429288"/>
          </a:xfrm>
          <a:prstGeom prst="rect">
            <a:avLst/>
          </a:prstGeom>
          <a:noFill/>
          <a:ln w="9525">
            <a:noFill/>
            <a:miter lim="800000"/>
            <a:headEnd/>
            <a:tailEnd/>
          </a:ln>
        </p:spPr>
      </p:pic>
      <p:sp>
        <p:nvSpPr>
          <p:cNvPr id="5" name="4 Slayt Numarası Yer Tutucusu"/>
          <p:cNvSpPr>
            <a:spLocks noGrp="1"/>
          </p:cNvSpPr>
          <p:nvPr>
            <p:ph type="sldNum" sz="quarter" idx="12"/>
          </p:nvPr>
        </p:nvSpPr>
        <p:spPr/>
        <p:txBody>
          <a:bodyPr/>
          <a:lstStyle/>
          <a:p>
            <a:fld id="{76E3FD18-239D-48BA-886F-2D86BFFD5A0D}" type="slidenum">
              <a:rPr lang="tr-TR" smtClean="0"/>
              <a:pPr/>
              <a:t>36</a:t>
            </a:fld>
            <a:endParaRPr lang="tr-T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214422"/>
            <a:ext cx="7972452" cy="4786346"/>
          </a:xfrm>
          <a:ln>
            <a:solidFill>
              <a:schemeClr val="accent1"/>
            </a:solidFill>
          </a:ln>
        </p:spPr>
        <p:txBody>
          <a:bodyPr>
            <a:normAutofit fontScale="92500" lnSpcReduction="10000"/>
          </a:bodyPr>
          <a:lstStyle/>
          <a:p>
            <a:pPr algn="just">
              <a:buFont typeface="Wingdings" pitchFamily="2" charset="2"/>
              <a:buChar char="Ø"/>
            </a:pPr>
            <a:r>
              <a:rPr lang="tr-TR" sz="2800" dirty="0" smtClean="0">
                <a:latin typeface="Times New Roman" pitchFamily="18" charset="0"/>
                <a:cs typeface="Times New Roman" pitchFamily="18" charset="0"/>
              </a:rPr>
              <a:t>        Değişik proteinlerin iyonlaşabilen R grupları farklı olduğundan </a:t>
            </a:r>
            <a:r>
              <a:rPr lang="tr-TR" sz="2800" dirty="0" err="1" smtClean="0">
                <a:latin typeface="Times New Roman" pitchFamily="18" charset="0"/>
                <a:cs typeface="Times New Roman" pitchFamily="18" charset="0"/>
              </a:rPr>
              <a:t>izoelektrik</a:t>
            </a:r>
            <a:r>
              <a:rPr lang="tr-TR" sz="2800" dirty="0" smtClean="0">
                <a:latin typeface="Times New Roman" pitchFamily="18" charset="0"/>
                <a:cs typeface="Times New Roman" pitchFamily="18" charset="0"/>
              </a:rPr>
              <a:t> </a:t>
            </a:r>
            <a:r>
              <a:rPr lang="tr-TR" sz="2800" dirty="0" err="1" smtClean="0">
                <a:latin typeface="Times New Roman" pitchFamily="18" charset="0"/>
                <a:cs typeface="Times New Roman" pitchFamily="18" charset="0"/>
              </a:rPr>
              <a:t>pH’ları</a:t>
            </a:r>
            <a:r>
              <a:rPr lang="tr-TR" sz="2800" dirty="0" smtClean="0">
                <a:latin typeface="Times New Roman" pitchFamily="18" charset="0"/>
                <a:cs typeface="Times New Roman" pitchFamily="18" charset="0"/>
              </a:rPr>
              <a:t> da farklıdır. Bu farklılıktan yararlanılarak proteinler birbirinden </a:t>
            </a:r>
            <a:r>
              <a:rPr lang="tr-TR" sz="2800" dirty="0" err="1" smtClean="0">
                <a:latin typeface="Times New Roman" pitchFamily="18" charset="0"/>
                <a:cs typeface="Times New Roman" pitchFamily="18" charset="0"/>
              </a:rPr>
              <a:t>izoelektrik</a:t>
            </a:r>
            <a:r>
              <a:rPr lang="tr-TR" sz="2800" dirty="0" smtClean="0">
                <a:latin typeface="Times New Roman" pitchFamily="18" charset="0"/>
                <a:cs typeface="Times New Roman" pitchFamily="18" charset="0"/>
              </a:rPr>
              <a:t> çökelme ile ayrılabilirler. </a:t>
            </a:r>
          </a:p>
          <a:p>
            <a:pPr algn="just">
              <a:buFont typeface="Wingdings" pitchFamily="2" charset="2"/>
              <a:buChar char="Ø"/>
            </a:pPr>
            <a:r>
              <a:rPr lang="tr-TR" sz="2800" dirty="0" smtClean="0">
                <a:latin typeface="Times New Roman" pitchFamily="18" charset="0"/>
                <a:cs typeface="Times New Roman" pitchFamily="18" charset="0"/>
              </a:rPr>
              <a:t>        Eğer bir protein karışımının </a:t>
            </a:r>
            <a:r>
              <a:rPr lang="tr-TR" sz="2800" dirty="0" err="1" smtClean="0">
                <a:latin typeface="Times New Roman" pitchFamily="18" charset="0"/>
                <a:cs typeface="Times New Roman" pitchFamily="18" charset="0"/>
              </a:rPr>
              <a:t>pH</a:t>
            </a:r>
            <a:r>
              <a:rPr lang="tr-TR" sz="2800" dirty="0" smtClean="0">
                <a:latin typeface="Times New Roman" pitchFamily="18" charset="0"/>
                <a:cs typeface="Times New Roman" pitchFamily="18" charset="0"/>
              </a:rPr>
              <a:t> değeri karışımda bulunan proteinlerden birisinin </a:t>
            </a:r>
            <a:r>
              <a:rPr lang="tr-TR" sz="2800" dirty="0" err="1" smtClean="0">
                <a:latin typeface="Times New Roman" pitchFamily="18" charset="0"/>
                <a:cs typeface="Times New Roman" pitchFamily="18" charset="0"/>
              </a:rPr>
              <a:t>izoelektrik</a:t>
            </a:r>
            <a:r>
              <a:rPr lang="tr-TR" sz="2800" dirty="0" smtClean="0">
                <a:latin typeface="Times New Roman" pitchFamily="18" charset="0"/>
                <a:cs typeface="Times New Roman" pitchFamily="18" charset="0"/>
              </a:rPr>
              <a:t> </a:t>
            </a:r>
            <a:r>
              <a:rPr lang="tr-TR" sz="2800" dirty="0" err="1" smtClean="0">
                <a:latin typeface="Times New Roman" pitchFamily="18" charset="0"/>
                <a:cs typeface="Times New Roman" pitchFamily="18" charset="0"/>
              </a:rPr>
              <a:t>pH’sına</a:t>
            </a:r>
            <a:r>
              <a:rPr lang="tr-TR" sz="2800" dirty="0" smtClean="0">
                <a:latin typeface="Times New Roman" pitchFamily="18" charset="0"/>
                <a:cs typeface="Times New Roman" pitchFamily="18" charset="0"/>
              </a:rPr>
              <a:t> gelirse bu protein az veya fazla miktarda çökelir. Bu </a:t>
            </a:r>
            <a:r>
              <a:rPr lang="tr-TR" sz="2800" dirty="0" err="1" smtClean="0">
                <a:latin typeface="Times New Roman" pitchFamily="18" charset="0"/>
                <a:cs typeface="Times New Roman" pitchFamily="18" charset="0"/>
              </a:rPr>
              <a:t>pH’nın</a:t>
            </a:r>
            <a:r>
              <a:rPr lang="tr-TR" sz="2800" dirty="0" smtClean="0">
                <a:latin typeface="Times New Roman" pitchFamily="18" charset="0"/>
                <a:cs typeface="Times New Roman" pitchFamily="18" charset="0"/>
              </a:rPr>
              <a:t> altındaki ve üzerindeki </a:t>
            </a:r>
            <a:r>
              <a:rPr lang="tr-TR" sz="2800" dirty="0" err="1" smtClean="0">
                <a:latin typeface="Times New Roman" pitchFamily="18" charset="0"/>
                <a:cs typeface="Times New Roman" pitchFamily="18" charset="0"/>
              </a:rPr>
              <a:t>izoelektrik</a:t>
            </a:r>
            <a:r>
              <a:rPr lang="tr-TR" sz="2800" dirty="0" smtClean="0">
                <a:latin typeface="Times New Roman" pitchFamily="18" charset="0"/>
                <a:cs typeface="Times New Roman" pitchFamily="18" charset="0"/>
              </a:rPr>
              <a:t> </a:t>
            </a:r>
            <a:r>
              <a:rPr lang="tr-TR" sz="2800" dirty="0" err="1" smtClean="0">
                <a:latin typeface="Times New Roman" pitchFamily="18" charset="0"/>
                <a:cs typeface="Times New Roman" pitchFamily="18" charset="0"/>
              </a:rPr>
              <a:t>pH’lı</a:t>
            </a:r>
            <a:r>
              <a:rPr lang="tr-TR" sz="2800" dirty="0" smtClean="0">
                <a:latin typeface="Times New Roman" pitchFamily="18" charset="0"/>
                <a:cs typeface="Times New Roman" pitchFamily="18" charset="0"/>
              </a:rPr>
              <a:t> proteinler çözeltide kalır. </a:t>
            </a:r>
          </a:p>
          <a:p>
            <a:pPr algn="just">
              <a:buFont typeface="Wingdings" pitchFamily="2" charset="2"/>
              <a:buChar char="Ø"/>
            </a:pPr>
            <a:r>
              <a:rPr lang="tr-TR" sz="2800" dirty="0" smtClean="0">
                <a:latin typeface="Times New Roman" pitchFamily="18" charset="0"/>
                <a:cs typeface="Times New Roman" pitchFamily="18" charset="0"/>
              </a:rPr>
              <a:t>        Bu şekilde devam edilirse sırasıyla karışımdaki hangi proteinin </a:t>
            </a:r>
            <a:r>
              <a:rPr lang="tr-TR" sz="2800" dirty="0" err="1" smtClean="0">
                <a:latin typeface="Times New Roman" pitchFamily="18" charset="0"/>
                <a:cs typeface="Times New Roman" pitchFamily="18" charset="0"/>
              </a:rPr>
              <a:t>izoelektrik</a:t>
            </a:r>
            <a:r>
              <a:rPr lang="tr-TR" sz="2800" dirty="0" smtClean="0">
                <a:latin typeface="Times New Roman" pitchFamily="18" charset="0"/>
                <a:cs typeface="Times New Roman" pitchFamily="18" charset="0"/>
              </a:rPr>
              <a:t> </a:t>
            </a:r>
            <a:r>
              <a:rPr lang="tr-TR" sz="2800" dirty="0" err="1" smtClean="0">
                <a:latin typeface="Times New Roman" pitchFamily="18" charset="0"/>
                <a:cs typeface="Times New Roman" pitchFamily="18" charset="0"/>
              </a:rPr>
              <a:t>pH’sına</a:t>
            </a:r>
            <a:r>
              <a:rPr lang="tr-TR" sz="2800" dirty="0" smtClean="0">
                <a:latin typeface="Times New Roman" pitchFamily="18" charset="0"/>
                <a:cs typeface="Times New Roman" pitchFamily="18" charset="0"/>
              </a:rPr>
              <a:t> gelinirse o protein çökelir.</a:t>
            </a:r>
          </a:p>
          <a:p>
            <a:pPr>
              <a:buNone/>
            </a:pPr>
            <a:endParaRPr lang="tr-TR" dirty="0"/>
          </a:p>
        </p:txBody>
      </p:sp>
      <p:sp>
        <p:nvSpPr>
          <p:cNvPr id="5" name="4 Slayt Numarası Yer Tutucusu"/>
          <p:cNvSpPr>
            <a:spLocks noGrp="1"/>
          </p:cNvSpPr>
          <p:nvPr>
            <p:ph type="sldNum" sz="quarter" idx="12"/>
          </p:nvPr>
        </p:nvSpPr>
        <p:spPr/>
        <p:txBody>
          <a:bodyPr/>
          <a:lstStyle/>
          <a:p>
            <a:fld id="{76E3FD18-239D-48BA-886F-2D86BFFD5A0D}" type="slidenum">
              <a:rPr lang="tr-TR" smtClean="0"/>
              <a:pPr/>
              <a:t>37</a:t>
            </a:fld>
            <a:endParaRPr lang="tr-T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928670"/>
            <a:ext cx="7972452" cy="5143536"/>
          </a:xfrm>
          <a:ln>
            <a:solidFill>
              <a:schemeClr val="accent1"/>
            </a:solidFill>
          </a:ln>
        </p:spPr>
        <p:txBody>
          <a:bodyPr>
            <a:normAutofit fontScale="92500"/>
          </a:bodyPr>
          <a:lstStyle/>
          <a:p>
            <a:pPr algn="just">
              <a:buFont typeface="Wingdings" pitchFamily="2" charset="2"/>
              <a:buChar char="Ø"/>
            </a:pPr>
            <a:r>
              <a:rPr lang="tr-TR" sz="2800" dirty="0" smtClean="0">
                <a:latin typeface="Times New Roman" pitchFamily="18" charset="0"/>
                <a:cs typeface="Times New Roman" pitchFamily="18" charset="0"/>
              </a:rPr>
              <a:t>      </a:t>
            </a:r>
            <a:r>
              <a:rPr lang="tr-TR" sz="2800" dirty="0" err="1" smtClean="0">
                <a:latin typeface="Times New Roman" pitchFamily="18" charset="0"/>
                <a:cs typeface="Times New Roman" pitchFamily="18" charset="0"/>
              </a:rPr>
              <a:t>İzoelektrik</a:t>
            </a:r>
            <a:r>
              <a:rPr lang="tr-TR" sz="2800" dirty="0" smtClean="0">
                <a:latin typeface="Times New Roman" pitchFamily="18" charset="0"/>
                <a:cs typeface="Times New Roman" pitchFamily="18" charset="0"/>
              </a:rPr>
              <a:t> çökelme ile çöktürülen proteinler doğallıklarını ve biyolojik aktivitelerini korurlar. Daha sonra </a:t>
            </a:r>
            <a:r>
              <a:rPr lang="tr-TR" sz="2800" dirty="0" err="1" smtClean="0">
                <a:latin typeface="Times New Roman" pitchFamily="18" charset="0"/>
                <a:cs typeface="Times New Roman" pitchFamily="18" charset="0"/>
              </a:rPr>
              <a:t>pH’sı</a:t>
            </a:r>
            <a:r>
              <a:rPr lang="tr-TR" sz="2800" dirty="0" smtClean="0">
                <a:latin typeface="Times New Roman" pitchFamily="18" charset="0"/>
                <a:cs typeface="Times New Roman" pitchFamily="18" charset="0"/>
              </a:rPr>
              <a:t> uygun bir ortamda proteinler çözeltiye alınırlar. Her protein için </a:t>
            </a:r>
            <a:r>
              <a:rPr lang="tr-TR" sz="2800" dirty="0" err="1" smtClean="0">
                <a:latin typeface="Times New Roman" pitchFamily="18" charset="0"/>
                <a:cs typeface="Times New Roman" pitchFamily="18" charset="0"/>
              </a:rPr>
              <a:t>izoelektrik</a:t>
            </a:r>
            <a:r>
              <a:rPr lang="tr-TR" sz="2800" dirty="0" smtClean="0">
                <a:latin typeface="Times New Roman" pitchFamily="18" charset="0"/>
                <a:cs typeface="Times New Roman" pitchFamily="18" charset="0"/>
              </a:rPr>
              <a:t> </a:t>
            </a:r>
            <a:r>
              <a:rPr lang="tr-TR" sz="2800" dirty="0" err="1" smtClean="0">
                <a:latin typeface="Times New Roman" pitchFamily="18" charset="0"/>
                <a:cs typeface="Times New Roman" pitchFamily="18" charset="0"/>
              </a:rPr>
              <a:t>pH</a:t>
            </a:r>
            <a:r>
              <a:rPr lang="tr-TR" sz="2800" dirty="0" smtClean="0">
                <a:latin typeface="Times New Roman" pitchFamily="18" charset="0"/>
                <a:cs typeface="Times New Roman" pitchFamily="18" charset="0"/>
              </a:rPr>
              <a:t> çözeltideki iyonlara göre kolayca değişir.</a:t>
            </a:r>
          </a:p>
          <a:p>
            <a:pPr algn="just">
              <a:buFont typeface="Wingdings" pitchFamily="2" charset="2"/>
              <a:buChar char="Ø"/>
            </a:pPr>
            <a:r>
              <a:rPr lang="tr-TR" sz="2800" dirty="0" smtClean="0">
                <a:latin typeface="Times New Roman" pitchFamily="18" charset="0"/>
                <a:cs typeface="Times New Roman" pitchFamily="18" charset="0"/>
              </a:rPr>
              <a:t>      Eğer bir protein çözeltisi H</a:t>
            </a:r>
            <a:r>
              <a:rPr lang="tr-TR" sz="2800" baseline="30000" dirty="0" smtClean="0">
                <a:latin typeface="Times New Roman" pitchFamily="18" charset="0"/>
                <a:cs typeface="Times New Roman" pitchFamily="18" charset="0"/>
              </a:rPr>
              <a:t>+</a:t>
            </a:r>
            <a:r>
              <a:rPr lang="tr-TR" sz="2800" dirty="0" smtClean="0">
                <a:latin typeface="Times New Roman" pitchFamily="18" charset="0"/>
                <a:cs typeface="Times New Roman" pitchFamily="18" charset="0"/>
              </a:rPr>
              <a:t> ve OH</a:t>
            </a:r>
            <a:r>
              <a:rPr lang="tr-TR" sz="2800" baseline="30000" dirty="0" smtClean="0">
                <a:latin typeface="Times New Roman" pitchFamily="18" charset="0"/>
                <a:cs typeface="Times New Roman" pitchFamily="18" charset="0"/>
              </a:rPr>
              <a:t>-</a:t>
            </a:r>
            <a:r>
              <a:rPr lang="tr-TR" sz="2800" dirty="0" smtClean="0">
                <a:latin typeface="Times New Roman" pitchFamily="18" charset="0"/>
                <a:cs typeface="Times New Roman" pitchFamily="18" charset="0"/>
              </a:rPr>
              <a:t> iyonu dışındaki küçük iyonları uzaklaştırmak için saf suya karşı diyaliz edilirse </a:t>
            </a:r>
            <a:r>
              <a:rPr lang="tr-TR" sz="2800" dirty="0" err="1" smtClean="0">
                <a:latin typeface="Times New Roman" pitchFamily="18" charset="0"/>
                <a:cs typeface="Times New Roman" pitchFamily="18" charset="0"/>
              </a:rPr>
              <a:t>izoelektrik</a:t>
            </a:r>
            <a:r>
              <a:rPr lang="tr-TR" sz="2800" dirty="0" smtClean="0">
                <a:latin typeface="Times New Roman" pitchFamily="18" charset="0"/>
                <a:cs typeface="Times New Roman" pitchFamily="18" charset="0"/>
              </a:rPr>
              <a:t> </a:t>
            </a:r>
            <a:r>
              <a:rPr lang="tr-TR" sz="2800" dirty="0" err="1" smtClean="0">
                <a:latin typeface="Times New Roman" pitchFamily="18" charset="0"/>
                <a:cs typeface="Times New Roman" pitchFamily="18" charset="0"/>
              </a:rPr>
              <a:t>pH</a:t>
            </a:r>
            <a:r>
              <a:rPr lang="tr-TR" sz="2800" dirty="0" smtClean="0">
                <a:latin typeface="Times New Roman" pitchFamily="18" charset="0"/>
                <a:cs typeface="Times New Roman" pitchFamily="18" charset="0"/>
              </a:rPr>
              <a:t> </a:t>
            </a:r>
            <a:r>
              <a:rPr lang="tr-TR" sz="2800" dirty="0" err="1" smtClean="0">
                <a:latin typeface="Times New Roman" pitchFamily="18" charset="0"/>
                <a:cs typeface="Times New Roman" pitchFamily="18" charset="0"/>
              </a:rPr>
              <a:t>izoiyonik</a:t>
            </a:r>
            <a:r>
              <a:rPr lang="tr-TR" sz="2800" dirty="0" smtClean="0">
                <a:latin typeface="Times New Roman" pitchFamily="18" charset="0"/>
                <a:cs typeface="Times New Roman" pitchFamily="18" charset="0"/>
              </a:rPr>
              <a:t> </a:t>
            </a:r>
            <a:r>
              <a:rPr lang="tr-TR" sz="2800" dirty="0" err="1" smtClean="0">
                <a:latin typeface="Times New Roman" pitchFamily="18" charset="0"/>
                <a:cs typeface="Times New Roman" pitchFamily="18" charset="0"/>
              </a:rPr>
              <a:t>pH’da</a:t>
            </a:r>
            <a:r>
              <a:rPr lang="tr-TR" sz="2800" dirty="0" smtClean="0">
                <a:latin typeface="Times New Roman" pitchFamily="18" charset="0"/>
                <a:cs typeface="Times New Roman" pitchFamily="18" charset="0"/>
              </a:rPr>
              <a:t> gerçekleşir ve </a:t>
            </a:r>
            <a:r>
              <a:rPr lang="tr-TR" sz="2800" dirty="0" err="1" smtClean="0">
                <a:latin typeface="Times New Roman" pitchFamily="18" charset="0"/>
                <a:cs typeface="Times New Roman" pitchFamily="18" charset="0"/>
              </a:rPr>
              <a:t>izoelektrik</a:t>
            </a:r>
            <a:r>
              <a:rPr lang="tr-TR" sz="2800" dirty="0" smtClean="0">
                <a:latin typeface="Times New Roman" pitchFamily="18" charset="0"/>
                <a:cs typeface="Times New Roman" pitchFamily="18" charset="0"/>
              </a:rPr>
              <a:t> </a:t>
            </a:r>
            <a:r>
              <a:rPr lang="tr-TR" sz="2800" dirty="0" err="1" smtClean="0">
                <a:latin typeface="Times New Roman" pitchFamily="18" charset="0"/>
                <a:cs typeface="Times New Roman" pitchFamily="18" charset="0"/>
              </a:rPr>
              <a:t>pH</a:t>
            </a:r>
            <a:r>
              <a:rPr lang="tr-TR" sz="2800" dirty="0" smtClean="0">
                <a:latin typeface="Times New Roman" pitchFamily="18" charset="0"/>
                <a:cs typeface="Times New Roman" pitchFamily="18" charset="0"/>
              </a:rPr>
              <a:t>, </a:t>
            </a:r>
            <a:r>
              <a:rPr lang="tr-TR" sz="2800" dirty="0" err="1" smtClean="0">
                <a:latin typeface="Times New Roman" pitchFamily="18" charset="0"/>
                <a:cs typeface="Times New Roman" pitchFamily="18" charset="0"/>
              </a:rPr>
              <a:t>izoiyonik</a:t>
            </a:r>
            <a:r>
              <a:rPr lang="tr-TR" sz="2800" dirty="0" smtClean="0">
                <a:latin typeface="Times New Roman" pitchFamily="18" charset="0"/>
                <a:cs typeface="Times New Roman" pitchFamily="18" charset="0"/>
              </a:rPr>
              <a:t> </a:t>
            </a:r>
            <a:r>
              <a:rPr lang="tr-TR" sz="2800" dirty="0" err="1" smtClean="0">
                <a:latin typeface="Times New Roman" pitchFamily="18" charset="0"/>
                <a:cs typeface="Times New Roman" pitchFamily="18" charset="0"/>
              </a:rPr>
              <a:t>pH’ya</a:t>
            </a:r>
            <a:r>
              <a:rPr lang="tr-TR" sz="2800" dirty="0" smtClean="0">
                <a:latin typeface="Times New Roman" pitchFamily="18" charset="0"/>
                <a:cs typeface="Times New Roman" pitchFamily="18" charset="0"/>
              </a:rPr>
              <a:t> eşit olur. </a:t>
            </a:r>
          </a:p>
          <a:p>
            <a:pPr algn="just">
              <a:buFont typeface="Wingdings" pitchFamily="2" charset="2"/>
              <a:buChar char="Ø"/>
            </a:pPr>
            <a:r>
              <a:rPr lang="tr-TR" sz="2800" b="1" dirty="0" smtClean="0">
                <a:latin typeface="Times New Roman" pitchFamily="18" charset="0"/>
                <a:cs typeface="Times New Roman" pitchFamily="18" charset="0"/>
              </a:rPr>
              <a:t>     </a:t>
            </a:r>
            <a:r>
              <a:rPr lang="tr-TR" sz="2800" b="1" dirty="0" err="1" smtClean="0">
                <a:solidFill>
                  <a:srgbClr val="FF0000"/>
                </a:solidFill>
                <a:latin typeface="Times New Roman" pitchFamily="18" charset="0"/>
                <a:cs typeface="Times New Roman" pitchFamily="18" charset="0"/>
              </a:rPr>
              <a:t>İzoiyonik</a:t>
            </a:r>
            <a:r>
              <a:rPr lang="tr-TR" sz="2800" b="1" dirty="0" smtClean="0">
                <a:solidFill>
                  <a:srgbClr val="FF0000"/>
                </a:solidFill>
                <a:latin typeface="Times New Roman" pitchFamily="18" charset="0"/>
                <a:cs typeface="Times New Roman" pitchFamily="18" charset="0"/>
              </a:rPr>
              <a:t> </a:t>
            </a:r>
            <a:r>
              <a:rPr lang="tr-TR" sz="2800" b="1" dirty="0" err="1" smtClean="0">
                <a:solidFill>
                  <a:srgbClr val="FF0000"/>
                </a:solidFill>
                <a:latin typeface="Times New Roman" pitchFamily="18" charset="0"/>
                <a:cs typeface="Times New Roman" pitchFamily="18" charset="0"/>
              </a:rPr>
              <a:t>pH</a:t>
            </a:r>
            <a:r>
              <a:rPr lang="tr-TR" sz="2800" dirty="0" smtClean="0">
                <a:solidFill>
                  <a:srgbClr val="FF0000"/>
                </a:solidFill>
                <a:latin typeface="Times New Roman" pitchFamily="18" charset="0"/>
                <a:cs typeface="Times New Roman" pitchFamily="18" charset="0"/>
              </a:rPr>
              <a:t>; </a:t>
            </a:r>
            <a:r>
              <a:rPr lang="tr-TR" sz="2800" dirty="0" smtClean="0">
                <a:latin typeface="Times New Roman" pitchFamily="18" charset="0"/>
                <a:cs typeface="Times New Roman" pitchFamily="18" charset="0"/>
              </a:rPr>
              <a:t>bir protein çözeltisinin sonsuz seyrelme durumunda su iyonlarından başka iyonun bulunmadığı </a:t>
            </a:r>
            <a:r>
              <a:rPr lang="tr-TR" sz="2800" dirty="0" err="1" smtClean="0">
                <a:latin typeface="Times New Roman" pitchFamily="18" charset="0"/>
                <a:cs typeface="Times New Roman" pitchFamily="18" charset="0"/>
              </a:rPr>
              <a:t>pH</a:t>
            </a:r>
            <a:r>
              <a:rPr lang="tr-TR" sz="2800" dirty="0" smtClean="0">
                <a:latin typeface="Times New Roman" pitchFamily="18" charset="0"/>
                <a:cs typeface="Times New Roman" pitchFamily="18" charset="0"/>
              </a:rPr>
              <a:t> olup sabit bir değerdir.</a:t>
            </a:r>
          </a:p>
          <a:p>
            <a:pPr>
              <a:buNone/>
            </a:pPr>
            <a:endParaRPr lang="tr-TR" dirty="0"/>
          </a:p>
        </p:txBody>
      </p:sp>
      <p:sp>
        <p:nvSpPr>
          <p:cNvPr id="5" name="4 Slayt Numarası Yer Tutucusu"/>
          <p:cNvSpPr>
            <a:spLocks noGrp="1"/>
          </p:cNvSpPr>
          <p:nvPr>
            <p:ph type="sldNum" sz="quarter" idx="12"/>
          </p:nvPr>
        </p:nvSpPr>
        <p:spPr/>
        <p:txBody>
          <a:bodyPr/>
          <a:lstStyle/>
          <a:p>
            <a:fld id="{76E3FD18-239D-48BA-886F-2D86BFFD5A0D}" type="slidenum">
              <a:rPr lang="tr-TR" smtClean="0"/>
              <a:pPr/>
              <a:t>38</a:t>
            </a:fld>
            <a:endParaRPr lang="tr-T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28596" y="1142984"/>
            <a:ext cx="8258204" cy="4071966"/>
          </a:xfrm>
          <a:ln>
            <a:solidFill>
              <a:schemeClr val="accent1"/>
            </a:solidFill>
          </a:ln>
        </p:spPr>
        <p:txBody>
          <a:bodyPr>
            <a:normAutofit/>
          </a:bodyPr>
          <a:lstStyle/>
          <a:p>
            <a:pPr marL="274320" lvl="1" indent="-274320" algn="just">
              <a:spcBef>
                <a:spcPts val="580"/>
              </a:spcBef>
              <a:buClr>
                <a:schemeClr val="accent1"/>
              </a:buClr>
              <a:buNone/>
            </a:pPr>
            <a:r>
              <a:rPr lang="tr-TR" sz="2200" b="1" dirty="0" smtClean="0">
                <a:solidFill>
                  <a:srgbClr val="FF0000"/>
                </a:solidFill>
                <a:latin typeface="Times New Roman" pitchFamily="18" charset="0"/>
                <a:cs typeface="Times New Roman" pitchFamily="18" charset="0"/>
              </a:rPr>
              <a:t>b.) </a:t>
            </a:r>
            <a:r>
              <a:rPr lang="tr-TR" b="1" dirty="0" err="1" smtClean="0">
                <a:solidFill>
                  <a:srgbClr val="FF0000"/>
                </a:solidFill>
                <a:latin typeface="Times New Roman" pitchFamily="18" charset="0"/>
                <a:cs typeface="Times New Roman" pitchFamily="18" charset="0"/>
              </a:rPr>
              <a:t>Nötral</a:t>
            </a:r>
            <a:r>
              <a:rPr lang="tr-TR" b="1" dirty="0" smtClean="0">
                <a:solidFill>
                  <a:srgbClr val="FF0000"/>
                </a:solidFill>
                <a:latin typeface="Times New Roman" pitchFamily="18" charset="0"/>
                <a:cs typeface="Times New Roman" pitchFamily="18" charset="0"/>
              </a:rPr>
              <a:t> Tuzlarla Çöktürme:</a:t>
            </a:r>
            <a:r>
              <a:rPr lang="tr-TR" dirty="0" smtClean="0">
                <a:solidFill>
                  <a:srgbClr val="FF0000"/>
                </a:solidFill>
                <a:latin typeface="Times New Roman" pitchFamily="18" charset="0"/>
                <a:cs typeface="Times New Roman" pitchFamily="18" charset="0"/>
              </a:rPr>
              <a:t> </a:t>
            </a:r>
          </a:p>
          <a:p>
            <a:pPr marL="274320" lvl="1" indent="-274320" algn="just">
              <a:spcBef>
                <a:spcPts val="580"/>
              </a:spcBef>
              <a:buClr>
                <a:schemeClr val="accent1"/>
              </a:buClr>
              <a:buFont typeface="Wingdings" pitchFamily="2" charset="2"/>
              <a:buChar char="Ø"/>
            </a:pPr>
            <a:r>
              <a:rPr lang="tr-TR" dirty="0" smtClean="0">
                <a:solidFill>
                  <a:srgbClr val="FF0000"/>
                </a:solidFill>
                <a:latin typeface="Times New Roman" pitchFamily="18" charset="0"/>
                <a:cs typeface="Times New Roman" pitchFamily="18" charset="0"/>
              </a:rPr>
              <a:t>    </a:t>
            </a:r>
            <a:r>
              <a:rPr lang="tr-TR" dirty="0" err="1" smtClean="0">
                <a:latin typeface="Times New Roman" pitchFamily="18" charset="0"/>
                <a:cs typeface="Times New Roman" pitchFamily="18" charset="0"/>
              </a:rPr>
              <a:t>Nötral</a:t>
            </a:r>
            <a:r>
              <a:rPr lang="tr-TR" dirty="0" smtClean="0">
                <a:latin typeface="Times New Roman" pitchFamily="18" charset="0"/>
                <a:cs typeface="Times New Roman" pitchFamily="18" charset="0"/>
              </a:rPr>
              <a:t> tuzlar proteinlerin çözünürlüğünü etkiler (</a:t>
            </a:r>
            <a:r>
              <a:rPr lang="tr-TR" dirty="0" smtClean="0">
                <a:solidFill>
                  <a:srgbClr val="FF0000"/>
                </a:solidFill>
                <a:latin typeface="Times New Roman" pitchFamily="18" charset="0"/>
                <a:cs typeface="Times New Roman" pitchFamily="18" charset="0"/>
              </a:rPr>
              <a:t>Şekil 3.31. ;</a:t>
            </a:r>
            <a:r>
              <a:rPr lang="tr-TR" dirty="0" smtClean="0">
                <a:latin typeface="Times New Roman" pitchFamily="18" charset="0"/>
                <a:cs typeface="Times New Roman" pitchFamily="18" charset="0"/>
              </a:rPr>
              <a:t> Şekil 4). </a:t>
            </a:r>
          </a:p>
          <a:p>
            <a:pPr marL="274320" lvl="1" indent="-274320" algn="just">
              <a:spcBef>
                <a:spcPts val="580"/>
              </a:spcBef>
              <a:buClr>
                <a:schemeClr val="accent1"/>
              </a:buClr>
              <a:buFont typeface="Wingdings" pitchFamily="2" charset="2"/>
              <a:buChar char="ü"/>
            </a:pPr>
            <a:r>
              <a:rPr lang="tr-TR" dirty="0" err="1" smtClean="0">
                <a:latin typeface="Times New Roman" pitchFamily="18" charset="0"/>
                <a:cs typeface="Times New Roman" pitchFamily="18" charset="0"/>
              </a:rPr>
              <a:t>Nötral</a:t>
            </a:r>
            <a:r>
              <a:rPr lang="tr-TR" dirty="0" smtClean="0">
                <a:latin typeface="Times New Roman" pitchFamily="18" charset="0"/>
                <a:cs typeface="Times New Roman" pitchFamily="18" charset="0"/>
              </a:rPr>
              <a:t> tuzlar düşük konsantrasyonlarda protein moleküllerinin çözünürlüğünü artırırlar. Bu olaya </a:t>
            </a:r>
            <a:r>
              <a:rPr lang="tr-TR" b="1" dirty="0" err="1" smtClean="0">
                <a:solidFill>
                  <a:srgbClr val="FF0000"/>
                </a:solidFill>
                <a:latin typeface="Times New Roman" pitchFamily="18" charset="0"/>
                <a:cs typeface="Times New Roman" pitchFamily="18" charset="0"/>
              </a:rPr>
              <a:t>salting</a:t>
            </a:r>
            <a:r>
              <a:rPr lang="tr-TR" b="1" dirty="0" smtClean="0">
                <a:solidFill>
                  <a:srgbClr val="FF0000"/>
                </a:solidFill>
                <a:latin typeface="Times New Roman" pitchFamily="18" charset="0"/>
                <a:cs typeface="Times New Roman" pitchFamily="18" charset="0"/>
              </a:rPr>
              <a:t>–in </a:t>
            </a:r>
            <a:r>
              <a:rPr lang="tr-TR" dirty="0" smtClean="0">
                <a:latin typeface="Times New Roman" pitchFamily="18" charset="0"/>
                <a:cs typeface="Times New Roman" pitchFamily="18" charset="0"/>
              </a:rPr>
              <a:t>adı verilir. </a:t>
            </a:r>
          </a:p>
          <a:p>
            <a:pPr marL="274320" lvl="1" indent="-274320" algn="just">
              <a:spcBef>
                <a:spcPts val="580"/>
              </a:spcBef>
              <a:buClr>
                <a:schemeClr val="accent1"/>
              </a:buClr>
              <a:buFont typeface="Wingdings" pitchFamily="2" charset="2"/>
              <a:buChar char="ü"/>
            </a:pPr>
            <a:r>
              <a:rPr lang="tr-TR" dirty="0" smtClean="0">
                <a:latin typeface="Times New Roman" pitchFamily="18" charset="0"/>
                <a:cs typeface="Times New Roman" pitchFamily="18" charset="0"/>
              </a:rPr>
              <a:t>MgCl</a:t>
            </a:r>
            <a:r>
              <a:rPr lang="tr-TR" baseline="-25000" dirty="0" smtClean="0">
                <a:latin typeface="Times New Roman" pitchFamily="18" charset="0"/>
                <a:cs typeface="Times New Roman" pitchFamily="18" charset="0"/>
              </a:rPr>
              <a:t>2</a:t>
            </a:r>
            <a:r>
              <a:rPr lang="tr-TR" dirty="0" smtClean="0">
                <a:latin typeface="Times New Roman" pitchFamily="18" charset="0"/>
                <a:cs typeface="Times New Roman" pitchFamily="18" charset="0"/>
              </a:rPr>
              <a:t> ve (NH</a:t>
            </a:r>
            <a:r>
              <a:rPr lang="tr-TR" baseline="-25000" dirty="0" smtClean="0">
                <a:latin typeface="Times New Roman" pitchFamily="18" charset="0"/>
                <a:cs typeface="Times New Roman" pitchFamily="18" charset="0"/>
              </a:rPr>
              <a:t>4</a:t>
            </a:r>
            <a:r>
              <a:rPr lang="tr-TR" dirty="0" smtClean="0">
                <a:latin typeface="Times New Roman" pitchFamily="18" charset="0"/>
                <a:cs typeface="Times New Roman" pitchFamily="18" charset="0"/>
              </a:rPr>
              <a:t>)</a:t>
            </a:r>
            <a:r>
              <a:rPr lang="tr-TR" baseline="-25000" dirty="0" smtClean="0">
                <a:latin typeface="Times New Roman" pitchFamily="18" charset="0"/>
                <a:cs typeface="Times New Roman" pitchFamily="18" charset="0"/>
              </a:rPr>
              <a:t>2</a:t>
            </a:r>
            <a:r>
              <a:rPr lang="tr-TR" dirty="0" smtClean="0">
                <a:latin typeface="Times New Roman" pitchFamily="18" charset="0"/>
                <a:cs typeface="Times New Roman" pitchFamily="18" charset="0"/>
              </a:rPr>
              <a:t>SO</a:t>
            </a:r>
            <a:r>
              <a:rPr lang="tr-TR" baseline="-25000" dirty="0" smtClean="0">
                <a:latin typeface="Times New Roman" pitchFamily="18" charset="0"/>
                <a:cs typeface="Times New Roman" pitchFamily="18" charset="0"/>
              </a:rPr>
              <a:t>4</a:t>
            </a:r>
            <a:r>
              <a:rPr lang="tr-TR" dirty="0" smtClean="0">
                <a:latin typeface="Times New Roman" pitchFamily="18" charset="0"/>
                <a:cs typeface="Times New Roman" pitchFamily="18" charset="0"/>
              </a:rPr>
              <a:t> gibi iki değerlikli iyon içeren tuzlar; </a:t>
            </a:r>
            <a:r>
              <a:rPr lang="tr-TR" dirty="0" err="1" smtClean="0">
                <a:latin typeface="Times New Roman" pitchFamily="18" charset="0"/>
                <a:cs typeface="Times New Roman" pitchFamily="18" charset="0"/>
              </a:rPr>
              <a:t>NaCl</a:t>
            </a:r>
            <a:r>
              <a:rPr lang="tr-TR" dirty="0" smtClean="0">
                <a:latin typeface="Times New Roman" pitchFamily="18" charset="0"/>
                <a:cs typeface="Times New Roman" pitchFamily="18" charset="0"/>
              </a:rPr>
              <a:t>, NH</a:t>
            </a:r>
            <a:r>
              <a:rPr lang="tr-TR" baseline="-25000" dirty="0" smtClean="0">
                <a:latin typeface="Times New Roman" pitchFamily="18" charset="0"/>
                <a:cs typeface="Times New Roman" pitchFamily="18" charset="0"/>
              </a:rPr>
              <a:t>4</a:t>
            </a:r>
            <a:r>
              <a:rPr lang="tr-TR" dirty="0" smtClean="0">
                <a:latin typeface="Times New Roman" pitchFamily="18" charset="0"/>
                <a:cs typeface="Times New Roman" pitchFamily="18" charset="0"/>
              </a:rPr>
              <a:t>Cl ve </a:t>
            </a:r>
            <a:r>
              <a:rPr lang="tr-TR" dirty="0" err="1" smtClean="0">
                <a:latin typeface="Times New Roman" pitchFamily="18" charset="0"/>
                <a:cs typeface="Times New Roman" pitchFamily="18" charset="0"/>
              </a:rPr>
              <a:t>KCl</a:t>
            </a:r>
            <a:r>
              <a:rPr lang="tr-TR" dirty="0" smtClean="0">
                <a:latin typeface="Times New Roman" pitchFamily="18" charset="0"/>
                <a:cs typeface="Times New Roman" pitchFamily="18" charset="0"/>
              </a:rPr>
              <a:t> gibi tek değerlikli iyon içerenlerden daha etkilidir. </a:t>
            </a:r>
            <a:r>
              <a:rPr lang="tr-TR" dirty="0" err="1" smtClean="0">
                <a:latin typeface="Times New Roman" pitchFamily="18" charset="0"/>
                <a:cs typeface="Times New Roman" pitchFamily="18" charset="0"/>
              </a:rPr>
              <a:t>Nötral</a:t>
            </a:r>
            <a:r>
              <a:rPr lang="tr-TR" dirty="0" smtClean="0">
                <a:latin typeface="Times New Roman" pitchFamily="18" charset="0"/>
                <a:cs typeface="Times New Roman" pitchFamily="18" charset="0"/>
              </a:rPr>
              <a:t> tuzların bu özelliği iyonik şiddetlerine bağlıdır (</a:t>
            </a:r>
            <a:r>
              <a:rPr lang="tr-TR" dirty="0" smtClean="0">
                <a:solidFill>
                  <a:srgbClr val="FF0000"/>
                </a:solidFill>
                <a:latin typeface="Times New Roman" pitchFamily="18" charset="0"/>
                <a:cs typeface="Times New Roman" pitchFamily="18" charset="0"/>
              </a:rPr>
              <a:t>Şekil 3.32. ; </a:t>
            </a:r>
            <a:r>
              <a:rPr lang="tr-TR" dirty="0" smtClean="0">
                <a:latin typeface="Times New Roman" pitchFamily="18" charset="0"/>
                <a:cs typeface="Times New Roman" pitchFamily="18" charset="0"/>
              </a:rPr>
              <a:t>Şekil 5). </a:t>
            </a:r>
          </a:p>
          <a:p>
            <a:pPr>
              <a:buNone/>
            </a:pPr>
            <a:endParaRPr lang="tr-TR" dirty="0"/>
          </a:p>
        </p:txBody>
      </p:sp>
      <p:sp>
        <p:nvSpPr>
          <p:cNvPr id="5" name="4 Slayt Numarası Yer Tutucusu"/>
          <p:cNvSpPr>
            <a:spLocks noGrp="1"/>
          </p:cNvSpPr>
          <p:nvPr>
            <p:ph type="sldNum" sz="quarter" idx="12"/>
          </p:nvPr>
        </p:nvSpPr>
        <p:spPr/>
        <p:txBody>
          <a:bodyPr/>
          <a:lstStyle/>
          <a:p>
            <a:fld id="{76E3FD18-239D-48BA-886F-2D86BFFD5A0D}" type="slidenum">
              <a:rPr lang="tr-TR" smtClean="0"/>
              <a:pPr/>
              <a:t>39</a:t>
            </a:fld>
            <a:endParaRPr lang="tr-T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Grp="1" noChangeAspect="1" noChangeArrowheads="1"/>
          </p:cNvPicPr>
          <p:nvPr>
            <p:ph idx="1"/>
          </p:nvPr>
        </p:nvPicPr>
        <p:blipFill>
          <a:blip r:embed="rId2" cstate="print"/>
          <a:srcRect/>
          <a:stretch>
            <a:fillRect/>
          </a:stretch>
        </p:blipFill>
        <p:spPr bwMode="auto">
          <a:xfrm>
            <a:off x="391280" y="1714488"/>
            <a:ext cx="8278142" cy="4071966"/>
          </a:xfrm>
          <a:prstGeom prst="rect">
            <a:avLst/>
          </a:prstGeom>
          <a:noFill/>
          <a:ln w="9525">
            <a:noFill/>
            <a:miter lim="800000"/>
            <a:headEnd/>
            <a:tailEnd/>
          </a:ln>
        </p:spPr>
      </p:pic>
      <p:sp>
        <p:nvSpPr>
          <p:cNvPr id="5" name="4 Slayt Numarası Yer Tutucusu"/>
          <p:cNvSpPr>
            <a:spLocks noGrp="1"/>
          </p:cNvSpPr>
          <p:nvPr>
            <p:ph type="sldNum" sz="quarter" idx="12"/>
          </p:nvPr>
        </p:nvSpPr>
        <p:spPr/>
        <p:txBody>
          <a:bodyPr/>
          <a:lstStyle/>
          <a:p>
            <a:fld id="{76E3FD18-239D-48BA-886F-2D86BFFD5A0D}" type="slidenum">
              <a:rPr lang="tr-TR" smtClean="0"/>
              <a:pPr/>
              <a:t>40</a:t>
            </a:fld>
            <a:endParaRPr lang="tr-T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928670"/>
            <a:ext cx="8229600" cy="5143536"/>
          </a:xfrm>
          <a:ln>
            <a:solidFill>
              <a:schemeClr val="accent1"/>
            </a:solidFill>
          </a:ln>
        </p:spPr>
        <p:txBody>
          <a:bodyPr/>
          <a:lstStyle/>
          <a:p>
            <a:pPr algn="just">
              <a:lnSpc>
                <a:spcPct val="120000"/>
              </a:lnSpc>
              <a:buFont typeface="Wingdings" pitchFamily="2" charset="2"/>
              <a:buChar char="Ø"/>
            </a:pPr>
            <a:r>
              <a:rPr lang="tr-TR" dirty="0" smtClean="0">
                <a:latin typeface="Times New Roman" pitchFamily="18" charset="0"/>
                <a:cs typeface="Times New Roman" pitchFamily="18" charset="0"/>
              </a:rPr>
              <a:t>      Yüksek tuz konsantrasyonlarında proteinlerin çözünürlüğü azalır ve hatta çökelirler. Yeteri kadar yüksek tuz konsantrasyonlarında bir protein çözeltiden hemen hemen kantitatif olarak çöktürülebilir. Bu olaya </a:t>
            </a:r>
            <a:r>
              <a:rPr lang="tr-TR" b="1" dirty="0" err="1" smtClean="0">
                <a:solidFill>
                  <a:srgbClr val="FF0000"/>
                </a:solidFill>
                <a:latin typeface="Times New Roman" pitchFamily="18" charset="0"/>
                <a:cs typeface="Times New Roman" pitchFamily="18" charset="0"/>
              </a:rPr>
              <a:t>salting</a:t>
            </a:r>
            <a:r>
              <a:rPr lang="tr-TR" b="1" dirty="0" smtClean="0">
                <a:solidFill>
                  <a:srgbClr val="FF0000"/>
                </a:solidFill>
                <a:latin typeface="Times New Roman" pitchFamily="18" charset="0"/>
                <a:cs typeface="Times New Roman" pitchFamily="18" charset="0"/>
              </a:rPr>
              <a:t>–</a:t>
            </a:r>
            <a:r>
              <a:rPr lang="tr-TR" b="1" dirty="0" err="1" smtClean="0">
                <a:solidFill>
                  <a:srgbClr val="FF0000"/>
                </a:solidFill>
                <a:latin typeface="Times New Roman" pitchFamily="18" charset="0"/>
                <a:cs typeface="Times New Roman" pitchFamily="18" charset="0"/>
              </a:rPr>
              <a:t>out</a:t>
            </a:r>
            <a:r>
              <a:rPr lang="tr-TR" dirty="0" smtClean="0">
                <a:latin typeface="Times New Roman" pitchFamily="18" charset="0"/>
                <a:cs typeface="Times New Roman" pitchFamily="18" charset="0"/>
              </a:rPr>
              <a:t> adı verilir. </a:t>
            </a:r>
            <a:r>
              <a:rPr lang="tr-TR" dirty="0" err="1" smtClean="0">
                <a:latin typeface="Times New Roman" pitchFamily="18" charset="0"/>
                <a:cs typeface="Times New Roman" pitchFamily="18" charset="0"/>
              </a:rPr>
              <a:t>Salting</a:t>
            </a:r>
            <a:r>
              <a:rPr lang="tr-TR" dirty="0" smtClean="0">
                <a:latin typeface="Times New Roman" pitchFamily="18" charset="0"/>
                <a:cs typeface="Times New Roman" pitchFamily="18" charset="0"/>
              </a:rPr>
              <a:t>–</a:t>
            </a:r>
            <a:r>
              <a:rPr lang="tr-TR" dirty="0" err="1" smtClean="0">
                <a:latin typeface="Times New Roman" pitchFamily="18" charset="0"/>
                <a:cs typeface="Times New Roman" pitchFamily="18" charset="0"/>
              </a:rPr>
              <a:t>out</a:t>
            </a:r>
            <a:r>
              <a:rPr lang="tr-TR" dirty="0" smtClean="0">
                <a:latin typeface="Times New Roman" pitchFamily="18" charset="0"/>
                <a:cs typeface="Times New Roman" pitchFamily="18" charset="0"/>
              </a:rPr>
              <a:t> etkisinin fizikokimyasal prensibi karmaşıktır. </a:t>
            </a:r>
          </a:p>
          <a:p>
            <a:pPr algn="just">
              <a:lnSpc>
                <a:spcPct val="120000"/>
              </a:lnSpc>
              <a:buFont typeface="Wingdings" pitchFamily="2" charset="2"/>
              <a:buChar char="Ø"/>
            </a:pPr>
            <a:r>
              <a:rPr lang="tr-TR" dirty="0" smtClean="0">
                <a:latin typeface="Times New Roman" pitchFamily="18" charset="0"/>
                <a:cs typeface="Times New Roman" pitchFamily="18" charset="0"/>
              </a:rPr>
              <a:t>     Yüksek tuz konsantrasyonlarında katyon ve anyonun </a:t>
            </a:r>
            <a:r>
              <a:rPr lang="tr-TR" dirty="0" err="1" smtClean="0">
                <a:latin typeface="Times New Roman" pitchFamily="18" charset="0"/>
                <a:cs typeface="Times New Roman" pitchFamily="18" charset="0"/>
              </a:rPr>
              <a:t>hidratasyonu</a:t>
            </a:r>
            <a:r>
              <a:rPr lang="tr-TR" dirty="0" smtClean="0">
                <a:latin typeface="Times New Roman" pitchFamily="18" charset="0"/>
                <a:cs typeface="Times New Roman" pitchFamily="18" charset="0"/>
              </a:rPr>
              <a:t>, suyu protein moleküllerinden uzaklaştırır. Yani protein–çözücü (su) etkileşmesi bozulur ve çözünürlük çökelme derecesinde azalır. </a:t>
            </a:r>
          </a:p>
          <a:p>
            <a:pPr>
              <a:buNone/>
            </a:pPr>
            <a:endParaRPr lang="tr-TR" dirty="0"/>
          </a:p>
        </p:txBody>
      </p:sp>
      <p:sp>
        <p:nvSpPr>
          <p:cNvPr id="5" name="4 Slayt Numarası Yer Tutucusu"/>
          <p:cNvSpPr>
            <a:spLocks noGrp="1"/>
          </p:cNvSpPr>
          <p:nvPr>
            <p:ph type="sldNum" sz="quarter" idx="12"/>
          </p:nvPr>
        </p:nvSpPr>
        <p:spPr/>
        <p:txBody>
          <a:bodyPr/>
          <a:lstStyle/>
          <a:p>
            <a:fld id="{76E3FD18-239D-48BA-886F-2D86BFFD5A0D}" type="slidenum">
              <a:rPr lang="tr-TR" smtClean="0"/>
              <a:pPr/>
              <a:t>41</a:t>
            </a:fld>
            <a:endParaRPr lang="tr-T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000108"/>
            <a:ext cx="7972452" cy="5214974"/>
          </a:xfrm>
          <a:ln>
            <a:solidFill>
              <a:schemeClr val="accent1"/>
            </a:solidFill>
          </a:ln>
        </p:spPr>
        <p:txBody>
          <a:bodyPr>
            <a:normAutofit lnSpcReduction="10000"/>
          </a:bodyPr>
          <a:lstStyle/>
          <a:p>
            <a:pPr algn="just">
              <a:lnSpc>
                <a:spcPct val="120000"/>
              </a:lnSpc>
              <a:buFont typeface="Wingdings" pitchFamily="2" charset="2"/>
              <a:buChar char="Ø"/>
            </a:pPr>
            <a:r>
              <a:rPr lang="tr-TR" dirty="0" smtClean="0">
                <a:latin typeface="Times New Roman" pitchFamily="18" charset="0"/>
                <a:cs typeface="Times New Roman" pitchFamily="18" charset="0"/>
              </a:rPr>
              <a:t>     Su molekülleri tuzun katyon ve anyonunu hidratlaştırır ve çözünürlük azalır, bununla birlikte diğer faktörlerde etkilidir.</a:t>
            </a:r>
          </a:p>
          <a:p>
            <a:pPr algn="just">
              <a:lnSpc>
                <a:spcPct val="120000"/>
              </a:lnSpc>
              <a:buFont typeface="Wingdings" pitchFamily="2" charset="2"/>
              <a:buChar char="Ø"/>
            </a:pPr>
            <a:r>
              <a:rPr lang="tr-TR" dirty="0" smtClean="0">
                <a:latin typeface="Times New Roman" pitchFamily="18" charset="0"/>
                <a:cs typeface="Times New Roman" pitchFamily="18" charset="0"/>
              </a:rPr>
              <a:t>      Her bir protein farklı iyonik şiddette çökeleceğinden bu yolla proteinler birbirinden ayrılabilir. Tuz konsantrasyonunun artmasıyla (</a:t>
            </a:r>
            <a:r>
              <a:rPr lang="tr-TR" dirty="0" err="1" smtClean="0">
                <a:latin typeface="Times New Roman" pitchFamily="18" charset="0"/>
                <a:cs typeface="Times New Roman" pitchFamily="18" charset="0"/>
              </a:rPr>
              <a:t>salting</a:t>
            </a:r>
            <a:r>
              <a:rPr lang="tr-TR" dirty="0" smtClean="0">
                <a:latin typeface="Times New Roman" pitchFamily="18" charset="0"/>
                <a:cs typeface="Times New Roman" pitchFamily="18" charset="0"/>
              </a:rPr>
              <a:t>–</a:t>
            </a:r>
            <a:r>
              <a:rPr lang="tr-TR" dirty="0" err="1" smtClean="0">
                <a:latin typeface="Times New Roman" pitchFamily="18" charset="0"/>
                <a:cs typeface="Times New Roman" pitchFamily="18" charset="0"/>
              </a:rPr>
              <a:t>out</a:t>
            </a:r>
            <a:r>
              <a:rPr lang="tr-TR" dirty="0" smtClean="0">
                <a:latin typeface="Times New Roman" pitchFamily="18" charset="0"/>
                <a:cs typeface="Times New Roman" pitchFamily="18" charset="0"/>
              </a:rPr>
              <a:t> etkisi) çöktürülen proteinler üç boyutlu yapılarını ve biyolojik aktivitelerini korurlar. </a:t>
            </a:r>
          </a:p>
          <a:p>
            <a:pPr algn="just">
              <a:lnSpc>
                <a:spcPct val="120000"/>
              </a:lnSpc>
              <a:buFont typeface="Wingdings" pitchFamily="2" charset="2"/>
              <a:buChar char="Ø"/>
            </a:pP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Nötral</a:t>
            </a:r>
            <a:r>
              <a:rPr lang="tr-TR" dirty="0" smtClean="0">
                <a:latin typeface="Times New Roman" pitchFamily="18" charset="0"/>
                <a:cs typeface="Times New Roman" pitchFamily="18" charset="0"/>
              </a:rPr>
              <a:t> tuzlarla çöktürmede suda iyi çözünen ve iyonik şiddeti yüksek olan (NH</a:t>
            </a:r>
            <a:r>
              <a:rPr lang="tr-TR" baseline="-25000" dirty="0" smtClean="0">
                <a:latin typeface="Times New Roman" pitchFamily="18" charset="0"/>
                <a:cs typeface="Times New Roman" pitchFamily="18" charset="0"/>
              </a:rPr>
              <a:t>4</a:t>
            </a:r>
            <a:r>
              <a:rPr lang="tr-TR" dirty="0" smtClean="0">
                <a:latin typeface="Times New Roman" pitchFamily="18" charset="0"/>
                <a:cs typeface="Times New Roman" pitchFamily="18" charset="0"/>
              </a:rPr>
              <a:t>)</a:t>
            </a:r>
            <a:r>
              <a:rPr lang="tr-TR" baseline="-25000" dirty="0" smtClean="0">
                <a:latin typeface="Times New Roman" pitchFamily="18" charset="0"/>
                <a:cs typeface="Times New Roman" pitchFamily="18" charset="0"/>
              </a:rPr>
              <a:t>2</a:t>
            </a:r>
            <a:r>
              <a:rPr lang="tr-TR" dirty="0" smtClean="0">
                <a:latin typeface="Times New Roman" pitchFamily="18" charset="0"/>
                <a:cs typeface="Times New Roman" pitchFamily="18" charset="0"/>
              </a:rPr>
              <a:t>SO</a:t>
            </a:r>
            <a:r>
              <a:rPr lang="tr-TR" baseline="-25000" dirty="0" smtClean="0">
                <a:latin typeface="Times New Roman" pitchFamily="18" charset="0"/>
                <a:cs typeface="Times New Roman" pitchFamily="18" charset="0"/>
              </a:rPr>
              <a:t>4</a:t>
            </a:r>
            <a:r>
              <a:rPr lang="tr-TR" dirty="0" smtClean="0">
                <a:latin typeface="Times New Roman" pitchFamily="18" charset="0"/>
                <a:cs typeface="Times New Roman" pitchFamily="18" charset="0"/>
              </a:rPr>
              <a:t> yaygın olarak kullanılır.</a:t>
            </a:r>
          </a:p>
          <a:p>
            <a:pPr>
              <a:buNone/>
            </a:pPr>
            <a:endParaRPr lang="tr-TR" dirty="0"/>
          </a:p>
        </p:txBody>
      </p:sp>
      <p:sp>
        <p:nvSpPr>
          <p:cNvPr id="5" name="4 Slayt Numarası Yer Tutucusu"/>
          <p:cNvSpPr>
            <a:spLocks noGrp="1"/>
          </p:cNvSpPr>
          <p:nvPr>
            <p:ph type="sldNum" sz="quarter" idx="12"/>
          </p:nvPr>
        </p:nvSpPr>
        <p:spPr/>
        <p:txBody>
          <a:bodyPr/>
          <a:lstStyle/>
          <a:p>
            <a:fld id="{76E3FD18-239D-48BA-886F-2D86BFFD5A0D}" type="slidenum">
              <a:rPr lang="tr-TR" smtClean="0"/>
              <a:pPr/>
              <a:t>42</a:t>
            </a:fld>
            <a:endParaRPr lang="tr-T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500034" y="857232"/>
            <a:ext cx="8229600" cy="5643602"/>
          </a:xfrm>
          <a:ln>
            <a:solidFill>
              <a:schemeClr val="accent1"/>
            </a:solidFill>
          </a:ln>
        </p:spPr>
        <p:txBody>
          <a:bodyPr/>
          <a:lstStyle/>
          <a:p>
            <a:pPr marL="274320" lvl="1" indent="-274320" algn="just">
              <a:spcBef>
                <a:spcPts val="580"/>
              </a:spcBef>
              <a:buClr>
                <a:schemeClr val="accent1"/>
              </a:buClr>
              <a:buNone/>
            </a:pPr>
            <a:r>
              <a:rPr lang="tr-TR" b="1" dirty="0" smtClean="0">
                <a:solidFill>
                  <a:srgbClr val="FF0000"/>
                </a:solidFill>
                <a:latin typeface="Times New Roman" pitchFamily="18" charset="0"/>
                <a:cs typeface="Times New Roman" pitchFamily="18" charset="0"/>
              </a:rPr>
              <a:t>c.) Çözücülerle </a:t>
            </a:r>
            <a:r>
              <a:rPr lang="tr-TR" b="1" dirty="0" err="1" smtClean="0">
                <a:solidFill>
                  <a:srgbClr val="FF0000"/>
                </a:solidFill>
                <a:latin typeface="Times New Roman" pitchFamily="18" charset="0"/>
                <a:cs typeface="Times New Roman" pitchFamily="18" charset="0"/>
              </a:rPr>
              <a:t>Fraksiyonlama</a:t>
            </a:r>
            <a:r>
              <a:rPr lang="tr-TR" b="1" dirty="0" smtClean="0">
                <a:solidFill>
                  <a:srgbClr val="FF0000"/>
                </a:solidFill>
                <a:latin typeface="Times New Roman" pitchFamily="18" charset="0"/>
                <a:cs typeface="Times New Roman" pitchFamily="18" charset="0"/>
              </a:rPr>
              <a:t>:</a:t>
            </a:r>
            <a:r>
              <a:rPr lang="tr-TR" dirty="0" smtClean="0">
                <a:solidFill>
                  <a:srgbClr val="FF0000"/>
                </a:solidFill>
                <a:latin typeface="Times New Roman" pitchFamily="18" charset="0"/>
                <a:cs typeface="Times New Roman" pitchFamily="18" charset="0"/>
              </a:rPr>
              <a:t> </a:t>
            </a:r>
          </a:p>
          <a:p>
            <a:pPr marL="274320" lvl="1" indent="-274320" algn="just">
              <a:spcBef>
                <a:spcPts val="580"/>
              </a:spcBef>
              <a:buClr>
                <a:schemeClr val="accent1"/>
              </a:buClr>
              <a:buFont typeface="Wingdings" pitchFamily="2" charset="2"/>
              <a:buChar char="Ø"/>
            </a:pPr>
            <a:r>
              <a:rPr lang="tr-TR" dirty="0" smtClean="0">
                <a:solidFill>
                  <a:srgbClr val="FF0000"/>
                </a:solidFill>
                <a:latin typeface="Times New Roman" pitchFamily="18" charset="0"/>
                <a:cs typeface="Times New Roman" pitchFamily="18" charset="0"/>
              </a:rPr>
              <a:t>    </a:t>
            </a:r>
            <a:r>
              <a:rPr lang="tr-TR" dirty="0" smtClean="0">
                <a:latin typeface="Times New Roman" pitchFamily="18" charset="0"/>
                <a:cs typeface="Times New Roman" pitchFamily="18" charset="0"/>
              </a:rPr>
              <a:t>Suda çözünebilen </a:t>
            </a:r>
            <a:r>
              <a:rPr lang="tr-TR" dirty="0" err="1" smtClean="0">
                <a:latin typeface="Times New Roman" pitchFamily="18" charset="0"/>
                <a:cs typeface="Times New Roman" pitchFamily="18" charset="0"/>
              </a:rPr>
              <a:t>nötral</a:t>
            </a:r>
            <a:r>
              <a:rPr lang="tr-TR" dirty="0" smtClean="0">
                <a:latin typeface="Times New Roman" pitchFamily="18" charset="0"/>
                <a:cs typeface="Times New Roman" pitchFamily="18" charset="0"/>
              </a:rPr>
              <a:t> organik çözücülerin özellikle etanol ve asetonun ilavesi çoğu </a:t>
            </a:r>
            <a:r>
              <a:rPr lang="tr-TR" dirty="0" err="1" smtClean="0">
                <a:latin typeface="Times New Roman" pitchFamily="18" charset="0"/>
                <a:cs typeface="Times New Roman" pitchFamily="18" charset="0"/>
              </a:rPr>
              <a:t>globuler</a:t>
            </a:r>
            <a:r>
              <a:rPr lang="tr-TR" dirty="0" smtClean="0">
                <a:latin typeface="Times New Roman" pitchFamily="18" charset="0"/>
                <a:cs typeface="Times New Roman" pitchFamily="18" charset="0"/>
              </a:rPr>
              <a:t> proteinlerin çözünürlüğünü çökelme derecesine kadar azaltabilir.</a:t>
            </a:r>
          </a:p>
          <a:p>
            <a:pPr marL="274320" lvl="1" indent="-274320" algn="just">
              <a:spcBef>
                <a:spcPts val="580"/>
              </a:spcBef>
              <a:buClr>
                <a:schemeClr val="accent1"/>
              </a:buClr>
              <a:buFont typeface="Wingdings" pitchFamily="2" charset="2"/>
              <a:buChar char="Ø"/>
            </a:pPr>
            <a:r>
              <a:rPr lang="tr-TR" dirty="0" smtClean="0">
                <a:latin typeface="Times New Roman" pitchFamily="18" charset="0"/>
                <a:cs typeface="Times New Roman" pitchFamily="18" charset="0"/>
              </a:rPr>
              <a:t>     Sabit </a:t>
            </a:r>
            <a:r>
              <a:rPr lang="tr-TR" dirty="0" err="1" smtClean="0">
                <a:latin typeface="Times New Roman" pitchFamily="18" charset="0"/>
                <a:cs typeface="Times New Roman" pitchFamily="18" charset="0"/>
              </a:rPr>
              <a:t>pH</a:t>
            </a:r>
            <a:r>
              <a:rPr lang="tr-TR" dirty="0" smtClean="0">
                <a:latin typeface="Times New Roman" pitchFamily="18" charset="0"/>
                <a:cs typeface="Times New Roman" pitchFamily="18" charset="0"/>
              </a:rPr>
              <a:t> ve iyonik şiddette proteinlerin çözünürlüğü, ortamın </a:t>
            </a:r>
            <a:r>
              <a:rPr lang="tr-TR" dirty="0" err="1" smtClean="0">
                <a:latin typeface="Times New Roman" pitchFamily="18" charset="0"/>
                <a:cs typeface="Times New Roman" pitchFamily="18" charset="0"/>
              </a:rPr>
              <a:t>dielektrik</a:t>
            </a:r>
            <a:r>
              <a:rPr lang="tr-TR" dirty="0" smtClean="0">
                <a:latin typeface="Times New Roman" pitchFamily="18" charset="0"/>
                <a:cs typeface="Times New Roman" pitchFamily="18" charset="0"/>
              </a:rPr>
              <a:t> sabitinin bir fonksiyonudur. </a:t>
            </a:r>
            <a:r>
              <a:rPr lang="tr-TR" dirty="0" err="1" smtClean="0">
                <a:latin typeface="Times New Roman" pitchFamily="18" charset="0"/>
                <a:cs typeface="Times New Roman" pitchFamily="18" charset="0"/>
              </a:rPr>
              <a:t>Etanolün</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dielektrik</a:t>
            </a:r>
            <a:r>
              <a:rPr lang="tr-TR" dirty="0" smtClean="0">
                <a:latin typeface="Times New Roman" pitchFamily="18" charset="0"/>
                <a:cs typeface="Times New Roman" pitchFamily="18" charset="0"/>
              </a:rPr>
              <a:t> sabiti (D=24) sudan (D=80) küçüktür. </a:t>
            </a:r>
          </a:p>
          <a:p>
            <a:pPr marL="274320" lvl="1" indent="-274320" algn="just">
              <a:spcBef>
                <a:spcPts val="580"/>
              </a:spcBef>
              <a:buClr>
                <a:schemeClr val="accent1"/>
              </a:buClr>
              <a:buFont typeface="Wingdings" pitchFamily="2" charset="2"/>
              <a:buChar char="Ø"/>
            </a:pPr>
            <a:r>
              <a:rPr lang="tr-TR" dirty="0" smtClean="0">
                <a:latin typeface="Times New Roman" pitchFamily="18" charset="0"/>
                <a:cs typeface="Times New Roman" pitchFamily="18" charset="0"/>
              </a:rPr>
              <a:t>      Bu nedenle aşağıdaki eşitliğe göre, proteinin sulu çözeltisine etanol ilavesi ile zıt yüklerin çekimi artar; protein moleküllerin çözünürlüğü çökelme derecesinde azalır ve kümelenerek çökelirler.</a:t>
            </a:r>
            <a:endParaRPr lang="tr-TR" dirty="0"/>
          </a:p>
        </p:txBody>
      </p:sp>
      <p:pic>
        <p:nvPicPr>
          <p:cNvPr id="4" name="Picture 2"/>
          <p:cNvPicPr>
            <a:picLocks noChangeAspect="1" noChangeArrowheads="1"/>
          </p:cNvPicPr>
          <p:nvPr/>
        </p:nvPicPr>
        <p:blipFill>
          <a:blip r:embed="rId2" cstate="print"/>
          <a:srcRect/>
          <a:stretch>
            <a:fillRect/>
          </a:stretch>
        </p:blipFill>
        <p:spPr bwMode="auto">
          <a:xfrm>
            <a:off x="3857620" y="4857760"/>
            <a:ext cx="1662445" cy="648072"/>
          </a:xfrm>
          <a:prstGeom prst="rect">
            <a:avLst/>
          </a:prstGeom>
          <a:noFill/>
          <a:ln w="9525">
            <a:noFill/>
            <a:miter lim="800000"/>
            <a:headEnd/>
            <a:tailEnd/>
          </a:ln>
        </p:spPr>
      </p:pic>
      <p:sp>
        <p:nvSpPr>
          <p:cNvPr id="5" name="4 Dikdörtgen"/>
          <p:cNvSpPr/>
          <p:nvPr/>
        </p:nvSpPr>
        <p:spPr>
          <a:xfrm>
            <a:off x="857224" y="5500702"/>
            <a:ext cx="7786742" cy="830997"/>
          </a:xfrm>
          <a:prstGeom prst="rect">
            <a:avLst/>
          </a:prstGeom>
        </p:spPr>
        <p:txBody>
          <a:bodyPr wrap="square">
            <a:spAutoFit/>
          </a:bodyPr>
          <a:lstStyle/>
          <a:p>
            <a:pPr algn="just"/>
            <a:r>
              <a:rPr lang="tr-TR" sz="2400" dirty="0" smtClean="0">
                <a:latin typeface="Times New Roman" pitchFamily="18" charset="0"/>
                <a:cs typeface="Times New Roman" pitchFamily="18" charset="0"/>
              </a:rPr>
              <a:t>(F: moleküller arası çekim kuvveti, e: yük, D: </a:t>
            </a:r>
            <a:r>
              <a:rPr lang="tr-TR" sz="2400" dirty="0" err="1" smtClean="0">
                <a:latin typeface="Times New Roman" pitchFamily="18" charset="0"/>
                <a:cs typeface="Times New Roman" pitchFamily="18" charset="0"/>
              </a:rPr>
              <a:t>Dielektrik</a:t>
            </a:r>
            <a:r>
              <a:rPr lang="tr-TR" sz="2400" dirty="0" smtClean="0">
                <a:latin typeface="Times New Roman" pitchFamily="18" charset="0"/>
                <a:cs typeface="Times New Roman" pitchFamily="18" charset="0"/>
              </a:rPr>
              <a:t> sabiti, r: moleküller arası uzaklık)</a:t>
            </a:r>
          </a:p>
        </p:txBody>
      </p:sp>
      <p:sp>
        <p:nvSpPr>
          <p:cNvPr id="7" name="6 Slayt Numarası Yer Tutucusu"/>
          <p:cNvSpPr>
            <a:spLocks noGrp="1"/>
          </p:cNvSpPr>
          <p:nvPr>
            <p:ph type="sldNum" sz="quarter" idx="12"/>
          </p:nvPr>
        </p:nvSpPr>
        <p:spPr/>
        <p:txBody>
          <a:bodyPr/>
          <a:lstStyle/>
          <a:p>
            <a:fld id="{76E3FD18-239D-48BA-886F-2D86BFFD5A0D}" type="slidenum">
              <a:rPr lang="tr-TR" smtClean="0"/>
              <a:pPr/>
              <a:t>43</a:t>
            </a:fld>
            <a:endParaRPr lang="tr-T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28596" y="1357298"/>
            <a:ext cx="8143932" cy="3643338"/>
          </a:xfrm>
          <a:ln>
            <a:solidFill>
              <a:schemeClr val="accent1"/>
            </a:solidFill>
          </a:ln>
        </p:spPr>
        <p:txBody>
          <a:bodyPr/>
          <a:lstStyle/>
          <a:p>
            <a:pPr algn="just">
              <a:buFont typeface="Wingdings" pitchFamily="2" charset="2"/>
              <a:buChar char="Ø"/>
            </a:pPr>
            <a:r>
              <a:rPr lang="tr-TR" dirty="0" smtClean="0">
                <a:latin typeface="Times New Roman" pitchFamily="18" charset="0"/>
                <a:cs typeface="Times New Roman" pitchFamily="18" charset="0"/>
              </a:rPr>
              <a:t>	Organik çözücüler protein–su etkileşimini azaltır ve proteinleri çökeltir. </a:t>
            </a:r>
          </a:p>
          <a:p>
            <a:pPr algn="just">
              <a:buFont typeface="Wingdings" pitchFamily="2" charset="2"/>
              <a:buChar char="ü"/>
            </a:pPr>
            <a:r>
              <a:rPr lang="tr-TR" dirty="0" smtClean="0">
                <a:latin typeface="Times New Roman" pitchFamily="18" charset="0"/>
                <a:cs typeface="Times New Roman" pitchFamily="18" charset="0"/>
              </a:rPr>
              <a:t>  Çökelme </a:t>
            </a:r>
            <a:r>
              <a:rPr lang="tr-TR" dirty="0" err="1" smtClean="0">
                <a:latin typeface="Times New Roman" pitchFamily="18" charset="0"/>
                <a:cs typeface="Times New Roman" pitchFamily="18" charset="0"/>
              </a:rPr>
              <a:t>izoelektrik</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pH’da</a:t>
            </a:r>
            <a:r>
              <a:rPr lang="tr-TR" dirty="0" smtClean="0">
                <a:latin typeface="Times New Roman" pitchFamily="18" charset="0"/>
                <a:cs typeface="Times New Roman" pitchFamily="18" charset="0"/>
              </a:rPr>
              <a:t> daha kolay olur. Protein karışımlarındaki bir protein; değişik soğuk etanol–su; aseton–su karışımlarındaki farklı çözünürlük esasına göre ayrılabilir. </a:t>
            </a:r>
          </a:p>
          <a:p>
            <a:pPr algn="just">
              <a:buFont typeface="Wingdings" pitchFamily="2" charset="2"/>
              <a:buChar char="ü"/>
            </a:pPr>
            <a:r>
              <a:rPr lang="tr-TR" dirty="0" smtClean="0">
                <a:latin typeface="Times New Roman" pitchFamily="18" charset="0"/>
                <a:cs typeface="Times New Roman" pitchFamily="18" charset="0"/>
              </a:rPr>
              <a:t>  Proteinler yüksek sıcaklıklarda </a:t>
            </a:r>
            <a:r>
              <a:rPr lang="tr-TR" dirty="0" err="1" smtClean="0">
                <a:latin typeface="Times New Roman" pitchFamily="18" charset="0"/>
                <a:cs typeface="Times New Roman" pitchFamily="18" charset="0"/>
              </a:rPr>
              <a:t>denatüre</a:t>
            </a:r>
            <a:r>
              <a:rPr lang="tr-TR" dirty="0" smtClean="0">
                <a:latin typeface="Times New Roman" pitchFamily="18" charset="0"/>
                <a:cs typeface="Times New Roman" pitchFamily="18" charset="0"/>
              </a:rPr>
              <a:t> olduğu için düşük sıcaklıklarda çöktürülürler.</a:t>
            </a:r>
          </a:p>
          <a:p>
            <a:pPr>
              <a:buNone/>
            </a:pPr>
            <a:endParaRPr lang="tr-TR" dirty="0"/>
          </a:p>
        </p:txBody>
      </p:sp>
      <p:sp>
        <p:nvSpPr>
          <p:cNvPr id="4" name="3 Slayt Numarası Yer Tutucusu"/>
          <p:cNvSpPr>
            <a:spLocks noGrp="1"/>
          </p:cNvSpPr>
          <p:nvPr>
            <p:ph type="sldNum" sz="quarter" idx="12"/>
          </p:nvPr>
        </p:nvSpPr>
        <p:spPr/>
        <p:txBody>
          <a:bodyPr/>
          <a:lstStyle/>
          <a:p>
            <a:fld id="{76E3FD18-239D-48BA-886F-2D86BFFD5A0D}" type="slidenum">
              <a:rPr lang="tr-TR" smtClean="0"/>
              <a:pPr/>
              <a:t>44</a:t>
            </a:fld>
            <a:endParaRPr lang="tr-T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214422"/>
            <a:ext cx="8115328" cy="3786214"/>
          </a:xfrm>
          <a:ln>
            <a:solidFill>
              <a:schemeClr val="accent1"/>
            </a:solidFill>
          </a:ln>
        </p:spPr>
        <p:txBody>
          <a:bodyPr>
            <a:normAutofit fontScale="92500" lnSpcReduction="20000"/>
          </a:bodyPr>
          <a:lstStyle/>
          <a:p>
            <a:pPr marL="274320" lvl="1" indent="-274320" algn="just">
              <a:lnSpc>
                <a:spcPct val="120000"/>
              </a:lnSpc>
              <a:spcBef>
                <a:spcPts val="580"/>
              </a:spcBef>
              <a:buClr>
                <a:schemeClr val="accent1"/>
              </a:buClr>
              <a:buNone/>
            </a:pPr>
            <a:r>
              <a:rPr lang="tr-TR" sz="2700" b="1" dirty="0" smtClean="0">
                <a:solidFill>
                  <a:srgbClr val="FF0000"/>
                </a:solidFill>
                <a:latin typeface="Times New Roman" pitchFamily="18" charset="0"/>
                <a:cs typeface="Times New Roman" pitchFamily="18" charset="0"/>
              </a:rPr>
              <a:t>d.) Sıcaklık Etkisi:</a:t>
            </a:r>
            <a:r>
              <a:rPr lang="tr-TR" sz="2700" dirty="0" smtClean="0">
                <a:solidFill>
                  <a:srgbClr val="FF0000"/>
                </a:solidFill>
                <a:latin typeface="Times New Roman" pitchFamily="18" charset="0"/>
                <a:cs typeface="Times New Roman" pitchFamily="18" charset="0"/>
              </a:rPr>
              <a:t> </a:t>
            </a:r>
          </a:p>
          <a:p>
            <a:pPr marL="274320" lvl="1" indent="-274320" algn="just">
              <a:lnSpc>
                <a:spcPct val="120000"/>
              </a:lnSpc>
              <a:spcBef>
                <a:spcPts val="580"/>
              </a:spcBef>
              <a:buClr>
                <a:schemeClr val="accent1"/>
              </a:buClr>
              <a:buFont typeface="Wingdings" pitchFamily="2" charset="2"/>
              <a:buChar char="Ø"/>
            </a:pPr>
            <a:r>
              <a:rPr lang="tr-TR" sz="2700" dirty="0" smtClean="0">
                <a:solidFill>
                  <a:srgbClr val="FF0000"/>
                </a:solidFill>
                <a:latin typeface="Times New Roman" pitchFamily="18" charset="0"/>
                <a:cs typeface="Times New Roman" pitchFamily="18" charset="0"/>
              </a:rPr>
              <a:t>    </a:t>
            </a:r>
            <a:r>
              <a:rPr lang="tr-TR" sz="2800" dirty="0" err="1" smtClean="0">
                <a:latin typeface="Times New Roman" pitchFamily="18" charset="0"/>
                <a:cs typeface="Times New Roman" pitchFamily="18" charset="0"/>
              </a:rPr>
              <a:t>Globuler</a:t>
            </a:r>
            <a:r>
              <a:rPr lang="tr-TR" sz="2800" dirty="0" smtClean="0">
                <a:latin typeface="Times New Roman" pitchFamily="18" charset="0"/>
                <a:cs typeface="Times New Roman" pitchFamily="18" charset="0"/>
              </a:rPr>
              <a:t> proteinlerin çözünürlüğünü sıcaklık da etkiler. </a:t>
            </a:r>
            <a:r>
              <a:rPr lang="tr-TR" sz="2800" dirty="0" err="1" smtClean="0">
                <a:latin typeface="Times New Roman" pitchFamily="18" charset="0"/>
                <a:cs typeface="Times New Roman" pitchFamily="18" charset="0"/>
              </a:rPr>
              <a:t>Globuler</a:t>
            </a:r>
            <a:r>
              <a:rPr lang="tr-TR" sz="2800" dirty="0" smtClean="0">
                <a:latin typeface="Times New Roman" pitchFamily="18" charset="0"/>
                <a:cs typeface="Times New Roman" pitchFamily="18" charset="0"/>
              </a:rPr>
              <a:t> proteinlerin çözünürlükleri 0–40</a:t>
            </a:r>
            <a:r>
              <a:rPr lang="tr-TR" sz="2800" baseline="30000" dirty="0" smtClean="0">
                <a:latin typeface="Times New Roman" pitchFamily="18" charset="0"/>
                <a:cs typeface="Times New Roman" pitchFamily="18" charset="0"/>
              </a:rPr>
              <a:t>o</a:t>
            </a:r>
            <a:r>
              <a:rPr lang="tr-TR" sz="2800" dirty="0" smtClean="0">
                <a:latin typeface="Times New Roman" pitchFamily="18" charset="0"/>
                <a:cs typeface="Times New Roman" pitchFamily="18" charset="0"/>
              </a:rPr>
              <a:t>C arasında artar. 50–60</a:t>
            </a:r>
            <a:r>
              <a:rPr lang="tr-TR" sz="2800" baseline="30000" dirty="0" smtClean="0">
                <a:latin typeface="Times New Roman" pitchFamily="18" charset="0"/>
                <a:cs typeface="Times New Roman" pitchFamily="18" charset="0"/>
              </a:rPr>
              <a:t>o</a:t>
            </a:r>
            <a:r>
              <a:rPr lang="tr-TR" sz="2800" dirty="0" smtClean="0">
                <a:latin typeface="Times New Roman" pitchFamily="18" charset="0"/>
                <a:cs typeface="Times New Roman" pitchFamily="18" charset="0"/>
              </a:rPr>
              <a:t>C’ın üzerinde proteinlerin çoğu </a:t>
            </a:r>
            <a:r>
              <a:rPr lang="tr-TR" sz="2800" dirty="0" err="1" smtClean="0">
                <a:latin typeface="Times New Roman" pitchFamily="18" charset="0"/>
                <a:cs typeface="Times New Roman" pitchFamily="18" charset="0"/>
              </a:rPr>
              <a:t>denatüre</a:t>
            </a:r>
            <a:r>
              <a:rPr lang="tr-TR" sz="2800" dirty="0" smtClean="0">
                <a:latin typeface="Times New Roman" pitchFamily="18" charset="0"/>
                <a:cs typeface="Times New Roman" pitchFamily="18" charset="0"/>
              </a:rPr>
              <a:t> olur ve çözünürlük azalır. </a:t>
            </a:r>
          </a:p>
          <a:p>
            <a:pPr marL="274320" lvl="1" indent="-274320" algn="just">
              <a:lnSpc>
                <a:spcPct val="120000"/>
              </a:lnSpc>
              <a:spcBef>
                <a:spcPts val="580"/>
              </a:spcBef>
              <a:buClr>
                <a:schemeClr val="accent1"/>
              </a:buClr>
              <a:buFont typeface="Wingdings" pitchFamily="2" charset="2"/>
              <a:buChar char="Ø"/>
            </a:pPr>
            <a:r>
              <a:rPr lang="tr-TR" sz="2800" dirty="0" smtClean="0">
                <a:latin typeface="Times New Roman" pitchFamily="18" charset="0"/>
                <a:cs typeface="Times New Roman" pitchFamily="18" charset="0"/>
              </a:rPr>
              <a:t>    Proteinlerin ayrılması daha çok düşük sıcaklıklarda gerçekleştirilir.</a:t>
            </a:r>
          </a:p>
          <a:p>
            <a:pPr lvl="0" algn="just">
              <a:lnSpc>
                <a:spcPct val="120000"/>
              </a:lnSpc>
              <a:buNone/>
            </a:pPr>
            <a:r>
              <a:rPr lang="tr-TR" sz="2800" b="1" dirty="0" smtClean="0">
                <a:latin typeface="Times New Roman" pitchFamily="18" charset="0"/>
                <a:cs typeface="Times New Roman" pitchFamily="18" charset="0"/>
              </a:rPr>
              <a:t>	</a:t>
            </a:r>
            <a:endParaRPr lang="tr-TR" sz="2800" dirty="0" smtClean="0"/>
          </a:p>
          <a:p>
            <a:pPr>
              <a:buNone/>
            </a:pPr>
            <a:endParaRPr lang="tr-TR" dirty="0"/>
          </a:p>
        </p:txBody>
      </p:sp>
      <p:sp>
        <p:nvSpPr>
          <p:cNvPr id="5" name="4 Slayt Numarası Yer Tutucusu"/>
          <p:cNvSpPr>
            <a:spLocks noGrp="1"/>
          </p:cNvSpPr>
          <p:nvPr>
            <p:ph type="sldNum" sz="quarter" idx="12"/>
          </p:nvPr>
        </p:nvSpPr>
        <p:spPr/>
        <p:txBody>
          <a:bodyPr/>
          <a:lstStyle/>
          <a:p>
            <a:fld id="{76E3FD18-239D-48BA-886F-2D86BFFD5A0D}" type="slidenum">
              <a:rPr lang="tr-TR" smtClean="0"/>
              <a:pPr/>
              <a:t>45</a:t>
            </a:fld>
            <a:endParaRPr lang="tr-T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928670"/>
            <a:ext cx="8229600" cy="5395930"/>
          </a:xfrm>
          <a:ln>
            <a:solidFill>
              <a:schemeClr val="accent1"/>
            </a:solidFill>
          </a:ln>
        </p:spPr>
        <p:txBody>
          <a:bodyPr>
            <a:normAutofit fontScale="92500" lnSpcReduction="20000"/>
          </a:bodyPr>
          <a:lstStyle/>
          <a:p>
            <a:pPr lvl="0" algn="just">
              <a:lnSpc>
                <a:spcPct val="120000"/>
              </a:lnSpc>
              <a:buNone/>
            </a:pPr>
            <a:r>
              <a:rPr lang="tr-TR" sz="2800" b="1" dirty="0" smtClean="0">
                <a:solidFill>
                  <a:srgbClr val="FF0000"/>
                </a:solidFill>
                <a:latin typeface="Times New Roman" pitchFamily="18" charset="0"/>
                <a:cs typeface="Times New Roman" pitchFamily="18" charset="0"/>
              </a:rPr>
              <a:t>3.) Elektriksel Yük Esasına Göre Proteinlerin Ayrılması:</a:t>
            </a:r>
            <a:r>
              <a:rPr lang="tr-TR" sz="2800" dirty="0" smtClean="0">
                <a:solidFill>
                  <a:srgbClr val="FF0000"/>
                </a:solidFill>
                <a:latin typeface="Times New Roman" pitchFamily="18" charset="0"/>
                <a:cs typeface="Times New Roman" pitchFamily="18" charset="0"/>
              </a:rPr>
              <a:t> </a:t>
            </a:r>
          </a:p>
          <a:p>
            <a:pPr lvl="0" algn="just">
              <a:lnSpc>
                <a:spcPct val="120000"/>
              </a:lnSpc>
              <a:buFont typeface="Wingdings" pitchFamily="2" charset="2"/>
              <a:buChar char="Ø"/>
            </a:pPr>
            <a:r>
              <a:rPr lang="tr-TR" sz="2800" dirty="0" smtClean="0">
                <a:latin typeface="Times New Roman" pitchFamily="18" charset="0"/>
                <a:cs typeface="Times New Roman" pitchFamily="18" charset="0"/>
              </a:rPr>
              <a:t>     Proteinlerin elektriksel yüklerine göre ayrılması, karakteristik asit–baz özelliklerine dayanmaktadır. Proteinlerin aminoasit bileşimi ve dizilişi farklı olduğundan her proteinin kendine özgü bir asit–baz davranışı ve </a:t>
            </a:r>
            <a:r>
              <a:rPr lang="tr-TR" sz="2800" dirty="0" err="1" smtClean="0">
                <a:latin typeface="Times New Roman" pitchFamily="18" charset="0"/>
                <a:cs typeface="Times New Roman" pitchFamily="18" charset="0"/>
              </a:rPr>
              <a:t>izolektrik</a:t>
            </a:r>
            <a:r>
              <a:rPr lang="tr-TR" sz="2800" dirty="0" smtClean="0">
                <a:latin typeface="Times New Roman" pitchFamily="18" charset="0"/>
                <a:cs typeface="Times New Roman" pitchFamily="18" charset="0"/>
              </a:rPr>
              <a:t> </a:t>
            </a:r>
            <a:r>
              <a:rPr lang="tr-TR" sz="2800" dirty="0" err="1" smtClean="0">
                <a:latin typeface="Times New Roman" pitchFamily="18" charset="0"/>
                <a:cs typeface="Times New Roman" pitchFamily="18" charset="0"/>
              </a:rPr>
              <a:t>pH’sı</a:t>
            </a:r>
            <a:r>
              <a:rPr lang="tr-TR" sz="2800" dirty="0" smtClean="0">
                <a:latin typeface="Times New Roman" pitchFamily="18" charset="0"/>
                <a:cs typeface="Times New Roman" pitchFamily="18" charset="0"/>
              </a:rPr>
              <a:t> vardır. </a:t>
            </a:r>
          </a:p>
          <a:p>
            <a:pPr lvl="0" algn="just">
              <a:lnSpc>
                <a:spcPct val="120000"/>
              </a:lnSpc>
              <a:buFont typeface="Wingdings" pitchFamily="2" charset="2"/>
              <a:buChar char="Ø"/>
            </a:pPr>
            <a:r>
              <a:rPr lang="tr-TR" sz="2800" dirty="0" smtClean="0">
                <a:latin typeface="Times New Roman" pitchFamily="18" charset="0"/>
                <a:cs typeface="Times New Roman" pitchFamily="18" charset="0"/>
              </a:rPr>
              <a:t>    Proteinler </a:t>
            </a:r>
            <a:r>
              <a:rPr lang="tr-TR" sz="2800" dirty="0" err="1" smtClean="0">
                <a:latin typeface="Times New Roman" pitchFamily="18" charset="0"/>
                <a:cs typeface="Times New Roman" pitchFamily="18" charset="0"/>
              </a:rPr>
              <a:t>izoelektrik</a:t>
            </a:r>
            <a:r>
              <a:rPr lang="tr-TR" sz="2800" dirty="0" smtClean="0">
                <a:latin typeface="Times New Roman" pitchFamily="18" charset="0"/>
                <a:cs typeface="Times New Roman" pitchFamily="18" charset="0"/>
              </a:rPr>
              <a:t> </a:t>
            </a:r>
            <a:r>
              <a:rPr lang="tr-TR" sz="2800" dirty="0" err="1" smtClean="0">
                <a:latin typeface="Times New Roman" pitchFamily="18" charset="0"/>
                <a:cs typeface="Times New Roman" pitchFamily="18" charset="0"/>
              </a:rPr>
              <a:t>pH’larının</a:t>
            </a:r>
            <a:r>
              <a:rPr lang="tr-TR" sz="2800" dirty="0" smtClean="0">
                <a:latin typeface="Times New Roman" pitchFamily="18" charset="0"/>
                <a:cs typeface="Times New Roman" pitchFamily="18" charset="0"/>
              </a:rPr>
              <a:t> üstündeki çözeltilerde anyon; altındakiler de ise katyon olacak şekilde çözünürler. </a:t>
            </a:r>
          </a:p>
          <a:p>
            <a:pPr lvl="0" algn="just">
              <a:lnSpc>
                <a:spcPct val="120000"/>
              </a:lnSpc>
              <a:buFont typeface="Wingdings" pitchFamily="2" charset="2"/>
              <a:buChar char="Ø"/>
            </a:pPr>
            <a:r>
              <a:rPr lang="tr-TR" sz="2800" dirty="0" smtClean="0">
                <a:latin typeface="Times New Roman" pitchFamily="18" charset="0"/>
                <a:cs typeface="Times New Roman" pitchFamily="18" charset="0"/>
              </a:rPr>
              <a:t>   Proteinlerin karakteristik asit–baz özelliklerine dayalı iki ayırma metodu geliştirilmiştir: </a:t>
            </a:r>
            <a:r>
              <a:rPr lang="tr-TR" sz="2800" b="1" dirty="0" smtClean="0">
                <a:solidFill>
                  <a:srgbClr val="FF0000"/>
                </a:solidFill>
                <a:latin typeface="Times New Roman" pitchFamily="18" charset="0"/>
                <a:cs typeface="Times New Roman" pitchFamily="18" charset="0"/>
              </a:rPr>
              <a:t>a.</a:t>
            </a:r>
            <a:r>
              <a:rPr lang="tr-TR" sz="2800" dirty="0" smtClean="0">
                <a:latin typeface="Times New Roman" pitchFamily="18" charset="0"/>
                <a:cs typeface="Times New Roman" pitchFamily="18" charset="0"/>
              </a:rPr>
              <a:t> </a:t>
            </a:r>
            <a:r>
              <a:rPr lang="tr-TR" sz="2800" dirty="0" err="1" smtClean="0">
                <a:latin typeface="Times New Roman" pitchFamily="18" charset="0"/>
                <a:cs typeface="Times New Roman" pitchFamily="18" charset="0"/>
              </a:rPr>
              <a:t>Elektroforez</a:t>
            </a:r>
            <a:r>
              <a:rPr lang="tr-TR" sz="2800" dirty="0" smtClean="0">
                <a:latin typeface="Times New Roman" pitchFamily="18" charset="0"/>
                <a:cs typeface="Times New Roman" pitchFamily="18" charset="0"/>
              </a:rPr>
              <a:t>, </a:t>
            </a:r>
            <a:r>
              <a:rPr lang="tr-TR" sz="2800" b="1" dirty="0" smtClean="0">
                <a:solidFill>
                  <a:srgbClr val="FF0000"/>
                </a:solidFill>
                <a:latin typeface="Times New Roman" pitchFamily="18" charset="0"/>
                <a:cs typeface="Times New Roman" pitchFamily="18" charset="0"/>
              </a:rPr>
              <a:t>b.</a:t>
            </a:r>
            <a:r>
              <a:rPr lang="tr-TR" sz="2800" dirty="0" smtClean="0">
                <a:latin typeface="Times New Roman" pitchFamily="18" charset="0"/>
                <a:cs typeface="Times New Roman" pitchFamily="18" charset="0"/>
              </a:rPr>
              <a:t> İyon değişim </a:t>
            </a:r>
            <a:r>
              <a:rPr lang="tr-TR" sz="2800" dirty="0" err="1" smtClean="0">
                <a:latin typeface="Times New Roman" pitchFamily="18" charset="0"/>
                <a:cs typeface="Times New Roman" pitchFamily="18" charset="0"/>
              </a:rPr>
              <a:t>kromatografisi</a:t>
            </a:r>
            <a:endParaRPr lang="tr-TR" sz="2800" dirty="0" smtClean="0">
              <a:latin typeface="Times New Roman" pitchFamily="18" charset="0"/>
              <a:cs typeface="Times New Roman" pitchFamily="18" charset="0"/>
            </a:endParaRPr>
          </a:p>
        </p:txBody>
      </p:sp>
      <p:sp>
        <p:nvSpPr>
          <p:cNvPr id="5" name="4 Slayt Numarası Yer Tutucusu"/>
          <p:cNvSpPr>
            <a:spLocks noGrp="1"/>
          </p:cNvSpPr>
          <p:nvPr>
            <p:ph type="sldNum" sz="quarter" idx="12"/>
          </p:nvPr>
        </p:nvSpPr>
        <p:spPr/>
        <p:txBody>
          <a:bodyPr/>
          <a:lstStyle/>
          <a:p>
            <a:fld id="{76E3FD18-239D-48BA-886F-2D86BFFD5A0D}" type="slidenum">
              <a:rPr lang="tr-TR" smtClean="0"/>
              <a:pPr/>
              <a:t>46</a:t>
            </a:fld>
            <a:endParaRPr lang="tr-T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285720" y="642918"/>
            <a:ext cx="8401080" cy="6000792"/>
          </a:xfrm>
          <a:ln>
            <a:solidFill>
              <a:schemeClr val="accent1"/>
            </a:solidFill>
          </a:ln>
        </p:spPr>
        <p:txBody>
          <a:bodyPr>
            <a:normAutofit lnSpcReduction="10000"/>
          </a:bodyPr>
          <a:lstStyle/>
          <a:p>
            <a:pPr marL="457200" lvl="2" indent="-457200" algn="just">
              <a:spcBef>
                <a:spcPts val="580"/>
              </a:spcBef>
              <a:buClr>
                <a:schemeClr val="accent1"/>
              </a:buClr>
              <a:buNone/>
            </a:pPr>
            <a:r>
              <a:rPr lang="tr-TR" sz="2400" b="1" dirty="0" smtClean="0">
                <a:solidFill>
                  <a:srgbClr val="FF0000"/>
                </a:solidFill>
                <a:latin typeface="Times New Roman" pitchFamily="18" charset="0"/>
                <a:cs typeface="Times New Roman" pitchFamily="18" charset="0"/>
              </a:rPr>
              <a:t>a.)</a:t>
            </a:r>
            <a:r>
              <a:rPr lang="tr-TR" sz="2400" b="1" dirty="0" err="1" smtClean="0">
                <a:solidFill>
                  <a:srgbClr val="FF0000"/>
                </a:solidFill>
                <a:latin typeface="Times New Roman" pitchFamily="18" charset="0"/>
                <a:cs typeface="Times New Roman" pitchFamily="18" charset="0"/>
              </a:rPr>
              <a:t>Elektroforez</a:t>
            </a:r>
            <a:r>
              <a:rPr lang="tr-TR" sz="2400" b="1" dirty="0" smtClean="0">
                <a:solidFill>
                  <a:srgbClr val="FF0000"/>
                </a:solidFill>
                <a:latin typeface="Times New Roman" pitchFamily="18" charset="0"/>
                <a:cs typeface="Times New Roman" pitchFamily="18" charset="0"/>
              </a:rPr>
              <a:t>:</a:t>
            </a:r>
            <a:r>
              <a:rPr lang="tr-TR" sz="2400" dirty="0" smtClean="0">
                <a:solidFill>
                  <a:srgbClr val="FF0000"/>
                </a:solidFill>
                <a:latin typeface="Times New Roman" pitchFamily="18" charset="0"/>
                <a:cs typeface="Times New Roman" pitchFamily="18" charset="0"/>
              </a:rPr>
              <a:t> </a:t>
            </a:r>
          </a:p>
          <a:p>
            <a:pPr marL="457200" lvl="2" indent="-457200" algn="just">
              <a:lnSpc>
                <a:spcPct val="110000"/>
              </a:lnSpc>
              <a:spcBef>
                <a:spcPts val="580"/>
              </a:spcBef>
              <a:buClr>
                <a:schemeClr val="accent1"/>
              </a:buClr>
              <a:buFont typeface="Wingdings" pitchFamily="2" charset="2"/>
              <a:buChar char="Ø"/>
            </a:pPr>
            <a:r>
              <a:rPr lang="tr-TR" sz="2400" dirty="0" smtClean="0">
                <a:solidFill>
                  <a:srgbClr val="FF0000"/>
                </a:solidFill>
                <a:latin typeface="Times New Roman" pitchFamily="18" charset="0"/>
                <a:cs typeface="Times New Roman" pitchFamily="18" charset="0"/>
              </a:rPr>
              <a:t>      </a:t>
            </a:r>
            <a:r>
              <a:rPr lang="tr-TR" sz="2400" dirty="0" err="1" smtClean="0">
                <a:latin typeface="Times New Roman" pitchFamily="18" charset="0"/>
                <a:cs typeface="Times New Roman" pitchFamily="18" charset="0"/>
              </a:rPr>
              <a:t>Elektroforez</a:t>
            </a:r>
            <a:r>
              <a:rPr lang="tr-TR" sz="2400" dirty="0" smtClean="0">
                <a:latin typeface="Times New Roman" pitchFamily="18" charset="0"/>
                <a:cs typeface="Times New Roman" pitchFamily="18" charset="0"/>
              </a:rPr>
              <a:t> genel olarak bileşiklerin belirli bir </a:t>
            </a:r>
            <a:r>
              <a:rPr lang="tr-TR" sz="2400" dirty="0" err="1" smtClean="0">
                <a:latin typeface="Times New Roman" pitchFamily="18" charset="0"/>
                <a:cs typeface="Times New Roman" pitchFamily="18" charset="0"/>
              </a:rPr>
              <a:t>pH’da</a:t>
            </a:r>
            <a:r>
              <a:rPr lang="tr-TR" sz="2400" dirty="0" smtClean="0">
                <a:latin typeface="Times New Roman" pitchFamily="18" charset="0"/>
                <a:cs typeface="Times New Roman" pitchFamily="18" charset="0"/>
              </a:rPr>
              <a:t> yük farklılıklarına göre, DC elektrik alanında ayrılmaları ilkesine dayanır. </a:t>
            </a:r>
          </a:p>
          <a:p>
            <a:pPr marL="274320" lvl="2" indent="-274320" algn="just">
              <a:lnSpc>
                <a:spcPct val="110000"/>
              </a:lnSpc>
              <a:spcBef>
                <a:spcPts val="580"/>
              </a:spcBef>
              <a:buClr>
                <a:schemeClr val="accent1"/>
              </a:buClr>
              <a:buFont typeface="Wingdings" pitchFamily="2" charset="2"/>
              <a:buChar char="Ø"/>
            </a:pPr>
            <a:r>
              <a:rPr lang="tr-TR" sz="2400" dirty="0" smtClean="0">
                <a:latin typeface="Times New Roman" pitchFamily="18" charset="0"/>
                <a:cs typeface="Times New Roman" pitchFamily="18" charset="0"/>
              </a:rPr>
              <a:t>     Bu yöntem genel olarak büyük miktarlardaki proteinleri saflaştırmak için kullanılmaz, daha basit ve uygun alternatifler mevcuttur ve </a:t>
            </a:r>
            <a:r>
              <a:rPr lang="tr-TR" sz="2400" dirty="0" err="1" smtClean="0">
                <a:latin typeface="Times New Roman" pitchFamily="18" charset="0"/>
                <a:cs typeface="Times New Roman" pitchFamily="18" charset="0"/>
              </a:rPr>
              <a:t>elektroforetik</a:t>
            </a:r>
            <a:r>
              <a:rPr lang="tr-TR" sz="2400" dirty="0" smtClean="0">
                <a:latin typeface="Times New Roman" pitchFamily="18" charset="0"/>
                <a:cs typeface="Times New Roman" pitchFamily="18" charset="0"/>
              </a:rPr>
              <a:t> metotlar proteinlerin yapı ve işlevlerini olumsuz etkiler. </a:t>
            </a:r>
          </a:p>
          <a:p>
            <a:pPr marL="274320" lvl="2" indent="-274320" algn="just">
              <a:lnSpc>
                <a:spcPct val="110000"/>
              </a:lnSpc>
              <a:spcBef>
                <a:spcPts val="580"/>
              </a:spcBef>
              <a:buClr>
                <a:schemeClr val="accent1"/>
              </a:buClr>
              <a:buFont typeface="Wingdings" pitchFamily="2" charset="2"/>
              <a:buChar char="Ø"/>
            </a:pPr>
            <a:r>
              <a:rPr lang="tr-TR" sz="2400" dirty="0" smtClean="0">
                <a:latin typeface="Times New Roman" pitchFamily="18" charset="0"/>
                <a:cs typeface="Times New Roman" pitchFamily="18" charset="0"/>
              </a:rPr>
              <a:t>    Fakat </a:t>
            </a:r>
            <a:r>
              <a:rPr lang="tr-TR" sz="2400" dirty="0" err="1" smtClean="0">
                <a:latin typeface="Times New Roman" pitchFamily="18" charset="0"/>
                <a:cs typeface="Times New Roman" pitchFamily="18" charset="0"/>
              </a:rPr>
              <a:t>elektroforez</a:t>
            </a:r>
            <a:r>
              <a:rPr lang="tr-TR" sz="2400" dirty="0" smtClean="0">
                <a:latin typeface="Times New Roman" pitchFamily="18" charset="0"/>
                <a:cs typeface="Times New Roman" pitchFamily="18" charset="0"/>
              </a:rPr>
              <a:t> özellikle faydalı ve avantajlı bir yöntemdir. Bu yöntemin avantajı proteinlerin hem ayrıştırılması hem de görüntülenebilmesidir, araştırmacı farklı protein sayısını ve özgün bir proteinin saflık derecesini tahmin edebilir. </a:t>
            </a:r>
          </a:p>
          <a:p>
            <a:pPr marL="274320" lvl="2" indent="-274320" algn="just">
              <a:lnSpc>
                <a:spcPct val="110000"/>
              </a:lnSpc>
              <a:spcBef>
                <a:spcPts val="580"/>
              </a:spcBef>
              <a:buClr>
                <a:schemeClr val="accent1"/>
              </a:buClr>
              <a:buFont typeface="Wingdings" pitchFamily="2" charset="2"/>
              <a:buChar char="Ø"/>
            </a:pPr>
            <a:r>
              <a:rPr lang="tr-TR" sz="2400" dirty="0" smtClean="0">
                <a:latin typeface="Times New Roman" pitchFamily="18" charset="0"/>
                <a:cs typeface="Times New Roman" pitchFamily="18" charset="0"/>
              </a:rPr>
              <a:t>      Ayrıca </a:t>
            </a:r>
            <a:r>
              <a:rPr lang="tr-TR" sz="2400" dirty="0" err="1" smtClean="0">
                <a:latin typeface="Times New Roman" pitchFamily="18" charset="0"/>
                <a:cs typeface="Times New Roman" pitchFamily="18" charset="0"/>
              </a:rPr>
              <a:t>elektroforez</a:t>
            </a:r>
            <a:r>
              <a:rPr lang="tr-TR" sz="2400" dirty="0" smtClean="0">
                <a:latin typeface="Times New Roman" pitchFamily="18" charset="0"/>
                <a:cs typeface="Times New Roman" pitchFamily="18" charset="0"/>
              </a:rPr>
              <a:t>, proteinlerin </a:t>
            </a:r>
            <a:r>
              <a:rPr lang="tr-TR" sz="2400" dirty="0" err="1" smtClean="0">
                <a:latin typeface="Times New Roman" pitchFamily="18" charset="0"/>
                <a:cs typeface="Times New Roman" pitchFamily="18" charset="0"/>
              </a:rPr>
              <a:t>izoelektrik</a:t>
            </a:r>
            <a:r>
              <a:rPr lang="tr-TR" sz="2400" dirty="0" smtClean="0">
                <a:latin typeface="Times New Roman" pitchFamily="18" charset="0"/>
                <a:cs typeface="Times New Roman" pitchFamily="18" charset="0"/>
              </a:rPr>
              <a:t> </a:t>
            </a:r>
            <a:r>
              <a:rPr lang="tr-TR" sz="2400" dirty="0" err="1" smtClean="0">
                <a:latin typeface="Times New Roman" pitchFamily="18" charset="0"/>
                <a:cs typeface="Times New Roman" pitchFamily="18" charset="0"/>
              </a:rPr>
              <a:t>pH</a:t>
            </a:r>
            <a:r>
              <a:rPr lang="tr-TR" sz="2400" dirty="0" smtClean="0">
                <a:latin typeface="Times New Roman" pitchFamily="18" charset="0"/>
                <a:cs typeface="Times New Roman" pitchFamily="18" charset="0"/>
              </a:rPr>
              <a:t> ve yaklaşık molekül ağırlıkları gibi çok önemli özelliklerini de tanımlamaya yarar.</a:t>
            </a:r>
          </a:p>
          <a:p>
            <a:pPr>
              <a:buNone/>
            </a:pPr>
            <a:endParaRPr lang="tr-TR" dirty="0"/>
          </a:p>
        </p:txBody>
      </p:sp>
      <p:sp>
        <p:nvSpPr>
          <p:cNvPr id="5" name="4 Slayt Numarası Yer Tutucusu"/>
          <p:cNvSpPr>
            <a:spLocks noGrp="1"/>
          </p:cNvSpPr>
          <p:nvPr>
            <p:ph type="sldNum" sz="quarter" idx="12"/>
          </p:nvPr>
        </p:nvSpPr>
        <p:spPr/>
        <p:txBody>
          <a:bodyPr/>
          <a:lstStyle/>
          <a:p>
            <a:fld id="{76E3FD18-239D-48BA-886F-2D86BFFD5A0D}" type="slidenum">
              <a:rPr lang="tr-TR" smtClean="0"/>
              <a:pPr/>
              <a:t>47</a:t>
            </a:fld>
            <a:endParaRPr lang="tr-T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857232"/>
            <a:ext cx="8229600" cy="5467368"/>
          </a:xfrm>
          <a:ln>
            <a:solidFill>
              <a:schemeClr val="accent1"/>
            </a:solidFill>
          </a:ln>
        </p:spPr>
        <p:txBody>
          <a:bodyPr>
            <a:normAutofit fontScale="92500"/>
          </a:bodyPr>
          <a:lstStyle/>
          <a:p>
            <a:pPr algn="just">
              <a:buFont typeface="Wingdings" pitchFamily="2" charset="2"/>
              <a:buChar char="Ø"/>
            </a:pPr>
            <a:r>
              <a:rPr lang="tr-TR" sz="2800" dirty="0" smtClean="0">
                <a:latin typeface="Times New Roman" pitchFamily="18" charset="0"/>
                <a:cs typeface="Times New Roman" pitchFamily="18" charset="0"/>
              </a:rPr>
              <a:t>      Sistemin </a:t>
            </a:r>
            <a:r>
              <a:rPr lang="tr-TR" sz="2800" dirty="0" err="1" smtClean="0">
                <a:latin typeface="Times New Roman" pitchFamily="18" charset="0"/>
                <a:cs typeface="Times New Roman" pitchFamily="18" charset="0"/>
              </a:rPr>
              <a:t>pH’sı</a:t>
            </a:r>
            <a:r>
              <a:rPr lang="tr-TR" sz="2800" dirty="0" smtClean="0">
                <a:latin typeface="Times New Roman" pitchFamily="18" charset="0"/>
                <a:cs typeface="Times New Roman" pitchFamily="18" charset="0"/>
              </a:rPr>
              <a:t> tekniğin uygulandığı tampon çözelti ve elektrik alanı da bir DC güç kaynağından sağlanır. </a:t>
            </a:r>
            <a:r>
              <a:rPr lang="tr-TR" sz="2800" dirty="0" err="1" smtClean="0">
                <a:latin typeface="Times New Roman" pitchFamily="18" charset="0"/>
                <a:cs typeface="Times New Roman" pitchFamily="18" charset="0"/>
              </a:rPr>
              <a:t>Elektroforezde</a:t>
            </a:r>
            <a:r>
              <a:rPr lang="tr-TR" sz="2800" dirty="0" smtClean="0">
                <a:latin typeface="Times New Roman" pitchFamily="18" charset="0"/>
                <a:cs typeface="Times New Roman" pitchFamily="18" charset="0"/>
              </a:rPr>
              <a:t> </a:t>
            </a:r>
            <a:r>
              <a:rPr lang="tr-TR" sz="2800" dirty="0" err="1" smtClean="0">
                <a:latin typeface="Times New Roman" pitchFamily="18" charset="0"/>
                <a:cs typeface="Times New Roman" pitchFamily="18" charset="0"/>
              </a:rPr>
              <a:t>makromolekülleri</a:t>
            </a:r>
            <a:r>
              <a:rPr lang="tr-TR" sz="2800" dirty="0" smtClean="0">
                <a:latin typeface="Times New Roman" pitchFamily="18" charset="0"/>
                <a:cs typeface="Times New Roman" pitchFamily="18" charset="0"/>
              </a:rPr>
              <a:t> hareket ettiren güç, elektriksel potansiyel (E) </a:t>
            </a:r>
            <a:r>
              <a:rPr lang="tr-TR" sz="2800" dirty="0" err="1" smtClean="0">
                <a:latin typeface="Times New Roman" pitchFamily="18" charset="0"/>
                <a:cs typeface="Times New Roman" pitchFamily="18" charset="0"/>
              </a:rPr>
              <a:t>dir</a:t>
            </a:r>
            <a:r>
              <a:rPr lang="tr-TR" sz="2800" dirty="0" smtClean="0">
                <a:latin typeface="Times New Roman" pitchFamily="18" charset="0"/>
                <a:cs typeface="Times New Roman" pitchFamily="18" charset="0"/>
              </a:rPr>
              <a:t>. </a:t>
            </a:r>
          </a:p>
          <a:p>
            <a:pPr algn="just">
              <a:buFont typeface="Wingdings" pitchFamily="2" charset="2"/>
              <a:buChar char="Ø"/>
            </a:pPr>
            <a:r>
              <a:rPr lang="tr-TR" sz="2800" dirty="0" smtClean="0">
                <a:latin typeface="Times New Roman" pitchFamily="18" charset="0"/>
                <a:cs typeface="Times New Roman" pitchFamily="18" charset="0"/>
              </a:rPr>
              <a:t>      Yüklü bir parçacığın elektriksel alanda göçü, elektriksel hareketlilik eşitliğiyle verilir:</a:t>
            </a:r>
          </a:p>
          <a:p>
            <a:pPr algn="just">
              <a:buNone/>
            </a:pPr>
            <a:endParaRPr lang="tr-TR" sz="2800" dirty="0" smtClean="0">
              <a:latin typeface="Times New Roman" pitchFamily="18" charset="0"/>
              <a:cs typeface="Times New Roman" pitchFamily="18" charset="0"/>
            </a:endParaRPr>
          </a:p>
          <a:p>
            <a:pPr algn="just">
              <a:buNone/>
            </a:pPr>
            <a:endParaRPr lang="tr-TR" sz="2800" dirty="0" smtClean="0">
              <a:latin typeface="Times New Roman" pitchFamily="18" charset="0"/>
              <a:cs typeface="Times New Roman" pitchFamily="18" charset="0"/>
            </a:endParaRPr>
          </a:p>
          <a:p>
            <a:pPr algn="just">
              <a:buNone/>
            </a:pPr>
            <a:r>
              <a:rPr lang="tr-TR" sz="2800" dirty="0" smtClean="0">
                <a:latin typeface="Times New Roman" pitchFamily="18" charset="0"/>
                <a:cs typeface="Times New Roman" pitchFamily="18" charset="0"/>
              </a:rPr>
              <a:t>	(</a:t>
            </a:r>
            <a:r>
              <a:rPr lang="tr-TR" sz="2800" i="1" dirty="0" smtClean="0">
                <a:latin typeface="Times New Roman" pitchFamily="18" charset="0"/>
                <a:cs typeface="Times New Roman" pitchFamily="18" charset="0"/>
              </a:rPr>
              <a:t>v</a:t>
            </a:r>
            <a:r>
              <a:rPr lang="tr-TR" sz="2800" dirty="0" smtClean="0">
                <a:latin typeface="Times New Roman" pitchFamily="18" charset="0"/>
                <a:cs typeface="Times New Roman" pitchFamily="18" charset="0"/>
              </a:rPr>
              <a:t>: göç hızı, E: elektriksel potansiyel)</a:t>
            </a:r>
          </a:p>
          <a:p>
            <a:pPr algn="just">
              <a:buFont typeface="Wingdings" pitchFamily="2" charset="2"/>
              <a:buChar char="Ø"/>
            </a:pPr>
            <a:r>
              <a:rPr lang="tr-TR" sz="2800" dirty="0" smtClean="0">
                <a:latin typeface="Times New Roman" pitchFamily="18" charset="0"/>
                <a:cs typeface="Times New Roman" pitchFamily="18" charset="0"/>
              </a:rPr>
              <a:t>      Proteinler bir DC elektrik alanında </a:t>
            </a:r>
            <a:r>
              <a:rPr lang="tr-TR" sz="2800" dirty="0" err="1" smtClean="0">
                <a:latin typeface="Times New Roman" pitchFamily="18" charset="0"/>
                <a:cs typeface="Times New Roman" pitchFamily="18" charset="0"/>
              </a:rPr>
              <a:t>Na</a:t>
            </a:r>
            <a:r>
              <a:rPr lang="tr-TR" sz="2800" baseline="30000" dirty="0" smtClean="0">
                <a:latin typeface="Times New Roman" pitchFamily="18" charset="0"/>
                <a:cs typeface="Times New Roman" pitchFamily="18" charset="0"/>
              </a:rPr>
              <a:t>+</a:t>
            </a:r>
            <a:r>
              <a:rPr lang="tr-TR" sz="2800" dirty="0" smtClean="0">
                <a:latin typeface="Times New Roman" pitchFamily="18" charset="0"/>
                <a:cs typeface="Times New Roman" pitchFamily="18" charset="0"/>
              </a:rPr>
              <a:t>, </a:t>
            </a:r>
            <a:r>
              <a:rPr lang="tr-TR" sz="2800" dirty="0" err="1" smtClean="0">
                <a:latin typeface="Times New Roman" pitchFamily="18" charset="0"/>
                <a:cs typeface="Times New Roman" pitchFamily="18" charset="0"/>
              </a:rPr>
              <a:t>Cl</a:t>
            </a:r>
            <a:r>
              <a:rPr lang="tr-TR" sz="2800" baseline="30000" dirty="0" smtClean="0">
                <a:latin typeface="Times New Roman" pitchFamily="18" charset="0"/>
                <a:cs typeface="Times New Roman" pitchFamily="18" charset="0"/>
              </a:rPr>
              <a:t>-</a:t>
            </a:r>
            <a:r>
              <a:rPr lang="tr-TR" sz="2800" dirty="0" smtClean="0">
                <a:latin typeface="Times New Roman" pitchFamily="18" charset="0"/>
                <a:cs typeface="Times New Roman" pitchFamily="18" charset="0"/>
              </a:rPr>
              <a:t> gibi küçük iyonlardan daha yavaş hareket ederler, çünkü proteinlerin yük yoğunlukları (e/m) çok daha küçüktür.</a:t>
            </a:r>
          </a:p>
          <a:p>
            <a:endParaRPr lang="tr-TR" dirty="0" smtClean="0"/>
          </a:p>
          <a:p>
            <a:pPr>
              <a:buNone/>
            </a:pPr>
            <a:endParaRPr lang="tr-TR" dirty="0"/>
          </a:p>
        </p:txBody>
      </p:sp>
      <p:pic>
        <p:nvPicPr>
          <p:cNvPr id="4" name="Picture 1"/>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2786050" y="3533363"/>
            <a:ext cx="928694" cy="747485"/>
          </a:xfrm>
          <a:prstGeom prst="rect">
            <a:avLst/>
          </a:prstGeom>
          <a:noFill/>
        </p:spPr>
      </p:pic>
      <p:sp>
        <p:nvSpPr>
          <p:cNvPr id="6" name="5 Slayt Numarası Yer Tutucusu"/>
          <p:cNvSpPr>
            <a:spLocks noGrp="1"/>
          </p:cNvSpPr>
          <p:nvPr>
            <p:ph type="sldNum" sz="quarter" idx="12"/>
          </p:nvPr>
        </p:nvSpPr>
        <p:spPr/>
        <p:txBody>
          <a:bodyPr/>
          <a:lstStyle/>
          <a:p>
            <a:fld id="{76E3FD18-239D-48BA-886F-2D86BFFD5A0D}" type="slidenum">
              <a:rPr lang="tr-TR" smtClean="0"/>
              <a:pPr/>
              <a:t>48</a:t>
            </a:fld>
            <a:endParaRPr lang="tr-T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285720" y="214290"/>
            <a:ext cx="8501122" cy="6286544"/>
          </a:xfrm>
          <a:ln>
            <a:solidFill>
              <a:schemeClr val="accent1"/>
            </a:solidFill>
          </a:ln>
        </p:spPr>
        <p:txBody>
          <a:bodyPr>
            <a:normAutofit lnSpcReduction="10000"/>
          </a:bodyPr>
          <a:lstStyle/>
          <a:p>
            <a:pPr marL="514350" lvl="3" indent="-514350" algn="just">
              <a:spcBef>
                <a:spcPts val="580"/>
              </a:spcBef>
              <a:buClr>
                <a:schemeClr val="accent1"/>
              </a:buClr>
              <a:buSzPct val="85000"/>
              <a:buNone/>
            </a:pPr>
            <a:r>
              <a:rPr lang="tr-TR" sz="2400" b="1" dirty="0" smtClean="0">
                <a:solidFill>
                  <a:srgbClr val="FF0000"/>
                </a:solidFill>
                <a:latin typeface="Times New Roman" pitchFamily="18" charset="0"/>
                <a:cs typeface="Times New Roman" pitchFamily="18" charset="0"/>
              </a:rPr>
              <a:t>i.)Serbest </a:t>
            </a:r>
            <a:r>
              <a:rPr lang="tr-TR" sz="2400" b="1" dirty="0" err="1" smtClean="0">
                <a:solidFill>
                  <a:srgbClr val="FF0000"/>
                </a:solidFill>
                <a:latin typeface="Times New Roman" pitchFamily="18" charset="0"/>
                <a:cs typeface="Times New Roman" pitchFamily="18" charset="0"/>
              </a:rPr>
              <a:t>Elektroforez</a:t>
            </a:r>
            <a:r>
              <a:rPr lang="tr-TR" sz="2400" b="1" dirty="0" smtClean="0">
                <a:solidFill>
                  <a:srgbClr val="FF0000"/>
                </a:solidFill>
                <a:latin typeface="Times New Roman" pitchFamily="18" charset="0"/>
                <a:cs typeface="Times New Roman" pitchFamily="18" charset="0"/>
              </a:rPr>
              <a:t>:</a:t>
            </a:r>
            <a:r>
              <a:rPr lang="tr-TR" sz="2400" dirty="0" smtClean="0">
                <a:solidFill>
                  <a:srgbClr val="FF0000"/>
                </a:solidFill>
                <a:latin typeface="Times New Roman" pitchFamily="18" charset="0"/>
                <a:cs typeface="Times New Roman" pitchFamily="18" charset="0"/>
              </a:rPr>
              <a:t> </a:t>
            </a:r>
          </a:p>
          <a:p>
            <a:pPr marL="514350" lvl="3" indent="-514350" algn="just">
              <a:lnSpc>
                <a:spcPct val="110000"/>
              </a:lnSpc>
              <a:spcBef>
                <a:spcPts val="580"/>
              </a:spcBef>
              <a:buClr>
                <a:schemeClr val="accent1"/>
              </a:buClr>
              <a:buSzPct val="85000"/>
              <a:buFont typeface="Wingdings" pitchFamily="2" charset="2"/>
              <a:buChar char="Ø"/>
            </a:pPr>
            <a:r>
              <a:rPr lang="tr-TR" sz="2400" dirty="0" smtClean="0">
                <a:solidFill>
                  <a:srgbClr val="FF0000"/>
                </a:solidFill>
                <a:latin typeface="Times New Roman" pitchFamily="18" charset="0"/>
                <a:cs typeface="Times New Roman" pitchFamily="18" charset="0"/>
              </a:rPr>
              <a:t>    </a:t>
            </a:r>
            <a:r>
              <a:rPr lang="tr-TR" sz="2400" dirty="0" smtClean="0">
                <a:latin typeface="Times New Roman" pitchFamily="18" charset="0"/>
                <a:cs typeface="Times New Roman" pitchFamily="18" charset="0"/>
              </a:rPr>
              <a:t>İlk olarak geliştirilen </a:t>
            </a:r>
            <a:r>
              <a:rPr lang="tr-TR" sz="2400" dirty="0" err="1" smtClean="0">
                <a:latin typeface="Times New Roman" pitchFamily="18" charset="0"/>
                <a:cs typeface="Times New Roman" pitchFamily="18" charset="0"/>
              </a:rPr>
              <a:t>elektroforez</a:t>
            </a:r>
            <a:r>
              <a:rPr lang="tr-TR" sz="2400" dirty="0" smtClean="0">
                <a:latin typeface="Times New Roman" pitchFamily="18" charset="0"/>
                <a:cs typeface="Times New Roman" pitchFamily="18" charset="0"/>
              </a:rPr>
              <a:t> serbest </a:t>
            </a:r>
            <a:r>
              <a:rPr lang="tr-TR" sz="2400" dirty="0" err="1" smtClean="0">
                <a:latin typeface="Times New Roman" pitchFamily="18" charset="0"/>
                <a:cs typeface="Times New Roman" pitchFamily="18" charset="0"/>
              </a:rPr>
              <a:t>elektroforezdir</a:t>
            </a:r>
            <a:r>
              <a:rPr lang="tr-TR" sz="2400" dirty="0" smtClean="0">
                <a:latin typeface="Times New Roman" pitchFamily="18" charset="0"/>
                <a:cs typeface="Times New Roman" pitchFamily="18" charset="0"/>
              </a:rPr>
              <a:t>. A. </a:t>
            </a:r>
            <a:r>
              <a:rPr lang="tr-TR" sz="2400" dirty="0" err="1" smtClean="0">
                <a:latin typeface="Times New Roman" pitchFamily="18" charset="0"/>
                <a:cs typeface="Times New Roman" pitchFamily="18" charset="0"/>
              </a:rPr>
              <a:t>Tiselius</a:t>
            </a:r>
            <a:r>
              <a:rPr lang="tr-TR" sz="2400" dirty="0" smtClean="0">
                <a:latin typeface="Times New Roman" pitchFamily="18" charset="0"/>
                <a:cs typeface="Times New Roman" pitchFamily="18" charset="0"/>
              </a:rPr>
              <a:t> (1937) tarafından geliştirilmiş olan bu </a:t>
            </a:r>
            <a:r>
              <a:rPr lang="tr-TR" sz="2400" dirty="0" err="1" smtClean="0">
                <a:latin typeface="Times New Roman" pitchFamily="18" charset="0"/>
                <a:cs typeface="Times New Roman" pitchFamily="18" charset="0"/>
              </a:rPr>
              <a:t>elektroforezde</a:t>
            </a:r>
            <a:r>
              <a:rPr lang="tr-TR" sz="2400" dirty="0" smtClean="0">
                <a:latin typeface="Times New Roman" pitchFamily="18" charset="0"/>
                <a:cs typeface="Times New Roman" pitchFamily="18" charset="0"/>
              </a:rPr>
              <a:t>, proteinler karışımı uygun bir tamponda çözülerek U şeklinde bir boru içerisine yerleştirilir (</a:t>
            </a:r>
            <a:r>
              <a:rPr lang="tr-TR" sz="2400" dirty="0" smtClean="0">
                <a:solidFill>
                  <a:srgbClr val="FF0000"/>
                </a:solidFill>
                <a:latin typeface="Times New Roman" pitchFamily="18" charset="0"/>
                <a:cs typeface="Times New Roman" pitchFamily="18" charset="0"/>
              </a:rPr>
              <a:t>Şekil 3.33. ;</a:t>
            </a:r>
            <a:r>
              <a:rPr lang="tr-TR" sz="2400" dirty="0" smtClean="0">
                <a:latin typeface="Times New Roman" pitchFamily="18" charset="0"/>
                <a:cs typeface="Times New Roman" pitchFamily="18" charset="0"/>
              </a:rPr>
              <a:t> Şekil 6). </a:t>
            </a:r>
          </a:p>
          <a:p>
            <a:pPr marL="274320" lvl="3" indent="-274320" algn="just">
              <a:lnSpc>
                <a:spcPct val="110000"/>
              </a:lnSpc>
              <a:spcBef>
                <a:spcPts val="580"/>
              </a:spcBef>
              <a:buClr>
                <a:schemeClr val="accent1"/>
              </a:buClr>
              <a:buSzPct val="85000"/>
              <a:buFont typeface="Wingdings" pitchFamily="2" charset="2"/>
              <a:buChar char="Ø"/>
            </a:pPr>
            <a:r>
              <a:rPr lang="tr-TR" sz="2400" dirty="0" smtClean="0">
                <a:latin typeface="Times New Roman" pitchFamily="18" charset="0"/>
                <a:cs typeface="Times New Roman" pitchFamily="18" charset="0"/>
              </a:rPr>
              <a:t>      Protein çözeltisinin üzeri saf tamponla doldurulur. Elektriksel alan uygulandığında proteinler yük yoğunluklarına göre hareket ederler ve bantlar oluştururlar. Daha sonra proteinlerin konumu ve miktarı bantların kırılma indislerinin ölçülmesi ile belirlenir. </a:t>
            </a:r>
          </a:p>
          <a:p>
            <a:pPr marL="274320" lvl="3" indent="-274320" algn="just">
              <a:lnSpc>
                <a:spcPct val="110000"/>
              </a:lnSpc>
              <a:spcBef>
                <a:spcPts val="580"/>
              </a:spcBef>
              <a:buClr>
                <a:schemeClr val="accent1"/>
              </a:buClr>
              <a:buSzPct val="85000"/>
              <a:buFont typeface="Wingdings" pitchFamily="2" charset="2"/>
              <a:buChar char="Ø"/>
            </a:pPr>
            <a:r>
              <a:rPr lang="tr-TR" sz="2400" dirty="0" smtClean="0">
                <a:latin typeface="Times New Roman" pitchFamily="18" charset="0"/>
                <a:cs typeface="Times New Roman" pitchFamily="18" charset="0"/>
              </a:rPr>
              <a:t>     Uzun yıllar serbest </a:t>
            </a:r>
            <a:r>
              <a:rPr lang="tr-TR" sz="2400" dirty="0" err="1" smtClean="0">
                <a:latin typeface="Times New Roman" pitchFamily="18" charset="0"/>
                <a:cs typeface="Times New Roman" pitchFamily="18" charset="0"/>
              </a:rPr>
              <a:t>elektroforez</a:t>
            </a:r>
            <a:r>
              <a:rPr lang="tr-TR" sz="2400" dirty="0" smtClean="0">
                <a:latin typeface="Times New Roman" pitchFamily="18" charset="0"/>
                <a:cs typeface="Times New Roman" pitchFamily="18" charset="0"/>
              </a:rPr>
              <a:t> kan plazma proteinlerinin kantitatif tayininde kullanılmıştır. Kan plazma proteinlerinin, </a:t>
            </a:r>
            <a:r>
              <a:rPr lang="tr-TR" sz="2400" dirty="0" err="1" smtClean="0">
                <a:latin typeface="Times New Roman" pitchFamily="18" charset="0"/>
                <a:cs typeface="Times New Roman" pitchFamily="18" charset="0"/>
              </a:rPr>
              <a:t>izoelektrik</a:t>
            </a:r>
            <a:r>
              <a:rPr lang="tr-TR" sz="2400" dirty="0" smtClean="0">
                <a:latin typeface="Times New Roman" pitchFamily="18" charset="0"/>
                <a:cs typeface="Times New Roman" pitchFamily="18" charset="0"/>
              </a:rPr>
              <a:t> </a:t>
            </a:r>
            <a:r>
              <a:rPr lang="tr-TR" sz="2400" dirty="0" err="1" smtClean="0">
                <a:latin typeface="Times New Roman" pitchFamily="18" charset="0"/>
                <a:cs typeface="Times New Roman" pitchFamily="18" charset="0"/>
              </a:rPr>
              <a:t>pH’ları</a:t>
            </a:r>
            <a:r>
              <a:rPr lang="tr-TR" sz="2400" dirty="0" smtClean="0">
                <a:latin typeface="Times New Roman" pitchFamily="18" charset="0"/>
                <a:cs typeface="Times New Roman" pitchFamily="18" charset="0"/>
              </a:rPr>
              <a:t> 4,5–7,0 arasında değişir. </a:t>
            </a:r>
            <a:r>
              <a:rPr lang="tr-TR" sz="2400" dirty="0" err="1" smtClean="0">
                <a:latin typeface="Times New Roman" pitchFamily="18" charset="0"/>
                <a:cs typeface="Times New Roman" pitchFamily="18" charset="0"/>
              </a:rPr>
              <a:t>pH</a:t>
            </a:r>
            <a:r>
              <a:rPr lang="tr-TR" sz="2400" dirty="0" smtClean="0">
                <a:latin typeface="Times New Roman" pitchFamily="18" charset="0"/>
                <a:cs typeface="Times New Roman" pitchFamily="18" charset="0"/>
              </a:rPr>
              <a:t> = 8,6 tampon çözeltide kan plazma proteinleri anyon şeklinde çözünecek ve anoda göç edeceklerdir. </a:t>
            </a:r>
          </a:p>
          <a:p>
            <a:pPr marL="274320" lvl="3" indent="-274320" algn="just">
              <a:lnSpc>
                <a:spcPct val="110000"/>
              </a:lnSpc>
              <a:spcBef>
                <a:spcPts val="580"/>
              </a:spcBef>
              <a:buClr>
                <a:schemeClr val="accent1"/>
              </a:buClr>
              <a:buSzPct val="85000"/>
              <a:buFont typeface="Wingdings" pitchFamily="2" charset="2"/>
              <a:buChar char="Ø"/>
            </a:pPr>
            <a:r>
              <a:rPr lang="tr-TR" sz="2400" dirty="0" smtClean="0">
                <a:latin typeface="Times New Roman" pitchFamily="18" charset="0"/>
                <a:cs typeface="Times New Roman" pitchFamily="18" charset="0"/>
              </a:rPr>
              <a:t>     Proteinlerin şekil, büyüklük ve yükleri farklı olduklarından aynı hızla göç edemezler, yük yoğunluklarına göre sıralanırlar.</a:t>
            </a:r>
          </a:p>
        </p:txBody>
      </p:sp>
      <p:sp>
        <p:nvSpPr>
          <p:cNvPr id="5" name="4 Slayt Numarası Yer Tutucusu"/>
          <p:cNvSpPr>
            <a:spLocks noGrp="1"/>
          </p:cNvSpPr>
          <p:nvPr>
            <p:ph type="sldNum" sz="quarter" idx="12"/>
          </p:nvPr>
        </p:nvSpPr>
        <p:spPr/>
        <p:txBody>
          <a:bodyPr/>
          <a:lstStyle/>
          <a:p>
            <a:fld id="{76E3FD18-239D-48BA-886F-2D86BFFD5A0D}" type="slidenum">
              <a:rPr lang="tr-TR" smtClean="0"/>
              <a:pPr/>
              <a:t>49</a:t>
            </a:fld>
            <a:endParaRPr lang="tr-T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Grp="1" noChangeAspect="1" noChangeArrowheads="1"/>
          </p:cNvPicPr>
          <p:nvPr>
            <p:ph idx="1"/>
          </p:nvPr>
        </p:nvPicPr>
        <p:blipFill>
          <a:blip r:embed="rId2" cstate="print"/>
          <a:srcRect/>
          <a:stretch>
            <a:fillRect/>
          </a:stretch>
        </p:blipFill>
        <p:spPr bwMode="auto">
          <a:xfrm>
            <a:off x="285720" y="928670"/>
            <a:ext cx="8488534" cy="5500726"/>
          </a:xfrm>
          <a:prstGeom prst="rect">
            <a:avLst/>
          </a:prstGeom>
          <a:noFill/>
          <a:ln w="9525">
            <a:noFill/>
            <a:miter lim="800000"/>
            <a:headEnd/>
            <a:tailEnd/>
          </a:ln>
        </p:spPr>
      </p:pic>
      <p:sp>
        <p:nvSpPr>
          <p:cNvPr id="5" name="4 Slayt Numarası Yer Tutucusu"/>
          <p:cNvSpPr>
            <a:spLocks noGrp="1"/>
          </p:cNvSpPr>
          <p:nvPr>
            <p:ph type="sldNum" sz="quarter" idx="12"/>
          </p:nvPr>
        </p:nvSpPr>
        <p:spPr/>
        <p:txBody>
          <a:bodyPr/>
          <a:lstStyle/>
          <a:p>
            <a:fld id="{76E3FD18-239D-48BA-886F-2D86BFFD5A0D}" type="slidenum">
              <a:rPr lang="tr-TR" smtClean="0"/>
              <a:pPr/>
              <a:t>50</a:t>
            </a:fld>
            <a:endParaRPr lang="tr-T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500034" y="1357298"/>
            <a:ext cx="8229600" cy="4572032"/>
          </a:xfrm>
          <a:ln>
            <a:solidFill>
              <a:schemeClr val="accent1"/>
            </a:solidFill>
          </a:ln>
        </p:spPr>
        <p:txBody>
          <a:bodyPr/>
          <a:lstStyle/>
          <a:p>
            <a:pPr marL="274320" lvl="3" indent="-274320" algn="just">
              <a:lnSpc>
                <a:spcPct val="110000"/>
              </a:lnSpc>
              <a:spcBef>
                <a:spcPts val="580"/>
              </a:spcBef>
              <a:buClr>
                <a:schemeClr val="accent1"/>
              </a:buClr>
              <a:buSzPct val="85000"/>
              <a:buNone/>
            </a:pPr>
            <a:r>
              <a:rPr lang="tr-TR" sz="2400" b="1" dirty="0" err="1" smtClean="0">
                <a:solidFill>
                  <a:srgbClr val="FF0000"/>
                </a:solidFill>
                <a:latin typeface="Times New Roman" pitchFamily="18" charset="0"/>
                <a:cs typeface="Times New Roman" pitchFamily="18" charset="0"/>
              </a:rPr>
              <a:t>ii</a:t>
            </a:r>
            <a:r>
              <a:rPr lang="tr-TR" sz="2400" b="1" dirty="0" smtClean="0">
                <a:solidFill>
                  <a:srgbClr val="FF0000"/>
                </a:solidFill>
                <a:latin typeface="Times New Roman" pitchFamily="18" charset="0"/>
                <a:cs typeface="Times New Roman" pitchFamily="18" charset="0"/>
              </a:rPr>
              <a:t>.)Bölge </a:t>
            </a:r>
            <a:r>
              <a:rPr lang="tr-TR" sz="2400" b="1" dirty="0" err="1" smtClean="0">
                <a:solidFill>
                  <a:srgbClr val="FF0000"/>
                </a:solidFill>
                <a:latin typeface="Times New Roman" pitchFamily="18" charset="0"/>
                <a:cs typeface="Times New Roman" pitchFamily="18" charset="0"/>
              </a:rPr>
              <a:t>Elektroforezi</a:t>
            </a:r>
            <a:r>
              <a:rPr lang="tr-TR" sz="2400" b="1" dirty="0" smtClean="0">
                <a:solidFill>
                  <a:srgbClr val="FF0000"/>
                </a:solidFill>
                <a:latin typeface="Times New Roman" pitchFamily="18" charset="0"/>
                <a:cs typeface="Times New Roman" pitchFamily="18" charset="0"/>
              </a:rPr>
              <a:t>:</a:t>
            </a:r>
            <a:r>
              <a:rPr lang="tr-TR" sz="2400" dirty="0" smtClean="0">
                <a:solidFill>
                  <a:srgbClr val="FF0000"/>
                </a:solidFill>
                <a:latin typeface="Times New Roman" pitchFamily="18" charset="0"/>
                <a:cs typeface="Times New Roman" pitchFamily="18" charset="0"/>
              </a:rPr>
              <a:t> </a:t>
            </a:r>
          </a:p>
          <a:p>
            <a:pPr marL="274320" lvl="3" indent="-274320" algn="just">
              <a:lnSpc>
                <a:spcPct val="110000"/>
              </a:lnSpc>
              <a:spcBef>
                <a:spcPts val="580"/>
              </a:spcBef>
              <a:buClr>
                <a:schemeClr val="accent1"/>
              </a:buClr>
              <a:buSzPct val="85000"/>
              <a:buFont typeface="Wingdings" pitchFamily="2" charset="2"/>
              <a:buChar char="Ø"/>
            </a:pPr>
            <a:r>
              <a:rPr lang="tr-TR" sz="2400" dirty="0" smtClean="0">
                <a:solidFill>
                  <a:srgbClr val="FF0000"/>
                </a:solidFill>
                <a:latin typeface="Times New Roman" pitchFamily="18" charset="0"/>
                <a:cs typeface="Times New Roman" pitchFamily="18" charset="0"/>
              </a:rPr>
              <a:t>    </a:t>
            </a:r>
            <a:r>
              <a:rPr lang="tr-TR" sz="2400" dirty="0" smtClean="0">
                <a:latin typeface="Times New Roman" pitchFamily="18" charset="0"/>
                <a:cs typeface="Times New Roman" pitchFamily="18" charset="0"/>
              </a:rPr>
              <a:t>Serbest </a:t>
            </a:r>
            <a:r>
              <a:rPr lang="tr-TR" sz="2400" dirty="0" err="1" smtClean="0">
                <a:latin typeface="Times New Roman" pitchFamily="18" charset="0"/>
                <a:cs typeface="Times New Roman" pitchFamily="18" charset="0"/>
              </a:rPr>
              <a:t>elektroforez</a:t>
            </a:r>
            <a:r>
              <a:rPr lang="tr-TR" sz="2400" dirty="0" smtClean="0">
                <a:latin typeface="Times New Roman" pitchFamily="18" charset="0"/>
                <a:cs typeface="Times New Roman" pitchFamily="18" charset="0"/>
              </a:rPr>
              <a:t> değişik şekillerde uygulanan bölge </a:t>
            </a:r>
            <a:r>
              <a:rPr lang="tr-TR" sz="2400" dirty="0" err="1" smtClean="0">
                <a:latin typeface="Times New Roman" pitchFamily="18" charset="0"/>
                <a:cs typeface="Times New Roman" pitchFamily="18" charset="0"/>
              </a:rPr>
              <a:t>elektroforezi</a:t>
            </a:r>
            <a:r>
              <a:rPr lang="tr-TR" sz="2400" dirty="0" smtClean="0">
                <a:latin typeface="Times New Roman" pitchFamily="18" charset="0"/>
                <a:cs typeface="Times New Roman" pitchFamily="18" charset="0"/>
              </a:rPr>
              <a:t> ile değiştirilmiştir. Bu </a:t>
            </a:r>
            <a:r>
              <a:rPr lang="tr-TR" sz="2400" dirty="0" err="1" smtClean="0">
                <a:latin typeface="Times New Roman" pitchFamily="18" charset="0"/>
                <a:cs typeface="Times New Roman" pitchFamily="18" charset="0"/>
              </a:rPr>
              <a:t>elektroforez</a:t>
            </a:r>
            <a:r>
              <a:rPr lang="tr-TR" sz="2400" dirty="0" smtClean="0">
                <a:latin typeface="Times New Roman" pitchFamily="18" charset="0"/>
                <a:cs typeface="Times New Roman" pitchFamily="18" charset="0"/>
              </a:rPr>
              <a:t> metodu çok daha basittir ve çok az numune gerekir. </a:t>
            </a:r>
          </a:p>
          <a:p>
            <a:pPr marL="274320" lvl="3" indent="-274320" algn="just">
              <a:lnSpc>
                <a:spcPct val="110000"/>
              </a:lnSpc>
              <a:spcBef>
                <a:spcPts val="580"/>
              </a:spcBef>
              <a:buClr>
                <a:schemeClr val="accent1"/>
              </a:buClr>
              <a:buSzPct val="85000"/>
              <a:buFont typeface="Wingdings" pitchFamily="2" charset="2"/>
              <a:buChar char="Ø"/>
            </a:pPr>
            <a:r>
              <a:rPr lang="tr-TR" sz="2400" dirty="0" smtClean="0">
                <a:latin typeface="Times New Roman" pitchFamily="18" charset="0"/>
                <a:cs typeface="Times New Roman" pitchFamily="18" charset="0"/>
              </a:rPr>
              <a:t>     Bölge </a:t>
            </a:r>
            <a:r>
              <a:rPr lang="tr-TR" sz="2400" dirty="0" err="1" smtClean="0">
                <a:latin typeface="Times New Roman" pitchFamily="18" charset="0"/>
                <a:cs typeface="Times New Roman" pitchFamily="18" charset="0"/>
              </a:rPr>
              <a:t>elektroforezinde</a:t>
            </a:r>
            <a:r>
              <a:rPr lang="tr-TR" sz="2400" dirty="0" smtClean="0">
                <a:latin typeface="Times New Roman" pitchFamily="18" charset="0"/>
                <a:cs typeface="Times New Roman" pitchFamily="18" charset="0"/>
              </a:rPr>
              <a:t>, protein çözeltisi </a:t>
            </a:r>
            <a:r>
              <a:rPr lang="tr-TR" sz="2400" dirty="0" err="1" smtClean="0">
                <a:latin typeface="Times New Roman" pitchFamily="18" charset="0"/>
                <a:cs typeface="Times New Roman" pitchFamily="18" charset="0"/>
              </a:rPr>
              <a:t>hidratize</a:t>
            </a:r>
            <a:r>
              <a:rPr lang="tr-TR" sz="2400" dirty="0" smtClean="0">
                <a:latin typeface="Times New Roman" pitchFamily="18" charset="0"/>
                <a:cs typeface="Times New Roman" pitchFamily="18" charset="0"/>
              </a:rPr>
              <a:t> ve gözenekli bir materyalden hazırlanmış sabit bir </a:t>
            </a:r>
            <a:r>
              <a:rPr lang="tr-TR" sz="2400" dirty="0" err="1" smtClean="0">
                <a:latin typeface="Times New Roman" pitchFamily="18" charset="0"/>
                <a:cs typeface="Times New Roman" pitchFamily="18" charset="0"/>
              </a:rPr>
              <a:t>matriks</a:t>
            </a:r>
            <a:r>
              <a:rPr lang="tr-TR" sz="2400" dirty="0" smtClean="0">
                <a:latin typeface="Times New Roman" pitchFamily="18" charset="0"/>
                <a:cs typeface="Times New Roman" pitchFamily="18" charset="0"/>
              </a:rPr>
              <a:t> üzerine tatbik edilir. </a:t>
            </a:r>
          </a:p>
          <a:p>
            <a:pPr marL="274320" lvl="3" indent="-274320" algn="just">
              <a:lnSpc>
                <a:spcPct val="110000"/>
              </a:lnSpc>
              <a:spcBef>
                <a:spcPts val="580"/>
              </a:spcBef>
              <a:buClr>
                <a:schemeClr val="accent1"/>
              </a:buClr>
              <a:buSzPct val="85000"/>
              <a:buFont typeface="Wingdings" pitchFamily="2" charset="2"/>
              <a:buChar char="ü"/>
            </a:pPr>
            <a:r>
              <a:rPr lang="tr-TR" sz="2400" dirty="0" smtClean="0">
                <a:latin typeface="Times New Roman" pitchFamily="18" charset="0"/>
                <a:cs typeface="Times New Roman" pitchFamily="18" charset="0"/>
              </a:rPr>
              <a:t>Taşıyıcı olarak filtre kağıdı ve selüloz asetat şeritler kullanılabilir, bunlar proteinler ile reaksiyona girmeyen veya geri kazanılabilen </a:t>
            </a:r>
            <a:r>
              <a:rPr lang="tr-TR" sz="2400" dirty="0" err="1" smtClean="0">
                <a:latin typeface="Times New Roman" pitchFamily="18" charset="0"/>
                <a:cs typeface="Times New Roman" pitchFamily="18" charset="0"/>
              </a:rPr>
              <a:t>inert</a:t>
            </a:r>
            <a:r>
              <a:rPr lang="tr-TR" sz="2400" dirty="0" smtClean="0">
                <a:latin typeface="Times New Roman" pitchFamily="18" charset="0"/>
                <a:cs typeface="Times New Roman" pitchFamily="18" charset="0"/>
              </a:rPr>
              <a:t> materyallerdir.</a:t>
            </a:r>
            <a:endParaRPr lang="tr-TR" dirty="0" smtClean="0"/>
          </a:p>
          <a:p>
            <a:endParaRPr lang="tr-TR" dirty="0"/>
          </a:p>
        </p:txBody>
      </p:sp>
      <p:sp>
        <p:nvSpPr>
          <p:cNvPr id="5" name="4 Slayt Numarası Yer Tutucusu"/>
          <p:cNvSpPr>
            <a:spLocks noGrp="1"/>
          </p:cNvSpPr>
          <p:nvPr>
            <p:ph type="sldNum" sz="quarter" idx="12"/>
          </p:nvPr>
        </p:nvSpPr>
        <p:spPr/>
        <p:txBody>
          <a:bodyPr/>
          <a:lstStyle/>
          <a:p>
            <a:fld id="{76E3FD18-239D-48BA-886F-2D86BFFD5A0D}" type="slidenum">
              <a:rPr lang="tr-TR" smtClean="0"/>
              <a:pPr/>
              <a:t>51</a:t>
            </a:fld>
            <a:endParaRPr lang="tr-T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28596" y="1319194"/>
            <a:ext cx="8229600" cy="3895756"/>
          </a:xfrm>
          <a:ln>
            <a:solidFill>
              <a:schemeClr val="accent1"/>
            </a:solidFill>
          </a:ln>
        </p:spPr>
        <p:txBody>
          <a:bodyPr/>
          <a:lstStyle/>
          <a:p>
            <a:pPr marL="274320" lvl="3" indent="-274320" algn="just">
              <a:lnSpc>
                <a:spcPct val="110000"/>
              </a:lnSpc>
              <a:spcBef>
                <a:spcPts val="580"/>
              </a:spcBef>
              <a:buClr>
                <a:schemeClr val="accent1"/>
              </a:buClr>
              <a:buSzPct val="85000"/>
              <a:buFont typeface="Wingdings" pitchFamily="2" charset="2"/>
              <a:buChar char="Ø"/>
            </a:pPr>
            <a:r>
              <a:rPr lang="tr-TR" sz="2400" dirty="0" smtClean="0">
                <a:latin typeface="Times New Roman" pitchFamily="18" charset="0"/>
                <a:cs typeface="Times New Roman" pitchFamily="18" charset="0"/>
              </a:rPr>
              <a:t>     Protein karışımındaki bileşenler bölgelere ayrılıncaya kadar </a:t>
            </a:r>
            <a:r>
              <a:rPr lang="tr-TR" sz="2400" dirty="0" err="1" smtClean="0">
                <a:latin typeface="Times New Roman" pitchFamily="18" charset="0"/>
                <a:cs typeface="Times New Roman" pitchFamily="18" charset="0"/>
              </a:rPr>
              <a:t>elektroforez</a:t>
            </a:r>
            <a:r>
              <a:rPr lang="tr-TR" sz="2400" dirty="0" smtClean="0">
                <a:latin typeface="Times New Roman" pitchFamily="18" charset="0"/>
                <a:cs typeface="Times New Roman" pitchFamily="18" charset="0"/>
              </a:rPr>
              <a:t> devam ettirilir. </a:t>
            </a:r>
          </a:p>
          <a:p>
            <a:pPr marL="274320" lvl="3" indent="-274320" algn="just">
              <a:lnSpc>
                <a:spcPct val="110000"/>
              </a:lnSpc>
              <a:spcBef>
                <a:spcPts val="580"/>
              </a:spcBef>
              <a:buClr>
                <a:schemeClr val="accent1"/>
              </a:buClr>
              <a:buSzPct val="85000"/>
              <a:buFont typeface="Wingdings" pitchFamily="2" charset="2"/>
              <a:buChar char="ü"/>
            </a:pPr>
            <a:r>
              <a:rPr lang="tr-TR" sz="2400" dirty="0" smtClean="0">
                <a:latin typeface="Times New Roman" pitchFamily="18" charset="0"/>
                <a:cs typeface="Times New Roman" pitchFamily="18" charset="0"/>
              </a:rPr>
              <a:t>Proteinlerin konumu ve konsantrasyonları uygun bir renk reaktifi ile tayin edilir. </a:t>
            </a:r>
          </a:p>
          <a:p>
            <a:pPr marL="274320" lvl="3" indent="-274320" algn="just">
              <a:lnSpc>
                <a:spcPct val="110000"/>
              </a:lnSpc>
              <a:spcBef>
                <a:spcPts val="580"/>
              </a:spcBef>
              <a:buClr>
                <a:schemeClr val="accent1"/>
              </a:buClr>
              <a:buSzPct val="85000"/>
              <a:buFont typeface="Wingdings" pitchFamily="2" charset="2"/>
              <a:buChar char="ü"/>
            </a:pPr>
            <a:r>
              <a:rPr lang="tr-TR" sz="2400" dirty="0" smtClean="0">
                <a:latin typeface="Times New Roman" pitchFamily="18" charset="0"/>
                <a:cs typeface="Times New Roman" pitchFamily="18" charset="0"/>
              </a:rPr>
              <a:t>Konsantrasyonla orantılı olan renk şiddeti bir </a:t>
            </a:r>
            <a:r>
              <a:rPr lang="tr-TR" sz="2400" b="1" dirty="0" err="1" smtClean="0">
                <a:solidFill>
                  <a:srgbClr val="FF0000"/>
                </a:solidFill>
                <a:latin typeface="Times New Roman" pitchFamily="18" charset="0"/>
                <a:cs typeface="Times New Roman" pitchFamily="18" charset="0"/>
              </a:rPr>
              <a:t>dansitometre</a:t>
            </a:r>
            <a:r>
              <a:rPr lang="tr-TR" sz="2400" dirty="0" smtClean="0">
                <a:solidFill>
                  <a:srgbClr val="FF0000"/>
                </a:solidFill>
                <a:latin typeface="Times New Roman" pitchFamily="18" charset="0"/>
                <a:cs typeface="Times New Roman" pitchFamily="18" charset="0"/>
              </a:rPr>
              <a:t> </a:t>
            </a:r>
            <a:r>
              <a:rPr lang="tr-TR" sz="2400" dirty="0" smtClean="0">
                <a:latin typeface="Times New Roman" pitchFamily="18" charset="0"/>
                <a:cs typeface="Times New Roman" pitchFamily="18" charset="0"/>
              </a:rPr>
              <a:t>ile ölçülür. </a:t>
            </a:r>
          </a:p>
          <a:p>
            <a:pPr marL="274320" lvl="3" indent="-274320" algn="just">
              <a:lnSpc>
                <a:spcPct val="110000"/>
              </a:lnSpc>
              <a:spcBef>
                <a:spcPts val="580"/>
              </a:spcBef>
              <a:buClr>
                <a:schemeClr val="accent1"/>
              </a:buClr>
              <a:buSzPct val="85000"/>
              <a:buFont typeface="Wingdings" pitchFamily="2" charset="2"/>
              <a:buChar char="Ø"/>
            </a:pPr>
            <a:r>
              <a:rPr lang="tr-TR" sz="2400" dirty="0" smtClean="0">
                <a:latin typeface="Times New Roman" pitchFamily="18" charset="0"/>
                <a:cs typeface="Times New Roman" pitchFamily="18" charset="0"/>
              </a:rPr>
              <a:t>     Bu </a:t>
            </a:r>
            <a:r>
              <a:rPr lang="tr-TR" sz="2400" dirty="0" err="1" smtClean="0">
                <a:latin typeface="Times New Roman" pitchFamily="18" charset="0"/>
                <a:cs typeface="Times New Roman" pitchFamily="18" charset="0"/>
              </a:rPr>
              <a:t>elektroforezin</a:t>
            </a:r>
            <a:r>
              <a:rPr lang="tr-TR" sz="2400" dirty="0" smtClean="0">
                <a:latin typeface="Times New Roman" pitchFamily="18" charset="0"/>
                <a:cs typeface="Times New Roman" pitchFamily="18" charset="0"/>
              </a:rPr>
              <a:t> ayırma gücü çok daha yüksektir, kan plazma proteinlerinin kantitatif tayininde kullanılır.</a:t>
            </a:r>
            <a:endParaRPr lang="tr-TR" dirty="0"/>
          </a:p>
        </p:txBody>
      </p:sp>
      <p:sp>
        <p:nvSpPr>
          <p:cNvPr id="5" name="4 Slayt Numarası Yer Tutucusu"/>
          <p:cNvSpPr>
            <a:spLocks noGrp="1"/>
          </p:cNvSpPr>
          <p:nvPr>
            <p:ph type="sldNum" sz="quarter" idx="12"/>
          </p:nvPr>
        </p:nvSpPr>
        <p:spPr/>
        <p:txBody>
          <a:bodyPr/>
          <a:lstStyle/>
          <a:p>
            <a:fld id="{76E3FD18-239D-48BA-886F-2D86BFFD5A0D}" type="slidenum">
              <a:rPr lang="tr-TR" smtClean="0"/>
              <a:pPr/>
              <a:t>52</a:t>
            </a:fld>
            <a:endParaRPr lang="tr-T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57158" y="500042"/>
            <a:ext cx="8229600" cy="6143668"/>
          </a:xfrm>
          <a:ln>
            <a:solidFill>
              <a:schemeClr val="accent1"/>
            </a:solidFill>
          </a:ln>
        </p:spPr>
        <p:txBody>
          <a:bodyPr/>
          <a:lstStyle/>
          <a:p>
            <a:pPr algn="just">
              <a:buFont typeface="Wingdings" pitchFamily="2" charset="2"/>
              <a:buChar char="Ø"/>
            </a:pPr>
            <a:r>
              <a:rPr lang="tr-TR" sz="2400" dirty="0" smtClean="0">
                <a:latin typeface="Times New Roman" pitchFamily="18" charset="0"/>
                <a:cs typeface="Times New Roman" pitchFamily="18" charset="0"/>
              </a:rPr>
              <a:t>       Bölge </a:t>
            </a:r>
            <a:r>
              <a:rPr lang="tr-TR" sz="2400" dirty="0" err="1" smtClean="0">
                <a:latin typeface="Times New Roman" pitchFamily="18" charset="0"/>
                <a:cs typeface="Times New Roman" pitchFamily="18" charset="0"/>
              </a:rPr>
              <a:t>elektroforezinde</a:t>
            </a:r>
            <a:r>
              <a:rPr lang="tr-TR" sz="2400" dirty="0" smtClean="0">
                <a:latin typeface="Times New Roman" pitchFamily="18" charset="0"/>
                <a:cs typeface="Times New Roman" pitchFamily="18" charset="0"/>
              </a:rPr>
              <a:t> taşıyıcı materyal; jel </a:t>
            </a:r>
            <a:r>
              <a:rPr lang="tr-TR" sz="2400" dirty="0" err="1" smtClean="0">
                <a:latin typeface="Times New Roman" pitchFamily="18" charset="0"/>
                <a:cs typeface="Times New Roman" pitchFamily="18" charset="0"/>
              </a:rPr>
              <a:t>filtrasyon</a:t>
            </a:r>
            <a:r>
              <a:rPr lang="tr-TR" sz="2400" dirty="0" smtClean="0">
                <a:latin typeface="Times New Roman" pitchFamily="18" charset="0"/>
                <a:cs typeface="Times New Roman" pitchFamily="18" charset="0"/>
              </a:rPr>
              <a:t> </a:t>
            </a:r>
            <a:r>
              <a:rPr lang="tr-TR" sz="2400" dirty="0" err="1" smtClean="0">
                <a:latin typeface="Times New Roman" pitchFamily="18" charset="0"/>
                <a:cs typeface="Times New Roman" pitchFamily="18" charset="0"/>
              </a:rPr>
              <a:t>kromatografisindeki</a:t>
            </a:r>
            <a:r>
              <a:rPr lang="tr-TR" sz="2400" dirty="0" smtClean="0">
                <a:latin typeface="Times New Roman" pitchFamily="18" charset="0"/>
                <a:cs typeface="Times New Roman" pitchFamily="18" charset="0"/>
              </a:rPr>
              <a:t> gibi proteinleri molekül büyüklüklerine göre engelleyebilir ise ayırma gücü daha büyük olur.</a:t>
            </a:r>
          </a:p>
          <a:p>
            <a:pPr algn="just">
              <a:buFont typeface="Wingdings" pitchFamily="2" charset="2"/>
              <a:buChar char="Ø"/>
            </a:pPr>
            <a:r>
              <a:rPr lang="tr-TR" sz="2400" dirty="0" smtClean="0">
                <a:latin typeface="Times New Roman" pitchFamily="18" charset="0"/>
                <a:cs typeface="Times New Roman" pitchFamily="18" charset="0"/>
              </a:rPr>
              <a:t>       Bu çeşit </a:t>
            </a:r>
            <a:r>
              <a:rPr lang="tr-TR" sz="2400" dirty="0" err="1" smtClean="0">
                <a:latin typeface="Times New Roman" pitchFamily="18" charset="0"/>
                <a:cs typeface="Times New Roman" pitchFamily="18" charset="0"/>
              </a:rPr>
              <a:t>elektroforezle</a:t>
            </a:r>
            <a:r>
              <a:rPr lang="tr-TR" sz="2400" dirty="0" smtClean="0">
                <a:latin typeface="Times New Roman" pitchFamily="18" charset="0"/>
                <a:cs typeface="Times New Roman" pitchFamily="18" charset="0"/>
              </a:rPr>
              <a:t> proteinler bir karışımdan elektrik yükleri ve molekül büyüklükleri esasına göre ayrılabilirler. Patates nişastası ve </a:t>
            </a:r>
            <a:r>
              <a:rPr lang="tr-TR" sz="2400" dirty="0" err="1" smtClean="0">
                <a:latin typeface="Times New Roman" pitchFamily="18" charset="0"/>
                <a:cs typeface="Times New Roman" pitchFamily="18" charset="0"/>
              </a:rPr>
              <a:t>poliakrilamid</a:t>
            </a:r>
            <a:r>
              <a:rPr lang="tr-TR" sz="2400" dirty="0" smtClean="0">
                <a:latin typeface="Times New Roman" pitchFamily="18" charset="0"/>
                <a:cs typeface="Times New Roman" pitchFamily="18" charset="0"/>
              </a:rPr>
              <a:t> jel bu amaçla çok kullanılır. </a:t>
            </a:r>
          </a:p>
          <a:p>
            <a:pPr algn="just">
              <a:buFont typeface="Wingdings" pitchFamily="2" charset="2"/>
              <a:buChar char="Ø"/>
            </a:pPr>
            <a:r>
              <a:rPr lang="tr-TR" sz="2400" dirty="0" smtClean="0">
                <a:latin typeface="Times New Roman" pitchFamily="18" charset="0"/>
                <a:cs typeface="Times New Roman" pitchFamily="18" charset="0"/>
              </a:rPr>
              <a:t>       Basit bölge </a:t>
            </a:r>
            <a:r>
              <a:rPr lang="tr-TR" sz="2400" dirty="0" err="1" smtClean="0">
                <a:latin typeface="Times New Roman" pitchFamily="18" charset="0"/>
                <a:cs typeface="Times New Roman" pitchFamily="18" charset="0"/>
              </a:rPr>
              <a:t>elektroforezinde</a:t>
            </a:r>
            <a:r>
              <a:rPr lang="tr-TR" sz="2400" dirty="0" smtClean="0">
                <a:latin typeface="Times New Roman" pitchFamily="18" charset="0"/>
                <a:cs typeface="Times New Roman" pitchFamily="18" charset="0"/>
              </a:rPr>
              <a:t> kan plazma proteinleri için 5–6 bileşen, bu metotla yaklaşık 15 bileşen gözlenir.</a:t>
            </a:r>
            <a:endParaRPr lang="tr-TR" sz="2400" dirty="0" smtClean="0"/>
          </a:p>
          <a:p>
            <a:endParaRPr lang="tr-TR" dirty="0"/>
          </a:p>
        </p:txBody>
      </p:sp>
      <p:sp>
        <p:nvSpPr>
          <p:cNvPr id="4" name="3 Dikdörtgen"/>
          <p:cNvSpPr/>
          <p:nvPr/>
        </p:nvSpPr>
        <p:spPr>
          <a:xfrm>
            <a:off x="-714412" y="3786190"/>
            <a:ext cx="9144064" cy="2677656"/>
          </a:xfrm>
          <a:prstGeom prst="rect">
            <a:avLst/>
          </a:prstGeom>
        </p:spPr>
        <p:txBody>
          <a:bodyPr wrap="square">
            <a:spAutoFit/>
          </a:bodyPr>
          <a:lstStyle/>
          <a:p>
            <a:pPr lvl="3" algn="just"/>
            <a:r>
              <a:rPr lang="tr-TR" sz="2400" b="1" dirty="0" err="1" smtClean="0">
                <a:solidFill>
                  <a:srgbClr val="FF0000"/>
                </a:solidFill>
                <a:latin typeface="Times New Roman" pitchFamily="18" charset="0"/>
                <a:cs typeface="Times New Roman" pitchFamily="18" charset="0"/>
              </a:rPr>
              <a:t>iii</a:t>
            </a:r>
            <a:r>
              <a:rPr lang="tr-TR" sz="2400" b="1" dirty="0" smtClean="0">
                <a:solidFill>
                  <a:srgbClr val="FF0000"/>
                </a:solidFill>
                <a:latin typeface="Times New Roman" pitchFamily="18" charset="0"/>
                <a:cs typeface="Times New Roman" pitchFamily="18" charset="0"/>
              </a:rPr>
              <a:t>.)Disk </a:t>
            </a:r>
            <a:r>
              <a:rPr lang="tr-TR" sz="2400" b="1" dirty="0" err="1" smtClean="0">
                <a:solidFill>
                  <a:srgbClr val="FF0000"/>
                </a:solidFill>
                <a:latin typeface="Times New Roman" pitchFamily="18" charset="0"/>
                <a:cs typeface="Times New Roman" pitchFamily="18" charset="0"/>
              </a:rPr>
              <a:t>Elektroforezi</a:t>
            </a:r>
            <a:r>
              <a:rPr lang="tr-TR" sz="2400" b="1" dirty="0" smtClean="0">
                <a:solidFill>
                  <a:srgbClr val="FF0000"/>
                </a:solidFill>
                <a:latin typeface="Times New Roman" pitchFamily="18" charset="0"/>
                <a:cs typeface="Times New Roman" pitchFamily="18" charset="0"/>
              </a:rPr>
              <a:t>:</a:t>
            </a:r>
            <a:r>
              <a:rPr lang="tr-TR" sz="2400" dirty="0" smtClean="0">
                <a:solidFill>
                  <a:srgbClr val="FF0000"/>
                </a:solidFill>
                <a:latin typeface="Times New Roman" pitchFamily="18" charset="0"/>
                <a:cs typeface="Times New Roman" pitchFamily="18" charset="0"/>
              </a:rPr>
              <a:t> </a:t>
            </a:r>
          </a:p>
          <a:p>
            <a:pPr lvl="3" algn="just">
              <a:buFont typeface="Wingdings" pitchFamily="2" charset="2"/>
              <a:buChar char="Ø"/>
            </a:pPr>
            <a:r>
              <a:rPr lang="tr-TR" sz="2400" dirty="0" smtClean="0">
                <a:latin typeface="Times New Roman" pitchFamily="18" charset="0"/>
                <a:cs typeface="Times New Roman" pitchFamily="18" charset="0"/>
              </a:rPr>
              <a:t>     Bir başka çeşit </a:t>
            </a:r>
            <a:r>
              <a:rPr lang="tr-TR" sz="2400" dirty="0" err="1" smtClean="0">
                <a:latin typeface="Times New Roman" pitchFamily="18" charset="0"/>
                <a:cs typeface="Times New Roman" pitchFamily="18" charset="0"/>
              </a:rPr>
              <a:t>elektroforez</a:t>
            </a:r>
            <a:r>
              <a:rPr lang="tr-TR" sz="2400" dirty="0" smtClean="0">
                <a:latin typeface="Times New Roman" pitchFamily="18" charset="0"/>
                <a:cs typeface="Times New Roman" pitchFamily="18" charset="0"/>
              </a:rPr>
              <a:t> olan disk </a:t>
            </a:r>
            <a:r>
              <a:rPr lang="tr-TR" sz="2400" dirty="0" err="1" smtClean="0">
                <a:latin typeface="Times New Roman" pitchFamily="18" charset="0"/>
                <a:cs typeface="Times New Roman" pitchFamily="18" charset="0"/>
              </a:rPr>
              <a:t>elektroforezinde</a:t>
            </a:r>
            <a:r>
              <a:rPr lang="tr-TR" sz="2400" dirty="0" smtClean="0">
                <a:latin typeface="Times New Roman" pitchFamily="18" charset="0"/>
                <a:cs typeface="Times New Roman" pitchFamily="18" charset="0"/>
              </a:rPr>
              <a:t> iki farklı gözenekli jel ve iki farklı </a:t>
            </a:r>
            <a:r>
              <a:rPr lang="tr-TR" sz="2400" dirty="0" err="1" smtClean="0">
                <a:latin typeface="Times New Roman" pitchFamily="18" charset="0"/>
                <a:cs typeface="Times New Roman" pitchFamily="18" charset="0"/>
              </a:rPr>
              <a:t>pH’lı</a:t>
            </a:r>
            <a:r>
              <a:rPr lang="tr-TR" sz="2400" dirty="0" smtClean="0">
                <a:latin typeface="Times New Roman" pitchFamily="18" charset="0"/>
                <a:cs typeface="Times New Roman" pitchFamily="18" charset="0"/>
              </a:rPr>
              <a:t> tampon çözelti kullanılır. </a:t>
            </a:r>
          </a:p>
          <a:p>
            <a:pPr lvl="3" algn="just">
              <a:buFont typeface="Wingdings" pitchFamily="2" charset="2"/>
              <a:buChar char="ü"/>
            </a:pPr>
            <a:r>
              <a:rPr lang="tr-TR" sz="2400" dirty="0" smtClean="0">
                <a:latin typeface="Times New Roman" pitchFamily="18" charset="0"/>
                <a:cs typeface="Times New Roman" pitchFamily="18" charset="0"/>
              </a:rPr>
              <a:t>    Proteinler kaba gözenekli jelden küçük gözenekli jele doğru hareket ederlerken, bu sırada </a:t>
            </a:r>
            <a:r>
              <a:rPr lang="tr-TR" sz="2400" dirty="0" err="1" smtClean="0">
                <a:latin typeface="Times New Roman" pitchFamily="18" charset="0"/>
                <a:cs typeface="Times New Roman" pitchFamily="18" charset="0"/>
              </a:rPr>
              <a:t>pH</a:t>
            </a:r>
            <a:r>
              <a:rPr lang="tr-TR" sz="2400" dirty="0" smtClean="0">
                <a:latin typeface="Times New Roman" pitchFamily="18" charset="0"/>
                <a:cs typeface="Times New Roman" pitchFamily="18" charset="0"/>
              </a:rPr>
              <a:t> da değişir. Sonuçta her protein çok ince keskin bir bant oluşturur.</a:t>
            </a:r>
          </a:p>
        </p:txBody>
      </p:sp>
      <p:sp>
        <p:nvSpPr>
          <p:cNvPr id="6" name="5 Slayt Numarası Yer Tutucusu"/>
          <p:cNvSpPr>
            <a:spLocks noGrp="1"/>
          </p:cNvSpPr>
          <p:nvPr>
            <p:ph type="sldNum" sz="quarter" idx="12"/>
          </p:nvPr>
        </p:nvSpPr>
        <p:spPr/>
        <p:txBody>
          <a:bodyPr/>
          <a:lstStyle/>
          <a:p>
            <a:fld id="{76E3FD18-239D-48BA-886F-2D86BFFD5A0D}" type="slidenum">
              <a:rPr lang="tr-TR" smtClean="0"/>
              <a:pPr/>
              <a:t>53</a:t>
            </a:fld>
            <a:endParaRPr lang="tr-T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214282" y="571480"/>
            <a:ext cx="8572560" cy="5929354"/>
          </a:xfrm>
          <a:ln>
            <a:solidFill>
              <a:schemeClr val="accent1"/>
            </a:solidFill>
          </a:ln>
        </p:spPr>
        <p:txBody>
          <a:bodyPr>
            <a:normAutofit fontScale="92500" lnSpcReduction="10000"/>
          </a:bodyPr>
          <a:lstStyle/>
          <a:p>
            <a:pPr lvl="3" algn="just">
              <a:lnSpc>
                <a:spcPct val="110000"/>
              </a:lnSpc>
              <a:buFont typeface="Wingdings" pitchFamily="2" charset="2"/>
              <a:buChar char="Ø"/>
            </a:pPr>
            <a:r>
              <a:rPr lang="tr-TR" sz="2600" dirty="0" smtClean="0">
                <a:latin typeface="Times New Roman" pitchFamily="18" charset="0"/>
                <a:cs typeface="Times New Roman" pitchFamily="18" charset="0"/>
              </a:rPr>
              <a:t>       </a:t>
            </a:r>
            <a:r>
              <a:rPr lang="tr-TR" sz="2600" dirty="0" err="1" smtClean="0">
                <a:latin typeface="Times New Roman" pitchFamily="18" charset="0"/>
                <a:cs typeface="Times New Roman" pitchFamily="18" charset="0"/>
              </a:rPr>
              <a:t>Elektroforez</a:t>
            </a:r>
            <a:r>
              <a:rPr lang="tr-TR" sz="2600" dirty="0" smtClean="0">
                <a:latin typeface="Times New Roman" pitchFamily="18" charset="0"/>
                <a:cs typeface="Times New Roman" pitchFamily="18" charset="0"/>
              </a:rPr>
              <a:t> ile ayırma metotları içerisinde en saflaştırıcı ve en verimli olanı </a:t>
            </a:r>
            <a:r>
              <a:rPr lang="tr-TR" sz="2600" dirty="0" err="1" smtClean="0">
                <a:latin typeface="Times New Roman" pitchFamily="18" charset="0"/>
                <a:cs typeface="Times New Roman" pitchFamily="18" charset="0"/>
              </a:rPr>
              <a:t>izoelektrik</a:t>
            </a:r>
            <a:r>
              <a:rPr lang="tr-TR" sz="2600" dirty="0" smtClean="0">
                <a:latin typeface="Times New Roman" pitchFamily="18" charset="0"/>
                <a:cs typeface="Times New Roman" pitchFamily="18" charset="0"/>
              </a:rPr>
              <a:t> odaklama ile ayırmadır. </a:t>
            </a:r>
            <a:r>
              <a:rPr lang="tr-TR" sz="2600" dirty="0" err="1" smtClean="0">
                <a:latin typeface="Times New Roman" pitchFamily="18" charset="0"/>
                <a:cs typeface="Times New Roman" pitchFamily="18" charset="0"/>
              </a:rPr>
              <a:t>İzoelektrik</a:t>
            </a:r>
            <a:r>
              <a:rPr lang="tr-TR" sz="2600" dirty="0" smtClean="0">
                <a:latin typeface="Times New Roman" pitchFamily="18" charset="0"/>
                <a:cs typeface="Times New Roman" pitchFamily="18" charset="0"/>
              </a:rPr>
              <a:t> odaklama, bir proteinin </a:t>
            </a:r>
            <a:r>
              <a:rPr lang="tr-TR" sz="2600" dirty="0" err="1" smtClean="0">
                <a:latin typeface="Times New Roman" pitchFamily="18" charset="0"/>
                <a:cs typeface="Times New Roman" pitchFamily="18" charset="0"/>
              </a:rPr>
              <a:t>izoelektrik</a:t>
            </a:r>
            <a:r>
              <a:rPr lang="tr-TR" sz="2600" dirty="0" smtClean="0">
                <a:latin typeface="Times New Roman" pitchFamily="18" charset="0"/>
                <a:cs typeface="Times New Roman" pitchFamily="18" charset="0"/>
              </a:rPr>
              <a:t> noktasının belirlenmesinde kullanılan bir yöntemdir (</a:t>
            </a:r>
            <a:r>
              <a:rPr lang="tr-TR" sz="2600" dirty="0" smtClean="0">
                <a:solidFill>
                  <a:srgbClr val="FF0000"/>
                </a:solidFill>
                <a:latin typeface="Times New Roman" pitchFamily="18" charset="0"/>
                <a:cs typeface="Times New Roman" pitchFamily="18" charset="0"/>
              </a:rPr>
              <a:t>Şekil 3.34.</a:t>
            </a:r>
            <a:r>
              <a:rPr lang="tr-TR" sz="2600" dirty="0" smtClean="0">
                <a:latin typeface="Times New Roman" pitchFamily="18" charset="0"/>
                <a:cs typeface="Times New Roman" pitchFamily="18" charset="0"/>
              </a:rPr>
              <a:t> ; Şekil 7). </a:t>
            </a:r>
          </a:p>
          <a:p>
            <a:pPr lvl="3" algn="just">
              <a:lnSpc>
                <a:spcPct val="110000"/>
              </a:lnSpc>
              <a:buFont typeface="Wingdings" pitchFamily="2" charset="2"/>
              <a:buChar char="Ø"/>
            </a:pPr>
            <a:r>
              <a:rPr lang="tr-TR" sz="2600" dirty="0" smtClean="0">
                <a:latin typeface="Times New Roman" pitchFamily="18" charset="0"/>
                <a:cs typeface="Times New Roman" pitchFamily="18" charset="0"/>
              </a:rPr>
              <a:t>        Düşük molekül ağırlıklı organik asitler ve bazların (</a:t>
            </a:r>
            <a:r>
              <a:rPr lang="tr-TR" sz="2600" dirty="0" err="1" smtClean="0">
                <a:latin typeface="Times New Roman" pitchFamily="18" charset="0"/>
                <a:cs typeface="Times New Roman" pitchFamily="18" charset="0"/>
              </a:rPr>
              <a:t>amfolitler</a:t>
            </a:r>
            <a:r>
              <a:rPr lang="tr-TR" sz="2600" dirty="0" smtClean="0">
                <a:latin typeface="Times New Roman" pitchFamily="18" charset="0"/>
                <a:cs typeface="Times New Roman" pitchFamily="18" charset="0"/>
              </a:rPr>
              <a:t>) karışımının jel boyunca elektriksel alanda dağılımları farklı </a:t>
            </a:r>
            <a:r>
              <a:rPr lang="tr-TR" sz="2600" dirty="0" err="1" smtClean="0">
                <a:latin typeface="Times New Roman" pitchFamily="18" charset="0"/>
                <a:cs typeface="Times New Roman" pitchFamily="18" charset="0"/>
              </a:rPr>
              <a:t>pH</a:t>
            </a:r>
            <a:r>
              <a:rPr lang="tr-TR" sz="2600" dirty="0" smtClean="0">
                <a:latin typeface="Times New Roman" pitchFamily="18" charset="0"/>
                <a:cs typeface="Times New Roman" pitchFamily="18" charset="0"/>
              </a:rPr>
              <a:t> değerlerini (</a:t>
            </a:r>
            <a:r>
              <a:rPr lang="tr-TR" sz="2600" dirty="0" err="1" smtClean="0">
                <a:latin typeface="Times New Roman" pitchFamily="18" charset="0"/>
                <a:cs typeface="Times New Roman" pitchFamily="18" charset="0"/>
              </a:rPr>
              <a:t>pH</a:t>
            </a:r>
            <a:r>
              <a:rPr lang="tr-TR" sz="2600" dirty="0" smtClean="0">
                <a:latin typeface="Times New Roman" pitchFamily="18" charset="0"/>
                <a:cs typeface="Times New Roman" pitchFamily="18" charset="0"/>
              </a:rPr>
              <a:t> </a:t>
            </a:r>
            <a:r>
              <a:rPr lang="tr-TR" sz="2600" dirty="0" err="1" smtClean="0">
                <a:latin typeface="Times New Roman" pitchFamily="18" charset="0"/>
                <a:cs typeface="Times New Roman" pitchFamily="18" charset="0"/>
              </a:rPr>
              <a:t>gradienti</a:t>
            </a:r>
            <a:r>
              <a:rPr lang="tr-TR" sz="2600" dirty="0" smtClean="0">
                <a:latin typeface="Times New Roman" pitchFamily="18" charset="0"/>
                <a:cs typeface="Times New Roman" pitchFamily="18" charset="0"/>
              </a:rPr>
              <a:t>) oluşturur. </a:t>
            </a:r>
          </a:p>
          <a:p>
            <a:pPr lvl="3" algn="just">
              <a:lnSpc>
                <a:spcPct val="110000"/>
              </a:lnSpc>
              <a:buFont typeface="Wingdings" pitchFamily="2" charset="2"/>
              <a:buChar char="ü"/>
            </a:pPr>
            <a:r>
              <a:rPr lang="tr-TR" sz="2600" dirty="0" smtClean="0">
                <a:latin typeface="Times New Roman" pitchFamily="18" charset="0"/>
                <a:cs typeface="Times New Roman" pitchFamily="18" charset="0"/>
              </a:rPr>
              <a:t>  Protein karışımı jele uygulanınca her protein kendi </a:t>
            </a:r>
            <a:r>
              <a:rPr lang="tr-TR" sz="2600" dirty="0" err="1" smtClean="0">
                <a:latin typeface="Times New Roman" pitchFamily="18" charset="0"/>
                <a:cs typeface="Times New Roman" pitchFamily="18" charset="0"/>
              </a:rPr>
              <a:t>izoelektrik</a:t>
            </a:r>
            <a:r>
              <a:rPr lang="tr-TR" sz="2600" dirty="0" smtClean="0">
                <a:latin typeface="Times New Roman" pitchFamily="18" charset="0"/>
                <a:cs typeface="Times New Roman" pitchFamily="18" charset="0"/>
              </a:rPr>
              <a:t> </a:t>
            </a:r>
            <a:r>
              <a:rPr lang="tr-TR" sz="2600" dirty="0" err="1" smtClean="0">
                <a:latin typeface="Times New Roman" pitchFamily="18" charset="0"/>
                <a:cs typeface="Times New Roman" pitchFamily="18" charset="0"/>
              </a:rPr>
              <a:t>pH</a:t>
            </a:r>
            <a:r>
              <a:rPr lang="tr-TR" sz="2600" dirty="0" smtClean="0">
                <a:latin typeface="Times New Roman" pitchFamily="18" charset="0"/>
                <a:cs typeface="Times New Roman" pitchFamily="18" charset="0"/>
              </a:rPr>
              <a:t> değerine eşit </a:t>
            </a:r>
            <a:r>
              <a:rPr lang="tr-TR" sz="2600" dirty="0" err="1" smtClean="0">
                <a:latin typeface="Times New Roman" pitchFamily="18" charset="0"/>
                <a:cs typeface="Times New Roman" pitchFamily="18" charset="0"/>
              </a:rPr>
              <a:t>pH’ya</a:t>
            </a:r>
            <a:r>
              <a:rPr lang="tr-TR" sz="2600" dirty="0" smtClean="0">
                <a:latin typeface="Times New Roman" pitchFamily="18" charset="0"/>
                <a:cs typeface="Times New Roman" pitchFamily="18" charset="0"/>
              </a:rPr>
              <a:t> gelinceye kadar göç eder. </a:t>
            </a:r>
          </a:p>
          <a:p>
            <a:pPr lvl="3" algn="just">
              <a:lnSpc>
                <a:spcPct val="110000"/>
              </a:lnSpc>
              <a:buFont typeface="Wingdings" pitchFamily="2" charset="2"/>
              <a:buChar char="ü"/>
            </a:pPr>
            <a:r>
              <a:rPr lang="tr-TR" sz="2600" dirty="0" smtClean="0">
                <a:latin typeface="Times New Roman" pitchFamily="18" charset="0"/>
                <a:cs typeface="Times New Roman" pitchFamily="18" charset="0"/>
              </a:rPr>
              <a:t>   Bu şekilde farklı </a:t>
            </a:r>
            <a:r>
              <a:rPr lang="tr-TR" sz="2600" dirty="0" err="1" smtClean="0">
                <a:latin typeface="Times New Roman" pitchFamily="18" charset="0"/>
                <a:cs typeface="Times New Roman" pitchFamily="18" charset="0"/>
              </a:rPr>
              <a:t>izoelektrik</a:t>
            </a:r>
            <a:r>
              <a:rPr lang="tr-TR" sz="2600" dirty="0" smtClean="0">
                <a:latin typeface="Times New Roman" pitchFamily="18" charset="0"/>
                <a:cs typeface="Times New Roman" pitchFamily="18" charset="0"/>
              </a:rPr>
              <a:t> </a:t>
            </a:r>
            <a:r>
              <a:rPr lang="tr-TR" sz="2600" dirty="0" err="1" smtClean="0">
                <a:latin typeface="Times New Roman" pitchFamily="18" charset="0"/>
                <a:cs typeface="Times New Roman" pitchFamily="18" charset="0"/>
              </a:rPr>
              <a:t>pH’lı</a:t>
            </a:r>
            <a:r>
              <a:rPr lang="tr-TR" sz="2600" dirty="0" smtClean="0">
                <a:latin typeface="Times New Roman" pitchFamily="18" charset="0"/>
                <a:cs typeface="Times New Roman" pitchFamily="18" charset="0"/>
              </a:rPr>
              <a:t> proteinler jel boyunca farklı dağılır. </a:t>
            </a:r>
          </a:p>
          <a:p>
            <a:pPr lvl="3" algn="just">
              <a:lnSpc>
                <a:spcPct val="110000"/>
              </a:lnSpc>
              <a:buFont typeface="Wingdings" pitchFamily="2" charset="2"/>
              <a:buChar char="ü"/>
            </a:pPr>
            <a:r>
              <a:rPr lang="tr-TR" sz="2600" dirty="0" smtClean="0">
                <a:latin typeface="Times New Roman" pitchFamily="18" charset="0"/>
                <a:cs typeface="Times New Roman" pitchFamily="18" charset="0"/>
              </a:rPr>
              <a:t>   Ayırma gücü çok yüksek olan bu metot ile kan plazma proteinleri 40–50 fraksiyona ayrılabilir.</a:t>
            </a:r>
          </a:p>
          <a:p>
            <a:pPr>
              <a:buNone/>
            </a:pPr>
            <a:endParaRPr lang="tr-TR" dirty="0"/>
          </a:p>
        </p:txBody>
      </p:sp>
      <p:sp>
        <p:nvSpPr>
          <p:cNvPr id="5" name="4 Slayt Numarası Yer Tutucusu"/>
          <p:cNvSpPr>
            <a:spLocks noGrp="1"/>
          </p:cNvSpPr>
          <p:nvPr>
            <p:ph type="sldNum" sz="quarter" idx="12"/>
          </p:nvPr>
        </p:nvSpPr>
        <p:spPr/>
        <p:txBody>
          <a:bodyPr/>
          <a:lstStyle/>
          <a:p>
            <a:fld id="{76E3FD18-239D-48BA-886F-2D86BFFD5A0D}" type="slidenum">
              <a:rPr lang="tr-TR" smtClean="0"/>
              <a:pPr/>
              <a:t>54</a:t>
            </a:fld>
            <a:endParaRPr lang="tr-T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Grp="1" noChangeAspect="1" noChangeArrowheads="1"/>
          </p:cNvPicPr>
          <p:nvPr>
            <p:ph idx="1"/>
          </p:nvPr>
        </p:nvPicPr>
        <p:blipFill>
          <a:blip r:embed="rId2" cstate="print"/>
          <a:srcRect/>
          <a:stretch>
            <a:fillRect/>
          </a:stretch>
        </p:blipFill>
        <p:spPr bwMode="auto">
          <a:xfrm>
            <a:off x="3357554" y="714356"/>
            <a:ext cx="5500726" cy="5786478"/>
          </a:xfrm>
          <a:prstGeom prst="rect">
            <a:avLst/>
          </a:prstGeom>
          <a:noFill/>
          <a:ln w="9525">
            <a:noFill/>
            <a:miter lim="800000"/>
            <a:headEnd/>
            <a:tailEnd/>
          </a:ln>
        </p:spPr>
      </p:pic>
      <p:sp>
        <p:nvSpPr>
          <p:cNvPr id="5" name="4 Dikdörtgen"/>
          <p:cNvSpPr/>
          <p:nvPr/>
        </p:nvSpPr>
        <p:spPr>
          <a:xfrm>
            <a:off x="571472" y="2357430"/>
            <a:ext cx="3714776" cy="3785652"/>
          </a:xfrm>
          <a:prstGeom prst="rect">
            <a:avLst/>
          </a:prstGeom>
          <a:ln>
            <a:solidFill>
              <a:schemeClr val="accent1"/>
            </a:solidFill>
          </a:ln>
        </p:spPr>
        <p:txBody>
          <a:bodyPr wrap="square">
            <a:spAutoFit/>
          </a:bodyPr>
          <a:lstStyle/>
          <a:p>
            <a:pPr algn="just"/>
            <a:r>
              <a:rPr lang="tr-TR" sz="2000" b="1" dirty="0" smtClean="0">
                <a:solidFill>
                  <a:srgbClr val="FF0000"/>
                </a:solidFill>
                <a:latin typeface="Times New Roman" pitchFamily="18" charset="0"/>
                <a:cs typeface="Times New Roman" pitchFamily="18" charset="0"/>
              </a:rPr>
              <a:t>Şekil 3.34. (Şekil 7) </a:t>
            </a:r>
            <a:r>
              <a:rPr lang="tr-TR" sz="2000" dirty="0" err="1" smtClean="0">
                <a:latin typeface="Times New Roman" pitchFamily="18" charset="0"/>
                <a:cs typeface="Times New Roman" pitchFamily="18" charset="0"/>
              </a:rPr>
              <a:t>İzoelektrik</a:t>
            </a:r>
            <a:r>
              <a:rPr lang="tr-TR" sz="2000" dirty="0" smtClean="0">
                <a:latin typeface="Times New Roman" pitchFamily="18" charset="0"/>
                <a:cs typeface="Times New Roman" pitchFamily="18" charset="0"/>
              </a:rPr>
              <a:t> odaklama. Bu teknik proteinleri </a:t>
            </a:r>
            <a:r>
              <a:rPr lang="tr-TR" sz="2000" dirty="0" err="1" smtClean="0">
                <a:latin typeface="Times New Roman" pitchFamily="18" charset="0"/>
                <a:cs typeface="Times New Roman" pitchFamily="18" charset="0"/>
              </a:rPr>
              <a:t>izoelektrik</a:t>
            </a:r>
            <a:r>
              <a:rPr lang="tr-TR" sz="2000" dirty="0" smtClean="0">
                <a:latin typeface="Times New Roman" pitchFamily="18" charset="0"/>
                <a:cs typeface="Times New Roman" pitchFamily="18" charset="0"/>
              </a:rPr>
              <a:t> noktalarına göre ayırır. Jelde kararlı bir </a:t>
            </a:r>
            <a:r>
              <a:rPr lang="tr-TR" sz="2000" dirty="0" err="1" smtClean="0">
                <a:latin typeface="Times New Roman" pitchFamily="18" charset="0"/>
                <a:cs typeface="Times New Roman" pitchFamily="18" charset="0"/>
              </a:rPr>
              <a:t>pH</a:t>
            </a:r>
            <a:r>
              <a:rPr lang="tr-TR" sz="2000" dirty="0" smtClean="0">
                <a:latin typeface="Times New Roman" pitchFamily="18" charset="0"/>
                <a:cs typeface="Times New Roman" pitchFamily="18" charset="0"/>
              </a:rPr>
              <a:t> </a:t>
            </a:r>
            <a:r>
              <a:rPr lang="tr-TR" sz="2000" dirty="0" err="1" smtClean="0">
                <a:latin typeface="Times New Roman" pitchFamily="18" charset="0"/>
                <a:cs typeface="Times New Roman" pitchFamily="18" charset="0"/>
              </a:rPr>
              <a:t>gradyanı</a:t>
            </a:r>
            <a:r>
              <a:rPr lang="tr-TR" sz="2000" dirty="0" smtClean="0">
                <a:latin typeface="Times New Roman" pitchFamily="18" charset="0"/>
                <a:cs typeface="Times New Roman" pitchFamily="18" charset="0"/>
              </a:rPr>
              <a:t>, uygun </a:t>
            </a:r>
            <a:r>
              <a:rPr lang="tr-TR" sz="2000" dirty="0" err="1" smtClean="0">
                <a:latin typeface="Times New Roman" pitchFamily="18" charset="0"/>
                <a:cs typeface="Times New Roman" pitchFamily="18" charset="0"/>
              </a:rPr>
              <a:t>amfolitler</a:t>
            </a:r>
            <a:r>
              <a:rPr lang="tr-TR" sz="2000" dirty="0" smtClean="0">
                <a:latin typeface="Times New Roman" pitchFamily="18" charset="0"/>
                <a:cs typeface="Times New Roman" pitchFamily="18" charset="0"/>
              </a:rPr>
              <a:t> eklenmesiyle oluşturulmaktadır. Jel üzerindeki bir çukura protein karışımı yerleştirilir. Uygulanan elektrik alanla proteinler jele girer ve her biri kendi </a:t>
            </a:r>
            <a:r>
              <a:rPr lang="tr-TR" sz="2000" dirty="0" err="1" smtClean="0">
                <a:latin typeface="Times New Roman" pitchFamily="18" charset="0"/>
                <a:cs typeface="Times New Roman" pitchFamily="18" charset="0"/>
              </a:rPr>
              <a:t>izoelektrik</a:t>
            </a:r>
            <a:r>
              <a:rPr lang="tr-TR" sz="2000" dirty="0" smtClean="0">
                <a:latin typeface="Times New Roman" pitchFamily="18" charset="0"/>
                <a:cs typeface="Times New Roman" pitchFamily="18" charset="0"/>
              </a:rPr>
              <a:t> </a:t>
            </a:r>
            <a:r>
              <a:rPr lang="tr-TR" sz="2000" dirty="0" err="1" smtClean="0">
                <a:latin typeface="Times New Roman" pitchFamily="18" charset="0"/>
                <a:cs typeface="Times New Roman" pitchFamily="18" charset="0"/>
              </a:rPr>
              <a:t>pH’sına</a:t>
            </a:r>
            <a:r>
              <a:rPr lang="tr-TR" sz="2000" dirty="0" smtClean="0">
                <a:latin typeface="Times New Roman" pitchFamily="18" charset="0"/>
                <a:cs typeface="Times New Roman" pitchFamily="18" charset="0"/>
              </a:rPr>
              <a:t> eşit </a:t>
            </a:r>
            <a:r>
              <a:rPr lang="tr-TR" sz="2000" dirty="0" err="1" smtClean="0">
                <a:latin typeface="Times New Roman" pitchFamily="18" charset="0"/>
                <a:cs typeface="Times New Roman" pitchFamily="18" charset="0"/>
              </a:rPr>
              <a:t>pH</a:t>
            </a:r>
            <a:r>
              <a:rPr lang="tr-TR" sz="2000" dirty="0" smtClean="0">
                <a:latin typeface="Times New Roman" pitchFamily="18" charset="0"/>
                <a:cs typeface="Times New Roman" pitchFamily="18" charset="0"/>
              </a:rPr>
              <a:t> değerine ulaşana kadar jel üzerinde göç ederler.</a:t>
            </a:r>
            <a:endParaRPr lang="tr-TR" sz="2000" dirty="0">
              <a:latin typeface="Times New Roman" pitchFamily="18" charset="0"/>
              <a:cs typeface="Times New Roman" pitchFamily="18" charset="0"/>
            </a:endParaRPr>
          </a:p>
        </p:txBody>
      </p:sp>
      <p:sp>
        <p:nvSpPr>
          <p:cNvPr id="7" name="6 Slayt Numarası Yer Tutucusu"/>
          <p:cNvSpPr>
            <a:spLocks noGrp="1"/>
          </p:cNvSpPr>
          <p:nvPr>
            <p:ph type="sldNum" sz="quarter" idx="12"/>
          </p:nvPr>
        </p:nvSpPr>
        <p:spPr/>
        <p:txBody>
          <a:bodyPr/>
          <a:lstStyle/>
          <a:p>
            <a:fld id="{76E3FD18-239D-48BA-886F-2D86BFFD5A0D}" type="slidenum">
              <a:rPr lang="tr-TR" smtClean="0"/>
              <a:pPr/>
              <a:t>55</a:t>
            </a:fld>
            <a:endParaRPr lang="tr-T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857232"/>
            <a:ext cx="8229600" cy="5467368"/>
          </a:xfrm>
          <a:ln>
            <a:solidFill>
              <a:schemeClr val="accent1"/>
            </a:solidFill>
          </a:ln>
        </p:spPr>
        <p:txBody>
          <a:bodyPr/>
          <a:lstStyle/>
          <a:p>
            <a:pPr marL="274320" lvl="2" indent="-274320" algn="just">
              <a:spcBef>
                <a:spcPts val="580"/>
              </a:spcBef>
              <a:buClr>
                <a:schemeClr val="accent1"/>
              </a:buClr>
              <a:buNone/>
            </a:pPr>
            <a:r>
              <a:rPr lang="tr-TR" sz="2400" b="1" dirty="0" smtClean="0">
                <a:solidFill>
                  <a:srgbClr val="FF0000"/>
                </a:solidFill>
                <a:latin typeface="Times New Roman" pitchFamily="18" charset="0"/>
                <a:cs typeface="Times New Roman" pitchFamily="18" charset="0"/>
              </a:rPr>
              <a:t>b.) İyon Değişim </a:t>
            </a:r>
            <a:r>
              <a:rPr lang="tr-TR" sz="2400" b="1" dirty="0" err="1" smtClean="0">
                <a:solidFill>
                  <a:srgbClr val="FF0000"/>
                </a:solidFill>
                <a:latin typeface="Times New Roman" pitchFamily="18" charset="0"/>
                <a:cs typeface="Times New Roman" pitchFamily="18" charset="0"/>
              </a:rPr>
              <a:t>Kromatografisi</a:t>
            </a:r>
            <a:r>
              <a:rPr lang="tr-TR" sz="2400" b="1" dirty="0" smtClean="0">
                <a:solidFill>
                  <a:srgbClr val="FF0000"/>
                </a:solidFill>
                <a:latin typeface="Times New Roman" pitchFamily="18" charset="0"/>
                <a:cs typeface="Times New Roman" pitchFamily="18" charset="0"/>
              </a:rPr>
              <a:t>:</a:t>
            </a:r>
            <a:r>
              <a:rPr lang="tr-TR" sz="2400" dirty="0" smtClean="0">
                <a:solidFill>
                  <a:srgbClr val="FF0000"/>
                </a:solidFill>
                <a:latin typeface="Times New Roman" pitchFamily="18" charset="0"/>
                <a:cs typeface="Times New Roman" pitchFamily="18" charset="0"/>
              </a:rPr>
              <a:t> </a:t>
            </a:r>
          </a:p>
          <a:p>
            <a:pPr marL="274320" lvl="2" indent="-274320" algn="just">
              <a:spcBef>
                <a:spcPts val="580"/>
              </a:spcBef>
              <a:buClr>
                <a:schemeClr val="accent1"/>
              </a:buClr>
              <a:buFont typeface="Wingdings" pitchFamily="2" charset="2"/>
              <a:buChar char="Ø"/>
            </a:pPr>
            <a:r>
              <a:rPr lang="tr-TR" sz="2400" dirty="0" smtClean="0">
                <a:solidFill>
                  <a:srgbClr val="FF0000"/>
                </a:solidFill>
                <a:latin typeface="Times New Roman" pitchFamily="18" charset="0"/>
                <a:cs typeface="Times New Roman" pitchFamily="18" charset="0"/>
              </a:rPr>
              <a:t>    </a:t>
            </a:r>
            <a:r>
              <a:rPr lang="tr-TR" sz="2400" dirty="0" smtClean="0">
                <a:latin typeface="Times New Roman" pitchFamily="18" charset="0"/>
                <a:cs typeface="Times New Roman" pitchFamily="18" charset="0"/>
              </a:rPr>
              <a:t>Proteinlerin asit–baz özelliklerine dayanılarak geliştirilen ikinci metot iyon değişim </a:t>
            </a:r>
            <a:r>
              <a:rPr lang="tr-TR" sz="2400" dirty="0" err="1" smtClean="0">
                <a:latin typeface="Times New Roman" pitchFamily="18" charset="0"/>
                <a:cs typeface="Times New Roman" pitchFamily="18" charset="0"/>
              </a:rPr>
              <a:t>kromatografisidir</a:t>
            </a:r>
            <a:r>
              <a:rPr lang="tr-TR" sz="2400" dirty="0" smtClean="0">
                <a:latin typeface="Times New Roman" pitchFamily="18" charset="0"/>
                <a:cs typeface="Times New Roman" pitchFamily="18" charset="0"/>
              </a:rPr>
              <a:t>. Bu amaçla çoğunlukla selülozun sentetik olarak hazırlanan türevleri kullanılır. </a:t>
            </a:r>
          </a:p>
          <a:p>
            <a:pPr marL="274320" lvl="2" indent="-274320" algn="just">
              <a:spcBef>
                <a:spcPts val="580"/>
              </a:spcBef>
              <a:buClr>
                <a:schemeClr val="accent1"/>
              </a:buClr>
              <a:buFont typeface="Wingdings" pitchFamily="2" charset="2"/>
              <a:buChar char="ü"/>
            </a:pPr>
            <a:r>
              <a:rPr lang="tr-TR" sz="2400" dirty="0" smtClean="0">
                <a:latin typeface="Times New Roman" pitchFamily="18" charset="0"/>
                <a:cs typeface="Times New Roman" pitchFamily="18" charset="0"/>
              </a:rPr>
              <a:t>    </a:t>
            </a:r>
            <a:r>
              <a:rPr lang="tr-TR" sz="2400" dirty="0" err="1" smtClean="0">
                <a:latin typeface="Times New Roman" pitchFamily="18" charset="0"/>
                <a:cs typeface="Times New Roman" pitchFamily="18" charset="0"/>
              </a:rPr>
              <a:t>Dietilaminoetil</a:t>
            </a:r>
            <a:r>
              <a:rPr lang="tr-TR" sz="2400" dirty="0" smtClean="0">
                <a:latin typeface="Times New Roman" pitchFamily="18" charset="0"/>
                <a:cs typeface="Times New Roman" pitchFamily="18" charset="0"/>
              </a:rPr>
              <a:t> selüloz (DEAE–selüloz) </a:t>
            </a:r>
            <a:r>
              <a:rPr lang="tr-TR" sz="2400" dirty="0" err="1" smtClean="0">
                <a:latin typeface="Times New Roman" pitchFamily="18" charset="0"/>
                <a:cs typeface="Times New Roman" pitchFamily="18" charset="0"/>
              </a:rPr>
              <a:t>pH</a:t>
            </a:r>
            <a:r>
              <a:rPr lang="tr-TR" sz="2400" dirty="0" smtClean="0">
                <a:latin typeface="Times New Roman" pitchFamily="18" charset="0"/>
                <a:cs typeface="Times New Roman" pitchFamily="18" charset="0"/>
              </a:rPr>
              <a:t>=7.0’de pozitif yüklüdür, bu nedenle bir anyon değiştiricidir. </a:t>
            </a:r>
          </a:p>
          <a:p>
            <a:pPr marL="274320" lvl="2" indent="-274320" algn="just">
              <a:spcBef>
                <a:spcPts val="580"/>
              </a:spcBef>
              <a:buClr>
                <a:schemeClr val="accent1"/>
              </a:buClr>
              <a:buFont typeface="Wingdings" pitchFamily="2" charset="2"/>
              <a:buChar char="ü"/>
            </a:pPr>
            <a:r>
              <a:rPr lang="tr-TR" sz="2400" dirty="0" smtClean="0">
                <a:latin typeface="Times New Roman" pitchFamily="18" charset="0"/>
                <a:cs typeface="Times New Roman" pitchFamily="18" charset="0"/>
              </a:rPr>
              <a:t>    </a:t>
            </a:r>
            <a:r>
              <a:rPr lang="tr-TR" sz="2400" dirty="0" err="1" smtClean="0">
                <a:latin typeface="Times New Roman" pitchFamily="18" charset="0"/>
                <a:cs typeface="Times New Roman" pitchFamily="18" charset="0"/>
              </a:rPr>
              <a:t>İzoelektrik</a:t>
            </a:r>
            <a:r>
              <a:rPr lang="tr-TR" sz="2400" dirty="0" smtClean="0">
                <a:latin typeface="Times New Roman" pitchFamily="18" charset="0"/>
                <a:cs typeface="Times New Roman" pitchFamily="18" charset="0"/>
              </a:rPr>
              <a:t> </a:t>
            </a:r>
            <a:r>
              <a:rPr lang="tr-TR" sz="2400" dirty="0" err="1" smtClean="0">
                <a:latin typeface="Times New Roman" pitchFamily="18" charset="0"/>
                <a:cs typeface="Times New Roman" pitchFamily="18" charset="0"/>
              </a:rPr>
              <a:t>pH’sının</a:t>
            </a:r>
            <a:r>
              <a:rPr lang="tr-TR" sz="2400" dirty="0" smtClean="0">
                <a:latin typeface="Times New Roman" pitchFamily="18" charset="0"/>
                <a:cs typeface="Times New Roman" pitchFamily="18" charset="0"/>
              </a:rPr>
              <a:t> üstündeki </a:t>
            </a:r>
            <a:r>
              <a:rPr lang="tr-TR" sz="2400" dirty="0" err="1" smtClean="0">
                <a:latin typeface="Times New Roman" pitchFamily="18" charset="0"/>
                <a:cs typeface="Times New Roman" pitchFamily="18" charset="0"/>
              </a:rPr>
              <a:t>pH’lı</a:t>
            </a:r>
            <a:r>
              <a:rPr lang="tr-TR" sz="2400" dirty="0" smtClean="0">
                <a:latin typeface="Times New Roman" pitchFamily="18" charset="0"/>
                <a:cs typeface="Times New Roman" pitchFamily="18" charset="0"/>
              </a:rPr>
              <a:t> tampon çözeltilerde negatif yüklü (anyon) olarak çözülmüş proteinleri bağlar.</a:t>
            </a:r>
          </a:p>
          <a:p>
            <a:pPr>
              <a:buNone/>
            </a:pPr>
            <a:endParaRPr lang="tr-TR" dirty="0" smtClean="0"/>
          </a:p>
          <a:p>
            <a:endParaRPr lang="tr-TR" dirty="0"/>
          </a:p>
        </p:txBody>
      </p:sp>
      <p:pic>
        <p:nvPicPr>
          <p:cNvPr id="4" name="Picture 2"/>
          <p:cNvPicPr>
            <a:picLocks noChangeAspect="1" noChangeArrowheads="1"/>
          </p:cNvPicPr>
          <p:nvPr/>
        </p:nvPicPr>
        <p:blipFill>
          <a:blip r:embed="rId2" cstate="print"/>
          <a:srcRect/>
          <a:stretch>
            <a:fillRect/>
          </a:stretch>
        </p:blipFill>
        <p:spPr bwMode="auto">
          <a:xfrm>
            <a:off x="1857356" y="4500570"/>
            <a:ext cx="5214974" cy="1728192"/>
          </a:xfrm>
          <a:prstGeom prst="rect">
            <a:avLst/>
          </a:prstGeom>
          <a:noFill/>
          <a:ln w="9525">
            <a:noFill/>
            <a:miter lim="800000"/>
            <a:headEnd/>
            <a:tailEnd/>
          </a:ln>
        </p:spPr>
      </p:pic>
      <p:sp>
        <p:nvSpPr>
          <p:cNvPr id="6" name="5 Slayt Numarası Yer Tutucusu"/>
          <p:cNvSpPr>
            <a:spLocks noGrp="1"/>
          </p:cNvSpPr>
          <p:nvPr>
            <p:ph type="sldNum" sz="quarter" idx="12"/>
          </p:nvPr>
        </p:nvSpPr>
        <p:spPr/>
        <p:txBody>
          <a:bodyPr/>
          <a:lstStyle/>
          <a:p>
            <a:fld id="{76E3FD18-239D-48BA-886F-2D86BFFD5A0D}" type="slidenum">
              <a:rPr lang="tr-TR" smtClean="0"/>
              <a:pPr/>
              <a:t>56</a:t>
            </a:fld>
            <a:endParaRPr lang="tr-T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142984"/>
            <a:ext cx="8229600" cy="3714776"/>
          </a:xfrm>
          <a:ln>
            <a:solidFill>
              <a:schemeClr val="accent1"/>
            </a:solidFill>
          </a:ln>
        </p:spPr>
        <p:txBody>
          <a:bodyPr/>
          <a:lstStyle/>
          <a:p>
            <a:pPr algn="just">
              <a:buFont typeface="Wingdings" pitchFamily="2" charset="2"/>
              <a:buChar char="Ø"/>
            </a:pPr>
            <a:r>
              <a:rPr lang="tr-TR" sz="2800"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Karboksimetil</a:t>
            </a:r>
            <a:r>
              <a:rPr lang="tr-TR" dirty="0" smtClean="0">
                <a:latin typeface="Times New Roman" pitchFamily="18" charset="0"/>
                <a:cs typeface="Times New Roman" pitchFamily="18" charset="0"/>
              </a:rPr>
              <a:t> selüloz (CM–selüloz) </a:t>
            </a:r>
            <a:r>
              <a:rPr lang="tr-TR" dirty="0" err="1" smtClean="0">
                <a:latin typeface="Times New Roman" pitchFamily="18" charset="0"/>
                <a:cs typeface="Times New Roman" pitchFamily="18" charset="0"/>
              </a:rPr>
              <a:t>nötral</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pH’da</a:t>
            </a:r>
            <a:r>
              <a:rPr lang="tr-TR" dirty="0" smtClean="0">
                <a:latin typeface="Times New Roman" pitchFamily="18" charset="0"/>
                <a:cs typeface="Times New Roman" pitchFamily="18" charset="0"/>
              </a:rPr>
              <a:t> negatif yüklü gruplar içerir ve bir katyon değiştiricidir</a:t>
            </a:r>
            <a:r>
              <a:rPr lang="tr-TR" dirty="0" smtClean="0"/>
              <a:t>.</a:t>
            </a:r>
          </a:p>
          <a:p>
            <a:pPr>
              <a:buNone/>
            </a:pPr>
            <a:endParaRPr lang="tr-TR" dirty="0"/>
          </a:p>
        </p:txBody>
      </p:sp>
      <p:pic>
        <p:nvPicPr>
          <p:cNvPr id="4" name="Picture 2"/>
          <p:cNvPicPr>
            <a:picLocks noChangeAspect="1" noChangeArrowheads="1"/>
          </p:cNvPicPr>
          <p:nvPr/>
        </p:nvPicPr>
        <p:blipFill>
          <a:blip r:embed="rId3"/>
          <a:srcRect/>
          <a:stretch>
            <a:fillRect/>
          </a:stretch>
        </p:blipFill>
        <p:spPr bwMode="auto">
          <a:xfrm>
            <a:off x="2143108" y="2416154"/>
            <a:ext cx="4633896" cy="1904610"/>
          </a:xfrm>
          <a:prstGeom prst="rect">
            <a:avLst/>
          </a:prstGeom>
          <a:noFill/>
          <a:ln w="9525">
            <a:noFill/>
            <a:miter lim="800000"/>
            <a:headEnd/>
            <a:tailEnd/>
          </a:ln>
          <a:effectLst/>
        </p:spPr>
      </p:pic>
      <p:sp>
        <p:nvSpPr>
          <p:cNvPr id="6" name="5 Slayt Numarası Yer Tutucusu"/>
          <p:cNvSpPr>
            <a:spLocks noGrp="1"/>
          </p:cNvSpPr>
          <p:nvPr>
            <p:ph type="sldNum" sz="quarter" idx="12"/>
          </p:nvPr>
        </p:nvSpPr>
        <p:spPr/>
        <p:txBody>
          <a:bodyPr/>
          <a:lstStyle/>
          <a:p>
            <a:fld id="{76E3FD18-239D-48BA-886F-2D86BFFD5A0D}" type="slidenum">
              <a:rPr lang="tr-TR" smtClean="0"/>
              <a:pPr/>
              <a:t>57</a:t>
            </a:fld>
            <a:endParaRPr lang="tr-T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928670"/>
            <a:ext cx="8043890" cy="5000660"/>
          </a:xfrm>
          <a:ln>
            <a:solidFill>
              <a:schemeClr val="accent1"/>
            </a:solidFill>
          </a:ln>
        </p:spPr>
        <p:txBody>
          <a:bodyPr>
            <a:normAutofit/>
          </a:bodyPr>
          <a:lstStyle/>
          <a:p>
            <a:pPr algn="just">
              <a:buFont typeface="Wingdings" pitchFamily="2" charset="2"/>
              <a:buChar char="Ø"/>
            </a:pPr>
            <a:r>
              <a:rPr lang="tr-TR" dirty="0" smtClean="0">
                <a:latin typeface="Times New Roman" pitchFamily="18" charset="0"/>
                <a:cs typeface="Times New Roman" pitchFamily="18" charset="0"/>
              </a:rPr>
              <a:t>        Bu </a:t>
            </a:r>
            <a:r>
              <a:rPr lang="tr-TR" dirty="0" err="1" smtClean="0">
                <a:latin typeface="Times New Roman" pitchFamily="18" charset="0"/>
                <a:cs typeface="Times New Roman" pitchFamily="18" charset="0"/>
              </a:rPr>
              <a:t>kromatografide</a:t>
            </a:r>
            <a:r>
              <a:rPr lang="tr-TR" dirty="0" smtClean="0">
                <a:latin typeface="Times New Roman" pitchFamily="18" charset="0"/>
                <a:cs typeface="Times New Roman" pitchFamily="18" charset="0"/>
              </a:rPr>
              <a:t> bir kolona doldurulan iyon değiştirici, tampon çözelti ile dengelenir. </a:t>
            </a:r>
          </a:p>
          <a:p>
            <a:pPr algn="just">
              <a:buFont typeface="Wingdings" pitchFamily="2" charset="2"/>
              <a:buChar char="ü"/>
            </a:pPr>
            <a:r>
              <a:rPr lang="tr-TR" dirty="0" smtClean="0">
                <a:latin typeface="Times New Roman" pitchFamily="18" charset="0"/>
                <a:cs typeface="Times New Roman" pitchFamily="18" charset="0"/>
              </a:rPr>
              <a:t>Protein karışımı çözeltisi kolona yüklendikten sonra protein molekülleri zıt yüklü gruplarla elektrostatik olarak etkileşir ve alıkonur.</a:t>
            </a:r>
          </a:p>
          <a:p>
            <a:pPr algn="just">
              <a:buFont typeface="Wingdings" pitchFamily="2" charset="2"/>
              <a:buChar char="Ø"/>
            </a:pPr>
            <a:r>
              <a:rPr lang="tr-TR" dirty="0" smtClean="0">
                <a:latin typeface="Times New Roman" pitchFamily="18" charset="0"/>
                <a:cs typeface="Times New Roman" pitchFamily="18" charset="0"/>
              </a:rPr>
              <a:t>       DEAE–selüloz kolonda uygun </a:t>
            </a:r>
            <a:r>
              <a:rPr lang="tr-TR" dirty="0" err="1" smtClean="0">
                <a:latin typeface="Times New Roman" pitchFamily="18" charset="0"/>
                <a:cs typeface="Times New Roman" pitchFamily="18" charset="0"/>
              </a:rPr>
              <a:t>pH’da</a:t>
            </a:r>
            <a:r>
              <a:rPr lang="tr-TR" dirty="0" smtClean="0">
                <a:latin typeface="Times New Roman" pitchFamily="18" charset="0"/>
                <a:cs typeface="Times New Roman" pitchFamily="18" charset="0"/>
              </a:rPr>
              <a:t> anyon (–) halinde çözünmüş proteinler tutulur. </a:t>
            </a:r>
          </a:p>
          <a:p>
            <a:pPr algn="just">
              <a:buFont typeface="Wingdings" pitchFamily="2" charset="2"/>
              <a:buChar char="ü"/>
            </a:pPr>
            <a:r>
              <a:rPr lang="tr-TR" dirty="0" smtClean="0">
                <a:latin typeface="Times New Roman" pitchFamily="18" charset="0"/>
                <a:cs typeface="Times New Roman" pitchFamily="18" charset="0"/>
              </a:rPr>
              <a:t>Diğer bileşenler kolondan geçer gider. </a:t>
            </a:r>
          </a:p>
          <a:p>
            <a:pPr algn="just">
              <a:buFont typeface="Wingdings" pitchFamily="2" charset="2"/>
              <a:buChar char="ü"/>
            </a:pPr>
            <a:r>
              <a:rPr lang="tr-TR" dirty="0" smtClean="0">
                <a:latin typeface="Times New Roman" pitchFamily="18" charset="0"/>
                <a:cs typeface="Times New Roman" pitchFamily="18" charset="0"/>
              </a:rPr>
              <a:t>Daha sonra diğer bileşenlerden ayrılan protein molekülleri küçük fraksiyonlar şeklinde kolondan alınır.</a:t>
            </a:r>
          </a:p>
          <a:p>
            <a:pPr>
              <a:buNone/>
            </a:pPr>
            <a:endParaRPr lang="tr-TR" dirty="0"/>
          </a:p>
        </p:txBody>
      </p:sp>
      <p:sp>
        <p:nvSpPr>
          <p:cNvPr id="5" name="4 Slayt Numarası Yer Tutucusu"/>
          <p:cNvSpPr>
            <a:spLocks noGrp="1"/>
          </p:cNvSpPr>
          <p:nvPr>
            <p:ph type="sldNum" sz="quarter" idx="12"/>
          </p:nvPr>
        </p:nvSpPr>
        <p:spPr/>
        <p:txBody>
          <a:bodyPr/>
          <a:lstStyle/>
          <a:p>
            <a:fld id="{76E3FD18-239D-48BA-886F-2D86BFFD5A0D}" type="slidenum">
              <a:rPr lang="tr-TR" smtClean="0"/>
              <a:pPr/>
              <a:t>58</a:t>
            </a:fld>
            <a:endParaRPr lang="tr-T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785794"/>
            <a:ext cx="8229600" cy="5429288"/>
          </a:xfrm>
          <a:ln>
            <a:solidFill>
              <a:schemeClr val="accent1"/>
            </a:solidFill>
          </a:ln>
        </p:spPr>
        <p:txBody>
          <a:bodyPr>
            <a:normAutofit fontScale="92500" lnSpcReduction="20000"/>
          </a:bodyPr>
          <a:lstStyle/>
          <a:p>
            <a:pPr algn="just">
              <a:lnSpc>
                <a:spcPct val="120000"/>
              </a:lnSpc>
              <a:buFont typeface="Wingdings" pitchFamily="2" charset="2"/>
              <a:buChar char="Ø"/>
            </a:pPr>
            <a:r>
              <a:rPr lang="tr-TR" dirty="0" smtClean="0">
                <a:latin typeface="Times New Roman" pitchFamily="18" charset="0"/>
                <a:cs typeface="Times New Roman" pitchFamily="18" charset="0"/>
              </a:rPr>
              <a:t>       Protein karışımlarının, DEAE–selüloz kolonda ayrılması işleminde, her bir proteinin sırasıyla </a:t>
            </a:r>
            <a:r>
              <a:rPr lang="tr-TR" dirty="0" err="1" smtClean="0">
                <a:latin typeface="Times New Roman" pitchFamily="18" charset="0"/>
                <a:cs typeface="Times New Roman" pitchFamily="18" charset="0"/>
              </a:rPr>
              <a:t>elüsyonunda</a:t>
            </a:r>
            <a:r>
              <a:rPr lang="tr-TR" dirty="0" smtClean="0">
                <a:latin typeface="Times New Roman" pitchFamily="18" charset="0"/>
                <a:cs typeface="Times New Roman" pitchFamily="18" charset="0"/>
              </a:rPr>
              <a:t> azalan </a:t>
            </a:r>
            <a:r>
              <a:rPr lang="tr-TR" dirty="0" err="1" smtClean="0">
                <a:latin typeface="Times New Roman" pitchFamily="18" charset="0"/>
                <a:cs typeface="Times New Roman" pitchFamily="18" charset="0"/>
              </a:rPr>
              <a:t>pH’lı</a:t>
            </a:r>
            <a:r>
              <a:rPr lang="tr-TR" dirty="0" smtClean="0">
                <a:latin typeface="Times New Roman" pitchFamily="18" charset="0"/>
                <a:cs typeface="Times New Roman" pitchFamily="18" charset="0"/>
              </a:rPr>
              <a:t> tamponların bir serisi veya artan iyonik şiddetli tuz çözeltilerinin bir serisi kullanılır. </a:t>
            </a:r>
          </a:p>
          <a:p>
            <a:pPr algn="just">
              <a:lnSpc>
                <a:spcPct val="120000"/>
              </a:lnSpc>
              <a:buFont typeface="Wingdings" pitchFamily="2" charset="2"/>
              <a:buChar char="ü"/>
            </a:pPr>
            <a:r>
              <a:rPr lang="tr-TR" dirty="0" smtClean="0">
                <a:latin typeface="Times New Roman" pitchFamily="18" charset="0"/>
                <a:cs typeface="Times New Roman" pitchFamily="18" charset="0"/>
              </a:rPr>
              <a:t>Bunların kolondan geçirilmesi </a:t>
            </a:r>
            <a:r>
              <a:rPr lang="tr-TR" dirty="0" err="1" smtClean="0">
                <a:latin typeface="Times New Roman" pitchFamily="18" charset="0"/>
                <a:cs typeface="Times New Roman" pitchFamily="18" charset="0"/>
              </a:rPr>
              <a:t>anyonik</a:t>
            </a:r>
            <a:r>
              <a:rPr lang="tr-TR" dirty="0" smtClean="0">
                <a:latin typeface="Times New Roman" pitchFamily="18" charset="0"/>
                <a:cs typeface="Times New Roman" pitchFamily="18" charset="0"/>
              </a:rPr>
              <a:t> proteinlerin bağlanmasını zayıflatır. </a:t>
            </a:r>
          </a:p>
          <a:p>
            <a:pPr algn="just">
              <a:lnSpc>
                <a:spcPct val="120000"/>
              </a:lnSpc>
              <a:buFont typeface="Wingdings" pitchFamily="2" charset="2"/>
              <a:buChar char="ü"/>
            </a:pPr>
            <a:r>
              <a:rPr lang="tr-TR" dirty="0" err="1" smtClean="0">
                <a:latin typeface="Times New Roman" pitchFamily="18" charset="0"/>
                <a:cs typeface="Times New Roman" pitchFamily="18" charset="0"/>
              </a:rPr>
              <a:t>pH’nın</a:t>
            </a:r>
            <a:r>
              <a:rPr lang="tr-TR" dirty="0" smtClean="0">
                <a:latin typeface="Times New Roman" pitchFamily="18" charset="0"/>
                <a:cs typeface="Times New Roman" pitchFamily="18" charset="0"/>
              </a:rPr>
              <a:t> düşmesiyle birlikte iyon değiştiriciye tutunan proteinlerin negatif yüklü bölgeleri </a:t>
            </a:r>
            <a:r>
              <a:rPr lang="tr-TR" dirty="0" err="1" smtClean="0">
                <a:latin typeface="Times New Roman" pitchFamily="18" charset="0"/>
                <a:cs typeface="Times New Roman" pitchFamily="18" charset="0"/>
              </a:rPr>
              <a:t>nötral</a:t>
            </a:r>
            <a:r>
              <a:rPr lang="tr-TR" dirty="0" smtClean="0">
                <a:latin typeface="Times New Roman" pitchFamily="18" charset="0"/>
                <a:cs typeface="Times New Roman" pitchFamily="18" charset="0"/>
              </a:rPr>
              <a:t> hale gelir ve kolondan çıkar. </a:t>
            </a:r>
          </a:p>
          <a:p>
            <a:pPr algn="just">
              <a:lnSpc>
                <a:spcPct val="120000"/>
              </a:lnSpc>
              <a:buFont typeface="Wingdings" pitchFamily="2" charset="2"/>
              <a:buChar char="Ø"/>
            </a:pPr>
            <a:r>
              <a:rPr lang="tr-TR" dirty="0" smtClean="0">
                <a:latin typeface="Times New Roman" pitchFamily="18" charset="0"/>
                <a:cs typeface="Times New Roman" pitchFamily="18" charset="0"/>
              </a:rPr>
              <a:t>      İyonik şiddetin artmasıyla tuzun pozitif yüklü iyonları proteinin negatif yüklü bölgelerine bağlanırlar. </a:t>
            </a:r>
          </a:p>
          <a:p>
            <a:pPr algn="just">
              <a:lnSpc>
                <a:spcPct val="120000"/>
              </a:lnSpc>
              <a:buFont typeface="Wingdings" pitchFamily="2" charset="2"/>
              <a:buChar char="ü"/>
            </a:pPr>
            <a:r>
              <a:rPr lang="tr-TR" dirty="0" smtClean="0">
                <a:latin typeface="Times New Roman" pitchFamily="18" charset="0"/>
                <a:cs typeface="Times New Roman" pitchFamily="18" charset="0"/>
              </a:rPr>
              <a:t>Tuzun negatif yüklü iyonları ise iyon değiştiriciye bağlanmak için proteinlerle yarışırlar. </a:t>
            </a:r>
          </a:p>
          <a:p>
            <a:pPr>
              <a:buNone/>
            </a:pPr>
            <a:endParaRPr lang="tr-TR" dirty="0"/>
          </a:p>
        </p:txBody>
      </p:sp>
      <p:sp>
        <p:nvSpPr>
          <p:cNvPr id="5" name="4 Slayt Numarası Yer Tutucusu"/>
          <p:cNvSpPr>
            <a:spLocks noGrp="1"/>
          </p:cNvSpPr>
          <p:nvPr>
            <p:ph type="sldNum" sz="quarter" idx="12"/>
          </p:nvPr>
        </p:nvSpPr>
        <p:spPr/>
        <p:txBody>
          <a:bodyPr/>
          <a:lstStyle/>
          <a:p>
            <a:fld id="{76E3FD18-239D-48BA-886F-2D86BFFD5A0D}" type="slidenum">
              <a:rPr lang="tr-TR" smtClean="0"/>
              <a:pPr/>
              <a:t>59</a:t>
            </a:fld>
            <a:endParaRPr lang="tr-T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928670"/>
            <a:ext cx="8229600" cy="5395930"/>
          </a:xfrm>
          <a:ln>
            <a:solidFill>
              <a:schemeClr val="accent1"/>
            </a:solidFill>
          </a:ln>
        </p:spPr>
        <p:txBody>
          <a:bodyPr>
            <a:normAutofit fontScale="92500" lnSpcReduction="10000"/>
          </a:bodyPr>
          <a:lstStyle/>
          <a:p>
            <a:pPr algn="just">
              <a:lnSpc>
                <a:spcPct val="120000"/>
              </a:lnSpc>
              <a:buFont typeface="Wingdings" pitchFamily="2" charset="2"/>
              <a:buChar char="ü"/>
            </a:pPr>
            <a:r>
              <a:rPr lang="tr-TR" dirty="0" smtClean="0">
                <a:latin typeface="Times New Roman" pitchFamily="18" charset="0"/>
                <a:cs typeface="Times New Roman" pitchFamily="18" charset="0"/>
              </a:rPr>
              <a:t>Böylece proteinler daha zayıf bir kuvvetle DEAE–selüloza bağlanırlar ve hatta koparlar. </a:t>
            </a:r>
          </a:p>
          <a:p>
            <a:pPr algn="just">
              <a:lnSpc>
                <a:spcPct val="120000"/>
              </a:lnSpc>
              <a:buFont typeface="Wingdings" pitchFamily="2" charset="2"/>
              <a:buChar char="ü"/>
            </a:pP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Elüatlar</a:t>
            </a:r>
            <a:r>
              <a:rPr lang="tr-TR" dirty="0" smtClean="0">
                <a:latin typeface="Times New Roman" pitchFamily="18" charset="0"/>
                <a:cs typeface="Times New Roman" pitchFamily="18" charset="0"/>
              </a:rPr>
              <a:t> küçük fraksiyonlar şeklinde toplanır ve analiz edilirler.</a:t>
            </a:r>
          </a:p>
          <a:p>
            <a:pPr algn="just">
              <a:lnSpc>
                <a:spcPct val="120000"/>
              </a:lnSpc>
              <a:buFont typeface="Wingdings" pitchFamily="2" charset="2"/>
              <a:buChar char="Ø"/>
            </a:pPr>
            <a:r>
              <a:rPr lang="tr-TR" dirty="0" smtClean="0">
                <a:latin typeface="Times New Roman" pitchFamily="18" charset="0"/>
                <a:cs typeface="Times New Roman" pitchFamily="18" charset="0"/>
              </a:rPr>
              <a:t>     Katyon şeklinde (+) çözünmüş proteinler ise, katyon değiştirici CM–selüloz kolonlarda ayrılırlar (</a:t>
            </a:r>
            <a:r>
              <a:rPr lang="tr-TR" dirty="0" smtClean="0">
                <a:solidFill>
                  <a:srgbClr val="FF0000"/>
                </a:solidFill>
                <a:latin typeface="Times New Roman" pitchFamily="18" charset="0"/>
                <a:cs typeface="Times New Roman" pitchFamily="18" charset="0"/>
              </a:rPr>
              <a:t>Şekil 3.35. ;</a:t>
            </a:r>
            <a:r>
              <a:rPr lang="tr-TR" dirty="0" smtClean="0">
                <a:latin typeface="Times New Roman" pitchFamily="18" charset="0"/>
                <a:cs typeface="Times New Roman" pitchFamily="18" charset="0"/>
              </a:rPr>
              <a:t> Şekil 8).</a:t>
            </a:r>
          </a:p>
          <a:p>
            <a:pPr algn="just">
              <a:lnSpc>
                <a:spcPct val="120000"/>
              </a:lnSpc>
              <a:buFont typeface="Wingdings" pitchFamily="2" charset="2"/>
              <a:buChar char="Ø"/>
            </a:pPr>
            <a:r>
              <a:rPr lang="tr-TR" sz="2800" dirty="0" smtClean="0">
                <a:latin typeface="Times New Roman" pitchFamily="18" charset="0"/>
                <a:cs typeface="Times New Roman" pitchFamily="18" charset="0"/>
              </a:rPr>
              <a:t>İyon değişim </a:t>
            </a:r>
            <a:r>
              <a:rPr lang="tr-TR" sz="2800" dirty="0" err="1" smtClean="0">
                <a:latin typeface="Times New Roman" pitchFamily="18" charset="0"/>
                <a:cs typeface="Times New Roman" pitchFamily="18" charset="0"/>
              </a:rPr>
              <a:t>kromatografisi</a:t>
            </a:r>
            <a:r>
              <a:rPr lang="tr-TR" sz="2800" dirty="0" smtClean="0">
                <a:latin typeface="Times New Roman" pitchFamily="18" charset="0"/>
                <a:cs typeface="Times New Roman" pitchFamily="18" charset="0"/>
              </a:rPr>
              <a:t>, jel </a:t>
            </a:r>
            <a:r>
              <a:rPr lang="tr-TR" sz="2800" dirty="0" err="1" smtClean="0">
                <a:latin typeface="Times New Roman" pitchFamily="18" charset="0"/>
                <a:cs typeface="Times New Roman" pitchFamily="18" charset="0"/>
              </a:rPr>
              <a:t>filtrasyon</a:t>
            </a:r>
            <a:r>
              <a:rPr lang="tr-TR" sz="2800" dirty="0" smtClean="0">
                <a:latin typeface="Times New Roman" pitchFamily="18" charset="0"/>
                <a:cs typeface="Times New Roman" pitchFamily="18" charset="0"/>
              </a:rPr>
              <a:t> </a:t>
            </a:r>
            <a:r>
              <a:rPr lang="tr-TR" sz="2800" dirty="0" err="1" smtClean="0">
                <a:latin typeface="Times New Roman" pitchFamily="18" charset="0"/>
                <a:cs typeface="Times New Roman" pitchFamily="18" charset="0"/>
              </a:rPr>
              <a:t>kromatografisi</a:t>
            </a:r>
            <a:r>
              <a:rPr lang="tr-TR" sz="2800" dirty="0" smtClean="0">
                <a:latin typeface="Times New Roman" pitchFamily="18" charset="0"/>
                <a:cs typeface="Times New Roman" pitchFamily="18" charset="0"/>
              </a:rPr>
              <a:t> ile kombine edilirse ayırma gücü çok daha artar. </a:t>
            </a:r>
          </a:p>
          <a:p>
            <a:pPr algn="just">
              <a:lnSpc>
                <a:spcPct val="120000"/>
              </a:lnSpc>
              <a:buFont typeface="Wingdings" pitchFamily="2" charset="2"/>
              <a:buChar char="Ø"/>
            </a:pPr>
            <a:r>
              <a:rPr lang="tr-TR" sz="2800" dirty="0" smtClean="0">
                <a:latin typeface="Times New Roman" pitchFamily="18" charset="0"/>
                <a:cs typeface="Times New Roman" pitchFamily="18" charset="0"/>
              </a:rPr>
              <a:t>    DEAE–</a:t>
            </a:r>
            <a:r>
              <a:rPr lang="tr-TR" sz="2800" dirty="0" err="1" smtClean="0">
                <a:latin typeface="Times New Roman" pitchFamily="18" charset="0"/>
                <a:cs typeface="Times New Roman" pitchFamily="18" charset="0"/>
              </a:rPr>
              <a:t>Sephadex</a:t>
            </a:r>
            <a:r>
              <a:rPr lang="tr-TR" sz="2800" dirty="0" smtClean="0">
                <a:latin typeface="Times New Roman" pitchFamily="18" charset="0"/>
                <a:cs typeface="Times New Roman" pitchFamily="18" charset="0"/>
              </a:rPr>
              <a:t>, iyon değiştirici olarak kullanılırsa proteinleri yük ve molekül büyüklüklerine göre ayırmak mümkündür.</a:t>
            </a:r>
          </a:p>
          <a:p>
            <a:pPr>
              <a:buNone/>
            </a:pPr>
            <a:endParaRPr lang="tr-TR" dirty="0"/>
          </a:p>
        </p:txBody>
      </p:sp>
      <p:sp>
        <p:nvSpPr>
          <p:cNvPr id="5" name="4 Slayt Numarası Yer Tutucusu"/>
          <p:cNvSpPr>
            <a:spLocks noGrp="1"/>
          </p:cNvSpPr>
          <p:nvPr>
            <p:ph type="sldNum" sz="quarter" idx="12"/>
          </p:nvPr>
        </p:nvSpPr>
        <p:spPr/>
        <p:txBody>
          <a:bodyPr/>
          <a:lstStyle/>
          <a:p>
            <a:fld id="{76E3FD18-239D-48BA-886F-2D86BFFD5A0D}" type="slidenum">
              <a:rPr lang="tr-TR" smtClean="0"/>
              <a:pPr/>
              <a:t>60</a:t>
            </a:fld>
            <a:endParaRPr lang="tr-T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Grp="1" noChangeAspect="1" noChangeArrowheads="1"/>
          </p:cNvPicPr>
          <p:nvPr>
            <p:ph idx="1"/>
          </p:nvPr>
        </p:nvPicPr>
        <p:blipFill>
          <a:blip r:embed="rId2" cstate="print"/>
          <a:srcRect/>
          <a:stretch>
            <a:fillRect/>
          </a:stretch>
        </p:blipFill>
        <p:spPr bwMode="auto">
          <a:xfrm>
            <a:off x="0" y="642918"/>
            <a:ext cx="5152175" cy="6000768"/>
          </a:xfrm>
          <a:prstGeom prst="rect">
            <a:avLst/>
          </a:prstGeom>
          <a:noFill/>
          <a:ln w="9525">
            <a:noFill/>
            <a:miter lim="800000"/>
            <a:headEnd/>
            <a:tailEnd/>
          </a:ln>
        </p:spPr>
      </p:pic>
      <p:sp>
        <p:nvSpPr>
          <p:cNvPr id="5" name="4 Dikdörtgen"/>
          <p:cNvSpPr/>
          <p:nvPr/>
        </p:nvSpPr>
        <p:spPr>
          <a:xfrm>
            <a:off x="5000628" y="1071546"/>
            <a:ext cx="3857652" cy="5500726"/>
          </a:xfrm>
          <a:prstGeom prst="rect">
            <a:avLst/>
          </a:prstGeom>
          <a:ln>
            <a:solidFill>
              <a:schemeClr val="accent1"/>
            </a:solidFill>
          </a:ln>
        </p:spPr>
        <p:txBody>
          <a:bodyPr wrap="square">
            <a:spAutoFit/>
          </a:bodyPr>
          <a:lstStyle/>
          <a:p>
            <a:pPr algn="just"/>
            <a:r>
              <a:rPr lang="tr-TR" b="1" dirty="0" smtClean="0">
                <a:solidFill>
                  <a:srgbClr val="FF0000"/>
                </a:solidFill>
                <a:latin typeface="Times New Roman" pitchFamily="18" charset="0"/>
                <a:cs typeface="Times New Roman" pitchFamily="18" charset="0"/>
              </a:rPr>
              <a:t>Şekil 3.35. (Şekil 8). </a:t>
            </a:r>
            <a:r>
              <a:rPr lang="tr-TR" dirty="0" smtClean="0">
                <a:latin typeface="Times New Roman" pitchFamily="18" charset="0"/>
                <a:cs typeface="Times New Roman" pitchFamily="18" charset="0"/>
              </a:rPr>
              <a:t>İyon değiştirme </a:t>
            </a:r>
            <a:r>
              <a:rPr lang="tr-TR" dirty="0" err="1" smtClean="0">
                <a:latin typeface="Times New Roman" pitchFamily="18" charset="0"/>
                <a:cs typeface="Times New Roman" pitchFamily="18" charset="0"/>
              </a:rPr>
              <a:t>kromatografisi</a:t>
            </a:r>
            <a:r>
              <a:rPr lang="tr-TR" dirty="0" smtClean="0">
                <a:latin typeface="Times New Roman" pitchFamily="18" charset="0"/>
                <a:cs typeface="Times New Roman" pitchFamily="18" charset="0"/>
              </a:rPr>
              <a:t>. Kolon </a:t>
            </a:r>
            <a:r>
              <a:rPr lang="tr-TR" dirty="0" err="1" smtClean="0">
                <a:latin typeface="Times New Roman" pitchFamily="18" charset="0"/>
                <a:cs typeface="Times New Roman" pitchFamily="18" charset="0"/>
              </a:rPr>
              <a:t>matriksi</a:t>
            </a:r>
            <a:r>
              <a:rPr lang="tr-TR" dirty="0" smtClean="0">
                <a:latin typeface="Times New Roman" pitchFamily="18" charset="0"/>
                <a:cs typeface="Times New Roman" pitchFamily="18" charset="0"/>
              </a:rPr>
              <a:t>, yüklü bağlı gruplar içeren sentetik bir polimerdir. Bağlı </a:t>
            </a:r>
            <a:r>
              <a:rPr lang="tr-TR" dirty="0" err="1" smtClean="0">
                <a:latin typeface="Times New Roman" pitchFamily="18" charset="0"/>
                <a:cs typeface="Times New Roman" pitchFamily="18" charset="0"/>
              </a:rPr>
              <a:t>anyonik</a:t>
            </a:r>
            <a:r>
              <a:rPr lang="tr-TR" dirty="0" smtClean="0">
                <a:latin typeface="Times New Roman" pitchFamily="18" charset="0"/>
                <a:cs typeface="Times New Roman" pitchFamily="18" charset="0"/>
              </a:rPr>
              <a:t> gruplar katyon değiştiriciler, bağlı </a:t>
            </a:r>
            <a:r>
              <a:rPr lang="tr-TR" dirty="0" err="1" smtClean="0">
                <a:latin typeface="Times New Roman" pitchFamily="18" charset="0"/>
                <a:cs typeface="Times New Roman" pitchFamily="18" charset="0"/>
              </a:rPr>
              <a:t>katyonik</a:t>
            </a:r>
            <a:r>
              <a:rPr lang="tr-TR" dirty="0" smtClean="0">
                <a:latin typeface="Times New Roman" pitchFamily="18" charset="0"/>
                <a:cs typeface="Times New Roman" pitchFamily="18" charset="0"/>
              </a:rPr>
              <a:t> gruplar anyon değiştiriciler olarak adlandırılır. Şekilde katyon değiştiricili (CM–selüloz) iyon değiştirme </a:t>
            </a:r>
            <a:r>
              <a:rPr lang="tr-TR" dirty="0" err="1" smtClean="0">
                <a:latin typeface="Times New Roman" pitchFamily="18" charset="0"/>
                <a:cs typeface="Times New Roman" pitchFamily="18" charset="0"/>
              </a:rPr>
              <a:t>kromatografisi</a:t>
            </a:r>
            <a:r>
              <a:rPr lang="tr-TR" dirty="0" smtClean="0">
                <a:latin typeface="Times New Roman" pitchFamily="18" charset="0"/>
                <a:cs typeface="Times New Roman" pitchFamily="18" charset="0"/>
              </a:rPr>
              <a:t> gösterilmektedir. Kolonda bulunan yüklü gruplarda her bir proteinin </a:t>
            </a:r>
            <a:r>
              <a:rPr lang="tr-TR" dirty="0" err="1" smtClean="0">
                <a:latin typeface="Times New Roman" pitchFamily="18" charset="0"/>
                <a:cs typeface="Times New Roman" pitchFamily="18" charset="0"/>
              </a:rPr>
              <a:t>afinitesi</a:t>
            </a:r>
            <a:r>
              <a:rPr lang="tr-TR" dirty="0" smtClean="0">
                <a:latin typeface="Times New Roman" pitchFamily="18" charset="0"/>
                <a:cs typeface="Times New Roman" pitchFamily="18" charset="0"/>
              </a:rPr>
              <a:t>, molekülün iyonlaşma durumunu belirleyen </a:t>
            </a:r>
            <a:r>
              <a:rPr lang="tr-TR" dirty="0" err="1" smtClean="0">
                <a:latin typeface="Times New Roman" pitchFamily="18" charset="0"/>
                <a:cs typeface="Times New Roman" pitchFamily="18" charset="0"/>
              </a:rPr>
              <a:t>pH</a:t>
            </a:r>
            <a:r>
              <a:rPr lang="tr-TR" dirty="0" smtClean="0">
                <a:latin typeface="Times New Roman" pitchFamily="18" charset="0"/>
                <a:cs typeface="Times New Roman" pitchFamily="18" charset="0"/>
              </a:rPr>
              <a:t> ve çözelti içinde birbiriyle yarış halinde bulunan serbest tuz iyonlarının </a:t>
            </a:r>
            <a:r>
              <a:rPr lang="tr-TR" dirty="0" err="1" smtClean="0">
                <a:latin typeface="Times New Roman" pitchFamily="18" charset="0"/>
                <a:cs typeface="Times New Roman" pitchFamily="18" charset="0"/>
              </a:rPr>
              <a:t>derişimleriyle</a:t>
            </a:r>
            <a:r>
              <a:rPr lang="tr-TR" dirty="0" smtClean="0">
                <a:latin typeface="Times New Roman" pitchFamily="18" charset="0"/>
                <a:cs typeface="Times New Roman" pitchFamily="18" charset="0"/>
              </a:rPr>
              <a:t> belirlenir. Ayrılma kademeli olarak değişen </a:t>
            </a:r>
            <a:r>
              <a:rPr lang="tr-TR" dirty="0" err="1" smtClean="0">
                <a:latin typeface="Times New Roman" pitchFamily="18" charset="0"/>
                <a:cs typeface="Times New Roman" pitchFamily="18" charset="0"/>
              </a:rPr>
              <a:t>pH</a:t>
            </a:r>
            <a:r>
              <a:rPr lang="tr-TR" dirty="0" smtClean="0">
                <a:latin typeface="Times New Roman" pitchFamily="18" charset="0"/>
                <a:cs typeface="Times New Roman" pitchFamily="18" charset="0"/>
              </a:rPr>
              <a:t> ve/veya mobil fazın tuz </a:t>
            </a:r>
            <a:r>
              <a:rPr lang="tr-TR" dirty="0" err="1" smtClean="0">
                <a:latin typeface="Times New Roman" pitchFamily="18" charset="0"/>
                <a:cs typeface="Times New Roman" pitchFamily="18" charset="0"/>
              </a:rPr>
              <a:t>derişimiyle</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pH</a:t>
            </a:r>
            <a:r>
              <a:rPr lang="tr-TR" dirty="0" smtClean="0">
                <a:latin typeface="Times New Roman" pitchFamily="18" charset="0"/>
                <a:cs typeface="Times New Roman" pitchFamily="18" charset="0"/>
              </a:rPr>
              <a:t> veya tuz </a:t>
            </a:r>
            <a:r>
              <a:rPr lang="tr-TR" dirty="0" err="1" smtClean="0">
                <a:latin typeface="Times New Roman" pitchFamily="18" charset="0"/>
                <a:cs typeface="Times New Roman" pitchFamily="18" charset="0"/>
              </a:rPr>
              <a:t>gradyanı</a:t>
            </a:r>
            <a:r>
              <a:rPr lang="tr-TR" dirty="0" smtClean="0">
                <a:latin typeface="Times New Roman" pitchFamily="18" charset="0"/>
                <a:cs typeface="Times New Roman" pitchFamily="18" charset="0"/>
              </a:rPr>
              <a:t> oluşturmak üzere optimize edilir.</a:t>
            </a:r>
            <a:endParaRPr lang="tr-TR" dirty="0">
              <a:latin typeface="Times New Roman" pitchFamily="18" charset="0"/>
              <a:cs typeface="Times New Roman" pitchFamily="18" charset="0"/>
            </a:endParaRPr>
          </a:p>
        </p:txBody>
      </p:sp>
      <p:sp>
        <p:nvSpPr>
          <p:cNvPr id="7" name="6 Slayt Numarası Yer Tutucusu"/>
          <p:cNvSpPr>
            <a:spLocks noGrp="1"/>
          </p:cNvSpPr>
          <p:nvPr>
            <p:ph type="sldNum" sz="quarter" idx="12"/>
          </p:nvPr>
        </p:nvSpPr>
        <p:spPr/>
        <p:txBody>
          <a:bodyPr/>
          <a:lstStyle/>
          <a:p>
            <a:fld id="{76E3FD18-239D-48BA-886F-2D86BFFD5A0D}" type="slidenum">
              <a:rPr lang="tr-TR" smtClean="0"/>
              <a:pPr/>
              <a:t>61</a:t>
            </a:fld>
            <a:endParaRPr lang="tr-T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928670"/>
            <a:ext cx="8229600" cy="5395930"/>
          </a:xfrm>
          <a:ln>
            <a:solidFill>
              <a:schemeClr val="accent1"/>
            </a:solidFill>
          </a:ln>
        </p:spPr>
        <p:txBody>
          <a:bodyPr>
            <a:normAutofit fontScale="92500" lnSpcReduction="20000"/>
          </a:bodyPr>
          <a:lstStyle/>
          <a:p>
            <a:pPr lvl="0" algn="just">
              <a:lnSpc>
                <a:spcPct val="120000"/>
              </a:lnSpc>
              <a:buNone/>
            </a:pPr>
            <a:r>
              <a:rPr lang="tr-TR" b="1" dirty="0" smtClean="0">
                <a:solidFill>
                  <a:srgbClr val="FF0000"/>
                </a:solidFill>
                <a:latin typeface="Times New Roman" pitchFamily="18" charset="0"/>
                <a:cs typeface="Times New Roman" pitchFamily="18" charset="0"/>
              </a:rPr>
              <a:t>4.) Seçimli </a:t>
            </a:r>
            <a:r>
              <a:rPr lang="tr-TR" b="1" dirty="0" err="1" smtClean="0">
                <a:solidFill>
                  <a:srgbClr val="FF0000"/>
                </a:solidFill>
                <a:latin typeface="Times New Roman" pitchFamily="18" charset="0"/>
                <a:cs typeface="Times New Roman" pitchFamily="18" charset="0"/>
              </a:rPr>
              <a:t>Adsorpsiyon</a:t>
            </a:r>
            <a:r>
              <a:rPr lang="tr-TR" b="1" dirty="0" smtClean="0">
                <a:solidFill>
                  <a:srgbClr val="FF0000"/>
                </a:solidFill>
                <a:latin typeface="Times New Roman" pitchFamily="18" charset="0"/>
                <a:cs typeface="Times New Roman" pitchFamily="18" charset="0"/>
              </a:rPr>
              <a:t> Esasına Göre Proteinlerin Ayrılması:</a:t>
            </a:r>
            <a:r>
              <a:rPr lang="tr-TR" dirty="0" smtClean="0">
                <a:solidFill>
                  <a:srgbClr val="FF0000"/>
                </a:solidFill>
                <a:latin typeface="Times New Roman" pitchFamily="18" charset="0"/>
                <a:cs typeface="Times New Roman" pitchFamily="18" charset="0"/>
              </a:rPr>
              <a:t> </a:t>
            </a:r>
          </a:p>
          <a:p>
            <a:pPr lvl="0" algn="just">
              <a:lnSpc>
                <a:spcPct val="120000"/>
              </a:lnSpc>
              <a:buFont typeface="Wingdings" pitchFamily="2" charset="2"/>
              <a:buChar char="Ø"/>
            </a:pPr>
            <a:r>
              <a:rPr lang="tr-TR" dirty="0" smtClean="0">
                <a:solidFill>
                  <a:srgbClr val="FF0000"/>
                </a:solidFill>
                <a:latin typeface="Times New Roman" pitchFamily="18" charset="0"/>
                <a:cs typeface="Times New Roman" pitchFamily="18" charset="0"/>
              </a:rPr>
              <a:t>    </a:t>
            </a:r>
            <a:r>
              <a:rPr lang="tr-TR" dirty="0" smtClean="0">
                <a:latin typeface="Times New Roman" pitchFamily="18" charset="0"/>
                <a:cs typeface="Times New Roman" pitchFamily="18" charset="0"/>
              </a:rPr>
              <a:t>Proteinler mangal kömürü gibi </a:t>
            </a:r>
            <a:r>
              <a:rPr lang="tr-TR" dirty="0" err="1" smtClean="0">
                <a:latin typeface="Times New Roman" pitchFamily="18" charset="0"/>
                <a:cs typeface="Times New Roman" pitchFamily="18" charset="0"/>
              </a:rPr>
              <a:t>apolar</a:t>
            </a:r>
            <a:r>
              <a:rPr lang="tr-TR" dirty="0" smtClean="0">
                <a:latin typeface="Times New Roman" pitchFamily="18" charset="0"/>
                <a:cs typeface="Times New Roman" pitchFamily="18" charset="0"/>
              </a:rPr>
              <a:t> veya alüminyum oksit gibi polar materyallere molekül büyüklüklerine göre </a:t>
            </a:r>
            <a:r>
              <a:rPr lang="tr-TR" dirty="0" err="1" smtClean="0">
                <a:latin typeface="Times New Roman" pitchFamily="18" charset="0"/>
                <a:cs typeface="Times New Roman" pitchFamily="18" charset="0"/>
              </a:rPr>
              <a:t>adsorbe</a:t>
            </a:r>
            <a:r>
              <a:rPr lang="tr-TR" dirty="0" smtClean="0">
                <a:latin typeface="Times New Roman" pitchFamily="18" charset="0"/>
                <a:cs typeface="Times New Roman" pitchFamily="18" charset="0"/>
              </a:rPr>
              <a:t> olabilirler. </a:t>
            </a:r>
          </a:p>
          <a:p>
            <a:pPr lvl="0" algn="just">
              <a:lnSpc>
                <a:spcPct val="120000"/>
              </a:lnSpc>
              <a:buFont typeface="Wingdings" pitchFamily="2" charset="2"/>
              <a:buChar char="Ø"/>
            </a:pP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Apolar</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adsorpsiyonlarda</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hidrofobik</a:t>
            </a:r>
            <a:r>
              <a:rPr lang="tr-TR" dirty="0" smtClean="0">
                <a:latin typeface="Times New Roman" pitchFamily="18" charset="0"/>
                <a:cs typeface="Times New Roman" pitchFamily="18" charset="0"/>
              </a:rPr>
              <a:t> etkileşimler sonucu oluşan </a:t>
            </a:r>
            <a:r>
              <a:rPr lang="tr-TR" dirty="0" err="1" smtClean="0">
                <a:latin typeface="Times New Roman" pitchFamily="18" charset="0"/>
                <a:cs typeface="Times New Roman" pitchFamily="18" charset="0"/>
              </a:rPr>
              <a:t>van</a:t>
            </a:r>
            <a:r>
              <a:rPr lang="tr-TR" dirty="0" smtClean="0">
                <a:latin typeface="Times New Roman" pitchFamily="18" charset="0"/>
                <a:cs typeface="Times New Roman" pitchFamily="18" charset="0"/>
              </a:rPr>
              <a:t> der </a:t>
            </a:r>
            <a:r>
              <a:rPr lang="tr-TR" dirty="0" err="1" smtClean="0">
                <a:latin typeface="Times New Roman" pitchFamily="18" charset="0"/>
                <a:cs typeface="Times New Roman" pitchFamily="18" charset="0"/>
              </a:rPr>
              <a:t>Waals</a:t>
            </a:r>
            <a:r>
              <a:rPr lang="tr-TR" dirty="0" smtClean="0">
                <a:latin typeface="Times New Roman" pitchFamily="18" charset="0"/>
                <a:cs typeface="Times New Roman" pitchFamily="18" charset="0"/>
              </a:rPr>
              <a:t> çekim kuvveti ve polar </a:t>
            </a:r>
            <a:r>
              <a:rPr lang="tr-TR" dirty="0" err="1" smtClean="0">
                <a:latin typeface="Times New Roman" pitchFamily="18" charset="0"/>
                <a:cs typeface="Times New Roman" pitchFamily="18" charset="0"/>
              </a:rPr>
              <a:t>adsorpsiyonlarda</a:t>
            </a:r>
            <a:r>
              <a:rPr lang="tr-TR" dirty="0" smtClean="0">
                <a:latin typeface="Times New Roman" pitchFamily="18" charset="0"/>
                <a:cs typeface="Times New Roman" pitchFamily="18" charset="0"/>
              </a:rPr>
              <a:t> iyonik etkileşmeler ve hidrojen bağları etkilidir. </a:t>
            </a:r>
          </a:p>
          <a:p>
            <a:pPr lvl="0" algn="just">
              <a:lnSpc>
                <a:spcPct val="120000"/>
              </a:lnSpc>
              <a:buFont typeface="Wingdings" pitchFamily="2" charset="2"/>
              <a:buChar char="Ø"/>
            </a:pPr>
            <a:r>
              <a:rPr lang="tr-TR" dirty="0" smtClean="0">
                <a:latin typeface="Times New Roman" pitchFamily="18" charset="0"/>
                <a:cs typeface="Times New Roman" pitchFamily="18" charset="0"/>
              </a:rPr>
              <a:t>    Proteinleri </a:t>
            </a:r>
            <a:r>
              <a:rPr lang="tr-TR" dirty="0" err="1" smtClean="0">
                <a:latin typeface="Times New Roman" pitchFamily="18" charset="0"/>
                <a:cs typeface="Times New Roman" pitchFamily="18" charset="0"/>
              </a:rPr>
              <a:t>adsorpsiyon</a:t>
            </a:r>
            <a:r>
              <a:rPr lang="tr-TR" dirty="0" smtClean="0">
                <a:latin typeface="Times New Roman" pitchFamily="18" charset="0"/>
                <a:cs typeface="Times New Roman" pitchFamily="18" charset="0"/>
              </a:rPr>
              <a:t> esasına göre ayırmada en çok kullanılan </a:t>
            </a:r>
            <a:r>
              <a:rPr lang="tr-TR" dirty="0" err="1" smtClean="0">
                <a:latin typeface="Times New Roman" pitchFamily="18" charset="0"/>
                <a:cs typeface="Times New Roman" pitchFamily="18" charset="0"/>
              </a:rPr>
              <a:t>adsorban</a:t>
            </a:r>
            <a:r>
              <a:rPr lang="tr-TR" dirty="0" smtClean="0">
                <a:latin typeface="Times New Roman" pitchFamily="18" charset="0"/>
                <a:cs typeface="Times New Roman" pitchFamily="18" charset="0"/>
              </a:rPr>
              <a:t> madde kristal kalsiyum fosfatın bir şekli olan </a:t>
            </a:r>
            <a:r>
              <a:rPr lang="tr-TR" dirty="0" err="1" smtClean="0">
                <a:latin typeface="Times New Roman" pitchFamily="18" charset="0"/>
                <a:cs typeface="Times New Roman" pitchFamily="18" charset="0"/>
              </a:rPr>
              <a:t>Ca</a:t>
            </a:r>
            <a:r>
              <a:rPr lang="tr-TR" baseline="30000" dirty="0" smtClean="0">
                <a:latin typeface="Times New Roman" pitchFamily="18" charset="0"/>
                <a:cs typeface="Times New Roman" pitchFamily="18" charset="0"/>
              </a:rPr>
              <a:t>+2</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hidroksiapatit</a:t>
            </a:r>
            <a:r>
              <a:rPr lang="tr-TR" dirty="0" smtClean="0">
                <a:latin typeface="Times New Roman" pitchFamily="18" charset="0"/>
                <a:cs typeface="Times New Roman" pitchFamily="18" charset="0"/>
              </a:rPr>
              <a:t> (Ca</a:t>
            </a:r>
            <a:r>
              <a:rPr lang="tr-TR" baseline="-25000" dirty="0" smtClean="0">
                <a:latin typeface="Times New Roman" pitchFamily="18" charset="0"/>
                <a:cs typeface="Times New Roman" pitchFamily="18" charset="0"/>
              </a:rPr>
              <a:t>5</a:t>
            </a:r>
            <a:r>
              <a:rPr lang="tr-TR" dirty="0" smtClean="0">
                <a:latin typeface="Times New Roman" pitchFamily="18" charset="0"/>
                <a:cs typeface="Times New Roman" pitchFamily="18" charset="0"/>
              </a:rPr>
              <a:t>(OH)(PO</a:t>
            </a:r>
            <a:r>
              <a:rPr lang="tr-TR" baseline="-25000" dirty="0" smtClean="0">
                <a:latin typeface="Times New Roman" pitchFamily="18" charset="0"/>
                <a:cs typeface="Times New Roman" pitchFamily="18" charset="0"/>
              </a:rPr>
              <a:t>4</a:t>
            </a:r>
            <a:r>
              <a:rPr lang="tr-TR" dirty="0" smtClean="0">
                <a:latin typeface="Times New Roman" pitchFamily="18" charset="0"/>
                <a:cs typeface="Times New Roman" pitchFamily="18" charset="0"/>
              </a:rPr>
              <a:t>)</a:t>
            </a:r>
            <a:r>
              <a:rPr lang="tr-TR" baseline="-25000" dirty="0" smtClean="0">
                <a:latin typeface="Times New Roman" pitchFamily="18" charset="0"/>
                <a:cs typeface="Times New Roman" pitchFamily="18" charset="0"/>
              </a:rPr>
              <a:t>3</a:t>
            </a:r>
            <a:r>
              <a:rPr lang="tr-TR" dirty="0" smtClean="0">
                <a:latin typeface="Times New Roman" pitchFamily="18" charset="0"/>
                <a:cs typeface="Times New Roman" pitchFamily="18" charset="0"/>
              </a:rPr>
              <a:t>) tir.</a:t>
            </a:r>
          </a:p>
          <a:p>
            <a:pPr algn="just">
              <a:lnSpc>
                <a:spcPct val="120000"/>
              </a:lnSpc>
              <a:buFont typeface="Wingdings" pitchFamily="2" charset="2"/>
              <a:buChar char="Ø"/>
            </a:pPr>
            <a:r>
              <a:rPr lang="tr-TR" dirty="0" smtClean="0">
                <a:latin typeface="Times New Roman" pitchFamily="18" charset="0"/>
                <a:cs typeface="Times New Roman" pitchFamily="18" charset="0"/>
              </a:rPr>
              <a:t>    Protein molekülündeki negatif yüklü gruplar </a:t>
            </a:r>
            <a:r>
              <a:rPr lang="tr-TR" dirty="0" err="1" smtClean="0">
                <a:latin typeface="Times New Roman" pitchFamily="18" charset="0"/>
                <a:cs typeface="Times New Roman" pitchFamily="18" charset="0"/>
              </a:rPr>
              <a:t>adsorban</a:t>
            </a:r>
            <a:r>
              <a:rPr lang="tr-TR" dirty="0" smtClean="0">
                <a:latin typeface="Times New Roman" pitchFamily="18" charset="0"/>
                <a:cs typeface="Times New Roman" pitchFamily="18" charset="0"/>
              </a:rPr>
              <a:t> bileşiğin </a:t>
            </a:r>
            <a:r>
              <a:rPr lang="tr-TR" dirty="0" err="1" smtClean="0">
                <a:latin typeface="Times New Roman" pitchFamily="18" charset="0"/>
                <a:cs typeface="Times New Roman" pitchFamily="18" charset="0"/>
              </a:rPr>
              <a:t>Ca</a:t>
            </a:r>
            <a:r>
              <a:rPr lang="tr-TR" baseline="30000" dirty="0" smtClean="0">
                <a:latin typeface="Times New Roman" pitchFamily="18" charset="0"/>
                <a:cs typeface="Times New Roman" pitchFamily="18" charset="0"/>
              </a:rPr>
              <a:t>+2</a:t>
            </a:r>
            <a:r>
              <a:rPr lang="tr-TR" dirty="0" smtClean="0">
                <a:latin typeface="Times New Roman" pitchFamily="18" charset="0"/>
                <a:cs typeface="Times New Roman" pitchFamily="18" charset="0"/>
              </a:rPr>
              <a:t> iyonlarına bağlanır. Proteinler fosfat tamponuyla kolondan </a:t>
            </a:r>
            <a:r>
              <a:rPr lang="tr-TR" dirty="0" err="1" smtClean="0">
                <a:latin typeface="Times New Roman" pitchFamily="18" charset="0"/>
                <a:cs typeface="Times New Roman" pitchFamily="18" charset="0"/>
              </a:rPr>
              <a:t>elüe</a:t>
            </a:r>
            <a:r>
              <a:rPr lang="tr-TR" dirty="0" smtClean="0">
                <a:latin typeface="Times New Roman" pitchFamily="18" charset="0"/>
                <a:cs typeface="Times New Roman" pitchFamily="18" charset="0"/>
              </a:rPr>
              <a:t> edilir.</a:t>
            </a:r>
          </a:p>
          <a:p>
            <a:endParaRPr lang="tr-TR" dirty="0"/>
          </a:p>
        </p:txBody>
      </p:sp>
      <p:sp>
        <p:nvSpPr>
          <p:cNvPr id="5" name="4 Slayt Numarası Yer Tutucusu"/>
          <p:cNvSpPr>
            <a:spLocks noGrp="1"/>
          </p:cNvSpPr>
          <p:nvPr>
            <p:ph type="sldNum" sz="quarter" idx="12"/>
          </p:nvPr>
        </p:nvSpPr>
        <p:spPr/>
        <p:txBody>
          <a:bodyPr/>
          <a:lstStyle/>
          <a:p>
            <a:fld id="{76E3FD18-239D-48BA-886F-2D86BFFD5A0D}" type="slidenum">
              <a:rPr lang="tr-TR" smtClean="0"/>
              <a:pPr/>
              <a:t>62</a:t>
            </a:fld>
            <a:endParaRPr lang="tr-T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642918"/>
            <a:ext cx="8229600" cy="5681682"/>
          </a:xfrm>
          <a:ln>
            <a:solidFill>
              <a:schemeClr val="accent1"/>
            </a:solidFill>
          </a:ln>
        </p:spPr>
        <p:txBody>
          <a:bodyPr>
            <a:normAutofit fontScale="92500" lnSpcReduction="20000"/>
          </a:bodyPr>
          <a:lstStyle/>
          <a:p>
            <a:pPr lvl="0" algn="just">
              <a:buNone/>
            </a:pPr>
            <a:r>
              <a:rPr lang="tr-TR" sz="2800" b="1" dirty="0" smtClean="0">
                <a:solidFill>
                  <a:srgbClr val="FF0000"/>
                </a:solidFill>
                <a:latin typeface="Times New Roman" pitchFamily="18" charset="0"/>
                <a:cs typeface="Times New Roman" pitchFamily="18" charset="0"/>
              </a:rPr>
              <a:t>5.) Diğer Moleküllere Biyolojik </a:t>
            </a:r>
            <a:r>
              <a:rPr lang="tr-TR" sz="2800" b="1" dirty="0" err="1" smtClean="0">
                <a:solidFill>
                  <a:srgbClr val="FF0000"/>
                </a:solidFill>
                <a:latin typeface="Times New Roman" pitchFamily="18" charset="0"/>
                <a:cs typeface="Times New Roman" pitchFamily="18" charset="0"/>
              </a:rPr>
              <a:t>Afinite</a:t>
            </a:r>
            <a:r>
              <a:rPr lang="tr-TR" sz="2800" b="1" dirty="0" smtClean="0">
                <a:solidFill>
                  <a:srgbClr val="FF0000"/>
                </a:solidFill>
                <a:latin typeface="Times New Roman" pitchFamily="18" charset="0"/>
                <a:cs typeface="Times New Roman" pitchFamily="18" charset="0"/>
              </a:rPr>
              <a:t> Esasına Göre Proteinlerin Ayrılması (</a:t>
            </a:r>
            <a:r>
              <a:rPr lang="tr-TR" sz="2800" b="1" dirty="0" err="1" smtClean="0">
                <a:solidFill>
                  <a:srgbClr val="FF0000"/>
                </a:solidFill>
                <a:latin typeface="Times New Roman" pitchFamily="18" charset="0"/>
                <a:cs typeface="Times New Roman" pitchFamily="18" charset="0"/>
              </a:rPr>
              <a:t>Afinite</a:t>
            </a:r>
            <a:r>
              <a:rPr lang="tr-TR" sz="2800" b="1" dirty="0" smtClean="0">
                <a:solidFill>
                  <a:srgbClr val="FF0000"/>
                </a:solidFill>
                <a:latin typeface="Times New Roman" pitchFamily="18" charset="0"/>
                <a:cs typeface="Times New Roman" pitchFamily="18" charset="0"/>
              </a:rPr>
              <a:t> </a:t>
            </a:r>
            <a:r>
              <a:rPr lang="tr-TR" sz="2800" b="1" dirty="0" err="1" smtClean="0">
                <a:solidFill>
                  <a:srgbClr val="FF0000"/>
                </a:solidFill>
                <a:latin typeface="Times New Roman" pitchFamily="18" charset="0"/>
                <a:cs typeface="Times New Roman" pitchFamily="18" charset="0"/>
              </a:rPr>
              <a:t>Kromatografisi</a:t>
            </a:r>
            <a:r>
              <a:rPr lang="tr-TR" sz="2800" b="1" dirty="0" smtClean="0">
                <a:solidFill>
                  <a:srgbClr val="FF0000"/>
                </a:solidFill>
                <a:latin typeface="Times New Roman" pitchFamily="18" charset="0"/>
                <a:cs typeface="Times New Roman" pitchFamily="18" charset="0"/>
              </a:rPr>
              <a:t>):</a:t>
            </a:r>
            <a:r>
              <a:rPr lang="tr-TR" sz="2800" dirty="0" smtClean="0">
                <a:solidFill>
                  <a:srgbClr val="FF0000"/>
                </a:solidFill>
                <a:latin typeface="Times New Roman" pitchFamily="18" charset="0"/>
                <a:cs typeface="Times New Roman" pitchFamily="18" charset="0"/>
              </a:rPr>
              <a:t> </a:t>
            </a:r>
          </a:p>
          <a:p>
            <a:pPr lvl="0" algn="just">
              <a:lnSpc>
                <a:spcPct val="110000"/>
              </a:lnSpc>
              <a:buFont typeface="Wingdings" pitchFamily="2" charset="2"/>
              <a:buChar char="Ø"/>
            </a:pPr>
            <a:r>
              <a:rPr lang="tr-TR" sz="2800" dirty="0" smtClean="0">
                <a:latin typeface="Times New Roman" pitchFamily="18" charset="0"/>
                <a:cs typeface="Times New Roman" pitchFamily="18" charset="0"/>
              </a:rPr>
              <a:t>	Bazı proteinler </a:t>
            </a:r>
            <a:r>
              <a:rPr lang="tr-TR" sz="2800" dirty="0" err="1" smtClean="0">
                <a:latin typeface="Times New Roman" pitchFamily="18" charset="0"/>
                <a:cs typeface="Times New Roman" pitchFamily="18" charset="0"/>
              </a:rPr>
              <a:t>afinite</a:t>
            </a:r>
            <a:r>
              <a:rPr lang="tr-TR" sz="2800" dirty="0" smtClean="0">
                <a:latin typeface="Times New Roman" pitchFamily="18" charset="0"/>
                <a:cs typeface="Times New Roman" pitchFamily="18" charset="0"/>
              </a:rPr>
              <a:t> </a:t>
            </a:r>
            <a:r>
              <a:rPr lang="tr-TR" sz="2800" dirty="0" err="1" smtClean="0">
                <a:latin typeface="Times New Roman" pitchFamily="18" charset="0"/>
                <a:cs typeface="Times New Roman" pitchFamily="18" charset="0"/>
              </a:rPr>
              <a:t>kromatografisi</a:t>
            </a:r>
            <a:r>
              <a:rPr lang="tr-TR" sz="2800" dirty="0" smtClean="0">
                <a:latin typeface="Times New Roman" pitchFamily="18" charset="0"/>
                <a:cs typeface="Times New Roman" pitchFamily="18" charset="0"/>
              </a:rPr>
              <a:t> ile çok kere bir basamakta çok kompleks bir karışımdan ayrılabilirler. </a:t>
            </a:r>
            <a:r>
              <a:rPr lang="tr-TR" sz="2800" dirty="0" err="1" smtClean="0">
                <a:latin typeface="Times New Roman" pitchFamily="18" charset="0"/>
                <a:cs typeface="Times New Roman" pitchFamily="18" charset="0"/>
              </a:rPr>
              <a:t>Afinite</a:t>
            </a:r>
            <a:r>
              <a:rPr lang="tr-TR" sz="2800" dirty="0" smtClean="0">
                <a:latin typeface="Times New Roman" pitchFamily="18" charset="0"/>
                <a:cs typeface="Times New Roman" pitchFamily="18" charset="0"/>
              </a:rPr>
              <a:t> </a:t>
            </a:r>
            <a:r>
              <a:rPr lang="tr-TR" sz="2800" dirty="0" err="1" smtClean="0">
                <a:latin typeface="Times New Roman" pitchFamily="18" charset="0"/>
                <a:cs typeface="Times New Roman" pitchFamily="18" charset="0"/>
              </a:rPr>
              <a:t>kromatografisi</a:t>
            </a:r>
            <a:r>
              <a:rPr lang="tr-TR" sz="2800" dirty="0" smtClean="0">
                <a:latin typeface="Times New Roman" pitchFamily="18" charset="0"/>
                <a:cs typeface="Times New Roman" pitchFamily="18" charset="0"/>
              </a:rPr>
              <a:t> bir çeşit </a:t>
            </a:r>
            <a:r>
              <a:rPr lang="tr-TR" sz="2800" dirty="0" err="1" smtClean="0">
                <a:latin typeface="Times New Roman" pitchFamily="18" charset="0"/>
                <a:cs typeface="Times New Roman" pitchFamily="18" charset="0"/>
              </a:rPr>
              <a:t>adsorpsiyon</a:t>
            </a:r>
            <a:r>
              <a:rPr lang="tr-TR" sz="2800" dirty="0" smtClean="0">
                <a:latin typeface="Times New Roman" pitchFamily="18" charset="0"/>
                <a:cs typeface="Times New Roman" pitchFamily="18" charset="0"/>
              </a:rPr>
              <a:t> </a:t>
            </a:r>
            <a:r>
              <a:rPr lang="tr-TR" sz="2800" dirty="0" err="1" smtClean="0">
                <a:latin typeface="Times New Roman" pitchFamily="18" charset="0"/>
                <a:cs typeface="Times New Roman" pitchFamily="18" charset="0"/>
              </a:rPr>
              <a:t>kromatografisidir</a:t>
            </a:r>
            <a:r>
              <a:rPr lang="tr-TR" sz="2800" dirty="0" smtClean="0">
                <a:latin typeface="Times New Roman" pitchFamily="18" charset="0"/>
                <a:cs typeface="Times New Roman" pitchFamily="18" charset="0"/>
              </a:rPr>
              <a:t>.</a:t>
            </a:r>
          </a:p>
          <a:p>
            <a:pPr lvl="0" algn="just">
              <a:lnSpc>
                <a:spcPct val="110000"/>
              </a:lnSpc>
              <a:buFont typeface="Wingdings" pitchFamily="2" charset="2"/>
              <a:buChar char="Ø"/>
            </a:pPr>
            <a:r>
              <a:rPr lang="tr-TR" sz="2800" dirty="0" smtClean="0">
                <a:latin typeface="Times New Roman" pitchFamily="18" charset="0"/>
                <a:cs typeface="Times New Roman" pitchFamily="18" charset="0"/>
              </a:rPr>
              <a:t>        Saflaştırılması </a:t>
            </a:r>
            <a:r>
              <a:rPr lang="tr-TR" sz="2800" dirty="0" err="1" smtClean="0">
                <a:latin typeface="Times New Roman" pitchFamily="18" charset="0"/>
                <a:cs typeface="Times New Roman" pitchFamily="18" charset="0"/>
              </a:rPr>
              <a:t>isetenen</a:t>
            </a:r>
            <a:r>
              <a:rPr lang="tr-TR" sz="2800" dirty="0" smtClean="0">
                <a:latin typeface="Times New Roman" pitchFamily="18" charset="0"/>
                <a:cs typeface="Times New Roman" pitchFamily="18" charset="0"/>
              </a:rPr>
              <a:t> molekülün, </a:t>
            </a:r>
            <a:r>
              <a:rPr lang="tr-TR" sz="2800" dirty="0" err="1" smtClean="0">
                <a:latin typeface="Times New Roman" pitchFamily="18" charset="0"/>
                <a:cs typeface="Times New Roman" pitchFamily="18" charset="0"/>
              </a:rPr>
              <a:t>matriks</a:t>
            </a:r>
            <a:r>
              <a:rPr lang="tr-TR" sz="2800" dirty="0" smtClean="0">
                <a:latin typeface="Times New Roman" pitchFamily="18" charset="0"/>
                <a:cs typeface="Times New Roman" pitchFamily="18" charset="0"/>
              </a:rPr>
              <a:t> adı verilen bir kolon maddesine </a:t>
            </a:r>
            <a:r>
              <a:rPr lang="tr-TR" sz="2800" dirty="0" err="1" smtClean="0">
                <a:latin typeface="Times New Roman" pitchFamily="18" charset="0"/>
                <a:cs typeface="Times New Roman" pitchFamily="18" charset="0"/>
              </a:rPr>
              <a:t>kovalent</a:t>
            </a:r>
            <a:r>
              <a:rPr lang="tr-TR" sz="2800" dirty="0" smtClean="0">
                <a:latin typeface="Times New Roman" pitchFamily="18" charset="0"/>
                <a:cs typeface="Times New Roman" pitchFamily="18" charset="0"/>
              </a:rPr>
              <a:t> olarak </a:t>
            </a:r>
            <a:r>
              <a:rPr lang="tr-TR" sz="2800" dirty="0" err="1" smtClean="0">
                <a:latin typeface="Times New Roman" pitchFamily="18" charset="0"/>
                <a:cs typeface="Times New Roman" pitchFamily="18" charset="0"/>
              </a:rPr>
              <a:t>immobilize</a:t>
            </a:r>
            <a:r>
              <a:rPr lang="tr-TR" sz="2800" dirty="0" smtClean="0">
                <a:latin typeface="Times New Roman" pitchFamily="18" charset="0"/>
                <a:cs typeface="Times New Roman" pitchFamily="18" charset="0"/>
              </a:rPr>
              <a:t> edilmiş (tutuklanmış) bir liganda spesifik ve tersinir bağlandığı bir tekniktir. </a:t>
            </a:r>
          </a:p>
          <a:p>
            <a:pPr lvl="0" algn="just">
              <a:lnSpc>
                <a:spcPct val="110000"/>
              </a:lnSpc>
              <a:buFont typeface="Wingdings" pitchFamily="2" charset="2"/>
              <a:buChar char="Ø"/>
            </a:pPr>
            <a:r>
              <a:rPr lang="tr-TR" sz="2800" dirty="0" smtClean="0">
                <a:latin typeface="Times New Roman" pitchFamily="18" charset="0"/>
                <a:cs typeface="Times New Roman" pitchFamily="18" charset="0"/>
              </a:rPr>
              <a:t>         </a:t>
            </a:r>
            <a:r>
              <a:rPr lang="tr-TR" sz="2800" dirty="0" err="1" smtClean="0">
                <a:latin typeface="Times New Roman" pitchFamily="18" charset="0"/>
                <a:cs typeface="Times New Roman" pitchFamily="18" charset="0"/>
              </a:rPr>
              <a:t>Matriks</a:t>
            </a:r>
            <a:r>
              <a:rPr lang="tr-TR" sz="2800" dirty="0" smtClean="0">
                <a:latin typeface="Times New Roman" pitchFamily="18" charset="0"/>
                <a:cs typeface="Times New Roman" pitchFamily="18" charset="0"/>
              </a:rPr>
              <a:t> olarak </a:t>
            </a:r>
            <a:r>
              <a:rPr lang="tr-TR" sz="2800" dirty="0" err="1" smtClean="0">
                <a:latin typeface="Times New Roman" pitchFamily="18" charset="0"/>
                <a:cs typeface="Times New Roman" pitchFamily="18" charset="0"/>
              </a:rPr>
              <a:t>Sephadex</a:t>
            </a:r>
            <a:r>
              <a:rPr lang="tr-TR" sz="2800" dirty="0" smtClean="0">
                <a:latin typeface="Times New Roman" pitchFamily="18" charset="0"/>
                <a:cs typeface="Times New Roman" pitchFamily="18" charset="0"/>
              </a:rPr>
              <a:t>, </a:t>
            </a:r>
            <a:r>
              <a:rPr lang="tr-TR" sz="2800" dirty="0" err="1" smtClean="0">
                <a:latin typeface="Times New Roman" pitchFamily="18" charset="0"/>
                <a:cs typeface="Times New Roman" pitchFamily="18" charset="0"/>
              </a:rPr>
              <a:t>Agaroz</a:t>
            </a:r>
            <a:r>
              <a:rPr lang="tr-TR" sz="2800" dirty="0" smtClean="0">
                <a:latin typeface="Times New Roman" pitchFamily="18" charset="0"/>
                <a:cs typeface="Times New Roman" pitchFamily="18" charset="0"/>
              </a:rPr>
              <a:t>, </a:t>
            </a:r>
            <a:r>
              <a:rPr lang="tr-TR" sz="2800" dirty="0" err="1" smtClean="0">
                <a:latin typeface="Times New Roman" pitchFamily="18" charset="0"/>
                <a:cs typeface="Times New Roman" pitchFamily="18" charset="0"/>
              </a:rPr>
              <a:t>Biyogel</a:t>
            </a:r>
            <a:r>
              <a:rPr lang="tr-TR" sz="2800" dirty="0" smtClean="0">
                <a:latin typeface="Times New Roman" pitchFamily="18" charset="0"/>
                <a:cs typeface="Times New Roman" pitchFamily="18" charset="0"/>
              </a:rPr>
              <a:t> gibi materyaller kullanılabilir. Kullanılacak ligandın saflaştırılacak madde için spesifik ve tersinir bağlanma </a:t>
            </a:r>
            <a:r>
              <a:rPr lang="tr-TR" sz="2800" dirty="0" err="1" smtClean="0">
                <a:latin typeface="Times New Roman" pitchFamily="18" charset="0"/>
                <a:cs typeface="Times New Roman" pitchFamily="18" charset="0"/>
              </a:rPr>
              <a:t>afinitesi</a:t>
            </a:r>
            <a:r>
              <a:rPr lang="tr-TR" sz="2800" dirty="0" smtClean="0">
                <a:latin typeface="Times New Roman" pitchFamily="18" charset="0"/>
                <a:cs typeface="Times New Roman" pitchFamily="18" charset="0"/>
              </a:rPr>
              <a:t> olmalıdır (</a:t>
            </a:r>
            <a:r>
              <a:rPr lang="tr-TR" sz="2800" dirty="0" smtClean="0">
                <a:solidFill>
                  <a:srgbClr val="FF0000"/>
                </a:solidFill>
                <a:latin typeface="Times New Roman" pitchFamily="18" charset="0"/>
                <a:cs typeface="Times New Roman" pitchFamily="18" charset="0"/>
              </a:rPr>
              <a:t>Tablo 3.5.</a:t>
            </a:r>
            <a:r>
              <a:rPr lang="tr-TR" sz="2800" dirty="0" smtClean="0">
                <a:latin typeface="Times New Roman" pitchFamily="18" charset="0"/>
                <a:cs typeface="Times New Roman" pitchFamily="18" charset="0"/>
              </a:rPr>
              <a:t> ; Tablo 1).</a:t>
            </a:r>
          </a:p>
          <a:p>
            <a:pPr>
              <a:buNone/>
            </a:pPr>
            <a:endParaRPr lang="tr-TR" dirty="0"/>
          </a:p>
        </p:txBody>
      </p:sp>
      <p:sp>
        <p:nvSpPr>
          <p:cNvPr id="5" name="4 Slayt Numarası Yer Tutucusu"/>
          <p:cNvSpPr>
            <a:spLocks noGrp="1"/>
          </p:cNvSpPr>
          <p:nvPr>
            <p:ph type="sldNum" sz="quarter" idx="12"/>
          </p:nvPr>
        </p:nvSpPr>
        <p:spPr/>
        <p:txBody>
          <a:bodyPr/>
          <a:lstStyle/>
          <a:p>
            <a:fld id="{76E3FD18-239D-48BA-886F-2D86BFFD5A0D}" type="slidenum">
              <a:rPr lang="tr-TR" smtClean="0"/>
              <a:pPr/>
              <a:t>63</a:t>
            </a:fld>
            <a:endParaRPr lang="tr-T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Grp="1" noChangeAspect="1" noChangeArrowheads="1"/>
          </p:cNvPicPr>
          <p:nvPr>
            <p:ph idx="1"/>
          </p:nvPr>
        </p:nvPicPr>
        <p:blipFill>
          <a:blip r:embed="rId2" cstate="print"/>
          <a:srcRect/>
          <a:stretch>
            <a:fillRect/>
          </a:stretch>
        </p:blipFill>
        <p:spPr bwMode="auto">
          <a:xfrm>
            <a:off x="333074" y="1500174"/>
            <a:ext cx="8399451" cy="3571900"/>
          </a:xfrm>
          <a:prstGeom prst="rect">
            <a:avLst/>
          </a:prstGeom>
          <a:noFill/>
          <a:ln w="9525">
            <a:noFill/>
            <a:miter lim="800000"/>
            <a:headEnd/>
            <a:tailEnd/>
          </a:ln>
        </p:spPr>
      </p:pic>
      <p:sp>
        <p:nvSpPr>
          <p:cNvPr id="5" name="4 Slayt Numarası Yer Tutucusu"/>
          <p:cNvSpPr>
            <a:spLocks noGrp="1"/>
          </p:cNvSpPr>
          <p:nvPr>
            <p:ph type="sldNum" sz="quarter" idx="12"/>
          </p:nvPr>
        </p:nvSpPr>
        <p:spPr/>
        <p:txBody>
          <a:bodyPr/>
          <a:lstStyle/>
          <a:p>
            <a:fld id="{76E3FD18-239D-48BA-886F-2D86BFFD5A0D}" type="slidenum">
              <a:rPr lang="tr-TR" smtClean="0"/>
              <a:pPr/>
              <a:t>64</a:t>
            </a:fld>
            <a:endParaRPr lang="tr-T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57158" y="928670"/>
            <a:ext cx="8329642" cy="5395930"/>
          </a:xfrm>
          <a:ln>
            <a:solidFill>
              <a:schemeClr val="accent1"/>
            </a:solidFill>
          </a:ln>
        </p:spPr>
        <p:txBody>
          <a:bodyPr>
            <a:normAutofit fontScale="92500" lnSpcReduction="20000"/>
          </a:bodyPr>
          <a:lstStyle/>
          <a:p>
            <a:pPr algn="just">
              <a:lnSpc>
                <a:spcPct val="110000"/>
              </a:lnSpc>
              <a:buFont typeface="Wingdings" pitchFamily="2" charset="2"/>
              <a:buChar char="Ø"/>
            </a:pPr>
            <a:r>
              <a:rPr lang="tr-TR" sz="2800" dirty="0" smtClean="0">
                <a:latin typeface="Times New Roman" pitchFamily="18" charset="0"/>
                <a:cs typeface="Times New Roman" pitchFamily="18" charset="0"/>
              </a:rPr>
              <a:t>     Çok kompleks bir karışımda bulunan bazı proteinler (enzim proteinleri) </a:t>
            </a:r>
            <a:r>
              <a:rPr lang="tr-TR" sz="2800" dirty="0" err="1" smtClean="0">
                <a:latin typeface="Times New Roman" pitchFamily="18" charset="0"/>
                <a:cs typeface="Times New Roman" pitchFamily="18" charset="0"/>
              </a:rPr>
              <a:t>afinite</a:t>
            </a:r>
            <a:r>
              <a:rPr lang="tr-TR" sz="2800" dirty="0" smtClean="0">
                <a:latin typeface="Times New Roman" pitchFamily="18" charset="0"/>
                <a:cs typeface="Times New Roman" pitchFamily="18" charset="0"/>
              </a:rPr>
              <a:t> </a:t>
            </a:r>
            <a:r>
              <a:rPr lang="tr-TR" sz="2800" dirty="0" err="1" smtClean="0">
                <a:latin typeface="Times New Roman" pitchFamily="18" charset="0"/>
                <a:cs typeface="Times New Roman" pitchFamily="18" charset="0"/>
              </a:rPr>
              <a:t>kromatografisi</a:t>
            </a:r>
            <a:r>
              <a:rPr lang="tr-TR" sz="2800" dirty="0" smtClean="0">
                <a:latin typeface="Times New Roman" pitchFamily="18" charset="0"/>
                <a:cs typeface="Times New Roman" pitchFamily="18" charset="0"/>
              </a:rPr>
              <a:t> ile bir tek basamakta oldukça saf halde ayrılabilirler. </a:t>
            </a:r>
          </a:p>
          <a:p>
            <a:pPr algn="just">
              <a:lnSpc>
                <a:spcPct val="110000"/>
              </a:lnSpc>
              <a:buFont typeface="Wingdings" pitchFamily="2" charset="2"/>
              <a:buChar char="ü"/>
            </a:pPr>
            <a:r>
              <a:rPr lang="tr-TR" sz="2800" dirty="0" err="1" smtClean="0">
                <a:latin typeface="Times New Roman" pitchFamily="18" charset="0"/>
                <a:cs typeface="Times New Roman" pitchFamily="18" charset="0"/>
              </a:rPr>
              <a:t>Afinite</a:t>
            </a:r>
            <a:r>
              <a:rPr lang="tr-TR" sz="2800" dirty="0" smtClean="0">
                <a:latin typeface="Times New Roman" pitchFamily="18" charset="0"/>
                <a:cs typeface="Times New Roman" pitchFamily="18" charset="0"/>
              </a:rPr>
              <a:t> </a:t>
            </a:r>
            <a:r>
              <a:rPr lang="tr-TR" sz="2800" dirty="0" err="1" smtClean="0">
                <a:latin typeface="Times New Roman" pitchFamily="18" charset="0"/>
                <a:cs typeface="Times New Roman" pitchFamily="18" charset="0"/>
              </a:rPr>
              <a:t>kromatografisi</a:t>
            </a:r>
            <a:r>
              <a:rPr lang="tr-TR" sz="2800" dirty="0" smtClean="0">
                <a:latin typeface="Times New Roman" pitchFamily="18" charset="0"/>
                <a:cs typeface="Times New Roman" pitchFamily="18" charset="0"/>
              </a:rPr>
              <a:t> için </a:t>
            </a:r>
            <a:r>
              <a:rPr lang="tr-TR" sz="2800" dirty="0" err="1" smtClean="0">
                <a:latin typeface="Times New Roman" pitchFamily="18" charset="0"/>
                <a:cs typeface="Times New Roman" pitchFamily="18" charset="0"/>
              </a:rPr>
              <a:t>polisakkarit</a:t>
            </a:r>
            <a:r>
              <a:rPr lang="tr-TR" sz="2800" dirty="0" smtClean="0">
                <a:latin typeface="Times New Roman" pitchFamily="18" charset="0"/>
                <a:cs typeface="Times New Roman" pitchFamily="18" charset="0"/>
              </a:rPr>
              <a:t> olan </a:t>
            </a:r>
            <a:r>
              <a:rPr lang="tr-TR" sz="2800" dirty="0" err="1" smtClean="0">
                <a:latin typeface="Times New Roman" pitchFamily="18" charset="0"/>
                <a:cs typeface="Times New Roman" pitchFamily="18" charset="0"/>
              </a:rPr>
              <a:t>agaroz</a:t>
            </a:r>
            <a:r>
              <a:rPr lang="tr-TR" sz="2800" dirty="0" smtClean="0">
                <a:latin typeface="Times New Roman" pitchFamily="18" charset="0"/>
                <a:cs typeface="Times New Roman" pitchFamily="18" charset="0"/>
              </a:rPr>
              <a:t> taneciklerine kimyasal bir reaksiyon ile enzimin </a:t>
            </a:r>
            <a:r>
              <a:rPr lang="tr-TR" sz="2800" dirty="0" err="1" smtClean="0">
                <a:latin typeface="Times New Roman" pitchFamily="18" charset="0"/>
                <a:cs typeface="Times New Roman" pitchFamily="18" charset="0"/>
              </a:rPr>
              <a:t>koenzimi</a:t>
            </a:r>
            <a:r>
              <a:rPr lang="tr-TR" sz="2800" dirty="0" smtClean="0">
                <a:latin typeface="Times New Roman" pitchFamily="18" charset="0"/>
                <a:cs typeface="Times New Roman" pitchFamily="18" charset="0"/>
              </a:rPr>
              <a:t> bağlanır. </a:t>
            </a:r>
          </a:p>
          <a:p>
            <a:pPr algn="just">
              <a:lnSpc>
                <a:spcPct val="110000"/>
              </a:lnSpc>
              <a:buFont typeface="Wingdings" pitchFamily="2" charset="2"/>
              <a:buChar char="ü"/>
            </a:pPr>
            <a:r>
              <a:rPr lang="tr-TR" sz="2800" dirty="0" smtClean="0">
                <a:latin typeface="Times New Roman" pitchFamily="18" charset="0"/>
                <a:cs typeface="Times New Roman" pitchFamily="18" charset="0"/>
              </a:rPr>
              <a:t>Üzerine </a:t>
            </a:r>
            <a:r>
              <a:rPr lang="tr-TR" sz="2800" dirty="0" err="1" smtClean="0">
                <a:latin typeface="Times New Roman" pitchFamily="18" charset="0"/>
                <a:cs typeface="Times New Roman" pitchFamily="18" charset="0"/>
              </a:rPr>
              <a:t>koenzim</a:t>
            </a:r>
            <a:r>
              <a:rPr lang="tr-TR" sz="2800" dirty="0" smtClean="0">
                <a:latin typeface="Times New Roman" pitchFamily="18" charset="0"/>
                <a:cs typeface="Times New Roman" pitchFamily="18" charset="0"/>
              </a:rPr>
              <a:t> bağlanmış olan </a:t>
            </a:r>
            <a:r>
              <a:rPr lang="tr-TR" sz="2800" dirty="0" err="1" smtClean="0">
                <a:latin typeface="Times New Roman" pitchFamily="18" charset="0"/>
                <a:cs typeface="Times New Roman" pitchFamily="18" charset="0"/>
              </a:rPr>
              <a:t>agaroz</a:t>
            </a:r>
            <a:r>
              <a:rPr lang="tr-TR" sz="2800" dirty="0" smtClean="0">
                <a:latin typeface="Times New Roman" pitchFamily="18" charset="0"/>
                <a:cs typeface="Times New Roman" pitchFamily="18" charset="0"/>
              </a:rPr>
              <a:t> tanecikleri kolon dolgu maddesi olarak kullanılır. </a:t>
            </a:r>
          </a:p>
          <a:p>
            <a:pPr algn="just">
              <a:lnSpc>
                <a:spcPct val="110000"/>
              </a:lnSpc>
              <a:buFont typeface="Wingdings" pitchFamily="2" charset="2"/>
              <a:buChar char="ü"/>
            </a:pPr>
            <a:r>
              <a:rPr lang="tr-TR" sz="2800" dirty="0" smtClean="0">
                <a:latin typeface="Times New Roman" pitchFamily="18" charset="0"/>
                <a:cs typeface="Times New Roman" pitchFamily="18" charset="0"/>
              </a:rPr>
              <a:t> Protein karışımı, </a:t>
            </a:r>
            <a:r>
              <a:rPr lang="tr-TR" sz="2800" dirty="0" err="1" smtClean="0">
                <a:latin typeface="Times New Roman" pitchFamily="18" charset="0"/>
                <a:cs typeface="Times New Roman" pitchFamily="18" charset="0"/>
              </a:rPr>
              <a:t>koenzimin</a:t>
            </a:r>
            <a:r>
              <a:rPr lang="tr-TR" sz="2800" dirty="0" smtClean="0">
                <a:latin typeface="Times New Roman" pitchFamily="18" charset="0"/>
                <a:cs typeface="Times New Roman" pitchFamily="18" charset="0"/>
              </a:rPr>
              <a:t> </a:t>
            </a:r>
            <a:r>
              <a:rPr lang="tr-TR" sz="2800" dirty="0" err="1" smtClean="0">
                <a:latin typeface="Times New Roman" pitchFamily="18" charset="0"/>
                <a:cs typeface="Times New Roman" pitchFamily="18" charset="0"/>
              </a:rPr>
              <a:t>immobilize</a:t>
            </a:r>
            <a:r>
              <a:rPr lang="tr-TR" sz="2800" dirty="0" smtClean="0">
                <a:latin typeface="Times New Roman" pitchFamily="18" charset="0"/>
                <a:cs typeface="Times New Roman" pitchFamily="18" charset="0"/>
              </a:rPr>
              <a:t> edildiği </a:t>
            </a:r>
            <a:r>
              <a:rPr lang="tr-TR" sz="2800" dirty="0" err="1" smtClean="0">
                <a:latin typeface="Times New Roman" pitchFamily="18" charset="0"/>
                <a:cs typeface="Times New Roman" pitchFamily="18" charset="0"/>
              </a:rPr>
              <a:t>agaroz</a:t>
            </a:r>
            <a:r>
              <a:rPr lang="tr-TR" sz="2800" dirty="0" smtClean="0">
                <a:latin typeface="Times New Roman" pitchFamily="18" charset="0"/>
                <a:cs typeface="Times New Roman" pitchFamily="18" charset="0"/>
              </a:rPr>
              <a:t> tanecikleri doldurulmuş kolona tatbik edildiği zaman sadece ayrılacak olan enzim proteini, </a:t>
            </a:r>
            <a:r>
              <a:rPr lang="tr-TR" sz="2800" dirty="0" err="1" smtClean="0">
                <a:latin typeface="Times New Roman" pitchFamily="18" charset="0"/>
                <a:cs typeface="Times New Roman" pitchFamily="18" charset="0"/>
              </a:rPr>
              <a:t>koenzimin</a:t>
            </a:r>
            <a:r>
              <a:rPr lang="tr-TR" sz="2800" dirty="0" smtClean="0">
                <a:latin typeface="Times New Roman" pitchFamily="18" charset="0"/>
                <a:cs typeface="Times New Roman" pitchFamily="18" charset="0"/>
              </a:rPr>
              <a:t> serbest ucuna spesifik olarak bağlanır (</a:t>
            </a:r>
            <a:r>
              <a:rPr lang="tr-TR" sz="2800" dirty="0" smtClean="0">
                <a:solidFill>
                  <a:srgbClr val="FF0000"/>
                </a:solidFill>
                <a:latin typeface="Times New Roman" pitchFamily="18" charset="0"/>
                <a:cs typeface="Times New Roman" pitchFamily="18" charset="0"/>
              </a:rPr>
              <a:t>Şekil 3.36. ;</a:t>
            </a:r>
            <a:r>
              <a:rPr lang="tr-TR" sz="2800" dirty="0" smtClean="0">
                <a:latin typeface="Times New Roman" pitchFamily="18" charset="0"/>
                <a:cs typeface="Times New Roman" pitchFamily="18" charset="0"/>
              </a:rPr>
              <a:t> Şekil 9). Diğer proteinler bağlanmazlar, kolondan geçip giderler.</a:t>
            </a:r>
          </a:p>
          <a:p>
            <a:pPr>
              <a:buNone/>
            </a:pPr>
            <a:endParaRPr lang="tr-TR" dirty="0"/>
          </a:p>
        </p:txBody>
      </p:sp>
      <p:sp>
        <p:nvSpPr>
          <p:cNvPr id="5" name="4 Slayt Numarası Yer Tutucusu"/>
          <p:cNvSpPr>
            <a:spLocks noGrp="1"/>
          </p:cNvSpPr>
          <p:nvPr>
            <p:ph type="sldNum" sz="quarter" idx="12"/>
          </p:nvPr>
        </p:nvSpPr>
        <p:spPr/>
        <p:txBody>
          <a:bodyPr/>
          <a:lstStyle/>
          <a:p>
            <a:fld id="{76E3FD18-239D-48BA-886F-2D86BFFD5A0D}" type="slidenum">
              <a:rPr lang="tr-TR" smtClean="0"/>
              <a:pPr/>
              <a:t>65</a:t>
            </a:fld>
            <a:endParaRPr lang="tr-T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28596" y="1462070"/>
            <a:ext cx="8229600" cy="2824186"/>
          </a:xfrm>
          <a:ln>
            <a:solidFill>
              <a:schemeClr val="accent1"/>
            </a:solidFill>
          </a:ln>
        </p:spPr>
        <p:txBody>
          <a:bodyPr/>
          <a:lstStyle/>
          <a:p>
            <a:pPr algn="just">
              <a:buFont typeface="Wingdings" pitchFamily="2" charset="2"/>
              <a:buChar char="Ø"/>
            </a:pPr>
            <a:r>
              <a:rPr lang="tr-TR" dirty="0" smtClean="0">
                <a:latin typeface="Times New Roman" pitchFamily="18" charset="0"/>
                <a:cs typeface="Times New Roman" pitchFamily="18" charset="0"/>
              </a:rPr>
              <a:t>Sonra serbest </a:t>
            </a:r>
            <a:r>
              <a:rPr lang="tr-TR" dirty="0" err="1" smtClean="0">
                <a:latin typeface="Times New Roman" pitchFamily="18" charset="0"/>
                <a:cs typeface="Times New Roman" pitchFamily="18" charset="0"/>
              </a:rPr>
              <a:t>koenzim</a:t>
            </a:r>
            <a:r>
              <a:rPr lang="tr-TR" dirty="0" smtClean="0">
                <a:latin typeface="Times New Roman" pitchFamily="18" charset="0"/>
                <a:cs typeface="Times New Roman" pitchFamily="18" charset="0"/>
              </a:rPr>
              <a:t> içeren çözelti kolona verilir. Bu defa enzim proteini rekabetten dolayı çözelti ile gelen serbest </a:t>
            </a:r>
            <a:r>
              <a:rPr lang="tr-TR" dirty="0" err="1" smtClean="0">
                <a:latin typeface="Times New Roman" pitchFamily="18" charset="0"/>
                <a:cs typeface="Times New Roman" pitchFamily="18" charset="0"/>
              </a:rPr>
              <a:t>koenzime</a:t>
            </a:r>
            <a:r>
              <a:rPr lang="tr-TR" dirty="0" smtClean="0">
                <a:latin typeface="Times New Roman" pitchFamily="18" charset="0"/>
                <a:cs typeface="Times New Roman" pitchFamily="18" charset="0"/>
              </a:rPr>
              <a:t> bağlanır ve kolondan çıkar. </a:t>
            </a:r>
          </a:p>
          <a:p>
            <a:pPr algn="just">
              <a:buFont typeface="Wingdings" pitchFamily="2" charset="2"/>
              <a:buChar char="ü"/>
            </a:pPr>
            <a:r>
              <a:rPr lang="tr-TR" dirty="0" smtClean="0">
                <a:latin typeface="Times New Roman" pitchFamily="18" charset="0"/>
                <a:cs typeface="Times New Roman" pitchFamily="18" charset="0"/>
              </a:rPr>
              <a:t>   Böylece enzim proteini diğer yüzlerce proteinden </a:t>
            </a:r>
            <a:r>
              <a:rPr lang="tr-TR" dirty="0" err="1" smtClean="0">
                <a:latin typeface="Times New Roman" pitchFamily="18" charset="0"/>
                <a:cs typeface="Times New Roman" pitchFamily="18" charset="0"/>
              </a:rPr>
              <a:t>afinite</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kromatografisi</a:t>
            </a:r>
            <a:r>
              <a:rPr lang="tr-TR" dirty="0" smtClean="0">
                <a:latin typeface="Times New Roman" pitchFamily="18" charset="0"/>
                <a:cs typeface="Times New Roman" pitchFamily="18" charset="0"/>
              </a:rPr>
              <a:t> ile bir tek basamakta saf  bir şekilde elde edilir.</a:t>
            </a:r>
          </a:p>
          <a:p>
            <a:pPr>
              <a:buNone/>
            </a:pPr>
            <a:endParaRPr lang="tr-TR" dirty="0"/>
          </a:p>
        </p:txBody>
      </p:sp>
      <p:sp>
        <p:nvSpPr>
          <p:cNvPr id="5" name="4 Slayt Numarası Yer Tutucusu"/>
          <p:cNvSpPr>
            <a:spLocks noGrp="1"/>
          </p:cNvSpPr>
          <p:nvPr>
            <p:ph type="sldNum" sz="quarter" idx="12"/>
          </p:nvPr>
        </p:nvSpPr>
        <p:spPr/>
        <p:txBody>
          <a:bodyPr/>
          <a:lstStyle/>
          <a:p>
            <a:fld id="{76E3FD18-239D-48BA-886F-2D86BFFD5A0D}" type="slidenum">
              <a:rPr lang="tr-TR" smtClean="0"/>
              <a:pPr/>
              <a:t>66</a:t>
            </a:fld>
            <a:endParaRPr lang="tr-T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Grp="1" noChangeAspect="1" noChangeArrowheads="1"/>
          </p:cNvPicPr>
          <p:nvPr>
            <p:ph idx="1"/>
          </p:nvPr>
        </p:nvPicPr>
        <p:blipFill>
          <a:blip r:embed="rId2" cstate="print"/>
          <a:srcRect/>
          <a:stretch>
            <a:fillRect/>
          </a:stretch>
        </p:blipFill>
        <p:spPr bwMode="auto">
          <a:xfrm>
            <a:off x="285720" y="1357298"/>
            <a:ext cx="8550276" cy="3807633"/>
          </a:xfrm>
          <a:prstGeom prst="rect">
            <a:avLst/>
          </a:prstGeom>
          <a:noFill/>
          <a:ln w="9525">
            <a:noFill/>
            <a:miter lim="800000"/>
            <a:headEnd/>
            <a:tailEnd/>
          </a:ln>
        </p:spPr>
      </p:pic>
      <p:sp>
        <p:nvSpPr>
          <p:cNvPr id="5" name="4 Slayt Numarası Yer Tutucusu"/>
          <p:cNvSpPr>
            <a:spLocks noGrp="1"/>
          </p:cNvSpPr>
          <p:nvPr>
            <p:ph type="sldNum" sz="quarter" idx="12"/>
          </p:nvPr>
        </p:nvSpPr>
        <p:spPr/>
        <p:txBody>
          <a:bodyPr/>
          <a:lstStyle/>
          <a:p>
            <a:fld id="{76E3FD18-239D-48BA-886F-2D86BFFD5A0D}" type="slidenum">
              <a:rPr lang="tr-TR" smtClean="0"/>
              <a:pPr/>
              <a:t>67</a:t>
            </a:fld>
            <a:endParaRPr lang="tr-T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214282" y="142852"/>
            <a:ext cx="8643998" cy="6500858"/>
          </a:xfrm>
          <a:ln>
            <a:solidFill>
              <a:schemeClr val="accent1"/>
            </a:solidFill>
          </a:ln>
        </p:spPr>
        <p:txBody>
          <a:bodyPr>
            <a:normAutofit/>
          </a:bodyPr>
          <a:lstStyle/>
          <a:p>
            <a:pPr lvl="1" algn="just">
              <a:buNone/>
            </a:pPr>
            <a:r>
              <a:rPr lang="tr-TR" sz="2600" b="1" dirty="0" smtClean="0">
                <a:solidFill>
                  <a:srgbClr val="FF0000"/>
                </a:solidFill>
                <a:latin typeface="Times New Roman" pitchFamily="18" charset="0"/>
                <a:cs typeface="Times New Roman" pitchFamily="18" charset="0"/>
              </a:rPr>
              <a:t>IV. PROTEİNLERİN MOLEKÜL AĞIRLIĞI TAYİNİ</a:t>
            </a:r>
          </a:p>
          <a:p>
            <a:pPr algn="just">
              <a:buFont typeface="Wingdings" pitchFamily="2" charset="2"/>
              <a:buChar char="Ø"/>
            </a:pPr>
            <a:r>
              <a:rPr lang="tr-TR" sz="2400" dirty="0" smtClean="0">
                <a:latin typeface="Times New Roman" pitchFamily="18" charset="0"/>
                <a:cs typeface="Times New Roman" pitchFamily="18" charset="0"/>
              </a:rPr>
              <a:t>       Bir protein saflaştırılıp alındıktan sonra bazı özellikleri belirlenir. Proteinin toplam molekül ağırlığı, </a:t>
            </a:r>
            <a:r>
              <a:rPr lang="tr-TR" sz="2400" dirty="0" err="1" smtClean="0">
                <a:latin typeface="Times New Roman" pitchFamily="18" charset="0"/>
                <a:cs typeface="Times New Roman" pitchFamily="18" charset="0"/>
              </a:rPr>
              <a:t>polipeptid</a:t>
            </a:r>
            <a:r>
              <a:rPr lang="tr-TR" sz="2400" dirty="0" smtClean="0">
                <a:latin typeface="Times New Roman" pitchFamily="18" charset="0"/>
                <a:cs typeface="Times New Roman" pitchFamily="18" charset="0"/>
              </a:rPr>
              <a:t> zincir sayısı, </a:t>
            </a:r>
            <a:r>
              <a:rPr lang="tr-TR" sz="2400" dirty="0" err="1" smtClean="0">
                <a:latin typeface="Times New Roman" pitchFamily="18" charset="0"/>
                <a:cs typeface="Times New Roman" pitchFamily="18" charset="0"/>
              </a:rPr>
              <a:t>polipeptid</a:t>
            </a:r>
            <a:r>
              <a:rPr lang="tr-TR" sz="2400" dirty="0" smtClean="0">
                <a:latin typeface="Times New Roman" pitchFamily="18" charset="0"/>
                <a:cs typeface="Times New Roman" pitchFamily="18" charset="0"/>
              </a:rPr>
              <a:t> zincirlerinin molekül ağırlığı, amino asit bileşimi ve dizilişi analizleri yapılır. </a:t>
            </a:r>
          </a:p>
          <a:p>
            <a:pPr algn="just">
              <a:buFont typeface="Wingdings" pitchFamily="2" charset="2"/>
              <a:buChar char="Ø"/>
            </a:pPr>
            <a:r>
              <a:rPr lang="tr-TR" sz="2400" dirty="0" smtClean="0">
                <a:latin typeface="Times New Roman" pitchFamily="18" charset="0"/>
                <a:cs typeface="Times New Roman" pitchFamily="18" charset="0"/>
              </a:rPr>
              <a:t>      Proteinlerin ve alt birimlerinin molekül ağırlığı tayini metotlarının prensibini kısaca açıklayalım.</a:t>
            </a:r>
          </a:p>
          <a:p>
            <a:pPr lvl="0" algn="just">
              <a:buNone/>
            </a:pPr>
            <a:r>
              <a:rPr lang="tr-TR" sz="2400" b="1" dirty="0" smtClean="0">
                <a:solidFill>
                  <a:srgbClr val="FF0000"/>
                </a:solidFill>
                <a:latin typeface="Times New Roman" pitchFamily="18" charset="0"/>
                <a:cs typeface="Times New Roman" pitchFamily="18" charset="0"/>
              </a:rPr>
              <a:t>   1) Proteinin Kimyasal Bileşiminden Molekül Ağırlığı Bulunması:</a:t>
            </a:r>
            <a:r>
              <a:rPr lang="tr-TR" sz="2400" dirty="0" smtClean="0">
                <a:solidFill>
                  <a:srgbClr val="FF0000"/>
                </a:solidFill>
                <a:latin typeface="Times New Roman" pitchFamily="18" charset="0"/>
                <a:cs typeface="Times New Roman" pitchFamily="18" charset="0"/>
              </a:rPr>
              <a:t> </a:t>
            </a:r>
          </a:p>
          <a:p>
            <a:pPr lvl="0" algn="just">
              <a:buFont typeface="Wingdings" pitchFamily="2" charset="2"/>
              <a:buChar char="Ø"/>
            </a:pPr>
            <a:r>
              <a:rPr lang="tr-TR" sz="2400" dirty="0" smtClean="0">
                <a:solidFill>
                  <a:srgbClr val="FF0000"/>
                </a:solidFill>
                <a:latin typeface="Times New Roman" pitchFamily="18" charset="0"/>
                <a:cs typeface="Times New Roman" pitchFamily="18" charset="0"/>
              </a:rPr>
              <a:t>	</a:t>
            </a:r>
            <a:r>
              <a:rPr lang="tr-TR" sz="2400" dirty="0" smtClean="0">
                <a:latin typeface="Times New Roman" pitchFamily="18" charset="0"/>
                <a:cs typeface="Times New Roman" pitchFamily="18" charset="0"/>
              </a:rPr>
              <a:t>Bir proteinin herhangi bir elementten bir atom içerdiği varsayılarak minimum molekül ağırlığı bulunur. </a:t>
            </a:r>
          </a:p>
          <a:p>
            <a:pPr lvl="0" algn="just">
              <a:buFont typeface="Wingdings" pitchFamily="2" charset="2"/>
              <a:buChar char="ü"/>
            </a:pPr>
            <a:r>
              <a:rPr lang="tr-TR" sz="2400" dirty="0" smtClean="0">
                <a:latin typeface="Times New Roman" pitchFamily="18" charset="0"/>
                <a:cs typeface="Times New Roman" pitchFamily="18" charset="0"/>
              </a:rPr>
              <a:t>Bu metot herhangi bir metal atomu içeren proteinler için kullanılır. Örneğin </a:t>
            </a:r>
            <a:r>
              <a:rPr lang="tr-TR" sz="2400" dirty="0" err="1" smtClean="0">
                <a:latin typeface="Times New Roman" pitchFamily="18" charset="0"/>
                <a:cs typeface="Times New Roman" pitchFamily="18" charset="0"/>
              </a:rPr>
              <a:t>miyoglobin</a:t>
            </a:r>
            <a:r>
              <a:rPr lang="tr-TR" sz="2400" dirty="0" smtClean="0">
                <a:latin typeface="Times New Roman" pitchFamily="18" charset="0"/>
                <a:cs typeface="Times New Roman" pitchFamily="18" charset="0"/>
              </a:rPr>
              <a:t> (kasta O</a:t>
            </a:r>
            <a:r>
              <a:rPr lang="tr-TR" sz="2400" baseline="-25000" dirty="0" smtClean="0">
                <a:latin typeface="Times New Roman" pitchFamily="18" charset="0"/>
                <a:cs typeface="Times New Roman" pitchFamily="18" charset="0"/>
              </a:rPr>
              <a:t>2</a:t>
            </a:r>
            <a:r>
              <a:rPr lang="tr-TR" sz="2400" dirty="0" smtClean="0">
                <a:latin typeface="Times New Roman" pitchFamily="18" charset="0"/>
                <a:cs typeface="Times New Roman" pitchFamily="18" charset="0"/>
              </a:rPr>
              <a:t> depo eden protein) % 0.335 demir atomu içerir. Buna göre </a:t>
            </a:r>
            <a:r>
              <a:rPr lang="tr-TR" sz="2400" dirty="0" err="1" smtClean="0">
                <a:latin typeface="Times New Roman" pitchFamily="18" charset="0"/>
                <a:cs typeface="Times New Roman" pitchFamily="18" charset="0"/>
              </a:rPr>
              <a:t>miyoglobinin</a:t>
            </a:r>
            <a:r>
              <a:rPr lang="tr-TR" sz="2400" dirty="0" smtClean="0">
                <a:latin typeface="Times New Roman" pitchFamily="18" charset="0"/>
                <a:cs typeface="Times New Roman" pitchFamily="18" charset="0"/>
              </a:rPr>
              <a:t> minimum molekül ağırlığı;</a:t>
            </a:r>
          </a:p>
          <a:p>
            <a:endParaRPr lang="tr-TR" dirty="0"/>
          </a:p>
        </p:txBody>
      </p:sp>
      <p:pic>
        <p:nvPicPr>
          <p:cNvPr id="4" name="Picture 2"/>
          <p:cNvPicPr>
            <a:picLocks noChangeAspect="1" noChangeArrowheads="1"/>
          </p:cNvPicPr>
          <p:nvPr/>
        </p:nvPicPr>
        <p:blipFill>
          <a:blip r:embed="rId2" cstate="print"/>
          <a:srcRect/>
          <a:stretch>
            <a:fillRect/>
          </a:stretch>
        </p:blipFill>
        <p:spPr bwMode="auto">
          <a:xfrm>
            <a:off x="1142976" y="5786454"/>
            <a:ext cx="7488832" cy="825624"/>
          </a:xfrm>
          <a:prstGeom prst="rect">
            <a:avLst/>
          </a:prstGeom>
          <a:noFill/>
          <a:ln w="9525">
            <a:noFill/>
            <a:miter lim="800000"/>
            <a:headEnd/>
            <a:tailEnd/>
          </a:ln>
        </p:spPr>
      </p:pic>
      <p:sp>
        <p:nvSpPr>
          <p:cNvPr id="6" name="5 Slayt Numarası Yer Tutucusu"/>
          <p:cNvSpPr>
            <a:spLocks noGrp="1"/>
          </p:cNvSpPr>
          <p:nvPr>
            <p:ph type="sldNum" sz="quarter" idx="12"/>
          </p:nvPr>
        </p:nvSpPr>
        <p:spPr/>
        <p:txBody>
          <a:bodyPr/>
          <a:lstStyle/>
          <a:p>
            <a:fld id="{76E3FD18-239D-48BA-886F-2D86BFFD5A0D}" type="slidenum">
              <a:rPr lang="tr-TR" smtClean="0"/>
              <a:pPr/>
              <a:t>68</a:t>
            </a:fld>
            <a:endParaRPr lang="tr-T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57158" y="428604"/>
            <a:ext cx="8429684" cy="6215106"/>
          </a:xfrm>
          <a:ln>
            <a:solidFill>
              <a:schemeClr val="accent1"/>
            </a:solidFill>
          </a:ln>
        </p:spPr>
        <p:txBody>
          <a:bodyPr>
            <a:normAutofit/>
          </a:bodyPr>
          <a:lstStyle/>
          <a:p>
            <a:pPr algn="just">
              <a:lnSpc>
                <a:spcPct val="110000"/>
              </a:lnSpc>
              <a:buFont typeface="Wingdings" pitchFamily="2" charset="2"/>
              <a:buChar char="Ø"/>
            </a:pPr>
            <a:r>
              <a:rPr lang="tr-TR" dirty="0" smtClean="0">
                <a:latin typeface="Times New Roman" pitchFamily="18" charset="0"/>
                <a:cs typeface="Times New Roman" pitchFamily="18" charset="0"/>
              </a:rPr>
              <a:t>Gerçek molekül ağırlığı molekül başına </a:t>
            </a:r>
            <a:r>
              <a:rPr lang="tr-TR" dirty="0" err="1" smtClean="0">
                <a:latin typeface="Times New Roman" pitchFamily="18" charset="0"/>
                <a:cs typeface="Times New Roman" pitchFamily="18" charset="0"/>
              </a:rPr>
              <a:t>içerilen</a:t>
            </a:r>
            <a:r>
              <a:rPr lang="tr-TR" dirty="0" smtClean="0">
                <a:latin typeface="Times New Roman" pitchFamily="18" charset="0"/>
                <a:cs typeface="Times New Roman" pitchFamily="18" charset="0"/>
              </a:rPr>
              <a:t> demir atomu sayısı (n) ile çarpılarak bulunur. </a:t>
            </a:r>
            <a:r>
              <a:rPr lang="tr-TR" dirty="0" err="1" smtClean="0">
                <a:latin typeface="Times New Roman" pitchFamily="18" charset="0"/>
                <a:cs typeface="Times New Roman" pitchFamily="18" charset="0"/>
              </a:rPr>
              <a:t>Miyoglobin</a:t>
            </a:r>
            <a:r>
              <a:rPr lang="tr-TR" dirty="0" smtClean="0">
                <a:latin typeface="Times New Roman" pitchFamily="18" charset="0"/>
                <a:cs typeface="Times New Roman" pitchFamily="18" charset="0"/>
              </a:rPr>
              <a:t> için n=1 olduğundan </a:t>
            </a:r>
            <a:r>
              <a:rPr lang="tr-TR" dirty="0" err="1" smtClean="0">
                <a:latin typeface="Times New Roman" pitchFamily="18" charset="0"/>
                <a:cs typeface="Times New Roman" pitchFamily="18" charset="0"/>
              </a:rPr>
              <a:t>miyoglobinin</a:t>
            </a:r>
            <a:r>
              <a:rPr lang="tr-TR" dirty="0" smtClean="0">
                <a:latin typeface="Times New Roman" pitchFamily="18" charset="0"/>
                <a:cs typeface="Times New Roman" pitchFamily="18" charset="0"/>
              </a:rPr>
              <a:t> molekül ağırlığı 16.700 x 1 = 16.700 </a:t>
            </a:r>
            <a:r>
              <a:rPr lang="tr-TR" dirty="0" err="1" smtClean="0">
                <a:latin typeface="Times New Roman" pitchFamily="18" charset="0"/>
                <a:cs typeface="Times New Roman" pitchFamily="18" charset="0"/>
              </a:rPr>
              <a:t>daltondur</a:t>
            </a:r>
            <a:r>
              <a:rPr lang="tr-TR" dirty="0" smtClean="0">
                <a:latin typeface="Times New Roman" pitchFamily="18" charset="0"/>
                <a:cs typeface="Times New Roman" pitchFamily="18" charset="0"/>
              </a:rPr>
              <a:t>. </a:t>
            </a:r>
          </a:p>
          <a:p>
            <a:pPr algn="just">
              <a:lnSpc>
                <a:spcPct val="110000"/>
              </a:lnSpc>
              <a:buFont typeface="Wingdings" pitchFamily="2" charset="2"/>
              <a:buChar char="Ø"/>
            </a:pPr>
            <a:r>
              <a:rPr lang="tr-TR" dirty="0" smtClean="0">
                <a:latin typeface="Times New Roman" pitchFamily="18" charset="0"/>
                <a:cs typeface="Times New Roman" pitchFamily="18" charset="0"/>
              </a:rPr>
              <a:t>     Hemoglobinde, </a:t>
            </a:r>
            <a:r>
              <a:rPr lang="tr-TR" dirty="0" err="1" smtClean="0">
                <a:latin typeface="Times New Roman" pitchFamily="18" charset="0"/>
                <a:cs typeface="Times New Roman" pitchFamily="18" charset="0"/>
              </a:rPr>
              <a:t>miyoglobin</a:t>
            </a:r>
            <a:r>
              <a:rPr lang="tr-TR" dirty="0" smtClean="0">
                <a:latin typeface="Times New Roman" pitchFamily="18" charset="0"/>
                <a:cs typeface="Times New Roman" pitchFamily="18" charset="0"/>
              </a:rPr>
              <a:t> gibi aynı oranda (% 0.335) demir içerir. </a:t>
            </a:r>
          </a:p>
          <a:p>
            <a:pPr algn="just">
              <a:lnSpc>
                <a:spcPct val="110000"/>
              </a:lnSpc>
              <a:buFont typeface="Wingdings" pitchFamily="2" charset="2"/>
              <a:buChar char="Ø"/>
            </a:pPr>
            <a:r>
              <a:rPr lang="tr-TR" dirty="0" smtClean="0">
                <a:latin typeface="Times New Roman" pitchFamily="18" charset="0"/>
                <a:cs typeface="Times New Roman" pitchFamily="18" charset="0"/>
              </a:rPr>
              <a:t>     Hemoglobin molekül Gerçek molekül ağırlığı molekül başına </a:t>
            </a:r>
            <a:r>
              <a:rPr lang="tr-TR" dirty="0" err="1" smtClean="0">
                <a:latin typeface="Times New Roman" pitchFamily="18" charset="0"/>
                <a:cs typeface="Times New Roman" pitchFamily="18" charset="0"/>
              </a:rPr>
              <a:t>içerilen</a:t>
            </a:r>
            <a:r>
              <a:rPr lang="tr-TR" dirty="0" smtClean="0">
                <a:latin typeface="Times New Roman" pitchFamily="18" charset="0"/>
                <a:cs typeface="Times New Roman" pitchFamily="18" charset="0"/>
              </a:rPr>
              <a:t> demir atomu sayısı (n) ile çarpılarak bulunur. </a:t>
            </a:r>
            <a:r>
              <a:rPr lang="tr-TR" dirty="0" err="1" smtClean="0">
                <a:latin typeface="Times New Roman" pitchFamily="18" charset="0"/>
                <a:cs typeface="Times New Roman" pitchFamily="18" charset="0"/>
              </a:rPr>
              <a:t>Miyoglobin</a:t>
            </a:r>
            <a:r>
              <a:rPr lang="tr-TR" dirty="0" smtClean="0">
                <a:latin typeface="Times New Roman" pitchFamily="18" charset="0"/>
                <a:cs typeface="Times New Roman" pitchFamily="18" charset="0"/>
              </a:rPr>
              <a:t> için n=1 olduğundan </a:t>
            </a:r>
            <a:r>
              <a:rPr lang="tr-TR" dirty="0" err="1" smtClean="0">
                <a:latin typeface="Times New Roman" pitchFamily="18" charset="0"/>
                <a:cs typeface="Times New Roman" pitchFamily="18" charset="0"/>
              </a:rPr>
              <a:t>miyoglobinin</a:t>
            </a:r>
            <a:r>
              <a:rPr lang="tr-TR" dirty="0" smtClean="0">
                <a:latin typeface="Times New Roman" pitchFamily="18" charset="0"/>
                <a:cs typeface="Times New Roman" pitchFamily="18" charset="0"/>
              </a:rPr>
              <a:t> molekül ağırlığı 16.700 x 1 = 16.700 </a:t>
            </a:r>
            <a:r>
              <a:rPr lang="tr-TR" dirty="0" err="1" smtClean="0">
                <a:latin typeface="Times New Roman" pitchFamily="18" charset="0"/>
                <a:cs typeface="Times New Roman" pitchFamily="18" charset="0"/>
              </a:rPr>
              <a:t>daltondur</a:t>
            </a:r>
            <a:r>
              <a:rPr lang="tr-TR" dirty="0" smtClean="0">
                <a:latin typeface="Times New Roman" pitchFamily="18" charset="0"/>
                <a:cs typeface="Times New Roman" pitchFamily="18" charset="0"/>
              </a:rPr>
              <a:t>. </a:t>
            </a:r>
          </a:p>
          <a:p>
            <a:pPr algn="just">
              <a:lnSpc>
                <a:spcPct val="110000"/>
              </a:lnSpc>
              <a:buFont typeface="Wingdings" pitchFamily="2" charset="2"/>
              <a:buChar char="Ø"/>
            </a:pPr>
            <a:r>
              <a:rPr lang="tr-TR" dirty="0" smtClean="0">
                <a:latin typeface="Times New Roman" pitchFamily="18" charset="0"/>
                <a:cs typeface="Times New Roman" pitchFamily="18" charset="0"/>
              </a:rPr>
              <a:t>Hemoglobin molekül başına 4 demir atomu içermektedir. Bu nedenle hemoglobinin molekül ağırlığı 16.700 x 4 = 66.800 </a:t>
            </a:r>
            <a:r>
              <a:rPr lang="tr-TR" dirty="0" err="1" smtClean="0">
                <a:latin typeface="Times New Roman" pitchFamily="18" charset="0"/>
                <a:cs typeface="Times New Roman" pitchFamily="18" charset="0"/>
              </a:rPr>
              <a:t>dalton</a:t>
            </a:r>
            <a:r>
              <a:rPr lang="tr-TR" dirty="0" smtClean="0">
                <a:latin typeface="Times New Roman" pitchFamily="18" charset="0"/>
                <a:cs typeface="Times New Roman" pitchFamily="18" charset="0"/>
              </a:rPr>
              <a:t> olarak bulunur.</a:t>
            </a:r>
          </a:p>
          <a:p>
            <a:pPr>
              <a:buNone/>
            </a:pPr>
            <a:endParaRPr lang="tr-TR" dirty="0"/>
          </a:p>
        </p:txBody>
      </p:sp>
      <p:sp>
        <p:nvSpPr>
          <p:cNvPr id="5" name="4 Slayt Numarası Yer Tutucusu"/>
          <p:cNvSpPr>
            <a:spLocks noGrp="1"/>
          </p:cNvSpPr>
          <p:nvPr>
            <p:ph type="sldNum" sz="quarter" idx="12"/>
          </p:nvPr>
        </p:nvSpPr>
        <p:spPr/>
        <p:txBody>
          <a:bodyPr/>
          <a:lstStyle/>
          <a:p>
            <a:fld id="{76E3FD18-239D-48BA-886F-2D86BFFD5A0D}" type="slidenum">
              <a:rPr lang="tr-TR" smtClean="0"/>
              <a:pPr/>
              <a:t>69</a:t>
            </a:fld>
            <a:endParaRPr lang="tr-T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500034" y="1142984"/>
            <a:ext cx="8229600" cy="4214842"/>
          </a:xfrm>
          <a:ln>
            <a:solidFill>
              <a:schemeClr val="accent1"/>
            </a:solidFill>
          </a:ln>
        </p:spPr>
        <p:txBody>
          <a:bodyPr>
            <a:normAutofit lnSpcReduction="10000"/>
          </a:bodyPr>
          <a:lstStyle/>
          <a:p>
            <a:pPr lvl="0" algn="just">
              <a:buNone/>
            </a:pPr>
            <a:r>
              <a:rPr lang="tr-TR" b="1" dirty="0" smtClean="0">
                <a:solidFill>
                  <a:srgbClr val="FF0000"/>
                </a:solidFill>
                <a:latin typeface="Times New Roman" pitchFamily="18" charset="0"/>
                <a:cs typeface="Times New Roman" pitchFamily="18" charset="0"/>
              </a:rPr>
              <a:t>2) </a:t>
            </a:r>
            <a:r>
              <a:rPr lang="tr-TR" b="1" dirty="0" err="1" smtClean="0">
                <a:solidFill>
                  <a:srgbClr val="FF0000"/>
                </a:solidFill>
                <a:latin typeface="Times New Roman" pitchFamily="18" charset="0"/>
                <a:cs typeface="Times New Roman" pitchFamily="18" charset="0"/>
              </a:rPr>
              <a:t>Osmotik</a:t>
            </a:r>
            <a:r>
              <a:rPr lang="tr-TR" b="1" dirty="0" smtClean="0">
                <a:solidFill>
                  <a:srgbClr val="FF0000"/>
                </a:solidFill>
                <a:latin typeface="Times New Roman" pitchFamily="18" charset="0"/>
                <a:cs typeface="Times New Roman" pitchFamily="18" charset="0"/>
              </a:rPr>
              <a:t> Basınç Ölçümüyle Molekül Ağırlığı Tayini:</a:t>
            </a:r>
            <a:r>
              <a:rPr lang="tr-TR" dirty="0" smtClean="0">
                <a:solidFill>
                  <a:srgbClr val="FF0000"/>
                </a:solidFill>
                <a:latin typeface="Times New Roman" pitchFamily="18" charset="0"/>
                <a:cs typeface="Times New Roman" pitchFamily="18" charset="0"/>
              </a:rPr>
              <a:t> </a:t>
            </a:r>
          </a:p>
          <a:p>
            <a:pPr algn="just">
              <a:buFont typeface="Wingdings" pitchFamily="2" charset="2"/>
              <a:buChar char="Ø"/>
            </a:pPr>
            <a:r>
              <a:rPr lang="tr-TR" dirty="0" smtClean="0">
                <a:latin typeface="Times New Roman" pitchFamily="18" charset="0"/>
                <a:cs typeface="Times New Roman" pitchFamily="18" charset="0"/>
              </a:rPr>
              <a:t>         Molekül ağırlığı ile </a:t>
            </a:r>
            <a:r>
              <a:rPr lang="tr-TR" dirty="0" err="1" smtClean="0">
                <a:latin typeface="Times New Roman" pitchFamily="18" charset="0"/>
                <a:cs typeface="Times New Roman" pitchFamily="18" charset="0"/>
              </a:rPr>
              <a:t>osmotik</a:t>
            </a:r>
            <a:r>
              <a:rPr lang="tr-TR" dirty="0" smtClean="0">
                <a:latin typeface="Times New Roman" pitchFamily="18" charset="0"/>
                <a:cs typeface="Times New Roman" pitchFamily="18" charset="0"/>
              </a:rPr>
              <a:t> basınç arasında                   </a:t>
            </a:r>
            <a:r>
              <a:rPr lang="tr-TR" dirty="0" smtClean="0"/>
              <a:t>M</a:t>
            </a:r>
            <a:r>
              <a:rPr lang="tr-TR" baseline="-25000" dirty="0" smtClean="0"/>
              <a:t>A</a:t>
            </a:r>
            <a:r>
              <a:rPr lang="tr-TR" dirty="0" smtClean="0"/>
              <a:t> = C/</a:t>
            </a:r>
            <a:r>
              <a:rPr lang="tr-TR" dirty="0" smtClean="0">
                <a:latin typeface="Times New Roman" pitchFamily="18" charset="0"/>
                <a:cs typeface="Times New Roman" pitchFamily="18" charset="0"/>
              </a:rPr>
              <a:t>π</a:t>
            </a:r>
            <a:r>
              <a:rPr lang="tr-TR" dirty="0" smtClean="0"/>
              <a:t> RT </a:t>
            </a:r>
            <a:r>
              <a:rPr lang="tr-TR" dirty="0" smtClean="0">
                <a:latin typeface="Times New Roman" pitchFamily="18" charset="0"/>
                <a:cs typeface="Times New Roman" pitchFamily="18" charset="0"/>
              </a:rPr>
              <a:t>eşitliği ile gösterilen bir ilişki vardır. Bu eşitlikte M</a:t>
            </a:r>
            <a:r>
              <a:rPr lang="tr-TR" baseline="-25000" dirty="0" smtClean="0">
                <a:latin typeface="Times New Roman" pitchFamily="18" charset="0"/>
                <a:cs typeface="Times New Roman" pitchFamily="18" charset="0"/>
              </a:rPr>
              <a:t>A</a:t>
            </a:r>
            <a:r>
              <a:rPr lang="tr-TR" dirty="0" smtClean="0">
                <a:latin typeface="Times New Roman" pitchFamily="18" charset="0"/>
                <a:cs typeface="Times New Roman" pitchFamily="18" charset="0"/>
              </a:rPr>
              <a:t> molekül ağırlığı, C g/L olarak konsantrasyon, π ölçülen </a:t>
            </a:r>
            <a:r>
              <a:rPr lang="tr-TR" dirty="0" err="1" smtClean="0">
                <a:latin typeface="Times New Roman" pitchFamily="18" charset="0"/>
                <a:cs typeface="Times New Roman" pitchFamily="18" charset="0"/>
              </a:rPr>
              <a:t>osmotik</a:t>
            </a:r>
            <a:r>
              <a:rPr lang="tr-TR" dirty="0" smtClean="0">
                <a:latin typeface="Times New Roman" pitchFamily="18" charset="0"/>
                <a:cs typeface="Times New Roman" pitchFamily="18" charset="0"/>
              </a:rPr>
              <a:t> basınç, R gaz sabiti ve T mutlak sıcaklıktır.</a:t>
            </a:r>
          </a:p>
          <a:p>
            <a:pPr algn="just">
              <a:buFont typeface="Wingdings" pitchFamily="2" charset="2"/>
              <a:buChar char="Ø"/>
            </a:pPr>
            <a:r>
              <a:rPr lang="tr-TR" sz="2800" dirty="0" smtClean="0">
                <a:latin typeface="Times New Roman" pitchFamily="18" charset="0"/>
                <a:cs typeface="Times New Roman" pitchFamily="18" charset="0"/>
              </a:rPr>
              <a:t>	</a:t>
            </a:r>
            <a:r>
              <a:rPr lang="tr-TR" dirty="0" smtClean="0">
                <a:latin typeface="Times New Roman" pitchFamily="18" charset="0"/>
                <a:cs typeface="Times New Roman" pitchFamily="18" charset="0"/>
              </a:rPr>
              <a:t>Değişik protein konsantrasyonlarında </a:t>
            </a:r>
            <a:r>
              <a:rPr lang="tr-TR" dirty="0" err="1" smtClean="0">
                <a:latin typeface="Times New Roman" pitchFamily="18" charset="0"/>
                <a:cs typeface="Times New Roman" pitchFamily="18" charset="0"/>
              </a:rPr>
              <a:t>osmotik</a:t>
            </a:r>
            <a:r>
              <a:rPr lang="tr-TR" dirty="0" smtClean="0">
                <a:latin typeface="Times New Roman" pitchFamily="18" charset="0"/>
                <a:cs typeface="Times New Roman" pitchFamily="18" charset="0"/>
              </a:rPr>
              <a:t> basınç (π) ölçülür. Bir çözeltinin </a:t>
            </a:r>
            <a:r>
              <a:rPr lang="tr-TR" dirty="0" err="1" smtClean="0">
                <a:latin typeface="Times New Roman" pitchFamily="18" charset="0"/>
                <a:cs typeface="Times New Roman" pitchFamily="18" charset="0"/>
              </a:rPr>
              <a:t>osmotik</a:t>
            </a:r>
            <a:r>
              <a:rPr lang="tr-TR" dirty="0" smtClean="0">
                <a:latin typeface="Times New Roman" pitchFamily="18" charset="0"/>
                <a:cs typeface="Times New Roman" pitchFamily="18" charset="0"/>
              </a:rPr>
              <a:t> basıncı, çözünen maddenin gaz halinde aynı sıcaklık ve konsantrasyonda yapacağı basınca eşittir (</a:t>
            </a:r>
            <a:r>
              <a:rPr lang="tr-TR" dirty="0" err="1" smtClean="0">
                <a:solidFill>
                  <a:srgbClr val="FF0000"/>
                </a:solidFill>
                <a:latin typeface="Times New Roman" pitchFamily="18" charset="0"/>
                <a:cs typeface="Times New Roman" pitchFamily="18" charset="0"/>
              </a:rPr>
              <a:t>van’t</a:t>
            </a:r>
            <a:r>
              <a:rPr lang="tr-TR" dirty="0" smtClean="0">
                <a:solidFill>
                  <a:srgbClr val="FF0000"/>
                </a:solidFill>
                <a:latin typeface="Times New Roman" pitchFamily="18" charset="0"/>
                <a:cs typeface="Times New Roman" pitchFamily="18" charset="0"/>
              </a:rPr>
              <a:t> </a:t>
            </a:r>
            <a:r>
              <a:rPr lang="tr-TR" dirty="0" err="1" smtClean="0">
                <a:solidFill>
                  <a:srgbClr val="FF0000"/>
                </a:solidFill>
                <a:latin typeface="Times New Roman" pitchFamily="18" charset="0"/>
                <a:cs typeface="Times New Roman" pitchFamily="18" charset="0"/>
              </a:rPr>
              <a:t>Hoff</a:t>
            </a:r>
            <a:r>
              <a:rPr lang="tr-TR" dirty="0" smtClean="0">
                <a:solidFill>
                  <a:srgbClr val="FF0000"/>
                </a:solidFill>
                <a:latin typeface="Times New Roman" pitchFamily="18" charset="0"/>
                <a:cs typeface="Times New Roman" pitchFamily="18" charset="0"/>
              </a:rPr>
              <a:t> kuralı</a:t>
            </a:r>
            <a:r>
              <a:rPr lang="tr-TR" dirty="0" smtClean="0">
                <a:latin typeface="Times New Roman" pitchFamily="18" charset="0"/>
                <a:cs typeface="Times New Roman" pitchFamily="18" charset="0"/>
              </a:rPr>
              <a:t>).</a:t>
            </a:r>
            <a:endParaRPr lang="tr-TR" dirty="0"/>
          </a:p>
        </p:txBody>
      </p:sp>
      <p:sp>
        <p:nvSpPr>
          <p:cNvPr id="5" name="4 Slayt Numarası Yer Tutucusu"/>
          <p:cNvSpPr>
            <a:spLocks noGrp="1"/>
          </p:cNvSpPr>
          <p:nvPr>
            <p:ph type="sldNum" sz="quarter" idx="12"/>
          </p:nvPr>
        </p:nvSpPr>
        <p:spPr/>
        <p:txBody>
          <a:bodyPr/>
          <a:lstStyle/>
          <a:p>
            <a:fld id="{76E3FD18-239D-48BA-886F-2D86BFFD5A0D}" type="slidenum">
              <a:rPr lang="tr-TR" smtClean="0"/>
              <a:pPr/>
              <a:t>70</a:t>
            </a:fld>
            <a:endParaRPr lang="tr-T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500042"/>
            <a:ext cx="8186766" cy="6143668"/>
          </a:xfrm>
          <a:ln>
            <a:solidFill>
              <a:schemeClr val="accent1"/>
            </a:solidFill>
          </a:ln>
        </p:spPr>
        <p:txBody>
          <a:bodyPr/>
          <a:lstStyle/>
          <a:p>
            <a:pPr algn="just">
              <a:buFont typeface="Wingdings" pitchFamily="2" charset="2"/>
              <a:buChar char="Ø"/>
            </a:pPr>
            <a:r>
              <a:rPr lang="tr-TR" sz="2400" dirty="0" smtClean="0">
                <a:latin typeface="Times New Roman" pitchFamily="18" charset="0"/>
                <a:cs typeface="Times New Roman" pitchFamily="18" charset="0"/>
              </a:rPr>
              <a:t>     Yukarıdaki eşitliğe göre hesaplanan molekül ağırlığı doğru değildir. Gerçek molekül ağırlığının bulunabilmesi için hesaplanan M</a:t>
            </a:r>
            <a:r>
              <a:rPr lang="tr-TR" sz="2400" baseline="-25000" dirty="0" smtClean="0">
                <a:latin typeface="Times New Roman" pitchFamily="18" charset="0"/>
                <a:cs typeface="Times New Roman" pitchFamily="18" charset="0"/>
              </a:rPr>
              <a:t>A </a:t>
            </a:r>
            <a:r>
              <a:rPr lang="tr-TR" sz="2400" dirty="0" smtClean="0">
                <a:latin typeface="Times New Roman" pitchFamily="18" charset="0"/>
                <a:cs typeface="Times New Roman" pitchFamily="18" charset="0"/>
              </a:rPr>
              <a:t>değerlerinin konsantrasyona karşı grafiği çizilir (</a:t>
            </a:r>
            <a:r>
              <a:rPr lang="tr-TR" sz="2400" dirty="0" smtClean="0">
                <a:solidFill>
                  <a:srgbClr val="FF0000"/>
                </a:solidFill>
                <a:latin typeface="Times New Roman" pitchFamily="18" charset="0"/>
                <a:cs typeface="Times New Roman" pitchFamily="18" charset="0"/>
              </a:rPr>
              <a:t>Şekil 3.37. ;</a:t>
            </a:r>
            <a:r>
              <a:rPr lang="tr-TR" sz="2400" dirty="0" smtClean="0">
                <a:latin typeface="Times New Roman" pitchFamily="18" charset="0"/>
                <a:cs typeface="Times New Roman" pitchFamily="18" charset="0"/>
              </a:rPr>
              <a:t> Şekil 10). </a:t>
            </a:r>
          </a:p>
          <a:p>
            <a:pPr algn="just">
              <a:buFont typeface="Wingdings" pitchFamily="2" charset="2"/>
              <a:buChar char="Ø"/>
            </a:pPr>
            <a:r>
              <a:rPr lang="tr-TR" sz="2400" dirty="0" smtClean="0">
                <a:latin typeface="Times New Roman" pitchFamily="18" charset="0"/>
                <a:cs typeface="Times New Roman" pitchFamily="18" charset="0"/>
              </a:rPr>
              <a:t>    </a:t>
            </a:r>
            <a:r>
              <a:rPr lang="tr-TR" sz="2400" dirty="0" err="1" smtClean="0">
                <a:latin typeface="Times New Roman" pitchFamily="18" charset="0"/>
                <a:cs typeface="Times New Roman" pitchFamily="18" charset="0"/>
              </a:rPr>
              <a:t>Osmotik</a:t>
            </a:r>
            <a:r>
              <a:rPr lang="tr-TR" sz="2400" dirty="0" smtClean="0">
                <a:latin typeface="Times New Roman" pitchFamily="18" charset="0"/>
                <a:cs typeface="Times New Roman" pitchFamily="18" charset="0"/>
              </a:rPr>
              <a:t> basınç ideal çözeltilerin bir özelliği olduğundan ve idealliğe çok düşük konsantrasyonlarda erişilebildiğinden grafikteki doğru C=0 değerine </a:t>
            </a:r>
            <a:r>
              <a:rPr lang="tr-TR" sz="2400" dirty="0" err="1" smtClean="0">
                <a:latin typeface="Times New Roman" pitchFamily="18" charset="0"/>
                <a:cs typeface="Times New Roman" pitchFamily="18" charset="0"/>
              </a:rPr>
              <a:t>ekstrapolasyon</a:t>
            </a:r>
            <a:r>
              <a:rPr lang="tr-TR" sz="2400" dirty="0" smtClean="0">
                <a:latin typeface="Times New Roman" pitchFamily="18" charset="0"/>
                <a:cs typeface="Times New Roman" pitchFamily="18" charset="0"/>
              </a:rPr>
              <a:t> ile uzatılarak gerçeğe çok yakın M</a:t>
            </a:r>
            <a:r>
              <a:rPr lang="tr-TR" sz="2400" baseline="-25000" dirty="0" smtClean="0">
                <a:latin typeface="Times New Roman" pitchFamily="18" charset="0"/>
                <a:cs typeface="Times New Roman" pitchFamily="18" charset="0"/>
              </a:rPr>
              <a:t>A </a:t>
            </a:r>
            <a:r>
              <a:rPr lang="tr-TR" sz="2400" dirty="0" smtClean="0">
                <a:latin typeface="Times New Roman" pitchFamily="18" charset="0"/>
                <a:cs typeface="Times New Roman" pitchFamily="18" charset="0"/>
              </a:rPr>
              <a:t>değeri bulunur.</a:t>
            </a:r>
          </a:p>
          <a:p>
            <a:pPr>
              <a:buNone/>
            </a:pPr>
            <a:endParaRPr lang="tr-TR" dirty="0"/>
          </a:p>
        </p:txBody>
      </p:sp>
      <p:pic>
        <p:nvPicPr>
          <p:cNvPr id="4" name="Picture 2"/>
          <p:cNvPicPr>
            <a:picLocks noChangeAspect="1" noChangeArrowheads="1"/>
          </p:cNvPicPr>
          <p:nvPr/>
        </p:nvPicPr>
        <p:blipFill>
          <a:blip r:embed="rId2" cstate="print"/>
          <a:srcRect/>
          <a:stretch>
            <a:fillRect/>
          </a:stretch>
        </p:blipFill>
        <p:spPr bwMode="auto">
          <a:xfrm>
            <a:off x="1928794" y="3643314"/>
            <a:ext cx="5929354" cy="2928958"/>
          </a:xfrm>
          <a:prstGeom prst="rect">
            <a:avLst/>
          </a:prstGeom>
          <a:noFill/>
          <a:ln w="9525">
            <a:noFill/>
            <a:miter lim="800000"/>
            <a:headEnd/>
            <a:tailEnd/>
          </a:ln>
        </p:spPr>
      </p:pic>
      <p:sp>
        <p:nvSpPr>
          <p:cNvPr id="6" name="5 Slayt Numarası Yer Tutucusu"/>
          <p:cNvSpPr>
            <a:spLocks noGrp="1"/>
          </p:cNvSpPr>
          <p:nvPr>
            <p:ph type="sldNum" sz="quarter" idx="12"/>
          </p:nvPr>
        </p:nvSpPr>
        <p:spPr/>
        <p:txBody>
          <a:bodyPr/>
          <a:lstStyle/>
          <a:p>
            <a:fld id="{76E3FD18-239D-48BA-886F-2D86BFFD5A0D}" type="slidenum">
              <a:rPr lang="tr-TR" smtClean="0"/>
              <a:pPr/>
              <a:t>71</a:t>
            </a:fld>
            <a:endParaRPr lang="tr-T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428604"/>
            <a:ext cx="8229600" cy="6143668"/>
          </a:xfrm>
          <a:ln>
            <a:solidFill>
              <a:schemeClr val="accent1"/>
            </a:solidFill>
          </a:ln>
        </p:spPr>
        <p:txBody>
          <a:bodyPr>
            <a:normAutofit/>
          </a:bodyPr>
          <a:lstStyle/>
          <a:p>
            <a:pPr lvl="0" algn="just">
              <a:buNone/>
            </a:pPr>
            <a:r>
              <a:rPr lang="tr-TR" sz="2400" b="1" dirty="0" smtClean="0">
                <a:solidFill>
                  <a:srgbClr val="FF0000"/>
                </a:solidFill>
                <a:latin typeface="Times New Roman" pitchFamily="18" charset="0"/>
                <a:cs typeface="Times New Roman" pitchFamily="18" charset="0"/>
              </a:rPr>
              <a:t>3)</a:t>
            </a:r>
            <a:r>
              <a:rPr lang="tr-TR" sz="2400" b="1" dirty="0" smtClean="0">
                <a:latin typeface="Times New Roman" pitchFamily="18" charset="0"/>
                <a:cs typeface="Times New Roman" pitchFamily="18" charset="0"/>
              </a:rPr>
              <a:t> </a:t>
            </a:r>
            <a:r>
              <a:rPr lang="tr-TR" sz="2400" b="1" dirty="0" err="1" smtClean="0">
                <a:solidFill>
                  <a:srgbClr val="FF0000"/>
                </a:solidFill>
                <a:latin typeface="Times New Roman" pitchFamily="18" charset="0"/>
                <a:cs typeface="Times New Roman" pitchFamily="18" charset="0"/>
              </a:rPr>
              <a:t>Sedimentasyon</a:t>
            </a:r>
            <a:r>
              <a:rPr lang="tr-TR" sz="2400" b="1" dirty="0" smtClean="0">
                <a:solidFill>
                  <a:srgbClr val="FF0000"/>
                </a:solidFill>
                <a:latin typeface="Times New Roman" pitchFamily="18" charset="0"/>
                <a:cs typeface="Times New Roman" pitchFamily="18" charset="0"/>
              </a:rPr>
              <a:t> Metodu ile Molekül Ağırlığı Tayini:</a:t>
            </a:r>
            <a:r>
              <a:rPr lang="tr-TR" sz="2400" dirty="0" smtClean="0">
                <a:solidFill>
                  <a:srgbClr val="FF0000"/>
                </a:solidFill>
                <a:latin typeface="Times New Roman" pitchFamily="18" charset="0"/>
                <a:cs typeface="Times New Roman" pitchFamily="18" charset="0"/>
              </a:rPr>
              <a:t> </a:t>
            </a:r>
          </a:p>
          <a:p>
            <a:pPr lvl="0" algn="just">
              <a:buFont typeface="Wingdings" pitchFamily="2" charset="2"/>
              <a:buChar char="Ø"/>
            </a:pPr>
            <a:r>
              <a:rPr lang="tr-TR" sz="2400" dirty="0" smtClean="0">
                <a:solidFill>
                  <a:srgbClr val="FF0000"/>
                </a:solidFill>
                <a:latin typeface="Times New Roman" pitchFamily="18" charset="0"/>
                <a:cs typeface="Times New Roman" pitchFamily="18" charset="0"/>
              </a:rPr>
              <a:t>	</a:t>
            </a:r>
            <a:r>
              <a:rPr lang="tr-TR" sz="2400" dirty="0" smtClean="0">
                <a:latin typeface="Times New Roman" pitchFamily="18" charset="0"/>
                <a:cs typeface="Times New Roman" pitchFamily="18" charset="0"/>
              </a:rPr>
              <a:t>1925’ de T. </a:t>
            </a:r>
            <a:r>
              <a:rPr lang="tr-TR" sz="2400" dirty="0" err="1" smtClean="0">
                <a:latin typeface="Times New Roman" pitchFamily="18" charset="0"/>
                <a:cs typeface="Times New Roman" pitchFamily="18" charset="0"/>
              </a:rPr>
              <a:t>Svedberg</a:t>
            </a:r>
            <a:r>
              <a:rPr lang="tr-TR" sz="2400" dirty="0" smtClean="0">
                <a:latin typeface="Times New Roman" pitchFamily="18" charset="0"/>
                <a:cs typeface="Times New Roman" pitchFamily="18" charset="0"/>
              </a:rPr>
              <a:t> tarafından geliştirilmiş olan </a:t>
            </a:r>
            <a:r>
              <a:rPr lang="tr-TR" sz="2400" dirty="0" err="1" smtClean="0">
                <a:latin typeface="Times New Roman" pitchFamily="18" charset="0"/>
                <a:cs typeface="Times New Roman" pitchFamily="18" charset="0"/>
              </a:rPr>
              <a:t>ultrasantrifüj</a:t>
            </a:r>
            <a:r>
              <a:rPr lang="tr-TR" sz="2400" dirty="0" smtClean="0">
                <a:latin typeface="Times New Roman" pitchFamily="18" charset="0"/>
                <a:cs typeface="Times New Roman" pitchFamily="18" charset="0"/>
              </a:rPr>
              <a:t> yöntemi ile molekül ağırlığı tayinidir. </a:t>
            </a:r>
            <a:r>
              <a:rPr lang="tr-TR" sz="2400" dirty="0" err="1" smtClean="0">
                <a:latin typeface="Times New Roman" pitchFamily="18" charset="0"/>
                <a:cs typeface="Times New Roman" pitchFamily="18" charset="0"/>
              </a:rPr>
              <a:t>Ultrasantrifüjle</a:t>
            </a:r>
            <a:r>
              <a:rPr lang="tr-TR" sz="2400" dirty="0" smtClean="0">
                <a:latin typeface="Times New Roman" pitchFamily="18" charset="0"/>
                <a:cs typeface="Times New Roman" pitchFamily="18" charset="0"/>
              </a:rPr>
              <a:t> protein molekülleri yerçekiminin 100–250 bin katı bir kuvvetle itilir. </a:t>
            </a:r>
          </a:p>
          <a:p>
            <a:pPr lvl="0" algn="just">
              <a:buFont typeface="Wingdings" pitchFamily="2" charset="2"/>
              <a:buChar char="Ø"/>
            </a:pPr>
            <a:r>
              <a:rPr lang="tr-TR" sz="2400" dirty="0" smtClean="0">
                <a:latin typeface="Times New Roman" pitchFamily="18" charset="0"/>
                <a:cs typeface="Times New Roman" pitchFamily="18" charset="0"/>
              </a:rPr>
              <a:t>Proteinlerin hareket hızı; şekillerine, büyüklüklerine bağlı olduğu kadar çözündükleri ortamın yani çözeltinin yoğunluk ve viskozitesine de bağlıdır.</a:t>
            </a:r>
            <a:endParaRPr lang="tr-TR" sz="2400" dirty="0"/>
          </a:p>
        </p:txBody>
      </p:sp>
      <p:pic>
        <p:nvPicPr>
          <p:cNvPr id="4" name="Picture 2"/>
          <p:cNvPicPr>
            <a:picLocks noChangeAspect="1" noChangeArrowheads="1"/>
          </p:cNvPicPr>
          <p:nvPr/>
        </p:nvPicPr>
        <p:blipFill>
          <a:blip r:embed="rId2" cstate="print"/>
          <a:srcRect/>
          <a:stretch>
            <a:fillRect/>
          </a:stretch>
        </p:blipFill>
        <p:spPr bwMode="auto">
          <a:xfrm>
            <a:off x="4286248" y="3214686"/>
            <a:ext cx="1655044" cy="827522"/>
          </a:xfrm>
          <a:prstGeom prst="rect">
            <a:avLst/>
          </a:prstGeom>
          <a:noFill/>
          <a:ln w="9525">
            <a:noFill/>
            <a:miter lim="800000"/>
            <a:headEnd/>
            <a:tailEnd/>
          </a:ln>
        </p:spPr>
      </p:pic>
      <p:sp>
        <p:nvSpPr>
          <p:cNvPr id="5" name="4 Dikdörtgen"/>
          <p:cNvSpPr/>
          <p:nvPr/>
        </p:nvSpPr>
        <p:spPr>
          <a:xfrm>
            <a:off x="785786" y="4214818"/>
            <a:ext cx="7786742" cy="2379762"/>
          </a:xfrm>
          <a:prstGeom prst="rect">
            <a:avLst/>
          </a:prstGeom>
        </p:spPr>
        <p:txBody>
          <a:bodyPr wrap="square">
            <a:spAutoFit/>
          </a:bodyPr>
          <a:lstStyle/>
          <a:p>
            <a:pPr algn="just">
              <a:buFont typeface="Wingdings" pitchFamily="2" charset="2"/>
              <a:buChar char="ü"/>
            </a:pPr>
            <a:r>
              <a:rPr lang="tr-TR" sz="2400" dirty="0" smtClean="0">
                <a:latin typeface="Times New Roman" pitchFamily="18" charset="0"/>
                <a:cs typeface="Times New Roman" pitchFamily="18" charset="0"/>
              </a:rPr>
              <a:t>Eşitlikte D difüzyon katsayısı, υ proteinin kısmi spesifik hacmi, d çözeltinin yoğunluğu, S proteinin </a:t>
            </a:r>
            <a:r>
              <a:rPr lang="tr-TR" sz="2400" dirty="0" err="1" smtClean="0">
                <a:latin typeface="Times New Roman" pitchFamily="18" charset="0"/>
                <a:cs typeface="Times New Roman" pitchFamily="18" charset="0"/>
              </a:rPr>
              <a:t>sedimentasyon</a:t>
            </a:r>
            <a:r>
              <a:rPr lang="tr-TR" sz="2400" dirty="0" smtClean="0">
                <a:latin typeface="Times New Roman" pitchFamily="18" charset="0"/>
                <a:cs typeface="Times New Roman" pitchFamily="18" charset="0"/>
              </a:rPr>
              <a:t> katsayısıdır. D katsayısı saf çözücüdeki difüzyonla, υ’ de 1 g katı proteinin çözücü hacminde meydana getirdiği değişiklikle bulunurken, S </a:t>
            </a:r>
            <a:r>
              <a:rPr lang="tr-TR" sz="2400" dirty="0" err="1" smtClean="0">
                <a:latin typeface="Times New Roman" pitchFamily="18" charset="0"/>
                <a:cs typeface="Times New Roman" pitchFamily="18" charset="0"/>
              </a:rPr>
              <a:t>sedimentasyon</a:t>
            </a:r>
            <a:r>
              <a:rPr lang="tr-TR" sz="2400" dirty="0" smtClean="0">
                <a:latin typeface="Times New Roman" pitchFamily="18" charset="0"/>
                <a:cs typeface="Times New Roman" pitchFamily="18" charset="0"/>
              </a:rPr>
              <a:t> katsayısı </a:t>
            </a:r>
            <a:r>
              <a:rPr lang="tr-TR" sz="2400" dirty="0" err="1" smtClean="0">
                <a:latin typeface="Times New Roman" pitchFamily="18" charset="0"/>
                <a:cs typeface="Times New Roman" pitchFamily="18" charset="0"/>
              </a:rPr>
              <a:t>ultrasantrifüjde</a:t>
            </a:r>
            <a:r>
              <a:rPr lang="tr-TR" sz="2400" dirty="0" smtClean="0">
                <a:latin typeface="Times New Roman" pitchFamily="18" charset="0"/>
                <a:cs typeface="Times New Roman" pitchFamily="18" charset="0"/>
              </a:rPr>
              <a:t> proteinin hareket hızından elde edilir. </a:t>
            </a:r>
          </a:p>
        </p:txBody>
      </p:sp>
      <p:sp>
        <p:nvSpPr>
          <p:cNvPr id="7" name="6 Slayt Numarası Yer Tutucusu"/>
          <p:cNvSpPr>
            <a:spLocks noGrp="1"/>
          </p:cNvSpPr>
          <p:nvPr>
            <p:ph type="sldNum" sz="quarter" idx="12"/>
          </p:nvPr>
        </p:nvSpPr>
        <p:spPr/>
        <p:txBody>
          <a:bodyPr/>
          <a:lstStyle/>
          <a:p>
            <a:fld id="{76E3FD18-239D-48BA-886F-2D86BFFD5A0D}" type="slidenum">
              <a:rPr lang="tr-TR" smtClean="0"/>
              <a:pPr/>
              <a:t>72</a:t>
            </a:fld>
            <a:endParaRPr lang="tr-T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857232"/>
            <a:ext cx="8229600" cy="5467368"/>
          </a:xfrm>
          <a:ln>
            <a:solidFill>
              <a:schemeClr val="accent1"/>
            </a:solidFill>
          </a:ln>
        </p:spPr>
        <p:txBody>
          <a:bodyPr>
            <a:normAutofit/>
          </a:bodyPr>
          <a:lstStyle/>
          <a:p>
            <a:pPr algn="just">
              <a:buFont typeface="Wingdings" pitchFamily="2" charset="2"/>
              <a:buChar char="ü"/>
            </a:pPr>
            <a:r>
              <a:rPr lang="tr-TR" sz="2400" dirty="0" err="1" smtClean="0">
                <a:latin typeface="Times New Roman" pitchFamily="18" charset="0"/>
                <a:cs typeface="Times New Roman" pitchFamily="18" charset="0"/>
              </a:rPr>
              <a:t>Ultrasantrifüjde</a:t>
            </a:r>
            <a:r>
              <a:rPr lang="tr-TR" sz="2400" dirty="0" smtClean="0">
                <a:latin typeface="Times New Roman" pitchFamily="18" charset="0"/>
                <a:cs typeface="Times New Roman" pitchFamily="18" charset="0"/>
              </a:rPr>
              <a:t> aynı şekil ve aynı ağırlıktaki protein molekülleri aynı hızda hareket ederler ve belli bir bant oluştururlar. </a:t>
            </a:r>
          </a:p>
          <a:p>
            <a:pPr algn="just">
              <a:buFont typeface="Wingdings" pitchFamily="2" charset="2"/>
              <a:buChar char="ü"/>
            </a:pPr>
            <a:r>
              <a:rPr lang="tr-TR" sz="2400" dirty="0" smtClean="0">
                <a:latin typeface="Times New Roman" pitchFamily="18" charset="0"/>
                <a:cs typeface="Times New Roman" pitchFamily="18" charset="0"/>
              </a:rPr>
              <a:t>     Bu bantların </a:t>
            </a:r>
            <a:r>
              <a:rPr lang="tr-TR" sz="2400" dirty="0" err="1" smtClean="0">
                <a:latin typeface="Times New Roman" pitchFamily="18" charset="0"/>
                <a:cs typeface="Times New Roman" pitchFamily="18" charset="0"/>
              </a:rPr>
              <a:t>refraktif</a:t>
            </a:r>
            <a:r>
              <a:rPr lang="tr-TR" sz="2400" dirty="0" smtClean="0">
                <a:latin typeface="Times New Roman" pitchFamily="18" charset="0"/>
                <a:cs typeface="Times New Roman" pitchFamily="18" charset="0"/>
              </a:rPr>
              <a:t> indekslerinde meydana gelen değişme gözlenir ve sedimantasyon katsayısı</a:t>
            </a:r>
          </a:p>
          <a:p>
            <a:pPr algn="just">
              <a:buFont typeface="Wingdings" pitchFamily="2" charset="2"/>
              <a:buChar char="ü"/>
            </a:pPr>
            <a:r>
              <a:rPr lang="tr-TR" sz="2400" dirty="0" smtClean="0">
                <a:latin typeface="Times New Roman" pitchFamily="18" charset="0"/>
                <a:cs typeface="Times New Roman" pitchFamily="18" charset="0"/>
              </a:rPr>
              <a:t>S=</a:t>
            </a:r>
            <a:r>
              <a:rPr lang="tr-TR" sz="2400" dirty="0" err="1" smtClean="0">
                <a:latin typeface="Times New Roman" pitchFamily="18" charset="0"/>
                <a:cs typeface="Times New Roman" pitchFamily="18" charset="0"/>
              </a:rPr>
              <a:t>dx</a:t>
            </a:r>
            <a:r>
              <a:rPr lang="tr-TR" sz="2400" dirty="0" smtClean="0">
                <a:latin typeface="Times New Roman" pitchFamily="18" charset="0"/>
                <a:cs typeface="Times New Roman" pitchFamily="18" charset="0"/>
              </a:rPr>
              <a:t>/</a:t>
            </a:r>
            <a:r>
              <a:rPr lang="tr-TR" sz="2400" dirty="0" err="1" smtClean="0">
                <a:latin typeface="Times New Roman" pitchFamily="18" charset="0"/>
                <a:cs typeface="Times New Roman" pitchFamily="18" charset="0"/>
              </a:rPr>
              <a:t>dt</a:t>
            </a:r>
            <a:r>
              <a:rPr lang="tr-TR" sz="2400" dirty="0" smtClean="0">
                <a:latin typeface="Times New Roman" pitchFamily="18" charset="0"/>
                <a:cs typeface="Times New Roman" pitchFamily="18" charset="0"/>
              </a:rPr>
              <a:t> . 1/ω</a:t>
            </a:r>
            <a:r>
              <a:rPr lang="tr-TR" sz="2400" baseline="30000" dirty="0" smtClean="0">
                <a:latin typeface="Times New Roman" pitchFamily="18" charset="0"/>
                <a:cs typeface="Times New Roman" pitchFamily="18" charset="0"/>
              </a:rPr>
              <a:t>2</a:t>
            </a:r>
            <a:r>
              <a:rPr lang="tr-TR" sz="2400" dirty="0" smtClean="0">
                <a:latin typeface="Times New Roman" pitchFamily="18" charset="0"/>
                <a:cs typeface="Times New Roman" pitchFamily="18" charset="0"/>
              </a:rPr>
              <a:t>x eşitliğinden hesaplanır.</a:t>
            </a:r>
            <a:endParaRPr lang="tr-TR" sz="2400" dirty="0"/>
          </a:p>
        </p:txBody>
      </p:sp>
      <p:sp>
        <p:nvSpPr>
          <p:cNvPr id="4" name="3 Dikdörtgen"/>
          <p:cNvSpPr/>
          <p:nvPr/>
        </p:nvSpPr>
        <p:spPr>
          <a:xfrm>
            <a:off x="785786" y="3429000"/>
            <a:ext cx="7715304" cy="2677656"/>
          </a:xfrm>
          <a:prstGeom prst="rect">
            <a:avLst/>
          </a:prstGeom>
        </p:spPr>
        <p:txBody>
          <a:bodyPr wrap="square">
            <a:spAutoFit/>
          </a:bodyPr>
          <a:lstStyle/>
          <a:p>
            <a:pPr algn="just">
              <a:buFont typeface="Wingdings" pitchFamily="2" charset="2"/>
              <a:buChar char="Ø"/>
            </a:pPr>
            <a:r>
              <a:rPr lang="tr-TR" sz="2400" dirty="0" smtClean="0">
                <a:latin typeface="Times New Roman" pitchFamily="18" charset="0"/>
                <a:cs typeface="Times New Roman" pitchFamily="18" charset="0"/>
              </a:rPr>
              <a:t>Burada x dönüş merkezinden uzaklığı, ω saniyede radyan cinsinden açısal hızı, </a:t>
            </a:r>
            <a:r>
              <a:rPr lang="tr-TR" sz="2400" dirty="0" err="1" smtClean="0">
                <a:latin typeface="Times New Roman" pitchFamily="18" charset="0"/>
                <a:cs typeface="Times New Roman" pitchFamily="18" charset="0"/>
              </a:rPr>
              <a:t>dx</a:t>
            </a:r>
            <a:r>
              <a:rPr lang="tr-TR" sz="2400" dirty="0" smtClean="0">
                <a:latin typeface="Times New Roman" pitchFamily="18" charset="0"/>
                <a:cs typeface="Times New Roman" pitchFamily="18" charset="0"/>
              </a:rPr>
              <a:t>/</a:t>
            </a:r>
            <a:r>
              <a:rPr lang="tr-TR" sz="2400" dirty="0" err="1" smtClean="0">
                <a:latin typeface="Times New Roman" pitchFamily="18" charset="0"/>
                <a:cs typeface="Times New Roman" pitchFamily="18" charset="0"/>
              </a:rPr>
              <a:t>dt</a:t>
            </a:r>
            <a:r>
              <a:rPr lang="tr-TR" sz="2400" dirty="0" smtClean="0">
                <a:latin typeface="Times New Roman" pitchFamily="18" charset="0"/>
                <a:cs typeface="Times New Roman" pitchFamily="18" charset="0"/>
              </a:rPr>
              <a:t> oranı da bantların hareket hızını göstermektedir. </a:t>
            </a:r>
          </a:p>
          <a:p>
            <a:pPr algn="just">
              <a:buFont typeface="Wingdings" pitchFamily="2" charset="2"/>
              <a:buChar char="ü"/>
            </a:pPr>
            <a:r>
              <a:rPr lang="tr-TR" sz="2400" dirty="0" smtClean="0">
                <a:latin typeface="Times New Roman" pitchFamily="18" charset="0"/>
                <a:cs typeface="Times New Roman" pitchFamily="18" charset="0"/>
              </a:rPr>
              <a:t>  Proteinler için S değeri, 1x10</a:t>
            </a:r>
            <a:r>
              <a:rPr lang="tr-TR" sz="2400" baseline="30000" dirty="0" smtClean="0">
                <a:latin typeface="Times New Roman" pitchFamily="18" charset="0"/>
                <a:cs typeface="Times New Roman" pitchFamily="18" charset="0"/>
              </a:rPr>
              <a:t>-13</a:t>
            </a:r>
            <a:r>
              <a:rPr lang="tr-TR" sz="2400" dirty="0" smtClean="0">
                <a:latin typeface="Times New Roman" pitchFamily="18" charset="0"/>
                <a:cs typeface="Times New Roman" pitchFamily="18" charset="0"/>
              </a:rPr>
              <a:t>–200x10</a:t>
            </a:r>
            <a:r>
              <a:rPr lang="tr-TR" sz="2400" baseline="30000" dirty="0" smtClean="0">
                <a:latin typeface="Times New Roman" pitchFamily="18" charset="0"/>
                <a:cs typeface="Times New Roman" pitchFamily="18" charset="0"/>
              </a:rPr>
              <a:t>-13</a:t>
            </a:r>
            <a:r>
              <a:rPr lang="tr-TR" sz="2400" dirty="0" smtClean="0">
                <a:latin typeface="Times New Roman" pitchFamily="18" charset="0"/>
                <a:cs typeface="Times New Roman" pitchFamily="18" charset="0"/>
              </a:rPr>
              <a:t> saniye arasındadır. 1 </a:t>
            </a:r>
            <a:r>
              <a:rPr lang="tr-TR" sz="2400" dirty="0" err="1" smtClean="0">
                <a:latin typeface="Times New Roman" pitchFamily="18" charset="0"/>
                <a:cs typeface="Times New Roman" pitchFamily="18" charset="0"/>
              </a:rPr>
              <a:t>Svedberg</a:t>
            </a:r>
            <a:r>
              <a:rPr lang="tr-TR" sz="2400" dirty="0" smtClean="0">
                <a:latin typeface="Times New Roman" pitchFamily="18" charset="0"/>
                <a:cs typeface="Times New Roman" pitchFamily="18" charset="0"/>
              </a:rPr>
              <a:t> birimi 10</a:t>
            </a:r>
            <a:r>
              <a:rPr lang="tr-TR" sz="2400" baseline="30000" dirty="0" smtClean="0">
                <a:latin typeface="Times New Roman" pitchFamily="18" charset="0"/>
                <a:cs typeface="Times New Roman" pitchFamily="18" charset="0"/>
              </a:rPr>
              <a:t>-13</a:t>
            </a:r>
            <a:r>
              <a:rPr lang="tr-TR" sz="2400" dirty="0" smtClean="0">
                <a:latin typeface="Times New Roman" pitchFamily="18" charset="0"/>
                <a:cs typeface="Times New Roman" pitchFamily="18" charset="0"/>
              </a:rPr>
              <a:t> saniyelik katsayıya eşit olduğundan, proteinler için S değeri, 1–200 S arasında değişir. </a:t>
            </a:r>
          </a:p>
        </p:txBody>
      </p:sp>
      <p:sp>
        <p:nvSpPr>
          <p:cNvPr id="6" name="5 Slayt Numarası Yer Tutucusu"/>
          <p:cNvSpPr>
            <a:spLocks noGrp="1"/>
          </p:cNvSpPr>
          <p:nvPr>
            <p:ph type="sldNum" sz="quarter" idx="12"/>
          </p:nvPr>
        </p:nvSpPr>
        <p:spPr/>
        <p:txBody>
          <a:bodyPr/>
          <a:lstStyle/>
          <a:p>
            <a:fld id="{76E3FD18-239D-48BA-886F-2D86BFFD5A0D}" type="slidenum">
              <a:rPr lang="tr-TR" smtClean="0"/>
              <a:pPr/>
              <a:t>73</a:t>
            </a:fld>
            <a:endParaRPr lang="tr-T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571480"/>
            <a:ext cx="8229600" cy="5753120"/>
          </a:xfrm>
          <a:ln>
            <a:solidFill>
              <a:schemeClr val="accent1"/>
            </a:solidFill>
          </a:ln>
        </p:spPr>
        <p:txBody>
          <a:bodyPr>
            <a:normAutofit fontScale="92500"/>
          </a:bodyPr>
          <a:lstStyle/>
          <a:p>
            <a:pPr lvl="0" algn="just">
              <a:buNone/>
            </a:pPr>
            <a:r>
              <a:rPr lang="tr-TR" b="1" dirty="0" smtClean="0">
                <a:solidFill>
                  <a:srgbClr val="FF0000"/>
                </a:solidFill>
                <a:latin typeface="Times New Roman" pitchFamily="18" charset="0"/>
                <a:cs typeface="Times New Roman" pitchFamily="18" charset="0"/>
              </a:rPr>
              <a:t>4) Jel </a:t>
            </a:r>
            <a:r>
              <a:rPr lang="tr-TR" b="1" dirty="0" err="1" smtClean="0">
                <a:solidFill>
                  <a:srgbClr val="FF0000"/>
                </a:solidFill>
                <a:latin typeface="Times New Roman" pitchFamily="18" charset="0"/>
                <a:cs typeface="Times New Roman" pitchFamily="18" charset="0"/>
              </a:rPr>
              <a:t>Filtrasyon</a:t>
            </a:r>
            <a:r>
              <a:rPr lang="tr-TR" b="1" dirty="0" smtClean="0">
                <a:solidFill>
                  <a:srgbClr val="FF0000"/>
                </a:solidFill>
                <a:latin typeface="Times New Roman" pitchFamily="18" charset="0"/>
                <a:cs typeface="Times New Roman" pitchFamily="18" charset="0"/>
              </a:rPr>
              <a:t> </a:t>
            </a:r>
            <a:r>
              <a:rPr lang="tr-TR" b="1" dirty="0" err="1" smtClean="0">
                <a:solidFill>
                  <a:srgbClr val="FF0000"/>
                </a:solidFill>
                <a:latin typeface="Times New Roman" pitchFamily="18" charset="0"/>
                <a:cs typeface="Times New Roman" pitchFamily="18" charset="0"/>
              </a:rPr>
              <a:t>Kromatografisi</a:t>
            </a:r>
            <a:r>
              <a:rPr lang="tr-TR" b="1" dirty="0" smtClean="0">
                <a:solidFill>
                  <a:srgbClr val="FF0000"/>
                </a:solidFill>
                <a:latin typeface="Times New Roman" pitchFamily="18" charset="0"/>
                <a:cs typeface="Times New Roman" pitchFamily="18" charset="0"/>
              </a:rPr>
              <a:t> Yöntemi İle Molekül Ağırlığı Tayini:</a:t>
            </a:r>
          </a:p>
          <a:p>
            <a:pPr lvl="0" algn="just">
              <a:buFont typeface="Wingdings" pitchFamily="2" charset="2"/>
              <a:buChar char="Ø"/>
            </a:pPr>
            <a:r>
              <a:rPr lang="tr-TR" b="1" dirty="0" smtClean="0">
                <a:solidFill>
                  <a:srgbClr val="FF0000"/>
                </a:solidFill>
                <a:latin typeface="Times New Roman" pitchFamily="18" charset="0"/>
                <a:cs typeface="Times New Roman" pitchFamily="18" charset="0"/>
              </a:rPr>
              <a:t>	</a:t>
            </a:r>
            <a:r>
              <a:rPr lang="tr-TR" dirty="0" smtClean="0">
                <a:latin typeface="Times New Roman" pitchFamily="18" charset="0"/>
                <a:cs typeface="Times New Roman" pitchFamily="18" charset="0"/>
              </a:rPr>
              <a:t>Son yıllarda proteinlerin molekül ağırlığı tayininde en çok kullanılan ve çok basit aletlerle gerçekleştirilen bir metottur. </a:t>
            </a:r>
          </a:p>
          <a:p>
            <a:pPr lvl="0" algn="just">
              <a:buFont typeface="Wingdings" pitchFamily="2" charset="2"/>
              <a:buChar char="ü"/>
            </a:pPr>
            <a:r>
              <a:rPr lang="tr-TR" dirty="0" smtClean="0">
                <a:latin typeface="Times New Roman" pitchFamily="18" charset="0"/>
                <a:cs typeface="Times New Roman" pitchFamily="18" charset="0"/>
              </a:rPr>
              <a:t>Bu metot özellikle </a:t>
            </a:r>
            <a:r>
              <a:rPr lang="tr-TR" dirty="0" err="1" smtClean="0">
                <a:latin typeface="Times New Roman" pitchFamily="18" charset="0"/>
                <a:cs typeface="Times New Roman" pitchFamily="18" charset="0"/>
              </a:rPr>
              <a:t>globüler</a:t>
            </a:r>
            <a:r>
              <a:rPr lang="tr-TR" dirty="0" smtClean="0">
                <a:latin typeface="Times New Roman" pitchFamily="18" charset="0"/>
                <a:cs typeface="Times New Roman" pitchFamily="18" charset="0"/>
              </a:rPr>
              <a:t> proteinlerin molekül ağırlığı tayininde başarıyla kullanılmaktadır. </a:t>
            </a:r>
          </a:p>
          <a:p>
            <a:pPr lvl="0" algn="just">
              <a:buFont typeface="Wingdings" pitchFamily="2" charset="2"/>
              <a:buChar char="ü"/>
            </a:pPr>
            <a:r>
              <a:rPr lang="tr-TR" dirty="0" smtClean="0">
                <a:latin typeface="Times New Roman" pitchFamily="18" charset="0"/>
                <a:cs typeface="Times New Roman" pitchFamily="18" charset="0"/>
              </a:rPr>
              <a:t>Bu metotta, proteinler jel </a:t>
            </a:r>
            <a:r>
              <a:rPr lang="tr-TR" dirty="0" err="1" smtClean="0">
                <a:latin typeface="Times New Roman" pitchFamily="18" charset="0"/>
                <a:cs typeface="Times New Roman" pitchFamily="18" charset="0"/>
              </a:rPr>
              <a:t>filtrasyon</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kromatografisi</a:t>
            </a:r>
            <a:r>
              <a:rPr lang="tr-TR" dirty="0" smtClean="0">
                <a:latin typeface="Times New Roman" pitchFamily="18" charset="0"/>
                <a:cs typeface="Times New Roman" pitchFamily="18" charset="0"/>
              </a:rPr>
              <a:t> işlemine tabi tutulurlar. </a:t>
            </a:r>
          </a:p>
          <a:p>
            <a:pPr lvl="0" algn="just">
              <a:buFont typeface="Wingdings" pitchFamily="2" charset="2"/>
              <a:buChar char="ü"/>
            </a:pPr>
            <a:r>
              <a:rPr lang="tr-TR" dirty="0" err="1" smtClean="0">
                <a:latin typeface="Times New Roman" pitchFamily="18" charset="0"/>
                <a:cs typeface="Times New Roman" pitchFamily="18" charset="0"/>
              </a:rPr>
              <a:t>Globüler</a:t>
            </a:r>
            <a:r>
              <a:rPr lang="tr-TR" dirty="0" smtClean="0">
                <a:latin typeface="Times New Roman" pitchFamily="18" charset="0"/>
                <a:cs typeface="Times New Roman" pitchFamily="18" charset="0"/>
              </a:rPr>
              <a:t> proteinlerin kolondan geldiğini gösteren 280 </a:t>
            </a:r>
            <a:r>
              <a:rPr lang="tr-TR" dirty="0" err="1" smtClean="0">
                <a:latin typeface="Times New Roman" pitchFamily="18" charset="0"/>
                <a:cs typeface="Times New Roman" pitchFamily="18" charset="0"/>
              </a:rPr>
              <a:t>nm’deki</a:t>
            </a:r>
            <a:r>
              <a:rPr lang="tr-TR" dirty="0" smtClean="0">
                <a:latin typeface="Times New Roman" pitchFamily="18" charset="0"/>
                <a:cs typeface="Times New Roman" pitchFamily="18" charset="0"/>
              </a:rPr>
              <a:t> absorbansa karşılık gelen </a:t>
            </a:r>
            <a:r>
              <a:rPr lang="tr-TR" dirty="0" err="1" smtClean="0">
                <a:latin typeface="Times New Roman" pitchFamily="18" charset="0"/>
                <a:cs typeface="Times New Roman" pitchFamily="18" charset="0"/>
              </a:rPr>
              <a:t>elüsyon</a:t>
            </a:r>
            <a:r>
              <a:rPr lang="tr-TR" dirty="0" smtClean="0">
                <a:latin typeface="Times New Roman" pitchFamily="18" charset="0"/>
                <a:cs typeface="Times New Roman" pitchFamily="18" charset="0"/>
              </a:rPr>
              <a:t> tampon hacmi ile proteinlerin molekül ağırlığı arasında orantılı bir ilişki vardır. </a:t>
            </a:r>
          </a:p>
          <a:p>
            <a:pPr lvl="0" algn="just">
              <a:buFont typeface="Wingdings" pitchFamily="2" charset="2"/>
              <a:buChar char="ü"/>
            </a:pPr>
            <a:r>
              <a:rPr lang="tr-TR" dirty="0" err="1" smtClean="0">
                <a:latin typeface="Times New Roman" pitchFamily="18" charset="0"/>
                <a:cs typeface="Times New Roman" pitchFamily="18" charset="0"/>
              </a:rPr>
              <a:t>Elüsyon</a:t>
            </a:r>
            <a:r>
              <a:rPr lang="tr-TR" dirty="0" smtClean="0">
                <a:latin typeface="Times New Roman" pitchFamily="18" charset="0"/>
                <a:cs typeface="Times New Roman" pitchFamily="18" charset="0"/>
              </a:rPr>
              <a:t> tampon hacmi (V</a:t>
            </a:r>
            <a:r>
              <a:rPr lang="tr-TR" baseline="-25000" dirty="0" smtClean="0">
                <a:latin typeface="Times New Roman" pitchFamily="18" charset="0"/>
                <a:cs typeface="Times New Roman" pitchFamily="18" charset="0"/>
              </a:rPr>
              <a:t>e</a:t>
            </a:r>
            <a:r>
              <a:rPr lang="tr-TR" dirty="0" smtClean="0">
                <a:latin typeface="Times New Roman" pitchFamily="18" charset="0"/>
                <a:cs typeface="Times New Roman" pitchFamily="18" charset="0"/>
              </a:rPr>
              <a:t>), örnek proteinin kolona verilip kolondan alınımına kadar toplanan sıvı hacmi olarak tanımlanır.</a:t>
            </a:r>
          </a:p>
          <a:p>
            <a:pPr>
              <a:buNone/>
            </a:pPr>
            <a:endParaRPr lang="tr-TR" dirty="0" smtClean="0"/>
          </a:p>
          <a:p>
            <a:pPr>
              <a:buNone/>
            </a:pPr>
            <a:endParaRPr lang="tr-TR" dirty="0"/>
          </a:p>
        </p:txBody>
      </p:sp>
      <p:sp>
        <p:nvSpPr>
          <p:cNvPr id="5" name="4 Slayt Numarası Yer Tutucusu"/>
          <p:cNvSpPr>
            <a:spLocks noGrp="1"/>
          </p:cNvSpPr>
          <p:nvPr>
            <p:ph type="sldNum" sz="quarter" idx="12"/>
          </p:nvPr>
        </p:nvSpPr>
        <p:spPr/>
        <p:txBody>
          <a:bodyPr/>
          <a:lstStyle/>
          <a:p>
            <a:fld id="{76E3FD18-239D-48BA-886F-2D86BFFD5A0D}" type="slidenum">
              <a:rPr lang="tr-TR" smtClean="0"/>
              <a:pPr/>
              <a:t>74</a:t>
            </a:fld>
            <a:endParaRPr lang="tr-T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642918"/>
            <a:ext cx="8229600" cy="5681682"/>
          </a:xfrm>
          <a:ln>
            <a:solidFill>
              <a:schemeClr val="accent1"/>
            </a:solidFill>
          </a:ln>
        </p:spPr>
        <p:txBody>
          <a:bodyPr>
            <a:normAutofit fontScale="85000" lnSpcReduction="10000"/>
          </a:bodyPr>
          <a:lstStyle/>
          <a:p>
            <a:pPr algn="just">
              <a:lnSpc>
                <a:spcPct val="110000"/>
              </a:lnSpc>
              <a:buFont typeface="Wingdings" pitchFamily="2" charset="2"/>
              <a:buChar char="Ø"/>
            </a:pPr>
            <a:r>
              <a:rPr lang="tr-TR" sz="2800" dirty="0" smtClean="0">
                <a:latin typeface="Times New Roman" pitchFamily="18" charset="0"/>
                <a:cs typeface="Times New Roman" pitchFamily="18" charset="0"/>
              </a:rPr>
              <a:t>Önce kolondan molekül ağırlığı bilinen saf </a:t>
            </a:r>
            <a:r>
              <a:rPr lang="tr-TR" sz="2800" dirty="0" err="1" smtClean="0">
                <a:latin typeface="Times New Roman" pitchFamily="18" charset="0"/>
                <a:cs typeface="Times New Roman" pitchFamily="18" charset="0"/>
              </a:rPr>
              <a:t>globüler</a:t>
            </a:r>
            <a:r>
              <a:rPr lang="tr-TR" sz="2800" dirty="0" smtClean="0">
                <a:latin typeface="Times New Roman" pitchFamily="18" charset="0"/>
                <a:cs typeface="Times New Roman" pitchFamily="18" charset="0"/>
              </a:rPr>
              <a:t> proteinler aktarılarak bir standart grafik çizilir. </a:t>
            </a:r>
          </a:p>
          <a:p>
            <a:pPr algn="just">
              <a:lnSpc>
                <a:spcPct val="110000"/>
              </a:lnSpc>
              <a:buFont typeface="Wingdings" pitchFamily="2" charset="2"/>
              <a:buChar char="ü"/>
            </a:pPr>
            <a:r>
              <a:rPr lang="tr-TR" sz="2800" dirty="0" smtClean="0">
                <a:latin typeface="Times New Roman" pitchFamily="18" charset="0"/>
                <a:cs typeface="Times New Roman" pitchFamily="18" charset="0"/>
              </a:rPr>
              <a:t>   Bu grafik 280 </a:t>
            </a:r>
            <a:r>
              <a:rPr lang="tr-TR" sz="2800" dirty="0" err="1" smtClean="0">
                <a:latin typeface="Times New Roman" pitchFamily="18" charset="0"/>
                <a:cs typeface="Times New Roman" pitchFamily="18" charset="0"/>
              </a:rPr>
              <a:t>nm</a:t>
            </a:r>
            <a:r>
              <a:rPr lang="tr-TR" sz="2800" dirty="0" smtClean="0">
                <a:latin typeface="Times New Roman" pitchFamily="18" charset="0"/>
                <a:cs typeface="Times New Roman" pitchFamily="18" charset="0"/>
              </a:rPr>
              <a:t>’ de maksimum absorbansın elde edildiği tüplerdeki </a:t>
            </a:r>
            <a:r>
              <a:rPr lang="tr-TR" sz="2800" dirty="0" err="1" smtClean="0">
                <a:latin typeface="Times New Roman" pitchFamily="18" charset="0"/>
                <a:cs typeface="Times New Roman" pitchFamily="18" charset="0"/>
              </a:rPr>
              <a:t>elüsyon</a:t>
            </a:r>
            <a:r>
              <a:rPr lang="tr-TR" sz="2800" dirty="0" smtClean="0">
                <a:latin typeface="Times New Roman" pitchFamily="18" charset="0"/>
                <a:cs typeface="Times New Roman" pitchFamily="18" charset="0"/>
              </a:rPr>
              <a:t> tampon hacmine karşı gelen molekül ağırlığının logaritmasının çizilmesiyle hazırlanır.</a:t>
            </a:r>
          </a:p>
          <a:p>
            <a:pPr algn="just">
              <a:lnSpc>
                <a:spcPct val="110000"/>
              </a:lnSpc>
              <a:buFont typeface="Wingdings" pitchFamily="2" charset="2"/>
              <a:buChar char="ü"/>
            </a:pPr>
            <a:r>
              <a:rPr lang="tr-TR" sz="2800" dirty="0" smtClean="0">
                <a:latin typeface="Times New Roman" pitchFamily="18" charset="0"/>
                <a:cs typeface="Times New Roman" pitchFamily="18" charset="0"/>
              </a:rPr>
              <a:t>   Daha sonra molekül ağırlığı bilinmeyen protein kolondan akıtılarak kaçıncı tüplerde geldiği bulunur ve </a:t>
            </a:r>
            <a:r>
              <a:rPr lang="tr-TR" sz="2800" dirty="0" err="1" smtClean="0">
                <a:latin typeface="Times New Roman" pitchFamily="18" charset="0"/>
                <a:cs typeface="Times New Roman" pitchFamily="18" charset="0"/>
              </a:rPr>
              <a:t>elüsyon</a:t>
            </a:r>
            <a:r>
              <a:rPr lang="tr-TR" sz="2800" dirty="0" smtClean="0">
                <a:latin typeface="Times New Roman" pitchFamily="18" charset="0"/>
                <a:cs typeface="Times New Roman" pitchFamily="18" charset="0"/>
              </a:rPr>
              <a:t> tampon hacmi belirlenir. </a:t>
            </a:r>
          </a:p>
          <a:p>
            <a:pPr algn="just">
              <a:lnSpc>
                <a:spcPct val="110000"/>
              </a:lnSpc>
              <a:buFont typeface="Wingdings" pitchFamily="2" charset="2"/>
              <a:buChar char="ü"/>
            </a:pPr>
            <a:r>
              <a:rPr lang="tr-TR" sz="2800" dirty="0" smtClean="0">
                <a:latin typeface="Times New Roman" pitchFamily="18" charset="0"/>
                <a:cs typeface="Times New Roman" pitchFamily="18" charset="0"/>
              </a:rPr>
              <a:t>   </a:t>
            </a:r>
            <a:r>
              <a:rPr lang="tr-TR" sz="2800" dirty="0" err="1" smtClean="0">
                <a:latin typeface="Times New Roman" pitchFamily="18" charset="0"/>
                <a:cs typeface="Times New Roman" pitchFamily="18" charset="0"/>
              </a:rPr>
              <a:t>Log</a:t>
            </a:r>
            <a:r>
              <a:rPr lang="tr-TR" sz="2800" dirty="0" smtClean="0">
                <a:latin typeface="Times New Roman" pitchFamily="18" charset="0"/>
                <a:cs typeface="Times New Roman" pitchFamily="18" charset="0"/>
              </a:rPr>
              <a:t> M</a:t>
            </a:r>
            <a:r>
              <a:rPr lang="tr-TR" sz="2800" baseline="-25000" dirty="0" smtClean="0">
                <a:latin typeface="Times New Roman" pitchFamily="18" charset="0"/>
                <a:cs typeface="Times New Roman" pitchFamily="18" charset="0"/>
              </a:rPr>
              <a:t>A</a:t>
            </a:r>
            <a:r>
              <a:rPr lang="tr-TR" sz="2800" dirty="0" smtClean="0">
                <a:latin typeface="Times New Roman" pitchFamily="18" charset="0"/>
                <a:cs typeface="Times New Roman" pitchFamily="18" charset="0"/>
              </a:rPr>
              <a:t>–</a:t>
            </a:r>
            <a:r>
              <a:rPr lang="tr-TR" sz="2800" dirty="0" err="1" smtClean="0">
                <a:latin typeface="Times New Roman" pitchFamily="18" charset="0"/>
                <a:cs typeface="Times New Roman" pitchFamily="18" charset="0"/>
              </a:rPr>
              <a:t>elüsyon</a:t>
            </a:r>
            <a:r>
              <a:rPr lang="tr-TR" sz="2800" dirty="0" smtClean="0">
                <a:latin typeface="Times New Roman" pitchFamily="18" charset="0"/>
                <a:cs typeface="Times New Roman" pitchFamily="18" charset="0"/>
              </a:rPr>
              <a:t> tampon hacmi (V</a:t>
            </a:r>
            <a:r>
              <a:rPr lang="tr-TR" sz="2800" baseline="-25000" dirty="0" smtClean="0">
                <a:latin typeface="Times New Roman" pitchFamily="18" charset="0"/>
                <a:cs typeface="Times New Roman" pitchFamily="18" charset="0"/>
              </a:rPr>
              <a:t>e</a:t>
            </a:r>
            <a:r>
              <a:rPr lang="tr-TR" sz="2800" dirty="0" smtClean="0">
                <a:latin typeface="Times New Roman" pitchFamily="18" charset="0"/>
                <a:cs typeface="Times New Roman" pitchFamily="18" charset="0"/>
              </a:rPr>
              <a:t>) grafiğinden bilinmeyen proteinin molekül ağırlığı tayin edilir (</a:t>
            </a:r>
            <a:r>
              <a:rPr lang="tr-TR" sz="2800" dirty="0" smtClean="0">
                <a:solidFill>
                  <a:srgbClr val="FF0000"/>
                </a:solidFill>
                <a:latin typeface="Times New Roman" pitchFamily="18" charset="0"/>
                <a:cs typeface="Times New Roman" pitchFamily="18" charset="0"/>
              </a:rPr>
              <a:t>Şekil 3.38.</a:t>
            </a:r>
            <a:r>
              <a:rPr lang="tr-TR" sz="2800" dirty="0" smtClean="0">
                <a:latin typeface="Times New Roman" pitchFamily="18" charset="0"/>
                <a:cs typeface="Times New Roman" pitchFamily="18" charset="0"/>
              </a:rPr>
              <a:t> ; Şekil 11). </a:t>
            </a:r>
          </a:p>
          <a:p>
            <a:pPr algn="just">
              <a:lnSpc>
                <a:spcPct val="110000"/>
              </a:lnSpc>
              <a:buFont typeface="Wingdings" pitchFamily="2" charset="2"/>
              <a:buChar char="ü"/>
            </a:pPr>
            <a:r>
              <a:rPr lang="tr-TR" sz="2800" dirty="0" smtClean="0">
                <a:latin typeface="Times New Roman" pitchFamily="18" charset="0"/>
                <a:cs typeface="Times New Roman" pitchFamily="18" charset="0"/>
              </a:rPr>
              <a:t>   Bu yöntem çözünür proteinler için uygulanır ve bilinen proteinler için uygun jeller kullanılır. </a:t>
            </a:r>
          </a:p>
          <a:p>
            <a:pPr algn="just">
              <a:lnSpc>
                <a:spcPct val="110000"/>
              </a:lnSpc>
              <a:buFont typeface="Wingdings" pitchFamily="2" charset="2"/>
              <a:buChar char="ü"/>
            </a:pPr>
            <a:r>
              <a:rPr lang="tr-TR" sz="2800" dirty="0" smtClean="0">
                <a:latin typeface="Times New Roman" pitchFamily="18" charset="0"/>
                <a:cs typeface="Times New Roman" pitchFamily="18" charset="0"/>
              </a:rPr>
              <a:t>   Bu metodun en avantajlı yönü molekül ağırlığı tayin edilecek proteinin saf halde olmasının gerekmemesidir. </a:t>
            </a:r>
          </a:p>
          <a:p>
            <a:pPr>
              <a:buNone/>
            </a:pPr>
            <a:endParaRPr lang="tr-TR" dirty="0" smtClean="0"/>
          </a:p>
          <a:p>
            <a:pPr>
              <a:buNone/>
            </a:pPr>
            <a:endParaRPr lang="tr-TR" dirty="0"/>
          </a:p>
        </p:txBody>
      </p:sp>
      <p:sp>
        <p:nvSpPr>
          <p:cNvPr id="5" name="4 Slayt Numarası Yer Tutucusu"/>
          <p:cNvSpPr>
            <a:spLocks noGrp="1"/>
          </p:cNvSpPr>
          <p:nvPr>
            <p:ph type="sldNum" sz="quarter" idx="12"/>
          </p:nvPr>
        </p:nvSpPr>
        <p:spPr/>
        <p:txBody>
          <a:bodyPr/>
          <a:lstStyle/>
          <a:p>
            <a:fld id="{76E3FD18-239D-48BA-886F-2D86BFFD5A0D}" type="slidenum">
              <a:rPr lang="tr-TR" smtClean="0"/>
              <a:pPr/>
              <a:t>75</a:t>
            </a:fld>
            <a:endParaRPr lang="tr-T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4 İçerik Yer Tutucusu" descr="C:\Users\TOZEN\AppData\Local\Microsoft\Windows\Temporary Internet Files\Content.Word\TTTTTTTTTTTTTT.TİF"/>
          <p:cNvPicPr>
            <a:picLocks noGrp="1"/>
          </p:cNvPicPr>
          <p:nvPr>
            <p:ph idx="1"/>
          </p:nvPr>
        </p:nvPicPr>
        <p:blipFill>
          <a:blip r:embed="rId2" cstate="print"/>
          <a:srcRect/>
          <a:stretch>
            <a:fillRect/>
          </a:stretch>
        </p:blipFill>
        <p:spPr bwMode="auto">
          <a:xfrm>
            <a:off x="1785918" y="714356"/>
            <a:ext cx="4429156" cy="4286280"/>
          </a:xfrm>
          <a:prstGeom prst="rect">
            <a:avLst/>
          </a:prstGeom>
          <a:noFill/>
          <a:ln w="9525">
            <a:noFill/>
            <a:miter lim="800000"/>
            <a:headEnd/>
            <a:tailEnd/>
          </a:ln>
        </p:spPr>
      </p:pic>
      <p:sp>
        <p:nvSpPr>
          <p:cNvPr id="5" name="4 Dikdörtgen"/>
          <p:cNvSpPr/>
          <p:nvPr/>
        </p:nvSpPr>
        <p:spPr>
          <a:xfrm>
            <a:off x="500034" y="5286388"/>
            <a:ext cx="8072494" cy="400110"/>
          </a:xfrm>
          <a:prstGeom prst="rect">
            <a:avLst/>
          </a:prstGeom>
          <a:ln>
            <a:solidFill>
              <a:schemeClr val="accent1"/>
            </a:solidFill>
          </a:ln>
        </p:spPr>
        <p:txBody>
          <a:bodyPr wrap="square">
            <a:spAutoFit/>
          </a:bodyPr>
          <a:lstStyle/>
          <a:p>
            <a:pPr lvl="0" algn="just" fontAlgn="base">
              <a:spcBef>
                <a:spcPct val="0"/>
              </a:spcBef>
              <a:spcAft>
                <a:spcPct val="0"/>
              </a:spcAft>
              <a:tabLst>
                <a:tab pos="342900" algn="l"/>
                <a:tab pos="1828800" algn="l"/>
                <a:tab pos="3429000" algn="l"/>
                <a:tab pos="4457700" algn="l"/>
              </a:tabLst>
            </a:pPr>
            <a:r>
              <a:rPr lang="tr-TR" sz="2000" b="1" dirty="0" smtClean="0">
                <a:solidFill>
                  <a:srgbClr val="FF0000"/>
                </a:solidFill>
                <a:latin typeface="Times New Roman" pitchFamily="18" charset="0"/>
                <a:ea typeface="Times New Roman" pitchFamily="18" charset="0"/>
                <a:cs typeface="Times New Roman" pitchFamily="18" charset="0"/>
              </a:rPr>
              <a:t>Şekil 3.38. (Şekil 11). </a:t>
            </a:r>
            <a:r>
              <a:rPr lang="tr-TR" sz="2000" dirty="0" smtClean="0">
                <a:latin typeface="Times New Roman" pitchFamily="18" charset="0"/>
                <a:ea typeface="Times New Roman" pitchFamily="18" charset="0"/>
                <a:cs typeface="Times New Roman" pitchFamily="18" charset="0"/>
              </a:rPr>
              <a:t>Jel </a:t>
            </a:r>
            <a:r>
              <a:rPr lang="tr-TR" sz="2000" dirty="0" err="1" smtClean="0">
                <a:latin typeface="Times New Roman" pitchFamily="18" charset="0"/>
                <a:ea typeface="Times New Roman" pitchFamily="18" charset="0"/>
                <a:cs typeface="Times New Roman" pitchFamily="18" charset="0"/>
              </a:rPr>
              <a:t>filtrasyon</a:t>
            </a:r>
            <a:r>
              <a:rPr lang="tr-TR" sz="2000" dirty="0" smtClean="0">
                <a:latin typeface="Times New Roman" pitchFamily="18" charset="0"/>
                <a:ea typeface="Times New Roman" pitchFamily="18" charset="0"/>
                <a:cs typeface="Times New Roman" pitchFamily="18" charset="0"/>
              </a:rPr>
              <a:t> </a:t>
            </a:r>
            <a:r>
              <a:rPr lang="tr-TR" sz="2000" dirty="0" err="1" smtClean="0">
                <a:latin typeface="Times New Roman" pitchFamily="18" charset="0"/>
                <a:ea typeface="Times New Roman" pitchFamily="18" charset="0"/>
                <a:cs typeface="Times New Roman" pitchFamily="18" charset="0"/>
              </a:rPr>
              <a:t>kromatografisi</a:t>
            </a:r>
            <a:r>
              <a:rPr lang="tr-TR" sz="2000" dirty="0" smtClean="0">
                <a:latin typeface="Times New Roman" pitchFamily="18" charset="0"/>
                <a:ea typeface="Times New Roman" pitchFamily="18" charset="0"/>
                <a:cs typeface="Times New Roman" pitchFamily="18" charset="0"/>
              </a:rPr>
              <a:t> ile molekül ağırlığı tayini.</a:t>
            </a:r>
            <a:endParaRPr lang="tr-TR" sz="2000" dirty="0" smtClean="0">
              <a:latin typeface="Times New Roman" pitchFamily="18" charset="0"/>
              <a:cs typeface="Times New Roman" pitchFamily="18" charset="0"/>
            </a:endParaRPr>
          </a:p>
        </p:txBody>
      </p:sp>
      <p:sp>
        <p:nvSpPr>
          <p:cNvPr id="7" name="6 Slayt Numarası Yer Tutucusu"/>
          <p:cNvSpPr>
            <a:spLocks noGrp="1"/>
          </p:cNvSpPr>
          <p:nvPr>
            <p:ph type="sldNum" sz="quarter" idx="12"/>
          </p:nvPr>
        </p:nvSpPr>
        <p:spPr/>
        <p:txBody>
          <a:bodyPr/>
          <a:lstStyle/>
          <a:p>
            <a:fld id="{76E3FD18-239D-48BA-886F-2D86BFFD5A0D}" type="slidenum">
              <a:rPr lang="tr-TR" smtClean="0"/>
              <a:pPr/>
              <a:t>76</a:t>
            </a:fld>
            <a:endParaRPr lang="tr-T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57158" y="857232"/>
            <a:ext cx="8429684" cy="5643602"/>
          </a:xfrm>
          <a:ln>
            <a:solidFill>
              <a:schemeClr val="accent1"/>
            </a:solidFill>
          </a:ln>
        </p:spPr>
        <p:txBody>
          <a:bodyPr>
            <a:normAutofit fontScale="85000" lnSpcReduction="20000"/>
          </a:bodyPr>
          <a:lstStyle/>
          <a:p>
            <a:pPr lvl="0" algn="just">
              <a:buNone/>
            </a:pPr>
            <a:r>
              <a:rPr lang="tr-TR" sz="2800" b="1" dirty="0" smtClean="0">
                <a:solidFill>
                  <a:srgbClr val="FF0000"/>
                </a:solidFill>
                <a:latin typeface="Times New Roman" pitchFamily="18" charset="0"/>
                <a:cs typeface="Times New Roman" pitchFamily="18" charset="0"/>
              </a:rPr>
              <a:t>5)  Sodyum </a:t>
            </a:r>
            <a:r>
              <a:rPr lang="tr-TR" sz="2800" b="1" dirty="0" err="1" smtClean="0">
                <a:solidFill>
                  <a:srgbClr val="FF0000"/>
                </a:solidFill>
                <a:latin typeface="Times New Roman" pitchFamily="18" charset="0"/>
                <a:cs typeface="Times New Roman" pitchFamily="18" charset="0"/>
              </a:rPr>
              <a:t>dodesil</a:t>
            </a:r>
            <a:r>
              <a:rPr lang="tr-TR" sz="2800" b="1" dirty="0" smtClean="0">
                <a:solidFill>
                  <a:srgbClr val="FF0000"/>
                </a:solidFill>
                <a:latin typeface="Times New Roman" pitchFamily="18" charset="0"/>
                <a:cs typeface="Times New Roman" pitchFamily="18" charset="0"/>
              </a:rPr>
              <a:t> sülfat (SDS) </a:t>
            </a:r>
            <a:r>
              <a:rPr lang="tr-TR" sz="2800" b="1" dirty="0" err="1" smtClean="0">
                <a:solidFill>
                  <a:srgbClr val="FF0000"/>
                </a:solidFill>
                <a:latin typeface="Times New Roman" pitchFamily="18" charset="0"/>
                <a:cs typeface="Times New Roman" pitchFamily="18" charset="0"/>
              </a:rPr>
              <a:t>Elektroforezi</a:t>
            </a:r>
            <a:r>
              <a:rPr lang="tr-TR" sz="2800" b="1" dirty="0" smtClean="0">
                <a:solidFill>
                  <a:srgbClr val="FF0000"/>
                </a:solidFill>
                <a:latin typeface="Times New Roman" pitchFamily="18" charset="0"/>
                <a:cs typeface="Times New Roman" pitchFamily="18" charset="0"/>
              </a:rPr>
              <a:t>:</a:t>
            </a:r>
            <a:r>
              <a:rPr lang="tr-TR" sz="2800" dirty="0" smtClean="0">
                <a:solidFill>
                  <a:srgbClr val="FF0000"/>
                </a:solidFill>
                <a:latin typeface="Times New Roman" pitchFamily="18" charset="0"/>
                <a:cs typeface="Times New Roman" pitchFamily="18" charset="0"/>
              </a:rPr>
              <a:t> </a:t>
            </a:r>
          </a:p>
          <a:p>
            <a:pPr lvl="0" algn="just">
              <a:lnSpc>
                <a:spcPct val="120000"/>
              </a:lnSpc>
              <a:buFont typeface="Wingdings" pitchFamily="2" charset="2"/>
              <a:buChar char="Ø"/>
            </a:pPr>
            <a:r>
              <a:rPr lang="tr-TR" sz="2400" dirty="0" smtClean="0">
                <a:latin typeface="Times New Roman" pitchFamily="18" charset="0"/>
                <a:cs typeface="Times New Roman" pitchFamily="18" charset="0"/>
              </a:rPr>
              <a:t>    </a:t>
            </a:r>
            <a:r>
              <a:rPr lang="tr-TR" sz="2800" dirty="0" smtClean="0">
                <a:latin typeface="Times New Roman" pitchFamily="18" charset="0"/>
                <a:cs typeface="Times New Roman" pitchFamily="18" charset="0"/>
              </a:rPr>
              <a:t>Bu metotta proteinler normal </a:t>
            </a:r>
            <a:r>
              <a:rPr lang="tr-TR" sz="2800" dirty="0" err="1" smtClean="0">
                <a:latin typeface="Times New Roman" pitchFamily="18" charset="0"/>
                <a:cs typeface="Times New Roman" pitchFamily="18" charset="0"/>
              </a:rPr>
              <a:t>elektroforez</a:t>
            </a:r>
            <a:r>
              <a:rPr lang="tr-TR" sz="2800" dirty="0" smtClean="0">
                <a:latin typeface="Times New Roman" pitchFamily="18" charset="0"/>
                <a:cs typeface="Times New Roman" pitchFamily="18" charset="0"/>
              </a:rPr>
              <a:t> işlemine tabi tutulur. Bu metotta farklı olarak </a:t>
            </a:r>
            <a:r>
              <a:rPr lang="tr-TR" sz="2800" dirty="0" err="1" smtClean="0">
                <a:latin typeface="Times New Roman" pitchFamily="18" charset="0"/>
                <a:cs typeface="Times New Roman" pitchFamily="18" charset="0"/>
              </a:rPr>
              <a:t>elektroforez</a:t>
            </a:r>
            <a:r>
              <a:rPr lang="tr-TR" sz="2800" dirty="0" smtClean="0">
                <a:latin typeface="Times New Roman" pitchFamily="18" charset="0"/>
                <a:cs typeface="Times New Roman" pitchFamily="18" charset="0"/>
              </a:rPr>
              <a:t> tamponuna %1 SDS eklenir. </a:t>
            </a:r>
          </a:p>
          <a:p>
            <a:pPr lvl="0" algn="just">
              <a:lnSpc>
                <a:spcPct val="120000"/>
              </a:lnSpc>
              <a:buFont typeface="Wingdings" pitchFamily="2" charset="2"/>
              <a:buChar char="ü"/>
            </a:pPr>
            <a:r>
              <a:rPr lang="tr-TR" sz="2800" dirty="0" smtClean="0">
                <a:latin typeface="Times New Roman" pitchFamily="18" charset="0"/>
                <a:cs typeface="Times New Roman" pitchFamily="18" charset="0"/>
              </a:rPr>
              <a:t>SDS bir deterjan olup formülü, CH</a:t>
            </a:r>
            <a:r>
              <a:rPr lang="tr-TR" sz="2800" baseline="-25000" dirty="0" smtClean="0">
                <a:latin typeface="Times New Roman" pitchFamily="18" charset="0"/>
                <a:cs typeface="Times New Roman" pitchFamily="18" charset="0"/>
              </a:rPr>
              <a:t>3</a:t>
            </a:r>
            <a:r>
              <a:rPr lang="tr-TR" sz="2800" dirty="0" smtClean="0">
                <a:latin typeface="Times New Roman" pitchFamily="18" charset="0"/>
                <a:cs typeface="Times New Roman" pitchFamily="18" charset="0"/>
              </a:rPr>
              <a:t>–(CH</a:t>
            </a:r>
            <a:r>
              <a:rPr lang="tr-TR" sz="2800" baseline="-25000" dirty="0" smtClean="0">
                <a:latin typeface="Times New Roman" pitchFamily="18" charset="0"/>
                <a:cs typeface="Times New Roman" pitchFamily="18" charset="0"/>
              </a:rPr>
              <a:t>2</a:t>
            </a:r>
            <a:r>
              <a:rPr lang="tr-TR" sz="2800" dirty="0" smtClean="0">
                <a:latin typeface="Times New Roman" pitchFamily="18" charset="0"/>
                <a:cs typeface="Times New Roman" pitchFamily="18" charset="0"/>
              </a:rPr>
              <a:t>)</a:t>
            </a:r>
            <a:r>
              <a:rPr lang="tr-TR" sz="2800" baseline="-25000" dirty="0" smtClean="0">
                <a:latin typeface="Times New Roman" pitchFamily="18" charset="0"/>
                <a:cs typeface="Times New Roman" pitchFamily="18" charset="0"/>
              </a:rPr>
              <a:t>11</a:t>
            </a:r>
            <a:r>
              <a:rPr lang="tr-TR" sz="2800" dirty="0" smtClean="0">
                <a:latin typeface="Times New Roman" pitchFamily="18" charset="0"/>
                <a:cs typeface="Times New Roman" pitchFamily="18" charset="0"/>
              </a:rPr>
              <a:t>–OSO</a:t>
            </a:r>
            <a:r>
              <a:rPr lang="tr-TR" sz="2800" baseline="-25000" dirty="0" smtClean="0">
                <a:latin typeface="Times New Roman" pitchFamily="18" charset="0"/>
                <a:cs typeface="Times New Roman" pitchFamily="18" charset="0"/>
              </a:rPr>
              <a:t>3</a:t>
            </a:r>
            <a:r>
              <a:rPr lang="tr-TR" sz="2800" baseline="30000" dirty="0" smtClean="0">
                <a:latin typeface="Times New Roman" pitchFamily="18" charset="0"/>
                <a:cs typeface="Times New Roman" pitchFamily="18" charset="0"/>
              </a:rPr>
              <a:t>-</a:t>
            </a:r>
            <a:r>
              <a:rPr lang="tr-TR" sz="2800" dirty="0" smtClean="0">
                <a:latin typeface="Times New Roman" pitchFamily="18" charset="0"/>
                <a:cs typeface="Times New Roman" pitchFamily="18" charset="0"/>
              </a:rPr>
              <a:t> </a:t>
            </a:r>
            <a:r>
              <a:rPr lang="tr-TR" sz="2800" dirty="0" err="1" smtClean="0">
                <a:latin typeface="Times New Roman" pitchFamily="18" charset="0"/>
                <a:cs typeface="Times New Roman" pitchFamily="18" charset="0"/>
              </a:rPr>
              <a:t>Na</a:t>
            </a:r>
            <a:r>
              <a:rPr lang="tr-TR" sz="2800" baseline="30000" dirty="0" smtClean="0">
                <a:latin typeface="Times New Roman" pitchFamily="18" charset="0"/>
                <a:cs typeface="Times New Roman" pitchFamily="18" charset="0"/>
              </a:rPr>
              <a:t>+ </a:t>
            </a:r>
            <a:r>
              <a:rPr lang="tr-TR" sz="2800" dirty="0" smtClean="0">
                <a:latin typeface="Times New Roman" pitchFamily="18" charset="0"/>
                <a:cs typeface="Times New Roman" pitchFamily="18" charset="0"/>
              </a:rPr>
              <a:t>şeklindedir. </a:t>
            </a:r>
          </a:p>
          <a:p>
            <a:pPr lvl="0" algn="just">
              <a:lnSpc>
                <a:spcPct val="120000"/>
              </a:lnSpc>
              <a:buFont typeface="Wingdings" pitchFamily="2" charset="2"/>
              <a:buChar char="ü"/>
            </a:pPr>
            <a:r>
              <a:rPr lang="tr-TR" sz="2800" dirty="0" smtClean="0">
                <a:latin typeface="Times New Roman" pitchFamily="18" charset="0"/>
                <a:cs typeface="Times New Roman" pitchFamily="18" charset="0"/>
              </a:rPr>
              <a:t>SDS çoğu proteine iki aminoasit kalıntısına bir SDS olacak şekilde bağlanır. </a:t>
            </a:r>
          </a:p>
          <a:p>
            <a:pPr algn="just">
              <a:lnSpc>
                <a:spcPct val="120000"/>
              </a:lnSpc>
              <a:buFont typeface="Wingdings" pitchFamily="2" charset="2"/>
              <a:buChar char="ü"/>
            </a:pPr>
            <a:r>
              <a:rPr lang="tr-TR" sz="2800" dirty="0" smtClean="0">
                <a:latin typeface="Times New Roman" pitchFamily="18" charset="0"/>
                <a:cs typeface="Times New Roman" pitchFamily="18" charset="0"/>
              </a:rPr>
              <a:t>Molekül ağırlığı tayin edilecek protein ve molekül ağırlığı bilinen standart proteinler %1 SDS içeren tampon çözeltide çözülür. </a:t>
            </a:r>
          </a:p>
          <a:p>
            <a:pPr algn="just">
              <a:lnSpc>
                <a:spcPct val="120000"/>
              </a:lnSpc>
              <a:buFont typeface="Wingdings" pitchFamily="2" charset="2"/>
              <a:buChar char="ü"/>
            </a:pPr>
            <a:r>
              <a:rPr lang="tr-TR" sz="2800" dirty="0" smtClean="0">
                <a:latin typeface="Times New Roman" pitchFamily="18" charset="0"/>
                <a:cs typeface="Times New Roman" pitchFamily="18" charset="0"/>
              </a:rPr>
              <a:t>Molekül ağırlığı bilinen standart proteinler ve molekül ağırlığı bilinmeyen protein, </a:t>
            </a:r>
            <a:r>
              <a:rPr lang="tr-TR" sz="2800" dirty="0" err="1" smtClean="0">
                <a:latin typeface="Times New Roman" pitchFamily="18" charset="0"/>
                <a:cs typeface="Times New Roman" pitchFamily="18" charset="0"/>
              </a:rPr>
              <a:t>poliakrilamid</a:t>
            </a:r>
            <a:r>
              <a:rPr lang="tr-TR" sz="2800" dirty="0" smtClean="0">
                <a:latin typeface="Times New Roman" pitchFamily="18" charset="0"/>
                <a:cs typeface="Times New Roman" pitchFamily="18" charset="0"/>
              </a:rPr>
              <a:t> jelinin (</a:t>
            </a:r>
            <a:r>
              <a:rPr lang="tr-TR" sz="2800" dirty="0" err="1" smtClean="0">
                <a:latin typeface="Times New Roman" pitchFamily="18" charset="0"/>
                <a:cs typeface="Times New Roman" pitchFamily="18" charset="0"/>
              </a:rPr>
              <a:t>Biogel</a:t>
            </a:r>
            <a:r>
              <a:rPr lang="tr-TR" sz="2800" dirty="0" smtClean="0">
                <a:latin typeface="Times New Roman" pitchFamily="18" charset="0"/>
                <a:cs typeface="Times New Roman" pitchFamily="18" charset="0"/>
              </a:rPr>
              <a:t>) bulunduğu kolona üstten verilir. </a:t>
            </a:r>
          </a:p>
          <a:p>
            <a:pPr>
              <a:buNone/>
            </a:pPr>
            <a:endParaRPr lang="tr-TR" dirty="0"/>
          </a:p>
        </p:txBody>
      </p:sp>
      <p:sp>
        <p:nvSpPr>
          <p:cNvPr id="5" name="4 Slayt Numarası Yer Tutucusu"/>
          <p:cNvSpPr>
            <a:spLocks noGrp="1"/>
          </p:cNvSpPr>
          <p:nvPr>
            <p:ph type="sldNum" sz="quarter" idx="12"/>
          </p:nvPr>
        </p:nvSpPr>
        <p:spPr/>
        <p:txBody>
          <a:bodyPr/>
          <a:lstStyle/>
          <a:p>
            <a:fld id="{76E3FD18-239D-48BA-886F-2D86BFFD5A0D}" type="slidenum">
              <a:rPr lang="tr-TR" smtClean="0"/>
              <a:pPr/>
              <a:t>77</a:t>
            </a:fld>
            <a:endParaRPr lang="tr-T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857232"/>
            <a:ext cx="8229600" cy="5072098"/>
          </a:xfrm>
          <a:ln>
            <a:solidFill>
              <a:schemeClr val="accent1"/>
            </a:solidFill>
          </a:ln>
        </p:spPr>
        <p:txBody>
          <a:bodyPr/>
          <a:lstStyle/>
          <a:p>
            <a:pPr algn="just">
              <a:lnSpc>
                <a:spcPct val="120000"/>
              </a:lnSpc>
              <a:buFont typeface="Wingdings" pitchFamily="2" charset="2"/>
              <a:buChar char="ü"/>
            </a:pPr>
            <a:r>
              <a:rPr lang="tr-TR" sz="2400" dirty="0" smtClean="0">
                <a:latin typeface="Times New Roman" pitchFamily="18" charset="0"/>
                <a:cs typeface="Times New Roman" pitchFamily="18" charset="0"/>
              </a:rPr>
              <a:t>Daha sonra DC elektrik alanı uygulanır. </a:t>
            </a:r>
          </a:p>
          <a:p>
            <a:pPr algn="just">
              <a:lnSpc>
                <a:spcPct val="120000"/>
              </a:lnSpc>
              <a:buFont typeface="Wingdings" pitchFamily="2" charset="2"/>
              <a:buChar char="ü"/>
            </a:pPr>
            <a:r>
              <a:rPr lang="tr-TR" sz="2400" dirty="0" smtClean="0">
                <a:latin typeface="Times New Roman" pitchFamily="18" charset="0"/>
                <a:cs typeface="Times New Roman" pitchFamily="18" charset="0"/>
              </a:rPr>
              <a:t> Proteinlerin hareket hızı normal </a:t>
            </a:r>
            <a:r>
              <a:rPr lang="tr-TR" sz="2400" dirty="0" err="1" smtClean="0">
                <a:latin typeface="Times New Roman" pitchFamily="18" charset="0"/>
                <a:cs typeface="Times New Roman" pitchFamily="18" charset="0"/>
              </a:rPr>
              <a:t>elektroforezde</a:t>
            </a:r>
            <a:r>
              <a:rPr lang="tr-TR" sz="2400" dirty="0" smtClean="0">
                <a:latin typeface="Times New Roman" pitchFamily="18" charset="0"/>
                <a:cs typeface="Times New Roman" pitchFamily="18" charset="0"/>
              </a:rPr>
              <a:t> olduğu gibi yük ve kütleleri (e/m) yerine yalnız kütlelerine bağlıdır. </a:t>
            </a:r>
          </a:p>
          <a:p>
            <a:pPr algn="just">
              <a:lnSpc>
                <a:spcPct val="120000"/>
              </a:lnSpc>
              <a:buFont typeface="Wingdings" pitchFamily="2" charset="2"/>
              <a:buChar char="ü"/>
            </a:pPr>
            <a:r>
              <a:rPr lang="tr-TR" sz="2400" dirty="0" smtClean="0">
                <a:latin typeface="Times New Roman" pitchFamily="18" charset="0"/>
                <a:cs typeface="Times New Roman" pitchFamily="18" charset="0"/>
              </a:rPr>
              <a:t>Çünkü proteine yapışmış SDS üzerindeki negatif yük proteinin yükünden kat kat fazla olduğundan net negatif yükü artırır.</a:t>
            </a:r>
          </a:p>
          <a:p>
            <a:pPr algn="just">
              <a:lnSpc>
                <a:spcPct val="120000"/>
              </a:lnSpc>
              <a:buFont typeface="Wingdings" pitchFamily="2" charset="2"/>
              <a:buChar char="ü"/>
            </a:pPr>
            <a:r>
              <a:rPr lang="tr-TR" sz="2400" dirty="0" smtClean="0">
                <a:latin typeface="Times New Roman" pitchFamily="18" charset="0"/>
                <a:cs typeface="Times New Roman" pitchFamily="18" charset="0"/>
              </a:rPr>
              <a:t> Proteinin kendi yükü maskelenir ve her proteinin e/m oranı benzer olur.</a:t>
            </a:r>
          </a:p>
          <a:p>
            <a:pPr algn="just">
              <a:lnSpc>
                <a:spcPct val="120000"/>
              </a:lnSpc>
              <a:buFont typeface="Wingdings" pitchFamily="2" charset="2"/>
              <a:buChar char="ü"/>
            </a:pPr>
            <a:r>
              <a:rPr lang="tr-TR" sz="2400" dirty="0" smtClean="0">
                <a:latin typeface="Times New Roman" pitchFamily="18" charset="0"/>
                <a:cs typeface="Times New Roman" pitchFamily="18" charset="0"/>
              </a:rPr>
              <a:t> Böylece SDS varlığında </a:t>
            </a:r>
            <a:r>
              <a:rPr lang="tr-TR" sz="2400" dirty="0" err="1" smtClean="0">
                <a:latin typeface="Times New Roman" pitchFamily="18" charset="0"/>
                <a:cs typeface="Times New Roman" pitchFamily="18" charset="0"/>
              </a:rPr>
              <a:t>elektroforezde</a:t>
            </a:r>
            <a:r>
              <a:rPr lang="tr-TR" sz="2400" dirty="0" smtClean="0">
                <a:latin typeface="Times New Roman" pitchFamily="18" charset="0"/>
                <a:cs typeface="Times New Roman" pitchFamily="18" charset="0"/>
              </a:rPr>
              <a:t> proteinler tamamen kütle (molekül ağırlığı) esasına göre ayrılır, küçük </a:t>
            </a:r>
            <a:r>
              <a:rPr lang="tr-TR" sz="2400" dirty="0" err="1" smtClean="0">
                <a:latin typeface="Times New Roman" pitchFamily="18" charset="0"/>
                <a:cs typeface="Times New Roman" pitchFamily="18" charset="0"/>
              </a:rPr>
              <a:t>polipeptidler</a:t>
            </a:r>
            <a:r>
              <a:rPr lang="tr-TR" sz="2400" dirty="0" smtClean="0">
                <a:latin typeface="Times New Roman" pitchFamily="18" charset="0"/>
                <a:cs typeface="Times New Roman" pitchFamily="18" charset="0"/>
              </a:rPr>
              <a:t> daha hızlı göç ederler. </a:t>
            </a:r>
          </a:p>
          <a:p>
            <a:pPr>
              <a:buNone/>
            </a:pPr>
            <a:endParaRPr lang="tr-TR" dirty="0"/>
          </a:p>
        </p:txBody>
      </p:sp>
      <p:sp>
        <p:nvSpPr>
          <p:cNvPr id="5" name="4 Slayt Numarası Yer Tutucusu"/>
          <p:cNvSpPr>
            <a:spLocks noGrp="1"/>
          </p:cNvSpPr>
          <p:nvPr>
            <p:ph type="sldNum" sz="quarter" idx="12"/>
          </p:nvPr>
        </p:nvSpPr>
        <p:spPr/>
        <p:txBody>
          <a:bodyPr/>
          <a:lstStyle/>
          <a:p>
            <a:fld id="{76E3FD18-239D-48BA-886F-2D86BFFD5A0D}" type="slidenum">
              <a:rPr lang="tr-TR" smtClean="0"/>
              <a:pPr/>
              <a:t>78</a:t>
            </a:fld>
            <a:endParaRPr lang="tr-T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714356"/>
            <a:ext cx="8229600" cy="5610244"/>
          </a:xfrm>
          <a:ln>
            <a:solidFill>
              <a:schemeClr val="accent1"/>
            </a:solidFill>
          </a:ln>
        </p:spPr>
        <p:txBody>
          <a:bodyPr>
            <a:normAutofit fontScale="85000" lnSpcReduction="10000"/>
          </a:bodyPr>
          <a:lstStyle/>
          <a:p>
            <a:pPr algn="just">
              <a:lnSpc>
                <a:spcPct val="110000"/>
              </a:lnSpc>
              <a:buFont typeface="Wingdings" pitchFamily="2" charset="2"/>
              <a:buChar char="Ø"/>
            </a:pPr>
            <a:r>
              <a:rPr lang="tr-TR" sz="2800" dirty="0" smtClean="0">
                <a:latin typeface="Times New Roman" pitchFamily="18" charset="0"/>
                <a:cs typeface="Times New Roman" pitchFamily="18" charset="0"/>
              </a:rPr>
              <a:t>      </a:t>
            </a:r>
            <a:r>
              <a:rPr lang="tr-TR" sz="2800" dirty="0" err="1" smtClean="0">
                <a:latin typeface="Times New Roman" pitchFamily="18" charset="0"/>
                <a:cs typeface="Times New Roman" pitchFamily="18" charset="0"/>
              </a:rPr>
              <a:t>Elektroforez</a:t>
            </a:r>
            <a:r>
              <a:rPr lang="tr-TR" sz="2800" dirty="0" smtClean="0">
                <a:latin typeface="Times New Roman" pitchFamily="18" charset="0"/>
                <a:cs typeface="Times New Roman" pitchFamily="18" charset="0"/>
              </a:rPr>
              <a:t> sonrasında proteinler jele bağlanmayan fakat proteine bağlanan </a:t>
            </a:r>
            <a:r>
              <a:rPr lang="tr-TR" sz="2800" dirty="0" err="1" smtClean="0">
                <a:latin typeface="Times New Roman" pitchFamily="18" charset="0"/>
                <a:cs typeface="Times New Roman" pitchFamily="18" charset="0"/>
              </a:rPr>
              <a:t>Coomassie</a:t>
            </a:r>
            <a:r>
              <a:rPr lang="tr-TR" sz="2800" dirty="0" smtClean="0">
                <a:latin typeface="Times New Roman" pitchFamily="18" charset="0"/>
                <a:cs typeface="Times New Roman" pitchFamily="18" charset="0"/>
              </a:rPr>
              <a:t> </a:t>
            </a:r>
            <a:r>
              <a:rPr lang="tr-TR" sz="2800" dirty="0" err="1" smtClean="0">
                <a:latin typeface="Times New Roman" pitchFamily="18" charset="0"/>
                <a:cs typeface="Times New Roman" pitchFamily="18" charset="0"/>
              </a:rPr>
              <a:t>Blue</a:t>
            </a:r>
            <a:r>
              <a:rPr lang="tr-TR" sz="2800" dirty="0" smtClean="0">
                <a:latin typeface="Times New Roman" pitchFamily="18" charset="0"/>
                <a:cs typeface="Times New Roman" pitchFamily="18" charset="0"/>
              </a:rPr>
              <a:t> boyası ile görüntülenir. </a:t>
            </a:r>
          </a:p>
          <a:p>
            <a:pPr algn="just">
              <a:lnSpc>
                <a:spcPct val="110000"/>
              </a:lnSpc>
              <a:buFont typeface="Wingdings" pitchFamily="2" charset="2"/>
              <a:buChar char="ü"/>
            </a:pPr>
            <a:r>
              <a:rPr lang="tr-TR" sz="2800" dirty="0" smtClean="0">
                <a:latin typeface="Times New Roman" pitchFamily="18" charset="0"/>
                <a:cs typeface="Times New Roman" pitchFamily="18" charset="0"/>
              </a:rPr>
              <a:t>    Molekül ağırlığı bilinen proteinlere göre (standart protein) başlangıç noktasından itibaren aldıkları yol karşılaştırılarak bilinmeyen proteinin molekül ağırlığı bulunur (</a:t>
            </a:r>
            <a:r>
              <a:rPr lang="tr-TR" sz="2800" dirty="0" smtClean="0">
                <a:solidFill>
                  <a:srgbClr val="FF0000"/>
                </a:solidFill>
                <a:latin typeface="Times New Roman" pitchFamily="18" charset="0"/>
                <a:cs typeface="Times New Roman" pitchFamily="18" charset="0"/>
              </a:rPr>
              <a:t>Şekil 3.39. ;</a:t>
            </a:r>
            <a:r>
              <a:rPr lang="tr-TR" sz="2800" dirty="0" smtClean="0">
                <a:latin typeface="Times New Roman" pitchFamily="18" charset="0"/>
                <a:cs typeface="Times New Roman" pitchFamily="18" charset="0"/>
              </a:rPr>
              <a:t> Şekil 12). </a:t>
            </a:r>
          </a:p>
          <a:p>
            <a:pPr algn="just">
              <a:lnSpc>
                <a:spcPct val="110000"/>
              </a:lnSpc>
              <a:buFont typeface="Wingdings" pitchFamily="2" charset="2"/>
              <a:buChar char="ü"/>
            </a:pPr>
            <a:r>
              <a:rPr lang="tr-TR" sz="2800" dirty="0" smtClean="0">
                <a:latin typeface="Times New Roman" pitchFamily="18" charset="0"/>
                <a:cs typeface="Times New Roman" pitchFamily="18" charset="0"/>
              </a:rPr>
              <a:t>    Eğer protein iki veya daha fazla alt birim içeriyorsa bu alt birimler genellikle SDS ile ayrılacaktır ve her alt birim için ayrı bir bant gözlenecektir. Örneğin hemoglobin dört alt birime ayrılır ve dört bant oluşturur. </a:t>
            </a:r>
          </a:p>
          <a:p>
            <a:pPr algn="just">
              <a:lnSpc>
                <a:spcPct val="110000"/>
              </a:lnSpc>
              <a:buFont typeface="Wingdings" pitchFamily="2" charset="2"/>
              <a:buChar char="ü"/>
            </a:pPr>
            <a:r>
              <a:rPr lang="tr-TR" sz="2800" dirty="0" smtClean="0">
                <a:latin typeface="Times New Roman" pitchFamily="18" charset="0"/>
                <a:cs typeface="Times New Roman" pitchFamily="18" charset="0"/>
              </a:rPr>
              <a:t>    Aslında SDS proteinlerin üç boyutlu yapılarını da değiştirmektedir. </a:t>
            </a:r>
          </a:p>
          <a:p>
            <a:pPr algn="just">
              <a:lnSpc>
                <a:spcPct val="110000"/>
              </a:lnSpc>
              <a:buFont typeface="Wingdings" pitchFamily="2" charset="2"/>
              <a:buChar char="ü"/>
            </a:pPr>
            <a:r>
              <a:rPr lang="tr-TR" sz="2800" dirty="0" smtClean="0">
                <a:latin typeface="Times New Roman" pitchFamily="18" charset="0"/>
                <a:cs typeface="Times New Roman" pitchFamily="18" charset="0"/>
              </a:rPr>
              <a:t>    Alt birimlerin toplam kütlesinden proteinin molekül ağırlığı bulunur.</a:t>
            </a:r>
          </a:p>
          <a:p>
            <a:pPr>
              <a:buNone/>
            </a:pPr>
            <a:endParaRPr lang="tr-TR" dirty="0"/>
          </a:p>
        </p:txBody>
      </p:sp>
      <p:sp>
        <p:nvSpPr>
          <p:cNvPr id="5" name="4 Slayt Numarası Yer Tutucusu"/>
          <p:cNvSpPr>
            <a:spLocks noGrp="1"/>
          </p:cNvSpPr>
          <p:nvPr>
            <p:ph type="sldNum" sz="quarter" idx="12"/>
          </p:nvPr>
        </p:nvSpPr>
        <p:spPr/>
        <p:txBody>
          <a:bodyPr/>
          <a:lstStyle/>
          <a:p>
            <a:fld id="{76E3FD18-239D-48BA-886F-2D86BFFD5A0D}" type="slidenum">
              <a:rPr lang="tr-TR" smtClean="0"/>
              <a:pPr/>
              <a:t>79</a:t>
            </a:fld>
            <a:endParaRPr lang="tr-T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Grp="1" noChangeAspect="1" noChangeArrowheads="1"/>
          </p:cNvPicPr>
          <p:nvPr>
            <p:ph idx="1"/>
          </p:nvPr>
        </p:nvPicPr>
        <p:blipFill>
          <a:blip r:embed="rId2" cstate="print"/>
          <a:srcRect/>
          <a:stretch>
            <a:fillRect/>
          </a:stretch>
        </p:blipFill>
        <p:spPr bwMode="auto">
          <a:xfrm>
            <a:off x="507901" y="714356"/>
            <a:ext cx="7689630" cy="5929354"/>
          </a:xfrm>
          <a:prstGeom prst="rect">
            <a:avLst/>
          </a:prstGeom>
          <a:noFill/>
          <a:ln w="9525">
            <a:noFill/>
            <a:miter lim="800000"/>
            <a:headEnd/>
            <a:tailEnd/>
          </a:ln>
        </p:spPr>
      </p:pic>
      <p:sp>
        <p:nvSpPr>
          <p:cNvPr id="5" name="4 Slayt Numarası Yer Tutucusu"/>
          <p:cNvSpPr>
            <a:spLocks noGrp="1"/>
          </p:cNvSpPr>
          <p:nvPr>
            <p:ph type="sldNum" sz="quarter" idx="12"/>
          </p:nvPr>
        </p:nvSpPr>
        <p:spPr/>
        <p:txBody>
          <a:bodyPr/>
          <a:lstStyle/>
          <a:p>
            <a:fld id="{76E3FD18-239D-48BA-886F-2D86BFFD5A0D}" type="slidenum">
              <a:rPr lang="tr-TR" smtClean="0"/>
              <a:pPr/>
              <a:t>80</a:t>
            </a:fld>
            <a:endParaRPr lang="tr-T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571472" y="1000108"/>
            <a:ext cx="7858180" cy="4929222"/>
          </a:xfrm>
          <a:ln>
            <a:solidFill>
              <a:schemeClr val="accent1"/>
            </a:solidFill>
          </a:ln>
        </p:spPr>
        <p:txBody>
          <a:bodyPr>
            <a:normAutofit lnSpcReduction="10000"/>
          </a:bodyPr>
          <a:lstStyle/>
          <a:p>
            <a:pPr algn="just">
              <a:buNone/>
            </a:pPr>
            <a:r>
              <a:rPr lang="tr-TR" b="1" dirty="0" smtClean="0">
                <a:solidFill>
                  <a:srgbClr val="FF0000"/>
                </a:solidFill>
                <a:latin typeface="Times New Roman" pitchFamily="18" charset="0"/>
                <a:cs typeface="Times New Roman" pitchFamily="18" charset="0"/>
              </a:rPr>
              <a:t>Şekil 3.39</a:t>
            </a:r>
            <a:r>
              <a:rPr lang="tr-TR" b="1" dirty="0" smtClean="0">
                <a:latin typeface="Times New Roman" pitchFamily="18" charset="0"/>
                <a:cs typeface="Times New Roman" pitchFamily="18" charset="0"/>
              </a:rPr>
              <a:t>. (Şekil 12). </a:t>
            </a:r>
            <a:r>
              <a:rPr lang="tr-TR" dirty="0" smtClean="0">
                <a:latin typeface="Times New Roman" pitchFamily="18" charset="0"/>
                <a:cs typeface="Times New Roman" pitchFamily="18" charset="0"/>
              </a:rPr>
              <a:t>Bir proteinin molekül ağırlığının tahmini. Bir proteinin SDS </a:t>
            </a:r>
            <a:r>
              <a:rPr lang="tr-TR" dirty="0" err="1" smtClean="0">
                <a:latin typeface="Times New Roman" pitchFamily="18" charset="0"/>
                <a:cs typeface="Times New Roman" pitchFamily="18" charset="0"/>
              </a:rPr>
              <a:t>poliakrilamid</a:t>
            </a:r>
            <a:r>
              <a:rPr lang="tr-TR" dirty="0" smtClean="0">
                <a:latin typeface="Times New Roman" pitchFamily="18" charset="0"/>
                <a:cs typeface="Times New Roman" pitchFamily="18" charset="0"/>
              </a:rPr>
              <a:t> jel üzerindeki </a:t>
            </a:r>
            <a:r>
              <a:rPr lang="tr-TR" dirty="0" err="1" smtClean="0">
                <a:latin typeface="Times New Roman" pitchFamily="18" charset="0"/>
                <a:cs typeface="Times New Roman" pitchFamily="18" charset="0"/>
              </a:rPr>
              <a:t>elektroforetik</a:t>
            </a:r>
            <a:r>
              <a:rPr lang="tr-TR" dirty="0" smtClean="0">
                <a:latin typeface="Times New Roman" pitchFamily="18" charset="0"/>
                <a:cs typeface="Times New Roman" pitchFamily="18" charset="0"/>
              </a:rPr>
              <a:t> hareketliliği bu proteinin molekül ağırlığıyla ilişkilidir. </a:t>
            </a:r>
          </a:p>
          <a:p>
            <a:pPr marL="457200" indent="-457200" algn="just">
              <a:buAutoNum type="alphaLcParenBoth"/>
            </a:pPr>
            <a:r>
              <a:rPr lang="tr-TR" dirty="0" smtClean="0">
                <a:latin typeface="Times New Roman" pitchFamily="18" charset="0"/>
                <a:cs typeface="Times New Roman" pitchFamily="18" charset="0"/>
              </a:rPr>
              <a:t>Molekül ağırlıkları bilinen standart protein </a:t>
            </a:r>
            <a:r>
              <a:rPr lang="tr-TR" dirty="0" err="1" smtClean="0">
                <a:latin typeface="Times New Roman" pitchFamily="18" charset="0"/>
                <a:cs typeface="Times New Roman" pitchFamily="18" charset="0"/>
              </a:rPr>
              <a:t>elektroforezi</a:t>
            </a:r>
            <a:r>
              <a:rPr lang="tr-TR" dirty="0" smtClean="0">
                <a:latin typeface="Times New Roman" pitchFamily="18" charset="0"/>
                <a:cs typeface="Times New Roman" pitchFamily="18" charset="0"/>
              </a:rPr>
              <a:t> (Şerit 1). Bu standart proteinler bilinmeyen proteinlerin (Şerit 2) molekül ağırlıklarını tahmin etmede kullanılır (Solda). </a:t>
            </a:r>
          </a:p>
          <a:p>
            <a:pPr marL="457200" indent="-457200" algn="just">
              <a:buAutoNum type="alphaLcParenBoth"/>
            </a:pPr>
            <a:r>
              <a:rPr lang="tr-TR" dirty="0" smtClean="0">
                <a:latin typeface="Times New Roman" pitchFamily="18" charset="0"/>
                <a:cs typeface="Times New Roman" pitchFamily="18" charset="0"/>
              </a:rPr>
              <a:t>Bilinen proteinlerin </a:t>
            </a:r>
            <a:r>
              <a:rPr lang="tr-TR" dirty="0" err="1" smtClean="0">
                <a:latin typeface="Times New Roman" pitchFamily="18" charset="0"/>
                <a:cs typeface="Times New Roman" pitchFamily="18" charset="0"/>
              </a:rPr>
              <a:t>log</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M</a:t>
            </a:r>
            <a:r>
              <a:rPr lang="tr-TR" baseline="-25000" dirty="0" err="1" smtClean="0">
                <a:latin typeface="Times New Roman" pitchFamily="18" charset="0"/>
                <a:cs typeface="Times New Roman" pitchFamily="18" charset="0"/>
              </a:rPr>
              <a:t>A</a:t>
            </a:r>
            <a:r>
              <a:rPr lang="tr-TR" dirty="0" err="1" smtClean="0">
                <a:latin typeface="Times New Roman" pitchFamily="18" charset="0"/>
                <a:cs typeface="Times New Roman" pitchFamily="18" charset="0"/>
              </a:rPr>
              <a:t>’larının</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elektroforez</a:t>
            </a:r>
            <a:r>
              <a:rPr lang="tr-TR" dirty="0" smtClean="0">
                <a:latin typeface="Times New Roman" pitchFamily="18" charset="0"/>
                <a:cs typeface="Times New Roman" pitchFamily="18" charset="0"/>
              </a:rPr>
              <a:t> sırasındaki göçe karşı grafiği doğrusaldır. Böylece bilinmeyen proteinin göreceli molekül ağırlığını grafikten okumamız mümkündür (Sağda).</a:t>
            </a:r>
          </a:p>
          <a:p>
            <a:pPr>
              <a:buNone/>
            </a:pPr>
            <a:endParaRPr lang="tr-TR" dirty="0"/>
          </a:p>
        </p:txBody>
      </p:sp>
      <p:sp>
        <p:nvSpPr>
          <p:cNvPr id="5" name="4 Slayt Numarası Yer Tutucusu"/>
          <p:cNvSpPr>
            <a:spLocks noGrp="1"/>
          </p:cNvSpPr>
          <p:nvPr>
            <p:ph type="sldNum" sz="quarter" idx="12"/>
          </p:nvPr>
        </p:nvSpPr>
        <p:spPr/>
        <p:txBody>
          <a:bodyPr/>
          <a:lstStyle/>
          <a:p>
            <a:fld id="{76E3FD18-239D-48BA-886F-2D86BFFD5A0D}" type="slidenum">
              <a:rPr lang="tr-TR" smtClean="0"/>
              <a:pPr/>
              <a:t>81</a:t>
            </a:fld>
            <a:endParaRPr lang="tr-T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İçerik Yer Tutucusu"/>
          <p:cNvSpPr>
            <a:spLocks noGrp="1"/>
          </p:cNvSpPr>
          <p:nvPr>
            <p:ph idx="1"/>
          </p:nvPr>
        </p:nvSpPr>
        <p:spPr>
          <a:xfrm>
            <a:off x="285720" y="500042"/>
            <a:ext cx="8501122" cy="6072230"/>
          </a:xfrm>
          <a:ln>
            <a:solidFill>
              <a:schemeClr val="accent1"/>
            </a:solidFill>
          </a:ln>
        </p:spPr>
        <p:txBody>
          <a:bodyPr>
            <a:normAutofit fontScale="92500" lnSpcReduction="10000"/>
          </a:bodyPr>
          <a:lstStyle/>
          <a:p>
            <a:pPr algn="just">
              <a:lnSpc>
                <a:spcPct val="120000"/>
              </a:lnSpc>
              <a:buNone/>
            </a:pPr>
            <a:r>
              <a:rPr lang="tr-TR" sz="3000" b="1" dirty="0" smtClean="0">
                <a:solidFill>
                  <a:srgbClr val="FF0000"/>
                </a:solidFill>
                <a:latin typeface="Times New Roman" pitchFamily="18" charset="0"/>
                <a:cs typeface="Times New Roman" pitchFamily="18" charset="0"/>
              </a:rPr>
              <a:t>V. PROTEİN TAYİN YÖNTEMLERİ</a:t>
            </a:r>
            <a:endParaRPr lang="tr-TR" sz="3000" dirty="0" smtClean="0">
              <a:solidFill>
                <a:srgbClr val="FF0000"/>
              </a:solidFill>
              <a:latin typeface="Times New Roman" pitchFamily="18" charset="0"/>
              <a:cs typeface="Times New Roman" pitchFamily="18" charset="0"/>
            </a:endParaRPr>
          </a:p>
          <a:p>
            <a:pPr algn="just">
              <a:lnSpc>
                <a:spcPct val="120000"/>
              </a:lnSpc>
              <a:buFont typeface="Wingdings" pitchFamily="2" charset="2"/>
              <a:buChar char="Ø"/>
            </a:pPr>
            <a:r>
              <a:rPr lang="tr-TR" dirty="0" smtClean="0">
                <a:latin typeface="Times New Roman" pitchFamily="18" charset="0"/>
                <a:cs typeface="Times New Roman" pitchFamily="18" charset="0"/>
              </a:rPr>
              <a:t>Bir çözeltideki toplam protein miktarının belirlenmesi, bilimsel</a:t>
            </a:r>
          </a:p>
          <a:p>
            <a:pPr algn="just">
              <a:lnSpc>
                <a:spcPct val="120000"/>
              </a:lnSpc>
              <a:buNone/>
            </a:pPr>
            <a:r>
              <a:rPr lang="tr-TR" dirty="0" smtClean="0">
                <a:latin typeface="Times New Roman" pitchFamily="18" charset="0"/>
                <a:cs typeface="Times New Roman" pitchFamily="18" charset="0"/>
              </a:rPr>
              <a:t>araştırmalarda, gıda analizlerinde, endüstriyel ve </a:t>
            </a:r>
            <a:r>
              <a:rPr lang="tr-TR" dirty="0" err="1" smtClean="0">
                <a:latin typeface="Times New Roman" pitchFamily="18" charset="0"/>
                <a:cs typeface="Times New Roman" pitchFamily="18" charset="0"/>
              </a:rPr>
              <a:t>biyoteknolojik</a:t>
            </a:r>
            <a:r>
              <a:rPr lang="tr-TR" dirty="0" smtClean="0">
                <a:latin typeface="Times New Roman" pitchFamily="18" charset="0"/>
                <a:cs typeface="Times New Roman" pitchFamily="18" charset="0"/>
              </a:rPr>
              <a:t> birçok ürünün analizinde kullanılır.</a:t>
            </a:r>
          </a:p>
          <a:p>
            <a:pPr algn="just">
              <a:lnSpc>
                <a:spcPct val="120000"/>
              </a:lnSpc>
              <a:buFont typeface="Wingdings" pitchFamily="2" charset="2"/>
              <a:buChar char="Ø"/>
            </a:pPr>
            <a:r>
              <a:rPr lang="tr-TR" dirty="0" smtClean="0">
                <a:latin typeface="Times New Roman" pitchFamily="18" charset="0"/>
                <a:cs typeface="Times New Roman" pitchFamily="18" charset="0"/>
              </a:rPr>
              <a:t>Proteinlerin saflaştırma basamaklarında mutlaka protein tayinleri yapılmalıdır.</a:t>
            </a:r>
          </a:p>
          <a:p>
            <a:pPr algn="just">
              <a:lnSpc>
                <a:spcPct val="120000"/>
              </a:lnSpc>
              <a:buFont typeface="Wingdings" pitchFamily="2" charset="2"/>
              <a:buChar char="Ø"/>
            </a:pPr>
            <a:r>
              <a:rPr lang="tr-TR" dirty="0" smtClean="0">
                <a:latin typeface="Times New Roman" pitchFamily="18" charset="0"/>
                <a:cs typeface="Times New Roman" pitchFamily="18" charset="0"/>
              </a:rPr>
              <a:t>Saflaştırılan protein bir enzimse ek olarak aktivite tayinlerinin de</a:t>
            </a:r>
          </a:p>
          <a:p>
            <a:pPr algn="just">
              <a:lnSpc>
                <a:spcPct val="120000"/>
              </a:lnSpc>
              <a:buNone/>
            </a:pPr>
            <a:r>
              <a:rPr lang="tr-TR" dirty="0" smtClean="0">
                <a:latin typeface="Times New Roman" pitchFamily="18" charset="0"/>
                <a:cs typeface="Times New Roman" pitchFamily="18" charset="0"/>
              </a:rPr>
              <a:t>yapılması gerekir.</a:t>
            </a:r>
          </a:p>
          <a:p>
            <a:pPr algn="just">
              <a:lnSpc>
                <a:spcPct val="120000"/>
              </a:lnSpc>
              <a:buFont typeface="Wingdings" pitchFamily="2" charset="2"/>
              <a:buChar char="Ø"/>
            </a:pPr>
            <a:r>
              <a:rPr lang="tr-TR" dirty="0" smtClean="0">
                <a:latin typeface="Times New Roman" pitchFamily="18" charset="0"/>
                <a:cs typeface="Times New Roman" pitchFamily="18" charset="0"/>
              </a:rPr>
              <a:t>Özellikle </a:t>
            </a:r>
            <a:r>
              <a:rPr lang="tr-TR" dirty="0" err="1" smtClean="0">
                <a:latin typeface="Times New Roman" pitchFamily="18" charset="0"/>
                <a:cs typeface="Times New Roman" pitchFamily="18" charset="0"/>
              </a:rPr>
              <a:t>kromatografik</a:t>
            </a:r>
            <a:r>
              <a:rPr lang="tr-TR" dirty="0" smtClean="0">
                <a:latin typeface="Times New Roman" pitchFamily="18" charset="0"/>
                <a:cs typeface="Times New Roman" pitchFamily="18" charset="0"/>
              </a:rPr>
              <a:t> ve </a:t>
            </a:r>
            <a:r>
              <a:rPr lang="tr-TR" dirty="0" err="1" smtClean="0">
                <a:latin typeface="Times New Roman" pitchFamily="18" charset="0"/>
                <a:cs typeface="Times New Roman" pitchFamily="18" charset="0"/>
              </a:rPr>
              <a:t>elektroforetik</a:t>
            </a:r>
            <a:r>
              <a:rPr lang="tr-TR" dirty="0" smtClean="0">
                <a:latin typeface="Times New Roman" pitchFamily="18" charset="0"/>
                <a:cs typeface="Times New Roman" pitchFamily="18" charset="0"/>
              </a:rPr>
              <a:t> ayırmalarda deneylerin</a:t>
            </a:r>
          </a:p>
          <a:p>
            <a:pPr algn="just">
              <a:lnSpc>
                <a:spcPct val="120000"/>
              </a:lnSpc>
              <a:buNone/>
            </a:pPr>
            <a:r>
              <a:rPr lang="tr-TR" dirty="0" smtClean="0">
                <a:latin typeface="Times New Roman" pitchFamily="18" charset="0"/>
                <a:cs typeface="Times New Roman" pitchFamily="18" charset="0"/>
              </a:rPr>
              <a:t>optimizasyonu için miktar tayini yapılması gerekir.</a:t>
            </a:r>
          </a:p>
          <a:p>
            <a:pPr algn="just">
              <a:lnSpc>
                <a:spcPct val="120000"/>
              </a:lnSpc>
              <a:buFont typeface="Wingdings" pitchFamily="2" charset="2"/>
              <a:buChar char="Ø"/>
            </a:pPr>
            <a:r>
              <a:rPr lang="tr-TR" dirty="0" smtClean="0">
                <a:latin typeface="Times New Roman" pitchFamily="18" charset="0"/>
                <a:cs typeface="Times New Roman" pitchFamily="18" charset="0"/>
              </a:rPr>
              <a:t>Günümüzde teşhis için önemli olan enzim ve serum proteinlerinin hemen hepsi otomasyonlu </a:t>
            </a:r>
            <a:r>
              <a:rPr lang="tr-TR" dirty="0" err="1" smtClean="0">
                <a:latin typeface="Times New Roman" pitchFamily="18" charset="0"/>
                <a:cs typeface="Times New Roman" pitchFamily="18" charset="0"/>
              </a:rPr>
              <a:t>spektrofotometrik</a:t>
            </a:r>
            <a:r>
              <a:rPr lang="tr-TR" dirty="0" smtClean="0">
                <a:latin typeface="Times New Roman" pitchFamily="18" charset="0"/>
                <a:cs typeface="Times New Roman" pitchFamily="18" charset="0"/>
              </a:rPr>
              <a:t> yöntem ve kitler kullanılarak yapılmaktadır.</a:t>
            </a:r>
            <a:endParaRPr lang="tr-TR" dirty="0">
              <a:latin typeface="Times New Roman" pitchFamily="18" charset="0"/>
              <a:cs typeface="Times New Roman" pitchFamily="18" charset="0"/>
            </a:endParaRPr>
          </a:p>
        </p:txBody>
      </p:sp>
      <p:sp>
        <p:nvSpPr>
          <p:cNvPr id="4" name="3 Slayt Numarası Yer Tutucusu"/>
          <p:cNvSpPr>
            <a:spLocks noGrp="1"/>
          </p:cNvSpPr>
          <p:nvPr>
            <p:ph type="sldNum" sz="quarter" idx="12"/>
          </p:nvPr>
        </p:nvSpPr>
        <p:spPr/>
        <p:txBody>
          <a:bodyPr/>
          <a:lstStyle/>
          <a:p>
            <a:fld id="{76E3FD18-239D-48BA-886F-2D86BFFD5A0D}" type="slidenum">
              <a:rPr lang="tr-TR" smtClean="0"/>
              <a:pPr/>
              <a:t>82</a:t>
            </a:fld>
            <a:endParaRPr lang="tr-T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28596" y="1643050"/>
            <a:ext cx="8229600" cy="2857520"/>
          </a:xfrm>
          <a:ln>
            <a:solidFill>
              <a:schemeClr val="accent1"/>
            </a:solidFill>
          </a:ln>
        </p:spPr>
        <p:txBody>
          <a:bodyPr/>
          <a:lstStyle/>
          <a:p>
            <a:pPr algn="just">
              <a:buFont typeface="Wingdings" pitchFamily="2" charset="2"/>
              <a:buChar char="Ø"/>
            </a:pPr>
            <a:r>
              <a:rPr lang="tr-TR" dirty="0" smtClean="0">
                <a:latin typeface="Times New Roman" pitchFamily="18" charset="0"/>
                <a:cs typeface="Times New Roman" pitchFamily="18" charset="0"/>
              </a:rPr>
              <a:t>    Protein tayinleri tüm biyokimya </a:t>
            </a:r>
            <a:r>
              <a:rPr lang="tr-TR" dirty="0" err="1" smtClean="0">
                <a:latin typeface="Times New Roman" pitchFamily="18" charset="0"/>
                <a:cs typeface="Times New Roman" pitchFamily="18" charset="0"/>
              </a:rPr>
              <a:t>laboratuvarlarında</a:t>
            </a:r>
            <a:r>
              <a:rPr lang="tr-TR" dirty="0" smtClean="0">
                <a:latin typeface="Times New Roman" pitchFamily="18" charset="0"/>
                <a:cs typeface="Times New Roman" pitchFamily="18" charset="0"/>
              </a:rPr>
              <a:t> rutin olarak yapılır, kan ve idrardaki protein miktarlarından bazı hastalık teşhisleri yapılır.</a:t>
            </a:r>
          </a:p>
          <a:p>
            <a:pPr algn="just">
              <a:buFont typeface="Wingdings" pitchFamily="2" charset="2"/>
              <a:buChar char="Ø"/>
            </a:pPr>
            <a:r>
              <a:rPr lang="tr-TR" dirty="0" smtClean="0">
                <a:latin typeface="Times New Roman" pitchFamily="18" charset="0"/>
                <a:cs typeface="Times New Roman" pitchFamily="18" charset="0"/>
              </a:rPr>
              <a:t>    Temel biyokimyasal işlemlerde de spesifik aktivite tanımı için biyolojik örneğin protein miktarından yararlanılır (aktivite/mg protein).</a:t>
            </a:r>
            <a:endParaRPr lang="tr-TR" dirty="0">
              <a:latin typeface="Times New Roman" pitchFamily="18" charset="0"/>
              <a:cs typeface="Times New Roman" pitchFamily="18" charset="0"/>
            </a:endParaRPr>
          </a:p>
        </p:txBody>
      </p:sp>
      <p:sp>
        <p:nvSpPr>
          <p:cNvPr id="5" name="4 Slayt Numarası Yer Tutucusu"/>
          <p:cNvSpPr>
            <a:spLocks noGrp="1"/>
          </p:cNvSpPr>
          <p:nvPr>
            <p:ph type="sldNum" sz="quarter" idx="12"/>
          </p:nvPr>
        </p:nvSpPr>
        <p:spPr/>
        <p:txBody>
          <a:bodyPr/>
          <a:lstStyle/>
          <a:p>
            <a:fld id="{76E3FD18-239D-48BA-886F-2D86BFFD5A0D}" type="slidenum">
              <a:rPr lang="tr-TR" smtClean="0"/>
              <a:pPr/>
              <a:t>83</a:t>
            </a:fld>
            <a:endParaRPr lang="tr-T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500034" y="1000108"/>
            <a:ext cx="7286676" cy="5253054"/>
          </a:xfrm>
          <a:ln>
            <a:solidFill>
              <a:schemeClr val="accent1"/>
            </a:solidFill>
          </a:ln>
        </p:spPr>
        <p:txBody>
          <a:bodyPr>
            <a:normAutofit lnSpcReduction="10000"/>
          </a:bodyPr>
          <a:lstStyle/>
          <a:p>
            <a:pPr>
              <a:buNone/>
            </a:pPr>
            <a:r>
              <a:rPr lang="tr-TR" sz="2800" b="1" dirty="0" smtClean="0">
                <a:solidFill>
                  <a:srgbClr val="FF0000"/>
                </a:solidFill>
                <a:latin typeface="Times New Roman" pitchFamily="18" charset="0"/>
                <a:cs typeface="Times New Roman" pitchFamily="18" charset="0"/>
              </a:rPr>
              <a:t>Protein Tayin Yöntemleri</a:t>
            </a:r>
          </a:p>
          <a:p>
            <a:pPr>
              <a:buNone/>
            </a:pPr>
            <a:r>
              <a:rPr lang="tr-TR" b="1" dirty="0" smtClean="0">
                <a:solidFill>
                  <a:srgbClr val="FF0000"/>
                </a:solidFill>
                <a:latin typeface="Times New Roman" pitchFamily="18" charset="0"/>
                <a:cs typeface="Times New Roman" pitchFamily="18" charset="0"/>
              </a:rPr>
              <a:t>1.</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Kjeldal</a:t>
            </a:r>
            <a:r>
              <a:rPr lang="tr-TR" dirty="0" smtClean="0">
                <a:latin typeface="Times New Roman" pitchFamily="18" charset="0"/>
                <a:cs typeface="Times New Roman" pitchFamily="18" charset="0"/>
              </a:rPr>
              <a:t> Yöntemi</a:t>
            </a:r>
          </a:p>
          <a:p>
            <a:pPr>
              <a:buNone/>
            </a:pPr>
            <a:r>
              <a:rPr lang="tr-TR" b="1" dirty="0" smtClean="0">
                <a:solidFill>
                  <a:srgbClr val="FF0000"/>
                </a:solidFill>
                <a:latin typeface="Times New Roman" pitchFamily="18" charset="0"/>
                <a:cs typeface="Times New Roman" pitchFamily="18" charset="0"/>
              </a:rPr>
              <a:t>2.</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Spektrometrik</a:t>
            </a:r>
            <a:r>
              <a:rPr lang="tr-TR" dirty="0" smtClean="0">
                <a:latin typeface="Times New Roman" pitchFamily="18" charset="0"/>
                <a:cs typeface="Times New Roman" pitchFamily="18" charset="0"/>
              </a:rPr>
              <a:t> Yöntemler</a:t>
            </a:r>
          </a:p>
          <a:p>
            <a:pPr>
              <a:buFont typeface="Wingdings" pitchFamily="2" charset="2"/>
              <a:buChar char="ü"/>
            </a:pPr>
            <a:r>
              <a:rPr lang="tr-TR" dirty="0" smtClean="0">
                <a:latin typeface="Times New Roman" pitchFamily="18" charset="0"/>
                <a:cs typeface="Times New Roman" pitchFamily="18" charset="0"/>
              </a:rPr>
              <a:t>	 Görünür Bölgedeki Ölçümler</a:t>
            </a:r>
          </a:p>
          <a:p>
            <a:pPr>
              <a:buFont typeface="Wingdings" pitchFamily="2" charset="2"/>
              <a:buChar char="ü"/>
            </a:pPr>
            <a:r>
              <a:rPr lang="tr-TR" dirty="0" smtClean="0">
                <a:latin typeface="Times New Roman" pitchFamily="18" charset="0"/>
                <a:cs typeface="Times New Roman" pitchFamily="18" charset="0"/>
              </a:rPr>
              <a:t>	 Ultraviyole Bölgedeki Ölçümler</a:t>
            </a:r>
          </a:p>
          <a:p>
            <a:pPr>
              <a:buNone/>
            </a:pPr>
            <a:r>
              <a:rPr lang="tr-TR" dirty="0" smtClean="0">
                <a:latin typeface="Times New Roman" pitchFamily="18" charset="0"/>
                <a:cs typeface="Times New Roman" pitchFamily="18" charset="0"/>
              </a:rPr>
              <a:t>			</a:t>
            </a:r>
            <a:r>
              <a:rPr lang="tr-TR" dirty="0" smtClean="0">
                <a:solidFill>
                  <a:srgbClr val="FF0000"/>
                </a:solidFill>
                <a:latin typeface="Times New Roman" pitchFamily="18" charset="0"/>
                <a:cs typeface="Times New Roman" pitchFamily="18" charset="0"/>
              </a:rPr>
              <a:t>-</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Biüre</a:t>
            </a:r>
            <a:r>
              <a:rPr lang="tr-TR" dirty="0" smtClean="0">
                <a:latin typeface="Times New Roman" pitchFamily="18" charset="0"/>
                <a:cs typeface="Times New Roman" pitchFamily="18" charset="0"/>
              </a:rPr>
              <a:t> Yöntemi</a:t>
            </a:r>
          </a:p>
          <a:p>
            <a:pPr>
              <a:buNone/>
            </a:pPr>
            <a:r>
              <a:rPr lang="tr-TR" dirty="0" smtClean="0">
                <a:latin typeface="Times New Roman" pitchFamily="18" charset="0"/>
                <a:cs typeface="Times New Roman" pitchFamily="18" charset="0"/>
              </a:rPr>
              <a:t>			</a:t>
            </a:r>
            <a:r>
              <a:rPr lang="tr-TR" dirty="0" smtClean="0">
                <a:solidFill>
                  <a:srgbClr val="FF0000"/>
                </a:solidFill>
                <a:latin typeface="Times New Roman" pitchFamily="18" charset="0"/>
                <a:cs typeface="Times New Roman" pitchFamily="18" charset="0"/>
              </a:rPr>
              <a:t>-</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Bikinkoninik</a:t>
            </a:r>
            <a:r>
              <a:rPr lang="tr-TR" dirty="0" smtClean="0">
                <a:latin typeface="Times New Roman" pitchFamily="18" charset="0"/>
                <a:cs typeface="Times New Roman" pitchFamily="18" charset="0"/>
              </a:rPr>
              <a:t> asit Yöntemi</a:t>
            </a:r>
          </a:p>
          <a:p>
            <a:pPr>
              <a:buNone/>
            </a:pPr>
            <a:r>
              <a:rPr lang="tr-TR" dirty="0" smtClean="0">
                <a:latin typeface="Times New Roman" pitchFamily="18" charset="0"/>
                <a:cs typeface="Times New Roman" pitchFamily="18" charset="0"/>
              </a:rPr>
              <a:t>			</a:t>
            </a:r>
            <a:r>
              <a:rPr lang="tr-TR" dirty="0" smtClean="0">
                <a:solidFill>
                  <a:srgbClr val="FF0000"/>
                </a:solidFill>
                <a:latin typeface="Times New Roman" pitchFamily="18" charset="0"/>
                <a:cs typeface="Times New Roman" pitchFamily="18" charset="0"/>
              </a:rPr>
              <a:t>-</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Lowry</a:t>
            </a:r>
            <a:r>
              <a:rPr lang="tr-TR" dirty="0" smtClean="0">
                <a:latin typeface="Times New Roman" pitchFamily="18" charset="0"/>
                <a:cs typeface="Times New Roman" pitchFamily="18" charset="0"/>
              </a:rPr>
              <a:t> Yöntemi</a:t>
            </a:r>
          </a:p>
          <a:p>
            <a:pPr>
              <a:buFont typeface="Wingdings" pitchFamily="2" charset="2"/>
              <a:buChar char="ü"/>
            </a:pP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Florimetrik</a:t>
            </a:r>
            <a:r>
              <a:rPr lang="tr-TR" dirty="0" smtClean="0">
                <a:latin typeface="Times New Roman" pitchFamily="18" charset="0"/>
                <a:cs typeface="Times New Roman" pitchFamily="18" charset="0"/>
              </a:rPr>
              <a:t> Yöntemler</a:t>
            </a:r>
          </a:p>
          <a:p>
            <a:pPr>
              <a:buNone/>
            </a:pPr>
            <a:r>
              <a:rPr lang="tr-TR" b="1" dirty="0" smtClean="0">
                <a:solidFill>
                  <a:srgbClr val="FF0000"/>
                </a:solidFill>
                <a:latin typeface="Times New Roman" pitchFamily="18" charset="0"/>
                <a:cs typeface="Times New Roman" pitchFamily="18" charset="0"/>
              </a:rPr>
              <a:t>3.</a:t>
            </a:r>
            <a:r>
              <a:rPr lang="tr-TR" dirty="0" smtClean="0">
                <a:latin typeface="Times New Roman" pitchFamily="18" charset="0"/>
                <a:cs typeface="Times New Roman" pitchFamily="18" charset="0"/>
              </a:rPr>
              <a:t> Boya Bağlama Yöntemleri</a:t>
            </a:r>
          </a:p>
          <a:p>
            <a:pPr>
              <a:buNone/>
            </a:pPr>
            <a:r>
              <a:rPr lang="tr-TR" b="1" dirty="0" smtClean="0">
                <a:solidFill>
                  <a:srgbClr val="FF0000"/>
                </a:solidFill>
                <a:latin typeface="Times New Roman" pitchFamily="18" charset="0"/>
                <a:cs typeface="Times New Roman" pitchFamily="18" charset="0"/>
              </a:rPr>
              <a:t>4.</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Gravimetrik</a:t>
            </a:r>
            <a:r>
              <a:rPr lang="tr-TR" dirty="0" smtClean="0">
                <a:latin typeface="Times New Roman" pitchFamily="18" charset="0"/>
                <a:cs typeface="Times New Roman" pitchFamily="18" charset="0"/>
              </a:rPr>
              <a:t> Yöntemler</a:t>
            </a:r>
            <a:endParaRPr lang="tr-TR" dirty="0">
              <a:latin typeface="Times New Roman" pitchFamily="18" charset="0"/>
              <a:cs typeface="Times New Roman" pitchFamily="18" charset="0"/>
            </a:endParaRPr>
          </a:p>
        </p:txBody>
      </p:sp>
      <p:sp>
        <p:nvSpPr>
          <p:cNvPr id="5" name="4 Slayt Numarası Yer Tutucusu"/>
          <p:cNvSpPr>
            <a:spLocks noGrp="1"/>
          </p:cNvSpPr>
          <p:nvPr>
            <p:ph type="sldNum" sz="quarter" idx="12"/>
          </p:nvPr>
        </p:nvSpPr>
        <p:spPr/>
        <p:txBody>
          <a:bodyPr/>
          <a:lstStyle/>
          <a:p>
            <a:fld id="{76E3FD18-239D-48BA-886F-2D86BFFD5A0D}" type="slidenum">
              <a:rPr lang="tr-TR" smtClean="0"/>
              <a:pPr/>
              <a:t>84</a:t>
            </a:fld>
            <a:endParaRPr lang="tr-T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928670"/>
            <a:ext cx="8229600" cy="5395930"/>
          </a:xfrm>
          <a:ln>
            <a:solidFill>
              <a:schemeClr val="accent1"/>
            </a:solidFill>
          </a:ln>
        </p:spPr>
        <p:txBody>
          <a:bodyPr>
            <a:normAutofit lnSpcReduction="10000"/>
          </a:bodyPr>
          <a:lstStyle/>
          <a:p>
            <a:pPr algn="just">
              <a:buFont typeface="Wingdings" pitchFamily="2" charset="2"/>
              <a:buChar char="Ø"/>
            </a:pPr>
            <a:r>
              <a:rPr lang="tr-TR" dirty="0" smtClean="0">
                <a:latin typeface="Times New Roman" pitchFamily="18" charset="0"/>
                <a:cs typeface="Times New Roman" pitchFamily="18" charset="0"/>
              </a:rPr>
              <a:t>Protein tayinleri dolaylı (</a:t>
            </a:r>
            <a:r>
              <a:rPr lang="tr-TR" dirty="0" err="1" smtClean="0">
                <a:latin typeface="Times New Roman" pitchFamily="18" charset="0"/>
                <a:cs typeface="Times New Roman" pitchFamily="18" charset="0"/>
              </a:rPr>
              <a:t>indirekt</a:t>
            </a:r>
            <a:r>
              <a:rPr lang="tr-TR" dirty="0" smtClean="0">
                <a:latin typeface="Times New Roman" pitchFamily="18" charset="0"/>
                <a:cs typeface="Times New Roman" pitchFamily="18" charset="0"/>
              </a:rPr>
              <a:t>) ve doğrudan (direkt) yöntemler olarak iki kısımda incelenebilir.</a:t>
            </a:r>
          </a:p>
          <a:p>
            <a:pPr algn="just">
              <a:buNone/>
            </a:pPr>
            <a:r>
              <a:rPr lang="tr-TR" sz="2800" b="1" dirty="0" smtClean="0">
                <a:solidFill>
                  <a:srgbClr val="FF0000"/>
                </a:solidFill>
                <a:latin typeface="Times New Roman" pitchFamily="18" charset="0"/>
                <a:cs typeface="Times New Roman" pitchFamily="18" charset="0"/>
              </a:rPr>
              <a:t>4.1. Doğrudan Yöntemler:</a:t>
            </a:r>
          </a:p>
          <a:p>
            <a:pPr algn="just">
              <a:buNone/>
            </a:pPr>
            <a:r>
              <a:rPr lang="tr-TR" dirty="0" smtClean="0">
                <a:latin typeface="Times New Roman" pitchFamily="18" charset="0"/>
                <a:cs typeface="Times New Roman" pitchFamily="18" charset="0"/>
              </a:rPr>
              <a:t>Proteinlerin fiziksel özelliklerinden yararlanılarak yapılan tayinlerdir.</a:t>
            </a:r>
          </a:p>
          <a:p>
            <a:pPr algn="just">
              <a:buNone/>
            </a:pPr>
            <a:r>
              <a:rPr lang="tr-TR" b="1" dirty="0" smtClean="0">
                <a:solidFill>
                  <a:srgbClr val="FF0000"/>
                </a:solidFill>
                <a:latin typeface="Times New Roman" pitchFamily="18" charset="0"/>
                <a:cs typeface="Times New Roman" pitchFamily="18" charset="0"/>
              </a:rPr>
              <a:t>1.</a:t>
            </a:r>
            <a:r>
              <a:rPr lang="tr-TR" dirty="0" err="1" smtClean="0">
                <a:solidFill>
                  <a:srgbClr val="FF0000"/>
                </a:solidFill>
                <a:latin typeface="Times New Roman" pitchFamily="18" charset="0"/>
                <a:cs typeface="Times New Roman" pitchFamily="18" charset="0"/>
              </a:rPr>
              <a:t>Gravimetrik</a:t>
            </a:r>
            <a:r>
              <a:rPr lang="tr-TR" dirty="0" smtClean="0">
                <a:solidFill>
                  <a:srgbClr val="FF0000"/>
                </a:solidFill>
                <a:latin typeface="Times New Roman" pitchFamily="18" charset="0"/>
                <a:cs typeface="Times New Roman" pitchFamily="18" charset="0"/>
              </a:rPr>
              <a:t> Yöntemler (Kuru kütle) Analizleri: </a:t>
            </a:r>
            <a:r>
              <a:rPr lang="tr-TR" dirty="0" smtClean="0">
                <a:latin typeface="Times New Roman" pitchFamily="18" charset="0"/>
                <a:cs typeface="Times New Roman" pitchFamily="18" charset="0"/>
              </a:rPr>
              <a:t>Bir fırında kurutulduktan sonra kuru ağırlık bulunur.</a:t>
            </a:r>
          </a:p>
          <a:p>
            <a:pPr algn="just">
              <a:buNone/>
            </a:pPr>
            <a:r>
              <a:rPr lang="tr-TR" b="1" dirty="0" smtClean="0">
                <a:solidFill>
                  <a:srgbClr val="FF0000"/>
                </a:solidFill>
                <a:latin typeface="Times New Roman" pitchFamily="18" charset="0"/>
                <a:cs typeface="Times New Roman" pitchFamily="18" charset="0"/>
              </a:rPr>
              <a:t>2.</a:t>
            </a:r>
            <a:r>
              <a:rPr lang="tr-TR" dirty="0" smtClean="0">
                <a:solidFill>
                  <a:srgbClr val="FF0000"/>
                </a:solidFill>
                <a:latin typeface="Times New Roman" pitchFamily="18" charset="0"/>
                <a:cs typeface="Times New Roman" pitchFamily="18" charset="0"/>
              </a:rPr>
              <a:t>Toplam Azot Miktarı (</a:t>
            </a:r>
            <a:r>
              <a:rPr lang="tr-TR" dirty="0" err="1" smtClean="0">
                <a:solidFill>
                  <a:srgbClr val="FF0000"/>
                </a:solidFill>
                <a:latin typeface="Times New Roman" pitchFamily="18" charset="0"/>
                <a:cs typeface="Times New Roman" pitchFamily="18" charset="0"/>
              </a:rPr>
              <a:t>Kjeldahl</a:t>
            </a:r>
            <a:r>
              <a:rPr lang="tr-TR" dirty="0" smtClean="0">
                <a:solidFill>
                  <a:srgbClr val="FF0000"/>
                </a:solidFill>
                <a:latin typeface="Times New Roman" pitchFamily="18" charset="0"/>
                <a:cs typeface="Times New Roman" pitchFamily="18" charset="0"/>
              </a:rPr>
              <a:t> Yöntemi): </a:t>
            </a:r>
            <a:r>
              <a:rPr lang="tr-TR" dirty="0" smtClean="0">
                <a:latin typeface="Times New Roman" pitchFamily="18" charset="0"/>
                <a:cs typeface="Times New Roman" pitchFamily="18" charset="0"/>
              </a:rPr>
              <a:t>Azot tayini üzerinden yapılır.</a:t>
            </a:r>
          </a:p>
          <a:p>
            <a:pPr algn="just">
              <a:buNone/>
            </a:pPr>
            <a:r>
              <a:rPr lang="tr-TR" b="1" dirty="0" smtClean="0">
                <a:solidFill>
                  <a:srgbClr val="FF0000"/>
                </a:solidFill>
                <a:latin typeface="Times New Roman" pitchFamily="18" charset="0"/>
                <a:cs typeface="Times New Roman" pitchFamily="18" charset="0"/>
              </a:rPr>
              <a:t>3.</a:t>
            </a:r>
            <a:r>
              <a:rPr lang="tr-TR" dirty="0" smtClean="0">
                <a:solidFill>
                  <a:srgbClr val="FF0000"/>
                </a:solidFill>
                <a:latin typeface="Times New Roman" pitchFamily="18" charset="0"/>
                <a:cs typeface="Times New Roman" pitchFamily="18" charset="0"/>
              </a:rPr>
              <a:t>Amino Asit Analizleri: </a:t>
            </a:r>
            <a:r>
              <a:rPr lang="tr-TR" dirty="0" smtClean="0">
                <a:latin typeface="Times New Roman" pitchFamily="18" charset="0"/>
                <a:cs typeface="Times New Roman" pitchFamily="18" charset="0"/>
              </a:rPr>
              <a:t>Asit hidrolizinden sonra amino asitlerin ölçümü yapılır.</a:t>
            </a:r>
          </a:p>
          <a:p>
            <a:pPr algn="just">
              <a:buNone/>
            </a:pPr>
            <a:r>
              <a:rPr lang="tr-TR" b="1" dirty="0" smtClean="0">
                <a:solidFill>
                  <a:srgbClr val="FF0000"/>
                </a:solidFill>
                <a:latin typeface="Times New Roman" pitchFamily="18" charset="0"/>
                <a:cs typeface="Times New Roman" pitchFamily="18" charset="0"/>
              </a:rPr>
              <a:t>4.</a:t>
            </a:r>
            <a:r>
              <a:rPr lang="tr-TR" dirty="0" smtClean="0">
                <a:solidFill>
                  <a:srgbClr val="FF0000"/>
                </a:solidFill>
                <a:latin typeface="Times New Roman" pitchFamily="18" charset="0"/>
                <a:cs typeface="Times New Roman" pitchFamily="18" charset="0"/>
              </a:rPr>
              <a:t>UV Spektroskopisi: </a:t>
            </a:r>
            <a:r>
              <a:rPr lang="tr-TR" dirty="0" smtClean="0">
                <a:latin typeface="Times New Roman" pitchFamily="18" charset="0"/>
                <a:cs typeface="Times New Roman" pitchFamily="18" charset="0"/>
              </a:rPr>
              <a:t>Aromatik yan zincirlerin ışın </a:t>
            </a:r>
            <a:r>
              <a:rPr lang="tr-TR" dirty="0" err="1" smtClean="0">
                <a:latin typeface="Times New Roman" pitchFamily="18" charset="0"/>
                <a:cs typeface="Times New Roman" pitchFamily="18" charset="0"/>
              </a:rPr>
              <a:t>absorbsiyonuna</a:t>
            </a:r>
            <a:r>
              <a:rPr lang="tr-TR" dirty="0" smtClean="0">
                <a:latin typeface="Times New Roman" pitchFamily="18" charset="0"/>
                <a:cs typeface="Times New Roman" pitchFamily="18" charset="0"/>
              </a:rPr>
              <a:t> dayanır.</a:t>
            </a:r>
            <a:endParaRPr lang="tr-TR" dirty="0">
              <a:latin typeface="Times New Roman" pitchFamily="18" charset="0"/>
              <a:cs typeface="Times New Roman" pitchFamily="18" charset="0"/>
            </a:endParaRPr>
          </a:p>
        </p:txBody>
      </p:sp>
      <p:sp>
        <p:nvSpPr>
          <p:cNvPr id="5" name="4 Slayt Numarası Yer Tutucusu"/>
          <p:cNvSpPr>
            <a:spLocks noGrp="1"/>
          </p:cNvSpPr>
          <p:nvPr>
            <p:ph type="sldNum" sz="quarter" idx="12"/>
          </p:nvPr>
        </p:nvSpPr>
        <p:spPr/>
        <p:txBody>
          <a:bodyPr/>
          <a:lstStyle/>
          <a:p>
            <a:fld id="{76E3FD18-239D-48BA-886F-2D86BFFD5A0D}" type="slidenum">
              <a:rPr lang="tr-TR" smtClean="0"/>
              <a:pPr/>
              <a:t>85</a:t>
            </a:fld>
            <a:endParaRPr lang="tr-T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571472" y="1643050"/>
            <a:ext cx="8001056" cy="3429024"/>
          </a:xfrm>
          <a:ln>
            <a:solidFill>
              <a:schemeClr val="accent1"/>
            </a:solidFill>
          </a:ln>
        </p:spPr>
        <p:txBody>
          <a:bodyPr/>
          <a:lstStyle/>
          <a:p>
            <a:pPr algn="just">
              <a:buFont typeface="Wingdings" pitchFamily="2" charset="2"/>
              <a:buChar char="ü"/>
            </a:pPr>
            <a:r>
              <a:rPr lang="tr-TR" dirty="0" smtClean="0">
                <a:latin typeface="Times New Roman" pitchFamily="18" charset="0"/>
                <a:cs typeface="Times New Roman" pitchFamily="18" charset="0"/>
              </a:rPr>
              <a:t>Doğrudan yöntemler, örnekteki proteinin gerçek kütlesini ölçtüğü için avantajlıdır.</a:t>
            </a:r>
          </a:p>
          <a:p>
            <a:pPr algn="just">
              <a:buFont typeface="Wingdings" pitchFamily="2" charset="2"/>
              <a:buChar char="ü"/>
            </a:pPr>
            <a:r>
              <a:rPr lang="tr-TR" dirty="0" smtClean="0">
                <a:latin typeface="Times New Roman" pitchFamily="18" charset="0"/>
                <a:cs typeface="Times New Roman" pitchFamily="18" charset="0"/>
              </a:rPr>
              <a:t>Ancak hassas olmadıkları için az kullanılır.</a:t>
            </a:r>
          </a:p>
          <a:p>
            <a:pPr algn="just">
              <a:buFont typeface="Wingdings" pitchFamily="2" charset="2"/>
              <a:buChar char="ü"/>
            </a:pPr>
            <a:r>
              <a:rPr lang="tr-TR" dirty="0" smtClean="0">
                <a:latin typeface="Times New Roman" pitchFamily="18" charset="0"/>
                <a:cs typeface="Times New Roman" pitchFamily="18" charset="0"/>
              </a:rPr>
              <a:t>Bu tayinler için daha fazla protein örneğine gerek duyulur ve işlem zaman alıcıdır.</a:t>
            </a:r>
          </a:p>
          <a:p>
            <a:pPr algn="just">
              <a:buFont typeface="Wingdings" pitchFamily="2" charset="2"/>
              <a:buChar char="ü"/>
            </a:pPr>
            <a:r>
              <a:rPr lang="tr-TR" dirty="0" smtClean="0">
                <a:latin typeface="Times New Roman" pitchFamily="18" charset="0"/>
                <a:cs typeface="Times New Roman" pitchFamily="18" charset="0"/>
              </a:rPr>
              <a:t>UV spektroskopisi hızlı bir yöntemdir, ancak girişim etkileri fazladır.</a:t>
            </a:r>
            <a:endParaRPr lang="tr-TR" dirty="0">
              <a:latin typeface="Times New Roman" pitchFamily="18" charset="0"/>
              <a:cs typeface="Times New Roman" pitchFamily="18" charset="0"/>
            </a:endParaRPr>
          </a:p>
        </p:txBody>
      </p:sp>
      <p:sp>
        <p:nvSpPr>
          <p:cNvPr id="5" name="4 Slayt Numarası Yer Tutucusu"/>
          <p:cNvSpPr>
            <a:spLocks noGrp="1"/>
          </p:cNvSpPr>
          <p:nvPr>
            <p:ph type="sldNum" sz="quarter" idx="12"/>
          </p:nvPr>
        </p:nvSpPr>
        <p:spPr/>
        <p:txBody>
          <a:bodyPr/>
          <a:lstStyle/>
          <a:p>
            <a:fld id="{76E3FD18-239D-48BA-886F-2D86BFFD5A0D}" type="slidenum">
              <a:rPr lang="tr-TR" smtClean="0"/>
              <a:pPr/>
              <a:t>86</a:t>
            </a:fld>
            <a:endParaRPr lang="tr-T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500042"/>
            <a:ext cx="8229600" cy="5824558"/>
          </a:xfrm>
          <a:ln>
            <a:solidFill>
              <a:schemeClr val="accent1"/>
            </a:solidFill>
          </a:ln>
        </p:spPr>
        <p:txBody>
          <a:bodyPr>
            <a:normAutofit fontScale="92500" lnSpcReduction="10000"/>
          </a:bodyPr>
          <a:lstStyle/>
          <a:p>
            <a:pPr algn="just">
              <a:lnSpc>
                <a:spcPct val="110000"/>
              </a:lnSpc>
              <a:buNone/>
            </a:pPr>
            <a:r>
              <a:rPr lang="tr-TR" sz="3000" b="1" dirty="0" smtClean="0">
                <a:solidFill>
                  <a:srgbClr val="FF0000"/>
                </a:solidFill>
                <a:latin typeface="Times New Roman" pitchFamily="18" charset="0"/>
                <a:cs typeface="Times New Roman" pitchFamily="18" charset="0"/>
              </a:rPr>
              <a:t>4.2. Dolaylı Yöntemler</a:t>
            </a:r>
          </a:p>
          <a:p>
            <a:pPr algn="just">
              <a:lnSpc>
                <a:spcPct val="110000"/>
              </a:lnSpc>
              <a:buFont typeface="Wingdings" pitchFamily="2" charset="2"/>
              <a:buChar char="Ø"/>
            </a:pPr>
            <a:r>
              <a:rPr lang="tr-TR" dirty="0" smtClean="0">
                <a:latin typeface="Times New Roman" pitchFamily="18" charset="0"/>
                <a:cs typeface="Times New Roman" pitchFamily="18" charset="0"/>
              </a:rPr>
              <a:t>    Proteinlerin çeşitli kimyasal reaktiflerle oluşturduğu renkli bileşiklerin belirli dalga boylarında verdikleri absorbansa dayalı ölçümlerdir</a:t>
            </a:r>
            <a:r>
              <a:rPr lang="tr-TR" b="1" dirty="0" smtClean="0">
                <a:latin typeface="Times New Roman" pitchFamily="18" charset="0"/>
                <a:cs typeface="Times New Roman" pitchFamily="18" charset="0"/>
              </a:rPr>
              <a:t>.</a:t>
            </a:r>
          </a:p>
          <a:p>
            <a:pPr algn="just">
              <a:lnSpc>
                <a:spcPct val="110000"/>
              </a:lnSpc>
              <a:buFont typeface="Wingdings" pitchFamily="2" charset="2"/>
              <a:buChar char="Ø"/>
            </a:pPr>
            <a:r>
              <a:rPr lang="tr-TR" dirty="0" smtClean="0">
                <a:latin typeface="Times New Roman" pitchFamily="18" charset="0"/>
                <a:cs typeface="Times New Roman" pitchFamily="18" charset="0"/>
              </a:rPr>
              <a:t>    Bu yöntemin dezavantajı, farklı proteinler, farklı </a:t>
            </a:r>
            <a:r>
              <a:rPr lang="tr-TR" dirty="0" err="1" smtClean="0">
                <a:latin typeface="Times New Roman" pitchFamily="18" charset="0"/>
                <a:cs typeface="Times New Roman" pitchFamily="18" charset="0"/>
              </a:rPr>
              <a:t>kolorimetrik</a:t>
            </a:r>
            <a:r>
              <a:rPr lang="tr-TR" dirty="0" smtClean="0">
                <a:latin typeface="Times New Roman" pitchFamily="18" charset="0"/>
                <a:cs typeface="Times New Roman" pitchFamily="18" charset="0"/>
              </a:rPr>
              <a:t> reaktiflerle farklı reaksiyonlar verir.</a:t>
            </a:r>
          </a:p>
          <a:p>
            <a:pPr algn="just">
              <a:lnSpc>
                <a:spcPct val="110000"/>
              </a:lnSpc>
              <a:buFont typeface="Wingdings" pitchFamily="2" charset="2"/>
              <a:buChar char="Ø"/>
            </a:pPr>
            <a:r>
              <a:rPr lang="tr-TR" dirty="0" smtClean="0">
                <a:latin typeface="Times New Roman" pitchFamily="18" charset="0"/>
                <a:cs typeface="Times New Roman" pitchFamily="18" charset="0"/>
              </a:rPr>
              <a:t>    Reaktifle protein örneğinin reaksiyonu sonucu oluşan </a:t>
            </a:r>
            <a:r>
              <a:rPr lang="tr-TR" dirty="0" err="1" smtClean="0">
                <a:latin typeface="Times New Roman" pitchFamily="18" charset="0"/>
                <a:cs typeface="Times New Roman" pitchFamily="18" charset="0"/>
              </a:rPr>
              <a:t>absorbans</a:t>
            </a:r>
            <a:r>
              <a:rPr lang="tr-TR" dirty="0" smtClean="0">
                <a:latin typeface="Times New Roman" pitchFamily="18" charset="0"/>
                <a:cs typeface="Times New Roman" pitchFamily="18" charset="0"/>
              </a:rPr>
              <a:t>, örnekteki proteinin bağıl miktarını hesaplamak için kullanılır (protein standardına göre bağıl miktar). Dolaylı yöntemler, proteinin gerçek miktarını ölçen doğrudan yöntemlerle kıyaslandıklarında her zaman bağıl miktarı belirtir.</a:t>
            </a:r>
          </a:p>
          <a:p>
            <a:pPr algn="just">
              <a:lnSpc>
                <a:spcPct val="110000"/>
              </a:lnSpc>
              <a:buFont typeface="Wingdings" pitchFamily="2" charset="2"/>
              <a:buChar char="Ø"/>
            </a:pPr>
            <a:r>
              <a:rPr lang="tr-TR" dirty="0" smtClean="0">
                <a:latin typeface="Times New Roman" pitchFamily="18" charset="0"/>
                <a:cs typeface="Times New Roman" pitchFamily="18" charset="0"/>
              </a:rPr>
              <a:t>    Dolaylı yöntemler hızlı, spesifik ve hassas oldukları için çok kullanılır. Bu yöntemlerle çok küçük miktardaki proteinler bile hesaplanabilir.</a:t>
            </a:r>
            <a:endParaRPr lang="tr-TR" dirty="0">
              <a:latin typeface="Times New Roman" pitchFamily="18" charset="0"/>
              <a:cs typeface="Times New Roman" pitchFamily="18" charset="0"/>
            </a:endParaRPr>
          </a:p>
        </p:txBody>
      </p:sp>
      <p:sp>
        <p:nvSpPr>
          <p:cNvPr id="5" name="4 Slayt Numarası Yer Tutucusu"/>
          <p:cNvSpPr>
            <a:spLocks noGrp="1"/>
          </p:cNvSpPr>
          <p:nvPr>
            <p:ph type="sldNum" sz="quarter" idx="12"/>
          </p:nvPr>
        </p:nvSpPr>
        <p:spPr/>
        <p:txBody>
          <a:bodyPr/>
          <a:lstStyle/>
          <a:p>
            <a:fld id="{76E3FD18-239D-48BA-886F-2D86BFFD5A0D}" type="slidenum">
              <a:rPr lang="tr-TR" smtClean="0"/>
              <a:pPr/>
              <a:t>87</a:t>
            </a:fld>
            <a:endParaRPr lang="tr-T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571472" y="1214422"/>
            <a:ext cx="8001056" cy="3786214"/>
          </a:xfrm>
          <a:ln>
            <a:solidFill>
              <a:schemeClr val="accent1"/>
            </a:solidFill>
          </a:ln>
        </p:spPr>
        <p:txBody>
          <a:bodyPr/>
          <a:lstStyle/>
          <a:p>
            <a:pPr algn="just">
              <a:buFont typeface="Wingdings" pitchFamily="2" charset="2"/>
              <a:buChar char="Ø"/>
            </a:pPr>
            <a:r>
              <a:rPr lang="tr-TR" dirty="0" smtClean="0">
                <a:latin typeface="Times New Roman" pitchFamily="18" charset="0"/>
                <a:cs typeface="Times New Roman" pitchFamily="18" charset="0"/>
              </a:rPr>
              <a:t>     </a:t>
            </a:r>
            <a:r>
              <a:rPr lang="nn-NO" dirty="0" smtClean="0">
                <a:latin typeface="Times New Roman" pitchFamily="18" charset="0"/>
                <a:cs typeface="Times New Roman" pitchFamily="18" charset="0"/>
              </a:rPr>
              <a:t>Primer yapısı bilinen bir proteinin amino asit analizleri ile miktar tayini</a:t>
            </a:r>
            <a:r>
              <a:rPr lang="tr-TR" dirty="0" smtClean="0">
                <a:latin typeface="Times New Roman" pitchFamily="18" charset="0"/>
                <a:cs typeface="Times New Roman" pitchFamily="18" charset="0"/>
              </a:rPr>
              <a:t> yapılmaktadır.</a:t>
            </a:r>
          </a:p>
          <a:p>
            <a:pPr algn="just">
              <a:buFont typeface="Wingdings" pitchFamily="2" charset="2"/>
              <a:buChar char="Ø"/>
            </a:pPr>
            <a:r>
              <a:rPr lang="tr-TR" dirty="0" smtClean="0">
                <a:latin typeface="Times New Roman" pitchFamily="18" charset="0"/>
                <a:cs typeface="Times New Roman" pitchFamily="18" charset="0"/>
              </a:rPr>
              <a:t>     Bu yöntemde asidik ortamda </a:t>
            </a:r>
            <a:r>
              <a:rPr lang="tr-TR" dirty="0" err="1" smtClean="0">
                <a:latin typeface="Times New Roman" pitchFamily="18" charset="0"/>
                <a:cs typeface="Times New Roman" pitchFamily="18" charset="0"/>
              </a:rPr>
              <a:t>triptofan</a:t>
            </a:r>
            <a:r>
              <a:rPr lang="tr-TR" dirty="0" smtClean="0">
                <a:latin typeface="Times New Roman" pitchFamily="18" charset="0"/>
                <a:cs typeface="Times New Roman" pitchFamily="18" charset="0"/>
              </a:rPr>
              <a:t>, sistin ve </a:t>
            </a:r>
            <a:r>
              <a:rPr lang="tr-TR" dirty="0" err="1" smtClean="0">
                <a:latin typeface="Times New Roman" pitchFamily="18" charset="0"/>
                <a:cs typeface="Times New Roman" pitchFamily="18" charset="0"/>
              </a:rPr>
              <a:t>sistein</a:t>
            </a:r>
            <a:r>
              <a:rPr lang="tr-TR" dirty="0" smtClean="0">
                <a:latin typeface="Times New Roman" pitchFamily="18" charset="0"/>
                <a:cs typeface="Times New Roman" pitchFamily="18" charset="0"/>
              </a:rPr>
              <a:t> gibi amino asitler hidrolize karşı hassas olduklarından bunlarla ilgili bazı hatalar olabilmektedir.</a:t>
            </a:r>
          </a:p>
          <a:p>
            <a:pPr algn="just">
              <a:buFont typeface="Wingdings" pitchFamily="2" charset="2"/>
              <a:buChar char="Ø"/>
            </a:pPr>
            <a:r>
              <a:rPr lang="tr-TR" dirty="0" smtClean="0">
                <a:latin typeface="Times New Roman" pitchFamily="18" charset="0"/>
                <a:cs typeface="Times New Roman" pitchFamily="18" charset="0"/>
              </a:rPr>
              <a:t>     </a:t>
            </a:r>
            <a:r>
              <a:rPr lang="es-ES" dirty="0" smtClean="0">
                <a:latin typeface="Times New Roman" pitchFamily="18" charset="0"/>
                <a:cs typeface="Times New Roman" pitchFamily="18" charset="0"/>
              </a:rPr>
              <a:t>Ayrıca glutamin ve aspara</a:t>
            </a:r>
            <a:r>
              <a:rPr lang="tr-TR" dirty="0" smtClean="0">
                <a:latin typeface="Times New Roman" pitchFamily="18" charset="0"/>
                <a:cs typeface="Times New Roman" pitchFamily="18" charset="0"/>
              </a:rPr>
              <a:t>g</a:t>
            </a:r>
            <a:r>
              <a:rPr lang="es-ES" dirty="0" smtClean="0">
                <a:latin typeface="Times New Roman" pitchFamily="18" charset="0"/>
                <a:cs typeface="Times New Roman" pitchFamily="18" charset="0"/>
              </a:rPr>
              <a:t>in amino asitleri de hidrolizden sonra glutamik</a:t>
            </a:r>
            <a:r>
              <a:rPr lang="tr-TR" dirty="0" smtClean="0">
                <a:latin typeface="Times New Roman" pitchFamily="18" charset="0"/>
                <a:cs typeface="Times New Roman" pitchFamily="18" charset="0"/>
              </a:rPr>
              <a:t> asit ve </a:t>
            </a:r>
            <a:r>
              <a:rPr lang="tr-TR" dirty="0" err="1" smtClean="0">
                <a:latin typeface="Times New Roman" pitchFamily="18" charset="0"/>
                <a:cs typeface="Times New Roman" pitchFamily="18" charset="0"/>
              </a:rPr>
              <a:t>aspartik</a:t>
            </a:r>
            <a:r>
              <a:rPr lang="tr-TR" dirty="0" smtClean="0">
                <a:latin typeface="Times New Roman" pitchFamily="18" charset="0"/>
                <a:cs typeface="Times New Roman" pitchFamily="18" charset="0"/>
              </a:rPr>
              <a:t> aside dönüşmektedir.</a:t>
            </a:r>
            <a:endParaRPr lang="tr-TR" dirty="0">
              <a:latin typeface="Times New Roman" pitchFamily="18" charset="0"/>
              <a:cs typeface="Times New Roman" pitchFamily="18" charset="0"/>
            </a:endParaRPr>
          </a:p>
        </p:txBody>
      </p:sp>
      <p:sp>
        <p:nvSpPr>
          <p:cNvPr id="5" name="4 Slayt Numarası Yer Tutucusu"/>
          <p:cNvSpPr>
            <a:spLocks noGrp="1"/>
          </p:cNvSpPr>
          <p:nvPr>
            <p:ph type="sldNum" sz="quarter" idx="12"/>
          </p:nvPr>
        </p:nvSpPr>
        <p:spPr/>
        <p:txBody>
          <a:bodyPr/>
          <a:lstStyle/>
          <a:p>
            <a:fld id="{76E3FD18-239D-48BA-886F-2D86BFFD5A0D}" type="slidenum">
              <a:rPr lang="tr-TR" smtClean="0"/>
              <a:pPr/>
              <a:t>88</a:t>
            </a:fld>
            <a:endParaRPr lang="tr-T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928670"/>
            <a:ext cx="8229600" cy="4643470"/>
          </a:xfrm>
          <a:ln>
            <a:solidFill>
              <a:schemeClr val="accent1"/>
            </a:solidFill>
          </a:ln>
        </p:spPr>
        <p:txBody>
          <a:bodyPr>
            <a:normAutofit lnSpcReduction="10000"/>
          </a:bodyPr>
          <a:lstStyle/>
          <a:p>
            <a:pPr algn="just">
              <a:buNone/>
            </a:pPr>
            <a:r>
              <a:rPr lang="tr-TR" sz="3000" b="1" dirty="0" smtClean="0">
                <a:solidFill>
                  <a:srgbClr val="FF0000"/>
                </a:solidFill>
                <a:latin typeface="Times New Roman" pitchFamily="18" charset="0"/>
                <a:cs typeface="Times New Roman" pitchFamily="18" charset="0"/>
              </a:rPr>
              <a:t>Protein Standartları</a:t>
            </a:r>
          </a:p>
          <a:p>
            <a:pPr algn="just">
              <a:buFont typeface="Wingdings" pitchFamily="2" charset="2"/>
              <a:buChar char="Ø"/>
            </a:pPr>
            <a:r>
              <a:rPr lang="tr-TR" dirty="0" smtClean="0">
                <a:latin typeface="Times New Roman" pitchFamily="18" charset="0"/>
                <a:cs typeface="Times New Roman" pitchFamily="18" charset="0"/>
              </a:rPr>
              <a:t>     Birçok protein tayin yönteminde bilinen bir proteinin kullanılmasıyla çizilen standart grafikler yardımıyla bilinmeyen örneğin miktarı bulunur.</a:t>
            </a:r>
          </a:p>
          <a:p>
            <a:pPr algn="just">
              <a:buFont typeface="Wingdings" pitchFamily="2" charset="2"/>
              <a:buChar char="Ø"/>
            </a:pPr>
            <a:r>
              <a:rPr lang="tr-TR" dirty="0" smtClean="0">
                <a:latin typeface="Times New Roman" pitchFamily="18" charset="0"/>
                <a:cs typeface="Times New Roman" pitchFamily="18" charset="0"/>
              </a:rPr>
              <a:t>     Proteinin amino asit bileşimi ve protein </a:t>
            </a:r>
            <a:r>
              <a:rPr lang="tr-TR" dirty="0" err="1" smtClean="0">
                <a:latin typeface="Times New Roman" pitchFamily="18" charset="0"/>
                <a:cs typeface="Times New Roman" pitchFamily="18" charset="0"/>
              </a:rPr>
              <a:t>prostetik</a:t>
            </a:r>
            <a:r>
              <a:rPr lang="tr-TR" dirty="0" smtClean="0">
                <a:latin typeface="Times New Roman" pitchFamily="18" charset="0"/>
                <a:cs typeface="Times New Roman" pitchFamily="18" charset="0"/>
              </a:rPr>
              <a:t> grupların varlığı (</a:t>
            </a:r>
            <a:r>
              <a:rPr lang="tr-TR" dirty="0" err="1" smtClean="0">
                <a:latin typeface="Times New Roman" pitchFamily="18" charset="0"/>
                <a:cs typeface="Times New Roman" pitchFamily="18" charset="0"/>
              </a:rPr>
              <a:t>glikoproteinlerdeki</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karbohidrat</a:t>
            </a:r>
            <a:r>
              <a:rPr lang="tr-TR" dirty="0" smtClean="0">
                <a:latin typeface="Times New Roman" pitchFamily="18" charset="0"/>
                <a:cs typeface="Times New Roman" pitchFamily="18" charset="0"/>
              </a:rPr>
              <a:t> grupları gibi) </a:t>
            </a:r>
            <a:r>
              <a:rPr lang="tr-TR" dirty="0" err="1" smtClean="0">
                <a:latin typeface="Times New Roman" pitchFamily="18" charset="0"/>
                <a:cs typeface="Times New Roman" pitchFamily="18" charset="0"/>
              </a:rPr>
              <a:t>spektrometrik</a:t>
            </a:r>
            <a:r>
              <a:rPr lang="tr-TR" dirty="0" smtClean="0">
                <a:latin typeface="Times New Roman" pitchFamily="18" charset="0"/>
                <a:cs typeface="Times New Roman" pitchFamily="18" charset="0"/>
              </a:rPr>
              <a:t> bir ölçümde renk değişimini etkileyebilir.</a:t>
            </a:r>
          </a:p>
          <a:p>
            <a:pPr algn="just">
              <a:buFont typeface="Wingdings" pitchFamily="2" charset="2"/>
              <a:buChar char="Ø"/>
            </a:pPr>
            <a:r>
              <a:rPr lang="tr-TR" dirty="0" smtClean="0">
                <a:latin typeface="Times New Roman" pitchFamily="18" charset="0"/>
                <a:cs typeface="Times New Roman" pitchFamily="18" charset="0"/>
              </a:rPr>
              <a:t>    Ölçümü yapılacak tüm standartlar ve örnek iki veya üç seri halinde hazırlanmalıdır. Bu daha doğru sonuçların alınması için çok önemlidir.</a:t>
            </a:r>
            <a:endParaRPr lang="tr-TR" dirty="0">
              <a:latin typeface="Times New Roman" pitchFamily="18" charset="0"/>
              <a:cs typeface="Times New Roman" pitchFamily="18" charset="0"/>
            </a:endParaRPr>
          </a:p>
        </p:txBody>
      </p:sp>
      <p:sp>
        <p:nvSpPr>
          <p:cNvPr id="5" name="4 Slayt Numarası Yer Tutucusu"/>
          <p:cNvSpPr>
            <a:spLocks noGrp="1"/>
          </p:cNvSpPr>
          <p:nvPr>
            <p:ph type="sldNum" sz="quarter" idx="12"/>
          </p:nvPr>
        </p:nvSpPr>
        <p:spPr/>
        <p:txBody>
          <a:bodyPr/>
          <a:lstStyle/>
          <a:p>
            <a:fld id="{76E3FD18-239D-48BA-886F-2D86BFFD5A0D}" type="slidenum">
              <a:rPr lang="tr-TR" smtClean="0"/>
              <a:pPr/>
              <a:t>89</a:t>
            </a:fld>
            <a:endParaRPr lang="tr-T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57158" y="1142984"/>
            <a:ext cx="8329642" cy="4000528"/>
          </a:xfrm>
          <a:ln>
            <a:solidFill>
              <a:schemeClr val="accent1"/>
            </a:solidFill>
          </a:ln>
        </p:spPr>
        <p:txBody>
          <a:bodyPr>
            <a:normAutofit/>
          </a:bodyPr>
          <a:lstStyle/>
          <a:p>
            <a:pPr algn="just">
              <a:buFont typeface="Wingdings" pitchFamily="2" charset="2"/>
              <a:buChar char="Ø"/>
            </a:pPr>
            <a:r>
              <a:rPr lang="tr-TR" dirty="0" smtClean="0">
                <a:latin typeface="Times New Roman" pitchFamily="18" charset="0"/>
                <a:cs typeface="Times New Roman" pitchFamily="18" charset="0"/>
              </a:rPr>
              <a:t>     Mümkünse saflaştırılmak istenen proteinin saf bir örneği ile ölçümü kalibre etmek, benzer renk verimine ulaşmak için iyi bir çözümdür. Böyle bir çözümün mümkün olmadığı durumlarda yaygın olarak kullanılan protein standardı, sığır serum </a:t>
            </a:r>
            <a:r>
              <a:rPr lang="tr-TR" dirty="0" err="1" smtClean="0">
                <a:latin typeface="Times New Roman" pitchFamily="18" charset="0"/>
                <a:cs typeface="Times New Roman" pitchFamily="18" charset="0"/>
              </a:rPr>
              <a:t>albuminidir</a:t>
            </a:r>
            <a:r>
              <a:rPr lang="tr-TR" dirty="0" smtClean="0">
                <a:latin typeface="Times New Roman" pitchFamily="18" charset="0"/>
                <a:cs typeface="Times New Roman" pitchFamily="18" charset="0"/>
              </a:rPr>
              <a:t> (BSA). </a:t>
            </a:r>
            <a:r>
              <a:rPr lang="tr-TR" dirty="0" err="1" smtClean="0">
                <a:latin typeface="Times New Roman" pitchFamily="18" charset="0"/>
                <a:cs typeface="Times New Roman" pitchFamily="18" charset="0"/>
              </a:rPr>
              <a:t>İmmünoglobulin</a:t>
            </a:r>
            <a:r>
              <a:rPr lang="tr-TR" dirty="0" smtClean="0">
                <a:latin typeface="Times New Roman" pitchFamily="18" charset="0"/>
                <a:cs typeface="Times New Roman" pitchFamily="18" charset="0"/>
              </a:rPr>
              <a:t> G de bu amaçla kullanılmaktadır.</a:t>
            </a:r>
          </a:p>
          <a:p>
            <a:pPr algn="just">
              <a:buFont typeface="Wingdings" pitchFamily="2" charset="2"/>
              <a:buChar char="Ø"/>
            </a:pPr>
            <a:r>
              <a:rPr lang="tr-TR" dirty="0" smtClean="0">
                <a:latin typeface="Times New Roman" pitchFamily="18" charset="0"/>
                <a:cs typeface="Times New Roman" pitchFamily="18" charset="0"/>
              </a:rPr>
              <a:t>     Farklı proteinler aynı yöntemde bile bazen farklı sonuçlar verebilir. Örneğin </a:t>
            </a:r>
            <a:r>
              <a:rPr lang="tr-TR" dirty="0" err="1" smtClean="0">
                <a:latin typeface="Times New Roman" pitchFamily="18" charset="0"/>
                <a:cs typeface="Times New Roman" pitchFamily="18" charset="0"/>
              </a:rPr>
              <a:t>Lowry</a:t>
            </a:r>
            <a:r>
              <a:rPr lang="tr-TR" dirty="0" smtClean="0">
                <a:latin typeface="Times New Roman" pitchFamily="18" charset="0"/>
                <a:cs typeface="Times New Roman" pitchFamily="18" charset="0"/>
              </a:rPr>
              <a:t> yönteminde 10 g jelatin 10 g </a:t>
            </a:r>
            <a:r>
              <a:rPr lang="tr-TR" dirty="0" err="1" smtClean="0">
                <a:latin typeface="Times New Roman" pitchFamily="18" charset="0"/>
                <a:cs typeface="Times New Roman" pitchFamily="18" charset="0"/>
              </a:rPr>
              <a:t>BSA'ın</a:t>
            </a:r>
            <a:r>
              <a:rPr lang="tr-TR" dirty="0" smtClean="0">
                <a:latin typeface="Times New Roman" pitchFamily="18" charset="0"/>
                <a:cs typeface="Times New Roman" pitchFamily="18" charset="0"/>
              </a:rPr>
              <a:t> verdiği absorbansın %69'unu verir.</a:t>
            </a:r>
            <a:endParaRPr lang="tr-TR" dirty="0">
              <a:latin typeface="Times New Roman" pitchFamily="18" charset="0"/>
              <a:cs typeface="Times New Roman" pitchFamily="18" charset="0"/>
            </a:endParaRPr>
          </a:p>
        </p:txBody>
      </p:sp>
      <p:sp>
        <p:nvSpPr>
          <p:cNvPr id="5" name="4 Slayt Numarası Yer Tutucusu"/>
          <p:cNvSpPr>
            <a:spLocks noGrp="1"/>
          </p:cNvSpPr>
          <p:nvPr>
            <p:ph type="sldNum" sz="quarter" idx="12"/>
          </p:nvPr>
        </p:nvSpPr>
        <p:spPr/>
        <p:txBody>
          <a:bodyPr/>
          <a:lstStyle/>
          <a:p>
            <a:fld id="{76E3FD18-239D-48BA-886F-2D86BFFD5A0D}" type="slidenum">
              <a:rPr lang="tr-TR" smtClean="0"/>
              <a:pPr/>
              <a:t>90</a:t>
            </a:fld>
            <a:endParaRPr lang="tr-T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28596" y="1071546"/>
            <a:ext cx="8229600" cy="4429156"/>
          </a:xfrm>
          <a:ln>
            <a:solidFill>
              <a:schemeClr val="accent1"/>
            </a:solidFill>
          </a:ln>
        </p:spPr>
        <p:txBody>
          <a:bodyPr/>
          <a:lstStyle/>
          <a:p>
            <a:pPr algn="just">
              <a:buNone/>
            </a:pPr>
            <a:r>
              <a:rPr lang="tr-TR" sz="2800" b="1" dirty="0" smtClean="0">
                <a:solidFill>
                  <a:srgbClr val="FF0000"/>
                </a:solidFill>
                <a:latin typeface="Times New Roman" pitchFamily="18" charset="0"/>
                <a:cs typeface="Times New Roman" pitchFamily="18" charset="0"/>
              </a:rPr>
              <a:t>Küvetler</a:t>
            </a:r>
          </a:p>
          <a:p>
            <a:pPr algn="just">
              <a:buFont typeface="Wingdings" pitchFamily="2" charset="2"/>
              <a:buChar char="Ø"/>
            </a:pPr>
            <a:r>
              <a:rPr lang="tr-TR" dirty="0" smtClean="0">
                <a:latin typeface="Times New Roman" pitchFamily="18" charset="0"/>
                <a:cs typeface="Times New Roman" pitchFamily="18" charset="0"/>
              </a:rPr>
              <a:t>Protein tayinlerinde farklı koşullarda farklı küvetlerden yararlanılmaktadır.</a:t>
            </a:r>
          </a:p>
          <a:p>
            <a:pPr algn="just">
              <a:buFont typeface="Wingdings" pitchFamily="2" charset="2"/>
              <a:buChar char="ü"/>
            </a:pPr>
            <a:r>
              <a:rPr lang="tr-TR" dirty="0" smtClean="0">
                <a:latin typeface="Times New Roman" pitchFamily="18" charset="0"/>
                <a:cs typeface="Times New Roman" pitchFamily="18" charset="0"/>
              </a:rPr>
              <a:t>Cam küvetlerle </a:t>
            </a:r>
            <a:r>
              <a:rPr lang="tr-TR" dirty="0" smtClean="0">
                <a:latin typeface="Times New Roman" pitchFamily="18" charset="0"/>
                <a:ea typeface="Cambria Math"/>
                <a:cs typeface="Times New Roman" pitchFamily="18" charset="0"/>
              </a:rPr>
              <a:t>⇨ </a:t>
            </a:r>
            <a:r>
              <a:rPr lang="tr-TR" dirty="0" smtClean="0">
                <a:latin typeface="Times New Roman" pitchFamily="18" charset="0"/>
                <a:cs typeface="Times New Roman" pitchFamily="18" charset="0"/>
              </a:rPr>
              <a:t>320 </a:t>
            </a:r>
            <a:r>
              <a:rPr lang="tr-TR" dirty="0" err="1" smtClean="0">
                <a:latin typeface="Times New Roman" pitchFamily="18" charset="0"/>
                <a:cs typeface="Times New Roman" pitchFamily="18" charset="0"/>
              </a:rPr>
              <a:t>nm</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nin</a:t>
            </a:r>
            <a:r>
              <a:rPr lang="tr-TR" dirty="0" smtClean="0">
                <a:latin typeface="Times New Roman" pitchFamily="18" charset="0"/>
                <a:cs typeface="Times New Roman" pitchFamily="18" charset="0"/>
              </a:rPr>
              <a:t> üzerindeki ölçümler,</a:t>
            </a:r>
          </a:p>
          <a:p>
            <a:pPr algn="just">
              <a:buFont typeface="Wingdings" pitchFamily="2" charset="2"/>
              <a:buChar char="ü"/>
            </a:pPr>
            <a:r>
              <a:rPr lang="tr-TR" dirty="0" err="1" smtClean="0">
                <a:latin typeface="Times New Roman" pitchFamily="18" charset="0"/>
                <a:cs typeface="Times New Roman" pitchFamily="18" charset="0"/>
              </a:rPr>
              <a:t>Kuartz</a:t>
            </a:r>
            <a:r>
              <a:rPr lang="tr-TR" dirty="0" smtClean="0">
                <a:latin typeface="Times New Roman" pitchFamily="18" charset="0"/>
                <a:cs typeface="Times New Roman" pitchFamily="18" charset="0"/>
              </a:rPr>
              <a:t> küvetlerle </a:t>
            </a:r>
            <a:r>
              <a:rPr lang="tr-TR" dirty="0" smtClean="0">
                <a:latin typeface="Times New Roman" pitchFamily="18" charset="0"/>
                <a:ea typeface="Cambria Math"/>
                <a:cs typeface="Times New Roman" pitchFamily="18" charset="0"/>
              </a:rPr>
              <a:t>⇨</a:t>
            </a:r>
            <a:r>
              <a:rPr lang="tr-TR" dirty="0" smtClean="0">
                <a:latin typeface="Times New Roman" pitchFamily="18" charset="0"/>
                <a:cs typeface="Times New Roman" pitchFamily="18" charset="0"/>
              </a:rPr>
              <a:t> UV-VIS bölgedeki ölçümler,</a:t>
            </a:r>
          </a:p>
          <a:p>
            <a:pPr algn="just">
              <a:buFont typeface="Wingdings" pitchFamily="2" charset="2"/>
              <a:buChar char="ü"/>
            </a:pPr>
            <a:r>
              <a:rPr lang="tr-TR" dirty="0" smtClean="0">
                <a:latin typeface="Times New Roman" pitchFamily="18" charset="0"/>
                <a:cs typeface="Times New Roman" pitchFamily="18" charset="0"/>
              </a:rPr>
              <a:t>Tek kullanımlık </a:t>
            </a:r>
            <a:r>
              <a:rPr lang="tr-TR" dirty="0" err="1" smtClean="0">
                <a:latin typeface="Times New Roman" pitchFamily="18" charset="0"/>
                <a:cs typeface="Times New Roman" pitchFamily="18" charset="0"/>
              </a:rPr>
              <a:t>polisitiren</a:t>
            </a:r>
            <a:r>
              <a:rPr lang="tr-TR" dirty="0" smtClean="0">
                <a:latin typeface="Times New Roman" pitchFamily="18" charset="0"/>
                <a:cs typeface="Times New Roman" pitchFamily="18" charset="0"/>
              </a:rPr>
              <a:t> küvetlerle </a:t>
            </a:r>
            <a:r>
              <a:rPr lang="tr-TR" dirty="0" smtClean="0">
                <a:latin typeface="Times New Roman" pitchFamily="18" charset="0"/>
                <a:ea typeface="Cambria Math"/>
                <a:cs typeface="Times New Roman" pitchFamily="18" charset="0"/>
              </a:rPr>
              <a:t>⇨ </a:t>
            </a:r>
            <a:r>
              <a:rPr lang="tr-TR" dirty="0" smtClean="0">
                <a:latin typeface="Times New Roman" pitchFamily="18" charset="0"/>
                <a:cs typeface="Times New Roman" pitchFamily="18" charset="0"/>
              </a:rPr>
              <a:t>340 </a:t>
            </a:r>
            <a:r>
              <a:rPr lang="tr-TR" dirty="0" err="1" smtClean="0">
                <a:latin typeface="Times New Roman" pitchFamily="18" charset="0"/>
                <a:cs typeface="Times New Roman" pitchFamily="18" charset="0"/>
              </a:rPr>
              <a:t>nm</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nin</a:t>
            </a:r>
            <a:r>
              <a:rPr lang="tr-TR" dirty="0" smtClean="0">
                <a:latin typeface="Times New Roman" pitchFamily="18" charset="0"/>
                <a:cs typeface="Times New Roman" pitchFamily="18" charset="0"/>
              </a:rPr>
              <a:t> üzerinde ölçümler ve </a:t>
            </a:r>
          </a:p>
          <a:p>
            <a:pPr algn="just">
              <a:buFont typeface="Wingdings" pitchFamily="2" charset="2"/>
              <a:buChar char="ü"/>
            </a:pPr>
            <a:r>
              <a:rPr lang="tr-TR" dirty="0" smtClean="0">
                <a:latin typeface="Times New Roman" pitchFamily="18" charset="0"/>
                <a:cs typeface="Times New Roman" pitchFamily="18" charset="0"/>
              </a:rPr>
              <a:t>Akrilik küvetler </a:t>
            </a:r>
            <a:r>
              <a:rPr lang="tr-TR" dirty="0" smtClean="0">
                <a:latin typeface="Times New Roman" pitchFamily="18" charset="0"/>
                <a:ea typeface="Cambria Math"/>
                <a:cs typeface="Times New Roman" pitchFamily="18" charset="0"/>
              </a:rPr>
              <a:t>⇨ </a:t>
            </a:r>
            <a:r>
              <a:rPr lang="tr-TR" dirty="0" smtClean="0">
                <a:latin typeface="Times New Roman" pitchFamily="18" charset="0"/>
                <a:cs typeface="Times New Roman" pitchFamily="18" charset="0"/>
              </a:rPr>
              <a:t>275-350 </a:t>
            </a:r>
            <a:r>
              <a:rPr lang="tr-TR" dirty="0" err="1" smtClean="0">
                <a:latin typeface="Times New Roman" pitchFamily="18" charset="0"/>
                <a:cs typeface="Times New Roman" pitchFamily="18" charset="0"/>
              </a:rPr>
              <a:t>nm</a:t>
            </a:r>
            <a:r>
              <a:rPr lang="tr-TR" dirty="0" smtClean="0">
                <a:latin typeface="Times New Roman" pitchFamily="18" charset="0"/>
                <a:cs typeface="Times New Roman" pitchFamily="18" charset="0"/>
              </a:rPr>
              <a:t> arasında kullanılmaktadır.</a:t>
            </a:r>
            <a:endParaRPr lang="tr-TR" dirty="0">
              <a:latin typeface="Times New Roman" pitchFamily="18" charset="0"/>
              <a:cs typeface="Times New Roman" pitchFamily="18" charset="0"/>
            </a:endParaRPr>
          </a:p>
        </p:txBody>
      </p:sp>
      <p:sp>
        <p:nvSpPr>
          <p:cNvPr id="5" name="4 Slayt Numarası Yer Tutucusu"/>
          <p:cNvSpPr>
            <a:spLocks noGrp="1"/>
          </p:cNvSpPr>
          <p:nvPr>
            <p:ph type="sldNum" sz="quarter" idx="12"/>
          </p:nvPr>
        </p:nvSpPr>
        <p:spPr/>
        <p:txBody>
          <a:bodyPr/>
          <a:lstStyle/>
          <a:p>
            <a:fld id="{76E3FD18-239D-48BA-886F-2D86BFFD5A0D}" type="slidenum">
              <a:rPr lang="tr-TR" smtClean="0"/>
              <a:pPr/>
              <a:t>91</a:t>
            </a:fld>
            <a:endParaRPr lang="tr-T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928670"/>
            <a:ext cx="8229600" cy="4143404"/>
          </a:xfrm>
          <a:ln>
            <a:solidFill>
              <a:schemeClr val="accent1"/>
            </a:solidFill>
          </a:ln>
        </p:spPr>
        <p:txBody>
          <a:bodyPr>
            <a:normAutofit/>
          </a:bodyPr>
          <a:lstStyle/>
          <a:p>
            <a:pPr algn="just">
              <a:buFont typeface="Wingdings" pitchFamily="2" charset="2"/>
              <a:buChar char="Ø"/>
            </a:pPr>
            <a:r>
              <a:rPr lang="tr-TR" dirty="0" smtClean="0">
                <a:latin typeface="Times New Roman" pitchFamily="18" charset="0"/>
                <a:cs typeface="Times New Roman" pitchFamily="18" charset="0"/>
              </a:rPr>
              <a:t>    Özellikle boya-bağlama esaslı protein tayin yöntemlerinde boya veya boya-protein kompleksinin küvet çeperlerine yapışması sorun yarattığı için tek kullanımlık küvetleri kullanmak daha uygundur.</a:t>
            </a:r>
          </a:p>
          <a:p>
            <a:pPr algn="just">
              <a:buFont typeface="Wingdings" pitchFamily="2" charset="2"/>
              <a:buChar char="Ø"/>
            </a:pPr>
            <a:r>
              <a:rPr lang="tr-TR" dirty="0" smtClean="0">
                <a:latin typeface="Times New Roman" pitchFamily="18" charset="0"/>
                <a:cs typeface="Times New Roman" pitchFamily="18" charset="0"/>
              </a:rPr>
              <a:t>    Küvetlerle çalışırken cam küvetlere cam pipetlerin değdirilmemesine, küvet içinde hava kabarcıkları oluşmamasına, küvetin ışık geçiren yüzeyinde parmak izi olmamasına özen gösterilmelidir. Oluşan parmak izleri %70 </a:t>
            </a:r>
            <a:r>
              <a:rPr lang="tr-TR" dirty="0" err="1" smtClean="0">
                <a:latin typeface="Times New Roman" pitchFamily="18" charset="0"/>
                <a:cs typeface="Times New Roman" pitchFamily="18" charset="0"/>
              </a:rPr>
              <a:t>lik</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etanolle</a:t>
            </a:r>
            <a:r>
              <a:rPr lang="tr-TR" dirty="0" smtClean="0">
                <a:latin typeface="Times New Roman" pitchFamily="18" charset="0"/>
                <a:cs typeface="Times New Roman" pitchFamily="18" charset="0"/>
              </a:rPr>
              <a:t> silinmelidir.</a:t>
            </a:r>
            <a:endParaRPr lang="tr-TR" dirty="0">
              <a:latin typeface="Times New Roman" pitchFamily="18" charset="0"/>
              <a:cs typeface="Times New Roman" pitchFamily="18" charset="0"/>
            </a:endParaRPr>
          </a:p>
        </p:txBody>
      </p:sp>
      <p:sp>
        <p:nvSpPr>
          <p:cNvPr id="5" name="4 Slayt Numarası Yer Tutucusu"/>
          <p:cNvSpPr>
            <a:spLocks noGrp="1"/>
          </p:cNvSpPr>
          <p:nvPr>
            <p:ph type="sldNum" sz="quarter" idx="12"/>
          </p:nvPr>
        </p:nvSpPr>
        <p:spPr/>
        <p:txBody>
          <a:bodyPr/>
          <a:lstStyle/>
          <a:p>
            <a:fld id="{76E3FD18-239D-48BA-886F-2D86BFFD5A0D}" type="slidenum">
              <a:rPr lang="tr-TR" smtClean="0"/>
              <a:pPr/>
              <a:t>92</a:t>
            </a:fld>
            <a:endParaRPr lang="tr-T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142984"/>
            <a:ext cx="8229600" cy="4357718"/>
          </a:xfrm>
          <a:ln>
            <a:solidFill>
              <a:schemeClr val="accent1"/>
            </a:solidFill>
          </a:ln>
        </p:spPr>
        <p:txBody>
          <a:bodyPr>
            <a:normAutofit lnSpcReduction="10000"/>
          </a:bodyPr>
          <a:lstStyle/>
          <a:p>
            <a:pPr algn="just">
              <a:buNone/>
            </a:pPr>
            <a:r>
              <a:rPr lang="tr-TR" b="1" dirty="0" smtClean="0">
                <a:solidFill>
                  <a:srgbClr val="FF0000"/>
                </a:solidFill>
                <a:latin typeface="Times New Roman" pitchFamily="18" charset="0"/>
                <a:cs typeface="Times New Roman" pitchFamily="18" charset="0"/>
              </a:rPr>
              <a:t>Protein tayin yönteminin seçimi;</a:t>
            </a:r>
          </a:p>
          <a:p>
            <a:pPr algn="just">
              <a:buFont typeface="Wingdings" pitchFamily="2" charset="2"/>
              <a:buChar char="ü"/>
            </a:pPr>
            <a:r>
              <a:rPr lang="tr-TR" dirty="0" smtClean="0">
                <a:latin typeface="Times New Roman" pitchFamily="18" charset="0"/>
                <a:cs typeface="Times New Roman" pitchFamily="18" charset="0"/>
              </a:rPr>
              <a:t>Belirlenecek proteinin örnekteki miktarına,</a:t>
            </a:r>
          </a:p>
          <a:p>
            <a:pPr algn="just">
              <a:buFont typeface="Wingdings" pitchFamily="2" charset="2"/>
              <a:buChar char="ü"/>
            </a:pPr>
            <a:r>
              <a:rPr lang="tr-TR" dirty="0" smtClean="0">
                <a:latin typeface="Times New Roman" pitchFamily="18" charset="0"/>
                <a:cs typeface="Times New Roman" pitchFamily="18" charset="0"/>
              </a:rPr>
              <a:t>Örneğin yapısına (en uygun örnekler sıvı halde olanlardır), </a:t>
            </a:r>
          </a:p>
          <a:p>
            <a:pPr algn="just">
              <a:buFont typeface="Wingdings" pitchFamily="2" charset="2"/>
              <a:buChar char="ü"/>
            </a:pPr>
            <a:r>
              <a:rPr lang="tr-TR" dirty="0" smtClean="0">
                <a:latin typeface="Times New Roman" pitchFamily="18" charset="0"/>
                <a:cs typeface="Times New Roman" pitchFamily="18" charset="0"/>
              </a:rPr>
              <a:t>Yöntemin o proteine spesifikliğine,</a:t>
            </a:r>
          </a:p>
          <a:p>
            <a:pPr algn="just">
              <a:buFont typeface="Wingdings" pitchFamily="2" charset="2"/>
              <a:buChar char="ü"/>
            </a:pPr>
            <a:r>
              <a:rPr lang="tr-TR" dirty="0" smtClean="0">
                <a:latin typeface="Times New Roman" pitchFamily="18" charset="0"/>
                <a:cs typeface="Times New Roman" pitchFamily="18" charset="0"/>
              </a:rPr>
              <a:t>Girişim yapan maddelerin varlığına (protein çöktürmesi yaptıktan sonra yıkama işlemleriyle bu maddeler ayrılabilir. Amino asitler ve tuzlar gibi küçük moleküller ise diyalizle uzaklaştırılabilir),</a:t>
            </a:r>
          </a:p>
          <a:p>
            <a:pPr algn="just">
              <a:buFont typeface="Wingdings" pitchFamily="2" charset="2"/>
              <a:buChar char="ü"/>
            </a:pPr>
            <a:r>
              <a:rPr lang="tr-TR" dirty="0" smtClean="0">
                <a:latin typeface="Times New Roman" pitchFamily="18" charset="0"/>
                <a:cs typeface="Times New Roman" pitchFamily="18" charset="0"/>
              </a:rPr>
              <a:t>Miktar tayini yapılacak proteinin amino asit bileşimine bağlıdır.</a:t>
            </a:r>
            <a:endParaRPr lang="tr-TR" dirty="0">
              <a:latin typeface="Times New Roman" pitchFamily="18" charset="0"/>
              <a:cs typeface="Times New Roman" pitchFamily="18" charset="0"/>
            </a:endParaRPr>
          </a:p>
        </p:txBody>
      </p:sp>
      <p:sp>
        <p:nvSpPr>
          <p:cNvPr id="5" name="4 Slayt Numarası Yer Tutucusu"/>
          <p:cNvSpPr>
            <a:spLocks noGrp="1"/>
          </p:cNvSpPr>
          <p:nvPr>
            <p:ph type="sldNum" sz="quarter" idx="12"/>
          </p:nvPr>
        </p:nvSpPr>
        <p:spPr/>
        <p:txBody>
          <a:bodyPr/>
          <a:lstStyle/>
          <a:p>
            <a:fld id="{76E3FD18-239D-48BA-886F-2D86BFFD5A0D}" type="slidenum">
              <a:rPr lang="tr-TR" smtClean="0"/>
              <a:pPr/>
              <a:t>93</a:t>
            </a:fld>
            <a:endParaRPr lang="tr-T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214282" y="285728"/>
            <a:ext cx="8572560" cy="6357982"/>
          </a:xfrm>
          <a:ln>
            <a:solidFill>
              <a:schemeClr val="accent1"/>
            </a:solidFill>
          </a:ln>
        </p:spPr>
        <p:txBody>
          <a:bodyPr>
            <a:normAutofit fontScale="92500" lnSpcReduction="20000"/>
          </a:bodyPr>
          <a:lstStyle/>
          <a:p>
            <a:pPr algn="just">
              <a:buNone/>
            </a:pPr>
            <a:r>
              <a:rPr lang="tr-TR" sz="2800" b="1" dirty="0" err="1" smtClean="0">
                <a:solidFill>
                  <a:srgbClr val="FF0000"/>
                </a:solidFill>
                <a:latin typeface="Times New Roman" pitchFamily="18" charset="0"/>
                <a:cs typeface="Times New Roman" pitchFamily="18" charset="0"/>
              </a:rPr>
              <a:t>Kjeldahl</a:t>
            </a:r>
            <a:r>
              <a:rPr lang="tr-TR" sz="2800" b="1" dirty="0" smtClean="0">
                <a:solidFill>
                  <a:srgbClr val="FF0000"/>
                </a:solidFill>
                <a:latin typeface="Times New Roman" pitchFamily="18" charset="0"/>
                <a:cs typeface="Times New Roman" pitchFamily="18" charset="0"/>
              </a:rPr>
              <a:t> Yöntemi:</a:t>
            </a:r>
          </a:p>
          <a:p>
            <a:pPr algn="just">
              <a:lnSpc>
                <a:spcPct val="120000"/>
              </a:lnSpc>
              <a:buFont typeface="Wingdings" pitchFamily="2" charset="2"/>
              <a:buChar char="Ø"/>
            </a:pPr>
            <a:r>
              <a:rPr lang="tr-TR" dirty="0" smtClean="0">
                <a:latin typeface="Times New Roman" pitchFamily="18" charset="0"/>
                <a:cs typeface="Times New Roman" pitchFamily="18" charset="0"/>
              </a:rPr>
              <a:t>   1883 yılında </a:t>
            </a:r>
            <a:r>
              <a:rPr lang="tr-TR" dirty="0" err="1" smtClean="0">
                <a:latin typeface="Times New Roman" pitchFamily="18" charset="0"/>
                <a:cs typeface="Times New Roman" pitchFamily="18" charset="0"/>
              </a:rPr>
              <a:t>Johan</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Kjeldahl</a:t>
            </a:r>
            <a:r>
              <a:rPr lang="tr-TR" dirty="0" smtClean="0">
                <a:latin typeface="Times New Roman" pitchFamily="18" charset="0"/>
                <a:cs typeface="Times New Roman" pitchFamily="18" charset="0"/>
              </a:rPr>
              <a:t> tarafından geliştirilmiş, bileşiklerin azot miktarını belirlemek için kullanılan oldukça eski bir yöntemdir.</a:t>
            </a:r>
          </a:p>
          <a:p>
            <a:pPr algn="just">
              <a:lnSpc>
                <a:spcPct val="120000"/>
              </a:lnSpc>
              <a:buFont typeface="Wingdings" pitchFamily="2" charset="2"/>
              <a:buChar char="Ø"/>
            </a:pPr>
            <a:r>
              <a:rPr lang="tr-TR" dirty="0" smtClean="0">
                <a:latin typeface="Times New Roman" pitchFamily="18" charset="0"/>
                <a:cs typeface="Times New Roman" pitchFamily="18" charset="0"/>
              </a:rPr>
              <a:t>   Bu yöntemde bileşiklerde bulunan azot, derişik H2SO4’le ve </a:t>
            </a:r>
            <a:r>
              <a:rPr lang="tr-TR" dirty="0" err="1" smtClean="0">
                <a:latin typeface="Times New Roman" pitchFamily="18" charset="0"/>
                <a:cs typeface="Times New Roman" pitchFamily="18" charset="0"/>
              </a:rPr>
              <a:t>Cu</a:t>
            </a:r>
            <a:r>
              <a:rPr lang="tr-TR" dirty="0" smtClean="0">
                <a:latin typeface="Times New Roman" pitchFamily="18" charset="0"/>
                <a:cs typeface="Times New Roman" pitchFamily="18" charset="0"/>
              </a:rPr>
              <a:t>+2 iyonları, </a:t>
            </a:r>
            <a:r>
              <a:rPr lang="tr-TR" dirty="0" err="1" smtClean="0">
                <a:latin typeface="Times New Roman" pitchFamily="18" charset="0"/>
                <a:cs typeface="Times New Roman" pitchFamily="18" charset="0"/>
              </a:rPr>
              <a:t>civa</a:t>
            </a:r>
            <a:r>
              <a:rPr lang="tr-TR" dirty="0" smtClean="0">
                <a:latin typeface="Times New Roman" pitchFamily="18" charset="0"/>
                <a:cs typeface="Times New Roman" pitchFamily="18" charset="0"/>
              </a:rPr>
              <a:t> iyonları ve metalik selenyum gibi katalizörlerle reaksiyona sokularak NH3’ a dönüşür. Böylece NH3 asidik ortamda NH4 + iyonları halinde tutulur.</a:t>
            </a:r>
          </a:p>
          <a:p>
            <a:pPr algn="just">
              <a:lnSpc>
                <a:spcPct val="120000"/>
              </a:lnSpc>
              <a:buFont typeface="Wingdings" pitchFamily="2" charset="2"/>
              <a:buChar char="Ø"/>
            </a:pPr>
            <a:r>
              <a:rPr lang="tr-TR" dirty="0" smtClean="0">
                <a:latin typeface="Times New Roman" pitchFamily="18" charset="0"/>
                <a:cs typeface="Times New Roman" pitchFamily="18" charset="0"/>
              </a:rPr>
              <a:t>   Çözelti H2SO4 ilavesinden sonra kahverengi-siyah bir renk alır, </a:t>
            </a:r>
            <a:r>
              <a:rPr lang="tr-TR" dirty="0" err="1" smtClean="0">
                <a:latin typeface="Times New Roman" pitchFamily="18" charset="0"/>
                <a:cs typeface="Times New Roman" pitchFamily="18" charset="0"/>
              </a:rPr>
              <a:t>ısıtıldıkca</a:t>
            </a:r>
            <a:r>
              <a:rPr lang="tr-TR" dirty="0" smtClean="0">
                <a:latin typeface="Times New Roman" pitchFamily="18" charset="0"/>
                <a:cs typeface="Times New Roman" pitchFamily="18" charset="0"/>
              </a:rPr>
              <a:t> berraklaşır. </a:t>
            </a:r>
          </a:p>
          <a:p>
            <a:pPr algn="just">
              <a:lnSpc>
                <a:spcPct val="120000"/>
              </a:lnSpc>
              <a:buFont typeface="Wingdings" pitchFamily="2" charset="2"/>
              <a:buChar char="Ø"/>
            </a:pPr>
            <a:r>
              <a:rPr lang="tr-TR" dirty="0" smtClean="0">
                <a:latin typeface="Times New Roman" pitchFamily="18" charset="0"/>
                <a:cs typeface="Times New Roman" pitchFamily="18" charset="0"/>
              </a:rPr>
              <a:t>   Soğuyan karışım </a:t>
            </a:r>
            <a:r>
              <a:rPr lang="tr-TR" dirty="0" err="1" smtClean="0">
                <a:latin typeface="Times New Roman" pitchFamily="18" charset="0"/>
                <a:cs typeface="Times New Roman" pitchFamily="18" charset="0"/>
              </a:rPr>
              <a:t>distilasyon</a:t>
            </a:r>
            <a:r>
              <a:rPr lang="tr-TR" dirty="0" smtClean="0">
                <a:latin typeface="Times New Roman" pitchFamily="18" charset="0"/>
                <a:cs typeface="Times New Roman" pitchFamily="18" charset="0"/>
              </a:rPr>
              <a:t> cihazına alınır ve ortamın kuvvetli bazik olması için </a:t>
            </a:r>
            <a:r>
              <a:rPr lang="tr-TR" dirty="0" err="1" smtClean="0">
                <a:latin typeface="Times New Roman" pitchFamily="18" charset="0"/>
                <a:cs typeface="Times New Roman" pitchFamily="18" charset="0"/>
              </a:rPr>
              <a:t>NaOH</a:t>
            </a:r>
            <a:r>
              <a:rPr lang="tr-TR" dirty="0" smtClean="0">
                <a:latin typeface="Times New Roman" pitchFamily="18" charset="0"/>
                <a:cs typeface="Times New Roman" pitchFamily="18" charset="0"/>
              </a:rPr>
              <a:t> ilave edilir. Oluşan NH3 </a:t>
            </a:r>
            <a:r>
              <a:rPr lang="tr-TR" dirty="0" err="1" smtClean="0">
                <a:latin typeface="Times New Roman" pitchFamily="18" charset="0"/>
                <a:cs typeface="Times New Roman" pitchFamily="18" charset="0"/>
              </a:rPr>
              <a:t>destillenerek</a:t>
            </a:r>
            <a:r>
              <a:rPr lang="tr-TR" dirty="0" smtClean="0">
                <a:latin typeface="Times New Roman" pitchFamily="18" charset="0"/>
                <a:cs typeface="Times New Roman" pitchFamily="18" charset="0"/>
              </a:rPr>
              <a:t> alınır ve borik asit çözeltisinde tutulur.</a:t>
            </a:r>
          </a:p>
          <a:p>
            <a:pPr algn="just">
              <a:lnSpc>
                <a:spcPct val="120000"/>
              </a:lnSpc>
              <a:buFont typeface="Wingdings" pitchFamily="2" charset="2"/>
              <a:buChar char="Ø"/>
            </a:pPr>
            <a:r>
              <a:rPr lang="tr-TR" dirty="0" smtClean="0">
                <a:latin typeface="Times New Roman" pitchFamily="18" charset="0"/>
                <a:cs typeface="Times New Roman" pitchFamily="18" charset="0"/>
              </a:rPr>
              <a:t>   NH4 + iyonları, ayarlı </a:t>
            </a:r>
            <a:r>
              <a:rPr lang="tr-TR" dirty="0" err="1" smtClean="0">
                <a:latin typeface="Times New Roman" pitchFamily="18" charset="0"/>
                <a:cs typeface="Times New Roman" pitchFamily="18" charset="0"/>
              </a:rPr>
              <a:t>HCl</a:t>
            </a:r>
            <a:r>
              <a:rPr lang="tr-TR" dirty="0" smtClean="0">
                <a:latin typeface="Times New Roman" pitchFamily="18" charset="0"/>
                <a:cs typeface="Times New Roman" pitchFamily="18" charset="0"/>
              </a:rPr>
              <a:t> ile titre edilir.</a:t>
            </a:r>
          </a:p>
          <a:p>
            <a:pPr algn="just">
              <a:lnSpc>
                <a:spcPct val="120000"/>
              </a:lnSpc>
              <a:buFont typeface="Wingdings" pitchFamily="2" charset="2"/>
              <a:buChar char="Ø"/>
            </a:pPr>
            <a:r>
              <a:rPr lang="tr-TR" dirty="0" smtClean="0">
                <a:latin typeface="Times New Roman" pitchFamily="18" charset="0"/>
                <a:cs typeface="Times New Roman" pitchFamily="18" charset="0"/>
              </a:rPr>
              <a:t>  Proteindeki azot oranından hareket ederek protein miktarı belirlenir.</a:t>
            </a:r>
            <a:endParaRPr lang="tr-TR" dirty="0">
              <a:latin typeface="Times New Roman" pitchFamily="18" charset="0"/>
              <a:cs typeface="Times New Roman" pitchFamily="18" charset="0"/>
            </a:endParaRPr>
          </a:p>
        </p:txBody>
      </p:sp>
      <p:sp>
        <p:nvSpPr>
          <p:cNvPr id="5" name="4 Slayt Numarası Yer Tutucusu"/>
          <p:cNvSpPr>
            <a:spLocks noGrp="1"/>
          </p:cNvSpPr>
          <p:nvPr>
            <p:ph type="sldNum" sz="quarter" idx="12"/>
          </p:nvPr>
        </p:nvSpPr>
        <p:spPr/>
        <p:txBody>
          <a:bodyPr/>
          <a:lstStyle/>
          <a:p>
            <a:fld id="{76E3FD18-239D-48BA-886F-2D86BFFD5A0D}" type="slidenum">
              <a:rPr lang="tr-TR" smtClean="0"/>
              <a:pPr/>
              <a:t>94</a:t>
            </a:fld>
            <a:endParaRPr lang="tr-T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28596" y="1357298"/>
            <a:ext cx="8229600" cy="3357586"/>
          </a:xfrm>
          <a:ln>
            <a:solidFill>
              <a:schemeClr val="accent1"/>
            </a:solidFill>
          </a:ln>
        </p:spPr>
        <p:txBody>
          <a:bodyPr/>
          <a:lstStyle/>
          <a:p>
            <a:pPr algn="just">
              <a:buFont typeface="Wingdings" pitchFamily="2" charset="2"/>
              <a:buChar char="Ø"/>
            </a:pPr>
            <a:r>
              <a:rPr lang="tr-TR" dirty="0" smtClean="0"/>
              <a:t>    </a:t>
            </a:r>
            <a:r>
              <a:rPr lang="tr-TR" dirty="0" smtClean="0">
                <a:latin typeface="Times New Roman" pitchFamily="18" charset="0"/>
                <a:cs typeface="Times New Roman" pitchFamily="18" charset="0"/>
              </a:rPr>
              <a:t>Bu yöntemle; aminlerde, proteinlerde ve amitlerde bulunan amonyak azotları tayin edilebilir.</a:t>
            </a:r>
          </a:p>
          <a:p>
            <a:pPr algn="just">
              <a:buFont typeface="Wingdings" pitchFamily="2" charset="2"/>
              <a:buChar char="Ø"/>
            </a:pPr>
            <a:r>
              <a:rPr lang="tr-TR" dirty="0" smtClean="0">
                <a:latin typeface="Times New Roman" pitchFamily="18" charset="0"/>
                <a:cs typeface="Times New Roman" pitchFamily="18" charset="0"/>
              </a:rPr>
              <a:t>    Ancak bu yöntem, ortamda protein dışında başka azot kaynağı olduğu durumlarda kullanılamaz. Böyle bir durumda proteinler çöktürüldükten sonra tayin yapılmalıdır.</a:t>
            </a:r>
          </a:p>
          <a:p>
            <a:pPr algn="just">
              <a:buFont typeface="Wingdings" pitchFamily="2" charset="2"/>
              <a:buChar char="Ø"/>
            </a:pPr>
            <a:r>
              <a:rPr lang="tr-TR" dirty="0" smtClean="0">
                <a:latin typeface="Times New Roman" pitchFamily="18" charset="0"/>
                <a:cs typeface="Times New Roman" pitchFamily="18" charset="0"/>
              </a:rPr>
              <a:t>     </a:t>
            </a:r>
            <a:r>
              <a:rPr lang="fi-FI" dirty="0" smtClean="0">
                <a:latin typeface="Times New Roman" pitchFamily="18" charset="0"/>
                <a:cs typeface="Times New Roman" pitchFamily="18" charset="0"/>
              </a:rPr>
              <a:t>Bu yöntemin hassasiyeti iyi değildir.</a:t>
            </a:r>
            <a:endParaRPr lang="tr-TR" dirty="0">
              <a:latin typeface="Times New Roman" pitchFamily="18" charset="0"/>
              <a:cs typeface="Times New Roman" pitchFamily="18" charset="0"/>
            </a:endParaRPr>
          </a:p>
        </p:txBody>
      </p:sp>
      <p:sp>
        <p:nvSpPr>
          <p:cNvPr id="5" name="4 Slayt Numarası Yer Tutucusu"/>
          <p:cNvSpPr>
            <a:spLocks noGrp="1"/>
          </p:cNvSpPr>
          <p:nvPr>
            <p:ph type="sldNum" sz="quarter" idx="12"/>
          </p:nvPr>
        </p:nvSpPr>
        <p:spPr/>
        <p:txBody>
          <a:bodyPr/>
          <a:lstStyle/>
          <a:p>
            <a:fld id="{76E3FD18-239D-48BA-886F-2D86BFFD5A0D}" type="slidenum">
              <a:rPr lang="tr-TR" smtClean="0"/>
              <a:pPr/>
              <a:t>95</a:t>
            </a:fld>
            <a:endParaRPr lang="tr-T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2"/>
          <a:srcRect/>
          <a:stretch>
            <a:fillRect/>
          </a:stretch>
        </p:blipFill>
        <p:spPr bwMode="auto">
          <a:xfrm>
            <a:off x="2115486" y="720956"/>
            <a:ext cx="4742530" cy="6028090"/>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96</a:t>
            </a:fld>
            <a:endParaRPr lang="tr-T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İçerik Yer Tutucusu"/>
          <p:cNvSpPr>
            <a:spLocks noGrp="1"/>
          </p:cNvSpPr>
          <p:nvPr>
            <p:ph idx="1"/>
          </p:nvPr>
        </p:nvSpPr>
        <p:spPr>
          <a:xfrm>
            <a:off x="142844" y="285728"/>
            <a:ext cx="8715436" cy="6357982"/>
          </a:xfrm>
          <a:ln>
            <a:solidFill>
              <a:schemeClr val="accent1"/>
            </a:solidFill>
          </a:ln>
        </p:spPr>
        <p:txBody>
          <a:bodyPr>
            <a:normAutofit fontScale="85000" lnSpcReduction="10000"/>
          </a:bodyPr>
          <a:lstStyle/>
          <a:p>
            <a:pPr algn="just">
              <a:lnSpc>
                <a:spcPct val="110000"/>
              </a:lnSpc>
              <a:buNone/>
            </a:pPr>
            <a:r>
              <a:rPr lang="tr-TR" b="1" dirty="0" smtClean="0">
                <a:solidFill>
                  <a:srgbClr val="FF0000"/>
                </a:solidFill>
                <a:latin typeface="Times New Roman" pitchFamily="18" charset="0"/>
                <a:cs typeface="Times New Roman" pitchFamily="18" charset="0"/>
              </a:rPr>
              <a:t>Proteindeki Toplam Azot Miktarının Hesaplaması</a:t>
            </a:r>
          </a:p>
          <a:p>
            <a:pPr algn="just">
              <a:lnSpc>
                <a:spcPct val="120000"/>
              </a:lnSpc>
              <a:buFont typeface="Wingdings" pitchFamily="2" charset="2"/>
              <a:buChar char="Ø"/>
            </a:pPr>
            <a:r>
              <a:rPr lang="tr-TR" dirty="0" smtClean="0">
                <a:latin typeface="Times New Roman" pitchFamily="18" charset="0"/>
                <a:cs typeface="Times New Roman" pitchFamily="18" charset="0"/>
              </a:rPr>
              <a:t>   Hesaplama, bir </a:t>
            </a:r>
            <a:r>
              <a:rPr lang="tr-TR" dirty="0" err="1" smtClean="0">
                <a:latin typeface="Times New Roman" pitchFamily="18" charset="0"/>
                <a:cs typeface="Times New Roman" pitchFamily="18" charset="0"/>
              </a:rPr>
              <a:t>mol</a:t>
            </a:r>
            <a:r>
              <a:rPr lang="tr-TR" dirty="0" smtClean="0">
                <a:latin typeface="Times New Roman" pitchFamily="18" charset="0"/>
                <a:cs typeface="Times New Roman" pitchFamily="18" charset="0"/>
              </a:rPr>
              <a:t> azot atomunun, bir </a:t>
            </a:r>
            <a:r>
              <a:rPr lang="tr-TR" dirty="0" err="1" smtClean="0">
                <a:latin typeface="Times New Roman" pitchFamily="18" charset="0"/>
                <a:cs typeface="Times New Roman" pitchFamily="18" charset="0"/>
              </a:rPr>
              <a:t>mol</a:t>
            </a:r>
            <a:r>
              <a:rPr lang="tr-TR" dirty="0" smtClean="0">
                <a:latin typeface="Times New Roman" pitchFamily="18" charset="0"/>
                <a:cs typeface="Times New Roman" pitchFamily="18" charset="0"/>
              </a:rPr>
              <a:t> NH3 oluşturmasına ve bunu nötralize etmek için bir </a:t>
            </a:r>
            <a:r>
              <a:rPr lang="tr-TR" dirty="0" err="1" smtClean="0">
                <a:latin typeface="Times New Roman" pitchFamily="18" charset="0"/>
                <a:cs typeface="Times New Roman" pitchFamily="18" charset="0"/>
              </a:rPr>
              <a:t>mol</a:t>
            </a:r>
            <a:r>
              <a:rPr lang="tr-TR" dirty="0" smtClean="0">
                <a:latin typeface="Times New Roman" pitchFamily="18" charset="0"/>
                <a:cs typeface="Times New Roman" pitchFamily="18" charset="0"/>
              </a:rPr>
              <a:t> asit kullanılması gerektiği temeline göre yapılır.</a:t>
            </a:r>
          </a:p>
          <a:p>
            <a:pPr algn="just">
              <a:lnSpc>
                <a:spcPct val="120000"/>
              </a:lnSpc>
              <a:buNone/>
            </a:pPr>
            <a:r>
              <a:rPr lang="tr-TR" dirty="0" smtClean="0">
                <a:latin typeface="Times New Roman" pitchFamily="18" charset="0"/>
                <a:cs typeface="Times New Roman" pitchFamily="18" charset="0"/>
              </a:rPr>
              <a:t>		</a:t>
            </a:r>
            <a:r>
              <a:rPr lang="tr-TR" dirty="0" smtClean="0">
                <a:solidFill>
                  <a:srgbClr val="FF0000"/>
                </a:solidFill>
                <a:latin typeface="Times New Roman" pitchFamily="18" charset="0"/>
                <a:cs typeface="Times New Roman" pitchFamily="18" charset="0"/>
              </a:rPr>
              <a:t>1,0 </a:t>
            </a:r>
            <a:r>
              <a:rPr lang="tr-TR" dirty="0" err="1" smtClean="0">
                <a:solidFill>
                  <a:srgbClr val="FF0000"/>
                </a:solidFill>
                <a:latin typeface="Times New Roman" pitchFamily="18" charset="0"/>
                <a:cs typeface="Times New Roman" pitchFamily="18" charset="0"/>
              </a:rPr>
              <a:t>mol</a:t>
            </a:r>
            <a:r>
              <a:rPr lang="tr-TR" dirty="0" smtClean="0">
                <a:solidFill>
                  <a:srgbClr val="FF0000"/>
                </a:solidFill>
                <a:latin typeface="Times New Roman" pitchFamily="18" charset="0"/>
                <a:cs typeface="Times New Roman" pitchFamily="18" charset="0"/>
              </a:rPr>
              <a:t> </a:t>
            </a:r>
            <a:r>
              <a:rPr lang="tr-TR" dirty="0" err="1" smtClean="0">
                <a:solidFill>
                  <a:srgbClr val="FF0000"/>
                </a:solidFill>
                <a:latin typeface="Times New Roman" pitchFamily="18" charset="0"/>
                <a:cs typeface="Times New Roman" pitchFamily="18" charset="0"/>
              </a:rPr>
              <a:t>HCl</a:t>
            </a:r>
            <a:r>
              <a:rPr lang="tr-TR" dirty="0" smtClean="0">
                <a:solidFill>
                  <a:srgbClr val="FF0000"/>
                </a:solidFill>
                <a:latin typeface="Times New Roman" pitchFamily="18" charset="0"/>
                <a:cs typeface="Times New Roman" pitchFamily="18" charset="0"/>
              </a:rPr>
              <a:t>, 14 g azota eşdeğerdir.</a:t>
            </a:r>
          </a:p>
          <a:p>
            <a:pPr algn="just">
              <a:lnSpc>
                <a:spcPct val="120000"/>
              </a:lnSpc>
              <a:buFont typeface="Wingdings" pitchFamily="2" charset="2"/>
              <a:buChar char="Ø"/>
            </a:pPr>
            <a:r>
              <a:rPr lang="tr-TR" dirty="0" smtClean="0">
                <a:latin typeface="Times New Roman" pitchFamily="18" charset="0"/>
                <a:cs typeface="Times New Roman" pitchFamily="18" charset="0"/>
              </a:rPr>
              <a:t>Örnekte bulunan azottan oluşan amonyağı nötralize etmek için B </a:t>
            </a:r>
            <a:r>
              <a:rPr lang="tr-TR" dirty="0" err="1" smtClean="0">
                <a:latin typeface="Times New Roman" pitchFamily="18" charset="0"/>
                <a:cs typeface="Times New Roman" pitchFamily="18" charset="0"/>
              </a:rPr>
              <a:t>mol</a:t>
            </a:r>
            <a:r>
              <a:rPr lang="tr-TR" dirty="0" smtClean="0">
                <a:latin typeface="Times New Roman" pitchFamily="18" charset="0"/>
                <a:cs typeface="Times New Roman" pitchFamily="18" charset="0"/>
              </a:rPr>
              <a:t>/L konsantrasyonundaki A ml asit çözeltisi gerekiyorsa örnekte bulunan azot miktarı aşağıdaki formülle bulunur.</a:t>
            </a:r>
          </a:p>
          <a:p>
            <a:pPr algn="just">
              <a:lnSpc>
                <a:spcPct val="120000"/>
              </a:lnSpc>
              <a:buNone/>
            </a:pPr>
            <a:r>
              <a:rPr lang="tr-TR" dirty="0" smtClean="0">
                <a:latin typeface="Times New Roman" pitchFamily="18" charset="0"/>
                <a:cs typeface="Times New Roman" pitchFamily="18" charset="0"/>
              </a:rPr>
              <a:t>		</a:t>
            </a:r>
            <a:r>
              <a:rPr lang="pt-BR" dirty="0" smtClean="0">
                <a:solidFill>
                  <a:srgbClr val="FF0000"/>
                </a:solidFill>
                <a:latin typeface="Times New Roman" pitchFamily="18" charset="0"/>
                <a:cs typeface="Times New Roman" pitchFamily="18" charset="0"/>
              </a:rPr>
              <a:t>N (g) = 14/1000 x A x B</a:t>
            </a:r>
          </a:p>
          <a:p>
            <a:pPr algn="just">
              <a:lnSpc>
                <a:spcPct val="120000"/>
              </a:lnSpc>
              <a:buFont typeface="Wingdings" pitchFamily="2" charset="2"/>
              <a:buChar char="Ø"/>
            </a:pPr>
            <a:r>
              <a:rPr lang="tr-TR" dirty="0" smtClean="0">
                <a:latin typeface="Times New Roman" pitchFamily="18" charset="0"/>
                <a:cs typeface="Times New Roman" pitchFamily="18" charset="0"/>
              </a:rPr>
              <a:t>Proteinler ortalama olarak % 16 civarında azot içerdiğinden </a:t>
            </a:r>
            <a:r>
              <a:rPr lang="tr-TR" dirty="0" err="1" smtClean="0">
                <a:latin typeface="Times New Roman" pitchFamily="18" charset="0"/>
                <a:cs typeface="Times New Roman" pitchFamily="18" charset="0"/>
              </a:rPr>
              <a:t>titrasyon</a:t>
            </a:r>
            <a:r>
              <a:rPr lang="tr-TR" dirty="0" smtClean="0">
                <a:latin typeface="Times New Roman" pitchFamily="18" charset="0"/>
                <a:cs typeface="Times New Roman" pitchFamily="18" charset="0"/>
              </a:rPr>
              <a:t> sonucu bulunan azot yardımıyla protein miktarı hesaplanır.</a:t>
            </a:r>
          </a:p>
          <a:p>
            <a:pPr algn="just">
              <a:lnSpc>
                <a:spcPct val="120000"/>
              </a:lnSpc>
              <a:buNone/>
            </a:pPr>
            <a:r>
              <a:rPr lang="tr-TR" dirty="0" smtClean="0">
                <a:latin typeface="Times New Roman" pitchFamily="18" charset="0"/>
                <a:cs typeface="Times New Roman" pitchFamily="18" charset="0"/>
              </a:rPr>
              <a:t>		</a:t>
            </a:r>
            <a:r>
              <a:rPr lang="tr-TR" dirty="0" smtClean="0">
                <a:solidFill>
                  <a:srgbClr val="FF0000"/>
                </a:solidFill>
                <a:latin typeface="Times New Roman" pitchFamily="18" charset="0"/>
                <a:cs typeface="Times New Roman" pitchFamily="18" charset="0"/>
              </a:rPr>
              <a:t>1 mg azot (N) 6,25 mg proteine eşdeğerdir.</a:t>
            </a:r>
          </a:p>
          <a:p>
            <a:pPr algn="just">
              <a:lnSpc>
                <a:spcPct val="120000"/>
              </a:lnSpc>
              <a:buNone/>
            </a:pPr>
            <a:r>
              <a:rPr lang="tr-TR" dirty="0" smtClean="0">
                <a:solidFill>
                  <a:srgbClr val="FF0000"/>
                </a:solidFill>
                <a:latin typeface="Times New Roman" pitchFamily="18" charset="0"/>
                <a:cs typeface="Times New Roman" pitchFamily="18" charset="0"/>
              </a:rPr>
              <a:t>		</a:t>
            </a:r>
            <a:r>
              <a:rPr lang="nn-NO" dirty="0" smtClean="0">
                <a:solidFill>
                  <a:srgbClr val="FF0000"/>
                </a:solidFill>
                <a:latin typeface="Times New Roman" pitchFamily="18" charset="0"/>
                <a:cs typeface="Times New Roman" pitchFamily="18" charset="0"/>
              </a:rPr>
              <a:t>(100: 16= 6,25 Kjeldahl Faktörü)</a:t>
            </a:r>
            <a:r>
              <a:rPr lang="tr-TR" dirty="0" smtClean="0">
                <a:solidFill>
                  <a:srgbClr val="FF0000"/>
                </a:solidFill>
                <a:latin typeface="Times New Roman" pitchFamily="18" charset="0"/>
                <a:cs typeface="Times New Roman" pitchFamily="18" charset="0"/>
              </a:rPr>
              <a:t> </a:t>
            </a:r>
            <a:endParaRPr lang="nn-NO" dirty="0" smtClean="0">
              <a:solidFill>
                <a:srgbClr val="FF0000"/>
              </a:solidFill>
              <a:latin typeface="Times New Roman" pitchFamily="18" charset="0"/>
              <a:cs typeface="Times New Roman" pitchFamily="18" charset="0"/>
            </a:endParaRPr>
          </a:p>
          <a:p>
            <a:pPr algn="just">
              <a:lnSpc>
                <a:spcPct val="120000"/>
              </a:lnSpc>
              <a:buFont typeface="Wingdings" pitchFamily="2" charset="2"/>
              <a:buChar char="Ø"/>
            </a:pPr>
            <a:r>
              <a:rPr lang="tr-TR" dirty="0" smtClean="0">
                <a:latin typeface="Times New Roman" pitchFamily="18" charset="0"/>
                <a:cs typeface="Times New Roman" pitchFamily="18" charset="0"/>
              </a:rPr>
              <a:t>Örnekteki protein miktarı (g) = 14/1000 x A x B x 6,25 eşitliğinden bulunur.</a:t>
            </a:r>
            <a:endParaRPr lang="tr-TR" dirty="0">
              <a:latin typeface="Times New Roman" pitchFamily="18" charset="0"/>
              <a:cs typeface="Times New Roman" pitchFamily="18" charset="0"/>
            </a:endParaRPr>
          </a:p>
        </p:txBody>
      </p:sp>
      <p:sp>
        <p:nvSpPr>
          <p:cNvPr id="4" name="3 Slayt Numarası Yer Tutucusu"/>
          <p:cNvSpPr>
            <a:spLocks noGrp="1"/>
          </p:cNvSpPr>
          <p:nvPr>
            <p:ph type="sldNum" sz="quarter" idx="12"/>
          </p:nvPr>
        </p:nvSpPr>
        <p:spPr/>
        <p:txBody>
          <a:bodyPr/>
          <a:lstStyle/>
          <a:p>
            <a:fld id="{76E3FD18-239D-48BA-886F-2D86BFFD5A0D}" type="slidenum">
              <a:rPr lang="tr-TR" smtClean="0"/>
              <a:pPr/>
              <a:t>97</a:t>
            </a:fld>
            <a:endParaRPr lang="tr-T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500034" y="1500174"/>
            <a:ext cx="8229600" cy="3143272"/>
          </a:xfrm>
          <a:ln>
            <a:solidFill>
              <a:schemeClr val="accent1"/>
            </a:solidFill>
          </a:ln>
        </p:spPr>
        <p:txBody>
          <a:bodyPr/>
          <a:lstStyle/>
          <a:p>
            <a:pPr>
              <a:buNone/>
            </a:pPr>
            <a:r>
              <a:rPr lang="tr-TR" b="1" u="sng" dirty="0" smtClean="0">
                <a:latin typeface="Times New Roman" pitchFamily="18" charset="0"/>
                <a:cs typeface="Times New Roman" pitchFamily="18" charset="0"/>
              </a:rPr>
              <a:t>Protein Kaynağı  		Azot % si     Dönüşüm Faktörü</a:t>
            </a:r>
          </a:p>
          <a:p>
            <a:pPr>
              <a:buNone/>
            </a:pPr>
            <a:r>
              <a:rPr lang="tr-TR" dirty="0" smtClean="0">
                <a:latin typeface="Times New Roman" pitchFamily="18" charset="0"/>
                <a:cs typeface="Times New Roman" pitchFamily="18" charset="0"/>
              </a:rPr>
              <a:t>Kan Plazması		 	15.3 		6.54</a:t>
            </a:r>
          </a:p>
          <a:p>
            <a:pPr>
              <a:buNone/>
            </a:pPr>
            <a:r>
              <a:rPr lang="tr-TR" dirty="0" smtClean="0">
                <a:latin typeface="Times New Roman" pitchFamily="18" charset="0"/>
                <a:cs typeface="Times New Roman" pitchFamily="18" charset="0"/>
              </a:rPr>
              <a:t>Süt 				15.6 		6.38</a:t>
            </a:r>
          </a:p>
          <a:p>
            <a:pPr>
              <a:buNone/>
            </a:pPr>
            <a:r>
              <a:rPr lang="tr-TR" dirty="0" smtClean="0">
                <a:latin typeface="Times New Roman" pitchFamily="18" charset="0"/>
                <a:cs typeface="Times New Roman" pitchFamily="18" charset="0"/>
              </a:rPr>
              <a:t>Buğday 			17.5 		5.70</a:t>
            </a:r>
          </a:p>
          <a:p>
            <a:pPr>
              <a:buNone/>
            </a:pPr>
            <a:r>
              <a:rPr lang="tr-TR" dirty="0" smtClean="0">
                <a:latin typeface="Times New Roman" pitchFamily="18" charset="0"/>
                <a:cs typeface="Times New Roman" pitchFamily="18" charset="0"/>
              </a:rPr>
              <a:t>Et 				16.0 		6.25</a:t>
            </a:r>
          </a:p>
          <a:p>
            <a:pPr>
              <a:buNone/>
            </a:pPr>
            <a:r>
              <a:rPr lang="tr-TR" u="sng" dirty="0" smtClean="0">
                <a:latin typeface="Times New Roman" pitchFamily="18" charset="0"/>
                <a:cs typeface="Times New Roman" pitchFamily="18" charset="0"/>
              </a:rPr>
              <a:t>Yumurta 			14.9 		6.68</a:t>
            </a:r>
            <a:endParaRPr lang="tr-TR" u="sng" dirty="0">
              <a:latin typeface="Times New Roman" pitchFamily="18" charset="0"/>
              <a:cs typeface="Times New Roman" pitchFamily="18" charset="0"/>
            </a:endParaRPr>
          </a:p>
        </p:txBody>
      </p:sp>
      <p:sp>
        <p:nvSpPr>
          <p:cNvPr id="5" name="4 Slayt Numarası Yer Tutucusu"/>
          <p:cNvSpPr>
            <a:spLocks noGrp="1"/>
          </p:cNvSpPr>
          <p:nvPr>
            <p:ph type="sldNum" sz="quarter" idx="12"/>
          </p:nvPr>
        </p:nvSpPr>
        <p:spPr/>
        <p:txBody>
          <a:bodyPr/>
          <a:lstStyle/>
          <a:p>
            <a:fld id="{76E3FD18-239D-48BA-886F-2D86BFFD5A0D}" type="slidenum">
              <a:rPr lang="tr-TR" smtClean="0"/>
              <a:pPr/>
              <a:t>98</a:t>
            </a:fld>
            <a:endParaRPr lang="tr-T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285720" y="357166"/>
            <a:ext cx="8572560" cy="6143668"/>
          </a:xfrm>
          <a:ln>
            <a:solidFill>
              <a:schemeClr val="accent1"/>
            </a:solidFill>
          </a:ln>
        </p:spPr>
        <p:txBody>
          <a:bodyPr>
            <a:noAutofit/>
          </a:bodyPr>
          <a:lstStyle/>
          <a:p>
            <a:pPr algn="just">
              <a:buNone/>
            </a:pPr>
            <a:r>
              <a:rPr lang="tr-TR" sz="2400" b="1" dirty="0" smtClean="0">
                <a:solidFill>
                  <a:srgbClr val="FF0000"/>
                </a:solidFill>
                <a:latin typeface="Times New Roman" pitchFamily="18" charset="0"/>
                <a:cs typeface="Times New Roman" pitchFamily="18" charset="0"/>
              </a:rPr>
              <a:t>SPEKTROMETRİK YÖNTEMLER</a:t>
            </a:r>
            <a:endParaRPr lang="tr-TR" sz="2400" dirty="0" smtClean="0">
              <a:solidFill>
                <a:srgbClr val="FF0000"/>
              </a:solidFill>
              <a:latin typeface="Times New Roman" pitchFamily="18" charset="0"/>
              <a:cs typeface="Times New Roman" pitchFamily="18" charset="0"/>
            </a:endParaRPr>
          </a:p>
          <a:p>
            <a:pPr algn="just">
              <a:buFont typeface="Wingdings" pitchFamily="2" charset="2"/>
              <a:buChar char="Ø"/>
            </a:pPr>
            <a:r>
              <a:rPr lang="tr-TR" sz="2400" dirty="0" smtClean="0">
                <a:latin typeface="Times New Roman" pitchFamily="18" charset="0"/>
                <a:cs typeface="Times New Roman" pitchFamily="18" charset="0"/>
              </a:rPr>
              <a:t>     Protein konsantrasyonunun belirlenmesinde çok fazla kullanılır. </a:t>
            </a:r>
            <a:r>
              <a:rPr lang="tr-TR" sz="2400" dirty="0" err="1" smtClean="0">
                <a:latin typeface="Times New Roman" pitchFamily="18" charset="0"/>
                <a:cs typeface="Times New Roman" pitchFamily="18" charset="0"/>
              </a:rPr>
              <a:t>Beer</a:t>
            </a:r>
            <a:r>
              <a:rPr lang="tr-TR" sz="2400" dirty="0" smtClean="0">
                <a:latin typeface="Times New Roman" pitchFamily="18" charset="0"/>
                <a:cs typeface="Times New Roman" pitchFamily="18" charset="0"/>
              </a:rPr>
              <a:t> yasasına göre </a:t>
            </a:r>
            <a:r>
              <a:rPr lang="tr-TR" sz="2400" dirty="0" err="1" smtClean="0">
                <a:latin typeface="Times New Roman" pitchFamily="18" charset="0"/>
                <a:cs typeface="Times New Roman" pitchFamily="18" charset="0"/>
              </a:rPr>
              <a:t>absorbans</a:t>
            </a:r>
            <a:r>
              <a:rPr lang="tr-TR" sz="2400" dirty="0" smtClean="0">
                <a:latin typeface="Times New Roman" pitchFamily="18" charset="0"/>
                <a:cs typeface="Times New Roman" pitchFamily="18" charset="0"/>
              </a:rPr>
              <a:t> konsantrasyonla ilgili olduğundan örnekteki protein miktarı hesaplanır.</a:t>
            </a:r>
          </a:p>
          <a:p>
            <a:pPr algn="just">
              <a:buNone/>
            </a:pPr>
            <a:r>
              <a:rPr lang="tr-TR" sz="2400" dirty="0" smtClean="0">
                <a:latin typeface="Times New Roman" pitchFamily="18" charset="0"/>
                <a:cs typeface="Times New Roman" pitchFamily="18" charset="0"/>
              </a:rPr>
              <a:t>		</a:t>
            </a:r>
            <a:r>
              <a:rPr lang="pt-BR" sz="2400" dirty="0" smtClean="0">
                <a:latin typeface="Times New Roman" pitchFamily="18" charset="0"/>
                <a:cs typeface="Times New Roman" pitchFamily="18" charset="0"/>
              </a:rPr>
              <a:t>A = є x l x c</a:t>
            </a:r>
            <a:r>
              <a:rPr lang="tr-TR" sz="2400" dirty="0" smtClean="0">
                <a:latin typeface="Times New Roman" pitchFamily="18" charset="0"/>
                <a:cs typeface="Times New Roman" pitchFamily="18" charset="0"/>
              </a:rPr>
              <a:t>		A = </a:t>
            </a:r>
            <a:r>
              <a:rPr lang="tr-TR" sz="2400" dirty="0" err="1" smtClean="0">
                <a:latin typeface="Times New Roman" pitchFamily="18" charset="0"/>
                <a:cs typeface="Times New Roman" pitchFamily="18" charset="0"/>
              </a:rPr>
              <a:t>Absorbans</a:t>
            </a:r>
            <a:endParaRPr lang="tr-TR" sz="2400" dirty="0" smtClean="0">
              <a:latin typeface="Times New Roman" pitchFamily="18" charset="0"/>
              <a:cs typeface="Times New Roman" pitchFamily="18" charset="0"/>
            </a:endParaRPr>
          </a:p>
          <a:p>
            <a:pPr algn="just">
              <a:buNone/>
            </a:pPr>
            <a:r>
              <a:rPr lang="tr-TR" sz="2400" dirty="0" smtClean="0">
                <a:latin typeface="Times New Roman" pitchFamily="18" charset="0"/>
                <a:cs typeface="Times New Roman" pitchFamily="18" charset="0"/>
              </a:rPr>
              <a:t>					</a:t>
            </a:r>
            <a:r>
              <a:rPr lang="az-Cyrl-AZ" sz="2400" dirty="0" smtClean="0">
                <a:latin typeface="Times New Roman" pitchFamily="18" charset="0"/>
                <a:cs typeface="Times New Roman" pitchFamily="18" charset="0"/>
              </a:rPr>
              <a:t>Є = </a:t>
            </a:r>
            <a:r>
              <a:rPr lang="tr-TR" sz="2400" dirty="0" err="1" smtClean="0">
                <a:latin typeface="Times New Roman" pitchFamily="18" charset="0"/>
                <a:cs typeface="Times New Roman" pitchFamily="18" charset="0"/>
              </a:rPr>
              <a:t>Molar</a:t>
            </a:r>
            <a:r>
              <a:rPr lang="tr-TR" sz="2400" dirty="0" smtClean="0">
                <a:latin typeface="Times New Roman" pitchFamily="18" charset="0"/>
                <a:cs typeface="Times New Roman" pitchFamily="18" charset="0"/>
              </a:rPr>
              <a:t> </a:t>
            </a:r>
            <a:r>
              <a:rPr lang="tr-TR" sz="2400" dirty="0" err="1" smtClean="0">
                <a:latin typeface="Times New Roman" pitchFamily="18" charset="0"/>
                <a:cs typeface="Times New Roman" pitchFamily="18" charset="0"/>
              </a:rPr>
              <a:t>absorbsiyon</a:t>
            </a:r>
            <a:r>
              <a:rPr lang="tr-TR" sz="2400" dirty="0" smtClean="0">
                <a:latin typeface="Times New Roman" pitchFamily="18" charset="0"/>
                <a:cs typeface="Times New Roman" pitchFamily="18" charset="0"/>
              </a:rPr>
              <a:t> katsayısı 					(</a:t>
            </a:r>
            <a:r>
              <a:rPr lang="tr-TR" sz="2400" dirty="0" err="1" smtClean="0">
                <a:latin typeface="Times New Roman" pitchFamily="18" charset="0"/>
                <a:cs typeface="Times New Roman" pitchFamily="18" charset="0"/>
              </a:rPr>
              <a:t>ekstiksiyon</a:t>
            </a:r>
            <a:r>
              <a:rPr lang="tr-TR" sz="2400" dirty="0" smtClean="0">
                <a:latin typeface="Times New Roman" pitchFamily="18" charset="0"/>
                <a:cs typeface="Times New Roman" pitchFamily="18" charset="0"/>
              </a:rPr>
              <a:t> katsayısı, M-1 cm-1)</a:t>
            </a:r>
          </a:p>
          <a:p>
            <a:pPr algn="just">
              <a:buNone/>
            </a:pPr>
            <a:r>
              <a:rPr lang="tr-TR" sz="2400" dirty="0" smtClean="0">
                <a:latin typeface="Times New Roman" pitchFamily="18" charset="0"/>
                <a:cs typeface="Times New Roman" pitchFamily="18" charset="0"/>
              </a:rPr>
              <a:t>					l = Işığın geçtiği yol (cm)</a:t>
            </a:r>
          </a:p>
          <a:p>
            <a:pPr algn="just">
              <a:buFont typeface="Wingdings" pitchFamily="2" charset="2"/>
              <a:buChar char="Ø"/>
            </a:pPr>
            <a:r>
              <a:rPr lang="tr-TR" sz="2400" dirty="0" smtClean="0">
                <a:latin typeface="Times New Roman" pitchFamily="18" charset="0"/>
                <a:cs typeface="Times New Roman" pitchFamily="18" charset="0"/>
              </a:rPr>
              <a:t>     Her proteinin kendi </a:t>
            </a:r>
            <a:r>
              <a:rPr lang="tr-TR" sz="2400" dirty="0" err="1" smtClean="0">
                <a:latin typeface="Times New Roman" pitchFamily="18" charset="0"/>
                <a:cs typeface="Times New Roman" pitchFamily="18" charset="0"/>
              </a:rPr>
              <a:t>molar</a:t>
            </a:r>
            <a:r>
              <a:rPr lang="tr-TR" sz="2400" dirty="0" smtClean="0">
                <a:latin typeface="Times New Roman" pitchFamily="18" charset="0"/>
                <a:cs typeface="Times New Roman" pitchFamily="18" charset="0"/>
              </a:rPr>
              <a:t> </a:t>
            </a:r>
            <a:r>
              <a:rPr lang="tr-TR" sz="2400" dirty="0" err="1" smtClean="0">
                <a:latin typeface="Times New Roman" pitchFamily="18" charset="0"/>
                <a:cs typeface="Times New Roman" pitchFamily="18" charset="0"/>
              </a:rPr>
              <a:t>ekstinksiyon</a:t>
            </a:r>
            <a:r>
              <a:rPr lang="tr-TR" sz="2400" dirty="0" smtClean="0">
                <a:latin typeface="Times New Roman" pitchFamily="18" charset="0"/>
                <a:cs typeface="Times New Roman" pitchFamily="18" charset="0"/>
              </a:rPr>
              <a:t> katsayısı (</a:t>
            </a:r>
            <a:r>
              <a:rPr lang="el-GR" sz="2400" dirty="0" smtClean="0">
                <a:latin typeface="Times New Roman" pitchFamily="18" charset="0"/>
                <a:cs typeface="Times New Roman" pitchFamily="18" charset="0"/>
              </a:rPr>
              <a:t>ε) </a:t>
            </a:r>
            <a:r>
              <a:rPr lang="tr-TR" sz="2400" dirty="0" smtClean="0">
                <a:latin typeface="Times New Roman" pitchFamily="18" charset="0"/>
                <a:cs typeface="Times New Roman" pitchFamily="18" charset="0"/>
              </a:rPr>
              <a:t>vardır. Bu işlemlerde </a:t>
            </a:r>
            <a:r>
              <a:rPr lang="tr-TR" sz="2400" dirty="0" err="1" smtClean="0">
                <a:latin typeface="Times New Roman" pitchFamily="18" charset="0"/>
                <a:cs typeface="Times New Roman" pitchFamily="18" charset="0"/>
              </a:rPr>
              <a:t>molar</a:t>
            </a:r>
            <a:r>
              <a:rPr lang="tr-TR" sz="2400" dirty="0" smtClean="0">
                <a:latin typeface="Times New Roman" pitchFamily="18" charset="0"/>
                <a:cs typeface="Times New Roman" pitchFamily="18" charset="0"/>
              </a:rPr>
              <a:t> konsantrasyon kullanılır ve ışığın geçtiği yol ise genel olarak 1 cm olduğu için </a:t>
            </a:r>
            <a:r>
              <a:rPr lang="tr-TR" sz="2400" dirty="0" err="1" smtClean="0">
                <a:latin typeface="Times New Roman" pitchFamily="18" charset="0"/>
                <a:cs typeface="Times New Roman" pitchFamily="18" charset="0"/>
              </a:rPr>
              <a:t>molar</a:t>
            </a:r>
            <a:r>
              <a:rPr lang="tr-TR" sz="2400" dirty="0" smtClean="0">
                <a:latin typeface="Times New Roman" pitchFamily="18" charset="0"/>
                <a:cs typeface="Times New Roman" pitchFamily="18" charset="0"/>
              </a:rPr>
              <a:t> </a:t>
            </a:r>
            <a:r>
              <a:rPr lang="tr-TR" sz="2400" dirty="0" err="1" smtClean="0">
                <a:latin typeface="Times New Roman" pitchFamily="18" charset="0"/>
                <a:cs typeface="Times New Roman" pitchFamily="18" charset="0"/>
              </a:rPr>
              <a:t>ekstiksiyon</a:t>
            </a:r>
            <a:r>
              <a:rPr lang="tr-TR" sz="2400" dirty="0" smtClean="0">
                <a:latin typeface="Times New Roman" pitchFamily="18" charset="0"/>
                <a:cs typeface="Times New Roman" pitchFamily="18" charset="0"/>
              </a:rPr>
              <a:t> katsayısının birimi (M-1cm-1) </a:t>
            </a:r>
            <a:r>
              <a:rPr lang="tr-TR" sz="2400" dirty="0" err="1" smtClean="0">
                <a:latin typeface="Times New Roman" pitchFamily="18" charset="0"/>
                <a:cs typeface="Times New Roman" pitchFamily="18" charset="0"/>
              </a:rPr>
              <a:t>dir</a:t>
            </a:r>
            <a:r>
              <a:rPr lang="tr-TR" sz="2400" dirty="0" smtClean="0">
                <a:latin typeface="Times New Roman" pitchFamily="18" charset="0"/>
                <a:cs typeface="Times New Roman" pitchFamily="18" charset="0"/>
              </a:rPr>
              <a:t>.</a:t>
            </a:r>
          </a:p>
          <a:p>
            <a:pPr algn="just">
              <a:buFont typeface="Wingdings" pitchFamily="2" charset="2"/>
              <a:buChar char="Ø"/>
            </a:pPr>
            <a:r>
              <a:rPr lang="tr-TR" sz="2400" dirty="0" smtClean="0">
                <a:latin typeface="Times New Roman" pitchFamily="18" charset="0"/>
                <a:cs typeface="Times New Roman" pitchFamily="18" charset="0"/>
              </a:rPr>
              <a:t>     </a:t>
            </a:r>
            <a:r>
              <a:rPr lang="tr-TR" sz="2400" dirty="0" err="1" smtClean="0">
                <a:latin typeface="Times New Roman" pitchFamily="18" charset="0"/>
                <a:cs typeface="Times New Roman" pitchFamily="18" charset="0"/>
              </a:rPr>
              <a:t>Absorbans</a:t>
            </a:r>
            <a:r>
              <a:rPr lang="tr-TR" sz="2400" dirty="0" smtClean="0">
                <a:latin typeface="Times New Roman" pitchFamily="18" charset="0"/>
                <a:cs typeface="Times New Roman" pitchFamily="18" charset="0"/>
              </a:rPr>
              <a:t> skalanın dışına çıkarsa protein örneği tamponla seyreltilir ve ölçüm tekrarlanır. Buna alternatif olarak daha kısa ışık yolu olan bir küvet de kullanılabilir</a:t>
            </a:r>
            <a:r>
              <a:rPr lang="tr-TR" sz="2400" dirty="0" smtClean="0"/>
              <a:t>.</a:t>
            </a:r>
            <a:endParaRPr lang="tr-TR" sz="2400" dirty="0"/>
          </a:p>
        </p:txBody>
      </p:sp>
      <p:sp>
        <p:nvSpPr>
          <p:cNvPr id="5" name="4 Slayt Numarası Yer Tutucusu"/>
          <p:cNvSpPr>
            <a:spLocks noGrp="1"/>
          </p:cNvSpPr>
          <p:nvPr>
            <p:ph type="sldNum" sz="quarter" idx="12"/>
          </p:nvPr>
        </p:nvSpPr>
        <p:spPr/>
        <p:txBody>
          <a:bodyPr/>
          <a:lstStyle/>
          <a:p>
            <a:fld id="{76E3FD18-239D-48BA-886F-2D86BFFD5A0D}" type="slidenum">
              <a:rPr lang="tr-TR" smtClean="0"/>
              <a:pPr/>
              <a:t>99</a:t>
            </a:fld>
            <a:endParaRPr lang="tr-T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857232"/>
            <a:ext cx="8229600" cy="4572032"/>
          </a:xfrm>
          <a:ln>
            <a:solidFill>
              <a:schemeClr val="accent1"/>
            </a:solidFill>
          </a:ln>
        </p:spPr>
        <p:txBody>
          <a:bodyPr>
            <a:normAutofit/>
          </a:bodyPr>
          <a:lstStyle/>
          <a:p>
            <a:pPr algn="just">
              <a:lnSpc>
                <a:spcPct val="110000"/>
              </a:lnSpc>
              <a:buFont typeface="Wingdings" pitchFamily="2" charset="2"/>
              <a:buChar char="Ø"/>
            </a:pPr>
            <a:r>
              <a:rPr lang="tr-TR" dirty="0" smtClean="0">
                <a:latin typeface="Times New Roman" pitchFamily="18" charset="0"/>
                <a:cs typeface="Times New Roman" pitchFamily="18" charset="0"/>
              </a:rPr>
              <a:t>      </a:t>
            </a:r>
            <a:r>
              <a:rPr lang="tr-TR" sz="2400" dirty="0" err="1" smtClean="0">
                <a:latin typeface="Times New Roman" pitchFamily="18" charset="0"/>
                <a:cs typeface="Times New Roman" pitchFamily="18" charset="0"/>
              </a:rPr>
              <a:t>Absorbans</a:t>
            </a:r>
            <a:r>
              <a:rPr lang="tr-TR" sz="2400" dirty="0" smtClean="0">
                <a:latin typeface="Times New Roman" pitchFamily="18" charset="0"/>
                <a:cs typeface="Times New Roman" pitchFamily="18" charset="0"/>
              </a:rPr>
              <a:t> yardımıyla konsantrasyonun belirlenmesi için </a:t>
            </a:r>
            <a:r>
              <a:rPr lang="tr-TR" sz="2400" dirty="0" err="1" smtClean="0">
                <a:latin typeface="Times New Roman" pitchFamily="18" charset="0"/>
                <a:cs typeface="Times New Roman" pitchFamily="18" charset="0"/>
              </a:rPr>
              <a:t>molar</a:t>
            </a:r>
            <a:r>
              <a:rPr lang="tr-TR" sz="2400" dirty="0" smtClean="0">
                <a:latin typeface="Times New Roman" pitchFamily="18" charset="0"/>
                <a:cs typeface="Times New Roman" pitchFamily="18" charset="0"/>
              </a:rPr>
              <a:t> </a:t>
            </a:r>
            <a:r>
              <a:rPr lang="tr-TR" sz="2400" dirty="0" err="1" smtClean="0">
                <a:latin typeface="Times New Roman" pitchFamily="18" charset="0"/>
                <a:cs typeface="Times New Roman" pitchFamily="18" charset="0"/>
              </a:rPr>
              <a:t>absorbans</a:t>
            </a:r>
            <a:r>
              <a:rPr lang="tr-TR" sz="2400" dirty="0" smtClean="0">
                <a:latin typeface="Times New Roman" pitchFamily="18" charset="0"/>
                <a:cs typeface="Times New Roman" pitchFamily="18" charset="0"/>
              </a:rPr>
              <a:t> katsayısının kesin değerinin bilinmesi gerekir. İşlemlerde kullanılan cihazlar da önemli olduğu için literatürde verilen değerleri kullanmak yerine </a:t>
            </a:r>
            <a:r>
              <a:rPr lang="az-Cyrl-AZ" sz="2400" dirty="0" smtClean="0">
                <a:latin typeface="Times New Roman" pitchFamily="18" charset="0"/>
                <a:cs typeface="Times New Roman" pitchFamily="18" charset="0"/>
              </a:rPr>
              <a:t>Є </a:t>
            </a:r>
            <a:r>
              <a:rPr lang="tr-TR" sz="2400" dirty="0" smtClean="0">
                <a:latin typeface="Times New Roman" pitchFamily="18" charset="0"/>
                <a:cs typeface="Times New Roman" pitchFamily="18" charset="0"/>
              </a:rPr>
              <a:t>değerinin hesaplanması daha uygundur.</a:t>
            </a:r>
          </a:p>
          <a:p>
            <a:pPr algn="just">
              <a:lnSpc>
                <a:spcPct val="110000"/>
              </a:lnSpc>
              <a:buFont typeface="Wingdings" pitchFamily="2" charset="2"/>
              <a:buChar char="Ø"/>
            </a:pPr>
            <a:r>
              <a:rPr lang="tr-TR" sz="2400" dirty="0" smtClean="0">
                <a:latin typeface="Times New Roman" pitchFamily="18" charset="0"/>
                <a:cs typeface="Times New Roman" pitchFamily="18" charset="0"/>
              </a:rPr>
              <a:t>     Belirli bir dalga boyunda </a:t>
            </a:r>
            <a:r>
              <a:rPr lang="tr-TR" sz="2400" dirty="0" err="1" smtClean="0">
                <a:latin typeface="Times New Roman" pitchFamily="18" charset="0"/>
                <a:cs typeface="Times New Roman" pitchFamily="18" charset="0"/>
              </a:rPr>
              <a:t>molar</a:t>
            </a:r>
            <a:r>
              <a:rPr lang="tr-TR" sz="2400" dirty="0" smtClean="0">
                <a:latin typeface="Times New Roman" pitchFamily="18" charset="0"/>
                <a:cs typeface="Times New Roman" pitchFamily="18" charset="0"/>
              </a:rPr>
              <a:t> </a:t>
            </a:r>
            <a:r>
              <a:rPr lang="tr-TR" sz="2400" dirty="0" err="1" smtClean="0">
                <a:latin typeface="Times New Roman" pitchFamily="18" charset="0"/>
                <a:cs typeface="Times New Roman" pitchFamily="18" charset="0"/>
              </a:rPr>
              <a:t>absorbsiyon</a:t>
            </a:r>
            <a:r>
              <a:rPr lang="tr-TR" sz="2400" dirty="0" smtClean="0">
                <a:latin typeface="Times New Roman" pitchFamily="18" charset="0"/>
                <a:cs typeface="Times New Roman" pitchFamily="18" charset="0"/>
              </a:rPr>
              <a:t> katsayısının belirlenmesi için o madde için hazırlanan stok çözeltiden seyreltmeler yapılır ve bir seri çözelti hazırlanır. </a:t>
            </a:r>
          </a:p>
          <a:p>
            <a:pPr algn="just">
              <a:lnSpc>
                <a:spcPct val="110000"/>
              </a:lnSpc>
              <a:buFont typeface="Wingdings" pitchFamily="2" charset="2"/>
              <a:buChar char="ü"/>
            </a:pPr>
            <a:r>
              <a:rPr lang="tr-TR" sz="2400" dirty="0" smtClean="0">
                <a:latin typeface="Times New Roman" pitchFamily="18" charset="0"/>
                <a:cs typeface="Times New Roman" pitchFamily="18" charset="0"/>
              </a:rPr>
              <a:t>      Bunların </a:t>
            </a:r>
            <a:r>
              <a:rPr lang="tr-TR" sz="2400" dirty="0" err="1" smtClean="0">
                <a:latin typeface="Times New Roman" pitchFamily="18" charset="0"/>
                <a:cs typeface="Times New Roman" pitchFamily="18" charset="0"/>
              </a:rPr>
              <a:t>absorbsiyon</a:t>
            </a:r>
            <a:r>
              <a:rPr lang="tr-TR" sz="2400" dirty="0" smtClean="0">
                <a:latin typeface="Times New Roman" pitchFamily="18" charset="0"/>
                <a:cs typeface="Times New Roman" pitchFamily="18" charset="0"/>
              </a:rPr>
              <a:t> değerleri konsantrasyonlarına karşı grafiğe geçirilir ve bu doğrunun eğiminden </a:t>
            </a:r>
            <a:r>
              <a:rPr lang="az-Cyrl-AZ" sz="2400" dirty="0" smtClean="0">
                <a:latin typeface="Times New Roman" pitchFamily="18" charset="0"/>
                <a:cs typeface="Times New Roman" pitchFamily="18" charset="0"/>
              </a:rPr>
              <a:t>Є </a:t>
            </a:r>
            <a:r>
              <a:rPr lang="tr-TR" sz="2400" dirty="0" smtClean="0">
                <a:latin typeface="Times New Roman" pitchFamily="18" charset="0"/>
                <a:cs typeface="Times New Roman" pitchFamily="18" charset="0"/>
              </a:rPr>
              <a:t>belirlenir.</a:t>
            </a:r>
            <a:endParaRPr lang="tr-TR" sz="2400" dirty="0">
              <a:latin typeface="Times New Roman" pitchFamily="18" charset="0"/>
              <a:cs typeface="Times New Roman" pitchFamily="18" charset="0"/>
            </a:endParaRPr>
          </a:p>
        </p:txBody>
      </p:sp>
      <p:sp>
        <p:nvSpPr>
          <p:cNvPr id="5" name="4 Slayt Numarası Yer Tutucusu"/>
          <p:cNvSpPr>
            <a:spLocks noGrp="1"/>
          </p:cNvSpPr>
          <p:nvPr>
            <p:ph type="sldNum" sz="quarter" idx="12"/>
          </p:nvPr>
        </p:nvSpPr>
        <p:spPr/>
        <p:txBody>
          <a:bodyPr/>
          <a:lstStyle/>
          <a:p>
            <a:fld id="{76E3FD18-239D-48BA-886F-2D86BFFD5A0D}" type="slidenum">
              <a:rPr lang="tr-TR" smtClean="0"/>
              <a:pPr/>
              <a:t>100</a:t>
            </a:fld>
            <a:endParaRPr lang="tr-T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57158" y="1357298"/>
            <a:ext cx="8329642" cy="3429024"/>
          </a:xfrm>
          <a:ln>
            <a:solidFill>
              <a:schemeClr val="accent1"/>
            </a:solidFill>
          </a:ln>
        </p:spPr>
        <p:txBody>
          <a:bodyPr>
            <a:normAutofit/>
          </a:bodyPr>
          <a:lstStyle/>
          <a:p>
            <a:pPr algn="just">
              <a:buNone/>
            </a:pPr>
            <a:r>
              <a:rPr lang="tr-TR" sz="2400" b="1" dirty="0" smtClean="0">
                <a:solidFill>
                  <a:srgbClr val="FF0000"/>
                </a:solidFill>
                <a:latin typeface="Times New Roman" pitchFamily="18" charset="0"/>
                <a:cs typeface="Times New Roman" pitchFamily="18" charset="0"/>
              </a:rPr>
              <a:t>Ultraviyole Bölgedeki </a:t>
            </a:r>
            <a:r>
              <a:rPr lang="tr-TR" sz="2400" b="1" dirty="0" err="1" smtClean="0">
                <a:solidFill>
                  <a:srgbClr val="FF0000"/>
                </a:solidFill>
                <a:latin typeface="Times New Roman" pitchFamily="18" charset="0"/>
                <a:cs typeface="Times New Roman" pitchFamily="18" charset="0"/>
              </a:rPr>
              <a:t>Spektrofotometrik</a:t>
            </a:r>
            <a:r>
              <a:rPr lang="tr-TR" sz="2400" b="1" dirty="0" smtClean="0">
                <a:solidFill>
                  <a:srgbClr val="FF0000"/>
                </a:solidFill>
                <a:latin typeface="Times New Roman" pitchFamily="18" charset="0"/>
                <a:cs typeface="Times New Roman" pitchFamily="18" charset="0"/>
              </a:rPr>
              <a:t> Ölçümler 280 </a:t>
            </a:r>
            <a:r>
              <a:rPr lang="tr-TR" sz="2400" b="1" dirty="0" err="1" smtClean="0">
                <a:solidFill>
                  <a:srgbClr val="FF0000"/>
                </a:solidFill>
                <a:latin typeface="Times New Roman" pitchFamily="18" charset="0"/>
                <a:cs typeface="Times New Roman" pitchFamily="18" charset="0"/>
              </a:rPr>
              <a:t>nm</a:t>
            </a:r>
            <a:r>
              <a:rPr lang="tr-TR" sz="2400" b="1" dirty="0" smtClean="0">
                <a:solidFill>
                  <a:srgbClr val="FF0000"/>
                </a:solidFill>
                <a:latin typeface="Times New Roman" pitchFamily="18" charset="0"/>
                <a:cs typeface="Times New Roman" pitchFamily="18" charset="0"/>
              </a:rPr>
              <a:t> deki Ölçümler</a:t>
            </a:r>
          </a:p>
          <a:p>
            <a:pPr algn="just">
              <a:buFont typeface="Wingdings" pitchFamily="2" charset="2"/>
              <a:buChar char="Ø"/>
            </a:pPr>
            <a:r>
              <a:rPr lang="tr-TR" sz="2400" dirty="0" smtClean="0">
                <a:latin typeface="Times New Roman" pitchFamily="18" charset="0"/>
                <a:cs typeface="Times New Roman" pitchFamily="18" charset="0"/>
              </a:rPr>
              <a:t>    </a:t>
            </a:r>
            <a:r>
              <a:rPr lang="tr-TR" sz="2400" dirty="0" err="1" smtClean="0">
                <a:latin typeface="Times New Roman" pitchFamily="18" charset="0"/>
                <a:cs typeface="Times New Roman" pitchFamily="18" charset="0"/>
              </a:rPr>
              <a:t>Tirozin</a:t>
            </a:r>
            <a:r>
              <a:rPr lang="tr-TR" sz="2400" dirty="0" smtClean="0">
                <a:latin typeface="Times New Roman" pitchFamily="18" charset="0"/>
                <a:cs typeface="Times New Roman" pitchFamily="18" charset="0"/>
              </a:rPr>
              <a:t> ve </a:t>
            </a:r>
            <a:r>
              <a:rPr lang="tr-TR" sz="2400" dirty="0" err="1" smtClean="0">
                <a:latin typeface="Times New Roman" pitchFamily="18" charset="0"/>
                <a:cs typeface="Times New Roman" pitchFamily="18" charset="0"/>
              </a:rPr>
              <a:t>fenilalaninde</a:t>
            </a:r>
            <a:r>
              <a:rPr lang="tr-TR" sz="2400" dirty="0" smtClean="0">
                <a:latin typeface="Times New Roman" pitchFamily="18" charset="0"/>
                <a:cs typeface="Times New Roman" pitchFamily="18" charset="0"/>
              </a:rPr>
              <a:t> bulunan </a:t>
            </a:r>
            <a:r>
              <a:rPr lang="tr-TR" sz="2400" dirty="0" err="1" smtClean="0">
                <a:latin typeface="Times New Roman" pitchFamily="18" charset="0"/>
                <a:cs typeface="Times New Roman" pitchFamily="18" charset="0"/>
              </a:rPr>
              <a:t>fenolik</a:t>
            </a:r>
            <a:r>
              <a:rPr lang="tr-TR" sz="2400" dirty="0" smtClean="0">
                <a:latin typeface="Times New Roman" pitchFamily="18" charset="0"/>
                <a:cs typeface="Times New Roman" pitchFamily="18" charset="0"/>
              </a:rPr>
              <a:t> ve </a:t>
            </a:r>
            <a:r>
              <a:rPr lang="tr-TR" sz="2400" dirty="0" err="1" smtClean="0">
                <a:latin typeface="Times New Roman" pitchFamily="18" charset="0"/>
                <a:cs typeface="Times New Roman" pitchFamily="18" charset="0"/>
              </a:rPr>
              <a:t>triptofandaki</a:t>
            </a:r>
            <a:r>
              <a:rPr lang="tr-TR" sz="2400" dirty="0" smtClean="0">
                <a:latin typeface="Times New Roman" pitchFamily="18" charset="0"/>
                <a:cs typeface="Times New Roman" pitchFamily="18" charset="0"/>
              </a:rPr>
              <a:t> </a:t>
            </a:r>
            <a:r>
              <a:rPr lang="tr-TR" sz="2400" dirty="0" err="1" smtClean="0">
                <a:latin typeface="Times New Roman" pitchFamily="18" charset="0"/>
                <a:cs typeface="Times New Roman" pitchFamily="18" charset="0"/>
              </a:rPr>
              <a:t>indolik</a:t>
            </a:r>
            <a:r>
              <a:rPr lang="tr-TR" sz="2400" dirty="0" smtClean="0">
                <a:latin typeface="Times New Roman" pitchFamily="18" charset="0"/>
                <a:cs typeface="Times New Roman" pitchFamily="18" charset="0"/>
              </a:rPr>
              <a:t> grupların 280 </a:t>
            </a:r>
            <a:r>
              <a:rPr lang="tr-TR" sz="2400" dirty="0" err="1" smtClean="0">
                <a:latin typeface="Times New Roman" pitchFamily="18" charset="0"/>
                <a:cs typeface="Times New Roman" pitchFamily="18" charset="0"/>
              </a:rPr>
              <a:t>nm</a:t>
            </a:r>
            <a:r>
              <a:rPr lang="tr-TR" sz="2400" dirty="0" smtClean="0">
                <a:latin typeface="Times New Roman" pitchFamily="18" charset="0"/>
                <a:cs typeface="Times New Roman" pitchFamily="18" charset="0"/>
              </a:rPr>
              <a:t> de maksimum </a:t>
            </a:r>
            <a:r>
              <a:rPr lang="tr-TR" sz="2400" dirty="0" err="1" smtClean="0">
                <a:latin typeface="Times New Roman" pitchFamily="18" charset="0"/>
                <a:cs typeface="Times New Roman" pitchFamily="18" charset="0"/>
              </a:rPr>
              <a:t>absorbans</a:t>
            </a:r>
            <a:r>
              <a:rPr lang="tr-TR" sz="2400" dirty="0" smtClean="0">
                <a:latin typeface="Times New Roman" pitchFamily="18" charset="0"/>
                <a:cs typeface="Times New Roman" pitchFamily="18" charset="0"/>
              </a:rPr>
              <a:t> göstermesinden yararlanılarak protein miktarı belirlenmektedir.</a:t>
            </a:r>
          </a:p>
          <a:p>
            <a:pPr algn="just">
              <a:buFont typeface="Wingdings" pitchFamily="2" charset="2"/>
              <a:buChar char="Ø"/>
            </a:pPr>
            <a:r>
              <a:rPr lang="tr-TR" sz="2400" dirty="0" smtClean="0">
                <a:latin typeface="Times New Roman" pitchFamily="18" charset="0"/>
                <a:cs typeface="Times New Roman" pitchFamily="18" charset="0"/>
              </a:rPr>
              <a:t>    Yöntem çok duyarlı değildir (0.02–2.0 mg protein/ml ) Ancak protein örneğinde bir ön işleme gerek olmadan yapılan kolay ve hızlı bir yöntem olması nedeniyle çok kullanılır.</a:t>
            </a:r>
            <a:endParaRPr lang="tr-TR" sz="2400" dirty="0">
              <a:latin typeface="Times New Roman" pitchFamily="18" charset="0"/>
              <a:cs typeface="Times New Roman" pitchFamily="18" charset="0"/>
            </a:endParaRPr>
          </a:p>
        </p:txBody>
      </p:sp>
      <p:sp>
        <p:nvSpPr>
          <p:cNvPr id="5" name="4 Slayt Numarası Yer Tutucusu"/>
          <p:cNvSpPr>
            <a:spLocks noGrp="1"/>
          </p:cNvSpPr>
          <p:nvPr>
            <p:ph type="sldNum" sz="quarter" idx="12"/>
          </p:nvPr>
        </p:nvSpPr>
        <p:spPr/>
        <p:txBody>
          <a:bodyPr/>
          <a:lstStyle/>
          <a:p>
            <a:fld id="{76E3FD18-239D-48BA-886F-2D86BFFD5A0D}" type="slidenum">
              <a:rPr lang="tr-TR" smtClean="0"/>
              <a:pPr/>
              <a:t>101</a:t>
            </a:fld>
            <a:endParaRPr lang="tr-T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p:cNvPicPr>
            <a:picLocks noGrp="1" noChangeAspect="1" noChangeArrowheads="1"/>
          </p:cNvPicPr>
          <p:nvPr>
            <p:ph idx="1"/>
          </p:nvPr>
        </p:nvPicPr>
        <p:blipFill>
          <a:blip r:embed="rId2"/>
          <a:srcRect/>
          <a:stretch>
            <a:fillRect/>
          </a:stretch>
        </p:blipFill>
        <p:spPr bwMode="auto">
          <a:xfrm>
            <a:off x="642910" y="801021"/>
            <a:ext cx="7608789" cy="5056871"/>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102</a:t>
            </a:fld>
            <a:endParaRPr lang="tr-T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2"/>
          <a:srcRect/>
          <a:stretch>
            <a:fillRect/>
          </a:stretch>
        </p:blipFill>
        <p:spPr bwMode="auto">
          <a:xfrm>
            <a:off x="0" y="0"/>
            <a:ext cx="9144000" cy="6867107"/>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103</a:t>
            </a:fld>
            <a:endParaRPr lang="tr-T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285720" y="428604"/>
            <a:ext cx="8501122" cy="6072230"/>
          </a:xfrm>
          <a:ln>
            <a:solidFill>
              <a:schemeClr val="accent1"/>
            </a:solidFill>
          </a:ln>
        </p:spPr>
        <p:txBody>
          <a:bodyPr>
            <a:normAutofit fontScale="92500" lnSpcReduction="10000"/>
          </a:bodyPr>
          <a:lstStyle/>
          <a:p>
            <a:pPr algn="just">
              <a:lnSpc>
                <a:spcPct val="110000"/>
              </a:lnSpc>
              <a:buFont typeface="Wingdings" pitchFamily="2" charset="2"/>
              <a:buChar char="Ø"/>
            </a:pPr>
            <a:r>
              <a:rPr lang="tr-TR" dirty="0" smtClean="0">
                <a:latin typeface="Times New Roman" pitchFamily="18" charset="0"/>
                <a:cs typeface="Times New Roman" pitchFamily="18" charset="0"/>
              </a:rPr>
              <a:t>	280 </a:t>
            </a:r>
            <a:r>
              <a:rPr lang="tr-TR" dirty="0" err="1" smtClean="0">
                <a:latin typeface="Times New Roman" pitchFamily="18" charset="0"/>
                <a:cs typeface="Times New Roman" pitchFamily="18" charset="0"/>
              </a:rPr>
              <a:t>nm</a:t>
            </a:r>
            <a:r>
              <a:rPr lang="tr-TR" dirty="0" smtClean="0">
                <a:latin typeface="Times New Roman" pitchFamily="18" charset="0"/>
                <a:cs typeface="Times New Roman" pitchFamily="18" charset="0"/>
              </a:rPr>
              <a:t> deki </a:t>
            </a:r>
            <a:r>
              <a:rPr lang="tr-TR" dirty="0" err="1" smtClean="0">
                <a:latin typeface="Times New Roman" pitchFamily="18" charset="0"/>
                <a:cs typeface="Times New Roman" pitchFamily="18" charset="0"/>
              </a:rPr>
              <a:t>absorbans</a:t>
            </a:r>
            <a:r>
              <a:rPr lang="tr-TR" dirty="0" smtClean="0">
                <a:latin typeface="Times New Roman" pitchFamily="18" charset="0"/>
                <a:cs typeface="Times New Roman" pitchFamily="18" charset="0"/>
              </a:rPr>
              <a:t> değerleri protein miktarını kabaca verir. Ancak protein saflaştırmalarının ileri aşamalarında ve </a:t>
            </a:r>
            <a:r>
              <a:rPr lang="tr-TR" dirty="0" err="1" smtClean="0">
                <a:latin typeface="Times New Roman" pitchFamily="18" charset="0"/>
                <a:cs typeface="Times New Roman" pitchFamily="18" charset="0"/>
              </a:rPr>
              <a:t>ekstinksiyon</a:t>
            </a:r>
            <a:r>
              <a:rPr lang="tr-TR" dirty="0" smtClean="0">
                <a:latin typeface="Times New Roman" pitchFamily="18" charset="0"/>
                <a:cs typeface="Times New Roman" pitchFamily="18" charset="0"/>
              </a:rPr>
              <a:t> katsayısı biliniyorsa o zaman daha hassas sonuçlar alınır.</a:t>
            </a:r>
          </a:p>
          <a:p>
            <a:pPr algn="just">
              <a:lnSpc>
                <a:spcPct val="110000"/>
              </a:lnSpc>
              <a:buFont typeface="Wingdings" pitchFamily="2" charset="2"/>
              <a:buChar char="Ø"/>
            </a:pPr>
            <a:r>
              <a:rPr lang="tr-TR" dirty="0" smtClean="0">
                <a:latin typeface="Times New Roman" pitchFamily="18" charset="0"/>
                <a:cs typeface="Times New Roman" pitchFamily="18" charset="0"/>
              </a:rPr>
              <a:t>	Bu teknik genellikle kolon </a:t>
            </a:r>
            <a:r>
              <a:rPr lang="tr-TR" dirty="0" err="1" smtClean="0">
                <a:latin typeface="Times New Roman" pitchFamily="18" charset="0"/>
                <a:cs typeface="Times New Roman" pitchFamily="18" charset="0"/>
              </a:rPr>
              <a:t>kromatografisinde</a:t>
            </a:r>
            <a:r>
              <a:rPr lang="tr-TR" dirty="0" smtClean="0">
                <a:latin typeface="Times New Roman" pitchFamily="18" charset="0"/>
                <a:cs typeface="Times New Roman" pitchFamily="18" charset="0"/>
              </a:rPr>
              <a:t> protein pikinin nerede </a:t>
            </a:r>
            <a:r>
              <a:rPr lang="tr-TR" dirty="0" err="1" smtClean="0">
                <a:latin typeface="Times New Roman" pitchFamily="18" charset="0"/>
                <a:cs typeface="Times New Roman" pitchFamily="18" charset="0"/>
              </a:rPr>
              <a:t>elue</a:t>
            </a:r>
            <a:r>
              <a:rPr lang="tr-TR" dirty="0" smtClean="0">
                <a:latin typeface="Times New Roman" pitchFamily="18" charset="0"/>
                <a:cs typeface="Times New Roman" pitchFamily="18" charset="0"/>
              </a:rPr>
              <a:t> olacağını belirlemek için ve ham protein karışımlarındaki protein miktarlarının belirlenmesi için kullanılır.</a:t>
            </a:r>
          </a:p>
          <a:p>
            <a:pPr algn="just">
              <a:lnSpc>
                <a:spcPct val="110000"/>
              </a:lnSpc>
              <a:buFont typeface="Wingdings" pitchFamily="2" charset="2"/>
              <a:buChar char="Ø"/>
            </a:pPr>
            <a:r>
              <a:rPr lang="tr-TR" dirty="0" smtClean="0">
                <a:latin typeface="Times New Roman" pitchFamily="18" charset="0"/>
                <a:cs typeface="Times New Roman" pitchFamily="18" charset="0"/>
              </a:rPr>
              <a:t>	Protein çözeltisinin saflık düzeyi yükseldikçe hatalar da en aza indirgenir. Bu nedenle bu yöntem genellikle yarı saf veya saf protein çözeltilerine uygulandığında çok daha hassas sonuçlar elde edilir.</a:t>
            </a:r>
          </a:p>
          <a:p>
            <a:pPr algn="just">
              <a:lnSpc>
                <a:spcPct val="110000"/>
              </a:lnSpc>
              <a:buFont typeface="Wingdings" pitchFamily="2" charset="2"/>
              <a:buChar char="Ø"/>
            </a:pPr>
            <a:r>
              <a:rPr lang="tr-TR" dirty="0" smtClean="0">
                <a:latin typeface="Times New Roman" pitchFamily="18" charset="0"/>
                <a:cs typeface="Times New Roman" pitchFamily="18" charset="0"/>
              </a:rPr>
              <a:t>	UV </a:t>
            </a:r>
            <a:r>
              <a:rPr lang="tr-TR" dirty="0" err="1" smtClean="0">
                <a:latin typeface="Times New Roman" pitchFamily="18" charset="0"/>
                <a:cs typeface="Times New Roman" pitchFamily="18" charset="0"/>
              </a:rPr>
              <a:t>absorbans</a:t>
            </a:r>
            <a:r>
              <a:rPr lang="tr-TR" dirty="0" smtClean="0">
                <a:latin typeface="Times New Roman" pitchFamily="18" charset="0"/>
                <a:cs typeface="Times New Roman" pitchFamily="18" charset="0"/>
              </a:rPr>
              <a:t> yönteminde aynı konsantrasyondaki iki farklı proteinin aromatik amino asit içerikleri farklıysa farklı UV </a:t>
            </a:r>
            <a:r>
              <a:rPr lang="tr-TR" dirty="0" err="1" smtClean="0">
                <a:latin typeface="Times New Roman" pitchFamily="18" charset="0"/>
                <a:cs typeface="Times New Roman" pitchFamily="18" charset="0"/>
              </a:rPr>
              <a:t>absorbsiyon</a:t>
            </a:r>
            <a:r>
              <a:rPr lang="tr-TR" dirty="0" smtClean="0">
                <a:latin typeface="Times New Roman" pitchFamily="18" charset="0"/>
                <a:cs typeface="Times New Roman" pitchFamily="18" charset="0"/>
              </a:rPr>
              <a:t> değeri verir. Bu durum örnek proteinle aynı olan bir standartla deney yapılırsa ortadan kaldırılır.</a:t>
            </a:r>
            <a:endParaRPr lang="tr-TR" dirty="0">
              <a:latin typeface="Times New Roman" pitchFamily="18" charset="0"/>
              <a:cs typeface="Times New Roman" pitchFamily="18" charset="0"/>
            </a:endParaRPr>
          </a:p>
        </p:txBody>
      </p:sp>
      <p:sp>
        <p:nvSpPr>
          <p:cNvPr id="5" name="4 Slayt Numarası Yer Tutucusu"/>
          <p:cNvSpPr>
            <a:spLocks noGrp="1"/>
          </p:cNvSpPr>
          <p:nvPr>
            <p:ph type="sldNum" sz="quarter" idx="12"/>
          </p:nvPr>
        </p:nvSpPr>
        <p:spPr/>
        <p:txBody>
          <a:bodyPr/>
          <a:lstStyle/>
          <a:p>
            <a:fld id="{76E3FD18-239D-48BA-886F-2D86BFFD5A0D}" type="slidenum">
              <a:rPr lang="tr-TR" smtClean="0"/>
              <a:pPr/>
              <a:t>104</a:t>
            </a:fld>
            <a:endParaRPr lang="tr-T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928670"/>
            <a:ext cx="8229600" cy="4643470"/>
          </a:xfrm>
          <a:ln>
            <a:solidFill>
              <a:schemeClr val="accent1"/>
            </a:solidFill>
          </a:ln>
        </p:spPr>
        <p:txBody>
          <a:bodyPr>
            <a:normAutofit/>
          </a:bodyPr>
          <a:lstStyle/>
          <a:p>
            <a:pPr algn="just">
              <a:buFont typeface="Wingdings" pitchFamily="2" charset="2"/>
              <a:buChar char="Ø"/>
            </a:pPr>
            <a:r>
              <a:rPr lang="tr-TR" dirty="0" smtClean="0">
                <a:latin typeface="Times New Roman" pitchFamily="18" charset="0"/>
                <a:cs typeface="Times New Roman" pitchFamily="18" charset="0"/>
              </a:rPr>
              <a:t>	Bu yöntemin önemli bir sakıncası, 260 </a:t>
            </a:r>
            <a:r>
              <a:rPr lang="tr-TR" dirty="0" err="1" smtClean="0">
                <a:latin typeface="Times New Roman" pitchFamily="18" charset="0"/>
                <a:cs typeface="Times New Roman" pitchFamily="18" charset="0"/>
              </a:rPr>
              <a:t>nm</a:t>
            </a:r>
            <a:r>
              <a:rPr lang="tr-TR" dirty="0" smtClean="0">
                <a:latin typeface="Times New Roman" pitchFamily="18" charset="0"/>
                <a:cs typeface="Times New Roman" pitchFamily="18" charset="0"/>
              </a:rPr>
              <a:t> de maksimum </a:t>
            </a:r>
            <a:r>
              <a:rPr lang="tr-TR" dirty="0" err="1" smtClean="0">
                <a:latin typeface="Times New Roman" pitchFamily="18" charset="0"/>
                <a:cs typeface="Times New Roman" pitchFamily="18" charset="0"/>
              </a:rPr>
              <a:t>absorpsiyon</a:t>
            </a:r>
            <a:r>
              <a:rPr lang="tr-TR" dirty="0" smtClean="0">
                <a:latin typeface="Times New Roman" pitchFamily="18" charset="0"/>
                <a:cs typeface="Times New Roman" pitchFamily="18" charset="0"/>
              </a:rPr>
              <a:t> veren </a:t>
            </a:r>
            <a:r>
              <a:rPr lang="tr-TR" dirty="0" err="1" smtClean="0">
                <a:latin typeface="Times New Roman" pitchFamily="18" charset="0"/>
                <a:cs typeface="Times New Roman" pitchFamily="18" charset="0"/>
              </a:rPr>
              <a:t>nükleik</a:t>
            </a:r>
            <a:r>
              <a:rPr lang="tr-TR" dirty="0" smtClean="0">
                <a:latin typeface="Times New Roman" pitchFamily="18" charset="0"/>
                <a:cs typeface="Times New Roman" pitchFamily="18" charset="0"/>
              </a:rPr>
              <a:t> asitlerle girişim vermeleridir. </a:t>
            </a:r>
            <a:r>
              <a:rPr lang="tr-TR" dirty="0" err="1" smtClean="0">
                <a:latin typeface="Times New Roman" pitchFamily="18" charset="0"/>
                <a:cs typeface="Times New Roman" pitchFamily="18" charset="0"/>
              </a:rPr>
              <a:t>Nükleik</a:t>
            </a:r>
            <a:r>
              <a:rPr lang="tr-TR" dirty="0" smtClean="0">
                <a:latin typeface="Times New Roman" pitchFamily="18" charset="0"/>
                <a:cs typeface="Times New Roman" pitchFamily="18" charset="0"/>
              </a:rPr>
              <a:t> asit artıkları ile </a:t>
            </a:r>
            <a:r>
              <a:rPr lang="tr-TR" dirty="0" err="1" smtClean="0">
                <a:latin typeface="Times New Roman" pitchFamily="18" charset="0"/>
                <a:cs typeface="Times New Roman" pitchFamily="18" charset="0"/>
              </a:rPr>
              <a:t>kontamine</a:t>
            </a:r>
            <a:r>
              <a:rPr lang="tr-TR" dirty="0" smtClean="0">
                <a:latin typeface="Times New Roman" pitchFamily="18" charset="0"/>
                <a:cs typeface="Times New Roman" pitchFamily="18" charset="0"/>
              </a:rPr>
              <a:t> olmuş ilk kaba ekstrelerle çalışıldığında hatalı sonuçlar elde edilebilir.</a:t>
            </a:r>
          </a:p>
          <a:p>
            <a:pPr algn="just">
              <a:buFont typeface="Wingdings" pitchFamily="2" charset="2"/>
              <a:buChar char="Ø"/>
            </a:pPr>
            <a:r>
              <a:rPr lang="tr-TR" dirty="0" smtClean="0">
                <a:latin typeface="Times New Roman" pitchFamily="18" charset="0"/>
                <a:cs typeface="Times New Roman" pitchFamily="18" charset="0"/>
              </a:rPr>
              <a:t>	1941 yılında E.Adams, </a:t>
            </a:r>
            <a:r>
              <a:rPr lang="tr-TR" dirty="0" err="1" smtClean="0">
                <a:latin typeface="Times New Roman" pitchFamily="18" charset="0"/>
                <a:cs typeface="Times New Roman" pitchFamily="18" charset="0"/>
              </a:rPr>
              <a:t>Warburg</a:t>
            </a:r>
            <a:r>
              <a:rPr lang="tr-TR" dirty="0" smtClean="0">
                <a:latin typeface="Times New Roman" pitchFamily="18" charset="0"/>
                <a:cs typeface="Times New Roman" pitchFamily="18" charset="0"/>
              </a:rPr>
              <a:t> ve </a:t>
            </a:r>
            <a:r>
              <a:rPr lang="tr-TR" dirty="0" err="1" smtClean="0">
                <a:latin typeface="Times New Roman" pitchFamily="18" charset="0"/>
                <a:cs typeface="Times New Roman" pitchFamily="18" charset="0"/>
              </a:rPr>
              <a:t>Christian’ın</a:t>
            </a:r>
            <a:r>
              <a:rPr lang="tr-TR" dirty="0" smtClean="0">
                <a:latin typeface="Times New Roman" pitchFamily="18" charset="0"/>
                <a:cs typeface="Times New Roman" pitchFamily="18" charset="0"/>
              </a:rPr>
              <a:t> verilerini kullanarak bir nomograf oluşturmuştur. Burada </a:t>
            </a:r>
            <a:r>
              <a:rPr lang="tr-TR" dirty="0" err="1" smtClean="0">
                <a:latin typeface="Times New Roman" pitchFamily="18" charset="0"/>
                <a:cs typeface="Times New Roman" pitchFamily="18" charset="0"/>
              </a:rPr>
              <a:t>nükleik</a:t>
            </a:r>
            <a:r>
              <a:rPr lang="tr-TR" dirty="0" smtClean="0">
                <a:latin typeface="Times New Roman" pitchFamily="18" charset="0"/>
                <a:cs typeface="Times New Roman" pitchFamily="18" charset="0"/>
              </a:rPr>
              <a:t> asit ve protein için belirli konsantrasyonlardaki A280 ve A260 değerleri verilmektedir. Buradan yararlanarak hata düzeltme faktörleri belirlenmiş ve listelenmiştir.</a:t>
            </a:r>
            <a:endParaRPr lang="tr-TR" dirty="0">
              <a:latin typeface="Times New Roman" pitchFamily="18" charset="0"/>
              <a:cs typeface="Times New Roman" pitchFamily="18" charset="0"/>
            </a:endParaRPr>
          </a:p>
        </p:txBody>
      </p:sp>
      <p:sp>
        <p:nvSpPr>
          <p:cNvPr id="5" name="4 Slayt Numarası Yer Tutucusu"/>
          <p:cNvSpPr>
            <a:spLocks noGrp="1"/>
          </p:cNvSpPr>
          <p:nvPr>
            <p:ph type="sldNum" sz="quarter" idx="12"/>
          </p:nvPr>
        </p:nvSpPr>
        <p:spPr/>
        <p:txBody>
          <a:bodyPr/>
          <a:lstStyle/>
          <a:p>
            <a:fld id="{76E3FD18-239D-48BA-886F-2D86BFFD5A0D}" type="slidenum">
              <a:rPr lang="tr-TR" smtClean="0"/>
              <a:pPr/>
              <a:t>105</a:t>
            </a:fld>
            <a:endParaRPr lang="tr-T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Grp="1" noChangeAspect="1" noChangeArrowheads="1"/>
          </p:cNvPicPr>
          <p:nvPr>
            <p:ph idx="1"/>
          </p:nvPr>
        </p:nvPicPr>
        <p:blipFill>
          <a:blip r:embed="rId2"/>
          <a:srcRect/>
          <a:stretch>
            <a:fillRect/>
          </a:stretch>
        </p:blipFill>
        <p:spPr bwMode="auto">
          <a:xfrm>
            <a:off x="1071538" y="384015"/>
            <a:ext cx="6500858" cy="6128423"/>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106</a:t>
            </a:fld>
            <a:endParaRPr lang="tr-T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714356"/>
            <a:ext cx="8229600" cy="5143536"/>
          </a:xfrm>
          <a:ln>
            <a:solidFill>
              <a:schemeClr val="accent1"/>
            </a:solidFill>
          </a:ln>
        </p:spPr>
        <p:txBody>
          <a:bodyPr>
            <a:normAutofit/>
          </a:bodyPr>
          <a:lstStyle/>
          <a:p>
            <a:pPr algn="just">
              <a:buNone/>
            </a:pPr>
            <a:r>
              <a:rPr lang="tr-TR" b="1" dirty="0" smtClean="0">
                <a:solidFill>
                  <a:srgbClr val="FF0000"/>
                </a:solidFill>
                <a:latin typeface="Times New Roman" pitchFamily="18" charset="0"/>
                <a:cs typeface="Times New Roman" pitchFamily="18" charset="0"/>
              </a:rPr>
              <a:t>Bu yöntemin uygulanışı</a:t>
            </a:r>
          </a:p>
          <a:p>
            <a:pPr algn="just">
              <a:buNone/>
            </a:pPr>
            <a:r>
              <a:rPr lang="tr-TR" b="1" dirty="0" smtClean="0">
                <a:solidFill>
                  <a:srgbClr val="FF0000"/>
                </a:solidFill>
                <a:latin typeface="Times New Roman" pitchFamily="18" charset="0"/>
                <a:cs typeface="Times New Roman" pitchFamily="18" charset="0"/>
              </a:rPr>
              <a:t>1. </a:t>
            </a:r>
            <a:r>
              <a:rPr lang="tr-TR" dirty="0" smtClean="0">
                <a:latin typeface="Times New Roman" pitchFamily="18" charset="0"/>
                <a:cs typeface="Times New Roman" pitchFamily="18" charset="0"/>
              </a:rPr>
              <a:t>Protein çözeltisinin 260 </a:t>
            </a:r>
            <a:r>
              <a:rPr lang="tr-TR" dirty="0" err="1" smtClean="0">
                <a:latin typeface="Times New Roman" pitchFamily="18" charset="0"/>
                <a:cs typeface="Times New Roman" pitchFamily="18" charset="0"/>
              </a:rPr>
              <a:t>nm</a:t>
            </a:r>
            <a:r>
              <a:rPr lang="tr-TR" dirty="0" smtClean="0">
                <a:latin typeface="Times New Roman" pitchFamily="18" charset="0"/>
                <a:cs typeface="Times New Roman" pitchFamily="18" charset="0"/>
              </a:rPr>
              <a:t> ve 280 </a:t>
            </a:r>
            <a:r>
              <a:rPr lang="tr-TR" dirty="0" err="1" smtClean="0">
                <a:latin typeface="Times New Roman" pitchFamily="18" charset="0"/>
                <a:cs typeface="Times New Roman" pitchFamily="18" charset="0"/>
              </a:rPr>
              <a:t>nm</a:t>
            </a:r>
            <a:r>
              <a:rPr lang="tr-TR" dirty="0" smtClean="0">
                <a:latin typeface="Times New Roman" pitchFamily="18" charset="0"/>
                <a:cs typeface="Times New Roman" pitchFamily="18" charset="0"/>
              </a:rPr>
              <a:t>’ de </a:t>
            </a:r>
            <a:r>
              <a:rPr lang="tr-TR" dirty="0" err="1" smtClean="0">
                <a:latin typeface="Times New Roman" pitchFamily="18" charset="0"/>
                <a:cs typeface="Times New Roman" pitchFamily="18" charset="0"/>
              </a:rPr>
              <a:t>absorbansları</a:t>
            </a:r>
            <a:r>
              <a:rPr lang="tr-TR" dirty="0" smtClean="0">
                <a:latin typeface="Times New Roman" pitchFamily="18" charset="0"/>
                <a:cs typeface="Times New Roman" pitchFamily="18" charset="0"/>
              </a:rPr>
              <a:t> ölçülür.</a:t>
            </a:r>
          </a:p>
          <a:p>
            <a:pPr algn="just">
              <a:buNone/>
            </a:pPr>
            <a:r>
              <a:rPr lang="tr-TR" b="1" dirty="0" smtClean="0">
                <a:solidFill>
                  <a:srgbClr val="FF0000"/>
                </a:solidFill>
                <a:latin typeface="Times New Roman" pitchFamily="18" charset="0"/>
                <a:cs typeface="Times New Roman" pitchFamily="18" charset="0"/>
              </a:rPr>
              <a:t>2. </a:t>
            </a:r>
            <a:r>
              <a:rPr lang="tr-TR" dirty="0" smtClean="0">
                <a:latin typeface="Times New Roman" pitchFamily="18" charset="0"/>
                <a:cs typeface="Times New Roman" pitchFamily="18" charset="0"/>
              </a:rPr>
              <a:t>A(280)/A(260) oranı belirlenir.</a:t>
            </a:r>
          </a:p>
          <a:p>
            <a:pPr algn="just">
              <a:buNone/>
            </a:pPr>
            <a:r>
              <a:rPr lang="tr-TR" b="1" dirty="0" smtClean="0">
                <a:solidFill>
                  <a:srgbClr val="FF0000"/>
                </a:solidFill>
                <a:latin typeface="Times New Roman" pitchFamily="18" charset="0"/>
                <a:cs typeface="Times New Roman" pitchFamily="18" charset="0"/>
              </a:rPr>
              <a:t>3. </a:t>
            </a:r>
            <a:r>
              <a:rPr lang="tr-TR" dirty="0" smtClean="0">
                <a:latin typeface="Times New Roman" pitchFamily="18" charset="0"/>
                <a:cs typeface="Times New Roman" pitchFamily="18" charset="0"/>
              </a:rPr>
              <a:t>Hata düzeltme faktörü formülde yerine koyularak protein miktarı hesaplanır.</a:t>
            </a:r>
          </a:p>
          <a:p>
            <a:pPr algn="just">
              <a:buNone/>
            </a:pPr>
            <a:r>
              <a:rPr lang="tr-TR" dirty="0" smtClean="0">
                <a:latin typeface="Times New Roman" pitchFamily="18" charset="0"/>
                <a:cs typeface="Times New Roman" pitchFamily="18" charset="0"/>
              </a:rPr>
              <a:t>		Protein Derişimi (mg/ml)= faktör x A(280)</a:t>
            </a:r>
          </a:p>
          <a:p>
            <a:pPr algn="just">
              <a:buNone/>
            </a:pP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Schleif</a:t>
            </a:r>
            <a:r>
              <a:rPr lang="tr-TR" dirty="0" smtClean="0">
                <a:latin typeface="Times New Roman" pitchFamily="18" charset="0"/>
                <a:cs typeface="Times New Roman" pitchFamily="18" charset="0"/>
              </a:rPr>
              <a:t> ve </a:t>
            </a:r>
            <a:r>
              <a:rPr lang="tr-TR" dirty="0" err="1" smtClean="0">
                <a:latin typeface="Times New Roman" pitchFamily="18" charset="0"/>
                <a:cs typeface="Times New Roman" pitchFamily="18" charset="0"/>
              </a:rPr>
              <a:t>Wensink</a:t>
            </a:r>
            <a:r>
              <a:rPr lang="tr-TR" dirty="0" smtClean="0">
                <a:latin typeface="Times New Roman" pitchFamily="18" charset="0"/>
                <a:cs typeface="Times New Roman" pitchFamily="18" charset="0"/>
              </a:rPr>
              <a:t> 280 </a:t>
            </a:r>
            <a:r>
              <a:rPr lang="tr-TR" dirty="0" err="1" smtClean="0">
                <a:latin typeface="Times New Roman" pitchFamily="18" charset="0"/>
                <a:cs typeface="Times New Roman" pitchFamily="18" charset="0"/>
              </a:rPr>
              <a:t>nm</a:t>
            </a:r>
            <a:r>
              <a:rPr lang="tr-TR" dirty="0" smtClean="0">
                <a:latin typeface="Times New Roman" pitchFamily="18" charset="0"/>
                <a:cs typeface="Times New Roman" pitchFamily="18" charset="0"/>
              </a:rPr>
              <a:t> ve 260 </a:t>
            </a:r>
            <a:r>
              <a:rPr lang="tr-TR" dirty="0" err="1" smtClean="0">
                <a:latin typeface="Times New Roman" pitchFamily="18" charset="0"/>
                <a:cs typeface="Times New Roman" pitchFamily="18" charset="0"/>
              </a:rPr>
              <a:t>nm</a:t>
            </a:r>
            <a:r>
              <a:rPr lang="tr-TR" dirty="0" smtClean="0">
                <a:latin typeface="Times New Roman" pitchFamily="18" charset="0"/>
                <a:cs typeface="Times New Roman" pitchFamily="18" charset="0"/>
              </a:rPr>
              <a:t>’ de ölçülen </a:t>
            </a:r>
            <a:r>
              <a:rPr lang="tr-TR" dirty="0" err="1" smtClean="0">
                <a:latin typeface="Times New Roman" pitchFamily="18" charset="0"/>
                <a:cs typeface="Times New Roman" pitchFamily="18" charset="0"/>
              </a:rPr>
              <a:t>absorbans</a:t>
            </a:r>
            <a:r>
              <a:rPr lang="tr-TR" dirty="0" smtClean="0">
                <a:latin typeface="Times New Roman" pitchFamily="18" charset="0"/>
                <a:cs typeface="Times New Roman" pitchFamily="18" charset="0"/>
              </a:rPr>
              <a:t> değerleriyle protein miktarının hesaplanabileceği formül </a:t>
            </a:r>
            <a:r>
              <a:rPr lang="tr-TR" dirty="0" err="1" smtClean="0">
                <a:latin typeface="Times New Roman" pitchFamily="18" charset="0"/>
                <a:cs typeface="Times New Roman" pitchFamily="18" charset="0"/>
              </a:rPr>
              <a:t>geliştirmişdir</a:t>
            </a:r>
            <a:r>
              <a:rPr lang="tr-TR" dirty="0" smtClean="0">
                <a:latin typeface="Times New Roman" pitchFamily="18" charset="0"/>
                <a:cs typeface="Times New Roman" pitchFamily="18" charset="0"/>
              </a:rPr>
              <a:t>.</a:t>
            </a:r>
          </a:p>
          <a:p>
            <a:pPr algn="just">
              <a:buNone/>
            </a:pPr>
            <a:r>
              <a:rPr lang="tr-TR" dirty="0" smtClean="0">
                <a:latin typeface="Times New Roman" pitchFamily="18" charset="0"/>
                <a:cs typeface="Times New Roman" pitchFamily="18" charset="0"/>
              </a:rPr>
              <a:t>	     </a:t>
            </a:r>
            <a:r>
              <a:rPr lang="it-IT" dirty="0" smtClean="0">
                <a:latin typeface="Times New Roman" pitchFamily="18" charset="0"/>
                <a:cs typeface="Times New Roman" pitchFamily="18" charset="0"/>
              </a:rPr>
              <a:t>Protein Derişimi(mg/ml)=1.5 x A</a:t>
            </a:r>
            <a:r>
              <a:rPr lang="tr-TR" dirty="0" smtClean="0">
                <a:latin typeface="Times New Roman" pitchFamily="18" charset="0"/>
                <a:cs typeface="Times New Roman" pitchFamily="18" charset="0"/>
              </a:rPr>
              <a:t>(</a:t>
            </a:r>
            <a:r>
              <a:rPr lang="it-IT" dirty="0" smtClean="0">
                <a:latin typeface="Times New Roman" pitchFamily="18" charset="0"/>
                <a:cs typeface="Times New Roman" pitchFamily="18" charset="0"/>
              </a:rPr>
              <a:t>280</a:t>
            </a:r>
            <a:r>
              <a:rPr lang="tr-TR" dirty="0" smtClean="0">
                <a:latin typeface="Times New Roman" pitchFamily="18" charset="0"/>
                <a:cs typeface="Times New Roman" pitchFamily="18" charset="0"/>
              </a:rPr>
              <a:t>)</a:t>
            </a:r>
            <a:r>
              <a:rPr lang="it-IT" dirty="0" smtClean="0">
                <a:latin typeface="Times New Roman" pitchFamily="18" charset="0"/>
                <a:cs typeface="Times New Roman" pitchFamily="18" charset="0"/>
              </a:rPr>
              <a:t> – 0.75 x A</a:t>
            </a:r>
            <a:r>
              <a:rPr lang="tr-TR" dirty="0" smtClean="0">
                <a:latin typeface="Times New Roman" pitchFamily="18" charset="0"/>
                <a:cs typeface="Times New Roman" pitchFamily="18" charset="0"/>
              </a:rPr>
              <a:t>(</a:t>
            </a:r>
            <a:r>
              <a:rPr lang="it-IT" dirty="0" smtClean="0">
                <a:latin typeface="Times New Roman" pitchFamily="18" charset="0"/>
                <a:cs typeface="Times New Roman" pitchFamily="18" charset="0"/>
              </a:rPr>
              <a:t>260</a:t>
            </a:r>
            <a:r>
              <a:rPr lang="tr-TR" dirty="0" smtClean="0">
                <a:latin typeface="Times New Roman" pitchFamily="18" charset="0"/>
                <a:cs typeface="Times New Roman" pitchFamily="18" charset="0"/>
              </a:rPr>
              <a:t>)</a:t>
            </a:r>
            <a:endParaRPr lang="tr-TR" dirty="0">
              <a:latin typeface="Times New Roman" pitchFamily="18" charset="0"/>
              <a:cs typeface="Times New Roman" pitchFamily="18" charset="0"/>
            </a:endParaRPr>
          </a:p>
        </p:txBody>
      </p:sp>
      <p:sp>
        <p:nvSpPr>
          <p:cNvPr id="5" name="4 Slayt Numarası Yer Tutucusu"/>
          <p:cNvSpPr>
            <a:spLocks noGrp="1"/>
          </p:cNvSpPr>
          <p:nvPr>
            <p:ph type="sldNum" sz="quarter" idx="12"/>
          </p:nvPr>
        </p:nvSpPr>
        <p:spPr/>
        <p:txBody>
          <a:bodyPr/>
          <a:lstStyle/>
          <a:p>
            <a:fld id="{76E3FD18-239D-48BA-886F-2D86BFFD5A0D}" type="slidenum">
              <a:rPr lang="tr-TR" smtClean="0"/>
              <a:pPr/>
              <a:t>107</a:t>
            </a:fld>
            <a:endParaRPr lang="tr-T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857232"/>
            <a:ext cx="8229600" cy="5467368"/>
          </a:xfrm>
          <a:ln>
            <a:solidFill>
              <a:schemeClr val="accent1"/>
            </a:solidFill>
          </a:ln>
        </p:spPr>
        <p:txBody>
          <a:bodyPr>
            <a:normAutofit lnSpcReduction="10000"/>
          </a:bodyPr>
          <a:lstStyle/>
          <a:p>
            <a:pPr algn="just">
              <a:buNone/>
            </a:pPr>
            <a:r>
              <a:rPr lang="tr-TR" b="1" dirty="0" smtClean="0">
                <a:solidFill>
                  <a:srgbClr val="FF0000"/>
                </a:solidFill>
                <a:latin typeface="Times New Roman" pitchFamily="18" charset="0"/>
                <a:cs typeface="Times New Roman" pitchFamily="18" charset="0"/>
              </a:rPr>
              <a:t>Uzak Ultraviyole Bölgedeki Ölçümler</a:t>
            </a:r>
            <a:endParaRPr lang="tr-TR" dirty="0" smtClean="0">
              <a:solidFill>
                <a:srgbClr val="FF0000"/>
              </a:solidFill>
              <a:latin typeface="Times New Roman" pitchFamily="18" charset="0"/>
              <a:cs typeface="Times New Roman" pitchFamily="18" charset="0"/>
            </a:endParaRPr>
          </a:p>
          <a:p>
            <a:pPr algn="just">
              <a:buFont typeface="Wingdings" pitchFamily="2" charset="2"/>
              <a:buChar char="Ø"/>
            </a:pPr>
            <a:r>
              <a:rPr lang="tr-TR" dirty="0" smtClean="0">
                <a:latin typeface="Times New Roman" pitchFamily="18" charset="0"/>
                <a:cs typeface="Times New Roman" pitchFamily="18" charset="0"/>
              </a:rPr>
              <a:t>	Proteinlerdeki </a:t>
            </a:r>
            <a:r>
              <a:rPr lang="tr-TR" dirty="0" err="1" smtClean="0">
                <a:latin typeface="Times New Roman" pitchFamily="18" charset="0"/>
                <a:cs typeface="Times New Roman" pitchFamily="18" charset="0"/>
              </a:rPr>
              <a:t>peptit</a:t>
            </a:r>
            <a:r>
              <a:rPr lang="tr-TR" dirty="0" smtClean="0">
                <a:latin typeface="Times New Roman" pitchFamily="18" charset="0"/>
                <a:cs typeface="Times New Roman" pitchFamily="18" charset="0"/>
              </a:rPr>
              <a:t> bağları 191-194 </a:t>
            </a:r>
            <a:r>
              <a:rPr lang="tr-TR" dirty="0" err="1" smtClean="0">
                <a:latin typeface="Times New Roman" pitchFamily="18" charset="0"/>
                <a:cs typeface="Times New Roman" pitchFamily="18" charset="0"/>
              </a:rPr>
              <a:t>nm</a:t>
            </a:r>
            <a:r>
              <a:rPr lang="tr-TR" dirty="0" smtClean="0">
                <a:latin typeface="Times New Roman" pitchFamily="18" charset="0"/>
                <a:cs typeface="Times New Roman" pitchFamily="18" charset="0"/>
              </a:rPr>
              <a:t> de bir maksimum </a:t>
            </a:r>
            <a:r>
              <a:rPr lang="tr-TR" dirty="0" err="1" smtClean="0">
                <a:latin typeface="Times New Roman" pitchFamily="18" charset="0"/>
                <a:cs typeface="Times New Roman" pitchFamily="18" charset="0"/>
              </a:rPr>
              <a:t>absorbans</a:t>
            </a:r>
            <a:r>
              <a:rPr lang="tr-TR" dirty="0" smtClean="0">
                <a:latin typeface="Times New Roman" pitchFamily="18" charset="0"/>
                <a:cs typeface="Times New Roman" pitchFamily="18" charset="0"/>
              </a:rPr>
              <a:t> gösterirler. Bu teknik protein örneğinde herhangi bir işleme gerek olmayan pratik ve kolay bir yöntem olmasına rağmen kullanılan tamponlarla girişim söz konusu olabilir.</a:t>
            </a:r>
          </a:p>
          <a:p>
            <a:pPr algn="just">
              <a:buFont typeface="Wingdings" pitchFamily="2" charset="2"/>
              <a:buChar char="Ø"/>
            </a:pPr>
            <a:r>
              <a:rPr lang="tr-TR" dirty="0" smtClean="0">
                <a:latin typeface="Times New Roman" pitchFamily="18" charset="0"/>
                <a:cs typeface="Times New Roman" pitchFamily="18" charset="0"/>
              </a:rPr>
              <a:t>	Çünkü bu dalga boyunda alkoller, kullanılan tamponlardaki iyonlar ve karboksilik asitler de </a:t>
            </a:r>
            <a:r>
              <a:rPr lang="tr-TR" dirty="0" err="1" smtClean="0">
                <a:latin typeface="Times New Roman" pitchFamily="18" charset="0"/>
                <a:cs typeface="Times New Roman" pitchFamily="18" charset="0"/>
              </a:rPr>
              <a:t>absorbans</a:t>
            </a:r>
            <a:r>
              <a:rPr lang="tr-TR" dirty="0" smtClean="0">
                <a:latin typeface="Times New Roman" pitchFamily="18" charset="0"/>
                <a:cs typeface="Times New Roman" pitchFamily="18" charset="0"/>
              </a:rPr>
              <a:t> verir. Bu nedenle protein tayini için fazla kullanılmaz.</a:t>
            </a:r>
          </a:p>
          <a:p>
            <a:pPr algn="just">
              <a:buFont typeface="Wingdings" pitchFamily="2" charset="2"/>
              <a:buChar char="Ø"/>
            </a:pPr>
            <a:r>
              <a:rPr lang="tr-TR" dirty="0" smtClean="0">
                <a:latin typeface="Times New Roman" pitchFamily="18" charset="0"/>
                <a:cs typeface="Times New Roman" pitchFamily="18" charset="0"/>
              </a:rPr>
              <a:t>        Bu yöntem proteinlerin amino asit bileşimine bağlı olmadığı için 280 </a:t>
            </a:r>
            <a:r>
              <a:rPr lang="tr-TR" dirty="0" err="1" smtClean="0">
                <a:latin typeface="Times New Roman" pitchFamily="18" charset="0"/>
                <a:cs typeface="Times New Roman" pitchFamily="18" charset="0"/>
              </a:rPr>
              <a:t>nm</a:t>
            </a:r>
            <a:r>
              <a:rPr lang="tr-TR" dirty="0" smtClean="0">
                <a:latin typeface="Times New Roman" pitchFamily="18" charset="0"/>
                <a:cs typeface="Times New Roman" pitchFamily="18" charset="0"/>
              </a:rPr>
              <a:t> deki ölçümlere göre daha başarılıdır. Ancak oksijen bu bölgede </a:t>
            </a:r>
            <a:r>
              <a:rPr lang="tr-TR" dirty="0" err="1" smtClean="0">
                <a:latin typeface="Times New Roman" pitchFamily="18" charset="0"/>
                <a:cs typeface="Times New Roman" pitchFamily="18" charset="0"/>
              </a:rPr>
              <a:t>absorbsiyon</a:t>
            </a:r>
            <a:r>
              <a:rPr lang="tr-TR" dirty="0" smtClean="0">
                <a:latin typeface="Times New Roman" pitchFamily="18" charset="0"/>
                <a:cs typeface="Times New Roman" pitchFamily="18" charset="0"/>
              </a:rPr>
              <a:t> yaptığı için bu amaçla rutin </a:t>
            </a:r>
            <a:r>
              <a:rPr lang="tr-TR" dirty="0" err="1" smtClean="0">
                <a:latin typeface="Times New Roman" pitchFamily="18" charset="0"/>
                <a:cs typeface="Times New Roman" pitchFamily="18" charset="0"/>
              </a:rPr>
              <a:t>spektrofotometreler</a:t>
            </a:r>
            <a:r>
              <a:rPr lang="tr-TR" dirty="0" smtClean="0">
                <a:latin typeface="Times New Roman" pitchFamily="18" charset="0"/>
                <a:cs typeface="Times New Roman" pitchFamily="18" charset="0"/>
              </a:rPr>
              <a:t> dışında özel cihazlar kullanılmalıdır.</a:t>
            </a:r>
            <a:endParaRPr lang="tr-TR" dirty="0">
              <a:latin typeface="Times New Roman" pitchFamily="18" charset="0"/>
              <a:cs typeface="Times New Roman" pitchFamily="18" charset="0"/>
            </a:endParaRPr>
          </a:p>
        </p:txBody>
      </p:sp>
      <p:sp>
        <p:nvSpPr>
          <p:cNvPr id="5" name="4 Slayt Numarası Yer Tutucusu"/>
          <p:cNvSpPr>
            <a:spLocks noGrp="1"/>
          </p:cNvSpPr>
          <p:nvPr>
            <p:ph type="sldNum" sz="quarter" idx="12"/>
          </p:nvPr>
        </p:nvSpPr>
        <p:spPr/>
        <p:txBody>
          <a:bodyPr/>
          <a:lstStyle/>
          <a:p>
            <a:fld id="{76E3FD18-239D-48BA-886F-2D86BFFD5A0D}" type="slidenum">
              <a:rPr lang="tr-TR" smtClean="0"/>
              <a:pPr/>
              <a:t>108</a:t>
            </a:fld>
            <a:endParaRPr lang="tr-T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785794"/>
            <a:ext cx="8229600" cy="5538806"/>
          </a:xfrm>
          <a:ln>
            <a:solidFill>
              <a:schemeClr val="accent1"/>
            </a:solidFill>
          </a:ln>
        </p:spPr>
        <p:txBody>
          <a:bodyPr>
            <a:normAutofit lnSpcReduction="10000"/>
          </a:bodyPr>
          <a:lstStyle/>
          <a:p>
            <a:pPr algn="just">
              <a:buFont typeface="Wingdings" pitchFamily="2" charset="2"/>
              <a:buChar char="Ø"/>
            </a:pPr>
            <a:r>
              <a:rPr lang="tr-TR" dirty="0" smtClean="0">
                <a:latin typeface="Times New Roman" pitchFamily="18" charset="0"/>
                <a:cs typeface="Times New Roman" pitchFamily="18" charset="0"/>
              </a:rPr>
              <a:t>	Eğer protein örneği çok az veya hiç </a:t>
            </a:r>
            <a:r>
              <a:rPr lang="tr-TR" dirty="0" err="1" smtClean="0">
                <a:latin typeface="Times New Roman" pitchFamily="18" charset="0"/>
                <a:cs typeface="Times New Roman" pitchFamily="18" charset="0"/>
              </a:rPr>
              <a:t>tirozin</a:t>
            </a:r>
            <a:r>
              <a:rPr lang="tr-TR" dirty="0" smtClean="0">
                <a:latin typeface="Times New Roman" pitchFamily="18" charset="0"/>
                <a:cs typeface="Times New Roman" pitchFamily="18" charset="0"/>
              </a:rPr>
              <a:t> ve </a:t>
            </a:r>
            <a:r>
              <a:rPr lang="tr-TR" dirty="0" err="1" smtClean="0">
                <a:latin typeface="Times New Roman" pitchFamily="18" charset="0"/>
                <a:cs typeface="Times New Roman" pitchFamily="18" charset="0"/>
              </a:rPr>
              <a:t>triptofan</a:t>
            </a:r>
            <a:r>
              <a:rPr lang="tr-TR" dirty="0" smtClean="0">
                <a:latin typeface="Times New Roman" pitchFamily="18" charset="0"/>
                <a:cs typeface="Times New Roman" pitchFamily="18" charset="0"/>
              </a:rPr>
              <a:t> amino asitlerini içermiyorsa protein miktarı 205 </a:t>
            </a:r>
            <a:r>
              <a:rPr lang="tr-TR" dirty="0" err="1" smtClean="0">
                <a:latin typeface="Times New Roman" pitchFamily="18" charset="0"/>
                <a:cs typeface="Times New Roman" pitchFamily="18" charset="0"/>
              </a:rPr>
              <a:t>nm</a:t>
            </a:r>
            <a:r>
              <a:rPr lang="tr-TR" dirty="0" smtClean="0">
                <a:latin typeface="Times New Roman" pitchFamily="18" charset="0"/>
                <a:cs typeface="Times New Roman" pitchFamily="18" charset="0"/>
              </a:rPr>
              <a:t> deki absorbansı ölçerek belirlenebilir. Bu teknik </a:t>
            </a:r>
            <a:r>
              <a:rPr lang="tr-TR" dirty="0" err="1" smtClean="0">
                <a:latin typeface="Times New Roman" pitchFamily="18" charset="0"/>
                <a:cs typeface="Times New Roman" pitchFamily="18" charset="0"/>
              </a:rPr>
              <a:t>Scopes</a:t>
            </a:r>
            <a:r>
              <a:rPr lang="tr-TR" dirty="0" smtClean="0">
                <a:latin typeface="Times New Roman" pitchFamily="18" charset="0"/>
                <a:cs typeface="Times New Roman" pitchFamily="18" charset="0"/>
              </a:rPr>
              <a:t> yöntemi olarak bilinmektedir (1974). 205 </a:t>
            </a:r>
            <a:r>
              <a:rPr lang="tr-TR" dirty="0" err="1" smtClean="0">
                <a:latin typeface="Times New Roman" pitchFamily="18" charset="0"/>
                <a:cs typeface="Times New Roman" pitchFamily="18" charset="0"/>
              </a:rPr>
              <a:t>nm</a:t>
            </a:r>
            <a:r>
              <a:rPr lang="tr-TR" dirty="0" smtClean="0">
                <a:latin typeface="Times New Roman" pitchFamily="18" charset="0"/>
                <a:cs typeface="Times New Roman" pitchFamily="18" charset="0"/>
              </a:rPr>
              <a:t> deki absorbansın büyük bir kısmı </a:t>
            </a:r>
            <a:r>
              <a:rPr lang="tr-TR" dirty="0" err="1" smtClean="0">
                <a:latin typeface="Times New Roman" pitchFamily="18" charset="0"/>
                <a:cs typeface="Times New Roman" pitchFamily="18" charset="0"/>
              </a:rPr>
              <a:t>peptit</a:t>
            </a:r>
            <a:r>
              <a:rPr lang="tr-TR" dirty="0" smtClean="0">
                <a:latin typeface="Times New Roman" pitchFamily="18" charset="0"/>
                <a:cs typeface="Times New Roman" pitchFamily="18" charset="0"/>
              </a:rPr>
              <a:t> bağlarından kaynaklanmaktadır.</a:t>
            </a:r>
          </a:p>
          <a:p>
            <a:pPr algn="just">
              <a:buFont typeface="Wingdings" pitchFamily="2" charset="2"/>
              <a:buChar char="Ø"/>
            </a:pP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Scopes</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tirozin</a:t>
            </a:r>
            <a:r>
              <a:rPr lang="tr-TR" dirty="0" smtClean="0">
                <a:latin typeface="Times New Roman" pitchFamily="18" charset="0"/>
                <a:cs typeface="Times New Roman" pitchFamily="18" charset="0"/>
              </a:rPr>
              <a:t> ve </a:t>
            </a:r>
            <a:r>
              <a:rPr lang="tr-TR" dirty="0" err="1" smtClean="0">
                <a:latin typeface="Times New Roman" pitchFamily="18" charset="0"/>
                <a:cs typeface="Times New Roman" pitchFamily="18" charset="0"/>
              </a:rPr>
              <a:t>triptofan</a:t>
            </a:r>
            <a:r>
              <a:rPr lang="tr-TR" dirty="0" smtClean="0">
                <a:latin typeface="Times New Roman" pitchFamily="18" charset="0"/>
                <a:cs typeface="Times New Roman" pitchFamily="18" charset="0"/>
              </a:rPr>
              <a:t> amino asitlerini içeren örnekler için bu dalga boyunda yapılabilen bir yöntem önermiştir.</a:t>
            </a:r>
          </a:p>
          <a:p>
            <a:pPr algn="just">
              <a:buFont typeface="Wingdings" pitchFamily="2" charset="2"/>
              <a:buChar char="Ø"/>
            </a:pPr>
            <a:r>
              <a:rPr lang="tr-TR" dirty="0" smtClean="0">
                <a:latin typeface="Times New Roman" pitchFamily="18" charset="0"/>
                <a:cs typeface="Times New Roman" pitchFamily="18" charset="0"/>
              </a:rPr>
              <a:t>	Protein örneği </a:t>
            </a:r>
            <a:r>
              <a:rPr lang="tr-TR" dirty="0" err="1" smtClean="0">
                <a:latin typeface="Times New Roman" pitchFamily="18" charset="0"/>
                <a:cs typeface="Times New Roman" pitchFamily="18" charset="0"/>
              </a:rPr>
              <a:t>triptofan</a:t>
            </a:r>
            <a:r>
              <a:rPr lang="tr-TR" dirty="0" smtClean="0">
                <a:latin typeface="Times New Roman" pitchFamily="18" charset="0"/>
                <a:cs typeface="Times New Roman" pitchFamily="18" charset="0"/>
              </a:rPr>
              <a:t> ve </a:t>
            </a:r>
            <a:r>
              <a:rPr lang="tr-TR" dirty="0" err="1" smtClean="0">
                <a:latin typeface="Times New Roman" pitchFamily="18" charset="0"/>
                <a:cs typeface="Times New Roman" pitchFamily="18" charset="0"/>
              </a:rPr>
              <a:t>tirozin</a:t>
            </a:r>
            <a:r>
              <a:rPr lang="tr-TR" dirty="0" smtClean="0">
                <a:latin typeface="Times New Roman" pitchFamily="18" charset="0"/>
                <a:cs typeface="Times New Roman" pitchFamily="18" charset="0"/>
              </a:rPr>
              <a:t> içeriyorsa, 280 </a:t>
            </a:r>
            <a:r>
              <a:rPr lang="tr-TR" dirty="0" err="1" smtClean="0">
                <a:latin typeface="Times New Roman" pitchFamily="18" charset="0"/>
                <a:cs typeface="Times New Roman" pitchFamily="18" charset="0"/>
              </a:rPr>
              <a:t>nm</a:t>
            </a:r>
            <a:r>
              <a:rPr lang="tr-TR" dirty="0" smtClean="0">
                <a:latin typeface="Times New Roman" pitchFamily="18" charset="0"/>
                <a:cs typeface="Times New Roman" pitchFamily="18" charset="0"/>
              </a:rPr>
              <a:t> deki </a:t>
            </a:r>
            <a:r>
              <a:rPr lang="tr-TR" dirty="0" err="1" smtClean="0">
                <a:latin typeface="Times New Roman" pitchFamily="18" charset="0"/>
                <a:cs typeface="Times New Roman" pitchFamily="18" charset="0"/>
              </a:rPr>
              <a:t>absorbans</a:t>
            </a:r>
            <a:r>
              <a:rPr lang="tr-TR" dirty="0" smtClean="0">
                <a:latin typeface="Times New Roman" pitchFamily="18" charset="0"/>
                <a:cs typeface="Times New Roman" pitchFamily="18" charset="0"/>
              </a:rPr>
              <a:t> ölçümüyle 205 </a:t>
            </a:r>
            <a:r>
              <a:rPr lang="tr-TR" dirty="0" err="1" smtClean="0">
                <a:latin typeface="Times New Roman" pitchFamily="18" charset="0"/>
                <a:cs typeface="Times New Roman" pitchFamily="18" charset="0"/>
              </a:rPr>
              <a:t>nm</a:t>
            </a:r>
            <a:r>
              <a:rPr lang="tr-TR" dirty="0" smtClean="0">
                <a:latin typeface="Times New Roman" pitchFamily="18" charset="0"/>
                <a:cs typeface="Times New Roman" pitchFamily="18" charset="0"/>
              </a:rPr>
              <a:t> deki ölçümlerin kombinasyonu sonucu elde edilen formül kullanılarak daha uygun sonuçlar elde edilir.</a:t>
            </a:r>
          </a:p>
          <a:p>
            <a:pPr algn="just">
              <a:buNone/>
            </a:pPr>
            <a:r>
              <a:rPr lang="tr-TR" dirty="0" smtClean="0">
                <a:latin typeface="Times New Roman" pitchFamily="18" charset="0"/>
                <a:cs typeface="Times New Roman" pitchFamily="18" charset="0"/>
              </a:rPr>
              <a:t>		</a:t>
            </a:r>
            <a:r>
              <a:rPr lang="it-IT" dirty="0" smtClean="0">
                <a:latin typeface="Times New Roman" pitchFamily="18" charset="0"/>
                <a:cs typeface="Times New Roman" pitchFamily="18" charset="0"/>
              </a:rPr>
              <a:t>Protein derişimi (mg/ml) = 27 x 120 x A280/ A205</a:t>
            </a:r>
            <a:endParaRPr lang="tr-TR" dirty="0">
              <a:latin typeface="Times New Roman" pitchFamily="18" charset="0"/>
              <a:cs typeface="Times New Roman" pitchFamily="18" charset="0"/>
            </a:endParaRPr>
          </a:p>
        </p:txBody>
      </p:sp>
      <p:sp>
        <p:nvSpPr>
          <p:cNvPr id="5" name="4 Slayt Numarası Yer Tutucusu"/>
          <p:cNvSpPr>
            <a:spLocks noGrp="1"/>
          </p:cNvSpPr>
          <p:nvPr>
            <p:ph type="sldNum" sz="quarter" idx="12"/>
          </p:nvPr>
        </p:nvSpPr>
        <p:spPr/>
        <p:txBody>
          <a:bodyPr/>
          <a:lstStyle/>
          <a:p>
            <a:fld id="{76E3FD18-239D-48BA-886F-2D86BFFD5A0D}" type="slidenum">
              <a:rPr lang="tr-TR" smtClean="0"/>
              <a:pPr/>
              <a:t>109</a:t>
            </a:fld>
            <a:endParaRPr lang="tr-T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57158" y="357166"/>
            <a:ext cx="8501122" cy="6215106"/>
          </a:xfrm>
          <a:ln>
            <a:solidFill>
              <a:schemeClr val="accent1"/>
            </a:solidFill>
          </a:ln>
        </p:spPr>
        <p:txBody>
          <a:bodyPr>
            <a:normAutofit fontScale="92500" lnSpcReduction="20000"/>
          </a:bodyPr>
          <a:lstStyle/>
          <a:p>
            <a:pPr algn="just">
              <a:buNone/>
            </a:pPr>
            <a:r>
              <a:rPr lang="tr-TR" b="1" dirty="0" smtClean="0">
                <a:solidFill>
                  <a:srgbClr val="FF0000"/>
                </a:solidFill>
                <a:latin typeface="Times New Roman" pitchFamily="18" charset="0"/>
                <a:cs typeface="Times New Roman" pitchFamily="18" charset="0"/>
              </a:rPr>
              <a:t>Görünür Bölgedeki </a:t>
            </a:r>
            <a:r>
              <a:rPr lang="tr-TR" b="1" dirty="0" err="1" smtClean="0">
                <a:solidFill>
                  <a:srgbClr val="FF0000"/>
                </a:solidFill>
                <a:latin typeface="Times New Roman" pitchFamily="18" charset="0"/>
                <a:cs typeface="Times New Roman" pitchFamily="18" charset="0"/>
              </a:rPr>
              <a:t>Spektrofotometrik</a:t>
            </a:r>
            <a:r>
              <a:rPr lang="tr-TR" b="1" dirty="0" smtClean="0">
                <a:solidFill>
                  <a:srgbClr val="FF0000"/>
                </a:solidFill>
                <a:latin typeface="Times New Roman" pitchFamily="18" charset="0"/>
                <a:cs typeface="Times New Roman" pitchFamily="18" charset="0"/>
              </a:rPr>
              <a:t> Ölçümler</a:t>
            </a:r>
            <a:endParaRPr lang="tr-TR" dirty="0" smtClean="0">
              <a:solidFill>
                <a:srgbClr val="FF0000"/>
              </a:solidFill>
              <a:latin typeface="Times New Roman" pitchFamily="18" charset="0"/>
              <a:cs typeface="Times New Roman" pitchFamily="18" charset="0"/>
            </a:endParaRPr>
          </a:p>
          <a:p>
            <a:pPr algn="just">
              <a:buNone/>
            </a:pPr>
            <a:r>
              <a:rPr lang="tr-TR" dirty="0" err="1" smtClean="0">
                <a:solidFill>
                  <a:srgbClr val="FF0000"/>
                </a:solidFill>
                <a:latin typeface="Times New Roman" pitchFamily="18" charset="0"/>
                <a:cs typeface="Times New Roman" pitchFamily="18" charset="0"/>
              </a:rPr>
              <a:t>Biüre</a:t>
            </a:r>
            <a:r>
              <a:rPr lang="tr-TR" dirty="0" smtClean="0">
                <a:solidFill>
                  <a:srgbClr val="FF0000"/>
                </a:solidFill>
                <a:latin typeface="Times New Roman" pitchFamily="18" charset="0"/>
                <a:cs typeface="Times New Roman" pitchFamily="18" charset="0"/>
              </a:rPr>
              <a:t> Yöntemi:</a:t>
            </a:r>
          </a:p>
          <a:p>
            <a:pPr algn="just">
              <a:lnSpc>
                <a:spcPct val="120000"/>
              </a:lnSpc>
              <a:buFont typeface="Wingdings" pitchFamily="2" charset="2"/>
              <a:buChar char="Ø"/>
            </a:pP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Biüre</a:t>
            </a:r>
            <a:r>
              <a:rPr lang="tr-TR" dirty="0" smtClean="0">
                <a:latin typeface="Times New Roman" pitchFamily="18" charset="0"/>
                <a:cs typeface="Times New Roman" pitchFamily="18" charset="0"/>
              </a:rPr>
              <a:t> reaksiyonunu iki veya daha fazla </a:t>
            </a:r>
            <a:r>
              <a:rPr lang="tr-TR" dirty="0" err="1" smtClean="0">
                <a:latin typeface="Times New Roman" pitchFamily="18" charset="0"/>
                <a:cs typeface="Times New Roman" pitchFamily="18" charset="0"/>
              </a:rPr>
              <a:t>peptit</a:t>
            </a:r>
            <a:r>
              <a:rPr lang="tr-TR" dirty="0" smtClean="0">
                <a:latin typeface="Times New Roman" pitchFamily="18" charset="0"/>
                <a:cs typeface="Times New Roman" pitchFamily="18" charset="0"/>
              </a:rPr>
              <a:t> bağı içeren maddeler verir. Bu yöntem adını ürenin kuru ısıtılması sonucu oluşan </a:t>
            </a:r>
            <a:r>
              <a:rPr lang="tr-TR" dirty="0" err="1" smtClean="0">
                <a:latin typeface="Times New Roman" pitchFamily="18" charset="0"/>
                <a:cs typeface="Times New Roman" pitchFamily="18" charset="0"/>
              </a:rPr>
              <a:t>biüre</a:t>
            </a:r>
            <a:r>
              <a:rPr lang="tr-TR" dirty="0" smtClean="0">
                <a:latin typeface="Times New Roman" pitchFamily="18" charset="0"/>
                <a:cs typeface="Times New Roman" pitchFamily="18" charset="0"/>
              </a:rPr>
              <a:t> isimli maddeden (H2N-CO-NH-CO-NH2) almaktadır.</a:t>
            </a:r>
          </a:p>
          <a:p>
            <a:pPr algn="just">
              <a:lnSpc>
                <a:spcPct val="120000"/>
              </a:lnSpc>
              <a:buFont typeface="Wingdings" pitchFamily="2" charset="2"/>
              <a:buChar char="Ø"/>
            </a:pPr>
            <a:r>
              <a:rPr lang="tr-TR" dirty="0" smtClean="0">
                <a:latin typeface="Times New Roman" pitchFamily="18" charset="0"/>
                <a:cs typeface="Times New Roman" pitchFamily="18" charset="0"/>
              </a:rPr>
              <a:t>	Bu yöntemde alkali ortamdaki </a:t>
            </a:r>
            <a:r>
              <a:rPr lang="tr-TR" dirty="0" err="1" smtClean="0">
                <a:latin typeface="Times New Roman" pitchFamily="18" charset="0"/>
                <a:cs typeface="Times New Roman" pitchFamily="18" charset="0"/>
              </a:rPr>
              <a:t>Cu</a:t>
            </a:r>
            <a:r>
              <a:rPr lang="tr-TR" dirty="0" smtClean="0">
                <a:latin typeface="Times New Roman" pitchFamily="18" charset="0"/>
                <a:cs typeface="Times New Roman" pitchFamily="18" charset="0"/>
              </a:rPr>
              <a:t>+2 iyonları protein ve </a:t>
            </a:r>
            <a:r>
              <a:rPr lang="tr-TR" dirty="0" err="1" smtClean="0">
                <a:latin typeface="Times New Roman" pitchFamily="18" charset="0"/>
                <a:cs typeface="Times New Roman" pitchFamily="18" charset="0"/>
              </a:rPr>
              <a:t>peptitlerdeki</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peptit</a:t>
            </a:r>
            <a:r>
              <a:rPr lang="tr-TR" dirty="0" smtClean="0">
                <a:latin typeface="Times New Roman" pitchFamily="18" charset="0"/>
                <a:cs typeface="Times New Roman" pitchFamily="18" charset="0"/>
              </a:rPr>
              <a:t> bağı azotuyla mavi-menekşe renkli kompleks verirler. Renk şiddeti 540 </a:t>
            </a:r>
            <a:r>
              <a:rPr lang="tr-TR" dirty="0" err="1" smtClean="0">
                <a:latin typeface="Times New Roman" pitchFamily="18" charset="0"/>
                <a:cs typeface="Times New Roman" pitchFamily="18" charset="0"/>
              </a:rPr>
              <a:t>nm</a:t>
            </a:r>
            <a:r>
              <a:rPr lang="tr-TR" dirty="0" smtClean="0">
                <a:latin typeface="Times New Roman" pitchFamily="18" charset="0"/>
                <a:cs typeface="Times New Roman" pitchFamily="18" charset="0"/>
              </a:rPr>
              <a:t> de </a:t>
            </a:r>
            <a:r>
              <a:rPr lang="tr-TR" dirty="0" err="1" smtClean="0">
                <a:latin typeface="Times New Roman" pitchFamily="18" charset="0"/>
                <a:cs typeface="Times New Roman" pitchFamily="18" charset="0"/>
              </a:rPr>
              <a:t>fotometrik</a:t>
            </a:r>
            <a:r>
              <a:rPr lang="tr-TR" dirty="0" smtClean="0">
                <a:latin typeface="Times New Roman" pitchFamily="18" charset="0"/>
                <a:cs typeface="Times New Roman" pitchFamily="18" charset="0"/>
              </a:rPr>
              <a:t> olarak tayin edilebilir. Bakır iyonları ile koyu mavi renkli bakır-</a:t>
            </a:r>
            <a:r>
              <a:rPr lang="tr-TR" dirty="0" err="1" smtClean="0">
                <a:latin typeface="Times New Roman" pitchFamily="18" charset="0"/>
                <a:cs typeface="Times New Roman" pitchFamily="18" charset="0"/>
              </a:rPr>
              <a:t>tetraamin</a:t>
            </a:r>
            <a:r>
              <a:rPr lang="tr-TR" dirty="0" smtClean="0">
                <a:latin typeface="Times New Roman" pitchFamily="18" charset="0"/>
                <a:cs typeface="Times New Roman" pitchFamily="18" charset="0"/>
              </a:rPr>
              <a:t> kompleksi oluşur.</a:t>
            </a:r>
          </a:p>
          <a:p>
            <a:pPr algn="just">
              <a:lnSpc>
                <a:spcPct val="120000"/>
              </a:lnSpc>
              <a:buFont typeface="Wingdings" pitchFamily="2" charset="2"/>
              <a:buChar char="Ø"/>
            </a:pPr>
            <a:r>
              <a:rPr lang="tr-TR" dirty="0" smtClean="0">
                <a:latin typeface="Times New Roman" pitchFamily="18" charset="0"/>
                <a:cs typeface="Times New Roman" pitchFamily="18" charset="0"/>
              </a:rPr>
              <a:t>	Ortamda amonyum iyonları bulunduğu zaman (tampon olarak </a:t>
            </a:r>
            <a:r>
              <a:rPr lang="tr-TR" dirty="0" err="1" smtClean="0">
                <a:latin typeface="Times New Roman" pitchFamily="18" charset="0"/>
                <a:cs typeface="Times New Roman" pitchFamily="18" charset="0"/>
              </a:rPr>
              <a:t>tris</a:t>
            </a:r>
            <a:r>
              <a:rPr lang="tr-TR" dirty="0" smtClean="0">
                <a:latin typeface="Times New Roman" pitchFamily="18" charset="0"/>
                <a:cs typeface="Times New Roman" pitchFamily="18" charset="0"/>
              </a:rPr>
              <a:t> kullanılması ve amonyum sülfat ile protein çöktürülmesi) bu yöntem uygulanamaz. Böyle bir durumda bakır iyonları amonyakla koyu mavi renkli bakır-</a:t>
            </a:r>
            <a:r>
              <a:rPr lang="tr-TR" dirty="0" err="1" smtClean="0">
                <a:latin typeface="Times New Roman" pitchFamily="18" charset="0"/>
                <a:cs typeface="Times New Roman" pitchFamily="18" charset="0"/>
              </a:rPr>
              <a:t>tetraamin</a:t>
            </a:r>
            <a:r>
              <a:rPr lang="tr-TR" dirty="0" smtClean="0">
                <a:latin typeface="Times New Roman" pitchFamily="18" charset="0"/>
                <a:cs typeface="Times New Roman" pitchFamily="18" charset="0"/>
              </a:rPr>
              <a:t> kompleksi oluşturur.</a:t>
            </a:r>
            <a:endParaRPr lang="tr-TR" dirty="0">
              <a:latin typeface="Times New Roman" pitchFamily="18" charset="0"/>
              <a:cs typeface="Times New Roman" pitchFamily="18" charset="0"/>
            </a:endParaRPr>
          </a:p>
        </p:txBody>
      </p:sp>
      <p:sp>
        <p:nvSpPr>
          <p:cNvPr id="5" name="4 Slayt Numarası Yer Tutucusu"/>
          <p:cNvSpPr>
            <a:spLocks noGrp="1"/>
          </p:cNvSpPr>
          <p:nvPr>
            <p:ph type="sldNum" sz="quarter" idx="12"/>
          </p:nvPr>
        </p:nvSpPr>
        <p:spPr/>
        <p:txBody>
          <a:bodyPr/>
          <a:lstStyle/>
          <a:p>
            <a:fld id="{76E3FD18-239D-48BA-886F-2D86BFFD5A0D}" type="slidenum">
              <a:rPr lang="tr-TR" smtClean="0"/>
              <a:pPr/>
              <a:t>110</a:t>
            </a:fld>
            <a:endParaRPr lang="tr-T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Grp="1" noChangeAspect="1" noChangeArrowheads="1"/>
          </p:cNvPicPr>
          <p:nvPr>
            <p:ph idx="1"/>
          </p:nvPr>
        </p:nvPicPr>
        <p:blipFill>
          <a:blip r:embed="rId2"/>
          <a:srcRect/>
          <a:stretch>
            <a:fillRect/>
          </a:stretch>
        </p:blipFill>
        <p:spPr bwMode="auto">
          <a:xfrm>
            <a:off x="1142976" y="714356"/>
            <a:ext cx="6612805" cy="5715040"/>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111</a:t>
            </a:fld>
            <a:endParaRPr lang="tr-T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142984"/>
            <a:ext cx="8115328" cy="4500594"/>
          </a:xfrm>
          <a:ln>
            <a:solidFill>
              <a:schemeClr val="accent1"/>
            </a:solidFill>
          </a:ln>
        </p:spPr>
        <p:txBody>
          <a:bodyPr/>
          <a:lstStyle/>
          <a:p>
            <a:pPr algn="just">
              <a:buFont typeface="Wingdings" pitchFamily="2" charset="2"/>
              <a:buChar char="Ø"/>
            </a:pP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Biüre</a:t>
            </a:r>
            <a:r>
              <a:rPr lang="tr-TR" dirty="0" smtClean="0">
                <a:latin typeface="Times New Roman" pitchFamily="18" charset="0"/>
                <a:cs typeface="Times New Roman" pitchFamily="18" charset="0"/>
              </a:rPr>
              <a:t> yönteminin duyarlığı düşüktür (1-10 mg protein/ml). Ancak kullanılan reaktiflerin ucuz, hazırlanmasının kolay olması ve diğer yöntemlere göre girişim etkilerinin daha az olmasından dolayı kullanılmaktadır.</a:t>
            </a:r>
          </a:p>
          <a:p>
            <a:pPr algn="just">
              <a:buFont typeface="Wingdings" pitchFamily="2" charset="2"/>
              <a:buChar char="Ø"/>
            </a:pPr>
            <a:r>
              <a:rPr lang="tr-TR" dirty="0" smtClean="0">
                <a:latin typeface="Times New Roman" pitchFamily="18" charset="0"/>
                <a:cs typeface="Times New Roman" pitchFamily="18" charset="0"/>
              </a:rPr>
              <a:t>   Bu yöntemle miktar tayini yapılabilmesi için örnekteki protein miktarının 1-20 mg civarında olması gerekmektedir.</a:t>
            </a:r>
          </a:p>
          <a:p>
            <a:pPr algn="just">
              <a:buFont typeface="Wingdings" pitchFamily="2" charset="2"/>
              <a:buChar char="Ø"/>
            </a:pP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Cu</a:t>
            </a:r>
            <a:r>
              <a:rPr lang="tr-TR" dirty="0" smtClean="0">
                <a:latin typeface="Times New Roman" pitchFamily="18" charset="0"/>
                <a:cs typeface="Times New Roman" pitchFamily="18" charset="0"/>
              </a:rPr>
              <a:t>+2 iyonları ana zincire bağlandığı için bu yöntem proteindeki amino asit içeriğinden etkilenmez</a:t>
            </a:r>
            <a:endParaRPr lang="tr-TR" dirty="0">
              <a:latin typeface="Times New Roman" pitchFamily="18" charset="0"/>
              <a:cs typeface="Times New Roman" pitchFamily="18" charset="0"/>
            </a:endParaRPr>
          </a:p>
        </p:txBody>
      </p:sp>
      <p:sp>
        <p:nvSpPr>
          <p:cNvPr id="5" name="4 Slayt Numarası Yer Tutucusu"/>
          <p:cNvSpPr>
            <a:spLocks noGrp="1"/>
          </p:cNvSpPr>
          <p:nvPr>
            <p:ph type="sldNum" sz="quarter" idx="12"/>
          </p:nvPr>
        </p:nvSpPr>
        <p:spPr/>
        <p:txBody>
          <a:bodyPr/>
          <a:lstStyle/>
          <a:p>
            <a:fld id="{76E3FD18-239D-48BA-886F-2D86BFFD5A0D}" type="slidenum">
              <a:rPr lang="tr-TR" smtClean="0"/>
              <a:pPr/>
              <a:t>112</a:t>
            </a:fld>
            <a:endParaRPr lang="tr-T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2"/>
          <a:srcRect/>
          <a:stretch>
            <a:fillRect/>
          </a:stretch>
        </p:blipFill>
        <p:spPr bwMode="auto">
          <a:xfrm>
            <a:off x="1571604" y="1857364"/>
            <a:ext cx="5981700" cy="2705100"/>
          </a:xfrm>
          <a:prstGeom prst="rect">
            <a:avLst/>
          </a:prstGeom>
          <a:noFill/>
          <a:ln w="9525">
            <a:noFill/>
            <a:miter lim="800000"/>
            <a:headEnd/>
            <a:tailEnd/>
          </a:ln>
          <a:effectLst/>
        </p:spPr>
      </p:pic>
      <p:sp>
        <p:nvSpPr>
          <p:cNvPr id="5" name="4 Dikdörtgen"/>
          <p:cNvSpPr/>
          <p:nvPr/>
        </p:nvSpPr>
        <p:spPr>
          <a:xfrm>
            <a:off x="857224" y="1071546"/>
            <a:ext cx="7643866" cy="400110"/>
          </a:xfrm>
          <a:prstGeom prst="rect">
            <a:avLst/>
          </a:prstGeom>
          <a:ln>
            <a:solidFill>
              <a:schemeClr val="accent1"/>
            </a:solidFill>
          </a:ln>
        </p:spPr>
        <p:txBody>
          <a:bodyPr wrap="square">
            <a:spAutoFit/>
          </a:bodyPr>
          <a:lstStyle/>
          <a:p>
            <a:pPr algn="just"/>
            <a:r>
              <a:rPr lang="tr-TR" sz="2000" dirty="0" err="1" smtClean="0"/>
              <a:t>Biüre</a:t>
            </a:r>
            <a:r>
              <a:rPr lang="tr-TR" sz="2000" dirty="0" smtClean="0"/>
              <a:t> reaksiyonu sonucu bakır-</a:t>
            </a:r>
            <a:r>
              <a:rPr lang="tr-TR" sz="2000" dirty="0" err="1" smtClean="0"/>
              <a:t>tetra</a:t>
            </a:r>
            <a:r>
              <a:rPr lang="tr-TR" sz="2000" dirty="0" smtClean="0"/>
              <a:t> amin kompleksi oluşumu:</a:t>
            </a:r>
            <a:endParaRPr lang="tr-TR" sz="2000" dirty="0"/>
          </a:p>
        </p:txBody>
      </p:sp>
      <p:sp>
        <p:nvSpPr>
          <p:cNvPr id="6" name="5 Dikdörtgen"/>
          <p:cNvSpPr/>
          <p:nvPr/>
        </p:nvSpPr>
        <p:spPr>
          <a:xfrm>
            <a:off x="714348" y="5072074"/>
            <a:ext cx="8001056" cy="1015663"/>
          </a:xfrm>
          <a:prstGeom prst="rect">
            <a:avLst/>
          </a:prstGeom>
          <a:ln>
            <a:solidFill>
              <a:schemeClr val="accent1"/>
            </a:solidFill>
          </a:ln>
        </p:spPr>
        <p:txBody>
          <a:bodyPr wrap="square">
            <a:spAutoFit/>
          </a:bodyPr>
          <a:lstStyle/>
          <a:p>
            <a:pPr algn="just"/>
            <a:r>
              <a:rPr lang="tr-TR" sz="2000" b="1" dirty="0" err="1" smtClean="0">
                <a:solidFill>
                  <a:srgbClr val="FF0000"/>
                </a:solidFill>
                <a:latin typeface="Times New Roman" pitchFamily="18" charset="0"/>
                <a:cs typeface="Times New Roman" pitchFamily="18" charset="0"/>
              </a:rPr>
              <a:t>Biüre</a:t>
            </a:r>
            <a:r>
              <a:rPr lang="tr-TR" sz="2000" b="1" dirty="0" smtClean="0">
                <a:solidFill>
                  <a:srgbClr val="FF0000"/>
                </a:solidFill>
                <a:latin typeface="Times New Roman" pitchFamily="18" charset="0"/>
                <a:cs typeface="Times New Roman" pitchFamily="18" charset="0"/>
              </a:rPr>
              <a:t> Belirtecinin Hazırlanması: </a:t>
            </a:r>
            <a:r>
              <a:rPr lang="tr-TR" sz="2000" dirty="0" smtClean="0">
                <a:latin typeface="Times New Roman" pitchFamily="18" charset="0"/>
                <a:cs typeface="Times New Roman" pitchFamily="18" charset="0"/>
              </a:rPr>
              <a:t>0.15 g bakır sülfat (CuSO4. 5 H2O) ve 0.6 g </a:t>
            </a:r>
            <a:r>
              <a:rPr lang="tr-TR" sz="2000" dirty="0" err="1" smtClean="0">
                <a:latin typeface="Times New Roman" pitchFamily="18" charset="0"/>
                <a:cs typeface="Times New Roman" pitchFamily="18" charset="0"/>
              </a:rPr>
              <a:t>Na</a:t>
            </a:r>
            <a:r>
              <a:rPr lang="tr-TR" sz="2000" dirty="0" smtClean="0">
                <a:latin typeface="Times New Roman" pitchFamily="18" charset="0"/>
                <a:cs typeface="Times New Roman" pitchFamily="18" charset="0"/>
              </a:rPr>
              <a:t>, K-tartarat 50 ml suda çözülür. 30 ml %10 </a:t>
            </a:r>
            <a:r>
              <a:rPr lang="tr-TR" sz="2000" dirty="0" err="1" smtClean="0">
                <a:latin typeface="Times New Roman" pitchFamily="18" charset="0"/>
                <a:cs typeface="Times New Roman" pitchFamily="18" charset="0"/>
              </a:rPr>
              <a:t>luk</a:t>
            </a:r>
            <a:r>
              <a:rPr lang="tr-TR" sz="2000" dirty="0" smtClean="0">
                <a:latin typeface="Times New Roman" pitchFamily="18" charset="0"/>
                <a:cs typeface="Times New Roman" pitchFamily="18" charset="0"/>
              </a:rPr>
              <a:t> </a:t>
            </a:r>
            <a:r>
              <a:rPr lang="tr-TR" sz="2000" dirty="0" err="1" smtClean="0">
                <a:latin typeface="Times New Roman" pitchFamily="18" charset="0"/>
                <a:cs typeface="Times New Roman" pitchFamily="18" charset="0"/>
              </a:rPr>
              <a:t>NaOH</a:t>
            </a:r>
            <a:r>
              <a:rPr lang="tr-TR" sz="2000" dirty="0" smtClean="0">
                <a:latin typeface="Times New Roman" pitchFamily="18" charset="0"/>
                <a:cs typeface="Times New Roman" pitchFamily="18" charset="0"/>
              </a:rPr>
              <a:t> ilave edilir ve</a:t>
            </a:r>
          </a:p>
          <a:p>
            <a:pPr algn="just"/>
            <a:r>
              <a:rPr lang="tr-TR" sz="2000" dirty="0" smtClean="0">
                <a:latin typeface="Times New Roman" pitchFamily="18" charset="0"/>
                <a:cs typeface="Times New Roman" pitchFamily="18" charset="0"/>
              </a:rPr>
              <a:t>hacım 100 </a:t>
            </a:r>
            <a:r>
              <a:rPr lang="tr-TR" sz="2000" dirty="0" err="1" smtClean="0">
                <a:latin typeface="Times New Roman" pitchFamily="18" charset="0"/>
                <a:cs typeface="Times New Roman" pitchFamily="18" charset="0"/>
              </a:rPr>
              <a:t>ml’ye</a:t>
            </a:r>
            <a:r>
              <a:rPr lang="tr-TR" sz="2000" dirty="0" smtClean="0">
                <a:latin typeface="Times New Roman" pitchFamily="18" charset="0"/>
                <a:cs typeface="Times New Roman" pitchFamily="18" charset="0"/>
              </a:rPr>
              <a:t> tamamlanır.</a:t>
            </a:r>
            <a:endParaRPr lang="tr-TR" sz="2000" dirty="0">
              <a:latin typeface="Times New Roman" pitchFamily="18" charset="0"/>
              <a:cs typeface="Times New Roman" pitchFamily="18" charset="0"/>
            </a:endParaRPr>
          </a:p>
        </p:txBody>
      </p:sp>
      <p:sp>
        <p:nvSpPr>
          <p:cNvPr id="8" name="7 Slayt Numarası Yer Tutucusu"/>
          <p:cNvSpPr>
            <a:spLocks noGrp="1"/>
          </p:cNvSpPr>
          <p:nvPr>
            <p:ph type="sldNum" sz="quarter" idx="12"/>
          </p:nvPr>
        </p:nvSpPr>
        <p:spPr/>
        <p:txBody>
          <a:bodyPr/>
          <a:lstStyle/>
          <a:p>
            <a:fld id="{76E3FD18-239D-48BA-886F-2D86BFFD5A0D}" type="slidenum">
              <a:rPr lang="tr-TR" smtClean="0"/>
              <a:pPr/>
              <a:t>113</a:t>
            </a:fld>
            <a:endParaRPr lang="tr-T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785794"/>
            <a:ext cx="8229600" cy="5538806"/>
          </a:xfrm>
          <a:ln>
            <a:solidFill>
              <a:schemeClr val="accent1"/>
            </a:solidFill>
          </a:ln>
        </p:spPr>
        <p:txBody>
          <a:bodyPr>
            <a:normAutofit/>
          </a:bodyPr>
          <a:lstStyle/>
          <a:p>
            <a:pPr algn="just">
              <a:buNone/>
            </a:pPr>
            <a:r>
              <a:rPr lang="tr-TR" sz="2400" b="1" dirty="0" smtClean="0">
                <a:solidFill>
                  <a:srgbClr val="FF0000"/>
                </a:solidFill>
              </a:rPr>
              <a:t>Uygulama</a:t>
            </a:r>
            <a:endParaRPr lang="tr-TR" sz="2400" b="1" dirty="0" smtClean="0">
              <a:solidFill>
                <a:srgbClr val="FF0000"/>
              </a:solidFill>
              <a:latin typeface="Times New Roman" pitchFamily="18" charset="0"/>
              <a:cs typeface="Times New Roman" pitchFamily="18" charset="0"/>
            </a:endParaRPr>
          </a:p>
          <a:p>
            <a:pPr algn="just">
              <a:buFont typeface="Wingdings" pitchFamily="2" charset="2"/>
              <a:buChar char="Ø"/>
            </a:pPr>
            <a:r>
              <a:rPr lang="tr-TR" sz="2400" dirty="0" smtClean="0">
                <a:latin typeface="Times New Roman" pitchFamily="18" charset="0"/>
                <a:cs typeface="Times New Roman" pitchFamily="18" charset="0"/>
              </a:rPr>
              <a:t>1’ er ml 1-12 mg BSA proteini içeren standartlar (1, 2, 4, 6, 8, 10, 12 mg/ml) ve tayini yapılacak protein örneği ve kör örnek (1 ml tampon veya saf su) üzerine 4 ml </a:t>
            </a:r>
            <a:r>
              <a:rPr lang="tr-TR" sz="2400" dirty="0" err="1" smtClean="0">
                <a:latin typeface="Times New Roman" pitchFamily="18" charset="0"/>
                <a:cs typeface="Times New Roman" pitchFamily="18" charset="0"/>
              </a:rPr>
              <a:t>biüre</a:t>
            </a:r>
            <a:r>
              <a:rPr lang="tr-TR" sz="2400" dirty="0" smtClean="0">
                <a:latin typeface="Times New Roman" pitchFamily="18" charset="0"/>
                <a:cs typeface="Times New Roman" pitchFamily="18" charset="0"/>
              </a:rPr>
              <a:t> reaktifi ilave edilerek </a:t>
            </a:r>
            <a:r>
              <a:rPr lang="tr-TR" sz="2400" dirty="0" err="1" smtClean="0">
                <a:latin typeface="Times New Roman" pitchFamily="18" charset="0"/>
                <a:cs typeface="Times New Roman" pitchFamily="18" charset="0"/>
              </a:rPr>
              <a:t>vortekslenir</a:t>
            </a:r>
            <a:r>
              <a:rPr lang="tr-TR" sz="2400" dirty="0" smtClean="0">
                <a:latin typeface="Times New Roman" pitchFamily="18" charset="0"/>
                <a:cs typeface="Times New Roman" pitchFamily="18" charset="0"/>
              </a:rPr>
              <a:t>.</a:t>
            </a:r>
          </a:p>
          <a:p>
            <a:pPr algn="just">
              <a:buFont typeface="Wingdings" pitchFamily="2" charset="2"/>
              <a:buChar char="Ø"/>
            </a:pPr>
            <a:r>
              <a:rPr lang="tr-TR" sz="2400" dirty="0" smtClean="0">
                <a:latin typeface="Times New Roman" pitchFamily="18" charset="0"/>
                <a:cs typeface="Times New Roman" pitchFamily="18" charset="0"/>
              </a:rPr>
              <a:t> 30 dakika oda sıcaklığında bekletilir.</a:t>
            </a:r>
            <a:endParaRPr lang="tr-TR" sz="2400" dirty="0">
              <a:latin typeface="Times New Roman" pitchFamily="18" charset="0"/>
              <a:cs typeface="Times New Roman" pitchFamily="18" charset="0"/>
            </a:endParaRPr>
          </a:p>
        </p:txBody>
      </p:sp>
      <p:pic>
        <p:nvPicPr>
          <p:cNvPr id="5" name="Picture 2"/>
          <p:cNvPicPr>
            <a:picLocks noChangeAspect="1" noChangeArrowheads="1"/>
          </p:cNvPicPr>
          <p:nvPr/>
        </p:nvPicPr>
        <p:blipFill>
          <a:blip r:embed="rId2"/>
          <a:srcRect/>
          <a:stretch>
            <a:fillRect/>
          </a:stretch>
        </p:blipFill>
        <p:spPr bwMode="auto">
          <a:xfrm>
            <a:off x="571472" y="3286124"/>
            <a:ext cx="7931013" cy="2891239"/>
          </a:xfrm>
          <a:prstGeom prst="rect">
            <a:avLst/>
          </a:prstGeom>
          <a:noFill/>
          <a:ln w="9525">
            <a:noFill/>
            <a:miter lim="800000"/>
            <a:headEnd/>
            <a:tailEnd/>
          </a:ln>
          <a:effectLst/>
        </p:spPr>
      </p:pic>
      <p:sp>
        <p:nvSpPr>
          <p:cNvPr id="6" name="5 Slayt Numarası Yer Tutucusu"/>
          <p:cNvSpPr>
            <a:spLocks noGrp="1"/>
          </p:cNvSpPr>
          <p:nvPr>
            <p:ph type="sldNum" sz="quarter" idx="12"/>
          </p:nvPr>
        </p:nvSpPr>
        <p:spPr/>
        <p:txBody>
          <a:bodyPr/>
          <a:lstStyle/>
          <a:p>
            <a:fld id="{76E3FD18-239D-48BA-886F-2D86BFFD5A0D}" type="slidenum">
              <a:rPr lang="tr-TR" smtClean="0"/>
              <a:pPr/>
              <a:t>114</a:t>
            </a:fld>
            <a:endParaRPr lang="tr-T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142984"/>
            <a:ext cx="8229600" cy="4000528"/>
          </a:xfrm>
          <a:ln>
            <a:solidFill>
              <a:schemeClr val="accent1"/>
            </a:solidFill>
          </a:ln>
        </p:spPr>
        <p:txBody>
          <a:bodyPr/>
          <a:lstStyle/>
          <a:p>
            <a:pPr algn="just">
              <a:buFont typeface="Wingdings" pitchFamily="2" charset="2"/>
              <a:buChar char="Ø"/>
            </a:pP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Absise</a:t>
            </a:r>
            <a:r>
              <a:rPr lang="tr-TR" dirty="0" smtClean="0">
                <a:latin typeface="Times New Roman" pitchFamily="18" charset="0"/>
                <a:cs typeface="Times New Roman" pitchFamily="18" charset="0"/>
              </a:rPr>
              <a:t> standart proteinlerin konsantrasyon değerleri, ordinata ise bunların </a:t>
            </a:r>
            <a:r>
              <a:rPr lang="tr-TR" dirty="0" err="1" smtClean="0">
                <a:latin typeface="Times New Roman" pitchFamily="18" charset="0"/>
                <a:cs typeface="Times New Roman" pitchFamily="18" charset="0"/>
              </a:rPr>
              <a:t>absorbans</a:t>
            </a:r>
            <a:r>
              <a:rPr lang="tr-TR" dirty="0" smtClean="0">
                <a:latin typeface="Times New Roman" pitchFamily="18" charset="0"/>
                <a:cs typeface="Times New Roman" pitchFamily="18" charset="0"/>
              </a:rPr>
              <a:t> değerleri yerleştirilerek doğrusal bir grafik (standart eğri) hazırlanır. Bu eğrinin oluşturulmasında en az 5 nokta kullanılmalıdır.</a:t>
            </a:r>
          </a:p>
          <a:p>
            <a:pPr algn="just">
              <a:buFont typeface="Wingdings" pitchFamily="2" charset="2"/>
              <a:buChar char="Ø"/>
            </a:pPr>
            <a:r>
              <a:rPr lang="tr-TR" dirty="0" smtClean="0">
                <a:latin typeface="Times New Roman" pitchFamily="18" charset="0"/>
                <a:cs typeface="Times New Roman" pitchFamily="18" charset="0"/>
              </a:rPr>
              <a:t>   Derişimi bilinmeyen protein örneğinin </a:t>
            </a:r>
            <a:r>
              <a:rPr lang="tr-TR" dirty="0" err="1" smtClean="0">
                <a:latin typeface="Times New Roman" pitchFamily="18" charset="0"/>
                <a:cs typeface="Times New Roman" pitchFamily="18" charset="0"/>
              </a:rPr>
              <a:t>absorbans</a:t>
            </a:r>
            <a:r>
              <a:rPr lang="tr-TR" dirty="0" smtClean="0">
                <a:latin typeface="Times New Roman" pitchFamily="18" charset="0"/>
                <a:cs typeface="Times New Roman" pitchFamily="18" charset="0"/>
              </a:rPr>
              <a:t> değerinin eğriyi kestiği noktadan </a:t>
            </a:r>
            <a:r>
              <a:rPr lang="tr-TR" dirty="0" err="1" smtClean="0">
                <a:latin typeface="Times New Roman" pitchFamily="18" charset="0"/>
                <a:cs typeface="Times New Roman" pitchFamily="18" charset="0"/>
              </a:rPr>
              <a:t>absise</a:t>
            </a:r>
            <a:r>
              <a:rPr lang="tr-TR" dirty="0" smtClean="0">
                <a:latin typeface="Times New Roman" pitchFamily="18" charset="0"/>
                <a:cs typeface="Times New Roman" pitchFamily="18" charset="0"/>
              </a:rPr>
              <a:t> indirilen bir dikey vasıtasıyla bilinmeyen derişim bulunur.</a:t>
            </a:r>
          </a:p>
          <a:p>
            <a:pPr algn="just">
              <a:buFont typeface="Wingdings" pitchFamily="2" charset="2"/>
              <a:buChar char="Ø"/>
            </a:pPr>
            <a:r>
              <a:rPr lang="tr-TR" dirty="0" smtClean="0">
                <a:latin typeface="Times New Roman" pitchFamily="18" charset="0"/>
                <a:cs typeface="Times New Roman" pitchFamily="18" charset="0"/>
              </a:rPr>
              <a:t>    Bu işlemlerde ölçümler sırasında yapılan seyretmeler de dikkate alınmalıdır.</a:t>
            </a:r>
            <a:endParaRPr lang="tr-TR" dirty="0">
              <a:latin typeface="Times New Roman" pitchFamily="18" charset="0"/>
              <a:cs typeface="Times New Roman" pitchFamily="18" charset="0"/>
            </a:endParaRPr>
          </a:p>
        </p:txBody>
      </p:sp>
      <p:sp>
        <p:nvSpPr>
          <p:cNvPr id="5" name="4 Slayt Numarası Yer Tutucusu"/>
          <p:cNvSpPr>
            <a:spLocks noGrp="1"/>
          </p:cNvSpPr>
          <p:nvPr>
            <p:ph type="sldNum" sz="quarter" idx="12"/>
          </p:nvPr>
        </p:nvSpPr>
        <p:spPr/>
        <p:txBody>
          <a:bodyPr/>
          <a:lstStyle/>
          <a:p>
            <a:fld id="{76E3FD18-239D-48BA-886F-2D86BFFD5A0D}" type="slidenum">
              <a:rPr lang="tr-TR" smtClean="0"/>
              <a:pPr/>
              <a:t>115</a:t>
            </a:fld>
            <a:endParaRPr lang="tr-T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Grp="1" noChangeAspect="1" noChangeArrowheads="1"/>
          </p:cNvPicPr>
          <p:nvPr>
            <p:ph idx="1"/>
          </p:nvPr>
        </p:nvPicPr>
        <p:blipFill>
          <a:blip r:embed="rId2"/>
          <a:srcRect/>
          <a:stretch>
            <a:fillRect/>
          </a:stretch>
        </p:blipFill>
        <p:spPr bwMode="auto">
          <a:xfrm>
            <a:off x="530321" y="634469"/>
            <a:ext cx="8246495" cy="5723489"/>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116</a:t>
            </a:fld>
            <a:endParaRPr lang="tr-T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785794"/>
            <a:ext cx="8229600" cy="5538806"/>
          </a:xfrm>
          <a:ln>
            <a:solidFill>
              <a:schemeClr val="accent1"/>
            </a:solidFill>
          </a:ln>
        </p:spPr>
        <p:txBody>
          <a:bodyPr>
            <a:normAutofit fontScale="92500" lnSpcReduction="20000"/>
          </a:bodyPr>
          <a:lstStyle/>
          <a:p>
            <a:pPr algn="just">
              <a:buNone/>
            </a:pPr>
            <a:r>
              <a:rPr lang="tr-TR" b="1" dirty="0" err="1" smtClean="0">
                <a:solidFill>
                  <a:srgbClr val="FF0000"/>
                </a:solidFill>
                <a:latin typeface="Times New Roman" pitchFamily="18" charset="0"/>
                <a:cs typeface="Times New Roman" pitchFamily="18" charset="0"/>
              </a:rPr>
              <a:t>Lowry</a:t>
            </a:r>
            <a:r>
              <a:rPr lang="tr-TR" b="1" dirty="0" smtClean="0">
                <a:solidFill>
                  <a:srgbClr val="FF0000"/>
                </a:solidFill>
                <a:latin typeface="Times New Roman" pitchFamily="18" charset="0"/>
                <a:cs typeface="Times New Roman" pitchFamily="18" charset="0"/>
              </a:rPr>
              <a:t> Yöntemi:</a:t>
            </a:r>
          </a:p>
          <a:p>
            <a:pPr algn="just">
              <a:lnSpc>
                <a:spcPct val="120000"/>
              </a:lnSpc>
              <a:buFont typeface="Wingdings" pitchFamily="2" charset="2"/>
              <a:buChar char="Ø"/>
            </a:pP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Lowry</a:t>
            </a:r>
            <a:r>
              <a:rPr lang="tr-TR" dirty="0" smtClean="0">
                <a:latin typeface="Times New Roman" pitchFamily="18" charset="0"/>
                <a:cs typeface="Times New Roman" pitchFamily="18" charset="0"/>
              </a:rPr>
              <a:t> tarafından 1951 yılında kullanılmaya başlanmıştır.</a:t>
            </a:r>
          </a:p>
          <a:p>
            <a:pPr algn="just">
              <a:lnSpc>
                <a:spcPct val="120000"/>
              </a:lnSpc>
              <a:buFont typeface="Wingdings" pitchFamily="2" charset="2"/>
              <a:buChar char="Ø"/>
            </a:pPr>
            <a:r>
              <a:rPr lang="tr-TR" dirty="0" smtClean="0">
                <a:latin typeface="Times New Roman" pitchFamily="18" charset="0"/>
                <a:cs typeface="Times New Roman" pitchFamily="18" charset="0"/>
              </a:rPr>
              <a:t>	Protein tayininde en yaygın olarak kullanılan yöntemdir.</a:t>
            </a:r>
          </a:p>
          <a:p>
            <a:pPr algn="just">
              <a:lnSpc>
                <a:spcPct val="120000"/>
              </a:lnSpc>
              <a:buFont typeface="Wingdings" pitchFamily="2" charset="2"/>
              <a:buChar char="Ø"/>
            </a:pP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Fosfomolibdik</a:t>
            </a:r>
            <a:r>
              <a:rPr lang="tr-TR" dirty="0" smtClean="0">
                <a:latin typeface="Times New Roman" pitchFamily="18" charset="0"/>
                <a:cs typeface="Times New Roman" pitchFamily="18" charset="0"/>
              </a:rPr>
              <a:t>/</a:t>
            </a:r>
            <a:r>
              <a:rPr lang="tr-TR" dirty="0" err="1" smtClean="0">
                <a:latin typeface="Times New Roman" pitchFamily="18" charset="0"/>
                <a:cs typeface="Times New Roman" pitchFamily="18" charset="0"/>
              </a:rPr>
              <a:t>fosfotungstik</a:t>
            </a:r>
            <a:r>
              <a:rPr lang="tr-TR" dirty="0" smtClean="0">
                <a:latin typeface="Times New Roman" pitchFamily="18" charset="0"/>
                <a:cs typeface="Times New Roman" pitchFamily="18" charset="0"/>
              </a:rPr>
              <a:t> asit çözeltisinin (</a:t>
            </a:r>
            <a:r>
              <a:rPr lang="tr-TR" dirty="0" err="1" smtClean="0">
                <a:latin typeface="Times New Roman" pitchFamily="18" charset="0"/>
                <a:cs typeface="Times New Roman" pitchFamily="18" charset="0"/>
              </a:rPr>
              <a:t>Folin</a:t>
            </a:r>
            <a:r>
              <a:rPr lang="tr-TR" dirty="0" smtClean="0">
                <a:latin typeface="Times New Roman" pitchFamily="18" charset="0"/>
                <a:cs typeface="Times New Roman" pitchFamily="18" charset="0"/>
              </a:rPr>
              <a:t>-</a:t>
            </a:r>
            <a:r>
              <a:rPr lang="tr-TR" dirty="0" err="1" smtClean="0">
                <a:latin typeface="Times New Roman" pitchFamily="18" charset="0"/>
                <a:cs typeface="Times New Roman" pitchFamily="18" charset="0"/>
              </a:rPr>
              <a:t>Ciocalteau</a:t>
            </a:r>
            <a:r>
              <a:rPr lang="tr-TR" dirty="0" smtClean="0">
                <a:latin typeface="Times New Roman" pitchFamily="18" charset="0"/>
                <a:cs typeface="Times New Roman" pitchFamily="18" charset="0"/>
              </a:rPr>
              <a:t> reaktifi) alkali koşullarda proteinlerdeki </a:t>
            </a:r>
            <a:r>
              <a:rPr lang="tr-TR" dirty="0" err="1" smtClean="0">
                <a:latin typeface="Times New Roman" pitchFamily="18" charset="0"/>
                <a:cs typeface="Times New Roman" pitchFamily="18" charset="0"/>
              </a:rPr>
              <a:t>fenolik</a:t>
            </a:r>
            <a:r>
              <a:rPr lang="tr-TR" dirty="0" smtClean="0">
                <a:latin typeface="Times New Roman" pitchFamily="18" charset="0"/>
                <a:cs typeface="Times New Roman" pitchFamily="18" charset="0"/>
              </a:rPr>
              <a:t> amino asitlerle verdiği reaksiyona dayanmaktadır.</a:t>
            </a:r>
          </a:p>
          <a:p>
            <a:pPr algn="just">
              <a:lnSpc>
                <a:spcPct val="120000"/>
              </a:lnSpc>
              <a:buFont typeface="Wingdings" pitchFamily="2" charset="2"/>
              <a:buChar char="Ø"/>
            </a:pPr>
            <a:r>
              <a:rPr lang="tr-TR" dirty="0" smtClean="0">
                <a:latin typeface="Times New Roman" pitchFamily="18" charset="0"/>
                <a:cs typeface="Times New Roman" pitchFamily="18" charset="0"/>
              </a:rPr>
              <a:t>	Bu yöntemde alkali koşullarda iki farklı reaksiyon gerçekleşmektedir. Birinci reaksiyonda </a:t>
            </a:r>
            <a:r>
              <a:rPr lang="tr-TR" dirty="0" err="1" smtClean="0">
                <a:latin typeface="Times New Roman" pitchFamily="18" charset="0"/>
                <a:cs typeface="Times New Roman" pitchFamily="18" charset="0"/>
              </a:rPr>
              <a:t>peptit</a:t>
            </a:r>
            <a:r>
              <a:rPr lang="tr-TR" dirty="0" smtClean="0">
                <a:latin typeface="Times New Roman" pitchFamily="18" charset="0"/>
                <a:cs typeface="Times New Roman" pitchFamily="18" charset="0"/>
              </a:rPr>
              <a:t> bağları ile </a:t>
            </a:r>
            <a:r>
              <a:rPr lang="tr-TR" dirty="0" err="1" smtClean="0">
                <a:latin typeface="Times New Roman" pitchFamily="18" charset="0"/>
                <a:cs typeface="Times New Roman" pitchFamily="18" charset="0"/>
              </a:rPr>
              <a:t>Cu</a:t>
            </a:r>
            <a:r>
              <a:rPr lang="tr-TR" dirty="0" smtClean="0">
                <a:latin typeface="Times New Roman" pitchFamily="18" charset="0"/>
                <a:cs typeface="Times New Roman" pitchFamily="18" charset="0"/>
              </a:rPr>
              <a:t>+2 arasında </a:t>
            </a:r>
            <a:r>
              <a:rPr lang="tr-TR" dirty="0" err="1" smtClean="0">
                <a:latin typeface="Times New Roman" pitchFamily="18" charset="0"/>
                <a:cs typeface="Times New Roman" pitchFamily="18" charset="0"/>
              </a:rPr>
              <a:t>biüre</a:t>
            </a:r>
            <a:r>
              <a:rPr lang="tr-TR" dirty="0" smtClean="0">
                <a:latin typeface="Times New Roman" pitchFamily="18" charset="0"/>
                <a:cs typeface="Times New Roman" pitchFamily="18" charset="0"/>
              </a:rPr>
              <a:t> reaksiyonu sonucu indirgenmiş bakır oluşur. İkinci reaksiyonda ise </a:t>
            </a:r>
            <a:r>
              <a:rPr lang="tr-TR" dirty="0" err="1" smtClean="0">
                <a:latin typeface="Times New Roman" pitchFamily="18" charset="0"/>
                <a:cs typeface="Times New Roman" pitchFamily="18" charset="0"/>
              </a:rPr>
              <a:t>Folin</a:t>
            </a:r>
            <a:r>
              <a:rPr lang="tr-TR" dirty="0" smtClean="0">
                <a:latin typeface="Times New Roman" pitchFamily="18" charset="0"/>
                <a:cs typeface="Times New Roman" pitchFamily="18" charset="0"/>
              </a:rPr>
              <a:t>-</a:t>
            </a:r>
            <a:r>
              <a:rPr lang="tr-TR" dirty="0" err="1" smtClean="0">
                <a:latin typeface="Times New Roman" pitchFamily="18" charset="0"/>
                <a:cs typeface="Times New Roman" pitchFamily="18" charset="0"/>
              </a:rPr>
              <a:t>Ciocalteau</a:t>
            </a:r>
            <a:r>
              <a:rPr lang="tr-TR" dirty="0" smtClean="0">
                <a:latin typeface="Times New Roman" pitchFamily="18" charset="0"/>
                <a:cs typeface="Times New Roman" pitchFamily="18" charset="0"/>
              </a:rPr>
              <a:t> ayıracı, </a:t>
            </a:r>
            <a:r>
              <a:rPr lang="tr-TR" dirty="0" err="1" smtClean="0">
                <a:latin typeface="Times New Roman" pitchFamily="18" charset="0"/>
                <a:cs typeface="Times New Roman" pitchFamily="18" charset="0"/>
              </a:rPr>
              <a:t>tirozin</a:t>
            </a:r>
            <a:r>
              <a:rPr lang="tr-TR" dirty="0" smtClean="0">
                <a:latin typeface="Times New Roman" pitchFamily="18" charset="0"/>
                <a:cs typeface="Times New Roman" pitchFamily="18" charset="0"/>
              </a:rPr>
              <a:t> ve </a:t>
            </a:r>
            <a:r>
              <a:rPr lang="tr-TR" dirty="0" err="1" smtClean="0">
                <a:latin typeface="Times New Roman" pitchFamily="18" charset="0"/>
                <a:cs typeface="Times New Roman" pitchFamily="18" charset="0"/>
              </a:rPr>
              <a:t>triptofan</a:t>
            </a:r>
            <a:r>
              <a:rPr lang="tr-TR" dirty="0" smtClean="0">
                <a:latin typeface="Times New Roman" pitchFamily="18" charset="0"/>
                <a:cs typeface="Times New Roman" pitchFamily="18" charset="0"/>
              </a:rPr>
              <a:t> amino asitleri ile tepkimeye girerek indirgenir ve mavi renkli </a:t>
            </a:r>
            <a:r>
              <a:rPr lang="tr-TR" dirty="0" err="1" smtClean="0">
                <a:latin typeface="Times New Roman" pitchFamily="18" charset="0"/>
                <a:cs typeface="Times New Roman" pitchFamily="18" charset="0"/>
              </a:rPr>
              <a:t>heteropolimolibden</a:t>
            </a:r>
            <a:r>
              <a:rPr lang="tr-TR" dirty="0" smtClean="0">
                <a:latin typeface="Times New Roman" pitchFamily="18" charset="0"/>
                <a:cs typeface="Times New Roman" pitchFamily="18" charset="0"/>
              </a:rPr>
              <a:t> kompleksi meydana getirir.</a:t>
            </a:r>
          </a:p>
          <a:p>
            <a:pPr algn="just">
              <a:lnSpc>
                <a:spcPct val="120000"/>
              </a:lnSpc>
              <a:buFont typeface="Wingdings" pitchFamily="2" charset="2"/>
              <a:buChar char="Ø"/>
            </a:pPr>
            <a:r>
              <a:rPr lang="tr-TR" dirty="0" smtClean="0">
                <a:latin typeface="Times New Roman" pitchFamily="18" charset="0"/>
                <a:cs typeface="Times New Roman" pitchFamily="18" charset="0"/>
              </a:rPr>
              <a:t>	Oluşan kompleks 600-800 </a:t>
            </a:r>
            <a:r>
              <a:rPr lang="tr-TR" dirty="0" err="1" smtClean="0">
                <a:latin typeface="Times New Roman" pitchFamily="18" charset="0"/>
                <a:cs typeface="Times New Roman" pitchFamily="18" charset="0"/>
              </a:rPr>
              <a:t>nm</a:t>
            </a:r>
            <a:r>
              <a:rPr lang="tr-TR" dirty="0" smtClean="0">
                <a:latin typeface="Times New Roman" pitchFamily="18" charset="0"/>
                <a:cs typeface="Times New Roman" pitchFamily="18" charset="0"/>
              </a:rPr>
              <a:t> aralığında </a:t>
            </a:r>
            <a:r>
              <a:rPr lang="tr-TR" dirty="0" err="1" smtClean="0">
                <a:latin typeface="Times New Roman" pitchFamily="18" charset="0"/>
                <a:cs typeface="Times New Roman" pitchFamily="18" charset="0"/>
              </a:rPr>
              <a:t>absorbsiyon</a:t>
            </a:r>
            <a:r>
              <a:rPr lang="tr-TR" dirty="0" smtClean="0">
                <a:latin typeface="Times New Roman" pitchFamily="18" charset="0"/>
                <a:cs typeface="Times New Roman" pitchFamily="18" charset="0"/>
              </a:rPr>
              <a:t> piki verir.</a:t>
            </a:r>
            <a:endParaRPr lang="tr-TR" dirty="0">
              <a:latin typeface="Times New Roman" pitchFamily="18" charset="0"/>
              <a:cs typeface="Times New Roman" pitchFamily="18" charset="0"/>
            </a:endParaRPr>
          </a:p>
        </p:txBody>
      </p:sp>
      <p:sp>
        <p:nvSpPr>
          <p:cNvPr id="5" name="4 Slayt Numarası Yer Tutucusu"/>
          <p:cNvSpPr>
            <a:spLocks noGrp="1"/>
          </p:cNvSpPr>
          <p:nvPr>
            <p:ph type="sldNum" sz="quarter" idx="12"/>
          </p:nvPr>
        </p:nvSpPr>
        <p:spPr/>
        <p:txBody>
          <a:bodyPr/>
          <a:lstStyle/>
          <a:p>
            <a:fld id="{76E3FD18-239D-48BA-886F-2D86BFFD5A0D}" type="slidenum">
              <a:rPr lang="tr-TR" smtClean="0"/>
              <a:pPr/>
              <a:t>117</a:t>
            </a:fld>
            <a:endParaRPr lang="tr-T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785794"/>
            <a:ext cx="8229600" cy="5143536"/>
          </a:xfrm>
          <a:ln>
            <a:solidFill>
              <a:schemeClr val="accent1"/>
            </a:solidFill>
          </a:ln>
        </p:spPr>
        <p:txBody>
          <a:bodyPr>
            <a:normAutofit/>
          </a:bodyPr>
          <a:lstStyle/>
          <a:p>
            <a:pPr algn="just">
              <a:buFont typeface="Wingdings" pitchFamily="2" charset="2"/>
              <a:buChar char="Ø"/>
            </a:pP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Lowry</a:t>
            </a:r>
            <a:r>
              <a:rPr lang="tr-TR" dirty="0" smtClean="0">
                <a:latin typeface="Times New Roman" pitchFamily="18" charset="0"/>
                <a:cs typeface="Times New Roman" pitchFamily="18" charset="0"/>
              </a:rPr>
              <a:t> yöntemine proteinin amino asit bileşiminin etkisi orta düzeydedir. Ancak amino türevleri, tamponlar, deterjanlar, lipitler, </a:t>
            </a:r>
            <a:r>
              <a:rPr lang="tr-TR" dirty="0" err="1" smtClean="0">
                <a:latin typeface="Times New Roman" pitchFamily="18" charset="0"/>
                <a:cs typeface="Times New Roman" pitchFamily="18" charset="0"/>
              </a:rPr>
              <a:t>karbohidratlar</a:t>
            </a:r>
            <a:r>
              <a:rPr lang="tr-TR" dirty="0" smtClean="0">
                <a:latin typeface="Times New Roman" pitchFamily="18" charset="0"/>
                <a:cs typeface="Times New Roman" pitchFamily="18" charset="0"/>
              </a:rPr>
              <a:t> ve </a:t>
            </a:r>
            <a:r>
              <a:rPr lang="tr-TR" dirty="0" err="1" smtClean="0">
                <a:latin typeface="Times New Roman" pitchFamily="18" charset="0"/>
                <a:cs typeface="Times New Roman" pitchFamily="18" charset="0"/>
              </a:rPr>
              <a:t>şelatlayıcı</a:t>
            </a:r>
            <a:r>
              <a:rPr lang="tr-TR" dirty="0" smtClean="0">
                <a:latin typeface="Times New Roman" pitchFamily="18" charset="0"/>
                <a:cs typeface="Times New Roman" pitchFamily="18" charset="0"/>
              </a:rPr>
              <a:t> ajanlar bu yöntemle girişim yapmaktadır.</a:t>
            </a:r>
          </a:p>
          <a:p>
            <a:pPr algn="just">
              <a:buFont typeface="Wingdings" pitchFamily="2" charset="2"/>
              <a:buChar char="Ø"/>
            </a:pPr>
            <a:r>
              <a:rPr lang="tr-TR" dirty="0" smtClean="0">
                <a:latin typeface="Times New Roman" pitchFamily="18" charset="0"/>
                <a:cs typeface="Times New Roman" pitchFamily="18" charset="0"/>
              </a:rPr>
              <a:t>	Protein örneği seyreltilerek bu girişim etkileri azaltılabilir. Ayrıca bu etkilerin önlenebilmesi için, yöntemin her bir girişim etkisi için farklı modifikasyonları bulunmaktadır.</a:t>
            </a:r>
          </a:p>
          <a:p>
            <a:pPr algn="just">
              <a:buFont typeface="Wingdings" pitchFamily="2" charset="2"/>
              <a:buChar char="Ø"/>
            </a:pP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Lowry</a:t>
            </a:r>
            <a:r>
              <a:rPr lang="tr-TR" dirty="0" smtClean="0">
                <a:latin typeface="Times New Roman" pitchFamily="18" charset="0"/>
                <a:cs typeface="Times New Roman" pitchFamily="18" charset="0"/>
              </a:rPr>
              <a:t> yöntemi, </a:t>
            </a:r>
            <a:r>
              <a:rPr lang="tr-TR" dirty="0" err="1" smtClean="0">
                <a:latin typeface="Times New Roman" pitchFamily="18" charset="0"/>
                <a:cs typeface="Times New Roman" pitchFamily="18" charset="0"/>
              </a:rPr>
              <a:t>tirozin</a:t>
            </a:r>
            <a:r>
              <a:rPr lang="tr-TR" dirty="0" smtClean="0">
                <a:latin typeface="Times New Roman" pitchFamily="18" charset="0"/>
                <a:cs typeface="Times New Roman" pitchFamily="18" charset="0"/>
              </a:rPr>
              <a:t> ve </a:t>
            </a:r>
            <a:r>
              <a:rPr lang="tr-TR" dirty="0" err="1" smtClean="0">
                <a:latin typeface="Times New Roman" pitchFamily="18" charset="0"/>
                <a:cs typeface="Times New Roman" pitchFamily="18" charset="0"/>
              </a:rPr>
              <a:t>triptofan</a:t>
            </a:r>
            <a:r>
              <a:rPr lang="tr-TR" dirty="0" smtClean="0">
                <a:latin typeface="Times New Roman" pitchFamily="18" charset="0"/>
                <a:cs typeface="Times New Roman" pitchFamily="18" charset="0"/>
              </a:rPr>
              <a:t> içeriği fazla olan proteinlerle daha fazla hassasiyet gösterdiği için bu amino asitler açısından zengin olan proteinlerde oldukça iyi sonuçlar alınmaktadır.</a:t>
            </a:r>
            <a:endParaRPr lang="tr-TR" dirty="0">
              <a:latin typeface="Times New Roman" pitchFamily="18" charset="0"/>
              <a:cs typeface="Times New Roman" pitchFamily="18" charset="0"/>
            </a:endParaRPr>
          </a:p>
        </p:txBody>
      </p:sp>
      <p:sp>
        <p:nvSpPr>
          <p:cNvPr id="5" name="4 Slayt Numarası Yer Tutucusu"/>
          <p:cNvSpPr>
            <a:spLocks noGrp="1"/>
          </p:cNvSpPr>
          <p:nvPr>
            <p:ph type="sldNum" sz="quarter" idx="12"/>
          </p:nvPr>
        </p:nvSpPr>
        <p:spPr/>
        <p:txBody>
          <a:bodyPr/>
          <a:lstStyle/>
          <a:p>
            <a:fld id="{76E3FD18-239D-48BA-886F-2D86BFFD5A0D}" type="slidenum">
              <a:rPr lang="tr-TR" smtClean="0"/>
              <a:pPr/>
              <a:t>118</a:t>
            </a:fld>
            <a:endParaRPr lang="tr-T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28596" y="1643050"/>
            <a:ext cx="8229600" cy="3643338"/>
          </a:xfrm>
          <a:ln>
            <a:solidFill>
              <a:schemeClr val="accent1"/>
            </a:solidFill>
          </a:ln>
        </p:spPr>
        <p:txBody>
          <a:bodyPr/>
          <a:lstStyle/>
          <a:p>
            <a:pPr algn="just">
              <a:buFont typeface="Wingdings" pitchFamily="2" charset="2"/>
              <a:buChar char="Ø"/>
            </a:pPr>
            <a:r>
              <a:rPr lang="tr-TR" dirty="0" smtClean="0">
                <a:latin typeface="Times New Roman" pitchFamily="18" charset="0"/>
                <a:cs typeface="Times New Roman" pitchFamily="18" charset="0"/>
              </a:rPr>
              <a:t>	Bu yöntemin hassasiyeti 30-150 </a:t>
            </a:r>
            <a:r>
              <a:rPr lang="el-GR" dirty="0" smtClean="0">
                <a:latin typeface="Times New Roman" pitchFamily="18" charset="0"/>
                <a:cs typeface="Times New Roman" pitchFamily="18" charset="0"/>
              </a:rPr>
              <a:t>μ</a:t>
            </a:r>
            <a:r>
              <a:rPr lang="tr-TR" dirty="0" smtClean="0">
                <a:latin typeface="Times New Roman" pitchFamily="18" charset="0"/>
                <a:cs typeface="Times New Roman" pitchFamily="18" charset="0"/>
              </a:rPr>
              <a:t>g/ml civarındadır. Reaksiyon </a:t>
            </a:r>
            <a:r>
              <a:rPr lang="tr-TR" dirty="0" err="1" smtClean="0">
                <a:latin typeface="Times New Roman" pitchFamily="18" charset="0"/>
                <a:cs typeface="Times New Roman" pitchFamily="18" charset="0"/>
              </a:rPr>
              <a:t>pH’a</a:t>
            </a:r>
            <a:r>
              <a:rPr lang="tr-TR" dirty="0" smtClean="0">
                <a:latin typeface="Times New Roman" pitchFamily="18" charset="0"/>
                <a:cs typeface="Times New Roman" pitchFamily="18" charset="0"/>
              </a:rPr>
              <a:t> çok fazla bağlıdır (</a:t>
            </a:r>
            <a:r>
              <a:rPr lang="tr-TR" dirty="0" err="1" smtClean="0">
                <a:latin typeface="Times New Roman" pitchFamily="18" charset="0"/>
                <a:cs typeface="Times New Roman" pitchFamily="18" charset="0"/>
              </a:rPr>
              <a:t>pH</a:t>
            </a:r>
            <a:r>
              <a:rPr lang="tr-TR" dirty="0" smtClean="0">
                <a:latin typeface="Times New Roman" pitchFamily="18" charset="0"/>
                <a:cs typeface="Times New Roman" pitchFamily="18" charset="0"/>
              </a:rPr>
              <a:t>=10-10.5). Bu nedenle uygun bir </a:t>
            </a:r>
            <a:r>
              <a:rPr lang="tr-TR" dirty="0" err="1" smtClean="0">
                <a:latin typeface="Times New Roman" pitchFamily="18" charset="0"/>
                <a:cs typeface="Times New Roman" pitchFamily="18" charset="0"/>
              </a:rPr>
              <a:t>pH’ın</a:t>
            </a:r>
            <a:r>
              <a:rPr lang="tr-TR" dirty="0" smtClean="0">
                <a:latin typeface="Times New Roman" pitchFamily="18" charset="0"/>
                <a:cs typeface="Times New Roman" pitchFamily="18" charset="0"/>
              </a:rPr>
              <a:t> sağlanabilmesi için reaktifin seyreltilmesi gerekebilir.</a:t>
            </a:r>
          </a:p>
          <a:p>
            <a:pPr algn="just">
              <a:buFont typeface="Wingdings" pitchFamily="2" charset="2"/>
              <a:buChar char="Ø"/>
            </a:pPr>
            <a:r>
              <a:rPr lang="tr-TR" dirty="0" smtClean="0">
                <a:latin typeface="Times New Roman" pitchFamily="18" charset="0"/>
                <a:cs typeface="Times New Roman" pitchFamily="18" charset="0"/>
              </a:rPr>
              <a:t>	Reaksiyon oda sıcaklığında 40 dakikada tamamlanır. </a:t>
            </a:r>
            <a:r>
              <a:rPr lang="tr-TR" dirty="0" err="1" smtClean="0">
                <a:latin typeface="Times New Roman" pitchFamily="18" charset="0"/>
                <a:cs typeface="Times New Roman" pitchFamily="18" charset="0"/>
              </a:rPr>
              <a:t>Absorbans</a:t>
            </a:r>
            <a:r>
              <a:rPr lang="tr-TR" dirty="0" smtClean="0">
                <a:latin typeface="Times New Roman" pitchFamily="18" charset="0"/>
                <a:cs typeface="Times New Roman" pitchFamily="18" charset="0"/>
              </a:rPr>
              <a:t> okuması cam veya </a:t>
            </a:r>
            <a:r>
              <a:rPr lang="tr-TR" dirty="0" err="1" smtClean="0">
                <a:latin typeface="Times New Roman" pitchFamily="18" charset="0"/>
                <a:cs typeface="Times New Roman" pitchFamily="18" charset="0"/>
              </a:rPr>
              <a:t>polistiren</a:t>
            </a:r>
            <a:r>
              <a:rPr lang="tr-TR" dirty="0" smtClean="0">
                <a:latin typeface="Times New Roman" pitchFamily="18" charset="0"/>
                <a:cs typeface="Times New Roman" pitchFamily="18" charset="0"/>
              </a:rPr>
              <a:t> küvetler kullanılarak 750 </a:t>
            </a:r>
            <a:r>
              <a:rPr lang="tr-TR" dirty="0" err="1" smtClean="0">
                <a:latin typeface="Times New Roman" pitchFamily="18" charset="0"/>
                <a:cs typeface="Times New Roman" pitchFamily="18" charset="0"/>
              </a:rPr>
              <a:t>nm</a:t>
            </a:r>
            <a:r>
              <a:rPr lang="tr-TR" dirty="0" smtClean="0">
                <a:latin typeface="Times New Roman" pitchFamily="18" charset="0"/>
                <a:cs typeface="Times New Roman" pitchFamily="18" charset="0"/>
              </a:rPr>
              <a:t> yapılır. Ancak 600 ve 650 </a:t>
            </a:r>
            <a:r>
              <a:rPr lang="tr-TR" dirty="0" err="1" smtClean="0">
                <a:latin typeface="Times New Roman" pitchFamily="18" charset="0"/>
                <a:cs typeface="Times New Roman" pitchFamily="18" charset="0"/>
              </a:rPr>
              <a:t>nm</a:t>
            </a:r>
            <a:r>
              <a:rPr lang="tr-TR" dirty="0" smtClean="0">
                <a:latin typeface="Times New Roman" pitchFamily="18" charset="0"/>
                <a:cs typeface="Times New Roman" pitchFamily="18" charset="0"/>
              </a:rPr>
              <a:t> de </a:t>
            </a:r>
            <a:r>
              <a:rPr lang="tr-TR" dirty="0" err="1" smtClean="0">
                <a:latin typeface="Times New Roman" pitchFamily="18" charset="0"/>
                <a:cs typeface="Times New Roman" pitchFamily="18" charset="0"/>
              </a:rPr>
              <a:t>absorbans</a:t>
            </a:r>
            <a:r>
              <a:rPr lang="tr-TR" dirty="0" smtClean="0">
                <a:latin typeface="Times New Roman" pitchFamily="18" charset="0"/>
                <a:cs typeface="Times New Roman" pitchFamily="18" charset="0"/>
              </a:rPr>
              <a:t> ölçümleri yapılmaktadır.</a:t>
            </a:r>
            <a:endParaRPr lang="tr-TR" dirty="0">
              <a:latin typeface="Times New Roman" pitchFamily="18" charset="0"/>
              <a:cs typeface="Times New Roman" pitchFamily="18" charset="0"/>
            </a:endParaRPr>
          </a:p>
        </p:txBody>
      </p:sp>
      <p:sp>
        <p:nvSpPr>
          <p:cNvPr id="5" name="4 Slayt Numarası Yer Tutucusu"/>
          <p:cNvSpPr>
            <a:spLocks noGrp="1"/>
          </p:cNvSpPr>
          <p:nvPr>
            <p:ph type="sldNum" sz="quarter" idx="12"/>
          </p:nvPr>
        </p:nvSpPr>
        <p:spPr/>
        <p:txBody>
          <a:bodyPr/>
          <a:lstStyle/>
          <a:p>
            <a:fld id="{76E3FD18-239D-48BA-886F-2D86BFFD5A0D}" type="slidenum">
              <a:rPr lang="tr-TR" smtClean="0"/>
              <a:pPr/>
              <a:t>119</a:t>
            </a:fld>
            <a:endParaRPr lang="tr-T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3"/>
          <p:cNvPicPr>
            <a:picLocks noGrp="1" noChangeAspect="1" noChangeArrowheads="1"/>
          </p:cNvPicPr>
          <p:nvPr>
            <p:ph idx="1"/>
          </p:nvPr>
        </p:nvPicPr>
        <p:blipFill>
          <a:blip r:embed="rId2"/>
          <a:srcRect/>
          <a:stretch>
            <a:fillRect/>
          </a:stretch>
        </p:blipFill>
        <p:spPr bwMode="auto">
          <a:xfrm>
            <a:off x="214282" y="1000108"/>
            <a:ext cx="8736290" cy="5339577"/>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120</a:t>
            </a:fld>
            <a:endParaRPr lang="tr-T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785794"/>
            <a:ext cx="8229600" cy="5538806"/>
          </a:xfrm>
          <a:ln>
            <a:solidFill>
              <a:schemeClr val="accent1"/>
            </a:solidFill>
          </a:ln>
        </p:spPr>
        <p:txBody>
          <a:bodyPr>
            <a:normAutofit fontScale="92500"/>
          </a:bodyPr>
          <a:lstStyle/>
          <a:p>
            <a:pPr algn="just">
              <a:buFont typeface="Wingdings" pitchFamily="2" charset="2"/>
              <a:buChar char="Ø"/>
            </a:pP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Lowry</a:t>
            </a:r>
            <a:r>
              <a:rPr lang="tr-TR" dirty="0" smtClean="0">
                <a:latin typeface="Times New Roman" pitchFamily="18" charset="0"/>
                <a:cs typeface="Times New Roman" pitchFamily="18" charset="0"/>
              </a:rPr>
              <a:t> yöntemi, hassasiyetinin iyi olması ve kolaylığı açısından protein biyokimyası işlemlerinde çok fazla kullanılır.</a:t>
            </a:r>
          </a:p>
          <a:p>
            <a:pPr algn="just">
              <a:buFont typeface="Wingdings" pitchFamily="2" charset="2"/>
              <a:buChar char="Ø"/>
            </a:pPr>
            <a:r>
              <a:rPr lang="tr-TR" dirty="0" smtClean="0">
                <a:latin typeface="Times New Roman" pitchFamily="18" charset="0"/>
                <a:cs typeface="Times New Roman" pitchFamily="18" charset="0"/>
              </a:rPr>
              <a:t>	En fazla gıda proteinlerinin tayininde kullanılır. Çünkü gıda karışımından proteinleri izole etmeye gerek yoktur.</a:t>
            </a:r>
          </a:p>
          <a:p>
            <a:pPr algn="just">
              <a:buFont typeface="Wingdings" pitchFamily="2" charset="2"/>
              <a:buChar char="Ø"/>
            </a:pP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Biüre</a:t>
            </a:r>
            <a:r>
              <a:rPr lang="tr-TR" dirty="0" smtClean="0">
                <a:latin typeface="Times New Roman" pitchFamily="18" charset="0"/>
                <a:cs typeface="Times New Roman" pitchFamily="18" charset="0"/>
              </a:rPr>
              <a:t> yöntemine göre 50-100 kez daha hassastır. 280 </a:t>
            </a:r>
            <a:r>
              <a:rPr lang="tr-TR" dirty="0" err="1" smtClean="0">
                <a:latin typeface="Times New Roman" pitchFamily="18" charset="0"/>
                <a:cs typeface="Times New Roman" pitchFamily="18" charset="0"/>
              </a:rPr>
              <a:t>nm</a:t>
            </a:r>
            <a:r>
              <a:rPr lang="tr-TR" dirty="0" smtClean="0">
                <a:latin typeface="Times New Roman" pitchFamily="18" charset="0"/>
                <a:cs typeface="Times New Roman" pitchFamily="18" charset="0"/>
              </a:rPr>
              <a:t> de </a:t>
            </a:r>
            <a:r>
              <a:rPr lang="tr-TR" dirty="0" err="1" smtClean="0">
                <a:latin typeface="Times New Roman" pitchFamily="18" charset="0"/>
                <a:cs typeface="Times New Roman" pitchFamily="18" charset="0"/>
              </a:rPr>
              <a:t>absorbans</a:t>
            </a:r>
            <a:r>
              <a:rPr lang="tr-TR" dirty="0" smtClean="0">
                <a:latin typeface="Times New Roman" pitchFamily="18" charset="0"/>
                <a:cs typeface="Times New Roman" pitchFamily="18" charset="0"/>
              </a:rPr>
              <a:t> </a:t>
            </a:r>
            <a:r>
              <a:rPr lang="fi-FI" dirty="0" smtClean="0">
                <a:latin typeface="Times New Roman" pitchFamily="18" charset="0"/>
                <a:cs typeface="Times New Roman" pitchFamily="18" charset="0"/>
              </a:rPr>
              <a:t>yöntemine göre ise 10-20 kez hassastır.</a:t>
            </a:r>
          </a:p>
          <a:p>
            <a:pPr algn="just">
              <a:buFont typeface="Wingdings" pitchFamily="2" charset="2"/>
              <a:buChar char="Ø"/>
            </a:pPr>
            <a:r>
              <a:rPr lang="tr-TR" dirty="0" smtClean="0">
                <a:latin typeface="Times New Roman" pitchFamily="18" charset="0"/>
                <a:cs typeface="Times New Roman" pitchFamily="18" charset="0"/>
              </a:rPr>
              <a:t>	Diğer yöntemlere göre daha spesifiktir.</a:t>
            </a:r>
          </a:p>
          <a:p>
            <a:pPr algn="just">
              <a:buNone/>
            </a:pPr>
            <a:r>
              <a:rPr lang="tr-TR" dirty="0" smtClean="0">
                <a:solidFill>
                  <a:srgbClr val="FF0000"/>
                </a:solidFill>
                <a:latin typeface="Times New Roman" pitchFamily="18" charset="0"/>
                <a:cs typeface="Times New Roman" pitchFamily="18" charset="0"/>
              </a:rPr>
              <a:t>Dezavantajları:</a:t>
            </a:r>
          </a:p>
          <a:p>
            <a:pPr algn="just">
              <a:buFont typeface="Wingdings" pitchFamily="2" charset="2"/>
              <a:buChar char="Ø"/>
            </a:pPr>
            <a:r>
              <a:rPr lang="tr-TR" dirty="0" smtClean="0">
                <a:latin typeface="Times New Roman" pitchFamily="18" charset="0"/>
                <a:cs typeface="Times New Roman" pitchFamily="18" charset="0"/>
              </a:rPr>
              <a:t>	Renk oluşumu proteinlere göre farklılık gösterebilir.</a:t>
            </a:r>
          </a:p>
          <a:p>
            <a:pPr algn="just">
              <a:buFont typeface="Wingdings" pitchFamily="2" charset="2"/>
              <a:buChar char="Ø"/>
            </a:pPr>
            <a:r>
              <a:rPr lang="tr-TR" dirty="0" smtClean="0">
                <a:latin typeface="Times New Roman" pitchFamily="18" charset="0"/>
                <a:cs typeface="Times New Roman" pitchFamily="18" charset="0"/>
              </a:rPr>
              <a:t>        Renk tamamen protein konsantrasyonuyla orantılı olmayabilir.</a:t>
            </a:r>
          </a:p>
          <a:p>
            <a:pPr algn="just">
              <a:buFont typeface="Wingdings" pitchFamily="2" charset="2"/>
              <a:buChar char="Ø"/>
            </a:pPr>
            <a:r>
              <a:rPr lang="tr-TR" dirty="0" smtClean="0">
                <a:latin typeface="Times New Roman" pitchFamily="18" charset="0"/>
                <a:cs typeface="Times New Roman" pitchFamily="18" charset="0"/>
              </a:rPr>
              <a:t>	Lipitler, sakaroz, fosfat tamponları, </a:t>
            </a:r>
            <a:r>
              <a:rPr lang="tr-TR" dirty="0" err="1" smtClean="0">
                <a:latin typeface="Times New Roman" pitchFamily="18" charset="0"/>
                <a:cs typeface="Times New Roman" pitchFamily="18" charset="0"/>
              </a:rPr>
              <a:t>monosakkaritler</a:t>
            </a:r>
            <a:r>
              <a:rPr lang="tr-TR" dirty="0" smtClean="0">
                <a:latin typeface="Times New Roman" pitchFamily="18" charset="0"/>
                <a:cs typeface="Times New Roman" pitchFamily="18" charset="0"/>
              </a:rPr>
              <a:t> ve </a:t>
            </a:r>
            <a:r>
              <a:rPr lang="tr-TR" dirty="0" err="1" smtClean="0">
                <a:latin typeface="Times New Roman" pitchFamily="18" charset="0"/>
                <a:cs typeface="Times New Roman" pitchFamily="18" charset="0"/>
              </a:rPr>
              <a:t>hekzoaminlar</a:t>
            </a:r>
            <a:r>
              <a:rPr lang="tr-TR" dirty="0" smtClean="0">
                <a:latin typeface="Times New Roman" pitchFamily="18" charset="0"/>
                <a:cs typeface="Times New Roman" pitchFamily="18" charset="0"/>
              </a:rPr>
              <a:t> girişim yaparlar.</a:t>
            </a:r>
            <a:endParaRPr lang="tr-TR" dirty="0">
              <a:latin typeface="Times New Roman" pitchFamily="18" charset="0"/>
              <a:cs typeface="Times New Roman" pitchFamily="18" charset="0"/>
            </a:endParaRPr>
          </a:p>
        </p:txBody>
      </p:sp>
      <p:sp>
        <p:nvSpPr>
          <p:cNvPr id="5" name="4 Slayt Numarası Yer Tutucusu"/>
          <p:cNvSpPr>
            <a:spLocks noGrp="1"/>
          </p:cNvSpPr>
          <p:nvPr>
            <p:ph type="sldNum" sz="quarter" idx="12"/>
          </p:nvPr>
        </p:nvSpPr>
        <p:spPr/>
        <p:txBody>
          <a:bodyPr/>
          <a:lstStyle/>
          <a:p>
            <a:fld id="{76E3FD18-239D-48BA-886F-2D86BFFD5A0D}" type="slidenum">
              <a:rPr lang="tr-TR" smtClean="0"/>
              <a:pPr/>
              <a:t>121</a:t>
            </a:fld>
            <a:endParaRPr lang="tr-T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857232"/>
            <a:ext cx="8229600" cy="4429156"/>
          </a:xfrm>
          <a:ln>
            <a:solidFill>
              <a:schemeClr val="accent1"/>
            </a:solidFill>
          </a:ln>
        </p:spPr>
        <p:txBody>
          <a:bodyPr/>
          <a:lstStyle/>
          <a:p>
            <a:pPr algn="ctr">
              <a:buNone/>
            </a:pPr>
            <a:r>
              <a:rPr lang="tr-TR" dirty="0" smtClean="0">
                <a:solidFill>
                  <a:srgbClr val="FF0000"/>
                </a:solidFill>
                <a:latin typeface="Times New Roman" pitchFamily="18" charset="0"/>
                <a:cs typeface="Times New Roman" pitchFamily="18" charset="0"/>
              </a:rPr>
              <a:t>Reaktifler:</a:t>
            </a:r>
          </a:p>
          <a:p>
            <a:pPr algn="just">
              <a:buNone/>
            </a:pPr>
            <a:r>
              <a:rPr lang="tr-TR" u="sng" dirty="0" smtClean="0">
                <a:solidFill>
                  <a:srgbClr val="FF0000"/>
                </a:solidFill>
                <a:latin typeface="Times New Roman" pitchFamily="18" charset="0"/>
                <a:cs typeface="Times New Roman" pitchFamily="18" charset="0"/>
              </a:rPr>
              <a:t>A Reaktifi</a:t>
            </a:r>
            <a:r>
              <a:rPr lang="tr-TR" dirty="0" smtClean="0">
                <a:latin typeface="Times New Roman" pitchFamily="18" charset="0"/>
                <a:cs typeface="Times New Roman" pitchFamily="18" charset="0"/>
              </a:rPr>
              <a:t>:</a:t>
            </a:r>
          </a:p>
          <a:p>
            <a:pPr algn="just">
              <a:buNone/>
            </a:pPr>
            <a:r>
              <a:rPr lang="tr-TR" dirty="0" smtClean="0">
                <a:latin typeface="Times New Roman" pitchFamily="18" charset="0"/>
                <a:cs typeface="Times New Roman" pitchFamily="18" charset="0"/>
              </a:rPr>
              <a:t>1 N Kit</a:t>
            </a:r>
          </a:p>
          <a:p>
            <a:pPr algn="just">
              <a:buNone/>
            </a:pPr>
            <a:r>
              <a:rPr lang="tr-TR" dirty="0" smtClean="0">
                <a:latin typeface="Times New Roman" pitchFamily="18" charset="0"/>
                <a:cs typeface="Times New Roman" pitchFamily="18" charset="0"/>
              </a:rPr>
              <a:t>1g </a:t>
            </a:r>
            <a:r>
              <a:rPr lang="tr-TR" dirty="0" err="1" smtClean="0">
                <a:latin typeface="Times New Roman" pitchFamily="18" charset="0"/>
                <a:cs typeface="Times New Roman" pitchFamily="18" charset="0"/>
              </a:rPr>
              <a:t>Na</a:t>
            </a:r>
            <a:r>
              <a:rPr lang="tr-TR" dirty="0" smtClean="0">
                <a:latin typeface="Times New Roman" pitchFamily="18" charset="0"/>
                <a:cs typeface="Times New Roman" pitchFamily="18" charset="0"/>
              </a:rPr>
              <a:t> veya K-tartarat</a:t>
            </a:r>
          </a:p>
          <a:p>
            <a:pPr algn="just">
              <a:buNone/>
            </a:pPr>
            <a:r>
              <a:rPr lang="tr-TR" dirty="0" smtClean="0">
                <a:latin typeface="Times New Roman" pitchFamily="18" charset="0"/>
                <a:cs typeface="Times New Roman" pitchFamily="18" charset="0"/>
              </a:rPr>
              <a:t>ve 0.5 g CuS04.5H20 100 ml </a:t>
            </a:r>
            <a:r>
              <a:rPr lang="tr-TR" dirty="0" err="1" smtClean="0">
                <a:latin typeface="Times New Roman" pitchFamily="18" charset="0"/>
                <a:cs typeface="Times New Roman" pitchFamily="18" charset="0"/>
              </a:rPr>
              <a:t>destile</a:t>
            </a:r>
            <a:r>
              <a:rPr lang="tr-TR" dirty="0" smtClean="0">
                <a:latin typeface="Times New Roman" pitchFamily="18" charset="0"/>
                <a:cs typeface="Times New Roman" pitchFamily="18" charset="0"/>
              </a:rPr>
              <a:t> suda çözülür. Çözeltinin ışıktan korunması gerekir.</a:t>
            </a:r>
          </a:p>
          <a:p>
            <a:pPr algn="just">
              <a:buNone/>
            </a:pPr>
            <a:r>
              <a:rPr lang="tr-TR" u="sng" dirty="0" smtClean="0">
                <a:solidFill>
                  <a:srgbClr val="FF0000"/>
                </a:solidFill>
                <a:latin typeface="Times New Roman" pitchFamily="18" charset="0"/>
                <a:cs typeface="Times New Roman" pitchFamily="18" charset="0"/>
              </a:rPr>
              <a:t>B Reaktifi</a:t>
            </a:r>
            <a:r>
              <a:rPr lang="tr-TR" dirty="0" smtClean="0">
                <a:solidFill>
                  <a:srgbClr val="FF0000"/>
                </a:solidFill>
                <a:latin typeface="Times New Roman" pitchFamily="18" charset="0"/>
                <a:cs typeface="Times New Roman" pitchFamily="18" charset="0"/>
              </a:rPr>
              <a:t>:</a:t>
            </a:r>
          </a:p>
          <a:p>
            <a:pPr algn="just">
              <a:buNone/>
            </a:pPr>
            <a:r>
              <a:rPr lang="tr-TR" dirty="0" smtClean="0">
                <a:latin typeface="Times New Roman" pitchFamily="18" charset="0"/>
                <a:cs typeface="Times New Roman" pitchFamily="18" charset="0"/>
              </a:rPr>
              <a:t>20 g Na2C03 ve 4 g </a:t>
            </a:r>
            <a:r>
              <a:rPr lang="tr-TR" dirty="0" err="1" smtClean="0">
                <a:latin typeface="Times New Roman" pitchFamily="18" charset="0"/>
                <a:cs typeface="Times New Roman" pitchFamily="18" charset="0"/>
              </a:rPr>
              <a:t>NaOH</a:t>
            </a:r>
            <a:r>
              <a:rPr lang="tr-TR" dirty="0" smtClean="0">
                <a:latin typeface="Times New Roman" pitchFamily="18" charset="0"/>
                <a:cs typeface="Times New Roman" pitchFamily="18" charset="0"/>
              </a:rPr>
              <a:t> bir litre </a:t>
            </a:r>
            <a:r>
              <a:rPr lang="tr-TR" dirty="0" err="1" smtClean="0">
                <a:latin typeface="Times New Roman" pitchFamily="18" charset="0"/>
                <a:cs typeface="Times New Roman" pitchFamily="18" charset="0"/>
              </a:rPr>
              <a:t>destile</a:t>
            </a:r>
            <a:r>
              <a:rPr lang="tr-TR" dirty="0" smtClean="0">
                <a:latin typeface="Times New Roman" pitchFamily="18" charset="0"/>
                <a:cs typeface="Times New Roman" pitchFamily="18" charset="0"/>
              </a:rPr>
              <a:t> suda çözülür.</a:t>
            </a:r>
          </a:p>
          <a:p>
            <a:pPr algn="just">
              <a:buNone/>
            </a:pPr>
            <a:r>
              <a:rPr lang="tr-TR" u="sng" dirty="0" smtClean="0">
                <a:solidFill>
                  <a:srgbClr val="FF0000"/>
                </a:solidFill>
                <a:latin typeface="Times New Roman" pitchFamily="18" charset="0"/>
                <a:cs typeface="Times New Roman" pitchFamily="18" charset="0"/>
              </a:rPr>
              <a:t>C Reaktifi</a:t>
            </a:r>
            <a:r>
              <a:rPr lang="tr-TR" dirty="0" smtClean="0">
                <a:latin typeface="Times New Roman" pitchFamily="18" charset="0"/>
                <a:cs typeface="Times New Roman" pitchFamily="18" charset="0"/>
              </a:rPr>
              <a:t>: 1 ml A reaktifi </a:t>
            </a:r>
            <a:r>
              <a:rPr lang="tr-TR" b="1" dirty="0" smtClean="0">
                <a:latin typeface="Times New Roman" pitchFamily="18" charset="0"/>
                <a:cs typeface="Times New Roman" pitchFamily="18" charset="0"/>
              </a:rPr>
              <a:t>+ </a:t>
            </a:r>
            <a:r>
              <a:rPr lang="tr-TR" dirty="0" smtClean="0">
                <a:latin typeface="Times New Roman" pitchFamily="18" charset="0"/>
                <a:cs typeface="Times New Roman" pitchFamily="18" charset="0"/>
              </a:rPr>
              <a:t>50 ml B reaktifi</a:t>
            </a:r>
            <a:endParaRPr lang="tr-TR" dirty="0">
              <a:latin typeface="Times New Roman" pitchFamily="18" charset="0"/>
              <a:cs typeface="Times New Roman" pitchFamily="18" charset="0"/>
            </a:endParaRPr>
          </a:p>
        </p:txBody>
      </p:sp>
      <p:sp>
        <p:nvSpPr>
          <p:cNvPr id="5" name="4 Slayt Numarası Yer Tutucusu"/>
          <p:cNvSpPr>
            <a:spLocks noGrp="1"/>
          </p:cNvSpPr>
          <p:nvPr>
            <p:ph type="sldNum" sz="quarter" idx="12"/>
          </p:nvPr>
        </p:nvSpPr>
        <p:spPr/>
        <p:txBody>
          <a:bodyPr/>
          <a:lstStyle/>
          <a:p>
            <a:fld id="{76E3FD18-239D-48BA-886F-2D86BFFD5A0D}" type="slidenum">
              <a:rPr lang="tr-TR" smtClean="0"/>
              <a:pPr/>
              <a:t>122</a:t>
            </a:fld>
            <a:endParaRPr lang="tr-T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857232"/>
            <a:ext cx="8229600" cy="5467368"/>
          </a:xfrm>
          <a:ln>
            <a:solidFill>
              <a:schemeClr val="accent1"/>
            </a:solidFill>
          </a:ln>
        </p:spPr>
        <p:txBody>
          <a:bodyPr/>
          <a:lstStyle/>
          <a:p>
            <a:pPr>
              <a:buNone/>
            </a:pPr>
            <a:endParaRPr lang="tr-TR" dirty="0" smtClean="0">
              <a:latin typeface="Times New Roman" pitchFamily="18" charset="0"/>
              <a:cs typeface="Times New Roman" pitchFamily="18" charset="0"/>
            </a:endParaRPr>
          </a:p>
          <a:p>
            <a:pPr>
              <a:buNone/>
            </a:pPr>
            <a:endParaRPr lang="tr-TR" dirty="0" smtClean="0">
              <a:latin typeface="Times New Roman" pitchFamily="18" charset="0"/>
              <a:cs typeface="Times New Roman" pitchFamily="18" charset="0"/>
            </a:endParaRPr>
          </a:p>
          <a:p>
            <a:pPr>
              <a:buNone/>
            </a:pPr>
            <a:endParaRPr lang="tr-TR" dirty="0" smtClean="0">
              <a:latin typeface="Times New Roman" pitchFamily="18" charset="0"/>
              <a:cs typeface="Times New Roman" pitchFamily="18" charset="0"/>
            </a:endParaRPr>
          </a:p>
          <a:p>
            <a:pPr>
              <a:buNone/>
            </a:pPr>
            <a:endParaRPr lang="tr-TR" dirty="0" smtClean="0">
              <a:latin typeface="Times New Roman" pitchFamily="18" charset="0"/>
              <a:cs typeface="Times New Roman" pitchFamily="18" charset="0"/>
            </a:endParaRPr>
          </a:p>
          <a:p>
            <a:pPr>
              <a:buNone/>
            </a:pPr>
            <a:endParaRPr lang="tr-TR" dirty="0" smtClean="0">
              <a:latin typeface="Times New Roman" pitchFamily="18" charset="0"/>
              <a:cs typeface="Times New Roman" pitchFamily="18" charset="0"/>
            </a:endParaRPr>
          </a:p>
          <a:p>
            <a:pPr>
              <a:buNone/>
            </a:pPr>
            <a:endParaRPr lang="tr-TR" dirty="0" smtClean="0">
              <a:latin typeface="Times New Roman" pitchFamily="18" charset="0"/>
              <a:cs typeface="Times New Roman" pitchFamily="18" charset="0"/>
            </a:endParaRPr>
          </a:p>
          <a:p>
            <a:pPr>
              <a:buNone/>
            </a:pPr>
            <a:endParaRPr lang="tr-TR" dirty="0" smtClean="0">
              <a:latin typeface="Times New Roman" pitchFamily="18" charset="0"/>
              <a:cs typeface="Times New Roman" pitchFamily="18" charset="0"/>
            </a:endParaRPr>
          </a:p>
          <a:p>
            <a:pPr>
              <a:buNone/>
            </a:pPr>
            <a:endParaRPr lang="tr-TR" dirty="0" smtClean="0">
              <a:latin typeface="Times New Roman" pitchFamily="18" charset="0"/>
              <a:cs typeface="Times New Roman" pitchFamily="18" charset="0"/>
            </a:endParaRPr>
          </a:p>
          <a:p>
            <a:pPr>
              <a:buNone/>
            </a:pPr>
            <a:endParaRPr lang="tr-TR" dirty="0" smtClean="0">
              <a:latin typeface="Times New Roman" pitchFamily="18" charset="0"/>
              <a:cs typeface="Times New Roman" pitchFamily="18" charset="0"/>
            </a:endParaRPr>
          </a:p>
          <a:p>
            <a:pPr>
              <a:buNone/>
            </a:pPr>
            <a:endParaRPr lang="tr-TR" sz="2400" dirty="0" smtClean="0">
              <a:latin typeface="Times New Roman" pitchFamily="18" charset="0"/>
              <a:cs typeface="Times New Roman" pitchFamily="18" charset="0"/>
            </a:endParaRPr>
          </a:p>
          <a:p>
            <a:pPr>
              <a:buNone/>
            </a:pPr>
            <a:r>
              <a:rPr lang="tr-TR" sz="2400" dirty="0" err="1" smtClean="0">
                <a:latin typeface="Times New Roman" pitchFamily="18" charset="0"/>
                <a:cs typeface="Times New Roman" pitchFamily="18" charset="0"/>
              </a:rPr>
              <a:t>Folin</a:t>
            </a:r>
            <a:r>
              <a:rPr lang="tr-TR" sz="2400" dirty="0" smtClean="0">
                <a:latin typeface="Times New Roman" pitchFamily="18" charset="0"/>
                <a:cs typeface="Times New Roman" pitchFamily="18" charset="0"/>
              </a:rPr>
              <a:t> – </a:t>
            </a:r>
            <a:r>
              <a:rPr lang="tr-TR" sz="2400" dirty="0" err="1" smtClean="0">
                <a:latin typeface="Times New Roman" pitchFamily="18" charset="0"/>
                <a:cs typeface="Times New Roman" pitchFamily="18" charset="0"/>
              </a:rPr>
              <a:t>Ciocalteau</a:t>
            </a:r>
            <a:r>
              <a:rPr lang="tr-TR" sz="2400" dirty="0" smtClean="0">
                <a:latin typeface="Times New Roman" pitchFamily="18" charset="0"/>
                <a:cs typeface="Times New Roman" pitchFamily="18" charset="0"/>
              </a:rPr>
              <a:t> belirteci ticari olarak da satılmaktadır.</a:t>
            </a:r>
            <a:endParaRPr lang="tr-TR" sz="2400" dirty="0">
              <a:latin typeface="Times New Roman" pitchFamily="18" charset="0"/>
              <a:cs typeface="Times New Roman" pitchFamily="18" charset="0"/>
            </a:endParaRPr>
          </a:p>
        </p:txBody>
      </p:sp>
      <p:pic>
        <p:nvPicPr>
          <p:cNvPr id="5" name="Picture 2"/>
          <p:cNvPicPr>
            <a:picLocks noChangeAspect="1" noChangeArrowheads="1"/>
          </p:cNvPicPr>
          <p:nvPr/>
        </p:nvPicPr>
        <p:blipFill>
          <a:blip r:embed="rId2"/>
          <a:srcRect/>
          <a:stretch>
            <a:fillRect/>
          </a:stretch>
        </p:blipFill>
        <p:spPr bwMode="auto">
          <a:xfrm>
            <a:off x="571472" y="1214422"/>
            <a:ext cx="8072494" cy="4071966"/>
          </a:xfrm>
          <a:prstGeom prst="rect">
            <a:avLst/>
          </a:prstGeom>
          <a:noFill/>
          <a:ln w="9525">
            <a:noFill/>
            <a:miter lim="800000"/>
            <a:headEnd/>
            <a:tailEnd/>
          </a:ln>
          <a:effectLst/>
        </p:spPr>
      </p:pic>
      <p:sp>
        <p:nvSpPr>
          <p:cNvPr id="6" name="5 Slayt Numarası Yer Tutucusu"/>
          <p:cNvSpPr>
            <a:spLocks noGrp="1"/>
          </p:cNvSpPr>
          <p:nvPr>
            <p:ph type="sldNum" sz="quarter" idx="12"/>
          </p:nvPr>
        </p:nvSpPr>
        <p:spPr/>
        <p:txBody>
          <a:bodyPr/>
          <a:lstStyle/>
          <a:p>
            <a:fld id="{76E3FD18-239D-48BA-886F-2D86BFFD5A0D}" type="slidenum">
              <a:rPr lang="tr-TR" smtClean="0"/>
              <a:pPr/>
              <a:t>123</a:t>
            </a:fld>
            <a:endParaRPr lang="tr-T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500034" y="1571612"/>
            <a:ext cx="8229600" cy="3571900"/>
          </a:xfrm>
          <a:ln>
            <a:solidFill>
              <a:schemeClr val="accent1"/>
            </a:solidFill>
          </a:ln>
        </p:spPr>
        <p:txBody>
          <a:bodyPr/>
          <a:lstStyle/>
          <a:p>
            <a:pPr algn="just">
              <a:buFont typeface="Wingdings" pitchFamily="2" charset="2"/>
              <a:buChar char="Ø"/>
            </a:pPr>
            <a:r>
              <a:rPr lang="tr-TR" dirty="0" smtClean="0">
                <a:latin typeface="Times New Roman" pitchFamily="18" charset="0"/>
                <a:cs typeface="Times New Roman" pitchFamily="18" charset="0"/>
              </a:rPr>
              <a:t>	BSA kullanılarak konsantrasyon 1 mg/ml olacak şekilde stok çözelti olarak hazırlanır.</a:t>
            </a:r>
          </a:p>
          <a:p>
            <a:pPr algn="just">
              <a:buFont typeface="Wingdings" pitchFamily="2" charset="2"/>
              <a:buChar char="Ø"/>
            </a:pPr>
            <a:r>
              <a:rPr lang="tr-TR" dirty="0" smtClean="0">
                <a:latin typeface="Times New Roman" pitchFamily="18" charset="0"/>
                <a:cs typeface="Times New Roman" pitchFamily="18" charset="0"/>
              </a:rPr>
              <a:t>	Daha sonra bu stoktan bir seri standart hazırlanır. Örnek çözeltinin konsantrasyonu, standart çözeltilerin konsantrasyon aralığında ise seyreltilmesine gerek yoktur. Daha derişik olan örnekler seyreltilir. 0,01 mg/</a:t>
            </a:r>
            <a:r>
              <a:rPr lang="tr-TR" dirty="0" err="1" smtClean="0">
                <a:latin typeface="Times New Roman" pitchFamily="18" charset="0"/>
                <a:cs typeface="Times New Roman" pitchFamily="18" charset="0"/>
              </a:rPr>
              <a:t>ml'den</a:t>
            </a:r>
            <a:r>
              <a:rPr lang="tr-TR" dirty="0" smtClean="0">
                <a:latin typeface="Times New Roman" pitchFamily="18" charset="0"/>
                <a:cs typeface="Times New Roman" pitchFamily="18" charset="0"/>
              </a:rPr>
              <a:t> düşük protein içeren numuneler ise TCA ile çöktürülerek deriştirilir.</a:t>
            </a:r>
            <a:endParaRPr lang="tr-TR" dirty="0">
              <a:latin typeface="Times New Roman" pitchFamily="18" charset="0"/>
              <a:cs typeface="Times New Roman" pitchFamily="18" charset="0"/>
            </a:endParaRPr>
          </a:p>
        </p:txBody>
      </p:sp>
      <p:sp>
        <p:nvSpPr>
          <p:cNvPr id="5" name="4 Slayt Numarası Yer Tutucusu"/>
          <p:cNvSpPr>
            <a:spLocks noGrp="1"/>
          </p:cNvSpPr>
          <p:nvPr>
            <p:ph type="sldNum" sz="quarter" idx="12"/>
          </p:nvPr>
        </p:nvSpPr>
        <p:spPr/>
        <p:txBody>
          <a:bodyPr/>
          <a:lstStyle/>
          <a:p>
            <a:fld id="{76E3FD18-239D-48BA-886F-2D86BFFD5A0D}" type="slidenum">
              <a:rPr lang="tr-TR" smtClean="0"/>
              <a:pPr/>
              <a:t>124</a:t>
            </a:fld>
            <a:endParaRPr lang="tr-T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214282" y="428604"/>
            <a:ext cx="8715436" cy="6215106"/>
          </a:xfrm>
          <a:ln>
            <a:solidFill>
              <a:schemeClr val="accent1"/>
            </a:solidFill>
          </a:ln>
        </p:spPr>
        <p:txBody>
          <a:bodyPr>
            <a:normAutofit fontScale="85000" lnSpcReduction="10000"/>
          </a:bodyPr>
          <a:lstStyle/>
          <a:p>
            <a:pPr>
              <a:buNone/>
            </a:pPr>
            <a:r>
              <a:rPr lang="tr-TR" dirty="0" smtClean="0">
                <a:solidFill>
                  <a:srgbClr val="FF0000"/>
                </a:solidFill>
                <a:latin typeface="Times New Roman" pitchFamily="18" charset="0"/>
                <a:cs typeface="Times New Roman" pitchFamily="18" charset="0"/>
              </a:rPr>
              <a:t>Uygulama:</a:t>
            </a:r>
          </a:p>
          <a:p>
            <a:pPr>
              <a:buNone/>
            </a:pPr>
            <a:endParaRPr lang="tr-TR" dirty="0" smtClean="0">
              <a:solidFill>
                <a:srgbClr val="FF0000"/>
              </a:solidFill>
              <a:latin typeface="Times New Roman" pitchFamily="18" charset="0"/>
              <a:cs typeface="Times New Roman" pitchFamily="18" charset="0"/>
            </a:endParaRPr>
          </a:p>
          <a:p>
            <a:pPr>
              <a:buNone/>
            </a:pPr>
            <a:endParaRPr lang="tr-TR" dirty="0" smtClean="0">
              <a:solidFill>
                <a:srgbClr val="FF0000"/>
              </a:solidFill>
              <a:latin typeface="Times New Roman" pitchFamily="18" charset="0"/>
              <a:cs typeface="Times New Roman" pitchFamily="18" charset="0"/>
            </a:endParaRPr>
          </a:p>
          <a:p>
            <a:pPr>
              <a:buNone/>
            </a:pPr>
            <a:endParaRPr lang="tr-TR" dirty="0" smtClean="0">
              <a:solidFill>
                <a:srgbClr val="FF0000"/>
              </a:solidFill>
              <a:latin typeface="Times New Roman" pitchFamily="18" charset="0"/>
              <a:cs typeface="Times New Roman" pitchFamily="18" charset="0"/>
            </a:endParaRPr>
          </a:p>
          <a:p>
            <a:pPr>
              <a:buNone/>
            </a:pPr>
            <a:endParaRPr lang="tr-TR" dirty="0" smtClean="0">
              <a:solidFill>
                <a:srgbClr val="FF0000"/>
              </a:solidFill>
              <a:latin typeface="Times New Roman" pitchFamily="18" charset="0"/>
              <a:cs typeface="Times New Roman" pitchFamily="18" charset="0"/>
            </a:endParaRPr>
          </a:p>
          <a:p>
            <a:pPr>
              <a:buNone/>
            </a:pPr>
            <a:endParaRPr lang="tr-TR" dirty="0" smtClean="0">
              <a:solidFill>
                <a:srgbClr val="FF0000"/>
              </a:solidFill>
              <a:latin typeface="Times New Roman" pitchFamily="18" charset="0"/>
              <a:cs typeface="Times New Roman" pitchFamily="18" charset="0"/>
            </a:endParaRPr>
          </a:p>
          <a:p>
            <a:pPr>
              <a:buNone/>
            </a:pPr>
            <a:endParaRPr lang="tr-TR" dirty="0" smtClean="0">
              <a:solidFill>
                <a:srgbClr val="FF0000"/>
              </a:solidFill>
              <a:latin typeface="Times New Roman" pitchFamily="18" charset="0"/>
              <a:cs typeface="Times New Roman" pitchFamily="18" charset="0"/>
            </a:endParaRPr>
          </a:p>
          <a:p>
            <a:pPr algn="just">
              <a:buNone/>
            </a:pPr>
            <a:endParaRPr lang="tr-TR" dirty="0" smtClean="0">
              <a:latin typeface="Times New Roman" pitchFamily="18" charset="0"/>
              <a:cs typeface="Times New Roman" pitchFamily="18" charset="0"/>
            </a:endParaRPr>
          </a:p>
          <a:p>
            <a:pPr algn="just">
              <a:buNone/>
            </a:pPr>
            <a:endParaRPr lang="tr-TR" dirty="0" smtClean="0">
              <a:latin typeface="Times New Roman" pitchFamily="18" charset="0"/>
              <a:cs typeface="Times New Roman" pitchFamily="18" charset="0"/>
            </a:endParaRPr>
          </a:p>
          <a:p>
            <a:pPr algn="just">
              <a:lnSpc>
                <a:spcPct val="120000"/>
              </a:lnSpc>
              <a:buNone/>
            </a:pPr>
            <a:r>
              <a:rPr lang="tr-TR" dirty="0" smtClean="0">
                <a:solidFill>
                  <a:srgbClr val="FF0000"/>
                </a:solidFill>
                <a:latin typeface="Times New Roman" pitchFamily="18" charset="0"/>
                <a:cs typeface="Times New Roman" pitchFamily="18" charset="0"/>
              </a:rPr>
              <a:t>2.</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Vortekslenir</a:t>
            </a:r>
            <a:r>
              <a:rPr lang="tr-TR" dirty="0" smtClean="0">
                <a:latin typeface="Times New Roman" pitchFamily="18" charset="0"/>
                <a:cs typeface="Times New Roman" pitchFamily="18" charset="0"/>
              </a:rPr>
              <a:t> ve oda sıcaklığında 10 dakika bekletilir</a:t>
            </a:r>
          </a:p>
          <a:p>
            <a:pPr algn="just">
              <a:lnSpc>
                <a:spcPct val="120000"/>
              </a:lnSpc>
              <a:buNone/>
            </a:pPr>
            <a:r>
              <a:rPr lang="tr-TR" dirty="0" smtClean="0">
                <a:solidFill>
                  <a:srgbClr val="FF0000"/>
                </a:solidFill>
                <a:latin typeface="Times New Roman" pitchFamily="18" charset="0"/>
                <a:cs typeface="Times New Roman" pitchFamily="18" charset="0"/>
              </a:rPr>
              <a:t>3.</a:t>
            </a:r>
            <a:r>
              <a:rPr lang="tr-TR" dirty="0" smtClean="0">
                <a:latin typeface="Times New Roman" pitchFamily="18" charset="0"/>
                <a:cs typeface="Times New Roman" pitchFamily="18" charset="0"/>
              </a:rPr>
              <a:t> 0.25 ml </a:t>
            </a:r>
            <a:r>
              <a:rPr lang="tr-TR" dirty="0" err="1" smtClean="0">
                <a:latin typeface="Times New Roman" pitchFamily="18" charset="0"/>
                <a:cs typeface="Times New Roman" pitchFamily="18" charset="0"/>
              </a:rPr>
              <a:t>Folin</a:t>
            </a:r>
            <a:r>
              <a:rPr lang="tr-TR" dirty="0" smtClean="0">
                <a:latin typeface="Times New Roman" pitchFamily="18" charset="0"/>
                <a:cs typeface="Times New Roman" pitchFamily="18" charset="0"/>
              </a:rPr>
              <a:t> – </a:t>
            </a:r>
            <a:r>
              <a:rPr lang="tr-TR" dirty="0" err="1" smtClean="0">
                <a:latin typeface="Times New Roman" pitchFamily="18" charset="0"/>
                <a:cs typeface="Times New Roman" pitchFamily="18" charset="0"/>
              </a:rPr>
              <a:t>Ciocalteau</a:t>
            </a:r>
            <a:r>
              <a:rPr lang="tr-TR" dirty="0" smtClean="0">
                <a:latin typeface="Times New Roman" pitchFamily="18" charset="0"/>
                <a:cs typeface="Times New Roman" pitchFamily="18" charset="0"/>
              </a:rPr>
              <a:t> reaktifi hızla ve </a:t>
            </a:r>
            <a:r>
              <a:rPr lang="tr-TR" dirty="0" err="1" smtClean="0">
                <a:latin typeface="Times New Roman" pitchFamily="18" charset="0"/>
                <a:cs typeface="Times New Roman" pitchFamily="18" charset="0"/>
              </a:rPr>
              <a:t>vorteksle</a:t>
            </a:r>
            <a:r>
              <a:rPr lang="tr-TR" dirty="0" smtClean="0">
                <a:latin typeface="Times New Roman" pitchFamily="18" charset="0"/>
                <a:cs typeface="Times New Roman" pitchFamily="18" charset="0"/>
              </a:rPr>
              <a:t> karıştırılarak eklenir. Bu işlem 2-3 saniye içinde tamamlanmalıdır.</a:t>
            </a:r>
          </a:p>
          <a:p>
            <a:pPr algn="just">
              <a:lnSpc>
                <a:spcPct val="120000"/>
              </a:lnSpc>
              <a:buNone/>
            </a:pPr>
            <a:r>
              <a:rPr lang="sv-SE" dirty="0" smtClean="0">
                <a:solidFill>
                  <a:srgbClr val="FF0000"/>
                </a:solidFill>
                <a:latin typeface="Times New Roman" pitchFamily="18" charset="0"/>
                <a:cs typeface="Times New Roman" pitchFamily="18" charset="0"/>
              </a:rPr>
              <a:t>4. </a:t>
            </a:r>
            <a:r>
              <a:rPr lang="sv-SE" dirty="0" smtClean="0">
                <a:latin typeface="Times New Roman" pitchFamily="18" charset="0"/>
                <a:cs typeface="Times New Roman" pitchFamily="18" charset="0"/>
              </a:rPr>
              <a:t>30 dakika karanlıkta bekletilir.</a:t>
            </a:r>
          </a:p>
          <a:p>
            <a:pPr algn="just">
              <a:lnSpc>
                <a:spcPct val="120000"/>
              </a:lnSpc>
              <a:buNone/>
            </a:pPr>
            <a:r>
              <a:rPr lang="tr-TR" dirty="0" smtClean="0">
                <a:solidFill>
                  <a:srgbClr val="FF0000"/>
                </a:solidFill>
                <a:latin typeface="Times New Roman" pitchFamily="18" charset="0"/>
                <a:cs typeface="Times New Roman" pitchFamily="18" charset="0"/>
              </a:rPr>
              <a:t>5.</a:t>
            </a:r>
            <a:r>
              <a:rPr lang="tr-TR" dirty="0" smtClean="0">
                <a:latin typeface="Times New Roman" pitchFamily="18" charset="0"/>
                <a:cs typeface="Times New Roman" pitchFamily="18" charset="0"/>
              </a:rPr>
              <a:t> 750 </a:t>
            </a:r>
            <a:r>
              <a:rPr lang="tr-TR" dirty="0" err="1" smtClean="0">
                <a:latin typeface="Times New Roman" pitchFamily="18" charset="0"/>
                <a:cs typeface="Times New Roman" pitchFamily="18" charset="0"/>
              </a:rPr>
              <a:t>nm'de</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absorbanslar</a:t>
            </a:r>
            <a:r>
              <a:rPr lang="tr-TR" dirty="0" smtClean="0">
                <a:latin typeface="Times New Roman" pitchFamily="18" charset="0"/>
                <a:cs typeface="Times New Roman" pitchFamily="18" charset="0"/>
              </a:rPr>
              <a:t> ölçülür.</a:t>
            </a:r>
          </a:p>
          <a:p>
            <a:pPr algn="just">
              <a:lnSpc>
                <a:spcPct val="120000"/>
              </a:lnSpc>
              <a:buNone/>
            </a:pPr>
            <a:r>
              <a:rPr lang="tr-TR" dirty="0" smtClean="0">
                <a:solidFill>
                  <a:srgbClr val="FF0000"/>
                </a:solidFill>
                <a:latin typeface="Times New Roman" pitchFamily="18" charset="0"/>
                <a:cs typeface="Times New Roman" pitchFamily="18" charset="0"/>
              </a:rPr>
              <a:t>6.</a:t>
            </a:r>
            <a:r>
              <a:rPr lang="tr-TR" dirty="0" smtClean="0">
                <a:latin typeface="Times New Roman" pitchFamily="18" charset="0"/>
                <a:cs typeface="Times New Roman" pitchFamily="18" charset="0"/>
              </a:rPr>
              <a:t> Standart eğri grafiği hazırlanarak örnekteki protein derişimi bulunur .</a:t>
            </a:r>
            <a:endParaRPr lang="tr-TR" dirty="0">
              <a:solidFill>
                <a:srgbClr val="FF0000"/>
              </a:solidFill>
              <a:latin typeface="Times New Roman" pitchFamily="18" charset="0"/>
              <a:cs typeface="Times New Roman" pitchFamily="18" charset="0"/>
            </a:endParaRPr>
          </a:p>
        </p:txBody>
      </p:sp>
      <p:pic>
        <p:nvPicPr>
          <p:cNvPr id="5" name="Picture 2"/>
          <p:cNvPicPr>
            <a:picLocks noChangeAspect="1" noChangeArrowheads="1"/>
          </p:cNvPicPr>
          <p:nvPr/>
        </p:nvPicPr>
        <p:blipFill>
          <a:blip r:embed="rId2"/>
          <a:srcRect/>
          <a:stretch>
            <a:fillRect/>
          </a:stretch>
        </p:blipFill>
        <p:spPr bwMode="auto">
          <a:xfrm>
            <a:off x="357158" y="857232"/>
            <a:ext cx="7681916" cy="2465548"/>
          </a:xfrm>
          <a:prstGeom prst="rect">
            <a:avLst/>
          </a:prstGeom>
          <a:noFill/>
          <a:ln w="9525">
            <a:noFill/>
            <a:miter lim="800000"/>
            <a:headEnd/>
            <a:tailEnd/>
          </a:ln>
          <a:effectLst/>
        </p:spPr>
      </p:pic>
      <p:sp>
        <p:nvSpPr>
          <p:cNvPr id="6" name="5 Slayt Numarası Yer Tutucusu"/>
          <p:cNvSpPr>
            <a:spLocks noGrp="1"/>
          </p:cNvSpPr>
          <p:nvPr>
            <p:ph type="sldNum" sz="quarter" idx="12"/>
          </p:nvPr>
        </p:nvSpPr>
        <p:spPr/>
        <p:txBody>
          <a:bodyPr/>
          <a:lstStyle/>
          <a:p>
            <a:fld id="{76E3FD18-239D-48BA-886F-2D86BFFD5A0D}" type="slidenum">
              <a:rPr lang="tr-TR" smtClean="0"/>
              <a:pPr/>
              <a:t>125</a:t>
            </a:fld>
            <a:endParaRPr lang="tr-T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Grp="1" noChangeAspect="1" noChangeArrowheads="1"/>
          </p:cNvPicPr>
          <p:nvPr>
            <p:ph idx="1"/>
          </p:nvPr>
        </p:nvPicPr>
        <p:blipFill>
          <a:blip r:embed="rId2"/>
          <a:srcRect/>
          <a:stretch>
            <a:fillRect/>
          </a:stretch>
        </p:blipFill>
        <p:spPr bwMode="auto">
          <a:xfrm>
            <a:off x="571472" y="857232"/>
            <a:ext cx="7823919" cy="5376039"/>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126</a:t>
            </a:fld>
            <a:endParaRPr lang="tr-T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714356"/>
            <a:ext cx="8229600" cy="5610244"/>
          </a:xfrm>
          <a:ln>
            <a:solidFill>
              <a:schemeClr val="accent1"/>
            </a:solidFill>
          </a:ln>
        </p:spPr>
        <p:txBody>
          <a:bodyPr>
            <a:normAutofit lnSpcReduction="10000"/>
          </a:bodyPr>
          <a:lstStyle/>
          <a:p>
            <a:pPr algn="just">
              <a:buNone/>
            </a:pPr>
            <a:r>
              <a:rPr lang="tr-TR" b="1" dirty="0" err="1" smtClean="0">
                <a:solidFill>
                  <a:srgbClr val="FF0000"/>
                </a:solidFill>
                <a:latin typeface="Times New Roman" pitchFamily="18" charset="0"/>
                <a:cs typeface="Times New Roman" pitchFamily="18" charset="0"/>
              </a:rPr>
              <a:t>Bikinkoninik</a:t>
            </a:r>
            <a:r>
              <a:rPr lang="tr-TR" b="1" dirty="0" smtClean="0">
                <a:solidFill>
                  <a:srgbClr val="FF0000"/>
                </a:solidFill>
                <a:latin typeface="Times New Roman" pitchFamily="18" charset="0"/>
                <a:cs typeface="Times New Roman" pitchFamily="18" charset="0"/>
              </a:rPr>
              <a:t> (BCA) Asit Yöntemi:</a:t>
            </a:r>
          </a:p>
          <a:p>
            <a:pPr algn="just">
              <a:lnSpc>
                <a:spcPct val="110000"/>
              </a:lnSpc>
              <a:buFont typeface="Wingdings" pitchFamily="2" charset="2"/>
              <a:buChar char="Ø"/>
            </a:pP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Lowry</a:t>
            </a:r>
            <a:r>
              <a:rPr lang="tr-TR" dirty="0" smtClean="0">
                <a:latin typeface="Times New Roman" pitchFamily="18" charset="0"/>
                <a:cs typeface="Times New Roman" pitchFamily="18" charset="0"/>
              </a:rPr>
              <a:t> yönteminin farklı bir uygulaması olan bu teknik, </a:t>
            </a:r>
            <a:r>
              <a:rPr lang="tr-TR" dirty="0" err="1" smtClean="0">
                <a:latin typeface="Times New Roman" pitchFamily="18" charset="0"/>
                <a:cs typeface="Times New Roman" pitchFamily="18" charset="0"/>
              </a:rPr>
              <a:t>Smith</a:t>
            </a:r>
            <a:r>
              <a:rPr lang="tr-TR" dirty="0" smtClean="0">
                <a:latin typeface="Times New Roman" pitchFamily="18" charset="0"/>
                <a:cs typeface="Times New Roman" pitchFamily="18" charset="0"/>
              </a:rPr>
              <a:t> ve arkadaşları tarafından geliştirilmiştir.</a:t>
            </a:r>
          </a:p>
          <a:p>
            <a:pPr algn="just">
              <a:lnSpc>
                <a:spcPct val="110000"/>
              </a:lnSpc>
              <a:buFont typeface="Wingdings" pitchFamily="2" charset="2"/>
              <a:buChar char="Ø"/>
            </a:pPr>
            <a:r>
              <a:rPr lang="tr-TR" dirty="0" smtClean="0">
                <a:latin typeface="Times New Roman" pitchFamily="18" charset="0"/>
                <a:cs typeface="Times New Roman" pitchFamily="18" charset="0"/>
              </a:rPr>
              <a:t>     Diğer protein tayin yöntemlerine göre daha yenidir ve reaktif olarak </a:t>
            </a:r>
            <a:r>
              <a:rPr lang="tr-TR" dirty="0" err="1" smtClean="0">
                <a:latin typeface="Times New Roman" pitchFamily="18" charset="0"/>
                <a:cs typeface="Times New Roman" pitchFamily="18" charset="0"/>
              </a:rPr>
              <a:t>bikinkoninik</a:t>
            </a:r>
            <a:r>
              <a:rPr lang="tr-TR" dirty="0" smtClean="0">
                <a:latin typeface="Times New Roman" pitchFamily="18" charset="0"/>
                <a:cs typeface="Times New Roman" pitchFamily="18" charset="0"/>
              </a:rPr>
              <a:t> asit (BCA) kullanılır.</a:t>
            </a:r>
          </a:p>
          <a:p>
            <a:pPr algn="just">
              <a:lnSpc>
                <a:spcPct val="110000"/>
              </a:lnSpc>
              <a:buFont typeface="Wingdings" pitchFamily="2" charset="2"/>
              <a:buChar char="Ø"/>
            </a:pPr>
            <a:r>
              <a:rPr lang="tr-TR" dirty="0" smtClean="0">
                <a:latin typeface="Times New Roman" pitchFamily="18" charset="0"/>
                <a:cs typeface="Times New Roman" pitchFamily="18" charset="0"/>
              </a:rPr>
              <a:t>     Bu yöntem alkali çözeltideki proteinlerin </a:t>
            </a:r>
            <a:r>
              <a:rPr lang="tr-TR" dirty="0" err="1" smtClean="0">
                <a:latin typeface="Times New Roman" pitchFamily="18" charset="0"/>
                <a:cs typeface="Times New Roman" pitchFamily="18" charset="0"/>
              </a:rPr>
              <a:t>Biüre</a:t>
            </a:r>
            <a:r>
              <a:rPr lang="tr-TR" dirty="0" smtClean="0">
                <a:latin typeface="Times New Roman" pitchFamily="18" charset="0"/>
                <a:cs typeface="Times New Roman" pitchFamily="18" charset="0"/>
              </a:rPr>
              <a:t> reaktifi ile </a:t>
            </a:r>
            <a:r>
              <a:rPr lang="tr-TR" dirty="0" err="1" smtClean="0">
                <a:latin typeface="Times New Roman" pitchFamily="18" charset="0"/>
                <a:cs typeface="Times New Roman" pitchFamily="18" charset="0"/>
              </a:rPr>
              <a:t>Cu</a:t>
            </a:r>
            <a:r>
              <a:rPr lang="tr-TR" dirty="0" smtClean="0">
                <a:latin typeface="Times New Roman" pitchFamily="18" charset="0"/>
                <a:cs typeface="Times New Roman" pitchFamily="18" charset="0"/>
              </a:rPr>
              <a:t>+2 den </a:t>
            </a:r>
            <a:r>
              <a:rPr lang="tr-TR" dirty="0" err="1" smtClean="0">
                <a:latin typeface="Times New Roman" pitchFamily="18" charset="0"/>
                <a:cs typeface="Times New Roman" pitchFamily="18" charset="0"/>
              </a:rPr>
              <a:t>Cu</a:t>
            </a:r>
            <a:r>
              <a:rPr lang="tr-TR" dirty="0" smtClean="0">
                <a:latin typeface="Times New Roman" pitchFamily="18" charset="0"/>
                <a:cs typeface="Times New Roman" pitchFamily="18" charset="0"/>
              </a:rPr>
              <a:t>+1 indirgenmesi ve daha sonra </a:t>
            </a:r>
            <a:r>
              <a:rPr lang="tr-TR" dirty="0" err="1" smtClean="0">
                <a:latin typeface="Times New Roman" pitchFamily="18" charset="0"/>
                <a:cs typeface="Times New Roman" pitchFamily="18" charset="0"/>
              </a:rPr>
              <a:t>Cu</a:t>
            </a:r>
            <a:r>
              <a:rPr lang="tr-TR" dirty="0" smtClean="0">
                <a:latin typeface="Times New Roman" pitchFamily="18" charset="0"/>
                <a:cs typeface="Times New Roman" pitchFamily="18" charset="0"/>
              </a:rPr>
              <a:t>+1 in BCA ile verdiği renkli kompleksin 562 </a:t>
            </a:r>
            <a:r>
              <a:rPr lang="tr-TR" dirty="0" err="1" smtClean="0">
                <a:latin typeface="Times New Roman" pitchFamily="18" charset="0"/>
                <a:cs typeface="Times New Roman" pitchFamily="18" charset="0"/>
              </a:rPr>
              <a:t>nm</a:t>
            </a:r>
            <a:r>
              <a:rPr lang="tr-TR" dirty="0" smtClean="0">
                <a:latin typeface="Times New Roman" pitchFamily="18" charset="0"/>
                <a:cs typeface="Times New Roman" pitchFamily="18" charset="0"/>
              </a:rPr>
              <a:t> deki </a:t>
            </a:r>
            <a:r>
              <a:rPr lang="tr-TR" dirty="0" err="1" smtClean="0">
                <a:latin typeface="Times New Roman" pitchFamily="18" charset="0"/>
                <a:cs typeface="Times New Roman" pitchFamily="18" charset="0"/>
              </a:rPr>
              <a:t>spektrofotometrik</a:t>
            </a:r>
            <a:r>
              <a:rPr lang="tr-TR" dirty="0" smtClean="0">
                <a:latin typeface="Times New Roman" pitchFamily="18" charset="0"/>
                <a:cs typeface="Times New Roman" pitchFamily="18" charset="0"/>
              </a:rPr>
              <a:t> ölçümüne dayanır.</a:t>
            </a:r>
          </a:p>
          <a:p>
            <a:pPr algn="just">
              <a:lnSpc>
                <a:spcPct val="110000"/>
              </a:lnSpc>
              <a:buFont typeface="Wingdings" pitchFamily="2" charset="2"/>
              <a:buChar char="Ø"/>
            </a:pPr>
            <a:r>
              <a:rPr lang="tr-TR" dirty="0" smtClean="0">
                <a:latin typeface="Times New Roman" pitchFamily="18" charset="0"/>
                <a:cs typeface="Times New Roman" pitchFamily="18" charset="0"/>
              </a:rPr>
              <a:t>     Renk yeşilden koyu mora dönüşür.</a:t>
            </a:r>
          </a:p>
          <a:p>
            <a:pPr algn="just">
              <a:lnSpc>
                <a:spcPct val="110000"/>
              </a:lnSpc>
              <a:buFont typeface="Wingdings" pitchFamily="2" charset="2"/>
              <a:buChar char="Ø"/>
            </a:pPr>
            <a:r>
              <a:rPr lang="tr-TR" dirty="0" smtClean="0">
                <a:latin typeface="Times New Roman" pitchFamily="18" charset="0"/>
                <a:cs typeface="Times New Roman" pitchFamily="18" charset="0"/>
              </a:rPr>
              <a:t>     Yöntemin duyarlılığı </a:t>
            </a:r>
            <a:r>
              <a:rPr lang="tr-TR" dirty="0" err="1" smtClean="0">
                <a:latin typeface="Times New Roman" pitchFamily="18" charset="0"/>
                <a:cs typeface="Times New Roman" pitchFamily="18" charset="0"/>
              </a:rPr>
              <a:t>Lowry</a:t>
            </a:r>
            <a:r>
              <a:rPr lang="tr-TR" dirty="0" smtClean="0">
                <a:latin typeface="Times New Roman" pitchFamily="18" charset="0"/>
                <a:cs typeface="Times New Roman" pitchFamily="18" charset="0"/>
              </a:rPr>
              <a:t> metoduna yakındır (20–100 </a:t>
            </a:r>
            <a:r>
              <a:rPr lang="el-GR" dirty="0" smtClean="0">
                <a:latin typeface="Times New Roman" pitchFamily="18" charset="0"/>
                <a:cs typeface="Times New Roman" pitchFamily="18" charset="0"/>
              </a:rPr>
              <a:t>μ</a:t>
            </a:r>
            <a:r>
              <a:rPr lang="tr-TR" dirty="0" smtClean="0">
                <a:latin typeface="Times New Roman" pitchFamily="18" charset="0"/>
                <a:cs typeface="Times New Roman" pitchFamily="18" charset="0"/>
              </a:rPr>
              <a:t>g Protein/ml). Mikro ölçüm işlemi ile duyarlılığın daha da arttırılması mümkündür.</a:t>
            </a:r>
            <a:endParaRPr lang="tr-TR" dirty="0">
              <a:latin typeface="Times New Roman" pitchFamily="18" charset="0"/>
              <a:cs typeface="Times New Roman" pitchFamily="18" charset="0"/>
            </a:endParaRPr>
          </a:p>
        </p:txBody>
      </p:sp>
      <p:sp>
        <p:nvSpPr>
          <p:cNvPr id="5" name="4 Slayt Numarası Yer Tutucusu"/>
          <p:cNvSpPr>
            <a:spLocks noGrp="1"/>
          </p:cNvSpPr>
          <p:nvPr>
            <p:ph type="sldNum" sz="quarter" idx="12"/>
          </p:nvPr>
        </p:nvSpPr>
        <p:spPr/>
        <p:txBody>
          <a:bodyPr/>
          <a:lstStyle/>
          <a:p>
            <a:fld id="{76E3FD18-239D-48BA-886F-2D86BFFD5A0D}" type="slidenum">
              <a:rPr lang="tr-TR" smtClean="0"/>
              <a:pPr/>
              <a:t>127</a:t>
            </a:fld>
            <a:endParaRPr lang="tr-T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Grp="1" noChangeAspect="1" noChangeArrowheads="1"/>
          </p:cNvPicPr>
          <p:nvPr>
            <p:ph idx="1"/>
          </p:nvPr>
        </p:nvPicPr>
        <p:blipFill>
          <a:blip r:embed="rId2"/>
          <a:srcRect/>
          <a:stretch>
            <a:fillRect/>
          </a:stretch>
        </p:blipFill>
        <p:spPr bwMode="auto">
          <a:xfrm>
            <a:off x="2500298" y="783506"/>
            <a:ext cx="3481365" cy="2502618"/>
          </a:xfrm>
          <a:prstGeom prst="rect">
            <a:avLst/>
          </a:prstGeom>
          <a:noFill/>
          <a:ln w="9525">
            <a:noFill/>
            <a:miter lim="800000"/>
            <a:headEnd/>
            <a:tailEnd/>
          </a:ln>
          <a:effectLst/>
        </p:spPr>
      </p:pic>
      <p:pic>
        <p:nvPicPr>
          <p:cNvPr id="8195" name="Picture 3"/>
          <p:cNvPicPr>
            <a:picLocks noChangeAspect="1" noChangeArrowheads="1"/>
          </p:cNvPicPr>
          <p:nvPr/>
        </p:nvPicPr>
        <p:blipFill>
          <a:blip r:embed="rId3"/>
          <a:srcRect/>
          <a:stretch>
            <a:fillRect/>
          </a:stretch>
        </p:blipFill>
        <p:spPr bwMode="auto">
          <a:xfrm>
            <a:off x="1928794" y="3429000"/>
            <a:ext cx="4500594" cy="3246150"/>
          </a:xfrm>
          <a:prstGeom prst="rect">
            <a:avLst/>
          </a:prstGeom>
          <a:noFill/>
          <a:ln w="9525">
            <a:noFill/>
            <a:miter lim="800000"/>
            <a:headEnd/>
            <a:tailEnd/>
          </a:ln>
          <a:effectLst/>
        </p:spPr>
      </p:pic>
      <p:sp>
        <p:nvSpPr>
          <p:cNvPr id="5" name="4 Slayt Numarası Yer Tutucusu"/>
          <p:cNvSpPr>
            <a:spLocks noGrp="1"/>
          </p:cNvSpPr>
          <p:nvPr>
            <p:ph type="sldNum" sz="quarter" idx="12"/>
          </p:nvPr>
        </p:nvSpPr>
        <p:spPr/>
        <p:txBody>
          <a:bodyPr/>
          <a:lstStyle/>
          <a:p>
            <a:fld id="{76E3FD18-239D-48BA-886F-2D86BFFD5A0D}" type="slidenum">
              <a:rPr lang="tr-TR" smtClean="0"/>
              <a:pPr/>
              <a:t>128</a:t>
            </a:fld>
            <a:endParaRPr lang="tr-T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28596" y="928670"/>
            <a:ext cx="8229600" cy="4071966"/>
          </a:xfrm>
          <a:ln>
            <a:solidFill>
              <a:schemeClr val="accent1"/>
            </a:solidFill>
          </a:ln>
        </p:spPr>
        <p:txBody>
          <a:bodyPr>
            <a:normAutofit/>
          </a:bodyPr>
          <a:lstStyle/>
          <a:p>
            <a:pPr algn="just">
              <a:buFont typeface="Wingdings" pitchFamily="2" charset="2"/>
              <a:buChar char="Ø"/>
            </a:pPr>
            <a:r>
              <a:rPr lang="tr-TR" dirty="0" smtClean="0">
                <a:latin typeface="Times New Roman" pitchFamily="18" charset="0"/>
                <a:cs typeface="Times New Roman" pitchFamily="18" charset="0"/>
              </a:rPr>
              <a:t>     BCA yöntemi proteinin amino asit kompozisyonundan az etkilenir ve girişim etkisi gösteren çok fazla bileşik yoktur. Ancak BCA reaktifi pahalıdır ve tekrarlanabilirlik düşüktür.</a:t>
            </a:r>
          </a:p>
          <a:p>
            <a:pPr algn="just">
              <a:buFont typeface="Wingdings" pitchFamily="2" charset="2"/>
              <a:buChar char="Ø"/>
            </a:pPr>
            <a:r>
              <a:rPr lang="tr-TR" dirty="0" smtClean="0">
                <a:latin typeface="Times New Roman" pitchFamily="18" charset="0"/>
                <a:cs typeface="Times New Roman" pitchFamily="18" charset="0"/>
              </a:rPr>
              <a:t>     Amino asitler, deterjanlar, lipitler, şekerler ve </a:t>
            </a:r>
            <a:r>
              <a:rPr lang="tr-TR" dirty="0" err="1" smtClean="0">
                <a:latin typeface="Times New Roman" pitchFamily="18" charset="0"/>
                <a:cs typeface="Times New Roman" pitchFamily="18" charset="0"/>
              </a:rPr>
              <a:t>nükleik</a:t>
            </a:r>
            <a:r>
              <a:rPr lang="tr-TR" dirty="0" smtClean="0">
                <a:latin typeface="Times New Roman" pitchFamily="18" charset="0"/>
                <a:cs typeface="Times New Roman" pitchFamily="18" charset="0"/>
              </a:rPr>
              <a:t> asitler </a:t>
            </a:r>
            <a:r>
              <a:rPr lang="tr-TR" dirty="0" err="1" smtClean="0">
                <a:latin typeface="Times New Roman" pitchFamily="18" charset="0"/>
                <a:cs typeface="Times New Roman" pitchFamily="18" charset="0"/>
              </a:rPr>
              <a:t>Lowry</a:t>
            </a:r>
            <a:r>
              <a:rPr lang="tr-TR" dirty="0" smtClean="0">
                <a:latin typeface="Times New Roman" pitchFamily="18" charset="0"/>
                <a:cs typeface="Times New Roman" pitchFamily="18" charset="0"/>
              </a:rPr>
              <a:t> metoduna göre daha iyi </a:t>
            </a:r>
            <a:r>
              <a:rPr lang="tr-TR" dirty="0" err="1" smtClean="0">
                <a:latin typeface="Times New Roman" pitchFamily="18" charset="0"/>
                <a:cs typeface="Times New Roman" pitchFamily="18" charset="0"/>
              </a:rPr>
              <a:t>tolere</a:t>
            </a:r>
            <a:r>
              <a:rPr lang="tr-TR" dirty="0" smtClean="0">
                <a:latin typeface="Times New Roman" pitchFamily="18" charset="0"/>
                <a:cs typeface="Times New Roman" pitchFamily="18" charset="0"/>
              </a:rPr>
              <a:t> edilir. İndirgen şekerler ve bakır </a:t>
            </a:r>
            <a:r>
              <a:rPr lang="tr-TR" dirty="0" err="1" smtClean="0">
                <a:latin typeface="Times New Roman" pitchFamily="18" charset="0"/>
                <a:cs typeface="Times New Roman" pitchFamily="18" charset="0"/>
              </a:rPr>
              <a:t>şelatlayıcı</a:t>
            </a:r>
            <a:r>
              <a:rPr lang="tr-TR" dirty="0" smtClean="0">
                <a:latin typeface="Times New Roman" pitchFamily="18" charset="0"/>
                <a:cs typeface="Times New Roman" pitchFamily="18" charset="0"/>
              </a:rPr>
              <a:t> maddeler bu yöntemde girişim etkisi gösterir. </a:t>
            </a:r>
            <a:r>
              <a:rPr lang="tr-TR" dirty="0" err="1" smtClean="0">
                <a:latin typeface="Times New Roman" pitchFamily="18" charset="0"/>
                <a:cs typeface="Times New Roman" pitchFamily="18" charset="0"/>
              </a:rPr>
              <a:t>Cu</a:t>
            </a:r>
            <a:r>
              <a:rPr lang="tr-TR" dirty="0" smtClean="0">
                <a:latin typeface="Times New Roman" pitchFamily="18" charset="0"/>
                <a:cs typeface="Times New Roman" pitchFamily="18" charset="0"/>
              </a:rPr>
              <a:t>+2 iyonları ile </a:t>
            </a:r>
            <a:r>
              <a:rPr lang="tr-TR" dirty="0" err="1" smtClean="0">
                <a:latin typeface="Times New Roman" pitchFamily="18" charset="0"/>
                <a:cs typeface="Times New Roman" pitchFamily="18" charset="0"/>
              </a:rPr>
              <a:t>şelat</a:t>
            </a:r>
            <a:r>
              <a:rPr lang="tr-TR" dirty="0" smtClean="0">
                <a:latin typeface="Times New Roman" pitchFamily="18" charset="0"/>
                <a:cs typeface="Times New Roman" pitchFamily="18" charset="0"/>
              </a:rPr>
              <a:t> oluşturan EDTA gibi maddeler de girişime yol açar.</a:t>
            </a:r>
            <a:endParaRPr lang="tr-TR" dirty="0">
              <a:latin typeface="Times New Roman" pitchFamily="18" charset="0"/>
              <a:cs typeface="Times New Roman" pitchFamily="18" charset="0"/>
            </a:endParaRPr>
          </a:p>
        </p:txBody>
      </p:sp>
      <p:sp>
        <p:nvSpPr>
          <p:cNvPr id="5" name="4 Slayt Numarası Yer Tutucusu"/>
          <p:cNvSpPr>
            <a:spLocks noGrp="1"/>
          </p:cNvSpPr>
          <p:nvPr>
            <p:ph type="sldNum" sz="quarter" idx="12"/>
          </p:nvPr>
        </p:nvSpPr>
        <p:spPr/>
        <p:txBody>
          <a:bodyPr/>
          <a:lstStyle/>
          <a:p>
            <a:fld id="{76E3FD18-239D-48BA-886F-2D86BFFD5A0D}" type="slidenum">
              <a:rPr lang="tr-TR" smtClean="0"/>
              <a:pPr/>
              <a:t>129</a:t>
            </a:fld>
            <a:endParaRPr lang="tr-T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500034" y="1071546"/>
            <a:ext cx="8229600" cy="4429156"/>
          </a:xfrm>
          <a:ln>
            <a:solidFill>
              <a:schemeClr val="accent1"/>
            </a:solidFill>
          </a:ln>
        </p:spPr>
        <p:txBody>
          <a:bodyPr>
            <a:normAutofit/>
          </a:bodyPr>
          <a:lstStyle/>
          <a:p>
            <a:pPr algn="just">
              <a:buFont typeface="Wingdings" pitchFamily="2" charset="2"/>
              <a:buChar char="Ø"/>
            </a:pP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Ditiyotreitol</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glutatyon</a:t>
            </a:r>
            <a:r>
              <a:rPr lang="tr-TR" dirty="0" smtClean="0">
                <a:latin typeface="Times New Roman" pitchFamily="18" charset="0"/>
                <a:cs typeface="Times New Roman" pitchFamily="18" charset="0"/>
              </a:rPr>
              <a:t> ve 2-</a:t>
            </a:r>
            <a:r>
              <a:rPr lang="tr-TR" dirty="0" err="1" smtClean="0">
                <a:latin typeface="Times New Roman" pitchFamily="18" charset="0"/>
                <a:cs typeface="Times New Roman" pitchFamily="18" charset="0"/>
              </a:rPr>
              <a:t>merkaptoetanol</a:t>
            </a:r>
            <a:r>
              <a:rPr lang="tr-TR" dirty="0" smtClean="0">
                <a:latin typeface="Times New Roman" pitchFamily="18" charset="0"/>
                <a:cs typeface="Times New Roman" pitchFamily="18" charset="0"/>
              </a:rPr>
              <a:t> gibi indirgeyici reaktifler de </a:t>
            </a:r>
            <a:r>
              <a:rPr lang="tr-TR" dirty="0" err="1" smtClean="0">
                <a:latin typeface="Times New Roman" pitchFamily="18" charset="0"/>
                <a:cs typeface="Times New Roman" pitchFamily="18" charset="0"/>
              </a:rPr>
              <a:t>Cu</a:t>
            </a:r>
            <a:r>
              <a:rPr lang="tr-TR" dirty="0" smtClean="0">
                <a:latin typeface="Times New Roman" pitchFamily="18" charset="0"/>
                <a:cs typeface="Times New Roman" pitchFamily="18" charset="0"/>
              </a:rPr>
              <a:t>+2 iyonlarını </a:t>
            </a:r>
            <a:r>
              <a:rPr lang="tr-TR" dirty="0" err="1" smtClean="0">
                <a:latin typeface="Times New Roman" pitchFamily="18" charset="0"/>
                <a:cs typeface="Times New Roman" pitchFamily="18" charset="0"/>
              </a:rPr>
              <a:t>Cu</a:t>
            </a:r>
            <a:r>
              <a:rPr lang="tr-TR" dirty="0" smtClean="0">
                <a:latin typeface="Times New Roman" pitchFamily="18" charset="0"/>
                <a:cs typeface="Times New Roman" pitchFamily="18" charset="0"/>
              </a:rPr>
              <a:t>+1 e indirgeyerek oldukça fazla girişim etkisi gösterir.</a:t>
            </a:r>
          </a:p>
          <a:p>
            <a:pPr algn="just">
              <a:buFont typeface="Wingdings" pitchFamily="2" charset="2"/>
              <a:buChar char="Ø"/>
            </a:pPr>
            <a:r>
              <a:rPr lang="tr-TR" dirty="0" smtClean="0">
                <a:latin typeface="Times New Roman" pitchFamily="18" charset="0"/>
                <a:cs typeface="Times New Roman" pitchFamily="18" charset="0"/>
              </a:rPr>
              <a:t>     BCA yönteminde girişim etkilerini engellemek için Gates tarafından bir teknik bulunmuştur. Bu teknikte </a:t>
            </a:r>
            <a:r>
              <a:rPr lang="tr-TR" dirty="0" err="1" smtClean="0">
                <a:latin typeface="Times New Roman" pitchFamily="18" charset="0"/>
                <a:cs typeface="Times New Roman" pitchFamily="18" charset="0"/>
              </a:rPr>
              <a:t>pH</a:t>
            </a:r>
            <a:r>
              <a:rPr lang="tr-TR" dirty="0" smtClean="0">
                <a:latin typeface="Times New Roman" pitchFamily="18" charset="0"/>
                <a:cs typeface="Times New Roman" pitchFamily="18" charset="0"/>
              </a:rPr>
              <a:t> 8.5 da pozitif yüklü naylon bir </a:t>
            </a:r>
            <a:r>
              <a:rPr lang="tr-TR" dirty="0" err="1" smtClean="0">
                <a:latin typeface="Times New Roman" pitchFamily="18" charset="0"/>
                <a:cs typeface="Times New Roman" pitchFamily="18" charset="0"/>
              </a:rPr>
              <a:t>membrana</a:t>
            </a:r>
            <a:r>
              <a:rPr lang="tr-TR" dirty="0" smtClean="0">
                <a:latin typeface="Times New Roman" pitchFamily="18" charset="0"/>
                <a:cs typeface="Times New Roman" pitchFamily="18" charset="0"/>
              </a:rPr>
              <a:t> protein bağlanır. Girişim yapan maddeler yıkanarak uzaklaştırıldıktan sonra BCA reaktifi ile reaksiyona sokulur.</a:t>
            </a:r>
          </a:p>
          <a:p>
            <a:pPr algn="just">
              <a:buFont typeface="Wingdings" pitchFamily="2" charset="2"/>
              <a:buChar char="Ø"/>
            </a:pPr>
            <a:r>
              <a:rPr lang="tr-TR" dirty="0" smtClean="0">
                <a:latin typeface="Times New Roman" pitchFamily="18" charset="0"/>
                <a:cs typeface="Times New Roman" pitchFamily="18" charset="0"/>
              </a:rPr>
              <a:t>     Taze hazırlanan maddelerle çalışıldığında girişim etkisi daha az olmaktadır.</a:t>
            </a:r>
            <a:endParaRPr lang="tr-TR" dirty="0">
              <a:latin typeface="Times New Roman" pitchFamily="18" charset="0"/>
              <a:cs typeface="Times New Roman" pitchFamily="18" charset="0"/>
            </a:endParaRPr>
          </a:p>
        </p:txBody>
      </p:sp>
      <p:sp>
        <p:nvSpPr>
          <p:cNvPr id="5" name="4 Slayt Numarası Yer Tutucusu"/>
          <p:cNvSpPr>
            <a:spLocks noGrp="1"/>
          </p:cNvSpPr>
          <p:nvPr>
            <p:ph type="sldNum" sz="quarter" idx="12"/>
          </p:nvPr>
        </p:nvSpPr>
        <p:spPr/>
        <p:txBody>
          <a:bodyPr/>
          <a:lstStyle/>
          <a:p>
            <a:fld id="{76E3FD18-239D-48BA-886F-2D86BFFD5A0D}" type="slidenum">
              <a:rPr lang="tr-TR" smtClean="0"/>
              <a:pPr/>
              <a:t>130</a:t>
            </a:fld>
            <a:endParaRPr lang="tr-T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Grp="1" noChangeAspect="1" noChangeArrowheads="1"/>
          </p:cNvPicPr>
          <p:nvPr>
            <p:ph idx="1"/>
          </p:nvPr>
        </p:nvPicPr>
        <p:blipFill>
          <a:blip r:embed="rId2"/>
          <a:srcRect/>
          <a:stretch>
            <a:fillRect/>
          </a:stretch>
        </p:blipFill>
        <p:spPr bwMode="auto">
          <a:xfrm>
            <a:off x="214282" y="1071546"/>
            <a:ext cx="8715436" cy="3214710"/>
          </a:xfrm>
          <a:prstGeom prst="rect">
            <a:avLst/>
          </a:prstGeom>
          <a:noFill/>
          <a:ln w="9525">
            <a:noFill/>
            <a:miter lim="800000"/>
            <a:headEnd/>
            <a:tailEnd/>
          </a:ln>
          <a:effectLst/>
        </p:spPr>
      </p:pic>
      <p:sp>
        <p:nvSpPr>
          <p:cNvPr id="5" name="4 Dikdörtgen"/>
          <p:cNvSpPr/>
          <p:nvPr/>
        </p:nvSpPr>
        <p:spPr>
          <a:xfrm>
            <a:off x="285720" y="4643446"/>
            <a:ext cx="8572560" cy="1446550"/>
          </a:xfrm>
          <a:prstGeom prst="rect">
            <a:avLst/>
          </a:prstGeom>
          <a:ln>
            <a:solidFill>
              <a:schemeClr val="accent1"/>
            </a:solidFill>
          </a:ln>
        </p:spPr>
        <p:txBody>
          <a:bodyPr wrap="square">
            <a:spAutoFit/>
          </a:bodyPr>
          <a:lstStyle/>
          <a:p>
            <a:pPr algn="just"/>
            <a:r>
              <a:rPr lang="tr-TR" sz="2200" dirty="0" smtClean="0">
                <a:solidFill>
                  <a:srgbClr val="FF0000"/>
                </a:solidFill>
                <a:latin typeface="Times New Roman" pitchFamily="18" charset="0"/>
                <a:cs typeface="Times New Roman" pitchFamily="18" charset="0"/>
              </a:rPr>
              <a:t>Standart Çalışma Reaktifi:</a:t>
            </a:r>
          </a:p>
          <a:p>
            <a:pPr algn="just"/>
            <a:r>
              <a:rPr lang="tr-TR" sz="2200" dirty="0" smtClean="0">
                <a:latin typeface="Times New Roman" pitchFamily="18" charset="0"/>
                <a:cs typeface="Times New Roman" pitchFamily="18" charset="0"/>
              </a:rPr>
              <a:t>50 Hacim reaktif  A+ 1 Hacim reaktif  B karıştırılır, bu reaktif  bir hafta</a:t>
            </a:r>
          </a:p>
          <a:p>
            <a:pPr algn="just"/>
            <a:r>
              <a:rPr lang="tr-TR" sz="2200" dirty="0" smtClean="0">
                <a:latin typeface="Times New Roman" pitchFamily="18" charset="0"/>
                <a:cs typeface="Times New Roman" pitchFamily="18" charset="0"/>
              </a:rPr>
              <a:t>süreyle kararlıdır.</a:t>
            </a:r>
          </a:p>
          <a:p>
            <a:pPr algn="just"/>
            <a:r>
              <a:rPr lang="tr-TR" sz="2200" dirty="0" smtClean="0">
                <a:latin typeface="Times New Roman" pitchFamily="18" charset="0"/>
                <a:cs typeface="Times New Roman" pitchFamily="18" charset="0"/>
              </a:rPr>
              <a:t>Na</a:t>
            </a:r>
            <a:r>
              <a:rPr lang="tr-TR" sz="1600" dirty="0" smtClean="0">
                <a:latin typeface="Times New Roman" pitchFamily="18" charset="0"/>
                <a:cs typeface="Times New Roman" pitchFamily="18" charset="0"/>
              </a:rPr>
              <a:t>2</a:t>
            </a:r>
            <a:r>
              <a:rPr lang="tr-TR" sz="2200" dirty="0" smtClean="0">
                <a:latin typeface="Times New Roman" pitchFamily="18" charset="0"/>
                <a:cs typeface="Times New Roman" pitchFamily="18" charset="0"/>
              </a:rPr>
              <a:t>C</a:t>
            </a:r>
            <a:r>
              <a:rPr lang="tr-TR" sz="1400" dirty="0" smtClean="0">
                <a:latin typeface="Times New Roman" pitchFamily="18" charset="0"/>
                <a:cs typeface="Times New Roman" pitchFamily="18" charset="0"/>
              </a:rPr>
              <a:t>4</a:t>
            </a:r>
            <a:r>
              <a:rPr lang="tr-TR" sz="2200" dirty="0" smtClean="0">
                <a:latin typeface="Times New Roman" pitchFamily="18" charset="0"/>
                <a:cs typeface="Times New Roman" pitchFamily="18" charset="0"/>
              </a:rPr>
              <a:t>H</a:t>
            </a:r>
            <a:r>
              <a:rPr lang="tr-TR" sz="1400" dirty="0" smtClean="0">
                <a:latin typeface="Times New Roman" pitchFamily="18" charset="0"/>
                <a:cs typeface="Times New Roman" pitchFamily="18" charset="0"/>
              </a:rPr>
              <a:t>4</a:t>
            </a:r>
            <a:r>
              <a:rPr lang="tr-TR" sz="2200" dirty="0" smtClean="0">
                <a:latin typeface="Times New Roman" pitchFamily="18" charset="0"/>
                <a:cs typeface="Times New Roman" pitchFamily="18" charset="0"/>
              </a:rPr>
              <a:t>O</a:t>
            </a:r>
            <a:r>
              <a:rPr lang="tr-TR" sz="1400" dirty="0" smtClean="0">
                <a:latin typeface="Times New Roman" pitchFamily="18" charset="0"/>
                <a:cs typeface="Times New Roman" pitchFamily="18" charset="0"/>
              </a:rPr>
              <a:t>6</a:t>
            </a:r>
            <a:r>
              <a:rPr lang="tr-TR" sz="2200" dirty="0" smtClean="0">
                <a:latin typeface="Times New Roman" pitchFamily="18" charset="0"/>
                <a:cs typeface="Times New Roman" pitchFamily="18" charset="0"/>
              </a:rPr>
              <a:t>.H</a:t>
            </a:r>
            <a:r>
              <a:rPr lang="tr-TR" sz="1400" dirty="0" smtClean="0">
                <a:latin typeface="Times New Roman" pitchFamily="18" charset="0"/>
                <a:cs typeface="Times New Roman" pitchFamily="18" charset="0"/>
              </a:rPr>
              <a:t>2</a:t>
            </a:r>
            <a:r>
              <a:rPr lang="tr-TR" sz="2200" dirty="0" smtClean="0">
                <a:latin typeface="Times New Roman" pitchFamily="18" charset="0"/>
                <a:cs typeface="Times New Roman" pitchFamily="18" charset="0"/>
              </a:rPr>
              <a:t>O – Sodyum Tartarat</a:t>
            </a:r>
            <a:endParaRPr lang="tr-TR" sz="2200" dirty="0">
              <a:latin typeface="Times New Roman" pitchFamily="18" charset="0"/>
              <a:cs typeface="Times New Roman" pitchFamily="18" charset="0"/>
            </a:endParaRPr>
          </a:p>
        </p:txBody>
      </p:sp>
      <p:sp>
        <p:nvSpPr>
          <p:cNvPr id="6" name="5 Slayt Numarası Yer Tutucusu"/>
          <p:cNvSpPr>
            <a:spLocks noGrp="1"/>
          </p:cNvSpPr>
          <p:nvPr>
            <p:ph type="sldNum" sz="quarter" idx="12"/>
          </p:nvPr>
        </p:nvSpPr>
        <p:spPr/>
        <p:txBody>
          <a:bodyPr/>
          <a:lstStyle/>
          <a:p>
            <a:fld id="{76E3FD18-239D-48BA-886F-2D86BFFD5A0D}" type="slidenum">
              <a:rPr lang="tr-TR" smtClean="0"/>
              <a:pPr/>
              <a:t>131</a:t>
            </a:fld>
            <a:endParaRPr lang="tr-T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928670"/>
            <a:ext cx="8229600" cy="4643470"/>
          </a:xfrm>
          <a:ln>
            <a:solidFill>
              <a:schemeClr val="accent1"/>
            </a:solidFill>
          </a:ln>
        </p:spPr>
        <p:txBody>
          <a:bodyPr/>
          <a:lstStyle/>
          <a:p>
            <a:pPr algn="just">
              <a:buNone/>
            </a:pPr>
            <a:r>
              <a:rPr lang="tr-TR" i="1" dirty="0" smtClean="0">
                <a:solidFill>
                  <a:srgbClr val="FF0000"/>
                </a:solidFill>
                <a:latin typeface="Times New Roman" pitchFamily="18" charset="0"/>
                <a:cs typeface="Times New Roman" pitchFamily="18" charset="0"/>
              </a:rPr>
              <a:t>Uygulama:</a:t>
            </a:r>
            <a:endParaRPr lang="tr-TR" dirty="0" smtClean="0">
              <a:solidFill>
                <a:srgbClr val="FF0000"/>
              </a:solidFill>
              <a:latin typeface="Times New Roman" pitchFamily="18" charset="0"/>
              <a:cs typeface="Times New Roman" pitchFamily="18" charset="0"/>
            </a:endParaRPr>
          </a:p>
          <a:p>
            <a:pPr algn="just">
              <a:buFont typeface="Wingdings" pitchFamily="2" charset="2"/>
              <a:buChar char="Ø"/>
            </a:pPr>
            <a:r>
              <a:rPr lang="tr-TR" dirty="0" smtClean="0">
                <a:latin typeface="Times New Roman" pitchFamily="18" charset="0"/>
                <a:cs typeface="Times New Roman" pitchFamily="18" charset="0"/>
              </a:rPr>
              <a:t>     Standart çözeltilerin, kör ve örneğin 0.1 ml’ sine, standart çalışma reaktifinden 2 ml ilave edilir.</a:t>
            </a:r>
          </a:p>
          <a:p>
            <a:pPr algn="just">
              <a:buFont typeface="Wingdings" pitchFamily="2" charset="2"/>
              <a:buChar char="Ø"/>
            </a:pPr>
            <a:r>
              <a:rPr lang="tr-TR" dirty="0" smtClean="0">
                <a:latin typeface="Times New Roman" pitchFamily="18" charset="0"/>
                <a:cs typeface="Times New Roman" pitchFamily="18" charset="0"/>
              </a:rPr>
              <a:t>     Oda sıcaklığında 2 saat veya 37</a:t>
            </a:r>
            <a:r>
              <a:rPr lang="tr-TR" sz="1400" dirty="0" smtClean="0">
                <a:latin typeface="Times New Roman" pitchFamily="18" charset="0"/>
                <a:cs typeface="Times New Roman" pitchFamily="18" charset="0"/>
              </a:rPr>
              <a:t>0</a:t>
            </a:r>
            <a:r>
              <a:rPr lang="tr-TR" dirty="0" smtClean="0">
                <a:latin typeface="Times New Roman" pitchFamily="18" charset="0"/>
                <a:cs typeface="Times New Roman" pitchFamily="18" charset="0"/>
              </a:rPr>
              <a:t> C da 30 dakika </a:t>
            </a:r>
            <a:r>
              <a:rPr lang="tr-TR" dirty="0" err="1" smtClean="0">
                <a:latin typeface="Times New Roman" pitchFamily="18" charset="0"/>
                <a:cs typeface="Times New Roman" pitchFamily="18" charset="0"/>
              </a:rPr>
              <a:t>inkübe</a:t>
            </a:r>
            <a:r>
              <a:rPr lang="tr-TR" dirty="0" smtClean="0">
                <a:latin typeface="Times New Roman" pitchFamily="18" charset="0"/>
                <a:cs typeface="Times New Roman" pitchFamily="18" charset="0"/>
              </a:rPr>
              <a:t> edilir.</a:t>
            </a:r>
          </a:p>
          <a:p>
            <a:pPr algn="just">
              <a:buFont typeface="Wingdings" pitchFamily="2" charset="2"/>
              <a:buChar char="Ø"/>
            </a:pPr>
            <a:r>
              <a:rPr lang="tr-TR" dirty="0" smtClean="0">
                <a:latin typeface="Times New Roman" pitchFamily="18" charset="0"/>
                <a:cs typeface="Times New Roman" pitchFamily="18" charset="0"/>
              </a:rPr>
              <a:t>     </a:t>
            </a:r>
            <a:r>
              <a:rPr lang="pt-BR" dirty="0" smtClean="0">
                <a:latin typeface="Times New Roman" pitchFamily="18" charset="0"/>
                <a:cs typeface="Times New Roman" pitchFamily="18" charset="0"/>
              </a:rPr>
              <a:t>Eğer 37</a:t>
            </a:r>
            <a:r>
              <a:rPr lang="pt-BR" sz="1400" dirty="0" smtClean="0">
                <a:latin typeface="Times New Roman" pitchFamily="18" charset="0"/>
                <a:cs typeface="Times New Roman" pitchFamily="18" charset="0"/>
              </a:rPr>
              <a:t>0</a:t>
            </a:r>
            <a:r>
              <a:rPr lang="pt-BR" dirty="0" smtClean="0">
                <a:latin typeface="Times New Roman" pitchFamily="18" charset="0"/>
                <a:cs typeface="Times New Roman" pitchFamily="18" charset="0"/>
              </a:rPr>
              <a:t> C’ da tutulmuşsa soğutulur.</a:t>
            </a:r>
          </a:p>
          <a:p>
            <a:pPr algn="just">
              <a:buFont typeface="Wingdings" pitchFamily="2" charset="2"/>
              <a:buChar char="Ø"/>
            </a:pP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Spektrofotometrede</a:t>
            </a:r>
            <a:r>
              <a:rPr lang="tr-TR" dirty="0" smtClean="0">
                <a:latin typeface="Times New Roman" pitchFamily="18" charset="0"/>
                <a:cs typeface="Times New Roman" pitchFamily="18" charset="0"/>
              </a:rPr>
              <a:t> 562 </a:t>
            </a:r>
            <a:r>
              <a:rPr lang="tr-TR" dirty="0" err="1" smtClean="0">
                <a:latin typeface="Times New Roman" pitchFamily="18" charset="0"/>
                <a:cs typeface="Times New Roman" pitchFamily="18" charset="0"/>
              </a:rPr>
              <a:t>nm</a:t>
            </a:r>
            <a:r>
              <a:rPr lang="tr-TR" dirty="0" smtClean="0">
                <a:latin typeface="Times New Roman" pitchFamily="18" charset="0"/>
                <a:cs typeface="Times New Roman" pitchFamily="18" charset="0"/>
              </a:rPr>
              <a:t>’ de </a:t>
            </a:r>
            <a:r>
              <a:rPr lang="tr-TR" dirty="0" err="1" smtClean="0">
                <a:latin typeface="Times New Roman" pitchFamily="18" charset="0"/>
                <a:cs typeface="Times New Roman" pitchFamily="18" charset="0"/>
              </a:rPr>
              <a:t>absorbans</a:t>
            </a:r>
            <a:r>
              <a:rPr lang="tr-TR" dirty="0" smtClean="0">
                <a:latin typeface="Times New Roman" pitchFamily="18" charset="0"/>
                <a:cs typeface="Times New Roman" pitchFamily="18" charset="0"/>
              </a:rPr>
              <a:t> okuması yapılır. </a:t>
            </a:r>
          </a:p>
          <a:p>
            <a:pPr algn="just">
              <a:buFont typeface="Wingdings" pitchFamily="2" charset="2"/>
              <a:buChar char="Ø"/>
            </a:pPr>
            <a:r>
              <a:rPr lang="tr-TR" dirty="0" smtClean="0">
                <a:latin typeface="Times New Roman" pitchFamily="18" charset="0"/>
                <a:cs typeface="Times New Roman" pitchFamily="18" charset="0"/>
              </a:rPr>
              <a:t>     Hazırlanan standart eğriden protein örneğinin miktarı belirlenir.</a:t>
            </a:r>
            <a:endParaRPr lang="tr-TR" dirty="0">
              <a:latin typeface="Times New Roman" pitchFamily="18" charset="0"/>
              <a:cs typeface="Times New Roman" pitchFamily="18" charset="0"/>
            </a:endParaRPr>
          </a:p>
        </p:txBody>
      </p:sp>
      <p:sp>
        <p:nvSpPr>
          <p:cNvPr id="5" name="4 Slayt Numarası Yer Tutucusu"/>
          <p:cNvSpPr>
            <a:spLocks noGrp="1"/>
          </p:cNvSpPr>
          <p:nvPr>
            <p:ph type="sldNum" sz="quarter" idx="12"/>
          </p:nvPr>
        </p:nvSpPr>
        <p:spPr/>
        <p:txBody>
          <a:bodyPr/>
          <a:lstStyle/>
          <a:p>
            <a:fld id="{76E3FD18-239D-48BA-886F-2D86BFFD5A0D}" type="slidenum">
              <a:rPr lang="tr-TR" smtClean="0"/>
              <a:pPr/>
              <a:t>132</a:t>
            </a:fld>
            <a:endParaRPr lang="tr-T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Grp="1" noChangeAspect="1" noChangeArrowheads="1"/>
          </p:cNvPicPr>
          <p:nvPr>
            <p:ph idx="1"/>
          </p:nvPr>
        </p:nvPicPr>
        <p:blipFill>
          <a:blip r:embed="rId2"/>
          <a:srcRect/>
          <a:stretch>
            <a:fillRect/>
          </a:stretch>
        </p:blipFill>
        <p:spPr bwMode="auto">
          <a:xfrm>
            <a:off x="1000100" y="1000108"/>
            <a:ext cx="7072361" cy="5367886"/>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133</a:t>
            </a:fld>
            <a:endParaRPr lang="tr-T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928670"/>
            <a:ext cx="8229600" cy="4857784"/>
          </a:xfrm>
          <a:ln>
            <a:solidFill>
              <a:schemeClr val="accent1"/>
            </a:solidFill>
          </a:ln>
        </p:spPr>
        <p:txBody>
          <a:bodyPr>
            <a:normAutofit/>
          </a:bodyPr>
          <a:lstStyle/>
          <a:p>
            <a:pPr algn="just">
              <a:buNone/>
            </a:pPr>
            <a:r>
              <a:rPr lang="tr-TR" b="1" dirty="0" err="1" smtClean="0">
                <a:solidFill>
                  <a:srgbClr val="FF0000"/>
                </a:solidFill>
                <a:latin typeface="Times New Roman" pitchFamily="18" charset="0"/>
                <a:cs typeface="Times New Roman" pitchFamily="18" charset="0"/>
              </a:rPr>
              <a:t>Bradford</a:t>
            </a:r>
            <a:r>
              <a:rPr lang="tr-TR" b="1" dirty="0" smtClean="0">
                <a:solidFill>
                  <a:srgbClr val="FF0000"/>
                </a:solidFill>
                <a:latin typeface="Times New Roman" pitchFamily="18" charset="0"/>
                <a:cs typeface="Times New Roman" pitchFamily="18" charset="0"/>
              </a:rPr>
              <a:t> (</a:t>
            </a:r>
            <a:r>
              <a:rPr lang="tr-TR" b="1" dirty="0" err="1" smtClean="0">
                <a:solidFill>
                  <a:srgbClr val="FF0000"/>
                </a:solidFill>
                <a:latin typeface="Times New Roman" pitchFamily="18" charset="0"/>
                <a:cs typeface="Times New Roman" pitchFamily="18" charset="0"/>
              </a:rPr>
              <a:t>Coomassie</a:t>
            </a:r>
            <a:r>
              <a:rPr lang="tr-TR" b="1" dirty="0" smtClean="0">
                <a:solidFill>
                  <a:srgbClr val="FF0000"/>
                </a:solidFill>
                <a:latin typeface="Times New Roman" pitchFamily="18" charset="0"/>
                <a:cs typeface="Times New Roman" pitchFamily="18" charset="0"/>
              </a:rPr>
              <a:t> </a:t>
            </a:r>
            <a:r>
              <a:rPr lang="tr-TR" b="1" dirty="0" err="1" smtClean="0">
                <a:solidFill>
                  <a:srgbClr val="FF0000"/>
                </a:solidFill>
                <a:latin typeface="Times New Roman" pitchFamily="18" charset="0"/>
                <a:cs typeface="Times New Roman" pitchFamily="18" charset="0"/>
              </a:rPr>
              <a:t>Brillant</a:t>
            </a:r>
            <a:r>
              <a:rPr lang="tr-TR" b="1" dirty="0" smtClean="0">
                <a:solidFill>
                  <a:srgbClr val="FF0000"/>
                </a:solidFill>
                <a:latin typeface="Times New Roman" pitchFamily="18" charset="0"/>
                <a:cs typeface="Times New Roman" pitchFamily="18" charset="0"/>
              </a:rPr>
              <a:t> </a:t>
            </a:r>
            <a:r>
              <a:rPr lang="tr-TR" b="1" dirty="0" err="1" smtClean="0">
                <a:solidFill>
                  <a:srgbClr val="FF0000"/>
                </a:solidFill>
                <a:latin typeface="Times New Roman" pitchFamily="18" charset="0"/>
                <a:cs typeface="Times New Roman" pitchFamily="18" charset="0"/>
              </a:rPr>
              <a:t>Blue</a:t>
            </a:r>
            <a:r>
              <a:rPr lang="tr-TR" b="1" dirty="0" smtClean="0">
                <a:solidFill>
                  <a:srgbClr val="FF0000"/>
                </a:solidFill>
                <a:latin typeface="Times New Roman" pitchFamily="18" charset="0"/>
                <a:cs typeface="Times New Roman" pitchFamily="18" charset="0"/>
              </a:rPr>
              <a:t>) Yöntemi:</a:t>
            </a:r>
          </a:p>
          <a:p>
            <a:pPr algn="just">
              <a:buFont typeface="Wingdings" pitchFamily="2" charset="2"/>
              <a:buChar char="Ø"/>
            </a:pPr>
            <a:r>
              <a:rPr lang="tr-TR" dirty="0" smtClean="0">
                <a:latin typeface="Times New Roman" pitchFamily="18" charset="0"/>
                <a:cs typeface="Times New Roman" pitchFamily="18" charset="0"/>
              </a:rPr>
              <a:t>     Boya bağlama esaslı yöntemlerin en yaygını 1976 yılında </a:t>
            </a:r>
            <a:r>
              <a:rPr lang="tr-TR" dirty="0" err="1" smtClean="0">
                <a:latin typeface="Times New Roman" pitchFamily="18" charset="0"/>
                <a:cs typeface="Times New Roman" pitchFamily="18" charset="0"/>
              </a:rPr>
              <a:t>Bradford</a:t>
            </a:r>
            <a:r>
              <a:rPr lang="tr-TR" dirty="0" smtClean="0">
                <a:latin typeface="Times New Roman" pitchFamily="18" charset="0"/>
                <a:cs typeface="Times New Roman" pitchFamily="18" charset="0"/>
              </a:rPr>
              <a:t> tarafından geliştirilen ve </a:t>
            </a:r>
            <a:r>
              <a:rPr lang="tr-TR" dirty="0" err="1" smtClean="0">
                <a:latin typeface="Times New Roman" pitchFamily="18" charset="0"/>
                <a:cs typeface="Times New Roman" pitchFamily="18" charset="0"/>
              </a:rPr>
              <a:t>Coomassie</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Brillant</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Blue</a:t>
            </a:r>
            <a:r>
              <a:rPr lang="tr-TR" dirty="0" smtClean="0">
                <a:latin typeface="Times New Roman" pitchFamily="18" charset="0"/>
                <a:cs typeface="Times New Roman" pitchFamily="18" charset="0"/>
              </a:rPr>
              <a:t> G–250 boyasının kullanıldığı yöntemdir.</a:t>
            </a:r>
          </a:p>
          <a:p>
            <a:pPr algn="just">
              <a:buFont typeface="Wingdings" pitchFamily="2" charset="2"/>
              <a:buChar char="Ø"/>
            </a:pPr>
            <a:r>
              <a:rPr lang="tr-TR" dirty="0" smtClean="0">
                <a:latin typeface="Times New Roman" pitchFamily="18" charset="0"/>
                <a:cs typeface="Times New Roman" pitchFamily="18" charset="0"/>
              </a:rPr>
              <a:t>     Proteinlerin asidik ve bazik grupları uygun koşullarda organik boyalarla etkileşerek renkli bileşikler oluşturur. Özellikle aromatik boyar maddeler proteinlere çok sağlam bağlanırlar.</a:t>
            </a:r>
          </a:p>
          <a:p>
            <a:pPr algn="just">
              <a:buFont typeface="Wingdings" pitchFamily="2" charset="2"/>
              <a:buChar char="Ø"/>
            </a:pPr>
            <a:r>
              <a:rPr lang="tr-TR" dirty="0" smtClean="0">
                <a:latin typeface="Times New Roman" pitchFamily="18" charset="0"/>
                <a:cs typeface="Times New Roman" pitchFamily="18" charset="0"/>
              </a:rPr>
              <a:t>     Proteinlerin tayin edilmesi işlemlerinde </a:t>
            </a:r>
            <a:r>
              <a:rPr lang="tr-TR" dirty="0" err="1" smtClean="0">
                <a:latin typeface="Times New Roman" pitchFamily="18" charset="0"/>
                <a:cs typeface="Times New Roman" pitchFamily="18" charset="0"/>
              </a:rPr>
              <a:t>Orange</a:t>
            </a:r>
            <a:r>
              <a:rPr lang="tr-TR" dirty="0" smtClean="0">
                <a:latin typeface="Times New Roman" pitchFamily="18" charset="0"/>
                <a:cs typeface="Times New Roman" pitchFamily="18" charset="0"/>
              </a:rPr>
              <a:t> G, </a:t>
            </a:r>
            <a:r>
              <a:rPr lang="tr-TR" dirty="0" err="1" smtClean="0">
                <a:latin typeface="Times New Roman" pitchFamily="18" charset="0"/>
                <a:cs typeface="Times New Roman" pitchFamily="18" charset="0"/>
              </a:rPr>
              <a:t>Amido</a:t>
            </a:r>
            <a:r>
              <a:rPr lang="tr-TR" dirty="0" smtClean="0">
                <a:latin typeface="Times New Roman" pitchFamily="18" charset="0"/>
                <a:cs typeface="Times New Roman" pitchFamily="18" charset="0"/>
              </a:rPr>
              <a:t> siyahı, </a:t>
            </a:r>
            <a:r>
              <a:rPr lang="tr-TR" dirty="0" err="1" smtClean="0">
                <a:latin typeface="Times New Roman" pitchFamily="18" charset="0"/>
                <a:cs typeface="Times New Roman" pitchFamily="18" charset="0"/>
              </a:rPr>
              <a:t>Bromkrezol</a:t>
            </a:r>
            <a:r>
              <a:rPr lang="tr-TR" dirty="0" smtClean="0">
                <a:latin typeface="Times New Roman" pitchFamily="18" charset="0"/>
                <a:cs typeface="Times New Roman" pitchFamily="18" charset="0"/>
              </a:rPr>
              <a:t> yeşili ve </a:t>
            </a:r>
            <a:r>
              <a:rPr lang="tr-TR" dirty="0" err="1" smtClean="0">
                <a:latin typeface="Times New Roman" pitchFamily="18" charset="0"/>
                <a:cs typeface="Times New Roman" pitchFamily="18" charset="0"/>
              </a:rPr>
              <a:t>Coomassie</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Brilliant</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Blue</a:t>
            </a:r>
            <a:r>
              <a:rPr lang="tr-TR" dirty="0" smtClean="0">
                <a:latin typeface="Times New Roman" pitchFamily="18" charset="0"/>
                <a:cs typeface="Times New Roman" pitchFamily="18" charset="0"/>
              </a:rPr>
              <a:t> G-250 (CBBG) gibi boyalar kullanılmaktadır.</a:t>
            </a:r>
            <a:endParaRPr lang="tr-TR" dirty="0">
              <a:latin typeface="Times New Roman" pitchFamily="18" charset="0"/>
              <a:cs typeface="Times New Roman" pitchFamily="18" charset="0"/>
            </a:endParaRPr>
          </a:p>
        </p:txBody>
      </p:sp>
      <p:sp>
        <p:nvSpPr>
          <p:cNvPr id="5" name="4 Slayt Numarası Yer Tutucusu"/>
          <p:cNvSpPr>
            <a:spLocks noGrp="1"/>
          </p:cNvSpPr>
          <p:nvPr>
            <p:ph type="sldNum" sz="quarter" idx="12"/>
          </p:nvPr>
        </p:nvSpPr>
        <p:spPr/>
        <p:txBody>
          <a:bodyPr/>
          <a:lstStyle/>
          <a:p>
            <a:fld id="{76E3FD18-239D-48BA-886F-2D86BFFD5A0D}" type="slidenum">
              <a:rPr lang="tr-TR" smtClean="0"/>
              <a:pPr/>
              <a:t>134</a:t>
            </a:fld>
            <a:endParaRPr lang="tr-T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928670"/>
            <a:ext cx="8229600" cy="4786346"/>
          </a:xfrm>
          <a:ln>
            <a:solidFill>
              <a:schemeClr val="accent1"/>
            </a:solidFill>
          </a:ln>
        </p:spPr>
        <p:txBody>
          <a:bodyPr>
            <a:normAutofit/>
          </a:bodyPr>
          <a:lstStyle/>
          <a:p>
            <a:pPr algn="just">
              <a:buFont typeface="Wingdings" pitchFamily="2" charset="2"/>
              <a:buChar char="Ø"/>
            </a:pP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Coomassie</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Brillant</a:t>
            </a:r>
            <a:r>
              <a:rPr lang="tr-TR" dirty="0" smtClean="0">
                <a:latin typeface="Times New Roman" pitchFamily="18" charset="0"/>
                <a:cs typeface="Times New Roman" pitchFamily="18" charset="0"/>
              </a:rPr>
              <a:t> (CB) boyalarının proteinlere bağlanması ilk kez </a:t>
            </a:r>
            <a:r>
              <a:rPr lang="tr-TR" dirty="0" err="1" smtClean="0">
                <a:latin typeface="Times New Roman" pitchFamily="18" charset="0"/>
                <a:cs typeface="Times New Roman" pitchFamily="18" charset="0"/>
              </a:rPr>
              <a:t>Fazekas</a:t>
            </a:r>
            <a:r>
              <a:rPr lang="tr-TR" dirty="0" smtClean="0">
                <a:latin typeface="Times New Roman" pitchFamily="18" charset="0"/>
                <a:cs typeface="Times New Roman" pitchFamily="18" charset="0"/>
              </a:rPr>
              <a:t> ve </a:t>
            </a:r>
            <a:r>
              <a:rPr lang="tr-TR" dirty="0" err="1" smtClean="0">
                <a:latin typeface="Times New Roman" pitchFamily="18" charset="0"/>
                <a:cs typeface="Times New Roman" pitchFamily="18" charset="0"/>
              </a:rPr>
              <a:t>St</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Groth</a:t>
            </a:r>
            <a:r>
              <a:rPr lang="tr-TR" dirty="0" smtClean="0">
                <a:latin typeface="Times New Roman" pitchFamily="18" charset="0"/>
                <a:cs typeface="Times New Roman" pitchFamily="18" charset="0"/>
              </a:rPr>
              <a:t> tarafından 1963 yılında çalışılmıştır.</a:t>
            </a:r>
          </a:p>
          <a:p>
            <a:pPr algn="just">
              <a:buFont typeface="Wingdings" pitchFamily="2" charset="2"/>
              <a:buChar char="Ø"/>
            </a:pPr>
            <a:r>
              <a:rPr lang="tr-TR" dirty="0" smtClean="0">
                <a:latin typeface="Times New Roman" pitchFamily="18" charset="0"/>
                <a:cs typeface="Times New Roman" pitchFamily="18" charset="0"/>
              </a:rPr>
              <a:t>     Yöntem bu boyanın farklı konsantrasyondaki protein çözeltilerinde farklı şiddette mavi renk oluşturmasından yararlanılarak geliştirilmiştir.</a:t>
            </a:r>
          </a:p>
          <a:p>
            <a:pPr algn="just">
              <a:buFont typeface="Wingdings" pitchFamily="2" charset="2"/>
              <a:buChar char="Ø"/>
            </a:pPr>
            <a:r>
              <a:rPr lang="tr-TR" dirty="0" smtClean="0">
                <a:latin typeface="Times New Roman" pitchFamily="18" charset="0"/>
                <a:cs typeface="Times New Roman" pitchFamily="18" charset="0"/>
              </a:rPr>
              <a:t>     Boya özellikle </a:t>
            </a:r>
            <a:r>
              <a:rPr lang="tr-TR" dirty="0" err="1" smtClean="0">
                <a:latin typeface="Times New Roman" pitchFamily="18" charset="0"/>
                <a:cs typeface="Times New Roman" pitchFamily="18" charset="0"/>
              </a:rPr>
              <a:t>arginin</a:t>
            </a:r>
            <a:r>
              <a:rPr lang="tr-TR" dirty="0" smtClean="0">
                <a:latin typeface="Times New Roman" pitchFamily="18" charset="0"/>
                <a:cs typeface="Times New Roman" pitchFamily="18" charset="0"/>
              </a:rPr>
              <a:t> gibi bazik amino asitlere ve bazı aromatik amino asitlere bağlanmaktadır.</a:t>
            </a:r>
          </a:p>
          <a:p>
            <a:pPr algn="just">
              <a:buFont typeface="Wingdings" pitchFamily="2" charset="2"/>
              <a:buChar char="Ø"/>
            </a:pP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Spector</a:t>
            </a:r>
            <a:r>
              <a:rPr lang="tr-TR" dirty="0" smtClean="0">
                <a:latin typeface="Times New Roman" pitchFamily="18" charset="0"/>
                <a:cs typeface="Times New Roman" pitchFamily="18" charset="0"/>
              </a:rPr>
              <a:t> isimli bilim adamı protein örneği ile kullanılan boyanın hacmini uygun şekilde oranlayarak çok daha hassas protein tayinleri yapılabileceğin belirtmiştir.</a:t>
            </a:r>
            <a:endParaRPr lang="tr-TR" dirty="0">
              <a:latin typeface="Times New Roman" pitchFamily="18" charset="0"/>
              <a:cs typeface="Times New Roman" pitchFamily="18" charset="0"/>
            </a:endParaRPr>
          </a:p>
        </p:txBody>
      </p:sp>
      <p:sp>
        <p:nvSpPr>
          <p:cNvPr id="5" name="4 Slayt Numarası Yer Tutucusu"/>
          <p:cNvSpPr>
            <a:spLocks noGrp="1"/>
          </p:cNvSpPr>
          <p:nvPr>
            <p:ph type="sldNum" sz="quarter" idx="12"/>
          </p:nvPr>
        </p:nvSpPr>
        <p:spPr/>
        <p:txBody>
          <a:bodyPr/>
          <a:lstStyle/>
          <a:p>
            <a:fld id="{76E3FD18-239D-48BA-886F-2D86BFFD5A0D}" type="slidenum">
              <a:rPr lang="tr-TR" smtClean="0"/>
              <a:pPr/>
              <a:t>135</a:t>
            </a:fld>
            <a:endParaRPr lang="tr-T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785794"/>
            <a:ext cx="8229600" cy="5538806"/>
          </a:xfrm>
          <a:ln>
            <a:solidFill>
              <a:schemeClr val="accent1"/>
            </a:solidFill>
          </a:ln>
        </p:spPr>
        <p:txBody>
          <a:bodyPr>
            <a:normAutofit lnSpcReduction="10000"/>
          </a:bodyPr>
          <a:lstStyle/>
          <a:p>
            <a:pPr algn="just">
              <a:buFont typeface="Wingdings" pitchFamily="2" charset="2"/>
              <a:buChar char="Ø"/>
            </a:pPr>
            <a:r>
              <a:rPr lang="tr-TR" dirty="0" smtClean="0">
                <a:latin typeface="Times New Roman" pitchFamily="18" charset="0"/>
                <a:cs typeface="Times New Roman" pitchFamily="18" charset="0"/>
              </a:rPr>
              <a:t>    Bu yöntemle oldukça geniş bir aralıkta protein tayini yapmak mümkündür.</a:t>
            </a:r>
          </a:p>
          <a:p>
            <a:pPr algn="just">
              <a:buFont typeface="Wingdings" pitchFamily="2" charset="2"/>
              <a:buChar char="Ø"/>
            </a:pPr>
            <a:r>
              <a:rPr lang="tr-TR" dirty="0" smtClean="0">
                <a:latin typeface="Times New Roman" pitchFamily="18" charset="0"/>
                <a:cs typeface="Times New Roman" pitchFamily="18" charset="0"/>
              </a:rPr>
              <a:t>     </a:t>
            </a:r>
            <a:r>
              <a:rPr lang="es-ES" dirty="0" smtClean="0">
                <a:latin typeface="Times New Roman" pitchFamily="18" charset="0"/>
                <a:cs typeface="Times New Roman" pitchFamily="18" charset="0"/>
              </a:rPr>
              <a:t>Kolay ve hassas bir yöntemdir.</a:t>
            </a:r>
          </a:p>
          <a:p>
            <a:pPr algn="just">
              <a:buFont typeface="Wingdings" pitchFamily="2" charset="2"/>
              <a:buChar char="Ø"/>
            </a:pP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Arginin</a:t>
            </a:r>
            <a:r>
              <a:rPr lang="tr-TR" dirty="0" smtClean="0">
                <a:latin typeface="Times New Roman" pitchFamily="18" charset="0"/>
                <a:cs typeface="Times New Roman" pitchFamily="18" charset="0"/>
              </a:rPr>
              <a:t> amino asidi bu boyayla diğer amino asitlere göre sekiz kat daha fazla cevap verir. Çalışılan </a:t>
            </a:r>
            <a:r>
              <a:rPr lang="tr-TR" dirty="0" err="1" smtClean="0">
                <a:latin typeface="Times New Roman" pitchFamily="18" charset="0"/>
                <a:cs typeface="Times New Roman" pitchFamily="18" charset="0"/>
              </a:rPr>
              <a:t>arginince</a:t>
            </a:r>
            <a:r>
              <a:rPr lang="tr-TR" dirty="0" smtClean="0">
                <a:latin typeface="Times New Roman" pitchFamily="18" charset="0"/>
                <a:cs typeface="Times New Roman" pitchFamily="18" charset="0"/>
              </a:rPr>
              <a:t> zengin bir proteinse standardın da aynı şekilde </a:t>
            </a:r>
            <a:r>
              <a:rPr lang="tr-TR" dirty="0" err="1" smtClean="0">
                <a:latin typeface="Times New Roman" pitchFamily="18" charset="0"/>
                <a:cs typeface="Times New Roman" pitchFamily="18" charset="0"/>
              </a:rPr>
              <a:t>arginince</a:t>
            </a:r>
            <a:r>
              <a:rPr lang="tr-TR" dirty="0" smtClean="0">
                <a:latin typeface="Times New Roman" pitchFamily="18" charset="0"/>
                <a:cs typeface="Times New Roman" pitchFamily="18" charset="0"/>
              </a:rPr>
              <a:t> zengin olması gerekir.</a:t>
            </a:r>
          </a:p>
          <a:p>
            <a:pPr algn="just">
              <a:buFont typeface="Wingdings" pitchFamily="2" charset="2"/>
              <a:buChar char="Ø"/>
            </a:pPr>
            <a:r>
              <a:rPr lang="tr-TR" dirty="0" smtClean="0">
                <a:latin typeface="Times New Roman" pitchFamily="18" charset="0"/>
                <a:cs typeface="Times New Roman" pitchFamily="18" charset="0"/>
              </a:rPr>
              <a:t>     G-250 boyası sulu ortamda kırmızı(A) ve mavi(B) olmak üzere iki şekilde bulunur. Asidik ortamda kırmızı renkli A şekli fazladır ve 470 </a:t>
            </a:r>
            <a:r>
              <a:rPr lang="tr-TR" dirty="0" err="1" smtClean="0">
                <a:latin typeface="Times New Roman" pitchFamily="18" charset="0"/>
                <a:cs typeface="Times New Roman" pitchFamily="18" charset="0"/>
              </a:rPr>
              <a:t>nm</a:t>
            </a:r>
            <a:r>
              <a:rPr lang="tr-TR" dirty="0" smtClean="0">
                <a:latin typeface="Times New Roman" pitchFamily="18" charset="0"/>
                <a:cs typeface="Times New Roman" pitchFamily="18" charset="0"/>
              </a:rPr>
              <a:t> de maksimum </a:t>
            </a:r>
            <a:r>
              <a:rPr lang="tr-TR" dirty="0" err="1" smtClean="0">
                <a:latin typeface="Times New Roman" pitchFamily="18" charset="0"/>
                <a:cs typeface="Times New Roman" pitchFamily="18" charset="0"/>
              </a:rPr>
              <a:t>absorbsiyon</a:t>
            </a:r>
            <a:r>
              <a:rPr lang="tr-TR" dirty="0" smtClean="0">
                <a:latin typeface="Times New Roman" pitchFamily="18" charset="0"/>
                <a:cs typeface="Times New Roman" pitchFamily="18" charset="0"/>
              </a:rPr>
              <a:t> yapar. Bu boya, (+) yüklü bir proteine bağlandığında ise 595 </a:t>
            </a:r>
            <a:r>
              <a:rPr lang="tr-TR" dirty="0" err="1" smtClean="0">
                <a:latin typeface="Times New Roman" pitchFamily="18" charset="0"/>
                <a:cs typeface="Times New Roman" pitchFamily="18" charset="0"/>
              </a:rPr>
              <a:t>nm</a:t>
            </a:r>
            <a:r>
              <a:rPr lang="tr-TR" dirty="0" smtClean="0">
                <a:latin typeface="Times New Roman" pitchFamily="18" charset="0"/>
                <a:cs typeface="Times New Roman" pitchFamily="18" charset="0"/>
              </a:rPr>
              <a:t> de mavi bir renk oluşturur.</a:t>
            </a:r>
          </a:p>
          <a:p>
            <a:pPr algn="just">
              <a:buFont typeface="Wingdings" pitchFamily="2" charset="2"/>
              <a:buChar char="Ø"/>
            </a:pPr>
            <a:r>
              <a:rPr lang="tr-TR" dirty="0" smtClean="0">
                <a:latin typeface="Times New Roman" pitchFamily="18" charset="0"/>
                <a:cs typeface="Times New Roman" pitchFamily="18" charset="0"/>
              </a:rPr>
              <a:t>      Renk oluşumu 5 dakikada tamamlanır, ancak 10-15 dakika çökmeler olabilir.</a:t>
            </a:r>
            <a:endParaRPr lang="tr-TR" dirty="0">
              <a:latin typeface="Times New Roman" pitchFamily="18" charset="0"/>
              <a:cs typeface="Times New Roman" pitchFamily="18" charset="0"/>
            </a:endParaRPr>
          </a:p>
        </p:txBody>
      </p:sp>
      <p:sp>
        <p:nvSpPr>
          <p:cNvPr id="5" name="4 Slayt Numarası Yer Tutucusu"/>
          <p:cNvSpPr>
            <a:spLocks noGrp="1"/>
          </p:cNvSpPr>
          <p:nvPr>
            <p:ph type="sldNum" sz="quarter" idx="12"/>
          </p:nvPr>
        </p:nvSpPr>
        <p:spPr/>
        <p:txBody>
          <a:bodyPr/>
          <a:lstStyle/>
          <a:p>
            <a:fld id="{76E3FD18-239D-48BA-886F-2D86BFFD5A0D}" type="slidenum">
              <a:rPr lang="tr-TR" smtClean="0"/>
              <a:pPr/>
              <a:t>136</a:t>
            </a:fld>
            <a:endParaRPr lang="tr-T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857232"/>
            <a:ext cx="8229600" cy="5072098"/>
          </a:xfrm>
          <a:ln>
            <a:solidFill>
              <a:schemeClr val="accent1"/>
            </a:solidFill>
          </a:ln>
        </p:spPr>
        <p:txBody>
          <a:bodyPr>
            <a:normAutofit/>
          </a:bodyPr>
          <a:lstStyle/>
          <a:p>
            <a:pPr algn="just">
              <a:buFont typeface="Wingdings" pitchFamily="2" charset="2"/>
              <a:buChar char="Ø"/>
            </a:pP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Le</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Chatelier</a:t>
            </a:r>
            <a:r>
              <a:rPr lang="tr-TR" dirty="0" smtClean="0">
                <a:latin typeface="Times New Roman" pitchFamily="18" charset="0"/>
                <a:cs typeface="Times New Roman" pitchFamily="18" charset="0"/>
              </a:rPr>
              <a:t> yasasına göre asidik ortamda A ve B şekilleri dengedeyken proteinler ilave edildiğinde kırmızı form konsantrasyonu azalır ve mavi form konsantrasyonu artar. Boyanın bu iki halinin geçişi artan protein konsantrasyonuyla 450 </a:t>
            </a:r>
            <a:r>
              <a:rPr lang="tr-TR" dirty="0" err="1" smtClean="0">
                <a:latin typeface="Times New Roman" pitchFamily="18" charset="0"/>
                <a:cs typeface="Times New Roman" pitchFamily="18" charset="0"/>
              </a:rPr>
              <a:t>nm</a:t>
            </a:r>
            <a:r>
              <a:rPr lang="tr-TR" dirty="0" smtClean="0">
                <a:latin typeface="Times New Roman" pitchFamily="18" charset="0"/>
                <a:cs typeface="Times New Roman" pitchFamily="18" charset="0"/>
              </a:rPr>
              <a:t> de azalan absorbansı ölçerek veya 595 </a:t>
            </a:r>
            <a:r>
              <a:rPr lang="tr-TR" dirty="0" err="1" smtClean="0">
                <a:latin typeface="Times New Roman" pitchFamily="18" charset="0"/>
                <a:cs typeface="Times New Roman" pitchFamily="18" charset="0"/>
              </a:rPr>
              <a:t>nm</a:t>
            </a:r>
            <a:r>
              <a:rPr lang="tr-TR" dirty="0" smtClean="0">
                <a:latin typeface="Times New Roman" pitchFamily="18" charset="0"/>
                <a:cs typeface="Times New Roman" pitchFamily="18" charset="0"/>
              </a:rPr>
              <a:t> de artan </a:t>
            </a:r>
            <a:r>
              <a:rPr lang="tr-TR" dirty="0" err="1" smtClean="0">
                <a:latin typeface="Times New Roman" pitchFamily="18" charset="0"/>
                <a:cs typeface="Times New Roman" pitchFamily="18" charset="0"/>
              </a:rPr>
              <a:t>absorbası</a:t>
            </a:r>
            <a:r>
              <a:rPr lang="tr-TR" dirty="0" smtClean="0">
                <a:latin typeface="Times New Roman" pitchFamily="18" charset="0"/>
                <a:cs typeface="Times New Roman" pitchFamily="18" charset="0"/>
              </a:rPr>
              <a:t> ölçerek </a:t>
            </a:r>
            <a:r>
              <a:rPr lang="tr-TR" dirty="0" err="1" smtClean="0">
                <a:latin typeface="Times New Roman" pitchFamily="18" charset="0"/>
                <a:cs typeface="Times New Roman" pitchFamily="18" charset="0"/>
              </a:rPr>
              <a:t>spektrofotometrik</a:t>
            </a:r>
            <a:r>
              <a:rPr lang="tr-TR" dirty="0" smtClean="0">
                <a:latin typeface="Times New Roman" pitchFamily="18" charset="0"/>
                <a:cs typeface="Times New Roman" pitchFamily="18" charset="0"/>
              </a:rPr>
              <a:t> olarak izlenebilir.</a:t>
            </a:r>
          </a:p>
          <a:p>
            <a:pPr algn="just">
              <a:buNone/>
            </a:pPr>
            <a:r>
              <a:rPr lang="tr-TR" b="1" dirty="0" smtClean="0">
                <a:solidFill>
                  <a:srgbClr val="FF0000"/>
                </a:solidFill>
                <a:latin typeface="Times New Roman" pitchFamily="18" charset="0"/>
                <a:cs typeface="Times New Roman" pitchFamily="18" charset="0"/>
              </a:rPr>
              <a:t>	1.</a:t>
            </a:r>
            <a:r>
              <a:rPr lang="tr-TR" dirty="0" smtClean="0">
                <a:latin typeface="Times New Roman" pitchFamily="18" charset="0"/>
                <a:cs typeface="Times New Roman" pitchFamily="18" charset="0"/>
              </a:rPr>
              <a:t>Adım: </a:t>
            </a:r>
            <a:r>
              <a:rPr lang="tr-TR" dirty="0" err="1" smtClean="0">
                <a:latin typeface="Times New Roman" pitchFamily="18" charset="0"/>
                <a:cs typeface="Times New Roman" pitchFamily="18" charset="0"/>
              </a:rPr>
              <a:t>A</a:t>
            </a:r>
            <a:r>
              <a:rPr lang="tr-TR" sz="1600" dirty="0" err="1" smtClean="0">
                <a:latin typeface="Times New Roman" pitchFamily="18" charset="0"/>
                <a:cs typeface="Times New Roman" pitchFamily="18" charset="0"/>
              </a:rPr>
              <a:t>kırmızı</a:t>
            </a:r>
            <a:r>
              <a:rPr lang="tr-TR" dirty="0" smtClean="0">
                <a:latin typeface="Times New Roman" pitchFamily="18" charset="0"/>
                <a:cs typeface="Times New Roman" pitchFamily="18" charset="0"/>
              </a:rPr>
              <a:t> ↔ </a:t>
            </a:r>
            <a:r>
              <a:rPr lang="tr-TR" dirty="0" err="1" smtClean="0">
                <a:latin typeface="Times New Roman" pitchFamily="18" charset="0"/>
                <a:cs typeface="Times New Roman" pitchFamily="18" charset="0"/>
              </a:rPr>
              <a:t>B</a:t>
            </a:r>
            <a:r>
              <a:rPr lang="tr-TR" sz="1600" dirty="0" err="1" smtClean="0">
                <a:latin typeface="Times New Roman" pitchFamily="18" charset="0"/>
                <a:cs typeface="Times New Roman" pitchFamily="18" charset="0"/>
              </a:rPr>
              <a:t>mavi</a:t>
            </a:r>
            <a:endParaRPr lang="tr-TR" sz="1600" dirty="0" smtClean="0">
              <a:latin typeface="Times New Roman" pitchFamily="18" charset="0"/>
              <a:cs typeface="Times New Roman" pitchFamily="18" charset="0"/>
            </a:endParaRPr>
          </a:p>
          <a:p>
            <a:pPr algn="just">
              <a:buNone/>
            </a:pPr>
            <a:r>
              <a:rPr lang="tr-TR" b="1" u="sng" dirty="0" smtClean="0">
                <a:solidFill>
                  <a:srgbClr val="FF0000"/>
                </a:solidFill>
                <a:latin typeface="Times New Roman" pitchFamily="18" charset="0"/>
                <a:cs typeface="Times New Roman" pitchFamily="18" charset="0"/>
              </a:rPr>
              <a:t>	2.</a:t>
            </a:r>
            <a:r>
              <a:rPr lang="tr-TR" u="sng" dirty="0" smtClean="0">
                <a:latin typeface="Times New Roman" pitchFamily="18" charset="0"/>
                <a:cs typeface="Times New Roman" pitchFamily="18" charset="0"/>
              </a:rPr>
              <a:t> Adım: </a:t>
            </a:r>
            <a:r>
              <a:rPr lang="tr-TR" u="sng" dirty="0" err="1" smtClean="0">
                <a:latin typeface="Times New Roman" pitchFamily="18" charset="0"/>
                <a:cs typeface="Times New Roman" pitchFamily="18" charset="0"/>
              </a:rPr>
              <a:t>B</a:t>
            </a:r>
            <a:r>
              <a:rPr lang="tr-TR" sz="1600" u="sng" dirty="0" err="1" smtClean="0">
                <a:latin typeface="Times New Roman" pitchFamily="18" charset="0"/>
                <a:cs typeface="Times New Roman" pitchFamily="18" charset="0"/>
              </a:rPr>
              <a:t>mavi</a:t>
            </a:r>
            <a:r>
              <a:rPr lang="tr-TR" u="sng" dirty="0" smtClean="0">
                <a:latin typeface="Times New Roman" pitchFamily="18" charset="0"/>
                <a:cs typeface="Times New Roman" pitchFamily="18" charset="0"/>
              </a:rPr>
              <a:t> + Protein ↔ </a:t>
            </a:r>
            <a:r>
              <a:rPr lang="tr-TR" u="sng" dirty="0" err="1" smtClean="0">
                <a:latin typeface="Times New Roman" pitchFamily="18" charset="0"/>
                <a:cs typeface="Times New Roman" pitchFamily="18" charset="0"/>
              </a:rPr>
              <a:t>B</a:t>
            </a:r>
            <a:r>
              <a:rPr lang="tr-TR" sz="1600" u="sng" dirty="0" err="1" smtClean="0">
                <a:latin typeface="Times New Roman" pitchFamily="18" charset="0"/>
                <a:cs typeface="Times New Roman" pitchFamily="18" charset="0"/>
              </a:rPr>
              <a:t>mavi</a:t>
            </a:r>
            <a:r>
              <a:rPr lang="tr-TR" u="sng" dirty="0" smtClean="0">
                <a:latin typeface="Times New Roman" pitchFamily="18" charset="0"/>
                <a:cs typeface="Times New Roman" pitchFamily="18" charset="0"/>
              </a:rPr>
              <a:t>●protein</a:t>
            </a:r>
          </a:p>
          <a:p>
            <a:pPr algn="just">
              <a:buNone/>
            </a:pPr>
            <a:r>
              <a:rPr lang="tr-TR" dirty="0" smtClean="0">
                <a:latin typeface="Times New Roman" pitchFamily="18" charset="0"/>
                <a:cs typeface="Times New Roman" pitchFamily="18" charset="0"/>
              </a:rPr>
              <a:t>	Net Reaksiyon: A</a:t>
            </a:r>
            <a:r>
              <a:rPr lang="tr-TR" sz="1600" dirty="0" smtClean="0">
                <a:latin typeface="Times New Roman" pitchFamily="18" charset="0"/>
                <a:cs typeface="Times New Roman" pitchFamily="18" charset="0"/>
              </a:rPr>
              <a:t>kımızı</a:t>
            </a:r>
            <a:r>
              <a:rPr lang="tr-TR" dirty="0" smtClean="0">
                <a:latin typeface="Times New Roman" pitchFamily="18" charset="0"/>
                <a:cs typeface="Times New Roman" pitchFamily="18" charset="0"/>
              </a:rPr>
              <a:t>+ protein ↔ </a:t>
            </a:r>
            <a:r>
              <a:rPr lang="tr-TR" dirty="0" err="1" smtClean="0">
                <a:latin typeface="Times New Roman" pitchFamily="18" charset="0"/>
                <a:cs typeface="Times New Roman" pitchFamily="18" charset="0"/>
              </a:rPr>
              <a:t>B</a:t>
            </a:r>
            <a:r>
              <a:rPr lang="tr-TR" sz="1600" dirty="0" err="1" smtClean="0">
                <a:latin typeface="Times New Roman" pitchFamily="18" charset="0"/>
                <a:cs typeface="Times New Roman" pitchFamily="18" charset="0"/>
              </a:rPr>
              <a:t>mavi</a:t>
            </a:r>
            <a:r>
              <a:rPr lang="tr-TR" dirty="0" smtClean="0">
                <a:latin typeface="Times New Roman" pitchFamily="18" charset="0"/>
                <a:cs typeface="Times New Roman" pitchFamily="18" charset="0"/>
              </a:rPr>
              <a:t>●protein</a:t>
            </a:r>
          </a:p>
          <a:p>
            <a:pPr algn="just">
              <a:buNone/>
            </a:pPr>
            <a:r>
              <a:rPr lang="tr-TR" dirty="0" smtClean="0">
                <a:latin typeface="Times New Roman" pitchFamily="18" charset="0"/>
                <a:cs typeface="Times New Roman" pitchFamily="18" charset="0"/>
              </a:rPr>
              <a:t>Kırmızı renk azalır ve mavi renk artar (595 </a:t>
            </a:r>
            <a:r>
              <a:rPr lang="tr-TR" dirty="0" err="1" smtClean="0">
                <a:latin typeface="Times New Roman" pitchFamily="18" charset="0"/>
                <a:cs typeface="Times New Roman" pitchFamily="18" charset="0"/>
              </a:rPr>
              <a:t>nm</a:t>
            </a:r>
            <a:r>
              <a:rPr lang="tr-TR" dirty="0" smtClean="0">
                <a:latin typeface="Times New Roman" pitchFamily="18" charset="0"/>
                <a:cs typeface="Times New Roman" pitchFamily="18" charset="0"/>
              </a:rPr>
              <a:t> de).</a:t>
            </a:r>
            <a:endParaRPr lang="tr-TR" dirty="0">
              <a:latin typeface="Times New Roman" pitchFamily="18" charset="0"/>
              <a:cs typeface="Times New Roman" pitchFamily="18" charset="0"/>
            </a:endParaRPr>
          </a:p>
        </p:txBody>
      </p:sp>
      <p:sp>
        <p:nvSpPr>
          <p:cNvPr id="5" name="4 Slayt Numarası Yer Tutucusu"/>
          <p:cNvSpPr>
            <a:spLocks noGrp="1"/>
          </p:cNvSpPr>
          <p:nvPr>
            <p:ph type="sldNum" sz="quarter" idx="12"/>
          </p:nvPr>
        </p:nvSpPr>
        <p:spPr/>
        <p:txBody>
          <a:bodyPr/>
          <a:lstStyle/>
          <a:p>
            <a:fld id="{76E3FD18-239D-48BA-886F-2D86BFFD5A0D}" type="slidenum">
              <a:rPr lang="tr-TR" smtClean="0"/>
              <a:pPr/>
              <a:t>137</a:t>
            </a:fld>
            <a:endParaRPr lang="tr-TR" dirty="0"/>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Grp="1" noChangeAspect="1" noChangeArrowheads="1"/>
          </p:cNvPicPr>
          <p:nvPr>
            <p:ph idx="1"/>
          </p:nvPr>
        </p:nvPicPr>
        <p:blipFill>
          <a:blip r:embed="rId2"/>
          <a:srcRect/>
          <a:stretch>
            <a:fillRect/>
          </a:stretch>
        </p:blipFill>
        <p:spPr bwMode="auto">
          <a:xfrm>
            <a:off x="1357290" y="714356"/>
            <a:ext cx="5904420" cy="5917340"/>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138</a:t>
            </a:fld>
            <a:endParaRPr lang="tr-TR"/>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Grp="1" noChangeAspect="1" noChangeArrowheads="1"/>
          </p:cNvPicPr>
          <p:nvPr>
            <p:ph idx="1"/>
          </p:nvPr>
        </p:nvPicPr>
        <p:blipFill>
          <a:blip r:embed="rId2"/>
          <a:srcRect/>
          <a:stretch>
            <a:fillRect/>
          </a:stretch>
        </p:blipFill>
        <p:spPr bwMode="auto">
          <a:xfrm>
            <a:off x="233231" y="857232"/>
            <a:ext cx="8626235" cy="5719126"/>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139</a:t>
            </a:fld>
            <a:endParaRPr lang="tr-T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Grp="1" noChangeAspect="1" noChangeArrowheads="1"/>
          </p:cNvPicPr>
          <p:nvPr>
            <p:ph idx="1"/>
          </p:nvPr>
        </p:nvPicPr>
        <p:blipFill>
          <a:blip r:embed="rId2"/>
          <a:srcRect/>
          <a:stretch>
            <a:fillRect/>
          </a:stretch>
        </p:blipFill>
        <p:spPr bwMode="auto">
          <a:xfrm>
            <a:off x="251857" y="1071546"/>
            <a:ext cx="8695873" cy="5357850"/>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140</a:t>
            </a:fld>
            <a:endParaRPr lang="tr-T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928670"/>
            <a:ext cx="8229600" cy="5214974"/>
          </a:xfrm>
          <a:ln>
            <a:solidFill>
              <a:schemeClr val="accent1"/>
            </a:solidFill>
          </a:ln>
        </p:spPr>
        <p:txBody>
          <a:bodyPr>
            <a:normAutofit/>
          </a:bodyPr>
          <a:lstStyle/>
          <a:p>
            <a:pPr algn="just">
              <a:buFont typeface="Wingdings" pitchFamily="2" charset="2"/>
              <a:buChar char="Ø"/>
            </a:pP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Sedmak</a:t>
            </a:r>
            <a:r>
              <a:rPr lang="tr-TR" dirty="0" smtClean="0">
                <a:latin typeface="Times New Roman" pitchFamily="18" charset="0"/>
                <a:cs typeface="Times New Roman" pitchFamily="18" charset="0"/>
              </a:rPr>
              <a:t> ve </a:t>
            </a:r>
            <a:r>
              <a:rPr lang="tr-TR" dirty="0" err="1" smtClean="0">
                <a:latin typeface="Times New Roman" pitchFamily="18" charset="0"/>
                <a:cs typeface="Times New Roman" pitchFamily="18" charset="0"/>
              </a:rPr>
              <a:t>Grossberg</a:t>
            </a:r>
            <a:r>
              <a:rPr lang="tr-TR" dirty="0" smtClean="0">
                <a:latin typeface="Times New Roman" pitchFamily="18" charset="0"/>
                <a:cs typeface="Times New Roman" pitchFamily="18" charset="0"/>
              </a:rPr>
              <a:t>, boya-protein kompleksinin boyanın kaynağına bağlı olarak maksimum </a:t>
            </a:r>
            <a:r>
              <a:rPr lang="tr-TR" dirty="0" err="1" smtClean="0">
                <a:latin typeface="Times New Roman" pitchFamily="18" charset="0"/>
                <a:cs typeface="Times New Roman" pitchFamily="18" charset="0"/>
              </a:rPr>
              <a:t>absorbans</a:t>
            </a:r>
            <a:r>
              <a:rPr lang="tr-TR" dirty="0" smtClean="0">
                <a:latin typeface="Times New Roman" pitchFamily="18" charset="0"/>
                <a:cs typeface="Times New Roman" pitchFamily="18" charset="0"/>
              </a:rPr>
              <a:t> aralığının 595-620 </a:t>
            </a:r>
            <a:r>
              <a:rPr lang="tr-TR" dirty="0" err="1" smtClean="0">
                <a:latin typeface="Times New Roman" pitchFamily="18" charset="0"/>
                <a:cs typeface="Times New Roman" pitchFamily="18" charset="0"/>
              </a:rPr>
              <a:t>nm</a:t>
            </a:r>
            <a:r>
              <a:rPr lang="tr-TR" dirty="0" smtClean="0">
                <a:latin typeface="Times New Roman" pitchFamily="18" charset="0"/>
                <a:cs typeface="Times New Roman" pitchFamily="18" charset="0"/>
              </a:rPr>
              <a:t> arasında değiştiğini bildirmiştir.</a:t>
            </a:r>
          </a:p>
          <a:p>
            <a:pPr algn="just">
              <a:buFont typeface="Wingdings" pitchFamily="2" charset="2"/>
              <a:buChar char="Ø"/>
            </a:pPr>
            <a:r>
              <a:rPr lang="tr-TR" dirty="0" smtClean="0">
                <a:latin typeface="Times New Roman" pitchFamily="18" charset="0"/>
                <a:cs typeface="Times New Roman" pitchFamily="18" charset="0"/>
              </a:rPr>
              <a:t>	Bu araştırmacılar protein miktarının belirlenmesi için 620 ve 464 </a:t>
            </a:r>
            <a:r>
              <a:rPr lang="tr-TR" dirty="0" err="1" smtClean="0">
                <a:latin typeface="Times New Roman" pitchFamily="18" charset="0"/>
                <a:cs typeface="Times New Roman" pitchFamily="18" charset="0"/>
              </a:rPr>
              <a:t>nm</a:t>
            </a:r>
            <a:r>
              <a:rPr lang="tr-TR" dirty="0" smtClean="0">
                <a:latin typeface="Times New Roman" pitchFamily="18" charset="0"/>
                <a:cs typeface="Times New Roman" pitchFamily="18" charset="0"/>
              </a:rPr>
              <a:t> deki </a:t>
            </a:r>
            <a:r>
              <a:rPr lang="tr-TR" dirty="0" err="1" smtClean="0">
                <a:latin typeface="Times New Roman" pitchFamily="18" charset="0"/>
                <a:cs typeface="Times New Roman" pitchFamily="18" charset="0"/>
              </a:rPr>
              <a:t>absorbansların</a:t>
            </a:r>
            <a:r>
              <a:rPr lang="tr-TR" dirty="0" smtClean="0">
                <a:latin typeface="Times New Roman" pitchFamily="18" charset="0"/>
                <a:cs typeface="Times New Roman" pitchFamily="18" charset="0"/>
              </a:rPr>
              <a:t> oranının kullanılmasının daha uygun olacağını ve asidik bir ortam oluşturmak için fosforik asit yerine </a:t>
            </a:r>
            <a:r>
              <a:rPr lang="tr-TR" dirty="0" err="1" smtClean="0">
                <a:latin typeface="Times New Roman" pitchFamily="18" charset="0"/>
                <a:cs typeface="Times New Roman" pitchFamily="18" charset="0"/>
              </a:rPr>
              <a:t>perklorik</a:t>
            </a:r>
            <a:r>
              <a:rPr lang="tr-TR" dirty="0" smtClean="0">
                <a:latin typeface="Times New Roman" pitchFamily="18" charset="0"/>
                <a:cs typeface="Times New Roman" pitchFamily="18" charset="0"/>
              </a:rPr>
              <a:t> asit veya hidroklorik asit kullanılabileceğini belirtmişlerdir.</a:t>
            </a:r>
          </a:p>
          <a:p>
            <a:pPr algn="just">
              <a:buFont typeface="Wingdings" pitchFamily="2" charset="2"/>
              <a:buChar char="Ø"/>
            </a:pPr>
            <a:r>
              <a:rPr lang="tr-TR" dirty="0" smtClean="0">
                <a:latin typeface="Times New Roman" pitchFamily="18" charset="0"/>
                <a:cs typeface="Times New Roman" pitchFamily="18" charset="0"/>
              </a:rPr>
              <a:t>	Zor ve </a:t>
            </a:r>
            <a:r>
              <a:rPr lang="tr-TR" dirty="0" err="1" smtClean="0">
                <a:latin typeface="Times New Roman" pitchFamily="18" charset="0"/>
                <a:cs typeface="Times New Roman" pitchFamily="18" charset="0"/>
              </a:rPr>
              <a:t>Selinger</a:t>
            </a:r>
            <a:r>
              <a:rPr lang="tr-TR" dirty="0" smtClean="0">
                <a:latin typeface="Times New Roman" pitchFamily="18" charset="0"/>
                <a:cs typeface="Times New Roman" pitchFamily="18" charset="0"/>
              </a:rPr>
              <a:t> ise 590 ve 450 </a:t>
            </a:r>
            <a:r>
              <a:rPr lang="tr-TR" dirty="0" err="1" smtClean="0">
                <a:latin typeface="Times New Roman" pitchFamily="18" charset="0"/>
                <a:cs typeface="Times New Roman" pitchFamily="18" charset="0"/>
              </a:rPr>
              <a:t>nm</a:t>
            </a:r>
            <a:r>
              <a:rPr lang="tr-TR" dirty="0" smtClean="0">
                <a:latin typeface="Times New Roman" pitchFamily="18" charset="0"/>
                <a:cs typeface="Times New Roman" pitchFamily="18" charset="0"/>
              </a:rPr>
              <a:t> dalga boylarının oranının kullanılmasının CB tayin sisteminin lineerliğini de arttırdığını belirtmiştir. Bu oranın kullanılması aynı zamanda tayinin hassasiyetini de arttırır.</a:t>
            </a:r>
            <a:endParaRPr lang="tr-TR" dirty="0">
              <a:latin typeface="Times New Roman" pitchFamily="18" charset="0"/>
              <a:cs typeface="Times New Roman" pitchFamily="18" charset="0"/>
            </a:endParaRPr>
          </a:p>
        </p:txBody>
      </p:sp>
      <p:sp>
        <p:nvSpPr>
          <p:cNvPr id="5" name="4 Slayt Numarası Yer Tutucusu"/>
          <p:cNvSpPr>
            <a:spLocks noGrp="1"/>
          </p:cNvSpPr>
          <p:nvPr>
            <p:ph type="sldNum" sz="quarter" idx="12"/>
          </p:nvPr>
        </p:nvSpPr>
        <p:spPr/>
        <p:txBody>
          <a:bodyPr/>
          <a:lstStyle/>
          <a:p>
            <a:fld id="{76E3FD18-239D-48BA-886F-2D86BFFD5A0D}" type="slidenum">
              <a:rPr lang="tr-TR" smtClean="0"/>
              <a:pPr/>
              <a:t>141</a:t>
            </a:fld>
            <a:endParaRPr lang="tr-T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642918"/>
            <a:ext cx="8229600" cy="5681682"/>
          </a:xfrm>
          <a:ln>
            <a:solidFill>
              <a:schemeClr val="accent1"/>
            </a:solidFill>
          </a:ln>
        </p:spPr>
        <p:txBody>
          <a:bodyPr>
            <a:normAutofit fontScale="92500" lnSpcReduction="10000"/>
          </a:bodyPr>
          <a:lstStyle/>
          <a:p>
            <a:pPr algn="just">
              <a:lnSpc>
                <a:spcPct val="110000"/>
              </a:lnSpc>
              <a:buFont typeface="Wingdings" pitchFamily="2" charset="2"/>
              <a:buChar char="Ø"/>
            </a:pPr>
            <a:r>
              <a:rPr lang="tr-TR" dirty="0" smtClean="0">
                <a:latin typeface="Times New Roman" pitchFamily="18" charset="0"/>
                <a:cs typeface="Times New Roman" pitchFamily="18" charset="0"/>
              </a:rPr>
              <a:t>	Bu yöntemde duyarlık 150-750 </a:t>
            </a:r>
            <a:r>
              <a:rPr lang="el-GR" dirty="0" smtClean="0">
                <a:latin typeface="Times New Roman" pitchFamily="18" charset="0"/>
                <a:cs typeface="Times New Roman" pitchFamily="18" charset="0"/>
              </a:rPr>
              <a:t>μ</a:t>
            </a:r>
            <a:r>
              <a:rPr lang="tr-TR" dirty="0" smtClean="0">
                <a:latin typeface="Times New Roman" pitchFamily="18" charset="0"/>
                <a:cs typeface="Times New Roman" pitchFamily="18" charset="0"/>
              </a:rPr>
              <a:t>g protein/ml civarındadır. Bu duyarlık mikro tayinlerle daha da arttırılabilir (25–200 </a:t>
            </a:r>
            <a:r>
              <a:rPr lang="el-GR" dirty="0" smtClean="0">
                <a:latin typeface="Times New Roman" pitchFamily="18" charset="0"/>
                <a:cs typeface="Times New Roman" pitchFamily="18" charset="0"/>
              </a:rPr>
              <a:t>μ</a:t>
            </a:r>
            <a:r>
              <a:rPr lang="tr-TR" dirty="0" smtClean="0">
                <a:latin typeface="Times New Roman" pitchFamily="18" charset="0"/>
                <a:cs typeface="Times New Roman" pitchFamily="18" charset="0"/>
              </a:rPr>
              <a:t>g protein/ml).</a:t>
            </a:r>
          </a:p>
          <a:p>
            <a:pPr algn="just">
              <a:lnSpc>
                <a:spcPct val="110000"/>
              </a:lnSpc>
              <a:buFont typeface="Wingdings" pitchFamily="2" charset="2"/>
              <a:buChar char="Ø"/>
            </a:pPr>
            <a:r>
              <a:rPr lang="tr-TR" dirty="0" smtClean="0">
                <a:latin typeface="Times New Roman" pitchFamily="18" charset="0"/>
                <a:cs typeface="Times New Roman" pitchFamily="18" charset="0"/>
              </a:rPr>
              <a:t>	Boya-protein </a:t>
            </a:r>
            <a:r>
              <a:rPr lang="tr-TR" dirty="0" err="1" smtClean="0">
                <a:latin typeface="Times New Roman" pitchFamily="18" charset="0"/>
                <a:cs typeface="Times New Roman" pitchFamily="18" charset="0"/>
              </a:rPr>
              <a:t>komleksinin</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ekstinksiyon</a:t>
            </a:r>
            <a:r>
              <a:rPr lang="tr-TR" dirty="0" smtClean="0">
                <a:latin typeface="Times New Roman" pitchFamily="18" charset="0"/>
                <a:cs typeface="Times New Roman" pitchFamily="18" charset="0"/>
              </a:rPr>
              <a:t> katsayısı </a:t>
            </a:r>
            <a:r>
              <a:rPr lang="tr-TR" dirty="0" err="1" smtClean="0">
                <a:latin typeface="Times New Roman" pitchFamily="18" charset="0"/>
                <a:cs typeface="Times New Roman" pitchFamily="18" charset="0"/>
              </a:rPr>
              <a:t>substratın</a:t>
            </a:r>
            <a:r>
              <a:rPr lang="tr-TR" dirty="0" smtClean="0">
                <a:latin typeface="Times New Roman" pitchFamily="18" charset="0"/>
                <a:cs typeface="Times New Roman" pitchFamily="18" charset="0"/>
              </a:rPr>
              <a:t> 10 kata kadar olan farklı konsantrasyonunda bile kararlıdır.</a:t>
            </a:r>
          </a:p>
          <a:p>
            <a:pPr algn="just">
              <a:lnSpc>
                <a:spcPct val="110000"/>
              </a:lnSpc>
              <a:buFont typeface="Wingdings" pitchFamily="2" charset="2"/>
              <a:buChar char="Ø"/>
            </a:pPr>
            <a:r>
              <a:rPr lang="tr-TR" dirty="0" smtClean="0">
                <a:latin typeface="Times New Roman" pitchFamily="18" charset="0"/>
                <a:cs typeface="Times New Roman" pitchFamily="18" charset="0"/>
              </a:rPr>
              <a:t>	Örneğin absorbansı lineer bölgenin üstündeyse toplam hacım 5 ml oluncaya kadar </a:t>
            </a:r>
            <a:r>
              <a:rPr lang="tr-TR" dirty="0" err="1" smtClean="0">
                <a:latin typeface="Times New Roman" pitchFamily="18" charset="0"/>
                <a:cs typeface="Times New Roman" pitchFamily="18" charset="0"/>
              </a:rPr>
              <a:t>Bradford</a:t>
            </a:r>
            <a:r>
              <a:rPr lang="tr-TR" dirty="0" smtClean="0">
                <a:latin typeface="Times New Roman" pitchFamily="18" charset="0"/>
                <a:cs typeface="Times New Roman" pitchFamily="18" charset="0"/>
              </a:rPr>
              <a:t> çalışma tamponuyla seyreltilebilir. </a:t>
            </a:r>
            <a:r>
              <a:rPr lang="tr-TR" dirty="0" err="1" smtClean="0">
                <a:latin typeface="Times New Roman" pitchFamily="18" charset="0"/>
                <a:cs typeface="Times New Roman" pitchFamily="18" charset="0"/>
              </a:rPr>
              <a:t>Blank</a:t>
            </a:r>
            <a:r>
              <a:rPr lang="tr-TR" dirty="0" smtClean="0">
                <a:latin typeface="Times New Roman" pitchFamily="18" charset="0"/>
                <a:cs typeface="Times New Roman" pitchFamily="18" charset="0"/>
              </a:rPr>
              <a:t> de aynı </a:t>
            </a:r>
            <a:r>
              <a:rPr lang="tr-TR" dirty="0" err="1" smtClean="0">
                <a:latin typeface="Times New Roman" pitchFamily="18" charset="0"/>
                <a:cs typeface="Times New Roman" pitchFamily="18" charset="0"/>
              </a:rPr>
              <a:t>hacime</a:t>
            </a:r>
            <a:r>
              <a:rPr lang="tr-TR" dirty="0" smtClean="0">
                <a:latin typeface="Times New Roman" pitchFamily="18" charset="0"/>
                <a:cs typeface="Times New Roman" pitchFamily="18" charset="0"/>
              </a:rPr>
              <a:t> seyreltilmelidir.</a:t>
            </a:r>
          </a:p>
          <a:p>
            <a:pPr algn="just">
              <a:lnSpc>
                <a:spcPct val="110000"/>
              </a:lnSpc>
              <a:buFont typeface="Wingdings" pitchFamily="2" charset="2"/>
              <a:buChar char="Ø"/>
            </a:pPr>
            <a:r>
              <a:rPr lang="tr-TR" dirty="0" smtClean="0">
                <a:latin typeface="Times New Roman" pitchFamily="18" charset="0"/>
                <a:cs typeface="Times New Roman" pitchFamily="18" charset="0"/>
              </a:rPr>
              <a:t>	Bu yöntem için alternatif bir standart olarak </a:t>
            </a:r>
            <a:r>
              <a:rPr lang="tr-TR" dirty="0" err="1" smtClean="0">
                <a:latin typeface="Times New Roman" pitchFamily="18" charset="0"/>
                <a:cs typeface="Times New Roman" pitchFamily="18" charset="0"/>
              </a:rPr>
              <a:t>ovalbümin</a:t>
            </a:r>
            <a:r>
              <a:rPr lang="tr-TR" dirty="0" smtClean="0">
                <a:latin typeface="Times New Roman" pitchFamily="18" charset="0"/>
                <a:cs typeface="Times New Roman" pitchFamily="18" charset="0"/>
              </a:rPr>
              <a:t> kullanılabilir.</a:t>
            </a:r>
          </a:p>
          <a:p>
            <a:pPr algn="just">
              <a:lnSpc>
                <a:spcPct val="110000"/>
              </a:lnSpc>
              <a:buFont typeface="Wingdings" pitchFamily="2" charset="2"/>
              <a:buChar char="Ø"/>
            </a:pP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Bradford</a:t>
            </a:r>
            <a:r>
              <a:rPr lang="tr-TR" dirty="0" smtClean="0">
                <a:latin typeface="Times New Roman" pitchFamily="18" charset="0"/>
                <a:cs typeface="Times New Roman" pitchFamily="18" charset="0"/>
              </a:rPr>
              <a:t> yöntemi kolonlarda bulunan </a:t>
            </a:r>
            <a:r>
              <a:rPr lang="tr-TR" dirty="0" err="1" smtClean="0">
                <a:latin typeface="Times New Roman" pitchFamily="18" charset="0"/>
                <a:cs typeface="Times New Roman" pitchFamily="18" charset="0"/>
              </a:rPr>
              <a:t>immobilize</a:t>
            </a:r>
            <a:r>
              <a:rPr lang="tr-TR" dirty="0" smtClean="0">
                <a:latin typeface="Times New Roman" pitchFamily="18" charset="0"/>
                <a:cs typeface="Times New Roman" pitchFamily="18" charset="0"/>
              </a:rPr>
              <a:t> proteinlerin ve </a:t>
            </a:r>
            <a:r>
              <a:rPr lang="tr-TR" dirty="0" err="1" smtClean="0">
                <a:latin typeface="Times New Roman" pitchFamily="18" charset="0"/>
                <a:cs typeface="Times New Roman" pitchFamily="18" charset="0"/>
              </a:rPr>
              <a:t>membrana</a:t>
            </a:r>
            <a:r>
              <a:rPr lang="tr-TR" dirty="0" smtClean="0">
                <a:latin typeface="Times New Roman" pitchFamily="18" charset="0"/>
                <a:cs typeface="Times New Roman" pitchFamily="18" charset="0"/>
              </a:rPr>
              <a:t> bağlı proteinlerin konsantrasyonunu belirlemek için de kullanılır.</a:t>
            </a:r>
            <a:endParaRPr lang="tr-TR" dirty="0">
              <a:latin typeface="Times New Roman" pitchFamily="18" charset="0"/>
              <a:cs typeface="Times New Roman" pitchFamily="18" charset="0"/>
            </a:endParaRPr>
          </a:p>
        </p:txBody>
      </p:sp>
      <p:sp>
        <p:nvSpPr>
          <p:cNvPr id="5" name="4 Slayt Numarası Yer Tutucusu"/>
          <p:cNvSpPr>
            <a:spLocks noGrp="1"/>
          </p:cNvSpPr>
          <p:nvPr>
            <p:ph type="sldNum" sz="quarter" idx="12"/>
          </p:nvPr>
        </p:nvSpPr>
        <p:spPr/>
        <p:txBody>
          <a:bodyPr/>
          <a:lstStyle/>
          <a:p>
            <a:fld id="{76E3FD18-239D-48BA-886F-2D86BFFD5A0D}" type="slidenum">
              <a:rPr lang="tr-TR" smtClean="0"/>
              <a:pPr/>
              <a:t>142</a:t>
            </a:fld>
            <a:endParaRPr lang="tr-T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714356"/>
            <a:ext cx="8229600" cy="5610244"/>
          </a:xfrm>
          <a:ln>
            <a:solidFill>
              <a:schemeClr val="accent1"/>
            </a:solidFill>
          </a:ln>
        </p:spPr>
        <p:txBody>
          <a:bodyPr/>
          <a:lstStyle/>
          <a:p>
            <a:pPr>
              <a:buNone/>
            </a:pPr>
            <a:r>
              <a:rPr lang="tr-TR" sz="2400" dirty="0" smtClean="0">
                <a:solidFill>
                  <a:srgbClr val="FF0000"/>
                </a:solidFill>
              </a:rPr>
              <a:t>Uygulama:</a:t>
            </a:r>
          </a:p>
          <a:p>
            <a:pPr>
              <a:buNone/>
            </a:pPr>
            <a:r>
              <a:rPr lang="tr-TR" sz="2400" dirty="0" smtClean="0"/>
              <a:t>Boya Reaktifinin Hazırlanması:</a:t>
            </a:r>
          </a:p>
          <a:p>
            <a:pPr>
              <a:buNone/>
            </a:pPr>
            <a:endParaRPr lang="tr-TR" dirty="0"/>
          </a:p>
        </p:txBody>
      </p:sp>
      <p:sp>
        <p:nvSpPr>
          <p:cNvPr id="4" name="3 Dikdörtgen"/>
          <p:cNvSpPr/>
          <p:nvPr/>
        </p:nvSpPr>
        <p:spPr>
          <a:xfrm>
            <a:off x="571472" y="5214950"/>
            <a:ext cx="8072494" cy="1015663"/>
          </a:xfrm>
          <a:prstGeom prst="rect">
            <a:avLst/>
          </a:prstGeom>
          <a:ln>
            <a:solidFill>
              <a:schemeClr val="accent1"/>
            </a:solidFill>
          </a:ln>
        </p:spPr>
        <p:txBody>
          <a:bodyPr wrap="square">
            <a:spAutoFit/>
          </a:bodyPr>
          <a:lstStyle/>
          <a:p>
            <a:pPr algn="just">
              <a:buFont typeface="Wingdings" pitchFamily="2" charset="2"/>
              <a:buChar char="Ø"/>
            </a:pPr>
            <a:r>
              <a:rPr lang="tr-TR" sz="2000" dirty="0" err="1" smtClean="0">
                <a:latin typeface="Times New Roman" pitchFamily="18" charset="0"/>
                <a:cs typeface="Times New Roman" pitchFamily="18" charset="0"/>
              </a:rPr>
              <a:t>Wahtman</a:t>
            </a:r>
            <a:r>
              <a:rPr lang="tr-TR" sz="2000" dirty="0" smtClean="0">
                <a:latin typeface="Times New Roman" pitchFamily="18" charset="0"/>
                <a:cs typeface="Times New Roman" pitchFamily="18" charset="0"/>
              </a:rPr>
              <a:t> No 1 kağıdı ile süzülür ve cam şişede oda sıcaklığında saklanır. Reaktif birkaç hafta içinde ve her seferinde yeniden süzülerek kullanılabilir.</a:t>
            </a:r>
          </a:p>
          <a:p>
            <a:pPr algn="just">
              <a:buFont typeface="Wingdings" pitchFamily="2" charset="2"/>
              <a:buChar char="Ø"/>
            </a:pPr>
            <a:r>
              <a:rPr lang="tr-TR" sz="2000" dirty="0" smtClean="0">
                <a:latin typeface="Times New Roman" pitchFamily="18" charset="0"/>
                <a:cs typeface="Times New Roman" pitchFamily="18" charset="0"/>
              </a:rPr>
              <a:t>Reaktif ticari olarak satılmaktadır.</a:t>
            </a:r>
            <a:endParaRPr lang="tr-TR" sz="2000" dirty="0">
              <a:latin typeface="Times New Roman" pitchFamily="18" charset="0"/>
              <a:cs typeface="Times New Roman" pitchFamily="18" charset="0"/>
            </a:endParaRPr>
          </a:p>
        </p:txBody>
      </p:sp>
      <p:pic>
        <p:nvPicPr>
          <p:cNvPr id="14338" name="Picture 2"/>
          <p:cNvPicPr>
            <a:picLocks noChangeAspect="1" noChangeArrowheads="1"/>
          </p:cNvPicPr>
          <p:nvPr/>
        </p:nvPicPr>
        <p:blipFill>
          <a:blip r:embed="rId2"/>
          <a:srcRect/>
          <a:stretch>
            <a:fillRect/>
          </a:stretch>
        </p:blipFill>
        <p:spPr bwMode="auto">
          <a:xfrm>
            <a:off x="500034" y="1785926"/>
            <a:ext cx="8117350" cy="3214710"/>
          </a:xfrm>
          <a:prstGeom prst="rect">
            <a:avLst/>
          </a:prstGeom>
          <a:noFill/>
          <a:ln w="9525">
            <a:noFill/>
            <a:miter lim="800000"/>
            <a:headEnd/>
            <a:tailEnd/>
          </a:ln>
          <a:effectLst/>
        </p:spPr>
      </p:pic>
      <p:sp>
        <p:nvSpPr>
          <p:cNvPr id="6" name="5 Slayt Numarası Yer Tutucusu"/>
          <p:cNvSpPr>
            <a:spLocks noGrp="1"/>
          </p:cNvSpPr>
          <p:nvPr>
            <p:ph type="sldNum" sz="quarter" idx="12"/>
          </p:nvPr>
        </p:nvSpPr>
        <p:spPr/>
        <p:txBody>
          <a:bodyPr/>
          <a:lstStyle/>
          <a:p>
            <a:fld id="{76E3FD18-239D-48BA-886F-2D86BFFD5A0D}" type="slidenum">
              <a:rPr lang="tr-TR" smtClean="0"/>
              <a:pPr/>
              <a:t>143</a:t>
            </a:fld>
            <a:endParaRPr lang="tr-T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28596" y="1500174"/>
            <a:ext cx="8072494" cy="2928958"/>
          </a:xfrm>
          <a:ln>
            <a:solidFill>
              <a:schemeClr val="accent1"/>
            </a:solidFill>
          </a:ln>
        </p:spPr>
        <p:txBody>
          <a:bodyPr>
            <a:normAutofit lnSpcReduction="10000"/>
          </a:bodyPr>
          <a:lstStyle/>
          <a:p>
            <a:pPr algn="just">
              <a:buNone/>
            </a:pPr>
            <a:r>
              <a:rPr lang="tr-TR" b="1" dirty="0" smtClean="0">
                <a:solidFill>
                  <a:srgbClr val="FF0000"/>
                </a:solidFill>
                <a:latin typeface="Times New Roman" pitchFamily="18" charset="0"/>
                <a:cs typeface="Times New Roman" pitchFamily="18" charset="0"/>
              </a:rPr>
              <a:t>Protein Tayin Yöntemi:</a:t>
            </a:r>
          </a:p>
          <a:p>
            <a:pPr algn="just">
              <a:buFont typeface="Wingdings" pitchFamily="2" charset="2"/>
              <a:buChar char="Ø"/>
            </a:pPr>
            <a:r>
              <a:rPr lang="tr-TR" dirty="0" smtClean="0">
                <a:latin typeface="Times New Roman" pitchFamily="18" charset="0"/>
                <a:cs typeface="Times New Roman" pitchFamily="18" charset="0"/>
              </a:rPr>
              <a:t>	Uygun şekilde seyreltilen protein örneğine, standartlara ve köre 1 ml	boya reaktifi katılıp </a:t>
            </a:r>
            <a:r>
              <a:rPr lang="tr-TR" dirty="0" err="1" smtClean="0">
                <a:latin typeface="Times New Roman" pitchFamily="18" charset="0"/>
                <a:cs typeface="Times New Roman" pitchFamily="18" charset="0"/>
              </a:rPr>
              <a:t>vortekslenir</a:t>
            </a:r>
            <a:r>
              <a:rPr lang="tr-TR" dirty="0" smtClean="0">
                <a:latin typeface="Times New Roman" pitchFamily="18" charset="0"/>
                <a:cs typeface="Times New Roman" pitchFamily="18" charset="0"/>
              </a:rPr>
              <a:t>.</a:t>
            </a:r>
          </a:p>
          <a:p>
            <a:pPr algn="just">
              <a:buFont typeface="Wingdings" pitchFamily="2" charset="2"/>
              <a:buChar char="Ø"/>
            </a:pPr>
            <a:r>
              <a:rPr lang="tr-TR" dirty="0" smtClean="0">
                <a:latin typeface="Times New Roman" pitchFamily="18" charset="0"/>
                <a:cs typeface="Times New Roman" pitchFamily="18" charset="0"/>
              </a:rPr>
              <a:t>	5 dakika sonra köre karşı 595 </a:t>
            </a:r>
            <a:r>
              <a:rPr lang="tr-TR" dirty="0" err="1" smtClean="0">
                <a:latin typeface="Times New Roman" pitchFamily="18" charset="0"/>
                <a:cs typeface="Times New Roman" pitchFamily="18" charset="0"/>
              </a:rPr>
              <a:t>nm</a:t>
            </a:r>
            <a:r>
              <a:rPr lang="tr-TR" dirty="0" smtClean="0">
                <a:latin typeface="Times New Roman" pitchFamily="18" charset="0"/>
                <a:cs typeface="Times New Roman" pitchFamily="18" charset="0"/>
              </a:rPr>
              <a:t> deki </a:t>
            </a:r>
            <a:r>
              <a:rPr lang="tr-TR" dirty="0" err="1" smtClean="0">
                <a:latin typeface="Times New Roman" pitchFamily="18" charset="0"/>
                <a:cs typeface="Times New Roman" pitchFamily="18" charset="0"/>
              </a:rPr>
              <a:t>absorbanslar</a:t>
            </a:r>
            <a:r>
              <a:rPr lang="tr-TR" dirty="0" smtClean="0">
                <a:latin typeface="Times New Roman" pitchFamily="18" charset="0"/>
                <a:cs typeface="Times New Roman" pitchFamily="18" charset="0"/>
              </a:rPr>
              <a:t> ölçülür.</a:t>
            </a:r>
          </a:p>
          <a:p>
            <a:pPr algn="just">
              <a:buFont typeface="Wingdings" pitchFamily="2" charset="2"/>
              <a:buChar char="Ø"/>
            </a:pPr>
            <a:r>
              <a:rPr lang="tr-TR" dirty="0" smtClean="0">
                <a:latin typeface="Times New Roman" pitchFamily="18" charset="0"/>
                <a:cs typeface="Times New Roman" pitchFamily="18" charset="0"/>
              </a:rPr>
              <a:t>	Standart grafikten protein derişimi belirlenir.</a:t>
            </a:r>
            <a:endParaRPr lang="tr-TR" dirty="0">
              <a:latin typeface="Times New Roman" pitchFamily="18" charset="0"/>
              <a:cs typeface="Times New Roman" pitchFamily="18" charset="0"/>
            </a:endParaRPr>
          </a:p>
        </p:txBody>
      </p:sp>
      <p:sp>
        <p:nvSpPr>
          <p:cNvPr id="5" name="4 Slayt Numarası Yer Tutucusu"/>
          <p:cNvSpPr>
            <a:spLocks noGrp="1"/>
          </p:cNvSpPr>
          <p:nvPr>
            <p:ph type="sldNum" sz="quarter" idx="12"/>
          </p:nvPr>
        </p:nvSpPr>
        <p:spPr/>
        <p:txBody>
          <a:bodyPr/>
          <a:lstStyle/>
          <a:p>
            <a:fld id="{76E3FD18-239D-48BA-886F-2D86BFFD5A0D}" type="slidenum">
              <a:rPr lang="tr-TR" smtClean="0"/>
              <a:pPr/>
              <a:t>144</a:t>
            </a:fld>
            <a:endParaRPr lang="tr-TR"/>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Grp="1" noChangeAspect="1" noChangeArrowheads="1"/>
          </p:cNvPicPr>
          <p:nvPr>
            <p:ph idx="1"/>
          </p:nvPr>
        </p:nvPicPr>
        <p:blipFill>
          <a:blip r:embed="rId2"/>
          <a:srcRect/>
          <a:stretch>
            <a:fillRect/>
          </a:stretch>
        </p:blipFill>
        <p:spPr bwMode="auto">
          <a:xfrm>
            <a:off x="434121" y="1643050"/>
            <a:ext cx="8391832" cy="3643338"/>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145</a:t>
            </a:fld>
            <a:endParaRPr lang="tr-TR"/>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7" name="Picture 3"/>
          <p:cNvPicPr>
            <a:picLocks noGrp="1" noChangeAspect="1" noChangeArrowheads="1"/>
          </p:cNvPicPr>
          <p:nvPr>
            <p:ph idx="1"/>
          </p:nvPr>
        </p:nvPicPr>
        <p:blipFill>
          <a:blip r:embed="rId2"/>
          <a:srcRect/>
          <a:stretch>
            <a:fillRect/>
          </a:stretch>
        </p:blipFill>
        <p:spPr bwMode="auto">
          <a:xfrm>
            <a:off x="357158" y="2214554"/>
            <a:ext cx="8261446" cy="4027777"/>
          </a:xfrm>
          <a:prstGeom prst="rect">
            <a:avLst/>
          </a:prstGeom>
          <a:noFill/>
          <a:ln w="9525">
            <a:noFill/>
            <a:miter lim="800000"/>
            <a:headEnd/>
            <a:tailEnd/>
          </a:ln>
          <a:effectLst/>
        </p:spPr>
      </p:pic>
      <p:sp>
        <p:nvSpPr>
          <p:cNvPr id="6" name="5 Dikdörtgen"/>
          <p:cNvSpPr/>
          <p:nvPr/>
        </p:nvSpPr>
        <p:spPr>
          <a:xfrm>
            <a:off x="714348" y="1000108"/>
            <a:ext cx="7715304" cy="461665"/>
          </a:xfrm>
          <a:prstGeom prst="rect">
            <a:avLst/>
          </a:prstGeom>
          <a:ln>
            <a:solidFill>
              <a:schemeClr val="accent1"/>
            </a:solidFill>
          </a:ln>
        </p:spPr>
        <p:txBody>
          <a:bodyPr wrap="square">
            <a:spAutoFit/>
          </a:bodyPr>
          <a:lstStyle/>
          <a:p>
            <a:pPr algn="just">
              <a:buFont typeface="Wingdings" pitchFamily="2" charset="2"/>
              <a:buChar char="Ø"/>
            </a:pPr>
            <a:r>
              <a:rPr lang="tr-TR" sz="2400" dirty="0" smtClean="0">
                <a:latin typeface="Times New Roman" pitchFamily="18" charset="0"/>
                <a:cs typeface="Times New Roman" pitchFamily="18" charset="0"/>
              </a:rPr>
              <a:t>Standartların renk göstergesi (en sağdaki tüp kör tüpüdür)</a:t>
            </a:r>
            <a:endParaRPr lang="tr-TR" sz="2400" dirty="0">
              <a:latin typeface="Times New Roman" pitchFamily="18" charset="0"/>
              <a:cs typeface="Times New Roman" pitchFamily="18" charset="0"/>
            </a:endParaRPr>
          </a:p>
        </p:txBody>
      </p:sp>
      <p:sp>
        <p:nvSpPr>
          <p:cNvPr id="5" name="4 Slayt Numarası Yer Tutucusu"/>
          <p:cNvSpPr>
            <a:spLocks noGrp="1"/>
          </p:cNvSpPr>
          <p:nvPr>
            <p:ph type="sldNum" sz="quarter" idx="12"/>
          </p:nvPr>
        </p:nvSpPr>
        <p:spPr/>
        <p:txBody>
          <a:bodyPr/>
          <a:lstStyle/>
          <a:p>
            <a:fld id="{76E3FD18-239D-48BA-886F-2D86BFFD5A0D}" type="slidenum">
              <a:rPr lang="tr-TR" smtClean="0"/>
              <a:pPr/>
              <a:t>146</a:t>
            </a:fld>
            <a:endParaRPr lang="tr-T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Grp="1" noChangeAspect="1" noChangeArrowheads="1"/>
          </p:cNvPicPr>
          <p:nvPr>
            <p:ph idx="1"/>
          </p:nvPr>
        </p:nvPicPr>
        <p:blipFill>
          <a:blip r:embed="rId2"/>
          <a:srcRect/>
          <a:stretch>
            <a:fillRect/>
          </a:stretch>
        </p:blipFill>
        <p:spPr bwMode="auto">
          <a:xfrm>
            <a:off x="418579" y="1000108"/>
            <a:ext cx="8300161" cy="5286412"/>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147</a:t>
            </a:fld>
            <a:endParaRPr lang="tr-TR"/>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000108"/>
            <a:ext cx="8229600" cy="4143404"/>
          </a:xfrm>
          <a:ln>
            <a:solidFill>
              <a:schemeClr val="accent1"/>
            </a:solidFill>
          </a:ln>
        </p:spPr>
        <p:txBody>
          <a:bodyPr/>
          <a:lstStyle/>
          <a:p>
            <a:pPr>
              <a:buNone/>
            </a:pPr>
            <a:r>
              <a:rPr lang="tr-TR" b="1" dirty="0" smtClean="0">
                <a:solidFill>
                  <a:srgbClr val="FF0000"/>
                </a:solidFill>
                <a:latin typeface="Times New Roman" pitchFamily="18" charset="0"/>
                <a:cs typeface="Times New Roman" pitchFamily="18" charset="0"/>
              </a:rPr>
              <a:t>Gümüş Bağlama Yöntemi:</a:t>
            </a:r>
          </a:p>
          <a:p>
            <a:pPr algn="just">
              <a:buFont typeface="Wingdings" pitchFamily="2" charset="2"/>
              <a:buChar char="Ø"/>
            </a:pPr>
            <a:r>
              <a:rPr lang="tr-TR" dirty="0" smtClean="0">
                <a:latin typeface="Times New Roman" pitchFamily="18" charset="0"/>
                <a:cs typeface="Times New Roman" pitchFamily="18" charset="0"/>
              </a:rPr>
              <a:t>	Gümüş iyonlarının proteinlerle bağlanmasıyla oluşan renkli bileşiğin 420 </a:t>
            </a:r>
            <a:r>
              <a:rPr lang="tr-TR" dirty="0" err="1" smtClean="0">
                <a:latin typeface="Times New Roman" pitchFamily="18" charset="0"/>
                <a:cs typeface="Times New Roman" pitchFamily="18" charset="0"/>
              </a:rPr>
              <a:t>nm’deki</a:t>
            </a:r>
            <a:r>
              <a:rPr lang="tr-TR" dirty="0" smtClean="0">
                <a:latin typeface="Times New Roman" pitchFamily="18" charset="0"/>
                <a:cs typeface="Times New Roman" pitchFamily="18" charset="0"/>
              </a:rPr>
              <a:t> absorbansının okunmasıyla yapılır.</a:t>
            </a:r>
          </a:p>
          <a:p>
            <a:pPr algn="just">
              <a:buFont typeface="Wingdings" pitchFamily="2" charset="2"/>
              <a:buChar char="Ø"/>
            </a:pPr>
            <a:r>
              <a:rPr lang="tr-TR" dirty="0" smtClean="0">
                <a:latin typeface="Times New Roman" pitchFamily="18" charset="0"/>
                <a:cs typeface="Times New Roman" pitchFamily="18" charset="0"/>
              </a:rPr>
              <a:t>	Oldukça yüksek bir hassasiyeti vardır (150 </a:t>
            </a:r>
            <a:r>
              <a:rPr lang="tr-TR" dirty="0" err="1" smtClean="0">
                <a:latin typeface="Times New Roman" pitchFamily="18" charset="0"/>
                <a:cs typeface="Times New Roman" pitchFamily="18" charset="0"/>
              </a:rPr>
              <a:t>ng</a:t>
            </a:r>
            <a:r>
              <a:rPr lang="tr-TR" dirty="0" smtClean="0">
                <a:latin typeface="Times New Roman" pitchFamily="18" charset="0"/>
                <a:cs typeface="Times New Roman" pitchFamily="18" charset="0"/>
              </a:rPr>
              <a:t> – 20 </a:t>
            </a:r>
            <a:r>
              <a:rPr lang="el-GR" dirty="0" smtClean="0">
                <a:latin typeface="Times New Roman" pitchFamily="18" charset="0"/>
                <a:cs typeface="Times New Roman" pitchFamily="18" charset="0"/>
              </a:rPr>
              <a:t>μ</a:t>
            </a:r>
            <a:r>
              <a:rPr lang="tr-TR" dirty="0" smtClean="0">
                <a:latin typeface="Times New Roman" pitchFamily="18" charset="0"/>
                <a:cs typeface="Times New Roman" pitchFamily="18" charset="0"/>
              </a:rPr>
              <a:t>g protein/ml).</a:t>
            </a:r>
          </a:p>
          <a:p>
            <a:pPr algn="just">
              <a:buFont typeface="Wingdings" pitchFamily="2" charset="2"/>
              <a:buChar char="Ø"/>
            </a:pPr>
            <a:r>
              <a:rPr lang="tr-TR" dirty="0" smtClean="0">
                <a:latin typeface="Times New Roman" pitchFamily="18" charset="0"/>
                <a:cs typeface="Times New Roman" pitchFamily="18" charset="0"/>
              </a:rPr>
              <a:t>	Ancak </a:t>
            </a:r>
            <a:r>
              <a:rPr lang="tr-TR" dirty="0" err="1" smtClean="0">
                <a:latin typeface="Times New Roman" pitchFamily="18" charset="0"/>
                <a:cs typeface="Times New Roman" pitchFamily="18" charset="0"/>
              </a:rPr>
              <a:t>şelatlayıcı</a:t>
            </a:r>
            <a:r>
              <a:rPr lang="tr-TR" dirty="0" smtClean="0">
                <a:latin typeface="Times New Roman" pitchFamily="18" charset="0"/>
                <a:cs typeface="Times New Roman" pitchFamily="18" charset="0"/>
              </a:rPr>
              <a:t> ajanlar (EDTA) tarafından, % 0.01 den fazla </a:t>
            </a:r>
            <a:r>
              <a:rPr lang="tr-TR" dirty="0" err="1" smtClean="0">
                <a:latin typeface="Times New Roman" pitchFamily="18" charset="0"/>
                <a:cs typeface="Times New Roman" pitchFamily="18" charset="0"/>
              </a:rPr>
              <a:t>SDS’den</a:t>
            </a:r>
            <a:r>
              <a:rPr lang="tr-TR" dirty="0" smtClean="0">
                <a:latin typeface="Times New Roman" pitchFamily="18" charset="0"/>
                <a:cs typeface="Times New Roman" pitchFamily="18" charset="0"/>
              </a:rPr>
              <a:t> ve DTT ve 2-</a:t>
            </a:r>
            <a:r>
              <a:rPr lang="tr-TR" dirty="0" err="1" smtClean="0">
                <a:latin typeface="Times New Roman" pitchFamily="18" charset="0"/>
                <a:cs typeface="Times New Roman" pitchFamily="18" charset="0"/>
              </a:rPr>
              <a:t>merkaptoetanol</a:t>
            </a:r>
            <a:r>
              <a:rPr lang="tr-TR" dirty="0" smtClean="0">
                <a:latin typeface="Times New Roman" pitchFamily="18" charset="0"/>
                <a:cs typeface="Times New Roman" pitchFamily="18" charset="0"/>
              </a:rPr>
              <a:t> gibi indirgeyici ajanlardan kolayca etkilenerek bozulur.</a:t>
            </a:r>
            <a:endParaRPr lang="tr-TR" dirty="0">
              <a:latin typeface="Times New Roman" pitchFamily="18" charset="0"/>
              <a:cs typeface="Times New Roman" pitchFamily="18" charset="0"/>
            </a:endParaRPr>
          </a:p>
        </p:txBody>
      </p:sp>
      <p:sp>
        <p:nvSpPr>
          <p:cNvPr id="5" name="4 Slayt Numarası Yer Tutucusu"/>
          <p:cNvSpPr>
            <a:spLocks noGrp="1"/>
          </p:cNvSpPr>
          <p:nvPr>
            <p:ph type="sldNum" sz="quarter" idx="12"/>
          </p:nvPr>
        </p:nvSpPr>
        <p:spPr/>
        <p:txBody>
          <a:bodyPr/>
          <a:lstStyle/>
          <a:p>
            <a:fld id="{76E3FD18-239D-48BA-886F-2D86BFFD5A0D}" type="slidenum">
              <a:rPr lang="tr-TR" smtClean="0"/>
              <a:pPr/>
              <a:t>148</a:t>
            </a:fld>
            <a:endParaRPr lang="tr-TR"/>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57158" y="571480"/>
            <a:ext cx="8329642" cy="6000792"/>
          </a:xfrm>
          <a:ln>
            <a:solidFill>
              <a:schemeClr val="accent1"/>
            </a:solidFill>
          </a:ln>
        </p:spPr>
        <p:txBody>
          <a:bodyPr>
            <a:normAutofit fontScale="92500"/>
          </a:bodyPr>
          <a:lstStyle/>
          <a:p>
            <a:pPr>
              <a:buNone/>
            </a:pPr>
            <a:r>
              <a:rPr lang="tr-TR" b="1" dirty="0" smtClean="0">
                <a:solidFill>
                  <a:srgbClr val="FF0000"/>
                </a:solidFill>
                <a:latin typeface="Times New Roman" pitchFamily="18" charset="0"/>
                <a:cs typeface="Times New Roman" pitchFamily="18" charset="0"/>
              </a:rPr>
              <a:t>FLORİMETRİK TEKNİKLER</a:t>
            </a:r>
            <a:endParaRPr lang="tr-TR" dirty="0" smtClean="0">
              <a:solidFill>
                <a:srgbClr val="FF0000"/>
              </a:solidFill>
              <a:latin typeface="Times New Roman" pitchFamily="18" charset="0"/>
              <a:cs typeface="Times New Roman" pitchFamily="18" charset="0"/>
            </a:endParaRPr>
          </a:p>
          <a:p>
            <a:pPr algn="just">
              <a:buFont typeface="Wingdings" pitchFamily="2" charset="2"/>
              <a:buChar char="Ø"/>
            </a:pPr>
            <a:r>
              <a:rPr lang="tr-TR" dirty="0" smtClean="0"/>
              <a:t>     </a:t>
            </a:r>
            <a:r>
              <a:rPr lang="tr-TR" dirty="0" err="1" smtClean="0">
                <a:latin typeface="Times New Roman" pitchFamily="18" charset="0"/>
                <a:cs typeface="Times New Roman" pitchFamily="18" charset="0"/>
              </a:rPr>
              <a:t>Florimetrik</a:t>
            </a:r>
            <a:r>
              <a:rPr lang="tr-TR" dirty="0" smtClean="0">
                <a:latin typeface="Times New Roman" pitchFamily="18" charset="0"/>
                <a:cs typeface="Times New Roman" pitchFamily="18" charset="0"/>
              </a:rPr>
              <a:t> yöntemlerle diğer yöntemlerde görülen girişim sorunları ortadan kaldıran ve oldukça hassas sonuçlar elde edilir.</a:t>
            </a:r>
          </a:p>
          <a:p>
            <a:pPr algn="just">
              <a:buFont typeface="Wingdings" pitchFamily="2" charset="2"/>
              <a:buChar char="Ø"/>
            </a:pP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Floresans</a:t>
            </a:r>
            <a:r>
              <a:rPr lang="tr-TR" dirty="0" smtClean="0">
                <a:latin typeface="Times New Roman" pitchFamily="18" charset="0"/>
                <a:cs typeface="Times New Roman" pitchFamily="18" charset="0"/>
              </a:rPr>
              <a:t> tekniklerin en büyük avantajı, duyarlıkları ve sonuçların nanogram (10-9) düzeyine kadar belirlenebilmesidir. Bu tür </a:t>
            </a:r>
            <a:r>
              <a:rPr lang="tr-TR" dirty="0" err="1" smtClean="0">
                <a:latin typeface="Times New Roman" pitchFamily="18" charset="0"/>
                <a:cs typeface="Times New Roman" pitchFamily="18" charset="0"/>
              </a:rPr>
              <a:t>floresans</a:t>
            </a:r>
            <a:r>
              <a:rPr lang="tr-TR" dirty="0" smtClean="0">
                <a:latin typeface="Times New Roman" pitchFamily="18" charset="0"/>
                <a:cs typeface="Times New Roman" pitchFamily="18" charset="0"/>
              </a:rPr>
              <a:t> temelli tayinlerden biri </a:t>
            </a:r>
            <a:r>
              <a:rPr lang="tr-TR" dirty="0" err="1" smtClean="0">
                <a:latin typeface="Times New Roman" pitchFamily="18" charset="0"/>
                <a:cs typeface="Times New Roman" pitchFamily="18" charset="0"/>
              </a:rPr>
              <a:t>Udenfriend</a:t>
            </a:r>
            <a:r>
              <a:rPr lang="tr-TR" dirty="0" smtClean="0">
                <a:latin typeface="Times New Roman" pitchFamily="18" charset="0"/>
                <a:cs typeface="Times New Roman" pitchFamily="18" charset="0"/>
              </a:rPr>
              <a:t> tarafından 1972 yılında uygulanmıştır.</a:t>
            </a:r>
          </a:p>
          <a:p>
            <a:pPr algn="just">
              <a:buFont typeface="Wingdings" pitchFamily="2" charset="2"/>
              <a:buChar char="Ø"/>
            </a:pPr>
            <a:r>
              <a:rPr lang="tr-TR" dirty="0" smtClean="0">
                <a:latin typeface="Times New Roman" pitchFamily="18" charset="0"/>
                <a:cs typeface="Times New Roman" pitchFamily="18" charset="0"/>
              </a:rPr>
              <a:t>     Bu yöntemde </a:t>
            </a:r>
            <a:r>
              <a:rPr lang="tr-TR" dirty="0" err="1" smtClean="0">
                <a:latin typeface="Times New Roman" pitchFamily="18" charset="0"/>
                <a:cs typeface="Times New Roman" pitchFamily="18" charset="0"/>
              </a:rPr>
              <a:t>floresan</a:t>
            </a:r>
            <a:r>
              <a:rPr lang="tr-TR" dirty="0" smtClean="0">
                <a:latin typeface="Times New Roman" pitchFamily="18" charset="0"/>
                <a:cs typeface="Times New Roman" pitchFamily="18" charset="0"/>
              </a:rPr>
              <a:t> olmayan bir bileşik olan </a:t>
            </a:r>
            <a:r>
              <a:rPr lang="tr-TR" dirty="0" err="1" smtClean="0">
                <a:latin typeface="Times New Roman" pitchFamily="18" charset="0"/>
                <a:cs typeface="Times New Roman" pitchFamily="18" charset="0"/>
              </a:rPr>
              <a:t>floresamin</a:t>
            </a:r>
            <a:r>
              <a:rPr lang="tr-TR" dirty="0" smtClean="0">
                <a:latin typeface="Times New Roman" pitchFamily="18" charset="0"/>
                <a:cs typeface="Times New Roman" pitchFamily="18" charset="0"/>
              </a:rPr>
              <a:t>, proteinlerdeki </a:t>
            </a:r>
            <a:r>
              <a:rPr lang="tr-TR" dirty="0" err="1" smtClean="0">
                <a:latin typeface="Times New Roman" pitchFamily="18" charset="0"/>
                <a:cs typeface="Times New Roman" pitchFamily="18" charset="0"/>
              </a:rPr>
              <a:t>primer</a:t>
            </a:r>
            <a:r>
              <a:rPr lang="tr-TR" dirty="0" smtClean="0">
                <a:latin typeface="Times New Roman" pitchFamily="18" charset="0"/>
                <a:cs typeface="Times New Roman" pitchFamily="18" charset="0"/>
              </a:rPr>
              <a:t> aminlerle (</a:t>
            </a:r>
            <a:r>
              <a:rPr lang="tr-TR" dirty="0" err="1" smtClean="0">
                <a:latin typeface="Times New Roman" pitchFamily="18" charset="0"/>
                <a:cs typeface="Times New Roman" pitchFamily="18" charset="0"/>
              </a:rPr>
              <a:t>peptitlerin</a:t>
            </a:r>
            <a:r>
              <a:rPr lang="tr-TR" dirty="0" smtClean="0">
                <a:latin typeface="Times New Roman" pitchFamily="18" charset="0"/>
                <a:cs typeface="Times New Roman" pitchFamily="18" charset="0"/>
              </a:rPr>
              <a:t> terminal amino grupları ve </a:t>
            </a:r>
            <a:r>
              <a:rPr lang="tr-TR" dirty="0" err="1" smtClean="0">
                <a:latin typeface="Times New Roman" pitchFamily="18" charset="0"/>
                <a:cs typeface="Times New Roman" pitchFamily="18" charset="0"/>
              </a:rPr>
              <a:t>lizinin</a:t>
            </a:r>
            <a:r>
              <a:rPr lang="tr-TR" dirty="0" smtClean="0">
                <a:latin typeface="Times New Roman" pitchFamily="18" charset="0"/>
                <a:cs typeface="Times New Roman" pitchFamily="18" charset="0"/>
              </a:rPr>
              <a:t> </a:t>
            </a:r>
            <a:r>
              <a:rPr lang="az-Cyrl-AZ" dirty="0" smtClean="0">
                <a:latin typeface="Times New Roman" pitchFamily="18" charset="0"/>
                <a:cs typeface="Times New Roman" pitchFamily="18" charset="0"/>
              </a:rPr>
              <a:t>Є </a:t>
            </a:r>
            <a:r>
              <a:rPr lang="tr-TR" dirty="0" smtClean="0">
                <a:latin typeface="Times New Roman" pitchFamily="18" charset="0"/>
                <a:cs typeface="Times New Roman" pitchFamily="18" charset="0"/>
              </a:rPr>
              <a:t>amino grubu gibi) oldukça hızlı bir şekilde </a:t>
            </a:r>
            <a:r>
              <a:rPr lang="tr-TR" dirty="0" err="1" smtClean="0">
                <a:latin typeface="Times New Roman" pitchFamily="18" charset="0"/>
                <a:cs typeface="Times New Roman" pitchFamily="18" charset="0"/>
              </a:rPr>
              <a:t>floresan</a:t>
            </a:r>
            <a:r>
              <a:rPr lang="tr-TR" dirty="0" smtClean="0">
                <a:latin typeface="Times New Roman" pitchFamily="18" charset="0"/>
                <a:cs typeface="Times New Roman" pitchFamily="18" charset="0"/>
              </a:rPr>
              <a:t> bir bileşik oluşturarak reaksiyon verir. 1993 yılında </a:t>
            </a:r>
            <a:r>
              <a:rPr lang="tr-TR" dirty="0" err="1" smtClean="0">
                <a:latin typeface="Times New Roman" pitchFamily="18" charset="0"/>
                <a:cs typeface="Times New Roman" pitchFamily="18" charset="0"/>
              </a:rPr>
              <a:t>Lorenzon</a:t>
            </a:r>
            <a:r>
              <a:rPr lang="tr-TR" dirty="0" smtClean="0">
                <a:latin typeface="Times New Roman" pitchFamily="18" charset="0"/>
                <a:cs typeface="Times New Roman" pitchFamily="18" charset="0"/>
              </a:rPr>
              <a:t> bu yöntemi </a:t>
            </a:r>
            <a:r>
              <a:rPr lang="tr-TR" dirty="0" err="1" smtClean="0">
                <a:latin typeface="Times New Roman" pitchFamily="18" charset="0"/>
                <a:cs typeface="Times New Roman" pitchFamily="18" charset="0"/>
              </a:rPr>
              <a:t>modifiye</a:t>
            </a:r>
            <a:r>
              <a:rPr lang="tr-TR" dirty="0" smtClean="0">
                <a:latin typeface="Times New Roman" pitchFamily="18" charset="0"/>
                <a:cs typeface="Times New Roman" pitchFamily="18" charset="0"/>
              </a:rPr>
              <a:t> etmiştir.</a:t>
            </a:r>
          </a:p>
          <a:p>
            <a:pPr algn="just">
              <a:buFont typeface="Wingdings" pitchFamily="2" charset="2"/>
              <a:buChar char="Ø"/>
            </a:pP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Bio</a:t>
            </a:r>
            <a:r>
              <a:rPr lang="tr-TR" dirty="0" smtClean="0">
                <a:latin typeface="Times New Roman" pitchFamily="18" charset="0"/>
                <a:cs typeface="Times New Roman" pitchFamily="18" charset="0"/>
              </a:rPr>
              <a:t>-tek FL600 firması 2006 yılında bu iki yöntemden yararlanarak ve </a:t>
            </a:r>
            <a:r>
              <a:rPr lang="tr-TR" dirty="0" err="1" smtClean="0">
                <a:latin typeface="Times New Roman" pitchFamily="18" charset="0"/>
                <a:cs typeface="Times New Roman" pitchFamily="18" charset="0"/>
              </a:rPr>
              <a:t>mikroplate</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floresans</a:t>
            </a:r>
            <a:r>
              <a:rPr lang="tr-TR" dirty="0" smtClean="0">
                <a:latin typeface="Times New Roman" pitchFamily="18" charset="0"/>
                <a:cs typeface="Times New Roman" pitchFamily="18" charset="0"/>
              </a:rPr>
              <a:t> okuyucu kullanarak toplam protein miktarını oldukça hassas bir şekilde belirlemiştir.</a:t>
            </a:r>
            <a:endParaRPr lang="tr-TR" dirty="0">
              <a:latin typeface="Times New Roman" pitchFamily="18" charset="0"/>
              <a:cs typeface="Times New Roman" pitchFamily="18" charset="0"/>
            </a:endParaRPr>
          </a:p>
        </p:txBody>
      </p:sp>
      <p:sp>
        <p:nvSpPr>
          <p:cNvPr id="5" name="4 Slayt Numarası Yer Tutucusu"/>
          <p:cNvSpPr>
            <a:spLocks noGrp="1"/>
          </p:cNvSpPr>
          <p:nvPr>
            <p:ph type="sldNum" sz="quarter" idx="12"/>
          </p:nvPr>
        </p:nvSpPr>
        <p:spPr/>
        <p:txBody>
          <a:bodyPr/>
          <a:lstStyle/>
          <a:p>
            <a:fld id="{76E3FD18-239D-48BA-886F-2D86BFFD5A0D}" type="slidenum">
              <a:rPr lang="tr-TR" smtClean="0"/>
              <a:pPr/>
              <a:t>149</a:t>
            </a:fld>
            <a:endParaRPr lang="tr-TR"/>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Grp="1" noChangeAspect="1" noChangeArrowheads="1"/>
          </p:cNvPicPr>
          <p:nvPr>
            <p:ph idx="1"/>
          </p:nvPr>
        </p:nvPicPr>
        <p:blipFill>
          <a:blip r:embed="rId2"/>
          <a:srcRect/>
          <a:stretch>
            <a:fillRect/>
          </a:stretch>
        </p:blipFill>
        <p:spPr bwMode="auto">
          <a:xfrm>
            <a:off x="1345514" y="987009"/>
            <a:ext cx="6441195" cy="5156636"/>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150</a:t>
            </a:fld>
            <a:endParaRPr lang="tr-TR"/>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214282" y="500042"/>
            <a:ext cx="8643998" cy="5929354"/>
          </a:xfrm>
          <a:ln>
            <a:solidFill>
              <a:schemeClr val="accent1"/>
            </a:solidFill>
          </a:ln>
        </p:spPr>
        <p:txBody>
          <a:bodyPr>
            <a:normAutofit fontScale="92500" lnSpcReduction="20000"/>
          </a:bodyPr>
          <a:lstStyle/>
          <a:p>
            <a:pPr algn="just">
              <a:lnSpc>
                <a:spcPct val="120000"/>
              </a:lnSpc>
              <a:buFont typeface="Wingdings" pitchFamily="2" charset="2"/>
              <a:buChar char="Ø"/>
            </a:pPr>
            <a:r>
              <a:rPr lang="tr-TR" dirty="0" smtClean="0">
                <a:latin typeface="Times New Roman" pitchFamily="18" charset="0"/>
                <a:cs typeface="Times New Roman" pitchFamily="18" charset="0"/>
              </a:rPr>
              <a:t>     Yaygın olarak kullanılan yöntem ise proteinlerin o-</a:t>
            </a:r>
            <a:r>
              <a:rPr lang="tr-TR" dirty="0" err="1" smtClean="0">
                <a:latin typeface="Times New Roman" pitchFamily="18" charset="0"/>
                <a:cs typeface="Times New Roman" pitchFamily="18" charset="0"/>
              </a:rPr>
              <a:t>ftalaldehit</a:t>
            </a:r>
            <a:r>
              <a:rPr lang="tr-TR" dirty="0" smtClean="0">
                <a:latin typeface="Times New Roman" pitchFamily="18" charset="0"/>
                <a:cs typeface="Times New Roman" pitchFamily="18" charset="0"/>
              </a:rPr>
              <a:t> (OPA) ile </a:t>
            </a:r>
            <a:r>
              <a:rPr lang="tr-TR" dirty="0" err="1" smtClean="0">
                <a:latin typeface="Times New Roman" pitchFamily="18" charset="0"/>
                <a:cs typeface="Times New Roman" pitchFamily="18" charset="0"/>
              </a:rPr>
              <a:t>türevlendirilmesine</a:t>
            </a:r>
            <a:r>
              <a:rPr lang="tr-TR" dirty="0" smtClean="0">
                <a:latin typeface="Times New Roman" pitchFamily="18" charset="0"/>
                <a:cs typeface="Times New Roman" pitchFamily="18" charset="0"/>
              </a:rPr>
              <a:t> dayanır. </a:t>
            </a:r>
          </a:p>
          <a:p>
            <a:pPr algn="just">
              <a:lnSpc>
                <a:spcPct val="120000"/>
              </a:lnSpc>
              <a:buFont typeface="Wingdings" pitchFamily="2" charset="2"/>
              <a:buChar char="Ø"/>
            </a:pPr>
            <a:r>
              <a:rPr lang="tr-TR" dirty="0" smtClean="0">
                <a:latin typeface="Times New Roman" pitchFamily="18" charset="0"/>
                <a:cs typeface="Times New Roman" pitchFamily="18" charset="0"/>
              </a:rPr>
              <a:t>     OPA proteinlerdeki </a:t>
            </a:r>
            <a:r>
              <a:rPr lang="tr-TR" dirty="0" err="1" smtClean="0">
                <a:latin typeface="Times New Roman" pitchFamily="18" charset="0"/>
                <a:cs typeface="Times New Roman" pitchFamily="18" charset="0"/>
              </a:rPr>
              <a:t>primer</a:t>
            </a:r>
            <a:r>
              <a:rPr lang="tr-TR" dirty="0" smtClean="0">
                <a:latin typeface="Times New Roman" pitchFamily="18" charset="0"/>
                <a:cs typeface="Times New Roman" pitchFamily="18" charset="0"/>
              </a:rPr>
              <a:t> aminlerle (amino asidin NH2 terminali ve </a:t>
            </a:r>
            <a:r>
              <a:rPr lang="tr-TR" dirty="0" err="1" smtClean="0">
                <a:latin typeface="Times New Roman" pitchFamily="18" charset="0"/>
                <a:cs typeface="Times New Roman" pitchFamily="18" charset="0"/>
              </a:rPr>
              <a:t>lizinin</a:t>
            </a:r>
            <a:r>
              <a:rPr lang="tr-TR" dirty="0" smtClean="0">
                <a:latin typeface="Times New Roman" pitchFamily="18" charset="0"/>
                <a:cs typeface="Times New Roman" pitchFamily="18" charset="0"/>
              </a:rPr>
              <a:t> </a:t>
            </a:r>
            <a:r>
              <a:rPr lang="az-Cyrl-AZ" dirty="0" smtClean="0">
                <a:latin typeface="Times New Roman" pitchFamily="18" charset="0"/>
                <a:cs typeface="Times New Roman" pitchFamily="18" charset="0"/>
              </a:rPr>
              <a:t>є- </a:t>
            </a:r>
            <a:r>
              <a:rPr lang="tr-TR" dirty="0" smtClean="0">
                <a:latin typeface="Times New Roman" pitchFamily="18" charset="0"/>
                <a:cs typeface="Times New Roman" pitchFamily="18" charset="0"/>
              </a:rPr>
              <a:t>amino grubu gibi) reaksiyon verir. Yöntemin hassasiyeti tayinden önce protein örneğinin </a:t>
            </a:r>
            <a:r>
              <a:rPr lang="tr-TR" dirty="0" err="1" smtClean="0">
                <a:latin typeface="Times New Roman" pitchFamily="18" charset="0"/>
                <a:cs typeface="Times New Roman" pitchFamily="18" charset="0"/>
              </a:rPr>
              <a:t>hidrolizlenmesiyle</a:t>
            </a:r>
            <a:r>
              <a:rPr lang="tr-TR" dirty="0" smtClean="0">
                <a:latin typeface="Times New Roman" pitchFamily="18" charset="0"/>
                <a:cs typeface="Times New Roman" pitchFamily="18" charset="0"/>
              </a:rPr>
              <a:t> daha da arttırılabilir. Hidroliz işlemi proteinde yan grup olarak bulunan </a:t>
            </a:r>
            <a:r>
              <a:rPr lang="az-Cyrl-AZ" dirty="0" smtClean="0">
                <a:latin typeface="Times New Roman" pitchFamily="18" charset="0"/>
                <a:cs typeface="Times New Roman" pitchFamily="18" charset="0"/>
              </a:rPr>
              <a:t>Є-</a:t>
            </a:r>
            <a:r>
              <a:rPr lang="tr-TR" dirty="0" smtClean="0">
                <a:latin typeface="Times New Roman" pitchFamily="18" charset="0"/>
                <a:cs typeface="Times New Roman" pitchFamily="18" charset="0"/>
              </a:rPr>
              <a:t>amino gruplarını reaksiyona hazır hale getirir.</a:t>
            </a:r>
          </a:p>
          <a:p>
            <a:pPr algn="just">
              <a:lnSpc>
                <a:spcPct val="120000"/>
              </a:lnSpc>
              <a:buFont typeface="Wingdings" pitchFamily="2" charset="2"/>
              <a:buChar char="Ø"/>
            </a:pPr>
            <a:r>
              <a:rPr lang="tr-TR" dirty="0" smtClean="0">
                <a:latin typeface="Times New Roman" pitchFamily="18" charset="0"/>
                <a:cs typeface="Times New Roman" pitchFamily="18" charset="0"/>
              </a:rPr>
              <a:t>     Bu yöntemle yapılan tayinlerde çok az miktardaki protein örneği yeterli olmaktadır. </a:t>
            </a:r>
            <a:r>
              <a:rPr lang="tr-TR" dirty="0" err="1" smtClean="0">
                <a:latin typeface="Times New Roman" pitchFamily="18" charset="0"/>
                <a:cs typeface="Times New Roman" pitchFamily="18" charset="0"/>
              </a:rPr>
              <a:t>Tris</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hidroksimetil</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aminometan</a:t>
            </a:r>
            <a:r>
              <a:rPr lang="tr-TR" dirty="0" smtClean="0">
                <a:latin typeface="Times New Roman" pitchFamily="18" charset="0"/>
                <a:cs typeface="Times New Roman" pitchFamily="18" charset="0"/>
              </a:rPr>
              <a:t>, amino asit tamponları gibi </a:t>
            </a:r>
            <a:r>
              <a:rPr lang="tr-TR" dirty="0" err="1" smtClean="0">
                <a:latin typeface="Times New Roman" pitchFamily="18" charset="0"/>
                <a:cs typeface="Times New Roman" pitchFamily="18" charset="0"/>
              </a:rPr>
              <a:t>primer</a:t>
            </a:r>
            <a:r>
              <a:rPr lang="tr-TR" dirty="0" smtClean="0">
                <a:latin typeface="Times New Roman" pitchFamily="18" charset="0"/>
                <a:cs typeface="Times New Roman" pitchFamily="18" charset="0"/>
              </a:rPr>
              <a:t> aminler o-</a:t>
            </a:r>
            <a:r>
              <a:rPr lang="tr-TR" dirty="0" err="1" smtClean="0">
                <a:latin typeface="Times New Roman" pitchFamily="18" charset="0"/>
                <a:cs typeface="Times New Roman" pitchFamily="18" charset="0"/>
              </a:rPr>
              <a:t>ftalaldehit</a:t>
            </a:r>
            <a:r>
              <a:rPr lang="tr-TR" dirty="0" smtClean="0">
                <a:latin typeface="Times New Roman" pitchFamily="18" charset="0"/>
                <a:cs typeface="Times New Roman" pitchFamily="18" charset="0"/>
              </a:rPr>
              <a:t> ile reaksiyon verdiği için ortamdan uzaklaştırılmalıdır.</a:t>
            </a:r>
          </a:p>
          <a:p>
            <a:pPr algn="just">
              <a:lnSpc>
                <a:spcPct val="120000"/>
              </a:lnSpc>
              <a:buFont typeface="Wingdings" pitchFamily="2" charset="2"/>
              <a:buChar char="Ø"/>
            </a:pPr>
            <a:r>
              <a:rPr lang="tr-TR" dirty="0" smtClean="0">
                <a:latin typeface="Times New Roman" pitchFamily="18" charset="0"/>
                <a:cs typeface="Times New Roman" pitchFamily="18" charset="0"/>
              </a:rPr>
              <a:t>     OPA genellikle 2-</a:t>
            </a:r>
            <a:r>
              <a:rPr lang="tr-TR" dirty="0" err="1" smtClean="0">
                <a:latin typeface="Times New Roman" pitchFamily="18" charset="0"/>
                <a:cs typeface="Times New Roman" pitchFamily="18" charset="0"/>
              </a:rPr>
              <a:t>merkaptoetanol</a:t>
            </a:r>
            <a:r>
              <a:rPr lang="tr-TR" dirty="0" smtClean="0">
                <a:latin typeface="Times New Roman" pitchFamily="18" charset="0"/>
                <a:cs typeface="Times New Roman" pitchFamily="18" charset="0"/>
              </a:rPr>
              <a:t> varlığında ve </a:t>
            </a:r>
            <a:r>
              <a:rPr lang="tr-TR" dirty="0" err="1" smtClean="0">
                <a:latin typeface="Times New Roman" pitchFamily="18" charset="0"/>
                <a:cs typeface="Times New Roman" pitchFamily="18" charset="0"/>
              </a:rPr>
              <a:t>pH</a:t>
            </a:r>
            <a:r>
              <a:rPr lang="tr-TR" dirty="0" smtClean="0">
                <a:latin typeface="Times New Roman" pitchFamily="18" charset="0"/>
                <a:cs typeface="Times New Roman" pitchFamily="18" charset="0"/>
              </a:rPr>
              <a:t> 9.5 de </a:t>
            </a:r>
            <a:r>
              <a:rPr lang="tr-TR" dirty="0" err="1" smtClean="0">
                <a:latin typeface="Times New Roman" pitchFamily="18" charset="0"/>
                <a:cs typeface="Times New Roman" pitchFamily="18" charset="0"/>
              </a:rPr>
              <a:t>peptit</a:t>
            </a:r>
            <a:r>
              <a:rPr lang="tr-TR" dirty="0" smtClean="0">
                <a:latin typeface="Times New Roman" pitchFamily="18" charset="0"/>
                <a:cs typeface="Times New Roman" pitchFamily="18" charset="0"/>
              </a:rPr>
              <a:t> ve proteinlerin </a:t>
            </a:r>
            <a:r>
              <a:rPr lang="tr-TR" dirty="0" err="1" smtClean="0">
                <a:latin typeface="Times New Roman" pitchFamily="18" charset="0"/>
                <a:cs typeface="Times New Roman" pitchFamily="18" charset="0"/>
              </a:rPr>
              <a:t>primer</a:t>
            </a:r>
            <a:r>
              <a:rPr lang="tr-TR" dirty="0" smtClean="0">
                <a:latin typeface="Times New Roman" pitchFamily="18" charset="0"/>
                <a:cs typeface="Times New Roman" pitchFamily="18" charset="0"/>
              </a:rPr>
              <a:t> amin gruplarıyla oldukça </a:t>
            </a:r>
            <a:r>
              <a:rPr lang="tr-TR" dirty="0" err="1" smtClean="0">
                <a:latin typeface="Times New Roman" pitchFamily="18" charset="0"/>
                <a:cs typeface="Times New Roman" pitchFamily="18" charset="0"/>
              </a:rPr>
              <a:t>floresans</a:t>
            </a:r>
            <a:r>
              <a:rPr lang="tr-TR" dirty="0" smtClean="0">
                <a:latin typeface="Times New Roman" pitchFamily="18" charset="0"/>
                <a:cs typeface="Times New Roman" pitchFamily="18" charset="0"/>
              </a:rPr>
              <a:t> bileşikler olan </a:t>
            </a:r>
            <a:r>
              <a:rPr lang="tr-TR" dirty="0" err="1" smtClean="0">
                <a:latin typeface="Times New Roman" pitchFamily="18" charset="0"/>
                <a:cs typeface="Times New Roman" pitchFamily="18" charset="0"/>
              </a:rPr>
              <a:t>izoindolleri</a:t>
            </a:r>
            <a:r>
              <a:rPr lang="tr-TR" dirty="0" smtClean="0">
                <a:latin typeface="Times New Roman" pitchFamily="18" charset="0"/>
                <a:cs typeface="Times New Roman" pitchFamily="18" charset="0"/>
              </a:rPr>
              <a:t> meydana getirir.</a:t>
            </a:r>
            <a:endParaRPr lang="tr-TR" dirty="0">
              <a:latin typeface="Times New Roman" pitchFamily="18" charset="0"/>
              <a:cs typeface="Times New Roman" pitchFamily="18" charset="0"/>
            </a:endParaRPr>
          </a:p>
        </p:txBody>
      </p:sp>
      <p:sp>
        <p:nvSpPr>
          <p:cNvPr id="5" name="4 Slayt Numarası Yer Tutucusu"/>
          <p:cNvSpPr>
            <a:spLocks noGrp="1"/>
          </p:cNvSpPr>
          <p:nvPr>
            <p:ph type="sldNum" sz="quarter" idx="12"/>
          </p:nvPr>
        </p:nvSpPr>
        <p:spPr/>
        <p:txBody>
          <a:bodyPr/>
          <a:lstStyle/>
          <a:p>
            <a:fld id="{76E3FD18-239D-48BA-886F-2D86BFFD5A0D}" type="slidenum">
              <a:rPr lang="tr-TR" smtClean="0"/>
              <a:pPr/>
              <a:t>151</a:t>
            </a:fld>
            <a:endParaRPr lang="tr-TR"/>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Grp="1" noChangeAspect="1" noChangeArrowheads="1"/>
          </p:cNvPicPr>
          <p:nvPr>
            <p:ph idx="1"/>
          </p:nvPr>
        </p:nvPicPr>
        <p:blipFill>
          <a:blip r:embed="rId2"/>
          <a:srcRect/>
          <a:stretch>
            <a:fillRect/>
          </a:stretch>
        </p:blipFill>
        <p:spPr bwMode="auto">
          <a:xfrm>
            <a:off x="714348" y="1571612"/>
            <a:ext cx="7032343" cy="3069445"/>
          </a:xfrm>
          <a:prstGeom prst="rect">
            <a:avLst/>
          </a:prstGeom>
          <a:noFill/>
          <a:ln w="9525">
            <a:noFill/>
            <a:miter lim="800000"/>
            <a:headEnd/>
            <a:tailEnd/>
          </a:ln>
          <a:effectLst/>
        </p:spPr>
      </p:pic>
      <p:sp>
        <p:nvSpPr>
          <p:cNvPr id="5" name="4 Dikdörtgen"/>
          <p:cNvSpPr/>
          <p:nvPr/>
        </p:nvSpPr>
        <p:spPr>
          <a:xfrm>
            <a:off x="642910" y="5214950"/>
            <a:ext cx="7786742" cy="707886"/>
          </a:xfrm>
          <a:prstGeom prst="rect">
            <a:avLst/>
          </a:prstGeom>
          <a:ln>
            <a:solidFill>
              <a:schemeClr val="accent1"/>
            </a:solidFill>
          </a:ln>
        </p:spPr>
        <p:txBody>
          <a:bodyPr wrap="square">
            <a:spAutoFit/>
          </a:bodyPr>
          <a:lstStyle/>
          <a:p>
            <a:pPr>
              <a:buFont typeface="Wingdings" pitchFamily="2" charset="2"/>
              <a:buChar char="Ø"/>
            </a:pPr>
            <a:r>
              <a:rPr lang="tr-TR" sz="2000" dirty="0" smtClean="0">
                <a:latin typeface="Times New Roman" pitchFamily="18" charset="0"/>
                <a:cs typeface="Times New Roman" pitchFamily="18" charset="0"/>
              </a:rPr>
              <a:t> Spesifik dalga boyu kullanılarak uyarılır ve yayılan </a:t>
            </a:r>
            <a:r>
              <a:rPr lang="tr-TR" sz="2000" dirty="0" err="1" smtClean="0">
                <a:latin typeface="Times New Roman" pitchFamily="18" charset="0"/>
                <a:cs typeface="Times New Roman" pitchFamily="18" charset="0"/>
              </a:rPr>
              <a:t>floresans</a:t>
            </a:r>
            <a:r>
              <a:rPr lang="tr-TR" sz="2000" dirty="0" smtClean="0">
                <a:latin typeface="Times New Roman" pitchFamily="18" charset="0"/>
                <a:cs typeface="Times New Roman" pitchFamily="18" charset="0"/>
              </a:rPr>
              <a:t> miktarından ölçüm yapılır.</a:t>
            </a:r>
            <a:endParaRPr lang="tr-TR" sz="2000" dirty="0">
              <a:latin typeface="Times New Roman" pitchFamily="18" charset="0"/>
              <a:cs typeface="Times New Roman" pitchFamily="18" charset="0"/>
            </a:endParaRPr>
          </a:p>
        </p:txBody>
      </p:sp>
      <p:sp>
        <p:nvSpPr>
          <p:cNvPr id="6" name="5 Slayt Numarası Yer Tutucusu"/>
          <p:cNvSpPr>
            <a:spLocks noGrp="1"/>
          </p:cNvSpPr>
          <p:nvPr>
            <p:ph type="sldNum" sz="quarter" idx="12"/>
          </p:nvPr>
        </p:nvSpPr>
        <p:spPr/>
        <p:txBody>
          <a:bodyPr/>
          <a:lstStyle/>
          <a:p>
            <a:fld id="{76E3FD18-239D-48BA-886F-2D86BFFD5A0D}" type="slidenum">
              <a:rPr lang="tr-TR" smtClean="0"/>
              <a:pPr/>
              <a:t>152</a:t>
            </a:fld>
            <a:endParaRPr lang="tr-TR"/>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714356"/>
            <a:ext cx="8229600" cy="5610244"/>
          </a:xfrm>
          <a:ln>
            <a:solidFill>
              <a:schemeClr val="accent1"/>
            </a:solidFill>
          </a:ln>
        </p:spPr>
        <p:txBody>
          <a:bodyPr>
            <a:normAutofit/>
          </a:bodyPr>
          <a:lstStyle/>
          <a:p>
            <a:pPr algn="just">
              <a:buNone/>
            </a:pPr>
            <a:r>
              <a:rPr lang="tr-TR" dirty="0" smtClean="0">
                <a:solidFill>
                  <a:srgbClr val="FF0000"/>
                </a:solidFill>
                <a:latin typeface="Times New Roman" pitchFamily="18" charset="0"/>
                <a:cs typeface="Times New Roman" pitchFamily="18" charset="0"/>
              </a:rPr>
              <a:t>Standart Çözeltiler:</a:t>
            </a:r>
          </a:p>
          <a:p>
            <a:pPr algn="just">
              <a:buFont typeface="Wingdings" pitchFamily="2" charset="2"/>
              <a:buChar char="Ø"/>
            </a:pPr>
            <a:r>
              <a:rPr lang="tr-TR" dirty="0" smtClean="0">
                <a:latin typeface="Times New Roman" pitchFamily="18" charset="0"/>
                <a:cs typeface="Times New Roman" pitchFamily="18" charset="0"/>
              </a:rPr>
              <a:t>	Uygun bir standart, örneğin hazırlandığı tamponda çözülerek hazırlanır. Bu işlem için en az 5 adet standart hazırlanmalıdır (10-200 </a:t>
            </a:r>
            <a:r>
              <a:rPr lang="el-GR" dirty="0" smtClean="0">
                <a:latin typeface="Times New Roman" pitchFamily="18" charset="0"/>
                <a:cs typeface="Times New Roman" pitchFamily="18" charset="0"/>
              </a:rPr>
              <a:t>μ</a:t>
            </a:r>
            <a:r>
              <a:rPr lang="tr-TR" dirty="0" smtClean="0">
                <a:latin typeface="Times New Roman" pitchFamily="18" charset="0"/>
                <a:cs typeface="Times New Roman" pitchFamily="18" charset="0"/>
              </a:rPr>
              <a:t>g/ml konsantrasyon aralığında).</a:t>
            </a:r>
          </a:p>
          <a:p>
            <a:pPr algn="just">
              <a:buNone/>
            </a:pPr>
            <a:r>
              <a:rPr lang="tr-TR" dirty="0" smtClean="0">
                <a:solidFill>
                  <a:srgbClr val="FF0000"/>
                </a:solidFill>
                <a:latin typeface="Times New Roman" pitchFamily="18" charset="0"/>
                <a:cs typeface="Times New Roman" pitchFamily="18" charset="0"/>
              </a:rPr>
              <a:t>Örnek Çözeltisi:</a:t>
            </a:r>
          </a:p>
          <a:p>
            <a:pPr algn="just">
              <a:buFont typeface="Wingdings" pitchFamily="2" charset="2"/>
              <a:buChar char="Ø"/>
            </a:pPr>
            <a:r>
              <a:rPr lang="tr-TR" dirty="0" smtClean="0">
                <a:latin typeface="Times New Roman" pitchFamily="18" charset="0"/>
                <a:cs typeface="Times New Roman" pitchFamily="18" charset="0"/>
              </a:rPr>
              <a:t>	Konsantrasyonu belirlenecek olan protein uygun bir tamponda çözülür. Konsantrasyonun standart çözeltilerin aralığında olmasına dikkat edilmelidir.</a:t>
            </a:r>
          </a:p>
          <a:p>
            <a:pPr algn="just">
              <a:buNone/>
            </a:pPr>
            <a:r>
              <a:rPr lang="tr-TR" dirty="0" err="1" smtClean="0">
                <a:solidFill>
                  <a:srgbClr val="FF0000"/>
                </a:solidFill>
                <a:latin typeface="Times New Roman" pitchFamily="18" charset="0"/>
                <a:cs typeface="Times New Roman" pitchFamily="18" charset="0"/>
              </a:rPr>
              <a:t>Blank</a:t>
            </a:r>
            <a:r>
              <a:rPr lang="tr-TR" dirty="0" smtClean="0">
                <a:solidFill>
                  <a:srgbClr val="FF0000"/>
                </a:solidFill>
                <a:latin typeface="Times New Roman" pitchFamily="18" charset="0"/>
                <a:cs typeface="Times New Roman" pitchFamily="18" charset="0"/>
              </a:rPr>
              <a:t> (kör):</a:t>
            </a:r>
          </a:p>
          <a:p>
            <a:pPr algn="just">
              <a:buFont typeface="Wingdings" pitchFamily="2" charset="2"/>
              <a:buChar char="Ø"/>
            </a:pPr>
            <a:r>
              <a:rPr lang="tr-TR" dirty="0" smtClean="0">
                <a:latin typeface="Times New Roman" pitchFamily="18" charset="0"/>
                <a:cs typeface="Times New Roman" pitchFamily="18" charset="0"/>
              </a:rPr>
              <a:t>	Örnek ve standart çözeltilerin hazırlandığı tampon kullanılır. Bu ölçümlerde </a:t>
            </a:r>
            <a:r>
              <a:rPr lang="sv-SE" dirty="0" smtClean="0">
                <a:latin typeface="Times New Roman" pitchFamily="18" charset="0"/>
                <a:cs typeface="Times New Roman" pitchFamily="18" charset="0"/>
              </a:rPr>
              <a:t>floresan olmayan bir kör kullanılır.</a:t>
            </a:r>
            <a:endParaRPr lang="tr-TR" dirty="0">
              <a:latin typeface="Times New Roman" pitchFamily="18" charset="0"/>
              <a:cs typeface="Times New Roman" pitchFamily="18" charset="0"/>
            </a:endParaRPr>
          </a:p>
        </p:txBody>
      </p:sp>
      <p:sp>
        <p:nvSpPr>
          <p:cNvPr id="5" name="4 Slayt Numarası Yer Tutucusu"/>
          <p:cNvSpPr>
            <a:spLocks noGrp="1"/>
          </p:cNvSpPr>
          <p:nvPr>
            <p:ph type="sldNum" sz="quarter" idx="12"/>
          </p:nvPr>
        </p:nvSpPr>
        <p:spPr/>
        <p:txBody>
          <a:bodyPr/>
          <a:lstStyle/>
          <a:p>
            <a:fld id="{76E3FD18-239D-48BA-886F-2D86BFFD5A0D}" type="slidenum">
              <a:rPr lang="tr-TR" smtClean="0"/>
              <a:pPr/>
              <a:t>153</a:t>
            </a:fld>
            <a:endParaRPr lang="tr-TR"/>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000108"/>
            <a:ext cx="8229600" cy="5324492"/>
          </a:xfrm>
          <a:ln>
            <a:solidFill>
              <a:schemeClr val="accent1"/>
            </a:solidFill>
          </a:ln>
        </p:spPr>
        <p:txBody>
          <a:bodyPr>
            <a:normAutofit/>
          </a:bodyPr>
          <a:lstStyle/>
          <a:p>
            <a:pPr algn="just">
              <a:buNone/>
            </a:pPr>
            <a:r>
              <a:rPr lang="tr-TR" dirty="0" smtClean="0">
                <a:solidFill>
                  <a:srgbClr val="FF0000"/>
                </a:solidFill>
                <a:latin typeface="Times New Roman" pitchFamily="18" charset="0"/>
                <a:cs typeface="Times New Roman" pitchFamily="18" charset="0"/>
              </a:rPr>
              <a:t>Reaktifler:</a:t>
            </a:r>
          </a:p>
          <a:p>
            <a:pPr algn="just">
              <a:buNone/>
            </a:pPr>
            <a:r>
              <a:rPr lang="tr-TR" dirty="0" smtClean="0">
                <a:solidFill>
                  <a:srgbClr val="FF0000"/>
                </a:solidFill>
                <a:latin typeface="Times New Roman" pitchFamily="18" charset="0"/>
                <a:cs typeface="Times New Roman" pitchFamily="18" charset="0"/>
              </a:rPr>
              <a:t>Borat Tamponu: </a:t>
            </a:r>
            <a:r>
              <a:rPr lang="tr-TR" dirty="0" smtClean="0">
                <a:latin typeface="Times New Roman" pitchFamily="18" charset="0"/>
                <a:cs typeface="Times New Roman" pitchFamily="18" charset="0"/>
              </a:rPr>
              <a:t>61.83 g borik asit suda çözülür ve </a:t>
            </a:r>
            <a:r>
              <a:rPr lang="tr-TR" dirty="0" err="1" smtClean="0">
                <a:latin typeface="Times New Roman" pitchFamily="18" charset="0"/>
                <a:cs typeface="Times New Roman" pitchFamily="18" charset="0"/>
              </a:rPr>
              <a:t>pH</a:t>
            </a:r>
            <a:r>
              <a:rPr lang="tr-TR" dirty="0" smtClean="0">
                <a:latin typeface="Times New Roman" pitchFamily="18" charset="0"/>
                <a:cs typeface="Times New Roman" pitchFamily="18" charset="0"/>
              </a:rPr>
              <a:t> potasyum hidroksitle 10.4 e ayarlanır. Suyla 1 litreye seyreltilir.</a:t>
            </a:r>
          </a:p>
          <a:p>
            <a:pPr algn="just">
              <a:buNone/>
            </a:pPr>
            <a:r>
              <a:rPr lang="tr-TR" dirty="0" smtClean="0">
                <a:solidFill>
                  <a:srgbClr val="FF0000"/>
                </a:solidFill>
                <a:latin typeface="Times New Roman" pitchFamily="18" charset="0"/>
                <a:cs typeface="Times New Roman" pitchFamily="18" charset="0"/>
              </a:rPr>
              <a:t>Stok OPA Reaktifi: </a:t>
            </a:r>
            <a:r>
              <a:rPr lang="tr-TR" dirty="0" smtClean="0">
                <a:latin typeface="Times New Roman" pitchFamily="18" charset="0"/>
                <a:cs typeface="Times New Roman" pitchFamily="18" charset="0"/>
              </a:rPr>
              <a:t>120 mg o-</a:t>
            </a:r>
            <a:r>
              <a:rPr lang="tr-TR" dirty="0" err="1" smtClean="0">
                <a:latin typeface="Times New Roman" pitchFamily="18" charset="0"/>
                <a:cs typeface="Times New Roman" pitchFamily="18" charset="0"/>
              </a:rPr>
              <a:t>ftalaldehit</a:t>
            </a:r>
            <a:r>
              <a:rPr lang="tr-TR" dirty="0" smtClean="0">
                <a:latin typeface="Times New Roman" pitchFamily="18" charset="0"/>
                <a:cs typeface="Times New Roman" pitchFamily="18" charset="0"/>
              </a:rPr>
              <a:t> 1.5 ml </a:t>
            </a:r>
            <a:r>
              <a:rPr lang="tr-TR" dirty="0" err="1" smtClean="0">
                <a:latin typeface="Times New Roman" pitchFamily="18" charset="0"/>
                <a:cs typeface="Times New Roman" pitchFamily="18" charset="0"/>
              </a:rPr>
              <a:t>metanolde</a:t>
            </a:r>
            <a:r>
              <a:rPr lang="tr-TR" dirty="0" smtClean="0">
                <a:latin typeface="Times New Roman" pitchFamily="18" charset="0"/>
                <a:cs typeface="Times New Roman" pitchFamily="18" charset="0"/>
              </a:rPr>
              <a:t> çözülür, 100 ml </a:t>
            </a:r>
            <a:r>
              <a:rPr lang="es-ES" dirty="0" smtClean="0">
                <a:latin typeface="Times New Roman" pitchFamily="18" charset="0"/>
                <a:cs typeface="Times New Roman" pitchFamily="18" charset="0"/>
              </a:rPr>
              <a:t>borat tamponu ilave edilir, 0.6 mL polioksietilen loril eter ilave edilir ve</a:t>
            </a:r>
            <a:r>
              <a:rPr lang="tr-TR" dirty="0" smtClean="0">
                <a:latin typeface="Times New Roman" pitchFamily="18" charset="0"/>
                <a:cs typeface="Times New Roman" pitchFamily="18" charset="0"/>
              </a:rPr>
              <a:t> karıştırılır. Bu çözelti oda sıcaklığında en az 3 hafta kararlıdır.</a:t>
            </a:r>
          </a:p>
          <a:p>
            <a:pPr algn="just">
              <a:buNone/>
            </a:pPr>
            <a:r>
              <a:rPr lang="tr-TR" dirty="0" smtClean="0">
                <a:solidFill>
                  <a:srgbClr val="FF0000"/>
                </a:solidFill>
                <a:latin typeface="Times New Roman" pitchFamily="18" charset="0"/>
                <a:cs typeface="Times New Roman" pitchFamily="18" charset="0"/>
              </a:rPr>
              <a:t>OPA Reaktifi: </a:t>
            </a:r>
            <a:r>
              <a:rPr lang="tr-TR" dirty="0" smtClean="0">
                <a:latin typeface="Times New Roman" pitchFamily="18" charset="0"/>
                <a:cs typeface="Times New Roman" pitchFamily="18" charset="0"/>
              </a:rPr>
              <a:t>5 ml stok OPA Reaktifine 15 </a:t>
            </a:r>
            <a:r>
              <a:rPr lang="el-GR" dirty="0" smtClean="0">
                <a:latin typeface="Times New Roman" pitchFamily="18" charset="0"/>
                <a:cs typeface="Times New Roman" pitchFamily="18" charset="0"/>
              </a:rPr>
              <a:t>μ</a:t>
            </a:r>
            <a:r>
              <a:rPr lang="tr-TR" dirty="0" smtClean="0">
                <a:latin typeface="Times New Roman" pitchFamily="18" charset="0"/>
                <a:cs typeface="Times New Roman" pitchFamily="18" charset="0"/>
              </a:rPr>
              <a:t>l 2- </a:t>
            </a:r>
            <a:r>
              <a:rPr lang="tr-TR" dirty="0" err="1" smtClean="0">
                <a:latin typeface="Times New Roman" pitchFamily="18" charset="0"/>
                <a:cs typeface="Times New Roman" pitchFamily="18" charset="0"/>
              </a:rPr>
              <a:t>merkaptoetanol</a:t>
            </a:r>
            <a:r>
              <a:rPr lang="tr-TR" dirty="0" smtClean="0">
                <a:latin typeface="Times New Roman" pitchFamily="18" charset="0"/>
                <a:cs typeface="Times New Roman" pitchFamily="18" charset="0"/>
              </a:rPr>
              <a:t> ilave edilir. Bu reaktifin kullanılmadan en az 30 dakika önce hazırlanması gerekir. 1 gün için kararlıdır.</a:t>
            </a:r>
            <a:endParaRPr lang="tr-TR" dirty="0">
              <a:latin typeface="Times New Roman" pitchFamily="18" charset="0"/>
              <a:cs typeface="Times New Roman" pitchFamily="18" charset="0"/>
            </a:endParaRPr>
          </a:p>
        </p:txBody>
      </p:sp>
      <p:sp>
        <p:nvSpPr>
          <p:cNvPr id="5" name="4 Slayt Numarası Yer Tutucusu"/>
          <p:cNvSpPr>
            <a:spLocks noGrp="1"/>
          </p:cNvSpPr>
          <p:nvPr>
            <p:ph type="sldNum" sz="quarter" idx="12"/>
          </p:nvPr>
        </p:nvSpPr>
        <p:spPr/>
        <p:txBody>
          <a:bodyPr/>
          <a:lstStyle/>
          <a:p>
            <a:fld id="{76E3FD18-239D-48BA-886F-2D86BFFD5A0D}" type="slidenum">
              <a:rPr lang="tr-TR" smtClean="0"/>
              <a:pPr/>
              <a:t>154</a:t>
            </a:fld>
            <a:endParaRPr lang="tr-TR"/>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57158" y="571480"/>
            <a:ext cx="8329642" cy="5929354"/>
          </a:xfrm>
          <a:ln>
            <a:solidFill>
              <a:schemeClr val="accent1"/>
            </a:solidFill>
          </a:ln>
        </p:spPr>
        <p:txBody>
          <a:bodyPr>
            <a:normAutofit fontScale="92500" lnSpcReduction="10000"/>
          </a:bodyPr>
          <a:lstStyle/>
          <a:p>
            <a:pPr algn="just">
              <a:buNone/>
            </a:pPr>
            <a:r>
              <a:rPr lang="tr-TR" dirty="0" smtClean="0">
                <a:solidFill>
                  <a:srgbClr val="FF0000"/>
                </a:solidFill>
                <a:latin typeface="Times New Roman" pitchFamily="18" charset="0"/>
                <a:cs typeface="Times New Roman" pitchFamily="18" charset="0"/>
              </a:rPr>
              <a:t>İşlem:</a:t>
            </a:r>
          </a:p>
          <a:p>
            <a:pPr algn="just">
              <a:buFont typeface="Wingdings" pitchFamily="2" charset="2"/>
              <a:buChar char="Ø"/>
            </a:pPr>
            <a:r>
              <a:rPr lang="tr-TR" dirty="0" smtClean="0">
                <a:latin typeface="Times New Roman" pitchFamily="18" charset="0"/>
                <a:cs typeface="Times New Roman" pitchFamily="18" charset="0"/>
              </a:rPr>
              <a:t>	Standartlar ve örnek protein çözeltisi </a:t>
            </a:r>
            <a:r>
              <a:rPr lang="tr-TR" dirty="0" err="1" smtClean="0">
                <a:latin typeface="Times New Roman" pitchFamily="18" charset="0"/>
                <a:cs typeface="Times New Roman" pitchFamily="18" charset="0"/>
              </a:rPr>
              <a:t>pH</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ları</a:t>
            </a:r>
            <a:r>
              <a:rPr lang="tr-TR" dirty="0" smtClean="0">
                <a:latin typeface="Times New Roman" pitchFamily="18" charset="0"/>
                <a:cs typeface="Times New Roman" pitchFamily="18" charset="0"/>
              </a:rPr>
              <a:t> 8-10.5 arasında olacak şekilde ayarlanır. Standart çözeltiler ve 10 </a:t>
            </a:r>
            <a:r>
              <a:rPr lang="el-GR" dirty="0" smtClean="0">
                <a:latin typeface="Times New Roman" pitchFamily="18" charset="0"/>
                <a:cs typeface="Times New Roman" pitchFamily="18" charset="0"/>
              </a:rPr>
              <a:t>μ</a:t>
            </a:r>
            <a:r>
              <a:rPr lang="tr-TR" dirty="0" smtClean="0">
                <a:latin typeface="Times New Roman" pitchFamily="18" charset="0"/>
                <a:cs typeface="Times New Roman" pitchFamily="18" charset="0"/>
              </a:rPr>
              <a:t>L örnek protein çözeltisi, 100 </a:t>
            </a:r>
            <a:r>
              <a:rPr lang="el-GR" dirty="0" smtClean="0">
                <a:latin typeface="Times New Roman" pitchFamily="18" charset="0"/>
                <a:cs typeface="Times New Roman" pitchFamily="18" charset="0"/>
              </a:rPr>
              <a:t>μ</a:t>
            </a:r>
            <a:r>
              <a:rPr lang="tr-TR" dirty="0" smtClean="0">
                <a:latin typeface="Times New Roman" pitchFamily="18" charset="0"/>
                <a:cs typeface="Times New Roman" pitchFamily="18" charset="0"/>
              </a:rPr>
              <a:t>L OPA ile karıştırılır ve oda sıcaklığında 15 dakika beklenir.</a:t>
            </a:r>
          </a:p>
          <a:p>
            <a:pPr algn="just">
              <a:buFont typeface="Wingdings" pitchFamily="2" charset="2"/>
              <a:buChar char="Ø"/>
            </a:pPr>
            <a:r>
              <a:rPr lang="tr-TR" dirty="0" smtClean="0">
                <a:latin typeface="Times New Roman" pitchFamily="18" charset="0"/>
                <a:cs typeface="Times New Roman" pitchFamily="18" charset="0"/>
              </a:rPr>
              <a:t>	3 mL 0.5 N </a:t>
            </a:r>
            <a:r>
              <a:rPr lang="tr-TR" dirty="0" err="1" smtClean="0">
                <a:latin typeface="Times New Roman" pitchFamily="18" charset="0"/>
                <a:cs typeface="Times New Roman" pitchFamily="18" charset="0"/>
              </a:rPr>
              <a:t>NaOH</a:t>
            </a:r>
            <a:r>
              <a:rPr lang="tr-TR" dirty="0" smtClean="0">
                <a:latin typeface="Times New Roman" pitchFamily="18" charset="0"/>
                <a:cs typeface="Times New Roman" pitchFamily="18" charset="0"/>
              </a:rPr>
              <a:t> ilave edilip karıştırılır. Bir </a:t>
            </a:r>
            <a:r>
              <a:rPr lang="tr-TR" dirty="0" err="1" smtClean="0">
                <a:latin typeface="Times New Roman" pitchFamily="18" charset="0"/>
                <a:cs typeface="Times New Roman" pitchFamily="18" charset="0"/>
              </a:rPr>
              <a:t>florimetre</a:t>
            </a:r>
            <a:r>
              <a:rPr lang="tr-TR" dirty="0" smtClean="0">
                <a:latin typeface="Times New Roman" pitchFamily="18" charset="0"/>
                <a:cs typeface="Times New Roman" pitchFamily="18" charset="0"/>
              </a:rPr>
              <a:t> kullanılarak standart çözeltilerin ve örneğin 340 </a:t>
            </a:r>
            <a:r>
              <a:rPr lang="tr-TR" dirty="0" err="1" smtClean="0">
                <a:latin typeface="Times New Roman" pitchFamily="18" charset="0"/>
                <a:cs typeface="Times New Roman" pitchFamily="18" charset="0"/>
              </a:rPr>
              <a:t>nm</a:t>
            </a:r>
            <a:r>
              <a:rPr lang="tr-TR" dirty="0" smtClean="0">
                <a:latin typeface="Times New Roman" pitchFamily="18" charset="0"/>
                <a:cs typeface="Times New Roman" pitchFamily="18" charset="0"/>
              </a:rPr>
              <a:t> deki uyarma dalga boyu ve 440-455 </a:t>
            </a:r>
            <a:r>
              <a:rPr lang="tr-TR" dirty="0" err="1" smtClean="0">
                <a:latin typeface="Times New Roman" pitchFamily="18" charset="0"/>
                <a:cs typeface="Times New Roman" pitchFamily="18" charset="0"/>
              </a:rPr>
              <a:t>nm</a:t>
            </a:r>
            <a:r>
              <a:rPr lang="tr-TR" dirty="0" smtClean="0">
                <a:latin typeface="Times New Roman" pitchFamily="18" charset="0"/>
                <a:cs typeface="Times New Roman" pitchFamily="18" charset="0"/>
              </a:rPr>
              <a:t> deki emisyon dalga boyunda </a:t>
            </a:r>
            <a:r>
              <a:rPr lang="tr-TR" dirty="0" err="1" smtClean="0">
                <a:latin typeface="Times New Roman" pitchFamily="18" charset="0"/>
                <a:cs typeface="Times New Roman" pitchFamily="18" charset="0"/>
              </a:rPr>
              <a:t>floresans</a:t>
            </a:r>
            <a:r>
              <a:rPr lang="tr-TR" dirty="0" smtClean="0">
                <a:latin typeface="Times New Roman" pitchFamily="18" charset="0"/>
                <a:cs typeface="Times New Roman" pitchFamily="18" charset="0"/>
              </a:rPr>
              <a:t> şiddetleri belirlenir. </a:t>
            </a:r>
          </a:p>
          <a:p>
            <a:pPr algn="just">
              <a:buNone/>
            </a:pPr>
            <a:r>
              <a:rPr lang="tr-TR" dirty="0" smtClean="0">
                <a:solidFill>
                  <a:srgbClr val="FF0000"/>
                </a:solidFill>
                <a:latin typeface="Times New Roman" pitchFamily="18" charset="0"/>
                <a:cs typeface="Times New Roman" pitchFamily="18" charset="0"/>
              </a:rPr>
              <a:t>Hesaplama:</a:t>
            </a:r>
          </a:p>
          <a:p>
            <a:pPr algn="just">
              <a:buFont typeface="Wingdings" pitchFamily="2" charset="2"/>
              <a:buChar char="Ø"/>
            </a:pPr>
            <a:r>
              <a:rPr lang="tr-TR" dirty="0" smtClean="0">
                <a:latin typeface="Times New Roman" pitchFamily="18" charset="0"/>
                <a:cs typeface="Times New Roman" pitchFamily="18" charset="0"/>
              </a:rPr>
              <a:t> 	Protein konsantrasyonu ve </a:t>
            </a:r>
            <a:r>
              <a:rPr lang="tr-TR" dirty="0" err="1" smtClean="0">
                <a:latin typeface="Times New Roman" pitchFamily="18" charset="0"/>
                <a:cs typeface="Times New Roman" pitchFamily="18" charset="0"/>
              </a:rPr>
              <a:t>floresans</a:t>
            </a:r>
            <a:r>
              <a:rPr lang="tr-TR" dirty="0" smtClean="0">
                <a:latin typeface="Times New Roman" pitchFamily="18" charset="0"/>
                <a:cs typeface="Times New Roman" pitchFamily="18" charset="0"/>
              </a:rPr>
              <a:t> şiddeti arasındaki ilişki lineerdir. Lineer regresyon yöntemi kullanarak protein konsantrasyonuna karşı standart çözeltilerin </a:t>
            </a:r>
            <a:r>
              <a:rPr lang="tr-TR" dirty="0" err="1" smtClean="0">
                <a:latin typeface="Times New Roman" pitchFamily="18" charset="0"/>
                <a:cs typeface="Times New Roman" pitchFamily="18" charset="0"/>
              </a:rPr>
              <a:t>floresans</a:t>
            </a:r>
            <a:r>
              <a:rPr lang="tr-TR" dirty="0" smtClean="0">
                <a:latin typeface="Times New Roman" pitchFamily="18" charset="0"/>
                <a:cs typeface="Times New Roman" pitchFamily="18" charset="0"/>
              </a:rPr>
              <a:t> şiddetleri grafiğe geçirilerek standart eğri çizilir. Daha sonra standart eğri yardımıyla </a:t>
            </a:r>
            <a:r>
              <a:rPr lang="tr-TR" dirty="0" err="1" smtClean="0">
                <a:latin typeface="Times New Roman" pitchFamily="18" charset="0"/>
                <a:cs typeface="Times New Roman" pitchFamily="18" charset="0"/>
              </a:rPr>
              <a:t>floresans</a:t>
            </a:r>
            <a:r>
              <a:rPr lang="tr-TR" dirty="0" smtClean="0">
                <a:latin typeface="Times New Roman" pitchFamily="18" charset="0"/>
                <a:cs typeface="Times New Roman" pitchFamily="18" charset="0"/>
              </a:rPr>
              <a:t> şiddeti bilinen örneğin protein konsantrasyonu belirlenir.</a:t>
            </a:r>
            <a:endParaRPr lang="tr-TR" dirty="0">
              <a:latin typeface="Times New Roman" pitchFamily="18" charset="0"/>
              <a:cs typeface="Times New Roman" pitchFamily="18" charset="0"/>
            </a:endParaRPr>
          </a:p>
        </p:txBody>
      </p:sp>
      <p:sp>
        <p:nvSpPr>
          <p:cNvPr id="5" name="4 Slayt Numarası Yer Tutucusu"/>
          <p:cNvSpPr>
            <a:spLocks noGrp="1"/>
          </p:cNvSpPr>
          <p:nvPr>
            <p:ph type="sldNum" sz="quarter" idx="12"/>
          </p:nvPr>
        </p:nvSpPr>
        <p:spPr/>
        <p:txBody>
          <a:bodyPr/>
          <a:lstStyle/>
          <a:p>
            <a:fld id="{76E3FD18-239D-48BA-886F-2D86BFFD5A0D}" type="slidenum">
              <a:rPr lang="tr-TR" smtClean="0"/>
              <a:pPr/>
              <a:t>155</a:t>
            </a:fld>
            <a:endParaRPr lang="tr-TR"/>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Grp="1" noChangeAspect="1" noChangeArrowheads="1"/>
          </p:cNvPicPr>
          <p:nvPr>
            <p:ph idx="1"/>
          </p:nvPr>
        </p:nvPicPr>
        <p:blipFill>
          <a:blip r:embed="rId2"/>
          <a:srcRect/>
          <a:stretch>
            <a:fillRect/>
          </a:stretch>
        </p:blipFill>
        <p:spPr bwMode="auto">
          <a:xfrm>
            <a:off x="1785918" y="1928802"/>
            <a:ext cx="5786478" cy="4071966"/>
          </a:xfrm>
          <a:prstGeom prst="rect">
            <a:avLst/>
          </a:prstGeom>
          <a:noFill/>
          <a:ln w="9525">
            <a:noFill/>
            <a:miter lim="800000"/>
            <a:headEnd/>
            <a:tailEnd/>
          </a:ln>
          <a:effectLst/>
        </p:spPr>
      </p:pic>
      <p:sp>
        <p:nvSpPr>
          <p:cNvPr id="5" name="4 Dikdörtgen"/>
          <p:cNvSpPr/>
          <p:nvPr/>
        </p:nvSpPr>
        <p:spPr>
          <a:xfrm>
            <a:off x="3143240" y="857232"/>
            <a:ext cx="3047053" cy="523220"/>
          </a:xfrm>
          <a:prstGeom prst="rect">
            <a:avLst/>
          </a:prstGeom>
        </p:spPr>
        <p:txBody>
          <a:bodyPr wrap="none">
            <a:spAutoFit/>
          </a:bodyPr>
          <a:lstStyle/>
          <a:p>
            <a:r>
              <a:rPr lang="tr-TR" sz="2800" b="1" dirty="0" err="1" smtClean="0">
                <a:solidFill>
                  <a:srgbClr val="FF0000"/>
                </a:solidFill>
                <a:latin typeface="Times New Roman" pitchFamily="18" charset="0"/>
                <a:cs typeface="Times New Roman" pitchFamily="18" charset="0"/>
              </a:rPr>
              <a:t>Floresans</a:t>
            </a:r>
            <a:r>
              <a:rPr lang="tr-TR" sz="2800" b="1" dirty="0" smtClean="0">
                <a:solidFill>
                  <a:srgbClr val="FF0000"/>
                </a:solidFill>
                <a:latin typeface="Times New Roman" pitchFamily="18" charset="0"/>
                <a:cs typeface="Times New Roman" pitchFamily="18" charset="0"/>
              </a:rPr>
              <a:t> Yöntemi</a:t>
            </a:r>
            <a:endParaRPr lang="tr-TR" sz="2800" b="1" dirty="0">
              <a:solidFill>
                <a:srgbClr val="FF0000"/>
              </a:solidFill>
              <a:latin typeface="Times New Roman" pitchFamily="18" charset="0"/>
              <a:cs typeface="Times New Roman" pitchFamily="18" charset="0"/>
            </a:endParaRPr>
          </a:p>
        </p:txBody>
      </p:sp>
      <p:sp>
        <p:nvSpPr>
          <p:cNvPr id="6" name="5 Slayt Numarası Yer Tutucusu"/>
          <p:cNvSpPr>
            <a:spLocks noGrp="1"/>
          </p:cNvSpPr>
          <p:nvPr>
            <p:ph type="sldNum" sz="quarter" idx="12"/>
          </p:nvPr>
        </p:nvSpPr>
        <p:spPr/>
        <p:txBody>
          <a:bodyPr/>
          <a:lstStyle/>
          <a:p>
            <a:fld id="{76E3FD18-239D-48BA-886F-2D86BFFD5A0D}" type="slidenum">
              <a:rPr lang="tr-TR" smtClean="0"/>
              <a:pPr/>
              <a:t>156</a:t>
            </a:fld>
            <a:endParaRPr lang="tr-TR"/>
          </a:p>
        </p:txBody>
      </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285720" y="285728"/>
            <a:ext cx="8501122" cy="6286544"/>
          </a:xfrm>
          <a:ln>
            <a:solidFill>
              <a:schemeClr val="accent1"/>
            </a:solidFill>
          </a:ln>
        </p:spPr>
        <p:txBody>
          <a:bodyPr>
            <a:normAutofit fontScale="92500" lnSpcReduction="10000"/>
          </a:bodyPr>
          <a:lstStyle/>
          <a:p>
            <a:pPr algn="just">
              <a:buNone/>
            </a:pPr>
            <a:r>
              <a:rPr lang="tr-TR" b="1" dirty="0" smtClean="0">
                <a:solidFill>
                  <a:srgbClr val="FF0000"/>
                </a:solidFill>
                <a:latin typeface="Times New Roman" pitchFamily="18" charset="0"/>
                <a:cs typeface="Times New Roman" pitchFamily="18" charset="0"/>
              </a:rPr>
              <a:t>İMMÜNOLOJİK YÖNTEMLER</a:t>
            </a:r>
          </a:p>
          <a:p>
            <a:pPr algn="just">
              <a:lnSpc>
                <a:spcPct val="110000"/>
              </a:lnSpc>
              <a:buFont typeface="Wingdings" pitchFamily="2" charset="2"/>
              <a:buChar char="Ø"/>
            </a:pPr>
            <a:r>
              <a:rPr lang="tr-TR" dirty="0" smtClean="0">
                <a:latin typeface="Times New Roman" pitchFamily="18" charset="0"/>
                <a:cs typeface="Times New Roman" pitchFamily="18" charset="0"/>
              </a:rPr>
              <a:t>	Protein tayinlerinde antikorlar da spesifik bir şekilde kullanılmaktadır, </a:t>
            </a:r>
            <a:r>
              <a:rPr lang="tr-TR" dirty="0" err="1" smtClean="0">
                <a:latin typeface="Times New Roman" pitchFamily="18" charset="0"/>
                <a:cs typeface="Times New Roman" pitchFamily="18" charset="0"/>
              </a:rPr>
              <a:t>monoklonol</a:t>
            </a:r>
            <a:r>
              <a:rPr lang="tr-TR" dirty="0" smtClean="0">
                <a:latin typeface="Times New Roman" pitchFamily="18" charset="0"/>
                <a:cs typeface="Times New Roman" pitchFamily="18" charset="0"/>
              </a:rPr>
              <a:t> antikorlar oldukça geniş bir şekilde bu amaçla kullanılır. Birçok antikor hedef proteini çöktürür, oluşan bulanıklık </a:t>
            </a:r>
            <a:r>
              <a:rPr lang="tr-TR" dirty="0" err="1" smtClean="0">
                <a:latin typeface="Times New Roman" pitchFamily="18" charset="0"/>
                <a:cs typeface="Times New Roman" pitchFamily="18" charset="0"/>
              </a:rPr>
              <a:t>türbidometrik</a:t>
            </a:r>
            <a:r>
              <a:rPr lang="tr-TR" dirty="0" smtClean="0">
                <a:latin typeface="Times New Roman" pitchFamily="18" charset="0"/>
                <a:cs typeface="Times New Roman" pitchFamily="18" charset="0"/>
              </a:rPr>
              <a:t> yöntemlerle ölçülür. Alternatif </a:t>
            </a:r>
            <a:r>
              <a:rPr lang="tr-TR" dirty="0" err="1" smtClean="0">
                <a:latin typeface="Times New Roman" pitchFamily="18" charset="0"/>
                <a:cs typeface="Times New Roman" pitchFamily="18" charset="0"/>
              </a:rPr>
              <a:t>immüno</a:t>
            </a:r>
            <a:r>
              <a:rPr lang="tr-TR" dirty="0" smtClean="0">
                <a:latin typeface="Times New Roman" pitchFamily="18" charset="0"/>
                <a:cs typeface="Times New Roman" pitchFamily="18" charset="0"/>
              </a:rPr>
              <a:t> tayinler de hassasiyeti arttırır.</a:t>
            </a:r>
          </a:p>
          <a:p>
            <a:pPr algn="just">
              <a:lnSpc>
                <a:spcPct val="110000"/>
              </a:lnSpc>
              <a:buFont typeface="Wingdings" pitchFamily="2" charset="2"/>
              <a:buChar char="Ø"/>
            </a:pPr>
            <a:endParaRPr lang="tr-TR" dirty="0" smtClean="0">
              <a:latin typeface="Times New Roman" pitchFamily="18" charset="0"/>
              <a:cs typeface="Times New Roman" pitchFamily="18" charset="0"/>
            </a:endParaRPr>
          </a:p>
          <a:p>
            <a:pPr algn="just">
              <a:lnSpc>
                <a:spcPct val="110000"/>
              </a:lnSpc>
              <a:buNone/>
            </a:pPr>
            <a:r>
              <a:rPr lang="tr-TR" b="1" dirty="0" smtClean="0">
                <a:solidFill>
                  <a:srgbClr val="FF0000"/>
                </a:solidFill>
                <a:latin typeface="Times New Roman" pitchFamily="18" charset="0"/>
                <a:cs typeface="Times New Roman" pitchFamily="18" charset="0"/>
              </a:rPr>
              <a:t>KOLOİDAL ALTIN YÖNTEMİ</a:t>
            </a:r>
          </a:p>
          <a:p>
            <a:pPr algn="just">
              <a:lnSpc>
                <a:spcPct val="110000"/>
              </a:lnSpc>
              <a:buFont typeface="Wingdings" pitchFamily="2" charset="2"/>
              <a:buChar char="Ø"/>
            </a:pPr>
            <a:r>
              <a:rPr lang="tr-TR" dirty="0" smtClean="0">
                <a:latin typeface="Times New Roman" pitchFamily="18" charset="0"/>
                <a:cs typeface="Times New Roman" pitchFamily="18" charset="0"/>
              </a:rPr>
              <a:t>	Bu yöntemin temeli, asidik ortamda (+) yüklü proteinlerin (–) yüklü </a:t>
            </a:r>
            <a:r>
              <a:rPr lang="tr-TR" dirty="0" err="1" smtClean="0">
                <a:latin typeface="Times New Roman" pitchFamily="18" charset="0"/>
                <a:cs typeface="Times New Roman" pitchFamily="18" charset="0"/>
              </a:rPr>
              <a:t>kolloidlerle</a:t>
            </a:r>
            <a:r>
              <a:rPr lang="tr-TR" dirty="0" smtClean="0">
                <a:latin typeface="Times New Roman" pitchFamily="18" charset="0"/>
                <a:cs typeface="Times New Roman" pitchFamily="18" charset="0"/>
              </a:rPr>
              <a:t> etkileşmesi ve oluşan rengin 560 </a:t>
            </a:r>
            <a:r>
              <a:rPr lang="tr-TR" dirty="0" err="1" smtClean="0">
                <a:latin typeface="Times New Roman" pitchFamily="18" charset="0"/>
                <a:cs typeface="Times New Roman" pitchFamily="18" charset="0"/>
              </a:rPr>
              <a:t>nm</a:t>
            </a:r>
            <a:r>
              <a:rPr lang="tr-TR" dirty="0" smtClean="0">
                <a:latin typeface="Times New Roman" pitchFamily="18" charset="0"/>
                <a:cs typeface="Times New Roman" pitchFamily="18" charset="0"/>
              </a:rPr>
              <a:t> de okunmasıdır. Bu yöntem </a:t>
            </a:r>
            <a:r>
              <a:rPr lang="el-GR" dirty="0" smtClean="0">
                <a:latin typeface="Times New Roman" pitchFamily="18" charset="0"/>
                <a:cs typeface="Times New Roman" pitchFamily="18" charset="0"/>
              </a:rPr>
              <a:t>2-60 μ</a:t>
            </a:r>
            <a:r>
              <a:rPr lang="tr-TR" dirty="0" smtClean="0">
                <a:latin typeface="Times New Roman" pitchFamily="18" charset="0"/>
                <a:cs typeface="Times New Roman" pitchFamily="18" charset="0"/>
              </a:rPr>
              <a:t>g protein/ml aralığında bir duyarlığa sahiptir.</a:t>
            </a:r>
          </a:p>
          <a:p>
            <a:pPr algn="just">
              <a:lnSpc>
                <a:spcPct val="110000"/>
              </a:lnSpc>
              <a:buFont typeface="Wingdings" pitchFamily="2" charset="2"/>
              <a:buChar char="Ø"/>
            </a:pPr>
            <a:r>
              <a:rPr lang="tr-TR" dirty="0" smtClean="0">
                <a:latin typeface="Times New Roman" pitchFamily="18" charset="0"/>
                <a:cs typeface="Times New Roman" pitchFamily="18" charset="0"/>
              </a:rPr>
              <a:t>	2008 yılında yapılan bir çalışmada Western </a:t>
            </a:r>
            <a:r>
              <a:rPr lang="tr-TR" dirty="0" err="1" smtClean="0">
                <a:latin typeface="Times New Roman" pitchFamily="18" charset="0"/>
                <a:cs typeface="Times New Roman" pitchFamily="18" charset="0"/>
              </a:rPr>
              <a:t>blot</a:t>
            </a:r>
            <a:r>
              <a:rPr lang="tr-TR" dirty="0" smtClean="0">
                <a:latin typeface="Times New Roman" pitchFamily="18" charset="0"/>
                <a:cs typeface="Times New Roman" pitchFamily="18" charset="0"/>
              </a:rPr>
              <a:t> tekniğinde olduğu gibi nitroselülozdaki proteinleri boyamak için </a:t>
            </a:r>
            <a:r>
              <a:rPr lang="tr-TR" dirty="0" err="1" smtClean="0">
                <a:latin typeface="Times New Roman" pitchFamily="18" charset="0"/>
                <a:cs typeface="Times New Roman" pitchFamily="18" charset="0"/>
              </a:rPr>
              <a:t>kolloidal</a:t>
            </a:r>
            <a:r>
              <a:rPr lang="tr-TR" dirty="0" smtClean="0">
                <a:latin typeface="Times New Roman" pitchFamily="18" charset="0"/>
                <a:cs typeface="Times New Roman" pitchFamily="18" charset="0"/>
              </a:rPr>
              <a:t> altın çözeltisi kullanılmıştır. Böylece duyarlık nanogram düzeyine çıkmıştır.</a:t>
            </a:r>
            <a:endParaRPr lang="tr-TR" dirty="0">
              <a:latin typeface="Times New Roman" pitchFamily="18" charset="0"/>
              <a:cs typeface="Times New Roman" pitchFamily="18" charset="0"/>
            </a:endParaRPr>
          </a:p>
        </p:txBody>
      </p:sp>
      <p:sp>
        <p:nvSpPr>
          <p:cNvPr id="5" name="4 Slayt Numarası Yer Tutucusu"/>
          <p:cNvSpPr>
            <a:spLocks noGrp="1"/>
          </p:cNvSpPr>
          <p:nvPr>
            <p:ph type="sldNum" sz="quarter" idx="12"/>
          </p:nvPr>
        </p:nvSpPr>
        <p:spPr/>
        <p:txBody>
          <a:bodyPr/>
          <a:lstStyle/>
          <a:p>
            <a:fld id="{76E3FD18-239D-48BA-886F-2D86BFFD5A0D}" type="slidenum">
              <a:rPr lang="tr-TR" smtClean="0"/>
              <a:pPr/>
              <a:t>157</a:t>
            </a:fld>
            <a:endParaRPr lang="tr-TR"/>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28596" y="1214422"/>
            <a:ext cx="8229600" cy="4357718"/>
          </a:xfrm>
          <a:ln>
            <a:solidFill>
              <a:schemeClr val="accent1"/>
            </a:solidFill>
          </a:ln>
        </p:spPr>
        <p:txBody>
          <a:bodyPr>
            <a:normAutofit/>
          </a:bodyPr>
          <a:lstStyle/>
          <a:p>
            <a:pPr algn="just">
              <a:buFont typeface="Wingdings" pitchFamily="2" charset="2"/>
              <a:buChar char="Ø"/>
            </a:pPr>
            <a:r>
              <a:rPr lang="tr-TR" dirty="0" smtClean="0">
                <a:latin typeface="Times New Roman" pitchFamily="18" charset="0"/>
                <a:cs typeface="Times New Roman" pitchFamily="18" charset="0"/>
              </a:rPr>
              <a:t>	Bu işlemde proteinlerin bağlanması için genellikle nitroselüloz </a:t>
            </a:r>
            <a:r>
              <a:rPr lang="tr-TR" dirty="0" err="1" smtClean="0">
                <a:latin typeface="Times New Roman" pitchFamily="18" charset="0"/>
                <a:cs typeface="Times New Roman" pitchFamily="18" charset="0"/>
              </a:rPr>
              <a:t>membranlar</a:t>
            </a:r>
            <a:r>
              <a:rPr lang="tr-TR" dirty="0" smtClean="0">
                <a:latin typeface="Times New Roman" pitchFamily="18" charset="0"/>
                <a:cs typeface="Times New Roman" pitchFamily="18" charset="0"/>
              </a:rPr>
              <a:t> kullanılmaktadır. </a:t>
            </a:r>
            <a:r>
              <a:rPr lang="tr-TR" dirty="0" err="1" smtClean="0">
                <a:latin typeface="Times New Roman" pitchFamily="18" charset="0"/>
                <a:cs typeface="Times New Roman" pitchFamily="18" charset="0"/>
              </a:rPr>
              <a:t>Membrana</a:t>
            </a:r>
            <a:r>
              <a:rPr lang="tr-TR" dirty="0" smtClean="0">
                <a:latin typeface="Times New Roman" pitchFamily="18" charset="0"/>
                <a:cs typeface="Times New Roman" pitchFamily="18" charset="0"/>
              </a:rPr>
              <a:t> bağlı proteinler </a:t>
            </a:r>
            <a:r>
              <a:rPr lang="tr-TR" dirty="0" err="1" smtClean="0">
                <a:latin typeface="Times New Roman" pitchFamily="18" charset="0"/>
                <a:cs typeface="Times New Roman" pitchFamily="18" charset="0"/>
              </a:rPr>
              <a:t>kolloidal</a:t>
            </a:r>
            <a:r>
              <a:rPr lang="tr-TR" dirty="0" smtClean="0">
                <a:latin typeface="Times New Roman" pitchFamily="18" charset="0"/>
                <a:cs typeface="Times New Roman" pitchFamily="18" charset="0"/>
              </a:rPr>
              <a:t> altın çözeltisi ile 2-16 saat </a:t>
            </a:r>
            <a:r>
              <a:rPr lang="tr-TR" dirty="0" err="1" smtClean="0">
                <a:latin typeface="Times New Roman" pitchFamily="18" charset="0"/>
                <a:cs typeface="Times New Roman" pitchFamily="18" charset="0"/>
              </a:rPr>
              <a:t>inkübe</a:t>
            </a:r>
            <a:r>
              <a:rPr lang="tr-TR" dirty="0" smtClean="0">
                <a:latin typeface="Times New Roman" pitchFamily="18" charset="0"/>
                <a:cs typeface="Times New Roman" pitchFamily="18" charset="0"/>
              </a:rPr>
              <a:t> edildikten sonra örnekteki protein miktarıyla orantılı olarak mor renkli protein bantları gözlenir.</a:t>
            </a:r>
          </a:p>
          <a:p>
            <a:pPr algn="just">
              <a:buFont typeface="Wingdings" pitchFamily="2" charset="2"/>
              <a:buChar char="Ø"/>
            </a:pPr>
            <a:r>
              <a:rPr lang="tr-TR" dirty="0" smtClean="0">
                <a:latin typeface="Times New Roman" pitchFamily="18" charset="0"/>
                <a:cs typeface="Times New Roman" pitchFamily="18" charset="0"/>
              </a:rPr>
              <a:t>	Tüm bantların görünür hale gelmesi 1-2 saat içinde gerçekleşir. Sonra </a:t>
            </a:r>
            <a:r>
              <a:rPr lang="tr-TR" dirty="0" err="1" smtClean="0">
                <a:latin typeface="Times New Roman" pitchFamily="18" charset="0"/>
                <a:cs typeface="Times New Roman" pitchFamily="18" charset="0"/>
              </a:rPr>
              <a:t>kolloidal</a:t>
            </a:r>
            <a:r>
              <a:rPr lang="tr-TR" dirty="0" smtClean="0">
                <a:latin typeface="Times New Roman" pitchFamily="18" charset="0"/>
                <a:cs typeface="Times New Roman" pitchFamily="18" charset="0"/>
              </a:rPr>
              <a:t> altın çözeltisi birkaç kez yıkanarak uzaklaştırılır. Tüm yıkama ve </a:t>
            </a:r>
            <a:r>
              <a:rPr lang="tr-TR" dirty="0" err="1" smtClean="0">
                <a:latin typeface="Times New Roman" pitchFamily="18" charset="0"/>
                <a:cs typeface="Times New Roman" pitchFamily="18" charset="0"/>
              </a:rPr>
              <a:t>inkübasyonlar</a:t>
            </a:r>
            <a:r>
              <a:rPr lang="tr-TR" dirty="0" smtClean="0">
                <a:latin typeface="Times New Roman" pitchFamily="18" charset="0"/>
                <a:cs typeface="Times New Roman" pitchFamily="18" charset="0"/>
              </a:rPr>
              <a:t> oda sıcaklığında yapılmaktadır. Klorür iyonları gibi </a:t>
            </a:r>
            <a:r>
              <a:rPr lang="tr-TR" dirty="0" err="1" smtClean="0">
                <a:latin typeface="Times New Roman" pitchFamily="18" charset="0"/>
                <a:cs typeface="Times New Roman" pitchFamily="18" charset="0"/>
              </a:rPr>
              <a:t>kontaminantlar</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kolloidal</a:t>
            </a:r>
            <a:r>
              <a:rPr lang="tr-TR" dirty="0" smtClean="0">
                <a:latin typeface="Times New Roman" pitchFamily="18" charset="0"/>
                <a:cs typeface="Times New Roman" pitchFamily="18" charset="0"/>
              </a:rPr>
              <a:t> altının farklı çökmesine yol açar.</a:t>
            </a:r>
            <a:endParaRPr lang="tr-TR" dirty="0">
              <a:latin typeface="Times New Roman" pitchFamily="18" charset="0"/>
              <a:cs typeface="Times New Roman" pitchFamily="18" charset="0"/>
            </a:endParaRPr>
          </a:p>
        </p:txBody>
      </p:sp>
      <p:sp>
        <p:nvSpPr>
          <p:cNvPr id="5" name="4 Slayt Numarası Yer Tutucusu"/>
          <p:cNvSpPr>
            <a:spLocks noGrp="1"/>
          </p:cNvSpPr>
          <p:nvPr>
            <p:ph type="sldNum" sz="quarter" idx="12"/>
          </p:nvPr>
        </p:nvSpPr>
        <p:spPr/>
        <p:txBody>
          <a:bodyPr/>
          <a:lstStyle/>
          <a:p>
            <a:fld id="{76E3FD18-239D-48BA-886F-2D86BFFD5A0D}" type="slidenum">
              <a:rPr lang="tr-TR" smtClean="0"/>
              <a:pPr/>
              <a:t>158</a:t>
            </a:fld>
            <a:endParaRPr lang="tr-TR"/>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000108"/>
            <a:ext cx="8229600" cy="4357718"/>
          </a:xfrm>
          <a:ln>
            <a:solidFill>
              <a:schemeClr val="accent1"/>
            </a:solidFill>
          </a:ln>
        </p:spPr>
        <p:txBody>
          <a:bodyPr>
            <a:normAutofit/>
          </a:bodyPr>
          <a:lstStyle/>
          <a:p>
            <a:pPr algn="just">
              <a:buFont typeface="Wingdings" pitchFamily="2" charset="2"/>
              <a:buChar char="Ø"/>
            </a:pPr>
            <a:r>
              <a:rPr lang="tr-TR" dirty="0" smtClean="0">
                <a:latin typeface="Times New Roman" pitchFamily="18" charset="0"/>
                <a:cs typeface="Times New Roman" pitchFamily="18" charset="0"/>
              </a:rPr>
              <a:t>	Altın çözeltileri </a:t>
            </a:r>
            <a:r>
              <a:rPr lang="tr-TR" dirty="0" err="1" smtClean="0">
                <a:latin typeface="Times New Roman" pitchFamily="18" charset="0"/>
                <a:cs typeface="Times New Roman" pitchFamily="18" charset="0"/>
              </a:rPr>
              <a:t>Bio</a:t>
            </a:r>
            <a:r>
              <a:rPr lang="tr-TR" dirty="0" smtClean="0">
                <a:latin typeface="Times New Roman" pitchFamily="18" charset="0"/>
                <a:cs typeface="Times New Roman" pitchFamily="18" charset="0"/>
              </a:rPr>
              <a:t>-</a:t>
            </a:r>
            <a:r>
              <a:rPr lang="tr-TR" dirty="0" err="1" smtClean="0">
                <a:latin typeface="Times New Roman" pitchFamily="18" charset="0"/>
                <a:cs typeface="Times New Roman" pitchFamily="18" charset="0"/>
              </a:rPr>
              <a:t>Rad</a:t>
            </a:r>
            <a:r>
              <a:rPr lang="tr-TR" dirty="0" smtClean="0">
                <a:latin typeface="Times New Roman" pitchFamily="18" charset="0"/>
                <a:cs typeface="Times New Roman" pitchFamily="18" charset="0"/>
              </a:rPr>
              <a:t> firması tarafından hazır olarak satılmaktadır.</a:t>
            </a:r>
          </a:p>
          <a:p>
            <a:pPr algn="just">
              <a:buFont typeface="Wingdings" pitchFamily="2" charset="2"/>
              <a:buChar char="Ø"/>
            </a:pPr>
            <a:r>
              <a:rPr lang="tr-TR" dirty="0" smtClean="0">
                <a:latin typeface="Times New Roman" pitchFamily="18" charset="0"/>
                <a:cs typeface="Times New Roman" pitchFamily="18" charset="0"/>
              </a:rPr>
              <a:t>	Bu işlemde </a:t>
            </a:r>
            <a:r>
              <a:rPr lang="tr-TR" dirty="0" err="1" smtClean="0">
                <a:latin typeface="Times New Roman" pitchFamily="18" charset="0"/>
                <a:cs typeface="Times New Roman" pitchFamily="18" charset="0"/>
              </a:rPr>
              <a:t>membranın</a:t>
            </a:r>
            <a:r>
              <a:rPr lang="tr-TR" dirty="0" smtClean="0">
                <a:latin typeface="Times New Roman" pitchFamily="18" charset="0"/>
                <a:cs typeface="Times New Roman" pitchFamily="18" charset="0"/>
              </a:rPr>
              <a:t> cm2 si başına yaklaşık 0.2 ml </a:t>
            </a:r>
            <a:r>
              <a:rPr lang="tr-TR" dirty="0" err="1" smtClean="0">
                <a:latin typeface="Times New Roman" pitchFamily="18" charset="0"/>
                <a:cs typeface="Times New Roman" pitchFamily="18" charset="0"/>
              </a:rPr>
              <a:t>kolloidal</a:t>
            </a:r>
            <a:r>
              <a:rPr lang="tr-TR" dirty="0" smtClean="0">
                <a:latin typeface="Times New Roman" pitchFamily="18" charset="0"/>
                <a:cs typeface="Times New Roman" pitchFamily="18" charset="0"/>
              </a:rPr>
              <a:t> altın çözeltisi kiti kullanılması önerilmektedir.</a:t>
            </a:r>
          </a:p>
          <a:p>
            <a:pPr algn="just">
              <a:buFont typeface="Wingdings" pitchFamily="2" charset="2"/>
              <a:buChar char="Ø"/>
            </a:pPr>
            <a:r>
              <a:rPr lang="tr-TR" dirty="0" smtClean="0">
                <a:latin typeface="Times New Roman" pitchFamily="18" charset="0"/>
                <a:cs typeface="Times New Roman" pitchFamily="18" charset="0"/>
              </a:rPr>
              <a:t>        Bantların </a:t>
            </a:r>
            <a:r>
              <a:rPr lang="tr-TR" dirty="0" err="1" smtClean="0">
                <a:latin typeface="Times New Roman" pitchFamily="18" charset="0"/>
                <a:cs typeface="Times New Roman" pitchFamily="18" charset="0"/>
              </a:rPr>
              <a:t>dansitometrik</a:t>
            </a:r>
            <a:r>
              <a:rPr lang="tr-TR" dirty="0" smtClean="0">
                <a:latin typeface="Times New Roman" pitchFamily="18" charset="0"/>
                <a:cs typeface="Times New Roman" pitchFamily="18" charset="0"/>
              </a:rPr>
              <a:t> analizinde, aynı nitroselüloza yerleştirilen protein standartlardan yararlanarak miktar tayini yapılır. Klasik protein tayin yöntemlerine göre bu yöntemde çok az miktarda protein örneğine gerek duyulur (2 </a:t>
            </a:r>
            <a:r>
              <a:rPr lang="el-GR" dirty="0" smtClean="0">
                <a:latin typeface="Times New Roman" pitchFamily="18" charset="0"/>
                <a:cs typeface="Times New Roman" pitchFamily="18" charset="0"/>
              </a:rPr>
              <a:t>μ</a:t>
            </a:r>
            <a:r>
              <a:rPr lang="tr-TR" dirty="0" smtClean="0">
                <a:latin typeface="Times New Roman" pitchFamily="18" charset="0"/>
                <a:cs typeface="Times New Roman" pitchFamily="18" charset="0"/>
              </a:rPr>
              <a:t>l). Böylece nanogram düzeyinde protein tayinleri yapmak mümkün olmaktadır.</a:t>
            </a:r>
            <a:endParaRPr lang="tr-TR" dirty="0">
              <a:latin typeface="Times New Roman" pitchFamily="18" charset="0"/>
              <a:cs typeface="Times New Roman" pitchFamily="18" charset="0"/>
            </a:endParaRPr>
          </a:p>
        </p:txBody>
      </p:sp>
      <p:sp>
        <p:nvSpPr>
          <p:cNvPr id="5" name="4 Slayt Numarası Yer Tutucusu"/>
          <p:cNvSpPr>
            <a:spLocks noGrp="1"/>
          </p:cNvSpPr>
          <p:nvPr>
            <p:ph type="sldNum" sz="quarter" idx="12"/>
          </p:nvPr>
        </p:nvSpPr>
        <p:spPr/>
        <p:txBody>
          <a:bodyPr/>
          <a:lstStyle/>
          <a:p>
            <a:fld id="{76E3FD18-239D-48BA-886F-2D86BFFD5A0D}" type="slidenum">
              <a:rPr lang="tr-TR" smtClean="0"/>
              <a:pPr/>
              <a:t>159</a:t>
            </a:fld>
            <a:endParaRPr lang="tr-TR"/>
          </a:p>
        </p:txBody>
      </p:sp>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785794"/>
            <a:ext cx="8229600" cy="5072098"/>
          </a:xfrm>
          <a:ln>
            <a:solidFill>
              <a:schemeClr val="accent1"/>
            </a:solidFill>
          </a:ln>
        </p:spPr>
        <p:txBody>
          <a:bodyPr>
            <a:normAutofit fontScale="92500"/>
          </a:bodyPr>
          <a:lstStyle/>
          <a:p>
            <a:pPr algn="just">
              <a:buNone/>
            </a:pPr>
            <a:r>
              <a:rPr lang="tr-TR" b="1" dirty="0" err="1" smtClean="0">
                <a:solidFill>
                  <a:srgbClr val="FF0000"/>
                </a:solidFill>
                <a:latin typeface="Times New Roman" pitchFamily="18" charset="0"/>
                <a:cs typeface="Times New Roman" pitchFamily="18" charset="0"/>
              </a:rPr>
              <a:t>Gravimetrik</a:t>
            </a:r>
            <a:r>
              <a:rPr lang="tr-TR" b="1" dirty="0" smtClean="0">
                <a:solidFill>
                  <a:srgbClr val="FF0000"/>
                </a:solidFill>
                <a:latin typeface="Times New Roman" pitchFamily="18" charset="0"/>
                <a:cs typeface="Times New Roman" pitchFamily="18" charset="0"/>
              </a:rPr>
              <a:t> Yöntemler:</a:t>
            </a:r>
          </a:p>
          <a:p>
            <a:pPr algn="just">
              <a:buFont typeface="Wingdings" pitchFamily="2" charset="2"/>
              <a:buChar char="Ø"/>
            </a:pPr>
            <a:r>
              <a:rPr lang="tr-TR" dirty="0" smtClean="0">
                <a:latin typeface="Times New Roman" pitchFamily="18" charset="0"/>
                <a:cs typeface="Times New Roman" pitchFamily="18" charset="0"/>
              </a:rPr>
              <a:t>	Protein suda çözülür ve 95°C tüm su uçuncaya kadar kurutulur. Daha sonra sıcaklık fiziksel olarak bağlı bulunan suyun uzaklaştırılması için 105-110°C ye kadar arttırılır. Soğuduktan sonra bir vakum desikatöründe P</a:t>
            </a:r>
            <a:r>
              <a:rPr lang="tr-TR" sz="1500" dirty="0" smtClean="0">
                <a:latin typeface="Times New Roman" pitchFamily="18" charset="0"/>
                <a:cs typeface="Times New Roman" pitchFamily="18" charset="0"/>
              </a:rPr>
              <a:t>2</a:t>
            </a:r>
            <a:r>
              <a:rPr lang="tr-TR" dirty="0" smtClean="0">
                <a:latin typeface="Times New Roman" pitchFamily="18" charset="0"/>
                <a:cs typeface="Times New Roman" pitchFamily="18" charset="0"/>
              </a:rPr>
              <a:t>O</a:t>
            </a:r>
            <a:r>
              <a:rPr lang="tr-TR" sz="1500" dirty="0" smtClean="0">
                <a:latin typeface="Times New Roman" pitchFamily="18" charset="0"/>
                <a:cs typeface="Times New Roman" pitchFamily="18" charset="0"/>
              </a:rPr>
              <a:t>5</a:t>
            </a:r>
            <a:r>
              <a:rPr lang="tr-TR" dirty="0" smtClean="0">
                <a:latin typeface="Times New Roman" pitchFamily="18" charset="0"/>
                <a:cs typeface="Times New Roman" pitchFamily="18" charset="0"/>
              </a:rPr>
              <a:t> ile kuruttuktan sonra kuru ağırlık belirlenir. Bu değer </a:t>
            </a:r>
            <a:r>
              <a:rPr lang="az-Cyrl-AZ" dirty="0" smtClean="0">
                <a:latin typeface="Times New Roman" pitchFamily="18" charset="0"/>
                <a:cs typeface="Times New Roman" pitchFamily="18" charset="0"/>
              </a:rPr>
              <a:t>Є</a:t>
            </a:r>
            <a:r>
              <a:rPr lang="az-Cyrl-AZ" sz="1700" dirty="0" smtClean="0">
                <a:latin typeface="Times New Roman" pitchFamily="18" charset="0"/>
                <a:cs typeface="Times New Roman" pitchFamily="18" charset="0"/>
              </a:rPr>
              <a:t>%1</a:t>
            </a:r>
            <a:r>
              <a:rPr lang="tr-TR" dirty="0" smtClean="0">
                <a:latin typeface="Times New Roman" pitchFamily="18" charset="0"/>
                <a:cs typeface="Times New Roman" pitchFamily="18" charset="0"/>
              </a:rPr>
              <a:t> 280 değerini belirlemek için kullanılır. Kuru ağırlık 0.073 g olarak belirlenmiş olsun. Bu 100 ml suda çözüldüğü zaman </a:t>
            </a:r>
          </a:p>
          <a:p>
            <a:pPr algn="just">
              <a:buFont typeface="Wingdings" pitchFamily="2" charset="2"/>
              <a:buChar char="Ø"/>
            </a:pPr>
            <a:r>
              <a:rPr lang="tr-TR" dirty="0" smtClean="0">
                <a:latin typeface="Times New Roman" pitchFamily="18" charset="0"/>
                <a:cs typeface="Times New Roman" pitchFamily="18" charset="0"/>
              </a:rPr>
              <a:t>     Konsantrasyon = 0.073g/100 ml = 0.033 % olarak bulunur.</a:t>
            </a:r>
          </a:p>
          <a:p>
            <a:pPr algn="just">
              <a:buNone/>
            </a:pPr>
            <a:r>
              <a:rPr lang="tr-TR" dirty="0" smtClean="0">
                <a:latin typeface="Times New Roman" pitchFamily="18" charset="0"/>
                <a:cs typeface="Times New Roman" pitchFamily="18" charset="0"/>
              </a:rPr>
              <a:t>	A</a:t>
            </a:r>
            <a:r>
              <a:rPr lang="tr-TR" sz="1700" dirty="0" smtClean="0">
                <a:latin typeface="Times New Roman" pitchFamily="18" charset="0"/>
                <a:cs typeface="Times New Roman" pitchFamily="18" charset="0"/>
              </a:rPr>
              <a:t>280</a:t>
            </a:r>
            <a:r>
              <a:rPr lang="tr-TR" dirty="0" smtClean="0">
                <a:latin typeface="Times New Roman" pitchFamily="18" charset="0"/>
                <a:cs typeface="Times New Roman" pitchFamily="18" charset="0"/>
              </a:rPr>
              <a:t> = 0.815 olarak bulunsun</a:t>
            </a:r>
          </a:p>
          <a:p>
            <a:pPr algn="just">
              <a:buNone/>
            </a:pPr>
            <a:r>
              <a:rPr lang="tr-TR" dirty="0" smtClean="0">
                <a:latin typeface="Times New Roman" pitchFamily="18" charset="0"/>
                <a:cs typeface="Times New Roman" pitchFamily="18" charset="0"/>
              </a:rPr>
              <a:t>	A</a:t>
            </a:r>
            <a:r>
              <a:rPr lang="tr-TR" sz="1700" dirty="0" smtClean="0">
                <a:latin typeface="Times New Roman" pitchFamily="18" charset="0"/>
                <a:cs typeface="Times New Roman" pitchFamily="18" charset="0"/>
              </a:rPr>
              <a:t>280</a:t>
            </a:r>
            <a:r>
              <a:rPr lang="tr-TR" dirty="0" smtClean="0">
                <a:latin typeface="Times New Roman" pitchFamily="18" charset="0"/>
                <a:cs typeface="Times New Roman" pitchFamily="18" charset="0"/>
              </a:rPr>
              <a:t> = </a:t>
            </a:r>
            <a:r>
              <a:rPr lang="az-Cyrl-AZ" dirty="0" smtClean="0">
                <a:latin typeface="Times New Roman" pitchFamily="18" charset="0"/>
                <a:cs typeface="Times New Roman" pitchFamily="18" charset="0"/>
              </a:rPr>
              <a:t>Є </a:t>
            </a:r>
            <a:r>
              <a:rPr lang="tr-TR" dirty="0" smtClean="0">
                <a:latin typeface="Times New Roman" pitchFamily="18" charset="0"/>
                <a:cs typeface="Times New Roman" pitchFamily="18" charset="0"/>
              </a:rPr>
              <a:t>. C. l 	l = 1 cm olduğundan </a:t>
            </a:r>
            <a:r>
              <a:rPr lang="az-Cyrl-AZ" dirty="0" smtClean="0">
                <a:latin typeface="Times New Roman" pitchFamily="18" charset="0"/>
                <a:cs typeface="Times New Roman" pitchFamily="18" charset="0"/>
              </a:rPr>
              <a:t>Є = </a:t>
            </a:r>
            <a:r>
              <a:rPr lang="tr-TR" dirty="0" smtClean="0">
                <a:latin typeface="Times New Roman" pitchFamily="18" charset="0"/>
                <a:cs typeface="Times New Roman" pitchFamily="18" charset="0"/>
              </a:rPr>
              <a:t>A</a:t>
            </a:r>
            <a:r>
              <a:rPr lang="tr-TR" sz="1700" dirty="0" smtClean="0">
                <a:latin typeface="Times New Roman" pitchFamily="18" charset="0"/>
                <a:cs typeface="Times New Roman" pitchFamily="18" charset="0"/>
              </a:rPr>
              <a:t>280</a:t>
            </a:r>
            <a:r>
              <a:rPr lang="tr-TR" dirty="0" smtClean="0">
                <a:latin typeface="Times New Roman" pitchFamily="18" charset="0"/>
                <a:cs typeface="Times New Roman" pitchFamily="18" charset="0"/>
              </a:rPr>
              <a:t>/ c bulunur.</a:t>
            </a:r>
          </a:p>
          <a:p>
            <a:pPr algn="just">
              <a:buNone/>
            </a:pPr>
            <a:r>
              <a:rPr lang="tr-TR" dirty="0" smtClean="0">
                <a:latin typeface="Times New Roman" pitchFamily="18" charset="0"/>
                <a:cs typeface="Times New Roman" pitchFamily="18" charset="0"/>
              </a:rPr>
              <a:t>	</a:t>
            </a:r>
            <a:r>
              <a:rPr lang="az-Cyrl-AZ" dirty="0" smtClean="0">
                <a:latin typeface="Times New Roman" pitchFamily="18" charset="0"/>
                <a:cs typeface="Times New Roman" pitchFamily="18" charset="0"/>
              </a:rPr>
              <a:t>Є</a:t>
            </a:r>
            <a:r>
              <a:rPr lang="az-Cyrl-AZ" sz="1700" dirty="0" smtClean="0">
                <a:latin typeface="Times New Roman" pitchFamily="18" charset="0"/>
                <a:cs typeface="Times New Roman" pitchFamily="18" charset="0"/>
              </a:rPr>
              <a:t>%1</a:t>
            </a:r>
            <a:r>
              <a:rPr lang="tr-TR" dirty="0" smtClean="0">
                <a:latin typeface="Times New Roman" pitchFamily="18" charset="0"/>
                <a:cs typeface="Times New Roman" pitchFamily="18" charset="0"/>
              </a:rPr>
              <a:t>(</a:t>
            </a:r>
            <a:r>
              <a:rPr lang="az-Cyrl-AZ" dirty="0" smtClean="0">
                <a:latin typeface="Times New Roman" pitchFamily="18" charset="0"/>
                <a:cs typeface="Times New Roman" pitchFamily="18" charset="0"/>
              </a:rPr>
              <a:t>280</a:t>
            </a:r>
            <a:r>
              <a:rPr lang="tr-TR" dirty="0" smtClean="0">
                <a:latin typeface="Times New Roman" pitchFamily="18" charset="0"/>
                <a:cs typeface="Times New Roman" pitchFamily="18" charset="0"/>
              </a:rPr>
              <a:t>)</a:t>
            </a:r>
            <a:r>
              <a:rPr lang="az-Cyrl-AZ" dirty="0" smtClean="0">
                <a:latin typeface="Times New Roman" pitchFamily="18" charset="0"/>
                <a:cs typeface="Times New Roman" pitchFamily="18" charset="0"/>
              </a:rPr>
              <a:t> = 0.815/0.073 = 11.16 </a:t>
            </a:r>
            <a:r>
              <a:rPr lang="tr-TR" dirty="0" smtClean="0">
                <a:latin typeface="Times New Roman" pitchFamily="18" charset="0"/>
                <a:cs typeface="Times New Roman" pitchFamily="18" charset="0"/>
              </a:rPr>
              <a:t>olur.</a:t>
            </a:r>
            <a:endParaRPr lang="tr-TR" dirty="0">
              <a:latin typeface="Times New Roman" pitchFamily="18" charset="0"/>
              <a:cs typeface="Times New Roman" pitchFamily="18" charset="0"/>
            </a:endParaRPr>
          </a:p>
        </p:txBody>
      </p:sp>
      <p:sp>
        <p:nvSpPr>
          <p:cNvPr id="5" name="4 Slayt Numarası Yer Tutucusu"/>
          <p:cNvSpPr>
            <a:spLocks noGrp="1"/>
          </p:cNvSpPr>
          <p:nvPr>
            <p:ph type="sldNum" sz="quarter" idx="12"/>
          </p:nvPr>
        </p:nvSpPr>
        <p:spPr/>
        <p:txBody>
          <a:bodyPr/>
          <a:lstStyle/>
          <a:p>
            <a:fld id="{76E3FD18-239D-48BA-886F-2D86BFFD5A0D}" type="slidenum">
              <a:rPr lang="tr-TR" smtClean="0"/>
              <a:pPr/>
              <a:t>160</a:t>
            </a:fld>
            <a:endParaRPr lang="tr-TR"/>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Grp="1" noChangeAspect="1" noChangeArrowheads="1"/>
          </p:cNvPicPr>
          <p:nvPr>
            <p:ph idx="1"/>
          </p:nvPr>
        </p:nvPicPr>
        <p:blipFill>
          <a:blip r:embed="rId2"/>
          <a:srcRect/>
          <a:stretch>
            <a:fillRect/>
          </a:stretch>
        </p:blipFill>
        <p:spPr bwMode="auto">
          <a:xfrm>
            <a:off x="165944" y="148455"/>
            <a:ext cx="8763774" cy="6566693"/>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161</a:t>
            </a:fld>
            <a:endParaRPr lang="tr-TR"/>
          </a:p>
        </p:txBody>
      </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500034" y="1285860"/>
            <a:ext cx="8072494" cy="3500462"/>
          </a:xfrm>
          <a:ln>
            <a:solidFill>
              <a:schemeClr val="accent1"/>
            </a:solidFill>
          </a:ln>
        </p:spPr>
        <p:txBody>
          <a:bodyPr/>
          <a:lstStyle/>
          <a:p>
            <a:pPr algn="just">
              <a:buFont typeface="Wingdings" pitchFamily="2" charset="2"/>
              <a:buChar char="Ø"/>
            </a:pPr>
            <a:r>
              <a:rPr lang="tr-TR" dirty="0" smtClean="0">
                <a:latin typeface="Times New Roman" pitchFamily="18" charset="0"/>
                <a:cs typeface="Times New Roman" pitchFamily="18" charset="0"/>
              </a:rPr>
              <a:t>    Protein tayinleri hazır olarak satılan kitlerle de yapılmaktadır. Bunları satan firmalar:</a:t>
            </a:r>
          </a:p>
          <a:p>
            <a:pPr algn="just">
              <a:buFont typeface="Wingdings" pitchFamily="2" charset="2"/>
              <a:buChar char="ü"/>
            </a:pPr>
            <a:r>
              <a:rPr lang="tr-TR" dirty="0" err="1" smtClean="0">
                <a:latin typeface="Times New Roman" pitchFamily="18" charset="0"/>
                <a:cs typeface="Times New Roman" pitchFamily="18" charset="0"/>
              </a:rPr>
              <a:t>Amerscham</a:t>
            </a:r>
            <a:r>
              <a:rPr lang="tr-TR" dirty="0" smtClean="0">
                <a:latin typeface="Times New Roman" pitchFamily="18" charset="0"/>
                <a:cs typeface="Times New Roman" pitchFamily="18" charset="0"/>
              </a:rPr>
              <a:t>-</a:t>
            </a:r>
            <a:r>
              <a:rPr lang="tr-TR" dirty="0" err="1" smtClean="0">
                <a:latin typeface="Times New Roman" pitchFamily="18" charset="0"/>
                <a:cs typeface="Times New Roman" pitchFamily="18" charset="0"/>
              </a:rPr>
              <a:t>Bioscience</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Pharmacia</a:t>
            </a:r>
            <a:endParaRPr lang="tr-TR" dirty="0" smtClean="0">
              <a:latin typeface="Times New Roman" pitchFamily="18" charset="0"/>
              <a:cs typeface="Times New Roman" pitchFamily="18" charset="0"/>
            </a:endParaRPr>
          </a:p>
          <a:p>
            <a:pPr algn="just">
              <a:buFont typeface="Wingdings" pitchFamily="2" charset="2"/>
              <a:buChar char="ü"/>
            </a:pPr>
            <a:r>
              <a:rPr lang="tr-TR" dirty="0" err="1" smtClean="0">
                <a:latin typeface="Times New Roman" pitchFamily="18" charset="0"/>
                <a:cs typeface="Times New Roman" pitchFamily="18" charset="0"/>
              </a:rPr>
              <a:t>Bio</a:t>
            </a:r>
            <a:r>
              <a:rPr lang="tr-TR" dirty="0" smtClean="0">
                <a:latin typeface="Times New Roman" pitchFamily="18" charset="0"/>
                <a:cs typeface="Times New Roman" pitchFamily="18" charset="0"/>
              </a:rPr>
              <a:t>-</a:t>
            </a:r>
            <a:r>
              <a:rPr lang="tr-TR" dirty="0" err="1" smtClean="0">
                <a:latin typeface="Times New Roman" pitchFamily="18" charset="0"/>
                <a:cs typeface="Times New Roman" pitchFamily="18" charset="0"/>
              </a:rPr>
              <a:t>Rad</a:t>
            </a:r>
            <a:endParaRPr lang="tr-TR" dirty="0" smtClean="0">
              <a:latin typeface="Times New Roman" pitchFamily="18" charset="0"/>
              <a:cs typeface="Times New Roman" pitchFamily="18" charset="0"/>
            </a:endParaRPr>
          </a:p>
          <a:p>
            <a:pPr algn="just">
              <a:buFont typeface="Wingdings" pitchFamily="2" charset="2"/>
              <a:buChar char="ü"/>
            </a:pPr>
            <a:r>
              <a:rPr lang="tr-TR" dirty="0" err="1" smtClean="0">
                <a:latin typeface="Times New Roman" pitchFamily="18" charset="0"/>
                <a:cs typeface="Times New Roman" pitchFamily="18" charset="0"/>
              </a:rPr>
              <a:t>Molecular</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probes</a:t>
            </a:r>
            <a:endParaRPr lang="tr-TR" dirty="0" smtClean="0">
              <a:latin typeface="Times New Roman" pitchFamily="18" charset="0"/>
              <a:cs typeface="Times New Roman" pitchFamily="18" charset="0"/>
            </a:endParaRPr>
          </a:p>
          <a:p>
            <a:pPr algn="just">
              <a:buFont typeface="Wingdings" pitchFamily="2" charset="2"/>
              <a:buChar char="ü"/>
            </a:pPr>
            <a:r>
              <a:rPr lang="tr-TR" dirty="0" smtClean="0">
                <a:latin typeface="Times New Roman" pitchFamily="18" charset="0"/>
                <a:cs typeface="Times New Roman" pitchFamily="18" charset="0"/>
              </a:rPr>
              <a:t>Pierce</a:t>
            </a:r>
          </a:p>
          <a:p>
            <a:pPr algn="just">
              <a:buFont typeface="Wingdings" pitchFamily="2" charset="2"/>
              <a:buChar char="ü"/>
            </a:pPr>
            <a:r>
              <a:rPr lang="tr-TR" dirty="0" err="1" smtClean="0">
                <a:latin typeface="Times New Roman" pitchFamily="18" charset="0"/>
                <a:cs typeface="Times New Roman" pitchFamily="18" charset="0"/>
              </a:rPr>
              <a:t>Roche</a:t>
            </a:r>
            <a:endParaRPr lang="tr-TR" dirty="0">
              <a:latin typeface="Times New Roman" pitchFamily="18" charset="0"/>
              <a:cs typeface="Times New Roman" pitchFamily="18" charset="0"/>
            </a:endParaRPr>
          </a:p>
        </p:txBody>
      </p:sp>
      <p:sp>
        <p:nvSpPr>
          <p:cNvPr id="5" name="4 Slayt Numarası Yer Tutucusu"/>
          <p:cNvSpPr>
            <a:spLocks noGrp="1"/>
          </p:cNvSpPr>
          <p:nvPr>
            <p:ph type="sldNum" sz="quarter" idx="12"/>
          </p:nvPr>
        </p:nvSpPr>
        <p:spPr/>
        <p:txBody>
          <a:bodyPr/>
          <a:lstStyle/>
          <a:p>
            <a:fld id="{76E3FD18-239D-48BA-886F-2D86BFFD5A0D}" type="slidenum">
              <a:rPr lang="tr-TR" smtClean="0"/>
              <a:pPr/>
              <a:t>162</a:t>
            </a:fld>
            <a:endParaRPr lang="tr-TR"/>
          </a:p>
        </p:txBody>
      </p:sp>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p:cNvPicPr>
            <a:picLocks noGrp="1" noChangeAspect="1" noChangeArrowheads="1"/>
          </p:cNvPicPr>
          <p:nvPr>
            <p:ph idx="1"/>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163</a:t>
            </a:fld>
            <a:endParaRPr lang="tr-TR"/>
          </a:p>
        </p:txBody>
      </p:sp>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p:cNvPicPr>
            <a:picLocks noGrp="1" noChangeAspect="1" noChangeArrowheads="1"/>
          </p:cNvPicPr>
          <p:nvPr>
            <p:ph idx="1"/>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164</a:t>
            </a:fld>
            <a:endParaRPr lang="tr-TR"/>
          </a:p>
        </p:txBody>
      </p:sp>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p:cNvPicPr>
            <a:picLocks noGrp="1" noChangeAspect="1" noChangeArrowheads="1"/>
          </p:cNvPicPr>
          <p:nvPr>
            <p:ph idx="1"/>
          </p:nvPr>
        </p:nvPicPr>
        <p:blipFill>
          <a:blip r:embed="rId2"/>
          <a:srcRect/>
          <a:stretch>
            <a:fillRect/>
          </a:stretch>
        </p:blipFill>
        <p:spPr bwMode="auto">
          <a:xfrm>
            <a:off x="0" y="0"/>
            <a:ext cx="9144000" cy="6715148"/>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165</a:t>
            </a:fld>
            <a:endParaRPr lang="tr-TR"/>
          </a:p>
        </p:txBody>
      </p:sp>
    </p:spTree>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p:cNvPicPr>
            <a:picLocks noGrp="1" noChangeAspect="1" noChangeArrowheads="1"/>
          </p:cNvPicPr>
          <p:nvPr>
            <p:ph idx="1"/>
          </p:nvPr>
        </p:nvPicPr>
        <p:blipFill>
          <a:blip r:embed="rId2"/>
          <a:srcRect/>
          <a:stretch>
            <a:fillRect/>
          </a:stretch>
        </p:blipFill>
        <p:spPr bwMode="auto">
          <a:xfrm>
            <a:off x="527198" y="928670"/>
            <a:ext cx="7831930" cy="5500726"/>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166</a:t>
            </a:fld>
            <a:endParaRPr lang="tr-TR"/>
          </a:p>
        </p:txBody>
      </p:sp>
    </p:spTree>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p:cNvPicPr>
            <a:picLocks noGrp="1" noChangeAspect="1" noChangeArrowheads="1"/>
          </p:cNvPicPr>
          <p:nvPr>
            <p:ph idx="1"/>
          </p:nvPr>
        </p:nvPicPr>
        <p:blipFill>
          <a:blip r:embed="rId2"/>
          <a:srcRect/>
          <a:stretch>
            <a:fillRect/>
          </a:stretch>
        </p:blipFill>
        <p:spPr bwMode="auto">
          <a:xfrm>
            <a:off x="740224" y="857231"/>
            <a:ext cx="7403675" cy="5788133"/>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167</a:t>
            </a:fld>
            <a:endParaRPr lang="tr-TR"/>
          </a:p>
        </p:txBody>
      </p:sp>
    </p:spTree>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p:cNvPicPr>
            <a:picLocks noGrp="1" noChangeAspect="1" noChangeArrowheads="1"/>
          </p:cNvPicPr>
          <p:nvPr>
            <p:ph idx="1"/>
          </p:nvPr>
        </p:nvPicPr>
        <p:blipFill>
          <a:blip r:embed="rId2"/>
          <a:srcRect/>
          <a:stretch>
            <a:fillRect/>
          </a:stretch>
        </p:blipFill>
        <p:spPr bwMode="auto">
          <a:xfrm>
            <a:off x="500034" y="785794"/>
            <a:ext cx="8143932" cy="5852078"/>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168</a:t>
            </a:fld>
            <a:endParaRPr lang="tr-TR"/>
          </a:p>
        </p:txBody>
      </p:sp>
    </p:spTree>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p:cNvPicPr>
            <a:picLocks noGrp="1" noChangeAspect="1" noChangeArrowheads="1"/>
          </p:cNvPicPr>
          <p:nvPr>
            <p:ph idx="1"/>
          </p:nvPr>
        </p:nvPicPr>
        <p:blipFill>
          <a:blip r:embed="rId2"/>
          <a:srcRect/>
          <a:stretch>
            <a:fillRect/>
          </a:stretch>
        </p:blipFill>
        <p:spPr bwMode="auto">
          <a:xfrm>
            <a:off x="428596" y="754855"/>
            <a:ext cx="8143932" cy="5985033"/>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169</a:t>
            </a:fld>
            <a:endParaRPr lang="tr-TR"/>
          </a:p>
        </p:txBody>
      </p:sp>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p:cNvPicPr>
            <a:picLocks noGrp="1" noChangeAspect="1" noChangeArrowheads="1"/>
          </p:cNvPicPr>
          <p:nvPr>
            <p:ph idx="1"/>
          </p:nvPr>
        </p:nvPicPr>
        <p:blipFill>
          <a:blip r:embed="rId2"/>
          <a:srcRect/>
          <a:stretch>
            <a:fillRect/>
          </a:stretch>
        </p:blipFill>
        <p:spPr bwMode="auto">
          <a:xfrm>
            <a:off x="370229" y="828372"/>
            <a:ext cx="8387909" cy="4958082"/>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170</a:t>
            </a:fld>
            <a:endParaRPr lang="tr-TR"/>
          </a:p>
        </p:txBody>
      </p:sp>
    </p:spTree>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p:cNvPicPr>
            <a:picLocks noGrp="1" noChangeAspect="1" noChangeArrowheads="1"/>
          </p:cNvPicPr>
          <p:nvPr>
            <p:ph idx="1"/>
          </p:nvPr>
        </p:nvPicPr>
        <p:blipFill>
          <a:blip r:embed="rId2"/>
          <a:srcRect/>
          <a:stretch>
            <a:fillRect/>
          </a:stretch>
        </p:blipFill>
        <p:spPr bwMode="auto">
          <a:xfrm>
            <a:off x="703963" y="1142984"/>
            <a:ext cx="7642333" cy="4271978"/>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171</a:t>
            </a:fld>
            <a:endParaRPr lang="tr-TR"/>
          </a:p>
        </p:txBody>
      </p:sp>
    </p:spTree>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285720" y="642918"/>
            <a:ext cx="8229600" cy="6000792"/>
          </a:xfrm>
          <a:ln>
            <a:solidFill>
              <a:schemeClr val="accent1"/>
            </a:solidFill>
          </a:ln>
        </p:spPr>
        <p:txBody>
          <a:bodyPr/>
          <a:lstStyle/>
          <a:p>
            <a:pPr>
              <a:buNone/>
            </a:pPr>
            <a:r>
              <a:rPr lang="tr-TR" b="1" dirty="0" smtClean="0">
                <a:solidFill>
                  <a:srgbClr val="FF0000"/>
                </a:solidFill>
              </a:rPr>
              <a:t>PROTEİN ÇÖZELTİSİNİN KONSANTRE EDİLMESİ</a:t>
            </a:r>
          </a:p>
          <a:p>
            <a:pPr algn="ctr"/>
            <a:endParaRPr lang="tr-TR" sz="2800" dirty="0" smtClean="0">
              <a:solidFill>
                <a:srgbClr val="000000"/>
              </a:solidFill>
            </a:endParaRPr>
          </a:p>
          <a:p>
            <a:pPr algn="ctr">
              <a:buNone/>
            </a:pPr>
            <a:endParaRPr lang="tr-TR" sz="2800" dirty="0" smtClean="0">
              <a:solidFill>
                <a:srgbClr val="000000"/>
              </a:solidFill>
            </a:endParaRPr>
          </a:p>
          <a:p>
            <a:pPr>
              <a:buNone/>
            </a:pPr>
            <a:endParaRPr lang="tr-TR" dirty="0" smtClean="0"/>
          </a:p>
        </p:txBody>
      </p:sp>
      <p:sp>
        <p:nvSpPr>
          <p:cNvPr id="4" name="3 Slayt Numarası Yer Tutucusu"/>
          <p:cNvSpPr>
            <a:spLocks noGrp="1"/>
          </p:cNvSpPr>
          <p:nvPr>
            <p:ph type="sldNum" sz="quarter" idx="12"/>
          </p:nvPr>
        </p:nvSpPr>
        <p:spPr/>
        <p:txBody>
          <a:bodyPr/>
          <a:lstStyle/>
          <a:p>
            <a:fld id="{76E3FD18-239D-48BA-886F-2D86BFFD5A0D}" type="slidenum">
              <a:rPr lang="tr-TR" smtClean="0"/>
              <a:pPr/>
              <a:t>172</a:t>
            </a:fld>
            <a:endParaRPr lang="tr-TR"/>
          </a:p>
        </p:txBody>
      </p:sp>
      <p:pic>
        <p:nvPicPr>
          <p:cNvPr id="6" name="Picture 2"/>
          <p:cNvPicPr>
            <a:picLocks noChangeAspect="1" noChangeArrowheads="1"/>
          </p:cNvPicPr>
          <p:nvPr/>
        </p:nvPicPr>
        <p:blipFill>
          <a:blip r:embed="rId2"/>
          <a:srcRect/>
          <a:stretch>
            <a:fillRect/>
          </a:stretch>
        </p:blipFill>
        <p:spPr bwMode="auto">
          <a:xfrm>
            <a:off x="500034" y="1226355"/>
            <a:ext cx="7643865" cy="5387413"/>
          </a:xfrm>
          <a:prstGeom prst="rect">
            <a:avLst/>
          </a:prstGeom>
          <a:noFill/>
          <a:ln w="9525">
            <a:noFill/>
            <a:miter lim="800000"/>
            <a:headEnd/>
            <a:tailEnd/>
          </a:ln>
          <a:effectLst/>
        </p:spPr>
      </p:pic>
    </p:spTree>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285720" y="500042"/>
            <a:ext cx="8401080" cy="5967434"/>
          </a:xfrm>
          <a:ln>
            <a:solidFill>
              <a:schemeClr val="accent1"/>
            </a:solidFill>
          </a:ln>
        </p:spPr>
        <p:txBody>
          <a:bodyPr>
            <a:normAutofit lnSpcReduction="10000"/>
          </a:bodyPr>
          <a:lstStyle/>
          <a:p>
            <a:pPr algn="just">
              <a:buFont typeface="Wingdings" pitchFamily="2" charset="2"/>
              <a:buChar char="§"/>
              <a:defRPr/>
            </a:pPr>
            <a:r>
              <a:rPr lang="tr-TR" sz="2400" dirty="0" smtClean="0">
                <a:latin typeface="Times New Roman" pitchFamily="18" charset="0"/>
                <a:cs typeface="Times New Roman" pitchFamily="18" charset="0"/>
              </a:rPr>
              <a:t>Özütteki protein miktarı çok az olabilir.</a:t>
            </a:r>
          </a:p>
          <a:p>
            <a:pPr algn="just">
              <a:buFont typeface="Wingdings" pitchFamily="2" charset="2"/>
              <a:buChar char="§"/>
              <a:defRPr/>
            </a:pPr>
            <a:r>
              <a:rPr lang="tr-TR" sz="2400" dirty="0" smtClean="0">
                <a:latin typeface="Times New Roman" pitchFamily="18" charset="0"/>
                <a:cs typeface="Times New Roman" pitchFamily="18" charset="0"/>
              </a:rPr>
              <a:t>Ayırma ve saflaştırma işlemlerini küçük hacimlerle yürütmek daha kolay, hızlı ve ekonomiktir. Daha az kayıplara yol açar.</a:t>
            </a:r>
          </a:p>
          <a:p>
            <a:pPr algn="just">
              <a:buFont typeface="Wingdings" pitchFamily="2" charset="2"/>
              <a:buChar char="§"/>
              <a:defRPr/>
            </a:pPr>
            <a:r>
              <a:rPr lang="tr-TR" sz="2400" dirty="0" smtClean="0">
                <a:latin typeface="Times New Roman" pitchFamily="18" charset="0"/>
                <a:cs typeface="Times New Roman" pitchFamily="18" charset="0"/>
              </a:rPr>
              <a:t>Diğer moleküllerin engelleyici etkisi olabilir.</a:t>
            </a:r>
          </a:p>
          <a:p>
            <a:pPr algn="just">
              <a:buNone/>
              <a:defRPr/>
            </a:pPr>
            <a:r>
              <a:rPr lang="tr-TR" b="1" dirty="0" smtClean="0">
                <a:solidFill>
                  <a:srgbClr val="FF0000"/>
                </a:solidFill>
                <a:effectLst>
                  <a:outerShdw blurRad="38100" dist="38100" dir="2700000" algn="tl">
                    <a:srgbClr val="C0C0C0"/>
                  </a:outerShdw>
                </a:effectLst>
                <a:latin typeface="Times New Roman" pitchFamily="18" charset="0"/>
                <a:cs typeface="Times New Roman" pitchFamily="18" charset="0"/>
              </a:rPr>
              <a:t>KONSANTRE ETME :</a:t>
            </a:r>
          </a:p>
          <a:p>
            <a:pPr lvl="1" indent="-277813" algn="just">
              <a:buFont typeface="Symbol" pitchFamily="18" charset="2"/>
              <a:buNone/>
              <a:defRPr/>
            </a:pPr>
            <a:r>
              <a:rPr lang="tr-TR" dirty="0" smtClean="0">
                <a:solidFill>
                  <a:srgbClr val="000000"/>
                </a:solidFill>
                <a:latin typeface="Times New Roman" pitchFamily="18" charset="0"/>
                <a:cs typeface="Times New Roman" pitchFamily="18" charset="0"/>
              </a:rPr>
              <a:t>Çözücü hacmini azaltarak veya (istenen) protein(</a:t>
            </a:r>
            <a:r>
              <a:rPr lang="tr-TR" dirty="0" err="1" smtClean="0">
                <a:solidFill>
                  <a:srgbClr val="000000"/>
                </a:solidFill>
                <a:latin typeface="Times New Roman" pitchFamily="18" charset="0"/>
                <a:cs typeface="Times New Roman" pitchFamily="18" charset="0"/>
              </a:rPr>
              <a:t>ler</a:t>
            </a:r>
            <a:r>
              <a:rPr lang="tr-TR" dirty="0" smtClean="0">
                <a:solidFill>
                  <a:srgbClr val="000000"/>
                </a:solidFill>
                <a:latin typeface="Times New Roman" pitchFamily="18" charset="0"/>
                <a:cs typeface="Times New Roman" pitchFamily="18" charset="0"/>
              </a:rPr>
              <a:t>)i ayırarak ya da istenmeyen diğer molekülleri uzaklaştırarak (istenen) protein(</a:t>
            </a:r>
            <a:r>
              <a:rPr lang="tr-TR" dirty="0" err="1" smtClean="0">
                <a:solidFill>
                  <a:srgbClr val="000000"/>
                </a:solidFill>
                <a:latin typeface="Times New Roman" pitchFamily="18" charset="0"/>
                <a:cs typeface="Times New Roman" pitchFamily="18" charset="0"/>
              </a:rPr>
              <a:t>ler</a:t>
            </a:r>
            <a:r>
              <a:rPr lang="tr-TR" dirty="0" smtClean="0">
                <a:solidFill>
                  <a:srgbClr val="000000"/>
                </a:solidFill>
                <a:latin typeface="Times New Roman" pitchFamily="18" charset="0"/>
                <a:cs typeface="Times New Roman" pitchFamily="18" charset="0"/>
              </a:rPr>
              <a:t>)in konsantrasyonunu artırma</a:t>
            </a:r>
          </a:p>
          <a:p>
            <a:pPr>
              <a:buNone/>
            </a:pPr>
            <a:r>
              <a:rPr lang="tr-TR" sz="2800" b="1" dirty="0" smtClean="0">
                <a:solidFill>
                  <a:srgbClr val="FF0000"/>
                </a:solidFill>
                <a:effectLst>
                  <a:outerShdw blurRad="38100" dist="38100" dir="2700000" algn="tl">
                    <a:srgbClr val="C0C0C0"/>
                  </a:outerShdw>
                </a:effectLst>
              </a:rPr>
              <a:t>Nasıl Yapılır ?</a:t>
            </a:r>
          </a:p>
          <a:p>
            <a:pPr lvl="1" indent="-277813">
              <a:buFont typeface="Symbol" pitchFamily="18" charset="2"/>
              <a:buChar char="·"/>
            </a:pPr>
            <a:r>
              <a:rPr lang="tr-TR" sz="2600" dirty="0" smtClean="0">
                <a:latin typeface="Times New Roman" pitchFamily="18" charset="0"/>
                <a:cs typeface="Times New Roman" pitchFamily="18" charset="0"/>
              </a:rPr>
              <a:t>Kuru </a:t>
            </a:r>
            <a:r>
              <a:rPr lang="tr-TR" sz="2600" dirty="0" err="1" smtClean="0">
                <a:latin typeface="Times New Roman" pitchFamily="18" charset="0"/>
                <a:cs typeface="Times New Roman" pitchFamily="18" charset="0"/>
              </a:rPr>
              <a:t>matriks</a:t>
            </a:r>
            <a:r>
              <a:rPr lang="tr-TR" sz="2600" dirty="0" smtClean="0">
                <a:latin typeface="Times New Roman" pitchFamily="18" charset="0"/>
                <a:cs typeface="Times New Roman" pitchFamily="18" charset="0"/>
              </a:rPr>
              <a:t> polimerinin kullanımıyla</a:t>
            </a:r>
          </a:p>
          <a:p>
            <a:pPr lvl="1" indent="-277813">
              <a:buFont typeface="Symbol" pitchFamily="18" charset="2"/>
              <a:buChar char="·"/>
            </a:pPr>
            <a:r>
              <a:rPr lang="tr-TR" sz="2600" dirty="0" err="1" smtClean="0">
                <a:latin typeface="Times New Roman" pitchFamily="18" charset="0"/>
                <a:cs typeface="Times New Roman" pitchFamily="18" charset="0"/>
              </a:rPr>
              <a:t>Ultrafiltrasyonla</a:t>
            </a:r>
            <a:endParaRPr lang="tr-TR" sz="2600" dirty="0" smtClean="0">
              <a:latin typeface="Times New Roman" pitchFamily="18" charset="0"/>
              <a:cs typeface="Times New Roman" pitchFamily="18" charset="0"/>
            </a:endParaRPr>
          </a:p>
          <a:p>
            <a:pPr lvl="1" indent="-277813">
              <a:buFont typeface="Symbol" pitchFamily="18" charset="2"/>
              <a:buChar char="·"/>
            </a:pPr>
            <a:r>
              <a:rPr lang="tr-TR" sz="2600" dirty="0" smtClean="0">
                <a:latin typeface="Times New Roman" pitchFamily="18" charset="0"/>
                <a:cs typeface="Times New Roman" pitchFamily="18" charset="0"/>
              </a:rPr>
              <a:t>Diyalizle</a:t>
            </a:r>
          </a:p>
          <a:p>
            <a:pPr lvl="1" indent="-277813">
              <a:buFont typeface="Symbol" pitchFamily="18" charset="2"/>
              <a:buChar char="·"/>
            </a:pPr>
            <a:r>
              <a:rPr lang="tr-TR" sz="2600" dirty="0" err="1" smtClean="0">
                <a:latin typeface="Times New Roman" pitchFamily="18" charset="0"/>
                <a:cs typeface="Times New Roman" pitchFamily="18" charset="0"/>
              </a:rPr>
              <a:t>Liyofilizasyonla</a:t>
            </a:r>
            <a:endParaRPr lang="tr-TR" sz="2600" dirty="0" smtClean="0">
              <a:latin typeface="Times New Roman" pitchFamily="18" charset="0"/>
              <a:cs typeface="Times New Roman" pitchFamily="18" charset="0"/>
            </a:endParaRPr>
          </a:p>
          <a:p>
            <a:pPr lvl="1" indent="-277813">
              <a:buFont typeface="Symbol" pitchFamily="18" charset="2"/>
              <a:buChar char="·"/>
            </a:pPr>
            <a:r>
              <a:rPr lang="tr-TR" sz="2600" dirty="0" smtClean="0">
                <a:latin typeface="Times New Roman" pitchFamily="18" charset="0"/>
                <a:cs typeface="Times New Roman" pitchFamily="18" charset="0"/>
              </a:rPr>
              <a:t>Çöktürmeyle</a:t>
            </a:r>
          </a:p>
          <a:p>
            <a:pPr>
              <a:buNone/>
            </a:pPr>
            <a:endParaRPr lang="tr-TR" dirty="0"/>
          </a:p>
        </p:txBody>
      </p:sp>
      <p:sp>
        <p:nvSpPr>
          <p:cNvPr id="4" name="3 Slayt Numarası Yer Tutucusu"/>
          <p:cNvSpPr>
            <a:spLocks noGrp="1"/>
          </p:cNvSpPr>
          <p:nvPr>
            <p:ph type="sldNum" sz="quarter" idx="12"/>
          </p:nvPr>
        </p:nvSpPr>
        <p:spPr/>
        <p:txBody>
          <a:bodyPr/>
          <a:lstStyle/>
          <a:p>
            <a:fld id="{76E3FD18-239D-48BA-886F-2D86BFFD5A0D}" type="slidenum">
              <a:rPr lang="tr-TR" smtClean="0"/>
              <a:pPr/>
              <a:t>173</a:t>
            </a:fld>
            <a:endParaRPr lang="tr-TR"/>
          </a:p>
        </p:txBody>
      </p:sp>
    </p:spTree>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500042"/>
            <a:ext cx="8229600" cy="5824558"/>
          </a:xfrm>
          <a:ln>
            <a:solidFill>
              <a:schemeClr val="accent1"/>
            </a:solidFill>
          </a:ln>
        </p:spPr>
        <p:txBody>
          <a:bodyPr/>
          <a:lstStyle/>
          <a:p>
            <a:pPr>
              <a:buNone/>
            </a:pPr>
            <a:r>
              <a:rPr lang="tr-TR" b="1" dirty="0" smtClean="0">
                <a:solidFill>
                  <a:srgbClr val="FF0000"/>
                </a:solidFill>
                <a:latin typeface="Times New Roman" pitchFamily="18" charset="0"/>
                <a:cs typeface="Times New Roman" pitchFamily="18" charset="0"/>
              </a:rPr>
              <a:t>KURU POLİMER KULLANIMI</a:t>
            </a:r>
          </a:p>
          <a:p>
            <a:pPr>
              <a:spcBef>
                <a:spcPct val="50000"/>
              </a:spcBef>
              <a:buFont typeface="Wingdings" pitchFamily="2" charset="2"/>
              <a:buChar char="Ø"/>
              <a:defRPr/>
            </a:pPr>
            <a:r>
              <a:rPr lang="tr-TR" sz="2800" dirty="0" smtClean="0">
                <a:latin typeface="Times New Roman" pitchFamily="18" charset="0"/>
                <a:cs typeface="Times New Roman" pitchFamily="18" charset="0"/>
              </a:rPr>
              <a:t>     Proteinler gibi büyük moleküllerin girişine uygun olmayan </a:t>
            </a:r>
            <a:r>
              <a:rPr lang="tr-TR" sz="2800" dirty="0" err="1" smtClean="0">
                <a:latin typeface="Times New Roman" pitchFamily="18" charset="0"/>
                <a:cs typeface="Times New Roman" pitchFamily="18" charset="0"/>
              </a:rPr>
              <a:t>porlara</a:t>
            </a:r>
            <a:r>
              <a:rPr lang="tr-TR" sz="2800" dirty="0" smtClean="0">
                <a:latin typeface="Times New Roman" pitchFamily="18" charset="0"/>
                <a:cs typeface="Times New Roman" pitchFamily="18" charset="0"/>
              </a:rPr>
              <a:t> sahip polimerler, (örneğin, </a:t>
            </a:r>
            <a:r>
              <a:rPr lang="tr-TR" sz="2400" b="1" dirty="0" err="1" smtClean="0">
                <a:effectLst>
                  <a:outerShdw blurRad="38100" dist="38100" dir="2700000" algn="tl">
                    <a:srgbClr val="000000"/>
                  </a:outerShdw>
                </a:effectLst>
                <a:latin typeface="Times New Roman" pitchFamily="18" charset="0"/>
                <a:cs typeface="Times New Roman" pitchFamily="18" charset="0"/>
              </a:rPr>
              <a:t>Sephadex</a:t>
            </a:r>
            <a:r>
              <a:rPr lang="tr-TR" sz="2400" b="1" dirty="0" smtClean="0">
                <a:effectLst>
                  <a:outerShdw blurRad="38100" dist="38100" dir="2700000" algn="tl">
                    <a:srgbClr val="000000"/>
                  </a:outerShdw>
                </a:effectLst>
                <a:latin typeface="Times New Roman" pitchFamily="18" charset="0"/>
                <a:cs typeface="Times New Roman" pitchFamily="18" charset="0"/>
              </a:rPr>
              <a:t> G-25)</a:t>
            </a:r>
            <a:r>
              <a:rPr lang="tr-TR" sz="2400" dirty="0" smtClean="0">
                <a:latin typeface="Times New Roman" pitchFamily="18" charset="0"/>
                <a:cs typeface="Times New Roman" pitchFamily="18" charset="0"/>
              </a:rPr>
              <a:t> </a:t>
            </a:r>
            <a:r>
              <a:rPr lang="tr-TR" sz="2800" dirty="0" smtClean="0">
                <a:latin typeface="Times New Roman" pitchFamily="18" charset="0"/>
                <a:cs typeface="Times New Roman" pitchFamily="18" charset="0"/>
              </a:rPr>
              <a:t>kullanılır.</a:t>
            </a:r>
          </a:p>
          <a:p>
            <a:pPr>
              <a:spcBef>
                <a:spcPct val="50000"/>
              </a:spcBef>
              <a:buNone/>
              <a:defRPr/>
            </a:pPr>
            <a:endParaRPr lang="tr-TR" sz="2800" dirty="0" smtClean="0">
              <a:latin typeface="Times New Roman" pitchFamily="18" charset="0"/>
              <a:cs typeface="Times New Roman" pitchFamily="18" charset="0"/>
            </a:endParaRPr>
          </a:p>
          <a:p>
            <a:pPr>
              <a:buNone/>
            </a:pPr>
            <a:endParaRPr lang="tr-TR" dirty="0">
              <a:solidFill>
                <a:srgbClr val="FF0000"/>
              </a:solidFill>
            </a:endParaRPr>
          </a:p>
        </p:txBody>
      </p:sp>
      <p:sp>
        <p:nvSpPr>
          <p:cNvPr id="4" name="3 Slayt Numarası Yer Tutucusu"/>
          <p:cNvSpPr>
            <a:spLocks noGrp="1"/>
          </p:cNvSpPr>
          <p:nvPr>
            <p:ph type="sldNum" sz="quarter" idx="12"/>
          </p:nvPr>
        </p:nvSpPr>
        <p:spPr/>
        <p:txBody>
          <a:bodyPr/>
          <a:lstStyle/>
          <a:p>
            <a:fld id="{76E3FD18-239D-48BA-886F-2D86BFFD5A0D}" type="slidenum">
              <a:rPr lang="tr-TR" smtClean="0"/>
              <a:pPr/>
              <a:t>174</a:t>
            </a:fld>
            <a:endParaRPr lang="tr-TR"/>
          </a:p>
        </p:txBody>
      </p:sp>
      <p:graphicFrame>
        <p:nvGraphicFramePr>
          <p:cNvPr id="5" name="Object 6"/>
          <p:cNvGraphicFramePr>
            <a:graphicFrameLocks noChangeAspect="1"/>
          </p:cNvGraphicFramePr>
          <p:nvPr/>
        </p:nvGraphicFramePr>
        <p:xfrm>
          <a:off x="714348" y="2928934"/>
          <a:ext cx="2744779" cy="2697716"/>
        </p:xfrm>
        <a:graphic>
          <a:graphicData uri="http://schemas.openxmlformats.org/presentationml/2006/ole">
            <p:oleObj spid="_x0000_s2050" name="Bit Eşlem Resmi" r:id="rId3" imgW="3333333" imgH="3277057" progId="PBrush">
              <p:embed/>
            </p:oleObj>
          </a:graphicData>
        </a:graphic>
      </p:graphicFrame>
      <p:graphicFrame>
        <p:nvGraphicFramePr>
          <p:cNvPr id="6" name="Object 8"/>
          <p:cNvGraphicFramePr>
            <a:graphicFrameLocks noChangeAspect="1"/>
          </p:cNvGraphicFramePr>
          <p:nvPr/>
        </p:nvGraphicFramePr>
        <p:xfrm>
          <a:off x="3563938" y="4405313"/>
          <a:ext cx="612775" cy="514350"/>
        </p:xfrm>
        <a:graphic>
          <a:graphicData uri="http://schemas.openxmlformats.org/presentationml/2006/ole">
            <p:oleObj spid="_x0000_s2051" name="Bit Eşlem Resmi" r:id="rId4" imgW="828791" imgH="695238" progId="PBrush">
              <p:embed/>
            </p:oleObj>
          </a:graphicData>
        </a:graphic>
      </p:graphicFrame>
      <p:graphicFrame>
        <p:nvGraphicFramePr>
          <p:cNvPr id="7" name="Object 10"/>
          <p:cNvGraphicFramePr>
            <a:graphicFrameLocks noChangeAspect="1"/>
          </p:cNvGraphicFramePr>
          <p:nvPr/>
        </p:nvGraphicFramePr>
        <p:xfrm>
          <a:off x="3635375" y="4981575"/>
          <a:ext cx="431800" cy="373062"/>
        </p:xfrm>
        <a:graphic>
          <a:graphicData uri="http://schemas.openxmlformats.org/presentationml/2006/ole">
            <p:oleObj spid="_x0000_s2052" name="Bit Eşlem Resmi" r:id="rId5" imgW="561905" imgH="485586" progId="PBrush">
              <p:embed/>
            </p:oleObj>
          </a:graphicData>
        </a:graphic>
      </p:graphicFrame>
      <p:sp>
        <p:nvSpPr>
          <p:cNvPr id="8" name="7 Dikdörtgen"/>
          <p:cNvSpPr/>
          <p:nvPr/>
        </p:nvSpPr>
        <p:spPr>
          <a:xfrm>
            <a:off x="4357686" y="4500570"/>
            <a:ext cx="995272" cy="369332"/>
          </a:xfrm>
          <a:prstGeom prst="rect">
            <a:avLst/>
          </a:prstGeom>
        </p:spPr>
        <p:txBody>
          <a:bodyPr wrap="none">
            <a:spAutoFit/>
          </a:bodyPr>
          <a:lstStyle/>
          <a:p>
            <a:pPr>
              <a:spcBef>
                <a:spcPct val="50000"/>
              </a:spcBef>
            </a:pPr>
            <a:r>
              <a:rPr lang="tr-TR" b="1" dirty="0" smtClean="0">
                <a:solidFill>
                  <a:srgbClr val="0000FF"/>
                </a:solidFill>
              </a:rPr>
              <a:t>protein</a:t>
            </a:r>
            <a:endParaRPr lang="tr-TR" b="1" dirty="0">
              <a:solidFill>
                <a:srgbClr val="0000FF"/>
              </a:solidFill>
            </a:endParaRPr>
          </a:p>
        </p:txBody>
      </p:sp>
      <p:sp>
        <p:nvSpPr>
          <p:cNvPr id="9" name="8 Dikdörtgen"/>
          <p:cNvSpPr/>
          <p:nvPr/>
        </p:nvSpPr>
        <p:spPr>
          <a:xfrm>
            <a:off x="4357686" y="5000636"/>
            <a:ext cx="1833515" cy="369332"/>
          </a:xfrm>
          <a:prstGeom prst="rect">
            <a:avLst/>
          </a:prstGeom>
        </p:spPr>
        <p:txBody>
          <a:bodyPr wrap="none">
            <a:spAutoFit/>
          </a:bodyPr>
          <a:lstStyle/>
          <a:p>
            <a:pPr>
              <a:spcBef>
                <a:spcPct val="50000"/>
              </a:spcBef>
            </a:pPr>
            <a:r>
              <a:rPr lang="tr-TR" b="1" dirty="0" smtClean="0">
                <a:solidFill>
                  <a:srgbClr val="CC0000"/>
                </a:solidFill>
              </a:rPr>
              <a:t>küçük molekül</a:t>
            </a:r>
            <a:endParaRPr lang="tr-TR" b="1" dirty="0">
              <a:solidFill>
                <a:srgbClr val="CC0000"/>
              </a:solidFill>
            </a:endParaRPr>
          </a:p>
        </p:txBody>
      </p:sp>
    </p:spTree>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500042"/>
            <a:ext cx="8229600" cy="5824558"/>
          </a:xfrm>
          <a:ln>
            <a:solidFill>
              <a:schemeClr val="accent1"/>
            </a:solidFill>
          </a:ln>
        </p:spPr>
        <p:txBody>
          <a:bodyPr/>
          <a:lstStyle/>
          <a:p>
            <a:pPr>
              <a:buNone/>
            </a:pPr>
            <a:r>
              <a:rPr lang="tr-TR" sz="2400" b="1" dirty="0" smtClean="0">
                <a:solidFill>
                  <a:srgbClr val="FF0000"/>
                </a:solidFill>
                <a:latin typeface="Times New Roman" pitchFamily="18" charset="0"/>
                <a:cs typeface="Times New Roman" pitchFamily="18" charset="0"/>
              </a:rPr>
              <a:t>ULTRAFİLTRASYON:</a:t>
            </a:r>
            <a:r>
              <a:rPr lang="tr-TR" sz="2400" b="1" dirty="0" smtClean="0">
                <a:solidFill>
                  <a:srgbClr val="FFFF00"/>
                </a:solidFill>
                <a:latin typeface="Times New Roman" pitchFamily="18" charset="0"/>
                <a:cs typeface="Times New Roman" pitchFamily="18" charset="0"/>
              </a:rPr>
              <a:t/>
            </a:r>
            <a:br>
              <a:rPr lang="tr-TR" sz="2400" b="1" dirty="0" smtClean="0">
                <a:solidFill>
                  <a:srgbClr val="FFFF00"/>
                </a:solidFill>
                <a:latin typeface="Times New Roman" pitchFamily="18" charset="0"/>
                <a:cs typeface="Times New Roman" pitchFamily="18" charset="0"/>
              </a:rPr>
            </a:br>
            <a:r>
              <a:rPr lang="tr-TR" sz="2400" b="1" dirty="0" smtClean="0">
                <a:solidFill>
                  <a:srgbClr val="FFFF00"/>
                </a:solidFill>
                <a:latin typeface="Times New Roman" pitchFamily="18" charset="0"/>
                <a:cs typeface="Times New Roman" pitchFamily="18" charset="0"/>
              </a:rPr>
              <a:t>	</a:t>
            </a:r>
            <a:r>
              <a:rPr lang="tr-TR" sz="2400" dirty="0" smtClean="0">
                <a:latin typeface="Times New Roman" pitchFamily="18" charset="0"/>
                <a:cs typeface="Times New Roman" pitchFamily="18" charset="0"/>
              </a:rPr>
              <a:t>Su ve diğer küçük moleküller yarı geçirgen bir zardan geçmeye zorlanır. Örneğin, </a:t>
            </a:r>
            <a:r>
              <a:rPr lang="tr-TR" sz="2400" dirty="0" err="1" smtClean="0">
                <a:latin typeface="Times New Roman" pitchFamily="18" charset="0"/>
                <a:cs typeface="Times New Roman" pitchFamily="18" charset="0"/>
              </a:rPr>
              <a:t>Centricon</a:t>
            </a:r>
            <a:r>
              <a:rPr lang="tr-TR" sz="2400" dirty="0" smtClean="0">
                <a:latin typeface="Times New Roman" pitchFamily="18" charset="0"/>
                <a:cs typeface="Times New Roman" pitchFamily="18" charset="0"/>
              </a:rPr>
              <a:t> tipi </a:t>
            </a:r>
            <a:r>
              <a:rPr lang="tr-TR" sz="2400" dirty="0" err="1" smtClean="0">
                <a:latin typeface="Times New Roman" pitchFamily="18" charset="0"/>
                <a:cs typeface="Times New Roman" pitchFamily="18" charset="0"/>
              </a:rPr>
              <a:t>ultrafiltrasyon</a:t>
            </a:r>
            <a:r>
              <a:rPr lang="tr-TR" sz="2400" dirty="0" smtClean="0">
                <a:latin typeface="Times New Roman" pitchFamily="18" charset="0"/>
                <a:cs typeface="Times New Roman" pitchFamily="18" charset="0"/>
              </a:rPr>
              <a:t> tüpü kullanılır</a:t>
            </a:r>
            <a:r>
              <a:rPr lang="tr-TR" sz="2800" b="1" dirty="0" smtClean="0">
                <a:solidFill>
                  <a:srgbClr val="FFCC00"/>
                </a:solidFill>
                <a:effectLst>
                  <a:outerShdw blurRad="38100" dist="38100" dir="2700000" algn="tl">
                    <a:srgbClr val="000000"/>
                  </a:outerShdw>
                </a:effectLst>
              </a:rPr>
              <a:t/>
            </a:r>
            <a:br>
              <a:rPr lang="tr-TR" sz="2800" b="1" dirty="0" smtClean="0">
                <a:solidFill>
                  <a:srgbClr val="FFCC00"/>
                </a:solidFill>
                <a:effectLst>
                  <a:outerShdw blurRad="38100" dist="38100" dir="2700000" algn="tl">
                    <a:srgbClr val="000000"/>
                  </a:outerShdw>
                </a:effectLst>
              </a:rPr>
            </a:br>
            <a:endParaRPr lang="tr-TR" sz="2800" b="1" dirty="0" smtClean="0">
              <a:solidFill>
                <a:srgbClr val="FFCC00"/>
              </a:solidFill>
              <a:effectLst>
                <a:outerShdw blurRad="38100" dist="38100" dir="2700000" algn="tl">
                  <a:srgbClr val="000000"/>
                </a:outerShdw>
              </a:effectLst>
            </a:endParaRPr>
          </a:p>
          <a:p>
            <a:pPr>
              <a:buNone/>
            </a:pPr>
            <a:endParaRPr lang="tr-TR" dirty="0"/>
          </a:p>
        </p:txBody>
      </p:sp>
      <p:sp>
        <p:nvSpPr>
          <p:cNvPr id="4" name="3 Slayt Numarası Yer Tutucusu"/>
          <p:cNvSpPr>
            <a:spLocks noGrp="1"/>
          </p:cNvSpPr>
          <p:nvPr>
            <p:ph type="sldNum" sz="quarter" idx="12"/>
          </p:nvPr>
        </p:nvSpPr>
        <p:spPr/>
        <p:txBody>
          <a:bodyPr/>
          <a:lstStyle/>
          <a:p>
            <a:fld id="{76E3FD18-239D-48BA-886F-2D86BFFD5A0D}" type="slidenum">
              <a:rPr lang="tr-TR" smtClean="0"/>
              <a:pPr/>
              <a:t>175</a:t>
            </a:fld>
            <a:endParaRPr lang="tr-TR"/>
          </a:p>
        </p:txBody>
      </p:sp>
      <p:pic>
        <p:nvPicPr>
          <p:cNvPr id="5" name="Picture 5" descr="centricon"/>
          <p:cNvPicPr>
            <a:picLocks noChangeAspect="1" noChangeArrowheads="1"/>
          </p:cNvPicPr>
          <p:nvPr/>
        </p:nvPicPr>
        <p:blipFill>
          <a:blip r:embed="rId2"/>
          <a:srcRect/>
          <a:stretch>
            <a:fillRect/>
          </a:stretch>
        </p:blipFill>
        <p:spPr bwMode="auto">
          <a:xfrm>
            <a:off x="571472" y="2571744"/>
            <a:ext cx="3810000" cy="2571768"/>
          </a:xfrm>
          <a:prstGeom prst="rect">
            <a:avLst/>
          </a:prstGeom>
          <a:noFill/>
          <a:ln w="9525">
            <a:noFill/>
            <a:miter lim="800000"/>
            <a:headEnd/>
            <a:tailEnd/>
          </a:ln>
        </p:spPr>
      </p:pic>
      <p:pic>
        <p:nvPicPr>
          <p:cNvPr id="6" name="Picture 6" descr="centricon"/>
          <p:cNvPicPr>
            <a:picLocks noChangeAspect="1" noChangeArrowheads="1"/>
          </p:cNvPicPr>
          <p:nvPr/>
        </p:nvPicPr>
        <p:blipFill>
          <a:blip r:embed="rId3"/>
          <a:srcRect/>
          <a:stretch>
            <a:fillRect/>
          </a:stretch>
        </p:blipFill>
        <p:spPr>
          <a:xfrm>
            <a:off x="4429124" y="2643182"/>
            <a:ext cx="4186237" cy="2643206"/>
          </a:xfrm>
          <a:prstGeom prst="rect">
            <a:avLst/>
          </a:prstGeom>
          <a:noFill/>
        </p:spPr>
      </p:pic>
    </p:spTree>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642918"/>
            <a:ext cx="8229600" cy="5929354"/>
          </a:xfrm>
          <a:ln>
            <a:solidFill>
              <a:schemeClr val="accent1"/>
            </a:solidFill>
          </a:ln>
        </p:spPr>
        <p:txBody>
          <a:bodyPr>
            <a:normAutofit/>
          </a:bodyPr>
          <a:lstStyle/>
          <a:p>
            <a:pPr>
              <a:buNone/>
            </a:pPr>
            <a:r>
              <a:rPr lang="tr-TR" sz="2400" b="1" dirty="0" smtClean="0">
                <a:solidFill>
                  <a:srgbClr val="FF0000"/>
                </a:solidFill>
                <a:latin typeface="Times New Roman" pitchFamily="18" charset="0"/>
                <a:cs typeface="Times New Roman" pitchFamily="18" charset="0"/>
              </a:rPr>
              <a:t>DİALİZ:</a:t>
            </a:r>
            <a:r>
              <a:rPr lang="tr-TR" sz="2400" b="1" dirty="0" smtClean="0">
                <a:solidFill>
                  <a:srgbClr val="FFFF00"/>
                </a:solidFill>
                <a:latin typeface="Times New Roman" pitchFamily="18" charset="0"/>
                <a:cs typeface="Times New Roman" pitchFamily="18" charset="0"/>
              </a:rPr>
              <a:t/>
            </a:r>
            <a:br>
              <a:rPr lang="tr-TR" sz="2400" b="1" dirty="0" smtClean="0">
                <a:solidFill>
                  <a:srgbClr val="FFFF00"/>
                </a:solidFill>
                <a:latin typeface="Times New Roman" pitchFamily="18" charset="0"/>
                <a:cs typeface="Times New Roman" pitchFamily="18" charset="0"/>
              </a:rPr>
            </a:br>
            <a:r>
              <a:rPr lang="tr-TR" sz="2400" b="1" dirty="0" smtClean="0">
                <a:solidFill>
                  <a:srgbClr val="FFFF00"/>
                </a:solidFill>
                <a:latin typeface="Times New Roman" pitchFamily="18" charset="0"/>
                <a:cs typeface="Times New Roman" pitchFamily="18" charset="0"/>
              </a:rPr>
              <a:t>	</a:t>
            </a:r>
            <a:r>
              <a:rPr lang="tr-TR" sz="2400" dirty="0" smtClean="0">
                <a:latin typeface="Times New Roman" pitchFamily="18" charset="0"/>
                <a:cs typeface="Times New Roman" pitchFamily="18" charset="0"/>
              </a:rPr>
              <a:t>Su ve diğer küçük moleküller yarı geçirgen bir zardan geçmeye zorlanır.</a:t>
            </a:r>
          </a:p>
          <a:p>
            <a:pPr>
              <a:buNone/>
            </a:pPr>
            <a:endParaRPr lang="tr-TR" sz="2400" dirty="0">
              <a:latin typeface="Times New Roman" pitchFamily="18" charset="0"/>
              <a:cs typeface="Times New Roman" pitchFamily="18" charset="0"/>
            </a:endParaRPr>
          </a:p>
        </p:txBody>
      </p:sp>
      <p:sp>
        <p:nvSpPr>
          <p:cNvPr id="4" name="3 Slayt Numarası Yer Tutucusu"/>
          <p:cNvSpPr>
            <a:spLocks noGrp="1"/>
          </p:cNvSpPr>
          <p:nvPr>
            <p:ph type="sldNum" sz="quarter" idx="12"/>
          </p:nvPr>
        </p:nvSpPr>
        <p:spPr/>
        <p:txBody>
          <a:bodyPr/>
          <a:lstStyle/>
          <a:p>
            <a:fld id="{76E3FD18-239D-48BA-886F-2D86BFFD5A0D}" type="slidenum">
              <a:rPr lang="tr-TR" smtClean="0"/>
              <a:pPr/>
              <a:t>176</a:t>
            </a:fld>
            <a:endParaRPr lang="tr-TR"/>
          </a:p>
        </p:txBody>
      </p:sp>
      <p:pic>
        <p:nvPicPr>
          <p:cNvPr id="5" name="Picture 4"/>
          <p:cNvPicPr>
            <a:picLocks noChangeAspect="1" noChangeArrowheads="1"/>
          </p:cNvPicPr>
          <p:nvPr/>
        </p:nvPicPr>
        <p:blipFill>
          <a:blip r:embed="rId2"/>
          <a:srcRect/>
          <a:stretch>
            <a:fillRect/>
          </a:stretch>
        </p:blipFill>
        <p:spPr>
          <a:xfrm>
            <a:off x="928662" y="1857364"/>
            <a:ext cx="7164387" cy="4533900"/>
          </a:xfrm>
          <a:prstGeom prst="rect">
            <a:avLst/>
          </a:prstGeom>
          <a:noFill/>
        </p:spPr>
      </p:pic>
    </p:spTree>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285720" y="571480"/>
            <a:ext cx="8401080" cy="5929354"/>
          </a:xfrm>
          <a:ln>
            <a:solidFill>
              <a:schemeClr val="accent1"/>
            </a:solidFill>
          </a:ln>
        </p:spPr>
        <p:txBody>
          <a:bodyPr>
            <a:normAutofit/>
          </a:bodyPr>
          <a:lstStyle/>
          <a:p>
            <a:pPr algn="just">
              <a:buFont typeface="Wingdings" pitchFamily="2" charset="2"/>
              <a:buChar char="Ø"/>
            </a:pPr>
            <a:r>
              <a:rPr lang="tr-TR" sz="2400" dirty="0" smtClean="0">
                <a:latin typeface="Times New Roman" pitchFamily="18" charset="0"/>
                <a:cs typeface="Times New Roman" pitchFamily="18" charset="0"/>
              </a:rPr>
              <a:t>	Değişik büyüklüklerdeki molekülleri içeren çözelti, </a:t>
            </a:r>
            <a:r>
              <a:rPr lang="tr-TR" sz="2400" dirty="0" err="1" smtClean="0">
                <a:latin typeface="Times New Roman" pitchFamily="18" charset="0"/>
                <a:cs typeface="Times New Roman" pitchFamily="18" charset="0"/>
              </a:rPr>
              <a:t>makromolekülleri</a:t>
            </a:r>
            <a:r>
              <a:rPr lang="tr-TR" sz="2400" dirty="0" smtClean="0">
                <a:latin typeface="Times New Roman" pitchFamily="18" charset="0"/>
                <a:cs typeface="Times New Roman" pitchFamily="18" charset="0"/>
              </a:rPr>
              <a:t> geçirmeyen fakat su vb. küçük moleküllerin geçişine izin veren, yarı geçirgen bir zar yapısındaki </a:t>
            </a:r>
            <a:r>
              <a:rPr lang="tr-TR" sz="2400" b="1" dirty="0" smtClean="0">
                <a:solidFill>
                  <a:srgbClr val="FF0000"/>
                </a:solidFill>
                <a:latin typeface="Times New Roman" pitchFamily="18" charset="0"/>
                <a:cs typeface="Times New Roman" pitchFamily="18" charset="0"/>
              </a:rPr>
              <a:t>diyaliz tüpü</a:t>
            </a:r>
            <a:r>
              <a:rPr lang="tr-TR" sz="2400" dirty="0" smtClean="0">
                <a:latin typeface="Times New Roman" pitchFamily="18" charset="0"/>
                <a:cs typeface="Times New Roman" pitchFamily="18" charset="0"/>
              </a:rPr>
              <a:t>ne konulup düşük iyonik kuvvette uygun bir tampona (veya saf suya) daldırılır. </a:t>
            </a:r>
          </a:p>
          <a:p>
            <a:pPr algn="just">
              <a:buFont typeface="Wingdings" pitchFamily="2" charset="2"/>
              <a:buChar char="Ø"/>
            </a:pPr>
            <a:r>
              <a:rPr lang="tr-TR" sz="2400" dirty="0" smtClean="0">
                <a:latin typeface="Times New Roman" pitchFamily="18" charset="0"/>
                <a:cs typeface="Times New Roman" pitchFamily="18" charset="0"/>
              </a:rPr>
              <a:t>        Zarın </a:t>
            </a:r>
            <a:r>
              <a:rPr lang="tr-TR" sz="2400" dirty="0" err="1" smtClean="0">
                <a:latin typeface="Times New Roman" pitchFamily="18" charset="0"/>
                <a:cs typeface="Times New Roman" pitchFamily="18" charset="0"/>
              </a:rPr>
              <a:t>porları</a:t>
            </a:r>
            <a:r>
              <a:rPr lang="tr-TR" sz="2400" dirty="0" smtClean="0">
                <a:latin typeface="Times New Roman" pitchFamily="18" charset="0"/>
                <a:cs typeface="Times New Roman" pitchFamily="18" charset="0"/>
              </a:rPr>
              <a:t> genellikle molekül ağırlığı 10.000’den daha fazla olan </a:t>
            </a:r>
            <a:r>
              <a:rPr lang="tr-TR" sz="2400" dirty="0" err="1" smtClean="0">
                <a:latin typeface="Times New Roman" pitchFamily="18" charset="0"/>
                <a:cs typeface="Times New Roman" pitchFamily="18" charset="0"/>
              </a:rPr>
              <a:t>makromoleküllerin</a:t>
            </a:r>
            <a:r>
              <a:rPr lang="tr-TR" sz="2400" dirty="0" smtClean="0">
                <a:latin typeface="Times New Roman" pitchFamily="18" charset="0"/>
                <a:cs typeface="Times New Roman" pitchFamily="18" charset="0"/>
              </a:rPr>
              <a:t> geçişine izin vermeyecek kadar küçüktür. Bu nedenle, diyaliz tüpünün içindeki su (ve küçük iyonlar) dışarı çıkarken içeride ayırımı istenen molekülün konsantre bir çözeltisi kalır.</a:t>
            </a:r>
            <a:r>
              <a:rPr lang="tr-TR" sz="2400" dirty="0" smtClean="0"/>
              <a:t> Bu yöntem;</a:t>
            </a:r>
          </a:p>
          <a:p>
            <a:pPr algn="just">
              <a:defRPr/>
            </a:pPr>
            <a:r>
              <a:rPr lang="tr-TR" sz="2400" dirty="0" smtClean="0">
                <a:latin typeface="Times New Roman" pitchFamily="18" charset="0"/>
                <a:cs typeface="Times New Roman" pitchFamily="18" charset="0"/>
              </a:rPr>
              <a:t>  Tuzların uzaklaştırılması</a:t>
            </a:r>
          </a:p>
          <a:p>
            <a:pPr algn="just">
              <a:defRPr/>
            </a:pPr>
            <a:r>
              <a:rPr lang="tr-TR" sz="2400" dirty="0" smtClean="0">
                <a:latin typeface="Times New Roman" pitchFamily="18" charset="0"/>
                <a:cs typeface="Times New Roman" pitchFamily="18" charset="0"/>
              </a:rPr>
              <a:t>  Proteinlerin daha konsantre hale getirilmesi</a:t>
            </a:r>
          </a:p>
          <a:p>
            <a:pPr algn="just">
              <a:defRPr/>
            </a:pPr>
            <a:r>
              <a:rPr lang="tr-TR" sz="2400" dirty="0" smtClean="0">
                <a:latin typeface="Times New Roman" pitchFamily="18" charset="0"/>
                <a:cs typeface="Times New Roman" pitchFamily="18" charset="0"/>
              </a:rPr>
              <a:t>  Proteinin içinde bulunduğu tamponun değiştirilmesi amacıyla    kullanılabilir.</a:t>
            </a:r>
            <a:endParaRPr lang="tr-TR" sz="2400" dirty="0">
              <a:latin typeface="Times New Roman" pitchFamily="18" charset="0"/>
              <a:cs typeface="Times New Roman" pitchFamily="18" charset="0"/>
            </a:endParaRPr>
          </a:p>
        </p:txBody>
      </p:sp>
      <p:sp>
        <p:nvSpPr>
          <p:cNvPr id="4" name="3 Slayt Numarası Yer Tutucusu"/>
          <p:cNvSpPr>
            <a:spLocks noGrp="1"/>
          </p:cNvSpPr>
          <p:nvPr>
            <p:ph type="sldNum" sz="quarter" idx="12"/>
          </p:nvPr>
        </p:nvSpPr>
        <p:spPr/>
        <p:txBody>
          <a:bodyPr/>
          <a:lstStyle/>
          <a:p>
            <a:fld id="{76E3FD18-239D-48BA-886F-2D86BFFD5A0D}" type="slidenum">
              <a:rPr lang="tr-TR" smtClean="0"/>
              <a:pPr/>
              <a:t>177</a:t>
            </a:fld>
            <a:endParaRPr lang="tr-TR"/>
          </a:p>
        </p:txBody>
      </p:sp>
    </p:spTree>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214282" y="285728"/>
            <a:ext cx="8472518" cy="6215106"/>
          </a:xfrm>
          <a:ln>
            <a:solidFill>
              <a:schemeClr val="accent1"/>
            </a:solidFill>
          </a:ln>
        </p:spPr>
        <p:txBody>
          <a:bodyPr/>
          <a:lstStyle/>
          <a:p>
            <a:pPr>
              <a:buNone/>
            </a:pPr>
            <a:r>
              <a:rPr lang="tr-TR" sz="2400" b="1" dirty="0" smtClean="0">
                <a:solidFill>
                  <a:srgbClr val="FF0000"/>
                </a:solidFill>
                <a:latin typeface="Times New Roman" pitchFamily="18" charset="0"/>
                <a:cs typeface="Times New Roman" pitchFamily="18" charset="0"/>
              </a:rPr>
              <a:t>LİYOFİLİZASYON </a:t>
            </a:r>
            <a:r>
              <a:rPr lang="tr-TR" sz="2400" dirty="0" smtClean="0">
                <a:solidFill>
                  <a:srgbClr val="FF0000"/>
                </a:solidFill>
                <a:latin typeface="Times New Roman" pitchFamily="18" charset="0"/>
                <a:cs typeface="Times New Roman" pitchFamily="18" charset="0"/>
              </a:rPr>
              <a:t>(Dondurarak vakumda kurutma)</a:t>
            </a:r>
            <a:r>
              <a:rPr lang="tr-TR" sz="2400" b="1" dirty="0" smtClean="0">
                <a:solidFill>
                  <a:srgbClr val="FF0000"/>
                </a:solidFill>
                <a:latin typeface="Times New Roman" pitchFamily="18" charset="0"/>
                <a:cs typeface="Times New Roman" pitchFamily="18" charset="0"/>
              </a:rPr>
              <a:t>:</a:t>
            </a:r>
            <a:r>
              <a:rPr lang="tr-TR" sz="2400" b="1" dirty="0" smtClean="0">
                <a:solidFill>
                  <a:srgbClr val="FFFF00"/>
                </a:solidFill>
                <a:latin typeface="Times New Roman" pitchFamily="18" charset="0"/>
                <a:cs typeface="Times New Roman" pitchFamily="18" charset="0"/>
              </a:rPr>
              <a:t/>
            </a:r>
            <a:br>
              <a:rPr lang="tr-TR" sz="2400" b="1" dirty="0" smtClean="0">
                <a:solidFill>
                  <a:srgbClr val="FFFF00"/>
                </a:solidFill>
                <a:latin typeface="Times New Roman" pitchFamily="18" charset="0"/>
                <a:cs typeface="Times New Roman" pitchFamily="18" charset="0"/>
              </a:rPr>
            </a:br>
            <a:r>
              <a:rPr lang="tr-TR" sz="2400" dirty="0" smtClean="0">
                <a:latin typeface="Times New Roman" pitchFamily="18" charset="0"/>
                <a:cs typeface="Times New Roman" pitchFamily="18" charset="0"/>
              </a:rPr>
              <a:t>        </a:t>
            </a:r>
            <a:r>
              <a:rPr lang="tr-TR" sz="2400" dirty="0" err="1" smtClean="0">
                <a:latin typeface="Times New Roman" pitchFamily="18" charset="0"/>
                <a:cs typeface="Times New Roman" pitchFamily="18" charset="0"/>
              </a:rPr>
              <a:t>Liyofilizasyon</a:t>
            </a:r>
            <a:r>
              <a:rPr lang="tr-TR" sz="2400" dirty="0" smtClean="0">
                <a:latin typeface="Times New Roman" pitchFamily="18" charset="0"/>
                <a:cs typeface="Times New Roman" pitchFamily="18" charset="0"/>
              </a:rPr>
              <a:t>, donmuş durumdaki bir çözücünün (suyun) vakum altında doğrudan gaz haline geçmesini (buharlaşmasını) sağlayan </a:t>
            </a:r>
            <a:r>
              <a:rPr lang="tr-TR" sz="2400" dirty="0" err="1" smtClean="0">
                <a:latin typeface="Times New Roman" pitchFamily="18" charset="0"/>
                <a:cs typeface="Times New Roman" pitchFamily="18" charset="0"/>
              </a:rPr>
              <a:t>süblimasyon</a:t>
            </a:r>
            <a:r>
              <a:rPr lang="tr-TR" sz="2400" dirty="0" smtClean="0">
                <a:latin typeface="Times New Roman" pitchFamily="18" charset="0"/>
                <a:cs typeface="Times New Roman" pitchFamily="18" charset="0"/>
              </a:rPr>
              <a:t> temeline dayalı bir tekniktir. </a:t>
            </a:r>
            <a:r>
              <a:rPr lang="tr-TR" dirty="0" smtClean="0"/>
              <a:t/>
            </a:r>
            <a:br>
              <a:rPr lang="tr-TR" dirty="0" smtClean="0"/>
            </a:br>
            <a:r>
              <a:rPr lang="tr-TR" sz="2400" dirty="0" err="1" smtClean="0">
                <a:latin typeface="Times New Roman" pitchFamily="18" charset="0"/>
                <a:cs typeface="Times New Roman" pitchFamily="18" charset="0"/>
              </a:rPr>
              <a:t>liyofilizatörde</a:t>
            </a:r>
            <a:r>
              <a:rPr lang="tr-TR" sz="2400" dirty="0" smtClean="0">
                <a:latin typeface="Times New Roman" pitchFamily="18" charset="0"/>
                <a:cs typeface="Times New Roman" pitchFamily="18" charset="0"/>
              </a:rPr>
              <a:t> gerçekleştirilir.</a:t>
            </a:r>
          </a:p>
          <a:p>
            <a:pPr algn="just">
              <a:buNone/>
            </a:pPr>
            <a:endParaRPr lang="tr-TR" sz="2400" dirty="0">
              <a:latin typeface="Times New Roman" pitchFamily="18" charset="0"/>
              <a:cs typeface="Times New Roman" pitchFamily="18" charset="0"/>
            </a:endParaRPr>
          </a:p>
        </p:txBody>
      </p:sp>
      <p:sp>
        <p:nvSpPr>
          <p:cNvPr id="4" name="3 Slayt Numarası Yer Tutucusu"/>
          <p:cNvSpPr>
            <a:spLocks noGrp="1"/>
          </p:cNvSpPr>
          <p:nvPr>
            <p:ph type="sldNum" sz="quarter" idx="12"/>
          </p:nvPr>
        </p:nvSpPr>
        <p:spPr/>
        <p:txBody>
          <a:bodyPr/>
          <a:lstStyle/>
          <a:p>
            <a:fld id="{76E3FD18-239D-48BA-886F-2D86BFFD5A0D}" type="slidenum">
              <a:rPr lang="tr-TR" smtClean="0"/>
              <a:pPr/>
              <a:t>178</a:t>
            </a:fld>
            <a:endParaRPr lang="tr-TR"/>
          </a:p>
        </p:txBody>
      </p:sp>
      <p:pic>
        <p:nvPicPr>
          <p:cNvPr id="5" name="Picture 10" descr="fd"/>
          <p:cNvPicPr>
            <a:picLocks noChangeAspect="1" noChangeArrowheads="1"/>
          </p:cNvPicPr>
          <p:nvPr/>
        </p:nvPicPr>
        <p:blipFill>
          <a:blip r:embed="rId2"/>
          <a:srcRect/>
          <a:stretch>
            <a:fillRect/>
          </a:stretch>
        </p:blipFill>
        <p:spPr>
          <a:xfrm>
            <a:off x="571472" y="2500306"/>
            <a:ext cx="3675060" cy="3691096"/>
          </a:xfrm>
          <a:prstGeom prst="rect">
            <a:avLst/>
          </a:prstGeom>
          <a:noFill/>
        </p:spPr>
      </p:pic>
      <p:pic>
        <p:nvPicPr>
          <p:cNvPr id="6" name="Picture 11" descr="TFD5505_Freeze_Dryer"/>
          <p:cNvPicPr>
            <a:picLocks noChangeAspect="1" noChangeArrowheads="1"/>
          </p:cNvPicPr>
          <p:nvPr/>
        </p:nvPicPr>
        <p:blipFill>
          <a:blip r:embed="rId3"/>
          <a:srcRect/>
          <a:stretch>
            <a:fillRect/>
          </a:stretch>
        </p:blipFill>
        <p:spPr>
          <a:xfrm>
            <a:off x="4929190" y="2500306"/>
            <a:ext cx="3214709" cy="3668696"/>
          </a:xfrm>
          <a:prstGeom prst="rect">
            <a:avLst/>
          </a:prstGeom>
          <a:noFill/>
        </p:spPr>
      </p:pic>
    </p:spTree>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214282" y="785794"/>
            <a:ext cx="8472518" cy="5715040"/>
          </a:xfrm>
          <a:ln>
            <a:solidFill>
              <a:schemeClr val="accent1"/>
            </a:solidFill>
          </a:ln>
        </p:spPr>
        <p:txBody>
          <a:bodyPr>
            <a:normAutofit fontScale="85000" lnSpcReduction="10000"/>
          </a:bodyPr>
          <a:lstStyle/>
          <a:p>
            <a:pPr algn="just">
              <a:lnSpc>
                <a:spcPct val="110000"/>
              </a:lnSpc>
              <a:buFont typeface="Wingdings" pitchFamily="2" charset="2"/>
              <a:buChar char="Ø"/>
              <a:defRPr/>
            </a:pP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Liyofilizasyon</a:t>
            </a:r>
            <a:r>
              <a:rPr lang="tr-TR" dirty="0" smtClean="0">
                <a:latin typeface="Times New Roman" pitchFamily="18" charset="0"/>
                <a:cs typeface="Times New Roman" pitchFamily="18" charset="0"/>
              </a:rPr>
              <a:t> yüksek sıcaklığa duyarlı materyallerin kurutulması ya da konsantre edilmesi için en etkin yöntemlerden biridir. Pratikte, biyolojik materyal bir </a:t>
            </a:r>
            <a:r>
              <a:rPr lang="tr-TR" dirty="0" err="1" smtClean="0">
                <a:latin typeface="Times New Roman" pitchFamily="18" charset="0"/>
                <a:cs typeface="Times New Roman" pitchFamily="18" charset="0"/>
              </a:rPr>
              <a:t>liyofilizasyon</a:t>
            </a:r>
            <a:r>
              <a:rPr lang="tr-TR" dirty="0" smtClean="0">
                <a:latin typeface="Times New Roman" pitchFamily="18" charset="0"/>
                <a:cs typeface="Times New Roman" pitchFamily="18" charset="0"/>
              </a:rPr>
              <a:t> şişesinin veya kabının çeperlerinde donmuş bir kabuk oluşturularak konsantre hale geçer. </a:t>
            </a:r>
          </a:p>
          <a:p>
            <a:pPr algn="just">
              <a:lnSpc>
                <a:spcPct val="110000"/>
              </a:lnSpc>
              <a:buFont typeface="Wingdings" pitchFamily="2" charset="2"/>
              <a:buChar char="ü"/>
              <a:defRPr/>
            </a:pPr>
            <a:r>
              <a:rPr lang="tr-TR" dirty="0" smtClean="0">
                <a:latin typeface="Times New Roman" pitchFamily="18" charset="0"/>
                <a:cs typeface="Times New Roman" pitchFamily="18" charset="0"/>
              </a:rPr>
              <a:t>  Dondurma işlemi için, örnekle yarı yarıya doldurulmuş kap kuru buz-aseton banyosuna yerleştirilir ve 45</a:t>
            </a:r>
            <a:r>
              <a:rPr lang="tr-TR" baseline="30000" dirty="0" smtClean="0">
                <a:latin typeface="Times New Roman" pitchFamily="18" charset="0"/>
                <a:cs typeface="Times New Roman" pitchFamily="18" charset="0"/>
              </a:rPr>
              <a:t>o</a:t>
            </a:r>
            <a:r>
              <a:rPr lang="tr-TR" dirty="0" smtClean="0">
                <a:latin typeface="Times New Roman" pitchFamily="18" charset="0"/>
                <a:cs typeface="Times New Roman" pitchFamily="18" charset="0"/>
              </a:rPr>
              <a:t> açı yapacak pozisyonda tutularak yavaşça döndürülür.</a:t>
            </a:r>
          </a:p>
          <a:p>
            <a:pPr algn="just">
              <a:lnSpc>
                <a:spcPct val="110000"/>
              </a:lnSpc>
              <a:buFont typeface="Wingdings" pitchFamily="2" charset="2"/>
              <a:buChar char="ü"/>
              <a:defRPr/>
            </a:pPr>
            <a:r>
              <a:rPr lang="tr-TR" dirty="0" smtClean="0">
                <a:latin typeface="Times New Roman" pitchFamily="18" charset="0"/>
                <a:cs typeface="Times New Roman" pitchFamily="18" charset="0"/>
              </a:rPr>
              <a:t>  Sulu çözelti kabın çeperinde tabakalar halinde donar; bu da suyun buharlaşması için geniş bir yüzey sağlar. </a:t>
            </a:r>
          </a:p>
          <a:p>
            <a:pPr algn="just">
              <a:lnSpc>
                <a:spcPct val="110000"/>
              </a:lnSpc>
              <a:buFont typeface="Wingdings" pitchFamily="2" charset="2"/>
              <a:buChar char="ü"/>
              <a:defRPr/>
            </a:pPr>
            <a:r>
              <a:rPr lang="tr-TR" dirty="0" smtClean="0">
                <a:latin typeface="Times New Roman" pitchFamily="18" charset="0"/>
                <a:cs typeface="Times New Roman" pitchFamily="18" charset="0"/>
              </a:rPr>
              <a:t>  Kap daha sonra, bir soğutma ünitesi ve bir vakum pompasından oluşan, </a:t>
            </a:r>
            <a:r>
              <a:rPr lang="tr-TR" dirty="0" err="1" smtClean="0">
                <a:latin typeface="Times New Roman" pitchFamily="18" charset="0"/>
                <a:cs typeface="Times New Roman" pitchFamily="18" charset="0"/>
              </a:rPr>
              <a:t>liyofilizatöre</a:t>
            </a:r>
            <a:r>
              <a:rPr lang="tr-TR" dirty="0" smtClean="0">
                <a:latin typeface="Times New Roman" pitchFamily="18" charset="0"/>
                <a:cs typeface="Times New Roman" pitchFamily="18" charset="0"/>
              </a:rPr>
              <a:t> bağlanır. </a:t>
            </a:r>
          </a:p>
          <a:p>
            <a:pPr algn="just">
              <a:lnSpc>
                <a:spcPct val="110000"/>
              </a:lnSpc>
              <a:buFont typeface="Wingdings" pitchFamily="2" charset="2"/>
              <a:buChar char="Ø"/>
              <a:defRPr/>
            </a:pPr>
            <a:r>
              <a:rPr lang="tr-TR" dirty="0" smtClean="0">
                <a:latin typeface="Times New Roman" pitchFamily="18" charset="0"/>
                <a:cs typeface="Times New Roman" pitchFamily="18" charset="0"/>
              </a:rPr>
              <a:t>      İşlem sonunda sıvı tamamen uzaklaştırılmışsa, kabın dibinde hafif tüysü toz görünümündeki proteinler kalır.</a:t>
            </a:r>
          </a:p>
          <a:p>
            <a:pPr algn="just">
              <a:lnSpc>
                <a:spcPct val="110000"/>
              </a:lnSpc>
              <a:buFont typeface="Wingdings" pitchFamily="2" charset="2"/>
              <a:buChar char="Ø"/>
              <a:defRPr/>
            </a:pPr>
            <a:r>
              <a:rPr lang="tr-TR" dirty="0" smtClean="0">
                <a:latin typeface="Times New Roman" pitchFamily="18" charset="0"/>
                <a:cs typeface="Times New Roman" pitchFamily="18" charset="0"/>
              </a:rPr>
              <a:t>      Bu işlemde çözeltideki tuzlar da konsantre olacağından, daha önce tuzların uzaklaştırılması için diyaliz işlemine gerek duyulabilir.</a:t>
            </a:r>
          </a:p>
          <a:p>
            <a:pPr algn="just">
              <a:buFont typeface="Wingdings" pitchFamily="2" charset="2"/>
              <a:buChar char="Ø"/>
            </a:pPr>
            <a:endParaRPr lang="tr-TR" dirty="0">
              <a:latin typeface="Times New Roman" pitchFamily="18" charset="0"/>
              <a:cs typeface="Times New Roman" pitchFamily="18" charset="0"/>
            </a:endParaRPr>
          </a:p>
        </p:txBody>
      </p:sp>
      <p:sp>
        <p:nvSpPr>
          <p:cNvPr id="4" name="3 Slayt Numarası Yer Tutucusu"/>
          <p:cNvSpPr>
            <a:spLocks noGrp="1"/>
          </p:cNvSpPr>
          <p:nvPr>
            <p:ph type="sldNum" sz="quarter" idx="12"/>
          </p:nvPr>
        </p:nvSpPr>
        <p:spPr/>
        <p:txBody>
          <a:bodyPr/>
          <a:lstStyle/>
          <a:p>
            <a:fld id="{76E3FD18-239D-48BA-886F-2D86BFFD5A0D}" type="slidenum">
              <a:rPr lang="tr-TR" smtClean="0"/>
              <a:pPr/>
              <a:t>179</a:t>
            </a:fld>
            <a:endParaRPr lang="tr-TR"/>
          </a:p>
        </p:txBody>
      </p:sp>
    </p:spTree>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214282" y="857232"/>
            <a:ext cx="8501122" cy="5000660"/>
          </a:xfrm>
          <a:ln>
            <a:solidFill>
              <a:schemeClr val="accent1"/>
            </a:solidFill>
          </a:ln>
        </p:spPr>
        <p:txBody>
          <a:bodyPr>
            <a:normAutofit/>
          </a:bodyPr>
          <a:lstStyle/>
          <a:p>
            <a:pPr>
              <a:buNone/>
            </a:pPr>
            <a:r>
              <a:rPr lang="tr-TR" b="1" dirty="0" smtClean="0">
                <a:solidFill>
                  <a:srgbClr val="FF0000"/>
                </a:solidFill>
              </a:rPr>
              <a:t>ÇÖKTÜRME</a:t>
            </a:r>
          </a:p>
          <a:p>
            <a:pPr algn="just">
              <a:lnSpc>
                <a:spcPct val="120000"/>
              </a:lnSpc>
              <a:buFont typeface="Wingdings" pitchFamily="2" charset="2"/>
              <a:buChar char="Ø"/>
              <a:defRPr/>
            </a:pPr>
            <a:r>
              <a:rPr lang="tr-TR" sz="2400" dirty="0" smtClean="0">
                <a:latin typeface="Times New Roman" pitchFamily="18" charset="0"/>
                <a:cs typeface="Times New Roman" pitchFamily="18" charset="0"/>
              </a:rPr>
              <a:t>     İstenilen ya da istenmeyen moleküllerin çöktürülerek katı halde ayrılması temeline dayanır.</a:t>
            </a:r>
          </a:p>
          <a:p>
            <a:pPr algn="just">
              <a:lnSpc>
                <a:spcPct val="120000"/>
              </a:lnSpc>
              <a:buFont typeface="Wingdings" pitchFamily="2" charset="2"/>
              <a:buChar char="Ø"/>
              <a:defRPr/>
            </a:pPr>
            <a:r>
              <a:rPr lang="tr-TR" sz="2400" dirty="0" smtClean="0">
                <a:latin typeface="Times New Roman" pitchFamily="18" charset="0"/>
                <a:cs typeface="Times New Roman" pitchFamily="18" charset="0"/>
              </a:rPr>
              <a:t>     Proteinleri çöktürmek için çeşitli maddeler kullanılabilir.</a:t>
            </a:r>
          </a:p>
          <a:p>
            <a:pPr algn="just">
              <a:lnSpc>
                <a:spcPct val="120000"/>
              </a:lnSpc>
              <a:buFont typeface="Wingdings" pitchFamily="2" charset="2"/>
              <a:buChar char="Ø"/>
              <a:defRPr/>
            </a:pPr>
            <a:r>
              <a:rPr lang="tr-TR" sz="2400" dirty="0" smtClean="0">
                <a:latin typeface="Times New Roman" pitchFamily="18" charset="0"/>
                <a:cs typeface="Times New Roman" pitchFamily="18" charset="0"/>
              </a:rPr>
              <a:t>     Analitik amaçlı çöktürme için </a:t>
            </a:r>
            <a:r>
              <a:rPr lang="tr-TR" sz="2400" dirty="0" err="1" smtClean="0">
                <a:latin typeface="Times New Roman" pitchFamily="18" charset="0"/>
                <a:cs typeface="Times New Roman" pitchFamily="18" charset="0"/>
              </a:rPr>
              <a:t>trikloroasetik</a:t>
            </a:r>
            <a:r>
              <a:rPr lang="tr-TR" sz="2400" dirty="0" smtClean="0">
                <a:latin typeface="Times New Roman" pitchFamily="18" charset="0"/>
                <a:cs typeface="Times New Roman" pitchFamily="18" charset="0"/>
              </a:rPr>
              <a:t> asit (TCA) veya organik çözücüler (aseton, etanol, </a:t>
            </a:r>
            <a:r>
              <a:rPr lang="tr-TR" sz="2400" dirty="0" err="1" smtClean="0">
                <a:latin typeface="Times New Roman" pitchFamily="18" charset="0"/>
                <a:cs typeface="Times New Roman" pitchFamily="18" charset="0"/>
              </a:rPr>
              <a:t>metanol</a:t>
            </a:r>
            <a:r>
              <a:rPr lang="tr-TR" sz="2400" dirty="0" smtClean="0">
                <a:latin typeface="Times New Roman" pitchFamily="18" charset="0"/>
                <a:cs typeface="Times New Roman" pitchFamily="18" charset="0"/>
              </a:rPr>
              <a:t>) kullanılır.</a:t>
            </a:r>
          </a:p>
          <a:p>
            <a:pPr algn="just">
              <a:lnSpc>
                <a:spcPct val="120000"/>
              </a:lnSpc>
              <a:buFont typeface="Wingdings" pitchFamily="2" charset="2"/>
              <a:buChar char="Ø"/>
              <a:defRPr/>
            </a:pPr>
            <a:r>
              <a:rPr lang="tr-TR" sz="2400" dirty="0" smtClean="0">
                <a:latin typeface="Times New Roman" pitchFamily="18" charset="0"/>
                <a:cs typeface="Times New Roman" pitchFamily="18" charset="0"/>
              </a:rPr>
              <a:t>     </a:t>
            </a:r>
            <a:r>
              <a:rPr lang="tr-TR" sz="2400" dirty="0" err="1" smtClean="0">
                <a:latin typeface="Times New Roman" pitchFamily="18" charset="0"/>
                <a:cs typeface="Times New Roman" pitchFamily="18" charset="0"/>
              </a:rPr>
              <a:t>Preparatif</a:t>
            </a:r>
            <a:r>
              <a:rPr lang="tr-TR" sz="2400" dirty="0" smtClean="0">
                <a:latin typeface="Times New Roman" pitchFamily="18" charset="0"/>
                <a:cs typeface="Times New Roman" pitchFamily="18" charset="0"/>
              </a:rPr>
              <a:t> amaçlı çöktürme için tuzlar (örneğin, amonyum sülfat), organik çözücüler (aseton, etanol, </a:t>
            </a:r>
            <a:r>
              <a:rPr lang="tr-TR" sz="2400" dirty="0" err="1" smtClean="0">
                <a:latin typeface="Times New Roman" pitchFamily="18" charset="0"/>
                <a:cs typeface="Times New Roman" pitchFamily="18" charset="0"/>
              </a:rPr>
              <a:t>metanol</a:t>
            </a:r>
            <a:r>
              <a:rPr lang="tr-TR" sz="2400" dirty="0" smtClean="0">
                <a:latin typeface="Times New Roman" pitchFamily="18" charset="0"/>
                <a:cs typeface="Times New Roman" pitchFamily="18" charset="0"/>
              </a:rPr>
              <a:t>) veya polietilen glikol (PEG) gibi organik polimerler kullanılır.</a:t>
            </a:r>
          </a:p>
          <a:p>
            <a:pPr>
              <a:lnSpc>
                <a:spcPct val="120000"/>
              </a:lnSpc>
              <a:buNone/>
            </a:pPr>
            <a:endParaRPr lang="tr-TR" dirty="0"/>
          </a:p>
        </p:txBody>
      </p:sp>
      <p:sp>
        <p:nvSpPr>
          <p:cNvPr id="4" name="3 Slayt Numarası Yer Tutucusu"/>
          <p:cNvSpPr>
            <a:spLocks noGrp="1"/>
          </p:cNvSpPr>
          <p:nvPr>
            <p:ph type="sldNum" sz="quarter" idx="12"/>
          </p:nvPr>
        </p:nvSpPr>
        <p:spPr/>
        <p:txBody>
          <a:bodyPr/>
          <a:lstStyle/>
          <a:p>
            <a:fld id="{76E3FD18-239D-48BA-886F-2D86BFFD5A0D}" type="slidenum">
              <a:rPr lang="tr-TR" smtClean="0"/>
              <a:pPr/>
              <a:t>180</a:t>
            </a:fld>
            <a:endParaRPr lang="tr-TR"/>
          </a:p>
        </p:txBody>
      </p:sp>
    </p:spTree>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57158" y="714356"/>
            <a:ext cx="8143932" cy="5786478"/>
          </a:xfrm>
          <a:ln>
            <a:solidFill>
              <a:schemeClr val="accent1"/>
            </a:solidFill>
          </a:ln>
        </p:spPr>
        <p:txBody>
          <a:bodyPr>
            <a:normAutofit fontScale="92500"/>
          </a:bodyPr>
          <a:lstStyle/>
          <a:p>
            <a:pPr algn="just">
              <a:lnSpc>
                <a:spcPct val="120000"/>
              </a:lnSpc>
              <a:buNone/>
              <a:defRPr/>
            </a:pPr>
            <a:r>
              <a:rPr lang="tr-TR" sz="2800" b="1" dirty="0" err="1" smtClean="0">
                <a:solidFill>
                  <a:srgbClr val="FF0000"/>
                </a:solidFill>
                <a:latin typeface="Times New Roman" pitchFamily="18" charset="0"/>
                <a:cs typeface="Times New Roman" pitchFamily="18" charset="0"/>
              </a:rPr>
              <a:t>Trikloroasetik</a:t>
            </a:r>
            <a:r>
              <a:rPr lang="tr-TR" sz="2800" b="1" dirty="0" smtClean="0">
                <a:solidFill>
                  <a:srgbClr val="FF0000"/>
                </a:solidFill>
                <a:latin typeface="Times New Roman" pitchFamily="18" charset="0"/>
                <a:cs typeface="Times New Roman" pitchFamily="18" charset="0"/>
              </a:rPr>
              <a:t> asit (TCA) ile Çöktürme</a:t>
            </a:r>
          </a:p>
          <a:p>
            <a:pPr algn="just">
              <a:lnSpc>
                <a:spcPct val="110000"/>
              </a:lnSpc>
              <a:buFont typeface="Wingdings" pitchFamily="2" charset="2"/>
              <a:buChar char="Ø"/>
            </a:pPr>
            <a:r>
              <a:rPr lang="tr-TR" sz="2800" dirty="0" smtClean="0">
                <a:latin typeface="Times New Roman" pitchFamily="18" charset="0"/>
                <a:cs typeface="Times New Roman" pitchFamily="18" charset="0"/>
              </a:rPr>
              <a:t>	Kuvvetli bir asit olan TCA, proteindeki amino asitlerin yan zincirlerindeki yükleri değiştirerek iç elektrostatik dengeyi bozarak proteinin </a:t>
            </a:r>
            <a:r>
              <a:rPr lang="tr-TR" sz="2800" dirty="0" err="1" smtClean="0">
                <a:solidFill>
                  <a:srgbClr val="FF0000"/>
                </a:solidFill>
                <a:latin typeface="Times New Roman" pitchFamily="18" charset="0"/>
                <a:cs typeface="Times New Roman" pitchFamily="18" charset="0"/>
              </a:rPr>
              <a:t>denatürasyonuna</a:t>
            </a:r>
            <a:r>
              <a:rPr lang="tr-TR" sz="2800" dirty="0" smtClean="0">
                <a:solidFill>
                  <a:srgbClr val="FF0000"/>
                </a:solidFill>
                <a:latin typeface="Times New Roman" pitchFamily="18" charset="0"/>
                <a:cs typeface="Times New Roman" pitchFamily="18" charset="0"/>
              </a:rPr>
              <a:t> </a:t>
            </a:r>
            <a:r>
              <a:rPr lang="tr-TR" sz="2800" dirty="0" smtClean="0">
                <a:latin typeface="Times New Roman" pitchFamily="18" charset="0"/>
                <a:cs typeface="Times New Roman" pitchFamily="18" charset="0"/>
              </a:rPr>
              <a:t>yol açar ve çözünürlüğü azalan </a:t>
            </a:r>
            <a:r>
              <a:rPr lang="tr-TR" sz="2800" dirty="0" err="1" smtClean="0">
                <a:latin typeface="Times New Roman" pitchFamily="18" charset="0"/>
                <a:cs typeface="Times New Roman" pitchFamily="18" charset="0"/>
              </a:rPr>
              <a:t>denatüre</a:t>
            </a:r>
            <a:r>
              <a:rPr lang="tr-TR" sz="2800" dirty="0" smtClean="0">
                <a:latin typeface="Times New Roman" pitchFamily="18" charset="0"/>
                <a:cs typeface="Times New Roman" pitchFamily="18" charset="0"/>
              </a:rPr>
              <a:t> protein çöker.</a:t>
            </a:r>
          </a:p>
          <a:p>
            <a:pPr algn="just">
              <a:lnSpc>
                <a:spcPct val="110000"/>
              </a:lnSpc>
              <a:buFont typeface="Wingdings" pitchFamily="2" charset="2"/>
              <a:buChar char="ü"/>
            </a:pPr>
            <a:r>
              <a:rPr lang="tr-TR" sz="2800" dirty="0" smtClean="0">
                <a:latin typeface="Times New Roman" pitchFamily="18" charset="0"/>
                <a:cs typeface="Times New Roman" pitchFamily="18" charset="0"/>
              </a:rPr>
              <a:t> Birçok protein son konsantrasyonu % 5 (hacim/hacim) TCA ilavesiyle çöker. Molekül ağırlığı 20.000’in altında olan proteinler için % 10 civarında TCA eklenmesi gerekebilir. </a:t>
            </a:r>
          </a:p>
          <a:p>
            <a:pPr algn="just">
              <a:lnSpc>
                <a:spcPct val="110000"/>
              </a:lnSpc>
              <a:buFont typeface="Wingdings" pitchFamily="2" charset="2"/>
              <a:buChar char="ü"/>
            </a:pPr>
            <a:r>
              <a:rPr lang="tr-TR" sz="2800" dirty="0" smtClean="0">
                <a:latin typeface="Times New Roman" pitchFamily="18" charset="0"/>
                <a:cs typeface="Times New Roman" pitchFamily="18" charset="0"/>
              </a:rPr>
              <a:t>Sıvı faz </a:t>
            </a:r>
            <a:r>
              <a:rPr lang="tr-TR" sz="2800" dirty="0" err="1" smtClean="0">
                <a:latin typeface="Times New Roman" pitchFamily="18" charset="0"/>
                <a:cs typeface="Times New Roman" pitchFamily="18" charset="0"/>
              </a:rPr>
              <a:t>santrifüjleme</a:t>
            </a:r>
            <a:r>
              <a:rPr lang="tr-TR" sz="2800" dirty="0" smtClean="0">
                <a:latin typeface="Times New Roman" pitchFamily="18" charset="0"/>
                <a:cs typeface="Times New Roman" pitchFamily="18" charset="0"/>
              </a:rPr>
              <a:t> ile uzaklaştırılarak çökelti birkaç kez tampon (veya </a:t>
            </a:r>
            <a:r>
              <a:rPr lang="tr-TR" sz="2800" dirty="0" err="1" smtClean="0">
                <a:latin typeface="Times New Roman" pitchFamily="18" charset="0"/>
                <a:cs typeface="Times New Roman" pitchFamily="18" charset="0"/>
              </a:rPr>
              <a:t>liyofilize</a:t>
            </a:r>
            <a:r>
              <a:rPr lang="tr-TR" sz="2800" dirty="0" smtClean="0">
                <a:latin typeface="Times New Roman" pitchFamily="18" charset="0"/>
                <a:cs typeface="Times New Roman" pitchFamily="18" charset="0"/>
              </a:rPr>
              <a:t> edilecekse saf su) ile yıkanır ve az miktarda tamponda (veya saf suda) </a:t>
            </a:r>
            <a:r>
              <a:rPr lang="tr-TR" sz="2800" dirty="0" err="1" smtClean="0">
                <a:latin typeface="Times New Roman" pitchFamily="18" charset="0"/>
                <a:cs typeface="Times New Roman" pitchFamily="18" charset="0"/>
              </a:rPr>
              <a:t>süspanse</a:t>
            </a:r>
            <a:r>
              <a:rPr lang="tr-TR" sz="2800" dirty="0" smtClean="0">
                <a:latin typeface="Times New Roman" pitchFamily="18" charset="0"/>
                <a:cs typeface="Times New Roman" pitchFamily="18" charset="0"/>
              </a:rPr>
              <a:t> edilir.</a:t>
            </a:r>
          </a:p>
          <a:p>
            <a:pPr>
              <a:buNone/>
            </a:pPr>
            <a:endParaRPr lang="tr-TR" dirty="0"/>
          </a:p>
        </p:txBody>
      </p:sp>
      <p:sp>
        <p:nvSpPr>
          <p:cNvPr id="4" name="3 Slayt Numarası Yer Tutucusu"/>
          <p:cNvSpPr>
            <a:spLocks noGrp="1"/>
          </p:cNvSpPr>
          <p:nvPr>
            <p:ph type="sldNum" sz="quarter" idx="12"/>
          </p:nvPr>
        </p:nvSpPr>
        <p:spPr/>
        <p:txBody>
          <a:bodyPr/>
          <a:lstStyle/>
          <a:p>
            <a:fld id="{76E3FD18-239D-48BA-886F-2D86BFFD5A0D}" type="slidenum">
              <a:rPr lang="tr-TR" smtClean="0"/>
              <a:pPr/>
              <a:t>181</a:t>
            </a:fld>
            <a:endParaRPr lang="tr-TR"/>
          </a:p>
        </p:txBody>
      </p:sp>
    </p:spTree>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214282" y="357166"/>
            <a:ext cx="8643998" cy="6215106"/>
          </a:xfrm>
          <a:ln>
            <a:solidFill>
              <a:schemeClr val="accent1"/>
            </a:solidFill>
          </a:ln>
        </p:spPr>
        <p:txBody>
          <a:bodyPr>
            <a:normAutofit fontScale="77500" lnSpcReduction="20000"/>
          </a:bodyPr>
          <a:lstStyle/>
          <a:p>
            <a:pPr algn="just">
              <a:lnSpc>
                <a:spcPct val="120000"/>
              </a:lnSpc>
              <a:buNone/>
              <a:defRPr/>
            </a:pPr>
            <a:r>
              <a:rPr lang="de-DE" sz="2800" b="1" dirty="0" smtClean="0">
                <a:solidFill>
                  <a:srgbClr val="FF0000"/>
                </a:solidFill>
                <a:latin typeface="Times New Roman" pitchFamily="18" charset="0"/>
                <a:cs typeface="Times New Roman" pitchFamily="18" charset="0"/>
              </a:rPr>
              <a:t>Organik </a:t>
            </a:r>
            <a:r>
              <a:rPr lang="de-DE" sz="2800" b="1" dirty="0" err="1" smtClean="0">
                <a:solidFill>
                  <a:srgbClr val="FF0000"/>
                </a:solidFill>
                <a:latin typeface="Times New Roman" pitchFamily="18" charset="0"/>
                <a:cs typeface="Times New Roman" pitchFamily="18" charset="0"/>
              </a:rPr>
              <a:t>Çözücüler</a:t>
            </a:r>
            <a:r>
              <a:rPr lang="de-DE" sz="2800" b="1" dirty="0" smtClean="0">
                <a:solidFill>
                  <a:srgbClr val="FF0000"/>
                </a:solidFill>
                <a:latin typeface="Times New Roman" pitchFamily="18" charset="0"/>
                <a:cs typeface="Times New Roman" pitchFamily="18" charset="0"/>
              </a:rPr>
              <a:t> </a:t>
            </a:r>
            <a:r>
              <a:rPr lang="de-DE" sz="2800" b="1" dirty="0" err="1" smtClean="0">
                <a:solidFill>
                  <a:srgbClr val="FF0000"/>
                </a:solidFill>
                <a:latin typeface="Times New Roman" pitchFamily="18" charset="0"/>
                <a:cs typeface="Times New Roman" pitchFamily="18" charset="0"/>
              </a:rPr>
              <a:t>ile</a:t>
            </a:r>
            <a:r>
              <a:rPr lang="de-DE" sz="2800" b="1" dirty="0" smtClean="0">
                <a:solidFill>
                  <a:srgbClr val="FF0000"/>
                </a:solidFill>
                <a:latin typeface="Times New Roman" pitchFamily="18" charset="0"/>
                <a:cs typeface="Times New Roman" pitchFamily="18" charset="0"/>
              </a:rPr>
              <a:t> </a:t>
            </a:r>
            <a:r>
              <a:rPr lang="de-DE" sz="2800" b="1" dirty="0" err="1" smtClean="0">
                <a:solidFill>
                  <a:srgbClr val="FF0000"/>
                </a:solidFill>
                <a:latin typeface="Times New Roman" pitchFamily="18" charset="0"/>
                <a:cs typeface="Times New Roman" pitchFamily="18" charset="0"/>
              </a:rPr>
              <a:t>Çöktürme</a:t>
            </a:r>
            <a:endParaRPr lang="tr-TR" sz="2800" b="1" dirty="0" smtClean="0">
              <a:solidFill>
                <a:srgbClr val="FF0000"/>
              </a:solidFill>
              <a:latin typeface="Times New Roman" pitchFamily="18" charset="0"/>
              <a:cs typeface="Times New Roman" pitchFamily="18" charset="0"/>
            </a:endParaRPr>
          </a:p>
          <a:p>
            <a:pPr algn="just">
              <a:lnSpc>
                <a:spcPct val="120000"/>
              </a:lnSpc>
              <a:buFont typeface="Wingdings" pitchFamily="2" charset="2"/>
              <a:buChar char="§"/>
              <a:defRPr/>
            </a:pPr>
            <a:r>
              <a:rPr lang="tr-TR" sz="2800" b="1" dirty="0" smtClean="0">
                <a:latin typeface="Times New Roman" pitchFamily="18" charset="0"/>
                <a:cs typeface="Times New Roman" pitchFamily="18" charset="0"/>
              </a:rPr>
              <a:t> </a:t>
            </a:r>
            <a:r>
              <a:rPr lang="tr-TR" dirty="0" smtClean="0">
                <a:latin typeface="Times New Roman" pitchFamily="18" charset="0"/>
                <a:cs typeface="Times New Roman" pitchFamily="18" charset="0"/>
              </a:rPr>
              <a:t>Aseton, etanol, </a:t>
            </a:r>
            <a:r>
              <a:rPr lang="tr-TR" dirty="0" err="1" smtClean="0">
                <a:latin typeface="Times New Roman" pitchFamily="18" charset="0"/>
                <a:cs typeface="Times New Roman" pitchFamily="18" charset="0"/>
              </a:rPr>
              <a:t>metanol</a:t>
            </a:r>
            <a:r>
              <a:rPr lang="tr-TR" dirty="0" smtClean="0">
                <a:latin typeface="Times New Roman" pitchFamily="18" charset="0"/>
                <a:cs typeface="Times New Roman" pitchFamily="18" charset="0"/>
              </a:rPr>
              <a:t> gibi organik çözücüler proteinlerin </a:t>
            </a:r>
            <a:r>
              <a:rPr lang="tr-TR" b="1" dirty="0" smtClean="0">
                <a:solidFill>
                  <a:srgbClr val="FF0000"/>
                </a:solidFill>
                <a:latin typeface="Times New Roman" pitchFamily="18" charset="0"/>
                <a:cs typeface="Times New Roman" pitchFamily="18" charset="0"/>
              </a:rPr>
              <a:t>çözünürlüğünü azaltarak</a:t>
            </a:r>
            <a:r>
              <a:rPr lang="tr-TR" dirty="0" smtClean="0">
                <a:solidFill>
                  <a:srgbClr val="FF0000"/>
                </a:solidFill>
                <a:latin typeface="Times New Roman" pitchFamily="18" charset="0"/>
                <a:cs typeface="Times New Roman" pitchFamily="18" charset="0"/>
              </a:rPr>
              <a:t> </a:t>
            </a:r>
            <a:r>
              <a:rPr lang="tr-TR" dirty="0" smtClean="0">
                <a:latin typeface="Times New Roman" pitchFamily="18" charset="0"/>
                <a:cs typeface="Times New Roman" pitchFamily="18" charset="0"/>
              </a:rPr>
              <a:t>çökmelerine yol açarlar.</a:t>
            </a:r>
          </a:p>
          <a:p>
            <a:pPr algn="just">
              <a:lnSpc>
                <a:spcPct val="120000"/>
              </a:lnSpc>
              <a:buFont typeface="Wingdings" pitchFamily="2" charset="2"/>
              <a:buChar char="§"/>
              <a:defRPr/>
            </a:pPr>
            <a:r>
              <a:rPr lang="tr-TR" dirty="0" smtClean="0">
                <a:latin typeface="Times New Roman" pitchFamily="18" charset="0"/>
                <a:cs typeface="Times New Roman" pitchFamily="18" charset="0"/>
              </a:rPr>
              <a:t>10 </a:t>
            </a:r>
            <a:r>
              <a:rPr lang="tr-TR" baseline="30000" dirty="0" err="1" smtClean="0">
                <a:latin typeface="Times New Roman" pitchFamily="18" charset="0"/>
                <a:cs typeface="Times New Roman" pitchFamily="18" charset="0"/>
              </a:rPr>
              <a:t>o</a:t>
            </a:r>
            <a:r>
              <a:rPr lang="tr-TR" dirty="0" err="1" smtClean="0">
                <a:latin typeface="Times New Roman" pitchFamily="18" charset="0"/>
                <a:cs typeface="Times New Roman" pitchFamily="18" charset="0"/>
              </a:rPr>
              <a:t>C’ın</a:t>
            </a:r>
            <a:r>
              <a:rPr lang="tr-TR" dirty="0" smtClean="0">
                <a:latin typeface="Times New Roman" pitchFamily="18" charset="0"/>
                <a:cs typeface="Times New Roman" pitchFamily="18" charset="0"/>
              </a:rPr>
              <a:t> üzerinde hızla </a:t>
            </a:r>
            <a:r>
              <a:rPr lang="tr-TR" dirty="0" err="1" smtClean="0">
                <a:latin typeface="Times New Roman" pitchFamily="18" charset="0"/>
                <a:cs typeface="Times New Roman" pitchFamily="18" charset="0"/>
              </a:rPr>
              <a:t>denatürasyona</a:t>
            </a:r>
            <a:r>
              <a:rPr lang="tr-TR" dirty="0" smtClean="0">
                <a:latin typeface="Times New Roman" pitchFamily="18" charset="0"/>
                <a:cs typeface="Times New Roman" pitchFamily="18" charset="0"/>
              </a:rPr>
              <a:t> yol açacaklarından, işlem soğukta (0-4 </a:t>
            </a:r>
            <a:r>
              <a:rPr lang="tr-TR" baseline="30000" dirty="0" err="1" smtClean="0">
                <a:latin typeface="Times New Roman" pitchFamily="18" charset="0"/>
                <a:cs typeface="Times New Roman" pitchFamily="18" charset="0"/>
              </a:rPr>
              <a:t>o</a:t>
            </a:r>
            <a:r>
              <a:rPr lang="tr-TR" dirty="0" err="1" smtClean="0">
                <a:latin typeface="Times New Roman" pitchFamily="18" charset="0"/>
                <a:cs typeface="Times New Roman" pitchFamily="18" charset="0"/>
              </a:rPr>
              <a:t>C</a:t>
            </a:r>
            <a:r>
              <a:rPr lang="tr-TR" dirty="0" smtClean="0">
                <a:latin typeface="Times New Roman" pitchFamily="18" charset="0"/>
                <a:cs typeface="Times New Roman" pitchFamily="18" charset="0"/>
              </a:rPr>
              <a:t>) gerçekleştirilir.</a:t>
            </a:r>
          </a:p>
          <a:p>
            <a:pPr algn="just">
              <a:lnSpc>
                <a:spcPct val="120000"/>
              </a:lnSpc>
              <a:buNone/>
            </a:pPr>
            <a:r>
              <a:rPr lang="tr-TR" sz="2800" b="1" dirty="0" smtClean="0">
                <a:solidFill>
                  <a:srgbClr val="FF0000"/>
                </a:solidFill>
                <a:latin typeface="Times New Roman" pitchFamily="18" charset="0"/>
                <a:cs typeface="Times New Roman" pitchFamily="18" charset="0"/>
              </a:rPr>
              <a:t>Tuz (</a:t>
            </a:r>
            <a:r>
              <a:rPr lang="en-US" sz="2800" b="1" dirty="0" err="1" smtClean="0">
                <a:solidFill>
                  <a:srgbClr val="FF0000"/>
                </a:solidFill>
                <a:latin typeface="Times New Roman" pitchFamily="18" charset="0"/>
                <a:cs typeface="Times New Roman" pitchFamily="18" charset="0"/>
              </a:rPr>
              <a:t>Amonyum</a:t>
            </a:r>
            <a:r>
              <a:rPr lang="en-US" sz="2800" b="1" dirty="0" smtClean="0">
                <a:solidFill>
                  <a:srgbClr val="FF0000"/>
                </a:solidFill>
                <a:latin typeface="Times New Roman" pitchFamily="18" charset="0"/>
                <a:cs typeface="Times New Roman" pitchFamily="18" charset="0"/>
              </a:rPr>
              <a:t> </a:t>
            </a:r>
            <a:r>
              <a:rPr lang="en-US" sz="2800" b="1" dirty="0" err="1" smtClean="0">
                <a:solidFill>
                  <a:srgbClr val="FF0000"/>
                </a:solidFill>
                <a:latin typeface="Times New Roman" pitchFamily="18" charset="0"/>
                <a:cs typeface="Times New Roman" pitchFamily="18" charset="0"/>
              </a:rPr>
              <a:t>Sülfat</a:t>
            </a:r>
            <a:r>
              <a:rPr lang="tr-TR" sz="2800" b="1" dirty="0" smtClean="0">
                <a:solidFill>
                  <a:srgbClr val="FF0000"/>
                </a:solidFill>
                <a:latin typeface="Times New Roman" pitchFamily="18" charset="0"/>
                <a:cs typeface="Times New Roman" pitchFamily="18" charset="0"/>
              </a:rPr>
              <a:t>)</a:t>
            </a:r>
            <a:r>
              <a:rPr lang="en-US" sz="2800" b="1" dirty="0" smtClean="0">
                <a:solidFill>
                  <a:srgbClr val="FF0000"/>
                </a:solidFill>
                <a:latin typeface="Times New Roman" pitchFamily="18" charset="0"/>
                <a:cs typeface="Times New Roman" pitchFamily="18" charset="0"/>
              </a:rPr>
              <a:t> </a:t>
            </a:r>
            <a:r>
              <a:rPr lang="en-US" sz="2800" b="1" dirty="0" err="1" smtClean="0">
                <a:solidFill>
                  <a:srgbClr val="FF0000"/>
                </a:solidFill>
                <a:latin typeface="Times New Roman" pitchFamily="18" charset="0"/>
                <a:cs typeface="Times New Roman" pitchFamily="18" charset="0"/>
              </a:rPr>
              <a:t>ile</a:t>
            </a:r>
            <a:r>
              <a:rPr lang="en-US" sz="2800" b="1" dirty="0" smtClean="0">
                <a:solidFill>
                  <a:srgbClr val="FF0000"/>
                </a:solidFill>
                <a:latin typeface="Times New Roman" pitchFamily="18" charset="0"/>
                <a:cs typeface="Times New Roman" pitchFamily="18" charset="0"/>
              </a:rPr>
              <a:t> </a:t>
            </a:r>
            <a:r>
              <a:rPr lang="en-US" sz="2800" b="1" dirty="0" err="1" smtClean="0">
                <a:solidFill>
                  <a:srgbClr val="FF0000"/>
                </a:solidFill>
                <a:latin typeface="Times New Roman" pitchFamily="18" charset="0"/>
                <a:cs typeface="Times New Roman" pitchFamily="18" charset="0"/>
              </a:rPr>
              <a:t>Çöktürme</a:t>
            </a:r>
            <a:r>
              <a:rPr lang="en-US" sz="2800" b="1" dirty="0" smtClean="0">
                <a:solidFill>
                  <a:srgbClr val="FF0000"/>
                </a:solidFill>
                <a:latin typeface="Times New Roman" pitchFamily="18" charset="0"/>
                <a:cs typeface="Times New Roman" pitchFamily="18" charset="0"/>
              </a:rPr>
              <a:t> (“Salting Out”)</a:t>
            </a:r>
            <a:endParaRPr lang="tr-TR" sz="2800" b="1" dirty="0" smtClean="0">
              <a:solidFill>
                <a:srgbClr val="FF0000"/>
              </a:solidFill>
              <a:latin typeface="Times New Roman" pitchFamily="18" charset="0"/>
              <a:cs typeface="Times New Roman" pitchFamily="18" charset="0"/>
            </a:endParaRPr>
          </a:p>
          <a:p>
            <a:pPr algn="just">
              <a:lnSpc>
                <a:spcPct val="120000"/>
              </a:lnSpc>
              <a:defRPr/>
            </a:pPr>
            <a:r>
              <a:rPr lang="tr-TR" dirty="0" smtClean="0">
                <a:latin typeface="Times New Roman" pitchFamily="18" charset="0"/>
                <a:cs typeface="Times New Roman" pitchFamily="18" charset="0"/>
              </a:rPr>
              <a:t>Ortama eklenecek </a:t>
            </a:r>
            <a:r>
              <a:rPr lang="tr-TR" dirty="0" err="1" smtClean="0">
                <a:latin typeface="Times New Roman" pitchFamily="18" charset="0"/>
                <a:cs typeface="Times New Roman" pitchFamily="18" charset="0"/>
              </a:rPr>
              <a:t>nötral</a:t>
            </a:r>
            <a:r>
              <a:rPr lang="tr-TR" dirty="0" smtClean="0">
                <a:latin typeface="Times New Roman" pitchFamily="18" charset="0"/>
                <a:cs typeface="Times New Roman" pitchFamily="18" charset="0"/>
              </a:rPr>
              <a:t> bir tuz, genellikle </a:t>
            </a:r>
            <a:r>
              <a:rPr lang="tr-TR" b="1" dirty="0" err="1" smtClean="0">
                <a:solidFill>
                  <a:srgbClr val="FF0000"/>
                </a:solidFill>
                <a:latin typeface="Times New Roman" pitchFamily="18" charset="0"/>
                <a:cs typeface="Times New Roman" pitchFamily="18" charset="0"/>
              </a:rPr>
              <a:t>denatürasyona</a:t>
            </a:r>
            <a:r>
              <a:rPr lang="tr-TR" b="1" dirty="0" smtClean="0">
                <a:solidFill>
                  <a:srgbClr val="FF0000"/>
                </a:solidFill>
                <a:latin typeface="Times New Roman" pitchFamily="18" charset="0"/>
                <a:cs typeface="Times New Roman" pitchFamily="18" charset="0"/>
              </a:rPr>
              <a:t> yol açmadan, proteinlerin </a:t>
            </a:r>
            <a:r>
              <a:rPr lang="tr-TR" b="1" dirty="0" err="1" smtClean="0">
                <a:solidFill>
                  <a:srgbClr val="FF0000"/>
                </a:solidFill>
                <a:latin typeface="Times New Roman" pitchFamily="18" charset="0"/>
                <a:cs typeface="Times New Roman" pitchFamily="18" charset="0"/>
              </a:rPr>
              <a:t>agregasyonuna</a:t>
            </a:r>
            <a:r>
              <a:rPr lang="tr-TR" b="1" dirty="0" smtClean="0">
                <a:solidFill>
                  <a:srgbClr val="FF0000"/>
                </a:solidFill>
                <a:latin typeface="Times New Roman" pitchFamily="18" charset="0"/>
                <a:cs typeface="Times New Roman" pitchFamily="18" charset="0"/>
              </a:rPr>
              <a:t> (</a:t>
            </a:r>
            <a:r>
              <a:rPr lang="tr-TR" b="1" dirty="0" err="1" smtClean="0">
                <a:solidFill>
                  <a:srgbClr val="FF0000"/>
                </a:solidFill>
                <a:latin typeface="Times New Roman" pitchFamily="18" charset="0"/>
                <a:cs typeface="Times New Roman" pitchFamily="18" charset="0"/>
              </a:rPr>
              <a:t>biraraya</a:t>
            </a:r>
            <a:r>
              <a:rPr lang="tr-TR" b="1" dirty="0" smtClean="0">
                <a:solidFill>
                  <a:srgbClr val="FF0000"/>
                </a:solidFill>
                <a:latin typeface="Times New Roman" pitchFamily="18" charset="0"/>
                <a:cs typeface="Times New Roman" pitchFamily="18" charset="0"/>
              </a:rPr>
              <a:t> gelmelerine)</a:t>
            </a:r>
            <a:r>
              <a:rPr lang="tr-TR" dirty="0" smtClean="0">
                <a:solidFill>
                  <a:srgbClr val="FF0000"/>
                </a:solidFill>
                <a:latin typeface="Times New Roman" pitchFamily="18" charset="0"/>
                <a:cs typeface="Times New Roman" pitchFamily="18" charset="0"/>
              </a:rPr>
              <a:t> </a:t>
            </a:r>
            <a:r>
              <a:rPr lang="tr-TR" dirty="0" smtClean="0">
                <a:latin typeface="Times New Roman" pitchFamily="18" charset="0"/>
                <a:cs typeface="Times New Roman" pitchFamily="18" charset="0"/>
              </a:rPr>
              <a:t>ve çözeltiden ayrılarak çökmelerine yol açar.</a:t>
            </a:r>
          </a:p>
          <a:p>
            <a:pPr algn="just">
              <a:lnSpc>
                <a:spcPct val="120000"/>
              </a:lnSpc>
              <a:defRPr/>
            </a:pPr>
            <a:r>
              <a:rPr lang="tr-TR" dirty="0" smtClean="0">
                <a:latin typeface="Times New Roman" pitchFamily="18" charset="0"/>
                <a:cs typeface="Times New Roman" pitchFamily="18" charset="0"/>
              </a:rPr>
              <a:t>Farklı proteinler farklı tuz konsantrasyonlarında çökerler.</a:t>
            </a:r>
          </a:p>
          <a:p>
            <a:pPr algn="just">
              <a:lnSpc>
                <a:spcPct val="120000"/>
              </a:lnSpc>
              <a:defRPr/>
            </a:pPr>
            <a:r>
              <a:rPr lang="tr-TR" dirty="0" smtClean="0">
                <a:latin typeface="Times New Roman" pitchFamily="18" charset="0"/>
                <a:cs typeface="Times New Roman" pitchFamily="18" charset="0"/>
              </a:rPr>
              <a:t>Tuz olarak, etkinliği ve çözünürlüğü yüksek, </a:t>
            </a:r>
            <a:r>
              <a:rPr lang="tr-TR" dirty="0" err="1" smtClean="0">
                <a:latin typeface="Times New Roman" pitchFamily="18" charset="0"/>
                <a:cs typeface="Times New Roman" pitchFamily="18" charset="0"/>
              </a:rPr>
              <a:t>pH’yı</a:t>
            </a:r>
            <a:r>
              <a:rPr lang="tr-TR" dirty="0" smtClean="0">
                <a:latin typeface="Times New Roman" pitchFamily="18" charset="0"/>
                <a:cs typeface="Times New Roman" pitchFamily="18" charset="0"/>
              </a:rPr>
              <a:t> fazla etkilemeyen, çözeltide fazla ısınmaya yol açmayan, ucuz ve etkin bir tuz olan amonyum sülfat </a:t>
            </a:r>
            <a:r>
              <a:rPr lang="tr-TR" dirty="0" smtClean="0">
                <a:latin typeface="Times New Roman" pitchFamily="18" charset="0"/>
                <a:cs typeface="Times New Roman" pitchFamily="18" charset="0"/>
                <a:sym typeface="Symbol" pitchFamily="18" charset="2"/>
              </a:rPr>
              <a:t></a:t>
            </a:r>
            <a:r>
              <a:rPr lang="tr-TR" dirty="0" smtClean="0">
                <a:latin typeface="Times New Roman" pitchFamily="18" charset="0"/>
                <a:cs typeface="Times New Roman" pitchFamily="18" charset="0"/>
              </a:rPr>
              <a:t>(NH</a:t>
            </a:r>
            <a:r>
              <a:rPr lang="tr-TR" baseline="-25000" dirty="0" smtClean="0">
                <a:latin typeface="Times New Roman" pitchFamily="18" charset="0"/>
                <a:cs typeface="Times New Roman" pitchFamily="18" charset="0"/>
              </a:rPr>
              <a:t>4</a:t>
            </a:r>
            <a:r>
              <a:rPr lang="tr-TR" dirty="0" smtClean="0">
                <a:latin typeface="Times New Roman" pitchFamily="18" charset="0"/>
                <a:cs typeface="Times New Roman" pitchFamily="18" charset="0"/>
              </a:rPr>
              <a:t>)</a:t>
            </a:r>
            <a:r>
              <a:rPr lang="tr-TR" baseline="-25000" dirty="0" smtClean="0">
                <a:latin typeface="Times New Roman" pitchFamily="18" charset="0"/>
                <a:cs typeface="Times New Roman" pitchFamily="18" charset="0"/>
              </a:rPr>
              <a:t>2</a:t>
            </a:r>
            <a:r>
              <a:rPr lang="tr-TR" dirty="0" smtClean="0">
                <a:latin typeface="Times New Roman" pitchFamily="18" charset="0"/>
                <a:cs typeface="Times New Roman" pitchFamily="18" charset="0"/>
              </a:rPr>
              <a:t>SO</a:t>
            </a:r>
            <a:r>
              <a:rPr lang="tr-TR" baseline="-25000" dirty="0" smtClean="0">
                <a:latin typeface="Times New Roman" pitchFamily="18" charset="0"/>
                <a:cs typeface="Times New Roman" pitchFamily="18" charset="0"/>
              </a:rPr>
              <a:t>4</a:t>
            </a:r>
            <a:r>
              <a:rPr lang="tr-TR" dirty="0" smtClean="0">
                <a:latin typeface="Times New Roman" pitchFamily="18" charset="0"/>
                <a:cs typeface="Times New Roman" pitchFamily="18" charset="0"/>
                <a:sym typeface="Symbol" pitchFamily="18" charset="2"/>
              </a:rPr>
              <a:t></a:t>
            </a:r>
            <a:r>
              <a:rPr lang="tr-TR" dirty="0" smtClean="0">
                <a:latin typeface="Times New Roman" pitchFamily="18" charset="0"/>
                <a:cs typeface="Times New Roman" pitchFamily="18" charset="0"/>
              </a:rPr>
              <a:t> kullanılır.</a:t>
            </a:r>
          </a:p>
          <a:p>
            <a:pPr algn="just">
              <a:lnSpc>
                <a:spcPct val="120000"/>
              </a:lnSpc>
              <a:defRPr/>
            </a:pPr>
            <a:r>
              <a:rPr lang="tr-TR" dirty="0" smtClean="0">
                <a:latin typeface="Times New Roman" pitchFamily="18" charset="0"/>
                <a:cs typeface="Times New Roman" pitchFamily="18" charset="0"/>
              </a:rPr>
              <a:t>Çözeltinin istenilen konsantrasyona ( % doygunluğa ) ulaşması için eklenmesi gereken tuz miktarı hesap yoluyla ya da bu amaçla hazırlanmış bir Tablodan yararlanılarak</a:t>
            </a:r>
            <a:r>
              <a:rPr lang="tr-TR" b="1" dirty="0" smtClean="0">
                <a:latin typeface="Times New Roman" pitchFamily="18" charset="0"/>
                <a:cs typeface="Times New Roman" pitchFamily="18" charset="0"/>
              </a:rPr>
              <a:t> </a:t>
            </a:r>
            <a:r>
              <a:rPr lang="tr-TR" dirty="0" smtClean="0">
                <a:latin typeface="Times New Roman" pitchFamily="18" charset="0"/>
                <a:cs typeface="Times New Roman" pitchFamily="18" charset="0"/>
              </a:rPr>
              <a:t>kolaylıkla bulunabilir.</a:t>
            </a:r>
          </a:p>
          <a:p>
            <a:pPr algn="just">
              <a:lnSpc>
                <a:spcPct val="120000"/>
              </a:lnSpc>
              <a:defRPr/>
            </a:pPr>
            <a:r>
              <a:rPr lang="tr-TR" dirty="0" smtClean="0">
                <a:latin typeface="Times New Roman" pitchFamily="18" charset="0"/>
                <a:cs typeface="Times New Roman" pitchFamily="18" charset="0"/>
              </a:rPr>
              <a:t>Birçok protein % 55 amonyum sülfat doygunluğunda çöker.</a:t>
            </a:r>
          </a:p>
          <a:p>
            <a:pPr>
              <a:buNone/>
            </a:pPr>
            <a:endParaRPr lang="tr-TR" dirty="0"/>
          </a:p>
        </p:txBody>
      </p:sp>
      <p:sp>
        <p:nvSpPr>
          <p:cNvPr id="4" name="3 Slayt Numarası Yer Tutucusu"/>
          <p:cNvSpPr>
            <a:spLocks noGrp="1"/>
          </p:cNvSpPr>
          <p:nvPr>
            <p:ph type="sldNum" sz="quarter" idx="12"/>
          </p:nvPr>
        </p:nvSpPr>
        <p:spPr/>
        <p:txBody>
          <a:bodyPr/>
          <a:lstStyle/>
          <a:p>
            <a:fld id="{76E3FD18-239D-48BA-886F-2D86BFFD5A0D}" type="slidenum">
              <a:rPr lang="tr-TR" smtClean="0"/>
              <a:pPr/>
              <a:t>182</a:t>
            </a:fld>
            <a:endParaRPr lang="tr-TR"/>
          </a:p>
        </p:txBody>
      </p:sp>
    </p:spTree>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Slayt Numarası Yer Tutucusu"/>
          <p:cNvSpPr>
            <a:spLocks noGrp="1"/>
          </p:cNvSpPr>
          <p:nvPr>
            <p:ph type="sldNum" sz="quarter" idx="12"/>
          </p:nvPr>
        </p:nvSpPr>
        <p:spPr/>
        <p:txBody>
          <a:bodyPr/>
          <a:lstStyle/>
          <a:p>
            <a:fld id="{76E3FD18-239D-48BA-886F-2D86BFFD5A0D}" type="slidenum">
              <a:rPr lang="tr-TR" smtClean="0"/>
              <a:pPr/>
              <a:t>183</a:t>
            </a:fld>
            <a:endParaRPr lang="tr-TR"/>
          </a:p>
        </p:txBody>
      </p:sp>
      <p:pic>
        <p:nvPicPr>
          <p:cNvPr id="3074" name="Picture 2"/>
          <p:cNvPicPr>
            <a:picLocks noGrp="1" noChangeAspect="1" noChangeArrowheads="1"/>
          </p:cNvPicPr>
          <p:nvPr>
            <p:ph idx="1"/>
          </p:nvPr>
        </p:nvPicPr>
        <p:blipFill>
          <a:blip r:embed="rId2"/>
          <a:srcRect/>
          <a:stretch>
            <a:fillRect/>
          </a:stretch>
        </p:blipFill>
        <p:spPr bwMode="auto">
          <a:xfrm>
            <a:off x="642910" y="1500174"/>
            <a:ext cx="2706117" cy="1304926"/>
          </a:xfrm>
          <a:prstGeom prst="rect">
            <a:avLst/>
          </a:prstGeom>
          <a:noFill/>
          <a:ln w="9525">
            <a:noFill/>
            <a:miter lim="800000"/>
            <a:headEnd/>
            <a:tailEnd/>
          </a:ln>
          <a:effectLst/>
        </p:spPr>
      </p:pic>
      <p:sp>
        <p:nvSpPr>
          <p:cNvPr id="6" name="5 Dikdörtgen"/>
          <p:cNvSpPr/>
          <p:nvPr/>
        </p:nvSpPr>
        <p:spPr>
          <a:xfrm>
            <a:off x="3643306" y="1428736"/>
            <a:ext cx="4643470" cy="1928826"/>
          </a:xfrm>
          <a:prstGeom prst="rect">
            <a:avLst/>
          </a:prstGeom>
          <a:ln>
            <a:solidFill>
              <a:schemeClr val="accent1"/>
            </a:solidFill>
          </a:ln>
        </p:spPr>
        <p:txBody>
          <a:bodyPr wrap="square">
            <a:spAutoFit/>
          </a:bodyPr>
          <a:lstStyle/>
          <a:p>
            <a:pPr algn="just"/>
            <a:r>
              <a:rPr lang="tr-TR" sz="2000" dirty="0" smtClean="0">
                <a:latin typeface="Times New Roman" pitchFamily="18" charset="0"/>
                <a:cs typeface="Times New Roman" pitchFamily="18" charset="0"/>
              </a:rPr>
              <a:t>X </a:t>
            </a:r>
            <a:r>
              <a:rPr lang="tr-TR" sz="2000" dirty="0" smtClean="0">
                <a:latin typeface="Times New Roman" pitchFamily="18" charset="0"/>
                <a:cs typeface="Times New Roman" pitchFamily="18" charset="0"/>
                <a:sym typeface="Symbol" pitchFamily="18" charset="2"/>
              </a:rPr>
              <a:t></a:t>
            </a:r>
            <a:r>
              <a:rPr lang="tr-TR" sz="2000" dirty="0" smtClean="0">
                <a:latin typeface="Times New Roman" pitchFamily="18" charset="0"/>
                <a:cs typeface="Times New Roman" pitchFamily="18" charset="0"/>
              </a:rPr>
              <a:t>1 litreye e</a:t>
            </a:r>
            <a:r>
              <a:rPr lang="tr-TR" sz="2000" dirty="0" smtClean="0">
                <a:latin typeface="Times New Roman" pitchFamily="18" charset="0"/>
                <a:cs typeface="Times New Roman" pitchFamily="18" charset="0"/>
                <a:sym typeface="Symbol" pitchFamily="18" charset="2"/>
              </a:rPr>
              <a:t>klenecek amonyum sülfat miktarı (gram),</a:t>
            </a:r>
          </a:p>
          <a:p>
            <a:pPr algn="just"/>
            <a:r>
              <a:rPr lang="tr-TR" sz="2000" dirty="0" smtClean="0">
                <a:latin typeface="Times New Roman" pitchFamily="18" charset="0"/>
                <a:cs typeface="Times New Roman" pitchFamily="18" charset="0"/>
                <a:sym typeface="Symbol" pitchFamily="18" charset="2"/>
              </a:rPr>
              <a:t>S</a:t>
            </a:r>
            <a:r>
              <a:rPr lang="tr-TR" sz="2000" baseline="-25000" dirty="0" smtClean="0">
                <a:latin typeface="Times New Roman" pitchFamily="18" charset="0"/>
                <a:cs typeface="Times New Roman" pitchFamily="18" charset="0"/>
                <a:sym typeface="Symbol" pitchFamily="18" charset="2"/>
              </a:rPr>
              <a:t>1</a:t>
            </a:r>
            <a:r>
              <a:rPr lang="tr-TR" sz="2000" dirty="0" smtClean="0">
                <a:latin typeface="Times New Roman" pitchFamily="18" charset="0"/>
                <a:cs typeface="Times New Roman" pitchFamily="18" charset="0"/>
                <a:sym typeface="Symbol" pitchFamily="18" charset="2"/>
              </a:rPr>
              <a:t></a:t>
            </a:r>
            <a:r>
              <a:rPr lang="tr-TR" sz="2000" dirty="0" smtClean="0">
                <a:latin typeface="Times New Roman" pitchFamily="18" charset="0"/>
                <a:cs typeface="Times New Roman" pitchFamily="18" charset="0"/>
              </a:rPr>
              <a:t>Amonyum sülfatın b</a:t>
            </a:r>
            <a:r>
              <a:rPr lang="tr-TR" sz="2000" dirty="0" smtClean="0">
                <a:latin typeface="Times New Roman" pitchFamily="18" charset="0"/>
                <a:cs typeface="Times New Roman" pitchFamily="18" charset="0"/>
                <a:sym typeface="Symbol" pitchFamily="18" charset="2"/>
              </a:rPr>
              <a:t>aşlangıç konsantrasyonu (%),</a:t>
            </a:r>
          </a:p>
          <a:p>
            <a:pPr algn="just"/>
            <a:r>
              <a:rPr lang="tr-TR" sz="2000" dirty="0" smtClean="0">
                <a:latin typeface="Times New Roman" pitchFamily="18" charset="0"/>
                <a:cs typeface="Times New Roman" pitchFamily="18" charset="0"/>
                <a:sym typeface="Symbol" pitchFamily="18" charset="2"/>
              </a:rPr>
              <a:t>S</a:t>
            </a:r>
            <a:r>
              <a:rPr lang="tr-TR" sz="2000" baseline="-25000" dirty="0" smtClean="0">
                <a:latin typeface="Times New Roman" pitchFamily="18" charset="0"/>
                <a:cs typeface="Times New Roman" pitchFamily="18" charset="0"/>
                <a:sym typeface="Symbol" pitchFamily="18" charset="2"/>
              </a:rPr>
              <a:t>2</a:t>
            </a:r>
            <a:r>
              <a:rPr lang="tr-TR" sz="2000" dirty="0" smtClean="0">
                <a:latin typeface="Times New Roman" pitchFamily="18" charset="0"/>
                <a:cs typeface="Times New Roman" pitchFamily="18" charset="0"/>
                <a:sym typeface="Symbol" pitchFamily="18" charset="2"/>
              </a:rPr>
              <a:t></a:t>
            </a:r>
            <a:r>
              <a:rPr lang="tr-TR" sz="2000" dirty="0" smtClean="0">
                <a:latin typeface="Times New Roman" pitchFamily="18" charset="0"/>
                <a:cs typeface="Times New Roman" pitchFamily="18" charset="0"/>
              </a:rPr>
              <a:t>Amonyum sülfatın b</a:t>
            </a:r>
            <a:r>
              <a:rPr lang="tr-TR" sz="2000" dirty="0" smtClean="0">
                <a:latin typeface="Times New Roman" pitchFamily="18" charset="0"/>
                <a:cs typeface="Times New Roman" pitchFamily="18" charset="0"/>
                <a:sym typeface="Symbol" pitchFamily="18" charset="2"/>
              </a:rPr>
              <a:t>aşlangıç konsantrasyonu (%)</a:t>
            </a:r>
            <a:endParaRPr lang="tr-TR" sz="2000" dirty="0">
              <a:latin typeface="Times New Roman" pitchFamily="18" charset="0"/>
              <a:cs typeface="Times New Roman" pitchFamily="18" charset="0"/>
              <a:sym typeface="Symbol" pitchFamily="18" charset="2"/>
            </a:endParaRPr>
          </a:p>
        </p:txBody>
      </p:sp>
      <p:pic>
        <p:nvPicPr>
          <p:cNvPr id="7" name="Picture 4"/>
          <p:cNvPicPr>
            <a:picLocks noChangeAspect="1" noChangeArrowheads="1"/>
          </p:cNvPicPr>
          <p:nvPr/>
        </p:nvPicPr>
        <p:blipFill>
          <a:blip r:embed="rId3"/>
          <a:srcRect/>
          <a:stretch>
            <a:fillRect/>
          </a:stretch>
        </p:blipFill>
        <p:spPr>
          <a:xfrm>
            <a:off x="714348" y="3643314"/>
            <a:ext cx="2828386" cy="928695"/>
          </a:xfrm>
          <a:prstGeom prst="rect">
            <a:avLst/>
          </a:prstGeom>
          <a:noFill/>
        </p:spPr>
      </p:pic>
      <p:sp>
        <p:nvSpPr>
          <p:cNvPr id="8" name="7 Dikdörtgen"/>
          <p:cNvSpPr/>
          <p:nvPr/>
        </p:nvSpPr>
        <p:spPr>
          <a:xfrm>
            <a:off x="3643306" y="3643314"/>
            <a:ext cx="4643470" cy="1938992"/>
          </a:xfrm>
          <a:prstGeom prst="rect">
            <a:avLst/>
          </a:prstGeom>
          <a:ln>
            <a:solidFill>
              <a:schemeClr val="accent1"/>
            </a:solidFill>
          </a:ln>
        </p:spPr>
        <p:txBody>
          <a:bodyPr wrap="square">
            <a:spAutoFit/>
          </a:bodyPr>
          <a:lstStyle/>
          <a:p>
            <a:pPr algn="just"/>
            <a:r>
              <a:rPr lang="tr-TR" sz="2000" dirty="0" smtClean="0">
                <a:latin typeface="Times New Roman" pitchFamily="18" charset="0"/>
                <a:cs typeface="Times New Roman" pitchFamily="18" charset="0"/>
              </a:rPr>
              <a:t>g</a:t>
            </a:r>
            <a:r>
              <a:rPr lang="tr-TR" sz="2000" dirty="0" smtClean="0">
                <a:latin typeface="Times New Roman" pitchFamily="18" charset="0"/>
                <a:cs typeface="Times New Roman" pitchFamily="18" charset="0"/>
                <a:sym typeface="Symbol" pitchFamily="18" charset="2"/>
              </a:rPr>
              <a:t></a:t>
            </a:r>
            <a:r>
              <a:rPr lang="tr-TR" sz="2000" dirty="0" smtClean="0">
                <a:latin typeface="Times New Roman" pitchFamily="18" charset="0"/>
                <a:cs typeface="Times New Roman" pitchFamily="18" charset="0"/>
              </a:rPr>
              <a:t>1 litreye e</a:t>
            </a:r>
            <a:r>
              <a:rPr lang="tr-TR" sz="2000" dirty="0" smtClean="0">
                <a:latin typeface="Times New Roman" pitchFamily="18" charset="0"/>
                <a:cs typeface="Times New Roman" pitchFamily="18" charset="0"/>
                <a:sym typeface="Symbol" pitchFamily="18" charset="2"/>
              </a:rPr>
              <a:t>klenecek amonyum sülfat miktarı (gram),</a:t>
            </a:r>
          </a:p>
          <a:p>
            <a:pPr algn="just"/>
            <a:r>
              <a:rPr lang="tr-TR" sz="2000" dirty="0" smtClean="0">
                <a:latin typeface="Times New Roman" pitchFamily="18" charset="0"/>
                <a:cs typeface="Times New Roman" pitchFamily="18" charset="0"/>
                <a:sym typeface="Symbol" pitchFamily="18" charset="2"/>
              </a:rPr>
              <a:t>S</a:t>
            </a:r>
            <a:r>
              <a:rPr lang="tr-TR" sz="2000" baseline="-25000" dirty="0" smtClean="0">
                <a:latin typeface="Times New Roman" pitchFamily="18" charset="0"/>
                <a:cs typeface="Times New Roman" pitchFamily="18" charset="0"/>
                <a:sym typeface="Symbol" pitchFamily="18" charset="2"/>
              </a:rPr>
              <a:t>1</a:t>
            </a:r>
            <a:r>
              <a:rPr lang="tr-TR" sz="2000" dirty="0" smtClean="0">
                <a:latin typeface="Times New Roman" pitchFamily="18" charset="0"/>
                <a:cs typeface="Times New Roman" pitchFamily="18" charset="0"/>
                <a:sym typeface="Symbol" pitchFamily="18" charset="2"/>
              </a:rPr>
              <a:t></a:t>
            </a:r>
            <a:r>
              <a:rPr lang="tr-TR" sz="2000" dirty="0" smtClean="0">
                <a:latin typeface="Times New Roman" pitchFamily="18" charset="0"/>
                <a:cs typeface="Times New Roman" pitchFamily="18" charset="0"/>
              </a:rPr>
              <a:t>Amonyum sülfatın b</a:t>
            </a:r>
            <a:r>
              <a:rPr lang="tr-TR" sz="2000" dirty="0" smtClean="0">
                <a:latin typeface="Times New Roman" pitchFamily="18" charset="0"/>
                <a:cs typeface="Times New Roman" pitchFamily="18" charset="0"/>
                <a:sym typeface="Symbol" pitchFamily="18" charset="2"/>
              </a:rPr>
              <a:t>aşlangıç konsantrasyonu (%),</a:t>
            </a:r>
          </a:p>
          <a:p>
            <a:pPr algn="just"/>
            <a:r>
              <a:rPr lang="tr-TR" sz="2000" dirty="0" smtClean="0">
                <a:latin typeface="Times New Roman" pitchFamily="18" charset="0"/>
                <a:cs typeface="Times New Roman" pitchFamily="18" charset="0"/>
                <a:sym typeface="Symbol" pitchFamily="18" charset="2"/>
              </a:rPr>
              <a:t>S</a:t>
            </a:r>
            <a:r>
              <a:rPr lang="tr-TR" sz="2000" baseline="-25000" dirty="0" smtClean="0">
                <a:latin typeface="Times New Roman" pitchFamily="18" charset="0"/>
                <a:cs typeface="Times New Roman" pitchFamily="18" charset="0"/>
                <a:sym typeface="Symbol" pitchFamily="18" charset="2"/>
              </a:rPr>
              <a:t>2</a:t>
            </a:r>
            <a:r>
              <a:rPr lang="tr-TR" sz="2000" dirty="0" smtClean="0">
                <a:latin typeface="Times New Roman" pitchFamily="18" charset="0"/>
                <a:cs typeface="Times New Roman" pitchFamily="18" charset="0"/>
                <a:sym typeface="Symbol" pitchFamily="18" charset="2"/>
              </a:rPr>
              <a:t></a:t>
            </a:r>
            <a:r>
              <a:rPr lang="tr-TR" sz="2000" dirty="0" smtClean="0">
                <a:latin typeface="Times New Roman" pitchFamily="18" charset="0"/>
                <a:cs typeface="Times New Roman" pitchFamily="18" charset="0"/>
              </a:rPr>
              <a:t>Amonyum sülfatın b</a:t>
            </a:r>
            <a:r>
              <a:rPr lang="tr-TR" sz="2000" dirty="0" smtClean="0">
                <a:latin typeface="Times New Roman" pitchFamily="18" charset="0"/>
                <a:cs typeface="Times New Roman" pitchFamily="18" charset="0"/>
                <a:sym typeface="Symbol" pitchFamily="18" charset="2"/>
              </a:rPr>
              <a:t>aşlangıç konsantrasyonu (%)</a:t>
            </a:r>
            <a:endParaRPr lang="tr-TR" sz="2000" dirty="0">
              <a:latin typeface="Times New Roman" pitchFamily="18" charset="0"/>
              <a:cs typeface="Times New Roman" pitchFamily="18" charset="0"/>
              <a:sym typeface="Symbol" pitchFamily="18" charset="2"/>
            </a:endParaRPr>
          </a:p>
        </p:txBody>
      </p:sp>
    </p:spTree>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57158" y="1285860"/>
            <a:ext cx="8229600" cy="2500330"/>
          </a:xfrm>
          <a:ln>
            <a:solidFill>
              <a:schemeClr val="accent1"/>
            </a:solidFill>
          </a:ln>
        </p:spPr>
        <p:txBody>
          <a:bodyPr/>
          <a:lstStyle/>
          <a:p>
            <a:pPr>
              <a:lnSpc>
                <a:spcPct val="90000"/>
              </a:lnSpc>
              <a:buNone/>
              <a:defRPr/>
            </a:pPr>
            <a:r>
              <a:rPr lang="tr-TR" sz="2800" b="1" dirty="0" smtClean="0">
                <a:solidFill>
                  <a:srgbClr val="FF0000"/>
                </a:solidFill>
                <a:latin typeface="Times New Roman" pitchFamily="18" charset="0"/>
                <a:cs typeface="Times New Roman" pitchFamily="18" charset="0"/>
              </a:rPr>
              <a:t>Polietilen Glikol (PEG) ile Çöktürme</a:t>
            </a:r>
            <a:r>
              <a:rPr lang="en-US" sz="2800" b="1" dirty="0" smtClean="0">
                <a:latin typeface="Times New Roman" pitchFamily="18" charset="0"/>
                <a:cs typeface="Times New Roman" pitchFamily="18" charset="0"/>
              </a:rPr>
              <a:t/>
            </a:r>
            <a:br>
              <a:rPr lang="en-US" sz="2800" b="1" dirty="0" smtClean="0">
                <a:latin typeface="Times New Roman" pitchFamily="18" charset="0"/>
                <a:cs typeface="Times New Roman" pitchFamily="18" charset="0"/>
              </a:rPr>
            </a:br>
            <a:r>
              <a:rPr lang="tr-TR" dirty="0" smtClean="0">
                <a:latin typeface="Times New Roman" pitchFamily="18" charset="0"/>
                <a:cs typeface="Times New Roman" pitchFamily="18" charset="0"/>
              </a:rPr>
              <a:t> </a:t>
            </a:r>
          </a:p>
          <a:p>
            <a:pPr algn="just">
              <a:lnSpc>
                <a:spcPct val="90000"/>
              </a:lnSpc>
              <a:buFont typeface="Wingdings" pitchFamily="2" charset="2"/>
              <a:buChar char="Ø"/>
              <a:defRPr/>
            </a:pPr>
            <a:r>
              <a:rPr lang="tr-TR" dirty="0" smtClean="0">
                <a:latin typeface="Times New Roman" pitchFamily="18" charset="0"/>
                <a:cs typeface="Times New Roman" pitchFamily="18" charset="0"/>
              </a:rPr>
              <a:t>     PEG iyonik olmayan ve suda çözünebilen bir polimerdir. % 20 - 30 PEG konsantrasyonunda maksimum protein çökmesi gerçekleşir.</a:t>
            </a:r>
            <a:endParaRPr lang="tr-TR" dirty="0">
              <a:latin typeface="Times New Roman" pitchFamily="18" charset="0"/>
              <a:cs typeface="Times New Roman" pitchFamily="18" charset="0"/>
            </a:endParaRPr>
          </a:p>
        </p:txBody>
      </p:sp>
      <p:sp>
        <p:nvSpPr>
          <p:cNvPr id="4" name="3 Slayt Numarası Yer Tutucusu"/>
          <p:cNvSpPr>
            <a:spLocks noGrp="1"/>
          </p:cNvSpPr>
          <p:nvPr>
            <p:ph type="sldNum" sz="quarter" idx="12"/>
          </p:nvPr>
        </p:nvSpPr>
        <p:spPr/>
        <p:txBody>
          <a:bodyPr/>
          <a:lstStyle/>
          <a:p>
            <a:fld id="{76E3FD18-239D-48BA-886F-2D86BFFD5A0D}" type="slidenum">
              <a:rPr lang="tr-TR" smtClean="0"/>
              <a:pPr/>
              <a:t>184</a:t>
            </a:fld>
            <a:endParaRPr lang="tr-TR"/>
          </a:p>
        </p:txBody>
      </p:sp>
    </p:spTree>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p:cNvPicPr>
            <a:picLocks noGrp="1" noChangeAspect="1" noChangeArrowheads="1"/>
          </p:cNvPicPr>
          <p:nvPr>
            <p:ph idx="1"/>
          </p:nvPr>
        </p:nvPicPr>
        <p:blipFill>
          <a:blip r:embed="rId2"/>
          <a:srcRect/>
          <a:stretch>
            <a:fillRect/>
          </a:stretch>
        </p:blipFill>
        <p:spPr bwMode="auto">
          <a:xfrm>
            <a:off x="452992" y="928670"/>
            <a:ext cx="7905806" cy="4857784"/>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185</a:t>
            </a:fld>
            <a:endParaRPr lang="tr-TR"/>
          </a:p>
        </p:txBody>
      </p:sp>
    </p:spTree>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p:cNvPicPr>
            <a:picLocks noGrp="1" noChangeAspect="1" noChangeArrowheads="1"/>
          </p:cNvPicPr>
          <p:nvPr>
            <p:ph idx="1"/>
          </p:nvPr>
        </p:nvPicPr>
        <p:blipFill>
          <a:blip r:embed="rId2"/>
          <a:srcRect/>
          <a:stretch>
            <a:fillRect/>
          </a:stretch>
        </p:blipFill>
        <p:spPr bwMode="auto">
          <a:xfrm>
            <a:off x="500034" y="714356"/>
            <a:ext cx="8151072" cy="6143644"/>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186</a:t>
            </a:fld>
            <a:endParaRPr lang="tr-TR"/>
          </a:p>
        </p:txBody>
      </p:sp>
    </p:spTree>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p:cNvPicPr>
            <a:picLocks noGrp="1" noChangeAspect="1" noChangeArrowheads="1"/>
          </p:cNvPicPr>
          <p:nvPr>
            <p:ph idx="1"/>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187</a:t>
            </a:fld>
            <a:endParaRPr lang="tr-TR"/>
          </a:p>
        </p:txBody>
      </p:sp>
    </p:spTree>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p:cNvPicPr>
            <a:picLocks noGrp="1" noChangeAspect="1" noChangeArrowheads="1"/>
          </p:cNvPicPr>
          <p:nvPr>
            <p:ph idx="1"/>
          </p:nvPr>
        </p:nvPicPr>
        <p:blipFill>
          <a:blip r:embed="rId2"/>
          <a:srcRect/>
          <a:stretch>
            <a:fillRect/>
          </a:stretch>
        </p:blipFill>
        <p:spPr bwMode="auto">
          <a:xfrm>
            <a:off x="0" y="785793"/>
            <a:ext cx="8929717" cy="6072207"/>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188</a:t>
            </a:fld>
            <a:endParaRPr lang="tr-TR"/>
          </a:p>
        </p:txBody>
      </p:sp>
    </p:spTree>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p:cNvPicPr>
            <a:picLocks noGrp="1" noChangeAspect="1" noChangeArrowheads="1"/>
          </p:cNvPicPr>
          <p:nvPr>
            <p:ph idx="1"/>
          </p:nvPr>
        </p:nvPicPr>
        <p:blipFill>
          <a:blip r:embed="rId2"/>
          <a:srcRect/>
          <a:stretch>
            <a:fillRect/>
          </a:stretch>
        </p:blipFill>
        <p:spPr bwMode="auto">
          <a:xfrm>
            <a:off x="0" y="870729"/>
            <a:ext cx="8858280" cy="5987271"/>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189</a:t>
            </a:fld>
            <a:endParaRPr lang="tr-TR"/>
          </a:p>
        </p:txBody>
      </p:sp>
    </p:spTree>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p:cNvPicPr>
            <a:picLocks noGrp="1" noChangeAspect="1" noChangeArrowheads="1"/>
          </p:cNvPicPr>
          <p:nvPr>
            <p:ph idx="1"/>
          </p:nvPr>
        </p:nvPicPr>
        <p:blipFill>
          <a:blip r:embed="rId2"/>
          <a:srcRect/>
          <a:stretch>
            <a:fillRect/>
          </a:stretch>
        </p:blipFill>
        <p:spPr bwMode="auto">
          <a:xfrm>
            <a:off x="500034" y="785794"/>
            <a:ext cx="7988688" cy="5895673"/>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190</a:t>
            </a:fld>
            <a:endParaRPr lang="tr-TR"/>
          </a:p>
        </p:txBody>
      </p:sp>
    </p:spTree>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p:cNvPicPr>
            <a:picLocks noGrp="1" noChangeAspect="1" noChangeArrowheads="1"/>
          </p:cNvPicPr>
          <p:nvPr>
            <p:ph idx="1"/>
          </p:nvPr>
        </p:nvPicPr>
        <p:blipFill>
          <a:blip r:embed="rId2"/>
          <a:srcRect/>
          <a:stretch>
            <a:fillRect/>
          </a:stretch>
        </p:blipFill>
        <p:spPr bwMode="auto">
          <a:xfrm>
            <a:off x="0" y="0"/>
            <a:ext cx="9144000" cy="6858001"/>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191</a:t>
            </a:fld>
            <a:endParaRPr lang="tr-TR"/>
          </a:p>
        </p:txBody>
      </p:sp>
    </p:spTree>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p:cNvPicPr>
            <a:picLocks noGrp="1" noChangeAspect="1" noChangeArrowheads="1"/>
          </p:cNvPicPr>
          <p:nvPr>
            <p:ph idx="1"/>
          </p:nvPr>
        </p:nvPicPr>
        <p:blipFill>
          <a:blip r:embed="rId2"/>
          <a:srcRect/>
          <a:stretch>
            <a:fillRect/>
          </a:stretch>
        </p:blipFill>
        <p:spPr bwMode="auto">
          <a:xfrm>
            <a:off x="379545" y="857231"/>
            <a:ext cx="8078099" cy="5786479"/>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192</a:t>
            </a:fld>
            <a:endParaRPr lang="tr-TR"/>
          </a:p>
        </p:txBody>
      </p:sp>
    </p:spTree>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p:cNvPicPr>
            <a:picLocks noGrp="1" noChangeAspect="1" noChangeArrowheads="1"/>
          </p:cNvPicPr>
          <p:nvPr>
            <p:ph idx="1"/>
          </p:nvPr>
        </p:nvPicPr>
        <p:blipFill>
          <a:blip r:embed="rId2"/>
          <a:srcRect/>
          <a:stretch>
            <a:fillRect/>
          </a:stretch>
        </p:blipFill>
        <p:spPr bwMode="auto">
          <a:xfrm>
            <a:off x="714348" y="785794"/>
            <a:ext cx="7572428" cy="5845992"/>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193</a:t>
            </a:fld>
            <a:endParaRPr lang="tr-TR"/>
          </a:p>
        </p:txBody>
      </p:sp>
    </p:spTree>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p:cNvPicPr>
            <a:picLocks noGrp="1" noChangeAspect="1" noChangeArrowheads="1"/>
          </p:cNvPicPr>
          <p:nvPr>
            <p:ph idx="1"/>
          </p:nvPr>
        </p:nvPicPr>
        <p:blipFill>
          <a:blip r:embed="rId2"/>
          <a:srcRect/>
          <a:stretch>
            <a:fillRect/>
          </a:stretch>
        </p:blipFill>
        <p:spPr bwMode="auto">
          <a:xfrm>
            <a:off x="1171490" y="785794"/>
            <a:ext cx="6472344" cy="5857916"/>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194</a:t>
            </a:fld>
            <a:endParaRPr lang="tr-TR"/>
          </a:p>
        </p:txBody>
      </p:sp>
    </p:spTree>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p:cNvPicPr>
            <a:picLocks noGrp="1" noChangeAspect="1" noChangeArrowheads="1"/>
          </p:cNvPicPr>
          <p:nvPr>
            <p:ph idx="1"/>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195</a:t>
            </a:fld>
            <a:endParaRPr lang="tr-TR"/>
          </a:p>
        </p:txBody>
      </p:sp>
    </p:spTree>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p:cNvPicPr>
            <a:picLocks noGrp="1" noChangeAspect="1" noChangeArrowheads="1"/>
          </p:cNvPicPr>
          <p:nvPr>
            <p:ph idx="1"/>
          </p:nvPr>
        </p:nvPicPr>
        <p:blipFill>
          <a:blip r:embed="rId2"/>
          <a:srcRect/>
          <a:stretch>
            <a:fillRect/>
          </a:stretch>
        </p:blipFill>
        <p:spPr bwMode="auto">
          <a:xfrm>
            <a:off x="182993" y="1071546"/>
            <a:ext cx="8475598" cy="5072098"/>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196</a:t>
            </a:fld>
            <a:endParaRPr lang="tr-TR"/>
          </a:p>
        </p:txBody>
      </p:sp>
    </p:spTree>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p:cNvPicPr>
            <a:picLocks noGrp="1" noChangeAspect="1" noChangeArrowheads="1"/>
          </p:cNvPicPr>
          <p:nvPr>
            <p:ph idx="1"/>
          </p:nvPr>
        </p:nvPicPr>
        <p:blipFill>
          <a:blip r:embed="rId2"/>
          <a:srcRect/>
          <a:stretch>
            <a:fillRect/>
          </a:stretch>
        </p:blipFill>
        <p:spPr bwMode="auto">
          <a:xfrm>
            <a:off x="822696" y="714356"/>
            <a:ext cx="6964014" cy="6000792"/>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197</a:t>
            </a:fld>
            <a:endParaRPr lang="tr-TR"/>
          </a:p>
        </p:txBody>
      </p:sp>
    </p:spTree>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p:cNvPicPr>
            <a:picLocks noGrp="1" noChangeAspect="1" noChangeArrowheads="1"/>
          </p:cNvPicPr>
          <p:nvPr>
            <p:ph idx="1"/>
          </p:nvPr>
        </p:nvPicPr>
        <p:blipFill>
          <a:blip r:embed="rId2"/>
          <a:srcRect/>
          <a:stretch>
            <a:fillRect/>
          </a:stretch>
        </p:blipFill>
        <p:spPr bwMode="auto">
          <a:xfrm>
            <a:off x="668640" y="785794"/>
            <a:ext cx="7118070" cy="5857916"/>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198</a:t>
            </a:fld>
            <a:endParaRPr lang="tr-TR"/>
          </a:p>
        </p:txBody>
      </p:sp>
    </p:spTree>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p:cNvPicPr>
            <a:picLocks noGrp="1" noChangeAspect="1" noChangeArrowheads="1"/>
          </p:cNvPicPr>
          <p:nvPr>
            <p:ph idx="1"/>
          </p:nvPr>
        </p:nvPicPr>
        <p:blipFill>
          <a:blip r:embed="rId2"/>
          <a:srcRect/>
          <a:stretch>
            <a:fillRect/>
          </a:stretch>
        </p:blipFill>
        <p:spPr bwMode="auto">
          <a:xfrm>
            <a:off x="857224" y="895900"/>
            <a:ext cx="7410932" cy="5962100"/>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199</a:t>
            </a:fld>
            <a:endParaRPr lang="tr-TR"/>
          </a:p>
        </p:txBody>
      </p:sp>
    </p:spTree>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p:cNvPicPr>
            <a:picLocks noGrp="1" noChangeAspect="1" noChangeArrowheads="1"/>
          </p:cNvPicPr>
          <p:nvPr>
            <p:ph idx="1"/>
          </p:nvPr>
        </p:nvPicPr>
        <p:blipFill>
          <a:blip r:embed="rId2"/>
          <a:srcRect/>
          <a:stretch>
            <a:fillRect/>
          </a:stretch>
        </p:blipFill>
        <p:spPr bwMode="auto">
          <a:xfrm>
            <a:off x="540576" y="792956"/>
            <a:ext cx="8031952" cy="5850754"/>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200</a:t>
            </a:fld>
            <a:endParaRPr lang="tr-TR"/>
          </a:p>
        </p:txBody>
      </p:sp>
    </p:spTree>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p:cNvPicPr>
            <a:picLocks noGrp="1" noChangeAspect="1" noChangeArrowheads="1"/>
          </p:cNvPicPr>
          <p:nvPr>
            <p:ph idx="1"/>
          </p:nvPr>
        </p:nvPicPr>
        <p:blipFill>
          <a:blip r:embed="rId2"/>
          <a:srcRect/>
          <a:stretch>
            <a:fillRect/>
          </a:stretch>
        </p:blipFill>
        <p:spPr bwMode="auto">
          <a:xfrm>
            <a:off x="0" y="285728"/>
            <a:ext cx="9144000" cy="6572272"/>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201</a:t>
            </a:fld>
            <a:endParaRPr lang="tr-TR"/>
          </a:p>
        </p:txBody>
      </p:sp>
    </p:spTree>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p:cNvPicPr>
            <a:picLocks noGrp="1" noChangeAspect="1" noChangeArrowheads="1"/>
          </p:cNvPicPr>
          <p:nvPr>
            <p:ph idx="1"/>
          </p:nvPr>
        </p:nvPicPr>
        <p:blipFill>
          <a:blip r:embed="rId2"/>
          <a:srcRect/>
          <a:stretch>
            <a:fillRect/>
          </a:stretch>
        </p:blipFill>
        <p:spPr bwMode="auto">
          <a:xfrm>
            <a:off x="0" y="571480"/>
            <a:ext cx="8572528" cy="6286520"/>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202</a:t>
            </a:fld>
            <a:endParaRPr lang="tr-TR"/>
          </a:p>
        </p:txBody>
      </p:sp>
    </p:spTree>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p:cNvPicPr>
            <a:picLocks noGrp="1" noChangeAspect="1" noChangeArrowheads="1"/>
          </p:cNvPicPr>
          <p:nvPr>
            <p:ph idx="1"/>
          </p:nvPr>
        </p:nvPicPr>
        <p:blipFill>
          <a:blip r:embed="rId2"/>
          <a:srcRect/>
          <a:stretch>
            <a:fillRect/>
          </a:stretch>
        </p:blipFill>
        <p:spPr bwMode="auto">
          <a:xfrm>
            <a:off x="0" y="489554"/>
            <a:ext cx="8572528" cy="6368446"/>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203</a:t>
            </a:fld>
            <a:endParaRPr lang="tr-TR"/>
          </a:p>
        </p:txBody>
      </p:sp>
    </p:spTree>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p:cNvPicPr>
            <a:picLocks noGrp="1" noChangeAspect="1" noChangeArrowheads="1"/>
          </p:cNvPicPr>
          <p:nvPr>
            <p:ph idx="1"/>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204</a:t>
            </a:fld>
            <a:endParaRPr lang="tr-TR"/>
          </a:p>
        </p:txBody>
      </p:sp>
    </p:spTree>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p:cNvPicPr>
            <a:picLocks noGrp="1" noChangeAspect="1" noChangeArrowheads="1"/>
          </p:cNvPicPr>
          <p:nvPr>
            <p:ph idx="1"/>
          </p:nvPr>
        </p:nvPicPr>
        <p:blipFill>
          <a:blip r:embed="rId2"/>
          <a:srcRect/>
          <a:stretch>
            <a:fillRect/>
          </a:stretch>
        </p:blipFill>
        <p:spPr bwMode="auto">
          <a:xfrm>
            <a:off x="0" y="838200"/>
            <a:ext cx="8436274" cy="5805510"/>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205</a:t>
            </a:fld>
            <a:endParaRPr lang="tr-TR"/>
          </a:p>
        </p:txBody>
      </p:sp>
    </p:spTree>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p:cNvPicPr>
            <a:picLocks noGrp="1" noChangeAspect="1" noChangeArrowheads="1"/>
          </p:cNvPicPr>
          <p:nvPr>
            <p:ph idx="1"/>
          </p:nvPr>
        </p:nvPicPr>
        <p:blipFill>
          <a:blip r:embed="rId2"/>
          <a:srcRect/>
          <a:stretch>
            <a:fillRect/>
          </a:stretch>
        </p:blipFill>
        <p:spPr bwMode="auto">
          <a:xfrm>
            <a:off x="0" y="500043"/>
            <a:ext cx="8715404" cy="6143668"/>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206</a:t>
            </a:fld>
            <a:endParaRPr lang="tr-TR"/>
          </a:p>
        </p:txBody>
      </p:sp>
    </p:spTree>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p:cNvPicPr>
            <a:picLocks noGrp="1" noChangeAspect="1" noChangeArrowheads="1"/>
          </p:cNvPicPr>
          <p:nvPr>
            <p:ph idx="1"/>
          </p:nvPr>
        </p:nvPicPr>
        <p:blipFill>
          <a:blip r:embed="rId2"/>
          <a:srcRect/>
          <a:stretch>
            <a:fillRect/>
          </a:stretch>
        </p:blipFill>
        <p:spPr bwMode="auto">
          <a:xfrm>
            <a:off x="823802" y="857232"/>
            <a:ext cx="6820032" cy="5143536"/>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207</a:t>
            </a:fld>
            <a:endParaRPr lang="tr-TR"/>
          </a:p>
        </p:txBody>
      </p:sp>
    </p:spTree>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p:cNvPicPr>
            <a:picLocks noGrp="1" noChangeAspect="1" noChangeArrowheads="1"/>
          </p:cNvPicPr>
          <p:nvPr>
            <p:ph idx="1"/>
          </p:nvPr>
        </p:nvPicPr>
        <p:blipFill>
          <a:blip r:embed="rId2"/>
          <a:srcRect/>
          <a:stretch>
            <a:fillRect/>
          </a:stretch>
        </p:blipFill>
        <p:spPr bwMode="auto">
          <a:xfrm>
            <a:off x="332671" y="928670"/>
            <a:ext cx="8310986" cy="5500726"/>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208</a:t>
            </a:fld>
            <a:endParaRPr lang="tr-TR"/>
          </a:p>
        </p:txBody>
      </p:sp>
    </p:spTree>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2"/>
          <p:cNvPicPr>
            <a:picLocks noGrp="1" noChangeAspect="1" noChangeArrowheads="1"/>
          </p:cNvPicPr>
          <p:nvPr>
            <p:ph idx="1"/>
          </p:nvPr>
        </p:nvPicPr>
        <p:blipFill>
          <a:blip r:embed="rId2"/>
          <a:srcRect/>
          <a:stretch>
            <a:fillRect/>
          </a:stretch>
        </p:blipFill>
        <p:spPr bwMode="auto">
          <a:xfrm>
            <a:off x="513735" y="1000108"/>
            <a:ext cx="7847870" cy="5286412"/>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209</a:t>
            </a:fld>
            <a:endParaRPr lang="tr-TR"/>
          </a:p>
        </p:txBody>
      </p:sp>
    </p:spTree>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p:cNvPicPr>
            <a:picLocks noGrp="1" noChangeAspect="1" noChangeArrowheads="1"/>
          </p:cNvPicPr>
          <p:nvPr>
            <p:ph idx="1"/>
          </p:nvPr>
        </p:nvPicPr>
        <p:blipFill>
          <a:blip r:embed="rId2"/>
          <a:srcRect/>
          <a:stretch>
            <a:fillRect/>
          </a:stretch>
        </p:blipFill>
        <p:spPr bwMode="auto">
          <a:xfrm>
            <a:off x="1152222" y="785794"/>
            <a:ext cx="6482065" cy="5786478"/>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210</a:t>
            </a:fld>
            <a:endParaRPr lang="tr-TR"/>
          </a:p>
        </p:txBody>
      </p:sp>
    </p:spTree>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p:cNvPicPr>
            <a:picLocks noGrp="1" noChangeAspect="1" noChangeArrowheads="1"/>
          </p:cNvPicPr>
          <p:nvPr>
            <p:ph idx="1"/>
          </p:nvPr>
        </p:nvPicPr>
        <p:blipFill>
          <a:blip r:embed="rId2"/>
          <a:srcRect/>
          <a:stretch>
            <a:fillRect/>
          </a:stretch>
        </p:blipFill>
        <p:spPr bwMode="auto">
          <a:xfrm>
            <a:off x="357158" y="1357298"/>
            <a:ext cx="8448350" cy="4809060"/>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211</a:t>
            </a:fld>
            <a:endParaRPr lang="tr-TR"/>
          </a:p>
        </p:txBody>
      </p:sp>
    </p:spTree>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p:cNvPicPr>
            <a:picLocks noGrp="1" noChangeAspect="1" noChangeArrowheads="1"/>
          </p:cNvPicPr>
          <p:nvPr>
            <p:ph idx="1"/>
          </p:nvPr>
        </p:nvPicPr>
        <p:blipFill>
          <a:blip r:embed="rId2"/>
          <a:srcRect/>
          <a:stretch>
            <a:fillRect/>
          </a:stretch>
        </p:blipFill>
        <p:spPr bwMode="auto">
          <a:xfrm>
            <a:off x="714348" y="785794"/>
            <a:ext cx="7517237" cy="5691843"/>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212</a:t>
            </a:fld>
            <a:endParaRPr lang="tr-TR"/>
          </a:p>
        </p:txBody>
      </p:sp>
    </p:spTree>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2"/>
          <p:cNvPicPr>
            <a:picLocks noGrp="1" noChangeAspect="1" noChangeArrowheads="1"/>
          </p:cNvPicPr>
          <p:nvPr>
            <p:ph idx="1"/>
          </p:nvPr>
        </p:nvPicPr>
        <p:blipFill>
          <a:blip r:embed="rId2"/>
          <a:srcRect/>
          <a:stretch>
            <a:fillRect/>
          </a:stretch>
        </p:blipFill>
        <p:spPr bwMode="auto">
          <a:xfrm>
            <a:off x="0" y="571480"/>
            <a:ext cx="8572528" cy="6215591"/>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213</a:t>
            </a:fld>
            <a:endParaRPr lang="tr-TR"/>
          </a:p>
        </p:txBody>
      </p:sp>
    </p:spTree>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p:cNvPicPr>
            <a:picLocks noGrp="1" noChangeAspect="1" noChangeArrowheads="1"/>
          </p:cNvPicPr>
          <p:nvPr>
            <p:ph idx="1"/>
          </p:nvPr>
        </p:nvPicPr>
        <p:blipFill>
          <a:blip r:embed="rId2"/>
          <a:srcRect/>
          <a:stretch>
            <a:fillRect/>
          </a:stretch>
        </p:blipFill>
        <p:spPr bwMode="auto">
          <a:xfrm>
            <a:off x="0" y="500042"/>
            <a:ext cx="8643966" cy="6143668"/>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214</a:t>
            </a:fld>
            <a:endParaRPr lang="tr-TR"/>
          </a:p>
        </p:txBody>
      </p:sp>
    </p:spTree>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2"/>
          <p:cNvPicPr>
            <a:picLocks noGrp="1" noChangeAspect="1" noChangeArrowheads="1"/>
          </p:cNvPicPr>
          <p:nvPr>
            <p:ph idx="1"/>
          </p:nvPr>
        </p:nvPicPr>
        <p:blipFill>
          <a:blip r:embed="rId2"/>
          <a:srcRect/>
          <a:stretch>
            <a:fillRect/>
          </a:stretch>
        </p:blipFill>
        <p:spPr bwMode="auto">
          <a:xfrm>
            <a:off x="1" y="642918"/>
            <a:ext cx="8429652" cy="6000792"/>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215</a:t>
            </a:fld>
            <a:endParaRPr lang="tr-TR"/>
          </a:p>
        </p:txBody>
      </p:sp>
    </p:spTree>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p:cNvPicPr>
            <a:picLocks noGrp="1" noChangeAspect="1" noChangeArrowheads="1"/>
          </p:cNvPicPr>
          <p:nvPr>
            <p:ph idx="1"/>
          </p:nvPr>
        </p:nvPicPr>
        <p:blipFill>
          <a:blip r:embed="rId2"/>
          <a:srcRect/>
          <a:stretch>
            <a:fillRect/>
          </a:stretch>
        </p:blipFill>
        <p:spPr bwMode="auto">
          <a:xfrm>
            <a:off x="606098" y="1214422"/>
            <a:ext cx="7740376" cy="4429156"/>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216</a:t>
            </a:fld>
            <a:endParaRPr lang="tr-TR"/>
          </a:p>
        </p:txBody>
      </p:sp>
    </p:spTree>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2"/>
          <p:cNvPicPr>
            <a:picLocks noGrp="1" noChangeAspect="1" noChangeArrowheads="1"/>
          </p:cNvPicPr>
          <p:nvPr>
            <p:ph idx="1"/>
          </p:nvPr>
        </p:nvPicPr>
        <p:blipFill>
          <a:blip r:embed="rId2"/>
          <a:srcRect/>
          <a:stretch>
            <a:fillRect/>
          </a:stretch>
        </p:blipFill>
        <p:spPr bwMode="auto">
          <a:xfrm>
            <a:off x="19692" y="500042"/>
            <a:ext cx="8273767" cy="6357958"/>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217</a:t>
            </a:fld>
            <a:endParaRPr lang="tr-TR"/>
          </a:p>
        </p:txBody>
      </p:sp>
    </p:spTree>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p:cNvPicPr>
            <a:picLocks noGrp="1" noChangeAspect="1" noChangeArrowheads="1"/>
          </p:cNvPicPr>
          <p:nvPr>
            <p:ph idx="1"/>
          </p:nvPr>
        </p:nvPicPr>
        <p:blipFill>
          <a:blip r:embed="rId2"/>
          <a:srcRect/>
          <a:stretch>
            <a:fillRect/>
          </a:stretch>
        </p:blipFill>
        <p:spPr bwMode="auto">
          <a:xfrm>
            <a:off x="1285852" y="714356"/>
            <a:ext cx="6411545" cy="6143644"/>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218</a:t>
            </a:fld>
            <a:endParaRPr lang="tr-TR"/>
          </a:p>
        </p:txBody>
      </p:sp>
    </p:spTree>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2"/>
          <p:cNvPicPr>
            <a:picLocks noGrp="1" noChangeAspect="1" noChangeArrowheads="1"/>
          </p:cNvPicPr>
          <p:nvPr>
            <p:ph idx="1"/>
          </p:nvPr>
        </p:nvPicPr>
        <p:blipFill>
          <a:blip r:embed="rId2"/>
          <a:srcRect/>
          <a:stretch>
            <a:fillRect/>
          </a:stretch>
        </p:blipFill>
        <p:spPr bwMode="auto">
          <a:xfrm>
            <a:off x="500034" y="785794"/>
            <a:ext cx="8152654" cy="5786478"/>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219</a:t>
            </a:fld>
            <a:endParaRPr lang="tr-TR"/>
          </a:p>
        </p:txBody>
      </p:sp>
    </p:spTree>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p:cNvPicPr>
            <a:picLocks noGrp="1" noChangeAspect="1" noChangeArrowheads="1"/>
          </p:cNvPicPr>
          <p:nvPr>
            <p:ph idx="1"/>
          </p:nvPr>
        </p:nvPicPr>
        <p:blipFill>
          <a:blip r:embed="rId2"/>
          <a:srcRect/>
          <a:stretch>
            <a:fillRect/>
          </a:stretch>
        </p:blipFill>
        <p:spPr bwMode="auto">
          <a:xfrm>
            <a:off x="595837" y="799012"/>
            <a:ext cx="8180464" cy="5844698"/>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220</a:t>
            </a:fld>
            <a:endParaRPr lang="tr-TR"/>
          </a:p>
        </p:txBody>
      </p:sp>
    </p:spTree>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p:cNvPicPr>
            <a:picLocks noGrp="1" noChangeAspect="1" noChangeArrowheads="1"/>
          </p:cNvPicPr>
          <p:nvPr>
            <p:ph idx="1"/>
          </p:nvPr>
        </p:nvPicPr>
        <p:blipFill>
          <a:blip r:embed="rId2"/>
          <a:srcRect/>
          <a:stretch>
            <a:fillRect/>
          </a:stretch>
        </p:blipFill>
        <p:spPr bwMode="auto">
          <a:xfrm>
            <a:off x="484760" y="895350"/>
            <a:ext cx="8159206" cy="5808944"/>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221</a:t>
            </a:fld>
            <a:endParaRPr lang="tr-TR"/>
          </a:p>
        </p:txBody>
      </p:sp>
    </p:spTree>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p:cNvPicPr>
            <a:picLocks noGrp="1" noChangeAspect="1" noChangeArrowheads="1"/>
          </p:cNvPicPr>
          <p:nvPr>
            <p:ph idx="1"/>
          </p:nvPr>
        </p:nvPicPr>
        <p:blipFill>
          <a:blip r:embed="rId2"/>
          <a:srcRect/>
          <a:stretch>
            <a:fillRect/>
          </a:stretch>
        </p:blipFill>
        <p:spPr bwMode="auto">
          <a:xfrm>
            <a:off x="250360" y="928670"/>
            <a:ext cx="8212529" cy="5357850"/>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222</a:t>
            </a:fld>
            <a:endParaRPr lang="tr-TR"/>
          </a:p>
        </p:txBody>
      </p:sp>
    </p:spTree>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2"/>
          <p:cNvPicPr>
            <a:picLocks noGrp="1" noChangeAspect="1" noChangeArrowheads="1"/>
          </p:cNvPicPr>
          <p:nvPr>
            <p:ph idx="1"/>
          </p:nvPr>
        </p:nvPicPr>
        <p:blipFill>
          <a:blip r:embed="rId2"/>
          <a:srcRect/>
          <a:stretch>
            <a:fillRect/>
          </a:stretch>
        </p:blipFill>
        <p:spPr bwMode="auto">
          <a:xfrm>
            <a:off x="1071538" y="571480"/>
            <a:ext cx="7286676" cy="6072230"/>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223</a:t>
            </a:fld>
            <a:endParaRPr lang="tr-TR"/>
          </a:p>
        </p:txBody>
      </p:sp>
    </p:spTree>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2"/>
          <p:cNvPicPr>
            <a:picLocks noGrp="1" noChangeAspect="1" noChangeArrowheads="1"/>
          </p:cNvPicPr>
          <p:nvPr>
            <p:ph idx="1"/>
          </p:nvPr>
        </p:nvPicPr>
        <p:blipFill>
          <a:blip r:embed="rId2"/>
          <a:srcRect/>
          <a:stretch>
            <a:fillRect/>
          </a:stretch>
        </p:blipFill>
        <p:spPr bwMode="auto">
          <a:xfrm>
            <a:off x="661858" y="928670"/>
            <a:ext cx="7550863" cy="5072097"/>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224</a:t>
            </a:fld>
            <a:endParaRPr lang="tr-TR"/>
          </a:p>
        </p:txBody>
      </p:sp>
    </p:spTree>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p:cNvPicPr>
            <a:picLocks noGrp="1" noChangeAspect="1" noChangeArrowheads="1"/>
          </p:cNvPicPr>
          <p:nvPr>
            <p:ph idx="1"/>
          </p:nvPr>
        </p:nvPicPr>
        <p:blipFill>
          <a:blip r:embed="rId2"/>
          <a:srcRect/>
          <a:stretch>
            <a:fillRect/>
          </a:stretch>
        </p:blipFill>
        <p:spPr bwMode="auto">
          <a:xfrm>
            <a:off x="0" y="142852"/>
            <a:ext cx="9144000" cy="6715148"/>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225</a:t>
            </a:fld>
            <a:endParaRPr lang="tr-TR"/>
          </a:p>
        </p:txBody>
      </p:sp>
    </p:spTree>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p:cNvPicPr>
            <a:picLocks noGrp="1" noChangeAspect="1" noChangeArrowheads="1"/>
          </p:cNvPicPr>
          <p:nvPr>
            <p:ph idx="1"/>
          </p:nvPr>
        </p:nvPicPr>
        <p:blipFill>
          <a:blip r:embed="rId2"/>
          <a:srcRect/>
          <a:stretch>
            <a:fillRect/>
          </a:stretch>
        </p:blipFill>
        <p:spPr bwMode="auto">
          <a:xfrm>
            <a:off x="539753" y="1071546"/>
            <a:ext cx="7520697" cy="5072098"/>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226</a:t>
            </a:fld>
            <a:endParaRPr lang="tr-TR"/>
          </a:p>
        </p:txBody>
      </p:sp>
    </p:spTree>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Picture 2"/>
          <p:cNvPicPr>
            <a:picLocks noGrp="1" noChangeAspect="1" noChangeArrowheads="1"/>
          </p:cNvPicPr>
          <p:nvPr>
            <p:ph idx="1"/>
          </p:nvPr>
        </p:nvPicPr>
        <p:blipFill>
          <a:blip r:embed="rId2"/>
          <a:srcRect/>
          <a:stretch>
            <a:fillRect/>
          </a:stretch>
        </p:blipFill>
        <p:spPr bwMode="auto">
          <a:xfrm>
            <a:off x="907788" y="714356"/>
            <a:ext cx="7037966" cy="6000791"/>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227</a:t>
            </a:fld>
            <a:endParaRPr lang="tr-TR"/>
          </a:p>
        </p:txBody>
      </p:sp>
    </p:spTree>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2"/>
          <p:cNvPicPr>
            <a:picLocks noGrp="1" noChangeAspect="1" noChangeArrowheads="1"/>
          </p:cNvPicPr>
          <p:nvPr>
            <p:ph idx="1"/>
          </p:nvPr>
        </p:nvPicPr>
        <p:blipFill>
          <a:blip r:embed="rId2"/>
          <a:srcRect/>
          <a:stretch>
            <a:fillRect/>
          </a:stretch>
        </p:blipFill>
        <p:spPr bwMode="auto">
          <a:xfrm>
            <a:off x="0" y="714356"/>
            <a:ext cx="8829133" cy="5919788"/>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228</a:t>
            </a:fld>
            <a:endParaRPr lang="tr-TR"/>
          </a:p>
        </p:txBody>
      </p:sp>
    </p:spTree>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2"/>
          <p:cNvPicPr>
            <a:picLocks noGrp="1" noChangeAspect="1" noChangeArrowheads="1"/>
          </p:cNvPicPr>
          <p:nvPr>
            <p:ph idx="1"/>
          </p:nvPr>
        </p:nvPicPr>
        <p:blipFill>
          <a:blip r:embed="rId2"/>
          <a:srcRect/>
          <a:stretch>
            <a:fillRect/>
          </a:stretch>
        </p:blipFill>
        <p:spPr bwMode="auto">
          <a:xfrm>
            <a:off x="571472" y="714356"/>
            <a:ext cx="8282164" cy="6143644"/>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229</a:t>
            </a:fld>
            <a:endParaRPr lang="tr-TR"/>
          </a:p>
        </p:txBody>
      </p:sp>
    </p:spTree>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2"/>
          <p:cNvPicPr>
            <a:picLocks noGrp="1" noChangeAspect="1" noChangeArrowheads="1"/>
          </p:cNvPicPr>
          <p:nvPr>
            <p:ph idx="1"/>
          </p:nvPr>
        </p:nvPicPr>
        <p:blipFill>
          <a:blip r:embed="rId2"/>
          <a:srcRect/>
          <a:stretch>
            <a:fillRect/>
          </a:stretch>
        </p:blipFill>
        <p:spPr bwMode="auto">
          <a:xfrm>
            <a:off x="530856" y="938211"/>
            <a:ext cx="7755920" cy="5721917"/>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230</a:t>
            </a:fld>
            <a:endParaRPr lang="tr-TR"/>
          </a:p>
        </p:txBody>
      </p:sp>
    </p:spTree>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2"/>
          <p:cNvPicPr>
            <a:picLocks noGrp="1" noChangeAspect="1" noChangeArrowheads="1"/>
          </p:cNvPicPr>
          <p:nvPr>
            <p:ph idx="1"/>
          </p:nvPr>
        </p:nvPicPr>
        <p:blipFill>
          <a:blip r:embed="rId2"/>
          <a:srcRect/>
          <a:stretch>
            <a:fillRect/>
          </a:stretch>
        </p:blipFill>
        <p:spPr bwMode="auto">
          <a:xfrm>
            <a:off x="0" y="428604"/>
            <a:ext cx="8929718" cy="6429396"/>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231</a:t>
            </a:fld>
            <a:endParaRPr lang="tr-TR"/>
          </a:p>
        </p:txBody>
      </p:sp>
    </p:spTree>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2"/>
          <p:cNvPicPr>
            <a:picLocks noGrp="1" noChangeAspect="1" noChangeArrowheads="1"/>
          </p:cNvPicPr>
          <p:nvPr>
            <p:ph idx="1"/>
          </p:nvPr>
        </p:nvPicPr>
        <p:blipFill>
          <a:blip r:embed="rId2"/>
          <a:srcRect/>
          <a:stretch>
            <a:fillRect/>
          </a:stretch>
        </p:blipFill>
        <p:spPr bwMode="auto">
          <a:xfrm>
            <a:off x="-9553" y="0"/>
            <a:ext cx="9153553" cy="6858000"/>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232</a:t>
            </a:fld>
            <a:endParaRPr lang="tr-TR"/>
          </a:p>
        </p:txBody>
      </p:sp>
    </p:spTree>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Picture 2"/>
          <p:cNvPicPr>
            <a:picLocks noGrp="1" noChangeAspect="1" noChangeArrowheads="1"/>
          </p:cNvPicPr>
          <p:nvPr>
            <p:ph idx="1"/>
          </p:nvPr>
        </p:nvPicPr>
        <p:blipFill>
          <a:blip r:embed="rId2"/>
          <a:srcRect/>
          <a:stretch>
            <a:fillRect/>
          </a:stretch>
        </p:blipFill>
        <p:spPr bwMode="auto">
          <a:xfrm>
            <a:off x="586582" y="857232"/>
            <a:ext cx="7554264" cy="5786478"/>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233</a:t>
            </a:fld>
            <a:endParaRPr lang="tr-TR"/>
          </a:p>
        </p:txBody>
      </p:sp>
    </p:spTree>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2"/>
          <p:cNvPicPr>
            <a:picLocks noGrp="1" noChangeAspect="1" noChangeArrowheads="1"/>
          </p:cNvPicPr>
          <p:nvPr>
            <p:ph idx="1"/>
          </p:nvPr>
        </p:nvPicPr>
        <p:blipFill>
          <a:blip r:embed="rId2"/>
          <a:srcRect/>
          <a:stretch>
            <a:fillRect/>
          </a:stretch>
        </p:blipFill>
        <p:spPr bwMode="auto">
          <a:xfrm>
            <a:off x="991653" y="1214422"/>
            <a:ext cx="6494997" cy="4786346"/>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234</a:t>
            </a:fld>
            <a:endParaRPr lang="tr-TR"/>
          </a:p>
        </p:txBody>
      </p:sp>
    </p:spTree>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Picture 2"/>
          <p:cNvPicPr>
            <a:picLocks noGrp="1" noChangeAspect="1" noChangeArrowheads="1"/>
          </p:cNvPicPr>
          <p:nvPr>
            <p:ph idx="1"/>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235</a:t>
            </a:fld>
            <a:endParaRPr lang="tr-TR"/>
          </a:p>
        </p:txBody>
      </p:sp>
    </p:spTree>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2"/>
          <p:cNvPicPr>
            <a:picLocks noGrp="1" noChangeAspect="1" noChangeArrowheads="1"/>
          </p:cNvPicPr>
          <p:nvPr>
            <p:ph idx="1"/>
          </p:nvPr>
        </p:nvPicPr>
        <p:blipFill>
          <a:blip r:embed="rId2"/>
          <a:srcRect/>
          <a:stretch>
            <a:fillRect/>
          </a:stretch>
        </p:blipFill>
        <p:spPr bwMode="auto">
          <a:xfrm>
            <a:off x="356113" y="928670"/>
            <a:ext cx="7941973" cy="5715040"/>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236</a:t>
            </a:fld>
            <a:endParaRPr lang="tr-TR"/>
          </a:p>
        </p:txBody>
      </p:sp>
    </p:spTree>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Picture 2"/>
          <p:cNvPicPr>
            <a:picLocks noGrp="1" noChangeAspect="1" noChangeArrowheads="1"/>
          </p:cNvPicPr>
          <p:nvPr>
            <p:ph idx="1"/>
          </p:nvPr>
        </p:nvPicPr>
        <p:blipFill>
          <a:blip r:embed="rId2"/>
          <a:srcRect/>
          <a:stretch>
            <a:fillRect/>
          </a:stretch>
        </p:blipFill>
        <p:spPr bwMode="auto">
          <a:xfrm>
            <a:off x="523957" y="857232"/>
            <a:ext cx="8147734" cy="6000769"/>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237</a:t>
            </a:fld>
            <a:endParaRPr lang="tr-TR"/>
          </a:p>
        </p:txBody>
      </p:sp>
    </p:spTree>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2"/>
          <p:cNvPicPr>
            <a:picLocks noGrp="1" noChangeAspect="1" noChangeArrowheads="1"/>
          </p:cNvPicPr>
          <p:nvPr>
            <p:ph idx="1"/>
          </p:nvPr>
        </p:nvPicPr>
        <p:blipFill>
          <a:blip r:embed="rId2"/>
          <a:srcRect/>
          <a:stretch>
            <a:fillRect/>
          </a:stretch>
        </p:blipFill>
        <p:spPr bwMode="auto">
          <a:xfrm>
            <a:off x="457644" y="928670"/>
            <a:ext cx="7851022" cy="5643602"/>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238</a:t>
            </a:fld>
            <a:endParaRPr lang="tr-TR"/>
          </a:p>
        </p:txBody>
      </p:sp>
    </p:spTree>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Picture 2"/>
          <p:cNvPicPr>
            <a:picLocks noGrp="1" noChangeAspect="1" noChangeArrowheads="1"/>
          </p:cNvPicPr>
          <p:nvPr>
            <p:ph idx="1"/>
          </p:nvPr>
        </p:nvPicPr>
        <p:blipFill>
          <a:blip r:embed="rId2"/>
          <a:srcRect/>
          <a:stretch>
            <a:fillRect/>
          </a:stretch>
        </p:blipFill>
        <p:spPr bwMode="auto">
          <a:xfrm>
            <a:off x="626162" y="928688"/>
            <a:ext cx="7845881" cy="5715022"/>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239</a:t>
            </a:fld>
            <a:endParaRPr lang="tr-TR"/>
          </a:p>
        </p:txBody>
      </p:sp>
    </p:spTree>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2"/>
          <p:cNvPicPr>
            <a:picLocks noGrp="1" noChangeAspect="1" noChangeArrowheads="1"/>
          </p:cNvPicPr>
          <p:nvPr>
            <p:ph idx="1"/>
          </p:nvPr>
        </p:nvPicPr>
        <p:blipFill>
          <a:blip r:embed="rId2"/>
          <a:srcRect/>
          <a:stretch>
            <a:fillRect/>
          </a:stretch>
        </p:blipFill>
        <p:spPr bwMode="auto">
          <a:xfrm>
            <a:off x="445379" y="1000108"/>
            <a:ext cx="8014169" cy="5429288"/>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240</a:t>
            </a:fld>
            <a:endParaRPr lang="tr-TR"/>
          </a:p>
        </p:txBody>
      </p:sp>
    </p:spTree>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Picture 2"/>
          <p:cNvPicPr>
            <a:picLocks noGrp="1" noChangeAspect="1" noChangeArrowheads="1"/>
          </p:cNvPicPr>
          <p:nvPr>
            <p:ph idx="1"/>
          </p:nvPr>
        </p:nvPicPr>
        <p:blipFill>
          <a:blip r:embed="rId2"/>
          <a:srcRect/>
          <a:stretch>
            <a:fillRect/>
          </a:stretch>
        </p:blipFill>
        <p:spPr bwMode="auto">
          <a:xfrm>
            <a:off x="285720" y="357166"/>
            <a:ext cx="8501090" cy="6233717"/>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241</a:t>
            </a:fld>
            <a:endParaRPr lang="tr-TR"/>
          </a:p>
        </p:txBody>
      </p:sp>
    </p:spTree>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Picture 2"/>
          <p:cNvPicPr>
            <a:picLocks noGrp="1" noChangeAspect="1" noChangeArrowheads="1"/>
          </p:cNvPicPr>
          <p:nvPr>
            <p:ph idx="1"/>
          </p:nvPr>
        </p:nvPicPr>
        <p:blipFill>
          <a:blip r:embed="rId2"/>
          <a:srcRect/>
          <a:stretch>
            <a:fillRect/>
          </a:stretch>
        </p:blipFill>
        <p:spPr bwMode="auto">
          <a:xfrm>
            <a:off x="0" y="214290"/>
            <a:ext cx="9144000" cy="6643711"/>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242</a:t>
            </a:fld>
            <a:endParaRPr lang="tr-TR"/>
          </a:p>
        </p:txBody>
      </p:sp>
    </p:spTree>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Picture 2"/>
          <p:cNvPicPr>
            <a:picLocks noGrp="1" noChangeAspect="1" noChangeArrowheads="1"/>
          </p:cNvPicPr>
          <p:nvPr>
            <p:ph idx="1"/>
          </p:nvPr>
        </p:nvPicPr>
        <p:blipFill>
          <a:blip r:embed="rId2"/>
          <a:srcRect/>
          <a:stretch>
            <a:fillRect/>
          </a:stretch>
        </p:blipFill>
        <p:spPr bwMode="auto">
          <a:xfrm>
            <a:off x="642910" y="857232"/>
            <a:ext cx="7663117" cy="5819682"/>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243</a:t>
            </a:fld>
            <a:endParaRPr lang="tr-TR"/>
          </a:p>
        </p:txBody>
      </p:sp>
    </p:spTree>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Picture 2"/>
          <p:cNvPicPr>
            <a:picLocks noGrp="1" noChangeAspect="1" noChangeArrowheads="1"/>
          </p:cNvPicPr>
          <p:nvPr>
            <p:ph idx="1"/>
          </p:nvPr>
        </p:nvPicPr>
        <p:blipFill>
          <a:blip r:embed="rId2"/>
          <a:srcRect/>
          <a:stretch>
            <a:fillRect/>
          </a:stretch>
        </p:blipFill>
        <p:spPr bwMode="auto">
          <a:xfrm>
            <a:off x="1343648" y="1142984"/>
            <a:ext cx="5687769" cy="5143536"/>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244</a:t>
            </a:fld>
            <a:endParaRPr lang="tr-TR"/>
          </a:p>
        </p:txBody>
      </p:sp>
    </p:spTree>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Picture 2"/>
          <p:cNvPicPr>
            <a:picLocks noGrp="1" noChangeAspect="1" noChangeArrowheads="1"/>
          </p:cNvPicPr>
          <p:nvPr>
            <p:ph idx="1"/>
          </p:nvPr>
        </p:nvPicPr>
        <p:blipFill>
          <a:blip r:embed="rId2"/>
          <a:srcRect/>
          <a:stretch>
            <a:fillRect/>
          </a:stretch>
        </p:blipFill>
        <p:spPr bwMode="auto">
          <a:xfrm>
            <a:off x="0" y="0"/>
            <a:ext cx="9144000" cy="6858001"/>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245</a:t>
            </a:fld>
            <a:endParaRPr lang="tr-TR"/>
          </a:p>
        </p:txBody>
      </p:sp>
    </p:spTree>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Picture 2"/>
          <p:cNvPicPr>
            <a:picLocks noGrp="1" noChangeAspect="1" noChangeArrowheads="1"/>
          </p:cNvPicPr>
          <p:nvPr>
            <p:ph idx="1"/>
          </p:nvPr>
        </p:nvPicPr>
        <p:blipFill>
          <a:blip r:embed="rId2"/>
          <a:srcRect/>
          <a:stretch>
            <a:fillRect/>
          </a:stretch>
        </p:blipFill>
        <p:spPr bwMode="auto">
          <a:xfrm>
            <a:off x="1071539" y="714356"/>
            <a:ext cx="6643734" cy="5905776"/>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246</a:t>
            </a:fld>
            <a:endParaRPr lang="tr-TR"/>
          </a:p>
        </p:txBody>
      </p:sp>
    </p:spTree>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Picture 2"/>
          <p:cNvPicPr>
            <a:picLocks noGrp="1" noChangeAspect="1" noChangeArrowheads="1"/>
          </p:cNvPicPr>
          <p:nvPr>
            <p:ph idx="1"/>
          </p:nvPr>
        </p:nvPicPr>
        <p:blipFill>
          <a:blip r:embed="rId2"/>
          <a:srcRect/>
          <a:stretch>
            <a:fillRect/>
          </a:stretch>
        </p:blipFill>
        <p:spPr bwMode="auto">
          <a:xfrm>
            <a:off x="297665" y="928670"/>
            <a:ext cx="8217228" cy="5786478"/>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247</a:t>
            </a:fld>
            <a:endParaRPr lang="tr-TR"/>
          </a:p>
        </p:txBody>
      </p:sp>
    </p:spTree>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Picture 2"/>
          <p:cNvPicPr>
            <a:picLocks noGrp="1" noChangeAspect="1" noChangeArrowheads="1"/>
          </p:cNvPicPr>
          <p:nvPr>
            <p:ph idx="1"/>
          </p:nvPr>
        </p:nvPicPr>
        <p:blipFill>
          <a:blip r:embed="rId2"/>
          <a:srcRect/>
          <a:stretch>
            <a:fillRect/>
          </a:stretch>
        </p:blipFill>
        <p:spPr bwMode="auto">
          <a:xfrm>
            <a:off x="428596" y="1071546"/>
            <a:ext cx="8066567" cy="5214974"/>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248</a:t>
            </a:fld>
            <a:endParaRPr lang="tr-TR"/>
          </a:p>
        </p:txBody>
      </p:sp>
    </p:spTree>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Picture 2"/>
          <p:cNvPicPr>
            <a:picLocks noGrp="1" noChangeAspect="1" noChangeArrowheads="1"/>
          </p:cNvPicPr>
          <p:nvPr>
            <p:ph idx="1"/>
          </p:nvPr>
        </p:nvPicPr>
        <p:blipFill>
          <a:blip r:embed="rId2"/>
          <a:srcRect/>
          <a:stretch>
            <a:fillRect/>
          </a:stretch>
        </p:blipFill>
        <p:spPr bwMode="auto">
          <a:xfrm>
            <a:off x="1" y="571480"/>
            <a:ext cx="8501090" cy="6235938"/>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249</a:t>
            </a:fld>
            <a:endParaRPr lang="tr-TR"/>
          </a:p>
        </p:txBody>
      </p:sp>
    </p:spTree>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Picture 2"/>
          <p:cNvPicPr>
            <a:picLocks noGrp="1" noChangeAspect="1" noChangeArrowheads="1"/>
          </p:cNvPicPr>
          <p:nvPr>
            <p:ph idx="1"/>
          </p:nvPr>
        </p:nvPicPr>
        <p:blipFill>
          <a:blip r:embed="rId2"/>
          <a:srcRect/>
          <a:stretch>
            <a:fillRect/>
          </a:stretch>
        </p:blipFill>
        <p:spPr bwMode="auto">
          <a:xfrm>
            <a:off x="0" y="357166"/>
            <a:ext cx="8929718" cy="6286543"/>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250</a:t>
            </a:fld>
            <a:endParaRPr lang="tr-TR"/>
          </a:p>
        </p:txBody>
      </p:sp>
    </p:spTree>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Picture 2"/>
          <p:cNvPicPr>
            <a:picLocks noGrp="1" noChangeAspect="1" noChangeArrowheads="1"/>
          </p:cNvPicPr>
          <p:nvPr>
            <p:ph idx="1"/>
          </p:nvPr>
        </p:nvPicPr>
        <p:blipFill>
          <a:blip r:embed="rId2"/>
          <a:srcRect/>
          <a:stretch>
            <a:fillRect/>
          </a:stretch>
        </p:blipFill>
        <p:spPr bwMode="auto">
          <a:xfrm>
            <a:off x="1220454" y="1428736"/>
            <a:ext cx="6256672" cy="4071965"/>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251</a:t>
            </a:fld>
            <a:endParaRPr lang="tr-TR"/>
          </a:p>
        </p:txBody>
      </p:sp>
    </p:spTree>
  </p:cSld>
  <p:clrMapOvr>
    <a:masterClrMapping/>
  </p:clrMapOvr>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Picture 2"/>
          <p:cNvPicPr>
            <a:picLocks noGrp="1" noChangeAspect="1" noChangeArrowheads="1"/>
          </p:cNvPicPr>
          <p:nvPr>
            <p:ph idx="1"/>
          </p:nvPr>
        </p:nvPicPr>
        <p:blipFill>
          <a:blip r:embed="rId2"/>
          <a:srcRect/>
          <a:stretch>
            <a:fillRect/>
          </a:stretch>
        </p:blipFill>
        <p:spPr bwMode="auto">
          <a:xfrm>
            <a:off x="672790" y="928670"/>
            <a:ext cx="7847251" cy="5357849"/>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252</a:t>
            </a:fld>
            <a:endParaRPr lang="tr-TR"/>
          </a:p>
        </p:txBody>
      </p:sp>
    </p:spTree>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Picture 2"/>
          <p:cNvPicPr>
            <a:picLocks noGrp="1" noChangeAspect="1" noChangeArrowheads="1"/>
          </p:cNvPicPr>
          <p:nvPr>
            <p:ph idx="1"/>
          </p:nvPr>
        </p:nvPicPr>
        <p:blipFill>
          <a:blip r:embed="rId2"/>
          <a:srcRect/>
          <a:stretch>
            <a:fillRect/>
          </a:stretch>
        </p:blipFill>
        <p:spPr bwMode="auto">
          <a:xfrm>
            <a:off x="344218" y="928671"/>
            <a:ext cx="7914678" cy="5715040"/>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253</a:t>
            </a:fld>
            <a:endParaRPr lang="tr-TR"/>
          </a:p>
        </p:txBody>
      </p:sp>
    </p:spTree>
  </p:cSld>
  <p:clrMapOvr>
    <a:masterClrMapping/>
  </p:clrMapOvr>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Picture 2"/>
          <p:cNvPicPr>
            <a:picLocks noGrp="1" noChangeAspect="1" noChangeArrowheads="1"/>
          </p:cNvPicPr>
          <p:nvPr>
            <p:ph idx="1"/>
          </p:nvPr>
        </p:nvPicPr>
        <p:blipFill>
          <a:blip r:embed="rId2"/>
          <a:srcRect/>
          <a:stretch>
            <a:fillRect/>
          </a:stretch>
        </p:blipFill>
        <p:spPr bwMode="auto">
          <a:xfrm>
            <a:off x="948750" y="814386"/>
            <a:ext cx="6980836" cy="5900762"/>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254</a:t>
            </a:fld>
            <a:endParaRPr lang="tr-TR"/>
          </a:p>
        </p:txBody>
      </p:sp>
    </p:spTree>
  </p:cSld>
  <p:clrMapOvr>
    <a:masterClrMapping/>
  </p:clrMapOvr>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Picture 2"/>
          <p:cNvPicPr>
            <a:picLocks noGrp="1" noChangeAspect="1" noChangeArrowheads="1"/>
          </p:cNvPicPr>
          <p:nvPr>
            <p:ph idx="1"/>
          </p:nvPr>
        </p:nvPicPr>
        <p:blipFill>
          <a:blip r:embed="rId2"/>
          <a:srcRect/>
          <a:stretch>
            <a:fillRect/>
          </a:stretch>
        </p:blipFill>
        <p:spPr bwMode="auto">
          <a:xfrm>
            <a:off x="757208" y="899234"/>
            <a:ext cx="6719918" cy="5530162"/>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255</a:t>
            </a:fld>
            <a:endParaRPr lang="tr-TR"/>
          </a:p>
        </p:txBody>
      </p:sp>
    </p:spTree>
  </p:cSld>
  <p:clrMapOvr>
    <a:masterClrMapping/>
  </p:clrMapOvr>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Picture 2"/>
          <p:cNvPicPr>
            <a:picLocks noGrp="1" noChangeAspect="1" noChangeArrowheads="1"/>
          </p:cNvPicPr>
          <p:nvPr>
            <p:ph idx="1"/>
          </p:nvPr>
        </p:nvPicPr>
        <p:blipFill>
          <a:blip r:embed="rId2"/>
          <a:srcRect/>
          <a:stretch>
            <a:fillRect/>
          </a:stretch>
        </p:blipFill>
        <p:spPr bwMode="auto">
          <a:xfrm>
            <a:off x="428596" y="857232"/>
            <a:ext cx="8066429" cy="5715039"/>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256</a:t>
            </a:fld>
            <a:endParaRPr lang="tr-TR"/>
          </a:p>
        </p:txBody>
      </p:sp>
    </p:spTree>
  </p:cSld>
  <p:clrMapOvr>
    <a:masterClrMapping/>
  </p:clrMapOvr>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Picture 2"/>
          <p:cNvPicPr>
            <a:picLocks noGrp="1" noChangeAspect="1" noChangeArrowheads="1"/>
          </p:cNvPicPr>
          <p:nvPr>
            <p:ph idx="1"/>
          </p:nvPr>
        </p:nvPicPr>
        <p:blipFill>
          <a:blip r:embed="rId2"/>
          <a:srcRect/>
          <a:stretch>
            <a:fillRect/>
          </a:stretch>
        </p:blipFill>
        <p:spPr bwMode="auto">
          <a:xfrm>
            <a:off x="87101" y="1000108"/>
            <a:ext cx="8496430" cy="5214974"/>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257</a:t>
            </a:fld>
            <a:endParaRPr lang="tr-TR"/>
          </a:p>
        </p:txBody>
      </p:sp>
    </p:spTree>
  </p:cSld>
  <p:clrMapOvr>
    <a:masterClrMapping/>
  </p:clrMapOvr>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Picture 2"/>
          <p:cNvPicPr>
            <a:picLocks noGrp="1" noChangeAspect="1" noChangeArrowheads="1"/>
          </p:cNvPicPr>
          <p:nvPr>
            <p:ph idx="1"/>
          </p:nvPr>
        </p:nvPicPr>
        <p:blipFill>
          <a:blip r:embed="rId2"/>
          <a:srcRect/>
          <a:stretch>
            <a:fillRect/>
          </a:stretch>
        </p:blipFill>
        <p:spPr bwMode="auto">
          <a:xfrm>
            <a:off x="-7630" y="191744"/>
            <a:ext cx="9151630" cy="6533508"/>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258</a:t>
            </a:fld>
            <a:endParaRPr lang="tr-TR"/>
          </a:p>
        </p:txBody>
      </p:sp>
    </p:spTree>
  </p:cSld>
  <p:clrMapOvr>
    <a:masterClrMapping/>
  </p:clrMapOvr>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Picture 2"/>
          <p:cNvPicPr>
            <a:picLocks noGrp="1" noChangeAspect="1" noChangeArrowheads="1"/>
          </p:cNvPicPr>
          <p:nvPr>
            <p:ph idx="1"/>
          </p:nvPr>
        </p:nvPicPr>
        <p:blipFill>
          <a:blip r:embed="rId2"/>
          <a:srcRect/>
          <a:stretch>
            <a:fillRect/>
          </a:stretch>
        </p:blipFill>
        <p:spPr bwMode="auto">
          <a:xfrm>
            <a:off x="1646434" y="1285860"/>
            <a:ext cx="5221091" cy="3986227"/>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259</a:t>
            </a:fld>
            <a:endParaRPr lang="tr-TR"/>
          </a:p>
        </p:txBody>
      </p:sp>
    </p:spTree>
  </p:cSld>
  <p:clrMapOvr>
    <a:masterClrMapping/>
  </p:clrMapOvr>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Picture 2"/>
          <p:cNvPicPr>
            <a:picLocks noGrp="1" noChangeAspect="1" noChangeArrowheads="1"/>
          </p:cNvPicPr>
          <p:nvPr>
            <p:ph idx="1"/>
          </p:nvPr>
        </p:nvPicPr>
        <p:blipFill>
          <a:blip r:embed="rId2"/>
          <a:srcRect/>
          <a:stretch>
            <a:fillRect/>
          </a:stretch>
        </p:blipFill>
        <p:spPr bwMode="auto">
          <a:xfrm>
            <a:off x="428596" y="785794"/>
            <a:ext cx="8143932" cy="5897712"/>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260</a:t>
            </a:fld>
            <a:endParaRPr lang="tr-TR"/>
          </a:p>
        </p:txBody>
      </p:sp>
    </p:spTree>
  </p:cSld>
  <p:clrMapOvr>
    <a:masterClrMapping/>
  </p:clrMapOvr>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Picture 2"/>
          <p:cNvPicPr>
            <a:picLocks noGrp="1" noChangeAspect="1" noChangeArrowheads="1"/>
          </p:cNvPicPr>
          <p:nvPr>
            <p:ph idx="1"/>
          </p:nvPr>
        </p:nvPicPr>
        <p:blipFill>
          <a:blip r:embed="rId2"/>
          <a:srcRect/>
          <a:stretch>
            <a:fillRect/>
          </a:stretch>
        </p:blipFill>
        <p:spPr bwMode="auto">
          <a:xfrm>
            <a:off x="-1" y="0"/>
            <a:ext cx="9144001" cy="6858000"/>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261</a:t>
            </a:fld>
            <a:endParaRPr lang="tr-TR"/>
          </a:p>
        </p:txBody>
      </p:sp>
    </p:spTree>
  </p:cSld>
  <p:clrMapOvr>
    <a:masterClrMapping/>
  </p:clrMapOvr>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Picture 2"/>
          <p:cNvPicPr>
            <a:picLocks noGrp="1" noChangeAspect="1" noChangeArrowheads="1"/>
          </p:cNvPicPr>
          <p:nvPr>
            <p:ph idx="1"/>
          </p:nvPr>
        </p:nvPicPr>
        <p:blipFill>
          <a:blip r:embed="rId2"/>
          <a:srcRect/>
          <a:stretch>
            <a:fillRect/>
          </a:stretch>
        </p:blipFill>
        <p:spPr bwMode="auto">
          <a:xfrm>
            <a:off x="428596" y="857232"/>
            <a:ext cx="8180974" cy="5715040"/>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262</a:t>
            </a:fld>
            <a:endParaRPr lang="tr-TR"/>
          </a:p>
        </p:txBody>
      </p:sp>
    </p:spTree>
  </p:cSld>
  <p:clrMapOvr>
    <a:masterClrMapping/>
  </p:clrMapOvr>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Picture 2"/>
          <p:cNvPicPr>
            <a:picLocks noGrp="1" noChangeAspect="1" noChangeArrowheads="1"/>
          </p:cNvPicPr>
          <p:nvPr>
            <p:ph idx="1"/>
          </p:nvPr>
        </p:nvPicPr>
        <p:blipFill>
          <a:blip r:embed="rId2"/>
          <a:srcRect/>
          <a:stretch>
            <a:fillRect/>
          </a:stretch>
        </p:blipFill>
        <p:spPr bwMode="auto">
          <a:xfrm>
            <a:off x="214282" y="928670"/>
            <a:ext cx="8436773" cy="5786478"/>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263</a:t>
            </a:fld>
            <a:endParaRPr lang="tr-TR"/>
          </a:p>
        </p:txBody>
      </p:sp>
    </p:spTree>
  </p:cSld>
  <p:clrMapOvr>
    <a:masterClrMapping/>
  </p:clrMapOvr>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Picture 2"/>
          <p:cNvPicPr>
            <a:picLocks noGrp="1" noChangeAspect="1" noChangeArrowheads="1"/>
          </p:cNvPicPr>
          <p:nvPr>
            <p:ph idx="1"/>
          </p:nvPr>
        </p:nvPicPr>
        <p:blipFill>
          <a:blip r:embed="rId2"/>
          <a:srcRect/>
          <a:stretch>
            <a:fillRect/>
          </a:stretch>
        </p:blipFill>
        <p:spPr bwMode="auto">
          <a:xfrm>
            <a:off x="0" y="375776"/>
            <a:ext cx="8929718" cy="6279608"/>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264</a:t>
            </a:fld>
            <a:endParaRPr lang="tr-TR"/>
          </a:p>
        </p:txBody>
      </p:sp>
    </p:spTree>
  </p:cSld>
  <p:clrMapOvr>
    <a:masterClrMapping/>
  </p:clrMapOvr>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Picture 2"/>
          <p:cNvPicPr>
            <a:picLocks noGrp="1" noChangeAspect="1" noChangeArrowheads="1"/>
          </p:cNvPicPr>
          <p:nvPr>
            <p:ph idx="1"/>
          </p:nvPr>
        </p:nvPicPr>
        <p:blipFill>
          <a:blip r:embed="rId2"/>
          <a:srcRect/>
          <a:stretch>
            <a:fillRect/>
          </a:stretch>
        </p:blipFill>
        <p:spPr bwMode="auto">
          <a:xfrm>
            <a:off x="318536" y="985836"/>
            <a:ext cx="8377768" cy="5872164"/>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265</a:t>
            </a:fld>
            <a:endParaRPr lang="tr-TR"/>
          </a:p>
        </p:txBody>
      </p:sp>
    </p:spTree>
  </p:cSld>
  <p:clrMapOvr>
    <a:masterClrMapping/>
  </p:clrMapOvr>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Picture 2"/>
          <p:cNvPicPr>
            <a:picLocks noGrp="1" noChangeAspect="1" noChangeArrowheads="1"/>
          </p:cNvPicPr>
          <p:nvPr>
            <p:ph idx="1"/>
          </p:nvPr>
        </p:nvPicPr>
        <p:blipFill>
          <a:blip r:embed="rId2"/>
          <a:srcRect/>
          <a:stretch>
            <a:fillRect/>
          </a:stretch>
        </p:blipFill>
        <p:spPr bwMode="auto">
          <a:xfrm>
            <a:off x="379076" y="1035844"/>
            <a:ext cx="7982462" cy="5607866"/>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266</a:t>
            </a:fld>
            <a:endParaRPr lang="tr-TR"/>
          </a:p>
        </p:txBody>
      </p:sp>
    </p:spTree>
  </p:cSld>
  <p:clrMapOvr>
    <a:masterClrMapping/>
  </p:clrMapOvr>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Picture 2"/>
          <p:cNvPicPr>
            <a:picLocks noGrp="1" noChangeAspect="1" noChangeArrowheads="1"/>
          </p:cNvPicPr>
          <p:nvPr>
            <p:ph idx="1"/>
          </p:nvPr>
        </p:nvPicPr>
        <p:blipFill>
          <a:blip r:embed="rId2"/>
          <a:srcRect/>
          <a:stretch>
            <a:fillRect/>
          </a:stretch>
        </p:blipFill>
        <p:spPr bwMode="auto">
          <a:xfrm>
            <a:off x="467244" y="1000108"/>
            <a:ext cx="7360676" cy="5286412"/>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267</a:t>
            </a:fld>
            <a:endParaRPr lang="tr-TR"/>
          </a:p>
        </p:txBody>
      </p:sp>
    </p:spTree>
  </p:cSld>
  <p:clrMapOvr>
    <a:masterClrMapping/>
  </p:clrMapOvr>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Picture 2"/>
          <p:cNvPicPr>
            <a:picLocks noGrp="1" noChangeAspect="1" noChangeArrowheads="1"/>
          </p:cNvPicPr>
          <p:nvPr>
            <p:ph idx="1"/>
          </p:nvPr>
        </p:nvPicPr>
        <p:blipFill>
          <a:blip r:embed="rId2"/>
          <a:srcRect/>
          <a:stretch>
            <a:fillRect/>
          </a:stretch>
        </p:blipFill>
        <p:spPr bwMode="auto">
          <a:xfrm>
            <a:off x="193850" y="928688"/>
            <a:ext cx="8033597" cy="5929312"/>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268</a:t>
            </a:fld>
            <a:endParaRPr lang="tr-TR"/>
          </a:p>
        </p:txBody>
      </p:sp>
    </p:spTree>
  </p:cSld>
  <p:clrMapOvr>
    <a:masterClrMapping/>
  </p:clrMapOvr>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Picture 2"/>
          <p:cNvPicPr>
            <a:picLocks noGrp="1" noChangeAspect="1" noChangeArrowheads="1"/>
          </p:cNvPicPr>
          <p:nvPr>
            <p:ph idx="1"/>
          </p:nvPr>
        </p:nvPicPr>
        <p:blipFill>
          <a:blip r:embed="rId2"/>
          <a:srcRect/>
          <a:stretch>
            <a:fillRect/>
          </a:stretch>
        </p:blipFill>
        <p:spPr bwMode="auto">
          <a:xfrm>
            <a:off x="928662" y="1059230"/>
            <a:ext cx="7012382" cy="4941538"/>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269</a:t>
            </a:fld>
            <a:endParaRPr lang="tr-TR"/>
          </a:p>
        </p:txBody>
      </p:sp>
    </p:spTree>
  </p:cSld>
  <p:clrMapOvr>
    <a:masterClrMapping/>
  </p:clrMapOvr>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Picture 2"/>
          <p:cNvPicPr>
            <a:picLocks noGrp="1" noChangeAspect="1" noChangeArrowheads="1"/>
          </p:cNvPicPr>
          <p:nvPr>
            <p:ph idx="1"/>
          </p:nvPr>
        </p:nvPicPr>
        <p:blipFill>
          <a:blip r:embed="rId2"/>
          <a:srcRect/>
          <a:stretch>
            <a:fillRect/>
          </a:stretch>
        </p:blipFill>
        <p:spPr bwMode="auto">
          <a:xfrm>
            <a:off x="461624" y="857232"/>
            <a:ext cx="8164927" cy="5572164"/>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270</a:t>
            </a:fld>
            <a:endParaRPr lang="tr-TR"/>
          </a:p>
        </p:txBody>
      </p:sp>
    </p:spTree>
  </p:cSld>
  <p:clrMapOvr>
    <a:masterClrMapping/>
  </p:clrMapOvr>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Picture 2"/>
          <p:cNvPicPr>
            <a:picLocks noGrp="1" noChangeAspect="1" noChangeArrowheads="1"/>
          </p:cNvPicPr>
          <p:nvPr>
            <p:ph idx="1"/>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271</a:t>
            </a:fld>
            <a:endParaRPr lang="tr-TR"/>
          </a:p>
        </p:txBody>
      </p:sp>
    </p:spTree>
  </p:cSld>
  <p:clrMapOvr>
    <a:masterClrMapping/>
  </p:clrMapOvr>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Picture 2"/>
          <p:cNvPicPr>
            <a:picLocks noGrp="1" noChangeAspect="1" noChangeArrowheads="1"/>
          </p:cNvPicPr>
          <p:nvPr>
            <p:ph idx="1"/>
          </p:nvPr>
        </p:nvPicPr>
        <p:blipFill>
          <a:blip r:embed="rId2"/>
          <a:srcRect/>
          <a:stretch>
            <a:fillRect/>
          </a:stretch>
        </p:blipFill>
        <p:spPr bwMode="auto">
          <a:xfrm>
            <a:off x="535375" y="1000108"/>
            <a:ext cx="7900202" cy="5000660"/>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272</a:t>
            </a:fld>
            <a:endParaRPr lang="tr-TR"/>
          </a:p>
        </p:txBody>
      </p:sp>
    </p:spTree>
  </p:cSld>
  <p:clrMapOvr>
    <a:masterClrMapping/>
  </p:clrMapOvr>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Picture 2"/>
          <p:cNvPicPr>
            <a:picLocks noGrp="1" noChangeAspect="1" noChangeArrowheads="1"/>
          </p:cNvPicPr>
          <p:nvPr>
            <p:ph idx="1"/>
          </p:nvPr>
        </p:nvPicPr>
        <p:blipFill>
          <a:blip r:embed="rId2"/>
          <a:srcRect/>
          <a:stretch>
            <a:fillRect/>
          </a:stretch>
        </p:blipFill>
        <p:spPr bwMode="auto">
          <a:xfrm>
            <a:off x="639162" y="1357298"/>
            <a:ext cx="7223726" cy="4233877"/>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273</a:t>
            </a:fld>
            <a:endParaRPr lang="tr-TR"/>
          </a:p>
        </p:txBody>
      </p:sp>
    </p:spTree>
  </p:cSld>
  <p:clrMapOvr>
    <a:masterClrMapping/>
  </p:clrMapOvr>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Picture 2"/>
          <p:cNvPicPr>
            <a:picLocks noGrp="1" noChangeAspect="1" noChangeArrowheads="1"/>
          </p:cNvPicPr>
          <p:nvPr>
            <p:ph idx="1"/>
          </p:nvPr>
        </p:nvPicPr>
        <p:blipFill>
          <a:blip r:embed="rId2"/>
          <a:srcRect/>
          <a:stretch>
            <a:fillRect/>
          </a:stretch>
        </p:blipFill>
        <p:spPr bwMode="auto">
          <a:xfrm>
            <a:off x="571472" y="785794"/>
            <a:ext cx="7929618" cy="5857916"/>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274</a:t>
            </a:fld>
            <a:endParaRPr lang="tr-TR"/>
          </a:p>
        </p:txBody>
      </p:sp>
    </p:spTree>
  </p:cSld>
  <p:clrMapOvr>
    <a:masterClrMapping/>
  </p:clrMapOvr>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Picture 2"/>
          <p:cNvPicPr>
            <a:picLocks noGrp="1" noChangeAspect="1" noChangeArrowheads="1"/>
          </p:cNvPicPr>
          <p:nvPr>
            <p:ph idx="1"/>
          </p:nvPr>
        </p:nvPicPr>
        <p:blipFill>
          <a:blip r:embed="rId2"/>
          <a:srcRect/>
          <a:stretch>
            <a:fillRect/>
          </a:stretch>
        </p:blipFill>
        <p:spPr bwMode="auto">
          <a:xfrm>
            <a:off x="700781" y="1142984"/>
            <a:ext cx="7533137" cy="5143536"/>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275</a:t>
            </a:fld>
            <a:endParaRPr lang="tr-TR"/>
          </a:p>
        </p:txBody>
      </p:sp>
    </p:spTree>
  </p:cSld>
  <p:clrMapOvr>
    <a:masterClrMapping/>
  </p:clrMapOvr>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Picture 2"/>
          <p:cNvPicPr>
            <a:picLocks noGrp="1" noChangeAspect="1" noChangeArrowheads="1"/>
          </p:cNvPicPr>
          <p:nvPr>
            <p:ph idx="1"/>
          </p:nvPr>
        </p:nvPicPr>
        <p:blipFill>
          <a:blip r:embed="rId2"/>
          <a:srcRect/>
          <a:stretch>
            <a:fillRect/>
          </a:stretch>
        </p:blipFill>
        <p:spPr bwMode="auto">
          <a:xfrm>
            <a:off x="837972" y="1714488"/>
            <a:ext cx="7115403" cy="3507593"/>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276</a:t>
            </a:fld>
            <a:endParaRPr lang="tr-TR"/>
          </a:p>
        </p:txBody>
      </p:sp>
    </p:spTree>
  </p:cSld>
  <p:clrMapOvr>
    <a:masterClrMapping/>
  </p:clrMapOvr>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Picture 2"/>
          <p:cNvPicPr>
            <a:picLocks noGrp="1" noChangeAspect="1" noChangeArrowheads="1"/>
          </p:cNvPicPr>
          <p:nvPr>
            <p:ph idx="1"/>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277</a:t>
            </a:fld>
            <a:endParaRPr lang="tr-TR"/>
          </a:p>
        </p:txBody>
      </p:sp>
    </p:spTree>
  </p:cSld>
  <p:clrMapOvr>
    <a:masterClrMapping/>
  </p:clrMapOvr>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Picture 2"/>
          <p:cNvPicPr>
            <a:picLocks noGrp="1" noChangeAspect="1" noChangeArrowheads="1"/>
          </p:cNvPicPr>
          <p:nvPr>
            <p:ph idx="1"/>
          </p:nvPr>
        </p:nvPicPr>
        <p:blipFill>
          <a:blip r:embed="rId2"/>
          <a:srcRect/>
          <a:stretch>
            <a:fillRect/>
          </a:stretch>
        </p:blipFill>
        <p:spPr bwMode="auto">
          <a:xfrm>
            <a:off x="580234" y="1023937"/>
            <a:ext cx="7777979" cy="5530779"/>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278</a:t>
            </a:fld>
            <a:endParaRPr lang="tr-TR"/>
          </a:p>
        </p:txBody>
      </p:sp>
    </p:spTree>
  </p:cSld>
  <p:clrMapOvr>
    <a:masterClrMapping/>
  </p:clrMapOvr>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Picture 2"/>
          <p:cNvPicPr>
            <a:picLocks noGrp="1" noChangeAspect="1" noChangeArrowheads="1"/>
          </p:cNvPicPr>
          <p:nvPr>
            <p:ph idx="1"/>
          </p:nvPr>
        </p:nvPicPr>
        <p:blipFill>
          <a:blip r:embed="rId2"/>
          <a:srcRect/>
          <a:stretch>
            <a:fillRect/>
          </a:stretch>
        </p:blipFill>
        <p:spPr bwMode="auto">
          <a:xfrm>
            <a:off x="641451" y="840760"/>
            <a:ext cx="7645325" cy="5660074"/>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279</a:t>
            </a:fld>
            <a:endParaRPr lang="tr-TR"/>
          </a:p>
        </p:txBody>
      </p:sp>
    </p:spTree>
  </p:cSld>
  <p:clrMapOvr>
    <a:masterClrMapping/>
  </p:clrMapOvr>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p:cNvPicPr>
            <a:picLocks noGrp="1" noChangeAspect="1" noChangeArrowheads="1"/>
          </p:cNvPicPr>
          <p:nvPr>
            <p:ph idx="1"/>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280</a:t>
            </a:fld>
            <a:endParaRPr lang="tr-TR"/>
          </a:p>
        </p:txBody>
      </p:sp>
    </p:spTree>
  </p:cSld>
  <p:clrMapOvr>
    <a:masterClrMapping/>
  </p:clrMapOvr>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Picture 2"/>
          <p:cNvPicPr>
            <a:picLocks noGrp="1" noChangeAspect="1" noChangeArrowheads="1"/>
          </p:cNvPicPr>
          <p:nvPr>
            <p:ph idx="1"/>
          </p:nvPr>
        </p:nvPicPr>
        <p:blipFill>
          <a:blip r:embed="rId2"/>
          <a:srcRect/>
          <a:stretch>
            <a:fillRect/>
          </a:stretch>
        </p:blipFill>
        <p:spPr bwMode="auto">
          <a:xfrm>
            <a:off x="525638" y="857232"/>
            <a:ext cx="7850660" cy="5715040"/>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281</a:t>
            </a:fld>
            <a:endParaRPr lang="tr-TR"/>
          </a:p>
        </p:txBody>
      </p:sp>
    </p:spTree>
  </p:cSld>
  <p:clrMapOvr>
    <a:masterClrMapping/>
  </p:clrMapOvr>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Picture 2"/>
          <p:cNvPicPr>
            <a:picLocks noGrp="1" noChangeAspect="1" noChangeArrowheads="1"/>
          </p:cNvPicPr>
          <p:nvPr>
            <p:ph idx="1"/>
          </p:nvPr>
        </p:nvPicPr>
        <p:blipFill>
          <a:blip r:embed="rId2"/>
          <a:srcRect/>
          <a:stretch>
            <a:fillRect/>
          </a:stretch>
        </p:blipFill>
        <p:spPr bwMode="auto">
          <a:xfrm>
            <a:off x="-15566" y="0"/>
            <a:ext cx="9159566" cy="6858000"/>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282</a:t>
            </a:fld>
            <a:endParaRPr lang="tr-TR"/>
          </a:p>
        </p:txBody>
      </p:sp>
    </p:spTree>
  </p:cSld>
  <p:clrMapOvr>
    <a:masterClrMapping/>
  </p:clrMapOvr>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Dikdörtgen"/>
          <p:cNvSpPr/>
          <p:nvPr/>
        </p:nvSpPr>
        <p:spPr>
          <a:xfrm>
            <a:off x="214282" y="500042"/>
            <a:ext cx="8501122" cy="5632311"/>
          </a:xfrm>
          <a:prstGeom prst="rect">
            <a:avLst/>
          </a:prstGeom>
          <a:ln>
            <a:solidFill>
              <a:schemeClr val="accent1"/>
            </a:solidFill>
          </a:ln>
        </p:spPr>
        <p:txBody>
          <a:bodyPr wrap="square">
            <a:spAutoFit/>
          </a:bodyPr>
          <a:lstStyle/>
          <a:p>
            <a:pPr algn="just"/>
            <a:r>
              <a:rPr lang="tr-TR" sz="2400" b="1" dirty="0" smtClean="0">
                <a:solidFill>
                  <a:srgbClr val="FF0000"/>
                </a:solidFill>
                <a:latin typeface="Times New Roman" pitchFamily="18" charset="0"/>
                <a:cs typeface="Times New Roman" pitchFamily="18" charset="0"/>
              </a:rPr>
              <a:t>UYGUN </a:t>
            </a:r>
            <a:r>
              <a:rPr lang="tr-TR" sz="2400" b="1" dirty="0">
                <a:solidFill>
                  <a:srgbClr val="FF0000"/>
                </a:solidFill>
                <a:latin typeface="Times New Roman" pitchFamily="18" charset="0"/>
                <a:cs typeface="Times New Roman" pitchFamily="18" charset="0"/>
              </a:rPr>
              <a:t>DOKU SEÇİMİ </a:t>
            </a:r>
          </a:p>
          <a:p>
            <a:pPr algn="just">
              <a:buFont typeface="Wingdings" pitchFamily="2" charset="2"/>
              <a:buChar char="Ø"/>
            </a:pPr>
            <a:r>
              <a:rPr lang="tr-TR" sz="2400" dirty="0" smtClean="0">
                <a:latin typeface="Times New Roman" pitchFamily="18" charset="0"/>
                <a:cs typeface="Times New Roman" pitchFamily="18" charset="0"/>
              </a:rPr>
              <a:t>   Protein </a:t>
            </a:r>
            <a:r>
              <a:rPr lang="tr-TR" sz="2400" dirty="0">
                <a:latin typeface="Times New Roman" pitchFamily="18" charset="0"/>
                <a:cs typeface="Times New Roman" pitchFamily="18" charset="0"/>
              </a:rPr>
              <a:t>saflaştırılmasında ilk adım uygun dokunun seçilmesidir. </a:t>
            </a:r>
          </a:p>
          <a:p>
            <a:pPr algn="just">
              <a:buFont typeface="Wingdings" pitchFamily="2" charset="2"/>
              <a:buChar char="Ø"/>
            </a:pPr>
            <a:r>
              <a:rPr lang="tr-TR" sz="2400" dirty="0" smtClean="0">
                <a:latin typeface="Times New Roman" pitchFamily="18" charset="0"/>
                <a:cs typeface="Times New Roman" pitchFamily="18" charset="0"/>
              </a:rPr>
              <a:t>  Eğer </a:t>
            </a:r>
            <a:r>
              <a:rPr lang="tr-TR" sz="2400" dirty="0">
                <a:latin typeface="Times New Roman" pitchFamily="18" charset="0"/>
                <a:cs typeface="Times New Roman" pitchFamily="18" charset="0"/>
              </a:rPr>
              <a:t>hedeflenen protein önceden belliyse, bu proteini en yüksek miktarda içeren, kompleksliği düşük, ulaşılması kolay ve çalışılabilirliği yüksek bir kaynak belirlenmelidir. </a:t>
            </a:r>
          </a:p>
          <a:p>
            <a:pPr algn="just">
              <a:buFont typeface="Wingdings" pitchFamily="2" charset="2"/>
              <a:buChar char="Ø"/>
            </a:pPr>
            <a:r>
              <a:rPr lang="tr-TR" sz="2400" dirty="0" smtClean="0">
                <a:latin typeface="Times New Roman" pitchFamily="18" charset="0"/>
                <a:cs typeface="Times New Roman" pitchFamily="18" charset="0"/>
              </a:rPr>
              <a:t>   Genel </a:t>
            </a:r>
            <a:r>
              <a:rPr lang="tr-TR" sz="2400" dirty="0">
                <a:latin typeface="Times New Roman" pitchFamily="18" charset="0"/>
                <a:cs typeface="Times New Roman" pitchFamily="18" charset="0"/>
              </a:rPr>
              <a:t>bir kural olarak saflaştırma işlemleri +4°C sıcaklıkta gerçekleştirilir. Eğer uzun süreli beklemeler söz konusuysa örnek -</a:t>
            </a:r>
            <a:r>
              <a:rPr lang="tr-TR" sz="2400" dirty="0" smtClean="0">
                <a:latin typeface="Times New Roman" pitchFamily="18" charset="0"/>
                <a:cs typeface="Times New Roman" pitchFamily="18" charset="0"/>
              </a:rPr>
              <a:t>80°C </a:t>
            </a:r>
            <a:r>
              <a:rPr lang="tr-TR" sz="2400" dirty="0">
                <a:latin typeface="Times New Roman" pitchFamily="18" charset="0"/>
                <a:cs typeface="Times New Roman" pitchFamily="18" charset="0"/>
              </a:rPr>
              <a:t>sıcaklıkta saklanmalıdır. </a:t>
            </a:r>
          </a:p>
          <a:p>
            <a:pPr algn="just"/>
            <a:r>
              <a:rPr lang="tr-TR" sz="2400" b="1" dirty="0" smtClean="0">
                <a:solidFill>
                  <a:srgbClr val="FF0000"/>
                </a:solidFill>
                <a:latin typeface="Times New Roman" pitchFamily="18" charset="0"/>
                <a:cs typeface="Times New Roman" pitchFamily="18" charset="0"/>
              </a:rPr>
              <a:t>HOMOJENİZASYON </a:t>
            </a:r>
            <a:endParaRPr lang="tr-TR" sz="2400" b="1" dirty="0">
              <a:solidFill>
                <a:srgbClr val="FF0000"/>
              </a:solidFill>
              <a:latin typeface="Times New Roman" pitchFamily="18" charset="0"/>
              <a:cs typeface="Times New Roman" pitchFamily="18" charset="0"/>
            </a:endParaRPr>
          </a:p>
          <a:p>
            <a:pPr algn="just">
              <a:buFont typeface="Wingdings" pitchFamily="2" charset="2"/>
              <a:buChar char="Ø"/>
            </a:pPr>
            <a:r>
              <a:rPr lang="tr-TR" sz="2400" dirty="0" smtClean="0">
                <a:latin typeface="Times New Roman" pitchFamily="18" charset="0"/>
                <a:cs typeface="Times New Roman" pitchFamily="18" charset="0"/>
              </a:rPr>
              <a:t>    </a:t>
            </a:r>
            <a:r>
              <a:rPr lang="tr-TR" sz="2400" dirty="0" err="1" smtClean="0">
                <a:latin typeface="Times New Roman" pitchFamily="18" charset="0"/>
                <a:cs typeface="Times New Roman" pitchFamily="18" charset="0"/>
              </a:rPr>
              <a:t>İntraselüler</a:t>
            </a:r>
            <a:r>
              <a:rPr lang="tr-TR" sz="2400" dirty="0" smtClean="0">
                <a:latin typeface="Times New Roman" pitchFamily="18" charset="0"/>
                <a:cs typeface="Times New Roman" pitchFamily="18" charset="0"/>
              </a:rPr>
              <a:t> </a:t>
            </a:r>
            <a:r>
              <a:rPr lang="tr-TR" sz="2400" dirty="0">
                <a:latin typeface="Times New Roman" pitchFamily="18" charset="0"/>
                <a:cs typeface="Times New Roman" pitchFamily="18" charset="0"/>
              </a:rPr>
              <a:t>bir proteini izole etmek için hücreler parçalanmalıdır. Bu amaçla kimyasal ve mekanik teknikler uygulanabilir. </a:t>
            </a:r>
          </a:p>
          <a:p>
            <a:pPr algn="just">
              <a:buFont typeface="Wingdings" pitchFamily="2" charset="2"/>
              <a:buChar char="Ø"/>
            </a:pPr>
            <a:r>
              <a:rPr lang="tr-TR" sz="2400" dirty="0" smtClean="0">
                <a:latin typeface="Times New Roman" pitchFamily="18" charset="0"/>
                <a:cs typeface="Times New Roman" pitchFamily="18" charset="0"/>
              </a:rPr>
              <a:t>    Hücre </a:t>
            </a:r>
            <a:r>
              <a:rPr lang="tr-TR" sz="2400" dirty="0">
                <a:latin typeface="Times New Roman" pitchFamily="18" charset="0"/>
                <a:cs typeface="Times New Roman" pitchFamily="18" charset="0"/>
              </a:rPr>
              <a:t>parçalamanın başarısı genellikle tampon seçimi, </a:t>
            </a:r>
            <a:r>
              <a:rPr lang="tr-TR" sz="2400" dirty="0" err="1">
                <a:latin typeface="Times New Roman" pitchFamily="18" charset="0"/>
                <a:cs typeface="Times New Roman" pitchFamily="18" charset="0"/>
              </a:rPr>
              <a:t>proteaz</a:t>
            </a:r>
            <a:r>
              <a:rPr lang="tr-TR" sz="2400" dirty="0">
                <a:latin typeface="Times New Roman" pitchFamily="18" charset="0"/>
                <a:cs typeface="Times New Roman" pitchFamily="18" charset="0"/>
              </a:rPr>
              <a:t> inhibitörlerinin kullanımı ve çözeltiye alma tamponun </a:t>
            </a:r>
            <a:r>
              <a:rPr lang="tr-TR" sz="2400" dirty="0" err="1">
                <a:latin typeface="Times New Roman" pitchFamily="18" charset="0"/>
                <a:cs typeface="Times New Roman" pitchFamily="18" charset="0"/>
              </a:rPr>
              <a:t>ozmolaritesi</a:t>
            </a:r>
            <a:r>
              <a:rPr lang="tr-TR" sz="2400" dirty="0">
                <a:latin typeface="Times New Roman" pitchFamily="18" charset="0"/>
                <a:cs typeface="Times New Roman" pitchFamily="18" charset="0"/>
              </a:rPr>
              <a:t> gibi çeşitli faktörlere bağlıdır. </a:t>
            </a:r>
            <a:r>
              <a:rPr lang="tr-TR" sz="2400" dirty="0" smtClean="0">
                <a:latin typeface="Arial" pitchFamily="34" charset="0"/>
                <a:cs typeface="Arial" pitchFamily="34" charset="0"/>
              </a:rPr>
              <a:t> </a:t>
            </a:r>
            <a:endParaRPr lang="tr-TR" sz="2400" dirty="0">
              <a:latin typeface="Arial" pitchFamily="34" charset="0"/>
              <a:cs typeface="Arial" pitchFamily="34" charset="0"/>
            </a:endParaRPr>
          </a:p>
        </p:txBody>
      </p:sp>
      <p:sp>
        <p:nvSpPr>
          <p:cNvPr id="5" name="4 Slayt Numarası Yer Tutucusu"/>
          <p:cNvSpPr>
            <a:spLocks noGrp="1"/>
          </p:cNvSpPr>
          <p:nvPr>
            <p:ph type="sldNum" sz="quarter" idx="12"/>
          </p:nvPr>
        </p:nvSpPr>
        <p:spPr/>
        <p:txBody>
          <a:bodyPr/>
          <a:lstStyle/>
          <a:p>
            <a:fld id="{76E3FD18-239D-48BA-886F-2D86BFFD5A0D}" type="slidenum">
              <a:rPr lang="tr-TR" smtClean="0"/>
              <a:pPr/>
              <a:t>283</a:t>
            </a:fld>
            <a:endParaRPr lang="tr-TR"/>
          </a:p>
        </p:txBody>
      </p:sp>
    </p:spTree>
  </p:cSld>
  <p:clrMapOvr>
    <a:masterClrMapping/>
  </p:clrMapOvr>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2"/>
          <a:srcRect/>
          <a:stretch>
            <a:fillRect/>
          </a:stretch>
        </p:blipFill>
        <p:spPr bwMode="auto">
          <a:xfrm>
            <a:off x="285720" y="68206"/>
            <a:ext cx="8572560" cy="6732279"/>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284</a:t>
            </a:fld>
            <a:endParaRPr lang="tr-TR"/>
          </a:p>
        </p:txBody>
      </p:sp>
    </p:spTree>
  </p:cSld>
  <p:clrMapOvr>
    <a:masterClrMapping/>
  </p:clrMapOvr>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57158" y="500042"/>
            <a:ext cx="8429684" cy="6143668"/>
          </a:xfrm>
          <a:ln>
            <a:solidFill>
              <a:schemeClr val="accent1"/>
            </a:solidFill>
          </a:ln>
        </p:spPr>
        <p:txBody>
          <a:bodyPr>
            <a:normAutofit fontScale="85000" lnSpcReduction="20000"/>
          </a:bodyPr>
          <a:lstStyle/>
          <a:p>
            <a:pPr algn="just">
              <a:lnSpc>
                <a:spcPct val="120000"/>
              </a:lnSpc>
              <a:buFont typeface="Wingdings" pitchFamily="2" charset="2"/>
              <a:buChar char="Ø"/>
            </a:pPr>
            <a:r>
              <a:rPr lang="tr-TR" sz="2800" dirty="0" smtClean="0">
                <a:latin typeface="Times New Roman" pitchFamily="18" charset="0"/>
                <a:cs typeface="Times New Roman" pitchFamily="18" charset="0"/>
              </a:rPr>
              <a:t>      Tüm doku ve hücreler için tek bir protein izolasyon protokolü uygulanamaz, literatürde araştırma yapılarak veya deneme yanılma yolu ile örneğe en uygun olan yöntem belirlenir. </a:t>
            </a:r>
          </a:p>
          <a:p>
            <a:pPr algn="just">
              <a:lnSpc>
                <a:spcPct val="120000"/>
              </a:lnSpc>
              <a:buFont typeface="Wingdings" pitchFamily="2" charset="2"/>
              <a:buChar char="Ø"/>
            </a:pPr>
            <a:r>
              <a:rPr lang="tr-TR" sz="2800" dirty="0" smtClean="0">
                <a:latin typeface="Times New Roman" pitchFamily="18" charset="0"/>
                <a:cs typeface="Times New Roman" pitchFamily="18" charset="0"/>
              </a:rPr>
              <a:t>      Proteinler son derece farklı özelliklere sahip moleküllerdir, özellikleri hidrojen iyonu konsantrasyonu değişikliklerinden etkilendiği için </a:t>
            </a:r>
            <a:r>
              <a:rPr lang="tr-TR" sz="2800" dirty="0" err="1" smtClean="0">
                <a:latin typeface="Times New Roman" pitchFamily="18" charset="0"/>
                <a:cs typeface="Times New Roman" pitchFamily="18" charset="0"/>
              </a:rPr>
              <a:t>pH</a:t>
            </a:r>
            <a:r>
              <a:rPr lang="tr-TR" sz="2800" dirty="0" smtClean="0">
                <a:latin typeface="Times New Roman" pitchFamily="18" charset="0"/>
                <a:cs typeface="Times New Roman" pitchFamily="18" charset="0"/>
              </a:rPr>
              <a:t> kontrolü gereklidir. </a:t>
            </a:r>
          </a:p>
          <a:p>
            <a:pPr algn="just">
              <a:lnSpc>
                <a:spcPct val="120000"/>
              </a:lnSpc>
              <a:buFont typeface="Wingdings" pitchFamily="2" charset="2"/>
              <a:buChar char="Ø"/>
            </a:pPr>
            <a:r>
              <a:rPr lang="tr-TR" sz="2800" dirty="0" smtClean="0">
                <a:latin typeface="Times New Roman" pitchFamily="18" charset="0"/>
                <a:cs typeface="Times New Roman" pitchFamily="18" charset="0"/>
              </a:rPr>
              <a:t>      Bu yüzden protein örneklerinin </a:t>
            </a:r>
            <a:r>
              <a:rPr lang="tr-TR" sz="2800" dirty="0" err="1" smtClean="0">
                <a:latin typeface="Times New Roman" pitchFamily="18" charset="0"/>
                <a:cs typeface="Times New Roman" pitchFamily="18" charset="0"/>
              </a:rPr>
              <a:t>pH</a:t>
            </a:r>
            <a:r>
              <a:rPr lang="tr-TR" sz="2800" dirty="0" smtClean="0">
                <a:latin typeface="Times New Roman" pitchFamily="18" charset="0"/>
                <a:cs typeface="Times New Roman" pitchFamily="18" charset="0"/>
              </a:rPr>
              <a:t> değerlerini sabit tutmak amacıyla tampon çözeltiler kullanılır. </a:t>
            </a:r>
          </a:p>
          <a:p>
            <a:pPr algn="just">
              <a:lnSpc>
                <a:spcPct val="120000"/>
              </a:lnSpc>
              <a:buFont typeface="Wingdings" pitchFamily="2" charset="2"/>
              <a:buChar char="Ø"/>
            </a:pPr>
            <a:r>
              <a:rPr lang="tr-TR" sz="2800" dirty="0" smtClean="0">
                <a:latin typeface="Times New Roman" pitchFamily="18" charset="0"/>
                <a:cs typeface="Times New Roman" pitchFamily="18" charset="0"/>
              </a:rPr>
              <a:t>      Bir protein saflaştırmasında uygun tamponu seçmek için </a:t>
            </a:r>
            <a:r>
              <a:rPr lang="tr-TR" sz="2800" dirty="0" err="1" smtClean="0">
                <a:latin typeface="Times New Roman" pitchFamily="18" charset="0"/>
                <a:cs typeface="Times New Roman" pitchFamily="18" charset="0"/>
              </a:rPr>
              <a:t>pKa</a:t>
            </a:r>
            <a:r>
              <a:rPr lang="tr-TR" sz="2800" dirty="0" smtClean="0">
                <a:latin typeface="Times New Roman" pitchFamily="18" charset="0"/>
                <a:cs typeface="Times New Roman" pitchFamily="18" charset="0"/>
              </a:rPr>
              <a:t>, sıcaklığın etkisi, örnekte bulunan bileşiklerle etkileşimi, UV </a:t>
            </a:r>
            <a:r>
              <a:rPr lang="tr-TR" sz="2800" dirty="0" err="1" smtClean="0">
                <a:latin typeface="Times New Roman" pitchFamily="18" charset="0"/>
                <a:cs typeface="Times New Roman" pitchFamily="18" charset="0"/>
              </a:rPr>
              <a:t>absorpsiyonu</a:t>
            </a:r>
            <a:r>
              <a:rPr lang="tr-TR" sz="2800" dirty="0" smtClean="0">
                <a:latin typeface="Times New Roman" pitchFamily="18" charset="0"/>
                <a:cs typeface="Times New Roman" pitchFamily="18" charset="0"/>
              </a:rPr>
              <a:t>, farklı saflaştırma teknikleri ile olan uyumu ve fiyatı gibi farklı faktörleri göz önünde bulundurmak gerekir. </a:t>
            </a:r>
          </a:p>
          <a:p>
            <a:pPr algn="just">
              <a:lnSpc>
                <a:spcPct val="120000"/>
              </a:lnSpc>
              <a:buFont typeface="Wingdings" pitchFamily="2" charset="2"/>
              <a:buChar char="Ø"/>
            </a:pPr>
            <a:r>
              <a:rPr lang="tr-TR" sz="2800" dirty="0" smtClean="0">
                <a:latin typeface="Times New Roman" pitchFamily="18" charset="0"/>
                <a:cs typeface="Times New Roman" pitchFamily="18" charset="0"/>
              </a:rPr>
              <a:t>     Gerekli tampon seçildikten sonra çalışma sıcaklığında (genellikle +4°C) kalibrasyonu yapılmış bir </a:t>
            </a:r>
            <a:r>
              <a:rPr lang="tr-TR" sz="2800" dirty="0" err="1" smtClean="0">
                <a:latin typeface="Times New Roman" pitchFamily="18" charset="0"/>
                <a:cs typeface="Times New Roman" pitchFamily="18" charset="0"/>
              </a:rPr>
              <a:t>pH</a:t>
            </a:r>
            <a:r>
              <a:rPr lang="tr-TR" sz="2800" dirty="0" smtClean="0">
                <a:latin typeface="Times New Roman" pitchFamily="18" charset="0"/>
                <a:cs typeface="Times New Roman" pitchFamily="18" charset="0"/>
              </a:rPr>
              <a:t> metre yardımıyla istenilen </a:t>
            </a:r>
            <a:r>
              <a:rPr lang="tr-TR" sz="2800" dirty="0" err="1" smtClean="0">
                <a:latin typeface="Times New Roman" pitchFamily="18" charset="0"/>
                <a:cs typeface="Times New Roman" pitchFamily="18" charset="0"/>
              </a:rPr>
              <a:t>pH’da</a:t>
            </a:r>
            <a:r>
              <a:rPr lang="tr-TR" sz="2800" dirty="0" smtClean="0">
                <a:latin typeface="Times New Roman" pitchFamily="18" charset="0"/>
                <a:cs typeface="Times New Roman" pitchFamily="18" charset="0"/>
              </a:rPr>
              <a:t> tampon hazırlanabilir. </a:t>
            </a:r>
          </a:p>
          <a:p>
            <a:pPr algn="just">
              <a:buNone/>
            </a:pPr>
            <a:endParaRPr lang="tr-TR" dirty="0"/>
          </a:p>
        </p:txBody>
      </p:sp>
      <p:sp>
        <p:nvSpPr>
          <p:cNvPr id="5" name="4 Slayt Numarası Yer Tutucusu"/>
          <p:cNvSpPr>
            <a:spLocks noGrp="1"/>
          </p:cNvSpPr>
          <p:nvPr>
            <p:ph type="sldNum" sz="quarter" idx="12"/>
          </p:nvPr>
        </p:nvSpPr>
        <p:spPr/>
        <p:txBody>
          <a:bodyPr/>
          <a:lstStyle/>
          <a:p>
            <a:fld id="{76E3FD18-239D-48BA-886F-2D86BFFD5A0D}" type="slidenum">
              <a:rPr lang="tr-TR" smtClean="0"/>
              <a:pPr/>
              <a:t>285</a:t>
            </a:fld>
            <a:endParaRPr lang="tr-TR"/>
          </a:p>
        </p:txBody>
      </p:sp>
    </p:spTree>
  </p:cSld>
  <p:clrMapOvr>
    <a:masterClrMapping/>
  </p:clrMapOvr>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2"/>
          <a:srcRect/>
          <a:stretch>
            <a:fillRect/>
          </a:stretch>
        </p:blipFill>
        <p:spPr bwMode="auto">
          <a:xfrm>
            <a:off x="1156608" y="500063"/>
            <a:ext cx="6830783" cy="5824537"/>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286</a:t>
            </a:fld>
            <a:endParaRPr lang="tr-TR"/>
          </a:p>
        </p:txBody>
      </p:sp>
    </p:spTree>
  </p:cSld>
  <p:clrMapOvr>
    <a:masterClrMapping/>
  </p:clrMapOvr>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2"/>
          <a:srcRect/>
          <a:stretch>
            <a:fillRect/>
          </a:stretch>
        </p:blipFill>
        <p:spPr bwMode="auto">
          <a:xfrm>
            <a:off x="285720" y="142853"/>
            <a:ext cx="8572560" cy="6514422"/>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287</a:t>
            </a:fld>
            <a:endParaRPr lang="tr-TR"/>
          </a:p>
        </p:txBody>
      </p:sp>
    </p:spTree>
  </p:cSld>
  <p:clrMapOvr>
    <a:masterClrMapping/>
  </p:clrMapOvr>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28596" y="928670"/>
            <a:ext cx="8229600" cy="5357850"/>
          </a:xfrm>
          <a:ln>
            <a:solidFill>
              <a:schemeClr val="accent1"/>
            </a:solidFill>
          </a:ln>
        </p:spPr>
        <p:txBody>
          <a:bodyPr>
            <a:normAutofit lnSpcReduction="10000"/>
          </a:bodyPr>
          <a:lstStyle/>
          <a:p>
            <a:pPr algn="just">
              <a:buFont typeface="Wingdings" pitchFamily="2" charset="2"/>
              <a:buChar char="Ø"/>
            </a:pP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Proteoliz</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ekstraksiyondan</a:t>
            </a:r>
            <a:r>
              <a:rPr lang="tr-TR" dirty="0" smtClean="0">
                <a:latin typeface="Times New Roman" pitchFamily="18" charset="0"/>
                <a:cs typeface="Times New Roman" pitchFamily="18" charset="0"/>
              </a:rPr>
              <a:t> sonra ve saflaştırma işleminin tüm basamaklarında önemli bir problemdir. Bu problemin önüne geçmek için </a:t>
            </a:r>
            <a:r>
              <a:rPr lang="tr-TR" dirty="0" err="1" smtClean="0">
                <a:latin typeface="Times New Roman" pitchFamily="18" charset="0"/>
                <a:cs typeface="Times New Roman" pitchFamily="18" charset="0"/>
              </a:rPr>
              <a:t>proteaz</a:t>
            </a:r>
            <a:r>
              <a:rPr lang="tr-TR" dirty="0" smtClean="0">
                <a:latin typeface="Times New Roman" pitchFamily="18" charset="0"/>
                <a:cs typeface="Times New Roman" pitchFamily="18" charset="0"/>
              </a:rPr>
              <a:t> inhibitörleri kullanılır. </a:t>
            </a:r>
          </a:p>
          <a:p>
            <a:pPr algn="just">
              <a:buFont typeface="Wingdings" pitchFamily="2" charset="2"/>
              <a:buChar char="Ø"/>
            </a:pP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Membran</a:t>
            </a:r>
            <a:r>
              <a:rPr lang="tr-TR" dirty="0" smtClean="0">
                <a:latin typeface="Times New Roman" pitchFamily="18" charset="0"/>
                <a:cs typeface="Times New Roman" pitchFamily="18" charset="0"/>
              </a:rPr>
              <a:t> proteinlerinin saflaştırılmalarında genellikle deterjanlar kullanılır. </a:t>
            </a:r>
          </a:p>
          <a:p>
            <a:pPr algn="just">
              <a:buFont typeface="Wingdings" pitchFamily="2" charset="2"/>
              <a:buChar char="Ø"/>
            </a:pPr>
            <a:r>
              <a:rPr lang="tr-TR" dirty="0" smtClean="0">
                <a:latin typeface="Times New Roman" pitchFamily="18" charset="0"/>
                <a:cs typeface="Times New Roman" pitchFamily="18" charset="0"/>
              </a:rPr>
              <a:t>      Deterjanlar </a:t>
            </a:r>
            <a:r>
              <a:rPr lang="tr-TR" dirty="0" err="1" smtClean="0">
                <a:latin typeface="Times New Roman" pitchFamily="18" charset="0"/>
                <a:cs typeface="Times New Roman" pitchFamily="18" charset="0"/>
              </a:rPr>
              <a:t>amfifilik</a:t>
            </a:r>
            <a:r>
              <a:rPr lang="tr-TR" dirty="0" smtClean="0">
                <a:latin typeface="Times New Roman" pitchFamily="18" charset="0"/>
                <a:cs typeface="Times New Roman" pitchFamily="18" charset="0"/>
              </a:rPr>
              <a:t> özelliğe sahip moleküllerdir. Deterjanların “kuyruk” kısımları </a:t>
            </a:r>
            <a:r>
              <a:rPr lang="tr-TR" dirty="0" err="1" smtClean="0">
                <a:latin typeface="Times New Roman" pitchFamily="18" charset="0"/>
                <a:cs typeface="Times New Roman" pitchFamily="18" charset="0"/>
              </a:rPr>
              <a:t>hidrofobik</a:t>
            </a:r>
            <a:r>
              <a:rPr lang="tr-TR" dirty="0" smtClean="0">
                <a:latin typeface="Times New Roman" pitchFamily="18" charset="0"/>
                <a:cs typeface="Times New Roman" pitchFamily="18" charset="0"/>
              </a:rPr>
              <a:t>, “baş” kısımları ise </a:t>
            </a:r>
            <a:r>
              <a:rPr lang="tr-TR" dirty="0" err="1" smtClean="0">
                <a:latin typeface="Times New Roman" pitchFamily="18" charset="0"/>
                <a:cs typeface="Times New Roman" pitchFamily="18" charset="0"/>
              </a:rPr>
              <a:t>hidrofilik</a:t>
            </a:r>
            <a:r>
              <a:rPr lang="tr-TR" dirty="0" smtClean="0">
                <a:latin typeface="Times New Roman" pitchFamily="18" charset="0"/>
                <a:cs typeface="Times New Roman" pitchFamily="18" charset="0"/>
              </a:rPr>
              <a:t> karakterlidir. </a:t>
            </a:r>
          </a:p>
          <a:p>
            <a:pPr algn="just">
              <a:buFont typeface="Wingdings" pitchFamily="2" charset="2"/>
              <a:buChar char="Ø"/>
            </a:pPr>
            <a:r>
              <a:rPr lang="tr-TR" dirty="0" smtClean="0">
                <a:latin typeface="Times New Roman" pitchFamily="18" charset="0"/>
                <a:cs typeface="Times New Roman" pitchFamily="18" charset="0"/>
              </a:rPr>
              <a:t>      İyonik, </a:t>
            </a:r>
            <a:r>
              <a:rPr lang="tr-TR" dirty="0" err="1" smtClean="0">
                <a:latin typeface="Times New Roman" pitchFamily="18" charset="0"/>
                <a:cs typeface="Times New Roman" pitchFamily="18" charset="0"/>
              </a:rPr>
              <a:t>noniyonik</a:t>
            </a:r>
            <a:r>
              <a:rPr lang="tr-TR" dirty="0" smtClean="0">
                <a:latin typeface="Times New Roman" pitchFamily="18" charset="0"/>
                <a:cs typeface="Times New Roman" pitchFamily="18" charset="0"/>
              </a:rPr>
              <a:t> ve </a:t>
            </a:r>
            <a:r>
              <a:rPr lang="tr-TR" dirty="0" err="1" smtClean="0">
                <a:latin typeface="Times New Roman" pitchFamily="18" charset="0"/>
                <a:cs typeface="Times New Roman" pitchFamily="18" charset="0"/>
              </a:rPr>
              <a:t>zwitteriyonik</a:t>
            </a:r>
            <a:r>
              <a:rPr lang="tr-TR" dirty="0" smtClean="0">
                <a:latin typeface="Times New Roman" pitchFamily="18" charset="0"/>
                <a:cs typeface="Times New Roman" pitchFamily="18" charset="0"/>
              </a:rPr>
              <a:t> olmak üzere deterjanlar sınıflandırılabilirler. </a:t>
            </a:r>
          </a:p>
          <a:p>
            <a:pPr algn="just">
              <a:buFont typeface="Wingdings" pitchFamily="2" charset="2"/>
              <a:buChar char="Ø"/>
            </a:pPr>
            <a:r>
              <a:rPr lang="tr-TR" dirty="0" smtClean="0">
                <a:latin typeface="Times New Roman" pitchFamily="18" charset="0"/>
                <a:cs typeface="Times New Roman" pitchFamily="18" charset="0"/>
              </a:rPr>
              <a:t>      Deterjanların önemli bir özelliği misel oluşturabilmeleridir. </a:t>
            </a:r>
            <a:endParaRPr lang="tr-TR" dirty="0">
              <a:latin typeface="Times New Roman" pitchFamily="18" charset="0"/>
              <a:cs typeface="Times New Roman" pitchFamily="18" charset="0"/>
            </a:endParaRPr>
          </a:p>
        </p:txBody>
      </p:sp>
      <p:sp>
        <p:nvSpPr>
          <p:cNvPr id="5" name="4 Slayt Numarası Yer Tutucusu"/>
          <p:cNvSpPr>
            <a:spLocks noGrp="1"/>
          </p:cNvSpPr>
          <p:nvPr>
            <p:ph type="sldNum" sz="quarter" idx="12"/>
          </p:nvPr>
        </p:nvSpPr>
        <p:spPr/>
        <p:txBody>
          <a:bodyPr/>
          <a:lstStyle/>
          <a:p>
            <a:fld id="{76E3FD18-239D-48BA-886F-2D86BFFD5A0D}" type="slidenum">
              <a:rPr lang="tr-TR" smtClean="0"/>
              <a:pPr/>
              <a:t>288</a:t>
            </a:fld>
            <a:endParaRPr lang="tr-TR"/>
          </a:p>
        </p:txBody>
      </p:sp>
    </p:spTree>
  </p:cSld>
  <p:clrMapOvr>
    <a:masterClrMapping/>
  </p:clrMapOvr>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Grp="1" noChangeAspect="1" noChangeArrowheads="1"/>
          </p:cNvPicPr>
          <p:nvPr>
            <p:ph idx="1"/>
          </p:nvPr>
        </p:nvPicPr>
        <p:blipFill>
          <a:blip r:embed="rId2"/>
          <a:srcRect/>
          <a:stretch>
            <a:fillRect/>
          </a:stretch>
        </p:blipFill>
        <p:spPr bwMode="auto">
          <a:xfrm>
            <a:off x="457200" y="1497081"/>
            <a:ext cx="8229600" cy="3973375"/>
          </a:xfrm>
          <a:prstGeom prst="rect">
            <a:avLst/>
          </a:prstGeom>
          <a:noFill/>
          <a:ln w="9525">
            <a:noFill/>
            <a:miter lim="800000"/>
            <a:headEnd/>
            <a:tailEnd/>
          </a:ln>
          <a:effectLst/>
        </p:spPr>
      </p:pic>
      <p:sp>
        <p:nvSpPr>
          <p:cNvPr id="5" name="4 Slayt Numarası Yer Tutucusu"/>
          <p:cNvSpPr>
            <a:spLocks noGrp="1"/>
          </p:cNvSpPr>
          <p:nvPr>
            <p:ph type="sldNum" sz="quarter" idx="12"/>
          </p:nvPr>
        </p:nvSpPr>
        <p:spPr/>
        <p:txBody>
          <a:bodyPr/>
          <a:lstStyle/>
          <a:p>
            <a:fld id="{76E3FD18-239D-48BA-886F-2D86BFFD5A0D}" type="slidenum">
              <a:rPr lang="tr-TR" smtClean="0"/>
              <a:pPr/>
              <a:t>289</a:t>
            </a:fld>
            <a:endParaRPr lang="tr-TR"/>
          </a:p>
        </p:txBody>
      </p:sp>
    </p:spTree>
  </p:cSld>
  <p:clrMapOvr>
    <a:masterClrMapping/>
  </p:clrMapOvr>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Grp="1" noChangeAspect="1" noChangeArrowheads="1"/>
          </p:cNvPicPr>
          <p:nvPr>
            <p:ph idx="1"/>
          </p:nvPr>
        </p:nvPicPr>
        <p:blipFill>
          <a:blip r:embed="rId2"/>
          <a:srcRect/>
          <a:stretch>
            <a:fillRect/>
          </a:stretch>
        </p:blipFill>
        <p:spPr bwMode="auto">
          <a:xfrm>
            <a:off x="0" y="500042"/>
            <a:ext cx="9144000" cy="6000792"/>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290</a:t>
            </a:fld>
            <a:endParaRPr lang="tr-TR"/>
          </a:p>
        </p:txBody>
      </p:sp>
    </p:spTree>
  </p:cSld>
  <p:clrMapOvr>
    <a:masterClrMapping/>
  </p:clrMapOvr>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Grp="1" noChangeAspect="1" noChangeArrowheads="1"/>
          </p:cNvPicPr>
          <p:nvPr>
            <p:ph idx="1"/>
          </p:nvPr>
        </p:nvPicPr>
        <p:blipFill>
          <a:blip r:embed="rId2"/>
          <a:srcRect/>
          <a:stretch>
            <a:fillRect/>
          </a:stretch>
        </p:blipFill>
        <p:spPr bwMode="auto">
          <a:xfrm>
            <a:off x="17559" y="785794"/>
            <a:ext cx="9085870" cy="5500726"/>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291</a:t>
            </a:fld>
            <a:endParaRPr lang="tr-TR"/>
          </a:p>
        </p:txBody>
      </p:sp>
    </p:spTree>
  </p:cSld>
  <p:clrMapOvr>
    <a:masterClrMapping/>
  </p:clrMapOvr>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214282" y="285728"/>
            <a:ext cx="8715436" cy="6429420"/>
          </a:xfrm>
          <a:ln>
            <a:solidFill>
              <a:schemeClr val="accent1"/>
            </a:solidFill>
          </a:ln>
        </p:spPr>
        <p:txBody>
          <a:bodyPr>
            <a:noAutofit/>
          </a:bodyPr>
          <a:lstStyle/>
          <a:p>
            <a:pPr algn="just">
              <a:buFont typeface="Wingdings" pitchFamily="2" charset="2"/>
              <a:buChar char="Ø"/>
            </a:pPr>
            <a:r>
              <a:rPr lang="tr-TR" sz="2200" dirty="0" smtClean="0">
                <a:latin typeface="Times New Roman" pitchFamily="18" charset="0"/>
                <a:cs typeface="Times New Roman" pitchFamily="18" charset="0"/>
              </a:rPr>
              <a:t>     </a:t>
            </a:r>
            <a:r>
              <a:rPr lang="tr-TR" sz="2200" dirty="0" err="1" smtClean="0">
                <a:latin typeface="Times New Roman" pitchFamily="18" charset="0"/>
                <a:cs typeface="Times New Roman" pitchFamily="18" charset="0"/>
              </a:rPr>
              <a:t>Membran</a:t>
            </a:r>
            <a:r>
              <a:rPr lang="tr-TR" sz="2200" dirty="0" smtClean="0">
                <a:latin typeface="Times New Roman" pitchFamily="18" charset="0"/>
                <a:cs typeface="Times New Roman" pitchFamily="18" charset="0"/>
              </a:rPr>
              <a:t> proteinlerinin çözünürleştirilmesi için </a:t>
            </a:r>
            <a:r>
              <a:rPr lang="tr-TR" sz="2200" dirty="0" err="1" smtClean="0">
                <a:solidFill>
                  <a:srgbClr val="FF0000"/>
                </a:solidFill>
                <a:latin typeface="Times New Roman" pitchFamily="18" charset="0"/>
                <a:cs typeface="Times New Roman" pitchFamily="18" charset="0"/>
              </a:rPr>
              <a:t>noniyonik</a:t>
            </a:r>
            <a:r>
              <a:rPr lang="tr-TR" sz="2200" dirty="0" smtClean="0">
                <a:latin typeface="Times New Roman" pitchFamily="18" charset="0"/>
                <a:cs typeface="Times New Roman" pitchFamily="18" charset="0"/>
              </a:rPr>
              <a:t> veya </a:t>
            </a:r>
            <a:r>
              <a:rPr lang="tr-TR" sz="2200" dirty="0" err="1" smtClean="0">
                <a:solidFill>
                  <a:srgbClr val="FF0000"/>
                </a:solidFill>
                <a:latin typeface="Times New Roman" pitchFamily="18" charset="0"/>
                <a:cs typeface="Times New Roman" pitchFamily="18" charset="0"/>
              </a:rPr>
              <a:t>zwitteriyonik</a:t>
            </a:r>
            <a:r>
              <a:rPr lang="tr-TR" sz="2200" dirty="0" smtClean="0">
                <a:latin typeface="Times New Roman" pitchFamily="18" charset="0"/>
                <a:cs typeface="Times New Roman" pitchFamily="18" charset="0"/>
              </a:rPr>
              <a:t> deterjanlar kullanılır. </a:t>
            </a:r>
          </a:p>
          <a:p>
            <a:endParaRPr lang="tr-TR" sz="2000" dirty="0" smtClean="0">
              <a:latin typeface="Times New Roman" pitchFamily="18" charset="0"/>
              <a:cs typeface="Times New Roman" pitchFamily="18" charset="0"/>
            </a:endParaRPr>
          </a:p>
          <a:p>
            <a:endParaRPr lang="tr-TR" sz="2000" dirty="0" smtClean="0">
              <a:latin typeface="Times New Roman" pitchFamily="18" charset="0"/>
              <a:cs typeface="Times New Roman" pitchFamily="18" charset="0"/>
            </a:endParaRPr>
          </a:p>
          <a:p>
            <a:endParaRPr lang="tr-TR" sz="2000" dirty="0" smtClean="0">
              <a:latin typeface="Times New Roman" pitchFamily="18" charset="0"/>
              <a:cs typeface="Times New Roman" pitchFamily="18" charset="0"/>
            </a:endParaRPr>
          </a:p>
          <a:p>
            <a:endParaRPr lang="tr-TR" sz="2000" dirty="0" smtClean="0">
              <a:latin typeface="Times New Roman" pitchFamily="18" charset="0"/>
              <a:cs typeface="Times New Roman" pitchFamily="18" charset="0"/>
            </a:endParaRPr>
          </a:p>
          <a:p>
            <a:endParaRPr lang="tr-TR" sz="2000" dirty="0" smtClean="0">
              <a:latin typeface="Times New Roman" pitchFamily="18" charset="0"/>
              <a:cs typeface="Times New Roman" pitchFamily="18" charset="0"/>
            </a:endParaRPr>
          </a:p>
          <a:p>
            <a:endParaRPr lang="tr-TR" sz="2000" dirty="0" smtClean="0">
              <a:latin typeface="Times New Roman" pitchFamily="18" charset="0"/>
              <a:cs typeface="Times New Roman" pitchFamily="18" charset="0"/>
            </a:endParaRPr>
          </a:p>
          <a:p>
            <a:pPr>
              <a:buNone/>
            </a:pPr>
            <a:endParaRPr lang="tr-TR" sz="2000" dirty="0" smtClean="0">
              <a:latin typeface="Times New Roman" pitchFamily="18" charset="0"/>
              <a:cs typeface="Times New Roman" pitchFamily="18" charset="0"/>
            </a:endParaRPr>
          </a:p>
          <a:p>
            <a:pPr>
              <a:buNone/>
            </a:pPr>
            <a:endParaRPr lang="tr-TR" sz="2000" dirty="0" smtClean="0">
              <a:latin typeface="Times New Roman" pitchFamily="18" charset="0"/>
              <a:cs typeface="Times New Roman" pitchFamily="18" charset="0"/>
            </a:endParaRPr>
          </a:p>
          <a:p>
            <a:pPr>
              <a:buFont typeface="Wingdings" pitchFamily="2" charset="2"/>
              <a:buChar char="Ø"/>
            </a:pPr>
            <a:endParaRPr lang="tr-TR" sz="2000" dirty="0" smtClean="0">
              <a:latin typeface="Times New Roman" pitchFamily="18" charset="0"/>
              <a:cs typeface="Times New Roman" pitchFamily="18" charset="0"/>
            </a:endParaRPr>
          </a:p>
          <a:p>
            <a:pPr algn="just">
              <a:buFont typeface="Wingdings" pitchFamily="2" charset="2"/>
              <a:buChar char="Ø"/>
            </a:pPr>
            <a:r>
              <a:rPr lang="tr-TR" sz="2200" dirty="0" smtClean="0">
                <a:latin typeface="Times New Roman" pitchFamily="18" charset="0"/>
                <a:cs typeface="Times New Roman" pitchFamily="18" charset="0"/>
              </a:rPr>
              <a:t>     Protein </a:t>
            </a:r>
            <a:r>
              <a:rPr lang="tr-TR" sz="2200" dirty="0" err="1" smtClean="0">
                <a:latin typeface="Times New Roman" pitchFamily="18" charset="0"/>
                <a:cs typeface="Times New Roman" pitchFamily="18" charset="0"/>
              </a:rPr>
              <a:t>ekstraksiyonu</a:t>
            </a:r>
            <a:r>
              <a:rPr lang="tr-TR" sz="2200" dirty="0" smtClean="0">
                <a:latin typeface="Times New Roman" pitchFamily="18" charset="0"/>
                <a:cs typeface="Times New Roman" pitchFamily="18" charset="0"/>
              </a:rPr>
              <a:t> için kimyasal ve mekanik </a:t>
            </a:r>
            <a:r>
              <a:rPr lang="tr-TR" sz="2200" dirty="0" err="1" smtClean="0">
                <a:latin typeface="Times New Roman" pitchFamily="18" charset="0"/>
                <a:cs typeface="Times New Roman" pitchFamily="18" charset="0"/>
              </a:rPr>
              <a:t>liziz</a:t>
            </a:r>
            <a:r>
              <a:rPr lang="tr-TR" sz="2200" dirty="0" smtClean="0">
                <a:latin typeface="Times New Roman" pitchFamily="18" charset="0"/>
                <a:cs typeface="Times New Roman" pitchFamily="18" charset="0"/>
              </a:rPr>
              <a:t> yöntemlerinin kullanıldığı daha önce belirtilmişti. </a:t>
            </a:r>
          </a:p>
          <a:p>
            <a:pPr algn="just">
              <a:buFont typeface="Wingdings" pitchFamily="2" charset="2"/>
              <a:buChar char="Ø"/>
            </a:pPr>
            <a:r>
              <a:rPr lang="tr-TR" sz="2200" dirty="0" smtClean="0">
                <a:solidFill>
                  <a:srgbClr val="FF0000"/>
                </a:solidFill>
                <a:latin typeface="Times New Roman" pitchFamily="18" charset="0"/>
                <a:cs typeface="Times New Roman" pitchFamily="18" charset="0"/>
              </a:rPr>
              <a:t>     Kimyasal </a:t>
            </a:r>
            <a:r>
              <a:rPr lang="tr-TR" sz="2200" dirty="0" err="1" smtClean="0">
                <a:solidFill>
                  <a:srgbClr val="FF0000"/>
                </a:solidFill>
                <a:latin typeface="Times New Roman" pitchFamily="18" charset="0"/>
                <a:cs typeface="Times New Roman" pitchFamily="18" charset="0"/>
              </a:rPr>
              <a:t>liziz</a:t>
            </a:r>
            <a:r>
              <a:rPr lang="tr-TR" sz="2200" dirty="0" smtClean="0">
                <a:latin typeface="Times New Roman" pitchFamily="18" charset="0"/>
                <a:cs typeface="Times New Roman" pitchFamily="18" charset="0"/>
              </a:rPr>
              <a:t> genellikle hücrelerin alkali, enzim veya deterjanlarla muamele edilmesi ile gerçekleştirilir. </a:t>
            </a:r>
          </a:p>
          <a:p>
            <a:pPr algn="just">
              <a:buFont typeface="Wingdings" pitchFamily="2" charset="2"/>
              <a:buChar char="Ø"/>
            </a:pPr>
            <a:r>
              <a:rPr lang="tr-TR" sz="2200" dirty="0" smtClean="0">
                <a:latin typeface="Times New Roman" pitchFamily="18" charset="0"/>
                <a:cs typeface="Times New Roman" pitchFamily="18" charset="0"/>
              </a:rPr>
              <a:t>     Genellikle gram pozitif bakterilerin izolasyonunda </a:t>
            </a:r>
            <a:r>
              <a:rPr lang="tr-TR" sz="2200" dirty="0" err="1" smtClean="0">
                <a:solidFill>
                  <a:srgbClr val="FF0000"/>
                </a:solidFill>
                <a:latin typeface="Times New Roman" pitchFamily="18" charset="0"/>
                <a:cs typeface="Times New Roman" pitchFamily="18" charset="0"/>
              </a:rPr>
              <a:t>lizozim</a:t>
            </a:r>
            <a:r>
              <a:rPr lang="tr-TR" sz="2200" dirty="0" smtClean="0">
                <a:latin typeface="Times New Roman" pitchFamily="18" charset="0"/>
                <a:cs typeface="Times New Roman" pitchFamily="18" charset="0"/>
              </a:rPr>
              <a:t> adı verilen enzim kullanılır. </a:t>
            </a:r>
            <a:endParaRPr lang="tr-TR" sz="2200" dirty="0">
              <a:latin typeface="Times New Roman" pitchFamily="18" charset="0"/>
              <a:cs typeface="Times New Roman" pitchFamily="18" charset="0"/>
            </a:endParaRPr>
          </a:p>
        </p:txBody>
      </p:sp>
      <p:pic>
        <p:nvPicPr>
          <p:cNvPr id="5" name="Picture 2"/>
          <p:cNvPicPr>
            <a:picLocks noChangeAspect="1" noChangeArrowheads="1"/>
          </p:cNvPicPr>
          <p:nvPr/>
        </p:nvPicPr>
        <p:blipFill>
          <a:blip r:embed="rId2"/>
          <a:srcRect/>
          <a:stretch>
            <a:fillRect/>
          </a:stretch>
        </p:blipFill>
        <p:spPr bwMode="auto">
          <a:xfrm>
            <a:off x="285720" y="1071546"/>
            <a:ext cx="8643998" cy="3214710"/>
          </a:xfrm>
          <a:prstGeom prst="rect">
            <a:avLst/>
          </a:prstGeom>
          <a:noFill/>
          <a:ln w="9525">
            <a:noFill/>
            <a:miter lim="800000"/>
            <a:headEnd/>
            <a:tailEnd/>
          </a:ln>
          <a:effectLst/>
        </p:spPr>
      </p:pic>
      <p:sp>
        <p:nvSpPr>
          <p:cNvPr id="6" name="5 Slayt Numarası Yer Tutucusu"/>
          <p:cNvSpPr>
            <a:spLocks noGrp="1"/>
          </p:cNvSpPr>
          <p:nvPr>
            <p:ph type="sldNum" sz="quarter" idx="12"/>
          </p:nvPr>
        </p:nvSpPr>
        <p:spPr/>
        <p:txBody>
          <a:bodyPr/>
          <a:lstStyle/>
          <a:p>
            <a:fld id="{76E3FD18-239D-48BA-886F-2D86BFFD5A0D}" type="slidenum">
              <a:rPr lang="tr-TR" smtClean="0"/>
              <a:pPr/>
              <a:t>292</a:t>
            </a:fld>
            <a:endParaRPr lang="tr-TR"/>
          </a:p>
        </p:txBody>
      </p:sp>
    </p:spTree>
  </p:cSld>
  <p:clrMapOvr>
    <a:masterClrMapping/>
  </p:clrMapOvr>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57158" y="928670"/>
            <a:ext cx="8429684" cy="5643602"/>
          </a:xfrm>
          <a:ln>
            <a:solidFill>
              <a:schemeClr val="accent1"/>
            </a:solidFill>
          </a:ln>
        </p:spPr>
        <p:txBody>
          <a:bodyPr>
            <a:normAutofit/>
          </a:bodyPr>
          <a:lstStyle/>
          <a:p>
            <a:pPr algn="just">
              <a:buFont typeface="Wingdings" pitchFamily="2" charset="2"/>
              <a:buChar char="Ø"/>
            </a:pPr>
            <a:r>
              <a:rPr lang="tr-TR" sz="2500" dirty="0" smtClean="0">
                <a:latin typeface="Times New Roman" pitchFamily="18" charset="0"/>
                <a:cs typeface="Times New Roman" pitchFamily="18" charset="0"/>
              </a:rPr>
              <a:t>     Hücre duvarı ile korunmayan hücreler için </a:t>
            </a:r>
            <a:r>
              <a:rPr lang="tr-TR" sz="2500" dirty="0" err="1" smtClean="0">
                <a:latin typeface="Times New Roman" pitchFamily="18" charset="0"/>
                <a:cs typeface="Times New Roman" pitchFamily="18" charset="0"/>
              </a:rPr>
              <a:t>hipotonik</a:t>
            </a:r>
            <a:r>
              <a:rPr lang="tr-TR" sz="2500" dirty="0" smtClean="0">
                <a:latin typeface="Times New Roman" pitchFamily="18" charset="0"/>
                <a:cs typeface="Times New Roman" pitchFamily="18" charset="0"/>
              </a:rPr>
              <a:t> çözelti kullanılarak </a:t>
            </a:r>
            <a:r>
              <a:rPr lang="tr-TR" sz="2500" dirty="0" err="1" smtClean="0">
                <a:latin typeface="Times New Roman" pitchFamily="18" charset="0"/>
                <a:cs typeface="Times New Roman" pitchFamily="18" charset="0"/>
              </a:rPr>
              <a:t>ozmotik</a:t>
            </a:r>
            <a:r>
              <a:rPr lang="tr-TR" sz="2500" dirty="0" smtClean="0">
                <a:latin typeface="Times New Roman" pitchFamily="18" charset="0"/>
                <a:cs typeface="Times New Roman" pitchFamily="18" charset="0"/>
              </a:rPr>
              <a:t> </a:t>
            </a:r>
            <a:r>
              <a:rPr lang="tr-TR" sz="2500" dirty="0" smtClean="0">
                <a:solidFill>
                  <a:srgbClr val="FF0000"/>
                </a:solidFill>
                <a:latin typeface="Times New Roman" pitchFamily="18" charset="0"/>
                <a:cs typeface="Times New Roman" pitchFamily="18" charset="0"/>
              </a:rPr>
              <a:t>şok </a:t>
            </a:r>
            <a:r>
              <a:rPr lang="tr-TR" sz="2500" dirty="0" err="1" smtClean="0">
                <a:solidFill>
                  <a:srgbClr val="FF0000"/>
                </a:solidFill>
                <a:latin typeface="Times New Roman" pitchFamily="18" charset="0"/>
                <a:cs typeface="Times New Roman" pitchFamily="18" charset="0"/>
              </a:rPr>
              <a:t>lizizi</a:t>
            </a:r>
            <a:r>
              <a:rPr lang="tr-TR" sz="2500" dirty="0" smtClean="0">
                <a:solidFill>
                  <a:srgbClr val="FF0000"/>
                </a:solidFill>
                <a:latin typeface="Times New Roman" pitchFamily="18" charset="0"/>
                <a:cs typeface="Times New Roman" pitchFamily="18" charset="0"/>
              </a:rPr>
              <a:t> </a:t>
            </a:r>
            <a:r>
              <a:rPr lang="tr-TR" sz="2500" dirty="0" smtClean="0">
                <a:latin typeface="Times New Roman" pitchFamily="18" charset="0"/>
                <a:cs typeface="Times New Roman" pitchFamily="18" charset="0"/>
              </a:rPr>
              <a:t>gerçekleştirilebilir. </a:t>
            </a:r>
          </a:p>
          <a:p>
            <a:pPr algn="just">
              <a:buFont typeface="Wingdings" pitchFamily="2" charset="2"/>
              <a:buChar char="Ø"/>
            </a:pPr>
            <a:r>
              <a:rPr lang="tr-TR" sz="2500" dirty="0" smtClean="0">
                <a:latin typeface="Times New Roman" pitchFamily="18" charset="0"/>
                <a:cs typeface="Times New Roman" pitchFamily="18" charset="0"/>
              </a:rPr>
              <a:t>     Proteinlerin </a:t>
            </a:r>
            <a:r>
              <a:rPr lang="tr-TR" sz="2500" dirty="0" err="1" smtClean="0">
                <a:latin typeface="Times New Roman" pitchFamily="18" charset="0"/>
                <a:cs typeface="Times New Roman" pitchFamily="18" charset="0"/>
              </a:rPr>
              <a:t>homojenizasyonu</a:t>
            </a:r>
            <a:r>
              <a:rPr lang="tr-TR" sz="2500" dirty="0" smtClean="0">
                <a:latin typeface="Times New Roman" pitchFamily="18" charset="0"/>
                <a:cs typeface="Times New Roman" pitchFamily="18" charset="0"/>
              </a:rPr>
              <a:t> için mekanik yöntemler kullanılabilir. Bu yöntemler genellikle başka bir kimyasal gerektirmediklerinden ucuzdurlar ve yüksek miktarlardaki başlangıç maddelerine uygulanabilirler. </a:t>
            </a:r>
          </a:p>
          <a:p>
            <a:pPr algn="just">
              <a:buFont typeface="Wingdings" pitchFamily="2" charset="2"/>
              <a:buChar char="Ø"/>
            </a:pPr>
            <a:r>
              <a:rPr lang="tr-TR" sz="2500" dirty="0" smtClean="0">
                <a:latin typeface="Times New Roman" pitchFamily="18" charset="0"/>
                <a:cs typeface="Times New Roman" pitchFamily="18" charset="0"/>
              </a:rPr>
              <a:t>    Bu amaçla </a:t>
            </a:r>
            <a:r>
              <a:rPr lang="tr-TR" sz="2500" dirty="0" err="1" smtClean="0">
                <a:latin typeface="Times New Roman" pitchFamily="18" charset="0"/>
                <a:cs typeface="Times New Roman" pitchFamily="18" charset="0"/>
              </a:rPr>
              <a:t>sonikasyon</a:t>
            </a:r>
            <a:r>
              <a:rPr lang="tr-TR" sz="2500" dirty="0" smtClean="0">
                <a:latin typeface="Times New Roman" pitchFamily="18" charset="0"/>
                <a:cs typeface="Times New Roman" pitchFamily="18" charset="0"/>
              </a:rPr>
              <a:t>, yüksek basınçlı püskürtme, bıçaklı </a:t>
            </a:r>
            <a:r>
              <a:rPr lang="tr-TR" sz="2500" dirty="0" err="1" smtClean="0">
                <a:latin typeface="Times New Roman" pitchFamily="18" charset="0"/>
                <a:cs typeface="Times New Roman" pitchFamily="18" charset="0"/>
              </a:rPr>
              <a:t>homojenizatör</a:t>
            </a:r>
            <a:r>
              <a:rPr lang="tr-TR" sz="2500" dirty="0" smtClean="0">
                <a:latin typeface="Times New Roman" pitchFamily="18" charset="0"/>
                <a:cs typeface="Times New Roman" pitchFamily="18" charset="0"/>
              </a:rPr>
              <a:t> ve küreli değirmenler kullanılabilir. </a:t>
            </a:r>
          </a:p>
          <a:p>
            <a:pPr algn="just">
              <a:buFont typeface="Wingdings" pitchFamily="2" charset="2"/>
              <a:buChar char="Ø"/>
            </a:pPr>
            <a:r>
              <a:rPr lang="tr-TR" sz="2500" dirty="0" smtClean="0">
                <a:latin typeface="Times New Roman" pitchFamily="18" charset="0"/>
                <a:cs typeface="Times New Roman" pitchFamily="18" charset="0"/>
              </a:rPr>
              <a:t>    Mekanik yöntemler ısı ürettiklerinden, bu yöntemlerle çalışma yapılırken ısı mutlaka kontrol altına alınmalıdır. </a:t>
            </a:r>
          </a:p>
          <a:p>
            <a:pPr algn="just">
              <a:buFont typeface="Wingdings" pitchFamily="2" charset="2"/>
              <a:buChar char="Ø"/>
            </a:pPr>
            <a:r>
              <a:rPr lang="tr-TR" sz="2500" dirty="0" smtClean="0">
                <a:latin typeface="Times New Roman" pitchFamily="18" charset="0"/>
                <a:cs typeface="Times New Roman" pitchFamily="18" charset="0"/>
              </a:rPr>
              <a:t>    </a:t>
            </a:r>
            <a:r>
              <a:rPr lang="tr-TR" sz="2500" dirty="0" err="1" smtClean="0">
                <a:latin typeface="Times New Roman" pitchFamily="18" charset="0"/>
                <a:cs typeface="Times New Roman" pitchFamily="18" charset="0"/>
              </a:rPr>
              <a:t>Homojenizasyon</a:t>
            </a:r>
            <a:r>
              <a:rPr lang="tr-TR" sz="2500" dirty="0" smtClean="0">
                <a:latin typeface="Times New Roman" pitchFamily="18" charset="0"/>
                <a:cs typeface="Times New Roman" pitchFamily="18" charset="0"/>
              </a:rPr>
              <a:t> ve çözeltiye alma sırasında </a:t>
            </a:r>
            <a:r>
              <a:rPr lang="tr-TR" sz="2500" dirty="0" err="1" smtClean="0">
                <a:latin typeface="Times New Roman" pitchFamily="18" charset="0"/>
                <a:cs typeface="Times New Roman" pitchFamily="18" charset="0"/>
              </a:rPr>
              <a:t>agregatlar</a:t>
            </a:r>
            <a:r>
              <a:rPr lang="tr-TR" sz="2500" dirty="0" smtClean="0">
                <a:latin typeface="Times New Roman" pitchFamily="18" charset="0"/>
                <a:cs typeface="Times New Roman" pitchFamily="18" charset="0"/>
              </a:rPr>
              <a:t> oluşturan ve çözünen proteinler için üre ve </a:t>
            </a:r>
            <a:r>
              <a:rPr lang="tr-TR" sz="2500" dirty="0" err="1" smtClean="0">
                <a:latin typeface="Times New Roman" pitchFamily="18" charset="0"/>
                <a:cs typeface="Times New Roman" pitchFamily="18" charset="0"/>
              </a:rPr>
              <a:t>guanidin</a:t>
            </a:r>
            <a:r>
              <a:rPr lang="tr-TR" sz="2500" dirty="0" smtClean="0">
                <a:latin typeface="Times New Roman" pitchFamily="18" charset="0"/>
                <a:cs typeface="Times New Roman" pitchFamily="18" charset="0"/>
              </a:rPr>
              <a:t> </a:t>
            </a:r>
            <a:r>
              <a:rPr lang="tr-TR" sz="2500" dirty="0" err="1" smtClean="0">
                <a:latin typeface="Times New Roman" pitchFamily="18" charset="0"/>
                <a:cs typeface="Times New Roman" pitchFamily="18" charset="0"/>
              </a:rPr>
              <a:t>hidroklorür</a:t>
            </a:r>
            <a:r>
              <a:rPr lang="tr-TR" sz="2500" dirty="0" smtClean="0">
                <a:latin typeface="Times New Roman" pitchFamily="18" charset="0"/>
                <a:cs typeface="Times New Roman" pitchFamily="18" charset="0"/>
              </a:rPr>
              <a:t> gibi </a:t>
            </a:r>
            <a:r>
              <a:rPr lang="tr-TR" sz="2500" dirty="0" err="1" smtClean="0">
                <a:latin typeface="Times New Roman" pitchFamily="18" charset="0"/>
                <a:cs typeface="Times New Roman" pitchFamily="18" charset="0"/>
              </a:rPr>
              <a:t>kaotropik</a:t>
            </a:r>
            <a:r>
              <a:rPr lang="tr-TR" sz="2500" dirty="0" smtClean="0">
                <a:latin typeface="Times New Roman" pitchFamily="18" charset="0"/>
                <a:cs typeface="Times New Roman" pitchFamily="18" charset="0"/>
              </a:rPr>
              <a:t> ajanlar kullanılmalıdır. </a:t>
            </a:r>
          </a:p>
          <a:p>
            <a:pPr>
              <a:buNone/>
            </a:pPr>
            <a:endParaRPr lang="tr-TR" sz="2500" dirty="0"/>
          </a:p>
        </p:txBody>
      </p:sp>
      <p:sp>
        <p:nvSpPr>
          <p:cNvPr id="5" name="4 Slayt Numarası Yer Tutucusu"/>
          <p:cNvSpPr>
            <a:spLocks noGrp="1"/>
          </p:cNvSpPr>
          <p:nvPr>
            <p:ph type="sldNum" sz="quarter" idx="12"/>
          </p:nvPr>
        </p:nvSpPr>
        <p:spPr/>
        <p:txBody>
          <a:bodyPr/>
          <a:lstStyle/>
          <a:p>
            <a:fld id="{76E3FD18-239D-48BA-886F-2D86BFFD5A0D}" type="slidenum">
              <a:rPr lang="tr-TR" smtClean="0"/>
              <a:pPr/>
              <a:t>293</a:t>
            </a:fld>
            <a:endParaRPr lang="tr-TR"/>
          </a:p>
        </p:txBody>
      </p:sp>
    </p:spTree>
  </p:cSld>
  <p:clrMapOvr>
    <a:masterClrMapping/>
  </p:clrMapOvr>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000108"/>
            <a:ext cx="8229600" cy="5324492"/>
          </a:xfrm>
          <a:ln>
            <a:solidFill>
              <a:schemeClr val="accent1"/>
            </a:solidFill>
          </a:ln>
        </p:spPr>
        <p:txBody>
          <a:bodyPr>
            <a:normAutofit/>
          </a:bodyPr>
          <a:lstStyle/>
          <a:p>
            <a:pPr>
              <a:buNone/>
            </a:pPr>
            <a:r>
              <a:rPr lang="tr-TR" b="1" dirty="0" smtClean="0">
                <a:solidFill>
                  <a:srgbClr val="FF0000"/>
                </a:solidFill>
              </a:rPr>
              <a:t>ÇÖZELTİYE ALMA</a:t>
            </a:r>
          </a:p>
          <a:p>
            <a:pPr algn="just">
              <a:buFont typeface="Wingdings" pitchFamily="2" charset="2"/>
              <a:buChar char="Ø"/>
            </a:pPr>
            <a:r>
              <a:rPr lang="tr-TR" dirty="0" smtClean="0">
                <a:latin typeface="Times New Roman" pitchFamily="18" charset="0"/>
                <a:cs typeface="Times New Roman" pitchFamily="18" charset="0"/>
              </a:rPr>
              <a:t>    Dokudan ham </a:t>
            </a:r>
            <a:r>
              <a:rPr lang="tr-TR" dirty="0" err="1" smtClean="0">
                <a:latin typeface="Times New Roman" pitchFamily="18" charset="0"/>
                <a:cs typeface="Times New Roman" pitchFamily="18" charset="0"/>
              </a:rPr>
              <a:t>ekstrakt</a:t>
            </a:r>
            <a:r>
              <a:rPr lang="tr-TR" dirty="0" smtClean="0">
                <a:latin typeface="Times New Roman" pitchFamily="18" charset="0"/>
                <a:cs typeface="Times New Roman" pitchFamily="18" charset="0"/>
              </a:rPr>
              <a:t> elde edildikten sonra proteinler çöktürülmelidir. </a:t>
            </a:r>
          </a:p>
          <a:p>
            <a:pPr algn="just">
              <a:buFont typeface="Wingdings" pitchFamily="2" charset="2"/>
              <a:buChar char="Ø"/>
            </a:pPr>
            <a:r>
              <a:rPr lang="tr-TR" dirty="0" smtClean="0">
                <a:latin typeface="Times New Roman" pitchFamily="18" charset="0"/>
                <a:cs typeface="Times New Roman" pitchFamily="18" charset="0"/>
              </a:rPr>
              <a:t>    Bu amaçla Amonyum Sülfat gibi tuzlar, soğuk etanol, aseton gibi organik çözücüler kullanılabilir. </a:t>
            </a:r>
          </a:p>
          <a:p>
            <a:pPr algn="just">
              <a:buFont typeface="Wingdings" pitchFamily="2" charset="2"/>
              <a:buChar char="Ø"/>
            </a:pPr>
            <a:r>
              <a:rPr lang="tr-TR" dirty="0" smtClean="0">
                <a:latin typeface="Times New Roman" pitchFamily="18" charset="0"/>
                <a:cs typeface="Times New Roman" pitchFamily="18" charset="0"/>
              </a:rPr>
              <a:t>    Eğer amonyum sülfat ve benzeri tuzlar kullanılırsa bu tuzların uzaklaştırılması gerekir. </a:t>
            </a:r>
          </a:p>
          <a:p>
            <a:pPr algn="just">
              <a:buFont typeface="Wingdings" pitchFamily="2" charset="2"/>
              <a:buChar char="Ø"/>
            </a:pPr>
            <a:r>
              <a:rPr lang="tr-TR" dirty="0" smtClean="0">
                <a:latin typeface="Times New Roman" pitchFamily="18" charset="0"/>
                <a:cs typeface="Times New Roman" pitchFamily="18" charset="0"/>
              </a:rPr>
              <a:t>    Bu amaçla diyaliz, </a:t>
            </a:r>
            <a:r>
              <a:rPr lang="tr-TR" dirty="0" err="1" smtClean="0">
                <a:latin typeface="Times New Roman" pitchFamily="18" charset="0"/>
                <a:cs typeface="Times New Roman" pitchFamily="18" charset="0"/>
              </a:rPr>
              <a:t>ultrafiltrasyon</a:t>
            </a:r>
            <a:r>
              <a:rPr lang="tr-TR" dirty="0" smtClean="0">
                <a:latin typeface="Times New Roman" pitchFamily="18" charset="0"/>
                <a:cs typeface="Times New Roman" pitchFamily="18" charset="0"/>
              </a:rPr>
              <a:t> veya jel geçirgenlik </a:t>
            </a:r>
            <a:r>
              <a:rPr lang="tr-TR" dirty="0" err="1" smtClean="0">
                <a:latin typeface="Times New Roman" pitchFamily="18" charset="0"/>
                <a:cs typeface="Times New Roman" pitchFamily="18" charset="0"/>
              </a:rPr>
              <a:t>kromatografisi</a:t>
            </a:r>
            <a:r>
              <a:rPr lang="tr-TR" dirty="0" smtClean="0">
                <a:latin typeface="Times New Roman" pitchFamily="18" charset="0"/>
                <a:cs typeface="Times New Roman" pitchFamily="18" charset="0"/>
              </a:rPr>
              <a:t> kullanılabilir. </a:t>
            </a:r>
          </a:p>
          <a:p>
            <a:pPr algn="just">
              <a:buFont typeface="Wingdings" pitchFamily="2" charset="2"/>
              <a:buChar char="Ø"/>
            </a:pPr>
            <a:r>
              <a:rPr lang="tr-TR" dirty="0" smtClean="0">
                <a:latin typeface="Times New Roman" pitchFamily="18" charset="0"/>
                <a:cs typeface="Times New Roman" pitchFamily="18" charset="0"/>
              </a:rPr>
              <a:t>    Eğer organik çözücü ile çöktürme gerçekleştirildiyse bu çözücünün ortamdan uzaklaştırılması gerekir. </a:t>
            </a:r>
          </a:p>
          <a:p>
            <a:pPr>
              <a:buNone/>
            </a:pPr>
            <a:endParaRPr lang="tr-TR" dirty="0"/>
          </a:p>
        </p:txBody>
      </p:sp>
      <p:sp>
        <p:nvSpPr>
          <p:cNvPr id="5" name="4 Slayt Numarası Yer Tutucusu"/>
          <p:cNvSpPr>
            <a:spLocks noGrp="1"/>
          </p:cNvSpPr>
          <p:nvPr>
            <p:ph type="sldNum" sz="quarter" idx="12"/>
          </p:nvPr>
        </p:nvSpPr>
        <p:spPr/>
        <p:txBody>
          <a:bodyPr/>
          <a:lstStyle/>
          <a:p>
            <a:fld id="{76E3FD18-239D-48BA-886F-2D86BFFD5A0D}" type="slidenum">
              <a:rPr lang="tr-TR" smtClean="0"/>
              <a:pPr/>
              <a:t>294</a:t>
            </a:fld>
            <a:endParaRPr lang="tr-TR"/>
          </a:p>
        </p:txBody>
      </p:sp>
    </p:spTree>
  </p:cSld>
  <p:clrMapOvr>
    <a:masterClrMapping/>
  </p:clrMapOvr>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571480"/>
            <a:ext cx="8229600" cy="5857916"/>
          </a:xfrm>
          <a:ln>
            <a:solidFill>
              <a:schemeClr val="accent1"/>
            </a:solidFill>
          </a:ln>
        </p:spPr>
        <p:txBody>
          <a:bodyPr>
            <a:normAutofit fontScale="92500" lnSpcReduction="10000"/>
          </a:bodyPr>
          <a:lstStyle/>
          <a:p>
            <a:pPr algn="just">
              <a:buNone/>
            </a:pPr>
            <a:r>
              <a:rPr lang="tr-TR" b="1" dirty="0" smtClean="0">
                <a:solidFill>
                  <a:srgbClr val="FF0000"/>
                </a:solidFill>
                <a:latin typeface="Times New Roman" pitchFamily="18" charset="0"/>
                <a:cs typeface="Times New Roman" pitchFamily="18" charset="0"/>
              </a:rPr>
              <a:t>PROTEİN KONSANTRASYON TAYİNİ </a:t>
            </a:r>
          </a:p>
          <a:p>
            <a:pPr algn="just">
              <a:buFont typeface="Wingdings" pitchFamily="2" charset="2"/>
              <a:buChar char="Ø"/>
            </a:pPr>
            <a:r>
              <a:rPr lang="tr-TR" dirty="0" smtClean="0">
                <a:latin typeface="Times New Roman" pitchFamily="18" charset="0"/>
                <a:cs typeface="Times New Roman" pitchFamily="18" charset="0"/>
              </a:rPr>
              <a:t>    Proteinler çözeltiye alındıktan sonra elde edilen proteinin konsantrasyonu tayin edilir. </a:t>
            </a:r>
          </a:p>
          <a:p>
            <a:pPr algn="just">
              <a:buFont typeface="Wingdings" pitchFamily="2" charset="2"/>
              <a:buChar char="Ø"/>
            </a:pPr>
            <a:r>
              <a:rPr lang="tr-TR" dirty="0" smtClean="0">
                <a:latin typeface="Times New Roman" pitchFamily="18" charset="0"/>
                <a:cs typeface="Times New Roman" pitchFamily="18" charset="0"/>
              </a:rPr>
              <a:t>    Bu sayede saflaştırmanın geri kalan basamaklarında uygulanacak olan adımlar belirlenir. </a:t>
            </a:r>
          </a:p>
          <a:p>
            <a:pPr algn="just">
              <a:buFont typeface="Wingdings" pitchFamily="2" charset="2"/>
              <a:buChar char="Ø"/>
            </a:pPr>
            <a:r>
              <a:rPr lang="tr-TR" dirty="0" smtClean="0">
                <a:latin typeface="Times New Roman" pitchFamily="18" charset="0"/>
                <a:cs typeface="Times New Roman" pitchFamily="18" charset="0"/>
              </a:rPr>
              <a:t>    Protein tayininde kullanılan yöntemler çeşitli avantaj ve dezavantajlara sahiptir. Bu nedenle örneğe göre seçim yapmak önemlidir. </a:t>
            </a:r>
          </a:p>
          <a:p>
            <a:pPr algn="just">
              <a:buFont typeface="Wingdings" pitchFamily="2" charset="2"/>
              <a:buChar char="Ø"/>
            </a:pPr>
            <a:r>
              <a:rPr lang="tr-TR" dirty="0" smtClean="0">
                <a:latin typeface="Times New Roman" pitchFamily="18" charset="0"/>
                <a:cs typeface="Times New Roman" pitchFamily="18" charset="0"/>
              </a:rPr>
              <a:t>    Basit </a:t>
            </a:r>
            <a:r>
              <a:rPr lang="tr-TR" dirty="0" err="1" smtClean="0">
                <a:latin typeface="Times New Roman" pitchFamily="18" charset="0"/>
                <a:cs typeface="Times New Roman" pitchFamily="18" charset="0"/>
              </a:rPr>
              <a:t>absorbans</a:t>
            </a:r>
            <a:r>
              <a:rPr lang="tr-TR" dirty="0" smtClean="0">
                <a:latin typeface="Times New Roman" pitchFamily="18" charset="0"/>
                <a:cs typeface="Times New Roman" pitchFamily="18" charset="0"/>
              </a:rPr>
              <a:t> yöntemi aromatik halkaya sahip amino asitleri içeren proteinlerin 280 </a:t>
            </a:r>
            <a:r>
              <a:rPr lang="tr-TR" dirty="0" err="1" smtClean="0">
                <a:latin typeface="Times New Roman" pitchFamily="18" charset="0"/>
                <a:cs typeface="Times New Roman" pitchFamily="18" charset="0"/>
              </a:rPr>
              <a:t>nm</a:t>
            </a:r>
            <a:r>
              <a:rPr lang="tr-TR" dirty="0" smtClean="0">
                <a:latin typeface="Times New Roman" pitchFamily="18" charset="0"/>
                <a:cs typeface="Times New Roman" pitchFamily="18" charset="0"/>
              </a:rPr>
              <a:t> dalga boyunda </a:t>
            </a:r>
            <a:r>
              <a:rPr lang="tr-TR" dirty="0" err="1" smtClean="0">
                <a:latin typeface="Times New Roman" pitchFamily="18" charset="0"/>
                <a:cs typeface="Times New Roman" pitchFamily="18" charset="0"/>
              </a:rPr>
              <a:t>absorbans</a:t>
            </a:r>
            <a:r>
              <a:rPr lang="tr-TR" dirty="0" smtClean="0">
                <a:latin typeface="Times New Roman" pitchFamily="18" charset="0"/>
                <a:cs typeface="Times New Roman" pitchFamily="18" charset="0"/>
              </a:rPr>
              <a:t> vermesi esasına dayanır. </a:t>
            </a:r>
          </a:p>
          <a:p>
            <a:pPr algn="just">
              <a:buFont typeface="Wingdings" pitchFamily="2" charset="2"/>
              <a:buChar char="Ø"/>
            </a:pPr>
            <a:r>
              <a:rPr lang="tr-TR" dirty="0" smtClean="0">
                <a:latin typeface="Times New Roman" pitchFamily="18" charset="0"/>
                <a:cs typeface="Times New Roman" pitchFamily="18" charset="0"/>
              </a:rPr>
              <a:t>    Hızlı, basit ve yıkıcı olmayan bir yöntemdir ancak hassasiyeti düşüktür (0.2-2 mg/mL). Proteinden proteine farklılıklar fazladır. </a:t>
            </a:r>
          </a:p>
          <a:p>
            <a:pPr algn="just">
              <a:buFont typeface="Wingdings" pitchFamily="2" charset="2"/>
              <a:buChar char="Ø"/>
            </a:pPr>
            <a:r>
              <a:rPr lang="tr-TR" dirty="0" smtClean="0">
                <a:latin typeface="Times New Roman" pitchFamily="18" charset="0"/>
                <a:cs typeface="Times New Roman" pitchFamily="18" charset="0"/>
              </a:rPr>
              <a:t>    205 </a:t>
            </a:r>
            <a:r>
              <a:rPr lang="tr-TR" dirty="0" err="1" smtClean="0">
                <a:latin typeface="Times New Roman" pitchFamily="18" charset="0"/>
                <a:cs typeface="Times New Roman" pitchFamily="18" charset="0"/>
              </a:rPr>
              <a:t>nm’de</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peptit</a:t>
            </a:r>
            <a:r>
              <a:rPr lang="tr-TR" dirty="0" smtClean="0">
                <a:latin typeface="Times New Roman" pitchFamily="18" charset="0"/>
                <a:cs typeface="Times New Roman" pitchFamily="18" charset="0"/>
              </a:rPr>
              <a:t> bağlarından dolayı oluşan </a:t>
            </a:r>
            <a:r>
              <a:rPr lang="tr-TR" dirty="0" err="1" smtClean="0">
                <a:latin typeface="Times New Roman" pitchFamily="18" charset="0"/>
                <a:cs typeface="Times New Roman" pitchFamily="18" charset="0"/>
              </a:rPr>
              <a:t>absorbans</a:t>
            </a:r>
            <a:r>
              <a:rPr lang="tr-TR" dirty="0" smtClean="0">
                <a:latin typeface="Times New Roman" pitchFamily="18" charset="0"/>
                <a:cs typeface="Times New Roman" pitchFamily="18" charset="0"/>
              </a:rPr>
              <a:t> da ölçülerek konsantrasyon tayini yapılabilir</a:t>
            </a:r>
          </a:p>
        </p:txBody>
      </p:sp>
      <p:sp>
        <p:nvSpPr>
          <p:cNvPr id="5" name="4 Slayt Numarası Yer Tutucusu"/>
          <p:cNvSpPr>
            <a:spLocks noGrp="1"/>
          </p:cNvSpPr>
          <p:nvPr>
            <p:ph type="sldNum" sz="quarter" idx="12"/>
          </p:nvPr>
        </p:nvSpPr>
        <p:spPr/>
        <p:txBody>
          <a:bodyPr/>
          <a:lstStyle/>
          <a:p>
            <a:fld id="{76E3FD18-239D-48BA-886F-2D86BFFD5A0D}" type="slidenum">
              <a:rPr lang="tr-TR" smtClean="0"/>
              <a:pPr/>
              <a:t>295</a:t>
            </a:fld>
            <a:endParaRPr lang="tr-TR"/>
          </a:p>
        </p:txBody>
      </p:sp>
    </p:spTree>
  </p:cSld>
  <p:clrMapOvr>
    <a:masterClrMapping/>
  </p:clrMapOvr>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28596" y="714356"/>
            <a:ext cx="8229600" cy="5753120"/>
          </a:xfrm>
          <a:ln>
            <a:solidFill>
              <a:schemeClr val="accent1"/>
            </a:solidFill>
          </a:ln>
        </p:spPr>
        <p:txBody>
          <a:bodyPr>
            <a:noAutofit/>
          </a:bodyPr>
          <a:lstStyle/>
          <a:p>
            <a:pPr algn="just">
              <a:buFont typeface="Wingdings" pitchFamily="2" charset="2"/>
              <a:buChar char="Ø"/>
            </a:pPr>
            <a:r>
              <a:rPr lang="tr-TR" sz="2500" dirty="0" smtClean="0">
                <a:latin typeface="Times New Roman" pitchFamily="18" charset="0"/>
                <a:cs typeface="Times New Roman" pitchFamily="18" charset="0"/>
              </a:rPr>
              <a:t>    205 </a:t>
            </a:r>
            <a:r>
              <a:rPr lang="tr-TR" sz="2500" dirty="0" err="1" smtClean="0">
                <a:latin typeface="Times New Roman" pitchFamily="18" charset="0"/>
                <a:cs typeface="Times New Roman" pitchFamily="18" charset="0"/>
              </a:rPr>
              <a:t>nm’de</a:t>
            </a:r>
            <a:r>
              <a:rPr lang="tr-TR" sz="2500" dirty="0" smtClean="0">
                <a:latin typeface="Times New Roman" pitchFamily="18" charset="0"/>
                <a:cs typeface="Times New Roman" pitchFamily="18" charset="0"/>
              </a:rPr>
              <a:t> yapılan ölçümlerde hassasiyet daha yüksektir. Ancak protein saflaştırılmasında kullanılan pek çok kimyasal bu yöntemle girişim yapar. </a:t>
            </a:r>
          </a:p>
          <a:p>
            <a:pPr algn="just">
              <a:buFont typeface="Wingdings" pitchFamily="2" charset="2"/>
              <a:buChar char="Ø"/>
            </a:pPr>
            <a:r>
              <a:rPr lang="tr-TR" sz="2500" dirty="0" smtClean="0">
                <a:latin typeface="Times New Roman" pitchFamily="18" charset="0"/>
                <a:cs typeface="Times New Roman" pitchFamily="18" charset="0"/>
              </a:rPr>
              <a:t>    Proteinlerin konsantrasyon tayini için çeşitli </a:t>
            </a:r>
            <a:r>
              <a:rPr lang="tr-TR" sz="2500" dirty="0" err="1" smtClean="0">
                <a:latin typeface="Times New Roman" pitchFamily="18" charset="0"/>
                <a:cs typeface="Times New Roman" pitchFamily="18" charset="0"/>
              </a:rPr>
              <a:t>kolorimetrik</a:t>
            </a:r>
            <a:r>
              <a:rPr lang="tr-TR" sz="2500" dirty="0" smtClean="0">
                <a:latin typeface="Times New Roman" pitchFamily="18" charset="0"/>
                <a:cs typeface="Times New Roman" pitchFamily="18" charset="0"/>
              </a:rPr>
              <a:t> yöntemler geliştirilmiştir. Bu yöntemlerin hassasiyetleri basit </a:t>
            </a:r>
            <a:r>
              <a:rPr lang="tr-TR" sz="2500" dirty="0" err="1" smtClean="0">
                <a:latin typeface="Times New Roman" pitchFamily="18" charset="0"/>
                <a:cs typeface="Times New Roman" pitchFamily="18" charset="0"/>
              </a:rPr>
              <a:t>absorbans</a:t>
            </a:r>
            <a:r>
              <a:rPr lang="tr-TR" sz="2500" dirty="0" smtClean="0">
                <a:latin typeface="Times New Roman" pitchFamily="18" charset="0"/>
                <a:cs typeface="Times New Roman" pitchFamily="18" charset="0"/>
              </a:rPr>
              <a:t> yönteminden çok daha yüksektir. </a:t>
            </a:r>
          </a:p>
          <a:p>
            <a:pPr algn="just">
              <a:buFont typeface="Wingdings" pitchFamily="2" charset="2"/>
              <a:buChar char="Ø"/>
            </a:pPr>
            <a:r>
              <a:rPr lang="tr-TR" sz="2500" dirty="0" smtClean="0">
                <a:latin typeface="Times New Roman" pitchFamily="18" charset="0"/>
                <a:cs typeface="Times New Roman" pitchFamily="18" charset="0"/>
              </a:rPr>
              <a:t>    Bu yöntemler standart bir protein kullanılmasını gerektirir. Standart protein genellikle </a:t>
            </a:r>
            <a:r>
              <a:rPr lang="tr-TR" sz="2500" dirty="0" err="1" smtClean="0">
                <a:latin typeface="Times New Roman" pitchFamily="18" charset="0"/>
                <a:cs typeface="Times New Roman" pitchFamily="18" charset="0"/>
              </a:rPr>
              <a:t>BSA’dır</a:t>
            </a:r>
            <a:r>
              <a:rPr lang="tr-TR" sz="2500" dirty="0" smtClean="0">
                <a:latin typeface="Times New Roman" pitchFamily="18" charset="0"/>
                <a:cs typeface="Times New Roman" pitchFamily="18" charset="0"/>
              </a:rPr>
              <a:t>. </a:t>
            </a:r>
          </a:p>
          <a:p>
            <a:pPr algn="just">
              <a:buFont typeface="Wingdings" pitchFamily="2" charset="2"/>
              <a:buChar char="Ø"/>
            </a:pPr>
            <a:r>
              <a:rPr lang="tr-TR" sz="2500" dirty="0" smtClean="0">
                <a:latin typeface="Times New Roman" pitchFamily="18" charset="0"/>
                <a:cs typeface="Times New Roman" pitchFamily="18" charset="0"/>
              </a:rPr>
              <a:t>    </a:t>
            </a:r>
            <a:r>
              <a:rPr lang="tr-TR" sz="2500" dirty="0" err="1" smtClean="0">
                <a:latin typeface="Times New Roman" pitchFamily="18" charset="0"/>
                <a:cs typeface="Times New Roman" pitchFamily="18" charset="0"/>
              </a:rPr>
              <a:t>Biuret</a:t>
            </a:r>
            <a:r>
              <a:rPr lang="tr-TR" sz="2500" dirty="0" smtClean="0">
                <a:latin typeface="Times New Roman" pitchFamily="18" charset="0"/>
                <a:cs typeface="Times New Roman" pitchFamily="18" charset="0"/>
              </a:rPr>
              <a:t> yöntemi </a:t>
            </a:r>
            <a:r>
              <a:rPr lang="tr-TR" sz="2500" dirty="0" err="1" smtClean="0">
                <a:latin typeface="Times New Roman" pitchFamily="18" charset="0"/>
                <a:cs typeface="Times New Roman" pitchFamily="18" charset="0"/>
              </a:rPr>
              <a:t>peptit</a:t>
            </a:r>
            <a:r>
              <a:rPr lang="tr-TR" sz="2500" dirty="0" smtClean="0">
                <a:latin typeface="Times New Roman" pitchFamily="18" charset="0"/>
                <a:cs typeface="Times New Roman" pitchFamily="18" charset="0"/>
              </a:rPr>
              <a:t> bağlarının alkali ortamda bakır ile kompleks oluşturması esasına dayanır. Oluşan mavi renk 550 </a:t>
            </a:r>
            <a:r>
              <a:rPr lang="tr-TR" sz="2500" dirty="0" err="1" smtClean="0">
                <a:latin typeface="Times New Roman" pitchFamily="18" charset="0"/>
                <a:cs typeface="Times New Roman" pitchFamily="18" charset="0"/>
              </a:rPr>
              <a:t>nm’de</a:t>
            </a:r>
            <a:r>
              <a:rPr lang="tr-TR" sz="2500" dirty="0" smtClean="0">
                <a:latin typeface="Times New Roman" pitchFamily="18" charset="0"/>
                <a:cs typeface="Times New Roman" pitchFamily="18" charset="0"/>
              </a:rPr>
              <a:t> ölçülür. </a:t>
            </a:r>
          </a:p>
          <a:p>
            <a:pPr algn="just">
              <a:buFont typeface="Wingdings" pitchFamily="2" charset="2"/>
              <a:buChar char="Ø"/>
            </a:pPr>
            <a:r>
              <a:rPr lang="tr-TR" sz="2500" dirty="0" smtClean="0">
                <a:latin typeface="Times New Roman" pitchFamily="18" charset="0"/>
                <a:cs typeface="Times New Roman" pitchFamily="18" charset="0"/>
              </a:rPr>
              <a:t>    Bu yöntemde proteinden proteine farklılıklar düşüktür ancak hassasiyeti fazla değildir (1-6 mg/mL) ve indirgeyici ajanlar girişim yapar. </a:t>
            </a:r>
          </a:p>
          <a:p>
            <a:pPr algn="just">
              <a:buNone/>
            </a:pPr>
            <a:r>
              <a:rPr lang="tr-TR" sz="2500" dirty="0" smtClean="0">
                <a:latin typeface="Times New Roman" pitchFamily="18" charset="0"/>
                <a:cs typeface="Times New Roman" pitchFamily="18" charset="0"/>
              </a:rPr>
              <a:t> </a:t>
            </a:r>
            <a:endParaRPr lang="tr-TR" sz="2500" dirty="0">
              <a:latin typeface="Times New Roman" pitchFamily="18" charset="0"/>
              <a:cs typeface="Times New Roman" pitchFamily="18" charset="0"/>
            </a:endParaRPr>
          </a:p>
        </p:txBody>
      </p:sp>
      <p:sp>
        <p:nvSpPr>
          <p:cNvPr id="5" name="4 Slayt Numarası Yer Tutucusu"/>
          <p:cNvSpPr>
            <a:spLocks noGrp="1"/>
          </p:cNvSpPr>
          <p:nvPr>
            <p:ph type="sldNum" sz="quarter" idx="12"/>
          </p:nvPr>
        </p:nvSpPr>
        <p:spPr/>
        <p:txBody>
          <a:bodyPr/>
          <a:lstStyle/>
          <a:p>
            <a:fld id="{76E3FD18-239D-48BA-886F-2D86BFFD5A0D}" type="slidenum">
              <a:rPr lang="tr-TR" smtClean="0"/>
              <a:pPr/>
              <a:t>296</a:t>
            </a:fld>
            <a:endParaRPr lang="tr-TR"/>
          </a:p>
        </p:txBody>
      </p:sp>
    </p:spTree>
  </p:cSld>
  <p:clrMapOvr>
    <a:masterClrMapping/>
  </p:clrMapOvr>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28596" y="857232"/>
            <a:ext cx="8358246" cy="5610244"/>
          </a:xfrm>
          <a:ln>
            <a:solidFill>
              <a:schemeClr val="accent1"/>
            </a:solidFill>
          </a:ln>
        </p:spPr>
        <p:txBody>
          <a:bodyPr>
            <a:normAutofit fontScale="92500" lnSpcReduction="20000"/>
          </a:bodyPr>
          <a:lstStyle/>
          <a:p>
            <a:pPr algn="just">
              <a:lnSpc>
                <a:spcPct val="120000"/>
              </a:lnSpc>
              <a:buFont typeface="Wingdings" pitchFamily="2" charset="2"/>
              <a:buChar char="Ø"/>
            </a:pP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Lowry</a:t>
            </a:r>
            <a:r>
              <a:rPr lang="tr-TR" dirty="0" smtClean="0">
                <a:latin typeface="Times New Roman" pitchFamily="18" charset="0"/>
                <a:cs typeface="Times New Roman" pitchFamily="18" charset="0"/>
              </a:rPr>
              <a:t> denemesi </a:t>
            </a:r>
            <a:r>
              <a:rPr lang="tr-TR" dirty="0" err="1" smtClean="0">
                <a:latin typeface="Times New Roman" pitchFamily="18" charset="0"/>
                <a:cs typeface="Times New Roman" pitchFamily="18" charset="0"/>
              </a:rPr>
              <a:t>Biuret</a:t>
            </a:r>
            <a:r>
              <a:rPr lang="tr-TR" dirty="0" smtClean="0">
                <a:latin typeface="Times New Roman" pitchFamily="18" charset="0"/>
                <a:cs typeface="Times New Roman" pitchFamily="18" charset="0"/>
              </a:rPr>
              <a:t> reaksiyonu esasına dayanır ancak </a:t>
            </a:r>
            <a:r>
              <a:rPr lang="tr-TR" dirty="0" err="1" smtClean="0">
                <a:latin typeface="Times New Roman" pitchFamily="18" charset="0"/>
                <a:cs typeface="Times New Roman" pitchFamily="18" charset="0"/>
              </a:rPr>
              <a:t>fosfomolibdotungstat</a:t>
            </a:r>
            <a:r>
              <a:rPr lang="tr-TR" dirty="0" smtClean="0">
                <a:latin typeface="Times New Roman" pitchFamily="18" charset="0"/>
                <a:cs typeface="Times New Roman" pitchFamily="18" charset="0"/>
              </a:rPr>
              <a:t> kullanımı ile hassasiyet önemli ölçüde arttırılmıştır. </a:t>
            </a:r>
          </a:p>
          <a:p>
            <a:pPr algn="just">
              <a:lnSpc>
                <a:spcPct val="120000"/>
              </a:lnSpc>
              <a:buFont typeface="Wingdings" pitchFamily="2" charset="2"/>
              <a:buChar char="Ø"/>
            </a:pP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Lowry</a:t>
            </a:r>
            <a:r>
              <a:rPr lang="tr-TR" dirty="0" smtClean="0">
                <a:latin typeface="Times New Roman" pitchFamily="18" charset="0"/>
                <a:cs typeface="Times New Roman" pitchFamily="18" charset="0"/>
              </a:rPr>
              <a:t> yöntemi </a:t>
            </a:r>
            <a:r>
              <a:rPr lang="tr-TR" dirty="0" err="1" smtClean="0">
                <a:latin typeface="Times New Roman" pitchFamily="18" charset="0"/>
                <a:cs typeface="Times New Roman" pitchFamily="18" charset="0"/>
              </a:rPr>
              <a:t>Biuret</a:t>
            </a:r>
            <a:r>
              <a:rPr lang="tr-TR" dirty="0" smtClean="0">
                <a:latin typeface="Times New Roman" pitchFamily="18" charset="0"/>
                <a:cs typeface="Times New Roman" pitchFamily="18" charset="0"/>
              </a:rPr>
              <a:t> yöntemine göre oldukça hassastır (0.01-1mg/mL) ancak pek çok indirgeyici ajan, amonyum sülfat, </a:t>
            </a:r>
            <a:r>
              <a:rPr lang="tr-TR" dirty="0" err="1" smtClean="0">
                <a:latin typeface="Times New Roman" pitchFamily="18" charset="0"/>
                <a:cs typeface="Times New Roman" pitchFamily="18" charset="0"/>
              </a:rPr>
              <a:t>şelatlayıcı</a:t>
            </a:r>
            <a:r>
              <a:rPr lang="tr-TR" dirty="0" smtClean="0">
                <a:latin typeface="Times New Roman" pitchFamily="18" charset="0"/>
                <a:cs typeface="Times New Roman" pitchFamily="18" charset="0"/>
              </a:rPr>
              <a:t> maddeler ve deterjanlar yöntemle girişim yapar. </a:t>
            </a:r>
          </a:p>
          <a:p>
            <a:pPr algn="just">
              <a:lnSpc>
                <a:spcPct val="120000"/>
              </a:lnSpc>
              <a:buFont typeface="Wingdings" pitchFamily="2" charset="2"/>
              <a:buChar char="Ø"/>
            </a:pPr>
            <a:r>
              <a:rPr lang="tr-TR" dirty="0" smtClean="0">
                <a:latin typeface="Times New Roman" pitchFamily="18" charset="0"/>
                <a:cs typeface="Times New Roman" pitchFamily="18" charset="0"/>
              </a:rPr>
              <a:t>     BCA </a:t>
            </a:r>
            <a:r>
              <a:rPr lang="tr-TR" dirty="0" err="1" smtClean="0">
                <a:latin typeface="Times New Roman" pitchFamily="18" charset="0"/>
                <a:cs typeface="Times New Roman" pitchFamily="18" charset="0"/>
              </a:rPr>
              <a:t>bisinkonik</a:t>
            </a:r>
            <a:r>
              <a:rPr lang="tr-TR" dirty="0" smtClean="0">
                <a:latin typeface="Times New Roman" pitchFamily="18" charset="0"/>
                <a:cs typeface="Times New Roman" pitchFamily="18" charset="0"/>
              </a:rPr>
              <a:t> asit yöntemi de </a:t>
            </a:r>
            <a:r>
              <a:rPr lang="tr-TR" dirty="0" err="1" smtClean="0">
                <a:latin typeface="Times New Roman" pitchFamily="18" charset="0"/>
                <a:cs typeface="Times New Roman" pitchFamily="18" charset="0"/>
              </a:rPr>
              <a:t>Biuret</a:t>
            </a:r>
            <a:r>
              <a:rPr lang="tr-TR" dirty="0" smtClean="0">
                <a:latin typeface="Times New Roman" pitchFamily="18" charset="0"/>
                <a:cs typeface="Times New Roman" pitchFamily="18" charset="0"/>
              </a:rPr>
              <a:t> yöntemi gibi </a:t>
            </a:r>
            <a:r>
              <a:rPr lang="tr-TR" dirty="0" err="1" smtClean="0">
                <a:latin typeface="Times New Roman" pitchFamily="18" charset="0"/>
                <a:cs typeface="Times New Roman" pitchFamily="18" charset="0"/>
              </a:rPr>
              <a:t>peptit</a:t>
            </a:r>
            <a:r>
              <a:rPr lang="tr-TR" dirty="0" smtClean="0">
                <a:latin typeface="Times New Roman" pitchFamily="18" charset="0"/>
                <a:cs typeface="Times New Roman" pitchFamily="18" charset="0"/>
              </a:rPr>
              <a:t> bağlarının bakır ile kompleks oluşturma özelliğine dayanır. Ancak BCA bakır iyonu ile oldukça spesifik bağlar oluşturabildiği için </a:t>
            </a:r>
            <a:r>
              <a:rPr lang="tr-TR" dirty="0" err="1" smtClean="0">
                <a:latin typeface="Times New Roman" pitchFamily="18" charset="0"/>
                <a:cs typeface="Times New Roman" pitchFamily="18" charset="0"/>
              </a:rPr>
              <a:t>Lowry</a:t>
            </a:r>
            <a:r>
              <a:rPr lang="tr-TR" dirty="0" smtClean="0">
                <a:latin typeface="Times New Roman" pitchFamily="18" charset="0"/>
                <a:cs typeface="Times New Roman" pitchFamily="18" charset="0"/>
              </a:rPr>
              <a:t> yöntemindeki pek çok girişim ortadan kalkmış olur. </a:t>
            </a:r>
          </a:p>
          <a:p>
            <a:pPr algn="just">
              <a:lnSpc>
                <a:spcPct val="120000"/>
              </a:lnSpc>
              <a:buFont typeface="Wingdings" pitchFamily="2" charset="2"/>
              <a:buChar char="Ø"/>
            </a:pPr>
            <a:r>
              <a:rPr lang="tr-TR" dirty="0" smtClean="0">
                <a:latin typeface="Times New Roman" pitchFamily="18" charset="0"/>
                <a:cs typeface="Times New Roman" pitchFamily="18" charset="0"/>
              </a:rPr>
              <a:t>     BCA yönteminde girişimler önemli ölçüde azdır ve hassasiyeti yüksektir (0.5-10</a:t>
            </a:r>
            <a:r>
              <a:rPr lang="el-GR" dirty="0" smtClean="0">
                <a:latin typeface="Times New Roman" pitchFamily="18" charset="0"/>
                <a:cs typeface="Times New Roman" pitchFamily="18" charset="0"/>
              </a:rPr>
              <a:t>μ</a:t>
            </a:r>
            <a:r>
              <a:rPr lang="tr-TR" dirty="0" smtClean="0">
                <a:latin typeface="Times New Roman" pitchFamily="18" charset="0"/>
                <a:cs typeface="Times New Roman" pitchFamily="18" charset="0"/>
              </a:rPr>
              <a:t>g/mL) ancak proteinden proteine ölçümler farklılıklar gösterir ve </a:t>
            </a:r>
            <a:r>
              <a:rPr lang="tr-TR" dirty="0" err="1" smtClean="0">
                <a:latin typeface="Times New Roman" pitchFamily="18" charset="0"/>
                <a:cs typeface="Times New Roman" pitchFamily="18" charset="0"/>
              </a:rPr>
              <a:t>fosfolipitler</a:t>
            </a:r>
            <a:r>
              <a:rPr lang="tr-TR" dirty="0" smtClean="0">
                <a:latin typeface="Times New Roman" pitchFamily="18" charset="0"/>
                <a:cs typeface="Times New Roman" pitchFamily="18" charset="0"/>
              </a:rPr>
              <a:t> girişim yapar. </a:t>
            </a:r>
          </a:p>
          <a:p>
            <a:pPr algn="just">
              <a:lnSpc>
                <a:spcPct val="120000"/>
              </a:lnSpc>
              <a:buFont typeface="Wingdings" pitchFamily="2" charset="2"/>
              <a:buChar char="Ø"/>
            </a:pPr>
            <a:endParaRPr lang="tr-TR" dirty="0">
              <a:latin typeface="Times New Roman" pitchFamily="18" charset="0"/>
              <a:cs typeface="Times New Roman" pitchFamily="18" charset="0"/>
            </a:endParaRPr>
          </a:p>
        </p:txBody>
      </p:sp>
      <p:sp>
        <p:nvSpPr>
          <p:cNvPr id="5" name="4 Slayt Numarası Yer Tutucusu"/>
          <p:cNvSpPr>
            <a:spLocks noGrp="1"/>
          </p:cNvSpPr>
          <p:nvPr>
            <p:ph type="sldNum" sz="quarter" idx="12"/>
          </p:nvPr>
        </p:nvSpPr>
        <p:spPr/>
        <p:txBody>
          <a:bodyPr/>
          <a:lstStyle/>
          <a:p>
            <a:fld id="{76E3FD18-239D-48BA-886F-2D86BFFD5A0D}" type="slidenum">
              <a:rPr lang="tr-TR" smtClean="0"/>
              <a:pPr/>
              <a:t>297</a:t>
            </a:fld>
            <a:endParaRPr lang="tr-TR"/>
          </a:p>
        </p:txBody>
      </p:sp>
    </p:spTree>
  </p:cSld>
  <p:clrMapOvr>
    <a:masterClrMapping/>
  </p:clrMapOvr>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214422"/>
            <a:ext cx="8229600" cy="5110178"/>
          </a:xfrm>
          <a:ln>
            <a:solidFill>
              <a:schemeClr val="accent1"/>
            </a:solidFill>
          </a:ln>
        </p:spPr>
        <p:txBody>
          <a:bodyPr>
            <a:normAutofit/>
          </a:bodyPr>
          <a:lstStyle/>
          <a:p>
            <a:pPr algn="just">
              <a:buFont typeface="Wingdings" pitchFamily="2" charset="2"/>
              <a:buChar char="Ø"/>
            </a:pP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Bradford</a:t>
            </a:r>
            <a:r>
              <a:rPr lang="tr-TR" dirty="0" smtClean="0">
                <a:latin typeface="Times New Roman" pitchFamily="18" charset="0"/>
                <a:cs typeface="Times New Roman" pitchFamily="18" charset="0"/>
              </a:rPr>
              <a:t> yöntemi </a:t>
            </a:r>
            <a:r>
              <a:rPr lang="tr-TR" dirty="0" err="1" smtClean="0">
                <a:latin typeface="Times New Roman" pitchFamily="18" charset="0"/>
                <a:cs typeface="Times New Roman" pitchFamily="18" charset="0"/>
              </a:rPr>
              <a:t>Coomassie</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Brilliant</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Blue</a:t>
            </a:r>
            <a:r>
              <a:rPr lang="tr-TR" dirty="0" smtClean="0">
                <a:latin typeface="Times New Roman" pitchFamily="18" charset="0"/>
                <a:cs typeface="Times New Roman" pitchFamily="18" charset="0"/>
              </a:rPr>
              <a:t> G-250 ile bazik ve aromatik amino asitler arasındaki reaksiyona dayanır. </a:t>
            </a:r>
          </a:p>
          <a:p>
            <a:pPr algn="just">
              <a:buFont typeface="Wingdings" pitchFamily="2" charset="2"/>
              <a:buChar char="Ø"/>
            </a:pP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Bradford</a:t>
            </a:r>
            <a:r>
              <a:rPr lang="tr-TR" dirty="0" smtClean="0">
                <a:latin typeface="Times New Roman" pitchFamily="18" charset="0"/>
                <a:cs typeface="Times New Roman" pitchFamily="18" charset="0"/>
              </a:rPr>
              <a:t> yöntemini hassas bir yöntemdir (5-40 </a:t>
            </a:r>
            <a:r>
              <a:rPr lang="el-GR" dirty="0" smtClean="0">
                <a:latin typeface="Times New Roman" pitchFamily="18" charset="0"/>
                <a:cs typeface="Times New Roman" pitchFamily="18" charset="0"/>
              </a:rPr>
              <a:t>μ</a:t>
            </a:r>
            <a:r>
              <a:rPr lang="tr-TR" dirty="0" smtClean="0">
                <a:latin typeface="Times New Roman" pitchFamily="18" charset="0"/>
                <a:cs typeface="Times New Roman" pitchFamily="18" charset="0"/>
              </a:rPr>
              <a:t>g/mL) ve deterjanlar hariç girişim düşüktür. Proteinden proteine farklılıklar orta seviyededir. </a:t>
            </a:r>
          </a:p>
          <a:p>
            <a:pPr algn="just">
              <a:buFont typeface="Wingdings" pitchFamily="2" charset="2"/>
              <a:buChar char="Ø"/>
            </a:pP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Kolloidal</a:t>
            </a:r>
            <a:r>
              <a:rPr lang="tr-TR" dirty="0" smtClean="0">
                <a:latin typeface="Times New Roman" pitchFamily="18" charset="0"/>
                <a:cs typeface="Times New Roman" pitchFamily="18" charset="0"/>
              </a:rPr>
              <a:t> altın yöntemi en hassas olan </a:t>
            </a:r>
            <a:r>
              <a:rPr lang="tr-TR" dirty="0" err="1" smtClean="0">
                <a:latin typeface="Times New Roman" pitchFamily="18" charset="0"/>
                <a:cs typeface="Times New Roman" pitchFamily="18" charset="0"/>
              </a:rPr>
              <a:t>kolorimetik</a:t>
            </a:r>
            <a:r>
              <a:rPr lang="tr-TR" dirty="0" smtClean="0">
                <a:latin typeface="Times New Roman" pitchFamily="18" charset="0"/>
                <a:cs typeface="Times New Roman" pitchFamily="18" charset="0"/>
              </a:rPr>
              <a:t> protein tayin yöntemidir (2-20</a:t>
            </a:r>
            <a:r>
              <a:rPr lang="el-GR" dirty="0" smtClean="0">
                <a:latin typeface="Times New Roman" pitchFamily="18" charset="0"/>
                <a:cs typeface="Times New Roman" pitchFamily="18" charset="0"/>
              </a:rPr>
              <a:t>μ</a:t>
            </a:r>
            <a:r>
              <a:rPr lang="tr-TR" dirty="0" smtClean="0">
                <a:latin typeface="Times New Roman" pitchFamily="18" charset="0"/>
                <a:cs typeface="Times New Roman" pitchFamily="18" charset="0"/>
              </a:rPr>
              <a:t>g/mL), girişimler düşüktür ancak proteinden proteine olan farklılıklar çok yüksektir. </a:t>
            </a:r>
          </a:p>
          <a:p>
            <a:pPr algn="just">
              <a:buFont typeface="Wingdings" pitchFamily="2" charset="2"/>
              <a:buChar char="Ø"/>
            </a:pPr>
            <a:r>
              <a:rPr lang="tr-TR" dirty="0" smtClean="0">
                <a:latin typeface="Times New Roman" pitchFamily="18" charset="0"/>
                <a:cs typeface="Times New Roman" pitchFamily="18" charset="0"/>
              </a:rPr>
              <a:t>      Günümüzde ayrıca </a:t>
            </a:r>
            <a:r>
              <a:rPr lang="tr-TR" dirty="0" err="1" smtClean="0">
                <a:latin typeface="Times New Roman" pitchFamily="18" charset="0"/>
                <a:cs typeface="Times New Roman" pitchFamily="18" charset="0"/>
              </a:rPr>
              <a:t>floresans</a:t>
            </a:r>
            <a:r>
              <a:rPr lang="tr-TR" dirty="0" smtClean="0">
                <a:latin typeface="Times New Roman" pitchFamily="18" charset="0"/>
                <a:cs typeface="Times New Roman" pitchFamily="18" charset="0"/>
              </a:rPr>
              <a:t> metotlarda kullanılır. Bu yöntemlerin hassasiyeti genel olarak yüksektir.  </a:t>
            </a:r>
            <a:endParaRPr lang="tr-TR" dirty="0">
              <a:latin typeface="Times New Roman" pitchFamily="18" charset="0"/>
              <a:cs typeface="Times New Roman" pitchFamily="18" charset="0"/>
            </a:endParaRPr>
          </a:p>
        </p:txBody>
      </p:sp>
      <p:sp>
        <p:nvSpPr>
          <p:cNvPr id="5" name="4 Slayt Numarası Yer Tutucusu"/>
          <p:cNvSpPr>
            <a:spLocks noGrp="1"/>
          </p:cNvSpPr>
          <p:nvPr>
            <p:ph type="sldNum" sz="quarter" idx="12"/>
          </p:nvPr>
        </p:nvSpPr>
        <p:spPr/>
        <p:txBody>
          <a:bodyPr/>
          <a:lstStyle/>
          <a:p>
            <a:fld id="{76E3FD18-239D-48BA-886F-2D86BFFD5A0D}" type="slidenum">
              <a:rPr lang="tr-TR" smtClean="0"/>
              <a:pPr/>
              <a:t>298</a:t>
            </a:fld>
            <a:endParaRPr lang="tr-TR"/>
          </a:p>
        </p:txBody>
      </p:sp>
    </p:spTree>
  </p:cSld>
  <p:clrMapOvr>
    <a:masterClrMapping/>
  </p:clrMapOvr>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Grp="1" noChangeAspect="1" noChangeArrowheads="1"/>
          </p:cNvPicPr>
          <p:nvPr>
            <p:ph idx="1"/>
          </p:nvPr>
        </p:nvPicPr>
        <p:blipFill>
          <a:blip r:embed="rId2"/>
          <a:srcRect/>
          <a:stretch>
            <a:fillRect/>
          </a:stretch>
        </p:blipFill>
        <p:spPr bwMode="auto">
          <a:xfrm>
            <a:off x="-285783" y="0"/>
            <a:ext cx="9644130" cy="6858000"/>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299</a:t>
            </a:fld>
            <a:endParaRPr lang="tr-TR"/>
          </a:p>
        </p:txBody>
      </p:sp>
    </p:spTree>
  </p:cSld>
  <p:clrMapOvr>
    <a:masterClrMapping/>
  </p:clrMapOvr>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500034" y="1000108"/>
            <a:ext cx="8229600" cy="5000660"/>
          </a:xfrm>
          <a:ln>
            <a:solidFill>
              <a:schemeClr val="accent1"/>
            </a:solidFill>
          </a:ln>
        </p:spPr>
        <p:txBody>
          <a:bodyPr>
            <a:normAutofit/>
          </a:bodyPr>
          <a:lstStyle/>
          <a:p>
            <a:pPr algn="just">
              <a:buNone/>
            </a:pPr>
            <a:r>
              <a:rPr lang="tr-TR" b="1" dirty="0" smtClean="0">
                <a:solidFill>
                  <a:srgbClr val="FF0000"/>
                </a:solidFill>
                <a:latin typeface="Times New Roman" pitchFamily="18" charset="0"/>
                <a:cs typeface="Times New Roman" pitchFamily="18" charset="0"/>
              </a:rPr>
              <a:t>ELEKTROFOREZ</a:t>
            </a:r>
            <a:r>
              <a:rPr lang="tr-TR" dirty="0" smtClean="0">
                <a:latin typeface="Times New Roman" pitchFamily="18" charset="0"/>
                <a:cs typeface="Times New Roman" pitchFamily="18" charset="0"/>
              </a:rPr>
              <a:t> </a:t>
            </a:r>
          </a:p>
          <a:p>
            <a:pPr algn="just">
              <a:buFont typeface="Wingdings" pitchFamily="2" charset="2"/>
              <a:buChar char="Ø"/>
            </a:pPr>
            <a:r>
              <a:rPr lang="tr-TR" dirty="0" smtClean="0">
                <a:latin typeface="Times New Roman" pitchFamily="18" charset="0"/>
                <a:cs typeface="Times New Roman" pitchFamily="18" charset="0"/>
              </a:rPr>
              <a:t>      Eğer </a:t>
            </a:r>
            <a:r>
              <a:rPr lang="tr-TR" dirty="0" err="1" smtClean="0">
                <a:latin typeface="Times New Roman" pitchFamily="18" charset="0"/>
                <a:cs typeface="Times New Roman" pitchFamily="18" charset="0"/>
              </a:rPr>
              <a:t>preparatif</a:t>
            </a:r>
            <a:r>
              <a:rPr lang="tr-TR" dirty="0" smtClean="0">
                <a:latin typeface="Times New Roman" pitchFamily="18" charset="0"/>
                <a:cs typeface="Times New Roman" pitchFamily="18" charset="0"/>
              </a:rPr>
              <a:t> bir çalışma gerçekleştirilmeyecekse </a:t>
            </a:r>
            <a:r>
              <a:rPr lang="tr-TR" dirty="0" err="1" smtClean="0">
                <a:latin typeface="Times New Roman" pitchFamily="18" charset="0"/>
                <a:cs typeface="Times New Roman" pitchFamily="18" charset="0"/>
              </a:rPr>
              <a:t>elektroforez</a:t>
            </a:r>
            <a:r>
              <a:rPr lang="tr-TR" dirty="0" smtClean="0">
                <a:latin typeface="Times New Roman" pitchFamily="18" charset="0"/>
                <a:cs typeface="Times New Roman" pitchFamily="18" charset="0"/>
              </a:rPr>
              <a:t> uygulanarak proteinler birbirlerinden ayrılabilir. </a:t>
            </a:r>
          </a:p>
          <a:p>
            <a:pPr algn="just">
              <a:buFont typeface="Wingdings" pitchFamily="2" charset="2"/>
              <a:buChar char="Ø"/>
            </a:pP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Elektroforez</a:t>
            </a:r>
            <a:r>
              <a:rPr lang="tr-TR" dirty="0" smtClean="0">
                <a:latin typeface="Times New Roman" pitchFamily="18" charset="0"/>
                <a:cs typeface="Times New Roman" pitchFamily="18" charset="0"/>
              </a:rPr>
              <a:t> yüklü bileşiklerin elektrik alan altında farklı hızlarla hareket etmeleri esasına dayanır. </a:t>
            </a:r>
          </a:p>
          <a:p>
            <a:pPr algn="just">
              <a:buFont typeface="Wingdings" pitchFamily="2" charset="2"/>
              <a:buChar char="Ø"/>
            </a:pPr>
            <a:r>
              <a:rPr lang="tr-TR" dirty="0" smtClean="0">
                <a:latin typeface="Times New Roman" pitchFamily="18" charset="0"/>
                <a:cs typeface="Times New Roman" pitchFamily="18" charset="0"/>
              </a:rPr>
              <a:t>      Günümüzde protein saflaştırılmasında en sık olarak kullanılan </a:t>
            </a:r>
            <a:r>
              <a:rPr lang="tr-TR" dirty="0" err="1" smtClean="0">
                <a:latin typeface="Times New Roman" pitchFamily="18" charset="0"/>
                <a:cs typeface="Times New Roman" pitchFamily="18" charset="0"/>
              </a:rPr>
              <a:t>elektroforez</a:t>
            </a:r>
            <a:r>
              <a:rPr lang="tr-TR" dirty="0" smtClean="0">
                <a:latin typeface="Times New Roman" pitchFamily="18" charset="0"/>
                <a:cs typeface="Times New Roman" pitchFamily="18" charset="0"/>
              </a:rPr>
              <a:t> yöntemi </a:t>
            </a:r>
            <a:r>
              <a:rPr lang="tr-TR" dirty="0" err="1" smtClean="0">
                <a:latin typeface="Times New Roman" pitchFamily="18" charset="0"/>
                <a:cs typeface="Times New Roman" pitchFamily="18" charset="0"/>
              </a:rPr>
              <a:t>Poliakrilamit</a:t>
            </a:r>
            <a:r>
              <a:rPr lang="tr-TR" dirty="0" smtClean="0">
                <a:latin typeface="Times New Roman" pitchFamily="18" charset="0"/>
                <a:cs typeface="Times New Roman" pitchFamily="18" charset="0"/>
              </a:rPr>
              <a:t> Jel </a:t>
            </a:r>
            <a:r>
              <a:rPr lang="tr-TR" dirty="0" err="1" smtClean="0">
                <a:latin typeface="Times New Roman" pitchFamily="18" charset="0"/>
                <a:cs typeface="Times New Roman" pitchFamily="18" charset="0"/>
              </a:rPr>
              <a:t>Elektroforezidir</a:t>
            </a:r>
            <a:r>
              <a:rPr lang="tr-TR" dirty="0" smtClean="0">
                <a:latin typeface="Times New Roman" pitchFamily="18" charset="0"/>
                <a:cs typeface="Times New Roman" pitchFamily="18" charset="0"/>
              </a:rPr>
              <a:t> (PAGE). </a:t>
            </a:r>
          </a:p>
          <a:p>
            <a:pPr algn="just">
              <a:buFont typeface="Wingdings" pitchFamily="2" charset="2"/>
              <a:buChar char="Ø"/>
            </a:pP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Elektroforezde</a:t>
            </a:r>
            <a:r>
              <a:rPr lang="tr-TR" dirty="0" smtClean="0">
                <a:latin typeface="Times New Roman" pitchFamily="18" charset="0"/>
                <a:cs typeface="Times New Roman" pitchFamily="18" charset="0"/>
              </a:rPr>
              <a:t> proteinler net yüklerine ve molekül ağırlıklarına göre ilerlerler. </a:t>
            </a:r>
          </a:p>
          <a:p>
            <a:pPr>
              <a:buNone/>
            </a:pPr>
            <a:endParaRPr lang="tr-TR" dirty="0"/>
          </a:p>
        </p:txBody>
      </p:sp>
      <p:sp>
        <p:nvSpPr>
          <p:cNvPr id="5" name="4 Slayt Numarası Yer Tutucusu"/>
          <p:cNvSpPr>
            <a:spLocks noGrp="1"/>
          </p:cNvSpPr>
          <p:nvPr>
            <p:ph type="sldNum" sz="quarter" idx="12"/>
          </p:nvPr>
        </p:nvSpPr>
        <p:spPr/>
        <p:txBody>
          <a:bodyPr/>
          <a:lstStyle/>
          <a:p>
            <a:fld id="{76E3FD18-239D-48BA-886F-2D86BFFD5A0D}" type="slidenum">
              <a:rPr lang="tr-TR" smtClean="0"/>
              <a:pPr/>
              <a:t>300</a:t>
            </a:fld>
            <a:endParaRPr lang="tr-TR"/>
          </a:p>
        </p:txBody>
      </p:sp>
    </p:spTree>
  </p:cSld>
  <p:clrMapOvr>
    <a:masterClrMapping/>
  </p:clrMapOvr>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6" name="Picture 4"/>
          <p:cNvPicPr>
            <a:picLocks noGrp="1" noChangeAspect="1" noChangeArrowheads="1"/>
          </p:cNvPicPr>
          <p:nvPr>
            <p:ph idx="1"/>
          </p:nvPr>
        </p:nvPicPr>
        <p:blipFill>
          <a:blip r:embed="rId2"/>
          <a:srcRect/>
          <a:stretch>
            <a:fillRect/>
          </a:stretch>
        </p:blipFill>
        <p:spPr bwMode="auto">
          <a:xfrm>
            <a:off x="1500166" y="214291"/>
            <a:ext cx="6143668" cy="6643710"/>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301</a:t>
            </a:fld>
            <a:endParaRPr lang="tr-TR"/>
          </a:p>
        </p:txBody>
      </p:sp>
    </p:spTree>
  </p:cSld>
  <p:clrMapOvr>
    <a:masterClrMapping/>
  </p:clrMapOvr>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Grp="1" noChangeAspect="1" noChangeArrowheads="1"/>
          </p:cNvPicPr>
          <p:nvPr>
            <p:ph idx="1"/>
          </p:nvPr>
        </p:nvPicPr>
        <p:blipFill>
          <a:blip r:embed="rId2"/>
          <a:srcRect/>
          <a:stretch>
            <a:fillRect/>
          </a:stretch>
        </p:blipFill>
        <p:spPr bwMode="auto">
          <a:xfrm>
            <a:off x="0" y="1"/>
            <a:ext cx="9144000" cy="6858000"/>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302</a:t>
            </a:fld>
            <a:endParaRPr lang="tr-TR"/>
          </a:p>
        </p:txBody>
      </p:sp>
    </p:spTree>
  </p:cSld>
  <p:clrMapOvr>
    <a:masterClrMapping/>
  </p:clrMapOvr>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214290"/>
            <a:ext cx="8229600" cy="6215106"/>
          </a:xfrm>
          <a:ln>
            <a:solidFill>
              <a:schemeClr val="accent1"/>
            </a:solidFill>
          </a:ln>
        </p:spPr>
        <p:txBody>
          <a:bodyPr>
            <a:normAutofit fontScale="92500" lnSpcReduction="20000"/>
          </a:bodyPr>
          <a:lstStyle/>
          <a:p>
            <a:endParaRPr lang="tr-TR" dirty="0" smtClean="0"/>
          </a:p>
          <a:p>
            <a:pPr algn="just">
              <a:lnSpc>
                <a:spcPct val="110000"/>
              </a:lnSpc>
              <a:buFont typeface="Wingdings" pitchFamily="2" charset="2"/>
              <a:buChar char="Ø"/>
            </a:pP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Denatüre</a:t>
            </a:r>
            <a:r>
              <a:rPr lang="tr-TR" dirty="0" smtClean="0">
                <a:latin typeface="Times New Roman" pitchFamily="18" charset="0"/>
                <a:cs typeface="Times New Roman" pitchFamily="18" charset="0"/>
              </a:rPr>
              <a:t> edici şartlarda </a:t>
            </a:r>
            <a:r>
              <a:rPr lang="tr-TR" dirty="0" err="1" smtClean="0">
                <a:latin typeface="Times New Roman" pitchFamily="18" charset="0"/>
                <a:cs typeface="Times New Roman" pitchFamily="18" charset="0"/>
              </a:rPr>
              <a:t>elektroforez</a:t>
            </a:r>
            <a:r>
              <a:rPr lang="tr-TR" dirty="0" smtClean="0">
                <a:latin typeface="Times New Roman" pitchFamily="18" charset="0"/>
                <a:cs typeface="Times New Roman" pitchFamily="18" charset="0"/>
              </a:rPr>
              <a:t> uygulandığında Sodyum </a:t>
            </a:r>
            <a:r>
              <a:rPr lang="tr-TR" dirty="0" err="1" smtClean="0">
                <a:latin typeface="Times New Roman" pitchFamily="18" charset="0"/>
                <a:cs typeface="Times New Roman" pitchFamily="18" charset="0"/>
              </a:rPr>
              <a:t>dodesil</a:t>
            </a:r>
            <a:r>
              <a:rPr lang="tr-TR" dirty="0" smtClean="0">
                <a:latin typeface="Times New Roman" pitchFamily="18" charset="0"/>
                <a:cs typeface="Times New Roman" pitchFamily="18" charset="0"/>
              </a:rPr>
              <a:t> sülfat ile proteinler negatif yük ile yüklenirler. Bu sebeple proteinler sadece molekül büyüklüklerine göre yürürler. </a:t>
            </a:r>
          </a:p>
          <a:p>
            <a:pPr algn="just">
              <a:lnSpc>
                <a:spcPct val="110000"/>
              </a:lnSpc>
              <a:buFont typeface="Wingdings" pitchFamily="2" charset="2"/>
              <a:buChar char="Ø"/>
            </a:pPr>
            <a:r>
              <a:rPr lang="tr-TR" dirty="0" smtClean="0">
                <a:latin typeface="Times New Roman" pitchFamily="18" charset="0"/>
                <a:cs typeface="Times New Roman" pitchFamily="18" charset="0"/>
              </a:rPr>
              <a:t>       İki boyutlu </a:t>
            </a:r>
            <a:r>
              <a:rPr lang="tr-TR" dirty="0" err="1" smtClean="0">
                <a:latin typeface="Times New Roman" pitchFamily="18" charset="0"/>
                <a:cs typeface="Times New Roman" pitchFamily="18" charset="0"/>
              </a:rPr>
              <a:t>elektroforezde</a:t>
            </a:r>
            <a:r>
              <a:rPr lang="tr-TR" dirty="0" smtClean="0">
                <a:latin typeface="Times New Roman" pitchFamily="18" charset="0"/>
                <a:cs typeface="Times New Roman" pitchFamily="18" charset="0"/>
              </a:rPr>
              <a:t> proteinler önce </a:t>
            </a:r>
            <a:r>
              <a:rPr lang="tr-TR" dirty="0" err="1" smtClean="0">
                <a:latin typeface="Times New Roman" pitchFamily="18" charset="0"/>
                <a:cs typeface="Times New Roman" pitchFamily="18" charset="0"/>
              </a:rPr>
              <a:t>izoelektrik</a:t>
            </a:r>
            <a:r>
              <a:rPr lang="tr-TR" dirty="0" smtClean="0">
                <a:latin typeface="Times New Roman" pitchFamily="18" charset="0"/>
                <a:cs typeface="Times New Roman" pitchFamily="18" charset="0"/>
              </a:rPr>
              <a:t> noktalarına daha sonra ise molekül ağırlıklarına göre yürürler. </a:t>
            </a:r>
          </a:p>
          <a:p>
            <a:pPr algn="just">
              <a:lnSpc>
                <a:spcPct val="110000"/>
              </a:lnSpc>
              <a:buFont typeface="Wingdings" pitchFamily="2" charset="2"/>
              <a:buChar char="Ø"/>
            </a:pPr>
            <a:r>
              <a:rPr lang="tr-TR" dirty="0" smtClean="0">
                <a:latin typeface="Times New Roman" pitchFamily="18" charset="0"/>
                <a:cs typeface="Times New Roman" pitchFamily="18" charset="0"/>
              </a:rPr>
              <a:t>       2D-PAGE yöntemi tek jel üzerinde 10000 farklı proteinin görüntülenmesine izin verir. </a:t>
            </a:r>
          </a:p>
          <a:p>
            <a:pPr algn="just">
              <a:lnSpc>
                <a:spcPct val="110000"/>
              </a:lnSpc>
              <a:buFont typeface="Wingdings" pitchFamily="2" charset="2"/>
              <a:buChar char="Ø"/>
            </a:pPr>
            <a:r>
              <a:rPr lang="tr-TR" dirty="0" smtClean="0">
                <a:latin typeface="Times New Roman" pitchFamily="18" charset="0"/>
                <a:cs typeface="Times New Roman" pitchFamily="18" charset="0"/>
              </a:rPr>
              <a:t>       Jel üzerindeki proteinler çeşitli yöntemlerle boyanarak görünür hale getirilirler. </a:t>
            </a:r>
          </a:p>
          <a:p>
            <a:pPr algn="just">
              <a:lnSpc>
                <a:spcPct val="110000"/>
              </a:lnSpc>
              <a:buFont typeface="Wingdings" pitchFamily="2" charset="2"/>
              <a:buChar char="Ø"/>
            </a:pPr>
            <a:r>
              <a:rPr lang="tr-TR" dirty="0" smtClean="0">
                <a:latin typeface="Times New Roman" pitchFamily="18" charset="0"/>
                <a:cs typeface="Times New Roman" pitchFamily="18" charset="0"/>
              </a:rPr>
              <a:t>       En çok kullanılan boyama çeşitleri CBB ve gümüş nitrat ile olan boyamalardır. </a:t>
            </a:r>
          </a:p>
          <a:p>
            <a:pPr algn="just">
              <a:lnSpc>
                <a:spcPct val="110000"/>
              </a:lnSpc>
              <a:buFont typeface="Wingdings" pitchFamily="2" charset="2"/>
              <a:buChar char="Ø"/>
            </a:pPr>
            <a:r>
              <a:rPr lang="tr-TR" dirty="0" smtClean="0">
                <a:latin typeface="Times New Roman" pitchFamily="18" charset="0"/>
                <a:cs typeface="Times New Roman" pitchFamily="18" charset="0"/>
              </a:rPr>
              <a:t>       Jeller saklanmak üzere kurutulabilirler veya daha ileri işlemler uygulanmak üzere çeşitli yapıdaki </a:t>
            </a:r>
            <a:r>
              <a:rPr lang="tr-TR" dirty="0" err="1" smtClean="0">
                <a:latin typeface="Times New Roman" pitchFamily="18" charset="0"/>
                <a:cs typeface="Times New Roman" pitchFamily="18" charset="0"/>
              </a:rPr>
              <a:t>membranlara</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blotlanabilirler</a:t>
            </a:r>
            <a:r>
              <a:rPr lang="tr-TR" dirty="0" smtClean="0">
                <a:latin typeface="Times New Roman" pitchFamily="18" charset="0"/>
                <a:cs typeface="Times New Roman" pitchFamily="18" charset="0"/>
              </a:rPr>
              <a:t>.</a:t>
            </a:r>
          </a:p>
        </p:txBody>
      </p:sp>
      <p:sp>
        <p:nvSpPr>
          <p:cNvPr id="5" name="4 Slayt Numarası Yer Tutucusu"/>
          <p:cNvSpPr>
            <a:spLocks noGrp="1"/>
          </p:cNvSpPr>
          <p:nvPr>
            <p:ph type="sldNum" sz="quarter" idx="12"/>
          </p:nvPr>
        </p:nvSpPr>
        <p:spPr/>
        <p:txBody>
          <a:bodyPr/>
          <a:lstStyle/>
          <a:p>
            <a:fld id="{76E3FD18-239D-48BA-886F-2D86BFFD5A0D}" type="slidenum">
              <a:rPr lang="tr-TR" smtClean="0"/>
              <a:pPr/>
              <a:t>303</a:t>
            </a:fld>
            <a:endParaRPr lang="tr-TR"/>
          </a:p>
        </p:txBody>
      </p:sp>
    </p:spTree>
  </p:cSld>
  <p:clrMapOvr>
    <a:masterClrMapping/>
  </p:clrMapOvr>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714356"/>
            <a:ext cx="8229600" cy="5610244"/>
          </a:xfrm>
          <a:ln>
            <a:solidFill>
              <a:schemeClr val="accent1"/>
            </a:solidFill>
          </a:ln>
        </p:spPr>
        <p:txBody>
          <a:bodyPr>
            <a:normAutofit lnSpcReduction="10000"/>
          </a:bodyPr>
          <a:lstStyle/>
          <a:p>
            <a:pPr algn="just">
              <a:buNone/>
            </a:pPr>
            <a:r>
              <a:rPr lang="tr-TR" b="1" dirty="0" smtClean="0">
                <a:solidFill>
                  <a:srgbClr val="FF0000"/>
                </a:solidFill>
                <a:latin typeface="Times New Roman" pitchFamily="18" charset="0"/>
                <a:cs typeface="Times New Roman" pitchFamily="18" charset="0"/>
              </a:rPr>
              <a:t>PROTEİN SAFLAŞTIRILMASI </a:t>
            </a:r>
          </a:p>
          <a:p>
            <a:pPr algn="just">
              <a:buFont typeface="Wingdings" pitchFamily="2" charset="2"/>
              <a:buChar char="Ø"/>
            </a:pPr>
            <a:r>
              <a:rPr lang="tr-TR" dirty="0" smtClean="0">
                <a:latin typeface="Times New Roman" pitchFamily="18" charset="0"/>
                <a:cs typeface="Times New Roman" pitchFamily="18" charset="0"/>
              </a:rPr>
              <a:t>      İstenilen proteinin saf olarak elde edilebilmesi için çeşitli </a:t>
            </a:r>
            <a:r>
              <a:rPr lang="tr-TR" dirty="0" err="1" smtClean="0">
                <a:latin typeface="Times New Roman" pitchFamily="18" charset="0"/>
                <a:cs typeface="Times New Roman" pitchFamily="18" charset="0"/>
              </a:rPr>
              <a:t>kromatografik</a:t>
            </a:r>
            <a:r>
              <a:rPr lang="tr-TR" dirty="0" smtClean="0">
                <a:latin typeface="Times New Roman" pitchFamily="18" charset="0"/>
                <a:cs typeface="Times New Roman" pitchFamily="18" charset="0"/>
              </a:rPr>
              <a:t> yöntemler uygulanabilir. </a:t>
            </a:r>
          </a:p>
          <a:p>
            <a:pPr algn="just">
              <a:buFont typeface="Wingdings" pitchFamily="2" charset="2"/>
              <a:buChar char="Ø"/>
            </a:pPr>
            <a:r>
              <a:rPr lang="tr-TR" dirty="0" smtClean="0">
                <a:latin typeface="Times New Roman" pitchFamily="18" charset="0"/>
                <a:cs typeface="Times New Roman" pitchFamily="18" charset="0"/>
              </a:rPr>
              <a:t>      Bu yöntemler saflaştırılmak istenen proteinin ve </a:t>
            </a:r>
            <a:r>
              <a:rPr lang="tr-TR" dirty="0" err="1" smtClean="0">
                <a:latin typeface="Times New Roman" pitchFamily="18" charset="0"/>
                <a:cs typeface="Times New Roman" pitchFamily="18" charset="0"/>
              </a:rPr>
              <a:t>homojenizatın</a:t>
            </a:r>
            <a:r>
              <a:rPr lang="tr-TR" dirty="0" smtClean="0">
                <a:latin typeface="Times New Roman" pitchFamily="18" charset="0"/>
                <a:cs typeface="Times New Roman" pitchFamily="18" charset="0"/>
              </a:rPr>
              <a:t> tipine göre farklılıklar gösterirler. </a:t>
            </a:r>
          </a:p>
          <a:p>
            <a:pPr algn="just">
              <a:buFont typeface="Wingdings" pitchFamily="2" charset="2"/>
              <a:buChar char="Ø"/>
            </a:pPr>
            <a:r>
              <a:rPr lang="tr-TR" dirty="0" smtClean="0">
                <a:latin typeface="Times New Roman" pitchFamily="18" charset="0"/>
                <a:cs typeface="Times New Roman" pitchFamily="18" charset="0"/>
              </a:rPr>
              <a:t>      Protein saflaştırılması tek bir basamakta olabileceği gibi (</a:t>
            </a:r>
            <a:r>
              <a:rPr lang="tr-TR" dirty="0" err="1" smtClean="0">
                <a:latin typeface="Times New Roman" pitchFamily="18" charset="0"/>
                <a:cs typeface="Times New Roman" pitchFamily="18" charset="0"/>
              </a:rPr>
              <a:t>affinite</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kromatografisi</a:t>
            </a:r>
            <a:r>
              <a:rPr lang="tr-TR" dirty="0" smtClean="0">
                <a:latin typeface="Times New Roman" pitchFamily="18" charset="0"/>
                <a:cs typeface="Times New Roman" pitchFamily="18" charset="0"/>
              </a:rPr>
              <a:t>) birden fazla basamakta da gerçekleştirilebilir. </a:t>
            </a:r>
          </a:p>
          <a:p>
            <a:pPr algn="just">
              <a:buFont typeface="Wingdings" pitchFamily="2" charset="2"/>
              <a:buChar char="Ø"/>
            </a:pPr>
            <a:r>
              <a:rPr lang="tr-TR" dirty="0" smtClean="0">
                <a:latin typeface="Times New Roman" pitchFamily="18" charset="0"/>
                <a:cs typeface="Times New Roman" pitchFamily="18" charset="0"/>
              </a:rPr>
              <a:t>      Protein saflaştırılması ile ilgili olan çalışmalar soğukta ve proteinlerin </a:t>
            </a:r>
            <a:r>
              <a:rPr lang="tr-TR" dirty="0" err="1" smtClean="0">
                <a:latin typeface="Times New Roman" pitchFamily="18" charset="0"/>
                <a:cs typeface="Times New Roman" pitchFamily="18" charset="0"/>
              </a:rPr>
              <a:t>denatüre</a:t>
            </a:r>
            <a:r>
              <a:rPr lang="tr-TR" dirty="0" smtClean="0">
                <a:latin typeface="Times New Roman" pitchFamily="18" charset="0"/>
                <a:cs typeface="Times New Roman" pitchFamily="18" charset="0"/>
              </a:rPr>
              <a:t> olmamasına dikkat edilerek gerçekleştirilir. </a:t>
            </a:r>
          </a:p>
          <a:p>
            <a:pPr algn="just">
              <a:buFont typeface="Wingdings" pitchFamily="2" charset="2"/>
              <a:buChar char="Ø"/>
            </a:pPr>
            <a:r>
              <a:rPr lang="tr-TR" dirty="0" smtClean="0">
                <a:latin typeface="Times New Roman" pitchFamily="18" charset="0"/>
                <a:cs typeface="Times New Roman" pitchFamily="18" charset="0"/>
              </a:rPr>
              <a:t>      Asidik proteinler için anyon değişim </a:t>
            </a:r>
            <a:r>
              <a:rPr lang="tr-TR" dirty="0" err="1" smtClean="0">
                <a:latin typeface="Times New Roman" pitchFamily="18" charset="0"/>
                <a:cs typeface="Times New Roman" pitchFamily="18" charset="0"/>
              </a:rPr>
              <a:t>kromatografisi</a:t>
            </a:r>
            <a:r>
              <a:rPr lang="tr-TR" dirty="0" smtClean="0">
                <a:latin typeface="Times New Roman" pitchFamily="18" charset="0"/>
                <a:cs typeface="Times New Roman" pitchFamily="18" charset="0"/>
              </a:rPr>
              <a:t>, bazik proteinler için katyon değişim </a:t>
            </a:r>
            <a:r>
              <a:rPr lang="tr-TR" dirty="0" err="1" smtClean="0">
                <a:latin typeface="Times New Roman" pitchFamily="18" charset="0"/>
                <a:cs typeface="Times New Roman" pitchFamily="18" charset="0"/>
              </a:rPr>
              <a:t>kromatografisi</a:t>
            </a:r>
            <a:r>
              <a:rPr lang="tr-TR" dirty="0" smtClean="0">
                <a:latin typeface="Times New Roman" pitchFamily="18" charset="0"/>
                <a:cs typeface="Times New Roman" pitchFamily="18" charset="0"/>
              </a:rPr>
              <a:t> kullanılabilir. </a:t>
            </a:r>
          </a:p>
          <a:p>
            <a:pPr>
              <a:buNone/>
            </a:pPr>
            <a:endParaRPr lang="tr-TR" dirty="0"/>
          </a:p>
        </p:txBody>
      </p:sp>
      <p:sp>
        <p:nvSpPr>
          <p:cNvPr id="5" name="4 Slayt Numarası Yer Tutucusu"/>
          <p:cNvSpPr>
            <a:spLocks noGrp="1"/>
          </p:cNvSpPr>
          <p:nvPr>
            <p:ph type="sldNum" sz="quarter" idx="12"/>
          </p:nvPr>
        </p:nvSpPr>
        <p:spPr/>
        <p:txBody>
          <a:bodyPr/>
          <a:lstStyle/>
          <a:p>
            <a:fld id="{76E3FD18-239D-48BA-886F-2D86BFFD5A0D}" type="slidenum">
              <a:rPr lang="tr-TR" smtClean="0"/>
              <a:pPr/>
              <a:t>304</a:t>
            </a:fld>
            <a:endParaRPr lang="tr-TR"/>
          </a:p>
        </p:txBody>
      </p:sp>
    </p:spTree>
  </p:cSld>
  <p:clrMapOvr>
    <a:masterClrMapping/>
  </p:clrMapOvr>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Grp="1" noChangeAspect="1" noChangeArrowheads="1"/>
          </p:cNvPicPr>
          <p:nvPr>
            <p:ph idx="1"/>
          </p:nvPr>
        </p:nvPicPr>
        <p:blipFill>
          <a:blip r:embed="rId2"/>
          <a:srcRect/>
          <a:stretch>
            <a:fillRect/>
          </a:stretch>
        </p:blipFill>
        <p:spPr bwMode="auto">
          <a:xfrm>
            <a:off x="714348" y="0"/>
            <a:ext cx="7572428" cy="6858000"/>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76E3FD18-239D-48BA-886F-2D86BFFD5A0D}" type="slidenum">
              <a:rPr lang="tr-TR" smtClean="0"/>
              <a:pPr/>
              <a:t>305</a:t>
            </a:fld>
            <a:endParaRPr lang="tr-TR"/>
          </a:p>
        </p:txBody>
      </p:sp>
    </p:spTree>
  </p:cSld>
  <p:clrMapOvr>
    <a:masterClrMapping/>
  </p:clrMapOvr>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714356"/>
            <a:ext cx="8229600" cy="5610244"/>
          </a:xfrm>
          <a:ln>
            <a:solidFill>
              <a:schemeClr val="accent1"/>
            </a:solidFill>
          </a:ln>
        </p:spPr>
        <p:txBody>
          <a:bodyPr>
            <a:normAutofit lnSpcReduction="10000"/>
          </a:bodyPr>
          <a:lstStyle/>
          <a:p>
            <a:pPr algn="just">
              <a:buFont typeface="Wingdings" pitchFamily="2" charset="2"/>
              <a:buChar char="Ø"/>
            </a:pPr>
            <a:r>
              <a:rPr lang="tr-TR" dirty="0" err="1" smtClean="0">
                <a:solidFill>
                  <a:srgbClr val="FF0000"/>
                </a:solidFill>
                <a:latin typeface="Times New Roman" pitchFamily="18" charset="0"/>
                <a:cs typeface="Times New Roman" pitchFamily="18" charset="0"/>
              </a:rPr>
              <a:t>Kromatografik</a:t>
            </a:r>
            <a:r>
              <a:rPr lang="tr-TR" dirty="0" smtClean="0">
                <a:solidFill>
                  <a:srgbClr val="FF0000"/>
                </a:solidFill>
                <a:latin typeface="Times New Roman" pitchFamily="18" charset="0"/>
                <a:cs typeface="Times New Roman" pitchFamily="18" charset="0"/>
              </a:rPr>
              <a:t> olmayan saflaştırma yöntemleri; </a:t>
            </a:r>
          </a:p>
          <a:p>
            <a:pPr algn="just">
              <a:buFont typeface="Wingdings" pitchFamily="2" charset="2"/>
              <a:buChar char="ü"/>
            </a:pPr>
            <a:r>
              <a:rPr lang="tr-TR" dirty="0" smtClean="0">
                <a:latin typeface="Times New Roman" pitchFamily="18" charset="0"/>
                <a:cs typeface="Times New Roman" pitchFamily="18" charset="0"/>
              </a:rPr>
              <a:t>    Amonyum sülfat ile fraksiyonlu çöktürme, </a:t>
            </a:r>
          </a:p>
          <a:p>
            <a:pPr algn="just">
              <a:buFont typeface="Wingdings" pitchFamily="2" charset="2"/>
              <a:buChar char="ü"/>
            </a:pP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Membran</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ultrafiltrasyon</a:t>
            </a:r>
            <a:r>
              <a:rPr lang="tr-TR" dirty="0" smtClean="0">
                <a:latin typeface="Times New Roman" pitchFamily="18" charset="0"/>
                <a:cs typeface="Times New Roman" pitchFamily="18" charset="0"/>
              </a:rPr>
              <a:t>, </a:t>
            </a:r>
          </a:p>
          <a:p>
            <a:pPr algn="just">
              <a:buFont typeface="Wingdings" pitchFamily="2" charset="2"/>
              <a:buChar char="ü"/>
            </a:pPr>
            <a:r>
              <a:rPr lang="tr-TR" dirty="0" smtClean="0">
                <a:latin typeface="Times New Roman" pitchFamily="18" charset="0"/>
                <a:cs typeface="Times New Roman" pitchFamily="18" charset="0"/>
              </a:rPr>
              <a:t>    Diferansiyel santrifüj, </a:t>
            </a:r>
          </a:p>
          <a:p>
            <a:pPr algn="just">
              <a:buFont typeface="Wingdings" pitchFamily="2" charset="2"/>
              <a:buChar char="ü"/>
            </a:pP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Preparatif</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elektroforez</a:t>
            </a:r>
            <a:r>
              <a:rPr lang="tr-TR" dirty="0" smtClean="0">
                <a:latin typeface="Times New Roman" pitchFamily="18" charset="0"/>
                <a:cs typeface="Times New Roman" pitchFamily="18" charset="0"/>
              </a:rPr>
              <a:t>, olarak sınıflandırılabilir. </a:t>
            </a:r>
          </a:p>
          <a:p>
            <a:pPr algn="just">
              <a:buFont typeface="Wingdings" pitchFamily="2" charset="2"/>
              <a:buChar char="Ø"/>
            </a:pPr>
            <a:r>
              <a:rPr lang="tr-TR" dirty="0" err="1" smtClean="0">
                <a:solidFill>
                  <a:srgbClr val="FF0000"/>
                </a:solidFill>
                <a:latin typeface="Times New Roman" pitchFamily="18" charset="0"/>
                <a:cs typeface="Times New Roman" pitchFamily="18" charset="0"/>
              </a:rPr>
              <a:t>Kromatografik</a:t>
            </a:r>
            <a:r>
              <a:rPr lang="tr-TR" dirty="0" smtClean="0">
                <a:solidFill>
                  <a:srgbClr val="FF0000"/>
                </a:solidFill>
                <a:latin typeface="Times New Roman" pitchFamily="18" charset="0"/>
                <a:cs typeface="Times New Roman" pitchFamily="18" charset="0"/>
              </a:rPr>
              <a:t> saflaştırma yöntemleri ise; </a:t>
            </a:r>
          </a:p>
          <a:p>
            <a:pPr algn="just">
              <a:buFont typeface="Wingdings" pitchFamily="2" charset="2"/>
              <a:buChar char="ü"/>
            </a:pPr>
            <a:r>
              <a:rPr lang="tr-TR" dirty="0" smtClean="0">
                <a:latin typeface="Times New Roman" pitchFamily="18" charset="0"/>
                <a:cs typeface="Times New Roman" pitchFamily="18" charset="0"/>
              </a:rPr>
              <a:t>    Jel </a:t>
            </a:r>
            <a:r>
              <a:rPr lang="tr-TR" dirty="0" err="1" smtClean="0">
                <a:latin typeface="Times New Roman" pitchFamily="18" charset="0"/>
                <a:cs typeface="Times New Roman" pitchFamily="18" charset="0"/>
              </a:rPr>
              <a:t>filtrasyon</a:t>
            </a:r>
            <a:r>
              <a:rPr lang="tr-TR" dirty="0" smtClean="0">
                <a:latin typeface="Times New Roman" pitchFamily="18" charset="0"/>
                <a:cs typeface="Times New Roman" pitchFamily="18" charset="0"/>
              </a:rPr>
              <a:t>, </a:t>
            </a:r>
          </a:p>
          <a:p>
            <a:pPr algn="just">
              <a:buFont typeface="Wingdings" pitchFamily="2" charset="2"/>
              <a:buChar char="ü"/>
            </a:pPr>
            <a:r>
              <a:rPr lang="tr-TR" dirty="0" smtClean="0">
                <a:latin typeface="Times New Roman" pitchFamily="18" charset="0"/>
                <a:cs typeface="Times New Roman" pitchFamily="18" charset="0"/>
              </a:rPr>
              <a:t>    İyon Değişim </a:t>
            </a:r>
            <a:r>
              <a:rPr lang="tr-TR" dirty="0" err="1" smtClean="0">
                <a:latin typeface="Times New Roman" pitchFamily="18" charset="0"/>
                <a:cs typeface="Times New Roman" pitchFamily="18" charset="0"/>
              </a:rPr>
              <a:t>Kromatografisi</a:t>
            </a:r>
            <a:r>
              <a:rPr lang="tr-TR" dirty="0" smtClean="0">
                <a:latin typeface="Times New Roman" pitchFamily="18" charset="0"/>
                <a:cs typeface="Times New Roman" pitchFamily="18" charset="0"/>
              </a:rPr>
              <a:t>, </a:t>
            </a:r>
          </a:p>
          <a:p>
            <a:pPr algn="just">
              <a:buFont typeface="Wingdings" pitchFamily="2" charset="2"/>
              <a:buChar char="ü"/>
            </a:pP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Kromafokuslama</a:t>
            </a:r>
            <a:r>
              <a:rPr lang="tr-TR" dirty="0" smtClean="0">
                <a:latin typeface="Times New Roman" pitchFamily="18" charset="0"/>
                <a:cs typeface="Times New Roman" pitchFamily="18" charset="0"/>
              </a:rPr>
              <a:t>, </a:t>
            </a:r>
          </a:p>
          <a:p>
            <a:pPr algn="just">
              <a:buFont typeface="Wingdings" pitchFamily="2" charset="2"/>
              <a:buChar char="ü"/>
            </a:pP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Hidrofobik</a:t>
            </a:r>
            <a:r>
              <a:rPr lang="tr-TR" dirty="0" smtClean="0">
                <a:latin typeface="Times New Roman" pitchFamily="18" charset="0"/>
                <a:cs typeface="Times New Roman" pitchFamily="18" charset="0"/>
              </a:rPr>
              <a:t> etkileşim </a:t>
            </a:r>
            <a:r>
              <a:rPr lang="tr-TR" dirty="0" err="1" smtClean="0">
                <a:latin typeface="Times New Roman" pitchFamily="18" charset="0"/>
                <a:cs typeface="Times New Roman" pitchFamily="18" charset="0"/>
              </a:rPr>
              <a:t>kromatografisi</a:t>
            </a:r>
            <a:r>
              <a:rPr lang="tr-TR" dirty="0" smtClean="0">
                <a:latin typeface="Times New Roman" pitchFamily="18" charset="0"/>
                <a:cs typeface="Times New Roman" pitchFamily="18" charset="0"/>
              </a:rPr>
              <a:t>, </a:t>
            </a:r>
          </a:p>
          <a:p>
            <a:pPr algn="just">
              <a:buFont typeface="Wingdings" pitchFamily="2" charset="2"/>
              <a:buChar char="ü"/>
            </a:pPr>
            <a:r>
              <a:rPr lang="tr-TR" dirty="0" smtClean="0">
                <a:latin typeface="Times New Roman" pitchFamily="18" charset="0"/>
                <a:cs typeface="Times New Roman" pitchFamily="18" charset="0"/>
              </a:rPr>
              <a:t>    Ters faz </a:t>
            </a:r>
            <a:r>
              <a:rPr lang="tr-TR" dirty="0" err="1" smtClean="0">
                <a:latin typeface="Times New Roman" pitchFamily="18" charset="0"/>
                <a:cs typeface="Times New Roman" pitchFamily="18" charset="0"/>
              </a:rPr>
              <a:t>kromatografi</a:t>
            </a:r>
            <a:r>
              <a:rPr lang="tr-TR" dirty="0" smtClean="0">
                <a:latin typeface="Times New Roman" pitchFamily="18" charset="0"/>
                <a:cs typeface="Times New Roman" pitchFamily="18" charset="0"/>
              </a:rPr>
              <a:t>, </a:t>
            </a:r>
          </a:p>
          <a:p>
            <a:pPr algn="just">
              <a:buFont typeface="Wingdings" pitchFamily="2" charset="2"/>
              <a:buChar char="ü"/>
            </a:pP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Afinite</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kromatografisi</a:t>
            </a:r>
            <a:r>
              <a:rPr lang="tr-TR" dirty="0" smtClean="0">
                <a:latin typeface="Times New Roman" pitchFamily="18" charset="0"/>
                <a:cs typeface="Times New Roman" pitchFamily="18" charset="0"/>
              </a:rPr>
              <a:t>, olarak sınıflandırılabilir. </a:t>
            </a:r>
          </a:p>
          <a:p>
            <a:pPr>
              <a:buNone/>
            </a:pPr>
            <a:endParaRPr lang="tr-TR" dirty="0"/>
          </a:p>
        </p:txBody>
      </p:sp>
      <p:sp>
        <p:nvSpPr>
          <p:cNvPr id="5" name="4 Slayt Numarası Yer Tutucusu"/>
          <p:cNvSpPr>
            <a:spLocks noGrp="1"/>
          </p:cNvSpPr>
          <p:nvPr>
            <p:ph type="sldNum" sz="quarter" idx="12"/>
          </p:nvPr>
        </p:nvSpPr>
        <p:spPr/>
        <p:txBody>
          <a:bodyPr/>
          <a:lstStyle/>
          <a:p>
            <a:fld id="{76E3FD18-239D-48BA-886F-2D86BFFD5A0D}" type="slidenum">
              <a:rPr lang="tr-TR" smtClean="0"/>
              <a:pPr/>
              <a:t>306</a:t>
            </a:fld>
            <a:endParaRPr lang="tr-TR"/>
          </a:p>
        </p:txBody>
      </p:sp>
    </p:spTree>
  </p:cSld>
  <p:clrMapOvr>
    <a:masterClrMapping/>
  </p:clrMapOvr>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28596" y="928670"/>
            <a:ext cx="8229600" cy="5286412"/>
          </a:xfrm>
          <a:ln>
            <a:solidFill>
              <a:schemeClr val="accent1"/>
            </a:solidFill>
          </a:ln>
        </p:spPr>
        <p:txBody>
          <a:bodyPr>
            <a:normAutofit/>
          </a:bodyPr>
          <a:lstStyle/>
          <a:p>
            <a:pPr algn="just">
              <a:buNone/>
            </a:pPr>
            <a:r>
              <a:rPr lang="tr-TR" b="1" dirty="0" smtClean="0">
                <a:solidFill>
                  <a:srgbClr val="FF0000"/>
                </a:solidFill>
                <a:latin typeface="Times New Roman" pitchFamily="18" charset="0"/>
                <a:cs typeface="Times New Roman" pitchFamily="18" charset="0"/>
              </a:rPr>
              <a:t>PROTEİN KARAKTERİZASYONU </a:t>
            </a:r>
          </a:p>
          <a:p>
            <a:pPr algn="just">
              <a:buFont typeface="Wingdings" pitchFamily="2" charset="2"/>
              <a:buChar char="Ø"/>
            </a:pPr>
            <a:r>
              <a:rPr lang="tr-TR" dirty="0" smtClean="0">
                <a:latin typeface="Times New Roman" pitchFamily="18" charset="0"/>
                <a:cs typeface="Times New Roman" pitchFamily="18" charset="0"/>
              </a:rPr>
              <a:t>     Saflaştırılmış olan proteinlerin ilk olarak saflık analizleri gerçekleştirilir. </a:t>
            </a:r>
          </a:p>
          <a:p>
            <a:pPr algn="just">
              <a:buFont typeface="Wingdings" pitchFamily="2" charset="2"/>
              <a:buChar char="Ø"/>
            </a:pPr>
            <a:r>
              <a:rPr lang="tr-TR" dirty="0" smtClean="0">
                <a:latin typeface="Times New Roman" pitchFamily="18" charset="0"/>
                <a:cs typeface="Times New Roman" pitchFamily="18" charset="0"/>
              </a:rPr>
              <a:t>     Eğer yeterli ölçüde saf olduğu tespit edilirse </a:t>
            </a:r>
            <a:r>
              <a:rPr lang="tr-TR" dirty="0" err="1" smtClean="0">
                <a:latin typeface="Times New Roman" pitchFamily="18" charset="0"/>
                <a:cs typeface="Times New Roman" pitchFamily="18" charset="0"/>
              </a:rPr>
              <a:t>primer</a:t>
            </a:r>
            <a:r>
              <a:rPr lang="tr-TR" dirty="0" smtClean="0">
                <a:latin typeface="Times New Roman" pitchFamily="18" charset="0"/>
                <a:cs typeface="Times New Roman" pitchFamily="18" charset="0"/>
              </a:rPr>
              <a:t> yapısı aydınlatılır. </a:t>
            </a:r>
          </a:p>
          <a:p>
            <a:pPr algn="just">
              <a:buFont typeface="Wingdings" pitchFamily="2" charset="2"/>
              <a:buChar char="Ø"/>
            </a:pPr>
            <a:r>
              <a:rPr lang="tr-TR" dirty="0" smtClean="0">
                <a:latin typeface="Times New Roman" pitchFamily="18" charset="0"/>
                <a:cs typeface="Times New Roman" pitchFamily="18" charset="0"/>
              </a:rPr>
              <a:t>     Bu amaçla </a:t>
            </a:r>
            <a:r>
              <a:rPr lang="tr-TR" dirty="0" err="1" smtClean="0">
                <a:latin typeface="Times New Roman" pitchFamily="18" charset="0"/>
                <a:cs typeface="Times New Roman" pitchFamily="18" charset="0"/>
              </a:rPr>
              <a:t>Edman</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degradasyonu</a:t>
            </a:r>
            <a:r>
              <a:rPr lang="tr-TR" dirty="0" smtClean="0">
                <a:latin typeface="Times New Roman" pitchFamily="18" charset="0"/>
                <a:cs typeface="Times New Roman" pitchFamily="18" charset="0"/>
              </a:rPr>
              <a:t> yöntemi veya MALDI-</a:t>
            </a:r>
            <a:r>
              <a:rPr lang="tr-TR" dirty="0" err="1" smtClean="0">
                <a:latin typeface="Times New Roman" pitchFamily="18" charset="0"/>
                <a:cs typeface="Times New Roman" pitchFamily="18" charset="0"/>
              </a:rPr>
              <a:t>ToF</a:t>
            </a:r>
            <a:r>
              <a:rPr lang="tr-TR" dirty="0" smtClean="0">
                <a:latin typeface="Times New Roman" pitchFamily="18" charset="0"/>
                <a:cs typeface="Times New Roman" pitchFamily="18" charset="0"/>
              </a:rPr>
              <a:t> analizi gerçekleştirilebilir. </a:t>
            </a:r>
          </a:p>
          <a:p>
            <a:pPr algn="just">
              <a:buFont typeface="Wingdings" pitchFamily="2" charset="2"/>
              <a:buChar char="Ø"/>
            </a:pPr>
            <a:r>
              <a:rPr lang="tr-TR" dirty="0" smtClean="0">
                <a:latin typeface="Times New Roman" pitchFamily="18" charset="0"/>
                <a:cs typeface="Times New Roman" pitchFamily="18" charset="0"/>
              </a:rPr>
              <a:t>    Daha sonra protein </a:t>
            </a:r>
            <a:r>
              <a:rPr lang="tr-TR" dirty="0" err="1" smtClean="0">
                <a:latin typeface="Times New Roman" pitchFamily="18" charset="0"/>
                <a:cs typeface="Times New Roman" pitchFamily="18" charset="0"/>
              </a:rPr>
              <a:t>kristallendirilir</a:t>
            </a:r>
            <a:r>
              <a:rPr lang="tr-TR" dirty="0" smtClean="0">
                <a:latin typeface="Times New Roman" pitchFamily="18" charset="0"/>
                <a:cs typeface="Times New Roman" pitchFamily="18" charset="0"/>
              </a:rPr>
              <a:t> ve yapısı X ışınları </a:t>
            </a:r>
            <a:r>
              <a:rPr lang="tr-TR" dirty="0" err="1" smtClean="0">
                <a:latin typeface="Times New Roman" pitchFamily="18" charset="0"/>
                <a:cs typeface="Times New Roman" pitchFamily="18" charset="0"/>
              </a:rPr>
              <a:t>kristallografisi</a:t>
            </a:r>
            <a:r>
              <a:rPr lang="tr-TR" dirty="0" smtClean="0">
                <a:latin typeface="Times New Roman" pitchFamily="18" charset="0"/>
                <a:cs typeface="Times New Roman" pitchFamily="18" charset="0"/>
              </a:rPr>
              <a:t> kullanılarak aydınlatılmaya çalışılır. </a:t>
            </a:r>
          </a:p>
          <a:p>
            <a:pPr algn="just">
              <a:buFont typeface="Wingdings" pitchFamily="2" charset="2"/>
              <a:buChar char="Ø"/>
            </a:pPr>
            <a:r>
              <a:rPr lang="tr-TR" dirty="0" smtClean="0">
                <a:latin typeface="Times New Roman" pitchFamily="18" charset="0"/>
                <a:cs typeface="Times New Roman" pitchFamily="18" charset="0"/>
              </a:rPr>
              <a:t>    Üç boyutlu yapıyı açığa çıkarmak için </a:t>
            </a:r>
            <a:r>
              <a:rPr lang="tr-TR" dirty="0" err="1" smtClean="0">
                <a:latin typeface="Times New Roman" pitchFamily="18" charset="0"/>
                <a:cs typeface="Times New Roman" pitchFamily="18" charset="0"/>
              </a:rPr>
              <a:t>biyoinformatik</a:t>
            </a:r>
            <a:r>
              <a:rPr lang="tr-TR" dirty="0" smtClean="0">
                <a:latin typeface="Times New Roman" pitchFamily="18" charset="0"/>
                <a:cs typeface="Times New Roman" pitchFamily="18" charset="0"/>
              </a:rPr>
              <a:t> teknolojilerinden yararlanılır. </a:t>
            </a:r>
          </a:p>
          <a:p>
            <a:pPr algn="just">
              <a:buNone/>
            </a:pPr>
            <a:endParaRPr lang="tr-TR" dirty="0"/>
          </a:p>
        </p:txBody>
      </p:sp>
      <p:sp>
        <p:nvSpPr>
          <p:cNvPr id="5" name="4 Slayt Numarası Yer Tutucusu"/>
          <p:cNvSpPr>
            <a:spLocks noGrp="1"/>
          </p:cNvSpPr>
          <p:nvPr>
            <p:ph type="sldNum" sz="quarter" idx="12"/>
          </p:nvPr>
        </p:nvSpPr>
        <p:spPr/>
        <p:txBody>
          <a:bodyPr/>
          <a:lstStyle/>
          <a:p>
            <a:fld id="{76E3FD18-239D-48BA-886F-2D86BFFD5A0D}" type="slidenum">
              <a:rPr lang="tr-TR" smtClean="0"/>
              <a:pPr/>
              <a:t>307</a:t>
            </a:fld>
            <a:endParaRPr lang="tr-TR"/>
          </a:p>
        </p:txBody>
      </p:sp>
    </p:spTree>
  </p:cSld>
  <p:clrMapOvr>
    <a:masterClrMapping/>
  </p:clrMapOvr>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214282" y="500042"/>
            <a:ext cx="8643998" cy="6072230"/>
          </a:xfrm>
          <a:ln>
            <a:solidFill>
              <a:schemeClr val="accent1"/>
            </a:solidFill>
          </a:ln>
        </p:spPr>
        <p:txBody>
          <a:bodyPr>
            <a:normAutofit fontScale="92500" lnSpcReduction="20000"/>
          </a:bodyPr>
          <a:lstStyle/>
          <a:p>
            <a:pPr algn="just">
              <a:buNone/>
            </a:pPr>
            <a:r>
              <a:rPr lang="tr-TR" sz="3300" b="1" dirty="0" smtClean="0">
                <a:solidFill>
                  <a:srgbClr val="FF0000"/>
                </a:solidFill>
                <a:latin typeface="Times New Roman" pitchFamily="18" charset="0"/>
                <a:cs typeface="Times New Roman" pitchFamily="18" charset="0"/>
              </a:rPr>
              <a:t>PROTEOMİK</a:t>
            </a:r>
          </a:p>
          <a:p>
            <a:pPr algn="just">
              <a:lnSpc>
                <a:spcPct val="120000"/>
              </a:lnSpc>
              <a:buFont typeface="Wingdings" pitchFamily="2" charset="2"/>
              <a:buChar char="Ø"/>
            </a:pPr>
            <a:r>
              <a:rPr lang="tr-TR" dirty="0" smtClean="0">
                <a:latin typeface="Times New Roman" pitchFamily="18" charset="0"/>
                <a:cs typeface="Times New Roman" pitchFamily="18" charset="0"/>
              </a:rPr>
              <a:t>	Genom, DNA’nın taşıdığı genetik bilgiyi ifade eder. Bu bilginin ortaya çıkarılması ile ilgili tüm çalışmalar ise </a:t>
            </a:r>
            <a:r>
              <a:rPr lang="tr-TR" dirty="0" err="1" smtClean="0">
                <a:latin typeface="Times New Roman" pitchFamily="18" charset="0"/>
                <a:cs typeface="Times New Roman" pitchFamily="18" charset="0"/>
              </a:rPr>
              <a:t>genomik</a:t>
            </a:r>
            <a:r>
              <a:rPr lang="tr-TR" dirty="0" smtClean="0">
                <a:latin typeface="Times New Roman" pitchFamily="18" charset="0"/>
                <a:cs typeface="Times New Roman" pitchFamily="18" charset="0"/>
              </a:rPr>
              <a:t> olarak adlandırılmaktadır. </a:t>
            </a:r>
          </a:p>
          <a:p>
            <a:pPr algn="just">
              <a:lnSpc>
                <a:spcPct val="120000"/>
              </a:lnSpc>
              <a:buFont typeface="Wingdings" pitchFamily="2" charset="2"/>
              <a:buChar char="Ø"/>
            </a:pP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Genomik</a:t>
            </a:r>
            <a:r>
              <a:rPr lang="tr-TR" dirty="0" smtClean="0">
                <a:latin typeface="Times New Roman" pitchFamily="18" charset="0"/>
                <a:cs typeface="Times New Roman" pitchFamily="18" charset="0"/>
              </a:rPr>
              <a:t> çalışmalarda hastalık ya da fizyolojik süreçlerle ilgili genler tanımlanmaya çalışılır. Fakat </a:t>
            </a:r>
            <a:r>
              <a:rPr lang="tr-TR" dirty="0" err="1" smtClean="0">
                <a:latin typeface="Times New Roman" pitchFamily="18" charset="0"/>
                <a:cs typeface="Times New Roman" pitchFamily="18" charset="0"/>
              </a:rPr>
              <a:t>genomik</a:t>
            </a:r>
            <a:r>
              <a:rPr lang="tr-TR" dirty="0" smtClean="0">
                <a:latin typeface="Times New Roman" pitchFamily="18" charset="0"/>
                <a:cs typeface="Times New Roman" pitchFamily="18" charset="0"/>
              </a:rPr>
              <a:t> çalışmalar, organizmanın tanımlanan bu genleri hangi oranda kullandığı hakkında bilgi vermez. </a:t>
            </a:r>
          </a:p>
          <a:p>
            <a:pPr algn="just">
              <a:lnSpc>
                <a:spcPct val="120000"/>
              </a:lnSpc>
              <a:buFont typeface="Wingdings" pitchFamily="2" charset="2"/>
              <a:buChar char="Ø"/>
            </a:pPr>
            <a:r>
              <a:rPr lang="tr-TR" dirty="0" smtClean="0">
                <a:latin typeface="Times New Roman" pitchFamily="18" charset="0"/>
                <a:cs typeface="Times New Roman" pitchFamily="18" charset="0"/>
              </a:rPr>
              <a:t>        Ayrıca, bir gen, birçok biyolojik işleve sahip farklı proteinler kodlamakta ve bu proteinler sentez sonrası değişimlere uğramaktadır. </a:t>
            </a:r>
          </a:p>
          <a:p>
            <a:pPr algn="just">
              <a:lnSpc>
                <a:spcPct val="120000"/>
              </a:lnSpc>
              <a:buFont typeface="Wingdings" pitchFamily="2" charset="2"/>
              <a:buChar char="Ø"/>
            </a:pPr>
            <a:r>
              <a:rPr lang="tr-TR" dirty="0" smtClean="0">
                <a:latin typeface="Times New Roman" pitchFamily="18" charset="0"/>
                <a:cs typeface="Times New Roman" pitchFamily="18" charset="0"/>
              </a:rPr>
              <a:t>        Çoğu durumda, sentez sonrası değişimler de gen işlevinden bağımsızdır. Bu nedenlerden dolayı, çok fazla miktarda bilimsel veri olmasına karşın </a:t>
            </a:r>
            <a:r>
              <a:rPr lang="tr-TR" dirty="0" err="1" smtClean="0">
                <a:latin typeface="Times New Roman" pitchFamily="18" charset="0"/>
                <a:cs typeface="Times New Roman" pitchFamily="18" charset="0"/>
              </a:rPr>
              <a:t>genomik</a:t>
            </a:r>
            <a:r>
              <a:rPr lang="tr-TR" dirty="0" smtClean="0">
                <a:latin typeface="Times New Roman" pitchFamily="18" charset="0"/>
                <a:cs typeface="Times New Roman" pitchFamily="18" charset="0"/>
              </a:rPr>
              <a:t> çalışmalara dayanan teşhis yaklaşımları klinik kullanım için yeterli değildir.</a:t>
            </a:r>
            <a:endParaRPr lang="tr-TR" dirty="0">
              <a:latin typeface="Times New Roman" pitchFamily="18" charset="0"/>
              <a:cs typeface="Times New Roman" pitchFamily="18" charset="0"/>
            </a:endParaRPr>
          </a:p>
        </p:txBody>
      </p:sp>
      <p:sp>
        <p:nvSpPr>
          <p:cNvPr id="5" name="4 Slayt Numarası Yer Tutucusu"/>
          <p:cNvSpPr>
            <a:spLocks noGrp="1"/>
          </p:cNvSpPr>
          <p:nvPr>
            <p:ph type="sldNum" sz="quarter" idx="12"/>
          </p:nvPr>
        </p:nvSpPr>
        <p:spPr/>
        <p:txBody>
          <a:bodyPr/>
          <a:lstStyle/>
          <a:p>
            <a:fld id="{76E3FD18-239D-48BA-886F-2D86BFFD5A0D}" type="slidenum">
              <a:rPr lang="tr-TR" smtClean="0"/>
              <a:pPr/>
              <a:t>308</a:t>
            </a:fld>
            <a:endParaRPr lang="tr-TR"/>
          </a:p>
        </p:txBody>
      </p:sp>
    </p:spTree>
  </p:cSld>
  <p:clrMapOvr>
    <a:masterClrMapping/>
  </p:clrMapOvr>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785794"/>
            <a:ext cx="8229600" cy="5538806"/>
          </a:xfrm>
          <a:ln>
            <a:solidFill>
              <a:schemeClr val="accent1"/>
            </a:solidFill>
          </a:ln>
        </p:spPr>
        <p:txBody>
          <a:bodyPr>
            <a:normAutofit/>
          </a:bodyPr>
          <a:lstStyle/>
          <a:p>
            <a:pPr algn="just">
              <a:buFont typeface="Wingdings" pitchFamily="2" charset="2"/>
              <a:buChar char="Ø"/>
            </a:pPr>
            <a:r>
              <a:rPr lang="tr-TR" dirty="0" smtClean="0">
                <a:latin typeface="Times New Roman" pitchFamily="18" charset="0"/>
                <a:cs typeface="Times New Roman" pitchFamily="18" charset="0"/>
              </a:rPr>
              <a:t>       Gen ürünlerinin sentez sonrası değişimleri, hücrede bulundukları yerler ve göreceli miktarlarının anlaşılması için </a:t>
            </a:r>
            <a:r>
              <a:rPr lang="tr-TR" dirty="0" err="1" smtClean="0">
                <a:latin typeface="Times New Roman" pitchFamily="18" charset="0"/>
                <a:cs typeface="Times New Roman" pitchFamily="18" charset="0"/>
              </a:rPr>
              <a:t>genomik</a:t>
            </a:r>
            <a:r>
              <a:rPr lang="tr-TR" dirty="0" smtClean="0">
                <a:latin typeface="Times New Roman" pitchFamily="18" charset="0"/>
                <a:cs typeface="Times New Roman" pitchFamily="18" charset="0"/>
              </a:rPr>
              <a:t> sonrası bilgilere ihtiyaç vardır. </a:t>
            </a:r>
          </a:p>
          <a:p>
            <a:pPr algn="just">
              <a:buFont typeface="Wingdings" pitchFamily="2" charset="2"/>
              <a:buChar char="Ø"/>
            </a:pPr>
            <a:r>
              <a:rPr lang="tr-TR" dirty="0" smtClean="0">
                <a:latin typeface="Times New Roman" pitchFamily="18" charset="0"/>
                <a:cs typeface="Times New Roman" pitchFamily="18" charset="0"/>
              </a:rPr>
              <a:t>       Bu noktada </a:t>
            </a:r>
            <a:r>
              <a:rPr lang="tr-TR" dirty="0" err="1" smtClean="0">
                <a:latin typeface="Times New Roman" pitchFamily="18" charset="0"/>
                <a:cs typeface="Times New Roman" pitchFamily="18" charset="0"/>
              </a:rPr>
              <a:t>proteom</a:t>
            </a:r>
            <a:r>
              <a:rPr lang="tr-TR" dirty="0" smtClean="0">
                <a:latin typeface="Times New Roman" pitchFamily="18" charset="0"/>
                <a:cs typeface="Times New Roman" pitchFamily="18" charset="0"/>
              </a:rPr>
              <a:t> ve </a:t>
            </a:r>
            <a:r>
              <a:rPr lang="tr-TR" dirty="0" err="1" smtClean="0">
                <a:latin typeface="Times New Roman" pitchFamily="18" charset="0"/>
                <a:cs typeface="Times New Roman" pitchFamily="18" charset="0"/>
              </a:rPr>
              <a:t>proteomik</a:t>
            </a:r>
            <a:r>
              <a:rPr lang="tr-TR" dirty="0" smtClean="0">
                <a:latin typeface="Times New Roman" pitchFamily="18" charset="0"/>
                <a:cs typeface="Times New Roman" pitchFamily="18" charset="0"/>
              </a:rPr>
              <a:t> teknolojisi karşımıza çıkmaktadır. </a:t>
            </a:r>
            <a:r>
              <a:rPr lang="tr-TR" dirty="0" err="1" smtClean="0">
                <a:latin typeface="Times New Roman" pitchFamily="18" charset="0"/>
                <a:cs typeface="Times New Roman" pitchFamily="18" charset="0"/>
              </a:rPr>
              <a:t>Proteom</a:t>
            </a:r>
            <a:r>
              <a:rPr lang="tr-TR" dirty="0" smtClean="0">
                <a:latin typeface="Times New Roman" pitchFamily="18" charset="0"/>
                <a:cs typeface="Times New Roman" pitchFamily="18" charset="0"/>
              </a:rPr>
              <a:t> kelimesi ilk kez 1994 yılında, </a:t>
            </a:r>
            <a:r>
              <a:rPr lang="tr-TR" dirty="0" err="1" smtClean="0">
                <a:solidFill>
                  <a:srgbClr val="FF0000"/>
                </a:solidFill>
                <a:latin typeface="Times New Roman" pitchFamily="18" charset="0"/>
                <a:cs typeface="Times New Roman" pitchFamily="18" charset="0"/>
              </a:rPr>
              <a:t>Marc</a:t>
            </a:r>
            <a:r>
              <a:rPr lang="tr-TR" dirty="0" smtClean="0">
                <a:solidFill>
                  <a:srgbClr val="FF0000"/>
                </a:solidFill>
                <a:latin typeface="Times New Roman" pitchFamily="18" charset="0"/>
                <a:cs typeface="Times New Roman" pitchFamily="18" charset="0"/>
              </a:rPr>
              <a:t> </a:t>
            </a:r>
            <a:r>
              <a:rPr lang="tr-TR" dirty="0" err="1" smtClean="0">
                <a:solidFill>
                  <a:srgbClr val="FF0000"/>
                </a:solidFill>
                <a:latin typeface="Times New Roman" pitchFamily="18" charset="0"/>
                <a:cs typeface="Times New Roman" pitchFamily="18" charset="0"/>
              </a:rPr>
              <a:t>Wilkins</a:t>
            </a:r>
            <a:r>
              <a:rPr lang="tr-TR" dirty="0" smtClean="0">
                <a:solidFill>
                  <a:srgbClr val="FF0000"/>
                </a:solidFill>
                <a:latin typeface="Times New Roman" pitchFamily="18" charset="0"/>
                <a:cs typeface="Times New Roman" pitchFamily="18" charset="0"/>
              </a:rPr>
              <a:t> </a:t>
            </a:r>
            <a:r>
              <a:rPr lang="tr-TR" dirty="0" smtClean="0">
                <a:latin typeface="Times New Roman" pitchFamily="18" charset="0"/>
                <a:cs typeface="Times New Roman" pitchFamily="18" charset="0"/>
              </a:rPr>
              <a:t>tarafından önerilmiş ve kabul görmüştür. </a:t>
            </a:r>
          </a:p>
          <a:p>
            <a:pPr algn="just">
              <a:buFont typeface="Wingdings" pitchFamily="2" charset="2"/>
              <a:buChar char="Ø"/>
            </a:pPr>
            <a:r>
              <a:rPr lang="tr-TR" dirty="0" smtClean="0">
                <a:latin typeface="Times New Roman" pitchFamily="18" charset="0"/>
                <a:cs typeface="Times New Roman" pitchFamily="18" charset="0"/>
              </a:rPr>
              <a:t>       </a:t>
            </a:r>
            <a:r>
              <a:rPr lang="sv-SE" dirty="0" smtClean="0">
                <a:latin typeface="Times New Roman" pitchFamily="18" charset="0"/>
                <a:cs typeface="Times New Roman" pitchFamily="18" charset="0"/>
              </a:rPr>
              <a:t>Proteom genom tarafından kodlanan proteinleri</a:t>
            </a:r>
            <a:r>
              <a:rPr lang="tr-TR" dirty="0" smtClean="0">
                <a:latin typeface="Times New Roman" pitchFamily="18" charset="0"/>
                <a:cs typeface="Times New Roman" pitchFamily="18" charset="0"/>
              </a:rPr>
              <a:t> tanımlar. Bir hücrenin, organın veya organizmanın belirli bir zaman ve mekanda sahip olduğu (</a:t>
            </a:r>
            <a:r>
              <a:rPr lang="tr-TR" dirty="0" err="1" smtClean="0">
                <a:latin typeface="Times New Roman" pitchFamily="18" charset="0"/>
                <a:cs typeface="Times New Roman" pitchFamily="18" charset="0"/>
              </a:rPr>
              <a:t>izoformlar</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polimorfizimler</a:t>
            </a:r>
            <a:r>
              <a:rPr lang="tr-TR" dirty="0" smtClean="0">
                <a:latin typeface="Times New Roman" pitchFamily="18" charset="0"/>
                <a:cs typeface="Times New Roman" pitchFamily="18" charset="0"/>
              </a:rPr>
              <a:t> ve sentez sonrası değişimler de dahil olmak üzere) tüm proteinlerin bir toplamıdır.</a:t>
            </a:r>
            <a:endParaRPr lang="tr-TR" dirty="0">
              <a:latin typeface="Times New Roman" pitchFamily="18" charset="0"/>
              <a:cs typeface="Times New Roman" pitchFamily="18" charset="0"/>
            </a:endParaRPr>
          </a:p>
        </p:txBody>
      </p:sp>
      <p:sp>
        <p:nvSpPr>
          <p:cNvPr id="5" name="4 Slayt Numarası Yer Tutucusu"/>
          <p:cNvSpPr>
            <a:spLocks noGrp="1"/>
          </p:cNvSpPr>
          <p:nvPr>
            <p:ph type="sldNum" sz="quarter" idx="12"/>
          </p:nvPr>
        </p:nvSpPr>
        <p:spPr/>
        <p:txBody>
          <a:bodyPr/>
          <a:lstStyle/>
          <a:p>
            <a:fld id="{76E3FD18-239D-48BA-886F-2D86BFFD5A0D}" type="slidenum">
              <a:rPr lang="tr-TR" smtClean="0"/>
              <a:pPr/>
              <a:t>309</a:t>
            </a:fld>
            <a:endParaRPr lang="tr-TR"/>
          </a:p>
        </p:txBody>
      </p:sp>
    </p:spTree>
  </p:cSld>
  <p:clrMapOvr>
    <a:masterClrMapping/>
  </p:clrMapOvr>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28596" y="1214422"/>
            <a:ext cx="8143932" cy="4929222"/>
          </a:xfrm>
          <a:ln>
            <a:solidFill>
              <a:schemeClr val="accent1"/>
            </a:solidFill>
          </a:ln>
        </p:spPr>
        <p:txBody>
          <a:bodyPr>
            <a:normAutofit fontScale="85000" lnSpcReduction="20000"/>
          </a:bodyPr>
          <a:lstStyle/>
          <a:p>
            <a:pPr algn="just">
              <a:lnSpc>
                <a:spcPct val="120000"/>
              </a:lnSpc>
              <a:buFont typeface="Wingdings" pitchFamily="2" charset="2"/>
              <a:buChar char="Ø"/>
            </a:pPr>
            <a:r>
              <a:rPr lang="tr-TR" sz="3000" dirty="0" smtClean="0">
                <a:latin typeface="Times New Roman" pitchFamily="18" charset="0"/>
                <a:cs typeface="Times New Roman" pitchFamily="18" charset="0"/>
              </a:rPr>
              <a:t>     Bir organizma vücudunun farklı bölgelerinde, hücre döngüsünün farklı evrelerinde ve farklı çevre koşullarında farklı protein ekspresyonlarına </a:t>
            </a:r>
            <a:r>
              <a:rPr lang="es-ES" sz="3000" dirty="0" smtClean="0">
                <a:latin typeface="Times New Roman" pitchFamily="18" charset="0"/>
                <a:cs typeface="Times New Roman" pitchFamily="18" charset="0"/>
              </a:rPr>
              <a:t>sahiptir.</a:t>
            </a:r>
            <a:endParaRPr lang="tr-TR" sz="3000" dirty="0" smtClean="0">
              <a:latin typeface="Times New Roman" pitchFamily="18" charset="0"/>
              <a:cs typeface="Times New Roman" pitchFamily="18" charset="0"/>
            </a:endParaRPr>
          </a:p>
          <a:p>
            <a:pPr algn="just">
              <a:lnSpc>
                <a:spcPct val="120000"/>
              </a:lnSpc>
              <a:buFont typeface="Wingdings" pitchFamily="2" charset="2"/>
              <a:buChar char="ü"/>
            </a:pPr>
            <a:r>
              <a:rPr lang="es-ES" sz="3000" dirty="0" smtClean="0">
                <a:latin typeface="Times New Roman" pitchFamily="18" charset="0"/>
                <a:cs typeface="Times New Roman" pitchFamily="18" charset="0"/>
              </a:rPr>
              <a:t> Sabit bir yapı olan ve bir</a:t>
            </a:r>
            <a:r>
              <a:rPr lang="tr-TR" sz="3000" dirty="0" smtClean="0">
                <a:latin typeface="Times New Roman" pitchFamily="18" charset="0"/>
                <a:cs typeface="Times New Roman" pitchFamily="18" charset="0"/>
              </a:rPr>
              <a:t> organizma için çok iyi tanımlanabilen genomun aksine, </a:t>
            </a:r>
            <a:r>
              <a:rPr lang="tr-TR" sz="3000" dirty="0" err="1" smtClean="0">
                <a:latin typeface="Times New Roman" pitchFamily="18" charset="0"/>
                <a:cs typeface="Times New Roman" pitchFamily="18" charset="0"/>
              </a:rPr>
              <a:t>proteom</a:t>
            </a:r>
            <a:r>
              <a:rPr lang="tr-TR" sz="3000" dirty="0" smtClean="0">
                <a:latin typeface="Times New Roman" pitchFamily="18" charset="0"/>
                <a:cs typeface="Times New Roman" pitchFamily="18" charset="0"/>
              </a:rPr>
              <a:t>, hücreden hücreye farklılık gösterir ve iç ve dış uyaranlara cevap olarak biyokimyasal etkileşimler aracılığı ile sürekli bir değişim halindedir.</a:t>
            </a:r>
          </a:p>
          <a:p>
            <a:pPr algn="just">
              <a:lnSpc>
                <a:spcPct val="120000"/>
              </a:lnSpc>
              <a:buFont typeface="Wingdings" pitchFamily="2" charset="2"/>
              <a:buChar char="Ø"/>
            </a:pPr>
            <a:r>
              <a:rPr lang="tr-TR" sz="3000" dirty="0" smtClean="0">
                <a:latin typeface="Times New Roman" pitchFamily="18" charset="0"/>
                <a:cs typeface="Times New Roman" pitchFamily="18" charset="0"/>
              </a:rPr>
              <a:t>    </a:t>
            </a:r>
            <a:r>
              <a:rPr lang="tr-TR" sz="3000" dirty="0" err="1" smtClean="0">
                <a:latin typeface="Times New Roman" pitchFamily="18" charset="0"/>
                <a:cs typeface="Times New Roman" pitchFamily="18" charset="0"/>
              </a:rPr>
              <a:t>Proteomik</a:t>
            </a:r>
            <a:r>
              <a:rPr lang="tr-TR" sz="3000" dirty="0" smtClean="0">
                <a:latin typeface="Times New Roman" pitchFamily="18" charset="0"/>
                <a:cs typeface="Times New Roman" pitchFamily="18" charset="0"/>
              </a:rPr>
              <a:t> ise belli şartlar altında belli bir dokuda genom tarafından sentezlenen tüm proteinlerin analiz edilmesi, yani </a:t>
            </a:r>
            <a:r>
              <a:rPr lang="tr-TR" sz="3000" dirty="0" err="1" smtClean="0">
                <a:latin typeface="Times New Roman" pitchFamily="18" charset="0"/>
                <a:cs typeface="Times New Roman" pitchFamily="18" charset="0"/>
              </a:rPr>
              <a:t>proteomun</a:t>
            </a:r>
            <a:r>
              <a:rPr lang="tr-TR" sz="3000" dirty="0" smtClean="0">
                <a:latin typeface="Times New Roman" pitchFamily="18" charset="0"/>
                <a:cs typeface="Times New Roman" pitchFamily="18" charset="0"/>
              </a:rPr>
              <a:t> tanımlanması işlemidir. </a:t>
            </a:r>
            <a:endParaRPr lang="tr-TR" sz="2700" dirty="0" smtClean="0">
              <a:latin typeface="Times New Roman" pitchFamily="18" charset="0"/>
              <a:cs typeface="Times New Roman" pitchFamily="18" charset="0"/>
            </a:endParaRPr>
          </a:p>
        </p:txBody>
      </p:sp>
      <p:sp>
        <p:nvSpPr>
          <p:cNvPr id="5" name="4 Slayt Numarası Yer Tutucusu"/>
          <p:cNvSpPr>
            <a:spLocks noGrp="1"/>
          </p:cNvSpPr>
          <p:nvPr>
            <p:ph type="sldNum" sz="quarter" idx="12"/>
          </p:nvPr>
        </p:nvSpPr>
        <p:spPr/>
        <p:txBody>
          <a:bodyPr/>
          <a:lstStyle/>
          <a:p>
            <a:fld id="{76E3FD18-239D-48BA-886F-2D86BFFD5A0D}" type="slidenum">
              <a:rPr lang="tr-TR" smtClean="0"/>
              <a:pPr/>
              <a:t>310</a:t>
            </a:fld>
            <a:endParaRPr lang="tr-TR"/>
          </a:p>
        </p:txBody>
      </p:sp>
    </p:spTree>
  </p:cSld>
  <p:clrMapOvr>
    <a:masterClrMapping/>
  </p:clrMapOvr>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071546"/>
            <a:ext cx="8229600" cy="4929222"/>
          </a:xfrm>
          <a:ln>
            <a:solidFill>
              <a:schemeClr val="accent1"/>
            </a:solidFill>
          </a:ln>
        </p:spPr>
        <p:txBody>
          <a:bodyPr>
            <a:normAutofit fontScale="85000" lnSpcReduction="10000"/>
          </a:bodyPr>
          <a:lstStyle/>
          <a:p>
            <a:pPr algn="just">
              <a:lnSpc>
                <a:spcPct val="120000"/>
              </a:lnSpc>
              <a:buFont typeface="Wingdings" pitchFamily="2" charset="2"/>
              <a:buChar char="Ø"/>
            </a:pPr>
            <a:r>
              <a:rPr lang="tr-TR" sz="2800" dirty="0" smtClean="0">
                <a:latin typeface="Times New Roman" pitchFamily="18" charset="0"/>
                <a:cs typeface="Times New Roman" pitchFamily="18" charset="0"/>
              </a:rPr>
              <a:t>      </a:t>
            </a:r>
            <a:r>
              <a:rPr lang="tr-TR" sz="2800" dirty="0" err="1" smtClean="0">
                <a:latin typeface="Times New Roman" pitchFamily="18" charset="0"/>
                <a:cs typeface="Times New Roman" pitchFamily="18" charset="0"/>
              </a:rPr>
              <a:t>Proteomik</a:t>
            </a:r>
            <a:r>
              <a:rPr lang="tr-TR" sz="2800" dirty="0" smtClean="0">
                <a:latin typeface="Times New Roman" pitchFamily="18" charset="0"/>
                <a:cs typeface="Times New Roman" pitchFamily="18" charset="0"/>
              </a:rPr>
              <a:t>, spesifik hastalıklar, </a:t>
            </a:r>
            <a:r>
              <a:rPr lang="tr-TR" sz="2800" dirty="0" err="1" smtClean="0">
                <a:latin typeface="Times New Roman" pitchFamily="18" charset="0"/>
                <a:cs typeface="Times New Roman" pitchFamily="18" charset="0"/>
              </a:rPr>
              <a:t>toksik</a:t>
            </a:r>
            <a:r>
              <a:rPr lang="tr-TR" sz="2800" dirty="0" smtClean="0">
                <a:latin typeface="Times New Roman" pitchFamily="18" charset="0"/>
                <a:cs typeface="Times New Roman" pitchFamily="18" charset="0"/>
              </a:rPr>
              <a:t> ajanlar veya enfeksiyonlar gibi pek çok dış faktör uyarısı sonucu oluşan proteinlerin seviyeleri ve yapısal özelliklerinin belirlenmesi, işlevlerinin aydınlatılması ve </a:t>
            </a:r>
            <a:r>
              <a:rPr lang="tr-TR" sz="2800" dirty="0" err="1" smtClean="0">
                <a:latin typeface="Times New Roman" pitchFamily="18" charset="0"/>
                <a:cs typeface="Times New Roman" pitchFamily="18" charset="0"/>
              </a:rPr>
              <a:t>interaksiyonları</a:t>
            </a:r>
            <a:r>
              <a:rPr lang="tr-TR" sz="2800" dirty="0" smtClean="0">
                <a:latin typeface="Times New Roman" pitchFamily="18" charset="0"/>
                <a:cs typeface="Times New Roman" pitchFamily="18" charset="0"/>
              </a:rPr>
              <a:t> üzerinde çalışan ve </a:t>
            </a:r>
            <a:r>
              <a:rPr lang="tr-TR" sz="2800" dirty="0" err="1" smtClean="0">
                <a:latin typeface="Times New Roman" pitchFamily="18" charset="0"/>
                <a:cs typeface="Times New Roman" pitchFamily="18" charset="0"/>
              </a:rPr>
              <a:t>multidisipliner</a:t>
            </a:r>
            <a:r>
              <a:rPr lang="tr-TR" sz="2800" dirty="0" smtClean="0">
                <a:latin typeface="Times New Roman" pitchFamily="18" charset="0"/>
                <a:cs typeface="Times New Roman" pitchFamily="18" charset="0"/>
              </a:rPr>
              <a:t> teknoloji gerektiren bir bilimdir. Hücrelerin fonksiyonları genler ve </a:t>
            </a:r>
            <a:r>
              <a:rPr lang="tr-TR" sz="2800" dirty="0" err="1" smtClean="0">
                <a:latin typeface="Times New Roman" pitchFamily="18" charset="0"/>
                <a:cs typeface="Times New Roman" pitchFamily="18" charset="0"/>
              </a:rPr>
              <a:t>mRNA’lardan</a:t>
            </a:r>
            <a:r>
              <a:rPr lang="tr-TR" sz="2800" dirty="0" smtClean="0">
                <a:latin typeface="Times New Roman" pitchFamily="18" charset="0"/>
                <a:cs typeface="Times New Roman" pitchFamily="18" charset="0"/>
              </a:rPr>
              <a:t> ziyade direk olarak proteinler ile düzenlenir. </a:t>
            </a:r>
          </a:p>
          <a:p>
            <a:pPr algn="just">
              <a:lnSpc>
                <a:spcPct val="120000"/>
              </a:lnSpc>
              <a:buFont typeface="Wingdings" pitchFamily="2" charset="2"/>
              <a:buChar char="Ø"/>
            </a:pPr>
            <a:r>
              <a:rPr lang="tr-TR" sz="2800" dirty="0" smtClean="0">
                <a:latin typeface="Times New Roman" pitchFamily="18" charset="0"/>
                <a:cs typeface="Times New Roman" pitchFamily="18" charset="0"/>
              </a:rPr>
              <a:t>     Proteinlerin fonksiyonlarında ise hücredeki lokalizasyonları, fizyolojik uyaran sonucu lokalizasyonlarında meydana gelen değişiklikler ve </a:t>
            </a:r>
            <a:r>
              <a:rPr lang="tr-TR" sz="2800" dirty="0" err="1" smtClean="0">
                <a:latin typeface="Times New Roman" pitchFamily="18" charset="0"/>
                <a:cs typeface="Times New Roman" pitchFamily="18" charset="0"/>
              </a:rPr>
              <a:t>posttranslasyonal</a:t>
            </a:r>
            <a:r>
              <a:rPr lang="tr-TR" sz="2800" dirty="0" smtClean="0">
                <a:latin typeface="Times New Roman" pitchFamily="18" charset="0"/>
                <a:cs typeface="Times New Roman" pitchFamily="18" charset="0"/>
              </a:rPr>
              <a:t> </a:t>
            </a:r>
            <a:r>
              <a:rPr lang="nb-NO" sz="2800" dirty="0" smtClean="0">
                <a:latin typeface="Times New Roman" pitchFamily="18" charset="0"/>
                <a:cs typeface="Times New Roman" pitchFamily="18" charset="0"/>
              </a:rPr>
              <a:t>modifikasyonları önemlidir. Bu da ancak proteomik</a:t>
            </a:r>
            <a:r>
              <a:rPr lang="tr-TR" sz="2800" dirty="0" smtClean="0">
                <a:latin typeface="Times New Roman" pitchFamily="18" charset="0"/>
                <a:cs typeface="Times New Roman" pitchFamily="18" charset="0"/>
              </a:rPr>
              <a:t> çalışmaları ile belirlenebilir</a:t>
            </a:r>
            <a:r>
              <a:rPr lang="tr-TR" sz="2400" dirty="0" smtClean="0">
                <a:latin typeface="Times New Roman" pitchFamily="18" charset="0"/>
                <a:cs typeface="Times New Roman" pitchFamily="18" charset="0"/>
              </a:rPr>
              <a:t>.</a:t>
            </a:r>
          </a:p>
          <a:p>
            <a:endParaRPr lang="tr-TR" dirty="0"/>
          </a:p>
        </p:txBody>
      </p:sp>
      <p:sp>
        <p:nvSpPr>
          <p:cNvPr id="5" name="4 Slayt Numarası Yer Tutucusu"/>
          <p:cNvSpPr>
            <a:spLocks noGrp="1"/>
          </p:cNvSpPr>
          <p:nvPr>
            <p:ph type="sldNum" sz="quarter" idx="12"/>
          </p:nvPr>
        </p:nvSpPr>
        <p:spPr/>
        <p:txBody>
          <a:bodyPr/>
          <a:lstStyle/>
          <a:p>
            <a:fld id="{76E3FD18-239D-48BA-886F-2D86BFFD5A0D}" type="slidenum">
              <a:rPr lang="tr-TR" smtClean="0"/>
              <a:pPr/>
              <a:t>311</a:t>
            </a:fld>
            <a:endParaRPr lang="tr-TR"/>
          </a:p>
        </p:txBody>
      </p:sp>
    </p:spTree>
  </p:cSld>
  <p:clrMapOvr>
    <a:masterClrMapping/>
  </p:clrMapOvr>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28596" y="785794"/>
            <a:ext cx="8372476" cy="5538806"/>
          </a:xfrm>
          <a:ln>
            <a:solidFill>
              <a:schemeClr val="accent1"/>
            </a:solidFill>
          </a:ln>
        </p:spPr>
        <p:txBody>
          <a:bodyPr>
            <a:normAutofit/>
          </a:bodyPr>
          <a:lstStyle/>
          <a:p>
            <a:pPr algn="just">
              <a:buNone/>
            </a:pPr>
            <a:r>
              <a:rPr lang="tr-TR" b="1" dirty="0" smtClean="0">
                <a:solidFill>
                  <a:srgbClr val="FF0000"/>
                </a:solidFill>
                <a:latin typeface="Times New Roman" pitchFamily="18" charset="0"/>
                <a:cs typeface="Times New Roman" pitchFamily="18" charset="0"/>
              </a:rPr>
              <a:t>PROTEOMİK TEKNOLOJİSİ</a:t>
            </a:r>
          </a:p>
          <a:p>
            <a:pPr algn="just">
              <a:buFont typeface="Wingdings" pitchFamily="2" charset="2"/>
              <a:buChar char="Ø"/>
            </a:pP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Proteomik</a:t>
            </a:r>
            <a:r>
              <a:rPr lang="tr-TR" dirty="0" smtClean="0">
                <a:latin typeface="Times New Roman" pitchFamily="18" charset="0"/>
                <a:cs typeface="Times New Roman" pitchFamily="18" charset="0"/>
              </a:rPr>
              <a:t> teknolojisi, önce örnekteki proteinlerin ayırımı ve sonra bu proteinlerin tanımlanması prensibine dayanmaktadır. </a:t>
            </a:r>
          </a:p>
          <a:p>
            <a:pPr algn="just">
              <a:buFont typeface="Wingdings" pitchFamily="2" charset="2"/>
              <a:buChar char="ü"/>
            </a:pPr>
            <a:r>
              <a:rPr lang="tr-TR" dirty="0" smtClean="0">
                <a:latin typeface="Times New Roman" pitchFamily="18" charset="0"/>
                <a:cs typeface="Times New Roman" pitchFamily="18" charset="0"/>
              </a:rPr>
              <a:t>İlk aşamada örnekte bulunan proteinler aşağıda belirtilen ayırma metotlarına tatbik edilebilir hale getirilir.</a:t>
            </a:r>
          </a:p>
          <a:p>
            <a:pPr algn="just">
              <a:buFont typeface="Wingdings" pitchFamily="2" charset="2"/>
              <a:buChar char="ü"/>
            </a:pPr>
            <a:r>
              <a:rPr lang="tr-TR" dirty="0" smtClean="0">
                <a:latin typeface="Times New Roman" pitchFamily="18" charset="0"/>
                <a:cs typeface="Times New Roman" pitchFamily="18" charset="0"/>
              </a:rPr>
              <a:t> Sonra proteinlerin bu ayırma </a:t>
            </a:r>
            <a:r>
              <a:rPr lang="tr-TR" dirty="0" err="1" smtClean="0">
                <a:latin typeface="Times New Roman" pitchFamily="18" charset="0"/>
                <a:cs typeface="Times New Roman" pitchFamily="18" charset="0"/>
              </a:rPr>
              <a:t>metodlarına</a:t>
            </a:r>
            <a:r>
              <a:rPr lang="tr-TR" dirty="0" smtClean="0">
                <a:latin typeface="Times New Roman" pitchFamily="18" charset="0"/>
                <a:cs typeface="Times New Roman" pitchFamily="18" charset="0"/>
              </a:rPr>
              <a:t> tatbik edilmesinden elde edilen veriler gerekli yazılımlar kullanılarak değerlendirilir ve proteinler belirlenir. </a:t>
            </a:r>
          </a:p>
          <a:p>
            <a:pPr algn="just">
              <a:buFont typeface="Wingdings" pitchFamily="2" charset="2"/>
              <a:buChar char="ü"/>
            </a:pPr>
            <a:r>
              <a:rPr lang="tr-TR" dirty="0" smtClean="0">
                <a:latin typeface="Times New Roman" pitchFamily="18" charset="0"/>
                <a:cs typeface="Times New Roman" pitchFamily="18" charset="0"/>
              </a:rPr>
              <a:t>Son aşamada ise kütle spektrometresi (MS) yöntemi ile bu proteinlerin kütleleri belirlenir, kesin ve </a:t>
            </a:r>
            <a:r>
              <a:rPr lang="nn-NO" dirty="0" smtClean="0">
                <a:latin typeface="Times New Roman" pitchFamily="18" charset="0"/>
                <a:cs typeface="Times New Roman" pitchFamily="18" charset="0"/>
              </a:rPr>
              <a:t>doğru olarak proteinlerin tek tek tanımlanması</a:t>
            </a:r>
            <a:r>
              <a:rPr lang="tr-TR" dirty="0" smtClean="0">
                <a:latin typeface="Times New Roman" pitchFamily="18" charset="0"/>
                <a:cs typeface="Times New Roman" pitchFamily="18" charset="0"/>
              </a:rPr>
              <a:t> sağlanır.</a:t>
            </a:r>
          </a:p>
        </p:txBody>
      </p:sp>
      <p:sp>
        <p:nvSpPr>
          <p:cNvPr id="5" name="4 Slayt Numarası Yer Tutucusu"/>
          <p:cNvSpPr>
            <a:spLocks noGrp="1"/>
          </p:cNvSpPr>
          <p:nvPr>
            <p:ph type="sldNum" sz="quarter" idx="12"/>
          </p:nvPr>
        </p:nvSpPr>
        <p:spPr/>
        <p:txBody>
          <a:bodyPr/>
          <a:lstStyle/>
          <a:p>
            <a:fld id="{76E3FD18-239D-48BA-886F-2D86BFFD5A0D}" type="slidenum">
              <a:rPr lang="tr-TR" smtClean="0"/>
              <a:pPr/>
              <a:t>312</a:t>
            </a:fld>
            <a:endParaRPr lang="tr-TR"/>
          </a:p>
        </p:txBody>
      </p:sp>
    </p:spTree>
  </p:cSld>
  <p:clrMapOvr>
    <a:masterClrMapping/>
  </p:clrMapOvr>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285720" y="714356"/>
            <a:ext cx="8572560" cy="5429288"/>
          </a:xfrm>
          <a:ln>
            <a:solidFill>
              <a:schemeClr val="accent1"/>
            </a:solidFill>
          </a:ln>
        </p:spPr>
        <p:txBody>
          <a:bodyPr>
            <a:normAutofit fontScale="92500" lnSpcReduction="10000"/>
          </a:bodyPr>
          <a:lstStyle/>
          <a:p>
            <a:pPr algn="just">
              <a:buNone/>
            </a:pPr>
            <a:r>
              <a:rPr lang="tr-TR" sz="3100" b="1" dirty="0" smtClean="0">
                <a:solidFill>
                  <a:srgbClr val="FF0000"/>
                </a:solidFill>
                <a:latin typeface="Times New Roman" pitchFamily="18" charset="0"/>
                <a:cs typeface="Times New Roman" pitchFamily="18" charset="0"/>
              </a:rPr>
              <a:t>Örnek Hazırlığı</a:t>
            </a:r>
          </a:p>
          <a:p>
            <a:pPr algn="just">
              <a:lnSpc>
                <a:spcPct val="110000"/>
              </a:lnSpc>
              <a:buFont typeface="Wingdings" pitchFamily="2" charset="2"/>
              <a:buChar char="Ø"/>
            </a:pPr>
            <a:r>
              <a:rPr lang="tr-TR" dirty="0" smtClean="0">
                <a:latin typeface="Times New Roman" pitchFamily="18" charset="0"/>
                <a:cs typeface="Times New Roman" pitchFamily="18" charset="0"/>
              </a:rPr>
              <a:t>      Serum, diğer vücut sıvıları, hücre ve doku </a:t>
            </a:r>
            <a:r>
              <a:rPr lang="tr-TR" dirty="0" err="1" smtClean="0">
                <a:latin typeface="Times New Roman" pitchFamily="18" charset="0"/>
                <a:cs typeface="Times New Roman" pitchFamily="18" charset="0"/>
              </a:rPr>
              <a:t>ekstraktlarından</a:t>
            </a:r>
            <a:r>
              <a:rPr lang="tr-TR" dirty="0" smtClean="0">
                <a:latin typeface="Times New Roman" pitchFamily="18" charset="0"/>
                <a:cs typeface="Times New Roman" pitchFamily="18" charset="0"/>
              </a:rPr>
              <a:t> proteinlerin hazırlanması için </a:t>
            </a:r>
            <a:r>
              <a:rPr lang="tr-TR" dirty="0" err="1" smtClean="0">
                <a:latin typeface="Times New Roman" pitchFamily="18" charset="0"/>
                <a:cs typeface="Times New Roman" pitchFamily="18" charset="0"/>
              </a:rPr>
              <a:t>analizlenecek</a:t>
            </a:r>
            <a:r>
              <a:rPr lang="tr-TR" dirty="0" smtClean="0">
                <a:latin typeface="Times New Roman" pitchFamily="18" charset="0"/>
                <a:cs typeface="Times New Roman" pitchFamily="18" charset="0"/>
              </a:rPr>
              <a:t> örneğe ve hedefe göre örnek hazırlığı yapılması iyi bir ayırma ve doğru bir protein tanımlaması için gereklidir. </a:t>
            </a:r>
          </a:p>
          <a:p>
            <a:pPr algn="just">
              <a:lnSpc>
                <a:spcPct val="110000"/>
              </a:lnSpc>
              <a:buFont typeface="Wingdings" pitchFamily="2" charset="2"/>
              <a:buChar char="Ø"/>
            </a:pPr>
            <a:r>
              <a:rPr lang="tr-TR" dirty="0" smtClean="0">
                <a:latin typeface="Times New Roman" pitchFamily="18" charset="0"/>
                <a:cs typeface="Times New Roman" pitchFamily="18" charset="0"/>
              </a:rPr>
              <a:t>      Vücutta yer alan proteinlerin pek çoğu serumda bulunduğundan, serum çok sayıda protein içerir. Bu yüzden hastalıklara özgü proteinlerin belirlenmesi için serum iyi bir kaynaktır. Fakat </a:t>
            </a:r>
            <a:r>
              <a:rPr lang="tr-TR" dirty="0" err="1" smtClean="0">
                <a:latin typeface="Times New Roman" pitchFamily="18" charset="0"/>
                <a:cs typeface="Times New Roman" pitchFamily="18" charset="0"/>
              </a:rPr>
              <a:t>albumin</a:t>
            </a:r>
            <a:r>
              <a:rPr lang="tr-TR" dirty="0" smtClean="0">
                <a:latin typeface="Times New Roman" pitchFamily="18" charset="0"/>
                <a:cs typeface="Times New Roman" pitchFamily="18" charset="0"/>
              </a:rPr>
              <a:t> ve </a:t>
            </a:r>
            <a:r>
              <a:rPr lang="tr-TR" dirty="0" err="1" smtClean="0">
                <a:latin typeface="Times New Roman" pitchFamily="18" charset="0"/>
                <a:cs typeface="Times New Roman" pitchFamily="18" charset="0"/>
              </a:rPr>
              <a:t>immünglobulinler</a:t>
            </a:r>
            <a:r>
              <a:rPr lang="tr-TR" dirty="0" smtClean="0">
                <a:latin typeface="Times New Roman" pitchFamily="18" charset="0"/>
                <a:cs typeface="Times New Roman" pitchFamily="18" charset="0"/>
              </a:rPr>
              <a:t> serumda bulunan proteinlerinin yaklaşık %80-90’ını oluşturduğundan serumda az miktarda bulunan diğer proteinlerin sağlıklı bir </a:t>
            </a:r>
            <a:r>
              <a:rPr lang="de-DE" dirty="0" err="1" smtClean="0">
                <a:latin typeface="Times New Roman" pitchFamily="18" charset="0"/>
                <a:cs typeface="Times New Roman" pitchFamily="18" charset="0"/>
              </a:rPr>
              <a:t>biçimde</a:t>
            </a:r>
            <a:r>
              <a:rPr lang="de-DE" dirty="0" smtClean="0">
                <a:latin typeface="Times New Roman" pitchFamily="18" charset="0"/>
                <a:cs typeface="Times New Roman" pitchFamily="18" charset="0"/>
              </a:rPr>
              <a:t> </a:t>
            </a:r>
            <a:r>
              <a:rPr lang="de-DE" dirty="0" err="1" smtClean="0">
                <a:latin typeface="Times New Roman" pitchFamily="18" charset="0"/>
                <a:cs typeface="Times New Roman" pitchFamily="18" charset="0"/>
              </a:rPr>
              <a:t>belirlenebilmesi</a:t>
            </a:r>
            <a:r>
              <a:rPr lang="de-DE" dirty="0" smtClean="0">
                <a:latin typeface="Times New Roman" pitchFamily="18" charset="0"/>
                <a:cs typeface="Times New Roman" pitchFamily="18" charset="0"/>
              </a:rPr>
              <a:t> </a:t>
            </a:r>
            <a:r>
              <a:rPr lang="de-DE" dirty="0" err="1" smtClean="0">
                <a:latin typeface="Times New Roman" pitchFamily="18" charset="0"/>
                <a:cs typeface="Times New Roman" pitchFamily="18" charset="0"/>
              </a:rPr>
              <a:t>için</a:t>
            </a:r>
            <a:r>
              <a:rPr lang="de-DE" dirty="0" smtClean="0">
                <a:latin typeface="Times New Roman" pitchFamily="18" charset="0"/>
                <a:cs typeface="Times New Roman" pitchFamily="18" charset="0"/>
              </a:rPr>
              <a:t> </a:t>
            </a:r>
            <a:r>
              <a:rPr lang="de-DE" dirty="0" err="1" smtClean="0">
                <a:latin typeface="Times New Roman" pitchFamily="18" charset="0"/>
                <a:cs typeface="Times New Roman" pitchFamily="18" charset="0"/>
              </a:rPr>
              <a:t>önce</a:t>
            </a:r>
            <a:r>
              <a:rPr lang="de-DE" dirty="0" smtClean="0">
                <a:latin typeface="Times New Roman" pitchFamily="18" charset="0"/>
                <a:cs typeface="Times New Roman" pitchFamily="18" charset="0"/>
              </a:rPr>
              <a:t> </a:t>
            </a:r>
            <a:r>
              <a:rPr lang="de-DE" dirty="0" err="1" smtClean="0">
                <a:latin typeface="Times New Roman" pitchFamily="18" charset="0"/>
                <a:cs typeface="Times New Roman" pitchFamily="18" charset="0"/>
              </a:rPr>
              <a:t>bu</a:t>
            </a:r>
            <a:r>
              <a:rPr lang="de-DE" dirty="0" smtClean="0">
                <a:latin typeface="Times New Roman" pitchFamily="18" charset="0"/>
                <a:cs typeface="Times New Roman" pitchFamily="18" charset="0"/>
              </a:rPr>
              <a:t> </a:t>
            </a:r>
            <a:r>
              <a:rPr lang="de-DE" dirty="0" err="1" smtClean="0">
                <a:latin typeface="Times New Roman" pitchFamily="18" charset="0"/>
                <a:cs typeface="Times New Roman" pitchFamily="18" charset="0"/>
              </a:rPr>
              <a:t>proteinlerin</a:t>
            </a:r>
            <a:r>
              <a:rPr lang="tr-TR" dirty="0" smtClean="0">
                <a:latin typeface="Times New Roman" pitchFamily="18" charset="0"/>
                <a:cs typeface="Times New Roman" pitchFamily="18" charset="0"/>
              </a:rPr>
              <a:t> uzaklaştırılması gerekmektedir. </a:t>
            </a:r>
          </a:p>
          <a:p>
            <a:pPr algn="just">
              <a:buNone/>
            </a:pPr>
            <a:r>
              <a:rPr lang="tr-TR" dirty="0" smtClean="0">
                <a:latin typeface="Times New Roman" pitchFamily="18" charset="0"/>
                <a:cs typeface="Times New Roman" pitchFamily="18" charset="0"/>
              </a:rPr>
              <a:t>     </a:t>
            </a:r>
            <a:endParaRPr lang="tr-TR" dirty="0">
              <a:latin typeface="Times New Roman" pitchFamily="18" charset="0"/>
              <a:cs typeface="Times New Roman" pitchFamily="18" charset="0"/>
            </a:endParaRPr>
          </a:p>
        </p:txBody>
      </p:sp>
      <p:sp>
        <p:nvSpPr>
          <p:cNvPr id="5" name="4 Slayt Numarası Yer Tutucusu"/>
          <p:cNvSpPr>
            <a:spLocks noGrp="1"/>
          </p:cNvSpPr>
          <p:nvPr>
            <p:ph type="sldNum" sz="quarter" idx="12"/>
          </p:nvPr>
        </p:nvSpPr>
        <p:spPr/>
        <p:txBody>
          <a:bodyPr/>
          <a:lstStyle/>
          <a:p>
            <a:fld id="{76E3FD18-239D-48BA-886F-2D86BFFD5A0D}" type="slidenum">
              <a:rPr lang="tr-TR" smtClean="0"/>
              <a:pPr/>
              <a:t>313</a:t>
            </a:fld>
            <a:endParaRPr lang="tr-TR"/>
          </a:p>
        </p:txBody>
      </p:sp>
    </p:spTree>
  </p:cSld>
  <p:clrMapOvr>
    <a:masterClrMapping/>
  </p:clrMapOvr>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785794"/>
            <a:ext cx="8229600" cy="5538806"/>
          </a:xfrm>
          <a:ln>
            <a:solidFill>
              <a:schemeClr val="accent1"/>
            </a:solidFill>
          </a:ln>
        </p:spPr>
        <p:txBody>
          <a:bodyPr>
            <a:normAutofit lnSpcReduction="10000"/>
          </a:bodyPr>
          <a:lstStyle/>
          <a:p>
            <a:pPr algn="just">
              <a:buFont typeface="Wingdings" pitchFamily="2" charset="2"/>
              <a:buChar char="Ø"/>
            </a:pPr>
            <a:r>
              <a:rPr lang="tr-TR" dirty="0" smtClean="0">
                <a:latin typeface="Times New Roman" pitchFamily="18" charset="0"/>
                <a:cs typeface="Times New Roman" pitchFamily="18" charset="0"/>
              </a:rPr>
              <a:t>       Hücre ve doku örnekleri ise farklı tekniklerle parçalandıktan sonra proteinleri çözünür hale getirilir. </a:t>
            </a:r>
            <a:r>
              <a:rPr lang="tr-TR" dirty="0" err="1" smtClean="0">
                <a:latin typeface="Times New Roman" pitchFamily="18" charset="0"/>
                <a:cs typeface="Times New Roman" pitchFamily="18" charset="0"/>
              </a:rPr>
              <a:t>Membran</a:t>
            </a:r>
            <a:r>
              <a:rPr lang="tr-TR" dirty="0" smtClean="0">
                <a:latin typeface="Times New Roman" pitchFamily="18" charset="0"/>
                <a:cs typeface="Times New Roman" pitchFamily="18" charset="0"/>
              </a:rPr>
              <a:t> proteinlerinin veya diğer </a:t>
            </a:r>
            <a:r>
              <a:rPr lang="tr-TR" dirty="0" err="1" smtClean="0">
                <a:latin typeface="Times New Roman" pitchFamily="18" charset="0"/>
                <a:cs typeface="Times New Roman" pitchFamily="18" charset="0"/>
              </a:rPr>
              <a:t>hidrofobik</a:t>
            </a:r>
            <a:r>
              <a:rPr lang="tr-TR" dirty="0" smtClean="0">
                <a:latin typeface="Times New Roman" pitchFamily="18" charset="0"/>
                <a:cs typeface="Times New Roman" pitchFamily="18" charset="0"/>
              </a:rPr>
              <a:t> proteinlerin hazırlanmasında farklı deterjanlar ve indirgeme ajanlarının kullanılması gerekmektedir. </a:t>
            </a:r>
          </a:p>
          <a:p>
            <a:pPr algn="just">
              <a:buFont typeface="Wingdings" pitchFamily="2" charset="2"/>
              <a:buChar char="Ø"/>
            </a:pPr>
            <a:r>
              <a:rPr lang="tr-TR" dirty="0" smtClean="0">
                <a:latin typeface="Times New Roman" pitchFamily="18" charset="0"/>
                <a:cs typeface="Times New Roman" pitchFamily="18" charset="0"/>
              </a:rPr>
              <a:t>       Ayrıca </a:t>
            </a:r>
            <a:r>
              <a:rPr lang="tr-TR" dirty="0" err="1" smtClean="0">
                <a:latin typeface="Times New Roman" pitchFamily="18" charset="0"/>
                <a:cs typeface="Times New Roman" pitchFamily="18" charset="0"/>
              </a:rPr>
              <a:t>nükleik</a:t>
            </a:r>
            <a:r>
              <a:rPr lang="tr-TR" dirty="0" smtClean="0">
                <a:latin typeface="Times New Roman" pitchFamily="18" charset="0"/>
                <a:cs typeface="Times New Roman" pitchFamily="18" charset="0"/>
              </a:rPr>
              <a:t> asitlerin örnek preparatlarında bulunması, </a:t>
            </a:r>
            <a:r>
              <a:rPr lang="tr-TR" dirty="0" err="1" smtClean="0">
                <a:latin typeface="Times New Roman" pitchFamily="18" charset="0"/>
                <a:cs typeface="Times New Roman" pitchFamily="18" charset="0"/>
              </a:rPr>
              <a:t>izoelektrik</a:t>
            </a:r>
            <a:r>
              <a:rPr lang="tr-TR" dirty="0" smtClean="0">
                <a:latin typeface="Times New Roman" pitchFamily="18" charset="0"/>
                <a:cs typeface="Times New Roman" pitchFamily="18" charset="0"/>
              </a:rPr>
              <a:t> odaklama (IEF) </a:t>
            </a:r>
            <a:r>
              <a:rPr lang="tr-TR" dirty="0" err="1" smtClean="0">
                <a:latin typeface="Times New Roman" pitchFamily="18" charset="0"/>
                <a:cs typeface="Times New Roman" pitchFamily="18" charset="0"/>
              </a:rPr>
              <a:t>elektroforezinde</a:t>
            </a:r>
            <a:r>
              <a:rPr lang="tr-TR" dirty="0" smtClean="0">
                <a:latin typeface="Times New Roman" pitchFamily="18" charset="0"/>
                <a:cs typeface="Times New Roman" pitchFamily="18" charset="0"/>
              </a:rPr>
              <a:t> proteinlerin ayrılmasında problemlere neden olabileceğinden ortamdan uzaklaştırılmaları önerilmektedir. </a:t>
            </a:r>
          </a:p>
          <a:p>
            <a:pPr algn="just">
              <a:buFont typeface="Wingdings" pitchFamily="2" charset="2"/>
              <a:buChar char="ü"/>
            </a:pPr>
            <a:r>
              <a:rPr lang="tr-TR" dirty="0" smtClean="0">
                <a:latin typeface="Times New Roman" pitchFamily="18" charset="0"/>
                <a:cs typeface="Times New Roman" pitchFamily="18" charset="0"/>
              </a:rPr>
              <a:t>Bunun için </a:t>
            </a:r>
            <a:r>
              <a:rPr lang="tr-TR" dirty="0" err="1" smtClean="0">
                <a:latin typeface="Times New Roman" pitchFamily="18" charset="0"/>
                <a:cs typeface="Times New Roman" pitchFamily="18" charset="0"/>
              </a:rPr>
              <a:t>nükleik</a:t>
            </a:r>
            <a:r>
              <a:rPr lang="tr-TR" dirty="0" smtClean="0">
                <a:latin typeface="Times New Roman" pitchFamily="18" charset="0"/>
                <a:cs typeface="Times New Roman" pitchFamily="18" charset="0"/>
              </a:rPr>
              <a:t> asitler ya taşıyıcı </a:t>
            </a:r>
            <a:r>
              <a:rPr lang="tr-TR" dirty="0" err="1" smtClean="0">
                <a:latin typeface="Times New Roman" pitchFamily="18" charset="0"/>
                <a:cs typeface="Times New Roman" pitchFamily="18" charset="0"/>
              </a:rPr>
              <a:t>amfolitlere</a:t>
            </a:r>
            <a:r>
              <a:rPr lang="tr-TR" dirty="0" smtClean="0">
                <a:latin typeface="Times New Roman" pitchFamily="18" charset="0"/>
                <a:cs typeface="Times New Roman" pitchFamily="18" charset="0"/>
              </a:rPr>
              <a:t> bağlandıktan sonra </a:t>
            </a:r>
            <a:r>
              <a:rPr lang="tr-TR" dirty="0" err="1" smtClean="0">
                <a:latin typeface="Times New Roman" pitchFamily="18" charset="0"/>
                <a:cs typeface="Times New Roman" pitchFamily="18" charset="0"/>
              </a:rPr>
              <a:t>ultrasantrifüj</a:t>
            </a:r>
            <a:r>
              <a:rPr lang="tr-TR" dirty="0" smtClean="0">
                <a:latin typeface="Times New Roman" pitchFamily="18" charset="0"/>
                <a:cs typeface="Times New Roman" pitchFamily="18" charset="0"/>
              </a:rPr>
              <a:t> yolu ile veya </a:t>
            </a:r>
            <a:r>
              <a:rPr lang="tr-TR" dirty="0" err="1" smtClean="0">
                <a:latin typeface="Times New Roman" pitchFamily="18" charset="0"/>
                <a:cs typeface="Times New Roman" pitchFamily="18" charset="0"/>
              </a:rPr>
              <a:t>endonükleazlarla</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enzimatik</a:t>
            </a:r>
            <a:r>
              <a:rPr lang="tr-TR" dirty="0" smtClean="0">
                <a:latin typeface="Times New Roman" pitchFamily="18" charset="0"/>
                <a:cs typeface="Times New Roman" pitchFamily="18" charset="0"/>
              </a:rPr>
              <a:t> olarak parçalandıktan sonra uzaklaştırılır.</a:t>
            </a:r>
          </a:p>
          <a:p>
            <a:endParaRPr lang="tr-TR" dirty="0"/>
          </a:p>
        </p:txBody>
      </p:sp>
      <p:sp>
        <p:nvSpPr>
          <p:cNvPr id="5" name="4 Slayt Numarası Yer Tutucusu"/>
          <p:cNvSpPr>
            <a:spLocks noGrp="1"/>
          </p:cNvSpPr>
          <p:nvPr>
            <p:ph type="sldNum" sz="quarter" idx="12"/>
          </p:nvPr>
        </p:nvSpPr>
        <p:spPr/>
        <p:txBody>
          <a:bodyPr/>
          <a:lstStyle/>
          <a:p>
            <a:fld id="{76E3FD18-239D-48BA-886F-2D86BFFD5A0D}" type="slidenum">
              <a:rPr lang="tr-TR" smtClean="0"/>
              <a:pPr/>
              <a:t>314</a:t>
            </a:fld>
            <a:endParaRPr lang="tr-TR"/>
          </a:p>
        </p:txBody>
      </p:sp>
    </p:spTree>
  </p:cSld>
  <p:clrMapOvr>
    <a:masterClrMapping/>
  </p:clrMapOvr>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214282" y="428604"/>
            <a:ext cx="8472518" cy="6143668"/>
          </a:xfrm>
          <a:ln>
            <a:solidFill>
              <a:schemeClr val="accent1"/>
            </a:solidFill>
          </a:ln>
        </p:spPr>
        <p:txBody>
          <a:bodyPr>
            <a:normAutofit fontScale="85000" lnSpcReduction="10000"/>
          </a:bodyPr>
          <a:lstStyle/>
          <a:p>
            <a:pPr algn="just">
              <a:buNone/>
            </a:pPr>
            <a:r>
              <a:rPr lang="tr-TR" sz="2800" b="1" dirty="0" smtClean="0">
                <a:solidFill>
                  <a:srgbClr val="FF0000"/>
                </a:solidFill>
                <a:latin typeface="Times New Roman" pitchFamily="18" charset="0"/>
                <a:cs typeface="Times New Roman" pitchFamily="18" charset="0"/>
              </a:rPr>
              <a:t>PROTEİN AYIRMA METOTLARI</a:t>
            </a:r>
          </a:p>
          <a:p>
            <a:pPr algn="just">
              <a:lnSpc>
                <a:spcPct val="120000"/>
              </a:lnSpc>
              <a:buFont typeface="Wingdings" pitchFamily="2" charset="2"/>
              <a:buChar char="Ø"/>
            </a:pPr>
            <a:r>
              <a:rPr lang="tr-TR" dirty="0" smtClean="0">
                <a:latin typeface="Times New Roman" pitchFamily="18" charset="0"/>
                <a:cs typeface="Times New Roman" pitchFamily="18" charset="0"/>
              </a:rPr>
              <a:t>	</a:t>
            </a:r>
            <a:r>
              <a:rPr lang="tr-TR" sz="2700" dirty="0" smtClean="0">
                <a:latin typeface="Times New Roman" pitchFamily="18" charset="0"/>
                <a:cs typeface="Times New Roman" pitchFamily="18" charset="0"/>
              </a:rPr>
              <a:t>Çok çeşitli protein ayırma </a:t>
            </a:r>
            <a:r>
              <a:rPr lang="tr-TR" sz="2700" dirty="0" err="1" smtClean="0">
                <a:latin typeface="Times New Roman" pitchFamily="18" charset="0"/>
                <a:cs typeface="Times New Roman" pitchFamily="18" charset="0"/>
              </a:rPr>
              <a:t>metodları</a:t>
            </a:r>
            <a:r>
              <a:rPr lang="tr-TR" sz="2700" dirty="0" smtClean="0">
                <a:latin typeface="Times New Roman" pitchFamily="18" charset="0"/>
                <a:cs typeface="Times New Roman" pitchFamily="18" charset="0"/>
              </a:rPr>
              <a:t> bulunmaktadır. Burada en çok kullanılan yöntemlerden iki yönlü jel </a:t>
            </a:r>
            <a:r>
              <a:rPr lang="tr-TR" sz="2700" dirty="0" err="1" smtClean="0">
                <a:latin typeface="Times New Roman" pitchFamily="18" charset="0"/>
                <a:cs typeface="Times New Roman" pitchFamily="18" charset="0"/>
              </a:rPr>
              <a:t>elektroforezi</a:t>
            </a:r>
            <a:r>
              <a:rPr lang="tr-TR" sz="2700" dirty="0" smtClean="0">
                <a:latin typeface="Times New Roman" pitchFamily="18" charset="0"/>
                <a:cs typeface="Times New Roman" pitchFamily="18" charset="0"/>
              </a:rPr>
              <a:t> (2-DE), iki yönlü </a:t>
            </a:r>
            <a:r>
              <a:rPr lang="tr-TR" sz="2700" dirty="0" err="1" smtClean="0">
                <a:latin typeface="Times New Roman" pitchFamily="18" charset="0"/>
                <a:cs typeface="Times New Roman" pitchFamily="18" charset="0"/>
              </a:rPr>
              <a:t>differential</a:t>
            </a:r>
            <a:r>
              <a:rPr lang="tr-TR" sz="2700" dirty="0" smtClean="0">
                <a:latin typeface="Times New Roman" pitchFamily="18" charset="0"/>
                <a:cs typeface="Times New Roman" pitchFamily="18" charset="0"/>
              </a:rPr>
              <a:t> jel </a:t>
            </a:r>
            <a:r>
              <a:rPr lang="tr-TR" sz="2700" dirty="0" err="1" smtClean="0">
                <a:latin typeface="Times New Roman" pitchFamily="18" charset="0"/>
                <a:cs typeface="Times New Roman" pitchFamily="18" charset="0"/>
              </a:rPr>
              <a:t>elektroforezi</a:t>
            </a:r>
            <a:r>
              <a:rPr lang="tr-TR" sz="2700" dirty="0" smtClean="0">
                <a:latin typeface="Times New Roman" pitchFamily="18" charset="0"/>
                <a:cs typeface="Times New Roman" pitchFamily="18" charset="0"/>
              </a:rPr>
              <a:t> (2D-DIGE) ve tek ve iki yönlü sıvı </a:t>
            </a:r>
            <a:r>
              <a:rPr lang="tr-TR" sz="2700" dirty="0" err="1" smtClean="0">
                <a:latin typeface="Times New Roman" pitchFamily="18" charset="0"/>
                <a:cs typeface="Times New Roman" pitchFamily="18" charset="0"/>
              </a:rPr>
              <a:t>kromatografisi</a:t>
            </a:r>
            <a:r>
              <a:rPr lang="tr-TR" sz="2700" dirty="0" smtClean="0">
                <a:latin typeface="Times New Roman" pitchFamily="18" charset="0"/>
                <a:cs typeface="Times New Roman" pitchFamily="18" charset="0"/>
              </a:rPr>
              <a:t> (1D-LC ve 2D-LC) üzerinde durulacaktır. </a:t>
            </a:r>
          </a:p>
          <a:p>
            <a:pPr algn="just">
              <a:lnSpc>
                <a:spcPct val="120000"/>
              </a:lnSpc>
              <a:buNone/>
            </a:pPr>
            <a:r>
              <a:rPr lang="tr-TR" sz="2700" b="1" dirty="0" smtClean="0">
                <a:solidFill>
                  <a:srgbClr val="FF0000"/>
                </a:solidFill>
                <a:latin typeface="Times New Roman" pitchFamily="18" charset="0"/>
                <a:cs typeface="Times New Roman" pitchFamily="18" charset="0"/>
              </a:rPr>
              <a:t>İki Yönlü Jel ve İki Yönlü </a:t>
            </a:r>
            <a:r>
              <a:rPr lang="tr-TR" sz="2700" b="1" dirty="0" err="1" smtClean="0">
                <a:solidFill>
                  <a:srgbClr val="FF0000"/>
                </a:solidFill>
                <a:latin typeface="Times New Roman" pitchFamily="18" charset="0"/>
                <a:cs typeface="Times New Roman" pitchFamily="18" charset="0"/>
              </a:rPr>
              <a:t>Differential</a:t>
            </a:r>
            <a:r>
              <a:rPr lang="tr-TR" sz="2700" b="1" dirty="0" smtClean="0">
                <a:solidFill>
                  <a:srgbClr val="FF0000"/>
                </a:solidFill>
                <a:latin typeface="Times New Roman" pitchFamily="18" charset="0"/>
                <a:cs typeface="Times New Roman" pitchFamily="18" charset="0"/>
              </a:rPr>
              <a:t> Jel</a:t>
            </a:r>
          </a:p>
          <a:p>
            <a:pPr algn="just">
              <a:lnSpc>
                <a:spcPct val="120000"/>
              </a:lnSpc>
              <a:buNone/>
            </a:pPr>
            <a:r>
              <a:rPr lang="tr-TR" sz="2700" b="1" dirty="0" err="1" smtClean="0">
                <a:solidFill>
                  <a:srgbClr val="FF0000"/>
                </a:solidFill>
                <a:latin typeface="Times New Roman" pitchFamily="18" charset="0"/>
                <a:cs typeface="Times New Roman" pitchFamily="18" charset="0"/>
              </a:rPr>
              <a:t>Elektroforezi</a:t>
            </a:r>
            <a:r>
              <a:rPr lang="tr-TR" sz="2700" b="1" dirty="0" smtClean="0">
                <a:solidFill>
                  <a:srgbClr val="FF0000"/>
                </a:solidFill>
                <a:latin typeface="Times New Roman" pitchFamily="18" charset="0"/>
                <a:cs typeface="Times New Roman" pitchFamily="18" charset="0"/>
              </a:rPr>
              <a:t> (2-DE ve 2D-DIGE)</a:t>
            </a:r>
          </a:p>
          <a:p>
            <a:pPr algn="just">
              <a:lnSpc>
                <a:spcPct val="120000"/>
              </a:lnSpc>
              <a:buFont typeface="Wingdings" pitchFamily="2" charset="2"/>
              <a:buChar char="Ø"/>
            </a:pPr>
            <a:r>
              <a:rPr lang="tr-TR" sz="2700" dirty="0" smtClean="0">
                <a:latin typeface="Times New Roman" pitchFamily="18" charset="0"/>
                <a:cs typeface="Times New Roman" pitchFamily="18" charset="0"/>
              </a:rPr>
              <a:t>	</a:t>
            </a:r>
            <a:r>
              <a:rPr lang="tr-TR" sz="2700" dirty="0" err="1" smtClean="0">
                <a:latin typeface="Times New Roman" pitchFamily="18" charset="0"/>
                <a:cs typeface="Times New Roman" pitchFamily="18" charset="0"/>
              </a:rPr>
              <a:t>Elektroforez</a:t>
            </a:r>
            <a:r>
              <a:rPr lang="tr-TR" sz="2700" dirty="0" smtClean="0">
                <a:latin typeface="Times New Roman" pitchFamily="18" charset="0"/>
                <a:cs typeface="Times New Roman" pitchFamily="18" charset="0"/>
              </a:rPr>
              <a:t>; proteinlerin elektriksel bir alan içerisinde büyüklüklerine, molekül ağırlıklarına, şekillerine, yüklerine bağlı olarak elektrik akımının tesiri ile hareket etmeleri esasına dayanır. </a:t>
            </a:r>
          </a:p>
          <a:p>
            <a:pPr algn="just">
              <a:lnSpc>
                <a:spcPct val="120000"/>
              </a:lnSpc>
              <a:buFont typeface="Wingdings" pitchFamily="2" charset="2"/>
              <a:buChar char="Ø"/>
            </a:pPr>
            <a:r>
              <a:rPr lang="tr-TR" sz="2700" dirty="0" smtClean="0">
                <a:latin typeface="Times New Roman" pitchFamily="18" charset="0"/>
                <a:cs typeface="Times New Roman" pitchFamily="18" charset="0"/>
              </a:rPr>
              <a:t>         </a:t>
            </a:r>
            <a:r>
              <a:rPr lang="tr-TR" sz="2700" dirty="0" err="1" smtClean="0">
                <a:latin typeface="Times New Roman" pitchFamily="18" charset="0"/>
                <a:cs typeface="Times New Roman" pitchFamily="18" charset="0"/>
              </a:rPr>
              <a:t>Proteomik</a:t>
            </a:r>
            <a:r>
              <a:rPr lang="tr-TR" sz="2700" dirty="0" smtClean="0">
                <a:latin typeface="Times New Roman" pitchFamily="18" charset="0"/>
                <a:cs typeface="Times New Roman" pitchFamily="18" charset="0"/>
              </a:rPr>
              <a:t> analizi ve protein ayrıştırmasında ise 2-DE metodunun gelişmesi bir dönüm noktası olmuştur. 2-DE, kompleks protein karışımlarının ayrılmasında kullanılan en önemli tekniklerden birisidir.</a:t>
            </a:r>
            <a:endParaRPr lang="tr-TR" sz="2700" dirty="0">
              <a:latin typeface="Times New Roman" pitchFamily="18" charset="0"/>
              <a:cs typeface="Times New Roman" pitchFamily="18" charset="0"/>
            </a:endParaRPr>
          </a:p>
        </p:txBody>
      </p:sp>
      <p:sp>
        <p:nvSpPr>
          <p:cNvPr id="5" name="4 Slayt Numarası Yer Tutucusu"/>
          <p:cNvSpPr>
            <a:spLocks noGrp="1"/>
          </p:cNvSpPr>
          <p:nvPr>
            <p:ph type="sldNum" sz="quarter" idx="12"/>
          </p:nvPr>
        </p:nvSpPr>
        <p:spPr/>
        <p:txBody>
          <a:bodyPr/>
          <a:lstStyle/>
          <a:p>
            <a:fld id="{76E3FD18-239D-48BA-886F-2D86BFFD5A0D}" type="slidenum">
              <a:rPr lang="tr-TR" smtClean="0"/>
              <a:pPr/>
              <a:t>315</a:t>
            </a:fld>
            <a:endParaRPr lang="tr-TR"/>
          </a:p>
        </p:txBody>
      </p:sp>
    </p:spTree>
  </p:cSld>
  <p:clrMapOvr>
    <a:masterClrMapping/>
  </p:clrMapOvr>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57158" y="928670"/>
            <a:ext cx="8329642" cy="5000660"/>
          </a:xfrm>
          <a:ln>
            <a:solidFill>
              <a:schemeClr val="accent1"/>
            </a:solidFill>
          </a:ln>
        </p:spPr>
        <p:txBody>
          <a:bodyPr>
            <a:normAutofit/>
          </a:bodyPr>
          <a:lstStyle/>
          <a:p>
            <a:pPr algn="just">
              <a:buFont typeface="Wingdings" pitchFamily="2" charset="2"/>
              <a:buChar char="Ø"/>
            </a:pPr>
            <a:r>
              <a:rPr lang="tr-TR" dirty="0" smtClean="0">
                <a:latin typeface="Times New Roman" pitchFamily="18" charset="0"/>
                <a:cs typeface="Times New Roman" pitchFamily="18" charset="0"/>
              </a:rPr>
              <a:t>	2-</a:t>
            </a:r>
            <a:r>
              <a:rPr lang="tr-TR" dirty="0" err="1" smtClean="0">
                <a:latin typeface="Times New Roman" pitchFamily="18" charset="0"/>
                <a:cs typeface="Times New Roman" pitchFamily="18" charset="0"/>
              </a:rPr>
              <a:t>DE’de</a:t>
            </a:r>
            <a:r>
              <a:rPr lang="tr-TR" dirty="0" smtClean="0">
                <a:latin typeface="Times New Roman" pitchFamily="18" charset="0"/>
                <a:cs typeface="Times New Roman" pitchFamily="18" charset="0"/>
              </a:rPr>
              <a:t> iki ayırma tekniği kullanılarak binlerce proteinin tek adımda ayrılması sağlanır. </a:t>
            </a:r>
          </a:p>
          <a:p>
            <a:pPr algn="just">
              <a:buFont typeface="Wingdings" pitchFamily="2" charset="2"/>
              <a:buChar char="ü"/>
            </a:pPr>
            <a:r>
              <a:rPr lang="tr-TR" dirty="0" smtClean="0">
                <a:latin typeface="Times New Roman" pitchFamily="18" charset="0"/>
                <a:cs typeface="Times New Roman" pitchFamily="18" charset="0"/>
              </a:rPr>
              <a:t>Birinci yönde IEF </a:t>
            </a:r>
            <a:r>
              <a:rPr lang="tr-TR" dirty="0" err="1" smtClean="0">
                <a:latin typeface="Times New Roman" pitchFamily="18" charset="0"/>
                <a:cs typeface="Times New Roman" pitchFamily="18" charset="0"/>
              </a:rPr>
              <a:t>elektroforezi</a:t>
            </a:r>
            <a:r>
              <a:rPr lang="tr-TR" dirty="0" smtClean="0">
                <a:latin typeface="Times New Roman" pitchFamily="18" charset="0"/>
                <a:cs typeface="Times New Roman" pitchFamily="18" charset="0"/>
              </a:rPr>
              <a:t> ile </a:t>
            </a:r>
            <a:r>
              <a:rPr lang="tr-TR" dirty="0" err="1" smtClean="0">
                <a:latin typeface="Times New Roman" pitchFamily="18" charset="0"/>
                <a:cs typeface="Times New Roman" pitchFamily="18" charset="0"/>
              </a:rPr>
              <a:t>pH</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gradientinde</a:t>
            </a:r>
            <a:r>
              <a:rPr lang="tr-TR" dirty="0" smtClean="0">
                <a:latin typeface="Times New Roman" pitchFamily="18" charset="0"/>
                <a:cs typeface="Times New Roman" pitchFamily="18" charset="0"/>
              </a:rPr>
              <a:t> yük bağımlı ayırma ve ikinci yönde sodyum </a:t>
            </a:r>
            <a:r>
              <a:rPr lang="tr-TR" dirty="0" err="1" smtClean="0">
                <a:latin typeface="Times New Roman" pitchFamily="18" charset="0"/>
                <a:cs typeface="Times New Roman" pitchFamily="18" charset="0"/>
              </a:rPr>
              <a:t>dodesil</a:t>
            </a:r>
            <a:r>
              <a:rPr lang="tr-TR" dirty="0" smtClean="0">
                <a:latin typeface="Times New Roman" pitchFamily="18" charset="0"/>
                <a:cs typeface="Times New Roman" pitchFamily="18" charset="0"/>
              </a:rPr>
              <a:t> sülfat </a:t>
            </a:r>
            <a:r>
              <a:rPr lang="tr-TR" dirty="0" err="1" smtClean="0">
                <a:latin typeface="Times New Roman" pitchFamily="18" charset="0"/>
                <a:cs typeface="Times New Roman" pitchFamily="18" charset="0"/>
              </a:rPr>
              <a:t>poliakrilamid</a:t>
            </a:r>
            <a:r>
              <a:rPr lang="tr-TR" dirty="0" smtClean="0">
                <a:latin typeface="Times New Roman" pitchFamily="18" charset="0"/>
                <a:cs typeface="Times New Roman" pitchFamily="18" charset="0"/>
              </a:rPr>
              <a:t> jel </a:t>
            </a:r>
            <a:r>
              <a:rPr lang="tr-TR" dirty="0" err="1" smtClean="0">
                <a:latin typeface="Times New Roman" pitchFamily="18" charset="0"/>
                <a:cs typeface="Times New Roman" pitchFamily="18" charset="0"/>
              </a:rPr>
              <a:t>elektroforezi</a:t>
            </a:r>
            <a:r>
              <a:rPr lang="tr-TR" dirty="0" smtClean="0">
                <a:latin typeface="Times New Roman" pitchFamily="18" charset="0"/>
                <a:cs typeface="Times New Roman" pitchFamily="18" charset="0"/>
              </a:rPr>
              <a:t> (SDS-PAGE) ile molekül ağırlığına bağımlı ayırma </a:t>
            </a:r>
            <a:r>
              <a:rPr lang="tr-TR" dirty="0" err="1" smtClean="0">
                <a:latin typeface="Times New Roman" pitchFamily="18" charset="0"/>
                <a:cs typeface="Times New Roman" pitchFamily="18" charset="0"/>
              </a:rPr>
              <a:t>metodları</a:t>
            </a:r>
            <a:r>
              <a:rPr lang="tr-TR" dirty="0" smtClean="0">
                <a:latin typeface="Times New Roman" pitchFamily="18" charset="0"/>
                <a:cs typeface="Times New Roman" pitchFamily="18" charset="0"/>
              </a:rPr>
              <a:t> uygulanır. </a:t>
            </a:r>
          </a:p>
          <a:p>
            <a:pPr algn="just">
              <a:buFont typeface="Wingdings" pitchFamily="2" charset="2"/>
              <a:buChar char="ü"/>
            </a:pPr>
            <a:r>
              <a:rPr lang="tr-TR" dirty="0" smtClean="0">
                <a:latin typeface="Times New Roman" pitchFamily="18" charset="0"/>
                <a:cs typeface="Times New Roman" pitchFamily="18" charset="0"/>
              </a:rPr>
              <a:t>Her bir teknik kendi başına 100 proteini ayırma kapasitesine sahipken, birleştiklerinde 1000-3000 </a:t>
            </a:r>
            <a:r>
              <a:rPr lang="tr-TR" dirty="0" err="1" smtClean="0">
                <a:latin typeface="Times New Roman" pitchFamily="18" charset="0"/>
                <a:cs typeface="Times New Roman" pitchFamily="18" charset="0"/>
              </a:rPr>
              <a:t>polipeptidi</a:t>
            </a:r>
            <a:r>
              <a:rPr lang="tr-TR" dirty="0" smtClean="0">
                <a:latin typeface="Times New Roman" pitchFamily="18" charset="0"/>
                <a:cs typeface="Times New Roman" pitchFamily="18" charset="0"/>
              </a:rPr>
              <a:t> ayırabilirler. </a:t>
            </a:r>
          </a:p>
          <a:p>
            <a:pPr algn="just">
              <a:buFont typeface="Wingdings" pitchFamily="2" charset="2"/>
              <a:buChar char="ü"/>
            </a:pPr>
            <a:r>
              <a:rPr lang="tr-TR" dirty="0" smtClean="0">
                <a:latin typeface="Times New Roman" pitchFamily="18" charset="0"/>
                <a:cs typeface="Times New Roman" pitchFamily="18" charset="0"/>
              </a:rPr>
              <a:t>Ayrıca, uygun bir boyama ile örnekteki 1 </a:t>
            </a:r>
            <a:r>
              <a:rPr lang="tr-TR" dirty="0" err="1" smtClean="0">
                <a:latin typeface="Times New Roman" pitchFamily="18" charset="0"/>
                <a:cs typeface="Times New Roman" pitchFamily="18" charset="0"/>
              </a:rPr>
              <a:t>ng</a:t>
            </a:r>
            <a:r>
              <a:rPr lang="tr-TR" dirty="0" smtClean="0">
                <a:latin typeface="Times New Roman" pitchFamily="18" charset="0"/>
                <a:cs typeface="Times New Roman" pitchFamily="18" charset="0"/>
              </a:rPr>
              <a:t> kadar küçük proteinler belirlenebilmektedir.</a:t>
            </a:r>
          </a:p>
        </p:txBody>
      </p:sp>
      <p:sp>
        <p:nvSpPr>
          <p:cNvPr id="5" name="4 Slayt Numarası Yer Tutucusu"/>
          <p:cNvSpPr>
            <a:spLocks noGrp="1"/>
          </p:cNvSpPr>
          <p:nvPr>
            <p:ph type="sldNum" sz="quarter" idx="12"/>
          </p:nvPr>
        </p:nvSpPr>
        <p:spPr/>
        <p:txBody>
          <a:bodyPr/>
          <a:lstStyle/>
          <a:p>
            <a:fld id="{76E3FD18-239D-48BA-886F-2D86BFFD5A0D}" type="slidenum">
              <a:rPr lang="tr-TR" smtClean="0"/>
              <a:pPr/>
              <a:t>316</a:t>
            </a:fld>
            <a:endParaRPr lang="tr-TR"/>
          </a:p>
        </p:txBody>
      </p:sp>
    </p:spTree>
  </p:cSld>
  <p:clrMapOvr>
    <a:masterClrMapping/>
  </p:clrMapOvr>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285720" y="214290"/>
            <a:ext cx="8501122" cy="6429420"/>
          </a:xfrm>
          <a:ln>
            <a:solidFill>
              <a:schemeClr val="accent1"/>
            </a:solidFill>
          </a:ln>
        </p:spPr>
        <p:txBody>
          <a:bodyPr>
            <a:normAutofit fontScale="92500" lnSpcReduction="20000"/>
          </a:bodyPr>
          <a:lstStyle/>
          <a:p>
            <a:pPr algn="just">
              <a:lnSpc>
                <a:spcPct val="120000"/>
              </a:lnSpc>
              <a:buNone/>
            </a:pPr>
            <a:r>
              <a:rPr lang="tr-TR" b="1" dirty="0" smtClean="0">
                <a:solidFill>
                  <a:srgbClr val="FF0000"/>
                </a:solidFill>
                <a:latin typeface="Times New Roman" pitchFamily="18" charset="0"/>
                <a:cs typeface="Times New Roman" pitchFamily="18" charset="0"/>
              </a:rPr>
              <a:t>Jellerin Değerlendirilmesi</a:t>
            </a:r>
          </a:p>
          <a:p>
            <a:pPr algn="just">
              <a:lnSpc>
                <a:spcPct val="120000"/>
              </a:lnSpc>
              <a:buFont typeface="Wingdings" pitchFamily="2" charset="2"/>
              <a:buChar char="Ø"/>
            </a:pP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Proteinlein</a:t>
            </a:r>
            <a:r>
              <a:rPr lang="tr-TR" dirty="0" smtClean="0">
                <a:latin typeface="Times New Roman" pitchFamily="18" charset="0"/>
                <a:cs typeface="Times New Roman" pitchFamily="18" charset="0"/>
              </a:rPr>
              <a:t> doğru olarak belirlenebilmesi için iki yönlü </a:t>
            </a:r>
            <a:r>
              <a:rPr lang="tr-TR" dirty="0" err="1" smtClean="0">
                <a:latin typeface="Times New Roman" pitchFamily="18" charset="0"/>
                <a:cs typeface="Times New Roman" pitchFamily="18" charset="0"/>
              </a:rPr>
              <a:t>elektroforez</a:t>
            </a:r>
            <a:r>
              <a:rPr lang="tr-TR" dirty="0" smtClean="0">
                <a:latin typeface="Times New Roman" pitchFamily="18" charset="0"/>
                <a:cs typeface="Times New Roman" pitchFamily="18" charset="0"/>
              </a:rPr>
              <a:t> jellerinin görüntü analizinde çok fazla sayıda protein jelinin karşılaştırılması gerekmektedir. </a:t>
            </a:r>
          </a:p>
          <a:p>
            <a:pPr algn="just">
              <a:lnSpc>
                <a:spcPct val="120000"/>
              </a:lnSpc>
              <a:buFont typeface="Wingdings" pitchFamily="2" charset="2"/>
              <a:buChar char="ü"/>
            </a:pPr>
            <a:r>
              <a:rPr lang="tr-TR" dirty="0" smtClean="0">
                <a:latin typeface="Times New Roman" pitchFamily="18" charset="0"/>
                <a:cs typeface="Times New Roman" pitchFamily="18" charset="0"/>
              </a:rPr>
              <a:t>Fakat, jellerin görüntüsü tam olarak örtüşmediğinden jeller arasındaki farklılıklar görüntü karşılaştırmasının değerlendirmesini güçleştirmektedir. </a:t>
            </a:r>
          </a:p>
          <a:p>
            <a:pPr algn="just">
              <a:lnSpc>
                <a:spcPct val="120000"/>
              </a:lnSpc>
              <a:buFont typeface="Wingdings" pitchFamily="2" charset="2"/>
              <a:buChar char="ü"/>
            </a:pPr>
            <a:r>
              <a:rPr lang="tr-TR" dirty="0" smtClean="0">
                <a:latin typeface="Times New Roman" pitchFamily="18" charset="0"/>
                <a:cs typeface="Times New Roman" pitchFamily="18" charset="0"/>
              </a:rPr>
              <a:t>Ayrıca, bir jelde çok fazla sayıda protein bulunduğundan protein belirlenmesinin doğru olarak yapılabilmesi için gelişmiş bilgisayar programlarına ihtiyaç duyulur. </a:t>
            </a:r>
          </a:p>
          <a:p>
            <a:pPr algn="just">
              <a:lnSpc>
                <a:spcPct val="120000"/>
              </a:lnSpc>
              <a:buFont typeface="Wingdings" pitchFamily="2" charset="2"/>
              <a:buChar char="Ø"/>
            </a:pPr>
            <a:r>
              <a:rPr lang="tr-TR" dirty="0" smtClean="0">
                <a:latin typeface="Times New Roman" pitchFamily="18" charset="0"/>
                <a:cs typeface="Times New Roman" pitchFamily="18" charset="0"/>
              </a:rPr>
              <a:t>        İki yönlü </a:t>
            </a:r>
            <a:r>
              <a:rPr lang="tr-TR" dirty="0" err="1" smtClean="0">
                <a:latin typeface="Times New Roman" pitchFamily="18" charset="0"/>
                <a:cs typeface="Times New Roman" pitchFamily="18" charset="0"/>
              </a:rPr>
              <a:t>elektroforez</a:t>
            </a:r>
            <a:r>
              <a:rPr lang="tr-TR" dirty="0" smtClean="0">
                <a:latin typeface="Times New Roman" pitchFamily="18" charset="0"/>
                <a:cs typeface="Times New Roman" pitchFamily="18" charset="0"/>
              </a:rPr>
              <a:t> jellerinden proteinlerin tanımlanması ile elde edilen büyük miktardaki veri protein 2-DE veri tabanlarında depolanmaktadır. </a:t>
            </a:r>
          </a:p>
          <a:p>
            <a:pPr algn="just">
              <a:lnSpc>
                <a:spcPct val="120000"/>
              </a:lnSpc>
              <a:buFont typeface="Wingdings" pitchFamily="2" charset="2"/>
              <a:buChar char="ü"/>
            </a:pPr>
            <a:r>
              <a:rPr lang="tr-TR" dirty="0" smtClean="0">
                <a:latin typeface="Times New Roman" pitchFamily="18" charset="0"/>
                <a:cs typeface="Times New Roman" pitchFamily="18" charset="0"/>
              </a:rPr>
              <a:t>Aynı proteinler jelde aynı pozisyona sahip olduğundan, iki yönlü </a:t>
            </a:r>
            <a:r>
              <a:rPr lang="tr-TR" dirty="0" err="1" smtClean="0">
                <a:latin typeface="Times New Roman" pitchFamily="18" charset="0"/>
                <a:cs typeface="Times New Roman" pitchFamily="18" charset="0"/>
              </a:rPr>
              <a:t>elektroforez</a:t>
            </a:r>
            <a:r>
              <a:rPr lang="tr-TR" dirty="0" smtClean="0">
                <a:latin typeface="Times New Roman" pitchFamily="18" charset="0"/>
                <a:cs typeface="Times New Roman" pitchFamily="18" charset="0"/>
              </a:rPr>
              <a:t> jellerinin görüntüleri veri tabanlarında karakterize edilmiş görüntüler ile karşılaştırılarak proteinler tanımlanır.</a:t>
            </a:r>
          </a:p>
        </p:txBody>
      </p:sp>
      <p:sp>
        <p:nvSpPr>
          <p:cNvPr id="5" name="4 Slayt Numarası Yer Tutucusu"/>
          <p:cNvSpPr>
            <a:spLocks noGrp="1"/>
          </p:cNvSpPr>
          <p:nvPr>
            <p:ph type="sldNum" sz="quarter" idx="12"/>
          </p:nvPr>
        </p:nvSpPr>
        <p:spPr/>
        <p:txBody>
          <a:bodyPr/>
          <a:lstStyle/>
          <a:p>
            <a:fld id="{76E3FD18-239D-48BA-886F-2D86BFFD5A0D}" type="slidenum">
              <a:rPr lang="tr-TR" smtClean="0"/>
              <a:pPr/>
              <a:t>317</a:t>
            </a:fld>
            <a:endParaRPr lang="tr-TR"/>
          </a:p>
        </p:txBody>
      </p:sp>
    </p:spTree>
  </p:cSld>
  <p:clrMapOvr>
    <a:masterClrMapping/>
  </p:clrMapOvr>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857232"/>
            <a:ext cx="8229600" cy="4857784"/>
          </a:xfrm>
          <a:ln>
            <a:solidFill>
              <a:schemeClr val="accent1"/>
            </a:solidFill>
          </a:ln>
        </p:spPr>
        <p:txBody>
          <a:bodyPr>
            <a:normAutofit/>
          </a:bodyPr>
          <a:lstStyle/>
          <a:p>
            <a:pPr algn="just">
              <a:buFont typeface="Wingdings" pitchFamily="2" charset="2"/>
              <a:buChar char="Ø"/>
            </a:pPr>
            <a:r>
              <a:rPr lang="tr-TR" dirty="0" smtClean="0">
                <a:latin typeface="Times New Roman" pitchFamily="18" charset="0"/>
                <a:cs typeface="Times New Roman" pitchFamily="18" charset="0"/>
              </a:rPr>
              <a:t>	2-DE teknolojisi protein ayırımında standart olmakla birlikte proteinlerin kütle ve çözünürlüğü ile sınırlıdır. </a:t>
            </a:r>
          </a:p>
          <a:p>
            <a:pPr algn="just">
              <a:buFont typeface="Wingdings" pitchFamily="2" charset="2"/>
              <a:buChar char="Ø"/>
            </a:pPr>
            <a:r>
              <a:rPr lang="tr-TR" dirty="0" smtClean="0">
                <a:latin typeface="Times New Roman" pitchFamily="18" charset="0"/>
                <a:cs typeface="Times New Roman" pitchFamily="18" charset="0"/>
              </a:rPr>
              <a:t>      2D-DIGE ise 2-DE teknolojisinden geliştirilmiş ve kısa süre önce kullanılmaya başlanmış bir teknolojidir.</a:t>
            </a:r>
          </a:p>
          <a:p>
            <a:pPr algn="just">
              <a:buFont typeface="Wingdings" pitchFamily="2" charset="2"/>
              <a:buChar char="ü"/>
            </a:pPr>
            <a:r>
              <a:rPr lang="tr-TR" dirty="0" smtClean="0">
                <a:latin typeface="Times New Roman" pitchFamily="18" charset="0"/>
                <a:cs typeface="Times New Roman" pitchFamily="18" charset="0"/>
              </a:rPr>
              <a:t> 2D-DIGE metodunda jel </a:t>
            </a:r>
            <a:r>
              <a:rPr lang="tr-TR" dirty="0" err="1" smtClean="0">
                <a:latin typeface="Times New Roman" pitchFamily="18" charset="0"/>
                <a:cs typeface="Times New Roman" pitchFamily="18" charset="0"/>
              </a:rPr>
              <a:t>elektroforezinden</a:t>
            </a:r>
            <a:r>
              <a:rPr lang="tr-TR" dirty="0" smtClean="0">
                <a:latin typeface="Times New Roman" pitchFamily="18" charset="0"/>
                <a:cs typeface="Times New Roman" pitchFamily="18" charset="0"/>
              </a:rPr>
              <a:t> önce değişik hastalık veya çalışmalara ait proteinler farklı iki </a:t>
            </a:r>
            <a:r>
              <a:rPr lang="tr-TR" dirty="0" err="1" smtClean="0">
                <a:latin typeface="Times New Roman" pitchFamily="18" charset="0"/>
                <a:cs typeface="Times New Roman" pitchFamily="18" charset="0"/>
              </a:rPr>
              <a:t>floresan</a:t>
            </a:r>
            <a:r>
              <a:rPr lang="tr-TR" dirty="0" smtClean="0">
                <a:latin typeface="Times New Roman" pitchFamily="18" charset="0"/>
                <a:cs typeface="Times New Roman" pitchFamily="18" charset="0"/>
              </a:rPr>
              <a:t> boyası ile işaretlenir. </a:t>
            </a:r>
          </a:p>
          <a:p>
            <a:pPr algn="just">
              <a:buFont typeface="Wingdings" pitchFamily="2" charset="2"/>
              <a:buChar char="Ø"/>
            </a:pPr>
            <a:r>
              <a:rPr lang="tr-TR" dirty="0" smtClean="0">
                <a:latin typeface="Times New Roman" pitchFamily="18" charset="0"/>
                <a:cs typeface="Times New Roman" pitchFamily="18" charset="0"/>
              </a:rPr>
              <a:t>        Farklı kütle ve dalga boyuna sahip boyalar ile işaretli bu proteinler daha sonra 2-DE yapılarak elde edilen jelin farklı dalga boylarında taranarak kontroller ile karşılaştırılması ile tanımlanır.</a:t>
            </a:r>
          </a:p>
        </p:txBody>
      </p:sp>
      <p:sp>
        <p:nvSpPr>
          <p:cNvPr id="5" name="4 Slayt Numarası Yer Tutucusu"/>
          <p:cNvSpPr>
            <a:spLocks noGrp="1"/>
          </p:cNvSpPr>
          <p:nvPr>
            <p:ph type="sldNum" sz="quarter" idx="12"/>
          </p:nvPr>
        </p:nvSpPr>
        <p:spPr/>
        <p:txBody>
          <a:bodyPr/>
          <a:lstStyle/>
          <a:p>
            <a:fld id="{76E3FD18-239D-48BA-886F-2D86BFFD5A0D}" type="slidenum">
              <a:rPr lang="tr-TR" smtClean="0"/>
              <a:pPr/>
              <a:t>318</a:t>
            </a:fld>
            <a:endParaRPr lang="tr-TR"/>
          </a:p>
        </p:txBody>
      </p:sp>
    </p:spTree>
  </p:cSld>
  <p:clrMapOvr>
    <a:masterClrMapping/>
  </p:clrMapOvr>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785794"/>
            <a:ext cx="8229600" cy="5538806"/>
          </a:xfrm>
          <a:ln>
            <a:solidFill>
              <a:schemeClr val="accent1"/>
            </a:solidFill>
          </a:ln>
        </p:spPr>
        <p:txBody>
          <a:bodyPr>
            <a:normAutofit lnSpcReduction="10000"/>
          </a:bodyPr>
          <a:lstStyle/>
          <a:p>
            <a:pPr algn="just">
              <a:buNone/>
            </a:pPr>
            <a:r>
              <a:rPr lang="tr-TR" b="1" dirty="0" smtClean="0">
                <a:solidFill>
                  <a:srgbClr val="FF0000"/>
                </a:solidFill>
                <a:latin typeface="Times New Roman" pitchFamily="18" charset="0"/>
                <a:cs typeface="Times New Roman" pitchFamily="18" charset="0"/>
              </a:rPr>
              <a:t>Tek ve İki Yönlü Sıvı </a:t>
            </a:r>
            <a:r>
              <a:rPr lang="tr-TR" b="1" dirty="0" err="1" smtClean="0">
                <a:solidFill>
                  <a:srgbClr val="FF0000"/>
                </a:solidFill>
                <a:latin typeface="Times New Roman" pitchFamily="18" charset="0"/>
                <a:cs typeface="Times New Roman" pitchFamily="18" charset="0"/>
              </a:rPr>
              <a:t>Kromatografisi</a:t>
            </a:r>
            <a:r>
              <a:rPr lang="tr-TR" b="1" dirty="0" smtClean="0">
                <a:solidFill>
                  <a:srgbClr val="FF0000"/>
                </a:solidFill>
                <a:latin typeface="Times New Roman" pitchFamily="18" charset="0"/>
                <a:cs typeface="Times New Roman" pitchFamily="18" charset="0"/>
              </a:rPr>
              <a:t> (1D-LC ve 2D-LC)</a:t>
            </a:r>
          </a:p>
          <a:p>
            <a:pPr algn="just">
              <a:buFont typeface="Wingdings" pitchFamily="2" charset="2"/>
              <a:buChar char="Ø"/>
            </a:pP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Kromatografi</a:t>
            </a:r>
            <a:r>
              <a:rPr lang="tr-TR" dirty="0" smtClean="0">
                <a:latin typeface="Times New Roman" pitchFamily="18" charset="0"/>
                <a:cs typeface="Times New Roman" pitchFamily="18" charset="0"/>
              </a:rPr>
              <a:t>, herhangi bir karışımdaki maddelerin biri hareketli ve diğeri sabit olan iki faz yardımıyla birbirinden ayrılması işlemidir. </a:t>
            </a:r>
          </a:p>
          <a:p>
            <a:pPr algn="just">
              <a:buFont typeface="Wingdings" pitchFamily="2" charset="2"/>
              <a:buChar char="ü"/>
            </a:pPr>
            <a:r>
              <a:rPr lang="tr-TR" dirty="0" smtClean="0">
                <a:latin typeface="Times New Roman" pitchFamily="18" charset="0"/>
                <a:cs typeface="Times New Roman" pitchFamily="18" charset="0"/>
              </a:rPr>
              <a:t>Bileşenlerine ayrılacak karışım, sabit fazın başlangıç bölgesine konur ve hareketli fazın ileriye doğru ilerletilmesi sırasında çözdüğü karışımdaki maddeleri de sabit faz üzerinde değişik hızlarda ilerletir. </a:t>
            </a:r>
          </a:p>
          <a:p>
            <a:pPr algn="just">
              <a:buFont typeface="Wingdings" pitchFamily="2" charset="2"/>
              <a:buChar char="ü"/>
            </a:pPr>
            <a:r>
              <a:rPr lang="tr-TR" dirty="0" smtClean="0">
                <a:latin typeface="Times New Roman" pitchFamily="18" charset="0"/>
                <a:cs typeface="Times New Roman" pitchFamily="18" charset="0"/>
              </a:rPr>
              <a:t>Bileşenler, fizikokimyasal özelliklerine göre sabit fazın farklı bölgelerinde tutularak birbirlerinden ayrılırlar.</a:t>
            </a:r>
          </a:p>
          <a:p>
            <a:pPr algn="just">
              <a:buFont typeface="Wingdings" pitchFamily="2" charset="2"/>
              <a:buChar char="ü"/>
            </a:pP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Kromatografinin</a:t>
            </a:r>
            <a:r>
              <a:rPr lang="tr-TR" dirty="0" smtClean="0">
                <a:latin typeface="Times New Roman" pitchFamily="18" charset="0"/>
                <a:cs typeface="Times New Roman" pitchFamily="18" charset="0"/>
              </a:rPr>
              <a:t> dayandığı fizikokimyasal olaya göre veya sabit ve hareketli fazların yapılarına </a:t>
            </a:r>
            <a:r>
              <a:rPr lang="sv-SE" dirty="0" smtClean="0">
                <a:latin typeface="Times New Roman" pitchFamily="18" charset="0"/>
                <a:cs typeface="Times New Roman" pitchFamily="18" charset="0"/>
              </a:rPr>
              <a:t>göre çeşitli kromatografi teknikleri vardır.</a:t>
            </a:r>
          </a:p>
        </p:txBody>
      </p:sp>
      <p:sp>
        <p:nvSpPr>
          <p:cNvPr id="5" name="4 Slayt Numarası Yer Tutucusu"/>
          <p:cNvSpPr>
            <a:spLocks noGrp="1"/>
          </p:cNvSpPr>
          <p:nvPr>
            <p:ph type="sldNum" sz="quarter" idx="12"/>
          </p:nvPr>
        </p:nvSpPr>
        <p:spPr/>
        <p:txBody>
          <a:bodyPr/>
          <a:lstStyle/>
          <a:p>
            <a:fld id="{76E3FD18-239D-48BA-886F-2D86BFFD5A0D}" type="slidenum">
              <a:rPr lang="tr-TR" smtClean="0"/>
              <a:pPr/>
              <a:t>319</a:t>
            </a:fld>
            <a:endParaRPr lang="tr-TR"/>
          </a:p>
        </p:txBody>
      </p:sp>
    </p:spTree>
  </p:cSld>
  <p:clrMapOvr>
    <a:masterClrMapping/>
  </p:clrMapOvr>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57158" y="928670"/>
            <a:ext cx="8229600" cy="5357850"/>
          </a:xfrm>
          <a:ln>
            <a:solidFill>
              <a:schemeClr val="accent1"/>
            </a:solidFill>
          </a:ln>
        </p:spPr>
        <p:txBody>
          <a:bodyPr>
            <a:normAutofit/>
          </a:bodyPr>
          <a:lstStyle/>
          <a:p>
            <a:pPr algn="just">
              <a:buFont typeface="Wingdings" pitchFamily="2" charset="2"/>
              <a:buChar char="Ø"/>
            </a:pPr>
            <a:r>
              <a:rPr lang="tr-TR" dirty="0" smtClean="0">
                <a:latin typeface="Times New Roman" pitchFamily="18" charset="0"/>
                <a:cs typeface="Times New Roman" pitchFamily="18" charset="0"/>
              </a:rPr>
              <a:t>	1D-LC proteinleri </a:t>
            </a:r>
            <a:r>
              <a:rPr lang="tr-TR" dirty="0" err="1" smtClean="0">
                <a:latin typeface="Times New Roman" pitchFamily="18" charset="0"/>
                <a:cs typeface="Times New Roman" pitchFamily="18" charset="0"/>
              </a:rPr>
              <a:t>izoelektrik</a:t>
            </a:r>
            <a:r>
              <a:rPr lang="tr-TR" dirty="0" smtClean="0">
                <a:latin typeface="Times New Roman" pitchFamily="18" charset="0"/>
                <a:cs typeface="Times New Roman" pitchFamily="18" charset="0"/>
              </a:rPr>
              <a:t> noktaları, kütleleri veya </a:t>
            </a:r>
            <a:r>
              <a:rPr lang="tr-TR" dirty="0" err="1" smtClean="0">
                <a:latin typeface="Times New Roman" pitchFamily="18" charset="0"/>
                <a:cs typeface="Times New Roman" pitchFamily="18" charset="0"/>
              </a:rPr>
              <a:t>hidrofobikliklerine</a:t>
            </a:r>
            <a:r>
              <a:rPr lang="tr-TR" dirty="0" smtClean="0">
                <a:latin typeface="Times New Roman" pitchFamily="18" charset="0"/>
                <a:cs typeface="Times New Roman" pitchFamily="18" charset="0"/>
              </a:rPr>
              <a:t> göre ayırır. </a:t>
            </a:r>
          </a:p>
          <a:p>
            <a:pPr algn="just">
              <a:buFont typeface="Wingdings" pitchFamily="2" charset="2"/>
              <a:buChar char="ü"/>
            </a:pPr>
            <a:r>
              <a:rPr lang="tr-TR" dirty="0" smtClean="0">
                <a:latin typeface="Times New Roman" pitchFamily="18" charset="0"/>
                <a:cs typeface="Times New Roman" pitchFamily="18" charset="0"/>
              </a:rPr>
              <a:t>En çok kullanılan 1D-LC, proteinleri </a:t>
            </a:r>
            <a:r>
              <a:rPr lang="tr-TR" dirty="0" err="1" smtClean="0">
                <a:latin typeface="Times New Roman" pitchFamily="18" charset="0"/>
                <a:cs typeface="Times New Roman" pitchFamily="18" charset="0"/>
              </a:rPr>
              <a:t>hidrofobikliklerine</a:t>
            </a:r>
            <a:r>
              <a:rPr lang="tr-TR" dirty="0" smtClean="0">
                <a:latin typeface="Times New Roman" pitchFamily="18" charset="0"/>
                <a:cs typeface="Times New Roman" pitchFamily="18" charset="0"/>
              </a:rPr>
              <a:t> göre ayıran ters faz sıvı </a:t>
            </a:r>
            <a:r>
              <a:rPr lang="tr-TR" dirty="0" err="1" smtClean="0">
                <a:latin typeface="Times New Roman" pitchFamily="18" charset="0"/>
                <a:cs typeface="Times New Roman" pitchFamily="18" charset="0"/>
              </a:rPr>
              <a:t>kromatografisidir</a:t>
            </a:r>
            <a:r>
              <a:rPr lang="tr-TR" dirty="0" smtClean="0">
                <a:latin typeface="Times New Roman" pitchFamily="18" charset="0"/>
                <a:cs typeface="Times New Roman" pitchFamily="18" charset="0"/>
              </a:rPr>
              <a:t>. </a:t>
            </a:r>
          </a:p>
          <a:p>
            <a:pPr algn="just">
              <a:buFont typeface="Wingdings" pitchFamily="2" charset="2"/>
              <a:buChar char="Ø"/>
            </a:pPr>
            <a:r>
              <a:rPr lang="tr-TR" dirty="0" smtClean="0">
                <a:latin typeface="Times New Roman" pitchFamily="18" charset="0"/>
                <a:cs typeface="Times New Roman" pitchFamily="18" charset="0"/>
              </a:rPr>
              <a:t>      2D-</a:t>
            </a:r>
            <a:r>
              <a:rPr lang="tr-TR" dirty="0" err="1" smtClean="0">
                <a:latin typeface="Times New Roman" pitchFamily="18" charset="0"/>
                <a:cs typeface="Times New Roman" pitchFamily="18" charset="0"/>
              </a:rPr>
              <a:t>LC’de</a:t>
            </a:r>
            <a:r>
              <a:rPr lang="tr-TR" dirty="0" smtClean="0">
                <a:latin typeface="Times New Roman" pitchFamily="18" charset="0"/>
                <a:cs typeface="Times New Roman" pitchFamily="18" charset="0"/>
              </a:rPr>
              <a:t> proteinler önce </a:t>
            </a:r>
            <a:r>
              <a:rPr lang="tr-TR" dirty="0" err="1" smtClean="0">
                <a:latin typeface="Times New Roman" pitchFamily="18" charset="0"/>
                <a:cs typeface="Times New Roman" pitchFamily="18" charset="0"/>
              </a:rPr>
              <a:t>izoelektrik</a:t>
            </a:r>
            <a:r>
              <a:rPr lang="tr-TR" dirty="0" smtClean="0">
                <a:latin typeface="Times New Roman" pitchFamily="18" charset="0"/>
                <a:cs typeface="Times New Roman" pitchFamily="18" charset="0"/>
              </a:rPr>
              <a:t> noktalarına, ikinci olarak </a:t>
            </a:r>
            <a:r>
              <a:rPr lang="tr-TR" dirty="0" err="1" smtClean="0">
                <a:latin typeface="Times New Roman" pitchFamily="18" charset="0"/>
                <a:cs typeface="Times New Roman" pitchFamily="18" charset="0"/>
              </a:rPr>
              <a:t>hidrofobikliklerine</a:t>
            </a:r>
            <a:r>
              <a:rPr lang="tr-TR" dirty="0" smtClean="0">
                <a:latin typeface="Times New Roman" pitchFamily="18" charset="0"/>
                <a:cs typeface="Times New Roman" pitchFamily="18" charset="0"/>
              </a:rPr>
              <a:t> göre ayrılır. </a:t>
            </a:r>
          </a:p>
          <a:p>
            <a:pPr algn="just">
              <a:buFont typeface="Wingdings" pitchFamily="2" charset="2"/>
              <a:buChar char="ü"/>
            </a:pPr>
            <a:r>
              <a:rPr lang="tr-TR" dirty="0" smtClean="0">
                <a:latin typeface="Times New Roman" pitchFamily="18" charset="0"/>
                <a:cs typeface="Times New Roman" pitchFamily="18" charset="0"/>
              </a:rPr>
              <a:t>Standart strateji 2D-LC fraksiyonlarında çok fazla sayıda protein olduğundan örnekteki proteinlerin tanımlanması ve örnekler arasındaki farklılıkların belirlenmesi için gelişmiş bilgisayar programlarının kullanımıdır. </a:t>
            </a:r>
          </a:p>
          <a:p>
            <a:pPr algn="just">
              <a:buFont typeface="Wingdings" pitchFamily="2" charset="2"/>
              <a:buChar char="Ø"/>
            </a:pPr>
            <a:r>
              <a:rPr lang="tr-TR" dirty="0" smtClean="0">
                <a:latin typeface="Times New Roman" pitchFamily="18" charset="0"/>
                <a:cs typeface="Times New Roman" pitchFamily="18" charset="0"/>
              </a:rPr>
              <a:t>        Fakat hala 2-</a:t>
            </a:r>
            <a:r>
              <a:rPr lang="tr-TR" dirty="0" err="1" smtClean="0">
                <a:latin typeface="Times New Roman" pitchFamily="18" charset="0"/>
                <a:cs typeface="Times New Roman" pitchFamily="18" charset="0"/>
              </a:rPr>
              <a:t>DE’de</a:t>
            </a:r>
            <a:r>
              <a:rPr lang="tr-TR" dirty="0" smtClean="0">
                <a:latin typeface="Times New Roman" pitchFamily="18" charset="0"/>
                <a:cs typeface="Times New Roman" pitchFamily="18" charset="0"/>
              </a:rPr>
              <a:t> kullanılanlara benzer gelişmiş programların yapılanmasına ihtiyaç vardır.</a:t>
            </a:r>
            <a:endParaRPr lang="tr-TR" dirty="0">
              <a:latin typeface="Times New Roman" pitchFamily="18" charset="0"/>
              <a:cs typeface="Times New Roman" pitchFamily="18" charset="0"/>
            </a:endParaRPr>
          </a:p>
        </p:txBody>
      </p:sp>
      <p:sp>
        <p:nvSpPr>
          <p:cNvPr id="5" name="4 Slayt Numarası Yer Tutucusu"/>
          <p:cNvSpPr>
            <a:spLocks noGrp="1"/>
          </p:cNvSpPr>
          <p:nvPr>
            <p:ph type="sldNum" sz="quarter" idx="12"/>
          </p:nvPr>
        </p:nvSpPr>
        <p:spPr/>
        <p:txBody>
          <a:bodyPr/>
          <a:lstStyle/>
          <a:p>
            <a:fld id="{76E3FD18-239D-48BA-886F-2D86BFFD5A0D}" type="slidenum">
              <a:rPr lang="tr-TR" smtClean="0"/>
              <a:pPr/>
              <a:t>320</a:t>
            </a:fld>
            <a:endParaRPr lang="tr-TR"/>
          </a:p>
        </p:txBody>
      </p:sp>
    </p:spTree>
  </p:cSld>
  <p:clrMapOvr>
    <a:masterClrMapping/>
  </p:clrMapOvr>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285720" y="571480"/>
            <a:ext cx="8401080" cy="5643602"/>
          </a:xfrm>
          <a:ln>
            <a:solidFill>
              <a:schemeClr val="accent1"/>
            </a:solidFill>
          </a:ln>
        </p:spPr>
        <p:txBody>
          <a:bodyPr>
            <a:normAutofit/>
          </a:bodyPr>
          <a:lstStyle/>
          <a:p>
            <a:pPr algn="just">
              <a:lnSpc>
                <a:spcPct val="120000"/>
              </a:lnSpc>
              <a:buNone/>
            </a:pPr>
            <a:r>
              <a:rPr lang="tr-TR" b="1" dirty="0" smtClean="0">
                <a:solidFill>
                  <a:srgbClr val="FF0000"/>
                </a:solidFill>
                <a:latin typeface="Times New Roman" pitchFamily="18" charset="0"/>
                <a:cs typeface="Times New Roman" pitchFamily="18" charset="0"/>
              </a:rPr>
              <a:t>Kütle Spektrometresi (MS)</a:t>
            </a:r>
          </a:p>
          <a:p>
            <a:pPr algn="just">
              <a:lnSpc>
                <a:spcPct val="120000"/>
              </a:lnSpc>
              <a:buFont typeface="Wingdings" pitchFamily="2" charset="2"/>
              <a:buChar char="Ø"/>
            </a:pP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Proteomikteki</a:t>
            </a:r>
            <a:r>
              <a:rPr lang="tr-TR" dirty="0" smtClean="0">
                <a:latin typeface="Times New Roman" pitchFamily="18" charset="0"/>
                <a:cs typeface="Times New Roman" pitchFamily="18" charset="0"/>
              </a:rPr>
              <a:t> gelişmeler ve </a:t>
            </a:r>
            <a:r>
              <a:rPr lang="tr-TR" dirty="0" err="1" smtClean="0">
                <a:latin typeface="Times New Roman" pitchFamily="18" charset="0"/>
                <a:cs typeface="Times New Roman" pitchFamily="18" charset="0"/>
              </a:rPr>
              <a:t>proteomike</a:t>
            </a:r>
            <a:r>
              <a:rPr lang="tr-TR" dirty="0" smtClean="0">
                <a:latin typeface="Times New Roman" pitchFamily="18" charset="0"/>
                <a:cs typeface="Times New Roman" pitchFamily="18" charset="0"/>
              </a:rPr>
              <a:t> dayalı </a:t>
            </a:r>
            <a:r>
              <a:rPr lang="tr-TR" dirty="0" err="1" smtClean="0">
                <a:latin typeface="Times New Roman" pitchFamily="18" charset="0"/>
                <a:cs typeface="Times New Roman" pitchFamily="18" charset="0"/>
              </a:rPr>
              <a:t>biyomarkerların</a:t>
            </a:r>
            <a:r>
              <a:rPr lang="tr-TR" dirty="0" smtClean="0">
                <a:latin typeface="Times New Roman" pitchFamily="18" charset="0"/>
                <a:cs typeface="Times New Roman" pitchFamily="18" charset="0"/>
              </a:rPr>
              <a:t> keşfi MS’deki gelişmelerle yakından ilişkilidir. </a:t>
            </a:r>
          </a:p>
          <a:p>
            <a:pPr algn="just">
              <a:lnSpc>
                <a:spcPct val="120000"/>
              </a:lnSpc>
              <a:buFont typeface="Wingdings" pitchFamily="2" charset="2"/>
              <a:buChar char="ü"/>
            </a:pPr>
            <a:r>
              <a:rPr lang="tr-TR" dirty="0" smtClean="0">
                <a:latin typeface="Times New Roman" pitchFamily="18" charset="0"/>
                <a:cs typeface="Times New Roman" pitchFamily="18" charset="0"/>
              </a:rPr>
              <a:t>MS manyetik veya elektriksel bir alanda hareket eden yüklü partikülleri kütle/yük (m/z) oranlarına göre diğer yüklü partiküllerden ayırt ederek </a:t>
            </a:r>
            <a:r>
              <a:rPr lang="tr-TR" dirty="0" err="1" smtClean="0">
                <a:latin typeface="Times New Roman" pitchFamily="18" charset="0"/>
                <a:cs typeface="Times New Roman" pitchFamily="18" charset="0"/>
              </a:rPr>
              <a:t>analizleme</a:t>
            </a:r>
            <a:r>
              <a:rPr lang="tr-TR" dirty="0" smtClean="0">
                <a:latin typeface="Times New Roman" pitchFamily="18" charset="0"/>
                <a:cs typeface="Times New Roman" pitchFamily="18" charset="0"/>
              </a:rPr>
              <a:t> esasına göre çalışmaktadır. </a:t>
            </a:r>
          </a:p>
          <a:p>
            <a:pPr algn="just">
              <a:lnSpc>
                <a:spcPct val="120000"/>
              </a:lnSpc>
              <a:buFont typeface="Wingdings" pitchFamily="2" charset="2"/>
              <a:buChar char="ü"/>
            </a:pPr>
            <a:r>
              <a:rPr lang="tr-TR" dirty="0" smtClean="0">
                <a:latin typeface="Times New Roman" pitchFamily="18" charset="0"/>
                <a:cs typeface="Times New Roman" pitchFamily="18" charset="0"/>
              </a:rPr>
              <a:t>MS ile proteinlerin ve </a:t>
            </a:r>
            <a:r>
              <a:rPr lang="tr-TR" dirty="0" err="1" smtClean="0">
                <a:latin typeface="Times New Roman" pitchFamily="18" charset="0"/>
                <a:cs typeface="Times New Roman" pitchFamily="18" charset="0"/>
              </a:rPr>
              <a:t>peptidlerin</a:t>
            </a:r>
            <a:r>
              <a:rPr lang="tr-TR" dirty="0" smtClean="0">
                <a:latin typeface="Times New Roman" pitchFamily="18" charset="0"/>
                <a:cs typeface="Times New Roman" pitchFamily="18" charset="0"/>
              </a:rPr>
              <a:t> tanımlanması, moleküler kütle ve özellikle post </a:t>
            </a:r>
            <a:r>
              <a:rPr lang="tr-TR" dirty="0" err="1" smtClean="0">
                <a:latin typeface="Times New Roman" pitchFamily="18" charset="0"/>
                <a:cs typeface="Times New Roman" pitchFamily="18" charset="0"/>
              </a:rPr>
              <a:t>translasyonel</a:t>
            </a:r>
            <a:r>
              <a:rPr lang="tr-TR" dirty="0" smtClean="0">
                <a:latin typeface="Times New Roman" pitchFamily="18" charset="0"/>
                <a:cs typeface="Times New Roman" pitchFamily="18" charset="0"/>
              </a:rPr>
              <a:t> modifikasyonların belirlenmesi sağlanmaktadır. </a:t>
            </a:r>
          </a:p>
        </p:txBody>
      </p:sp>
      <p:sp>
        <p:nvSpPr>
          <p:cNvPr id="5" name="4 Slayt Numarası Yer Tutucusu"/>
          <p:cNvSpPr>
            <a:spLocks noGrp="1"/>
          </p:cNvSpPr>
          <p:nvPr>
            <p:ph type="sldNum" sz="quarter" idx="12"/>
          </p:nvPr>
        </p:nvSpPr>
        <p:spPr/>
        <p:txBody>
          <a:bodyPr/>
          <a:lstStyle/>
          <a:p>
            <a:fld id="{76E3FD18-239D-48BA-886F-2D86BFFD5A0D}" type="slidenum">
              <a:rPr lang="tr-TR" smtClean="0"/>
              <a:pPr/>
              <a:t>321</a:t>
            </a:fld>
            <a:endParaRPr lang="tr-TR"/>
          </a:p>
        </p:txBody>
      </p:sp>
    </p:spTree>
  </p:cSld>
  <p:clrMapOvr>
    <a:masterClrMapping/>
  </p:clrMapOvr>
</p:sld>
</file>

<file path=ppt/slides/slide3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500034" y="785794"/>
            <a:ext cx="8143932" cy="5357850"/>
          </a:xfrm>
          <a:ln>
            <a:solidFill>
              <a:schemeClr val="accent1"/>
            </a:solidFill>
          </a:ln>
        </p:spPr>
        <p:txBody>
          <a:bodyPr>
            <a:normAutofit fontScale="92500"/>
          </a:bodyPr>
          <a:lstStyle/>
          <a:p>
            <a:pPr algn="just">
              <a:lnSpc>
                <a:spcPct val="120000"/>
              </a:lnSpc>
              <a:buFont typeface="Wingdings" pitchFamily="2" charset="2"/>
              <a:buChar char="Ø"/>
            </a:pPr>
            <a:r>
              <a:rPr lang="tr-TR" dirty="0" smtClean="0">
                <a:latin typeface="Times New Roman" pitchFamily="18" charset="0"/>
                <a:cs typeface="Times New Roman" pitchFamily="18" charset="0"/>
              </a:rPr>
              <a:t>	</a:t>
            </a:r>
            <a:r>
              <a:rPr lang="sv-SE" dirty="0" smtClean="0">
                <a:latin typeface="Times New Roman" pitchFamily="18" charset="0"/>
                <a:cs typeface="Times New Roman" pitchFamily="18" charset="0"/>
              </a:rPr>
              <a:t>Ayırma metodları ile tanımlanan proteinlerin MS ile</a:t>
            </a:r>
            <a:r>
              <a:rPr lang="tr-TR" dirty="0" smtClean="0">
                <a:latin typeface="Times New Roman" pitchFamily="18" charset="0"/>
                <a:cs typeface="Times New Roman" pitchFamily="18" charset="0"/>
              </a:rPr>
              <a:t> doğrulanması gerekmektedir. </a:t>
            </a:r>
          </a:p>
          <a:p>
            <a:pPr algn="just">
              <a:lnSpc>
                <a:spcPct val="120000"/>
              </a:lnSpc>
              <a:buFont typeface="Wingdings" pitchFamily="2" charset="2"/>
              <a:buChar char="Ø"/>
            </a:pPr>
            <a:r>
              <a:rPr lang="tr-TR" dirty="0" smtClean="0">
                <a:latin typeface="Times New Roman" pitchFamily="18" charset="0"/>
                <a:cs typeface="Times New Roman" pitchFamily="18" charset="0"/>
              </a:rPr>
              <a:t>Proteinlerin MS ile tanımlanması için iki temel yaklaşım vardır:</a:t>
            </a:r>
          </a:p>
          <a:p>
            <a:pPr algn="just">
              <a:lnSpc>
                <a:spcPct val="120000"/>
              </a:lnSpc>
              <a:buFont typeface="Wingdings" pitchFamily="2" charset="2"/>
              <a:buChar char="ü"/>
            </a:pPr>
            <a:r>
              <a:rPr lang="tr-TR" dirty="0" smtClean="0">
                <a:latin typeface="Times New Roman" pitchFamily="18" charset="0"/>
                <a:cs typeface="Times New Roman" pitchFamily="18" charset="0"/>
              </a:rPr>
              <a:t>Birinci yaklaşımda örnekteki proteinler </a:t>
            </a:r>
            <a:r>
              <a:rPr lang="tr-TR" dirty="0" err="1" smtClean="0">
                <a:latin typeface="Times New Roman" pitchFamily="18" charset="0"/>
                <a:cs typeface="Times New Roman" pitchFamily="18" charset="0"/>
              </a:rPr>
              <a:t>enzimatik</a:t>
            </a:r>
            <a:r>
              <a:rPr lang="tr-TR" dirty="0" smtClean="0">
                <a:latin typeface="Times New Roman" pitchFamily="18" charset="0"/>
                <a:cs typeface="Times New Roman" pitchFamily="18" charset="0"/>
              </a:rPr>
              <a:t> olarak parçalandıktan sonra proteini oluşturan </a:t>
            </a:r>
            <a:r>
              <a:rPr lang="tr-TR" dirty="0" err="1" smtClean="0">
                <a:latin typeface="Times New Roman" pitchFamily="18" charset="0"/>
                <a:cs typeface="Times New Roman" pitchFamily="18" charset="0"/>
              </a:rPr>
              <a:t>peptid</a:t>
            </a:r>
            <a:r>
              <a:rPr lang="tr-TR" dirty="0" smtClean="0">
                <a:latin typeface="Times New Roman" pitchFamily="18" charset="0"/>
                <a:cs typeface="Times New Roman" pitchFamily="18" charset="0"/>
              </a:rPr>
              <a:t> parçalarının (bir ayırma metodu ile belirlendikten sonra) kütleleri MS ile belirlenir. </a:t>
            </a:r>
          </a:p>
          <a:p>
            <a:pPr algn="just">
              <a:lnSpc>
                <a:spcPct val="120000"/>
              </a:lnSpc>
              <a:buFont typeface="Wingdings" pitchFamily="2" charset="2"/>
              <a:buChar char="ü"/>
            </a:pPr>
            <a:r>
              <a:rPr lang="tr-TR" dirty="0" smtClean="0">
                <a:latin typeface="Times New Roman" pitchFamily="18" charset="0"/>
                <a:cs typeface="Times New Roman" pitchFamily="18" charset="0"/>
              </a:rPr>
              <a:t>Daha sonra karışımdaki bireysel </a:t>
            </a:r>
            <a:r>
              <a:rPr lang="tr-TR" dirty="0" err="1" smtClean="0">
                <a:latin typeface="Times New Roman" pitchFamily="18" charset="0"/>
                <a:cs typeface="Times New Roman" pitchFamily="18" charset="0"/>
              </a:rPr>
              <a:t>peptidlerin</a:t>
            </a:r>
            <a:r>
              <a:rPr lang="tr-TR" dirty="0" smtClean="0">
                <a:latin typeface="Times New Roman" pitchFamily="18" charset="0"/>
                <a:cs typeface="Times New Roman" pitchFamily="18" charset="0"/>
              </a:rPr>
              <a:t> ölçülen kütleleri, bir proteinde bulunduğu düşünülen teorikçe türetilmiş </a:t>
            </a:r>
            <a:r>
              <a:rPr lang="tr-TR" dirty="0" err="1" smtClean="0">
                <a:latin typeface="Times New Roman" pitchFamily="18" charset="0"/>
                <a:cs typeface="Times New Roman" pitchFamily="18" charset="0"/>
              </a:rPr>
              <a:t>peptid</a:t>
            </a:r>
            <a:r>
              <a:rPr lang="tr-TR" dirty="0" smtClean="0">
                <a:latin typeface="Times New Roman" pitchFamily="18" charset="0"/>
                <a:cs typeface="Times New Roman" pitchFamily="18" charset="0"/>
              </a:rPr>
              <a:t> kütleleri ile kıyaslanarak protein tanımlanır. </a:t>
            </a:r>
          </a:p>
        </p:txBody>
      </p:sp>
      <p:sp>
        <p:nvSpPr>
          <p:cNvPr id="5" name="4 Slayt Numarası Yer Tutucusu"/>
          <p:cNvSpPr>
            <a:spLocks noGrp="1"/>
          </p:cNvSpPr>
          <p:nvPr>
            <p:ph type="sldNum" sz="quarter" idx="12"/>
          </p:nvPr>
        </p:nvSpPr>
        <p:spPr/>
        <p:txBody>
          <a:bodyPr/>
          <a:lstStyle/>
          <a:p>
            <a:fld id="{76E3FD18-239D-48BA-886F-2D86BFFD5A0D}" type="slidenum">
              <a:rPr lang="tr-TR" smtClean="0"/>
              <a:pPr/>
              <a:t>322</a:t>
            </a:fld>
            <a:endParaRPr lang="tr-TR"/>
          </a:p>
        </p:txBody>
      </p:sp>
    </p:spTree>
  </p:cSld>
  <p:clrMapOvr>
    <a:masterClrMapping/>
  </p:clrMapOvr>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000108"/>
            <a:ext cx="8229600" cy="5324492"/>
          </a:xfrm>
          <a:ln>
            <a:solidFill>
              <a:schemeClr val="accent1"/>
            </a:solidFill>
          </a:ln>
        </p:spPr>
        <p:txBody>
          <a:bodyPr>
            <a:normAutofit lnSpcReduction="10000"/>
          </a:bodyPr>
          <a:lstStyle/>
          <a:p>
            <a:pPr algn="just">
              <a:lnSpc>
                <a:spcPct val="120000"/>
              </a:lnSpc>
              <a:buFont typeface="Wingdings" pitchFamily="2" charset="2"/>
              <a:buChar char="ü"/>
            </a:pPr>
            <a:r>
              <a:rPr lang="tr-TR" dirty="0" smtClean="0">
                <a:latin typeface="Times New Roman" pitchFamily="18" charset="0"/>
                <a:cs typeface="Times New Roman" pitchFamily="18" charset="0"/>
              </a:rPr>
              <a:t>Bu yaklaşım, başlangıçtaki örnekten çok fazla sayıda </a:t>
            </a:r>
            <a:r>
              <a:rPr lang="tr-TR" dirty="0" err="1" smtClean="0">
                <a:latin typeface="Times New Roman" pitchFamily="18" charset="0"/>
                <a:cs typeface="Times New Roman" pitchFamily="18" charset="0"/>
              </a:rPr>
              <a:t>peptid</a:t>
            </a:r>
            <a:r>
              <a:rPr lang="tr-TR" dirty="0" smtClean="0">
                <a:latin typeface="Times New Roman" pitchFamily="18" charset="0"/>
                <a:cs typeface="Times New Roman" pitchFamily="18" charset="0"/>
              </a:rPr>
              <a:t> türediğinden </a:t>
            </a:r>
            <a:r>
              <a:rPr lang="tr-TR" dirty="0" err="1" smtClean="0">
                <a:latin typeface="Times New Roman" pitchFamily="18" charset="0"/>
                <a:cs typeface="Times New Roman" pitchFamily="18" charset="0"/>
              </a:rPr>
              <a:t>proteomikin</a:t>
            </a:r>
            <a:r>
              <a:rPr lang="tr-TR" dirty="0" smtClean="0">
                <a:latin typeface="Times New Roman" pitchFamily="18" charset="0"/>
                <a:cs typeface="Times New Roman" pitchFamily="18" charset="0"/>
              </a:rPr>
              <a:t> karmaşıklığını artırmaktadır. </a:t>
            </a:r>
          </a:p>
          <a:p>
            <a:pPr algn="just">
              <a:lnSpc>
                <a:spcPct val="120000"/>
              </a:lnSpc>
              <a:buFont typeface="Wingdings" pitchFamily="2" charset="2"/>
              <a:buChar char="Ø"/>
            </a:pPr>
            <a:r>
              <a:rPr lang="tr-TR" dirty="0" smtClean="0">
                <a:latin typeface="Times New Roman" pitchFamily="18" charset="0"/>
                <a:cs typeface="Times New Roman" pitchFamily="18" charset="0"/>
              </a:rPr>
              <a:t>      İkinci yaklaşımda ise önce protein MS ile belirlenir ve sonra eğer gerekli ise </a:t>
            </a:r>
            <a:r>
              <a:rPr lang="tr-TR" dirty="0" err="1" smtClean="0">
                <a:latin typeface="Times New Roman" pitchFamily="18" charset="0"/>
                <a:cs typeface="Times New Roman" pitchFamily="18" charset="0"/>
              </a:rPr>
              <a:t>peptidler</a:t>
            </a:r>
            <a:r>
              <a:rPr lang="tr-TR" dirty="0" smtClean="0">
                <a:latin typeface="Times New Roman" pitchFamily="18" charset="0"/>
                <a:cs typeface="Times New Roman" pitchFamily="18" charset="0"/>
              </a:rPr>
              <a:t> tanımlanır. </a:t>
            </a:r>
          </a:p>
          <a:p>
            <a:pPr algn="just">
              <a:lnSpc>
                <a:spcPct val="120000"/>
              </a:lnSpc>
              <a:buFont typeface="Wingdings" pitchFamily="2" charset="2"/>
              <a:buChar char="Ø"/>
            </a:pPr>
            <a:r>
              <a:rPr lang="tr-TR" dirty="0" smtClean="0">
                <a:latin typeface="Times New Roman" pitchFamily="18" charset="0"/>
                <a:cs typeface="Times New Roman" pitchFamily="18" charset="0"/>
              </a:rPr>
              <a:t>       Yeni kanser </a:t>
            </a:r>
            <a:r>
              <a:rPr lang="tr-TR" dirty="0" err="1" smtClean="0">
                <a:latin typeface="Times New Roman" pitchFamily="18" charset="0"/>
                <a:cs typeface="Times New Roman" pitchFamily="18" charset="0"/>
              </a:rPr>
              <a:t>biyomarkerlarının</a:t>
            </a:r>
            <a:r>
              <a:rPr lang="tr-TR" dirty="0" smtClean="0">
                <a:latin typeface="Times New Roman" pitchFamily="18" charset="0"/>
                <a:cs typeface="Times New Roman" pitchFamily="18" charset="0"/>
              </a:rPr>
              <a:t> çoğu ikinci yaklaşımın modifikasyonu ile geliştirilen </a:t>
            </a:r>
            <a:r>
              <a:rPr lang="tr-TR" dirty="0" err="1" smtClean="0">
                <a:latin typeface="Times New Roman" pitchFamily="18" charset="0"/>
                <a:cs typeface="Times New Roman" pitchFamily="18" charset="0"/>
              </a:rPr>
              <a:t>proteom</a:t>
            </a:r>
            <a:r>
              <a:rPr lang="tr-TR" dirty="0" smtClean="0">
                <a:latin typeface="Times New Roman" pitchFamily="18" charset="0"/>
                <a:cs typeface="Times New Roman" pitchFamily="18" charset="0"/>
              </a:rPr>
              <a:t> teknolojisi kullanılarak yapılmıştır. Bu teknolojide düşük konsantrasyon ve düşük molekül ağırlıklı proteinlerin yüksek özgüllük ve duyarlılıkta ayırımını ve tayinini mümkün kılmaktadır.</a:t>
            </a:r>
          </a:p>
          <a:p>
            <a:endParaRPr lang="tr-TR" dirty="0"/>
          </a:p>
        </p:txBody>
      </p:sp>
      <p:sp>
        <p:nvSpPr>
          <p:cNvPr id="5" name="4 Slayt Numarası Yer Tutucusu"/>
          <p:cNvSpPr>
            <a:spLocks noGrp="1"/>
          </p:cNvSpPr>
          <p:nvPr>
            <p:ph type="sldNum" sz="quarter" idx="12"/>
          </p:nvPr>
        </p:nvSpPr>
        <p:spPr/>
        <p:txBody>
          <a:bodyPr/>
          <a:lstStyle/>
          <a:p>
            <a:fld id="{76E3FD18-239D-48BA-886F-2D86BFFD5A0D}" type="slidenum">
              <a:rPr lang="tr-TR" smtClean="0"/>
              <a:pPr/>
              <a:t>323</a:t>
            </a:fld>
            <a:endParaRPr lang="tr-TR"/>
          </a:p>
        </p:txBody>
      </p:sp>
    </p:spTree>
  </p:cSld>
  <p:clrMapOvr>
    <a:masterClrMapping/>
  </p:clrMapOvr>
</p:sld>
</file>

<file path=ppt/slides/slide3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214282" y="642918"/>
            <a:ext cx="8572560" cy="5643602"/>
          </a:xfrm>
          <a:ln>
            <a:solidFill>
              <a:schemeClr val="accent1"/>
            </a:solidFill>
          </a:ln>
        </p:spPr>
        <p:txBody>
          <a:bodyPr>
            <a:normAutofit fontScale="92500"/>
          </a:bodyPr>
          <a:lstStyle/>
          <a:p>
            <a:pPr algn="just">
              <a:buNone/>
            </a:pPr>
            <a:r>
              <a:rPr lang="tr-TR" b="1" dirty="0" smtClean="0">
                <a:solidFill>
                  <a:srgbClr val="FF0000"/>
                </a:solidFill>
                <a:latin typeface="Times New Roman" pitchFamily="18" charset="0"/>
                <a:cs typeface="Times New Roman" pitchFamily="18" charset="0"/>
              </a:rPr>
              <a:t>Protein </a:t>
            </a:r>
            <a:r>
              <a:rPr lang="tr-TR" b="1" dirty="0" err="1" smtClean="0">
                <a:solidFill>
                  <a:srgbClr val="FF0000"/>
                </a:solidFill>
                <a:latin typeface="Times New Roman" pitchFamily="18" charset="0"/>
                <a:cs typeface="Times New Roman" pitchFamily="18" charset="0"/>
              </a:rPr>
              <a:t>Mikroarray</a:t>
            </a:r>
            <a:r>
              <a:rPr lang="tr-TR" b="1" dirty="0" smtClean="0">
                <a:solidFill>
                  <a:srgbClr val="FF0000"/>
                </a:solidFill>
                <a:latin typeface="Times New Roman" pitchFamily="18" charset="0"/>
                <a:cs typeface="Times New Roman" pitchFamily="18" charset="0"/>
              </a:rPr>
              <a:t> (mikro çip) Teknolojisi</a:t>
            </a:r>
          </a:p>
          <a:p>
            <a:pPr algn="just">
              <a:lnSpc>
                <a:spcPct val="120000"/>
              </a:lnSpc>
              <a:buFont typeface="Wingdings" pitchFamily="2" charset="2"/>
              <a:buChar char="Ø"/>
            </a:pPr>
            <a:r>
              <a:rPr lang="tr-TR" dirty="0" smtClean="0">
                <a:latin typeface="Times New Roman" pitchFamily="18" charset="0"/>
                <a:cs typeface="Times New Roman" pitchFamily="18" charset="0"/>
              </a:rPr>
              <a:t>	Protein </a:t>
            </a:r>
            <a:r>
              <a:rPr lang="tr-TR" dirty="0" err="1" smtClean="0">
                <a:latin typeface="Times New Roman" pitchFamily="18" charset="0"/>
                <a:cs typeface="Times New Roman" pitchFamily="18" charset="0"/>
              </a:rPr>
              <a:t>mikroarray</a:t>
            </a:r>
            <a:r>
              <a:rPr lang="tr-TR" dirty="0" smtClean="0">
                <a:latin typeface="Times New Roman" pitchFamily="18" charset="0"/>
                <a:cs typeface="Times New Roman" pitchFamily="18" charset="0"/>
              </a:rPr>
              <a:t> (mikro çip) teknolojisi proteinlerin küçük bir alanda yakalanarak sabitlenmesi ve </a:t>
            </a:r>
            <a:r>
              <a:rPr lang="it-IT" dirty="0" smtClean="0">
                <a:latin typeface="Times New Roman" pitchFamily="18" charset="0"/>
                <a:cs typeface="Times New Roman" pitchFamily="18" charset="0"/>
              </a:rPr>
              <a:t>sonra bu proteinlerin analiz edilmesi prensibine</a:t>
            </a:r>
            <a:r>
              <a:rPr lang="tr-TR" dirty="0" smtClean="0">
                <a:latin typeface="Times New Roman" pitchFamily="18" charset="0"/>
                <a:cs typeface="Times New Roman" pitchFamily="18" charset="0"/>
              </a:rPr>
              <a:t> dayanmaktadır. Temel olarak analitik ve fonksiyonel olmak üzere iki tip protein </a:t>
            </a:r>
            <a:r>
              <a:rPr lang="tr-TR" dirty="0" err="1" smtClean="0">
                <a:latin typeface="Times New Roman" pitchFamily="18" charset="0"/>
                <a:cs typeface="Times New Roman" pitchFamily="18" charset="0"/>
              </a:rPr>
              <a:t>mikroarray</a:t>
            </a:r>
            <a:r>
              <a:rPr lang="tr-TR" dirty="0" smtClean="0">
                <a:latin typeface="Times New Roman" pitchFamily="18" charset="0"/>
                <a:cs typeface="Times New Roman" pitchFamily="18" charset="0"/>
              </a:rPr>
              <a:t> vardır:</a:t>
            </a:r>
          </a:p>
          <a:p>
            <a:pPr algn="just">
              <a:lnSpc>
                <a:spcPct val="120000"/>
              </a:lnSpc>
              <a:buFont typeface="Wingdings" pitchFamily="2" charset="2"/>
              <a:buChar char="ü"/>
            </a:pPr>
            <a:r>
              <a:rPr lang="tr-TR" dirty="0" smtClean="0">
                <a:latin typeface="Times New Roman" pitchFamily="18" charset="0"/>
                <a:cs typeface="Times New Roman" pitchFamily="18" charset="0"/>
              </a:rPr>
              <a:t>	Analitik mikro </a:t>
            </a:r>
            <a:r>
              <a:rPr lang="tr-TR" dirty="0" err="1" smtClean="0">
                <a:latin typeface="Times New Roman" pitchFamily="18" charset="0"/>
                <a:cs typeface="Times New Roman" pitchFamily="18" charset="0"/>
              </a:rPr>
              <a:t>arrayde</a:t>
            </a:r>
            <a:r>
              <a:rPr lang="tr-TR" dirty="0" smtClean="0">
                <a:latin typeface="Times New Roman" pitchFamily="18" charset="0"/>
                <a:cs typeface="Times New Roman" pitchFamily="18" charset="0"/>
              </a:rPr>
              <a:t> proteinlere bağlanabilme özelliğine sahip olan spesifik moleküller küçük bir cam yüzey üzerine yerleştirilmiştir. Bu özel cam yüzey seçilirken amaç proteinlerin yüzey üzerinde sabitlenmesi ve maksimum bağlanmanın gerçekleştirilmesidir. Solüsyonundaki proteinler bu moleküllere bağlanır ve yıkamadan sonra belirlenirler.</a:t>
            </a:r>
          </a:p>
          <a:p>
            <a:pPr algn="just">
              <a:lnSpc>
                <a:spcPct val="120000"/>
              </a:lnSpc>
              <a:buNone/>
            </a:pPr>
            <a:r>
              <a:rPr lang="tr-TR" dirty="0" smtClean="0">
                <a:latin typeface="Times New Roman" pitchFamily="18" charset="0"/>
                <a:cs typeface="Times New Roman" pitchFamily="18" charset="0"/>
              </a:rPr>
              <a:t>	</a:t>
            </a:r>
            <a:endParaRPr lang="tr-TR" dirty="0">
              <a:latin typeface="Times New Roman" pitchFamily="18" charset="0"/>
              <a:cs typeface="Times New Roman" pitchFamily="18" charset="0"/>
            </a:endParaRPr>
          </a:p>
        </p:txBody>
      </p:sp>
      <p:sp>
        <p:nvSpPr>
          <p:cNvPr id="5" name="4 Slayt Numarası Yer Tutucusu"/>
          <p:cNvSpPr>
            <a:spLocks noGrp="1"/>
          </p:cNvSpPr>
          <p:nvPr>
            <p:ph type="sldNum" sz="quarter" idx="12"/>
          </p:nvPr>
        </p:nvSpPr>
        <p:spPr/>
        <p:txBody>
          <a:bodyPr/>
          <a:lstStyle/>
          <a:p>
            <a:fld id="{76E3FD18-239D-48BA-886F-2D86BFFD5A0D}" type="slidenum">
              <a:rPr lang="tr-TR" smtClean="0"/>
              <a:pPr/>
              <a:t>324</a:t>
            </a:fld>
            <a:endParaRPr lang="tr-TR"/>
          </a:p>
        </p:txBody>
      </p:sp>
    </p:spTree>
  </p:cSld>
  <p:clrMapOvr>
    <a:masterClrMapping/>
  </p:clrMapOvr>
</p:sld>
</file>

<file path=ppt/slides/slide3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500034" y="1071546"/>
            <a:ext cx="8229600" cy="4286280"/>
          </a:xfrm>
          <a:ln>
            <a:solidFill>
              <a:schemeClr val="accent1"/>
            </a:solidFill>
          </a:ln>
        </p:spPr>
        <p:txBody>
          <a:bodyPr>
            <a:normAutofit fontScale="92500"/>
          </a:bodyPr>
          <a:lstStyle/>
          <a:p>
            <a:pPr algn="just">
              <a:buFont typeface="Wingdings" pitchFamily="2" charset="2"/>
              <a:buChar char="Ø"/>
            </a:pPr>
            <a:r>
              <a:rPr lang="tr-TR" dirty="0" smtClean="0">
                <a:latin typeface="Times New Roman" pitchFamily="18" charset="0"/>
                <a:cs typeface="Times New Roman" pitchFamily="18" charset="0"/>
              </a:rPr>
              <a:t>        Antikor </a:t>
            </a:r>
            <a:r>
              <a:rPr lang="tr-TR" dirty="0" err="1" smtClean="0">
                <a:latin typeface="Times New Roman" pitchFamily="18" charset="0"/>
                <a:cs typeface="Times New Roman" pitchFamily="18" charset="0"/>
              </a:rPr>
              <a:t>mikroarray</a:t>
            </a:r>
            <a:r>
              <a:rPr lang="tr-TR" dirty="0" smtClean="0">
                <a:latin typeface="Times New Roman" pitchFamily="18" charset="0"/>
                <a:cs typeface="Times New Roman" pitchFamily="18" charset="0"/>
              </a:rPr>
              <a:t> en çok kullanılan analitik </a:t>
            </a:r>
            <a:r>
              <a:rPr lang="tr-TR" dirty="0" err="1" smtClean="0">
                <a:latin typeface="Times New Roman" pitchFamily="18" charset="0"/>
                <a:cs typeface="Times New Roman" pitchFamily="18" charset="0"/>
              </a:rPr>
              <a:t>mikroarraydir</a:t>
            </a:r>
            <a:r>
              <a:rPr lang="tr-TR" dirty="0" smtClean="0">
                <a:latin typeface="Times New Roman" pitchFamily="18" charset="0"/>
                <a:cs typeface="Times New Roman" pitchFamily="18" charset="0"/>
              </a:rPr>
              <a:t>. Bu tip </a:t>
            </a:r>
            <a:r>
              <a:rPr lang="tr-TR" dirty="0" err="1" smtClean="0">
                <a:latin typeface="Times New Roman" pitchFamily="18" charset="0"/>
                <a:cs typeface="Times New Roman" pitchFamily="18" charset="0"/>
              </a:rPr>
              <a:t>mikroarraylar</a:t>
            </a:r>
            <a:r>
              <a:rPr lang="tr-TR" dirty="0" smtClean="0">
                <a:latin typeface="Times New Roman" pitchFamily="18" charset="0"/>
                <a:cs typeface="Times New Roman" pitchFamily="18" charset="0"/>
              </a:rPr>
              <a:t> genellikle klinik tanıda, sağlıklı ve hastalıklı dokudaki protein farklılıklarını ve hastalık durumunda proteinlerde meydana gelen değişiklikleri tanımlamak için kullanılmaktadırlar.</a:t>
            </a:r>
          </a:p>
          <a:p>
            <a:pPr algn="just">
              <a:buFont typeface="Wingdings" pitchFamily="2" charset="2"/>
              <a:buChar char="Ø"/>
            </a:pPr>
            <a:r>
              <a:rPr lang="tr-TR" dirty="0" smtClean="0">
                <a:latin typeface="Times New Roman" pitchFamily="18" charset="0"/>
                <a:cs typeface="Times New Roman" pitchFamily="18" charset="0"/>
              </a:rPr>
              <a:t>      Protein çip üzerindeki reaktif proteinler </a:t>
            </a:r>
            <a:r>
              <a:rPr lang="tr-TR" dirty="0" err="1" smtClean="0">
                <a:latin typeface="Times New Roman" pitchFamily="18" charset="0"/>
                <a:cs typeface="Times New Roman" pitchFamily="18" charset="0"/>
              </a:rPr>
              <a:t>floresan</a:t>
            </a:r>
            <a:r>
              <a:rPr lang="tr-TR" dirty="0" smtClean="0">
                <a:latin typeface="Times New Roman" pitchFamily="18" charset="0"/>
                <a:cs typeface="Times New Roman" pitchFamily="18" charset="0"/>
              </a:rPr>
              <a:t>, fotokimyasal veya radyoizotop yöntemlerle işaretlendikten sonra belirlenirler. En çok </a:t>
            </a:r>
            <a:r>
              <a:rPr lang="tr-TR" dirty="0" err="1" smtClean="0">
                <a:latin typeface="Times New Roman" pitchFamily="18" charset="0"/>
                <a:cs typeface="Times New Roman" pitchFamily="18" charset="0"/>
              </a:rPr>
              <a:t>floresan</a:t>
            </a:r>
            <a:r>
              <a:rPr lang="tr-TR" dirty="0" smtClean="0">
                <a:latin typeface="Times New Roman" pitchFamily="18" charset="0"/>
                <a:cs typeface="Times New Roman" pitchFamily="18" charset="0"/>
              </a:rPr>
              <a:t> işaretleme kullanılmaktadır. </a:t>
            </a:r>
          </a:p>
          <a:p>
            <a:pPr algn="just">
              <a:buFont typeface="Wingdings" pitchFamily="2" charset="2"/>
              <a:buChar char="Ø"/>
            </a:pPr>
            <a:r>
              <a:rPr lang="tr-TR" dirty="0" smtClean="0">
                <a:latin typeface="Times New Roman" pitchFamily="18" charset="0"/>
                <a:cs typeface="Times New Roman" pitchFamily="18" charset="0"/>
              </a:rPr>
              <a:t>       Protein </a:t>
            </a:r>
            <a:r>
              <a:rPr lang="tr-TR" dirty="0" err="1" smtClean="0">
                <a:latin typeface="Times New Roman" pitchFamily="18" charset="0"/>
                <a:cs typeface="Times New Roman" pitchFamily="18" charset="0"/>
              </a:rPr>
              <a:t>mikroarray</a:t>
            </a:r>
            <a:r>
              <a:rPr lang="tr-TR" dirty="0" smtClean="0">
                <a:latin typeface="Times New Roman" pitchFamily="18" charset="0"/>
                <a:cs typeface="Times New Roman" pitchFamily="18" charset="0"/>
              </a:rPr>
              <a:t> teknolojisi ile </a:t>
            </a:r>
            <a:r>
              <a:rPr lang="tr-TR" dirty="0" err="1" smtClean="0">
                <a:latin typeface="Times New Roman" pitchFamily="18" charset="0"/>
                <a:cs typeface="Times New Roman" pitchFamily="18" charset="0"/>
              </a:rPr>
              <a:t>MS’in</a:t>
            </a:r>
            <a:r>
              <a:rPr lang="tr-TR" dirty="0" smtClean="0">
                <a:latin typeface="Times New Roman" pitchFamily="18" charset="0"/>
                <a:cs typeface="Times New Roman" pitchFamily="18" charset="0"/>
              </a:rPr>
              <a:t> birlikte çalıştığı sistemlerde çiplere bağlı proteinler MS ile belirlenmektedir.</a:t>
            </a:r>
            <a:endParaRPr lang="tr-TR" dirty="0">
              <a:latin typeface="Times New Roman" pitchFamily="18" charset="0"/>
              <a:cs typeface="Times New Roman" pitchFamily="18" charset="0"/>
            </a:endParaRPr>
          </a:p>
        </p:txBody>
      </p:sp>
      <p:sp>
        <p:nvSpPr>
          <p:cNvPr id="5" name="4 Slayt Numarası Yer Tutucusu"/>
          <p:cNvSpPr>
            <a:spLocks noGrp="1"/>
          </p:cNvSpPr>
          <p:nvPr>
            <p:ph type="sldNum" sz="quarter" idx="12"/>
          </p:nvPr>
        </p:nvSpPr>
        <p:spPr/>
        <p:txBody>
          <a:bodyPr/>
          <a:lstStyle/>
          <a:p>
            <a:fld id="{76E3FD18-239D-48BA-886F-2D86BFFD5A0D}" type="slidenum">
              <a:rPr lang="tr-TR" smtClean="0"/>
              <a:pPr/>
              <a:t>325</a:t>
            </a:fld>
            <a:endParaRPr lang="tr-TR"/>
          </a:p>
        </p:txBody>
      </p:sp>
    </p:spTree>
  </p:cSld>
  <p:clrMapOvr>
    <a:masterClrMapping/>
  </p:clrMapOvr>
</p:sld>
</file>

<file path=ppt/slides/slide3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285720" y="857232"/>
            <a:ext cx="8401080" cy="5643602"/>
          </a:xfrm>
          <a:ln>
            <a:solidFill>
              <a:schemeClr val="accent1"/>
            </a:solidFill>
          </a:ln>
        </p:spPr>
        <p:txBody>
          <a:bodyPr>
            <a:normAutofit fontScale="92500"/>
          </a:bodyPr>
          <a:lstStyle/>
          <a:p>
            <a:pPr algn="just">
              <a:buNone/>
            </a:pPr>
            <a:r>
              <a:rPr lang="tr-TR" b="1" dirty="0" err="1" smtClean="0">
                <a:solidFill>
                  <a:srgbClr val="FF0000"/>
                </a:solidFill>
                <a:latin typeface="Times New Roman" pitchFamily="18" charset="0"/>
                <a:cs typeface="Times New Roman" pitchFamily="18" charset="0"/>
              </a:rPr>
              <a:t>Proteomik</a:t>
            </a:r>
            <a:r>
              <a:rPr lang="tr-TR" b="1" dirty="0" smtClean="0">
                <a:solidFill>
                  <a:srgbClr val="FF0000"/>
                </a:solidFill>
                <a:latin typeface="Times New Roman" pitchFamily="18" charset="0"/>
                <a:cs typeface="Times New Roman" pitchFamily="18" charset="0"/>
              </a:rPr>
              <a:t> Teknolojisinin Sınırlılıkları</a:t>
            </a:r>
          </a:p>
          <a:p>
            <a:pPr algn="just">
              <a:buFont typeface="Wingdings" pitchFamily="2" charset="2"/>
              <a:buChar char="Ø"/>
            </a:pPr>
            <a:r>
              <a:rPr lang="tr-TR" dirty="0" smtClean="0">
                <a:latin typeface="Times New Roman" pitchFamily="18" charset="0"/>
                <a:cs typeface="Times New Roman" pitchFamily="18" charset="0"/>
              </a:rPr>
              <a:t>	Günümüzde kullanılan protein </a:t>
            </a:r>
            <a:r>
              <a:rPr lang="tr-TR" dirty="0" err="1" smtClean="0">
                <a:latin typeface="Times New Roman" pitchFamily="18" charset="0"/>
                <a:cs typeface="Times New Roman" pitchFamily="18" charset="0"/>
              </a:rPr>
              <a:t>ekstraksiyon</a:t>
            </a:r>
            <a:r>
              <a:rPr lang="tr-TR" dirty="0" smtClean="0">
                <a:latin typeface="Times New Roman" pitchFamily="18" charset="0"/>
                <a:cs typeface="Times New Roman" pitchFamily="18" charset="0"/>
              </a:rPr>
              <a:t> protokolleri tüm biyolojik örneklerin hepsine uygulanamamaktadır. </a:t>
            </a:r>
          </a:p>
          <a:p>
            <a:pPr algn="just">
              <a:buFont typeface="Wingdings" pitchFamily="2" charset="2"/>
              <a:buChar char="ü"/>
            </a:pPr>
            <a:r>
              <a:rPr lang="tr-TR" dirty="0" err="1" smtClean="0">
                <a:latin typeface="Times New Roman" pitchFamily="18" charset="0"/>
                <a:cs typeface="Times New Roman" pitchFamily="18" charset="0"/>
              </a:rPr>
              <a:t>Hidrofobik</a:t>
            </a:r>
            <a:r>
              <a:rPr lang="tr-TR" dirty="0" smtClean="0">
                <a:latin typeface="Times New Roman" pitchFamily="18" charset="0"/>
                <a:cs typeface="Times New Roman" pitchFamily="18" charset="0"/>
              </a:rPr>
              <a:t> proteinler kolaylıkla </a:t>
            </a:r>
            <a:r>
              <a:rPr lang="tr-TR" dirty="0" err="1" smtClean="0">
                <a:latin typeface="Times New Roman" pitchFamily="18" charset="0"/>
                <a:cs typeface="Times New Roman" pitchFamily="18" charset="0"/>
              </a:rPr>
              <a:t>ekstrakte</a:t>
            </a:r>
            <a:r>
              <a:rPr lang="tr-TR" dirty="0" smtClean="0">
                <a:latin typeface="Times New Roman" pitchFamily="18" charset="0"/>
                <a:cs typeface="Times New Roman" pitchFamily="18" charset="0"/>
              </a:rPr>
              <a:t> edilemez ve iki yönlü </a:t>
            </a:r>
            <a:r>
              <a:rPr lang="tr-TR" dirty="0" err="1" smtClean="0">
                <a:latin typeface="Times New Roman" pitchFamily="18" charset="0"/>
                <a:cs typeface="Times New Roman" pitchFamily="18" charset="0"/>
              </a:rPr>
              <a:t>elektroforez</a:t>
            </a:r>
            <a:r>
              <a:rPr lang="tr-TR" dirty="0" smtClean="0">
                <a:latin typeface="Times New Roman" pitchFamily="18" charset="0"/>
                <a:cs typeface="Times New Roman" pitchFamily="18" charset="0"/>
              </a:rPr>
              <a:t> jelleri üzerinde gösterilemez. Bir </a:t>
            </a:r>
            <a:r>
              <a:rPr lang="tr-TR" dirty="0" err="1" smtClean="0">
                <a:latin typeface="Times New Roman" pitchFamily="18" charset="0"/>
                <a:cs typeface="Times New Roman" pitchFamily="18" charset="0"/>
              </a:rPr>
              <a:t>proteomdan</a:t>
            </a:r>
            <a:r>
              <a:rPr lang="tr-TR" dirty="0" smtClean="0">
                <a:latin typeface="Times New Roman" pitchFamily="18" charset="0"/>
                <a:cs typeface="Times New Roman" pitchFamily="18" charset="0"/>
              </a:rPr>
              <a:t> beklenen proteinlerin çoğunun </a:t>
            </a:r>
            <a:r>
              <a:rPr lang="tr-TR" dirty="0" err="1" smtClean="0">
                <a:latin typeface="Times New Roman" pitchFamily="18" charset="0"/>
                <a:cs typeface="Times New Roman" pitchFamily="18" charset="0"/>
              </a:rPr>
              <a:t>hidrofobik</a:t>
            </a:r>
            <a:r>
              <a:rPr lang="tr-TR" dirty="0" smtClean="0">
                <a:latin typeface="Times New Roman" pitchFamily="18" charset="0"/>
                <a:cs typeface="Times New Roman" pitchFamily="18" charset="0"/>
              </a:rPr>
              <a:t> olması ise bu sorunun artmasına sebep olmaktadır. </a:t>
            </a:r>
          </a:p>
          <a:p>
            <a:pPr algn="just">
              <a:buFont typeface="Wingdings" pitchFamily="2" charset="2"/>
              <a:buChar char="Ø"/>
            </a:pPr>
            <a:r>
              <a:rPr lang="tr-TR" dirty="0" smtClean="0">
                <a:latin typeface="Times New Roman" pitchFamily="18" charset="0"/>
                <a:cs typeface="Times New Roman" pitchFamily="18" charset="0"/>
              </a:rPr>
              <a:t>       Ayrıca, </a:t>
            </a:r>
            <a:r>
              <a:rPr lang="tr-TR" dirty="0" err="1" smtClean="0">
                <a:latin typeface="Times New Roman" pitchFamily="18" charset="0"/>
                <a:cs typeface="Times New Roman" pitchFamily="18" charset="0"/>
              </a:rPr>
              <a:t>ekstrakte</a:t>
            </a:r>
            <a:r>
              <a:rPr lang="tr-TR" dirty="0" smtClean="0">
                <a:latin typeface="Times New Roman" pitchFamily="18" charset="0"/>
                <a:cs typeface="Times New Roman" pitchFamily="18" charset="0"/>
              </a:rPr>
              <a:t> edilmiş olan </a:t>
            </a:r>
            <a:r>
              <a:rPr lang="tr-TR" dirty="0" err="1" smtClean="0">
                <a:latin typeface="Times New Roman" pitchFamily="18" charset="0"/>
                <a:cs typeface="Times New Roman" pitchFamily="18" charset="0"/>
              </a:rPr>
              <a:t>proteomdaki</a:t>
            </a:r>
            <a:r>
              <a:rPr lang="tr-TR" dirty="0" smtClean="0">
                <a:latin typeface="Times New Roman" pitchFamily="18" charset="0"/>
                <a:cs typeface="Times New Roman" pitchFamily="18" charset="0"/>
              </a:rPr>
              <a:t> proteinlerin gösterilebilmesi anlamında da sınırlılıkları vardır. </a:t>
            </a:r>
          </a:p>
          <a:p>
            <a:pPr algn="just">
              <a:buFont typeface="Wingdings" pitchFamily="2" charset="2"/>
              <a:buChar char="ü"/>
            </a:pPr>
            <a:r>
              <a:rPr lang="tr-TR" dirty="0" err="1" smtClean="0">
                <a:latin typeface="Times New Roman" pitchFamily="18" charset="0"/>
                <a:cs typeface="Times New Roman" pitchFamily="18" charset="0"/>
              </a:rPr>
              <a:t>Proteomik</a:t>
            </a:r>
            <a:r>
              <a:rPr lang="tr-TR" dirty="0" smtClean="0">
                <a:latin typeface="Times New Roman" pitchFamily="18" charset="0"/>
                <a:cs typeface="Times New Roman" pitchFamily="18" charset="0"/>
              </a:rPr>
              <a:t> analizi için kullanılan küçük hacimlerde </a:t>
            </a:r>
            <a:r>
              <a:rPr lang="el-GR" dirty="0" smtClean="0">
                <a:latin typeface="Times New Roman" pitchFamily="18" charset="0"/>
                <a:cs typeface="Times New Roman" pitchFamily="18" charset="0"/>
              </a:rPr>
              <a:t>(~10-300 μ</a:t>
            </a:r>
            <a:r>
              <a:rPr lang="tr-TR" dirty="0" smtClean="0">
                <a:latin typeface="Times New Roman" pitchFamily="18" charset="0"/>
                <a:cs typeface="Times New Roman" pitchFamily="18" charset="0"/>
              </a:rPr>
              <a:t>l) bulunan proteinler tanımlanabilmeleri için yeterli miktarda olmayabilir veya düşük konsantrasyondaki bu proteinler total proteinlerin analizi süresince belirlenmeyebilirler.</a:t>
            </a:r>
          </a:p>
        </p:txBody>
      </p:sp>
      <p:sp>
        <p:nvSpPr>
          <p:cNvPr id="5" name="4 Slayt Numarası Yer Tutucusu"/>
          <p:cNvSpPr>
            <a:spLocks noGrp="1"/>
          </p:cNvSpPr>
          <p:nvPr>
            <p:ph type="sldNum" sz="quarter" idx="12"/>
          </p:nvPr>
        </p:nvSpPr>
        <p:spPr/>
        <p:txBody>
          <a:bodyPr/>
          <a:lstStyle/>
          <a:p>
            <a:fld id="{76E3FD18-239D-48BA-886F-2D86BFFD5A0D}" type="slidenum">
              <a:rPr lang="tr-TR" smtClean="0"/>
              <a:pPr/>
              <a:t>326</a:t>
            </a:fld>
            <a:endParaRPr lang="tr-TR"/>
          </a:p>
        </p:txBody>
      </p:sp>
    </p:spTree>
  </p:cSld>
  <p:clrMapOvr>
    <a:masterClrMapping/>
  </p:clrMapOvr>
</p:sld>
</file>

<file path=ppt/slides/slide3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57158" y="571480"/>
            <a:ext cx="8286808" cy="5643602"/>
          </a:xfrm>
          <a:ln>
            <a:solidFill>
              <a:schemeClr val="accent1"/>
            </a:solidFill>
          </a:ln>
        </p:spPr>
        <p:txBody>
          <a:bodyPr>
            <a:normAutofit fontScale="92500" lnSpcReduction="10000"/>
          </a:bodyPr>
          <a:lstStyle/>
          <a:p>
            <a:pPr algn="just">
              <a:buNone/>
            </a:pPr>
            <a:r>
              <a:rPr lang="tr-TR" b="1" dirty="0" smtClean="0">
                <a:solidFill>
                  <a:srgbClr val="FF0000"/>
                </a:solidFill>
                <a:latin typeface="Times New Roman" pitchFamily="18" charset="0"/>
                <a:cs typeface="Times New Roman" pitchFamily="18" charset="0"/>
              </a:rPr>
              <a:t>TIPTA PROTEOMİKİN KULLANIM ALANLARI</a:t>
            </a:r>
          </a:p>
          <a:p>
            <a:pPr algn="just">
              <a:lnSpc>
                <a:spcPct val="120000"/>
              </a:lnSpc>
              <a:buFont typeface="Wingdings" pitchFamily="2" charset="2"/>
              <a:buChar char="Ø"/>
            </a:pPr>
            <a:r>
              <a:rPr lang="tr-TR" dirty="0" smtClean="0">
                <a:latin typeface="Times New Roman" pitchFamily="18" charset="0"/>
                <a:cs typeface="Times New Roman" pitchFamily="18" charset="0"/>
              </a:rPr>
              <a:t>	</a:t>
            </a:r>
            <a:r>
              <a:rPr lang="tr-TR" sz="2800" dirty="0" err="1" smtClean="0">
                <a:latin typeface="Times New Roman" pitchFamily="18" charset="0"/>
                <a:cs typeface="Times New Roman" pitchFamily="18" charset="0"/>
              </a:rPr>
              <a:t>Proteomik</a:t>
            </a:r>
            <a:r>
              <a:rPr lang="tr-TR" sz="2800" dirty="0" smtClean="0">
                <a:latin typeface="Times New Roman" pitchFamily="18" charset="0"/>
                <a:cs typeface="Times New Roman" pitchFamily="18" charset="0"/>
              </a:rPr>
              <a:t> </a:t>
            </a:r>
            <a:r>
              <a:rPr lang="tr-TR" sz="2800" dirty="0" err="1" smtClean="0">
                <a:latin typeface="Times New Roman" pitchFamily="18" charset="0"/>
                <a:cs typeface="Times New Roman" pitchFamily="18" charset="0"/>
              </a:rPr>
              <a:t>fenotip</a:t>
            </a:r>
            <a:r>
              <a:rPr lang="tr-TR" sz="2800" dirty="0" smtClean="0">
                <a:latin typeface="Times New Roman" pitchFamily="18" charset="0"/>
                <a:cs typeface="Times New Roman" pitchFamily="18" charset="0"/>
              </a:rPr>
              <a:t> belirlemenin en doğru ve güvenilir yolu olarak ortaya çıkmıştır. </a:t>
            </a:r>
          </a:p>
          <a:p>
            <a:pPr algn="just">
              <a:lnSpc>
                <a:spcPct val="120000"/>
              </a:lnSpc>
              <a:buFont typeface="Wingdings" pitchFamily="2" charset="2"/>
              <a:buChar char="ü"/>
            </a:pPr>
            <a:r>
              <a:rPr lang="tr-TR" sz="2800" dirty="0" smtClean="0">
                <a:latin typeface="Times New Roman" pitchFamily="18" charset="0"/>
                <a:cs typeface="Times New Roman" pitchFamily="18" charset="0"/>
              </a:rPr>
              <a:t>Tıpta, hastalıkların </a:t>
            </a:r>
            <a:r>
              <a:rPr lang="es-ES" sz="2800" dirty="0" smtClean="0">
                <a:latin typeface="Times New Roman" pitchFamily="18" charset="0"/>
                <a:cs typeface="Times New Roman" pitchFamily="18" charset="0"/>
              </a:rPr>
              <a:t>tanı ve takibinde, terapötik uygulamaların</a:t>
            </a:r>
            <a:r>
              <a:rPr lang="tr-TR" sz="2800" dirty="0" smtClean="0">
                <a:latin typeface="Times New Roman" pitchFamily="18" charset="0"/>
                <a:cs typeface="Times New Roman" pitchFamily="18" charset="0"/>
              </a:rPr>
              <a:t> etkilerinin izlenmesi ve </a:t>
            </a:r>
            <a:r>
              <a:rPr lang="tr-TR" sz="2800" dirty="0" err="1" smtClean="0">
                <a:latin typeface="Times New Roman" pitchFamily="18" charset="0"/>
                <a:cs typeface="Times New Roman" pitchFamily="18" charset="0"/>
              </a:rPr>
              <a:t>patojenik</a:t>
            </a:r>
            <a:r>
              <a:rPr lang="tr-TR" sz="2800" dirty="0" smtClean="0">
                <a:latin typeface="Times New Roman" pitchFamily="18" charset="0"/>
                <a:cs typeface="Times New Roman" pitchFamily="18" charset="0"/>
              </a:rPr>
              <a:t> mikroorganizmalara karşı etkin ilaç ve aşı geliştirmede kullanılabilecek hastalığa özgün proteinlerin yani yeni </a:t>
            </a:r>
            <a:r>
              <a:rPr lang="tr-TR" sz="2800" dirty="0" err="1" smtClean="0">
                <a:latin typeface="Times New Roman" pitchFamily="18" charset="0"/>
                <a:cs typeface="Times New Roman" pitchFamily="18" charset="0"/>
              </a:rPr>
              <a:t>markerların</a:t>
            </a:r>
            <a:r>
              <a:rPr lang="tr-TR" sz="2800" dirty="0" smtClean="0">
                <a:latin typeface="Times New Roman" pitchFamily="18" charset="0"/>
                <a:cs typeface="Times New Roman" pitchFamily="18" charset="0"/>
              </a:rPr>
              <a:t> belirlenmesi gibi çok önemli uygulamalara sahiptir. </a:t>
            </a:r>
          </a:p>
          <a:p>
            <a:pPr algn="just">
              <a:lnSpc>
                <a:spcPct val="120000"/>
              </a:lnSpc>
              <a:buFont typeface="Wingdings" pitchFamily="2" charset="2"/>
              <a:buChar char="ü"/>
            </a:pPr>
            <a:r>
              <a:rPr lang="tr-TR" sz="2800" dirty="0" smtClean="0">
                <a:latin typeface="Times New Roman" pitchFamily="18" charset="0"/>
                <a:cs typeface="Times New Roman" pitchFamily="18" charset="0"/>
              </a:rPr>
              <a:t>Örnek içerisinde az miktarda bulunan ama marker olabilecek proteinlerin ayrımı için çok hassas bir çalışma ve iyi bir gözlem gerekmektedir. </a:t>
            </a:r>
          </a:p>
          <a:p>
            <a:pPr algn="just">
              <a:lnSpc>
                <a:spcPct val="120000"/>
              </a:lnSpc>
              <a:buNone/>
            </a:pPr>
            <a:endParaRPr lang="tr-TR" sz="2800" dirty="0" smtClean="0">
              <a:latin typeface="Times New Roman" pitchFamily="18" charset="0"/>
              <a:cs typeface="Times New Roman" pitchFamily="18" charset="0"/>
            </a:endParaRPr>
          </a:p>
        </p:txBody>
      </p:sp>
      <p:sp>
        <p:nvSpPr>
          <p:cNvPr id="5" name="4 Slayt Numarası Yer Tutucusu"/>
          <p:cNvSpPr>
            <a:spLocks noGrp="1"/>
          </p:cNvSpPr>
          <p:nvPr>
            <p:ph type="sldNum" sz="quarter" idx="12"/>
          </p:nvPr>
        </p:nvSpPr>
        <p:spPr/>
        <p:txBody>
          <a:bodyPr/>
          <a:lstStyle/>
          <a:p>
            <a:fld id="{76E3FD18-239D-48BA-886F-2D86BFFD5A0D}" type="slidenum">
              <a:rPr lang="tr-TR" smtClean="0"/>
              <a:pPr/>
              <a:t>327</a:t>
            </a:fld>
            <a:endParaRPr lang="tr-TR"/>
          </a:p>
        </p:txBody>
      </p:sp>
    </p:spTree>
  </p:cSld>
  <p:clrMapOvr>
    <a:masterClrMapping/>
  </p:clrMapOvr>
</p:sld>
</file>

<file path=ppt/slides/slide3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285860"/>
            <a:ext cx="8229600" cy="4286280"/>
          </a:xfrm>
          <a:ln>
            <a:solidFill>
              <a:schemeClr val="accent1"/>
            </a:solidFill>
          </a:ln>
        </p:spPr>
        <p:txBody>
          <a:bodyPr/>
          <a:lstStyle/>
          <a:p>
            <a:pPr algn="just">
              <a:lnSpc>
                <a:spcPct val="120000"/>
              </a:lnSpc>
              <a:buFont typeface="Wingdings" pitchFamily="2" charset="2"/>
              <a:buChar char="Ø"/>
            </a:pPr>
            <a:r>
              <a:rPr lang="tr-TR" sz="2400" dirty="0" smtClean="0">
                <a:latin typeface="Times New Roman" pitchFamily="18" charset="0"/>
                <a:cs typeface="Times New Roman" pitchFamily="18" charset="0"/>
              </a:rPr>
              <a:t>      Bu proteinlerin tanımlanması, hastalığın gelişimi ile ilgisi ve bu verilerin bilgi bankalarında toplanarak değerlendirilmesi ile normal biyolojik süreçlerin ve hastalıkların altında yatan mekanizmaların tanımlanması amaçlanmaktadır.</a:t>
            </a:r>
          </a:p>
          <a:p>
            <a:pPr algn="just">
              <a:lnSpc>
                <a:spcPct val="120000"/>
              </a:lnSpc>
              <a:buFont typeface="Wingdings" pitchFamily="2" charset="2"/>
              <a:buChar char="Ø"/>
            </a:pPr>
            <a:r>
              <a:rPr lang="tr-TR" sz="2400" dirty="0" smtClean="0">
                <a:latin typeface="Times New Roman" pitchFamily="18" charset="0"/>
                <a:cs typeface="Times New Roman" pitchFamily="18" charset="0"/>
              </a:rPr>
              <a:t>      Normal-hastalık veya yaşlı-genç vb. iki farklı durum arasındaki ekspresyon farklılıklarının tanımlanması başlıca onkolojide olmak üzere nöroloji, kardiyoloji, </a:t>
            </a:r>
            <a:r>
              <a:rPr lang="tr-TR" sz="2400" dirty="0" err="1" smtClean="0">
                <a:latin typeface="Times New Roman" pitchFamily="18" charset="0"/>
                <a:cs typeface="Times New Roman" pitchFamily="18" charset="0"/>
              </a:rPr>
              <a:t>nefroloji</a:t>
            </a:r>
            <a:r>
              <a:rPr lang="tr-TR" sz="2400" dirty="0" smtClean="0">
                <a:latin typeface="Times New Roman" pitchFamily="18" charset="0"/>
                <a:cs typeface="Times New Roman" pitchFamily="18" charset="0"/>
              </a:rPr>
              <a:t> ve enfeksiyon hastalıkları gibi pek çok dalda tanı ve tedavide önemli gelişmeler sağlamaktadır.</a:t>
            </a:r>
          </a:p>
          <a:p>
            <a:endParaRPr lang="tr-TR" dirty="0"/>
          </a:p>
        </p:txBody>
      </p:sp>
      <p:sp>
        <p:nvSpPr>
          <p:cNvPr id="5" name="4 Slayt Numarası Yer Tutucusu"/>
          <p:cNvSpPr>
            <a:spLocks noGrp="1"/>
          </p:cNvSpPr>
          <p:nvPr>
            <p:ph type="sldNum" sz="quarter" idx="12"/>
          </p:nvPr>
        </p:nvSpPr>
        <p:spPr/>
        <p:txBody>
          <a:bodyPr/>
          <a:lstStyle/>
          <a:p>
            <a:fld id="{76E3FD18-239D-48BA-886F-2D86BFFD5A0D}" type="slidenum">
              <a:rPr lang="tr-TR" smtClean="0"/>
              <a:pPr/>
              <a:t>328</a:t>
            </a:fld>
            <a:endParaRPr lang="tr-TR"/>
          </a:p>
        </p:txBody>
      </p:sp>
    </p:spTree>
  </p:cSld>
  <p:clrMapOvr>
    <a:masterClrMapping/>
  </p:clrMapOvr>
</p:sld>
</file>

<file path=ppt/slides/slide3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857232"/>
            <a:ext cx="8229600" cy="5572164"/>
          </a:xfrm>
          <a:ln>
            <a:solidFill>
              <a:schemeClr val="accent1"/>
            </a:solidFill>
          </a:ln>
        </p:spPr>
        <p:txBody>
          <a:bodyPr>
            <a:normAutofit fontScale="92500"/>
          </a:bodyPr>
          <a:lstStyle/>
          <a:p>
            <a:pPr algn="just">
              <a:lnSpc>
                <a:spcPct val="120000"/>
              </a:lnSpc>
              <a:buFont typeface="Wingdings" pitchFamily="2" charset="2"/>
              <a:buChar char="Ø"/>
            </a:pPr>
            <a:r>
              <a:rPr lang="tr-TR" dirty="0" smtClean="0">
                <a:latin typeface="Times New Roman" pitchFamily="18" charset="0"/>
                <a:cs typeface="Times New Roman" pitchFamily="18" charset="0"/>
              </a:rPr>
              <a:t>       Pek çok kalp hastalığında kalp fonksiyon bozukluğunun altında yatan moleküler sebepler tam olarak bilinmemektedir. Günümüzde </a:t>
            </a:r>
            <a:r>
              <a:rPr lang="tr-TR" dirty="0" err="1" smtClean="0">
                <a:latin typeface="Times New Roman" pitchFamily="18" charset="0"/>
                <a:cs typeface="Times New Roman" pitchFamily="18" charset="0"/>
              </a:rPr>
              <a:t>proteomik</a:t>
            </a:r>
            <a:r>
              <a:rPr lang="tr-TR" dirty="0" smtClean="0">
                <a:latin typeface="Times New Roman" pitchFamily="18" charset="0"/>
                <a:cs typeface="Times New Roman" pitchFamily="18" charset="0"/>
              </a:rPr>
              <a:t> teknolojisi bize hasta kalpteki protein ekspresyonlarındaki değişiklikleri göstermekte ve kalpte fonksiyon bozukluğuna sebep olan hücre içi mekanizmalara yeni bir bakış açısı sağlamaktadır. </a:t>
            </a:r>
          </a:p>
          <a:p>
            <a:pPr algn="just">
              <a:lnSpc>
                <a:spcPct val="120000"/>
              </a:lnSpc>
              <a:buFont typeface="Wingdings" pitchFamily="2" charset="2"/>
              <a:buChar char="Ø"/>
            </a:pPr>
            <a:r>
              <a:rPr lang="tr-TR" dirty="0" smtClean="0">
                <a:latin typeface="Times New Roman" pitchFamily="18" charset="0"/>
                <a:cs typeface="Times New Roman" pitchFamily="18" charset="0"/>
              </a:rPr>
              <a:t>        Benzer şekilde böbrek hastalıklarının tanı ve tedavisinde </a:t>
            </a:r>
            <a:r>
              <a:rPr lang="tr-TR" dirty="0" err="1" smtClean="0">
                <a:latin typeface="Times New Roman" pitchFamily="18" charset="0"/>
                <a:cs typeface="Times New Roman" pitchFamily="18" charset="0"/>
              </a:rPr>
              <a:t>proteomik</a:t>
            </a:r>
            <a:r>
              <a:rPr lang="tr-TR" dirty="0" smtClean="0">
                <a:latin typeface="Times New Roman" pitchFamily="18" charset="0"/>
                <a:cs typeface="Times New Roman" pitchFamily="18" charset="0"/>
              </a:rPr>
              <a:t> analizi ile hastalıkla ilgili </a:t>
            </a:r>
            <a:r>
              <a:rPr lang="tr-TR" dirty="0" err="1" smtClean="0">
                <a:latin typeface="Times New Roman" pitchFamily="18" charset="0"/>
                <a:cs typeface="Times New Roman" pitchFamily="18" charset="0"/>
              </a:rPr>
              <a:t>biyomarkerlar</a:t>
            </a:r>
            <a:r>
              <a:rPr lang="tr-TR" dirty="0" smtClean="0">
                <a:latin typeface="Times New Roman" pitchFamily="18" charset="0"/>
                <a:cs typeface="Times New Roman" pitchFamily="18" charset="0"/>
              </a:rPr>
              <a:t> belirlenebilmektedir. </a:t>
            </a:r>
          </a:p>
          <a:p>
            <a:pPr algn="just">
              <a:lnSpc>
                <a:spcPct val="120000"/>
              </a:lnSpc>
              <a:buFont typeface="Wingdings" pitchFamily="2" charset="2"/>
              <a:buChar char="Ø"/>
            </a:pPr>
            <a:r>
              <a:rPr lang="tr-TR" dirty="0" smtClean="0">
                <a:latin typeface="Times New Roman" pitchFamily="18" charset="0"/>
                <a:cs typeface="Times New Roman" pitchFamily="18" charset="0"/>
              </a:rPr>
              <a:t>         Bu örnekler çok artırılabilir. Çünkü, hastalıkların tanı ve hedefe yönelik tedavisi amacı ile </a:t>
            </a:r>
            <a:r>
              <a:rPr lang="tr-TR" dirty="0" err="1" smtClean="0">
                <a:latin typeface="Times New Roman" pitchFamily="18" charset="0"/>
                <a:cs typeface="Times New Roman" pitchFamily="18" charset="0"/>
              </a:rPr>
              <a:t>proteomik</a:t>
            </a:r>
            <a:r>
              <a:rPr lang="tr-TR" dirty="0" smtClean="0">
                <a:latin typeface="Times New Roman" pitchFamily="18" charset="0"/>
                <a:cs typeface="Times New Roman" pitchFamily="18" charset="0"/>
              </a:rPr>
              <a:t> çalışmalarına her geçen gün yenileri eklenmektedir.</a:t>
            </a:r>
          </a:p>
        </p:txBody>
      </p:sp>
      <p:sp>
        <p:nvSpPr>
          <p:cNvPr id="5" name="4 Slayt Numarası Yer Tutucusu"/>
          <p:cNvSpPr>
            <a:spLocks noGrp="1"/>
          </p:cNvSpPr>
          <p:nvPr>
            <p:ph type="sldNum" sz="quarter" idx="12"/>
          </p:nvPr>
        </p:nvSpPr>
        <p:spPr/>
        <p:txBody>
          <a:bodyPr/>
          <a:lstStyle/>
          <a:p>
            <a:fld id="{76E3FD18-239D-48BA-886F-2D86BFFD5A0D}" type="slidenum">
              <a:rPr lang="tr-TR" smtClean="0"/>
              <a:pPr/>
              <a:t>329</a:t>
            </a:fld>
            <a:endParaRPr lang="tr-TR"/>
          </a:p>
        </p:txBody>
      </p:sp>
    </p:spTree>
  </p:cSld>
  <p:clrMapOvr>
    <a:masterClrMapping/>
  </p:clrMapOvr>
</p:sld>
</file>

<file path=ppt/slides/slide3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42844" y="214290"/>
            <a:ext cx="8715436" cy="6357982"/>
          </a:xfrm>
          <a:ln>
            <a:solidFill>
              <a:schemeClr val="accent1"/>
            </a:solidFill>
          </a:ln>
        </p:spPr>
        <p:txBody>
          <a:bodyPr>
            <a:normAutofit fontScale="85000" lnSpcReduction="10000"/>
          </a:bodyPr>
          <a:lstStyle/>
          <a:p>
            <a:pPr algn="just">
              <a:buNone/>
            </a:pPr>
            <a:r>
              <a:rPr lang="tr-TR" b="1" dirty="0" smtClean="0">
                <a:solidFill>
                  <a:srgbClr val="FF0000"/>
                </a:solidFill>
                <a:latin typeface="Times New Roman" pitchFamily="18" charset="0"/>
                <a:cs typeface="Times New Roman" pitchFamily="18" charset="0"/>
              </a:rPr>
              <a:t>Erken Kanser Tanısında </a:t>
            </a:r>
            <a:r>
              <a:rPr lang="tr-TR" b="1" dirty="0" err="1" smtClean="0">
                <a:solidFill>
                  <a:srgbClr val="FF0000"/>
                </a:solidFill>
                <a:latin typeface="Times New Roman" pitchFamily="18" charset="0"/>
                <a:cs typeface="Times New Roman" pitchFamily="18" charset="0"/>
              </a:rPr>
              <a:t>Proteomik</a:t>
            </a:r>
            <a:r>
              <a:rPr lang="tr-TR" b="1" dirty="0" smtClean="0">
                <a:solidFill>
                  <a:srgbClr val="FF0000"/>
                </a:solidFill>
                <a:latin typeface="Times New Roman" pitchFamily="18" charset="0"/>
                <a:cs typeface="Times New Roman" pitchFamily="18" charset="0"/>
              </a:rPr>
              <a:t> Teknolojisinin Kullanımı</a:t>
            </a:r>
          </a:p>
          <a:p>
            <a:pPr algn="just">
              <a:lnSpc>
                <a:spcPct val="120000"/>
              </a:lnSpc>
              <a:buFont typeface="Wingdings" pitchFamily="2" charset="2"/>
              <a:buChar char="Ø"/>
            </a:pP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Proteom</a:t>
            </a:r>
            <a:r>
              <a:rPr lang="tr-TR" dirty="0" smtClean="0">
                <a:latin typeface="Times New Roman" pitchFamily="18" charset="0"/>
                <a:cs typeface="Times New Roman" pitchFamily="18" charset="0"/>
              </a:rPr>
              <a:t> teknolojisi ile kanser tanısı için yeni </a:t>
            </a:r>
            <a:r>
              <a:rPr lang="tr-TR" dirty="0" err="1" smtClean="0">
                <a:latin typeface="Times New Roman" pitchFamily="18" charset="0"/>
                <a:cs typeface="Times New Roman" pitchFamily="18" charset="0"/>
              </a:rPr>
              <a:t>biyomarkerların</a:t>
            </a:r>
            <a:r>
              <a:rPr lang="tr-TR" dirty="0" smtClean="0">
                <a:latin typeface="Times New Roman" pitchFamily="18" charset="0"/>
                <a:cs typeface="Times New Roman" pitchFamily="18" charset="0"/>
              </a:rPr>
              <a:t> tanımlanması ve bu </a:t>
            </a:r>
            <a:r>
              <a:rPr lang="tr-TR" dirty="0" err="1" smtClean="0">
                <a:latin typeface="Times New Roman" pitchFamily="18" charset="0"/>
                <a:cs typeface="Times New Roman" pitchFamily="18" charset="0"/>
              </a:rPr>
              <a:t>biyomarker</a:t>
            </a:r>
            <a:r>
              <a:rPr lang="tr-TR" dirty="0" smtClean="0">
                <a:latin typeface="Times New Roman" pitchFamily="18" charset="0"/>
                <a:cs typeface="Times New Roman" pitchFamily="18" charset="0"/>
              </a:rPr>
              <a:t> moleküllerin analizi ile erken kanser tanısında önemli adımlar atılmıştır.</a:t>
            </a:r>
          </a:p>
          <a:p>
            <a:pPr algn="just">
              <a:lnSpc>
                <a:spcPct val="120000"/>
              </a:lnSpc>
              <a:buFont typeface="Wingdings" pitchFamily="2" charset="2"/>
              <a:buChar char="Ø"/>
            </a:pPr>
            <a:r>
              <a:rPr lang="tr-TR" dirty="0" smtClean="0">
                <a:latin typeface="Times New Roman" pitchFamily="18" charset="0"/>
                <a:cs typeface="Times New Roman" pitchFamily="18" charset="0"/>
              </a:rPr>
              <a:t>     Günümüzde tek </a:t>
            </a:r>
            <a:r>
              <a:rPr lang="tr-TR" dirty="0" err="1" smtClean="0">
                <a:latin typeface="Times New Roman" pitchFamily="18" charset="0"/>
                <a:cs typeface="Times New Roman" pitchFamily="18" charset="0"/>
              </a:rPr>
              <a:t>biyomarker</a:t>
            </a:r>
            <a:r>
              <a:rPr lang="tr-TR" dirty="0" smtClean="0">
                <a:latin typeface="Times New Roman" pitchFamily="18" charset="0"/>
                <a:cs typeface="Times New Roman" pitchFamily="18" charset="0"/>
              </a:rPr>
              <a:t> analizleri ile yapılan kanser tanısının özgüllük ve hassasiyeti yeterli değildir. </a:t>
            </a:r>
          </a:p>
          <a:p>
            <a:pPr algn="just">
              <a:lnSpc>
                <a:spcPct val="120000"/>
              </a:lnSpc>
              <a:buFont typeface="Wingdings" pitchFamily="2" charset="2"/>
              <a:buChar char="Ø"/>
            </a:pP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Proteomik</a:t>
            </a:r>
            <a:r>
              <a:rPr lang="tr-TR" dirty="0" smtClean="0">
                <a:latin typeface="Times New Roman" pitchFamily="18" charset="0"/>
                <a:cs typeface="Times New Roman" pitchFamily="18" charset="0"/>
              </a:rPr>
              <a:t> teknolojisi kullanılarak tek </a:t>
            </a:r>
            <a:r>
              <a:rPr lang="tr-TR" dirty="0" err="1" smtClean="0">
                <a:latin typeface="Times New Roman" pitchFamily="18" charset="0"/>
                <a:cs typeface="Times New Roman" pitchFamily="18" charset="0"/>
              </a:rPr>
              <a:t>biyomarker</a:t>
            </a:r>
            <a:r>
              <a:rPr lang="tr-TR" dirty="0" smtClean="0">
                <a:latin typeface="Times New Roman" pitchFamily="18" charset="0"/>
                <a:cs typeface="Times New Roman" pitchFamily="18" charset="0"/>
              </a:rPr>
              <a:t> analizinde karşılaşılan bu problem çoklu </a:t>
            </a:r>
            <a:r>
              <a:rPr lang="tr-TR" dirty="0" err="1" smtClean="0">
                <a:latin typeface="Times New Roman" pitchFamily="18" charset="0"/>
                <a:cs typeface="Times New Roman" pitchFamily="18" charset="0"/>
              </a:rPr>
              <a:t>biyomarker</a:t>
            </a:r>
            <a:r>
              <a:rPr lang="tr-TR" dirty="0" smtClean="0">
                <a:latin typeface="Times New Roman" pitchFamily="18" charset="0"/>
                <a:cs typeface="Times New Roman" pitchFamily="18" charset="0"/>
              </a:rPr>
              <a:t> analizi ile ortadan kaldırılmakta, yüksek özgüllük ve duyarlılıkta erken dönemde kanser tanısı mümkün olmaktadır. </a:t>
            </a:r>
          </a:p>
          <a:p>
            <a:pPr algn="just">
              <a:lnSpc>
                <a:spcPct val="120000"/>
              </a:lnSpc>
              <a:buFont typeface="Wingdings" pitchFamily="2" charset="2"/>
              <a:buChar char="Ø"/>
            </a:pPr>
            <a:r>
              <a:rPr lang="tr-TR" dirty="0" smtClean="0">
                <a:latin typeface="Times New Roman" pitchFamily="18" charset="0"/>
                <a:cs typeface="Times New Roman" pitchFamily="18" charset="0"/>
              </a:rPr>
              <a:t>     Çünkü </a:t>
            </a:r>
            <a:r>
              <a:rPr lang="tr-TR" dirty="0" err="1" smtClean="0">
                <a:latin typeface="Times New Roman" pitchFamily="18" charset="0"/>
                <a:cs typeface="Times New Roman" pitchFamily="18" charset="0"/>
              </a:rPr>
              <a:t>proteomik</a:t>
            </a:r>
            <a:r>
              <a:rPr lang="tr-TR" dirty="0" smtClean="0">
                <a:latin typeface="Times New Roman" pitchFamily="18" charset="0"/>
                <a:cs typeface="Times New Roman" pitchFamily="18" charset="0"/>
              </a:rPr>
              <a:t> </a:t>
            </a:r>
            <a:r>
              <a:rPr lang="nn-NO" dirty="0" smtClean="0">
                <a:latin typeface="Times New Roman" pitchFamily="18" charset="0"/>
                <a:cs typeface="Times New Roman" pitchFamily="18" charset="0"/>
              </a:rPr>
              <a:t>teknolojisi ile birden fazla biyomarker molekülün</a:t>
            </a:r>
            <a:r>
              <a:rPr lang="tr-TR" dirty="0" smtClean="0">
                <a:latin typeface="Times New Roman" pitchFamily="18" charset="0"/>
                <a:cs typeface="Times New Roman" pitchFamily="18" charset="0"/>
              </a:rPr>
              <a:t> ekspresyon değişimleri oldukça yüksek bir özgüllük ve duyarlılıkla değerlendirilebilmektedir. </a:t>
            </a:r>
          </a:p>
          <a:p>
            <a:pPr algn="just">
              <a:lnSpc>
                <a:spcPct val="120000"/>
              </a:lnSpc>
              <a:buFont typeface="Wingdings" pitchFamily="2" charset="2"/>
              <a:buChar char="Ø"/>
            </a:pPr>
            <a:r>
              <a:rPr lang="tr-TR" dirty="0" smtClean="0">
                <a:latin typeface="Times New Roman" pitchFamily="18" charset="0"/>
                <a:cs typeface="Times New Roman" pitchFamily="18" charset="0"/>
              </a:rPr>
              <a:t>     Bu amaçla kanser ve normal doku proteinleri karşılaştırılarak farklı olan proteinler belirlendikten sonra bu proteinlerden marker olarak </a:t>
            </a:r>
            <a:r>
              <a:rPr lang="tr-TR" dirty="0" err="1" smtClean="0">
                <a:latin typeface="Times New Roman" pitchFamily="18" charset="0"/>
                <a:cs typeface="Times New Roman" pitchFamily="18" charset="0"/>
              </a:rPr>
              <a:t>prediktif</a:t>
            </a:r>
            <a:r>
              <a:rPr lang="tr-TR" dirty="0" smtClean="0">
                <a:latin typeface="Times New Roman" pitchFamily="18" charset="0"/>
                <a:cs typeface="Times New Roman" pitchFamily="18" charset="0"/>
              </a:rPr>
              <a:t> değeri en iyi olanları bulunur ve saflaştırması yapılır.</a:t>
            </a:r>
          </a:p>
        </p:txBody>
      </p:sp>
      <p:sp>
        <p:nvSpPr>
          <p:cNvPr id="5" name="4 Slayt Numarası Yer Tutucusu"/>
          <p:cNvSpPr>
            <a:spLocks noGrp="1"/>
          </p:cNvSpPr>
          <p:nvPr>
            <p:ph type="sldNum" sz="quarter" idx="12"/>
          </p:nvPr>
        </p:nvSpPr>
        <p:spPr/>
        <p:txBody>
          <a:bodyPr/>
          <a:lstStyle/>
          <a:p>
            <a:fld id="{76E3FD18-239D-48BA-886F-2D86BFFD5A0D}" type="slidenum">
              <a:rPr lang="tr-TR" smtClean="0"/>
              <a:pPr/>
              <a:t>330</a:t>
            </a:fld>
            <a:endParaRPr lang="tr-TR"/>
          </a:p>
        </p:txBody>
      </p:sp>
    </p:spTree>
  </p:cSld>
  <p:clrMapOvr>
    <a:masterClrMapping/>
  </p:clrMapOvr>
</p:sld>
</file>

<file path=ppt/slides/slide3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928670"/>
            <a:ext cx="8229600" cy="5395930"/>
          </a:xfrm>
          <a:ln>
            <a:solidFill>
              <a:schemeClr val="accent1"/>
            </a:solidFill>
          </a:ln>
        </p:spPr>
        <p:txBody>
          <a:bodyPr>
            <a:normAutofit/>
          </a:bodyPr>
          <a:lstStyle/>
          <a:p>
            <a:pPr algn="just">
              <a:buFont typeface="Wingdings" pitchFamily="2" charset="2"/>
              <a:buChar char="Ø"/>
            </a:pPr>
            <a:r>
              <a:rPr lang="tr-TR" dirty="0" smtClean="0">
                <a:latin typeface="Times New Roman" pitchFamily="18" charset="0"/>
                <a:cs typeface="Times New Roman" pitchFamily="18" charset="0"/>
              </a:rPr>
              <a:t>	Sonuç olarak hastalıklar, </a:t>
            </a:r>
            <a:r>
              <a:rPr lang="tr-TR" dirty="0" err="1" smtClean="0">
                <a:latin typeface="Times New Roman" pitchFamily="18" charset="0"/>
                <a:cs typeface="Times New Roman" pitchFamily="18" charset="0"/>
              </a:rPr>
              <a:t>toksik</a:t>
            </a:r>
            <a:r>
              <a:rPr lang="tr-TR" dirty="0" smtClean="0">
                <a:latin typeface="Times New Roman" pitchFamily="18" charset="0"/>
                <a:cs typeface="Times New Roman" pitchFamily="18" charset="0"/>
              </a:rPr>
              <a:t> ajanlar veya enfeksiyonlar gibi faktörler sonucu oluşan proteinlerin seviyeleri ve yapısal özelliklerinin belirlenmesi ve işlevlerinin aydınlatılmasını amaçlayan </a:t>
            </a:r>
            <a:r>
              <a:rPr lang="tr-TR" dirty="0" err="1" smtClean="0">
                <a:latin typeface="Times New Roman" pitchFamily="18" charset="0"/>
                <a:cs typeface="Times New Roman" pitchFamily="18" charset="0"/>
              </a:rPr>
              <a:t>proteomik</a:t>
            </a:r>
            <a:r>
              <a:rPr lang="tr-TR" dirty="0" smtClean="0">
                <a:latin typeface="Times New Roman" pitchFamily="18" charset="0"/>
                <a:cs typeface="Times New Roman" pitchFamily="18" charset="0"/>
              </a:rPr>
              <a:t> çalışmalarında başarıya ulaşıldığı takdirde, </a:t>
            </a:r>
            <a:r>
              <a:rPr lang="nb-NO" dirty="0" smtClean="0">
                <a:latin typeface="Times New Roman" pitchFamily="18" charset="0"/>
                <a:cs typeface="Times New Roman" pitchFamily="18" charset="0"/>
              </a:rPr>
              <a:t>özellikle erken kanser tanısı olmak üzere pek</a:t>
            </a:r>
            <a:r>
              <a:rPr lang="tr-TR" dirty="0" smtClean="0">
                <a:latin typeface="Times New Roman" pitchFamily="18" charset="0"/>
                <a:cs typeface="Times New Roman" pitchFamily="18" charset="0"/>
              </a:rPr>
              <a:t> çok hastalığın tanı ve tam hedefe yönelik tedavisi sağlanabilecektir. </a:t>
            </a:r>
          </a:p>
          <a:p>
            <a:pPr algn="just">
              <a:buFont typeface="Wingdings" pitchFamily="2" charset="2"/>
              <a:buChar char="Ø"/>
            </a:pP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Proteomik</a:t>
            </a:r>
            <a:r>
              <a:rPr lang="tr-TR" dirty="0" smtClean="0">
                <a:latin typeface="Times New Roman" pitchFamily="18" charset="0"/>
                <a:cs typeface="Times New Roman" pitchFamily="18" charset="0"/>
              </a:rPr>
              <a:t> teknolojisi özellikle kanser tanısı için doğru ve güvenilir </a:t>
            </a:r>
            <a:r>
              <a:rPr lang="tr-TR" dirty="0" err="1" smtClean="0">
                <a:latin typeface="Times New Roman" pitchFamily="18" charset="0"/>
                <a:cs typeface="Times New Roman" pitchFamily="18" charset="0"/>
              </a:rPr>
              <a:t>markerların</a:t>
            </a:r>
            <a:r>
              <a:rPr lang="tr-TR" dirty="0" smtClean="0">
                <a:latin typeface="Times New Roman" pitchFamily="18" charset="0"/>
                <a:cs typeface="Times New Roman" pitchFamily="18" charset="0"/>
              </a:rPr>
              <a:t> belirlenmesinde önemli avantajlar sağlamakla birlikte günümüzde yaygın olarak araştırma </a:t>
            </a:r>
            <a:r>
              <a:rPr lang="tr-TR" dirty="0" err="1" smtClean="0">
                <a:latin typeface="Times New Roman" pitchFamily="18" charset="0"/>
                <a:cs typeface="Times New Roman" pitchFamily="18" charset="0"/>
              </a:rPr>
              <a:t>laboratuvarlarında</a:t>
            </a:r>
            <a:r>
              <a:rPr lang="tr-TR" dirty="0" smtClean="0">
                <a:latin typeface="Times New Roman" pitchFamily="18" charset="0"/>
                <a:cs typeface="Times New Roman" pitchFamily="18" charset="0"/>
              </a:rPr>
              <a:t> kullanılmasına rağmen henüz klinik </a:t>
            </a:r>
            <a:r>
              <a:rPr lang="tr-TR" dirty="0" err="1" smtClean="0">
                <a:latin typeface="Times New Roman" pitchFamily="18" charset="0"/>
                <a:cs typeface="Times New Roman" pitchFamily="18" charset="0"/>
              </a:rPr>
              <a:t>laboratuvarlarda</a:t>
            </a:r>
            <a:r>
              <a:rPr lang="tr-TR" dirty="0" smtClean="0">
                <a:latin typeface="Times New Roman" pitchFamily="18" charset="0"/>
                <a:cs typeface="Times New Roman" pitchFamily="18" charset="0"/>
              </a:rPr>
              <a:t> yaygın kullanılır hale gelmemiştir.</a:t>
            </a:r>
            <a:endParaRPr lang="tr-TR" dirty="0">
              <a:latin typeface="Times New Roman" pitchFamily="18" charset="0"/>
              <a:cs typeface="Times New Roman" pitchFamily="18" charset="0"/>
            </a:endParaRPr>
          </a:p>
        </p:txBody>
      </p:sp>
      <p:sp>
        <p:nvSpPr>
          <p:cNvPr id="5" name="4 Slayt Numarası Yer Tutucusu"/>
          <p:cNvSpPr>
            <a:spLocks noGrp="1"/>
          </p:cNvSpPr>
          <p:nvPr>
            <p:ph type="sldNum" sz="quarter" idx="12"/>
          </p:nvPr>
        </p:nvSpPr>
        <p:spPr/>
        <p:txBody>
          <a:bodyPr/>
          <a:lstStyle/>
          <a:p>
            <a:fld id="{76E3FD18-239D-48BA-886F-2D86BFFD5A0D}" type="slidenum">
              <a:rPr lang="tr-TR" smtClean="0"/>
              <a:pPr/>
              <a:t>331</a:t>
            </a:fld>
            <a:endParaRPr lang="tr-TR"/>
          </a:p>
        </p:txBody>
      </p:sp>
    </p:spTree>
  </p:cSld>
  <p:clrMapOvr>
    <a:masterClrMapping/>
  </p:clrMapOvr>
</p:sld>
</file>

<file path=ppt/slides/slide3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785794"/>
            <a:ext cx="8229600" cy="4357718"/>
          </a:xfrm>
          <a:ln>
            <a:solidFill>
              <a:schemeClr val="accent1"/>
            </a:solidFill>
          </a:ln>
        </p:spPr>
        <p:txBody>
          <a:bodyPr>
            <a:normAutofit/>
          </a:bodyPr>
          <a:lstStyle/>
          <a:p>
            <a:pPr algn="just">
              <a:buFont typeface="Wingdings" pitchFamily="2" charset="2"/>
              <a:buChar char="Ø"/>
            </a:pPr>
            <a:r>
              <a:rPr lang="tr-TR" dirty="0" smtClean="0">
                <a:latin typeface="Times New Roman" pitchFamily="18" charset="0"/>
                <a:cs typeface="Times New Roman" pitchFamily="18" charset="0"/>
              </a:rPr>
              <a:t>	</a:t>
            </a:r>
            <a:r>
              <a:rPr lang="nn-NO" dirty="0" smtClean="0">
                <a:latin typeface="Times New Roman" pitchFamily="18" charset="0"/>
                <a:cs typeface="Times New Roman" pitchFamily="18" charset="0"/>
              </a:rPr>
              <a:t>Proteomik teknolojisinin yaygın olarak kullanılmasında</a:t>
            </a:r>
            <a:r>
              <a:rPr lang="tr-TR" dirty="0" smtClean="0">
                <a:latin typeface="Times New Roman" pitchFamily="18" charset="0"/>
                <a:cs typeface="Times New Roman" pitchFamily="18" charset="0"/>
              </a:rPr>
              <a:t> metotların standardizasyonu ve ölçüm sistemlerindeki teknolojik ilerlemeler önemli rol oynayacak ve </a:t>
            </a:r>
            <a:r>
              <a:rPr lang="tr-TR" dirty="0" err="1" smtClean="0">
                <a:latin typeface="Times New Roman" pitchFamily="18" charset="0"/>
                <a:cs typeface="Times New Roman" pitchFamily="18" charset="0"/>
              </a:rPr>
              <a:t>proteomik</a:t>
            </a:r>
            <a:r>
              <a:rPr lang="tr-TR" dirty="0" smtClean="0">
                <a:latin typeface="Times New Roman" pitchFamily="18" charset="0"/>
                <a:cs typeface="Times New Roman" pitchFamily="18" charset="0"/>
              </a:rPr>
              <a:t> teknolojileri ve </a:t>
            </a:r>
            <a:r>
              <a:rPr lang="tr-TR" dirty="0" err="1" smtClean="0">
                <a:latin typeface="Times New Roman" pitchFamily="18" charset="0"/>
                <a:cs typeface="Times New Roman" pitchFamily="18" charset="0"/>
              </a:rPr>
              <a:t>biyomarkerlar</a:t>
            </a:r>
            <a:r>
              <a:rPr lang="tr-TR" dirty="0" smtClean="0">
                <a:latin typeface="Times New Roman" pitchFamily="18" charset="0"/>
                <a:cs typeface="Times New Roman" pitchFamily="18" charset="0"/>
              </a:rPr>
              <a:t> klinik </a:t>
            </a:r>
            <a:r>
              <a:rPr lang="tr-TR" dirty="0" err="1" smtClean="0">
                <a:latin typeface="Times New Roman" pitchFamily="18" charset="0"/>
                <a:cs typeface="Times New Roman" pitchFamily="18" charset="0"/>
              </a:rPr>
              <a:t>laboratuvarlarda</a:t>
            </a:r>
            <a:r>
              <a:rPr lang="tr-TR" dirty="0" smtClean="0">
                <a:latin typeface="Times New Roman" pitchFamily="18" charset="0"/>
                <a:cs typeface="Times New Roman" pitchFamily="18" charset="0"/>
              </a:rPr>
              <a:t> yakın zamanda yerini alacaktır.</a:t>
            </a:r>
          </a:p>
          <a:p>
            <a:pPr algn="just">
              <a:buFont typeface="Wingdings" pitchFamily="2" charset="2"/>
              <a:buChar char="Ø"/>
            </a:pPr>
            <a:r>
              <a:rPr lang="tr-TR" dirty="0" smtClean="0">
                <a:latin typeface="Times New Roman" pitchFamily="18" charset="0"/>
                <a:cs typeface="Times New Roman" pitchFamily="18" charset="0"/>
              </a:rPr>
              <a:t>       Toplumsal </a:t>
            </a:r>
            <a:r>
              <a:rPr lang="tr-TR" dirty="0" err="1" smtClean="0">
                <a:latin typeface="Times New Roman" pitchFamily="18" charset="0"/>
                <a:cs typeface="Times New Roman" pitchFamily="18" charset="0"/>
              </a:rPr>
              <a:t>proteomik</a:t>
            </a:r>
            <a:r>
              <a:rPr lang="tr-TR" dirty="0" smtClean="0">
                <a:latin typeface="Times New Roman" pitchFamily="18" charset="0"/>
                <a:cs typeface="Times New Roman" pitchFamily="18" charset="0"/>
              </a:rPr>
              <a:t> çalışmaları ile toplumların protein haritalarının çıkarılması ve böylece proteinlerin genel popülasyondaki dağılımı yapısal farklılıkların belirlenmesi ve sonra bu farklıklılarla spesifik hastalıklar arasındaki ilişkinin ortaya konması planlanmaktadır.</a:t>
            </a:r>
          </a:p>
        </p:txBody>
      </p:sp>
      <p:sp>
        <p:nvSpPr>
          <p:cNvPr id="5" name="4 Slayt Numarası Yer Tutucusu"/>
          <p:cNvSpPr>
            <a:spLocks noGrp="1"/>
          </p:cNvSpPr>
          <p:nvPr>
            <p:ph type="sldNum" sz="quarter" idx="12"/>
          </p:nvPr>
        </p:nvSpPr>
        <p:spPr/>
        <p:txBody>
          <a:bodyPr/>
          <a:lstStyle/>
          <a:p>
            <a:fld id="{76E3FD18-239D-48BA-886F-2D86BFFD5A0D}" type="slidenum">
              <a:rPr lang="tr-TR" smtClean="0"/>
              <a:pPr/>
              <a:t>332</a:t>
            </a:fld>
            <a:endParaRPr lang="tr-T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kış">
  <a:themeElements>
    <a:clrScheme name="Akış">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Akış">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kış">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2036</TotalTime>
  <Words>8923</Words>
  <Application>Microsoft Office PowerPoint</Application>
  <PresentationFormat>Ekran Gösterisi (4:3)</PresentationFormat>
  <Paragraphs>1121</Paragraphs>
  <Slides>332</Slides>
  <Notes>4</Notes>
  <HiddenSlides>0</HiddenSlides>
  <MMClips>0</MMClips>
  <ScaleCrop>false</ScaleCrop>
  <HeadingPairs>
    <vt:vector size="6" baseType="variant">
      <vt:variant>
        <vt:lpstr>Tema</vt:lpstr>
      </vt:variant>
      <vt:variant>
        <vt:i4>1</vt:i4>
      </vt:variant>
      <vt:variant>
        <vt:lpstr>Katıştırılmış OLE Hizmet Programları</vt:lpstr>
      </vt:variant>
      <vt:variant>
        <vt:i4>1</vt:i4>
      </vt:variant>
      <vt:variant>
        <vt:lpstr>Slayt Başlıkları</vt:lpstr>
      </vt:variant>
      <vt:variant>
        <vt:i4>332</vt:i4>
      </vt:variant>
    </vt:vector>
  </HeadingPairs>
  <TitlesOfParts>
    <vt:vector size="334" baseType="lpstr">
      <vt:lpstr>Akış</vt:lpstr>
      <vt:lpstr>Bit Eşlem Resmi</vt:lpstr>
      <vt:lpstr>PROTEİNLERİN AYRILMASI VE SAFLAŞTIRMA YÖNTEMLERİ</vt:lpstr>
      <vt:lpstr>Slayt 2</vt:lpstr>
      <vt:lpstr>Slayt 3</vt:lpstr>
      <vt:lpstr>Slayt 4</vt:lpstr>
      <vt:lpstr>Slayt 5</vt:lpstr>
      <vt:lpstr>Slayt 6</vt:lpstr>
      <vt:lpstr>Slayt 7</vt:lpstr>
      <vt:lpstr>Slayt 8</vt:lpstr>
      <vt:lpstr>Slayt 9</vt:lpstr>
      <vt:lpstr>Slayt 10</vt:lpstr>
      <vt:lpstr>Slayt 11</vt:lpstr>
      <vt:lpstr>Slayt 12</vt:lpstr>
      <vt:lpstr>Slayt 13</vt:lpstr>
      <vt:lpstr>Slayt 14</vt:lpstr>
      <vt:lpstr>Slayt 15</vt:lpstr>
      <vt:lpstr>Slayt 16</vt:lpstr>
      <vt:lpstr>Slayt 17</vt:lpstr>
      <vt:lpstr>Slayt 18</vt:lpstr>
      <vt:lpstr>Slayt 19</vt:lpstr>
      <vt:lpstr>Slayt 20</vt:lpstr>
      <vt:lpstr>Slayt 21</vt:lpstr>
      <vt:lpstr>Slayt 22</vt:lpstr>
      <vt:lpstr>Slayt 23</vt:lpstr>
      <vt:lpstr>Slayt 24</vt:lpstr>
      <vt:lpstr>Slayt 25</vt:lpstr>
      <vt:lpstr>Slayt 26</vt:lpstr>
      <vt:lpstr>Slayt 27</vt:lpstr>
      <vt:lpstr>Slayt 28</vt:lpstr>
      <vt:lpstr>Slayt 29</vt:lpstr>
      <vt:lpstr>Slayt 30</vt:lpstr>
      <vt:lpstr>Slayt 31</vt:lpstr>
      <vt:lpstr>Slayt 32</vt:lpstr>
      <vt:lpstr>Slayt 33</vt:lpstr>
      <vt:lpstr>Slayt 34</vt:lpstr>
      <vt:lpstr>Slayt 35</vt:lpstr>
      <vt:lpstr>Slayt 36</vt:lpstr>
      <vt:lpstr>Slayt 37</vt:lpstr>
      <vt:lpstr>Slayt 38</vt:lpstr>
      <vt:lpstr>Slayt 39</vt:lpstr>
      <vt:lpstr>Slayt 40</vt:lpstr>
      <vt:lpstr>Slayt 41</vt:lpstr>
      <vt:lpstr>Slayt 42</vt:lpstr>
      <vt:lpstr>Slayt 43</vt:lpstr>
      <vt:lpstr>Slayt 44</vt:lpstr>
      <vt:lpstr>Slayt 45</vt:lpstr>
      <vt:lpstr>Slayt 46</vt:lpstr>
      <vt:lpstr>Slayt 47</vt:lpstr>
      <vt:lpstr>Slayt 48</vt:lpstr>
      <vt:lpstr>Slayt 49</vt:lpstr>
      <vt:lpstr>Slayt 50</vt:lpstr>
      <vt:lpstr>Slayt 51</vt:lpstr>
      <vt:lpstr>Slayt 52</vt:lpstr>
      <vt:lpstr>Slayt 53</vt:lpstr>
      <vt:lpstr>Slayt 54</vt:lpstr>
      <vt:lpstr>Slayt 55</vt:lpstr>
      <vt:lpstr>Slayt 56</vt:lpstr>
      <vt:lpstr>Slayt 57</vt:lpstr>
      <vt:lpstr>Slayt 58</vt:lpstr>
      <vt:lpstr>Slayt 59</vt:lpstr>
      <vt:lpstr>Slayt 60</vt:lpstr>
      <vt:lpstr>Slayt 61</vt:lpstr>
      <vt:lpstr>Slayt 62</vt:lpstr>
      <vt:lpstr>Slayt 63</vt:lpstr>
      <vt:lpstr>Slayt 64</vt:lpstr>
      <vt:lpstr>Slayt 65</vt:lpstr>
      <vt:lpstr>Slayt 66</vt:lpstr>
      <vt:lpstr>Slayt 67</vt:lpstr>
      <vt:lpstr>Slayt 68</vt:lpstr>
      <vt:lpstr>Slayt 69</vt:lpstr>
      <vt:lpstr>Slayt 70</vt:lpstr>
      <vt:lpstr>Slayt 71</vt:lpstr>
      <vt:lpstr>Slayt 72</vt:lpstr>
      <vt:lpstr>Slayt 73</vt:lpstr>
      <vt:lpstr>Slayt 74</vt:lpstr>
      <vt:lpstr>Slayt 75</vt:lpstr>
      <vt:lpstr>Slayt 76</vt:lpstr>
      <vt:lpstr>Slayt 77</vt:lpstr>
      <vt:lpstr>Slayt 78</vt:lpstr>
      <vt:lpstr>Slayt 79</vt:lpstr>
      <vt:lpstr>Slayt 80</vt:lpstr>
      <vt:lpstr>Slayt 81</vt:lpstr>
      <vt:lpstr>Slayt 82</vt:lpstr>
      <vt:lpstr>Slayt 83</vt:lpstr>
      <vt:lpstr>Slayt 84</vt:lpstr>
      <vt:lpstr>Slayt 85</vt:lpstr>
      <vt:lpstr>Slayt 86</vt:lpstr>
      <vt:lpstr>Slayt 87</vt:lpstr>
      <vt:lpstr>Slayt 88</vt:lpstr>
      <vt:lpstr>Slayt 89</vt:lpstr>
      <vt:lpstr>Slayt 90</vt:lpstr>
      <vt:lpstr>Slayt 91</vt:lpstr>
      <vt:lpstr>Slayt 92</vt:lpstr>
      <vt:lpstr>Slayt 93</vt:lpstr>
      <vt:lpstr>Slayt 94</vt:lpstr>
      <vt:lpstr>Slayt 95</vt:lpstr>
      <vt:lpstr>Slayt 96</vt:lpstr>
      <vt:lpstr>Slayt 97</vt:lpstr>
      <vt:lpstr>Slayt 98</vt:lpstr>
      <vt:lpstr>Slayt 99</vt:lpstr>
      <vt:lpstr>Slayt 100</vt:lpstr>
      <vt:lpstr>Slayt 101</vt:lpstr>
      <vt:lpstr>Slayt 102</vt:lpstr>
      <vt:lpstr>Slayt 103</vt:lpstr>
      <vt:lpstr>Slayt 104</vt:lpstr>
      <vt:lpstr>Slayt 105</vt:lpstr>
      <vt:lpstr>Slayt 106</vt:lpstr>
      <vt:lpstr>Slayt 107</vt:lpstr>
      <vt:lpstr>Slayt 108</vt:lpstr>
      <vt:lpstr>Slayt 109</vt:lpstr>
      <vt:lpstr>Slayt 110</vt:lpstr>
      <vt:lpstr>Slayt 111</vt:lpstr>
      <vt:lpstr>Slayt 112</vt:lpstr>
      <vt:lpstr>Slayt 113</vt:lpstr>
      <vt:lpstr>Slayt 114</vt:lpstr>
      <vt:lpstr>Slayt 115</vt:lpstr>
      <vt:lpstr>Slayt 116</vt:lpstr>
      <vt:lpstr>Slayt 117</vt:lpstr>
      <vt:lpstr>Slayt 118</vt:lpstr>
      <vt:lpstr>Slayt 119</vt:lpstr>
      <vt:lpstr>Slayt 120</vt:lpstr>
      <vt:lpstr>Slayt 121</vt:lpstr>
      <vt:lpstr>Slayt 122</vt:lpstr>
      <vt:lpstr>Slayt 123</vt:lpstr>
      <vt:lpstr>Slayt 124</vt:lpstr>
      <vt:lpstr>Slayt 125</vt:lpstr>
      <vt:lpstr>Slayt 126</vt:lpstr>
      <vt:lpstr>Slayt 127</vt:lpstr>
      <vt:lpstr>Slayt 128</vt:lpstr>
      <vt:lpstr>Slayt 129</vt:lpstr>
      <vt:lpstr>Slayt 130</vt:lpstr>
      <vt:lpstr>Slayt 131</vt:lpstr>
      <vt:lpstr>Slayt 132</vt:lpstr>
      <vt:lpstr>Slayt 133</vt:lpstr>
      <vt:lpstr>Slayt 134</vt:lpstr>
      <vt:lpstr>Slayt 135</vt:lpstr>
      <vt:lpstr>Slayt 136</vt:lpstr>
      <vt:lpstr>Slayt 137</vt:lpstr>
      <vt:lpstr>Slayt 138</vt:lpstr>
      <vt:lpstr>Slayt 139</vt:lpstr>
      <vt:lpstr>Slayt 140</vt:lpstr>
      <vt:lpstr>Slayt 141</vt:lpstr>
      <vt:lpstr>Slayt 142</vt:lpstr>
      <vt:lpstr>Slayt 143</vt:lpstr>
      <vt:lpstr>Slayt 144</vt:lpstr>
      <vt:lpstr>Slayt 145</vt:lpstr>
      <vt:lpstr>Slayt 146</vt:lpstr>
      <vt:lpstr>Slayt 147</vt:lpstr>
      <vt:lpstr>Slayt 148</vt:lpstr>
      <vt:lpstr>Slayt 149</vt:lpstr>
      <vt:lpstr>Slayt 150</vt:lpstr>
      <vt:lpstr>Slayt 151</vt:lpstr>
      <vt:lpstr>Slayt 152</vt:lpstr>
      <vt:lpstr>Slayt 153</vt:lpstr>
      <vt:lpstr>Slayt 154</vt:lpstr>
      <vt:lpstr>Slayt 155</vt:lpstr>
      <vt:lpstr>Slayt 156</vt:lpstr>
      <vt:lpstr>Slayt 157</vt:lpstr>
      <vt:lpstr>Slayt 158</vt:lpstr>
      <vt:lpstr>Slayt 159</vt:lpstr>
      <vt:lpstr>Slayt 160</vt:lpstr>
      <vt:lpstr>Slayt 161</vt:lpstr>
      <vt:lpstr>Slayt 162</vt:lpstr>
      <vt:lpstr>Slayt 163</vt:lpstr>
      <vt:lpstr>Slayt 164</vt:lpstr>
      <vt:lpstr>Slayt 165</vt:lpstr>
      <vt:lpstr>Slayt 166</vt:lpstr>
      <vt:lpstr>Slayt 167</vt:lpstr>
      <vt:lpstr>Slayt 168</vt:lpstr>
      <vt:lpstr>Slayt 169</vt:lpstr>
      <vt:lpstr>Slayt 170</vt:lpstr>
      <vt:lpstr>Slayt 171</vt:lpstr>
      <vt:lpstr>Slayt 172</vt:lpstr>
      <vt:lpstr>Slayt 173</vt:lpstr>
      <vt:lpstr>Slayt 174</vt:lpstr>
      <vt:lpstr>Slayt 175</vt:lpstr>
      <vt:lpstr>Slayt 176</vt:lpstr>
      <vt:lpstr>Slayt 177</vt:lpstr>
      <vt:lpstr>Slayt 178</vt:lpstr>
      <vt:lpstr>Slayt 179</vt:lpstr>
      <vt:lpstr>Slayt 180</vt:lpstr>
      <vt:lpstr>Slayt 181</vt:lpstr>
      <vt:lpstr>Slayt 182</vt:lpstr>
      <vt:lpstr>Slayt 183</vt:lpstr>
      <vt:lpstr>Slayt 184</vt:lpstr>
      <vt:lpstr>Slayt 185</vt:lpstr>
      <vt:lpstr>Slayt 186</vt:lpstr>
      <vt:lpstr>Slayt 187</vt:lpstr>
      <vt:lpstr>Slayt 188</vt:lpstr>
      <vt:lpstr>Slayt 189</vt:lpstr>
      <vt:lpstr>Slayt 190</vt:lpstr>
      <vt:lpstr>Slayt 191</vt:lpstr>
      <vt:lpstr>Slayt 192</vt:lpstr>
      <vt:lpstr>Slayt 193</vt:lpstr>
      <vt:lpstr>Slayt 194</vt:lpstr>
      <vt:lpstr>Slayt 195</vt:lpstr>
      <vt:lpstr>Slayt 196</vt:lpstr>
      <vt:lpstr>Slayt 197</vt:lpstr>
      <vt:lpstr>Slayt 198</vt:lpstr>
      <vt:lpstr>Slayt 199</vt:lpstr>
      <vt:lpstr>Slayt 200</vt:lpstr>
      <vt:lpstr>Slayt 201</vt:lpstr>
      <vt:lpstr>Slayt 202</vt:lpstr>
      <vt:lpstr>Slayt 203</vt:lpstr>
      <vt:lpstr>Slayt 204</vt:lpstr>
      <vt:lpstr>Slayt 205</vt:lpstr>
      <vt:lpstr>Slayt 206</vt:lpstr>
      <vt:lpstr>Slayt 207</vt:lpstr>
      <vt:lpstr>Slayt 208</vt:lpstr>
      <vt:lpstr>Slayt 209</vt:lpstr>
      <vt:lpstr>Slayt 210</vt:lpstr>
      <vt:lpstr>Slayt 211</vt:lpstr>
      <vt:lpstr>Slayt 212</vt:lpstr>
      <vt:lpstr>Slayt 213</vt:lpstr>
      <vt:lpstr>Slayt 214</vt:lpstr>
      <vt:lpstr>Slayt 215</vt:lpstr>
      <vt:lpstr>Slayt 216</vt:lpstr>
      <vt:lpstr>Slayt 217</vt:lpstr>
      <vt:lpstr>Slayt 218</vt:lpstr>
      <vt:lpstr>Slayt 219</vt:lpstr>
      <vt:lpstr>Slayt 220</vt:lpstr>
      <vt:lpstr>Slayt 221</vt:lpstr>
      <vt:lpstr>Slayt 222</vt:lpstr>
      <vt:lpstr>Slayt 223</vt:lpstr>
      <vt:lpstr>Slayt 224</vt:lpstr>
      <vt:lpstr>Slayt 225</vt:lpstr>
      <vt:lpstr>Slayt 226</vt:lpstr>
      <vt:lpstr>Slayt 227</vt:lpstr>
      <vt:lpstr>Slayt 228</vt:lpstr>
      <vt:lpstr>Slayt 229</vt:lpstr>
      <vt:lpstr>Slayt 230</vt:lpstr>
      <vt:lpstr>Slayt 231</vt:lpstr>
      <vt:lpstr>Slayt 232</vt:lpstr>
      <vt:lpstr>Slayt 233</vt:lpstr>
      <vt:lpstr>Slayt 234</vt:lpstr>
      <vt:lpstr>Slayt 235</vt:lpstr>
      <vt:lpstr>Slayt 236</vt:lpstr>
      <vt:lpstr>Slayt 237</vt:lpstr>
      <vt:lpstr>Slayt 238</vt:lpstr>
      <vt:lpstr>Slayt 239</vt:lpstr>
      <vt:lpstr>Slayt 240</vt:lpstr>
      <vt:lpstr>Slayt 241</vt:lpstr>
      <vt:lpstr>Slayt 242</vt:lpstr>
      <vt:lpstr>Slayt 243</vt:lpstr>
      <vt:lpstr>Slayt 244</vt:lpstr>
      <vt:lpstr>Slayt 245</vt:lpstr>
      <vt:lpstr>Slayt 246</vt:lpstr>
      <vt:lpstr>Slayt 247</vt:lpstr>
      <vt:lpstr>Slayt 248</vt:lpstr>
      <vt:lpstr>Slayt 249</vt:lpstr>
      <vt:lpstr>Slayt 250</vt:lpstr>
      <vt:lpstr>Slayt 251</vt:lpstr>
      <vt:lpstr>Slayt 252</vt:lpstr>
      <vt:lpstr>Slayt 253</vt:lpstr>
      <vt:lpstr>Slayt 254</vt:lpstr>
      <vt:lpstr>Slayt 255</vt:lpstr>
      <vt:lpstr>Slayt 256</vt:lpstr>
      <vt:lpstr>Slayt 257</vt:lpstr>
      <vt:lpstr>Slayt 258</vt:lpstr>
      <vt:lpstr>Slayt 259</vt:lpstr>
      <vt:lpstr>Slayt 260</vt:lpstr>
      <vt:lpstr>Slayt 261</vt:lpstr>
      <vt:lpstr>Slayt 262</vt:lpstr>
      <vt:lpstr>Slayt 263</vt:lpstr>
      <vt:lpstr>Slayt 264</vt:lpstr>
      <vt:lpstr>Slayt 265</vt:lpstr>
      <vt:lpstr>Slayt 266</vt:lpstr>
      <vt:lpstr>Slayt 267</vt:lpstr>
      <vt:lpstr>Slayt 268</vt:lpstr>
      <vt:lpstr>Slayt 269</vt:lpstr>
      <vt:lpstr>Slayt 270</vt:lpstr>
      <vt:lpstr>Slayt 271</vt:lpstr>
      <vt:lpstr>Slayt 272</vt:lpstr>
      <vt:lpstr>Slayt 273</vt:lpstr>
      <vt:lpstr>Slayt 274</vt:lpstr>
      <vt:lpstr>Slayt 275</vt:lpstr>
      <vt:lpstr>Slayt 276</vt:lpstr>
      <vt:lpstr>Slayt 277</vt:lpstr>
      <vt:lpstr>Slayt 278</vt:lpstr>
      <vt:lpstr>Slayt 279</vt:lpstr>
      <vt:lpstr>Slayt 280</vt:lpstr>
      <vt:lpstr>Slayt 281</vt:lpstr>
      <vt:lpstr>Slayt 282</vt:lpstr>
      <vt:lpstr>Slayt 283</vt:lpstr>
      <vt:lpstr>Slayt 284</vt:lpstr>
      <vt:lpstr>Slayt 285</vt:lpstr>
      <vt:lpstr>Slayt 286</vt:lpstr>
      <vt:lpstr>Slayt 287</vt:lpstr>
      <vt:lpstr>Slayt 288</vt:lpstr>
      <vt:lpstr>Slayt 289</vt:lpstr>
      <vt:lpstr>Slayt 290</vt:lpstr>
      <vt:lpstr>Slayt 291</vt:lpstr>
      <vt:lpstr>Slayt 292</vt:lpstr>
      <vt:lpstr>Slayt 293</vt:lpstr>
      <vt:lpstr>Slayt 294</vt:lpstr>
      <vt:lpstr>Slayt 295</vt:lpstr>
      <vt:lpstr>Slayt 296</vt:lpstr>
      <vt:lpstr>Slayt 297</vt:lpstr>
      <vt:lpstr>Slayt 298</vt:lpstr>
      <vt:lpstr>Slayt 299</vt:lpstr>
      <vt:lpstr>Slayt 300</vt:lpstr>
      <vt:lpstr>Slayt 301</vt:lpstr>
      <vt:lpstr>Slayt 302</vt:lpstr>
      <vt:lpstr>Slayt 303</vt:lpstr>
      <vt:lpstr>Slayt 304</vt:lpstr>
      <vt:lpstr>Slayt 305</vt:lpstr>
      <vt:lpstr>Slayt 306</vt:lpstr>
      <vt:lpstr>Slayt 307</vt:lpstr>
      <vt:lpstr>Slayt 308</vt:lpstr>
      <vt:lpstr>Slayt 309</vt:lpstr>
      <vt:lpstr>Slayt 310</vt:lpstr>
      <vt:lpstr>Slayt 311</vt:lpstr>
      <vt:lpstr>Slayt 312</vt:lpstr>
      <vt:lpstr>Slayt 313</vt:lpstr>
      <vt:lpstr>Slayt 314</vt:lpstr>
      <vt:lpstr>Slayt 315</vt:lpstr>
      <vt:lpstr>Slayt 316</vt:lpstr>
      <vt:lpstr>Slayt 317</vt:lpstr>
      <vt:lpstr>Slayt 318</vt:lpstr>
      <vt:lpstr>Slayt 319</vt:lpstr>
      <vt:lpstr>Slayt 320</vt:lpstr>
      <vt:lpstr>Slayt 321</vt:lpstr>
      <vt:lpstr>Slayt 322</vt:lpstr>
      <vt:lpstr>Slayt 323</vt:lpstr>
      <vt:lpstr>Slayt 324</vt:lpstr>
      <vt:lpstr>Slayt 325</vt:lpstr>
      <vt:lpstr>Slayt 326</vt:lpstr>
      <vt:lpstr>Slayt 327</vt:lpstr>
      <vt:lpstr>Slayt 328</vt:lpstr>
      <vt:lpstr>Slayt 329</vt:lpstr>
      <vt:lpstr>Slayt 330</vt:lpstr>
      <vt:lpstr>Slayt 331</vt:lpstr>
      <vt:lpstr>Slayt 332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Slayt 1</dc:title>
  <dc:creator>Nihat</dc:creator>
  <cp:lastModifiedBy>Nihat</cp:lastModifiedBy>
  <cp:revision>215</cp:revision>
  <dcterms:created xsi:type="dcterms:W3CDTF">2013-01-16T15:36:20Z</dcterms:created>
  <dcterms:modified xsi:type="dcterms:W3CDTF">2013-05-30T10:43:46Z</dcterms:modified>
</cp:coreProperties>
</file>