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70"/>
  </p:notesMasterIdLst>
  <p:sldIdLst>
    <p:sldId id="256" r:id="rId2"/>
    <p:sldId id="257" r:id="rId3"/>
    <p:sldId id="366" r:id="rId4"/>
    <p:sldId id="470" r:id="rId5"/>
    <p:sldId id="458" r:id="rId6"/>
    <p:sldId id="258" r:id="rId7"/>
    <p:sldId id="368" r:id="rId8"/>
    <p:sldId id="259" r:id="rId9"/>
    <p:sldId id="369" r:id="rId10"/>
    <p:sldId id="358" r:id="rId11"/>
    <p:sldId id="260" r:id="rId12"/>
    <p:sldId id="472" r:id="rId13"/>
    <p:sldId id="341" r:id="rId14"/>
    <p:sldId id="459" r:id="rId15"/>
    <p:sldId id="261" r:id="rId16"/>
    <p:sldId id="373" r:id="rId17"/>
    <p:sldId id="262" r:id="rId18"/>
    <p:sldId id="357" r:id="rId19"/>
    <p:sldId id="374" r:id="rId20"/>
    <p:sldId id="468" r:id="rId21"/>
    <p:sldId id="263" r:id="rId22"/>
    <p:sldId id="264" r:id="rId23"/>
    <p:sldId id="376" r:id="rId24"/>
    <p:sldId id="342" r:id="rId25"/>
    <p:sldId id="460" r:id="rId26"/>
    <p:sldId id="265" r:id="rId27"/>
    <p:sldId id="359" r:id="rId28"/>
    <p:sldId id="379" r:id="rId29"/>
    <p:sldId id="266" r:id="rId30"/>
    <p:sldId id="462" r:id="rId31"/>
    <p:sldId id="267" r:id="rId32"/>
    <p:sldId id="268" r:id="rId33"/>
    <p:sldId id="381" r:id="rId34"/>
    <p:sldId id="346" r:id="rId35"/>
    <p:sldId id="269" r:id="rId36"/>
    <p:sldId id="445" r:id="rId37"/>
    <p:sldId id="270" r:id="rId38"/>
    <p:sldId id="271" r:id="rId39"/>
    <p:sldId id="383" r:id="rId40"/>
    <p:sldId id="272" r:id="rId41"/>
    <p:sldId id="464" r:id="rId42"/>
    <p:sldId id="273" r:id="rId43"/>
    <p:sldId id="274" r:id="rId44"/>
    <p:sldId id="385" r:id="rId45"/>
    <p:sldId id="347" r:id="rId46"/>
    <p:sldId id="275" r:id="rId47"/>
    <p:sldId id="276" r:id="rId48"/>
    <p:sldId id="277" r:id="rId49"/>
    <p:sldId id="386" r:id="rId50"/>
    <p:sldId id="278" r:id="rId51"/>
    <p:sldId id="387" r:id="rId52"/>
    <p:sldId id="279" r:id="rId53"/>
    <p:sldId id="388" r:id="rId54"/>
    <p:sldId id="280" r:id="rId55"/>
    <p:sldId id="281" r:id="rId56"/>
    <p:sldId id="389" r:id="rId57"/>
    <p:sldId id="473" r:id="rId58"/>
    <p:sldId id="447" r:id="rId59"/>
    <p:sldId id="282" r:id="rId60"/>
    <p:sldId id="283" r:id="rId61"/>
    <p:sldId id="390" r:id="rId62"/>
    <p:sldId id="360" r:id="rId63"/>
    <p:sldId id="391" r:id="rId64"/>
    <p:sldId id="392" r:id="rId65"/>
    <p:sldId id="348" r:id="rId66"/>
    <p:sldId id="393" r:id="rId67"/>
    <p:sldId id="469" r:id="rId68"/>
    <p:sldId id="286" r:id="rId69"/>
    <p:sldId id="466" r:id="rId70"/>
    <p:sldId id="287" r:id="rId71"/>
    <p:sldId id="474" r:id="rId72"/>
    <p:sldId id="361" r:id="rId73"/>
    <p:sldId id="288" r:id="rId74"/>
    <p:sldId id="289" r:id="rId75"/>
    <p:sldId id="362" r:id="rId76"/>
    <p:sldId id="396" r:id="rId77"/>
    <p:sldId id="290" r:id="rId78"/>
    <p:sldId id="397" r:id="rId79"/>
    <p:sldId id="291" r:id="rId80"/>
    <p:sldId id="292" r:id="rId81"/>
    <p:sldId id="398" r:id="rId82"/>
    <p:sldId id="293" r:id="rId83"/>
    <p:sldId id="399" r:id="rId84"/>
    <p:sldId id="294" r:id="rId85"/>
    <p:sldId id="349" r:id="rId86"/>
    <p:sldId id="401" r:id="rId87"/>
    <p:sldId id="295" r:id="rId88"/>
    <p:sldId id="296" r:id="rId89"/>
    <p:sldId id="402" r:id="rId90"/>
    <p:sldId id="475" r:id="rId91"/>
    <p:sldId id="403" r:id="rId92"/>
    <p:sldId id="476" r:id="rId93"/>
    <p:sldId id="298" r:id="rId94"/>
    <p:sldId id="299" r:id="rId95"/>
    <p:sldId id="477" r:id="rId96"/>
    <p:sldId id="351" r:id="rId97"/>
    <p:sldId id="300" r:id="rId98"/>
    <p:sldId id="405" r:id="rId99"/>
    <p:sldId id="301" r:id="rId100"/>
    <p:sldId id="352" r:id="rId101"/>
    <p:sldId id="302" r:id="rId102"/>
    <p:sldId id="408" r:id="rId103"/>
    <p:sldId id="303" r:id="rId104"/>
    <p:sldId id="304" r:id="rId105"/>
    <p:sldId id="305" r:id="rId106"/>
    <p:sldId id="411" r:id="rId107"/>
    <p:sldId id="343" r:id="rId108"/>
    <p:sldId id="306" r:id="rId109"/>
    <p:sldId id="353" r:id="rId110"/>
    <p:sldId id="413" r:id="rId111"/>
    <p:sldId id="307" r:id="rId112"/>
    <p:sldId id="308" r:id="rId113"/>
    <p:sldId id="309" r:id="rId114"/>
    <p:sldId id="310" r:id="rId115"/>
    <p:sldId id="414" r:id="rId116"/>
    <p:sldId id="311" r:id="rId117"/>
    <p:sldId id="452" r:id="rId118"/>
    <p:sldId id="312" r:id="rId119"/>
    <p:sldId id="417" r:id="rId120"/>
    <p:sldId id="453" r:id="rId121"/>
    <p:sldId id="313" r:id="rId122"/>
    <p:sldId id="314" r:id="rId123"/>
    <p:sldId id="418" r:id="rId124"/>
    <p:sldId id="354" r:id="rId125"/>
    <p:sldId id="420" r:id="rId126"/>
    <p:sldId id="315" r:id="rId127"/>
    <p:sldId id="422" r:id="rId128"/>
    <p:sldId id="316" r:id="rId129"/>
    <p:sldId id="317" r:id="rId130"/>
    <p:sldId id="318" r:id="rId131"/>
    <p:sldId id="454" r:id="rId132"/>
    <p:sldId id="356" r:id="rId133"/>
    <p:sldId id="319" r:id="rId134"/>
    <p:sldId id="320" r:id="rId135"/>
    <p:sldId id="425" r:id="rId136"/>
    <p:sldId id="321" r:id="rId137"/>
    <p:sldId id="322" r:id="rId138"/>
    <p:sldId id="427" r:id="rId139"/>
    <p:sldId id="363" r:id="rId140"/>
    <p:sldId id="323" r:id="rId141"/>
    <p:sldId id="324" r:id="rId142"/>
    <p:sldId id="325" r:id="rId143"/>
    <p:sldId id="429" r:id="rId144"/>
    <p:sldId id="355" r:id="rId145"/>
    <p:sldId id="430" r:id="rId146"/>
    <p:sldId id="431" r:id="rId147"/>
    <p:sldId id="327" r:id="rId148"/>
    <p:sldId id="328" r:id="rId149"/>
    <p:sldId id="455" r:id="rId150"/>
    <p:sldId id="329" r:id="rId151"/>
    <p:sldId id="330" r:id="rId152"/>
    <p:sldId id="480" r:id="rId153"/>
    <p:sldId id="331" r:id="rId154"/>
    <p:sldId id="332" r:id="rId155"/>
    <p:sldId id="435" r:id="rId156"/>
    <p:sldId id="333" r:id="rId157"/>
    <p:sldId id="436" r:id="rId158"/>
    <p:sldId id="334" r:id="rId159"/>
    <p:sldId id="364" r:id="rId160"/>
    <p:sldId id="335" r:id="rId161"/>
    <p:sldId id="441" r:id="rId162"/>
    <p:sldId id="336" r:id="rId163"/>
    <p:sldId id="457" r:id="rId164"/>
    <p:sldId id="337" r:id="rId165"/>
    <p:sldId id="338" r:id="rId166"/>
    <p:sldId id="339" r:id="rId167"/>
    <p:sldId id="443" r:id="rId168"/>
    <p:sldId id="340" r:id="rId16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81" autoAdjust="0"/>
  </p:normalViewPr>
  <p:slideViewPr>
    <p:cSldViewPr>
      <p:cViewPr>
        <p:scale>
          <a:sx n="68" d="100"/>
          <a:sy n="68" d="100"/>
        </p:scale>
        <p:origin x="-5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0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00A35-FB5F-4380-89D0-0C89A4306057}" type="datetimeFigureOut">
              <a:rPr lang="tr-TR" smtClean="0"/>
              <a:pPr/>
              <a:t>12.04.2019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06F53-5345-40C5-A711-AA9A9E495C64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470652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06F53-5345-40C5-A711-AA9A9E495C64}" type="slidenum">
              <a:rPr lang="tr-TR" smtClean="0"/>
              <a:pPr/>
              <a:t>50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06F53-5345-40C5-A711-AA9A9E495C64}" type="slidenum">
              <a:rPr lang="tr-TR" smtClean="0"/>
              <a:pPr/>
              <a:t>104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06F53-5345-40C5-A711-AA9A9E495C64}" type="slidenum">
              <a:rPr lang="tr-TR" smtClean="0"/>
              <a:pPr/>
              <a:t>156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FF96-071C-4C7D-921B-57EB1963DEEA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B99C-89A7-43FF-BE20-AF5F0F25B217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5981-121C-4C4F-8A98-D38B0C814E16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8F7B-211F-48E6-ABA1-60A6D2B6F420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82EAD-CED5-482F-B751-D483DEA510FA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50C5-2012-4DD8-9486-56429E61336B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AEA27-1D39-49D8-82DC-AD36A16DCDA9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03433-983D-44F4-BB77-E84A25FF171F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02E9-5ABE-4CA0-90C7-30132BEE66CA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D507-691A-4FCC-9DCD-74C0E6D30232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DEB1-16C2-41B7-B726-F8FE0A466537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B053326-232F-4D3B-B82F-668C35E7F85F}" type="datetime1">
              <a:rPr lang="tr-TR" smtClean="0"/>
              <a:pPr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260A0E9-9BCF-4E95-A43C-F7AF787009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39552" y="3284985"/>
            <a:ext cx="7920880" cy="936104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tr-TR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 BÖLÜM: LİPİD METABOLİZMASI</a:t>
            </a:r>
            <a:endParaRPr lang="tr-TR" sz="32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57158" y="1124744"/>
            <a:ext cx="8391306" cy="4392488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bölümde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lipidlerin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sindirimi ile yağ asitlerinin yıkımı ve sentezi anlatılacaktır. </a:t>
            </a:r>
            <a:endParaRPr lang="tr-T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Yetişkin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bir insan besin maddeleri vasıtasıyla günde yaklaşık 60–150 g arasında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lipid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alır. </a:t>
            </a: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Bunların % 90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ından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fazlasını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teşkil eder. </a:t>
            </a: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Bunun yanı sıra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fosfolipidler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kolesterol veya kolesterol esterleri, serbest yağ asitleri ile yağda çözünen A, D, E ve K vitaminleri de alınan diyette bulunur.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2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611560" y="980728"/>
            <a:ext cx="7992888" cy="4392488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Daha önceden açıklandığı gibi,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nötral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yağlar bitki ve hayvanlarda yağların depo şekli olup; yağ asitlerinin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gliserolle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yapmış oldukları mono–,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veya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esterleridir.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trigliseridler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nötral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yağlar)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metabolik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enerjinin en verimli ve konsantre depolanma şeklidir.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 gram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karbohidrat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protein </a:t>
            </a: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 </a:t>
            </a:r>
            <a:r>
              <a:rPr lang="tr-TR" sz="20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kcal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 enerji sağlarken; 1 gram yağın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</a:t>
            </a: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 </a:t>
            </a:r>
            <a:r>
              <a:rPr lang="tr-TR" sz="20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kcal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enerji açığa çıkar.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611560" y="980728"/>
            <a:ext cx="7992888" cy="352839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Çünkü yağlar,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karbohidratlar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proteinlere göre daha indirgenmişlerdir.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Bunun yanı sıra yağlar, çok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apolar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olduklarından susuz depolanırlar.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Fakat proteinler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karbohidratlar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polar yapılarından dolayı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hidratlanmış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şekilde depo edilirler.</a:t>
            </a:r>
            <a:endParaRPr lang="tr-TR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908720"/>
            <a:ext cx="8208912" cy="273630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Mesela, 1 gram glikojen, 2 gram su bağlar. Bunun sonucu olarak, 1 gram susuz yağ,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hidratlanmış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 gram glikojenden 6 kat daha fazla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metabolik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enerji depolayabilir.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da enerjinin glikojen yerine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halinde depolanmasını daha avantajlı kılmaktadır.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620688"/>
            <a:ext cx="8391306" cy="504056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70 </a:t>
            </a:r>
            <a:r>
              <a:rPr lang="tr-TR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kg ağırlığında bir yetişkinin, </a:t>
            </a:r>
            <a:r>
              <a:rPr lang="tr-TR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metabolik</a:t>
            </a:r>
            <a:r>
              <a:rPr lang="tr-TR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enerji kaynaklarının yaklaşık </a:t>
            </a:r>
            <a:endParaRPr lang="tr-TR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q"/>
            </a:pP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136.000 </a:t>
            </a:r>
            <a:r>
              <a:rPr lang="tr-TR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kcal</a:t>
            </a:r>
            <a:r>
              <a:rPr lang="tr-TR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’ si </a:t>
            </a:r>
            <a:r>
              <a:rPr lang="tr-TR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>
              <a:lnSpc>
                <a:spcPct val="170000"/>
              </a:lnSpc>
              <a:buFont typeface="Wingdings" pitchFamily="2" charset="2"/>
              <a:buChar char="q"/>
            </a:pP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25.000 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kcal’si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çoğunluğu kaslarda olmak üzere proteinler; </a:t>
            </a:r>
            <a:endParaRPr lang="tr-TR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q"/>
            </a:pP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1600 </a:t>
            </a:r>
            <a:r>
              <a:rPr lang="tr-TR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kcal</a:t>
            </a:r>
            <a:r>
              <a:rPr lang="tr-TR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’ si glikojen ve </a:t>
            </a:r>
            <a:endParaRPr lang="tr-TR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q"/>
            </a:pP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60 </a:t>
            </a:r>
            <a:r>
              <a:rPr lang="tr-TR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kcal</a:t>
            </a:r>
            <a:r>
              <a:rPr lang="tr-TR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’ si </a:t>
            </a:r>
            <a:r>
              <a:rPr lang="tr-TR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glukoz</a:t>
            </a:r>
            <a:r>
              <a:rPr lang="tr-TR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halindedir. </a:t>
            </a:r>
            <a:endParaRPr lang="tr-TR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Toplam vücut ağırlığının yaklaşık 11 kg’ ı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triaçilgliseroldür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Eğer bu miktar enerji, glikojen halinde depolansaydı; vücut ağırlığı 55 kg daha fazla olurdu.</a:t>
            </a:r>
          </a:p>
          <a:p>
            <a:pPr algn="just">
              <a:lnSpc>
                <a:spcPct val="170000"/>
              </a:lnSpc>
              <a:buNone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6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611560" y="1124744"/>
            <a:ext cx="7992888" cy="3240360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Memelilerde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depolandığı doku,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adipoz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 yani yağ dokusudur.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doku hücrelerinin büyük bölümünü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kütleleri oluşturmaktadır.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hücreler,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sentez, depolanma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mobilizasyonu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için özelleşmiştir.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8104414" cy="3721616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Besinlerden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alınan yağların sindirim yolunda karşılaştığı ilk enzim, dil altından salgılanan </a:t>
            </a:r>
            <a:r>
              <a:rPr lang="tr-TR" sz="2600" b="1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lingual</a:t>
            </a:r>
            <a:r>
              <a:rPr lang="tr-TR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600" b="1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lipaz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dır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tr-T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Ağızdaki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kısa süreli temastan dolayı, burada kayda değer bir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hidrolizi gözlenmez. </a:t>
            </a:r>
            <a:endParaRPr lang="tr-T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enzim, asidik ortamda da aktif olduğu için, midede de etkisini sürdürür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851920" y="6021288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467544" y="764704"/>
            <a:ext cx="8064896" cy="78175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tr-TR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11.1. Yağların Sindirimi ve Taşınması</a:t>
            </a:r>
            <a:endParaRPr lang="tr-TR" sz="28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611560" y="1052736"/>
            <a:ext cx="8064896" cy="338437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Ayrıca mideden salgılanan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gastrik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lipaz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mide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pH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ları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nötral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olan bebeklerde sütteki yağların sindirimi fonksiyonu gördüğü ve yetişkin kişilerde çok önemli olmadığı bildirilmektedir.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Yağlar, midede safra asitlerinin mevcut olmaması sebebiyle emülsiyonlaşmış halde değildir.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642910" y="980728"/>
            <a:ext cx="7929618" cy="374441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Dolayısıyla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lingual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gastrik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lipazlar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ancak daha az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hidrofobik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olan kısa zincirli yağ asitli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üzerinde etkili olabilirler.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yağ asitlerinin bir kısmı, mide mukoza hücrelerine ve oradan da kana geçerek karaciğere ulaşır.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Sonuç olarak, midede önemli ölçüde bir yağ sindirimi söz konusu değildir.     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803674"/>
            <a:ext cx="8208912" cy="443198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tr-TR" sz="2400" dirty="0" smtClean="0">
                <a:solidFill>
                  <a:srgbClr val="FF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Diyet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lipidlerin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sindirimi ve emilimi ince bağırsakta olur 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Diyetle alınan yağlar, ince bağırsağın üst kısmından girdiği zaman, </a:t>
            </a:r>
            <a:r>
              <a:rPr kumimoji="0" lang="tr-TR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kolesistokinin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hormonu salgılanarak kana karışır ve bu da safra kesesinden bağırsağa safra sıvısının salgılanmasını uyarır.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Safra sıvısının önemli bir bölümünü oluşturan kolesterolün polar türevleri olan safra asitleri etkili deterjan özelliği gösterirler.</a:t>
            </a:r>
            <a:r>
              <a:rPr lang="tr-TR" sz="2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052736"/>
            <a:ext cx="8064896" cy="3960440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lvl="0" indent="0"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Safra asitleri karaciğerde sentezlenir, safra kesesinde depolanırlar.</a:t>
            </a:r>
          </a:p>
          <a:p>
            <a:pPr marL="0" lvl="0" indent="0"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Safra asitleri suda çözünmeyen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lipidleri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dağıtarak emülsiyon oluştururlar. </a:t>
            </a:r>
          </a:p>
          <a:p>
            <a:pPr marL="0" lvl="0" indent="0"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Böylece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lipidlerin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lipaz</a:t>
            </a:r>
            <a:r>
              <a:rPr lang="tr-TR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enzimleri tarafından hidrolizi için uygun fiziksel ortam hazırlanır. </a:t>
            </a:r>
          </a:p>
          <a:p>
            <a:pPr marL="0" lvl="0" indent="0"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Safra asitleri miseller oluşturarak,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lipidlerin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absorpsiyonuna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katkıda bulunurlar.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268760"/>
            <a:ext cx="8032976" cy="26642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Ayrıca yağlar, on iki parmak bağırsağından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duodenum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geçerken,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sekretin</a:t>
            </a:r>
            <a:r>
              <a:rPr lang="tr-TR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hormonunun salgılanmasını uyarır.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hormon da, HCO</a:t>
            </a:r>
            <a:r>
              <a:rPr lang="tr-TR" sz="2000" baseline="-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bakımından zengin ve mideden gelen karışımın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pH’sını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nötralize eden pankreas sıvısının bağırsaklara salgılanmasını sağlar. </a:t>
            </a:r>
            <a:endParaRPr lang="tr-TR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548680"/>
            <a:ext cx="8352928" cy="482453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Pankreas salgısı, yağların sindirimi ile ilgili </a:t>
            </a:r>
          </a:p>
          <a:p>
            <a:pPr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 pankreas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lipazı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2) kolesterol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esteraz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ve</a:t>
            </a:r>
            <a:r>
              <a:rPr lang="tr-TR" sz="2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3)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fosfolipaz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</a:t>
            </a:r>
            <a:r>
              <a:rPr lang="tr-TR" sz="2400" b="1" baseline="-30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(PLA</a:t>
            </a:r>
            <a:r>
              <a:rPr lang="tr-TR" sz="2400" b="1" baseline="-30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enzimleriyle;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lipazın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etkinliği için gerekli olan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kolipaz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proteini içerir.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Kolipaz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lipazın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kompleksi içinde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adsorpsiyonunu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kolaylaştırır.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şekilde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hidrolizini de aktive etmiş olur. </a:t>
            </a:r>
          </a:p>
          <a:p>
            <a:pPr>
              <a:lnSpc>
                <a:spcPct val="150000"/>
              </a:lnSpc>
              <a:buNone/>
            </a:pPr>
            <a:endParaRPr lang="tr-TR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57200" y="980728"/>
            <a:ext cx="8147248" cy="44644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lvl="0"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Bunlardan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fosfolipaz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</a:t>
            </a:r>
            <a:r>
              <a:rPr lang="tr-TR" sz="2000" baseline="-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kolipaz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zimojen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halde salgılanır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tripsin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aktifleştirilir.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Safra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asitlerinin oluşturduğu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lipid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emülsiyonu–sulu ortam ara yüzeyinde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kolipazla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1:1 oranında teşkil edilen kompleks halinde iş görebilen pankreas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lipazı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omurgasındaki 1 ve 3 no’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lu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karbonlardaki ester bağlarını hidrolizler. </a:t>
            </a: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Ürün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olarak, iki yağ asidi ve 2–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monoaçilgliserol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oluşur: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16</a:t>
            </a:fld>
            <a:endParaRPr lang="tr-TR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876256" y="2555466"/>
            <a:ext cx="2071702" cy="310854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11.1.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Omurgalılarda diyet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lipidlerin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işlenmesi. Diyet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lipidlerin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sindirimi ve emilimleri ince bağırsaklarda olur ve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triaçilgliserollerden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salınan yağ asitleri, kas ve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adipoz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dokuya salınır ve depolanır. Burada sekiz basamak tartışılacaktır.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17</a:t>
            </a:fld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6376"/>
            <a:ext cx="6748180" cy="700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836712"/>
            <a:ext cx="8248430" cy="381642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1-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Safra asitleri, ince bağırsaklarda diyet yağlarını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emülsifiye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eder ve karışık miselleri oluşturur.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2-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İnce bağırsak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lipazları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gliserolleri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parçalar.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3-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Yağ asitleri ve diğer yıkım ürünleri, ince bağırsak mukozası tarafından alınır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çevrilir.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4-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kolesterol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apolipoproteinlerle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birleşerek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şilomikronları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oluşturur. 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136904" cy="3993624"/>
          </a:xfrm>
          <a:ln>
            <a:solidFill>
              <a:schemeClr val="accent1"/>
            </a:solidFill>
          </a:ln>
        </p:spPr>
        <p:txBody>
          <a:bodyPr/>
          <a:lstStyle/>
          <a:p>
            <a:pPr algn="just">
              <a:lnSpc>
                <a:spcPct val="16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5-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Şilomikronlar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lenf sistemi ve kan dolaşımı aracılığıyla dokulara taşınır. </a:t>
            </a:r>
          </a:p>
          <a:p>
            <a:pPr algn="just">
              <a:lnSpc>
                <a:spcPct val="16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6-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Kapilerde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ApO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-C-II ile aktifleştirilen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lipoprotein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yağ asitleri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salınımını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sağlar. </a:t>
            </a:r>
          </a:p>
          <a:p>
            <a:pPr algn="just">
              <a:lnSpc>
                <a:spcPct val="16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7-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Yağ asitleri hücreye girer. </a:t>
            </a:r>
          </a:p>
          <a:p>
            <a:pPr algn="just">
              <a:lnSpc>
                <a:spcPct val="16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8-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Yağ asitleri, yakıt olarak oksitlenir veya yeniden esterleştirilerek depo edilir.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908720"/>
            <a:ext cx="8352928" cy="3456384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Kolesterol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esteraz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ise, kolesterol esterlerini serbest kolesterol ve yağ asidine parçalar.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osfolipaz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</a:t>
            </a:r>
            <a:r>
              <a:rPr lang="tr-TR" sz="2400" b="1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bağırsakta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tripsin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aktifleştirildikten sonra,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fosfogliseridlerin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2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no’lu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karbonundaki yağ asidini uzaklaştırarak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lizofosfogliseridleri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oluşturur: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96944" cy="54006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  <a:buNone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70000"/>
              </a:lnSpc>
              <a:buNone/>
            </a:pPr>
            <a:endParaRPr lang="tr-T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70000"/>
              </a:lnSpc>
              <a:buNone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70000"/>
              </a:lnSpc>
              <a:buNone/>
            </a:pPr>
            <a:endParaRPr lang="tr-T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70000"/>
              </a:lnSpc>
              <a:buNone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Lizofosfogliserit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ya ince bağırsak mukoza hücrelerine girer ya da yapılarındaki diğer yağ asidi de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lizofosfolipazlarca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daha ileri parçalanmaya uğrar.</a:t>
            </a:r>
          </a:p>
          <a:p>
            <a:pPr>
              <a:lnSpc>
                <a:spcPct val="170000"/>
              </a:lnSpc>
              <a:buNone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835292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21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980728"/>
            <a:ext cx="8280920" cy="4680520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Diyetle </a:t>
            </a:r>
            <a:r>
              <a:rPr lang="tr-TR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alınan </a:t>
            </a:r>
            <a:r>
              <a:rPr lang="tr-TR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lipidlerin</a:t>
            </a:r>
            <a:r>
              <a:rPr lang="tr-TR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sindirimi sonucu oluşan karışımda başlıca, </a:t>
            </a:r>
            <a:endParaRPr lang="tr-TR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None/>
            </a:pPr>
            <a:r>
              <a:rPr lang="tr-TR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tr-TR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tr-TR" sz="2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yağ asitleri, </a:t>
            </a:r>
            <a:endParaRPr lang="tr-TR" sz="2600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None/>
            </a:pPr>
            <a:r>
              <a:rPr lang="tr-TR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tr-TR" sz="2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serbest kolesterol, </a:t>
            </a:r>
            <a:endParaRPr lang="tr-TR" sz="2600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None/>
            </a:pPr>
            <a:r>
              <a:rPr lang="tr-TR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tr-TR" sz="2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2–</a:t>
            </a:r>
            <a:r>
              <a:rPr lang="tr-TR" sz="26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monoaçilgliserol</a:t>
            </a:r>
            <a:r>
              <a:rPr lang="tr-TR" sz="2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ve</a:t>
            </a:r>
            <a:r>
              <a:rPr lang="tr-TR" sz="2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tr-TR" sz="2600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None/>
            </a:pPr>
            <a:r>
              <a:rPr lang="tr-TR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4) </a:t>
            </a:r>
            <a:r>
              <a:rPr lang="tr-TR" sz="26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lizofosfogliseridler</a:t>
            </a:r>
            <a:r>
              <a:rPr lang="tr-TR" sz="2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bulunmaktadır. Bunlar safra asitleriyle birlikte miseller teşkil ederler. 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tr-T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923928" y="6237312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22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764704"/>
            <a:ext cx="8136904" cy="43204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Yağda çözünen vitaminlerin de yer aldığı misel yapısında bu moleküllerin polar kısımları dışarıya;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apolar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hidrofobik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kısımları da içeriye yönelmiştir.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Miseller ince bağırsak mukoza hücreleri tarafından emilir.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4–12 karbon uzunluğundaki yağ asitleri, ince bağırsak tarafından emilir ve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taşıyıcı kan dolaşımı (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portal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ven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yoluyla karaciğere taşınır.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24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124744"/>
            <a:ext cx="8280920" cy="381642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Bağırsak mukoza hücreleri ER lümeninde, yağ asitlerinin aktifleşmesi ve tekrar esterleşme reaksiyonları ile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kolesterol esterleri sentezlenir.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nötral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lipidler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çok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hidrofobik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oldukları için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fosfolipid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serbest kolesterol ve özgül proteinlere bağlanarak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lipid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tabakası içinde toplanmış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şilomikron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adı verilen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lipoprotein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kümelerini oluşturur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       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836712"/>
            <a:ext cx="8136904" cy="4608512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Şilomikronlar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ekzositozla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bağırsak mukoza hücrelerinden lenf dolaşımına aktarılır ve buradan da kan dolaşımına geçerler.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Şilomikronlar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% 89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% 8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fosfolipid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% 1 protein ve % 2 kolesterolden ibarettir.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Normal bir yemek sonrası kanda bir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hiperlipidemi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(kanda yüksek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lipid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konsantrasyonu) gözlenir.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durum 2 saati maksimumda olmak üzere 4–5 saat sürer. </a:t>
            </a:r>
            <a:endParaRPr lang="tr-TR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052736"/>
            <a:ext cx="8496944" cy="352839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Şilomikronlar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, plazmaya bulanık görünüm verirler. Bu bulanık plazma, çeşitli organlardan geçerken </a:t>
            </a:r>
            <a:r>
              <a:rPr lang="tr-TR" sz="2400" b="1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lipoprotein</a:t>
            </a:r>
            <a:r>
              <a:rPr lang="tr-TR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lipaz</a:t>
            </a:r>
            <a:r>
              <a:rPr 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enzimi tarafından berraklaştırılır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Lipoprotein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başlıca kas ve yağ dokusunda sentezlenerek salgılanır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periferal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dokuların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kapiler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damarları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endotel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hücrelerin dış tarafına tutunmuş halde bulunur.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26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28596" y="908720"/>
            <a:ext cx="8143932" cy="4176464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Şilomikronların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yapısındaki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yağ asitleri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hidrolizlenir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tr-TR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asitleri hücrelerin içine girerken,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karaciğere giderek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glikoneogenezle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glukoza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çevrilir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Bölüm 10.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Glukoneogenez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  <a:endParaRPr lang="tr-TR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Adipoz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 hücrelerinde,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gliserolün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ATP ile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fosforilasyonunu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katalizleyen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kinaz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enzimi bulunmadığı için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gliserolü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kullanamazlar.      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851920" y="6093296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28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80920" cy="428165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Kolesterol,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diğer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lipidler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vücut sıvılarında artan yoğunluklarına göre sınıflandırılan bir seri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lipoproteinler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taşınır.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Yukarıda sözü edilen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şilomikronlar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bunların bir çeşididir.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Diğerleri ise,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çok düşük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dansiteli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lipoproteinler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(VLDL)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düşük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dansiteli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lipoproteinler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(LDL)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yüksek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dansiteli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lipoproteinler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(HDL)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dir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Tablo 11.1</a:t>
            </a:r>
            <a:r>
              <a:rPr lang="tr-TR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  <a:endParaRPr lang="tr-TR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1196752"/>
            <a:ext cx="8319868" cy="3168352"/>
          </a:xfrm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</a:t>
            </a:r>
            <a:r>
              <a:rPr lang="tr-TR" sz="29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lipoproteinler</a:t>
            </a:r>
            <a:r>
              <a:rPr lang="tr-TR" sz="2900" dirty="0">
                <a:latin typeface="Verdana" pitchFamily="34" charset="0"/>
                <a:ea typeface="Verdana" pitchFamily="34" charset="0"/>
                <a:cs typeface="Verdana" pitchFamily="34" charset="0"/>
              </a:rPr>
              <a:t>, aynen </a:t>
            </a:r>
            <a:r>
              <a:rPr lang="tr-TR" sz="29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şilomikronlarda</a:t>
            </a:r>
            <a:r>
              <a:rPr lang="tr-TR" sz="2900" dirty="0">
                <a:latin typeface="Verdana" pitchFamily="34" charset="0"/>
                <a:ea typeface="Verdana" pitchFamily="34" charset="0"/>
                <a:cs typeface="Verdana" pitchFamily="34" charset="0"/>
              </a:rPr>
              <a:t> anlatıldığı gibi; polar </a:t>
            </a:r>
            <a:r>
              <a:rPr lang="tr-TR" sz="29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lipidler</a:t>
            </a:r>
            <a:r>
              <a:rPr lang="tr-TR" sz="2900" dirty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sarılmış bir </a:t>
            </a:r>
            <a:r>
              <a:rPr lang="tr-TR" sz="29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hidrofobik</a:t>
            </a:r>
            <a:r>
              <a:rPr lang="tr-TR" sz="29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9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lipid</a:t>
            </a:r>
            <a:r>
              <a:rPr lang="tr-TR" sz="2900" dirty="0">
                <a:latin typeface="Verdana" pitchFamily="34" charset="0"/>
                <a:ea typeface="Verdana" pitchFamily="34" charset="0"/>
                <a:cs typeface="Verdana" pitchFamily="34" charset="0"/>
              </a:rPr>
              <a:t> çekirdeğinden ve bunun etrafında da </a:t>
            </a:r>
            <a:r>
              <a:rPr lang="tr-TR" sz="29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apolipoproteinlerden</a:t>
            </a:r>
            <a:r>
              <a:rPr lang="tr-TR" sz="2900" dirty="0">
                <a:latin typeface="Verdana" pitchFamily="34" charset="0"/>
                <a:ea typeface="Verdana" pitchFamily="34" charset="0"/>
                <a:cs typeface="Verdana" pitchFamily="34" charset="0"/>
              </a:rPr>
              <a:t> ibaret bir kabuktan oluşmuştur. </a:t>
            </a:r>
            <a:endParaRPr lang="tr-TR" sz="29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A’dan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900" dirty="0">
                <a:latin typeface="Verdana" pitchFamily="34" charset="0"/>
                <a:ea typeface="Verdana" pitchFamily="34" charset="0"/>
                <a:cs typeface="Verdana" pitchFamily="34" charset="0"/>
              </a:rPr>
              <a:t>H’ ye kadar birçok </a:t>
            </a:r>
            <a:r>
              <a:rPr lang="tr-TR" sz="29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apolipoprotein</a:t>
            </a:r>
            <a:r>
              <a:rPr lang="tr-TR" sz="2900" dirty="0">
                <a:latin typeface="Verdana" pitchFamily="34" charset="0"/>
                <a:ea typeface="Verdana" pitchFamily="34" charset="0"/>
                <a:cs typeface="Verdana" pitchFamily="34" charset="0"/>
              </a:rPr>
              <a:t> sınıfı ve </a:t>
            </a:r>
            <a:r>
              <a:rPr lang="tr-TR" sz="29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apo</a:t>
            </a:r>
            <a:r>
              <a:rPr lang="tr-TR" sz="2900" dirty="0">
                <a:latin typeface="Verdana" pitchFamily="34" charset="0"/>
                <a:ea typeface="Verdana" pitchFamily="34" charset="0"/>
                <a:cs typeface="Verdana" pitchFamily="34" charset="0"/>
              </a:rPr>
              <a:t> A–I veya </a:t>
            </a:r>
            <a:r>
              <a:rPr lang="tr-TR" sz="29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apo</a:t>
            </a:r>
            <a:r>
              <a:rPr lang="tr-TR" sz="2900" dirty="0">
                <a:latin typeface="Verdana" pitchFamily="34" charset="0"/>
                <a:ea typeface="Verdana" pitchFamily="34" charset="0"/>
                <a:cs typeface="Verdana" pitchFamily="34" charset="0"/>
              </a:rPr>
              <a:t> C–II gibi alt sınıfları belirlenmiştir.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30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611560" y="692696"/>
            <a:ext cx="7992888" cy="43204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kompleksler 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son derece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hidrofobik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lipidleri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çözünebilir hale getirir.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Ayrıca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apolipoproteinler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lipoproteinlerin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metabolizma ve fonksiyonlarını da düzenlerler.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Mesela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şilomikronlar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ve VLDL yapısındaki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apo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C–II proteini,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lipoprotein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lipaz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enzimine bağlanarak onu aktifleştirir.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Hepsinin spesifik fonksiyo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nları henüz aydınlatılamamıştır.</a:t>
            </a:r>
            <a:endParaRPr lang="tr-TR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31</a:t>
            </a:fld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307" y="1626394"/>
            <a:ext cx="8726736" cy="2738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9512" y="908720"/>
            <a:ext cx="8640960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Tablo 11.1.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Plazma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lipoproteinleri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TG: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Triaçilgliserol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57158" y="1052736"/>
            <a:ext cx="8319298" cy="417646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Şilomikronların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tamamı ve VLDL’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az bir bölümü bağırsaklarda ve diğerleri tamamen karaciğerde sentezlenir ve salgılanır. </a:t>
            </a: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Bunların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en büyüğü olan </a:t>
            </a:r>
            <a:r>
              <a:rPr lang="tr-TR" sz="24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şilomikronlar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, diyetle alınan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ve diğer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lipidleri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bağırsaktan karaciğere ve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adipoz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dokuya taşırlar. </a:t>
            </a: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Çok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miktarda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ve düşük oranda (%2’ den az) protein ihtiva ettiklerinden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dansiteleri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çok düşüktür (&lt;0.940). 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923928" y="6165304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32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33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1052736"/>
            <a:ext cx="8280920" cy="338437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Şilomikronlardaki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periferal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dokulardaki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lipoprotein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lipazlar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birkaç dakika içinde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hidrolizlenmesi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sonucu geride kalan kolesterolce zengin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şilomikron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kalıntıları, karaciğer tarafından alınır.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Yani diyetle alınan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eksojen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kolesterolün tamamına yakını, karaciğere taşınmış olur.</a:t>
            </a:r>
            <a:endParaRPr lang="tr-TR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34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00034" y="764704"/>
            <a:ext cx="8176422" cy="3816424"/>
          </a:xfrm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3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VLDL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vücutta (büyük ölçüde karaciğerde) sentezlenmiş olan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adipoz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dokuya ve iskelet kaslarına ulaştırır.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9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VLDL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den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lipoprotein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lipazla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uzaklaştırılması sonucu geriye kalan kısım, HDL’ ye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apo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A–II ve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apo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vererek kolesterol esterlerince zengin olan düşük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dansiteli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lipoproteinlere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(LDL) dönüştürülür.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endParaRPr lang="tr-TR" sz="3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692696"/>
            <a:ext cx="8391876" cy="460851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LDL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görevi karaciğerden kolesterolü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periferal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dokulara taşımak ve buralarda yeniden kolesterol sentezini düzenlemektir. </a:t>
            </a: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LDL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kolesterolü arter duvarlarına taşıdığı için, yüksek plazma LDL veya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apo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B düzeyleri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arteroskleroz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için artmış riskin en iyi göstergesidir. </a:t>
            </a: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hücrelerde LDL; spesifik reseptörlere bağlanarak,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endositozla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hücre içine alınır ve </a:t>
            </a:r>
            <a:r>
              <a:rPr lang="tr-TR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lizozomlarda</a:t>
            </a:r>
            <a:r>
              <a:rPr lang="tr-TR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yıkılır.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35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36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548680"/>
            <a:ext cx="8352928" cy="504056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reseptörlerden yoksun kişilerin kanında yüksek kolesterol görülür.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Yüksek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dansiteli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lipoproteinlerin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HDL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görevi ise,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periferal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dokulardan kolesterolü karaciğere taşımak ve diğer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lipoproteinlerin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fonksiyonlarını yönlendirmektir.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Herhangi bir andaki plazma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seviyeleri,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metabolizmasının ve diyet depo yağlarının kullanım dengesinin genel durumu hakkında bilgi verir.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Tablo 11.2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de normal bir yetişkin plazmasındaki başlıca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lipidlerin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açlık seviyeleri yaklaşık olarak sıralanmıştır.</a:t>
            </a:r>
            <a:endParaRPr lang="tr-TR" sz="2000" dirty="0" smtClean="0"/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37</a:t>
            </a:fld>
            <a:endParaRPr lang="tr-TR"/>
          </a:p>
        </p:txBody>
      </p:sp>
      <p:pic>
        <p:nvPicPr>
          <p:cNvPr id="171009" name="Picture 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64507"/>
            <a:ext cx="6624736" cy="2340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0" name="Rectangle 2"/>
          <p:cNvSpPr>
            <a:spLocks noChangeArrowheads="1"/>
          </p:cNvSpPr>
          <p:nvPr/>
        </p:nvSpPr>
        <p:spPr bwMode="auto">
          <a:xfrm>
            <a:off x="1115616" y="1052736"/>
            <a:ext cx="6624736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Tablo 11.2.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Plazma açlık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lipid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seviyeleri (mg/100 mL plazma)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844824"/>
            <a:ext cx="8352928" cy="280831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asitleri vücutta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halinde depo edildiklerinden, önce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enzimleri tarafından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hidrolizlenir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hücrelerindeki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lipazlar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hormonal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kontrol altındadır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cAMP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aktifleştirilen protein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kinazların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fosforillenmesi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aktif hale geçer.</a:t>
            </a:r>
          </a:p>
          <a:p>
            <a:pPr algn="just">
              <a:lnSpc>
                <a:spcPct val="160000"/>
              </a:lnSpc>
              <a:buNone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60000"/>
              </a:lnSpc>
              <a:buNone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60000"/>
              </a:lnSpc>
              <a:buNone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60000"/>
              </a:lnSpc>
              <a:buNone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38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323528" y="908720"/>
            <a:ext cx="8352928" cy="69166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tr-TR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11.2.</a:t>
            </a:r>
            <a:r>
              <a:rPr lang="tr-TR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Yağ Asitlerinin Yıkımı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39</a:t>
            </a:fld>
            <a:endParaRPr lang="tr-TR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91440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1268760"/>
            <a:ext cx="8219256" cy="43924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Franz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Knoop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(1904), yağ asidi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mekanizmasını aydınlatmada büyük katkıları olan bir seri deneyler yapmıştır.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Köpeklere, ω–karbon atomuna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fenil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takılmış düz zincirli yağ asitleri vermiştir.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Knoop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fenil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bütiratla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beslenen köpeklerin idrarında,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fenil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asetik asit türevi;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fenil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propiyonatla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beslenenlerin idrarında ise,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benzoik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asit türevi tespit etti. 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810000" y="6232227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40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41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611560" y="908720"/>
            <a:ext cx="7992888" cy="3672408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Gerçekten çift karbon sayılı yağ asitleri verildiği zaman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fenil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asetik asit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Tek karbon sayılı yağ asitleri verildiği zaman da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benzoik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asit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oluşmaktaydı.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Knoop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bu buluşlarından sonra yağ asitlerinin β–karbonu üzerinden oksitlenerek; iki karbonlu birimler halinde yıkıldığı sonucuna varmıştır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  <a:endParaRPr lang="tr-TR" sz="2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42</a:t>
            </a:fld>
            <a:endParaRPr lang="tr-TR"/>
          </a:p>
        </p:txBody>
      </p:sp>
      <p:pic>
        <p:nvPicPr>
          <p:cNvPr id="165889" name="Picture 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865" y="887633"/>
            <a:ext cx="7193326" cy="3837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5890" name="Rectangle 2"/>
          <p:cNvSpPr>
            <a:spLocks noChangeArrowheads="1"/>
          </p:cNvSpPr>
          <p:nvPr/>
        </p:nvSpPr>
        <p:spPr bwMode="auto">
          <a:xfrm>
            <a:off x="467544" y="5381437"/>
            <a:ext cx="7776864" cy="5847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11.2.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Knoop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un yağ asitlerinin ikişer karbon birimi uzaklaştırılmasıyla yıkıldığını gösteren deneyi.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628800"/>
            <a:ext cx="8280920" cy="410445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Albümine bağlı yağ asitleri, kas ve karaciğere gelerek hücre içine girer ve bu hücrelere enerji sağlamak amacıyla yakılır.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Beyin ise yağ asidi–albümin kompleksi, kan–beyin engelini aşamadığı için; yağ asitlerini yakıt olarak kullanamaz.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Yağ asitleri, mitokondri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matriksinde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yükseltgenir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Daha sonraki araştırmalar 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yağ asitlerinin, mitokondri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matriksine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girmeden önce aktifleştirildiklerini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ortaya koymuştur.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1900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43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395536" y="476672"/>
            <a:ext cx="8280920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10.2.1. Yağ Asitlerinin Aktifleştirilmesi ve Mitokondri </a:t>
            </a:r>
            <a:r>
              <a:rPr lang="tr-TR" sz="24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Matriksine</a:t>
            </a:r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Taşınmaları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44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980728"/>
            <a:ext cx="8064896" cy="43204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Aktifleştirilme işlemi, bir ATP’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AMP’ ye kadar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hidrolizlenmesi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sonucu, bir yağ asidinin karboksil grubuyla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sülfhidril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grubunun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tiyoester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bağı oluşturması sonucu gerçekleşir.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reaksiyon, mitokondri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üzerinde bulunan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sentetaz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enzimi tarafından katalizlenir.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Reaksiyon iki basamakta oluşur ve 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yağ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adeni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ara ürünü içerir 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45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71472" y="836712"/>
            <a:ext cx="8104984" cy="44644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Önce yağ asidi, bir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adenilat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oluşturmak üzere ATP ile reaksiyona girer.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ATP’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diğer iki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fosforil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pirofosfat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PP</a:t>
            </a:r>
            <a:r>
              <a:rPr lang="tr-TR" sz="2000" baseline="-25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olarak ayrılır.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Daha sonra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sülfhidril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grubu, enzime sıkıca bağlanmış olan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adenilatla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reaksiyona girerek;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ve AMP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yi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meydana getirir.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59"/>
            <a:ext cx="8568952" cy="3672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46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47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836712"/>
            <a:ext cx="8352928" cy="4104456"/>
          </a:xfrm>
          <a:ln>
            <a:solidFill>
              <a:schemeClr val="accent1"/>
            </a:solidFill>
          </a:ln>
        </p:spPr>
        <p:txBody>
          <a:bodyPr>
            <a:normAutofit fontScale="475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tr-TR" sz="3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3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11.3. 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Yağ asidinin yağ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dönüşümü. Dönüşüm yağ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sentetaz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inorganik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pirofosfataz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katalizlenir. Yağ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türevleri yoluyla yağ asidi aktifleşmesi, iki basamakta olur. Birincisinde, karboksil iyonu ATP’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iki dış fosfatıyla (β ve γ) yer değiştirerek; yağ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adenilatı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oluşturur. Diğer ürün olan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PP</a:t>
            </a:r>
            <a:r>
              <a:rPr lang="tr-TR" sz="3800" baseline="-25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anında 2 P</a:t>
            </a:r>
            <a:r>
              <a:rPr lang="tr-TR" sz="38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ye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hidrolizlenerek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tepkimenin devamını sağlayan bir gruptur.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tiyol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grubu, enzime bağlı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adenilata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atak yapar; AMP ayrılır ve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tiyoester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oluşur. Toplu tepkime yüksek oranda </a:t>
            </a:r>
            <a:r>
              <a:rPr lang="tr-TR" sz="3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ekzergoniktir</a:t>
            </a:r>
            <a:r>
              <a:rPr lang="tr-TR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	</a:t>
            </a:r>
            <a:endParaRPr lang="tr-TR" sz="3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810000" y="6232227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48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424936" cy="4680520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Bu reaksiyonlar dönüşümlüdür fakat birinci basamakta oluşan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pirofosfatın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PP</a:t>
            </a:r>
            <a:r>
              <a:rPr lang="tr-TR" baseline="-25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hidrolizi, bu reaksiyonu büyük ölçüde ürünler lehine çevirerek dönüşümsüz yapar.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Toplu reaksiyon aşağıdaki gibidir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>
              <a:lnSpc>
                <a:spcPct val="170000"/>
              </a:lnSpc>
              <a:buNone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Yağ asidi + HS-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ATP → Yağ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AMP + 2P</a:t>
            </a:r>
            <a:r>
              <a:rPr lang="tr-TR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				∆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</a:t>
            </a:r>
            <a:r>
              <a:rPr lang="tr-TR" baseline="30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=–34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kJ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mol</a:t>
            </a:r>
            <a:endParaRPr lang="tr-T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ların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önünde iki yol vardır; ya mitokondriye geçerek yıkılır ya da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sentezinde kullanılır.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548680"/>
            <a:ext cx="8280920" cy="5472608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Yağ asitleri, dış mitokondri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membranı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üzerinde aktifleştirilirken; mitokondri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matriksinde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oksitlenir.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Uzun zincirli yağ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molekülleri, iç mitokondri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membranından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geçemezler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karnitin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adı verilen polar bir bileşiğe bağlanarak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karnitin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şeklinde taşınırlar.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Önce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kükürt atomundan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karnitinin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hidroksil grubuna aktarılır ve böylece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karn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itin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oluşur.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reaksiyon, dış mitokondri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tarafına lokalize olmuş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karnitin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açiltransfer</a:t>
            </a:r>
            <a:r>
              <a:rPr lang="tr-TR" sz="20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az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katalizlenir.</a:t>
            </a:r>
            <a:endParaRPr lang="tr-TR" sz="20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50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51</a:t>
            </a:fld>
            <a:endParaRPr lang="tr-TR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91440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836712"/>
            <a:ext cx="8352928" cy="4464496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Daha sonra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karnitin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iç mitokondri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membranından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6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translokaz</a:t>
            </a:r>
            <a:r>
              <a:rPr lang="tr-TR" sz="2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taşıyıcı proteini 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aracılığıyla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matrikse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aktarılır.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grubu,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 tekrar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transfer olur.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6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Karnitin</a:t>
            </a:r>
            <a:r>
              <a:rPr lang="tr-TR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6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açiltransfe</a:t>
            </a:r>
            <a:r>
              <a:rPr lang="tr-TR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raz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II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katalizlenen bu reaksiyon, termodinamik yönden mümkündür.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Çünkü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karnitindeki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O–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bağı yüksek bir grup transfer potansiyeline sahiptir. 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52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208912" cy="2376264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Son olarak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karnitin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translokaz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tarafına geri döner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11.4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sistem sayesinde, mitokondri ve sitoplazma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havuzları birbirine karışmamış olur.</a:t>
            </a:r>
            <a:endParaRPr lang="tr-TR" sz="2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54</a:t>
            </a:fld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23528" y="5695662"/>
            <a:ext cx="8568952" cy="78124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11.4.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Bir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translokaz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enzimiyle,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karnitinin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mitokondrial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matrikse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girişi ve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karnitinin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iç mitokondri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membranının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sitozol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tarafına geri dönüşü.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1196752"/>
            <a:ext cx="8208912" cy="244827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Kısa ve orta zincirli (4–12 karbonlu) yağ asitleri, sitoplazmada aktifleşmeden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karnitine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bağlanmadan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geçebilirler.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Matrikste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aktifleşerek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yıkılırlar.</a:t>
            </a:r>
          </a:p>
          <a:p>
            <a:pPr>
              <a:lnSpc>
                <a:spcPct val="150000"/>
              </a:lnSpc>
              <a:buNone/>
            </a:pPr>
            <a:r>
              <a:rPr lang="tr-T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tr-TR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424936" cy="345638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Mitokondri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matriksine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taşınan doymuş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dört reaksiyonun tekrarlanmasıyla yıkılmaktadır: </a:t>
            </a:r>
          </a:p>
          <a:p>
            <a:pPr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FAD’ ye bağlı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2)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3)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NAD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bağlı ikinci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4)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tiyoliz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tr-TR" sz="2000" dirty="0"/>
          </a:p>
        </p:txBody>
      </p:sp>
      <p:sp>
        <p:nvSpPr>
          <p:cNvPr id="5" name="4 Dikdörtgen"/>
          <p:cNvSpPr/>
          <p:nvPr/>
        </p:nvSpPr>
        <p:spPr>
          <a:xfrm>
            <a:off x="395536" y="908720"/>
            <a:ext cx="8424936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10.2.2. Doymuş Yağ Asitlerinin β–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endParaRPr lang="tr-TR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412776"/>
            <a:ext cx="8064896" cy="3024336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Yağ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zincirleri, bu reaksiyonların sonucu iki karbon kısalır ve FADH</a:t>
            </a:r>
            <a:r>
              <a:rPr lang="tr-TR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NADH ile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oluşur (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11.5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reaksiyon serisine, </a:t>
            </a:r>
            <a:r>
              <a:rPr lang="tr-TR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yağ asitlerinin β</a:t>
            </a:r>
            <a:r>
              <a:rPr lang="tr-TR" sz="2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6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oksi</a:t>
            </a:r>
            <a:r>
              <a:rPr lang="tr-TR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dasyonu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yolu adı verilir. Şimdi bu reaksiyonları ayrıntılı olarak inceleyelim: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8136904" cy="3168352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Yıkımın her devrinde ilk reaksiyon,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dehidrogena</a:t>
            </a:r>
            <a:r>
              <a:rPr lang="tr-TR" sz="20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enzimi tarafından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vermek üzere katalizlenen reaksiyondur.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C–2 ile C–3 arasındaki çift bağ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transdır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tr-TR" sz="2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E–FAD → trans–Δ</a:t>
            </a:r>
            <a:r>
              <a:rPr lang="tr-TR" sz="2000" baseline="30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E–FADH</a:t>
            </a:r>
            <a:r>
              <a:rPr lang="tr-TR" sz="2000" baseline="-25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tr-TR" sz="20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51125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5796136" y="2188893"/>
            <a:ext cx="2776392" cy="310854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11.5.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β-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yolu. 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a)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Dört basamaklı dizinin her devrinde, bir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kalıntısı (koyu ile gösterilmiştir) yağ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zincirinin karboksil ucundan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oluşturularak ayrılır. Örnekte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palmitoil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olarak reaksiyona giren palmitat (C</a:t>
            </a:r>
            <a:r>
              <a:rPr kumimoji="0" lang="tr-TR" sz="1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16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verilmiştir. 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b)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Devrin altı kez daha tekrarıyla, sonuçta sekiz molekül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 oluşmuştur.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59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251520" y="1124744"/>
            <a:ext cx="8568952" cy="352839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dehidrogenasyonu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TCA çevriminde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süksinatın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dehidrogenasyonuna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çok benzemektedir.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Gerçekten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ilk üç reaksiyonu, sitrik asit çevrinin son basamaklarına benzemektedir.</a:t>
            </a:r>
          </a:p>
          <a:p>
            <a:pPr>
              <a:lnSpc>
                <a:spcPct val="150000"/>
              </a:lnSpc>
              <a:buNone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tr-TR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→ </a:t>
            </a:r>
            <a:r>
              <a:rPr lang="tr-TR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→ </a:t>
            </a:r>
            <a:r>
              <a:rPr lang="tr-TR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Hidroksiaçil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→ </a:t>
            </a:r>
            <a:r>
              <a:rPr lang="tr-TR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Ketoaçil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Süksinat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→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Fumarat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→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Malat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→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Okzalasetat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786182" y="6072206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60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61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08912" cy="492972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Daha sonraki reaksiyon, C–2 ve C–3 arasındaki çift bağın,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hidrataz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enzimi katalizörlüğünde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hidrasyonudur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None/>
            </a:pPr>
            <a:endParaRPr lang="tr-T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sitrik asit çevrimindeki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fumaratın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hidrasyonuna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benzemektedir.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enzim tarafından trans–Δ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çift bağı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ile, L–3–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hidroksiaçil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meydana gelir.</a:t>
            </a:r>
          </a:p>
          <a:p>
            <a:endParaRPr lang="tr-T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08920"/>
            <a:ext cx="741682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62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23528" y="1124744"/>
            <a:ext cx="8424936" cy="381642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Üçüncü reaksiyon ise, C–3 (β) hidroksil grubunun, bir NADH açığa çıkarılmasıyla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keto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haline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oksidasyonudur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yükseltgenme reaksiyonu,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hidroksiaçil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substratın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L–izomerine mutlak anlamda spesifik olan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hidroksiaçil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dehidrogenaz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enzimi tarafından katalizlenir.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buNone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221088"/>
            <a:ext cx="806489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63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124744"/>
            <a:ext cx="8136904" cy="468052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Son basamak, 3–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ketoaçil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ikinci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molekülü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tiyol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 tarafından parçalanmasıdır.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tiyolitik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parçalanma reaksiyonu,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ketotiyolaz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enzimi tarafından katalizlenir ve ürün olarak bir molekül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iki karbon kısaltılmış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meydana gelir.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Böylece bir devir tamamlanmış olur.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Kısaltılmış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tekrar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dehidrogenaz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katalizlenen reaksiyondan başlayarak bir başka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devrine girer.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sz="2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64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136904" cy="43204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Buradaki β–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ketotiyolaz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hidroksil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dehidrogenaz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hidrataz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enzimleri hemen hemen her uzunluktaki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zincirleri için spesifiktir.</a:t>
            </a: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Şimdi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bir yağ asidinin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sonucu enerji (ATP) verimini hesaplayabiliriz.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Her bir reaksiyon devrinde, yani iki karbon biriminin yağ asidinden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olarak koparılmasıyla bir FADH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bir NADH oluşur.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65</a:t>
            </a:fld>
            <a:endParaRPr lang="tr-TR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27" y="1412776"/>
            <a:ext cx="8816961" cy="7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571472" y="2579537"/>
            <a:ext cx="8072494" cy="17543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Yağ asitlerinin β–</a:t>
            </a:r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sonucu oluşan </a:t>
            </a:r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lar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sitrik asit çevrimi ve onu takip eden solunum zincirinde tamamen CO</a:t>
            </a:r>
            <a:r>
              <a:rPr lang="tr-TR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ve H</a:t>
            </a:r>
            <a:r>
              <a:rPr lang="tr-TR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O’ ya yükseltgenir.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66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80920" cy="3273544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16 karbonlu doymuş bir yağ asidi olan palmitik asidin yıkımı, 7 reaksiyon devriyle gerçekleşir.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Buradan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palmitoil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reaksiyonunun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stokiyometrik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denklemini şu şekilde yazabiliriz: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212976"/>
            <a:ext cx="806489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67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611560" y="548680"/>
            <a:ext cx="7965504" cy="5256584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  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Bir NADH molekülünün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oksidatif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fosforilasyonla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3 ATP, bir FADH</a:t>
            </a:r>
            <a:r>
              <a:rPr lang="tr-TR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2 ATP oluşumuna sebep olduğu göz önüne alınır ve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sitrik asit çevrimi ve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oksidatif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fosforilasyonla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12 ATP verdiği hatırlanırsa;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bir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palmitoil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tam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(7x3) + (7x2) + (8x12) 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 </a:t>
            </a:r>
            <a:r>
              <a:rPr lang="tr-TR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131 ATP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sentezlendiği görülür.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Palmitatın aktifleştirilmesi esnasında, ATP’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AMP’ ye ve 2P</a:t>
            </a:r>
            <a:r>
              <a:rPr lang="tr-TR" sz="24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ye parçalanmasıyla iki yüksek enerjili fosfat bağı harcanmaktadır.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Böylece bir palmitat molekülünün tam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net olarak </a:t>
            </a:r>
            <a:r>
              <a:rPr lang="tr-TR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129 ATP</a:t>
            </a:r>
            <a:r>
              <a:rPr lang="tr-TR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oluşmaktadır.</a:t>
            </a: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484784"/>
            <a:ext cx="8496944" cy="4680520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Doymamış yağ asitlerinin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reaksiyonlarının birçoğu, doymuş yağ asitlerininki ile aynıdır.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Farklı olarak bir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izomeraz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memelilerde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2,4–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dienoil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redüktaz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rol almaktadır.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Hemen hemen bütün biyolojik kaynaklı doymamış yağ asitleri, sadece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–çift bağı içerirler.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çift bağlar, C–9 ve C–10 arasından itibaren başlar. Diğer çift bağlar,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konjugasyon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göstermezler.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Doymamış yağ asitlerine örnek olarak;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açıklayalım.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68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323528" y="476672"/>
            <a:ext cx="8496944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10.2.3. Doymamış Yağ Asitlerinin β–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endParaRPr lang="tr-TR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69</a:t>
            </a:fld>
            <a:endParaRPr lang="tr-TR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37345"/>
            <a:ext cx="9144000" cy="383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412776"/>
            <a:ext cx="8280920" cy="352839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18 karbonlu ve C–9 ile C–10 arasında doymamış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–çift bağı içeren bol bulunan tekli doymamış bir yağ asididir.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aynen doymuş yağ asitleri gibi aktifleştirilerek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çevrilir ve mitokondri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membranından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oleil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karnitin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olarak taşınarak;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matrikste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yeniden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çevrilir. 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70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064896" cy="396044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Daha sonra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üç tur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girerek üç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dodekenoil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dönüşür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11.6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ürün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dodekenoil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), sadece trans-çift bağlarını etkiyen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hidratazın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substratı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değildir.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Yardımcı enzim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izomeraz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trans–Δ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izomerleşmesini katalizler.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00034" y="980728"/>
            <a:ext cx="8176422" cy="43204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Böylece oluşan bileşik,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hidratazın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normal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susbtratı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olduğundan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beş tur daha geçirerek; altı molekül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dönüşür.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Sonuçta 18 karbonlu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molekülünden 9 molekül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üretilir.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Ancak bu sırada,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dördüncü turunda FAD bağımlı ilk basamağı atlandığı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basamağından devam edileceği) için FADH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oluşmaz.</a:t>
            </a:r>
            <a:endParaRPr lang="tr-TR" sz="2000" dirty="0" smtClean="0"/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73</a:t>
            </a:fld>
            <a:endParaRPr lang="tr-TR"/>
          </a:p>
        </p:txBody>
      </p:sp>
      <p:pic>
        <p:nvPicPr>
          <p:cNvPr id="69633" name="Picture 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0"/>
            <a:ext cx="6725057" cy="685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6804248" y="1785926"/>
          <a:ext cx="2054032" cy="3901440"/>
        </p:xfrm>
        <a:graphic>
          <a:graphicData uri="http://schemas.openxmlformats.org/drawingml/2006/table">
            <a:tbl>
              <a:tblPr/>
              <a:tblGrid>
                <a:gridCol w="2054032"/>
              </a:tblGrid>
              <a:tr h="335758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Şekil 11.6. 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Tekli doymamış yağ asitlerinin </a:t>
                      </a:r>
                      <a:r>
                        <a:rPr lang="tr-TR" sz="1600" dirty="0" err="1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oksidasyonu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 Burada </a:t>
                      </a:r>
                      <a:r>
                        <a:rPr lang="tr-TR" sz="1600" dirty="0" err="1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oleat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tr-TR" sz="1600" dirty="0" err="1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oleil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1600" dirty="0" err="1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CoA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(Δ</a:t>
                      </a:r>
                      <a:r>
                        <a:rPr lang="tr-TR" sz="1600" baseline="300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 olarak örnek verilmiştir. </a:t>
                      </a:r>
                      <a:r>
                        <a:rPr lang="tr-TR" sz="1600" dirty="0" err="1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Enoil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1600" dirty="0" err="1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CoA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tr-TR" sz="1600" dirty="0" err="1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izomeraz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çift 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bağla 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yer değiştirterek; </a:t>
                      </a:r>
                      <a:r>
                        <a:rPr lang="tr-TR" sz="1600" dirty="0" err="1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cis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izomerini β-</a:t>
                      </a:r>
                      <a:r>
                        <a:rPr lang="tr-TR" sz="1600" dirty="0" err="1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oskidasyonun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normal bir ara bileşiği olan trans izomerine çevirir.</a:t>
                      </a:r>
                      <a:endParaRPr lang="tr-TR" sz="1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548680"/>
            <a:ext cx="8424936" cy="54006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yıkımı sekiz reaksiyon turunda gerçekleşir.</a:t>
            </a:r>
          </a:p>
          <a:p>
            <a:pPr>
              <a:lnSpc>
                <a:spcPct val="170000"/>
              </a:lnSpc>
              <a:buNone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+ 7FAD + 8NAD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+ 8CoA + 8H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→ 9Asetil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+ 7FADH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+ 8NADH + 8H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tam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(9x12) + (7x2) + (8x3) =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146 ATP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sentezlenir.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aktifleştirilmesinde, iki yüksek enerjili fosfat bağı (2ATP) harcanmaktadır.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Böylece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tam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ile, net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144 ATP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oluşmaktadır.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74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28596" y="1124744"/>
            <a:ext cx="8143932" cy="273630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asidin çift bağlarının birisi tek numaralı karbon atomunda ve diğeri de çift numaralı karbon atomundadır.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Yağ asitlerinin bu pozisyonlardaki çift bağlarının varlığı,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yolu için iki ilave enzimin fonksiyon görmesini gerektirir.</a:t>
            </a:r>
            <a:endParaRPr lang="tr-TR" sz="2000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76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980728"/>
            <a:ext cx="8136904" cy="36004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Diğer yardımcı enzim (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redüktaz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), çoklu doymamış yağ asitlerinin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oksidasyonunda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gereklidir.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Örneğin 18 karbonlu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konfigürasyonuna sahiptir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11.7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basamaklarından üç tur geçerek; üç molekül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12 karbonlu doymamış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ara bileşiğini oluşturur.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124744"/>
            <a:ext cx="8352928" cy="381642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üç tur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sonra ilk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enzimatik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zorluk ortaya çıkar.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çift bağı,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hidrataz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substratı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değildir.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zorluk, farklı bir enzim olan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izomera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çift bağını daha sağlam trans–Δ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formuna dönüştürmesiyle aşılır.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268760"/>
            <a:ext cx="8280920" cy="3096344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Oluşan bu bileşik,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hidratazın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normal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substratı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olduğundan,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safhadan itibaren bir tur daha devam eder.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Ancak bu sırada,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FAD bağımlı ilk reaksiyonu atlanır ve dolayısıyla bu basamakta FADH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oluşmaz.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9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861549" y="2203550"/>
            <a:ext cx="3030931" cy="424994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11.7.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Çoklu doymamış yağ asitlerinin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. Burada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linoleat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linoleil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(Δ</a:t>
            </a:r>
            <a:r>
              <a:rPr kumimoji="0" lang="tr-TR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9,12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olarak örnek verilmiştir.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izomeraza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ek olarak ikinci bir yardımcı enzimi gerektirir: NADPH–bağımlı 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2,4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kumimoji="0" lang="tr-TR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dienoil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redüktaz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Bu iki enzimin birlikte etkisiyle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trans–Δ</a:t>
            </a:r>
            <a:r>
              <a:rPr kumimoji="0" lang="tr-TR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kumimoji="0" lang="tr-TR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dienoil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ara bileşiği; β–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oksidasyonda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gerekli trans–Δ</a:t>
            </a:r>
            <a:r>
              <a:rPr kumimoji="0" lang="tr-TR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substratına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dönüşür.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79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692696"/>
            <a:ext cx="8280920" cy="43924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asidin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diğer zorluğu, 5.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turunda ortaya çıkar.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Çift numaralı bir karbon atomunda bir çift bağın varlığı,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hidratazın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zayıf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substratı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olan 2,4–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oluşumuna yol açar.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zorluk, ikinci farklı enzim olan NADPH–bağımlı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2,4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dienoil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redüktaz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2,4–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çift bağını indirgemesiyle aşılır. 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80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81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836712"/>
            <a:ext cx="8280920" cy="482453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Memelilerde bulunan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redüktaz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enzimi, trans–Δ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oluşumunu katalizler;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bileşik de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devamı için yukarıda gördüğümüz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izomeraz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aracılığıyla trans–Δ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dönüşür.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enzimler sayesinde,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asidin 12 ile 13 numaralı karbonları arasındaki çift bağdan dolayı FADH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sentezinde eksiklik olmaz.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Yani ATP kaybı yoktur. </a:t>
            </a:r>
            <a:endParaRPr lang="tr-TR" sz="20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052736"/>
            <a:ext cx="8424936" cy="475252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E.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2,4–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dienoil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redüktaz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normal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substratı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olan trans–Δ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oluşturur.</a:t>
            </a:r>
            <a:endParaRPr lang="tr-TR" sz="20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net denklemi:</a:t>
            </a:r>
          </a:p>
          <a:p>
            <a:pPr>
              <a:lnSpc>
                <a:spcPct val="150000"/>
              </a:lnSpc>
              <a:buNone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lnSpc>
                <a:spcPct val="150000"/>
              </a:lnSpc>
              <a:buNone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Buna göre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(18:2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9,12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CO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H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O’ ya kadar tamamen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ATP bilançosunu çıkarırsak;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başına 9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8 NADH ve 7 FADH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oluşur. 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852936"/>
            <a:ext cx="7704856" cy="81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82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83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196752"/>
            <a:ext cx="8208912" cy="331236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ların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sitrik asit çevrimine girmesi sonucu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oksidatif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fosforilasyonla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12 ATP oluştuğu hatırlanırsa; (9x12) + (7x2) + (8x3)  =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146 ATP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sentezlenir.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aktifleşmesi esnasında ATP’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AMP’ ye hidroliziyle iki yüksek enerjili fosfat bağı harcandığından;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tam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144 ATP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oluşmaktadır.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988840"/>
            <a:ext cx="8286808" cy="403244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Doğal olarak oluşmuş birçok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lipid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çift sayıda karbon atomuna sahip yağ asidi içermesine karşın,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bazı bitki ve deniz organizmalarının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lipidleri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tek karbon sayılı yağ asidi içermektedir.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Uzun zincirli tek karbon sayılı yağ asitleri, çift karbon sayılı asitler gibi;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zincir ucundaki karboksil grubundan başlayarak aynı yolla oksitlenir.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buNone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84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395536" y="836712"/>
            <a:ext cx="8136904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10.2.4. Tek Karbon Sayılı Yağ Asitlerinin </a:t>
            </a:r>
            <a:r>
              <a:rPr lang="tr-TR" sz="24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endParaRPr lang="tr-TR" sz="2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85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28596" y="731520"/>
            <a:ext cx="8286808" cy="370559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Bununla birlikte yıkımın son turunda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yerine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propiyonil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meydana gelmektedir.</a:t>
            </a:r>
            <a:endParaRPr lang="tr-TR" sz="20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Propiyonil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kofaktör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olarak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biyotin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içeren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propiyonil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karboksilazla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metil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D–izomerine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karboksillenir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11.8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metilmalonil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metilmalonil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epimeraz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L–izomerine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epimerleştirilir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86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268760"/>
            <a:ext cx="8064896" cy="424847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Daha sonra L–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metilmalonil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koenzim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’yi kullanan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metilmalonil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mutaz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süksinil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çevrilir ve sitrik asit çevrimine girer.</a:t>
            </a:r>
            <a:endParaRPr lang="tr-TR" sz="20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Propiyonil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bazı aminoasitlerin de yıkım ürünüdür.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Geviş getiren hayvanların sindirim sisteminde (lümeninde) bakteriler bol miktarda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propiyonik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asit oluşturmakta ve bu da karaciğere giderek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propiyonil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üzerinden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metabolize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olmaktadır.</a:t>
            </a:r>
            <a:endParaRPr lang="tr-TR" sz="20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4932"/>
            <a:ext cx="5934219" cy="6813068"/>
          </a:xfrm>
          <a:prstGeom prst="rect">
            <a:avLst/>
          </a:prstGeom>
        </p:spPr>
      </p:pic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79512" y="712531"/>
            <a:ext cx="2448272" cy="15696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11.8.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Tek karbon sayılı yağ asitlerinin β–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oksidasyonuyla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üretilen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propiyonil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oksitlenmesi.</a:t>
            </a:r>
          </a:p>
        </p:txBody>
      </p:sp>
      <p:sp>
        <p:nvSpPr>
          <p:cNvPr id="4" name="3 Dikdörtgen"/>
          <p:cNvSpPr/>
          <p:nvPr/>
        </p:nvSpPr>
        <p:spPr>
          <a:xfrm>
            <a:off x="3347864" y="4437112"/>
            <a:ext cx="64807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Epimer</a:t>
            </a:r>
            <a:endParaRPr lang="tr-T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2204864"/>
            <a:ext cx="8064896" cy="288032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Yağ asitleri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oksidasyonunda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eğer yağ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karbohidrat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yıkımları dengeli ise; sitrik asit çevrimine girerler.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TCA’ya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girişi,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oluşumu için ortamda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okzalasetatın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varlığına bağlıdır. </a:t>
            </a:r>
            <a:endParaRPr lang="tr-TR" sz="2000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88</a:t>
            </a:fld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539552" y="1052736"/>
            <a:ext cx="8064896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10.2.5. Karaciğerde Oluşan Keton Cisimleri Diğer Organlara Taşınır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923928" y="6165304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89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836712"/>
            <a:ext cx="8208912" cy="388843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Eğer yağ yıkımı fazla ise,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farklı bir yola gider.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Açlık ve şeker hastalığı durumunda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okzalasetat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glukoneogenez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yolunda kullanılacağından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birleşebilecek seviyenin altına düşer.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şartlar altında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D–3–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(D-</a:t>
            </a:r>
            <a:r>
              <a:rPr lang="el-G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tr-TR" sz="24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dönüştürülür. </a:t>
            </a:r>
            <a:endParaRPr lang="tr-TR" sz="2000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620688"/>
            <a:ext cx="8208912" cy="5328592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tr-TR" sz="20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İşte bu mekanizma ile oluşan aseton, </a:t>
            </a:r>
            <a:r>
              <a:rPr lang="tr-TR" sz="2000" i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sz="20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ve D–3–</a:t>
            </a:r>
            <a:r>
              <a:rPr lang="tr-TR" sz="2000" i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lang="tr-TR" sz="20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(D-</a:t>
            </a:r>
            <a:r>
              <a:rPr lang="el-GR" sz="20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</a:t>
            </a:r>
            <a:r>
              <a:rPr lang="tr-TR" sz="20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sz="2000" i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tr-TR" sz="20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4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keton cisimleri </a:t>
            </a:r>
            <a:r>
              <a:rPr lang="tr-TR" sz="20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adını alır.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karaciğerde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üç basamakta oluşur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11.9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Önce iki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ketotiyolaz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tiyolaz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(1)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enzimi katalizörlüğünde birleşerek;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oluşturur.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reaksiyon yağ asitleri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tiyolitik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parçalanma basamağının (son basamak) dönüşümünden ibarettir.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23528" y="620688"/>
            <a:ext cx="8424936" cy="5616624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Daha sonra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hidroksimetilglutaril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HMGCoA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sentetaz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(2)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enzimi katalizörlüğünde, 3–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hidroksi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–3–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metilglutaril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yı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meydana getirir.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Bu da daha sonra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hidroksimetilglutaril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parçalayıcı enzim(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HMGCoA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liyaz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tr-TR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(3)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vasıtasıyla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ayrılır.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D-3–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hidrokibütirat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tr-TR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D-</a:t>
            </a:r>
            <a:r>
              <a:rPr lang="el-GR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</a:t>
            </a:r>
            <a:r>
              <a:rPr lang="tr-TR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sz="20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lang="tr-TR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dehidrogenaz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(4)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katalizörlüğünde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mitokondri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matriksinde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indirgenmesi sonucu oluşur.</a:t>
            </a:r>
            <a:endParaRPr lang="tr-TR" sz="20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1124744"/>
            <a:ext cx="8280920" cy="36004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kendiliğinden veya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dekarboksilaz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enzimiyle kolayca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dekarboksilasyonla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asetona çevrilir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11.9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yüzden tedavi edilmeyen diyabetli bireylerin kanlarında, önemli miktarda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toksik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 bileşik olan aseton bulunur.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Kanında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seviyesi yüksek olan bireylerin nefesleri aseton kokar.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56521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5724128" y="332656"/>
            <a:ext cx="3096344" cy="600164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11.9.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dan keton cisimlerinin oluşumu. İyi beslenen bireylerde keton cismi üretim hızı düşüktür.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biriktiğinde,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tiyolaz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iki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mol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asetoasetil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ya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kondenzasyonunu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katalizler. Oluşan ana bileşikler, üç tane keton cismidir. Keton cisimlerinin oluşum reaksiyonları, karaciğer mitokondrilerinin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matriksinde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yürütülür. D-3-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kumimoji="0" lang="tr-T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D-</a:t>
            </a:r>
            <a:r>
              <a:rPr kumimoji="0" lang="el-G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β</a:t>
            </a:r>
            <a:r>
              <a:rPr kumimoji="0" lang="tr-T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kumimoji="0" lang="tr-TR" sz="1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kumimoji="0" lang="tr-T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93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57158" y="1124744"/>
            <a:ext cx="8319298" cy="403244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D–3–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hidroksibütiratın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D-</a:t>
            </a:r>
            <a:r>
              <a:rPr lang="el-G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</a:t>
            </a: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sz="20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üretildiği başlıca organ karaciğerdir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matrikste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Daha sonra karaciğer mitokondrilerinin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matriksinden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difüze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olarak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periferal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dokulara kan dolaşımıyla taşınırlar.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D–3–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bazı dokuların normal yakıt maddeleri şeklinde enerji kaynağı olarak önemli miktarda kullanılmaktadır.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94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611560" y="1340768"/>
            <a:ext cx="7920880" cy="3816424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Gerçekten kalp kası ve böbrek korteksi hücreleri,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asetoasetatı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yakıt olarak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glukoza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tercih eder.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Beyin dokusu ise, başlıca yakıt kaynağı olarak dengeli beslenme durumunda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glukoz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kullanır.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Bununla birlikte açlık ve şeker hastalığında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asetoasetattan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faydalanacak şekle adapte olur.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Uzun açlık döneminde beynin yakıt ihtiyacının %75’ i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sağlanır.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71472" y="908720"/>
            <a:ext cx="8176992" cy="43924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Kanda D–3–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hidroksibütirat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olarak taşınan ve girdiği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periferal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 hücrelerinde tekrar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yükseltgenen keton cisimleri;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spesifik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transferaz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enzimi tarafından katalizlenen bir reaksiyonla,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süksinil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transferi sonucu aktifleştirilir.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daha sonra iki molekül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vermek üzere parçalanır.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8784976" cy="1396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428596" y="3067494"/>
            <a:ext cx="8143932" cy="240065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tr-TR" sz="2000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lar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daha sonra enerji (ATP) oluşturmak üzere 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sitrik asit çevrimine girerler. </a:t>
            </a: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Karaciğerde spesifik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transferaz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enzimi bulunmadığı ve eritrositlerde de mitokondri olmadığı için keton cisimlerini yakıt olarak kullanamazlar.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1124744"/>
            <a:ext cx="8280920" cy="3960440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suda çözünebilir ve taşınabilir bir şekli olarak değerlendirilebilir.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asitleri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adipoz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 tarafından salıverilir, karaciğer tarafından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çevrilerek diğer dokulara gönderilir.</a:t>
            </a:r>
            <a:r>
              <a:rPr lang="tr-TR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düzenleyici bir rolü de vardır.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Kandaki yüksek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seviyesi,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birimlerinin bolluğuna işarettir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adipoz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lipolizin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azalmasına yol açar.</a:t>
            </a:r>
            <a:endParaRPr lang="tr-TR" sz="20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1628800"/>
            <a:ext cx="8208912" cy="44644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Lipidlerin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çeşitli hücresel rolleri vardır.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Lipidler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hücre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membranlarının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başlıca bileşenleri oldukları gibi birçok organizmada depolanmış enerjinin temel şeklidir.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Özelleşmiş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lipidler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 pigmentler (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retinol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karoten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),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kofaktörler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(vitamin K), deterjanlar (safra tuzları), hormonlar (vitamin D türevleri, cinsiyet hormonları), hücre içi ve hücre dışı mesaj ileticileri (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eikosanoitler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ve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membran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proteinleri için tutunma yerleri (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fosfatidil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inositol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olarak hizmet etmektedir.     </a:t>
            </a:r>
            <a:endParaRPr lang="tr-TR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99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467544" y="692696"/>
            <a:ext cx="8208912" cy="68384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tr-TR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10.3. </a:t>
            </a:r>
            <a:r>
              <a:rPr lang="tr-TR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</a:t>
            </a:r>
            <a:r>
              <a:rPr lang="tr-TR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Biyosentezi</a:t>
            </a:r>
            <a:endParaRPr lang="tr-TR" sz="28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692696"/>
            <a:ext cx="8064896" cy="4680520"/>
          </a:xfrm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Değişik </a:t>
            </a: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lipidleri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sentezleme yeteneği tüm canlılar için gereklidir.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Bu bölümde, birçok hücrede bulunan başlıca </a:t>
            </a: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lipidlerden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bazıları için </a:t>
            </a: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biyosentetik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yollar açıklanacaktır.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reaksiyonlar dizisi, diğer </a:t>
            </a: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biyosentetik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yollar gibi </a:t>
            </a: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endergonik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indirgeyicidir.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Metabolik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enerji kaynağı olarak ATP ve indirgeyici olarak elektron taşıyıcı NADPH kullanılır.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Önce </a:t>
            </a: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fosfolipidlerin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temel bileşenleri olan yağ asitlerinin </a:t>
            </a: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biyosentezini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sonra da yağ asitlerinden </a:t>
            </a: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biyosentezini</a:t>
            </a:r>
            <a:r>
              <a:rPr lang="tr-TR" sz="2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açıklayacağız.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endParaRPr lang="tr-TR" sz="2000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280920" cy="410445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Yağ asidi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iki karbonlu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birimlerin ardı ardına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oksidatif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uzaklaştırılması yoluyla olduğu bulunduğu zaman, biyokimyacılar yağ asitleri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oksidasyonlarındaki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aynı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enzimatik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reaksiyonların basitçe tersine dönmesiyle oluştuğunu düşündüler.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Bununla birlikte, yağ asidi sentez ve yıkımı farklı yollarda farklı enzimler tarafından katalizlenmekte ve hücrenin farklı bölmelerinde oluşmaktadır.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101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395536" y="692696"/>
            <a:ext cx="8208912" cy="78175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tr-TR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11.3.1. Yağ Asitlerinin </a:t>
            </a:r>
            <a:r>
              <a:rPr lang="tr-TR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Biyosentezi</a:t>
            </a:r>
            <a:endParaRPr lang="tr-TR" sz="28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980728"/>
            <a:ext cx="8136904" cy="43204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asitlerinin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oksidatif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yıkımı mitokondri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matriksinde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olurken,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gerçekleşir.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Bundan başka, üç karbonlu bir ara ürün olan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yalnızca yağ asitlerinin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biyosentezinde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yer alır.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Önce yağ asitlerinin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yolunu ele alacağız,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sonra uzun zincirli yağ asitlerinin,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doymamış yağ asitlerinin ve bunların türevlerinin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biyosentezini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inceleyeceğiz.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1484784"/>
            <a:ext cx="8064896" cy="468052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Yağ asitlerinin sentezi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başlamaktadır.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asidi sentezinde zincir uzaması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iki karbonun zincire katılması ile olmaktadır.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dan tek yönlü oluşumu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karboksilazla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katalizlenir.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Bakteri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karboksilazı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üç farklı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polipeptid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alt birimine sahiptir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11.10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Hayvan hücrelerinde üç aktivitenin tümü de çok işlevli tek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polipeptidin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parçasıdır.</a:t>
            </a:r>
            <a:endParaRPr lang="tr-TR" sz="20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103</a:t>
            </a:fld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467544" y="476672"/>
            <a:ext cx="8064896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11.3.1.1.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ve Bikarbonattan Oluşur</a:t>
            </a:r>
            <a:endParaRPr lang="tr-TR" sz="2400" b="1" i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251520" y="5402441"/>
            <a:ext cx="8712968" cy="134145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11.10.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karboksilaz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reaksiyonu.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karboksilaz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üç işlevsel bölgeye sahiptir.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Biyotin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taşıyıcı protein; CO</a:t>
            </a:r>
            <a:r>
              <a:rPr kumimoji="0" lang="tr-TR" sz="1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i ATP bağımlı bir reaksiyonla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biyotin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halkasındaki azota bağlayarak aktifleştiren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biyotin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karboksilaz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biyotinden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ya aktif CO</a:t>
            </a:r>
            <a:r>
              <a:rPr kumimoji="0" lang="tr-TR" sz="1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taşıyarak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oluşturan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transkarboksilaz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104</a:t>
            </a:fld>
            <a:endParaRPr lang="tr-TR"/>
          </a:p>
        </p:txBody>
      </p:sp>
      <p:pic>
        <p:nvPicPr>
          <p:cNvPr id="49153" name="Picture 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285720" y="764704"/>
            <a:ext cx="8462744" cy="410445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 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Bikarbonattan (HCO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gelen karboksil grubu ATP bağımlı bir reaksiyonla önce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biyotine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taşınır.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Biyotinli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grup, geçici bir CO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taşıyıcısı olarak hizmet eder ve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karbondioksiti ikinci adımda,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oluşturmak üzere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aktarır.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tr-T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r-T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tr-T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r-TR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tr-TR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None/>
            </a:pPr>
            <a:endParaRPr lang="tr-TR" sz="23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789040"/>
            <a:ext cx="819592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105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2276872"/>
            <a:ext cx="8136904" cy="3816424"/>
          </a:xfrm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Yağ asitlerinin uzun karbon zincirleri tekrarlayan dört basamaklı dizide oluşturulmaktadır (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11.11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reaksiyon dizisi tarafından oluşturulan doymuş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grupları, aktifleştirilmiş sonraki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grubuyla birleşecek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substrattır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Çevrimin her bir turunda yağ asidi zinciri iki karbon uzatılır. Ürün (palmitat, 16:0) zincir uzunluğu 16 karbona ulaştığı zaman çevrimi terk eder.   </a:t>
            </a:r>
          </a:p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467544" y="1124744"/>
            <a:ext cx="8136904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11.3.1.2. Yağ Asitleri Tekrarlayan Reaksiyon Dizileri Şeklinde Sentezlenir</a:t>
            </a:r>
            <a:endParaRPr lang="tr-TR" sz="2200" b="1" i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00034" y="1412776"/>
            <a:ext cx="8104414" cy="302433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grubunun metil ve karboksil karbon atomları palmitatın sırasıyla C–16 ve C–15’ i olur, diğer karbon atomları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yoluyla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dan gelir. 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Yağ asitleri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biyosentezinde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indirgeyici güç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NADPH’dır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aktifleştiren gruplar aşağıda tanımlanan enzim kompleksine bağlı iki farklı –SH grubudur. 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28596" y="1196752"/>
            <a:ext cx="8143932" cy="36004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Sentez işlemlerindeki reaksiyonların tümü çoklu enzim kompleksi olan yağ asidi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sentazla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katalizlenir.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Ökaryotlarda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E.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gibi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prokaryotlarda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 yapısının ayrıntısının farklı olmasına karşın, yağ asidi sentezinin dört adımlı işlemi tüm organizmalarda aynıdır.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Önce E.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coli’deki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işlemleri tanımlayacak, sonra da diğer organizmalardaki enzim yapısındaki farklılıkları anlatacağız.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108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109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844824"/>
            <a:ext cx="8176422" cy="280831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E.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yağ asidi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sentazının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çekirdeği yedi farklı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polipeptitten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oluşur ve işlemlerin bazı bölümlerinde en az üç başka protein görev yapmaktadır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Tablo 11.3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Proteinler birlikte çalışarak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asitlerinin oluşumunu katalizler.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  <p:sp>
        <p:nvSpPr>
          <p:cNvPr id="5" name="4 Dikdörtgen"/>
          <p:cNvSpPr/>
          <p:nvPr/>
        </p:nvSpPr>
        <p:spPr>
          <a:xfrm>
            <a:off x="467544" y="764704"/>
            <a:ext cx="8136904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11.3.1.3. Yağ Asidi </a:t>
            </a:r>
            <a:r>
              <a:rPr lang="tr-TR" sz="22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Kompleksi Yedi Farklı Aktif Bölgeye Sahiptir</a:t>
            </a:r>
            <a:endParaRPr lang="tr-TR" sz="2200" b="1" i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052736"/>
            <a:ext cx="8208912" cy="309634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İşlem boyunca ara ürünler kompleksin iki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tiyol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grubundan birine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kovalent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olarak bağlı kalır.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Bağlanmanın birinci noktası yedi proteinden birindeki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sisteinin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–SH grubu; diğeri ise yağ asidi sentezi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ara ürünüyle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tiyoester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oluşturan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taşıyıcı proteinin –SH grubudur.</a:t>
            </a:r>
            <a:endParaRPr lang="tr-TR" sz="20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412776"/>
            <a:ext cx="9144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5292080" y="533191"/>
            <a:ext cx="3528392" cy="590931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11.11.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Uzayan yağ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zincirinin iki karbonla dört basamaklı uzatılma işlemi. Her bir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 yağ asidi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sentaza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bağlı bir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tiyoester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tarafından aktifleştirilir. 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1)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Birinci basamak aktif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grubunun (birinci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 bir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grubudur) CO</a:t>
            </a:r>
            <a:r>
              <a:rPr kumimoji="0" lang="tr-TR" sz="1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kaybeden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dan gelen iki karbonla birleşmesidir; net etki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zincirinin iki karbon uzamasıdır. Bu birleşmenin β–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keto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ürünü, hemen hemen β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reaksiyonlarına benzeyen fakat ters sırada olan üç basamakta indirgenir, 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2)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β–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keto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 bir alkole indirgenir, 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3)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H</a:t>
            </a:r>
            <a:r>
              <a:rPr kumimoji="0" lang="tr-TR" sz="1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O’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nun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uzaklaştırılması bir çift bağ oluşturur ve 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4)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Çift bağ ilgili doymuş yağ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grubunu oluşturmak üzere indirgenir.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	E.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coli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taşıyıcı proteini (ACP) 4'–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fosfopantotein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prostetik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 taşıyan küçük bir proteindir (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kumimoji="0" lang="tr-TR" sz="1400" b="0" i="0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8860) (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11.12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.),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pantotenik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asit ve β–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merkaptoetilamin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kısımlarıyla karşılaştırınız.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112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51125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5580112" y="1297796"/>
            <a:ext cx="2808312" cy="35394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11.12.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taşıyıcı protein (ACP). 4'–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fosfopantetein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prostetik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 ACP’ de bir Ser aminoasidinin hidroksil grubuna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kovalent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olarak tutunmuştur.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Fosfopantetein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molekülünde de bulunan B vitamini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pantotenatı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içerir. Bunun –SH grubu yağ asidi sentezi sırasında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gruplarının giriş yeridir.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113</a:t>
            </a:fld>
            <a:endParaRPr lang="tr-TR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57158" y="1340768"/>
            <a:ext cx="8358246" cy="4176464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Yağ asidi zincirini oluşturmaya başlayan birleştirme reaksiyonlarından önce, enzim kompleksi üzerindeki iki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tiyol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 doğru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gruplarıyla yüklenmelidir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11.13’ün üst tarafı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Önce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ketoaçil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–ACP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sistein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–SH grubuna taşınır.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reaksiyon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–ACP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transferaz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katalizlenir.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114</a:t>
            </a:fld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23528" y="476672"/>
            <a:ext cx="8424936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11.3.1.4. Yağ Asidi </a:t>
            </a:r>
            <a:r>
              <a:rPr lang="tr-TR" sz="22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2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2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Gruplarını Alır</a:t>
            </a:r>
            <a:endParaRPr lang="tr-TR" sz="2200" b="1" i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836712"/>
            <a:ext cx="8208912" cy="5184576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İkinci reaksiyon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grubunun, kompleksin bir parçası olan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–ACP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transferaz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katalizlenen işlemle ACP’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–SH grubuna taşınmasıdır.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Yüklenmiş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kompleksi 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grupları birbirine çok yakındır ve daha önce dört basamaktan oluştuğu açıklanan zincir uzatılma işlemleri için aktifleştirilmiştir.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gösterilen bu basamaklar şimdi daha ayrıntılı olarak incelenecektir.</a:t>
            </a:r>
            <a:endParaRPr lang="tr-TR" sz="2000" dirty="0" smtClean="0"/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412776"/>
            <a:ext cx="8463314" cy="489654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Yağ asidi zincirinin oluşmasında birinci adım aktif 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gruplarının 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asetoasetil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–ACP oluşturmak üzere birleşmesidir.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Asetoasetil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 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fosfopantetein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–SH grubu aracılığıyla ACP’ ye bağlanırken, eş zamanlı olarak bir molekül CO</a:t>
            </a:r>
            <a:r>
              <a:rPr lang="tr-TR" sz="19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oluşur (</a:t>
            </a:r>
            <a:r>
              <a:rPr lang="tr-TR" sz="19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11.13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19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3–</a:t>
            </a:r>
            <a:r>
              <a:rPr lang="tr-TR" sz="19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ketoaçil</a:t>
            </a:r>
            <a:r>
              <a:rPr lang="tr-TR" sz="19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–ACP </a:t>
            </a:r>
            <a:r>
              <a:rPr lang="tr-TR" sz="19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katalizlenen bu reaksiyonda bu enzimin 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sistein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–SH grubundan bir 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grubu, yeni 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asetoasetil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grubunun metille sonlanan iki karbon birimini oluşturmak üzere 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ACP’nin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SH’ındaki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grubuna taşınır.</a:t>
            </a:r>
            <a:endParaRPr lang="tr-TR" sz="19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sz="19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116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323528" y="548680"/>
            <a:ext cx="8424936" cy="5148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Basamak 1. Birleştirme (</a:t>
            </a:r>
            <a:r>
              <a:rPr lang="tr-TR" sz="20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Kondenzasyon</a:t>
            </a: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  <a:r>
              <a:rPr lang="tr-TR" sz="20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136904" cy="36004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reaksiyonda oluşan CO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’deki karbon atomu,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karboksilaz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reaksiyonuyla başlangıçta HCO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sokulmuş olan aynı karbon atomudur.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Böylece CO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yağ asidi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sırasında geçici olarak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kovalent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şekilde bağlı olup; her iki karbon biriminin eklenmesiyle uzaklaştırılmaktadır.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916832"/>
            <a:ext cx="8208912" cy="26642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Kondenzasyonda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asetoasetil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–ACP, D–3–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hidroksibutiril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–ACP oluşturmak üzere C–3’ teki karbonil grubu indirgenir.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reaksiyon,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ketoaçil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–ACP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redüktaz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katalizlenir ve elektron vericisi NADPH’ tır.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118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323528" y="1124744"/>
            <a:ext cx="8280920" cy="5078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Basamak 2. Karbonil Grubunun İndirgenmesi: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119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772816"/>
            <a:ext cx="8064896" cy="2952328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Üçüncü basamakta su, D–3–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hidroksibutiril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ACP’nin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C–2 ve C–3’ ünden trans–Δ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butenoil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–ACP ürününde çift bağ oluşturmak üzere uzaklaştırılır.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dehidrasyonu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3–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hidroksiaçil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–ACP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dehidrataz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enzimi katalizler.</a:t>
            </a:r>
          </a:p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539552" y="1052736"/>
            <a:ext cx="8064896" cy="5078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Basamak 3. </a:t>
            </a:r>
            <a:r>
              <a:rPr lang="tr-TR" sz="20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Dehidrasyon</a:t>
            </a: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tr-TR" sz="20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844824"/>
            <a:ext cx="8208912" cy="208823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Son olarak trans–Δ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butenoil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ACP’nin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çift bağı,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butiril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–ACP oluşturmak üzere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enoil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–ACP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redüktaz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indirgenir (doyurulur); elektron vericisi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NADPH’tır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539552" y="980728"/>
            <a:ext cx="8208912" cy="5078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Basamak 4. Çift Bağın İndirgenmesi: 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5243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5868144" y="-11414"/>
            <a:ext cx="2952328" cy="24622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11.13.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Yağ asidi sentezi sırasındaki olaylar dizisi. Yağ asidi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kompleksi şematik olarak gösterilmiştir. Diskin her dilimi kompleksin altı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enzimatik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aktivitesinden birini temsil etmektedir. Merkezde bir diğer –SH’  la sonlanan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fosfopantetein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kolu olan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taşıyıcı protein (ACP) bulunmaktadır.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121</a:t>
            </a:fld>
            <a:endParaRPr lang="tr-TR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2204864"/>
            <a:ext cx="8280920" cy="3528392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Dört karbonlu doymuş yağ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–ACP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butiril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–ACP)’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oluşumuyla yağ asidi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kompleksinde bir tur tamamlanır.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Şimdi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butiril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ACP’nin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fosfopantetein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–SH grubundan, 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3–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ketoaçil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–ACP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ı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(KS) (başlangıçta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 taşıyan)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sistein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–SH grubuna taşınır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11.13’ ün son kısmı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  <a:endParaRPr lang="tr-TR" sz="20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122</a:t>
            </a:fld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23528" y="1052736"/>
            <a:ext cx="8280920" cy="9534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13.3.1.5. Yağ Asidi </a:t>
            </a:r>
            <a:r>
              <a:rPr lang="tr-TR" sz="20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Reaksiyonları Palmitat Oluşturmak Üzere Tekrarlanır</a:t>
            </a:r>
            <a:endParaRPr lang="tr-TR" sz="2000" b="1" i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412776"/>
            <a:ext cx="8136904" cy="3600400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Zinciri iki karbon daha uzatacak dört reaksiyonlu bir sonraki çevrimi başlatmak için bir başka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grubu,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ACP’nin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boş olan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fosfopantetein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–SH grubuna bağlanır (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11.14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Kondenzasyon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birinci çevrimdeki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 gibi davranan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butiril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grubunun CO</a:t>
            </a:r>
            <a:r>
              <a:rPr lang="tr-TR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kaybıyla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–ACP grubunun iki karbonuna bağlanmasıyla oluşur.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124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1340768"/>
            <a:ext cx="8280920" cy="396044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kondenzasyonun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ürünü,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fosfopanteteinin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–SH grubuna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kovalent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olarak bağlı altı karbonlu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grubudur. 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Bunun 3–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keto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çevriminin sonraki üç adımında altı karbonlu doymuş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grubunu oluşturmak üzere tam olarak reaksiyonların birinci turundaki gibi indirgenir.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Kondenzasyon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indirgenmenin yedi turu, hala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ACP’ye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bağlı olan 16 karbonlu doymuş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palmitoil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grubunu oluşturur. 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ü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268760"/>
            <a:ext cx="8136904" cy="4392488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İyi anlaşılamamış olan nedenlerle, zincir uzatılması genellikle bu noktada durur ve serbest palmitat,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kompleksinin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hidrolitik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aktivitesi tarafından ACP molekülünden uzaklaştırılır.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Küçük miktarlarda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stearat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(18:0) gibi daha uzun yağ asitleri de oluşturulur.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Bazı bitkilerde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hindistan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cevizi ve palmiye) zincir sonlanması daha erken olmaktadır. Bu bitkilerin yağlarındaki yağ asitlerinin % 90 kadarı  8–14 karbon uzunluğundadır.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285720" y="980728"/>
            <a:ext cx="8501122" cy="4104456"/>
          </a:xfrm>
          <a:ln>
            <a:solidFill>
              <a:schemeClr val="accent1"/>
            </a:solidFill>
          </a:ln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CoA’dan</a:t>
            </a:r>
            <a:r>
              <a:rPr lang="tr-TR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palmitat sentezi için toplam reaksiyon iki kısımda düşünülebilir.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Birincisi yedi </a:t>
            </a:r>
            <a:r>
              <a:rPr lang="tr-TR" sz="3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oluşumudur:</a:t>
            </a:r>
          </a:p>
          <a:p>
            <a:pPr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7Asetil </a:t>
            </a:r>
            <a:r>
              <a:rPr lang="tr-TR" sz="36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+ 7CO</a:t>
            </a:r>
            <a:r>
              <a:rPr lang="tr-TR" sz="3600" b="1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+ 7ATP → 7Malonil </a:t>
            </a:r>
            <a:r>
              <a:rPr lang="tr-TR" sz="36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+ 7ADP + 7P</a:t>
            </a:r>
            <a:r>
              <a:rPr lang="tr-TR" sz="3600" b="1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3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6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sonra yedi </a:t>
            </a:r>
            <a:r>
              <a:rPr lang="tr-TR" sz="3600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kondenzasyon</a:t>
            </a:r>
            <a:r>
              <a:rPr lang="tr-TR" sz="36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indirgenme çevrimi:</a:t>
            </a:r>
          </a:p>
          <a:p>
            <a:pPr algn="just">
              <a:lnSpc>
                <a:spcPct val="170000"/>
              </a:lnSpc>
              <a:buNone/>
            </a:pPr>
            <a:r>
              <a:rPr lang="tr-TR" sz="36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6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+ 7Malonil </a:t>
            </a:r>
            <a:r>
              <a:rPr lang="tr-TR" sz="36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+ 14NADPH + 14H</a:t>
            </a:r>
            <a:r>
              <a:rPr lang="tr-TR" sz="3600" b="1" baseline="30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→ Palmitat + 7CO</a:t>
            </a:r>
            <a:r>
              <a:rPr lang="tr-TR" sz="3600" b="1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+ 8CoA + 14NADP</a:t>
            </a:r>
            <a:r>
              <a:rPr lang="tr-TR" sz="3600" b="1" baseline="30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  </a:t>
            </a: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+ 6H</a:t>
            </a:r>
            <a:r>
              <a:rPr lang="tr-TR" sz="3600" b="1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endParaRPr lang="tr-TR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126</a:t>
            </a:fld>
            <a:endParaRPr lang="tr-TR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23528" y="1196752"/>
            <a:ext cx="8496944" cy="273630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Tüm işlemler (İki eşitliğin toplamı):</a:t>
            </a:r>
          </a:p>
          <a:p>
            <a:pPr>
              <a:lnSpc>
                <a:spcPct val="150000"/>
              </a:lnSpc>
              <a:buNone/>
            </a:pPr>
            <a:r>
              <a:rPr lang="tr-TR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tr-TR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8Asetil </a:t>
            </a:r>
            <a:r>
              <a:rPr lang="tr-TR" sz="1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+ 7ATP + 14NADPH  + 14H</a:t>
            </a:r>
            <a:r>
              <a:rPr lang="tr-TR" sz="1800" b="1" baseline="30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tr-TR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→ Palmitat + 8CoA + 6H</a:t>
            </a:r>
            <a:r>
              <a:rPr lang="tr-TR" sz="1800" b="1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 + 7ADP + 7P</a:t>
            </a:r>
            <a:r>
              <a:rPr lang="tr-TR" sz="1800" b="1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tr-TR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+ 14NADP</a:t>
            </a:r>
            <a:r>
              <a:rPr lang="tr-TR" sz="1800" b="1" baseline="30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 palmitat molekülünün sentezlenmesi için 8 molekül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14NADPH ve 7ATP gereklidir.</a:t>
            </a:r>
          </a:p>
          <a:p>
            <a:pPr>
              <a:lnSpc>
                <a:spcPct val="150000"/>
              </a:lnSpc>
              <a:buNone/>
            </a:pPr>
            <a:endParaRPr lang="tr-TR" sz="2000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764704"/>
            <a:ext cx="8136904" cy="43204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Böylece palmitat gibi yağ asitlerinin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ATP’nin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grup transfer potansiyeli ve NADPH’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indirgeyici gücü olarak iki formda kimyasal enerji girdisine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CoA’yı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gerektirir.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ATP,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CoA’ya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</a:t>
            </a:r>
            <a:r>
              <a:rPr lang="tr-TR" sz="2000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bağlayarak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sentezi için gereklidir.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NADPH ise çift bağları indirgemek için gereklidir.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NADPH’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kaynaklarına çok geçmeden döneceğiz.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128</a:t>
            </a:fld>
            <a:endParaRPr lang="tr-TR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5796136" y="1159502"/>
            <a:ext cx="3163792" cy="461664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11.14.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Yağ asidi sentezi çevriminin ikinci turunun başlangıcı.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Butiril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sistein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–SH grubu üzerindedir. Gelen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 önce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fosfopantetein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–SH grubuna tutunur. Sonra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kondenzasyon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basamağında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sistein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–SH’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daki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butiril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 bütünüyle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malonilin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CO</a:t>
            </a:r>
            <a:r>
              <a:rPr kumimoji="0" lang="tr-TR" sz="1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olarak kaybedilen karboksil grubuyla yer değiştirir. Bu basamak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11.13.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teki basamak 1’ in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analoğudur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. Ürün, yani altı karbonlu 3–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ketoaçil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 şimdi reaksiyonu başlatan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dan iki ve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dan dört karbon taşımaktadır. Sonra 3–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ketoaçil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grubu 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11.13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teki gibi basamakları 2’ den 4’ e doğru geçer.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129</a:t>
            </a:fld>
            <a:endParaRPr lang="tr-TR"/>
          </a:p>
        </p:txBody>
      </p:sp>
      <p:pic>
        <p:nvPicPr>
          <p:cNvPr id="31745" name="Picture 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521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1844824"/>
            <a:ext cx="8136904" cy="432048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Yüksek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ökaryotlarda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asidi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kompleksi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nükleotitler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aminoasitler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glukoz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biyosentetik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enzimlerin de olduğu gibi, büyük oranda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bulunur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11.15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yerleşim sentetik işlemleri, birçoğu mitokondri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matriksinde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yer alan yıkım reaksiyonlarından ayırır.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Anabolizma için elektron taşıyan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kofaktörlerin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katabolizma için olanların birbiriyle uyumlu bir dağılımı vardır.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130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467544" y="764704"/>
            <a:ext cx="8136904" cy="9534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11.3.1.6. Yağ Asidi Sentezi Birçok Organizmanın </a:t>
            </a:r>
            <a:r>
              <a:rPr lang="tr-TR" sz="20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Sitozolünde</a:t>
            </a: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Fakat Bitkilerin Kloroplastlarında Oluşur</a:t>
            </a:r>
            <a:endParaRPr lang="tr-TR" sz="2000" b="1" i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412776"/>
            <a:ext cx="8208912" cy="26642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Genellikle NADPH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anabolik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reaksiyonlar için elektron taşıyıcısıdır ve NAD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katabolik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reaksiyonlarda yer alır.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Hepatositlerde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[NADPH]/[NADP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] oranı yağ asidi ve diğer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biyomoleküllerin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biyosentezleri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için kuvvetli indirgeyici bir ortam hazırlamak üzere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çok yüksektir.</a:t>
            </a:r>
            <a:endParaRPr lang="tr-TR" sz="2000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8136904" cy="295232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Mitokondri içindeki [NADH]/[NAD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] oranı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NAD’ye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asitleri, aminoasitler,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pirüvat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elektron akışı nedeniyle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sitozoldekinden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çok daha yüksektir.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yüksek [NADH]/[NAD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] oranı solunum zincirinde oksijenin indirgenmesini sağlamaktadır.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251520" y="5877272"/>
            <a:ext cx="8640960" cy="8309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11.15.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Lipit metabolizmasının hücre içi yerleşimi. Maya ve omurgalı hayvan hücreleri lipit metabolizmasının yerleşiminde yüksek bitki hücrelerininkinden farklılık gösterir.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133</a:t>
            </a:fld>
            <a:endParaRPr lang="tr-TR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428596" y="1447228"/>
            <a:ext cx="8103844" cy="240065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tr-TR" sz="2000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Hepatositler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adipositlerde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sitozol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NADPH’ı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büyük oranda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pentoz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fosfat yolu ve malik enzim tarafından üretilmektedir. </a:t>
            </a: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Hepatositlerde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ve emziren hayvanların meme bezlerinde yağ asidi sentezi için gerekli olan NADPH öncelikle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pentoz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fosfat yolundan sağlanır 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11.16).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134</a:t>
            </a:fld>
            <a:endParaRPr lang="tr-TR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135</a:t>
            </a:fld>
            <a:endParaRPr lang="tr-TR"/>
          </a:p>
        </p:txBody>
      </p:sp>
      <p:pic>
        <p:nvPicPr>
          <p:cNvPr id="5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7704856" cy="45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539552" y="5445224"/>
            <a:ext cx="7992888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11.16</a:t>
            </a:r>
            <a:r>
              <a:rPr lang="tr-TR" b="1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tr-TR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NADPH üretimi. NADPH’ a giden </a:t>
            </a:r>
            <a:r>
              <a:rPr lang="tr-TR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a)</a:t>
            </a:r>
            <a:r>
              <a:rPr lang="tr-TR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malik enzim ve </a:t>
            </a:r>
            <a:r>
              <a:rPr lang="tr-TR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b)</a:t>
            </a:r>
            <a:r>
              <a:rPr lang="tr-T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pentoz</a:t>
            </a:r>
            <a:r>
              <a:rPr lang="tr-TR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fosfat yolu tarafından katalizlenen iki yol.</a:t>
            </a:r>
            <a:endParaRPr lang="tr-T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1844824"/>
            <a:ext cx="7890100" cy="3816424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Fotosentez yapamayan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ökaryotlarda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asidi sentezinde kullanılan tüm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mitokondride, aminoasitlerin karbon iskeletlerinin yıkımından ve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pirüvat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oksidasyonundan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oluşturulur.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asitlerinin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oksidasyonundan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gelen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hayvanlarda yağ asidi sentezi için önemli bir kaynak teşkil etmez çünkü iki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metabolik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yol, aşağıda tanımlandığı gibi karşılıklı olarak düzenlenir.</a:t>
            </a:r>
            <a:endParaRPr lang="tr-T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136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539552" y="980728"/>
            <a:ext cx="7848872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11.3.1.7.  Asetat Mitokondrinin Dışına </a:t>
            </a:r>
            <a:r>
              <a:rPr lang="tr-TR" sz="20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Olarak Çıkar</a:t>
            </a:r>
            <a:endParaRPr lang="tr-TR" sz="2000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28596" y="1340768"/>
            <a:ext cx="8143932" cy="295232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Mitokondri iç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CoA’ya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geçirgen değildir.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Bu nedenle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grubu eşdeğerlikleri iç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dolaylı mekik yollarıyla taşınır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11.17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Mitokondri içindeki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oluşturmak üzere önce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okzalasetatla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reaksiyona girer. 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137</a:t>
            </a:fld>
            <a:endParaRPr lang="tr-TR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052736"/>
            <a:ext cx="8208912" cy="4320480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Reaksiyon sitrik asit çevriminde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katalizlenir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10.10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Sonra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mitokondri iç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üzerindeki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taşıyıcısı aracılığıyla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geçer.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ATP bağımlı bir reaksiyonda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liyazla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parçalanarak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yeniden açığa çıkar.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Okzalasetat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taşıyıcısı olmadığı için,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okzalasetat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mitokondri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matriksine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doğrudan dönemez.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139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00034" y="1340768"/>
            <a:ext cx="8143932" cy="4392488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Bunun yerine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okzalasetat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dehidrogenazı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malata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indirgenir, bu 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yer değiştiren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–α–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ketoglutarat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taşıyıcısı üzerinden mitokondriye döner.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Orada, mekik sistemini tamamlamak için tekrar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okzalasetata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yükseltgenir.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Alternatif olarak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malik enzim aktivitesiyle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NADPH’ını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üretmekte kullanılır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11.16.a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140</a:t>
            </a:fld>
            <a:endParaRPr lang="tr-TR"/>
          </a:p>
        </p:txBody>
      </p:sp>
      <p:pic>
        <p:nvPicPr>
          <p:cNvPr id="24577" name="Picture 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4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620689"/>
            <a:ext cx="7848872" cy="396043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tr-TR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tr-TR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11.17.</a:t>
            </a:r>
            <a:r>
              <a:rPr lang="tr-TR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Mitokondriden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sitozole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gruplarını taşıyan mekik. Mitokondri dış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bileşiklerin tümüne geçirgendir. Mitokondri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matriksinde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aminoasit katabolizmasından ya da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sitozolde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glikolizle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glukozdan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türetilen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pirüvat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matrikste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çevrilir.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grupları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olarak mitokondri dışına çıkar.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Sitozolde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asidi sentezi için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olarak dağıtılır.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Okzalasetat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malata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indirgenerek mitokondri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matriksine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döner ve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okzalasetata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çevrilir.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malatı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için alternatif bir yol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NADPH’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ını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üretmek üzere malik enzim tarafından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oksidasyondur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Oluşan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pirüvat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mitokondri </a:t>
            </a:r>
            <a:r>
              <a:rPr lang="tr-TR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matriksine</a:t>
            </a:r>
            <a:r>
              <a:rPr lang="tr-T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geri döner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141</a:t>
            </a:fld>
            <a:endParaRPr lang="tr-TR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340768"/>
            <a:ext cx="8391876" cy="403244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 hücre ya da organizma enerji ihtiyacını karşılamak için elverişli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metabolik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yakıtın yeterinden fazlasına sahip olduğu zaman, fazlası yağ asitlerine çevrilerek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gibi lipit olarak depo edilmektedir.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karboksilaz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tarafından katalizlenen reaksiyon, yağ asidi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biyosentezinde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hız sınırlayıcı bir basamaktır ve bu enzim önemli bir düzenlenme bölgesidir.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142</a:t>
            </a:fld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23528" y="548680"/>
            <a:ext cx="8424936" cy="61555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70000"/>
              </a:lnSpc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11.3.1.8. Yağ Asidi </a:t>
            </a:r>
            <a:r>
              <a:rPr lang="tr-TR" sz="20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Biyosentezi</a:t>
            </a:r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Kuvvetlice Düzenlen</a:t>
            </a:r>
            <a:r>
              <a:rPr lang="tr-TR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ir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143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208912" cy="367240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Omurgalılarda yağ asidi sentezinin başlıca ürünü olan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palmitoil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enzimin geri beslemeli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feed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back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inhibitörü olarak davranır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tr-TR" sz="2000" baseline="-25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max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ı artıran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allosterik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aktivatördür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11.18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hücre metabolizmasının yönlendirilmesinde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metabolik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yakıtın alınmasından (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yağ asidi olarak depolanmasına kadar merkezi bir rol oynar. </a:t>
            </a:r>
            <a:endParaRPr lang="tr-TR" sz="2000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144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00034" y="1196752"/>
            <a:ext cx="8072494" cy="4392488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Mitokondride ATP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konsantrasyonu yükseldiği zaman,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mitokondri dışına taşınarak hem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sının öncülü olur hem de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karboksilazın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aktifleşmesi için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allosterik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sinyal oluşturur.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aynı zamanda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glikolize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karbon akışını azaltarak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fosfofruktokinaz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in aktivitesini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inhibe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eder.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karboksilaz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aktivitesi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kovalent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modifikasyonla da düzenlenir.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810000" y="6093296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145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556792"/>
            <a:ext cx="8136904" cy="324036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Glukagon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epinefrin hormonları tarafından tetiklenen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fosforillenme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bunu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inaktifleştirerek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asidi sentezinin yavaşlamasına neden olur.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asidi sentezi ve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eş zamanlı gerçekleşseydi iki olay enerjiyi boşa harcayan, yararsız bir çevrim oluşturacaktı.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146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268760"/>
            <a:ext cx="8208912" cy="316835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Daha önce değindiğimiz gibi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karnitin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transferaz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–I’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inhibe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eden,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tarafından durdurulmaktadır.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Böylece yağ asidi sentezi sırasında ilk ara ürün olan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oluşumu,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mitokondri iç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membranında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taşıyıcı sistem düzeyinde kapatır.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568863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6156176" y="1293437"/>
            <a:ext cx="2448272" cy="280076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11.18.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Yağ asidi sentezinin düzenlenmesi. Omurgalıların hücrelerinde hem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allosterik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düzenlenme hem de hormona bağımlı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kovalent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modifikasyon öncüllerin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’ ya akışını etkiler.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147</a:t>
            </a:fld>
            <a:endParaRPr lang="tr-TR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340768"/>
            <a:ext cx="8424936" cy="5184576"/>
          </a:xfrm>
          <a:ln>
            <a:solidFill>
              <a:schemeClr val="accent1"/>
            </a:solidFill>
          </a:ln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Hayvan hücrelerinde yağ asidi </a:t>
            </a:r>
            <a:r>
              <a:rPr lang="tr-TR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sentaz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sisteminin başlıca ürünü olan palmitat, diğer uzun zincirli yağ asitlerinin öncülüdür (</a:t>
            </a:r>
            <a:r>
              <a:rPr lang="tr-TR" sz="32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11.19).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Stearat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(18:0) veya daha uzun doymuş yağ asitleri, mitokondri ve düz </a:t>
            </a:r>
            <a:r>
              <a:rPr lang="tr-TR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endoplazmik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retikulumda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bulunan </a:t>
            </a:r>
            <a:r>
              <a:rPr lang="tr-TR" sz="3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yağ asidi uzatma sistemleri</a:t>
            </a:r>
            <a:r>
              <a:rPr lang="tr-TR" sz="32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nin 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etkisiyle </a:t>
            </a:r>
            <a:r>
              <a:rPr lang="tr-TR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gruplarının eklenmesi yoluyla uzatılabilir.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Endoplazmik</a:t>
            </a:r>
            <a:r>
              <a:rPr lang="tr-TR" sz="32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retikulumun</a:t>
            </a:r>
            <a:r>
              <a:rPr lang="tr-TR" sz="32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daha aktif uzatma sistemi </a:t>
            </a:r>
            <a:r>
              <a:rPr lang="tr-TR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stearoil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oluşturmak üzere </a:t>
            </a:r>
            <a:r>
              <a:rPr lang="tr-TR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palmitoil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nın</a:t>
            </a:r>
            <a:r>
              <a:rPr lang="tr-TR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16 karbonlu zincirini iki karbon kadar uzatır.</a:t>
            </a:r>
            <a:endParaRPr lang="tr-TR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148</a:t>
            </a:fld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23528" y="476672"/>
            <a:ext cx="8424936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11.3.1.9.Uzun Zincirli Doymuş Yağ Asitleri Palmitattan Sentezlenir</a:t>
            </a:r>
            <a:endParaRPr lang="tr-TR" sz="2000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149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064896" cy="507374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Endoplazmik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retikulumdaki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uzatma mekanizması farklı enzim sistemlerinin olaya karışması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taşıyıcısının ACP’ den daha ziyade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koenzim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olması dışında,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malonil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dan iki karbonun verilmesini,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indirgenme,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dehidrasyon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18 karbonlu ürün olan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stearil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ya indirgenmesinin izlenmesiyle, palmitat sentezindekiyle aynıdır.</a:t>
            </a:r>
            <a:endParaRPr lang="tr-TR" sz="2000"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2007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5364088" y="820928"/>
            <a:ext cx="3456384" cy="403187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11.19.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Diğer yağ asitlerinin sentez yolları. Palmitat tekli doymamış asitler olan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oleat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palmitoleatın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yanı sıra,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stearat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ve daha uzun zincirli doymuş yağ asitlerinin de öncülüdür. Memeliler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oleatı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linoleata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veya α–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linolenata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çeviremezler (koyu gölgeli).  Bu nedenle bunlara diyette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esansiyel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yağ asidi olarak ihtiyaç duyulur.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Linoleatın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diğer çoklu doymamış yağ asitlerine ve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eikosanoitlere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çevrilmesi özetlenmişt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ir.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020272" y="6093296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150</a:t>
            </a:fld>
            <a:endParaRPr lang="tr-TR" dirty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248430" cy="4104456"/>
          </a:xfrm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Palmitat ve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stearat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hayvan dokularının en çok bilinen tekli doymamış iki yağ asidi olan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palmitoleat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16:1(Δ</a:t>
            </a:r>
            <a:r>
              <a:rPr lang="tr-TR" sz="24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ve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oleat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18:1(Δ</a:t>
            </a:r>
            <a:r>
              <a:rPr lang="tr-TR" sz="24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)’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ın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öncülleri olarak hizmet eder (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11.19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yağ asitlerinin her biri Δ</a:t>
            </a:r>
            <a:r>
              <a:rPr lang="tr-TR" sz="24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pozisyonunda (C–9 ve C–10 arasında) tek bir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cis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çift bağına sahiptir.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Çift bağ, bir karışık işlevli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oksidaz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olan 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yağ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desatüraz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11.20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tarafından katalizlenen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oksidatif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bir reaksiyonla yağ asidi zincirine sokulur. 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851920" y="6093296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151</a:t>
            </a:fld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95536" y="908720"/>
            <a:ext cx="8208912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11.3.1.10. Bazı Yağ Asitleri Doymamıştır</a:t>
            </a:r>
            <a:endParaRPr lang="tr-TR" sz="2400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152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1124744"/>
            <a:ext cx="8352928" cy="331236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İki farklı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substrat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olan yağ asidi ve NADPH, eş zamanlı olarak iki elektron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oksidasyonuna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uğrar.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Elektron akış yolu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sitokrom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sitokrom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</a:t>
            </a:r>
            <a:r>
              <a:rPr lang="tr-TR" sz="2400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ve bir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flavoproteini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sitokrom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</a:t>
            </a:r>
            <a:r>
              <a:rPr lang="tr-TR" sz="2400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redüktaz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içerir.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Her ikisi de yağ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desatüraz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gibi düz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endoplazmik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retikulumda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bulunur.</a:t>
            </a:r>
            <a:endParaRPr lang="tr-TR" sz="2000" dirty="0" smtClean="0"/>
          </a:p>
          <a:p>
            <a:pPr algn="just">
              <a:lnSpc>
                <a:spcPct val="160000"/>
              </a:lnSpc>
              <a:buFont typeface="Wingdings" pitchFamily="2" charset="2"/>
              <a:buChar char="ü"/>
            </a:pPr>
            <a:endParaRPr lang="tr-TR" sz="2000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14400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3" name="Rectangle 1"/>
          <p:cNvSpPr>
            <a:spLocks noChangeArrowheads="1"/>
          </p:cNvSpPr>
          <p:nvPr/>
        </p:nvSpPr>
        <p:spPr bwMode="auto">
          <a:xfrm>
            <a:off x="428596" y="4302968"/>
            <a:ext cx="8286808" cy="132343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11.20.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Omurgalılarda yağ asitlerinin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desatürasyonunda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elektron taşınması. Koyu oklar, moleküler oksijen tarafından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oksidasyona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uğratılan iki farklı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substrat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(yağ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ve NADPH) için elektron akış yönünü göstermektedir. Bu reaksiyonlar düz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endoplazmik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retikulumun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lümene bakan yüzünde gerçekleşir.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153</a:t>
            </a:fld>
            <a:endParaRPr lang="tr-TR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928670"/>
            <a:ext cx="8136904" cy="372446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Memeli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hepatositleri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asitlerinin 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pozisyonuna kolaylıkla çift bağ sokar.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Ancak C–10 ve metil ucu arasına ek bir çift bağı sokamaz.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18:2(Δ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9,12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ve α–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linolenat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18:3(Δ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9,12,15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memeliler tarafından sentezlenemez fakat bitkiler her ikisini de sentezleyebilir.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3857620" y="6072206"/>
            <a:ext cx="1828800" cy="365125"/>
          </a:xfrm>
        </p:spPr>
        <p:txBody>
          <a:bodyPr/>
          <a:lstStyle/>
          <a:p>
            <a:fld id="{4260A0E9-9BCF-4E95-A43C-F7AF78700906}" type="slidenum">
              <a:rPr lang="tr-TR" smtClean="0"/>
              <a:pPr/>
              <a:t>154</a:t>
            </a:fld>
            <a:endParaRPr lang="tr-TR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155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208912" cy="316835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linolenat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diğer ürünlerin sentezi için gerekli öncüller olduklarından, memeliler için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esansiyel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asitleridir ve bitkisel kaynaklı besinlerden sağlanmalıdır.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bir kez alındıktan sonra, sadece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linoleattan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yapılabilen diğer bilinen çoklu doymamış asitlere dönüştürülebilir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11.19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  <a:endParaRPr lang="tr-TR" sz="2000" dirty="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772816"/>
            <a:ext cx="8136904" cy="367240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Bir organizma tarafından alınan ya da sentezlenen yağ asitlerinin çoğu iki sondan birine uğrar.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asitleri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metabolik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enerjinin depolanması için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katılır ya 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fosfolipit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bileşenlerine katılır.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alternatif yollar arasındaki dağılım organizmanın gereksinimlerine bağlıdır.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156</a:t>
            </a:fld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95536" y="908720"/>
            <a:ext cx="8136904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11.4. </a:t>
            </a:r>
            <a:r>
              <a:rPr lang="tr-TR" sz="28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8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Biyosentezi</a:t>
            </a:r>
            <a:endParaRPr lang="tr-TR" sz="28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157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980728"/>
            <a:ext cx="8136904" cy="4536504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Hızlı büyüme sırasında yeni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membranların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sentezi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fosfolipit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sentezini gerektirir.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Organizma çok çeşitli yiyecek maddesine sahiptir ancak bunların yağ asitlerinin çoğu aktif olarak büyümeye değil depo yağlarına yönlenir.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Her iki yol 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gliserolün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esterlerinin oluşumu ile başlar.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Biz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giden yolu ve düzenlenmesini inceleyerek başlayacağız.</a:t>
            </a:r>
            <a:endParaRPr lang="tr-TR" sz="20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1268760"/>
            <a:ext cx="8176422" cy="4896544"/>
          </a:xfrm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70000"/>
              </a:lnSpc>
              <a:buNone/>
            </a:pPr>
            <a:r>
              <a:rPr lang="tr-TR" sz="3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Hayvanlar daha sonra yakıt olarak kullanmak üzere büyük miktarda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sentezler ve depolayabilirler.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İnsanlar karaciğer ve kas hücrelerinde ancak birkaç yüz gram glikojen depolayabilirler.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 nedenle ancak 12 saatlik enerji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gereksimini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karşılayabilir.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Aksine ortalama 70 kg olan bir erkekte depolanmış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miktarı yaklaşık 15 kg’ dır ve bazal enerji </a:t>
            </a:r>
            <a:r>
              <a:rPr lang="tr-T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gereksimini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12 hafta kadar süreyle karşılamak için yeterlidir.</a:t>
            </a:r>
            <a:endParaRPr lang="tr-TR" sz="2400" dirty="0" smtClean="0"/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endParaRPr lang="tr-T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158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467544" y="260648"/>
            <a:ext cx="8136904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11.4.1. </a:t>
            </a:r>
            <a:r>
              <a:rPr lang="tr-TR" sz="24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4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Gliserofosfolipitler</a:t>
            </a:r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Aynı Öncüllerden Sentezlenir</a:t>
            </a:r>
            <a:endParaRPr lang="tr-TR" sz="2400" dirty="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159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642910" y="1196752"/>
            <a:ext cx="7929618" cy="3888432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depolanmış besinlerin en fazla enerji taşıyanıdır (~38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kj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/g’ dan fazla).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Karbohidrat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glikojen depolama kapasitesinden daha fazla alındığı zaman,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çevrilir ve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adipoz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dokuda depolanır.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Bitkiler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başlıca meyvelerde, kabuklu yemişlerde ve tohumlarda depolanan enerjice zengin bir yakıt olarak yapar.</a:t>
            </a:r>
            <a:endParaRPr lang="tr-TR" sz="20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836712"/>
            <a:ext cx="8352928" cy="460851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fosfatidiletanolamin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gibi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gliserofosfolipitler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hayvan dokularında iki öncülü (yağ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L–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–3–fosfat) ve birçok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basamağını paylaşır. 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–3–fosfat iki yolda oluşabilir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11.21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Glikoliz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sırasında üretilen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dihidroksiaseton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fosfattan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sitozolik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NAD</a:t>
            </a:r>
            <a:r>
              <a:rPr lang="tr-TR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bağlı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gliserol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–3–fosfat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dehidrogenaz</a:t>
            </a:r>
            <a:r>
              <a:rPr lang="tr-T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etkisiyle oluşabilir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Bölüm 10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160</a:t>
            </a:fld>
            <a:endParaRPr lang="tr-TR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161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395536" y="908720"/>
            <a:ext cx="8208912" cy="4032448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Karaciğer ve böbrekte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gliserol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kinaz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etkisiyle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gliserolden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oluşur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Bölüm 10. </a:t>
            </a:r>
            <a:r>
              <a:rPr lang="tr-TR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Glukoneogenez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diğer öncülleri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sentetazlar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tarafından yağ asitlerinden oluşturulan yağ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lardır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11.21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Aynı enzim β–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oksidasyon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için yağ asitlerinin aktifleştirilmesinden sorumludur.</a:t>
            </a:r>
            <a:endParaRPr lang="tr-TR" sz="2000" dirty="0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57200" y="1412775"/>
            <a:ext cx="8003232" cy="295232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biyosentezindeki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ilk basamak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diaçilgliserol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–3–fosfat (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fosfatidik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asit veya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fosfatidat</a:t>
            </a:r>
            <a:r>
              <a:rPr lang="tr-TR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oluşturmak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üzere L–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–3–fosfatın iki serbest hidroksil grubunun iki molekül yağ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yla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açilasyonudur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11.21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  <a:endParaRPr lang="tr-T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162</a:t>
            </a:fld>
            <a:endParaRPr lang="tr-TR" dirty="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163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1052736"/>
            <a:ext cx="8136904" cy="424847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Fosfatidik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asit hücrelerde ancak eser miktarda yer alır fakat lipit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biyosentezinde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merkezi ara üründür; ya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 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gliserofosfolipide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çevrilir.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Fosfatidik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asit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dönüşüm yolunda 1,2–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diaçilgliserol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vermek üzere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fosfatidik</a:t>
            </a:r>
            <a:r>
              <a:rPr lang="tr-TR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asit </a:t>
            </a:r>
            <a:r>
              <a:rPr lang="tr-TR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fosfataz</a:t>
            </a:r>
            <a:r>
              <a:rPr lang="tr-TR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tarafından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hidrolizlenir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11.22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Daha sonra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diaçilgliserole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üçüncü bir yağ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trans esterleşmeyle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çevrilir.</a:t>
            </a:r>
            <a:endParaRPr lang="tr-TR" sz="20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1"/>
          <p:cNvSpPr>
            <a:spLocks noChangeArrowheads="1"/>
          </p:cNvSpPr>
          <p:nvPr/>
        </p:nvSpPr>
        <p:spPr bwMode="auto">
          <a:xfrm>
            <a:off x="6732240" y="1378194"/>
            <a:ext cx="2197478" cy="267765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11.21.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Fosfatidik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asidin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biyosentez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yolu. Yağ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grupları önce yağ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açili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molekülleri oluşturarak aktifleştirilir, sonra gösterilen iki yoldan birinde oluşan L–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gliserol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–3–fosfatla ester bağı yapmak için taşınır.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164</a:t>
            </a:fld>
            <a:endParaRPr lang="tr-TR"/>
          </a:p>
        </p:txBody>
      </p:sp>
      <p:pic>
        <p:nvPicPr>
          <p:cNvPr id="8193" name="Picture 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02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6814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353" name="Rectangle 1"/>
          <p:cNvSpPr>
            <a:spLocks noChangeArrowheads="1"/>
          </p:cNvSpPr>
          <p:nvPr/>
        </p:nvSpPr>
        <p:spPr bwMode="auto">
          <a:xfrm>
            <a:off x="6084168" y="2474312"/>
            <a:ext cx="2736304" cy="147732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11.22.</a:t>
            </a:r>
            <a:r>
              <a:rPr kumimoji="0" lang="tr-TR" sz="15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Lipit </a:t>
            </a:r>
            <a:r>
              <a:rPr kumimoji="0" lang="tr-TR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biyosentezinde</a:t>
            </a:r>
            <a:r>
              <a:rPr kumimoji="0" lang="tr-T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fosfatidik</a:t>
            </a:r>
            <a:r>
              <a:rPr kumimoji="0" lang="tr-T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asit. </a:t>
            </a:r>
            <a:r>
              <a:rPr kumimoji="0" lang="tr-TR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Fosfatidik</a:t>
            </a:r>
            <a:r>
              <a:rPr kumimoji="0" lang="tr-T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asit hem </a:t>
            </a:r>
            <a:r>
              <a:rPr kumimoji="0" lang="tr-TR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kumimoji="0" lang="tr-T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hem de </a:t>
            </a:r>
            <a:r>
              <a:rPr kumimoji="0" lang="tr-TR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gliserofosfolipitlerin</a:t>
            </a:r>
            <a:r>
              <a:rPr kumimoji="0" lang="tr-T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öncülüdür.</a:t>
            </a:r>
            <a:endParaRPr kumimoji="0" lang="tr-T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165</a:t>
            </a:fld>
            <a:endParaRPr lang="tr-TR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23528" y="1844824"/>
            <a:ext cx="8280920" cy="4176464"/>
          </a:xfrm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Enerji gereksiniminden fazla alınan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karbohidrat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yağ ya da protein </a:t>
            </a:r>
            <a:r>
              <a:rPr lang="tr-TR" sz="29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şeklinde depolanır ve vücudun açlığa dayanabilmesi için enerji kaynağı olarak kullanılır.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</a:t>
            </a:r>
            <a:r>
              <a:rPr lang="tr-TR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yıkımları anlık gereksinim ve </a:t>
            </a:r>
            <a:r>
              <a:rPr lang="tr-TR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metabolik</a:t>
            </a:r>
            <a:r>
              <a:rPr lang="tr-TR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ihtiyaçlara bağlı elverişli bir yolla karşılıklı olarak düzenlenir.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tr-TR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Triaçilgliserollerin</a:t>
            </a:r>
            <a:r>
              <a:rPr lang="tr-TR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biyosentez</a:t>
            </a:r>
            <a:r>
              <a:rPr lang="tr-TR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hızı birçok hormonun etkisiyle tümüyle değiştirilir. 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endParaRPr lang="tr-TR" sz="2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  <a:buNone/>
            </a:pPr>
            <a:endParaRPr lang="tr-TR" sz="3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166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323528" y="476672"/>
            <a:ext cx="8280920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11.4.2.</a:t>
            </a:r>
            <a:r>
              <a:rPr lang="tr-TR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Hayvansal Organizmalarda </a:t>
            </a:r>
            <a:r>
              <a:rPr lang="tr-TR" sz="24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4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Biyosentezi</a:t>
            </a:r>
            <a:r>
              <a:rPr lang="tr-TR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Hormonlarla Düzenlenir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167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3"/>
          </p:nvPr>
        </p:nvSpPr>
        <p:spPr>
          <a:xfrm>
            <a:off x="539552" y="836712"/>
            <a:ext cx="8136904" cy="460851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Örneğin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insülin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karbohidratların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triaçilgliserollere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çevrilmesini teşvik eder (</a:t>
            </a: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Şekil 11.23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Ağır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diabetes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mellituslu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insanlar yalnız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glukozu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kullanamamakla kalmaz aynı zamanda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karbohidrat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aminoasitlerden yağ asitleri de sentezleyemezler, keton cisimleri oluşur.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metabolizması </a:t>
            </a:r>
            <a:r>
              <a:rPr lang="tr-T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glukagondan</a:t>
            </a:r>
            <a:r>
              <a:rPr lang="tr-T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hem hipofiz büyüme hormonu hem de adrenal korteks hormonlarından etkilenir.</a:t>
            </a:r>
            <a:endParaRPr lang="tr-TR" sz="2000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5544616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6084168" y="1843082"/>
            <a:ext cx="2880320" cy="378565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Şekil 11.23.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Triaçilgliserol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sentezinin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insülinle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düzenlenmesi.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İnsülin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diyetle alınan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karbohidrat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ve proteinlerin lipitlere çevrilmesini uyarır. Tedavi edilmemiş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diabetes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mellituslu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bireylerde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insülin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yoktur. Sonuçta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karbohidrat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ve protein katabolizmasından gelen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asetil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CoA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azalan yağ asidi sentezi yerine keton cismi sentezine kaydırılır.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A0E9-9BCF-4E95-A43C-F7AF78700906}" type="slidenum">
              <a:rPr lang="tr-TR" smtClean="0"/>
              <a:pPr/>
              <a:t>168</a:t>
            </a:fld>
            <a:endParaRPr lang="tr-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va Akımı">
  <a:themeElements>
    <a:clrScheme name="Hava Akımı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Hava Akımı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ava Akımı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3123</TotalTime>
  <Words>7981</Words>
  <Application>Microsoft Office PowerPoint</Application>
  <PresentationFormat>Ekran Gösterisi (4:3)</PresentationFormat>
  <Paragraphs>650</Paragraphs>
  <Slides>168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168</vt:i4>
      </vt:variant>
    </vt:vector>
  </HeadingPairs>
  <TitlesOfParts>
    <vt:vector size="169" baseType="lpstr">
      <vt:lpstr>Hava Akımı</vt:lpstr>
      <vt:lpstr>11. BÖLÜM: LİPİD METABOLİZMASI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  <vt:lpstr>Slayt 54</vt:lpstr>
      <vt:lpstr>Slayt 55</vt:lpstr>
      <vt:lpstr>Slayt 56</vt:lpstr>
      <vt:lpstr>Slayt 57</vt:lpstr>
      <vt:lpstr>Slayt 58</vt:lpstr>
      <vt:lpstr>Slayt 59</vt:lpstr>
      <vt:lpstr>Slayt 60</vt:lpstr>
      <vt:lpstr>Slayt 61</vt:lpstr>
      <vt:lpstr>Slayt 62</vt:lpstr>
      <vt:lpstr>Slayt 63</vt:lpstr>
      <vt:lpstr>Slayt 64</vt:lpstr>
      <vt:lpstr>Slayt 65</vt:lpstr>
      <vt:lpstr>Slayt 66</vt:lpstr>
      <vt:lpstr>Slayt 67</vt:lpstr>
      <vt:lpstr>Slayt 68</vt:lpstr>
      <vt:lpstr>Slayt 69</vt:lpstr>
      <vt:lpstr>Slayt 70</vt:lpstr>
      <vt:lpstr>Slayt 71</vt:lpstr>
      <vt:lpstr>Slayt 72</vt:lpstr>
      <vt:lpstr>Slayt 73</vt:lpstr>
      <vt:lpstr>Slayt 74</vt:lpstr>
      <vt:lpstr>Slayt 75</vt:lpstr>
      <vt:lpstr>Slayt 76</vt:lpstr>
      <vt:lpstr>Slayt 77</vt:lpstr>
      <vt:lpstr>Slayt 78</vt:lpstr>
      <vt:lpstr>Slayt 79</vt:lpstr>
      <vt:lpstr>Slayt 80</vt:lpstr>
      <vt:lpstr>Slayt 81</vt:lpstr>
      <vt:lpstr>Slayt 82</vt:lpstr>
      <vt:lpstr>Slayt 83</vt:lpstr>
      <vt:lpstr>Slayt 84</vt:lpstr>
      <vt:lpstr>Slayt 85</vt:lpstr>
      <vt:lpstr>Slayt 86</vt:lpstr>
      <vt:lpstr>Slayt 87</vt:lpstr>
      <vt:lpstr>Slayt 88</vt:lpstr>
      <vt:lpstr>Slayt 89</vt:lpstr>
      <vt:lpstr>Slayt 90</vt:lpstr>
      <vt:lpstr>Slayt 91</vt:lpstr>
      <vt:lpstr>Slayt 92</vt:lpstr>
      <vt:lpstr>Slayt 93</vt:lpstr>
      <vt:lpstr>Slayt 94</vt:lpstr>
      <vt:lpstr>Slayt 95</vt:lpstr>
      <vt:lpstr>Slayt 96</vt:lpstr>
      <vt:lpstr>Slayt 97</vt:lpstr>
      <vt:lpstr>Slayt 98</vt:lpstr>
      <vt:lpstr>Slayt 99</vt:lpstr>
      <vt:lpstr>Slayt 100</vt:lpstr>
      <vt:lpstr>Slayt 101</vt:lpstr>
      <vt:lpstr>Slayt 102</vt:lpstr>
      <vt:lpstr>Slayt 103</vt:lpstr>
      <vt:lpstr>Slayt 104</vt:lpstr>
      <vt:lpstr>Slayt 105</vt:lpstr>
      <vt:lpstr>Slayt 106</vt:lpstr>
      <vt:lpstr>Slayt 107</vt:lpstr>
      <vt:lpstr>Slayt 108</vt:lpstr>
      <vt:lpstr>Slayt 109</vt:lpstr>
      <vt:lpstr>Slayt 110</vt:lpstr>
      <vt:lpstr>Slayt 111</vt:lpstr>
      <vt:lpstr>Slayt 112</vt:lpstr>
      <vt:lpstr>Slayt 113</vt:lpstr>
      <vt:lpstr>Slayt 114</vt:lpstr>
      <vt:lpstr>Slayt 115</vt:lpstr>
      <vt:lpstr>Slayt 116</vt:lpstr>
      <vt:lpstr>Slayt 117</vt:lpstr>
      <vt:lpstr>Slayt 118</vt:lpstr>
      <vt:lpstr>Slayt 119</vt:lpstr>
      <vt:lpstr>Slayt 120</vt:lpstr>
      <vt:lpstr>Slayt 121</vt:lpstr>
      <vt:lpstr>Slayt 122</vt:lpstr>
      <vt:lpstr>Slayt 123</vt:lpstr>
      <vt:lpstr>Slayt 124</vt:lpstr>
      <vt:lpstr>Slayt 125</vt:lpstr>
      <vt:lpstr>Slayt 126</vt:lpstr>
      <vt:lpstr>Slayt 127</vt:lpstr>
      <vt:lpstr>Slayt 128</vt:lpstr>
      <vt:lpstr>Slayt 129</vt:lpstr>
      <vt:lpstr>Slayt 130</vt:lpstr>
      <vt:lpstr>Slayt 131</vt:lpstr>
      <vt:lpstr>Slayt 132</vt:lpstr>
      <vt:lpstr>Slayt 133</vt:lpstr>
      <vt:lpstr>Slayt 134</vt:lpstr>
      <vt:lpstr>Slayt 135</vt:lpstr>
      <vt:lpstr>Slayt 136</vt:lpstr>
      <vt:lpstr>Slayt 137</vt:lpstr>
      <vt:lpstr>Slayt 138</vt:lpstr>
      <vt:lpstr>Slayt 139</vt:lpstr>
      <vt:lpstr>Slayt 140</vt:lpstr>
      <vt:lpstr>Slayt 141</vt:lpstr>
      <vt:lpstr>Slayt 142</vt:lpstr>
      <vt:lpstr>Slayt 143</vt:lpstr>
      <vt:lpstr>Slayt 144</vt:lpstr>
      <vt:lpstr>Slayt 145</vt:lpstr>
      <vt:lpstr>Slayt 146</vt:lpstr>
      <vt:lpstr>Slayt 147</vt:lpstr>
      <vt:lpstr>Slayt 148</vt:lpstr>
      <vt:lpstr>Slayt 149</vt:lpstr>
      <vt:lpstr>Slayt 150</vt:lpstr>
      <vt:lpstr>Slayt 151</vt:lpstr>
      <vt:lpstr>Slayt 152</vt:lpstr>
      <vt:lpstr>Slayt 153</vt:lpstr>
      <vt:lpstr>Slayt 154</vt:lpstr>
      <vt:lpstr>Slayt 155</vt:lpstr>
      <vt:lpstr>Slayt 156</vt:lpstr>
      <vt:lpstr>Slayt 157</vt:lpstr>
      <vt:lpstr>Slayt 158</vt:lpstr>
      <vt:lpstr>Slayt 159</vt:lpstr>
      <vt:lpstr>Slayt 160</vt:lpstr>
      <vt:lpstr>Slayt 161</vt:lpstr>
      <vt:lpstr>Slayt 162</vt:lpstr>
      <vt:lpstr>Slayt 163</vt:lpstr>
      <vt:lpstr>Slayt 164</vt:lpstr>
      <vt:lpstr>Slayt 165</vt:lpstr>
      <vt:lpstr>Slayt 166</vt:lpstr>
      <vt:lpstr>Slayt 167</vt:lpstr>
      <vt:lpstr>Slayt 168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BÖLÜM: LİPİD METABOLİZMASI</dc:title>
  <dc:creator>Nihat</dc:creator>
  <cp:lastModifiedBy>Nihat</cp:lastModifiedBy>
  <cp:revision>278</cp:revision>
  <dcterms:created xsi:type="dcterms:W3CDTF">2011-04-08T13:49:12Z</dcterms:created>
  <dcterms:modified xsi:type="dcterms:W3CDTF">2019-04-12T12:35:51Z</dcterms:modified>
</cp:coreProperties>
</file>