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79.xml" ContentType="application/vnd.openxmlformats-officedocument.presentationml.slide+xml"/>
  <Override PartName="/ppt/slides/slide9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9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05.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98.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08"/>
  </p:notesMasterIdLst>
  <p:sldIdLst>
    <p:sldId id="256" r:id="rId2"/>
    <p:sldId id="257" r:id="rId3"/>
    <p:sldId id="258" r:id="rId4"/>
    <p:sldId id="356" r:id="rId5"/>
    <p:sldId id="321" r:id="rId6"/>
    <p:sldId id="259" r:id="rId7"/>
    <p:sldId id="329" r:id="rId8"/>
    <p:sldId id="358" r:id="rId9"/>
    <p:sldId id="406" r:id="rId10"/>
    <p:sldId id="408" r:id="rId11"/>
    <p:sldId id="261" r:id="rId12"/>
    <p:sldId id="360" r:id="rId13"/>
    <p:sldId id="262" r:id="rId14"/>
    <p:sldId id="330" r:id="rId15"/>
    <p:sldId id="263" r:id="rId16"/>
    <p:sldId id="264" r:id="rId17"/>
    <p:sldId id="363" r:id="rId18"/>
    <p:sldId id="422" r:id="rId19"/>
    <p:sldId id="365" r:id="rId20"/>
    <p:sldId id="366" r:id="rId21"/>
    <p:sldId id="266" r:id="rId22"/>
    <p:sldId id="267" r:id="rId23"/>
    <p:sldId id="367" r:id="rId24"/>
    <p:sldId id="268" r:id="rId25"/>
    <p:sldId id="269" r:id="rId26"/>
    <p:sldId id="333" r:id="rId27"/>
    <p:sldId id="352" r:id="rId28"/>
    <p:sldId id="270" r:id="rId29"/>
    <p:sldId id="271" r:id="rId30"/>
    <p:sldId id="335" r:id="rId31"/>
    <p:sldId id="272" r:id="rId32"/>
    <p:sldId id="336" r:id="rId33"/>
    <p:sldId id="273" r:id="rId34"/>
    <p:sldId id="374" r:id="rId35"/>
    <p:sldId id="409" r:id="rId36"/>
    <p:sldId id="375" r:id="rId37"/>
    <p:sldId id="275" r:id="rId38"/>
    <p:sldId id="353" r:id="rId39"/>
    <p:sldId id="276" r:id="rId40"/>
    <p:sldId id="412" r:id="rId41"/>
    <p:sldId id="277" r:id="rId42"/>
    <p:sldId id="378" r:id="rId43"/>
    <p:sldId id="323" r:id="rId44"/>
    <p:sldId id="278" r:id="rId45"/>
    <p:sldId id="379" r:id="rId46"/>
    <p:sldId id="414" r:id="rId47"/>
    <p:sldId id="338" r:id="rId48"/>
    <p:sldId id="380" r:id="rId49"/>
    <p:sldId id="280" r:id="rId50"/>
    <p:sldId id="415" r:id="rId51"/>
    <p:sldId id="281" r:id="rId52"/>
    <p:sldId id="282" r:id="rId53"/>
    <p:sldId id="283" r:id="rId54"/>
    <p:sldId id="354" r:id="rId55"/>
    <p:sldId id="284" r:id="rId56"/>
    <p:sldId id="285" r:id="rId57"/>
    <p:sldId id="416" r:id="rId58"/>
    <p:sldId id="383" r:id="rId59"/>
    <p:sldId id="286" r:id="rId60"/>
    <p:sldId id="384" r:id="rId61"/>
    <p:sldId id="324" r:id="rId62"/>
    <p:sldId id="287" r:id="rId63"/>
    <p:sldId id="385" r:id="rId64"/>
    <p:sldId id="340" r:id="rId65"/>
    <p:sldId id="288" r:id="rId66"/>
    <p:sldId id="289" r:id="rId67"/>
    <p:sldId id="341" r:id="rId68"/>
    <p:sldId id="290" r:id="rId69"/>
    <p:sldId id="291" r:id="rId70"/>
    <p:sldId id="292" r:id="rId71"/>
    <p:sldId id="325" r:id="rId72"/>
    <p:sldId id="343" r:id="rId73"/>
    <p:sldId id="293" r:id="rId74"/>
    <p:sldId id="294" r:id="rId75"/>
    <p:sldId id="326" r:id="rId76"/>
    <p:sldId id="295" r:id="rId77"/>
    <p:sldId id="297" r:id="rId78"/>
    <p:sldId id="298" r:id="rId79"/>
    <p:sldId id="344" r:id="rId80"/>
    <p:sldId id="392" r:id="rId81"/>
    <p:sldId id="420" r:id="rId82"/>
    <p:sldId id="300" r:id="rId83"/>
    <p:sldId id="301" r:id="rId84"/>
    <p:sldId id="302" r:id="rId85"/>
    <p:sldId id="418" r:id="rId86"/>
    <p:sldId id="303" r:id="rId87"/>
    <p:sldId id="346" r:id="rId88"/>
    <p:sldId id="304" r:id="rId89"/>
    <p:sldId id="305" r:id="rId90"/>
    <p:sldId id="419" r:id="rId91"/>
    <p:sldId id="397" r:id="rId92"/>
    <p:sldId id="306" r:id="rId93"/>
    <p:sldId id="308" r:id="rId94"/>
    <p:sldId id="327" r:id="rId95"/>
    <p:sldId id="309" r:id="rId96"/>
    <p:sldId id="311" r:id="rId97"/>
    <p:sldId id="347" r:id="rId98"/>
    <p:sldId id="312" r:id="rId99"/>
    <p:sldId id="313" r:id="rId100"/>
    <p:sldId id="314" r:id="rId101"/>
    <p:sldId id="348" r:id="rId102"/>
    <p:sldId id="315" r:id="rId103"/>
    <p:sldId id="316" r:id="rId104"/>
    <p:sldId id="404" r:id="rId105"/>
    <p:sldId id="320" r:id="rId106"/>
    <p:sldId id="317" r:id="rId107"/>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011" autoAdjust="0"/>
  </p:normalViewPr>
  <p:slideViewPr>
    <p:cSldViewPr>
      <p:cViewPr>
        <p:scale>
          <a:sx n="72" d="100"/>
          <a:sy n="72" d="100"/>
        </p:scale>
        <p:origin x="-456" y="-7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presProps" Target="pres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96DCCA1-88E2-4D6E-BC5C-D35C019A1DF1}" type="datetimeFigureOut">
              <a:rPr lang="tr-TR" smtClean="0"/>
              <a:pPr/>
              <a:t>29.04.2019</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8272665-4FF3-4263-870A-B647A63AE166}" type="slidenum">
              <a:rPr lang="tr-TR" smtClean="0"/>
              <a:pPr/>
              <a:t>‹#›</a:t>
            </a:fld>
            <a:endParaRPr lang="tr-T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tr-TR" smtClean="0"/>
              <a:t>Asıl başlık stili için tıklatın</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FA411835-CB58-4DB3-99AE-5E14C87A77E2}" type="datetime1">
              <a:rPr lang="tr-TR" smtClean="0"/>
              <a:pPr/>
              <a:t>29.04.2019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83AD449-C491-42D1-BC29-B937A7C04F43}"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8D9C1836-2A17-4ED1-85A9-550E983CB62D}" type="datetime1">
              <a:rPr lang="tr-TR" smtClean="0"/>
              <a:pPr/>
              <a:t>29.04.2019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83AD449-C491-42D1-BC29-B937A7C04F43}"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tr-TR" smtClean="0"/>
              <a:t>Asıl başlık stili için tıklatın</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9C614E40-6F71-41E9-AA2E-DE003EBE6DBA}" type="datetime1">
              <a:rPr lang="tr-TR" smtClean="0"/>
              <a:pPr/>
              <a:t>29.04.2019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83AD449-C491-42D1-BC29-B937A7C04F43}"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BD70D2E7-D1E0-4E05-BC2B-58E7AE800557}" type="datetime1">
              <a:rPr lang="tr-TR" smtClean="0"/>
              <a:pPr/>
              <a:t>29.04.2019</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983AD449-C491-42D1-BC29-B937A7C04F43}"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7" name="Date Placeholder 6"/>
          <p:cNvSpPr>
            <a:spLocks noGrp="1"/>
          </p:cNvSpPr>
          <p:nvPr>
            <p:ph type="dt" sz="half" idx="10"/>
          </p:nvPr>
        </p:nvSpPr>
        <p:spPr/>
        <p:txBody>
          <a:bodyPr/>
          <a:lstStyle/>
          <a:p>
            <a:fld id="{CA0CFA5C-548D-49F5-A515-92726B09BC19}" type="datetime1">
              <a:rPr lang="tr-TR" smtClean="0"/>
              <a:pPr/>
              <a:t>29.04.2019</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983AD449-C491-42D1-BC29-B937A7C04F43}"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Date Placeholder 2"/>
          <p:cNvSpPr>
            <a:spLocks noGrp="1"/>
          </p:cNvSpPr>
          <p:nvPr>
            <p:ph type="dt" sz="half" idx="10"/>
          </p:nvPr>
        </p:nvSpPr>
        <p:spPr/>
        <p:txBody>
          <a:bodyPr/>
          <a:lstStyle/>
          <a:p>
            <a:fld id="{853E0F7E-8E0F-4F88-8BD0-E9D6B8E4F581}" type="datetime1">
              <a:rPr lang="tr-TR" smtClean="0"/>
              <a:pPr/>
              <a:t>29.04.2019</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983AD449-C491-42D1-BC29-B937A7C04F43}"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B0B725-2FA9-41F0-983C-45AC09D2F702}" type="datetime1">
              <a:rPr lang="tr-TR" smtClean="0"/>
              <a:pPr/>
              <a:t>29.04.2019</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983AD449-C491-42D1-BC29-B937A7C04F43}"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D4DDD4E3-1A57-4DE0-B087-762185EA0FC4}" type="datetime1">
              <a:rPr lang="tr-TR" smtClean="0"/>
              <a:pPr/>
              <a:t>29.04.2019</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983AD449-C491-42D1-BC29-B937A7C04F43}" type="slidenum">
              <a:rPr lang="tr-TR" smtClean="0"/>
              <a:pPr/>
              <a:t>‹#›</a:t>
            </a:fld>
            <a:endParaRPr lang="tr-TR"/>
          </a:p>
        </p:txBody>
      </p:sp>
      <p:sp>
        <p:nvSpPr>
          <p:cNvPr id="9" name="Content Placeholder 8"/>
          <p:cNvSpPr>
            <a:spLocks noGrp="1"/>
          </p:cNvSpPr>
          <p:nvPr>
            <p:ph sz="quarter" idx="13"/>
          </p:nvPr>
        </p:nvSpPr>
        <p:spPr>
          <a:xfrm>
            <a:off x="304800" y="381000"/>
            <a:ext cx="7772400" cy="494284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tr-TR" smtClean="0"/>
              <a:t>Asıl başlık stili için tıklatın</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8" name="Date Placeholder 7"/>
          <p:cNvSpPr>
            <a:spLocks noGrp="1"/>
          </p:cNvSpPr>
          <p:nvPr>
            <p:ph type="dt" sz="half" idx="10"/>
          </p:nvPr>
        </p:nvSpPr>
        <p:spPr/>
        <p:txBody>
          <a:bodyPr/>
          <a:lstStyle/>
          <a:p>
            <a:fld id="{7AF55CB3-4F1F-4AD8-B30E-6A56A592ED6A}" type="datetime1">
              <a:rPr lang="tr-TR" smtClean="0"/>
              <a:pPr/>
              <a:t>29.04.2019</a:t>
            </a:fld>
            <a:endParaRPr lang="tr-TR"/>
          </a:p>
        </p:txBody>
      </p:sp>
      <p:sp>
        <p:nvSpPr>
          <p:cNvPr id="9" name="Slide Number Placeholder 8"/>
          <p:cNvSpPr>
            <a:spLocks noGrp="1"/>
          </p:cNvSpPr>
          <p:nvPr>
            <p:ph type="sldNum" sz="quarter" idx="11"/>
          </p:nvPr>
        </p:nvSpPr>
        <p:spPr/>
        <p:txBody>
          <a:bodyPr/>
          <a:lstStyle/>
          <a:p>
            <a:fld id="{983AD449-C491-42D1-BC29-B937A7C04F43}" type="slidenum">
              <a:rPr lang="tr-TR" smtClean="0"/>
              <a:pPr/>
              <a:t>‹#›</a:t>
            </a:fld>
            <a:endParaRPr lang="tr-TR"/>
          </a:p>
        </p:txBody>
      </p:sp>
      <p:sp>
        <p:nvSpPr>
          <p:cNvPr id="10" name="Footer Placeholder 9"/>
          <p:cNvSpPr>
            <a:spLocks noGrp="1"/>
          </p:cNvSpPr>
          <p:nvPr>
            <p:ph type="ftr" sz="quarter" idx="12"/>
          </p:nvPr>
        </p:nvSpPr>
        <p:spPr/>
        <p:txBody>
          <a:bodyPr/>
          <a:lstStyle/>
          <a:p>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Vertical Text Placeholder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00B1E43C-E489-4D17-A878-364D1B8A9D04}" type="datetime1">
              <a:rPr lang="tr-TR" smtClean="0"/>
              <a:pPr/>
              <a:t>29.04.2019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83AD449-C491-42D1-BC29-B937A7C04F43}"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AD9C4135-25DF-41A0-B49D-E23CD8C8036C}" type="datetime1">
              <a:rPr lang="tr-TR" smtClean="0"/>
              <a:pPr/>
              <a:t>29.04.2019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83AD449-C491-42D1-BC29-B937A7C04F43}"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983AD449-C491-42D1-BC29-B937A7C04F43}" type="slidenum">
              <a:rPr lang="tr-TR" smtClean="0"/>
              <a:pPr/>
              <a:t>‹#›</a:t>
            </a:fld>
            <a:endParaRPr lang="tr-TR"/>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tr-TR"/>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67CF2E82-7834-4CCF-BE38-483BD41F06E8}" type="datetime1">
              <a:rPr lang="tr-TR" smtClean="0"/>
              <a:pPr/>
              <a:t>29.04.2019</a:t>
            </a:fld>
            <a:endParaRPr lang="tr-T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924944"/>
            <a:ext cx="7270576" cy="1728192"/>
          </a:xfrm>
          <a:ln>
            <a:solidFill>
              <a:schemeClr val="accent1"/>
            </a:solidFill>
          </a:ln>
        </p:spPr>
        <p:txBody>
          <a:bodyPr>
            <a:normAutofit/>
          </a:bodyPr>
          <a:lstStyle/>
          <a:p>
            <a:pPr algn="ctr"/>
            <a:r>
              <a:rPr lang="tr-TR" sz="3200" b="1" dirty="0" smtClean="0">
                <a:solidFill>
                  <a:srgbClr val="FF0000"/>
                </a:solidFill>
                <a:latin typeface="Gill Sans MT" pitchFamily="34" charset="0"/>
                <a:cs typeface="Times New Roman" pitchFamily="18" charset="0"/>
              </a:rPr>
              <a:t>12. BÖLÜM:  </a:t>
            </a:r>
            <a:br>
              <a:rPr lang="tr-TR" sz="3200" b="1" dirty="0" smtClean="0">
                <a:solidFill>
                  <a:srgbClr val="FF0000"/>
                </a:solidFill>
                <a:latin typeface="Gill Sans MT" pitchFamily="34" charset="0"/>
                <a:cs typeface="Times New Roman" pitchFamily="18" charset="0"/>
              </a:rPr>
            </a:br>
            <a:r>
              <a:rPr lang="tr-TR" sz="3200" b="1" dirty="0" smtClean="0">
                <a:solidFill>
                  <a:srgbClr val="FF0000"/>
                </a:solidFill>
                <a:latin typeface="Gill Sans MT" pitchFamily="34" charset="0"/>
                <a:cs typeface="Times New Roman" pitchFamily="18" charset="0"/>
              </a:rPr>
              <a:t>PROTEİN  ve  AMİNOASİT METABOLİZMASI</a:t>
            </a:r>
            <a:endParaRPr lang="tr-TR" sz="3200" b="1" dirty="0">
              <a:solidFill>
                <a:srgbClr val="FF0000"/>
              </a:solidFill>
              <a:latin typeface="Gill Sans MT" pitchFamily="34"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23528" y="980728"/>
            <a:ext cx="7776864" cy="4896544"/>
          </a:xfrm>
          <a:ln>
            <a:solidFill>
              <a:schemeClr val="accent1"/>
            </a:solidFill>
          </a:ln>
        </p:spPr>
        <p:txBody>
          <a:bodyPr>
            <a:normAutofit/>
          </a:bodyPr>
          <a:lstStyle/>
          <a:p>
            <a:pPr>
              <a:lnSpc>
                <a:spcPct val="150000"/>
              </a:lnSpc>
              <a:buFont typeface="Wingdings" pitchFamily="2" charset="2"/>
              <a:buChar char="Ø"/>
            </a:pPr>
            <a:r>
              <a:rPr lang="tr-TR" sz="2000" dirty="0" smtClean="0"/>
              <a:t>  </a:t>
            </a:r>
            <a:r>
              <a:rPr lang="tr-TR" sz="2000" dirty="0" smtClean="0">
                <a:latin typeface="Gill Sans MT" pitchFamily="34" charset="0"/>
                <a:cs typeface="Times New Roman" pitchFamily="18" charset="0"/>
              </a:rPr>
              <a:t>Proteinlerin </a:t>
            </a:r>
            <a:r>
              <a:rPr lang="tr-TR" sz="2000" dirty="0">
                <a:latin typeface="Gill Sans MT" pitchFamily="34" charset="0"/>
                <a:cs typeface="Times New Roman" pitchFamily="18" charset="0"/>
              </a:rPr>
              <a:t>diyetle alınmalarındaki amaç, içerdikleri aminoasitlerden vücudun kendi spesifik proteinlerinin sentezlenmesidir. </a:t>
            </a:r>
            <a:endParaRPr lang="tr-TR" sz="2000" dirty="0" smtClean="0">
              <a:latin typeface="Gill Sans MT" pitchFamily="34" charset="0"/>
              <a:cs typeface="Times New Roman" pitchFamily="18" charset="0"/>
            </a:endParaRPr>
          </a:p>
          <a:p>
            <a:pPr>
              <a:lnSpc>
                <a:spcPct val="150000"/>
              </a:lnSpc>
              <a:buFont typeface="Wingdings" pitchFamily="2" charset="2"/>
              <a:buChar char="Ø"/>
            </a:pPr>
            <a:r>
              <a:rPr lang="tr-TR" sz="2000" dirty="0" smtClean="0">
                <a:latin typeface="Gill Sans MT" pitchFamily="34" charset="0"/>
                <a:cs typeface="Times New Roman" pitchFamily="18" charset="0"/>
              </a:rPr>
              <a:t> Sağlıklı </a:t>
            </a:r>
            <a:r>
              <a:rPr lang="tr-TR" sz="2000" dirty="0">
                <a:latin typeface="Gill Sans MT" pitchFamily="34" charset="0"/>
                <a:cs typeface="Times New Roman" pitchFamily="18" charset="0"/>
              </a:rPr>
              <a:t>kişilerde ve yeterli beslenmede, proteinlerin yakıt metabolizmasına katkısı %15–20 arasında değişir. </a:t>
            </a:r>
            <a:r>
              <a:rPr lang="tr-TR" sz="2000" dirty="0" smtClean="0">
                <a:latin typeface="Gill Sans MT" pitchFamily="34" charset="0"/>
                <a:cs typeface="Times New Roman" pitchFamily="18" charset="0"/>
              </a:rPr>
              <a:t> </a:t>
            </a:r>
          </a:p>
          <a:p>
            <a:pPr>
              <a:lnSpc>
                <a:spcPct val="150000"/>
              </a:lnSpc>
              <a:buFont typeface="Wingdings" pitchFamily="2" charset="2"/>
              <a:buChar char="Ø"/>
            </a:pPr>
            <a:r>
              <a:rPr lang="tr-TR" sz="2000" dirty="0" smtClean="0">
                <a:latin typeface="Times New Roman" pitchFamily="18" charset="0"/>
                <a:cs typeface="Times New Roman" pitchFamily="18" charset="0"/>
              </a:rPr>
              <a:t> </a:t>
            </a:r>
            <a:r>
              <a:rPr lang="tr-TR" sz="2000" dirty="0" smtClean="0">
                <a:latin typeface="Gill Sans MT" pitchFamily="34" charset="0"/>
                <a:cs typeface="Times New Roman" pitchFamily="18" charset="0"/>
              </a:rPr>
              <a:t>Ayrıca azot içeren porfirinler, pürin ve </a:t>
            </a:r>
            <a:r>
              <a:rPr lang="tr-TR" sz="2000" dirty="0" err="1" smtClean="0">
                <a:latin typeface="Gill Sans MT" pitchFamily="34" charset="0"/>
                <a:cs typeface="Times New Roman" pitchFamily="18" charset="0"/>
              </a:rPr>
              <a:t>pirimidin</a:t>
            </a:r>
            <a:r>
              <a:rPr lang="tr-TR" sz="2000" dirty="0" smtClean="0">
                <a:latin typeface="Gill Sans MT" pitchFamily="34" charset="0"/>
                <a:cs typeface="Times New Roman" pitchFamily="18" charset="0"/>
              </a:rPr>
              <a:t> nükleotidleri, DNA, RNA ve </a:t>
            </a:r>
            <a:r>
              <a:rPr lang="tr-TR" sz="2000" dirty="0" err="1" smtClean="0">
                <a:latin typeface="Gill Sans MT" pitchFamily="34" charset="0"/>
                <a:cs typeface="Times New Roman" pitchFamily="18" charset="0"/>
              </a:rPr>
              <a:t>kreatin</a:t>
            </a:r>
            <a:r>
              <a:rPr lang="tr-TR" sz="2000" dirty="0" smtClean="0">
                <a:latin typeface="Gill Sans MT" pitchFamily="34" charset="0"/>
                <a:cs typeface="Times New Roman" pitchFamily="18" charset="0"/>
              </a:rPr>
              <a:t> gibi birçok molekül sentezinde aminoasitlerin ya kendileri ya da azotları kullanılır.</a:t>
            </a:r>
          </a:p>
          <a:p>
            <a:pPr>
              <a:lnSpc>
                <a:spcPct val="150000"/>
              </a:lnSpc>
              <a:buFont typeface="Wingdings" pitchFamily="2" charset="2"/>
              <a:buChar char="Ø"/>
            </a:pPr>
            <a:r>
              <a:rPr lang="tr-TR" sz="2000" dirty="0" smtClean="0">
                <a:latin typeface="Gill Sans MT" pitchFamily="34" charset="0"/>
                <a:cs typeface="Times New Roman" pitchFamily="18" charset="0"/>
              </a:rPr>
              <a:t>  Bu bölümde önce memeliler tarafından aminoasit kaynağı olarak alınan proteinlerin sindirimi ve hücre içi yıkımı açıklandıktan sonra aminoasitlerin yıkımı üre çevrimiyle birlikte anlatılacaktır.</a:t>
            </a:r>
            <a:endParaRPr lang="tr-TR" sz="2000" dirty="0" smtClean="0">
              <a:latin typeface="Gill Sans MT" pitchFamily="34" charset="0"/>
            </a:endParaRPr>
          </a:p>
          <a:p>
            <a:pPr>
              <a:lnSpc>
                <a:spcPct val="150000"/>
              </a:lnSpc>
              <a:buFont typeface="Wingdings" pitchFamily="2" charset="2"/>
              <a:buChar char="Ø"/>
            </a:pPr>
            <a:endParaRPr lang="tr-TR" sz="2000" dirty="0" smtClean="0">
              <a:latin typeface="Gill Sans MT" pitchFamily="34" charset="0"/>
              <a:cs typeface="Times New Roman" pitchFamily="18" charset="0"/>
            </a:endParaRPr>
          </a:p>
        </p:txBody>
      </p:sp>
      <p:sp>
        <p:nvSpPr>
          <p:cNvPr id="4" name="3 Slayt Numarası Yer Tutucusu"/>
          <p:cNvSpPr>
            <a:spLocks noGrp="1"/>
          </p:cNvSpPr>
          <p:nvPr>
            <p:ph type="sldNum" sz="quarter" idx="12"/>
          </p:nvPr>
        </p:nvSpPr>
        <p:spPr/>
        <p:txBody>
          <a:bodyPr/>
          <a:lstStyle/>
          <a:p>
            <a:fld id="{983AD449-C491-42D1-BC29-B937A7C04F43}" type="slidenum">
              <a:rPr lang="tr-TR" smtClean="0"/>
              <a:pPr/>
              <a:t>2</a:t>
            </a:fld>
            <a:endParaRPr lang="tr-T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23528" y="2348880"/>
            <a:ext cx="7848872" cy="2592288"/>
          </a:xfrm>
          <a:ln>
            <a:solidFill>
              <a:schemeClr val="accent1"/>
            </a:solidFill>
          </a:ln>
        </p:spPr>
        <p:txBody>
          <a:bodyPr>
            <a:normAutofit/>
          </a:bodyPr>
          <a:lstStyle/>
          <a:p>
            <a:pPr>
              <a:lnSpc>
                <a:spcPct val="150000"/>
              </a:lnSpc>
              <a:buFont typeface="Wingdings" pitchFamily="2" charset="2"/>
              <a:buChar char="Ø"/>
            </a:pPr>
            <a:r>
              <a:rPr lang="tr-TR" sz="2000" dirty="0" smtClean="0">
                <a:latin typeface="Gill Sans MT" pitchFamily="34" charset="0"/>
                <a:cs typeface="Times New Roman" pitchFamily="18" charset="0"/>
              </a:rPr>
              <a:t>  Diyetteki proteinler, önce </a:t>
            </a:r>
            <a:r>
              <a:rPr lang="tr-TR" sz="2000" dirty="0" err="1" smtClean="0">
                <a:latin typeface="Gill Sans MT" pitchFamily="34" charset="0"/>
                <a:cs typeface="Times New Roman" pitchFamily="18" charset="0"/>
              </a:rPr>
              <a:t>enzimatik</a:t>
            </a:r>
            <a:r>
              <a:rPr lang="tr-TR" sz="2000" dirty="0" smtClean="0">
                <a:latin typeface="Gill Sans MT" pitchFamily="34" charset="0"/>
                <a:cs typeface="Times New Roman" pitchFamily="18" charset="0"/>
              </a:rPr>
              <a:t> reaksiyonlarla tamamen aminoasitlerine kadar </a:t>
            </a:r>
            <a:r>
              <a:rPr lang="tr-TR" sz="2000" dirty="0" err="1" smtClean="0">
                <a:latin typeface="Gill Sans MT" pitchFamily="34" charset="0"/>
                <a:cs typeface="Times New Roman" pitchFamily="18" charset="0"/>
              </a:rPr>
              <a:t>hidrolizlenirler</a:t>
            </a:r>
            <a:r>
              <a:rPr lang="tr-TR" sz="2000" dirty="0" smtClean="0">
                <a:latin typeface="Gill Sans MT" pitchFamily="34" charset="0"/>
                <a:cs typeface="Times New Roman" pitchFamily="18" charset="0"/>
              </a:rPr>
              <a:t>. </a:t>
            </a:r>
          </a:p>
          <a:p>
            <a:pPr>
              <a:lnSpc>
                <a:spcPct val="120000"/>
              </a:lnSpc>
              <a:buFont typeface="Wingdings" pitchFamily="2" charset="2"/>
              <a:buChar char="Ø"/>
            </a:pPr>
            <a:r>
              <a:rPr lang="tr-TR" sz="2000" dirty="0" smtClean="0">
                <a:latin typeface="Gill Sans MT" pitchFamily="34" charset="0"/>
                <a:cs typeface="Times New Roman" pitchFamily="18" charset="0"/>
              </a:rPr>
              <a:t> Çünkü proteinler ve birçok </a:t>
            </a:r>
            <a:r>
              <a:rPr lang="tr-TR" sz="2000" dirty="0" err="1" smtClean="0">
                <a:latin typeface="Gill Sans MT" pitchFamily="34" charset="0"/>
                <a:cs typeface="Times New Roman" pitchFamily="18" charset="0"/>
              </a:rPr>
              <a:t>polipeptidler</a:t>
            </a:r>
            <a:r>
              <a:rPr lang="tr-TR" sz="2000" dirty="0" smtClean="0">
                <a:latin typeface="Gill Sans MT" pitchFamily="34" charset="0"/>
                <a:cs typeface="Times New Roman" pitchFamily="18" charset="0"/>
              </a:rPr>
              <a:t> hücre </a:t>
            </a:r>
            <a:r>
              <a:rPr lang="tr-TR" sz="2000" dirty="0" err="1" smtClean="0">
                <a:latin typeface="Gill Sans MT" pitchFamily="34" charset="0"/>
                <a:cs typeface="Times New Roman" pitchFamily="18" charset="0"/>
              </a:rPr>
              <a:t>membranlarını</a:t>
            </a:r>
            <a:r>
              <a:rPr lang="tr-TR" sz="2000" dirty="0" smtClean="0">
                <a:latin typeface="Gill Sans MT" pitchFamily="34" charset="0"/>
                <a:cs typeface="Times New Roman" pitchFamily="18" charset="0"/>
              </a:rPr>
              <a:t> aşamazlar. </a:t>
            </a:r>
          </a:p>
          <a:p>
            <a:pPr algn="just">
              <a:lnSpc>
                <a:spcPct val="120000"/>
              </a:lnSpc>
              <a:buFont typeface="Wingdings" pitchFamily="2" charset="2"/>
              <a:buChar char="Ø"/>
            </a:pPr>
            <a:r>
              <a:rPr lang="tr-TR" sz="2000" dirty="0" smtClean="0">
                <a:latin typeface="Gill Sans MT" pitchFamily="34" charset="0"/>
                <a:cs typeface="Times New Roman" pitchFamily="18" charset="0"/>
              </a:rPr>
              <a:t> Fakat aminoasitler kolayca hücre içine alınabilirler.</a:t>
            </a:r>
          </a:p>
        </p:txBody>
      </p:sp>
      <p:sp>
        <p:nvSpPr>
          <p:cNvPr id="4" name="3 Slayt Numarası Yer Tutucusu"/>
          <p:cNvSpPr>
            <a:spLocks noGrp="1"/>
          </p:cNvSpPr>
          <p:nvPr>
            <p:ph type="sldNum" sz="quarter" idx="12"/>
          </p:nvPr>
        </p:nvSpPr>
        <p:spPr/>
        <p:txBody>
          <a:bodyPr/>
          <a:lstStyle/>
          <a:p>
            <a:fld id="{983AD449-C491-42D1-BC29-B937A7C04F43}" type="slidenum">
              <a:rPr lang="tr-TR" smtClean="0"/>
              <a:pPr/>
              <a:t>3</a:t>
            </a:fld>
            <a:endParaRPr lang="tr-TR"/>
          </a:p>
        </p:txBody>
      </p:sp>
      <p:sp>
        <p:nvSpPr>
          <p:cNvPr id="5" name="4 Dikdörtgen"/>
          <p:cNvSpPr/>
          <p:nvPr/>
        </p:nvSpPr>
        <p:spPr>
          <a:xfrm>
            <a:off x="323528" y="1484784"/>
            <a:ext cx="7848872" cy="584775"/>
          </a:xfrm>
          <a:prstGeom prst="rect">
            <a:avLst/>
          </a:prstGeom>
          <a:ln>
            <a:solidFill>
              <a:schemeClr val="accent1"/>
            </a:solidFill>
          </a:ln>
        </p:spPr>
        <p:txBody>
          <a:bodyPr wrap="square">
            <a:spAutoFit/>
          </a:bodyPr>
          <a:lstStyle/>
          <a:p>
            <a:pPr>
              <a:buNone/>
            </a:pPr>
            <a:r>
              <a:rPr lang="tr-TR" b="1" dirty="0" smtClean="0"/>
              <a:t>	</a:t>
            </a:r>
            <a:r>
              <a:rPr lang="tr-TR" sz="3200" b="1" dirty="0" smtClean="0">
                <a:solidFill>
                  <a:srgbClr val="C00000"/>
                </a:solidFill>
                <a:latin typeface="Gill Sans MT" pitchFamily="34" charset="0"/>
                <a:cs typeface="Times New Roman" pitchFamily="18" charset="0"/>
              </a:rPr>
              <a:t>12.1.</a:t>
            </a:r>
            <a:r>
              <a:rPr lang="tr-TR" sz="3200" b="1" dirty="0" smtClean="0">
                <a:solidFill>
                  <a:srgbClr val="FF0000"/>
                </a:solidFill>
                <a:latin typeface="Gill Sans MT" pitchFamily="34" charset="0"/>
                <a:cs typeface="Times New Roman" pitchFamily="18" charset="0"/>
              </a:rPr>
              <a:t> </a:t>
            </a:r>
            <a:r>
              <a:rPr lang="tr-TR" sz="3200" b="1" dirty="0" smtClean="0">
                <a:solidFill>
                  <a:srgbClr val="C00000"/>
                </a:solidFill>
                <a:latin typeface="Gill Sans MT" pitchFamily="34" charset="0"/>
                <a:cs typeface="Times New Roman" pitchFamily="18" charset="0"/>
              </a:rPr>
              <a:t>Proteinlerin Sindirimi</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196752"/>
            <a:ext cx="7620000" cy="3528392"/>
          </a:xfrm>
          <a:ln>
            <a:solidFill>
              <a:schemeClr val="accent1"/>
            </a:solidFill>
          </a:ln>
        </p:spPr>
        <p:txBody>
          <a:bodyPr>
            <a:normAutofit/>
          </a:bodyPr>
          <a:lstStyle/>
          <a:p>
            <a:pPr>
              <a:lnSpc>
                <a:spcPct val="150000"/>
              </a:lnSpc>
              <a:buFont typeface="Wingdings" pitchFamily="2" charset="2"/>
              <a:buChar char="Ø"/>
            </a:pPr>
            <a:r>
              <a:rPr lang="tr-TR" dirty="0" smtClean="0">
                <a:latin typeface="Gill Sans MT" pitchFamily="34" charset="0"/>
                <a:cs typeface="Times New Roman" pitchFamily="18" charset="0"/>
              </a:rPr>
              <a:t> </a:t>
            </a:r>
            <a:r>
              <a:rPr lang="tr-TR" sz="2000" dirty="0" smtClean="0">
                <a:latin typeface="Gill Sans MT" pitchFamily="34" charset="0"/>
                <a:cs typeface="Times New Roman" pitchFamily="18" charset="0"/>
              </a:rPr>
              <a:t>Canlılarda, sindirim sisteminde ya da hücre içinde proteinleri parçalayan enzimlere </a:t>
            </a:r>
            <a:r>
              <a:rPr lang="tr-TR" sz="2400" b="1" dirty="0" err="1" smtClean="0">
                <a:solidFill>
                  <a:srgbClr val="FF0000"/>
                </a:solidFill>
                <a:latin typeface="Gill Sans MT" pitchFamily="34" charset="0"/>
                <a:cs typeface="Times New Roman" pitchFamily="18" charset="0"/>
              </a:rPr>
              <a:t>proteolitik</a:t>
            </a:r>
            <a:r>
              <a:rPr lang="tr-TR" sz="2400" b="1" dirty="0" smtClean="0">
                <a:solidFill>
                  <a:srgbClr val="FF0000"/>
                </a:solidFill>
                <a:latin typeface="Gill Sans MT" pitchFamily="34" charset="0"/>
                <a:cs typeface="Times New Roman" pitchFamily="18" charset="0"/>
              </a:rPr>
              <a:t> enzimler, </a:t>
            </a:r>
            <a:r>
              <a:rPr lang="tr-TR" sz="2400" b="1" dirty="0" err="1" smtClean="0">
                <a:solidFill>
                  <a:srgbClr val="FF0000"/>
                </a:solidFill>
                <a:latin typeface="Gill Sans MT" pitchFamily="34" charset="0"/>
                <a:cs typeface="Times New Roman" pitchFamily="18" charset="0"/>
              </a:rPr>
              <a:t>proteazlar</a:t>
            </a:r>
            <a:r>
              <a:rPr lang="tr-TR" sz="2400" b="1" dirty="0" smtClean="0">
                <a:solidFill>
                  <a:srgbClr val="FF0000"/>
                </a:solidFill>
                <a:latin typeface="Gill Sans MT" pitchFamily="34" charset="0"/>
                <a:cs typeface="Times New Roman" pitchFamily="18" charset="0"/>
              </a:rPr>
              <a:t> </a:t>
            </a:r>
            <a:r>
              <a:rPr lang="tr-TR" sz="2000" dirty="0" smtClean="0">
                <a:solidFill>
                  <a:srgbClr val="FF0000"/>
                </a:solidFill>
                <a:latin typeface="Gill Sans MT" pitchFamily="34" charset="0"/>
                <a:cs typeface="Times New Roman" pitchFamily="18" charset="0"/>
              </a:rPr>
              <a:t>veya</a:t>
            </a:r>
            <a:r>
              <a:rPr lang="tr-TR" sz="2000" b="1" dirty="0" smtClean="0">
                <a:solidFill>
                  <a:srgbClr val="FF0000"/>
                </a:solidFill>
                <a:latin typeface="Gill Sans MT" pitchFamily="34" charset="0"/>
                <a:cs typeface="Times New Roman" pitchFamily="18" charset="0"/>
              </a:rPr>
              <a:t> </a:t>
            </a:r>
            <a:r>
              <a:rPr lang="tr-TR" sz="2400" b="1" dirty="0" err="1" smtClean="0">
                <a:solidFill>
                  <a:srgbClr val="FF0000"/>
                </a:solidFill>
                <a:latin typeface="Gill Sans MT" pitchFamily="34" charset="0"/>
                <a:cs typeface="Times New Roman" pitchFamily="18" charset="0"/>
              </a:rPr>
              <a:t>peptidazlar</a:t>
            </a:r>
            <a:r>
              <a:rPr lang="tr-TR" sz="2000" dirty="0" smtClean="0">
                <a:latin typeface="Gill Sans MT" pitchFamily="34" charset="0"/>
                <a:cs typeface="Times New Roman" pitchFamily="18" charset="0"/>
              </a:rPr>
              <a:t> adı verilir. </a:t>
            </a:r>
          </a:p>
          <a:p>
            <a:pPr>
              <a:lnSpc>
                <a:spcPct val="150000"/>
              </a:lnSpc>
              <a:buFont typeface="Wingdings" pitchFamily="2" charset="2"/>
              <a:buChar char="Ø"/>
            </a:pPr>
            <a:r>
              <a:rPr lang="tr-TR" sz="2000" dirty="0" smtClean="0">
                <a:latin typeface="Gill Sans MT" pitchFamily="34" charset="0"/>
                <a:cs typeface="Times New Roman" pitchFamily="18" charset="0"/>
              </a:rPr>
              <a:t> Bu enzimlerden proteinleri iç </a:t>
            </a:r>
            <a:r>
              <a:rPr lang="tr-TR" sz="2000" dirty="0" err="1" smtClean="0">
                <a:latin typeface="Gill Sans MT" pitchFamily="34" charset="0"/>
                <a:cs typeface="Times New Roman" pitchFamily="18" charset="0"/>
              </a:rPr>
              <a:t>peptid</a:t>
            </a:r>
            <a:r>
              <a:rPr lang="tr-TR" sz="2000" dirty="0" smtClean="0">
                <a:latin typeface="Gill Sans MT" pitchFamily="34" charset="0"/>
                <a:cs typeface="Times New Roman" pitchFamily="18" charset="0"/>
              </a:rPr>
              <a:t> bağlarından </a:t>
            </a:r>
            <a:r>
              <a:rPr lang="tr-TR" sz="2000" dirty="0" err="1" smtClean="0">
                <a:latin typeface="Gill Sans MT" pitchFamily="34" charset="0"/>
                <a:cs typeface="Times New Roman" pitchFamily="18" charset="0"/>
              </a:rPr>
              <a:t>hidrolizleyenlere</a:t>
            </a:r>
            <a:r>
              <a:rPr lang="tr-TR" sz="2000" dirty="0" smtClean="0">
                <a:latin typeface="Gill Sans MT" pitchFamily="34" charset="0"/>
                <a:cs typeface="Times New Roman" pitchFamily="18" charset="0"/>
              </a:rPr>
              <a:t> </a:t>
            </a:r>
            <a:r>
              <a:rPr lang="tr-TR" sz="2400" b="1" dirty="0" err="1" smtClean="0">
                <a:solidFill>
                  <a:srgbClr val="FF0000"/>
                </a:solidFill>
                <a:latin typeface="Gill Sans MT" pitchFamily="34" charset="0"/>
                <a:cs typeface="Times New Roman" pitchFamily="18" charset="0"/>
              </a:rPr>
              <a:t>endopeptidazlar</a:t>
            </a:r>
            <a:r>
              <a:rPr lang="tr-TR" sz="2000" b="1" dirty="0" smtClean="0">
                <a:solidFill>
                  <a:srgbClr val="FF0000"/>
                </a:solidFill>
                <a:latin typeface="Gill Sans MT" pitchFamily="34" charset="0"/>
                <a:cs typeface="Times New Roman" pitchFamily="18" charset="0"/>
              </a:rPr>
              <a:t>,</a:t>
            </a:r>
            <a:r>
              <a:rPr lang="tr-TR" sz="2000" b="1" dirty="0" smtClean="0">
                <a:latin typeface="Gill Sans MT" pitchFamily="34" charset="0"/>
                <a:cs typeface="Times New Roman" pitchFamily="18" charset="0"/>
              </a:rPr>
              <a:t> </a:t>
            </a:r>
            <a:r>
              <a:rPr lang="tr-TR" sz="2000" dirty="0" smtClean="0">
                <a:latin typeface="Gill Sans MT" pitchFamily="34" charset="0"/>
                <a:cs typeface="Times New Roman" pitchFamily="18" charset="0"/>
              </a:rPr>
              <a:t>karboksil veya amino uçlarındaki aminoasitlerini </a:t>
            </a:r>
            <a:r>
              <a:rPr lang="tr-TR" sz="2000" dirty="0" err="1" smtClean="0">
                <a:latin typeface="Gill Sans MT" pitchFamily="34" charset="0"/>
                <a:cs typeface="Times New Roman" pitchFamily="18" charset="0"/>
              </a:rPr>
              <a:t>hidrolizleyenlere</a:t>
            </a:r>
            <a:r>
              <a:rPr lang="tr-TR" sz="2000" dirty="0" smtClean="0">
                <a:latin typeface="Gill Sans MT" pitchFamily="34" charset="0"/>
                <a:cs typeface="Times New Roman" pitchFamily="18" charset="0"/>
              </a:rPr>
              <a:t> de </a:t>
            </a:r>
            <a:r>
              <a:rPr lang="tr-TR" sz="2400" b="1" dirty="0" err="1" smtClean="0">
                <a:solidFill>
                  <a:srgbClr val="FF0000"/>
                </a:solidFill>
                <a:latin typeface="Gill Sans MT" pitchFamily="34" charset="0"/>
                <a:cs typeface="Times New Roman" pitchFamily="18" charset="0"/>
              </a:rPr>
              <a:t>ekzopeptidazlar</a:t>
            </a:r>
            <a:r>
              <a:rPr lang="tr-TR" sz="2400" dirty="0" smtClean="0">
                <a:latin typeface="Gill Sans MT" pitchFamily="34" charset="0"/>
                <a:cs typeface="Times New Roman" pitchFamily="18" charset="0"/>
              </a:rPr>
              <a:t> d</a:t>
            </a:r>
            <a:r>
              <a:rPr lang="tr-TR" sz="2000" dirty="0" smtClean="0">
                <a:latin typeface="Gill Sans MT" pitchFamily="34" charset="0"/>
                <a:cs typeface="Times New Roman" pitchFamily="18" charset="0"/>
              </a:rPr>
              <a:t>enir.    </a:t>
            </a:r>
            <a:endParaRPr lang="tr-TR" sz="2000" dirty="0"/>
          </a:p>
        </p:txBody>
      </p:sp>
      <p:sp>
        <p:nvSpPr>
          <p:cNvPr id="4" name="3 Slayt Numarası Yer Tutucusu"/>
          <p:cNvSpPr>
            <a:spLocks noGrp="1"/>
          </p:cNvSpPr>
          <p:nvPr>
            <p:ph type="sldNum" sz="quarter" idx="12"/>
          </p:nvPr>
        </p:nvSpPr>
        <p:spPr/>
        <p:txBody>
          <a:bodyPr/>
          <a:lstStyle/>
          <a:p>
            <a:fld id="{983AD449-C491-42D1-BC29-B937A7C04F43}" type="slidenum">
              <a:rPr lang="tr-TR" smtClean="0"/>
              <a:pPr/>
              <a:t>4</a:t>
            </a:fld>
            <a:endParaRPr lang="tr-T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23528" y="1052736"/>
            <a:ext cx="7848872" cy="4536504"/>
          </a:xfrm>
          <a:ln>
            <a:solidFill>
              <a:schemeClr val="accent1"/>
            </a:solidFill>
          </a:ln>
        </p:spPr>
        <p:txBody>
          <a:bodyPr>
            <a:normAutofit lnSpcReduction="10000"/>
          </a:bodyPr>
          <a:lstStyle/>
          <a:p>
            <a:pPr>
              <a:lnSpc>
                <a:spcPct val="150000"/>
              </a:lnSpc>
              <a:buFont typeface="Wingdings" pitchFamily="2" charset="2"/>
              <a:buChar char="Ø"/>
            </a:pPr>
            <a:r>
              <a:rPr lang="tr-TR" sz="2000" dirty="0" smtClean="0">
                <a:latin typeface="Gill Sans MT" pitchFamily="34" charset="0"/>
                <a:cs typeface="Times New Roman" pitchFamily="18" charset="0"/>
              </a:rPr>
              <a:t>  Memelilerde proteinlerin hidrolizi midede başlar. </a:t>
            </a:r>
          </a:p>
          <a:p>
            <a:pPr>
              <a:lnSpc>
                <a:spcPct val="150000"/>
              </a:lnSpc>
              <a:buFont typeface="Wingdings" pitchFamily="2" charset="2"/>
              <a:buChar char="Ø"/>
            </a:pPr>
            <a:r>
              <a:rPr lang="tr-TR" sz="2000" dirty="0" smtClean="0">
                <a:latin typeface="Gill Sans MT" pitchFamily="34" charset="0"/>
                <a:cs typeface="Times New Roman" pitchFamily="18" charset="0"/>
              </a:rPr>
              <a:t>  Mide özsuyunda bulunan pepsin, mide mukozası hücrelerinden aktif olmayan </a:t>
            </a:r>
            <a:r>
              <a:rPr lang="tr-TR" sz="2400" b="1" dirty="0" err="1" smtClean="0">
                <a:solidFill>
                  <a:srgbClr val="FF0000"/>
                </a:solidFill>
                <a:latin typeface="Gill Sans MT" pitchFamily="34" charset="0"/>
                <a:cs typeface="Times New Roman" pitchFamily="18" charset="0"/>
              </a:rPr>
              <a:t>pepsinojen</a:t>
            </a:r>
            <a:r>
              <a:rPr lang="tr-TR" sz="2000" b="1" dirty="0" smtClean="0">
                <a:solidFill>
                  <a:srgbClr val="FF0000"/>
                </a:solidFill>
                <a:latin typeface="Gill Sans MT" pitchFamily="34" charset="0"/>
                <a:cs typeface="Times New Roman" pitchFamily="18" charset="0"/>
              </a:rPr>
              <a:t> </a:t>
            </a:r>
            <a:r>
              <a:rPr lang="tr-TR" sz="2000" dirty="0" smtClean="0">
                <a:latin typeface="Gill Sans MT" pitchFamily="34" charset="0"/>
                <a:cs typeface="Times New Roman" pitchFamily="18" charset="0"/>
              </a:rPr>
              <a:t>şeklinde salınır. </a:t>
            </a:r>
          </a:p>
          <a:p>
            <a:pPr>
              <a:lnSpc>
                <a:spcPct val="170000"/>
              </a:lnSpc>
              <a:buFont typeface="Wingdings" pitchFamily="2" charset="2"/>
              <a:buChar char="Ø"/>
            </a:pPr>
            <a:r>
              <a:rPr lang="tr-TR" sz="2000" dirty="0" smtClean="0">
                <a:latin typeface="Gill Sans MT" pitchFamily="34" charset="0"/>
                <a:cs typeface="Times New Roman" pitchFamily="18" charset="0"/>
              </a:rPr>
              <a:t>    Mide mukozası hücrelerinden salgılanan ve mide özsuyunda bulunan </a:t>
            </a:r>
            <a:r>
              <a:rPr lang="tr-TR" sz="2000" dirty="0" err="1" smtClean="0">
                <a:latin typeface="Gill Sans MT" pitchFamily="34" charset="0"/>
                <a:cs typeface="Times New Roman" pitchFamily="18" charset="0"/>
              </a:rPr>
              <a:t>HCl’den</a:t>
            </a:r>
            <a:r>
              <a:rPr lang="tr-TR" sz="2000" dirty="0" smtClean="0">
                <a:latin typeface="Gill Sans MT" pitchFamily="34" charset="0"/>
                <a:cs typeface="Times New Roman" pitchFamily="18" charset="0"/>
              </a:rPr>
              <a:t> kaynaklanan düşük </a:t>
            </a:r>
            <a:r>
              <a:rPr lang="tr-TR" sz="2000" dirty="0" err="1" smtClean="0">
                <a:latin typeface="Gill Sans MT" pitchFamily="34" charset="0"/>
                <a:cs typeface="Times New Roman" pitchFamily="18" charset="0"/>
              </a:rPr>
              <a:t>pH</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pH</a:t>
            </a:r>
            <a:r>
              <a:rPr lang="tr-TR" sz="2000" dirty="0" smtClean="0">
                <a:latin typeface="Gill Sans MT" pitchFamily="34" charset="0"/>
                <a:cs typeface="Times New Roman" pitchFamily="18" charset="0"/>
              </a:rPr>
              <a:t>=1.0–2.5) etkisi ile küçük bir miktar </a:t>
            </a:r>
            <a:r>
              <a:rPr lang="tr-TR" sz="2400" b="1" dirty="0" err="1" smtClean="0">
                <a:solidFill>
                  <a:srgbClr val="FF0000"/>
                </a:solidFill>
                <a:latin typeface="Gill Sans MT" pitchFamily="34" charset="0"/>
                <a:cs typeface="Times New Roman" pitchFamily="18" charset="0"/>
              </a:rPr>
              <a:t>pepsinojen</a:t>
            </a:r>
            <a:r>
              <a:rPr lang="tr-TR" sz="2400" dirty="0" smtClean="0">
                <a:latin typeface="Gill Sans MT" pitchFamily="34" charset="0"/>
                <a:cs typeface="Times New Roman" pitchFamily="18" charset="0"/>
              </a:rPr>
              <a:t> k</a:t>
            </a:r>
            <a:r>
              <a:rPr lang="tr-TR" sz="2000" dirty="0" smtClean="0">
                <a:latin typeface="Gill Sans MT" pitchFamily="34" charset="0"/>
                <a:cs typeface="Times New Roman" pitchFamily="18" charset="0"/>
              </a:rPr>
              <a:t>endi kendine aktive olur. </a:t>
            </a:r>
          </a:p>
          <a:p>
            <a:pPr>
              <a:lnSpc>
                <a:spcPct val="170000"/>
              </a:lnSpc>
              <a:buFont typeface="Wingdings" pitchFamily="2" charset="2"/>
              <a:buChar char="Ø"/>
            </a:pPr>
            <a:r>
              <a:rPr lang="tr-TR" sz="2000" dirty="0" smtClean="0">
                <a:latin typeface="Gill Sans MT" pitchFamily="34" charset="0"/>
                <a:cs typeface="Times New Roman" pitchFamily="18" charset="0"/>
              </a:rPr>
              <a:t> Bu şekilde oluşan </a:t>
            </a:r>
            <a:r>
              <a:rPr lang="tr-TR" sz="2400" b="1" dirty="0" smtClean="0">
                <a:solidFill>
                  <a:srgbClr val="FF0000"/>
                </a:solidFill>
                <a:latin typeface="Gill Sans MT" pitchFamily="34" charset="0"/>
                <a:cs typeface="Times New Roman" pitchFamily="18" charset="0"/>
              </a:rPr>
              <a:t>pepsin</a:t>
            </a:r>
            <a:r>
              <a:rPr lang="tr-TR" sz="2000" dirty="0" smtClean="0">
                <a:latin typeface="Gill Sans MT" pitchFamily="34" charset="0"/>
                <a:cs typeface="Times New Roman" pitchFamily="18" charset="0"/>
              </a:rPr>
              <a:t> geri kalan </a:t>
            </a:r>
            <a:r>
              <a:rPr lang="tr-TR" sz="2000" dirty="0" err="1" smtClean="0">
                <a:latin typeface="Gill Sans MT" pitchFamily="34" charset="0"/>
                <a:cs typeface="Times New Roman" pitchFamily="18" charset="0"/>
              </a:rPr>
              <a:t>pepsinojeni</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hidrolizleyerek</a:t>
            </a:r>
            <a:r>
              <a:rPr lang="tr-TR" sz="2000" dirty="0" smtClean="0">
                <a:latin typeface="Gill Sans MT" pitchFamily="34" charset="0"/>
                <a:cs typeface="Times New Roman" pitchFamily="18" charset="0"/>
              </a:rPr>
              <a:t> aktive eder.   </a:t>
            </a:r>
          </a:p>
          <a:p>
            <a:endParaRPr lang="tr-TR" sz="2600" dirty="0"/>
          </a:p>
        </p:txBody>
      </p:sp>
      <p:sp>
        <p:nvSpPr>
          <p:cNvPr id="4" name="3 Slayt Numarası Yer Tutucusu"/>
          <p:cNvSpPr>
            <a:spLocks noGrp="1"/>
          </p:cNvSpPr>
          <p:nvPr>
            <p:ph type="sldNum" sz="quarter" idx="12"/>
          </p:nvPr>
        </p:nvSpPr>
        <p:spPr/>
        <p:txBody>
          <a:bodyPr/>
          <a:lstStyle/>
          <a:p>
            <a:fld id="{983AD449-C491-42D1-BC29-B937A7C04F43}" type="slidenum">
              <a:rPr lang="tr-TR" smtClean="0"/>
              <a:pPr/>
              <a:t>5</a:t>
            </a:fld>
            <a:endParaRPr lang="tr-T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14282" y="928670"/>
            <a:ext cx="7969032" cy="3436434"/>
          </a:xfrm>
          <a:ln>
            <a:solidFill>
              <a:schemeClr val="accent1"/>
            </a:solidFill>
          </a:ln>
        </p:spPr>
        <p:txBody>
          <a:bodyPr>
            <a:normAutofit/>
          </a:bodyPr>
          <a:lstStyle/>
          <a:p>
            <a:endParaRPr lang="tr-TR" dirty="0" smtClean="0"/>
          </a:p>
          <a:p>
            <a:pPr algn="just">
              <a:buNone/>
            </a:pPr>
            <a:r>
              <a:rPr lang="tr-TR" dirty="0"/>
              <a:t>	</a:t>
            </a:r>
            <a:endParaRPr lang="tr-TR" dirty="0" smtClean="0"/>
          </a:p>
          <a:p>
            <a:pPr algn="just"/>
            <a:endParaRPr lang="tr-TR" dirty="0">
              <a:latin typeface="Times New Roman" pitchFamily="18" charset="0"/>
              <a:cs typeface="Times New Roman" pitchFamily="18" charset="0"/>
            </a:endParaRPr>
          </a:p>
          <a:p>
            <a:pPr algn="just">
              <a:lnSpc>
                <a:spcPct val="120000"/>
              </a:lnSpc>
              <a:buNone/>
            </a:pPr>
            <a:r>
              <a:rPr lang="tr-TR" dirty="0" smtClean="0">
                <a:latin typeface="Times New Roman" pitchFamily="18" charset="0"/>
                <a:cs typeface="Times New Roman" pitchFamily="18" charset="0"/>
              </a:rPr>
              <a:t> </a:t>
            </a:r>
            <a:endParaRPr lang="tr-TR" sz="2400" dirty="0" smtClean="0">
              <a:latin typeface="Times New Roman" pitchFamily="18" charset="0"/>
              <a:cs typeface="Times New Roman" pitchFamily="18" charset="0"/>
            </a:endParaRPr>
          </a:p>
          <a:p>
            <a:pPr>
              <a:lnSpc>
                <a:spcPct val="150000"/>
              </a:lnSpc>
              <a:buFont typeface="Wingdings" pitchFamily="2" charset="2"/>
              <a:buChar char="Ø"/>
            </a:pPr>
            <a:r>
              <a:rPr lang="tr-TR" sz="2000" dirty="0" smtClean="0">
                <a:latin typeface="Times New Roman" pitchFamily="18" charset="0"/>
                <a:cs typeface="Times New Roman" pitchFamily="18" charset="0"/>
              </a:rPr>
              <a:t> </a:t>
            </a:r>
            <a:r>
              <a:rPr lang="tr-TR" sz="2400" dirty="0" smtClean="0">
                <a:latin typeface="Times New Roman" pitchFamily="18" charset="0"/>
                <a:cs typeface="Times New Roman" pitchFamily="18" charset="0"/>
              </a:rPr>
              <a:t> </a:t>
            </a:r>
            <a:r>
              <a:rPr lang="tr-TR" sz="2400" b="1" dirty="0" smtClean="0">
                <a:solidFill>
                  <a:srgbClr val="FF0000"/>
                </a:solidFill>
                <a:latin typeface="Gill Sans MT" pitchFamily="34" charset="0"/>
                <a:cs typeface="Times New Roman" pitchFamily="18" charset="0"/>
              </a:rPr>
              <a:t>Pepsin</a:t>
            </a:r>
            <a:r>
              <a:rPr lang="tr-TR" sz="2400" dirty="0" smtClean="0">
                <a:latin typeface="Gill Sans MT" pitchFamily="34" charset="0"/>
                <a:cs typeface="Times New Roman" pitchFamily="18" charset="0"/>
              </a:rPr>
              <a:t> </a:t>
            </a:r>
            <a:r>
              <a:rPr lang="tr-TR" sz="2000" dirty="0" smtClean="0">
                <a:latin typeface="Gill Sans MT" pitchFamily="34" charset="0"/>
                <a:cs typeface="Times New Roman" pitchFamily="18" charset="0"/>
              </a:rPr>
              <a:t>enziminin </a:t>
            </a:r>
            <a:r>
              <a:rPr lang="tr-TR" sz="2000" dirty="0" err="1" smtClean="0">
                <a:latin typeface="Gill Sans MT" pitchFamily="34" charset="0"/>
                <a:cs typeface="Times New Roman" pitchFamily="18" charset="0"/>
              </a:rPr>
              <a:t>hidrolitik</a:t>
            </a:r>
            <a:r>
              <a:rPr lang="tr-TR" sz="2000" dirty="0" smtClean="0">
                <a:latin typeface="Gill Sans MT" pitchFamily="34" charset="0"/>
                <a:cs typeface="Times New Roman" pitchFamily="18" charset="0"/>
              </a:rPr>
              <a:t> ürünlerinin çoğu büyük </a:t>
            </a:r>
            <a:r>
              <a:rPr lang="tr-TR" sz="2000" dirty="0" err="1" smtClean="0">
                <a:latin typeface="Gill Sans MT" pitchFamily="34" charset="0"/>
                <a:cs typeface="Times New Roman" pitchFamily="18" charset="0"/>
              </a:rPr>
              <a:t>peptidlerdir</a:t>
            </a:r>
            <a:r>
              <a:rPr lang="tr-TR" sz="2000" dirty="0" smtClean="0">
                <a:latin typeface="Gill Sans MT" pitchFamily="34" charset="0"/>
                <a:cs typeface="Times New Roman" pitchFamily="18" charset="0"/>
              </a:rPr>
              <a:t>. </a:t>
            </a:r>
          </a:p>
          <a:p>
            <a:pPr>
              <a:lnSpc>
                <a:spcPct val="150000"/>
              </a:lnSpc>
              <a:buFont typeface="Wingdings" pitchFamily="2" charset="2"/>
              <a:buChar char="ü"/>
            </a:pPr>
            <a:r>
              <a:rPr lang="tr-TR" sz="2000" dirty="0" smtClean="0">
                <a:latin typeface="Gill Sans MT" pitchFamily="34" charset="0"/>
                <a:cs typeface="Times New Roman" pitchFamily="18" charset="0"/>
              </a:rPr>
              <a:t>Bunların vücut tarafından kullanılabilmesi için diğer bağırsak </a:t>
            </a:r>
            <a:r>
              <a:rPr lang="tr-TR" sz="2000" dirty="0" err="1" smtClean="0">
                <a:latin typeface="Gill Sans MT" pitchFamily="34" charset="0"/>
                <a:cs typeface="Times New Roman" pitchFamily="18" charset="0"/>
              </a:rPr>
              <a:t>proteolitik</a:t>
            </a:r>
            <a:r>
              <a:rPr lang="tr-TR" sz="2000" dirty="0" smtClean="0">
                <a:latin typeface="Gill Sans MT" pitchFamily="34" charset="0"/>
                <a:cs typeface="Times New Roman" pitchFamily="18" charset="0"/>
              </a:rPr>
              <a:t> enzimleri tarafından hidroliz edilmeleri gerekir.</a:t>
            </a:r>
            <a:endParaRPr lang="tr-TR" sz="2000" dirty="0">
              <a:latin typeface="Gill Sans MT" pitchFamily="34" charset="0"/>
            </a:endParaRPr>
          </a:p>
        </p:txBody>
      </p:sp>
      <p:pic>
        <p:nvPicPr>
          <p:cNvPr id="5" name="Picture 2"/>
          <p:cNvPicPr>
            <a:picLocks noChangeAspect="1" noChangeArrowheads="1"/>
          </p:cNvPicPr>
          <p:nvPr/>
        </p:nvPicPr>
        <p:blipFill>
          <a:blip r:embed="rId2" cstate="print"/>
          <a:srcRect/>
          <a:stretch>
            <a:fillRect/>
          </a:stretch>
        </p:blipFill>
        <p:spPr bwMode="auto">
          <a:xfrm>
            <a:off x="395536" y="1196754"/>
            <a:ext cx="7560840" cy="1080118"/>
          </a:xfrm>
          <a:prstGeom prst="rect">
            <a:avLst/>
          </a:prstGeom>
          <a:noFill/>
          <a:ln w="9525">
            <a:noFill/>
            <a:miter lim="800000"/>
            <a:headEnd/>
            <a:tailEnd/>
          </a:ln>
        </p:spPr>
      </p:pic>
      <p:sp>
        <p:nvSpPr>
          <p:cNvPr id="4" name="3 Slayt Numarası Yer Tutucusu"/>
          <p:cNvSpPr>
            <a:spLocks noGrp="1"/>
          </p:cNvSpPr>
          <p:nvPr>
            <p:ph type="sldNum" sz="quarter" idx="12"/>
          </p:nvPr>
        </p:nvSpPr>
        <p:spPr/>
        <p:txBody>
          <a:bodyPr/>
          <a:lstStyle/>
          <a:p>
            <a:fld id="{983AD449-C491-42D1-BC29-B937A7C04F43}" type="slidenum">
              <a:rPr lang="tr-TR" smtClean="0"/>
              <a:pPr/>
              <a:t>6</a:t>
            </a:fld>
            <a:endParaRPr lang="tr-T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95536" y="1412776"/>
            <a:ext cx="7681664" cy="3024336"/>
          </a:xfrm>
          <a:ln>
            <a:solidFill>
              <a:schemeClr val="accent1"/>
            </a:solidFill>
          </a:ln>
        </p:spPr>
        <p:txBody>
          <a:bodyPr>
            <a:normAutofit/>
          </a:bodyPr>
          <a:lstStyle/>
          <a:p>
            <a:pPr>
              <a:lnSpc>
                <a:spcPct val="150000"/>
              </a:lnSpc>
              <a:buFont typeface="Wingdings" pitchFamily="2" charset="2"/>
              <a:buChar char="Ø"/>
            </a:pPr>
            <a:r>
              <a:rPr lang="tr-TR" sz="2000" dirty="0" smtClean="0">
                <a:latin typeface="Times New Roman" pitchFamily="18" charset="0"/>
                <a:cs typeface="Times New Roman" pitchFamily="18" charset="0"/>
              </a:rPr>
              <a:t>  </a:t>
            </a:r>
            <a:r>
              <a:rPr lang="tr-TR" sz="2000" dirty="0" smtClean="0">
                <a:latin typeface="Gill Sans MT" pitchFamily="34" charset="0"/>
                <a:cs typeface="Times New Roman" pitchFamily="18" charset="0"/>
              </a:rPr>
              <a:t>Midede, pepsin protein moleküllerinin iç kısmındaki </a:t>
            </a:r>
            <a:r>
              <a:rPr lang="tr-TR" sz="2000" dirty="0" err="1" smtClean="0">
                <a:latin typeface="Gill Sans MT" pitchFamily="34" charset="0"/>
                <a:cs typeface="Times New Roman" pitchFamily="18" charset="0"/>
              </a:rPr>
              <a:t>Trp</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Tyr</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Phe</a:t>
            </a:r>
            <a:r>
              <a:rPr lang="tr-TR" sz="2000" dirty="0" smtClean="0">
                <a:latin typeface="Gill Sans MT" pitchFamily="34" charset="0"/>
                <a:cs typeface="Times New Roman" pitchFamily="18" charset="0"/>
              </a:rPr>
              <a:t> aromatik aminoasitlerin amino ucundaki </a:t>
            </a:r>
            <a:r>
              <a:rPr lang="tr-TR" sz="2000" dirty="0" err="1" smtClean="0">
                <a:latin typeface="Gill Sans MT" pitchFamily="34" charset="0"/>
                <a:cs typeface="Times New Roman" pitchFamily="18" charset="0"/>
              </a:rPr>
              <a:t>peptid</a:t>
            </a:r>
            <a:r>
              <a:rPr lang="tr-TR" sz="2000" dirty="0" smtClean="0">
                <a:latin typeface="Gill Sans MT" pitchFamily="34" charset="0"/>
                <a:cs typeface="Times New Roman" pitchFamily="18" charset="0"/>
              </a:rPr>
              <a:t> bağlarını </a:t>
            </a:r>
            <a:r>
              <a:rPr lang="tr-TR" sz="2000" dirty="0" err="1" smtClean="0">
                <a:latin typeface="Gill Sans MT" pitchFamily="34" charset="0"/>
                <a:cs typeface="Times New Roman" pitchFamily="18" charset="0"/>
              </a:rPr>
              <a:t>hidrolizleyerek</a:t>
            </a:r>
            <a:r>
              <a:rPr lang="tr-TR" sz="2000" dirty="0" smtClean="0">
                <a:latin typeface="Gill Sans MT" pitchFamily="34" charset="0"/>
                <a:cs typeface="Times New Roman" pitchFamily="18" charset="0"/>
              </a:rPr>
              <a:t> uzun </a:t>
            </a:r>
            <a:r>
              <a:rPr lang="tr-TR" sz="2000" dirty="0" err="1" smtClean="0">
                <a:latin typeface="Gill Sans MT" pitchFamily="34" charset="0"/>
                <a:cs typeface="Times New Roman" pitchFamily="18" charset="0"/>
              </a:rPr>
              <a:t>polipeptid</a:t>
            </a:r>
            <a:r>
              <a:rPr lang="tr-TR" sz="2000" dirty="0" smtClean="0">
                <a:latin typeface="Gill Sans MT" pitchFamily="34" charset="0"/>
                <a:cs typeface="Times New Roman" pitchFamily="18" charset="0"/>
              </a:rPr>
              <a:t> zincirlerini daha küçük </a:t>
            </a:r>
            <a:r>
              <a:rPr lang="tr-TR" sz="2000" dirty="0" err="1" smtClean="0">
                <a:latin typeface="Gill Sans MT" pitchFamily="34" charset="0"/>
                <a:cs typeface="Times New Roman" pitchFamily="18" charset="0"/>
              </a:rPr>
              <a:t>peptid</a:t>
            </a:r>
            <a:r>
              <a:rPr lang="tr-TR" sz="2000" dirty="0" smtClean="0">
                <a:latin typeface="Gill Sans MT" pitchFamily="34" charset="0"/>
                <a:cs typeface="Times New Roman" pitchFamily="18" charset="0"/>
              </a:rPr>
              <a:t> karışımlarına parçalar. </a:t>
            </a:r>
          </a:p>
          <a:p>
            <a:pPr>
              <a:lnSpc>
                <a:spcPct val="150000"/>
              </a:lnSpc>
              <a:buFont typeface="Wingdings" pitchFamily="2" charset="2"/>
              <a:buChar char="Ø"/>
            </a:pPr>
            <a:r>
              <a:rPr lang="tr-TR" sz="2000" dirty="0" smtClean="0">
                <a:latin typeface="Gill Sans MT" pitchFamily="34" charset="0"/>
                <a:cs typeface="Times New Roman" pitchFamily="18" charset="0"/>
              </a:rPr>
              <a:t> Pepsinin özgüllük sınırı geniş olup –COOH ucu </a:t>
            </a:r>
            <a:r>
              <a:rPr lang="tr-TR" sz="2000" dirty="0" err="1" smtClean="0">
                <a:latin typeface="Gill Sans MT" pitchFamily="34" charset="0"/>
                <a:cs typeface="Times New Roman" pitchFamily="18" charset="0"/>
              </a:rPr>
              <a:t>peptid</a:t>
            </a:r>
            <a:r>
              <a:rPr lang="tr-TR" sz="2000" dirty="0" smtClean="0">
                <a:latin typeface="Gill Sans MT" pitchFamily="34" charset="0"/>
                <a:cs typeface="Times New Roman" pitchFamily="18" charset="0"/>
              </a:rPr>
              <a:t> bağlarını da parçalayabilir. </a:t>
            </a:r>
          </a:p>
        </p:txBody>
      </p:sp>
      <p:sp>
        <p:nvSpPr>
          <p:cNvPr id="4" name="3 Slayt Numarası Yer Tutucusu"/>
          <p:cNvSpPr>
            <a:spLocks noGrp="1"/>
          </p:cNvSpPr>
          <p:nvPr>
            <p:ph type="sldNum" sz="quarter" idx="12"/>
          </p:nvPr>
        </p:nvSpPr>
        <p:spPr/>
        <p:txBody>
          <a:bodyPr/>
          <a:lstStyle/>
          <a:p>
            <a:fld id="{983AD449-C491-42D1-BC29-B937A7C04F43}" type="slidenum">
              <a:rPr lang="tr-TR" smtClean="0"/>
              <a:pPr/>
              <a:t>7</a:t>
            </a:fld>
            <a:endParaRPr lang="tr-T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95536" y="1124744"/>
            <a:ext cx="7620000" cy="3744416"/>
          </a:xfrm>
          <a:ln>
            <a:solidFill>
              <a:schemeClr val="accent1"/>
            </a:solidFill>
          </a:ln>
        </p:spPr>
        <p:txBody>
          <a:bodyPr>
            <a:normAutofit/>
          </a:bodyPr>
          <a:lstStyle/>
          <a:p>
            <a:pPr>
              <a:lnSpc>
                <a:spcPct val="150000"/>
              </a:lnSpc>
              <a:buFont typeface="Wingdings" pitchFamily="2" charset="2"/>
              <a:buChar char="Ø"/>
            </a:pPr>
            <a:r>
              <a:rPr lang="tr-TR" sz="2000" dirty="0" smtClean="0">
                <a:latin typeface="Gill Sans MT" pitchFamily="34" charset="0"/>
                <a:cs typeface="Times New Roman" pitchFamily="18" charset="0"/>
              </a:rPr>
              <a:t>  Pepsinin etkilediği basamak önemlidir ancak gerekli değildir. </a:t>
            </a:r>
          </a:p>
          <a:p>
            <a:pPr>
              <a:lnSpc>
                <a:spcPct val="150000"/>
              </a:lnSpc>
              <a:buFont typeface="Wingdings" pitchFamily="2" charset="2"/>
              <a:buChar char="Ø"/>
            </a:pPr>
            <a:r>
              <a:rPr lang="tr-TR" sz="2000" dirty="0" smtClean="0">
                <a:latin typeface="Gill Sans MT" pitchFamily="34" charset="0"/>
                <a:cs typeface="Times New Roman" pitchFamily="18" charset="0"/>
              </a:rPr>
              <a:t>  Midesinin tamamı çıkarılmış bazı hastalar pozitif azot dengesi sağlayabilecek kadar protein sindirebilir.</a:t>
            </a:r>
          </a:p>
          <a:p>
            <a:pPr>
              <a:lnSpc>
                <a:spcPct val="150000"/>
              </a:lnSpc>
              <a:buFont typeface="Wingdings" pitchFamily="2" charset="2"/>
              <a:buChar char="Ø"/>
            </a:pPr>
            <a:r>
              <a:rPr lang="tr-TR" sz="2000" dirty="0" smtClean="0">
                <a:latin typeface="Gill Sans MT" pitchFamily="34" charset="0"/>
                <a:cs typeface="Times New Roman" pitchFamily="18" charset="0"/>
              </a:rPr>
              <a:t>  Asidik mide içeriği ince bağırsağa girince </a:t>
            </a:r>
            <a:r>
              <a:rPr lang="tr-TR" sz="2400" b="1" dirty="0" err="1" smtClean="0">
                <a:solidFill>
                  <a:srgbClr val="FF0000"/>
                </a:solidFill>
                <a:latin typeface="Gill Sans MT" pitchFamily="34" charset="0"/>
                <a:cs typeface="Times New Roman" pitchFamily="18" charset="0"/>
              </a:rPr>
              <a:t>sekretin</a:t>
            </a:r>
            <a:r>
              <a:rPr lang="tr-TR" sz="2000" dirty="0" smtClean="0">
                <a:solidFill>
                  <a:srgbClr val="FF0000"/>
                </a:solidFill>
                <a:latin typeface="Gill Sans MT" pitchFamily="34" charset="0"/>
                <a:cs typeface="Times New Roman" pitchFamily="18" charset="0"/>
              </a:rPr>
              <a:t> hormonu </a:t>
            </a:r>
            <a:r>
              <a:rPr lang="tr-TR" sz="2000" dirty="0" smtClean="0">
                <a:latin typeface="Gill Sans MT" pitchFamily="34" charset="0"/>
                <a:cs typeface="Times New Roman" pitchFamily="18" charset="0"/>
              </a:rPr>
              <a:t>kana salgılanır. </a:t>
            </a:r>
          </a:p>
          <a:p>
            <a:pPr>
              <a:lnSpc>
                <a:spcPct val="150000"/>
              </a:lnSpc>
              <a:buFont typeface="Wingdings" pitchFamily="2" charset="2"/>
              <a:buChar char="ü"/>
            </a:pPr>
            <a:r>
              <a:rPr lang="tr-TR" sz="2000" dirty="0" err="1" smtClean="0">
                <a:latin typeface="Gill Sans MT" pitchFamily="34" charset="0"/>
                <a:cs typeface="Times New Roman" pitchFamily="18" charset="0"/>
              </a:rPr>
              <a:t>Sekretin</a:t>
            </a:r>
            <a:r>
              <a:rPr lang="tr-TR" sz="2000" dirty="0" smtClean="0">
                <a:latin typeface="Gill Sans MT" pitchFamily="34" charset="0"/>
                <a:cs typeface="Times New Roman" pitchFamily="18" charset="0"/>
              </a:rPr>
              <a:t> pankreastan ince bağırsağa bikarbonat (HCO</a:t>
            </a:r>
            <a:r>
              <a:rPr lang="tr-TR" sz="2000" baseline="-25000" dirty="0" smtClean="0">
                <a:latin typeface="Gill Sans MT" pitchFamily="34" charset="0"/>
                <a:cs typeface="Times New Roman" pitchFamily="18" charset="0"/>
              </a:rPr>
              <a:t>3</a:t>
            </a:r>
            <a:r>
              <a:rPr lang="tr-TR" sz="2000" baseline="30000" dirty="0" smtClean="0">
                <a:latin typeface="Gill Sans MT" pitchFamily="34" charset="0"/>
                <a:cs typeface="Times New Roman" pitchFamily="18" charset="0"/>
              </a:rPr>
              <a:t>-</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salınımını</a:t>
            </a:r>
            <a:r>
              <a:rPr lang="tr-TR" sz="2000" dirty="0" smtClean="0">
                <a:latin typeface="Gill Sans MT" pitchFamily="34" charset="0"/>
                <a:cs typeface="Times New Roman" pitchFamily="18" charset="0"/>
              </a:rPr>
              <a:t> uyararak </a:t>
            </a:r>
            <a:r>
              <a:rPr lang="tr-TR" sz="2000" dirty="0" err="1" smtClean="0">
                <a:latin typeface="Gill Sans MT" pitchFamily="34" charset="0"/>
                <a:cs typeface="Times New Roman" pitchFamily="18" charset="0"/>
              </a:rPr>
              <a:t>pH</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yı</a:t>
            </a:r>
            <a:r>
              <a:rPr lang="tr-TR" sz="2000" dirty="0" smtClean="0">
                <a:latin typeface="Gill Sans MT" pitchFamily="34" charset="0"/>
                <a:cs typeface="Times New Roman" pitchFamily="18" charset="0"/>
              </a:rPr>
              <a:t> aniden 7.0 civarına yükseltir.    </a:t>
            </a:r>
            <a:endParaRPr lang="tr-TR" sz="2000" dirty="0"/>
          </a:p>
        </p:txBody>
      </p:sp>
      <p:sp>
        <p:nvSpPr>
          <p:cNvPr id="4" name="3 Slayt Numarası Yer Tutucusu"/>
          <p:cNvSpPr>
            <a:spLocks noGrp="1"/>
          </p:cNvSpPr>
          <p:nvPr>
            <p:ph type="sldNum" sz="quarter" idx="12"/>
          </p:nvPr>
        </p:nvSpPr>
        <p:spPr/>
        <p:txBody>
          <a:bodyPr/>
          <a:lstStyle/>
          <a:p>
            <a:fld id="{983AD449-C491-42D1-BC29-B937A7C04F43}" type="slidenum">
              <a:rPr lang="tr-TR" smtClean="0"/>
              <a:pPr/>
              <a:t>8</a:t>
            </a:fld>
            <a:endParaRPr lang="tr-T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95536" y="1124744"/>
            <a:ext cx="7764016" cy="3600400"/>
          </a:xfrm>
          <a:ln>
            <a:solidFill>
              <a:schemeClr val="accent1"/>
            </a:solidFill>
          </a:ln>
        </p:spPr>
        <p:txBody>
          <a:bodyPr>
            <a:normAutofit/>
          </a:bodyPr>
          <a:lstStyle/>
          <a:p>
            <a:pPr>
              <a:lnSpc>
                <a:spcPct val="150000"/>
              </a:lnSpc>
              <a:buFont typeface="Wingdings" pitchFamily="2" charset="2"/>
              <a:buChar char="Ø"/>
            </a:pPr>
            <a:r>
              <a:rPr lang="tr-TR" sz="2000" dirty="0" smtClean="0">
                <a:latin typeface="Gill Sans MT" pitchFamily="34" charset="0"/>
                <a:cs typeface="Times New Roman" pitchFamily="18" charset="0"/>
              </a:rPr>
              <a:t> Proteinlerin sindirimi ince bağırsakta devam eder. </a:t>
            </a:r>
          </a:p>
          <a:p>
            <a:pPr>
              <a:lnSpc>
                <a:spcPct val="150000"/>
              </a:lnSpc>
              <a:buFont typeface="Wingdings" pitchFamily="2" charset="2"/>
              <a:buChar char="Ø"/>
            </a:pPr>
            <a:r>
              <a:rPr lang="tr-TR" sz="2000" dirty="0" smtClean="0">
                <a:latin typeface="Gill Sans MT" pitchFamily="34" charset="0"/>
                <a:cs typeface="Times New Roman" pitchFamily="18" charset="0"/>
              </a:rPr>
              <a:t> Mideden gelen </a:t>
            </a:r>
            <a:r>
              <a:rPr lang="tr-TR" sz="2000" dirty="0" err="1" smtClean="0">
                <a:latin typeface="Gill Sans MT" pitchFamily="34" charset="0"/>
                <a:cs typeface="Times New Roman" pitchFamily="18" charset="0"/>
              </a:rPr>
              <a:t>polipeptid</a:t>
            </a:r>
            <a:r>
              <a:rPr lang="tr-TR" sz="2000" dirty="0" smtClean="0">
                <a:latin typeface="Gill Sans MT" pitchFamily="34" charset="0"/>
                <a:cs typeface="Times New Roman" pitchFamily="18" charset="0"/>
              </a:rPr>
              <a:t> zincirleri ince bağırsakta bir takım </a:t>
            </a:r>
            <a:r>
              <a:rPr lang="tr-TR" sz="2000" dirty="0" err="1" smtClean="0">
                <a:latin typeface="Gill Sans MT" pitchFamily="34" charset="0"/>
                <a:cs typeface="Times New Roman" pitchFamily="18" charset="0"/>
              </a:rPr>
              <a:t>proteolitik</a:t>
            </a:r>
            <a:r>
              <a:rPr lang="tr-TR" sz="2000" dirty="0" smtClean="0">
                <a:latin typeface="Gill Sans MT" pitchFamily="34" charset="0"/>
                <a:cs typeface="Times New Roman" pitchFamily="18" charset="0"/>
              </a:rPr>
              <a:t> enzimlerle karşılaşır. </a:t>
            </a:r>
          </a:p>
          <a:p>
            <a:pPr>
              <a:lnSpc>
                <a:spcPct val="150000"/>
              </a:lnSpc>
              <a:buFont typeface="Wingdings" pitchFamily="2" charset="2"/>
              <a:buChar char="Ø"/>
            </a:pPr>
            <a:r>
              <a:rPr lang="tr-TR" sz="2000" dirty="0" smtClean="0">
                <a:latin typeface="Times New Roman" pitchFamily="18" charset="0"/>
                <a:cs typeface="Times New Roman" pitchFamily="18" charset="0"/>
              </a:rPr>
              <a:t> </a:t>
            </a:r>
            <a:r>
              <a:rPr lang="tr-TR" sz="2000" dirty="0" smtClean="0">
                <a:latin typeface="Gill Sans MT" pitchFamily="34" charset="0"/>
                <a:cs typeface="Times New Roman" pitchFamily="18" charset="0"/>
              </a:rPr>
              <a:t>Mideden gelen kısa </a:t>
            </a:r>
            <a:r>
              <a:rPr lang="tr-TR" sz="2000" dirty="0" err="1" smtClean="0">
                <a:latin typeface="Gill Sans MT" pitchFamily="34" charset="0"/>
                <a:cs typeface="Times New Roman" pitchFamily="18" charset="0"/>
              </a:rPr>
              <a:t>peptidler</a:t>
            </a:r>
            <a:r>
              <a:rPr lang="tr-TR" sz="2000" dirty="0" smtClean="0">
                <a:latin typeface="Gill Sans MT" pitchFamily="34" charset="0"/>
                <a:cs typeface="Times New Roman" pitchFamily="18" charset="0"/>
              </a:rPr>
              <a:t> karışımının bağırsağın üst kısmına (</a:t>
            </a:r>
            <a:r>
              <a:rPr lang="tr-TR" sz="2000" dirty="0" err="1" smtClean="0">
                <a:latin typeface="Gill Sans MT" pitchFamily="34" charset="0"/>
                <a:cs typeface="Times New Roman" pitchFamily="18" charset="0"/>
              </a:rPr>
              <a:t>duodenum</a:t>
            </a:r>
            <a:r>
              <a:rPr lang="tr-TR" sz="2000" dirty="0" smtClean="0">
                <a:latin typeface="Gill Sans MT" pitchFamily="34" charset="0"/>
                <a:cs typeface="Times New Roman" pitchFamily="18" charset="0"/>
              </a:rPr>
              <a:t>) ulaşması, optimum </a:t>
            </a:r>
            <a:r>
              <a:rPr lang="tr-TR" sz="2000" dirty="0" err="1" smtClean="0">
                <a:latin typeface="Gill Sans MT" pitchFamily="34" charset="0"/>
                <a:cs typeface="Times New Roman" pitchFamily="18" charset="0"/>
              </a:rPr>
              <a:t>pH</a:t>
            </a:r>
            <a:r>
              <a:rPr lang="tr-TR" sz="2000" dirty="0" smtClean="0">
                <a:latin typeface="Gill Sans MT" pitchFamily="34" charset="0"/>
                <a:cs typeface="Times New Roman" pitchFamily="18" charset="0"/>
              </a:rPr>
              <a:t>’ sı 7.0–8.0 olan birkaç </a:t>
            </a:r>
            <a:r>
              <a:rPr lang="tr-TR" sz="2000" dirty="0" err="1" smtClean="0">
                <a:latin typeface="Gill Sans MT" pitchFamily="34" charset="0"/>
                <a:cs typeface="Times New Roman" pitchFamily="18" charset="0"/>
              </a:rPr>
              <a:t>pankreatik</a:t>
            </a:r>
            <a:r>
              <a:rPr lang="tr-TR" sz="2000" dirty="0" smtClean="0">
                <a:latin typeface="Gill Sans MT" pitchFamily="34" charset="0"/>
                <a:cs typeface="Times New Roman" pitchFamily="18" charset="0"/>
              </a:rPr>
              <a:t> enzimin </a:t>
            </a:r>
            <a:r>
              <a:rPr lang="tr-TR" sz="2000" dirty="0" err="1" smtClean="0">
                <a:latin typeface="Gill Sans MT" pitchFamily="34" charset="0"/>
                <a:cs typeface="Times New Roman" pitchFamily="18" charset="0"/>
              </a:rPr>
              <a:t>salınımını</a:t>
            </a:r>
            <a:r>
              <a:rPr lang="tr-TR" sz="2000" dirty="0" smtClean="0">
                <a:latin typeface="Gill Sans MT" pitchFamily="34" charset="0"/>
                <a:cs typeface="Times New Roman" pitchFamily="18" charset="0"/>
              </a:rPr>
              <a:t> uyaran, </a:t>
            </a:r>
            <a:r>
              <a:rPr lang="tr-TR" sz="2400" b="1" dirty="0" err="1" smtClean="0">
                <a:solidFill>
                  <a:srgbClr val="FF0000"/>
                </a:solidFill>
                <a:latin typeface="Gill Sans MT" pitchFamily="34" charset="0"/>
                <a:cs typeface="Times New Roman" pitchFamily="18" charset="0"/>
              </a:rPr>
              <a:t>kolesistokinin</a:t>
            </a:r>
            <a:r>
              <a:rPr lang="tr-TR" sz="2000" dirty="0" smtClean="0">
                <a:solidFill>
                  <a:srgbClr val="FF0000"/>
                </a:solidFill>
                <a:latin typeface="Gill Sans MT" pitchFamily="34" charset="0"/>
                <a:cs typeface="Times New Roman" pitchFamily="18" charset="0"/>
              </a:rPr>
              <a:t> hormonunun </a:t>
            </a:r>
            <a:r>
              <a:rPr lang="tr-TR" sz="2000" dirty="0" smtClean="0">
                <a:latin typeface="Gill Sans MT" pitchFamily="34" charset="0"/>
                <a:cs typeface="Times New Roman" pitchFamily="18" charset="0"/>
              </a:rPr>
              <a:t>kana </a:t>
            </a:r>
            <a:r>
              <a:rPr lang="tr-TR" sz="2000" dirty="0" err="1" smtClean="0">
                <a:latin typeface="Gill Sans MT" pitchFamily="34" charset="0"/>
                <a:cs typeface="Times New Roman" pitchFamily="18" charset="0"/>
              </a:rPr>
              <a:t>salınımına</a:t>
            </a:r>
            <a:r>
              <a:rPr lang="tr-TR" sz="2000" dirty="0" smtClean="0">
                <a:latin typeface="Gill Sans MT" pitchFamily="34" charset="0"/>
                <a:cs typeface="Times New Roman" pitchFamily="18" charset="0"/>
              </a:rPr>
              <a:t> neden olur. </a:t>
            </a:r>
          </a:p>
        </p:txBody>
      </p:sp>
      <p:sp>
        <p:nvSpPr>
          <p:cNvPr id="4" name="3 Slayt Numarası Yer Tutucusu"/>
          <p:cNvSpPr>
            <a:spLocks noGrp="1"/>
          </p:cNvSpPr>
          <p:nvPr>
            <p:ph type="sldNum" sz="quarter" idx="12"/>
          </p:nvPr>
        </p:nvSpPr>
        <p:spPr/>
        <p:txBody>
          <a:bodyPr/>
          <a:lstStyle/>
          <a:p>
            <a:fld id="{983AD449-C491-42D1-BC29-B937A7C04F43}" type="slidenum">
              <a:rPr lang="tr-TR" smtClean="0"/>
              <a:pPr/>
              <a:t>9</a:t>
            </a:fld>
            <a:endParaRPr lang="tr-T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836712"/>
            <a:ext cx="7620000" cy="4032448"/>
          </a:xfrm>
          <a:ln>
            <a:solidFill>
              <a:schemeClr val="accent1"/>
            </a:solidFill>
          </a:ln>
        </p:spPr>
        <p:txBody>
          <a:bodyPr>
            <a:normAutofit/>
          </a:bodyPr>
          <a:lstStyle/>
          <a:p>
            <a:pPr>
              <a:lnSpc>
                <a:spcPct val="150000"/>
              </a:lnSpc>
              <a:buFont typeface="Wingdings" pitchFamily="2" charset="2"/>
              <a:buChar char="Ø"/>
            </a:pPr>
            <a:r>
              <a:rPr lang="tr-TR" sz="2000" b="1" dirty="0" smtClean="0">
                <a:solidFill>
                  <a:srgbClr val="FF0000"/>
                </a:solidFill>
                <a:latin typeface="Gill Sans MT" pitchFamily="34" charset="0"/>
                <a:cs typeface="Times New Roman" pitchFamily="18" charset="0"/>
              </a:rPr>
              <a:t> </a:t>
            </a:r>
            <a:r>
              <a:rPr lang="tr-TR" sz="2400" b="1" dirty="0" smtClean="0">
                <a:solidFill>
                  <a:srgbClr val="FF0000"/>
                </a:solidFill>
                <a:latin typeface="Gill Sans MT" pitchFamily="34" charset="0"/>
                <a:cs typeface="Times New Roman" pitchFamily="18" charset="0"/>
              </a:rPr>
              <a:t> </a:t>
            </a:r>
            <a:r>
              <a:rPr lang="tr-TR" sz="2400" b="1" dirty="0" err="1" smtClean="0">
                <a:solidFill>
                  <a:srgbClr val="FF0000"/>
                </a:solidFill>
                <a:latin typeface="Gill Sans MT" pitchFamily="34" charset="0"/>
                <a:cs typeface="Times New Roman" pitchFamily="18" charset="0"/>
              </a:rPr>
              <a:t>Tripsin</a:t>
            </a:r>
            <a:r>
              <a:rPr lang="tr-TR" sz="2400" b="1" dirty="0" smtClean="0">
                <a:solidFill>
                  <a:srgbClr val="FF0000"/>
                </a:solidFill>
                <a:latin typeface="Gill Sans MT" pitchFamily="34" charset="0"/>
                <a:cs typeface="Times New Roman" pitchFamily="18" charset="0"/>
              </a:rPr>
              <a:t>, </a:t>
            </a:r>
            <a:r>
              <a:rPr lang="tr-TR" sz="2400" b="1" dirty="0" err="1" smtClean="0">
                <a:solidFill>
                  <a:srgbClr val="FF0000"/>
                </a:solidFill>
                <a:latin typeface="Gill Sans MT" pitchFamily="34" charset="0"/>
                <a:cs typeface="Times New Roman" pitchFamily="18" charset="0"/>
              </a:rPr>
              <a:t>kimotripsin</a:t>
            </a:r>
            <a:r>
              <a:rPr lang="tr-TR" sz="2400" b="1" dirty="0" smtClean="0">
                <a:solidFill>
                  <a:srgbClr val="FF0000"/>
                </a:solidFill>
                <a:latin typeface="Gill Sans MT" pitchFamily="34" charset="0"/>
                <a:cs typeface="Times New Roman" pitchFamily="18" charset="0"/>
              </a:rPr>
              <a:t>, </a:t>
            </a:r>
            <a:r>
              <a:rPr lang="tr-TR" sz="2400" b="1" dirty="0" err="1" smtClean="0">
                <a:solidFill>
                  <a:srgbClr val="FF0000"/>
                </a:solidFill>
                <a:latin typeface="Gill Sans MT" pitchFamily="34" charset="0"/>
                <a:cs typeface="Times New Roman" pitchFamily="18" charset="0"/>
              </a:rPr>
              <a:t>karboksipeptidaz</a:t>
            </a:r>
            <a:r>
              <a:rPr lang="tr-TR" sz="2400" b="1" dirty="0" smtClean="0">
                <a:solidFill>
                  <a:srgbClr val="FF0000"/>
                </a:solidFill>
                <a:latin typeface="Gill Sans MT" pitchFamily="34" charset="0"/>
                <a:cs typeface="Times New Roman" pitchFamily="18" charset="0"/>
              </a:rPr>
              <a:t> A ve B</a:t>
            </a:r>
            <a:r>
              <a:rPr lang="tr-TR" b="1" dirty="0" smtClean="0">
                <a:latin typeface="Gill Sans MT" pitchFamily="34" charset="0"/>
                <a:cs typeface="Times New Roman" pitchFamily="18" charset="0"/>
              </a:rPr>
              <a:t> </a:t>
            </a:r>
            <a:r>
              <a:rPr lang="tr-TR" sz="2000" dirty="0" smtClean="0">
                <a:latin typeface="Gill Sans MT" pitchFamily="34" charset="0"/>
                <a:cs typeface="Times New Roman" pitchFamily="18" charset="0"/>
              </a:rPr>
              <a:t>ile </a:t>
            </a:r>
            <a:r>
              <a:rPr lang="tr-TR" sz="2400" b="1" dirty="0" err="1" smtClean="0">
                <a:solidFill>
                  <a:srgbClr val="FF0000"/>
                </a:solidFill>
                <a:latin typeface="Gill Sans MT" pitchFamily="34" charset="0"/>
                <a:cs typeface="Times New Roman" pitchFamily="18" charset="0"/>
              </a:rPr>
              <a:t>elastaz</a:t>
            </a:r>
            <a:r>
              <a:rPr lang="tr-TR" dirty="0" err="1" smtClean="0">
                <a:latin typeface="Gill Sans MT" pitchFamily="34" charset="0"/>
                <a:cs typeface="Times New Roman" pitchFamily="18" charset="0"/>
              </a:rPr>
              <a:t>’</a:t>
            </a:r>
            <a:r>
              <a:rPr lang="tr-TR" sz="2000" dirty="0" err="1" smtClean="0">
                <a:latin typeface="Gill Sans MT" pitchFamily="34" charset="0"/>
                <a:cs typeface="Times New Roman" pitchFamily="18" charset="0"/>
              </a:rPr>
              <a:t>ın</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zimojenleri</a:t>
            </a:r>
            <a:r>
              <a:rPr lang="tr-TR" sz="2000" dirty="0" smtClean="0">
                <a:latin typeface="Gill Sans MT" pitchFamily="34" charset="0"/>
                <a:cs typeface="Times New Roman" pitchFamily="18" charset="0"/>
              </a:rPr>
              <a:t> o</a:t>
            </a:r>
            <a:r>
              <a:rPr lang="tr-TR" dirty="0" smtClean="0">
                <a:latin typeface="Gill Sans MT" pitchFamily="34" charset="0"/>
                <a:cs typeface="Times New Roman" pitchFamily="18" charset="0"/>
              </a:rPr>
              <a:t>lan </a:t>
            </a:r>
            <a:r>
              <a:rPr lang="tr-TR" sz="2400" b="1" dirty="0" err="1" smtClean="0">
                <a:solidFill>
                  <a:srgbClr val="FF0000"/>
                </a:solidFill>
                <a:latin typeface="Gill Sans MT" pitchFamily="34" charset="0"/>
                <a:cs typeface="Times New Roman" pitchFamily="18" charset="0"/>
              </a:rPr>
              <a:t>tripsinojen</a:t>
            </a:r>
            <a:r>
              <a:rPr lang="tr-TR" sz="2400" b="1" dirty="0" smtClean="0">
                <a:solidFill>
                  <a:srgbClr val="FF0000"/>
                </a:solidFill>
                <a:latin typeface="Gill Sans MT" pitchFamily="34" charset="0"/>
                <a:cs typeface="Times New Roman" pitchFamily="18" charset="0"/>
              </a:rPr>
              <a:t>, </a:t>
            </a:r>
            <a:r>
              <a:rPr lang="tr-TR" sz="2400" b="1" dirty="0" err="1" smtClean="0">
                <a:solidFill>
                  <a:srgbClr val="FF0000"/>
                </a:solidFill>
                <a:latin typeface="Gill Sans MT" pitchFamily="34" charset="0"/>
                <a:cs typeface="Times New Roman" pitchFamily="18" charset="0"/>
              </a:rPr>
              <a:t>kimotripsinojen</a:t>
            </a:r>
            <a:r>
              <a:rPr lang="tr-TR" sz="2400" b="1" dirty="0" smtClean="0">
                <a:solidFill>
                  <a:srgbClr val="FF0000"/>
                </a:solidFill>
                <a:latin typeface="Gill Sans MT" pitchFamily="34" charset="0"/>
                <a:cs typeface="Times New Roman" pitchFamily="18" charset="0"/>
              </a:rPr>
              <a:t>, </a:t>
            </a:r>
            <a:r>
              <a:rPr lang="tr-TR" sz="2400" b="1" dirty="0" err="1" smtClean="0">
                <a:solidFill>
                  <a:srgbClr val="FF0000"/>
                </a:solidFill>
                <a:latin typeface="Gill Sans MT" pitchFamily="34" charset="0"/>
                <a:cs typeface="Times New Roman" pitchFamily="18" charset="0"/>
              </a:rPr>
              <a:t>prokarboksipeptidaz</a:t>
            </a:r>
            <a:r>
              <a:rPr lang="tr-TR" sz="2400" b="1" dirty="0" smtClean="0">
                <a:solidFill>
                  <a:srgbClr val="FF0000"/>
                </a:solidFill>
                <a:latin typeface="Gill Sans MT" pitchFamily="34" charset="0"/>
                <a:cs typeface="Times New Roman" pitchFamily="18" charset="0"/>
              </a:rPr>
              <a:t> A ve B</a:t>
            </a:r>
            <a:r>
              <a:rPr lang="tr-TR" sz="2400" b="1" dirty="0" smtClean="0">
                <a:latin typeface="Gill Sans MT" pitchFamily="34" charset="0"/>
                <a:cs typeface="Times New Roman" pitchFamily="18" charset="0"/>
              </a:rPr>
              <a:t> </a:t>
            </a:r>
            <a:r>
              <a:rPr lang="tr-TR" sz="2000" dirty="0" smtClean="0">
                <a:latin typeface="Gill Sans MT" pitchFamily="34" charset="0"/>
                <a:cs typeface="Times New Roman" pitchFamily="18" charset="0"/>
              </a:rPr>
              <a:t>ile</a:t>
            </a:r>
            <a:r>
              <a:rPr lang="tr-TR" sz="2000" b="1" dirty="0" smtClean="0">
                <a:latin typeface="Gill Sans MT" pitchFamily="34" charset="0"/>
                <a:cs typeface="Times New Roman" pitchFamily="18" charset="0"/>
              </a:rPr>
              <a:t> </a:t>
            </a:r>
            <a:r>
              <a:rPr lang="tr-TR" sz="2400" b="1" dirty="0" err="1" smtClean="0">
                <a:solidFill>
                  <a:srgbClr val="FF0000"/>
                </a:solidFill>
                <a:latin typeface="Gill Sans MT" pitchFamily="34" charset="0"/>
                <a:cs typeface="Times New Roman" pitchFamily="18" charset="0"/>
              </a:rPr>
              <a:t>proe</a:t>
            </a:r>
            <a:r>
              <a:rPr lang="tr-TR" b="1" dirty="0" err="1" smtClean="0">
                <a:solidFill>
                  <a:srgbClr val="FF0000"/>
                </a:solidFill>
                <a:latin typeface="Gill Sans MT" pitchFamily="34" charset="0"/>
                <a:cs typeface="Times New Roman" pitchFamily="18" charset="0"/>
              </a:rPr>
              <a:t>lestaz</a:t>
            </a:r>
            <a:r>
              <a:rPr lang="tr-TR" dirty="0" smtClean="0">
                <a:latin typeface="Gill Sans MT" pitchFamily="34" charset="0"/>
                <a:cs typeface="Times New Roman" pitchFamily="18" charset="0"/>
              </a:rPr>
              <a:t> </a:t>
            </a:r>
            <a:r>
              <a:rPr lang="tr-TR" sz="2000" dirty="0" smtClean="0">
                <a:latin typeface="Gill Sans MT" pitchFamily="34" charset="0"/>
                <a:cs typeface="Times New Roman" pitchFamily="18" charset="0"/>
              </a:rPr>
              <a:t>pankreas hücreleri tarafından sentezlenir ve salgılanır.</a:t>
            </a:r>
          </a:p>
          <a:p>
            <a:pPr>
              <a:lnSpc>
                <a:spcPct val="150000"/>
              </a:lnSpc>
              <a:buFont typeface="Wingdings" pitchFamily="2" charset="2"/>
              <a:buChar char="Ø"/>
            </a:pP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Tripsinojen</a:t>
            </a:r>
            <a:r>
              <a:rPr lang="tr-TR" sz="2000" dirty="0" smtClean="0">
                <a:latin typeface="Gill Sans MT" pitchFamily="34" charset="0"/>
                <a:cs typeface="Times New Roman" pitchFamily="18" charset="0"/>
              </a:rPr>
              <a:t> aktif formu olan </a:t>
            </a:r>
            <a:r>
              <a:rPr lang="tr-TR" sz="2000" dirty="0" err="1" smtClean="0">
                <a:latin typeface="Gill Sans MT" pitchFamily="34" charset="0"/>
                <a:cs typeface="Times New Roman" pitchFamily="18" charset="0"/>
              </a:rPr>
              <a:t>tripsine</a:t>
            </a:r>
            <a:r>
              <a:rPr lang="tr-TR" sz="2000" dirty="0" smtClean="0">
                <a:latin typeface="Gill Sans MT" pitchFamily="34" charset="0"/>
                <a:cs typeface="Times New Roman" pitchFamily="18" charset="0"/>
              </a:rPr>
              <a:t> bağırsak hücrelerinden salınan </a:t>
            </a:r>
            <a:r>
              <a:rPr lang="tr-TR" sz="2000" dirty="0" err="1" smtClean="0">
                <a:latin typeface="Gill Sans MT" pitchFamily="34" charset="0"/>
                <a:cs typeface="Times New Roman" pitchFamily="18" charset="0"/>
              </a:rPr>
              <a:t>proteolitik</a:t>
            </a:r>
            <a:r>
              <a:rPr lang="tr-TR" sz="2000" dirty="0" smtClean="0">
                <a:latin typeface="Gill Sans MT" pitchFamily="34" charset="0"/>
                <a:cs typeface="Times New Roman" pitchFamily="18" charset="0"/>
              </a:rPr>
              <a:t> bir enzim olan</a:t>
            </a:r>
            <a:r>
              <a:rPr lang="tr-TR" dirty="0" smtClean="0">
                <a:latin typeface="Gill Sans MT" pitchFamily="34" charset="0"/>
                <a:cs typeface="Times New Roman" pitchFamily="18" charset="0"/>
              </a:rPr>
              <a:t> </a:t>
            </a:r>
            <a:r>
              <a:rPr lang="tr-TR" sz="2400" b="1" dirty="0" err="1" smtClean="0">
                <a:solidFill>
                  <a:srgbClr val="FF0000"/>
                </a:solidFill>
                <a:latin typeface="Gill Sans MT" pitchFamily="34" charset="0"/>
                <a:cs typeface="Times New Roman" pitchFamily="18" charset="0"/>
              </a:rPr>
              <a:t>enteropeptidaz</a:t>
            </a:r>
            <a:r>
              <a:rPr lang="tr-TR" sz="2400" b="1" dirty="0" smtClean="0">
                <a:solidFill>
                  <a:srgbClr val="FF0000"/>
                </a:solidFill>
                <a:latin typeface="Gill Sans MT" pitchFamily="34" charset="0"/>
                <a:cs typeface="Times New Roman" pitchFamily="18" charset="0"/>
              </a:rPr>
              <a:t> A</a:t>
            </a:r>
            <a:r>
              <a:rPr lang="tr-TR" b="1" dirty="0" smtClean="0">
                <a:solidFill>
                  <a:srgbClr val="FF0000"/>
                </a:solidFill>
                <a:latin typeface="Gill Sans MT" pitchFamily="34" charset="0"/>
                <a:cs typeface="Times New Roman" pitchFamily="18" charset="0"/>
              </a:rPr>
              <a:t> </a:t>
            </a:r>
            <a:r>
              <a:rPr lang="tr-TR" sz="2000" dirty="0" smtClean="0">
                <a:latin typeface="Gill Sans MT" pitchFamily="34" charset="0"/>
                <a:cs typeface="Times New Roman" pitchFamily="18" charset="0"/>
              </a:rPr>
              <a:t>tarafından çevrilir. </a:t>
            </a:r>
          </a:p>
          <a:p>
            <a:pPr>
              <a:lnSpc>
                <a:spcPct val="150000"/>
              </a:lnSpc>
              <a:buFont typeface="Wingdings" pitchFamily="2" charset="2"/>
              <a:buChar char="ü"/>
            </a:pPr>
            <a:r>
              <a:rPr lang="tr-TR" sz="2400" b="1" dirty="0" err="1" smtClean="0">
                <a:solidFill>
                  <a:srgbClr val="FF0000"/>
                </a:solidFill>
                <a:latin typeface="Gill Sans MT" pitchFamily="34" charset="0"/>
                <a:cs typeface="Times New Roman" pitchFamily="18" charset="0"/>
              </a:rPr>
              <a:t>Tripsin</a:t>
            </a:r>
            <a:r>
              <a:rPr lang="tr-TR" dirty="0" smtClean="0">
                <a:latin typeface="Gill Sans MT" pitchFamily="34" charset="0"/>
                <a:cs typeface="Times New Roman" pitchFamily="18" charset="0"/>
              </a:rPr>
              <a:t> </a:t>
            </a:r>
            <a:r>
              <a:rPr lang="tr-TR" sz="2000" dirty="0" smtClean="0">
                <a:latin typeface="Gill Sans MT" pitchFamily="34" charset="0"/>
                <a:cs typeface="Times New Roman" pitchFamily="18" charset="0"/>
              </a:rPr>
              <a:t>de pankreastan salgılanan tüm </a:t>
            </a:r>
            <a:r>
              <a:rPr lang="tr-TR" sz="2000" dirty="0" err="1" smtClean="0">
                <a:latin typeface="Gill Sans MT" pitchFamily="34" charset="0"/>
                <a:cs typeface="Times New Roman" pitchFamily="18" charset="0"/>
              </a:rPr>
              <a:t>zimojenleri</a:t>
            </a:r>
            <a:r>
              <a:rPr lang="tr-TR" sz="2000" dirty="0" smtClean="0">
                <a:latin typeface="Gill Sans MT" pitchFamily="34" charset="0"/>
                <a:cs typeface="Times New Roman" pitchFamily="18" charset="0"/>
              </a:rPr>
              <a:t> aktifleştirir.</a:t>
            </a:r>
            <a:endParaRPr lang="tr-TR" sz="2000" dirty="0"/>
          </a:p>
        </p:txBody>
      </p:sp>
      <p:sp>
        <p:nvSpPr>
          <p:cNvPr id="4" name="3 Slayt Numarası Yer Tutucusu"/>
          <p:cNvSpPr>
            <a:spLocks noGrp="1"/>
          </p:cNvSpPr>
          <p:nvPr>
            <p:ph type="sldNum" sz="quarter" idx="12"/>
          </p:nvPr>
        </p:nvSpPr>
        <p:spPr/>
        <p:txBody>
          <a:bodyPr/>
          <a:lstStyle/>
          <a:p>
            <a:fld id="{983AD449-C491-42D1-BC29-B937A7C04F43}" type="slidenum">
              <a:rPr lang="tr-TR" smtClean="0"/>
              <a:pPr/>
              <a:t>10</a:t>
            </a:fld>
            <a:endParaRPr lang="tr-T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23528" y="332657"/>
            <a:ext cx="7854044" cy="5184575"/>
          </a:xfrm>
          <a:ln>
            <a:solidFill>
              <a:schemeClr val="accent1"/>
            </a:solidFill>
          </a:ln>
        </p:spPr>
        <p:txBody>
          <a:bodyPr>
            <a:normAutofit fontScale="85000" lnSpcReduction="20000"/>
          </a:bodyPr>
          <a:lstStyle/>
          <a:p>
            <a:pPr algn="just"/>
            <a:endParaRPr lang="tr-TR" sz="2400" dirty="0" smtClean="0">
              <a:latin typeface="Times New Roman" pitchFamily="18" charset="0"/>
              <a:cs typeface="Times New Roman" pitchFamily="18" charset="0"/>
            </a:endParaRPr>
          </a:p>
          <a:p>
            <a:pPr algn="just"/>
            <a:endParaRPr lang="tr-TR" sz="2400" dirty="0">
              <a:latin typeface="Times New Roman" pitchFamily="18" charset="0"/>
              <a:cs typeface="Times New Roman" pitchFamily="18" charset="0"/>
            </a:endParaRPr>
          </a:p>
          <a:p>
            <a:pPr algn="just"/>
            <a:endParaRPr lang="tr-TR" sz="2400" dirty="0" smtClean="0">
              <a:latin typeface="Times New Roman" pitchFamily="18" charset="0"/>
              <a:cs typeface="Times New Roman" pitchFamily="18" charset="0"/>
            </a:endParaRPr>
          </a:p>
          <a:p>
            <a:pPr algn="just"/>
            <a:endParaRPr lang="tr-TR" sz="2300" dirty="0" smtClean="0">
              <a:latin typeface="Times New Roman" pitchFamily="18" charset="0"/>
              <a:cs typeface="Times New Roman" pitchFamily="18" charset="0"/>
            </a:endParaRPr>
          </a:p>
          <a:p>
            <a:pPr algn="just"/>
            <a:endParaRPr lang="tr-TR" sz="2300" dirty="0" smtClean="0">
              <a:latin typeface="Times New Roman" pitchFamily="18" charset="0"/>
              <a:cs typeface="Times New Roman" pitchFamily="18" charset="0"/>
            </a:endParaRPr>
          </a:p>
          <a:p>
            <a:pPr algn="just"/>
            <a:endParaRPr lang="tr-TR" sz="2300" dirty="0" smtClean="0">
              <a:latin typeface="Times New Roman" pitchFamily="18" charset="0"/>
              <a:cs typeface="Times New Roman" pitchFamily="18" charset="0"/>
            </a:endParaRPr>
          </a:p>
          <a:p>
            <a:pPr algn="just"/>
            <a:endParaRPr lang="tr-TR" sz="2300" dirty="0" smtClean="0">
              <a:latin typeface="Times New Roman" pitchFamily="18" charset="0"/>
              <a:cs typeface="Times New Roman" pitchFamily="18" charset="0"/>
            </a:endParaRPr>
          </a:p>
          <a:p>
            <a:pPr algn="just"/>
            <a:endParaRPr lang="tr-TR" sz="2300" dirty="0" smtClean="0">
              <a:latin typeface="Times New Roman" pitchFamily="18" charset="0"/>
              <a:cs typeface="Times New Roman" pitchFamily="18" charset="0"/>
            </a:endParaRPr>
          </a:p>
          <a:p>
            <a:pPr>
              <a:lnSpc>
                <a:spcPct val="150000"/>
              </a:lnSpc>
              <a:buFont typeface="Wingdings" pitchFamily="2" charset="2"/>
              <a:buChar char="Ø"/>
            </a:pPr>
            <a:r>
              <a:rPr lang="tr-TR" sz="2400" dirty="0" smtClean="0">
                <a:latin typeface="Times New Roman" pitchFamily="18" charset="0"/>
                <a:cs typeface="Times New Roman" pitchFamily="18" charset="0"/>
              </a:rPr>
              <a:t>  </a:t>
            </a:r>
            <a:r>
              <a:rPr lang="tr-TR" sz="2400" dirty="0" err="1" smtClean="0">
                <a:latin typeface="Gill Sans MT" pitchFamily="34" charset="0"/>
                <a:cs typeface="Times New Roman" pitchFamily="18" charset="0"/>
              </a:rPr>
              <a:t>pH</a:t>
            </a:r>
            <a:r>
              <a:rPr lang="tr-TR" sz="2400" dirty="0" smtClean="0">
                <a:latin typeface="Gill Sans MT" pitchFamily="34" charset="0"/>
                <a:cs typeface="Times New Roman" pitchFamily="18" charset="0"/>
              </a:rPr>
              <a:t> </a:t>
            </a:r>
            <a:r>
              <a:rPr lang="tr-TR" sz="2400" dirty="0">
                <a:latin typeface="Gill Sans MT" pitchFamily="34" charset="0"/>
                <a:cs typeface="Times New Roman" pitchFamily="18" charset="0"/>
              </a:rPr>
              <a:t>= 7.0’ de optimum aktivite gösteren </a:t>
            </a:r>
            <a:r>
              <a:rPr lang="tr-TR" sz="2400" dirty="0" err="1">
                <a:latin typeface="Gill Sans MT" pitchFamily="34" charset="0"/>
                <a:cs typeface="Times New Roman" pitchFamily="18" charset="0"/>
              </a:rPr>
              <a:t>tripsin</a:t>
            </a:r>
            <a:r>
              <a:rPr lang="tr-TR" sz="2400" dirty="0">
                <a:latin typeface="Gill Sans MT" pitchFamily="34" charset="0"/>
                <a:cs typeface="Times New Roman" pitchFamily="18" charset="0"/>
              </a:rPr>
              <a:t> </a:t>
            </a:r>
            <a:r>
              <a:rPr lang="tr-TR" sz="2400" dirty="0" err="1">
                <a:latin typeface="Gill Sans MT" pitchFamily="34" charset="0"/>
                <a:cs typeface="Times New Roman" pitchFamily="18" charset="0"/>
              </a:rPr>
              <a:t>polipeptid</a:t>
            </a:r>
            <a:r>
              <a:rPr lang="tr-TR" sz="2400" dirty="0">
                <a:latin typeface="Gill Sans MT" pitchFamily="34" charset="0"/>
                <a:cs typeface="Times New Roman" pitchFamily="18" charset="0"/>
              </a:rPr>
              <a:t> zincirindeki </a:t>
            </a:r>
            <a:r>
              <a:rPr lang="tr-TR" sz="2400" dirty="0" err="1">
                <a:latin typeface="Gill Sans MT" pitchFamily="34" charset="0"/>
                <a:cs typeface="Times New Roman" pitchFamily="18" charset="0"/>
              </a:rPr>
              <a:t>Arg</a:t>
            </a:r>
            <a:r>
              <a:rPr lang="tr-TR" sz="2400" dirty="0">
                <a:latin typeface="Gill Sans MT" pitchFamily="34" charset="0"/>
                <a:cs typeface="Times New Roman" pitchFamily="18" charset="0"/>
              </a:rPr>
              <a:t>, </a:t>
            </a:r>
            <a:r>
              <a:rPr lang="tr-TR" sz="2400" dirty="0" err="1">
                <a:latin typeface="Gill Sans MT" pitchFamily="34" charset="0"/>
                <a:cs typeface="Times New Roman" pitchFamily="18" charset="0"/>
              </a:rPr>
              <a:t>Lys</a:t>
            </a:r>
            <a:r>
              <a:rPr lang="tr-TR" sz="2400" dirty="0">
                <a:latin typeface="Gill Sans MT" pitchFamily="34" charset="0"/>
                <a:cs typeface="Times New Roman" pitchFamily="18" charset="0"/>
              </a:rPr>
              <a:t> </a:t>
            </a:r>
            <a:r>
              <a:rPr lang="tr-TR" sz="2400" dirty="0" smtClean="0">
                <a:latin typeface="Gill Sans MT" pitchFamily="34" charset="0"/>
                <a:cs typeface="Times New Roman" pitchFamily="18" charset="0"/>
              </a:rPr>
              <a:t>kalıntılarının </a:t>
            </a:r>
            <a:r>
              <a:rPr lang="tr-TR" sz="2400" dirty="0" err="1">
                <a:latin typeface="Gill Sans MT" pitchFamily="34" charset="0"/>
                <a:cs typeface="Times New Roman" pitchFamily="18" charset="0"/>
              </a:rPr>
              <a:t>peptid</a:t>
            </a:r>
            <a:r>
              <a:rPr lang="tr-TR" sz="2400" dirty="0">
                <a:latin typeface="Gill Sans MT" pitchFamily="34" charset="0"/>
                <a:cs typeface="Times New Roman" pitchFamily="18" charset="0"/>
              </a:rPr>
              <a:t> bağlarını karboksil ucundan hidroliz ile parçalar. </a:t>
            </a:r>
            <a:endParaRPr lang="tr-TR" sz="2400" dirty="0" smtClean="0">
              <a:latin typeface="Gill Sans MT" pitchFamily="34" charset="0"/>
              <a:cs typeface="Times New Roman" pitchFamily="18" charset="0"/>
            </a:endParaRPr>
          </a:p>
          <a:p>
            <a:pPr>
              <a:lnSpc>
                <a:spcPct val="150000"/>
              </a:lnSpc>
              <a:buFont typeface="Wingdings" pitchFamily="2" charset="2"/>
              <a:buChar char="Ø"/>
            </a:pPr>
            <a:r>
              <a:rPr lang="tr-TR" sz="2400" b="1" dirty="0" smtClean="0">
                <a:solidFill>
                  <a:srgbClr val="FF0000"/>
                </a:solidFill>
                <a:latin typeface="Gill Sans MT" pitchFamily="34" charset="0"/>
                <a:cs typeface="Times New Roman" pitchFamily="18" charset="0"/>
              </a:rPr>
              <a:t>  </a:t>
            </a:r>
            <a:r>
              <a:rPr lang="tr-TR" sz="2600" b="1" dirty="0" err="1" smtClean="0">
                <a:solidFill>
                  <a:srgbClr val="FF0000"/>
                </a:solidFill>
                <a:latin typeface="Gill Sans MT" pitchFamily="34" charset="0"/>
                <a:cs typeface="Times New Roman" pitchFamily="18" charset="0"/>
              </a:rPr>
              <a:t>Kimotripsin</a:t>
            </a:r>
            <a:r>
              <a:rPr lang="tr-TR" sz="2400" b="1" dirty="0" err="1" smtClean="0">
                <a:solidFill>
                  <a:srgbClr val="FF0000"/>
                </a:solidFill>
                <a:latin typeface="Gill Sans MT" pitchFamily="34" charset="0"/>
                <a:cs typeface="Times New Roman" pitchFamily="18" charset="0"/>
              </a:rPr>
              <a:t>de</a:t>
            </a:r>
            <a:r>
              <a:rPr lang="tr-TR" sz="2400" b="1" dirty="0" smtClean="0">
                <a:latin typeface="Gill Sans MT" pitchFamily="34" charset="0"/>
                <a:cs typeface="Times New Roman" pitchFamily="18" charset="0"/>
              </a:rPr>
              <a:t> </a:t>
            </a:r>
            <a:r>
              <a:rPr lang="tr-TR" sz="2400" dirty="0" smtClean="0">
                <a:latin typeface="Gill Sans MT" pitchFamily="34" charset="0"/>
                <a:cs typeface="Times New Roman" pitchFamily="18" charset="0"/>
              </a:rPr>
              <a:t>başlıca </a:t>
            </a:r>
            <a:r>
              <a:rPr lang="tr-TR" sz="2400" dirty="0">
                <a:latin typeface="Gill Sans MT" pitchFamily="34" charset="0"/>
                <a:cs typeface="Times New Roman" pitchFamily="18" charset="0"/>
              </a:rPr>
              <a:t>aromatik aminoasitlerin (</a:t>
            </a:r>
            <a:r>
              <a:rPr lang="tr-TR" sz="2400" dirty="0" err="1">
                <a:latin typeface="Gill Sans MT" pitchFamily="34" charset="0"/>
                <a:cs typeface="Times New Roman" pitchFamily="18" charset="0"/>
              </a:rPr>
              <a:t>Phe</a:t>
            </a:r>
            <a:r>
              <a:rPr lang="tr-TR" sz="2400" dirty="0">
                <a:latin typeface="Gill Sans MT" pitchFamily="34" charset="0"/>
                <a:cs typeface="Times New Roman" pitchFamily="18" charset="0"/>
              </a:rPr>
              <a:t>, </a:t>
            </a:r>
            <a:r>
              <a:rPr lang="tr-TR" sz="2400" dirty="0" err="1">
                <a:latin typeface="Gill Sans MT" pitchFamily="34" charset="0"/>
                <a:cs typeface="Times New Roman" pitchFamily="18" charset="0"/>
              </a:rPr>
              <a:t>Trp</a:t>
            </a:r>
            <a:r>
              <a:rPr lang="tr-TR" sz="2400" dirty="0">
                <a:latin typeface="Gill Sans MT" pitchFamily="34" charset="0"/>
                <a:cs typeface="Times New Roman" pitchFamily="18" charset="0"/>
              </a:rPr>
              <a:t>, </a:t>
            </a:r>
            <a:r>
              <a:rPr lang="tr-TR" sz="2400" dirty="0" err="1">
                <a:latin typeface="Gill Sans MT" pitchFamily="34" charset="0"/>
                <a:cs typeface="Times New Roman" pitchFamily="18" charset="0"/>
              </a:rPr>
              <a:t>Tyr</a:t>
            </a:r>
            <a:r>
              <a:rPr lang="tr-TR" sz="2400" dirty="0">
                <a:latin typeface="Gill Sans MT" pitchFamily="34" charset="0"/>
                <a:cs typeface="Times New Roman" pitchFamily="18" charset="0"/>
              </a:rPr>
              <a:t>) çok az oranda da </a:t>
            </a:r>
            <a:r>
              <a:rPr lang="tr-TR" sz="2400" dirty="0" err="1">
                <a:latin typeface="Gill Sans MT" pitchFamily="34" charset="0"/>
                <a:cs typeface="Times New Roman" pitchFamily="18" charset="0"/>
              </a:rPr>
              <a:t>lösin</a:t>
            </a:r>
            <a:r>
              <a:rPr lang="tr-TR" sz="2400" dirty="0">
                <a:latin typeface="Gill Sans MT" pitchFamily="34" charset="0"/>
                <a:cs typeface="Times New Roman" pitchFamily="18" charset="0"/>
              </a:rPr>
              <a:t> ve </a:t>
            </a:r>
            <a:r>
              <a:rPr lang="tr-TR" sz="2400" dirty="0" err="1">
                <a:latin typeface="Gill Sans MT" pitchFamily="34" charset="0"/>
                <a:cs typeface="Times New Roman" pitchFamily="18" charset="0"/>
              </a:rPr>
              <a:t>metiyoninin</a:t>
            </a:r>
            <a:r>
              <a:rPr lang="tr-TR" sz="2400" dirty="0">
                <a:latin typeface="Gill Sans MT" pitchFamily="34" charset="0"/>
                <a:cs typeface="Times New Roman" pitchFamily="18" charset="0"/>
              </a:rPr>
              <a:t> </a:t>
            </a:r>
            <a:r>
              <a:rPr lang="tr-TR" sz="2400" dirty="0" err="1">
                <a:latin typeface="Gill Sans MT" pitchFamily="34" charset="0"/>
                <a:cs typeface="Times New Roman" pitchFamily="18" charset="0"/>
              </a:rPr>
              <a:t>peptid</a:t>
            </a:r>
            <a:r>
              <a:rPr lang="tr-TR" sz="2400" dirty="0">
                <a:latin typeface="Gill Sans MT" pitchFamily="34" charset="0"/>
                <a:cs typeface="Times New Roman" pitchFamily="18" charset="0"/>
              </a:rPr>
              <a:t> bağlarını karboksil ucundan hidrolizler</a:t>
            </a:r>
            <a:r>
              <a:rPr lang="tr-TR" sz="2400" dirty="0" smtClean="0">
                <a:latin typeface="Gill Sans MT" pitchFamily="34" charset="0"/>
                <a:cs typeface="Times New Roman" pitchFamily="18" charset="0"/>
              </a:rPr>
              <a:t>.</a:t>
            </a:r>
            <a:endParaRPr lang="tr-TR" sz="2400" dirty="0">
              <a:latin typeface="Gill Sans MT" pitchFamily="34" charset="0"/>
              <a:cs typeface="Times New Roman" pitchFamily="18" charset="0"/>
            </a:endParaRPr>
          </a:p>
        </p:txBody>
      </p:sp>
      <p:pic>
        <p:nvPicPr>
          <p:cNvPr id="5" name="Picture 2"/>
          <p:cNvPicPr>
            <a:picLocks noChangeAspect="1" noChangeArrowheads="1"/>
          </p:cNvPicPr>
          <p:nvPr/>
        </p:nvPicPr>
        <p:blipFill>
          <a:blip r:embed="rId2" cstate="print"/>
          <a:srcRect/>
          <a:stretch>
            <a:fillRect/>
          </a:stretch>
        </p:blipFill>
        <p:spPr bwMode="auto">
          <a:xfrm>
            <a:off x="467544" y="692696"/>
            <a:ext cx="7654836" cy="2016224"/>
          </a:xfrm>
          <a:prstGeom prst="rect">
            <a:avLst/>
          </a:prstGeom>
          <a:noFill/>
          <a:ln w="9525">
            <a:noFill/>
            <a:miter lim="800000"/>
            <a:headEnd/>
            <a:tailEnd/>
          </a:ln>
        </p:spPr>
      </p:pic>
      <p:sp>
        <p:nvSpPr>
          <p:cNvPr id="6" name="5 Slayt Numarası Yer Tutucusu"/>
          <p:cNvSpPr>
            <a:spLocks noGrp="1"/>
          </p:cNvSpPr>
          <p:nvPr>
            <p:ph type="sldNum" sz="quarter" idx="12"/>
          </p:nvPr>
        </p:nvSpPr>
        <p:spPr/>
        <p:txBody>
          <a:bodyPr/>
          <a:lstStyle/>
          <a:p>
            <a:fld id="{983AD449-C491-42D1-BC29-B937A7C04F43}" type="slidenum">
              <a:rPr lang="tr-TR" smtClean="0"/>
              <a:pPr/>
              <a:t>11</a:t>
            </a:fld>
            <a:endParaRPr lang="tr-T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980728"/>
            <a:ext cx="7620000" cy="4536504"/>
          </a:xfrm>
          <a:ln>
            <a:solidFill>
              <a:schemeClr val="accent1"/>
            </a:solidFill>
          </a:ln>
        </p:spPr>
        <p:txBody>
          <a:bodyPr>
            <a:normAutofit/>
          </a:bodyPr>
          <a:lstStyle/>
          <a:p>
            <a:pPr>
              <a:buFont typeface="Wingdings" pitchFamily="2" charset="2"/>
              <a:buChar char="Ø"/>
            </a:pP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Peptid</a:t>
            </a:r>
            <a:r>
              <a:rPr lang="tr-TR" sz="2000" dirty="0" smtClean="0">
                <a:latin typeface="Gill Sans MT" pitchFamily="34" charset="0"/>
                <a:cs typeface="Times New Roman" pitchFamily="18" charset="0"/>
              </a:rPr>
              <a:t> zincirinin seçimli hidrolizi:</a:t>
            </a:r>
            <a:endParaRPr lang="tr-TR" sz="2000" dirty="0"/>
          </a:p>
        </p:txBody>
      </p:sp>
      <p:sp>
        <p:nvSpPr>
          <p:cNvPr id="4" name="3 Slayt Numarası Yer Tutucusu"/>
          <p:cNvSpPr>
            <a:spLocks noGrp="1"/>
          </p:cNvSpPr>
          <p:nvPr>
            <p:ph type="sldNum" sz="quarter" idx="12"/>
          </p:nvPr>
        </p:nvSpPr>
        <p:spPr/>
        <p:txBody>
          <a:bodyPr/>
          <a:lstStyle/>
          <a:p>
            <a:fld id="{983AD449-C491-42D1-BC29-B937A7C04F43}" type="slidenum">
              <a:rPr lang="tr-TR" smtClean="0"/>
              <a:pPr/>
              <a:t>12</a:t>
            </a:fld>
            <a:endParaRPr lang="tr-TR"/>
          </a:p>
        </p:txBody>
      </p:sp>
      <p:pic>
        <p:nvPicPr>
          <p:cNvPr id="5" name="Picture 3"/>
          <p:cNvPicPr>
            <a:picLocks noChangeAspect="1" noChangeArrowheads="1"/>
          </p:cNvPicPr>
          <p:nvPr/>
        </p:nvPicPr>
        <p:blipFill>
          <a:blip r:embed="rId2" cstate="print"/>
          <a:srcRect/>
          <a:stretch>
            <a:fillRect/>
          </a:stretch>
        </p:blipFill>
        <p:spPr bwMode="auto">
          <a:xfrm>
            <a:off x="611560" y="1772816"/>
            <a:ext cx="4591533" cy="1656184"/>
          </a:xfrm>
          <a:prstGeom prst="rect">
            <a:avLst/>
          </a:prstGeom>
          <a:noFill/>
          <a:ln w="9525">
            <a:noFill/>
            <a:miter lim="800000"/>
            <a:headEnd/>
            <a:tailEnd/>
          </a:ln>
        </p:spPr>
      </p:pic>
      <p:sp>
        <p:nvSpPr>
          <p:cNvPr id="6" name="5 Dikdörtgen"/>
          <p:cNvSpPr/>
          <p:nvPr/>
        </p:nvSpPr>
        <p:spPr>
          <a:xfrm>
            <a:off x="1259632" y="3717032"/>
            <a:ext cx="6336704" cy="1754326"/>
          </a:xfrm>
          <a:prstGeom prst="rect">
            <a:avLst/>
          </a:prstGeom>
        </p:spPr>
        <p:txBody>
          <a:bodyPr wrap="square">
            <a:spAutoFit/>
          </a:bodyPr>
          <a:lstStyle/>
          <a:p>
            <a:pPr>
              <a:lnSpc>
                <a:spcPct val="150000"/>
              </a:lnSpc>
            </a:pPr>
            <a:r>
              <a:rPr lang="tr-TR" sz="2400" dirty="0" err="1" smtClean="0">
                <a:solidFill>
                  <a:srgbClr val="FF0000"/>
                </a:solidFill>
                <a:latin typeface="Gill Sans MT" pitchFamily="34" charset="0"/>
                <a:cs typeface="Times New Roman" pitchFamily="18" charset="0"/>
              </a:rPr>
              <a:t>Tripsin</a:t>
            </a:r>
            <a:r>
              <a:rPr lang="tr-TR" sz="2400" dirty="0" smtClean="0">
                <a:solidFill>
                  <a:srgbClr val="FF0000"/>
                </a:solidFill>
                <a:latin typeface="Gill Sans MT" pitchFamily="34" charset="0"/>
                <a:cs typeface="Times New Roman" pitchFamily="18" charset="0"/>
              </a:rPr>
              <a:t>, aa</a:t>
            </a:r>
            <a:r>
              <a:rPr lang="tr-TR" sz="2400" baseline="-25000" dirty="0" smtClean="0">
                <a:solidFill>
                  <a:srgbClr val="FF0000"/>
                </a:solidFill>
                <a:latin typeface="Gill Sans MT" pitchFamily="34" charset="0"/>
                <a:cs typeface="Times New Roman" pitchFamily="18" charset="0"/>
              </a:rPr>
              <a:t>1</a:t>
            </a:r>
            <a:r>
              <a:rPr lang="tr-TR" sz="22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Lys</a:t>
            </a:r>
            <a:r>
              <a:rPr lang="tr-TR" sz="2000" dirty="0" smtClean="0">
                <a:latin typeface="Gill Sans MT" pitchFamily="34" charset="0"/>
                <a:cs typeface="Times New Roman" pitchFamily="18" charset="0"/>
              </a:rPr>
              <a:t> veya </a:t>
            </a:r>
            <a:r>
              <a:rPr lang="tr-TR" sz="2000" dirty="0" err="1" smtClean="0">
                <a:latin typeface="Gill Sans MT" pitchFamily="34" charset="0"/>
                <a:cs typeface="Times New Roman" pitchFamily="18" charset="0"/>
              </a:rPr>
              <a:t>Arg</a:t>
            </a:r>
            <a:endParaRPr lang="tr-TR" sz="2000" dirty="0" smtClean="0">
              <a:latin typeface="Gill Sans MT" pitchFamily="34" charset="0"/>
              <a:cs typeface="Times New Roman" pitchFamily="18" charset="0"/>
            </a:endParaRPr>
          </a:p>
          <a:p>
            <a:pPr>
              <a:lnSpc>
                <a:spcPct val="150000"/>
              </a:lnSpc>
            </a:pPr>
            <a:r>
              <a:rPr lang="tr-TR" sz="2400" dirty="0" err="1" smtClean="0">
                <a:solidFill>
                  <a:srgbClr val="FF0000"/>
                </a:solidFill>
                <a:latin typeface="Gill Sans MT" pitchFamily="34" charset="0"/>
                <a:cs typeface="Times New Roman" pitchFamily="18" charset="0"/>
              </a:rPr>
              <a:t>Kimotripsin</a:t>
            </a:r>
            <a:r>
              <a:rPr lang="tr-TR" sz="2400" dirty="0" smtClean="0">
                <a:solidFill>
                  <a:srgbClr val="FF0000"/>
                </a:solidFill>
                <a:latin typeface="Gill Sans MT" pitchFamily="34" charset="0"/>
                <a:cs typeface="Times New Roman" pitchFamily="18" charset="0"/>
              </a:rPr>
              <a:t>, aa</a:t>
            </a:r>
            <a:r>
              <a:rPr lang="tr-TR" sz="2400" baseline="-25000" dirty="0" smtClean="0">
                <a:solidFill>
                  <a:srgbClr val="FF0000"/>
                </a:solidFill>
                <a:latin typeface="Gill Sans MT" pitchFamily="34" charset="0"/>
                <a:cs typeface="Times New Roman" pitchFamily="18" charset="0"/>
              </a:rPr>
              <a:t>1</a:t>
            </a:r>
            <a:r>
              <a:rPr lang="tr-TR" sz="22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Phe</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Trp</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Tyr</a:t>
            </a:r>
            <a:r>
              <a:rPr lang="tr-TR" sz="2000" dirty="0" smtClean="0">
                <a:latin typeface="Gill Sans MT" pitchFamily="34" charset="0"/>
                <a:cs typeface="Times New Roman" pitchFamily="18" charset="0"/>
              </a:rPr>
              <a:t> ve çok az </a:t>
            </a:r>
            <a:r>
              <a:rPr lang="tr-TR" sz="2000" dirty="0" err="1" smtClean="0">
                <a:latin typeface="Gill Sans MT" pitchFamily="34" charset="0"/>
                <a:cs typeface="Times New Roman" pitchFamily="18" charset="0"/>
              </a:rPr>
              <a:t>Leu</a:t>
            </a:r>
            <a:r>
              <a:rPr lang="tr-TR" sz="2000" dirty="0" smtClean="0">
                <a:latin typeface="Gill Sans MT" pitchFamily="34" charset="0"/>
                <a:cs typeface="Times New Roman" pitchFamily="18" charset="0"/>
              </a:rPr>
              <a:t> ve Met</a:t>
            </a:r>
          </a:p>
          <a:p>
            <a:pPr>
              <a:lnSpc>
                <a:spcPct val="150000"/>
              </a:lnSpc>
            </a:pPr>
            <a:r>
              <a:rPr lang="tr-TR" sz="2400" dirty="0" smtClean="0">
                <a:solidFill>
                  <a:srgbClr val="FF0000"/>
                </a:solidFill>
                <a:latin typeface="Gill Sans MT" pitchFamily="34" charset="0"/>
                <a:cs typeface="Times New Roman" pitchFamily="18" charset="0"/>
              </a:rPr>
              <a:t>Pepsin, aa</a:t>
            </a:r>
            <a:r>
              <a:rPr lang="tr-TR" sz="2200" baseline="-25000" dirty="0" smtClean="0">
                <a:solidFill>
                  <a:srgbClr val="FF0000"/>
                </a:solidFill>
                <a:latin typeface="Gill Sans MT" pitchFamily="34" charset="0"/>
                <a:cs typeface="Times New Roman" pitchFamily="18" charset="0"/>
              </a:rPr>
              <a:t>2</a:t>
            </a:r>
            <a:r>
              <a:rPr lang="tr-TR" sz="22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Phe</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Trp</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Tyr</a:t>
            </a:r>
            <a:r>
              <a:rPr lang="tr-TR" sz="2000" dirty="0" smtClean="0">
                <a:latin typeface="Gill Sans MT" pitchFamily="34" charset="0"/>
                <a:cs typeface="Times New Roman" pitchFamily="18" charset="0"/>
              </a:rPr>
              <a:t>.</a:t>
            </a:r>
            <a:endParaRPr lang="tr-TR" sz="2000" dirty="0">
              <a:latin typeface="Gill Sans MT" pitchFamily="34"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7158" y="1196752"/>
            <a:ext cx="7786742" cy="3456384"/>
          </a:xfrm>
          <a:ln>
            <a:solidFill>
              <a:schemeClr val="accent1"/>
            </a:solidFill>
          </a:ln>
        </p:spPr>
        <p:txBody>
          <a:bodyPr>
            <a:normAutofit/>
          </a:bodyPr>
          <a:lstStyle/>
          <a:p>
            <a:pPr>
              <a:lnSpc>
                <a:spcPct val="150000"/>
              </a:lnSpc>
              <a:buFont typeface="Wingdings" pitchFamily="2" charset="2"/>
              <a:buChar char="Ø"/>
            </a:pPr>
            <a:r>
              <a:rPr lang="tr-TR" sz="2000" b="1" dirty="0" smtClean="0">
                <a:latin typeface="Gill Sans MT" pitchFamily="34" charset="0"/>
                <a:cs typeface="Times New Roman" pitchFamily="18" charset="0"/>
              </a:rPr>
              <a:t>  </a:t>
            </a:r>
            <a:r>
              <a:rPr lang="tr-TR" sz="2400" b="1" dirty="0" err="1" smtClean="0">
                <a:solidFill>
                  <a:srgbClr val="FF0000"/>
                </a:solidFill>
                <a:latin typeface="Gill Sans MT" pitchFamily="34" charset="0"/>
                <a:cs typeface="Times New Roman" pitchFamily="18" charset="0"/>
              </a:rPr>
              <a:t>Karboksipeptidazlar</a:t>
            </a:r>
            <a:r>
              <a:rPr lang="tr-TR" sz="2400" dirty="0" smtClean="0">
                <a:latin typeface="Gill Sans MT" pitchFamily="34" charset="0"/>
                <a:cs typeface="Times New Roman" pitchFamily="18" charset="0"/>
              </a:rPr>
              <a:t> </a:t>
            </a:r>
            <a:r>
              <a:rPr lang="tr-TR" sz="2000" dirty="0" err="1">
                <a:latin typeface="Gill Sans MT" pitchFamily="34" charset="0"/>
                <a:cs typeface="Times New Roman" pitchFamily="18" charset="0"/>
              </a:rPr>
              <a:t>ekzopeptidazlar</a:t>
            </a:r>
            <a:r>
              <a:rPr lang="tr-TR" sz="2000" dirty="0">
                <a:latin typeface="Gill Sans MT" pitchFamily="34" charset="0"/>
                <a:cs typeface="Times New Roman" pitchFamily="18" charset="0"/>
              </a:rPr>
              <a:t> olup, yalnız karboksil uçlarındaki </a:t>
            </a:r>
            <a:r>
              <a:rPr lang="tr-TR" sz="2000" dirty="0" err="1">
                <a:latin typeface="Gill Sans MT" pitchFamily="34" charset="0"/>
                <a:cs typeface="Times New Roman" pitchFamily="18" charset="0"/>
              </a:rPr>
              <a:t>peptid</a:t>
            </a:r>
            <a:r>
              <a:rPr lang="tr-TR" sz="2000" dirty="0">
                <a:latin typeface="Gill Sans MT" pitchFamily="34" charset="0"/>
                <a:cs typeface="Times New Roman" pitchFamily="18" charset="0"/>
              </a:rPr>
              <a:t> bağlarını hidrolizler</a:t>
            </a:r>
            <a:r>
              <a:rPr lang="tr-TR" sz="2000" dirty="0" smtClean="0">
                <a:latin typeface="Gill Sans MT" pitchFamily="34" charset="0"/>
                <a:cs typeface="Times New Roman" pitchFamily="18" charset="0"/>
              </a:rPr>
              <a:t>.</a:t>
            </a:r>
          </a:p>
          <a:p>
            <a:pPr>
              <a:lnSpc>
                <a:spcPct val="150000"/>
              </a:lnSpc>
              <a:buFont typeface="Wingdings" pitchFamily="2" charset="2"/>
              <a:buChar char="Ø"/>
            </a:pPr>
            <a:r>
              <a:rPr lang="tr-TR" sz="2000" dirty="0" smtClean="0">
                <a:latin typeface="Gill Sans MT" pitchFamily="34" charset="0"/>
                <a:cs typeface="Times New Roman" pitchFamily="18" charset="0"/>
              </a:rPr>
              <a:t>  </a:t>
            </a:r>
            <a:r>
              <a:rPr lang="tr-TR" sz="2400" dirty="0" err="1" smtClean="0">
                <a:solidFill>
                  <a:srgbClr val="FF0000"/>
                </a:solidFill>
                <a:latin typeface="Gill Sans MT" pitchFamily="34" charset="0"/>
                <a:cs typeface="Times New Roman" pitchFamily="18" charset="0"/>
              </a:rPr>
              <a:t>Karboksipeptidaz</a:t>
            </a:r>
            <a:r>
              <a:rPr lang="tr-TR" sz="2400" dirty="0" smtClean="0">
                <a:solidFill>
                  <a:srgbClr val="FF0000"/>
                </a:solidFill>
                <a:latin typeface="Gill Sans MT" pitchFamily="34" charset="0"/>
                <a:cs typeface="Times New Roman" pitchFamily="18" charset="0"/>
              </a:rPr>
              <a:t> </a:t>
            </a:r>
            <a:r>
              <a:rPr lang="tr-TR" sz="2400" dirty="0">
                <a:solidFill>
                  <a:srgbClr val="FF0000"/>
                </a:solidFill>
                <a:latin typeface="Gill Sans MT" pitchFamily="34" charset="0"/>
                <a:cs typeface="Times New Roman" pitchFamily="18" charset="0"/>
              </a:rPr>
              <a:t>A (</a:t>
            </a:r>
            <a:r>
              <a:rPr lang="tr-TR" sz="2400" dirty="0" err="1">
                <a:solidFill>
                  <a:srgbClr val="FF0000"/>
                </a:solidFill>
                <a:latin typeface="Gill Sans MT" pitchFamily="34" charset="0"/>
                <a:cs typeface="Times New Roman" pitchFamily="18" charset="0"/>
              </a:rPr>
              <a:t>Zn</a:t>
            </a:r>
            <a:r>
              <a:rPr lang="tr-TR" sz="2400" baseline="30000" dirty="0">
                <a:solidFill>
                  <a:srgbClr val="FF0000"/>
                </a:solidFill>
                <a:latin typeface="Gill Sans MT" pitchFamily="34" charset="0"/>
                <a:cs typeface="Times New Roman" pitchFamily="18" charset="0"/>
              </a:rPr>
              <a:t>+2</a:t>
            </a:r>
            <a:r>
              <a:rPr lang="tr-TR" sz="2400" dirty="0">
                <a:solidFill>
                  <a:srgbClr val="FF0000"/>
                </a:solidFill>
                <a:latin typeface="Gill Sans MT" pitchFamily="34" charset="0"/>
                <a:cs typeface="Times New Roman" pitchFamily="18" charset="0"/>
              </a:rPr>
              <a:t>içerir) </a:t>
            </a:r>
            <a:r>
              <a:rPr lang="tr-TR" sz="2000" dirty="0">
                <a:latin typeface="Gill Sans MT" pitchFamily="34" charset="0"/>
                <a:cs typeface="Times New Roman" pitchFamily="18" charset="0"/>
              </a:rPr>
              <a:t>–COOH ucu </a:t>
            </a:r>
            <a:r>
              <a:rPr lang="tr-TR" sz="2000" dirty="0" err="1">
                <a:latin typeface="Gill Sans MT" pitchFamily="34" charset="0"/>
                <a:cs typeface="Times New Roman" pitchFamily="18" charset="0"/>
              </a:rPr>
              <a:t>peptid</a:t>
            </a:r>
            <a:r>
              <a:rPr lang="tr-TR" sz="2000" dirty="0">
                <a:latin typeface="Gill Sans MT" pitchFamily="34" charset="0"/>
                <a:cs typeface="Times New Roman" pitchFamily="18" charset="0"/>
              </a:rPr>
              <a:t> bağlarını </a:t>
            </a:r>
            <a:r>
              <a:rPr lang="tr-TR" sz="2000" dirty="0" err="1">
                <a:latin typeface="Gill Sans MT" pitchFamily="34" charset="0"/>
                <a:cs typeface="Times New Roman" pitchFamily="18" charset="0"/>
              </a:rPr>
              <a:t>lizin</a:t>
            </a:r>
            <a:r>
              <a:rPr lang="tr-TR" sz="2000" dirty="0">
                <a:latin typeface="Gill Sans MT" pitchFamily="34" charset="0"/>
                <a:cs typeface="Times New Roman" pitchFamily="18" charset="0"/>
              </a:rPr>
              <a:t> ve </a:t>
            </a:r>
            <a:r>
              <a:rPr lang="tr-TR" sz="2000" dirty="0" err="1">
                <a:latin typeface="Gill Sans MT" pitchFamily="34" charset="0"/>
                <a:cs typeface="Times New Roman" pitchFamily="18" charset="0"/>
              </a:rPr>
              <a:t>arginine</a:t>
            </a:r>
            <a:r>
              <a:rPr lang="tr-TR" sz="2000" dirty="0">
                <a:latin typeface="Gill Sans MT" pitchFamily="34" charset="0"/>
                <a:cs typeface="Times New Roman" pitchFamily="18" charset="0"/>
              </a:rPr>
              <a:t> veya </a:t>
            </a:r>
            <a:r>
              <a:rPr lang="tr-TR" sz="2000" dirty="0" err="1">
                <a:latin typeface="Gill Sans MT" pitchFamily="34" charset="0"/>
                <a:cs typeface="Times New Roman" pitchFamily="18" charset="0"/>
              </a:rPr>
              <a:t>prolinden</a:t>
            </a:r>
            <a:r>
              <a:rPr lang="tr-TR" sz="2000" dirty="0">
                <a:latin typeface="Gill Sans MT" pitchFamily="34" charset="0"/>
                <a:cs typeface="Times New Roman" pitchFamily="18" charset="0"/>
              </a:rPr>
              <a:t> bir önceki aminoaside kadar olan ve</a:t>
            </a:r>
            <a:r>
              <a:rPr lang="tr-TR" sz="2000" dirty="0">
                <a:solidFill>
                  <a:srgbClr val="FF0000"/>
                </a:solidFill>
                <a:latin typeface="Gill Sans MT" pitchFamily="34" charset="0"/>
                <a:cs typeface="Times New Roman" pitchFamily="18" charset="0"/>
              </a:rPr>
              <a:t> </a:t>
            </a:r>
            <a:r>
              <a:rPr lang="tr-TR" sz="2400" dirty="0" err="1">
                <a:solidFill>
                  <a:srgbClr val="FF0000"/>
                </a:solidFill>
                <a:latin typeface="Gill Sans MT" pitchFamily="34" charset="0"/>
                <a:cs typeface="Times New Roman" pitchFamily="18" charset="0"/>
              </a:rPr>
              <a:t>karboksipeptidaz</a:t>
            </a:r>
            <a:r>
              <a:rPr lang="tr-TR" sz="2400" dirty="0">
                <a:solidFill>
                  <a:srgbClr val="FF0000"/>
                </a:solidFill>
                <a:latin typeface="Gill Sans MT" pitchFamily="34" charset="0"/>
                <a:cs typeface="Times New Roman" pitchFamily="18" charset="0"/>
              </a:rPr>
              <a:t> B</a:t>
            </a:r>
            <a:r>
              <a:rPr lang="tr-TR" sz="2000" dirty="0">
                <a:latin typeface="Gill Sans MT" pitchFamily="34" charset="0"/>
                <a:cs typeface="Times New Roman" pitchFamily="18" charset="0"/>
              </a:rPr>
              <a:t>’ de yalnız   –COOH ucundaki </a:t>
            </a:r>
            <a:r>
              <a:rPr lang="tr-TR" sz="2000" dirty="0" err="1">
                <a:latin typeface="Gill Sans MT" pitchFamily="34" charset="0"/>
                <a:cs typeface="Times New Roman" pitchFamily="18" charset="0"/>
              </a:rPr>
              <a:t>lizin</a:t>
            </a:r>
            <a:r>
              <a:rPr lang="tr-TR" sz="2000" dirty="0">
                <a:latin typeface="Gill Sans MT" pitchFamily="34" charset="0"/>
                <a:cs typeface="Times New Roman" pitchFamily="18" charset="0"/>
              </a:rPr>
              <a:t> ve </a:t>
            </a:r>
            <a:r>
              <a:rPr lang="tr-TR" sz="2000" dirty="0" err="1">
                <a:latin typeface="Gill Sans MT" pitchFamily="34" charset="0"/>
                <a:cs typeface="Times New Roman" pitchFamily="18" charset="0"/>
              </a:rPr>
              <a:t>arginin</a:t>
            </a:r>
            <a:r>
              <a:rPr lang="tr-TR" sz="2000" dirty="0">
                <a:latin typeface="Gill Sans MT" pitchFamily="34" charset="0"/>
                <a:cs typeface="Times New Roman" pitchFamily="18" charset="0"/>
              </a:rPr>
              <a:t> </a:t>
            </a:r>
            <a:r>
              <a:rPr lang="tr-TR" sz="2000" dirty="0" smtClean="0">
                <a:latin typeface="Gill Sans MT" pitchFamily="34" charset="0"/>
                <a:cs typeface="Times New Roman" pitchFamily="18" charset="0"/>
              </a:rPr>
              <a:t>kalıntılarının </a:t>
            </a:r>
            <a:r>
              <a:rPr lang="tr-TR" sz="2000" dirty="0">
                <a:latin typeface="Gill Sans MT" pitchFamily="34" charset="0"/>
                <a:cs typeface="Times New Roman" pitchFamily="18" charset="0"/>
              </a:rPr>
              <a:t>bağlı bulunduğu </a:t>
            </a:r>
            <a:r>
              <a:rPr lang="tr-TR" sz="2000" dirty="0" err="1">
                <a:latin typeface="Gill Sans MT" pitchFamily="34" charset="0"/>
                <a:cs typeface="Times New Roman" pitchFamily="18" charset="0"/>
              </a:rPr>
              <a:t>peptid</a:t>
            </a:r>
            <a:r>
              <a:rPr lang="tr-TR" sz="2000" dirty="0">
                <a:latin typeface="Gill Sans MT" pitchFamily="34" charset="0"/>
                <a:cs typeface="Times New Roman" pitchFamily="18" charset="0"/>
              </a:rPr>
              <a:t> bağlarını hidrolizler</a:t>
            </a:r>
            <a:r>
              <a:rPr lang="tr-TR" sz="2000" dirty="0" smtClean="0">
                <a:latin typeface="Gill Sans MT" pitchFamily="34" charset="0"/>
                <a:cs typeface="Times New Roman" pitchFamily="18" charset="0"/>
              </a:rPr>
              <a:t>.</a:t>
            </a:r>
            <a:endParaRPr lang="tr-TR" sz="2000" dirty="0">
              <a:latin typeface="Gill Sans MT" pitchFamily="34" charset="0"/>
            </a:endParaRPr>
          </a:p>
        </p:txBody>
      </p:sp>
      <p:sp>
        <p:nvSpPr>
          <p:cNvPr id="4" name="3 Slayt Numarası Yer Tutucusu"/>
          <p:cNvSpPr>
            <a:spLocks noGrp="1"/>
          </p:cNvSpPr>
          <p:nvPr>
            <p:ph type="sldNum" sz="quarter" idx="12"/>
          </p:nvPr>
        </p:nvSpPr>
        <p:spPr/>
        <p:txBody>
          <a:bodyPr/>
          <a:lstStyle/>
          <a:p>
            <a:fld id="{983AD449-C491-42D1-BC29-B937A7C04F43}" type="slidenum">
              <a:rPr lang="tr-TR" smtClean="0"/>
              <a:pPr/>
              <a:t>13</a:t>
            </a:fld>
            <a:endParaRPr lang="tr-T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23528" y="785794"/>
            <a:ext cx="7753672" cy="4587422"/>
          </a:xfrm>
          <a:ln>
            <a:solidFill>
              <a:schemeClr val="accent1"/>
            </a:solidFill>
          </a:ln>
        </p:spPr>
        <p:txBody>
          <a:bodyPr>
            <a:normAutofit lnSpcReduction="10000"/>
          </a:bodyPr>
          <a:lstStyle/>
          <a:p>
            <a:pPr>
              <a:lnSpc>
                <a:spcPct val="150000"/>
              </a:lnSpc>
              <a:buFont typeface="Wingdings" pitchFamily="2" charset="2"/>
              <a:buChar char="Ø"/>
            </a:pPr>
            <a:r>
              <a:rPr lang="tr-TR" sz="2000" b="1" dirty="0" smtClean="0">
                <a:solidFill>
                  <a:srgbClr val="FF0000"/>
                </a:solidFill>
                <a:latin typeface="Times New Roman" pitchFamily="18" charset="0"/>
                <a:cs typeface="Times New Roman" pitchFamily="18" charset="0"/>
              </a:rPr>
              <a:t> </a:t>
            </a:r>
            <a:r>
              <a:rPr lang="tr-TR" sz="2400" b="1" dirty="0" smtClean="0">
                <a:solidFill>
                  <a:srgbClr val="FF0000"/>
                </a:solidFill>
                <a:latin typeface="Times New Roman" pitchFamily="18" charset="0"/>
                <a:cs typeface="Times New Roman" pitchFamily="18" charset="0"/>
              </a:rPr>
              <a:t> </a:t>
            </a:r>
            <a:r>
              <a:rPr lang="tr-TR" sz="2400" b="1" dirty="0" err="1" smtClean="0">
                <a:solidFill>
                  <a:srgbClr val="FF0000"/>
                </a:solidFill>
                <a:latin typeface="Gill Sans MT" pitchFamily="34" charset="0"/>
                <a:cs typeface="Times New Roman" pitchFamily="18" charset="0"/>
              </a:rPr>
              <a:t>Elestaz</a:t>
            </a:r>
            <a:r>
              <a:rPr lang="tr-TR" sz="24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nötral</a:t>
            </a:r>
            <a:r>
              <a:rPr lang="tr-TR" sz="2000" dirty="0" smtClean="0">
                <a:latin typeface="Gill Sans MT" pitchFamily="34" charset="0"/>
                <a:cs typeface="Times New Roman" pitchFamily="18" charset="0"/>
              </a:rPr>
              <a:t> aminoasitleri içeren </a:t>
            </a:r>
            <a:r>
              <a:rPr lang="tr-TR" sz="2000" dirty="0" err="1" smtClean="0">
                <a:latin typeface="Gill Sans MT" pitchFamily="34" charset="0"/>
                <a:cs typeface="Times New Roman" pitchFamily="18" charset="0"/>
              </a:rPr>
              <a:t>peptid</a:t>
            </a:r>
            <a:r>
              <a:rPr lang="tr-TR" sz="2000" dirty="0" smtClean="0">
                <a:latin typeface="Gill Sans MT" pitchFamily="34" charset="0"/>
                <a:cs typeface="Times New Roman" pitchFamily="18" charset="0"/>
              </a:rPr>
              <a:t> bağlarını parçalayabilirken özellikle </a:t>
            </a:r>
            <a:r>
              <a:rPr lang="tr-TR" sz="2000" dirty="0" err="1" smtClean="0">
                <a:latin typeface="Gill Sans MT" pitchFamily="34" charset="0"/>
                <a:cs typeface="Times New Roman" pitchFamily="18" charset="0"/>
              </a:rPr>
              <a:t>elastin</a:t>
            </a:r>
            <a:r>
              <a:rPr lang="tr-TR" sz="2000" dirty="0" smtClean="0">
                <a:latin typeface="Gill Sans MT" pitchFamily="34" charset="0"/>
                <a:cs typeface="Times New Roman" pitchFamily="18" charset="0"/>
              </a:rPr>
              <a:t> üzerinde etkilidir.</a:t>
            </a:r>
          </a:p>
          <a:p>
            <a:pPr>
              <a:lnSpc>
                <a:spcPct val="150000"/>
              </a:lnSpc>
              <a:buFont typeface="Wingdings" pitchFamily="2" charset="2"/>
              <a:buChar char="Ø"/>
            </a:pPr>
            <a:r>
              <a:rPr lang="tr-TR" sz="2000" dirty="0" smtClean="0">
                <a:latin typeface="Gill Sans MT" pitchFamily="34" charset="0"/>
                <a:cs typeface="Times New Roman" pitchFamily="18" charset="0"/>
              </a:rPr>
              <a:t>  İnce bağırsak mukozası hücrelerinin dış yüzeylerinde bulunan </a:t>
            </a:r>
            <a:r>
              <a:rPr lang="tr-TR" sz="2400" b="1" dirty="0" smtClean="0">
                <a:solidFill>
                  <a:srgbClr val="FF0000"/>
                </a:solidFill>
                <a:latin typeface="Gill Sans MT" pitchFamily="34" charset="0"/>
                <a:cs typeface="Times New Roman" pitchFamily="18" charset="0"/>
              </a:rPr>
              <a:t>amino </a:t>
            </a:r>
            <a:r>
              <a:rPr lang="tr-TR" sz="2400" b="1" dirty="0" err="1" smtClean="0">
                <a:solidFill>
                  <a:srgbClr val="FF0000"/>
                </a:solidFill>
                <a:latin typeface="Gill Sans MT" pitchFamily="34" charset="0"/>
                <a:cs typeface="Times New Roman" pitchFamily="18" charset="0"/>
              </a:rPr>
              <a:t>peptidaz</a:t>
            </a:r>
            <a:r>
              <a:rPr lang="tr-TR" sz="2400" dirty="0" smtClean="0">
                <a:solidFill>
                  <a:srgbClr val="FF0000"/>
                </a:solidFill>
                <a:latin typeface="Gill Sans MT" pitchFamily="34" charset="0"/>
                <a:cs typeface="Times New Roman" pitchFamily="18" charset="0"/>
              </a:rPr>
              <a:t> </a:t>
            </a:r>
            <a:r>
              <a:rPr lang="tr-TR" sz="2000" dirty="0" smtClean="0">
                <a:latin typeface="Gill Sans MT" pitchFamily="34" charset="0"/>
                <a:cs typeface="Times New Roman" pitchFamily="18" charset="0"/>
              </a:rPr>
              <a:t>da bir </a:t>
            </a:r>
            <a:r>
              <a:rPr lang="tr-TR" sz="2400" dirty="0" err="1" smtClean="0">
                <a:solidFill>
                  <a:srgbClr val="FF0000"/>
                </a:solidFill>
                <a:latin typeface="Gill Sans MT" pitchFamily="34" charset="0"/>
                <a:cs typeface="Times New Roman" pitchFamily="18" charset="0"/>
              </a:rPr>
              <a:t>ekzopeptida</a:t>
            </a:r>
            <a:r>
              <a:rPr lang="tr-TR" sz="2000" dirty="0" err="1" smtClean="0">
                <a:solidFill>
                  <a:srgbClr val="FF0000"/>
                </a:solidFill>
                <a:latin typeface="Gill Sans MT" pitchFamily="34" charset="0"/>
                <a:cs typeface="Times New Roman" pitchFamily="18" charset="0"/>
              </a:rPr>
              <a:t>z</a:t>
            </a:r>
            <a:r>
              <a:rPr lang="tr-TR" sz="2000" dirty="0" smtClean="0">
                <a:latin typeface="Gill Sans MT" pitchFamily="34" charset="0"/>
                <a:cs typeface="Times New Roman" pitchFamily="18" charset="0"/>
              </a:rPr>
              <a:t> olup </a:t>
            </a:r>
            <a:r>
              <a:rPr lang="tr-TR" sz="2000" dirty="0" err="1" smtClean="0">
                <a:latin typeface="Gill Sans MT" pitchFamily="34" charset="0"/>
                <a:cs typeface="Times New Roman" pitchFamily="18" charset="0"/>
              </a:rPr>
              <a:t>polipeptid</a:t>
            </a:r>
            <a:r>
              <a:rPr lang="tr-TR" sz="2000" dirty="0" smtClean="0">
                <a:latin typeface="Gill Sans MT" pitchFamily="34" charset="0"/>
                <a:cs typeface="Times New Roman" pitchFamily="18" charset="0"/>
              </a:rPr>
              <a:t> zincirinin –NH</a:t>
            </a:r>
            <a:r>
              <a:rPr lang="tr-TR" sz="2000" baseline="-25000" dirty="0" smtClean="0">
                <a:latin typeface="Gill Sans MT" pitchFamily="34" charset="0"/>
                <a:cs typeface="Times New Roman" pitchFamily="18" charset="0"/>
              </a:rPr>
              <a:t>2</a:t>
            </a:r>
            <a:r>
              <a:rPr lang="tr-TR" sz="2000" dirty="0" smtClean="0">
                <a:latin typeface="Gill Sans MT" pitchFamily="34" charset="0"/>
                <a:cs typeface="Times New Roman" pitchFamily="18" charset="0"/>
              </a:rPr>
              <a:t> ucundaki </a:t>
            </a:r>
            <a:r>
              <a:rPr lang="tr-TR" sz="2000" dirty="0" err="1" smtClean="0">
                <a:latin typeface="Gill Sans MT" pitchFamily="34" charset="0"/>
                <a:cs typeface="Times New Roman" pitchFamily="18" charset="0"/>
              </a:rPr>
              <a:t>peptid</a:t>
            </a:r>
            <a:r>
              <a:rPr lang="tr-TR" sz="2000" dirty="0" smtClean="0">
                <a:latin typeface="Gill Sans MT" pitchFamily="34" charset="0"/>
                <a:cs typeface="Times New Roman" pitchFamily="18" charset="0"/>
              </a:rPr>
              <a:t> bağlarını hemen hemen hiçbir aminoasit ayırt etmeksizin hidrolizler. </a:t>
            </a:r>
          </a:p>
          <a:p>
            <a:pPr>
              <a:lnSpc>
                <a:spcPct val="150000"/>
              </a:lnSpc>
              <a:buFont typeface="Wingdings" pitchFamily="2" charset="2"/>
              <a:buChar char="Ø"/>
            </a:pPr>
            <a:r>
              <a:rPr lang="tr-TR" sz="2000" dirty="0" smtClean="0">
                <a:latin typeface="Gill Sans MT" pitchFamily="34" charset="0"/>
                <a:cs typeface="Times New Roman" pitchFamily="18" charset="0"/>
              </a:rPr>
              <a:t> Bağırsak mukozası yüzeyinde </a:t>
            </a:r>
            <a:r>
              <a:rPr lang="tr-TR" sz="2000" dirty="0" err="1" smtClean="0">
                <a:latin typeface="Gill Sans MT" pitchFamily="34" charset="0"/>
                <a:cs typeface="Times New Roman" pitchFamily="18" charset="0"/>
              </a:rPr>
              <a:t>dipeptid</a:t>
            </a:r>
            <a:r>
              <a:rPr lang="tr-TR" sz="2000" dirty="0" smtClean="0">
                <a:latin typeface="Gill Sans MT" pitchFamily="34" charset="0"/>
                <a:cs typeface="Times New Roman" pitchFamily="18" charset="0"/>
              </a:rPr>
              <a:t> ve </a:t>
            </a:r>
            <a:r>
              <a:rPr lang="tr-TR" sz="2000" dirty="0" err="1" smtClean="0">
                <a:latin typeface="Gill Sans MT" pitchFamily="34" charset="0"/>
                <a:cs typeface="Times New Roman" pitchFamily="18" charset="0"/>
              </a:rPr>
              <a:t>tripeptidleri</a:t>
            </a:r>
            <a:r>
              <a:rPr lang="tr-TR" sz="2000" dirty="0" smtClean="0">
                <a:latin typeface="Gill Sans MT" pitchFamily="34" charset="0"/>
                <a:cs typeface="Times New Roman" pitchFamily="18" charset="0"/>
              </a:rPr>
              <a:t> parçalayabilecek </a:t>
            </a:r>
            <a:r>
              <a:rPr lang="tr-TR" sz="2400" b="1" dirty="0" err="1" smtClean="0">
                <a:solidFill>
                  <a:srgbClr val="FF0000"/>
                </a:solidFill>
                <a:latin typeface="Gill Sans MT" pitchFamily="34" charset="0"/>
                <a:cs typeface="Times New Roman" pitchFamily="18" charset="0"/>
              </a:rPr>
              <a:t>dipeptidaz</a:t>
            </a:r>
            <a:r>
              <a:rPr lang="tr-TR" sz="2400" b="1" dirty="0" smtClean="0">
                <a:solidFill>
                  <a:srgbClr val="FF0000"/>
                </a:solidFill>
                <a:latin typeface="Gill Sans MT" pitchFamily="34" charset="0"/>
                <a:cs typeface="Times New Roman" pitchFamily="18" charset="0"/>
              </a:rPr>
              <a:t> </a:t>
            </a:r>
            <a:r>
              <a:rPr lang="tr-TR" sz="2000" dirty="0" smtClean="0">
                <a:latin typeface="Gill Sans MT" pitchFamily="34" charset="0"/>
                <a:cs typeface="Times New Roman" pitchFamily="18" charset="0"/>
              </a:rPr>
              <a:t>ve</a:t>
            </a:r>
            <a:r>
              <a:rPr lang="tr-TR" sz="2000" b="1" dirty="0" smtClean="0">
                <a:solidFill>
                  <a:srgbClr val="FF0000"/>
                </a:solidFill>
                <a:latin typeface="Gill Sans MT" pitchFamily="34" charset="0"/>
                <a:cs typeface="Times New Roman" pitchFamily="18" charset="0"/>
              </a:rPr>
              <a:t> </a:t>
            </a:r>
            <a:r>
              <a:rPr lang="tr-TR" sz="2400" b="1" dirty="0" err="1" smtClean="0">
                <a:solidFill>
                  <a:srgbClr val="FF0000"/>
                </a:solidFill>
                <a:latin typeface="Gill Sans MT" pitchFamily="34" charset="0"/>
                <a:cs typeface="Times New Roman" pitchFamily="18" charset="0"/>
              </a:rPr>
              <a:t>tripeptidaz</a:t>
            </a:r>
            <a:r>
              <a:rPr lang="tr-TR" sz="2000" b="1" dirty="0" smtClean="0">
                <a:solidFill>
                  <a:srgbClr val="FF0000"/>
                </a:solidFill>
                <a:latin typeface="Gill Sans MT" pitchFamily="34" charset="0"/>
                <a:cs typeface="Times New Roman" pitchFamily="18" charset="0"/>
              </a:rPr>
              <a:t> </a:t>
            </a:r>
            <a:r>
              <a:rPr lang="tr-TR" sz="2000" dirty="0" smtClean="0">
                <a:latin typeface="Gill Sans MT" pitchFamily="34" charset="0"/>
                <a:cs typeface="Times New Roman" pitchFamily="18" charset="0"/>
              </a:rPr>
              <a:t>enzimleri de tutunmuş olarak bulunur</a:t>
            </a:r>
            <a:r>
              <a:rPr lang="tr-TR" sz="2000" dirty="0" smtClean="0">
                <a:latin typeface="Times New Roman" pitchFamily="18" charset="0"/>
                <a:cs typeface="Times New Roman" pitchFamily="18" charset="0"/>
              </a:rPr>
              <a:t>.</a:t>
            </a:r>
            <a:endParaRPr lang="tr-TR" sz="2000" dirty="0" smtClean="0"/>
          </a:p>
          <a:p>
            <a:pPr algn="just">
              <a:lnSpc>
                <a:spcPct val="150000"/>
              </a:lnSpc>
              <a:buFont typeface="Wingdings" pitchFamily="2" charset="2"/>
              <a:buChar char="Ø"/>
            </a:pPr>
            <a:endParaRPr lang="tr-TR" dirty="0" smtClean="0">
              <a:latin typeface="Gill Sans MT" pitchFamily="34" charset="0"/>
              <a:cs typeface="Times New Roman" pitchFamily="18" charset="0"/>
            </a:endParaRPr>
          </a:p>
        </p:txBody>
      </p:sp>
      <p:sp>
        <p:nvSpPr>
          <p:cNvPr id="4" name="3 Slayt Numarası Yer Tutucusu"/>
          <p:cNvSpPr>
            <a:spLocks noGrp="1"/>
          </p:cNvSpPr>
          <p:nvPr>
            <p:ph type="sldNum" sz="quarter" idx="12"/>
          </p:nvPr>
        </p:nvSpPr>
        <p:spPr/>
        <p:txBody>
          <a:bodyPr/>
          <a:lstStyle/>
          <a:p>
            <a:fld id="{983AD449-C491-42D1-BC29-B937A7C04F43}" type="slidenum">
              <a:rPr lang="tr-TR" smtClean="0"/>
              <a:pPr/>
              <a:t>14</a:t>
            </a:fld>
            <a:endParaRPr lang="tr-T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95536" y="980728"/>
            <a:ext cx="7748364" cy="4032448"/>
          </a:xfrm>
          <a:ln>
            <a:solidFill>
              <a:schemeClr val="accent1"/>
            </a:solidFill>
          </a:ln>
        </p:spPr>
        <p:txBody>
          <a:bodyPr>
            <a:normAutofit/>
          </a:bodyPr>
          <a:lstStyle/>
          <a:p>
            <a:pPr>
              <a:lnSpc>
                <a:spcPct val="150000"/>
              </a:lnSpc>
              <a:buFont typeface="Wingdings" pitchFamily="2" charset="2"/>
              <a:buChar char="Ø"/>
            </a:pPr>
            <a:r>
              <a:rPr lang="tr-TR" sz="2000" dirty="0" smtClean="0">
                <a:latin typeface="Gill Sans MT" pitchFamily="34" charset="0"/>
                <a:cs typeface="Times New Roman" pitchFamily="18" charset="0"/>
              </a:rPr>
              <a:t> Mide </a:t>
            </a:r>
            <a:r>
              <a:rPr lang="tr-TR" sz="2000" dirty="0">
                <a:latin typeface="Gill Sans MT" pitchFamily="34" charset="0"/>
                <a:cs typeface="Times New Roman" pitchFamily="18" charset="0"/>
              </a:rPr>
              <a:t>ve bağırsakta enzimlerin </a:t>
            </a:r>
            <a:r>
              <a:rPr lang="tr-TR" sz="2000" dirty="0" smtClean="0">
                <a:latin typeface="Gill Sans MT" pitchFamily="34" charset="0"/>
                <a:cs typeface="Times New Roman" pitchFamily="18" charset="0"/>
              </a:rPr>
              <a:t>sırasıyla etkimesi </a:t>
            </a:r>
            <a:r>
              <a:rPr lang="tr-TR" sz="2000" dirty="0">
                <a:latin typeface="Gill Sans MT" pitchFamily="34" charset="0"/>
                <a:cs typeface="Times New Roman" pitchFamily="18" charset="0"/>
              </a:rPr>
              <a:t>sonucu proteinler tamamen aminoasitlere </a:t>
            </a:r>
            <a:r>
              <a:rPr lang="tr-TR" sz="2000" dirty="0" err="1">
                <a:latin typeface="Gill Sans MT" pitchFamily="34" charset="0"/>
                <a:cs typeface="Times New Roman" pitchFamily="18" charset="0"/>
              </a:rPr>
              <a:t>hidrolizlenir</a:t>
            </a:r>
            <a:r>
              <a:rPr lang="tr-TR" sz="2000" dirty="0" smtClean="0">
                <a:latin typeface="Gill Sans MT" pitchFamily="34" charset="0"/>
                <a:cs typeface="Times New Roman" pitchFamily="18" charset="0"/>
              </a:rPr>
              <a:t>.  </a:t>
            </a:r>
          </a:p>
          <a:p>
            <a:pPr>
              <a:lnSpc>
                <a:spcPct val="150000"/>
              </a:lnSpc>
              <a:buFont typeface="Wingdings" pitchFamily="2" charset="2"/>
              <a:buChar char="Ø"/>
            </a:pPr>
            <a:r>
              <a:rPr lang="tr-TR" sz="2000" dirty="0" smtClean="0">
                <a:latin typeface="Gill Sans MT" pitchFamily="34" charset="0"/>
                <a:cs typeface="Times New Roman" pitchFamily="18" charset="0"/>
              </a:rPr>
              <a:t> Aminoasitler daha sonra kan dolaşımı yoluyla bütün dokulara taşınırlar.</a:t>
            </a:r>
          </a:p>
          <a:p>
            <a:pPr>
              <a:lnSpc>
                <a:spcPct val="150000"/>
              </a:lnSpc>
              <a:buFont typeface="Wingdings" pitchFamily="2" charset="2"/>
              <a:buChar char="Ø"/>
            </a:pPr>
            <a:r>
              <a:rPr lang="tr-TR" sz="2000" dirty="0" smtClean="0">
                <a:latin typeface="Gill Sans MT" pitchFamily="34" charset="0"/>
                <a:cs typeface="Times New Roman" pitchFamily="18" charset="0"/>
              </a:rPr>
              <a:t> Doku hücrelerine de aktif taşıma ile giren aminoasitler, burada protein sentezinde kullanılırlar veya yıkıma uğrarlar. </a:t>
            </a:r>
          </a:p>
          <a:p>
            <a:pPr>
              <a:lnSpc>
                <a:spcPct val="150000"/>
              </a:lnSpc>
              <a:buFont typeface="Wingdings" pitchFamily="2" charset="2"/>
              <a:buChar char="Ø"/>
            </a:pPr>
            <a:r>
              <a:rPr lang="tr-TR" sz="2000" dirty="0" smtClean="0">
                <a:latin typeface="Gill Sans MT" pitchFamily="34" charset="0"/>
                <a:cs typeface="Times New Roman" pitchFamily="18" charset="0"/>
              </a:rPr>
              <a:t> Bir hücrede protein sentezinin başlaması için 20 çeşit aminoasidin de ortamda mevcut olması gerekir.</a:t>
            </a:r>
            <a:endParaRPr lang="tr-TR" sz="2000" dirty="0" smtClean="0"/>
          </a:p>
          <a:p>
            <a:pPr algn="just">
              <a:lnSpc>
                <a:spcPct val="150000"/>
              </a:lnSpc>
              <a:buFont typeface="Wingdings" pitchFamily="2" charset="2"/>
              <a:buChar char="Ø"/>
            </a:pPr>
            <a:endParaRPr lang="tr-TR" dirty="0">
              <a:latin typeface="Gill Sans MT" pitchFamily="34" charset="0"/>
              <a:cs typeface="Times New Roman" pitchFamily="18" charset="0"/>
            </a:endParaRPr>
          </a:p>
        </p:txBody>
      </p:sp>
      <p:sp>
        <p:nvSpPr>
          <p:cNvPr id="4" name="3 Slayt Numarası Yer Tutucusu"/>
          <p:cNvSpPr>
            <a:spLocks noGrp="1"/>
          </p:cNvSpPr>
          <p:nvPr>
            <p:ph type="sldNum" sz="quarter" idx="12"/>
          </p:nvPr>
        </p:nvSpPr>
        <p:spPr/>
        <p:txBody>
          <a:bodyPr/>
          <a:lstStyle/>
          <a:p>
            <a:fld id="{983AD449-C491-42D1-BC29-B937A7C04F43}" type="slidenum">
              <a:rPr lang="tr-TR" smtClean="0"/>
              <a:pPr/>
              <a:t>15</a:t>
            </a:fld>
            <a:endParaRPr lang="tr-T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85720" y="1196752"/>
            <a:ext cx="7742664" cy="4176464"/>
          </a:xfrm>
          <a:ln>
            <a:solidFill>
              <a:schemeClr val="accent1"/>
            </a:solidFill>
          </a:ln>
        </p:spPr>
        <p:txBody>
          <a:bodyPr>
            <a:noAutofit/>
          </a:bodyPr>
          <a:lstStyle/>
          <a:p>
            <a:pPr>
              <a:lnSpc>
                <a:spcPct val="150000"/>
              </a:lnSpc>
              <a:buFont typeface="Wingdings" pitchFamily="2" charset="2"/>
              <a:buChar char="Ø"/>
            </a:pPr>
            <a:r>
              <a:rPr lang="tr-TR" sz="2000" dirty="0" smtClean="0">
                <a:latin typeface="Times New Roman" pitchFamily="18" charset="0"/>
                <a:cs typeface="Times New Roman" pitchFamily="18" charset="0"/>
              </a:rPr>
              <a:t>  </a:t>
            </a:r>
            <a:r>
              <a:rPr lang="tr-TR" sz="2000" dirty="0" smtClean="0">
                <a:solidFill>
                  <a:srgbClr val="FF0000"/>
                </a:solidFill>
                <a:latin typeface="Gill Sans MT" pitchFamily="34" charset="0"/>
                <a:cs typeface="Times New Roman" pitchFamily="18" charset="0"/>
              </a:rPr>
              <a:t>Vücuttaki </a:t>
            </a:r>
            <a:r>
              <a:rPr lang="tr-TR" sz="2000" dirty="0">
                <a:solidFill>
                  <a:srgbClr val="FF0000"/>
                </a:solidFill>
                <a:latin typeface="Gill Sans MT" pitchFamily="34" charset="0"/>
                <a:cs typeface="Times New Roman" pitchFamily="18" charset="0"/>
              </a:rPr>
              <a:t>proteinler devamlı olarak yenilenme içindedir. </a:t>
            </a:r>
            <a:endParaRPr lang="tr-TR" sz="2000" dirty="0" smtClean="0">
              <a:solidFill>
                <a:srgbClr val="FF0000"/>
              </a:solidFill>
              <a:latin typeface="Gill Sans MT" pitchFamily="34" charset="0"/>
              <a:cs typeface="Times New Roman" pitchFamily="18" charset="0"/>
            </a:endParaRPr>
          </a:p>
          <a:p>
            <a:pPr>
              <a:lnSpc>
                <a:spcPct val="150000"/>
              </a:lnSpc>
              <a:buFont typeface="Wingdings" pitchFamily="2" charset="2"/>
              <a:buChar char="ü"/>
            </a:pPr>
            <a:r>
              <a:rPr lang="tr-TR" sz="2000" dirty="0" smtClean="0">
                <a:solidFill>
                  <a:srgbClr val="FF0000"/>
                </a:solidFill>
                <a:latin typeface="Gill Sans MT" pitchFamily="34" charset="0"/>
                <a:cs typeface="Times New Roman" pitchFamily="18" charset="0"/>
              </a:rPr>
              <a:t>Bu </a:t>
            </a:r>
            <a:r>
              <a:rPr lang="tr-TR" sz="2000" dirty="0">
                <a:solidFill>
                  <a:srgbClr val="FF0000"/>
                </a:solidFill>
                <a:latin typeface="Gill Sans MT" pitchFamily="34" charset="0"/>
                <a:cs typeface="Times New Roman" pitchFamily="18" charset="0"/>
              </a:rPr>
              <a:t>yenilenme ve değişimin süresi, proteinin yarı ömrü şeklinde ifade edilir.</a:t>
            </a:r>
            <a:r>
              <a:rPr lang="tr-TR" sz="2000" dirty="0">
                <a:latin typeface="Gill Sans MT" pitchFamily="34" charset="0"/>
                <a:cs typeface="Times New Roman" pitchFamily="18" charset="0"/>
              </a:rPr>
              <a:t> </a:t>
            </a:r>
            <a:endParaRPr lang="tr-TR" sz="2000" dirty="0" smtClean="0">
              <a:latin typeface="Gill Sans MT" pitchFamily="34" charset="0"/>
              <a:cs typeface="Times New Roman" pitchFamily="18" charset="0"/>
            </a:endParaRPr>
          </a:p>
          <a:p>
            <a:pPr>
              <a:lnSpc>
                <a:spcPct val="150000"/>
              </a:lnSpc>
              <a:buFont typeface="Wingdings" pitchFamily="2" charset="2"/>
              <a:buChar char="ü"/>
            </a:pPr>
            <a:r>
              <a:rPr lang="tr-TR" sz="2000" dirty="0" smtClean="0">
                <a:latin typeface="Gill Sans MT" pitchFamily="34" charset="0"/>
                <a:cs typeface="Times New Roman" pitchFamily="18" charset="0"/>
              </a:rPr>
              <a:t>Bu </a:t>
            </a:r>
            <a:r>
              <a:rPr lang="tr-TR" sz="2000" dirty="0">
                <a:latin typeface="Gill Sans MT" pitchFamily="34" charset="0"/>
                <a:cs typeface="Times New Roman" pitchFamily="18" charset="0"/>
              </a:rPr>
              <a:t>süre kan, karaciğer ve diğer iç organ proteinleri için 2.5–10 gün arasında, toplam kas proteinlerinin 180 gün, </a:t>
            </a:r>
            <a:r>
              <a:rPr lang="tr-TR" sz="2000" dirty="0" err="1">
                <a:latin typeface="Gill Sans MT" pitchFamily="34" charset="0"/>
                <a:cs typeface="Times New Roman" pitchFamily="18" charset="0"/>
              </a:rPr>
              <a:t>kollagenin</a:t>
            </a:r>
            <a:r>
              <a:rPr lang="tr-TR" sz="2000" dirty="0">
                <a:latin typeface="Gill Sans MT" pitchFamily="34" charset="0"/>
                <a:cs typeface="Times New Roman" pitchFamily="18" charset="0"/>
              </a:rPr>
              <a:t> ise 1000 gündür. </a:t>
            </a:r>
            <a:endParaRPr lang="tr-TR" sz="2000" dirty="0" smtClean="0">
              <a:latin typeface="Gill Sans MT" pitchFamily="34" charset="0"/>
              <a:cs typeface="Times New Roman" pitchFamily="18" charset="0"/>
            </a:endParaRPr>
          </a:p>
          <a:p>
            <a:pPr>
              <a:lnSpc>
                <a:spcPct val="150000"/>
              </a:lnSpc>
              <a:buFont typeface="Wingdings" pitchFamily="2" charset="2"/>
              <a:buChar char="ü"/>
            </a:pPr>
            <a:r>
              <a:rPr lang="tr-TR" sz="2000" dirty="0" smtClean="0">
                <a:solidFill>
                  <a:srgbClr val="FF0000"/>
                </a:solidFill>
                <a:latin typeface="Gill Sans MT" pitchFamily="34" charset="0"/>
                <a:cs typeface="Times New Roman" pitchFamily="18" charset="0"/>
              </a:rPr>
              <a:t> Kas proteinlerinin miktarı çok olduğundan birim zamanda yıkılan ve sentezlenen protein miktarı karaciğerdekine eşittir. </a:t>
            </a:r>
          </a:p>
          <a:p>
            <a:pPr algn="just">
              <a:lnSpc>
                <a:spcPct val="150000"/>
              </a:lnSpc>
              <a:buFont typeface="Wingdings" pitchFamily="2" charset="2"/>
              <a:buChar char="ü"/>
            </a:pPr>
            <a:endParaRPr lang="tr-TR" dirty="0">
              <a:latin typeface="Gill Sans MT" pitchFamily="34" charset="0"/>
              <a:cs typeface="Times New Roman" pitchFamily="18" charset="0"/>
            </a:endParaRPr>
          </a:p>
        </p:txBody>
      </p:sp>
      <p:sp>
        <p:nvSpPr>
          <p:cNvPr id="4" name="3 Slayt Numarası Yer Tutucusu"/>
          <p:cNvSpPr>
            <a:spLocks noGrp="1"/>
          </p:cNvSpPr>
          <p:nvPr>
            <p:ph type="sldNum" sz="quarter" idx="12"/>
          </p:nvPr>
        </p:nvSpPr>
        <p:spPr/>
        <p:txBody>
          <a:bodyPr/>
          <a:lstStyle/>
          <a:p>
            <a:fld id="{983AD449-C491-42D1-BC29-B937A7C04F43}" type="slidenum">
              <a:rPr lang="tr-TR" smtClean="0"/>
              <a:pPr/>
              <a:t>16</a:t>
            </a:fld>
            <a:endParaRPr lang="tr-T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23528" y="908720"/>
            <a:ext cx="7753672" cy="4608512"/>
          </a:xfrm>
          <a:ln>
            <a:solidFill>
              <a:schemeClr val="accent1"/>
            </a:solidFill>
          </a:ln>
        </p:spPr>
        <p:txBody>
          <a:bodyPr>
            <a:normAutofit/>
          </a:bodyPr>
          <a:lstStyle/>
          <a:p>
            <a:pPr>
              <a:lnSpc>
                <a:spcPct val="150000"/>
              </a:lnSpc>
              <a:buFont typeface="Wingdings" pitchFamily="2" charset="2"/>
              <a:buChar char="Ø"/>
            </a:pPr>
            <a:r>
              <a:rPr lang="tr-TR" sz="2000" dirty="0" smtClean="0">
                <a:latin typeface="Gill Sans MT" pitchFamily="34" charset="0"/>
                <a:cs typeface="Times New Roman" pitchFamily="18" charset="0"/>
              </a:rPr>
              <a:t> Sağlıklı kişilerde protein sentez hızı, yıkılan proteinlerin yerine yenisi sentezlemek için yeterli olduğundan, vücuttaki toplam protein miktarı sabit kalır. </a:t>
            </a:r>
          </a:p>
          <a:p>
            <a:pPr>
              <a:lnSpc>
                <a:spcPct val="150000"/>
              </a:lnSpc>
              <a:buFont typeface="Wingdings" pitchFamily="2" charset="2"/>
              <a:buChar char="Ø"/>
            </a:pPr>
            <a:r>
              <a:rPr lang="tr-TR" sz="2000" dirty="0" smtClean="0">
                <a:solidFill>
                  <a:srgbClr val="FF0000"/>
                </a:solidFill>
                <a:latin typeface="Gill Sans MT" pitchFamily="34" charset="0"/>
                <a:cs typeface="Times New Roman" pitchFamily="18" charset="0"/>
              </a:rPr>
              <a:t> </a:t>
            </a:r>
            <a:r>
              <a:rPr lang="tr-TR" sz="2400" dirty="0" smtClean="0">
                <a:solidFill>
                  <a:srgbClr val="FF0000"/>
                </a:solidFill>
                <a:latin typeface="Gill Sans MT" pitchFamily="34" charset="0"/>
                <a:cs typeface="Times New Roman" pitchFamily="18" charset="0"/>
              </a:rPr>
              <a:t>Protein </a:t>
            </a:r>
            <a:r>
              <a:rPr lang="tr-TR" sz="2400" b="1" dirty="0" err="1" smtClean="0">
                <a:solidFill>
                  <a:srgbClr val="FF0000"/>
                </a:solidFill>
                <a:latin typeface="Gill Sans MT" pitchFamily="34" charset="0"/>
                <a:cs typeface="Times New Roman" pitchFamily="18" charset="0"/>
              </a:rPr>
              <a:t>turnover’ı</a:t>
            </a:r>
            <a:r>
              <a:rPr lang="tr-TR" sz="2400" dirty="0" smtClean="0">
                <a:solidFill>
                  <a:srgbClr val="FF0000"/>
                </a:solidFill>
                <a:latin typeface="Gill Sans MT" pitchFamily="34" charset="0"/>
                <a:cs typeface="Times New Roman" pitchFamily="18" charset="0"/>
              </a:rPr>
              <a:t> </a:t>
            </a:r>
            <a:r>
              <a:rPr lang="tr-TR" sz="2000" dirty="0" smtClean="0">
                <a:latin typeface="Gill Sans MT" pitchFamily="34" charset="0"/>
                <a:cs typeface="Times New Roman" pitchFamily="18" charset="0"/>
              </a:rPr>
              <a:t>denilen bu olayla günde ortalama 300–400 g proteinin yıkım ve sentezi gerçekleşir.</a:t>
            </a:r>
            <a:r>
              <a:rPr lang="tr-TR" sz="2000" dirty="0" smtClean="0">
                <a:solidFill>
                  <a:srgbClr val="FF0000"/>
                </a:solidFill>
                <a:latin typeface="Gill Sans MT" pitchFamily="34" charset="0"/>
                <a:cs typeface="Times New Roman" pitchFamily="18" charset="0"/>
              </a:rPr>
              <a:t> </a:t>
            </a:r>
          </a:p>
          <a:p>
            <a:pPr>
              <a:lnSpc>
                <a:spcPct val="150000"/>
              </a:lnSpc>
              <a:buFont typeface="Wingdings" pitchFamily="2" charset="2"/>
              <a:buChar char="Ø"/>
            </a:pPr>
            <a:r>
              <a:rPr lang="tr-TR" sz="2000" dirty="0" smtClean="0">
                <a:solidFill>
                  <a:srgbClr val="FF0000"/>
                </a:solidFill>
                <a:latin typeface="Gill Sans MT" pitchFamily="34" charset="0"/>
                <a:cs typeface="Times New Roman" pitchFamily="18" charset="0"/>
              </a:rPr>
              <a:t>Yaşlılarda ve özellikle yetersiz beslenme durumunda </a:t>
            </a:r>
            <a:r>
              <a:rPr lang="tr-TR" sz="2000" dirty="0" smtClean="0">
                <a:latin typeface="Gill Sans MT" pitchFamily="34" charset="0"/>
                <a:cs typeface="Times New Roman" pitchFamily="18" charset="0"/>
              </a:rPr>
              <a:t>yıkım sentezden fazla olduğu için, dışarıdan alınan azottan (N) daha fazla azot (N) vücuttan idrar, ter veya dışkı yoluyla atılır. </a:t>
            </a:r>
          </a:p>
          <a:p>
            <a:pPr>
              <a:lnSpc>
                <a:spcPct val="150000"/>
              </a:lnSpc>
              <a:buFont typeface="Wingdings" pitchFamily="2" charset="2"/>
              <a:buChar char="Ø"/>
            </a:pPr>
            <a:r>
              <a:rPr lang="tr-TR" sz="2000" dirty="0" smtClean="0">
                <a:latin typeface="Gill Sans MT" pitchFamily="34" charset="0"/>
                <a:cs typeface="Times New Roman" pitchFamily="18" charset="0"/>
              </a:rPr>
              <a:t>  Bu duruma </a:t>
            </a:r>
            <a:r>
              <a:rPr lang="tr-TR" sz="2400" b="1" dirty="0" smtClean="0">
                <a:solidFill>
                  <a:srgbClr val="FF0000"/>
                </a:solidFill>
                <a:latin typeface="Gill Sans MT" pitchFamily="34" charset="0"/>
                <a:cs typeface="Times New Roman" pitchFamily="18" charset="0"/>
              </a:rPr>
              <a:t>negatif azot dengesi</a:t>
            </a:r>
            <a:r>
              <a:rPr lang="tr-TR" sz="2400" dirty="0" smtClean="0">
                <a:solidFill>
                  <a:srgbClr val="FF0000"/>
                </a:solidFill>
                <a:latin typeface="Gill Sans MT" pitchFamily="34" charset="0"/>
                <a:cs typeface="Times New Roman" pitchFamily="18" charset="0"/>
              </a:rPr>
              <a:t> </a:t>
            </a:r>
            <a:r>
              <a:rPr lang="tr-TR" sz="2000" dirty="0" smtClean="0">
                <a:latin typeface="Gill Sans MT" pitchFamily="34" charset="0"/>
                <a:cs typeface="Times New Roman" pitchFamily="18" charset="0"/>
              </a:rPr>
              <a:t>denir. </a:t>
            </a:r>
          </a:p>
          <a:p>
            <a:pPr algn="just">
              <a:buNone/>
            </a:pPr>
            <a:endParaRPr lang="tr-TR" sz="2800" dirty="0">
              <a:latin typeface="Gill Sans MT" pitchFamily="34" charset="0"/>
              <a:cs typeface="Times New Roman" pitchFamily="18" charset="0"/>
            </a:endParaRPr>
          </a:p>
        </p:txBody>
      </p:sp>
      <p:sp>
        <p:nvSpPr>
          <p:cNvPr id="4" name="3 Slayt Numarası Yer Tutucusu"/>
          <p:cNvSpPr>
            <a:spLocks noGrp="1"/>
          </p:cNvSpPr>
          <p:nvPr>
            <p:ph type="sldNum" sz="quarter" idx="12"/>
          </p:nvPr>
        </p:nvSpPr>
        <p:spPr/>
        <p:txBody>
          <a:bodyPr/>
          <a:lstStyle/>
          <a:p>
            <a:fld id="{983AD449-C491-42D1-BC29-B937A7C04F43}" type="slidenum">
              <a:rPr lang="tr-TR" smtClean="0"/>
              <a:pPr/>
              <a:t>17</a:t>
            </a:fld>
            <a:endParaRPr lang="tr-T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23528" y="980728"/>
            <a:ext cx="7753672" cy="4176464"/>
          </a:xfrm>
          <a:ln>
            <a:solidFill>
              <a:schemeClr val="accent1"/>
            </a:solidFill>
          </a:ln>
        </p:spPr>
        <p:txBody>
          <a:bodyPr>
            <a:normAutofit/>
          </a:bodyPr>
          <a:lstStyle/>
          <a:p>
            <a:pPr>
              <a:lnSpc>
                <a:spcPct val="150000"/>
              </a:lnSpc>
              <a:buFont typeface="Wingdings" pitchFamily="2" charset="2"/>
              <a:buChar char="Ø"/>
            </a:pPr>
            <a:r>
              <a:rPr lang="tr-TR" sz="2000" dirty="0" smtClean="0">
                <a:solidFill>
                  <a:srgbClr val="FF0000"/>
                </a:solidFill>
                <a:latin typeface="Gill Sans MT" pitchFamily="34" charset="0"/>
                <a:cs typeface="Times New Roman" pitchFamily="18" charset="0"/>
              </a:rPr>
              <a:t>  Yeterli beslenen</a:t>
            </a:r>
            <a:r>
              <a:rPr lang="tr-TR" sz="2000" dirty="0" smtClean="0">
                <a:latin typeface="Gill Sans MT" pitchFamily="34" charset="0"/>
                <a:cs typeface="Times New Roman" pitchFamily="18" charset="0"/>
              </a:rPr>
              <a:t> sağlıklı kişilerde </a:t>
            </a:r>
            <a:r>
              <a:rPr lang="tr-TR" sz="2400" b="1" dirty="0" smtClean="0">
                <a:solidFill>
                  <a:srgbClr val="FF0000"/>
                </a:solidFill>
                <a:latin typeface="Gill Sans MT" pitchFamily="34" charset="0"/>
                <a:cs typeface="Times New Roman" pitchFamily="18" charset="0"/>
              </a:rPr>
              <a:t>azot dengesi</a:t>
            </a:r>
            <a:r>
              <a:rPr lang="tr-TR" sz="2400" dirty="0" smtClean="0">
                <a:solidFill>
                  <a:srgbClr val="FF0000"/>
                </a:solidFill>
                <a:latin typeface="Gill Sans MT" pitchFamily="34" charset="0"/>
                <a:cs typeface="Times New Roman" pitchFamily="18" charset="0"/>
              </a:rPr>
              <a:t> </a:t>
            </a:r>
            <a:r>
              <a:rPr lang="tr-TR" sz="2000" dirty="0" smtClean="0">
                <a:latin typeface="Gill Sans MT" pitchFamily="34" charset="0"/>
                <a:cs typeface="Times New Roman" pitchFamily="18" charset="0"/>
              </a:rPr>
              <a:t>vardır. </a:t>
            </a:r>
          </a:p>
          <a:p>
            <a:pPr>
              <a:lnSpc>
                <a:spcPct val="150000"/>
              </a:lnSpc>
              <a:buFont typeface="Wingdings" pitchFamily="2" charset="2"/>
              <a:buChar char="Ø"/>
            </a:pPr>
            <a:r>
              <a:rPr lang="tr-TR" sz="2000" dirty="0" smtClean="0">
                <a:solidFill>
                  <a:srgbClr val="FF0000"/>
                </a:solidFill>
                <a:latin typeface="Gill Sans MT" pitchFamily="34" charset="0"/>
                <a:cs typeface="Times New Roman" pitchFamily="18" charset="0"/>
              </a:rPr>
              <a:t>  Büyüme çağında, hastalıktan iyileşme ve hamilelik </a:t>
            </a:r>
            <a:r>
              <a:rPr lang="tr-TR" sz="2000" dirty="0" smtClean="0">
                <a:latin typeface="Gill Sans MT" pitchFamily="34" charset="0"/>
                <a:cs typeface="Times New Roman" pitchFamily="18" charset="0"/>
              </a:rPr>
              <a:t>döneminde </a:t>
            </a:r>
            <a:r>
              <a:rPr lang="tr-TR" sz="2400" b="1" dirty="0" smtClean="0">
                <a:solidFill>
                  <a:srgbClr val="FF0000"/>
                </a:solidFill>
                <a:latin typeface="Gill Sans MT" pitchFamily="34" charset="0"/>
                <a:cs typeface="Times New Roman" pitchFamily="18" charset="0"/>
              </a:rPr>
              <a:t>pozitif azot dengesi</a:t>
            </a:r>
            <a:r>
              <a:rPr lang="tr-TR" sz="2400" dirty="0" smtClean="0">
                <a:solidFill>
                  <a:srgbClr val="FF0000"/>
                </a:solidFill>
                <a:latin typeface="Gill Sans MT" pitchFamily="34" charset="0"/>
                <a:cs typeface="Times New Roman" pitchFamily="18" charset="0"/>
              </a:rPr>
              <a:t> </a:t>
            </a:r>
            <a:r>
              <a:rPr lang="tr-TR" sz="2000" dirty="0" smtClean="0">
                <a:latin typeface="Gill Sans MT" pitchFamily="34" charset="0"/>
                <a:cs typeface="Times New Roman" pitchFamily="18" charset="0"/>
              </a:rPr>
              <a:t>gözlenir.</a:t>
            </a:r>
          </a:p>
          <a:p>
            <a:pPr>
              <a:lnSpc>
                <a:spcPct val="150000"/>
              </a:lnSpc>
              <a:buFont typeface="Wingdings" pitchFamily="2" charset="2"/>
              <a:buChar char="Ø"/>
            </a:pPr>
            <a:r>
              <a:rPr lang="tr-TR" sz="2000" dirty="0" smtClean="0">
                <a:latin typeface="Times New Roman" pitchFamily="18" charset="0"/>
                <a:cs typeface="Times New Roman" pitchFamily="18" charset="0"/>
              </a:rPr>
              <a:t> </a:t>
            </a:r>
            <a:r>
              <a:rPr lang="tr-TR" sz="2000" dirty="0" smtClean="0">
                <a:latin typeface="Gill Sans MT" pitchFamily="34" charset="0"/>
                <a:cs typeface="Times New Roman" pitchFamily="18" charset="0"/>
              </a:rPr>
              <a:t>İnsan vücudunda 100 g kadar serbest aminoasit vardır. </a:t>
            </a:r>
          </a:p>
          <a:p>
            <a:pPr>
              <a:lnSpc>
                <a:spcPct val="150000"/>
              </a:lnSpc>
              <a:buFont typeface="Wingdings" pitchFamily="2" charset="2"/>
              <a:buChar char="Ø"/>
            </a:pPr>
            <a:r>
              <a:rPr lang="tr-TR" sz="2000" dirty="0" smtClean="0">
                <a:latin typeface="Gill Sans MT" pitchFamily="34" charset="0"/>
                <a:cs typeface="Times New Roman" pitchFamily="18" charset="0"/>
              </a:rPr>
              <a:t> Bunun yaklaşık yarısı </a:t>
            </a:r>
            <a:r>
              <a:rPr lang="tr-TR" sz="2000" dirty="0" err="1" smtClean="0">
                <a:latin typeface="Gill Sans MT" pitchFamily="34" charset="0"/>
                <a:cs typeface="Times New Roman" pitchFamily="18" charset="0"/>
              </a:rPr>
              <a:t>Glu</a:t>
            </a:r>
            <a:r>
              <a:rPr lang="tr-TR" sz="2000" dirty="0" smtClean="0">
                <a:latin typeface="Gill Sans MT" pitchFamily="34" charset="0"/>
                <a:cs typeface="Times New Roman" pitchFamily="18" charset="0"/>
              </a:rPr>
              <a:t>+</a:t>
            </a:r>
            <a:r>
              <a:rPr lang="tr-TR" sz="2000" dirty="0" err="1" smtClean="0">
                <a:latin typeface="Gill Sans MT" pitchFamily="34" charset="0"/>
                <a:cs typeface="Times New Roman" pitchFamily="18" charset="0"/>
              </a:rPr>
              <a:t>Gln</a:t>
            </a:r>
            <a:r>
              <a:rPr lang="tr-TR" sz="2000" dirty="0" smtClean="0">
                <a:latin typeface="Gill Sans MT" pitchFamily="34" charset="0"/>
                <a:cs typeface="Times New Roman" pitchFamily="18" charset="0"/>
              </a:rPr>
              <a:t>, % 10’ u da </a:t>
            </a:r>
            <a:r>
              <a:rPr lang="tr-TR" sz="2000" dirty="0" err="1" smtClean="0">
                <a:latin typeface="Gill Sans MT" pitchFamily="34" charset="0"/>
                <a:cs typeface="Times New Roman" pitchFamily="18" charset="0"/>
              </a:rPr>
              <a:t>esansiyel</a:t>
            </a:r>
            <a:r>
              <a:rPr lang="tr-TR" sz="2000" dirty="0" smtClean="0">
                <a:latin typeface="Gill Sans MT" pitchFamily="34" charset="0"/>
                <a:cs typeface="Times New Roman" pitchFamily="18" charset="0"/>
              </a:rPr>
              <a:t> (temel) aminoasitlerdir. </a:t>
            </a:r>
          </a:p>
          <a:p>
            <a:pPr>
              <a:lnSpc>
                <a:spcPct val="150000"/>
              </a:lnSpc>
              <a:buFont typeface="Wingdings" pitchFamily="2" charset="2"/>
              <a:buChar char="Ø"/>
            </a:pP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Glu</a:t>
            </a:r>
            <a:r>
              <a:rPr lang="tr-TR" sz="2000" dirty="0" smtClean="0">
                <a:latin typeface="Gill Sans MT" pitchFamily="34" charset="0"/>
                <a:cs typeface="Times New Roman" pitchFamily="18" charset="0"/>
              </a:rPr>
              <a:t> ve </a:t>
            </a:r>
            <a:r>
              <a:rPr lang="tr-TR" sz="2000" dirty="0" err="1" smtClean="0">
                <a:latin typeface="Gill Sans MT" pitchFamily="34" charset="0"/>
                <a:cs typeface="Times New Roman" pitchFamily="18" charset="0"/>
              </a:rPr>
              <a:t>Gln</a:t>
            </a:r>
            <a:r>
              <a:rPr lang="tr-TR" sz="2000" dirty="0" smtClean="0">
                <a:latin typeface="Gill Sans MT" pitchFamily="34" charset="0"/>
                <a:cs typeface="Times New Roman" pitchFamily="18" charset="0"/>
              </a:rPr>
              <a:t> azotlu bileşiklerin metabolizmasında hem amino grubu vericisi hem de taşıyıcısıdır. </a:t>
            </a:r>
            <a:endParaRPr lang="tr-TR" sz="2000" dirty="0"/>
          </a:p>
        </p:txBody>
      </p:sp>
      <p:sp>
        <p:nvSpPr>
          <p:cNvPr id="4" name="3 Slayt Numarası Yer Tutucusu"/>
          <p:cNvSpPr>
            <a:spLocks noGrp="1"/>
          </p:cNvSpPr>
          <p:nvPr>
            <p:ph type="sldNum" sz="quarter" idx="12"/>
          </p:nvPr>
        </p:nvSpPr>
        <p:spPr/>
        <p:txBody>
          <a:bodyPr/>
          <a:lstStyle/>
          <a:p>
            <a:fld id="{983AD449-C491-42D1-BC29-B937A7C04F43}" type="slidenum">
              <a:rPr lang="tr-TR" smtClean="0"/>
              <a:pPr/>
              <a:t>18</a:t>
            </a:fld>
            <a:endParaRPr lang="tr-T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908720"/>
            <a:ext cx="7620000" cy="4104456"/>
          </a:xfrm>
          <a:ln>
            <a:solidFill>
              <a:schemeClr val="accent1"/>
            </a:solidFill>
          </a:ln>
        </p:spPr>
        <p:txBody>
          <a:bodyPr>
            <a:normAutofit/>
          </a:bodyPr>
          <a:lstStyle/>
          <a:p>
            <a:pPr algn="just">
              <a:lnSpc>
                <a:spcPct val="150000"/>
              </a:lnSpc>
              <a:buFont typeface="Wingdings" pitchFamily="2" charset="2"/>
              <a:buChar char="Ø"/>
            </a:pPr>
            <a:r>
              <a:rPr lang="tr-TR" sz="2000" dirty="0" smtClean="0">
                <a:latin typeface="Gill Sans MT" pitchFamily="34" charset="0"/>
                <a:cs typeface="Times New Roman" pitchFamily="18" charset="0"/>
              </a:rPr>
              <a:t>  Özetle vücudun aminoasit havuzunu (</a:t>
            </a:r>
            <a:r>
              <a:rPr lang="tr-TR" sz="2000" dirty="0" smtClean="0">
                <a:solidFill>
                  <a:srgbClr val="FF0000"/>
                </a:solidFill>
                <a:latin typeface="Gill Sans MT" pitchFamily="34" charset="0"/>
                <a:cs typeface="Times New Roman" pitchFamily="18" charset="0"/>
              </a:rPr>
              <a:t>Şekil 12.1</a:t>
            </a:r>
            <a:r>
              <a:rPr lang="tr-TR" sz="2000" dirty="0" smtClean="0">
                <a:latin typeface="Gill Sans MT" pitchFamily="34" charset="0"/>
                <a:cs typeface="Times New Roman" pitchFamily="18" charset="0"/>
              </a:rPr>
              <a:t>);</a:t>
            </a:r>
          </a:p>
          <a:p>
            <a:pPr marL="628650" lvl="0" indent="-514350" algn="just">
              <a:lnSpc>
                <a:spcPct val="150000"/>
              </a:lnSpc>
              <a:buFont typeface="+mj-lt"/>
              <a:buAutoNum type="arabicPeriod"/>
            </a:pPr>
            <a:r>
              <a:rPr lang="tr-TR" sz="2000" dirty="0" smtClean="0">
                <a:latin typeface="Gill Sans MT" pitchFamily="34" charset="0"/>
                <a:cs typeface="Times New Roman" pitchFamily="18" charset="0"/>
              </a:rPr>
              <a:t>Diyetle alınan proteinlerin sindirimi,</a:t>
            </a:r>
          </a:p>
          <a:p>
            <a:pPr marL="628650" lvl="0" indent="-514350">
              <a:lnSpc>
                <a:spcPct val="150000"/>
              </a:lnSpc>
              <a:buFont typeface="+mj-lt"/>
              <a:buAutoNum type="arabicPeriod"/>
            </a:pPr>
            <a:r>
              <a:rPr lang="tr-TR" sz="2000" dirty="0" smtClean="0">
                <a:latin typeface="Gill Sans MT" pitchFamily="34" charset="0"/>
                <a:cs typeface="Times New Roman" pitchFamily="18" charset="0"/>
              </a:rPr>
              <a:t>Sindirim enzimleri ve bağırsak </a:t>
            </a:r>
            <a:r>
              <a:rPr lang="tr-TR" sz="2000" dirty="0" err="1" smtClean="0">
                <a:latin typeface="Gill Sans MT" pitchFamily="34" charset="0"/>
                <a:cs typeface="Times New Roman" pitchFamily="18" charset="0"/>
              </a:rPr>
              <a:t>epiteli</a:t>
            </a:r>
            <a:r>
              <a:rPr lang="tr-TR" sz="2000" dirty="0" smtClean="0">
                <a:latin typeface="Gill Sans MT" pitchFamily="34" charset="0"/>
                <a:cs typeface="Times New Roman" pitchFamily="18" charset="0"/>
              </a:rPr>
              <a:t> proteinlerinin parçalanması</a:t>
            </a:r>
          </a:p>
          <a:p>
            <a:pPr marL="628650" lvl="0" indent="-514350">
              <a:lnSpc>
                <a:spcPct val="150000"/>
              </a:lnSpc>
              <a:buFont typeface="+mj-lt"/>
              <a:buAutoNum type="arabicPeriod"/>
            </a:pPr>
            <a:r>
              <a:rPr lang="tr-TR" sz="2000" dirty="0" smtClean="0">
                <a:latin typeface="Gill Sans MT" pitchFamily="34" charset="0"/>
                <a:cs typeface="Times New Roman" pitchFamily="18" charset="0"/>
              </a:rPr>
              <a:t>Hücre içinde, özellikle plazma proteinlerinin karaciğerde hidroliz sonucu oluşan aminoasitlerden ibarettir.</a:t>
            </a:r>
          </a:p>
          <a:p>
            <a:pPr>
              <a:lnSpc>
                <a:spcPct val="150000"/>
              </a:lnSpc>
              <a:buFont typeface="Wingdings" pitchFamily="2" charset="2"/>
              <a:buChar char="Ø"/>
            </a:pPr>
            <a:r>
              <a:rPr lang="tr-TR" sz="2000" dirty="0" smtClean="0">
                <a:solidFill>
                  <a:srgbClr val="FF0000"/>
                </a:solidFill>
                <a:latin typeface="Gill Sans MT" pitchFamily="34" charset="0"/>
                <a:cs typeface="Times New Roman" pitchFamily="18" charset="0"/>
              </a:rPr>
              <a:t> Aminoasitler, </a:t>
            </a:r>
            <a:r>
              <a:rPr lang="tr-TR" sz="2000" dirty="0" err="1" smtClean="0">
                <a:latin typeface="Gill Sans MT" pitchFamily="34" charset="0"/>
                <a:cs typeface="Times New Roman" pitchFamily="18" charset="0"/>
              </a:rPr>
              <a:t>karbohidrat</a:t>
            </a:r>
            <a:r>
              <a:rPr lang="tr-TR" sz="2000" dirty="0" smtClean="0">
                <a:latin typeface="Gill Sans MT" pitchFamily="34" charset="0"/>
                <a:cs typeface="Times New Roman" pitchFamily="18" charset="0"/>
              </a:rPr>
              <a:t> veya yağlar gibi depolanmazlar. </a:t>
            </a:r>
          </a:p>
          <a:p>
            <a:pPr>
              <a:lnSpc>
                <a:spcPct val="150000"/>
              </a:lnSpc>
              <a:buFont typeface="Wingdings" pitchFamily="2" charset="2"/>
              <a:buChar char="ü"/>
            </a:pPr>
            <a:r>
              <a:rPr lang="tr-TR" sz="2000" dirty="0" smtClean="0">
                <a:latin typeface="Gill Sans MT" pitchFamily="34" charset="0"/>
                <a:cs typeface="Times New Roman" pitchFamily="18" charset="0"/>
              </a:rPr>
              <a:t>Vücutta sentezlenen her protein molekülü fonksiyoneldir ve hiçbir zaman aminoasit deposu değildir. </a:t>
            </a:r>
          </a:p>
        </p:txBody>
      </p:sp>
      <p:sp>
        <p:nvSpPr>
          <p:cNvPr id="4" name="3 Slayt Numarası Yer Tutucusu"/>
          <p:cNvSpPr>
            <a:spLocks noGrp="1"/>
          </p:cNvSpPr>
          <p:nvPr>
            <p:ph type="sldNum" sz="quarter" idx="12"/>
          </p:nvPr>
        </p:nvSpPr>
        <p:spPr/>
        <p:txBody>
          <a:bodyPr/>
          <a:lstStyle/>
          <a:p>
            <a:fld id="{983AD449-C491-42D1-BC29-B937A7C04F43}" type="slidenum">
              <a:rPr lang="tr-TR" smtClean="0"/>
              <a:pPr/>
              <a:t>19</a:t>
            </a:fld>
            <a:endParaRPr lang="tr-T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836712"/>
            <a:ext cx="7620000" cy="4464496"/>
          </a:xfrm>
          <a:ln>
            <a:solidFill>
              <a:schemeClr val="accent1"/>
            </a:solidFill>
          </a:ln>
        </p:spPr>
        <p:txBody>
          <a:bodyPr>
            <a:normAutofit/>
          </a:bodyPr>
          <a:lstStyle/>
          <a:p>
            <a:pPr>
              <a:lnSpc>
                <a:spcPct val="150000"/>
              </a:lnSpc>
              <a:buFont typeface="Wingdings" pitchFamily="2" charset="2"/>
              <a:buChar char="Ø"/>
            </a:pPr>
            <a:r>
              <a:rPr lang="tr-TR" sz="2000" dirty="0" smtClean="0">
                <a:latin typeface="Gill Sans MT" pitchFamily="34" charset="0"/>
                <a:cs typeface="Times New Roman" pitchFamily="18" charset="0"/>
              </a:rPr>
              <a:t>  Fakat uzun süreli açlıkta kas proteinleri, aminoasit sağlamak amacıyla değil de, kan glikozunu normal seviyede tutmak için aminoasitlerden glikozun sentezlenmesi amacıyla yıkılır. </a:t>
            </a:r>
          </a:p>
          <a:p>
            <a:pPr>
              <a:lnSpc>
                <a:spcPct val="150000"/>
              </a:lnSpc>
              <a:buFont typeface="Wingdings" pitchFamily="2" charset="2"/>
              <a:buChar char="Ø"/>
            </a:pPr>
            <a:r>
              <a:rPr lang="tr-TR" sz="2000" dirty="0" smtClean="0">
                <a:latin typeface="Gill Sans MT" pitchFamily="34" charset="0"/>
                <a:cs typeface="Times New Roman" pitchFamily="18" charset="0"/>
              </a:rPr>
              <a:t> Süt ve yumurta proteinleri istisna olarak aminoasit deposu fonksiyonu görürler.  </a:t>
            </a:r>
          </a:p>
          <a:p>
            <a:pPr>
              <a:lnSpc>
                <a:spcPct val="150000"/>
              </a:lnSpc>
              <a:buFont typeface="Wingdings" pitchFamily="2" charset="2"/>
              <a:buChar char="Ø"/>
            </a:pPr>
            <a:r>
              <a:rPr lang="tr-TR" sz="2000" dirty="0" smtClean="0">
                <a:latin typeface="Gill Sans MT" pitchFamily="34" charset="0"/>
                <a:cs typeface="Times New Roman" pitchFamily="18" charset="0"/>
              </a:rPr>
              <a:t> </a:t>
            </a:r>
            <a:r>
              <a:rPr lang="tr-TR" sz="2000" dirty="0" smtClean="0">
                <a:solidFill>
                  <a:srgbClr val="FF0000"/>
                </a:solidFill>
                <a:latin typeface="Times New Roman" pitchFamily="18" charset="0"/>
                <a:cs typeface="Times New Roman" pitchFamily="18" charset="0"/>
              </a:rPr>
              <a:t> </a:t>
            </a:r>
            <a:r>
              <a:rPr lang="tr-TR" sz="2000" dirty="0" smtClean="0">
                <a:solidFill>
                  <a:srgbClr val="FF0000"/>
                </a:solidFill>
                <a:latin typeface="Gill Sans MT" pitchFamily="34" charset="0"/>
                <a:cs typeface="Times New Roman" pitchFamily="18" charset="0"/>
              </a:rPr>
              <a:t>Aminoasitler</a:t>
            </a:r>
            <a:r>
              <a:rPr lang="tr-TR" sz="2000" dirty="0" smtClean="0">
                <a:latin typeface="Gill Sans MT" pitchFamily="34" charset="0"/>
                <a:cs typeface="Times New Roman" pitchFamily="18" charset="0"/>
              </a:rPr>
              <a:t>den vücutta ihtiyaç duyulan proteinlerin ve diğer </a:t>
            </a:r>
            <a:r>
              <a:rPr lang="tr-TR" sz="2000" dirty="0" err="1" smtClean="0">
                <a:latin typeface="Gill Sans MT" pitchFamily="34" charset="0"/>
                <a:cs typeface="Times New Roman" pitchFamily="18" charset="0"/>
              </a:rPr>
              <a:t>biyomoleküllerin</a:t>
            </a:r>
            <a:r>
              <a:rPr lang="tr-TR" sz="2000" dirty="0" smtClean="0">
                <a:latin typeface="Gill Sans MT" pitchFamily="34" charset="0"/>
                <a:cs typeface="Times New Roman" pitchFamily="18" charset="0"/>
              </a:rPr>
              <a:t> sentezinden arta kalan kısmı atılamadığı ve depolanamadığına göre, </a:t>
            </a:r>
            <a:r>
              <a:rPr lang="tr-TR" sz="2000" dirty="0" smtClean="0">
                <a:solidFill>
                  <a:srgbClr val="FF0000"/>
                </a:solidFill>
                <a:latin typeface="Gill Sans MT" pitchFamily="34" charset="0"/>
                <a:cs typeface="Times New Roman" pitchFamily="18" charset="0"/>
              </a:rPr>
              <a:t>hücre içinde bunların tek akıbeti yakıt metabolizmasına dahil olmak ve enerji oluşturmaktır (Şekil 12.1).</a:t>
            </a:r>
            <a:r>
              <a:rPr lang="tr-TR" sz="2000" dirty="0" smtClean="0">
                <a:latin typeface="Gill Sans MT" pitchFamily="34" charset="0"/>
                <a:cs typeface="Times New Roman" pitchFamily="18" charset="0"/>
              </a:rPr>
              <a:t> </a:t>
            </a:r>
            <a:endParaRPr lang="tr-TR" sz="2000" dirty="0"/>
          </a:p>
        </p:txBody>
      </p:sp>
      <p:sp>
        <p:nvSpPr>
          <p:cNvPr id="4" name="3 Slayt Numarası Yer Tutucusu"/>
          <p:cNvSpPr>
            <a:spLocks noGrp="1"/>
          </p:cNvSpPr>
          <p:nvPr>
            <p:ph type="sldNum" sz="quarter" idx="12"/>
          </p:nvPr>
        </p:nvSpPr>
        <p:spPr/>
        <p:txBody>
          <a:bodyPr/>
          <a:lstStyle/>
          <a:p>
            <a:fld id="{983AD449-C491-42D1-BC29-B937A7C04F43}" type="slidenum">
              <a:rPr lang="tr-TR" smtClean="0"/>
              <a:pPr/>
              <a:t>20</a:t>
            </a:fld>
            <a:endParaRPr lang="tr-T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3" name="2 Slayt Numarası Yer Tutucusu"/>
          <p:cNvSpPr>
            <a:spLocks noGrp="1"/>
          </p:cNvSpPr>
          <p:nvPr>
            <p:ph type="sldNum" sz="quarter" idx="12"/>
          </p:nvPr>
        </p:nvSpPr>
        <p:spPr/>
        <p:txBody>
          <a:bodyPr/>
          <a:lstStyle/>
          <a:p>
            <a:fld id="{983AD449-C491-42D1-BC29-B937A7C04F43}" type="slidenum">
              <a:rPr lang="tr-TR" smtClean="0"/>
              <a:pPr/>
              <a:t>21</a:t>
            </a:fld>
            <a:endParaRPr lang="tr-T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23528" y="1844824"/>
            <a:ext cx="7848872" cy="3168352"/>
          </a:xfrm>
          <a:ln>
            <a:solidFill>
              <a:schemeClr val="accent1"/>
            </a:solidFill>
          </a:ln>
        </p:spPr>
        <p:txBody>
          <a:bodyPr>
            <a:normAutofit fontScale="92500"/>
          </a:bodyPr>
          <a:lstStyle/>
          <a:p>
            <a:pPr>
              <a:lnSpc>
                <a:spcPct val="150000"/>
              </a:lnSpc>
              <a:buFont typeface="Wingdings" pitchFamily="2" charset="2"/>
              <a:buChar char="Ø"/>
            </a:pPr>
            <a:r>
              <a:rPr lang="tr-TR" b="1" dirty="0" smtClean="0">
                <a:latin typeface="Times New Roman" pitchFamily="18" charset="0"/>
                <a:cs typeface="Times New Roman" pitchFamily="18" charset="0"/>
              </a:rPr>
              <a:t>   </a:t>
            </a:r>
            <a:r>
              <a:rPr lang="tr-TR" dirty="0" smtClean="0">
                <a:solidFill>
                  <a:srgbClr val="FF0000"/>
                </a:solidFill>
                <a:latin typeface="Gill Sans MT" pitchFamily="34" charset="0"/>
                <a:cs typeface="Times New Roman" pitchFamily="18" charset="0"/>
              </a:rPr>
              <a:t>Tüm </a:t>
            </a:r>
            <a:r>
              <a:rPr lang="tr-TR" dirty="0" err="1">
                <a:solidFill>
                  <a:srgbClr val="FF0000"/>
                </a:solidFill>
                <a:latin typeface="Gill Sans MT" pitchFamily="34" charset="0"/>
                <a:cs typeface="Times New Roman" pitchFamily="18" charset="0"/>
              </a:rPr>
              <a:t>metabolik</a:t>
            </a:r>
            <a:r>
              <a:rPr lang="tr-TR" dirty="0">
                <a:solidFill>
                  <a:srgbClr val="FF0000"/>
                </a:solidFill>
                <a:latin typeface="Gill Sans MT" pitchFamily="34" charset="0"/>
                <a:cs typeface="Times New Roman" pitchFamily="18" charset="0"/>
              </a:rPr>
              <a:t> durumlarda aminoasitler amino gruplarını kaybederek, aminoasitlerin karbon iskeletleri olan α–</a:t>
            </a:r>
            <a:r>
              <a:rPr lang="tr-TR" dirty="0" err="1">
                <a:solidFill>
                  <a:srgbClr val="FF0000"/>
                </a:solidFill>
                <a:latin typeface="Gill Sans MT" pitchFamily="34" charset="0"/>
                <a:cs typeface="Times New Roman" pitchFamily="18" charset="0"/>
              </a:rPr>
              <a:t>keto</a:t>
            </a:r>
            <a:r>
              <a:rPr lang="tr-TR" dirty="0">
                <a:solidFill>
                  <a:srgbClr val="FF0000"/>
                </a:solidFill>
                <a:latin typeface="Gill Sans MT" pitchFamily="34" charset="0"/>
                <a:cs typeface="Times New Roman" pitchFamily="18" charset="0"/>
              </a:rPr>
              <a:t> asitleri oluşturur</a:t>
            </a:r>
            <a:r>
              <a:rPr lang="tr-TR" dirty="0">
                <a:latin typeface="Gill Sans MT" pitchFamily="34" charset="0"/>
                <a:cs typeface="Times New Roman" pitchFamily="18" charset="0"/>
              </a:rPr>
              <a:t>. </a:t>
            </a:r>
            <a:endParaRPr lang="tr-TR" dirty="0" smtClean="0">
              <a:latin typeface="Gill Sans MT" pitchFamily="34" charset="0"/>
              <a:cs typeface="Times New Roman" pitchFamily="18" charset="0"/>
            </a:endParaRPr>
          </a:p>
          <a:p>
            <a:pPr>
              <a:lnSpc>
                <a:spcPct val="150000"/>
              </a:lnSpc>
              <a:buFont typeface="Wingdings" pitchFamily="2" charset="2"/>
              <a:buChar char="Ø"/>
            </a:pPr>
            <a:r>
              <a:rPr lang="tr-TR" dirty="0" smtClean="0">
                <a:latin typeface="Gill Sans MT" pitchFamily="34" charset="0"/>
                <a:cs typeface="Times New Roman" pitchFamily="18" charset="0"/>
              </a:rPr>
              <a:t>  Aminoasitlerin </a:t>
            </a:r>
            <a:r>
              <a:rPr lang="tr-TR" dirty="0">
                <a:latin typeface="Gill Sans MT" pitchFamily="34" charset="0"/>
                <a:cs typeface="Times New Roman" pitchFamily="18" charset="0"/>
              </a:rPr>
              <a:t>yıkım yolları çoğu organizmada oldukça benzerdir. </a:t>
            </a:r>
            <a:r>
              <a:rPr lang="tr-TR" dirty="0" smtClean="0">
                <a:latin typeface="Gill Sans MT" pitchFamily="34" charset="0"/>
                <a:cs typeface="Times New Roman" pitchFamily="18" charset="0"/>
              </a:rPr>
              <a:t> </a:t>
            </a:r>
          </a:p>
          <a:p>
            <a:pPr>
              <a:lnSpc>
                <a:spcPct val="150000"/>
              </a:lnSpc>
              <a:buFont typeface="Wingdings" pitchFamily="2" charset="2"/>
              <a:buChar char="Ø"/>
            </a:pPr>
            <a:r>
              <a:rPr lang="tr-TR" dirty="0" smtClean="0">
                <a:latin typeface="Gill Sans MT" pitchFamily="34" charset="0"/>
                <a:cs typeface="Times New Roman" pitchFamily="18" charset="0"/>
              </a:rPr>
              <a:t>   Memelilerde </a:t>
            </a:r>
            <a:r>
              <a:rPr lang="tr-TR" dirty="0" err="1" smtClean="0">
                <a:latin typeface="Gill Sans MT" pitchFamily="34" charset="0"/>
                <a:cs typeface="Times New Roman" pitchFamily="18" charset="0"/>
              </a:rPr>
              <a:t>karbohidrat</a:t>
            </a:r>
            <a:r>
              <a:rPr lang="tr-TR" dirty="0" smtClean="0">
                <a:latin typeface="Gill Sans MT" pitchFamily="34" charset="0"/>
                <a:cs typeface="Times New Roman" pitchFamily="18" charset="0"/>
              </a:rPr>
              <a:t> ve yağ asidi yıkımında olduğu gibi, aminoasit yıkım işlemleri çoğu aminoasidin karbon iskeletlerinin sitrik asit çevrimine katılmasıyla merkezi yıkım yollarında birbirine yaklaşır. </a:t>
            </a:r>
          </a:p>
          <a:p>
            <a:pPr algn="just">
              <a:lnSpc>
                <a:spcPct val="150000"/>
              </a:lnSpc>
              <a:buFont typeface="Wingdings" pitchFamily="2" charset="2"/>
              <a:buChar char="Ø"/>
            </a:pPr>
            <a:endParaRPr lang="tr-TR" dirty="0">
              <a:latin typeface="Gill Sans MT" pitchFamily="34" charset="0"/>
              <a:cs typeface="Times New Roman" pitchFamily="18" charset="0"/>
            </a:endParaRPr>
          </a:p>
        </p:txBody>
      </p:sp>
      <p:sp>
        <p:nvSpPr>
          <p:cNvPr id="4" name="3 Slayt Numarası Yer Tutucusu"/>
          <p:cNvSpPr>
            <a:spLocks noGrp="1"/>
          </p:cNvSpPr>
          <p:nvPr>
            <p:ph type="sldNum" sz="quarter" idx="12"/>
          </p:nvPr>
        </p:nvSpPr>
        <p:spPr/>
        <p:txBody>
          <a:bodyPr/>
          <a:lstStyle/>
          <a:p>
            <a:fld id="{983AD449-C491-42D1-BC29-B937A7C04F43}" type="slidenum">
              <a:rPr lang="tr-TR" smtClean="0"/>
              <a:pPr/>
              <a:t>22</a:t>
            </a:fld>
            <a:endParaRPr lang="tr-TR"/>
          </a:p>
        </p:txBody>
      </p:sp>
      <p:sp>
        <p:nvSpPr>
          <p:cNvPr id="5" name="4 Dikdörtgen"/>
          <p:cNvSpPr/>
          <p:nvPr/>
        </p:nvSpPr>
        <p:spPr>
          <a:xfrm>
            <a:off x="323528" y="1124744"/>
            <a:ext cx="7776864" cy="523220"/>
          </a:xfrm>
          <a:prstGeom prst="rect">
            <a:avLst/>
          </a:prstGeom>
          <a:ln>
            <a:solidFill>
              <a:schemeClr val="accent1"/>
            </a:solidFill>
          </a:ln>
        </p:spPr>
        <p:txBody>
          <a:bodyPr wrap="square">
            <a:spAutoFit/>
          </a:bodyPr>
          <a:lstStyle/>
          <a:p>
            <a:r>
              <a:rPr lang="tr-TR" sz="2800" b="1" dirty="0" smtClean="0">
                <a:solidFill>
                  <a:srgbClr val="C00000"/>
                </a:solidFill>
                <a:latin typeface="Gill Sans MT" pitchFamily="34" charset="0"/>
                <a:cs typeface="Times New Roman" pitchFamily="18" charset="0"/>
              </a:rPr>
              <a:t>12.2.</a:t>
            </a:r>
            <a:r>
              <a:rPr lang="tr-TR" sz="2800" b="1" dirty="0" smtClean="0">
                <a:latin typeface="Gill Sans MT" pitchFamily="34" charset="0"/>
                <a:cs typeface="Times New Roman" pitchFamily="18" charset="0"/>
              </a:rPr>
              <a:t>  </a:t>
            </a:r>
            <a:r>
              <a:rPr lang="tr-TR" sz="2800" b="1" dirty="0" smtClean="0">
                <a:solidFill>
                  <a:srgbClr val="C00000"/>
                </a:solidFill>
                <a:latin typeface="Gill Sans MT" pitchFamily="34" charset="0"/>
                <a:cs typeface="Times New Roman" pitchFamily="18" charset="0"/>
              </a:rPr>
              <a:t>Aminoasitlerin Yıkımı ve Üre Çevrimi</a:t>
            </a:r>
            <a:endParaRPr lang="tr-TR" sz="28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23528" y="1196752"/>
            <a:ext cx="7753672" cy="3672408"/>
          </a:xfrm>
          <a:ln>
            <a:solidFill>
              <a:schemeClr val="accent1"/>
            </a:solidFill>
          </a:ln>
        </p:spPr>
        <p:txBody>
          <a:bodyPr>
            <a:normAutofit/>
          </a:bodyPr>
          <a:lstStyle/>
          <a:p>
            <a:pPr>
              <a:lnSpc>
                <a:spcPct val="150000"/>
              </a:lnSpc>
              <a:buFont typeface="Wingdings" pitchFamily="2" charset="2"/>
              <a:buChar char="Ø"/>
            </a:pPr>
            <a:r>
              <a:rPr lang="tr-TR" sz="2000" dirty="0" smtClean="0">
                <a:latin typeface="Gill Sans MT" pitchFamily="34" charset="0"/>
                <a:cs typeface="Times New Roman" pitchFamily="18" charset="0"/>
              </a:rPr>
              <a:t> Aminoasit yıkım yolu tepkimelerinin bazıları yağ asitlerinin yıkım yolu basamaklarıyla yakın benzerlik gösterir(</a:t>
            </a:r>
            <a:r>
              <a:rPr lang="tr-TR" sz="2000" dirty="0" smtClean="0">
                <a:solidFill>
                  <a:srgbClr val="FF0000"/>
                </a:solidFill>
                <a:latin typeface="Gill Sans MT" pitchFamily="34" charset="0"/>
                <a:cs typeface="Times New Roman" pitchFamily="18" charset="0"/>
              </a:rPr>
              <a:t>Bölüm 11 </a:t>
            </a:r>
            <a:r>
              <a:rPr lang="tr-TR" sz="2000" dirty="0" smtClean="0">
                <a:latin typeface="Gill Sans MT" pitchFamily="34" charset="0"/>
                <a:cs typeface="Times New Roman" pitchFamily="18" charset="0"/>
              </a:rPr>
              <a:t>).</a:t>
            </a:r>
          </a:p>
          <a:p>
            <a:pPr>
              <a:lnSpc>
                <a:spcPct val="160000"/>
              </a:lnSpc>
              <a:buFont typeface="Wingdings" pitchFamily="2" charset="2"/>
              <a:buChar char="Ø"/>
            </a:pPr>
            <a:r>
              <a:rPr lang="tr-TR" sz="2000" dirty="0" smtClean="0">
                <a:solidFill>
                  <a:srgbClr val="FF0000"/>
                </a:solidFill>
                <a:latin typeface="Gill Sans MT" pitchFamily="34" charset="0"/>
                <a:cs typeface="Times New Roman" pitchFamily="18" charset="0"/>
              </a:rPr>
              <a:t> Aminoasit yıkımını diğer yıkım işlemlerinden ayıran önemli bir özellik her aminoasidin bir amino grubu içermesidir. </a:t>
            </a:r>
          </a:p>
          <a:p>
            <a:pPr>
              <a:lnSpc>
                <a:spcPct val="160000"/>
              </a:lnSpc>
              <a:buFont typeface="Wingdings" pitchFamily="2" charset="2"/>
              <a:buChar char="ü"/>
            </a:pPr>
            <a:r>
              <a:rPr lang="tr-TR" sz="2000" dirty="0" smtClean="0">
                <a:latin typeface="Gill Sans MT" pitchFamily="34" charset="0"/>
                <a:cs typeface="Times New Roman" pitchFamily="18" charset="0"/>
              </a:rPr>
              <a:t>Bu nedenle aminoasit yıkımı için yollar α–amino grubunun karbon iskeletten ayrıldığı ve amino grubu metabolizmasının yollarına bağlandığı bir anahtar basamak içerir (</a:t>
            </a:r>
            <a:r>
              <a:rPr lang="tr-TR" sz="2000" dirty="0" smtClean="0">
                <a:solidFill>
                  <a:srgbClr val="FF0000"/>
                </a:solidFill>
                <a:latin typeface="Gill Sans MT" pitchFamily="34" charset="0"/>
                <a:cs typeface="Times New Roman" pitchFamily="18" charset="0"/>
              </a:rPr>
              <a:t>Şekil 12.2</a:t>
            </a:r>
            <a:r>
              <a:rPr lang="tr-TR" sz="2000" dirty="0" smtClean="0">
                <a:latin typeface="Gill Sans MT" pitchFamily="34" charset="0"/>
                <a:cs typeface="Times New Roman" pitchFamily="18" charset="0"/>
              </a:rPr>
              <a:t>).</a:t>
            </a:r>
            <a:endParaRPr lang="tr-TR" sz="2000" dirty="0">
              <a:latin typeface="Gill Sans MT" pitchFamily="34" charset="0"/>
              <a:cs typeface="Times New Roman" pitchFamily="18" charset="0"/>
            </a:endParaRPr>
          </a:p>
        </p:txBody>
      </p:sp>
      <p:sp>
        <p:nvSpPr>
          <p:cNvPr id="4" name="3 Slayt Numarası Yer Tutucusu"/>
          <p:cNvSpPr>
            <a:spLocks noGrp="1"/>
          </p:cNvSpPr>
          <p:nvPr>
            <p:ph type="sldNum" sz="quarter" idx="12"/>
          </p:nvPr>
        </p:nvSpPr>
        <p:spPr/>
        <p:txBody>
          <a:bodyPr/>
          <a:lstStyle/>
          <a:p>
            <a:fld id="{983AD449-C491-42D1-BC29-B937A7C04F43}" type="slidenum">
              <a:rPr lang="tr-TR" smtClean="0"/>
              <a:pPr/>
              <a:t>23</a:t>
            </a:fld>
            <a:endParaRPr lang="tr-T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2" cstate="print"/>
          <a:srcRect/>
          <a:stretch>
            <a:fillRect/>
          </a:stretch>
        </p:blipFill>
        <p:spPr bwMode="auto">
          <a:xfrm>
            <a:off x="0" y="188640"/>
            <a:ext cx="9144000" cy="6120680"/>
          </a:xfrm>
          <a:prstGeom prst="rect">
            <a:avLst/>
          </a:prstGeom>
          <a:noFill/>
          <a:ln w="9525">
            <a:noFill/>
            <a:miter lim="800000"/>
            <a:headEnd/>
            <a:tailEnd/>
          </a:ln>
        </p:spPr>
      </p:pic>
      <p:sp>
        <p:nvSpPr>
          <p:cNvPr id="5" name="4 Dikdörtgen"/>
          <p:cNvSpPr/>
          <p:nvPr/>
        </p:nvSpPr>
        <p:spPr>
          <a:xfrm>
            <a:off x="323528" y="6165305"/>
            <a:ext cx="8568952" cy="584775"/>
          </a:xfrm>
          <a:prstGeom prst="rect">
            <a:avLst/>
          </a:prstGeom>
          <a:ln>
            <a:solidFill>
              <a:schemeClr val="accent1"/>
            </a:solidFill>
          </a:ln>
        </p:spPr>
        <p:txBody>
          <a:bodyPr wrap="square">
            <a:spAutoFit/>
          </a:bodyPr>
          <a:lstStyle/>
          <a:p>
            <a:pPr algn="just"/>
            <a:r>
              <a:rPr lang="tr-TR" sz="1600" b="1" dirty="0">
                <a:solidFill>
                  <a:srgbClr val="FF0000"/>
                </a:solidFill>
                <a:latin typeface="Gill Sans MT" pitchFamily="34" charset="0"/>
                <a:cs typeface="Times New Roman" pitchFamily="18" charset="0"/>
              </a:rPr>
              <a:t>Şekil 12.2</a:t>
            </a:r>
            <a:r>
              <a:rPr lang="tr-TR" sz="1600" dirty="0">
                <a:solidFill>
                  <a:srgbClr val="FF0000"/>
                </a:solidFill>
                <a:latin typeface="Gill Sans MT" pitchFamily="34" charset="0"/>
                <a:cs typeface="Times New Roman" pitchFamily="18" charset="0"/>
              </a:rPr>
              <a:t>. </a:t>
            </a:r>
            <a:r>
              <a:rPr lang="tr-TR" sz="1600" dirty="0">
                <a:latin typeface="Gill Sans MT" pitchFamily="34" charset="0"/>
                <a:cs typeface="Times New Roman" pitchFamily="18" charset="0"/>
              </a:rPr>
              <a:t>Memelilerde aminoasitlerin yıkımına genel bakış. Amino grupları ve karbon iskeletleri, ayrı fakat birbirine ara bağlantılı yollar izler.</a:t>
            </a:r>
          </a:p>
        </p:txBody>
      </p:sp>
      <p:sp>
        <p:nvSpPr>
          <p:cNvPr id="4" name="3 Slayt Numarası Yer Tutucusu"/>
          <p:cNvSpPr>
            <a:spLocks noGrp="1"/>
          </p:cNvSpPr>
          <p:nvPr>
            <p:ph type="sldNum" sz="quarter" idx="12"/>
          </p:nvPr>
        </p:nvSpPr>
        <p:spPr/>
        <p:txBody>
          <a:bodyPr/>
          <a:lstStyle/>
          <a:p>
            <a:fld id="{983AD449-C491-42D1-BC29-B937A7C04F43}" type="slidenum">
              <a:rPr lang="tr-TR" smtClean="0"/>
              <a:pPr/>
              <a:t>24</a:t>
            </a:fld>
            <a:endParaRPr lang="tr-T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51520" y="1124744"/>
            <a:ext cx="7892380" cy="3600400"/>
          </a:xfrm>
          <a:ln>
            <a:solidFill>
              <a:schemeClr val="accent1"/>
            </a:solidFill>
          </a:ln>
        </p:spPr>
        <p:txBody>
          <a:bodyPr>
            <a:normAutofit/>
          </a:bodyPr>
          <a:lstStyle/>
          <a:p>
            <a:pPr>
              <a:lnSpc>
                <a:spcPct val="150000"/>
              </a:lnSpc>
              <a:buFont typeface="Wingdings" pitchFamily="2" charset="2"/>
              <a:buChar char="Ø"/>
            </a:pPr>
            <a:r>
              <a:rPr lang="tr-TR" sz="2000" dirty="0" smtClean="0">
                <a:latin typeface="Gill Sans MT" pitchFamily="34" charset="0"/>
                <a:cs typeface="Times New Roman" pitchFamily="18" charset="0"/>
              </a:rPr>
              <a:t>  Biz </a:t>
            </a:r>
            <a:r>
              <a:rPr lang="tr-TR" sz="2000" dirty="0">
                <a:latin typeface="Gill Sans MT" pitchFamily="34" charset="0"/>
                <a:cs typeface="Times New Roman" pitchFamily="18" charset="0"/>
              </a:rPr>
              <a:t>önce </a:t>
            </a:r>
            <a:r>
              <a:rPr lang="tr-TR" sz="2000" dirty="0">
                <a:solidFill>
                  <a:srgbClr val="FF0000"/>
                </a:solidFill>
                <a:latin typeface="Gill Sans MT" pitchFamily="34" charset="0"/>
                <a:cs typeface="Times New Roman" pitchFamily="18" charset="0"/>
              </a:rPr>
              <a:t>amino grubu metabolizması ve azot atımını, sonra aminoasitlerden kaynaklanan karbon iskeletlerinin akıbetini ve bu yoldan giderek </a:t>
            </a:r>
            <a:r>
              <a:rPr lang="tr-TR" sz="2000" dirty="0" err="1">
                <a:solidFill>
                  <a:srgbClr val="FF0000"/>
                </a:solidFill>
                <a:latin typeface="Gill Sans MT" pitchFamily="34" charset="0"/>
                <a:cs typeface="Times New Roman" pitchFamily="18" charset="0"/>
              </a:rPr>
              <a:t>metabolik</a:t>
            </a:r>
            <a:r>
              <a:rPr lang="tr-TR" sz="2000" dirty="0">
                <a:solidFill>
                  <a:srgbClr val="FF0000"/>
                </a:solidFill>
                <a:latin typeface="Gill Sans MT" pitchFamily="34" charset="0"/>
                <a:cs typeface="Times New Roman" pitchFamily="18" charset="0"/>
              </a:rPr>
              <a:t> yolların nasıl birbirine bağlandığını </a:t>
            </a:r>
            <a:r>
              <a:rPr lang="tr-TR" sz="2000" dirty="0">
                <a:latin typeface="Gill Sans MT" pitchFamily="34" charset="0"/>
                <a:cs typeface="Times New Roman" pitchFamily="18" charset="0"/>
              </a:rPr>
              <a:t>inceleyeceğiz. </a:t>
            </a:r>
            <a:endParaRPr lang="tr-TR" sz="2000" dirty="0" smtClean="0">
              <a:latin typeface="Gill Sans MT" pitchFamily="34" charset="0"/>
              <a:cs typeface="Times New Roman" pitchFamily="18" charset="0"/>
            </a:endParaRPr>
          </a:p>
          <a:p>
            <a:pPr>
              <a:lnSpc>
                <a:spcPct val="150000"/>
              </a:lnSpc>
              <a:buFont typeface="Wingdings" pitchFamily="2" charset="2"/>
              <a:buChar char="Ø"/>
            </a:pPr>
            <a:r>
              <a:rPr lang="tr-TR" sz="2000" dirty="0" smtClean="0">
                <a:latin typeface="Gill Sans MT" pitchFamily="34" charset="0"/>
                <a:cs typeface="Times New Roman" pitchFamily="18" charset="0"/>
              </a:rPr>
              <a:t>  </a:t>
            </a:r>
            <a:r>
              <a:rPr lang="tr-TR" sz="2000" dirty="0" smtClean="0">
                <a:solidFill>
                  <a:srgbClr val="FF0000"/>
                </a:solidFill>
                <a:latin typeface="Gill Sans MT" pitchFamily="34" charset="0"/>
                <a:cs typeface="Times New Roman" pitchFamily="18" charset="0"/>
              </a:rPr>
              <a:t>Aminoasitlerin α–amino grubu </a:t>
            </a:r>
            <a:r>
              <a:rPr lang="tr-TR" sz="2000" dirty="0" err="1" smtClean="0">
                <a:latin typeface="Gill Sans MT" pitchFamily="34" charset="0"/>
                <a:cs typeface="Times New Roman" pitchFamily="18" charset="0"/>
              </a:rPr>
              <a:t>transaminasyon</a:t>
            </a:r>
            <a:r>
              <a:rPr lang="tr-TR" sz="2000" dirty="0" smtClean="0">
                <a:latin typeface="Gill Sans MT" pitchFamily="34" charset="0"/>
                <a:cs typeface="Times New Roman" pitchFamily="18" charset="0"/>
              </a:rPr>
              <a:t> ve </a:t>
            </a:r>
            <a:r>
              <a:rPr lang="tr-TR" sz="2000" dirty="0" err="1" smtClean="0">
                <a:latin typeface="Gill Sans MT" pitchFamily="34" charset="0"/>
                <a:cs typeface="Times New Roman" pitchFamily="18" charset="0"/>
              </a:rPr>
              <a:t>oksidatif</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deaminasyon</a:t>
            </a:r>
            <a:r>
              <a:rPr lang="tr-TR" sz="2000" dirty="0" smtClean="0">
                <a:latin typeface="Gill Sans MT" pitchFamily="34" charset="0"/>
                <a:cs typeface="Times New Roman" pitchFamily="18" charset="0"/>
              </a:rPr>
              <a:t> reaksiyonlarıyla uzaklaştırılıp çoğu üreye çevrilirken, </a:t>
            </a:r>
            <a:r>
              <a:rPr lang="tr-TR" sz="2000" dirty="0" smtClean="0">
                <a:solidFill>
                  <a:srgbClr val="FF0000"/>
                </a:solidFill>
                <a:latin typeface="Gill Sans MT" pitchFamily="34" charset="0"/>
                <a:cs typeface="Times New Roman" pitchFamily="18" charset="0"/>
              </a:rPr>
              <a:t>karbon iskeletleri </a:t>
            </a:r>
            <a:r>
              <a:rPr lang="tr-TR" sz="2000" dirty="0" smtClean="0">
                <a:latin typeface="Gill Sans MT" pitchFamily="34" charset="0"/>
                <a:cs typeface="Times New Roman" pitchFamily="18" charset="0"/>
              </a:rPr>
              <a:t>de </a:t>
            </a:r>
            <a:r>
              <a:rPr lang="tr-TR" sz="2000" dirty="0" err="1" smtClean="0">
                <a:latin typeface="Gill Sans MT" pitchFamily="34" charset="0"/>
                <a:cs typeface="Times New Roman" pitchFamily="18" charset="0"/>
              </a:rPr>
              <a:t>asetil</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CoA</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asetoasetil</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CoA</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piruvat</a:t>
            </a:r>
            <a:r>
              <a:rPr lang="tr-TR" sz="2000" dirty="0" smtClean="0">
                <a:latin typeface="Gill Sans MT" pitchFamily="34" charset="0"/>
                <a:cs typeface="Times New Roman" pitchFamily="18" charset="0"/>
              </a:rPr>
              <a:t> veya TCA çevriminin ara bileşiklerinden birine dönüştürülür.</a:t>
            </a:r>
            <a:endParaRPr lang="tr-TR" sz="2000" dirty="0">
              <a:latin typeface="Gill Sans MT" pitchFamily="34" charset="0"/>
              <a:cs typeface="Times New Roman" pitchFamily="18" charset="0"/>
            </a:endParaRPr>
          </a:p>
        </p:txBody>
      </p:sp>
      <p:sp>
        <p:nvSpPr>
          <p:cNvPr id="4" name="3 Slayt Numarası Yer Tutucusu"/>
          <p:cNvSpPr>
            <a:spLocks noGrp="1"/>
          </p:cNvSpPr>
          <p:nvPr>
            <p:ph type="sldNum" sz="quarter" idx="12"/>
          </p:nvPr>
        </p:nvSpPr>
        <p:spPr/>
        <p:txBody>
          <a:bodyPr/>
          <a:lstStyle/>
          <a:p>
            <a:fld id="{983AD449-C491-42D1-BC29-B937A7C04F43}" type="slidenum">
              <a:rPr lang="tr-TR" smtClean="0"/>
              <a:pPr/>
              <a:t>25</a:t>
            </a:fld>
            <a:endParaRPr lang="tr-T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23528" y="1196752"/>
            <a:ext cx="7920880" cy="3168352"/>
          </a:xfrm>
          <a:ln>
            <a:solidFill>
              <a:schemeClr val="accent1"/>
            </a:solidFill>
          </a:ln>
        </p:spPr>
        <p:txBody>
          <a:bodyPr>
            <a:normAutofit/>
          </a:bodyPr>
          <a:lstStyle/>
          <a:p>
            <a:pPr>
              <a:lnSpc>
                <a:spcPct val="150000"/>
              </a:lnSpc>
              <a:buFont typeface="Wingdings" pitchFamily="2" charset="2"/>
              <a:buChar char="Ø"/>
            </a:pPr>
            <a:r>
              <a:rPr lang="tr-TR" sz="2000" dirty="0" smtClean="0">
                <a:solidFill>
                  <a:srgbClr val="FF0000"/>
                </a:solidFill>
                <a:latin typeface="Gill Sans MT" pitchFamily="34" charset="0"/>
                <a:cs typeface="Times New Roman" pitchFamily="18" charset="0"/>
              </a:rPr>
              <a:t>  </a:t>
            </a:r>
            <a:r>
              <a:rPr lang="tr-TR" sz="2400" dirty="0" smtClean="0">
                <a:solidFill>
                  <a:srgbClr val="FF0000"/>
                </a:solidFill>
                <a:latin typeface="Gill Sans MT" pitchFamily="34" charset="0"/>
                <a:cs typeface="Times New Roman" pitchFamily="18" charset="0"/>
              </a:rPr>
              <a:t>Aminoasitlerin karbon iskeletleri </a:t>
            </a:r>
            <a:r>
              <a:rPr lang="tr-TR" sz="2000" dirty="0" smtClean="0">
                <a:latin typeface="Gill Sans MT" pitchFamily="34" charset="0"/>
                <a:cs typeface="Times New Roman" pitchFamily="18" charset="0"/>
              </a:rPr>
              <a:t>ya CO</a:t>
            </a:r>
            <a:r>
              <a:rPr lang="tr-TR" sz="2000" baseline="-25000" dirty="0" smtClean="0">
                <a:latin typeface="Gill Sans MT" pitchFamily="34" charset="0"/>
                <a:cs typeface="Times New Roman" pitchFamily="18" charset="0"/>
              </a:rPr>
              <a:t>2</a:t>
            </a:r>
            <a:r>
              <a:rPr lang="tr-TR" sz="2000" dirty="0" smtClean="0">
                <a:latin typeface="Gill Sans MT" pitchFamily="34" charset="0"/>
                <a:cs typeface="Times New Roman" pitchFamily="18" charset="0"/>
              </a:rPr>
              <a:t> ve H</a:t>
            </a:r>
            <a:r>
              <a:rPr lang="tr-TR" sz="2000" baseline="-25000" dirty="0" smtClean="0">
                <a:latin typeface="Gill Sans MT" pitchFamily="34" charset="0"/>
                <a:cs typeface="Times New Roman" pitchFamily="18" charset="0"/>
              </a:rPr>
              <a:t>2</a:t>
            </a:r>
            <a:r>
              <a:rPr lang="tr-TR" sz="2000" dirty="0" smtClean="0">
                <a:latin typeface="Gill Sans MT" pitchFamily="34" charset="0"/>
                <a:cs typeface="Times New Roman" pitchFamily="18" charset="0"/>
              </a:rPr>
              <a:t>O’ ya kadar yükseltgenerek organizmaya enerji sağlar ya da yağ asitlerine, keton cisimlerine ve beyin, iskelet kası ve diğer dokuların yakıtı olan </a:t>
            </a:r>
            <a:r>
              <a:rPr lang="tr-TR" sz="2000" dirty="0" err="1" smtClean="0">
                <a:latin typeface="Gill Sans MT" pitchFamily="34" charset="0"/>
                <a:cs typeface="Times New Roman" pitchFamily="18" charset="0"/>
              </a:rPr>
              <a:t>glukoza</a:t>
            </a:r>
            <a:r>
              <a:rPr lang="tr-TR" sz="2000" dirty="0" smtClean="0">
                <a:latin typeface="Gill Sans MT" pitchFamily="34" charset="0"/>
                <a:cs typeface="Times New Roman" pitchFamily="18" charset="0"/>
              </a:rPr>
              <a:t> dönüştürülür.</a:t>
            </a:r>
          </a:p>
          <a:p>
            <a:pPr>
              <a:lnSpc>
                <a:spcPct val="150000"/>
              </a:lnSpc>
              <a:buFont typeface="Wingdings" pitchFamily="2" charset="2"/>
              <a:buChar char="Ø"/>
            </a:pPr>
            <a:r>
              <a:rPr lang="tr-TR" sz="2000" dirty="0" smtClean="0">
                <a:latin typeface="Gill Sans MT" pitchFamily="34" charset="0"/>
                <a:cs typeface="Times New Roman" pitchFamily="18" charset="0"/>
              </a:rPr>
              <a:t> Memelilerde aminoasit yıkımının meydana geldiği en önemli organ karaciğerdir.</a:t>
            </a:r>
          </a:p>
          <a:p>
            <a:endParaRPr lang="tr-TR" dirty="0"/>
          </a:p>
        </p:txBody>
      </p:sp>
      <p:sp>
        <p:nvSpPr>
          <p:cNvPr id="4" name="3 Slayt Numarası Yer Tutucusu"/>
          <p:cNvSpPr>
            <a:spLocks noGrp="1"/>
          </p:cNvSpPr>
          <p:nvPr>
            <p:ph type="sldNum" sz="quarter" idx="12"/>
          </p:nvPr>
        </p:nvSpPr>
        <p:spPr/>
        <p:txBody>
          <a:bodyPr/>
          <a:lstStyle/>
          <a:p>
            <a:fld id="{983AD449-C491-42D1-BC29-B937A7C04F43}" type="slidenum">
              <a:rPr lang="tr-TR" smtClean="0"/>
              <a:pPr/>
              <a:t>26</a:t>
            </a:fld>
            <a:endParaRPr lang="tr-T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23528" y="1484784"/>
            <a:ext cx="7776864" cy="4896544"/>
          </a:xfrm>
          <a:ln>
            <a:solidFill>
              <a:schemeClr val="accent1"/>
            </a:solidFill>
          </a:ln>
        </p:spPr>
        <p:txBody>
          <a:bodyPr>
            <a:noAutofit/>
          </a:bodyPr>
          <a:lstStyle/>
          <a:p>
            <a:pPr>
              <a:lnSpc>
                <a:spcPct val="150000"/>
              </a:lnSpc>
              <a:buFont typeface="Wingdings" pitchFamily="2" charset="2"/>
              <a:buChar char="Ø"/>
            </a:pPr>
            <a:r>
              <a:rPr lang="tr-TR" sz="2000" dirty="0" smtClean="0">
                <a:solidFill>
                  <a:srgbClr val="FF0000"/>
                </a:solidFill>
                <a:latin typeface="Gill Sans MT" pitchFamily="34" charset="0"/>
                <a:cs typeface="Times New Roman" pitchFamily="18" charset="0"/>
              </a:rPr>
              <a:t>  Bir çok aminoasidin α–amino grupları </a:t>
            </a:r>
            <a:r>
              <a:rPr lang="tr-TR" sz="2000" dirty="0" err="1" smtClean="0">
                <a:solidFill>
                  <a:srgbClr val="FF0000"/>
                </a:solidFill>
                <a:latin typeface="Gill Sans MT" pitchFamily="34" charset="0"/>
                <a:cs typeface="Times New Roman" pitchFamily="18" charset="0"/>
              </a:rPr>
              <a:t>glutamat</a:t>
            </a:r>
            <a:r>
              <a:rPr lang="tr-TR" sz="2000" dirty="0" smtClean="0">
                <a:solidFill>
                  <a:srgbClr val="FF0000"/>
                </a:solidFill>
                <a:latin typeface="Gill Sans MT" pitchFamily="34" charset="0"/>
                <a:cs typeface="Times New Roman" pitchFamily="18" charset="0"/>
              </a:rPr>
              <a:t> oluşturmak üzere α–</a:t>
            </a:r>
            <a:r>
              <a:rPr lang="tr-TR" sz="2000" dirty="0" err="1" smtClean="0">
                <a:solidFill>
                  <a:srgbClr val="FF0000"/>
                </a:solidFill>
                <a:latin typeface="Gill Sans MT" pitchFamily="34" charset="0"/>
                <a:cs typeface="Times New Roman" pitchFamily="18" charset="0"/>
              </a:rPr>
              <a:t>ketoglutarata</a:t>
            </a:r>
            <a:r>
              <a:rPr lang="tr-TR" sz="2000" dirty="0" smtClean="0">
                <a:solidFill>
                  <a:srgbClr val="FF0000"/>
                </a:solidFill>
                <a:latin typeface="Gill Sans MT" pitchFamily="34" charset="0"/>
                <a:cs typeface="Times New Roman" pitchFamily="18" charset="0"/>
              </a:rPr>
              <a:t> aktarılır (Şekil 12.3). </a:t>
            </a:r>
          </a:p>
          <a:p>
            <a:pPr>
              <a:lnSpc>
                <a:spcPct val="150000"/>
              </a:lnSpc>
              <a:buFont typeface="Wingdings" pitchFamily="2" charset="2"/>
              <a:buChar char="ü"/>
            </a:pPr>
            <a:r>
              <a:rPr lang="tr-TR" sz="2000" dirty="0" smtClean="0">
                <a:latin typeface="Gill Sans MT" pitchFamily="34" charset="0"/>
                <a:cs typeface="Times New Roman" pitchFamily="18" charset="0"/>
              </a:rPr>
              <a:t>Bu olaya </a:t>
            </a:r>
            <a:r>
              <a:rPr lang="tr-TR" sz="2400" b="1" dirty="0" err="1" smtClean="0">
                <a:solidFill>
                  <a:srgbClr val="FF0000"/>
                </a:solidFill>
                <a:latin typeface="Gill Sans MT" pitchFamily="34" charset="0"/>
                <a:cs typeface="Times New Roman" pitchFamily="18" charset="0"/>
              </a:rPr>
              <a:t>transaminasyon</a:t>
            </a:r>
            <a:r>
              <a:rPr lang="tr-TR" sz="2000" dirty="0" smtClean="0">
                <a:latin typeface="Gill Sans MT" pitchFamily="34" charset="0"/>
                <a:cs typeface="Times New Roman" pitchFamily="18" charset="0"/>
              </a:rPr>
              <a:t> adı verilir. Daha sonra </a:t>
            </a:r>
            <a:r>
              <a:rPr lang="tr-TR" sz="2000" dirty="0" err="1" smtClean="0">
                <a:latin typeface="Gill Sans MT" pitchFamily="34" charset="0"/>
                <a:cs typeface="Times New Roman" pitchFamily="18" charset="0"/>
              </a:rPr>
              <a:t>glutamatın</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oksidatif</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deaminasyonu</a:t>
            </a:r>
            <a:r>
              <a:rPr lang="tr-TR" sz="2000" dirty="0" smtClean="0">
                <a:latin typeface="Gill Sans MT" pitchFamily="34" charset="0"/>
                <a:cs typeface="Times New Roman" pitchFamily="18" charset="0"/>
              </a:rPr>
              <a:t> sonucu NH</a:t>
            </a:r>
            <a:r>
              <a:rPr lang="tr-TR" sz="2000" baseline="-25000" dirty="0" smtClean="0">
                <a:latin typeface="Gill Sans MT" pitchFamily="34" charset="0"/>
                <a:cs typeface="Times New Roman" pitchFamily="18" charset="0"/>
              </a:rPr>
              <a:t>4</a:t>
            </a:r>
            <a:r>
              <a:rPr lang="tr-TR" sz="2000" baseline="30000" dirty="0" smtClean="0">
                <a:latin typeface="Gill Sans MT" pitchFamily="34" charset="0"/>
                <a:cs typeface="Times New Roman" pitchFamily="18" charset="0"/>
              </a:rPr>
              <a:t>+</a:t>
            </a:r>
            <a:r>
              <a:rPr lang="tr-TR" sz="2000" dirty="0" smtClean="0">
                <a:latin typeface="Gill Sans MT" pitchFamily="34" charset="0"/>
                <a:cs typeface="Times New Roman" pitchFamily="18" charset="0"/>
              </a:rPr>
              <a:t> oluşur. </a:t>
            </a:r>
          </a:p>
          <a:p>
            <a:pPr>
              <a:lnSpc>
                <a:spcPct val="150000"/>
              </a:lnSpc>
              <a:buFont typeface="Wingdings" pitchFamily="2" charset="2"/>
              <a:buChar char="Ø"/>
            </a:pPr>
            <a:r>
              <a:rPr lang="tr-TR" sz="2000" dirty="0" smtClean="0">
                <a:latin typeface="Gill Sans MT" pitchFamily="34" charset="0"/>
                <a:cs typeface="Times New Roman" pitchFamily="18" charset="0"/>
              </a:rPr>
              <a:t>  Bir α–aminoasitten bir α–</a:t>
            </a:r>
            <a:r>
              <a:rPr lang="tr-TR" sz="2000" dirty="0" err="1" smtClean="0">
                <a:latin typeface="Gill Sans MT" pitchFamily="34" charset="0"/>
                <a:cs typeface="Times New Roman" pitchFamily="18" charset="0"/>
              </a:rPr>
              <a:t>keto</a:t>
            </a:r>
            <a:r>
              <a:rPr lang="tr-TR" sz="2000" dirty="0" smtClean="0">
                <a:latin typeface="Gill Sans MT" pitchFamily="34" charset="0"/>
                <a:cs typeface="Times New Roman" pitchFamily="18" charset="0"/>
              </a:rPr>
              <a:t> aside α–amino grubunun transferini katalizleyen enzimlere </a:t>
            </a:r>
            <a:r>
              <a:rPr lang="tr-TR" sz="2400" b="1" dirty="0" err="1" smtClean="0">
                <a:solidFill>
                  <a:srgbClr val="FF0000"/>
                </a:solidFill>
                <a:latin typeface="Gill Sans MT" pitchFamily="34" charset="0"/>
                <a:cs typeface="Times New Roman" pitchFamily="18" charset="0"/>
              </a:rPr>
              <a:t>aminotransferazlar</a:t>
            </a:r>
            <a:r>
              <a:rPr lang="tr-TR" sz="2400" b="1" dirty="0" smtClean="0">
                <a:solidFill>
                  <a:srgbClr val="FF0000"/>
                </a:solidFill>
                <a:latin typeface="Gill Sans MT" pitchFamily="34" charset="0"/>
                <a:cs typeface="Times New Roman" pitchFamily="18" charset="0"/>
              </a:rPr>
              <a:t> </a:t>
            </a:r>
            <a:r>
              <a:rPr lang="tr-TR" sz="2000" dirty="0" smtClean="0">
                <a:latin typeface="Gill Sans MT" pitchFamily="34" charset="0"/>
                <a:cs typeface="Times New Roman" pitchFamily="18" charset="0"/>
              </a:rPr>
              <a:t>veya </a:t>
            </a:r>
            <a:r>
              <a:rPr lang="tr-TR" sz="2400" b="1" dirty="0" err="1" smtClean="0">
                <a:solidFill>
                  <a:srgbClr val="FF0000"/>
                </a:solidFill>
                <a:latin typeface="Gill Sans MT" pitchFamily="34" charset="0"/>
                <a:cs typeface="Times New Roman" pitchFamily="18" charset="0"/>
              </a:rPr>
              <a:t>transaminazlar</a:t>
            </a:r>
            <a:r>
              <a:rPr lang="tr-TR" sz="2400" b="1" dirty="0" smtClean="0">
                <a:latin typeface="Gill Sans MT" pitchFamily="34" charset="0"/>
                <a:cs typeface="Times New Roman" pitchFamily="18" charset="0"/>
              </a:rPr>
              <a:t> </a:t>
            </a:r>
            <a:r>
              <a:rPr lang="tr-TR" sz="2000" dirty="0" smtClean="0">
                <a:latin typeface="Gill Sans MT" pitchFamily="34" charset="0"/>
                <a:cs typeface="Times New Roman" pitchFamily="18" charset="0"/>
              </a:rPr>
              <a:t>adı verilir. </a:t>
            </a:r>
          </a:p>
          <a:p>
            <a:pPr>
              <a:lnSpc>
                <a:spcPct val="150000"/>
              </a:lnSpc>
              <a:buFont typeface="Wingdings" pitchFamily="2" charset="2"/>
              <a:buChar char="ü"/>
            </a:pPr>
            <a:r>
              <a:rPr lang="tr-TR" sz="2000" dirty="0" smtClean="0">
                <a:latin typeface="Gill Sans MT" pitchFamily="34" charset="0"/>
                <a:cs typeface="Times New Roman" pitchFamily="18" charset="0"/>
              </a:rPr>
              <a:t>Bu enzimler genelde, sitoplazmada ve az miktarda da mitokondri de bulunur.    </a:t>
            </a:r>
            <a:endParaRPr lang="tr-TR" sz="2000" dirty="0">
              <a:latin typeface="Gill Sans MT" pitchFamily="34" charset="0"/>
            </a:endParaRPr>
          </a:p>
        </p:txBody>
      </p:sp>
      <p:sp>
        <p:nvSpPr>
          <p:cNvPr id="4" name="3 Slayt Numarası Yer Tutucusu"/>
          <p:cNvSpPr>
            <a:spLocks noGrp="1"/>
          </p:cNvSpPr>
          <p:nvPr>
            <p:ph type="sldNum" sz="quarter" idx="12"/>
          </p:nvPr>
        </p:nvSpPr>
        <p:spPr/>
        <p:txBody>
          <a:bodyPr/>
          <a:lstStyle/>
          <a:p>
            <a:fld id="{983AD449-C491-42D1-BC29-B937A7C04F43}" type="slidenum">
              <a:rPr lang="tr-TR" smtClean="0"/>
              <a:pPr/>
              <a:t>27</a:t>
            </a:fld>
            <a:endParaRPr lang="tr-TR"/>
          </a:p>
        </p:txBody>
      </p:sp>
      <p:sp>
        <p:nvSpPr>
          <p:cNvPr id="5" name="4 Dikdörtgen"/>
          <p:cNvSpPr/>
          <p:nvPr/>
        </p:nvSpPr>
        <p:spPr>
          <a:xfrm>
            <a:off x="323528" y="548680"/>
            <a:ext cx="7776864" cy="738664"/>
          </a:xfrm>
          <a:prstGeom prst="rect">
            <a:avLst/>
          </a:prstGeom>
          <a:ln>
            <a:solidFill>
              <a:schemeClr val="accent1"/>
            </a:solidFill>
          </a:ln>
        </p:spPr>
        <p:txBody>
          <a:bodyPr wrap="square">
            <a:spAutoFit/>
          </a:bodyPr>
          <a:lstStyle/>
          <a:p>
            <a:pPr algn="just">
              <a:lnSpc>
                <a:spcPct val="150000"/>
              </a:lnSpc>
              <a:buNone/>
            </a:pPr>
            <a:r>
              <a:rPr lang="tr-TR" sz="2800" b="1" dirty="0" smtClean="0">
                <a:solidFill>
                  <a:srgbClr val="C00000"/>
                </a:solidFill>
                <a:latin typeface="Gill Sans MT" pitchFamily="34" charset="0"/>
                <a:cs typeface="Times New Roman" pitchFamily="18" charset="0"/>
              </a:rPr>
              <a:t>12.2.1.</a:t>
            </a:r>
            <a:r>
              <a:rPr lang="tr-TR" sz="2800" b="1" dirty="0" smtClean="0">
                <a:latin typeface="Gill Sans MT" pitchFamily="34" charset="0"/>
                <a:cs typeface="Times New Roman" pitchFamily="18" charset="0"/>
              </a:rPr>
              <a:t> </a:t>
            </a:r>
            <a:r>
              <a:rPr lang="tr-TR" sz="2800" b="1" dirty="0" smtClean="0">
                <a:solidFill>
                  <a:srgbClr val="C00000"/>
                </a:solidFill>
                <a:latin typeface="Gill Sans MT" pitchFamily="34" charset="0"/>
                <a:cs typeface="Times New Roman" pitchFamily="18" charset="0"/>
              </a:rPr>
              <a:t>α–Amino Grubunun Uzaklaştırılması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14282" y="571480"/>
            <a:ext cx="7931224" cy="4585712"/>
          </a:xfrm>
          <a:ln>
            <a:solidFill>
              <a:schemeClr val="accent1"/>
            </a:solidFill>
          </a:ln>
        </p:spPr>
        <p:txBody>
          <a:bodyPr>
            <a:normAutofit/>
          </a:bodyPr>
          <a:lstStyle/>
          <a:p>
            <a:pPr algn="just">
              <a:lnSpc>
                <a:spcPct val="150000"/>
              </a:lnSpc>
              <a:buFont typeface="Wingdings" pitchFamily="2" charset="2"/>
              <a:buChar char="Ø"/>
            </a:pPr>
            <a:r>
              <a:rPr lang="tr-TR" b="1"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Transaminasyon</a:t>
            </a:r>
            <a:r>
              <a:rPr lang="tr-TR" sz="2000" dirty="0" smtClean="0">
                <a:latin typeface="Gill Sans MT" pitchFamily="34" charset="0"/>
                <a:cs typeface="Times New Roman" pitchFamily="18" charset="0"/>
              </a:rPr>
              <a:t> </a:t>
            </a:r>
            <a:r>
              <a:rPr lang="tr-TR" sz="2000" dirty="0">
                <a:latin typeface="Gill Sans MT" pitchFamily="34" charset="0"/>
                <a:cs typeface="Times New Roman" pitchFamily="18" charset="0"/>
              </a:rPr>
              <a:t>reaksiyonu aşağıda olduğu gibi gerçekleşir</a:t>
            </a:r>
            <a:r>
              <a:rPr lang="tr-TR" sz="2000" dirty="0" smtClean="0">
                <a:latin typeface="Gill Sans MT" pitchFamily="34" charset="0"/>
                <a:cs typeface="Times New Roman" pitchFamily="18" charset="0"/>
              </a:rPr>
              <a:t>:</a:t>
            </a:r>
          </a:p>
          <a:p>
            <a:pPr algn="just"/>
            <a:endParaRPr lang="tr-TR" sz="2500" dirty="0">
              <a:latin typeface="Gill Sans MT" pitchFamily="34" charset="0"/>
              <a:cs typeface="Times New Roman" pitchFamily="18" charset="0"/>
            </a:endParaRPr>
          </a:p>
          <a:p>
            <a:pPr algn="just"/>
            <a:endParaRPr lang="tr-TR" sz="2300" dirty="0" smtClean="0">
              <a:latin typeface="Gill Sans MT" pitchFamily="34" charset="0"/>
              <a:cs typeface="Times New Roman" pitchFamily="18" charset="0"/>
            </a:endParaRPr>
          </a:p>
          <a:p>
            <a:pPr algn="just"/>
            <a:endParaRPr lang="tr-TR" sz="2300" dirty="0">
              <a:latin typeface="Gill Sans MT" pitchFamily="34" charset="0"/>
              <a:cs typeface="Times New Roman" pitchFamily="18" charset="0"/>
            </a:endParaRPr>
          </a:p>
          <a:p>
            <a:pPr algn="just">
              <a:buNone/>
            </a:pPr>
            <a:endParaRPr lang="tr-TR" sz="2300" dirty="0">
              <a:latin typeface="Gill Sans MT" pitchFamily="34" charset="0"/>
              <a:cs typeface="Times New Roman" pitchFamily="18" charset="0"/>
            </a:endParaRPr>
          </a:p>
          <a:p>
            <a:pPr algn="just">
              <a:buNone/>
            </a:pPr>
            <a:r>
              <a:rPr lang="tr-TR" sz="2300" b="1" dirty="0" smtClean="0">
                <a:solidFill>
                  <a:srgbClr val="FF0000"/>
                </a:solidFill>
                <a:latin typeface="Gill Sans MT" pitchFamily="34" charset="0"/>
                <a:cs typeface="Times New Roman" pitchFamily="18" charset="0"/>
              </a:rPr>
              <a:t>     </a:t>
            </a:r>
          </a:p>
          <a:p>
            <a:pPr algn="just">
              <a:buNone/>
            </a:pPr>
            <a:endParaRPr lang="tr-TR" sz="2300" b="1" dirty="0">
              <a:solidFill>
                <a:srgbClr val="FF0000"/>
              </a:solidFill>
              <a:latin typeface="Gill Sans MT" pitchFamily="34" charset="0"/>
              <a:cs typeface="Times New Roman" pitchFamily="18" charset="0"/>
            </a:endParaRPr>
          </a:p>
          <a:p>
            <a:pPr algn="just">
              <a:buNone/>
            </a:pPr>
            <a:r>
              <a:rPr lang="tr-TR" sz="2000" b="1" dirty="0" smtClean="0">
                <a:solidFill>
                  <a:srgbClr val="FF0000"/>
                </a:solidFill>
                <a:latin typeface="Gill Sans MT" pitchFamily="34" charset="0"/>
                <a:cs typeface="Times New Roman" pitchFamily="18" charset="0"/>
              </a:rPr>
              <a:t>	</a:t>
            </a:r>
          </a:p>
          <a:p>
            <a:pPr>
              <a:buNone/>
            </a:pPr>
            <a:r>
              <a:rPr lang="tr-TR" sz="1800" b="1" dirty="0" smtClean="0">
                <a:solidFill>
                  <a:srgbClr val="FF0000"/>
                </a:solidFill>
                <a:latin typeface="Gill Sans MT" pitchFamily="34" charset="0"/>
                <a:cs typeface="Times New Roman" pitchFamily="18" charset="0"/>
              </a:rPr>
              <a:t>Şekil </a:t>
            </a:r>
            <a:r>
              <a:rPr lang="tr-TR" sz="1800" b="1" dirty="0">
                <a:solidFill>
                  <a:srgbClr val="FF0000"/>
                </a:solidFill>
                <a:latin typeface="Gill Sans MT" pitchFamily="34" charset="0"/>
                <a:cs typeface="Times New Roman" pitchFamily="18" charset="0"/>
              </a:rPr>
              <a:t>12.3. </a:t>
            </a:r>
            <a:r>
              <a:rPr lang="tr-TR" sz="1800" dirty="0">
                <a:latin typeface="Gill Sans MT" pitchFamily="34" charset="0"/>
                <a:cs typeface="Times New Roman" pitchFamily="18" charset="0"/>
              </a:rPr>
              <a:t>Enzimle katalizlenen </a:t>
            </a:r>
            <a:r>
              <a:rPr lang="tr-TR" sz="1800" dirty="0" err="1">
                <a:latin typeface="Gill Sans MT" pitchFamily="34" charset="0"/>
                <a:cs typeface="Times New Roman" pitchFamily="18" charset="0"/>
              </a:rPr>
              <a:t>transaminasyonlar</a:t>
            </a:r>
            <a:r>
              <a:rPr lang="tr-TR" sz="1800" dirty="0">
                <a:latin typeface="Gill Sans MT" pitchFamily="34" charset="0"/>
                <a:cs typeface="Times New Roman" pitchFamily="18" charset="0"/>
              </a:rPr>
              <a:t>. Birçok </a:t>
            </a:r>
            <a:r>
              <a:rPr lang="tr-TR" sz="1800" dirty="0" err="1">
                <a:latin typeface="Gill Sans MT" pitchFamily="34" charset="0"/>
                <a:cs typeface="Times New Roman" pitchFamily="18" charset="0"/>
              </a:rPr>
              <a:t>aminotransferaz</a:t>
            </a:r>
            <a:r>
              <a:rPr lang="tr-TR" sz="1800" dirty="0">
                <a:latin typeface="Gill Sans MT" pitchFamily="34" charset="0"/>
                <a:cs typeface="Times New Roman" pitchFamily="18" charset="0"/>
              </a:rPr>
              <a:t> reaksiyonunda α-</a:t>
            </a:r>
            <a:r>
              <a:rPr lang="tr-TR" sz="1800" dirty="0" err="1">
                <a:latin typeface="Gill Sans MT" pitchFamily="34" charset="0"/>
                <a:cs typeface="Times New Roman" pitchFamily="18" charset="0"/>
              </a:rPr>
              <a:t>ketoglutarat</a:t>
            </a:r>
            <a:r>
              <a:rPr lang="tr-TR" sz="1800" dirty="0">
                <a:latin typeface="Gill Sans MT" pitchFamily="34" charset="0"/>
                <a:cs typeface="Times New Roman" pitchFamily="18" charset="0"/>
              </a:rPr>
              <a:t> amino grubu alıcısıdır. Tüm </a:t>
            </a:r>
            <a:r>
              <a:rPr lang="tr-TR" sz="1800" dirty="0" err="1">
                <a:latin typeface="Gill Sans MT" pitchFamily="34" charset="0"/>
                <a:cs typeface="Times New Roman" pitchFamily="18" charset="0"/>
              </a:rPr>
              <a:t>aminotransferazlarda</a:t>
            </a:r>
            <a:r>
              <a:rPr lang="tr-TR" sz="1800" dirty="0">
                <a:latin typeface="Gill Sans MT" pitchFamily="34" charset="0"/>
                <a:cs typeface="Times New Roman" pitchFamily="18" charset="0"/>
              </a:rPr>
              <a:t> </a:t>
            </a:r>
            <a:r>
              <a:rPr lang="tr-TR" sz="1800" dirty="0" err="1">
                <a:latin typeface="Gill Sans MT" pitchFamily="34" charset="0"/>
                <a:cs typeface="Times New Roman" pitchFamily="18" charset="0"/>
              </a:rPr>
              <a:t>kofaktör</a:t>
            </a:r>
            <a:r>
              <a:rPr lang="tr-TR" sz="1800" dirty="0">
                <a:latin typeface="Gill Sans MT" pitchFamily="34" charset="0"/>
                <a:cs typeface="Times New Roman" pitchFamily="18" charset="0"/>
              </a:rPr>
              <a:t> olarak </a:t>
            </a:r>
            <a:r>
              <a:rPr lang="tr-TR" sz="1800" dirty="0" err="1">
                <a:latin typeface="Gill Sans MT" pitchFamily="34" charset="0"/>
                <a:cs typeface="Times New Roman" pitchFamily="18" charset="0"/>
              </a:rPr>
              <a:t>pridoksal</a:t>
            </a:r>
            <a:r>
              <a:rPr lang="tr-TR" sz="1800" dirty="0">
                <a:latin typeface="Gill Sans MT" pitchFamily="34" charset="0"/>
                <a:cs typeface="Times New Roman" pitchFamily="18" charset="0"/>
              </a:rPr>
              <a:t> fosfat (PLP) bulunur.</a:t>
            </a:r>
          </a:p>
        </p:txBody>
      </p:sp>
      <p:pic>
        <p:nvPicPr>
          <p:cNvPr id="5" name="Picture 2"/>
          <p:cNvPicPr>
            <a:picLocks noChangeAspect="1" noChangeArrowheads="1"/>
          </p:cNvPicPr>
          <p:nvPr/>
        </p:nvPicPr>
        <p:blipFill>
          <a:blip r:embed="rId2" cstate="print"/>
          <a:srcRect/>
          <a:stretch>
            <a:fillRect/>
          </a:stretch>
        </p:blipFill>
        <p:spPr bwMode="auto">
          <a:xfrm>
            <a:off x="344996" y="1340768"/>
            <a:ext cx="7755396" cy="2376264"/>
          </a:xfrm>
          <a:prstGeom prst="rect">
            <a:avLst/>
          </a:prstGeom>
          <a:noFill/>
          <a:ln w="9525">
            <a:noFill/>
            <a:miter lim="800000"/>
            <a:headEnd/>
            <a:tailEnd/>
          </a:ln>
        </p:spPr>
      </p:pic>
      <p:sp>
        <p:nvSpPr>
          <p:cNvPr id="4" name="3 Slayt Numarası Yer Tutucusu"/>
          <p:cNvSpPr>
            <a:spLocks noGrp="1"/>
          </p:cNvSpPr>
          <p:nvPr>
            <p:ph type="sldNum" sz="quarter" idx="12"/>
          </p:nvPr>
        </p:nvSpPr>
        <p:spPr/>
        <p:txBody>
          <a:bodyPr/>
          <a:lstStyle/>
          <a:p>
            <a:fld id="{983AD449-C491-42D1-BC29-B937A7C04F43}" type="slidenum">
              <a:rPr lang="tr-TR" smtClean="0"/>
              <a:pPr/>
              <a:t>28</a:t>
            </a:fld>
            <a:endParaRPr lang="tr-T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79512" y="764704"/>
            <a:ext cx="7988777" cy="4896544"/>
          </a:xfrm>
          <a:ln>
            <a:solidFill>
              <a:schemeClr val="accent1"/>
            </a:solidFill>
          </a:ln>
        </p:spPr>
        <p:txBody>
          <a:bodyPr>
            <a:normAutofit/>
          </a:bodyPr>
          <a:lstStyle/>
          <a:p>
            <a:pPr>
              <a:lnSpc>
                <a:spcPct val="150000"/>
              </a:lnSpc>
              <a:buFont typeface="Wingdings" pitchFamily="2" charset="2"/>
              <a:buChar char="Ø"/>
            </a:pPr>
            <a:r>
              <a:rPr lang="tr-TR" sz="2000" dirty="0" smtClean="0">
                <a:latin typeface="Gill Sans MT" pitchFamily="34" charset="0"/>
                <a:cs typeface="Times New Roman" pitchFamily="18" charset="0"/>
              </a:rPr>
              <a:t>  Memeli </a:t>
            </a:r>
            <a:r>
              <a:rPr lang="tr-TR" sz="2000" dirty="0">
                <a:latin typeface="Gill Sans MT" pitchFamily="34" charset="0"/>
                <a:cs typeface="Times New Roman" pitchFamily="18" charset="0"/>
              </a:rPr>
              <a:t>dokularında iki </a:t>
            </a:r>
            <a:r>
              <a:rPr lang="tr-TR" sz="2000" dirty="0" err="1">
                <a:latin typeface="Gill Sans MT" pitchFamily="34" charset="0"/>
                <a:cs typeface="Times New Roman" pitchFamily="18" charset="0"/>
              </a:rPr>
              <a:t>transaminaz</a:t>
            </a:r>
            <a:r>
              <a:rPr lang="tr-TR" sz="2000" dirty="0">
                <a:latin typeface="Gill Sans MT" pitchFamily="34" charset="0"/>
                <a:cs typeface="Times New Roman" pitchFamily="18" charset="0"/>
              </a:rPr>
              <a:t> enzimi öne çıkar. </a:t>
            </a:r>
            <a:endParaRPr lang="tr-TR" sz="2000" dirty="0" smtClean="0">
              <a:latin typeface="Gill Sans MT" pitchFamily="34" charset="0"/>
              <a:cs typeface="Times New Roman" pitchFamily="18" charset="0"/>
            </a:endParaRPr>
          </a:p>
          <a:p>
            <a:pPr>
              <a:lnSpc>
                <a:spcPct val="150000"/>
              </a:lnSpc>
              <a:buFont typeface="Wingdings" pitchFamily="2" charset="2"/>
              <a:buChar char="ü"/>
            </a:pPr>
            <a:r>
              <a:rPr lang="tr-TR" sz="2000" dirty="0" smtClean="0">
                <a:latin typeface="Gill Sans MT" pitchFamily="34" charset="0"/>
                <a:cs typeface="Times New Roman" pitchFamily="18" charset="0"/>
              </a:rPr>
              <a:t>Bunlardan </a:t>
            </a:r>
            <a:r>
              <a:rPr lang="tr-TR" sz="2000" dirty="0">
                <a:latin typeface="Gill Sans MT" pitchFamily="34" charset="0"/>
                <a:cs typeface="Times New Roman" pitchFamily="18" charset="0"/>
              </a:rPr>
              <a:t>en önemlisi </a:t>
            </a:r>
            <a:r>
              <a:rPr lang="tr-TR" sz="2400" dirty="0" err="1">
                <a:solidFill>
                  <a:srgbClr val="FF0000"/>
                </a:solidFill>
                <a:latin typeface="Gill Sans MT" pitchFamily="34" charset="0"/>
                <a:cs typeface="Times New Roman" pitchFamily="18" charset="0"/>
              </a:rPr>
              <a:t>aspartat</a:t>
            </a:r>
            <a:r>
              <a:rPr lang="tr-TR" sz="2400" dirty="0">
                <a:solidFill>
                  <a:srgbClr val="FF0000"/>
                </a:solidFill>
                <a:latin typeface="Gill Sans MT" pitchFamily="34" charset="0"/>
                <a:cs typeface="Times New Roman" pitchFamily="18" charset="0"/>
              </a:rPr>
              <a:t> </a:t>
            </a:r>
            <a:r>
              <a:rPr lang="tr-TR" sz="2400" dirty="0" err="1">
                <a:solidFill>
                  <a:srgbClr val="FF0000"/>
                </a:solidFill>
                <a:latin typeface="Gill Sans MT" pitchFamily="34" charset="0"/>
                <a:cs typeface="Times New Roman" pitchFamily="18" charset="0"/>
              </a:rPr>
              <a:t>aminotransaminaz</a:t>
            </a:r>
            <a:r>
              <a:rPr lang="tr-TR" sz="2400" dirty="0">
                <a:solidFill>
                  <a:srgbClr val="FF0000"/>
                </a:solidFill>
                <a:latin typeface="Gill Sans MT" pitchFamily="34" charset="0"/>
                <a:cs typeface="Times New Roman" pitchFamily="18" charset="0"/>
              </a:rPr>
              <a:t> (AST) </a:t>
            </a:r>
            <a:r>
              <a:rPr lang="tr-TR" sz="2000" dirty="0">
                <a:latin typeface="Gill Sans MT" pitchFamily="34" charset="0"/>
                <a:cs typeface="Times New Roman" pitchFamily="18" charset="0"/>
              </a:rPr>
              <a:t>olup </a:t>
            </a:r>
            <a:r>
              <a:rPr lang="tr-TR" sz="2000" dirty="0" err="1">
                <a:latin typeface="Gill Sans MT" pitchFamily="34" charset="0"/>
                <a:cs typeface="Times New Roman" pitchFamily="18" charset="0"/>
              </a:rPr>
              <a:t>aspartat</a:t>
            </a:r>
            <a:r>
              <a:rPr lang="tr-TR" sz="2000" dirty="0">
                <a:latin typeface="Gill Sans MT" pitchFamily="34" charset="0"/>
                <a:cs typeface="Times New Roman" pitchFamily="18" charset="0"/>
              </a:rPr>
              <a:t> yapısındaki bir amino grubunun α–</a:t>
            </a:r>
            <a:r>
              <a:rPr lang="tr-TR" sz="2000" dirty="0" err="1">
                <a:latin typeface="Gill Sans MT" pitchFamily="34" charset="0"/>
                <a:cs typeface="Times New Roman" pitchFamily="18" charset="0"/>
              </a:rPr>
              <a:t>ketoglutarata</a:t>
            </a:r>
            <a:r>
              <a:rPr lang="tr-TR" sz="2000" dirty="0">
                <a:latin typeface="Gill Sans MT" pitchFamily="34" charset="0"/>
                <a:cs typeface="Times New Roman" pitchFamily="18" charset="0"/>
              </a:rPr>
              <a:t> aktarılması reaksiyonu katalizler</a:t>
            </a:r>
            <a:r>
              <a:rPr lang="tr-TR" sz="2000" dirty="0" smtClean="0">
                <a:latin typeface="Gill Sans MT" pitchFamily="34" charset="0"/>
                <a:cs typeface="Times New Roman" pitchFamily="18" charset="0"/>
              </a:rPr>
              <a:t>.</a:t>
            </a:r>
          </a:p>
          <a:p>
            <a:pPr>
              <a:lnSpc>
                <a:spcPct val="150000"/>
              </a:lnSpc>
              <a:buFont typeface="Wingdings" pitchFamily="2" charset="2"/>
              <a:buChar char="ü"/>
            </a:pPr>
            <a:endParaRPr lang="tr-TR" sz="2000" dirty="0" smtClean="0">
              <a:latin typeface="Gill Sans MT" pitchFamily="34" charset="0"/>
              <a:cs typeface="Times New Roman" pitchFamily="18" charset="0"/>
            </a:endParaRPr>
          </a:p>
          <a:p>
            <a:pPr>
              <a:lnSpc>
                <a:spcPct val="150000"/>
              </a:lnSpc>
              <a:buFont typeface="Wingdings" pitchFamily="2" charset="2"/>
              <a:buChar char="Ø"/>
            </a:pPr>
            <a:r>
              <a:rPr lang="tr-TR" sz="2400" dirty="0" smtClean="0">
                <a:latin typeface="Gill Sans MT" pitchFamily="34" charset="0"/>
                <a:cs typeface="Times New Roman" pitchFamily="18" charset="0"/>
              </a:rPr>
              <a:t>  </a:t>
            </a:r>
            <a:r>
              <a:rPr lang="tr-TR" sz="2000" dirty="0" smtClean="0">
                <a:latin typeface="Gill Sans MT" pitchFamily="34" charset="0"/>
                <a:cs typeface="Times New Roman" pitchFamily="18" charset="0"/>
              </a:rPr>
              <a:t>Memeli dokularında önemli olan bir başka </a:t>
            </a:r>
            <a:r>
              <a:rPr lang="tr-TR" sz="2000" dirty="0" err="1" smtClean="0">
                <a:latin typeface="Gill Sans MT" pitchFamily="34" charset="0"/>
                <a:cs typeface="Times New Roman" pitchFamily="18" charset="0"/>
              </a:rPr>
              <a:t>transaminaz</a:t>
            </a:r>
            <a:r>
              <a:rPr lang="tr-TR" sz="2000" dirty="0" smtClean="0">
                <a:latin typeface="Gill Sans MT" pitchFamily="34" charset="0"/>
                <a:cs typeface="Times New Roman" pitchFamily="18" charset="0"/>
              </a:rPr>
              <a:t> enzimi de,</a:t>
            </a:r>
          </a:p>
          <a:p>
            <a:endParaRPr lang="tr-TR" sz="2000" dirty="0" smtClean="0">
              <a:latin typeface="Gill Sans MT" pitchFamily="34" charset="0"/>
              <a:cs typeface="Times New Roman" pitchFamily="18" charset="0"/>
            </a:endParaRPr>
          </a:p>
          <a:p>
            <a:endParaRPr lang="tr-TR" sz="2000" dirty="0" smtClean="0">
              <a:latin typeface="Gill Sans MT" pitchFamily="34" charset="0"/>
              <a:cs typeface="Times New Roman" pitchFamily="18" charset="0"/>
            </a:endParaRPr>
          </a:p>
          <a:p>
            <a:pPr>
              <a:buNone/>
            </a:pPr>
            <a:r>
              <a:rPr lang="tr-TR" sz="2000" dirty="0" smtClean="0">
                <a:latin typeface="Gill Sans MT" pitchFamily="34" charset="0"/>
                <a:cs typeface="Times New Roman" pitchFamily="18" charset="0"/>
              </a:rPr>
              <a:t>   </a:t>
            </a:r>
          </a:p>
          <a:p>
            <a:pPr>
              <a:buNone/>
            </a:pPr>
            <a:r>
              <a:rPr lang="tr-TR" sz="2000" dirty="0" smtClean="0">
                <a:latin typeface="Gill Sans MT" pitchFamily="34" charset="0"/>
                <a:cs typeface="Times New Roman" pitchFamily="18" charset="0"/>
              </a:rPr>
              <a:t>      reaksiyonunu katalizleyen </a:t>
            </a:r>
            <a:r>
              <a:rPr lang="tr-TR" sz="2400" dirty="0" err="1" smtClean="0">
                <a:solidFill>
                  <a:srgbClr val="FF0000"/>
                </a:solidFill>
                <a:latin typeface="Gill Sans MT" pitchFamily="34" charset="0"/>
                <a:cs typeface="Times New Roman" pitchFamily="18" charset="0"/>
              </a:rPr>
              <a:t>alanin</a:t>
            </a:r>
            <a:r>
              <a:rPr lang="tr-TR" sz="2400" dirty="0" smtClean="0">
                <a:solidFill>
                  <a:srgbClr val="FF0000"/>
                </a:solidFill>
                <a:latin typeface="Gill Sans MT" pitchFamily="34" charset="0"/>
                <a:cs typeface="Times New Roman" pitchFamily="18" charset="0"/>
              </a:rPr>
              <a:t> </a:t>
            </a:r>
            <a:r>
              <a:rPr lang="tr-TR" sz="2400" dirty="0" err="1" smtClean="0">
                <a:solidFill>
                  <a:srgbClr val="FF0000"/>
                </a:solidFill>
                <a:latin typeface="Gill Sans MT" pitchFamily="34" charset="0"/>
                <a:cs typeface="Times New Roman" pitchFamily="18" charset="0"/>
              </a:rPr>
              <a:t>aminotransaminaz</a:t>
            </a:r>
            <a:r>
              <a:rPr lang="tr-TR" sz="2400" dirty="0" smtClean="0">
                <a:solidFill>
                  <a:srgbClr val="FF0000"/>
                </a:solidFill>
                <a:latin typeface="Gill Sans MT" pitchFamily="34" charset="0"/>
                <a:cs typeface="Times New Roman" pitchFamily="18" charset="0"/>
              </a:rPr>
              <a:t> (ALT</a:t>
            </a:r>
            <a:r>
              <a:rPr lang="tr-TR" sz="2000" dirty="0" smtClean="0">
                <a:solidFill>
                  <a:srgbClr val="FF0000"/>
                </a:solidFill>
                <a:latin typeface="Gill Sans MT" pitchFamily="34" charset="0"/>
                <a:cs typeface="Times New Roman" pitchFamily="18" charset="0"/>
              </a:rPr>
              <a:t>)</a:t>
            </a:r>
            <a:r>
              <a:rPr lang="tr-TR" sz="2000" dirty="0" smtClean="0">
                <a:latin typeface="Gill Sans MT" pitchFamily="34" charset="0"/>
                <a:cs typeface="Times New Roman" pitchFamily="18" charset="0"/>
              </a:rPr>
              <a:t>’ dır.</a:t>
            </a:r>
            <a:r>
              <a:rPr lang="tr-TR" sz="2000" dirty="0" smtClean="0">
                <a:latin typeface="Times New Roman" pitchFamily="18" charset="0"/>
                <a:cs typeface="Times New Roman" pitchFamily="18" charset="0"/>
              </a:rPr>
              <a:t> </a:t>
            </a:r>
          </a:p>
          <a:p>
            <a:pPr algn="just">
              <a:lnSpc>
                <a:spcPct val="150000"/>
              </a:lnSpc>
              <a:buFont typeface="Wingdings" pitchFamily="2" charset="2"/>
              <a:buChar char="ü"/>
            </a:pPr>
            <a:endParaRPr lang="tr-TR" sz="2000" dirty="0" smtClean="0">
              <a:latin typeface="Gill Sans MT" pitchFamily="34" charset="0"/>
              <a:cs typeface="Times New Roman" pitchFamily="18" charset="0"/>
            </a:endParaRPr>
          </a:p>
          <a:p>
            <a:pPr algn="just">
              <a:buFont typeface="Wingdings" pitchFamily="2" charset="2"/>
              <a:buChar char="Ø"/>
            </a:pPr>
            <a:endParaRPr lang="tr-TR" sz="2500" dirty="0">
              <a:latin typeface="Gill Sans MT" pitchFamily="34" charset="0"/>
              <a:cs typeface="Times New Roman" pitchFamily="18" charset="0"/>
            </a:endParaRPr>
          </a:p>
          <a:p>
            <a:pPr algn="just">
              <a:buNone/>
            </a:pPr>
            <a:endParaRPr lang="tr-TR" sz="2500" dirty="0" smtClean="0">
              <a:latin typeface="Gill Sans MT" pitchFamily="34" charset="0"/>
              <a:cs typeface="Times New Roman" pitchFamily="18" charset="0"/>
            </a:endParaRPr>
          </a:p>
        </p:txBody>
      </p:sp>
      <p:pic>
        <p:nvPicPr>
          <p:cNvPr id="5" name="Picture 2"/>
          <p:cNvPicPr>
            <a:picLocks noChangeAspect="1" noChangeArrowheads="1"/>
          </p:cNvPicPr>
          <p:nvPr/>
        </p:nvPicPr>
        <p:blipFill>
          <a:blip r:embed="rId2" cstate="print"/>
          <a:srcRect/>
          <a:stretch>
            <a:fillRect/>
          </a:stretch>
        </p:blipFill>
        <p:spPr bwMode="auto">
          <a:xfrm>
            <a:off x="611560" y="2852936"/>
            <a:ext cx="7056815" cy="360040"/>
          </a:xfrm>
          <a:prstGeom prst="rect">
            <a:avLst/>
          </a:prstGeom>
          <a:noFill/>
          <a:ln w="9525">
            <a:noFill/>
            <a:miter lim="800000"/>
            <a:headEnd/>
            <a:tailEnd/>
          </a:ln>
        </p:spPr>
      </p:pic>
      <p:sp>
        <p:nvSpPr>
          <p:cNvPr id="6" name="5 Slayt Numarası Yer Tutucusu"/>
          <p:cNvSpPr>
            <a:spLocks noGrp="1"/>
          </p:cNvSpPr>
          <p:nvPr>
            <p:ph type="sldNum" sz="quarter" idx="12"/>
          </p:nvPr>
        </p:nvSpPr>
        <p:spPr/>
        <p:txBody>
          <a:bodyPr/>
          <a:lstStyle/>
          <a:p>
            <a:fld id="{983AD449-C491-42D1-BC29-B937A7C04F43}" type="slidenum">
              <a:rPr lang="tr-TR" smtClean="0"/>
              <a:pPr/>
              <a:t>29</a:t>
            </a:fld>
            <a:endParaRPr lang="tr-TR"/>
          </a:p>
        </p:txBody>
      </p:sp>
      <p:pic>
        <p:nvPicPr>
          <p:cNvPr id="7" name="Picture 3"/>
          <p:cNvPicPr>
            <a:picLocks noChangeAspect="1" noChangeArrowheads="1"/>
          </p:cNvPicPr>
          <p:nvPr/>
        </p:nvPicPr>
        <p:blipFill>
          <a:blip r:embed="rId3" cstate="print"/>
          <a:srcRect/>
          <a:stretch>
            <a:fillRect/>
          </a:stretch>
        </p:blipFill>
        <p:spPr bwMode="auto">
          <a:xfrm>
            <a:off x="683568" y="4293096"/>
            <a:ext cx="7056784" cy="39622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23528" y="1412776"/>
            <a:ext cx="7920880" cy="3384376"/>
          </a:xfrm>
          <a:ln>
            <a:solidFill>
              <a:schemeClr val="accent1"/>
            </a:solidFill>
          </a:ln>
        </p:spPr>
        <p:txBody>
          <a:bodyPr>
            <a:normAutofit/>
          </a:bodyPr>
          <a:lstStyle/>
          <a:p>
            <a:pPr>
              <a:lnSpc>
                <a:spcPct val="150000"/>
              </a:lnSpc>
              <a:buFont typeface="Wingdings" pitchFamily="2" charset="2"/>
              <a:buChar char="Ø"/>
            </a:pPr>
            <a:r>
              <a:rPr lang="tr-TR" sz="2000" dirty="0" smtClean="0">
                <a:latin typeface="Times New Roman" pitchFamily="18" charset="0"/>
                <a:cs typeface="Times New Roman" pitchFamily="18" charset="0"/>
              </a:rPr>
              <a:t>  </a:t>
            </a:r>
            <a:r>
              <a:rPr lang="tr-TR" sz="2000" dirty="0" smtClean="0">
                <a:latin typeface="Gill Sans MT" pitchFamily="34" charset="0"/>
                <a:cs typeface="Times New Roman" pitchFamily="18" charset="0"/>
              </a:rPr>
              <a:t>Burada oluşan reaksiyon ile </a:t>
            </a:r>
            <a:r>
              <a:rPr lang="tr-TR" sz="2000" dirty="0" err="1" smtClean="0">
                <a:latin typeface="Gill Sans MT" pitchFamily="34" charset="0"/>
                <a:cs typeface="Times New Roman" pitchFamily="18" charset="0"/>
              </a:rPr>
              <a:t>alanin</a:t>
            </a:r>
            <a:r>
              <a:rPr lang="tr-TR" sz="2000" dirty="0" smtClean="0">
                <a:latin typeface="Gill Sans MT" pitchFamily="34" charset="0"/>
                <a:cs typeface="Times New Roman" pitchFamily="18" charset="0"/>
              </a:rPr>
              <a:t> de amino grubunu α–</a:t>
            </a:r>
            <a:r>
              <a:rPr lang="tr-TR" sz="2000" dirty="0" err="1" smtClean="0">
                <a:latin typeface="Gill Sans MT" pitchFamily="34" charset="0"/>
                <a:cs typeface="Times New Roman" pitchFamily="18" charset="0"/>
              </a:rPr>
              <a:t>ketoglutarata</a:t>
            </a:r>
            <a:r>
              <a:rPr lang="tr-TR" sz="2000" dirty="0" smtClean="0">
                <a:latin typeface="Gill Sans MT" pitchFamily="34" charset="0"/>
                <a:cs typeface="Times New Roman" pitchFamily="18" charset="0"/>
              </a:rPr>
              <a:t> transfer ederek </a:t>
            </a:r>
            <a:r>
              <a:rPr lang="tr-TR" sz="2000" dirty="0" err="1" smtClean="0">
                <a:latin typeface="Gill Sans MT" pitchFamily="34" charset="0"/>
                <a:cs typeface="Times New Roman" pitchFamily="18" charset="0"/>
              </a:rPr>
              <a:t>glutamatı</a:t>
            </a:r>
            <a:r>
              <a:rPr lang="tr-TR" sz="2000" dirty="0" smtClean="0">
                <a:latin typeface="Gill Sans MT" pitchFamily="34" charset="0"/>
                <a:cs typeface="Times New Roman" pitchFamily="18" charset="0"/>
              </a:rPr>
              <a:t> oluşturur. </a:t>
            </a:r>
          </a:p>
          <a:p>
            <a:pPr>
              <a:lnSpc>
                <a:spcPct val="150000"/>
              </a:lnSpc>
              <a:buFont typeface="Wingdings" pitchFamily="2" charset="2"/>
              <a:buChar char="Ø"/>
            </a:pPr>
            <a:r>
              <a:rPr lang="tr-TR" sz="2000" dirty="0" smtClean="0">
                <a:latin typeface="Gill Sans MT" pitchFamily="34" charset="0"/>
                <a:cs typeface="Times New Roman" pitchFamily="18" charset="0"/>
              </a:rPr>
              <a:t> Bu iki </a:t>
            </a:r>
            <a:r>
              <a:rPr lang="tr-TR" sz="2000" dirty="0" err="1" smtClean="0">
                <a:latin typeface="Gill Sans MT" pitchFamily="34" charset="0"/>
                <a:cs typeface="Times New Roman" pitchFamily="18" charset="0"/>
              </a:rPr>
              <a:t>transaminazın</a:t>
            </a:r>
            <a:r>
              <a:rPr lang="tr-TR" sz="2000" dirty="0" smtClean="0">
                <a:latin typeface="Gill Sans MT" pitchFamily="34" charset="0"/>
                <a:cs typeface="Times New Roman" pitchFamily="18" charset="0"/>
              </a:rPr>
              <a:t> katalizlediği reaksiyonlar sonucu α–amino grupları, sonradan </a:t>
            </a:r>
            <a:r>
              <a:rPr lang="tr-TR" sz="2000" dirty="0" err="1" smtClean="0">
                <a:latin typeface="Gill Sans MT" pitchFamily="34" charset="0"/>
                <a:cs typeface="Times New Roman" pitchFamily="18" charset="0"/>
              </a:rPr>
              <a:t>oksidatif</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deaminasyona</a:t>
            </a:r>
            <a:r>
              <a:rPr lang="tr-TR" sz="2000" dirty="0" smtClean="0">
                <a:latin typeface="Gill Sans MT" pitchFamily="34" charset="0"/>
                <a:cs typeface="Times New Roman" pitchFamily="18" charset="0"/>
              </a:rPr>
              <a:t> uğrayacak olan </a:t>
            </a:r>
            <a:r>
              <a:rPr lang="tr-TR" sz="2000" dirty="0" err="1" smtClean="0">
                <a:latin typeface="Gill Sans MT" pitchFamily="34" charset="0"/>
                <a:cs typeface="Times New Roman" pitchFamily="18" charset="0"/>
              </a:rPr>
              <a:t>glutamat</a:t>
            </a:r>
            <a:r>
              <a:rPr lang="tr-TR" sz="2000" dirty="0" smtClean="0">
                <a:latin typeface="Gill Sans MT" pitchFamily="34" charset="0"/>
                <a:cs typeface="Times New Roman" pitchFamily="18" charset="0"/>
              </a:rPr>
              <a:t> moleküllerinde, bir başka deyimle bir “</a:t>
            </a:r>
            <a:r>
              <a:rPr lang="tr-TR" sz="2400" b="1" dirty="0" err="1" smtClean="0">
                <a:solidFill>
                  <a:srgbClr val="FF0000"/>
                </a:solidFill>
                <a:latin typeface="Gill Sans MT" pitchFamily="34" charset="0"/>
                <a:cs typeface="Times New Roman" pitchFamily="18" charset="0"/>
              </a:rPr>
              <a:t>glutamat</a:t>
            </a:r>
            <a:r>
              <a:rPr lang="tr-TR" sz="2400" b="1" dirty="0" smtClean="0">
                <a:solidFill>
                  <a:srgbClr val="FF0000"/>
                </a:solidFill>
                <a:latin typeface="Gill Sans MT" pitchFamily="34" charset="0"/>
                <a:cs typeface="Times New Roman" pitchFamily="18" charset="0"/>
              </a:rPr>
              <a:t> havuzu</a:t>
            </a:r>
            <a:r>
              <a:rPr lang="tr-TR" sz="2000" dirty="0" smtClean="0">
                <a:latin typeface="Gill Sans MT" pitchFamily="34" charset="0"/>
                <a:cs typeface="Times New Roman" pitchFamily="18" charset="0"/>
              </a:rPr>
              <a:t>nda” toplanmış olur.</a:t>
            </a:r>
            <a:endParaRPr lang="tr-TR" sz="2000" dirty="0">
              <a:latin typeface="Gill Sans MT" pitchFamily="34" charset="0"/>
            </a:endParaRPr>
          </a:p>
        </p:txBody>
      </p:sp>
      <p:sp>
        <p:nvSpPr>
          <p:cNvPr id="4" name="3 Slayt Numarası Yer Tutucusu"/>
          <p:cNvSpPr>
            <a:spLocks noGrp="1"/>
          </p:cNvSpPr>
          <p:nvPr>
            <p:ph type="sldNum" sz="quarter" idx="12"/>
          </p:nvPr>
        </p:nvSpPr>
        <p:spPr/>
        <p:txBody>
          <a:bodyPr/>
          <a:lstStyle/>
          <a:p>
            <a:fld id="{983AD449-C491-42D1-BC29-B937A7C04F43}" type="slidenum">
              <a:rPr lang="tr-TR" smtClean="0"/>
              <a:pPr/>
              <a:t>30</a:t>
            </a:fld>
            <a:endParaRPr lang="tr-T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79512" y="980728"/>
            <a:ext cx="7992888" cy="4608512"/>
          </a:xfrm>
          <a:ln>
            <a:solidFill>
              <a:schemeClr val="accent1"/>
            </a:solidFill>
          </a:ln>
        </p:spPr>
        <p:txBody>
          <a:bodyPr>
            <a:noAutofit/>
          </a:bodyPr>
          <a:lstStyle/>
          <a:p>
            <a:pPr>
              <a:lnSpc>
                <a:spcPct val="150000"/>
              </a:lnSpc>
              <a:buFont typeface="Wingdings" pitchFamily="2" charset="2"/>
              <a:buChar char="Ø"/>
            </a:pPr>
            <a:r>
              <a:rPr lang="tr-TR" sz="2000" dirty="0" smtClean="0">
                <a:latin typeface="Times New Roman" pitchFamily="18" charset="0"/>
                <a:cs typeface="Times New Roman" pitchFamily="18" charset="0"/>
              </a:rPr>
              <a:t>  </a:t>
            </a:r>
            <a:r>
              <a:rPr lang="tr-TR" sz="2000" dirty="0" err="1" smtClean="0">
                <a:solidFill>
                  <a:srgbClr val="FF0000"/>
                </a:solidFill>
                <a:latin typeface="Gill Sans MT" pitchFamily="34" charset="0"/>
                <a:cs typeface="Times New Roman" pitchFamily="18" charset="0"/>
              </a:rPr>
              <a:t>Alanin</a:t>
            </a:r>
            <a:r>
              <a:rPr lang="tr-TR" sz="2000" dirty="0" smtClean="0">
                <a:solidFill>
                  <a:srgbClr val="FF0000"/>
                </a:solidFill>
                <a:latin typeface="Gill Sans MT" pitchFamily="34" charset="0"/>
                <a:cs typeface="Times New Roman" pitchFamily="18" charset="0"/>
              </a:rPr>
              <a:t> </a:t>
            </a:r>
            <a:r>
              <a:rPr lang="tr-TR" sz="2000" dirty="0" err="1">
                <a:solidFill>
                  <a:srgbClr val="FF0000"/>
                </a:solidFill>
                <a:latin typeface="Gill Sans MT" pitchFamily="34" charset="0"/>
                <a:cs typeface="Times New Roman" pitchFamily="18" charset="0"/>
              </a:rPr>
              <a:t>aminotransaminaz</a:t>
            </a:r>
            <a:r>
              <a:rPr lang="tr-TR" sz="2000" dirty="0">
                <a:solidFill>
                  <a:srgbClr val="FF0000"/>
                </a:solidFill>
                <a:latin typeface="Gill Sans MT" pitchFamily="34" charset="0"/>
                <a:cs typeface="Times New Roman" pitchFamily="18" charset="0"/>
              </a:rPr>
              <a:t> (ALT) </a:t>
            </a:r>
            <a:r>
              <a:rPr lang="tr-TR" sz="2000" dirty="0">
                <a:latin typeface="Gill Sans MT" pitchFamily="34" charset="0"/>
                <a:cs typeface="Times New Roman" pitchFamily="18" charset="0"/>
              </a:rPr>
              <a:t>ve</a:t>
            </a:r>
            <a:r>
              <a:rPr lang="tr-TR" sz="2000" dirty="0">
                <a:solidFill>
                  <a:srgbClr val="FF0000"/>
                </a:solidFill>
                <a:latin typeface="Gill Sans MT" pitchFamily="34" charset="0"/>
                <a:cs typeface="Times New Roman" pitchFamily="18" charset="0"/>
              </a:rPr>
              <a:t> </a:t>
            </a:r>
            <a:r>
              <a:rPr lang="tr-TR" sz="2000" dirty="0" err="1">
                <a:solidFill>
                  <a:srgbClr val="FF0000"/>
                </a:solidFill>
                <a:latin typeface="Gill Sans MT" pitchFamily="34" charset="0"/>
                <a:cs typeface="Times New Roman" pitchFamily="18" charset="0"/>
              </a:rPr>
              <a:t>aspartat</a:t>
            </a:r>
            <a:r>
              <a:rPr lang="tr-TR" sz="2000" dirty="0">
                <a:solidFill>
                  <a:srgbClr val="FF0000"/>
                </a:solidFill>
                <a:latin typeface="Gill Sans MT" pitchFamily="34" charset="0"/>
                <a:cs typeface="Times New Roman" pitchFamily="18" charset="0"/>
              </a:rPr>
              <a:t> </a:t>
            </a:r>
            <a:r>
              <a:rPr lang="tr-TR" sz="2000" dirty="0" err="1">
                <a:solidFill>
                  <a:srgbClr val="FF0000"/>
                </a:solidFill>
                <a:latin typeface="Gill Sans MT" pitchFamily="34" charset="0"/>
                <a:cs typeface="Times New Roman" pitchFamily="18" charset="0"/>
              </a:rPr>
              <a:t>aminotransaminaz</a:t>
            </a:r>
            <a:r>
              <a:rPr lang="tr-TR" sz="2000" dirty="0">
                <a:solidFill>
                  <a:srgbClr val="FF0000"/>
                </a:solidFill>
                <a:latin typeface="Gill Sans MT" pitchFamily="34" charset="0"/>
                <a:cs typeface="Times New Roman" pitchFamily="18" charset="0"/>
              </a:rPr>
              <a:t> (AST)</a:t>
            </a:r>
            <a:r>
              <a:rPr lang="tr-TR" sz="2000" dirty="0">
                <a:latin typeface="Gill Sans MT" pitchFamily="34" charset="0"/>
                <a:cs typeface="Times New Roman" pitchFamily="18" charset="0"/>
              </a:rPr>
              <a:t>; kalp ataklarının, ilaç </a:t>
            </a:r>
            <a:r>
              <a:rPr lang="tr-TR" sz="2000" dirty="0" err="1">
                <a:latin typeface="Gill Sans MT" pitchFamily="34" charset="0"/>
                <a:cs typeface="Times New Roman" pitchFamily="18" charset="0"/>
              </a:rPr>
              <a:t>toksisitesinin</a:t>
            </a:r>
            <a:r>
              <a:rPr lang="tr-TR" sz="2000" dirty="0">
                <a:latin typeface="Gill Sans MT" pitchFamily="34" charset="0"/>
                <a:cs typeface="Times New Roman" pitchFamily="18" charset="0"/>
              </a:rPr>
              <a:t> ve karaciğer hasarlarının tanısında önemlidir. </a:t>
            </a:r>
            <a:endParaRPr lang="tr-TR" sz="2000" dirty="0" smtClean="0">
              <a:latin typeface="Gill Sans MT" pitchFamily="34" charset="0"/>
              <a:cs typeface="Times New Roman" pitchFamily="18" charset="0"/>
            </a:endParaRPr>
          </a:p>
          <a:p>
            <a:pPr>
              <a:lnSpc>
                <a:spcPct val="150000"/>
              </a:lnSpc>
              <a:buFont typeface="Wingdings" pitchFamily="2" charset="2"/>
              <a:buChar char="Ø"/>
            </a:pPr>
            <a:r>
              <a:rPr lang="tr-TR" sz="2000" dirty="0" smtClean="0">
                <a:latin typeface="Gill Sans MT" pitchFamily="34" charset="0"/>
                <a:cs typeface="Times New Roman" pitchFamily="18" charset="0"/>
              </a:rPr>
              <a:t> Bir </a:t>
            </a:r>
            <a:r>
              <a:rPr lang="tr-TR" sz="2000" dirty="0">
                <a:latin typeface="Gill Sans MT" pitchFamily="34" charset="0"/>
                <a:cs typeface="Times New Roman" pitchFamily="18" charset="0"/>
              </a:rPr>
              <a:t>kalp atağından sonra bu </a:t>
            </a:r>
            <a:r>
              <a:rPr lang="tr-TR" sz="2000" dirty="0" err="1">
                <a:latin typeface="Gill Sans MT" pitchFamily="34" charset="0"/>
                <a:cs typeface="Times New Roman" pitchFamily="18" charset="0"/>
              </a:rPr>
              <a:t>aminotransaminazları</a:t>
            </a:r>
            <a:r>
              <a:rPr lang="tr-TR" sz="2000" dirty="0">
                <a:latin typeface="Gill Sans MT" pitchFamily="34" charset="0"/>
                <a:cs typeface="Times New Roman" pitchFamily="18" charset="0"/>
              </a:rPr>
              <a:t> da içeren bir grup enzim, hasarlı kalp hücrelerinden sızarak kan dolaşımına geçer</a:t>
            </a:r>
            <a:r>
              <a:rPr lang="tr-TR" sz="2000" dirty="0" smtClean="0">
                <a:latin typeface="Gill Sans MT" pitchFamily="34" charset="0"/>
                <a:cs typeface="Times New Roman" pitchFamily="18" charset="0"/>
              </a:rPr>
              <a:t>. </a:t>
            </a:r>
          </a:p>
          <a:p>
            <a:pPr>
              <a:lnSpc>
                <a:spcPct val="150000"/>
              </a:lnSpc>
              <a:buFont typeface="Wingdings" pitchFamily="2" charset="2"/>
              <a:buChar char="Ø"/>
            </a:pPr>
            <a:r>
              <a:rPr lang="tr-TR" sz="2000" dirty="0" smtClean="0">
                <a:latin typeface="Gill Sans MT" pitchFamily="34" charset="0"/>
                <a:cs typeface="Times New Roman" pitchFamily="18" charset="0"/>
              </a:rPr>
              <a:t>  Bütün </a:t>
            </a:r>
            <a:r>
              <a:rPr lang="tr-TR" sz="2000" dirty="0" err="1" smtClean="0">
                <a:latin typeface="Gill Sans MT" pitchFamily="34" charset="0"/>
                <a:cs typeface="Times New Roman" pitchFamily="18" charset="0"/>
              </a:rPr>
              <a:t>transaminaz</a:t>
            </a:r>
            <a:r>
              <a:rPr lang="tr-TR" sz="2000" dirty="0" smtClean="0">
                <a:latin typeface="Gill Sans MT" pitchFamily="34" charset="0"/>
                <a:cs typeface="Times New Roman" pitchFamily="18" charset="0"/>
              </a:rPr>
              <a:t> enzimlerinde </a:t>
            </a:r>
            <a:r>
              <a:rPr lang="tr-TR" sz="2000" dirty="0" err="1" smtClean="0">
                <a:latin typeface="Gill Sans MT" pitchFamily="34" charset="0"/>
                <a:cs typeface="Times New Roman" pitchFamily="18" charset="0"/>
              </a:rPr>
              <a:t>koenzim</a:t>
            </a:r>
            <a:r>
              <a:rPr lang="tr-TR" sz="2000" dirty="0" smtClean="0">
                <a:latin typeface="Gill Sans MT" pitchFamily="34" charset="0"/>
                <a:cs typeface="Times New Roman" pitchFamily="18" charset="0"/>
              </a:rPr>
              <a:t> olarak </a:t>
            </a:r>
            <a:r>
              <a:rPr lang="tr-TR" sz="2000" dirty="0" err="1" smtClean="0">
                <a:latin typeface="Gill Sans MT" pitchFamily="34" charset="0"/>
                <a:cs typeface="Times New Roman" pitchFamily="18" charset="0"/>
              </a:rPr>
              <a:t>piridoksinin</a:t>
            </a:r>
            <a:r>
              <a:rPr lang="tr-TR" sz="2000" dirty="0" smtClean="0">
                <a:latin typeface="Gill Sans MT" pitchFamily="34" charset="0"/>
                <a:cs typeface="Times New Roman" pitchFamily="18" charset="0"/>
              </a:rPr>
              <a:t> (B</a:t>
            </a:r>
            <a:r>
              <a:rPr lang="tr-TR" sz="2000" baseline="-25000" dirty="0" smtClean="0">
                <a:latin typeface="Gill Sans MT" pitchFamily="34" charset="0"/>
                <a:cs typeface="Times New Roman" pitchFamily="18" charset="0"/>
              </a:rPr>
              <a:t>6</a:t>
            </a:r>
            <a:r>
              <a:rPr lang="tr-TR" sz="2000" dirty="0" smtClean="0">
                <a:latin typeface="Gill Sans MT" pitchFamily="34" charset="0"/>
                <a:cs typeface="Times New Roman" pitchFamily="18" charset="0"/>
              </a:rPr>
              <a:t> vitamini) bir türevi olan </a:t>
            </a:r>
            <a:r>
              <a:rPr lang="tr-TR" sz="2400" b="1" dirty="0" err="1" smtClean="0">
                <a:solidFill>
                  <a:srgbClr val="FF0000"/>
                </a:solidFill>
                <a:latin typeface="Gill Sans MT" pitchFamily="34" charset="0"/>
                <a:cs typeface="Times New Roman" pitchFamily="18" charset="0"/>
              </a:rPr>
              <a:t>piridoksal</a:t>
            </a:r>
            <a:r>
              <a:rPr lang="tr-TR" sz="2400" b="1" dirty="0" smtClean="0">
                <a:solidFill>
                  <a:srgbClr val="FF0000"/>
                </a:solidFill>
                <a:latin typeface="Gill Sans MT" pitchFamily="34" charset="0"/>
                <a:cs typeface="Times New Roman" pitchFamily="18" charset="0"/>
              </a:rPr>
              <a:t> fosfat (PLP)</a:t>
            </a:r>
            <a:r>
              <a:rPr lang="tr-TR" sz="2400" dirty="0" smtClean="0">
                <a:solidFill>
                  <a:srgbClr val="FF0000"/>
                </a:solidFill>
                <a:latin typeface="Gill Sans MT" pitchFamily="34" charset="0"/>
                <a:cs typeface="Times New Roman" pitchFamily="18" charset="0"/>
              </a:rPr>
              <a:t> </a:t>
            </a:r>
            <a:r>
              <a:rPr lang="tr-TR" sz="2000" dirty="0" smtClean="0">
                <a:latin typeface="Gill Sans MT" pitchFamily="34" charset="0"/>
                <a:cs typeface="Times New Roman" pitchFamily="18" charset="0"/>
              </a:rPr>
              <a:t>görev yapar. </a:t>
            </a:r>
          </a:p>
          <a:p>
            <a:pPr>
              <a:lnSpc>
                <a:spcPct val="150000"/>
              </a:lnSpc>
              <a:buFont typeface="Wingdings" pitchFamily="2" charset="2"/>
              <a:buChar char="Ø"/>
            </a:pP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Transaminasyon</a:t>
            </a:r>
            <a:r>
              <a:rPr lang="tr-TR" sz="2000" dirty="0" smtClean="0">
                <a:latin typeface="Gill Sans MT" pitchFamily="34" charset="0"/>
                <a:cs typeface="Times New Roman" pitchFamily="18" charset="0"/>
              </a:rPr>
              <a:t> reaksiyonunda </a:t>
            </a:r>
            <a:r>
              <a:rPr lang="tr-TR" sz="2000" dirty="0" err="1" smtClean="0">
                <a:latin typeface="Gill Sans MT" pitchFamily="34" charset="0"/>
                <a:cs typeface="Times New Roman" pitchFamily="18" charset="0"/>
              </a:rPr>
              <a:t>piridoksal</a:t>
            </a:r>
            <a:r>
              <a:rPr lang="tr-TR" sz="2000" dirty="0" smtClean="0">
                <a:latin typeface="Gill Sans MT" pitchFamily="34" charset="0"/>
                <a:cs typeface="Times New Roman" pitchFamily="18" charset="0"/>
              </a:rPr>
              <a:t> fosfat, </a:t>
            </a:r>
            <a:r>
              <a:rPr lang="tr-TR" sz="2000" dirty="0" err="1" smtClean="0">
                <a:latin typeface="Gill Sans MT" pitchFamily="34" charset="0"/>
                <a:cs typeface="Times New Roman" pitchFamily="18" charset="0"/>
              </a:rPr>
              <a:t>piridoksamin</a:t>
            </a:r>
            <a:r>
              <a:rPr lang="tr-TR" sz="2000" dirty="0" smtClean="0">
                <a:latin typeface="Gill Sans MT" pitchFamily="34" charset="0"/>
                <a:cs typeface="Times New Roman" pitchFamily="18" charset="0"/>
              </a:rPr>
              <a:t> fosfat ara bileşiğine dönüşür (</a:t>
            </a:r>
            <a:r>
              <a:rPr lang="tr-TR" sz="2000" dirty="0" smtClean="0">
                <a:solidFill>
                  <a:srgbClr val="FF0000"/>
                </a:solidFill>
                <a:latin typeface="Gill Sans MT" pitchFamily="34" charset="0"/>
                <a:cs typeface="Times New Roman" pitchFamily="18" charset="0"/>
              </a:rPr>
              <a:t>Bölüm 8</a:t>
            </a:r>
            <a:r>
              <a:rPr lang="tr-TR" sz="2000" dirty="0" smtClean="0">
                <a:latin typeface="Gill Sans MT" pitchFamily="34" charset="0"/>
                <a:cs typeface="Times New Roman" pitchFamily="18" charset="0"/>
              </a:rPr>
              <a:t>).</a:t>
            </a:r>
            <a:endParaRPr lang="tr-TR" sz="2000" dirty="0">
              <a:latin typeface="Gill Sans MT" pitchFamily="34" charset="0"/>
              <a:cs typeface="Times New Roman" pitchFamily="18" charset="0"/>
            </a:endParaRPr>
          </a:p>
        </p:txBody>
      </p:sp>
      <p:sp>
        <p:nvSpPr>
          <p:cNvPr id="4" name="3 Slayt Numarası Yer Tutucusu"/>
          <p:cNvSpPr>
            <a:spLocks noGrp="1"/>
          </p:cNvSpPr>
          <p:nvPr>
            <p:ph type="sldNum" sz="quarter" idx="12"/>
          </p:nvPr>
        </p:nvSpPr>
        <p:spPr/>
        <p:txBody>
          <a:bodyPr/>
          <a:lstStyle/>
          <a:p>
            <a:fld id="{983AD449-C491-42D1-BC29-B937A7C04F43}" type="slidenum">
              <a:rPr lang="tr-TR" smtClean="0"/>
              <a:pPr/>
              <a:t>31</a:t>
            </a:fld>
            <a:endParaRPr lang="tr-T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23528" y="980728"/>
            <a:ext cx="7963248" cy="4536504"/>
          </a:xfrm>
          <a:ln>
            <a:solidFill>
              <a:schemeClr val="accent1"/>
            </a:solidFill>
          </a:ln>
        </p:spPr>
        <p:txBody>
          <a:bodyPr>
            <a:normAutofit fontScale="92500" lnSpcReduction="10000"/>
          </a:bodyPr>
          <a:lstStyle/>
          <a:p>
            <a:pPr>
              <a:lnSpc>
                <a:spcPct val="150000"/>
              </a:lnSpc>
              <a:buFont typeface="Wingdings" pitchFamily="2" charset="2"/>
              <a:buChar char="Ø"/>
            </a:pPr>
            <a:r>
              <a:rPr lang="tr-TR" dirty="0" smtClean="0">
                <a:latin typeface="Gill Sans MT" pitchFamily="34" charset="0"/>
                <a:cs typeface="Times New Roman" pitchFamily="18" charset="0"/>
              </a:rPr>
              <a:t>  </a:t>
            </a:r>
            <a:r>
              <a:rPr lang="tr-TR" dirty="0" err="1" smtClean="0">
                <a:latin typeface="Gill Sans MT" pitchFamily="34" charset="0"/>
                <a:cs typeface="Times New Roman" pitchFamily="18" charset="0"/>
              </a:rPr>
              <a:t>Glutamatın</a:t>
            </a:r>
            <a:r>
              <a:rPr lang="tr-TR" dirty="0" smtClean="0">
                <a:latin typeface="Gill Sans MT" pitchFamily="34" charset="0"/>
                <a:cs typeface="Times New Roman" pitchFamily="18" charset="0"/>
              </a:rPr>
              <a:t> </a:t>
            </a:r>
            <a:r>
              <a:rPr lang="tr-TR" dirty="0" err="1" smtClean="0">
                <a:latin typeface="Gill Sans MT" pitchFamily="34" charset="0"/>
                <a:cs typeface="Times New Roman" pitchFamily="18" charset="0"/>
              </a:rPr>
              <a:t>oksidatif</a:t>
            </a:r>
            <a:r>
              <a:rPr lang="tr-TR" dirty="0" smtClean="0">
                <a:latin typeface="Gill Sans MT" pitchFamily="34" charset="0"/>
                <a:cs typeface="Times New Roman" pitchFamily="18" charset="0"/>
              </a:rPr>
              <a:t> </a:t>
            </a:r>
            <a:r>
              <a:rPr lang="tr-TR" dirty="0" err="1" smtClean="0">
                <a:latin typeface="Gill Sans MT" pitchFamily="34" charset="0"/>
                <a:cs typeface="Times New Roman" pitchFamily="18" charset="0"/>
              </a:rPr>
              <a:t>deaminasyonu</a:t>
            </a:r>
            <a:r>
              <a:rPr lang="tr-TR" dirty="0" smtClean="0">
                <a:latin typeface="Gill Sans MT" pitchFamily="34" charset="0"/>
                <a:cs typeface="Times New Roman" pitchFamily="18" charset="0"/>
              </a:rPr>
              <a:t>, </a:t>
            </a:r>
            <a:r>
              <a:rPr lang="tr-TR" dirty="0" err="1" smtClean="0">
                <a:latin typeface="Gill Sans MT" pitchFamily="34" charset="0"/>
                <a:cs typeface="Times New Roman" pitchFamily="18" charset="0"/>
              </a:rPr>
              <a:t>koenzim</a:t>
            </a:r>
            <a:r>
              <a:rPr lang="tr-TR" dirty="0" smtClean="0">
                <a:latin typeface="Gill Sans MT" pitchFamily="34" charset="0"/>
                <a:cs typeface="Times New Roman" pitchFamily="18" charset="0"/>
              </a:rPr>
              <a:t> olarak hem NAD</a:t>
            </a:r>
            <a:r>
              <a:rPr lang="tr-TR" baseline="30000" dirty="0" smtClean="0">
                <a:latin typeface="Gill Sans MT" pitchFamily="34" charset="0"/>
                <a:cs typeface="Times New Roman" pitchFamily="18" charset="0"/>
              </a:rPr>
              <a:t>+</a:t>
            </a:r>
            <a:r>
              <a:rPr lang="tr-TR" dirty="0" smtClean="0">
                <a:latin typeface="Gill Sans MT" pitchFamily="34" charset="0"/>
                <a:cs typeface="Times New Roman" pitchFamily="18" charset="0"/>
              </a:rPr>
              <a:t> hem de NADP</a:t>
            </a:r>
            <a:r>
              <a:rPr lang="tr-TR" baseline="30000" dirty="0" smtClean="0">
                <a:latin typeface="Gill Sans MT" pitchFamily="34" charset="0"/>
                <a:cs typeface="Times New Roman" pitchFamily="18" charset="0"/>
              </a:rPr>
              <a:t>+</a:t>
            </a:r>
            <a:r>
              <a:rPr lang="tr-TR" dirty="0" smtClean="0">
                <a:latin typeface="Gill Sans MT" pitchFamily="34" charset="0"/>
                <a:cs typeface="Times New Roman" pitchFamily="18" charset="0"/>
              </a:rPr>
              <a:t> kullanan </a:t>
            </a:r>
            <a:r>
              <a:rPr lang="tr-TR" sz="2400" dirty="0" err="1" smtClean="0">
                <a:solidFill>
                  <a:srgbClr val="FF0000"/>
                </a:solidFill>
                <a:latin typeface="Gill Sans MT" pitchFamily="34" charset="0"/>
                <a:cs typeface="Times New Roman" pitchFamily="18" charset="0"/>
              </a:rPr>
              <a:t>glutamat</a:t>
            </a:r>
            <a:r>
              <a:rPr lang="tr-TR" sz="2400" dirty="0" smtClean="0">
                <a:solidFill>
                  <a:srgbClr val="FF0000"/>
                </a:solidFill>
                <a:latin typeface="Gill Sans MT" pitchFamily="34" charset="0"/>
                <a:cs typeface="Times New Roman" pitchFamily="18" charset="0"/>
              </a:rPr>
              <a:t> </a:t>
            </a:r>
            <a:r>
              <a:rPr lang="tr-TR" sz="2400" dirty="0" err="1" smtClean="0">
                <a:solidFill>
                  <a:srgbClr val="FF0000"/>
                </a:solidFill>
                <a:latin typeface="Gill Sans MT" pitchFamily="34" charset="0"/>
                <a:cs typeface="Times New Roman" pitchFamily="18" charset="0"/>
              </a:rPr>
              <a:t>dehi</a:t>
            </a:r>
            <a:r>
              <a:rPr lang="tr-TR" dirty="0" err="1" smtClean="0">
                <a:solidFill>
                  <a:srgbClr val="FF0000"/>
                </a:solidFill>
                <a:latin typeface="Gill Sans MT" pitchFamily="34" charset="0"/>
                <a:cs typeface="Times New Roman" pitchFamily="18" charset="0"/>
              </a:rPr>
              <a:t>drogenaz</a:t>
            </a:r>
            <a:r>
              <a:rPr lang="tr-TR" dirty="0" smtClean="0">
                <a:solidFill>
                  <a:srgbClr val="FF0000"/>
                </a:solidFill>
                <a:latin typeface="Gill Sans MT" pitchFamily="34" charset="0"/>
                <a:cs typeface="Times New Roman" pitchFamily="18" charset="0"/>
              </a:rPr>
              <a:t> </a:t>
            </a:r>
            <a:r>
              <a:rPr lang="tr-TR" dirty="0" smtClean="0">
                <a:latin typeface="Gill Sans MT" pitchFamily="34" charset="0"/>
                <a:cs typeface="Times New Roman" pitchFamily="18" charset="0"/>
              </a:rPr>
              <a:t>enzimi tarafından gerçekleştirilir. </a:t>
            </a:r>
          </a:p>
          <a:p>
            <a:pPr>
              <a:lnSpc>
                <a:spcPct val="150000"/>
              </a:lnSpc>
              <a:buFont typeface="Wingdings" pitchFamily="2" charset="2"/>
              <a:buChar char="Ø"/>
            </a:pPr>
            <a:r>
              <a:rPr lang="tr-TR" sz="2400" dirty="0" smtClean="0">
                <a:solidFill>
                  <a:srgbClr val="FF0000"/>
                </a:solidFill>
                <a:latin typeface="Gill Sans MT" pitchFamily="34" charset="0"/>
                <a:cs typeface="Times New Roman" pitchFamily="18" charset="0"/>
              </a:rPr>
              <a:t>  </a:t>
            </a:r>
            <a:r>
              <a:rPr lang="tr-TR" sz="2400" dirty="0" err="1" smtClean="0">
                <a:solidFill>
                  <a:srgbClr val="FF0000"/>
                </a:solidFill>
                <a:latin typeface="Gill Sans MT" pitchFamily="34" charset="0"/>
                <a:cs typeface="Times New Roman" pitchFamily="18" charset="0"/>
              </a:rPr>
              <a:t>Glutamat</a:t>
            </a:r>
            <a:r>
              <a:rPr lang="tr-TR" sz="2400" dirty="0" smtClean="0">
                <a:solidFill>
                  <a:srgbClr val="FF0000"/>
                </a:solidFill>
                <a:latin typeface="Gill Sans MT" pitchFamily="34" charset="0"/>
                <a:cs typeface="Times New Roman" pitchFamily="18" charset="0"/>
              </a:rPr>
              <a:t> </a:t>
            </a:r>
            <a:r>
              <a:rPr lang="tr-TR" sz="2400" dirty="0" err="1" smtClean="0">
                <a:solidFill>
                  <a:srgbClr val="FF0000"/>
                </a:solidFill>
                <a:latin typeface="Gill Sans MT" pitchFamily="34" charset="0"/>
                <a:cs typeface="Times New Roman" pitchFamily="18" charset="0"/>
              </a:rPr>
              <a:t>dehidrogeneaz</a:t>
            </a:r>
            <a:r>
              <a:rPr lang="tr-TR" sz="2400" dirty="0" smtClean="0">
                <a:solidFill>
                  <a:srgbClr val="FF0000"/>
                </a:solidFill>
                <a:latin typeface="Gill Sans MT" pitchFamily="34" charset="0"/>
                <a:cs typeface="Times New Roman" pitchFamily="18" charset="0"/>
              </a:rPr>
              <a:t> </a:t>
            </a:r>
            <a:r>
              <a:rPr lang="tr-TR" dirty="0" smtClean="0">
                <a:latin typeface="Gill Sans MT" pitchFamily="34" charset="0"/>
                <a:cs typeface="Times New Roman" pitchFamily="18" charset="0"/>
              </a:rPr>
              <a:t>birçok doku mitokondrilerinde belirlenmiş olup karaciğerde çok aktiftir. </a:t>
            </a:r>
          </a:p>
          <a:p>
            <a:pPr>
              <a:lnSpc>
                <a:spcPct val="150000"/>
              </a:lnSpc>
              <a:buFont typeface="Wingdings" pitchFamily="2" charset="2"/>
              <a:buChar char="Ø"/>
            </a:pPr>
            <a:r>
              <a:rPr lang="tr-TR" dirty="0" smtClean="0">
                <a:solidFill>
                  <a:srgbClr val="FF0000"/>
                </a:solidFill>
                <a:latin typeface="Gill Sans MT" pitchFamily="34" charset="0"/>
                <a:cs typeface="Times New Roman" pitchFamily="18" charset="0"/>
              </a:rPr>
              <a:t>  </a:t>
            </a:r>
            <a:r>
              <a:rPr lang="tr-TR" sz="2400" dirty="0" err="1" smtClean="0">
                <a:solidFill>
                  <a:srgbClr val="FF0000"/>
                </a:solidFill>
                <a:latin typeface="Gill Sans MT" pitchFamily="34" charset="0"/>
                <a:cs typeface="Times New Roman" pitchFamily="18" charset="0"/>
              </a:rPr>
              <a:t>Glutamat</a:t>
            </a:r>
            <a:r>
              <a:rPr lang="tr-TR" sz="2400" dirty="0" smtClean="0">
                <a:solidFill>
                  <a:srgbClr val="FF0000"/>
                </a:solidFill>
                <a:latin typeface="Gill Sans MT" pitchFamily="34" charset="0"/>
                <a:cs typeface="Times New Roman" pitchFamily="18" charset="0"/>
              </a:rPr>
              <a:t> </a:t>
            </a:r>
            <a:r>
              <a:rPr lang="tr-TR" sz="2400" dirty="0" err="1" smtClean="0">
                <a:solidFill>
                  <a:srgbClr val="FF0000"/>
                </a:solidFill>
                <a:latin typeface="Gill Sans MT" pitchFamily="34" charset="0"/>
                <a:cs typeface="Times New Roman" pitchFamily="18" charset="0"/>
              </a:rPr>
              <a:t>dehidrogeneaz</a:t>
            </a:r>
            <a:r>
              <a:rPr lang="tr-TR" sz="2400" dirty="0" err="1" smtClean="0">
                <a:latin typeface="Gill Sans MT" pitchFamily="34" charset="0"/>
                <a:cs typeface="Times New Roman" pitchFamily="18" charset="0"/>
              </a:rPr>
              <a:t>ın</a:t>
            </a:r>
            <a:r>
              <a:rPr lang="tr-TR" sz="2400" dirty="0" smtClean="0">
                <a:latin typeface="Gill Sans MT" pitchFamily="34" charset="0"/>
                <a:cs typeface="Times New Roman" pitchFamily="18" charset="0"/>
              </a:rPr>
              <a:t> </a:t>
            </a:r>
            <a:r>
              <a:rPr lang="tr-TR" dirty="0" smtClean="0">
                <a:latin typeface="Gill Sans MT" pitchFamily="34" charset="0"/>
                <a:cs typeface="Times New Roman" pitchFamily="18" charset="0"/>
              </a:rPr>
              <a:t>reaksiyonu dönüşümlü olarak katalizlemesine karşın olayın dengesi </a:t>
            </a:r>
            <a:r>
              <a:rPr lang="tr-TR" dirty="0" err="1" smtClean="0">
                <a:latin typeface="Gill Sans MT" pitchFamily="34" charset="0"/>
                <a:cs typeface="Times New Roman" pitchFamily="18" charset="0"/>
              </a:rPr>
              <a:t>glutamat</a:t>
            </a:r>
            <a:r>
              <a:rPr lang="tr-TR" dirty="0" smtClean="0">
                <a:latin typeface="Gill Sans MT" pitchFamily="34" charset="0"/>
                <a:cs typeface="Times New Roman" pitchFamily="18" charset="0"/>
              </a:rPr>
              <a:t> sentezi yönünedir. </a:t>
            </a:r>
          </a:p>
          <a:p>
            <a:pPr>
              <a:lnSpc>
                <a:spcPct val="150000"/>
              </a:lnSpc>
              <a:buFont typeface="Wingdings" pitchFamily="2" charset="2"/>
              <a:buChar char="ü"/>
            </a:pPr>
            <a:r>
              <a:rPr lang="tr-TR" dirty="0" smtClean="0">
                <a:latin typeface="Gill Sans MT" pitchFamily="34" charset="0"/>
                <a:cs typeface="Times New Roman" pitchFamily="18" charset="0"/>
              </a:rPr>
              <a:t>Yemek sonrası </a:t>
            </a:r>
            <a:r>
              <a:rPr lang="tr-TR" dirty="0" err="1" smtClean="0">
                <a:latin typeface="Gill Sans MT" pitchFamily="34" charset="0"/>
                <a:cs typeface="Times New Roman" pitchFamily="18" charset="0"/>
              </a:rPr>
              <a:t>glutamat</a:t>
            </a:r>
            <a:r>
              <a:rPr lang="tr-TR" dirty="0" smtClean="0">
                <a:latin typeface="Gill Sans MT" pitchFamily="34" charset="0"/>
                <a:cs typeface="Times New Roman" pitchFamily="18" charset="0"/>
              </a:rPr>
              <a:t> seviyesi yükseldiği zaman </a:t>
            </a:r>
            <a:r>
              <a:rPr lang="tr-TR" dirty="0" err="1" smtClean="0">
                <a:latin typeface="Gill Sans MT" pitchFamily="34" charset="0"/>
                <a:cs typeface="Times New Roman" pitchFamily="18" charset="0"/>
              </a:rPr>
              <a:t>oksidatif</a:t>
            </a:r>
            <a:r>
              <a:rPr lang="tr-TR" dirty="0" smtClean="0">
                <a:latin typeface="Gill Sans MT" pitchFamily="34" charset="0"/>
                <a:cs typeface="Times New Roman" pitchFamily="18" charset="0"/>
              </a:rPr>
              <a:t> </a:t>
            </a:r>
            <a:r>
              <a:rPr lang="tr-TR" dirty="0" err="1" smtClean="0">
                <a:latin typeface="Gill Sans MT" pitchFamily="34" charset="0"/>
                <a:cs typeface="Times New Roman" pitchFamily="18" charset="0"/>
              </a:rPr>
              <a:t>deaminasyon</a:t>
            </a:r>
            <a:r>
              <a:rPr lang="tr-TR" dirty="0" smtClean="0">
                <a:latin typeface="Gill Sans MT" pitchFamily="34" charset="0"/>
                <a:cs typeface="Times New Roman" pitchFamily="18" charset="0"/>
              </a:rPr>
              <a:t> reaksiyonu gerçekleşir.</a:t>
            </a:r>
            <a:r>
              <a:rPr lang="tr-TR" dirty="0" smtClean="0">
                <a:solidFill>
                  <a:srgbClr val="FF0000"/>
                </a:solidFill>
                <a:latin typeface="Gill Sans MT" pitchFamily="34" charset="0"/>
                <a:cs typeface="Times New Roman" pitchFamily="18" charset="0"/>
              </a:rPr>
              <a:t>   </a:t>
            </a:r>
            <a:endParaRPr lang="tr-TR" dirty="0"/>
          </a:p>
        </p:txBody>
      </p:sp>
      <p:sp>
        <p:nvSpPr>
          <p:cNvPr id="4" name="3 Slayt Numarası Yer Tutucusu"/>
          <p:cNvSpPr>
            <a:spLocks noGrp="1"/>
          </p:cNvSpPr>
          <p:nvPr>
            <p:ph type="sldNum" sz="quarter" idx="12"/>
          </p:nvPr>
        </p:nvSpPr>
        <p:spPr/>
        <p:txBody>
          <a:bodyPr/>
          <a:lstStyle/>
          <a:p>
            <a:fld id="{983AD449-C491-42D1-BC29-B937A7C04F43}" type="slidenum">
              <a:rPr lang="tr-TR" smtClean="0"/>
              <a:pPr/>
              <a:t>32</a:t>
            </a:fld>
            <a:endParaRPr lang="tr-T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Grp="1" noChangeAspect="1" noChangeArrowheads="1"/>
          </p:cNvPicPr>
          <p:nvPr>
            <p:ph idx="1"/>
          </p:nvPr>
        </p:nvPicPr>
        <p:blipFill>
          <a:blip r:embed="rId2" cstate="print"/>
          <a:srcRect/>
          <a:stretch>
            <a:fillRect/>
          </a:stretch>
        </p:blipFill>
        <p:spPr bwMode="auto">
          <a:xfrm>
            <a:off x="213979" y="1484784"/>
            <a:ext cx="8074453" cy="2664296"/>
          </a:xfrm>
          <a:prstGeom prst="rect">
            <a:avLst/>
          </a:prstGeom>
          <a:noFill/>
          <a:ln w="9525">
            <a:noFill/>
            <a:miter lim="800000"/>
            <a:headEnd/>
            <a:tailEnd/>
          </a:ln>
        </p:spPr>
      </p:pic>
      <p:sp>
        <p:nvSpPr>
          <p:cNvPr id="5" name="4 Slayt Numarası Yer Tutucusu"/>
          <p:cNvSpPr>
            <a:spLocks noGrp="1"/>
          </p:cNvSpPr>
          <p:nvPr>
            <p:ph type="sldNum" sz="quarter" idx="12"/>
          </p:nvPr>
        </p:nvSpPr>
        <p:spPr/>
        <p:txBody>
          <a:bodyPr/>
          <a:lstStyle/>
          <a:p>
            <a:fld id="{983AD449-C491-42D1-BC29-B937A7C04F43}" type="slidenum">
              <a:rPr lang="tr-TR" smtClean="0"/>
              <a:pPr/>
              <a:t>33</a:t>
            </a:fld>
            <a:endParaRPr lang="tr-T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95536" y="980728"/>
            <a:ext cx="7776864" cy="3384376"/>
          </a:xfrm>
          <a:ln>
            <a:solidFill>
              <a:schemeClr val="accent1"/>
            </a:solidFill>
          </a:ln>
        </p:spPr>
        <p:txBody>
          <a:bodyPr>
            <a:normAutofit/>
          </a:bodyPr>
          <a:lstStyle/>
          <a:p>
            <a:pPr marL="0" lvl="0" indent="449263" fontAlgn="base">
              <a:lnSpc>
                <a:spcPct val="150000"/>
              </a:lnSpc>
              <a:spcBef>
                <a:spcPct val="0"/>
              </a:spcBef>
              <a:spcAft>
                <a:spcPct val="0"/>
              </a:spcAft>
              <a:buClrTx/>
              <a:buFont typeface="Wingdings" pitchFamily="2" charset="2"/>
              <a:buChar char="Ø"/>
            </a:pPr>
            <a:r>
              <a:rPr lang="tr-TR" sz="2000" dirty="0" smtClean="0">
                <a:solidFill>
                  <a:srgbClr val="FF0000"/>
                </a:solidFill>
                <a:latin typeface="Gill Sans MT" pitchFamily="34" charset="0"/>
                <a:ea typeface="Times New Roman" pitchFamily="18" charset="0"/>
                <a:cs typeface="Times New Roman" pitchFamily="18" charset="0"/>
              </a:rPr>
              <a:t> </a:t>
            </a:r>
            <a:r>
              <a:rPr lang="tr-TR" sz="2000" dirty="0" err="1" smtClean="0">
                <a:latin typeface="Gill Sans MT" pitchFamily="34" charset="0"/>
                <a:ea typeface="Times New Roman" pitchFamily="18" charset="0"/>
                <a:cs typeface="Times New Roman" pitchFamily="18" charset="0"/>
              </a:rPr>
              <a:t>Glutamat</a:t>
            </a:r>
            <a:r>
              <a:rPr lang="tr-TR" sz="2000" dirty="0" smtClean="0">
                <a:latin typeface="Gill Sans MT" pitchFamily="34" charset="0"/>
                <a:ea typeface="Times New Roman" pitchFamily="18" charset="0"/>
                <a:cs typeface="Times New Roman" pitchFamily="18" charset="0"/>
              </a:rPr>
              <a:t> </a:t>
            </a:r>
            <a:r>
              <a:rPr lang="tr-TR" sz="2000" dirty="0" err="1" smtClean="0">
                <a:latin typeface="Gill Sans MT" pitchFamily="34" charset="0"/>
                <a:ea typeface="Times New Roman" pitchFamily="18" charset="0"/>
                <a:cs typeface="Times New Roman" pitchFamily="18" charset="0"/>
              </a:rPr>
              <a:t>dehidrogenaz</a:t>
            </a:r>
            <a:r>
              <a:rPr lang="tr-TR" sz="2000" dirty="0" smtClean="0">
                <a:latin typeface="Gill Sans MT" pitchFamily="34" charset="0"/>
                <a:ea typeface="Times New Roman" pitchFamily="18" charset="0"/>
                <a:cs typeface="Times New Roman" pitchFamily="18" charset="0"/>
              </a:rPr>
              <a:t> enziminin aktivitesi </a:t>
            </a:r>
            <a:r>
              <a:rPr lang="tr-TR" sz="2000" dirty="0" err="1" smtClean="0">
                <a:latin typeface="Gill Sans MT" pitchFamily="34" charset="0"/>
                <a:ea typeface="Times New Roman" pitchFamily="18" charset="0"/>
                <a:cs typeface="Times New Roman" pitchFamily="18" charset="0"/>
              </a:rPr>
              <a:t>allosterik</a:t>
            </a:r>
            <a:r>
              <a:rPr lang="tr-TR" sz="2000" dirty="0" smtClean="0">
                <a:latin typeface="Gill Sans MT" pitchFamily="34" charset="0"/>
                <a:ea typeface="Times New Roman" pitchFamily="18" charset="0"/>
                <a:cs typeface="Times New Roman" pitchFamily="18" charset="0"/>
              </a:rPr>
              <a:t> olarak düzenlenmektedir. </a:t>
            </a:r>
          </a:p>
          <a:p>
            <a:pPr marL="0" lvl="0" indent="449263" fontAlgn="base">
              <a:lnSpc>
                <a:spcPct val="150000"/>
              </a:lnSpc>
              <a:spcBef>
                <a:spcPct val="0"/>
              </a:spcBef>
              <a:spcAft>
                <a:spcPct val="0"/>
              </a:spcAft>
              <a:buClrTx/>
              <a:buFont typeface="Wingdings" pitchFamily="2" charset="2"/>
              <a:buChar char="Ø"/>
            </a:pPr>
            <a:r>
              <a:rPr lang="tr-TR" sz="2000" dirty="0" smtClean="0">
                <a:solidFill>
                  <a:srgbClr val="FF0000"/>
                </a:solidFill>
                <a:latin typeface="Gill Sans MT" pitchFamily="34" charset="0"/>
                <a:ea typeface="Times New Roman" pitchFamily="18" charset="0"/>
                <a:cs typeface="Times New Roman" pitchFamily="18" charset="0"/>
              </a:rPr>
              <a:t> </a:t>
            </a:r>
            <a:r>
              <a:rPr lang="tr-TR" sz="2000" dirty="0" smtClean="0">
                <a:latin typeface="Gill Sans MT" pitchFamily="34" charset="0"/>
                <a:ea typeface="Times New Roman" pitchFamily="18" charset="0"/>
                <a:cs typeface="Times New Roman" pitchFamily="18" charset="0"/>
              </a:rPr>
              <a:t>ATP ve GTP, enzimi </a:t>
            </a:r>
            <a:r>
              <a:rPr lang="tr-TR" sz="2000" dirty="0" err="1" smtClean="0">
                <a:latin typeface="Gill Sans MT" pitchFamily="34" charset="0"/>
                <a:ea typeface="Times New Roman" pitchFamily="18" charset="0"/>
                <a:cs typeface="Times New Roman" pitchFamily="18" charset="0"/>
              </a:rPr>
              <a:t>allosterik</a:t>
            </a:r>
            <a:r>
              <a:rPr lang="tr-TR" sz="2000" dirty="0" smtClean="0">
                <a:latin typeface="Gill Sans MT" pitchFamily="34" charset="0"/>
                <a:ea typeface="Times New Roman" pitchFamily="18" charset="0"/>
                <a:cs typeface="Times New Roman" pitchFamily="18" charset="0"/>
              </a:rPr>
              <a:t> olarak </a:t>
            </a:r>
            <a:r>
              <a:rPr lang="tr-TR" sz="2000" dirty="0" err="1" smtClean="0">
                <a:latin typeface="Gill Sans MT" pitchFamily="34" charset="0"/>
                <a:ea typeface="Times New Roman" pitchFamily="18" charset="0"/>
                <a:cs typeface="Times New Roman" pitchFamily="18" charset="0"/>
              </a:rPr>
              <a:t>inhibe</a:t>
            </a:r>
            <a:r>
              <a:rPr lang="tr-TR" sz="2000" dirty="0" smtClean="0">
                <a:latin typeface="Gill Sans MT" pitchFamily="34" charset="0"/>
                <a:ea typeface="Times New Roman" pitchFamily="18" charset="0"/>
                <a:cs typeface="Times New Roman" pitchFamily="18" charset="0"/>
              </a:rPr>
              <a:t> ederken ADP ve GDP nükleotidleri de </a:t>
            </a:r>
            <a:r>
              <a:rPr lang="tr-TR" sz="2000" dirty="0" err="1" smtClean="0">
                <a:latin typeface="Gill Sans MT" pitchFamily="34" charset="0"/>
                <a:ea typeface="Times New Roman" pitchFamily="18" charset="0"/>
                <a:cs typeface="Times New Roman" pitchFamily="18" charset="0"/>
              </a:rPr>
              <a:t>allosterik</a:t>
            </a:r>
            <a:r>
              <a:rPr lang="tr-TR" sz="2000" dirty="0" smtClean="0">
                <a:latin typeface="Gill Sans MT" pitchFamily="34" charset="0"/>
                <a:ea typeface="Times New Roman" pitchFamily="18" charset="0"/>
                <a:cs typeface="Times New Roman" pitchFamily="18" charset="0"/>
              </a:rPr>
              <a:t> olarak aktive eder. </a:t>
            </a:r>
          </a:p>
          <a:p>
            <a:pPr marL="0" lvl="0" indent="449263" fontAlgn="base">
              <a:lnSpc>
                <a:spcPct val="150000"/>
              </a:lnSpc>
              <a:spcBef>
                <a:spcPct val="0"/>
              </a:spcBef>
              <a:spcAft>
                <a:spcPct val="0"/>
              </a:spcAft>
              <a:buClrTx/>
              <a:buFont typeface="Wingdings" pitchFamily="2" charset="2"/>
              <a:buChar char="Ø"/>
            </a:pPr>
            <a:r>
              <a:rPr lang="tr-TR" sz="2000" dirty="0" smtClean="0">
                <a:solidFill>
                  <a:srgbClr val="FF0000"/>
                </a:solidFill>
                <a:latin typeface="Gill Sans MT" pitchFamily="34" charset="0"/>
                <a:ea typeface="Times New Roman" pitchFamily="18" charset="0"/>
                <a:cs typeface="Times New Roman" pitchFamily="18" charset="0"/>
              </a:rPr>
              <a:t> </a:t>
            </a:r>
            <a:r>
              <a:rPr lang="tr-TR" sz="2000" dirty="0" smtClean="0">
                <a:latin typeface="Gill Sans MT" pitchFamily="34" charset="0"/>
                <a:ea typeface="Times New Roman" pitchFamily="18" charset="0"/>
                <a:cs typeface="Times New Roman" pitchFamily="18" charset="0"/>
              </a:rPr>
              <a:t>Yani hücre enerji yükündeki bir azalma aminoasit </a:t>
            </a:r>
            <a:r>
              <a:rPr lang="tr-TR" sz="2000" dirty="0" err="1" smtClean="0">
                <a:latin typeface="Gill Sans MT" pitchFamily="34" charset="0"/>
                <a:ea typeface="Times New Roman" pitchFamily="18" charset="0"/>
                <a:cs typeface="Times New Roman" pitchFamily="18" charset="0"/>
              </a:rPr>
              <a:t>oksidasyonunu</a:t>
            </a:r>
            <a:r>
              <a:rPr lang="tr-TR" sz="2000" dirty="0" smtClean="0">
                <a:latin typeface="Gill Sans MT" pitchFamily="34" charset="0"/>
                <a:ea typeface="Times New Roman" pitchFamily="18" charset="0"/>
                <a:cs typeface="Times New Roman" pitchFamily="18" charset="0"/>
              </a:rPr>
              <a:t> hızlandırır.</a:t>
            </a:r>
            <a:endParaRPr lang="tr-TR" sz="2000" dirty="0" smtClean="0">
              <a:latin typeface="Gill Sans MT" pitchFamily="34" charset="0"/>
              <a:cs typeface="Times New Roman" pitchFamily="18" charset="0"/>
            </a:endParaRPr>
          </a:p>
          <a:p>
            <a:pPr marL="0" lvl="0" indent="449263" eaLnBrk="0" fontAlgn="base" hangingPunct="0">
              <a:spcBef>
                <a:spcPct val="0"/>
              </a:spcBef>
              <a:spcAft>
                <a:spcPct val="0"/>
              </a:spcAft>
              <a:buClrTx/>
              <a:buFont typeface="Wingdings" pitchFamily="2" charset="2"/>
              <a:buChar char="Ø"/>
            </a:pPr>
            <a:endParaRPr lang="tr-TR" sz="2000" dirty="0" smtClean="0">
              <a:latin typeface="Arial" pitchFamily="34" charset="0"/>
              <a:cs typeface="Arial" pitchFamily="34" charset="0"/>
            </a:endParaRPr>
          </a:p>
        </p:txBody>
      </p:sp>
      <p:sp>
        <p:nvSpPr>
          <p:cNvPr id="4" name="3 Slayt Numarası Yer Tutucusu"/>
          <p:cNvSpPr>
            <a:spLocks noGrp="1"/>
          </p:cNvSpPr>
          <p:nvPr>
            <p:ph type="sldNum" sz="quarter" idx="12"/>
          </p:nvPr>
        </p:nvSpPr>
        <p:spPr/>
        <p:txBody>
          <a:bodyPr/>
          <a:lstStyle/>
          <a:p>
            <a:fld id="{983AD449-C491-42D1-BC29-B937A7C04F43}" type="slidenum">
              <a:rPr lang="tr-TR" smtClean="0"/>
              <a:pPr/>
              <a:t>34</a:t>
            </a:fld>
            <a:endParaRPr lang="tr-T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23528" y="1556792"/>
            <a:ext cx="7920880" cy="3528392"/>
          </a:xfrm>
          <a:ln>
            <a:solidFill>
              <a:schemeClr val="accent1"/>
            </a:solidFill>
          </a:ln>
        </p:spPr>
        <p:txBody>
          <a:bodyPr>
            <a:normAutofit/>
          </a:bodyPr>
          <a:lstStyle/>
          <a:p>
            <a:pPr lvl="0">
              <a:lnSpc>
                <a:spcPct val="150000"/>
              </a:lnSpc>
              <a:buFont typeface="Wingdings" pitchFamily="2" charset="2"/>
              <a:buChar char="Ø"/>
            </a:pPr>
            <a:r>
              <a:rPr lang="tr-TR" sz="2000" dirty="0" smtClean="0">
                <a:latin typeface="Gill Sans MT" pitchFamily="34" charset="0"/>
                <a:ea typeface="Times New Roman" pitchFamily="18" charset="0"/>
                <a:cs typeface="Times New Roman" pitchFamily="18" charset="0"/>
              </a:rPr>
              <a:t>  Karada yaşayan omurgalılarda NH</a:t>
            </a:r>
            <a:r>
              <a:rPr lang="tr-TR" sz="2000" baseline="-30000" dirty="0" smtClean="0">
                <a:latin typeface="Gill Sans MT" pitchFamily="34" charset="0"/>
                <a:ea typeface="Times New Roman" pitchFamily="18" charset="0"/>
                <a:cs typeface="Times New Roman" pitchFamily="18" charset="0"/>
              </a:rPr>
              <a:t>4</a:t>
            </a:r>
            <a:r>
              <a:rPr lang="tr-TR" sz="2000" baseline="30000" dirty="0" smtClean="0">
                <a:latin typeface="Gill Sans MT" pitchFamily="34" charset="0"/>
                <a:ea typeface="Times New Roman" pitchFamily="18" charset="0"/>
                <a:cs typeface="Times New Roman" pitchFamily="18" charset="0"/>
              </a:rPr>
              <a:t>+</a:t>
            </a:r>
            <a:r>
              <a:rPr lang="tr-TR" sz="2000" dirty="0" smtClean="0">
                <a:latin typeface="Gill Sans MT" pitchFamily="34" charset="0"/>
                <a:ea typeface="Times New Roman" pitchFamily="18" charset="0"/>
                <a:cs typeface="Times New Roman" pitchFamily="18" charset="0"/>
              </a:rPr>
              <a:t> üreye çevrilir ve atılır. </a:t>
            </a:r>
          </a:p>
          <a:p>
            <a:pPr lvl="0">
              <a:lnSpc>
                <a:spcPct val="150000"/>
              </a:lnSpc>
              <a:buFont typeface="Wingdings" pitchFamily="2" charset="2"/>
              <a:buChar char="Ø"/>
            </a:pPr>
            <a:r>
              <a:rPr lang="tr-TR" sz="2000" dirty="0" smtClean="0">
                <a:latin typeface="Gill Sans MT" pitchFamily="34" charset="0"/>
                <a:ea typeface="Times New Roman" pitchFamily="18" charset="0"/>
                <a:cs typeface="Times New Roman" pitchFamily="18" charset="0"/>
              </a:rPr>
              <a:t>  Bu reaksiyonların tümünü bir arada </a:t>
            </a:r>
            <a:r>
              <a:rPr lang="tr-TR" sz="2000" dirty="0" err="1" smtClean="0">
                <a:latin typeface="Gill Sans MT" pitchFamily="34" charset="0"/>
                <a:ea typeface="Times New Roman" pitchFamily="18" charset="0"/>
                <a:cs typeface="Times New Roman" pitchFamily="18" charset="0"/>
              </a:rPr>
              <a:t>şematize</a:t>
            </a:r>
            <a:r>
              <a:rPr lang="tr-TR" sz="2000" dirty="0" smtClean="0">
                <a:latin typeface="Gill Sans MT" pitchFamily="34" charset="0"/>
                <a:ea typeface="Times New Roman" pitchFamily="18" charset="0"/>
                <a:cs typeface="Times New Roman" pitchFamily="18" charset="0"/>
              </a:rPr>
              <a:t> edersek α–amino grubunun </a:t>
            </a:r>
            <a:r>
              <a:rPr lang="tr-TR" sz="2000" dirty="0" err="1" smtClean="0">
                <a:latin typeface="Gill Sans MT" pitchFamily="34" charset="0"/>
                <a:ea typeface="Times New Roman" pitchFamily="18" charset="0"/>
                <a:cs typeface="Times New Roman" pitchFamily="18" charset="0"/>
              </a:rPr>
              <a:t>metabolik</a:t>
            </a:r>
            <a:r>
              <a:rPr lang="tr-TR" sz="2000" dirty="0" smtClean="0">
                <a:latin typeface="Gill Sans MT" pitchFamily="34" charset="0"/>
                <a:ea typeface="Times New Roman" pitchFamily="18" charset="0"/>
                <a:cs typeface="Times New Roman" pitchFamily="18" charset="0"/>
              </a:rPr>
              <a:t> yolunu özetlemiş oluruz.</a:t>
            </a:r>
            <a:endParaRPr lang="tr-TR" sz="2000" dirty="0" smtClean="0">
              <a:latin typeface="Gill Sans MT" pitchFamily="34" charset="0"/>
              <a:cs typeface="Times New Roman" pitchFamily="18" charset="0"/>
            </a:endParaRPr>
          </a:p>
          <a:p>
            <a:endParaRPr lang="tr-TR" sz="2800" dirty="0"/>
          </a:p>
        </p:txBody>
      </p:sp>
      <p:sp>
        <p:nvSpPr>
          <p:cNvPr id="4" name="3 Slayt Numarası Yer Tutucusu"/>
          <p:cNvSpPr>
            <a:spLocks noGrp="1"/>
          </p:cNvSpPr>
          <p:nvPr>
            <p:ph type="sldNum" sz="quarter" idx="12"/>
          </p:nvPr>
        </p:nvSpPr>
        <p:spPr/>
        <p:txBody>
          <a:bodyPr/>
          <a:lstStyle/>
          <a:p>
            <a:fld id="{983AD449-C491-42D1-BC29-B937A7C04F43}" type="slidenum">
              <a:rPr lang="tr-TR" smtClean="0"/>
              <a:pPr/>
              <a:t>35</a:t>
            </a:fld>
            <a:endParaRPr lang="tr-TR"/>
          </a:p>
        </p:txBody>
      </p:sp>
      <p:pic>
        <p:nvPicPr>
          <p:cNvPr id="5" name="Picture 2"/>
          <p:cNvPicPr>
            <a:picLocks noChangeAspect="1" noChangeArrowheads="1"/>
          </p:cNvPicPr>
          <p:nvPr/>
        </p:nvPicPr>
        <p:blipFill>
          <a:blip r:embed="rId2" cstate="print"/>
          <a:srcRect/>
          <a:stretch>
            <a:fillRect/>
          </a:stretch>
        </p:blipFill>
        <p:spPr bwMode="auto">
          <a:xfrm>
            <a:off x="395536" y="2996952"/>
            <a:ext cx="7797716" cy="1656183"/>
          </a:xfrm>
          <a:prstGeom prst="rect">
            <a:avLst/>
          </a:prstGeom>
          <a:noFill/>
          <a:ln w="9525">
            <a:noFill/>
            <a:miter lim="800000"/>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51520" y="836712"/>
            <a:ext cx="7992888" cy="4464496"/>
          </a:xfrm>
          <a:ln>
            <a:solidFill>
              <a:schemeClr val="accent1"/>
            </a:solidFill>
          </a:ln>
        </p:spPr>
        <p:txBody>
          <a:bodyPr>
            <a:normAutofit/>
          </a:bodyPr>
          <a:lstStyle/>
          <a:p>
            <a:pPr>
              <a:lnSpc>
                <a:spcPct val="150000"/>
              </a:lnSpc>
              <a:buFont typeface="Wingdings" pitchFamily="2" charset="2"/>
              <a:buChar char="Ø"/>
            </a:pPr>
            <a:r>
              <a:rPr lang="tr-TR" sz="2000" dirty="0" smtClean="0">
                <a:solidFill>
                  <a:srgbClr val="FF0000"/>
                </a:solidFill>
                <a:latin typeface="Times New Roman" pitchFamily="18" charset="0"/>
                <a:cs typeface="Times New Roman" pitchFamily="18" charset="0"/>
              </a:rPr>
              <a:t> </a:t>
            </a:r>
            <a:r>
              <a:rPr lang="tr-TR" sz="2000" dirty="0" smtClean="0">
                <a:solidFill>
                  <a:srgbClr val="FF0000"/>
                </a:solidFill>
                <a:latin typeface="Gill Sans MT" pitchFamily="34" charset="0"/>
                <a:cs typeface="Times New Roman" pitchFamily="18" charset="0"/>
              </a:rPr>
              <a:t>Serin ve </a:t>
            </a:r>
            <a:r>
              <a:rPr lang="tr-TR" sz="2000" dirty="0" err="1" smtClean="0">
                <a:solidFill>
                  <a:srgbClr val="FF0000"/>
                </a:solidFill>
                <a:latin typeface="Gill Sans MT" pitchFamily="34" charset="0"/>
                <a:cs typeface="Times New Roman" pitchFamily="18" charset="0"/>
              </a:rPr>
              <a:t>treonin</a:t>
            </a:r>
            <a:r>
              <a:rPr lang="tr-TR" sz="2000" dirty="0" smtClean="0">
                <a:solidFill>
                  <a:srgbClr val="FF0000"/>
                </a:solidFill>
                <a:latin typeface="Gill Sans MT" pitchFamily="34" charset="0"/>
                <a:cs typeface="Times New Roman" pitchFamily="18" charset="0"/>
              </a:rPr>
              <a:t> aminoasitlerinin </a:t>
            </a:r>
            <a:r>
              <a:rPr lang="tr-TR" sz="2000" dirty="0" err="1" smtClean="0">
                <a:solidFill>
                  <a:srgbClr val="FF0000"/>
                </a:solidFill>
                <a:latin typeface="Gill Sans MT" pitchFamily="34" charset="0"/>
                <a:cs typeface="Times New Roman" pitchFamily="18" charset="0"/>
              </a:rPr>
              <a:t>deaminasyonu</a:t>
            </a:r>
            <a:r>
              <a:rPr lang="tr-TR" sz="2000" dirty="0" smtClean="0">
                <a:solidFill>
                  <a:srgbClr val="FF0000"/>
                </a:solidFill>
                <a:latin typeface="Gill Sans MT" pitchFamily="34" charset="0"/>
                <a:cs typeface="Times New Roman" pitchFamily="18" charset="0"/>
              </a:rPr>
              <a:t> farklı bir yolla da doğrudan gerçekleştirilebilir. </a:t>
            </a:r>
          </a:p>
          <a:p>
            <a:pPr>
              <a:lnSpc>
                <a:spcPct val="150000"/>
              </a:lnSpc>
              <a:buFont typeface="Wingdings" pitchFamily="2" charset="2"/>
              <a:buChar char="ü"/>
            </a:pPr>
            <a:r>
              <a:rPr lang="tr-TR" sz="2000" dirty="0" smtClean="0">
                <a:latin typeface="Gill Sans MT" pitchFamily="34" charset="0"/>
                <a:cs typeface="Times New Roman" pitchFamily="18" charset="0"/>
              </a:rPr>
              <a:t>Bu özellikleri her iki aminoasidin yan zincirlerinde bir hidroksil grubu içermelerinden kaynaklanmaktadır. </a:t>
            </a:r>
            <a:endParaRPr lang="tr-TR" sz="2000" dirty="0" smtClean="0">
              <a:solidFill>
                <a:srgbClr val="FF0000"/>
              </a:solidFill>
              <a:latin typeface="Gill Sans MT" pitchFamily="34" charset="0"/>
              <a:cs typeface="Times New Roman" pitchFamily="18" charset="0"/>
            </a:endParaRPr>
          </a:p>
          <a:p>
            <a:pPr>
              <a:lnSpc>
                <a:spcPct val="150000"/>
              </a:lnSpc>
              <a:buFont typeface="Wingdings" pitchFamily="2" charset="2"/>
              <a:buChar char="Ø"/>
            </a:pPr>
            <a:r>
              <a:rPr lang="tr-TR" sz="2000" dirty="0" smtClean="0">
                <a:latin typeface="Gill Sans MT" pitchFamily="34" charset="0"/>
                <a:cs typeface="Times New Roman" pitchFamily="18" charset="0"/>
              </a:rPr>
              <a:t> Bu </a:t>
            </a:r>
            <a:r>
              <a:rPr lang="tr-TR" sz="2000" dirty="0" err="1" smtClean="0">
                <a:latin typeface="Gill Sans MT" pitchFamily="34" charset="0"/>
                <a:cs typeface="Times New Roman" pitchFamily="18" charset="0"/>
              </a:rPr>
              <a:t>deaminasyon</a:t>
            </a:r>
            <a:r>
              <a:rPr lang="tr-TR" sz="2000" dirty="0" smtClean="0">
                <a:latin typeface="Gill Sans MT" pitchFamily="34" charset="0"/>
                <a:cs typeface="Times New Roman" pitchFamily="18" charset="0"/>
              </a:rPr>
              <a:t> reaksiyonları yine </a:t>
            </a:r>
            <a:r>
              <a:rPr lang="tr-TR" sz="2000" dirty="0" err="1" smtClean="0">
                <a:latin typeface="Gill Sans MT" pitchFamily="34" charset="0"/>
                <a:cs typeface="Times New Roman" pitchFamily="18" charset="0"/>
              </a:rPr>
              <a:t>piridoksal</a:t>
            </a:r>
            <a:r>
              <a:rPr lang="tr-TR" sz="2000" dirty="0" smtClean="0">
                <a:latin typeface="Gill Sans MT" pitchFamily="34" charset="0"/>
                <a:cs typeface="Times New Roman" pitchFamily="18" charset="0"/>
              </a:rPr>
              <a:t> fosfat </a:t>
            </a:r>
            <a:r>
              <a:rPr lang="tr-TR" sz="2000" dirty="0" err="1" smtClean="0">
                <a:latin typeface="Gill Sans MT" pitchFamily="34" charset="0"/>
                <a:cs typeface="Times New Roman" pitchFamily="18" charset="0"/>
              </a:rPr>
              <a:t>koenzimi</a:t>
            </a:r>
            <a:r>
              <a:rPr lang="tr-TR" sz="2000" dirty="0" smtClean="0">
                <a:latin typeface="Gill Sans MT" pitchFamily="34" charset="0"/>
                <a:cs typeface="Times New Roman" pitchFamily="18" charset="0"/>
              </a:rPr>
              <a:t> taşıyan serin </a:t>
            </a:r>
            <a:r>
              <a:rPr lang="tr-TR" sz="2000" dirty="0" err="1" smtClean="0">
                <a:latin typeface="Gill Sans MT" pitchFamily="34" charset="0"/>
                <a:cs typeface="Times New Roman" pitchFamily="18" charset="0"/>
              </a:rPr>
              <a:t>dehidrataz</a:t>
            </a:r>
            <a:r>
              <a:rPr lang="tr-TR" sz="2000" dirty="0" smtClean="0">
                <a:latin typeface="Gill Sans MT" pitchFamily="34" charset="0"/>
                <a:cs typeface="Times New Roman" pitchFamily="18" charset="0"/>
              </a:rPr>
              <a:t> ve </a:t>
            </a:r>
            <a:r>
              <a:rPr lang="tr-TR" sz="2000" dirty="0" err="1" smtClean="0">
                <a:latin typeface="Gill Sans MT" pitchFamily="34" charset="0"/>
                <a:cs typeface="Times New Roman" pitchFamily="18" charset="0"/>
              </a:rPr>
              <a:t>treonin</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dehidrataz</a:t>
            </a:r>
            <a:r>
              <a:rPr lang="tr-TR" sz="2000" dirty="0" smtClean="0">
                <a:latin typeface="Gill Sans MT" pitchFamily="34" charset="0"/>
                <a:cs typeface="Times New Roman" pitchFamily="18" charset="0"/>
              </a:rPr>
              <a:t> enzimleri tarafından katalizlenir.</a:t>
            </a:r>
          </a:p>
          <a:p>
            <a:pPr algn="just">
              <a:lnSpc>
                <a:spcPct val="150000"/>
              </a:lnSpc>
              <a:buNone/>
            </a:pPr>
            <a:endParaRPr lang="tr-TR" sz="2800" dirty="0"/>
          </a:p>
        </p:txBody>
      </p:sp>
      <p:sp>
        <p:nvSpPr>
          <p:cNvPr id="4" name="3 Slayt Numarası Yer Tutucusu"/>
          <p:cNvSpPr>
            <a:spLocks noGrp="1"/>
          </p:cNvSpPr>
          <p:nvPr>
            <p:ph type="sldNum" sz="quarter" idx="12"/>
          </p:nvPr>
        </p:nvSpPr>
        <p:spPr/>
        <p:txBody>
          <a:bodyPr/>
          <a:lstStyle/>
          <a:p>
            <a:fld id="{983AD449-C491-42D1-BC29-B937A7C04F43}" type="slidenum">
              <a:rPr lang="tr-TR" smtClean="0"/>
              <a:pPr/>
              <a:t>36</a:t>
            </a:fld>
            <a:endParaRPr lang="tr-TR"/>
          </a:p>
        </p:txBody>
      </p:sp>
      <p:pic>
        <p:nvPicPr>
          <p:cNvPr id="5" name="Picture 8"/>
          <p:cNvPicPr>
            <a:picLocks noChangeAspect="1" noChangeArrowheads="1"/>
          </p:cNvPicPr>
          <p:nvPr/>
        </p:nvPicPr>
        <p:blipFill>
          <a:blip r:embed="rId2" cstate="print"/>
          <a:srcRect/>
          <a:stretch>
            <a:fillRect/>
          </a:stretch>
        </p:blipFill>
        <p:spPr bwMode="auto">
          <a:xfrm>
            <a:off x="899592" y="4005064"/>
            <a:ext cx="6336704" cy="911840"/>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79512" y="1412776"/>
            <a:ext cx="7859216" cy="4464496"/>
          </a:xfrm>
          <a:ln>
            <a:solidFill>
              <a:schemeClr val="accent1"/>
            </a:solidFill>
          </a:ln>
        </p:spPr>
        <p:txBody>
          <a:bodyPr>
            <a:normAutofit/>
          </a:bodyPr>
          <a:lstStyle/>
          <a:p>
            <a:pPr>
              <a:lnSpc>
                <a:spcPct val="150000"/>
              </a:lnSpc>
              <a:buFont typeface="Wingdings" pitchFamily="2" charset="2"/>
              <a:buChar char="Ø"/>
            </a:pPr>
            <a:r>
              <a:rPr lang="tr-TR" sz="2000" dirty="0" smtClean="0">
                <a:latin typeface="Gill Sans MT" pitchFamily="34" charset="0"/>
                <a:cs typeface="Times New Roman" pitchFamily="18" charset="0"/>
              </a:rPr>
              <a:t>  Bu </a:t>
            </a:r>
            <a:r>
              <a:rPr lang="tr-TR" sz="2000" dirty="0">
                <a:latin typeface="Gill Sans MT" pitchFamily="34" charset="0"/>
                <a:cs typeface="Times New Roman" pitchFamily="18" charset="0"/>
              </a:rPr>
              <a:t>enzimlere </a:t>
            </a:r>
            <a:r>
              <a:rPr lang="tr-TR" sz="2000" dirty="0" err="1">
                <a:solidFill>
                  <a:srgbClr val="FF0000"/>
                </a:solidFill>
                <a:latin typeface="Gill Sans MT" pitchFamily="34" charset="0"/>
                <a:cs typeface="Times New Roman" pitchFamily="18" charset="0"/>
              </a:rPr>
              <a:t>dehidrataz</a:t>
            </a:r>
            <a:r>
              <a:rPr lang="tr-TR" sz="2000" dirty="0">
                <a:latin typeface="Gill Sans MT" pitchFamily="34" charset="0"/>
                <a:cs typeface="Times New Roman" pitchFamily="18" charset="0"/>
              </a:rPr>
              <a:t> adı verilmesinin nedeni </a:t>
            </a:r>
            <a:r>
              <a:rPr lang="tr-TR" sz="2000" dirty="0" err="1">
                <a:latin typeface="Gill Sans MT" pitchFamily="34" charset="0"/>
                <a:cs typeface="Times New Roman" pitchFamily="18" charset="0"/>
              </a:rPr>
              <a:t>deaminasyondan</a:t>
            </a:r>
            <a:r>
              <a:rPr lang="tr-TR" sz="2000" dirty="0">
                <a:latin typeface="Gill Sans MT" pitchFamily="34" charset="0"/>
                <a:cs typeface="Times New Roman" pitchFamily="18" charset="0"/>
              </a:rPr>
              <a:t> önce bir </a:t>
            </a:r>
            <a:r>
              <a:rPr lang="tr-TR" sz="2000" dirty="0" err="1">
                <a:latin typeface="Gill Sans MT" pitchFamily="34" charset="0"/>
                <a:cs typeface="Times New Roman" pitchFamily="18" charset="0"/>
              </a:rPr>
              <a:t>dehidratasyon</a:t>
            </a:r>
            <a:r>
              <a:rPr lang="tr-TR" sz="2000" dirty="0">
                <a:latin typeface="Gill Sans MT" pitchFamily="34" charset="0"/>
                <a:cs typeface="Times New Roman" pitchFamily="18" charset="0"/>
              </a:rPr>
              <a:t> olayının meydana gelmesidir. </a:t>
            </a:r>
            <a:endParaRPr lang="tr-TR" sz="2000" dirty="0" smtClean="0">
              <a:latin typeface="Gill Sans MT" pitchFamily="34" charset="0"/>
              <a:cs typeface="Times New Roman" pitchFamily="18" charset="0"/>
            </a:endParaRPr>
          </a:p>
          <a:p>
            <a:pPr>
              <a:lnSpc>
                <a:spcPct val="150000"/>
              </a:lnSpc>
              <a:buFont typeface="Wingdings" pitchFamily="2" charset="2"/>
              <a:buChar char="Ø"/>
            </a:pPr>
            <a:r>
              <a:rPr lang="tr-TR" sz="2000" dirty="0" smtClean="0">
                <a:solidFill>
                  <a:srgbClr val="FF0000"/>
                </a:solidFill>
                <a:latin typeface="Gill Sans MT" pitchFamily="34" charset="0"/>
                <a:cs typeface="Times New Roman" pitchFamily="18" charset="0"/>
              </a:rPr>
              <a:t> </a:t>
            </a:r>
            <a:r>
              <a:rPr lang="tr-TR" sz="2000" dirty="0" smtClean="0">
                <a:latin typeface="Gill Sans MT" pitchFamily="34" charset="0"/>
                <a:cs typeface="Times New Roman" pitchFamily="18" charset="0"/>
              </a:rPr>
              <a:t> Serinin </a:t>
            </a:r>
            <a:r>
              <a:rPr lang="tr-TR" sz="2000" dirty="0" err="1">
                <a:latin typeface="Gill Sans MT" pitchFamily="34" charset="0"/>
                <a:cs typeface="Times New Roman" pitchFamily="18" charset="0"/>
              </a:rPr>
              <a:t>piruvat</a:t>
            </a:r>
            <a:r>
              <a:rPr lang="tr-TR" sz="2000" dirty="0">
                <a:latin typeface="Gill Sans MT" pitchFamily="34" charset="0"/>
                <a:cs typeface="Times New Roman" pitchFamily="18" charset="0"/>
              </a:rPr>
              <a:t> ve NH</a:t>
            </a:r>
            <a:r>
              <a:rPr lang="tr-TR" sz="2000" baseline="-25000" dirty="0">
                <a:latin typeface="Gill Sans MT" pitchFamily="34" charset="0"/>
                <a:cs typeface="Times New Roman" pitchFamily="18" charset="0"/>
              </a:rPr>
              <a:t>4</a:t>
            </a:r>
            <a:r>
              <a:rPr lang="tr-TR" sz="2000" baseline="30000" dirty="0">
                <a:latin typeface="Gill Sans MT" pitchFamily="34" charset="0"/>
                <a:cs typeface="Times New Roman" pitchFamily="18" charset="0"/>
              </a:rPr>
              <a:t>+’</a:t>
            </a:r>
            <a:r>
              <a:rPr lang="tr-TR" sz="2000" dirty="0">
                <a:latin typeface="Gill Sans MT" pitchFamily="34" charset="0"/>
                <a:cs typeface="Times New Roman" pitchFamily="18" charset="0"/>
              </a:rPr>
              <a:t> ya parçalanması reaksiyonu şöyledir:</a:t>
            </a:r>
          </a:p>
        </p:txBody>
      </p:sp>
      <p:pic>
        <p:nvPicPr>
          <p:cNvPr id="5" name="Picture 2"/>
          <p:cNvPicPr>
            <a:picLocks noChangeAspect="1" noChangeArrowheads="1"/>
          </p:cNvPicPr>
          <p:nvPr/>
        </p:nvPicPr>
        <p:blipFill>
          <a:blip r:embed="rId2" cstate="print"/>
          <a:srcRect/>
          <a:stretch>
            <a:fillRect/>
          </a:stretch>
        </p:blipFill>
        <p:spPr bwMode="auto">
          <a:xfrm>
            <a:off x="395536" y="3501008"/>
            <a:ext cx="7575121" cy="2232248"/>
          </a:xfrm>
          <a:prstGeom prst="rect">
            <a:avLst/>
          </a:prstGeom>
          <a:noFill/>
          <a:ln w="9525">
            <a:noFill/>
            <a:miter lim="800000"/>
            <a:headEnd/>
            <a:tailEnd/>
          </a:ln>
        </p:spPr>
      </p:pic>
      <p:sp>
        <p:nvSpPr>
          <p:cNvPr id="4" name="3 Slayt Numarası Yer Tutucusu"/>
          <p:cNvSpPr>
            <a:spLocks noGrp="1"/>
          </p:cNvSpPr>
          <p:nvPr>
            <p:ph type="sldNum" sz="quarter" idx="12"/>
          </p:nvPr>
        </p:nvSpPr>
        <p:spPr/>
        <p:txBody>
          <a:bodyPr/>
          <a:lstStyle/>
          <a:p>
            <a:fld id="{983AD449-C491-42D1-BC29-B937A7C04F43}" type="slidenum">
              <a:rPr lang="tr-TR" smtClean="0"/>
              <a:pPr/>
              <a:t>37</a:t>
            </a:fld>
            <a:endParaRPr lang="tr-T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23528" y="2708920"/>
            <a:ext cx="7753672" cy="2304256"/>
          </a:xfrm>
          <a:ln>
            <a:solidFill>
              <a:schemeClr val="accent1"/>
            </a:solidFill>
          </a:ln>
        </p:spPr>
        <p:txBody>
          <a:bodyPr>
            <a:noAutofit/>
          </a:bodyPr>
          <a:lstStyle/>
          <a:p>
            <a:pPr>
              <a:lnSpc>
                <a:spcPct val="150000"/>
              </a:lnSpc>
              <a:buFont typeface="Wingdings" pitchFamily="2" charset="2"/>
              <a:buChar char="Ø"/>
            </a:pPr>
            <a:r>
              <a:rPr lang="tr-TR" sz="2000" dirty="0" smtClean="0">
                <a:solidFill>
                  <a:srgbClr val="FF0000"/>
                </a:solidFill>
                <a:latin typeface="Gill Sans MT" pitchFamily="34" charset="0"/>
                <a:cs typeface="Times New Roman" pitchFamily="18" charset="0"/>
              </a:rPr>
              <a:t>  D–aminoasitler</a:t>
            </a:r>
            <a:r>
              <a:rPr lang="tr-TR" sz="2000" dirty="0" smtClean="0">
                <a:latin typeface="Gill Sans MT" pitchFamily="34" charset="0"/>
                <a:cs typeface="Times New Roman" pitchFamily="18" charset="0"/>
              </a:rPr>
              <a:t> bitkilerde ve mikroorganizmaların hücre çeperlerinde mevcut olup, hayvan proteinlerinde yer almaz. </a:t>
            </a:r>
          </a:p>
          <a:p>
            <a:pPr>
              <a:lnSpc>
                <a:spcPct val="150000"/>
              </a:lnSpc>
              <a:buFont typeface="Wingdings" pitchFamily="2" charset="2"/>
              <a:buChar char="ü"/>
            </a:pPr>
            <a:r>
              <a:rPr lang="tr-TR" sz="2000" dirty="0" smtClean="0">
                <a:latin typeface="Gill Sans MT" pitchFamily="34" charset="0"/>
                <a:cs typeface="Times New Roman" pitchFamily="18" charset="0"/>
              </a:rPr>
              <a:t>Bununla beraber, yukarıda belirtilen kaynaklardan dolayı diyette bulunduğundan karaciğer tarafından </a:t>
            </a:r>
            <a:r>
              <a:rPr lang="tr-TR" sz="2000" dirty="0" err="1" smtClean="0">
                <a:latin typeface="Gill Sans MT" pitchFamily="34" charset="0"/>
                <a:cs typeface="Times New Roman" pitchFamily="18" charset="0"/>
              </a:rPr>
              <a:t>metabolize</a:t>
            </a:r>
            <a:r>
              <a:rPr lang="tr-TR" sz="2000" dirty="0" smtClean="0">
                <a:latin typeface="Gill Sans MT" pitchFamily="34" charset="0"/>
                <a:cs typeface="Times New Roman" pitchFamily="18" charset="0"/>
              </a:rPr>
              <a:t> edilirler.      </a:t>
            </a:r>
            <a:endParaRPr lang="tr-TR" sz="2000" dirty="0">
              <a:latin typeface="Gill Sans MT" pitchFamily="34" charset="0"/>
            </a:endParaRPr>
          </a:p>
        </p:txBody>
      </p:sp>
      <p:sp>
        <p:nvSpPr>
          <p:cNvPr id="4" name="3 Slayt Numarası Yer Tutucusu"/>
          <p:cNvSpPr>
            <a:spLocks noGrp="1"/>
          </p:cNvSpPr>
          <p:nvPr>
            <p:ph type="sldNum" sz="quarter" idx="12"/>
          </p:nvPr>
        </p:nvSpPr>
        <p:spPr/>
        <p:txBody>
          <a:bodyPr/>
          <a:lstStyle/>
          <a:p>
            <a:fld id="{983AD449-C491-42D1-BC29-B937A7C04F43}" type="slidenum">
              <a:rPr lang="tr-TR" smtClean="0"/>
              <a:pPr/>
              <a:t>38</a:t>
            </a:fld>
            <a:endParaRPr lang="tr-TR"/>
          </a:p>
        </p:txBody>
      </p:sp>
      <p:sp>
        <p:nvSpPr>
          <p:cNvPr id="5" name="4 Dikdörtgen"/>
          <p:cNvSpPr/>
          <p:nvPr/>
        </p:nvSpPr>
        <p:spPr>
          <a:xfrm>
            <a:off x="395536" y="1916832"/>
            <a:ext cx="7704856" cy="662746"/>
          </a:xfrm>
          <a:prstGeom prst="rect">
            <a:avLst/>
          </a:prstGeom>
          <a:ln>
            <a:solidFill>
              <a:schemeClr val="accent1"/>
            </a:solidFill>
          </a:ln>
        </p:spPr>
        <p:txBody>
          <a:bodyPr wrap="square">
            <a:spAutoFit/>
          </a:bodyPr>
          <a:lstStyle/>
          <a:p>
            <a:pPr>
              <a:lnSpc>
                <a:spcPct val="150000"/>
              </a:lnSpc>
              <a:buNone/>
            </a:pPr>
            <a:r>
              <a:rPr lang="tr-TR" sz="2800" b="1" dirty="0" smtClean="0">
                <a:solidFill>
                  <a:srgbClr val="C00000"/>
                </a:solidFill>
                <a:latin typeface="Gill Sans MT" pitchFamily="34" charset="0"/>
                <a:cs typeface="Times New Roman" pitchFamily="18" charset="0"/>
              </a:rPr>
              <a:t>D– ve L– Aminoasit </a:t>
            </a:r>
            <a:r>
              <a:rPr lang="tr-TR" sz="2800" b="1" dirty="0" err="1" smtClean="0">
                <a:solidFill>
                  <a:srgbClr val="C00000"/>
                </a:solidFill>
                <a:latin typeface="Gill Sans MT" pitchFamily="34" charset="0"/>
                <a:cs typeface="Times New Roman" pitchFamily="18" charset="0"/>
              </a:rPr>
              <a:t>Oksidazlar</a:t>
            </a:r>
            <a:endParaRPr lang="tr-TR" sz="2800" dirty="0" smtClean="0">
              <a:solidFill>
                <a:srgbClr val="C00000"/>
              </a:solidFill>
              <a:latin typeface="Gill Sans MT" pitchFamily="34" charset="0"/>
              <a:cs typeface="Times New Roman" pitchFamily="18"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23528" y="980728"/>
            <a:ext cx="7813376" cy="4536504"/>
          </a:xfrm>
          <a:ln>
            <a:solidFill>
              <a:schemeClr val="accent1"/>
            </a:solidFill>
          </a:ln>
        </p:spPr>
        <p:txBody>
          <a:bodyPr>
            <a:noAutofit/>
          </a:bodyPr>
          <a:lstStyle/>
          <a:p>
            <a:pPr>
              <a:lnSpc>
                <a:spcPct val="150000"/>
              </a:lnSpc>
              <a:buFont typeface="Wingdings" pitchFamily="2" charset="2"/>
              <a:buChar char="Ø"/>
            </a:pPr>
            <a:r>
              <a:rPr lang="tr-TR" sz="2000" dirty="0" smtClean="0">
                <a:solidFill>
                  <a:srgbClr val="FF0000"/>
                </a:solidFill>
                <a:latin typeface="Gill Sans MT" pitchFamily="34" charset="0"/>
                <a:cs typeface="Times New Roman" pitchFamily="18" charset="0"/>
              </a:rPr>
              <a:t>  </a:t>
            </a:r>
            <a:r>
              <a:rPr lang="tr-TR" sz="2400" b="1" dirty="0" smtClean="0">
                <a:solidFill>
                  <a:srgbClr val="FF0000"/>
                </a:solidFill>
                <a:latin typeface="Gill Sans MT" pitchFamily="34" charset="0"/>
                <a:cs typeface="Times New Roman" pitchFamily="18" charset="0"/>
              </a:rPr>
              <a:t>D–aminoasit </a:t>
            </a:r>
            <a:r>
              <a:rPr lang="tr-TR" sz="2400" b="1" dirty="0" err="1" smtClean="0">
                <a:solidFill>
                  <a:srgbClr val="FF0000"/>
                </a:solidFill>
                <a:latin typeface="Gill Sans MT" pitchFamily="34" charset="0"/>
                <a:cs typeface="Times New Roman" pitchFamily="18" charset="0"/>
              </a:rPr>
              <a:t>oksidaz</a:t>
            </a:r>
            <a:r>
              <a:rPr lang="tr-TR" sz="2400" dirty="0" smtClean="0">
                <a:solidFill>
                  <a:srgbClr val="FF0000"/>
                </a:solidFill>
                <a:latin typeface="Gill Sans MT" pitchFamily="34" charset="0"/>
                <a:cs typeface="Times New Roman" pitchFamily="18" charset="0"/>
              </a:rPr>
              <a:t>, </a:t>
            </a:r>
            <a:r>
              <a:rPr lang="tr-TR" sz="2000" dirty="0" smtClean="0">
                <a:latin typeface="Gill Sans MT" pitchFamily="34" charset="0"/>
                <a:cs typeface="Times New Roman" pitchFamily="18" charset="0"/>
              </a:rPr>
              <a:t>karaciğer ve böbrekte bulunan FAD bağlı bir </a:t>
            </a:r>
            <a:r>
              <a:rPr lang="tr-TR" sz="2000" dirty="0" err="1" smtClean="0">
                <a:latin typeface="Gill Sans MT" pitchFamily="34" charset="0"/>
                <a:cs typeface="Times New Roman" pitchFamily="18" charset="0"/>
              </a:rPr>
              <a:t>peroksizom</a:t>
            </a:r>
            <a:r>
              <a:rPr lang="tr-TR" sz="2000" dirty="0" smtClean="0">
                <a:latin typeface="Gill Sans MT" pitchFamily="34" charset="0"/>
                <a:cs typeface="Times New Roman" pitchFamily="18" charset="0"/>
              </a:rPr>
              <a:t> enzimidir ve D–aminoasitlerin </a:t>
            </a:r>
            <a:r>
              <a:rPr lang="tr-TR" sz="2000" dirty="0" err="1" smtClean="0">
                <a:latin typeface="Gill Sans MT" pitchFamily="34" charset="0"/>
                <a:cs typeface="Times New Roman" pitchFamily="18" charset="0"/>
              </a:rPr>
              <a:t>oksidatif</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deaminasyonunu</a:t>
            </a:r>
            <a:r>
              <a:rPr lang="tr-TR" sz="2000" dirty="0" smtClean="0">
                <a:latin typeface="Gill Sans MT" pitchFamily="34" charset="0"/>
                <a:cs typeface="Times New Roman" pitchFamily="18" charset="0"/>
              </a:rPr>
              <a:t> sağlar. </a:t>
            </a:r>
          </a:p>
          <a:p>
            <a:pPr>
              <a:lnSpc>
                <a:spcPct val="150000"/>
              </a:lnSpc>
              <a:buFont typeface="Wingdings" pitchFamily="2" charset="2"/>
              <a:buChar char="ü"/>
            </a:pPr>
            <a:r>
              <a:rPr lang="tr-TR" sz="2000" dirty="0" smtClean="0">
                <a:latin typeface="Gill Sans MT" pitchFamily="34" charset="0"/>
                <a:cs typeface="Times New Roman" pitchFamily="18" charset="0"/>
              </a:rPr>
              <a:t>Oluşan α–</a:t>
            </a:r>
            <a:r>
              <a:rPr lang="tr-TR" sz="2000" dirty="0" err="1" smtClean="0">
                <a:latin typeface="Gill Sans MT" pitchFamily="34" charset="0"/>
                <a:cs typeface="Times New Roman" pitchFamily="18" charset="0"/>
              </a:rPr>
              <a:t>keto</a:t>
            </a:r>
            <a:r>
              <a:rPr lang="tr-TR" sz="2000" dirty="0" smtClean="0">
                <a:latin typeface="Gill Sans MT" pitchFamily="34" charset="0"/>
                <a:cs typeface="Times New Roman" pitchFamily="18" charset="0"/>
              </a:rPr>
              <a:t> asitler, daha sonra </a:t>
            </a:r>
            <a:r>
              <a:rPr lang="tr-TR" sz="2000" dirty="0" err="1" smtClean="0">
                <a:latin typeface="Gill Sans MT" pitchFamily="34" charset="0"/>
                <a:cs typeface="Times New Roman" pitchFamily="18" charset="0"/>
              </a:rPr>
              <a:t>transaminasyonla</a:t>
            </a:r>
            <a:r>
              <a:rPr lang="tr-TR" sz="2000" dirty="0" smtClean="0">
                <a:latin typeface="Gill Sans MT" pitchFamily="34" charset="0"/>
                <a:cs typeface="Times New Roman" pitchFamily="18" charset="0"/>
              </a:rPr>
              <a:t> L– izomerlerine dönüşürken, H</a:t>
            </a:r>
            <a:r>
              <a:rPr lang="tr-TR" sz="2000" baseline="-25000" dirty="0" smtClean="0">
                <a:latin typeface="Gill Sans MT" pitchFamily="34" charset="0"/>
                <a:cs typeface="Times New Roman" pitchFamily="18" charset="0"/>
              </a:rPr>
              <a:t>2</a:t>
            </a:r>
            <a:r>
              <a:rPr lang="tr-TR" sz="2000" dirty="0" smtClean="0">
                <a:latin typeface="Gill Sans MT" pitchFamily="34" charset="0"/>
                <a:cs typeface="Times New Roman" pitchFamily="18" charset="0"/>
              </a:rPr>
              <a:t>O</a:t>
            </a:r>
            <a:r>
              <a:rPr lang="tr-TR" sz="2000" baseline="-25000" dirty="0" smtClean="0">
                <a:latin typeface="Gill Sans MT" pitchFamily="34" charset="0"/>
                <a:cs typeface="Times New Roman" pitchFamily="18" charset="0"/>
              </a:rPr>
              <a:t>2</a:t>
            </a:r>
            <a:r>
              <a:rPr lang="tr-TR" sz="2000" dirty="0" smtClean="0">
                <a:latin typeface="Gill Sans MT" pitchFamily="34" charset="0"/>
                <a:cs typeface="Times New Roman" pitchFamily="18" charset="0"/>
              </a:rPr>
              <a:t> de </a:t>
            </a:r>
            <a:r>
              <a:rPr lang="tr-TR" sz="2000" dirty="0" err="1" smtClean="0">
                <a:latin typeface="Gill Sans MT" pitchFamily="34" charset="0"/>
                <a:cs typeface="Times New Roman" pitchFamily="18" charset="0"/>
              </a:rPr>
              <a:t>katalaz</a:t>
            </a:r>
            <a:r>
              <a:rPr lang="tr-TR" sz="2000" dirty="0" smtClean="0">
                <a:latin typeface="Gill Sans MT" pitchFamily="34" charset="0"/>
                <a:cs typeface="Times New Roman" pitchFamily="18" charset="0"/>
              </a:rPr>
              <a:t> enzimi tarafından parçalanır.</a:t>
            </a:r>
            <a:r>
              <a:rPr lang="tr-TR" sz="2000" dirty="0" smtClean="0">
                <a:latin typeface="Times New Roman" pitchFamily="18" charset="0"/>
                <a:cs typeface="Times New Roman" pitchFamily="18" charset="0"/>
              </a:rPr>
              <a:t> </a:t>
            </a:r>
          </a:p>
          <a:p>
            <a:pPr>
              <a:lnSpc>
                <a:spcPct val="150000"/>
              </a:lnSpc>
              <a:buNone/>
            </a:pPr>
            <a:r>
              <a:rPr lang="tr-TR" sz="2000" dirty="0" smtClean="0">
                <a:latin typeface="Gill Sans MT" pitchFamily="34" charset="0"/>
                <a:cs typeface="Times New Roman" pitchFamily="18" charset="0"/>
              </a:rPr>
              <a:t>D–aminoasit </a:t>
            </a:r>
            <a:r>
              <a:rPr lang="tr-TR" sz="2000" dirty="0" err="1">
                <a:latin typeface="Gill Sans MT" pitchFamily="34" charset="0"/>
                <a:cs typeface="Times New Roman" pitchFamily="18" charset="0"/>
              </a:rPr>
              <a:t>oksidazın</a:t>
            </a:r>
            <a:r>
              <a:rPr lang="tr-TR" sz="2000" dirty="0">
                <a:latin typeface="Gill Sans MT" pitchFamily="34" charset="0"/>
                <a:cs typeface="Times New Roman" pitchFamily="18" charset="0"/>
              </a:rPr>
              <a:t> katalizlediği reaksiyonun net denklemi</a:t>
            </a:r>
            <a:r>
              <a:rPr lang="tr-TR" sz="2000" dirty="0" smtClean="0">
                <a:latin typeface="Gill Sans MT" pitchFamily="34" charset="0"/>
                <a:cs typeface="Times New Roman" pitchFamily="18" charset="0"/>
              </a:rPr>
              <a:t>:</a:t>
            </a:r>
          </a:p>
          <a:p>
            <a:pPr>
              <a:lnSpc>
                <a:spcPct val="150000"/>
              </a:lnSpc>
              <a:buNone/>
            </a:pPr>
            <a:r>
              <a:rPr lang="tr-TR" sz="2000" dirty="0" smtClean="0">
                <a:latin typeface="Gill Sans MT" pitchFamily="34" charset="0"/>
                <a:cs typeface="Times New Roman" pitchFamily="18" charset="0"/>
              </a:rPr>
              <a:t>	</a:t>
            </a:r>
            <a:endParaRPr lang="tr-TR" sz="2000" dirty="0">
              <a:latin typeface="Gill Sans MT" pitchFamily="34" charset="0"/>
              <a:cs typeface="Times New Roman" pitchFamily="18" charset="0"/>
            </a:endParaRPr>
          </a:p>
          <a:p>
            <a:pPr>
              <a:lnSpc>
                <a:spcPct val="150000"/>
              </a:lnSpc>
              <a:buFont typeface="Wingdings" pitchFamily="2" charset="2"/>
              <a:buChar char="Ø"/>
            </a:pPr>
            <a:endParaRPr lang="tr-TR" sz="2000" dirty="0" smtClean="0">
              <a:latin typeface="Gill Sans MT" pitchFamily="34" charset="0"/>
              <a:cs typeface="Times New Roman" pitchFamily="18" charset="0"/>
            </a:endParaRPr>
          </a:p>
        </p:txBody>
      </p:sp>
      <p:pic>
        <p:nvPicPr>
          <p:cNvPr id="5" name="Picture 2"/>
          <p:cNvPicPr>
            <a:picLocks noChangeAspect="1" noChangeArrowheads="1"/>
          </p:cNvPicPr>
          <p:nvPr/>
        </p:nvPicPr>
        <p:blipFill>
          <a:blip r:embed="rId2" cstate="print"/>
          <a:srcRect/>
          <a:stretch>
            <a:fillRect/>
          </a:stretch>
        </p:blipFill>
        <p:spPr bwMode="auto">
          <a:xfrm>
            <a:off x="395536" y="4221088"/>
            <a:ext cx="7647268" cy="857256"/>
          </a:xfrm>
          <a:prstGeom prst="rect">
            <a:avLst/>
          </a:prstGeom>
          <a:noFill/>
          <a:ln w="9525">
            <a:noFill/>
            <a:miter lim="800000"/>
            <a:headEnd/>
            <a:tailEnd/>
          </a:ln>
        </p:spPr>
      </p:pic>
      <p:sp>
        <p:nvSpPr>
          <p:cNvPr id="4" name="3 Slayt Numarası Yer Tutucusu"/>
          <p:cNvSpPr>
            <a:spLocks noGrp="1"/>
          </p:cNvSpPr>
          <p:nvPr>
            <p:ph type="sldNum" sz="quarter" idx="12"/>
          </p:nvPr>
        </p:nvSpPr>
        <p:spPr/>
        <p:txBody>
          <a:bodyPr/>
          <a:lstStyle/>
          <a:p>
            <a:fld id="{983AD449-C491-42D1-BC29-B937A7C04F43}" type="slidenum">
              <a:rPr lang="tr-TR" smtClean="0"/>
              <a:pPr/>
              <a:t>39</a:t>
            </a:fld>
            <a:endParaRPr lang="tr-T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95536" y="1340768"/>
            <a:ext cx="7620000" cy="4104456"/>
          </a:xfrm>
          <a:ln>
            <a:solidFill>
              <a:schemeClr val="accent1"/>
            </a:solidFill>
          </a:ln>
        </p:spPr>
        <p:txBody>
          <a:bodyPr>
            <a:noAutofit/>
          </a:bodyPr>
          <a:lstStyle/>
          <a:p>
            <a:pPr>
              <a:lnSpc>
                <a:spcPct val="150000"/>
              </a:lnSpc>
              <a:buFont typeface="Wingdings" pitchFamily="2" charset="2"/>
              <a:buChar char="Ø"/>
            </a:pPr>
            <a:r>
              <a:rPr lang="tr-TR" sz="2000" b="1" dirty="0" smtClean="0">
                <a:latin typeface="Gill Sans MT" pitchFamily="34" charset="0"/>
                <a:cs typeface="Times New Roman" pitchFamily="18" charset="0"/>
              </a:rPr>
              <a:t> </a:t>
            </a:r>
            <a:r>
              <a:rPr lang="tr-TR" sz="2000" dirty="0" smtClean="0">
                <a:latin typeface="Gill Sans MT" pitchFamily="34" charset="0"/>
                <a:cs typeface="Times New Roman" pitchFamily="18" charset="0"/>
              </a:rPr>
              <a:t> </a:t>
            </a:r>
            <a:r>
              <a:rPr lang="tr-TR" sz="2000" dirty="0" smtClean="0">
                <a:solidFill>
                  <a:srgbClr val="FF0000"/>
                </a:solidFill>
                <a:latin typeface="Gill Sans MT" pitchFamily="34" charset="0"/>
                <a:cs typeface="Times New Roman" pitchFamily="18" charset="0"/>
              </a:rPr>
              <a:t>Burada oluşan α–</a:t>
            </a:r>
            <a:r>
              <a:rPr lang="tr-TR" sz="2000" dirty="0" err="1" smtClean="0">
                <a:solidFill>
                  <a:srgbClr val="FF0000"/>
                </a:solidFill>
                <a:latin typeface="Gill Sans MT" pitchFamily="34" charset="0"/>
                <a:cs typeface="Times New Roman" pitchFamily="18" charset="0"/>
              </a:rPr>
              <a:t>keto</a:t>
            </a:r>
            <a:r>
              <a:rPr lang="tr-TR" sz="2000" dirty="0" smtClean="0">
                <a:solidFill>
                  <a:srgbClr val="FF0000"/>
                </a:solidFill>
                <a:latin typeface="Gill Sans MT" pitchFamily="34" charset="0"/>
                <a:cs typeface="Times New Roman" pitchFamily="18" charset="0"/>
              </a:rPr>
              <a:t> asitler, </a:t>
            </a:r>
            <a:r>
              <a:rPr lang="tr-TR" sz="2000" dirty="0" smtClean="0">
                <a:latin typeface="Gill Sans MT" pitchFamily="34" charset="0"/>
                <a:cs typeface="Times New Roman" pitchFamily="18" charset="0"/>
              </a:rPr>
              <a:t>L–α–aminoasitlerin </a:t>
            </a:r>
            <a:r>
              <a:rPr lang="tr-TR" sz="2000" dirty="0" err="1" smtClean="0">
                <a:latin typeface="Gill Sans MT" pitchFamily="34" charset="0"/>
                <a:cs typeface="Times New Roman" pitchFamily="18" charset="0"/>
              </a:rPr>
              <a:t>transaminasyonuyla</a:t>
            </a:r>
            <a:r>
              <a:rPr lang="tr-TR" sz="2000" dirty="0" smtClean="0">
                <a:latin typeface="Gill Sans MT" pitchFamily="34" charset="0"/>
                <a:cs typeface="Times New Roman" pitchFamily="18" charset="0"/>
              </a:rPr>
              <a:t> oluşan α-</a:t>
            </a:r>
            <a:r>
              <a:rPr lang="tr-TR" sz="2000" dirty="0" err="1" smtClean="0">
                <a:latin typeface="Gill Sans MT" pitchFamily="34" charset="0"/>
                <a:cs typeface="Times New Roman" pitchFamily="18" charset="0"/>
              </a:rPr>
              <a:t>ketoasitlerin</a:t>
            </a:r>
            <a:r>
              <a:rPr lang="tr-TR" sz="2000" dirty="0" smtClean="0">
                <a:latin typeface="Gill Sans MT" pitchFamily="34" charset="0"/>
                <a:cs typeface="Times New Roman" pitchFamily="18" charset="0"/>
              </a:rPr>
              <a:t> girdiği </a:t>
            </a:r>
            <a:r>
              <a:rPr lang="tr-TR" sz="2000" dirty="0" err="1" smtClean="0">
                <a:latin typeface="Gill Sans MT" pitchFamily="34" charset="0"/>
                <a:cs typeface="Times New Roman" pitchFamily="18" charset="0"/>
              </a:rPr>
              <a:t>metabolik</a:t>
            </a:r>
            <a:r>
              <a:rPr lang="tr-TR" sz="2000" dirty="0" smtClean="0">
                <a:latin typeface="Gill Sans MT" pitchFamily="34" charset="0"/>
                <a:cs typeface="Times New Roman" pitchFamily="18" charset="0"/>
              </a:rPr>
              <a:t> yollara dahil olur.</a:t>
            </a:r>
          </a:p>
          <a:p>
            <a:pPr>
              <a:lnSpc>
                <a:spcPct val="150000"/>
              </a:lnSpc>
              <a:buFont typeface="Wingdings" pitchFamily="2" charset="2"/>
              <a:buChar char="Ø"/>
            </a:pPr>
            <a:r>
              <a:rPr lang="tr-TR" sz="2400" b="1" dirty="0" smtClean="0">
                <a:solidFill>
                  <a:srgbClr val="FF0000"/>
                </a:solidFill>
                <a:latin typeface="Gill Sans MT" pitchFamily="34" charset="0"/>
                <a:cs typeface="Times New Roman" pitchFamily="18" charset="0"/>
              </a:rPr>
              <a:t>L–Aminoasit </a:t>
            </a:r>
            <a:r>
              <a:rPr lang="tr-TR" sz="2400" b="1" dirty="0" err="1" smtClean="0">
                <a:solidFill>
                  <a:srgbClr val="FF0000"/>
                </a:solidFill>
                <a:latin typeface="Gill Sans MT" pitchFamily="34" charset="0"/>
                <a:cs typeface="Times New Roman" pitchFamily="18" charset="0"/>
              </a:rPr>
              <a:t>oksidaz</a:t>
            </a:r>
            <a:r>
              <a:rPr lang="tr-TR" sz="2400" dirty="0" smtClean="0">
                <a:latin typeface="Gill Sans MT" pitchFamily="34" charset="0"/>
                <a:cs typeface="Times New Roman" pitchFamily="18" charset="0"/>
              </a:rPr>
              <a:t> </a:t>
            </a:r>
            <a:r>
              <a:rPr lang="tr-TR" sz="2000" dirty="0" smtClean="0">
                <a:latin typeface="Gill Sans MT" pitchFamily="34" charset="0"/>
                <a:cs typeface="Times New Roman" pitchFamily="18" charset="0"/>
              </a:rPr>
              <a:t>enzimleri de yine karaciğer ve böbrekte aktivite gösteren </a:t>
            </a:r>
            <a:r>
              <a:rPr lang="tr-TR" sz="2000" dirty="0" err="1" smtClean="0">
                <a:latin typeface="Gill Sans MT" pitchFamily="34" charset="0"/>
                <a:cs typeface="Times New Roman" pitchFamily="18" charset="0"/>
              </a:rPr>
              <a:t>peroksizomal</a:t>
            </a:r>
            <a:r>
              <a:rPr lang="tr-TR" sz="2000" dirty="0" smtClean="0">
                <a:latin typeface="Gill Sans MT" pitchFamily="34" charset="0"/>
                <a:cs typeface="Times New Roman" pitchFamily="18" charset="0"/>
              </a:rPr>
              <a:t> moleküllerdir. </a:t>
            </a:r>
          </a:p>
          <a:p>
            <a:pPr>
              <a:lnSpc>
                <a:spcPct val="150000"/>
              </a:lnSpc>
              <a:buFont typeface="Wingdings" pitchFamily="2" charset="2"/>
              <a:buChar char="Ø"/>
            </a:pPr>
            <a:r>
              <a:rPr lang="tr-TR" sz="2000" dirty="0" smtClean="0">
                <a:latin typeface="Gill Sans MT" pitchFamily="34" charset="0"/>
                <a:cs typeface="Times New Roman" pitchFamily="18" charset="0"/>
              </a:rPr>
              <a:t>  Yukarıdakine benzer bir reaksiyonla hemen hemen tüm L–aminoasitleri etkiler. </a:t>
            </a:r>
          </a:p>
          <a:p>
            <a:pPr>
              <a:lnSpc>
                <a:spcPct val="150000"/>
              </a:lnSpc>
              <a:buFont typeface="Wingdings" pitchFamily="2" charset="2"/>
              <a:buChar char="Ø"/>
            </a:pPr>
            <a:r>
              <a:rPr lang="tr-TR" sz="2000" dirty="0" smtClean="0">
                <a:latin typeface="Gill Sans MT" pitchFamily="34" charset="0"/>
                <a:cs typeface="Times New Roman" pitchFamily="18" charset="0"/>
              </a:rPr>
              <a:t>  Aminoasitlerin yıkımında bu enzimlerin önemi azdır</a:t>
            </a:r>
            <a:r>
              <a:rPr lang="tr-TR" sz="2000" dirty="0" smtClean="0">
                <a:latin typeface="Times New Roman" pitchFamily="18" charset="0"/>
                <a:cs typeface="Times New Roman" pitchFamily="18" charset="0"/>
              </a:rPr>
              <a:t>.</a:t>
            </a:r>
            <a:endParaRPr lang="tr-TR" sz="2000" dirty="0"/>
          </a:p>
        </p:txBody>
      </p:sp>
      <p:sp>
        <p:nvSpPr>
          <p:cNvPr id="4" name="3 Slayt Numarası Yer Tutucusu"/>
          <p:cNvSpPr>
            <a:spLocks noGrp="1"/>
          </p:cNvSpPr>
          <p:nvPr>
            <p:ph type="sldNum" sz="quarter" idx="12"/>
          </p:nvPr>
        </p:nvSpPr>
        <p:spPr/>
        <p:txBody>
          <a:bodyPr/>
          <a:lstStyle/>
          <a:p>
            <a:fld id="{983AD449-C491-42D1-BC29-B937A7C04F43}" type="slidenum">
              <a:rPr lang="tr-TR" smtClean="0"/>
              <a:pPr/>
              <a:t>40</a:t>
            </a:fld>
            <a:endParaRPr lang="tr-T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23528" y="2348880"/>
            <a:ext cx="7848872" cy="2664296"/>
          </a:xfrm>
          <a:ln>
            <a:solidFill>
              <a:schemeClr val="accent1"/>
            </a:solidFill>
          </a:ln>
        </p:spPr>
        <p:txBody>
          <a:bodyPr>
            <a:normAutofit/>
          </a:bodyPr>
          <a:lstStyle/>
          <a:p>
            <a:pPr algn="just">
              <a:lnSpc>
                <a:spcPct val="150000"/>
              </a:lnSpc>
              <a:buFont typeface="Wingdings" pitchFamily="2" charset="2"/>
              <a:buChar char="Ø"/>
            </a:pPr>
            <a:r>
              <a:rPr lang="tr-TR" sz="2000" dirty="0" smtClean="0">
                <a:latin typeface="Gill Sans MT" pitchFamily="34" charset="0"/>
                <a:cs typeface="Times New Roman" pitchFamily="18" charset="0"/>
              </a:rPr>
              <a:t>  </a:t>
            </a:r>
            <a:r>
              <a:rPr lang="tr-TR" sz="2000" dirty="0" smtClean="0">
                <a:solidFill>
                  <a:srgbClr val="FF0000"/>
                </a:solidFill>
                <a:latin typeface="Gill Sans MT" pitchFamily="34" charset="0"/>
                <a:cs typeface="Times New Roman" pitchFamily="18" charset="0"/>
              </a:rPr>
              <a:t>Aminoasitlerin </a:t>
            </a:r>
            <a:r>
              <a:rPr lang="tr-TR" sz="2000" dirty="0">
                <a:solidFill>
                  <a:srgbClr val="FF0000"/>
                </a:solidFill>
                <a:latin typeface="Gill Sans MT" pitchFamily="34" charset="0"/>
                <a:cs typeface="Times New Roman" pitchFamily="18" charset="0"/>
              </a:rPr>
              <a:t>yıkımında oluşan NH</a:t>
            </a:r>
            <a:r>
              <a:rPr lang="tr-TR" sz="2000" baseline="-25000" dirty="0">
                <a:solidFill>
                  <a:srgbClr val="FF0000"/>
                </a:solidFill>
                <a:latin typeface="Gill Sans MT" pitchFamily="34" charset="0"/>
                <a:cs typeface="Times New Roman" pitchFamily="18" charset="0"/>
              </a:rPr>
              <a:t>4</a:t>
            </a:r>
            <a:r>
              <a:rPr lang="tr-TR" sz="2000" baseline="30000" dirty="0">
                <a:solidFill>
                  <a:srgbClr val="FF0000"/>
                </a:solidFill>
                <a:latin typeface="Gill Sans MT" pitchFamily="34" charset="0"/>
                <a:cs typeface="Times New Roman" pitchFamily="18" charset="0"/>
              </a:rPr>
              <a:t>+</a:t>
            </a:r>
            <a:r>
              <a:rPr lang="tr-TR" sz="2000" dirty="0" smtClean="0">
                <a:solidFill>
                  <a:srgbClr val="FF0000"/>
                </a:solidFill>
                <a:latin typeface="Gill Sans MT" pitchFamily="34" charset="0"/>
                <a:cs typeface="Times New Roman" pitchFamily="18" charset="0"/>
              </a:rPr>
              <a:t>’un</a:t>
            </a:r>
            <a:r>
              <a:rPr lang="tr-TR" sz="2000" dirty="0" smtClean="0">
                <a:latin typeface="Gill Sans MT" pitchFamily="34" charset="0"/>
                <a:cs typeface="Times New Roman" pitchFamily="18" charset="0"/>
              </a:rPr>
              <a:t> </a:t>
            </a:r>
            <a:r>
              <a:rPr lang="tr-TR" sz="2000" dirty="0">
                <a:latin typeface="Gill Sans MT" pitchFamily="34" charset="0"/>
                <a:cs typeface="Times New Roman" pitchFamily="18" charset="0"/>
              </a:rPr>
              <a:t>bir kısmı azotlu bileşiklerin </a:t>
            </a:r>
            <a:r>
              <a:rPr lang="tr-TR" sz="2000" dirty="0" err="1">
                <a:latin typeface="Gill Sans MT" pitchFamily="34" charset="0"/>
                <a:cs typeface="Times New Roman" pitchFamily="18" charset="0"/>
              </a:rPr>
              <a:t>biyosentezinde</a:t>
            </a:r>
            <a:r>
              <a:rPr lang="tr-TR" sz="2000" dirty="0">
                <a:latin typeface="Gill Sans MT" pitchFamily="34" charset="0"/>
                <a:cs typeface="Times New Roman" pitchFamily="18" charset="0"/>
              </a:rPr>
              <a:t> kullanılır. </a:t>
            </a:r>
            <a:endParaRPr lang="tr-TR" sz="2000" dirty="0" smtClean="0">
              <a:latin typeface="Gill Sans MT" pitchFamily="34" charset="0"/>
              <a:cs typeface="Times New Roman" pitchFamily="18" charset="0"/>
            </a:endParaRPr>
          </a:p>
          <a:p>
            <a:pPr>
              <a:lnSpc>
                <a:spcPct val="150000"/>
              </a:lnSpc>
              <a:buFont typeface="Wingdings" pitchFamily="2" charset="2"/>
              <a:buChar char="Ø"/>
            </a:pPr>
            <a:r>
              <a:rPr lang="tr-TR" sz="2000" dirty="0" smtClean="0">
                <a:latin typeface="Gill Sans MT" pitchFamily="34" charset="0"/>
                <a:cs typeface="Times New Roman" pitchFamily="18" charset="0"/>
              </a:rPr>
              <a:t>  Karada </a:t>
            </a:r>
            <a:r>
              <a:rPr lang="tr-TR" sz="2000" dirty="0">
                <a:latin typeface="Gill Sans MT" pitchFamily="34" charset="0"/>
                <a:cs typeface="Times New Roman" pitchFamily="18" charset="0"/>
              </a:rPr>
              <a:t>yaşayan omurgalılarda, NH</a:t>
            </a:r>
            <a:r>
              <a:rPr lang="tr-TR" sz="2000" baseline="-25000" dirty="0">
                <a:latin typeface="Gill Sans MT" pitchFamily="34" charset="0"/>
                <a:cs typeface="Times New Roman" pitchFamily="18" charset="0"/>
              </a:rPr>
              <a:t>4</a:t>
            </a:r>
            <a:r>
              <a:rPr lang="tr-TR" sz="2000" baseline="30000" dirty="0">
                <a:latin typeface="Gill Sans MT" pitchFamily="34" charset="0"/>
                <a:cs typeface="Times New Roman" pitchFamily="18" charset="0"/>
              </a:rPr>
              <a:t>+</a:t>
            </a:r>
            <a:r>
              <a:rPr lang="tr-TR" sz="2000" dirty="0">
                <a:latin typeface="Gill Sans MT" pitchFamily="34" charset="0"/>
                <a:cs typeface="Times New Roman" pitchFamily="18" charset="0"/>
              </a:rPr>
              <a:t> üreye çevrilerek atılır. </a:t>
            </a:r>
            <a:endParaRPr lang="tr-TR" sz="2000" dirty="0" smtClean="0">
              <a:latin typeface="Gill Sans MT" pitchFamily="34" charset="0"/>
              <a:cs typeface="Times New Roman" pitchFamily="18" charset="0"/>
            </a:endParaRPr>
          </a:p>
          <a:p>
            <a:pPr>
              <a:lnSpc>
                <a:spcPct val="150000"/>
              </a:lnSpc>
              <a:buFont typeface="Wingdings" pitchFamily="2" charset="2"/>
              <a:buChar char="Ø"/>
            </a:pPr>
            <a:r>
              <a:rPr lang="tr-TR" sz="2000" dirty="0" smtClean="0">
                <a:latin typeface="Gill Sans MT" pitchFamily="34" charset="0"/>
                <a:cs typeface="Times New Roman" pitchFamily="18" charset="0"/>
              </a:rPr>
              <a:t>  Kuşlarda </a:t>
            </a:r>
            <a:r>
              <a:rPr lang="tr-TR" sz="2000" dirty="0">
                <a:latin typeface="Gill Sans MT" pitchFamily="34" charset="0"/>
                <a:cs typeface="Times New Roman" pitchFamily="18" charset="0"/>
              </a:rPr>
              <a:t>ve sürüngenlerde NH</a:t>
            </a:r>
            <a:r>
              <a:rPr lang="tr-TR" sz="2000" baseline="-25000" dirty="0">
                <a:latin typeface="Gill Sans MT" pitchFamily="34" charset="0"/>
                <a:cs typeface="Times New Roman" pitchFamily="18" charset="0"/>
              </a:rPr>
              <a:t>4</a:t>
            </a:r>
            <a:r>
              <a:rPr lang="tr-TR" sz="2000" baseline="30000" dirty="0">
                <a:latin typeface="Gill Sans MT" pitchFamily="34" charset="0"/>
                <a:cs typeface="Times New Roman" pitchFamily="18" charset="0"/>
              </a:rPr>
              <a:t>+</a:t>
            </a:r>
            <a:r>
              <a:rPr lang="tr-TR" sz="2000" dirty="0">
                <a:latin typeface="Gill Sans MT" pitchFamily="34" charset="0"/>
                <a:cs typeface="Times New Roman" pitchFamily="18" charset="0"/>
              </a:rPr>
              <a:t> ürik aside dönüştürülerek atılırken, deniz hayvanlarında NH</a:t>
            </a:r>
            <a:r>
              <a:rPr lang="tr-TR" sz="2000" baseline="-25000" dirty="0">
                <a:latin typeface="Gill Sans MT" pitchFamily="34" charset="0"/>
                <a:cs typeface="Times New Roman" pitchFamily="18" charset="0"/>
              </a:rPr>
              <a:t>4</a:t>
            </a:r>
            <a:r>
              <a:rPr lang="tr-TR" sz="2000" baseline="30000" dirty="0">
                <a:latin typeface="Gill Sans MT" pitchFamily="34" charset="0"/>
                <a:cs typeface="Times New Roman" pitchFamily="18" charset="0"/>
              </a:rPr>
              <a:t>+</a:t>
            </a:r>
            <a:r>
              <a:rPr lang="tr-TR" sz="2000" dirty="0">
                <a:latin typeface="Gill Sans MT" pitchFamily="34" charset="0"/>
                <a:cs typeface="Times New Roman" pitchFamily="18" charset="0"/>
              </a:rPr>
              <a:t> olduğu gibi atılır</a:t>
            </a:r>
            <a:r>
              <a:rPr lang="tr-TR" sz="2000" dirty="0" smtClean="0">
                <a:latin typeface="Gill Sans MT" pitchFamily="34" charset="0"/>
                <a:cs typeface="Times New Roman" pitchFamily="18" charset="0"/>
              </a:rPr>
              <a:t>.</a:t>
            </a:r>
            <a:endParaRPr lang="tr-TR" sz="2000" dirty="0"/>
          </a:p>
        </p:txBody>
      </p:sp>
      <p:sp>
        <p:nvSpPr>
          <p:cNvPr id="4" name="3 Slayt Numarası Yer Tutucusu"/>
          <p:cNvSpPr>
            <a:spLocks noGrp="1"/>
          </p:cNvSpPr>
          <p:nvPr>
            <p:ph type="sldNum" sz="quarter" idx="12"/>
          </p:nvPr>
        </p:nvSpPr>
        <p:spPr/>
        <p:txBody>
          <a:bodyPr/>
          <a:lstStyle/>
          <a:p>
            <a:fld id="{983AD449-C491-42D1-BC29-B937A7C04F43}" type="slidenum">
              <a:rPr lang="tr-TR" smtClean="0"/>
              <a:pPr/>
              <a:t>41</a:t>
            </a:fld>
            <a:endParaRPr lang="tr-TR"/>
          </a:p>
        </p:txBody>
      </p:sp>
      <p:sp>
        <p:nvSpPr>
          <p:cNvPr id="5" name="4 Dikdörtgen"/>
          <p:cNvSpPr/>
          <p:nvPr/>
        </p:nvSpPr>
        <p:spPr>
          <a:xfrm>
            <a:off x="323528" y="1412776"/>
            <a:ext cx="7848872" cy="523220"/>
          </a:xfrm>
          <a:prstGeom prst="rect">
            <a:avLst/>
          </a:prstGeom>
          <a:ln>
            <a:solidFill>
              <a:schemeClr val="accent1"/>
            </a:solidFill>
          </a:ln>
        </p:spPr>
        <p:txBody>
          <a:bodyPr wrap="square">
            <a:spAutoFit/>
          </a:bodyPr>
          <a:lstStyle/>
          <a:p>
            <a:r>
              <a:rPr lang="tr-TR" sz="2800" b="1" dirty="0" smtClean="0">
                <a:solidFill>
                  <a:srgbClr val="C00000"/>
                </a:solidFill>
                <a:latin typeface="Gill Sans MT" pitchFamily="34" charset="0"/>
                <a:cs typeface="Times New Roman" pitchFamily="18" charset="0"/>
              </a:rPr>
              <a:t>12.2.2. Üre Çevrimi</a:t>
            </a:r>
            <a:endParaRPr lang="tr-TR" sz="2800"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23528" y="1556792"/>
            <a:ext cx="7764016" cy="3528392"/>
          </a:xfrm>
          <a:ln>
            <a:solidFill>
              <a:schemeClr val="accent1"/>
            </a:solidFill>
          </a:ln>
        </p:spPr>
        <p:txBody>
          <a:bodyPr>
            <a:normAutofit/>
          </a:bodyPr>
          <a:lstStyle/>
          <a:p>
            <a:pPr>
              <a:lnSpc>
                <a:spcPct val="150000"/>
              </a:lnSpc>
              <a:buNone/>
            </a:pPr>
            <a:r>
              <a:rPr lang="tr-TR" sz="2400" dirty="0" smtClean="0">
                <a:solidFill>
                  <a:srgbClr val="FF0000"/>
                </a:solidFill>
                <a:latin typeface="Gill Sans MT" pitchFamily="34" charset="0"/>
                <a:cs typeface="Times New Roman" pitchFamily="18" charset="0"/>
              </a:rPr>
              <a:t> </a:t>
            </a:r>
            <a:r>
              <a:rPr lang="tr-TR" sz="2600" dirty="0" smtClean="0">
                <a:solidFill>
                  <a:srgbClr val="FF0000"/>
                </a:solidFill>
                <a:latin typeface="Gill Sans MT" pitchFamily="34" charset="0"/>
                <a:cs typeface="Times New Roman" pitchFamily="18" charset="0"/>
              </a:rPr>
              <a:t>İnsanlarda NH</a:t>
            </a:r>
            <a:r>
              <a:rPr lang="tr-TR" sz="2600" baseline="-25000" dirty="0" smtClean="0">
                <a:solidFill>
                  <a:srgbClr val="FF0000"/>
                </a:solidFill>
                <a:latin typeface="Gill Sans MT" pitchFamily="34" charset="0"/>
                <a:cs typeface="Times New Roman" pitchFamily="18" charset="0"/>
              </a:rPr>
              <a:t>4</a:t>
            </a:r>
            <a:r>
              <a:rPr lang="tr-TR" sz="2600" baseline="30000" dirty="0" smtClean="0">
                <a:solidFill>
                  <a:srgbClr val="FF0000"/>
                </a:solidFill>
                <a:latin typeface="Gill Sans MT" pitchFamily="34" charset="0"/>
                <a:cs typeface="Times New Roman" pitchFamily="18" charset="0"/>
              </a:rPr>
              <a:t>+</a:t>
            </a:r>
            <a:r>
              <a:rPr lang="tr-TR" sz="2600" dirty="0" smtClean="0">
                <a:solidFill>
                  <a:srgbClr val="FF0000"/>
                </a:solidFill>
                <a:latin typeface="Gill Sans MT" pitchFamily="34" charset="0"/>
                <a:cs typeface="Times New Roman" pitchFamily="18" charset="0"/>
              </a:rPr>
              <a:t>’ </a:t>
            </a:r>
            <a:r>
              <a:rPr lang="tr-TR" sz="2600" dirty="0" err="1" smtClean="0">
                <a:solidFill>
                  <a:srgbClr val="FF0000"/>
                </a:solidFill>
                <a:latin typeface="Gill Sans MT" pitchFamily="34" charset="0"/>
                <a:cs typeface="Times New Roman" pitchFamily="18" charset="0"/>
              </a:rPr>
              <a:t>ın</a:t>
            </a:r>
            <a:r>
              <a:rPr lang="tr-TR" sz="2600" dirty="0" smtClean="0">
                <a:solidFill>
                  <a:srgbClr val="FF0000"/>
                </a:solidFill>
                <a:latin typeface="Gill Sans MT" pitchFamily="34" charset="0"/>
                <a:cs typeface="Times New Roman" pitchFamily="18" charset="0"/>
              </a:rPr>
              <a:t> tek kaynağı aminoasitler değildir:</a:t>
            </a:r>
          </a:p>
          <a:p>
            <a:pPr marL="571500" indent="-457200">
              <a:lnSpc>
                <a:spcPct val="150000"/>
              </a:lnSpc>
              <a:buFont typeface="+mj-lt"/>
              <a:buAutoNum type="arabicPeriod"/>
            </a:pPr>
            <a:r>
              <a:rPr lang="tr-TR" sz="2000" dirty="0" smtClean="0">
                <a:latin typeface="Gill Sans MT" pitchFamily="34" charset="0"/>
                <a:cs typeface="Times New Roman" pitchFamily="18" charset="0"/>
              </a:rPr>
              <a:t>Bağırsaklardaki bakteriyel faaliyetlerde oluşan ve emilerek kana karışan, diyetle alınan ve amin </a:t>
            </a:r>
            <a:r>
              <a:rPr lang="tr-TR" sz="2000" dirty="0" err="1" smtClean="0">
                <a:latin typeface="Gill Sans MT" pitchFamily="34" charset="0"/>
                <a:cs typeface="Times New Roman" pitchFamily="18" charset="0"/>
              </a:rPr>
              <a:t>oksidaz</a:t>
            </a:r>
            <a:r>
              <a:rPr lang="tr-TR" sz="2000" dirty="0" smtClean="0">
                <a:latin typeface="Gill Sans MT" pitchFamily="34" charset="0"/>
                <a:cs typeface="Times New Roman" pitchFamily="18" charset="0"/>
              </a:rPr>
              <a:t> enzimlerince yıkılan aminlerden gelen,</a:t>
            </a:r>
          </a:p>
          <a:p>
            <a:pPr marL="571500" indent="-457200">
              <a:lnSpc>
                <a:spcPct val="150000"/>
              </a:lnSpc>
              <a:buFont typeface="+mj-lt"/>
              <a:buAutoNum type="arabicPeriod"/>
            </a:pPr>
            <a:r>
              <a:rPr lang="tr-TR" sz="2000" dirty="0" smtClean="0">
                <a:latin typeface="Gill Sans MT" pitchFamily="34" charset="0"/>
                <a:cs typeface="Times New Roman" pitchFamily="18" charset="0"/>
              </a:rPr>
              <a:t>Pürin ve </a:t>
            </a:r>
            <a:r>
              <a:rPr lang="tr-TR" sz="2000" dirty="0" err="1" smtClean="0">
                <a:latin typeface="Gill Sans MT" pitchFamily="34" charset="0"/>
                <a:cs typeface="Times New Roman" pitchFamily="18" charset="0"/>
              </a:rPr>
              <a:t>pirimidin</a:t>
            </a:r>
            <a:r>
              <a:rPr lang="tr-TR" sz="2000" dirty="0" smtClean="0">
                <a:latin typeface="Gill Sans MT" pitchFamily="34" charset="0"/>
                <a:cs typeface="Times New Roman" pitchFamily="18" charset="0"/>
              </a:rPr>
              <a:t> katabolizmasından oluşan NH</a:t>
            </a:r>
            <a:r>
              <a:rPr lang="tr-TR" sz="2000" baseline="-25000" dirty="0" smtClean="0">
                <a:latin typeface="Gill Sans MT" pitchFamily="34" charset="0"/>
                <a:cs typeface="Times New Roman" pitchFamily="18" charset="0"/>
              </a:rPr>
              <a:t>4</a:t>
            </a:r>
            <a:r>
              <a:rPr lang="tr-TR" sz="2000" baseline="30000" dirty="0" smtClean="0">
                <a:latin typeface="Gill Sans MT" pitchFamily="34" charset="0"/>
                <a:cs typeface="Times New Roman" pitchFamily="18" charset="0"/>
              </a:rPr>
              <a:t>+</a:t>
            </a:r>
            <a:r>
              <a:rPr lang="tr-TR" sz="2000" dirty="0" smtClean="0">
                <a:latin typeface="Gill Sans MT" pitchFamily="34" charset="0"/>
                <a:cs typeface="Times New Roman" pitchFamily="18" charset="0"/>
              </a:rPr>
              <a:t> iyonları da karaciğere taşınarak üreye dönüştürülmelidir.</a:t>
            </a:r>
            <a:endParaRPr lang="tr-TR" sz="2000" dirty="0"/>
          </a:p>
        </p:txBody>
      </p:sp>
      <p:sp>
        <p:nvSpPr>
          <p:cNvPr id="4" name="3 Slayt Numarası Yer Tutucusu"/>
          <p:cNvSpPr>
            <a:spLocks noGrp="1"/>
          </p:cNvSpPr>
          <p:nvPr>
            <p:ph type="sldNum" sz="quarter" idx="12"/>
          </p:nvPr>
        </p:nvSpPr>
        <p:spPr/>
        <p:txBody>
          <a:bodyPr/>
          <a:lstStyle/>
          <a:p>
            <a:fld id="{983AD449-C491-42D1-BC29-B937A7C04F43}" type="slidenum">
              <a:rPr lang="tr-TR" smtClean="0"/>
              <a:pPr/>
              <a:t>42</a:t>
            </a:fld>
            <a:endParaRPr lang="tr-T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23528" y="1052736"/>
            <a:ext cx="7848872" cy="4176464"/>
          </a:xfrm>
          <a:ln>
            <a:solidFill>
              <a:schemeClr val="accent1"/>
            </a:solidFill>
          </a:ln>
        </p:spPr>
        <p:txBody>
          <a:bodyPr>
            <a:normAutofit lnSpcReduction="10000"/>
          </a:bodyPr>
          <a:lstStyle/>
          <a:p>
            <a:pPr>
              <a:lnSpc>
                <a:spcPct val="150000"/>
              </a:lnSpc>
              <a:buFont typeface="Wingdings" pitchFamily="2" charset="2"/>
              <a:buChar char="Ø"/>
            </a:pPr>
            <a:r>
              <a:rPr lang="tr-TR" sz="2000" dirty="0" smtClean="0">
                <a:latin typeface="Times New Roman" pitchFamily="18" charset="0"/>
                <a:cs typeface="Times New Roman" pitchFamily="18" charset="0"/>
              </a:rPr>
              <a:t>  </a:t>
            </a:r>
            <a:r>
              <a:rPr lang="tr-TR" sz="2000" dirty="0" smtClean="0">
                <a:latin typeface="Gill Sans MT" pitchFamily="34" charset="0"/>
                <a:cs typeface="Times New Roman" pitchFamily="18" charset="0"/>
              </a:rPr>
              <a:t>Kara omurgalılarında üre yalnız karaciğerde üre çevrimi tarafından sentezlenmektedir. </a:t>
            </a:r>
          </a:p>
          <a:p>
            <a:pPr>
              <a:lnSpc>
                <a:spcPct val="150000"/>
              </a:lnSpc>
              <a:buFont typeface="Wingdings" pitchFamily="2" charset="2"/>
              <a:buChar char="ü"/>
            </a:pPr>
            <a:r>
              <a:rPr lang="tr-TR" sz="2000" dirty="0" smtClean="0">
                <a:latin typeface="Gill Sans MT" pitchFamily="34" charset="0"/>
                <a:cs typeface="Times New Roman" pitchFamily="18" charset="0"/>
              </a:rPr>
              <a:t>Üre sentezindeki azotlardan biri amonyaktan (NH</a:t>
            </a:r>
            <a:r>
              <a:rPr lang="tr-TR" sz="2000" baseline="-25000" dirty="0" smtClean="0">
                <a:latin typeface="Gill Sans MT" pitchFamily="34" charset="0"/>
                <a:cs typeface="Times New Roman" pitchFamily="18" charset="0"/>
              </a:rPr>
              <a:t>4</a:t>
            </a:r>
            <a:r>
              <a:rPr lang="tr-TR" sz="2000" baseline="30000" dirty="0" smtClean="0">
                <a:latin typeface="Gill Sans MT" pitchFamily="34" charset="0"/>
                <a:cs typeface="Times New Roman" pitchFamily="18" charset="0"/>
              </a:rPr>
              <a:t>+</a:t>
            </a:r>
            <a:r>
              <a:rPr lang="tr-TR" sz="2000" dirty="0" smtClean="0">
                <a:latin typeface="Gill Sans MT" pitchFamily="34" charset="0"/>
                <a:cs typeface="Times New Roman" pitchFamily="18" charset="0"/>
              </a:rPr>
              <a:t>), diğeri ise </a:t>
            </a:r>
            <a:r>
              <a:rPr lang="tr-TR" sz="2000" dirty="0" err="1" smtClean="0">
                <a:latin typeface="Gill Sans MT" pitchFamily="34" charset="0"/>
                <a:cs typeface="Times New Roman" pitchFamily="18" charset="0"/>
              </a:rPr>
              <a:t>aspartattan</a:t>
            </a:r>
            <a:r>
              <a:rPr lang="tr-TR" sz="2000" dirty="0" smtClean="0">
                <a:latin typeface="Gill Sans MT" pitchFamily="34" charset="0"/>
                <a:cs typeface="Times New Roman" pitchFamily="18" charset="0"/>
              </a:rPr>
              <a:t> sağlanır. </a:t>
            </a:r>
          </a:p>
          <a:p>
            <a:pPr>
              <a:lnSpc>
                <a:spcPct val="150000"/>
              </a:lnSpc>
              <a:buFont typeface="Wingdings" pitchFamily="2" charset="2"/>
              <a:buChar char="ü"/>
            </a:pPr>
            <a:r>
              <a:rPr lang="tr-TR" sz="2000" dirty="0" smtClean="0">
                <a:latin typeface="Gill Sans MT" pitchFamily="34" charset="0"/>
                <a:cs typeface="Times New Roman" pitchFamily="18" charset="0"/>
              </a:rPr>
              <a:t>Karbon atomu da CO</a:t>
            </a:r>
            <a:r>
              <a:rPr lang="tr-TR" sz="2000" baseline="-25000" dirty="0" smtClean="0">
                <a:latin typeface="Gill Sans MT" pitchFamily="34" charset="0"/>
                <a:cs typeface="Times New Roman" pitchFamily="18" charset="0"/>
              </a:rPr>
              <a:t>2</a:t>
            </a:r>
            <a:r>
              <a:rPr lang="tr-TR" sz="2000" dirty="0" smtClean="0">
                <a:latin typeface="Gill Sans MT" pitchFamily="34" charset="0"/>
                <a:cs typeface="Times New Roman" pitchFamily="18" charset="0"/>
              </a:rPr>
              <a:t>’ den gelir. </a:t>
            </a:r>
          </a:p>
          <a:p>
            <a:pPr>
              <a:lnSpc>
                <a:spcPct val="150000"/>
              </a:lnSpc>
              <a:buFont typeface="Wingdings" pitchFamily="2" charset="2"/>
              <a:buChar char="ü"/>
            </a:pPr>
            <a:r>
              <a:rPr lang="tr-TR" sz="2000" dirty="0" smtClean="0">
                <a:latin typeface="Gill Sans MT" pitchFamily="34" charset="0"/>
                <a:cs typeface="Times New Roman" pitchFamily="18" charset="0"/>
              </a:rPr>
              <a:t>Üre, bir anlamda metabolizmanın atık </a:t>
            </a:r>
            <a:r>
              <a:rPr lang="tr-TR" sz="2000" dirty="0" err="1" smtClean="0">
                <a:latin typeface="Gill Sans MT" pitchFamily="34" charset="0"/>
                <a:cs typeface="Times New Roman" pitchFamily="18" charset="0"/>
              </a:rPr>
              <a:t>toksik</a:t>
            </a:r>
            <a:r>
              <a:rPr lang="tr-TR" sz="2000" dirty="0" smtClean="0">
                <a:latin typeface="Gill Sans MT" pitchFamily="34" charset="0"/>
                <a:cs typeface="Times New Roman" pitchFamily="18" charset="0"/>
              </a:rPr>
              <a:t> maddeleri olan CO</a:t>
            </a:r>
            <a:r>
              <a:rPr lang="tr-TR" sz="2000" baseline="-25000" dirty="0" smtClean="0">
                <a:latin typeface="Gill Sans MT" pitchFamily="34" charset="0"/>
                <a:cs typeface="Times New Roman" pitchFamily="18" charset="0"/>
              </a:rPr>
              <a:t>2</a:t>
            </a:r>
            <a:r>
              <a:rPr lang="tr-TR" sz="2000" dirty="0" smtClean="0">
                <a:latin typeface="Gill Sans MT" pitchFamily="34" charset="0"/>
                <a:cs typeface="Times New Roman" pitchFamily="18" charset="0"/>
              </a:rPr>
              <a:t> ve amonyağın beraberce atılma şeklidir. </a:t>
            </a:r>
          </a:p>
          <a:p>
            <a:pPr>
              <a:lnSpc>
                <a:spcPct val="150000"/>
              </a:lnSpc>
              <a:buFont typeface="Wingdings" pitchFamily="2" charset="2"/>
              <a:buChar char="ü"/>
            </a:pPr>
            <a:r>
              <a:rPr lang="tr-TR" sz="2000" dirty="0" err="1" smtClean="0">
                <a:latin typeface="Gill Sans MT" pitchFamily="34" charset="0"/>
                <a:cs typeface="Times New Roman" pitchFamily="18" charset="0"/>
              </a:rPr>
              <a:t>Ornitin</a:t>
            </a:r>
            <a:r>
              <a:rPr lang="tr-TR" sz="2000" dirty="0" smtClean="0">
                <a:latin typeface="Gill Sans MT" pitchFamily="34" charset="0"/>
                <a:cs typeface="Times New Roman" pitchFamily="18" charset="0"/>
              </a:rPr>
              <a:t> aminoasidi üredeki karbon ve azot atomlarının taşıyıcısı rolünü oynar.</a:t>
            </a:r>
          </a:p>
          <a:p>
            <a:pPr>
              <a:lnSpc>
                <a:spcPct val="150000"/>
              </a:lnSpc>
              <a:buFont typeface="Wingdings" pitchFamily="2" charset="2"/>
              <a:buChar char="ü"/>
            </a:pPr>
            <a:endParaRPr lang="tr-TR" sz="2000" dirty="0"/>
          </a:p>
        </p:txBody>
      </p:sp>
      <p:sp>
        <p:nvSpPr>
          <p:cNvPr id="4" name="3 Slayt Numarası Yer Tutucusu"/>
          <p:cNvSpPr>
            <a:spLocks noGrp="1"/>
          </p:cNvSpPr>
          <p:nvPr>
            <p:ph type="sldNum" sz="quarter" idx="12"/>
          </p:nvPr>
        </p:nvSpPr>
        <p:spPr/>
        <p:txBody>
          <a:bodyPr/>
          <a:lstStyle/>
          <a:p>
            <a:fld id="{983AD449-C491-42D1-BC29-B937A7C04F43}" type="slidenum">
              <a:rPr lang="tr-TR" smtClean="0"/>
              <a:pPr/>
              <a:t>43</a:t>
            </a:fld>
            <a:endParaRPr lang="tr-T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23528" y="2636912"/>
            <a:ext cx="7859216" cy="1656184"/>
          </a:xfrm>
          <a:ln>
            <a:solidFill>
              <a:schemeClr val="accent1"/>
            </a:solidFill>
          </a:ln>
        </p:spPr>
        <p:txBody>
          <a:bodyPr>
            <a:normAutofit/>
          </a:bodyPr>
          <a:lstStyle/>
          <a:p>
            <a:pPr>
              <a:lnSpc>
                <a:spcPct val="150000"/>
              </a:lnSpc>
              <a:buFont typeface="Wingdings" pitchFamily="2" charset="2"/>
              <a:buChar char="Ø"/>
            </a:pPr>
            <a:r>
              <a:rPr lang="tr-TR" sz="2000" dirty="0" smtClean="0">
                <a:solidFill>
                  <a:srgbClr val="FF0000"/>
                </a:solidFill>
                <a:latin typeface="Gill Sans MT" pitchFamily="34" charset="0"/>
                <a:cs typeface="Times New Roman" pitchFamily="18" charset="0"/>
              </a:rPr>
              <a:t>  Üre </a:t>
            </a:r>
            <a:r>
              <a:rPr lang="tr-TR" sz="2000" dirty="0">
                <a:solidFill>
                  <a:srgbClr val="FF0000"/>
                </a:solidFill>
                <a:latin typeface="Gill Sans MT" pitchFamily="34" charset="0"/>
                <a:cs typeface="Times New Roman" pitchFamily="18" charset="0"/>
              </a:rPr>
              <a:t>çevrimi </a:t>
            </a:r>
            <a:r>
              <a:rPr lang="tr-TR" sz="2000" dirty="0">
                <a:latin typeface="Gill Sans MT" pitchFamily="34" charset="0"/>
                <a:cs typeface="Times New Roman" pitchFamily="18" charset="0"/>
              </a:rPr>
              <a:t>karaciğer mitokondrisi içinde </a:t>
            </a:r>
            <a:r>
              <a:rPr lang="tr-TR" sz="2000" dirty="0" smtClean="0">
                <a:latin typeface="Gill Sans MT" pitchFamily="34" charset="0"/>
                <a:cs typeface="Times New Roman" pitchFamily="18" charset="0"/>
              </a:rPr>
              <a:t>başlar, </a:t>
            </a:r>
            <a:r>
              <a:rPr lang="tr-TR" sz="2000" dirty="0">
                <a:latin typeface="Gill Sans MT" pitchFamily="34" charset="0"/>
                <a:cs typeface="Times New Roman" pitchFamily="18" charset="0"/>
              </a:rPr>
              <a:t>fakat izleyen üç basamak </a:t>
            </a:r>
            <a:r>
              <a:rPr lang="tr-TR" sz="2000" dirty="0" err="1">
                <a:latin typeface="Gill Sans MT" pitchFamily="34" charset="0"/>
                <a:cs typeface="Times New Roman" pitchFamily="18" charset="0"/>
              </a:rPr>
              <a:t>sitozolde</a:t>
            </a:r>
            <a:r>
              <a:rPr lang="tr-TR" sz="2000" dirty="0">
                <a:latin typeface="Gill Sans MT" pitchFamily="34" charset="0"/>
                <a:cs typeface="Times New Roman" pitchFamily="18" charset="0"/>
              </a:rPr>
              <a:t> gerçekleşir. </a:t>
            </a:r>
            <a:endParaRPr lang="tr-TR" sz="2000" dirty="0" smtClean="0">
              <a:latin typeface="Gill Sans MT" pitchFamily="34" charset="0"/>
              <a:cs typeface="Times New Roman" pitchFamily="18" charset="0"/>
            </a:endParaRPr>
          </a:p>
          <a:p>
            <a:pPr>
              <a:lnSpc>
                <a:spcPct val="150000"/>
              </a:lnSpc>
              <a:buFont typeface="Wingdings" pitchFamily="2" charset="2"/>
              <a:buChar char="Ø"/>
            </a:pPr>
            <a:r>
              <a:rPr lang="tr-TR" sz="2000" dirty="0" smtClean="0">
                <a:latin typeface="Gill Sans MT" pitchFamily="34" charset="0"/>
                <a:cs typeface="Times New Roman" pitchFamily="18" charset="0"/>
              </a:rPr>
              <a:t> Böylece </a:t>
            </a:r>
            <a:r>
              <a:rPr lang="tr-TR" sz="2000" dirty="0">
                <a:latin typeface="Gill Sans MT" pitchFamily="34" charset="0"/>
                <a:cs typeface="Times New Roman" pitchFamily="18" charset="0"/>
              </a:rPr>
              <a:t>çevrim iki hücresel bölümü </a:t>
            </a:r>
            <a:r>
              <a:rPr lang="tr-TR" sz="2000" dirty="0" err="1">
                <a:latin typeface="Gill Sans MT" pitchFamily="34" charset="0"/>
                <a:cs typeface="Times New Roman" pitchFamily="18" charset="0"/>
              </a:rPr>
              <a:t>kateder</a:t>
            </a:r>
            <a:r>
              <a:rPr lang="tr-TR" sz="2000" dirty="0">
                <a:latin typeface="Gill Sans MT" pitchFamily="34" charset="0"/>
                <a:cs typeface="Times New Roman" pitchFamily="18" charset="0"/>
              </a:rPr>
              <a:t> (</a:t>
            </a:r>
            <a:r>
              <a:rPr lang="tr-TR" sz="2000" dirty="0">
                <a:solidFill>
                  <a:srgbClr val="FF0000"/>
                </a:solidFill>
                <a:latin typeface="Gill Sans MT" pitchFamily="34" charset="0"/>
                <a:cs typeface="Times New Roman" pitchFamily="18" charset="0"/>
              </a:rPr>
              <a:t>Şekil </a:t>
            </a:r>
            <a:r>
              <a:rPr lang="tr-TR" sz="2000" dirty="0" smtClean="0">
                <a:solidFill>
                  <a:srgbClr val="FF0000"/>
                </a:solidFill>
                <a:latin typeface="Gill Sans MT" pitchFamily="34" charset="0"/>
                <a:cs typeface="Times New Roman" pitchFamily="18" charset="0"/>
              </a:rPr>
              <a:t>12.4</a:t>
            </a:r>
            <a:r>
              <a:rPr lang="tr-TR" sz="2000" dirty="0" smtClean="0">
                <a:latin typeface="Gill Sans MT" pitchFamily="34" charset="0"/>
                <a:cs typeface="Times New Roman" pitchFamily="18" charset="0"/>
              </a:rPr>
              <a:t>).    </a:t>
            </a:r>
            <a:endParaRPr lang="tr-TR" sz="2000" dirty="0">
              <a:latin typeface="Gill Sans MT" pitchFamily="34" charset="0"/>
              <a:cs typeface="Times New Roman" pitchFamily="18" charset="0"/>
            </a:endParaRPr>
          </a:p>
        </p:txBody>
      </p:sp>
      <p:sp>
        <p:nvSpPr>
          <p:cNvPr id="4" name="3 Slayt Numarası Yer Tutucusu"/>
          <p:cNvSpPr>
            <a:spLocks noGrp="1"/>
          </p:cNvSpPr>
          <p:nvPr>
            <p:ph type="sldNum" sz="quarter" idx="12"/>
          </p:nvPr>
        </p:nvSpPr>
        <p:spPr/>
        <p:txBody>
          <a:bodyPr/>
          <a:lstStyle/>
          <a:p>
            <a:fld id="{983AD449-C491-42D1-BC29-B937A7C04F43}" type="slidenum">
              <a:rPr lang="tr-TR" smtClean="0"/>
              <a:pPr/>
              <a:t>44</a:t>
            </a:fld>
            <a:endParaRPr lang="tr-TR"/>
          </a:p>
        </p:txBody>
      </p:sp>
      <p:sp>
        <p:nvSpPr>
          <p:cNvPr id="5" name="4 Dikdörtgen"/>
          <p:cNvSpPr/>
          <p:nvPr/>
        </p:nvSpPr>
        <p:spPr>
          <a:xfrm>
            <a:off x="323528" y="1412776"/>
            <a:ext cx="7776864" cy="830997"/>
          </a:xfrm>
          <a:prstGeom prst="rect">
            <a:avLst/>
          </a:prstGeom>
          <a:ln>
            <a:solidFill>
              <a:schemeClr val="accent1"/>
            </a:solidFill>
          </a:ln>
        </p:spPr>
        <p:txBody>
          <a:bodyPr wrap="square">
            <a:spAutoFit/>
          </a:bodyPr>
          <a:lstStyle/>
          <a:p>
            <a:pPr algn="ctr">
              <a:buNone/>
            </a:pPr>
            <a:r>
              <a:rPr lang="tr-TR" sz="2400" b="1" dirty="0" smtClean="0">
                <a:solidFill>
                  <a:srgbClr val="C00000"/>
                </a:solidFill>
                <a:latin typeface="Gill Sans MT" pitchFamily="34" charset="0"/>
                <a:cs typeface="Times New Roman" pitchFamily="18" charset="0"/>
              </a:rPr>
              <a:t>Üre </a:t>
            </a:r>
            <a:r>
              <a:rPr lang="tr-TR" sz="2400" b="1" dirty="0" smtClean="0">
                <a:solidFill>
                  <a:srgbClr val="C00000"/>
                </a:solidFill>
                <a:latin typeface="Gill Sans MT" pitchFamily="34" charset="0"/>
                <a:cs typeface="Times New Roman" pitchFamily="18" charset="0"/>
              </a:rPr>
              <a:t>Amonyaktan Beş </a:t>
            </a:r>
            <a:r>
              <a:rPr lang="tr-TR" sz="2400" b="1" dirty="0" err="1" smtClean="0">
                <a:solidFill>
                  <a:srgbClr val="C00000"/>
                </a:solidFill>
                <a:latin typeface="Gill Sans MT" pitchFamily="34" charset="0"/>
                <a:cs typeface="Times New Roman" pitchFamily="18" charset="0"/>
              </a:rPr>
              <a:t>Enzimatik</a:t>
            </a:r>
            <a:r>
              <a:rPr lang="tr-TR" sz="2400" b="1" dirty="0" smtClean="0">
                <a:solidFill>
                  <a:srgbClr val="C00000"/>
                </a:solidFill>
                <a:latin typeface="Gill Sans MT" pitchFamily="34" charset="0"/>
                <a:cs typeface="Times New Roman" pitchFamily="18" charset="0"/>
              </a:rPr>
              <a:t> Basamakta Sentezlenir</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052736"/>
            <a:ext cx="7620000" cy="5040560"/>
          </a:xfrm>
          <a:ln>
            <a:solidFill>
              <a:schemeClr val="accent1"/>
            </a:solidFill>
          </a:ln>
        </p:spPr>
        <p:txBody>
          <a:bodyPr>
            <a:normAutofit/>
          </a:bodyPr>
          <a:lstStyle/>
          <a:p>
            <a:pPr>
              <a:lnSpc>
                <a:spcPct val="150000"/>
              </a:lnSpc>
              <a:buFont typeface="Wingdings" pitchFamily="2" charset="2"/>
              <a:buChar char="Ø"/>
            </a:pPr>
            <a:r>
              <a:rPr lang="tr-TR" sz="2000" dirty="0" smtClean="0">
                <a:solidFill>
                  <a:srgbClr val="FF0000"/>
                </a:solidFill>
                <a:latin typeface="Gill Sans MT" pitchFamily="34" charset="0"/>
                <a:cs typeface="Times New Roman" pitchFamily="18" charset="0"/>
              </a:rPr>
              <a:t>  Üre çevriminin ilk reaksiyonu</a:t>
            </a:r>
            <a:r>
              <a:rPr lang="tr-TR" sz="2000" dirty="0" smtClean="0">
                <a:latin typeface="Gill Sans MT" pitchFamily="34" charset="0"/>
                <a:cs typeface="Times New Roman" pitchFamily="18" charset="0"/>
              </a:rPr>
              <a:t>, CO</a:t>
            </a:r>
            <a:r>
              <a:rPr lang="tr-TR" sz="2000" baseline="-25000" dirty="0" smtClean="0">
                <a:latin typeface="Gill Sans MT" pitchFamily="34" charset="0"/>
                <a:cs typeface="Times New Roman" pitchFamily="18" charset="0"/>
              </a:rPr>
              <a:t>2</a:t>
            </a:r>
            <a:r>
              <a:rPr lang="tr-TR" sz="2000" dirty="0" smtClean="0">
                <a:latin typeface="Gill Sans MT" pitchFamily="34" charset="0"/>
                <a:cs typeface="Times New Roman" pitchFamily="18" charset="0"/>
              </a:rPr>
              <a:t> ile </a:t>
            </a:r>
            <a:r>
              <a:rPr lang="tr-TR" sz="2000" dirty="0" err="1" smtClean="0">
                <a:latin typeface="Gill Sans MT" pitchFamily="34" charset="0"/>
                <a:cs typeface="Times New Roman" pitchFamily="18" charset="0"/>
              </a:rPr>
              <a:t>glutamatın</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oksidatif</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deaminasyonu</a:t>
            </a:r>
            <a:r>
              <a:rPr lang="tr-TR" sz="2000" dirty="0" smtClean="0">
                <a:latin typeface="Gill Sans MT" pitchFamily="34" charset="0"/>
                <a:cs typeface="Times New Roman" pitchFamily="18" charset="0"/>
              </a:rPr>
              <a:t> sonucu oluşan NH</a:t>
            </a:r>
            <a:r>
              <a:rPr lang="tr-TR" sz="2000" baseline="-25000" dirty="0" smtClean="0">
                <a:latin typeface="Gill Sans MT" pitchFamily="34" charset="0"/>
                <a:cs typeface="Times New Roman" pitchFamily="18" charset="0"/>
              </a:rPr>
              <a:t>4</a:t>
            </a:r>
            <a:r>
              <a:rPr lang="tr-TR" sz="2000" baseline="30000" dirty="0" smtClean="0">
                <a:latin typeface="Gill Sans MT" pitchFamily="34" charset="0"/>
                <a:cs typeface="Times New Roman" pitchFamily="18" charset="0"/>
              </a:rPr>
              <a:t>+</a:t>
            </a:r>
            <a:r>
              <a:rPr lang="tr-TR" sz="2000" dirty="0" smtClean="0">
                <a:latin typeface="Gill Sans MT" pitchFamily="34" charset="0"/>
                <a:cs typeface="Times New Roman" pitchFamily="18" charset="0"/>
              </a:rPr>
              <a:t>’ün reaksiyonudur. </a:t>
            </a:r>
          </a:p>
          <a:p>
            <a:pPr>
              <a:lnSpc>
                <a:spcPct val="150000"/>
              </a:lnSpc>
              <a:buFont typeface="Wingdings" pitchFamily="2" charset="2"/>
              <a:buChar char="ü"/>
            </a:pPr>
            <a:r>
              <a:rPr lang="tr-TR" sz="2000" dirty="0" smtClean="0">
                <a:latin typeface="Gill Sans MT" pitchFamily="34" charset="0"/>
                <a:cs typeface="Times New Roman" pitchFamily="18" charset="0"/>
              </a:rPr>
              <a:t>2 </a:t>
            </a:r>
            <a:r>
              <a:rPr lang="tr-TR" sz="2000" dirty="0" err="1" smtClean="0">
                <a:latin typeface="Gill Sans MT" pitchFamily="34" charset="0"/>
                <a:cs typeface="Times New Roman" pitchFamily="18" charset="0"/>
              </a:rPr>
              <a:t>mol</a:t>
            </a:r>
            <a:r>
              <a:rPr lang="tr-TR" sz="2000" dirty="0" smtClean="0">
                <a:latin typeface="Gill Sans MT" pitchFamily="34" charset="0"/>
                <a:cs typeface="Times New Roman" pitchFamily="18" charset="0"/>
              </a:rPr>
              <a:t> ATP’ </a:t>
            </a:r>
            <a:r>
              <a:rPr lang="tr-TR" sz="2000" dirty="0" err="1" smtClean="0">
                <a:latin typeface="Gill Sans MT" pitchFamily="34" charset="0"/>
                <a:cs typeface="Times New Roman" pitchFamily="18" charset="0"/>
              </a:rPr>
              <a:t>nin</a:t>
            </a:r>
            <a:r>
              <a:rPr lang="tr-TR" sz="2000" dirty="0" smtClean="0">
                <a:latin typeface="Gill Sans MT" pitchFamily="34" charset="0"/>
                <a:cs typeface="Times New Roman" pitchFamily="18" charset="0"/>
              </a:rPr>
              <a:t> harcandığı bu dönüşümsüz reaksiyonla yüksek enerjili bir bileşik olan </a:t>
            </a:r>
            <a:r>
              <a:rPr lang="tr-TR" sz="2000" dirty="0" err="1" smtClean="0">
                <a:latin typeface="Gill Sans MT" pitchFamily="34" charset="0"/>
                <a:cs typeface="Times New Roman" pitchFamily="18" charset="0"/>
              </a:rPr>
              <a:t>karbamoil</a:t>
            </a:r>
            <a:r>
              <a:rPr lang="tr-TR" sz="2000" dirty="0" smtClean="0">
                <a:latin typeface="Gill Sans MT" pitchFamily="34" charset="0"/>
                <a:cs typeface="Times New Roman" pitchFamily="18" charset="0"/>
              </a:rPr>
              <a:t> fosfat oluşur. </a:t>
            </a:r>
          </a:p>
          <a:p>
            <a:pPr>
              <a:lnSpc>
                <a:spcPct val="150000"/>
              </a:lnSpc>
              <a:buFont typeface="Wingdings" pitchFamily="2" charset="2"/>
              <a:buChar char="ü"/>
            </a:pPr>
            <a:r>
              <a:rPr lang="tr-TR" sz="2000" dirty="0" smtClean="0">
                <a:latin typeface="Gill Sans MT" pitchFamily="34" charset="0"/>
                <a:cs typeface="Times New Roman" pitchFamily="18" charset="0"/>
              </a:rPr>
              <a:t>Bu kompleks reaksiyonu, bir mitokondri enzimi olan </a:t>
            </a:r>
            <a:r>
              <a:rPr lang="tr-TR" sz="2400" b="1" dirty="0" err="1" smtClean="0">
                <a:solidFill>
                  <a:srgbClr val="FF0000"/>
                </a:solidFill>
                <a:latin typeface="Gill Sans MT" pitchFamily="34" charset="0"/>
                <a:cs typeface="Times New Roman" pitchFamily="18" charset="0"/>
              </a:rPr>
              <a:t>karbamoil</a:t>
            </a:r>
            <a:r>
              <a:rPr lang="tr-TR" sz="2400" b="1" dirty="0" smtClean="0">
                <a:solidFill>
                  <a:srgbClr val="FF0000"/>
                </a:solidFill>
                <a:latin typeface="Gill Sans MT" pitchFamily="34" charset="0"/>
                <a:cs typeface="Times New Roman" pitchFamily="18" charset="0"/>
              </a:rPr>
              <a:t> fosfat </a:t>
            </a:r>
            <a:r>
              <a:rPr lang="tr-TR" sz="2400" b="1" dirty="0" err="1" smtClean="0">
                <a:solidFill>
                  <a:srgbClr val="FF0000"/>
                </a:solidFill>
                <a:latin typeface="Gill Sans MT" pitchFamily="34" charset="0"/>
                <a:cs typeface="Times New Roman" pitchFamily="18" charset="0"/>
              </a:rPr>
              <a:t>sentetaz</a:t>
            </a:r>
            <a:r>
              <a:rPr lang="tr-TR" sz="2400" dirty="0" smtClean="0">
                <a:solidFill>
                  <a:srgbClr val="FF0000"/>
                </a:solidFill>
                <a:latin typeface="Gill Sans MT" pitchFamily="34" charset="0"/>
                <a:cs typeface="Times New Roman" pitchFamily="18" charset="0"/>
              </a:rPr>
              <a:t> </a:t>
            </a:r>
            <a:r>
              <a:rPr lang="tr-TR" sz="2000" dirty="0" smtClean="0">
                <a:latin typeface="Gill Sans MT" pitchFamily="34" charset="0"/>
                <a:cs typeface="Times New Roman" pitchFamily="18" charset="0"/>
              </a:rPr>
              <a:t>katalizler.</a:t>
            </a:r>
            <a:endParaRPr lang="tr-TR" sz="2000" dirty="0">
              <a:latin typeface="Gill Sans MT" pitchFamily="34" charset="0"/>
              <a:cs typeface="Times New Roman" pitchFamily="18" charset="0"/>
            </a:endParaRPr>
          </a:p>
        </p:txBody>
      </p:sp>
      <p:sp>
        <p:nvSpPr>
          <p:cNvPr id="4" name="3 Slayt Numarası Yer Tutucusu"/>
          <p:cNvSpPr>
            <a:spLocks noGrp="1"/>
          </p:cNvSpPr>
          <p:nvPr>
            <p:ph type="sldNum" sz="quarter" idx="12"/>
          </p:nvPr>
        </p:nvSpPr>
        <p:spPr/>
        <p:txBody>
          <a:bodyPr/>
          <a:lstStyle/>
          <a:p>
            <a:fld id="{983AD449-C491-42D1-BC29-B937A7C04F43}" type="slidenum">
              <a:rPr lang="tr-TR" smtClean="0"/>
              <a:pPr/>
              <a:t>45</a:t>
            </a:fld>
            <a:endParaRPr lang="tr-TR"/>
          </a:p>
        </p:txBody>
      </p:sp>
      <p:pic>
        <p:nvPicPr>
          <p:cNvPr id="5" name="Picture 2"/>
          <p:cNvPicPr>
            <a:picLocks noChangeAspect="1" noChangeArrowheads="1"/>
          </p:cNvPicPr>
          <p:nvPr/>
        </p:nvPicPr>
        <p:blipFill>
          <a:blip r:embed="rId2" cstate="print"/>
          <a:srcRect/>
          <a:stretch>
            <a:fillRect/>
          </a:stretch>
        </p:blipFill>
        <p:spPr bwMode="auto">
          <a:xfrm>
            <a:off x="539552" y="4437112"/>
            <a:ext cx="7492072" cy="1485049"/>
          </a:xfrm>
          <a:prstGeom prst="rect">
            <a:avLst/>
          </a:prstGeom>
          <a:noFill/>
          <a:ln w="9525">
            <a:noFill/>
            <a:miter lim="800000"/>
            <a:headEnd/>
            <a:tailEnd/>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79512" y="764704"/>
            <a:ext cx="7920880" cy="4824536"/>
          </a:xfrm>
          <a:ln>
            <a:solidFill>
              <a:schemeClr val="accent1"/>
            </a:solidFill>
          </a:ln>
        </p:spPr>
        <p:txBody>
          <a:bodyPr>
            <a:normAutofit/>
          </a:bodyPr>
          <a:lstStyle/>
          <a:p>
            <a:pPr>
              <a:lnSpc>
                <a:spcPct val="150000"/>
              </a:lnSpc>
              <a:buFont typeface="Wingdings" pitchFamily="2" charset="2"/>
              <a:buChar char="Ø"/>
            </a:pPr>
            <a:r>
              <a:rPr lang="tr-TR" sz="2000" dirty="0" smtClean="0">
                <a:latin typeface="Gill Sans MT" pitchFamily="34" charset="0"/>
                <a:cs typeface="Times New Roman" pitchFamily="18" charset="0"/>
              </a:rPr>
              <a:t> </a:t>
            </a:r>
            <a:r>
              <a:rPr lang="tr-TR" sz="2400" dirty="0" smtClean="0">
                <a:latin typeface="Times New Roman" pitchFamily="18" charset="0"/>
                <a:cs typeface="Times New Roman" pitchFamily="18" charset="0"/>
              </a:rPr>
              <a:t> </a:t>
            </a:r>
            <a:r>
              <a:rPr lang="tr-TR" sz="2400" dirty="0" err="1" smtClean="0">
                <a:solidFill>
                  <a:srgbClr val="FF0000"/>
                </a:solidFill>
                <a:latin typeface="Gill Sans MT" pitchFamily="34" charset="0"/>
                <a:cs typeface="Times New Roman" pitchFamily="18" charset="0"/>
              </a:rPr>
              <a:t>Karbamoil</a:t>
            </a:r>
            <a:r>
              <a:rPr lang="tr-TR" sz="2400" dirty="0" smtClean="0">
                <a:solidFill>
                  <a:srgbClr val="FF0000"/>
                </a:solidFill>
                <a:latin typeface="Gill Sans MT" pitchFamily="34" charset="0"/>
                <a:cs typeface="Times New Roman" pitchFamily="18" charset="0"/>
              </a:rPr>
              <a:t> fosfat, </a:t>
            </a:r>
            <a:r>
              <a:rPr lang="tr-TR" sz="2000" dirty="0" err="1" smtClean="0">
                <a:latin typeface="Gill Sans MT" pitchFamily="34" charset="0"/>
                <a:cs typeface="Times New Roman" pitchFamily="18" charset="0"/>
              </a:rPr>
              <a:t>karbamoil</a:t>
            </a:r>
            <a:r>
              <a:rPr lang="tr-TR" sz="2000" dirty="0" smtClean="0">
                <a:latin typeface="Gill Sans MT" pitchFamily="34" charset="0"/>
                <a:cs typeface="Times New Roman" pitchFamily="18" charset="0"/>
              </a:rPr>
              <a:t> grubunu </a:t>
            </a:r>
            <a:r>
              <a:rPr lang="tr-TR" sz="2000" dirty="0" err="1" smtClean="0">
                <a:latin typeface="Gill Sans MT" pitchFamily="34" charset="0"/>
                <a:cs typeface="Times New Roman" pitchFamily="18" charset="0"/>
              </a:rPr>
              <a:t>ornitine</a:t>
            </a:r>
            <a:r>
              <a:rPr lang="tr-TR" sz="2000" dirty="0" smtClean="0">
                <a:latin typeface="Gill Sans MT" pitchFamily="34" charset="0"/>
                <a:cs typeface="Times New Roman" pitchFamily="18" charset="0"/>
              </a:rPr>
              <a:t> aktararak </a:t>
            </a:r>
            <a:r>
              <a:rPr lang="tr-TR" sz="2000" dirty="0" err="1" smtClean="0">
                <a:latin typeface="Gill Sans MT" pitchFamily="34" charset="0"/>
                <a:cs typeface="Times New Roman" pitchFamily="18" charset="0"/>
              </a:rPr>
              <a:t>sitrulini</a:t>
            </a:r>
            <a:r>
              <a:rPr lang="tr-TR" sz="2000" dirty="0" smtClean="0">
                <a:latin typeface="Gill Sans MT" pitchFamily="34" charset="0"/>
                <a:cs typeface="Times New Roman" pitchFamily="18" charset="0"/>
              </a:rPr>
              <a:t> oluşturur ve fosfat grubu da serbest hale (P</a:t>
            </a:r>
            <a:r>
              <a:rPr lang="tr-TR" sz="2000" baseline="-25000" dirty="0" smtClean="0">
                <a:latin typeface="Gill Sans MT" pitchFamily="34" charset="0"/>
                <a:cs typeface="Times New Roman" pitchFamily="18" charset="0"/>
              </a:rPr>
              <a:t>i</a:t>
            </a:r>
            <a:r>
              <a:rPr lang="tr-TR" sz="2000" dirty="0" smtClean="0">
                <a:latin typeface="Gill Sans MT" pitchFamily="34" charset="0"/>
                <a:cs typeface="Times New Roman" pitchFamily="18" charset="0"/>
              </a:rPr>
              <a:t>) geçer. </a:t>
            </a:r>
          </a:p>
          <a:p>
            <a:pPr>
              <a:lnSpc>
                <a:spcPct val="150000"/>
              </a:lnSpc>
              <a:buFont typeface="Wingdings" pitchFamily="2" charset="2"/>
              <a:buChar char="ü"/>
            </a:pPr>
            <a:r>
              <a:rPr lang="tr-TR" sz="2000" dirty="0" smtClean="0">
                <a:latin typeface="Gill Sans MT" pitchFamily="34" charset="0"/>
                <a:cs typeface="Times New Roman" pitchFamily="18" charset="0"/>
              </a:rPr>
              <a:t>Bu reaksiyon, </a:t>
            </a:r>
            <a:r>
              <a:rPr lang="tr-TR" sz="2400" b="1" dirty="0" err="1" smtClean="0">
                <a:solidFill>
                  <a:srgbClr val="FF0000"/>
                </a:solidFill>
                <a:latin typeface="Gill Sans MT" pitchFamily="34" charset="0"/>
                <a:cs typeface="Times New Roman" pitchFamily="18" charset="0"/>
              </a:rPr>
              <a:t>ornitin</a:t>
            </a:r>
            <a:r>
              <a:rPr lang="tr-TR" sz="2400" b="1" dirty="0" smtClean="0">
                <a:solidFill>
                  <a:srgbClr val="FF0000"/>
                </a:solidFill>
                <a:latin typeface="Gill Sans MT" pitchFamily="34" charset="0"/>
                <a:cs typeface="Times New Roman" pitchFamily="18" charset="0"/>
              </a:rPr>
              <a:t> </a:t>
            </a:r>
            <a:r>
              <a:rPr lang="tr-TR" sz="2400" b="1" dirty="0" err="1" smtClean="0">
                <a:solidFill>
                  <a:srgbClr val="FF0000"/>
                </a:solidFill>
                <a:latin typeface="Gill Sans MT" pitchFamily="34" charset="0"/>
                <a:cs typeface="Times New Roman" pitchFamily="18" charset="0"/>
              </a:rPr>
              <a:t>transkarbamoilaz</a:t>
            </a:r>
            <a:r>
              <a:rPr lang="tr-TR" sz="2400" dirty="0" smtClean="0">
                <a:solidFill>
                  <a:srgbClr val="FF0000"/>
                </a:solidFill>
                <a:latin typeface="Gill Sans MT" pitchFamily="34" charset="0"/>
                <a:cs typeface="Times New Roman" pitchFamily="18" charset="0"/>
              </a:rPr>
              <a:t> </a:t>
            </a:r>
            <a:r>
              <a:rPr lang="tr-TR" sz="2000" dirty="0" smtClean="0">
                <a:latin typeface="Gill Sans MT" pitchFamily="34" charset="0"/>
                <a:cs typeface="Times New Roman" pitchFamily="18" charset="0"/>
              </a:rPr>
              <a:t>enzimi tarafından katalizlenir. </a:t>
            </a:r>
            <a:endParaRPr lang="tr-TR" sz="2000" dirty="0" smtClean="0"/>
          </a:p>
          <a:p>
            <a:pPr algn="just">
              <a:lnSpc>
                <a:spcPct val="150000"/>
              </a:lnSpc>
              <a:buFont typeface="Wingdings" pitchFamily="2" charset="2"/>
              <a:buChar char="Ø"/>
            </a:pPr>
            <a:r>
              <a:rPr lang="tr-TR" sz="2000" dirty="0" err="1" smtClean="0">
                <a:latin typeface="Gill Sans MT" pitchFamily="34" charset="0"/>
                <a:cs typeface="Times New Roman" pitchFamily="18" charset="0"/>
              </a:rPr>
              <a:t>Sitrülin</a:t>
            </a:r>
            <a:r>
              <a:rPr lang="tr-TR" sz="2000" dirty="0" smtClean="0">
                <a:latin typeface="Gill Sans MT" pitchFamily="34" charset="0"/>
                <a:cs typeface="Times New Roman" pitchFamily="18" charset="0"/>
              </a:rPr>
              <a:t> bir </a:t>
            </a:r>
            <a:r>
              <a:rPr lang="tr-TR" sz="2000" dirty="0" err="1" smtClean="0">
                <a:latin typeface="Gill Sans MT" pitchFamily="34" charset="0"/>
                <a:cs typeface="Times New Roman" pitchFamily="18" charset="0"/>
              </a:rPr>
              <a:t>translokaz</a:t>
            </a:r>
            <a:r>
              <a:rPr lang="tr-TR" sz="2000" dirty="0" smtClean="0">
                <a:latin typeface="Gill Sans MT" pitchFamily="34" charset="0"/>
                <a:cs typeface="Times New Roman" pitchFamily="18" charset="0"/>
              </a:rPr>
              <a:t> proteini vasıtasıyla </a:t>
            </a:r>
            <a:r>
              <a:rPr lang="tr-TR" sz="2000" dirty="0" err="1" smtClean="0">
                <a:latin typeface="Gill Sans MT" pitchFamily="34" charset="0"/>
                <a:cs typeface="Times New Roman" pitchFamily="18" charset="0"/>
              </a:rPr>
              <a:t>ornitin</a:t>
            </a:r>
            <a:r>
              <a:rPr lang="tr-TR" sz="2000" dirty="0" smtClean="0">
                <a:latin typeface="Gill Sans MT" pitchFamily="34" charset="0"/>
                <a:cs typeface="Times New Roman" pitchFamily="18" charset="0"/>
              </a:rPr>
              <a:t> karşılığında sitoplazmaya taşınır.</a:t>
            </a:r>
          </a:p>
          <a:p>
            <a:endParaRPr lang="tr-TR" dirty="0"/>
          </a:p>
        </p:txBody>
      </p:sp>
      <p:sp>
        <p:nvSpPr>
          <p:cNvPr id="4" name="3 Slayt Numarası Yer Tutucusu"/>
          <p:cNvSpPr>
            <a:spLocks noGrp="1"/>
          </p:cNvSpPr>
          <p:nvPr>
            <p:ph type="sldNum" sz="quarter" idx="12"/>
          </p:nvPr>
        </p:nvSpPr>
        <p:spPr/>
        <p:txBody>
          <a:bodyPr/>
          <a:lstStyle/>
          <a:p>
            <a:fld id="{983AD449-C491-42D1-BC29-B937A7C04F43}" type="slidenum">
              <a:rPr lang="tr-TR" smtClean="0"/>
              <a:pPr/>
              <a:t>46</a:t>
            </a:fld>
            <a:endParaRPr lang="tr-TR"/>
          </a:p>
        </p:txBody>
      </p:sp>
      <p:pic>
        <p:nvPicPr>
          <p:cNvPr id="5" name="Picture 2"/>
          <p:cNvPicPr>
            <a:picLocks noChangeAspect="1" noChangeArrowheads="1"/>
          </p:cNvPicPr>
          <p:nvPr/>
        </p:nvPicPr>
        <p:blipFill>
          <a:blip r:embed="rId2" cstate="print"/>
          <a:srcRect/>
          <a:stretch>
            <a:fillRect/>
          </a:stretch>
        </p:blipFill>
        <p:spPr bwMode="auto">
          <a:xfrm>
            <a:off x="323528" y="3861048"/>
            <a:ext cx="7776864" cy="1512168"/>
          </a:xfrm>
          <a:prstGeom prst="rect">
            <a:avLst/>
          </a:prstGeom>
          <a:noFill/>
          <a:ln w="9525">
            <a:noFill/>
            <a:miter lim="800000"/>
            <a:headEnd/>
            <a:tailEnd/>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14282" y="1268760"/>
            <a:ext cx="7670086" cy="2592288"/>
          </a:xfrm>
          <a:ln>
            <a:solidFill>
              <a:schemeClr val="accent1"/>
            </a:solidFill>
          </a:ln>
        </p:spPr>
        <p:txBody>
          <a:bodyPr>
            <a:normAutofit/>
          </a:bodyPr>
          <a:lstStyle/>
          <a:p>
            <a:pPr algn="just">
              <a:lnSpc>
                <a:spcPct val="150000"/>
              </a:lnSpc>
              <a:buFont typeface="Wingdings" pitchFamily="2" charset="2"/>
              <a:buChar char="Ø"/>
            </a:pPr>
            <a:r>
              <a:rPr lang="tr-TR" sz="2000" dirty="0" smtClean="0">
                <a:solidFill>
                  <a:srgbClr val="FF0000"/>
                </a:solidFill>
                <a:latin typeface="Times New Roman" pitchFamily="18" charset="0"/>
                <a:cs typeface="Times New Roman" pitchFamily="18" charset="0"/>
              </a:rPr>
              <a:t>  </a:t>
            </a:r>
            <a:r>
              <a:rPr lang="tr-TR" sz="2000" dirty="0" smtClean="0">
                <a:solidFill>
                  <a:srgbClr val="FF0000"/>
                </a:solidFill>
                <a:latin typeface="Gill Sans MT" pitchFamily="34" charset="0"/>
                <a:cs typeface="Times New Roman" pitchFamily="18" charset="0"/>
              </a:rPr>
              <a:t>Üçüncü reaksiyonla</a:t>
            </a:r>
            <a:r>
              <a:rPr lang="tr-TR" sz="2000" dirty="0" smtClean="0">
                <a:latin typeface="Gill Sans MT" pitchFamily="34" charset="0"/>
                <a:cs typeface="Times New Roman" pitchFamily="18" charset="0"/>
              </a:rPr>
              <a:t>, üre çevriminin ikinci amino grubu </a:t>
            </a:r>
            <a:r>
              <a:rPr lang="tr-TR" sz="2000" dirty="0" err="1" smtClean="0">
                <a:latin typeface="Gill Sans MT" pitchFamily="34" charset="0"/>
                <a:cs typeface="Times New Roman" pitchFamily="18" charset="0"/>
              </a:rPr>
              <a:t>aspartattan</a:t>
            </a:r>
            <a:r>
              <a:rPr lang="tr-TR" sz="2000" dirty="0" smtClean="0">
                <a:latin typeface="Gill Sans MT" pitchFamily="34" charset="0"/>
                <a:cs typeface="Times New Roman" pitchFamily="18" charset="0"/>
              </a:rPr>
              <a:t> devreye girer. </a:t>
            </a:r>
            <a:r>
              <a:rPr lang="tr-TR" sz="2000" dirty="0" err="1" smtClean="0">
                <a:latin typeface="Gill Sans MT" pitchFamily="34" charset="0"/>
                <a:cs typeface="Times New Roman" pitchFamily="18" charset="0"/>
              </a:rPr>
              <a:t>Aspartatın</a:t>
            </a:r>
            <a:r>
              <a:rPr lang="tr-TR" sz="2000" dirty="0" smtClean="0">
                <a:latin typeface="Gill Sans MT" pitchFamily="34" charset="0"/>
                <a:cs typeface="Times New Roman" pitchFamily="18" charset="0"/>
              </a:rPr>
              <a:t> amino grubu da ileride göreceğimiz gibi </a:t>
            </a:r>
            <a:r>
              <a:rPr lang="tr-TR" sz="2000" dirty="0" err="1" smtClean="0">
                <a:latin typeface="Gill Sans MT" pitchFamily="34" charset="0"/>
                <a:cs typeface="Times New Roman" pitchFamily="18" charset="0"/>
              </a:rPr>
              <a:t>glutamattan</a:t>
            </a:r>
            <a:r>
              <a:rPr lang="tr-TR" sz="2000" dirty="0" smtClean="0">
                <a:latin typeface="Gill Sans MT" pitchFamily="34" charset="0"/>
                <a:cs typeface="Times New Roman" pitchFamily="18" charset="0"/>
              </a:rPr>
              <a:t> sağlanmaktadır.  </a:t>
            </a:r>
          </a:p>
          <a:p>
            <a:pPr algn="just">
              <a:lnSpc>
                <a:spcPct val="150000"/>
              </a:lnSpc>
              <a:buFont typeface="Wingdings" pitchFamily="2" charset="2"/>
              <a:buChar char="Ø"/>
            </a:pPr>
            <a:r>
              <a:rPr lang="tr-TR" sz="2000" dirty="0" smtClean="0">
                <a:latin typeface="Gill Sans MT" pitchFamily="34" charset="0"/>
                <a:cs typeface="Times New Roman" pitchFamily="18" charset="0"/>
              </a:rPr>
              <a:t> Sonuç itibariyle ürenin iki azotu da </a:t>
            </a:r>
            <a:r>
              <a:rPr lang="tr-TR" sz="2000" dirty="0" err="1" smtClean="0">
                <a:latin typeface="Gill Sans MT" pitchFamily="34" charset="0"/>
                <a:cs typeface="Times New Roman" pitchFamily="18" charset="0"/>
              </a:rPr>
              <a:t>glutamat</a:t>
            </a:r>
            <a:r>
              <a:rPr lang="tr-TR" sz="2000" dirty="0" smtClean="0">
                <a:latin typeface="Gill Sans MT" pitchFamily="34" charset="0"/>
                <a:cs typeface="Times New Roman" pitchFamily="18" charset="0"/>
              </a:rPr>
              <a:t> havuzundan sağlanmaktadır.</a:t>
            </a:r>
            <a:endParaRPr lang="tr-TR" sz="2000" dirty="0">
              <a:latin typeface="Gill Sans MT" pitchFamily="34" charset="0"/>
            </a:endParaRPr>
          </a:p>
        </p:txBody>
      </p:sp>
      <p:sp>
        <p:nvSpPr>
          <p:cNvPr id="4" name="3 Slayt Numarası Yer Tutucusu"/>
          <p:cNvSpPr>
            <a:spLocks noGrp="1"/>
          </p:cNvSpPr>
          <p:nvPr>
            <p:ph type="sldNum" sz="quarter" idx="12"/>
          </p:nvPr>
        </p:nvSpPr>
        <p:spPr/>
        <p:txBody>
          <a:bodyPr/>
          <a:lstStyle/>
          <a:p>
            <a:fld id="{983AD449-C491-42D1-BC29-B937A7C04F43}" type="slidenum">
              <a:rPr lang="tr-TR" smtClean="0"/>
              <a:pPr/>
              <a:t>47</a:t>
            </a:fld>
            <a:endParaRPr lang="tr-T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Slayt Numarası Yer Tutucusu"/>
          <p:cNvSpPr>
            <a:spLocks noGrp="1"/>
          </p:cNvSpPr>
          <p:nvPr>
            <p:ph type="sldNum" sz="quarter" idx="12"/>
          </p:nvPr>
        </p:nvSpPr>
        <p:spPr/>
        <p:txBody>
          <a:bodyPr/>
          <a:lstStyle/>
          <a:p>
            <a:fld id="{983AD449-C491-42D1-BC29-B937A7C04F43}" type="slidenum">
              <a:rPr lang="tr-TR" smtClean="0"/>
              <a:pPr/>
              <a:t>48</a:t>
            </a:fld>
            <a:endParaRPr lang="tr-TR"/>
          </a:p>
        </p:txBody>
      </p:sp>
      <p:pic>
        <p:nvPicPr>
          <p:cNvPr id="5" name="Picture 2"/>
          <p:cNvPicPr>
            <a:picLocks noGrp="1" noChangeAspect="1" noChangeArrowheads="1"/>
          </p:cNvPicPr>
          <p:nvPr>
            <p:ph idx="1"/>
          </p:nvPr>
        </p:nvPicPr>
        <p:blipFill>
          <a:blip r:embed="rId2" cstate="print"/>
          <a:srcRect/>
          <a:stretch>
            <a:fillRect/>
          </a:stretch>
        </p:blipFill>
        <p:spPr bwMode="auto">
          <a:xfrm>
            <a:off x="-1" y="1268760"/>
            <a:ext cx="9144001" cy="3024336"/>
          </a:xfrm>
          <a:prstGeom prst="rect">
            <a:avLst/>
          </a:prstGeom>
          <a:noFill/>
          <a:ln w="9525">
            <a:noFill/>
            <a:miter lim="800000"/>
            <a:headEnd/>
            <a:tailEnd/>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179512" y="476672"/>
            <a:ext cx="7992888" cy="1423082"/>
          </a:xfrm>
          <a:prstGeom prst="rect">
            <a:avLst/>
          </a:prstGeom>
          <a:ln>
            <a:solidFill>
              <a:schemeClr val="accent1"/>
            </a:solidFill>
          </a:ln>
        </p:spPr>
        <p:txBody>
          <a:bodyPr wrap="square">
            <a:spAutoFit/>
          </a:bodyPr>
          <a:lstStyle/>
          <a:p>
            <a:pPr>
              <a:lnSpc>
                <a:spcPct val="150000"/>
              </a:lnSpc>
              <a:buFont typeface="Wingdings" pitchFamily="2" charset="2"/>
              <a:buChar char="Ø"/>
            </a:pPr>
            <a:r>
              <a:rPr lang="tr-TR" sz="2000" dirty="0" smtClean="0">
                <a:solidFill>
                  <a:srgbClr val="FF0000"/>
                </a:solidFill>
                <a:latin typeface="Gill Sans MT" pitchFamily="34" charset="0"/>
                <a:cs typeface="Times New Roman" pitchFamily="18" charset="0"/>
              </a:rPr>
              <a:t> Bu </a:t>
            </a:r>
            <a:r>
              <a:rPr lang="tr-TR" sz="2000" dirty="0" err="1">
                <a:solidFill>
                  <a:srgbClr val="FF0000"/>
                </a:solidFill>
                <a:latin typeface="Gill Sans MT" pitchFamily="34" charset="0"/>
                <a:cs typeface="Times New Roman" pitchFamily="18" charset="0"/>
              </a:rPr>
              <a:t>kondenzasyon</a:t>
            </a:r>
            <a:r>
              <a:rPr lang="tr-TR" sz="2000" dirty="0">
                <a:solidFill>
                  <a:srgbClr val="FF0000"/>
                </a:solidFill>
                <a:latin typeface="Gill Sans MT" pitchFamily="34" charset="0"/>
                <a:cs typeface="Times New Roman" pitchFamily="18" charset="0"/>
              </a:rPr>
              <a:t> reaksiyonu</a:t>
            </a:r>
            <a:r>
              <a:rPr lang="tr-TR" sz="2000" dirty="0">
                <a:latin typeface="Gill Sans MT" pitchFamily="34" charset="0"/>
                <a:cs typeface="Times New Roman" pitchFamily="18" charset="0"/>
              </a:rPr>
              <a:t>, </a:t>
            </a:r>
            <a:r>
              <a:rPr lang="tr-TR" sz="2000" b="1" dirty="0" err="1">
                <a:solidFill>
                  <a:srgbClr val="FF0000"/>
                </a:solidFill>
                <a:latin typeface="Gill Sans MT" pitchFamily="34" charset="0"/>
                <a:cs typeface="Times New Roman" pitchFamily="18" charset="0"/>
              </a:rPr>
              <a:t>arginosüksinat</a:t>
            </a:r>
            <a:r>
              <a:rPr lang="tr-TR" sz="2000" b="1" dirty="0">
                <a:solidFill>
                  <a:srgbClr val="FF0000"/>
                </a:solidFill>
                <a:latin typeface="Gill Sans MT" pitchFamily="34" charset="0"/>
                <a:cs typeface="Times New Roman" pitchFamily="18" charset="0"/>
              </a:rPr>
              <a:t> </a:t>
            </a:r>
            <a:r>
              <a:rPr lang="tr-TR" sz="2000" b="1" dirty="0" err="1">
                <a:solidFill>
                  <a:srgbClr val="FF0000"/>
                </a:solidFill>
                <a:latin typeface="Gill Sans MT" pitchFamily="34" charset="0"/>
                <a:cs typeface="Times New Roman" pitchFamily="18" charset="0"/>
              </a:rPr>
              <a:t>sentetaz</a:t>
            </a:r>
            <a:r>
              <a:rPr lang="tr-TR" sz="2000" dirty="0">
                <a:latin typeface="Gill Sans MT" pitchFamily="34" charset="0"/>
                <a:cs typeface="Times New Roman" pitchFamily="18" charset="0"/>
              </a:rPr>
              <a:t> tarafından katalizlenir; bir ATP ve </a:t>
            </a:r>
            <a:r>
              <a:rPr lang="tr-TR" sz="2000" dirty="0" err="1">
                <a:latin typeface="Gill Sans MT" pitchFamily="34" charset="0"/>
                <a:cs typeface="Times New Roman" pitchFamily="18" charset="0"/>
              </a:rPr>
              <a:t>PP</a:t>
            </a:r>
            <a:r>
              <a:rPr lang="tr-TR" sz="2000" baseline="-25000" dirty="0" err="1">
                <a:latin typeface="Gill Sans MT" pitchFamily="34" charset="0"/>
                <a:cs typeface="Times New Roman" pitchFamily="18" charset="0"/>
              </a:rPr>
              <a:t>i</a:t>
            </a:r>
            <a:r>
              <a:rPr lang="tr-TR" sz="2000" dirty="0">
                <a:latin typeface="Gill Sans MT" pitchFamily="34" charset="0"/>
                <a:cs typeface="Times New Roman" pitchFamily="18" charset="0"/>
              </a:rPr>
              <a:t>’ </a:t>
            </a:r>
            <a:r>
              <a:rPr lang="tr-TR" sz="2000" dirty="0" err="1">
                <a:latin typeface="Gill Sans MT" pitchFamily="34" charset="0"/>
                <a:cs typeface="Times New Roman" pitchFamily="18" charset="0"/>
              </a:rPr>
              <a:t>nin</a:t>
            </a:r>
            <a:r>
              <a:rPr lang="tr-TR" sz="2000" dirty="0">
                <a:latin typeface="Gill Sans MT" pitchFamily="34" charset="0"/>
                <a:cs typeface="Times New Roman" pitchFamily="18" charset="0"/>
              </a:rPr>
              <a:t> hidrolizi ile ürünler yönüne ilerler</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Arginosüksinat</a:t>
            </a:r>
            <a:r>
              <a:rPr lang="tr-TR" sz="2000" dirty="0">
                <a:latin typeface="Gill Sans MT" pitchFamily="34" charset="0"/>
                <a:cs typeface="Times New Roman" pitchFamily="18" charset="0"/>
              </a:rPr>
              <a:t>, </a:t>
            </a:r>
            <a:r>
              <a:rPr lang="tr-TR" sz="2000" b="1" dirty="0" err="1">
                <a:solidFill>
                  <a:srgbClr val="FF0000"/>
                </a:solidFill>
                <a:latin typeface="Gill Sans MT" pitchFamily="34" charset="0"/>
                <a:cs typeface="Times New Roman" pitchFamily="18" charset="0"/>
              </a:rPr>
              <a:t>arginosüksinaz</a:t>
            </a:r>
            <a:r>
              <a:rPr lang="tr-TR" sz="2000" dirty="0" err="1">
                <a:latin typeface="Gill Sans MT" pitchFamily="34" charset="0"/>
                <a:cs typeface="Times New Roman" pitchFamily="18" charset="0"/>
              </a:rPr>
              <a:t>la</a:t>
            </a:r>
            <a:r>
              <a:rPr lang="tr-TR" sz="2000" dirty="0">
                <a:latin typeface="Gill Sans MT" pitchFamily="34" charset="0"/>
                <a:cs typeface="Times New Roman" pitchFamily="18" charset="0"/>
              </a:rPr>
              <a:t> </a:t>
            </a:r>
            <a:r>
              <a:rPr lang="tr-TR" sz="2000" dirty="0" err="1">
                <a:latin typeface="Gill Sans MT" pitchFamily="34" charset="0"/>
                <a:cs typeface="Times New Roman" pitchFamily="18" charset="0"/>
              </a:rPr>
              <a:t>arginin</a:t>
            </a:r>
            <a:r>
              <a:rPr lang="tr-TR" sz="2000" dirty="0">
                <a:latin typeface="Gill Sans MT" pitchFamily="34" charset="0"/>
                <a:cs typeface="Times New Roman" pitchFamily="18" charset="0"/>
              </a:rPr>
              <a:t> ve </a:t>
            </a:r>
            <a:r>
              <a:rPr lang="tr-TR" sz="2000" dirty="0" err="1">
                <a:latin typeface="Gill Sans MT" pitchFamily="34" charset="0"/>
                <a:cs typeface="Times New Roman" pitchFamily="18" charset="0"/>
              </a:rPr>
              <a:t>fumarata</a:t>
            </a:r>
            <a:r>
              <a:rPr lang="tr-TR" sz="2000" dirty="0">
                <a:latin typeface="Gill Sans MT" pitchFamily="34" charset="0"/>
                <a:cs typeface="Times New Roman" pitchFamily="18" charset="0"/>
              </a:rPr>
              <a:t> parçalanır.</a:t>
            </a:r>
          </a:p>
        </p:txBody>
      </p:sp>
      <p:pic>
        <p:nvPicPr>
          <p:cNvPr id="36867" name="Picture 3"/>
          <p:cNvPicPr>
            <a:picLocks noChangeAspect="1" noChangeArrowheads="1"/>
          </p:cNvPicPr>
          <p:nvPr/>
        </p:nvPicPr>
        <p:blipFill>
          <a:blip r:embed="rId2" cstate="print"/>
          <a:srcRect/>
          <a:stretch>
            <a:fillRect/>
          </a:stretch>
        </p:blipFill>
        <p:spPr bwMode="auto">
          <a:xfrm>
            <a:off x="0" y="3092407"/>
            <a:ext cx="8316416" cy="3000890"/>
          </a:xfrm>
          <a:prstGeom prst="rect">
            <a:avLst/>
          </a:prstGeom>
          <a:noFill/>
          <a:ln w="9525">
            <a:noFill/>
            <a:miter lim="800000"/>
            <a:headEnd/>
            <a:tailEnd/>
          </a:ln>
        </p:spPr>
      </p:pic>
      <p:sp>
        <p:nvSpPr>
          <p:cNvPr id="6" name="5 Slayt Numarası Yer Tutucusu"/>
          <p:cNvSpPr>
            <a:spLocks noGrp="1"/>
          </p:cNvSpPr>
          <p:nvPr>
            <p:ph type="sldNum" sz="quarter" idx="12"/>
          </p:nvPr>
        </p:nvSpPr>
        <p:spPr/>
        <p:txBody>
          <a:bodyPr/>
          <a:lstStyle/>
          <a:p>
            <a:fld id="{983AD449-C491-42D1-BC29-B937A7C04F43}" type="slidenum">
              <a:rPr lang="tr-TR" smtClean="0"/>
              <a:pPr/>
              <a:t>49</a:t>
            </a:fld>
            <a:endParaRPr lang="tr-T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23528" y="1772816"/>
            <a:ext cx="7848872" cy="2736304"/>
          </a:xfrm>
          <a:ln>
            <a:solidFill>
              <a:schemeClr val="accent1"/>
            </a:solidFill>
          </a:ln>
        </p:spPr>
        <p:txBody>
          <a:bodyPr>
            <a:normAutofit/>
          </a:bodyPr>
          <a:lstStyle/>
          <a:p>
            <a:pPr>
              <a:lnSpc>
                <a:spcPct val="150000"/>
              </a:lnSpc>
              <a:buFont typeface="Wingdings" pitchFamily="2" charset="2"/>
              <a:buChar char="Ø"/>
            </a:pPr>
            <a:r>
              <a:rPr lang="tr-TR" sz="2000" dirty="0" smtClean="0">
                <a:latin typeface="Times New Roman" pitchFamily="18" charset="0"/>
                <a:cs typeface="Times New Roman" pitchFamily="18" charset="0"/>
              </a:rPr>
              <a:t>  </a:t>
            </a:r>
            <a:r>
              <a:rPr lang="tr-TR" sz="2000" dirty="0" smtClean="0">
                <a:solidFill>
                  <a:srgbClr val="FF0000"/>
                </a:solidFill>
                <a:latin typeface="Gill Sans MT" pitchFamily="34" charset="0"/>
                <a:cs typeface="Times New Roman" pitchFamily="18" charset="0"/>
              </a:rPr>
              <a:t>Burada oluşan </a:t>
            </a:r>
            <a:r>
              <a:rPr lang="tr-TR" sz="2000" dirty="0" err="1" smtClean="0">
                <a:solidFill>
                  <a:srgbClr val="FF0000"/>
                </a:solidFill>
                <a:latin typeface="Gill Sans MT" pitchFamily="34" charset="0"/>
                <a:cs typeface="Times New Roman" pitchFamily="18" charset="0"/>
              </a:rPr>
              <a:t>fumarat</a:t>
            </a:r>
            <a:r>
              <a:rPr lang="tr-TR" sz="2000" dirty="0" smtClean="0">
                <a:solidFill>
                  <a:srgbClr val="FF0000"/>
                </a:solidFill>
                <a:latin typeface="Gill Sans MT" pitchFamily="34" charset="0"/>
                <a:cs typeface="Times New Roman" pitchFamily="18" charset="0"/>
              </a:rPr>
              <a:t>, </a:t>
            </a:r>
            <a:r>
              <a:rPr lang="tr-TR" sz="2000" dirty="0" smtClean="0">
                <a:latin typeface="Gill Sans MT" pitchFamily="34" charset="0"/>
                <a:cs typeface="Times New Roman" pitchFamily="18" charset="0"/>
              </a:rPr>
              <a:t>sitrik asit çevrimine gider </a:t>
            </a:r>
            <a:r>
              <a:rPr lang="tr-TR" sz="2000" dirty="0" smtClean="0">
                <a:solidFill>
                  <a:srgbClr val="FF0000"/>
                </a:solidFill>
                <a:latin typeface="Gill Sans MT" pitchFamily="34" charset="0"/>
                <a:cs typeface="Times New Roman" pitchFamily="18" charset="0"/>
              </a:rPr>
              <a:t>(Şekil 12.4). </a:t>
            </a:r>
          </a:p>
          <a:p>
            <a:pPr>
              <a:lnSpc>
                <a:spcPct val="150000"/>
              </a:lnSpc>
              <a:buFont typeface="Wingdings" pitchFamily="2" charset="2"/>
              <a:buChar char="ü"/>
            </a:pPr>
            <a:r>
              <a:rPr lang="tr-TR" sz="2000" dirty="0" err="1" smtClean="0">
                <a:latin typeface="Gill Sans MT" pitchFamily="34" charset="0"/>
                <a:cs typeface="Times New Roman" pitchFamily="18" charset="0"/>
              </a:rPr>
              <a:t>Aspartatın</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fumarata</a:t>
            </a:r>
            <a:r>
              <a:rPr lang="tr-TR" sz="2000" dirty="0" smtClean="0">
                <a:latin typeface="Gill Sans MT" pitchFamily="34" charset="0"/>
                <a:cs typeface="Times New Roman" pitchFamily="18" charset="0"/>
              </a:rPr>
              <a:t> dönüşmesi, </a:t>
            </a:r>
            <a:r>
              <a:rPr lang="tr-TR" sz="2000" dirty="0" err="1" smtClean="0">
                <a:latin typeface="Gill Sans MT" pitchFamily="34" charset="0"/>
                <a:cs typeface="Times New Roman" pitchFamily="18" charset="0"/>
              </a:rPr>
              <a:t>aspartatın</a:t>
            </a:r>
            <a:r>
              <a:rPr lang="tr-TR" sz="2000" dirty="0" smtClean="0">
                <a:latin typeface="Gill Sans MT" pitchFamily="34" charset="0"/>
                <a:cs typeface="Times New Roman" pitchFamily="18" charset="0"/>
              </a:rPr>
              <a:t> amino grubu vericisi olduğu reaksiyonlara bir örnektir. </a:t>
            </a:r>
          </a:p>
          <a:p>
            <a:pPr>
              <a:lnSpc>
                <a:spcPct val="150000"/>
              </a:lnSpc>
              <a:buFont typeface="Wingdings" pitchFamily="2" charset="2"/>
              <a:buChar char="ü"/>
            </a:pPr>
            <a:r>
              <a:rPr lang="tr-TR" sz="2000" dirty="0" smtClean="0">
                <a:latin typeface="Gill Sans MT" pitchFamily="34" charset="0"/>
                <a:cs typeface="Times New Roman" pitchFamily="18" charset="0"/>
              </a:rPr>
              <a:t>Bu reaksiyon basamakları birçok canlılarda </a:t>
            </a:r>
            <a:r>
              <a:rPr lang="tr-TR" sz="2000" dirty="0" err="1" smtClean="0">
                <a:latin typeface="Gill Sans MT" pitchFamily="34" charset="0"/>
                <a:cs typeface="Times New Roman" pitchFamily="18" charset="0"/>
              </a:rPr>
              <a:t>arginin</a:t>
            </a:r>
            <a:r>
              <a:rPr lang="tr-TR" sz="2000" dirty="0" smtClean="0">
                <a:latin typeface="Gill Sans MT" pitchFamily="34" charset="0"/>
                <a:cs typeface="Times New Roman" pitchFamily="18" charset="0"/>
              </a:rPr>
              <a:t> sentezinde kullanılmaktadır.</a:t>
            </a:r>
            <a:endParaRPr lang="tr-TR" sz="2000" dirty="0"/>
          </a:p>
        </p:txBody>
      </p:sp>
      <p:sp>
        <p:nvSpPr>
          <p:cNvPr id="4" name="3 Slayt Numarası Yer Tutucusu"/>
          <p:cNvSpPr>
            <a:spLocks noGrp="1"/>
          </p:cNvSpPr>
          <p:nvPr>
            <p:ph type="sldNum" sz="quarter" idx="12"/>
          </p:nvPr>
        </p:nvSpPr>
        <p:spPr/>
        <p:txBody>
          <a:bodyPr/>
          <a:lstStyle/>
          <a:p>
            <a:fld id="{983AD449-C491-42D1-BC29-B937A7C04F43}" type="slidenum">
              <a:rPr lang="tr-TR" smtClean="0"/>
              <a:pPr/>
              <a:t>50</a:t>
            </a:fld>
            <a:endParaRPr lang="tr-T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23528" y="1556792"/>
            <a:ext cx="7859216" cy="3456384"/>
          </a:xfrm>
          <a:ln>
            <a:solidFill>
              <a:schemeClr val="accent1"/>
            </a:solidFill>
          </a:ln>
        </p:spPr>
        <p:txBody>
          <a:bodyPr>
            <a:normAutofit/>
          </a:bodyPr>
          <a:lstStyle/>
          <a:p>
            <a:pPr>
              <a:lnSpc>
                <a:spcPct val="150000"/>
              </a:lnSpc>
              <a:buFont typeface="Wingdings" pitchFamily="2" charset="2"/>
              <a:buChar char="Ø"/>
            </a:pPr>
            <a:r>
              <a:rPr lang="tr-TR" sz="2000" dirty="0" smtClean="0">
                <a:latin typeface="Gill Sans MT" pitchFamily="34" charset="0"/>
                <a:cs typeface="Times New Roman" pitchFamily="18" charset="0"/>
              </a:rPr>
              <a:t>  Karada </a:t>
            </a:r>
            <a:r>
              <a:rPr lang="tr-TR" sz="2000" dirty="0">
                <a:latin typeface="Gill Sans MT" pitchFamily="34" charset="0"/>
                <a:cs typeface="Times New Roman" pitchFamily="18" charset="0"/>
              </a:rPr>
              <a:t>yaşayan omurgalıların karaciğerinde bulunan </a:t>
            </a:r>
            <a:r>
              <a:rPr lang="tr-TR" sz="2000" b="1" dirty="0" err="1">
                <a:solidFill>
                  <a:srgbClr val="FF0000"/>
                </a:solidFill>
                <a:latin typeface="Gill Sans MT" pitchFamily="34" charset="0"/>
                <a:cs typeface="Times New Roman" pitchFamily="18" charset="0"/>
              </a:rPr>
              <a:t>arginaz</a:t>
            </a:r>
            <a:r>
              <a:rPr lang="tr-TR" sz="2000" dirty="0">
                <a:latin typeface="Gill Sans MT" pitchFamily="34" charset="0"/>
                <a:cs typeface="Times New Roman" pitchFamily="18" charset="0"/>
              </a:rPr>
              <a:t> enzimi, </a:t>
            </a:r>
            <a:r>
              <a:rPr lang="tr-TR" sz="2000" dirty="0" err="1">
                <a:latin typeface="Gill Sans MT" pitchFamily="34" charset="0"/>
                <a:cs typeface="Times New Roman" pitchFamily="18" charset="0"/>
              </a:rPr>
              <a:t>arginini</a:t>
            </a:r>
            <a:r>
              <a:rPr lang="tr-TR" sz="2000" dirty="0">
                <a:latin typeface="Gill Sans MT" pitchFamily="34" charset="0"/>
                <a:cs typeface="Times New Roman" pitchFamily="18" charset="0"/>
              </a:rPr>
              <a:t> </a:t>
            </a:r>
            <a:r>
              <a:rPr lang="tr-TR" sz="2000" dirty="0" err="1">
                <a:latin typeface="Gill Sans MT" pitchFamily="34" charset="0"/>
                <a:cs typeface="Times New Roman" pitchFamily="18" charset="0"/>
              </a:rPr>
              <a:t>ornitin</a:t>
            </a:r>
            <a:r>
              <a:rPr lang="tr-TR" sz="2000" dirty="0">
                <a:latin typeface="Gill Sans MT" pitchFamily="34" charset="0"/>
                <a:cs typeface="Times New Roman" pitchFamily="18" charset="0"/>
              </a:rPr>
              <a:t> ve üreye parçalar</a:t>
            </a:r>
            <a:r>
              <a:rPr lang="tr-TR" sz="2000" dirty="0" smtClean="0">
                <a:latin typeface="Gill Sans MT" pitchFamily="34" charset="0"/>
                <a:cs typeface="Times New Roman" pitchFamily="18" charset="0"/>
              </a:rPr>
              <a:t>.</a:t>
            </a:r>
          </a:p>
          <a:p>
            <a:pPr>
              <a:lnSpc>
                <a:spcPct val="150000"/>
              </a:lnSpc>
              <a:buFont typeface="Wingdings" pitchFamily="2" charset="2"/>
              <a:buChar char="Ø"/>
            </a:pPr>
            <a:endParaRPr lang="tr-TR" sz="2000" dirty="0">
              <a:latin typeface="Gill Sans MT" pitchFamily="34" charset="0"/>
              <a:cs typeface="Times New Roman" pitchFamily="18" charset="0"/>
            </a:endParaRPr>
          </a:p>
          <a:p>
            <a:pPr>
              <a:lnSpc>
                <a:spcPct val="150000"/>
              </a:lnSpc>
              <a:buFont typeface="Wingdings" pitchFamily="2" charset="2"/>
              <a:buChar char="Ø"/>
            </a:pPr>
            <a:endParaRPr lang="tr-TR" sz="2000" dirty="0" smtClean="0">
              <a:latin typeface="Gill Sans MT" pitchFamily="34" charset="0"/>
              <a:cs typeface="Times New Roman" pitchFamily="18" charset="0"/>
            </a:endParaRPr>
          </a:p>
          <a:p>
            <a:pPr>
              <a:lnSpc>
                <a:spcPct val="150000"/>
              </a:lnSpc>
              <a:buFont typeface="Wingdings" pitchFamily="2" charset="2"/>
              <a:buChar char="Ø"/>
            </a:pPr>
            <a:r>
              <a:rPr lang="tr-TR" sz="2000" dirty="0" smtClean="0">
                <a:latin typeface="Gill Sans MT" pitchFamily="34" charset="0"/>
                <a:cs typeface="Times New Roman" pitchFamily="18" charset="0"/>
              </a:rPr>
              <a:t>  </a:t>
            </a:r>
            <a:r>
              <a:rPr lang="tr-TR" sz="2000" dirty="0" smtClean="0">
                <a:solidFill>
                  <a:srgbClr val="FF0000"/>
                </a:solidFill>
                <a:latin typeface="Gill Sans MT" pitchFamily="34" charset="0"/>
                <a:cs typeface="Times New Roman" pitchFamily="18" charset="0"/>
              </a:rPr>
              <a:t>Böylece </a:t>
            </a:r>
            <a:r>
              <a:rPr lang="tr-TR" sz="2000" dirty="0">
                <a:solidFill>
                  <a:srgbClr val="FF0000"/>
                </a:solidFill>
                <a:latin typeface="Gill Sans MT" pitchFamily="34" charset="0"/>
                <a:cs typeface="Times New Roman" pitchFamily="18" charset="0"/>
              </a:rPr>
              <a:t>ortaya çıkan </a:t>
            </a:r>
            <a:r>
              <a:rPr lang="tr-TR" sz="2000" dirty="0" err="1">
                <a:solidFill>
                  <a:srgbClr val="FF0000"/>
                </a:solidFill>
                <a:latin typeface="Gill Sans MT" pitchFamily="34" charset="0"/>
                <a:cs typeface="Times New Roman" pitchFamily="18" charset="0"/>
              </a:rPr>
              <a:t>ornitin</a:t>
            </a:r>
            <a:r>
              <a:rPr lang="tr-TR" sz="2000" dirty="0">
                <a:latin typeface="Gill Sans MT" pitchFamily="34" charset="0"/>
                <a:cs typeface="Times New Roman" pitchFamily="18" charset="0"/>
              </a:rPr>
              <a:t>, bir başka </a:t>
            </a:r>
            <a:r>
              <a:rPr lang="tr-TR" sz="2000" dirty="0" err="1">
                <a:latin typeface="Gill Sans MT" pitchFamily="34" charset="0"/>
                <a:cs typeface="Times New Roman" pitchFamily="18" charset="0"/>
              </a:rPr>
              <a:t>karbamoil</a:t>
            </a:r>
            <a:r>
              <a:rPr lang="tr-TR" sz="2000" dirty="0">
                <a:latin typeface="Gill Sans MT" pitchFamily="34" charset="0"/>
                <a:cs typeface="Times New Roman" pitchFamily="18" charset="0"/>
              </a:rPr>
              <a:t> fosfatla reaksiyona girmek üzere mitokondriye geri dönerek çevrim tamamlanır.</a:t>
            </a:r>
          </a:p>
          <a:p>
            <a:pPr algn="just">
              <a:buNone/>
            </a:pPr>
            <a:endParaRPr lang="tr-TR" dirty="0">
              <a:latin typeface="Gill Sans MT" pitchFamily="34" charset="0"/>
              <a:cs typeface="Times New Roman" pitchFamily="18" charset="0"/>
            </a:endParaRPr>
          </a:p>
        </p:txBody>
      </p:sp>
      <p:pic>
        <p:nvPicPr>
          <p:cNvPr id="5" name="Picture 2"/>
          <p:cNvPicPr>
            <a:picLocks noChangeAspect="1" noChangeArrowheads="1"/>
          </p:cNvPicPr>
          <p:nvPr/>
        </p:nvPicPr>
        <p:blipFill>
          <a:blip r:embed="rId2" cstate="print"/>
          <a:srcRect/>
          <a:stretch>
            <a:fillRect/>
          </a:stretch>
        </p:blipFill>
        <p:spPr bwMode="auto">
          <a:xfrm>
            <a:off x="755576" y="2636912"/>
            <a:ext cx="6696743" cy="792088"/>
          </a:xfrm>
          <a:prstGeom prst="rect">
            <a:avLst/>
          </a:prstGeom>
          <a:noFill/>
          <a:ln w="9525">
            <a:noFill/>
            <a:miter lim="800000"/>
            <a:headEnd/>
            <a:tailEnd/>
          </a:ln>
        </p:spPr>
      </p:pic>
      <p:sp>
        <p:nvSpPr>
          <p:cNvPr id="4" name="3 Slayt Numarası Yer Tutucusu"/>
          <p:cNvSpPr>
            <a:spLocks noGrp="1"/>
          </p:cNvSpPr>
          <p:nvPr>
            <p:ph type="sldNum" sz="quarter" idx="12"/>
          </p:nvPr>
        </p:nvSpPr>
        <p:spPr/>
        <p:txBody>
          <a:bodyPr/>
          <a:lstStyle/>
          <a:p>
            <a:fld id="{983AD449-C491-42D1-BC29-B937A7C04F43}" type="slidenum">
              <a:rPr lang="tr-TR" smtClean="0"/>
              <a:pPr/>
              <a:t>51</a:t>
            </a:fld>
            <a:endParaRPr lang="tr-T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layt Numarası Yer Tutucusu"/>
          <p:cNvSpPr>
            <a:spLocks noGrp="1"/>
          </p:cNvSpPr>
          <p:nvPr>
            <p:ph type="sldNum" sz="quarter" idx="12"/>
          </p:nvPr>
        </p:nvSpPr>
        <p:spPr/>
        <p:txBody>
          <a:bodyPr/>
          <a:lstStyle/>
          <a:p>
            <a:fld id="{983AD449-C491-42D1-BC29-B937A7C04F43}" type="slidenum">
              <a:rPr lang="tr-TR" smtClean="0"/>
              <a:pPr/>
              <a:t>52</a:t>
            </a:fld>
            <a:endParaRPr lang="tr-TR"/>
          </a:p>
        </p:txBody>
      </p:sp>
      <p:pic>
        <p:nvPicPr>
          <p:cNvPr id="1026" name="Picture 2"/>
          <p:cNvPicPr>
            <a:picLocks noGrp="1" noChangeAspect="1" noChangeArrowheads="1"/>
          </p:cNvPicPr>
          <p:nvPr>
            <p:ph idx="1"/>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51520" y="1196751"/>
            <a:ext cx="7920880" cy="3096345"/>
          </a:xfrm>
          <a:ln>
            <a:solidFill>
              <a:schemeClr val="accent1"/>
            </a:solidFill>
          </a:ln>
        </p:spPr>
        <p:txBody>
          <a:bodyPr>
            <a:normAutofit/>
          </a:bodyPr>
          <a:lstStyle/>
          <a:p>
            <a:pPr>
              <a:buNone/>
            </a:pPr>
            <a:r>
              <a:rPr lang="tr-TR" sz="1800" b="1" dirty="0" smtClean="0">
                <a:latin typeface="Times New Roman" pitchFamily="18" charset="0"/>
                <a:cs typeface="Times New Roman" pitchFamily="18" charset="0"/>
              </a:rPr>
              <a:t>	</a:t>
            </a:r>
            <a:r>
              <a:rPr lang="tr-TR" sz="1800" b="1" dirty="0" smtClean="0">
                <a:solidFill>
                  <a:srgbClr val="FF0000"/>
                </a:solidFill>
                <a:latin typeface="Gill Sans MT" pitchFamily="34" charset="0"/>
                <a:cs typeface="Times New Roman" pitchFamily="18" charset="0"/>
              </a:rPr>
              <a:t>Şekil 12.4. </a:t>
            </a:r>
            <a:r>
              <a:rPr lang="tr-TR" sz="1800" dirty="0" smtClean="0">
                <a:latin typeface="Gill Sans MT" pitchFamily="34" charset="0"/>
                <a:cs typeface="Times New Roman" pitchFamily="18" charset="0"/>
              </a:rPr>
              <a:t>Üre çevrimi ve sitrik asit çevrimi arasındaki bağlantılar. Sitrik asit ve üre çevrimlerini bağlayan çevrim </a:t>
            </a:r>
            <a:r>
              <a:rPr lang="tr-TR" sz="1800" dirty="0" err="1" smtClean="0">
                <a:latin typeface="Gill Sans MT" pitchFamily="34" charset="0"/>
                <a:cs typeface="Times New Roman" pitchFamily="18" charset="0"/>
              </a:rPr>
              <a:t>aspartat</a:t>
            </a:r>
            <a:r>
              <a:rPr lang="tr-TR" sz="1800" dirty="0" smtClean="0">
                <a:latin typeface="Gill Sans MT" pitchFamily="34" charset="0"/>
                <a:cs typeface="Times New Roman" pitchFamily="18" charset="0"/>
              </a:rPr>
              <a:t>–</a:t>
            </a:r>
            <a:r>
              <a:rPr lang="tr-TR" sz="1800" dirty="0" err="1" smtClean="0">
                <a:latin typeface="Gill Sans MT" pitchFamily="34" charset="0"/>
                <a:cs typeface="Times New Roman" pitchFamily="18" charset="0"/>
              </a:rPr>
              <a:t>arjininosüksinant</a:t>
            </a:r>
            <a:r>
              <a:rPr lang="tr-TR" sz="1800" dirty="0" smtClean="0">
                <a:latin typeface="Gill Sans MT" pitchFamily="34" charset="0"/>
                <a:cs typeface="Times New Roman" pitchFamily="18" charset="0"/>
              </a:rPr>
              <a:t> mekiği olarak da adlandırılır. Bu yollar aminoasitlerin karbon iskeletleri ve amino gruplarının sonlarıyla etkin olarak ilişkilidir. Bu ara bağlantılı durum okların gösterdiğinden daha ayrıntılıdır. </a:t>
            </a:r>
            <a:r>
              <a:rPr lang="tr-TR" sz="1800" dirty="0" err="1" smtClean="0">
                <a:latin typeface="Gill Sans MT" pitchFamily="34" charset="0"/>
                <a:cs typeface="Times New Roman" pitchFamily="18" charset="0"/>
              </a:rPr>
              <a:t>Sitozolde</a:t>
            </a:r>
            <a:r>
              <a:rPr lang="tr-TR" sz="1800" dirty="0" smtClean="0">
                <a:latin typeface="Gill Sans MT" pitchFamily="34" charset="0"/>
                <a:cs typeface="Times New Roman" pitchFamily="18" charset="0"/>
              </a:rPr>
              <a:t> sentezlenen </a:t>
            </a:r>
            <a:r>
              <a:rPr lang="tr-TR" sz="1800" dirty="0" err="1" smtClean="0">
                <a:latin typeface="Gill Sans MT" pitchFamily="34" charset="0"/>
                <a:cs typeface="Times New Roman" pitchFamily="18" charset="0"/>
              </a:rPr>
              <a:t>fumarat</a:t>
            </a:r>
            <a:r>
              <a:rPr lang="tr-TR" sz="1800" dirty="0" smtClean="0">
                <a:latin typeface="Gill Sans MT" pitchFamily="34" charset="0"/>
                <a:cs typeface="Times New Roman" pitchFamily="18" charset="0"/>
              </a:rPr>
              <a:t>–üre çevrimi, pürin </a:t>
            </a:r>
            <a:r>
              <a:rPr lang="tr-TR" sz="1800" dirty="0" err="1" smtClean="0">
                <a:latin typeface="Gill Sans MT" pitchFamily="34" charset="0"/>
                <a:cs typeface="Times New Roman" pitchFamily="18" charset="0"/>
              </a:rPr>
              <a:t>biyosentezi</a:t>
            </a:r>
            <a:r>
              <a:rPr lang="tr-TR" sz="1800" dirty="0" smtClean="0">
                <a:latin typeface="Gill Sans MT" pitchFamily="34" charset="0"/>
                <a:cs typeface="Times New Roman" pitchFamily="18" charset="0"/>
              </a:rPr>
              <a:t> veya diğer süreçlerden herhangi birinde oluşturulursa da </a:t>
            </a:r>
            <a:r>
              <a:rPr lang="tr-TR" sz="1800" dirty="0" err="1" smtClean="0">
                <a:latin typeface="Gill Sans MT" pitchFamily="34" charset="0"/>
                <a:cs typeface="Times New Roman" pitchFamily="18" charset="0"/>
              </a:rPr>
              <a:t>sitozolik</a:t>
            </a:r>
            <a:r>
              <a:rPr lang="tr-TR" sz="1800" dirty="0" smtClean="0">
                <a:latin typeface="Gill Sans MT" pitchFamily="34" charset="0"/>
                <a:cs typeface="Times New Roman" pitchFamily="18" charset="0"/>
              </a:rPr>
              <a:t> </a:t>
            </a:r>
            <a:r>
              <a:rPr lang="tr-TR" sz="1800" dirty="0" err="1" smtClean="0">
                <a:latin typeface="Gill Sans MT" pitchFamily="34" charset="0"/>
                <a:cs typeface="Times New Roman" pitchFamily="18" charset="0"/>
              </a:rPr>
              <a:t>malat</a:t>
            </a:r>
            <a:r>
              <a:rPr lang="tr-TR" sz="1800" dirty="0" smtClean="0">
                <a:latin typeface="Gill Sans MT" pitchFamily="34" charset="0"/>
                <a:cs typeface="Times New Roman" pitchFamily="18" charset="0"/>
              </a:rPr>
              <a:t> ve </a:t>
            </a:r>
            <a:r>
              <a:rPr lang="tr-TR" sz="1800" dirty="0" err="1" smtClean="0">
                <a:latin typeface="Gill Sans MT" pitchFamily="34" charset="0"/>
                <a:cs typeface="Times New Roman" pitchFamily="18" charset="0"/>
              </a:rPr>
              <a:t>okzaloasetata</a:t>
            </a:r>
            <a:r>
              <a:rPr lang="tr-TR" sz="1800" dirty="0" smtClean="0">
                <a:latin typeface="Gill Sans MT" pitchFamily="34" charset="0"/>
                <a:cs typeface="Times New Roman" pitchFamily="18" charset="0"/>
              </a:rPr>
              <a:t> dönüşerek </a:t>
            </a:r>
            <a:r>
              <a:rPr lang="tr-TR" sz="1800" dirty="0" err="1" smtClean="0">
                <a:latin typeface="Gill Sans MT" pitchFamily="34" charset="0"/>
                <a:cs typeface="Times New Roman" pitchFamily="18" charset="0"/>
              </a:rPr>
              <a:t>sitozolde</a:t>
            </a:r>
            <a:r>
              <a:rPr lang="tr-TR" sz="1800" dirty="0" smtClean="0">
                <a:latin typeface="Gill Sans MT" pitchFamily="34" charset="0"/>
                <a:cs typeface="Times New Roman" pitchFamily="18" charset="0"/>
              </a:rPr>
              <a:t> kullanılabilir. </a:t>
            </a:r>
            <a:r>
              <a:rPr lang="tr-TR" sz="1800" dirty="0" err="1" smtClean="0">
                <a:latin typeface="Gill Sans MT" pitchFamily="34" charset="0"/>
                <a:cs typeface="Times New Roman" pitchFamily="18" charset="0"/>
              </a:rPr>
              <a:t>Okzaloasetat</a:t>
            </a:r>
            <a:r>
              <a:rPr lang="tr-TR" sz="1800" dirty="0" smtClean="0">
                <a:latin typeface="Gill Sans MT" pitchFamily="34" charset="0"/>
                <a:cs typeface="Times New Roman" pitchFamily="18" charset="0"/>
              </a:rPr>
              <a:t>, </a:t>
            </a:r>
            <a:r>
              <a:rPr lang="tr-TR" sz="1800" dirty="0" err="1" smtClean="0">
                <a:latin typeface="Gill Sans MT" pitchFamily="34" charset="0"/>
                <a:cs typeface="Times New Roman" pitchFamily="18" charset="0"/>
              </a:rPr>
              <a:t>glukoz</a:t>
            </a:r>
            <a:r>
              <a:rPr lang="tr-TR" sz="1800" dirty="0" smtClean="0">
                <a:latin typeface="Gill Sans MT" pitchFamily="34" charset="0"/>
                <a:cs typeface="Times New Roman" pitchFamily="18" charset="0"/>
              </a:rPr>
              <a:t> ve bazı aminoasitler için öncüldür. Alternatif olarak, </a:t>
            </a:r>
            <a:r>
              <a:rPr lang="tr-TR" sz="1800" dirty="0" err="1" smtClean="0">
                <a:latin typeface="Gill Sans MT" pitchFamily="34" charset="0"/>
                <a:cs typeface="Times New Roman" pitchFamily="18" charset="0"/>
              </a:rPr>
              <a:t>sitozolik</a:t>
            </a:r>
            <a:r>
              <a:rPr lang="tr-TR" sz="1800" dirty="0" smtClean="0">
                <a:latin typeface="Gill Sans MT" pitchFamily="34" charset="0"/>
                <a:cs typeface="Times New Roman" pitchFamily="18" charset="0"/>
              </a:rPr>
              <a:t> </a:t>
            </a:r>
            <a:r>
              <a:rPr lang="tr-TR" sz="1800" dirty="0" err="1" smtClean="0">
                <a:latin typeface="Gill Sans MT" pitchFamily="34" charset="0"/>
                <a:cs typeface="Times New Roman" pitchFamily="18" charset="0"/>
              </a:rPr>
              <a:t>malat</a:t>
            </a:r>
            <a:r>
              <a:rPr lang="tr-TR" sz="1800" dirty="0" smtClean="0">
                <a:latin typeface="Gill Sans MT" pitchFamily="34" charset="0"/>
                <a:cs typeface="Times New Roman" pitchFamily="18" charset="0"/>
              </a:rPr>
              <a:t> ve </a:t>
            </a:r>
            <a:r>
              <a:rPr lang="tr-TR" sz="1800" dirty="0" err="1" smtClean="0">
                <a:latin typeface="Gill Sans MT" pitchFamily="34" charset="0"/>
                <a:cs typeface="Times New Roman" pitchFamily="18" charset="0"/>
              </a:rPr>
              <a:t>okzaloasetat</a:t>
            </a:r>
            <a:r>
              <a:rPr lang="tr-TR" sz="1800" dirty="0" smtClean="0">
                <a:latin typeface="Gill Sans MT" pitchFamily="34" charset="0"/>
                <a:cs typeface="Times New Roman" pitchFamily="18" charset="0"/>
              </a:rPr>
              <a:t> mitokondriye taşınabilir, sitrik asit çevriminde kullanılır. Mitokondri içine </a:t>
            </a:r>
            <a:r>
              <a:rPr lang="tr-TR" sz="1800" dirty="0" err="1" smtClean="0">
                <a:latin typeface="Gill Sans MT" pitchFamily="34" charset="0"/>
                <a:cs typeface="Times New Roman" pitchFamily="18" charset="0"/>
              </a:rPr>
              <a:t>malat</a:t>
            </a:r>
            <a:r>
              <a:rPr lang="tr-TR" sz="1800" dirty="0" smtClean="0">
                <a:latin typeface="Gill Sans MT" pitchFamily="34" charset="0"/>
                <a:cs typeface="Times New Roman" pitchFamily="18" charset="0"/>
              </a:rPr>
              <a:t> taşınması şekilde gösterilen </a:t>
            </a:r>
            <a:r>
              <a:rPr lang="tr-TR" sz="1800" dirty="0" err="1" smtClean="0">
                <a:latin typeface="Gill Sans MT" pitchFamily="34" charset="0"/>
                <a:cs typeface="Times New Roman" pitchFamily="18" charset="0"/>
              </a:rPr>
              <a:t>malat</a:t>
            </a:r>
            <a:r>
              <a:rPr lang="tr-TR" sz="1800" dirty="0" smtClean="0">
                <a:latin typeface="Gill Sans MT" pitchFamily="34" charset="0"/>
                <a:cs typeface="Times New Roman" pitchFamily="18" charset="0"/>
              </a:rPr>
              <a:t>–</a:t>
            </a:r>
            <a:r>
              <a:rPr lang="tr-TR" sz="1800" dirty="0" err="1" smtClean="0">
                <a:latin typeface="Gill Sans MT" pitchFamily="34" charset="0"/>
                <a:cs typeface="Times New Roman" pitchFamily="18" charset="0"/>
              </a:rPr>
              <a:t>aspartat</a:t>
            </a:r>
            <a:r>
              <a:rPr lang="tr-TR" sz="1800" dirty="0" smtClean="0">
                <a:latin typeface="Gill Sans MT" pitchFamily="34" charset="0"/>
                <a:cs typeface="Times New Roman" pitchFamily="18" charset="0"/>
              </a:rPr>
              <a:t> mekiğinin parçasıdır.</a:t>
            </a:r>
          </a:p>
          <a:p>
            <a:pPr>
              <a:buNone/>
            </a:pPr>
            <a:endParaRPr lang="tr-TR" sz="2000" dirty="0"/>
          </a:p>
        </p:txBody>
      </p:sp>
      <p:sp>
        <p:nvSpPr>
          <p:cNvPr id="4" name="3 Slayt Numarası Yer Tutucusu"/>
          <p:cNvSpPr>
            <a:spLocks noGrp="1"/>
          </p:cNvSpPr>
          <p:nvPr>
            <p:ph type="sldNum" sz="quarter" idx="12"/>
          </p:nvPr>
        </p:nvSpPr>
        <p:spPr/>
        <p:txBody>
          <a:bodyPr/>
          <a:lstStyle/>
          <a:p>
            <a:fld id="{983AD449-C491-42D1-BC29-B937A7C04F43}" type="slidenum">
              <a:rPr lang="tr-TR" smtClean="0"/>
              <a:pPr/>
              <a:t>53</a:t>
            </a:fld>
            <a:endParaRPr lang="tr-T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340768"/>
            <a:ext cx="7620000" cy="3384376"/>
          </a:xfrm>
          <a:ln>
            <a:solidFill>
              <a:schemeClr val="accent1"/>
            </a:solidFill>
          </a:ln>
        </p:spPr>
        <p:txBody>
          <a:bodyPr>
            <a:normAutofit lnSpcReduction="10000"/>
          </a:bodyPr>
          <a:lstStyle/>
          <a:p>
            <a:pPr algn="just">
              <a:lnSpc>
                <a:spcPct val="150000"/>
              </a:lnSpc>
              <a:buFont typeface="Wingdings" pitchFamily="2" charset="2"/>
              <a:buChar char="Ø"/>
            </a:pPr>
            <a:r>
              <a:rPr lang="tr-TR" sz="2000" dirty="0" smtClean="0">
                <a:latin typeface="Times New Roman" pitchFamily="18" charset="0"/>
                <a:cs typeface="Times New Roman" pitchFamily="18" charset="0"/>
              </a:rPr>
              <a:t>  </a:t>
            </a:r>
            <a:r>
              <a:rPr lang="tr-TR" sz="2000" dirty="0" smtClean="0">
                <a:latin typeface="Gill Sans MT" pitchFamily="34" charset="0"/>
                <a:cs typeface="Times New Roman" pitchFamily="18" charset="0"/>
              </a:rPr>
              <a:t>Üre çevrimi reaksiyonlarının bir bölümü karaciğer hücrelerinin mitokondri </a:t>
            </a:r>
            <a:r>
              <a:rPr lang="tr-TR" sz="2000" dirty="0" err="1" smtClean="0">
                <a:latin typeface="Gill Sans MT" pitchFamily="34" charset="0"/>
                <a:cs typeface="Times New Roman" pitchFamily="18" charset="0"/>
              </a:rPr>
              <a:t>matriksinde</a:t>
            </a:r>
            <a:r>
              <a:rPr lang="tr-TR" sz="2000" dirty="0" smtClean="0">
                <a:latin typeface="Gill Sans MT" pitchFamily="34" charset="0"/>
                <a:cs typeface="Times New Roman" pitchFamily="18" charset="0"/>
              </a:rPr>
              <a:t> bir bölümü de sitoplazmasında cereyan eder. </a:t>
            </a:r>
          </a:p>
          <a:p>
            <a:pPr>
              <a:lnSpc>
                <a:spcPct val="150000"/>
              </a:lnSpc>
              <a:buFont typeface="Wingdings" pitchFamily="2" charset="2"/>
              <a:buChar char="Ø"/>
            </a:pPr>
            <a:r>
              <a:rPr lang="tr-TR" sz="2000" dirty="0" smtClean="0">
                <a:latin typeface="Gill Sans MT" pitchFamily="34" charset="0"/>
                <a:cs typeface="Times New Roman" pitchFamily="18" charset="0"/>
              </a:rPr>
              <a:t>  NH</a:t>
            </a:r>
            <a:r>
              <a:rPr lang="tr-TR" sz="2000" baseline="-25000" dirty="0" smtClean="0">
                <a:latin typeface="Gill Sans MT" pitchFamily="34" charset="0"/>
                <a:cs typeface="Times New Roman" pitchFamily="18" charset="0"/>
              </a:rPr>
              <a:t>4</a:t>
            </a:r>
            <a:r>
              <a:rPr lang="tr-TR" sz="2000" baseline="30000" dirty="0" smtClean="0">
                <a:latin typeface="Gill Sans MT" pitchFamily="34" charset="0"/>
                <a:cs typeface="Times New Roman" pitchFamily="18" charset="0"/>
              </a:rPr>
              <a:t>+</a:t>
            </a:r>
            <a:r>
              <a:rPr lang="tr-TR" sz="2000" dirty="0" smtClean="0">
                <a:latin typeface="Gill Sans MT" pitchFamily="34" charset="0"/>
                <a:cs typeface="Times New Roman" pitchFamily="18" charset="0"/>
              </a:rPr>
              <a:t>’ un </a:t>
            </a:r>
            <a:r>
              <a:rPr lang="tr-TR" sz="2000" dirty="0" err="1" smtClean="0">
                <a:latin typeface="Gill Sans MT" pitchFamily="34" charset="0"/>
                <a:cs typeface="Times New Roman" pitchFamily="18" charset="0"/>
              </a:rPr>
              <a:t>glutamat</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dehidrogenaz</a:t>
            </a:r>
            <a:r>
              <a:rPr lang="tr-TR" sz="2000" dirty="0" smtClean="0">
                <a:latin typeface="Gill Sans MT" pitchFamily="34" charset="0"/>
                <a:cs typeface="Times New Roman" pitchFamily="18" charset="0"/>
              </a:rPr>
              <a:t> enzimi ile oluşumu ve </a:t>
            </a:r>
            <a:r>
              <a:rPr lang="tr-TR" sz="2000" dirty="0" err="1" smtClean="0">
                <a:latin typeface="Gill Sans MT" pitchFamily="34" charset="0"/>
                <a:cs typeface="Times New Roman" pitchFamily="18" charset="0"/>
              </a:rPr>
              <a:t>karbamoil</a:t>
            </a:r>
            <a:r>
              <a:rPr lang="tr-TR" sz="2000" dirty="0" smtClean="0">
                <a:latin typeface="Gill Sans MT" pitchFamily="34" charset="0"/>
                <a:cs typeface="Times New Roman" pitchFamily="18" charset="0"/>
              </a:rPr>
              <a:t> fosfata dönüşümü ve daha sonra bunun da </a:t>
            </a:r>
            <a:r>
              <a:rPr lang="tr-TR" sz="2000" dirty="0" err="1" smtClean="0">
                <a:latin typeface="Gill Sans MT" pitchFamily="34" charset="0"/>
                <a:cs typeface="Times New Roman" pitchFamily="18" charset="0"/>
              </a:rPr>
              <a:t>ornitinle</a:t>
            </a:r>
            <a:r>
              <a:rPr lang="tr-TR" sz="2000" dirty="0" smtClean="0">
                <a:latin typeface="Gill Sans MT" pitchFamily="34" charset="0"/>
                <a:cs typeface="Times New Roman" pitchFamily="18" charset="0"/>
              </a:rPr>
              <a:t> birleşerek </a:t>
            </a:r>
            <a:r>
              <a:rPr lang="tr-TR" sz="2000" dirty="0" err="1" smtClean="0">
                <a:latin typeface="Gill Sans MT" pitchFamily="34" charset="0"/>
                <a:cs typeface="Times New Roman" pitchFamily="18" charset="0"/>
              </a:rPr>
              <a:t>sitrulinin</a:t>
            </a:r>
            <a:r>
              <a:rPr lang="tr-TR" sz="2000" dirty="0" smtClean="0">
                <a:latin typeface="Gill Sans MT" pitchFamily="34" charset="0"/>
                <a:cs typeface="Times New Roman" pitchFamily="18" charset="0"/>
              </a:rPr>
              <a:t> meydana getirişi mitokondri </a:t>
            </a:r>
            <a:r>
              <a:rPr lang="tr-TR" sz="2000" dirty="0" err="1" smtClean="0">
                <a:latin typeface="Gill Sans MT" pitchFamily="34" charset="0"/>
                <a:cs typeface="Times New Roman" pitchFamily="18" charset="0"/>
              </a:rPr>
              <a:t>matriksinde</a:t>
            </a:r>
            <a:r>
              <a:rPr lang="tr-TR" sz="2000" dirty="0" smtClean="0">
                <a:latin typeface="Gill Sans MT" pitchFamily="34" charset="0"/>
                <a:cs typeface="Times New Roman" pitchFamily="18" charset="0"/>
              </a:rPr>
              <a:t> cereyan eder. </a:t>
            </a:r>
          </a:p>
          <a:p>
            <a:pPr>
              <a:lnSpc>
                <a:spcPct val="150000"/>
              </a:lnSpc>
              <a:buFont typeface="Wingdings" pitchFamily="2" charset="2"/>
              <a:buChar char="Ø"/>
            </a:pPr>
            <a:r>
              <a:rPr lang="tr-TR" sz="2000" dirty="0" smtClean="0">
                <a:latin typeface="Gill Sans MT" pitchFamily="34" charset="0"/>
                <a:cs typeface="Times New Roman" pitchFamily="18" charset="0"/>
              </a:rPr>
              <a:t> Üre çevriminin geri kalan üç reaksiyonu da sitoplazmada gerçekleşir </a:t>
            </a:r>
            <a:r>
              <a:rPr lang="tr-TR" sz="2000" dirty="0" smtClean="0">
                <a:solidFill>
                  <a:srgbClr val="FF0000"/>
                </a:solidFill>
                <a:latin typeface="Gill Sans MT" pitchFamily="34" charset="0"/>
                <a:cs typeface="Times New Roman" pitchFamily="18" charset="0"/>
              </a:rPr>
              <a:t>(Şekil 12.4).</a:t>
            </a:r>
            <a:endParaRPr lang="tr-TR" sz="2000" dirty="0">
              <a:latin typeface="Gill Sans MT" pitchFamily="34" charset="0"/>
            </a:endParaRPr>
          </a:p>
        </p:txBody>
      </p:sp>
      <p:sp>
        <p:nvSpPr>
          <p:cNvPr id="4" name="3 Slayt Numarası Yer Tutucusu"/>
          <p:cNvSpPr>
            <a:spLocks noGrp="1"/>
          </p:cNvSpPr>
          <p:nvPr>
            <p:ph type="sldNum" sz="quarter" idx="12"/>
          </p:nvPr>
        </p:nvSpPr>
        <p:spPr/>
        <p:txBody>
          <a:bodyPr/>
          <a:lstStyle/>
          <a:p>
            <a:fld id="{983AD449-C491-42D1-BC29-B937A7C04F43}" type="slidenum">
              <a:rPr lang="tr-TR" smtClean="0"/>
              <a:pPr/>
              <a:t>54</a:t>
            </a:fld>
            <a:endParaRPr lang="tr-T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79512" y="908720"/>
            <a:ext cx="8064896" cy="4968552"/>
          </a:xfrm>
          <a:ln>
            <a:solidFill>
              <a:schemeClr val="accent1"/>
            </a:solidFill>
          </a:ln>
        </p:spPr>
        <p:txBody>
          <a:bodyPr>
            <a:normAutofit/>
          </a:bodyPr>
          <a:lstStyle/>
          <a:p>
            <a:pPr algn="just">
              <a:buFont typeface="Wingdings" pitchFamily="2" charset="2"/>
              <a:buChar char="Ø"/>
            </a:pPr>
            <a:r>
              <a:rPr lang="tr-TR" sz="2800" dirty="0" smtClean="0">
                <a:latin typeface="Times New Roman" pitchFamily="18" charset="0"/>
                <a:cs typeface="Times New Roman" pitchFamily="18" charset="0"/>
              </a:rPr>
              <a:t>  </a:t>
            </a:r>
            <a:r>
              <a:rPr lang="tr-TR" sz="2800" dirty="0" smtClean="0">
                <a:solidFill>
                  <a:srgbClr val="FF0000"/>
                </a:solidFill>
                <a:latin typeface="Gill Sans MT" pitchFamily="34" charset="0"/>
                <a:cs typeface="Times New Roman" pitchFamily="18" charset="0"/>
              </a:rPr>
              <a:t>Üre </a:t>
            </a:r>
            <a:r>
              <a:rPr lang="tr-TR" sz="2800" dirty="0">
                <a:solidFill>
                  <a:srgbClr val="FF0000"/>
                </a:solidFill>
                <a:latin typeface="Gill Sans MT" pitchFamily="34" charset="0"/>
                <a:cs typeface="Times New Roman" pitchFamily="18" charset="0"/>
              </a:rPr>
              <a:t>sentezinin net denklemi şöyle özetlenebilir.</a:t>
            </a:r>
          </a:p>
          <a:p>
            <a:pPr>
              <a:buNone/>
            </a:pPr>
            <a:endParaRPr lang="tr-TR" sz="2800" dirty="0">
              <a:latin typeface="Gill Sans MT" pitchFamily="34" charset="0"/>
            </a:endParaRPr>
          </a:p>
        </p:txBody>
      </p:sp>
      <p:pic>
        <p:nvPicPr>
          <p:cNvPr id="5" name="Picture 2"/>
          <p:cNvPicPr>
            <a:picLocks noChangeAspect="1" noChangeArrowheads="1"/>
          </p:cNvPicPr>
          <p:nvPr/>
        </p:nvPicPr>
        <p:blipFill>
          <a:blip r:embed="rId2" cstate="print"/>
          <a:srcRect/>
          <a:stretch>
            <a:fillRect/>
          </a:stretch>
        </p:blipFill>
        <p:spPr bwMode="auto">
          <a:xfrm>
            <a:off x="251520" y="1844824"/>
            <a:ext cx="7848872" cy="471952"/>
          </a:xfrm>
          <a:prstGeom prst="rect">
            <a:avLst/>
          </a:prstGeom>
          <a:noFill/>
          <a:ln w="9525">
            <a:noFill/>
            <a:miter lim="800000"/>
            <a:headEnd/>
            <a:tailEnd/>
          </a:ln>
        </p:spPr>
      </p:pic>
      <p:sp>
        <p:nvSpPr>
          <p:cNvPr id="6" name="5 Dikdörtgen"/>
          <p:cNvSpPr/>
          <p:nvPr/>
        </p:nvSpPr>
        <p:spPr>
          <a:xfrm>
            <a:off x="395536" y="2564904"/>
            <a:ext cx="7820942" cy="400110"/>
          </a:xfrm>
          <a:prstGeom prst="rect">
            <a:avLst/>
          </a:prstGeom>
        </p:spPr>
        <p:txBody>
          <a:bodyPr wrap="square">
            <a:spAutoFit/>
          </a:bodyPr>
          <a:lstStyle/>
          <a:p>
            <a:r>
              <a:rPr lang="tr-TR" sz="2000" dirty="0" err="1">
                <a:latin typeface="Gill Sans MT" pitchFamily="34" charset="0"/>
                <a:cs typeface="Times New Roman" pitchFamily="18" charset="0"/>
              </a:rPr>
              <a:t>Pirofasfatın</a:t>
            </a:r>
            <a:r>
              <a:rPr lang="tr-TR" sz="2000" dirty="0">
                <a:latin typeface="Gill Sans MT" pitchFamily="34" charset="0"/>
                <a:cs typeface="Times New Roman" pitchFamily="18" charset="0"/>
              </a:rPr>
              <a:t> da hemen </a:t>
            </a:r>
            <a:r>
              <a:rPr lang="tr-TR" sz="2000" dirty="0" err="1">
                <a:latin typeface="Gill Sans MT" pitchFamily="34" charset="0"/>
                <a:cs typeface="Times New Roman" pitchFamily="18" charset="0"/>
              </a:rPr>
              <a:t>hidrolizlendiği</a:t>
            </a:r>
            <a:r>
              <a:rPr lang="tr-TR" sz="2000" dirty="0">
                <a:latin typeface="Gill Sans MT" pitchFamily="34" charset="0"/>
                <a:cs typeface="Times New Roman" pitchFamily="18" charset="0"/>
              </a:rPr>
              <a:t> göz önüne alınırsa;</a:t>
            </a:r>
          </a:p>
        </p:txBody>
      </p:sp>
      <p:pic>
        <p:nvPicPr>
          <p:cNvPr id="38915" name="Picture 3"/>
          <p:cNvPicPr>
            <a:picLocks noChangeAspect="1" noChangeArrowheads="1"/>
          </p:cNvPicPr>
          <p:nvPr/>
        </p:nvPicPr>
        <p:blipFill>
          <a:blip r:embed="rId3" cstate="print"/>
          <a:srcRect/>
          <a:stretch>
            <a:fillRect/>
          </a:stretch>
        </p:blipFill>
        <p:spPr bwMode="auto">
          <a:xfrm>
            <a:off x="1115616" y="3356992"/>
            <a:ext cx="5158926" cy="521857"/>
          </a:xfrm>
          <a:prstGeom prst="rect">
            <a:avLst/>
          </a:prstGeom>
          <a:noFill/>
          <a:ln w="9525">
            <a:noFill/>
            <a:miter lim="800000"/>
            <a:headEnd/>
            <a:tailEnd/>
          </a:ln>
        </p:spPr>
      </p:pic>
      <p:sp>
        <p:nvSpPr>
          <p:cNvPr id="8" name="7 Dikdörtgen"/>
          <p:cNvSpPr/>
          <p:nvPr/>
        </p:nvSpPr>
        <p:spPr>
          <a:xfrm>
            <a:off x="323528" y="4005064"/>
            <a:ext cx="7858180" cy="1422569"/>
          </a:xfrm>
          <a:prstGeom prst="rect">
            <a:avLst/>
          </a:prstGeom>
          <a:ln>
            <a:noFill/>
          </a:ln>
        </p:spPr>
        <p:txBody>
          <a:bodyPr wrap="square">
            <a:spAutoFit/>
          </a:bodyPr>
          <a:lstStyle/>
          <a:p>
            <a:pPr algn="just">
              <a:lnSpc>
                <a:spcPct val="150000"/>
              </a:lnSpc>
              <a:buFont typeface="Wingdings" pitchFamily="2" charset="2"/>
              <a:buChar char="ü"/>
            </a:pPr>
            <a:r>
              <a:rPr lang="tr-TR" sz="2000" dirty="0" smtClean="0">
                <a:latin typeface="Gill Sans MT" pitchFamily="34" charset="0"/>
                <a:cs typeface="Times New Roman" pitchFamily="18" charset="0"/>
              </a:rPr>
              <a:t>Bir </a:t>
            </a:r>
            <a:r>
              <a:rPr lang="tr-TR" sz="2000" dirty="0" err="1">
                <a:latin typeface="Gill Sans MT" pitchFamily="34" charset="0"/>
                <a:cs typeface="Times New Roman" pitchFamily="18" charset="0"/>
              </a:rPr>
              <a:t>mol</a:t>
            </a:r>
            <a:r>
              <a:rPr lang="tr-TR" sz="2000" dirty="0">
                <a:latin typeface="Gill Sans MT" pitchFamily="34" charset="0"/>
                <a:cs typeface="Times New Roman" pitchFamily="18" charset="0"/>
              </a:rPr>
              <a:t> ürenin sentezi için dört yüksek enerjili fosfat bağının </a:t>
            </a:r>
            <a:r>
              <a:rPr lang="tr-TR" sz="2000" dirty="0" smtClean="0">
                <a:latin typeface="Gill Sans MT" pitchFamily="34" charset="0"/>
                <a:cs typeface="Times New Roman" pitchFamily="18" charset="0"/>
              </a:rPr>
              <a:t>harcandığı </a:t>
            </a:r>
            <a:r>
              <a:rPr lang="tr-TR" sz="2000" dirty="0">
                <a:latin typeface="Gill Sans MT" pitchFamily="34" charset="0"/>
                <a:cs typeface="Times New Roman" pitchFamily="18" charset="0"/>
              </a:rPr>
              <a:t>görülür. </a:t>
            </a:r>
            <a:endParaRPr lang="tr-TR" sz="2000" dirty="0" smtClean="0">
              <a:latin typeface="Gill Sans MT" pitchFamily="34" charset="0"/>
              <a:cs typeface="Times New Roman" pitchFamily="18" charset="0"/>
            </a:endParaRPr>
          </a:p>
          <a:p>
            <a:pPr algn="just">
              <a:lnSpc>
                <a:spcPct val="150000"/>
              </a:lnSpc>
              <a:buFont typeface="Wingdings" pitchFamily="2" charset="2"/>
              <a:buChar char="Ø"/>
            </a:pPr>
            <a:r>
              <a:rPr lang="tr-TR" sz="2000" dirty="0" smtClean="0">
                <a:latin typeface="Gill Sans MT" pitchFamily="34" charset="0"/>
                <a:cs typeface="Times New Roman" pitchFamily="18" charset="0"/>
              </a:rPr>
              <a:t> Sonuç </a:t>
            </a:r>
            <a:r>
              <a:rPr lang="tr-TR" sz="2000" dirty="0">
                <a:latin typeface="Gill Sans MT" pitchFamily="34" charset="0"/>
                <a:cs typeface="Times New Roman" pitchFamily="18" charset="0"/>
              </a:rPr>
              <a:t>olarak üre sentezinin net denklemi </a:t>
            </a:r>
            <a:r>
              <a:rPr lang="tr-TR" sz="2000" dirty="0" smtClean="0">
                <a:latin typeface="Gill Sans MT" pitchFamily="34" charset="0"/>
                <a:cs typeface="Times New Roman" pitchFamily="18" charset="0"/>
              </a:rPr>
              <a:t>aşağıdaki </a:t>
            </a:r>
            <a:r>
              <a:rPr lang="tr-TR" sz="2000" dirty="0">
                <a:latin typeface="Gill Sans MT" pitchFamily="34" charset="0"/>
                <a:cs typeface="Times New Roman" pitchFamily="18" charset="0"/>
              </a:rPr>
              <a:t>şekilde yazılabilir.</a:t>
            </a:r>
          </a:p>
        </p:txBody>
      </p:sp>
      <p:sp>
        <p:nvSpPr>
          <p:cNvPr id="7" name="6 Slayt Numarası Yer Tutucusu"/>
          <p:cNvSpPr>
            <a:spLocks noGrp="1"/>
          </p:cNvSpPr>
          <p:nvPr>
            <p:ph type="sldNum" sz="quarter" idx="12"/>
          </p:nvPr>
        </p:nvSpPr>
        <p:spPr/>
        <p:txBody>
          <a:bodyPr/>
          <a:lstStyle/>
          <a:p>
            <a:fld id="{983AD449-C491-42D1-BC29-B937A7C04F43}" type="slidenum">
              <a:rPr lang="tr-TR" smtClean="0"/>
              <a:pPr/>
              <a:t>55</a:t>
            </a:fld>
            <a:endParaRPr lang="tr-T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Grp="1" noChangeAspect="1" noChangeArrowheads="1"/>
          </p:cNvPicPr>
          <p:nvPr>
            <p:ph idx="1"/>
          </p:nvPr>
        </p:nvPicPr>
        <p:blipFill>
          <a:blip r:embed="rId2" cstate="print"/>
          <a:srcRect/>
          <a:stretch>
            <a:fillRect/>
          </a:stretch>
        </p:blipFill>
        <p:spPr bwMode="auto">
          <a:xfrm>
            <a:off x="251520" y="1532312"/>
            <a:ext cx="7992888" cy="444721"/>
          </a:xfrm>
          <a:prstGeom prst="rect">
            <a:avLst/>
          </a:prstGeom>
          <a:noFill/>
          <a:ln w="9525">
            <a:noFill/>
            <a:miter lim="800000"/>
            <a:headEnd/>
            <a:tailEnd/>
          </a:ln>
        </p:spPr>
      </p:pic>
      <p:sp>
        <p:nvSpPr>
          <p:cNvPr id="5" name="4 Dikdörtgen"/>
          <p:cNvSpPr/>
          <p:nvPr/>
        </p:nvSpPr>
        <p:spPr>
          <a:xfrm>
            <a:off x="251520" y="2564904"/>
            <a:ext cx="7560840" cy="960904"/>
          </a:xfrm>
          <a:prstGeom prst="rect">
            <a:avLst/>
          </a:prstGeom>
          <a:ln>
            <a:solidFill>
              <a:schemeClr val="accent1"/>
            </a:solidFill>
          </a:ln>
        </p:spPr>
        <p:txBody>
          <a:bodyPr wrap="square">
            <a:spAutoFit/>
          </a:bodyPr>
          <a:lstStyle/>
          <a:p>
            <a:pPr algn="just">
              <a:lnSpc>
                <a:spcPct val="150000"/>
              </a:lnSpc>
              <a:buFont typeface="Wingdings" pitchFamily="2" charset="2"/>
              <a:buChar char="Ø"/>
            </a:pPr>
            <a:r>
              <a:rPr lang="tr-TR" sz="2000" dirty="0" smtClean="0">
                <a:latin typeface="Times New Roman" pitchFamily="18" charset="0"/>
                <a:cs typeface="Times New Roman" pitchFamily="18" charset="0"/>
              </a:rPr>
              <a:t> </a:t>
            </a:r>
            <a:r>
              <a:rPr lang="tr-TR" sz="2000" dirty="0" smtClean="0">
                <a:solidFill>
                  <a:srgbClr val="FF0000"/>
                </a:solidFill>
                <a:latin typeface="Gill Sans MT" pitchFamily="34" charset="0"/>
                <a:cs typeface="Times New Roman" pitchFamily="18" charset="0"/>
              </a:rPr>
              <a:t>Üre </a:t>
            </a:r>
            <a:r>
              <a:rPr lang="tr-TR" sz="2000" dirty="0">
                <a:solidFill>
                  <a:srgbClr val="FF0000"/>
                </a:solidFill>
                <a:latin typeface="Gill Sans MT" pitchFamily="34" charset="0"/>
                <a:cs typeface="Times New Roman" pitchFamily="18" charset="0"/>
              </a:rPr>
              <a:t>çevriminde oluşan </a:t>
            </a:r>
            <a:r>
              <a:rPr lang="tr-TR" sz="2000" dirty="0" err="1">
                <a:solidFill>
                  <a:srgbClr val="FF0000"/>
                </a:solidFill>
                <a:latin typeface="Gill Sans MT" pitchFamily="34" charset="0"/>
                <a:cs typeface="Times New Roman" pitchFamily="18" charset="0"/>
              </a:rPr>
              <a:t>fumarat</a:t>
            </a:r>
            <a:r>
              <a:rPr lang="tr-TR" sz="2000" dirty="0">
                <a:solidFill>
                  <a:srgbClr val="FF0000"/>
                </a:solidFill>
                <a:latin typeface="Gill Sans MT" pitchFamily="34" charset="0"/>
                <a:cs typeface="Times New Roman" pitchFamily="18" charset="0"/>
              </a:rPr>
              <a:t> üzerinden üre çevrimi ve TCA çevrimi birbirine bağlanır (Şekil </a:t>
            </a:r>
            <a:r>
              <a:rPr lang="tr-TR" sz="2000" dirty="0" smtClean="0">
                <a:solidFill>
                  <a:srgbClr val="FF0000"/>
                </a:solidFill>
                <a:latin typeface="Gill Sans MT" pitchFamily="34" charset="0"/>
                <a:cs typeface="Times New Roman" pitchFamily="18" charset="0"/>
              </a:rPr>
              <a:t>12.4). </a:t>
            </a:r>
            <a:endParaRPr lang="tr-TR" sz="2000" dirty="0">
              <a:latin typeface="Gill Sans MT" pitchFamily="34" charset="0"/>
              <a:cs typeface="Times New Roman" pitchFamily="18" charset="0"/>
            </a:endParaRPr>
          </a:p>
        </p:txBody>
      </p:sp>
      <p:sp>
        <p:nvSpPr>
          <p:cNvPr id="4" name="3 Slayt Numarası Yer Tutucusu"/>
          <p:cNvSpPr>
            <a:spLocks noGrp="1"/>
          </p:cNvSpPr>
          <p:nvPr>
            <p:ph type="sldNum" sz="quarter" idx="12"/>
          </p:nvPr>
        </p:nvSpPr>
        <p:spPr/>
        <p:txBody>
          <a:bodyPr/>
          <a:lstStyle/>
          <a:p>
            <a:fld id="{983AD449-C491-42D1-BC29-B937A7C04F43}" type="slidenum">
              <a:rPr lang="tr-TR" smtClean="0"/>
              <a:pPr/>
              <a:t>56</a:t>
            </a:fld>
            <a:endParaRPr lang="tr-T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23528" y="908720"/>
            <a:ext cx="7848872" cy="4752528"/>
          </a:xfrm>
          <a:ln>
            <a:solidFill>
              <a:schemeClr val="accent1"/>
            </a:solidFill>
          </a:ln>
        </p:spPr>
        <p:txBody>
          <a:bodyPr>
            <a:normAutofit lnSpcReduction="10000"/>
          </a:bodyPr>
          <a:lstStyle/>
          <a:p>
            <a:pPr>
              <a:lnSpc>
                <a:spcPct val="150000"/>
              </a:lnSpc>
              <a:buFont typeface="Wingdings" pitchFamily="2" charset="2"/>
              <a:buChar char="Ø"/>
            </a:pP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Fumarat</a:t>
            </a:r>
            <a:r>
              <a:rPr lang="tr-TR" sz="2000" dirty="0" smtClean="0">
                <a:latin typeface="Gill Sans MT" pitchFamily="34" charset="0"/>
                <a:cs typeface="Times New Roman" pitchFamily="18" charset="0"/>
              </a:rPr>
              <a:t> önce </a:t>
            </a:r>
            <a:r>
              <a:rPr lang="tr-TR" sz="2000" dirty="0" err="1" smtClean="0">
                <a:latin typeface="Gill Sans MT" pitchFamily="34" charset="0"/>
                <a:cs typeface="Times New Roman" pitchFamily="18" charset="0"/>
              </a:rPr>
              <a:t>hidrasyonla</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malata</a:t>
            </a:r>
            <a:r>
              <a:rPr lang="tr-TR" sz="2000" dirty="0" smtClean="0">
                <a:latin typeface="Gill Sans MT" pitchFamily="34" charset="0"/>
                <a:cs typeface="Times New Roman" pitchFamily="18" charset="0"/>
              </a:rPr>
              <a:t> dönüşür ve daha sonra </a:t>
            </a:r>
            <a:r>
              <a:rPr lang="tr-TR" sz="2000" dirty="0" err="1" smtClean="0">
                <a:latin typeface="Gill Sans MT" pitchFamily="34" charset="0"/>
                <a:cs typeface="Times New Roman" pitchFamily="18" charset="0"/>
              </a:rPr>
              <a:t>okzalasetata</a:t>
            </a:r>
            <a:r>
              <a:rPr lang="tr-TR" sz="2000" dirty="0" smtClean="0">
                <a:latin typeface="Gill Sans MT" pitchFamily="34" charset="0"/>
                <a:cs typeface="Times New Roman" pitchFamily="18" charset="0"/>
              </a:rPr>
              <a:t> yükseltgenir. </a:t>
            </a:r>
          </a:p>
          <a:p>
            <a:pPr>
              <a:lnSpc>
                <a:spcPct val="150000"/>
              </a:lnSpc>
              <a:buFont typeface="Wingdings" pitchFamily="2" charset="2"/>
              <a:buChar char="Ø"/>
            </a:pPr>
            <a:r>
              <a:rPr lang="tr-TR" sz="2000" dirty="0" smtClean="0">
                <a:solidFill>
                  <a:srgbClr val="FF0000"/>
                </a:solidFill>
                <a:latin typeface="Gill Sans MT" pitchFamily="34" charset="0"/>
                <a:cs typeface="Times New Roman" pitchFamily="18" charset="0"/>
              </a:rPr>
              <a:t> </a:t>
            </a:r>
            <a:r>
              <a:rPr lang="tr-TR" sz="2000" dirty="0" err="1" smtClean="0">
                <a:solidFill>
                  <a:srgbClr val="FF0000"/>
                </a:solidFill>
                <a:latin typeface="Gill Sans MT" pitchFamily="34" charset="0"/>
                <a:cs typeface="Times New Roman" pitchFamily="18" charset="0"/>
              </a:rPr>
              <a:t>Okzalasetat</a:t>
            </a:r>
            <a:r>
              <a:rPr lang="tr-TR" sz="2000" dirty="0" smtClean="0">
                <a:solidFill>
                  <a:srgbClr val="FF0000"/>
                </a:solidFill>
                <a:latin typeface="Gill Sans MT" pitchFamily="34" charset="0"/>
                <a:cs typeface="Times New Roman" pitchFamily="18" charset="0"/>
              </a:rPr>
              <a:t> üç </a:t>
            </a:r>
            <a:r>
              <a:rPr lang="tr-TR" sz="2000" dirty="0" err="1" smtClean="0">
                <a:solidFill>
                  <a:srgbClr val="FF0000"/>
                </a:solidFill>
                <a:latin typeface="Gill Sans MT" pitchFamily="34" charset="0"/>
                <a:cs typeface="Times New Roman" pitchFamily="18" charset="0"/>
              </a:rPr>
              <a:t>metabolik</a:t>
            </a:r>
            <a:r>
              <a:rPr lang="tr-TR" sz="2000" dirty="0" smtClean="0">
                <a:solidFill>
                  <a:srgbClr val="FF0000"/>
                </a:solidFill>
                <a:latin typeface="Gill Sans MT" pitchFamily="34" charset="0"/>
                <a:cs typeface="Times New Roman" pitchFamily="18" charset="0"/>
              </a:rPr>
              <a:t> yolda daha ileri </a:t>
            </a:r>
            <a:r>
              <a:rPr lang="tr-TR" sz="2000" dirty="0" err="1" smtClean="0">
                <a:solidFill>
                  <a:srgbClr val="FF0000"/>
                </a:solidFill>
                <a:latin typeface="Gill Sans MT" pitchFamily="34" charset="0"/>
                <a:cs typeface="Times New Roman" pitchFamily="18" charset="0"/>
              </a:rPr>
              <a:t>metabolize</a:t>
            </a:r>
            <a:r>
              <a:rPr lang="tr-TR" sz="2000" dirty="0" smtClean="0">
                <a:solidFill>
                  <a:srgbClr val="FF0000"/>
                </a:solidFill>
                <a:latin typeface="Gill Sans MT" pitchFamily="34" charset="0"/>
                <a:cs typeface="Times New Roman" pitchFamily="18" charset="0"/>
              </a:rPr>
              <a:t> edilir; </a:t>
            </a:r>
          </a:p>
          <a:p>
            <a:pPr>
              <a:lnSpc>
                <a:spcPct val="150000"/>
              </a:lnSpc>
              <a:buNone/>
            </a:pPr>
            <a:r>
              <a:rPr lang="tr-TR" sz="2000" b="1" dirty="0" smtClean="0">
                <a:solidFill>
                  <a:srgbClr val="FF0000"/>
                </a:solidFill>
                <a:latin typeface="Gill Sans MT" pitchFamily="34" charset="0"/>
                <a:cs typeface="Times New Roman" pitchFamily="18" charset="0"/>
              </a:rPr>
              <a:t>(1)</a:t>
            </a:r>
            <a:r>
              <a:rPr lang="tr-TR" sz="2000" dirty="0" smtClean="0">
                <a:solidFill>
                  <a:srgbClr val="FF0000"/>
                </a:solidFill>
                <a:latin typeface="Gill Sans MT" pitchFamily="34" charset="0"/>
                <a:cs typeface="Times New Roman" pitchFamily="18" charset="0"/>
              </a:rPr>
              <a:t> </a:t>
            </a:r>
            <a:r>
              <a:rPr lang="tr-TR" sz="2000" dirty="0" err="1" smtClean="0">
                <a:latin typeface="Gill Sans MT" pitchFamily="34" charset="0"/>
                <a:cs typeface="Times New Roman" pitchFamily="18" charset="0"/>
              </a:rPr>
              <a:t>Aminasyonla</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aspartata</a:t>
            </a:r>
            <a:r>
              <a:rPr lang="tr-TR" sz="2000" dirty="0" smtClean="0">
                <a:latin typeface="Gill Sans MT" pitchFamily="34" charset="0"/>
                <a:cs typeface="Times New Roman" pitchFamily="18" charset="0"/>
              </a:rPr>
              <a:t> dönüşür, </a:t>
            </a:r>
          </a:p>
          <a:p>
            <a:pPr>
              <a:lnSpc>
                <a:spcPct val="150000"/>
              </a:lnSpc>
              <a:buNone/>
            </a:pPr>
            <a:r>
              <a:rPr lang="tr-TR" sz="2000" b="1" dirty="0" smtClean="0">
                <a:solidFill>
                  <a:srgbClr val="FF0000"/>
                </a:solidFill>
                <a:latin typeface="Gill Sans MT" pitchFamily="34" charset="0"/>
                <a:cs typeface="Times New Roman" pitchFamily="18" charset="0"/>
              </a:rPr>
              <a:t>(2)</a:t>
            </a:r>
            <a:r>
              <a:rPr lang="tr-TR" sz="2000" dirty="0" smtClean="0">
                <a:solidFill>
                  <a:srgbClr val="FF0000"/>
                </a:solidFill>
                <a:latin typeface="Gill Sans MT" pitchFamily="34" charset="0"/>
                <a:cs typeface="Times New Roman" pitchFamily="18" charset="0"/>
              </a:rPr>
              <a:t> </a:t>
            </a:r>
            <a:r>
              <a:rPr lang="tr-TR" sz="2000" dirty="0" err="1" smtClean="0">
                <a:latin typeface="Gill Sans MT" pitchFamily="34" charset="0"/>
                <a:cs typeface="Times New Roman" pitchFamily="18" charset="0"/>
              </a:rPr>
              <a:t>Glukoneogenezle</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glukoza</a:t>
            </a:r>
            <a:r>
              <a:rPr lang="tr-TR" sz="2000" dirty="0" smtClean="0">
                <a:latin typeface="Gill Sans MT" pitchFamily="34" charset="0"/>
                <a:cs typeface="Times New Roman" pitchFamily="18" charset="0"/>
              </a:rPr>
              <a:t> çevrilebilir, </a:t>
            </a:r>
          </a:p>
          <a:p>
            <a:pPr>
              <a:lnSpc>
                <a:spcPct val="150000"/>
              </a:lnSpc>
              <a:buNone/>
            </a:pPr>
            <a:r>
              <a:rPr lang="tr-TR" sz="2000" b="1" dirty="0" smtClean="0">
                <a:solidFill>
                  <a:srgbClr val="FF0000"/>
                </a:solidFill>
                <a:latin typeface="Gill Sans MT" pitchFamily="34" charset="0"/>
                <a:cs typeface="Times New Roman" pitchFamily="18" charset="0"/>
              </a:rPr>
              <a:t>(3)</a:t>
            </a:r>
            <a:r>
              <a:rPr lang="tr-TR" sz="2000" dirty="0" err="1" smtClean="0">
                <a:latin typeface="Gill Sans MT" pitchFamily="34" charset="0"/>
                <a:cs typeface="Times New Roman" pitchFamily="18" charset="0"/>
              </a:rPr>
              <a:t>Asetil</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CoA</a:t>
            </a:r>
            <a:r>
              <a:rPr lang="tr-TR" sz="2000" dirty="0" smtClean="0">
                <a:latin typeface="Gill Sans MT" pitchFamily="34" charset="0"/>
                <a:cs typeface="Times New Roman" pitchFamily="18" charset="0"/>
              </a:rPr>
              <a:t> ile kondense olarak </a:t>
            </a:r>
            <a:r>
              <a:rPr lang="tr-TR" sz="2000" dirty="0" err="1" smtClean="0">
                <a:latin typeface="Gill Sans MT" pitchFamily="34" charset="0"/>
                <a:cs typeface="Times New Roman" pitchFamily="18" charset="0"/>
              </a:rPr>
              <a:t>sitrat</a:t>
            </a:r>
            <a:r>
              <a:rPr lang="tr-TR" sz="2000" dirty="0" smtClean="0">
                <a:latin typeface="Gill Sans MT" pitchFamily="34" charset="0"/>
                <a:cs typeface="Times New Roman" pitchFamily="18" charset="0"/>
              </a:rPr>
              <a:t> oluşturabilir (TCA çevrimi).</a:t>
            </a:r>
          </a:p>
          <a:p>
            <a:pPr>
              <a:buNone/>
            </a:pPr>
            <a:endParaRPr lang="tr-TR" sz="2000" dirty="0" smtClean="0">
              <a:latin typeface="Gill Sans MT" pitchFamily="34" charset="0"/>
              <a:cs typeface="Times New Roman" pitchFamily="18" charset="0"/>
            </a:endParaRPr>
          </a:p>
          <a:p>
            <a:pPr>
              <a:lnSpc>
                <a:spcPct val="150000"/>
              </a:lnSpc>
              <a:buFont typeface="Wingdings" pitchFamily="2" charset="2"/>
              <a:buChar char="Ø"/>
            </a:pPr>
            <a:r>
              <a:rPr lang="tr-TR" sz="2000" dirty="0" smtClean="0">
                <a:latin typeface="Times New Roman" pitchFamily="18" charset="0"/>
                <a:cs typeface="Times New Roman" pitchFamily="18" charset="0"/>
              </a:rPr>
              <a:t> </a:t>
            </a:r>
            <a:r>
              <a:rPr lang="tr-TR" sz="2000" dirty="0" smtClean="0">
                <a:latin typeface="Gill Sans MT" pitchFamily="34" charset="0"/>
                <a:cs typeface="Times New Roman" pitchFamily="18" charset="0"/>
              </a:rPr>
              <a:t>İnsanlarda yüksek NH</a:t>
            </a:r>
            <a:r>
              <a:rPr lang="tr-TR" sz="2000" baseline="-25000" dirty="0" smtClean="0">
                <a:latin typeface="Gill Sans MT" pitchFamily="34" charset="0"/>
                <a:cs typeface="Times New Roman" pitchFamily="18" charset="0"/>
              </a:rPr>
              <a:t>4</a:t>
            </a:r>
            <a:r>
              <a:rPr lang="tr-TR" sz="2000" baseline="30000" dirty="0" smtClean="0">
                <a:latin typeface="Gill Sans MT" pitchFamily="34" charset="0"/>
                <a:cs typeface="Times New Roman" pitchFamily="18" charset="0"/>
              </a:rPr>
              <a:t>+</a:t>
            </a:r>
            <a:r>
              <a:rPr lang="tr-TR" sz="2000" dirty="0" smtClean="0">
                <a:latin typeface="Gill Sans MT" pitchFamily="34" charset="0"/>
                <a:cs typeface="Times New Roman" pitchFamily="18" charset="0"/>
              </a:rPr>
              <a:t> seviyeleri, özellikle beyin için </a:t>
            </a:r>
            <a:r>
              <a:rPr lang="tr-TR" sz="2000" dirty="0" err="1" smtClean="0">
                <a:latin typeface="Gill Sans MT" pitchFamily="34" charset="0"/>
                <a:cs typeface="Times New Roman" pitchFamily="18" charset="0"/>
              </a:rPr>
              <a:t>toksiktir</a:t>
            </a:r>
            <a:r>
              <a:rPr lang="tr-TR" sz="2000" dirty="0" smtClean="0">
                <a:latin typeface="Gill Sans MT" pitchFamily="34" charset="0"/>
                <a:cs typeface="Times New Roman" pitchFamily="18" charset="0"/>
              </a:rPr>
              <a:t>. </a:t>
            </a:r>
          </a:p>
          <a:p>
            <a:pPr>
              <a:lnSpc>
                <a:spcPct val="150000"/>
              </a:lnSpc>
              <a:buFont typeface="Wingdings" pitchFamily="2" charset="2"/>
              <a:buChar char="ü"/>
            </a:pPr>
            <a:r>
              <a:rPr lang="tr-TR" sz="2000" dirty="0" smtClean="0">
                <a:latin typeface="Gill Sans MT" pitchFamily="34" charset="0"/>
                <a:cs typeface="Times New Roman" pitchFamily="18" charset="0"/>
              </a:rPr>
              <a:t>Karaciğerdeki üre sentezi NH</a:t>
            </a:r>
            <a:r>
              <a:rPr lang="tr-TR" sz="2000" baseline="-25000" dirty="0" smtClean="0">
                <a:latin typeface="Gill Sans MT" pitchFamily="34" charset="0"/>
                <a:cs typeface="Times New Roman" pitchFamily="18" charset="0"/>
              </a:rPr>
              <a:t>4</a:t>
            </a:r>
            <a:r>
              <a:rPr lang="tr-TR" sz="2000" baseline="30000" dirty="0" smtClean="0">
                <a:latin typeface="Gill Sans MT" pitchFamily="34" charset="0"/>
                <a:cs typeface="Times New Roman" pitchFamily="18" charset="0"/>
              </a:rPr>
              <a:t>+</a:t>
            </a:r>
            <a:r>
              <a:rPr lang="tr-TR" sz="2000" dirty="0" smtClean="0">
                <a:latin typeface="Gill Sans MT" pitchFamily="34" charset="0"/>
                <a:cs typeface="Times New Roman" pitchFamily="18" charset="0"/>
              </a:rPr>
              <a:t>’ un uzaklaştırılması için en önemli yoldur. </a:t>
            </a:r>
          </a:p>
          <a:p>
            <a:pPr>
              <a:lnSpc>
                <a:spcPct val="150000"/>
              </a:lnSpc>
              <a:buNone/>
            </a:pPr>
            <a:endParaRPr lang="tr-TR" sz="2000" dirty="0">
              <a:latin typeface="Gill Sans MT" pitchFamily="34" charset="0"/>
              <a:cs typeface="Times New Roman" pitchFamily="18" charset="0"/>
            </a:endParaRPr>
          </a:p>
        </p:txBody>
      </p:sp>
      <p:sp>
        <p:nvSpPr>
          <p:cNvPr id="4" name="3 Slayt Numarası Yer Tutucusu"/>
          <p:cNvSpPr>
            <a:spLocks noGrp="1"/>
          </p:cNvSpPr>
          <p:nvPr>
            <p:ph type="sldNum" sz="quarter" idx="12"/>
          </p:nvPr>
        </p:nvSpPr>
        <p:spPr/>
        <p:txBody>
          <a:bodyPr/>
          <a:lstStyle/>
          <a:p>
            <a:fld id="{983AD449-C491-42D1-BC29-B937A7C04F43}" type="slidenum">
              <a:rPr lang="tr-TR" smtClean="0"/>
              <a:pPr/>
              <a:t>57</a:t>
            </a:fld>
            <a:endParaRPr lang="tr-T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23528" y="1052736"/>
            <a:ext cx="7848872" cy="4176464"/>
          </a:xfrm>
          <a:ln>
            <a:solidFill>
              <a:schemeClr val="accent1"/>
            </a:solidFill>
          </a:ln>
        </p:spPr>
        <p:txBody>
          <a:bodyPr>
            <a:normAutofit/>
          </a:bodyPr>
          <a:lstStyle/>
          <a:p>
            <a:pPr>
              <a:lnSpc>
                <a:spcPct val="150000"/>
              </a:lnSpc>
              <a:buFont typeface="Wingdings" pitchFamily="2" charset="2"/>
              <a:buChar char="ü"/>
            </a:pPr>
            <a:r>
              <a:rPr lang="tr-TR" sz="2000" dirty="0" smtClean="0">
                <a:latin typeface="Gill Sans MT" pitchFamily="34" charset="0"/>
                <a:cs typeface="Times New Roman" pitchFamily="18" charset="0"/>
              </a:rPr>
              <a:t>Üre çevriminin herhangi bir basamağının bloke olması hayati tehlike arz eder. </a:t>
            </a:r>
          </a:p>
          <a:p>
            <a:pPr>
              <a:lnSpc>
                <a:spcPct val="150000"/>
              </a:lnSpc>
              <a:buFont typeface="Wingdings" pitchFamily="2" charset="2"/>
              <a:buChar char="ü"/>
            </a:pPr>
            <a:r>
              <a:rPr lang="tr-TR" sz="2000" dirty="0" smtClean="0">
                <a:latin typeface="Gill Sans MT" pitchFamily="34" charset="0"/>
                <a:cs typeface="Times New Roman" pitchFamily="18" charset="0"/>
              </a:rPr>
              <a:t>Çünkü bu durumda kanda NH</a:t>
            </a:r>
            <a:r>
              <a:rPr lang="tr-TR" sz="2000" baseline="-25000" dirty="0" smtClean="0">
                <a:latin typeface="Gill Sans MT" pitchFamily="34" charset="0"/>
                <a:cs typeface="Times New Roman" pitchFamily="18" charset="0"/>
              </a:rPr>
              <a:t>4</a:t>
            </a:r>
            <a:r>
              <a:rPr lang="tr-TR" sz="2000" baseline="30000" dirty="0" smtClean="0">
                <a:latin typeface="Gill Sans MT" pitchFamily="34" charset="0"/>
                <a:cs typeface="Times New Roman" pitchFamily="18" charset="0"/>
              </a:rPr>
              <a:t>+</a:t>
            </a:r>
            <a:r>
              <a:rPr lang="tr-TR" sz="2000" dirty="0" smtClean="0">
                <a:latin typeface="Gill Sans MT" pitchFamily="34" charset="0"/>
                <a:cs typeface="Times New Roman" pitchFamily="18" charset="0"/>
              </a:rPr>
              <a:t> seviyesi artar. </a:t>
            </a:r>
          </a:p>
          <a:p>
            <a:pPr>
              <a:lnSpc>
                <a:spcPct val="150000"/>
              </a:lnSpc>
              <a:buFont typeface="Wingdings" pitchFamily="2" charset="2"/>
              <a:buChar char="ü"/>
            </a:pPr>
            <a:r>
              <a:rPr lang="tr-TR" sz="2000" dirty="0" smtClean="0">
                <a:latin typeface="Gill Sans MT" pitchFamily="34" charset="0"/>
                <a:cs typeface="Times New Roman" pitchFamily="18" charset="0"/>
              </a:rPr>
              <a:t>Bunun sonucu olarak da </a:t>
            </a:r>
            <a:r>
              <a:rPr lang="tr-TR" sz="2000" dirty="0" err="1" smtClean="0">
                <a:latin typeface="Gill Sans MT" pitchFamily="34" charset="0"/>
                <a:cs typeface="Times New Roman" pitchFamily="18" charset="0"/>
              </a:rPr>
              <a:t>glutamat</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dehidrogenaz</a:t>
            </a:r>
            <a:r>
              <a:rPr lang="tr-TR" sz="2000" dirty="0" smtClean="0">
                <a:latin typeface="Gill Sans MT" pitchFamily="34" charset="0"/>
                <a:cs typeface="Times New Roman" pitchFamily="18" charset="0"/>
              </a:rPr>
              <a:t> enziminin katalizlediği reaksiyonun dengesi </a:t>
            </a:r>
            <a:r>
              <a:rPr lang="tr-TR" sz="2000" dirty="0" err="1" smtClean="0">
                <a:latin typeface="Gill Sans MT" pitchFamily="34" charset="0"/>
                <a:cs typeface="Times New Roman" pitchFamily="18" charset="0"/>
              </a:rPr>
              <a:t>glutamat</a:t>
            </a:r>
            <a:r>
              <a:rPr lang="tr-TR" sz="2000" dirty="0" smtClean="0">
                <a:latin typeface="Gill Sans MT" pitchFamily="34" charset="0"/>
                <a:cs typeface="Times New Roman" pitchFamily="18" charset="0"/>
              </a:rPr>
              <a:t> yönüne kayar ve α–</a:t>
            </a:r>
            <a:r>
              <a:rPr lang="tr-TR" sz="2000" dirty="0" err="1" smtClean="0">
                <a:latin typeface="Gill Sans MT" pitchFamily="34" charset="0"/>
                <a:cs typeface="Times New Roman" pitchFamily="18" charset="0"/>
              </a:rPr>
              <a:t>ketoglutarat</a:t>
            </a:r>
            <a:r>
              <a:rPr lang="tr-TR" sz="2000" dirty="0" smtClean="0">
                <a:latin typeface="Gill Sans MT" pitchFamily="34" charset="0"/>
                <a:cs typeface="Times New Roman" pitchFamily="18" charset="0"/>
              </a:rPr>
              <a:t> miktarı azalır.</a:t>
            </a:r>
          </a:p>
          <a:p>
            <a:pPr>
              <a:lnSpc>
                <a:spcPct val="150000"/>
              </a:lnSpc>
              <a:buFont typeface="Wingdings" pitchFamily="2" charset="2"/>
              <a:buChar char="Ø"/>
            </a:pPr>
            <a:r>
              <a:rPr lang="tr-TR" sz="2000" dirty="0" smtClean="0">
                <a:latin typeface="Gill Sans MT" pitchFamily="34" charset="0"/>
                <a:cs typeface="Times New Roman" pitchFamily="18" charset="0"/>
              </a:rPr>
              <a:t> Oluşan </a:t>
            </a:r>
            <a:r>
              <a:rPr lang="tr-TR" sz="2000" dirty="0" err="1" smtClean="0">
                <a:latin typeface="Gill Sans MT" pitchFamily="34" charset="0"/>
                <a:cs typeface="Times New Roman" pitchFamily="18" charset="0"/>
              </a:rPr>
              <a:t>glutamat</a:t>
            </a:r>
            <a:r>
              <a:rPr lang="tr-TR" sz="2000" dirty="0" smtClean="0">
                <a:latin typeface="Gill Sans MT" pitchFamily="34" charset="0"/>
                <a:cs typeface="Times New Roman" pitchFamily="18" charset="0"/>
              </a:rPr>
              <a:t> da bir başka NH</a:t>
            </a:r>
            <a:r>
              <a:rPr lang="tr-TR" sz="2000" baseline="-25000" dirty="0" smtClean="0">
                <a:latin typeface="Gill Sans MT" pitchFamily="34" charset="0"/>
                <a:cs typeface="Times New Roman" pitchFamily="18" charset="0"/>
              </a:rPr>
              <a:t>4</a:t>
            </a:r>
            <a:r>
              <a:rPr lang="tr-TR" sz="2000" baseline="30000" dirty="0" smtClean="0">
                <a:latin typeface="Gill Sans MT" pitchFamily="34" charset="0"/>
                <a:cs typeface="Times New Roman" pitchFamily="18" charset="0"/>
              </a:rPr>
              <a:t>+ </a:t>
            </a:r>
            <a:r>
              <a:rPr lang="tr-TR" sz="2000" dirty="0" smtClean="0">
                <a:latin typeface="Gill Sans MT" pitchFamily="34" charset="0"/>
                <a:cs typeface="Times New Roman" pitchFamily="18" charset="0"/>
              </a:rPr>
              <a:t>ile reaksiyona girerek </a:t>
            </a:r>
            <a:r>
              <a:rPr lang="tr-TR" sz="2000" dirty="0" err="1" smtClean="0">
                <a:latin typeface="Gill Sans MT" pitchFamily="34" charset="0"/>
                <a:cs typeface="Times New Roman" pitchFamily="18" charset="0"/>
              </a:rPr>
              <a:t>glutamini</a:t>
            </a:r>
            <a:r>
              <a:rPr lang="tr-TR" sz="2000" dirty="0" smtClean="0">
                <a:latin typeface="Gill Sans MT" pitchFamily="34" charset="0"/>
                <a:cs typeface="Times New Roman" pitchFamily="18" charset="0"/>
              </a:rPr>
              <a:t> oluşturur. </a:t>
            </a:r>
          </a:p>
          <a:p>
            <a:pPr algn="just">
              <a:buNone/>
            </a:pPr>
            <a:endParaRPr lang="tr-TR" sz="2000" dirty="0">
              <a:latin typeface="Gill Sans MT" pitchFamily="34" charset="0"/>
              <a:cs typeface="Times New Roman" pitchFamily="18" charset="0"/>
            </a:endParaRPr>
          </a:p>
        </p:txBody>
      </p:sp>
      <p:sp>
        <p:nvSpPr>
          <p:cNvPr id="4" name="3 Slayt Numarası Yer Tutucusu"/>
          <p:cNvSpPr>
            <a:spLocks noGrp="1"/>
          </p:cNvSpPr>
          <p:nvPr>
            <p:ph type="sldNum" sz="quarter" idx="12"/>
          </p:nvPr>
        </p:nvSpPr>
        <p:spPr/>
        <p:txBody>
          <a:bodyPr/>
          <a:lstStyle/>
          <a:p>
            <a:fld id="{983AD449-C491-42D1-BC29-B937A7C04F43}" type="slidenum">
              <a:rPr lang="tr-TR" smtClean="0"/>
              <a:pPr/>
              <a:t>58</a:t>
            </a:fld>
            <a:endParaRPr lang="tr-T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Grp="1" noChangeAspect="1" noChangeArrowheads="1"/>
          </p:cNvPicPr>
          <p:nvPr>
            <p:ph idx="1"/>
          </p:nvPr>
        </p:nvPicPr>
        <p:blipFill>
          <a:blip r:embed="rId2" cstate="print"/>
          <a:srcRect/>
          <a:stretch>
            <a:fillRect/>
          </a:stretch>
        </p:blipFill>
        <p:spPr bwMode="auto">
          <a:xfrm>
            <a:off x="395536" y="937238"/>
            <a:ext cx="7776864" cy="1123610"/>
          </a:xfrm>
          <a:prstGeom prst="rect">
            <a:avLst/>
          </a:prstGeom>
          <a:noFill/>
          <a:ln w="9525">
            <a:noFill/>
            <a:miter lim="800000"/>
            <a:headEnd/>
            <a:tailEnd/>
          </a:ln>
        </p:spPr>
      </p:pic>
      <p:sp>
        <p:nvSpPr>
          <p:cNvPr id="5" name="4 Dikdörtgen"/>
          <p:cNvSpPr/>
          <p:nvPr/>
        </p:nvSpPr>
        <p:spPr>
          <a:xfrm>
            <a:off x="251520" y="2564904"/>
            <a:ext cx="7920880" cy="1423082"/>
          </a:xfrm>
          <a:prstGeom prst="rect">
            <a:avLst/>
          </a:prstGeom>
          <a:ln>
            <a:solidFill>
              <a:schemeClr val="accent1"/>
            </a:solidFill>
          </a:ln>
        </p:spPr>
        <p:txBody>
          <a:bodyPr wrap="square">
            <a:spAutoFit/>
          </a:bodyPr>
          <a:lstStyle/>
          <a:p>
            <a:pPr>
              <a:lnSpc>
                <a:spcPct val="150000"/>
              </a:lnSpc>
              <a:buFont typeface="Wingdings" pitchFamily="2" charset="2"/>
              <a:buChar char="Ø"/>
            </a:pPr>
            <a:r>
              <a:rPr lang="tr-TR" sz="2000" dirty="0" smtClean="0">
                <a:latin typeface="Times New Roman" pitchFamily="18" charset="0"/>
                <a:cs typeface="Times New Roman" pitchFamily="18" charset="0"/>
              </a:rPr>
              <a:t>  </a:t>
            </a:r>
            <a:r>
              <a:rPr lang="tr-TR" sz="2000" dirty="0" smtClean="0">
                <a:latin typeface="Gill Sans MT" pitchFamily="34" charset="0"/>
                <a:cs typeface="Times New Roman" pitchFamily="18" charset="0"/>
              </a:rPr>
              <a:t>Bu </a:t>
            </a:r>
            <a:r>
              <a:rPr lang="tr-TR" sz="2000" dirty="0">
                <a:latin typeface="Gill Sans MT" pitchFamily="34" charset="0"/>
                <a:cs typeface="Times New Roman" pitchFamily="18" charset="0"/>
              </a:rPr>
              <a:t>reaksiyonla bir TCA çevrimi ara bileşiği olan α–</a:t>
            </a:r>
            <a:r>
              <a:rPr lang="tr-TR" sz="2000" dirty="0" err="1">
                <a:latin typeface="Gill Sans MT" pitchFamily="34" charset="0"/>
                <a:cs typeface="Times New Roman" pitchFamily="18" charset="0"/>
              </a:rPr>
              <a:t>ketoglutaratın</a:t>
            </a:r>
            <a:r>
              <a:rPr lang="tr-TR" sz="2000" dirty="0">
                <a:latin typeface="Gill Sans MT" pitchFamily="34" charset="0"/>
                <a:cs typeface="Times New Roman" pitchFamily="18" charset="0"/>
              </a:rPr>
              <a:t> mitokondrideki konsantrasyonu azalır ve TCA çevriminin yavaşlamasından dolayı ATP sentez hızı düşer</a:t>
            </a:r>
            <a:r>
              <a:rPr lang="tr-TR" sz="2000" dirty="0" smtClean="0">
                <a:latin typeface="Gill Sans MT" pitchFamily="34" charset="0"/>
                <a:cs typeface="Times New Roman" pitchFamily="18" charset="0"/>
              </a:rPr>
              <a:t>.</a:t>
            </a:r>
            <a:endParaRPr lang="tr-TR" sz="2000" dirty="0">
              <a:solidFill>
                <a:srgbClr val="FF0000"/>
              </a:solidFill>
              <a:latin typeface="Gill Sans MT" pitchFamily="34" charset="0"/>
              <a:cs typeface="Times New Roman" pitchFamily="18" charset="0"/>
            </a:endParaRPr>
          </a:p>
        </p:txBody>
      </p:sp>
      <p:sp>
        <p:nvSpPr>
          <p:cNvPr id="4" name="3 Slayt Numarası Yer Tutucusu"/>
          <p:cNvSpPr>
            <a:spLocks noGrp="1"/>
          </p:cNvSpPr>
          <p:nvPr>
            <p:ph type="sldNum" sz="quarter" idx="12"/>
          </p:nvPr>
        </p:nvSpPr>
        <p:spPr/>
        <p:txBody>
          <a:bodyPr/>
          <a:lstStyle/>
          <a:p>
            <a:fld id="{983AD449-C491-42D1-BC29-B937A7C04F43}" type="slidenum">
              <a:rPr lang="tr-TR" smtClean="0"/>
              <a:pPr/>
              <a:t>59</a:t>
            </a:fld>
            <a:endParaRPr lang="tr-T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23528" y="1484784"/>
            <a:ext cx="7764016" cy="2664296"/>
          </a:xfrm>
          <a:ln>
            <a:solidFill>
              <a:schemeClr val="accent1"/>
            </a:solidFill>
          </a:ln>
        </p:spPr>
        <p:txBody>
          <a:bodyPr>
            <a:normAutofit/>
          </a:bodyPr>
          <a:lstStyle/>
          <a:p>
            <a:pPr>
              <a:lnSpc>
                <a:spcPct val="150000"/>
              </a:lnSpc>
              <a:buFont typeface="Wingdings" pitchFamily="2" charset="2"/>
              <a:buChar char="ü"/>
            </a:pPr>
            <a:r>
              <a:rPr lang="tr-TR" sz="2000" dirty="0" smtClean="0">
                <a:latin typeface="Gill Sans MT" pitchFamily="34" charset="0"/>
                <a:cs typeface="Times New Roman" pitchFamily="18" charset="0"/>
              </a:rPr>
              <a:t>Beyin hücreleri ATP seviyesindeki azalmalara karşı son derece hassastır ve geri dönüşümsüz bir hasar meydana gelebilir. </a:t>
            </a:r>
          </a:p>
          <a:p>
            <a:pPr>
              <a:lnSpc>
                <a:spcPct val="150000"/>
              </a:lnSpc>
              <a:buFont typeface="Wingdings" pitchFamily="2" charset="2"/>
              <a:buChar char="ü"/>
            </a:pPr>
            <a:r>
              <a:rPr lang="tr-TR" sz="2000" dirty="0" smtClean="0">
                <a:latin typeface="Gill Sans MT" pitchFamily="34" charset="0"/>
                <a:cs typeface="Times New Roman" pitchFamily="18" charset="0"/>
              </a:rPr>
              <a:t>Burada karaciğer dışındaki dokularda, özellikle aminoasitlerin yakıt olarak kullanılabildiği beyin ve kas dokusu hücrelerinde oluşan NH</a:t>
            </a:r>
            <a:r>
              <a:rPr lang="tr-TR" sz="2000" baseline="-25000" dirty="0" smtClean="0">
                <a:latin typeface="Gill Sans MT" pitchFamily="34" charset="0"/>
                <a:cs typeface="Times New Roman" pitchFamily="18" charset="0"/>
              </a:rPr>
              <a:t>4</a:t>
            </a:r>
            <a:r>
              <a:rPr lang="tr-TR" sz="2000" baseline="30000" dirty="0" smtClean="0">
                <a:latin typeface="Gill Sans MT" pitchFamily="34" charset="0"/>
                <a:cs typeface="Times New Roman" pitchFamily="18" charset="0"/>
              </a:rPr>
              <a:t>+’ </a:t>
            </a:r>
            <a:r>
              <a:rPr lang="tr-TR" sz="2000" dirty="0" smtClean="0">
                <a:latin typeface="Gill Sans MT" pitchFamily="34" charset="0"/>
                <a:cs typeface="Times New Roman" pitchFamily="18" charset="0"/>
              </a:rPr>
              <a:t>un kandaki miktarını </a:t>
            </a:r>
            <a:r>
              <a:rPr lang="tr-TR" sz="2000" dirty="0" err="1" smtClean="0">
                <a:latin typeface="Gill Sans MT" pitchFamily="34" charset="0"/>
                <a:cs typeface="Times New Roman" pitchFamily="18" charset="0"/>
              </a:rPr>
              <a:t>toksik</a:t>
            </a:r>
            <a:r>
              <a:rPr lang="tr-TR" sz="2000" dirty="0" smtClean="0">
                <a:latin typeface="Gill Sans MT" pitchFamily="34" charset="0"/>
                <a:cs typeface="Times New Roman" pitchFamily="18" charset="0"/>
              </a:rPr>
              <a:t> seviyeye çıkarmadan atılabilmesi önemlidir. </a:t>
            </a:r>
            <a:endParaRPr lang="tr-TR" sz="2000" dirty="0" smtClean="0">
              <a:solidFill>
                <a:srgbClr val="FF0000"/>
              </a:solidFill>
              <a:latin typeface="Gill Sans MT" pitchFamily="34" charset="0"/>
              <a:cs typeface="Times New Roman" pitchFamily="18" charset="0"/>
            </a:endParaRPr>
          </a:p>
          <a:p>
            <a:endParaRPr lang="tr-TR" dirty="0"/>
          </a:p>
        </p:txBody>
      </p:sp>
      <p:sp>
        <p:nvSpPr>
          <p:cNvPr id="4" name="3 Slayt Numarası Yer Tutucusu"/>
          <p:cNvSpPr>
            <a:spLocks noGrp="1"/>
          </p:cNvSpPr>
          <p:nvPr>
            <p:ph type="sldNum" sz="quarter" idx="12"/>
          </p:nvPr>
        </p:nvSpPr>
        <p:spPr/>
        <p:txBody>
          <a:bodyPr/>
          <a:lstStyle/>
          <a:p>
            <a:fld id="{983AD449-C491-42D1-BC29-B937A7C04F43}" type="slidenum">
              <a:rPr lang="tr-TR" smtClean="0"/>
              <a:pPr/>
              <a:t>60</a:t>
            </a:fld>
            <a:endParaRPr lang="tr-T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51520" y="1340768"/>
            <a:ext cx="7848872" cy="3312368"/>
          </a:xfrm>
          <a:ln>
            <a:solidFill>
              <a:schemeClr val="accent1"/>
            </a:solidFill>
          </a:ln>
        </p:spPr>
        <p:txBody>
          <a:bodyPr>
            <a:normAutofit/>
          </a:bodyPr>
          <a:lstStyle/>
          <a:p>
            <a:pPr>
              <a:lnSpc>
                <a:spcPct val="150000"/>
              </a:lnSpc>
              <a:buFont typeface="Wingdings" pitchFamily="2" charset="2"/>
              <a:buChar char="Ø"/>
            </a:pPr>
            <a:r>
              <a:rPr lang="tr-TR" sz="2000" dirty="0" smtClean="0">
                <a:latin typeface="Times New Roman" pitchFamily="18" charset="0"/>
                <a:cs typeface="Times New Roman" pitchFamily="18" charset="0"/>
              </a:rPr>
              <a:t> </a:t>
            </a:r>
            <a:r>
              <a:rPr lang="tr-TR" sz="2000" dirty="0" smtClean="0">
                <a:latin typeface="Gill Sans MT" pitchFamily="34" charset="0"/>
                <a:cs typeface="Times New Roman" pitchFamily="18" charset="0"/>
              </a:rPr>
              <a:t>Bir karaciğer hastalığı sonucu üre sentez eden sistem çalışmazsa NH</a:t>
            </a:r>
            <a:r>
              <a:rPr lang="tr-TR" sz="2000" baseline="-25000" dirty="0" smtClean="0">
                <a:latin typeface="Gill Sans MT" pitchFamily="34" charset="0"/>
                <a:cs typeface="Times New Roman" pitchFamily="18" charset="0"/>
              </a:rPr>
              <a:t>4</a:t>
            </a:r>
            <a:r>
              <a:rPr lang="tr-TR" sz="2000" baseline="30000" dirty="0" smtClean="0">
                <a:latin typeface="Gill Sans MT" pitchFamily="34" charset="0"/>
                <a:cs typeface="Times New Roman" pitchFamily="18" charset="0"/>
              </a:rPr>
              <a:t>+ </a:t>
            </a:r>
            <a:r>
              <a:rPr lang="tr-TR" sz="2000" dirty="0" smtClean="0">
                <a:latin typeface="Gill Sans MT" pitchFamily="34" charset="0"/>
                <a:cs typeface="Times New Roman" pitchFamily="18" charset="0"/>
              </a:rPr>
              <a:t>iyonları sistematik dolaşıma geçer ve amonyak zehirlenmesi görülür, koma ve ölümle sonuçlanır. </a:t>
            </a:r>
          </a:p>
          <a:p>
            <a:pPr>
              <a:lnSpc>
                <a:spcPct val="150000"/>
              </a:lnSpc>
              <a:buFont typeface="Wingdings" pitchFamily="2" charset="2"/>
              <a:buChar char="Ø"/>
            </a:pPr>
            <a:r>
              <a:rPr lang="tr-TR" sz="2000" dirty="0" smtClean="0">
                <a:solidFill>
                  <a:srgbClr val="FF0000"/>
                </a:solidFill>
                <a:latin typeface="Gill Sans MT" pitchFamily="34" charset="0"/>
                <a:cs typeface="Times New Roman" pitchFamily="18" charset="0"/>
              </a:rPr>
              <a:t> Kanda NH</a:t>
            </a:r>
            <a:r>
              <a:rPr lang="tr-TR" sz="2000" baseline="-25000" dirty="0" smtClean="0">
                <a:solidFill>
                  <a:srgbClr val="FF0000"/>
                </a:solidFill>
                <a:latin typeface="Gill Sans MT" pitchFamily="34" charset="0"/>
                <a:cs typeface="Times New Roman" pitchFamily="18" charset="0"/>
              </a:rPr>
              <a:t>4</a:t>
            </a:r>
            <a:r>
              <a:rPr lang="tr-TR" sz="2000" baseline="30000" dirty="0" smtClean="0">
                <a:solidFill>
                  <a:srgbClr val="FF0000"/>
                </a:solidFill>
                <a:latin typeface="Gill Sans MT" pitchFamily="34" charset="0"/>
                <a:cs typeface="Times New Roman" pitchFamily="18" charset="0"/>
              </a:rPr>
              <a:t>+’ </a:t>
            </a:r>
            <a:r>
              <a:rPr lang="tr-TR" sz="2000" dirty="0" smtClean="0">
                <a:solidFill>
                  <a:srgbClr val="FF0000"/>
                </a:solidFill>
                <a:latin typeface="Gill Sans MT" pitchFamily="34" charset="0"/>
                <a:cs typeface="Times New Roman" pitchFamily="18" charset="0"/>
              </a:rPr>
              <a:t>un </a:t>
            </a:r>
            <a:r>
              <a:rPr lang="tr-TR" sz="2000" dirty="0" err="1" smtClean="0">
                <a:solidFill>
                  <a:srgbClr val="FF0000"/>
                </a:solidFill>
                <a:latin typeface="Gill Sans MT" pitchFamily="34" charset="0"/>
                <a:cs typeface="Times New Roman" pitchFamily="18" charset="0"/>
              </a:rPr>
              <a:t>toksik</a:t>
            </a:r>
            <a:r>
              <a:rPr lang="tr-TR" sz="2000" dirty="0" smtClean="0">
                <a:solidFill>
                  <a:srgbClr val="FF0000"/>
                </a:solidFill>
                <a:latin typeface="Gill Sans MT" pitchFamily="34" charset="0"/>
                <a:cs typeface="Times New Roman" pitchFamily="18" charset="0"/>
              </a:rPr>
              <a:t> seviyeye çıkması iki mekanizma ile önlenir: </a:t>
            </a:r>
          </a:p>
          <a:p>
            <a:pPr>
              <a:lnSpc>
                <a:spcPct val="150000"/>
              </a:lnSpc>
              <a:buNone/>
            </a:pPr>
            <a:r>
              <a:rPr lang="tr-TR" sz="2000" b="1" dirty="0" smtClean="0">
                <a:solidFill>
                  <a:srgbClr val="FF0000"/>
                </a:solidFill>
                <a:latin typeface="Gill Sans MT" pitchFamily="34" charset="0"/>
                <a:cs typeface="Times New Roman" pitchFamily="18" charset="0"/>
              </a:rPr>
              <a:t>(1)</a:t>
            </a:r>
            <a:r>
              <a:rPr lang="tr-TR" sz="2000" dirty="0" smtClean="0">
                <a:solidFill>
                  <a:srgbClr val="FF0000"/>
                </a:solidFill>
                <a:latin typeface="Gill Sans MT" pitchFamily="34" charset="0"/>
                <a:cs typeface="Times New Roman" pitchFamily="18" charset="0"/>
              </a:rPr>
              <a:t> </a:t>
            </a:r>
            <a:r>
              <a:rPr lang="tr-TR" sz="2000" dirty="0" smtClean="0">
                <a:latin typeface="Gill Sans MT" pitchFamily="34" charset="0"/>
                <a:cs typeface="Times New Roman" pitchFamily="18" charset="0"/>
              </a:rPr>
              <a:t>Kas ve karaciğer dokuları arasında gerçekleşen </a:t>
            </a:r>
            <a:r>
              <a:rPr lang="tr-TR" sz="2000" dirty="0" err="1" smtClean="0">
                <a:latin typeface="Gill Sans MT" pitchFamily="34" charset="0"/>
                <a:cs typeface="Times New Roman" pitchFamily="18" charset="0"/>
              </a:rPr>
              <a:t>glukoz</a:t>
            </a:r>
            <a:r>
              <a:rPr lang="tr-TR" sz="2000" dirty="0" smtClean="0">
                <a:latin typeface="Gill Sans MT" pitchFamily="34" charset="0"/>
                <a:cs typeface="Times New Roman" pitchFamily="18" charset="0"/>
              </a:rPr>
              <a:t>–</a:t>
            </a:r>
            <a:r>
              <a:rPr lang="tr-TR" sz="2000" dirty="0" err="1" smtClean="0">
                <a:latin typeface="Gill Sans MT" pitchFamily="34" charset="0"/>
                <a:cs typeface="Times New Roman" pitchFamily="18" charset="0"/>
              </a:rPr>
              <a:t>alanin</a:t>
            </a:r>
            <a:r>
              <a:rPr lang="tr-TR" sz="2000" dirty="0" smtClean="0">
                <a:latin typeface="Gill Sans MT" pitchFamily="34" charset="0"/>
                <a:cs typeface="Times New Roman" pitchFamily="18" charset="0"/>
              </a:rPr>
              <a:t> çevrimi </a:t>
            </a:r>
          </a:p>
          <a:p>
            <a:pPr>
              <a:lnSpc>
                <a:spcPct val="150000"/>
              </a:lnSpc>
              <a:buNone/>
            </a:pPr>
            <a:r>
              <a:rPr lang="tr-TR" sz="2000" b="1" dirty="0" smtClean="0">
                <a:solidFill>
                  <a:srgbClr val="FF0000"/>
                </a:solidFill>
                <a:latin typeface="Gill Sans MT" pitchFamily="34" charset="0"/>
                <a:cs typeface="Times New Roman" pitchFamily="18" charset="0"/>
              </a:rPr>
              <a:t>(2) </a:t>
            </a:r>
            <a:r>
              <a:rPr lang="tr-TR" sz="2000" dirty="0" err="1" smtClean="0">
                <a:latin typeface="Gill Sans MT" pitchFamily="34" charset="0"/>
                <a:cs typeface="Times New Roman" pitchFamily="18" charset="0"/>
              </a:rPr>
              <a:t>Periferal</a:t>
            </a:r>
            <a:r>
              <a:rPr lang="tr-TR" sz="2000" dirty="0" smtClean="0">
                <a:latin typeface="Gill Sans MT" pitchFamily="34" charset="0"/>
                <a:cs typeface="Times New Roman" pitchFamily="18" charset="0"/>
              </a:rPr>
              <a:t> dokularla böbrek ve karaciğer arasındaki </a:t>
            </a:r>
            <a:r>
              <a:rPr lang="tr-TR" sz="2000" dirty="0" err="1" smtClean="0">
                <a:latin typeface="Gill Sans MT" pitchFamily="34" charset="0"/>
                <a:cs typeface="Times New Roman" pitchFamily="18" charset="0"/>
              </a:rPr>
              <a:t>glutamin</a:t>
            </a:r>
            <a:r>
              <a:rPr lang="tr-TR" sz="2000" dirty="0" smtClean="0">
                <a:latin typeface="Gill Sans MT" pitchFamily="34" charset="0"/>
                <a:cs typeface="Times New Roman" pitchFamily="18" charset="0"/>
              </a:rPr>
              <a:t> yolu.</a:t>
            </a:r>
          </a:p>
          <a:p>
            <a:pPr>
              <a:buNone/>
            </a:pPr>
            <a:endParaRPr lang="tr-TR" dirty="0">
              <a:latin typeface="Gill Sans MT" pitchFamily="34" charset="0"/>
            </a:endParaRPr>
          </a:p>
        </p:txBody>
      </p:sp>
      <p:sp>
        <p:nvSpPr>
          <p:cNvPr id="4" name="3 Slayt Numarası Yer Tutucusu"/>
          <p:cNvSpPr>
            <a:spLocks noGrp="1"/>
          </p:cNvSpPr>
          <p:nvPr>
            <p:ph type="sldNum" sz="quarter" idx="12"/>
          </p:nvPr>
        </p:nvSpPr>
        <p:spPr/>
        <p:txBody>
          <a:bodyPr/>
          <a:lstStyle/>
          <a:p>
            <a:fld id="{983AD449-C491-42D1-BC29-B937A7C04F43}" type="slidenum">
              <a:rPr lang="tr-TR" smtClean="0"/>
              <a:pPr/>
              <a:t>61</a:t>
            </a:fld>
            <a:endParaRPr lang="tr-T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51520" y="764704"/>
            <a:ext cx="8064896" cy="4248472"/>
          </a:xfrm>
          <a:ln>
            <a:solidFill>
              <a:schemeClr val="accent1"/>
            </a:solidFill>
          </a:ln>
        </p:spPr>
        <p:txBody>
          <a:bodyPr>
            <a:normAutofit/>
          </a:bodyPr>
          <a:lstStyle/>
          <a:p>
            <a:pPr algn="just">
              <a:lnSpc>
                <a:spcPct val="150000"/>
              </a:lnSpc>
              <a:buFont typeface="Wingdings" pitchFamily="2" charset="2"/>
              <a:buChar char="Ø"/>
            </a:pPr>
            <a:r>
              <a:rPr lang="tr-TR" sz="2000" dirty="0" smtClean="0">
                <a:latin typeface="Gill Sans MT" pitchFamily="34" charset="0"/>
                <a:cs typeface="Times New Roman" pitchFamily="18" charset="0"/>
              </a:rPr>
              <a:t>  </a:t>
            </a:r>
            <a:r>
              <a:rPr lang="tr-TR" sz="2400" dirty="0" err="1" smtClean="0">
                <a:solidFill>
                  <a:srgbClr val="FF0000"/>
                </a:solidFill>
                <a:latin typeface="Gill Sans MT" pitchFamily="34" charset="0"/>
                <a:cs typeface="Times New Roman" pitchFamily="18" charset="0"/>
              </a:rPr>
              <a:t>Glukoz</a:t>
            </a:r>
            <a:r>
              <a:rPr lang="tr-TR" sz="2400" dirty="0" smtClean="0">
                <a:solidFill>
                  <a:srgbClr val="FF0000"/>
                </a:solidFill>
                <a:latin typeface="Gill Sans MT" pitchFamily="34" charset="0"/>
                <a:cs typeface="Times New Roman" pitchFamily="18" charset="0"/>
              </a:rPr>
              <a:t> </a:t>
            </a:r>
            <a:r>
              <a:rPr lang="tr-TR" sz="2400" dirty="0">
                <a:solidFill>
                  <a:srgbClr val="FF0000"/>
                </a:solidFill>
                <a:latin typeface="Gill Sans MT" pitchFamily="34" charset="0"/>
                <a:cs typeface="Times New Roman" pitchFamily="18" charset="0"/>
              </a:rPr>
              <a:t>– </a:t>
            </a:r>
            <a:r>
              <a:rPr lang="tr-TR" sz="2400" dirty="0" err="1">
                <a:solidFill>
                  <a:srgbClr val="FF0000"/>
                </a:solidFill>
                <a:latin typeface="Gill Sans MT" pitchFamily="34" charset="0"/>
                <a:cs typeface="Times New Roman" pitchFamily="18" charset="0"/>
              </a:rPr>
              <a:t>alanin</a:t>
            </a:r>
            <a:r>
              <a:rPr lang="tr-TR" sz="2400" dirty="0">
                <a:solidFill>
                  <a:srgbClr val="FF0000"/>
                </a:solidFill>
                <a:latin typeface="Gill Sans MT" pitchFamily="34" charset="0"/>
                <a:cs typeface="Times New Roman" pitchFamily="18" charset="0"/>
              </a:rPr>
              <a:t> çevrimi şöyle özetle</a:t>
            </a:r>
            <a:r>
              <a:rPr lang="tr-TR" sz="2000" dirty="0">
                <a:solidFill>
                  <a:srgbClr val="FF0000"/>
                </a:solidFill>
                <a:latin typeface="Gill Sans MT" pitchFamily="34" charset="0"/>
                <a:cs typeface="Times New Roman" pitchFamily="18" charset="0"/>
              </a:rPr>
              <a:t>nebilir</a:t>
            </a:r>
            <a:r>
              <a:rPr lang="tr-TR" sz="2000" dirty="0">
                <a:latin typeface="Gill Sans MT" pitchFamily="34" charset="0"/>
                <a:cs typeface="Times New Roman" pitchFamily="18" charset="0"/>
              </a:rPr>
              <a:t>: </a:t>
            </a:r>
            <a:r>
              <a:rPr lang="tr-TR" sz="2000" dirty="0" err="1">
                <a:latin typeface="Gill Sans MT" pitchFamily="34" charset="0"/>
                <a:cs typeface="Times New Roman" pitchFamily="18" charset="0"/>
              </a:rPr>
              <a:t>Glutamatın</a:t>
            </a:r>
            <a:r>
              <a:rPr lang="tr-TR" sz="2000" dirty="0">
                <a:latin typeface="Gill Sans MT" pitchFamily="34" charset="0"/>
                <a:cs typeface="Times New Roman" pitchFamily="18" charset="0"/>
              </a:rPr>
              <a:t> –NH</a:t>
            </a:r>
            <a:r>
              <a:rPr lang="tr-TR" sz="2000" baseline="-25000" dirty="0">
                <a:latin typeface="Gill Sans MT" pitchFamily="34" charset="0"/>
                <a:cs typeface="Times New Roman" pitchFamily="18" charset="0"/>
              </a:rPr>
              <a:t>2</a:t>
            </a:r>
            <a:r>
              <a:rPr lang="tr-TR" sz="2000" dirty="0">
                <a:latin typeface="Gill Sans MT" pitchFamily="34" charset="0"/>
                <a:cs typeface="Times New Roman" pitchFamily="18" charset="0"/>
              </a:rPr>
              <a:t> grubu </a:t>
            </a:r>
            <a:r>
              <a:rPr lang="tr-TR" sz="2000" dirty="0" err="1">
                <a:latin typeface="Gill Sans MT" pitchFamily="34" charset="0"/>
                <a:cs typeface="Times New Roman" pitchFamily="18" charset="0"/>
              </a:rPr>
              <a:t>glikoliz</a:t>
            </a:r>
            <a:r>
              <a:rPr lang="tr-TR" sz="2000" dirty="0">
                <a:latin typeface="Gill Sans MT" pitchFamily="34" charset="0"/>
                <a:cs typeface="Times New Roman" pitchFamily="18" charset="0"/>
              </a:rPr>
              <a:t> yoluyla kasta oluşan </a:t>
            </a:r>
            <a:r>
              <a:rPr lang="tr-TR" sz="2000" dirty="0" err="1">
                <a:latin typeface="Gill Sans MT" pitchFamily="34" charset="0"/>
                <a:cs typeface="Times New Roman" pitchFamily="18" charset="0"/>
              </a:rPr>
              <a:t>pirüvata</a:t>
            </a:r>
            <a:r>
              <a:rPr lang="tr-TR" sz="2000" dirty="0">
                <a:latin typeface="Gill Sans MT" pitchFamily="34" charset="0"/>
                <a:cs typeface="Times New Roman" pitchFamily="18" charset="0"/>
              </a:rPr>
              <a:t> aktarılır ve oluşan </a:t>
            </a:r>
            <a:r>
              <a:rPr lang="tr-TR" sz="2000" dirty="0" err="1">
                <a:latin typeface="Gill Sans MT" pitchFamily="34" charset="0"/>
                <a:cs typeface="Times New Roman" pitchFamily="18" charset="0"/>
              </a:rPr>
              <a:t>alanin</a:t>
            </a:r>
            <a:r>
              <a:rPr lang="tr-TR" sz="2000" dirty="0">
                <a:latin typeface="Gill Sans MT" pitchFamily="34" charset="0"/>
                <a:cs typeface="Times New Roman" pitchFamily="18" charset="0"/>
              </a:rPr>
              <a:t> kan yoluyla karaciğere taşınır. </a:t>
            </a:r>
            <a:endParaRPr lang="tr-TR" sz="2000" dirty="0" smtClean="0">
              <a:latin typeface="Gill Sans MT" pitchFamily="34" charset="0"/>
              <a:cs typeface="Times New Roman" pitchFamily="18" charset="0"/>
            </a:endParaRPr>
          </a:p>
          <a:p>
            <a:pPr algn="just">
              <a:lnSpc>
                <a:spcPct val="150000"/>
              </a:lnSpc>
              <a:buFont typeface="Wingdings" pitchFamily="2" charset="2"/>
              <a:buChar char="Ø"/>
            </a:pPr>
            <a:r>
              <a:rPr lang="tr-TR" sz="2000" dirty="0" smtClean="0">
                <a:latin typeface="Gill Sans MT" pitchFamily="34" charset="0"/>
                <a:cs typeface="Times New Roman" pitchFamily="18" charset="0"/>
              </a:rPr>
              <a:t> </a:t>
            </a:r>
            <a:r>
              <a:rPr lang="tr-TR" sz="2000" dirty="0">
                <a:latin typeface="Gill Sans MT" pitchFamily="34" charset="0"/>
                <a:cs typeface="Times New Roman" pitchFamily="18" charset="0"/>
              </a:rPr>
              <a:t>Karaciğerde </a:t>
            </a:r>
            <a:r>
              <a:rPr lang="tr-TR" sz="2000" dirty="0" err="1">
                <a:latin typeface="Gill Sans MT" pitchFamily="34" charset="0"/>
                <a:cs typeface="Times New Roman" pitchFamily="18" charset="0"/>
              </a:rPr>
              <a:t>alanin</a:t>
            </a:r>
            <a:r>
              <a:rPr lang="tr-TR" sz="2000" dirty="0">
                <a:latin typeface="Gill Sans MT" pitchFamily="34" charset="0"/>
                <a:cs typeface="Times New Roman" pitchFamily="18" charset="0"/>
              </a:rPr>
              <a:t> karaciğer </a:t>
            </a:r>
            <a:r>
              <a:rPr lang="tr-TR" sz="2400" b="1" dirty="0" err="1">
                <a:solidFill>
                  <a:srgbClr val="FF0000"/>
                </a:solidFill>
                <a:latin typeface="Gill Sans MT" pitchFamily="34" charset="0"/>
                <a:cs typeface="Times New Roman" pitchFamily="18" charset="0"/>
              </a:rPr>
              <a:t>alanin</a:t>
            </a:r>
            <a:r>
              <a:rPr lang="tr-TR" sz="2400" b="1" dirty="0">
                <a:solidFill>
                  <a:srgbClr val="FF0000"/>
                </a:solidFill>
                <a:latin typeface="Gill Sans MT" pitchFamily="34" charset="0"/>
                <a:cs typeface="Times New Roman" pitchFamily="18" charset="0"/>
              </a:rPr>
              <a:t> </a:t>
            </a:r>
            <a:r>
              <a:rPr lang="tr-TR" sz="2400" b="1" dirty="0" err="1">
                <a:solidFill>
                  <a:srgbClr val="FF0000"/>
                </a:solidFill>
                <a:latin typeface="Gill Sans MT" pitchFamily="34" charset="0"/>
                <a:cs typeface="Times New Roman" pitchFamily="18" charset="0"/>
              </a:rPr>
              <a:t>transaminaz</a:t>
            </a:r>
            <a:r>
              <a:rPr lang="tr-TR" sz="2400" b="1" dirty="0">
                <a:solidFill>
                  <a:srgbClr val="FF0000"/>
                </a:solidFill>
                <a:latin typeface="Gill Sans MT" pitchFamily="34" charset="0"/>
                <a:cs typeface="Times New Roman" pitchFamily="18" charset="0"/>
              </a:rPr>
              <a:t> (ALT)</a:t>
            </a:r>
            <a:r>
              <a:rPr lang="tr-TR" sz="2000" dirty="0">
                <a:solidFill>
                  <a:srgbClr val="FF0000"/>
                </a:solidFill>
                <a:latin typeface="Gill Sans MT" pitchFamily="34" charset="0"/>
                <a:cs typeface="Times New Roman" pitchFamily="18" charset="0"/>
              </a:rPr>
              <a:t> </a:t>
            </a:r>
            <a:r>
              <a:rPr lang="tr-TR" sz="2000" dirty="0">
                <a:latin typeface="Gill Sans MT" pitchFamily="34" charset="0"/>
                <a:cs typeface="Times New Roman" pitchFamily="18" charset="0"/>
              </a:rPr>
              <a:t>enzimi </a:t>
            </a:r>
            <a:r>
              <a:rPr lang="tr-TR" sz="2000" dirty="0" smtClean="0">
                <a:latin typeface="Gill Sans MT" pitchFamily="34" charset="0"/>
                <a:cs typeface="Times New Roman" pitchFamily="18" charset="0"/>
              </a:rPr>
              <a:t>ile tekrar </a:t>
            </a:r>
            <a:r>
              <a:rPr lang="tr-TR" sz="2000" dirty="0" err="1">
                <a:latin typeface="Gill Sans MT" pitchFamily="34" charset="0"/>
                <a:cs typeface="Times New Roman" pitchFamily="18" charset="0"/>
              </a:rPr>
              <a:t>pirüvata</a:t>
            </a:r>
            <a:r>
              <a:rPr lang="tr-TR" sz="2000" dirty="0">
                <a:latin typeface="Gill Sans MT" pitchFamily="34" charset="0"/>
                <a:cs typeface="Times New Roman" pitchFamily="18" charset="0"/>
              </a:rPr>
              <a:t> dönüştürülü</a:t>
            </a:r>
            <a:r>
              <a:rPr lang="tr-TR" sz="2000" dirty="0">
                <a:latin typeface="Times New Roman" pitchFamily="18" charset="0"/>
                <a:cs typeface="Times New Roman" pitchFamily="18" charset="0"/>
              </a:rPr>
              <a:t>r.</a:t>
            </a:r>
          </a:p>
        </p:txBody>
      </p:sp>
      <p:pic>
        <p:nvPicPr>
          <p:cNvPr id="41986" name="Picture 2"/>
          <p:cNvPicPr>
            <a:picLocks noChangeAspect="1" noChangeArrowheads="1"/>
          </p:cNvPicPr>
          <p:nvPr/>
        </p:nvPicPr>
        <p:blipFill>
          <a:blip r:embed="rId2" cstate="print"/>
          <a:srcRect/>
          <a:stretch>
            <a:fillRect/>
          </a:stretch>
        </p:blipFill>
        <p:spPr bwMode="auto">
          <a:xfrm>
            <a:off x="467544" y="4077074"/>
            <a:ext cx="7704856" cy="581498"/>
          </a:xfrm>
          <a:prstGeom prst="rect">
            <a:avLst/>
          </a:prstGeom>
          <a:noFill/>
          <a:ln w="9525">
            <a:noFill/>
            <a:miter lim="800000"/>
            <a:headEnd/>
            <a:tailEnd/>
          </a:ln>
        </p:spPr>
      </p:pic>
      <p:sp>
        <p:nvSpPr>
          <p:cNvPr id="6" name="5 Slayt Numarası Yer Tutucusu"/>
          <p:cNvSpPr>
            <a:spLocks noGrp="1"/>
          </p:cNvSpPr>
          <p:nvPr>
            <p:ph type="sldNum" sz="quarter" idx="12"/>
          </p:nvPr>
        </p:nvSpPr>
        <p:spPr/>
        <p:txBody>
          <a:bodyPr/>
          <a:lstStyle/>
          <a:p>
            <a:fld id="{983AD449-C491-42D1-BC29-B937A7C04F43}" type="slidenum">
              <a:rPr lang="tr-TR" smtClean="0"/>
              <a:pPr/>
              <a:t>62</a:t>
            </a:fld>
            <a:endParaRPr lang="tr-T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23528" y="908720"/>
            <a:ext cx="7848872" cy="3168352"/>
          </a:xfrm>
          <a:ln>
            <a:solidFill>
              <a:schemeClr val="accent1"/>
            </a:solidFill>
          </a:ln>
        </p:spPr>
        <p:txBody>
          <a:bodyPr>
            <a:normAutofit/>
          </a:bodyPr>
          <a:lstStyle/>
          <a:p>
            <a:pPr>
              <a:lnSpc>
                <a:spcPct val="150000"/>
              </a:lnSpc>
              <a:buFont typeface="Wingdings" pitchFamily="2" charset="2"/>
              <a:buChar char="Ø"/>
            </a:pPr>
            <a:r>
              <a:rPr lang="tr-TR" sz="2000" dirty="0" smtClean="0">
                <a:solidFill>
                  <a:srgbClr val="FF0000"/>
                </a:solidFill>
                <a:latin typeface="Gill Sans MT" pitchFamily="34" charset="0"/>
                <a:cs typeface="Times New Roman" pitchFamily="18" charset="0"/>
              </a:rPr>
              <a:t>  Karaciğerde oluşan </a:t>
            </a:r>
            <a:r>
              <a:rPr lang="tr-TR" sz="2000" dirty="0" err="1" smtClean="0">
                <a:solidFill>
                  <a:srgbClr val="FF0000"/>
                </a:solidFill>
                <a:latin typeface="Gill Sans MT" pitchFamily="34" charset="0"/>
                <a:cs typeface="Times New Roman" pitchFamily="18" charset="0"/>
              </a:rPr>
              <a:t>pirüvat</a:t>
            </a:r>
            <a:r>
              <a:rPr lang="tr-TR" sz="2000" dirty="0" smtClean="0">
                <a:solidFill>
                  <a:srgbClr val="FF0000"/>
                </a:solidFill>
                <a:latin typeface="Gill Sans MT" pitchFamily="34" charset="0"/>
                <a:cs typeface="Times New Roman" pitchFamily="18" charset="0"/>
              </a:rPr>
              <a:t> </a:t>
            </a:r>
            <a:r>
              <a:rPr lang="tr-TR" sz="2000" dirty="0" err="1" smtClean="0">
                <a:latin typeface="Gill Sans MT" pitchFamily="34" charset="0"/>
                <a:cs typeface="Times New Roman" pitchFamily="18" charset="0"/>
              </a:rPr>
              <a:t>glukoneogenezle</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glukoza</a:t>
            </a:r>
            <a:r>
              <a:rPr lang="tr-TR" sz="2000" dirty="0" smtClean="0">
                <a:latin typeface="Gill Sans MT" pitchFamily="34" charset="0"/>
                <a:cs typeface="Times New Roman" pitchFamily="18" charset="0"/>
              </a:rPr>
              <a:t> çevrilir ve </a:t>
            </a:r>
            <a:r>
              <a:rPr lang="tr-TR" sz="2000" dirty="0" err="1" smtClean="0">
                <a:latin typeface="Gill Sans MT" pitchFamily="34" charset="0"/>
                <a:cs typeface="Times New Roman" pitchFamily="18" charset="0"/>
              </a:rPr>
              <a:t>glukoz</a:t>
            </a:r>
            <a:r>
              <a:rPr lang="tr-TR" sz="2000" dirty="0" smtClean="0">
                <a:latin typeface="Gill Sans MT" pitchFamily="34" charset="0"/>
                <a:cs typeface="Times New Roman" pitchFamily="18" charset="0"/>
              </a:rPr>
              <a:t> kan yoluyla tekrar kas dokusuna ulaştırılır. </a:t>
            </a:r>
          </a:p>
          <a:p>
            <a:pPr>
              <a:lnSpc>
                <a:spcPct val="150000"/>
              </a:lnSpc>
              <a:buFont typeface="Wingdings" pitchFamily="2" charset="2"/>
              <a:buChar char="ü"/>
            </a:pPr>
            <a:r>
              <a:rPr lang="tr-TR" sz="2000" dirty="0" smtClean="0">
                <a:latin typeface="Gill Sans MT" pitchFamily="34" charset="0"/>
                <a:cs typeface="Times New Roman" pitchFamily="18" charset="0"/>
              </a:rPr>
              <a:t>Bu şekilde devir tamamlanmış olur. </a:t>
            </a:r>
          </a:p>
          <a:p>
            <a:pPr>
              <a:lnSpc>
                <a:spcPct val="150000"/>
              </a:lnSpc>
              <a:buFont typeface="Wingdings" pitchFamily="2" charset="2"/>
              <a:buChar char="ü"/>
            </a:pPr>
            <a:r>
              <a:rPr lang="tr-TR" sz="2000" dirty="0" smtClean="0">
                <a:latin typeface="Gill Sans MT" pitchFamily="34" charset="0"/>
                <a:cs typeface="Times New Roman" pitchFamily="18" charset="0"/>
              </a:rPr>
              <a:t>Karaciğerde </a:t>
            </a:r>
            <a:r>
              <a:rPr lang="tr-TR" sz="2000" dirty="0" smtClean="0">
                <a:solidFill>
                  <a:srgbClr val="FF0000"/>
                </a:solidFill>
                <a:latin typeface="Gill Sans MT" pitchFamily="34" charset="0"/>
                <a:cs typeface="Times New Roman" pitchFamily="18" charset="0"/>
              </a:rPr>
              <a:t>ALT </a:t>
            </a:r>
            <a:r>
              <a:rPr lang="tr-TR" sz="2000" dirty="0" smtClean="0">
                <a:latin typeface="Gill Sans MT" pitchFamily="34" charset="0"/>
                <a:cs typeface="Times New Roman" pitchFamily="18" charset="0"/>
              </a:rPr>
              <a:t>enzimiyle oluşturulan </a:t>
            </a:r>
            <a:r>
              <a:rPr lang="tr-TR" sz="2000" dirty="0" err="1" smtClean="0">
                <a:latin typeface="Gill Sans MT" pitchFamily="34" charset="0"/>
                <a:cs typeface="Times New Roman" pitchFamily="18" charset="0"/>
              </a:rPr>
              <a:t>glutamatın</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oksidatif</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deaminasyonuyla</a:t>
            </a:r>
            <a:r>
              <a:rPr lang="tr-TR" sz="2000" dirty="0" smtClean="0">
                <a:latin typeface="Gill Sans MT" pitchFamily="34" charset="0"/>
                <a:cs typeface="Times New Roman" pitchFamily="18" charset="0"/>
              </a:rPr>
              <a:t> uzaklaştırılan NH</a:t>
            </a:r>
            <a:r>
              <a:rPr lang="tr-TR" sz="2000" baseline="-25000" dirty="0" smtClean="0">
                <a:latin typeface="Gill Sans MT" pitchFamily="34" charset="0"/>
                <a:cs typeface="Times New Roman" pitchFamily="18" charset="0"/>
              </a:rPr>
              <a:t>4</a:t>
            </a:r>
            <a:r>
              <a:rPr lang="tr-TR" sz="2000" baseline="30000" dirty="0" smtClean="0">
                <a:latin typeface="Gill Sans MT" pitchFamily="34" charset="0"/>
                <a:cs typeface="Times New Roman" pitchFamily="18" charset="0"/>
              </a:rPr>
              <a:t>+</a:t>
            </a:r>
            <a:r>
              <a:rPr lang="tr-TR" sz="2000" dirty="0" smtClean="0">
                <a:latin typeface="Gill Sans MT" pitchFamily="34" charset="0"/>
                <a:cs typeface="Times New Roman" pitchFamily="18" charset="0"/>
              </a:rPr>
              <a:t>, üre çevrimine dahil olur.</a:t>
            </a:r>
          </a:p>
          <a:p>
            <a:endParaRPr lang="tr-TR" dirty="0"/>
          </a:p>
        </p:txBody>
      </p:sp>
      <p:sp>
        <p:nvSpPr>
          <p:cNvPr id="4" name="3 Slayt Numarası Yer Tutucusu"/>
          <p:cNvSpPr>
            <a:spLocks noGrp="1"/>
          </p:cNvSpPr>
          <p:nvPr>
            <p:ph type="sldNum" sz="quarter" idx="12"/>
          </p:nvPr>
        </p:nvSpPr>
        <p:spPr/>
        <p:txBody>
          <a:bodyPr/>
          <a:lstStyle/>
          <a:p>
            <a:fld id="{983AD449-C491-42D1-BC29-B937A7C04F43}" type="slidenum">
              <a:rPr lang="tr-TR" smtClean="0"/>
              <a:pPr/>
              <a:t>63</a:t>
            </a:fld>
            <a:endParaRPr lang="tr-T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51520" y="1000108"/>
            <a:ext cx="8035256" cy="5093188"/>
          </a:xfrm>
          <a:ln>
            <a:solidFill>
              <a:schemeClr val="accent1"/>
            </a:solidFill>
          </a:ln>
        </p:spPr>
        <p:txBody>
          <a:bodyPr/>
          <a:lstStyle/>
          <a:p>
            <a:pPr>
              <a:lnSpc>
                <a:spcPct val="150000"/>
              </a:lnSpc>
              <a:buFont typeface="Wingdings" pitchFamily="2" charset="2"/>
              <a:buChar char="Ø"/>
            </a:pPr>
            <a:r>
              <a:rPr lang="tr-TR" sz="2000" dirty="0" smtClean="0">
                <a:solidFill>
                  <a:srgbClr val="FF0000"/>
                </a:solidFill>
                <a:latin typeface="Times New Roman" pitchFamily="18" charset="0"/>
                <a:cs typeface="Times New Roman" pitchFamily="18" charset="0"/>
              </a:rPr>
              <a:t>  </a:t>
            </a:r>
            <a:r>
              <a:rPr lang="tr-TR" sz="2000" dirty="0" err="1" smtClean="0">
                <a:solidFill>
                  <a:srgbClr val="FF0000"/>
                </a:solidFill>
                <a:latin typeface="Gill Sans MT" pitchFamily="34" charset="0"/>
                <a:cs typeface="Times New Roman" pitchFamily="18" charset="0"/>
              </a:rPr>
              <a:t>Glutamin</a:t>
            </a:r>
            <a:r>
              <a:rPr lang="tr-TR" sz="2000" dirty="0" smtClean="0">
                <a:solidFill>
                  <a:srgbClr val="FF0000"/>
                </a:solidFill>
                <a:latin typeface="Gill Sans MT" pitchFamily="34" charset="0"/>
                <a:cs typeface="Times New Roman" pitchFamily="18" charset="0"/>
              </a:rPr>
              <a:t> yolunda </a:t>
            </a:r>
            <a:r>
              <a:rPr lang="tr-TR" sz="2000" dirty="0" err="1" smtClean="0">
                <a:latin typeface="Gill Sans MT" pitchFamily="34" charset="0"/>
                <a:cs typeface="Times New Roman" pitchFamily="18" charset="0"/>
              </a:rPr>
              <a:t>periferal</a:t>
            </a:r>
            <a:r>
              <a:rPr lang="tr-TR" sz="2000" dirty="0" smtClean="0">
                <a:latin typeface="Gill Sans MT" pitchFamily="34" charset="0"/>
                <a:cs typeface="Times New Roman" pitchFamily="18" charset="0"/>
              </a:rPr>
              <a:t> dokularda NH</a:t>
            </a:r>
            <a:r>
              <a:rPr lang="tr-TR" sz="2000" baseline="-25000" dirty="0" smtClean="0">
                <a:latin typeface="Gill Sans MT" pitchFamily="34" charset="0"/>
                <a:cs typeface="Times New Roman" pitchFamily="18" charset="0"/>
              </a:rPr>
              <a:t>4</a:t>
            </a:r>
            <a:r>
              <a:rPr lang="tr-TR" sz="2000" baseline="30000" dirty="0" smtClean="0">
                <a:latin typeface="Gill Sans MT" pitchFamily="34" charset="0"/>
                <a:cs typeface="Times New Roman" pitchFamily="18" charset="0"/>
              </a:rPr>
              <a:t>+ </a:t>
            </a:r>
            <a:r>
              <a:rPr lang="tr-TR" sz="2000" dirty="0" smtClean="0">
                <a:latin typeface="Gill Sans MT" pitchFamily="34" charset="0"/>
                <a:cs typeface="Times New Roman" pitchFamily="18" charset="0"/>
              </a:rPr>
              <a:t>önce, </a:t>
            </a:r>
            <a:r>
              <a:rPr lang="tr-TR" sz="2000" dirty="0" err="1" smtClean="0">
                <a:solidFill>
                  <a:srgbClr val="FF0000"/>
                </a:solidFill>
                <a:latin typeface="Gill Sans MT" pitchFamily="34" charset="0"/>
                <a:cs typeface="Times New Roman" pitchFamily="18" charset="0"/>
              </a:rPr>
              <a:t>glutamin</a:t>
            </a:r>
            <a:r>
              <a:rPr lang="tr-TR" sz="2000" dirty="0" smtClean="0">
                <a:solidFill>
                  <a:srgbClr val="FF0000"/>
                </a:solidFill>
                <a:latin typeface="Gill Sans MT" pitchFamily="34" charset="0"/>
                <a:cs typeface="Times New Roman" pitchFamily="18" charset="0"/>
              </a:rPr>
              <a:t> </a:t>
            </a:r>
            <a:r>
              <a:rPr lang="tr-TR" sz="2000" dirty="0" err="1" smtClean="0">
                <a:solidFill>
                  <a:srgbClr val="FF0000"/>
                </a:solidFill>
                <a:latin typeface="Gill Sans MT" pitchFamily="34" charset="0"/>
                <a:cs typeface="Times New Roman" pitchFamily="18" charset="0"/>
              </a:rPr>
              <a:t>sentetaz</a:t>
            </a:r>
            <a:r>
              <a:rPr lang="tr-TR" sz="2000" dirty="0" smtClean="0">
                <a:solidFill>
                  <a:srgbClr val="FF0000"/>
                </a:solidFill>
                <a:latin typeface="Gill Sans MT" pitchFamily="34" charset="0"/>
                <a:cs typeface="Times New Roman" pitchFamily="18" charset="0"/>
              </a:rPr>
              <a:t> </a:t>
            </a:r>
            <a:r>
              <a:rPr lang="tr-TR" sz="2000" dirty="0" smtClean="0">
                <a:latin typeface="Gill Sans MT" pitchFamily="34" charset="0"/>
                <a:cs typeface="Times New Roman" pitchFamily="18" charset="0"/>
              </a:rPr>
              <a:t>enziminin katalizlediği reaksiyonla </a:t>
            </a:r>
            <a:r>
              <a:rPr lang="tr-TR" sz="2000" dirty="0" err="1" smtClean="0">
                <a:latin typeface="Gill Sans MT" pitchFamily="34" charset="0"/>
                <a:cs typeface="Times New Roman" pitchFamily="18" charset="0"/>
              </a:rPr>
              <a:t>glutamatla</a:t>
            </a:r>
            <a:r>
              <a:rPr lang="tr-TR" sz="2000" dirty="0" smtClean="0">
                <a:latin typeface="Gill Sans MT" pitchFamily="34" charset="0"/>
                <a:cs typeface="Times New Roman" pitchFamily="18" charset="0"/>
              </a:rPr>
              <a:t> birleşerek </a:t>
            </a:r>
            <a:r>
              <a:rPr lang="tr-TR" sz="2000" dirty="0" err="1" smtClean="0">
                <a:latin typeface="Gill Sans MT" pitchFamily="34" charset="0"/>
                <a:cs typeface="Times New Roman" pitchFamily="18" charset="0"/>
              </a:rPr>
              <a:t>glutamin</a:t>
            </a:r>
            <a:r>
              <a:rPr lang="tr-TR" sz="2000" dirty="0" smtClean="0">
                <a:latin typeface="Gill Sans MT" pitchFamily="34" charset="0"/>
                <a:cs typeface="Times New Roman" pitchFamily="18" charset="0"/>
              </a:rPr>
              <a:t> oluşturur.</a:t>
            </a:r>
          </a:p>
          <a:p>
            <a:endParaRPr lang="tr-TR" dirty="0"/>
          </a:p>
        </p:txBody>
      </p:sp>
      <p:sp>
        <p:nvSpPr>
          <p:cNvPr id="4" name="3 Slayt Numarası Yer Tutucusu"/>
          <p:cNvSpPr>
            <a:spLocks noGrp="1"/>
          </p:cNvSpPr>
          <p:nvPr>
            <p:ph type="sldNum" sz="quarter" idx="12"/>
          </p:nvPr>
        </p:nvSpPr>
        <p:spPr/>
        <p:txBody>
          <a:bodyPr/>
          <a:lstStyle/>
          <a:p>
            <a:fld id="{983AD449-C491-42D1-BC29-B937A7C04F43}" type="slidenum">
              <a:rPr lang="tr-TR" smtClean="0"/>
              <a:pPr/>
              <a:t>64</a:t>
            </a:fld>
            <a:endParaRPr lang="tr-TR"/>
          </a:p>
        </p:txBody>
      </p:sp>
      <p:pic>
        <p:nvPicPr>
          <p:cNvPr id="5" name="Picture 2"/>
          <p:cNvPicPr>
            <a:picLocks noChangeAspect="1" noChangeArrowheads="1"/>
          </p:cNvPicPr>
          <p:nvPr/>
        </p:nvPicPr>
        <p:blipFill>
          <a:blip r:embed="rId2" cstate="print"/>
          <a:srcRect/>
          <a:stretch>
            <a:fillRect/>
          </a:stretch>
        </p:blipFill>
        <p:spPr bwMode="auto">
          <a:xfrm>
            <a:off x="323528" y="3140968"/>
            <a:ext cx="7848872" cy="2804758"/>
          </a:xfrm>
          <a:prstGeom prst="rect">
            <a:avLst/>
          </a:prstGeom>
          <a:noFill/>
          <a:ln w="9525">
            <a:noFill/>
            <a:miter lim="800000"/>
            <a:headEnd/>
            <a:tailEnd/>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tr-TR"/>
          </a:p>
        </p:txBody>
      </p:sp>
      <p:sp>
        <p:nvSpPr>
          <p:cNvPr id="43014" name="Rectangle 6"/>
          <p:cNvSpPr>
            <a:spLocks noChangeArrowheads="1"/>
          </p:cNvSpPr>
          <p:nvPr/>
        </p:nvSpPr>
        <p:spPr bwMode="auto">
          <a:xfrm>
            <a:off x="323528" y="908720"/>
            <a:ext cx="7848872" cy="1884747"/>
          </a:xfrm>
          <a:prstGeom prst="rect">
            <a:avLst/>
          </a:prstGeom>
          <a:noFill/>
          <a:ln w="9525">
            <a:solidFill>
              <a:schemeClr val="accent1"/>
            </a:solid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defTabSz="914400" rtl="0" eaLnBrk="0" fontAlgn="base" latinLnBrk="0" hangingPunct="0">
              <a:lnSpc>
                <a:spcPct val="150000"/>
              </a:lnSpc>
              <a:spcBef>
                <a:spcPct val="0"/>
              </a:spcBef>
              <a:spcAft>
                <a:spcPct val="0"/>
              </a:spcAft>
              <a:buClrTx/>
              <a:buSzTx/>
              <a:buFont typeface="Wingdings" pitchFamily="2" charset="2"/>
              <a:buChar char="Ø"/>
              <a:tabLst/>
            </a:pPr>
            <a:r>
              <a:rPr kumimoji="0" lang="tr-TR" sz="2000" b="0" i="0" u="none" strike="noStrike" cap="none" normalizeH="0" baseline="0" dirty="0" smtClean="0">
                <a:ln>
                  <a:noFill/>
                </a:ln>
                <a:solidFill>
                  <a:srgbClr val="FF0000"/>
                </a:solidFill>
                <a:effectLst/>
                <a:latin typeface="Gill Sans MT" pitchFamily="34" charset="0"/>
                <a:ea typeface="Times New Roman" pitchFamily="18" charset="0"/>
                <a:cs typeface="Times New Roman" pitchFamily="18" charset="0"/>
              </a:rPr>
              <a:t>Sonra </a:t>
            </a:r>
            <a:r>
              <a:rPr kumimoji="0" lang="tr-TR" sz="2000" b="0" i="0" u="none" strike="noStrike" cap="none" normalizeH="0" baseline="0" dirty="0" err="1" smtClean="0">
                <a:ln>
                  <a:noFill/>
                </a:ln>
                <a:solidFill>
                  <a:srgbClr val="FF0000"/>
                </a:solidFill>
                <a:effectLst/>
                <a:latin typeface="Gill Sans MT" pitchFamily="34" charset="0"/>
                <a:ea typeface="Times New Roman" pitchFamily="18" charset="0"/>
                <a:cs typeface="Times New Roman" pitchFamily="18" charset="0"/>
              </a:rPr>
              <a:t>glutamin</a:t>
            </a:r>
            <a:r>
              <a:rPr kumimoji="0" lang="tr-TR" sz="2000" b="0" i="0" u="none" strike="noStrike" cap="none" normalizeH="0" baseline="0" dirty="0" smtClean="0">
                <a:ln>
                  <a:noFill/>
                </a:ln>
                <a:solidFill>
                  <a:schemeClr val="tx1"/>
                </a:solidFill>
                <a:effectLst/>
                <a:latin typeface="Gill Sans MT" pitchFamily="34" charset="0"/>
                <a:ea typeface="Times New Roman" pitchFamily="18" charset="0"/>
                <a:cs typeface="Times New Roman" pitchFamily="18" charset="0"/>
              </a:rPr>
              <a:t>, başta böbrek ve karaciğere ulaştırılmak üzere kan dolaşımına aktarılır. </a:t>
            </a:r>
          </a:p>
          <a:p>
            <a:pPr marL="0" marR="0" lvl="0" indent="449263" defTabSz="914400" rtl="0" eaLnBrk="0" fontAlgn="base" latinLnBrk="0" hangingPunct="0">
              <a:lnSpc>
                <a:spcPct val="150000"/>
              </a:lnSpc>
              <a:spcBef>
                <a:spcPct val="0"/>
              </a:spcBef>
              <a:spcAft>
                <a:spcPct val="0"/>
              </a:spcAft>
              <a:buClrTx/>
              <a:buSzTx/>
              <a:buFont typeface="Wingdings" pitchFamily="2" charset="2"/>
              <a:buChar char="Ø"/>
              <a:tabLst/>
            </a:pPr>
            <a:r>
              <a:rPr kumimoji="0" lang="tr-TR" sz="2000" b="0" i="0" u="none" strike="noStrike" cap="none" normalizeH="0" baseline="0" dirty="0" smtClean="0">
                <a:ln>
                  <a:noFill/>
                </a:ln>
                <a:solidFill>
                  <a:schemeClr val="tx1"/>
                </a:solidFill>
                <a:effectLst/>
                <a:latin typeface="Gill Sans MT" pitchFamily="34" charset="0"/>
                <a:ea typeface="Times New Roman" pitchFamily="18" charset="0"/>
                <a:cs typeface="Times New Roman" pitchFamily="18" charset="0"/>
              </a:rPr>
              <a:t>Her iki dokuda </a:t>
            </a:r>
            <a:r>
              <a:rPr kumimoji="0" lang="tr-TR" sz="2000" b="0" i="0" u="none" strike="noStrike" cap="none" normalizeH="0" baseline="0" dirty="0" err="1" smtClean="0">
                <a:ln>
                  <a:noFill/>
                </a:ln>
                <a:solidFill>
                  <a:schemeClr val="tx1"/>
                </a:solidFill>
                <a:effectLst/>
                <a:latin typeface="Gill Sans MT" pitchFamily="34" charset="0"/>
                <a:ea typeface="Times New Roman" pitchFamily="18" charset="0"/>
                <a:cs typeface="Times New Roman" pitchFamily="18" charset="0"/>
              </a:rPr>
              <a:t>glutamin</a:t>
            </a:r>
            <a:r>
              <a:rPr kumimoji="0" lang="tr-TR" sz="2000" b="0" i="0" u="none" strike="noStrike" cap="none" normalizeH="0" baseline="0" dirty="0" smtClean="0">
                <a:ln>
                  <a:noFill/>
                </a:ln>
                <a:solidFill>
                  <a:schemeClr val="tx1"/>
                </a:solidFill>
                <a:effectLst/>
                <a:latin typeface="Gill Sans MT" pitchFamily="34" charset="0"/>
                <a:ea typeface="Times New Roman" pitchFamily="18" charset="0"/>
                <a:cs typeface="Times New Roman" pitchFamily="18" charset="0"/>
              </a:rPr>
              <a:t> </a:t>
            </a:r>
            <a:r>
              <a:rPr kumimoji="0" lang="tr-TR" sz="2000" b="0" i="0" u="none" strike="noStrike" cap="none" normalizeH="0" baseline="0" dirty="0" err="1" smtClean="0">
                <a:ln>
                  <a:noFill/>
                </a:ln>
                <a:solidFill>
                  <a:srgbClr val="FF0000"/>
                </a:solidFill>
                <a:effectLst/>
                <a:latin typeface="Gill Sans MT" pitchFamily="34" charset="0"/>
                <a:ea typeface="Times New Roman" pitchFamily="18" charset="0"/>
                <a:cs typeface="Times New Roman" pitchFamily="18" charset="0"/>
              </a:rPr>
              <a:t>glutaminaz</a:t>
            </a:r>
            <a:r>
              <a:rPr kumimoji="0" lang="tr-TR" sz="2000" b="0" i="0" u="none" strike="noStrike" cap="none" normalizeH="0" baseline="0" dirty="0" smtClean="0">
                <a:ln>
                  <a:noFill/>
                </a:ln>
                <a:solidFill>
                  <a:srgbClr val="FF0000"/>
                </a:solidFill>
                <a:effectLst/>
                <a:latin typeface="Gill Sans MT" pitchFamily="34" charset="0"/>
                <a:ea typeface="Times New Roman" pitchFamily="18" charset="0"/>
                <a:cs typeface="Times New Roman" pitchFamily="18" charset="0"/>
              </a:rPr>
              <a:t> </a:t>
            </a:r>
            <a:r>
              <a:rPr kumimoji="0" lang="tr-TR" sz="2000" b="0" i="0" u="none" strike="noStrike" cap="none" normalizeH="0" baseline="0" dirty="0" smtClean="0">
                <a:ln>
                  <a:noFill/>
                </a:ln>
                <a:solidFill>
                  <a:schemeClr val="tx1"/>
                </a:solidFill>
                <a:effectLst/>
                <a:latin typeface="Gill Sans MT" pitchFamily="34" charset="0"/>
                <a:ea typeface="Times New Roman" pitchFamily="18" charset="0"/>
                <a:cs typeface="Times New Roman" pitchFamily="18" charset="0"/>
              </a:rPr>
              <a:t>enziminin katalizlediği bir reaksiyon ile </a:t>
            </a:r>
            <a:r>
              <a:rPr kumimoji="0" lang="tr-TR" sz="2000" b="0" i="0" u="none" strike="noStrike" cap="none" normalizeH="0" baseline="0" dirty="0" err="1" smtClean="0">
                <a:ln>
                  <a:noFill/>
                </a:ln>
                <a:solidFill>
                  <a:schemeClr val="tx1"/>
                </a:solidFill>
                <a:effectLst/>
                <a:latin typeface="Gill Sans MT" pitchFamily="34" charset="0"/>
                <a:ea typeface="Times New Roman" pitchFamily="18" charset="0"/>
                <a:cs typeface="Times New Roman" pitchFamily="18" charset="0"/>
              </a:rPr>
              <a:t>glutamat</a:t>
            </a:r>
            <a:r>
              <a:rPr kumimoji="0" lang="tr-TR" sz="2000" b="0" i="0" u="none" strike="noStrike" cap="none" normalizeH="0" baseline="0" dirty="0" smtClean="0">
                <a:ln>
                  <a:noFill/>
                </a:ln>
                <a:solidFill>
                  <a:schemeClr val="tx1"/>
                </a:solidFill>
                <a:effectLst/>
                <a:latin typeface="Gill Sans MT" pitchFamily="34" charset="0"/>
                <a:ea typeface="Times New Roman" pitchFamily="18" charset="0"/>
                <a:cs typeface="Times New Roman" pitchFamily="18" charset="0"/>
              </a:rPr>
              <a:t> ve NH</a:t>
            </a:r>
            <a:r>
              <a:rPr kumimoji="0" lang="tr-TR" sz="2000" b="0" i="0" u="none" strike="noStrike" cap="none" normalizeH="0" baseline="-30000" dirty="0" smtClean="0">
                <a:ln>
                  <a:noFill/>
                </a:ln>
                <a:solidFill>
                  <a:schemeClr val="tx1"/>
                </a:solidFill>
                <a:effectLst/>
                <a:latin typeface="Gill Sans MT" pitchFamily="34" charset="0"/>
                <a:ea typeface="Times New Roman" pitchFamily="18" charset="0"/>
                <a:cs typeface="Times New Roman" pitchFamily="18" charset="0"/>
              </a:rPr>
              <a:t>4</a:t>
            </a:r>
            <a:r>
              <a:rPr kumimoji="0" lang="tr-TR" sz="2000" b="0" i="0" u="none" strike="noStrike" cap="none" normalizeH="0" baseline="30000" dirty="0" smtClean="0">
                <a:ln>
                  <a:noFill/>
                </a:ln>
                <a:solidFill>
                  <a:schemeClr val="tx1"/>
                </a:solidFill>
                <a:effectLst/>
                <a:latin typeface="Gill Sans MT" pitchFamily="34" charset="0"/>
                <a:ea typeface="Times New Roman" pitchFamily="18" charset="0"/>
                <a:cs typeface="Times New Roman" pitchFamily="18" charset="0"/>
              </a:rPr>
              <a:t>+’ </a:t>
            </a:r>
            <a:r>
              <a:rPr kumimoji="0" lang="tr-TR" sz="2000" b="0" i="0" u="none" strike="noStrike" cap="none" normalizeH="0" baseline="0" dirty="0" smtClean="0">
                <a:ln>
                  <a:noFill/>
                </a:ln>
                <a:solidFill>
                  <a:schemeClr val="tx1"/>
                </a:solidFill>
                <a:effectLst/>
                <a:latin typeface="Gill Sans MT" pitchFamily="34" charset="0"/>
                <a:ea typeface="Times New Roman" pitchFamily="18" charset="0"/>
                <a:cs typeface="Times New Roman" pitchFamily="18" charset="0"/>
              </a:rPr>
              <a:t>a </a:t>
            </a:r>
            <a:r>
              <a:rPr kumimoji="0" lang="tr-TR" sz="2000" b="0" i="0" u="none" strike="noStrike" cap="none" normalizeH="0" baseline="0" dirty="0" err="1" smtClean="0">
                <a:ln>
                  <a:noFill/>
                </a:ln>
                <a:solidFill>
                  <a:schemeClr val="tx1"/>
                </a:solidFill>
                <a:effectLst/>
                <a:latin typeface="Gill Sans MT" pitchFamily="34" charset="0"/>
                <a:ea typeface="Times New Roman" pitchFamily="18" charset="0"/>
                <a:cs typeface="Times New Roman" pitchFamily="18" charset="0"/>
              </a:rPr>
              <a:t>hidrolizlenir</a:t>
            </a:r>
            <a:r>
              <a:rPr kumimoji="0" lang="tr-TR" sz="2000" b="0" i="0" u="none" strike="noStrike" cap="none" normalizeH="0" baseline="0" dirty="0" smtClean="0">
                <a:ln>
                  <a:noFill/>
                </a:ln>
                <a:solidFill>
                  <a:schemeClr val="tx1"/>
                </a:solidFill>
                <a:effectLst/>
                <a:latin typeface="Gill Sans MT" pitchFamily="34" charset="0"/>
                <a:ea typeface="Times New Roman" pitchFamily="18" charset="0"/>
                <a:cs typeface="Times New Roman" pitchFamily="18" charset="0"/>
              </a:rPr>
              <a:t>.</a:t>
            </a:r>
            <a:endParaRPr kumimoji="0" lang="tr-TR" sz="2000" b="0" i="0" u="none" strike="noStrike" cap="none" normalizeH="0" baseline="0" dirty="0" smtClean="0">
              <a:ln>
                <a:noFill/>
              </a:ln>
              <a:solidFill>
                <a:schemeClr val="tx1"/>
              </a:solidFill>
              <a:effectLst/>
              <a:latin typeface="Gill Sans MT" pitchFamily="34" charset="0"/>
              <a:cs typeface="Times New Roman" pitchFamily="18" charset="0"/>
            </a:endParaRPr>
          </a:p>
        </p:txBody>
      </p:sp>
      <p:pic>
        <p:nvPicPr>
          <p:cNvPr id="43015" name="Picture 7"/>
          <p:cNvPicPr>
            <a:picLocks noChangeAspect="1" noChangeArrowheads="1"/>
          </p:cNvPicPr>
          <p:nvPr/>
        </p:nvPicPr>
        <p:blipFill>
          <a:blip r:embed="rId2" cstate="print"/>
          <a:srcRect/>
          <a:stretch>
            <a:fillRect/>
          </a:stretch>
        </p:blipFill>
        <p:spPr bwMode="auto">
          <a:xfrm>
            <a:off x="683568" y="3232169"/>
            <a:ext cx="6480720" cy="431841"/>
          </a:xfrm>
          <a:prstGeom prst="rect">
            <a:avLst/>
          </a:prstGeom>
          <a:noFill/>
          <a:ln w="9525">
            <a:noFill/>
            <a:miter lim="800000"/>
            <a:headEnd/>
            <a:tailEnd/>
          </a:ln>
        </p:spPr>
      </p:pic>
      <p:sp>
        <p:nvSpPr>
          <p:cNvPr id="7" name="6 Slayt Numarası Yer Tutucusu"/>
          <p:cNvSpPr>
            <a:spLocks noGrp="1"/>
          </p:cNvSpPr>
          <p:nvPr>
            <p:ph type="sldNum" sz="quarter" idx="12"/>
          </p:nvPr>
        </p:nvSpPr>
        <p:spPr/>
        <p:txBody>
          <a:bodyPr/>
          <a:lstStyle/>
          <a:p>
            <a:fld id="{983AD449-C491-42D1-BC29-B937A7C04F43}" type="slidenum">
              <a:rPr lang="tr-TR" smtClean="0"/>
              <a:pPr/>
              <a:t>65</a:t>
            </a:fld>
            <a:endParaRPr lang="tr-TR"/>
          </a:p>
        </p:txBody>
      </p:sp>
      <p:sp>
        <p:nvSpPr>
          <p:cNvPr id="6" name="5 Dikdörtgen"/>
          <p:cNvSpPr/>
          <p:nvPr/>
        </p:nvSpPr>
        <p:spPr>
          <a:xfrm>
            <a:off x="395536" y="4149080"/>
            <a:ext cx="7776864" cy="960904"/>
          </a:xfrm>
          <a:prstGeom prst="rect">
            <a:avLst/>
          </a:prstGeom>
        </p:spPr>
        <p:txBody>
          <a:bodyPr wrap="square">
            <a:spAutoFit/>
          </a:bodyPr>
          <a:lstStyle/>
          <a:p>
            <a:pPr>
              <a:lnSpc>
                <a:spcPct val="150000"/>
              </a:lnSpc>
              <a:buFont typeface="Wingdings" pitchFamily="2" charset="2"/>
              <a:buChar char="Ø"/>
            </a:pPr>
            <a:r>
              <a:rPr lang="tr-TR" sz="2000" dirty="0" smtClean="0">
                <a:latin typeface="Gill Sans MT" pitchFamily="34" charset="0"/>
                <a:cs typeface="Times New Roman" pitchFamily="18" charset="0"/>
              </a:rPr>
              <a:t> Böbrekte NH</a:t>
            </a:r>
            <a:r>
              <a:rPr lang="tr-TR" sz="2000" baseline="-25000" dirty="0" smtClean="0">
                <a:latin typeface="Gill Sans MT" pitchFamily="34" charset="0"/>
                <a:cs typeface="Times New Roman" pitchFamily="18" charset="0"/>
              </a:rPr>
              <a:t>4</a:t>
            </a:r>
            <a:r>
              <a:rPr lang="tr-TR" sz="2000" baseline="30000" dirty="0" smtClean="0">
                <a:latin typeface="Gill Sans MT" pitchFamily="34" charset="0"/>
                <a:cs typeface="Times New Roman" pitchFamily="18" charset="0"/>
              </a:rPr>
              <a:t>+ </a:t>
            </a:r>
            <a:r>
              <a:rPr lang="tr-TR" sz="2000" dirty="0" smtClean="0">
                <a:latin typeface="Gill Sans MT" pitchFamily="34" charset="0"/>
                <a:cs typeface="Times New Roman" pitchFamily="18" charset="0"/>
              </a:rPr>
              <a:t>idrarla dışarı atılırken, karaciğerde üreye dönüştürülür. </a:t>
            </a:r>
          </a:p>
          <a:p>
            <a:pPr algn="just">
              <a:lnSpc>
                <a:spcPct val="150000"/>
              </a:lnSpc>
              <a:buFont typeface="Wingdings" pitchFamily="2" charset="2"/>
              <a:buChar char="ü"/>
            </a:pPr>
            <a:r>
              <a:rPr lang="tr-TR" sz="2000" dirty="0" smtClean="0">
                <a:latin typeface="Gill Sans MT" pitchFamily="34" charset="0"/>
                <a:cs typeface="Times New Roman" pitchFamily="18" charset="0"/>
              </a:rPr>
              <a:t>Bu mekanizmada böbrek karaciğerden daha etkilidir.</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51520" y="2060848"/>
            <a:ext cx="7920880" cy="3456384"/>
          </a:xfrm>
          <a:ln>
            <a:solidFill>
              <a:schemeClr val="accent1"/>
            </a:solidFill>
          </a:ln>
        </p:spPr>
        <p:txBody>
          <a:bodyPr>
            <a:normAutofit lnSpcReduction="10000"/>
          </a:bodyPr>
          <a:lstStyle/>
          <a:p>
            <a:pPr>
              <a:lnSpc>
                <a:spcPct val="150000"/>
              </a:lnSpc>
              <a:buFont typeface="Wingdings" pitchFamily="2" charset="2"/>
              <a:buChar char="Ø"/>
            </a:pPr>
            <a:r>
              <a:rPr lang="tr-TR" sz="2000" dirty="0" smtClean="0">
                <a:solidFill>
                  <a:srgbClr val="FF0000"/>
                </a:solidFill>
                <a:latin typeface="Gill Sans MT" pitchFamily="34" charset="0"/>
                <a:cs typeface="Times New Roman" pitchFamily="18" charset="0"/>
              </a:rPr>
              <a:t>  Aminoasitlerin karbon iskeletleri </a:t>
            </a:r>
            <a:r>
              <a:rPr lang="tr-TR" sz="2000" dirty="0" err="1" smtClean="0">
                <a:solidFill>
                  <a:srgbClr val="FF0000"/>
                </a:solidFill>
                <a:latin typeface="Gill Sans MT" pitchFamily="34" charset="0"/>
                <a:cs typeface="Times New Roman" pitchFamily="18" charset="0"/>
              </a:rPr>
              <a:t>metabolik</a:t>
            </a:r>
            <a:r>
              <a:rPr lang="tr-TR" sz="2000" dirty="0" smtClean="0">
                <a:solidFill>
                  <a:srgbClr val="FF0000"/>
                </a:solidFill>
                <a:latin typeface="Gill Sans MT" pitchFamily="34" charset="0"/>
                <a:cs typeface="Times New Roman" pitchFamily="18" charset="0"/>
              </a:rPr>
              <a:t> enerji elde etmek için kullanılır</a:t>
            </a:r>
            <a:r>
              <a:rPr lang="tr-TR" sz="2000" dirty="0" smtClean="0">
                <a:latin typeface="Gill Sans MT" pitchFamily="34" charset="0"/>
                <a:cs typeface="Times New Roman" pitchFamily="18" charset="0"/>
              </a:rPr>
              <a:t>. </a:t>
            </a:r>
          </a:p>
          <a:p>
            <a:pPr>
              <a:lnSpc>
                <a:spcPct val="150000"/>
              </a:lnSpc>
              <a:buFont typeface="Wingdings" pitchFamily="2" charset="2"/>
              <a:buChar char="Ø"/>
            </a:pPr>
            <a:r>
              <a:rPr lang="tr-TR" sz="2000" dirty="0" smtClean="0">
                <a:latin typeface="Gill Sans MT" pitchFamily="34" charset="0"/>
                <a:cs typeface="Times New Roman" pitchFamily="18" charset="0"/>
              </a:rPr>
              <a:t>  Aminoasitlerin yıkım yolları birlikte ele alınırsa, insan vücudunun enerji üretiminin normalde sadece % 10–15’ ini karşılar. </a:t>
            </a:r>
          </a:p>
          <a:p>
            <a:pPr>
              <a:lnSpc>
                <a:spcPct val="150000"/>
              </a:lnSpc>
              <a:buFont typeface="Wingdings" pitchFamily="2" charset="2"/>
              <a:buChar char="Ø"/>
            </a:pPr>
            <a:r>
              <a:rPr lang="tr-TR" sz="2000" dirty="0" smtClean="0">
                <a:latin typeface="Gill Sans MT" pitchFamily="34" charset="0"/>
                <a:cs typeface="Times New Roman" pitchFamily="18" charset="0"/>
              </a:rPr>
              <a:t>  Bu yollar, </a:t>
            </a:r>
            <a:r>
              <a:rPr lang="tr-TR" sz="2000" dirty="0" err="1" smtClean="0">
                <a:latin typeface="Gill Sans MT" pitchFamily="34" charset="0"/>
                <a:cs typeface="Times New Roman" pitchFamily="18" charset="0"/>
              </a:rPr>
              <a:t>glikoliz</a:t>
            </a:r>
            <a:r>
              <a:rPr lang="tr-TR" sz="2000" dirty="0" smtClean="0">
                <a:latin typeface="Gill Sans MT" pitchFamily="34" charset="0"/>
                <a:cs typeface="Times New Roman" pitchFamily="18" charset="0"/>
              </a:rPr>
              <a:t> ve yağ asidi </a:t>
            </a:r>
            <a:r>
              <a:rPr lang="tr-TR" sz="2000" dirty="0" err="1" smtClean="0">
                <a:latin typeface="Gill Sans MT" pitchFamily="34" charset="0"/>
                <a:cs typeface="Times New Roman" pitchFamily="18" charset="0"/>
              </a:rPr>
              <a:t>oksidasyonu</a:t>
            </a:r>
            <a:r>
              <a:rPr lang="tr-TR" sz="2000" dirty="0" smtClean="0">
                <a:latin typeface="Gill Sans MT" pitchFamily="34" charset="0"/>
                <a:cs typeface="Times New Roman" pitchFamily="18" charset="0"/>
              </a:rPr>
              <a:t> kadar aktif değildir. </a:t>
            </a:r>
          </a:p>
          <a:p>
            <a:pPr>
              <a:lnSpc>
                <a:spcPct val="150000"/>
              </a:lnSpc>
              <a:buFont typeface="Wingdings" pitchFamily="2" charset="2"/>
              <a:buChar char="Ø"/>
            </a:pPr>
            <a:r>
              <a:rPr lang="tr-TR" sz="2000" dirty="0" smtClean="0">
                <a:latin typeface="Gill Sans MT" pitchFamily="34" charset="0"/>
                <a:cs typeface="Times New Roman" pitchFamily="18" charset="0"/>
              </a:rPr>
              <a:t>  </a:t>
            </a:r>
            <a:r>
              <a:rPr lang="tr-TR" sz="2000" dirty="0" smtClean="0">
                <a:solidFill>
                  <a:srgbClr val="FF0000"/>
                </a:solidFill>
                <a:latin typeface="Gill Sans MT" pitchFamily="34" charset="0"/>
                <a:cs typeface="Times New Roman" pitchFamily="18" charset="0"/>
              </a:rPr>
              <a:t>Bu yollarda akış</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biyosentetik</a:t>
            </a:r>
            <a:r>
              <a:rPr lang="tr-TR" sz="2000" dirty="0" smtClean="0">
                <a:latin typeface="Gill Sans MT" pitchFamily="34" charset="0"/>
                <a:cs typeface="Times New Roman" pitchFamily="18" charset="0"/>
              </a:rPr>
              <a:t> işlemler için gereksinimler ve özel bir aminoasidin varlığı arasındaki dengeye bağlı olarak büyük ölçüde değişir. </a:t>
            </a:r>
            <a:endParaRPr lang="tr-TR" sz="2000" dirty="0"/>
          </a:p>
        </p:txBody>
      </p:sp>
      <p:sp>
        <p:nvSpPr>
          <p:cNvPr id="4" name="3 Slayt Numarası Yer Tutucusu"/>
          <p:cNvSpPr>
            <a:spLocks noGrp="1"/>
          </p:cNvSpPr>
          <p:nvPr>
            <p:ph type="sldNum" sz="quarter" idx="12"/>
          </p:nvPr>
        </p:nvSpPr>
        <p:spPr/>
        <p:txBody>
          <a:bodyPr/>
          <a:lstStyle/>
          <a:p>
            <a:fld id="{983AD449-C491-42D1-BC29-B937A7C04F43}" type="slidenum">
              <a:rPr lang="tr-TR" smtClean="0"/>
              <a:pPr/>
              <a:t>66</a:t>
            </a:fld>
            <a:endParaRPr lang="tr-TR"/>
          </a:p>
        </p:txBody>
      </p:sp>
      <p:sp>
        <p:nvSpPr>
          <p:cNvPr id="5" name="4 Dikdörtgen"/>
          <p:cNvSpPr/>
          <p:nvPr/>
        </p:nvSpPr>
        <p:spPr>
          <a:xfrm>
            <a:off x="251520" y="980728"/>
            <a:ext cx="7848872" cy="830997"/>
          </a:xfrm>
          <a:prstGeom prst="rect">
            <a:avLst/>
          </a:prstGeom>
          <a:ln>
            <a:solidFill>
              <a:schemeClr val="accent1"/>
            </a:solidFill>
          </a:ln>
        </p:spPr>
        <p:txBody>
          <a:bodyPr wrap="square">
            <a:spAutoFit/>
          </a:bodyPr>
          <a:lstStyle/>
          <a:p>
            <a:pPr algn="ctr">
              <a:buNone/>
            </a:pPr>
            <a:r>
              <a:rPr lang="tr-TR" sz="2400" b="1" dirty="0" smtClean="0">
                <a:solidFill>
                  <a:srgbClr val="C00000"/>
                </a:solidFill>
                <a:latin typeface="Gill Sans MT" pitchFamily="34" charset="0"/>
                <a:cs typeface="Times New Roman" pitchFamily="18" charset="0"/>
              </a:rPr>
              <a:t>12.2.2.1. Aminoasitlerin Karbon İskeletlerinin Yıkım Yolları</a:t>
            </a:r>
            <a:endParaRPr lang="tr-TR" sz="2400" b="1" i="1" dirty="0" smtClean="0">
              <a:solidFill>
                <a:srgbClr val="C00000"/>
              </a:solidFill>
              <a:latin typeface="Gill Sans MT" pitchFamily="34" charset="0"/>
              <a:cs typeface="Times New Roman" pitchFamily="18" charset="0"/>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7158" y="1052736"/>
            <a:ext cx="7720042" cy="4320480"/>
          </a:xfrm>
          <a:ln>
            <a:solidFill>
              <a:schemeClr val="accent1"/>
            </a:solidFill>
          </a:ln>
        </p:spPr>
        <p:txBody>
          <a:bodyPr>
            <a:normAutofit lnSpcReduction="10000"/>
          </a:bodyPr>
          <a:lstStyle/>
          <a:p>
            <a:pPr>
              <a:lnSpc>
                <a:spcPct val="150000"/>
              </a:lnSpc>
              <a:buFont typeface="Wingdings" pitchFamily="2" charset="2"/>
              <a:buChar char="Ø"/>
            </a:pPr>
            <a:r>
              <a:rPr lang="tr-TR" sz="2000" dirty="0" smtClean="0">
                <a:latin typeface="Times New Roman" pitchFamily="18" charset="0"/>
                <a:cs typeface="Times New Roman" pitchFamily="18" charset="0"/>
              </a:rPr>
              <a:t>  </a:t>
            </a:r>
            <a:r>
              <a:rPr lang="tr-TR" sz="2000" dirty="0" smtClean="0">
                <a:latin typeface="Gill Sans MT" pitchFamily="34" charset="0"/>
                <a:cs typeface="Times New Roman" pitchFamily="18" charset="0"/>
              </a:rPr>
              <a:t>Yirmi aminoasit için yirmi </a:t>
            </a:r>
            <a:r>
              <a:rPr lang="tr-TR" sz="2000" dirty="0" err="1" smtClean="0">
                <a:latin typeface="Gill Sans MT" pitchFamily="34" charset="0"/>
                <a:cs typeface="Times New Roman" pitchFamily="18" charset="0"/>
              </a:rPr>
              <a:t>katabolik</a:t>
            </a:r>
            <a:r>
              <a:rPr lang="tr-TR" sz="2000" dirty="0" smtClean="0">
                <a:latin typeface="Gill Sans MT" pitchFamily="34" charset="0"/>
                <a:cs typeface="Times New Roman" pitchFamily="18" charset="0"/>
              </a:rPr>
              <a:t> yol, sadece beş ürün oluşturarak birbirine yaklaşır ve bunların tümü de sitrik asit çevrimine girer (</a:t>
            </a:r>
            <a:r>
              <a:rPr lang="tr-TR" sz="2000" dirty="0" smtClean="0">
                <a:solidFill>
                  <a:srgbClr val="FF0000"/>
                </a:solidFill>
                <a:latin typeface="Gill Sans MT" pitchFamily="34" charset="0"/>
                <a:cs typeface="Times New Roman" pitchFamily="18" charset="0"/>
              </a:rPr>
              <a:t>Şekil 12.5</a:t>
            </a:r>
            <a:r>
              <a:rPr lang="tr-TR" sz="2000" dirty="0" smtClean="0">
                <a:latin typeface="Gill Sans MT" pitchFamily="34" charset="0"/>
                <a:cs typeface="Times New Roman" pitchFamily="18" charset="0"/>
              </a:rPr>
              <a:t>). </a:t>
            </a:r>
          </a:p>
          <a:p>
            <a:pPr>
              <a:lnSpc>
                <a:spcPct val="150000"/>
              </a:lnSpc>
              <a:buFont typeface="Wingdings" pitchFamily="2" charset="2"/>
              <a:buChar char="Ø"/>
            </a:pPr>
            <a:r>
              <a:rPr lang="tr-TR" sz="2000" dirty="0" smtClean="0">
                <a:latin typeface="Gill Sans MT" pitchFamily="34" charset="0"/>
                <a:cs typeface="Times New Roman" pitchFamily="18" charset="0"/>
              </a:rPr>
              <a:t>  Karbon iskeletleri buradan </a:t>
            </a:r>
            <a:r>
              <a:rPr lang="tr-TR" sz="2000" dirty="0" err="1" smtClean="0">
                <a:latin typeface="Gill Sans MT" pitchFamily="34" charset="0"/>
                <a:cs typeface="Times New Roman" pitchFamily="18" charset="0"/>
              </a:rPr>
              <a:t>glukoneogenez</a:t>
            </a:r>
            <a:r>
              <a:rPr lang="tr-TR" sz="2000" dirty="0" smtClean="0">
                <a:latin typeface="Gill Sans MT" pitchFamily="34" charset="0"/>
                <a:cs typeface="Times New Roman" pitchFamily="18" charset="0"/>
              </a:rPr>
              <a:t> veya </a:t>
            </a:r>
            <a:r>
              <a:rPr lang="tr-TR" sz="2000" dirty="0" err="1" smtClean="0">
                <a:latin typeface="Gill Sans MT" pitchFamily="34" charset="0"/>
                <a:cs typeface="Times New Roman" pitchFamily="18" charset="0"/>
              </a:rPr>
              <a:t>ketogeneze</a:t>
            </a:r>
            <a:r>
              <a:rPr lang="tr-TR" sz="2000" dirty="0" smtClean="0">
                <a:latin typeface="Gill Sans MT" pitchFamily="34" charset="0"/>
                <a:cs typeface="Times New Roman" pitchFamily="18" charset="0"/>
              </a:rPr>
              <a:t> yönlenir ya da tamamen CO</a:t>
            </a:r>
            <a:r>
              <a:rPr lang="tr-TR" sz="2000" baseline="-25000" dirty="0" smtClean="0">
                <a:latin typeface="Gill Sans MT" pitchFamily="34" charset="0"/>
                <a:cs typeface="Times New Roman" pitchFamily="18" charset="0"/>
              </a:rPr>
              <a:t>2</a:t>
            </a:r>
            <a:r>
              <a:rPr lang="tr-TR" sz="2000" dirty="0" smtClean="0">
                <a:latin typeface="Gill Sans MT" pitchFamily="34" charset="0"/>
                <a:cs typeface="Times New Roman" pitchFamily="18" charset="0"/>
              </a:rPr>
              <a:t> ve H</a:t>
            </a:r>
            <a:r>
              <a:rPr lang="tr-TR" sz="2000" baseline="-25000" dirty="0" smtClean="0">
                <a:latin typeface="Gill Sans MT" pitchFamily="34" charset="0"/>
                <a:cs typeface="Times New Roman" pitchFamily="18" charset="0"/>
              </a:rPr>
              <a:t>2</a:t>
            </a:r>
            <a:r>
              <a:rPr lang="tr-TR" sz="2000" dirty="0" smtClean="0">
                <a:latin typeface="Gill Sans MT" pitchFamily="34" charset="0"/>
                <a:cs typeface="Times New Roman" pitchFamily="18" charset="0"/>
              </a:rPr>
              <a:t>O’ ya yükseltgenir.</a:t>
            </a:r>
          </a:p>
          <a:p>
            <a:pPr>
              <a:lnSpc>
                <a:spcPct val="150000"/>
              </a:lnSpc>
              <a:buFont typeface="Wingdings" pitchFamily="2" charset="2"/>
              <a:buChar char="Ø"/>
            </a:pPr>
            <a:r>
              <a:rPr lang="tr-TR" sz="2000" dirty="0" smtClean="0">
                <a:latin typeface="Gill Sans MT" pitchFamily="34" charset="0"/>
                <a:cs typeface="Times New Roman" pitchFamily="18" charset="0"/>
              </a:rPr>
              <a:t> On aminoasidin karbon iskeletleri tamamen veya kısmen </a:t>
            </a:r>
            <a:r>
              <a:rPr lang="tr-TR" sz="2000" dirty="0" err="1" smtClean="0">
                <a:latin typeface="Gill Sans MT" pitchFamily="34" charset="0"/>
                <a:cs typeface="Times New Roman" pitchFamily="18" charset="0"/>
              </a:rPr>
              <a:t>asetil</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CoA</a:t>
            </a:r>
            <a:r>
              <a:rPr lang="tr-TR" sz="2000" dirty="0" smtClean="0">
                <a:latin typeface="Gill Sans MT" pitchFamily="34" charset="0"/>
                <a:cs typeface="Times New Roman" pitchFamily="18" charset="0"/>
              </a:rPr>
              <a:t>’ ya kadar yıkılır. </a:t>
            </a:r>
          </a:p>
          <a:p>
            <a:pPr>
              <a:lnSpc>
                <a:spcPct val="150000"/>
              </a:lnSpc>
              <a:buFont typeface="Wingdings" pitchFamily="2" charset="2"/>
              <a:buChar char="Ø"/>
            </a:pPr>
            <a:r>
              <a:rPr lang="tr-TR" sz="2000" dirty="0" smtClean="0">
                <a:latin typeface="Gill Sans MT" pitchFamily="34" charset="0"/>
                <a:cs typeface="Times New Roman" pitchFamily="18" charset="0"/>
              </a:rPr>
              <a:t> Beş aminoasit α–</a:t>
            </a:r>
            <a:r>
              <a:rPr lang="tr-TR" sz="2000" dirty="0" err="1" smtClean="0">
                <a:latin typeface="Gill Sans MT" pitchFamily="34" charset="0"/>
                <a:cs typeface="Times New Roman" pitchFamily="18" charset="0"/>
              </a:rPr>
              <a:t>ketoglutarata</a:t>
            </a:r>
            <a:r>
              <a:rPr lang="tr-TR" sz="2000" dirty="0" smtClean="0">
                <a:latin typeface="Gill Sans MT" pitchFamily="34" charset="0"/>
                <a:cs typeface="Times New Roman" pitchFamily="18" charset="0"/>
              </a:rPr>
              <a:t>; dördü </a:t>
            </a:r>
            <a:r>
              <a:rPr lang="tr-TR" sz="2000" dirty="0" err="1" smtClean="0">
                <a:latin typeface="Gill Sans MT" pitchFamily="34" charset="0"/>
                <a:cs typeface="Times New Roman" pitchFamily="18" charset="0"/>
              </a:rPr>
              <a:t>süksinil</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CoA</a:t>
            </a:r>
            <a:r>
              <a:rPr lang="tr-TR" sz="2000" dirty="0" smtClean="0">
                <a:latin typeface="Gill Sans MT" pitchFamily="34" charset="0"/>
                <a:cs typeface="Times New Roman" pitchFamily="18" charset="0"/>
              </a:rPr>
              <a:t>’ ya; ikisi </a:t>
            </a:r>
            <a:r>
              <a:rPr lang="tr-TR" sz="2000" dirty="0" err="1" smtClean="0">
                <a:latin typeface="Gill Sans MT" pitchFamily="34" charset="0"/>
                <a:cs typeface="Times New Roman" pitchFamily="18" charset="0"/>
              </a:rPr>
              <a:t>fumarata</a:t>
            </a:r>
            <a:r>
              <a:rPr lang="tr-TR" sz="2000" dirty="0" smtClean="0">
                <a:latin typeface="Gill Sans MT" pitchFamily="34" charset="0"/>
                <a:cs typeface="Times New Roman" pitchFamily="18" charset="0"/>
              </a:rPr>
              <a:t> ve ikisi de </a:t>
            </a:r>
            <a:r>
              <a:rPr lang="tr-TR" sz="2000" dirty="0" err="1" smtClean="0">
                <a:latin typeface="Gill Sans MT" pitchFamily="34" charset="0"/>
                <a:cs typeface="Times New Roman" pitchFamily="18" charset="0"/>
              </a:rPr>
              <a:t>okzalasetata</a:t>
            </a:r>
            <a:r>
              <a:rPr lang="tr-TR" sz="2000" dirty="0" smtClean="0">
                <a:latin typeface="Gill Sans MT" pitchFamily="34" charset="0"/>
                <a:cs typeface="Times New Roman" pitchFamily="18" charset="0"/>
              </a:rPr>
              <a:t> dönüşür.</a:t>
            </a:r>
          </a:p>
        </p:txBody>
      </p:sp>
      <p:sp>
        <p:nvSpPr>
          <p:cNvPr id="4" name="3 Slayt Numarası Yer Tutucusu"/>
          <p:cNvSpPr>
            <a:spLocks noGrp="1"/>
          </p:cNvSpPr>
          <p:nvPr>
            <p:ph type="sldNum" sz="quarter" idx="12"/>
          </p:nvPr>
        </p:nvSpPr>
        <p:spPr/>
        <p:txBody>
          <a:bodyPr/>
          <a:lstStyle/>
          <a:p>
            <a:fld id="{983AD449-C491-42D1-BC29-B937A7C04F43}" type="slidenum">
              <a:rPr lang="tr-TR" smtClean="0"/>
              <a:pPr/>
              <a:t>67</a:t>
            </a:fld>
            <a:endParaRPr lang="tr-T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23528" y="1412776"/>
            <a:ext cx="7787208" cy="3744416"/>
          </a:xfrm>
          <a:ln>
            <a:solidFill>
              <a:schemeClr val="accent1"/>
            </a:solidFill>
          </a:ln>
        </p:spPr>
        <p:txBody>
          <a:bodyPr>
            <a:normAutofit lnSpcReduction="10000"/>
          </a:bodyPr>
          <a:lstStyle/>
          <a:p>
            <a:pPr>
              <a:lnSpc>
                <a:spcPct val="150000"/>
              </a:lnSpc>
              <a:buFont typeface="Wingdings" pitchFamily="2" charset="2"/>
              <a:buChar char="Ø"/>
            </a:pPr>
            <a:r>
              <a:rPr lang="tr-TR" sz="2000" dirty="0" smtClean="0">
                <a:latin typeface="Times New Roman" pitchFamily="18" charset="0"/>
                <a:cs typeface="Times New Roman" pitchFamily="18" charset="0"/>
              </a:rPr>
              <a:t>  </a:t>
            </a:r>
            <a:r>
              <a:rPr lang="tr-TR" sz="2000" dirty="0" smtClean="0">
                <a:latin typeface="Gill Sans MT" pitchFamily="34" charset="0"/>
                <a:cs typeface="Times New Roman" pitchFamily="18" charset="0"/>
              </a:rPr>
              <a:t>Akış şemalarında 20 aminoasidin ayrı yollarını, her birinin sitrik asit çevrimine özel giriş noktalarını özetlenmiştir. </a:t>
            </a:r>
          </a:p>
          <a:p>
            <a:pPr>
              <a:lnSpc>
                <a:spcPct val="150000"/>
              </a:lnSpc>
              <a:buFont typeface="Wingdings" pitchFamily="2" charset="2"/>
              <a:buChar char="Ø"/>
            </a:pPr>
            <a:r>
              <a:rPr lang="tr-TR" sz="2000" dirty="0" smtClean="0">
                <a:latin typeface="Gill Sans MT" pitchFamily="34" charset="0"/>
                <a:cs typeface="Times New Roman" pitchFamily="18" charset="0"/>
              </a:rPr>
              <a:t> Bu şemalarda sitrik asit çevrimine giren karbon atomları koyu renkli gösterilmiştir. </a:t>
            </a:r>
          </a:p>
          <a:p>
            <a:pPr>
              <a:lnSpc>
                <a:spcPct val="150000"/>
              </a:lnSpc>
              <a:buFont typeface="Wingdings" pitchFamily="2" charset="2"/>
              <a:buChar char="Ø"/>
            </a:pPr>
            <a:r>
              <a:rPr lang="tr-TR" sz="2000" dirty="0" smtClean="0">
                <a:latin typeface="Gill Sans MT" pitchFamily="34" charset="0"/>
                <a:cs typeface="Times New Roman" pitchFamily="18" charset="0"/>
              </a:rPr>
              <a:t>  Bazı aminoasitlerin birden fazla görülmesinin sebebi, karbon iskeletlerinin değişik kısımlarının akıbetinin farkını göstermektir. </a:t>
            </a:r>
          </a:p>
          <a:p>
            <a:pPr>
              <a:lnSpc>
                <a:spcPct val="150000"/>
              </a:lnSpc>
              <a:buFont typeface="Wingdings" pitchFamily="2" charset="2"/>
              <a:buChar char="Ø"/>
            </a:pPr>
            <a:r>
              <a:rPr lang="tr-TR" sz="2000" dirty="0" smtClean="0">
                <a:latin typeface="Gill Sans MT" pitchFamily="34" charset="0"/>
                <a:cs typeface="Times New Roman" pitchFamily="18" charset="0"/>
              </a:rPr>
              <a:t>  Biz aminoasit katabolizmasında, her yolun her basamağını izlemekten ziyade mekanizmaları tartışacağız.  </a:t>
            </a:r>
            <a:endParaRPr lang="tr-TR" sz="2000" dirty="0"/>
          </a:p>
        </p:txBody>
      </p:sp>
      <p:sp>
        <p:nvSpPr>
          <p:cNvPr id="4" name="3 Slayt Numarası Yer Tutucusu"/>
          <p:cNvSpPr>
            <a:spLocks noGrp="1"/>
          </p:cNvSpPr>
          <p:nvPr>
            <p:ph type="sldNum" sz="quarter" idx="12"/>
          </p:nvPr>
        </p:nvSpPr>
        <p:spPr/>
        <p:txBody>
          <a:bodyPr/>
          <a:lstStyle/>
          <a:p>
            <a:fld id="{983AD449-C491-42D1-BC29-B937A7C04F43}" type="slidenum">
              <a:rPr lang="tr-TR" smtClean="0"/>
              <a:pPr/>
              <a:t>68</a:t>
            </a:fld>
            <a:endParaRPr lang="tr-T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p:cNvPicPr>
            <a:picLocks noGrp="1"/>
          </p:cNvPicPr>
          <p:nvPr>
            <p:ph idx="1"/>
          </p:nvPr>
        </p:nvPicPr>
        <p:blipFill>
          <a:blip r:embed="rId2" cstate="print"/>
          <a:srcRect/>
          <a:stretch>
            <a:fillRect/>
          </a:stretch>
        </p:blipFill>
        <p:spPr bwMode="auto">
          <a:xfrm>
            <a:off x="251520" y="188640"/>
            <a:ext cx="8208912" cy="5184576"/>
          </a:xfrm>
          <a:prstGeom prst="rect">
            <a:avLst/>
          </a:prstGeom>
          <a:noFill/>
          <a:ln w="9525">
            <a:noFill/>
            <a:miter lim="800000"/>
            <a:headEnd/>
            <a:tailEnd/>
          </a:ln>
        </p:spPr>
      </p:pic>
      <p:sp>
        <p:nvSpPr>
          <p:cNvPr id="1025" name="Rectangle 1"/>
          <p:cNvSpPr>
            <a:spLocks noChangeArrowheads="1"/>
          </p:cNvSpPr>
          <p:nvPr/>
        </p:nvSpPr>
        <p:spPr bwMode="auto">
          <a:xfrm>
            <a:off x="179512" y="5537267"/>
            <a:ext cx="8352928" cy="1077218"/>
          </a:xfrm>
          <a:prstGeom prst="rect">
            <a:avLst/>
          </a:prstGeom>
          <a:noFill/>
          <a:ln w="9525">
            <a:solidFill>
              <a:schemeClr val="accent1"/>
            </a:solid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defTabSz="914400" rtl="0" eaLnBrk="1" fontAlgn="base" latinLnBrk="0" hangingPunct="1">
              <a:lnSpc>
                <a:spcPct val="100000"/>
              </a:lnSpc>
              <a:spcBef>
                <a:spcPct val="0"/>
              </a:spcBef>
              <a:spcAft>
                <a:spcPct val="0"/>
              </a:spcAft>
              <a:buClrTx/>
              <a:buSzTx/>
              <a:buFontTx/>
              <a:buNone/>
              <a:tabLst>
                <a:tab pos="3421063" algn="l"/>
                <a:tab pos="3781425" algn="l"/>
              </a:tabLst>
            </a:pPr>
            <a:r>
              <a:rPr kumimoji="0" lang="tr-TR" sz="1600" b="1" i="0" u="none" strike="noStrike" cap="none" normalizeH="0" baseline="0" dirty="0" smtClean="0">
                <a:ln>
                  <a:noFill/>
                </a:ln>
                <a:solidFill>
                  <a:srgbClr val="FF0000"/>
                </a:solidFill>
                <a:effectLst/>
                <a:latin typeface="Gill Sans MT" pitchFamily="34" charset="0"/>
                <a:ea typeface="Times New Roman" pitchFamily="18" charset="0"/>
                <a:cs typeface="Times New Roman" pitchFamily="18" charset="0"/>
              </a:rPr>
              <a:t>Şekil 12.5.</a:t>
            </a:r>
            <a:r>
              <a:rPr kumimoji="0" lang="tr-TR" sz="1600" b="0" i="0" u="none" strike="noStrike" cap="none" normalizeH="0" baseline="0" dirty="0" smtClean="0">
                <a:ln>
                  <a:noFill/>
                </a:ln>
                <a:solidFill>
                  <a:srgbClr val="FF0000"/>
                </a:solidFill>
                <a:effectLst/>
                <a:latin typeface="Gill Sans MT" pitchFamily="34" charset="0"/>
                <a:ea typeface="Times New Roman" pitchFamily="18" charset="0"/>
                <a:cs typeface="Times New Roman" pitchFamily="18" charset="0"/>
              </a:rPr>
              <a:t> </a:t>
            </a:r>
            <a:r>
              <a:rPr kumimoji="0" lang="tr-TR" sz="1600" b="0" i="0" u="none" strike="noStrike" cap="none" normalizeH="0" baseline="0" dirty="0" smtClean="0">
                <a:ln>
                  <a:noFill/>
                </a:ln>
                <a:solidFill>
                  <a:srgbClr val="000000"/>
                </a:solidFill>
                <a:effectLst/>
                <a:latin typeface="Gill Sans MT" pitchFamily="34" charset="0"/>
                <a:ea typeface="Times New Roman" pitchFamily="18" charset="0"/>
                <a:cs typeface="Times New Roman" pitchFamily="18" charset="0"/>
              </a:rPr>
              <a:t>Standart aminoasitlerin sitrik asit çevrimine giriş noktalarının özeti. Bazı aminoasitlerin birden fazla son ürünü olduğundan bir kereden fazla listelenmiştir. Bu şekil omurgalı hayvanların başlıca aminoasit yıkım yollarını göstermektedir fakat omurgalı türler arasında ufak değişiklikler vardır. Örneğin </a:t>
            </a:r>
            <a:r>
              <a:rPr kumimoji="0" lang="tr-TR" sz="1600" b="0" i="0" u="none" strike="noStrike" cap="none" normalizeH="0" baseline="0" dirty="0" err="1" smtClean="0">
                <a:ln>
                  <a:noFill/>
                </a:ln>
                <a:solidFill>
                  <a:srgbClr val="000000"/>
                </a:solidFill>
                <a:effectLst/>
                <a:latin typeface="Gill Sans MT" pitchFamily="34" charset="0"/>
                <a:ea typeface="Times New Roman" pitchFamily="18" charset="0"/>
                <a:cs typeface="Times New Roman" pitchFamily="18" charset="0"/>
              </a:rPr>
              <a:t>treonin</a:t>
            </a:r>
            <a:r>
              <a:rPr kumimoji="0" lang="tr-TR" sz="1600" b="0" i="0" u="none" strike="noStrike" cap="none" normalizeH="0" baseline="0" dirty="0" smtClean="0">
                <a:ln>
                  <a:noFill/>
                </a:ln>
                <a:solidFill>
                  <a:srgbClr val="000000"/>
                </a:solidFill>
                <a:effectLst/>
                <a:latin typeface="Gill Sans MT" pitchFamily="34" charset="0"/>
                <a:ea typeface="Times New Roman" pitchFamily="18" charset="0"/>
                <a:cs typeface="Times New Roman" pitchFamily="18" charset="0"/>
              </a:rPr>
              <a:t> bazı organizmalarda </a:t>
            </a:r>
            <a:r>
              <a:rPr kumimoji="0" lang="tr-TR" sz="1600" b="0" i="0" u="none" strike="noStrike" cap="none" normalizeH="0" baseline="0" dirty="0" err="1" smtClean="0">
                <a:ln>
                  <a:noFill/>
                </a:ln>
                <a:solidFill>
                  <a:srgbClr val="000000"/>
                </a:solidFill>
                <a:effectLst/>
                <a:latin typeface="Gill Sans MT" pitchFamily="34" charset="0"/>
                <a:ea typeface="Times New Roman" pitchFamily="18" charset="0"/>
                <a:cs typeface="Times New Roman" pitchFamily="18" charset="0"/>
              </a:rPr>
              <a:t>asetil</a:t>
            </a:r>
            <a:r>
              <a:rPr kumimoji="0" lang="tr-TR" sz="1600" b="0" i="0" u="none" strike="noStrike" cap="none" normalizeH="0" baseline="0" dirty="0" smtClean="0">
                <a:ln>
                  <a:noFill/>
                </a:ln>
                <a:solidFill>
                  <a:srgbClr val="000000"/>
                </a:solidFill>
                <a:effectLst/>
                <a:latin typeface="Gill Sans MT" pitchFamily="34" charset="0"/>
                <a:ea typeface="Times New Roman" pitchFamily="18" charset="0"/>
                <a:cs typeface="Times New Roman" pitchFamily="18" charset="0"/>
              </a:rPr>
              <a:t> </a:t>
            </a:r>
            <a:r>
              <a:rPr kumimoji="0" lang="tr-TR" sz="1600" b="0" i="0" u="none" strike="noStrike" cap="none" normalizeH="0" baseline="0" dirty="0" err="1" smtClean="0">
                <a:ln>
                  <a:noFill/>
                </a:ln>
                <a:solidFill>
                  <a:srgbClr val="000000"/>
                </a:solidFill>
                <a:effectLst/>
                <a:latin typeface="Gill Sans MT" pitchFamily="34" charset="0"/>
                <a:ea typeface="Times New Roman" pitchFamily="18" charset="0"/>
                <a:cs typeface="Times New Roman" pitchFamily="18" charset="0"/>
              </a:rPr>
              <a:t>CoA</a:t>
            </a:r>
            <a:r>
              <a:rPr kumimoji="0" lang="tr-TR" sz="1600" b="0" i="0" u="none" strike="noStrike" cap="none" normalizeH="0" baseline="0" dirty="0" smtClean="0">
                <a:ln>
                  <a:noFill/>
                </a:ln>
                <a:solidFill>
                  <a:srgbClr val="000000"/>
                </a:solidFill>
                <a:effectLst/>
                <a:latin typeface="Gill Sans MT" pitchFamily="34" charset="0"/>
                <a:ea typeface="Times New Roman" pitchFamily="18" charset="0"/>
                <a:cs typeface="Times New Roman" pitchFamily="18" charset="0"/>
              </a:rPr>
              <a:t>’ ya </a:t>
            </a:r>
            <a:r>
              <a:rPr kumimoji="0" lang="tr-TR" sz="1600" b="0" i="0" u="none" strike="noStrike" cap="none" normalizeH="0" baseline="0" dirty="0" err="1" smtClean="0">
                <a:ln>
                  <a:noFill/>
                </a:ln>
                <a:solidFill>
                  <a:srgbClr val="000000"/>
                </a:solidFill>
                <a:effectLst/>
                <a:latin typeface="Gill Sans MT" pitchFamily="34" charset="0"/>
                <a:ea typeface="Times New Roman" pitchFamily="18" charset="0"/>
                <a:cs typeface="Times New Roman" pitchFamily="18" charset="0"/>
              </a:rPr>
              <a:t>pirüvat</a:t>
            </a:r>
            <a:r>
              <a:rPr kumimoji="0" lang="tr-TR" sz="1600" b="0" i="0" u="none" strike="noStrike" cap="none" normalizeH="0" baseline="0" dirty="0" smtClean="0">
                <a:ln>
                  <a:noFill/>
                </a:ln>
                <a:solidFill>
                  <a:srgbClr val="000000"/>
                </a:solidFill>
                <a:effectLst/>
                <a:latin typeface="Gill Sans MT" pitchFamily="34" charset="0"/>
                <a:ea typeface="Times New Roman" pitchFamily="18" charset="0"/>
                <a:cs typeface="Times New Roman" pitchFamily="18" charset="0"/>
              </a:rPr>
              <a:t> yoluyla yıkılır.</a:t>
            </a:r>
            <a:endParaRPr kumimoji="0" lang="tr-TR" sz="1600" b="0" i="0" u="none" strike="noStrike" cap="none" normalizeH="0" baseline="0" dirty="0" smtClean="0">
              <a:ln>
                <a:noFill/>
              </a:ln>
              <a:solidFill>
                <a:schemeClr val="tx1"/>
              </a:solidFill>
              <a:effectLst/>
              <a:latin typeface="Gill Sans MT" pitchFamily="34" charset="0"/>
              <a:cs typeface="Times New Roman" pitchFamily="18" charset="0"/>
            </a:endParaRPr>
          </a:p>
        </p:txBody>
      </p:sp>
      <p:sp>
        <p:nvSpPr>
          <p:cNvPr id="5" name="4 Slayt Numarası Yer Tutucusu"/>
          <p:cNvSpPr>
            <a:spLocks noGrp="1"/>
          </p:cNvSpPr>
          <p:nvPr>
            <p:ph type="sldNum" sz="quarter" idx="12"/>
          </p:nvPr>
        </p:nvSpPr>
        <p:spPr/>
        <p:txBody>
          <a:bodyPr/>
          <a:lstStyle/>
          <a:p>
            <a:fld id="{983AD449-C491-42D1-BC29-B937A7C04F43}" type="slidenum">
              <a:rPr lang="tr-TR" smtClean="0"/>
              <a:pPr/>
              <a:t>69</a:t>
            </a:fld>
            <a:endParaRPr lang="tr-T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85720" y="2204864"/>
            <a:ext cx="7958688" cy="3384376"/>
          </a:xfrm>
          <a:ln>
            <a:solidFill>
              <a:schemeClr val="accent1"/>
            </a:solidFill>
          </a:ln>
        </p:spPr>
        <p:txBody>
          <a:bodyPr>
            <a:normAutofit/>
          </a:bodyPr>
          <a:lstStyle/>
          <a:p>
            <a:pPr>
              <a:lnSpc>
                <a:spcPct val="150000"/>
              </a:lnSpc>
              <a:buFont typeface="Wingdings" pitchFamily="2" charset="2"/>
              <a:buChar char="Ø"/>
            </a:pPr>
            <a:r>
              <a:rPr lang="tr-TR" sz="2000" dirty="0" smtClean="0">
                <a:latin typeface="Gill Sans MT" pitchFamily="34" charset="0"/>
                <a:cs typeface="Times New Roman" pitchFamily="18" charset="0"/>
              </a:rPr>
              <a:t>  Aminoasitlerin </a:t>
            </a:r>
            <a:r>
              <a:rPr lang="tr-TR" sz="2000" dirty="0" err="1" smtClean="0">
                <a:latin typeface="Gill Sans MT" pitchFamily="34" charset="0"/>
                <a:cs typeface="Times New Roman" pitchFamily="18" charset="0"/>
              </a:rPr>
              <a:t>katabolik</a:t>
            </a:r>
            <a:r>
              <a:rPr lang="tr-TR" sz="2000" dirty="0" smtClean="0">
                <a:latin typeface="Gill Sans MT" pitchFamily="34" charset="0"/>
                <a:cs typeface="Times New Roman" pitchFamily="18" charset="0"/>
              </a:rPr>
              <a:t> yollarında ilginç kimyasal düzenlemelerin bir karışımı görülür. </a:t>
            </a:r>
          </a:p>
          <a:p>
            <a:pPr>
              <a:lnSpc>
                <a:spcPct val="150000"/>
              </a:lnSpc>
              <a:buFont typeface="Wingdings" pitchFamily="2" charset="2"/>
              <a:buChar char="Ø"/>
            </a:pPr>
            <a:r>
              <a:rPr lang="tr-TR" sz="2000" dirty="0" smtClean="0">
                <a:latin typeface="Gill Sans MT" pitchFamily="34" charset="0"/>
                <a:cs typeface="Times New Roman" pitchFamily="18" charset="0"/>
              </a:rPr>
              <a:t>  Bu yolları incelemeye başlarken reaksiyon sınıflarını tekrarlamak ve enzim </a:t>
            </a:r>
            <a:r>
              <a:rPr lang="tr-TR" sz="2000" dirty="0" err="1" smtClean="0">
                <a:latin typeface="Gill Sans MT" pitchFamily="34" charset="0"/>
                <a:cs typeface="Times New Roman" pitchFamily="18" charset="0"/>
              </a:rPr>
              <a:t>kofaktörlerini</a:t>
            </a:r>
            <a:r>
              <a:rPr lang="tr-TR" sz="2000" dirty="0" smtClean="0">
                <a:latin typeface="Gill Sans MT" pitchFamily="34" charset="0"/>
                <a:cs typeface="Times New Roman" pitchFamily="18" charset="0"/>
              </a:rPr>
              <a:t> tanıtmak uygun olacaktır. </a:t>
            </a:r>
          </a:p>
          <a:p>
            <a:pPr>
              <a:lnSpc>
                <a:spcPct val="150000"/>
              </a:lnSpc>
              <a:buFont typeface="Wingdings" pitchFamily="2" charset="2"/>
              <a:buChar char="Ø"/>
            </a:pPr>
            <a:r>
              <a:rPr lang="tr-TR" sz="2000" dirty="0" smtClean="0">
                <a:latin typeface="Gill Sans MT" pitchFamily="34" charset="0"/>
                <a:cs typeface="Times New Roman" pitchFamily="18" charset="0"/>
              </a:rPr>
              <a:t>  Önemli bir sınıfı daha önce göz önüne aldık: </a:t>
            </a:r>
            <a:r>
              <a:rPr lang="tr-TR" sz="2000" dirty="0" err="1" smtClean="0">
                <a:latin typeface="Gill Sans MT" pitchFamily="34" charset="0"/>
                <a:cs typeface="Times New Roman" pitchFamily="18" charset="0"/>
              </a:rPr>
              <a:t>transaminasyon</a:t>
            </a:r>
            <a:r>
              <a:rPr lang="tr-TR" sz="2000" dirty="0" smtClean="0">
                <a:latin typeface="Gill Sans MT" pitchFamily="34" charset="0"/>
                <a:cs typeface="Times New Roman" pitchFamily="18" charset="0"/>
              </a:rPr>
              <a:t> reaksiyonları </a:t>
            </a:r>
            <a:r>
              <a:rPr lang="tr-TR" sz="2000" dirty="0" err="1" smtClean="0">
                <a:latin typeface="Gill Sans MT" pitchFamily="34" charset="0"/>
                <a:cs typeface="Times New Roman" pitchFamily="18" charset="0"/>
              </a:rPr>
              <a:t>pridoksal</a:t>
            </a:r>
            <a:r>
              <a:rPr lang="tr-TR" sz="2000" dirty="0" smtClean="0">
                <a:latin typeface="Gill Sans MT" pitchFamily="34" charset="0"/>
                <a:cs typeface="Times New Roman" pitchFamily="18" charset="0"/>
              </a:rPr>
              <a:t> fosfata ihtiyaç duyar. </a:t>
            </a:r>
          </a:p>
          <a:p>
            <a:pPr algn="just"/>
            <a:endParaRPr lang="tr-TR" sz="3300" dirty="0" smtClean="0">
              <a:latin typeface="Times New Roman" pitchFamily="18" charset="0"/>
              <a:cs typeface="Times New Roman" pitchFamily="18" charset="0"/>
            </a:endParaRPr>
          </a:p>
          <a:p>
            <a:pPr>
              <a:buNone/>
            </a:pPr>
            <a:endParaRPr lang="tr-TR" dirty="0"/>
          </a:p>
        </p:txBody>
      </p:sp>
      <p:sp>
        <p:nvSpPr>
          <p:cNvPr id="4" name="3 Slayt Numarası Yer Tutucusu"/>
          <p:cNvSpPr>
            <a:spLocks noGrp="1"/>
          </p:cNvSpPr>
          <p:nvPr>
            <p:ph type="sldNum" sz="quarter" idx="12"/>
          </p:nvPr>
        </p:nvSpPr>
        <p:spPr/>
        <p:txBody>
          <a:bodyPr/>
          <a:lstStyle/>
          <a:p>
            <a:fld id="{983AD449-C491-42D1-BC29-B937A7C04F43}" type="slidenum">
              <a:rPr lang="tr-TR" smtClean="0"/>
              <a:pPr/>
              <a:t>70</a:t>
            </a:fld>
            <a:endParaRPr lang="tr-TR"/>
          </a:p>
        </p:txBody>
      </p:sp>
      <p:sp>
        <p:nvSpPr>
          <p:cNvPr id="5" name="4 Dikdörtgen"/>
          <p:cNvSpPr/>
          <p:nvPr/>
        </p:nvSpPr>
        <p:spPr>
          <a:xfrm>
            <a:off x="323528" y="1052736"/>
            <a:ext cx="7848872" cy="830997"/>
          </a:xfrm>
          <a:prstGeom prst="rect">
            <a:avLst/>
          </a:prstGeom>
          <a:ln>
            <a:solidFill>
              <a:schemeClr val="accent1"/>
            </a:solidFill>
          </a:ln>
        </p:spPr>
        <p:txBody>
          <a:bodyPr wrap="square">
            <a:spAutoFit/>
          </a:bodyPr>
          <a:lstStyle/>
          <a:p>
            <a:pPr algn="ctr">
              <a:buNone/>
            </a:pPr>
            <a:r>
              <a:rPr lang="tr-TR" sz="2400" b="1" dirty="0" smtClean="0">
                <a:solidFill>
                  <a:srgbClr val="C00000"/>
                </a:solidFill>
                <a:latin typeface="Gill Sans MT" pitchFamily="34" charset="0"/>
                <a:cs typeface="Times New Roman" pitchFamily="18" charset="0"/>
              </a:rPr>
              <a:t>12.2.2.2. Amino asit Yıkımında Birkaç Enzim </a:t>
            </a:r>
            <a:r>
              <a:rPr lang="tr-TR" sz="2400" b="1" dirty="0" err="1" smtClean="0">
                <a:solidFill>
                  <a:srgbClr val="C00000"/>
                </a:solidFill>
                <a:latin typeface="Gill Sans MT" pitchFamily="34" charset="0"/>
                <a:cs typeface="Times New Roman" pitchFamily="18" charset="0"/>
              </a:rPr>
              <a:t>Kofaktörü</a:t>
            </a:r>
            <a:r>
              <a:rPr lang="tr-TR" sz="2400" b="1" dirty="0" smtClean="0">
                <a:solidFill>
                  <a:srgbClr val="C00000"/>
                </a:solidFill>
                <a:latin typeface="Gill Sans MT" pitchFamily="34" charset="0"/>
                <a:cs typeface="Times New Roman" pitchFamily="18" charset="0"/>
              </a:rPr>
              <a:t> Önemli Rol Oynar</a:t>
            </a:r>
            <a:endParaRPr lang="tr-TR" sz="2400" b="1" i="1" dirty="0" smtClean="0">
              <a:solidFill>
                <a:srgbClr val="C00000"/>
              </a:solidFill>
              <a:latin typeface="Gill Sans MT" pitchFamily="34" charset="0"/>
              <a:cs typeface="Times New Roman" pitchFamily="18" charset="0"/>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51520" y="1988840"/>
            <a:ext cx="7920880" cy="3168352"/>
          </a:xfrm>
          <a:ln>
            <a:solidFill>
              <a:schemeClr val="accent1"/>
            </a:solidFill>
          </a:ln>
        </p:spPr>
        <p:txBody>
          <a:bodyPr>
            <a:normAutofit fontScale="92500" lnSpcReduction="20000"/>
          </a:bodyPr>
          <a:lstStyle/>
          <a:p>
            <a:pPr>
              <a:lnSpc>
                <a:spcPct val="150000"/>
              </a:lnSpc>
              <a:buFont typeface="Wingdings" pitchFamily="2" charset="2"/>
              <a:buChar char="Ø"/>
            </a:pPr>
            <a:r>
              <a:rPr lang="tr-TR" dirty="0" smtClean="0">
                <a:latin typeface="Times New Roman" pitchFamily="18" charset="0"/>
                <a:cs typeface="Times New Roman" pitchFamily="18" charset="0"/>
              </a:rPr>
              <a:t>  </a:t>
            </a:r>
            <a:r>
              <a:rPr lang="tr-TR" dirty="0" smtClean="0">
                <a:solidFill>
                  <a:srgbClr val="FF0000"/>
                </a:solidFill>
                <a:latin typeface="Gill Sans MT" pitchFamily="34" charset="0"/>
                <a:cs typeface="Times New Roman" pitchFamily="18" charset="0"/>
              </a:rPr>
              <a:t>Aminoasit yıkımında diğer bir yaygın reaksiyon tek karbon transferleri olup;</a:t>
            </a:r>
            <a:r>
              <a:rPr lang="tr-TR" dirty="0" smtClean="0">
                <a:latin typeface="Gill Sans MT" pitchFamily="34" charset="0"/>
                <a:cs typeface="Times New Roman" pitchFamily="18" charset="0"/>
              </a:rPr>
              <a:t> genellikle şu </a:t>
            </a:r>
            <a:r>
              <a:rPr lang="tr-TR" dirty="0" err="1" smtClean="0">
                <a:latin typeface="Gill Sans MT" pitchFamily="34" charset="0"/>
                <a:cs typeface="Times New Roman" pitchFamily="18" charset="0"/>
              </a:rPr>
              <a:t>kofaktörlerden</a:t>
            </a:r>
            <a:r>
              <a:rPr lang="tr-TR" dirty="0" smtClean="0">
                <a:latin typeface="Gill Sans MT" pitchFamily="34" charset="0"/>
                <a:cs typeface="Times New Roman" pitchFamily="18" charset="0"/>
              </a:rPr>
              <a:t> birini gerektirir: </a:t>
            </a:r>
            <a:r>
              <a:rPr lang="tr-TR" dirty="0" err="1" smtClean="0">
                <a:latin typeface="Gill Sans MT" pitchFamily="34" charset="0"/>
                <a:cs typeface="Times New Roman" pitchFamily="18" charset="0"/>
              </a:rPr>
              <a:t>biotin</a:t>
            </a:r>
            <a:r>
              <a:rPr lang="tr-TR" dirty="0" smtClean="0">
                <a:latin typeface="Gill Sans MT" pitchFamily="34" charset="0"/>
                <a:cs typeface="Times New Roman" pitchFamily="18" charset="0"/>
              </a:rPr>
              <a:t>, </a:t>
            </a:r>
            <a:r>
              <a:rPr lang="tr-TR" dirty="0" err="1" smtClean="0">
                <a:latin typeface="Gill Sans MT" pitchFamily="34" charset="0"/>
                <a:cs typeface="Times New Roman" pitchFamily="18" charset="0"/>
              </a:rPr>
              <a:t>tetrahidrofolat</a:t>
            </a:r>
            <a:r>
              <a:rPr lang="tr-TR" dirty="0" smtClean="0">
                <a:latin typeface="Gill Sans MT" pitchFamily="34" charset="0"/>
                <a:cs typeface="Times New Roman" pitchFamily="18" charset="0"/>
              </a:rPr>
              <a:t> veya </a:t>
            </a:r>
            <a:r>
              <a:rPr lang="tr-TR" i="1" dirty="0" smtClean="0">
                <a:latin typeface="Gill Sans MT" pitchFamily="34" charset="0"/>
                <a:cs typeface="Times New Roman" pitchFamily="18" charset="0"/>
              </a:rPr>
              <a:t>S</a:t>
            </a:r>
            <a:r>
              <a:rPr lang="tr-TR" dirty="0" smtClean="0">
                <a:latin typeface="Gill Sans MT" pitchFamily="34" charset="0"/>
                <a:cs typeface="Times New Roman" pitchFamily="18" charset="0"/>
              </a:rPr>
              <a:t>–</a:t>
            </a:r>
            <a:r>
              <a:rPr lang="tr-TR" dirty="0" err="1" smtClean="0">
                <a:latin typeface="Gill Sans MT" pitchFamily="34" charset="0"/>
                <a:cs typeface="Times New Roman" pitchFamily="18" charset="0"/>
              </a:rPr>
              <a:t>adenozil</a:t>
            </a:r>
            <a:r>
              <a:rPr lang="tr-TR" dirty="0" smtClean="0">
                <a:latin typeface="Gill Sans MT" pitchFamily="34" charset="0"/>
                <a:cs typeface="Times New Roman" pitchFamily="18" charset="0"/>
              </a:rPr>
              <a:t> </a:t>
            </a:r>
            <a:r>
              <a:rPr lang="tr-TR" dirty="0" err="1" smtClean="0">
                <a:latin typeface="Gill Sans MT" pitchFamily="34" charset="0"/>
                <a:cs typeface="Times New Roman" pitchFamily="18" charset="0"/>
              </a:rPr>
              <a:t>metiyonin</a:t>
            </a:r>
            <a:r>
              <a:rPr lang="tr-TR" dirty="0" smtClean="0">
                <a:latin typeface="Gill Sans MT" pitchFamily="34" charset="0"/>
                <a:cs typeface="Times New Roman" pitchFamily="18" charset="0"/>
              </a:rPr>
              <a:t> (</a:t>
            </a:r>
            <a:r>
              <a:rPr lang="tr-TR" dirty="0" smtClean="0">
                <a:solidFill>
                  <a:srgbClr val="FF0000"/>
                </a:solidFill>
                <a:latin typeface="Gill Sans MT" pitchFamily="34" charset="0"/>
                <a:cs typeface="Times New Roman" pitchFamily="18" charset="0"/>
              </a:rPr>
              <a:t>Şekil 12.6</a:t>
            </a:r>
            <a:r>
              <a:rPr lang="tr-TR" dirty="0" smtClean="0">
                <a:latin typeface="Gill Sans MT" pitchFamily="34" charset="0"/>
                <a:cs typeface="Times New Roman" pitchFamily="18" charset="0"/>
              </a:rPr>
              <a:t>). </a:t>
            </a:r>
          </a:p>
          <a:p>
            <a:pPr>
              <a:lnSpc>
                <a:spcPct val="150000"/>
              </a:lnSpc>
              <a:buFont typeface="Wingdings" pitchFamily="2" charset="2"/>
              <a:buChar char="ü"/>
            </a:pPr>
            <a:r>
              <a:rPr lang="tr-TR" dirty="0" smtClean="0">
                <a:latin typeface="Gill Sans MT" pitchFamily="34" charset="0"/>
                <a:cs typeface="Times New Roman" pitchFamily="18" charset="0"/>
              </a:rPr>
              <a:t>Bu </a:t>
            </a:r>
            <a:r>
              <a:rPr lang="tr-TR" dirty="0" err="1" smtClean="0">
                <a:latin typeface="Gill Sans MT" pitchFamily="34" charset="0"/>
                <a:cs typeface="Times New Roman" pitchFamily="18" charset="0"/>
              </a:rPr>
              <a:t>kofaktörler</a:t>
            </a:r>
            <a:r>
              <a:rPr lang="tr-TR" dirty="0" smtClean="0">
                <a:latin typeface="Gill Sans MT" pitchFamily="34" charset="0"/>
                <a:cs typeface="Times New Roman" pitchFamily="18" charset="0"/>
              </a:rPr>
              <a:t> tek karbon gruplarını farklı yükseltgenme durumlarında transfer eder. </a:t>
            </a:r>
          </a:p>
          <a:p>
            <a:pPr>
              <a:lnSpc>
                <a:spcPct val="150000"/>
              </a:lnSpc>
              <a:buFont typeface="Wingdings" pitchFamily="2" charset="2"/>
              <a:buChar char="ü"/>
            </a:pPr>
            <a:r>
              <a:rPr lang="tr-TR" dirty="0" err="1" smtClean="0">
                <a:latin typeface="Gill Sans MT" pitchFamily="34" charset="0"/>
                <a:cs typeface="Times New Roman" pitchFamily="18" charset="0"/>
              </a:rPr>
              <a:t>Biotin</a:t>
            </a:r>
            <a:r>
              <a:rPr lang="tr-TR" dirty="0" smtClean="0">
                <a:latin typeface="Gill Sans MT" pitchFamily="34" charset="0"/>
                <a:cs typeface="Times New Roman" pitchFamily="18" charset="0"/>
              </a:rPr>
              <a:t> karbonun en yükseltgenmiş şekli olan CO</a:t>
            </a:r>
            <a:r>
              <a:rPr lang="tr-TR" baseline="-25000" dirty="0" smtClean="0">
                <a:latin typeface="Gill Sans MT" pitchFamily="34" charset="0"/>
                <a:cs typeface="Times New Roman" pitchFamily="18" charset="0"/>
              </a:rPr>
              <a:t>2</a:t>
            </a:r>
            <a:r>
              <a:rPr lang="tr-TR" dirty="0" smtClean="0">
                <a:latin typeface="Gill Sans MT" pitchFamily="34" charset="0"/>
                <a:cs typeface="Times New Roman" pitchFamily="18" charset="0"/>
              </a:rPr>
              <a:t>’ </a:t>
            </a:r>
            <a:r>
              <a:rPr lang="tr-TR" dirty="0" err="1" smtClean="0">
                <a:latin typeface="Gill Sans MT" pitchFamily="34" charset="0"/>
                <a:cs typeface="Times New Roman" pitchFamily="18" charset="0"/>
              </a:rPr>
              <a:t>yi</a:t>
            </a:r>
            <a:r>
              <a:rPr lang="tr-TR" dirty="0" smtClean="0">
                <a:latin typeface="Gill Sans MT" pitchFamily="34" charset="0"/>
                <a:cs typeface="Times New Roman" pitchFamily="18" charset="0"/>
              </a:rPr>
              <a:t> transfer eder (</a:t>
            </a:r>
            <a:r>
              <a:rPr lang="tr-TR" dirty="0" smtClean="0">
                <a:solidFill>
                  <a:srgbClr val="FF0000"/>
                </a:solidFill>
                <a:latin typeface="Gill Sans MT" pitchFamily="34" charset="0"/>
                <a:cs typeface="Times New Roman" pitchFamily="18" charset="0"/>
              </a:rPr>
              <a:t>Şekil 8.10</a:t>
            </a:r>
            <a:r>
              <a:rPr lang="tr-TR" dirty="0" smtClean="0">
                <a:latin typeface="Gill Sans MT" pitchFamily="34" charset="0"/>
                <a:cs typeface="Times New Roman" pitchFamily="18" charset="0"/>
              </a:rPr>
              <a:t>). </a:t>
            </a:r>
          </a:p>
          <a:p>
            <a:pPr algn="just">
              <a:buNone/>
            </a:pPr>
            <a:endParaRPr lang="tr-TR" sz="2400" dirty="0"/>
          </a:p>
        </p:txBody>
      </p:sp>
      <p:sp>
        <p:nvSpPr>
          <p:cNvPr id="4" name="3 Slayt Numarası Yer Tutucusu"/>
          <p:cNvSpPr>
            <a:spLocks noGrp="1"/>
          </p:cNvSpPr>
          <p:nvPr>
            <p:ph type="sldNum" sz="quarter" idx="12"/>
          </p:nvPr>
        </p:nvSpPr>
        <p:spPr/>
        <p:txBody>
          <a:bodyPr/>
          <a:lstStyle/>
          <a:p>
            <a:fld id="{983AD449-C491-42D1-BC29-B937A7C04F43}" type="slidenum">
              <a:rPr lang="tr-TR" smtClean="0"/>
              <a:pPr/>
              <a:t>71</a:t>
            </a:fld>
            <a:endParaRPr lang="tr-T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23528" y="1340768"/>
            <a:ext cx="7753672" cy="3024336"/>
          </a:xfrm>
          <a:ln>
            <a:solidFill>
              <a:schemeClr val="accent1"/>
            </a:solidFill>
          </a:ln>
        </p:spPr>
        <p:txBody>
          <a:bodyPr>
            <a:normAutofit fontScale="85000" lnSpcReduction="20000"/>
          </a:bodyPr>
          <a:lstStyle/>
          <a:p>
            <a:pPr algn="just">
              <a:lnSpc>
                <a:spcPct val="170000"/>
              </a:lnSpc>
              <a:buFont typeface="Wingdings" pitchFamily="2" charset="2"/>
              <a:buChar char="Ø"/>
            </a:pPr>
            <a:r>
              <a:rPr lang="tr-TR" sz="2400" dirty="0" smtClean="0">
                <a:solidFill>
                  <a:srgbClr val="FF0000"/>
                </a:solidFill>
                <a:latin typeface="Times New Roman" pitchFamily="18" charset="0"/>
                <a:cs typeface="Times New Roman" pitchFamily="18" charset="0"/>
              </a:rPr>
              <a:t>  </a:t>
            </a:r>
            <a:r>
              <a:rPr lang="tr-TR" sz="2400" dirty="0" err="1" smtClean="0">
                <a:solidFill>
                  <a:srgbClr val="FF0000"/>
                </a:solidFill>
                <a:latin typeface="Gill Sans MT" pitchFamily="34" charset="0"/>
                <a:cs typeface="Times New Roman" pitchFamily="18" charset="0"/>
              </a:rPr>
              <a:t>Tetrahidrofolat</a:t>
            </a:r>
            <a:r>
              <a:rPr lang="tr-TR" sz="2400" dirty="0" smtClean="0">
                <a:solidFill>
                  <a:srgbClr val="FF0000"/>
                </a:solidFill>
                <a:latin typeface="Gill Sans MT" pitchFamily="34" charset="0"/>
                <a:cs typeface="Times New Roman" pitchFamily="18" charset="0"/>
              </a:rPr>
              <a:t> tek karbon gruplarını ara yükseltgenme durumunda bazen metil grubu olarak transfer eder </a:t>
            </a:r>
            <a:r>
              <a:rPr lang="tr-TR" sz="2400" dirty="0" smtClean="0">
                <a:latin typeface="Gill Sans MT" pitchFamily="34" charset="0"/>
                <a:cs typeface="Times New Roman" pitchFamily="18" charset="0"/>
              </a:rPr>
              <a:t>(</a:t>
            </a:r>
            <a:r>
              <a:rPr lang="tr-TR" sz="2400" dirty="0" smtClean="0">
                <a:solidFill>
                  <a:srgbClr val="FF0000"/>
                </a:solidFill>
                <a:latin typeface="Gill Sans MT" pitchFamily="34" charset="0"/>
                <a:cs typeface="Times New Roman" pitchFamily="18" charset="0"/>
              </a:rPr>
              <a:t>Şekil 8.12</a:t>
            </a:r>
            <a:r>
              <a:rPr lang="tr-TR" sz="2400" dirty="0" smtClean="0">
                <a:latin typeface="Gill Sans MT" pitchFamily="34" charset="0"/>
                <a:cs typeface="Times New Roman" pitchFamily="18" charset="0"/>
              </a:rPr>
              <a:t>.). </a:t>
            </a:r>
          </a:p>
          <a:p>
            <a:pPr algn="just">
              <a:lnSpc>
                <a:spcPct val="170000"/>
              </a:lnSpc>
              <a:buFont typeface="Wingdings" pitchFamily="2" charset="2"/>
              <a:buChar char="Ø"/>
            </a:pPr>
            <a:r>
              <a:rPr lang="tr-TR" sz="2400" i="1" dirty="0" smtClean="0">
                <a:latin typeface="Gill Sans MT" pitchFamily="34" charset="0"/>
                <a:cs typeface="Times New Roman" pitchFamily="18" charset="0"/>
              </a:rPr>
              <a:t> S</a:t>
            </a:r>
            <a:r>
              <a:rPr lang="tr-TR" sz="2400" dirty="0" smtClean="0">
                <a:latin typeface="Gill Sans MT" pitchFamily="34" charset="0"/>
                <a:cs typeface="Times New Roman" pitchFamily="18" charset="0"/>
              </a:rPr>
              <a:t>–</a:t>
            </a:r>
            <a:r>
              <a:rPr lang="tr-TR" sz="2400" dirty="0" err="1" smtClean="0">
                <a:latin typeface="Gill Sans MT" pitchFamily="34" charset="0"/>
                <a:cs typeface="Times New Roman" pitchFamily="18" charset="0"/>
              </a:rPr>
              <a:t>adenozil</a:t>
            </a:r>
            <a:r>
              <a:rPr lang="tr-TR" sz="2400" dirty="0" smtClean="0">
                <a:latin typeface="Gill Sans MT" pitchFamily="34" charset="0"/>
                <a:cs typeface="Times New Roman" pitchFamily="18" charset="0"/>
              </a:rPr>
              <a:t> </a:t>
            </a:r>
            <a:r>
              <a:rPr lang="tr-TR" sz="2400" dirty="0" err="1" smtClean="0">
                <a:latin typeface="Gill Sans MT" pitchFamily="34" charset="0"/>
                <a:cs typeface="Times New Roman" pitchFamily="18" charset="0"/>
              </a:rPr>
              <a:t>metiyonin</a:t>
            </a:r>
            <a:r>
              <a:rPr lang="tr-TR" sz="2400" dirty="0" smtClean="0">
                <a:latin typeface="Gill Sans MT" pitchFamily="34" charset="0"/>
                <a:cs typeface="Times New Roman" pitchFamily="18" charset="0"/>
              </a:rPr>
              <a:t> karbonun en indirgenmiş şekli olan metil gruplarını transfer eder. </a:t>
            </a:r>
          </a:p>
          <a:p>
            <a:pPr algn="just">
              <a:lnSpc>
                <a:spcPct val="170000"/>
              </a:lnSpc>
              <a:buFont typeface="Wingdings" pitchFamily="2" charset="2"/>
              <a:buChar char="ü"/>
            </a:pPr>
            <a:r>
              <a:rPr lang="tr-TR" sz="2400" dirty="0" smtClean="0">
                <a:latin typeface="Gill Sans MT" pitchFamily="34" charset="0"/>
                <a:cs typeface="Times New Roman" pitchFamily="18" charset="0"/>
              </a:rPr>
              <a:t>Son iki </a:t>
            </a:r>
            <a:r>
              <a:rPr lang="tr-TR" sz="2400" dirty="0" err="1" smtClean="0">
                <a:latin typeface="Gill Sans MT" pitchFamily="34" charset="0"/>
                <a:cs typeface="Times New Roman" pitchFamily="18" charset="0"/>
              </a:rPr>
              <a:t>kofaktör</a:t>
            </a:r>
            <a:r>
              <a:rPr lang="tr-TR" sz="2400" dirty="0" smtClean="0">
                <a:latin typeface="Gill Sans MT" pitchFamily="34" charset="0"/>
                <a:cs typeface="Times New Roman" pitchFamily="18" charset="0"/>
              </a:rPr>
              <a:t> özellikle aminoasit ve nükleotid metabolizmasında önemlidir.</a:t>
            </a:r>
            <a:endParaRPr lang="tr-TR" sz="2400" dirty="0" smtClean="0">
              <a:latin typeface="Gill Sans MT" pitchFamily="34" charset="0"/>
            </a:endParaRPr>
          </a:p>
          <a:p>
            <a:endParaRPr lang="tr-TR" dirty="0"/>
          </a:p>
        </p:txBody>
      </p:sp>
      <p:sp>
        <p:nvSpPr>
          <p:cNvPr id="4" name="3 Slayt Numarası Yer Tutucusu"/>
          <p:cNvSpPr>
            <a:spLocks noGrp="1"/>
          </p:cNvSpPr>
          <p:nvPr>
            <p:ph type="sldNum" sz="quarter" idx="12"/>
          </p:nvPr>
        </p:nvSpPr>
        <p:spPr/>
        <p:txBody>
          <a:bodyPr/>
          <a:lstStyle/>
          <a:p>
            <a:fld id="{983AD449-C491-42D1-BC29-B937A7C04F43}" type="slidenum">
              <a:rPr lang="tr-TR" smtClean="0"/>
              <a:pPr/>
              <a:t>72</a:t>
            </a:fld>
            <a:endParaRPr lang="tr-T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p:cNvPicPr>
            <a:picLocks noGrp="1"/>
          </p:cNvPicPr>
          <p:nvPr>
            <p:ph idx="1"/>
          </p:nvPr>
        </p:nvPicPr>
        <p:blipFill>
          <a:blip r:embed="rId2" cstate="print"/>
          <a:srcRect/>
          <a:stretch>
            <a:fillRect/>
          </a:stretch>
        </p:blipFill>
        <p:spPr bwMode="auto">
          <a:xfrm>
            <a:off x="0" y="0"/>
            <a:ext cx="9144000" cy="5085184"/>
          </a:xfrm>
          <a:prstGeom prst="rect">
            <a:avLst/>
          </a:prstGeom>
          <a:noFill/>
          <a:ln w="9525">
            <a:noFill/>
            <a:miter lim="800000"/>
            <a:headEnd/>
            <a:tailEnd/>
          </a:ln>
        </p:spPr>
      </p:pic>
      <p:sp>
        <p:nvSpPr>
          <p:cNvPr id="50177" name="Rectangle 1"/>
          <p:cNvSpPr>
            <a:spLocks noChangeArrowheads="1"/>
          </p:cNvSpPr>
          <p:nvPr/>
        </p:nvSpPr>
        <p:spPr bwMode="auto">
          <a:xfrm>
            <a:off x="251520" y="5275366"/>
            <a:ext cx="7992888" cy="923330"/>
          </a:xfrm>
          <a:prstGeom prst="rect">
            <a:avLst/>
          </a:prstGeom>
          <a:noFill/>
          <a:ln w="9525">
            <a:solidFill>
              <a:schemeClr val="accent1"/>
            </a:solid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defTabSz="914400" rtl="0" eaLnBrk="1" fontAlgn="base" latinLnBrk="0" hangingPunct="1">
              <a:lnSpc>
                <a:spcPct val="100000"/>
              </a:lnSpc>
              <a:spcBef>
                <a:spcPct val="0"/>
              </a:spcBef>
              <a:spcAft>
                <a:spcPct val="0"/>
              </a:spcAft>
              <a:buClrTx/>
              <a:buSzTx/>
              <a:buFontTx/>
              <a:buNone/>
              <a:tabLst>
                <a:tab pos="3421063" algn="l"/>
                <a:tab pos="3781425" algn="l"/>
              </a:tabLst>
            </a:pPr>
            <a:r>
              <a:rPr kumimoji="0" lang="tr-TR" b="1" i="0" u="none" strike="noStrike" cap="none" normalizeH="0" baseline="0" dirty="0" smtClean="0">
                <a:ln>
                  <a:noFill/>
                </a:ln>
                <a:solidFill>
                  <a:srgbClr val="FF0000"/>
                </a:solidFill>
                <a:effectLst/>
                <a:latin typeface="Gill Sans MT" pitchFamily="34" charset="0"/>
                <a:ea typeface="Times New Roman" pitchFamily="18" charset="0"/>
                <a:cs typeface="Times New Roman" pitchFamily="18" charset="0"/>
              </a:rPr>
              <a:t>Şekil12.6.</a:t>
            </a:r>
            <a:r>
              <a:rPr kumimoji="0" lang="tr-TR" b="0" i="0" u="none" strike="noStrike" cap="none" normalizeH="0" baseline="0" dirty="0" smtClean="0">
                <a:ln>
                  <a:noFill/>
                </a:ln>
                <a:solidFill>
                  <a:srgbClr val="000000"/>
                </a:solidFill>
                <a:effectLst/>
                <a:latin typeface="Gill Sans MT" pitchFamily="34" charset="0"/>
                <a:ea typeface="Times New Roman" pitchFamily="18" charset="0"/>
                <a:cs typeface="Times New Roman" pitchFamily="18" charset="0"/>
              </a:rPr>
              <a:t> Tek karbon transferi reaksiyonlarındaki bazı önemli enzim </a:t>
            </a:r>
            <a:r>
              <a:rPr kumimoji="0" lang="tr-TR" b="0" i="0" u="none" strike="noStrike" cap="none" normalizeH="0" baseline="0" dirty="0" err="1" smtClean="0">
                <a:ln>
                  <a:noFill/>
                </a:ln>
                <a:solidFill>
                  <a:srgbClr val="000000"/>
                </a:solidFill>
                <a:effectLst/>
                <a:latin typeface="Gill Sans MT" pitchFamily="34" charset="0"/>
                <a:ea typeface="Times New Roman" pitchFamily="18" charset="0"/>
                <a:cs typeface="Times New Roman" pitchFamily="18" charset="0"/>
              </a:rPr>
              <a:t>kofaktörleri</a:t>
            </a:r>
            <a:r>
              <a:rPr kumimoji="0" lang="tr-TR" b="0" i="0" u="none" strike="noStrike" cap="none" normalizeH="0" baseline="0" dirty="0" smtClean="0">
                <a:ln>
                  <a:noFill/>
                </a:ln>
                <a:solidFill>
                  <a:srgbClr val="000000"/>
                </a:solidFill>
                <a:effectLst/>
                <a:latin typeface="Gill Sans MT" pitchFamily="34" charset="0"/>
                <a:ea typeface="Times New Roman" pitchFamily="18" charset="0"/>
                <a:cs typeface="Times New Roman" pitchFamily="18" charset="0"/>
              </a:rPr>
              <a:t>. </a:t>
            </a:r>
            <a:r>
              <a:rPr kumimoji="0" lang="tr-TR" b="0" i="0" u="none" strike="noStrike" cap="none" normalizeH="0" baseline="0" dirty="0" err="1" smtClean="0">
                <a:ln>
                  <a:noFill/>
                </a:ln>
                <a:solidFill>
                  <a:srgbClr val="000000"/>
                </a:solidFill>
                <a:effectLst/>
                <a:latin typeface="Gill Sans MT" pitchFamily="34" charset="0"/>
                <a:ea typeface="Times New Roman" pitchFamily="18" charset="0"/>
                <a:cs typeface="Times New Roman" pitchFamily="18" charset="0"/>
              </a:rPr>
              <a:t>Tetrahidrofolatta</a:t>
            </a:r>
            <a:r>
              <a:rPr kumimoji="0" lang="tr-TR" b="0" i="0" u="none" strike="noStrike" cap="none" normalizeH="0" baseline="0" dirty="0" smtClean="0">
                <a:ln>
                  <a:noFill/>
                </a:ln>
                <a:solidFill>
                  <a:srgbClr val="000000"/>
                </a:solidFill>
                <a:effectLst/>
                <a:latin typeface="Gill Sans MT" pitchFamily="34" charset="0"/>
                <a:ea typeface="Times New Roman" pitchFamily="18" charset="0"/>
                <a:cs typeface="Times New Roman" pitchFamily="18" charset="0"/>
              </a:rPr>
              <a:t> tek karbon gruplarının bağlandığı azot atomları (5 ve 10 </a:t>
            </a:r>
            <a:r>
              <a:rPr kumimoji="0" lang="tr-TR" b="0" i="0" u="none" strike="noStrike" cap="none" normalizeH="0" baseline="0" dirty="0" err="1" smtClean="0">
                <a:ln>
                  <a:noFill/>
                </a:ln>
                <a:solidFill>
                  <a:srgbClr val="000000"/>
                </a:solidFill>
                <a:effectLst/>
                <a:latin typeface="Gill Sans MT" pitchFamily="34" charset="0"/>
                <a:ea typeface="Times New Roman" pitchFamily="18" charset="0"/>
                <a:cs typeface="Times New Roman" pitchFamily="18" charset="0"/>
              </a:rPr>
              <a:t>nolu</a:t>
            </a:r>
            <a:r>
              <a:rPr kumimoji="0" lang="tr-TR" b="0" i="0" u="none" strike="noStrike" cap="none" normalizeH="0" baseline="0" dirty="0" smtClean="0">
                <a:ln>
                  <a:noFill/>
                </a:ln>
                <a:solidFill>
                  <a:srgbClr val="000000"/>
                </a:solidFill>
                <a:effectLst/>
                <a:latin typeface="Gill Sans MT" pitchFamily="34" charset="0"/>
                <a:ea typeface="Times New Roman" pitchFamily="18" charset="0"/>
                <a:cs typeface="Times New Roman" pitchFamily="18" charset="0"/>
              </a:rPr>
              <a:t>) koyu gösterilmiştir.</a:t>
            </a:r>
            <a:endParaRPr kumimoji="0" lang="tr-TR" b="0" i="0" u="none" strike="noStrike" cap="none" normalizeH="0" baseline="0" dirty="0" smtClean="0">
              <a:ln>
                <a:noFill/>
              </a:ln>
              <a:solidFill>
                <a:schemeClr val="tx1"/>
              </a:solidFill>
              <a:effectLst/>
              <a:latin typeface="Gill Sans MT" pitchFamily="34" charset="0"/>
              <a:cs typeface="Times New Roman" pitchFamily="18" charset="0"/>
            </a:endParaRPr>
          </a:p>
        </p:txBody>
      </p:sp>
      <p:sp>
        <p:nvSpPr>
          <p:cNvPr id="5" name="4 Slayt Numarası Yer Tutucusu"/>
          <p:cNvSpPr>
            <a:spLocks noGrp="1"/>
          </p:cNvSpPr>
          <p:nvPr>
            <p:ph type="sldNum" sz="quarter" idx="12"/>
          </p:nvPr>
        </p:nvSpPr>
        <p:spPr/>
        <p:txBody>
          <a:bodyPr/>
          <a:lstStyle/>
          <a:p>
            <a:fld id="{983AD449-C491-42D1-BC29-B937A7C04F43}" type="slidenum">
              <a:rPr lang="tr-TR" smtClean="0"/>
              <a:pPr/>
              <a:t>73</a:t>
            </a:fld>
            <a:endParaRPr lang="tr-T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23528" y="2276872"/>
            <a:ext cx="7786742" cy="2808312"/>
          </a:xfrm>
          <a:ln>
            <a:solidFill>
              <a:schemeClr val="accent1"/>
            </a:solidFill>
          </a:ln>
        </p:spPr>
        <p:txBody>
          <a:bodyPr>
            <a:normAutofit/>
          </a:bodyPr>
          <a:lstStyle/>
          <a:p>
            <a:pPr>
              <a:lnSpc>
                <a:spcPct val="120000"/>
              </a:lnSpc>
              <a:buFont typeface="Wingdings" pitchFamily="2" charset="2"/>
              <a:buChar char="Ø"/>
            </a:pPr>
            <a:r>
              <a:rPr lang="tr-TR" sz="2000" dirty="0" smtClean="0">
                <a:solidFill>
                  <a:srgbClr val="FF0000"/>
                </a:solidFill>
                <a:latin typeface="Gill Sans MT" pitchFamily="34" charset="0"/>
                <a:cs typeface="Times New Roman" pitchFamily="18" charset="0"/>
              </a:rPr>
              <a:t>  On aminoasidin karbon iskeletleri </a:t>
            </a:r>
            <a:r>
              <a:rPr lang="tr-TR" sz="2000" dirty="0" err="1" smtClean="0">
                <a:solidFill>
                  <a:srgbClr val="FF0000"/>
                </a:solidFill>
                <a:latin typeface="Gill Sans MT" pitchFamily="34" charset="0"/>
                <a:cs typeface="Times New Roman" pitchFamily="18" charset="0"/>
              </a:rPr>
              <a:t>asetil</a:t>
            </a:r>
            <a:r>
              <a:rPr lang="tr-TR" sz="2000" dirty="0" smtClean="0">
                <a:solidFill>
                  <a:srgbClr val="FF0000"/>
                </a:solidFill>
                <a:latin typeface="Gill Sans MT" pitchFamily="34" charset="0"/>
                <a:cs typeface="Times New Roman" pitchFamily="18" charset="0"/>
              </a:rPr>
              <a:t> </a:t>
            </a:r>
            <a:r>
              <a:rPr lang="tr-TR" sz="2000" dirty="0" err="1" smtClean="0">
                <a:solidFill>
                  <a:srgbClr val="FF0000"/>
                </a:solidFill>
                <a:latin typeface="Gill Sans MT" pitchFamily="34" charset="0"/>
                <a:cs typeface="Times New Roman" pitchFamily="18" charset="0"/>
              </a:rPr>
              <a:t>CoA</a:t>
            </a:r>
            <a:r>
              <a:rPr lang="tr-TR" sz="2000" dirty="0" smtClean="0">
                <a:solidFill>
                  <a:srgbClr val="FF0000"/>
                </a:solidFill>
                <a:latin typeface="Gill Sans MT" pitchFamily="34" charset="0"/>
                <a:cs typeface="Times New Roman" pitchFamily="18" charset="0"/>
              </a:rPr>
              <a:t> üreterek sitrik asit çevrimine doğrudan girebilir (Şekil 12.5) </a:t>
            </a:r>
            <a:r>
              <a:rPr lang="tr-TR" sz="2000" dirty="0" smtClean="0">
                <a:latin typeface="Gill Sans MT" pitchFamily="34" charset="0"/>
                <a:cs typeface="Times New Roman" pitchFamily="18" charset="0"/>
              </a:rPr>
              <a:t>veya</a:t>
            </a:r>
            <a:r>
              <a:rPr lang="tr-TR" sz="2000" dirty="0" smtClean="0">
                <a:solidFill>
                  <a:srgbClr val="FF0000"/>
                </a:solidFill>
                <a:latin typeface="Gill Sans MT" pitchFamily="34" charset="0"/>
                <a:cs typeface="Times New Roman" pitchFamily="18" charset="0"/>
              </a:rPr>
              <a:t> yağ asidi sentezi için kullanılabilir.</a:t>
            </a:r>
            <a:r>
              <a:rPr lang="tr-TR" sz="2000" dirty="0" smtClean="0">
                <a:latin typeface="Gill Sans MT" pitchFamily="34" charset="0"/>
                <a:cs typeface="Times New Roman" pitchFamily="18" charset="0"/>
              </a:rPr>
              <a:t> </a:t>
            </a:r>
          </a:p>
          <a:p>
            <a:pPr>
              <a:lnSpc>
                <a:spcPct val="120000"/>
              </a:lnSpc>
              <a:buFont typeface="Wingdings" pitchFamily="2" charset="2"/>
              <a:buChar char="Ø"/>
            </a:pPr>
            <a:r>
              <a:rPr lang="tr-TR" sz="2000" dirty="0" smtClean="0">
                <a:latin typeface="Gill Sans MT" pitchFamily="34" charset="0"/>
                <a:cs typeface="Times New Roman" pitchFamily="18" charset="0"/>
              </a:rPr>
              <a:t> On aminoasitten beşi </a:t>
            </a:r>
            <a:r>
              <a:rPr lang="tr-TR" sz="2000" dirty="0" err="1" smtClean="0">
                <a:latin typeface="Gill Sans MT" pitchFamily="34" charset="0"/>
                <a:cs typeface="Times New Roman" pitchFamily="18" charset="0"/>
              </a:rPr>
              <a:t>pirüvat</a:t>
            </a:r>
            <a:r>
              <a:rPr lang="tr-TR" sz="2000" dirty="0" smtClean="0">
                <a:latin typeface="Gill Sans MT" pitchFamily="34" charset="0"/>
                <a:cs typeface="Times New Roman" pitchFamily="18" charset="0"/>
              </a:rPr>
              <a:t> yoluyla </a:t>
            </a:r>
            <a:r>
              <a:rPr lang="tr-TR" sz="2000" dirty="0" err="1" smtClean="0">
                <a:latin typeface="Gill Sans MT" pitchFamily="34" charset="0"/>
                <a:cs typeface="Times New Roman" pitchFamily="18" charset="0"/>
              </a:rPr>
              <a:t>asetil</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CoA</a:t>
            </a:r>
            <a:r>
              <a:rPr lang="tr-TR" sz="2000" dirty="0" smtClean="0">
                <a:latin typeface="Gill Sans MT" pitchFamily="34" charset="0"/>
                <a:cs typeface="Times New Roman" pitchFamily="18" charset="0"/>
              </a:rPr>
              <a:t>’ ya yıkılır. </a:t>
            </a:r>
          </a:p>
          <a:p>
            <a:pPr>
              <a:lnSpc>
                <a:spcPct val="120000"/>
              </a:lnSpc>
              <a:buFont typeface="Wingdings" pitchFamily="2" charset="2"/>
              <a:buChar char="Ø"/>
            </a:pPr>
            <a:r>
              <a:rPr lang="tr-TR" sz="2000" dirty="0" smtClean="0">
                <a:latin typeface="Gill Sans MT" pitchFamily="34" charset="0"/>
                <a:cs typeface="Times New Roman" pitchFamily="18" charset="0"/>
              </a:rPr>
              <a:t> Diğer beşi doğrudan </a:t>
            </a:r>
            <a:r>
              <a:rPr lang="tr-TR" sz="2000" dirty="0" err="1" smtClean="0">
                <a:latin typeface="Gill Sans MT" pitchFamily="34" charset="0"/>
                <a:cs typeface="Times New Roman" pitchFamily="18" charset="0"/>
              </a:rPr>
              <a:t>asetil</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CoA</a:t>
            </a:r>
            <a:r>
              <a:rPr lang="tr-TR" sz="2000" dirty="0" smtClean="0">
                <a:latin typeface="Gill Sans MT" pitchFamily="34" charset="0"/>
                <a:cs typeface="Times New Roman" pitchFamily="18" charset="0"/>
              </a:rPr>
              <a:t>’ ya ve/veya </a:t>
            </a:r>
            <a:r>
              <a:rPr lang="tr-TR" sz="2000" dirty="0" err="1" smtClean="0">
                <a:latin typeface="Gill Sans MT" pitchFamily="34" charset="0"/>
                <a:cs typeface="Times New Roman" pitchFamily="18" charset="0"/>
              </a:rPr>
              <a:t>asetoasetil</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CoA</a:t>
            </a:r>
            <a:r>
              <a:rPr lang="tr-TR" sz="2000" dirty="0" smtClean="0">
                <a:latin typeface="Gill Sans MT" pitchFamily="34" charset="0"/>
                <a:cs typeface="Times New Roman" pitchFamily="18" charset="0"/>
              </a:rPr>
              <a:t>’ ya dönüşür sonra </a:t>
            </a:r>
            <a:r>
              <a:rPr lang="tr-TR" sz="2000" dirty="0" err="1" smtClean="0">
                <a:latin typeface="Gill Sans MT" pitchFamily="34" charset="0"/>
                <a:cs typeface="Times New Roman" pitchFamily="18" charset="0"/>
              </a:rPr>
              <a:t>asetil</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CoA</a:t>
            </a:r>
            <a:r>
              <a:rPr lang="tr-TR" sz="2000" dirty="0" smtClean="0">
                <a:latin typeface="Gill Sans MT" pitchFamily="34" charset="0"/>
                <a:cs typeface="Times New Roman" pitchFamily="18" charset="0"/>
              </a:rPr>
              <a:t>’ ya parçalanır.       </a:t>
            </a:r>
            <a:endParaRPr lang="tr-TR" sz="2000" dirty="0">
              <a:latin typeface="Gill Sans MT" pitchFamily="34" charset="0"/>
              <a:cs typeface="Times New Roman" pitchFamily="18" charset="0"/>
            </a:endParaRPr>
          </a:p>
        </p:txBody>
      </p:sp>
      <p:sp>
        <p:nvSpPr>
          <p:cNvPr id="4" name="3 Slayt Numarası Yer Tutucusu"/>
          <p:cNvSpPr>
            <a:spLocks noGrp="1"/>
          </p:cNvSpPr>
          <p:nvPr>
            <p:ph type="sldNum" sz="quarter" idx="12"/>
          </p:nvPr>
        </p:nvSpPr>
        <p:spPr/>
        <p:txBody>
          <a:bodyPr/>
          <a:lstStyle/>
          <a:p>
            <a:fld id="{983AD449-C491-42D1-BC29-B937A7C04F43}" type="slidenum">
              <a:rPr lang="tr-TR" smtClean="0"/>
              <a:pPr/>
              <a:t>74</a:t>
            </a:fld>
            <a:endParaRPr lang="tr-TR"/>
          </a:p>
        </p:txBody>
      </p:sp>
      <p:sp>
        <p:nvSpPr>
          <p:cNvPr id="5" name="4 Dikdörtgen"/>
          <p:cNvSpPr/>
          <p:nvPr/>
        </p:nvSpPr>
        <p:spPr>
          <a:xfrm>
            <a:off x="323528" y="1484784"/>
            <a:ext cx="7776864" cy="498150"/>
          </a:xfrm>
          <a:prstGeom prst="rect">
            <a:avLst/>
          </a:prstGeom>
          <a:ln>
            <a:solidFill>
              <a:schemeClr val="accent1"/>
            </a:solidFill>
          </a:ln>
        </p:spPr>
        <p:txBody>
          <a:bodyPr wrap="square">
            <a:spAutoFit/>
          </a:bodyPr>
          <a:lstStyle/>
          <a:p>
            <a:pPr>
              <a:lnSpc>
                <a:spcPct val="120000"/>
              </a:lnSpc>
              <a:buNone/>
            </a:pPr>
            <a:r>
              <a:rPr lang="tr-TR" sz="2400" b="1" dirty="0" smtClean="0">
                <a:solidFill>
                  <a:srgbClr val="C00000"/>
                </a:solidFill>
                <a:latin typeface="Gill Sans MT" pitchFamily="34" charset="0"/>
                <a:cs typeface="Times New Roman" pitchFamily="18" charset="0"/>
              </a:rPr>
              <a:t>12.2.2.3. On Aminoasit </a:t>
            </a:r>
            <a:r>
              <a:rPr lang="tr-TR" sz="2400" b="1" dirty="0" err="1" smtClean="0">
                <a:solidFill>
                  <a:srgbClr val="C00000"/>
                </a:solidFill>
                <a:latin typeface="Gill Sans MT" pitchFamily="34" charset="0"/>
                <a:cs typeface="Times New Roman" pitchFamily="18" charset="0"/>
              </a:rPr>
              <a:t>Asetil</a:t>
            </a:r>
            <a:r>
              <a:rPr lang="tr-TR" sz="2400" b="1" dirty="0" smtClean="0">
                <a:solidFill>
                  <a:srgbClr val="C00000"/>
                </a:solidFill>
                <a:latin typeface="Gill Sans MT" pitchFamily="34" charset="0"/>
                <a:cs typeface="Times New Roman" pitchFamily="18" charset="0"/>
              </a:rPr>
              <a:t> </a:t>
            </a:r>
            <a:r>
              <a:rPr lang="tr-TR" sz="2400" b="1" dirty="0" err="1" smtClean="0">
                <a:solidFill>
                  <a:srgbClr val="C00000"/>
                </a:solidFill>
                <a:latin typeface="Gill Sans MT" pitchFamily="34" charset="0"/>
                <a:cs typeface="Times New Roman" pitchFamily="18" charset="0"/>
              </a:rPr>
              <a:t>CoA</a:t>
            </a:r>
            <a:r>
              <a:rPr lang="tr-TR" sz="2400" b="1" dirty="0" smtClean="0">
                <a:solidFill>
                  <a:srgbClr val="C00000"/>
                </a:solidFill>
                <a:latin typeface="Gill Sans MT" pitchFamily="34" charset="0"/>
                <a:cs typeface="Times New Roman" pitchFamily="18" charset="0"/>
              </a:rPr>
              <a:t>’ ya Yıkılır</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23528" y="908720"/>
            <a:ext cx="7753672" cy="4752528"/>
          </a:xfrm>
          <a:ln>
            <a:solidFill>
              <a:schemeClr val="accent1"/>
            </a:solidFill>
          </a:ln>
        </p:spPr>
        <p:txBody>
          <a:bodyPr>
            <a:normAutofit fontScale="92500" lnSpcReduction="10000"/>
          </a:bodyPr>
          <a:lstStyle/>
          <a:p>
            <a:pPr>
              <a:lnSpc>
                <a:spcPct val="150000"/>
              </a:lnSpc>
              <a:buFont typeface="Wingdings" pitchFamily="2" charset="2"/>
              <a:buChar char="ü"/>
            </a:pPr>
            <a:r>
              <a:rPr lang="tr-TR" b="1" dirty="0" err="1" smtClean="0">
                <a:solidFill>
                  <a:srgbClr val="FF0000"/>
                </a:solidFill>
                <a:latin typeface="Gill Sans MT" pitchFamily="34" charset="0"/>
                <a:cs typeface="Times New Roman" pitchFamily="18" charset="0"/>
              </a:rPr>
              <a:t>Alanin</a:t>
            </a:r>
            <a:r>
              <a:rPr lang="tr-TR" sz="2000" dirty="0" smtClean="0">
                <a:solidFill>
                  <a:srgbClr val="FF0000"/>
                </a:solidFill>
                <a:latin typeface="Gill Sans MT" pitchFamily="34" charset="0"/>
                <a:cs typeface="Times New Roman" pitchFamily="18" charset="0"/>
              </a:rPr>
              <a:t> </a:t>
            </a:r>
            <a:r>
              <a:rPr lang="tr-TR" sz="2000" dirty="0" smtClean="0">
                <a:latin typeface="Gill Sans MT" pitchFamily="34" charset="0"/>
                <a:cs typeface="Times New Roman" pitchFamily="18" charset="0"/>
              </a:rPr>
              <a:t>α–</a:t>
            </a:r>
            <a:r>
              <a:rPr lang="tr-TR" sz="2000" dirty="0" err="1" smtClean="0">
                <a:latin typeface="Gill Sans MT" pitchFamily="34" charset="0"/>
                <a:cs typeface="Times New Roman" pitchFamily="18" charset="0"/>
              </a:rPr>
              <a:t>ketoglutaratla</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transaminasyon</a:t>
            </a:r>
            <a:r>
              <a:rPr lang="tr-TR" sz="2000" dirty="0" smtClean="0">
                <a:latin typeface="Gill Sans MT" pitchFamily="34" charset="0"/>
                <a:cs typeface="Times New Roman" pitchFamily="18" charset="0"/>
              </a:rPr>
              <a:t> üzerinden doğrudan </a:t>
            </a:r>
            <a:r>
              <a:rPr lang="tr-TR" sz="2000" dirty="0" err="1" smtClean="0">
                <a:latin typeface="Gill Sans MT" pitchFamily="34" charset="0"/>
                <a:cs typeface="Times New Roman" pitchFamily="18" charset="0"/>
              </a:rPr>
              <a:t>pirüvata</a:t>
            </a:r>
            <a:r>
              <a:rPr lang="tr-TR" sz="2000" dirty="0" smtClean="0">
                <a:latin typeface="Gill Sans MT" pitchFamily="34" charset="0"/>
                <a:cs typeface="Times New Roman" pitchFamily="18" charset="0"/>
              </a:rPr>
              <a:t> dönüşür. </a:t>
            </a:r>
          </a:p>
          <a:p>
            <a:pPr>
              <a:lnSpc>
                <a:spcPct val="150000"/>
              </a:lnSpc>
              <a:buFont typeface="Wingdings" pitchFamily="2" charset="2"/>
              <a:buChar char="ü"/>
            </a:pPr>
            <a:r>
              <a:rPr lang="tr-TR" sz="2400" b="1" dirty="0" err="1" smtClean="0">
                <a:solidFill>
                  <a:srgbClr val="FF0000"/>
                </a:solidFill>
                <a:latin typeface="Gill Sans MT" pitchFamily="34" charset="0"/>
                <a:cs typeface="Times New Roman" pitchFamily="18" charset="0"/>
              </a:rPr>
              <a:t>Triptofanın</a:t>
            </a:r>
            <a:r>
              <a:rPr lang="tr-TR" sz="2000" dirty="0" smtClean="0">
                <a:latin typeface="Gill Sans MT" pitchFamily="34" charset="0"/>
                <a:cs typeface="Times New Roman" pitchFamily="18" charset="0"/>
              </a:rPr>
              <a:t> yan zinciri </a:t>
            </a:r>
            <a:r>
              <a:rPr lang="tr-TR" sz="2000" dirty="0" err="1" smtClean="0">
                <a:latin typeface="Gill Sans MT" pitchFamily="34" charset="0"/>
                <a:cs typeface="Times New Roman" pitchFamily="18" charset="0"/>
              </a:rPr>
              <a:t>alanine</a:t>
            </a:r>
            <a:r>
              <a:rPr lang="tr-TR" sz="2000" dirty="0" smtClean="0">
                <a:latin typeface="Gill Sans MT" pitchFamily="34" charset="0"/>
                <a:cs typeface="Times New Roman" pitchFamily="18" charset="0"/>
              </a:rPr>
              <a:t> dönüşerek kopar ve böylece </a:t>
            </a:r>
            <a:r>
              <a:rPr lang="tr-TR" sz="2000" dirty="0" err="1" smtClean="0">
                <a:latin typeface="Gill Sans MT" pitchFamily="34" charset="0"/>
                <a:cs typeface="Times New Roman" pitchFamily="18" charset="0"/>
              </a:rPr>
              <a:t>pirüvat</a:t>
            </a:r>
            <a:r>
              <a:rPr lang="tr-TR" sz="2000" dirty="0" smtClean="0">
                <a:latin typeface="Gill Sans MT" pitchFamily="34" charset="0"/>
                <a:cs typeface="Times New Roman" pitchFamily="18" charset="0"/>
              </a:rPr>
              <a:t> oluşur. </a:t>
            </a:r>
          </a:p>
          <a:p>
            <a:pPr>
              <a:lnSpc>
                <a:spcPct val="150000"/>
              </a:lnSpc>
              <a:buFont typeface="Wingdings" pitchFamily="2" charset="2"/>
              <a:buChar char="ü"/>
            </a:pPr>
            <a:r>
              <a:rPr lang="tr-TR" sz="2600" b="1" dirty="0" err="1" smtClean="0">
                <a:solidFill>
                  <a:srgbClr val="FF0000"/>
                </a:solidFill>
                <a:latin typeface="Gill Sans MT" pitchFamily="34" charset="0"/>
                <a:cs typeface="Times New Roman" pitchFamily="18" charset="0"/>
              </a:rPr>
              <a:t>Sistein</a:t>
            </a:r>
            <a:r>
              <a:rPr lang="tr-TR" sz="2000" dirty="0" smtClean="0">
                <a:latin typeface="Gill Sans MT" pitchFamily="34" charset="0"/>
                <a:cs typeface="Times New Roman" pitchFamily="18" charset="0"/>
              </a:rPr>
              <a:t> iki basamakla </a:t>
            </a:r>
            <a:r>
              <a:rPr lang="tr-TR" sz="2000" dirty="0" err="1" smtClean="0">
                <a:latin typeface="Gill Sans MT" pitchFamily="34" charset="0"/>
                <a:cs typeface="Times New Roman" pitchFamily="18" charset="0"/>
              </a:rPr>
              <a:t>pirüvata</a:t>
            </a:r>
            <a:r>
              <a:rPr lang="tr-TR" sz="2000" dirty="0" smtClean="0">
                <a:latin typeface="Gill Sans MT" pitchFamily="34" charset="0"/>
                <a:cs typeface="Times New Roman" pitchFamily="18" charset="0"/>
              </a:rPr>
              <a:t> dönüşür; birinci basamakta sülfür atomu uzaklaşır, ikinci basamak ise </a:t>
            </a:r>
            <a:r>
              <a:rPr lang="tr-TR" sz="2000" dirty="0" err="1" smtClean="0">
                <a:latin typeface="Gill Sans MT" pitchFamily="34" charset="0"/>
                <a:cs typeface="Times New Roman" pitchFamily="18" charset="0"/>
              </a:rPr>
              <a:t>transaminasyondur</a:t>
            </a:r>
            <a:r>
              <a:rPr lang="tr-TR" sz="2000" dirty="0" smtClean="0">
                <a:latin typeface="Gill Sans MT" pitchFamily="34" charset="0"/>
                <a:cs typeface="Times New Roman" pitchFamily="18" charset="0"/>
              </a:rPr>
              <a:t>. </a:t>
            </a:r>
          </a:p>
          <a:p>
            <a:pPr>
              <a:lnSpc>
                <a:spcPct val="150000"/>
              </a:lnSpc>
              <a:buFont typeface="Wingdings" pitchFamily="2" charset="2"/>
              <a:buChar char="Ø"/>
            </a:pPr>
            <a:r>
              <a:rPr lang="tr-TR" sz="2400" b="1" dirty="0" smtClean="0">
                <a:solidFill>
                  <a:srgbClr val="FF0000"/>
                </a:solidFill>
                <a:latin typeface="Gill Sans MT" pitchFamily="34" charset="0"/>
                <a:cs typeface="Times New Roman" pitchFamily="18" charset="0"/>
              </a:rPr>
              <a:t> Serin</a:t>
            </a:r>
            <a:r>
              <a:rPr lang="tr-TR" sz="2000" dirty="0" smtClean="0">
                <a:solidFill>
                  <a:srgbClr val="FF0000"/>
                </a:solidFill>
                <a:latin typeface="Gill Sans MT" pitchFamily="34" charset="0"/>
                <a:cs typeface="Times New Roman" pitchFamily="18" charset="0"/>
              </a:rPr>
              <a:t>,</a:t>
            </a:r>
            <a:r>
              <a:rPr lang="tr-TR" sz="2000" dirty="0" smtClean="0">
                <a:latin typeface="Gill Sans MT" pitchFamily="34" charset="0"/>
                <a:cs typeface="Times New Roman" pitchFamily="18" charset="0"/>
              </a:rPr>
              <a:t> serin </a:t>
            </a:r>
            <a:r>
              <a:rPr lang="tr-TR" sz="2000" dirty="0" err="1" smtClean="0">
                <a:latin typeface="Gill Sans MT" pitchFamily="34" charset="0"/>
                <a:cs typeface="Times New Roman" pitchFamily="18" charset="0"/>
              </a:rPr>
              <a:t>dehidratazla</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pirüvata</a:t>
            </a:r>
            <a:r>
              <a:rPr lang="tr-TR" sz="2000" dirty="0" smtClean="0">
                <a:latin typeface="Gill Sans MT" pitchFamily="34" charset="0"/>
                <a:cs typeface="Times New Roman" pitchFamily="18" charset="0"/>
              </a:rPr>
              <a:t> çevrilir. </a:t>
            </a:r>
          </a:p>
          <a:p>
            <a:pPr>
              <a:lnSpc>
                <a:spcPct val="150000"/>
              </a:lnSpc>
              <a:buFont typeface="Wingdings" pitchFamily="2" charset="2"/>
              <a:buChar char="ü"/>
            </a:pPr>
            <a:r>
              <a:rPr lang="tr-TR" sz="2000" dirty="0" smtClean="0">
                <a:latin typeface="Gill Sans MT" pitchFamily="34" charset="0"/>
                <a:cs typeface="Times New Roman" pitchFamily="18" charset="0"/>
              </a:rPr>
              <a:t>Serinin hem β–hidroksil hem de α–amino grupları bu tek basamaklı </a:t>
            </a:r>
            <a:r>
              <a:rPr lang="tr-TR" sz="2000" dirty="0" err="1" smtClean="0">
                <a:latin typeface="Gill Sans MT" pitchFamily="34" charset="0"/>
                <a:cs typeface="Times New Roman" pitchFamily="18" charset="0"/>
              </a:rPr>
              <a:t>piridoksal</a:t>
            </a:r>
            <a:r>
              <a:rPr lang="tr-TR" sz="2000" dirty="0" smtClean="0">
                <a:latin typeface="Gill Sans MT" pitchFamily="34" charset="0"/>
                <a:cs typeface="Times New Roman" pitchFamily="18" charset="0"/>
              </a:rPr>
              <a:t> fosfata bağımlı reaksiyonla uzaklaştırılır (benzer bir reaksiyon </a:t>
            </a:r>
            <a:r>
              <a:rPr lang="tr-TR" sz="2000" dirty="0" smtClean="0">
                <a:solidFill>
                  <a:srgbClr val="FF0000"/>
                </a:solidFill>
                <a:latin typeface="Gill Sans MT" pitchFamily="34" charset="0"/>
                <a:cs typeface="Times New Roman" pitchFamily="18" charset="0"/>
              </a:rPr>
              <a:t>Şekil 12.13</a:t>
            </a:r>
            <a:r>
              <a:rPr lang="tr-TR" sz="2000" dirty="0" smtClean="0">
                <a:latin typeface="Gill Sans MT" pitchFamily="34" charset="0"/>
                <a:cs typeface="Times New Roman" pitchFamily="18" charset="0"/>
              </a:rPr>
              <a:t> de </a:t>
            </a:r>
            <a:r>
              <a:rPr lang="tr-TR" sz="2000" dirty="0" err="1" smtClean="0">
                <a:latin typeface="Gill Sans MT" pitchFamily="34" charset="0"/>
                <a:cs typeface="Times New Roman" pitchFamily="18" charset="0"/>
              </a:rPr>
              <a:t>treoninle</a:t>
            </a:r>
            <a:r>
              <a:rPr lang="tr-TR" sz="2000" dirty="0" smtClean="0">
                <a:latin typeface="Gill Sans MT" pitchFamily="34" charset="0"/>
                <a:cs typeface="Times New Roman" pitchFamily="18" charset="0"/>
              </a:rPr>
              <a:t> gösterilmiştir).</a:t>
            </a:r>
            <a:endParaRPr lang="tr-TR" sz="2000" dirty="0">
              <a:latin typeface="Gill Sans MT" pitchFamily="34" charset="0"/>
            </a:endParaRPr>
          </a:p>
        </p:txBody>
      </p:sp>
      <p:sp>
        <p:nvSpPr>
          <p:cNvPr id="4" name="3 Slayt Numarası Yer Tutucusu"/>
          <p:cNvSpPr>
            <a:spLocks noGrp="1"/>
          </p:cNvSpPr>
          <p:nvPr>
            <p:ph type="sldNum" sz="quarter" idx="12"/>
          </p:nvPr>
        </p:nvSpPr>
        <p:spPr/>
        <p:txBody>
          <a:bodyPr/>
          <a:lstStyle/>
          <a:p>
            <a:fld id="{983AD449-C491-42D1-BC29-B937A7C04F43}" type="slidenum">
              <a:rPr lang="tr-TR" smtClean="0"/>
              <a:pPr/>
              <a:t>75</a:t>
            </a:fld>
            <a:endParaRPr lang="tr-T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p:cNvPicPr>
            <a:picLocks noGrp="1"/>
          </p:cNvPicPr>
          <p:nvPr>
            <p:ph idx="1"/>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3" name="2 Dikdörtgen"/>
          <p:cNvSpPr/>
          <p:nvPr/>
        </p:nvSpPr>
        <p:spPr>
          <a:xfrm>
            <a:off x="179512" y="188641"/>
            <a:ext cx="2952328" cy="2031325"/>
          </a:xfrm>
          <a:prstGeom prst="rect">
            <a:avLst/>
          </a:prstGeom>
          <a:ln>
            <a:solidFill>
              <a:schemeClr val="accent1"/>
            </a:solidFill>
          </a:ln>
        </p:spPr>
        <p:txBody>
          <a:bodyPr wrap="square">
            <a:spAutoFit/>
          </a:bodyPr>
          <a:lstStyle/>
          <a:p>
            <a:r>
              <a:rPr lang="tr-TR" sz="1400" b="1" dirty="0" smtClean="0">
                <a:solidFill>
                  <a:srgbClr val="FF0000"/>
                </a:solidFill>
                <a:latin typeface="Gill Sans MT" pitchFamily="34" charset="0"/>
                <a:cs typeface="Times New Roman" pitchFamily="18" charset="0"/>
              </a:rPr>
              <a:t>Şekil 12.7</a:t>
            </a:r>
            <a:r>
              <a:rPr lang="tr-TR" sz="1400" b="1" dirty="0" smtClean="0">
                <a:latin typeface="Gill Sans MT" pitchFamily="34" charset="0"/>
                <a:cs typeface="Times New Roman" pitchFamily="18" charset="0"/>
              </a:rPr>
              <a:t>.</a:t>
            </a:r>
            <a:r>
              <a:rPr lang="tr-TR" sz="1400" dirty="0" smtClean="0">
                <a:latin typeface="Gill Sans MT" pitchFamily="34" charset="0"/>
                <a:cs typeface="Times New Roman" pitchFamily="18" charset="0"/>
              </a:rPr>
              <a:t> </a:t>
            </a:r>
            <a:r>
              <a:rPr lang="tr-TR" sz="1400" dirty="0" err="1" smtClean="0">
                <a:latin typeface="Gill Sans MT" pitchFamily="34" charset="0"/>
                <a:cs typeface="Times New Roman" pitchFamily="18" charset="0"/>
              </a:rPr>
              <a:t>Alanin</a:t>
            </a:r>
            <a:r>
              <a:rPr lang="tr-TR" sz="1400" dirty="0" smtClean="0">
                <a:latin typeface="Gill Sans MT" pitchFamily="34" charset="0"/>
                <a:cs typeface="Times New Roman" pitchFamily="18" charset="0"/>
              </a:rPr>
              <a:t>, </a:t>
            </a:r>
            <a:r>
              <a:rPr lang="tr-TR" sz="1400" dirty="0" err="1" smtClean="0">
                <a:latin typeface="Gill Sans MT" pitchFamily="34" charset="0"/>
                <a:cs typeface="Times New Roman" pitchFamily="18" charset="0"/>
              </a:rPr>
              <a:t>glisin</a:t>
            </a:r>
            <a:r>
              <a:rPr lang="tr-TR" sz="1400" dirty="0" smtClean="0">
                <a:latin typeface="Gill Sans MT" pitchFamily="34" charset="0"/>
                <a:cs typeface="Times New Roman" pitchFamily="18" charset="0"/>
              </a:rPr>
              <a:t>, serin, </a:t>
            </a:r>
            <a:r>
              <a:rPr lang="tr-TR" sz="1400" dirty="0" err="1" smtClean="0">
                <a:latin typeface="Gill Sans MT" pitchFamily="34" charset="0"/>
                <a:cs typeface="Times New Roman" pitchFamily="18" charset="0"/>
              </a:rPr>
              <a:t>sistein</a:t>
            </a:r>
            <a:r>
              <a:rPr lang="tr-TR" sz="1400" dirty="0" smtClean="0">
                <a:latin typeface="Gill Sans MT" pitchFamily="34" charset="0"/>
                <a:cs typeface="Times New Roman" pitchFamily="18" charset="0"/>
              </a:rPr>
              <a:t>, </a:t>
            </a:r>
            <a:r>
              <a:rPr lang="tr-TR" sz="1400" dirty="0" err="1" smtClean="0">
                <a:latin typeface="Gill Sans MT" pitchFamily="34" charset="0"/>
                <a:cs typeface="Times New Roman" pitchFamily="18" charset="0"/>
              </a:rPr>
              <a:t>triptofan</a:t>
            </a:r>
            <a:r>
              <a:rPr lang="tr-TR" sz="1400" dirty="0" smtClean="0">
                <a:latin typeface="Gill Sans MT" pitchFamily="34" charset="0"/>
                <a:cs typeface="Times New Roman" pitchFamily="18" charset="0"/>
              </a:rPr>
              <a:t> ve </a:t>
            </a:r>
            <a:r>
              <a:rPr lang="tr-TR" sz="1400" dirty="0" err="1" smtClean="0">
                <a:latin typeface="Gill Sans MT" pitchFamily="34" charset="0"/>
                <a:cs typeface="Times New Roman" pitchFamily="18" charset="0"/>
              </a:rPr>
              <a:t>treonin</a:t>
            </a:r>
            <a:r>
              <a:rPr lang="tr-TR" sz="1400" dirty="0" smtClean="0">
                <a:latin typeface="Gill Sans MT" pitchFamily="34" charset="0"/>
                <a:cs typeface="Times New Roman" pitchFamily="18" charset="0"/>
              </a:rPr>
              <a:t> için yıkım yolları. </a:t>
            </a:r>
            <a:r>
              <a:rPr lang="tr-TR" sz="1400" dirty="0" err="1" smtClean="0">
                <a:latin typeface="Gill Sans MT" pitchFamily="34" charset="0"/>
                <a:cs typeface="Times New Roman" pitchFamily="18" charset="0"/>
              </a:rPr>
              <a:t>Triptofanın</a:t>
            </a:r>
            <a:r>
              <a:rPr lang="tr-TR" sz="1400" dirty="0" smtClean="0">
                <a:latin typeface="Gill Sans MT" pitchFamily="34" charset="0"/>
                <a:cs typeface="Times New Roman" pitchFamily="18" charset="0"/>
              </a:rPr>
              <a:t> </a:t>
            </a:r>
            <a:r>
              <a:rPr lang="tr-TR" sz="1400" dirty="0" err="1" smtClean="0">
                <a:latin typeface="Gill Sans MT" pitchFamily="34" charset="0"/>
                <a:cs typeface="Times New Roman" pitchFamily="18" charset="0"/>
              </a:rPr>
              <a:t>indol</a:t>
            </a:r>
            <a:r>
              <a:rPr lang="tr-TR" sz="1400" dirty="0" smtClean="0">
                <a:latin typeface="Gill Sans MT" pitchFamily="34" charset="0"/>
                <a:cs typeface="Times New Roman" pitchFamily="18" charset="0"/>
              </a:rPr>
              <a:t> grubunun sonu </a:t>
            </a:r>
            <a:r>
              <a:rPr lang="tr-TR" sz="1400" dirty="0" smtClean="0">
                <a:solidFill>
                  <a:srgbClr val="FF0000"/>
                </a:solidFill>
                <a:latin typeface="Gill Sans MT" pitchFamily="34" charset="0"/>
                <a:cs typeface="Times New Roman" pitchFamily="18" charset="0"/>
              </a:rPr>
              <a:t>Şekil 12.9</a:t>
            </a:r>
            <a:r>
              <a:rPr lang="tr-TR" sz="1400" dirty="0" smtClean="0">
                <a:latin typeface="Gill Sans MT" pitchFamily="34" charset="0"/>
                <a:cs typeface="Times New Roman" pitchFamily="18" charset="0"/>
              </a:rPr>
              <a:t>.’ da görülmektedir. </a:t>
            </a:r>
            <a:r>
              <a:rPr lang="tr-TR" sz="1400" dirty="0" err="1" smtClean="0">
                <a:latin typeface="Gill Sans MT" pitchFamily="34" charset="0"/>
                <a:cs typeface="Times New Roman" pitchFamily="18" charset="0"/>
              </a:rPr>
              <a:t>Glisinin</a:t>
            </a:r>
            <a:r>
              <a:rPr lang="tr-TR" sz="1400" dirty="0" smtClean="0">
                <a:latin typeface="Gill Sans MT" pitchFamily="34" charset="0"/>
                <a:cs typeface="Times New Roman" pitchFamily="18" charset="0"/>
              </a:rPr>
              <a:t> serine dönüşümünün ayrıntıları ve </a:t>
            </a:r>
            <a:r>
              <a:rPr lang="tr-TR" sz="1400" dirty="0" err="1" smtClean="0">
                <a:latin typeface="Gill Sans MT" pitchFamily="34" charset="0"/>
                <a:cs typeface="Times New Roman" pitchFamily="18" charset="0"/>
              </a:rPr>
              <a:t>glisin</a:t>
            </a:r>
            <a:r>
              <a:rPr lang="tr-TR" sz="1400" dirty="0" smtClean="0">
                <a:latin typeface="Gill Sans MT" pitchFamily="34" charset="0"/>
                <a:cs typeface="Times New Roman" pitchFamily="18" charset="0"/>
              </a:rPr>
              <a:t> için ikinci bir son </a:t>
            </a:r>
            <a:r>
              <a:rPr lang="tr-TR" sz="1400" dirty="0" smtClean="0">
                <a:solidFill>
                  <a:srgbClr val="FF0000"/>
                </a:solidFill>
                <a:latin typeface="Gill Sans MT" pitchFamily="34" charset="0"/>
                <a:cs typeface="Times New Roman" pitchFamily="18" charset="0"/>
              </a:rPr>
              <a:t>Şekil 12.8</a:t>
            </a:r>
            <a:r>
              <a:rPr lang="tr-TR" sz="1400" dirty="0" smtClean="0">
                <a:latin typeface="Gill Sans MT" pitchFamily="34" charset="0"/>
                <a:cs typeface="Times New Roman" pitchFamily="18" charset="0"/>
              </a:rPr>
              <a:t>.’ da görülmektedir. </a:t>
            </a:r>
            <a:r>
              <a:rPr lang="tr-TR" sz="1400" dirty="0" err="1" smtClean="0">
                <a:latin typeface="Gill Sans MT" pitchFamily="34" charset="0"/>
                <a:cs typeface="Times New Roman" pitchFamily="18" charset="0"/>
              </a:rPr>
              <a:t>Treonin</a:t>
            </a:r>
            <a:r>
              <a:rPr lang="tr-TR" sz="1400" dirty="0" smtClean="0">
                <a:latin typeface="Gill Sans MT" pitchFamily="34" charset="0"/>
                <a:cs typeface="Times New Roman" pitchFamily="18" charset="0"/>
              </a:rPr>
              <a:t> insanda farklı bir yolla yıkılır (</a:t>
            </a:r>
            <a:r>
              <a:rPr lang="tr-TR" sz="1400" dirty="0" smtClean="0">
                <a:solidFill>
                  <a:srgbClr val="FF0000"/>
                </a:solidFill>
                <a:latin typeface="Gill Sans MT" pitchFamily="34" charset="0"/>
                <a:cs typeface="Times New Roman" pitchFamily="18" charset="0"/>
              </a:rPr>
              <a:t>Şekil 12.13</a:t>
            </a:r>
            <a:r>
              <a:rPr lang="tr-TR" sz="1400" dirty="0" smtClean="0">
                <a:latin typeface="Gill Sans MT" pitchFamily="34" charset="0"/>
                <a:cs typeface="Times New Roman" pitchFamily="18" charset="0"/>
              </a:rPr>
              <a:t>.). </a:t>
            </a:r>
            <a:r>
              <a:rPr lang="tr-TR" sz="1400" dirty="0" err="1" smtClean="0">
                <a:latin typeface="Gill Sans MT" pitchFamily="34" charset="0"/>
                <a:cs typeface="Times New Roman" pitchFamily="18" charset="0"/>
              </a:rPr>
              <a:t>Sistein</a:t>
            </a:r>
            <a:r>
              <a:rPr lang="tr-TR" sz="1400" dirty="0" smtClean="0">
                <a:latin typeface="Gill Sans MT" pitchFamily="34" charset="0"/>
                <a:cs typeface="Times New Roman" pitchFamily="18" charset="0"/>
              </a:rPr>
              <a:t> yıkımının birkaç yolu </a:t>
            </a:r>
            <a:r>
              <a:rPr lang="tr-TR" sz="1400" dirty="0" err="1" smtClean="0">
                <a:latin typeface="Gill Sans MT" pitchFamily="34" charset="0"/>
                <a:cs typeface="Times New Roman" pitchFamily="18" charset="0"/>
              </a:rPr>
              <a:t>pirüvata</a:t>
            </a:r>
            <a:r>
              <a:rPr lang="tr-TR" sz="1400" dirty="0" smtClean="0">
                <a:latin typeface="Gill Sans MT" pitchFamily="34" charset="0"/>
                <a:cs typeface="Times New Roman" pitchFamily="18" charset="0"/>
              </a:rPr>
              <a:t> gider.</a:t>
            </a:r>
            <a:endParaRPr lang="tr-TR" sz="1400" dirty="0">
              <a:latin typeface="Gill Sans MT" pitchFamily="34" charset="0"/>
            </a:endParaRPr>
          </a:p>
        </p:txBody>
      </p:sp>
      <p:sp>
        <p:nvSpPr>
          <p:cNvPr id="5" name="4 Slayt Numarası Yer Tutucusu"/>
          <p:cNvSpPr>
            <a:spLocks noGrp="1"/>
          </p:cNvSpPr>
          <p:nvPr>
            <p:ph type="sldNum" sz="quarter" idx="12"/>
          </p:nvPr>
        </p:nvSpPr>
        <p:spPr/>
        <p:txBody>
          <a:bodyPr/>
          <a:lstStyle/>
          <a:p>
            <a:fld id="{983AD449-C491-42D1-BC29-B937A7C04F43}" type="slidenum">
              <a:rPr lang="tr-TR" smtClean="0"/>
              <a:pPr/>
              <a:t>76</a:t>
            </a:fld>
            <a:endParaRPr lang="tr-T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p:cNvPicPr>
            <a:picLocks noGrp="1"/>
          </p:cNvPicPr>
          <p:nvPr>
            <p:ph idx="1"/>
          </p:nvPr>
        </p:nvPicPr>
        <p:blipFill>
          <a:blip r:embed="rId2" cstate="print"/>
          <a:srcRect/>
          <a:stretch>
            <a:fillRect/>
          </a:stretch>
        </p:blipFill>
        <p:spPr bwMode="auto">
          <a:xfrm>
            <a:off x="0" y="0"/>
            <a:ext cx="9144000" cy="5733256"/>
          </a:xfrm>
          <a:prstGeom prst="rect">
            <a:avLst/>
          </a:prstGeom>
          <a:noFill/>
          <a:ln w="9525">
            <a:noFill/>
            <a:miter lim="800000"/>
            <a:headEnd/>
            <a:tailEnd/>
          </a:ln>
        </p:spPr>
      </p:pic>
      <p:sp>
        <p:nvSpPr>
          <p:cNvPr id="52225" name="Rectangle 1"/>
          <p:cNvSpPr>
            <a:spLocks noChangeArrowheads="1"/>
          </p:cNvSpPr>
          <p:nvPr/>
        </p:nvSpPr>
        <p:spPr bwMode="auto">
          <a:xfrm>
            <a:off x="179512" y="5980058"/>
            <a:ext cx="8280920" cy="584775"/>
          </a:xfrm>
          <a:prstGeom prst="rect">
            <a:avLst/>
          </a:prstGeom>
          <a:noFill/>
          <a:ln w="9525">
            <a:solidFill>
              <a:schemeClr val="accent1"/>
            </a:solid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just" defTabSz="914400" rtl="0" eaLnBrk="1" fontAlgn="base" latinLnBrk="0" hangingPunct="1">
              <a:lnSpc>
                <a:spcPct val="100000"/>
              </a:lnSpc>
              <a:spcBef>
                <a:spcPct val="0"/>
              </a:spcBef>
              <a:spcAft>
                <a:spcPct val="0"/>
              </a:spcAft>
              <a:buClrTx/>
              <a:buSzTx/>
              <a:buFontTx/>
              <a:buNone/>
              <a:tabLst>
                <a:tab pos="3421063" algn="l"/>
                <a:tab pos="3781425" algn="l"/>
              </a:tabLst>
            </a:pPr>
            <a:r>
              <a:rPr kumimoji="0" lang="tr-TR" sz="1600" b="1" i="0" u="none" strike="noStrike" cap="none" normalizeH="0" baseline="0" dirty="0" smtClean="0">
                <a:ln>
                  <a:noFill/>
                </a:ln>
                <a:solidFill>
                  <a:srgbClr val="FF0000"/>
                </a:solidFill>
                <a:effectLst/>
                <a:latin typeface="Gill Sans MT" pitchFamily="34" charset="0"/>
                <a:ea typeface="Times New Roman" pitchFamily="18" charset="0"/>
                <a:cs typeface="Times New Roman" pitchFamily="18" charset="0"/>
              </a:rPr>
              <a:t>Şekil 12.8.</a:t>
            </a:r>
            <a:r>
              <a:rPr kumimoji="0" lang="tr-TR" sz="1600" b="0" i="0" u="none" strike="noStrike" cap="none" normalizeH="0" baseline="0" dirty="0" smtClean="0">
                <a:ln>
                  <a:noFill/>
                </a:ln>
                <a:solidFill>
                  <a:srgbClr val="FF0000"/>
                </a:solidFill>
                <a:effectLst/>
                <a:latin typeface="Gill Sans MT" pitchFamily="34" charset="0"/>
                <a:ea typeface="Times New Roman" pitchFamily="18" charset="0"/>
                <a:cs typeface="Times New Roman" pitchFamily="18" charset="0"/>
              </a:rPr>
              <a:t> </a:t>
            </a:r>
            <a:r>
              <a:rPr kumimoji="0" lang="tr-TR" sz="1600" b="0" i="0" u="none" strike="noStrike" cap="none" normalizeH="0" baseline="0" dirty="0" err="1" smtClean="0">
                <a:ln>
                  <a:noFill/>
                </a:ln>
                <a:solidFill>
                  <a:srgbClr val="000000"/>
                </a:solidFill>
                <a:effectLst/>
                <a:latin typeface="Gill Sans MT" pitchFamily="34" charset="0"/>
                <a:ea typeface="Times New Roman" pitchFamily="18" charset="0"/>
                <a:cs typeface="Times New Roman" pitchFamily="18" charset="0"/>
              </a:rPr>
              <a:t>Glisinin</a:t>
            </a:r>
            <a:r>
              <a:rPr kumimoji="0" lang="tr-TR" sz="1600" b="0" i="0" u="none" strike="noStrike" cap="none" normalizeH="0" baseline="0" dirty="0" smtClean="0">
                <a:ln>
                  <a:noFill/>
                </a:ln>
                <a:solidFill>
                  <a:srgbClr val="000000"/>
                </a:solidFill>
                <a:effectLst/>
                <a:latin typeface="Gill Sans MT" pitchFamily="34" charset="0"/>
                <a:ea typeface="Times New Roman" pitchFamily="18" charset="0"/>
                <a:cs typeface="Times New Roman" pitchFamily="18" charset="0"/>
              </a:rPr>
              <a:t> iki </a:t>
            </a:r>
            <a:r>
              <a:rPr kumimoji="0" lang="tr-TR" sz="1600" b="0" i="0" u="none" strike="noStrike" cap="none" normalizeH="0" baseline="0" dirty="0" err="1" smtClean="0">
                <a:ln>
                  <a:noFill/>
                </a:ln>
                <a:solidFill>
                  <a:srgbClr val="000000"/>
                </a:solidFill>
                <a:effectLst/>
                <a:latin typeface="Gill Sans MT" pitchFamily="34" charset="0"/>
                <a:ea typeface="Times New Roman" pitchFamily="18" charset="0"/>
                <a:cs typeface="Times New Roman" pitchFamily="18" charset="0"/>
              </a:rPr>
              <a:t>metabolik</a:t>
            </a:r>
            <a:r>
              <a:rPr kumimoji="0" lang="tr-TR" sz="1600" b="0" i="0" u="none" strike="noStrike" cap="none" normalizeH="0" baseline="0" dirty="0" smtClean="0">
                <a:ln>
                  <a:noFill/>
                </a:ln>
                <a:solidFill>
                  <a:srgbClr val="000000"/>
                </a:solidFill>
                <a:effectLst/>
                <a:latin typeface="Gill Sans MT" pitchFamily="34" charset="0"/>
                <a:ea typeface="Times New Roman" pitchFamily="18" charset="0"/>
                <a:cs typeface="Times New Roman" pitchFamily="18" charset="0"/>
              </a:rPr>
              <a:t> sonu. </a:t>
            </a:r>
            <a:r>
              <a:rPr kumimoji="0" lang="tr-TR" sz="1600" b="1" i="0" u="none" strike="noStrike" cap="none" normalizeH="0" baseline="0" dirty="0" smtClean="0">
                <a:ln>
                  <a:noFill/>
                </a:ln>
                <a:solidFill>
                  <a:srgbClr val="FF0000"/>
                </a:solidFill>
                <a:effectLst/>
                <a:latin typeface="Gill Sans MT" pitchFamily="34" charset="0"/>
                <a:ea typeface="Times New Roman" pitchFamily="18" charset="0"/>
                <a:cs typeface="Times New Roman" pitchFamily="18" charset="0"/>
              </a:rPr>
              <a:t>a</a:t>
            </a:r>
            <a:r>
              <a:rPr kumimoji="0" lang="tr-TR" sz="1600" b="1" i="0" u="none" strike="noStrike" cap="none" normalizeH="0" baseline="0" dirty="0" smtClean="0">
                <a:ln>
                  <a:noFill/>
                </a:ln>
                <a:solidFill>
                  <a:srgbClr val="000000"/>
                </a:solidFill>
                <a:effectLst/>
                <a:latin typeface="Gill Sans MT" pitchFamily="34" charset="0"/>
                <a:ea typeface="Times New Roman" pitchFamily="18" charset="0"/>
                <a:cs typeface="Times New Roman" pitchFamily="18" charset="0"/>
              </a:rPr>
              <a:t>)</a:t>
            </a:r>
            <a:r>
              <a:rPr kumimoji="0" lang="tr-TR" sz="1600" b="0" i="0" u="none" strike="noStrike" cap="none" normalizeH="0" baseline="0" dirty="0" smtClean="0">
                <a:ln>
                  <a:noFill/>
                </a:ln>
                <a:solidFill>
                  <a:srgbClr val="000000"/>
                </a:solidFill>
                <a:effectLst/>
                <a:latin typeface="Gill Sans MT" pitchFamily="34" charset="0"/>
                <a:ea typeface="Times New Roman" pitchFamily="18" charset="0"/>
                <a:cs typeface="Times New Roman" pitchFamily="18" charset="0"/>
              </a:rPr>
              <a:t>Serine dönüşümü ve </a:t>
            </a:r>
            <a:r>
              <a:rPr kumimoji="0" lang="tr-TR" sz="1600" b="1" i="0" u="none" strike="noStrike" cap="none" normalizeH="0" baseline="0" dirty="0" smtClean="0">
                <a:ln>
                  <a:noFill/>
                </a:ln>
                <a:solidFill>
                  <a:srgbClr val="FF0000"/>
                </a:solidFill>
                <a:effectLst/>
                <a:latin typeface="Gill Sans MT" pitchFamily="34" charset="0"/>
                <a:ea typeface="Times New Roman" pitchFamily="18" charset="0"/>
                <a:cs typeface="Times New Roman" pitchFamily="18" charset="0"/>
              </a:rPr>
              <a:t>b)</a:t>
            </a:r>
            <a:r>
              <a:rPr kumimoji="0" lang="tr-TR" sz="1600" b="1" i="0" u="none" strike="noStrike" cap="none" normalizeH="0" baseline="0" dirty="0" smtClean="0">
                <a:ln>
                  <a:noFill/>
                </a:ln>
                <a:solidFill>
                  <a:srgbClr val="000000"/>
                </a:solidFill>
                <a:effectLst/>
                <a:latin typeface="Gill Sans MT" pitchFamily="34" charset="0"/>
                <a:ea typeface="Times New Roman" pitchFamily="18" charset="0"/>
                <a:cs typeface="Times New Roman" pitchFamily="18" charset="0"/>
              </a:rPr>
              <a:t> </a:t>
            </a:r>
            <a:r>
              <a:rPr kumimoji="0" lang="tr-TR" sz="1600" b="0" i="0" u="none" strike="noStrike" cap="none" normalizeH="0" baseline="0" dirty="0" smtClean="0">
                <a:ln>
                  <a:noFill/>
                </a:ln>
                <a:solidFill>
                  <a:srgbClr val="000000"/>
                </a:solidFill>
                <a:effectLst/>
                <a:latin typeface="Gill Sans MT" pitchFamily="34" charset="0"/>
                <a:ea typeface="Times New Roman" pitchFamily="18" charset="0"/>
                <a:cs typeface="Times New Roman" pitchFamily="18" charset="0"/>
              </a:rPr>
              <a:t>CO</a:t>
            </a:r>
            <a:r>
              <a:rPr kumimoji="0" lang="tr-TR" sz="1600" b="0" i="0" u="none" strike="noStrike" cap="none" normalizeH="0" baseline="-30000" dirty="0" smtClean="0">
                <a:ln>
                  <a:noFill/>
                </a:ln>
                <a:solidFill>
                  <a:srgbClr val="000000"/>
                </a:solidFill>
                <a:effectLst/>
                <a:latin typeface="Gill Sans MT" pitchFamily="34" charset="0"/>
                <a:ea typeface="Times New Roman" pitchFamily="18" charset="0"/>
                <a:cs typeface="Times New Roman" pitchFamily="18" charset="0"/>
              </a:rPr>
              <a:t>2</a:t>
            </a:r>
            <a:r>
              <a:rPr kumimoji="0" lang="tr-TR" sz="1600" b="0" i="0" u="none" strike="noStrike" cap="none" normalizeH="0" baseline="0" dirty="0" smtClean="0">
                <a:ln>
                  <a:noFill/>
                </a:ln>
                <a:solidFill>
                  <a:srgbClr val="000000"/>
                </a:solidFill>
                <a:effectLst/>
                <a:latin typeface="Gill Sans MT" pitchFamily="34" charset="0"/>
                <a:ea typeface="Times New Roman" pitchFamily="18" charset="0"/>
                <a:cs typeface="Times New Roman" pitchFamily="18" charset="0"/>
              </a:rPr>
              <a:t> ve NH</a:t>
            </a:r>
            <a:r>
              <a:rPr kumimoji="0" lang="tr-TR" sz="1600" b="0" i="0" u="none" strike="noStrike" cap="none" normalizeH="0" baseline="-30000" dirty="0" smtClean="0">
                <a:ln>
                  <a:noFill/>
                </a:ln>
                <a:solidFill>
                  <a:srgbClr val="000000"/>
                </a:solidFill>
                <a:effectLst/>
                <a:latin typeface="Gill Sans MT" pitchFamily="34" charset="0"/>
                <a:ea typeface="Times New Roman" pitchFamily="18" charset="0"/>
                <a:cs typeface="Times New Roman" pitchFamily="18" charset="0"/>
              </a:rPr>
              <a:t>4</a:t>
            </a:r>
            <a:r>
              <a:rPr kumimoji="0" lang="tr-TR" sz="1600" b="0" i="0" u="none" strike="noStrike" cap="none" normalizeH="0" baseline="30000" dirty="0" smtClean="0">
                <a:ln>
                  <a:noFill/>
                </a:ln>
                <a:solidFill>
                  <a:srgbClr val="000000"/>
                </a:solidFill>
                <a:effectLst/>
                <a:latin typeface="Gill Sans MT" pitchFamily="34" charset="0"/>
                <a:ea typeface="Times New Roman" pitchFamily="18" charset="0"/>
                <a:cs typeface="Times New Roman" pitchFamily="18" charset="0"/>
              </a:rPr>
              <a:t>+</a:t>
            </a:r>
            <a:r>
              <a:rPr kumimoji="0" lang="tr-TR" sz="1600" b="0" i="0" u="none" strike="noStrike" cap="none" normalizeH="0" baseline="0" dirty="0" smtClean="0">
                <a:ln>
                  <a:noFill/>
                </a:ln>
                <a:solidFill>
                  <a:srgbClr val="000000"/>
                </a:solidFill>
                <a:effectLst/>
                <a:latin typeface="Gill Sans MT" pitchFamily="34" charset="0"/>
                <a:ea typeface="Times New Roman" pitchFamily="18" charset="0"/>
                <a:cs typeface="Times New Roman" pitchFamily="18" charset="0"/>
              </a:rPr>
              <a:t>’ a yıkımı. Bu reaksiyonların her ikisinde de tek karbon birimlerini </a:t>
            </a:r>
            <a:r>
              <a:rPr kumimoji="0" lang="tr-TR" sz="1600" b="0" i="0" u="none" strike="noStrike" cap="none" normalizeH="0" baseline="0" dirty="0" err="1" smtClean="0">
                <a:ln>
                  <a:noFill/>
                </a:ln>
                <a:solidFill>
                  <a:srgbClr val="000000"/>
                </a:solidFill>
                <a:effectLst/>
                <a:latin typeface="Gill Sans MT" pitchFamily="34" charset="0"/>
                <a:ea typeface="Times New Roman" pitchFamily="18" charset="0"/>
                <a:cs typeface="Times New Roman" pitchFamily="18" charset="0"/>
              </a:rPr>
              <a:t>tetrahidrofolat</a:t>
            </a:r>
            <a:r>
              <a:rPr kumimoji="0" lang="tr-TR" sz="1600" b="0" i="0" u="none" strike="noStrike" cap="none" normalizeH="0" baseline="0" dirty="0" smtClean="0">
                <a:ln>
                  <a:noFill/>
                </a:ln>
                <a:solidFill>
                  <a:srgbClr val="000000"/>
                </a:solidFill>
                <a:effectLst/>
                <a:latin typeface="Gill Sans MT" pitchFamily="34" charset="0"/>
                <a:ea typeface="Times New Roman" pitchFamily="18" charset="0"/>
                <a:cs typeface="Times New Roman" pitchFamily="18" charset="0"/>
              </a:rPr>
              <a:t> taşır.</a:t>
            </a:r>
            <a:endParaRPr kumimoji="0" lang="tr-TR" sz="1600" b="0" i="0" u="none" strike="noStrike" cap="none" normalizeH="0" baseline="0" dirty="0" smtClean="0">
              <a:ln>
                <a:noFill/>
              </a:ln>
              <a:solidFill>
                <a:schemeClr val="tx1"/>
              </a:solidFill>
              <a:effectLst/>
              <a:latin typeface="Gill Sans MT" pitchFamily="34" charset="0"/>
              <a:cs typeface="Times New Roman" pitchFamily="18" charset="0"/>
            </a:endParaRPr>
          </a:p>
        </p:txBody>
      </p:sp>
      <p:sp>
        <p:nvSpPr>
          <p:cNvPr id="5" name="4 Slayt Numarası Yer Tutucusu"/>
          <p:cNvSpPr>
            <a:spLocks noGrp="1"/>
          </p:cNvSpPr>
          <p:nvPr>
            <p:ph type="sldNum" sz="quarter" idx="12"/>
          </p:nvPr>
        </p:nvSpPr>
        <p:spPr/>
        <p:txBody>
          <a:bodyPr/>
          <a:lstStyle/>
          <a:p>
            <a:fld id="{983AD449-C491-42D1-BC29-B937A7C04F43}" type="slidenum">
              <a:rPr lang="tr-TR" smtClean="0"/>
              <a:pPr/>
              <a:t>77</a:t>
            </a:fld>
            <a:endParaRPr lang="tr-T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7158" y="1268760"/>
            <a:ext cx="7887250" cy="4464496"/>
          </a:xfrm>
          <a:ln>
            <a:solidFill>
              <a:schemeClr val="accent1"/>
            </a:solidFill>
          </a:ln>
        </p:spPr>
        <p:txBody>
          <a:bodyPr>
            <a:normAutofit lnSpcReduction="10000"/>
          </a:bodyPr>
          <a:lstStyle/>
          <a:p>
            <a:pPr>
              <a:lnSpc>
                <a:spcPct val="150000"/>
              </a:lnSpc>
              <a:buFont typeface="Wingdings" pitchFamily="2" charset="2"/>
              <a:buChar char="Ø"/>
            </a:pPr>
            <a:r>
              <a:rPr lang="tr-TR" sz="2000" dirty="0" smtClean="0">
                <a:latin typeface="Times New Roman" pitchFamily="18" charset="0"/>
                <a:cs typeface="Times New Roman" pitchFamily="18" charset="0"/>
              </a:rPr>
              <a:t>  </a:t>
            </a:r>
            <a:r>
              <a:rPr lang="tr-TR" sz="2000" dirty="0" smtClean="0">
                <a:latin typeface="Gill Sans MT" pitchFamily="34" charset="0"/>
                <a:cs typeface="Times New Roman" pitchFamily="18" charset="0"/>
              </a:rPr>
              <a:t>Bakterideki bir ana yolda </a:t>
            </a:r>
            <a:r>
              <a:rPr lang="tr-TR" sz="2400" b="1" dirty="0" err="1" smtClean="0">
                <a:solidFill>
                  <a:srgbClr val="FF0000"/>
                </a:solidFill>
                <a:latin typeface="Gill Sans MT" pitchFamily="34" charset="0"/>
                <a:cs typeface="Times New Roman" pitchFamily="18" charset="0"/>
              </a:rPr>
              <a:t>glisin</a:t>
            </a:r>
            <a:r>
              <a:rPr lang="tr-TR" sz="2400" b="1" dirty="0" smtClean="0">
                <a:solidFill>
                  <a:srgbClr val="FF0000"/>
                </a:solidFill>
                <a:latin typeface="Gill Sans MT" pitchFamily="34" charset="0"/>
                <a:cs typeface="Times New Roman" pitchFamily="18" charset="0"/>
              </a:rPr>
              <a:t>,</a:t>
            </a:r>
            <a:r>
              <a:rPr lang="tr-TR" sz="2000" dirty="0" smtClean="0">
                <a:latin typeface="Gill Sans MT" pitchFamily="34" charset="0"/>
                <a:cs typeface="Times New Roman" pitchFamily="18" charset="0"/>
              </a:rPr>
              <a:t> bir </a:t>
            </a:r>
            <a:r>
              <a:rPr lang="tr-TR" sz="2000" dirty="0" err="1" smtClean="0">
                <a:latin typeface="Gill Sans MT" pitchFamily="34" charset="0"/>
                <a:cs typeface="Times New Roman" pitchFamily="18" charset="0"/>
              </a:rPr>
              <a:t>hidroksimetil</a:t>
            </a:r>
            <a:r>
              <a:rPr lang="tr-TR" sz="2000" dirty="0" smtClean="0">
                <a:latin typeface="Gill Sans MT" pitchFamily="34" charset="0"/>
                <a:cs typeface="Times New Roman" pitchFamily="18" charset="0"/>
              </a:rPr>
              <a:t> grubunun </a:t>
            </a:r>
            <a:r>
              <a:rPr lang="tr-TR" sz="2000" dirty="0" err="1" smtClean="0">
                <a:latin typeface="Gill Sans MT" pitchFamily="34" charset="0"/>
                <a:cs typeface="Times New Roman" pitchFamily="18" charset="0"/>
              </a:rPr>
              <a:t>enzimatik</a:t>
            </a:r>
            <a:r>
              <a:rPr lang="tr-TR" sz="2000" dirty="0" smtClean="0">
                <a:latin typeface="Gill Sans MT" pitchFamily="34" charset="0"/>
                <a:cs typeface="Times New Roman" pitchFamily="18" charset="0"/>
              </a:rPr>
              <a:t> olarak eklenmesiyle serine dönüştürülür (</a:t>
            </a:r>
            <a:r>
              <a:rPr lang="tr-TR" sz="2000" dirty="0" smtClean="0">
                <a:solidFill>
                  <a:srgbClr val="FF0000"/>
                </a:solidFill>
                <a:latin typeface="Gill Sans MT" pitchFamily="34" charset="0"/>
                <a:cs typeface="Times New Roman" pitchFamily="18" charset="0"/>
              </a:rPr>
              <a:t>Şekil 12.8.a</a:t>
            </a:r>
            <a:r>
              <a:rPr lang="tr-TR" sz="2000" dirty="0" smtClean="0">
                <a:latin typeface="Gill Sans MT" pitchFamily="34" charset="0"/>
                <a:cs typeface="Times New Roman" pitchFamily="18" charset="0"/>
              </a:rPr>
              <a:t>). </a:t>
            </a:r>
          </a:p>
          <a:p>
            <a:pPr>
              <a:lnSpc>
                <a:spcPct val="150000"/>
              </a:lnSpc>
              <a:buFont typeface="Wingdings" pitchFamily="2" charset="2"/>
              <a:buChar char="ü"/>
            </a:pPr>
            <a:r>
              <a:rPr lang="tr-TR" sz="2000" dirty="0" smtClean="0">
                <a:latin typeface="Gill Sans MT" pitchFamily="34" charset="0"/>
                <a:cs typeface="Times New Roman" pitchFamily="18" charset="0"/>
              </a:rPr>
              <a:t>Bu reaksiyon </a:t>
            </a:r>
            <a:r>
              <a:rPr lang="tr-TR" sz="2400" b="1" dirty="0" smtClean="0">
                <a:solidFill>
                  <a:srgbClr val="FF0000"/>
                </a:solidFill>
                <a:latin typeface="Gill Sans MT" pitchFamily="34" charset="0"/>
                <a:cs typeface="Times New Roman" pitchFamily="18" charset="0"/>
              </a:rPr>
              <a:t>serin </a:t>
            </a:r>
            <a:r>
              <a:rPr lang="tr-TR" sz="2400" b="1" dirty="0" err="1" smtClean="0">
                <a:solidFill>
                  <a:srgbClr val="FF0000"/>
                </a:solidFill>
                <a:latin typeface="Gill Sans MT" pitchFamily="34" charset="0"/>
                <a:cs typeface="Times New Roman" pitchFamily="18" charset="0"/>
              </a:rPr>
              <a:t>hidroksimetil</a:t>
            </a:r>
            <a:r>
              <a:rPr lang="tr-TR" sz="2400" b="1" dirty="0" smtClean="0">
                <a:solidFill>
                  <a:srgbClr val="FF0000"/>
                </a:solidFill>
                <a:latin typeface="Gill Sans MT" pitchFamily="34" charset="0"/>
                <a:cs typeface="Times New Roman" pitchFamily="18" charset="0"/>
              </a:rPr>
              <a:t> </a:t>
            </a:r>
            <a:r>
              <a:rPr lang="tr-TR" sz="2400" b="1" dirty="0" err="1" smtClean="0">
                <a:solidFill>
                  <a:srgbClr val="FF0000"/>
                </a:solidFill>
                <a:latin typeface="Gill Sans MT" pitchFamily="34" charset="0"/>
                <a:cs typeface="Times New Roman" pitchFamily="18" charset="0"/>
              </a:rPr>
              <a:t>transferaz</a:t>
            </a:r>
            <a:r>
              <a:rPr lang="tr-TR" sz="2000" dirty="0" err="1" smtClean="0">
                <a:latin typeface="Gill Sans MT" pitchFamily="34" charset="0"/>
                <a:cs typeface="Times New Roman" pitchFamily="18" charset="0"/>
              </a:rPr>
              <a:t>la</a:t>
            </a:r>
            <a:r>
              <a:rPr lang="tr-TR" sz="2000" dirty="0" smtClean="0">
                <a:latin typeface="Gill Sans MT" pitchFamily="34" charset="0"/>
                <a:cs typeface="Times New Roman" pitchFamily="18" charset="0"/>
              </a:rPr>
              <a:t> katalizlenirken ayrıca </a:t>
            </a:r>
            <a:r>
              <a:rPr lang="tr-TR" sz="2000" dirty="0" err="1" smtClean="0">
                <a:latin typeface="Gill Sans MT" pitchFamily="34" charset="0"/>
                <a:cs typeface="Times New Roman" pitchFamily="18" charset="0"/>
              </a:rPr>
              <a:t>tetrahidrofolat</a:t>
            </a:r>
            <a:r>
              <a:rPr lang="tr-TR" sz="2000" dirty="0" smtClean="0">
                <a:latin typeface="Gill Sans MT" pitchFamily="34" charset="0"/>
                <a:cs typeface="Times New Roman" pitchFamily="18" charset="0"/>
              </a:rPr>
              <a:t> ve </a:t>
            </a:r>
            <a:r>
              <a:rPr lang="tr-TR" sz="2000" dirty="0" err="1" smtClean="0">
                <a:latin typeface="Gill Sans MT" pitchFamily="34" charset="0"/>
                <a:cs typeface="Times New Roman" pitchFamily="18" charset="0"/>
              </a:rPr>
              <a:t>pridoksal</a:t>
            </a:r>
            <a:r>
              <a:rPr lang="tr-TR" sz="2000" dirty="0" smtClean="0">
                <a:latin typeface="Gill Sans MT" pitchFamily="34" charset="0"/>
                <a:cs typeface="Times New Roman" pitchFamily="18" charset="0"/>
              </a:rPr>
              <a:t> fosfat </a:t>
            </a:r>
            <a:r>
              <a:rPr lang="tr-TR" sz="2000" dirty="0" err="1" smtClean="0">
                <a:latin typeface="Gill Sans MT" pitchFamily="34" charset="0"/>
                <a:cs typeface="Times New Roman" pitchFamily="18" charset="0"/>
              </a:rPr>
              <a:t>koenzimlerine</a:t>
            </a:r>
            <a:r>
              <a:rPr lang="tr-TR" sz="2000" dirty="0" smtClean="0">
                <a:latin typeface="Gill Sans MT" pitchFamily="34" charset="0"/>
                <a:cs typeface="Times New Roman" pitchFamily="18" charset="0"/>
              </a:rPr>
              <a:t> ihtiyaç duyar.  </a:t>
            </a:r>
          </a:p>
          <a:p>
            <a:pPr>
              <a:lnSpc>
                <a:spcPct val="150000"/>
              </a:lnSpc>
              <a:buFont typeface="Wingdings" pitchFamily="2" charset="2"/>
              <a:buChar char="Ø"/>
            </a:pPr>
            <a:r>
              <a:rPr lang="tr-TR" sz="2000" dirty="0" smtClean="0">
                <a:latin typeface="Gill Sans MT" pitchFamily="34" charset="0"/>
                <a:cs typeface="Times New Roman" pitchFamily="18" charset="0"/>
              </a:rPr>
              <a:t>  Hayvanlarda öncelikle baskın olan ikinci yolda </a:t>
            </a:r>
            <a:r>
              <a:rPr lang="tr-TR" sz="2000" dirty="0" err="1" smtClean="0">
                <a:latin typeface="Gill Sans MT" pitchFamily="34" charset="0"/>
                <a:cs typeface="Times New Roman" pitchFamily="18" charset="0"/>
              </a:rPr>
              <a:t>glisin</a:t>
            </a:r>
            <a:r>
              <a:rPr lang="tr-TR" sz="2000" dirty="0" smtClean="0">
                <a:latin typeface="Gill Sans MT" pitchFamily="34" charset="0"/>
                <a:cs typeface="Times New Roman" pitchFamily="18" charset="0"/>
              </a:rPr>
              <a:t>, CO</a:t>
            </a:r>
            <a:r>
              <a:rPr lang="tr-TR" sz="2000" baseline="-25000" dirty="0" smtClean="0">
                <a:latin typeface="Gill Sans MT" pitchFamily="34" charset="0"/>
                <a:cs typeface="Times New Roman" pitchFamily="18" charset="0"/>
              </a:rPr>
              <a:t>2</a:t>
            </a:r>
            <a:r>
              <a:rPr lang="tr-TR" sz="2000" dirty="0" smtClean="0">
                <a:latin typeface="Gill Sans MT" pitchFamily="34" charset="0"/>
                <a:cs typeface="Times New Roman" pitchFamily="18" charset="0"/>
              </a:rPr>
              <a:t>, NH</a:t>
            </a:r>
            <a:r>
              <a:rPr lang="tr-TR" sz="2000" baseline="-25000" dirty="0" smtClean="0">
                <a:latin typeface="Gill Sans MT" pitchFamily="34" charset="0"/>
                <a:cs typeface="Times New Roman" pitchFamily="18" charset="0"/>
              </a:rPr>
              <a:t>4</a:t>
            </a:r>
            <a:r>
              <a:rPr lang="tr-TR" sz="2000" baseline="30000" dirty="0" smtClean="0">
                <a:latin typeface="Gill Sans MT" pitchFamily="34" charset="0"/>
                <a:cs typeface="Times New Roman" pitchFamily="18" charset="0"/>
              </a:rPr>
              <a:t>+</a:t>
            </a:r>
            <a:r>
              <a:rPr lang="tr-TR" sz="2000" dirty="0" smtClean="0">
                <a:latin typeface="Gill Sans MT" pitchFamily="34" charset="0"/>
                <a:cs typeface="Times New Roman" pitchFamily="18" charset="0"/>
              </a:rPr>
              <a:t> ve bir metilen (–CH</a:t>
            </a:r>
            <a:r>
              <a:rPr lang="tr-TR" sz="2000" baseline="-25000" dirty="0" smtClean="0">
                <a:latin typeface="Gill Sans MT" pitchFamily="34" charset="0"/>
                <a:cs typeface="Times New Roman" pitchFamily="18" charset="0"/>
              </a:rPr>
              <a:t>2</a:t>
            </a:r>
            <a:r>
              <a:rPr lang="tr-TR" sz="2000" dirty="0" smtClean="0">
                <a:latin typeface="Gill Sans MT" pitchFamily="34" charset="0"/>
                <a:cs typeface="Times New Roman" pitchFamily="18" charset="0"/>
              </a:rPr>
              <a:t>–) grubu şeklinde </a:t>
            </a:r>
            <a:r>
              <a:rPr lang="tr-TR" sz="2000" dirty="0" err="1" smtClean="0">
                <a:latin typeface="Gill Sans MT" pitchFamily="34" charset="0"/>
                <a:cs typeface="Times New Roman" pitchFamily="18" charset="0"/>
              </a:rPr>
              <a:t>oksidatif</a:t>
            </a:r>
            <a:r>
              <a:rPr lang="tr-TR" sz="2000" dirty="0" smtClean="0">
                <a:latin typeface="Gill Sans MT" pitchFamily="34" charset="0"/>
                <a:cs typeface="Times New Roman" pitchFamily="18" charset="0"/>
              </a:rPr>
              <a:t> parçalanmaya uğrar (</a:t>
            </a:r>
            <a:r>
              <a:rPr lang="tr-TR" sz="2000" dirty="0" smtClean="0">
                <a:solidFill>
                  <a:srgbClr val="FF0000"/>
                </a:solidFill>
                <a:latin typeface="Gill Sans MT" pitchFamily="34" charset="0"/>
                <a:cs typeface="Times New Roman" pitchFamily="18" charset="0"/>
              </a:rPr>
              <a:t>Şekil 12.8</a:t>
            </a:r>
            <a:r>
              <a:rPr lang="tr-TR" sz="2000" dirty="0" smtClean="0">
                <a:latin typeface="Gill Sans MT" pitchFamily="34" charset="0"/>
                <a:cs typeface="Times New Roman" pitchFamily="18" charset="0"/>
              </a:rPr>
              <a:t>.</a:t>
            </a:r>
            <a:r>
              <a:rPr lang="tr-TR" sz="2000" dirty="0" smtClean="0">
                <a:solidFill>
                  <a:srgbClr val="FF0000"/>
                </a:solidFill>
                <a:latin typeface="Gill Sans MT" pitchFamily="34" charset="0"/>
                <a:cs typeface="Times New Roman" pitchFamily="18" charset="0"/>
              </a:rPr>
              <a:t>b</a:t>
            </a:r>
            <a:r>
              <a:rPr lang="tr-TR" sz="2000" dirty="0" smtClean="0">
                <a:latin typeface="Gill Sans MT" pitchFamily="34" charset="0"/>
                <a:cs typeface="Times New Roman" pitchFamily="18" charset="0"/>
              </a:rPr>
              <a:t>). </a:t>
            </a:r>
          </a:p>
          <a:p>
            <a:pPr>
              <a:lnSpc>
                <a:spcPct val="150000"/>
              </a:lnSpc>
              <a:buFont typeface="Wingdings" pitchFamily="2" charset="2"/>
              <a:buChar char="ü"/>
            </a:pPr>
            <a:r>
              <a:rPr lang="tr-TR" sz="2000" dirty="0" smtClean="0">
                <a:latin typeface="Gill Sans MT" pitchFamily="34" charset="0"/>
                <a:cs typeface="Times New Roman" pitchFamily="18" charset="0"/>
              </a:rPr>
              <a:t>Bu geri dönüşümlü reaksiyon </a:t>
            </a:r>
            <a:r>
              <a:rPr lang="tr-TR" sz="2400" b="1" dirty="0" err="1" smtClean="0">
                <a:solidFill>
                  <a:srgbClr val="FF0000"/>
                </a:solidFill>
                <a:latin typeface="Gill Sans MT" pitchFamily="34" charset="0"/>
                <a:cs typeface="Times New Roman" pitchFamily="18" charset="0"/>
              </a:rPr>
              <a:t>glisin</a:t>
            </a:r>
            <a:r>
              <a:rPr lang="tr-TR" sz="2400" b="1" dirty="0" smtClean="0">
                <a:solidFill>
                  <a:srgbClr val="FF0000"/>
                </a:solidFill>
                <a:latin typeface="Gill Sans MT" pitchFamily="34" charset="0"/>
                <a:cs typeface="Times New Roman" pitchFamily="18" charset="0"/>
              </a:rPr>
              <a:t> </a:t>
            </a:r>
            <a:r>
              <a:rPr lang="tr-TR" sz="2400" b="1" dirty="0" err="1" smtClean="0">
                <a:solidFill>
                  <a:srgbClr val="FF0000"/>
                </a:solidFill>
                <a:latin typeface="Gill Sans MT" pitchFamily="34" charset="0"/>
                <a:cs typeface="Times New Roman" pitchFamily="18" charset="0"/>
              </a:rPr>
              <a:t>sentaz</a:t>
            </a:r>
            <a:r>
              <a:rPr lang="tr-TR" sz="2000" dirty="0" err="1" smtClean="0">
                <a:latin typeface="Gill Sans MT" pitchFamily="34" charset="0"/>
                <a:cs typeface="Times New Roman" pitchFamily="18" charset="0"/>
              </a:rPr>
              <a:t>la</a:t>
            </a:r>
            <a:r>
              <a:rPr lang="tr-TR" sz="2000" dirty="0" smtClean="0">
                <a:latin typeface="Gill Sans MT" pitchFamily="34" charset="0"/>
                <a:cs typeface="Times New Roman" pitchFamily="18" charset="0"/>
              </a:rPr>
              <a:t> katalizlenir ve metilen grubu alıcısı olarak </a:t>
            </a:r>
            <a:r>
              <a:rPr lang="tr-TR" sz="2000" dirty="0" err="1" smtClean="0">
                <a:latin typeface="Gill Sans MT" pitchFamily="34" charset="0"/>
                <a:cs typeface="Times New Roman" pitchFamily="18" charset="0"/>
              </a:rPr>
              <a:t>tetrahidrofolata</a:t>
            </a:r>
            <a:r>
              <a:rPr lang="tr-TR" sz="2000" dirty="0" smtClean="0">
                <a:latin typeface="Gill Sans MT" pitchFamily="34" charset="0"/>
                <a:cs typeface="Times New Roman" pitchFamily="18" charset="0"/>
              </a:rPr>
              <a:t> ihtiyaç duyar.      </a:t>
            </a:r>
          </a:p>
          <a:p>
            <a:pPr algn="just">
              <a:lnSpc>
                <a:spcPct val="120000"/>
              </a:lnSpc>
              <a:buNone/>
            </a:pPr>
            <a:endParaRPr lang="tr-TR" dirty="0"/>
          </a:p>
        </p:txBody>
      </p:sp>
      <p:sp>
        <p:nvSpPr>
          <p:cNvPr id="4" name="3 Slayt Numarası Yer Tutucusu"/>
          <p:cNvSpPr>
            <a:spLocks noGrp="1"/>
          </p:cNvSpPr>
          <p:nvPr>
            <p:ph type="sldNum" sz="quarter" idx="12"/>
          </p:nvPr>
        </p:nvSpPr>
        <p:spPr/>
        <p:txBody>
          <a:bodyPr/>
          <a:lstStyle/>
          <a:p>
            <a:fld id="{983AD449-C491-42D1-BC29-B937A7C04F43}" type="slidenum">
              <a:rPr lang="tr-TR" smtClean="0"/>
              <a:pPr/>
              <a:t>78</a:t>
            </a:fld>
            <a:endParaRPr lang="tr-T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23528" y="980728"/>
            <a:ext cx="7753672" cy="4680520"/>
          </a:xfrm>
          <a:ln>
            <a:solidFill>
              <a:schemeClr val="accent1"/>
            </a:solidFill>
          </a:ln>
        </p:spPr>
        <p:txBody>
          <a:bodyPr>
            <a:normAutofit lnSpcReduction="10000"/>
          </a:bodyPr>
          <a:lstStyle/>
          <a:p>
            <a:pPr>
              <a:lnSpc>
                <a:spcPct val="160000"/>
              </a:lnSpc>
              <a:buFont typeface="Wingdings" pitchFamily="2" charset="2"/>
              <a:buChar char="Ø"/>
            </a:pPr>
            <a:r>
              <a:rPr lang="tr-TR" sz="2000" dirty="0" smtClean="0">
                <a:latin typeface="Gill Sans MT" pitchFamily="34" charset="0"/>
                <a:cs typeface="Times New Roman" pitchFamily="18" charset="0"/>
              </a:rPr>
              <a:t>  Bu </a:t>
            </a:r>
            <a:r>
              <a:rPr lang="tr-TR" sz="2000" dirty="0" err="1" smtClean="0">
                <a:latin typeface="Gill Sans MT" pitchFamily="34" charset="0"/>
                <a:cs typeface="Times New Roman" pitchFamily="18" charset="0"/>
              </a:rPr>
              <a:t>oksidatif</a:t>
            </a:r>
            <a:r>
              <a:rPr lang="tr-TR" sz="2000" dirty="0" smtClean="0">
                <a:latin typeface="Gill Sans MT" pitchFamily="34" charset="0"/>
                <a:cs typeface="Times New Roman" pitchFamily="18" charset="0"/>
              </a:rPr>
              <a:t> yıkım yolunda </a:t>
            </a:r>
            <a:r>
              <a:rPr lang="tr-TR" sz="2000" dirty="0" err="1" smtClean="0">
                <a:latin typeface="Gill Sans MT" pitchFamily="34" charset="0"/>
                <a:cs typeface="Times New Roman" pitchFamily="18" charset="0"/>
              </a:rPr>
              <a:t>glisinin</a:t>
            </a:r>
            <a:r>
              <a:rPr lang="tr-TR" sz="2000" dirty="0" smtClean="0">
                <a:latin typeface="Gill Sans MT" pitchFamily="34" charset="0"/>
                <a:cs typeface="Times New Roman" pitchFamily="18" charset="0"/>
              </a:rPr>
              <a:t> iki karbon atomu sitrik asit çevrimine girmez. </a:t>
            </a:r>
          </a:p>
          <a:p>
            <a:pPr>
              <a:lnSpc>
                <a:spcPct val="160000"/>
              </a:lnSpc>
              <a:buFont typeface="Wingdings" pitchFamily="2" charset="2"/>
              <a:buChar char="ü"/>
            </a:pPr>
            <a:r>
              <a:rPr lang="tr-TR" sz="2000" dirty="0" smtClean="0">
                <a:latin typeface="Gill Sans MT" pitchFamily="34" charset="0"/>
                <a:cs typeface="Times New Roman" pitchFamily="18" charset="0"/>
              </a:rPr>
              <a:t>Bir karbon CO</a:t>
            </a:r>
            <a:r>
              <a:rPr lang="tr-TR" sz="2000" baseline="-25000" dirty="0" smtClean="0">
                <a:latin typeface="Gill Sans MT" pitchFamily="34" charset="0"/>
                <a:cs typeface="Times New Roman" pitchFamily="18" charset="0"/>
              </a:rPr>
              <a:t>2</a:t>
            </a:r>
            <a:r>
              <a:rPr lang="tr-TR" sz="2000" dirty="0" smtClean="0">
                <a:latin typeface="Gill Sans MT" pitchFamily="34" charset="0"/>
                <a:cs typeface="Times New Roman" pitchFamily="18" charset="0"/>
              </a:rPr>
              <a:t> olarak kaybolur ve diğeri bazı </a:t>
            </a:r>
            <a:r>
              <a:rPr lang="tr-TR" sz="2000" dirty="0" err="1" smtClean="0">
                <a:latin typeface="Gill Sans MT" pitchFamily="34" charset="0"/>
                <a:cs typeface="Times New Roman" pitchFamily="18" charset="0"/>
              </a:rPr>
              <a:t>biyosentetik</a:t>
            </a:r>
            <a:r>
              <a:rPr lang="tr-TR" sz="2000" dirty="0" smtClean="0">
                <a:latin typeface="Gill Sans MT" pitchFamily="34" charset="0"/>
                <a:cs typeface="Times New Roman" pitchFamily="18" charset="0"/>
              </a:rPr>
              <a:t> yollarda tek–karbon grup vericisi olan N</a:t>
            </a:r>
            <a:r>
              <a:rPr lang="tr-TR" sz="2000" baseline="30000" dirty="0" smtClean="0">
                <a:latin typeface="Gill Sans MT" pitchFamily="34" charset="0"/>
                <a:cs typeface="Times New Roman" pitchFamily="18" charset="0"/>
              </a:rPr>
              <a:t>5</a:t>
            </a:r>
            <a:r>
              <a:rPr lang="tr-TR" sz="2000" dirty="0" smtClean="0">
                <a:latin typeface="Gill Sans MT" pitchFamily="34" charset="0"/>
                <a:cs typeface="Times New Roman" pitchFamily="18" charset="0"/>
              </a:rPr>
              <a:t>,N</a:t>
            </a:r>
            <a:r>
              <a:rPr lang="tr-TR" sz="2000" baseline="30000" dirty="0" smtClean="0">
                <a:latin typeface="Gill Sans MT" pitchFamily="34" charset="0"/>
                <a:cs typeface="Times New Roman" pitchFamily="18" charset="0"/>
              </a:rPr>
              <a:t>10</a:t>
            </a:r>
            <a:r>
              <a:rPr lang="tr-TR" sz="2000" dirty="0" smtClean="0">
                <a:latin typeface="Gill Sans MT" pitchFamily="34" charset="0"/>
                <a:cs typeface="Times New Roman" pitchFamily="18" charset="0"/>
              </a:rPr>
              <a:t>–metilen </a:t>
            </a:r>
            <a:r>
              <a:rPr lang="tr-TR" sz="2000" dirty="0" err="1" smtClean="0">
                <a:latin typeface="Gill Sans MT" pitchFamily="34" charset="0"/>
                <a:cs typeface="Times New Roman" pitchFamily="18" charset="0"/>
              </a:rPr>
              <a:t>tetrahidrofolatın</a:t>
            </a:r>
            <a:r>
              <a:rPr lang="tr-TR" sz="2000" dirty="0" smtClean="0">
                <a:latin typeface="Gill Sans MT" pitchFamily="34" charset="0"/>
                <a:cs typeface="Times New Roman" pitchFamily="18" charset="0"/>
              </a:rPr>
              <a:t> metilen grubunu oluşturur (</a:t>
            </a:r>
            <a:r>
              <a:rPr lang="tr-TR" sz="2000" dirty="0" smtClean="0">
                <a:solidFill>
                  <a:srgbClr val="FF0000"/>
                </a:solidFill>
                <a:latin typeface="Gill Sans MT" pitchFamily="34" charset="0"/>
                <a:cs typeface="Times New Roman" pitchFamily="18" charset="0"/>
              </a:rPr>
              <a:t>Şekil 8.12</a:t>
            </a:r>
            <a:r>
              <a:rPr lang="tr-TR" sz="2000" dirty="0" smtClean="0">
                <a:latin typeface="Gill Sans MT" pitchFamily="34" charset="0"/>
                <a:cs typeface="Times New Roman" pitchFamily="18" charset="0"/>
              </a:rPr>
              <a:t>).</a:t>
            </a:r>
          </a:p>
          <a:p>
            <a:pPr>
              <a:lnSpc>
                <a:spcPct val="160000"/>
              </a:lnSpc>
              <a:buFont typeface="Wingdings" pitchFamily="2" charset="2"/>
              <a:buChar char="ü"/>
            </a:pPr>
            <a:r>
              <a:rPr lang="tr-TR" sz="2000" dirty="0" smtClean="0">
                <a:latin typeface="Times New Roman" pitchFamily="18" charset="0"/>
                <a:cs typeface="Times New Roman" pitchFamily="18" charset="0"/>
              </a:rPr>
              <a:t> </a:t>
            </a:r>
            <a:r>
              <a:rPr lang="tr-TR" sz="2000" dirty="0" smtClean="0">
                <a:latin typeface="Gill Sans MT" pitchFamily="34" charset="0"/>
                <a:cs typeface="Times New Roman" pitchFamily="18" charset="0"/>
              </a:rPr>
              <a:t>Altı aminoasidin (</a:t>
            </a:r>
            <a:r>
              <a:rPr lang="tr-TR" sz="2400" b="1" dirty="0" err="1" smtClean="0">
                <a:solidFill>
                  <a:srgbClr val="FF0000"/>
                </a:solidFill>
                <a:latin typeface="Gill Sans MT" pitchFamily="34" charset="0"/>
                <a:cs typeface="Times New Roman" pitchFamily="18" charset="0"/>
              </a:rPr>
              <a:t>triptofan</a:t>
            </a:r>
            <a:r>
              <a:rPr lang="tr-TR" sz="2400" b="1" dirty="0" smtClean="0">
                <a:solidFill>
                  <a:srgbClr val="FF0000"/>
                </a:solidFill>
                <a:latin typeface="Gill Sans MT" pitchFamily="34" charset="0"/>
                <a:cs typeface="Times New Roman" pitchFamily="18" charset="0"/>
              </a:rPr>
              <a:t>, </a:t>
            </a:r>
            <a:r>
              <a:rPr lang="tr-TR" sz="2400" b="1" dirty="0" err="1" smtClean="0">
                <a:solidFill>
                  <a:srgbClr val="FF0000"/>
                </a:solidFill>
                <a:latin typeface="Gill Sans MT" pitchFamily="34" charset="0"/>
                <a:cs typeface="Times New Roman" pitchFamily="18" charset="0"/>
              </a:rPr>
              <a:t>lizin</a:t>
            </a:r>
            <a:r>
              <a:rPr lang="tr-TR" sz="2400" b="1" dirty="0" smtClean="0">
                <a:solidFill>
                  <a:srgbClr val="FF0000"/>
                </a:solidFill>
                <a:latin typeface="Gill Sans MT" pitchFamily="34" charset="0"/>
                <a:cs typeface="Times New Roman" pitchFamily="18" charset="0"/>
              </a:rPr>
              <a:t>, </a:t>
            </a:r>
            <a:r>
              <a:rPr lang="tr-TR" sz="2400" b="1" dirty="0" err="1" smtClean="0">
                <a:solidFill>
                  <a:srgbClr val="FF0000"/>
                </a:solidFill>
                <a:latin typeface="Gill Sans MT" pitchFamily="34" charset="0"/>
                <a:cs typeface="Times New Roman" pitchFamily="18" charset="0"/>
              </a:rPr>
              <a:t>fenilalanin</a:t>
            </a:r>
            <a:r>
              <a:rPr lang="tr-TR" sz="2400" b="1" dirty="0" smtClean="0">
                <a:solidFill>
                  <a:srgbClr val="FF0000"/>
                </a:solidFill>
                <a:latin typeface="Gill Sans MT" pitchFamily="34" charset="0"/>
                <a:cs typeface="Times New Roman" pitchFamily="18" charset="0"/>
              </a:rPr>
              <a:t>, </a:t>
            </a:r>
            <a:r>
              <a:rPr lang="tr-TR" sz="2400" b="1" dirty="0" err="1" smtClean="0">
                <a:solidFill>
                  <a:srgbClr val="FF0000"/>
                </a:solidFill>
                <a:latin typeface="Gill Sans MT" pitchFamily="34" charset="0"/>
                <a:cs typeface="Times New Roman" pitchFamily="18" charset="0"/>
              </a:rPr>
              <a:t>tirozin</a:t>
            </a:r>
            <a:r>
              <a:rPr lang="tr-TR" sz="2400" b="1" dirty="0" smtClean="0">
                <a:solidFill>
                  <a:srgbClr val="FF0000"/>
                </a:solidFill>
                <a:latin typeface="Gill Sans MT" pitchFamily="34" charset="0"/>
                <a:cs typeface="Times New Roman" pitchFamily="18" charset="0"/>
              </a:rPr>
              <a:t>, </a:t>
            </a:r>
            <a:r>
              <a:rPr lang="tr-TR" sz="2400" b="1" dirty="0" err="1" smtClean="0">
                <a:solidFill>
                  <a:srgbClr val="FF0000"/>
                </a:solidFill>
                <a:latin typeface="Gill Sans MT" pitchFamily="34" charset="0"/>
                <a:cs typeface="Times New Roman" pitchFamily="18" charset="0"/>
              </a:rPr>
              <a:t>lösin</a:t>
            </a:r>
            <a:r>
              <a:rPr lang="tr-TR" sz="2400" dirty="0" smtClean="0">
                <a:solidFill>
                  <a:srgbClr val="FF0000"/>
                </a:solidFill>
                <a:latin typeface="Gill Sans MT" pitchFamily="34" charset="0"/>
                <a:cs typeface="Times New Roman" pitchFamily="18" charset="0"/>
              </a:rPr>
              <a:t> ve </a:t>
            </a:r>
            <a:r>
              <a:rPr lang="tr-TR" sz="2400" b="1" dirty="0" err="1" smtClean="0">
                <a:solidFill>
                  <a:srgbClr val="FF0000"/>
                </a:solidFill>
                <a:latin typeface="Gill Sans MT" pitchFamily="34" charset="0"/>
                <a:cs typeface="Times New Roman" pitchFamily="18" charset="0"/>
              </a:rPr>
              <a:t>izolösin</a:t>
            </a:r>
            <a:r>
              <a:rPr lang="tr-TR" sz="2000" dirty="0" smtClean="0">
                <a:latin typeface="Gill Sans MT" pitchFamily="34" charset="0"/>
                <a:cs typeface="Times New Roman" pitchFamily="18" charset="0"/>
              </a:rPr>
              <a:t>) karbon iskeletlerinin kısımları </a:t>
            </a:r>
            <a:r>
              <a:rPr lang="tr-TR" sz="2000" dirty="0" err="1" smtClean="0">
                <a:latin typeface="Gill Sans MT" pitchFamily="34" charset="0"/>
                <a:cs typeface="Times New Roman" pitchFamily="18" charset="0"/>
              </a:rPr>
              <a:t>asetil</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CoA</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asetoasetil</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CoA</a:t>
            </a:r>
            <a:r>
              <a:rPr lang="tr-TR" sz="2000" dirty="0" smtClean="0">
                <a:latin typeface="Gill Sans MT" pitchFamily="34" charset="0"/>
                <a:cs typeface="Times New Roman" pitchFamily="18" charset="0"/>
              </a:rPr>
              <a:t> veya her ikisini oluşturur ve daha sonra </a:t>
            </a:r>
            <a:r>
              <a:rPr lang="tr-TR" sz="2000" dirty="0" err="1" smtClean="0">
                <a:latin typeface="Gill Sans MT" pitchFamily="34" charset="0"/>
                <a:cs typeface="Times New Roman" pitchFamily="18" charset="0"/>
              </a:rPr>
              <a:t>asetil</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CoA</a:t>
            </a:r>
            <a:r>
              <a:rPr lang="tr-TR" sz="2000" dirty="0" smtClean="0">
                <a:latin typeface="Gill Sans MT" pitchFamily="34" charset="0"/>
                <a:cs typeface="Times New Roman" pitchFamily="18" charset="0"/>
              </a:rPr>
              <a:t>’ ya dönüştürülür (</a:t>
            </a:r>
            <a:r>
              <a:rPr lang="tr-TR" sz="2000" dirty="0" smtClean="0">
                <a:solidFill>
                  <a:srgbClr val="FF0000"/>
                </a:solidFill>
                <a:latin typeface="Gill Sans MT" pitchFamily="34" charset="0"/>
                <a:cs typeface="Times New Roman" pitchFamily="18" charset="0"/>
              </a:rPr>
              <a:t>Şekil 12.9</a:t>
            </a:r>
            <a:r>
              <a:rPr lang="tr-TR" sz="2000" dirty="0" smtClean="0">
                <a:latin typeface="Gill Sans MT" pitchFamily="34" charset="0"/>
                <a:cs typeface="Times New Roman" pitchFamily="18" charset="0"/>
              </a:rPr>
              <a:t>).      </a:t>
            </a:r>
          </a:p>
          <a:p>
            <a:pPr>
              <a:lnSpc>
                <a:spcPct val="160000"/>
              </a:lnSpc>
            </a:pPr>
            <a:endParaRPr lang="tr-TR" sz="2800" dirty="0"/>
          </a:p>
        </p:txBody>
      </p:sp>
      <p:sp>
        <p:nvSpPr>
          <p:cNvPr id="4" name="3 Slayt Numarası Yer Tutucusu"/>
          <p:cNvSpPr>
            <a:spLocks noGrp="1"/>
          </p:cNvSpPr>
          <p:nvPr>
            <p:ph type="sldNum" sz="quarter" idx="12"/>
          </p:nvPr>
        </p:nvSpPr>
        <p:spPr/>
        <p:txBody>
          <a:bodyPr/>
          <a:lstStyle/>
          <a:p>
            <a:fld id="{983AD449-C491-42D1-BC29-B937A7C04F43}" type="slidenum">
              <a:rPr lang="tr-TR" smtClean="0"/>
              <a:pPr/>
              <a:t>79</a:t>
            </a:fld>
            <a:endParaRPr lang="tr-T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95536" y="1124744"/>
            <a:ext cx="7681664" cy="4248472"/>
          </a:xfrm>
          <a:ln>
            <a:solidFill>
              <a:schemeClr val="accent1"/>
            </a:solidFill>
          </a:ln>
        </p:spPr>
        <p:txBody>
          <a:bodyPr>
            <a:normAutofit lnSpcReduction="10000"/>
          </a:bodyPr>
          <a:lstStyle/>
          <a:p>
            <a:pPr>
              <a:lnSpc>
                <a:spcPct val="150000"/>
              </a:lnSpc>
              <a:buFont typeface="Wingdings" pitchFamily="2" charset="2"/>
              <a:buChar char="Ø"/>
            </a:pP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Lösin</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lizin</a:t>
            </a:r>
            <a:r>
              <a:rPr lang="tr-TR" sz="2000" dirty="0" smtClean="0">
                <a:latin typeface="Gill Sans MT" pitchFamily="34" charset="0"/>
                <a:cs typeface="Times New Roman" pitchFamily="18" charset="0"/>
              </a:rPr>
              <a:t> ve </a:t>
            </a:r>
            <a:r>
              <a:rPr lang="tr-TR" sz="2000" dirty="0" err="1" smtClean="0">
                <a:latin typeface="Gill Sans MT" pitchFamily="34" charset="0"/>
                <a:cs typeface="Times New Roman" pitchFamily="18" charset="0"/>
              </a:rPr>
              <a:t>triptofan</a:t>
            </a:r>
            <a:r>
              <a:rPr lang="tr-TR" sz="2000" dirty="0" smtClean="0">
                <a:latin typeface="Gill Sans MT" pitchFamily="34" charset="0"/>
                <a:cs typeface="Times New Roman" pitchFamily="18" charset="0"/>
              </a:rPr>
              <a:t> için yıkım yollarında son basamakların bazıları yağ asidi </a:t>
            </a:r>
            <a:r>
              <a:rPr lang="tr-TR" sz="2000" dirty="0" err="1" smtClean="0">
                <a:latin typeface="Gill Sans MT" pitchFamily="34" charset="0"/>
                <a:cs typeface="Times New Roman" pitchFamily="18" charset="0"/>
              </a:rPr>
              <a:t>oksidasyonundaki</a:t>
            </a:r>
            <a:r>
              <a:rPr lang="tr-TR" sz="2000" dirty="0" smtClean="0">
                <a:latin typeface="Gill Sans MT" pitchFamily="34" charset="0"/>
                <a:cs typeface="Times New Roman" pitchFamily="18" charset="0"/>
              </a:rPr>
              <a:t> basamaklara benzer. </a:t>
            </a:r>
          </a:p>
          <a:p>
            <a:pPr>
              <a:lnSpc>
                <a:spcPct val="150000"/>
              </a:lnSpc>
              <a:buFont typeface="Wingdings" pitchFamily="2" charset="2"/>
              <a:buChar char="ü"/>
            </a:pPr>
            <a:r>
              <a:rPr lang="tr-TR" sz="2000" dirty="0" smtClean="0">
                <a:latin typeface="Gill Sans MT" pitchFamily="34" charset="0"/>
                <a:cs typeface="Times New Roman" pitchFamily="18" charset="0"/>
              </a:rPr>
              <a:t>Bu altı aminoasidin ikisinin yıkım yolu özel bir şekilde değinmeyi gerektirir.</a:t>
            </a:r>
          </a:p>
          <a:p>
            <a:pPr>
              <a:lnSpc>
                <a:spcPct val="170000"/>
              </a:lnSpc>
              <a:buFont typeface="Wingdings" pitchFamily="2" charset="2"/>
              <a:buChar char="Ø"/>
            </a:pPr>
            <a:r>
              <a:rPr lang="tr-TR" sz="2000" dirty="0" smtClean="0">
                <a:solidFill>
                  <a:srgbClr val="FF0000"/>
                </a:solidFill>
                <a:latin typeface="Times New Roman" pitchFamily="18" charset="0"/>
                <a:cs typeface="Times New Roman" pitchFamily="18" charset="0"/>
              </a:rPr>
              <a:t> </a:t>
            </a:r>
            <a:r>
              <a:rPr lang="tr-TR" sz="2400" b="1" dirty="0" err="1" smtClean="0">
                <a:solidFill>
                  <a:srgbClr val="FF0000"/>
                </a:solidFill>
                <a:latin typeface="Gill Sans MT" pitchFamily="34" charset="0"/>
                <a:cs typeface="Times New Roman" pitchFamily="18" charset="0"/>
              </a:rPr>
              <a:t>Triptofan</a:t>
            </a:r>
            <a:r>
              <a:rPr lang="tr-TR" sz="2000" dirty="0" smtClean="0">
                <a:latin typeface="Gill Sans MT" pitchFamily="34" charset="0"/>
                <a:cs typeface="Times New Roman" pitchFamily="18" charset="0"/>
              </a:rPr>
              <a:t> yıkımı hayvan dokularındaki aminoasit yıkımının tüm yollarının en karmaşık olanıdır.</a:t>
            </a:r>
          </a:p>
          <a:p>
            <a:pPr>
              <a:lnSpc>
                <a:spcPct val="170000"/>
              </a:lnSpc>
              <a:buFont typeface="Wingdings" pitchFamily="2" charset="2"/>
              <a:buChar char="ü"/>
            </a:pPr>
            <a:r>
              <a:rPr lang="tr-TR" sz="2000" dirty="0" err="1" smtClean="0">
                <a:latin typeface="Gill Sans MT" pitchFamily="34" charset="0"/>
                <a:cs typeface="Times New Roman" pitchFamily="18" charset="0"/>
              </a:rPr>
              <a:t>Triptofanın</a:t>
            </a:r>
            <a:r>
              <a:rPr lang="tr-TR" sz="2000" dirty="0" smtClean="0">
                <a:latin typeface="Gill Sans MT" pitchFamily="34" charset="0"/>
                <a:cs typeface="Times New Roman" pitchFamily="18" charset="0"/>
              </a:rPr>
              <a:t> kısımları (toplam karbonunun altısı) iki farklı yolla </a:t>
            </a:r>
            <a:r>
              <a:rPr lang="tr-TR" sz="2000" dirty="0" err="1" smtClean="0">
                <a:latin typeface="Gill Sans MT" pitchFamily="34" charset="0"/>
                <a:cs typeface="Times New Roman" pitchFamily="18" charset="0"/>
              </a:rPr>
              <a:t>asetil</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CoA</a:t>
            </a:r>
            <a:r>
              <a:rPr lang="tr-TR" sz="2000" dirty="0" smtClean="0">
                <a:latin typeface="Gill Sans MT" pitchFamily="34" charset="0"/>
                <a:cs typeface="Times New Roman" pitchFamily="18" charset="0"/>
              </a:rPr>
              <a:t>’ ya dönüşür. </a:t>
            </a:r>
          </a:p>
        </p:txBody>
      </p:sp>
      <p:sp>
        <p:nvSpPr>
          <p:cNvPr id="4" name="3 Slayt Numarası Yer Tutucusu"/>
          <p:cNvSpPr>
            <a:spLocks noGrp="1"/>
          </p:cNvSpPr>
          <p:nvPr>
            <p:ph type="sldNum" sz="quarter" idx="12"/>
          </p:nvPr>
        </p:nvSpPr>
        <p:spPr/>
        <p:txBody>
          <a:bodyPr/>
          <a:lstStyle/>
          <a:p>
            <a:fld id="{983AD449-C491-42D1-BC29-B937A7C04F43}" type="slidenum">
              <a:rPr lang="tr-TR" smtClean="0"/>
              <a:pPr/>
              <a:t>80</a:t>
            </a:fld>
            <a:endParaRPr lang="tr-T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23528" y="1268760"/>
            <a:ext cx="7848872" cy="3960440"/>
          </a:xfrm>
          <a:ln>
            <a:solidFill>
              <a:schemeClr val="accent1"/>
            </a:solidFill>
          </a:ln>
        </p:spPr>
        <p:txBody>
          <a:bodyPr>
            <a:noAutofit/>
          </a:bodyPr>
          <a:lstStyle/>
          <a:p>
            <a:pPr>
              <a:lnSpc>
                <a:spcPct val="170000"/>
              </a:lnSpc>
              <a:buFont typeface="Wingdings" pitchFamily="2" charset="2"/>
              <a:buChar char="ü"/>
            </a:pPr>
            <a:r>
              <a:rPr lang="tr-TR" sz="2000" dirty="0" smtClean="0">
                <a:latin typeface="Gill Sans MT" pitchFamily="34" charset="0"/>
                <a:cs typeface="Times New Roman" pitchFamily="18" charset="0"/>
              </a:rPr>
              <a:t>Bunlardan birisi </a:t>
            </a:r>
            <a:r>
              <a:rPr lang="tr-TR" sz="2000" dirty="0" err="1" smtClean="0">
                <a:latin typeface="Gill Sans MT" pitchFamily="34" charset="0"/>
                <a:cs typeface="Times New Roman" pitchFamily="18" charset="0"/>
              </a:rPr>
              <a:t>pirüvat</a:t>
            </a:r>
            <a:r>
              <a:rPr lang="tr-TR" sz="2000" dirty="0" smtClean="0">
                <a:latin typeface="Gill Sans MT" pitchFamily="34" charset="0"/>
                <a:cs typeface="Times New Roman" pitchFamily="18" charset="0"/>
              </a:rPr>
              <a:t> aracılığıyla diğeri </a:t>
            </a:r>
            <a:r>
              <a:rPr lang="tr-TR" sz="2000" dirty="0" err="1" smtClean="0">
                <a:latin typeface="Gill Sans MT" pitchFamily="34" charset="0"/>
                <a:cs typeface="Times New Roman" pitchFamily="18" charset="0"/>
              </a:rPr>
              <a:t>asetoasetil</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CoA</a:t>
            </a:r>
            <a:r>
              <a:rPr lang="tr-TR" sz="2000" dirty="0" smtClean="0">
                <a:latin typeface="Gill Sans MT" pitchFamily="34" charset="0"/>
                <a:cs typeface="Times New Roman" pitchFamily="18" charset="0"/>
              </a:rPr>
              <a:t> aracılığıyla gerçekleşir. </a:t>
            </a:r>
          </a:p>
          <a:p>
            <a:pPr>
              <a:lnSpc>
                <a:spcPct val="170000"/>
              </a:lnSpc>
              <a:buFont typeface="Wingdings" pitchFamily="2" charset="2"/>
              <a:buChar char="ü"/>
            </a:pPr>
            <a:r>
              <a:rPr lang="tr-TR" sz="2000" dirty="0" err="1" smtClean="0">
                <a:latin typeface="Gill Sans MT" pitchFamily="34" charset="0"/>
                <a:cs typeface="Times New Roman" pitchFamily="18" charset="0"/>
              </a:rPr>
              <a:t>Triptofan</a:t>
            </a:r>
            <a:r>
              <a:rPr lang="tr-TR" sz="2000" dirty="0" smtClean="0">
                <a:latin typeface="Gill Sans MT" pitchFamily="34" charset="0"/>
                <a:cs typeface="Times New Roman" pitchFamily="18" charset="0"/>
              </a:rPr>
              <a:t> katabolizmasının ara ürünlerinin bazıları diğer </a:t>
            </a:r>
            <a:r>
              <a:rPr lang="tr-TR" sz="2000" dirty="0" err="1" smtClean="0">
                <a:latin typeface="Gill Sans MT" pitchFamily="34" charset="0"/>
                <a:cs typeface="Times New Roman" pitchFamily="18" charset="0"/>
              </a:rPr>
              <a:t>biyomoleküllerin</a:t>
            </a:r>
            <a:r>
              <a:rPr lang="tr-TR" sz="2000" dirty="0" smtClean="0">
                <a:latin typeface="Gill Sans MT" pitchFamily="34" charset="0"/>
                <a:cs typeface="Times New Roman" pitchFamily="18" charset="0"/>
              </a:rPr>
              <a:t> sentezi için öncüldür (</a:t>
            </a:r>
            <a:r>
              <a:rPr lang="tr-TR" sz="2000" dirty="0" smtClean="0">
                <a:solidFill>
                  <a:srgbClr val="FF0000"/>
                </a:solidFill>
                <a:latin typeface="Gill Sans MT" pitchFamily="34" charset="0"/>
                <a:cs typeface="Times New Roman" pitchFamily="18" charset="0"/>
              </a:rPr>
              <a:t>Şekil 12.10</a:t>
            </a:r>
            <a:r>
              <a:rPr lang="tr-TR" sz="2000" dirty="0" smtClean="0">
                <a:latin typeface="Gill Sans MT" pitchFamily="34" charset="0"/>
                <a:cs typeface="Times New Roman" pitchFamily="18" charset="0"/>
              </a:rPr>
              <a:t>):  </a:t>
            </a:r>
          </a:p>
          <a:p>
            <a:pPr>
              <a:lnSpc>
                <a:spcPct val="170000"/>
              </a:lnSpc>
              <a:buFont typeface="Wingdings" pitchFamily="2" charset="2"/>
              <a:buChar char="ü"/>
            </a:pPr>
            <a:r>
              <a:rPr lang="tr-TR" sz="2000" dirty="0" smtClean="0">
                <a:latin typeface="Gill Sans MT" pitchFamily="34" charset="0"/>
                <a:cs typeface="Times New Roman" pitchFamily="18" charset="0"/>
              </a:rPr>
              <a:t> Hayvanlarda NAD</a:t>
            </a:r>
            <a:r>
              <a:rPr lang="tr-TR" sz="2000" baseline="30000" dirty="0" smtClean="0">
                <a:latin typeface="Gill Sans MT" pitchFamily="34" charset="0"/>
                <a:cs typeface="Times New Roman" pitchFamily="18" charset="0"/>
              </a:rPr>
              <a:t>+</a:t>
            </a:r>
            <a:r>
              <a:rPr lang="tr-TR" sz="2000" dirty="0" smtClean="0">
                <a:latin typeface="Gill Sans MT" pitchFamily="34" charset="0"/>
                <a:cs typeface="Times New Roman" pitchFamily="18" charset="0"/>
              </a:rPr>
              <a:t> ve NADP</a:t>
            </a:r>
            <a:r>
              <a:rPr lang="tr-TR" sz="2000" baseline="30000" dirty="0" smtClean="0">
                <a:latin typeface="Gill Sans MT" pitchFamily="34" charset="0"/>
                <a:cs typeface="Times New Roman" pitchFamily="18" charset="0"/>
              </a:rPr>
              <a:t>+</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nin</a:t>
            </a:r>
            <a:r>
              <a:rPr lang="tr-TR" sz="2000" dirty="0" smtClean="0">
                <a:latin typeface="Gill Sans MT" pitchFamily="34" charset="0"/>
                <a:cs typeface="Times New Roman" pitchFamily="18" charset="0"/>
              </a:rPr>
              <a:t> bir öncülü olan </a:t>
            </a:r>
            <a:r>
              <a:rPr lang="tr-TR" sz="2000" dirty="0" err="1" smtClean="0">
                <a:latin typeface="Gill Sans MT" pitchFamily="34" charset="0"/>
                <a:cs typeface="Times New Roman" pitchFamily="18" charset="0"/>
              </a:rPr>
              <a:t>nikotinat</a:t>
            </a:r>
            <a:r>
              <a:rPr lang="tr-TR" sz="2000" dirty="0" smtClean="0">
                <a:latin typeface="Gill Sans MT" pitchFamily="34" charset="0"/>
                <a:cs typeface="Times New Roman" pitchFamily="18" charset="0"/>
              </a:rPr>
              <a:t>; omurgalılardaki bir </a:t>
            </a:r>
            <a:r>
              <a:rPr lang="tr-TR" sz="2000" dirty="0" err="1" smtClean="0">
                <a:latin typeface="Gill Sans MT" pitchFamily="34" charset="0"/>
                <a:cs typeface="Times New Roman" pitchFamily="18" charset="0"/>
              </a:rPr>
              <a:t>nörotransmitör</a:t>
            </a:r>
            <a:r>
              <a:rPr lang="tr-TR" sz="2000" dirty="0" smtClean="0">
                <a:latin typeface="Gill Sans MT" pitchFamily="34" charset="0"/>
                <a:cs typeface="Times New Roman" pitchFamily="18" charset="0"/>
              </a:rPr>
              <a:t> olan </a:t>
            </a:r>
            <a:r>
              <a:rPr lang="tr-TR" sz="2000" dirty="0" err="1" smtClean="0">
                <a:latin typeface="Gill Sans MT" pitchFamily="34" charset="0"/>
                <a:cs typeface="Times New Roman" pitchFamily="18" charset="0"/>
              </a:rPr>
              <a:t>serotonin</a:t>
            </a:r>
            <a:r>
              <a:rPr lang="tr-TR" sz="2000" dirty="0" smtClean="0">
                <a:latin typeface="Gill Sans MT" pitchFamily="34" charset="0"/>
                <a:cs typeface="Times New Roman" pitchFamily="18" charset="0"/>
              </a:rPr>
              <a:t> ve bitkilerdeki bir büyüme faktörü olan </a:t>
            </a:r>
            <a:r>
              <a:rPr lang="tr-TR" sz="2000" dirty="0" err="1" smtClean="0">
                <a:latin typeface="Gill Sans MT" pitchFamily="34" charset="0"/>
                <a:cs typeface="Times New Roman" pitchFamily="18" charset="0"/>
              </a:rPr>
              <a:t>indolasetat</a:t>
            </a:r>
            <a:r>
              <a:rPr lang="tr-TR" sz="2000" dirty="0" smtClean="0">
                <a:latin typeface="Gill Sans MT" pitchFamily="34" charset="0"/>
                <a:cs typeface="Times New Roman" pitchFamily="18" charset="0"/>
              </a:rPr>
              <a:t>.</a:t>
            </a:r>
          </a:p>
          <a:p>
            <a:endParaRPr lang="tr-TR" sz="2800" dirty="0"/>
          </a:p>
        </p:txBody>
      </p:sp>
      <p:sp>
        <p:nvSpPr>
          <p:cNvPr id="4" name="3 Slayt Numarası Yer Tutucusu"/>
          <p:cNvSpPr>
            <a:spLocks noGrp="1"/>
          </p:cNvSpPr>
          <p:nvPr>
            <p:ph type="sldNum" sz="quarter" idx="12"/>
          </p:nvPr>
        </p:nvSpPr>
        <p:spPr/>
        <p:txBody>
          <a:bodyPr/>
          <a:lstStyle/>
          <a:p>
            <a:fld id="{983AD449-C491-42D1-BC29-B937A7C04F43}" type="slidenum">
              <a:rPr lang="tr-TR" smtClean="0"/>
              <a:pPr/>
              <a:t>81</a:t>
            </a:fld>
            <a:endParaRPr lang="tr-T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p:cNvPicPr>
            <a:picLocks noGrp="1"/>
          </p:cNvPicPr>
          <p:nvPr>
            <p:ph idx="1"/>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3" name="2 Slayt Numarası Yer Tutucusu"/>
          <p:cNvSpPr>
            <a:spLocks noGrp="1"/>
          </p:cNvSpPr>
          <p:nvPr>
            <p:ph type="sldNum" sz="quarter" idx="12"/>
          </p:nvPr>
        </p:nvSpPr>
        <p:spPr/>
        <p:txBody>
          <a:bodyPr/>
          <a:lstStyle/>
          <a:p>
            <a:fld id="{983AD449-C491-42D1-BC29-B937A7C04F43}" type="slidenum">
              <a:rPr lang="tr-TR" smtClean="0"/>
              <a:pPr/>
              <a:t>82</a:t>
            </a:fld>
            <a:endParaRPr lang="tr-T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23528" y="1556792"/>
            <a:ext cx="7776864" cy="2304256"/>
          </a:xfrm>
          <a:ln>
            <a:solidFill>
              <a:schemeClr val="accent1"/>
            </a:solidFill>
          </a:ln>
        </p:spPr>
        <p:txBody>
          <a:bodyPr>
            <a:noAutofit/>
          </a:bodyPr>
          <a:lstStyle/>
          <a:p>
            <a:pPr>
              <a:lnSpc>
                <a:spcPct val="150000"/>
              </a:lnSpc>
              <a:buNone/>
            </a:pPr>
            <a:r>
              <a:rPr lang="tr-TR" sz="1800" b="1" dirty="0" smtClean="0">
                <a:latin typeface="Times New Roman" pitchFamily="18" charset="0"/>
                <a:cs typeface="Times New Roman" pitchFamily="18" charset="0"/>
              </a:rPr>
              <a:t>	</a:t>
            </a:r>
            <a:r>
              <a:rPr lang="tr-TR" sz="1800" b="1" dirty="0" smtClean="0">
                <a:solidFill>
                  <a:srgbClr val="FF0000"/>
                </a:solidFill>
                <a:latin typeface="Gill Sans MT" pitchFamily="34" charset="0"/>
                <a:cs typeface="Times New Roman" pitchFamily="18" charset="0"/>
              </a:rPr>
              <a:t>Şekil 12.9.</a:t>
            </a:r>
            <a:r>
              <a:rPr lang="tr-TR" sz="1800" b="1" dirty="0" err="1" smtClean="0">
                <a:solidFill>
                  <a:srgbClr val="FF0000"/>
                </a:solidFill>
                <a:latin typeface="Gill Sans MT" pitchFamily="34" charset="0"/>
                <a:cs typeface="Times New Roman" pitchFamily="18" charset="0"/>
              </a:rPr>
              <a:t>Triptofan</a:t>
            </a:r>
            <a:r>
              <a:rPr lang="tr-TR" sz="1800" b="1" dirty="0" smtClean="0">
                <a:solidFill>
                  <a:srgbClr val="FF0000"/>
                </a:solidFill>
                <a:latin typeface="Gill Sans MT" pitchFamily="34" charset="0"/>
                <a:cs typeface="Times New Roman" pitchFamily="18" charset="0"/>
              </a:rPr>
              <a:t>, </a:t>
            </a:r>
            <a:r>
              <a:rPr lang="tr-TR" sz="1800" b="1" dirty="0" err="1" smtClean="0">
                <a:solidFill>
                  <a:srgbClr val="FF0000"/>
                </a:solidFill>
                <a:latin typeface="Gill Sans MT" pitchFamily="34" charset="0"/>
                <a:cs typeface="Times New Roman" pitchFamily="18" charset="0"/>
              </a:rPr>
              <a:t>lizin</a:t>
            </a:r>
            <a:r>
              <a:rPr lang="tr-TR" sz="1800" b="1" dirty="0" smtClean="0">
                <a:solidFill>
                  <a:srgbClr val="FF0000"/>
                </a:solidFill>
                <a:latin typeface="Gill Sans MT" pitchFamily="34" charset="0"/>
                <a:cs typeface="Times New Roman" pitchFamily="18" charset="0"/>
              </a:rPr>
              <a:t>, </a:t>
            </a:r>
            <a:r>
              <a:rPr lang="tr-TR" sz="1800" b="1" dirty="0" err="1" smtClean="0">
                <a:solidFill>
                  <a:srgbClr val="FF0000"/>
                </a:solidFill>
                <a:latin typeface="Gill Sans MT" pitchFamily="34" charset="0"/>
                <a:cs typeface="Times New Roman" pitchFamily="18" charset="0"/>
              </a:rPr>
              <a:t>fenilalanin</a:t>
            </a:r>
            <a:r>
              <a:rPr lang="tr-TR" sz="1800" b="1" dirty="0" smtClean="0">
                <a:solidFill>
                  <a:srgbClr val="FF0000"/>
                </a:solidFill>
                <a:latin typeface="Gill Sans MT" pitchFamily="34" charset="0"/>
                <a:cs typeface="Times New Roman" pitchFamily="18" charset="0"/>
              </a:rPr>
              <a:t>, </a:t>
            </a:r>
            <a:r>
              <a:rPr lang="tr-TR" sz="1800" b="1" dirty="0" err="1" smtClean="0">
                <a:solidFill>
                  <a:srgbClr val="FF0000"/>
                </a:solidFill>
                <a:latin typeface="Gill Sans MT" pitchFamily="34" charset="0"/>
                <a:cs typeface="Times New Roman" pitchFamily="18" charset="0"/>
              </a:rPr>
              <a:t>tirozin</a:t>
            </a:r>
            <a:r>
              <a:rPr lang="tr-TR" sz="1800" b="1" dirty="0" smtClean="0">
                <a:solidFill>
                  <a:srgbClr val="FF0000"/>
                </a:solidFill>
                <a:latin typeface="Gill Sans MT" pitchFamily="34" charset="0"/>
                <a:cs typeface="Times New Roman" pitchFamily="18" charset="0"/>
              </a:rPr>
              <a:t>, </a:t>
            </a:r>
            <a:r>
              <a:rPr lang="tr-TR" sz="1800" b="1" dirty="0" err="1" smtClean="0">
                <a:solidFill>
                  <a:srgbClr val="FF0000"/>
                </a:solidFill>
                <a:latin typeface="Gill Sans MT" pitchFamily="34" charset="0"/>
                <a:cs typeface="Times New Roman" pitchFamily="18" charset="0"/>
              </a:rPr>
              <a:t>lösin</a:t>
            </a:r>
            <a:r>
              <a:rPr lang="tr-TR" sz="1800" dirty="0" smtClean="0">
                <a:solidFill>
                  <a:srgbClr val="FF0000"/>
                </a:solidFill>
                <a:latin typeface="Gill Sans MT" pitchFamily="34" charset="0"/>
                <a:cs typeface="Times New Roman" pitchFamily="18" charset="0"/>
              </a:rPr>
              <a:t> ve </a:t>
            </a:r>
            <a:r>
              <a:rPr lang="tr-TR" sz="1800" b="1" dirty="0" err="1" smtClean="0">
                <a:solidFill>
                  <a:srgbClr val="FF0000"/>
                </a:solidFill>
                <a:latin typeface="Gill Sans MT" pitchFamily="34" charset="0"/>
                <a:cs typeface="Times New Roman" pitchFamily="18" charset="0"/>
              </a:rPr>
              <a:t>izolösin</a:t>
            </a:r>
            <a:r>
              <a:rPr lang="tr-TR" sz="1800" dirty="0" smtClean="0">
                <a:latin typeface="Gill Sans MT" pitchFamily="34" charset="0"/>
                <a:cs typeface="Times New Roman" pitchFamily="18" charset="0"/>
              </a:rPr>
              <a:t> için yıkım yolları. Bu aminoasitler bazı karbonlarını (koyu) </a:t>
            </a:r>
            <a:r>
              <a:rPr lang="tr-TR" sz="1800" dirty="0" err="1" smtClean="0">
                <a:latin typeface="Gill Sans MT" pitchFamily="34" charset="0"/>
                <a:cs typeface="Times New Roman" pitchFamily="18" charset="0"/>
              </a:rPr>
              <a:t>asetil</a:t>
            </a:r>
            <a:r>
              <a:rPr lang="tr-TR" sz="1800" dirty="0" smtClean="0">
                <a:latin typeface="Gill Sans MT" pitchFamily="34" charset="0"/>
                <a:cs typeface="Times New Roman" pitchFamily="18" charset="0"/>
              </a:rPr>
              <a:t> </a:t>
            </a:r>
            <a:r>
              <a:rPr lang="tr-TR" sz="1800" dirty="0" err="1" smtClean="0">
                <a:latin typeface="Gill Sans MT" pitchFamily="34" charset="0"/>
                <a:cs typeface="Times New Roman" pitchFamily="18" charset="0"/>
              </a:rPr>
              <a:t>CoA</a:t>
            </a:r>
            <a:r>
              <a:rPr lang="tr-TR" sz="1800" dirty="0" smtClean="0">
                <a:latin typeface="Gill Sans MT" pitchFamily="34" charset="0"/>
                <a:cs typeface="Times New Roman" pitchFamily="18" charset="0"/>
              </a:rPr>
              <a:t>’ ya verir. </a:t>
            </a:r>
            <a:r>
              <a:rPr lang="tr-TR" sz="1800" dirty="0" err="1" smtClean="0">
                <a:latin typeface="Gill Sans MT" pitchFamily="34" charset="0"/>
                <a:cs typeface="Times New Roman" pitchFamily="18" charset="0"/>
              </a:rPr>
              <a:t>Triptofan</a:t>
            </a:r>
            <a:r>
              <a:rPr lang="tr-TR" sz="1800" dirty="0" smtClean="0">
                <a:latin typeface="Gill Sans MT" pitchFamily="34" charset="0"/>
                <a:cs typeface="Times New Roman" pitchFamily="18" charset="0"/>
              </a:rPr>
              <a:t>, </a:t>
            </a:r>
            <a:r>
              <a:rPr lang="tr-TR" sz="1800" dirty="0" err="1" smtClean="0">
                <a:latin typeface="Gill Sans MT" pitchFamily="34" charset="0"/>
                <a:cs typeface="Times New Roman" pitchFamily="18" charset="0"/>
              </a:rPr>
              <a:t>fenilalanin</a:t>
            </a:r>
            <a:r>
              <a:rPr lang="tr-TR" sz="1800" dirty="0" smtClean="0">
                <a:latin typeface="Gill Sans MT" pitchFamily="34" charset="0"/>
                <a:cs typeface="Times New Roman" pitchFamily="18" charset="0"/>
              </a:rPr>
              <a:t>, </a:t>
            </a:r>
            <a:r>
              <a:rPr lang="tr-TR" sz="1800" dirty="0" err="1" smtClean="0">
                <a:latin typeface="Gill Sans MT" pitchFamily="34" charset="0"/>
                <a:cs typeface="Times New Roman" pitchFamily="18" charset="0"/>
              </a:rPr>
              <a:t>tirozin</a:t>
            </a:r>
            <a:r>
              <a:rPr lang="tr-TR" sz="1800" dirty="0" smtClean="0">
                <a:latin typeface="Gill Sans MT" pitchFamily="34" charset="0"/>
                <a:cs typeface="Times New Roman" pitchFamily="18" charset="0"/>
              </a:rPr>
              <a:t> ve </a:t>
            </a:r>
            <a:r>
              <a:rPr lang="tr-TR" sz="1800" dirty="0" err="1" smtClean="0">
                <a:latin typeface="Gill Sans MT" pitchFamily="34" charset="0"/>
                <a:cs typeface="Times New Roman" pitchFamily="18" charset="0"/>
              </a:rPr>
              <a:t>izolösin</a:t>
            </a:r>
            <a:r>
              <a:rPr lang="tr-TR" sz="1800" dirty="0" smtClean="0">
                <a:latin typeface="Gill Sans MT" pitchFamily="34" charset="0"/>
                <a:cs typeface="Times New Roman" pitchFamily="18" charset="0"/>
              </a:rPr>
              <a:t>; </a:t>
            </a:r>
            <a:r>
              <a:rPr lang="tr-TR" sz="1800" dirty="0" err="1" smtClean="0">
                <a:latin typeface="Gill Sans MT" pitchFamily="34" charset="0"/>
                <a:cs typeface="Times New Roman" pitchFamily="18" charset="0"/>
              </a:rPr>
              <a:t>pirüvat</a:t>
            </a:r>
            <a:r>
              <a:rPr lang="tr-TR" sz="1800" dirty="0" smtClean="0">
                <a:latin typeface="Gill Sans MT" pitchFamily="34" charset="0"/>
                <a:cs typeface="Times New Roman" pitchFamily="18" charset="0"/>
              </a:rPr>
              <a:t> veya sitrik asit çevrimi aracılarının karbonlarına katkıda bulunur. Azot atomlarının sonu bu şemada izlenmemiş olup; çoğu durumda α–</a:t>
            </a:r>
            <a:r>
              <a:rPr lang="tr-TR" sz="1800" dirty="0" err="1" smtClean="0">
                <a:latin typeface="Gill Sans MT" pitchFamily="34" charset="0"/>
                <a:cs typeface="Times New Roman" pitchFamily="18" charset="0"/>
              </a:rPr>
              <a:t>ketoglutarata</a:t>
            </a:r>
            <a:r>
              <a:rPr lang="tr-TR" sz="1800" dirty="0" smtClean="0">
                <a:latin typeface="Gill Sans MT" pitchFamily="34" charset="0"/>
                <a:cs typeface="Times New Roman" pitchFamily="18" charset="0"/>
              </a:rPr>
              <a:t> transfer edilerek </a:t>
            </a:r>
            <a:r>
              <a:rPr lang="tr-TR" sz="1800" dirty="0" err="1" smtClean="0">
                <a:latin typeface="Gill Sans MT" pitchFamily="34" charset="0"/>
                <a:cs typeface="Times New Roman" pitchFamily="18" charset="0"/>
              </a:rPr>
              <a:t>glutamat</a:t>
            </a:r>
            <a:r>
              <a:rPr lang="tr-TR" sz="1800" dirty="0" smtClean="0">
                <a:latin typeface="Gill Sans MT" pitchFamily="34" charset="0"/>
                <a:cs typeface="Times New Roman" pitchFamily="18" charset="0"/>
              </a:rPr>
              <a:t> oluşur.</a:t>
            </a:r>
            <a:endParaRPr lang="tr-TR" sz="1800" dirty="0">
              <a:latin typeface="Gill Sans MT" pitchFamily="34" charset="0"/>
              <a:cs typeface="Times New Roman" pitchFamily="18" charset="0"/>
            </a:endParaRPr>
          </a:p>
        </p:txBody>
      </p:sp>
      <p:sp>
        <p:nvSpPr>
          <p:cNvPr id="4" name="3 Slayt Numarası Yer Tutucusu"/>
          <p:cNvSpPr>
            <a:spLocks noGrp="1"/>
          </p:cNvSpPr>
          <p:nvPr>
            <p:ph type="sldNum" sz="quarter" idx="12"/>
          </p:nvPr>
        </p:nvSpPr>
        <p:spPr/>
        <p:txBody>
          <a:bodyPr/>
          <a:lstStyle/>
          <a:p>
            <a:fld id="{983AD449-C491-42D1-BC29-B937A7C04F43}" type="slidenum">
              <a:rPr lang="tr-TR" smtClean="0"/>
              <a:pPr/>
              <a:t>83</a:t>
            </a:fld>
            <a:endParaRPr lang="tr-T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p:cNvPicPr>
            <a:picLocks noGrp="1"/>
          </p:cNvPicPr>
          <p:nvPr>
            <p:ph idx="1"/>
          </p:nvPr>
        </p:nvPicPr>
        <p:blipFill>
          <a:blip r:embed="rId2" cstate="print"/>
          <a:srcRect/>
          <a:stretch>
            <a:fillRect/>
          </a:stretch>
        </p:blipFill>
        <p:spPr bwMode="auto">
          <a:xfrm>
            <a:off x="179512" y="188640"/>
            <a:ext cx="7992888" cy="5184576"/>
          </a:xfrm>
          <a:prstGeom prst="rect">
            <a:avLst/>
          </a:prstGeom>
          <a:noFill/>
          <a:ln w="9525">
            <a:noFill/>
            <a:miter lim="800000"/>
            <a:headEnd/>
            <a:tailEnd/>
          </a:ln>
        </p:spPr>
      </p:pic>
      <p:sp>
        <p:nvSpPr>
          <p:cNvPr id="56321" name="Rectangle 1"/>
          <p:cNvSpPr>
            <a:spLocks noChangeArrowheads="1"/>
          </p:cNvSpPr>
          <p:nvPr/>
        </p:nvSpPr>
        <p:spPr bwMode="auto">
          <a:xfrm>
            <a:off x="395536" y="5805264"/>
            <a:ext cx="7776864" cy="646331"/>
          </a:xfrm>
          <a:prstGeom prst="rect">
            <a:avLst/>
          </a:prstGeom>
          <a:noFill/>
          <a:ln w="9525">
            <a:solidFill>
              <a:schemeClr val="accent1"/>
            </a:solid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tab pos="3421063" algn="l"/>
                <a:tab pos="3781425" algn="l"/>
              </a:tabLst>
            </a:pPr>
            <a:r>
              <a:rPr kumimoji="0" lang="tr-TR" b="1" i="0" u="none" strike="noStrike" cap="none" normalizeH="0" baseline="0" dirty="0" smtClean="0">
                <a:ln>
                  <a:noFill/>
                </a:ln>
                <a:solidFill>
                  <a:srgbClr val="FF0000"/>
                </a:solidFill>
                <a:effectLst/>
                <a:latin typeface="Gill Sans MT" pitchFamily="34" charset="0"/>
                <a:ea typeface="Times New Roman" pitchFamily="18" charset="0"/>
                <a:cs typeface="Times New Roman" pitchFamily="18" charset="0"/>
              </a:rPr>
              <a:t>Şekil 12.10.</a:t>
            </a:r>
            <a:r>
              <a:rPr kumimoji="0" lang="tr-TR" b="0" i="0" u="none" strike="noStrike" cap="none" normalizeH="0" baseline="0" dirty="0" smtClean="0">
                <a:ln>
                  <a:noFill/>
                </a:ln>
                <a:solidFill>
                  <a:srgbClr val="FF0000"/>
                </a:solidFill>
                <a:effectLst/>
                <a:latin typeface="Gill Sans MT" pitchFamily="34" charset="0"/>
                <a:ea typeface="Times New Roman" pitchFamily="18" charset="0"/>
                <a:cs typeface="Times New Roman" pitchFamily="18" charset="0"/>
              </a:rPr>
              <a:t> </a:t>
            </a:r>
            <a:r>
              <a:rPr kumimoji="0" lang="tr-TR" b="0" i="0" u="none" strike="noStrike" cap="none" normalizeH="0" baseline="0" dirty="0" smtClean="0">
                <a:ln>
                  <a:noFill/>
                </a:ln>
                <a:solidFill>
                  <a:srgbClr val="000000"/>
                </a:solidFill>
                <a:effectLst/>
                <a:latin typeface="Gill Sans MT" pitchFamily="34" charset="0"/>
                <a:ea typeface="Times New Roman" pitchFamily="18" charset="0"/>
                <a:cs typeface="Times New Roman" pitchFamily="18" charset="0"/>
              </a:rPr>
              <a:t>Öncül olarak </a:t>
            </a:r>
            <a:r>
              <a:rPr kumimoji="0" lang="tr-TR" b="0" i="0" u="none" strike="noStrike" cap="none" normalizeH="0" baseline="0" dirty="0" err="1" smtClean="0">
                <a:ln>
                  <a:noFill/>
                </a:ln>
                <a:solidFill>
                  <a:srgbClr val="000000"/>
                </a:solidFill>
                <a:effectLst/>
                <a:latin typeface="Gill Sans MT" pitchFamily="34" charset="0"/>
                <a:ea typeface="Times New Roman" pitchFamily="18" charset="0"/>
                <a:cs typeface="Times New Roman" pitchFamily="18" charset="0"/>
              </a:rPr>
              <a:t>triptofan</a:t>
            </a:r>
            <a:r>
              <a:rPr kumimoji="0" lang="tr-TR" b="0" i="0" u="none" strike="noStrike" cap="none" normalizeH="0" baseline="0" dirty="0" smtClean="0">
                <a:ln>
                  <a:noFill/>
                </a:ln>
                <a:solidFill>
                  <a:srgbClr val="000000"/>
                </a:solidFill>
                <a:effectLst/>
                <a:latin typeface="Gill Sans MT" pitchFamily="34" charset="0"/>
                <a:ea typeface="Times New Roman" pitchFamily="18" charset="0"/>
                <a:cs typeface="Times New Roman" pitchFamily="18" charset="0"/>
              </a:rPr>
              <a:t>. </a:t>
            </a:r>
            <a:r>
              <a:rPr kumimoji="0" lang="tr-TR" b="0" i="0" u="none" strike="noStrike" cap="none" normalizeH="0" baseline="0" dirty="0" err="1" smtClean="0">
                <a:ln>
                  <a:noFill/>
                </a:ln>
                <a:solidFill>
                  <a:srgbClr val="000000"/>
                </a:solidFill>
                <a:effectLst/>
                <a:latin typeface="Gill Sans MT" pitchFamily="34" charset="0"/>
                <a:ea typeface="Times New Roman" pitchFamily="18" charset="0"/>
                <a:cs typeface="Times New Roman" pitchFamily="18" charset="0"/>
              </a:rPr>
              <a:t>Triptofanın</a:t>
            </a:r>
            <a:r>
              <a:rPr kumimoji="0" lang="tr-TR" b="0" i="0" u="none" strike="noStrike" cap="none" normalizeH="0" baseline="0" dirty="0" smtClean="0">
                <a:ln>
                  <a:noFill/>
                </a:ln>
                <a:solidFill>
                  <a:srgbClr val="000000"/>
                </a:solidFill>
                <a:effectLst/>
                <a:latin typeface="Gill Sans MT" pitchFamily="34" charset="0"/>
                <a:ea typeface="Times New Roman" pitchFamily="18" charset="0"/>
                <a:cs typeface="Times New Roman" pitchFamily="18" charset="0"/>
              </a:rPr>
              <a:t> aromatik halkaları </a:t>
            </a:r>
            <a:r>
              <a:rPr kumimoji="0" lang="tr-TR" b="0" i="0" u="none" strike="noStrike" cap="none" normalizeH="0" baseline="0" dirty="0" err="1" smtClean="0">
                <a:ln>
                  <a:noFill/>
                </a:ln>
                <a:solidFill>
                  <a:srgbClr val="000000"/>
                </a:solidFill>
                <a:effectLst/>
                <a:latin typeface="Gill Sans MT" pitchFamily="34" charset="0"/>
                <a:ea typeface="Times New Roman" pitchFamily="18" charset="0"/>
                <a:cs typeface="Times New Roman" pitchFamily="18" charset="0"/>
              </a:rPr>
              <a:t>nikotinat</a:t>
            </a:r>
            <a:r>
              <a:rPr kumimoji="0" lang="tr-TR" b="0" i="0" u="none" strike="noStrike" cap="none" normalizeH="0" baseline="0" dirty="0" smtClean="0">
                <a:ln>
                  <a:noFill/>
                </a:ln>
                <a:solidFill>
                  <a:srgbClr val="000000"/>
                </a:solidFill>
                <a:effectLst/>
                <a:latin typeface="Gill Sans MT" pitchFamily="34" charset="0"/>
                <a:ea typeface="Times New Roman" pitchFamily="18" charset="0"/>
                <a:cs typeface="Times New Roman" pitchFamily="18" charset="0"/>
              </a:rPr>
              <a:t>, </a:t>
            </a:r>
            <a:r>
              <a:rPr kumimoji="0" lang="tr-TR" b="0" i="0" u="none" strike="noStrike" cap="none" normalizeH="0" baseline="0" dirty="0" err="1" smtClean="0">
                <a:ln>
                  <a:noFill/>
                </a:ln>
                <a:solidFill>
                  <a:srgbClr val="000000"/>
                </a:solidFill>
                <a:effectLst/>
                <a:latin typeface="Gill Sans MT" pitchFamily="34" charset="0"/>
                <a:ea typeface="Times New Roman" pitchFamily="18" charset="0"/>
                <a:cs typeface="Times New Roman" pitchFamily="18" charset="0"/>
              </a:rPr>
              <a:t>indolasetat</a:t>
            </a:r>
            <a:r>
              <a:rPr kumimoji="0" lang="tr-TR" b="0" i="0" u="none" strike="noStrike" cap="none" normalizeH="0" baseline="0" dirty="0" smtClean="0">
                <a:ln>
                  <a:noFill/>
                </a:ln>
                <a:solidFill>
                  <a:srgbClr val="000000"/>
                </a:solidFill>
                <a:effectLst/>
                <a:latin typeface="Gill Sans MT" pitchFamily="34" charset="0"/>
                <a:ea typeface="Times New Roman" pitchFamily="18" charset="0"/>
                <a:cs typeface="Times New Roman" pitchFamily="18" charset="0"/>
              </a:rPr>
              <a:t> ve </a:t>
            </a:r>
            <a:r>
              <a:rPr kumimoji="0" lang="tr-TR" b="0" i="0" u="none" strike="noStrike" cap="none" normalizeH="0" baseline="0" dirty="0" err="1" smtClean="0">
                <a:ln>
                  <a:noFill/>
                </a:ln>
                <a:solidFill>
                  <a:srgbClr val="000000"/>
                </a:solidFill>
                <a:effectLst/>
                <a:latin typeface="Gill Sans MT" pitchFamily="34" charset="0"/>
                <a:ea typeface="Times New Roman" pitchFamily="18" charset="0"/>
                <a:cs typeface="Times New Roman" pitchFamily="18" charset="0"/>
              </a:rPr>
              <a:t>serotonini</a:t>
            </a:r>
            <a:r>
              <a:rPr kumimoji="0" lang="tr-TR" b="0" i="0" u="none" strike="noStrike" cap="none" normalizeH="0" baseline="0" dirty="0" smtClean="0">
                <a:ln>
                  <a:noFill/>
                </a:ln>
                <a:solidFill>
                  <a:srgbClr val="000000"/>
                </a:solidFill>
                <a:effectLst/>
                <a:latin typeface="Gill Sans MT" pitchFamily="34" charset="0"/>
                <a:ea typeface="Times New Roman" pitchFamily="18" charset="0"/>
                <a:cs typeface="Times New Roman" pitchFamily="18" charset="0"/>
              </a:rPr>
              <a:t> verir.</a:t>
            </a:r>
            <a:endParaRPr kumimoji="0" lang="tr-TR" b="0" i="0" u="none" strike="noStrike" cap="none" normalizeH="0" baseline="0" dirty="0" smtClean="0">
              <a:ln>
                <a:noFill/>
              </a:ln>
              <a:solidFill>
                <a:schemeClr val="tx1"/>
              </a:solidFill>
              <a:effectLst/>
              <a:latin typeface="Gill Sans MT" pitchFamily="34" charset="0"/>
              <a:cs typeface="Times New Roman" pitchFamily="18" charset="0"/>
            </a:endParaRPr>
          </a:p>
        </p:txBody>
      </p:sp>
      <p:sp>
        <p:nvSpPr>
          <p:cNvPr id="5" name="4 Slayt Numarası Yer Tutucusu"/>
          <p:cNvSpPr>
            <a:spLocks noGrp="1"/>
          </p:cNvSpPr>
          <p:nvPr>
            <p:ph type="sldNum" sz="quarter" idx="12"/>
          </p:nvPr>
        </p:nvSpPr>
        <p:spPr/>
        <p:txBody>
          <a:bodyPr/>
          <a:lstStyle/>
          <a:p>
            <a:fld id="{983AD449-C491-42D1-BC29-B937A7C04F43}" type="slidenum">
              <a:rPr lang="tr-TR" smtClean="0"/>
              <a:pPr/>
              <a:t>84</a:t>
            </a:fld>
            <a:endParaRPr lang="tr-T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23528" y="1412776"/>
            <a:ext cx="7764016" cy="1800200"/>
          </a:xfrm>
          <a:ln>
            <a:solidFill>
              <a:schemeClr val="accent1"/>
            </a:solidFill>
          </a:ln>
        </p:spPr>
        <p:txBody>
          <a:bodyPr/>
          <a:lstStyle/>
          <a:p>
            <a:pPr lvl="0">
              <a:lnSpc>
                <a:spcPct val="150000"/>
              </a:lnSpc>
              <a:buFont typeface="Wingdings" pitchFamily="2" charset="2"/>
              <a:buChar char="Ø"/>
            </a:pPr>
            <a:r>
              <a:rPr lang="tr-TR" sz="2000" dirty="0" smtClean="0">
                <a:solidFill>
                  <a:srgbClr val="FF0000"/>
                </a:solidFill>
                <a:latin typeface="Gill Sans MT" pitchFamily="34" charset="0"/>
                <a:ea typeface="Times New Roman" pitchFamily="18" charset="0"/>
                <a:cs typeface="Times New Roman" pitchFamily="18" charset="0"/>
              </a:rPr>
              <a:t>  </a:t>
            </a:r>
            <a:r>
              <a:rPr lang="tr-TR" sz="2000" b="1" dirty="0" err="1" smtClean="0">
                <a:solidFill>
                  <a:srgbClr val="FF0000"/>
                </a:solidFill>
                <a:latin typeface="Gill Sans MT" pitchFamily="34" charset="0"/>
                <a:ea typeface="Times New Roman" pitchFamily="18" charset="0"/>
                <a:cs typeface="Times New Roman" pitchFamily="18" charset="0"/>
              </a:rPr>
              <a:t>Fenilalaninin</a:t>
            </a:r>
            <a:r>
              <a:rPr lang="tr-TR" sz="2000" dirty="0" smtClean="0">
                <a:solidFill>
                  <a:srgbClr val="FF0000"/>
                </a:solidFill>
                <a:latin typeface="Gill Sans MT" pitchFamily="34" charset="0"/>
                <a:ea typeface="Times New Roman" pitchFamily="18" charset="0"/>
                <a:cs typeface="Times New Roman" pitchFamily="18" charset="0"/>
              </a:rPr>
              <a:t> </a:t>
            </a:r>
            <a:r>
              <a:rPr lang="tr-TR" sz="2000" dirty="0" smtClean="0">
                <a:solidFill>
                  <a:srgbClr val="000000"/>
                </a:solidFill>
                <a:latin typeface="Gill Sans MT" pitchFamily="34" charset="0"/>
                <a:ea typeface="Times New Roman" pitchFamily="18" charset="0"/>
                <a:cs typeface="Times New Roman" pitchFamily="18" charset="0"/>
              </a:rPr>
              <a:t>yıkımı aşağıda tartışıldığı gibi, bu yoldaki enzimlerin genetik hataları, çeşitli kalıtsal insan hastalıklarına yol açtığından önemlidir (</a:t>
            </a:r>
            <a:r>
              <a:rPr lang="tr-TR" sz="2000" dirty="0" smtClean="0">
                <a:solidFill>
                  <a:srgbClr val="FF0000"/>
                </a:solidFill>
                <a:latin typeface="Gill Sans MT" pitchFamily="34" charset="0"/>
                <a:ea typeface="Times New Roman" pitchFamily="18" charset="0"/>
                <a:cs typeface="Times New Roman" pitchFamily="18" charset="0"/>
              </a:rPr>
              <a:t>Şekil 12.9</a:t>
            </a:r>
            <a:r>
              <a:rPr lang="tr-TR" sz="2000" dirty="0" smtClean="0">
                <a:solidFill>
                  <a:srgbClr val="000000"/>
                </a:solidFill>
                <a:latin typeface="Gill Sans MT" pitchFamily="34" charset="0"/>
                <a:ea typeface="Times New Roman" pitchFamily="18" charset="0"/>
                <a:cs typeface="Times New Roman" pitchFamily="18" charset="0"/>
              </a:rPr>
              <a:t>)</a:t>
            </a:r>
            <a:endParaRPr lang="tr-TR" sz="2000" dirty="0" smtClean="0">
              <a:latin typeface="Gill Sans MT" pitchFamily="34" charset="0"/>
              <a:cs typeface="Times New Roman" pitchFamily="18" charset="0"/>
            </a:endParaRPr>
          </a:p>
          <a:p>
            <a:endParaRPr lang="tr-TR" dirty="0"/>
          </a:p>
        </p:txBody>
      </p:sp>
      <p:sp>
        <p:nvSpPr>
          <p:cNvPr id="4" name="3 Slayt Numarası Yer Tutucusu"/>
          <p:cNvSpPr>
            <a:spLocks noGrp="1"/>
          </p:cNvSpPr>
          <p:nvPr>
            <p:ph type="sldNum" sz="quarter" idx="12"/>
          </p:nvPr>
        </p:nvSpPr>
        <p:spPr/>
        <p:txBody>
          <a:bodyPr/>
          <a:lstStyle/>
          <a:p>
            <a:fld id="{983AD449-C491-42D1-BC29-B937A7C04F43}" type="slidenum">
              <a:rPr lang="tr-TR" smtClean="0"/>
              <a:pPr/>
              <a:t>85</a:t>
            </a:fld>
            <a:endParaRPr lang="tr-T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7158" y="1700808"/>
            <a:ext cx="7786742" cy="4320480"/>
          </a:xfrm>
          <a:ln>
            <a:solidFill>
              <a:schemeClr val="accent1"/>
            </a:solidFill>
          </a:ln>
        </p:spPr>
        <p:txBody>
          <a:bodyPr>
            <a:normAutofit/>
          </a:bodyPr>
          <a:lstStyle/>
          <a:p>
            <a:pPr>
              <a:lnSpc>
                <a:spcPct val="150000"/>
              </a:lnSpc>
              <a:buFont typeface="Wingdings" pitchFamily="2" charset="2"/>
              <a:buChar char="Ø"/>
            </a:pPr>
            <a:r>
              <a:rPr lang="tr-TR" sz="2000" dirty="0" smtClean="0">
                <a:latin typeface="Gill Sans MT" pitchFamily="34" charset="0"/>
                <a:cs typeface="Times New Roman" pitchFamily="18" charset="0"/>
              </a:rPr>
              <a:t> İnsanlarda aminoasit metabolizmasının birçok genetik hataları belirlenmiştir. </a:t>
            </a:r>
          </a:p>
          <a:p>
            <a:pPr>
              <a:lnSpc>
                <a:spcPct val="150000"/>
              </a:lnSpc>
              <a:buFont typeface="Wingdings" pitchFamily="2" charset="2"/>
              <a:buChar char="ü"/>
            </a:pPr>
            <a:r>
              <a:rPr lang="tr-TR" sz="2000" dirty="0" smtClean="0">
                <a:latin typeface="Gill Sans MT" pitchFamily="34" charset="0"/>
                <a:cs typeface="Times New Roman" pitchFamily="18" charset="0"/>
              </a:rPr>
              <a:t>Bu tür hastalıkların çoğunda özel ara ürünler birikerek kusurlu </a:t>
            </a:r>
            <a:r>
              <a:rPr lang="tr-TR" sz="2000" dirty="0" err="1" smtClean="0">
                <a:latin typeface="Gill Sans MT" pitchFamily="34" charset="0"/>
                <a:cs typeface="Times New Roman" pitchFamily="18" charset="0"/>
              </a:rPr>
              <a:t>nöral</a:t>
            </a:r>
            <a:r>
              <a:rPr lang="tr-TR" sz="2000" dirty="0" smtClean="0">
                <a:latin typeface="Gill Sans MT" pitchFamily="34" charset="0"/>
                <a:cs typeface="Times New Roman" pitchFamily="18" charset="0"/>
              </a:rPr>
              <a:t> gelişime ve zihinsel geriliğe yol açar. </a:t>
            </a:r>
          </a:p>
          <a:p>
            <a:pPr>
              <a:lnSpc>
                <a:spcPct val="150000"/>
              </a:lnSpc>
              <a:buFont typeface="Wingdings" pitchFamily="2" charset="2"/>
              <a:buChar char="ü"/>
            </a:pPr>
            <a:r>
              <a:rPr lang="tr-TR" sz="2000" dirty="0" smtClean="0">
                <a:latin typeface="Gill Sans MT" pitchFamily="34" charset="0"/>
                <a:cs typeface="Times New Roman" pitchFamily="18" charset="0"/>
              </a:rPr>
              <a:t> Örneğin </a:t>
            </a:r>
            <a:r>
              <a:rPr lang="tr-TR" sz="2000" dirty="0" err="1" smtClean="0">
                <a:latin typeface="Gill Sans MT" pitchFamily="34" charset="0"/>
                <a:cs typeface="Times New Roman" pitchFamily="18" charset="0"/>
              </a:rPr>
              <a:t>fenilalanin</a:t>
            </a:r>
            <a:r>
              <a:rPr lang="tr-TR" sz="2000" dirty="0" smtClean="0">
                <a:latin typeface="Gill Sans MT" pitchFamily="34" charset="0"/>
                <a:cs typeface="Times New Roman" pitchFamily="18" charset="0"/>
              </a:rPr>
              <a:t> yıkım yolunun (</a:t>
            </a:r>
            <a:r>
              <a:rPr lang="tr-TR" sz="2000" dirty="0" smtClean="0">
                <a:solidFill>
                  <a:srgbClr val="FF0000"/>
                </a:solidFill>
                <a:latin typeface="Gill Sans MT" pitchFamily="34" charset="0"/>
                <a:cs typeface="Times New Roman" pitchFamily="18" charset="0"/>
              </a:rPr>
              <a:t>Şekil 12.11</a:t>
            </a:r>
            <a:r>
              <a:rPr lang="tr-TR" sz="2000" dirty="0" smtClean="0">
                <a:latin typeface="Gill Sans MT" pitchFamily="34" charset="0"/>
                <a:cs typeface="Times New Roman" pitchFamily="18" charset="0"/>
              </a:rPr>
              <a:t>) ilk enzimi </a:t>
            </a:r>
            <a:r>
              <a:rPr lang="tr-TR" sz="2400" b="1" dirty="0" err="1" smtClean="0">
                <a:solidFill>
                  <a:srgbClr val="FF0000"/>
                </a:solidFill>
                <a:latin typeface="Gill Sans MT" pitchFamily="34" charset="0"/>
                <a:cs typeface="Times New Roman" pitchFamily="18" charset="0"/>
              </a:rPr>
              <a:t>fenilalanin</a:t>
            </a:r>
            <a:r>
              <a:rPr lang="tr-TR" sz="2400" b="1" dirty="0" smtClean="0">
                <a:solidFill>
                  <a:srgbClr val="FF0000"/>
                </a:solidFill>
                <a:latin typeface="Gill Sans MT" pitchFamily="34" charset="0"/>
                <a:cs typeface="Times New Roman" pitchFamily="18" charset="0"/>
              </a:rPr>
              <a:t> </a:t>
            </a:r>
            <a:r>
              <a:rPr lang="tr-TR" sz="2400" b="1" dirty="0" err="1" smtClean="0">
                <a:solidFill>
                  <a:srgbClr val="FF0000"/>
                </a:solidFill>
                <a:latin typeface="Gill Sans MT" pitchFamily="34" charset="0"/>
                <a:cs typeface="Times New Roman" pitchFamily="18" charset="0"/>
              </a:rPr>
              <a:t>hidroksilaz</a:t>
            </a:r>
            <a:r>
              <a:rPr lang="tr-TR" sz="2000" dirty="0" err="1" smtClean="0">
                <a:latin typeface="Gill Sans MT" pitchFamily="34" charset="0"/>
                <a:cs typeface="Times New Roman" pitchFamily="18" charset="0"/>
              </a:rPr>
              <a:t>daki</a:t>
            </a:r>
            <a:r>
              <a:rPr lang="tr-TR" sz="2000" dirty="0" smtClean="0">
                <a:latin typeface="Gill Sans MT" pitchFamily="34" charset="0"/>
                <a:cs typeface="Times New Roman" pitchFamily="18" charset="0"/>
              </a:rPr>
              <a:t> genetik hata </a:t>
            </a:r>
            <a:r>
              <a:rPr lang="tr-TR" sz="2000" dirty="0" err="1" smtClean="0">
                <a:latin typeface="Gill Sans MT" pitchFamily="34" charset="0"/>
                <a:cs typeface="Times New Roman" pitchFamily="18" charset="0"/>
              </a:rPr>
              <a:t>fenilalanin</a:t>
            </a:r>
            <a:r>
              <a:rPr lang="tr-TR" sz="2000" dirty="0" smtClean="0">
                <a:latin typeface="Gill Sans MT" pitchFamily="34" charset="0"/>
                <a:cs typeface="Times New Roman" pitchFamily="18" charset="0"/>
              </a:rPr>
              <a:t> düzeyinin yükselmesinin (</a:t>
            </a:r>
            <a:r>
              <a:rPr lang="tr-TR" sz="2000" dirty="0" err="1" smtClean="0">
                <a:latin typeface="Gill Sans MT" pitchFamily="34" charset="0"/>
                <a:cs typeface="Times New Roman" pitchFamily="18" charset="0"/>
              </a:rPr>
              <a:t>hiperfenilalaninemi</a:t>
            </a:r>
            <a:r>
              <a:rPr lang="tr-TR" sz="2000" dirty="0" smtClean="0">
                <a:latin typeface="Gill Sans MT" pitchFamily="34" charset="0"/>
                <a:cs typeface="Times New Roman" pitchFamily="18" charset="0"/>
              </a:rPr>
              <a:t>) en yaygın nedeni olan, </a:t>
            </a:r>
            <a:r>
              <a:rPr lang="tr-TR" sz="2400" b="1" dirty="0" err="1" smtClean="0">
                <a:solidFill>
                  <a:srgbClr val="FF0000"/>
                </a:solidFill>
                <a:latin typeface="Gill Sans MT" pitchFamily="34" charset="0"/>
                <a:cs typeface="Times New Roman" pitchFamily="18" charset="0"/>
              </a:rPr>
              <a:t>fenilketonüri</a:t>
            </a:r>
            <a:r>
              <a:rPr lang="tr-TR" sz="2400" b="1" dirty="0" smtClean="0">
                <a:solidFill>
                  <a:srgbClr val="FF0000"/>
                </a:solidFill>
                <a:latin typeface="Gill Sans MT" pitchFamily="34" charset="0"/>
                <a:cs typeface="Times New Roman" pitchFamily="18" charset="0"/>
              </a:rPr>
              <a:t> (PKU</a:t>
            </a:r>
            <a:r>
              <a:rPr lang="tr-TR" sz="2400" dirty="0" smtClean="0">
                <a:solidFill>
                  <a:srgbClr val="FF0000"/>
                </a:solidFill>
                <a:latin typeface="Gill Sans MT" pitchFamily="34" charset="0"/>
                <a:cs typeface="Times New Roman" pitchFamily="18" charset="0"/>
              </a:rPr>
              <a:t>) </a:t>
            </a:r>
            <a:r>
              <a:rPr lang="tr-TR" sz="2000" dirty="0" smtClean="0">
                <a:latin typeface="Gill Sans MT" pitchFamily="34" charset="0"/>
                <a:cs typeface="Times New Roman" pitchFamily="18" charset="0"/>
              </a:rPr>
              <a:t>hastalığından sorumludur.</a:t>
            </a:r>
          </a:p>
          <a:p>
            <a:pPr>
              <a:lnSpc>
                <a:spcPct val="150000"/>
              </a:lnSpc>
              <a:buFont typeface="Wingdings" pitchFamily="2" charset="2"/>
              <a:buChar char="ü"/>
            </a:pPr>
            <a:endParaRPr lang="tr-TR" sz="2000" dirty="0" smtClean="0">
              <a:latin typeface="Gill Sans MT" pitchFamily="34" charset="0"/>
              <a:cs typeface="Times New Roman" pitchFamily="18" charset="0"/>
            </a:endParaRPr>
          </a:p>
        </p:txBody>
      </p:sp>
      <p:sp>
        <p:nvSpPr>
          <p:cNvPr id="4" name="3 Slayt Numarası Yer Tutucusu"/>
          <p:cNvSpPr>
            <a:spLocks noGrp="1"/>
          </p:cNvSpPr>
          <p:nvPr>
            <p:ph type="sldNum" sz="quarter" idx="12"/>
          </p:nvPr>
        </p:nvSpPr>
        <p:spPr/>
        <p:txBody>
          <a:bodyPr/>
          <a:lstStyle/>
          <a:p>
            <a:fld id="{983AD449-C491-42D1-BC29-B937A7C04F43}" type="slidenum">
              <a:rPr lang="tr-TR" smtClean="0"/>
              <a:pPr/>
              <a:t>86</a:t>
            </a:fld>
            <a:endParaRPr lang="tr-TR"/>
          </a:p>
        </p:txBody>
      </p:sp>
      <p:sp>
        <p:nvSpPr>
          <p:cNvPr id="5" name="4 Dikdörtgen"/>
          <p:cNvSpPr/>
          <p:nvPr/>
        </p:nvSpPr>
        <p:spPr>
          <a:xfrm>
            <a:off x="395536" y="692696"/>
            <a:ext cx="7776864" cy="830997"/>
          </a:xfrm>
          <a:prstGeom prst="rect">
            <a:avLst/>
          </a:prstGeom>
          <a:ln>
            <a:solidFill>
              <a:schemeClr val="accent1"/>
            </a:solidFill>
          </a:ln>
        </p:spPr>
        <p:txBody>
          <a:bodyPr wrap="square">
            <a:spAutoFit/>
          </a:bodyPr>
          <a:lstStyle/>
          <a:p>
            <a:pPr algn="ctr">
              <a:buNone/>
            </a:pPr>
            <a:r>
              <a:rPr lang="tr-TR" sz="2400" b="1" dirty="0" smtClean="0">
                <a:solidFill>
                  <a:srgbClr val="C00000"/>
                </a:solidFill>
                <a:latin typeface="Gill Sans MT" pitchFamily="34" charset="0"/>
                <a:cs typeface="Times New Roman" pitchFamily="18" charset="0"/>
              </a:rPr>
              <a:t>Bazı kişilerde </a:t>
            </a:r>
            <a:r>
              <a:rPr lang="tr-TR" sz="2400" b="1" dirty="0" err="1" smtClean="0">
                <a:solidFill>
                  <a:srgbClr val="C00000"/>
                </a:solidFill>
                <a:latin typeface="Gill Sans MT" pitchFamily="34" charset="0"/>
                <a:cs typeface="Times New Roman" pitchFamily="18" charset="0"/>
              </a:rPr>
              <a:t>fenilalanin</a:t>
            </a:r>
            <a:r>
              <a:rPr lang="tr-TR" sz="2400" b="1" dirty="0" smtClean="0">
                <a:solidFill>
                  <a:srgbClr val="C00000"/>
                </a:solidFill>
                <a:latin typeface="Gill Sans MT" pitchFamily="34" charset="0"/>
                <a:cs typeface="Times New Roman" pitchFamily="18" charset="0"/>
              </a:rPr>
              <a:t> yıkımı genetik olarak hatalıdır</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23528" y="1412776"/>
            <a:ext cx="7920880" cy="3168352"/>
          </a:xfrm>
          <a:ln>
            <a:solidFill>
              <a:schemeClr val="accent1"/>
            </a:solidFill>
          </a:ln>
        </p:spPr>
        <p:txBody>
          <a:bodyPr>
            <a:normAutofit/>
          </a:bodyPr>
          <a:lstStyle/>
          <a:p>
            <a:pPr>
              <a:lnSpc>
                <a:spcPct val="150000"/>
              </a:lnSpc>
              <a:buFont typeface="Wingdings" pitchFamily="2" charset="2"/>
              <a:buChar char="Ø"/>
            </a:pPr>
            <a:r>
              <a:rPr lang="tr-TR" sz="2000" dirty="0" smtClean="0">
                <a:solidFill>
                  <a:srgbClr val="FF0000"/>
                </a:solidFill>
                <a:latin typeface="Times New Roman" pitchFamily="18" charset="0"/>
                <a:cs typeface="Times New Roman" pitchFamily="18" charset="0"/>
              </a:rPr>
              <a:t>  </a:t>
            </a:r>
            <a:r>
              <a:rPr lang="tr-TR" sz="2400" b="1" dirty="0" err="1" smtClean="0">
                <a:solidFill>
                  <a:srgbClr val="FF0000"/>
                </a:solidFill>
                <a:latin typeface="Gill Sans MT" pitchFamily="34" charset="0"/>
                <a:cs typeface="Times New Roman" pitchFamily="18" charset="0"/>
              </a:rPr>
              <a:t>Fenilalanin</a:t>
            </a:r>
            <a:r>
              <a:rPr lang="tr-TR" sz="2400" b="1" dirty="0" smtClean="0">
                <a:solidFill>
                  <a:srgbClr val="FF0000"/>
                </a:solidFill>
                <a:latin typeface="Gill Sans MT" pitchFamily="34" charset="0"/>
                <a:cs typeface="Times New Roman" pitchFamily="18" charset="0"/>
              </a:rPr>
              <a:t> </a:t>
            </a:r>
            <a:r>
              <a:rPr lang="tr-TR" sz="2400" b="1" dirty="0" err="1" smtClean="0">
                <a:solidFill>
                  <a:srgbClr val="FF0000"/>
                </a:solidFill>
                <a:latin typeface="Gill Sans MT" pitchFamily="34" charset="0"/>
                <a:cs typeface="Times New Roman" pitchFamily="18" charset="0"/>
              </a:rPr>
              <a:t>hidroksilaz</a:t>
            </a:r>
            <a:r>
              <a:rPr lang="tr-TR" sz="2000" b="1" dirty="0" smtClean="0">
                <a:latin typeface="Gill Sans MT" pitchFamily="34" charset="0"/>
                <a:cs typeface="Times New Roman" pitchFamily="18" charset="0"/>
              </a:rPr>
              <a:t>, </a:t>
            </a:r>
            <a:r>
              <a:rPr lang="tr-TR" sz="2000" dirty="0" smtClean="0">
                <a:latin typeface="Gill Sans MT" pitchFamily="34" charset="0"/>
                <a:cs typeface="Times New Roman" pitchFamily="18" charset="0"/>
              </a:rPr>
              <a:t>karışık–işlevli </a:t>
            </a:r>
            <a:r>
              <a:rPr lang="tr-TR" sz="2000" dirty="0" err="1" smtClean="0">
                <a:latin typeface="Gill Sans MT" pitchFamily="34" charset="0"/>
                <a:cs typeface="Times New Roman" pitchFamily="18" charset="0"/>
              </a:rPr>
              <a:t>oksidazlar</a:t>
            </a:r>
            <a:r>
              <a:rPr lang="tr-TR" sz="2000" dirty="0" smtClean="0">
                <a:latin typeface="Gill Sans MT" pitchFamily="34" charset="0"/>
                <a:cs typeface="Times New Roman" pitchFamily="18" charset="0"/>
              </a:rPr>
              <a:t> olarak adlandırılan genel bir grup enzimden biridir (</a:t>
            </a:r>
            <a:r>
              <a:rPr lang="tr-TR" sz="2000" dirty="0" smtClean="0">
                <a:solidFill>
                  <a:srgbClr val="FF0000"/>
                </a:solidFill>
                <a:latin typeface="Gill Sans MT" pitchFamily="34" charset="0"/>
                <a:cs typeface="Times New Roman" pitchFamily="18" charset="0"/>
              </a:rPr>
              <a:t>Bölüm 10. Karışık İşlevli </a:t>
            </a:r>
            <a:r>
              <a:rPr lang="tr-TR" sz="2000" dirty="0" err="1" smtClean="0">
                <a:solidFill>
                  <a:srgbClr val="FF0000"/>
                </a:solidFill>
                <a:latin typeface="Gill Sans MT" pitchFamily="34" charset="0"/>
                <a:cs typeface="Times New Roman" pitchFamily="18" charset="0"/>
              </a:rPr>
              <a:t>Oksidazlar</a:t>
            </a:r>
            <a:r>
              <a:rPr lang="tr-TR" sz="2000" dirty="0" smtClean="0">
                <a:solidFill>
                  <a:srgbClr val="FF0000"/>
                </a:solidFill>
                <a:latin typeface="Gill Sans MT" pitchFamily="34" charset="0"/>
                <a:cs typeface="Times New Roman" pitchFamily="18" charset="0"/>
              </a:rPr>
              <a:t>, </a:t>
            </a:r>
            <a:r>
              <a:rPr lang="tr-TR" sz="2000" dirty="0" err="1" smtClean="0">
                <a:solidFill>
                  <a:srgbClr val="FF0000"/>
                </a:solidFill>
                <a:latin typeface="Gill Sans MT" pitchFamily="34" charset="0"/>
                <a:cs typeface="Times New Roman" pitchFamily="18" charset="0"/>
              </a:rPr>
              <a:t>Oksigenazlar</a:t>
            </a:r>
            <a:r>
              <a:rPr lang="tr-TR" sz="2000" dirty="0" smtClean="0">
                <a:solidFill>
                  <a:srgbClr val="FF0000"/>
                </a:solidFill>
                <a:latin typeface="Gill Sans MT" pitchFamily="34" charset="0"/>
                <a:cs typeface="Times New Roman" pitchFamily="18" charset="0"/>
              </a:rPr>
              <a:t> ve </a:t>
            </a:r>
            <a:r>
              <a:rPr lang="tr-TR" sz="2000" dirty="0" err="1" smtClean="0">
                <a:solidFill>
                  <a:srgbClr val="FF0000"/>
                </a:solidFill>
                <a:latin typeface="Gill Sans MT" pitchFamily="34" charset="0"/>
                <a:cs typeface="Times New Roman" pitchFamily="18" charset="0"/>
              </a:rPr>
              <a:t>Sitokrom</a:t>
            </a:r>
            <a:r>
              <a:rPr lang="tr-TR" sz="2000" dirty="0" smtClean="0">
                <a:solidFill>
                  <a:srgbClr val="FF0000"/>
                </a:solidFill>
                <a:latin typeface="Gill Sans MT" pitchFamily="34" charset="0"/>
                <a:cs typeface="Times New Roman" pitchFamily="18" charset="0"/>
              </a:rPr>
              <a:t> P–450</a:t>
            </a:r>
            <a:r>
              <a:rPr lang="tr-TR" sz="2000" dirty="0" smtClean="0">
                <a:latin typeface="Gill Sans MT" pitchFamily="34" charset="0"/>
                <a:cs typeface="Times New Roman" pitchFamily="18" charset="0"/>
              </a:rPr>
              <a:t>).</a:t>
            </a:r>
          </a:p>
          <a:p>
            <a:pPr>
              <a:lnSpc>
                <a:spcPct val="150000"/>
              </a:lnSpc>
              <a:buFont typeface="Wingdings" pitchFamily="2" charset="2"/>
              <a:buChar char="Ø"/>
            </a:pP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Fenilalanin</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hidroksilaz</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tetrahidrobiopterin</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kofaktörüne</a:t>
            </a:r>
            <a:r>
              <a:rPr lang="tr-TR" sz="2000" dirty="0" smtClean="0">
                <a:latin typeface="Gill Sans MT" pitchFamily="34" charset="0"/>
                <a:cs typeface="Times New Roman" pitchFamily="18" charset="0"/>
              </a:rPr>
              <a:t> ihtiyaç duyar ve bu yapı süreç içinde elektronları NADH’ den O</a:t>
            </a:r>
            <a:r>
              <a:rPr lang="tr-TR" sz="2000" baseline="-25000" dirty="0" smtClean="0">
                <a:latin typeface="Gill Sans MT" pitchFamily="34" charset="0"/>
                <a:cs typeface="Times New Roman" pitchFamily="18" charset="0"/>
              </a:rPr>
              <a:t>2</a:t>
            </a:r>
            <a:r>
              <a:rPr lang="tr-TR" sz="2000" dirty="0" smtClean="0">
                <a:latin typeface="Gill Sans MT" pitchFamily="34" charset="0"/>
                <a:cs typeface="Times New Roman" pitchFamily="18" charset="0"/>
              </a:rPr>
              <a:t>’ ye taşır ve </a:t>
            </a:r>
            <a:r>
              <a:rPr lang="tr-TR" sz="2000" dirty="0" err="1" smtClean="0">
                <a:latin typeface="Gill Sans MT" pitchFamily="34" charset="0"/>
                <a:cs typeface="Times New Roman" pitchFamily="18" charset="0"/>
              </a:rPr>
              <a:t>dihidrobiopterine</a:t>
            </a:r>
            <a:r>
              <a:rPr lang="tr-TR" sz="2000" dirty="0" smtClean="0">
                <a:latin typeface="Gill Sans MT" pitchFamily="34" charset="0"/>
                <a:cs typeface="Times New Roman" pitchFamily="18" charset="0"/>
              </a:rPr>
              <a:t> yükseltgenir.</a:t>
            </a:r>
          </a:p>
          <a:p>
            <a:endParaRPr lang="tr-TR" dirty="0">
              <a:latin typeface="Gill Sans MT" pitchFamily="34" charset="0"/>
            </a:endParaRPr>
          </a:p>
        </p:txBody>
      </p:sp>
      <p:sp>
        <p:nvSpPr>
          <p:cNvPr id="4" name="3 Slayt Numarası Yer Tutucusu"/>
          <p:cNvSpPr>
            <a:spLocks noGrp="1"/>
          </p:cNvSpPr>
          <p:nvPr>
            <p:ph type="sldNum" sz="quarter" idx="12"/>
          </p:nvPr>
        </p:nvSpPr>
        <p:spPr/>
        <p:txBody>
          <a:bodyPr/>
          <a:lstStyle/>
          <a:p>
            <a:fld id="{983AD449-C491-42D1-BC29-B937A7C04F43}" type="slidenum">
              <a:rPr lang="tr-TR" smtClean="0"/>
              <a:pPr/>
              <a:t>87</a:t>
            </a:fld>
            <a:endParaRPr lang="tr-T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p:cNvPicPr>
            <a:picLocks noGrp="1"/>
          </p:cNvPicPr>
          <p:nvPr>
            <p:ph idx="1"/>
          </p:nvPr>
        </p:nvPicPr>
        <p:blipFill>
          <a:blip r:embed="rId2" cstate="print"/>
          <a:srcRect/>
          <a:stretch>
            <a:fillRect/>
          </a:stretch>
        </p:blipFill>
        <p:spPr bwMode="auto">
          <a:xfrm>
            <a:off x="611560" y="764704"/>
            <a:ext cx="6624736" cy="4176464"/>
          </a:xfrm>
          <a:prstGeom prst="rect">
            <a:avLst/>
          </a:prstGeom>
          <a:noFill/>
          <a:ln w="9525">
            <a:noFill/>
            <a:miter lim="800000"/>
            <a:headEnd/>
            <a:tailEnd/>
          </a:ln>
        </p:spPr>
      </p:pic>
      <p:sp>
        <p:nvSpPr>
          <p:cNvPr id="1025" name="Rectangle 1"/>
          <p:cNvSpPr>
            <a:spLocks noChangeArrowheads="1"/>
          </p:cNvSpPr>
          <p:nvPr/>
        </p:nvSpPr>
        <p:spPr bwMode="auto">
          <a:xfrm>
            <a:off x="251520" y="5866819"/>
            <a:ext cx="8064896" cy="646331"/>
          </a:xfrm>
          <a:prstGeom prst="rect">
            <a:avLst/>
          </a:prstGeom>
          <a:noFill/>
          <a:ln w="9525">
            <a:solidFill>
              <a:schemeClr val="accent1"/>
            </a:solid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tab pos="3421063" algn="l"/>
                <a:tab pos="3781425" algn="l"/>
              </a:tabLst>
            </a:pPr>
            <a:r>
              <a:rPr kumimoji="0" lang="tr-TR" b="1" i="0" u="none" strike="noStrike" cap="none" normalizeH="0" baseline="0" dirty="0" smtClean="0">
                <a:ln>
                  <a:noFill/>
                </a:ln>
                <a:solidFill>
                  <a:srgbClr val="FF0000"/>
                </a:solidFill>
                <a:effectLst/>
                <a:latin typeface="Gill Sans MT" pitchFamily="34" charset="0"/>
                <a:ea typeface="Times New Roman" pitchFamily="18" charset="0"/>
                <a:cs typeface="Segoe UI Semilight" pitchFamily="34" charset="0"/>
              </a:rPr>
              <a:t>Şekil 12.11.</a:t>
            </a:r>
            <a:r>
              <a:rPr kumimoji="0" lang="tr-TR" b="0" i="0" u="none" strike="noStrike" cap="none" normalizeH="0" baseline="0" dirty="0" smtClean="0">
                <a:ln>
                  <a:noFill/>
                </a:ln>
                <a:solidFill>
                  <a:srgbClr val="FF0000"/>
                </a:solidFill>
                <a:effectLst/>
                <a:latin typeface="Gill Sans MT" pitchFamily="34" charset="0"/>
                <a:ea typeface="Times New Roman" pitchFamily="18" charset="0"/>
                <a:cs typeface="Segoe UI Semilight" pitchFamily="34" charset="0"/>
              </a:rPr>
              <a:t> </a:t>
            </a:r>
            <a:r>
              <a:rPr kumimoji="0" lang="tr-TR" b="0" i="0" u="none" strike="noStrike" cap="none" normalizeH="0" baseline="0" dirty="0" err="1" smtClean="0">
                <a:ln>
                  <a:noFill/>
                </a:ln>
                <a:solidFill>
                  <a:srgbClr val="000000"/>
                </a:solidFill>
                <a:effectLst/>
                <a:latin typeface="Gill Sans MT" pitchFamily="34" charset="0"/>
                <a:ea typeface="Times New Roman" pitchFamily="18" charset="0"/>
                <a:cs typeface="Segoe UI Semilight" pitchFamily="34" charset="0"/>
              </a:rPr>
              <a:t>Fenilalanin</a:t>
            </a:r>
            <a:r>
              <a:rPr kumimoji="0" lang="tr-TR" b="0" i="0" u="none" strike="noStrike" cap="none" normalizeH="0" baseline="0" dirty="0" smtClean="0">
                <a:ln>
                  <a:noFill/>
                </a:ln>
                <a:solidFill>
                  <a:srgbClr val="000000"/>
                </a:solidFill>
                <a:effectLst/>
                <a:latin typeface="Gill Sans MT" pitchFamily="34" charset="0"/>
                <a:ea typeface="Times New Roman" pitchFamily="18" charset="0"/>
                <a:cs typeface="Segoe UI Semilight" pitchFamily="34" charset="0"/>
              </a:rPr>
              <a:t> ve </a:t>
            </a:r>
            <a:r>
              <a:rPr kumimoji="0" lang="tr-TR" b="0" i="0" u="none" strike="noStrike" cap="none" normalizeH="0" baseline="0" dirty="0" err="1" smtClean="0">
                <a:ln>
                  <a:noFill/>
                </a:ln>
                <a:solidFill>
                  <a:srgbClr val="000000"/>
                </a:solidFill>
                <a:effectLst/>
                <a:latin typeface="Gill Sans MT" pitchFamily="34" charset="0"/>
                <a:ea typeface="Times New Roman" pitchFamily="18" charset="0"/>
                <a:cs typeface="Segoe UI Semilight" pitchFamily="34" charset="0"/>
              </a:rPr>
              <a:t>tirozin</a:t>
            </a:r>
            <a:r>
              <a:rPr kumimoji="0" lang="tr-TR" b="0" i="0" u="none" strike="noStrike" cap="none" normalizeH="0" baseline="0" dirty="0" smtClean="0">
                <a:ln>
                  <a:noFill/>
                </a:ln>
                <a:solidFill>
                  <a:srgbClr val="000000"/>
                </a:solidFill>
                <a:effectLst/>
                <a:latin typeface="Gill Sans MT" pitchFamily="34" charset="0"/>
                <a:ea typeface="Times New Roman" pitchFamily="18" charset="0"/>
                <a:cs typeface="Segoe UI Semilight" pitchFamily="34" charset="0"/>
              </a:rPr>
              <a:t> için yıkım yolları. Bu aminoasitler insanlarda normalde </a:t>
            </a:r>
            <a:r>
              <a:rPr kumimoji="0" lang="tr-TR" b="0" i="0" u="none" strike="noStrike" cap="none" normalizeH="0" baseline="0" dirty="0" err="1" smtClean="0">
                <a:ln>
                  <a:noFill/>
                </a:ln>
                <a:solidFill>
                  <a:srgbClr val="000000"/>
                </a:solidFill>
                <a:effectLst/>
                <a:latin typeface="Gill Sans MT" pitchFamily="34" charset="0"/>
                <a:ea typeface="Times New Roman" pitchFamily="18" charset="0"/>
                <a:cs typeface="Segoe UI Semilight" pitchFamily="34" charset="0"/>
              </a:rPr>
              <a:t>asetoasetil</a:t>
            </a:r>
            <a:r>
              <a:rPr kumimoji="0" lang="tr-TR" b="0" i="0" u="none" strike="noStrike" cap="none" normalizeH="0" baseline="0" dirty="0" smtClean="0">
                <a:ln>
                  <a:noFill/>
                </a:ln>
                <a:solidFill>
                  <a:srgbClr val="000000"/>
                </a:solidFill>
                <a:effectLst/>
                <a:latin typeface="Gill Sans MT" pitchFamily="34" charset="0"/>
                <a:ea typeface="Times New Roman" pitchFamily="18" charset="0"/>
                <a:cs typeface="Segoe UI Semilight" pitchFamily="34" charset="0"/>
              </a:rPr>
              <a:t> </a:t>
            </a:r>
            <a:r>
              <a:rPr kumimoji="0" lang="tr-TR" b="0" i="0" u="none" strike="noStrike" cap="none" normalizeH="0" baseline="0" dirty="0" err="1" smtClean="0">
                <a:ln>
                  <a:noFill/>
                </a:ln>
                <a:solidFill>
                  <a:srgbClr val="000000"/>
                </a:solidFill>
                <a:effectLst/>
                <a:latin typeface="Gill Sans MT" pitchFamily="34" charset="0"/>
                <a:ea typeface="Times New Roman" pitchFamily="18" charset="0"/>
                <a:cs typeface="Segoe UI Semilight" pitchFamily="34" charset="0"/>
              </a:rPr>
              <a:t>CoA</a:t>
            </a:r>
            <a:r>
              <a:rPr kumimoji="0" lang="tr-TR" b="0" i="0" u="none" strike="noStrike" cap="none" normalizeH="0" baseline="0" dirty="0" smtClean="0">
                <a:ln>
                  <a:noFill/>
                </a:ln>
                <a:solidFill>
                  <a:srgbClr val="000000"/>
                </a:solidFill>
                <a:effectLst/>
                <a:latin typeface="Gill Sans MT" pitchFamily="34" charset="0"/>
                <a:ea typeface="Times New Roman" pitchFamily="18" charset="0"/>
                <a:cs typeface="Segoe UI Semilight" pitchFamily="34" charset="0"/>
              </a:rPr>
              <a:t> ve </a:t>
            </a:r>
            <a:r>
              <a:rPr kumimoji="0" lang="tr-TR" b="0" i="0" u="none" strike="noStrike" cap="none" normalizeH="0" baseline="0" dirty="0" err="1" smtClean="0">
                <a:ln>
                  <a:noFill/>
                </a:ln>
                <a:solidFill>
                  <a:srgbClr val="000000"/>
                </a:solidFill>
                <a:effectLst/>
                <a:latin typeface="Gill Sans MT" pitchFamily="34" charset="0"/>
                <a:ea typeface="Times New Roman" pitchFamily="18" charset="0"/>
                <a:cs typeface="Segoe UI Semilight" pitchFamily="34" charset="0"/>
              </a:rPr>
              <a:t>fumarata</a:t>
            </a:r>
            <a:r>
              <a:rPr kumimoji="0" lang="tr-TR" b="0" i="0" u="none" strike="noStrike" cap="none" normalizeH="0" baseline="0" dirty="0" smtClean="0">
                <a:ln>
                  <a:noFill/>
                </a:ln>
                <a:solidFill>
                  <a:srgbClr val="000000"/>
                </a:solidFill>
                <a:effectLst/>
                <a:latin typeface="Gill Sans MT" pitchFamily="34" charset="0"/>
                <a:ea typeface="Times New Roman" pitchFamily="18" charset="0"/>
                <a:cs typeface="Segoe UI Semilight" pitchFamily="34" charset="0"/>
              </a:rPr>
              <a:t> dönüştürülür.</a:t>
            </a:r>
            <a:endParaRPr kumimoji="0" lang="tr-TR" b="0" i="0" u="none" strike="noStrike" cap="none" normalizeH="0" baseline="0" dirty="0" smtClean="0">
              <a:ln>
                <a:noFill/>
              </a:ln>
              <a:solidFill>
                <a:schemeClr val="tx1"/>
              </a:solidFill>
              <a:effectLst/>
              <a:latin typeface="Gill Sans MT" pitchFamily="34" charset="0"/>
              <a:cs typeface="Segoe UI Semilight" pitchFamily="34" charset="0"/>
            </a:endParaRPr>
          </a:p>
        </p:txBody>
      </p:sp>
      <p:sp>
        <p:nvSpPr>
          <p:cNvPr id="5" name="4 Slayt Numarası Yer Tutucusu"/>
          <p:cNvSpPr>
            <a:spLocks noGrp="1"/>
          </p:cNvSpPr>
          <p:nvPr>
            <p:ph type="sldNum" sz="quarter" idx="12"/>
          </p:nvPr>
        </p:nvSpPr>
        <p:spPr/>
        <p:txBody>
          <a:bodyPr/>
          <a:lstStyle/>
          <a:p>
            <a:fld id="{983AD449-C491-42D1-BC29-B937A7C04F43}" type="slidenum">
              <a:rPr lang="tr-TR" smtClean="0"/>
              <a:pPr/>
              <a:t>88</a:t>
            </a:fld>
            <a:endParaRPr lang="tr-T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85720" y="1772816"/>
            <a:ext cx="7858180" cy="4320480"/>
          </a:xfrm>
          <a:ln>
            <a:solidFill>
              <a:schemeClr val="accent1"/>
            </a:solidFill>
          </a:ln>
        </p:spPr>
        <p:txBody>
          <a:bodyPr>
            <a:normAutofit fontScale="77500" lnSpcReduction="20000"/>
          </a:bodyPr>
          <a:lstStyle/>
          <a:p>
            <a:pPr>
              <a:lnSpc>
                <a:spcPct val="150000"/>
              </a:lnSpc>
              <a:buFont typeface="Wingdings" pitchFamily="2" charset="2"/>
              <a:buChar char="Ø"/>
            </a:pPr>
            <a:r>
              <a:rPr lang="tr-TR" sz="2600" b="1" dirty="0" smtClean="0">
                <a:solidFill>
                  <a:srgbClr val="C00000"/>
                </a:solidFill>
                <a:latin typeface="Times New Roman" pitchFamily="18" charset="0"/>
                <a:cs typeface="Times New Roman" pitchFamily="18" charset="0"/>
              </a:rPr>
              <a:t>  </a:t>
            </a:r>
            <a:r>
              <a:rPr lang="tr-TR" sz="2600" dirty="0" smtClean="0">
                <a:latin typeface="Gill Sans MT" pitchFamily="34" charset="0"/>
                <a:cs typeface="Times New Roman" pitchFamily="18" charset="0"/>
              </a:rPr>
              <a:t>Beş aminoasidin (</a:t>
            </a:r>
            <a:r>
              <a:rPr lang="tr-TR" sz="3100" dirty="0" err="1" smtClean="0">
                <a:solidFill>
                  <a:srgbClr val="FF0000"/>
                </a:solidFill>
                <a:latin typeface="Gill Sans MT" pitchFamily="34" charset="0"/>
                <a:cs typeface="Times New Roman" pitchFamily="18" charset="0"/>
              </a:rPr>
              <a:t>prolin</a:t>
            </a:r>
            <a:r>
              <a:rPr lang="tr-TR" sz="3100" dirty="0" smtClean="0">
                <a:solidFill>
                  <a:srgbClr val="FF0000"/>
                </a:solidFill>
                <a:latin typeface="Gill Sans MT" pitchFamily="34" charset="0"/>
                <a:cs typeface="Times New Roman" pitchFamily="18" charset="0"/>
              </a:rPr>
              <a:t>, </a:t>
            </a:r>
            <a:r>
              <a:rPr lang="tr-TR" sz="3100" dirty="0" err="1" smtClean="0">
                <a:solidFill>
                  <a:srgbClr val="FF0000"/>
                </a:solidFill>
                <a:latin typeface="Gill Sans MT" pitchFamily="34" charset="0"/>
                <a:cs typeface="Times New Roman" pitchFamily="18" charset="0"/>
              </a:rPr>
              <a:t>glutamat</a:t>
            </a:r>
            <a:r>
              <a:rPr lang="tr-TR" sz="3100" dirty="0" smtClean="0">
                <a:solidFill>
                  <a:srgbClr val="FF0000"/>
                </a:solidFill>
                <a:latin typeface="Gill Sans MT" pitchFamily="34" charset="0"/>
                <a:cs typeface="Times New Roman" pitchFamily="18" charset="0"/>
              </a:rPr>
              <a:t>, </a:t>
            </a:r>
            <a:r>
              <a:rPr lang="tr-TR" sz="3100" dirty="0" err="1" smtClean="0">
                <a:solidFill>
                  <a:srgbClr val="FF0000"/>
                </a:solidFill>
                <a:latin typeface="Gill Sans MT" pitchFamily="34" charset="0"/>
                <a:cs typeface="Times New Roman" pitchFamily="18" charset="0"/>
              </a:rPr>
              <a:t>glutamin</a:t>
            </a:r>
            <a:r>
              <a:rPr lang="tr-TR" sz="3100" dirty="0" smtClean="0">
                <a:solidFill>
                  <a:srgbClr val="FF0000"/>
                </a:solidFill>
                <a:latin typeface="Gill Sans MT" pitchFamily="34" charset="0"/>
                <a:cs typeface="Times New Roman" pitchFamily="18" charset="0"/>
              </a:rPr>
              <a:t>, </a:t>
            </a:r>
            <a:r>
              <a:rPr lang="tr-TR" sz="3100" dirty="0" err="1" smtClean="0">
                <a:solidFill>
                  <a:srgbClr val="FF0000"/>
                </a:solidFill>
                <a:latin typeface="Gill Sans MT" pitchFamily="34" charset="0"/>
                <a:cs typeface="Times New Roman" pitchFamily="18" charset="0"/>
              </a:rPr>
              <a:t>arginin</a:t>
            </a:r>
            <a:r>
              <a:rPr lang="tr-TR" sz="3100" dirty="0" smtClean="0">
                <a:solidFill>
                  <a:srgbClr val="FF0000"/>
                </a:solidFill>
                <a:latin typeface="Gill Sans MT" pitchFamily="34" charset="0"/>
                <a:cs typeface="Times New Roman" pitchFamily="18" charset="0"/>
              </a:rPr>
              <a:t> ve </a:t>
            </a:r>
            <a:r>
              <a:rPr lang="tr-TR" sz="3100" dirty="0" err="1" smtClean="0">
                <a:solidFill>
                  <a:srgbClr val="FF0000"/>
                </a:solidFill>
                <a:latin typeface="Gill Sans MT" pitchFamily="34" charset="0"/>
                <a:cs typeface="Times New Roman" pitchFamily="18" charset="0"/>
              </a:rPr>
              <a:t>histidin</a:t>
            </a:r>
            <a:r>
              <a:rPr lang="tr-TR" sz="2600" dirty="0" smtClean="0">
                <a:latin typeface="Gill Sans MT" pitchFamily="34" charset="0"/>
                <a:cs typeface="Times New Roman" pitchFamily="18" charset="0"/>
              </a:rPr>
              <a:t>) karbon iskeletleri sitrik asit çevrimine α-</a:t>
            </a:r>
            <a:r>
              <a:rPr lang="tr-TR" sz="2600" dirty="0" err="1" smtClean="0">
                <a:latin typeface="Gill Sans MT" pitchFamily="34" charset="0"/>
                <a:cs typeface="Times New Roman" pitchFamily="18" charset="0"/>
              </a:rPr>
              <a:t>ketoglutarat</a:t>
            </a:r>
            <a:r>
              <a:rPr lang="tr-TR" sz="2600" dirty="0" smtClean="0">
                <a:latin typeface="Gill Sans MT" pitchFamily="34" charset="0"/>
                <a:cs typeface="Times New Roman" pitchFamily="18" charset="0"/>
              </a:rPr>
              <a:t> olarak girer (</a:t>
            </a:r>
            <a:r>
              <a:rPr lang="tr-TR" sz="2600" dirty="0" smtClean="0">
                <a:solidFill>
                  <a:srgbClr val="FF0000"/>
                </a:solidFill>
                <a:latin typeface="Gill Sans MT" pitchFamily="34" charset="0"/>
                <a:cs typeface="Times New Roman" pitchFamily="18" charset="0"/>
              </a:rPr>
              <a:t>Şekil 12.12). </a:t>
            </a:r>
          </a:p>
          <a:p>
            <a:pPr>
              <a:lnSpc>
                <a:spcPct val="150000"/>
              </a:lnSpc>
              <a:buFont typeface="Wingdings" pitchFamily="2" charset="2"/>
              <a:buChar char="Ø"/>
            </a:pPr>
            <a:r>
              <a:rPr lang="tr-TR" sz="2600" b="1" dirty="0" smtClean="0">
                <a:solidFill>
                  <a:srgbClr val="FF0000"/>
                </a:solidFill>
                <a:latin typeface="Gill Sans MT" pitchFamily="34" charset="0"/>
                <a:cs typeface="Times New Roman" pitchFamily="18" charset="0"/>
              </a:rPr>
              <a:t>  </a:t>
            </a:r>
            <a:r>
              <a:rPr lang="tr-TR" sz="3100" b="1" dirty="0" err="1" smtClean="0">
                <a:solidFill>
                  <a:srgbClr val="FF0000"/>
                </a:solidFill>
                <a:latin typeface="Gill Sans MT" pitchFamily="34" charset="0"/>
                <a:cs typeface="Times New Roman" pitchFamily="18" charset="0"/>
              </a:rPr>
              <a:t>Prolin</a:t>
            </a:r>
            <a:r>
              <a:rPr lang="tr-TR" sz="3100" b="1" dirty="0" smtClean="0">
                <a:solidFill>
                  <a:srgbClr val="FF0000"/>
                </a:solidFill>
                <a:latin typeface="Gill Sans MT" pitchFamily="34" charset="0"/>
                <a:cs typeface="Times New Roman" pitchFamily="18" charset="0"/>
              </a:rPr>
              <a:t>, </a:t>
            </a:r>
            <a:r>
              <a:rPr lang="tr-TR" sz="3100" b="1" dirty="0" err="1" smtClean="0">
                <a:solidFill>
                  <a:srgbClr val="FF0000"/>
                </a:solidFill>
                <a:latin typeface="Gill Sans MT" pitchFamily="34" charset="0"/>
                <a:cs typeface="Times New Roman" pitchFamily="18" charset="0"/>
              </a:rPr>
              <a:t>glutamat</a:t>
            </a:r>
            <a:r>
              <a:rPr lang="tr-TR" sz="3100" b="1" dirty="0" smtClean="0">
                <a:solidFill>
                  <a:srgbClr val="FF0000"/>
                </a:solidFill>
                <a:latin typeface="Gill Sans MT" pitchFamily="34" charset="0"/>
                <a:cs typeface="Times New Roman" pitchFamily="18" charset="0"/>
              </a:rPr>
              <a:t> ve </a:t>
            </a:r>
            <a:r>
              <a:rPr lang="tr-TR" sz="3100" b="1" dirty="0" err="1" smtClean="0">
                <a:solidFill>
                  <a:srgbClr val="FF0000"/>
                </a:solidFill>
                <a:latin typeface="Gill Sans MT" pitchFamily="34" charset="0"/>
                <a:cs typeface="Times New Roman" pitchFamily="18" charset="0"/>
              </a:rPr>
              <a:t>glutamin</a:t>
            </a:r>
            <a:r>
              <a:rPr lang="tr-TR" sz="2600" dirty="0" smtClean="0">
                <a:latin typeface="Gill Sans MT" pitchFamily="34" charset="0"/>
                <a:cs typeface="Times New Roman" pitchFamily="18" charset="0"/>
              </a:rPr>
              <a:t>; beş karbonlu iskelete sahiptir. </a:t>
            </a:r>
          </a:p>
          <a:p>
            <a:pPr>
              <a:lnSpc>
                <a:spcPct val="150000"/>
              </a:lnSpc>
              <a:buFont typeface="Wingdings" pitchFamily="2" charset="2"/>
              <a:buChar char="Ø"/>
            </a:pPr>
            <a:r>
              <a:rPr lang="tr-TR" sz="2600" dirty="0" smtClean="0">
                <a:latin typeface="Gill Sans MT" pitchFamily="34" charset="0"/>
                <a:cs typeface="Times New Roman" pitchFamily="18" charset="0"/>
              </a:rPr>
              <a:t>  </a:t>
            </a:r>
            <a:r>
              <a:rPr lang="tr-TR" sz="2600" dirty="0" err="1" smtClean="0">
                <a:latin typeface="Gill Sans MT" pitchFamily="34" charset="0"/>
                <a:cs typeface="Times New Roman" pitchFamily="18" charset="0"/>
              </a:rPr>
              <a:t>Prolinin</a:t>
            </a:r>
            <a:r>
              <a:rPr lang="tr-TR" sz="2600" dirty="0" smtClean="0">
                <a:latin typeface="Gill Sans MT" pitchFamily="34" charset="0"/>
                <a:cs typeface="Times New Roman" pitchFamily="18" charset="0"/>
              </a:rPr>
              <a:t> halkalı yapısı, karboksil grubundan en uzak karbondan yükseltgenmeyle açılarak bir </a:t>
            </a:r>
            <a:r>
              <a:rPr lang="tr-TR" sz="2600" dirty="0" err="1" smtClean="0">
                <a:latin typeface="Gill Sans MT" pitchFamily="34" charset="0"/>
                <a:cs typeface="Times New Roman" pitchFamily="18" charset="0"/>
              </a:rPr>
              <a:t>Schiff</a:t>
            </a:r>
            <a:r>
              <a:rPr lang="tr-TR" sz="2600" dirty="0" smtClean="0">
                <a:latin typeface="Gill Sans MT" pitchFamily="34" charset="0"/>
                <a:cs typeface="Times New Roman" pitchFamily="18" charset="0"/>
              </a:rPr>
              <a:t> bazı oluşur. </a:t>
            </a:r>
          </a:p>
          <a:p>
            <a:pPr>
              <a:lnSpc>
                <a:spcPct val="150000"/>
              </a:lnSpc>
              <a:buFont typeface="Wingdings" pitchFamily="2" charset="2"/>
              <a:buChar char="ü"/>
            </a:pPr>
            <a:r>
              <a:rPr lang="tr-TR" sz="2600" dirty="0" smtClean="0">
                <a:latin typeface="Gill Sans MT" pitchFamily="34" charset="0"/>
                <a:cs typeface="Times New Roman" pitchFamily="18" charset="0"/>
              </a:rPr>
              <a:t>Daha sonra </a:t>
            </a:r>
            <a:r>
              <a:rPr lang="tr-TR" sz="2600" dirty="0" err="1" smtClean="0">
                <a:latin typeface="Gill Sans MT" pitchFamily="34" charset="0"/>
                <a:cs typeface="Times New Roman" pitchFamily="18" charset="0"/>
              </a:rPr>
              <a:t>Schiff</a:t>
            </a:r>
            <a:r>
              <a:rPr lang="tr-TR" sz="2600" dirty="0" smtClean="0">
                <a:latin typeface="Gill Sans MT" pitchFamily="34" charset="0"/>
                <a:cs typeface="Times New Roman" pitchFamily="18" charset="0"/>
              </a:rPr>
              <a:t> bazı doğrusal bir </a:t>
            </a:r>
            <a:r>
              <a:rPr lang="tr-TR" sz="2600" dirty="0" err="1" smtClean="0">
                <a:latin typeface="Gill Sans MT" pitchFamily="34" charset="0"/>
                <a:cs typeface="Times New Roman" pitchFamily="18" charset="0"/>
              </a:rPr>
              <a:t>semialdehid</a:t>
            </a:r>
            <a:r>
              <a:rPr lang="tr-TR" sz="2600" dirty="0" smtClean="0">
                <a:latin typeface="Gill Sans MT" pitchFamily="34" charset="0"/>
                <a:cs typeface="Times New Roman" pitchFamily="18" charset="0"/>
              </a:rPr>
              <a:t> olan </a:t>
            </a:r>
            <a:r>
              <a:rPr lang="tr-TR" sz="2600" dirty="0" err="1" smtClean="0">
                <a:latin typeface="Gill Sans MT" pitchFamily="34" charset="0"/>
                <a:cs typeface="Times New Roman" pitchFamily="18" charset="0"/>
              </a:rPr>
              <a:t>glutamat</a:t>
            </a:r>
            <a:r>
              <a:rPr lang="tr-TR" sz="2600" dirty="0" smtClean="0">
                <a:latin typeface="Gill Sans MT" pitchFamily="34" charset="0"/>
                <a:cs typeface="Times New Roman" pitchFamily="18" charset="0"/>
              </a:rPr>
              <a:t> γ–</a:t>
            </a:r>
            <a:r>
              <a:rPr lang="tr-TR" sz="2600" dirty="0" err="1" smtClean="0">
                <a:latin typeface="Gill Sans MT" pitchFamily="34" charset="0"/>
                <a:cs typeface="Times New Roman" pitchFamily="18" charset="0"/>
              </a:rPr>
              <a:t>semialdehide</a:t>
            </a:r>
            <a:r>
              <a:rPr lang="tr-TR" sz="2600" dirty="0" smtClean="0">
                <a:latin typeface="Gill Sans MT" pitchFamily="34" charset="0"/>
                <a:cs typeface="Times New Roman" pitchFamily="18" charset="0"/>
              </a:rPr>
              <a:t> </a:t>
            </a:r>
            <a:r>
              <a:rPr lang="tr-TR" sz="2600" dirty="0" err="1" smtClean="0">
                <a:latin typeface="Gill Sans MT" pitchFamily="34" charset="0"/>
                <a:cs typeface="Times New Roman" pitchFamily="18" charset="0"/>
              </a:rPr>
              <a:t>hidrolizlenir</a:t>
            </a:r>
            <a:r>
              <a:rPr lang="tr-TR" sz="2600" dirty="0" smtClean="0">
                <a:latin typeface="Gill Sans MT" pitchFamily="34" charset="0"/>
                <a:cs typeface="Times New Roman" pitchFamily="18" charset="0"/>
              </a:rPr>
              <a:t>. </a:t>
            </a:r>
          </a:p>
          <a:p>
            <a:pPr>
              <a:lnSpc>
                <a:spcPct val="150000"/>
              </a:lnSpc>
              <a:buFont typeface="Wingdings" pitchFamily="2" charset="2"/>
              <a:buChar char="ü"/>
            </a:pPr>
            <a:r>
              <a:rPr lang="tr-TR" sz="2600" dirty="0" smtClean="0">
                <a:latin typeface="Gill Sans MT" pitchFamily="34" charset="0"/>
                <a:cs typeface="Times New Roman" pitchFamily="18" charset="0"/>
              </a:rPr>
              <a:t>Bu da aynı karbonun ileri yükseltgenmesiyle </a:t>
            </a:r>
            <a:r>
              <a:rPr lang="tr-TR" sz="2600" dirty="0" err="1" smtClean="0">
                <a:latin typeface="Gill Sans MT" pitchFamily="34" charset="0"/>
                <a:cs typeface="Times New Roman" pitchFamily="18" charset="0"/>
              </a:rPr>
              <a:t>glutamata</a:t>
            </a:r>
            <a:r>
              <a:rPr lang="tr-TR" sz="2600" dirty="0" smtClean="0">
                <a:latin typeface="Gill Sans MT" pitchFamily="34" charset="0"/>
                <a:cs typeface="Times New Roman" pitchFamily="18" charset="0"/>
              </a:rPr>
              <a:t> dönüşür. </a:t>
            </a:r>
          </a:p>
          <a:p>
            <a:pPr>
              <a:lnSpc>
                <a:spcPct val="150000"/>
              </a:lnSpc>
              <a:buFont typeface="Wingdings" pitchFamily="2" charset="2"/>
              <a:buChar char="Ø"/>
            </a:pPr>
            <a:endParaRPr lang="tr-TR" sz="2600" dirty="0">
              <a:latin typeface="Gill Sans MT" pitchFamily="34" charset="0"/>
              <a:cs typeface="Times New Roman" pitchFamily="18" charset="0"/>
            </a:endParaRPr>
          </a:p>
        </p:txBody>
      </p:sp>
      <p:sp>
        <p:nvSpPr>
          <p:cNvPr id="4" name="3 Slayt Numarası Yer Tutucusu"/>
          <p:cNvSpPr>
            <a:spLocks noGrp="1"/>
          </p:cNvSpPr>
          <p:nvPr>
            <p:ph type="sldNum" sz="quarter" idx="12"/>
          </p:nvPr>
        </p:nvSpPr>
        <p:spPr/>
        <p:txBody>
          <a:bodyPr/>
          <a:lstStyle/>
          <a:p>
            <a:fld id="{983AD449-C491-42D1-BC29-B937A7C04F43}" type="slidenum">
              <a:rPr lang="tr-TR" smtClean="0"/>
              <a:pPr/>
              <a:t>89</a:t>
            </a:fld>
            <a:endParaRPr lang="tr-TR"/>
          </a:p>
        </p:txBody>
      </p:sp>
      <p:sp>
        <p:nvSpPr>
          <p:cNvPr id="5" name="4 Dikdörtgen"/>
          <p:cNvSpPr/>
          <p:nvPr/>
        </p:nvSpPr>
        <p:spPr>
          <a:xfrm>
            <a:off x="323528" y="764704"/>
            <a:ext cx="7776864" cy="830997"/>
          </a:xfrm>
          <a:prstGeom prst="rect">
            <a:avLst/>
          </a:prstGeom>
          <a:ln>
            <a:solidFill>
              <a:schemeClr val="accent1"/>
            </a:solidFill>
          </a:ln>
        </p:spPr>
        <p:txBody>
          <a:bodyPr wrap="square">
            <a:spAutoFit/>
          </a:bodyPr>
          <a:lstStyle/>
          <a:p>
            <a:pPr algn="ctr"/>
            <a:r>
              <a:rPr lang="tr-TR" sz="2400" b="1" dirty="0" smtClean="0">
                <a:solidFill>
                  <a:srgbClr val="C00000"/>
                </a:solidFill>
                <a:latin typeface="Gill Sans MT" pitchFamily="34" charset="0"/>
                <a:cs typeface="Times New Roman" pitchFamily="18" charset="0"/>
              </a:rPr>
              <a:t>12.2.2.4. Beş Aminoasit α–</a:t>
            </a:r>
            <a:r>
              <a:rPr lang="tr-TR" sz="2400" b="1" dirty="0" err="1" smtClean="0">
                <a:solidFill>
                  <a:srgbClr val="C00000"/>
                </a:solidFill>
                <a:latin typeface="Gill Sans MT" pitchFamily="34" charset="0"/>
                <a:cs typeface="Times New Roman" pitchFamily="18" charset="0"/>
              </a:rPr>
              <a:t>Ketoglutarata</a:t>
            </a:r>
            <a:r>
              <a:rPr lang="tr-TR" sz="2400" b="1" dirty="0" smtClean="0">
                <a:solidFill>
                  <a:srgbClr val="C00000"/>
                </a:solidFill>
                <a:latin typeface="Gill Sans MT" pitchFamily="34" charset="0"/>
                <a:cs typeface="Times New Roman" pitchFamily="18" charset="0"/>
              </a:rPr>
              <a:t> Dönüştürülür</a:t>
            </a:r>
            <a:endParaRPr lang="tr-TR" sz="2400"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95536" y="1196752"/>
            <a:ext cx="7560840" cy="3744416"/>
          </a:xfrm>
          <a:ln>
            <a:solidFill>
              <a:schemeClr val="accent1"/>
            </a:solidFill>
          </a:ln>
        </p:spPr>
        <p:txBody>
          <a:bodyPr>
            <a:normAutofit lnSpcReduction="10000"/>
          </a:bodyPr>
          <a:lstStyle/>
          <a:p>
            <a:pPr>
              <a:lnSpc>
                <a:spcPct val="150000"/>
              </a:lnSpc>
              <a:buFont typeface="Wingdings" pitchFamily="2" charset="2"/>
              <a:buChar char="Ø"/>
            </a:pPr>
            <a:r>
              <a:rPr lang="tr-TR" sz="2000" b="1" dirty="0" smtClean="0">
                <a:solidFill>
                  <a:srgbClr val="FF0000"/>
                </a:solidFill>
                <a:latin typeface="Gill Sans MT" pitchFamily="34" charset="0"/>
                <a:cs typeface="Times New Roman" pitchFamily="18" charset="0"/>
              </a:rPr>
              <a:t> </a:t>
            </a:r>
            <a:r>
              <a:rPr lang="tr-TR" sz="2400" b="1" dirty="0" err="1" smtClean="0">
                <a:solidFill>
                  <a:srgbClr val="FF0000"/>
                </a:solidFill>
                <a:latin typeface="Gill Sans MT" pitchFamily="34" charset="0"/>
                <a:cs typeface="Times New Roman" pitchFamily="18" charset="0"/>
              </a:rPr>
              <a:t>Glutami</a:t>
            </a:r>
            <a:r>
              <a:rPr lang="tr-TR" sz="2000" b="1" dirty="0" err="1" smtClean="0">
                <a:solidFill>
                  <a:srgbClr val="FF0000"/>
                </a:solidFill>
                <a:latin typeface="Gill Sans MT" pitchFamily="34" charset="0"/>
                <a:cs typeface="Times New Roman" pitchFamily="18" charset="0"/>
              </a:rPr>
              <a:t>n</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glutaminazın</a:t>
            </a:r>
            <a:r>
              <a:rPr lang="tr-TR" sz="2000" dirty="0" smtClean="0">
                <a:latin typeface="Gill Sans MT" pitchFamily="34" charset="0"/>
                <a:cs typeface="Times New Roman" pitchFamily="18" charset="0"/>
              </a:rPr>
              <a:t> etkisiyle </a:t>
            </a:r>
            <a:r>
              <a:rPr lang="tr-TR" sz="2000" dirty="0" err="1" smtClean="0">
                <a:latin typeface="Gill Sans MT" pitchFamily="34" charset="0"/>
                <a:cs typeface="Times New Roman" pitchFamily="18" charset="0"/>
              </a:rPr>
              <a:t>glutamata</a:t>
            </a:r>
            <a:r>
              <a:rPr lang="tr-TR" sz="2000" dirty="0" smtClean="0">
                <a:latin typeface="Gill Sans MT" pitchFamily="34" charset="0"/>
                <a:cs typeface="Times New Roman" pitchFamily="18" charset="0"/>
              </a:rPr>
              <a:t> dönüşür. </a:t>
            </a:r>
          </a:p>
          <a:p>
            <a:pPr>
              <a:lnSpc>
                <a:spcPct val="150000"/>
              </a:lnSpc>
              <a:buFont typeface="Wingdings" pitchFamily="2" charset="2"/>
              <a:buChar char="Ø"/>
            </a:pPr>
            <a:r>
              <a:rPr lang="tr-TR" sz="2000" dirty="0" smtClean="0">
                <a:solidFill>
                  <a:srgbClr val="FF0000"/>
                </a:solidFill>
                <a:latin typeface="Gill Sans MT" pitchFamily="34" charset="0"/>
                <a:cs typeface="Times New Roman" pitchFamily="18" charset="0"/>
              </a:rPr>
              <a:t> </a:t>
            </a:r>
            <a:r>
              <a:rPr lang="tr-TR" sz="2400" b="1" dirty="0" err="1" smtClean="0">
                <a:solidFill>
                  <a:srgbClr val="FF0000"/>
                </a:solidFill>
                <a:latin typeface="Gill Sans MT" pitchFamily="34" charset="0"/>
                <a:cs typeface="Times New Roman" pitchFamily="18" charset="0"/>
              </a:rPr>
              <a:t>Glutama</a:t>
            </a:r>
            <a:r>
              <a:rPr lang="tr-TR" sz="2000" b="1" dirty="0" err="1" smtClean="0">
                <a:solidFill>
                  <a:srgbClr val="FF0000"/>
                </a:solidFill>
                <a:latin typeface="Gill Sans MT" pitchFamily="34" charset="0"/>
                <a:cs typeface="Times New Roman" pitchFamily="18" charset="0"/>
              </a:rPr>
              <a:t>t</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transaminasyon</a:t>
            </a:r>
            <a:r>
              <a:rPr lang="tr-TR" sz="2000" dirty="0" smtClean="0">
                <a:latin typeface="Gill Sans MT" pitchFamily="34" charset="0"/>
                <a:cs typeface="Times New Roman" pitchFamily="18" charset="0"/>
              </a:rPr>
              <a:t> veya </a:t>
            </a:r>
            <a:r>
              <a:rPr lang="tr-TR" sz="2000" dirty="0" err="1" smtClean="0">
                <a:latin typeface="Gill Sans MT" pitchFamily="34" charset="0"/>
                <a:cs typeface="Times New Roman" pitchFamily="18" charset="0"/>
              </a:rPr>
              <a:t>deaminasyonla</a:t>
            </a:r>
            <a:r>
              <a:rPr lang="tr-TR" sz="2000" dirty="0" smtClean="0">
                <a:latin typeface="Gill Sans MT" pitchFamily="34" charset="0"/>
                <a:cs typeface="Times New Roman" pitchFamily="18" charset="0"/>
              </a:rPr>
              <a:t> α–</a:t>
            </a:r>
            <a:r>
              <a:rPr lang="tr-TR" sz="2000" dirty="0" err="1" smtClean="0">
                <a:latin typeface="Gill Sans MT" pitchFamily="34" charset="0"/>
                <a:cs typeface="Times New Roman" pitchFamily="18" charset="0"/>
              </a:rPr>
              <a:t>ketoglutarat</a:t>
            </a:r>
            <a:r>
              <a:rPr lang="tr-TR" sz="2000" dirty="0" smtClean="0">
                <a:latin typeface="Gill Sans MT" pitchFamily="34" charset="0"/>
                <a:cs typeface="Times New Roman" pitchFamily="18" charset="0"/>
              </a:rPr>
              <a:t> oluşturur.</a:t>
            </a:r>
          </a:p>
          <a:p>
            <a:pPr>
              <a:lnSpc>
                <a:spcPct val="150000"/>
              </a:lnSpc>
              <a:buFont typeface="Wingdings" pitchFamily="2" charset="2"/>
              <a:buChar char="Ø"/>
            </a:pPr>
            <a:r>
              <a:rPr lang="tr-TR" sz="2400" dirty="0" smtClean="0">
                <a:solidFill>
                  <a:srgbClr val="FF0000"/>
                </a:solidFill>
                <a:latin typeface="Times New Roman" pitchFamily="18" charset="0"/>
                <a:cs typeface="Times New Roman" pitchFamily="18" charset="0"/>
              </a:rPr>
              <a:t> </a:t>
            </a:r>
            <a:r>
              <a:rPr lang="tr-TR" sz="2400" b="1" dirty="0" err="1" smtClean="0">
                <a:solidFill>
                  <a:srgbClr val="FF0000"/>
                </a:solidFill>
                <a:latin typeface="Gill Sans MT" pitchFamily="34" charset="0"/>
                <a:cs typeface="Times New Roman" pitchFamily="18" charset="0"/>
              </a:rPr>
              <a:t>Arginin</a:t>
            </a:r>
            <a:r>
              <a:rPr lang="tr-TR" sz="2400" b="1" dirty="0" smtClean="0">
                <a:solidFill>
                  <a:srgbClr val="FF0000"/>
                </a:solidFill>
                <a:latin typeface="Gill Sans MT" pitchFamily="34" charset="0"/>
                <a:cs typeface="Times New Roman" pitchFamily="18" charset="0"/>
              </a:rPr>
              <a:t> ve </a:t>
            </a:r>
            <a:r>
              <a:rPr lang="tr-TR" sz="2400" b="1" dirty="0" err="1" smtClean="0">
                <a:solidFill>
                  <a:srgbClr val="FF0000"/>
                </a:solidFill>
                <a:latin typeface="Gill Sans MT" pitchFamily="34" charset="0"/>
                <a:cs typeface="Times New Roman" pitchFamily="18" charset="0"/>
              </a:rPr>
              <a:t>histi</a:t>
            </a:r>
            <a:r>
              <a:rPr lang="tr-TR" sz="2000" b="1" dirty="0" err="1" smtClean="0">
                <a:solidFill>
                  <a:srgbClr val="FF0000"/>
                </a:solidFill>
                <a:latin typeface="Gill Sans MT" pitchFamily="34" charset="0"/>
                <a:cs typeface="Times New Roman" pitchFamily="18" charset="0"/>
              </a:rPr>
              <a:t>din</a:t>
            </a:r>
            <a:r>
              <a:rPr lang="tr-TR" sz="2000" b="1" dirty="0" smtClean="0">
                <a:solidFill>
                  <a:srgbClr val="FF0000"/>
                </a:solidFill>
                <a:latin typeface="Gill Sans MT" pitchFamily="34" charset="0"/>
                <a:cs typeface="Times New Roman" pitchFamily="18" charset="0"/>
              </a:rPr>
              <a:t> </a:t>
            </a:r>
            <a:r>
              <a:rPr lang="tr-TR" sz="2000" dirty="0" smtClean="0">
                <a:latin typeface="Gill Sans MT" pitchFamily="34" charset="0"/>
                <a:cs typeface="Times New Roman" pitchFamily="18" charset="0"/>
              </a:rPr>
              <a:t>beş bitişik karbon içerir ve altıncı karbon azot atomu aracılığıyla bağlanır. </a:t>
            </a:r>
          </a:p>
          <a:p>
            <a:pPr>
              <a:lnSpc>
                <a:spcPct val="150000"/>
              </a:lnSpc>
              <a:buFont typeface="Wingdings" pitchFamily="2" charset="2"/>
              <a:buChar char="ü"/>
            </a:pPr>
            <a:r>
              <a:rPr lang="tr-TR" sz="2000" dirty="0" smtClean="0">
                <a:latin typeface="Gill Sans MT" pitchFamily="34" charset="0"/>
                <a:cs typeface="Times New Roman" pitchFamily="18" charset="0"/>
              </a:rPr>
              <a:t>Bu aminoasitlerin </a:t>
            </a:r>
            <a:r>
              <a:rPr lang="tr-TR" sz="2000" dirty="0" err="1" smtClean="0">
                <a:latin typeface="Gill Sans MT" pitchFamily="34" charset="0"/>
                <a:cs typeface="Times New Roman" pitchFamily="18" charset="0"/>
              </a:rPr>
              <a:t>glutamata</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katabolik</a:t>
            </a:r>
            <a:r>
              <a:rPr lang="tr-TR" sz="2000" dirty="0" smtClean="0">
                <a:latin typeface="Gill Sans MT" pitchFamily="34" charset="0"/>
                <a:cs typeface="Times New Roman" pitchFamily="18" charset="0"/>
              </a:rPr>
              <a:t> dönüşümü; bundan dolayı </a:t>
            </a:r>
            <a:r>
              <a:rPr lang="tr-TR" sz="2000" dirty="0" err="1" smtClean="0">
                <a:latin typeface="Gill Sans MT" pitchFamily="34" charset="0"/>
                <a:cs typeface="Times New Roman" pitchFamily="18" charset="0"/>
              </a:rPr>
              <a:t>prolin</a:t>
            </a:r>
            <a:r>
              <a:rPr lang="tr-TR" sz="2000" dirty="0" smtClean="0">
                <a:latin typeface="Gill Sans MT" pitchFamily="34" charset="0"/>
                <a:cs typeface="Times New Roman" pitchFamily="18" charset="0"/>
              </a:rPr>
              <a:t> veya </a:t>
            </a:r>
            <a:r>
              <a:rPr lang="tr-TR" sz="2000" dirty="0" err="1" smtClean="0">
                <a:latin typeface="Gill Sans MT" pitchFamily="34" charset="0"/>
                <a:cs typeface="Times New Roman" pitchFamily="18" charset="0"/>
              </a:rPr>
              <a:t>glutamin</a:t>
            </a:r>
            <a:r>
              <a:rPr lang="tr-TR" sz="2000" dirty="0" smtClean="0">
                <a:latin typeface="Gill Sans MT" pitchFamily="34" charset="0"/>
                <a:cs typeface="Times New Roman" pitchFamily="18" charset="0"/>
              </a:rPr>
              <a:t> yolundan biraz daha karmaşıktır (</a:t>
            </a:r>
            <a:r>
              <a:rPr lang="tr-TR" sz="2000" dirty="0" smtClean="0">
                <a:solidFill>
                  <a:srgbClr val="FF0000"/>
                </a:solidFill>
                <a:latin typeface="Gill Sans MT" pitchFamily="34" charset="0"/>
                <a:cs typeface="Times New Roman" pitchFamily="18" charset="0"/>
              </a:rPr>
              <a:t>Şekil 12.12</a:t>
            </a:r>
            <a:r>
              <a:rPr lang="tr-TR" sz="2000" dirty="0" smtClean="0">
                <a:latin typeface="Gill Sans MT" pitchFamily="34" charset="0"/>
                <a:cs typeface="Times New Roman" pitchFamily="18" charset="0"/>
              </a:rPr>
              <a:t>).      </a:t>
            </a:r>
            <a:endParaRPr lang="tr-TR" sz="2000" dirty="0"/>
          </a:p>
        </p:txBody>
      </p:sp>
      <p:sp>
        <p:nvSpPr>
          <p:cNvPr id="4" name="3 Slayt Numarası Yer Tutucusu"/>
          <p:cNvSpPr>
            <a:spLocks noGrp="1"/>
          </p:cNvSpPr>
          <p:nvPr>
            <p:ph type="sldNum" sz="quarter" idx="12"/>
          </p:nvPr>
        </p:nvSpPr>
        <p:spPr/>
        <p:txBody>
          <a:bodyPr/>
          <a:lstStyle/>
          <a:p>
            <a:fld id="{983AD449-C491-42D1-BC29-B937A7C04F43}" type="slidenum">
              <a:rPr lang="tr-TR" smtClean="0"/>
              <a:pPr/>
              <a:t>90</a:t>
            </a:fld>
            <a:endParaRPr lang="tr-T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23528" y="1124744"/>
            <a:ext cx="7764016" cy="3600400"/>
          </a:xfrm>
          <a:ln>
            <a:solidFill>
              <a:schemeClr val="accent1"/>
            </a:solidFill>
          </a:ln>
        </p:spPr>
        <p:txBody>
          <a:bodyPr>
            <a:normAutofit/>
          </a:bodyPr>
          <a:lstStyle/>
          <a:p>
            <a:pPr>
              <a:lnSpc>
                <a:spcPct val="150000"/>
              </a:lnSpc>
              <a:buFont typeface="Wingdings" pitchFamily="2" charset="2"/>
              <a:buChar char="Ø"/>
            </a:pPr>
            <a:r>
              <a:rPr lang="tr-TR" sz="2000" b="1" dirty="0" smtClean="0">
                <a:solidFill>
                  <a:srgbClr val="FF0000"/>
                </a:solidFill>
                <a:latin typeface="Gill Sans MT" pitchFamily="34" charset="0"/>
                <a:cs typeface="Times New Roman" pitchFamily="18" charset="0"/>
              </a:rPr>
              <a:t>  </a:t>
            </a:r>
            <a:r>
              <a:rPr lang="tr-TR" sz="2400" b="1" dirty="0" err="1" smtClean="0">
                <a:solidFill>
                  <a:srgbClr val="FF0000"/>
                </a:solidFill>
                <a:latin typeface="Gill Sans MT" pitchFamily="34" charset="0"/>
                <a:cs typeface="Times New Roman" pitchFamily="18" charset="0"/>
              </a:rPr>
              <a:t>Arginin</a:t>
            </a:r>
            <a:r>
              <a:rPr lang="tr-TR" sz="2000" b="1" dirty="0" smtClean="0">
                <a:solidFill>
                  <a:srgbClr val="FF0000"/>
                </a:solidFill>
                <a:latin typeface="Gill Sans MT" pitchFamily="34" charset="0"/>
                <a:cs typeface="Times New Roman" pitchFamily="18" charset="0"/>
              </a:rPr>
              <a:t> </a:t>
            </a:r>
            <a:r>
              <a:rPr lang="tr-TR" sz="2000" dirty="0" smtClean="0">
                <a:latin typeface="Gill Sans MT" pitchFamily="34" charset="0"/>
                <a:cs typeface="Times New Roman" pitchFamily="18" charset="0"/>
              </a:rPr>
              <a:t>üre çevrimindeki </a:t>
            </a:r>
            <a:r>
              <a:rPr lang="tr-TR" sz="2000" dirty="0" err="1" smtClean="0">
                <a:latin typeface="Gill Sans MT" pitchFamily="34" charset="0"/>
                <a:cs typeface="Times New Roman" pitchFamily="18" charset="0"/>
              </a:rPr>
              <a:t>ornitinin</a:t>
            </a:r>
            <a:r>
              <a:rPr lang="tr-TR" sz="2000" dirty="0" smtClean="0">
                <a:latin typeface="Gill Sans MT" pitchFamily="34" charset="0"/>
                <a:cs typeface="Times New Roman" pitchFamily="18" charset="0"/>
              </a:rPr>
              <a:t> beş karbonlu iskeletine dönüştürülür ve </a:t>
            </a:r>
            <a:r>
              <a:rPr lang="tr-TR" sz="2000" dirty="0" err="1" smtClean="0">
                <a:latin typeface="Gill Sans MT" pitchFamily="34" charset="0"/>
                <a:cs typeface="Times New Roman" pitchFamily="18" charset="0"/>
              </a:rPr>
              <a:t>ornitin</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transamine</a:t>
            </a:r>
            <a:r>
              <a:rPr lang="tr-TR" sz="2000" dirty="0" smtClean="0">
                <a:latin typeface="Gill Sans MT" pitchFamily="34" charset="0"/>
                <a:cs typeface="Times New Roman" pitchFamily="18" charset="0"/>
              </a:rPr>
              <a:t> edilerek; </a:t>
            </a:r>
            <a:r>
              <a:rPr lang="tr-TR" sz="2000" dirty="0" err="1" smtClean="0">
                <a:latin typeface="Gill Sans MT" pitchFamily="34" charset="0"/>
                <a:cs typeface="Times New Roman" pitchFamily="18" charset="0"/>
              </a:rPr>
              <a:t>glutamat</a:t>
            </a:r>
            <a:r>
              <a:rPr lang="tr-TR" sz="2000" dirty="0" smtClean="0">
                <a:latin typeface="Gill Sans MT" pitchFamily="34" charset="0"/>
                <a:cs typeface="Times New Roman" pitchFamily="18" charset="0"/>
              </a:rPr>
              <a:t> γ–</a:t>
            </a:r>
            <a:r>
              <a:rPr lang="tr-TR" sz="2000" dirty="0" err="1" smtClean="0">
                <a:latin typeface="Gill Sans MT" pitchFamily="34" charset="0"/>
                <a:cs typeface="Times New Roman" pitchFamily="18" charset="0"/>
              </a:rPr>
              <a:t>semialdehid</a:t>
            </a:r>
            <a:r>
              <a:rPr lang="tr-TR" sz="2000" dirty="0" smtClean="0">
                <a:latin typeface="Gill Sans MT" pitchFamily="34" charset="0"/>
                <a:cs typeface="Times New Roman" pitchFamily="18" charset="0"/>
              </a:rPr>
              <a:t> oluşur. </a:t>
            </a:r>
          </a:p>
          <a:p>
            <a:pPr>
              <a:lnSpc>
                <a:spcPct val="150000"/>
              </a:lnSpc>
              <a:buFont typeface="Wingdings" pitchFamily="2" charset="2"/>
              <a:buChar char="Ø"/>
            </a:pPr>
            <a:r>
              <a:rPr lang="tr-TR" sz="2400" b="1" dirty="0" smtClean="0">
                <a:latin typeface="Gill Sans MT" pitchFamily="34" charset="0"/>
                <a:cs typeface="Times New Roman" pitchFamily="18" charset="0"/>
              </a:rPr>
              <a:t> </a:t>
            </a:r>
            <a:r>
              <a:rPr lang="tr-TR" sz="2400" b="1" dirty="0" err="1" smtClean="0">
                <a:solidFill>
                  <a:srgbClr val="FF0000"/>
                </a:solidFill>
                <a:latin typeface="Gill Sans MT" pitchFamily="34" charset="0"/>
                <a:cs typeface="Times New Roman" pitchFamily="18" charset="0"/>
              </a:rPr>
              <a:t>Histidinin</a:t>
            </a:r>
            <a:r>
              <a:rPr lang="tr-TR" sz="2400" b="1" dirty="0" smtClean="0">
                <a:latin typeface="Gill Sans MT" pitchFamily="34" charset="0"/>
                <a:cs typeface="Times New Roman" pitchFamily="18" charset="0"/>
              </a:rPr>
              <a:t> </a:t>
            </a:r>
            <a:r>
              <a:rPr lang="tr-TR" sz="2000" dirty="0" smtClean="0">
                <a:latin typeface="Gill Sans MT" pitchFamily="34" charset="0"/>
                <a:cs typeface="Times New Roman" pitchFamily="18" charset="0"/>
              </a:rPr>
              <a:t>beş karbonlu </a:t>
            </a:r>
            <a:r>
              <a:rPr lang="tr-TR" sz="2000" dirty="0" err="1" smtClean="0">
                <a:latin typeface="Gill Sans MT" pitchFamily="34" charset="0"/>
                <a:cs typeface="Times New Roman" pitchFamily="18" charset="0"/>
              </a:rPr>
              <a:t>glutamata</a:t>
            </a:r>
            <a:r>
              <a:rPr lang="tr-TR" sz="2000" dirty="0" smtClean="0">
                <a:latin typeface="Gill Sans MT" pitchFamily="34" charset="0"/>
                <a:cs typeface="Times New Roman" pitchFamily="18" charset="0"/>
              </a:rPr>
              <a:t> dönüşümü çok basamaklı bir yolla gerçekleşir; ekstra karbon, </a:t>
            </a:r>
            <a:r>
              <a:rPr lang="tr-TR" sz="2000" dirty="0" err="1" smtClean="0">
                <a:latin typeface="Gill Sans MT" pitchFamily="34" charset="0"/>
                <a:cs typeface="Times New Roman" pitchFamily="18" charset="0"/>
              </a:rPr>
              <a:t>kofaktör</a:t>
            </a:r>
            <a:r>
              <a:rPr lang="tr-TR" sz="2000" dirty="0" smtClean="0">
                <a:latin typeface="Gill Sans MT" pitchFamily="34" charset="0"/>
                <a:cs typeface="Times New Roman" pitchFamily="18" charset="0"/>
              </a:rPr>
              <a:t> olarak </a:t>
            </a:r>
            <a:r>
              <a:rPr lang="tr-TR" sz="2000" dirty="0" err="1" smtClean="0">
                <a:latin typeface="Gill Sans MT" pitchFamily="34" charset="0"/>
                <a:cs typeface="Times New Roman" pitchFamily="18" charset="0"/>
              </a:rPr>
              <a:t>tetrahidrofolat</a:t>
            </a:r>
            <a:r>
              <a:rPr lang="tr-TR" sz="2000" dirty="0" smtClean="0">
                <a:latin typeface="Gill Sans MT" pitchFamily="34" charset="0"/>
                <a:cs typeface="Times New Roman" pitchFamily="18" charset="0"/>
              </a:rPr>
              <a:t> kullanan bir basamakla uzaklaştırılır.</a:t>
            </a:r>
          </a:p>
          <a:p>
            <a:pPr>
              <a:lnSpc>
                <a:spcPct val="150000"/>
              </a:lnSpc>
            </a:pPr>
            <a:endParaRPr lang="tr-TR" sz="2800" dirty="0"/>
          </a:p>
        </p:txBody>
      </p:sp>
      <p:sp>
        <p:nvSpPr>
          <p:cNvPr id="4" name="3 Slayt Numarası Yer Tutucusu"/>
          <p:cNvSpPr>
            <a:spLocks noGrp="1"/>
          </p:cNvSpPr>
          <p:nvPr>
            <p:ph type="sldNum" sz="quarter" idx="12"/>
          </p:nvPr>
        </p:nvSpPr>
        <p:spPr/>
        <p:txBody>
          <a:bodyPr/>
          <a:lstStyle/>
          <a:p>
            <a:fld id="{983AD449-C491-42D1-BC29-B937A7C04F43}" type="slidenum">
              <a:rPr lang="tr-TR" smtClean="0"/>
              <a:pPr/>
              <a:t>91</a:t>
            </a:fld>
            <a:endParaRPr lang="tr-T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p:cNvPicPr>
            <a:picLocks noGrp="1"/>
          </p:cNvPicPr>
          <p:nvPr>
            <p:ph idx="1"/>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3" name="2 Dikdörtgen"/>
          <p:cNvSpPr/>
          <p:nvPr/>
        </p:nvSpPr>
        <p:spPr>
          <a:xfrm>
            <a:off x="179512" y="5085184"/>
            <a:ext cx="4572000" cy="1569660"/>
          </a:xfrm>
          <a:prstGeom prst="rect">
            <a:avLst/>
          </a:prstGeom>
          <a:ln>
            <a:solidFill>
              <a:schemeClr val="accent1"/>
            </a:solidFill>
          </a:ln>
        </p:spPr>
        <p:txBody>
          <a:bodyPr>
            <a:spAutoFit/>
          </a:bodyPr>
          <a:lstStyle/>
          <a:p>
            <a:r>
              <a:rPr lang="tr-TR" sz="1600" b="1" dirty="0" smtClean="0">
                <a:solidFill>
                  <a:srgbClr val="FF0000"/>
                </a:solidFill>
                <a:latin typeface="Gill Sans MT" pitchFamily="34" charset="0"/>
                <a:cs typeface="Times New Roman" pitchFamily="18" charset="0"/>
              </a:rPr>
              <a:t>Şekil 12.12.</a:t>
            </a:r>
            <a:r>
              <a:rPr lang="tr-TR" sz="1600" dirty="0" smtClean="0">
                <a:solidFill>
                  <a:srgbClr val="FF0000"/>
                </a:solidFill>
                <a:latin typeface="Gill Sans MT" pitchFamily="34" charset="0"/>
                <a:cs typeface="Times New Roman" pitchFamily="18" charset="0"/>
              </a:rPr>
              <a:t> </a:t>
            </a:r>
            <a:r>
              <a:rPr lang="tr-TR" sz="1600" dirty="0" err="1" smtClean="0">
                <a:latin typeface="Gill Sans MT" pitchFamily="34" charset="0"/>
                <a:cs typeface="Times New Roman" pitchFamily="18" charset="0"/>
              </a:rPr>
              <a:t>Arginin</a:t>
            </a:r>
            <a:r>
              <a:rPr lang="tr-TR" sz="1600" dirty="0" smtClean="0">
                <a:latin typeface="Gill Sans MT" pitchFamily="34" charset="0"/>
                <a:cs typeface="Times New Roman" pitchFamily="18" charset="0"/>
              </a:rPr>
              <a:t>, </a:t>
            </a:r>
            <a:r>
              <a:rPr lang="tr-TR" sz="1600" dirty="0" err="1" smtClean="0">
                <a:latin typeface="Gill Sans MT" pitchFamily="34" charset="0"/>
                <a:cs typeface="Times New Roman" pitchFamily="18" charset="0"/>
              </a:rPr>
              <a:t>histidin</a:t>
            </a:r>
            <a:r>
              <a:rPr lang="tr-TR" sz="1600" dirty="0" smtClean="0">
                <a:latin typeface="Gill Sans MT" pitchFamily="34" charset="0"/>
                <a:cs typeface="Times New Roman" pitchFamily="18" charset="0"/>
              </a:rPr>
              <a:t>, </a:t>
            </a:r>
            <a:r>
              <a:rPr lang="tr-TR" sz="1600" dirty="0" err="1" smtClean="0">
                <a:latin typeface="Gill Sans MT" pitchFamily="34" charset="0"/>
                <a:cs typeface="Times New Roman" pitchFamily="18" charset="0"/>
              </a:rPr>
              <a:t>glutamat</a:t>
            </a:r>
            <a:r>
              <a:rPr lang="tr-TR" sz="1600" dirty="0" smtClean="0">
                <a:latin typeface="Gill Sans MT" pitchFamily="34" charset="0"/>
                <a:cs typeface="Times New Roman" pitchFamily="18" charset="0"/>
              </a:rPr>
              <a:t>, </a:t>
            </a:r>
            <a:r>
              <a:rPr lang="tr-TR" sz="1600" dirty="0" err="1" smtClean="0">
                <a:latin typeface="Gill Sans MT" pitchFamily="34" charset="0"/>
                <a:cs typeface="Times New Roman" pitchFamily="18" charset="0"/>
              </a:rPr>
              <a:t>glutamin</a:t>
            </a:r>
            <a:r>
              <a:rPr lang="tr-TR" sz="1600" dirty="0" smtClean="0">
                <a:latin typeface="Gill Sans MT" pitchFamily="34" charset="0"/>
                <a:cs typeface="Times New Roman" pitchFamily="18" charset="0"/>
              </a:rPr>
              <a:t> ve </a:t>
            </a:r>
            <a:r>
              <a:rPr lang="tr-TR" sz="1600" dirty="0" err="1" smtClean="0">
                <a:latin typeface="Gill Sans MT" pitchFamily="34" charset="0"/>
                <a:cs typeface="Times New Roman" pitchFamily="18" charset="0"/>
              </a:rPr>
              <a:t>prolin</a:t>
            </a:r>
            <a:r>
              <a:rPr lang="tr-TR" sz="1600" dirty="0" smtClean="0">
                <a:latin typeface="Gill Sans MT" pitchFamily="34" charset="0"/>
                <a:cs typeface="Times New Roman" pitchFamily="18" charset="0"/>
              </a:rPr>
              <a:t> için </a:t>
            </a:r>
            <a:r>
              <a:rPr lang="tr-TR" sz="1600" dirty="0" err="1" smtClean="0">
                <a:latin typeface="Gill Sans MT" pitchFamily="34" charset="0"/>
                <a:cs typeface="Times New Roman" pitchFamily="18" charset="0"/>
              </a:rPr>
              <a:t>katabolik</a:t>
            </a:r>
            <a:r>
              <a:rPr lang="tr-TR" sz="1600" dirty="0" smtClean="0">
                <a:latin typeface="Gill Sans MT" pitchFamily="34" charset="0"/>
                <a:cs typeface="Times New Roman" pitchFamily="18" charset="0"/>
              </a:rPr>
              <a:t> yollar. Bu aminoasitler α–</a:t>
            </a:r>
            <a:r>
              <a:rPr lang="tr-TR" sz="1600" dirty="0" err="1" smtClean="0">
                <a:latin typeface="Gill Sans MT" pitchFamily="34" charset="0"/>
                <a:cs typeface="Times New Roman" pitchFamily="18" charset="0"/>
              </a:rPr>
              <a:t>ketoglutarata</a:t>
            </a:r>
            <a:r>
              <a:rPr lang="tr-TR" sz="1600" dirty="0" smtClean="0">
                <a:latin typeface="Gill Sans MT" pitchFamily="34" charset="0"/>
                <a:cs typeface="Times New Roman" pitchFamily="18" charset="0"/>
              </a:rPr>
              <a:t> çevrilir. </a:t>
            </a:r>
            <a:r>
              <a:rPr lang="tr-TR" sz="1600" dirty="0" err="1" smtClean="0">
                <a:latin typeface="Gill Sans MT" pitchFamily="34" charset="0"/>
                <a:cs typeface="Times New Roman" pitchFamily="18" charset="0"/>
              </a:rPr>
              <a:t>Histidin</a:t>
            </a:r>
            <a:r>
              <a:rPr lang="tr-TR" sz="1600" dirty="0" smtClean="0">
                <a:latin typeface="Gill Sans MT" pitchFamily="34" charset="0"/>
                <a:cs typeface="Times New Roman" pitchFamily="18" charset="0"/>
              </a:rPr>
              <a:t> yolundaki numaralandırılmış basamaklar </a:t>
            </a:r>
            <a:r>
              <a:rPr lang="tr-TR" sz="1600" b="1" dirty="0" smtClean="0">
                <a:latin typeface="Gill Sans MT" pitchFamily="34" charset="0"/>
                <a:cs typeface="Times New Roman" pitchFamily="18" charset="0"/>
              </a:rPr>
              <a:t>(1) </a:t>
            </a:r>
            <a:r>
              <a:rPr lang="tr-TR" sz="1600" dirty="0" err="1" smtClean="0">
                <a:latin typeface="Gill Sans MT" pitchFamily="34" charset="0"/>
                <a:cs typeface="Times New Roman" pitchFamily="18" charset="0"/>
              </a:rPr>
              <a:t>histidin</a:t>
            </a:r>
            <a:r>
              <a:rPr lang="tr-TR" sz="1600" dirty="0" smtClean="0">
                <a:latin typeface="Gill Sans MT" pitchFamily="34" charset="0"/>
                <a:cs typeface="Times New Roman" pitchFamily="18" charset="0"/>
              </a:rPr>
              <a:t> amonyak </a:t>
            </a:r>
            <a:r>
              <a:rPr lang="tr-TR" sz="1600" dirty="0" err="1" smtClean="0">
                <a:latin typeface="Gill Sans MT" pitchFamily="34" charset="0"/>
                <a:cs typeface="Times New Roman" pitchFamily="18" charset="0"/>
              </a:rPr>
              <a:t>liyaz</a:t>
            </a:r>
            <a:r>
              <a:rPr lang="tr-TR" sz="1600" dirty="0" smtClean="0">
                <a:latin typeface="Gill Sans MT" pitchFamily="34" charset="0"/>
                <a:cs typeface="Times New Roman" pitchFamily="18" charset="0"/>
              </a:rPr>
              <a:t>, </a:t>
            </a:r>
            <a:r>
              <a:rPr lang="tr-TR" sz="1600" b="1" dirty="0" smtClean="0">
                <a:latin typeface="Gill Sans MT" pitchFamily="34" charset="0"/>
                <a:cs typeface="Times New Roman" pitchFamily="18" charset="0"/>
              </a:rPr>
              <a:t>(2)</a:t>
            </a:r>
            <a:r>
              <a:rPr lang="tr-TR" sz="1600" dirty="0" smtClean="0">
                <a:latin typeface="Gill Sans MT" pitchFamily="34" charset="0"/>
                <a:cs typeface="Times New Roman" pitchFamily="18" charset="0"/>
              </a:rPr>
              <a:t> </a:t>
            </a:r>
            <a:r>
              <a:rPr lang="tr-TR" sz="1600" dirty="0" err="1" smtClean="0">
                <a:latin typeface="Gill Sans MT" pitchFamily="34" charset="0"/>
                <a:cs typeface="Times New Roman" pitchFamily="18" charset="0"/>
              </a:rPr>
              <a:t>ürokonat</a:t>
            </a:r>
            <a:r>
              <a:rPr lang="tr-TR" sz="1600" dirty="0" smtClean="0">
                <a:latin typeface="Gill Sans MT" pitchFamily="34" charset="0"/>
                <a:cs typeface="Times New Roman" pitchFamily="18" charset="0"/>
              </a:rPr>
              <a:t> </a:t>
            </a:r>
            <a:r>
              <a:rPr lang="tr-TR" sz="1600" dirty="0" err="1" smtClean="0">
                <a:latin typeface="Gill Sans MT" pitchFamily="34" charset="0"/>
                <a:cs typeface="Times New Roman" pitchFamily="18" charset="0"/>
              </a:rPr>
              <a:t>hidrataz</a:t>
            </a:r>
            <a:r>
              <a:rPr lang="tr-TR" sz="1600" dirty="0" smtClean="0">
                <a:latin typeface="Gill Sans MT" pitchFamily="34" charset="0"/>
                <a:cs typeface="Times New Roman" pitchFamily="18" charset="0"/>
              </a:rPr>
              <a:t>, </a:t>
            </a:r>
            <a:r>
              <a:rPr lang="tr-TR" sz="1600" b="1" dirty="0" smtClean="0">
                <a:latin typeface="Gill Sans MT" pitchFamily="34" charset="0"/>
                <a:cs typeface="Times New Roman" pitchFamily="18" charset="0"/>
              </a:rPr>
              <a:t>(3)</a:t>
            </a:r>
            <a:r>
              <a:rPr lang="tr-TR" sz="1600" dirty="0" smtClean="0">
                <a:latin typeface="Gill Sans MT" pitchFamily="34" charset="0"/>
                <a:cs typeface="Times New Roman" pitchFamily="18" charset="0"/>
              </a:rPr>
              <a:t> </a:t>
            </a:r>
            <a:r>
              <a:rPr lang="tr-TR" sz="1600" dirty="0" err="1" smtClean="0">
                <a:latin typeface="Gill Sans MT" pitchFamily="34" charset="0"/>
                <a:cs typeface="Times New Roman" pitchFamily="18" charset="0"/>
              </a:rPr>
              <a:t>imidazolpropionaz</a:t>
            </a:r>
            <a:r>
              <a:rPr lang="tr-TR" sz="1600" dirty="0" smtClean="0">
                <a:latin typeface="Gill Sans MT" pitchFamily="34" charset="0"/>
                <a:cs typeface="Times New Roman" pitchFamily="18" charset="0"/>
              </a:rPr>
              <a:t> ve </a:t>
            </a:r>
            <a:r>
              <a:rPr lang="tr-TR" sz="1600" b="1" dirty="0" smtClean="0">
                <a:latin typeface="Gill Sans MT" pitchFamily="34" charset="0"/>
                <a:cs typeface="Times New Roman" pitchFamily="18" charset="0"/>
              </a:rPr>
              <a:t>(4)</a:t>
            </a:r>
            <a:r>
              <a:rPr lang="tr-TR" sz="1600" dirty="0" smtClean="0">
                <a:latin typeface="Gill Sans MT" pitchFamily="34" charset="0"/>
                <a:cs typeface="Times New Roman" pitchFamily="18" charset="0"/>
              </a:rPr>
              <a:t> </a:t>
            </a:r>
            <a:r>
              <a:rPr lang="tr-TR" sz="1600" dirty="0" err="1" smtClean="0">
                <a:latin typeface="Gill Sans MT" pitchFamily="34" charset="0"/>
                <a:cs typeface="Times New Roman" pitchFamily="18" charset="0"/>
              </a:rPr>
              <a:t>glutamat</a:t>
            </a:r>
            <a:r>
              <a:rPr lang="tr-TR" sz="1600" dirty="0" smtClean="0">
                <a:latin typeface="Gill Sans MT" pitchFamily="34" charset="0"/>
                <a:cs typeface="Times New Roman" pitchFamily="18" charset="0"/>
              </a:rPr>
              <a:t> </a:t>
            </a:r>
            <a:r>
              <a:rPr lang="tr-TR" sz="1600" dirty="0" err="1" smtClean="0">
                <a:latin typeface="Gill Sans MT" pitchFamily="34" charset="0"/>
                <a:cs typeface="Times New Roman" pitchFamily="18" charset="0"/>
              </a:rPr>
              <a:t>formimino</a:t>
            </a:r>
            <a:r>
              <a:rPr lang="tr-TR" sz="1600" dirty="0" smtClean="0">
                <a:latin typeface="Gill Sans MT" pitchFamily="34" charset="0"/>
                <a:cs typeface="Times New Roman" pitchFamily="18" charset="0"/>
              </a:rPr>
              <a:t> </a:t>
            </a:r>
            <a:r>
              <a:rPr lang="tr-TR" sz="1600" dirty="0" err="1" smtClean="0">
                <a:latin typeface="Gill Sans MT" pitchFamily="34" charset="0"/>
                <a:cs typeface="Times New Roman" pitchFamily="18" charset="0"/>
              </a:rPr>
              <a:t>transferazla</a:t>
            </a:r>
            <a:r>
              <a:rPr lang="tr-TR" sz="1600" dirty="0" smtClean="0">
                <a:latin typeface="Gill Sans MT" pitchFamily="34" charset="0"/>
                <a:cs typeface="Times New Roman" pitchFamily="18" charset="0"/>
              </a:rPr>
              <a:t> katalizlenir</a:t>
            </a:r>
            <a:r>
              <a:rPr lang="tr-TR" sz="1600" dirty="0" smtClean="0">
                <a:latin typeface="Times New Roman" pitchFamily="18" charset="0"/>
                <a:cs typeface="Times New Roman" pitchFamily="18" charset="0"/>
              </a:rPr>
              <a:t>.</a:t>
            </a:r>
            <a:endParaRPr lang="tr-TR" sz="1600" dirty="0"/>
          </a:p>
        </p:txBody>
      </p:sp>
      <p:sp>
        <p:nvSpPr>
          <p:cNvPr id="5" name="4 Slayt Numarası Yer Tutucusu"/>
          <p:cNvSpPr>
            <a:spLocks noGrp="1"/>
          </p:cNvSpPr>
          <p:nvPr>
            <p:ph type="sldNum" sz="quarter" idx="12"/>
          </p:nvPr>
        </p:nvSpPr>
        <p:spPr/>
        <p:txBody>
          <a:bodyPr/>
          <a:lstStyle/>
          <a:p>
            <a:fld id="{983AD449-C491-42D1-BC29-B937A7C04F43}" type="slidenum">
              <a:rPr lang="tr-TR" smtClean="0"/>
              <a:pPr/>
              <a:t>92</a:t>
            </a:fld>
            <a:endParaRPr lang="tr-T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23528" y="1412776"/>
            <a:ext cx="7704856" cy="4968552"/>
          </a:xfrm>
          <a:ln>
            <a:solidFill>
              <a:schemeClr val="accent1"/>
            </a:solidFill>
          </a:ln>
        </p:spPr>
        <p:txBody>
          <a:bodyPr>
            <a:normAutofit fontScale="92500" lnSpcReduction="20000"/>
          </a:bodyPr>
          <a:lstStyle/>
          <a:p>
            <a:pPr>
              <a:lnSpc>
                <a:spcPct val="150000"/>
              </a:lnSpc>
              <a:buFont typeface="Wingdings" pitchFamily="2" charset="2"/>
              <a:buChar char="Ø"/>
            </a:pPr>
            <a:r>
              <a:rPr lang="tr-TR" sz="2000" b="1" dirty="0" smtClean="0">
                <a:solidFill>
                  <a:srgbClr val="FF0000"/>
                </a:solidFill>
                <a:latin typeface="Gill Sans MT" pitchFamily="34" charset="0"/>
                <a:cs typeface="Times New Roman" pitchFamily="18" charset="0"/>
              </a:rPr>
              <a:t> </a:t>
            </a:r>
            <a:r>
              <a:rPr lang="tr-TR" sz="2600" b="1" dirty="0" err="1" smtClean="0">
                <a:solidFill>
                  <a:srgbClr val="FF0000"/>
                </a:solidFill>
                <a:latin typeface="Gill Sans MT" pitchFamily="34" charset="0"/>
                <a:cs typeface="Times New Roman" pitchFamily="18" charset="0"/>
              </a:rPr>
              <a:t>Metiyonin</a:t>
            </a:r>
            <a:r>
              <a:rPr lang="tr-TR" sz="2600" b="1" dirty="0" smtClean="0">
                <a:solidFill>
                  <a:srgbClr val="FF0000"/>
                </a:solidFill>
                <a:latin typeface="Gill Sans MT" pitchFamily="34" charset="0"/>
                <a:cs typeface="Times New Roman" pitchFamily="18" charset="0"/>
              </a:rPr>
              <a:t>, </a:t>
            </a:r>
            <a:r>
              <a:rPr lang="tr-TR" sz="2600" b="1" dirty="0" err="1" smtClean="0">
                <a:solidFill>
                  <a:srgbClr val="FF0000"/>
                </a:solidFill>
                <a:latin typeface="Gill Sans MT" pitchFamily="34" charset="0"/>
                <a:cs typeface="Times New Roman" pitchFamily="18" charset="0"/>
              </a:rPr>
              <a:t>izolösin</a:t>
            </a:r>
            <a:r>
              <a:rPr lang="tr-TR" sz="2600" b="1" dirty="0" smtClean="0">
                <a:solidFill>
                  <a:srgbClr val="FF0000"/>
                </a:solidFill>
                <a:latin typeface="Gill Sans MT" pitchFamily="34" charset="0"/>
                <a:cs typeface="Times New Roman" pitchFamily="18" charset="0"/>
              </a:rPr>
              <a:t>, </a:t>
            </a:r>
            <a:r>
              <a:rPr lang="tr-TR" sz="2600" b="1" dirty="0" err="1" smtClean="0">
                <a:solidFill>
                  <a:srgbClr val="FF0000"/>
                </a:solidFill>
                <a:latin typeface="Gill Sans MT" pitchFamily="34" charset="0"/>
                <a:cs typeface="Times New Roman" pitchFamily="18" charset="0"/>
              </a:rPr>
              <a:t>treonin</a:t>
            </a:r>
            <a:r>
              <a:rPr lang="tr-TR" sz="2600" b="1" dirty="0" smtClean="0">
                <a:solidFill>
                  <a:srgbClr val="FF0000"/>
                </a:solidFill>
                <a:latin typeface="Gill Sans MT" pitchFamily="34" charset="0"/>
                <a:cs typeface="Times New Roman" pitchFamily="18" charset="0"/>
              </a:rPr>
              <a:t> ve valinin karbon iskeletleri</a:t>
            </a:r>
            <a:r>
              <a:rPr lang="tr-TR" sz="2000" b="1" dirty="0" smtClean="0">
                <a:solidFill>
                  <a:srgbClr val="FF0000"/>
                </a:solidFill>
                <a:latin typeface="Gill Sans MT" pitchFamily="34" charset="0"/>
                <a:cs typeface="Times New Roman" pitchFamily="18" charset="0"/>
              </a:rPr>
              <a:t> </a:t>
            </a:r>
            <a:r>
              <a:rPr lang="tr-TR" sz="2000" dirty="0" smtClean="0">
                <a:latin typeface="Gill Sans MT" pitchFamily="34" charset="0"/>
                <a:cs typeface="Times New Roman" pitchFamily="18" charset="0"/>
              </a:rPr>
              <a:t>sitrik asit çevriminin bir ara ürünü olan </a:t>
            </a:r>
            <a:r>
              <a:rPr lang="tr-TR" sz="2000" dirty="0" err="1" smtClean="0">
                <a:latin typeface="Gill Sans MT" pitchFamily="34" charset="0"/>
                <a:cs typeface="Times New Roman" pitchFamily="18" charset="0"/>
              </a:rPr>
              <a:t>süksinil</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CoA</a:t>
            </a:r>
            <a:r>
              <a:rPr lang="tr-TR" sz="2000" dirty="0" smtClean="0">
                <a:latin typeface="Gill Sans MT" pitchFamily="34" charset="0"/>
                <a:cs typeface="Times New Roman" pitchFamily="18" charset="0"/>
              </a:rPr>
              <a:t>’ ya dönüşerek yıkılır (</a:t>
            </a:r>
            <a:r>
              <a:rPr lang="tr-TR" sz="2000" dirty="0" smtClean="0">
                <a:solidFill>
                  <a:srgbClr val="FF0000"/>
                </a:solidFill>
                <a:latin typeface="Gill Sans MT" pitchFamily="34" charset="0"/>
                <a:cs typeface="Times New Roman" pitchFamily="18" charset="0"/>
              </a:rPr>
              <a:t>Şekil 12.13</a:t>
            </a:r>
            <a:r>
              <a:rPr lang="tr-TR" sz="2000" dirty="0" smtClean="0">
                <a:latin typeface="Gill Sans MT" pitchFamily="34" charset="0"/>
                <a:cs typeface="Times New Roman" pitchFamily="18" charset="0"/>
              </a:rPr>
              <a:t>). </a:t>
            </a:r>
          </a:p>
          <a:p>
            <a:pPr>
              <a:lnSpc>
                <a:spcPct val="150000"/>
              </a:lnSpc>
              <a:buFont typeface="Wingdings" pitchFamily="2" charset="2"/>
              <a:buChar char="Ø"/>
            </a:pPr>
            <a:r>
              <a:rPr lang="tr-TR" sz="2000" b="1" dirty="0" smtClean="0">
                <a:latin typeface="Gill Sans MT" pitchFamily="34" charset="0"/>
                <a:cs typeface="Times New Roman" pitchFamily="18" charset="0"/>
              </a:rPr>
              <a:t> </a:t>
            </a:r>
            <a:r>
              <a:rPr lang="tr-TR" sz="2600" b="1" dirty="0" err="1" smtClean="0">
                <a:solidFill>
                  <a:srgbClr val="FF0000"/>
                </a:solidFill>
                <a:latin typeface="Gill Sans MT" pitchFamily="34" charset="0"/>
                <a:cs typeface="Times New Roman" pitchFamily="18" charset="0"/>
              </a:rPr>
              <a:t>Metiyonin</a:t>
            </a:r>
            <a:r>
              <a:rPr lang="tr-TR" sz="2000" b="1" dirty="0" smtClean="0">
                <a:solidFill>
                  <a:srgbClr val="FF0000"/>
                </a:solidFill>
                <a:latin typeface="Gill Sans MT" pitchFamily="34" charset="0"/>
                <a:cs typeface="Times New Roman" pitchFamily="18" charset="0"/>
              </a:rPr>
              <a:t> </a:t>
            </a:r>
            <a:r>
              <a:rPr lang="tr-TR" sz="2000" dirty="0" smtClean="0">
                <a:latin typeface="Gill Sans MT" pitchFamily="34" charset="0"/>
                <a:cs typeface="Times New Roman" pitchFamily="18" charset="0"/>
              </a:rPr>
              <a:t>metil grubunu </a:t>
            </a:r>
            <a:r>
              <a:rPr lang="tr-TR" sz="2000" i="1" dirty="0" smtClean="0">
                <a:latin typeface="Gill Sans MT" pitchFamily="34" charset="0"/>
                <a:cs typeface="Times New Roman" pitchFamily="18" charset="0"/>
              </a:rPr>
              <a:t>S</a:t>
            </a:r>
            <a:r>
              <a:rPr lang="tr-TR" sz="2000" dirty="0" smtClean="0">
                <a:latin typeface="Gill Sans MT" pitchFamily="34" charset="0"/>
                <a:cs typeface="Times New Roman" pitchFamily="18" charset="0"/>
              </a:rPr>
              <a:t>–</a:t>
            </a:r>
            <a:r>
              <a:rPr lang="tr-TR" sz="2000" dirty="0" err="1" smtClean="0">
                <a:latin typeface="Gill Sans MT" pitchFamily="34" charset="0"/>
                <a:cs typeface="Times New Roman" pitchFamily="18" charset="0"/>
              </a:rPr>
              <a:t>adenozilmetiyonin</a:t>
            </a:r>
            <a:r>
              <a:rPr lang="tr-TR" sz="2000" dirty="0" smtClean="0">
                <a:latin typeface="Gill Sans MT" pitchFamily="34" charset="0"/>
                <a:cs typeface="Times New Roman" pitchFamily="18" charset="0"/>
              </a:rPr>
              <a:t> yoluyla birkaç olası alıcıdan birine verir. </a:t>
            </a:r>
          </a:p>
          <a:p>
            <a:pPr>
              <a:lnSpc>
                <a:spcPct val="150000"/>
              </a:lnSpc>
              <a:buFont typeface="Wingdings" pitchFamily="2" charset="2"/>
              <a:buChar char="ü"/>
            </a:pPr>
            <a:r>
              <a:rPr lang="tr-TR" sz="2000" dirty="0" smtClean="0">
                <a:latin typeface="Gill Sans MT" pitchFamily="34" charset="0"/>
                <a:cs typeface="Times New Roman" pitchFamily="18" charset="0"/>
              </a:rPr>
              <a:t>Geriye kalan dört karbon atomundan üçü </a:t>
            </a:r>
            <a:r>
              <a:rPr lang="tr-TR" sz="2000" dirty="0" err="1" smtClean="0">
                <a:latin typeface="Gill Sans MT" pitchFamily="34" charset="0"/>
                <a:cs typeface="Times New Roman" pitchFamily="18" charset="0"/>
              </a:rPr>
              <a:t>süksinil</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CoA</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nın</a:t>
            </a:r>
            <a:r>
              <a:rPr lang="tr-TR" sz="2000" dirty="0" smtClean="0">
                <a:latin typeface="Gill Sans MT" pitchFamily="34" charset="0"/>
                <a:cs typeface="Times New Roman" pitchFamily="18" charset="0"/>
              </a:rPr>
              <a:t> bir öncülü olan </a:t>
            </a:r>
            <a:r>
              <a:rPr lang="tr-TR" sz="2000" dirty="0" err="1" smtClean="0">
                <a:latin typeface="Gill Sans MT" pitchFamily="34" charset="0"/>
                <a:cs typeface="Times New Roman" pitchFamily="18" charset="0"/>
              </a:rPr>
              <a:t>propiyonil</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CoA</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nın</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propiyonatına</a:t>
            </a:r>
            <a:r>
              <a:rPr lang="tr-TR" sz="2000" dirty="0" smtClean="0">
                <a:latin typeface="Gill Sans MT" pitchFamily="34" charset="0"/>
                <a:cs typeface="Times New Roman" pitchFamily="18" charset="0"/>
              </a:rPr>
              <a:t> çevrilir. </a:t>
            </a:r>
          </a:p>
          <a:p>
            <a:pPr>
              <a:lnSpc>
                <a:spcPct val="150000"/>
              </a:lnSpc>
              <a:buFont typeface="Wingdings" pitchFamily="2" charset="2"/>
              <a:buChar char="Ø"/>
            </a:pPr>
            <a:r>
              <a:rPr lang="tr-TR" sz="2600" b="1" dirty="0" smtClean="0">
                <a:solidFill>
                  <a:srgbClr val="FF0000"/>
                </a:solidFill>
                <a:latin typeface="Gill Sans MT" pitchFamily="34" charset="0"/>
                <a:cs typeface="Times New Roman" pitchFamily="18" charset="0"/>
              </a:rPr>
              <a:t> </a:t>
            </a:r>
            <a:r>
              <a:rPr lang="tr-TR" sz="2600" b="1" dirty="0" err="1" smtClean="0">
                <a:solidFill>
                  <a:srgbClr val="FF0000"/>
                </a:solidFill>
                <a:latin typeface="Gill Sans MT" pitchFamily="34" charset="0"/>
                <a:cs typeface="Times New Roman" pitchFamily="18" charset="0"/>
              </a:rPr>
              <a:t>İzolösin</a:t>
            </a:r>
            <a:r>
              <a:rPr lang="tr-TR" sz="26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transaminasyon</a:t>
            </a:r>
            <a:r>
              <a:rPr lang="tr-TR" sz="2000" dirty="0" smtClean="0">
                <a:latin typeface="Gill Sans MT" pitchFamily="34" charset="0"/>
                <a:cs typeface="Times New Roman" pitchFamily="18" charset="0"/>
              </a:rPr>
              <a:t> geçirir ve bunu izleyen </a:t>
            </a:r>
            <a:r>
              <a:rPr lang="tr-TR" sz="2000" dirty="0" err="1" smtClean="0">
                <a:latin typeface="Gill Sans MT" pitchFamily="34" charset="0"/>
                <a:cs typeface="Times New Roman" pitchFamily="18" charset="0"/>
              </a:rPr>
              <a:t>oksidatif</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dekarboksillenme</a:t>
            </a:r>
            <a:r>
              <a:rPr lang="tr-TR" sz="2000" dirty="0" smtClean="0">
                <a:latin typeface="Gill Sans MT" pitchFamily="34" charset="0"/>
                <a:cs typeface="Times New Roman" pitchFamily="18" charset="0"/>
              </a:rPr>
              <a:t> ile α–</a:t>
            </a:r>
            <a:r>
              <a:rPr lang="tr-TR" sz="2000" dirty="0" err="1" smtClean="0">
                <a:latin typeface="Gill Sans MT" pitchFamily="34" charset="0"/>
                <a:cs typeface="Times New Roman" pitchFamily="18" charset="0"/>
              </a:rPr>
              <a:t>keto</a:t>
            </a:r>
            <a:r>
              <a:rPr lang="tr-TR" sz="2000" dirty="0" smtClean="0">
                <a:latin typeface="Gill Sans MT" pitchFamily="34" charset="0"/>
                <a:cs typeface="Times New Roman" pitchFamily="18" charset="0"/>
              </a:rPr>
              <a:t> asit oluşur. </a:t>
            </a:r>
          </a:p>
          <a:p>
            <a:pPr>
              <a:lnSpc>
                <a:spcPct val="150000"/>
              </a:lnSpc>
              <a:buFont typeface="Wingdings" pitchFamily="2" charset="2"/>
              <a:buChar char="ü"/>
            </a:pPr>
            <a:r>
              <a:rPr lang="tr-TR" sz="2000" dirty="0" smtClean="0">
                <a:latin typeface="Gill Sans MT" pitchFamily="34" charset="0"/>
                <a:cs typeface="Times New Roman" pitchFamily="18" charset="0"/>
              </a:rPr>
              <a:t>Geri kalan beş karbonlu iskelet </a:t>
            </a:r>
            <a:r>
              <a:rPr lang="tr-TR" sz="2000" dirty="0" err="1" smtClean="0">
                <a:latin typeface="Gill Sans MT" pitchFamily="34" charset="0"/>
                <a:cs typeface="Times New Roman" pitchFamily="18" charset="0"/>
              </a:rPr>
              <a:t>asetil</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CoA</a:t>
            </a:r>
            <a:r>
              <a:rPr lang="tr-TR" sz="2000" dirty="0" smtClean="0">
                <a:latin typeface="Gill Sans MT" pitchFamily="34" charset="0"/>
                <a:cs typeface="Times New Roman" pitchFamily="18" charset="0"/>
              </a:rPr>
              <a:t> ve </a:t>
            </a:r>
            <a:r>
              <a:rPr lang="tr-TR" sz="2000" dirty="0" err="1" smtClean="0">
                <a:latin typeface="Gill Sans MT" pitchFamily="34" charset="0"/>
                <a:cs typeface="Times New Roman" pitchFamily="18" charset="0"/>
              </a:rPr>
              <a:t>propiyonil</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CoA</a:t>
            </a:r>
            <a:r>
              <a:rPr lang="tr-TR" sz="2000" dirty="0" smtClean="0">
                <a:latin typeface="Gill Sans MT" pitchFamily="34" charset="0"/>
                <a:cs typeface="Times New Roman" pitchFamily="18" charset="0"/>
              </a:rPr>
              <a:t>’ ya kadar daha ileri bir yükseltgenme geçirir. </a:t>
            </a:r>
          </a:p>
          <a:p>
            <a:pPr algn="just">
              <a:buNone/>
            </a:pPr>
            <a:endParaRPr lang="tr-TR" sz="2400" dirty="0">
              <a:latin typeface="Gill Sans MT" pitchFamily="34" charset="0"/>
              <a:cs typeface="Times New Roman" pitchFamily="18" charset="0"/>
            </a:endParaRPr>
          </a:p>
        </p:txBody>
      </p:sp>
      <p:sp>
        <p:nvSpPr>
          <p:cNvPr id="4" name="3 Slayt Numarası Yer Tutucusu"/>
          <p:cNvSpPr>
            <a:spLocks noGrp="1"/>
          </p:cNvSpPr>
          <p:nvPr>
            <p:ph type="sldNum" sz="quarter" idx="12"/>
          </p:nvPr>
        </p:nvSpPr>
        <p:spPr/>
        <p:txBody>
          <a:bodyPr/>
          <a:lstStyle/>
          <a:p>
            <a:fld id="{983AD449-C491-42D1-BC29-B937A7C04F43}" type="slidenum">
              <a:rPr lang="tr-TR" smtClean="0"/>
              <a:pPr/>
              <a:t>93</a:t>
            </a:fld>
            <a:endParaRPr lang="tr-TR"/>
          </a:p>
        </p:txBody>
      </p:sp>
      <p:sp>
        <p:nvSpPr>
          <p:cNvPr id="5" name="4 Dikdörtgen"/>
          <p:cNvSpPr/>
          <p:nvPr/>
        </p:nvSpPr>
        <p:spPr>
          <a:xfrm>
            <a:off x="323528" y="404664"/>
            <a:ext cx="7704856" cy="830997"/>
          </a:xfrm>
          <a:prstGeom prst="rect">
            <a:avLst/>
          </a:prstGeom>
          <a:ln>
            <a:solidFill>
              <a:schemeClr val="accent1"/>
            </a:solidFill>
          </a:ln>
        </p:spPr>
        <p:txBody>
          <a:bodyPr wrap="square">
            <a:spAutoFit/>
          </a:bodyPr>
          <a:lstStyle/>
          <a:p>
            <a:pPr algn="ctr">
              <a:buNone/>
            </a:pPr>
            <a:r>
              <a:rPr lang="tr-TR" sz="2400" b="1" dirty="0" smtClean="0">
                <a:solidFill>
                  <a:srgbClr val="C00000"/>
                </a:solidFill>
                <a:latin typeface="Gill Sans MT" pitchFamily="34" charset="0"/>
                <a:cs typeface="Times New Roman" pitchFamily="18" charset="0"/>
              </a:rPr>
              <a:t>12.2.2.5.  Dört Aminoasit </a:t>
            </a:r>
            <a:r>
              <a:rPr lang="tr-TR" sz="2400" b="1" dirty="0" err="1" smtClean="0">
                <a:solidFill>
                  <a:srgbClr val="C00000"/>
                </a:solidFill>
                <a:latin typeface="Gill Sans MT" pitchFamily="34" charset="0"/>
                <a:cs typeface="Times New Roman" pitchFamily="18" charset="0"/>
              </a:rPr>
              <a:t>Süksinil</a:t>
            </a:r>
            <a:r>
              <a:rPr lang="tr-TR" sz="2400" b="1" dirty="0" smtClean="0">
                <a:solidFill>
                  <a:srgbClr val="C00000"/>
                </a:solidFill>
                <a:latin typeface="Gill Sans MT" pitchFamily="34" charset="0"/>
                <a:cs typeface="Times New Roman" pitchFamily="18" charset="0"/>
              </a:rPr>
              <a:t> </a:t>
            </a:r>
            <a:r>
              <a:rPr lang="tr-TR" sz="2400" b="1" dirty="0" err="1" smtClean="0">
                <a:solidFill>
                  <a:srgbClr val="C00000"/>
                </a:solidFill>
                <a:latin typeface="Gill Sans MT" pitchFamily="34" charset="0"/>
                <a:cs typeface="Times New Roman" pitchFamily="18" charset="0"/>
              </a:rPr>
              <a:t>CoA</a:t>
            </a:r>
            <a:r>
              <a:rPr lang="tr-TR" sz="2400" b="1" dirty="0" smtClean="0">
                <a:solidFill>
                  <a:srgbClr val="C00000"/>
                </a:solidFill>
                <a:latin typeface="Gill Sans MT" pitchFamily="34" charset="0"/>
                <a:cs typeface="Times New Roman" pitchFamily="18" charset="0"/>
              </a:rPr>
              <a:t>’ ya Dönüştürülür</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23528" y="1196752"/>
            <a:ext cx="7848872" cy="3816424"/>
          </a:xfrm>
          <a:ln>
            <a:solidFill>
              <a:schemeClr val="accent1"/>
            </a:solidFill>
          </a:ln>
        </p:spPr>
        <p:txBody>
          <a:bodyPr>
            <a:normAutofit fontScale="92500" lnSpcReduction="10000"/>
          </a:bodyPr>
          <a:lstStyle/>
          <a:p>
            <a:pPr>
              <a:lnSpc>
                <a:spcPct val="150000"/>
              </a:lnSpc>
              <a:buFont typeface="Wingdings" pitchFamily="2" charset="2"/>
              <a:buChar char="Ø"/>
            </a:pPr>
            <a:r>
              <a:rPr lang="tr-TR" sz="2400" b="1" dirty="0" smtClean="0">
                <a:solidFill>
                  <a:srgbClr val="FF0000"/>
                </a:solidFill>
                <a:latin typeface="Times New Roman" pitchFamily="18" charset="0"/>
                <a:cs typeface="Times New Roman" pitchFamily="18" charset="0"/>
              </a:rPr>
              <a:t>  </a:t>
            </a:r>
            <a:r>
              <a:rPr lang="tr-TR" sz="2400" b="1" dirty="0" smtClean="0">
                <a:solidFill>
                  <a:srgbClr val="FF0000"/>
                </a:solidFill>
                <a:latin typeface="Gill Sans MT" pitchFamily="34" charset="0"/>
                <a:cs typeface="Times New Roman" pitchFamily="18" charset="0"/>
              </a:rPr>
              <a:t>Valin</a:t>
            </a:r>
            <a:r>
              <a:rPr lang="tr-TR" sz="24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transaminasyon</a:t>
            </a:r>
            <a:r>
              <a:rPr lang="tr-TR" sz="2000" dirty="0" smtClean="0">
                <a:latin typeface="Gill Sans MT" pitchFamily="34" charset="0"/>
                <a:cs typeface="Times New Roman" pitchFamily="18" charset="0"/>
              </a:rPr>
              <a:t> ve </a:t>
            </a:r>
            <a:r>
              <a:rPr lang="tr-TR" sz="2000" dirty="0" err="1" smtClean="0">
                <a:latin typeface="Gill Sans MT" pitchFamily="34" charset="0"/>
                <a:cs typeface="Times New Roman" pitchFamily="18" charset="0"/>
              </a:rPr>
              <a:t>dekarboksilasyon</a:t>
            </a:r>
            <a:r>
              <a:rPr lang="tr-TR" sz="2000" dirty="0" smtClean="0">
                <a:latin typeface="Gill Sans MT" pitchFamily="34" charset="0"/>
                <a:cs typeface="Times New Roman" pitchFamily="18" charset="0"/>
              </a:rPr>
              <a:t> geçirir. </a:t>
            </a:r>
          </a:p>
          <a:p>
            <a:pPr>
              <a:lnSpc>
                <a:spcPct val="150000"/>
              </a:lnSpc>
              <a:buFont typeface="Wingdings" pitchFamily="2" charset="2"/>
              <a:buChar char="ü"/>
            </a:pPr>
            <a:r>
              <a:rPr lang="tr-TR" sz="2000" dirty="0" smtClean="0">
                <a:latin typeface="Gill Sans MT" pitchFamily="34" charset="0"/>
                <a:cs typeface="Times New Roman" pitchFamily="18" charset="0"/>
              </a:rPr>
              <a:t>Daha sonra bir geri yükseltgenme reaksiyonuyla geri kalan dört karbon, </a:t>
            </a:r>
            <a:r>
              <a:rPr lang="tr-TR" sz="2000" dirty="0" err="1" smtClean="0">
                <a:latin typeface="Gill Sans MT" pitchFamily="34" charset="0"/>
                <a:cs typeface="Times New Roman" pitchFamily="18" charset="0"/>
              </a:rPr>
              <a:t>propiyonil</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CoA</a:t>
            </a:r>
            <a:r>
              <a:rPr lang="tr-TR" sz="2000" dirty="0" smtClean="0">
                <a:latin typeface="Gill Sans MT" pitchFamily="34" charset="0"/>
                <a:cs typeface="Times New Roman" pitchFamily="18" charset="0"/>
              </a:rPr>
              <a:t>’ ya çevrilir. </a:t>
            </a:r>
          </a:p>
          <a:p>
            <a:pPr>
              <a:lnSpc>
                <a:spcPct val="150000"/>
              </a:lnSpc>
              <a:buFont typeface="Wingdings" pitchFamily="2" charset="2"/>
              <a:buChar char="ü"/>
            </a:pPr>
            <a:r>
              <a:rPr lang="tr-TR" sz="2000" dirty="0" smtClean="0">
                <a:latin typeface="Gill Sans MT" pitchFamily="34" charset="0"/>
                <a:cs typeface="Times New Roman" pitchFamily="18" charset="0"/>
              </a:rPr>
              <a:t>Valin ve </a:t>
            </a:r>
            <a:r>
              <a:rPr lang="tr-TR" sz="2000" dirty="0" err="1" smtClean="0">
                <a:latin typeface="Gill Sans MT" pitchFamily="34" charset="0"/>
                <a:cs typeface="Times New Roman" pitchFamily="18" charset="0"/>
              </a:rPr>
              <a:t>izolösin</a:t>
            </a:r>
            <a:r>
              <a:rPr lang="tr-TR" sz="2000" dirty="0" smtClean="0">
                <a:latin typeface="Gill Sans MT" pitchFamily="34" charset="0"/>
                <a:cs typeface="Times New Roman" pitchFamily="18" charset="0"/>
              </a:rPr>
              <a:t> bazı kısımlarının yıkım yolları, yağ asidi yıkımının basamaklarıyla birbirine yakındır (</a:t>
            </a:r>
            <a:r>
              <a:rPr lang="tr-TR" sz="2000" dirty="0" smtClean="0">
                <a:solidFill>
                  <a:srgbClr val="FF0000"/>
                </a:solidFill>
                <a:latin typeface="Gill Sans MT" pitchFamily="34" charset="0"/>
                <a:cs typeface="Times New Roman" pitchFamily="18" charset="0"/>
              </a:rPr>
              <a:t>Şekil 11.5</a:t>
            </a:r>
            <a:r>
              <a:rPr lang="tr-TR" sz="2000" dirty="0" smtClean="0">
                <a:latin typeface="Gill Sans MT" pitchFamily="34" charset="0"/>
                <a:cs typeface="Times New Roman" pitchFamily="18" charset="0"/>
              </a:rPr>
              <a:t>). </a:t>
            </a:r>
          </a:p>
          <a:p>
            <a:pPr>
              <a:lnSpc>
                <a:spcPct val="150000"/>
              </a:lnSpc>
              <a:buFont typeface="Wingdings" pitchFamily="2" charset="2"/>
              <a:buChar char="Ø"/>
            </a:pPr>
            <a:r>
              <a:rPr lang="tr-TR" sz="2000" dirty="0" smtClean="0">
                <a:latin typeface="Gill Sans MT" pitchFamily="34" charset="0"/>
                <a:cs typeface="Times New Roman" pitchFamily="18" charset="0"/>
              </a:rPr>
              <a:t> İnsan dokularında </a:t>
            </a:r>
            <a:r>
              <a:rPr lang="tr-TR" sz="2600" b="1" dirty="0" err="1" smtClean="0">
                <a:solidFill>
                  <a:srgbClr val="FF0000"/>
                </a:solidFill>
                <a:latin typeface="Gill Sans MT" pitchFamily="34" charset="0"/>
                <a:cs typeface="Times New Roman" pitchFamily="18" charset="0"/>
              </a:rPr>
              <a:t>treonin</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propiyonil</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CoA</a:t>
            </a:r>
            <a:r>
              <a:rPr lang="tr-TR" sz="2000" dirty="0" smtClean="0">
                <a:latin typeface="Gill Sans MT" pitchFamily="34" charset="0"/>
                <a:cs typeface="Times New Roman" pitchFamily="18" charset="0"/>
              </a:rPr>
              <a:t>’ ya da dönüşür.</a:t>
            </a:r>
          </a:p>
          <a:p>
            <a:pPr>
              <a:lnSpc>
                <a:spcPct val="150000"/>
              </a:lnSpc>
              <a:buFont typeface="Wingdings" pitchFamily="2" charset="2"/>
              <a:buChar char="Ø"/>
            </a:pPr>
            <a:r>
              <a:rPr lang="tr-TR" sz="2000" dirty="0" smtClean="0">
                <a:latin typeface="Gill Sans MT" pitchFamily="34" charset="0"/>
                <a:cs typeface="Times New Roman" pitchFamily="18" charset="0"/>
              </a:rPr>
              <a:t> Bu üç aminoasitten çıkan </a:t>
            </a:r>
            <a:r>
              <a:rPr lang="tr-TR" sz="2000" dirty="0" err="1" smtClean="0">
                <a:latin typeface="Gill Sans MT" pitchFamily="34" charset="0"/>
                <a:cs typeface="Times New Roman" pitchFamily="18" charset="0"/>
              </a:rPr>
              <a:t>propiyonil</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CoA</a:t>
            </a:r>
            <a:r>
              <a:rPr lang="tr-TR" sz="2000" dirty="0" smtClean="0">
                <a:latin typeface="Gill Sans MT" pitchFamily="34" charset="0"/>
                <a:cs typeface="Times New Roman" pitchFamily="18" charset="0"/>
              </a:rPr>
              <a:t> Bölüm 11’ de tanımlanan bir yolla </a:t>
            </a:r>
            <a:r>
              <a:rPr lang="tr-TR" sz="2000" dirty="0" err="1" smtClean="0">
                <a:latin typeface="Gill Sans MT" pitchFamily="34" charset="0"/>
                <a:cs typeface="Times New Roman" pitchFamily="18" charset="0"/>
              </a:rPr>
              <a:t>süksinil</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CoA</a:t>
            </a:r>
            <a:r>
              <a:rPr lang="tr-TR" sz="2000" dirty="0" smtClean="0">
                <a:latin typeface="Gill Sans MT" pitchFamily="34" charset="0"/>
                <a:cs typeface="Times New Roman" pitchFamily="18" charset="0"/>
              </a:rPr>
              <a:t>’ ya dönüştürülür (</a:t>
            </a:r>
            <a:r>
              <a:rPr lang="tr-TR" sz="2000" dirty="0" smtClean="0">
                <a:solidFill>
                  <a:srgbClr val="FF0000"/>
                </a:solidFill>
                <a:latin typeface="Gill Sans MT" pitchFamily="34" charset="0"/>
                <a:cs typeface="Times New Roman" pitchFamily="18" charset="0"/>
              </a:rPr>
              <a:t>Şekil 11.8</a:t>
            </a:r>
            <a:r>
              <a:rPr lang="tr-TR" sz="2000" dirty="0" smtClean="0">
                <a:latin typeface="Gill Sans MT" pitchFamily="34" charset="0"/>
                <a:cs typeface="Times New Roman" pitchFamily="18" charset="0"/>
              </a:rPr>
              <a:t>).</a:t>
            </a:r>
            <a:endParaRPr lang="tr-TR" sz="2000" dirty="0">
              <a:latin typeface="Gill Sans MT" pitchFamily="34" charset="0"/>
            </a:endParaRPr>
          </a:p>
        </p:txBody>
      </p:sp>
      <p:sp>
        <p:nvSpPr>
          <p:cNvPr id="4" name="3 Slayt Numarası Yer Tutucusu"/>
          <p:cNvSpPr>
            <a:spLocks noGrp="1"/>
          </p:cNvSpPr>
          <p:nvPr>
            <p:ph type="sldNum" sz="quarter" idx="12"/>
          </p:nvPr>
        </p:nvSpPr>
        <p:spPr/>
        <p:txBody>
          <a:bodyPr/>
          <a:lstStyle/>
          <a:p>
            <a:fld id="{983AD449-C491-42D1-BC29-B937A7C04F43}" type="slidenum">
              <a:rPr lang="tr-TR" smtClean="0"/>
              <a:pPr/>
              <a:t>94</a:t>
            </a:fld>
            <a:endParaRPr lang="tr-T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p:cNvPicPr>
            <a:picLocks noGrp="1"/>
          </p:cNvPicPr>
          <p:nvPr>
            <p:ph idx="1"/>
          </p:nvPr>
        </p:nvPicPr>
        <p:blipFill>
          <a:blip r:embed="rId2" cstate="print"/>
          <a:srcRect/>
          <a:stretch>
            <a:fillRect/>
          </a:stretch>
        </p:blipFill>
        <p:spPr bwMode="auto">
          <a:xfrm>
            <a:off x="0" y="0"/>
            <a:ext cx="7524328" cy="6858000"/>
          </a:xfrm>
          <a:prstGeom prst="rect">
            <a:avLst/>
          </a:prstGeom>
          <a:noFill/>
          <a:ln w="9525">
            <a:noFill/>
            <a:miter lim="800000"/>
            <a:headEnd/>
            <a:tailEnd/>
          </a:ln>
        </p:spPr>
      </p:pic>
      <p:sp>
        <p:nvSpPr>
          <p:cNvPr id="3" name="2 Dikdörtgen"/>
          <p:cNvSpPr/>
          <p:nvPr/>
        </p:nvSpPr>
        <p:spPr>
          <a:xfrm>
            <a:off x="5364088" y="188640"/>
            <a:ext cx="2952328" cy="2246769"/>
          </a:xfrm>
          <a:prstGeom prst="rect">
            <a:avLst/>
          </a:prstGeom>
          <a:ln>
            <a:solidFill>
              <a:schemeClr val="accent1"/>
            </a:solidFill>
          </a:ln>
        </p:spPr>
        <p:txBody>
          <a:bodyPr wrap="square">
            <a:spAutoFit/>
          </a:bodyPr>
          <a:lstStyle/>
          <a:p>
            <a:r>
              <a:rPr lang="tr-TR" sz="1400" b="1" dirty="0" smtClean="0">
                <a:solidFill>
                  <a:srgbClr val="FF0000"/>
                </a:solidFill>
                <a:latin typeface="Gill Sans MT" pitchFamily="34" charset="0"/>
                <a:cs typeface="Times New Roman" pitchFamily="18" charset="0"/>
              </a:rPr>
              <a:t>Şekil 12.13. </a:t>
            </a:r>
            <a:r>
              <a:rPr lang="tr-TR" sz="1400" b="1" dirty="0" err="1" smtClean="0">
                <a:solidFill>
                  <a:srgbClr val="FF0000"/>
                </a:solidFill>
                <a:latin typeface="Gill Sans MT" pitchFamily="34" charset="0"/>
                <a:cs typeface="Times New Roman" pitchFamily="18" charset="0"/>
              </a:rPr>
              <a:t>Metiyonin</a:t>
            </a:r>
            <a:r>
              <a:rPr lang="tr-TR" sz="1400" b="1" dirty="0" smtClean="0">
                <a:solidFill>
                  <a:srgbClr val="FF0000"/>
                </a:solidFill>
                <a:latin typeface="Gill Sans MT" pitchFamily="34" charset="0"/>
                <a:cs typeface="Times New Roman" pitchFamily="18" charset="0"/>
              </a:rPr>
              <a:t>, </a:t>
            </a:r>
            <a:r>
              <a:rPr lang="tr-TR" sz="1400" b="1" dirty="0" err="1" smtClean="0">
                <a:solidFill>
                  <a:srgbClr val="FF0000"/>
                </a:solidFill>
                <a:latin typeface="Gill Sans MT" pitchFamily="34" charset="0"/>
                <a:cs typeface="Times New Roman" pitchFamily="18" charset="0"/>
              </a:rPr>
              <a:t>izolösin</a:t>
            </a:r>
            <a:r>
              <a:rPr lang="tr-TR" sz="1400" b="1" dirty="0" smtClean="0">
                <a:solidFill>
                  <a:srgbClr val="FF0000"/>
                </a:solidFill>
                <a:latin typeface="Gill Sans MT" pitchFamily="34" charset="0"/>
                <a:cs typeface="Times New Roman" pitchFamily="18" charset="0"/>
              </a:rPr>
              <a:t>, </a:t>
            </a:r>
            <a:r>
              <a:rPr lang="tr-TR" sz="1400" b="1" dirty="0" err="1" smtClean="0">
                <a:solidFill>
                  <a:srgbClr val="FF0000"/>
                </a:solidFill>
                <a:latin typeface="Gill Sans MT" pitchFamily="34" charset="0"/>
                <a:cs typeface="Times New Roman" pitchFamily="18" charset="0"/>
              </a:rPr>
              <a:t>treonin</a:t>
            </a:r>
            <a:r>
              <a:rPr lang="tr-TR" sz="1400" dirty="0" smtClean="0">
                <a:solidFill>
                  <a:srgbClr val="FF0000"/>
                </a:solidFill>
                <a:latin typeface="Gill Sans MT" pitchFamily="34" charset="0"/>
                <a:cs typeface="Times New Roman" pitchFamily="18" charset="0"/>
              </a:rPr>
              <a:t> ve </a:t>
            </a:r>
            <a:r>
              <a:rPr lang="tr-TR" sz="1400" b="1" dirty="0" smtClean="0">
                <a:solidFill>
                  <a:srgbClr val="FF0000"/>
                </a:solidFill>
                <a:latin typeface="Gill Sans MT" pitchFamily="34" charset="0"/>
                <a:cs typeface="Times New Roman" pitchFamily="18" charset="0"/>
              </a:rPr>
              <a:t>valin</a:t>
            </a:r>
            <a:r>
              <a:rPr lang="tr-TR" sz="1400" dirty="0" smtClean="0">
                <a:solidFill>
                  <a:srgbClr val="FF0000"/>
                </a:solidFill>
                <a:latin typeface="Gill Sans MT" pitchFamily="34" charset="0"/>
                <a:cs typeface="Times New Roman" pitchFamily="18" charset="0"/>
              </a:rPr>
              <a:t> </a:t>
            </a:r>
            <a:r>
              <a:rPr lang="tr-TR" sz="1400" dirty="0" smtClean="0">
                <a:latin typeface="Gill Sans MT" pitchFamily="34" charset="0"/>
                <a:cs typeface="Times New Roman" pitchFamily="18" charset="0"/>
              </a:rPr>
              <a:t>için yıkım yolları. Bu aminoasitler </a:t>
            </a:r>
            <a:r>
              <a:rPr lang="tr-TR" sz="1400" dirty="0" err="1" smtClean="0">
                <a:latin typeface="Gill Sans MT" pitchFamily="34" charset="0"/>
                <a:cs typeface="Times New Roman" pitchFamily="18" charset="0"/>
              </a:rPr>
              <a:t>süksinil</a:t>
            </a:r>
            <a:r>
              <a:rPr lang="tr-TR" sz="1400" dirty="0" smtClean="0">
                <a:latin typeface="Gill Sans MT" pitchFamily="34" charset="0"/>
                <a:cs typeface="Times New Roman" pitchFamily="18" charset="0"/>
              </a:rPr>
              <a:t> </a:t>
            </a:r>
            <a:r>
              <a:rPr lang="tr-TR" sz="1400" dirty="0" err="1" smtClean="0">
                <a:latin typeface="Gill Sans MT" pitchFamily="34" charset="0"/>
                <a:cs typeface="Times New Roman" pitchFamily="18" charset="0"/>
              </a:rPr>
              <a:t>CoA</a:t>
            </a:r>
            <a:r>
              <a:rPr lang="tr-TR" sz="1400" dirty="0" smtClean="0">
                <a:latin typeface="Gill Sans MT" pitchFamily="34" charset="0"/>
                <a:cs typeface="Times New Roman" pitchFamily="18" charset="0"/>
              </a:rPr>
              <a:t>’ ya dönüştürülür. </a:t>
            </a:r>
            <a:r>
              <a:rPr lang="tr-TR" sz="1400" dirty="0" err="1" smtClean="0">
                <a:latin typeface="Gill Sans MT" pitchFamily="34" charset="0"/>
                <a:cs typeface="Times New Roman" pitchFamily="18" charset="0"/>
              </a:rPr>
              <a:t>İzolösin</a:t>
            </a:r>
            <a:r>
              <a:rPr lang="tr-TR" sz="1400" dirty="0" smtClean="0">
                <a:latin typeface="Gill Sans MT" pitchFamily="34" charset="0"/>
                <a:cs typeface="Times New Roman" pitchFamily="18" charset="0"/>
              </a:rPr>
              <a:t> aynı zamanda karbon atomlarından ikisiyle </a:t>
            </a:r>
            <a:r>
              <a:rPr lang="tr-TR" sz="1400" dirty="0" err="1" smtClean="0">
                <a:latin typeface="Gill Sans MT" pitchFamily="34" charset="0"/>
                <a:cs typeface="Times New Roman" pitchFamily="18" charset="0"/>
              </a:rPr>
              <a:t>asetil</a:t>
            </a:r>
            <a:r>
              <a:rPr lang="tr-TR" sz="1400" dirty="0" smtClean="0">
                <a:latin typeface="Gill Sans MT" pitchFamily="34" charset="0"/>
                <a:cs typeface="Times New Roman" pitchFamily="18" charset="0"/>
              </a:rPr>
              <a:t> </a:t>
            </a:r>
            <a:r>
              <a:rPr lang="tr-TR" sz="1400" dirty="0" err="1" smtClean="0">
                <a:latin typeface="Gill Sans MT" pitchFamily="34" charset="0"/>
                <a:cs typeface="Times New Roman" pitchFamily="18" charset="0"/>
              </a:rPr>
              <a:t>CoA</a:t>
            </a:r>
            <a:r>
              <a:rPr lang="tr-TR" sz="1400" dirty="0" smtClean="0">
                <a:latin typeface="Gill Sans MT" pitchFamily="34" charset="0"/>
                <a:cs typeface="Times New Roman" pitchFamily="18" charset="0"/>
              </a:rPr>
              <a:t>’ ya katkıda bulunur (</a:t>
            </a:r>
            <a:r>
              <a:rPr lang="tr-TR" sz="1400" dirty="0" smtClean="0">
                <a:solidFill>
                  <a:srgbClr val="FF0000"/>
                </a:solidFill>
                <a:latin typeface="Gill Sans MT" pitchFamily="34" charset="0"/>
                <a:cs typeface="Times New Roman" pitchFamily="18" charset="0"/>
              </a:rPr>
              <a:t>Şekil 12.9</a:t>
            </a:r>
            <a:r>
              <a:rPr lang="tr-TR" sz="1400" dirty="0" smtClean="0">
                <a:latin typeface="Gill Sans MT" pitchFamily="34" charset="0"/>
                <a:cs typeface="Times New Roman" pitchFamily="18" charset="0"/>
              </a:rPr>
              <a:t>.). Burada insanlardaki </a:t>
            </a:r>
            <a:r>
              <a:rPr lang="tr-TR" sz="1400" dirty="0" err="1" smtClean="0">
                <a:latin typeface="Gill Sans MT" pitchFamily="34" charset="0"/>
                <a:cs typeface="Times New Roman" pitchFamily="18" charset="0"/>
              </a:rPr>
              <a:t>treonin</a:t>
            </a:r>
            <a:r>
              <a:rPr lang="tr-TR" sz="1400" dirty="0" smtClean="0">
                <a:latin typeface="Gill Sans MT" pitchFamily="34" charset="0"/>
                <a:cs typeface="Times New Roman" pitchFamily="18" charset="0"/>
              </a:rPr>
              <a:t> yıkımının yolu gösterilmiştir; diğer organizmalarda bulunan bir yol </a:t>
            </a:r>
            <a:r>
              <a:rPr lang="tr-TR" sz="1400" dirty="0" smtClean="0">
                <a:solidFill>
                  <a:srgbClr val="FF0000"/>
                </a:solidFill>
                <a:latin typeface="Gill Sans MT" pitchFamily="34" charset="0"/>
                <a:cs typeface="Times New Roman" pitchFamily="18" charset="0"/>
              </a:rPr>
              <a:t>Şekil 12.7</a:t>
            </a:r>
            <a:r>
              <a:rPr lang="tr-TR" sz="1400" dirty="0" smtClean="0">
                <a:latin typeface="Gill Sans MT" pitchFamily="34" charset="0"/>
                <a:cs typeface="Times New Roman" pitchFamily="18" charset="0"/>
              </a:rPr>
              <a:t>.’ de gösterilmektedir.</a:t>
            </a:r>
            <a:endParaRPr lang="tr-TR" sz="1400" dirty="0">
              <a:latin typeface="Gill Sans MT" pitchFamily="34" charset="0"/>
            </a:endParaRPr>
          </a:p>
        </p:txBody>
      </p:sp>
      <p:sp>
        <p:nvSpPr>
          <p:cNvPr id="5" name="4 Slayt Numarası Yer Tutucusu"/>
          <p:cNvSpPr>
            <a:spLocks noGrp="1"/>
          </p:cNvSpPr>
          <p:nvPr>
            <p:ph type="sldNum" sz="quarter" idx="12"/>
          </p:nvPr>
        </p:nvSpPr>
        <p:spPr/>
        <p:txBody>
          <a:bodyPr/>
          <a:lstStyle/>
          <a:p>
            <a:fld id="{983AD449-C491-42D1-BC29-B937A7C04F43}" type="slidenum">
              <a:rPr lang="tr-TR" smtClean="0"/>
              <a:pPr/>
              <a:t>95</a:t>
            </a:fld>
            <a:endParaRPr lang="tr-T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67544" y="2132856"/>
            <a:ext cx="7643866" cy="3600400"/>
          </a:xfrm>
          <a:ln>
            <a:solidFill>
              <a:schemeClr val="accent1"/>
            </a:solidFill>
          </a:ln>
        </p:spPr>
        <p:txBody>
          <a:bodyPr>
            <a:normAutofit/>
          </a:bodyPr>
          <a:lstStyle/>
          <a:p>
            <a:pPr>
              <a:lnSpc>
                <a:spcPct val="150000"/>
              </a:lnSpc>
              <a:buFont typeface="Wingdings" pitchFamily="2" charset="2"/>
              <a:buChar char="Ø"/>
            </a:pPr>
            <a:r>
              <a:rPr lang="tr-TR" sz="2000" dirty="0" smtClean="0">
                <a:solidFill>
                  <a:srgbClr val="FF0000"/>
                </a:solidFill>
                <a:latin typeface="Gill Sans MT" pitchFamily="34" charset="0"/>
                <a:cs typeface="Times New Roman" pitchFamily="18" charset="0"/>
              </a:rPr>
              <a:t>  Aminoasitlerin yıkımı</a:t>
            </a:r>
            <a:r>
              <a:rPr lang="tr-TR" sz="2000" dirty="0" smtClean="0">
                <a:latin typeface="Gill Sans MT" pitchFamily="34" charset="0"/>
                <a:cs typeface="Times New Roman" pitchFamily="18" charset="0"/>
              </a:rPr>
              <a:t>nın çoğu karaciğerde yer almakla birlikte dallı yan zincirli üç aminoasit (</a:t>
            </a:r>
            <a:r>
              <a:rPr lang="tr-TR" sz="2400" b="1" dirty="0" err="1" smtClean="0">
                <a:solidFill>
                  <a:srgbClr val="FF0000"/>
                </a:solidFill>
                <a:latin typeface="Gill Sans MT" pitchFamily="34" charset="0"/>
                <a:cs typeface="Times New Roman" pitchFamily="18" charset="0"/>
              </a:rPr>
              <a:t>lösin</a:t>
            </a:r>
            <a:r>
              <a:rPr lang="tr-TR" sz="2400" b="1" dirty="0" smtClean="0">
                <a:solidFill>
                  <a:srgbClr val="FF0000"/>
                </a:solidFill>
                <a:latin typeface="Gill Sans MT" pitchFamily="34" charset="0"/>
                <a:cs typeface="Times New Roman" pitchFamily="18" charset="0"/>
              </a:rPr>
              <a:t>, </a:t>
            </a:r>
            <a:r>
              <a:rPr lang="tr-TR" sz="2400" b="1" dirty="0" err="1" smtClean="0">
                <a:solidFill>
                  <a:srgbClr val="FF0000"/>
                </a:solidFill>
                <a:latin typeface="Gill Sans MT" pitchFamily="34" charset="0"/>
                <a:cs typeface="Times New Roman" pitchFamily="18" charset="0"/>
              </a:rPr>
              <a:t>izolösin</a:t>
            </a:r>
            <a:r>
              <a:rPr lang="tr-TR" sz="2400" dirty="0" smtClean="0">
                <a:solidFill>
                  <a:srgbClr val="FF0000"/>
                </a:solidFill>
                <a:latin typeface="Gill Sans MT" pitchFamily="34" charset="0"/>
                <a:cs typeface="Times New Roman" pitchFamily="18" charset="0"/>
              </a:rPr>
              <a:t> ve </a:t>
            </a:r>
            <a:r>
              <a:rPr lang="tr-TR" sz="2400" b="1" dirty="0" smtClean="0">
                <a:solidFill>
                  <a:srgbClr val="FF0000"/>
                </a:solidFill>
                <a:latin typeface="Gill Sans MT" pitchFamily="34" charset="0"/>
                <a:cs typeface="Times New Roman" pitchFamily="18" charset="0"/>
              </a:rPr>
              <a:t>va</a:t>
            </a:r>
            <a:r>
              <a:rPr lang="tr-TR" sz="2000" b="1" dirty="0" smtClean="0">
                <a:solidFill>
                  <a:srgbClr val="FF0000"/>
                </a:solidFill>
                <a:latin typeface="Gill Sans MT" pitchFamily="34" charset="0"/>
                <a:cs typeface="Times New Roman" pitchFamily="18" charset="0"/>
              </a:rPr>
              <a:t>lin</a:t>
            </a:r>
            <a:r>
              <a:rPr lang="tr-TR" sz="2000" dirty="0" smtClean="0">
                <a:latin typeface="Gill Sans MT" pitchFamily="34" charset="0"/>
                <a:cs typeface="Times New Roman" pitchFamily="18" charset="0"/>
              </a:rPr>
              <a:t>) birincil olarak kas, </a:t>
            </a:r>
            <a:r>
              <a:rPr lang="tr-TR" sz="2000" dirty="0" err="1" smtClean="0">
                <a:latin typeface="Gill Sans MT" pitchFamily="34" charset="0"/>
                <a:cs typeface="Times New Roman" pitchFamily="18" charset="0"/>
              </a:rPr>
              <a:t>adipoz</a:t>
            </a:r>
            <a:r>
              <a:rPr lang="tr-TR" sz="2000" dirty="0" smtClean="0">
                <a:latin typeface="Gill Sans MT" pitchFamily="34" charset="0"/>
                <a:cs typeface="Times New Roman" pitchFamily="18" charset="0"/>
              </a:rPr>
              <a:t>, böbrek ve beyin dokusunda yakıt olarak yükseltgenebilir. </a:t>
            </a:r>
          </a:p>
          <a:p>
            <a:pPr>
              <a:lnSpc>
                <a:spcPct val="150000"/>
              </a:lnSpc>
              <a:buFont typeface="Wingdings" pitchFamily="2" charset="2"/>
              <a:buChar char="Ø"/>
            </a:pPr>
            <a:r>
              <a:rPr lang="tr-TR" sz="2000" dirty="0" smtClean="0">
                <a:latin typeface="Gill Sans MT" pitchFamily="34" charset="0"/>
                <a:cs typeface="Times New Roman" pitchFamily="18" charset="0"/>
              </a:rPr>
              <a:t> Bu </a:t>
            </a:r>
            <a:r>
              <a:rPr lang="tr-TR" sz="2000" dirty="0" err="1" smtClean="0">
                <a:latin typeface="Gill Sans MT" pitchFamily="34" charset="0"/>
                <a:cs typeface="Times New Roman" pitchFamily="18" charset="0"/>
              </a:rPr>
              <a:t>ekstrahepatik</a:t>
            </a:r>
            <a:r>
              <a:rPr lang="tr-TR" sz="2000" dirty="0" smtClean="0">
                <a:latin typeface="Gill Sans MT" pitchFamily="34" charset="0"/>
                <a:cs typeface="Times New Roman" pitchFamily="18" charset="0"/>
              </a:rPr>
              <a:t> dokular karaciğerde olmayan bir </a:t>
            </a:r>
            <a:r>
              <a:rPr lang="tr-TR" sz="2000" dirty="0" err="1" smtClean="0">
                <a:latin typeface="Gill Sans MT" pitchFamily="34" charset="0"/>
                <a:cs typeface="Times New Roman" pitchFamily="18" charset="0"/>
              </a:rPr>
              <a:t>aminotransferaz</a:t>
            </a:r>
            <a:r>
              <a:rPr lang="tr-TR" sz="2000" dirty="0" smtClean="0">
                <a:latin typeface="Gill Sans MT" pitchFamily="34" charset="0"/>
                <a:cs typeface="Times New Roman" pitchFamily="18" charset="0"/>
              </a:rPr>
              <a:t> içerir. </a:t>
            </a:r>
          </a:p>
          <a:p>
            <a:pPr>
              <a:lnSpc>
                <a:spcPct val="150000"/>
              </a:lnSpc>
              <a:buFont typeface="Wingdings" pitchFamily="2" charset="2"/>
              <a:buChar char="Ø"/>
            </a:pPr>
            <a:r>
              <a:rPr lang="tr-TR" sz="2000" dirty="0" smtClean="0">
                <a:latin typeface="Gill Sans MT" pitchFamily="34" charset="0"/>
                <a:cs typeface="Times New Roman" pitchFamily="18" charset="0"/>
              </a:rPr>
              <a:t> Bu enzimin üç dallı yan zincirli aminoasitlere etkisi, karşılık gelen α–</a:t>
            </a:r>
            <a:r>
              <a:rPr lang="tr-TR" sz="2000" dirty="0" err="1" smtClean="0">
                <a:latin typeface="Gill Sans MT" pitchFamily="34" charset="0"/>
                <a:cs typeface="Times New Roman" pitchFamily="18" charset="0"/>
              </a:rPr>
              <a:t>keto</a:t>
            </a:r>
            <a:r>
              <a:rPr lang="tr-TR" sz="2000" dirty="0" smtClean="0">
                <a:latin typeface="Gill Sans MT" pitchFamily="34" charset="0"/>
                <a:cs typeface="Times New Roman" pitchFamily="18" charset="0"/>
              </a:rPr>
              <a:t> asitlerini üretir (</a:t>
            </a:r>
            <a:r>
              <a:rPr lang="tr-TR" sz="2000" dirty="0" smtClean="0">
                <a:solidFill>
                  <a:srgbClr val="FF0000"/>
                </a:solidFill>
                <a:latin typeface="Gill Sans MT" pitchFamily="34" charset="0"/>
                <a:cs typeface="Times New Roman" pitchFamily="18" charset="0"/>
              </a:rPr>
              <a:t>Şekil 12.14</a:t>
            </a:r>
            <a:r>
              <a:rPr lang="tr-TR" sz="2000" dirty="0" smtClean="0">
                <a:latin typeface="Gill Sans MT" pitchFamily="34" charset="0"/>
                <a:cs typeface="Times New Roman" pitchFamily="18" charset="0"/>
              </a:rPr>
              <a:t>).</a:t>
            </a:r>
          </a:p>
          <a:p>
            <a:pPr algn="just">
              <a:lnSpc>
                <a:spcPct val="120000"/>
              </a:lnSpc>
              <a:buNone/>
            </a:pPr>
            <a:endParaRPr lang="tr-TR" dirty="0"/>
          </a:p>
        </p:txBody>
      </p:sp>
      <p:sp>
        <p:nvSpPr>
          <p:cNvPr id="4" name="3 Slayt Numarası Yer Tutucusu"/>
          <p:cNvSpPr>
            <a:spLocks noGrp="1"/>
          </p:cNvSpPr>
          <p:nvPr>
            <p:ph type="sldNum" sz="quarter" idx="12"/>
          </p:nvPr>
        </p:nvSpPr>
        <p:spPr/>
        <p:txBody>
          <a:bodyPr/>
          <a:lstStyle/>
          <a:p>
            <a:fld id="{983AD449-C491-42D1-BC29-B937A7C04F43}" type="slidenum">
              <a:rPr lang="tr-TR" smtClean="0"/>
              <a:pPr/>
              <a:t>96</a:t>
            </a:fld>
            <a:endParaRPr lang="tr-TR"/>
          </a:p>
        </p:txBody>
      </p:sp>
      <p:sp>
        <p:nvSpPr>
          <p:cNvPr id="5" name="4 Dikdörtgen"/>
          <p:cNvSpPr/>
          <p:nvPr/>
        </p:nvSpPr>
        <p:spPr>
          <a:xfrm>
            <a:off x="467544" y="980728"/>
            <a:ext cx="7632848" cy="830997"/>
          </a:xfrm>
          <a:prstGeom prst="rect">
            <a:avLst/>
          </a:prstGeom>
          <a:ln>
            <a:solidFill>
              <a:schemeClr val="accent1"/>
            </a:solidFill>
          </a:ln>
        </p:spPr>
        <p:txBody>
          <a:bodyPr wrap="square">
            <a:spAutoFit/>
          </a:bodyPr>
          <a:lstStyle/>
          <a:p>
            <a:pPr algn="ctr">
              <a:buNone/>
            </a:pPr>
            <a:r>
              <a:rPr lang="tr-TR" sz="2400" b="1" dirty="0" smtClean="0">
                <a:solidFill>
                  <a:srgbClr val="C00000"/>
                </a:solidFill>
                <a:latin typeface="Gill Sans MT" pitchFamily="34" charset="0"/>
                <a:cs typeface="Times New Roman" pitchFamily="18" charset="0"/>
              </a:rPr>
              <a:t>12.2.2.6. Dallı yan zincirli aminoasitler karaciğerde yıkılmaz</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23528" y="1340768"/>
            <a:ext cx="7753672" cy="4032448"/>
          </a:xfrm>
          <a:ln>
            <a:solidFill>
              <a:schemeClr val="accent1"/>
            </a:solidFill>
          </a:ln>
        </p:spPr>
        <p:txBody>
          <a:bodyPr>
            <a:normAutofit lnSpcReduction="10000"/>
          </a:bodyPr>
          <a:lstStyle/>
          <a:p>
            <a:pPr>
              <a:lnSpc>
                <a:spcPct val="150000"/>
              </a:lnSpc>
              <a:buFont typeface="Wingdings" pitchFamily="2" charset="2"/>
              <a:buChar char="Ø"/>
            </a:pPr>
            <a:r>
              <a:rPr lang="tr-TR" sz="2000" dirty="0" smtClean="0">
                <a:latin typeface="Times New Roman" pitchFamily="18" charset="0"/>
                <a:cs typeface="Times New Roman" pitchFamily="18" charset="0"/>
              </a:rPr>
              <a:t>  </a:t>
            </a:r>
            <a:r>
              <a:rPr lang="tr-TR" sz="2000" dirty="0" smtClean="0">
                <a:latin typeface="Gill Sans MT" pitchFamily="34" charset="0"/>
                <a:cs typeface="Times New Roman" pitchFamily="18" charset="0"/>
              </a:rPr>
              <a:t>Sonra </a:t>
            </a:r>
            <a:r>
              <a:rPr lang="tr-TR" sz="2400" b="1" dirty="0" smtClean="0">
                <a:solidFill>
                  <a:srgbClr val="FF0000"/>
                </a:solidFill>
                <a:latin typeface="Gill Sans MT" pitchFamily="34" charset="0"/>
                <a:cs typeface="Times New Roman" pitchFamily="18" charset="0"/>
              </a:rPr>
              <a:t>dallı zincirli α–</a:t>
            </a:r>
            <a:r>
              <a:rPr lang="tr-TR" sz="2400" b="1" dirty="0" err="1" smtClean="0">
                <a:solidFill>
                  <a:srgbClr val="FF0000"/>
                </a:solidFill>
                <a:latin typeface="Gill Sans MT" pitchFamily="34" charset="0"/>
                <a:cs typeface="Times New Roman" pitchFamily="18" charset="0"/>
              </a:rPr>
              <a:t>keto</a:t>
            </a:r>
            <a:r>
              <a:rPr lang="tr-TR" sz="2400" b="1" dirty="0" smtClean="0">
                <a:solidFill>
                  <a:srgbClr val="FF0000"/>
                </a:solidFill>
                <a:latin typeface="Gill Sans MT" pitchFamily="34" charset="0"/>
                <a:cs typeface="Times New Roman" pitchFamily="18" charset="0"/>
              </a:rPr>
              <a:t> asit </a:t>
            </a:r>
            <a:r>
              <a:rPr lang="tr-TR" sz="2400" b="1" dirty="0" err="1" smtClean="0">
                <a:solidFill>
                  <a:srgbClr val="FF0000"/>
                </a:solidFill>
                <a:latin typeface="Gill Sans MT" pitchFamily="34" charset="0"/>
                <a:cs typeface="Times New Roman" pitchFamily="18" charset="0"/>
              </a:rPr>
              <a:t>dehidrogenaz</a:t>
            </a:r>
            <a:r>
              <a:rPr lang="tr-TR" sz="2400" b="1" dirty="0" smtClean="0">
                <a:solidFill>
                  <a:srgbClr val="FF0000"/>
                </a:solidFill>
                <a:latin typeface="Gill Sans MT" pitchFamily="34" charset="0"/>
                <a:cs typeface="Times New Roman" pitchFamily="18" charset="0"/>
              </a:rPr>
              <a:t> kompleksi</a:t>
            </a:r>
            <a:r>
              <a:rPr lang="tr-TR" sz="2400" dirty="0" smtClean="0">
                <a:latin typeface="Gill Sans MT" pitchFamily="34" charset="0"/>
                <a:cs typeface="Times New Roman" pitchFamily="18" charset="0"/>
              </a:rPr>
              <a:t> </a:t>
            </a:r>
            <a:r>
              <a:rPr lang="tr-TR" sz="2000" dirty="0" smtClean="0">
                <a:latin typeface="Gill Sans MT" pitchFamily="34" charset="0"/>
                <a:cs typeface="Times New Roman" pitchFamily="18" charset="0"/>
              </a:rPr>
              <a:t>tüm üç α–</a:t>
            </a:r>
            <a:r>
              <a:rPr lang="tr-TR" sz="2000" dirty="0" err="1" smtClean="0">
                <a:latin typeface="Gill Sans MT" pitchFamily="34" charset="0"/>
                <a:cs typeface="Times New Roman" pitchFamily="18" charset="0"/>
              </a:rPr>
              <a:t>keto</a:t>
            </a:r>
            <a:r>
              <a:rPr lang="tr-TR" sz="2000" dirty="0" smtClean="0">
                <a:latin typeface="Gill Sans MT" pitchFamily="34" charset="0"/>
                <a:cs typeface="Times New Roman" pitchFamily="18" charset="0"/>
              </a:rPr>
              <a:t> asidin </a:t>
            </a:r>
            <a:r>
              <a:rPr lang="tr-TR" sz="2000" dirty="0" err="1" smtClean="0">
                <a:latin typeface="Gill Sans MT" pitchFamily="34" charset="0"/>
                <a:cs typeface="Times New Roman" pitchFamily="18" charset="0"/>
              </a:rPr>
              <a:t>oksidatif</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dekarboksillenmesini</a:t>
            </a:r>
            <a:r>
              <a:rPr lang="tr-TR" sz="2000" dirty="0" smtClean="0">
                <a:latin typeface="Gill Sans MT" pitchFamily="34" charset="0"/>
                <a:cs typeface="Times New Roman" pitchFamily="18" charset="0"/>
              </a:rPr>
              <a:t> katalizler ve her birinden CO</a:t>
            </a:r>
            <a:r>
              <a:rPr lang="tr-TR" sz="2000" baseline="-25000" dirty="0" smtClean="0">
                <a:latin typeface="Gill Sans MT" pitchFamily="34" charset="0"/>
                <a:cs typeface="Times New Roman" pitchFamily="18" charset="0"/>
              </a:rPr>
              <a:t>2</a:t>
            </a:r>
            <a:r>
              <a:rPr lang="tr-TR" sz="2000" dirty="0" smtClean="0">
                <a:latin typeface="Gill Sans MT" pitchFamily="34" charset="0"/>
                <a:cs typeface="Times New Roman" pitchFamily="18" charset="0"/>
              </a:rPr>
              <a:t> olarak karboksil grubu açığa çıkar ve </a:t>
            </a:r>
            <a:r>
              <a:rPr lang="tr-TR" sz="2000" dirty="0" err="1" smtClean="0">
                <a:latin typeface="Gill Sans MT" pitchFamily="34" charset="0"/>
                <a:cs typeface="Times New Roman" pitchFamily="18" charset="0"/>
              </a:rPr>
              <a:t>açil</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CoA</a:t>
            </a:r>
            <a:r>
              <a:rPr lang="tr-TR" sz="2000" dirty="0" smtClean="0">
                <a:latin typeface="Gill Sans MT" pitchFamily="34" charset="0"/>
                <a:cs typeface="Times New Roman" pitchFamily="18" charset="0"/>
              </a:rPr>
              <a:t> türevleri oluşur. </a:t>
            </a:r>
          </a:p>
          <a:p>
            <a:pPr>
              <a:lnSpc>
                <a:spcPct val="150000"/>
              </a:lnSpc>
              <a:buFont typeface="Wingdings" pitchFamily="2" charset="2"/>
              <a:buChar char="Ø"/>
            </a:pPr>
            <a:r>
              <a:rPr lang="tr-TR" sz="2000" dirty="0" smtClean="0">
                <a:latin typeface="Gill Sans MT" pitchFamily="34" charset="0"/>
                <a:cs typeface="Times New Roman" pitchFamily="18" charset="0"/>
              </a:rPr>
              <a:t> Bu reaksiyon </a:t>
            </a:r>
            <a:r>
              <a:rPr lang="tr-TR" sz="2000" dirty="0" err="1" smtClean="0">
                <a:latin typeface="Gill Sans MT" pitchFamily="34" charset="0"/>
                <a:cs typeface="Times New Roman" pitchFamily="18" charset="0"/>
              </a:rPr>
              <a:t>pirüvatın</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asetil</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CoA</a:t>
            </a:r>
            <a:r>
              <a:rPr lang="tr-TR" sz="2000" dirty="0" smtClean="0">
                <a:latin typeface="Gill Sans MT" pitchFamily="34" charset="0"/>
                <a:cs typeface="Times New Roman" pitchFamily="18" charset="0"/>
              </a:rPr>
              <a:t>’ ya </a:t>
            </a:r>
            <a:r>
              <a:rPr lang="tr-TR" sz="2000" dirty="0" err="1" smtClean="0">
                <a:latin typeface="Gill Sans MT" pitchFamily="34" charset="0"/>
                <a:cs typeface="Times New Roman" pitchFamily="18" charset="0"/>
              </a:rPr>
              <a:t>pirüvat</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dehidrogenaz</a:t>
            </a:r>
            <a:r>
              <a:rPr lang="tr-TR" sz="2000" dirty="0" smtClean="0">
                <a:latin typeface="Gill Sans MT" pitchFamily="34" charset="0"/>
                <a:cs typeface="Times New Roman" pitchFamily="18" charset="0"/>
              </a:rPr>
              <a:t> kompleksiyle </a:t>
            </a:r>
            <a:r>
              <a:rPr lang="tr-TR" sz="2000" dirty="0" err="1" smtClean="0">
                <a:latin typeface="Gill Sans MT" pitchFamily="34" charset="0"/>
                <a:cs typeface="Times New Roman" pitchFamily="18" charset="0"/>
              </a:rPr>
              <a:t>oksidatif</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dekarboksillenmesine</a:t>
            </a:r>
            <a:r>
              <a:rPr lang="tr-TR" sz="2000" dirty="0" smtClean="0">
                <a:latin typeface="Gill Sans MT" pitchFamily="34" charset="0"/>
                <a:cs typeface="Times New Roman" pitchFamily="18" charset="0"/>
              </a:rPr>
              <a:t> yapısal olarak benzerdir.</a:t>
            </a:r>
          </a:p>
          <a:p>
            <a:pPr>
              <a:lnSpc>
                <a:spcPct val="150000"/>
              </a:lnSpc>
              <a:buFont typeface="Wingdings" pitchFamily="2" charset="2"/>
              <a:buChar char="ü"/>
            </a:pPr>
            <a:r>
              <a:rPr lang="tr-TR" sz="2000" dirty="0" smtClean="0">
                <a:latin typeface="Gill Sans MT" pitchFamily="34" charset="0"/>
                <a:cs typeface="Times New Roman" pitchFamily="18" charset="0"/>
              </a:rPr>
              <a:t>Burada beş </a:t>
            </a:r>
            <a:r>
              <a:rPr lang="tr-TR" sz="2000" dirty="0" err="1" smtClean="0">
                <a:latin typeface="Gill Sans MT" pitchFamily="34" charset="0"/>
                <a:cs typeface="Times New Roman" pitchFamily="18" charset="0"/>
              </a:rPr>
              <a:t>kofaktöre</a:t>
            </a:r>
            <a:r>
              <a:rPr lang="tr-TR" sz="2000" dirty="0" smtClean="0">
                <a:latin typeface="Gill Sans MT" pitchFamily="34" charset="0"/>
                <a:cs typeface="Times New Roman" pitchFamily="18" charset="0"/>
              </a:rPr>
              <a:t> (</a:t>
            </a:r>
            <a:r>
              <a:rPr lang="tr-TR" sz="2000" dirty="0" err="1" smtClean="0">
                <a:solidFill>
                  <a:srgbClr val="FF0000"/>
                </a:solidFill>
                <a:latin typeface="Gill Sans MT" pitchFamily="34" charset="0"/>
                <a:cs typeface="Times New Roman" pitchFamily="18" charset="0"/>
              </a:rPr>
              <a:t>tiamin</a:t>
            </a:r>
            <a:r>
              <a:rPr lang="tr-TR" sz="2000" dirty="0" smtClean="0">
                <a:solidFill>
                  <a:srgbClr val="FF0000"/>
                </a:solidFill>
                <a:latin typeface="Gill Sans MT" pitchFamily="34" charset="0"/>
                <a:cs typeface="Times New Roman" pitchFamily="18" charset="0"/>
              </a:rPr>
              <a:t> </a:t>
            </a:r>
            <a:r>
              <a:rPr lang="tr-TR" sz="2000" dirty="0" err="1" smtClean="0">
                <a:solidFill>
                  <a:srgbClr val="FF0000"/>
                </a:solidFill>
                <a:latin typeface="Gill Sans MT" pitchFamily="34" charset="0"/>
                <a:cs typeface="Times New Roman" pitchFamily="18" charset="0"/>
              </a:rPr>
              <a:t>pirofosfat</a:t>
            </a:r>
            <a:r>
              <a:rPr lang="tr-TR" sz="2000" dirty="0" smtClean="0">
                <a:solidFill>
                  <a:srgbClr val="FF0000"/>
                </a:solidFill>
                <a:latin typeface="Gill Sans MT" pitchFamily="34" charset="0"/>
                <a:cs typeface="Times New Roman" pitchFamily="18" charset="0"/>
              </a:rPr>
              <a:t>, FAD, NAD</a:t>
            </a:r>
            <a:r>
              <a:rPr lang="tr-TR" sz="2000" baseline="30000" dirty="0" smtClean="0">
                <a:solidFill>
                  <a:srgbClr val="FF0000"/>
                </a:solidFill>
                <a:latin typeface="Gill Sans MT" pitchFamily="34" charset="0"/>
                <a:cs typeface="Times New Roman" pitchFamily="18" charset="0"/>
              </a:rPr>
              <a:t>+</a:t>
            </a:r>
            <a:r>
              <a:rPr lang="tr-TR" sz="2000" dirty="0" smtClean="0">
                <a:solidFill>
                  <a:srgbClr val="FF0000"/>
                </a:solidFill>
                <a:latin typeface="Gill Sans MT" pitchFamily="34" charset="0"/>
                <a:cs typeface="Times New Roman" pitchFamily="18" charset="0"/>
              </a:rPr>
              <a:t>, </a:t>
            </a:r>
            <a:r>
              <a:rPr lang="tr-TR" sz="2000" dirty="0" err="1" smtClean="0">
                <a:solidFill>
                  <a:srgbClr val="FF0000"/>
                </a:solidFill>
                <a:latin typeface="Gill Sans MT" pitchFamily="34" charset="0"/>
                <a:cs typeface="Times New Roman" pitchFamily="18" charset="0"/>
              </a:rPr>
              <a:t>lipoat</a:t>
            </a:r>
            <a:r>
              <a:rPr lang="tr-TR" sz="2000" dirty="0" smtClean="0">
                <a:solidFill>
                  <a:srgbClr val="FF0000"/>
                </a:solidFill>
                <a:latin typeface="Gill Sans MT" pitchFamily="34" charset="0"/>
                <a:cs typeface="Times New Roman" pitchFamily="18" charset="0"/>
              </a:rPr>
              <a:t> ve </a:t>
            </a:r>
            <a:r>
              <a:rPr lang="tr-TR" sz="2000" dirty="0" err="1" smtClean="0">
                <a:solidFill>
                  <a:srgbClr val="FF0000"/>
                </a:solidFill>
                <a:latin typeface="Gill Sans MT" pitchFamily="34" charset="0"/>
                <a:cs typeface="Times New Roman" pitchFamily="18" charset="0"/>
              </a:rPr>
              <a:t>koenzim</a:t>
            </a:r>
            <a:r>
              <a:rPr lang="tr-TR" sz="2000" dirty="0" smtClean="0">
                <a:solidFill>
                  <a:srgbClr val="FF0000"/>
                </a:solidFill>
                <a:latin typeface="Gill Sans MT" pitchFamily="34" charset="0"/>
                <a:cs typeface="Times New Roman" pitchFamily="18" charset="0"/>
              </a:rPr>
              <a:t> A</a:t>
            </a:r>
            <a:r>
              <a:rPr lang="tr-TR" sz="2000" dirty="0" smtClean="0">
                <a:latin typeface="Gill Sans MT" pitchFamily="34" charset="0"/>
                <a:cs typeface="Times New Roman" pitchFamily="18" charset="0"/>
              </a:rPr>
              <a:t>) ihtiyaç duyulmaktadır.</a:t>
            </a:r>
            <a:endParaRPr lang="tr-TR" sz="2000" dirty="0" smtClean="0"/>
          </a:p>
          <a:p>
            <a:pPr>
              <a:lnSpc>
                <a:spcPct val="150000"/>
              </a:lnSpc>
              <a:buFont typeface="Wingdings" pitchFamily="2" charset="2"/>
              <a:buChar char="Ø"/>
            </a:pPr>
            <a:endParaRPr lang="tr-TR" sz="2000" dirty="0"/>
          </a:p>
        </p:txBody>
      </p:sp>
      <p:sp>
        <p:nvSpPr>
          <p:cNvPr id="4" name="3 Slayt Numarası Yer Tutucusu"/>
          <p:cNvSpPr>
            <a:spLocks noGrp="1"/>
          </p:cNvSpPr>
          <p:nvPr>
            <p:ph type="sldNum" sz="quarter" idx="12"/>
          </p:nvPr>
        </p:nvSpPr>
        <p:spPr/>
        <p:txBody>
          <a:bodyPr/>
          <a:lstStyle/>
          <a:p>
            <a:fld id="{983AD449-C491-42D1-BC29-B937A7C04F43}" type="slidenum">
              <a:rPr lang="tr-TR" smtClean="0"/>
              <a:pPr/>
              <a:t>97</a:t>
            </a:fld>
            <a:endParaRPr lang="tr-T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p:cNvPicPr>
            <a:picLocks noGrp="1"/>
          </p:cNvPicPr>
          <p:nvPr>
            <p:ph idx="1"/>
          </p:nvPr>
        </p:nvPicPr>
        <p:blipFill>
          <a:blip r:embed="rId2" cstate="print"/>
          <a:srcRect/>
          <a:stretch>
            <a:fillRect/>
          </a:stretch>
        </p:blipFill>
        <p:spPr bwMode="auto">
          <a:xfrm>
            <a:off x="0" y="0"/>
            <a:ext cx="9144000" cy="5517232"/>
          </a:xfrm>
          <a:prstGeom prst="rect">
            <a:avLst/>
          </a:prstGeom>
          <a:noFill/>
          <a:ln w="9525">
            <a:noFill/>
            <a:miter lim="800000"/>
            <a:headEnd/>
            <a:tailEnd/>
          </a:ln>
        </p:spPr>
      </p:pic>
      <p:sp>
        <p:nvSpPr>
          <p:cNvPr id="63489" name="Rectangle 1"/>
          <p:cNvSpPr>
            <a:spLocks noChangeArrowheads="1"/>
          </p:cNvSpPr>
          <p:nvPr/>
        </p:nvSpPr>
        <p:spPr bwMode="auto">
          <a:xfrm>
            <a:off x="179512" y="5578255"/>
            <a:ext cx="8280920" cy="1000274"/>
          </a:xfrm>
          <a:prstGeom prst="rect">
            <a:avLst/>
          </a:prstGeom>
          <a:noFill/>
          <a:ln w="9525">
            <a:solidFill>
              <a:schemeClr val="accent1"/>
            </a:solid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defTabSz="914400" rtl="0" eaLnBrk="1" fontAlgn="base" latinLnBrk="0" hangingPunct="1">
              <a:lnSpc>
                <a:spcPct val="100000"/>
              </a:lnSpc>
              <a:spcBef>
                <a:spcPct val="0"/>
              </a:spcBef>
              <a:spcAft>
                <a:spcPct val="0"/>
              </a:spcAft>
              <a:buClrTx/>
              <a:buSzTx/>
              <a:buFontTx/>
              <a:buNone/>
              <a:tabLst>
                <a:tab pos="3421063" algn="l"/>
                <a:tab pos="3781425" algn="l"/>
              </a:tabLst>
            </a:pPr>
            <a:r>
              <a:rPr kumimoji="0" lang="tr-TR" sz="1400" b="1" i="0" u="none" strike="noStrike" cap="none" normalizeH="0" baseline="0" dirty="0" smtClean="0">
                <a:ln>
                  <a:noFill/>
                </a:ln>
                <a:solidFill>
                  <a:srgbClr val="FF0000"/>
                </a:solidFill>
                <a:effectLst/>
                <a:latin typeface="Gill Sans MT" pitchFamily="34" charset="0"/>
                <a:ea typeface="Times New Roman" pitchFamily="18" charset="0"/>
                <a:cs typeface="Times New Roman" pitchFamily="18" charset="0"/>
              </a:rPr>
              <a:t>Şekil 12.14</a:t>
            </a:r>
            <a:r>
              <a:rPr kumimoji="0" lang="tr-TR" sz="1400" b="1" i="0" u="none" strike="noStrike" cap="none" normalizeH="0" baseline="0" dirty="0" smtClean="0">
                <a:ln>
                  <a:noFill/>
                </a:ln>
                <a:solidFill>
                  <a:srgbClr val="000000"/>
                </a:solidFill>
                <a:effectLst/>
                <a:latin typeface="Gill Sans MT" pitchFamily="34" charset="0"/>
                <a:ea typeface="Times New Roman" pitchFamily="18" charset="0"/>
                <a:cs typeface="Times New Roman" pitchFamily="18" charset="0"/>
              </a:rPr>
              <a:t>.</a:t>
            </a:r>
            <a:r>
              <a:rPr kumimoji="0" lang="tr-TR" sz="1400" b="0" i="0" u="none" strike="noStrike" cap="none" normalizeH="0" baseline="0" dirty="0" smtClean="0">
                <a:ln>
                  <a:noFill/>
                </a:ln>
                <a:solidFill>
                  <a:srgbClr val="000000"/>
                </a:solidFill>
                <a:effectLst/>
                <a:latin typeface="Gill Sans MT" pitchFamily="34" charset="0"/>
                <a:ea typeface="Times New Roman" pitchFamily="18" charset="0"/>
                <a:cs typeface="Times New Roman" pitchFamily="18" charset="0"/>
              </a:rPr>
              <a:t> Üç dallı yan zincirli aminoasit;</a:t>
            </a:r>
            <a:r>
              <a:rPr kumimoji="0" lang="tr-TR" sz="1400" b="1" i="0" u="none" strike="noStrike" cap="none" normalizeH="0" baseline="0" dirty="0" smtClean="0">
                <a:ln>
                  <a:noFill/>
                </a:ln>
                <a:solidFill>
                  <a:srgbClr val="FF0000"/>
                </a:solidFill>
                <a:effectLst/>
                <a:latin typeface="Gill Sans MT" pitchFamily="34" charset="0"/>
                <a:ea typeface="Times New Roman" pitchFamily="18" charset="0"/>
                <a:cs typeface="Times New Roman" pitchFamily="18" charset="0"/>
              </a:rPr>
              <a:t>valin, </a:t>
            </a:r>
            <a:r>
              <a:rPr kumimoji="0" lang="tr-TR" sz="1400" b="1" i="0" u="none" strike="noStrike" cap="none" normalizeH="0" baseline="0" dirty="0" err="1" smtClean="0">
                <a:ln>
                  <a:noFill/>
                </a:ln>
                <a:solidFill>
                  <a:srgbClr val="FF0000"/>
                </a:solidFill>
                <a:effectLst/>
                <a:latin typeface="Gill Sans MT" pitchFamily="34" charset="0"/>
                <a:ea typeface="Times New Roman" pitchFamily="18" charset="0"/>
                <a:cs typeface="Times New Roman" pitchFamily="18" charset="0"/>
              </a:rPr>
              <a:t>lösin</a:t>
            </a:r>
            <a:r>
              <a:rPr kumimoji="0" lang="tr-TR" sz="1400" b="0" i="0" u="none" strike="noStrike" cap="none" normalizeH="0" baseline="0" dirty="0" smtClean="0">
                <a:ln>
                  <a:noFill/>
                </a:ln>
                <a:solidFill>
                  <a:srgbClr val="FF0000"/>
                </a:solidFill>
                <a:effectLst/>
                <a:latin typeface="Gill Sans MT" pitchFamily="34" charset="0"/>
                <a:ea typeface="Times New Roman" pitchFamily="18" charset="0"/>
                <a:cs typeface="Times New Roman" pitchFamily="18" charset="0"/>
              </a:rPr>
              <a:t> ve </a:t>
            </a:r>
            <a:r>
              <a:rPr kumimoji="0" lang="tr-TR" sz="1400" b="1" i="0" u="none" strike="noStrike" cap="none" normalizeH="0" baseline="0" dirty="0" err="1" smtClean="0">
                <a:ln>
                  <a:noFill/>
                </a:ln>
                <a:solidFill>
                  <a:srgbClr val="FF0000"/>
                </a:solidFill>
                <a:effectLst/>
                <a:latin typeface="Gill Sans MT" pitchFamily="34" charset="0"/>
                <a:ea typeface="Times New Roman" pitchFamily="18" charset="0"/>
                <a:cs typeface="Times New Roman" pitchFamily="18" charset="0"/>
              </a:rPr>
              <a:t>izolösin</a:t>
            </a:r>
            <a:r>
              <a:rPr kumimoji="0" lang="tr-TR" sz="1400" b="0" i="0" u="none" strike="noStrike" cap="none" normalizeH="0" baseline="0" dirty="0" smtClean="0">
                <a:ln>
                  <a:noFill/>
                </a:ln>
                <a:solidFill>
                  <a:srgbClr val="FF0000"/>
                </a:solidFill>
                <a:effectLst/>
                <a:latin typeface="Gill Sans MT" pitchFamily="34" charset="0"/>
                <a:ea typeface="Times New Roman" pitchFamily="18" charset="0"/>
                <a:cs typeface="Times New Roman" pitchFamily="18" charset="0"/>
              </a:rPr>
              <a:t> </a:t>
            </a:r>
            <a:r>
              <a:rPr kumimoji="0" lang="tr-TR" sz="1400" b="0" i="0" u="none" strike="noStrike" cap="none" normalizeH="0" baseline="0" dirty="0" smtClean="0">
                <a:ln>
                  <a:noFill/>
                </a:ln>
                <a:solidFill>
                  <a:srgbClr val="000000"/>
                </a:solidFill>
                <a:effectLst/>
                <a:latin typeface="Gill Sans MT" pitchFamily="34" charset="0"/>
                <a:ea typeface="Times New Roman" pitchFamily="18" charset="0"/>
                <a:cs typeface="Times New Roman" pitchFamily="18" charset="0"/>
              </a:rPr>
              <a:t>için yıkım yolları. </a:t>
            </a:r>
            <a:r>
              <a:rPr kumimoji="0" lang="tr-TR" sz="1400" b="0" i="0" u="none" strike="noStrike" cap="none" normalizeH="0" baseline="0" dirty="0" err="1" smtClean="0">
                <a:ln>
                  <a:noFill/>
                </a:ln>
                <a:solidFill>
                  <a:srgbClr val="000000"/>
                </a:solidFill>
                <a:effectLst/>
                <a:latin typeface="Gill Sans MT" pitchFamily="34" charset="0"/>
                <a:ea typeface="Times New Roman" pitchFamily="18" charset="0"/>
                <a:cs typeface="Times New Roman" pitchFamily="18" charset="0"/>
              </a:rPr>
              <a:t>Ekstrahepatik</a:t>
            </a:r>
            <a:r>
              <a:rPr kumimoji="0" lang="tr-TR" sz="1400" b="0" i="0" u="none" strike="noStrike" cap="none" normalizeH="0" baseline="0" dirty="0" smtClean="0">
                <a:ln>
                  <a:noFill/>
                </a:ln>
                <a:solidFill>
                  <a:srgbClr val="000000"/>
                </a:solidFill>
                <a:effectLst/>
                <a:latin typeface="Gill Sans MT" pitchFamily="34" charset="0"/>
                <a:ea typeface="Times New Roman" pitchFamily="18" charset="0"/>
                <a:cs typeface="Times New Roman" pitchFamily="18" charset="0"/>
              </a:rPr>
              <a:t> dokularda gerçekleşen üç yol ilk iki enzimi paylaşır. Dallı zincirli α–</a:t>
            </a:r>
            <a:r>
              <a:rPr kumimoji="0" lang="tr-TR" sz="1400" b="0" i="0" u="none" strike="noStrike" cap="none" normalizeH="0" baseline="0" dirty="0" err="1" smtClean="0">
                <a:ln>
                  <a:noFill/>
                </a:ln>
                <a:solidFill>
                  <a:srgbClr val="000000"/>
                </a:solidFill>
                <a:effectLst/>
                <a:latin typeface="Gill Sans MT" pitchFamily="34" charset="0"/>
                <a:ea typeface="Times New Roman" pitchFamily="18" charset="0"/>
                <a:cs typeface="Times New Roman" pitchFamily="18" charset="0"/>
              </a:rPr>
              <a:t>keto</a:t>
            </a:r>
            <a:r>
              <a:rPr kumimoji="0" lang="tr-TR" sz="1400" b="0" i="0" u="none" strike="noStrike" cap="none" normalizeH="0" baseline="0" dirty="0" smtClean="0">
                <a:ln>
                  <a:noFill/>
                </a:ln>
                <a:solidFill>
                  <a:srgbClr val="000000"/>
                </a:solidFill>
                <a:effectLst/>
                <a:latin typeface="Gill Sans MT" pitchFamily="34" charset="0"/>
                <a:ea typeface="Times New Roman" pitchFamily="18" charset="0"/>
                <a:cs typeface="Times New Roman" pitchFamily="18" charset="0"/>
              </a:rPr>
              <a:t> asit </a:t>
            </a:r>
            <a:r>
              <a:rPr kumimoji="0" lang="tr-TR" sz="1400" b="0" i="0" u="none" strike="noStrike" cap="none" normalizeH="0" baseline="0" dirty="0" err="1" smtClean="0">
                <a:ln>
                  <a:noFill/>
                </a:ln>
                <a:solidFill>
                  <a:srgbClr val="000000"/>
                </a:solidFill>
                <a:effectLst/>
                <a:latin typeface="Gill Sans MT" pitchFamily="34" charset="0"/>
                <a:ea typeface="Times New Roman" pitchFamily="18" charset="0"/>
                <a:cs typeface="Times New Roman" pitchFamily="18" charset="0"/>
              </a:rPr>
              <a:t>dehidrogenaz</a:t>
            </a:r>
            <a:r>
              <a:rPr kumimoji="0" lang="tr-TR" sz="1400" b="0" i="0" u="none" strike="noStrike" cap="none" normalizeH="0" baseline="0" dirty="0" smtClean="0">
                <a:ln>
                  <a:noFill/>
                </a:ln>
                <a:solidFill>
                  <a:srgbClr val="000000"/>
                </a:solidFill>
                <a:effectLst/>
                <a:latin typeface="Gill Sans MT" pitchFamily="34" charset="0"/>
                <a:ea typeface="Times New Roman" pitchFamily="18" charset="0"/>
                <a:cs typeface="Times New Roman" pitchFamily="18" charset="0"/>
              </a:rPr>
              <a:t> kompleksi, </a:t>
            </a:r>
            <a:r>
              <a:rPr kumimoji="0" lang="tr-TR" sz="1400" b="0" i="0" u="none" strike="noStrike" cap="none" normalizeH="0" baseline="0" dirty="0" err="1" smtClean="0">
                <a:ln>
                  <a:noFill/>
                </a:ln>
                <a:solidFill>
                  <a:srgbClr val="000000"/>
                </a:solidFill>
                <a:effectLst/>
                <a:latin typeface="Gill Sans MT" pitchFamily="34" charset="0"/>
                <a:ea typeface="Times New Roman" pitchFamily="18" charset="0"/>
                <a:cs typeface="Times New Roman" pitchFamily="18" charset="0"/>
              </a:rPr>
              <a:t>pirüvat</a:t>
            </a:r>
            <a:r>
              <a:rPr kumimoji="0" lang="tr-TR" sz="1400" b="0" i="0" u="none" strike="noStrike" cap="none" normalizeH="0" baseline="0" dirty="0" smtClean="0">
                <a:ln>
                  <a:noFill/>
                </a:ln>
                <a:solidFill>
                  <a:srgbClr val="000000"/>
                </a:solidFill>
                <a:effectLst/>
                <a:latin typeface="Gill Sans MT" pitchFamily="34" charset="0"/>
                <a:ea typeface="Times New Roman" pitchFamily="18" charset="0"/>
                <a:cs typeface="Times New Roman" pitchFamily="18" charset="0"/>
              </a:rPr>
              <a:t> ve α–</a:t>
            </a:r>
            <a:r>
              <a:rPr kumimoji="0" lang="tr-TR" sz="1400" b="0" i="0" u="none" strike="noStrike" cap="none" normalizeH="0" baseline="0" dirty="0" err="1" smtClean="0">
                <a:ln>
                  <a:noFill/>
                </a:ln>
                <a:solidFill>
                  <a:srgbClr val="000000"/>
                </a:solidFill>
                <a:effectLst/>
                <a:latin typeface="Gill Sans MT" pitchFamily="34" charset="0"/>
                <a:ea typeface="Times New Roman" pitchFamily="18" charset="0"/>
                <a:cs typeface="Times New Roman" pitchFamily="18" charset="0"/>
              </a:rPr>
              <a:t>ketoglutarat</a:t>
            </a:r>
            <a:r>
              <a:rPr kumimoji="0" lang="tr-TR" sz="1400" b="0" i="0" u="none" strike="noStrike" cap="none" normalizeH="0" baseline="0" dirty="0" smtClean="0">
                <a:ln>
                  <a:noFill/>
                </a:ln>
                <a:solidFill>
                  <a:srgbClr val="000000"/>
                </a:solidFill>
                <a:effectLst/>
                <a:latin typeface="Gill Sans MT" pitchFamily="34" charset="0"/>
                <a:ea typeface="Times New Roman" pitchFamily="18" charset="0"/>
                <a:cs typeface="Times New Roman" pitchFamily="18" charset="0"/>
              </a:rPr>
              <a:t> </a:t>
            </a:r>
            <a:r>
              <a:rPr kumimoji="0" lang="tr-TR" sz="1400" b="0" i="0" u="none" strike="noStrike" cap="none" normalizeH="0" baseline="0" dirty="0" err="1" smtClean="0">
                <a:ln>
                  <a:noFill/>
                </a:ln>
                <a:solidFill>
                  <a:srgbClr val="000000"/>
                </a:solidFill>
                <a:effectLst/>
                <a:latin typeface="Gill Sans MT" pitchFamily="34" charset="0"/>
                <a:ea typeface="Times New Roman" pitchFamily="18" charset="0"/>
                <a:cs typeface="Times New Roman" pitchFamily="18" charset="0"/>
              </a:rPr>
              <a:t>dehidrogenaz</a:t>
            </a:r>
            <a:r>
              <a:rPr kumimoji="0" lang="tr-TR" sz="1400" b="0" i="0" u="none" strike="noStrike" cap="none" normalizeH="0" baseline="0" dirty="0" smtClean="0">
                <a:ln>
                  <a:noFill/>
                </a:ln>
                <a:solidFill>
                  <a:srgbClr val="000000"/>
                </a:solidFill>
                <a:effectLst/>
                <a:latin typeface="Gill Sans MT" pitchFamily="34" charset="0"/>
                <a:ea typeface="Times New Roman" pitchFamily="18" charset="0"/>
                <a:cs typeface="Times New Roman" pitchFamily="18" charset="0"/>
              </a:rPr>
              <a:t> kompleksleriyle benzerdir ve beş aynı </a:t>
            </a:r>
            <a:r>
              <a:rPr kumimoji="0" lang="tr-TR" sz="1400" b="0" i="0" u="none" strike="noStrike" cap="none" normalizeH="0" baseline="0" dirty="0" err="1" smtClean="0">
                <a:ln>
                  <a:noFill/>
                </a:ln>
                <a:solidFill>
                  <a:srgbClr val="000000"/>
                </a:solidFill>
                <a:effectLst/>
                <a:latin typeface="Gill Sans MT" pitchFamily="34" charset="0"/>
                <a:ea typeface="Times New Roman" pitchFamily="18" charset="0"/>
                <a:cs typeface="Times New Roman" pitchFamily="18" charset="0"/>
              </a:rPr>
              <a:t>kofaktöre</a:t>
            </a:r>
            <a:r>
              <a:rPr kumimoji="0" lang="tr-TR" sz="1400" b="0" i="0" u="none" strike="noStrike" cap="none" normalizeH="0" baseline="0" dirty="0" smtClean="0">
                <a:ln>
                  <a:noFill/>
                </a:ln>
                <a:solidFill>
                  <a:srgbClr val="000000"/>
                </a:solidFill>
                <a:effectLst/>
                <a:latin typeface="Gill Sans MT" pitchFamily="34" charset="0"/>
                <a:ea typeface="Times New Roman" pitchFamily="18" charset="0"/>
                <a:cs typeface="Times New Roman" pitchFamily="18" charset="0"/>
              </a:rPr>
              <a:t> ihtiyaç duyar. Bu enzim Akçaağaç şurubu idrar hastalığı olan kişilerde hatalıdır</a:t>
            </a:r>
            <a:r>
              <a:rPr kumimoji="0" lang="tr-TR" sz="1700" b="0" i="0" u="none" strike="noStrike" cap="none" normalizeH="0" baseline="0" dirty="0" smtClean="0">
                <a:ln>
                  <a:noFill/>
                </a:ln>
                <a:solidFill>
                  <a:srgbClr val="000000"/>
                </a:solidFill>
                <a:effectLst/>
                <a:latin typeface="Gill Sans MT" pitchFamily="34" charset="0"/>
                <a:ea typeface="Times New Roman" pitchFamily="18" charset="0"/>
                <a:cs typeface="Times New Roman" pitchFamily="18" charset="0"/>
              </a:rPr>
              <a:t>.</a:t>
            </a:r>
            <a:endParaRPr kumimoji="0" lang="tr-TR" sz="1700" b="0" i="0" u="none" strike="noStrike" cap="none" normalizeH="0" baseline="0" dirty="0" smtClean="0">
              <a:ln>
                <a:noFill/>
              </a:ln>
              <a:solidFill>
                <a:schemeClr val="tx1"/>
              </a:solidFill>
              <a:effectLst/>
              <a:latin typeface="Gill Sans MT" pitchFamily="34" charset="0"/>
              <a:cs typeface="Times New Roman" pitchFamily="18" charset="0"/>
            </a:endParaRPr>
          </a:p>
        </p:txBody>
      </p:sp>
      <p:sp>
        <p:nvSpPr>
          <p:cNvPr id="5" name="4 Slayt Numarası Yer Tutucusu"/>
          <p:cNvSpPr>
            <a:spLocks noGrp="1"/>
          </p:cNvSpPr>
          <p:nvPr>
            <p:ph type="sldNum" sz="quarter" idx="12"/>
          </p:nvPr>
        </p:nvSpPr>
        <p:spPr/>
        <p:txBody>
          <a:bodyPr/>
          <a:lstStyle/>
          <a:p>
            <a:fld id="{983AD449-C491-42D1-BC29-B937A7C04F43}" type="slidenum">
              <a:rPr lang="tr-TR" smtClean="0"/>
              <a:pPr/>
              <a:t>98</a:t>
            </a:fld>
            <a:endParaRPr lang="tr-T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23528" y="908720"/>
            <a:ext cx="7848872" cy="4320480"/>
          </a:xfrm>
          <a:ln>
            <a:solidFill>
              <a:schemeClr val="accent1"/>
            </a:solidFill>
          </a:ln>
        </p:spPr>
        <p:txBody>
          <a:bodyPr>
            <a:normAutofit lnSpcReduction="10000"/>
          </a:bodyPr>
          <a:lstStyle/>
          <a:p>
            <a:pPr>
              <a:lnSpc>
                <a:spcPct val="150000"/>
              </a:lnSpc>
              <a:buFont typeface="Wingdings" pitchFamily="2" charset="2"/>
              <a:buChar char="Ø"/>
            </a:pPr>
            <a:r>
              <a:rPr lang="tr-TR" sz="2000" dirty="0" smtClean="0">
                <a:latin typeface="Gill Sans MT" pitchFamily="34" charset="0"/>
                <a:cs typeface="Times New Roman" pitchFamily="18" charset="0"/>
              </a:rPr>
              <a:t>  </a:t>
            </a:r>
            <a:r>
              <a:rPr lang="tr-TR" sz="2000" dirty="0" smtClean="0">
                <a:solidFill>
                  <a:srgbClr val="FF0000"/>
                </a:solidFill>
                <a:latin typeface="Gill Sans MT" pitchFamily="34" charset="0"/>
                <a:cs typeface="Times New Roman" pitchFamily="18" charset="0"/>
              </a:rPr>
              <a:t>Üç dallı yan zincirli aminoasidin </a:t>
            </a:r>
            <a:r>
              <a:rPr lang="tr-TR" sz="2000" dirty="0" smtClean="0">
                <a:latin typeface="Gill Sans MT" pitchFamily="34" charset="0"/>
                <a:cs typeface="Times New Roman" pitchFamily="18" charset="0"/>
              </a:rPr>
              <a:t>α–</a:t>
            </a:r>
            <a:r>
              <a:rPr lang="tr-TR" sz="2000" dirty="0" err="1" smtClean="0">
                <a:latin typeface="Gill Sans MT" pitchFamily="34" charset="0"/>
                <a:cs typeface="Times New Roman" pitchFamily="18" charset="0"/>
              </a:rPr>
              <a:t>keto</a:t>
            </a:r>
            <a:r>
              <a:rPr lang="tr-TR" sz="2000" dirty="0" smtClean="0">
                <a:latin typeface="Gill Sans MT" pitchFamily="34" charset="0"/>
                <a:cs typeface="Times New Roman" pitchFamily="18" charset="0"/>
              </a:rPr>
              <a:t> asitlerinin kanda biriktiği ve fazlasının idrara geçtiği göreceli ender genetik bir hastalık vardır. </a:t>
            </a:r>
          </a:p>
          <a:p>
            <a:pPr>
              <a:lnSpc>
                <a:spcPct val="150000"/>
              </a:lnSpc>
              <a:buFont typeface="Wingdings" pitchFamily="2" charset="2"/>
              <a:buChar char="Ø"/>
            </a:pPr>
            <a:r>
              <a:rPr lang="tr-TR" sz="2000" dirty="0" smtClean="0">
                <a:latin typeface="Gill Sans MT" pitchFamily="34" charset="0"/>
                <a:cs typeface="Times New Roman" pitchFamily="18" charset="0"/>
              </a:rPr>
              <a:t>  Bu durum α–</a:t>
            </a:r>
            <a:r>
              <a:rPr lang="tr-TR" sz="2000" dirty="0" err="1" smtClean="0">
                <a:latin typeface="Gill Sans MT" pitchFamily="34" charset="0"/>
                <a:cs typeface="Times New Roman" pitchFamily="18" charset="0"/>
              </a:rPr>
              <a:t>keto</a:t>
            </a:r>
            <a:r>
              <a:rPr lang="tr-TR" sz="2000" dirty="0" smtClean="0">
                <a:latin typeface="Gill Sans MT" pitchFamily="34" charset="0"/>
                <a:cs typeface="Times New Roman" pitchFamily="18" charset="0"/>
              </a:rPr>
              <a:t> asitlerin idrara verdiği karakteristik koku nedeniyle </a:t>
            </a:r>
            <a:r>
              <a:rPr lang="tr-TR" sz="2400" b="1" dirty="0" smtClean="0">
                <a:solidFill>
                  <a:srgbClr val="FF0000"/>
                </a:solidFill>
                <a:latin typeface="Gill Sans MT" pitchFamily="34" charset="0"/>
                <a:cs typeface="Times New Roman" pitchFamily="18" charset="0"/>
              </a:rPr>
              <a:t>akçaağaç şurubu idrar hastalığı </a:t>
            </a:r>
            <a:r>
              <a:rPr lang="tr-TR" sz="2000" dirty="0" smtClean="0">
                <a:latin typeface="Gill Sans MT" pitchFamily="34" charset="0"/>
                <a:cs typeface="Times New Roman" pitchFamily="18" charset="0"/>
              </a:rPr>
              <a:t>olarak adlandırılır ve dallı zincirli α–</a:t>
            </a:r>
            <a:r>
              <a:rPr lang="tr-TR" sz="2000" dirty="0" err="1" smtClean="0">
                <a:latin typeface="Gill Sans MT" pitchFamily="34" charset="0"/>
                <a:cs typeface="Times New Roman" pitchFamily="18" charset="0"/>
              </a:rPr>
              <a:t>keto</a:t>
            </a:r>
            <a:r>
              <a:rPr lang="tr-TR" sz="2000" dirty="0" smtClean="0">
                <a:latin typeface="Gill Sans MT" pitchFamily="34" charset="0"/>
                <a:cs typeface="Times New Roman" pitchFamily="18" charset="0"/>
              </a:rPr>
              <a:t> asit </a:t>
            </a:r>
            <a:r>
              <a:rPr lang="tr-TR" sz="2000" dirty="0" err="1" smtClean="0">
                <a:latin typeface="Gill Sans MT" pitchFamily="34" charset="0"/>
                <a:cs typeface="Times New Roman" pitchFamily="18" charset="0"/>
              </a:rPr>
              <a:t>dehidrogenaz</a:t>
            </a:r>
            <a:r>
              <a:rPr lang="tr-TR" sz="2000" dirty="0" smtClean="0">
                <a:latin typeface="Gill Sans MT" pitchFamily="34" charset="0"/>
                <a:cs typeface="Times New Roman" pitchFamily="18" charset="0"/>
              </a:rPr>
              <a:t> kompleksinin bir hatası sonucudur. </a:t>
            </a:r>
          </a:p>
          <a:p>
            <a:pPr>
              <a:lnSpc>
                <a:spcPct val="150000"/>
              </a:lnSpc>
              <a:buFont typeface="Wingdings" pitchFamily="2" charset="2"/>
              <a:buChar char="Ø"/>
            </a:pPr>
            <a:r>
              <a:rPr lang="tr-TR" sz="2000" dirty="0" smtClean="0">
                <a:latin typeface="Gill Sans MT" pitchFamily="34" charset="0"/>
                <a:cs typeface="Times New Roman" pitchFamily="18" charset="0"/>
              </a:rPr>
              <a:t> Bu hastalık tedavi edilmediğinde, beyinin anormal gelişimi, zihinsel gerilik ve bebeğin erken ölümüyle sonuçlanır. </a:t>
            </a:r>
          </a:p>
          <a:p>
            <a:pPr>
              <a:lnSpc>
                <a:spcPct val="150000"/>
              </a:lnSpc>
              <a:buFont typeface="Wingdings" pitchFamily="2" charset="2"/>
              <a:buChar char="Ø"/>
            </a:pPr>
            <a:r>
              <a:rPr lang="tr-TR" sz="2000" dirty="0" smtClean="0">
                <a:latin typeface="Gill Sans MT" pitchFamily="34" charset="0"/>
                <a:cs typeface="Times New Roman" pitchFamily="18" charset="0"/>
              </a:rPr>
              <a:t> Tedavi normal büyümeye izin veren en az valin, </a:t>
            </a:r>
            <a:r>
              <a:rPr lang="tr-TR" sz="2000" dirty="0" err="1" smtClean="0">
                <a:latin typeface="Gill Sans MT" pitchFamily="34" charset="0"/>
                <a:cs typeface="Times New Roman" pitchFamily="18" charset="0"/>
              </a:rPr>
              <a:t>izolösin</a:t>
            </a:r>
            <a:r>
              <a:rPr lang="tr-TR" sz="2000" dirty="0" smtClean="0">
                <a:latin typeface="Gill Sans MT" pitchFamily="34" charset="0"/>
                <a:cs typeface="Times New Roman" pitchFamily="18" charset="0"/>
              </a:rPr>
              <a:t> ve </a:t>
            </a:r>
            <a:r>
              <a:rPr lang="tr-TR" sz="2000" dirty="0" err="1" smtClean="0">
                <a:latin typeface="Gill Sans MT" pitchFamily="34" charset="0"/>
                <a:cs typeface="Times New Roman" pitchFamily="18" charset="0"/>
              </a:rPr>
              <a:t>lösinin</a:t>
            </a:r>
            <a:r>
              <a:rPr lang="tr-TR" sz="2000" dirty="0" smtClean="0">
                <a:latin typeface="Gill Sans MT" pitchFamily="34" charset="0"/>
                <a:cs typeface="Times New Roman" pitchFamily="18" charset="0"/>
              </a:rPr>
              <a:t> sınırlı alımının diyetle sıkı kontrolünü gerektirir. </a:t>
            </a:r>
            <a:endParaRPr lang="tr-TR" sz="2000" dirty="0">
              <a:latin typeface="Gill Sans MT" pitchFamily="34" charset="0"/>
              <a:cs typeface="Times New Roman" pitchFamily="18" charset="0"/>
            </a:endParaRPr>
          </a:p>
        </p:txBody>
      </p:sp>
      <p:sp>
        <p:nvSpPr>
          <p:cNvPr id="4" name="3 Slayt Numarası Yer Tutucusu"/>
          <p:cNvSpPr>
            <a:spLocks noGrp="1"/>
          </p:cNvSpPr>
          <p:nvPr>
            <p:ph type="sldNum" sz="quarter" idx="12"/>
          </p:nvPr>
        </p:nvSpPr>
        <p:spPr/>
        <p:txBody>
          <a:bodyPr/>
          <a:lstStyle/>
          <a:p>
            <a:fld id="{983AD449-C491-42D1-BC29-B937A7C04F43}" type="slidenum">
              <a:rPr lang="tr-TR" smtClean="0"/>
              <a:pPr/>
              <a:t>99</a:t>
            </a:fld>
            <a:endParaRPr lang="tr-T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7158" y="2060848"/>
            <a:ext cx="7887250" cy="3096344"/>
          </a:xfrm>
          <a:ln>
            <a:solidFill>
              <a:schemeClr val="accent1"/>
            </a:solidFill>
          </a:ln>
        </p:spPr>
        <p:txBody>
          <a:bodyPr>
            <a:normAutofit/>
          </a:bodyPr>
          <a:lstStyle/>
          <a:p>
            <a:pPr>
              <a:lnSpc>
                <a:spcPct val="170000"/>
              </a:lnSpc>
              <a:buFont typeface="Wingdings" pitchFamily="2" charset="2"/>
              <a:buChar char="Ø"/>
            </a:pPr>
            <a:r>
              <a:rPr lang="tr-TR" sz="2000" b="1" dirty="0" smtClean="0">
                <a:solidFill>
                  <a:srgbClr val="FF0000"/>
                </a:solidFill>
                <a:latin typeface="Gill Sans MT" pitchFamily="34" charset="0"/>
                <a:cs typeface="Times New Roman" pitchFamily="18" charset="0"/>
              </a:rPr>
              <a:t> </a:t>
            </a:r>
            <a:r>
              <a:rPr lang="tr-TR" sz="2400" b="1" dirty="0" smtClean="0">
                <a:solidFill>
                  <a:srgbClr val="FF0000"/>
                </a:solidFill>
                <a:latin typeface="Gill Sans MT" pitchFamily="34" charset="0"/>
                <a:cs typeface="Times New Roman" pitchFamily="18" charset="0"/>
              </a:rPr>
              <a:t> </a:t>
            </a:r>
            <a:r>
              <a:rPr lang="tr-TR" sz="2400" b="1" dirty="0" err="1" smtClean="0">
                <a:solidFill>
                  <a:srgbClr val="FF0000"/>
                </a:solidFill>
                <a:latin typeface="Gill Sans MT" pitchFamily="34" charset="0"/>
                <a:cs typeface="Times New Roman" pitchFamily="18" charset="0"/>
              </a:rPr>
              <a:t>Asparagin</a:t>
            </a:r>
            <a:r>
              <a:rPr lang="tr-TR" sz="2400" dirty="0" smtClean="0">
                <a:solidFill>
                  <a:srgbClr val="FF0000"/>
                </a:solidFill>
                <a:latin typeface="Gill Sans MT" pitchFamily="34" charset="0"/>
                <a:cs typeface="Times New Roman" pitchFamily="18" charset="0"/>
              </a:rPr>
              <a:t> ve </a:t>
            </a:r>
            <a:r>
              <a:rPr lang="tr-TR" sz="2400" b="1" dirty="0" err="1" smtClean="0">
                <a:solidFill>
                  <a:srgbClr val="FF0000"/>
                </a:solidFill>
                <a:latin typeface="Gill Sans MT" pitchFamily="34" charset="0"/>
                <a:cs typeface="Times New Roman" pitchFamily="18" charset="0"/>
              </a:rPr>
              <a:t>aspartat</a:t>
            </a:r>
            <a:r>
              <a:rPr lang="tr-TR" sz="2000" dirty="0" err="1" smtClean="0">
                <a:latin typeface="Gill Sans MT" pitchFamily="34" charset="0"/>
                <a:cs typeface="Times New Roman" pitchFamily="18" charset="0"/>
              </a:rPr>
              <a:t>ın</a:t>
            </a:r>
            <a:r>
              <a:rPr lang="tr-TR" sz="2000" dirty="0" smtClean="0">
                <a:latin typeface="Gill Sans MT" pitchFamily="34" charset="0"/>
                <a:cs typeface="Times New Roman" pitchFamily="18" charset="0"/>
              </a:rPr>
              <a:t> karbon iskeletleri, sonunda </a:t>
            </a:r>
            <a:r>
              <a:rPr lang="tr-TR" sz="2000" dirty="0" err="1" smtClean="0">
                <a:latin typeface="Gill Sans MT" pitchFamily="34" charset="0"/>
                <a:cs typeface="Times New Roman" pitchFamily="18" charset="0"/>
              </a:rPr>
              <a:t>okzalasetat</a:t>
            </a:r>
            <a:r>
              <a:rPr lang="tr-TR" sz="2000" dirty="0" smtClean="0">
                <a:latin typeface="Gill Sans MT" pitchFamily="34" charset="0"/>
                <a:cs typeface="Times New Roman" pitchFamily="18" charset="0"/>
              </a:rPr>
              <a:t> olarak sitrik asit çevrimine girer. </a:t>
            </a:r>
          </a:p>
          <a:p>
            <a:pPr>
              <a:lnSpc>
                <a:spcPct val="170000"/>
              </a:lnSpc>
              <a:buFont typeface="Wingdings" pitchFamily="2" charset="2"/>
              <a:buChar char="Ø"/>
            </a:pPr>
            <a:r>
              <a:rPr lang="tr-TR" sz="2000" b="1" dirty="0" smtClean="0">
                <a:solidFill>
                  <a:srgbClr val="FF0000"/>
                </a:solidFill>
                <a:latin typeface="Gill Sans MT" pitchFamily="34" charset="0"/>
                <a:cs typeface="Times New Roman" pitchFamily="18" charset="0"/>
              </a:rPr>
              <a:t>  </a:t>
            </a:r>
            <a:r>
              <a:rPr lang="tr-TR" sz="2400" b="1" dirty="0" err="1" smtClean="0">
                <a:solidFill>
                  <a:srgbClr val="FF0000"/>
                </a:solidFill>
                <a:latin typeface="Gill Sans MT" pitchFamily="34" charset="0"/>
                <a:cs typeface="Times New Roman" pitchFamily="18" charset="0"/>
              </a:rPr>
              <a:t>Asparaginaz</a:t>
            </a:r>
            <a:r>
              <a:rPr lang="tr-TR" sz="2000" dirty="0" smtClean="0">
                <a:solidFill>
                  <a:srgbClr val="FF0000"/>
                </a:solidFill>
                <a:latin typeface="Gill Sans MT" pitchFamily="34" charset="0"/>
                <a:cs typeface="Times New Roman" pitchFamily="18" charset="0"/>
              </a:rPr>
              <a:t> </a:t>
            </a:r>
            <a:r>
              <a:rPr lang="tr-TR" sz="2000" dirty="0" smtClean="0">
                <a:latin typeface="Gill Sans MT" pitchFamily="34" charset="0"/>
                <a:cs typeface="Times New Roman" pitchFamily="18" charset="0"/>
              </a:rPr>
              <a:t>enzimi </a:t>
            </a:r>
            <a:r>
              <a:rPr lang="tr-TR" sz="2000" dirty="0" err="1" smtClean="0">
                <a:latin typeface="Gill Sans MT" pitchFamily="34" charset="0"/>
                <a:cs typeface="Times New Roman" pitchFamily="18" charset="0"/>
              </a:rPr>
              <a:t>asparaginin</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aspartata</a:t>
            </a:r>
            <a:r>
              <a:rPr lang="tr-TR" sz="2000" dirty="0" smtClean="0">
                <a:latin typeface="Gill Sans MT" pitchFamily="34" charset="0"/>
                <a:cs typeface="Times New Roman" pitchFamily="18" charset="0"/>
              </a:rPr>
              <a:t> hidrolizini katalizler, bu da α–</a:t>
            </a:r>
            <a:r>
              <a:rPr lang="tr-TR" sz="2000" dirty="0" err="1" smtClean="0">
                <a:latin typeface="Gill Sans MT" pitchFamily="34" charset="0"/>
                <a:cs typeface="Times New Roman" pitchFamily="18" charset="0"/>
              </a:rPr>
              <a:t>ketoglutaratla</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transaminasyon</a:t>
            </a:r>
            <a:r>
              <a:rPr lang="tr-TR" sz="2000" dirty="0" smtClean="0">
                <a:latin typeface="Gill Sans MT" pitchFamily="34" charset="0"/>
                <a:cs typeface="Times New Roman" pitchFamily="18" charset="0"/>
              </a:rPr>
              <a:t> geçirerek </a:t>
            </a:r>
            <a:r>
              <a:rPr lang="tr-TR" sz="2000" dirty="0" err="1" smtClean="0">
                <a:latin typeface="Gill Sans MT" pitchFamily="34" charset="0"/>
                <a:cs typeface="Times New Roman" pitchFamily="18" charset="0"/>
              </a:rPr>
              <a:t>glutamat</a:t>
            </a:r>
            <a:r>
              <a:rPr lang="tr-TR" sz="2000" dirty="0" smtClean="0">
                <a:latin typeface="Gill Sans MT" pitchFamily="34" charset="0"/>
                <a:cs typeface="Times New Roman" pitchFamily="18" charset="0"/>
              </a:rPr>
              <a:t> ve </a:t>
            </a:r>
            <a:r>
              <a:rPr lang="tr-TR" sz="2000" dirty="0" err="1" smtClean="0">
                <a:latin typeface="Gill Sans MT" pitchFamily="34" charset="0"/>
                <a:cs typeface="Times New Roman" pitchFamily="18" charset="0"/>
              </a:rPr>
              <a:t>okzalasetata</a:t>
            </a:r>
            <a:r>
              <a:rPr lang="tr-TR" sz="2000" dirty="0" smtClean="0">
                <a:latin typeface="Gill Sans MT" pitchFamily="34" charset="0"/>
                <a:cs typeface="Times New Roman" pitchFamily="18" charset="0"/>
              </a:rPr>
              <a:t> dönüşür (</a:t>
            </a:r>
            <a:r>
              <a:rPr lang="tr-TR" sz="2000" dirty="0" smtClean="0">
                <a:solidFill>
                  <a:srgbClr val="FF0000"/>
                </a:solidFill>
                <a:latin typeface="Gill Sans MT" pitchFamily="34" charset="0"/>
                <a:cs typeface="Times New Roman" pitchFamily="18" charset="0"/>
              </a:rPr>
              <a:t>Şekil 12.15</a:t>
            </a:r>
            <a:r>
              <a:rPr lang="tr-TR" sz="2000" dirty="0" smtClean="0">
                <a:latin typeface="Gill Sans MT" pitchFamily="34" charset="0"/>
                <a:cs typeface="Times New Roman" pitchFamily="18" charset="0"/>
              </a:rPr>
              <a:t>).</a:t>
            </a:r>
            <a:endParaRPr lang="tr-TR" sz="2000" dirty="0"/>
          </a:p>
        </p:txBody>
      </p:sp>
      <p:sp>
        <p:nvSpPr>
          <p:cNvPr id="4" name="3 Slayt Numarası Yer Tutucusu"/>
          <p:cNvSpPr>
            <a:spLocks noGrp="1"/>
          </p:cNvSpPr>
          <p:nvPr>
            <p:ph type="sldNum" sz="quarter" idx="12"/>
          </p:nvPr>
        </p:nvSpPr>
        <p:spPr/>
        <p:txBody>
          <a:bodyPr/>
          <a:lstStyle/>
          <a:p>
            <a:fld id="{983AD449-C491-42D1-BC29-B937A7C04F43}" type="slidenum">
              <a:rPr lang="tr-TR" smtClean="0"/>
              <a:pPr/>
              <a:t>100</a:t>
            </a:fld>
            <a:endParaRPr lang="tr-TR"/>
          </a:p>
        </p:txBody>
      </p:sp>
      <p:sp>
        <p:nvSpPr>
          <p:cNvPr id="5" name="4 Dikdörtgen"/>
          <p:cNvSpPr/>
          <p:nvPr/>
        </p:nvSpPr>
        <p:spPr>
          <a:xfrm>
            <a:off x="395536" y="1196752"/>
            <a:ext cx="7776864" cy="720197"/>
          </a:xfrm>
          <a:prstGeom prst="rect">
            <a:avLst/>
          </a:prstGeom>
          <a:ln>
            <a:solidFill>
              <a:schemeClr val="accent1"/>
            </a:solidFill>
          </a:ln>
        </p:spPr>
        <p:txBody>
          <a:bodyPr wrap="square">
            <a:spAutoFit/>
          </a:bodyPr>
          <a:lstStyle/>
          <a:p>
            <a:pPr>
              <a:lnSpc>
                <a:spcPct val="170000"/>
              </a:lnSpc>
              <a:buNone/>
            </a:pPr>
            <a:r>
              <a:rPr lang="tr-TR" sz="2400" b="1" dirty="0" smtClean="0">
                <a:solidFill>
                  <a:srgbClr val="C00000"/>
                </a:solidFill>
                <a:latin typeface="Gill Sans MT" pitchFamily="34" charset="0"/>
                <a:cs typeface="Times New Roman" pitchFamily="18" charset="0"/>
              </a:rPr>
              <a:t>12.2.2.7.  </a:t>
            </a:r>
            <a:r>
              <a:rPr lang="tr-TR" sz="2400" b="1" dirty="0" err="1" smtClean="0">
                <a:solidFill>
                  <a:srgbClr val="C00000"/>
                </a:solidFill>
                <a:latin typeface="Gill Sans MT" pitchFamily="34" charset="0"/>
                <a:cs typeface="Times New Roman" pitchFamily="18" charset="0"/>
              </a:rPr>
              <a:t>Asparagin</a:t>
            </a:r>
            <a:r>
              <a:rPr lang="tr-TR" sz="2400" b="1" dirty="0" smtClean="0">
                <a:solidFill>
                  <a:srgbClr val="C00000"/>
                </a:solidFill>
                <a:latin typeface="Gill Sans MT" pitchFamily="34" charset="0"/>
                <a:cs typeface="Times New Roman" pitchFamily="18" charset="0"/>
              </a:rPr>
              <a:t> ve </a:t>
            </a:r>
            <a:r>
              <a:rPr lang="tr-TR" sz="2400" b="1" dirty="0" err="1" smtClean="0">
                <a:solidFill>
                  <a:srgbClr val="C00000"/>
                </a:solidFill>
                <a:latin typeface="Gill Sans MT" pitchFamily="34" charset="0"/>
                <a:cs typeface="Times New Roman" pitchFamily="18" charset="0"/>
              </a:rPr>
              <a:t>Aspartat</a:t>
            </a:r>
            <a:r>
              <a:rPr lang="tr-TR" sz="2400" b="1" dirty="0" smtClean="0">
                <a:solidFill>
                  <a:srgbClr val="C00000"/>
                </a:solidFill>
                <a:latin typeface="Gill Sans MT" pitchFamily="34" charset="0"/>
                <a:cs typeface="Times New Roman" pitchFamily="18" charset="0"/>
              </a:rPr>
              <a:t> </a:t>
            </a:r>
            <a:r>
              <a:rPr lang="tr-TR" sz="2400" b="1" dirty="0" err="1" smtClean="0">
                <a:solidFill>
                  <a:srgbClr val="C00000"/>
                </a:solidFill>
                <a:latin typeface="Gill Sans MT" pitchFamily="34" charset="0"/>
                <a:cs typeface="Times New Roman" pitchFamily="18" charset="0"/>
              </a:rPr>
              <a:t>Okzalasetata</a:t>
            </a:r>
            <a:r>
              <a:rPr lang="tr-TR" sz="2400" b="1" dirty="0" smtClean="0">
                <a:solidFill>
                  <a:srgbClr val="C00000"/>
                </a:solidFill>
                <a:latin typeface="Gill Sans MT" pitchFamily="34" charset="0"/>
                <a:cs typeface="Times New Roman" pitchFamily="18" charset="0"/>
              </a:rPr>
              <a:t> Yıkılır</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23528" y="1268760"/>
            <a:ext cx="7848872" cy="3960440"/>
          </a:xfrm>
          <a:ln>
            <a:solidFill>
              <a:schemeClr val="accent1"/>
            </a:solidFill>
          </a:ln>
        </p:spPr>
        <p:txBody>
          <a:bodyPr>
            <a:normAutofit/>
          </a:bodyPr>
          <a:lstStyle/>
          <a:p>
            <a:pPr>
              <a:lnSpc>
                <a:spcPct val="150000"/>
              </a:lnSpc>
              <a:buFont typeface="Wingdings" pitchFamily="2" charset="2"/>
              <a:buChar char="Ø"/>
            </a:pPr>
            <a:r>
              <a:rPr lang="tr-TR" sz="2000" dirty="0" smtClean="0">
                <a:solidFill>
                  <a:srgbClr val="FF0000"/>
                </a:solidFill>
                <a:latin typeface="Times New Roman" pitchFamily="18" charset="0"/>
                <a:cs typeface="Times New Roman" pitchFamily="18" charset="0"/>
              </a:rPr>
              <a:t> </a:t>
            </a:r>
            <a:r>
              <a:rPr lang="tr-TR" sz="2000" dirty="0" smtClean="0">
                <a:solidFill>
                  <a:srgbClr val="FF0000"/>
                </a:solidFill>
                <a:latin typeface="Gill Sans MT" pitchFamily="34" charset="0"/>
                <a:cs typeface="Times New Roman" pitchFamily="18" charset="0"/>
              </a:rPr>
              <a:t>Şimdiye kadar 20 standart aminoasidin azot atomlarını kaybettikten sonra; </a:t>
            </a:r>
            <a:r>
              <a:rPr lang="tr-TR" sz="2000" dirty="0" err="1" smtClean="0">
                <a:latin typeface="Gill Sans MT" pitchFamily="34" charset="0"/>
                <a:cs typeface="Times New Roman" pitchFamily="18" charset="0"/>
              </a:rPr>
              <a:t>dehidrojenlenme</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dekarboksillenme</a:t>
            </a:r>
            <a:r>
              <a:rPr lang="tr-TR" sz="2000" dirty="0" smtClean="0">
                <a:latin typeface="Gill Sans MT" pitchFamily="34" charset="0"/>
                <a:cs typeface="Times New Roman" pitchFamily="18" charset="0"/>
              </a:rPr>
              <a:t> ve diğer reaksiyonlarla karbon iskeletlerinin parçalarını sitrik asit çevrimine girebilen, beş merkezi </a:t>
            </a:r>
            <a:r>
              <a:rPr lang="tr-TR" sz="2000" dirty="0" err="1" smtClean="0">
                <a:latin typeface="Gill Sans MT" pitchFamily="34" charset="0"/>
                <a:cs typeface="Times New Roman" pitchFamily="18" charset="0"/>
              </a:rPr>
              <a:t>metabolit</a:t>
            </a:r>
            <a:r>
              <a:rPr lang="tr-TR" sz="2000" dirty="0" smtClean="0">
                <a:latin typeface="Gill Sans MT" pitchFamily="34" charset="0"/>
                <a:cs typeface="Times New Roman" pitchFamily="18" charset="0"/>
              </a:rPr>
              <a:t> yapıyı oluşturma için yıkıldıklarını gördük. </a:t>
            </a:r>
          </a:p>
          <a:p>
            <a:pPr>
              <a:lnSpc>
                <a:spcPct val="150000"/>
              </a:lnSpc>
              <a:buFont typeface="Wingdings" pitchFamily="2" charset="2"/>
              <a:buChar char="Ø"/>
            </a:pPr>
            <a:r>
              <a:rPr lang="tr-TR" sz="2000" dirty="0" smtClean="0">
                <a:latin typeface="Gill Sans MT" pitchFamily="34" charset="0"/>
                <a:cs typeface="Times New Roman" pitchFamily="18" charset="0"/>
              </a:rPr>
              <a:t> </a:t>
            </a:r>
            <a:r>
              <a:rPr lang="tr-TR" sz="2000" dirty="0" smtClean="0">
                <a:solidFill>
                  <a:srgbClr val="FF0000"/>
                </a:solidFill>
                <a:latin typeface="Gill Sans MT" pitchFamily="34" charset="0"/>
                <a:cs typeface="Times New Roman" pitchFamily="18" charset="0"/>
              </a:rPr>
              <a:t> </a:t>
            </a:r>
            <a:r>
              <a:rPr lang="tr-TR" sz="2000" dirty="0" err="1" smtClean="0">
                <a:solidFill>
                  <a:srgbClr val="FF0000"/>
                </a:solidFill>
                <a:latin typeface="Gill Sans MT" pitchFamily="34" charset="0"/>
                <a:cs typeface="Times New Roman" pitchFamily="18" charset="0"/>
              </a:rPr>
              <a:t>Asetil</a:t>
            </a:r>
            <a:r>
              <a:rPr lang="tr-TR" sz="2000" dirty="0" smtClean="0">
                <a:solidFill>
                  <a:srgbClr val="FF0000"/>
                </a:solidFill>
                <a:latin typeface="Gill Sans MT" pitchFamily="34" charset="0"/>
                <a:cs typeface="Times New Roman" pitchFamily="18" charset="0"/>
              </a:rPr>
              <a:t> </a:t>
            </a:r>
            <a:r>
              <a:rPr lang="tr-TR" sz="2000" dirty="0" err="1" smtClean="0">
                <a:solidFill>
                  <a:srgbClr val="FF0000"/>
                </a:solidFill>
                <a:latin typeface="Gill Sans MT" pitchFamily="34" charset="0"/>
                <a:cs typeface="Times New Roman" pitchFamily="18" charset="0"/>
              </a:rPr>
              <a:t>CoA</a:t>
            </a:r>
            <a:r>
              <a:rPr lang="tr-TR" sz="2000" dirty="0" smtClean="0">
                <a:solidFill>
                  <a:srgbClr val="FF0000"/>
                </a:solidFill>
                <a:latin typeface="Gill Sans MT" pitchFamily="34" charset="0"/>
                <a:cs typeface="Times New Roman" pitchFamily="18" charset="0"/>
              </a:rPr>
              <a:t>’ ya yıkılan bu parçalar</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oksidatif</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fosforillenmeyle</a:t>
            </a:r>
            <a:r>
              <a:rPr lang="tr-TR" sz="2000" dirty="0" smtClean="0">
                <a:latin typeface="Gill Sans MT" pitchFamily="34" charset="0"/>
                <a:cs typeface="Times New Roman" pitchFamily="18" charset="0"/>
              </a:rPr>
              <a:t> ATP oluştururken; tamamen CO</a:t>
            </a:r>
            <a:r>
              <a:rPr lang="tr-TR" sz="2000" baseline="-25000" dirty="0" smtClean="0">
                <a:latin typeface="Gill Sans MT" pitchFamily="34" charset="0"/>
                <a:cs typeface="Times New Roman" pitchFamily="18" charset="0"/>
              </a:rPr>
              <a:t>2</a:t>
            </a:r>
            <a:r>
              <a:rPr lang="tr-TR" sz="2000" dirty="0" smtClean="0">
                <a:latin typeface="Gill Sans MT" pitchFamily="34" charset="0"/>
                <a:cs typeface="Times New Roman" pitchFamily="18" charset="0"/>
              </a:rPr>
              <a:t> ve H</a:t>
            </a:r>
            <a:r>
              <a:rPr lang="tr-TR" sz="2000" baseline="-25000" dirty="0" smtClean="0">
                <a:latin typeface="Gill Sans MT" pitchFamily="34" charset="0"/>
                <a:cs typeface="Times New Roman" pitchFamily="18" charset="0"/>
              </a:rPr>
              <a:t>2</a:t>
            </a:r>
            <a:r>
              <a:rPr lang="tr-TR" sz="2000" dirty="0" smtClean="0">
                <a:latin typeface="Gill Sans MT" pitchFamily="34" charset="0"/>
                <a:cs typeface="Times New Roman" pitchFamily="18" charset="0"/>
              </a:rPr>
              <a:t>O’ ya yükseltgenir. </a:t>
            </a:r>
          </a:p>
          <a:p>
            <a:pPr>
              <a:lnSpc>
                <a:spcPct val="150000"/>
              </a:lnSpc>
              <a:buFont typeface="Wingdings" pitchFamily="2" charset="2"/>
              <a:buChar char="Ø"/>
            </a:pPr>
            <a:r>
              <a:rPr lang="tr-TR" sz="2000" dirty="0" smtClean="0">
                <a:latin typeface="Gill Sans MT" pitchFamily="34" charset="0"/>
                <a:cs typeface="Times New Roman" pitchFamily="18" charset="0"/>
              </a:rPr>
              <a:t>  Böylece aminoasitlerin karbon iskeletlerinin bazı alternatif sonlarının kısa tartışmasını bitiriyoruz. </a:t>
            </a:r>
          </a:p>
          <a:p>
            <a:pPr>
              <a:buNone/>
            </a:pPr>
            <a:endParaRPr lang="tr-TR" sz="2600" dirty="0" smtClean="0"/>
          </a:p>
          <a:p>
            <a:endParaRPr lang="tr-TR" dirty="0"/>
          </a:p>
        </p:txBody>
      </p:sp>
      <p:sp>
        <p:nvSpPr>
          <p:cNvPr id="4" name="3 Slayt Numarası Yer Tutucusu"/>
          <p:cNvSpPr>
            <a:spLocks noGrp="1"/>
          </p:cNvSpPr>
          <p:nvPr>
            <p:ph type="sldNum" sz="quarter" idx="12"/>
          </p:nvPr>
        </p:nvSpPr>
        <p:spPr/>
        <p:txBody>
          <a:bodyPr/>
          <a:lstStyle/>
          <a:p>
            <a:fld id="{983AD449-C491-42D1-BC29-B937A7C04F43}" type="slidenum">
              <a:rPr lang="tr-TR" smtClean="0"/>
              <a:pPr/>
              <a:t>101</a:t>
            </a:fld>
            <a:endParaRPr lang="tr-T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p:cNvPicPr>
            <a:picLocks noGrp="1"/>
          </p:cNvPicPr>
          <p:nvPr>
            <p:ph idx="1"/>
          </p:nvPr>
        </p:nvPicPr>
        <p:blipFill>
          <a:blip r:embed="rId2" cstate="print"/>
          <a:srcRect/>
          <a:stretch>
            <a:fillRect/>
          </a:stretch>
        </p:blipFill>
        <p:spPr bwMode="auto">
          <a:xfrm>
            <a:off x="539552" y="404664"/>
            <a:ext cx="4320480" cy="5616624"/>
          </a:xfrm>
          <a:prstGeom prst="rect">
            <a:avLst/>
          </a:prstGeom>
          <a:noFill/>
          <a:ln w="9525">
            <a:noFill/>
            <a:miter lim="800000"/>
            <a:headEnd/>
            <a:tailEnd/>
          </a:ln>
        </p:spPr>
      </p:pic>
      <p:sp>
        <p:nvSpPr>
          <p:cNvPr id="71681" name="Rectangle 1"/>
          <p:cNvSpPr>
            <a:spLocks noChangeArrowheads="1"/>
          </p:cNvSpPr>
          <p:nvPr/>
        </p:nvSpPr>
        <p:spPr bwMode="auto">
          <a:xfrm>
            <a:off x="5436096" y="2121332"/>
            <a:ext cx="2808312" cy="1200329"/>
          </a:xfrm>
          <a:prstGeom prst="rect">
            <a:avLst/>
          </a:prstGeom>
          <a:noFill/>
          <a:ln w="9525">
            <a:solidFill>
              <a:schemeClr val="accent1"/>
            </a:solid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defTabSz="914400" rtl="0" eaLnBrk="1" fontAlgn="base" latinLnBrk="0" hangingPunct="1">
              <a:lnSpc>
                <a:spcPct val="100000"/>
              </a:lnSpc>
              <a:spcBef>
                <a:spcPct val="0"/>
              </a:spcBef>
              <a:spcAft>
                <a:spcPct val="0"/>
              </a:spcAft>
              <a:buClrTx/>
              <a:buSzTx/>
              <a:buFontTx/>
              <a:buNone/>
              <a:tabLst>
                <a:tab pos="3421063" algn="l"/>
                <a:tab pos="3781425" algn="l"/>
              </a:tabLst>
            </a:pPr>
            <a:r>
              <a:rPr kumimoji="0" lang="tr-TR" b="1" i="0" u="none" strike="noStrike" cap="none" normalizeH="0" baseline="0" dirty="0" smtClean="0">
                <a:ln>
                  <a:noFill/>
                </a:ln>
                <a:solidFill>
                  <a:srgbClr val="FF0000"/>
                </a:solidFill>
                <a:effectLst/>
                <a:latin typeface="Gill Sans MT" pitchFamily="34" charset="0"/>
                <a:ea typeface="Times New Roman" pitchFamily="18" charset="0"/>
                <a:cs typeface="Times New Roman" pitchFamily="18" charset="0"/>
              </a:rPr>
              <a:t>Şekil 12.15.</a:t>
            </a:r>
            <a:r>
              <a:rPr kumimoji="0" lang="tr-TR" b="0" i="0" u="none" strike="noStrike" cap="none" normalizeH="0" baseline="0" dirty="0" smtClean="0">
                <a:ln>
                  <a:noFill/>
                </a:ln>
                <a:solidFill>
                  <a:srgbClr val="FF0000"/>
                </a:solidFill>
                <a:effectLst/>
                <a:latin typeface="Gill Sans MT" pitchFamily="34" charset="0"/>
                <a:ea typeface="Times New Roman" pitchFamily="18" charset="0"/>
                <a:cs typeface="Times New Roman" pitchFamily="18" charset="0"/>
              </a:rPr>
              <a:t> </a:t>
            </a:r>
            <a:r>
              <a:rPr kumimoji="0" lang="tr-TR" b="0" i="0" u="none" strike="noStrike" cap="none" normalizeH="0" baseline="0" dirty="0" err="1" smtClean="0">
                <a:ln>
                  <a:noFill/>
                </a:ln>
                <a:solidFill>
                  <a:srgbClr val="000000"/>
                </a:solidFill>
                <a:effectLst/>
                <a:latin typeface="Gill Sans MT" pitchFamily="34" charset="0"/>
                <a:ea typeface="Times New Roman" pitchFamily="18" charset="0"/>
                <a:cs typeface="Times New Roman" pitchFamily="18" charset="0"/>
              </a:rPr>
              <a:t>Asparagin</a:t>
            </a:r>
            <a:r>
              <a:rPr kumimoji="0" lang="tr-TR" b="0" i="0" u="none" strike="noStrike" cap="none" normalizeH="0" baseline="0" dirty="0" smtClean="0">
                <a:ln>
                  <a:noFill/>
                </a:ln>
                <a:solidFill>
                  <a:srgbClr val="000000"/>
                </a:solidFill>
                <a:effectLst/>
                <a:latin typeface="Gill Sans MT" pitchFamily="34" charset="0"/>
                <a:ea typeface="Times New Roman" pitchFamily="18" charset="0"/>
                <a:cs typeface="Times New Roman" pitchFamily="18" charset="0"/>
              </a:rPr>
              <a:t> ve </a:t>
            </a:r>
            <a:r>
              <a:rPr kumimoji="0" lang="tr-TR" b="0" i="0" u="none" strike="noStrike" cap="none" normalizeH="0" baseline="0" dirty="0" err="1" smtClean="0">
                <a:ln>
                  <a:noFill/>
                </a:ln>
                <a:solidFill>
                  <a:srgbClr val="000000"/>
                </a:solidFill>
                <a:effectLst/>
                <a:latin typeface="Gill Sans MT" pitchFamily="34" charset="0"/>
                <a:ea typeface="Times New Roman" pitchFamily="18" charset="0"/>
                <a:cs typeface="Times New Roman" pitchFamily="18" charset="0"/>
              </a:rPr>
              <a:t>aspartat</a:t>
            </a:r>
            <a:r>
              <a:rPr kumimoji="0" lang="tr-TR" b="0" i="0" u="none" strike="noStrike" cap="none" normalizeH="0" baseline="0" dirty="0" smtClean="0">
                <a:ln>
                  <a:noFill/>
                </a:ln>
                <a:solidFill>
                  <a:srgbClr val="000000"/>
                </a:solidFill>
                <a:effectLst/>
                <a:latin typeface="Gill Sans MT" pitchFamily="34" charset="0"/>
                <a:ea typeface="Times New Roman" pitchFamily="18" charset="0"/>
                <a:cs typeface="Times New Roman" pitchFamily="18" charset="0"/>
              </a:rPr>
              <a:t> için yıkım yolu. Her iki aminoasit de </a:t>
            </a:r>
            <a:r>
              <a:rPr kumimoji="0" lang="tr-TR" b="0" i="0" u="none" strike="noStrike" cap="none" normalizeH="0" baseline="0" dirty="0" err="1" smtClean="0">
                <a:ln>
                  <a:noFill/>
                </a:ln>
                <a:solidFill>
                  <a:srgbClr val="000000"/>
                </a:solidFill>
                <a:effectLst/>
                <a:latin typeface="Gill Sans MT" pitchFamily="34" charset="0"/>
                <a:ea typeface="Times New Roman" pitchFamily="18" charset="0"/>
                <a:cs typeface="Times New Roman" pitchFamily="18" charset="0"/>
              </a:rPr>
              <a:t>okzalasetata</a:t>
            </a:r>
            <a:r>
              <a:rPr kumimoji="0" lang="tr-TR" b="0" i="0" u="none" strike="noStrike" cap="none" normalizeH="0" baseline="0" dirty="0" smtClean="0">
                <a:ln>
                  <a:noFill/>
                </a:ln>
                <a:solidFill>
                  <a:srgbClr val="000000"/>
                </a:solidFill>
                <a:effectLst/>
                <a:latin typeface="Gill Sans MT" pitchFamily="34" charset="0"/>
                <a:ea typeface="Times New Roman" pitchFamily="18" charset="0"/>
                <a:cs typeface="Times New Roman" pitchFamily="18" charset="0"/>
              </a:rPr>
              <a:t> dönüşür.</a:t>
            </a:r>
            <a:endParaRPr kumimoji="0" lang="tr-TR" b="0" i="0" u="none" strike="noStrike" cap="none" normalizeH="0" baseline="0" dirty="0" smtClean="0">
              <a:ln>
                <a:noFill/>
              </a:ln>
              <a:solidFill>
                <a:schemeClr val="tx1"/>
              </a:solidFill>
              <a:effectLst/>
              <a:latin typeface="Gill Sans MT" pitchFamily="34" charset="0"/>
              <a:cs typeface="Times New Roman" pitchFamily="18" charset="0"/>
            </a:endParaRPr>
          </a:p>
        </p:txBody>
      </p:sp>
      <p:sp>
        <p:nvSpPr>
          <p:cNvPr id="5" name="4 Slayt Numarası Yer Tutucusu"/>
          <p:cNvSpPr>
            <a:spLocks noGrp="1"/>
          </p:cNvSpPr>
          <p:nvPr>
            <p:ph type="sldNum" sz="quarter" idx="12"/>
          </p:nvPr>
        </p:nvSpPr>
        <p:spPr/>
        <p:txBody>
          <a:bodyPr/>
          <a:lstStyle/>
          <a:p>
            <a:fld id="{983AD449-C491-42D1-BC29-B937A7C04F43}" type="slidenum">
              <a:rPr lang="tr-TR" smtClean="0"/>
              <a:pPr/>
              <a:t>102</a:t>
            </a:fld>
            <a:endParaRPr lang="tr-T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51520" y="2060848"/>
            <a:ext cx="7920880" cy="3600400"/>
          </a:xfrm>
          <a:ln>
            <a:solidFill>
              <a:schemeClr val="accent1"/>
            </a:solidFill>
          </a:ln>
        </p:spPr>
        <p:txBody>
          <a:bodyPr>
            <a:noAutofit/>
          </a:bodyPr>
          <a:lstStyle/>
          <a:p>
            <a:pPr algn="just">
              <a:lnSpc>
                <a:spcPct val="150000"/>
              </a:lnSpc>
              <a:buFont typeface="Wingdings" pitchFamily="2" charset="2"/>
              <a:buChar char="Ø"/>
            </a:pPr>
            <a:r>
              <a:rPr lang="tr-TR" sz="2000" dirty="0" smtClean="0">
                <a:solidFill>
                  <a:srgbClr val="FF0000"/>
                </a:solidFill>
                <a:latin typeface="Gill Sans MT" pitchFamily="34" charset="0"/>
                <a:cs typeface="Times New Roman" pitchFamily="18" charset="0"/>
              </a:rPr>
              <a:t> </a:t>
            </a:r>
            <a:r>
              <a:rPr lang="tr-TR" sz="2000" dirty="0" err="1" smtClean="0">
                <a:solidFill>
                  <a:srgbClr val="FF0000"/>
                </a:solidFill>
                <a:latin typeface="Gill Sans MT" pitchFamily="34" charset="0"/>
                <a:cs typeface="Times New Roman" pitchFamily="18" charset="0"/>
              </a:rPr>
              <a:t>Asetoasetil</a:t>
            </a:r>
            <a:r>
              <a:rPr lang="tr-TR" sz="2000" dirty="0" smtClean="0">
                <a:solidFill>
                  <a:srgbClr val="FF0000"/>
                </a:solidFill>
                <a:latin typeface="Gill Sans MT" pitchFamily="34" charset="0"/>
                <a:cs typeface="Times New Roman" pitchFamily="18" charset="0"/>
              </a:rPr>
              <a:t> </a:t>
            </a:r>
            <a:r>
              <a:rPr lang="tr-TR" sz="2000" dirty="0" err="1" smtClean="0">
                <a:solidFill>
                  <a:srgbClr val="FF0000"/>
                </a:solidFill>
                <a:latin typeface="Gill Sans MT" pitchFamily="34" charset="0"/>
                <a:cs typeface="Times New Roman" pitchFamily="18" charset="0"/>
              </a:rPr>
              <a:t>CoA</a:t>
            </a:r>
            <a:r>
              <a:rPr lang="tr-TR" sz="2000" dirty="0" smtClean="0">
                <a:solidFill>
                  <a:srgbClr val="FF0000"/>
                </a:solidFill>
                <a:latin typeface="Gill Sans MT" pitchFamily="34" charset="0"/>
                <a:cs typeface="Times New Roman" pitchFamily="18" charset="0"/>
              </a:rPr>
              <a:t> ve/veya </a:t>
            </a:r>
            <a:r>
              <a:rPr lang="tr-TR" sz="2000" dirty="0" err="1" smtClean="0">
                <a:solidFill>
                  <a:srgbClr val="FF0000"/>
                </a:solidFill>
                <a:latin typeface="Gill Sans MT" pitchFamily="34" charset="0"/>
                <a:cs typeface="Times New Roman" pitchFamily="18" charset="0"/>
              </a:rPr>
              <a:t>asetil</a:t>
            </a:r>
            <a:r>
              <a:rPr lang="tr-TR" sz="2000" dirty="0" smtClean="0">
                <a:solidFill>
                  <a:srgbClr val="FF0000"/>
                </a:solidFill>
                <a:latin typeface="Gill Sans MT" pitchFamily="34" charset="0"/>
                <a:cs typeface="Times New Roman" pitchFamily="18" charset="0"/>
              </a:rPr>
              <a:t> </a:t>
            </a:r>
            <a:r>
              <a:rPr lang="tr-TR" sz="2000" dirty="0" err="1" smtClean="0">
                <a:solidFill>
                  <a:srgbClr val="FF0000"/>
                </a:solidFill>
                <a:latin typeface="Gill Sans MT" pitchFamily="34" charset="0"/>
                <a:cs typeface="Times New Roman" pitchFamily="18" charset="0"/>
              </a:rPr>
              <a:t>CoA</a:t>
            </a:r>
            <a:r>
              <a:rPr lang="tr-TR" sz="2000" dirty="0" smtClean="0">
                <a:solidFill>
                  <a:srgbClr val="FF0000"/>
                </a:solidFill>
                <a:latin typeface="Gill Sans MT" pitchFamily="34" charset="0"/>
                <a:cs typeface="Times New Roman" pitchFamily="18" charset="0"/>
              </a:rPr>
              <a:t>’ ya yıkılan altı aminoasit </a:t>
            </a:r>
            <a:r>
              <a:rPr lang="tr-TR" sz="2000" dirty="0" smtClean="0">
                <a:latin typeface="Gill Sans MT" pitchFamily="34" charset="0"/>
                <a:cs typeface="Times New Roman" pitchFamily="18" charset="0"/>
              </a:rPr>
              <a:t>(</a:t>
            </a:r>
            <a:r>
              <a:rPr lang="tr-TR" sz="2000" dirty="0" err="1" smtClean="0">
                <a:solidFill>
                  <a:srgbClr val="FF0000"/>
                </a:solidFill>
                <a:latin typeface="Gill Sans MT" pitchFamily="34" charset="0"/>
                <a:cs typeface="Times New Roman" pitchFamily="18" charset="0"/>
              </a:rPr>
              <a:t>triptofan</a:t>
            </a:r>
            <a:r>
              <a:rPr lang="tr-TR" sz="2000" dirty="0" smtClean="0">
                <a:solidFill>
                  <a:srgbClr val="FF0000"/>
                </a:solidFill>
                <a:latin typeface="Gill Sans MT" pitchFamily="34" charset="0"/>
                <a:cs typeface="Times New Roman" pitchFamily="18" charset="0"/>
              </a:rPr>
              <a:t>, </a:t>
            </a:r>
            <a:r>
              <a:rPr lang="tr-TR" sz="2000" dirty="0" err="1" smtClean="0">
                <a:solidFill>
                  <a:srgbClr val="FF0000"/>
                </a:solidFill>
                <a:latin typeface="Gill Sans MT" pitchFamily="34" charset="0"/>
                <a:cs typeface="Times New Roman" pitchFamily="18" charset="0"/>
              </a:rPr>
              <a:t>fenilalanin</a:t>
            </a:r>
            <a:r>
              <a:rPr lang="tr-TR" sz="2000" dirty="0" smtClean="0">
                <a:solidFill>
                  <a:srgbClr val="FF0000"/>
                </a:solidFill>
                <a:latin typeface="Gill Sans MT" pitchFamily="34" charset="0"/>
                <a:cs typeface="Times New Roman" pitchFamily="18" charset="0"/>
              </a:rPr>
              <a:t>, </a:t>
            </a:r>
            <a:r>
              <a:rPr lang="tr-TR" sz="2000" dirty="0" err="1" smtClean="0">
                <a:solidFill>
                  <a:srgbClr val="FF0000"/>
                </a:solidFill>
                <a:latin typeface="Gill Sans MT" pitchFamily="34" charset="0"/>
                <a:cs typeface="Times New Roman" pitchFamily="18" charset="0"/>
              </a:rPr>
              <a:t>tirozin</a:t>
            </a:r>
            <a:r>
              <a:rPr lang="tr-TR" sz="2000" dirty="0" smtClean="0">
                <a:solidFill>
                  <a:srgbClr val="FF0000"/>
                </a:solidFill>
                <a:latin typeface="Gill Sans MT" pitchFamily="34" charset="0"/>
                <a:cs typeface="Times New Roman" pitchFamily="18" charset="0"/>
              </a:rPr>
              <a:t>, </a:t>
            </a:r>
            <a:r>
              <a:rPr lang="tr-TR" sz="2000" dirty="0" err="1" smtClean="0">
                <a:solidFill>
                  <a:srgbClr val="FF0000"/>
                </a:solidFill>
                <a:latin typeface="Gill Sans MT" pitchFamily="34" charset="0"/>
                <a:cs typeface="Times New Roman" pitchFamily="18" charset="0"/>
              </a:rPr>
              <a:t>izolösin</a:t>
            </a:r>
            <a:r>
              <a:rPr lang="tr-TR" sz="2000" dirty="0" smtClean="0">
                <a:solidFill>
                  <a:srgbClr val="FF0000"/>
                </a:solidFill>
                <a:latin typeface="Gill Sans MT" pitchFamily="34" charset="0"/>
                <a:cs typeface="Times New Roman" pitchFamily="18" charset="0"/>
              </a:rPr>
              <a:t>, </a:t>
            </a:r>
            <a:r>
              <a:rPr lang="tr-TR" sz="2000" dirty="0" err="1" smtClean="0">
                <a:solidFill>
                  <a:srgbClr val="FF0000"/>
                </a:solidFill>
                <a:latin typeface="Gill Sans MT" pitchFamily="34" charset="0"/>
                <a:cs typeface="Times New Roman" pitchFamily="18" charset="0"/>
              </a:rPr>
              <a:t>lösin</a:t>
            </a:r>
            <a:r>
              <a:rPr lang="tr-TR" sz="2000" dirty="0" smtClean="0">
                <a:solidFill>
                  <a:srgbClr val="FF0000"/>
                </a:solidFill>
                <a:latin typeface="Gill Sans MT" pitchFamily="34" charset="0"/>
                <a:cs typeface="Times New Roman" pitchFamily="18" charset="0"/>
              </a:rPr>
              <a:t> ve </a:t>
            </a:r>
            <a:r>
              <a:rPr lang="tr-TR" sz="2000" dirty="0" err="1" smtClean="0">
                <a:solidFill>
                  <a:srgbClr val="FF0000"/>
                </a:solidFill>
                <a:latin typeface="Gill Sans MT" pitchFamily="34" charset="0"/>
                <a:cs typeface="Times New Roman" pitchFamily="18" charset="0"/>
              </a:rPr>
              <a:t>lizin</a:t>
            </a:r>
            <a:r>
              <a:rPr lang="tr-TR" sz="2000" dirty="0" smtClean="0">
                <a:latin typeface="Gill Sans MT" pitchFamily="34" charset="0"/>
                <a:cs typeface="Times New Roman" pitchFamily="18" charset="0"/>
              </a:rPr>
              <a:t>) karaciğerde keton cisimlerine dönüşebilir. </a:t>
            </a:r>
          </a:p>
          <a:p>
            <a:pPr>
              <a:lnSpc>
                <a:spcPct val="150000"/>
              </a:lnSpc>
              <a:buFont typeface="Wingdings" pitchFamily="2" charset="2"/>
              <a:buChar char="Ø"/>
            </a:pP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Asetoasetil</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CoA</a:t>
            </a:r>
            <a:r>
              <a:rPr lang="tr-TR" sz="2000" dirty="0" smtClean="0">
                <a:latin typeface="Gill Sans MT" pitchFamily="34" charset="0"/>
                <a:cs typeface="Times New Roman" pitchFamily="18" charset="0"/>
              </a:rPr>
              <a:t>, burada </a:t>
            </a:r>
            <a:r>
              <a:rPr lang="tr-TR" sz="2000" dirty="0" err="1" smtClean="0">
                <a:latin typeface="Gill Sans MT" pitchFamily="34" charset="0"/>
                <a:cs typeface="Times New Roman" pitchFamily="18" charset="0"/>
              </a:rPr>
              <a:t>asetoasetat</a:t>
            </a:r>
            <a:r>
              <a:rPr lang="tr-TR" sz="2000" dirty="0" smtClean="0">
                <a:latin typeface="Gill Sans MT" pitchFamily="34" charset="0"/>
                <a:cs typeface="Times New Roman" pitchFamily="18" charset="0"/>
              </a:rPr>
              <a:t> ve β–</a:t>
            </a:r>
            <a:r>
              <a:rPr lang="tr-TR" sz="2000" dirty="0" err="1" smtClean="0">
                <a:latin typeface="Gill Sans MT" pitchFamily="34" charset="0"/>
                <a:cs typeface="Times New Roman" pitchFamily="18" charset="0"/>
              </a:rPr>
              <a:t>hidroksibutirata</a:t>
            </a:r>
            <a:r>
              <a:rPr lang="tr-TR" sz="2000" dirty="0" smtClean="0">
                <a:latin typeface="Gill Sans MT" pitchFamily="34" charset="0"/>
                <a:cs typeface="Times New Roman" pitchFamily="18" charset="0"/>
              </a:rPr>
              <a:t> dönüştürülür (</a:t>
            </a:r>
            <a:r>
              <a:rPr lang="tr-TR" sz="2000" dirty="0" smtClean="0">
                <a:solidFill>
                  <a:srgbClr val="FF0000"/>
                </a:solidFill>
                <a:latin typeface="Gill Sans MT" pitchFamily="34" charset="0"/>
                <a:cs typeface="Times New Roman" pitchFamily="18" charset="0"/>
              </a:rPr>
              <a:t>Şekil 11.9</a:t>
            </a:r>
            <a:r>
              <a:rPr lang="tr-TR" sz="2000" dirty="0" smtClean="0">
                <a:latin typeface="Gill Sans MT" pitchFamily="34" charset="0"/>
                <a:cs typeface="Times New Roman" pitchFamily="18" charset="0"/>
              </a:rPr>
              <a:t>). </a:t>
            </a:r>
          </a:p>
          <a:p>
            <a:pPr>
              <a:lnSpc>
                <a:spcPct val="150000"/>
              </a:lnSpc>
              <a:buFont typeface="Wingdings" pitchFamily="2" charset="2"/>
              <a:buChar char="ü"/>
            </a:pPr>
            <a:r>
              <a:rPr lang="tr-TR" sz="2000" dirty="0" smtClean="0">
                <a:latin typeface="Gill Sans MT" pitchFamily="34" charset="0"/>
                <a:cs typeface="Times New Roman" pitchFamily="18" charset="0"/>
              </a:rPr>
              <a:t>Bunlar </a:t>
            </a:r>
            <a:r>
              <a:rPr lang="tr-TR" sz="2000" dirty="0" err="1" smtClean="0">
                <a:latin typeface="Gill Sans MT" pitchFamily="34" charset="0"/>
                <a:cs typeface="Times New Roman" pitchFamily="18" charset="0"/>
              </a:rPr>
              <a:t>ketojenik</a:t>
            </a:r>
            <a:r>
              <a:rPr lang="tr-TR" sz="2000" dirty="0" smtClean="0">
                <a:latin typeface="Gill Sans MT" pitchFamily="34" charset="0"/>
                <a:cs typeface="Times New Roman" pitchFamily="18" charset="0"/>
              </a:rPr>
              <a:t> aminoasitlerdir (</a:t>
            </a:r>
            <a:r>
              <a:rPr lang="tr-TR" sz="2000" dirty="0" smtClean="0">
                <a:solidFill>
                  <a:srgbClr val="FF0000"/>
                </a:solidFill>
                <a:latin typeface="Gill Sans MT" pitchFamily="34" charset="0"/>
                <a:cs typeface="Times New Roman" pitchFamily="18" charset="0"/>
              </a:rPr>
              <a:t>Şekil 12.16</a:t>
            </a:r>
            <a:r>
              <a:rPr lang="tr-TR" sz="2000" dirty="0" smtClean="0">
                <a:latin typeface="Gill Sans MT" pitchFamily="34" charset="0"/>
                <a:cs typeface="Times New Roman" pitchFamily="18" charset="0"/>
              </a:rPr>
              <a:t>).    </a:t>
            </a:r>
          </a:p>
          <a:p>
            <a:pPr algn="just">
              <a:buNone/>
            </a:pPr>
            <a:endParaRPr lang="tr-TR" sz="2600" dirty="0" smtClean="0">
              <a:latin typeface="Times New Roman" pitchFamily="18" charset="0"/>
              <a:cs typeface="Times New Roman" pitchFamily="18" charset="0"/>
            </a:endParaRPr>
          </a:p>
          <a:p>
            <a:pPr>
              <a:buNone/>
            </a:pPr>
            <a:endParaRPr lang="tr-TR" sz="2600" dirty="0"/>
          </a:p>
        </p:txBody>
      </p:sp>
      <p:sp>
        <p:nvSpPr>
          <p:cNvPr id="4" name="3 Slayt Numarası Yer Tutucusu"/>
          <p:cNvSpPr>
            <a:spLocks noGrp="1"/>
          </p:cNvSpPr>
          <p:nvPr>
            <p:ph type="sldNum" sz="quarter" idx="12"/>
          </p:nvPr>
        </p:nvSpPr>
        <p:spPr/>
        <p:txBody>
          <a:bodyPr/>
          <a:lstStyle/>
          <a:p>
            <a:fld id="{983AD449-C491-42D1-BC29-B937A7C04F43}" type="slidenum">
              <a:rPr lang="tr-TR" smtClean="0"/>
              <a:pPr/>
              <a:t>103</a:t>
            </a:fld>
            <a:endParaRPr lang="tr-TR"/>
          </a:p>
        </p:txBody>
      </p:sp>
      <p:sp>
        <p:nvSpPr>
          <p:cNvPr id="5" name="4 Dikdörtgen"/>
          <p:cNvSpPr/>
          <p:nvPr/>
        </p:nvSpPr>
        <p:spPr>
          <a:xfrm>
            <a:off x="251520" y="836712"/>
            <a:ext cx="7848872" cy="830997"/>
          </a:xfrm>
          <a:prstGeom prst="rect">
            <a:avLst/>
          </a:prstGeom>
          <a:ln>
            <a:solidFill>
              <a:schemeClr val="accent1"/>
            </a:solidFill>
          </a:ln>
        </p:spPr>
        <p:txBody>
          <a:bodyPr wrap="square">
            <a:spAutoFit/>
          </a:bodyPr>
          <a:lstStyle/>
          <a:p>
            <a:pPr algn="ctr">
              <a:buNone/>
            </a:pPr>
            <a:r>
              <a:rPr lang="tr-TR" sz="2400" b="1" dirty="0" smtClean="0">
                <a:solidFill>
                  <a:srgbClr val="C00000"/>
                </a:solidFill>
                <a:latin typeface="Gill Sans MT" pitchFamily="34" charset="0"/>
                <a:cs typeface="Times New Roman" pitchFamily="18" charset="0"/>
              </a:rPr>
              <a:t>12.2.2.8. Bazı aminoasitler </a:t>
            </a:r>
            <a:r>
              <a:rPr lang="tr-TR" sz="2400" b="1" dirty="0" err="1" smtClean="0">
                <a:solidFill>
                  <a:srgbClr val="C00000"/>
                </a:solidFill>
                <a:latin typeface="Gill Sans MT" pitchFamily="34" charset="0"/>
                <a:cs typeface="Times New Roman" pitchFamily="18" charset="0"/>
              </a:rPr>
              <a:t>glukoza</a:t>
            </a:r>
            <a:r>
              <a:rPr lang="tr-TR" sz="2400" b="1" dirty="0" smtClean="0">
                <a:solidFill>
                  <a:srgbClr val="C00000"/>
                </a:solidFill>
                <a:latin typeface="Gill Sans MT" pitchFamily="34" charset="0"/>
                <a:cs typeface="Times New Roman" pitchFamily="18" charset="0"/>
              </a:rPr>
              <a:t> diğerleri keton cisimlerine dönüştürülebilir</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268760"/>
            <a:ext cx="7620000" cy="3816424"/>
          </a:xfrm>
          <a:ln>
            <a:solidFill>
              <a:schemeClr val="accent1"/>
            </a:solidFill>
          </a:ln>
        </p:spPr>
        <p:txBody>
          <a:bodyPr>
            <a:normAutofit lnSpcReduction="10000"/>
          </a:bodyPr>
          <a:lstStyle/>
          <a:p>
            <a:pPr>
              <a:lnSpc>
                <a:spcPct val="150000"/>
              </a:lnSpc>
              <a:buFont typeface="Wingdings" pitchFamily="2" charset="2"/>
              <a:buChar char="Ø"/>
            </a:pPr>
            <a:r>
              <a:rPr lang="tr-TR" sz="2000" dirty="0" smtClean="0">
                <a:latin typeface="Gill Sans MT" pitchFamily="34" charset="0"/>
                <a:cs typeface="Times New Roman" pitchFamily="18" charset="0"/>
              </a:rPr>
              <a:t>  Bunların keton cisimlerini oluşturma eğilimleri özellikle tedavi edilmemiş </a:t>
            </a:r>
            <a:r>
              <a:rPr lang="tr-TR" sz="2000" dirty="0" err="1" smtClean="0">
                <a:latin typeface="Gill Sans MT" pitchFamily="34" charset="0"/>
                <a:cs typeface="Times New Roman" pitchFamily="18" charset="0"/>
              </a:rPr>
              <a:t>diabetes</a:t>
            </a:r>
            <a:r>
              <a:rPr lang="tr-TR" sz="2000" dirty="0" smtClean="0">
                <a:latin typeface="Gill Sans MT" pitchFamily="34" charset="0"/>
                <a:cs typeface="Times New Roman" pitchFamily="18" charset="0"/>
              </a:rPr>
              <a:t> </a:t>
            </a:r>
            <a:r>
              <a:rPr lang="tr-TR" sz="2000" dirty="0" err="1" smtClean="0">
                <a:latin typeface="Gill Sans MT" pitchFamily="34" charset="0"/>
                <a:cs typeface="Times New Roman" pitchFamily="18" charset="0"/>
              </a:rPr>
              <a:t>mellitusta</a:t>
            </a:r>
            <a:r>
              <a:rPr lang="tr-TR" sz="2000" dirty="0" smtClean="0">
                <a:latin typeface="Gill Sans MT" pitchFamily="34" charset="0"/>
                <a:cs typeface="Times New Roman" pitchFamily="18" charset="0"/>
              </a:rPr>
              <a:t> belirgindir. </a:t>
            </a:r>
          </a:p>
          <a:p>
            <a:pPr>
              <a:lnSpc>
                <a:spcPct val="150000"/>
              </a:lnSpc>
              <a:buFont typeface="Wingdings" pitchFamily="2" charset="2"/>
              <a:buChar char="Ø"/>
            </a:pPr>
            <a:r>
              <a:rPr lang="tr-TR" sz="2000" dirty="0" smtClean="0">
                <a:latin typeface="Gill Sans MT" pitchFamily="34" charset="0"/>
                <a:cs typeface="Times New Roman" pitchFamily="18" charset="0"/>
              </a:rPr>
              <a:t> Bu durumda karaciğer, hem yağ asitlerinden hem de </a:t>
            </a:r>
            <a:r>
              <a:rPr lang="tr-TR" sz="2000" dirty="0" err="1" smtClean="0">
                <a:latin typeface="Gill Sans MT" pitchFamily="34" charset="0"/>
                <a:cs typeface="Times New Roman" pitchFamily="18" charset="0"/>
              </a:rPr>
              <a:t>ketojenik</a:t>
            </a:r>
            <a:r>
              <a:rPr lang="tr-TR" sz="2000" dirty="0" smtClean="0">
                <a:latin typeface="Gill Sans MT" pitchFamily="34" charset="0"/>
                <a:cs typeface="Times New Roman" pitchFamily="18" charset="0"/>
              </a:rPr>
              <a:t> aminoasitlerden çok miktarda keton cisimleri üretir.</a:t>
            </a:r>
          </a:p>
          <a:p>
            <a:pPr>
              <a:lnSpc>
                <a:spcPct val="150000"/>
              </a:lnSpc>
              <a:buFont typeface="Wingdings" pitchFamily="2" charset="2"/>
              <a:buChar char="Ø"/>
            </a:pPr>
            <a:r>
              <a:rPr lang="tr-TR" sz="2000" dirty="0" smtClean="0">
                <a:solidFill>
                  <a:srgbClr val="FF0000"/>
                </a:solidFill>
                <a:latin typeface="Times New Roman" pitchFamily="18" charset="0"/>
                <a:cs typeface="Times New Roman" pitchFamily="18" charset="0"/>
              </a:rPr>
              <a:t> </a:t>
            </a:r>
            <a:r>
              <a:rPr lang="tr-TR" sz="2000" dirty="0" err="1" smtClean="0">
                <a:solidFill>
                  <a:srgbClr val="FF0000"/>
                </a:solidFill>
                <a:latin typeface="Gill Sans MT" pitchFamily="34" charset="0"/>
                <a:cs typeface="Times New Roman" pitchFamily="18" charset="0"/>
              </a:rPr>
              <a:t>Pirüvat</a:t>
            </a:r>
            <a:r>
              <a:rPr lang="tr-TR" sz="2000" dirty="0" smtClean="0">
                <a:solidFill>
                  <a:srgbClr val="FF0000"/>
                </a:solidFill>
                <a:latin typeface="Gill Sans MT" pitchFamily="34" charset="0"/>
                <a:cs typeface="Times New Roman" pitchFamily="18" charset="0"/>
              </a:rPr>
              <a:t>, α–</a:t>
            </a:r>
            <a:r>
              <a:rPr lang="tr-TR" sz="2000" dirty="0" err="1" smtClean="0">
                <a:solidFill>
                  <a:srgbClr val="FF0000"/>
                </a:solidFill>
                <a:latin typeface="Gill Sans MT" pitchFamily="34" charset="0"/>
                <a:cs typeface="Times New Roman" pitchFamily="18" charset="0"/>
              </a:rPr>
              <a:t>ketoglutarat</a:t>
            </a:r>
            <a:r>
              <a:rPr lang="tr-TR" sz="2000" dirty="0" smtClean="0">
                <a:solidFill>
                  <a:srgbClr val="FF0000"/>
                </a:solidFill>
                <a:latin typeface="Gill Sans MT" pitchFamily="34" charset="0"/>
                <a:cs typeface="Times New Roman" pitchFamily="18" charset="0"/>
              </a:rPr>
              <a:t>, </a:t>
            </a:r>
            <a:r>
              <a:rPr lang="tr-TR" sz="2000" dirty="0" err="1" smtClean="0">
                <a:solidFill>
                  <a:srgbClr val="FF0000"/>
                </a:solidFill>
                <a:latin typeface="Gill Sans MT" pitchFamily="34" charset="0"/>
                <a:cs typeface="Times New Roman" pitchFamily="18" charset="0"/>
              </a:rPr>
              <a:t>süksinil</a:t>
            </a:r>
            <a:r>
              <a:rPr lang="tr-TR" sz="2000" dirty="0" smtClean="0">
                <a:solidFill>
                  <a:srgbClr val="FF0000"/>
                </a:solidFill>
                <a:latin typeface="Gill Sans MT" pitchFamily="34" charset="0"/>
                <a:cs typeface="Times New Roman" pitchFamily="18" charset="0"/>
              </a:rPr>
              <a:t> </a:t>
            </a:r>
            <a:r>
              <a:rPr lang="tr-TR" sz="2000" dirty="0" err="1" smtClean="0">
                <a:solidFill>
                  <a:srgbClr val="FF0000"/>
                </a:solidFill>
                <a:latin typeface="Gill Sans MT" pitchFamily="34" charset="0"/>
                <a:cs typeface="Times New Roman" pitchFamily="18" charset="0"/>
              </a:rPr>
              <a:t>CoA</a:t>
            </a:r>
            <a:r>
              <a:rPr lang="tr-TR" sz="2000" dirty="0" smtClean="0">
                <a:solidFill>
                  <a:srgbClr val="FF0000"/>
                </a:solidFill>
                <a:latin typeface="Gill Sans MT" pitchFamily="34" charset="0"/>
                <a:cs typeface="Times New Roman" pitchFamily="18" charset="0"/>
              </a:rPr>
              <a:t>, </a:t>
            </a:r>
            <a:r>
              <a:rPr lang="tr-TR" sz="2000" dirty="0" err="1" smtClean="0">
                <a:solidFill>
                  <a:srgbClr val="FF0000"/>
                </a:solidFill>
                <a:latin typeface="Gill Sans MT" pitchFamily="34" charset="0"/>
                <a:cs typeface="Times New Roman" pitchFamily="18" charset="0"/>
              </a:rPr>
              <a:t>fumarat</a:t>
            </a:r>
            <a:r>
              <a:rPr lang="tr-TR" sz="2000" dirty="0" smtClean="0">
                <a:solidFill>
                  <a:srgbClr val="FF0000"/>
                </a:solidFill>
                <a:latin typeface="Gill Sans MT" pitchFamily="34" charset="0"/>
                <a:cs typeface="Times New Roman" pitchFamily="18" charset="0"/>
              </a:rPr>
              <a:t> ve/veya </a:t>
            </a:r>
            <a:r>
              <a:rPr lang="tr-TR" sz="2000" dirty="0" err="1" smtClean="0">
                <a:solidFill>
                  <a:srgbClr val="FF0000"/>
                </a:solidFill>
                <a:latin typeface="Gill Sans MT" pitchFamily="34" charset="0"/>
                <a:cs typeface="Times New Roman" pitchFamily="18" charset="0"/>
              </a:rPr>
              <a:t>okzalasetata</a:t>
            </a:r>
            <a:r>
              <a:rPr lang="tr-TR" sz="2000" dirty="0" smtClean="0">
                <a:solidFill>
                  <a:srgbClr val="FF0000"/>
                </a:solidFill>
                <a:latin typeface="Gill Sans MT" pitchFamily="34" charset="0"/>
                <a:cs typeface="Times New Roman" pitchFamily="18" charset="0"/>
              </a:rPr>
              <a:t> yıkılan aminoasitler</a:t>
            </a:r>
            <a:r>
              <a:rPr lang="tr-TR" sz="2000" dirty="0" smtClean="0">
                <a:latin typeface="Gill Sans MT" pitchFamily="34" charset="0"/>
                <a:cs typeface="Times New Roman" pitchFamily="18" charset="0"/>
              </a:rPr>
              <a:t>, açlık durumunda </a:t>
            </a:r>
            <a:r>
              <a:rPr lang="tr-TR" sz="2000" dirty="0" err="1" smtClean="0">
                <a:latin typeface="Gill Sans MT" pitchFamily="34" charset="0"/>
                <a:cs typeface="Times New Roman" pitchFamily="18" charset="0"/>
              </a:rPr>
              <a:t>glukoz</a:t>
            </a:r>
            <a:r>
              <a:rPr lang="tr-TR" sz="2000" dirty="0" smtClean="0">
                <a:latin typeface="Gill Sans MT" pitchFamily="34" charset="0"/>
                <a:cs typeface="Times New Roman" pitchFamily="18" charset="0"/>
              </a:rPr>
              <a:t> ve glikojene dönüştürülebilir (</a:t>
            </a:r>
            <a:r>
              <a:rPr lang="tr-TR" sz="2000" dirty="0" smtClean="0">
                <a:solidFill>
                  <a:srgbClr val="FF0000"/>
                </a:solidFill>
                <a:latin typeface="Gill Sans MT" pitchFamily="34" charset="0"/>
                <a:cs typeface="Times New Roman" pitchFamily="18" charset="0"/>
              </a:rPr>
              <a:t>Bölüm 10. </a:t>
            </a:r>
            <a:r>
              <a:rPr lang="tr-TR" sz="2000" dirty="0" err="1" smtClean="0">
                <a:solidFill>
                  <a:srgbClr val="FF0000"/>
                </a:solidFill>
                <a:latin typeface="Gill Sans MT" pitchFamily="34" charset="0"/>
                <a:cs typeface="Times New Roman" pitchFamily="18" charset="0"/>
              </a:rPr>
              <a:t>Glukoneogenez</a:t>
            </a:r>
            <a:r>
              <a:rPr lang="tr-TR" sz="2000" dirty="0" smtClean="0">
                <a:latin typeface="Gill Sans MT" pitchFamily="34" charset="0"/>
                <a:cs typeface="Times New Roman" pitchFamily="18" charset="0"/>
              </a:rPr>
              <a:t>). </a:t>
            </a:r>
          </a:p>
          <a:p>
            <a:pPr>
              <a:lnSpc>
                <a:spcPct val="150000"/>
              </a:lnSpc>
              <a:buFont typeface="Wingdings" pitchFamily="2" charset="2"/>
              <a:buChar char="Ø"/>
            </a:pPr>
            <a:r>
              <a:rPr lang="tr-TR" sz="2000" dirty="0" smtClean="0">
                <a:latin typeface="Gill Sans MT" pitchFamily="34" charset="0"/>
                <a:cs typeface="Times New Roman" pitchFamily="18" charset="0"/>
              </a:rPr>
              <a:t> Bunlar </a:t>
            </a:r>
            <a:r>
              <a:rPr lang="tr-TR" sz="2000" b="1" dirty="0" err="1" smtClean="0">
                <a:solidFill>
                  <a:srgbClr val="FF0000"/>
                </a:solidFill>
                <a:latin typeface="Gill Sans MT" pitchFamily="34" charset="0"/>
                <a:cs typeface="Times New Roman" pitchFamily="18" charset="0"/>
              </a:rPr>
              <a:t>glukojenik</a:t>
            </a:r>
            <a:r>
              <a:rPr lang="tr-TR" sz="2000" b="1" dirty="0" smtClean="0">
                <a:solidFill>
                  <a:srgbClr val="FF0000"/>
                </a:solidFill>
                <a:latin typeface="Gill Sans MT" pitchFamily="34" charset="0"/>
                <a:cs typeface="Times New Roman" pitchFamily="18" charset="0"/>
              </a:rPr>
              <a:t> aminoasitler</a:t>
            </a:r>
            <a:r>
              <a:rPr lang="tr-TR" sz="2000" dirty="0" smtClean="0">
                <a:latin typeface="Gill Sans MT" pitchFamily="34" charset="0"/>
                <a:cs typeface="Times New Roman" pitchFamily="18" charset="0"/>
              </a:rPr>
              <a:t>dir.</a:t>
            </a:r>
            <a:endParaRPr lang="tr-TR" sz="2000" dirty="0"/>
          </a:p>
        </p:txBody>
      </p:sp>
      <p:sp>
        <p:nvSpPr>
          <p:cNvPr id="4" name="3 Slayt Numarası Yer Tutucusu"/>
          <p:cNvSpPr>
            <a:spLocks noGrp="1"/>
          </p:cNvSpPr>
          <p:nvPr>
            <p:ph type="sldNum" sz="quarter" idx="12"/>
          </p:nvPr>
        </p:nvSpPr>
        <p:spPr/>
        <p:txBody>
          <a:bodyPr/>
          <a:lstStyle/>
          <a:p>
            <a:fld id="{983AD449-C491-42D1-BC29-B937A7C04F43}" type="slidenum">
              <a:rPr lang="tr-TR" smtClean="0"/>
              <a:pPr/>
              <a:t>104</a:t>
            </a:fld>
            <a:endParaRPr lang="tr-T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7158" y="1196752"/>
            <a:ext cx="7743234" cy="4032448"/>
          </a:xfrm>
          <a:ln>
            <a:solidFill>
              <a:schemeClr val="accent1"/>
            </a:solidFill>
          </a:ln>
        </p:spPr>
        <p:txBody>
          <a:bodyPr>
            <a:normAutofit lnSpcReduction="10000"/>
          </a:bodyPr>
          <a:lstStyle/>
          <a:p>
            <a:pPr>
              <a:lnSpc>
                <a:spcPct val="150000"/>
              </a:lnSpc>
              <a:buFont typeface="Wingdings" pitchFamily="2" charset="2"/>
              <a:buChar char="Ø"/>
            </a:pPr>
            <a:r>
              <a:rPr lang="tr-TR" sz="2000" dirty="0" smtClean="0">
                <a:solidFill>
                  <a:srgbClr val="FF0000"/>
                </a:solidFill>
                <a:latin typeface="Gill Sans MT" pitchFamily="34" charset="0"/>
                <a:cs typeface="Times New Roman" pitchFamily="18" charset="0"/>
              </a:rPr>
              <a:t>  </a:t>
            </a:r>
            <a:r>
              <a:rPr lang="tr-TR" sz="2000" dirty="0" err="1" smtClean="0">
                <a:solidFill>
                  <a:srgbClr val="FF0000"/>
                </a:solidFill>
                <a:latin typeface="Gill Sans MT" pitchFamily="34" charset="0"/>
                <a:cs typeface="Times New Roman" pitchFamily="18" charset="0"/>
              </a:rPr>
              <a:t>Ketojenik</a:t>
            </a:r>
            <a:r>
              <a:rPr lang="tr-TR" sz="2000" dirty="0" smtClean="0">
                <a:solidFill>
                  <a:srgbClr val="FF0000"/>
                </a:solidFill>
                <a:latin typeface="Gill Sans MT" pitchFamily="34" charset="0"/>
                <a:cs typeface="Times New Roman" pitchFamily="18" charset="0"/>
              </a:rPr>
              <a:t> ve </a:t>
            </a:r>
            <a:r>
              <a:rPr lang="tr-TR" sz="2000" dirty="0" err="1" smtClean="0">
                <a:solidFill>
                  <a:srgbClr val="FF0000"/>
                </a:solidFill>
                <a:latin typeface="Gill Sans MT" pitchFamily="34" charset="0"/>
                <a:cs typeface="Times New Roman" pitchFamily="18" charset="0"/>
              </a:rPr>
              <a:t>glukojenik</a:t>
            </a:r>
            <a:r>
              <a:rPr lang="tr-TR" sz="2000" dirty="0" smtClean="0">
                <a:solidFill>
                  <a:srgbClr val="FF0000"/>
                </a:solidFill>
                <a:latin typeface="Gill Sans MT" pitchFamily="34" charset="0"/>
                <a:cs typeface="Times New Roman" pitchFamily="18" charset="0"/>
              </a:rPr>
              <a:t> aminoasitler arasındaki ayırım kesin değildir. </a:t>
            </a:r>
          </a:p>
          <a:p>
            <a:pPr>
              <a:lnSpc>
                <a:spcPct val="150000"/>
              </a:lnSpc>
              <a:buFont typeface="Wingdings" pitchFamily="2" charset="2"/>
              <a:buChar char="Ø"/>
            </a:pPr>
            <a:r>
              <a:rPr lang="tr-TR" sz="2000" dirty="0" smtClean="0">
                <a:solidFill>
                  <a:srgbClr val="FF0000"/>
                </a:solidFill>
                <a:latin typeface="Gill Sans MT" pitchFamily="34" charset="0"/>
                <a:cs typeface="Times New Roman" pitchFamily="18" charset="0"/>
              </a:rPr>
              <a:t> Dört aminoasit (</a:t>
            </a:r>
            <a:r>
              <a:rPr lang="tr-TR" sz="2000" dirty="0" err="1" smtClean="0">
                <a:solidFill>
                  <a:srgbClr val="FF0000"/>
                </a:solidFill>
                <a:latin typeface="Gill Sans MT" pitchFamily="34" charset="0"/>
                <a:cs typeface="Times New Roman" pitchFamily="18" charset="0"/>
              </a:rPr>
              <a:t>triptofan</a:t>
            </a:r>
            <a:r>
              <a:rPr lang="tr-TR" sz="2000" dirty="0" smtClean="0">
                <a:solidFill>
                  <a:srgbClr val="FF0000"/>
                </a:solidFill>
                <a:latin typeface="Gill Sans MT" pitchFamily="34" charset="0"/>
                <a:cs typeface="Times New Roman" pitchFamily="18" charset="0"/>
              </a:rPr>
              <a:t>, </a:t>
            </a:r>
            <a:r>
              <a:rPr lang="tr-TR" sz="2000" dirty="0" err="1" smtClean="0">
                <a:solidFill>
                  <a:srgbClr val="FF0000"/>
                </a:solidFill>
                <a:latin typeface="Gill Sans MT" pitchFamily="34" charset="0"/>
                <a:cs typeface="Times New Roman" pitchFamily="18" charset="0"/>
              </a:rPr>
              <a:t>fenilalanin</a:t>
            </a:r>
            <a:r>
              <a:rPr lang="tr-TR" sz="2000" dirty="0" smtClean="0">
                <a:solidFill>
                  <a:srgbClr val="FF0000"/>
                </a:solidFill>
                <a:latin typeface="Gill Sans MT" pitchFamily="34" charset="0"/>
                <a:cs typeface="Times New Roman" pitchFamily="18" charset="0"/>
              </a:rPr>
              <a:t>, </a:t>
            </a:r>
            <a:r>
              <a:rPr lang="tr-TR" sz="2000" dirty="0" err="1" smtClean="0">
                <a:solidFill>
                  <a:srgbClr val="FF0000"/>
                </a:solidFill>
                <a:latin typeface="Gill Sans MT" pitchFamily="34" charset="0"/>
                <a:cs typeface="Times New Roman" pitchFamily="18" charset="0"/>
              </a:rPr>
              <a:t>tirozin</a:t>
            </a:r>
            <a:r>
              <a:rPr lang="tr-TR" sz="2000" dirty="0" smtClean="0">
                <a:solidFill>
                  <a:srgbClr val="FF0000"/>
                </a:solidFill>
                <a:latin typeface="Gill Sans MT" pitchFamily="34" charset="0"/>
                <a:cs typeface="Times New Roman" pitchFamily="18" charset="0"/>
              </a:rPr>
              <a:t> ve </a:t>
            </a:r>
            <a:r>
              <a:rPr lang="tr-TR" sz="2000" dirty="0" err="1" smtClean="0">
                <a:solidFill>
                  <a:srgbClr val="FF0000"/>
                </a:solidFill>
                <a:latin typeface="Gill Sans MT" pitchFamily="34" charset="0"/>
                <a:cs typeface="Times New Roman" pitchFamily="18" charset="0"/>
              </a:rPr>
              <a:t>izolösin</a:t>
            </a:r>
            <a:r>
              <a:rPr lang="tr-TR" sz="2000" dirty="0" smtClean="0">
                <a:solidFill>
                  <a:srgbClr val="FF0000"/>
                </a:solidFill>
                <a:latin typeface="Gill Sans MT" pitchFamily="34" charset="0"/>
                <a:cs typeface="Times New Roman" pitchFamily="18" charset="0"/>
              </a:rPr>
              <a:t>) </a:t>
            </a:r>
            <a:r>
              <a:rPr lang="tr-TR" sz="2000" dirty="0" smtClean="0">
                <a:latin typeface="Gill Sans MT" pitchFamily="34" charset="0"/>
                <a:cs typeface="Times New Roman" pitchFamily="18" charset="0"/>
              </a:rPr>
              <a:t>hem </a:t>
            </a:r>
            <a:r>
              <a:rPr lang="tr-TR" sz="2000" dirty="0" err="1" smtClean="0">
                <a:latin typeface="Gill Sans MT" pitchFamily="34" charset="0"/>
                <a:cs typeface="Times New Roman" pitchFamily="18" charset="0"/>
              </a:rPr>
              <a:t>ketojenik</a:t>
            </a:r>
            <a:r>
              <a:rPr lang="tr-TR" sz="2000" dirty="0" smtClean="0">
                <a:latin typeface="Gill Sans MT" pitchFamily="34" charset="0"/>
                <a:cs typeface="Times New Roman" pitchFamily="18" charset="0"/>
              </a:rPr>
              <a:t> hem de </a:t>
            </a:r>
            <a:r>
              <a:rPr lang="tr-TR" sz="2000" dirty="0" err="1" smtClean="0">
                <a:latin typeface="Gill Sans MT" pitchFamily="34" charset="0"/>
                <a:cs typeface="Times New Roman" pitchFamily="18" charset="0"/>
              </a:rPr>
              <a:t>glukojeniktir</a:t>
            </a:r>
            <a:r>
              <a:rPr lang="tr-TR" sz="2000" dirty="0" smtClean="0">
                <a:latin typeface="Gill Sans MT" pitchFamily="34" charset="0"/>
                <a:cs typeface="Times New Roman" pitchFamily="18" charset="0"/>
              </a:rPr>
              <a:t>.</a:t>
            </a:r>
          </a:p>
          <a:p>
            <a:pPr>
              <a:lnSpc>
                <a:spcPct val="150000"/>
              </a:lnSpc>
              <a:buFont typeface="Wingdings" pitchFamily="2" charset="2"/>
              <a:buChar char="Ø"/>
            </a:pPr>
            <a:r>
              <a:rPr lang="tr-TR" sz="2000" dirty="0" smtClean="0">
                <a:latin typeface="Gill Sans MT" pitchFamily="34" charset="0"/>
                <a:cs typeface="Times New Roman" pitchFamily="18" charset="0"/>
              </a:rPr>
              <a:t> Yirmi α–aminoasitten yalnız </a:t>
            </a:r>
            <a:r>
              <a:rPr lang="tr-TR" sz="2000" dirty="0" err="1" smtClean="0">
                <a:latin typeface="Gill Sans MT" pitchFamily="34" charset="0"/>
                <a:cs typeface="Times New Roman" pitchFamily="18" charset="0"/>
              </a:rPr>
              <a:t>lösin</a:t>
            </a:r>
            <a:r>
              <a:rPr lang="tr-TR" sz="2000" dirty="0" smtClean="0">
                <a:latin typeface="Gill Sans MT" pitchFamily="34" charset="0"/>
                <a:cs typeface="Times New Roman" pitchFamily="18" charset="0"/>
              </a:rPr>
              <a:t> ve </a:t>
            </a:r>
            <a:r>
              <a:rPr lang="tr-TR" sz="2000" dirty="0" err="1" smtClean="0">
                <a:latin typeface="Gill Sans MT" pitchFamily="34" charset="0"/>
                <a:cs typeface="Times New Roman" pitchFamily="18" charset="0"/>
              </a:rPr>
              <a:t>lizin</a:t>
            </a:r>
            <a:r>
              <a:rPr lang="tr-TR" sz="2000" dirty="0" smtClean="0">
                <a:latin typeface="Gill Sans MT" pitchFamily="34" charset="0"/>
                <a:cs typeface="Times New Roman" pitchFamily="18" charset="0"/>
              </a:rPr>
              <a:t> tamamen </a:t>
            </a:r>
            <a:r>
              <a:rPr lang="tr-TR" sz="2000" dirty="0" err="1" smtClean="0">
                <a:latin typeface="Gill Sans MT" pitchFamily="34" charset="0"/>
                <a:cs typeface="Times New Roman" pitchFamily="18" charset="0"/>
              </a:rPr>
              <a:t>ketogeniktir</a:t>
            </a:r>
            <a:r>
              <a:rPr lang="tr-TR" sz="2000" dirty="0" smtClean="0">
                <a:latin typeface="Gill Sans MT" pitchFamily="34" charset="0"/>
                <a:cs typeface="Times New Roman" pitchFamily="18" charset="0"/>
              </a:rPr>
              <a:t>. </a:t>
            </a:r>
          </a:p>
          <a:p>
            <a:pPr>
              <a:lnSpc>
                <a:spcPct val="150000"/>
              </a:lnSpc>
              <a:buFont typeface="Wingdings" pitchFamily="2" charset="2"/>
              <a:buChar char="Ø"/>
            </a:pPr>
            <a:r>
              <a:rPr lang="tr-TR" sz="2000" dirty="0" smtClean="0">
                <a:latin typeface="Gill Sans MT" pitchFamily="34" charset="0"/>
                <a:cs typeface="Times New Roman" pitchFamily="18" charset="0"/>
              </a:rPr>
              <a:t>  Aminoasitlerin yıkımı, hayvanların yüksek proteinli diyette veya açlık sırasında yaşamlarını sürdürmesinde özellikle kritiktir. </a:t>
            </a:r>
          </a:p>
          <a:p>
            <a:pPr>
              <a:lnSpc>
                <a:spcPct val="150000"/>
              </a:lnSpc>
              <a:buFont typeface="Wingdings" pitchFamily="2" charset="2"/>
              <a:buChar char="Ø"/>
            </a:pPr>
            <a:r>
              <a:rPr lang="tr-TR" sz="2000" dirty="0" smtClean="0">
                <a:latin typeface="Gill Sans MT" pitchFamily="34" charset="0"/>
                <a:cs typeface="Times New Roman" pitchFamily="18" charset="0"/>
              </a:rPr>
              <a:t> Özellikle </a:t>
            </a:r>
            <a:r>
              <a:rPr lang="tr-TR" sz="2000" dirty="0" err="1" smtClean="0">
                <a:latin typeface="Gill Sans MT" pitchFamily="34" charset="0"/>
                <a:cs typeface="Times New Roman" pitchFamily="18" charset="0"/>
              </a:rPr>
              <a:t>ketojenik</a:t>
            </a:r>
            <a:r>
              <a:rPr lang="tr-TR" sz="2000" dirty="0" smtClean="0">
                <a:latin typeface="Gill Sans MT" pitchFamily="34" charset="0"/>
                <a:cs typeface="Times New Roman" pitchFamily="18" charset="0"/>
              </a:rPr>
              <a:t> bir aminoasit olan </a:t>
            </a:r>
            <a:r>
              <a:rPr lang="tr-TR" sz="2000" dirty="0" err="1" smtClean="0">
                <a:latin typeface="Gill Sans MT" pitchFamily="34" charset="0"/>
                <a:cs typeface="Times New Roman" pitchFamily="18" charset="0"/>
              </a:rPr>
              <a:t>lösin</a:t>
            </a:r>
            <a:r>
              <a:rPr lang="tr-TR" sz="2000" dirty="0" smtClean="0">
                <a:latin typeface="Gill Sans MT" pitchFamily="34" charset="0"/>
                <a:cs typeface="Times New Roman" pitchFamily="18" charset="0"/>
              </a:rPr>
              <a:t> proteinlerde çok yaygındır. </a:t>
            </a:r>
          </a:p>
          <a:p>
            <a:pPr>
              <a:lnSpc>
                <a:spcPct val="150000"/>
              </a:lnSpc>
              <a:buFont typeface="Wingdings" pitchFamily="2" charset="2"/>
              <a:buChar char="Ø"/>
            </a:pPr>
            <a:r>
              <a:rPr lang="tr-TR" sz="2000" dirty="0" smtClean="0">
                <a:latin typeface="Gill Sans MT" pitchFamily="34" charset="0"/>
                <a:cs typeface="Times New Roman" pitchFamily="18" charset="0"/>
              </a:rPr>
              <a:t>Onun yıkımı açlık durumlarında </a:t>
            </a:r>
            <a:r>
              <a:rPr lang="tr-TR" sz="2000" dirty="0" err="1" smtClean="0">
                <a:latin typeface="Gill Sans MT" pitchFamily="34" charset="0"/>
                <a:cs typeface="Times New Roman" pitchFamily="18" charset="0"/>
              </a:rPr>
              <a:t>ketozise</a:t>
            </a:r>
            <a:r>
              <a:rPr lang="tr-TR" sz="2000" dirty="0" smtClean="0">
                <a:latin typeface="Gill Sans MT" pitchFamily="34" charset="0"/>
                <a:cs typeface="Times New Roman" pitchFamily="18" charset="0"/>
              </a:rPr>
              <a:t> önemli bir katkı sağlar. </a:t>
            </a:r>
            <a:endParaRPr lang="tr-TR" sz="2000" dirty="0">
              <a:latin typeface="Gill Sans MT" pitchFamily="34" charset="0"/>
            </a:endParaRPr>
          </a:p>
        </p:txBody>
      </p:sp>
      <p:sp>
        <p:nvSpPr>
          <p:cNvPr id="4" name="3 Slayt Numarası Yer Tutucusu"/>
          <p:cNvSpPr>
            <a:spLocks noGrp="1"/>
          </p:cNvSpPr>
          <p:nvPr>
            <p:ph type="sldNum" sz="quarter" idx="12"/>
          </p:nvPr>
        </p:nvSpPr>
        <p:spPr/>
        <p:txBody>
          <a:bodyPr/>
          <a:lstStyle/>
          <a:p>
            <a:fld id="{983AD449-C491-42D1-BC29-B937A7C04F43}" type="slidenum">
              <a:rPr lang="tr-TR" smtClean="0"/>
              <a:pPr/>
              <a:t>105</a:t>
            </a:fld>
            <a:endParaRPr lang="tr-T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p:cNvPicPr>
            <a:picLocks noGrp="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332656"/>
            <a:ext cx="8460432" cy="5184576"/>
          </a:xfrm>
          <a:prstGeom prst="rect">
            <a:avLst/>
          </a:prstGeom>
          <a:noFill/>
          <a:ln>
            <a:noFill/>
          </a:ln>
        </p:spPr>
      </p:pic>
      <p:sp>
        <p:nvSpPr>
          <p:cNvPr id="74753" name="Rectangle 1"/>
          <p:cNvSpPr>
            <a:spLocks noChangeArrowheads="1"/>
          </p:cNvSpPr>
          <p:nvPr/>
        </p:nvSpPr>
        <p:spPr bwMode="auto">
          <a:xfrm>
            <a:off x="179512" y="5690374"/>
            <a:ext cx="8280920" cy="830997"/>
          </a:xfrm>
          <a:prstGeom prst="rect">
            <a:avLst/>
          </a:prstGeom>
          <a:noFill/>
          <a:ln w="9525">
            <a:solidFill>
              <a:schemeClr val="accent1"/>
            </a:solid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defTabSz="914400" rtl="0" eaLnBrk="1" fontAlgn="base" latinLnBrk="0" hangingPunct="1">
              <a:lnSpc>
                <a:spcPct val="100000"/>
              </a:lnSpc>
              <a:spcBef>
                <a:spcPct val="0"/>
              </a:spcBef>
              <a:spcAft>
                <a:spcPct val="0"/>
              </a:spcAft>
              <a:buClrTx/>
              <a:buSzTx/>
              <a:buFontTx/>
              <a:buNone/>
              <a:tabLst>
                <a:tab pos="3421063" algn="l"/>
                <a:tab pos="3781425" algn="l"/>
              </a:tabLst>
            </a:pPr>
            <a:r>
              <a:rPr kumimoji="0" lang="tr-TR" sz="1600" b="1" i="0" u="none" strike="noStrike" cap="none" normalizeH="0" baseline="0" dirty="0" smtClean="0">
                <a:ln>
                  <a:noFill/>
                </a:ln>
                <a:solidFill>
                  <a:srgbClr val="FF0000"/>
                </a:solidFill>
                <a:effectLst/>
                <a:latin typeface="Gill Sans MT" pitchFamily="34" charset="0"/>
                <a:ea typeface="Times New Roman" pitchFamily="18" charset="0"/>
                <a:cs typeface="Times New Roman" pitchFamily="18" charset="0"/>
              </a:rPr>
              <a:t>Şekil 12.16.</a:t>
            </a:r>
            <a:r>
              <a:rPr kumimoji="0" lang="tr-TR" sz="1600" b="0" i="0" u="none" strike="noStrike" cap="none" normalizeH="0" baseline="0" dirty="0" smtClean="0">
                <a:ln>
                  <a:noFill/>
                </a:ln>
                <a:solidFill>
                  <a:srgbClr val="FF0000"/>
                </a:solidFill>
                <a:effectLst/>
                <a:latin typeface="Gill Sans MT" pitchFamily="34" charset="0"/>
                <a:ea typeface="Times New Roman" pitchFamily="18" charset="0"/>
                <a:cs typeface="Times New Roman" pitchFamily="18" charset="0"/>
              </a:rPr>
              <a:t> </a:t>
            </a:r>
            <a:r>
              <a:rPr kumimoji="0" lang="tr-TR" sz="1600" b="0" i="0" u="none" strike="noStrike" cap="none" normalizeH="0" baseline="0" dirty="0" err="1" smtClean="0">
                <a:ln>
                  <a:noFill/>
                </a:ln>
                <a:solidFill>
                  <a:srgbClr val="000000"/>
                </a:solidFill>
                <a:effectLst/>
                <a:latin typeface="Gill Sans MT" pitchFamily="34" charset="0"/>
                <a:ea typeface="Times New Roman" pitchFamily="18" charset="0"/>
                <a:cs typeface="Times New Roman" pitchFamily="18" charset="0"/>
              </a:rPr>
              <a:t>Glukojenik</a:t>
            </a:r>
            <a:r>
              <a:rPr kumimoji="0" lang="tr-TR" sz="1600" b="0" i="0" u="none" strike="noStrike" cap="none" normalizeH="0" baseline="0" dirty="0" smtClean="0">
                <a:ln>
                  <a:noFill/>
                </a:ln>
                <a:solidFill>
                  <a:srgbClr val="000000"/>
                </a:solidFill>
                <a:effectLst/>
                <a:latin typeface="Gill Sans MT" pitchFamily="34" charset="0"/>
                <a:ea typeface="Times New Roman" pitchFamily="18" charset="0"/>
                <a:cs typeface="Times New Roman" pitchFamily="18" charset="0"/>
              </a:rPr>
              <a:t> ve </a:t>
            </a:r>
            <a:r>
              <a:rPr kumimoji="0" lang="tr-TR" sz="1600" b="0" i="0" u="none" strike="noStrike" cap="none" normalizeH="0" baseline="0" dirty="0" err="1" smtClean="0">
                <a:ln>
                  <a:noFill/>
                </a:ln>
                <a:solidFill>
                  <a:srgbClr val="000000"/>
                </a:solidFill>
                <a:effectLst/>
                <a:latin typeface="Gill Sans MT" pitchFamily="34" charset="0"/>
                <a:ea typeface="Times New Roman" pitchFamily="18" charset="0"/>
                <a:cs typeface="Times New Roman" pitchFamily="18" charset="0"/>
              </a:rPr>
              <a:t>ketojenik</a:t>
            </a:r>
            <a:r>
              <a:rPr kumimoji="0" lang="tr-TR" sz="1600" b="0" i="0" u="none" strike="noStrike" cap="none" normalizeH="0" baseline="0" dirty="0" smtClean="0">
                <a:ln>
                  <a:noFill/>
                </a:ln>
                <a:solidFill>
                  <a:srgbClr val="000000"/>
                </a:solidFill>
                <a:effectLst/>
                <a:latin typeface="Gill Sans MT" pitchFamily="34" charset="0"/>
                <a:ea typeface="Times New Roman" pitchFamily="18" charset="0"/>
                <a:cs typeface="Times New Roman" pitchFamily="18" charset="0"/>
              </a:rPr>
              <a:t> aminoasitlerin özeti. Aminoasitlerden dördünün hem </a:t>
            </a:r>
            <a:r>
              <a:rPr kumimoji="0" lang="tr-TR" sz="1600" b="0" i="0" u="none" strike="noStrike" cap="none" normalizeH="0" baseline="0" dirty="0" err="1" smtClean="0">
                <a:ln>
                  <a:noFill/>
                </a:ln>
                <a:solidFill>
                  <a:srgbClr val="000000"/>
                </a:solidFill>
                <a:effectLst/>
                <a:latin typeface="Gill Sans MT" pitchFamily="34" charset="0"/>
                <a:ea typeface="Times New Roman" pitchFamily="18" charset="0"/>
                <a:cs typeface="Times New Roman" pitchFamily="18" charset="0"/>
              </a:rPr>
              <a:t>glukojenik</a:t>
            </a:r>
            <a:r>
              <a:rPr kumimoji="0" lang="tr-TR" sz="1600" b="0" i="0" u="none" strike="noStrike" cap="none" normalizeH="0" baseline="0" dirty="0" smtClean="0">
                <a:ln>
                  <a:noFill/>
                </a:ln>
                <a:solidFill>
                  <a:srgbClr val="000000"/>
                </a:solidFill>
                <a:effectLst/>
                <a:latin typeface="Gill Sans MT" pitchFamily="34" charset="0"/>
                <a:ea typeface="Times New Roman" pitchFamily="18" charset="0"/>
                <a:cs typeface="Times New Roman" pitchFamily="18" charset="0"/>
              </a:rPr>
              <a:t> (koyu) hem </a:t>
            </a:r>
            <a:r>
              <a:rPr kumimoji="0" lang="tr-TR" sz="1600" b="0" i="0" u="none" strike="noStrike" cap="none" normalizeH="0" baseline="0" dirty="0" err="1" smtClean="0">
                <a:ln>
                  <a:noFill/>
                </a:ln>
                <a:solidFill>
                  <a:srgbClr val="000000"/>
                </a:solidFill>
                <a:effectLst/>
                <a:latin typeface="Gill Sans MT" pitchFamily="34" charset="0"/>
                <a:ea typeface="Times New Roman" pitchFamily="18" charset="0"/>
                <a:cs typeface="Times New Roman" pitchFamily="18" charset="0"/>
              </a:rPr>
              <a:t>ketojenik</a:t>
            </a:r>
            <a:r>
              <a:rPr kumimoji="0" lang="tr-TR" sz="1600" b="0" i="0" u="none" strike="noStrike" cap="none" normalizeH="0" baseline="0" dirty="0" smtClean="0">
                <a:ln>
                  <a:noFill/>
                </a:ln>
                <a:solidFill>
                  <a:srgbClr val="000000"/>
                </a:solidFill>
                <a:effectLst/>
                <a:latin typeface="Gill Sans MT" pitchFamily="34" charset="0"/>
                <a:ea typeface="Times New Roman" pitchFamily="18" charset="0"/>
                <a:cs typeface="Times New Roman" pitchFamily="18" charset="0"/>
              </a:rPr>
              <a:t> (açık) olduğuna dikkat ediniz. </a:t>
            </a:r>
            <a:r>
              <a:rPr kumimoji="0" lang="tr-TR" sz="1600" b="0" i="0" u="none" strike="noStrike" cap="none" normalizeH="0" baseline="0" dirty="0" err="1" smtClean="0">
                <a:ln>
                  <a:noFill/>
                </a:ln>
                <a:solidFill>
                  <a:srgbClr val="000000"/>
                </a:solidFill>
                <a:effectLst/>
                <a:latin typeface="Gill Sans MT" pitchFamily="34" charset="0"/>
                <a:ea typeface="Times New Roman" pitchFamily="18" charset="0"/>
                <a:cs typeface="Times New Roman" pitchFamily="18" charset="0"/>
              </a:rPr>
              <a:t>Pirüvata</a:t>
            </a:r>
            <a:r>
              <a:rPr kumimoji="0" lang="tr-TR" sz="1600" b="0" i="0" u="none" strike="noStrike" cap="none" normalizeH="0" baseline="0" dirty="0" smtClean="0">
                <a:ln>
                  <a:noFill/>
                </a:ln>
                <a:solidFill>
                  <a:srgbClr val="000000"/>
                </a:solidFill>
                <a:effectLst/>
                <a:latin typeface="Gill Sans MT" pitchFamily="34" charset="0"/>
                <a:ea typeface="Times New Roman" pitchFamily="18" charset="0"/>
                <a:cs typeface="Times New Roman" pitchFamily="18" charset="0"/>
              </a:rPr>
              <a:t> yıkılan beş aminoasit aynı zamanda potansiyel </a:t>
            </a:r>
            <a:r>
              <a:rPr kumimoji="0" lang="tr-TR" sz="1600" b="0" i="0" u="none" strike="noStrike" cap="none" normalizeH="0" baseline="0" dirty="0" err="1" smtClean="0">
                <a:ln>
                  <a:noFill/>
                </a:ln>
                <a:solidFill>
                  <a:srgbClr val="000000"/>
                </a:solidFill>
                <a:effectLst/>
                <a:latin typeface="Gill Sans MT" pitchFamily="34" charset="0"/>
                <a:ea typeface="Times New Roman" pitchFamily="18" charset="0"/>
                <a:cs typeface="Times New Roman" pitchFamily="18" charset="0"/>
              </a:rPr>
              <a:t>ketojeniktir</a:t>
            </a:r>
            <a:r>
              <a:rPr kumimoji="0" lang="tr-TR" sz="1600" b="0" i="0" u="none" strike="noStrike" cap="none" normalizeH="0" baseline="0" dirty="0" smtClean="0">
                <a:ln>
                  <a:noFill/>
                </a:ln>
                <a:solidFill>
                  <a:srgbClr val="000000"/>
                </a:solidFill>
                <a:effectLst/>
                <a:latin typeface="Gill Sans MT" pitchFamily="34" charset="0"/>
                <a:ea typeface="Times New Roman" pitchFamily="18" charset="0"/>
                <a:cs typeface="Times New Roman" pitchFamily="18" charset="0"/>
              </a:rPr>
              <a:t>. Yalnız iki aminoasit (</a:t>
            </a:r>
            <a:r>
              <a:rPr kumimoji="0" lang="tr-TR" sz="1600" b="0" i="0" u="none" strike="noStrike" cap="none" normalizeH="0" baseline="0" dirty="0" err="1" smtClean="0">
                <a:ln>
                  <a:noFill/>
                </a:ln>
                <a:solidFill>
                  <a:srgbClr val="FF0000"/>
                </a:solidFill>
                <a:effectLst/>
                <a:latin typeface="Gill Sans MT" pitchFamily="34" charset="0"/>
                <a:ea typeface="Times New Roman" pitchFamily="18" charset="0"/>
                <a:cs typeface="Times New Roman" pitchFamily="18" charset="0"/>
              </a:rPr>
              <a:t>lösin</a:t>
            </a:r>
            <a:r>
              <a:rPr kumimoji="0" lang="tr-TR" sz="1600" b="0" i="0" u="none" strike="noStrike" cap="none" normalizeH="0" baseline="0" dirty="0" smtClean="0">
                <a:ln>
                  <a:noFill/>
                </a:ln>
                <a:solidFill>
                  <a:srgbClr val="FF0000"/>
                </a:solidFill>
                <a:effectLst/>
                <a:latin typeface="Gill Sans MT" pitchFamily="34" charset="0"/>
                <a:ea typeface="Times New Roman" pitchFamily="18" charset="0"/>
                <a:cs typeface="Times New Roman" pitchFamily="18" charset="0"/>
              </a:rPr>
              <a:t> ve </a:t>
            </a:r>
            <a:r>
              <a:rPr kumimoji="0" lang="tr-TR" sz="1600" b="0" i="0" u="none" strike="noStrike" cap="none" normalizeH="0" baseline="0" dirty="0" err="1" smtClean="0">
                <a:ln>
                  <a:noFill/>
                </a:ln>
                <a:solidFill>
                  <a:srgbClr val="FF0000"/>
                </a:solidFill>
                <a:effectLst/>
                <a:latin typeface="Gill Sans MT" pitchFamily="34" charset="0"/>
                <a:ea typeface="Times New Roman" pitchFamily="18" charset="0"/>
                <a:cs typeface="Times New Roman" pitchFamily="18" charset="0"/>
              </a:rPr>
              <a:t>lizin</a:t>
            </a:r>
            <a:r>
              <a:rPr kumimoji="0" lang="tr-TR" sz="1600" b="0" i="0" u="none" strike="noStrike" cap="none" normalizeH="0" baseline="0" dirty="0" smtClean="0">
                <a:ln>
                  <a:noFill/>
                </a:ln>
                <a:solidFill>
                  <a:srgbClr val="000000"/>
                </a:solidFill>
                <a:effectLst/>
                <a:latin typeface="Gill Sans MT" pitchFamily="34" charset="0"/>
                <a:ea typeface="Times New Roman" pitchFamily="18" charset="0"/>
                <a:cs typeface="Times New Roman" pitchFamily="18" charset="0"/>
              </a:rPr>
              <a:t>) sadece </a:t>
            </a:r>
            <a:r>
              <a:rPr kumimoji="0" lang="tr-TR" sz="1600" b="0" i="0" u="none" strike="noStrike" cap="none" normalizeH="0" baseline="0" dirty="0" err="1" smtClean="0">
                <a:ln>
                  <a:noFill/>
                </a:ln>
                <a:solidFill>
                  <a:srgbClr val="000000"/>
                </a:solidFill>
                <a:effectLst/>
                <a:latin typeface="Gill Sans MT" pitchFamily="34" charset="0"/>
                <a:ea typeface="Times New Roman" pitchFamily="18" charset="0"/>
                <a:cs typeface="Times New Roman" pitchFamily="18" charset="0"/>
              </a:rPr>
              <a:t>ketojeniktir</a:t>
            </a:r>
            <a:r>
              <a:rPr kumimoji="0" lang="tr-TR" sz="1600" b="0" i="0" u="none" strike="noStrike" cap="none" normalizeH="0" baseline="0" dirty="0" smtClean="0">
                <a:ln>
                  <a:noFill/>
                </a:ln>
                <a:solidFill>
                  <a:srgbClr val="000000"/>
                </a:solidFill>
                <a:effectLst/>
                <a:latin typeface="Gill Sans MT" pitchFamily="34" charset="0"/>
                <a:ea typeface="Times New Roman" pitchFamily="18" charset="0"/>
                <a:cs typeface="Times New Roman" pitchFamily="18" charset="0"/>
              </a:rPr>
              <a:t>.</a:t>
            </a:r>
            <a:endParaRPr kumimoji="0" lang="tr-TR" sz="1600" b="0" i="0" u="none" strike="noStrike" cap="none" normalizeH="0" baseline="0" dirty="0" smtClean="0">
              <a:ln>
                <a:noFill/>
              </a:ln>
              <a:solidFill>
                <a:schemeClr val="tx1"/>
              </a:solidFill>
              <a:effectLst/>
              <a:latin typeface="Gill Sans MT" pitchFamily="34" charset="0"/>
              <a:cs typeface="Times New Roman" pitchFamily="18" charset="0"/>
            </a:endParaRPr>
          </a:p>
        </p:txBody>
      </p:sp>
      <p:sp>
        <p:nvSpPr>
          <p:cNvPr id="5" name="4 Slayt Numarası Yer Tutucusu"/>
          <p:cNvSpPr>
            <a:spLocks noGrp="1"/>
          </p:cNvSpPr>
          <p:nvPr>
            <p:ph type="sldNum" sz="quarter" idx="12"/>
          </p:nvPr>
        </p:nvSpPr>
        <p:spPr/>
        <p:txBody>
          <a:bodyPr/>
          <a:lstStyle/>
          <a:p>
            <a:fld id="{983AD449-C491-42D1-BC29-B937A7C04F43}" type="slidenum">
              <a:rPr lang="tr-TR" smtClean="0"/>
              <a:pPr/>
              <a:t>106</a:t>
            </a:fld>
            <a:endParaRPr lang="tr-T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itişiklik">
  <a:themeElements>
    <a:clrScheme name="Bitişiklik">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is">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itişiklik">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2222</TotalTime>
  <Words>5076</Words>
  <Application>Microsoft Office PowerPoint</Application>
  <PresentationFormat>Ekran Gösterisi (4:3)</PresentationFormat>
  <Paragraphs>437</Paragraphs>
  <Slides>106</Slides>
  <Notes>0</Notes>
  <HiddenSlides>0</HiddenSlides>
  <MMClips>0</MMClips>
  <ScaleCrop>false</ScaleCrop>
  <HeadingPairs>
    <vt:vector size="4" baseType="variant">
      <vt:variant>
        <vt:lpstr>Tema</vt:lpstr>
      </vt:variant>
      <vt:variant>
        <vt:i4>1</vt:i4>
      </vt:variant>
      <vt:variant>
        <vt:lpstr>Slayt Başlıkları</vt:lpstr>
      </vt:variant>
      <vt:variant>
        <vt:i4>106</vt:i4>
      </vt:variant>
    </vt:vector>
  </HeadingPairs>
  <TitlesOfParts>
    <vt:vector size="107" baseType="lpstr">
      <vt:lpstr>Bitişiklik</vt:lpstr>
      <vt:lpstr>12. BÖLÜM:   PROTEİN  ve  AMİNOASİT METABOLİZMASI</vt:lpstr>
      <vt:lpstr>Slayt 2</vt:lpstr>
      <vt:lpstr>Slayt 3</vt:lpstr>
      <vt:lpstr>Slayt 4</vt:lpstr>
      <vt:lpstr>Slayt 5</vt:lpstr>
      <vt:lpstr>Slayt 6</vt:lpstr>
      <vt:lpstr>Slayt 7</vt:lpstr>
      <vt:lpstr>Slayt 8</vt:lpstr>
      <vt:lpstr>Slayt 9</vt:lpstr>
      <vt:lpstr>Slayt 10</vt:lpstr>
      <vt:lpstr>Slayt 11</vt:lpstr>
      <vt:lpstr>Slayt 12</vt:lpstr>
      <vt:lpstr>Slayt 13</vt:lpstr>
      <vt:lpstr>Slayt 14</vt:lpstr>
      <vt:lpstr>Slayt 15</vt:lpstr>
      <vt:lpstr>Slayt 16</vt:lpstr>
      <vt:lpstr>Slayt 17</vt:lpstr>
      <vt:lpstr>Slayt 18</vt:lpstr>
      <vt:lpstr>Slayt 19</vt:lpstr>
      <vt:lpstr>Slayt 20</vt:lpstr>
      <vt:lpstr>Slayt 21</vt:lpstr>
      <vt:lpstr>Slayt 22</vt:lpstr>
      <vt:lpstr>Slayt 23</vt:lpstr>
      <vt:lpstr>Slayt 24</vt:lpstr>
      <vt:lpstr>Slayt 25</vt:lpstr>
      <vt:lpstr>Slayt 26</vt:lpstr>
      <vt:lpstr>Slayt 27</vt:lpstr>
      <vt:lpstr>Slayt 28</vt:lpstr>
      <vt:lpstr>Slayt 29</vt:lpstr>
      <vt:lpstr>Slayt 30</vt:lpstr>
      <vt:lpstr>Slayt 31</vt:lpstr>
      <vt:lpstr>Slayt 32</vt:lpstr>
      <vt:lpstr>Slayt 33</vt:lpstr>
      <vt:lpstr>Slayt 34</vt:lpstr>
      <vt:lpstr>Slayt 35</vt:lpstr>
      <vt:lpstr>Slayt 36</vt:lpstr>
      <vt:lpstr>Slayt 37</vt:lpstr>
      <vt:lpstr>Slayt 38</vt:lpstr>
      <vt:lpstr>Slayt 39</vt:lpstr>
      <vt:lpstr>Slayt 40</vt:lpstr>
      <vt:lpstr>Slayt 41</vt:lpstr>
      <vt:lpstr>Slayt 42</vt:lpstr>
      <vt:lpstr>Slayt 43</vt:lpstr>
      <vt:lpstr>Slayt 44</vt:lpstr>
      <vt:lpstr>Slayt 45</vt:lpstr>
      <vt:lpstr>Slayt 46</vt:lpstr>
      <vt:lpstr>Slayt 47</vt:lpstr>
      <vt:lpstr>Slayt 48</vt:lpstr>
      <vt:lpstr>Slayt 49</vt:lpstr>
      <vt:lpstr>Slayt 50</vt:lpstr>
      <vt:lpstr>Slayt 51</vt:lpstr>
      <vt:lpstr>Slayt 52</vt:lpstr>
      <vt:lpstr>Slayt 53</vt:lpstr>
      <vt:lpstr>Slayt 54</vt:lpstr>
      <vt:lpstr>Slayt 55</vt:lpstr>
      <vt:lpstr>Slayt 56</vt:lpstr>
      <vt:lpstr>Slayt 57</vt:lpstr>
      <vt:lpstr>Slayt 58</vt:lpstr>
      <vt:lpstr>Slayt 59</vt:lpstr>
      <vt:lpstr>Slayt 60</vt:lpstr>
      <vt:lpstr>Slayt 61</vt:lpstr>
      <vt:lpstr>Slayt 62</vt:lpstr>
      <vt:lpstr>Slayt 63</vt:lpstr>
      <vt:lpstr>Slayt 64</vt:lpstr>
      <vt:lpstr>Slayt 65</vt:lpstr>
      <vt:lpstr>Slayt 66</vt:lpstr>
      <vt:lpstr>Slayt 67</vt:lpstr>
      <vt:lpstr>Slayt 68</vt:lpstr>
      <vt:lpstr>Slayt 69</vt:lpstr>
      <vt:lpstr>Slayt 70</vt:lpstr>
      <vt:lpstr>Slayt 71</vt:lpstr>
      <vt:lpstr>Slayt 72</vt:lpstr>
      <vt:lpstr>Slayt 73</vt:lpstr>
      <vt:lpstr>Slayt 74</vt:lpstr>
      <vt:lpstr>Slayt 75</vt:lpstr>
      <vt:lpstr>Slayt 76</vt:lpstr>
      <vt:lpstr>Slayt 77</vt:lpstr>
      <vt:lpstr>Slayt 78</vt:lpstr>
      <vt:lpstr>Slayt 79</vt:lpstr>
      <vt:lpstr>Slayt 80</vt:lpstr>
      <vt:lpstr>Slayt 81</vt:lpstr>
      <vt:lpstr>Slayt 82</vt:lpstr>
      <vt:lpstr>Slayt 83</vt:lpstr>
      <vt:lpstr>Slayt 84</vt:lpstr>
      <vt:lpstr>Slayt 85</vt:lpstr>
      <vt:lpstr>Slayt 86</vt:lpstr>
      <vt:lpstr>Slayt 87</vt:lpstr>
      <vt:lpstr>Slayt 88</vt:lpstr>
      <vt:lpstr>Slayt 89</vt:lpstr>
      <vt:lpstr>Slayt 90</vt:lpstr>
      <vt:lpstr>Slayt 91</vt:lpstr>
      <vt:lpstr>Slayt 92</vt:lpstr>
      <vt:lpstr>Slayt 93</vt:lpstr>
      <vt:lpstr>Slayt 94</vt:lpstr>
      <vt:lpstr>Slayt 95</vt:lpstr>
      <vt:lpstr>Slayt 96</vt:lpstr>
      <vt:lpstr>Slayt 97</vt:lpstr>
      <vt:lpstr>Slayt 98</vt:lpstr>
      <vt:lpstr>Slayt 99</vt:lpstr>
      <vt:lpstr>Slayt 100</vt:lpstr>
      <vt:lpstr>Slayt 101</vt:lpstr>
      <vt:lpstr>Slayt 102</vt:lpstr>
      <vt:lpstr>Slayt 103</vt:lpstr>
      <vt:lpstr>Slayt 104</vt:lpstr>
      <vt:lpstr>Slayt 105</vt:lpstr>
      <vt:lpstr>Slayt 106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12. BÖLÜM: PROTEİN VE AMİNOASİT METABOLİZMASI</dc:title>
  <dc:creator>Nihat</dc:creator>
  <cp:lastModifiedBy>Nihat</cp:lastModifiedBy>
  <cp:revision>234</cp:revision>
  <dcterms:created xsi:type="dcterms:W3CDTF">2011-04-22T15:38:11Z</dcterms:created>
  <dcterms:modified xsi:type="dcterms:W3CDTF">2019-04-29T12:56:33Z</dcterms:modified>
</cp:coreProperties>
</file>