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7" r:id="rId2"/>
    <p:sldId id="295" r:id="rId3"/>
    <p:sldId id="29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1" r:id="rId38"/>
    <p:sldId id="290" r:id="rId39"/>
    <p:sldId id="292" r:id="rId4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pPr>
              <a:defRPr/>
            </a:pPr>
            <a:fld id="{A52D368C-22F2-4504-8839-6717CF7C901B}" type="datetimeFigureOut">
              <a:rPr lang="tr-TR"/>
              <a:pPr>
                <a:defRPr/>
              </a:pPr>
              <a:t>14.10.2020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A0081BEC-739D-47D9-BE33-1C9B28CC8EB0}"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DFAE9422-4F29-4143-B505-5FE6ABBB077B}" type="datetimeFigureOut">
              <a:rPr lang="tr-TR"/>
              <a:pPr>
                <a:defRPr/>
              </a:pPr>
              <a:t>14.10.2020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85E4A18A-8F1E-4D0E-B45A-C81EB9265E80}"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pPr>
              <a:defRPr/>
            </a:pPr>
            <a:fld id="{7BC2BCB9-9CBD-4DEC-B6B3-8D3F33DBA63C}" type="datetimeFigureOut">
              <a:rPr lang="tr-TR"/>
              <a:pPr>
                <a:defRPr/>
              </a:pPr>
              <a:t>14.10.2020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305FF55B-BA59-4D59-9068-3AAD772A79BE}"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3"/>
          <p:cNvSpPr>
            <a:spLocks noGrp="1"/>
          </p:cNvSpPr>
          <p:nvPr>
            <p:ph type="dt" sz="half" idx="10"/>
          </p:nvPr>
        </p:nvSpPr>
        <p:spPr/>
        <p:txBody>
          <a:bodyPr/>
          <a:lstStyle>
            <a:lvl1pPr>
              <a:defRPr/>
            </a:lvl1pPr>
          </a:lstStyle>
          <a:p>
            <a:pPr>
              <a:defRPr/>
            </a:pPr>
            <a:fld id="{28D23AD5-2213-4DE2-AC38-6C9CFAE0B550}" type="datetimeFigureOut">
              <a:rPr lang="tr-TR"/>
              <a:pPr>
                <a:defRPr/>
              </a:pPr>
              <a:t>14.10.2020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1096B3CC-AE16-4BD8-A70C-4839247382F7}"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3"/>
          <p:cNvSpPr>
            <a:spLocks noGrp="1"/>
          </p:cNvSpPr>
          <p:nvPr>
            <p:ph type="dt" sz="half" idx="10"/>
          </p:nvPr>
        </p:nvSpPr>
        <p:spPr/>
        <p:txBody>
          <a:bodyPr/>
          <a:lstStyle>
            <a:lvl1pPr>
              <a:defRPr/>
            </a:lvl1pPr>
          </a:lstStyle>
          <a:p>
            <a:pPr>
              <a:defRPr/>
            </a:pPr>
            <a:fld id="{4C02F360-081F-4F14-AA67-0EDE448CA7BD}" type="datetimeFigureOut">
              <a:rPr lang="tr-TR"/>
              <a:pPr>
                <a:defRPr/>
              </a:pPr>
              <a:t>14.10.2020</a:t>
            </a:fld>
            <a:endParaRPr lang="tr-TR"/>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8D9EE22A-E816-4622-89DF-9FCBED1627DD}"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3"/>
          <p:cNvSpPr>
            <a:spLocks noGrp="1"/>
          </p:cNvSpPr>
          <p:nvPr>
            <p:ph type="dt" sz="half" idx="10"/>
          </p:nvPr>
        </p:nvSpPr>
        <p:spPr/>
        <p:txBody>
          <a:bodyPr/>
          <a:lstStyle>
            <a:lvl1pPr>
              <a:defRPr/>
            </a:lvl1pPr>
          </a:lstStyle>
          <a:p>
            <a:pPr>
              <a:defRPr/>
            </a:pPr>
            <a:fld id="{BAA392E6-0D57-4FBE-B867-F731AFC0504D}" type="datetimeFigureOut">
              <a:rPr lang="tr-TR"/>
              <a:pPr>
                <a:defRPr/>
              </a:pPr>
              <a:t>14.10.2020</a:t>
            </a:fld>
            <a:endParaRPr lang="tr-TR"/>
          </a:p>
        </p:txBody>
      </p:sp>
      <p:sp>
        <p:nvSpPr>
          <p:cNvPr id="4" name="Altbilgi Yer Tutucusu 4"/>
          <p:cNvSpPr>
            <a:spLocks noGrp="1"/>
          </p:cNvSpPr>
          <p:nvPr>
            <p:ph type="ftr" sz="quarter" idx="11"/>
          </p:nvPr>
        </p:nvSpPr>
        <p:spPr/>
        <p:txBody>
          <a:bodyPr/>
          <a:lstStyle>
            <a:lvl1pPr>
              <a:defRPr/>
            </a:lvl1pPr>
          </a:lstStyle>
          <a:p>
            <a:pPr>
              <a:defRPr/>
            </a:pPr>
            <a:endParaRPr lang="tr-TR"/>
          </a:p>
        </p:txBody>
      </p:sp>
      <p:sp>
        <p:nvSpPr>
          <p:cNvPr id="5" name="Slayt Numarası Yer Tutucusu 5"/>
          <p:cNvSpPr>
            <a:spLocks noGrp="1"/>
          </p:cNvSpPr>
          <p:nvPr>
            <p:ph type="sldNum" sz="quarter" idx="12"/>
          </p:nvPr>
        </p:nvSpPr>
        <p:spPr/>
        <p:txBody>
          <a:bodyPr/>
          <a:lstStyle>
            <a:lvl1pPr>
              <a:defRPr/>
            </a:lvl1pPr>
          </a:lstStyle>
          <a:p>
            <a:pPr>
              <a:defRPr/>
            </a:pPr>
            <a:fld id="{CB8988DC-8423-48BF-A0F2-44A8653C1C89}"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p:cNvSpPr>
            <a:spLocks noGrp="1"/>
          </p:cNvSpPr>
          <p:nvPr>
            <p:ph type="dt" sz="half" idx="10"/>
          </p:nvPr>
        </p:nvSpPr>
        <p:spPr/>
        <p:txBody>
          <a:bodyPr/>
          <a:lstStyle>
            <a:lvl1pPr>
              <a:defRPr/>
            </a:lvl1pPr>
          </a:lstStyle>
          <a:p>
            <a:pPr>
              <a:defRPr/>
            </a:pPr>
            <a:fld id="{17DAE8FB-876E-48FC-8388-26A654CDFAE4}" type="datetimeFigureOut">
              <a:rPr lang="tr-TR"/>
              <a:pPr>
                <a:defRPr/>
              </a:pPr>
              <a:t>14.10.2020</a:t>
            </a:fld>
            <a:endParaRPr lang="tr-TR"/>
          </a:p>
        </p:txBody>
      </p:sp>
      <p:sp>
        <p:nvSpPr>
          <p:cNvPr id="3" name="Altbilgi Yer Tutucusu 4"/>
          <p:cNvSpPr>
            <a:spLocks noGrp="1"/>
          </p:cNvSpPr>
          <p:nvPr>
            <p:ph type="ftr" sz="quarter" idx="11"/>
          </p:nvPr>
        </p:nvSpPr>
        <p:spPr/>
        <p:txBody>
          <a:bodyPr/>
          <a:lstStyle>
            <a:lvl1pPr>
              <a:defRPr/>
            </a:lvl1pPr>
          </a:lstStyle>
          <a:p>
            <a:pPr>
              <a:defRPr/>
            </a:pPr>
            <a:endParaRPr lang="tr-TR"/>
          </a:p>
        </p:txBody>
      </p:sp>
      <p:sp>
        <p:nvSpPr>
          <p:cNvPr id="4" name="Slayt Numarası Yer Tutucusu 5"/>
          <p:cNvSpPr>
            <a:spLocks noGrp="1"/>
          </p:cNvSpPr>
          <p:nvPr>
            <p:ph type="sldNum" sz="quarter" idx="12"/>
          </p:nvPr>
        </p:nvSpPr>
        <p:spPr/>
        <p:txBody>
          <a:bodyPr/>
          <a:lstStyle>
            <a:lvl1pPr>
              <a:defRPr/>
            </a:lvl1pPr>
          </a:lstStyle>
          <a:p>
            <a:pPr>
              <a:defRPr/>
            </a:pPr>
            <a:fld id="{48B36442-823E-4BA8-AD05-688DC6626023}"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4AE6F6AC-169C-4050-9810-FE6DB1EF123B}" type="datetimeFigureOut">
              <a:rPr lang="tr-TR"/>
              <a:pPr>
                <a:defRPr/>
              </a:pPr>
              <a:t>14.10.2020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955C35C8-E6B9-4286-B9DD-D2BE5B4458D6}"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51C14AA1-60B6-4662-8D79-FB1DB4BC3212}" type="datetimeFigureOut">
              <a:rPr lang="tr-TR"/>
              <a:pPr>
                <a:defRPr/>
              </a:pPr>
              <a:t>14.10.2020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70F3E17E-4738-4236-95D1-5063929CCC9D}"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3A645EFC-CB8C-4613-9738-2BC4C7F7CFBD}" type="datetimeFigureOut">
              <a:rPr lang="tr-TR"/>
              <a:pPr>
                <a:defRPr/>
              </a:pPr>
              <a:t>14.10.2020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2A086F4E-6EAD-4910-BFD1-C281C23199C8}"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6D32CD28-4B90-4F83-A636-D6BBB864EF23}" type="datetimeFigureOut">
              <a:rPr lang="tr-TR"/>
              <a:pPr>
                <a:defRPr/>
              </a:pPr>
              <a:t>14.10.2020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599196C3-0292-4B11-9997-50700C35FD29}"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Metin Yer Tutucus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013CA9C-9881-4947-8D86-EC522B6F94A4}" type="datetimeFigureOut">
              <a:rPr lang="tr-TR"/>
              <a:pPr>
                <a:defRPr/>
              </a:pPr>
              <a:t>14.10.2020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92CD0FF-FD2F-4FA4-9272-0368D98561DF}"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a:srcRect/>
          <a:stretch>
            <a:fillRect/>
          </a:stretch>
        </p:blipFill>
        <p:spPr bwMode="auto">
          <a:xfrm>
            <a:off x="0" y="6350"/>
            <a:ext cx="9393238" cy="6851650"/>
          </a:xfrm>
          <a:prstGeom prst="rect">
            <a:avLst/>
          </a:prstGeom>
          <a:noFill/>
          <a:ln w="9525">
            <a:noFill/>
            <a:miter lim="800000"/>
            <a:headEnd/>
            <a:tailEnd/>
          </a:ln>
        </p:spPr>
      </p:pic>
      <p:sp>
        <p:nvSpPr>
          <p:cNvPr id="4104" name="Rectangle 8">
            <a:extLst>
              <a:ext uri="{FF2B5EF4-FFF2-40B4-BE49-F238E27FC236}"/>
            </a:extLst>
          </p:cNvPr>
          <p:cNvSpPr>
            <a:spLocks noGrp="1" noChangeArrowheads="1"/>
          </p:cNvSpPr>
          <p:nvPr>
            <p:ph type="subTitle" idx="1"/>
          </p:nvPr>
        </p:nvSpPr>
        <p:spPr>
          <a:xfrm>
            <a:off x="3048000" y="3162300"/>
            <a:ext cx="6096000" cy="533400"/>
          </a:xfrm>
        </p:spPr>
        <p:txBody>
          <a:bodyPr/>
          <a:lstStyle/>
          <a:p>
            <a:pPr eaLnBrk="1" hangingPunct="1">
              <a:lnSpc>
                <a:spcPct val="90000"/>
              </a:lnSpc>
              <a:defRPr/>
            </a:pPr>
            <a:r>
              <a:rPr lang="tr-TR" altLang="tr-TR" sz="2800" b="1" dirty="0" smtClean="0">
                <a:latin typeface="Times New Roman" pitchFamily="18" charset="0"/>
                <a:cs typeface="Times New Roman" pitchFamily="18" charset="0"/>
              </a:rPr>
              <a:t>TURİZM VE OTEL İŞLETMECİLİĞİ</a:t>
            </a:r>
          </a:p>
          <a:p>
            <a:pPr eaLnBrk="1" hangingPunct="1">
              <a:lnSpc>
                <a:spcPct val="90000"/>
              </a:lnSpc>
              <a:defRPr/>
            </a:pPr>
            <a:r>
              <a:rPr lang="tr-TR" altLang="tr-TR" sz="2800" b="1" dirty="0" smtClean="0">
                <a:latin typeface="Times New Roman" pitchFamily="18" charset="0"/>
                <a:cs typeface="Times New Roman" pitchFamily="18" charset="0"/>
              </a:rPr>
              <a:t>YİYECEK İÇECEK SERVİSİ 1</a:t>
            </a:r>
            <a:endParaRPr lang="tr-TR" altLang="tr-TR" sz="2800" b="1" dirty="0">
              <a:latin typeface="Times New Roman" pitchFamily="18" charset="0"/>
              <a:cs typeface="Times New Roman" pitchFamily="18" charset="0"/>
            </a:endParaRPr>
          </a:p>
        </p:txBody>
      </p:sp>
      <p:sp>
        <p:nvSpPr>
          <p:cNvPr id="2052" name="Rectangle 8"/>
          <p:cNvSpPr txBox="1">
            <a:spLocks noChangeArrowheads="1"/>
          </p:cNvSpPr>
          <p:nvPr/>
        </p:nvSpPr>
        <p:spPr bwMode="auto">
          <a:xfrm>
            <a:off x="2895600" y="1143000"/>
            <a:ext cx="6096000" cy="533400"/>
          </a:xfrm>
          <a:prstGeom prst="rect">
            <a:avLst/>
          </a:prstGeom>
          <a:noFill/>
          <a:ln w="9525">
            <a:noFill/>
            <a:miter lim="800000"/>
            <a:headEnd/>
            <a:tailEnd/>
          </a:ln>
        </p:spPr>
        <p:txBody>
          <a:bodyPr/>
          <a:lstStyle/>
          <a:p>
            <a:pPr algn="ctr">
              <a:lnSpc>
                <a:spcPct val="90000"/>
              </a:lnSpc>
              <a:spcBef>
                <a:spcPct val="20000"/>
              </a:spcBef>
            </a:pPr>
            <a:r>
              <a:rPr lang="tr-TR" altLang="tr-TR" sz="3200" b="1" dirty="0" smtClean="0"/>
              <a:t>SAMSUN MESLEK </a:t>
            </a:r>
            <a:r>
              <a:rPr lang="tr-TR" altLang="tr-TR" sz="3200" b="1" dirty="0"/>
              <a:t>YÜKSEKOKULU</a:t>
            </a:r>
          </a:p>
        </p:txBody>
      </p:sp>
      <p:sp>
        <p:nvSpPr>
          <p:cNvPr id="2053" name="Rectangle 8"/>
          <p:cNvSpPr txBox="1">
            <a:spLocks noChangeArrowheads="1"/>
          </p:cNvSpPr>
          <p:nvPr/>
        </p:nvSpPr>
        <p:spPr bwMode="auto">
          <a:xfrm>
            <a:off x="3048000" y="4724400"/>
            <a:ext cx="6096000" cy="533400"/>
          </a:xfrm>
          <a:prstGeom prst="rect">
            <a:avLst/>
          </a:prstGeom>
          <a:noFill/>
          <a:ln w="9525">
            <a:noFill/>
            <a:miter lim="800000"/>
            <a:headEnd/>
            <a:tailEnd/>
          </a:ln>
        </p:spPr>
        <p:txBody>
          <a:bodyPr/>
          <a:lstStyle/>
          <a:p>
            <a:pPr algn="ctr">
              <a:lnSpc>
                <a:spcPct val="90000"/>
              </a:lnSpc>
              <a:spcBef>
                <a:spcPct val="20000"/>
              </a:spcBef>
            </a:pPr>
            <a:r>
              <a:rPr lang="tr-TR" altLang="tr-TR" sz="3600" b="1" dirty="0" err="1" smtClean="0">
                <a:latin typeface="Times New Roman" pitchFamily="18" charset="0"/>
                <a:cs typeface="Times New Roman" pitchFamily="18" charset="0"/>
              </a:rPr>
              <a:t>Öğr</a:t>
            </a:r>
            <a:r>
              <a:rPr lang="tr-TR" altLang="tr-TR" sz="3600" b="1" dirty="0" smtClean="0">
                <a:latin typeface="Times New Roman" pitchFamily="18" charset="0"/>
                <a:cs typeface="Times New Roman" pitchFamily="18" charset="0"/>
              </a:rPr>
              <a:t>. Gör Tahsin ÖZBEK</a:t>
            </a:r>
            <a:endParaRPr lang="tr-TR" altLang="tr-TR" sz="36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43000"/>
            <a:ext cx="7772400" cy="1470025"/>
          </a:xfrm>
        </p:spPr>
        <p:txBody>
          <a:bodyPr/>
          <a:lstStyle/>
          <a:p>
            <a:pPr eaLnBrk="1" hangingPunct="1"/>
            <a:r>
              <a:rPr lang="tr-TR" b="1" smtClean="0"/>
              <a:t>KLASİK USULLERDE SERVİS</a:t>
            </a:r>
            <a:endParaRPr lang="tr-TR" smtClean="0">
              <a:latin typeface="Times New Roman" pitchFamily="18" charset="0"/>
              <a:cs typeface="Times New Roman" pitchFamily="18" charset="0"/>
            </a:endParaRPr>
          </a:p>
        </p:txBody>
      </p:sp>
      <p:sp>
        <p:nvSpPr>
          <p:cNvPr id="6147" name="Rectangle 3">
            <a:extLst>
              <a:ext uri="{FF2B5EF4-FFF2-40B4-BE49-F238E27FC236}"/>
            </a:extLst>
          </p:cNvPr>
          <p:cNvSpPr>
            <a:spLocks noGrp="1" noChangeArrowheads="1"/>
          </p:cNvSpPr>
          <p:nvPr>
            <p:ph type="subTitle" idx="1"/>
          </p:nvPr>
        </p:nvSpPr>
        <p:spPr>
          <a:xfrm>
            <a:off x="3733800" y="4083050"/>
            <a:ext cx="1676400" cy="762000"/>
          </a:xfrm>
        </p:spPr>
        <p:txBody>
          <a:bodyPr/>
          <a:lstStyle/>
          <a:p>
            <a:pPr eaLnBrk="1" hangingPunct="1">
              <a:defRPr/>
            </a:pPr>
            <a:r>
              <a:rPr lang="tr-TR" altLang="tr-TR" sz="2800" i="1" smtClean="0"/>
              <a:t>Hafta 8 </a:t>
            </a:r>
            <a:endParaRPr lang="tr-TR" altLang="tr-TR" sz="2800" i="1" dirty="0"/>
          </a:p>
        </p:txBody>
      </p:sp>
      <p:pic>
        <p:nvPicPr>
          <p:cNvPr id="307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077" name="Rectangle 3"/>
          <p:cNvSpPr txBox="1">
            <a:spLocks noChangeArrowheads="1"/>
          </p:cNvSpPr>
          <p:nvPr/>
        </p:nvSpPr>
        <p:spPr bwMode="auto">
          <a:xfrm>
            <a:off x="1638300" y="2957513"/>
            <a:ext cx="5867400" cy="762000"/>
          </a:xfrm>
          <a:prstGeom prst="rect">
            <a:avLst/>
          </a:prstGeom>
          <a:noFill/>
          <a:ln w="9525">
            <a:noFill/>
            <a:miter lim="800000"/>
            <a:headEnd/>
            <a:tailEnd/>
          </a:ln>
        </p:spPr>
        <p:txBody>
          <a:bodyPr/>
          <a:lstStyle/>
          <a:p>
            <a:pPr algn="ctr">
              <a:spcBef>
                <a:spcPct val="20000"/>
              </a:spcBef>
            </a:pPr>
            <a:r>
              <a:rPr lang="tr-TR" altLang="tr-TR" sz="3200" i="1"/>
              <a:t>YİYECEK İÇECEK SERVİSİ-I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title"/>
          </p:nvPr>
        </p:nvSpPr>
        <p:spPr/>
        <p:txBody>
          <a:bodyPr/>
          <a:lstStyle/>
          <a:p>
            <a:r>
              <a:rPr lang="tr-TR" smtClean="0"/>
              <a:t>Servis Yöntemleri</a:t>
            </a:r>
          </a:p>
        </p:txBody>
      </p:sp>
      <p:sp>
        <p:nvSpPr>
          <p:cNvPr id="4099" name="2 İçerik Yer Tutucusu"/>
          <p:cNvSpPr>
            <a:spLocks noGrp="1"/>
          </p:cNvSpPr>
          <p:nvPr>
            <p:ph idx="1"/>
          </p:nvPr>
        </p:nvSpPr>
        <p:spPr/>
        <p:txBody>
          <a:bodyPr/>
          <a:lstStyle/>
          <a:p>
            <a:pPr algn="just"/>
            <a:r>
              <a:rPr lang="tr-TR" smtClean="0"/>
              <a:t>Yiyecek içecek işletmelerinde menünün çeşitliliği kadar sunum şekilleri de önemlidir. Özellikle 1.sınıf restaurantlarda ve büyük konaklama işletmelerinde yemeklerin sunumu misafir memnuniyeti açısından çok önemlidir. </a:t>
            </a:r>
          </a:p>
        </p:txBody>
      </p:sp>
      <p:pic>
        <p:nvPicPr>
          <p:cNvPr id="410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YİYECEKLERİ FRANSIZ USULDE</a:t>
            </a:r>
            <a:br>
              <a:rPr lang="tr-TR" dirty="0" smtClean="0"/>
            </a:br>
            <a:r>
              <a:rPr lang="tr-TR" dirty="0" smtClean="0"/>
              <a:t>SERVİS YAPMAK</a:t>
            </a:r>
          </a:p>
        </p:txBody>
      </p:sp>
      <p:sp>
        <p:nvSpPr>
          <p:cNvPr id="3" name="İçerik Yer Tutucusu 2"/>
          <p:cNvSpPr>
            <a:spLocks noGrp="1"/>
          </p:cNvSpPr>
          <p:nvPr>
            <p:ph idx="1"/>
          </p:nvPr>
        </p:nvSpPr>
        <p:spPr/>
        <p:txBody>
          <a:bodyPr rtlCol="0">
            <a:normAutofit fontScale="92500" lnSpcReduction="20000"/>
          </a:bodyPr>
          <a:lstStyle/>
          <a:p>
            <a:pPr marL="0" indent="0" algn="just" eaLnBrk="1" fontAlgn="auto" hangingPunct="1">
              <a:spcAft>
                <a:spcPts val="0"/>
              </a:spcAft>
              <a:buFont typeface="Arial" pitchFamily="34" charset="0"/>
              <a:buNone/>
              <a:defRPr/>
            </a:pPr>
            <a:r>
              <a:rPr lang="tr-TR" dirty="0" smtClean="0"/>
              <a:t>       Bu servis usulü uzun bir süredir Fransa’da ve tüm dünyada birinci sınıf veya De </a:t>
            </a:r>
            <a:r>
              <a:rPr lang="tr-TR" dirty="0" err="1" smtClean="0"/>
              <a:t>Luxe</a:t>
            </a:r>
            <a:r>
              <a:rPr lang="tr-TR" dirty="0" smtClean="0"/>
              <a:t> restoranlarda  uygulanmaktadır.  Resmi  davet  ve  yemeklerinde,  iş  yemeklerinde  ziyafetlerde uygulanan bir servis şeklidir. Eğitimli, bilgili ve yetenekli servis personeli gerektirir. Fransız servisinde  yemeğin  porsiyonlarını  konuk  kendisi  belirler.  Başka  bir  deyişle  kendi  tabağını hazırlar.  Bu  yüzden  konukların  da  bu  servis  hakkında  bir  parça  bilgi  sahibi  olması gerekmektedir. Servisi </a:t>
            </a:r>
            <a:r>
              <a:rPr lang="tr-TR" dirty="0" err="1" smtClean="0"/>
              <a:t>Chef</a:t>
            </a:r>
            <a:r>
              <a:rPr lang="tr-TR" dirty="0" smtClean="0"/>
              <a:t> de </a:t>
            </a:r>
            <a:r>
              <a:rPr lang="tr-TR" dirty="0" err="1" smtClean="0"/>
              <a:t>Rang</a:t>
            </a:r>
            <a:r>
              <a:rPr lang="tr-TR" dirty="0" smtClean="0"/>
              <a:t> ile Demi </a:t>
            </a:r>
            <a:r>
              <a:rPr lang="tr-TR" dirty="0" err="1" smtClean="0"/>
              <a:t>Chef</a:t>
            </a:r>
            <a:r>
              <a:rPr lang="tr-TR" dirty="0" smtClean="0"/>
              <a:t> de </a:t>
            </a:r>
            <a:r>
              <a:rPr lang="tr-TR" dirty="0" err="1" smtClean="0"/>
              <a:t>Rang</a:t>
            </a:r>
            <a:r>
              <a:rPr lang="tr-TR" dirty="0" smtClean="0"/>
              <a:t> yapar</a:t>
            </a:r>
          </a:p>
          <a:p>
            <a:pPr algn="just" eaLnBrk="1" fontAlgn="auto" hangingPunct="1">
              <a:spcAft>
                <a:spcPts val="0"/>
              </a:spcAft>
              <a:buFont typeface="Arial" pitchFamily="34" charset="0"/>
              <a:buChar char="•"/>
              <a:defRPr/>
            </a:pPr>
            <a:endParaRPr lang="tr-TR"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Başlık 1"/>
          <p:cNvSpPr>
            <a:spLocks noGrp="1"/>
          </p:cNvSpPr>
          <p:nvPr>
            <p:ph type="title"/>
          </p:nvPr>
        </p:nvSpPr>
        <p:spPr/>
        <p:txBody>
          <a:bodyPr/>
          <a:lstStyle/>
          <a:p>
            <a:pPr eaLnBrk="1" hangingPunct="1"/>
            <a:r>
              <a:rPr lang="tr-TR" smtClean="0"/>
              <a:t>Fransız Servis Kuveri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Bu usulde tabldot mönü servis edilecek ise konuklar salona gelmeden önce hazırlıklar tamamlanır  ve  başlangıç  yemeğinin  tabağı  masa  kuverine  eklenir.  Alakart  mönülerde  ise kuver basit kuver olarak açılır. Ayrıca soğuk ordövr tabağı da  kuvere eklenebilir</a:t>
            </a:r>
          </a:p>
          <a:p>
            <a:pPr eaLnBrk="1" fontAlgn="auto" hangingPunct="1">
              <a:spcAft>
                <a:spcPts val="0"/>
              </a:spcAft>
              <a:buFont typeface="Arial" pitchFamily="34" charset="0"/>
              <a:buChar char="•"/>
              <a:defRPr/>
            </a:pPr>
            <a:endParaRPr lang="tr-TR" dirty="0" smtClean="0"/>
          </a:p>
        </p:txBody>
      </p:sp>
      <p:pic>
        <p:nvPicPr>
          <p:cNvPr id="614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Fransız Servisi Yapılacak Yemeklerin Özellikleri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Denilir  ki;  “Fransızların  yemek  hakkında  kimseden  öğrenecekleri  bir	şey  yoktur. Bunun için kendi yemeklerini kendileri alırlar.” Fransız  servisinde  her  türlü  çorba,  soğuk  ve  sıcak  ordövrler;  et  ve  sebze  yemekleri rahatlıkla servis edilebilir</a:t>
            </a:r>
          </a:p>
          <a:p>
            <a:pPr eaLnBrk="1" fontAlgn="auto" hangingPunct="1">
              <a:spcAft>
                <a:spcPts val="0"/>
              </a:spcAft>
              <a:buFont typeface="Arial" pitchFamily="34" charset="0"/>
              <a:buChar char="•"/>
              <a:defRPr/>
            </a:pPr>
            <a:endParaRPr lang="tr-TR" dirty="0" smtClean="0"/>
          </a:p>
        </p:txBody>
      </p:sp>
      <p:pic>
        <p:nvPicPr>
          <p:cNvPr id="717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p:cNvSpPr>
            <a:spLocks noGrp="1"/>
          </p:cNvSpPr>
          <p:nvPr>
            <p:ph type="title"/>
          </p:nvPr>
        </p:nvSpPr>
        <p:spPr/>
        <p:txBody>
          <a:bodyPr/>
          <a:lstStyle/>
          <a:p>
            <a:pPr eaLnBrk="1" hangingPunct="1"/>
            <a:r>
              <a:rPr lang="tr-TR" smtClean="0"/>
              <a:t>Maşa Servisi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Maşa; aynı boy  kaşık  ve  çatalın sağ  el  ile tutulup  yiyecek servisi  yapamaya  yarayan servis  aracıdır.  Çoğunlukla  büyük  kaşık  ve  büyük  çatal  kullanılır.  Konuk  çatalı  sol  eline kaşığı  da  sağ  eline  alarak  yemeği,  kayık  tabaktan  kendi  tabağına  alır.  Personelin  servisi kendisinin yapması gerektiği hallerde kaşık ve çatalı üç şekilde tutarak maşa yapar. Bunlar:</a:t>
            </a:r>
          </a:p>
          <a:p>
            <a:pPr eaLnBrk="1" fontAlgn="auto" hangingPunct="1">
              <a:spcAft>
                <a:spcPts val="0"/>
              </a:spcAft>
              <a:buFont typeface="Arial" pitchFamily="34" charset="0"/>
              <a:buChar char="•"/>
              <a:defRPr/>
            </a:pPr>
            <a:endParaRPr lang="tr-TR" dirty="0" smtClean="0"/>
          </a:p>
        </p:txBody>
      </p:sp>
      <p:pic>
        <p:nvPicPr>
          <p:cNvPr id="819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p:txBody>
          <a:bodyPr/>
          <a:lstStyle/>
          <a:p>
            <a:pPr eaLnBrk="1" hangingPunct="1"/>
            <a:r>
              <a:rPr lang="tr-TR" smtClean="0"/>
              <a:t>1- Düz Maşa Tutuşu</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Kaşığın  altta  çatalın  üstte  olduğu  her  iki  takımın  da  iç  kısımlarının  birbirine  paralel olduğu  tutuş  biçimidir.  Kolay  alınabilen  yemeklerin,  garnitürlerin  ve  sosların  servisinde kullanılabilir</a:t>
            </a:r>
          </a:p>
          <a:p>
            <a:pPr eaLnBrk="1" fontAlgn="auto" hangingPunct="1">
              <a:spcAft>
                <a:spcPts val="0"/>
              </a:spcAft>
              <a:buFont typeface="Arial" pitchFamily="34" charset="0"/>
              <a:buChar char="•"/>
              <a:defRPr/>
            </a:pPr>
            <a:endParaRPr lang="tr-TR" dirty="0" smtClean="0"/>
          </a:p>
        </p:txBody>
      </p:sp>
      <p:pic>
        <p:nvPicPr>
          <p:cNvPr id="922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Başlık 1"/>
          <p:cNvSpPr>
            <a:spLocks noGrp="1"/>
          </p:cNvSpPr>
          <p:nvPr>
            <p:ph type="title"/>
          </p:nvPr>
        </p:nvSpPr>
        <p:spPr/>
        <p:txBody>
          <a:bodyPr/>
          <a:lstStyle/>
          <a:p>
            <a:pPr eaLnBrk="1" hangingPunct="1"/>
            <a:endParaRPr lang="tr-TR" smtClean="0"/>
          </a:p>
        </p:txBody>
      </p:sp>
      <p:sp>
        <p:nvSpPr>
          <p:cNvPr id="10243" name="İçerik Yer Tutucusu 2"/>
          <p:cNvSpPr>
            <a:spLocks noGrp="1"/>
          </p:cNvSpPr>
          <p:nvPr>
            <p:ph idx="1"/>
          </p:nvPr>
        </p:nvSpPr>
        <p:spPr/>
        <p:txBody>
          <a:bodyPr/>
          <a:lstStyle/>
          <a:p>
            <a:pPr eaLnBrk="1" hangingPunct="1"/>
            <a:endParaRPr lang="tr-TR" smtClean="0"/>
          </a:p>
        </p:txBody>
      </p:sp>
      <p:pic>
        <p:nvPicPr>
          <p:cNvPr id="10244" name="Picture 2"/>
          <p:cNvPicPr>
            <a:picLocks noChangeAspect="1" noChangeArrowheads="1"/>
          </p:cNvPicPr>
          <p:nvPr/>
        </p:nvPicPr>
        <p:blipFill>
          <a:blip r:embed="rId2"/>
          <a:srcRect/>
          <a:stretch>
            <a:fillRect/>
          </a:stretch>
        </p:blipFill>
        <p:spPr bwMode="auto">
          <a:xfrm>
            <a:off x="2411413" y="1844675"/>
            <a:ext cx="4105275" cy="2940050"/>
          </a:xfrm>
          <a:prstGeom prst="rect">
            <a:avLst/>
          </a:prstGeom>
          <a:noFill/>
          <a:ln w="9525">
            <a:noFill/>
            <a:miter lim="800000"/>
            <a:headEnd/>
            <a:tailEnd/>
          </a:ln>
        </p:spPr>
      </p:pic>
      <p:pic>
        <p:nvPicPr>
          <p:cNvPr id="10245"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p:txBody>
          <a:bodyPr/>
          <a:lstStyle/>
          <a:p>
            <a:pPr eaLnBrk="1" hangingPunct="1"/>
            <a:r>
              <a:rPr lang="tr-TR" b="1" smtClean="0"/>
              <a:t>2- Bitişik Maşa Tutuşu</a:t>
            </a:r>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Kaşığın solda çatalın sağda olduğu iç kısımlarının yukarı baktığı tutuş biçimidir. Pilav, küçük taneli veya küçük doğranmış sebzeler ve sote yemeklerin servisinde kullanılabilir</a:t>
            </a:r>
          </a:p>
          <a:p>
            <a:pPr eaLnBrk="1" fontAlgn="auto" hangingPunct="1">
              <a:spcAft>
                <a:spcPts val="0"/>
              </a:spcAft>
              <a:buFont typeface="Arial" pitchFamily="34" charset="0"/>
              <a:buChar char="•"/>
              <a:defRPr/>
            </a:pPr>
            <a:endParaRPr lang="tr-TR" dirty="0" smtClean="0"/>
          </a:p>
        </p:txBody>
      </p:sp>
      <p:pic>
        <p:nvPicPr>
          <p:cNvPr id="1126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1"/>
          <p:cNvSpPr>
            <a:spLocks noGrp="1"/>
          </p:cNvSpPr>
          <p:nvPr>
            <p:ph type="title"/>
          </p:nvPr>
        </p:nvSpPr>
        <p:spPr/>
        <p:txBody>
          <a:bodyPr/>
          <a:lstStyle/>
          <a:p>
            <a:pPr eaLnBrk="1" hangingPunct="1"/>
            <a:endParaRPr lang="tr-TR" smtClean="0"/>
          </a:p>
        </p:txBody>
      </p:sp>
      <p:sp>
        <p:nvSpPr>
          <p:cNvPr id="12291" name="İçerik Yer Tutucusu 2"/>
          <p:cNvSpPr>
            <a:spLocks noGrp="1"/>
          </p:cNvSpPr>
          <p:nvPr>
            <p:ph idx="1"/>
          </p:nvPr>
        </p:nvSpPr>
        <p:spPr/>
        <p:txBody>
          <a:bodyPr/>
          <a:lstStyle/>
          <a:p>
            <a:pPr eaLnBrk="1" hangingPunct="1"/>
            <a:endParaRPr lang="tr-TR" smtClean="0"/>
          </a:p>
        </p:txBody>
      </p:sp>
      <p:pic>
        <p:nvPicPr>
          <p:cNvPr id="12292" name="Picture 2"/>
          <p:cNvPicPr>
            <a:picLocks noChangeAspect="1" noChangeArrowheads="1"/>
          </p:cNvPicPr>
          <p:nvPr/>
        </p:nvPicPr>
        <p:blipFill>
          <a:blip r:embed="rId2"/>
          <a:srcRect/>
          <a:stretch>
            <a:fillRect/>
          </a:stretch>
        </p:blipFill>
        <p:spPr bwMode="auto">
          <a:xfrm>
            <a:off x="2195513" y="2133600"/>
            <a:ext cx="4497387" cy="3400425"/>
          </a:xfrm>
          <a:prstGeom prst="rect">
            <a:avLst/>
          </a:prstGeom>
          <a:noFill/>
          <a:ln w="9525">
            <a:noFill/>
            <a:miter lim="800000"/>
            <a:headEnd/>
            <a:tailEnd/>
          </a:ln>
        </p:spPr>
      </p:pic>
      <p:pic>
        <p:nvPicPr>
          <p:cNvPr id="12293"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p:txBody>
          <a:bodyPr/>
          <a:lstStyle/>
          <a:p>
            <a:pPr eaLnBrk="1" hangingPunct="1"/>
            <a:r>
              <a:rPr lang="tr-TR" smtClean="0"/>
              <a:t>3- Ters Maşa Tutuşu</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Kaşığın  altta  çatalın  üstte  olduğu;  iç  kısımlarının  birbirine  baktığı  tutuş  biçimidir. Kayık tabaktan alınması güç, tek ve büyük parçalı yemekler, dolmalar ve ekmek servisinde kullanılabilir</a:t>
            </a:r>
          </a:p>
          <a:p>
            <a:pPr eaLnBrk="1" fontAlgn="auto" hangingPunct="1">
              <a:spcAft>
                <a:spcPts val="0"/>
              </a:spcAft>
              <a:buFont typeface="Arial" pitchFamily="34" charset="0"/>
              <a:buChar char="•"/>
              <a:defRPr/>
            </a:pPr>
            <a:endParaRPr lang="tr-TR" dirty="0" smtClean="0"/>
          </a:p>
        </p:txBody>
      </p:sp>
      <p:pic>
        <p:nvPicPr>
          <p:cNvPr id="1331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p:txBody>
          <a:bodyPr/>
          <a:lstStyle/>
          <a:p>
            <a:pPr eaLnBrk="1" hangingPunct="1"/>
            <a:endParaRPr lang="tr-TR" smtClean="0"/>
          </a:p>
        </p:txBody>
      </p:sp>
      <p:sp>
        <p:nvSpPr>
          <p:cNvPr id="14339" name="İçerik Yer Tutucusu 2"/>
          <p:cNvSpPr>
            <a:spLocks noGrp="1"/>
          </p:cNvSpPr>
          <p:nvPr>
            <p:ph idx="1"/>
          </p:nvPr>
        </p:nvSpPr>
        <p:spPr/>
        <p:txBody>
          <a:bodyPr/>
          <a:lstStyle/>
          <a:p>
            <a:pPr eaLnBrk="1" hangingPunct="1"/>
            <a:endParaRPr lang="tr-TR" smtClean="0"/>
          </a:p>
        </p:txBody>
      </p:sp>
      <p:pic>
        <p:nvPicPr>
          <p:cNvPr id="14340" name="Picture 2"/>
          <p:cNvPicPr>
            <a:picLocks noChangeAspect="1" noChangeArrowheads="1"/>
          </p:cNvPicPr>
          <p:nvPr/>
        </p:nvPicPr>
        <p:blipFill>
          <a:blip r:embed="rId2"/>
          <a:srcRect/>
          <a:stretch>
            <a:fillRect/>
          </a:stretch>
        </p:blipFill>
        <p:spPr bwMode="auto">
          <a:xfrm>
            <a:off x="2771775" y="1125538"/>
            <a:ext cx="3384550" cy="5327650"/>
          </a:xfrm>
          <a:prstGeom prst="rect">
            <a:avLst/>
          </a:prstGeom>
          <a:noFill/>
          <a:ln w="9525">
            <a:noFill/>
            <a:miter lim="800000"/>
            <a:headEnd/>
            <a:tailEnd/>
          </a:ln>
        </p:spPr>
      </p:pic>
      <p:pic>
        <p:nvPicPr>
          <p:cNvPr id="14341"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YİYECEKLERİ İNGİLİZ USULDE SERVİS</a:t>
            </a:r>
            <a:br>
              <a:rPr lang="tr-TR" dirty="0" smtClean="0"/>
            </a:br>
            <a:r>
              <a:rPr lang="tr-TR" dirty="0" smtClean="0"/>
              <a:t>YAPMAK</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İngiliz  servisi;  genel  olarak  mutfakta  hazırlanmış,  </a:t>
            </a:r>
            <a:r>
              <a:rPr lang="tr-TR" dirty="0" err="1" smtClean="0"/>
              <a:t>porsiyonlanmış</a:t>
            </a:r>
            <a:r>
              <a:rPr lang="tr-TR" dirty="0" smtClean="0"/>
              <a:t>  yemeklerin “</a:t>
            </a:r>
            <a:r>
              <a:rPr lang="tr-TR" dirty="0" err="1" smtClean="0"/>
              <a:t>gueridon</a:t>
            </a:r>
            <a:r>
              <a:rPr lang="tr-TR" dirty="0" smtClean="0"/>
              <a:t>”  üzerine  tabaklara  belirli  bir  düzen  içerisinde  yerleştirilmesi,  buradan  konuk masasına  servisidir.    Bu  servis	şekli İngiliz  aile  sofrasından  Avrupa’ya  oradan  da  dünyaya yayılmıştır.</a:t>
            </a:r>
          </a:p>
          <a:p>
            <a:pPr eaLnBrk="1" fontAlgn="auto" hangingPunct="1">
              <a:spcAft>
                <a:spcPts val="0"/>
              </a:spcAft>
              <a:buFont typeface="Arial" pitchFamily="34" charset="0"/>
              <a:buChar char="•"/>
              <a:defRPr/>
            </a:pPr>
            <a:endParaRPr lang="tr-TR" dirty="0" smtClean="0"/>
          </a:p>
        </p:txBody>
      </p:sp>
      <p:pic>
        <p:nvPicPr>
          <p:cNvPr id="1536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Yetenekli bilgili ve tecrübeli personel gerektirir. </a:t>
            </a:r>
            <a:r>
              <a:rPr lang="tr-TR" dirty="0" err="1" smtClean="0"/>
              <a:t>Porsiyonlamayı</a:t>
            </a:r>
            <a:r>
              <a:rPr lang="tr-TR" dirty="0" smtClean="0"/>
              <a:t> ve tabak içi yerleşimi servis  elemanı  kendisi  yapar.  Özellikle  kaliteli  alakart  restoranlarda    uygulanır.  Yemeğin servisi  uzun  zaman  aldığı  için  ziyafetlere  ve  kalabalık  grupların  servisine  uygun  değildir. Servis personeli konuk masasında fazla vakit geçirir.</a:t>
            </a:r>
          </a:p>
          <a:p>
            <a:pPr eaLnBrk="1" fontAlgn="auto" hangingPunct="1">
              <a:spcAft>
                <a:spcPts val="0"/>
              </a:spcAft>
              <a:buFont typeface="Arial" pitchFamily="34" charset="0"/>
              <a:buChar char="•"/>
              <a:defRPr/>
            </a:pPr>
            <a:endParaRPr lang="tr-TR" dirty="0" smtClean="0"/>
          </a:p>
        </p:txBody>
      </p:sp>
      <p:pic>
        <p:nvPicPr>
          <p:cNvPr id="1638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err="1" smtClean="0"/>
              <a:t>Gueridon</a:t>
            </a:r>
            <a:r>
              <a:rPr lang="tr-TR" dirty="0" smtClean="0"/>
              <a:t> Üzerinden Çift Elle Maşa Servisi </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a:t>
            </a:r>
            <a:r>
              <a:rPr lang="tr-TR" dirty="0" err="1" smtClean="0"/>
              <a:t>Gueridon</a:t>
            </a:r>
            <a:r>
              <a:rPr lang="tr-TR" dirty="0" smtClean="0"/>
              <a:t> üzerinde porsiyonlara ayrılmış  olan yemekler sağ  elde tutulan büyük  kaşık ve sol elde tutulan büyük çatal vasıtasıyla servis kabından alınıp yemek tabağına yerleştirilir. Bunun  yanında  yemek  takımlarından  daha  büyük  boyda  olan  servis  takımları  da kullanılabilir</a:t>
            </a:r>
          </a:p>
          <a:p>
            <a:pPr eaLnBrk="1" fontAlgn="auto" hangingPunct="1">
              <a:spcAft>
                <a:spcPts val="0"/>
              </a:spcAft>
              <a:buFont typeface="Arial" pitchFamily="34" charset="0"/>
              <a:buChar char="•"/>
              <a:defRPr/>
            </a:pPr>
            <a:endParaRPr lang="tr-TR" dirty="0" smtClean="0"/>
          </a:p>
        </p:txBody>
      </p:sp>
      <p:pic>
        <p:nvPicPr>
          <p:cNvPr id="1741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İngiliz Servisi Yapılacak Yemeklerin Özellikleri</a:t>
            </a:r>
          </a:p>
        </p:txBody>
      </p:sp>
      <p:sp>
        <p:nvSpPr>
          <p:cNvPr id="3" name="İçerik Yer Tutucusu 2"/>
          <p:cNvSpPr>
            <a:spLocks noGrp="1"/>
          </p:cNvSpPr>
          <p:nvPr>
            <p:ph idx="1"/>
          </p:nvPr>
        </p:nvSpPr>
        <p:spPr/>
        <p:txBody>
          <a:bodyPr rtlCol="0">
            <a:normAutofit fontScale="70000" lnSpcReduction="20000"/>
          </a:bodyPr>
          <a:lstStyle/>
          <a:p>
            <a:pPr algn="just" eaLnBrk="1" fontAlgn="auto" hangingPunct="1">
              <a:spcAft>
                <a:spcPts val="0"/>
              </a:spcAft>
              <a:buFont typeface="Arial" pitchFamily="34" charset="0"/>
              <a:buChar char="•"/>
              <a:defRPr/>
            </a:pPr>
            <a:r>
              <a:rPr lang="tr-TR" dirty="0" smtClean="0"/>
              <a:t>İngilizler servis sırasında çıkan tabak ve çatal seslerinden rahatsız oldukları için bu işi servis  personeline  bırakmıştır.  Servis  personeli  tüm  servisi  gerçekleştirir  misafir  servise müdahale etmez.</a:t>
            </a:r>
          </a:p>
          <a:p>
            <a:pPr algn="just" eaLnBrk="1" fontAlgn="auto" hangingPunct="1">
              <a:spcAft>
                <a:spcPts val="0"/>
              </a:spcAft>
              <a:buFont typeface="Arial" pitchFamily="34" charset="0"/>
              <a:buChar char="•"/>
              <a:defRPr/>
            </a:pPr>
            <a:endParaRPr lang="tr-TR" dirty="0" smtClean="0"/>
          </a:p>
          <a:p>
            <a:pPr algn="just" eaLnBrk="1" fontAlgn="auto" hangingPunct="1">
              <a:spcAft>
                <a:spcPts val="0"/>
              </a:spcAft>
              <a:buFont typeface="Arial" pitchFamily="34" charset="0"/>
              <a:buChar char="•"/>
              <a:defRPr/>
            </a:pPr>
            <a:r>
              <a:rPr lang="tr-TR" dirty="0" smtClean="0"/>
              <a:t>Hemen  hemen  tüm  yemekler,	İngiliz  servisi  yapılabilir.  Misafir  masasında  servis edilecek yemeklerin sıcak olmasına özen gösterilmelidir. </a:t>
            </a:r>
          </a:p>
          <a:p>
            <a:pPr algn="just" eaLnBrk="1" fontAlgn="auto" hangingPunct="1">
              <a:spcAft>
                <a:spcPts val="0"/>
              </a:spcAft>
              <a:buFont typeface="Arial" pitchFamily="34" charset="0"/>
              <a:buChar char="•"/>
              <a:defRPr/>
            </a:pPr>
            <a:endParaRPr lang="tr-TR" dirty="0" smtClean="0"/>
          </a:p>
          <a:p>
            <a:pPr algn="just" eaLnBrk="1" fontAlgn="auto" hangingPunct="1">
              <a:spcAft>
                <a:spcPts val="0"/>
              </a:spcAft>
              <a:buFont typeface="Arial" pitchFamily="34" charset="0"/>
              <a:buChar char="•"/>
              <a:defRPr/>
            </a:pPr>
            <a:r>
              <a:rPr lang="tr-TR" dirty="0" smtClean="0"/>
              <a:t>Porsiyonlanması yapılacak yemeklerin eklem yerleri gibi noktalarının servis personeli tarafından çok iyi bilinmesi ve tecrübeli kişiler tarafından yapılması gerekmektedir.</a:t>
            </a:r>
          </a:p>
          <a:p>
            <a:pPr algn="just" eaLnBrk="1" fontAlgn="auto" hangingPunct="1">
              <a:spcAft>
                <a:spcPts val="0"/>
              </a:spcAft>
              <a:buFont typeface="Arial" pitchFamily="34" charset="0"/>
              <a:buChar char="•"/>
              <a:defRPr/>
            </a:pPr>
            <a:endParaRPr lang="tr-TR" dirty="0" smtClean="0"/>
          </a:p>
          <a:p>
            <a:pPr algn="just" eaLnBrk="1" fontAlgn="auto" hangingPunct="1">
              <a:spcAft>
                <a:spcPts val="0"/>
              </a:spcAft>
              <a:buFont typeface="Arial" pitchFamily="34" charset="0"/>
              <a:buChar char="•"/>
              <a:defRPr/>
            </a:pPr>
            <a:r>
              <a:rPr lang="tr-TR" dirty="0" smtClean="0"/>
              <a:t>Özellikle  bütün  olarak  fırında  pişen  tavuk,  hindi,  domuz  yavrusu  budu, </a:t>
            </a:r>
            <a:r>
              <a:rPr lang="tr-TR" dirty="0" err="1" smtClean="0"/>
              <a:t>şatobiryan</a:t>
            </a:r>
            <a:r>
              <a:rPr lang="tr-TR" dirty="0" smtClean="0"/>
              <a:t>, balık buğulama gibi yemeklerden oluşur</a:t>
            </a:r>
          </a:p>
          <a:p>
            <a:pPr eaLnBrk="1" fontAlgn="auto" hangingPunct="1">
              <a:spcAft>
                <a:spcPts val="0"/>
              </a:spcAft>
              <a:buFont typeface="Arial" pitchFamily="34" charset="0"/>
              <a:buChar char="•"/>
              <a:defRPr/>
            </a:pPr>
            <a:endParaRPr lang="tr-TR" dirty="0" smtClean="0"/>
          </a:p>
        </p:txBody>
      </p:sp>
      <p:pic>
        <p:nvPicPr>
          <p:cNvPr id="1843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Yemeğin ve Garnitürlerin Tabaktaki Dizaynı</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Çatal ile kolay alınabilecek, taneli ve bıçakla kesilebilecek olan garnitürler tabağın sağ tarafına;  hafif  akıcı  soslar  ise  çatalın  üzerine  bıçak  yardımıyla  alınır.  Karbonhidrat garnitürleri etin hemen üst kısmına; tabak ambleminin altına yerleştirilir. Akıcı soslar da etin üzerine dökülür</a:t>
            </a:r>
          </a:p>
          <a:p>
            <a:pPr eaLnBrk="1" fontAlgn="auto" hangingPunct="1">
              <a:spcAft>
                <a:spcPts val="0"/>
              </a:spcAft>
              <a:buFont typeface="Arial" pitchFamily="34" charset="0"/>
              <a:buChar char="•"/>
              <a:defRPr/>
            </a:pPr>
            <a:endParaRPr lang="tr-TR" dirty="0" smtClean="0"/>
          </a:p>
        </p:txBody>
      </p:sp>
      <p:pic>
        <p:nvPicPr>
          <p:cNvPr id="1946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p:txBody>
          <a:bodyPr/>
          <a:lstStyle/>
          <a:p>
            <a:pPr eaLnBrk="1" hangingPunct="1"/>
            <a:endParaRPr lang="tr-TR" smtClean="0"/>
          </a:p>
        </p:txBody>
      </p:sp>
      <p:sp>
        <p:nvSpPr>
          <p:cNvPr id="20483" name="İçerik Yer Tutucusu 2"/>
          <p:cNvSpPr>
            <a:spLocks noGrp="1"/>
          </p:cNvSpPr>
          <p:nvPr>
            <p:ph idx="1"/>
          </p:nvPr>
        </p:nvSpPr>
        <p:spPr/>
        <p:txBody>
          <a:bodyPr/>
          <a:lstStyle/>
          <a:p>
            <a:pPr eaLnBrk="1" hangingPunct="1"/>
            <a:endParaRPr lang="tr-TR" smtClean="0"/>
          </a:p>
        </p:txBody>
      </p:sp>
      <p:pic>
        <p:nvPicPr>
          <p:cNvPr id="20484" name="Picture 2"/>
          <p:cNvPicPr>
            <a:picLocks noChangeAspect="1" noChangeArrowheads="1"/>
          </p:cNvPicPr>
          <p:nvPr/>
        </p:nvPicPr>
        <p:blipFill>
          <a:blip r:embed="rId2"/>
          <a:srcRect/>
          <a:stretch>
            <a:fillRect/>
          </a:stretch>
        </p:blipFill>
        <p:spPr bwMode="auto">
          <a:xfrm>
            <a:off x="1547813" y="1484313"/>
            <a:ext cx="5327650" cy="4752975"/>
          </a:xfrm>
          <a:prstGeom prst="rect">
            <a:avLst/>
          </a:prstGeom>
          <a:noFill/>
          <a:ln w="9525">
            <a:noFill/>
            <a:miter lim="800000"/>
            <a:headEnd/>
            <a:tailEnd/>
          </a:ln>
        </p:spPr>
      </p:pic>
      <p:pic>
        <p:nvPicPr>
          <p:cNvPr id="20485"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YİYECEKLERİ RUS USULÜ SERVİS</a:t>
            </a:r>
            <a:br>
              <a:rPr lang="tr-TR" dirty="0" smtClean="0"/>
            </a:br>
            <a:r>
              <a:rPr lang="tr-TR" dirty="0" smtClean="0"/>
              <a:t>YAPMAK</a:t>
            </a:r>
          </a:p>
        </p:txBody>
      </p:sp>
      <p:sp>
        <p:nvSpPr>
          <p:cNvPr id="3" name="İçerik Yer Tutucusu 2"/>
          <p:cNvSpPr>
            <a:spLocks noGrp="1"/>
          </p:cNvSpPr>
          <p:nvPr>
            <p:ph idx="1"/>
          </p:nvPr>
        </p:nvSpPr>
        <p:spPr/>
        <p:txBody>
          <a:bodyPr rtlCol="0">
            <a:normAutofit fontScale="85000" lnSpcReduction="20000"/>
          </a:bodyPr>
          <a:lstStyle/>
          <a:p>
            <a:pPr algn="just" eaLnBrk="1" fontAlgn="auto" hangingPunct="1">
              <a:spcAft>
                <a:spcPts val="0"/>
              </a:spcAft>
              <a:buFont typeface="Arial" pitchFamily="34" charset="0"/>
              <a:buChar char="•"/>
              <a:defRPr/>
            </a:pPr>
            <a:r>
              <a:rPr lang="tr-TR" dirty="0" smtClean="0"/>
              <a:t>Rus  servisi,  çoğunlukla  canlı  müzik  yapılan  ziyafetlerde  uygulanan  ve  mönünün daha önceden belli olduğu bir servis usulüdür.  </a:t>
            </a:r>
          </a:p>
          <a:p>
            <a:pPr algn="just" eaLnBrk="1" fontAlgn="auto" hangingPunct="1">
              <a:spcAft>
                <a:spcPts val="0"/>
              </a:spcAft>
              <a:buFont typeface="Arial" pitchFamily="34" charset="0"/>
              <a:buChar char="•"/>
              <a:defRPr/>
            </a:pPr>
            <a:endParaRPr lang="tr-TR" dirty="0" smtClean="0"/>
          </a:p>
          <a:p>
            <a:pPr algn="just" eaLnBrk="1" fontAlgn="auto" hangingPunct="1">
              <a:spcAft>
                <a:spcPts val="0"/>
              </a:spcAft>
              <a:buFont typeface="Arial" pitchFamily="34" charset="0"/>
              <a:buChar char="•"/>
              <a:defRPr/>
            </a:pPr>
            <a:r>
              <a:rPr lang="tr-TR" dirty="0" smtClean="0"/>
              <a:t>Ayrıca  bu  servis  yöntemi  için  çok  sayıda  ve  birbiriyle  uyumlu  çalışan,  tecrübeli personel gerekir. Servis bir ahenk içinde, aynı anda ve seri bir şekilde gerçekleşmelidir.</a:t>
            </a:r>
          </a:p>
          <a:p>
            <a:pPr algn="just" eaLnBrk="1" fontAlgn="auto" hangingPunct="1">
              <a:spcAft>
                <a:spcPts val="0"/>
              </a:spcAft>
              <a:buFont typeface="Arial" pitchFamily="34" charset="0"/>
              <a:buChar char="•"/>
              <a:defRPr/>
            </a:pPr>
            <a:endParaRPr lang="tr-TR" dirty="0" smtClean="0"/>
          </a:p>
          <a:p>
            <a:pPr algn="just" eaLnBrk="1" fontAlgn="auto" hangingPunct="1">
              <a:spcAft>
                <a:spcPts val="0"/>
              </a:spcAft>
              <a:buFont typeface="Arial" pitchFamily="34" charset="0"/>
              <a:buChar char="•"/>
              <a:defRPr/>
            </a:pPr>
            <a:r>
              <a:rPr lang="tr-TR" dirty="0" smtClean="0"/>
              <a:t>Masalar  hazırlanırken  mönüye  göre  servisi  yapılacak  beyaz	şarap  veya  köpüklü şaraplar soğukluğunu koruyacak şekilde masalara yerleştirilir</a:t>
            </a:r>
          </a:p>
          <a:p>
            <a:pPr algn="just" eaLnBrk="1" fontAlgn="auto" hangingPunct="1">
              <a:spcAft>
                <a:spcPts val="0"/>
              </a:spcAft>
              <a:buFont typeface="Arial" pitchFamily="34" charset="0"/>
              <a:buChar char="•"/>
              <a:defRPr/>
            </a:pPr>
            <a:endParaRPr lang="tr-TR" dirty="0" smtClean="0"/>
          </a:p>
        </p:txBody>
      </p:sp>
      <p:pic>
        <p:nvPicPr>
          <p:cNvPr id="2150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Rus Servisi Yapılacak Yemeklerin Özellikleri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Ruslar  mideden  önce  gözü  tatmin  etmek  için  yemek  sanatını  görmek  isterler.  Çarlık </a:t>
            </a:r>
            <a:r>
              <a:rPr lang="tr-TR" dirty="0" err="1" smtClean="0"/>
              <a:t>Rusyasın’dan</a:t>
            </a:r>
            <a:r>
              <a:rPr lang="tr-TR" dirty="0" smtClean="0"/>
              <a:t>  itibaren  büyük  ziyafetlerde  kümes  hayvanları,  av  hayvanları,  küçük  baş hayvanlar orkestra eşliğinde servis edilir (kuzu, ördek, kaz,  balık, dana budu,  gibi)</a:t>
            </a:r>
          </a:p>
          <a:p>
            <a:pPr eaLnBrk="1" fontAlgn="auto" hangingPunct="1">
              <a:spcAft>
                <a:spcPts val="0"/>
              </a:spcAft>
              <a:buFont typeface="Arial" pitchFamily="34" charset="0"/>
              <a:buChar char="•"/>
              <a:defRPr/>
            </a:pPr>
            <a:endParaRPr lang="tr-TR" dirty="0" smtClean="0"/>
          </a:p>
        </p:txBody>
      </p:sp>
      <p:pic>
        <p:nvPicPr>
          <p:cNvPr id="2253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p:txBody>
          <a:bodyPr/>
          <a:lstStyle/>
          <a:p>
            <a:pPr eaLnBrk="1" hangingPunct="1"/>
            <a:r>
              <a:rPr lang="tr-TR" smtClean="0"/>
              <a:t>Başlangıç Yemeklerinin Servisi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Rus servisinde salatalar, ordövrler, mezeler misafirler salona gelmeden önce masalara yerleştirilir. Konuklar oturduklarında ordövr tabaklarına maşalarla soğukları alırlar. Mönüde çorba  var  ise;  çorbalar  masaya  gelmeden  önce  ordövrler  ve  boş,  kirli  tabaklar  masadan kaldırılır.  Tepsiler  üzerinde  gelen  çorba  kaseleri  tüm  salonda  aynı  anda  misafirlere  sağdan sunulur</a:t>
            </a:r>
          </a:p>
          <a:p>
            <a:pPr eaLnBrk="1" fontAlgn="auto" hangingPunct="1">
              <a:spcAft>
                <a:spcPts val="0"/>
              </a:spcAft>
              <a:buFont typeface="Arial" pitchFamily="34" charset="0"/>
              <a:buChar char="•"/>
              <a:defRPr/>
            </a:pPr>
            <a:endParaRPr lang="tr-TR" dirty="0" smtClean="0"/>
          </a:p>
        </p:txBody>
      </p:sp>
      <p:pic>
        <p:nvPicPr>
          <p:cNvPr id="2355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p:txBody>
          <a:bodyPr/>
          <a:lstStyle/>
          <a:p>
            <a:pPr eaLnBrk="1" hangingPunct="1"/>
            <a:r>
              <a:rPr lang="tr-TR" smtClean="0"/>
              <a:t>Ana Yemeğin Salona Getirilmesi</a:t>
            </a:r>
          </a:p>
        </p:txBody>
      </p:sp>
      <p:sp>
        <p:nvSpPr>
          <p:cNvPr id="3" name="İçerik Yer Tutucusu 2"/>
          <p:cNvSpPr>
            <a:spLocks noGrp="1"/>
          </p:cNvSpPr>
          <p:nvPr>
            <p:ph idx="1"/>
          </p:nvPr>
        </p:nvSpPr>
        <p:spPr/>
        <p:txBody>
          <a:bodyPr rtlCol="0">
            <a:normAutofit fontScale="85000" lnSpcReduction="20000"/>
          </a:bodyPr>
          <a:lstStyle/>
          <a:p>
            <a:pPr marL="0" indent="0" algn="just" eaLnBrk="1" fontAlgn="auto" hangingPunct="1">
              <a:spcAft>
                <a:spcPts val="0"/>
              </a:spcAft>
              <a:buFont typeface="Arial" pitchFamily="34" charset="0"/>
              <a:buNone/>
              <a:defRPr/>
            </a:pPr>
            <a:r>
              <a:rPr lang="tr-TR" dirty="0" smtClean="0"/>
              <a:t>         Rus  servisi  diğer  servis  usulleri  gibi  sakin  ve  sessiz  bir  ortamda  geçmez.  Aksine  bu servis usulünde bir şov ve aksiyon vardır. Ana yemek salona gelmeden önce dans grupları tarafından bir gösteri düzenlenebilir. Daha sonra orkestra yemek müziği çalar, ışıklar söner, tepsiler üzerinde </a:t>
            </a:r>
            <a:r>
              <a:rPr lang="tr-TR" dirty="0" err="1" smtClean="0"/>
              <a:t>garnitürlendirilmiş</a:t>
            </a:r>
            <a:r>
              <a:rPr lang="tr-TR" dirty="0" smtClean="0"/>
              <a:t> ve </a:t>
            </a:r>
            <a:r>
              <a:rPr lang="tr-TR" dirty="0" err="1" smtClean="0"/>
              <a:t>soslanmış</a:t>
            </a:r>
            <a:r>
              <a:rPr lang="tr-TR" dirty="0" smtClean="0"/>
              <a:t> yemekleri taşıyan servis elemanları bir sıra dahilinde yemek salonunu dolaşırlar. Daha sonra masalara gidilerek konuklara yemeklerinin prezantasyonu yapılır. Eğer yemek çok özel ise </a:t>
            </a:r>
            <a:r>
              <a:rPr lang="tr-TR" dirty="0" err="1" smtClean="0"/>
              <a:t>porsiyonlanmadan</a:t>
            </a:r>
            <a:r>
              <a:rPr lang="tr-TR" dirty="0" smtClean="0"/>
              <a:t> önce kısa bir süreliğine de olsa masaya bırakılır ve konukların izlemesi sağlanır. Rus servisinin en önemli özelliği ana yemeğin sunumudur</a:t>
            </a:r>
          </a:p>
          <a:p>
            <a:pPr algn="just" eaLnBrk="1" fontAlgn="auto" hangingPunct="1">
              <a:spcAft>
                <a:spcPts val="0"/>
              </a:spcAft>
              <a:buFont typeface="Arial" pitchFamily="34" charset="0"/>
              <a:buChar char="•"/>
              <a:defRPr/>
            </a:pPr>
            <a:endParaRPr lang="tr-TR" dirty="0" smtClean="0"/>
          </a:p>
        </p:txBody>
      </p:sp>
      <p:pic>
        <p:nvPicPr>
          <p:cNvPr id="2458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Ana Yemeğin Salonda Porsiyonlanması</a:t>
            </a:r>
          </a:p>
        </p:txBody>
      </p:sp>
      <p:sp>
        <p:nvSpPr>
          <p:cNvPr id="25603" name="İçerik Yer Tutucusu 2"/>
          <p:cNvSpPr>
            <a:spLocks noGrp="1"/>
          </p:cNvSpPr>
          <p:nvPr>
            <p:ph idx="1"/>
          </p:nvPr>
        </p:nvSpPr>
        <p:spPr/>
        <p:txBody>
          <a:bodyPr/>
          <a:lstStyle/>
          <a:p>
            <a:pPr marL="0" indent="0" algn="just" eaLnBrk="1" hangingPunct="1">
              <a:buFont typeface="Arial" charset="0"/>
              <a:buNone/>
            </a:pPr>
            <a:r>
              <a:rPr lang="tr-TR" smtClean="0"/>
              <a:t>      Ana  yemek  misafirlere  sunulmadan  önce  mutfakta  porsiyonlaması  yapılmış  ve  bir bütün  görünümü  verilerek  servis  kabı  içerisine  yerleştirilmiştir.  Özellikle  et  yemekleri mutfakta parçalanmış, fazlalıkları alınmış ve servis tepsisine yerleştirilmiştir. Servis elemanı salonda  misafirlerin göz zevkine  hitap  ederek  dolaştırılmış olan yemeği tabaklara porsiyonlamak amacıyla gueridon üzerine alır.</a:t>
            </a:r>
          </a:p>
        </p:txBody>
      </p:sp>
      <p:pic>
        <p:nvPicPr>
          <p:cNvPr id="2560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es-ES" dirty="0" smtClean="0"/>
              <a:t>Porsiyonlanan Ana Yemeğin Misafirlere Sunulması</a:t>
            </a:r>
            <a:endParaRPr lang="tr-TR" dirty="0"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a:t>
            </a:r>
            <a:r>
              <a:rPr lang="tr-TR" dirty="0" err="1" smtClean="0"/>
              <a:t>Porsiyonlanan</a:t>
            </a:r>
            <a:r>
              <a:rPr lang="tr-TR" dirty="0" smtClean="0"/>
              <a:t>  ana  yemek  iki	şekilde  misafirlere  sunulabilir.  Bunlardan  birincisi, </a:t>
            </a:r>
            <a:r>
              <a:rPr lang="tr-TR" dirty="0" err="1" smtClean="0"/>
              <a:t>porsiyonlama</a:t>
            </a:r>
            <a:r>
              <a:rPr lang="tr-TR" dirty="0" smtClean="0"/>
              <a:t>  işleminden  sonra  yemek;  tabaklara  alınır  ve  garson  yardımcısı  tarafından misafirlerin sağ tarafından İngiliz servisi gibi sunulur. </a:t>
            </a:r>
          </a:p>
          <a:p>
            <a:pPr eaLnBrk="1" fontAlgn="auto" hangingPunct="1">
              <a:spcAft>
                <a:spcPts val="0"/>
              </a:spcAft>
              <a:buFont typeface="Arial" pitchFamily="34" charset="0"/>
              <a:buChar char="•"/>
              <a:defRPr/>
            </a:pPr>
            <a:endParaRPr lang="tr-TR" dirty="0" smtClean="0"/>
          </a:p>
        </p:txBody>
      </p:sp>
      <p:pic>
        <p:nvPicPr>
          <p:cNvPr id="2662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Diğeri  ise  daha basit ve  hızlıdır. Ana yemeğin salonda </a:t>
            </a:r>
            <a:r>
              <a:rPr lang="tr-TR" dirty="0" err="1" smtClean="0"/>
              <a:t>prezentasyonu</a:t>
            </a:r>
            <a:r>
              <a:rPr lang="tr-TR" dirty="0" smtClean="0"/>
              <a:t> bittikten sonra </a:t>
            </a:r>
            <a:r>
              <a:rPr lang="tr-TR" dirty="0" err="1" smtClean="0"/>
              <a:t>gueridon</a:t>
            </a:r>
            <a:r>
              <a:rPr lang="tr-TR" dirty="0" smtClean="0"/>
              <a:t> üzerine alınır. Burada bozulmuş ise görünüşleri düzeltilir. Etrafına kişi sayısı kadar maşa ters olarak bırakılır. Konuklar kendileri tepsinin üzerinden yiyecekleri tabaklarına alır. Servisini  yapamayacak  durumda  olanlar  ile  yapmak  istemeyenlerin  servisini  </a:t>
            </a:r>
            <a:r>
              <a:rPr lang="tr-TR" dirty="0" err="1" smtClean="0"/>
              <a:t>Chef</a:t>
            </a:r>
            <a:r>
              <a:rPr lang="tr-TR" dirty="0" smtClean="0"/>
              <a:t>  de  </a:t>
            </a:r>
            <a:r>
              <a:rPr lang="tr-TR" dirty="0" err="1" smtClean="0"/>
              <a:t>Rang</a:t>
            </a:r>
            <a:r>
              <a:rPr lang="tr-TR" dirty="0" smtClean="0"/>
              <a:t> kendisi yapar</a:t>
            </a:r>
          </a:p>
          <a:p>
            <a:pPr eaLnBrk="1" fontAlgn="auto" hangingPunct="1">
              <a:spcAft>
                <a:spcPts val="0"/>
              </a:spcAft>
              <a:buFont typeface="Arial" pitchFamily="34" charset="0"/>
              <a:buChar char="•"/>
              <a:defRPr/>
            </a:pPr>
            <a:endParaRPr lang="tr-TR" dirty="0" smtClean="0"/>
          </a:p>
        </p:txBody>
      </p:sp>
      <p:pic>
        <p:nvPicPr>
          <p:cNvPr id="2765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YİYECEKLERİ AMERİKAN USULDE</a:t>
            </a:r>
            <a:br>
              <a:rPr lang="tr-TR" dirty="0" smtClean="0"/>
            </a:br>
            <a:r>
              <a:rPr lang="tr-TR" dirty="0" smtClean="0"/>
              <a:t>SERVİS YAPMAK</a:t>
            </a:r>
          </a:p>
        </p:txBody>
      </p:sp>
      <p:sp>
        <p:nvSpPr>
          <p:cNvPr id="28675" name="İçerik Yer Tutucusu 2"/>
          <p:cNvSpPr>
            <a:spLocks noGrp="1"/>
          </p:cNvSpPr>
          <p:nvPr>
            <p:ph idx="1"/>
          </p:nvPr>
        </p:nvSpPr>
        <p:spPr/>
        <p:txBody>
          <a:bodyPr/>
          <a:lstStyle/>
          <a:p>
            <a:pPr marL="0" indent="0" algn="just" eaLnBrk="1" hangingPunct="1">
              <a:buFont typeface="Arial" charset="0"/>
              <a:buNone/>
            </a:pPr>
            <a:r>
              <a:rPr lang="tr-TR" smtClean="0"/>
              <a:t>     Amerikan servisi Kanada ve Amerika’da yoğun bir şekilde uygulanmakta olup ikinci dünya  savaşından sonra da Avrupa’ya yayılmıştır.  Temel özelliği  zamandan  tasarruf sağlanmasıdır. Çok yetenekli ve bilgili personele ihtiyaç yoktur.</a:t>
            </a:r>
          </a:p>
        </p:txBody>
      </p:sp>
      <p:pic>
        <p:nvPicPr>
          <p:cNvPr id="2867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Klasik  Amerikan  kuveri  restoranın  özelliğine  göre  alakart  kuverdir.  Ancak  servis tabağı yerine kumaş peçete vardır. İçecek siparişinde konuğa kahve içip içmeyeceği sorulur. Kahve  içecekse  kahve  fincanı  ile  kuver  tamamlama  yapılır.  Yemekle  birlikte  kahve  servis edilir.</a:t>
            </a:r>
          </a:p>
          <a:p>
            <a:pPr eaLnBrk="1" fontAlgn="auto" hangingPunct="1">
              <a:spcAft>
                <a:spcPts val="0"/>
              </a:spcAft>
              <a:buFont typeface="Arial" pitchFamily="34" charset="0"/>
              <a:buChar char="•"/>
              <a:defRPr/>
            </a:pPr>
            <a:endParaRPr lang="tr-TR" dirty="0" smtClean="0"/>
          </a:p>
        </p:txBody>
      </p:sp>
      <p:pic>
        <p:nvPicPr>
          <p:cNvPr id="2970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Başlık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Bu  servisin  usulünde  masa  üzerinde  masa  örtüsü,  kapak  yerine  ise  Amerikan  peçete kullanılır. Bazı işletmelerde masa örtüsü de kullanılmaz. Cilalı ve ahşap masa üzerine açılan Amerikan  peçetesi  kullanılır.  Bu  hem  temizlik,  hem  de  maliyetlerin  azaltılması  açısından günümüzde uygulanan bir kuver hazırlama usulüdür</a:t>
            </a:r>
          </a:p>
          <a:p>
            <a:pPr eaLnBrk="1" fontAlgn="auto" hangingPunct="1">
              <a:spcAft>
                <a:spcPts val="0"/>
              </a:spcAft>
              <a:buFont typeface="Arial" pitchFamily="34" charset="0"/>
              <a:buChar char="•"/>
              <a:defRPr/>
            </a:pPr>
            <a:endParaRPr lang="tr-TR" dirty="0" smtClean="0"/>
          </a:p>
        </p:txBody>
      </p:sp>
      <p:pic>
        <p:nvPicPr>
          <p:cNvPr id="3072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pPr eaLnBrk="1" hangingPunct="1"/>
            <a:r>
              <a:rPr lang="es-ES" smtClean="0"/>
              <a:t>Tost Ekmeği, Tereyağı ve Su Servisi</a:t>
            </a:r>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Bir  kuverde  su  bardağının  kapalı  olması  masanın  servise  açık  olmadığını  gösterir. Ancak  Amerikan  servisinde  konuk  masaya  oturduktan  sonra  kapalı  olan  bardak  çevrilerek buzlu su servisi yapılır. Genellikle akşam yemeklerinde de </a:t>
            </a:r>
            <a:r>
              <a:rPr lang="tr-TR" dirty="0" err="1" smtClean="0"/>
              <a:t>tereyağ</a:t>
            </a:r>
            <a:r>
              <a:rPr lang="tr-TR" dirty="0" smtClean="0"/>
              <a:t> ve kızarmış ekmek servisi yapılır.</a:t>
            </a:r>
          </a:p>
          <a:p>
            <a:pPr algn="just" eaLnBrk="1" fontAlgn="auto" hangingPunct="1">
              <a:spcAft>
                <a:spcPts val="0"/>
              </a:spcAft>
              <a:buFont typeface="Arial" pitchFamily="34" charset="0"/>
              <a:buChar char="•"/>
              <a:defRPr/>
            </a:pPr>
            <a:endParaRPr lang="tr-TR" dirty="0" smtClean="0"/>
          </a:p>
        </p:txBody>
      </p:sp>
      <p:pic>
        <p:nvPicPr>
          <p:cNvPr id="3174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eaLnBrk="1" fontAlgn="auto" hangingPunct="1">
              <a:spcAft>
                <a:spcPts val="0"/>
              </a:spcAft>
              <a:defRPr/>
            </a:pPr>
            <a:r>
              <a:rPr lang="tr-TR" dirty="0" smtClean="0"/>
              <a:t>Yemek Tabaklarında Kapak Kullanımı</a:t>
            </a:r>
          </a:p>
        </p:txBody>
      </p:sp>
      <p:sp>
        <p:nvSpPr>
          <p:cNvPr id="3" name="İçerik Yer Tutucusu 2"/>
          <p:cNvSpPr>
            <a:spLocks noGrp="1"/>
          </p:cNvSpPr>
          <p:nvPr>
            <p:ph idx="1"/>
          </p:nvPr>
        </p:nvSpPr>
        <p:spPr/>
        <p:txBody>
          <a:bodyPr rtlCol="0">
            <a:normAutofit fontScale="92500" lnSpcReduction="10000"/>
          </a:bodyPr>
          <a:lstStyle/>
          <a:p>
            <a:pPr marL="0" indent="0" algn="just" eaLnBrk="1" fontAlgn="auto" hangingPunct="1">
              <a:spcAft>
                <a:spcPts val="0"/>
              </a:spcAft>
              <a:buFont typeface="Arial" pitchFamily="34" charset="0"/>
              <a:buNone/>
              <a:defRPr/>
            </a:pPr>
            <a:r>
              <a:rPr lang="tr-TR" dirty="0" smtClean="0"/>
              <a:t>        Yemek tabakları mutfak personeli tarafından özenle tüm garnitür ve soslarıyla birlikte tabak  içerisinde  hazırlanır.  Tabakların  sıcaklığını  muhafaza  etmesi  ve  taşıma  kolaylığı açısından  yemek  kapakları  kullanılır.  Kaliteli  restoranlarda  kaplamalı  lüks  kapaklar kullanılır. Ancak  kalite  düşmeye başladıktan sonra bunun yerini plastik  kapaklar alır ve bu kapakları  üst  üste  taşıması  da  kolaydır.  Bu  kapaklar  oda  servisi  bölümünde  de kullanılmaktadır</a:t>
            </a:r>
          </a:p>
        </p:txBody>
      </p:sp>
      <p:pic>
        <p:nvPicPr>
          <p:cNvPr id="3277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p:txBody>
          <a:bodyPr/>
          <a:lstStyle/>
          <a:p>
            <a:pPr eaLnBrk="1" hangingPunct="1"/>
            <a:endParaRPr lang="tr-TR" smtClean="0"/>
          </a:p>
        </p:txBody>
      </p:sp>
      <p:sp>
        <p:nvSpPr>
          <p:cNvPr id="33795" name="İçerik Yer Tutucusu 2"/>
          <p:cNvSpPr>
            <a:spLocks noGrp="1"/>
          </p:cNvSpPr>
          <p:nvPr>
            <p:ph idx="1"/>
          </p:nvPr>
        </p:nvSpPr>
        <p:spPr/>
        <p:txBody>
          <a:bodyPr/>
          <a:lstStyle/>
          <a:p>
            <a:pPr eaLnBrk="1" hangingPunct="1"/>
            <a:endParaRPr lang="tr-TR" smtClean="0"/>
          </a:p>
        </p:txBody>
      </p:sp>
      <p:pic>
        <p:nvPicPr>
          <p:cNvPr id="33796" name="Picture 2"/>
          <p:cNvPicPr>
            <a:picLocks noChangeAspect="1" noChangeArrowheads="1"/>
          </p:cNvPicPr>
          <p:nvPr/>
        </p:nvPicPr>
        <p:blipFill>
          <a:blip r:embed="rId2"/>
          <a:srcRect/>
          <a:stretch>
            <a:fillRect/>
          </a:stretch>
        </p:blipFill>
        <p:spPr bwMode="auto">
          <a:xfrm>
            <a:off x="2051050" y="1628775"/>
            <a:ext cx="5162550" cy="4584700"/>
          </a:xfrm>
          <a:prstGeom prst="rect">
            <a:avLst/>
          </a:prstGeom>
          <a:noFill/>
          <a:ln w="9525">
            <a:noFill/>
            <a:miter lim="800000"/>
            <a:headEnd/>
            <a:tailEnd/>
          </a:ln>
        </p:spPr>
      </p:pic>
      <p:pic>
        <p:nvPicPr>
          <p:cNvPr id="33797"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Başlık 1"/>
          <p:cNvSpPr>
            <a:spLocks noGrp="1"/>
          </p:cNvSpPr>
          <p:nvPr>
            <p:ph type="title"/>
          </p:nvPr>
        </p:nvSpPr>
        <p:spPr/>
        <p:txBody>
          <a:bodyPr/>
          <a:lstStyle/>
          <a:p>
            <a:pPr eaLnBrk="1" hangingPunct="1"/>
            <a:r>
              <a:rPr lang="tr-TR" smtClean="0"/>
              <a:t>Tabakların Salona Taşınması</a:t>
            </a:r>
          </a:p>
        </p:txBody>
      </p:sp>
      <p:sp>
        <p:nvSpPr>
          <p:cNvPr id="34819" name="İçerik Yer Tutucusu 2"/>
          <p:cNvSpPr>
            <a:spLocks noGrp="1"/>
          </p:cNvSpPr>
          <p:nvPr>
            <p:ph idx="1"/>
          </p:nvPr>
        </p:nvSpPr>
        <p:spPr/>
        <p:txBody>
          <a:bodyPr/>
          <a:lstStyle/>
          <a:p>
            <a:pPr marL="0" indent="0" algn="just" eaLnBrk="1" hangingPunct="1">
              <a:buFont typeface="Arial" charset="0"/>
              <a:buNone/>
            </a:pPr>
            <a:r>
              <a:rPr lang="tr-TR" smtClean="0"/>
              <a:t>     Amerikan  tipi  restoranların  özelliği  mutfak  ile  restoranın  yan yana  ve  iyi  bir havalandırma  ile  ayrılmış  olmasıdır.  Böylece  taşıma  işleri  de  daha  seri  bir  biçimde gerçekleşir. Amerikan servisinin bir özelliği de diğer servis usullerine göre daha az personel kullanılmasıdır.  Mutfaktan  restorana  tabakların  taşınması  işlemini  de  garson  yapabilir. Tabaklar sol el üzerine yerleştirilen tepsiler vasıtasıyla taşınır.</a:t>
            </a:r>
          </a:p>
        </p:txBody>
      </p:sp>
      <p:pic>
        <p:nvPicPr>
          <p:cNvPr id="3482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Başlık 1"/>
          <p:cNvSpPr>
            <a:spLocks noGrp="1"/>
          </p:cNvSpPr>
          <p:nvPr>
            <p:ph type="title"/>
          </p:nvPr>
        </p:nvSpPr>
        <p:spPr/>
        <p:txBody>
          <a:bodyPr/>
          <a:lstStyle/>
          <a:p>
            <a:pPr eaLnBrk="1" hangingPunct="1"/>
            <a:r>
              <a:rPr lang="tr-TR" smtClean="0"/>
              <a:t>Tepsi Ayağı Kullanımı</a:t>
            </a:r>
          </a:p>
        </p:txBody>
      </p:sp>
      <p:sp>
        <p:nvSpPr>
          <p:cNvPr id="35843" name="İçerik Yer Tutucusu 2"/>
          <p:cNvSpPr>
            <a:spLocks noGrp="1"/>
          </p:cNvSpPr>
          <p:nvPr>
            <p:ph idx="1"/>
          </p:nvPr>
        </p:nvSpPr>
        <p:spPr/>
        <p:txBody>
          <a:bodyPr/>
          <a:lstStyle/>
          <a:p>
            <a:pPr marL="0" indent="0" algn="just" eaLnBrk="1" hangingPunct="1">
              <a:buFont typeface="Arial" charset="0"/>
              <a:buNone/>
            </a:pPr>
            <a:r>
              <a:rPr lang="tr-TR" smtClean="0"/>
              <a:t>      Tepsi ve tepsi ayağı sol  elde taşınır. Tepsi ayağı  masanın uygun bir yerine  konulur tepsi  üzerine  yerleştirilir.  Buradan  servis  sırasına  göre  konuklara  tabaklar  üstleri  açılarak servis edilir. Servis bittikten sonra tepsi ve tepsi ayağı masanın yanından kaldırılır.</a:t>
            </a:r>
          </a:p>
        </p:txBody>
      </p:sp>
      <p:pic>
        <p:nvPicPr>
          <p:cNvPr id="3584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Başlık 1"/>
          <p:cNvSpPr>
            <a:spLocks noGrp="1"/>
          </p:cNvSpPr>
          <p:nvPr>
            <p:ph type="title"/>
          </p:nvPr>
        </p:nvSpPr>
        <p:spPr/>
        <p:txBody>
          <a:bodyPr/>
          <a:lstStyle/>
          <a:p>
            <a:pPr eaLnBrk="1" hangingPunct="1"/>
            <a:r>
              <a:rPr lang="tr-TR" smtClean="0"/>
              <a:t>Tabakların Servisi</a:t>
            </a:r>
          </a:p>
        </p:txBody>
      </p:sp>
      <p:sp>
        <p:nvSpPr>
          <p:cNvPr id="36867" name="İçerik Yer Tutucusu 2"/>
          <p:cNvSpPr>
            <a:spLocks noGrp="1"/>
          </p:cNvSpPr>
          <p:nvPr>
            <p:ph idx="1"/>
          </p:nvPr>
        </p:nvSpPr>
        <p:spPr/>
        <p:txBody>
          <a:bodyPr/>
          <a:lstStyle/>
          <a:p>
            <a:pPr marL="0" indent="0" algn="just" eaLnBrk="1" hangingPunct="1">
              <a:buFont typeface="Arial" charset="0"/>
              <a:buNone/>
            </a:pPr>
            <a:r>
              <a:rPr lang="tr-TR" smtClean="0"/>
              <a:t>      Tabaklar sağ taraftan servis edilir.  Bu sırada sol el arkaya katlanır. Amerikan usulü serviste  tabakların  sağ  taraftan  verilmesinin  sebebi  servis  akışını  hızlandırabilmek  içindir. Mutfakta  servise  hazır  hale  getirilen  tabaklar  servis  personeli  tarafından  konuğun  sağ tarafından sunulur</a:t>
            </a:r>
          </a:p>
        </p:txBody>
      </p:sp>
      <p:pic>
        <p:nvPicPr>
          <p:cNvPr id="3686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Başlık 1"/>
          <p:cNvSpPr>
            <a:spLocks noGrp="1"/>
          </p:cNvSpPr>
          <p:nvPr>
            <p:ph type="title"/>
          </p:nvPr>
        </p:nvSpPr>
        <p:spPr/>
        <p:txBody>
          <a:bodyPr/>
          <a:lstStyle/>
          <a:p>
            <a:pPr eaLnBrk="1" hangingPunct="1"/>
            <a:r>
              <a:rPr lang="tr-TR" smtClean="0"/>
              <a:t>İçeceklerin Servisi</a:t>
            </a:r>
          </a:p>
        </p:txBody>
      </p:sp>
      <p:sp>
        <p:nvSpPr>
          <p:cNvPr id="37891" name="İçerik Yer Tutucusu 2"/>
          <p:cNvSpPr>
            <a:spLocks noGrp="1"/>
          </p:cNvSpPr>
          <p:nvPr>
            <p:ph idx="1"/>
          </p:nvPr>
        </p:nvSpPr>
        <p:spPr/>
        <p:txBody>
          <a:bodyPr/>
          <a:lstStyle/>
          <a:p>
            <a:pPr marL="0" indent="0" eaLnBrk="1" hangingPunct="1">
              <a:buFont typeface="Arial" charset="0"/>
              <a:buNone/>
            </a:pPr>
            <a:r>
              <a:rPr lang="tr-TR" smtClean="0"/>
              <a:t>   İçeceklerin servisi sağ taraftan sağ el ile yapılır.</a:t>
            </a:r>
          </a:p>
        </p:txBody>
      </p:sp>
      <p:pic>
        <p:nvPicPr>
          <p:cNvPr id="3789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Başlık 1"/>
          <p:cNvSpPr>
            <a:spLocks noGrp="1"/>
          </p:cNvSpPr>
          <p:nvPr>
            <p:ph type="title"/>
          </p:nvPr>
        </p:nvSpPr>
        <p:spPr/>
        <p:txBody>
          <a:bodyPr/>
          <a:lstStyle/>
          <a:p>
            <a:pPr eaLnBrk="1" hangingPunct="1"/>
            <a:endParaRPr lang="tr-TR" smtClean="0"/>
          </a:p>
        </p:txBody>
      </p:sp>
      <p:sp>
        <p:nvSpPr>
          <p:cNvPr id="38915" name="İçerik Yer Tutucusu 2"/>
          <p:cNvSpPr>
            <a:spLocks noGrp="1"/>
          </p:cNvSpPr>
          <p:nvPr>
            <p:ph idx="1"/>
          </p:nvPr>
        </p:nvSpPr>
        <p:spPr/>
        <p:txBody>
          <a:bodyPr/>
          <a:lstStyle/>
          <a:p>
            <a:pPr eaLnBrk="1" hangingPunct="1"/>
            <a:endParaRPr lang="tr-TR" smtClean="0"/>
          </a:p>
        </p:txBody>
      </p:sp>
      <p:pic>
        <p:nvPicPr>
          <p:cNvPr id="38916" name="Picture 2"/>
          <p:cNvPicPr>
            <a:picLocks noChangeAspect="1" noChangeArrowheads="1"/>
          </p:cNvPicPr>
          <p:nvPr/>
        </p:nvPicPr>
        <p:blipFill>
          <a:blip r:embed="rId2"/>
          <a:srcRect/>
          <a:stretch>
            <a:fillRect/>
          </a:stretch>
        </p:blipFill>
        <p:spPr bwMode="auto">
          <a:xfrm>
            <a:off x="1331913" y="1412875"/>
            <a:ext cx="6480175" cy="4856163"/>
          </a:xfrm>
          <a:prstGeom prst="rect">
            <a:avLst/>
          </a:prstGeom>
          <a:noFill/>
          <a:ln w="9525">
            <a:noFill/>
            <a:miter lim="800000"/>
            <a:headEnd/>
            <a:tailEnd/>
          </a:ln>
        </p:spPr>
      </p:pic>
      <p:pic>
        <p:nvPicPr>
          <p:cNvPr id="38917"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Başlık 1"/>
          <p:cNvSpPr>
            <a:spLocks noGrp="1"/>
          </p:cNvSpPr>
          <p:nvPr>
            <p:ph type="title"/>
          </p:nvPr>
        </p:nvSpPr>
        <p:spPr/>
        <p:txBody>
          <a:bodyPr/>
          <a:lstStyle/>
          <a:p>
            <a:pPr eaLnBrk="1" hangingPunct="1"/>
            <a:r>
              <a:rPr lang="tr-TR" b="1" smtClean="0"/>
              <a:t>Boşların Toplanması</a:t>
            </a:r>
            <a:endParaRPr lang="tr-TR" smtClean="0"/>
          </a:p>
        </p:txBody>
      </p:sp>
      <p:sp>
        <p:nvSpPr>
          <p:cNvPr id="39939" name="İçerik Yer Tutucusu 2"/>
          <p:cNvSpPr>
            <a:spLocks noGrp="1"/>
          </p:cNvSpPr>
          <p:nvPr>
            <p:ph idx="1"/>
          </p:nvPr>
        </p:nvSpPr>
        <p:spPr/>
        <p:txBody>
          <a:bodyPr/>
          <a:lstStyle/>
          <a:p>
            <a:pPr marL="0" indent="0" algn="just" eaLnBrk="1" hangingPunct="1">
              <a:buFont typeface="Arial" charset="0"/>
              <a:buNone/>
            </a:pPr>
            <a:r>
              <a:rPr lang="tr-TR" smtClean="0"/>
              <a:t>     Boş tabaklar sağ  el  ile sağ taraftan sol  kol üzerine toplanır. Boş bardaklar ise  yine sağ taraftan sağ el ile tepsi üzerine toplanır</a:t>
            </a:r>
          </a:p>
        </p:txBody>
      </p:sp>
      <p:pic>
        <p:nvPicPr>
          <p:cNvPr id="3994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Başlık 1"/>
          <p:cNvSpPr>
            <a:spLocks noGrp="1"/>
          </p:cNvSpPr>
          <p:nvPr>
            <p:ph type="title"/>
          </p:nvPr>
        </p:nvSpPr>
        <p:spPr/>
        <p:txBody>
          <a:bodyPr/>
          <a:lstStyle/>
          <a:p>
            <a:pPr eaLnBrk="1" hangingPunct="1"/>
            <a:endParaRPr lang="tr-TR" smtClean="0"/>
          </a:p>
        </p:txBody>
      </p:sp>
      <p:sp>
        <p:nvSpPr>
          <p:cNvPr id="40963" name="İçerik Yer Tutucusu 2"/>
          <p:cNvSpPr>
            <a:spLocks noGrp="1"/>
          </p:cNvSpPr>
          <p:nvPr>
            <p:ph idx="1"/>
          </p:nvPr>
        </p:nvSpPr>
        <p:spPr/>
        <p:txBody>
          <a:bodyPr/>
          <a:lstStyle/>
          <a:p>
            <a:pPr eaLnBrk="1" hangingPunct="1"/>
            <a:endParaRPr lang="tr-TR" smtClean="0"/>
          </a:p>
        </p:txBody>
      </p:sp>
      <p:pic>
        <p:nvPicPr>
          <p:cNvPr id="40964" name="Picture 2"/>
          <p:cNvPicPr>
            <a:picLocks noChangeAspect="1" noChangeArrowheads="1"/>
          </p:cNvPicPr>
          <p:nvPr/>
        </p:nvPicPr>
        <p:blipFill>
          <a:blip r:embed="rId2"/>
          <a:srcRect/>
          <a:stretch>
            <a:fillRect/>
          </a:stretch>
        </p:blipFill>
        <p:spPr bwMode="auto">
          <a:xfrm>
            <a:off x="1763713" y="1628775"/>
            <a:ext cx="5226050" cy="4176713"/>
          </a:xfrm>
          <a:prstGeom prst="rect">
            <a:avLst/>
          </a:prstGeom>
          <a:noFill/>
          <a:ln w="9525">
            <a:noFill/>
            <a:miter lim="800000"/>
            <a:headEnd/>
            <a:tailEnd/>
          </a:ln>
        </p:spPr>
      </p:pic>
      <p:pic>
        <p:nvPicPr>
          <p:cNvPr id="40965" name="Picture 4" descr="sunu"/>
          <p:cNvPicPr>
            <a:picLocks noChangeAspect="1" noChangeArrowheads="1"/>
          </p:cNvPicPr>
          <p:nvPr/>
        </p:nvPicPr>
        <p:blipFill>
          <a:blip r:embed="rId3"/>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1370</Words>
  <Application>Microsoft Office PowerPoint</Application>
  <PresentationFormat>Ekran Gösterisi (4:3)</PresentationFormat>
  <Paragraphs>73</Paragraphs>
  <Slides>39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39</vt:i4>
      </vt:variant>
    </vt:vector>
  </HeadingPairs>
  <TitlesOfParts>
    <vt:vector size="43" baseType="lpstr">
      <vt:lpstr>Calibri</vt:lpstr>
      <vt:lpstr>Arial</vt:lpstr>
      <vt:lpstr>Times New Roman</vt:lpstr>
      <vt:lpstr>Ofis Teması</vt:lpstr>
      <vt:lpstr>Slayt 1</vt:lpstr>
      <vt:lpstr>KLASİK USULLERDE SERVİS</vt:lpstr>
      <vt:lpstr>Servis Yöntemleri</vt:lpstr>
      <vt:lpstr>YİYECEKLERİ FRANSIZ USULDE SERVİS YAPMAK</vt:lpstr>
      <vt:lpstr>Fransız Servis Kuveri</vt:lpstr>
      <vt:lpstr>Fransız Servisi Yapılacak Yemeklerin Özellikleri</vt:lpstr>
      <vt:lpstr>Maşa Servisi</vt:lpstr>
      <vt:lpstr>1- Düz Maşa Tutuşu</vt:lpstr>
      <vt:lpstr>Slayt 9</vt:lpstr>
      <vt:lpstr>2- Bitişik Maşa Tutuşu</vt:lpstr>
      <vt:lpstr>Slayt 11</vt:lpstr>
      <vt:lpstr>3- Ters Maşa Tutuşu</vt:lpstr>
      <vt:lpstr>Slayt 13</vt:lpstr>
      <vt:lpstr>YİYECEKLERİ İNGİLİZ USULDE SERVİS YAPMAK</vt:lpstr>
      <vt:lpstr>Slayt 15</vt:lpstr>
      <vt:lpstr>Gueridon Üzerinden Çift Elle Maşa Servisi </vt:lpstr>
      <vt:lpstr>İngiliz Servisi Yapılacak Yemeklerin Özellikleri</vt:lpstr>
      <vt:lpstr>Yemeğin ve Garnitürlerin Tabaktaki Dizaynı</vt:lpstr>
      <vt:lpstr>Slayt 19</vt:lpstr>
      <vt:lpstr>YİYECEKLERİ RUS USULÜ SERVİS YAPMAK</vt:lpstr>
      <vt:lpstr>Rus Servisi Yapılacak Yemeklerin Özellikleri</vt:lpstr>
      <vt:lpstr>Başlangıç Yemeklerinin Servisi</vt:lpstr>
      <vt:lpstr>Ana Yemeğin Salona Getirilmesi</vt:lpstr>
      <vt:lpstr>Ana Yemeğin Salonda Porsiyonlanması</vt:lpstr>
      <vt:lpstr>Porsiyonlanan Ana Yemeğin Misafirlere Sunulması</vt:lpstr>
      <vt:lpstr>Slayt 26</vt:lpstr>
      <vt:lpstr>YİYECEKLERİ AMERİKAN USULDE SERVİS YAPMAK</vt:lpstr>
      <vt:lpstr>Slayt 28</vt:lpstr>
      <vt:lpstr>Slayt 29</vt:lpstr>
      <vt:lpstr>Tost Ekmeği, Tereyağı ve Su Servisi</vt:lpstr>
      <vt:lpstr>Yemek Tabaklarında Kapak Kullanımı</vt:lpstr>
      <vt:lpstr>Slayt 32</vt:lpstr>
      <vt:lpstr>Tabakların Salona Taşınması</vt:lpstr>
      <vt:lpstr>Tepsi Ayağı Kullanımı</vt:lpstr>
      <vt:lpstr>Tabakların Servisi</vt:lpstr>
      <vt:lpstr>İçeceklerin Servisi</vt:lpstr>
      <vt:lpstr>Slayt 37</vt:lpstr>
      <vt:lpstr>Boşların Toplanması</vt:lpstr>
      <vt:lpstr>Slayt 39</vt:lpstr>
    </vt:vector>
  </TitlesOfParts>
  <Company>Katilimsiz.Com @ necooy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KLASİK USULLERDE SERVİS</dc:title>
  <dc:creator>COMPUTER</dc:creator>
  <cp:lastModifiedBy>tosh</cp:lastModifiedBy>
  <cp:revision>9</cp:revision>
  <dcterms:created xsi:type="dcterms:W3CDTF">2011-11-08T10:12:09Z</dcterms:created>
  <dcterms:modified xsi:type="dcterms:W3CDTF">2020-10-14T11:37:08Z</dcterms:modified>
</cp:coreProperties>
</file>