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87" r:id="rId3"/>
    <p:sldId id="257" r:id="rId4"/>
    <p:sldId id="303" r:id="rId5"/>
    <p:sldId id="264" r:id="rId6"/>
    <p:sldId id="288" r:id="rId7"/>
    <p:sldId id="267" r:id="rId8"/>
    <p:sldId id="289" r:id="rId9"/>
    <p:sldId id="290" r:id="rId10"/>
    <p:sldId id="291" r:id="rId11"/>
    <p:sldId id="292" r:id="rId12"/>
    <p:sldId id="293" r:id="rId13"/>
    <p:sldId id="294" r:id="rId14"/>
    <p:sldId id="263" r:id="rId15"/>
    <p:sldId id="296" r:id="rId16"/>
    <p:sldId id="297" r:id="rId17"/>
    <p:sldId id="298" r:id="rId18"/>
    <p:sldId id="299" r:id="rId19"/>
    <p:sldId id="300" r:id="rId20"/>
    <p:sldId id="304" r:id="rId21"/>
    <p:sldId id="305" r:id="rId22"/>
    <p:sldId id="306" r:id="rId23"/>
    <p:sldId id="307" r:id="rId24"/>
    <p:sldId id="308" r:id="rId25"/>
    <p:sldId id="309"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600FF"/>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15" autoAdjust="0"/>
    <p:restoredTop sz="94660"/>
  </p:normalViewPr>
  <p:slideViewPr>
    <p:cSldViewPr snapToGrid="0" showGuides="1">
      <p:cViewPr varScale="1">
        <p:scale>
          <a:sx n="78" d="100"/>
          <a:sy n="78" d="100"/>
        </p:scale>
        <p:origin x="-120" y="-8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pPr/>
              <a:t>16.10.2020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pPr/>
              <a:t>‹#›</a:t>
            </a:fld>
            <a:endParaRPr lang="tr-TR"/>
          </a:p>
        </p:txBody>
      </p:sp>
    </p:spTree>
    <p:extLst>
      <p:ext uri="{BB962C8B-B14F-4D97-AF65-F5344CB8AC3E}">
        <p14:creationId xmlns:p14="http://schemas.microsoft.com/office/powerpoint/2010/main" xmlns=""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8E91ED6-9D3E-4BAB-B336-E996545A2B25}" type="datetimeFigureOut">
              <a:rPr lang="tr-TR" smtClean="0"/>
              <a:pPr/>
              <a:t>16.10.2020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pPr/>
              <a:t>‹#›</a:t>
            </a:fld>
            <a:endParaRPr lang="tr-TR"/>
          </a:p>
        </p:txBody>
      </p:sp>
    </p:spTree>
    <p:extLst>
      <p:ext uri="{BB962C8B-B14F-4D97-AF65-F5344CB8AC3E}">
        <p14:creationId xmlns:p14="http://schemas.microsoft.com/office/powerpoint/2010/main" xmlns=""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pPr/>
              <a:t>16.10.2020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pPr/>
              <a:t>‹#›</a:t>
            </a:fld>
            <a:endParaRPr lang="tr-TR"/>
          </a:p>
        </p:txBody>
      </p:sp>
    </p:spTree>
    <p:extLst>
      <p:ext uri="{BB962C8B-B14F-4D97-AF65-F5344CB8AC3E}">
        <p14:creationId xmlns:p14="http://schemas.microsoft.com/office/powerpoint/2010/main" xmlns=""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08E91ED6-9D3E-4BAB-B336-E996545A2B25}" type="datetimeFigureOut">
              <a:rPr lang="tr-TR" smtClean="0"/>
              <a:pPr/>
              <a:t>16.10.2020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pPr/>
              <a:t>‹#›</a:t>
            </a:fld>
            <a:endParaRPr lang="tr-TR"/>
          </a:p>
        </p:txBody>
      </p:sp>
    </p:spTree>
    <p:extLst>
      <p:ext uri="{BB962C8B-B14F-4D97-AF65-F5344CB8AC3E}">
        <p14:creationId xmlns:p14="http://schemas.microsoft.com/office/powerpoint/2010/main" xmlns=""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08E91ED6-9D3E-4BAB-B336-E996545A2B25}" type="datetimeFigureOut">
              <a:rPr lang="tr-TR" smtClean="0"/>
              <a:pPr/>
              <a:t>16.10.2020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pPr/>
              <a:t>‹#›</a:t>
            </a:fld>
            <a:endParaRPr lang="tr-TR"/>
          </a:p>
        </p:txBody>
      </p:sp>
    </p:spTree>
    <p:extLst>
      <p:ext uri="{BB962C8B-B14F-4D97-AF65-F5344CB8AC3E}">
        <p14:creationId xmlns:p14="http://schemas.microsoft.com/office/powerpoint/2010/main" xmlns=""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08E91ED6-9D3E-4BAB-B336-E996545A2B25}" type="datetimeFigureOut">
              <a:rPr lang="tr-TR" smtClean="0"/>
              <a:pPr/>
              <a:t>16.10.2020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pPr/>
              <a:t>‹#›</a:t>
            </a:fld>
            <a:endParaRPr lang="tr-TR"/>
          </a:p>
        </p:txBody>
      </p:sp>
    </p:spTree>
    <p:extLst>
      <p:ext uri="{BB962C8B-B14F-4D97-AF65-F5344CB8AC3E}">
        <p14:creationId xmlns:p14="http://schemas.microsoft.com/office/powerpoint/2010/main" xmlns=""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pPr/>
              <a:t>16.10.2020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pPr/>
              <a:t>‹#›</a:t>
            </a:fld>
            <a:endParaRPr lang="tr-TR"/>
          </a:p>
        </p:txBody>
      </p:sp>
    </p:spTree>
    <p:extLst>
      <p:ext uri="{BB962C8B-B14F-4D97-AF65-F5344CB8AC3E}">
        <p14:creationId xmlns:p14="http://schemas.microsoft.com/office/powerpoint/2010/main" xmlns=""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pPr/>
              <a:t>16.10.2020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pPr/>
              <a:t>‹#›</a:t>
            </a:fld>
            <a:endParaRPr lang="tr-TR"/>
          </a:p>
        </p:txBody>
      </p:sp>
    </p:spTree>
    <p:extLst>
      <p:ext uri="{BB962C8B-B14F-4D97-AF65-F5344CB8AC3E}">
        <p14:creationId xmlns:p14="http://schemas.microsoft.com/office/powerpoint/2010/main" xmlns=""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pPr/>
              <a:t>16.10.2020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pPr/>
              <a:t>‹#›</a:t>
            </a:fld>
            <a:endParaRPr lang="tr-TR"/>
          </a:p>
        </p:txBody>
      </p:sp>
    </p:spTree>
    <p:extLst>
      <p:ext uri="{BB962C8B-B14F-4D97-AF65-F5344CB8AC3E}">
        <p14:creationId xmlns:p14="http://schemas.microsoft.com/office/powerpoint/2010/main" xmlns=""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8E91ED6-9D3E-4BAB-B336-E996545A2B25}" type="datetimeFigureOut">
              <a:rPr lang="tr-TR" smtClean="0"/>
              <a:pPr/>
              <a:t>16.10.2020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pPr/>
              <a:t>‹#›</a:t>
            </a:fld>
            <a:endParaRPr lang="tr-TR"/>
          </a:p>
        </p:txBody>
      </p:sp>
    </p:spTree>
    <p:extLst>
      <p:ext uri="{BB962C8B-B14F-4D97-AF65-F5344CB8AC3E}">
        <p14:creationId xmlns:p14="http://schemas.microsoft.com/office/powerpoint/2010/main" xmlns=""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8E91ED6-9D3E-4BAB-B336-E996545A2B25}" type="datetimeFigureOut">
              <a:rPr lang="tr-TR" smtClean="0"/>
              <a:pPr/>
              <a:t>16.10.2020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pPr/>
              <a:t>‹#›</a:t>
            </a:fld>
            <a:endParaRPr lang="tr-TR"/>
          </a:p>
        </p:txBody>
      </p:sp>
    </p:spTree>
    <p:extLst>
      <p:ext uri="{BB962C8B-B14F-4D97-AF65-F5344CB8AC3E}">
        <p14:creationId xmlns:p14="http://schemas.microsoft.com/office/powerpoint/2010/main" xmlns=""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pPr/>
              <a:t>16.10.2020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pPr/>
              <a:t>‹#›</a:t>
            </a:fld>
            <a:endParaRPr lang="tr-TR"/>
          </a:p>
        </p:txBody>
      </p:sp>
    </p:spTree>
    <p:extLst>
      <p:ext uri="{BB962C8B-B14F-4D97-AF65-F5344CB8AC3E}">
        <p14:creationId xmlns:p14="http://schemas.microsoft.com/office/powerpoint/2010/main" xmlns=""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7012"/>
            <a:ext cx="12523432" cy="6850988"/>
          </a:xfrm>
          <a:prstGeom prst="rect">
            <a:avLst/>
          </a:prstGeom>
          <a:noFill/>
          <a:extLst>
            <a:ext uri="{909E8E84-426E-40DD-AFC4-6F175D3DCCD1}">
              <a14:hiddenFill xmlns:a14="http://schemas.microsoft.com/office/drawing/2010/main" xmlns="">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4064000" y="2159000"/>
            <a:ext cx="8128000" cy="533400"/>
          </a:xfrm>
        </p:spPr>
        <p:txBody>
          <a:bodyPr/>
          <a:lstStyle/>
          <a:p>
            <a:pPr>
              <a:lnSpc>
                <a:spcPct val="90000"/>
              </a:lnSpc>
            </a:pPr>
            <a:r>
              <a:rPr lang="tr-TR" altLang="tr-TR" sz="3200" b="1" dirty="0" smtClean="0"/>
              <a:t>TURİZM VE OTEL İŞLETMECİLİĞİ</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3860800" y="1143000"/>
            <a:ext cx="8128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SAMSUN MESLEK YÜKSEKOKULU</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4064000" y="3225800"/>
            <a:ext cx="8128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4800" b="1" i="1" dirty="0" smtClean="0"/>
              <a:t>MENÜ PLANLAMA</a:t>
            </a:r>
          </a:p>
          <a:p>
            <a:pPr>
              <a:lnSpc>
                <a:spcPct val="90000"/>
              </a:lnSpc>
            </a:pPr>
            <a:r>
              <a:rPr lang="tr-TR" altLang="tr-TR" sz="4800" b="1" i="1" dirty="0" smtClean="0"/>
              <a:t>9. </a:t>
            </a:r>
            <a:r>
              <a:rPr lang="tr-TR" altLang="tr-TR" sz="4800" b="1" i="1" dirty="0" smtClean="0"/>
              <a:t>HAFTA</a:t>
            </a:r>
            <a:endParaRPr lang="tr-TR" altLang="tr-TR" sz="4800"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4064000" y="5334000"/>
            <a:ext cx="8128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err="1" smtClean="0">
                <a:solidFill>
                  <a:schemeClr val="bg1">
                    <a:lumMod val="50000"/>
                  </a:schemeClr>
                </a:solidFill>
              </a:rPr>
              <a:t>Öğr</a:t>
            </a:r>
            <a:r>
              <a:rPr lang="tr-TR" altLang="tr-TR" sz="3200" b="1" i="1" dirty="0" smtClean="0">
                <a:solidFill>
                  <a:schemeClr val="bg1">
                    <a:lumMod val="50000"/>
                  </a:schemeClr>
                </a:solidFill>
              </a:rPr>
              <a:t>. Gör. Tahsin Özbek</a:t>
            </a:r>
            <a:endParaRPr lang="tr-TR" altLang="tr-TR" sz="3200" b="1" i="1" dirty="0">
              <a:solidFill>
                <a:schemeClr val="bg1">
                  <a:lumMod val="50000"/>
                </a:schemeClr>
              </a:solidFill>
            </a:endParaRPr>
          </a:p>
        </p:txBody>
      </p:sp>
    </p:spTree>
    <p:extLst>
      <p:ext uri="{BB962C8B-B14F-4D97-AF65-F5344CB8AC3E}">
        <p14:creationId xmlns:p14="http://schemas.microsoft.com/office/powerpoint/2010/main" xmlns="" val="41574225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914400" y="1143001"/>
            <a:ext cx="10363200" cy="1470025"/>
          </a:xfrm>
        </p:spPr>
        <p:txBody>
          <a:bodyPr anchor="ctr"/>
          <a:lstStyle/>
          <a:p>
            <a:r>
              <a:rPr lang="tr-TR" sz="4400" dirty="0"/>
              <a:t>MENÜ TASARIMI</a:t>
            </a:r>
            <a:endParaRPr lang="tr-TR" alt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4978400" y="4082475"/>
            <a:ext cx="2235200" cy="762000"/>
          </a:xfrm>
        </p:spPr>
        <p:txBody>
          <a:bodyPr/>
          <a:lstStyle/>
          <a:p>
            <a:r>
              <a:rPr lang="tr-TR" altLang="tr-TR" sz="2800" i="1" dirty="0"/>
              <a:t>Hafta </a:t>
            </a:r>
            <a:r>
              <a:rPr lang="tr-TR" altLang="tr-TR" sz="2800" i="1" dirty="0" smtClean="0"/>
              <a:t>9 </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2184400" y="2957729"/>
            <a:ext cx="78232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Menü Planlama</a:t>
            </a:r>
          </a:p>
        </p:txBody>
      </p:sp>
    </p:spTree>
    <p:extLst>
      <p:ext uri="{BB962C8B-B14F-4D97-AF65-F5344CB8AC3E}">
        <p14:creationId xmlns:p14="http://schemas.microsoft.com/office/powerpoint/2010/main" xmlns="" val="241214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a:t>Menü Planlaması Yapılırken Öncelikle Dikkat Edilmesi Gereken Hususlar</a:t>
            </a:r>
          </a:p>
        </p:txBody>
      </p:sp>
      <p:sp>
        <p:nvSpPr>
          <p:cNvPr id="3" name="İçerik Yer Tutucusu 2"/>
          <p:cNvSpPr>
            <a:spLocks noGrp="1"/>
          </p:cNvSpPr>
          <p:nvPr>
            <p:ph idx="1"/>
          </p:nvPr>
        </p:nvSpPr>
        <p:spPr/>
        <p:txBody>
          <a:bodyPr>
            <a:normAutofit/>
          </a:bodyPr>
          <a:lstStyle/>
          <a:p>
            <a:pPr marL="457200" lvl="1" indent="0" algn="just">
              <a:buNone/>
            </a:pPr>
            <a:r>
              <a:rPr lang="tr-TR" dirty="0"/>
              <a:t>İşletmelerin veya departmanların mevcut kapasiteleri ve beklentileri, menü türünün belirlenmesi gibi konular karmaşık ve karar verilmesi kolay olmayan konulardır. İşletmede menü planlaması yapan kişi, henüz üretim aşamasının başındayken ve üretimi planlarken bir takım öncelikleri dikkate almak zorunda kalmaktadır. </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72283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Giriş</a:t>
            </a:r>
          </a:p>
        </p:txBody>
      </p:sp>
      <p:sp>
        <p:nvSpPr>
          <p:cNvPr id="3" name="2 İçerik Yer Tutucusu"/>
          <p:cNvSpPr>
            <a:spLocks noGrp="1"/>
          </p:cNvSpPr>
          <p:nvPr>
            <p:ph idx="1"/>
          </p:nvPr>
        </p:nvSpPr>
        <p:spPr/>
        <p:txBody>
          <a:bodyPr>
            <a:normAutofit/>
          </a:bodyPr>
          <a:lstStyle/>
          <a:p>
            <a:pPr marL="0" indent="0" algn="just">
              <a:buNone/>
            </a:pPr>
            <a:r>
              <a:rPr lang="tr-TR" dirty="0"/>
              <a:t>Bir yiyecek içecek işletmesine gidildiğinde müşterilerin dikkatini çekecek ilk unsur o işletmenin iç mekânı ve tasarımı olurken ikinci unsur müşterilerin sipariş vermelerini sağlayacak olan menüler olmaktadır. Menüler restoran, bar, kafe ya da bir işletmenin müşterilerine hem ilk izlenimin oluşturulmasında ve marka imajının yaratılmasında önemli bir araç olurken hem de müşterilerin istediklerini kolay bir şekilde bulmalarını ve sipariş etmelerini sağlayan bir kılavuz olmaktadır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43843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a:t>TASARIM NEDİR?</a:t>
            </a:r>
          </a:p>
        </p:txBody>
      </p:sp>
      <p:sp>
        <p:nvSpPr>
          <p:cNvPr id="3" name="İçerik Yer Tutucusu 2"/>
          <p:cNvSpPr>
            <a:spLocks noGrp="1"/>
          </p:cNvSpPr>
          <p:nvPr>
            <p:ph idx="1"/>
          </p:nvPr>
        </p:nvSpPr>
        <p:spPr/>
        <p:txBody>
          <a:bodyPr>
            <a:normAutofit/>
          </a:bodyPr>
          <a:lstStyle/>
          <a:p>
            <a:pPr marL="0" indent="0" algn="just">
              <a:buNone/>
            </a:pPr>
            <a:r>
              <a:rPr lang="tr-TR" dirty="0"/>
              <a:t>Tasarım, bir ürünün tamamının veya bir parçasının oluşturulmasında neyle ilgili her türlü faaliyeti içine alan, çizgi, şekil, renk, boyut, doku gibi insan duyuları ile algılanabilen öğelerin kullanıldığı, zekâ ve sanatsal yeteneğin ürünüdür. Tasarlamak aynı zamanda planlamak olduğu için tasarım kendi içinde bir yapıya ve bu yapı arkasında bir planlara sahip olmalıdır.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75576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da-DK" dirty="0"/>
              <a:t>Bir tasarımda dikkat edilmesi gereken</a:t>
            </a:r>
            <a:r>
              <a:rPr lang="tr-TR" dirty="0"/>
              <a:t> 5</a:t>
            </a:r>
            <a:r>
              <a:rPr lang="da-DK" dirty="0"/>
              <a:t> temel ilke </a:t>
            </a:r>
            <a:endParaRPr lang="tr-TR" dirty="0"/>
          </a:p>
        </p:txBody>
      </p:sp>
      <p:sp>
        <p:nvSpPr>
          <p:cNvPr id="3" name="2 İçerik Yer Tutucusu"/>
          <p:cNvSpPr>
            <a:spLocks noGrp="1"/>
          </p:cNvSpPr>
          <p:nvPr>
            <p:ph idx="1"/>
          </p:nvPr>
        </p:nvSpPr>
        <p:spPr/>
        <p:txBody>
          <a:bodyPr/>
          <a:lstStyle/>
          <a:p>
            <a:pPr algn="just">
              <a:buNone/>
            </a:pPr>
            <a:r>
              <a:rPr lang="tr-TR" dirty="0">
                <a:solidFill>
                  <a:srgbClr val="FF0000"/>
                </a:solidFill>
              </a:rPr>
              <a:t>Denge: </a:t>
            </a:r>
            <a:r>
              <a:rPr lang="tr-TR" dirty="0"/>
              <a:t>Tasarımda yer alan resim, grafik, fotoğraf gibi hareket unsurlarının tasarım alanındaki dağılımıdır. Başka bir ifadeyle bu dağılımın yatay ve dikey şekilde simetrik olarak yapılmasıdır. Her tasarım içinde bir hareket unsuru barındırır ancak bunlar bir tasarımın temelini oluşturmazlar. Bir menüde görsellere yer verilecekse sayfadaki dağılımlarına dikkat edilmelidir. </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a:t>Orantı ve Görsel Hiyerarşi</a:t>
            </a:r>
          </a:p>
        </p:txBody>
      </p:sp>
      <p:sp>
        <p:nvSpPr>
          <p:cNvPr id="3" name="İçerik Yer Tutucusu 2"/>
          <p:cNvSpPr>
            <a:spLocks noGrp="1"/>
          </p:cNvSpPr>
          <p:nvPr>
            <p:ph idx="1"/>
          </p:nvPr>
        </p:nvSpPr>
        <p:spPr>
          <a:xfrm>
            <a:off x="838200" y="1463040"/>
            <a:ext cx="10515600" cy="5077338"/>
          </a:xfrm>
        </p:spPr>
        <p:txBody>
          <a:bodyPr>
            <a:normAutofit/>
          </a:bodyPr>
          <a:lstStyle/>
          <a:p>
            <a:pPr marL="0" indent="0" algn="just">
              <a:buNone/>
            </a:pPr>
            <a:r>
              <a:rPr lang="tr-TR" dirty="0"/>
              <a:t>Bir tasarımda ikiden fazla görsel unsura yer verildiğinde bu görsellerin boyutları açısından birbirleriyle ve tasarım düzlemiyle ilişkilendirilmeleri gerekir. Menünün boyutları ile menüde yer alacak resim, fotoğraf gibi görsellerin boyutları arasında orantı kurulmalı, tasarımda meydana gelecek tekdüzeliğin önüne geçilmelidir. Görsel hiyerarşide ise tasarımda yer alan görsel unsurların vurgulamak istediği mesaja dikkat edilerek bir ölçü geliştirilmelidir. Bir menüde en çok satış yapan ya da kârı en yüksek olan ürüne vurgu yapmak için görsel hiyerarşiden yararlanılmalıdır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48310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2800" dirty="0">
                <a:solidFill>
                  <a:srgbClr val="FF0000"/>
                </a:solidFill>
              </a:rPr>
              <a:t>Devamlılık</a:t>
            </a:r>
            <a:endParaRPr lang="tr-TR" sz="2800" dirty="0"/>
          </a:p>
        </p:txBody>
      </p:sp>
      <p:sp>
        <p:nvSpPr>
          <p:cNvPr id="3" name="2 İçerik Yer Tutucusu"/>
          <p:cNvSpPr>
            <a:spLocks noGrp="1"/>
          </p:cNvSpPr>
          <p:nvPr>
            <p:ph idx="1"/>
          </p:nvPr>
        </p:nvSpPr>
        <p:spPr/>
        <p:txBody>
          <a:bodyPr>
            <a:normAutofit/>
          </a:bodyPr>
          <a:lstStyle/>
          <a:p>
            <a:pPr algn="just">
              <a:buNone/>
            </a:pPr>
            <a:r>
              <a:rPr lang="tr-TR" dirty="0"/>
              <a:t>Menüyü okuyan müşterinin bir unsurdan diğerine kesintisiz geçiş yapabilmesidir. Gözün izleme yönü soldan sağa ve yukarıdan aşağıya olacak şekildedir. Bu yüzden menüde yer alacak görsel unsurlar gözün normal hareketlerine uyacak şekilde yerleştirilmeli, algılama yönü dikkati dağıtmayacak şekilde ayarlanmalıdır. Tek bir menü içinde devamlılık sağlanabildiği gibi birbirinden ayrı hazırlanmış menüler arasında da devamlılık sağlanabilir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38200" y="365126"/>
            <a:ext cx="10515600" cy="875846"/>
          </a:xfrm>
        </p:spPr>
        <p:txBody>
          <a:bodyPr>
            <a:noAutofit/>
          </a:bodyPr>
          <a:lstStyle/>
          <a:p>
            <a:pPr algn="ctr"/>
            <a:r>
              <a:rPr lang="tr-TR" sz="2800" dirty="0"/>
              <a:t>Vurgu</a:t>
            </a:r>
          </a:p>
        </p:txBody>
      </p:sp>
      <p:sp>
        <p:nvSpPr>
          <p:cNvPr id="3" name="2 İçerik Yer Tutucusu"/>
          <p:cNvSpPr>
            <a:spLocks noGrp="1"/>
          </p:cNvSpPr>
          <p:nvPr>
            <p:ph idx="1"/>
          </p:nvPr>
        </p:nvSpPr>
        <p:spPr>
          <a:xfrm>
            <a:off x="838200" y="1606731"/>
            <a:ext cx="10515600" cy="4570232"/>
          </a:xfrm>
        </p:spPr>
        <p:txBody>
          <a:bodyPr>
            <a:normAutofit/>
          </a:bodyPr>
          <a:lstStyle/>
          <a:p>
            <a:pPr marL="0" indent="0" algn="just">
              <a:buNone/>
            </a:pPr>
            <a:r>
              <a:rPr lang="tr-TR" dirty="0"/>
              <a:t>Menüde kullanılan görsellerin belli bir bölüme dikkat çekmesi istenebilir. Bu durumda ilgili görseli odak noktası hâline getirmek için o görsele vurgu yapılır. Bunun için görselin farklı şekillerde boyutlandırılması, farklı renk ve doku kullanımı ya da çizgi ve şekil kullanımı gibi vurgulama yöntemleri uygulanabilir. Burada önemli olan vurgusu yapılacak bölümün ya da yemeğin işletmeye ve hedef kitlenin özelliklerine göre belirlenmiş olmasıdır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2800" dirty="0"/>
              <a:t>Bütünlük</a:t>
            </a:r>
          </a:p>
        </p:txBody>
      </p:sp>
      <p:sp>
        <p:nvSpPr>
          <p:cNvPr id="3" name="2 İçerik Yer Tutucusu"/>
          <p:cNvSpPr>
            <a:spLocks noGrp="1"/>
          </p:cNvSpPr>
          <p:nvPr>
            <p:ph idx="1"/>
          </p:nvPr>
        </p:nvSpPr>
        <p:spPr/>
        <p:txBody>
          <a:bodyPr>
            <a:normAutofit/>
          </a:bodyPr>
          <a:lstStyle/>
          <a:p>
            <a:pPr algn="just"/>
            <a:r>
              <a:rPr lang="tr-TR" dirty="0"/>
              <a:t>Tasarım ilkeleri içinde en önemli olanıdır. Bütünlük, menüyü oluşturan unsurların birbirleriyle olan ilişkilerinin belirlenmesidir. Bütünlük sağlamak adına menüde çok sayıda unsura yer vermek doğru değildir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2800" dirty="0"/>
              <a:t>MENÜ TASARIMI</a:t>
            </a:r>
          </a:p>
        </p:txBody>
      </p:sp>
      <p:sp>
        <p:nvSpPr>
          <p:cNvPr id="3" name="2 İçerik Yer Tutucusu"/>
          <p:cNvSpPr>
            <a:spLocks noGrp="1"/>
          </p:cNvSpPr>
          <p:nvPr>
            <p:ph idx="1"/>
          </p:nvPr>
        </p:nvSpPr>
        <p:spPr/>
        <p:txBody>
          <a:bodyPr>
            <a:normAutofit/>
          </a:bodyPr>
          <a:lstStyle/>
          <a:p>
            <a:pPr marL="0" indent="0" algn="just">
              <a:buNone/>
            </a:pPr>
            <a:r>
              <a:rPr lang="tr-TR" dirty="0"/>
              <a:t>Menüler müşterilerin hangi siparişten ne kadar isteyeceklerini büyük ölçüde belirleyicidirler. İyi tasarlanmış bir menü satış ortalamasını artırmada ve özel ürünlerin satışını teşvik etmede önemli bir araçtır. İyi bir menü, işletmenin ürünlerini müşterilerine cazip kılacak şekilde sunma imkânı sağlayacak ve müşterinin gözünde ilk izlenimin olumlu oluşmasına neden olacaktır. Bu yüzden hazırlanan menünün kapağı, basım malzemesi, baskı kalitesi, boyutu, renk düzeni ve yazı karakteri gibi fiziksel özellikleri önemlidir.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2800" dirty="0"/>
              <a:t>MENÜ TASARIMINDA YER ALAN TEMEL ÖGELER</a:t>
            </a:r>
          </a:p>
        </p:txBody>
      </p:sp>
      <p:sp>
        <p:nvSpPr>
          <p:cNvPr id="3" name="2 İçerik Yer Tutucusu"/>
          <p:cNvSpPr>
            <a:spLocks noGrp="1"/>
          </p:cNvSpPr>
          <p:nvPr>
            <p:ph idx="1"/>
          </p:nvPr>
        </p:nvSpPr>
        <p:spPr>
          <a:xfrm>
            <a:off x="838200" y="1358537"/>
            <a:ext cx="10515600" cy="4818426"/>
          </a:xfrm>
        </p:spPr>
        <p:txBody>
          <a:bodyPr>
            <a:normAutofit/>
          </a:bodyPr>
          <a:lstStyle/>
          <a:p>
            <a:pPr algn="just">
              <a:buNone/>
            </a:pPr>
            <a:r>
              <a:rPr lang="tr-TR" dirty="0">
                <a:solidFill>
                  <a:srgbClr val="FF0000"/>
                </a:solidFill>
              </a:rPr>
              <a:t>Kapak ve Menü </a:t>
            </a:r>
            <a:r>
              <a:rPr lang="tr-TR" dirty="0"/>
              <a:t>Bir menüde menünün kapağı, müşteriye işletmenin genel teması hakkında fikir veren kısım olduğu için stratejik bir önem taşımaktadır. Menü kapağı sadece işletmenin teması hakkında değil, fiyat aralığı, dekoru hatta işletmede kullanılan yemeklerin pişirilme yöntemleri hakkında bile fikir edinilmesini sağlayacak ipuçlarını yansıtabilir. Bu yüzden menü kapağı hazırlanırken işletmenin temasına uygun olacak şekilde tasarlanmalıdır. Kapak üzerinde kullanılacak şekil veya resim gibi müşteride ilk izlenimin oluşmasını sağlayacak figürlerin ya da metnin etkileyici olması önemlidir. Bu sayede işletmenin ayrıcalıklarını ve özelliklerini ön plana çıkarmak mümkün olacaktır.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2800" dirty="0"/>
              <a:t>Kapak Türleri</a:t>
            </a:r>
          </a:p>
        </p:txBody>
      </p:sp>
      <p:sp>
        <p:nvSpPr>
          <p:cNvPr id="3" name="2 İçerik Yer Tutucusu"/>
          <p:cNvSpPr>
            <a:spLocks noGrp="1"/>
          </p:cNvSpPr>
          <p:nvPr>
            <p:ph idx="1"/>
          </p:nvPr>
        </p:nvSpPr>
        <p:spPr>
          <a:xfrm>
            <a:off x="838200" y="1358537"/>
            <a:ext cx="10515600" cy="4818426"/>
          </a:xfrm>
        </p:spPr>
        <p:txBody>
          <a:bodyPr/>
          <a:lstStyle/>
          <a:p>
            <a:pPr marL="0" indent="0" algn="just">
              <a:buNone/>
            </a:pPr>
            <a:r>
              <a:rPr lang="tr-TR" dirty="0"/>
              <a:t>Kapaklar pek çok şekilde ve malzemeyle ve şekilde yapılabilmektedir. Çoğunlukla tercih edilen türleri dolgulu kapak, özel tasarım kapak, </a:t>
            </a:r>
            <a:r>
              <a:rPr lang="tr-TR" dirty="0" err="1"/>
              <a:t>insört</a:t>
            </a:r>
            <a:r>
              <a:rPr lang="tr-TR" dirty="0"/>
              <a:t>, plastik kaplama kapak ve karton ya da kâğıt kapaktır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a:t>Dolgulu Kapak</a:t>
            </a:r>
          </a:p>
        </p:txBody>
      </p:sp>
      <p:sp>
        <p:nvSpPr>
          <p:cNvPr id="3" name="İçerik Yer Tutucusu 2"/>
          <p:cNvSpPr>
            <a:spLocks noGrp="1"/>
          </p:cNvSpPr>
          <p:nvPr>
            <p:ph idx="1"/>
          </p:nvPr>
        </p:nvSpPr>
        <p:spPr/>
        <p:txBody>
          <a:bodyPr>
            <a:normAutofit/>
          </a:bodyPr>
          <a:lstStyle/>
          <a:p>
            <a:pPr marL="0" indent="0" algn="just">
              <a:buNone/>
            </a:pPr>
            <a:r>
              <a:rPr lang="tr-TR" dirty="0"/>
              <a:t>Dolgulu menü kapakları ya hafif ahşap ya da sert karton kullanılarak yapılır. Bu şekilde hazırlanan menü kapakları, seçilmiş olan malzemenin üzeri deri ya da kumaşla kaplanarak ve arası uygun bir malzeme ile doldurularak oluşturulur. Bu tip kapaklar oldukça ağır olurlar. Kapağın dış yüzeyi süet, kadife, deri ya da suni deri gibi farklı malzemelerden oluşabilir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67678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Özel Tasarım Kapak</a:t>
            </a:r>
          </a:p>
        </p:txBody>
      </p:sp>
      <p:sp>
        <p:nvSpPr>
          <p:cNvPr id="3" name="İçerik Yer Tutucusu 2"/>
          <p:cNvSpPr>
            <a:spLocks noGrp="1"/>
          </p:cNvSpPr>
          <p:nvPr>
            <p:ph idx="1"/>
          </p:nvPr>
        </p:nvSpPr>
        <p:spPr>
          <a:xfrm>
            <a:off x="838200" y="1502229"/>
            <a:ext cx="10515600" cy="4674734"/>
          </a:xfrm>
        </p:spPr>
        <p:txBody>
          <a:bodyPr>
            <a:normAutofit/>
          </a:bodyPr>
          <a:lstStyle/>
          <a:p>
            <a:pPr marL="0" indent="0" algn="just">
              <a:buNone/>
            </a:pPr>
            <a:r>
              <a:rPr lang="tr-TR" dirty="0"/>
              <a:t>Bu kapaklar özel tasarım kapak olmasına rağmen tipik olarak dikdörtgen şekilden oluşurlar. Ancak üzerlerinde kullanılan figür, desen tasarımcıların kendi hayal gücü ile ürettikleri ve sınırlı sayıda yer alan özel tasarımlardır. Boyut, şekil ve kullanılan malzeme çeşidi olarak sınırsız denilebilecek sayıda türünden söz edilebilir. Ancak çoğunlukla ahşap ya da metal malzeme kullanılarak yapılırlar. Bu kapaklar gerek tercih edilen malzemeden gerekse işletme temasını müşterilerine aktarmak için tasarımcılara özel olarak hazırlatılmasından dolayı yüksek maliyetli olurlar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41002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err="1"/>
              <a:t>İnsört</a:t>
            </a:r>
            <a:endParaRPr lang="tr-TR" dirty="0"/>
          </a:p>
        </p:txBody>
      </p:sp>
      <p:sp>
        <p:nvSpPr>
          <p:cNvPr id="3" name="İçerik Yer Tutucusu 2"/>
          <p:cNvSpPr>
            <a:spLocks noGrp="1"/>
          </p:cNvSpPr>
          <p:nvPr>
            <p:ph idx="1"/>
          </p:nvPr>
        </p:nvSpPr>
        <p:spPr/>
        <p:txBody>
          <a:bodyPr/>
          <a:lstStyle/>
          <a:p>
            <a:pPr marL="0" indent="0" algn="just">
              <a:buNone/>
            </a:pPr>
            <a:r>
              <a:rPr lang="tr-TR" dirty="0"/>
              <a:t>Yaygın olarak kullanılan, broşüre benzeyen ve diğer türlere göre çok daha uygun fiyatlara mal edilebilen bir kapak tipidir. Tekrar tekrar kullanılabildiği için menü içeriği veya fiyat değişimi yapılması gereken menüler için uygundur. Bu kapaklar işletme sahibi tarafından basit bir tasarımla yazıcı yardımıyla basılabildiği gibi kapak tasarımı konusunda uzman bir firmadan da satın alınabilir.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10336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a:t>Plastik Kaplama Kapak (PVC Kapak)</a:t>
            </a:r>
          </a:p>
        </p:txBody>
      </p:sp>
      <p:sp>
        <p:nvSpPr>
          <p:cNvPr id="3" name="İçerik Yer Tutucusu 2"/>
          <p:cNvSpPr>
            <a:spLocks noGrp="1"/>
          </p:cNvSpPr>
          <p:nvPr>
            <p:ph idx="1"/>
          </p:nvPr>
        </p:nvSpPr>
        <p:spPr/>
        <p:txBody>
          <a:bodyPr/>
          <a:lstStyle/>
          <a:p>
            <a:pPr marL="0" indent="0" algn="just">
              <a:buNone/>
            </a:pPr>
            <a:r>
              <a:rPr lang="tr-TR" dirty="0"/>
              <a:t>Daha çok kafeler tarafından tercih edilen türdür. Kullanımı pratik ve dayanıklı bir ürün olduğu için kafe gibi müşteri gidiş gelişinin sık yaşandığı ve menünün sürekli kullanıldığı mekânlarda daha çok tercih edilir. Kapaktan ziyade sert kartona hazırlanmış menünün koruyucu bir plastikle kaplanmasıyla oluşturulur. Nispeten ucuz maliyetli ve hazırlanması kolaydır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68639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Karton ve Kâğıt Kapak</a:t>
            </a:r>
          </a:p>
        </p:txBody>
      </p:sp>
      <p:sp>
        <p:nvSpPr>
          <p:cNvPr id="3" name="İçerik Yer Tutucusu 2"/>
          <p:cNvSpPr>
            <a:spLocks noGrp="1"/>
          </p:cNvSpPr>
          <p:nvPr>
            <p:ph idx="1"/>
          </p:nvPr>
        </p:nvSpPr>
        <p:spPr/>
        <p:txBody>
          <a:bodyPr>
            <a:normAutofit/>
          </a:bodyPr>
          <a:lstStyle/>
          <a:p>
            <a:pPr marL="0" indent="0" algn="just">
              <a:buNone/>
            </a:pPr>
            <a:r>
              <a:rPr lang="tr-TR" dirty="0"/>
              <a:t>Karton veya kâğıt kapaklı menüler yaygın olarak kullanılan türdür. Bu tür malzemenin tercih edilmesinin öncelikli sebebi elbette ucuz maliyetli olmasıdır. Fiyat değişikliklerinin yapılması gerektiği durumlarda ya da menüdeki içeriğin değiştirilmesi gerektiğinde, uygun baskı maliyetleri sayesinde bu değişikliklerin yapılması kolay olmaktadır. İşletme isterse uygun bir yazıcı yardımıyla baskıyı kendisi de yapabilir. Bu durumda menünün maliyeti daha da düşük olacaktır.</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4275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Boyut ve Menü</a:t>
            </a:r>
          </a:p>
        </p:txBody>
      </p:sp>
      <p:sp>
        <p:nvSpPr>
          <p:cNvPr id="3" name="İçerik Yer Tutucusu 2"/>
          <p:cNvSpPr>
            <a:spLocks noGrp="1"/>
          </p:cNvSpPr>
          <p:nvPr>
            <p:ph idx="1"/>
          </p:nvPr>
        </p:nvSpPr>
        <p:spPr/>
        <p:txBody>
          <a:bodyPr/>
          <a:lstStyle/>
          <a:p>
            <a:pPr marL="0" indent="0" algn="just">
              <a:buNone/>
            </a:pPr>
            <a:r>
              <a:rPr lang="tr-TR" dirty="0"/>
              <a:t>Kapak seçimi tamamlandıktan sonra menünün iç düzeninin belirlenmesi gerekir. Bu yüzden menünün doğru boyutlarda hazırlanması önemli bir unsurdur. Çünkü menü kapağı ve menünün büyüklüğü, istenilen izlenimin müşteride oluşturulmasında iletişim sürecini başlatan önemli bir özelliktir. Boyut menüde yer alacak içeriğin çeşitliliğine ve kopya sayısına bağlı olarak farklılık gösterebilmektedir. Geleneksel bir menüde </a:t>
            </a:r>
            <a:r>
              <a:rPr lang="tr-TR" dirty="0" err="1"/>
              <a:t>aperitifler</a:t>
            </a:r>
            <a:r>
              <a:rPr lang="tr-TR" dirty="0"/>
              <a:t>, çorba, salata, yan yemekler, mezeler, ana yemekler, tatlılar ve içecekler şeklinde bir sıra izlenir. </a:t>
            </a:r>
          </a:p>
        </p:txBody>
      </p:sp>
      <p:pic>
        <p:nvPicPr>
          <p:cNvPr id="4"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884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11595EB-1666-49A6-A156-6C39884084F6}"/>
              </a:ext>
            </a:extLst>
          </p:cNvPr>
          <p:cNvSpPr>
            <a:spLocks noGrp="1"/>
          </p:cNvSpPr>
          <p:nvPr>
            <p:ph type="title"/>
          </p:nvPr>
        </p:nvSpPr>
        <p:spPr/>
        <p:txBody>
          <a:bodyPr/>
          <a:lstStyle/>
          <a:p>
            <a:r>
              <a:rPr lang="tr-TR" dirty="0"/>
              <a:t>Biçim ve Menü</a:t>
            </a:r>
          </a:p>
        </p:txBody>
      </p:sp>
      <p:sp>
        <p:nvSpPr>
          <p:cNvPr id="3" name="İçerik Yer Tutucusu 2">
            <a:extLst>
              <a:ext uri="{FF2B5EF4-FFF2-40B4-BE49-F238E27FC236}">
                <a16:creationId xmlns:a16="http://schemas.microsoft.com/office/drawing/2014/main" xmlns="" id="{375E6789-450B-499B-AA43-9FB33986DD8E}"/>
              </a:ext>
            </a:extLst>
          </p:cNvPr>
          <p:cNvSpPr>
            <a:spLocks noGrp="1"/>
          </p:cNvSpPr>
          <p:nvPr>
            <p:ph idx="1"/>
          </p:nvPr>
        </p:nvSpPr>
        <p:spPr/>
        <p:txBody>
          <a:bodyPr/>
          <a:lstStyle/>
          <a:p>
            <a:pPr marL="0" indent="0" algn="just">
              <a:buNone/>
            </a:pPr>
            <a:r>
              <a:rPr lang="tr-TR" dirty="0"/>
              <a:t>Menünün genel tasarımı belirlenirken boyutuyla birlikte biçimine de karar verilir. Çünkü bir menü farklı boyutlarda olabilmesinin yanı sıra hem şekil olarak (iki ya da üç bölümden oluşan katlanabilir menüler gibi) hem de sayfa sayısı olarak farklılıklar gösterebilir. Burada önemli olan müşteriye menü bilgilerinin kolay yoldan aktarılması ve işletmenin satış hedefini oluşturan içeriğin etkili sunumunu sağlayacak menü biçiminin belirlenmesidir. Çok fazla sayfadan ya da bölümden oluşan bir menü müşterinin seçim yapmasını zorlaştırabileceği ya da kafa karıştırabileceği için müşteri bildiği yiyecekler dışında kalanlara hiç göz atmayabilir</a:t>
            </a:r>
          </a:p>
        </p:txBody>
      </p:sp>
      <p:pic>
        <p:nvPicPr>
          <p:cNvPr id="4" name="Picture 4" descr="sunu">
            <a:extLst>
              <a:ext uri="{FF2B5EF4-FFF2-40B4-BE49-F238E27FC236}">
                <a16:creationId xmlns:a16="http://schemas.microsoft.com/office/drawing/2014/main" xmlns="" id="{88EA7DEE-9065-419A-A1A5-4ECE481B63F1}"/>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15348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4BC55DC-8AF9-4229-A1C9-B0DB9AE76E7E}"/>
              </a:ext>
            </a:extLst>
          </p:cNvPr>
          <p:cNvSpPr>
            <a:spLocks noGrp="1"/>
          </p:cNvSpPr>
          <p:nvPr>
            <p:ph type="title"/>
          </p:nvPr>
        </p:nvSpPr>
        <p:spPr/>
        <p:txBody>
          <a:bodyPr/>
          <a:lstStyle/>
          <a:p>
            <a:r>
              <a:rPr lang="tr-TR" dirty="0"/>
              <a:t>Tek sayfalı menüler</a:t>
            </a:r>
          </a:p>
        </p:txBody>
      </p:sp>
      <p:sp>
        <p:nvSpPr>
          <p:cNvPr id="3" name="İçerik Yer Tutucusu 2">
            <a:extLst>
              <a:ext uri="{FF2B5EF4-FFF2-40B4-BE49-F238E27FC236}">
                <a16:creationId xmlns:a16="http://schemas.microsoft.com/office/drawing/2014/main" xmlns="" id="{1D07DA7D-961E-4D44-8AE5-64F06B1EBB1D}"/>
              </a:ext>
            </a:extLst>
          </p:cNvPr>
          <p:cNvSpPr>
            <a:spLocks noGrp="1"/>
          </p:cNvSpPr>
          <p:nvPr>
            <p:ph idx="1"/>
          </p:nvPr>
        </p:nvSpPr>
        <p:spPr/>
        <p:txBody>
          <a:bodyPr/>
          <a:lstStyle/>
          <a:p>
            <a:pPr algn="just"/>
            <a:r>
              <a:rPr lang="tr-TR" dirty="0"/>
              <a:t>İçeriği sınırlı olan (kahvaltı menüsü gibi) ya da özel seçenekler sunmak için kullanılan menülerdir. Bu tür menülerde odak noktası ortanın üstünde yer alan kısım olduğu için en kârlı içeriğin bu kısımda yer alması önemlidir.</a:t>
            </a:r>
          </a:p>
        </p:txBody>
      </p:sp>
      <p:pic>
        <p:nvPicPr>
          <p:cNvPr id="4" name="Picture 4" descr="sunu">
            <a:extLst>
              <a:ext uri="{FF2B5EF4-FFF2-40B4-BE49-F238E27FC236}">
                <a16:creationId xmlns:a16="http://schemas.microsoft.com/office/drawing/2014/main" xmlns="" id="{E914E82F-1332-4C96-9AC3-3FE2B3CB0A8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96374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2273D64-1485-43E1-AB47-65A70E529253}"/>
              </a:ext>
            </a:extLst>
          </p:cNvPr>
          <p:cNvSpPr>
            <a:spLocks noGrp="1"/>
          </p:cNvSpPr>
          <p:nvPr>
            <p:ph type="title"/>
          </p:nvPr>
        </p:nvSpPr>
        <p:spPr/>
        <p:txBody>
          <a:bodyPr/>
          <a:lstStyle/>
          <a:p>
            <a:r>
              <a:rPr lang="tr-TR" dirty="0"/>
              <a:t>İki bölümlü menüler</a:t>
            </a:r>
          </a:p>
        </p:txBody>
      </p:sp>
      <p:sp>
        <p:nvSpPr>
          <p:cNvPr id="3" name="İçerik Yer Tutucusu 2">
            <a:extLst>
              <a:ext uri="{FF2B5EF4-FFF2-40B4-BE49-F238E27FC236}">
                <a16:creationId xmlns:a16="http://schemas.microsoft.com/office/drawing/2014/main" xmlns="" id="{6A1119CF-8969-462E-87D4-B5783EDE2376}"/>
              </a:ext>
            </a:extLst>
          </p:cNvPr>
          <p:cNvSpPr>
            <a:spLocks noGrp="1"/>
          </p:cNvSpPr>
          <p:nvPr>
            <p:ph idx="1"/>
          </p:nvPr>
        </p:nvSpPr>
        <p:spPr/>
        <p:txBody>
          <a:bodyPr/>
          <a:lstStyle/>
          <a:p>
            <a:pPr marL="0" indent="0" algn="just">
              <a:buNone/>
            </a:pPr>
            <a:r>
              <a:rPr lang="tr-TR" dirty="0"/>
              <a:t>İki sayfadan oluşan katlamalı menü biçimidir. Yaygın olarak kullanılan bu tasarım, klasik bir menü görünümü sunmaktadır. Burada karşılıklı sayfaların birbirini tamamlayacak şekilde düzenlenmesi ve sayfalarda yer alacak boş alanların tespiti önemlidir. Eğer metin ile boş alan arasında bir denge kurulmazsa içerik bir tarafa yığılmış şekilde kalabalık bir görünüm oluşturacaktır</a:t>
            </a:r>
          </a:p>
        </p:txBody>
      </p:sp>
      <p:pic>
        <p:nvPicPr>
          <p:cNvPr id="4" name="Picture 4" descr="sunu">
            <a:extLst>
              <a:ext uri="{FF2B5EF4-FFF2-40B4-BE49-F238E27FC236}">
                <a16:creationId xmlns:a16="http://schemas.microsoft.com/office/drawing/2014/main" xmlns="" id="{694349FD-B580-409B-BCD4-44DEAAF5D68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9229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D5F6344-7E54-4A04-8E6D-9C694F102649}"/>
              </a:ext>
            </a:extLst>
          </p:cNvPr>
          <p:cNvSpPr>
            <a:spLocks noGrp="1"/>
          </p:cNvSpPr>
          <p:nvPr>
            <p:ph type="title"/>
          </p:nvPr>
        </p:nvSpPr>
        <p:spPr/>
        <p:txBody>
          <a:bodyPr/>
          <a:lstStyle/>
          <a:p>
            <a:r>
              <a:rPr lang="tr-TR" dirty="0"/>
              <a:t>Üç bölümlü menüler</a:t>
            </a:r>
          </a:p>
        </p:txBody>
      </p:sp>
      <p:sp>
        <p:nvSpPr>
          <p:cNvPr id="3" name="İçerik Yer Tutucusu 2">
            <a:extLst>
              <a:ext uri="{FF2B5EF4-FFF2-40B4-BE49-F238E27FC236}">
                <a16:creationId xmlns:a16="http://schemas.microsoft.com/office/drawing/2014/main" xmlns="" id="{3811352A-8860-4344-9E20-7C800980614C}"/>
              </a:ext>
            </a:extLst>
          </p:cNvPr>
          <p:cNvSpPr>
            <a:spLocks noGrp="1"/>
          </p:cNvSpPr>
          <p:nvPr>
            <p:ph idx="1"/>
          </p:nvPr>
        </p:nvSpPr>
        <p:spPr/>
        <p:txBody>
          <a:bodyPr/>
          <a:lstStyle/>
          <a:p>
            <a:pPr marL="0" indent="0" algn="just">
              <a:buNone/>
            </a:pPr>
            <a:r>
              <a:rPr lang="tr-TR" dirty="0"/>
              <a:t>Ortada, merkezi oluşturan bölüm yer alacak şekilde sağında ve solunda katlanmış bölümlerden oluşan menülerdir. Sol bölüm, menünün çeyreğini, orta bölüm yarısını ve sağ bölüm de diğer çeyreğini oluşturur. Böyle menülerde odak noktası orta bölümün ortasıdır. Bu yüzden satışı hedeflenen içeriğe bu bölümde yer verilmelidir.</a:t>
            </a:r>
          </a:p>
        </p:txBody>
      </p:sp>
      <p:pic>
        <p:nvPicPr>
          <p:cNvPr id="4" name="Picture 4" descr="sunu">
            <a:extLst>
              <a:ext uri="{FF2B5EF4-FFF2-40B4-BE49-F238E27FC236}">
                <a16:creationId xmlns:a16="http://schemas.microsoft.com/office/drawing/2014/main" xmlns="" id="{8B4120E3-7F27-4340-B5C2-861F8D20C80E}"/>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45821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CA10B89-F153-46C9-9050-EA0B2CA04ACB}"/>
              </a:ext>
            </a:extLst>
          </p:cNvPr>
          <p:cNvSpPr>
            <a:spLocks noGrp="1"/>
          </p:cNvSpPr>
          <p:nvPr>
            <p:ph type="title"/>
          </p:nvPr>
        </p:nvSpPr>
        <p:spPr/>
        <p:txBody>
          <a:bodyPr/>
          <a:lstStyle/>
          <a:p>
            <a:r>
              <a:rPr lang="tr-TR" dirty="0"/>
              <a:t>Katlamalı Menüler</a:t>
            </a:r>
          </a:p>
        </p:txBody>
      </p:sp>
      <p:sp>
        <p:nvSpPr>
          <p:cNvPr id="3" name="İçerik Yer Tutucusu 2">
            <a:extLst>
              <a:ext uri="{FF2B5EF4-FFF2-40B4-BE49-F238E27FC236}">
                <a16:creationId xmlns:a16="http://schemas.microsoft.com/office/drawing/2014/main" xmlns="" id="{93F3105F-F8E7-4CB4-B1AC-EA59927B5E27}"/>
              </a:ext>
            </a:extLst>
          </p:cNvPr>
          <p:cNvSpPr>
            <a:spLocks noGrp="1"/>
          </p:cNvSpPr>
          <p:nvPr>
            <p:ph idx="1"/>
          </p:nvPr>
        </p:nvSpPr>
        <p:spPr/>
        <p:txBody>
          <a:bodyPr/>
          <a:lstStyle/>
          <a:p>
            <a:pPr marL="0" indent="0" algn="just">
              <a:buNone/>
            </a:pPr>
            <a:r>
              <a:rPr lang="tr-TR" dirty="0"/>
              <a:t>Bu menüler üç eşit bölümün yatay ya da dikey olacak şekilde katlanmasıyla oluşturulan menülerdir. Diğer üç bölümlü menülerden farkı, mektup biçiminde yani katların birbirinin üzerine gelecek şekilde tasarlanmalarıdır. Bu tasarım, katlama biçimiyle oluşan altı bölümün de kullanılmasına olanak sağlar. Gerek yatay gerekse dikey biçimlerinde odak noktası orta bölümün ortasıdır. Müşteri orta bölümün ortasından başlayarak yukarı doğru menüyü takip eder</a:t>
            </a:r>
          </a:p>
        </p:txBody>
      </p:sp>
      <p:pic>
        <p:nvPicPr>
          <p:cNvPr id="4" name="Picture 4" descr="sunu">
            <a:extLst>
              <a:ext uri="{FF2B5EF4-FFF2-40B4-BE49-F238E27FC236}">
                <a16:creationId xmlns:a16="http://schemas.microsoft.com/office/drawing/2014/main" xmlns="" id="{47AA25D4-C8EB-4497-BF95-34FCDE6C12B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4801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CB15AED-8E16-41D2-B28A-E70EDC3775D0}"/>
              </a:ext>
            </a:extLst>
          </p:cNvPr>
          <p:cNvSpPr>
            <a:spLocks noGrp="1"/>
          </p:cNvSpPr>
          <p:nvPr>
            <p:ph type="title"/>
          </p:nvPr>
        </p:nvSpPr>
        <p:spPr/>
        <p:txBody>
          <a:bodyPr/>
          <a:lstStyle/>
          <a:p>
            <a:r>
              <a:rPr lang="tr-TR" dirty="0"/>
              <a:t>Çok Sayfalı Menüler</a:t>
            </a:r>
          </a:p>
        </p:txBody>
      </p:sp>
      <p:sp>
        <p:nvSpPr>
          <p:cNvPr id="3" name="İçerik Yer Tutucusu 2">
            <a:extLst>
              <a:ext uri="{FF2B5EF4-FFF2-40B4-BE49-F238E27FC236}">
                <a16:creationId xmlns:a16="http://schemas.microsoft.com/office/drawing/2014/main" xmlns="" id="{00664AB1-DEAF-42C0-A8A5-496EB07EB11F}"/>
              </a:ext>
            </a:extLst>
          </p:cNvPr>
          <p:cNvSpPr>
            <a:spLocks noGrp="1"/>
          </p:cNvSpPr>
          <p:nvPr>
            <p:ph idx="1"/>
          </p:nvPr>
        </p:nvSpPr>
        <p:spPr/>
        <p:txBody>
          <a:bodyPr/>
          <a:lstStyle/>
          <a:p>
            <a:pPr marL="0" indent="0" algn="just">
              <a:buNone/>
            </a:pPr>
            <a:r>
              <a:rPr lang="tr-TR" dirty="0"/>
              <a:t>Geniş seçeneklerin sunumuna imkân tanıyan çok sayfalı menüler çoğunlukla kitap biçiminde olurlar. Ancak dikey, </a:t>
            </a:r>
            <a:r>
              <a:rPr lang="tr-TR" dirty="0" err="1"/>
              <a:t>die-cut</a:t>
            </a:r>
            <a:r>
              <a:rPr lang="tr-TR" dirty="0"/>
              <a:t> (belli bir kalıba, şekle göre kesilmiş) ve katlamalı çok sayfalı gibi türleri bulunmaktadır. Çoklu sayfa biçiminin bazı dezavantajları vardır. Böyle menüler müşterilerin karar verme sürecini geciktirebilir. Müşteriler sayfalar arasında dolaşarak karar vermede zorlanabilir ya da tek bir sayfada yer alan içeriğe takılıp kalabilir. Bu da bir restoranda masa devir hızını düşürebilir</a:t>
            </a:r>
          </a:p>
        </p:txBody>
      </p:sp>
      <p:pic>
        <p:nvPicPr>
          <p:cNvPr id="4" name="Picture 4" descr="sunu">
            <a:extLst>
              <a:ext uri="{FF2B5EF4-FFF2-40B4-BE49-F238E27FC236}">
                <a16:creationId xmlns:a16="http://schemas.microsoft.com/office/drawing/2014/main" xmlns="" id="{BAC5C44C-67AD-4CD0-B3FB-9E967E006F33}"/>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0628894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2299</TotalTime>
  <Words>1504</Words>
  <Application>Microsoft Office PowerPoint</Application>
  <PresentationFormat>Özel</PresentationFormat>
  <Paragraphs>54</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Office Teması</vt:lpstr>
      <vt:lpstr>Slayt 1</vt:lpstr>
      <vt:lpstr>MENÜ TASARIMI</vt:lpstr>
      <vt:lpstr>Menü Planlaması Yapılırken Öncelikle Dikkat Edilmesi Gereken Hususlar</vt:lpstr>
      <vt:lpstr>Giriş</vt:lpstr>
      <vt:lpstr>TASARIM NEDİR?</vt:lpstr>
      <vt:lpstr>Bir tasarımda dikkat edilmesi gereken 5 temel ilke </vt:lpstr>
      <vt:lpstr>Orantı ve Görsel Hiyerarşi</vt:lpstr>
      <vt:lpstr>Devamlılık</vt:lpstr>
      <vt:lpstr>Vurgu</vt:lpstr>
      <vt:lpstr>Bütünlük</vt:lpstr>
      <vt:lpstr>MENÜ TASARIMI</vt:lpstr>
      <vt:lpstr>MENÜ TASARIMINDA YER ALAN TEMEL ÖGELER</vt:lpstr>
      <vt:lpstr>Kapak Türleri</vt:lpstr>
      <vt:lpstr>Dolgulu Kapak</vt:lpstr>
      <vt:lpstr>Özel Tasarım Kapak</vt:lpstr>
      <vt:lpstr>İnsört</vt:lpstr>
      <vt:lpstr>Plastik Kaplama Kapak (PVC Kapak)</vt:lpstr>
      <vt:lpstr>Karton ve Kâğıt Kapak</vt:lpstr>
      <vt:lpstr>Boyut ve Menü</vt:lpstr>
      <vt:lpstr>Biçim ve Menü</vt:lpstr>
      <vt:lpstr>Tek sayfalı menüler</vt:lpstr>
      <vt:lpstr>İki bölümlü menüler</vt:lpstr>
      <vt:lpstr>Üç bölümlü menüler</vt:lpstr>
      <vt:lpstr>Katlamalı Menüler</vt:lpstr>
      <vt:lpstr>Çok Sayfalı Menüler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tosh</cp:lastModifiedBy>
  <cp:revision>117</cp:revision>
  <dcterms:created xsi:type="dcterms:W3CDTF">2016-06-28T08:34:33Z</dcterms:created>
  <dcterms:modified xsi:type="dcterms:W3CDTF">2020-10-16T09:01:26Z</dcterms:modified>
</cp:coreProperties>
</file>