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8" r:id="rId2"/>
    <p:sldId id="256" r:id="rId3"/>
    <p:sldId id="314" r:id="rId4"/>
    <p:sldId id="257" r:id="rId5"/>
    <p:sldId id="317" r:id="rId6"/>
    <p:sldId id="258" r:id="rId7"/>
    <p:sldId id="259" r:id="rId8"/>
    <p:sldId id="261" r:id="rId9"/>
    <p:sldId id="260" r:id="rId10"/>
    <p:sldId id="262" r:id="rId11"/>
    <p:sldId id="264" r:id="rId12"/>
    <p:sldId id="265" r:id="rId13"/>
    <p:sldId id="266" r:id="rId14"/>
    <p:sldId id="263" r:id="rId15"/>
    <p:sldId id="267" r:id="rId16"/>
    <p:sldId id="268" r:id="rId17"/>
    <p:sldId id="269" r:id="rId18"/>
    <p:sldId id="270" r:id="rId19"/>
    <p:sldId id="271" r:id="rId20"/>
    <p:sldId id="272" r:id="rId21"/>
    <p:sldId id="279" r:id="rId22"/>
    <p:sldId id="288" r:id="rId23"/>
    <p:sldId id="287" r:id="rId24"/>
    <p:sldId id="289" r:id="rId25"/>
    <p:sldId id="286" r:id="rId26"/>
    <p:sldId id="285" r:id="rId27"/>
    <p:sldId id="283" r:id="rId28"/>
    <p:sldId id="284" r:id="rId29"/>
    <p:sldId id="282" r:id="rId30"/>
    <p:sldId id="281" r:id="rId31"/>
    <p:sldId id="280" r:id="rId32"/>
    <p:sldId id="277" r:id="rId33"/>
    <p:sldId id="273" r:id="rId34"/>
    <p:sldId id="291" r:id="rId35"/>
    <p:sldId id="292" r:id="rId36"/>
    <p:sldId id="278" r:id="rId37"/>
    <p:sldId id="290" r:id="rId38"/>
    <p:sldId id="276" r:id="rId39"/>
    <p:sldId id="275" r:id="rId40"/>
    <p:sldId id="293" r:id="rId41"/>
    <p:sldId id="302" r:id="rId42"/>
    <p:sldId id="301" r:id="rId43"/>
    <p:sldId id="294" r:id="rId44"/>
    <p:sldId id="300" r:id="rId45"/>
    <p:sldId id="299" r:id="rId46"/>
    <p:sldId id="298" r:id="rId47"/>
    <p:sldId id="303" r:id="rId48"/>
    <p:sldId id="313" r:id="rId49"/>
    <p:sldId id="312" r:id="rId50"/>
    <p:sldId id="311" r:id="rId51"/>
    <p:sldId id="310" r:id="rId52"/>
    <p:sldId id="309" r:id="rId53"/>
    <p:sldId id="308" r:id="rId54"/>
    <p:sldId id="307" r:id="rId55"/>
    <p:sldId id="306" r:id="rId56"/>
    <p:sldId id="305" r:id="rId57"/>
    <p:sldId id="304" r:id="rId58"/>
    <p:sldId id="297" r:id="rId59"/>
    <p:sldId id="296" r:id="rId60"/>
    <p:sldId id="316" r:id="rId6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pPr/>
              <a:t>07.12.2017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23720DD-5B6D-40BF-8493-A6B52D484E6B}" type="datetimeFigureOut">
              <a:rPr lang="tr-TR" smtClean="0"/>
              <a:pPr/>
              <a:t>07.12.2017</a:t>
            </a:fld>
            <a:endParaRPr lang="tr-T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tr-T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file:///C:\Users\Acer\Desktop\media\image20.jpe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pariste.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36912"/>
            <a:ext cx="8229600" cy="990600"/>
          </a:xfrm>
        </p:spPr>
        <p:txBody>
          <a:bodyPr/>
          <a:lstStyle/>
          <a:p>
            <a:r>
              <a:rPr lang="tr-TR" b="1" dirty="0" smtClean="0">
                <a:solidFill>
                  <a:schemeClr val="tx1"/>
                </a:solidFill>
              </a:rPr>
              <a:t>Avrupa’da Barok Sanatı Ve Etkileri</a:t>
            </a:r>
            <a:endParaRPr lang="tr-TR" b="1" dirty="0">
              <a:solidFill>
                <a:schemeClr val="tx1"/>
              </a:solidFill>
            </a:endParaRPr>
          </a:p>
        </p:txBody>
      </p:sp>
    </p:spTree>
    <p:extLst>
      <p:ext uri="{BB962C8B-B14F-4D97-AF65-F5344CB8AC3E}">
        <p14:creationId xmlns:p14="http://schemas.microsoft.com/office/powerpoint/2010/main" xmlns="" val="28837787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404664"/>
            <a:ext cx="9144000" cy="3231654"/>
          </a:xfrm>
          <a:prstGeom prst="rect">
            <a:avLst/>
          </a:prstGeom>
        </p:spPr>
        <p:txBody>
          <a:bodyPr wrap="square">
            <a:spAutoFit/>
          </a:bodyPr>
          <a:lstStyle/>
          <a:p>
            <a:r>
              <a:rPr lang="tr-TR" sz="1400" b="1" dirty="0" smtClean="0">
                <a:solidFill>
                  <a:srgbClr val="000000"/>
                </a:solidFill>
                <a:latin typeface="Andalus" pitchFamily="18" charset="-78"/>
                <a:ea typeface="Segoe UI"/>
                <a:cs typeface="Andalus" pitchFamily="18" charset="-78"/>
              </a:rPr>
              <a:t>             </a:t>
            </a:r>
            <a:r>
              <a:rPr lang="tr-TR" sz="2400" b="1" dirty="0" smtClean="0">
                <a:solidFill>
                  <a:srgbClr val="000000"/>
                </a:solidFill>
                <a:latin typeface="+mj-lt"/>
                <a:ea typeface="Segoe UI"/>
                <a:cs typeface="Andalus" pitchFamily="18" charset="-78"/>
              </a:rPr>
              <a:t>Jeolojik </a:t>
            </a:r>
            <a:r>
              <a:rPr lang="tr-TR" sz="2400" b="1" dirty="0">
                <a:solidFill>
                  <a:srgbClr val="000000"/>
                </a:solidFill>
                <a:latin typeface="+mj-lt"/>
                <a:ea typeface="Segoe UI"/>
                <a:cs typeface="Andalus" pitchFamily="18" charset="-78"/>
              </a:rPr>
              <a:t>ve İklimsel </a:t>
            </a:r>
            <a:r>
              <a:rPr lang="tr-TR" sz="2400" b="1" dirty="0" smtClean="0">
                <a:solidFill>
                  <a:srgbClr val="000000"/>
                </a:solidFill>
                <a:latin typeface="+mj-lt"/>
                <a:ea typeface="Segoe UI"/>
                <a:cs typeface="Andalus" pitchFamily="18" charset="-78"/>
              </a:rPr>
              <a:t>etkiler</a:t>
            </a:r>
            <a:endParaRPr lang="tr-TR" b="1" dirty="0" smtClean="0">
              <a:solidFill>
                <a:srgbClr val="000000"/>
              </a:solidFill>
              <a:latin typeface="+mj-lt"/>
              <a:ea typeface="Segoe UI"/>
              <a:cs typeface="Andalus" pitchFamily="18" charset="-78"/>
            </a:endParaRPr>
          </a:p>
          <a:p>
            <a:r>
              <a:rPr lang="tr-TR" b="1" dirty="0" smtClean="0">
                <a:solidFill>
                  <a:srgbClr val="000000"/>
                </a:solidFill>
                <a:latin typeface="+mj-lt"/>
                <a:ea typeface="Segoe UI"/>
                <a:cs typeface="Andalus" pitchFamily="18" charset="-78"/>
              </a:rPr>
              <a:t>    </a:t>
            </a:r>
            <a:r>
              <a:rPr lang="tr-TR" dirty="0" smtClean="0">
                <a:latin typeface="+mj-lt"/>
                <a:cs typeface="Andalus" pitchFamily="18" charset="-78"/>
              </a:rPr>
              <a:t>Batı </a:t>
            </a:r>
            <a:r>
              <a:rPr lang="tr-TR" dirty="0">
                <a:latin typeface="+mj-lt"/>
                <a:cs typeface="Andalus" pitchFamily="18" charset="-78"/>
              </a:rPr>
              <a:t>Avrupa ülkelerinde zeminin jeolojik yapısı önemli derecede farklılık göstermez, bazen aynı ülkede değişik jeolojik biçimlenişlere de rastlanabilir. Arazinin jeolojik yapısı yapının biçimlenişini, yüksekliğini ve bahçe düzenini belirler. Yüksek bir konumda İnşa edilmiş yapının korumak duvarları ya da çevreye hakim olma duygusuyla olabildiğince yükseltilmesinde amaç, araziyi kullanarak korunmayı sağlamaktır.</a:t>
            </a:r>
          </a:p>
          <a:p>
            <a:r>
              <a:rPr lang="tr-TR" dirty="0">
                <a:latin typeface="+mj-lt"/>
                <a:cs typeface="Andalus" pitchFamily="18" charset="-78"/>
              </a:rPr>
              <a:t>Avrupa kıtasının değişik bölgelerinde, Fransa, İngiltere, İtalya, Almanya ve Kuzey ülkelerinde farklı iklimler olduğu gibi aynı ülkede kuzey-güney bölgelerinde iklim farklılıkları da dikkat çekici boyutlarda tasarımları etkilemektedir. Farklı iklim koşullarının mimariyi malzeme ve tasarım açılarından etkilediği açıktır. Jeolojik ve iklimsel durum çeşitli ülkelerde aynı üslupta ancak detaylarda farklılaşan bir mimari oluşturmaktadır.</a:t>
            </a:r>
          </a:p>
        </p:txBody>
      </p:sp>
      <p:sp>
        <p:nvSpPr>
          <p:cNvPr id="2" name="Dikdörtgen 1"/>
          <p:cNvSpPr/>
          <p:nvPr/>
        </p:nvSpPr>
        <p:spPr>
          <a:xfrm>
            <a:off x="39896" y="3933056"/>
            <a:ext cx="9079307" cy="2677656"/>
          </a:xfrm>
          <a:prstGeom prst="rect">
            <a:avLst/>
          </a:prstGeom>
        </p:spPr>
        <p:txBody>
          <a:bodyPr wrap="square">
            <a:spAutoFit/>
          </a:bodyPr>
          <a:lstStyle/>
          <a:p>
            <a:r>
              <a:rPr lang="tr-TR" sz="2400" b="1" dirty="0" smtClean="0">
                <a:cs typeface="Andalus" pitchFamily="18" charset="-78"/>
              </a:rPr>
              <a:t>         Siyasi </a:t>
            </a:r>
            <a:r>
              <a:rPr lang="tr-TR" sz="2400" b="1" dirty="0">
                <a:cs typeface="Andalus" pitchFamily="18" charset="-78"/>
              </a:rPr>
              <a:t>etkenler</a:t>
            </a:r>
            <a:endParaRPr lang="tr-TR" sz="2400" dirty="0">
              <a:cs typeface="Andalus" pitchFamily="18" charset="-78"/>
            </a:endParaRPr>
          </a:p>
          <a:p>
            <a:r>
              <a:rPr lang="tr-TR" dirty="0">
                <a:cs typeface="Andalus" pitchFamily="18" charset="-78"/>
              </a:rPr>
              <a:t>    XVI. yüzyılın dini sorunları kutsal Roma-Cermen imparatorluğunu parçalayarak her prensliğin bağımsız yapısını daha belirgin hale getirdi. İmparatorluk siyasi gücünü yitirdiği ölçüde prensler ve krallar kendi konumlarını güçlendirmedeydi. Almanya iç savaşlarla kana bulanmış, bu savaşlar ve Habsburgların katolikliği güçlendirme amaçlı saldırıları otuz yıl savaşlarının başlamasına neden oldu</a:t>
            </a:r>
            <a:r>
              <a:rPr lang="tr-TR" dirty="0" smtClean="0">
                <a:cs typeface="Andalus" pitchFamily="18" charset="-78"/>
              </a:rPr>
              <a:t>. </a:t>
            </a:r>
            <a:r>
              <a:rPr lang="tr-TR" dirty="0">
                <a:cs typeface="Andalus" pitchFamily="18" charset="-78"/>
              </a:rPr>
              <a:t>İtalya aynı dönemde cumhuriyetler, krallıklar, prenslikler ve aristokratların kurduğu bağımsız devletlerle İdare edilmekteydi ve bu devletler Fransızlar ve İspanyollar gibi yabancıların baskıları altındaydı. </a:t>
            </a:r>
          </a:p>
        </p:txBody>
      </p:sp>
    </p:spTree>
    <p:extLst>
      <p:ext uri="{BB962C8B-B14F-4D97-AF65-F5344CB8AC3E}">
        <p14:creationId xmlns:p14="http://schemas.microsoft.com/office/powerpoint/2010/main" xmlns="" val="1141406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332656"/>
            <a:ext cx="9144000" cy="2308324"/>
          </a:xfrm>
          <a:prstGeom prst="rect">
            <a:avLst/>
          </a:prstGeom>
        </p:spPr>
        <p:txBody>
          <a:bodyPr wrap="square">
            <a:spAutoFit/>
          </a:bodyPr>
          <a:lstStyle/>
          <a:p>
            <a:r>
              <a:rPr lang="tr-TR" b="1" dirty="0">
                <a:latin typeface="+mj-lt"/>
                <a:cs typeface="Andalus" pitchFamily="18" charset="-78"/>
              </a:rPr>
              <a:t> </a:t>
            </a:r>
            <a:endParaRPr lang="tr-TR" dirty="0">
              <a:latin typeface="+mj-lt"/>
              <a:cs typeface="Andalus" pitchFamily="18" charset="-78"/>
            </a:endParaRPr>
          </a:p>
          <a:p>
            <a:r>
              <a:rPr lang="tr-TR" dirty="0" smtClean="0">
                <a:latin typeface="+mj-lt"/>
                <a:cs typeface="Andalus" pitchFamily="18" charset="-78"/>
              </a:rPr>
              <a:t>Bir </a:t>
            </a:r>
            <a:r>
              <a:rPr lang="tr-TR" dirty="0">
                <a:latin typeface="+mj-lt"/>
                <a:cs typeface="Andalus" pitchFamily="18" charset="-78"/>
              </a:rPr>
              <a:t>müddet sonra papalık tamamen İspanyolların eline geçti. Sırasıyla Fransızların ve imparatorluğun eline geçen olarak İspanyollara bağlanırken İtalyan özelliğini yitirdi. Napoli'de İspanyol egemenliğine girmiş Venedik Akdeniz'deki büyük gücünü kaybetmişti.</a:t>
            </a:r>
          </a:p>
          <a:p>
            <a:r>
              <a:rPr lang="tr-TR" dirty="0">
                <a:latin typeface="+mj-lt"/>
                <a:cs typeface="Andalus" pitchFamily="18" charset="-78"/>
              </a:rPr>
              <a:t>Fransa'da XIV. Louis'nin sarayı Versailles, kuvvetin bir yerde toplandığı merkeziyetçi devletin sembolüydü. Gücün tek bir elde toplanmasına, kralın Allah'ın yeryüzündeki ilahi temsilcisi olduğu yolundaki ilahi hak eklenmişti. </a:t>
            </a:r>
            <a:r>
              <a:rPr lang="tr-TR" dirty="0" smtClean="0">
                <a:latin typeface="+mj-lt"/>
                <a:cs typeface="Andalus" pitchFamily="18" charset="-78"/>
              </a:rPr>
              <a:t>İtalya'da </a:t>
            </a:r>
            <a:r>
              <a:rPr lang="tr-TR" dirty="0">
                <a:latin typeface="+mj-lt"/>
                <a:cs typeface="Andalus" pitchFamily="18" charset="-78"/>
              </a:rPr>
              <a:t>Barok sanatı katolik kilisesinin etkisi altındayken, Fransa'da mutlakiyet İdaresinin altında gelişmiştir.</a:t>
            </a:r>
            <a:endParaRPr lang="tr-TR" dirty="0">
              <a:latin typeface="+mj-lt"/>
            </a:endParaRPr>
          </a:p>
        </p:txBody>
      </p:sp>
      <p:sp>
        <p:nvSpPr>
          <p:cNvPr id="5" name="Dikdörtgen 4"/>
          <p:cNvSpPr/>
          <p:nvPr/>
        </p:nvSpPr>
        <p:spPr>
          <a:xfrm>
            <a:off x="-7671" y="3140968"/>
            <a:ext cx="9144000" cy="2954655"/>
          </a:xfrm>
          <a:prstGeom prst="rect">
            <a:avLst/>
          </a:prstGeom>
        </p:spPr>
        <p:txBody>
          <a:bodyPr wrap="square">
            <a:spAutoFit/>
          </a:bodyPr>
          <a:lstStyle/>
          <a:p>
            <a:r>
              <a:rPr lang="tr-TR" sz="2400" b="1" dirty="0">
                <a:cs typeface="Andalus" pitchFamily="18" charset="-78"/>
              </a:rPr>
              <a:t> </a:t>
            </a:r>
            <a:r>
              <a:rPr lang="tr-TR" sz="2400" b="1" dirty="0" smtClean="0">
                <a:cs typeface="Andalus" pitchFamily="18" charset="-78"/>
              </a:rPr>
              <a:t>       Toplumsal </a:t>
            </a:r>
            <a:r>
              <a:rPr lang="tr-TR" sz="2400" b="1" dirty="0">
                <a:cs typeface="Andalus" pitchFamily="18" charset="-78"/>
              </a:rPr>
              <a:t>etki</a:t>
            </a:r>
          </a:p>
          <a:p>
            <a:r>
              <a:rPr lang="tr-TR" b="1" dirty="0">
                <a:cs typeface="Andalus" pitchFamily="18" charset="-78"/>
              </a:rPr>
              <a:t>  </a:t>
            </a:r>
            <a:r>
              <a:rPr lang="tr-TR" dirty="0">
                <a:cs typeface="Andalus" pitchFamily="18" charset="-78"/>
              </a:rPr>
              <a:t>XVI. yüzyılda İtalya'da savaşlarla birlikte İtalyan düşüncesi gücünü yitirerek siyasi ve dini kargaşanın etkisinde kaldı. Edebiyatçılar çağın savaş ve İstilalarından etkilenerek çeşitli düş ürünleri yaratma yoluna gittiler. </a:t>
            </a:r>
            <a:r>
              <a:rPr lang="tr-TR" dirty="0" err="1">
                <a:cs typeface="Andalus" pitchFamily="18" charset="-78"/>
              </a:rPr>
              <a:t>Ludovico</a:t>
            </a:r>
            <a:r>
              <a:rPr lang="tr-TR" dirty="0">
                <a:cs typeface="Andalus" pitchFamily="18" charset="-78"/>
              </a:rPr>
              <a:t>, Aristo, </a:t>
            </a:r>
            <a:r>
              <a:rPr lang="tr-TR" dirty="0" err="1">
                <a:cs typeface="Andalus" pitchFamily="18" charset="-78"/>
              </a:rPr>
              <a:t>Petrarca</a:t>
            </a:r>
            <a:r>
              <a:rPr lang="tr-TR" dirty="0">
                <a:cs typeface="Andalus" pitchFamily="18" charset="-78"/>
              </a:rPr>
              <a:t>, ve </a:t>
            </a:r>
            <a:r>
              <a:rPr lang="tr-TR" dirty="0" err="1">
                <a:cs typeface="Andalus" pitchFamily="18" charset="-78"/>
              </a:rPr>
              <a:t>Boccacio'dan</a:t>
            </a:r>
            <a:r>
              <a:rPr lang="tr-TR" dirty="0">
                <a:cs typeface="Andalus" pitchFamily="18" charset="-78"/>
              </a:rPr>
              <a:t> esinlenerek yeni eserler yazarken, </a:t>
            </a:r>
            <a:r>
              <a:rPr lang="tr-TR" dirty="0" err="1">
                <a:cs typeface="Andalus" pitchFamily="18" charset="-78"/>
              </a:rPr>
              <a:t>Tasso</a:t>
            </a:r>
            <a:r>
              <a:rPr lang="tr-TR" dirty="0">
                <a:cs typeface="Andalus" pitchFamily="18" charset="-78"/>
              </a:rPr>
              <a:t> eski destanları yaratma çabasına girdi. XVI. ve XVII. yüzyıllarda Avrupa'nın sanat merkezi olmaya devam eden ve Rönesans akımının önemli eserlerini veren Roma, Michelangelo, </a:t>
            </a:r>
            <a:r>
              <a:rPr lang="tr-TR" dirty="0" err="1">
                <a:cs typeface="Andalus" pitchFamily="18" charset="-78"/>
              </a:rPr>
              <a:t>Rafaello</a:t>
            </a:r>
            <a:r>
              <a:rPr lang="tr-TR" dirty="0">
                <a:cs typeface="Andalus" pitchFamily="18" charset="-78"/>
              </a:rPr>
              <a:t> ve Vignola'nın eserlerini ve antikiteye dönüşü tanımak isteyen mimar, heykeltıraş, ressam ve sanatçıların akınına uğradı.</a:t>
            </a:r>
          </a:p>
          <a:p>
            <a:endParaRPr lang="tr-TR" dirty="0">
              <a:cs typeface="Andalus" pitchFamily="18" charset="-78"/>
            </a:endParaRPr>
          </a:p>
        </p:txBody>
      </p:sp>
    </p:spTree>
    <p:extLst>
      <p:ext uri="{BB962C8B-B14F-4D97-AF65-F5344CB8AC3E}">
        <p14:creationId xmlns:p14="http://schemas.microsoft.com/office/powerpoint/2010/main" xmlns="" val="4294667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0444" y="372654"/>
            <a:ext cx="9144356" cy="5724644"/>
          </a:xfrm>
          <a:prstGeom prst="rect">
            <a:avLst/>
          </a:prstGeom>
        </p:spPr>
        <p:txBody>
          <a:bodyPr wrap="square">
            <a:spAutoFit/>
          </a:bodyPr>
          <a:lstStyle/>
          <a:p>
            <a:r>
              <a:rPr lang="tr-TR" sz="2400" b="1" dirty="0" smtClean="0">
                <a:latin typeface="+mj-lt"/>
                <a:cs typeface="Andalus" pitchFamily="18" charset="-78"/>
              </a:rPr>
              <a:t>              Dinsel etki</a:t>
            </a:r>
          </a:p>
          <a:p>
            <a:r>
              <a:rPr lang="tr-TR" b="1" dirty="0" smtClean="0">
                <a:latin typeface="+mj-lt"/>
                <a:cs typeface="Andalus" pitchFamily="18" charset="-78"/>
              </a:rPr>
              <a:t>   </a:t>
            </a:r>
            <a:r>
              <a:rPr lang="tr-TR" dirty="0" smtClean="0">
                <a:latin typeface="+mj-lt"/>
                <a:cs typeface="Andalus" pitchFamily="18" charset="-78"/>
              </a:rPr>
              <a:t>Rönesans’la ortaya çıkan Protestan reformasyonuna karşı katolik kilisesi "karşıt reformasyona" girişerek Almanya, Bohemya, Macaristan ye Polonya'da geniş bölgeleri yeniden Katolikliğe kazandırarak Protestanlığın sınırlarını bugün bulundukları yerlere getirmişti.</a:t>
            </a:r>
          </a:p>
          <a:p>
            <a:r>
              <a:rPr lang="tr-TR" dirty="0" smtClean="0">
                <a:latin typeface="+mj-lt"/>
                <a:cs typeface="Andalus" pitchFamily="18" charset="-78"/>
              </a:rPr>
              <a:t>   Siyasi alanda Habsburg hanedanı, Fransa kralları İtalya ve Almanya'daki prensler katolik karşıt reformunu destekleyerek yeniden canlanmasına yardım etmişlerdir. Katolik gücünün yenilenişi ile bir çok keşiş tarikatı</a:t>
            </a:r>
          </a:p>
          <a:p>
            <a:r>
              <a:rPr lang="tr-TR" dirty="0" smtClean="0">
                <a:latin typeface="+mj-lt"/>
                <a:cs typeface="Andalus" pitchFamily="18" charset="-78"/>
              </a:rPr>
              <a:t>kurulmuş ve manastırların topluma hizmet verme anlayışı  geri getirilerek yeniden Luther'e karşı kuvvet kazanılmaya başlanmıştır. Kurulan tarikatların en büyüğü, 1534'te kurulan ve kuruluşu ile Cizvit gruplarında Philippe Nerl, Charlas Borromee gibi isimlerin çalıştığı Jesus (Cizvit) tarikatıdır. Katolik kilisesinin aktif askerleri olarak da nitelenen Cizvitler katolikliğin maddi olduğu kadar manevi saygınlığını da yüceltmişler, hükümet üzerinde birliğin etkisiyle kolejler açılmasını sağlayarak burjuva sınıfının eğitimini de üstlenmişlerdir. Saray, kilise ve halk üzerinde büyük etki yaratan Cizvitler, toleranssızlık, güçlülük tutkusu, şiddet, sivil savaş gibi kavramları ortaya koydukları gibi sanatta da söz sahibi oldular. Fransa'da Emile Male, Almanya'da Werner Weisbach gibi sanat tarihçileri Barok sanatını reforma karşı girişilen katolik hareketin sonucu olarak görmüşlerdir.</a:t>
            </a:r>
          </a:p>
          <a:p>
            <a:endParaRPr lang="tr-TR" dirty="0">
              <a:latin typeface="+mj-lt"/>
              <a:cs typeface="Andalus" pitchFamily="18" charset="-78"/>
            </a:endParaRPr>
          </a:p>
          <a:p>
            <a:r>
              <a:rPr lang="tr-TR" dirty="0" smtClean="0">
                <a:latin typeface="+mj-lt"/>
                <a:cs typeface="Andalus" pitchFamily="18" charset="-78"/>
              </a:rPr>
              <a:t>     </a:t>
            </a:r>
            <a:endParaRPr lang="tr-TR" dirty="0">
              <a:latin typeface="+mj-lt"/>
              <a:cs typeface="Andalus" pitchFamily="18" charset="-78"/>
            </a:endParaRPr>
          </a:p>
        </p:txBody>
      </p:sp>
    </p:spTree>
    <p:extLst>
      <p:ext uri="{BB962C8B-B14F-4D97-AF65-F5344CB8AC3E}">
        <p14:creationId xmlns:p14="http://schemas.microsoft.com/office/powerpoint/2010/main" xmlns="" val="34320479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404664"/>
            <a:ext cx="9036496" cy="2308324"/>
          </a:xfrm>
          <a:prstGeom prst="rect">
            <a:avLst/>
          </a:prstGeom>
        </p:spPr>
        <p:txBody>
          <a:bodyPr wrap="square">
            <a:spAutoFit/>
          </a:bodyPr>
          <a:lstStyle/>
          <a:p>
            <a:r>
              <a:rPr lang="tr-TR" dirty="0">
                <a:cs typeface="Andalus" pitchFamily="18" charset="-78"/>
              </a:rPr>
              <a:t>Barok sanatın metotlarını ve kurallarını belirleyen dini meclistir. Bir anlamda yeniden canlandırılan katolik kilisesinin propagandası, Barok'un sarhoş edici debdebesi ve lüksü cizvitlerin karşıt reformasyonuna güç katmaktadır. Rönesans'ta dini etkilerden arınarak ferdiyetçiliğe yönelen sanatçı, kilisenin dini sanatı canlandırmasıyla yeniden ortaçağ geleneklerine ve tutuculuğuna boyun eğmek zorunda kaldı. Papalık, çıplak eserleri ve mitolojik konuları yasak ederek Protestanlığın karşısında daha güçlü bir ruhani etki yaratma yolunda dini sahnelerin tasvirlerini teşvik etti. Hatta Vatikan'daki ruhani meclis ressama ya da heykeltıraşa konuları nasıl yönlendireceğini dahi gösterdi.</a:t>
            </a:r>
          </a:p>
        </p:txBody>
      </p:sp>
      <p:sp>
        <p:nvSpPr>
          <p:cNvPr id="5" name="Dikdörtgen 4"/>
          <p:cNvSpPr/>
          <p:nvPr/>
        </p:nvSpPr>
        <p:spPr>
          <a:xfrm>
            <a:off x="0" y="2852936"/>
            <a:ext cx="9144000" cy="4154984"/>
          </a:xfrm>
          <a:prstGeom prst="rect">
            <a:avLst/>
          </a:prstGeom>
        </p:spPr>
        <p:txBody>
          <a:bodyPr wrap="square">
            <a:spAutoFit/>
          </a:bodyPr>
          <a:lstStyle/>
          <a:p>
            <a:r>
              <a:rPr lang="tr-TR" sz="2400" b="1" dirty="0" smtClean="0">
                <a:cs typeface="Andalus" pitchFamily="18" charset="-78"/>
              </a:rPr>
              <a:t> Barok </a:t>
            </a:r>
            <a:r>
              <a:rPr lang="tr-TR" sz="2400" b="1" dirty="0">
                <a:cs typeface="Andalus" pitchFamily="18" charset="-78"/>
              </a:rPr>
              <a:t>Mimarinin Özellikleri ve Avrupa Ülkelerinde Gösterdiği Farklılıklar</a:t>
            </a:r>
          </a:p>
          <a:p>
            <a:r>
              <a:rPr lang="tr-TR" dirty="0">
                <a:cs typeface="Andalus" pitchFamily="18" charset="-78"/>
              </a:rPr>
              <a:t> </a:t>
            </a:r>
            <a:r>
              <a:rPr lang="tr-TR" dirty="0" smtClean="0">
                <a:cs typeface="Andalus" pitchFamily="18" charset="-78"/>
              </a:rPr>
              <a:t>     </a:t>
            </a:r>
            <a:r>
              <a:rPr lang="tr-TR" dirty="0">
                <a:cs typeface="Andalus" pitchFamily="18" charset="-78"/>
              </a:rPr>
              <a:t>XVI. yüzyılın sonlarında başlayan ve XVIII. yüzyıla kadar devam eden akıma "Barok akım" adı verilmektedir. Kelime anlamı muntazam olmayan, eğri büğrü inci demek olan "Barucca"dan gelen Barok, XVIII. yüzyılda kralların ihtişamlı yaşamını yansıtan abartılmış biçimleri ifade etmek için kullanılmış. XIX. yüzyılda ise bu anlamından sıyrılarak Rönesans sonrası dönemin sanatını belirleyen bir terim haline gelmiştir. Barok, kandırıcı hitabeti, başarı ve ihtişamı simgeleyen anlamda etkili ve vurgulayıcı bir sözcüktür. Mimaride ise XVII yüzyıl yapılarının yararlı niteliklerini çağrıştırır. Barok dönemi, yalnızca renkler, hayaller, şekiller karmaşası ve özgürlük, ataklık, cesaret, değişim, görüntü olaylarının</a:t>
            </a:r>
            <a:r>
              <a:rPr lang="tr-TR" dirty="0"/>
              <a:t> </a:t>
            </a:r>
            <a:r>
              <a:rPr lang="tr-TR" dirty="0">
                <a:cs typeface="Andalus" pitchFamily="18" charset="-78"/>
              </a:rPr>
              <a:t>yoğunluğu, asimetri, dağınıklık ve mimari ile bahçecilik arasındaki uyum demek değildir. Mimari plastikte olduğu gibi mekânsal oluşumda da başarı sağlanmış, XVI. yüzyılın hacimsel gelişimine Barok ‘un dinamizmi de eklenerek yüzeylerdeki kıvrımlar ve bükülmelerle yeni mekanlar yaratılmıştır.</a:t>
            </a:r>
          </a:p>
        </p:txBody>
      </p:sp>
    </p:spTree>
    <p:extLst>
      <p:ext uri="{BB962C8B-B14F-4D97-AF65-F5344CB8AC3E}">
        <p14:creationId xmlns:p14="http://schemas.microsoft.com/office/powerpoint/2010/main" xmlns="" val="253378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116632"/>
            <a:ext cx="9144000" cy="12557284"/>
          </a:xfrm>
          <a:prstGeom prst="rect">
            <a:avLst/>
          </a:prstGeom>
        </p:spPr>
        <p:txBody>
          <a:bodyPr wrap="square">
            <a:spAutoFit/>
          </a:bodyPr>
          <a:lstStyle/>
          <a:p>
            <a:r>
              <a:rPr lang="tr-TR" dirty="0" smtClean="0">
                <a:latin typeface="+mj-lt"/>
                <a:cs typeface="Andalus" pitchFamily="18" charset="-78"/>
              </a:rPr>
              <a:t>     </a:t>
            </a:r>
            <a:endParaRPr lang="tr-TR" dirty="0">
              <a:latin typeface="+mj-lt"/>
              <a:cs typeface="Andalus" pitchFamily="18" charset="-78"/>
            </a:endParaRPr>
          </a:p>
          <a:p>
            <a:r>
              <a:rPr lang="tr-TR" dirty="0" smtClean="0">
                <a:latin typeface="+mj-lt"/>
                <a:cs typeface="Andalus" pitchFamily="18" charset="-78"/>
              </a:rPr>
              <a:t>     Tarihsel </a:t>
            </a:r>
            <a:r>
              <a:rPr lang="tr-TR" dirty="0">
                <a:latin typeface="+mj-lt"/>
                <a:cs typeface="Andalus" pitchFamily="18" charset="-78"/>
              </a:rPr>
              <a:t>süreç içinde bir yüzyıla adını empoze etmiş olan Barok akımın doğuşuna bakılırsa, aynı dönemde Avrupa'daki yaşam tarzlarının sanat eğilimine girdiği görülür. Sanat, gelişimini sürdürürken aynı zamanda köklenerek kalıcı bir forma dönüşmüştür. Rönesans'ın yapısında biçimlenerek daha eski bir mirasa bağlanan Barok, Rönesans'ın huzur ve denge idealine karşın şaşırtıcı, coşkun ve renkli, kısaca göz kamaştıran mekanlar yarattı. Kare, dikdörtgen ve daire gibi katı geometrik kalıplar içinde gelişen Rönesans'a göre Barok özgürlüktür." Mekan, kural, uyuşum, temel geometri ve statik durum özgürlüğüdür. Simetrinin özgürlüğü ve iç mekan ile dış mekan arasındaki </a:t>
            </a:r>
            <a:r>
              <a:rPr lang="tr-TR" dirty="0" smtClean="0">
                <a:latin typeface="+mj-lt"/>
                <a:cs typeface="Andalus" pitchFamily="18" charset="-78"/>
              </a:rPr>
              <a:t>karşıtlıktır. </a:t>
            </a:r>
            <a:r>
              <a:rPr lang="tr-TR" dirty="0">
                <a:latin typeface="+mj-lt"/>
                <a:cs typeface="Andalus" pitchFamily="18" charset="-78"/>
              </a:rPr>
              <a:t>Rönesans'taki düz hatların yerine gelen eğriler’ girinti ve çıkıntılar, hareket ve canlılığı sağlayan başlıca unsurlardır</a:t>
            </a:r>
            <a:r>
              <a:rPr lang="tr-TR" dirty="0" smtClean="0">
                <a:latin typeface="+mj-lt"/>
                <a:cs typeface="Andalus" pitchFamily="18" charset="-78"/>
              </a:rPr>
              <a:t>.</a:t>
            </a:r>
          </a:p>
          <a:p>
            <a:endParaRPr lang="tr-TR" dirty="0">
              <a:latin typeface="+mj-lt"/>
              <a:cs typeface="Andalus" pitchFamily="18" charset="-78"/>
            </a:endParaRPr>
          </a:p>
          <a:p>
            <a:r>
              <a:rPr lang="tr-TR" dirty="0">
                <a:latin typeface="+mj-lt"/>
                <a:cs typeface="Andalus" pitchFamily="18" charset="-78"/>
              </a:rPr>
              <a:t> </a:t>
            </a:r>
            <a:r>
              <a:rPr lang="tr-TR" dirty="0" smtClean="0">
                <a:latin typeface="+mj-lt"/>
                <a:cs typeface="Andalus" pitchFamily="18" charset="-78"/>
              </a:rPr>
              <a:t>    İtalya'da </a:t>
            </a:r>
            <a:r>
              <a:rPr lang="tr-TR" dirty="0">
                <a:latin typeface="+mj-lt"/>
                <a:cs typeface="Andalus" pitchFamily="18" charset="-78"/>
              </a:rPr>
              <a:t>doğan akım İspanya, Portekiz, Almanya ve Fransa'da yayıldığı gibi </a:t>
            </a:r>
            <a:r>
              <a:rPr lang="tr-TR" dirty="0" smtClean="0">
                <a:latin typeface="+mj-lt"/>
                <a:cs typeface="Andalus" pitchFamily="18" charset="-78"/>
              </a:rPr>
              <a:t> yöresel </a:t>
            </a:r>
            <a:r>
              <a:rPr lang="tr-TR" dirty="0">
                <a:latin typeface="+mj-lt"/>
                <a:cs typeface="Andalus" pitchFamily="18" charset="-78"/>
              </a:rPr>
              <a:t>özelliklerle birleşerek Latin Amerika ülkelerine de geçti. Rönesans'ın başlıca sorunu Romalı mimar Vitruvius'un eserlerinin tekrar yorumlanarak bir çıkmaza sokulması ve Palladio ile Vignola'nın standartlaştırılmış oranları ve formüle edilmiş kurallarının monotonluk yaratmasıydı. İtalyanlar, kurallaştırılmış mimariye yeniden canlılık katacak Barok üslubu yarattılar. Bramante'nin izlediği klasik ordrların kullanımı ve arkeolojik çalışmaların temellerini oluşturan çalışmalara başlanması akademik kurallar tarafından yönetilirdi. Ancak bunlar tamamen İhmal edilmişti</a:t>
            </a:r>
            <a:r>
              <a:rPr lang="tr-TR" dirty="0" smtClean="0">
                <a:latin typeface="+mj-lt"/>
                <a:cs typeface="Andalus" pitchFamily="18" charset="-78"/>
              </a:rPr>
              <a:t>.. </a:t>
            </a:r>
            <a:r>
              <a:rPr lang="tr-TR" dirty="0">
                <a:latin typeface="+mj-lt"/>
                <a:cs typeface="Andalus" pitchFamily="18" charset="-78"/>
              </a:rPr>
              <a:t>Klasik elemanlar Barok düzende dalgalanan basit ve kitlesel yüzeylere heykel havası verecek biçimde özgürce uygulandı. Dış cephelerde burgulu sütunlar, dalgalı yüzeyler, uçan figürler, iç mekanlarda oymalı figürler, ağır altın yaldızlı süslemeler Barok mimarinin özgürlükçü ve canlı ihtişamını vurgularken, "kavisli çizgi" mimarisi olarak da adlandırılmasına neden </a:t>
            </a:r>
            <a:r>
              <a:rPr lang="tr-TR" dirty="0" smtClean="0">
                <a:latin typeface="+mj-lt"/>
                <a:cs typeface="Andalus" pitchFamily="18" charset="-78"/>
              </a:rPr>
              <a:t>olmuştur.</a:t>
            </a:r>
          </a:p>
          <a:p>
            <a:endParaRPr lang="tr-TR" dirty="0">
              <a:latin typeface="+mj-lt"/>
              <a:cs typeface="Andalus" pitchFamily="18" charset="-78"/>
            </a:endParaRPr>
          </a:p>
          <a:p>
            <a:endParaRPr lang="tr-TR" dirty="0" smtClean="0">
              <a:latin typeface="+mj-lt"/>
              <a:cs typeface="Andalus" pitchFamily="18" charset="-78"/>
            </a:endParaRPr>
          </a:p>
          <a:p>
            <a:endParaRPr lang="tr-TR" dirty="0">
              <a:latin typeface="+mj-lt"/>
              <a:cs typeface="Andalus" pitchFamily="18" charset="-78"/>
            </a:endParaRPr>
          </a:p>
          <a:p>
            <a:endParaRPr lang="tr-TR" dirty="0" smtClean="0">
              <a:latin typeface="+mj-lt"/>
              <a:cs typeface="Andalus" pitchFamily="18" charset="-78"/>
            </a:endParaRPr>
          </a:p>
          <a:p>
            <a:endParaRPr lang="tr-TR" dirty="0" smtClean="0">
              <a:latin typeface="+mj-lt"/>
              <a:cs typeface="Andalus" pitchFamily="18" charset="-78"/>
            </a:endParaRPr>
          </a:p>
          <a:p>
            <a:endParaRPr lang="tr-TR" dirty="0">
              <a:latin typeface="+mj-lt"/>
              <a:cs typeface="Andalus" pitchFamily="18" charset="-78"/>
            </a:endParaRPr>
          </a:p>
          <a:p>
            <a:endParaRPr lang="tr-TR" dirty="0" smtClean="0">
              <a:latin typeface="+mj-lt"/>
              <a:cs typeface="Andalus" pitchFamily="18" charset="-78"/>
            </a:endParaRPr>
          </a:p>
          <a:p>
            <a:endParaRPr lang="tr-TR" dirty="0">
              <a:latin typeface="+mj-lt"/>
              <a:cs typeface="Andalus" pitchFamily="18" charset="-78"/>
            </a:endParaRPr>
          </a:p>
          <a:p>
            <a:endParaRPr lang="tr-TR" dirty="0" smtClean="0">
              <a:latin typeface="+mj-lt"/>
              <a:cs typeface="Andalus" pitchFamily="18" charset="-78"/>
            </a:endParaRPr>
          </a:p>
          <a:p>
            <a:endParaRPr lang="tr-TR" dirty="0">
              <a:latin typeface="+mj-lt"/>
              <a:cs typeface="Andalus" pitchFamily="18" charset="-78"/>
            </a:endParaRPr>
          </a:p>
          <a:p>
            <a:endParaRPr lang="tr-TR" dirty="0" smtClean="0">
              <a:latin typeface="+mj-lt"/>
              <a:cs typeface="Andalus" pitchFamily="18" charset="-78"/>
            </a:endParaRPr>
          </a:p>
          <a:p>
            <a:endParaRPr lang="tr-TR" dirty="0">
              <a:latin typeface="+mj-lt"/>
              <a:cs typeface="Andalus" pitchFamily="18" charset="-78"/>
            </a:endParaRPr>
          </a:p>
          <a:p>
            <a:endParaRPr lang="tr-TR" dirty="0" smtClean="0">
              <a:latin typeface="+mj-lt"/>
              <a:cs typeface="Andalus" pitchFamily="18" charset="-78"/>
            </a:endParaRPr>
          </a:p>
          <a:p>
            <a:endParaRPr lang="tr-TR" dirty="0">
              <a:latin typeface="+mj-lt"/>
              <a:cs typeface="Andalus" pitchFamily="18" charset="-78"/>
            </a:endParaRPr>
          </a:p>
          <a:p>
            <a:endParaRPr lang="tr-TR" dirty="0" smtClean="0">
              <a:latin typeface="+mj-lt"/>
              <a:cs typeface="Andalus" pitchFamily="18" charset="-78"/>
            </a:endParaRPr>
          </a:p>
          <a:p>
            <a:endParaRPr lang="tr-TR" dirty="0">
              <a:latin typeface="+mj-lt"/>
              <a:cs typeface="Andalus" pitchFamily="18" charset="-78"/>
            </a:endParaRPr>
          </a:p>
          <a:p>
            <a:endParaRPr lang="tr-TR" dirty="0" smtClean="0">
              <a:latin typeface="+mj-lt"/>
              <a:cs typeface="Andalus" pitchFamily="18" charset="-78"/>
            </a:endParaRPr>
          </a:p>
          <a:p>
            <a:endParaRPr lang="tr-TR" dirty="0">
              <a:latin typeface="+mj-lt"/>
              <a:cs typeface="Andalus" pitchFamily="18" charset="-78"/>
            </a:endParaRPr>
          </a:p>
          <a:p>
            <a:endParaRPr lang="tr-TR" dirty="0">
              <a:latin typeface="+mj-lt"/>
              <a:cs typeface="Andalus" pitchFamily="18" charset="-78"/>
            </a:endParaRPr>
          </a:p>
          <a:p>
            <a:r>
              <a:rPr lang="tr-TR" dirty="0" smtClean="0">
                <a:latin typeface="+mj-lt"/>
                <a:cs typeface="Andalus" pitchFamily="18" charset="-78"/>
              </a:rPr>
              <a:t>   </a:t>
            </a:r>
            <a:r>
              <a:rPr lang="tr-TR" dirty="0">
                <a:latin typeface="+mj-lt"/>
                <a:cs typeface="Andalus" pitchFamily="18" charset="-78"/>
              </a:rPr>
              <a:t/>
            </a:r>
            <a:br>
              <a:rPr lang="tr-TR" dirty="0">
                <a:latin typeface="+mj-lt"/>
                <a:cs typeface="Andalus" pitchFamily="18" charset="-78"/>
              </a:rPr>
            </a:br>
            <a:endParaRPr lang="tr-TR" dirty="0">
              <a:latin typeface="+mj-lt"/>
              <a:cs typeface="Andalus" pitchFamily="18" charset="-78"/>
            </a:endParaRPr>
          </a:p>
        </p:txBody>
      </p:sp>
    </p:spTree>
    <p:extLst>
      <p:ext uri="{BB962C8B-B14F-4D97-AF65-F5344CB8AC3E}">
        <p14:creationId xmlns:p14="http://schemas.microsoft.com/office/powerpoint/2010/main" xmlns="" val="928455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3898" y="116632"/>
            <a:ext cx="9144000" cy="2523768"/>
          </a:xfrm>
          <a:prstGeom prst="rect">
            <a:avLst/>
          </a:prstGeom>
        </p:spPr>
        <p:txBody>
          <a:bodyPr wrap="square">
            <a:spAutoFit/>
          </a:bodyPr>
          <a:lstStyle/>
          <a:p>
            <a:endParaRPr lang="tr-TR" dirty="0">
              <a:latin typeface="Andalus" pitchFamily="18" charset="-78"/>
              <a:cs typeface="Andalus" pitchFamily="18" charset="-78"/>
            </a:endParaRPr>
          </a:p>
          <a:p>
            <a:endParaRPr lang="tr-TR" sz="1400" dirty="0">
              <a:latin typeface="Andalus" pitchFamily="18" charset="-78"/>
              <a:cs typeface="Andalus" pitchFamily="18" charset="-78"/>
            </a:endParaRPr>
          </a:p>
          <a:p>
            <a:endParaRPr lang="tr-TR" sz="1400" dirty="0" smtClean="0">
              <a:latin typeface="Andalus" pitchFamily="18" charset="-78"/>
              <a:cs typeface="Andalus" pitchFamily="18" charset="-78"/>
            </a:endParaRPr>
          </a:p>
          <a:p>
            <a:endParaRPr lang="tr-TR" sz="1400" dirty="0">
              <a:latin typeface="Andalus" pitchFamily="18" charset="-78"/>
              <a:cs typeface="Andalus" pitchFamily="18" charset="-78"/>
            </a:endParaRPr>
          </a:p>
          <a:p>
            <a:endParaRPr lang="tr-TR" sz="1400" dirty="0" smtClean="0">
              <a:latin typeface="Andalus" pitchFamily="18" charset="-78"/>
              <a:cs typeface="Andalus" pitchFamily="18" charset="-78"/>
            </a:endParaRPr>
          </a:p>
          <a:p>
            <a:endParaRPr lang="tr-TR" sz="1400" dirty="0">
              <a:latin typeface="Andalus" pitchFamily="18" charset="-78"/>
              <a:cs typeface="Andalus" pitchFamily="18" charset="-78"/>
            </a:endParaRPr>
          </a:p>
          <a:p>
            <a:endParaRPr lang="tr-TR" sz="1400" dirty="0" smtClean="0">
              <a:latin typeface="Andalus" pitchFamily="18" charset="-78"/>
              <a:cs typeface="Andalus" pitchFamily="18" charset="-78"/>
            </a:endParaRPr>
          </a:p>
          <a:p>
            <a:endParaRPr lang="tr-TR" sz="1400" dirty="0">
              <a:latin typeface="Andalus" pitchFamily="18" charset="-78"/>
              <a:cs typeface="Andalus" pitchFamily="18" charset="-78"/>
            </a:endParaRPr>
          </a:p>
          <a:p>
            <a:endParaRPr lang="tr-TR" sz="1400" dirty="0" smtClean="0">
              <a:latin typeface="Andalus" pitchFamily="18" charset="-78"/>
              <a:cs typeface="Andalus" pitchFamily="18" charset="-78"/>
            </a:endParaRPr>
          </a:p>
          <a:p>
            <a:endParaRPr lang="tr-TR" sz="1400" dirty="0">
              <a:latin typeface="Andalus" pitchFamily="18" charset="-78"/>
              <a:cs typeface="Andalus" pitchFamily="18" charset="-78"/>
            </a:endParaRPr>
          </a:p>
          <a:p>
            <a:endParaRPr lang="tr-TR" sz="1400" dirty="0" smtClean="0">
              <a:latin typeface="Andalus" pitchFamily="18" charset="-78"/>
              <a:cs typeface="Andalus" pitchFamily="18" charset="-78"/>
            </a:endParaRPr>
          </a:p>
        </p:txBody>
      </p:sp>
      <p:pic>
        <p:nvPicPr>
          <p:cNvPr id="1026" name="Picture 2" descr="image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75656" y="306316"/>
            <a:ext cx="4497099" cy="65516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Dikdörtgen 5"/>
          <p:cNvSpPr/>
          <p:nvPr/>
        </p:nvSpPr>
        <p:spPr>
          <a:xfrm>
            <a:off x="6156176" y="5949280"/>
            <a:ext cx="2569934" cy="369332"/>
          </a:xfrm>
          <a:prstGeom prst="rect">
            <a:avLst/>
          </a:prstGeom>
        </p:spPr>
        <p:txBody>
          <a:bodyPr wrap="none">
            <a:spAutoFit/>
          </a:bodyPr>
          <a:lstStyle/>
          <a:p>
            <a:r>
              <a:rPr lang="tr-TR" b="1" dirty="0">
                <a:latin typeface="+mj-lt"/>
                <a:cs typeface="Andalus" pitchFamily="18" charset="-78"/>
              </a:rPr>
              <a:t>Piazza Navona-ROMA</a:t>
            </a:r>
          </a:p>
        </p:txBody>
      </p:sp>
    </p:spTree>
    <p:extLst>
      <p:ext uri="{BB962C8B-B14F-4D97-AF65-F5344CB8AC3E}">
        <p14:creationId xmlns:p14="http://schemas.microsoft.com/office/powerpoint/2010/main" xmlns="" val="1450753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404663"/>
            <a:ext cx="8532440" cy="590272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0" y="6307384"/>
            <a:ext cx="2480231" cy="369332"/>
          </a:xfrm>
          <a:prstGeom prst="rect">
            <a:avLst/>
          </a:prstGeom>
        </p:spPr>
        <p:txBody>
          <a:bodyPr wrap="none">
            <a:spAutoFit/>
          </a:bodyPr>
          <a:lstStyle/>
          <a:p>
            <a:r>
              <a:rPr lang="tr-TR" b="1" dirty="0">
                <a:latin typeface="+mj-lt"/>
                <a:cs typeface="Andalus" pitchFamily="18" charset="-78"/>
              </a:rPr>
              <a:t>Trevi çeşmesi-ROMA</a:t>
            </a:r>
          </a:p>
        </p:txBody>
      </p:sp>
    </p:spTree>
    <p:extLst>
      <p:ext uri="{BB962C8B-B14F-4D97-AF65-F5344CB8AC3E}">
        <p14:creationId xmlns:p14="http://schemas.microsoft.com/office/powerpoint/2010/main" xmlns="" val="2878866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404664"/>
            <a:ext cx="9144000" cy="2862322"/>
          </a:xfrm>
          <a:prstGeom prst="rect">
            <a:avLst/>
          </a:prstGeom>
        </p:spPr>
        <p:txBody>
          <a:bodyPr wrap="square">
            <a:spAutoFit/>
          </a:bodyPr>
          <a:lstStyle/>
          <a:p>
            <a:r>
              <a:rPr lang="tr-TR" dirty="0">
                <a:latin typeface="+mj-lt"/>
                <a:cs typeface="Andalus" pitchFamily="18" charset="-78"/>
              </a:rPr>
              <a:t>Sanatçıların ve mimarların yaratıcı ve etkileyici güçleri, rahipler ile devletin himayesi altında gelişti. Sonuçta, krallar ve onları taklid eden aristokrat sınıfın inşa ettiği geniş bahçelerle çevrili çok süslü saraylar ve şatolar ortaya çıktı. Sivil mimarideki ilerleme, dini mimaride dinsel bölge kiliseleri, manastırlar ve katedrallerle devam etti.</a:t>
            </a:r>
          </a:p>
          <a:p>
            <a:r>
              <a:rPr lang="tr-TR" dirty="0">
                <a:latin typeface="+mj-lt"/>
                <a:cs typeface="Andalus" pitchFamily="18" charset="-78"/>
              </a:rPr>
              <a:t>Akımın özgürlükçü düşünceye dayanan fikri, dar ve kasvetli sokaklarda sıkışmış şehir konutlarında kırsal yöre havasını yaratan tasarımlara kadar vardı. Ve ilk defa bu dönemde bahçe tasarımlarıyla şehir-bölge planlaması fikri doğdu. Roma ve Venedik'te etkileyici meydanlar, Fransa'da Versailles sarayı bahçeleri ve İngiltere'de saray bahçeleri düzenlendi</a:t>
            </a:r>
            <a:r>
              <a:rPr lang="tr-TR" dirty="0" smtClean="0">
                <a:latin typeface="+mj-lt"/>
                <a:cs typeface="Andalus" pitchFamily="18" charset="-78"/>
              </a:rPr>
              <a:t>.</a:t>
            </a:r>
          </a:p>
          <a:p>
            <a:endParaRPr lang="tr-TR" dirty="0">
              <a:latin typeface="Andalus" pitchFamily="18" charset="-78"/>
              <a:cs typeface="Andalus" pitchFamily="18" charset="-78"/>
            </a:endParaRPr>
          </a:p>
        </p:txBody>
      </p:sp>
      <p:pic>
        <p:nvPicPr>
          <p:cNvPr id="2052" name="Picture 4" descr="C:\Users\Acer\Downloads\barok-mimari_ 67633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7758" y="2983801"/>
            <a:ext cx="6191250" cy="33337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169997" y="6317551"/>
            <a:ext cx="2788456" cy="369332"/>
          </a:xfrm>
          <a:prstGeom prst="rect">
            <a:avLst/>
          </a:prstGeom>
        </p:spPr>
        <p:txBody>
          <a:bodyPr wrap="none">
            <a:spAutoFit/>
          </a:bodyPr>
          <a:lstStyle/>
          <a:p>
            <a:r>
              <a:rPr lang="tr-TR" b="1" dirty="0" smtClean="0">
                <a:latin typeface="+mj-lt"/>
                <a:cs typeface="Andalus" pitchFamily="18" charset="-78"/>
              </a:rPr>
              <a:t>VERSAY SARAYI-PARİS</a:t>
            </a:r>
            <a:endParaRPr lang="tr-TR" b="1" dirty="0">
              <a:latin typeface="+mj-lt"/>
              <a:cs typeface="Andalus" pitchFamily="18" charset="-78"/>
            </a:endParaRPr>
          </a:p>
        </p:txBody>
      </p:sp>
    </p:spTree>
    <p:extLst>
      <p:ext uri="{BB962C8B-B14F-4D97-AF65-F5344CB8AC3E}">
        <p14:creationId xmlns:p14="http://schemas.microsoft.com/office/powerpoint/2010/main" xmlns="" val="3940037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114" y="404664"/>
            <a:ext cx="9144000" cy="6678751"/>
          </a:xfrm>
          <a:prstGeom prst="rect">
            <a:avLst/>
          </a:prstGeom>
        </p:spPr>
        <p:txBody>
          <a:bodyPr wrap="square">
            <a:spAutoFit/>
          </a:bodyPr>
          <a:lstStyle/>
          <a:p>
            <a:r>
              <a:rPr lang="tr-TR" b="1" dirty="0" smtClean="0">
                <a:latin typeface="+mj-lt"/>
                <a:cs typeface="Andalus" pitchFamily="18" charset="-78"/>
              </a:rPr>
              <a:t>            </a:t>
            </a:r>
            <a:r>
              <a:rPr lang="tr-TR" sz="2400" b="1" dirty="0" smtClean="0">
                <a:latin typeface="+mj-lt"/>
                <a:cs typeface="Andalus" pitchFamily="18" charset="-78"/>
              </a:rPr>
              <a:t>İtalya'da Barok Sanatı</a:t>
            </a:r>
            <a:endParaRPr lang="tr-TR" b="1" dirty="0">
              <a:latin typeface="+mj-lt"/>
              <a:cs typeface="Andalus" pitchFamily="18" charset="-78"/>
            </a:endParaRPr>
          </a:p>
          <a:p>
            <a:r>
              <a:rPr lang="tr-TR" dirty="0" smtClean="0">
                <a:latin typeface="Andalus" pitchFamily="18" charset="-78"/>
                <a:cs typeface="Andalus" pitchFamily="18" charset="-78"/>
              </a:rPr>
              <a:t>    </a:t>
            </a:r>
            <a:r>
              <a:rPr lang="tr-TR" dirty="0" smtClean="0">
                <a:latin typeface="+mj-lt"/>
                <a:cs typeface="Andalus" pitchFamily="18" charset="-78"/>
              </a:rPr>
              <a:t>XVI</a:t>
            </a:r>
            <a:r>
              <a:rPr lang="tr-TR" dirty="0">
                <a:latin typeface="+mj-lt"/>
                <a:cs typeface="Andalus" pitchFamily="18" charset="-78"/>
              </a:rPr>
              <a:t>. yüzyılda sanat tarihçileri tarafından Barok’un babası sayılan Michelangelo'nun tasarladığı Laurenziana kütüphanesi Rönesans’tan farklı bir mekan anlayışını kanıtlar niteliktedir. Cephedeki kırık alınlıklar, hareketli çerçeveler ilk Barok adımlarıdır. Michelangelo, Saint- Pietro kilisesinin kubbesiyle Barok'a bir adım daha yaklaşır. Kubbenin </a:t>
            </a:r>
            <a:r>
              <a:rPr lang="tr-TR" dirty="0" smtClean="0">
                <a:latin typeface="+mj-lt"/>
                <a:cs typeface="Andalus" pitchFamily="18" charset="-78"/>
              </a:rPr>
              <a:t>plastik </a:t>
            </a:r>
            <a:r>
              <a:rPr lang="tr-TR" dirty="0">
                <a:latin typeface="+mj-lt"/>
                <a:cs typeface="Andalus" pitchFamily="18" charset="-78"/>
              </a:rPr>
              <a:t>etkisi, yüksek kasnak ve tanburun etrafındaki çift kolonlar </a:t>
            </a:r>
            <a:r>
              <a:rPr lang="tr-TR" dirty="0" smtClean="0">
                <a:latin typeface="+mj-lt"/>
                <a:cs typeface="Andalus" pitchFamily="18" charset="-78"/>
              </a:rPr>
              <a:t>Barok habercisidir.</a:t>
            </a: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endParaRPr lang="tr-TR" sz="1400" dirty="0" smtClean="0">
              <a:latin typeface="+mj-lt"/>
              <a:cs typeface="Andalus" pitchFamily="18" charset="-78"/>
            </a:endParaRPr>
          </a:p>
          <a:p>
            <a:endParaRPr lang="tr-TR" sz="1400" dirty="0">
              <a:latin typeface="+mj-lt"/>
              <a:cs typeface="Andalus" pitchFamily="18" charset="-78"/>
            </a:endParaRPr>
          </a:p>
          <a:p>
            <a:r>
              <a:rPr lang="tr-TR" sz="1600" b="1" dirty="0" smtClean="0">
                <a:latin typeface="+mj-lt"/>
                <a:cs typeface="Andalus" pitchFamily="18" charset="-78"/>
              </a:rPr>
              <a:t>ST.PİETRO KİLİSESİ-ROMA</a:t>
            </a:r>
            <a:endParaRPr lang="tr-TR" sz="1600" b="1" dirty="0">
              <a:latin typeface="Andalus" pitchFamily="18" charset="-78"/>
              <a:cs typeface="Andalus" pitchFamily="18" charset="-78"/>
            </a:endParaRPr>
          </a:p>
          <a:p>
            <a:endParaRPr lang="tr-TR" sz="1400" dirty="0">
              <a:latin typeface="Andalus" pitchFamily="18" charset="-78"/>
              <a:cs typeface="Andalus" pitchFamily="18" charset="-78"/>
            </a:endParaRPr>
          </a:p>
        </p:txBody>
      </p:sp>
      <p:pic>
        <p:nvPicPr>
          <p:cNvPr id="3074" name="Picture 2" descr="C:\Users\Acer\Downloads\basilica-di-san-pietro-in-vaticano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6363" y="2492896"/>
            <a:ext cx="5964445" cy="397629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24222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3905" y="332656"/>
            <a:ext cx="9036496" cy="6186309"/>
          </a:xfrm>
          <a:prstGeom prst="rect">
            <a:avLst/>
          </a:prstGeom>
        </p:spPr>
        <p:txBody>
          <a:bodyPr wrap="square">
            <a:spAutoFit/>
          </a:bodyPr>
          <a:lstStyle/>
          <a:p>
            <a:r>
              <a:rPr lang="tr-TR" dirty="0" smtClean="0">
                <a:cs typeface="Andalus" pitchFamily="18" charset="-78"/>
              </a:rPr>
              <a:t>   Vignola'nın </a:t>
            </a:r>
            <a:r>
              <a:rPr lang="tr-TR" dirty="0">
                <a:cs typeface="Andalus" pitchFamily="18" charset="-78"/>
              </a:rPr>
              <a:t>cizvitler için </a:t>
            </a:r>
            <a:r>
              <a:rPr lang="tr-TR" dirty="0" smtClean="0">
                <a:cs typeface="Andalus" pitchFamily="18" charset="-78"/>
              </a:rPr>
              <a:t>Roma'da tasarladığı </a:t>
            </a:r>
            <a:r>
              <a:rPr lang="tr-TR" dirty="0">
                <a:cs typeface="Andalus" pitchFamily="18" charset="-78"/>
              </a:rPr>
              <a:t>Gesu II kilisesi , farklı mekanı ve hareketli formlarıyla Avrupa'daki kiliselere örnek oluşturmaktadır. Planda, Rönesans'ın merkezi şemasıyla ilk kilise yapılarının lineer formu kombine edilmiştir. </a:t>
            </a:r>
            <a:r>
              <a:rPr lang="tr-TR" dirty="0" smtClean="0">
                <a:cs typeface="Andalus" pitchFamily="18" charset="-78"/>
              </a:rPr>
              <a:t>Saint-Pietro‘ </a:t>
            </a:r>
            <a:r>
              <a:rPr lang="tr-TR" dirty="0" err="1" smtClean="0">
                <a:cs typeface="Andalus" pitchFamily="18" charset="-78"/>
              </a:rPr>
              <a:t>nun</a:t>
            </a:r>
            <a:r>
              <a:rPr lang="tr-TR" dirty="0" smtClean="0">
                <a:cs typeface="Andalus" pitchFamily="18" charset="-78"/>
              </a:rPr>
              <a:t> </a:t>
            </a:r>
            <a:r>
              <a:rPr lang="tr-TR" dirty="0">
                <a:cs typeface="Andalus" pitchFamily="18" charset="-78"/>
              </a:rPr>
              <a:t>planında da rastlanan bu özellik, önceden </a:t>
            </a:r>
            <a:r>
              <a:rPr lang="tr-TR" dirty="0" smtClean="0">
                <a:cs typeface="Andalus" pitchFamily="18" charset="-78"/>
              </a:rPr>
              <a:t>var olan </a:t>
            </a:r>
            <a:r>
              <a:rPr lang="tr-TR" dirty="0">
                <a:cs typeface="Andalus" pitchFamily="18" charset="-78"/>
              </a:rPr>
              <a:t>bazı kilise örnekleriyle benzerlik teşkil etse de Gesu, Barok akımın "mekanda bol ışık" ilkesinde başlangıçtır.</a:t>
            </a:r>
          </a:p>
          <a:p>
            <a:endParaRPr lang="tr-TR" dirty="0">
              <a:cs typeface="Andalus" pitchFamily="18" charset="-78"/>
            </a:endParaRPr>
          </a:p>
          <a:p>
            <a:r>
              <a:rPr lang="tr-TR" dirty="0" smtClean="0">
                <a:cs typeface="Andalus" pitchFamily="18" charset="-78"/>
              </a:rPr>
              <a:t>   Akımın </a:t>
            </a:r>
            <a:r>
              <a:rPr lang="tr-TR" dirty="0">
                <a:cs typeface="Andalus" pitchFamily="18" charset="-78"/>
              </a:rPr>
              <a:t>beşiği İtalya'da yetişen mimarlar, Giovanni Lorenzo </a:t>
            </a:r>
            <a:r>
              <a:rPr lang="tr-TR" dirty="0" smtClean="0">
                <a:cs typeface="Andalus" pitchFamily="18" charset="-78"/>
              </a:rPr>
              <a:t>Bernİni</a:t>
            </a:r>
            <a:r>
              <a:rPr lang="tr-TR" dirty="0">
                <a:cs typeface="Andalus" pitchFamily="18" charset="-78"/>
              </a:rPr>
              <a:t>, </a:t>
            </a:r>
            <a:r>
              <a:rPr lang="tr-TR" dirty="0" smtClean="0">
                <a:cs typeface="Andalus" pitchFamily="18" charset="-78"/>
              </a:rPr>
              <a:t>Borromini</a:t>
            </a:r>
            <a:r>
              <a:rPr lang="tr-TR" dirty="0">
                <a:cs typeface="Andalus" pitchFamily="18" charset="-78"/>
              </a:rPr>
              <a:t>, Pietro Da Cortona, Guarino Guarini önde gelen isimler arasındadır. Bu mimarların yapıtlarında kişisel stilleri açıkça görülmektedir. Papalık mimarı Bernini'nin eseri olan </a:t>
            </a:r>
            <a:r>
              <a:rPr lang="tr-TR" dirty="0" smtClean="0">
                <a:cs typeface="Andalus" pitchFamily="18" charset="-78"/>
              </a:rPr>
              <a:t>Saint-</a:t>
            </a:r>
            <a:r>
              <a:rPr lang="tr-TR" dirty="0" err="1" smtClean="0">
                <a:cs typeface="Andalus" pitchFamily="18" charset="-78"/>
              </a:rPr>
              <a:t>Pietro’nun</a:t>
            </a:r>
            <a:r>
              <a:rPr lang="tr-TR" dirty="0" smtClean="0">
                <a:cs typeface="Andalus" pitchFamily="18" charset="-78"/>
              </a:rPr>
              <a:t> </a:t>
            </a:r>
            <a:r>
              <a:rPr lang="tr-TR" dirty="0">
                <a:cs typeface="Andalus" pitchFamily="18" charset="-78"/>
              </a:rPr>
              <a:t>önündeki elips planlı meydan ya da S. Andrea al Quirinale'nin cephesindeki küçük yarım daire portik başlangıç noktasını hazırlayan bir fikirdi. Saint- Pietro'yu Vatikan'a bağlayan Scala Regia geçidi ve Santa Teresa şapeli en ünlü eserleridir.</a:t>
            </a:r>
          </a:p>
          <a:p>
            <a:endParaRPr lang="tr-TR" dirty="0">
              <a:cs typeface="Andalus" pitchFamily="18" charset="-78"/>
            </a:endParaRPr>
          </a:p>
          <a:p>
            <a:r>
              <a:rPr lang="tr-TR" dirty="0">
                <a:cs typeface="Andalus" pitchFamily="18" charset="-78"/>
              </a:rPr>
              <a:t>Borromini'nin Roma'daki küçük S.Carlo kilisesinin planındaki oval form kendine özgüdür. Girişte bir yarım oval, </a:t>
            </a:r>
            <a:r>
              <a:rPr lang="tr-TR" dirty="0" smtClean="0">
                <a:cs typeface="Andalus" pitchFamily="18" charset="-78"/>
              </a:rPr>
              <a:t>absidde </a:t>
            </a:r>
            <a:r>
              <a:rPr lang="tr-TR" dirty="0">
                <a:cs typeface="Andalus" pitchFamily="18" charset="-78"/>
              </a:rPr>
              <a:t>diğer yarım oval ve sağlı sollu şapellerin olduğu yerde ovallerin diğer iki ovalin parçaları birbirleriyle </a:t>
            </a:r>
            <a:r>
              <a:rPr lang="tr-TR" dirty="0" smtClean="0">
                <a:cs typeface="Andalus" pitchFamily="18" charset="-78"/>
              </a:rPr>
              <a:t>kaynaşmaktadır. Planda </a:t>
            </a:r>
            <a:r>
              <a:rPr lang="tr-TR" dirty="0">
                <a:cs typeface="Andalus" pitchFamily="18" charset="-78"/>
              </a:rPr>
              <a:t>dört kanadı eşit işlenmiş bir Yunan haçını anımsatmasına rağmen, kanatların doğu-batı ekseni doğrultusundaki çarpılmaları ile sanki Latin haçına dönüşmüştür. Borromini, S.Carlo örneğinde mekanı bir bütün olarak kabul etmekte, kubbeyi ve hacimdeki diğer elemanları bu bütünün içine alarak süreklilik ve sınırsızlık hissi yaratan bu olguyla devam eden plastik bir düzenleme yaratmaktadır.</a:t>
            </a:r>
          </a:p>
          <a:p>
            <a:endParaRPr lang="tr-TR" dirty="0">
              <a:cs typeface="Andalus" pitchFamily="18" charset="-78"/>
            </a:endParaRPr>
          </a:p>
        </p:txBody>
      </p:sp>
    </p:spTree>
    <p:extLst>
      <p:ext uri="{BB962C8B-B14F-4D97-AF65-F5344CB8AC3E}">
        <p14:creationId xmlns:p14="http://schemas.microsoft.com/office/powerpoint/2010/main" xmlns="" val="2908410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404664"/>
            <a:ext cx="9144000" cy="1200329"/>
          </a:xfrm>
          <a:prstGeom prst="rect">
            <a:avLst/>
          </a:prstGeom>
        </p:spPr>
        <p:txBody>
          <a:bodyPr wrap="square">
            <a:spAutoFit/>
          </a:bodyPr>
          <a:lstStyle/>
          <a:p>
            <a:r>
              <a:rPr lang="tr-TR" dirty="0" smtClean="0">
                <a:cs typeface="Andalus" pitchFamily="18" charset="-78"/>
              </a:rPr>
              <a:t>   Barok </a:t>
            </a:r>
            <a:r>
              <a:rPr lang="tr-TR" dirty="0">
                <a:cs typeface="Andalus" pitchFamily="18" charset="-78"/>
              </a:rPr>
              <a:t>akımın önde gelen mimarlarından Carlo </a:t>
            </a:r>
            <a:r>
              <a:rPr lang="tr-TR" dirty="0" smtClean="0">
                <a:cs typeface="Andalus" pitchFamily="18" charset="-78"/>
              </a:rPr>
              <a:t>Maderna’nın </a:t>
            </a:r>
            <a:r>
              <a:rPr lang="tr-TR" dirty="0">
                <a:cs typeface="Andalus" pitchFamily="18" charset="-78"/>
              </a:rPr>
              <a:t>1557'de yapımına başlanan eseri S.Susanna'nın cephelerine pencerelerin yerlerini nişler almış, bunların içlerine yerleştirilmiş heykeller, çerçeve niyetine kullanılan </a:t>
            </a:r>
            <a:r>
              <a:rPr lang="tr-TR" dirty="0" smtClean="0">
                <a:cs typeface="Andalus" pitchFamily="18" charset="-78"/>
              </a:rPr>
              <a:t>sütünce </a:t>
            </a:r>
            <a:r>
              <a:rPr lang="tr-TR" dirty="0">
                <a:cs typeface="Andalus" pitchFamily="18" charset="-78"/>
              </a:rPr>
              <a:t>ve pencere alınlıkları ışık- gölge oyunları yaratarak cepheye canlılık kazandırmaktadır</a:t>
            </a:r>
            <a:r>
              <a:rPr lang="tr-TR" dirty="0" smtClean="0">
                <a:cs typeface="Andalus" pitchFamily="18" charset="-78"/>
              </a:rPr>
              <a:t>. </a:t>
            </a:r>
            <a:endParaRPr lang="tr-TR" dirty="0">
              <a:cs typeface="Andalus" pitchFamily="18" charset="-78"/>
            </a:endParaRPr>
          </a:p>
        </p:txBody>
      </p:sp>
      <p:pic>
        <p:nvPicPr>
          <p:cNvPr id="4098" name="Picture 2" descr="C:\Users\Acer\Downloads\Eglise_Santa_Susanna_alle_Terme_di_Diocleziano.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3" y="1757689"/>
            <a:ext cx="6660232" cy="499517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6659519" y="3573016"/>
            <a:ext cx="2531462" cy="369332"/>
          </a:xfrm>
          <a:prstGeom prst="rect">
            <a:avLst/>
          </a:prstGeom>
        </p:spPr>
        <p:txBody>
          <a:bodyPr wrap="none">
            <a:spAutoFit/>
          </a:bodyPr>
          <a:lstStyle/>
          <a:p>
            <a:r>
              <a:rPr lang="tr-TR" b="1" dirty="0">
                <a:cs typeface="Andalus" pitchFamily="18" charset="-78"/>
              </a:rPr>
              <a:t>Santa susanna-Roma</a:t>
            </a:r>
          </a:p>
        </p:txBody>
      </p:sp>
    </p:spTree>
    <p:extLst>
      <p:ext uri="{BB962C8B-B14F-4D97-AF65-F5344CB8AC3E}">
        <p14:creationId xmlns:p14="http://schemas.microsoft.com/office/powerpoint/2010/main" xmlns="" val="2510196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Acer\Downloads\it_santa_susann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48" y="404663"/>
            <a:ext cx="9140552" cy="548433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ikdörtgen 3"/>
          <p:cNvSpPr/>
          <p:nvPr/>
        </p:nvSpPr>
        <p:spPr>
          <a:xfrm>
            <a:off x="3448" y="5888994"/>
            <a:ext cx="3865161" cy="369332"/>
          </a:xfrm>
          <a:prstGeom prst="rect">
            <a:avLst/>
          </a:prstGeom>
        </p:spPr>
        <p:txBody>
          <a:bodyPr wrap="none">
            <a:spAutoFit/>
          </a:bodyPr>
          <a:lstStyle/>
          <a:p>
            <a:r>
              <a:rPr lang="tr-TR" b="1" dirty="0" smtClean="0">
                <a:cs typeface="Andalus" pitchFamily="18" charset="-78"/>
              </a:rPr>
              <a:t>Santa susanna-giriş kapısı, Roma</a:t>
            </a:r>
            <a:endParaRPr lang="tr-TR" b="1" dirty="0">
              <a:cs typeface="Andalus" pitchFamily="18" charset="-78"/>
            </a:endParaRPr>
          </a:p>
        </p:txBody>
      </p:sp>
    </p:spTree>
    <p:extLst>
      <p:ext uri="{BB962C8B-B14F-4D97-AF65-F5344CB8AC3E}">
        <p14:creationId xmlns:p14="http://schemas.microsoft.com/office/powerpoint/2010/main" xmlns="" val="4263922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4365104"/>
            <a:ext cx="9144000" cy="369332"/>
          </a:xfrm>
          <a:prstGeom prst="rect">
            <a:avLst/>
          </a:prstGeom>
        </p:spPr>
        <p:txBody>
          <a:bodyPr wrap="square">
            <a:spAutoFit/>
          </a:bodyPr>
          <a:lstStyle/>
          <a:p>
            <a:r>
              <a:rPr lang="tr-TR" dirty="0" smtClean="0">
                <a:latin typeface="+mj-lt"/>
                <a:cs typeface="Andalus" pitchFamily="18" charset="-78"/>
              </a:rPr>
              <a:t>   </a:t>
            </a:r>
            <a:endParaRPr lang="tr-TR" dirty="0">
              <a:latin typeface="+mj-lt"/>
            </a:endParaRPr>
          </a:p>
        </p:txBody>
      </p:sp>
      <p:sp>
        <p:nvSpPr>
          <p:cNvPr id="5" name="Dikdörtgen 4"/>
          <p:cNvSpPr/>
          <p:nvPr/>
        </p:nvSpPr>
        <p:spPr>
          <a:xfrm>
            <a:off x="28002" y="426665"/>
            <a:ext cx="9161543" cy="2031325"/>
          </a:xfrm>
          <a:prstGeom prst="rect">
            <a:avLst/>
          </a:prstGeom>
        </p:spPr>
        <p:txBody>
          <a:bodyPr wrap="square">
            <a:spAutoFit/>
          </a:bodyPr>
          <a:lstStyle/>
          <a:p>
            <a:r>
              <a:rPr lang="tr-TR" dirty="0">
                <a:latin typeface="+mj-lt"/>
                <a:cs typeface="Andalus" pitchFamily="18" charset="-78"/>
              </a:rPr>
              <a:t> </a:t>
            </a:r>
            <a:r>
              <a:rPr lang="tr-TR" dirty="0" smtClean="0">
                <a:latin typeface="+mj-lt"/>
                <a:cs typeface="Andalus" pitchFamily="18" charset="-78"/>
              </a:rPr>
              <a:t>   Madernanın </a:t>
            </a:r>
            <a:r>
              <a:rPr lang="tr-TR" dirty="0">
                <a:latin typeface="+mj-lt"/>
                <a:cs typeface="Andalus" pitchFamily="18" charset="-78"/>
              </a:rPr>
              <a:t>Palazzo Barberini'sinde Roma’da yeni görülen bir plan tipi denenmiş, ön cephede sağda ve solda iki kanadın öne doğru uzatılmasıyla orta bölümde geniş bir alan açılmıştır. Pietro da Cortona, S.Maria della Pace’de iç bükey ve dış bükey formlar kullanmıştır. Cephedeki bu formlar farklı düzenlerde S.Carlo </a:t>
            </a:r>
            <a:r>
              <a:rPr lang="tr-TR" dirty="0" smtClean="0">
                <a:latin typeface="+mj-lt"/>
                <a:cs typeface="Andalus" pitchFamily="18" charset="-78"/>
              </a:rPr>
              <a:t>da ve </a:t>
            </a:r>
            <a:r>
              <a:rPr lang="tr-TR" dirty="0">
                <a:latin typeface="+mj-lt"/>
                <a:cs typeface="Andalus" pitchFamily="18" charset="-78"/>
              </a:rPr>
              <a:t>Sant'Agnese'de de </a:t>
            </a:r>
            <a:r>
              <a:rPr lang="tr-TR" dirty="0" smtClean="0">
                <a:latin typeface="+mj-lt"/>
                <a:cs typeface="Andalus" pitchFamily="18" charset="-78"/>
              </a:rPr>
              <a:t>vardır.</a:t>
            </a:r>
          </a:p>
          <a:p>
            <a:endParaRPr lang="tr-TR" dirty="0" smtClean="0">
              <a:latin typeface="+mj-lt"/>
              <a:cs typeface="Andalus" pitchFamily="18" charset="-78"/>
            </a:endParaRPr>
          </a:p>
          <a:p>
            <a:endParaRPr lang="tr-TR" dirty="0">
              <a:latin typeface="+mj-lt"/>
              <a:cs typeface="Andalus" pitchFamily="18" charset="-78"/>
            </a:endParaRPr>
          </a:p>
        </p:txBody>
      </p:sp>
      <p:pic>
        <p:nvPicPr>
          <p:cNvPr id="6146" name="Picture 2" descr="C:\Users\Acer\Downloads\5271739729_73dcd9d3c3_b.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193" y="1916832"/>
            <a:ext cx="6432715" cy="482453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Dikdörtgen 5"/>
          <p:cNvSpPr/>
          <p:nvPr/>
        </p:nvSpPr>
        <p:spPr>
          <a:xfrm>
            <a:off x="7020272" y="3718773"/>
            <a:ext cx="1822471" cy="646331"/>
          </a:xfrm>
          <a:prstGeom prst="rect">
            <a:avLst/>
          </a:prstGeom>
        </p:spPr>
        <p:txBody>
          <a:bodyPr wrap="square">
            <a:spAutoFit/>
          </a:bodyPr>
          <a:lstStyle/>
          <a:p>
            <a:r>
              <a:rPr lang="tr-TR" b="1" dirty="0" smtClean="0">
                <a:cs typeface="Andalus" pitchFamily="18" charset="-78"/>
              </a:rPr>
              <a:t>Sant'Agnese kilisesi-ROMA</a:t>
            </a:r>
            <a:endParaRPr lang="tr-TR" b="1" dirty="0"/>
          </a:p>
        </p:txBody>
      </p:sp>
    </p:spTree>
    <p:extLst>
      <p:ext uri="{BB962C8B-B14F-4D97-AF65-F5344CB8AC3E}">
        <p14:creationId xmlns:p14="http://schemas.microsoft.com/office/powerpoint/2010/main" xmlns="" val="3654357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0" y="692696"/>
            <a:ext cx="9144000" cy="4247317"/>
          </a:xfrm>
          <a:prstGeom prst="rect">
            <a:avLst/>
          </a:prstGeom>
        </p:spPr>
        <p:txBody>
          <a:bodyPr wrap="square">
            <a:spAutoFit/>
          </a:bodyPr>
          <a:lstStyle/>
          <a:p>
            <a:r>
              <a:rPr lang="tr-TR" dirty="0">
                <a:cs typeface="Andalus" pitchFamily="18" charset="-78"/>
              </a:rPr>
              <a:t>Zemin katta öne çıkan yarım daire ve üst katta iç bükey iki yan kanadın ortasından dışarı taşan dış bükey plan, cephede gölge-ışık kontrastları yaratmakta, sık kullanılan kolon düzeni cepheye hareketlilik vermektedir</a:t>
            </a:r>
            <a:r>
              <a:rPr lang="tr-TR" dirty="0" smtClean="0">
                <a:cs typeface="Andalus" pitchFamily="18" charset="-78"/>
              </a:rPr>
              <a:t>.</a:t>
            </a:r>
          </a:p>
          <a:p>
            <a:endParaRPr lang="tr-TR" dirty="0">
              <a:cs typeface="Andalus" pitchFamily="18" charset="-78"/>
            </a:endParaRPr>
          </a:p>
          <a:p>
            <a:r>
              <a:rPr lang="tr-TR" dirty="0" smtClean="0">
                <a:cs typeface="Andalus" pitchFamily="18" charset="-78"/>
              </a:rPr>
              <a:t>   En </a:t>
            </a:r>
            <a:r>
              <a:rPr lang="tr-TR" dirty="0">
                <a:cs typeface="Andalus" pitchFamily="18" charset="-78"/>
              </a:rPr>
              <a:t>fazla eserini Torino'da veren Guarini, Palazzo Carignano'da ortada iç bükey-dış bükey-iç bükey düzen kurarak hareketlendirdiği cepheyi bu’ şekilde dini yapılardan sivil yapılara taşımıştır</a:t>
            </a:r>
            <a:r>
              <a:rPr lang="tr-TR" dirty="0" smtClean="0">
                <a:cs typeface="Andalus" pitchFamily="18" charset="-78"/>
              </a:rPr>
              <a:t>.</a:t>
            </a:r>
          </a:p>
          <a:p>
            <a:endParaRPr lang="tr-TR" dirty="0" smtClean="0">
              <a:cs typeface="Andalus" pitchFamily="18" charset="-78"/>
            </a:endParaRPr>
          </a:p>
          <a:p>
            <a:r>
              <a:rPr lang="tr-TR" dirty="0" smtClean="0">
                <a:cs typeface="Andalus" pitchFamily="18" charset="-78"/>
              </a:rPr>
              <a:t>  Venedik, kanalları </a:t>
            </a:r>
            <a:r>
              <a:rPr lang="tr-TR" dirty="0">
                <a:cs typeface="Andalus" pitchFamily="18" charset="-78"/>
              </a:rPr>
              <a:t>ve yumuşak zeminiyle Barok'un ağır kitleleri için gerekli zemine sahip değildi. Longhena'nın 1631 de yapımına başladığı S.Maria Della Salute kilisesi Roma'daki örnekleriyle yarışacak niteliktedir. Büyük kanalın girişinde dikkat çeken yapı, sekiz köşeli planı ve her köşede yüksek kubbeyi hafifleten kıvrımlı mermer payandaları, birincisinin arkasında daha küçük tasarlanmış koro bölümünü örten küçük kubbesi ve cephelerdeki sütunlarıyla oldukça hareketli ve kıvrımlarla dolu bir </a:t>
            </a:r>
            <a:r>
              <a:rPr lang="tr-TR" dirty="0" smtClean="0">
                <a:cs typeface="Andalus" pitchFamily="18" charset="-78"/>
              </a:rPr>
              <a:t>yapıdır.</a:t>
            </a:r>
            <a:endParaRPr lang="tr-TR" dirty="0"/>
          </a:p>
          <a:p>
            <a:endParaRPr lang="tr-TR" dirty="0">
              <a:cs typeface="Andalus" pitchFamily="18" charset="-78"/>
            </a:endParaRPr>
          </a:p>
        </p:txBody>
      </p:sp>
    </p:spTree>
    <p:extLst>
      <p:ext uri="{BB962C8B-B14F-4D97-AF65-F5344CB8AC3E}">
        <p14:creationId xmlns:p14="http://schemas.microsoft.com/office/powerpoint/2010/main" xmlns="" val="360036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cer\Downloads\Basilica_di_Santa_Maria_della_Salut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083"/>
            <a:ext cx="9144000" cy="634532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179512" y="6340241"/>
            <a:ext cx="4224298" cy="369332"/>
          </a:xfrm>
          <a:prstGeom prst="rect">
            <a:avLst/>
          </a:prstGeom>
        </p:spPr>
        <p:txBody>
          <a:bodyPr wrap="none">
            <a:spAutoFit/>
          </a:bodyPr>
          <a:lstStyle/>
          <a:p>
            <a:r>
              <a:rPr lang="tr-TR" b="1" dirty="0">
                <a:cs typeface="Andalus" pitchFamily="18" charset="-78"/>
              </a:rPr>
              <a:t>S.Maria Della Salute </a:t>
            </a:r>
            <a:r>
              <a:rPr lang="tr-TR" b="1" dirty="0" smtClean="0">
                <a:cs typeface="Andalus" pitchFamily="18" charset="-78"/>
              </a:rPr>
              <a:t>kilisesi-Venedik </a:t>
            </a:r>
            <a:endParaRPr lang="tr-TR" b="1" dirty="0"/>
          </a:p>
        </p:txBody>
      </p:sp>
    </p:spTree>
    <p:extLst>
      <p:ext uri="{BB962C8B-B14F-4D97-AF65-F5344CB8AC3E}">
        <p14:creationId xmlns:p14="http://schemas.microsoft.com/office/powerpoint/2010/main" xmlns="" val="4039171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cer\Downloads\_dsc3819b.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28989"/>
            <a:ext cx="9144000" cy="616934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ikdörtgen 3"/>
          <p:cNvSpPr/>
          <p:nvPr/>
        </p:nvSpPr>
        <p:spPr>
          <a:xfrm>
            <a:off x="0" y="6140354"/>
            <a:ext cx="3211135" cy="369332"/>
          </a:xfrm>
          <a:prstGeom prst="rect">
            <a:avLst/>
          </a:prstGeom>
        </p:spPr>
        <p:txBody>
          <a:bodyPr wrap="none">
            <a:spAutoFit/>
          </a:bodyPr>
          <a:lstStyle/>
          <a:p>
            <a:r>
              <a:rPr lang="tr-TR" b="1" dirty="0">
                <a:cs typeface="Andalus" pitchFamily="18" charset="-78"/>
              </a:rPr>
              <a:t>S.Maria Della Salute </a:t>
            </a:r>
            <a:r>
              <a:rPr lang="tr-TR" b="1" dirty="0" smtClean="0">
                <a:cs typeface="Andalus" pitchFamily="18" charset="-78"/>
              </a:rPr>
              <a:t>kilisesi</a:t>
            </a:r>
            <a:endParaRPr lang="tr-TR" dirty="0"/>
          </a:p>
        </p:txBody>
      </p:sp>
    </p:spTree>
    <p:extLst>
      <p:ext uri="{BB962C8B-B14F-4D97-AF65-F5344CB8AC3E}">
        <p14:creationId xmlns:p14="http://schemas.microsoft.com/office/powerpoint/2010/main" xmlns="" val="1175785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07504" y="404664"/>
            <a:ext cx="9036496" cy="4616648"/>
          </a:xfrm>
          <a:prstGeom prst="rect">
            <a:avLst/>
          </a:prstGeom>
        </p:spPr>
        <p:txBody>
          <a:bodyPr wrap="square">
            <a:spAutoFit/>
          </a:bodyPr>
          <a:lstStyle/>
          <a:p>
            <a:pPr lvl="0"/>
            <a:r>
              <a:rPr lang="tr-TR" sz="2400" b="1" dirty="0" smtClean="0"/>
              <a:t>     </a:t>
            </a:r>
            <a:r>
              <a:rPr lang="tr-TR" sz="2400" b="1" dirty="0"/>
              <a:t> </a:t>
            </a:r>
            <a:r>
              <a:rPr lang="tr-TR" sz="2400" b="1" dirty="0" smtClean="0"/>
              <a:t>         Fransa’da Barok Sanatı</a:t>
            </a:r>
            <a:endParaRPr lang="tr-TR" sz="2400" b="1" dirty="0"/>
          </a:p>
          <a:p>
            <a:r>
              <a:rPr lang="tr-TR" dirty="0" smtClean="0"/>
              <a:t>  XIV</a:t>
            </a:r>
            <a:r>
              <a:rPr lang="tr-TR" dirty="0"/>
              <a:t>. </a:t>
            </a:r>
            <a:r>
              <a:rPr lang="tr-TR" dirty="0" smtClean="0"/>
              <a:t>Louis </a:t>
            </a:r>
            <a:r>
              <a:rPr lang="tr-TR" dirty="0"/>
              <a:t>döneminin ilk zamanlarında Cizvitler Fransa'yı </a:t>
            </a:r>
            <a:r>
              <a:rPr lang="tr-TR" dirty="0" smtClean="0"/>
              <a:t>İspanyol </a:t>
            </a:r>
            <a:r>
              <a:rPr lang="tr-TR" dirty="0"/>
              <a:t>ve Flamanlar'dan temizlediler. Yeniden kurdukları kiliselerde Barok'u tüm canlılığıyla yaşattılar. Barok mimaride kişisel üslup mimarın bağlı olduğu okulun etkisindeydi. Yapı cephelerinde sadeliğe giden dekorasyon, iç mekanlarda tantanalı, zengin, canlı dekoratif elemanlara dönüştü</a:t>
            </a:r>
            <a:r>
              <a:rPr lang="tr-TR" dirty="0" smtClean="0"/>
              <a:t>.</a:t>
            </a:r>
          </a:p>
          <a:p>
            <a:endParaRPr lang="tr-TR" dirty="0"/>
          </a:p>
          <a:p>
            <a:r>
              <a:rPr lang="tr-TR" dirty="0" smtClean="0"/>
              <a:t>    1665 </a:t>
            </a:r>
            <a:r>
              <a:rPr lang="tr-TR" dirty="0"/>
              <a:t>yılında XIV. Louis İtalyan mimar Bernini'yi Louvre sarayını genişletmek amacıyla Fransa'ya davet ettiği halde, </a:t>
            </a:r>
            <a:r>
              <a:rPr lang="tr-TR" dirty="0" smtClean="0"/>
              <a:t>İtalyanların </a:t>
            </a:r>
            <a:r>
              <a:rPr lang="tr-TR" dirty="0"/>
              <a:t>taşkın ve hareketli cepheleri Fransız'lara zevksiz gelmiş ve Güneş kralına layık görülmeyen Bernini'nin planlarından vazgeçilmiştir. Bernini Roma'ya döndükten sonra Louvre'nin tasarımı Louis Le Vau, Charles Le Brun ve Claude Perrault'ya verildi. Perrault'un cephesinde çıkıntılar ve yan kanatlar yoktu. Tasarım, Bernini'nin cephesinde olduğu gibi sade ve özgün biçime sahipti. Buna Le Vau'nun yapı yüksekliğinde cepheyi örten kolonatları ve duvarları geri çekerek yarattığı gölge-ışık oyunları </a:t>
            </a:r>
            <a:r>
              <a:rPr lang="tr-TR" dirty="0" smtClean="0"/>
              <a:t>eklendi.</a:t>
            </a:r>
          </a:p>
          <a:p>
            <a:endParaRPr lang="tr-TR" dirty="0"/>
          </a:p>
        </p:txBody>
      </p:sp>
    </p:spTree>
    <p:extLst>
      <p:ext uri="{BB962C8B-B14F-4D97-AF65-F5344CB8AC3E}">
        <p14:creationId xmlns:p14="http://schemas.microsoft.com/office/powerpoint/2010/main" xmlns="" val="12503229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Acer\Downloads\3979670-Louvre-Palace-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5311"/>
            <a:ext cx="8604448" cy="645333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ikdörtgen 3"/>
          <p:cNvSpPr/>
          <p:nvPr/>
        </p:nvSpPr>
        <p:spPr>
          <a:xfrm>
            <a:off x="251520" y="6488668"/>
            <a:ext cx="2514343" cy="369332"/>
          </a:xfrm>
          <a:prstGeom prst="rect">
            <a:avLst/>
          </a:prstGeom>
        </p:spPr>
        <p:txBody>
          <a:bodyPr wrap="none">
            <a:spAutoFit/>
          </a:bodyPr>
          <a:lstStyle/>
          <a:p>
            <a:r>
              <a:rPr lang="tr-TR" b="1" dirty="0"/>
              <a:t>Louvre </a:t>
            </a:r>
            <a:r>
              <a:rPr lang="tr-TR" b="1" dirty="0" smtClean="0"/>
              <a:t>sarayı-PARİS </a:t>
            </a:r>
            <a:endParaRPr lang="tr-TR" b="1" dirty="0"/>
          </a:p>
        </p:txBody>
      </p:sp>
    </p:spTree>
    <p:extLst>
      <p:ext uri="{BB962C8B-B14F-4D97-AF65-F5344CB8AC3E}">
        <p14:creationId xmlns:p14="http://schemas.microsoft.com/office/powerpoint/2010/main" xmlns="" val="38767436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5733256"/>
            <a:ext cx="1719253" cy="369332"/>
          </a:xfrm>
          <a:prstGeom prst="rect">
            <a:avLst/>
          </a:prstGeom>
        </p:spPr>
        <p:txBody>
          <a:bodyPr wrap="none">
            <a:spAutoFit/>
          </a:bodyPr>
          <a:lstStyle/>
          <a:p>
            <a:r>
              <a:rPr lang="tr-TR" b="1" dirty="0" smtClean="0"/>
              <a:t>Louvre-PARİS</a:t>
            </a:r>
            <a:endParaRPr lang="tr-TR" b="1" dirty="0"/>
          </a:p>
        </p:txBody>
      </p:sp>
      <p:pic>
        <p:nvPicPr>
          <p:cNvPr id="1026" name="Picture 2" descr="C:\Users\Acer\Downloads\63469521719448000063469521736899000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404664"/>
            <a:ext cx="9191492" cy="51845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078159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275" y="404664"/>
            <a:ext cx="8892480" cy="7294305"/>
          </a:xfrm>
          <a:prstGeom prst="rect">
            <a:avLst/>
          </a:prstGeom>
        </p:spPr>
        <p:txBody>
          <a:bodyPr wrap="square">
            <a:spAutoFit/>
          </a:bodyPr>
          <a:lstStyle/>
          <a:p>
            <a:r>
              <a:rPr lang="tr-TR" dirty="0" smtClean="0"/>
              <a:t>    Fransız </a:t>
            </a:r>
            <a:r>
              <a:rPr lang="tr-TR" dirty="0"/>
              <a:t>Barok mimarisinde klasizmin öncüsü </a:t>
            </a:r>
            <a:r>
              <a:rPr lang="fr-FR" dirty="0"/>
              <a:t>François </a:t>
            </a:r>
            <a:r>
              <a:rPr lang="tr-TR" dirty="0"/>
              <a:t>Mansard'ın ilk önemli eseri </a:t>
            </a:r>
            <a:r>
              <a:rPr lang="tr-TR" dirty="0" smtClean="0"/>
              <a:t>Orleans'ta </a:t>
            </a:r>
            <a:r>
              <a:rPr lang="tr-TR" dirty="0"/>
              <a:t>Chateau De Blois'dir. Daha önce XV. yüzyılda inşa edilen şatoya Mansard'ın eklediği kanat, diğer bölümlerden onun kişisel üslubunu yansıtan sadelik ve ihtişam ile ayrılır. Uyguladığı meyilli çatı günümüze kadar kendi adıyla gelmiştir</a:t>
            </a:r>
            <a:r>
              <a:rPr lang="tr-TR" dirty="0" smtClean="0"/>
              <a:t>.</a:t>
            </a:r>
          </a:p>
          <a:p>
            <a:endParaRPr lang="tr-TR" dirty="0"/>
          </a:p>
          <a:p>
            <a:r>
              <a:rPr lang="tr-TR" dirty="0" smtClean="0"/>
              <a:t>   XIII</a:t>
            </a:r>
            <a:r>
              <a:rPr lang="tr-TR" dirty="0"/>
              <a:t>. Louis'nin bataklık bir arazide tuğla ve taş malzemeyle inşa ettirdiği av köşkü </a:t>
            </a:r>
            <a:r>
              <a:rPr lang="fr-FR" dirty="0"/>
              <a:t>Versailles, </a:t>
            </a:r>
            <a:r>
              <a:rPr lang="tr-TR" dirty="0"/>
              <a:t>XIV. Louis'nin isteği üzerine genişletilerek büyük bir saray haline getirildi. </a:t>
            </a:r>
            <a:r>
              <a:rPr lang="fr-FR" dirty="0"/>
              <a:t>Louis Le </a:t>
            </a:r>
            <a:r>
              <a:rPr lang="tr-TR" dirty="0"/>
              <a:t>Vau'nun 1668’de iki kanat ilave ettiği saray, Mansard'ın 1678'de gerçekleştirdiği kuzey ve güney cepheleriyle, 400 m.lik bir düzlem boyunca uzanan monoton ve çok büyük cephelere sahiptir. Fransız zevkinin sadelik ilkesinden hareket edilerek yaratılan cephelerde görülen tekdüzelik, iç mekanlarda ihtişamlı ve başarılı Barok dekorasyona </a:t>
            </a:r>
            <a:r>
              <a:rPr lang="tr-TR" dirty="0" smtClean="0"/>
              <a:t>dönüşmüştür.</a:t>
            </a:r>
            <a:r>
              <a:rPr lang="tr-TR" dirty="0"/>
              <a:t> Versailles'ın uzun ve peş peşe tekrardan ibaret pencere ve sütunlarla kaplı cephelerinin önünde uzanan ve peyzaj mimarı </a:t>
            </a:r>
            <a:r>
              <a:rPr lang="fr-FR" dirty="0"/>
              <a:t>La Notre </a:t>
            </a:r>
            <a:r>
              <a:rPr lang="tr-TR" dirty="0"/>
              <a:t>tarafından tasarlanan geometrik düzenlemeli parklar ve taraçalardan oluşan perspektif görünüşler veren mekanlar, daha sonra Avrupa ve Türkiye'de gerçekleştirilecek olan park ve bahçe düzenlemelerine örnek teşkil edecektir</a:t>
            </a:r>
            <a:r>
              <a:rPr lang="tr-TR" dirty="0" smtClean="0"/>
              <a:t>..</a:t>
            </a:r>
          </a:p>
          <a:p>
            <a:endParaRPr lang="tr-TR" dirty="0"/>
          </a:p>
          <a:p>
            <a:r>
              <a:rPr lang="tr-TR" dirty="0" smtClean="0"/>
              <a:t>   </a:t>
            </a:r>
            <a:r>
              <a:rPr lang="fr-FR" dirty="0" smtClean="0"/>
              <a:t>Le </a:t>
            </a:r>
            <a:r>
              <a:rPr lang="fr-FR" dirty="0"/>
              <a:t>Vau, Versailles </a:t>
            </a:r>
            <a:r>
              <a:rPr lang="tr-TR" dirty="0"/>
              <a:t>bahçelerinden önce ilk denemesini </a:t>
            </a:r>
            <a:r>
              <a:rPr lang="fr-FR" dirty="0"/>
              <a:t>Vaux Le Vicomte </a:t>
            </a:r>
            <a:r>
              <a:rPr lang="tr-TR" dirty="0"/>
              <a:t>adıyla bilinen bir kır şatosunda gerçekleştirdi. Girişin hemen karşısında yer alan oval bir salonun iki yanında uzanan kanatlardan oluşan yapıda, salonun iki dış cephesini çevreleyen kolonlar narinleşerek zarif bir görünüm sunmaktadır. Orta mekanda kubbe olgusundan vazgeçilmemiştir. Ancak sonraki örneklerde özellikle sivil mimaride kubbe terkedilmiştir.</a:t>
            </a:r>
          </a:p>
          <a:p>
            <a:r>
              <a:rPr lang="tr-TR" dirty="0"/>
              <a:t/>
            </a:r>
            <a:br>
              <a:rPr lang="tr-TR" dirty="0"/>
            </a:br>
            <a:r>
              <a:rPr lang="tr-TR" dirty="0"/>
              <a:t> </a:t>
            </a:r>
          </a:p>
          <a:p>
            <a:endParaRPr lang="tr-TR" dirty="0"/>
          </a:p>
        </p:txBody>
      </p:sp>
    </p:spTree>
    <p:extLst>
      <p:ext uri="{BB962C8B-B14F-4D97-AF65-F5344CB8AC3E}">
        <p14:creationId xmlns:p14="http://schemas.microsoft.com/office/powerpoint/2010/main" xmlns="" val="3088333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C:\Users\Acer\Downloads\versailles-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44" y="548680"/>
            <a:ext cx="9190319" cy="522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107504" y="5777880"/>
            <a:ext cx="1872208" cy="646331"/>
          </a:xfrm>
          <a:prstGeom prst="rect">
            <a:avLst/>
          </a:prstGeom>
        </p:spPr>
        <p:txBody>
          <a:bodyPr wrap="square">
            <a:spAutoFit/>
          </a:bodyPr>
          <a:lstStyle/>
          <a:p>
            <a:r>
              <a:rPr lang="fr-FR" b="1" dirty="0" smtClean="0"/>
              <a:t>Versailles</a:t>
            </a:r>
            <a:r>
              <a:rPr lang="tr-TR" b="1" dirty="0"/>
              <a:t> </a:t>
            </a:r>
            <a:r>
              <a:rPr lang="tr-TR" b="1" dirty="0" smtClean="0"/>
              <a:t>sarayı</a:t>
            </a:r>
            <a:endParaRPr lang="tr-TR" b="1" dirty="0"/>
          </a:p>
        </p:txBody>
      </p:sp>
    </p:spTree>
    <p:extLst>
      <p:ext uri="{BB962C8B-B14F-4D97-AF65-F5344CB8AC3E}">
        <p14:creationId xmlns:p14="http://schemas.microsoft.com/office/powerpoint/2010/main" xmlns="" val="31048972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Acer\Downloads\Versailles_Palac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751" y="674191"/>
            <a:ext cx="9144000" cy="550961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43525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Acer\Downloads\800px-017Versailles_Court.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715"/>
            <a:ext cx="9144000" cy="630360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22060" y="6309320"/>
            <a:ext cx="2745239" cy="369332"/>
          </a:xfrm>
          <a:prstGeom prst="rect">
            <a:avLst/>
          </a:prstGeom>
        </p:spPr>
        <p:txBody>
          <a:bodyPr wrap="none">
            <a:spAutoFit/>
          </a:bodyPr>
          <a:lstStyle/>
          <a:p>
            <a:r>
              <a:rPr lang="fr-FR" b="1" dirty="0" smtClean="0"/>
              <a:t>Versailles</a:t>
            </a:r>
            <a:r>
              <a:rPr lang="tr-TR" b="1" dirty="0" smtClean="0"/>
              <a:t> sarayı-PARİS</a:t>
            </a:r>
            <a:endParaRPr lang="tr-TR" b="1" dirty="0"/>
          </a:p>
        </p:txBody>
      </p:sp>
    </p:spTree>
    <p:extLst>
      <p:ext uri="{BB962C8B-B14F-4D97-AF65-F5344CB8AC3E}">
        <p14:creationId xmlns:p14="http://schemas.microsoft.com/office/powerpoint/2010/main" xmlns="" val="19405564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0" y="404664"/>
            <a:ext cx="9036496" cy="6555641"/>
          </a:xfrm>
          <a:prstGeom prst="rect">
            <a:avLst/>
          </a:prstGeom>
        </p:spPr>
        <p:txBody>
          <a:bodyPr wrap="square">
            <a:spAutoFit/>
          </a:bodyPr>
          <a:lstStyle/>
          <a:p>
            <a:r>
              <a:rPr lang="tr-TR" sz="2400" b="1" dirty="0" smtClean="0"/>
              <a:t>                  Almanya’da Barok Sanatı</a:t>
            </a:r>
          </a:p>
          <a:p>
            <a:r>
              <a:rPr lang="tr-TR" dirty="0" smtClean="0"/>
              <a:t>   1618-1648 </a:t>
            </a:r>
            <a:r>
              <a:rPr lang="tr-TR" dirty="0"/>
              <a:t>yılları arasında süren otuz yıl savaşlarından düşen Almanya, Barok mimariye ancak XVII. yüzyılın </a:t>
            </a:r>
            <a:r>
              <a:rPr lang="tr-TR" dirty="0" smtClean="0"/>
              <a:t>sonlarında </a:t>
            </a:r>
            <a:r>
              <a:rPr lang="tr-TR" dirty="0"/>
              <a:t>ulaşmıştı. Barok'un geç bir tarihte gündeme </a:t>
            </a:r>
            <a:r>
              <a:rPr lang="tr-TR" dirty="0" smtClean="0"/>
              <a:t>gelmesine </a:t>
            </a:r>
            <a:r>
              <a:rPr lang="tr-TR" dirty="0"/>
              <a:t>karşın prens ve piskoposların desteği altında </a:t>
            </a:r>
            <a:r>
              <a:rPr lang="tr-TR" dirty="0" smtClean="0"/>
              <a:t>bir çok mimar </a:t>
            </a:r>
            <a:r>
              <a:rPr lang="tr-TR" dirty="0"/>
              <a:t>İtalya'ya gönderildi. </a:t>
            </a:r>
            <a:r>
              <a:rPr lang="fr-FR" dirty="0"/>
              <a:t>Johann Bernard Fischer von </a:t>
            </a:r>
            <a:r>
              <a:rPr lang="fr-FR" dirty="0" smtClean="0"/>
              <a:t>Erlach,</a:t>
            </a:r>
            <a:r>
              <a:rPr lang="tr-TR" dirty="0" smtClean="0"/>
              <a:t>Johan </a:t>
            </a:r>
            <a:r>
              <a:rPr lang="fr-FR" dirty="0" smtClean="0"/>
              <a:t>Lukas </a:t>
            </a:r>
            <a:r>
              <a:rPr lang="fr-FR" dirty="0"/>
              <a:t>von Hildebrandt </a:t>
            </a:r>
            <a:r>
              <a:rPr lang="tr-TR" dirty="0"/>
              <a:t>ve öğrencisi </a:t>
            </a:r>
            <a:r>
              <a:rPr lang="fr-FR" dirty="0"/>
              <a:t>Balthasar </a:t>
            </a:r>
            <a:r>
              <a:rPr lang="fr-FR" dirty="0" smtClean="0"/>
              <a:t>.</a:t>
            </a:r>
            <a:r>
              <a:rPr lang="tr-TR" dirty="0" smtClean="0"/>
              <a:t>Neum</a:t>
            </a:r>
            <a:r>
              <a:rPr lang="fr-FR" dirty="0" smtClean="0"/>
              <a:t>ann</a:t>
            </a:r>
            <a:r>
              <a:rPr lang="fr-FR" dirty="0"/>
              <a:t>, Matthaeus Daniel </a:t>
            </a:r>
            <a:r>
              <a:rPr lang="tr-TR" dirty="0"/>
              <a:t>Pöppelmann yerli mimarların </a:t>
            </a:r>
            <a:r>
              <a:rPr lang="fr-FR" dirty="0"/>
              <a:t>en u:</a:t>
            </a:r>
            <a:r>
              <a:rPr lang="tr-TR" dirty="0"/>
              <a:t>- eridir.</a:t>
            </a:r>
          </a:p>
          <a:p>
            <a:endParaRPr lang="tr-TR" dirty="0" smtClean="0"/>
          </a:p>
          <a:p>
            <a:r>
              <a:rPr lang="tr-TR" dirty="0" smtClean="0"/>
              <a:t>   Avusturya’lı </a:t>
            </a:r>
            <a:r>
              <a:rPr lang="fr-FR" dirty="0"/>
              <a:t>Fischer von Erlach, Roma’da </a:t>
            </a:r>
            <a:r>
              <a:rPr lang="tr-TR" dirty="0"/>
              <a:t>onaltı yıl </a:t>
            </a:r>
            <a:r>
              <a:rPr lang="tr-TR" dirty="0" smtClean="0"/>
              <a:t>çalıştıktan sonra </a:t>
            </a:r>
            <a:r>
              <a:rPr lang="fr-FR" dirty="0"/>
              <a:t>Viyana'ya 1704'te </a:t>
            </a:r>
            <a:r>
              <a:rPr lang="tr-TR" dirty="0"/>
              <a:t>döndüğünde saray mimarı </a:t>
            </a:r>
            <a:r>
              <a:rPr lang="tr-TR" dirty="0" smtClean="0"/>
              <a:t>olarak </a:t>
            </a:r>
            <a:r>
              <a:rPr lang="tr-TR" dirty="0"/>
              <a:t>atanmıştır. Yaptığı ilk kilise </a:t>
            </a:r>
            <a:r>
              <a:rPr lang="tr-TR" dirty="0" smtClean="0"/>
              <a:t>Salzburg'daki Drerifaltigkeit, oval </a:t>
            </a:r>
            <a:r>
              <a:rPr lang="tr-TR" dirty="0"/>
              <a:t>salonu ve iç bükey giriş cephesiyle Roma'daki S.Agnese'e niteliktedir. Viyana'da gerçekleştirdiği Karlskirche </a:t>
            </a:r>
            <a:r>
              <a:rPr lang="tr-TR" dirty="0" smtClean="0"/>
              <a:t>kilisesinde </a:t>
            </a:r>
            <a:r>
              <a:rPr lang="fr-FR" dirty="0"/>
              <a:t>Panthéon </a:t>
            </a:r>
            <a:r>
              <a:rPr lang="tr-TR" dirty="0"/>
              <a:t>taklidi kolonatlı girişi ve girişin iki yanında </a:t>
            </a:r>
            <a:r>
              <a:rPr lang="tr-TR" dirty="0" smtClean="0"/>
              <a:t>yükselen </a:t>
            </a:r>
            <a:r>
              <a:rPr lang="tr-TR" dirty="0"/>
              <a:t>Roma'daki Trajan benzeri sütunları ile cephede </a:t>
            </a:r>
            <a:r>
              <a:rPr lang="tr-TR" dirty="0" smtClean="0"/>
              <a:t>kişisel üslubunu </a:t>
            </a:r>
            <a:r>
              <a:rPr lang="tr-TR" dirty="0"/>
              <a:t>sergilemektedir. Ön cephe bazilikaların </a:t>
            </a:r>
            <a:r>
              <a:rPr lang="tr-TR" dirty="0" smtClean="0"/>
              <a:t>özelliklerini, iç mekan </a:t>
            </a:r>
            <a:r>
              <a:rPr lang="tr-TR" dirty="0"/>
              <a:t>ise merkezi plan anlayışını içermektedir. Yapı </a:t>
            </a:r>
            <a:r>
              <a:rPr lang="tr-TR" dirty="0" smtClean="0"/>
              <a:t>münferit, </a:t>
            </a:r>
            <a:r>
              <a:rPr lang="tr-TR" dirty="0"/>
              <a:t>düşünüldüğünde bütünlükten yoksun olabileceği çevre mekanlar katıldığında </a:t>
            </a:r>
            <a:r>
              <a:rPr lang="tr-TR" dirty="0" smtClean="0"/>
              <a:t>dağılır. </a:t>
            </a:r>
          </a:p>
          <a:p>
            <a:endParaRPr lang="tr-TR" dirty="0"/>
          </a:p>
          <a:p>
            <a:r>
              <a:rPr lang="tr-TR" dirty="0" smtClean="0"/>
              <a:t>    Cenova'lı </a:t>
            </a:r>
            <a:r>
              <a:rPr lang="tr-TR" dirty="0"/>
              <a:t>Hildebrandt, ünlü İtalyan mimar Carlo Fontana'nın yanında yetişti ve Prens Eugene'nin himayesinde Viyana'da gerçekleştirdiği Aşağı Belvedere ve Yukarı Belvedere saraylarıyla İtalyan Barok'undan esintileri kuzey Avrupa'ya taşıdı. Her iki yapıda da cephelerden dışa taşan girişler ana binadan ayrı birimler halinde vurgulanmakta, köşelerden yukarı yükselen kule biçimli pavyonlar cephelerdeki monotonluğu </a:t>
            </a:r>
            <a:r>
              <a:rPr lang="tr-TR" dirty="0" smtClean="0"/>
              <a:t>kırmaktadır.</a:t>
            </a:r>
            <a:endParaRPr lang="tr-TR" dirty="0"/>
          </a:p>
        </p:txBody>
      </p:sp>
    </p:spTree>
    <p:extLst>
      <p:ext uri="{BB962C8B-B14F-4D97-AF65-F5344CB8AC3E}">
        <p14:creationId xmlns:p14="http://schemas.microsoft.com/office/powerpoint/2010/main" xmlns="" val="19134254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105" y="404664"/>
            <a:ext cx="9144000" cy="1754326"/>
          </a:xfrm>
          <a:prstGeom prst="rect">
            <a:avLst/>
          </a:prstGeom>
        </p:spPr>
        <p:txBody>
          <a:bodyPr wrap="square">
            <a:spAutoFit/>
          </a:bodyPr>
          <a:lstStyle/>
          <a:p>
            <a:r>
              <a:rPr lang="tr-TR" dirty="0" smtClean="0"/>
              <a:t>İtalyan </a:t>
            </a:r>
            <a:r>
              <a:rPr lang="tr-TR" dirty="0"/>
              <a:t>Barok'unda uygulanan iç dekorasyon yapılara taşınırken, cephelerdeki hafif bezemeler iç mekanlarda ağır, coşkulu, dinamik dekorasyon öğelerine dönüşmüştür.</a:t>
            </a:r>
          </a:p>
          <a:p>
            <a:r>
              <a:rPr lang="tr-TR" dirty="0"/>
              <a:t>Yukarı Belvedere önünde uzanan büyük suni göl ,havuz, parklar ve teraslar Versailles havası yaratmaktadır</a:t>
            </a:r>
            <a:r>
              <a:rPr lang="tr-TR" dirty="0" smtClean="0"/>
              <a:t>.</a:t>
            </a:r>
          </a:p>
          <a:p>
            <a:endParaRPr lang="tr-TR" dirty="0"/>
          </a:p>
          <a:p>
            <a:r>
              <a:rPr lang="tr-TR" dirty="0" smtClean="0"/>
              <a:t>   </a:t>
            </a:r>
            <a:endParaRPr lang="tr-TR" dirty="0"/>
          </a:p>
        </p:txBody>
      </p:sp>
      <p:pic>
        <p:nvPicPr>
          <p:cNvPr id="14338" name="Picture 2" descr="C:\Users\Acer\Downloads\IMG_2402-1024x43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17" y="1628800"/>
            <a:ext cx="9144000" cy="389334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ikdörtgen 2"/>
          <p:cNvSpPr/>
          <p:nvPr/>
        </p:nvSpPr>
        <p:spPr>
          <a:xfrm>
            <a:off x="69273" y="5729800"/>
            <a:ext cx="4425314" cy="369332"/>
          </a:xfrm>
          <a:prstGeom prst="rect">
            <a:avLst/>
          </a:prstGeom>
        </p:spPr>
        <p:txBody>
          <a:bodyPr wrap="none">
            <a:spAutoFit/>
          </a:bodyPr>
          <a:lstStyle/>
          <a:p>
            <a:r>
              <a:rPr lang="tr-TR" b="1" dirty="0" smtClean="0"/>
              <a:t>Hildebrandt, Yukarı Belvedere- Cenova</a:t>
            </a:r>
            <a:endParaRPr lang="tr-TR" b="1" dirty="0"/>
          </a:p>
        </p:txBody>
      </p:sp>
    </p:spTree>
    <p:extLst>
      <p:ext uri="{BB962C8B-B14F-4D97-AF65-F5344CB8AC3E}">
        <p14:creationId xmlns:p14="http://schemas.microsoft.com/office/powerpoint/2010/main" xmlns="" val="705385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Acer\Downloads\viyana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32656"/>
            <a:ext cx="9221578" cy="518457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0" y="5528716"/>
            <a:ext cx="2262158" cy="369332"/>
          </a:xfrm>
          <a:prstGeom prst="rect">
            <a:avLst/>
          </a:prstGeom>
        </p:spPr>
        <p:txBody>
          <a:bodyPr wrap="none">
            <a:spAutoFit/>
          </a:bodyPr>
          <a:lstStyle/>
          <a:p>
            <a:r>
              <a:rPr lang="tr-TR" b="1" dirty="0"/>
              <a:t>Belvedere- Cenova</a:t>
            </a:r>
          </a:p>
        </p:txBody>
      </p:sp>
    </p:spTree>
    <p:extLst>
      <p:ext uri="{BB962C8B-B14F-4D97-AF65-F5344CB8AC3E}">
        <p14:creationId xmlns:p14="http://schemas.microsoft.com/office/powerpoint/2010/main" xmlns="" val="33956355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404664"/>
            <a:ext cx="9144000" cy="1754326"/>
          </a:xfrm>
          <a:prstGeom prst="rect">
            <a:avLst/>
          </a:prstGeom>
        </p:spPr>
        <p:txBody>
          <a:bodyPr wrap="square">
            <a:spAutoFit/>
          </a:bodyPr>
          <a:lstStyle/>
          <a:p>
            <a:r>
              <a:rPr lang="tr-TR" dirty="0" smtClean="0"/>
              <a:t>   Pöppelmann'ın </a:t>
            </a:r>
            <a:r>
              <a:rPr lang="tr-TR" dirty="0"/>
              <a:t>Saksonya elektörü ve Polonya kralı Augustus için Dresden'de yaptığı Zvvinger sarayı en ünlü </a:t>
            </a:r>
            <a:r>
              <a:rPr lang="tr-TR" dirty="0" smtClean="0"/>
              <a:t>eseridir. Devletin </a:t>
            </a:r>
            <a:r>
              <a:rPr lang="tr-TR" dirty="0"/>
              <a:t>kudretini ve zevke düşkünlüğünü simgeleyen saray, dikdörtgen bir avlu etrafında yerleşmektedir. Dört yönde yer alan giriş pavyonları, kule biçimleri ve soğan kubbeleriyle ana binadan ayrılırlar. Sarayın</a:t>
            </a:r>
          </a:p>
          <a:p>
            <a:r>
              <a:rPr lang="tr-TR" dirty="0"/>
              <a:t>zengin dekorasyonu, heykelleri ve kabartma </a:t>
            </a:r>
            <a:r>
              <a:rPr lang="tr-TR" dirty="0" smtClean="0"/>
              <a:t>bezemelerin </a:t>
            </a:r>
            <a:r>
              <a:rPr lang="tr-TR" dirty="0"/>
              <a:t>yoğunluğu, mimarinin nerede bittiğini, dekorasyonun nerede başladığını ayırmayı engeller.</a:t>
            </a:r>
          </a:p>
        </p:txBody>
      </p:sp>
      <p:sp>
        <p:nvSpPr>
          <p:cNvPr id="3" name="Dikdörtgen 2"/>
          <p:cNvSpPr/>
          <p:nvPr/>
        </p:nvSpPr>
        <p:spPr>
          <a:xfrm>
            <a:off x="7092279" y="5805264"/>
            <a:ext cx="1877437" cy="646331"/>
          </a:xfrm>
          <a:prstGeom prst="rect">
            <a:avLst/>
          </a:prstGeom>
        </p:spPr>
        <p:txBody>
          <a:bodyPr wrap="none">
            <a:spAutoFit/>
          </a:bodyPr>
          <a:lstStyle/>
          <a:p>
            <a:r>
              <a:rPr lang="tr-TR" b="1" dirty="0" smtClean="0"/>
              <a:t>Zwinger sarayı-</a:t>
            </a:r>
          </a:p>
          <a:p>
            <a:r>
              <a:rPr lang="tr-TR" b="1" dirty="0" smtClean="0"/>
              <a:t>Almanya </a:t>
            </a:r>
            <a:endParaRPr lang="tr-TR" b="1" dirty="0"/>
          </a:p>
        </p:txBody>
      </p:sp>
      <p:pic>
        <p:nvPicPr>
          <p:cNvPr id="16387" name="Picture 3" descr="C:\Users\Acer\Downloads\dsc_429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158990"/>
            <a:ext cx="6939610" cy="46442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535574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cer\Downloads\saray.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32656"/>
            <a:ext cx="9181020" cy="61206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055738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32656"/>
            <a:ext cx="9144000" cy="5509200"/>
          </a:xfrm>
          <a:prstGeom prst="rect">
            <a:avLst/>
          </a:prstGeom>
        </p:spPr>
        <p:txBody>
          <a:bodyPr wrap="square">
            <a:spAutoFit/>
          </a:bodyPr>
          <a:lstStyle/>
          <a:p>
            <a:pPr lvl="0"/>
            <a:r>
              <a:rPr lang="tr-TR" sz="2800" b="1" dirty="0" smtClean="0"/>
              <a:t>         İngiltere'de Barok Sanatı</a:t>
            </a:r>
            <a:endParaRPr lang="tr-TR" sz="2800" b="1" dirty="0"/>
          </a:p>
          <a:p>
            <a:r>
              <a:rPr lang="tr-TR" dirty="0" smtClean="0"/>
              <a:t>   İngiltere </a:t>
            </a:r>
            <a:r>
              <a:rPr lang="tr-TR" dirty="0"/>
              <a:t>gibi koyu </a:t>
            </a:r>
            <a:r>
              <a:rPr lang="es-ES" dirty="0"/>
              <a:t>protestan </a:t>
            </a:r>
            <a:r>
              <a:rPr lang="tr-TR" dirty="0"/>
              <a:t>bir </a:t>
            </a:r>
            <a:r>
              <a:rPr lang="tr-TR" dirty="0" smtClean="0"/>
              <a:t>ülkede diğer Avrupa </a:t>
            </a:r>
            <a:r>
              <a:rPr lang="tr-TR" dirty="0"/>
              <a:t>ülkelerinde olduğu gibi </a:t>
            </a:r>
            <a:r>
              <a:rPr lang="tr-TR" dirty="0" smtClean="0"/>
              <a:t>Cizvitler çok </a:t>
            </a:r>
            <a:r>
              <a:rPr lang="tr-TR" dirty="0"/>
              <a:t>sayıda Barok kilise yaptıramadı. İtalya'da </a:t>
            </a:r>
            <a:r>
              <a:rPr lang="tr-TR" dirty="0" smtClean="0"/>
              <a:t> Michelangelo </a:t>
            </a:r>
            <a:r>
              <a:rPr lang="tr-TR" dirty="0"/>
              <a:t>ve Palladio gibi İngiltere'de de </a:t>
            </a:r>
            <a:r>
              <a:rPr lang="tr-TR" dirty="0" smtClean="0"/>
              <a:t>Inıgo </a:t>
            </a:r>
            <a:r>
              <a:rPr lang="es-ES" dirty="0" smtClean="0"/>
              <a:t>Jones </a:t>
            </a:r>
            <a:r>
              <a:rPr lang="tr-TR" dirty="0"/>
              <a:t>Barok mimarinin öncülerindendir. </a:t>
            </a:r>
            <a:r>
              <a:rPr lang="tr-TR" dirty="0" smtClean="0"/>
              <a:t>Palladio’nun kurallarının </a:t>
            </a:r>
            <a:r>
              <a:rPr lang="tr-TR" dirty="0"/>
              <a:t>kalıplaştığı Stuart </a:t>
            </a:r>
            <a:r>
              <a:rPr lang="tr-TR" dirty="0" smtClean="0"/>
              <a:t>ve Geor</a:t>
            </a:r>
            <a:r>
              <a:rPr lang="es-ES" dirty="0" smtClean="0"/>
              <a:t>gian </a:t>
            </a:r>
            <a:r>
              <a:rPr lang="tr-TR" dirty="0"/>
              <a:t>döneminin başarılı mimarı </a:t>
            </a:r>
            <a:r>
              <a:rPr lang="es-ES" dirty="0"/>
              <a:t>Jones, </a:t>
            </a:r>
            <a:r>
              <a:rPr lang="tr-TR" dirty="0" smtClean="0"/>
              <a:t>önceleri </a:t>
            </a:r>
            <a:r>
              <a:rPr lang="tr-TR" dirty="0"/>
              <a:t>sarayda maskeli oyunlar </a:t>
            </a:r>
            <a:r>
              <a:rPr lang="tr-TR" dirty="0" smtClean="0"/>
              <a:t>hazırlamaktaydı</a:t>
            </a:r>
            <a:r>
              <a:rPr lang="tr-TR" dirty="0"/>
              <a:t>. İtalya'yı ilk ziyaretinde </a:t>
            </a:r>
            <a:r>
              <a:rPr lang="tr-TR" dirty="0" smtClean="0"/>
              <a:t>dekorasyon </a:t>
            </a:r>
            <a:r>
              <a:rPr lang="tr-TR" dirty="0"/>
              <a:t>ve resim sanatıyla ilgilenmiş, kralın </a:t>
            </a:r>
            <a:r>
              <a:rPr lang="tr-TR" dirty="0" smtClean="0"/>
              <a:t>mimarı </a:t>
            </a:r>
            <a:r>
              <a:rPr lang="tr-TR" dirty="0"/>
              <a:t>sıfatıyla ikinci gidişinde Roma’da . </a:t>
            </a:r>
            <a:r>
              <a:rPr lang="tr-TR" dirty="0" smtClean="0"/>
              <a:t>Palladio’dan etkilenmişti.1605-1640 </a:t>
            </a:r>
            <a:r>
              <a:rPr lang="tr-TR" dirty="0"/>
              <a:t>yılları</a:t>
            </a:r>
          </a:p>
          <a:p>
            <a:pPr lvl="0"/>
            <a:r>
              <a:rPr lang="es-ES" dirty="0" smtClean="0"/>
              <a:t>a</a:t>
            </a:r>
            <a:r>
              <a:rPr lang="tr-TR" dirty="0" smtClean="0"/>
              <a:t>rasın</a:t>
            </a:r>
            <a:r>
              <a:rPr lang="es-ES" dirty="0" smtClean="0"/>
              <a:t>da </a:t>
            </a:r>
            <a:r>
              <a:rPr lang="es-ES" dirty="0"/>
              <a:t>Masques </a:t>
            </a:r>
            <a:r>
              <a:rPr lang="tr-TR" dirty="0"/>
              <a:t>sarayını dekore ederek Barok </a:t>
            </a:r>
            <a:r>
              <a:rPr lang="tr-TR" dirty="0" smtClean="0"/>
              <a:t> mimariyi İngilizlere </a:t>
            </a:r>
            <a:r>
              <a:rPr lang="tr-TR" dirty="0"/>
              <a:t>tanıttı. Roma saraylarına </a:t>
            </a:r>
            <a:r>
              <a:rPr lang="tr-TR" dirty="0" smtClean="0"/>
              <a:t>benzemeyen </a:t>
            </a:r>
            <a:r>
              <a:rPr lang="es-ES" dirty="0"/>
              <a:t>Queen's </a:t>
            </a:r>
            <a:r>
              <a:rPr lang="tr-TR" dirty="0"/>
              <a:t>House’da bir köprüyle </a:t>
            </a:r>
            <a:r>
              <a:rPr lang="tr-TR" dirty="0" smtClean="0"/>
              <a:t>iki ayrı dikdörtgene </a:t>
            </a:r>
            <a:r>
              <a:rPr lang="tr-TR" dirty="0"/>
              <a:t>ayrılan kare düzenlemeye </a:t>
            </a:r>
            <a:r>
              <a:rPr lang="tr-TR" dirty="0" smtClean="0"/>
              <a:t>yöneldi</a:t>
            </a:r>
            <a:r>
              <a:rPr lang="tr-TR" dirty="0"/>
              <a:t>. Cephelerde çeşitli boyutlarda </a:t>
            </a:r>
            <a:r>
              <a:rPr lang="tr-TR" dirty="0" smtClean="0"/>
              <a:t>pencereler</a:t>
            </a:r>
            <a:r>
              <a:rPr lang="tr-TR" dirty="0"/>
              <a:t>, sivri çatı kuleleri ve dik </a:t>
            </a:r>
            <a:r>
              <a:rPr lang="tr-TR" dirty="0" smtClean="0"/>
              <a:t>çatılarla geleneksel </a:t>
            </a:r>
            <a:r>
              <a:rPr lang="tr-TR" dirty="0"/>
              <a:t>mimariye aykırı çizgiler kullandı.</a:t>
            </a:r>
          </a:p>
          <a:p>
            <a:endParaRPr lang="tr-TR" dirty="0" smtClean="0"/>
          </a:p>
          <a:p>
            <a:r>
              <a:rPr lang="tr-TR" dirty="0"/>
              <a:t> </a:t>
            </a:r>
            <a:r>
              <a:rPr lang="tr-TR" dirty="0" smtClean="0"/>
              <a:t>  Sir </a:t>
            </a:r>
            <a:r>
              <a:rPr lang="tr-TR" dirty="0"/>
              <a:t>Christopher </a:t>
            </a:r>
            <a:r>
              <a:rPr lang="es-ES" dirty="0"/>
              <a:t>Wren </a:t>
            </a:r>
            <a:r>
              <a:rPr lang="tr-TR" dirty="0"/>
              <a:t>(1632-1723) </a:t>
            </a:r>
            <a:r>
              <a:rPr lang="tr-TR" dirty="0" smtClean="0"/>
              <a:t>XIV. Louis </a:t>
            </a:r>
            <a:r>
              <a:rPr lang="tr-TR" dirty="0"/>
              <a:t>döneminde Paris'e giderek </a:t>
            </a:r>
            <a:r>
              <a:rPr lang="tr-TR" dirty="0" smtClean="0"/>
              <a:t>Barok mimariyi inceledi </a:t>
            </a:r>
            <a:r>
              <a:rPr lang="tr-TR" dirty="0"/>
              <a:t>ve Mansard'ın </a:t>
            </a:r>
            <a:r>
              <a:rPr lang="es-ES" dirty="0" smtClean="0"/>
              <a:t>Invalides</a:t>
            </a:r>
            <a:r>
              <a:rPr lang="tr-TR" dirty="0"/>
              <a:t> </a:t>
            </a:r>
            <a:r>
              <a:rPr lang="tr-TR" dirty="0" smtClean="0"/>
              <a:t>kilisesinin </a:t>
            </a:r>
            <a:r>
              <a:rPr lang="tr-TR" dirty="0"/>
              <a:t>etkilerini taşıyan klasik ve Barok</a:t>
            </a:r>
          </a:p>
          <a:p>
            <a:r>
              <a:rPr lang="tr-TR" dirty="0" smtClean="0"/>
              <a:t>Karışımı St. Paul </a:t>
            </a:r>
            <a:r>
              <a:rPr lang="tr-TR" dirty="0"/>
              <a:t>kilisesini tasarladı. Zarif ve sade </a:t>
            </a:r>
            <a:r>
              <a:rPr lang="tr-TR" dirty="0" smtClean="0"/>
              <a:t>görünüşe </a:t>
            </a:r>
            <a:r>
              <a:rPr lang="tr-TR" dirty="0"/>
              <a:t>sahip kubbe kasnağının çevresini </a:t>
            </a:r>
            <a:r>
              <a:rPr lang="tr-TR" dirty="0" smtClean="0"/>
              <a:t>dolanan </a:t>
            </a:r>
            <a:r>
              <a:rPr lang="tr-TR" dirty="0"/>
              <a:t>kolonat, St. Pietro </a:t>
            </a:r>
            <a:r>
              <a:rPr lang="tr-TR" dirty="0" smtClean="0"/>
              <a:t>girişini çağrıştırmaktadır</a:t>
            </a:r>
            <a:r>
              <a:rPr lang="tr-TR" dirty="0"/>
              <a:t>. Girişin iki yanındaki </a:t>
            </a:r>
            <a:r>
              <a:rPr lang="tr-TR" dirty="0" smtClean="0"/>
              <a:t>kuleleri ve çift kolonlarıyla </a:t>
            </a:r>
            <a:r>
              <a:rPr lang="tr-TR" dirty="0"/>
              <a:t>klasik düzenden ayrılarak </a:t>
            </a:r>
            <a:r>
              <a:rPr lang="tr-TR" dirty="0" smtClean="0"/>
              <a:t>barok  </a:t>
            </a:r>
            <a:r>
              <a:rPr lang="tr-TR" dirty="0"/>
              <a:t>kompozisyon kazanan St. </a:t>
            </a:r>
            <a:r>
              <a:rPr lang="tr-TR" dirty="0" smtClean="0"/>
              <a:t>Paul'un iç uzamında, kubbenin çapı orta </a:t>
            </a:r>
            <a:r>
              <a:rPr lang="tr-TR" dirty="0"/>
              <a:t>ve yan neflerin </a:t>
            </a:r>
            <a:r>
              <a:rPr lang="tr-TR" dirty="0" smtClean="0"/>
              <a:t>genişliğine eşdeğerdir.</a:t>
            </a:r>
          </a:p>
          <a:p>
            <a:endParaRPr lang="tr-TR" dirty="0"/>
          </a:p>
        </p:txBody>
      </p:sp>
    </p:spTree>
    <p:extLst>
      <p:ext uri="{BB962C8B-B14F-4D97-AF65-F5344CB8AC3E}">
        <p14:creationId xmlns:p14="http://schemas.microsoft.com/office/powerpoint/2010/main" xmlns="" val="34982376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Acer\Downloads\Cathédrale_St-Paul_-_entrée_principal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71844"/>
            <a:ext cx="8715779" cy="642815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12607" y="6488668"/>
            <a:ext cx="3365024" cy="369332"/>
          </a:xfrm>
          <a:prstGeom prst="rect">
            <a:avLst/>
          </a:prstGeom>
        </p:spPr>
        <p:txBody>
          <a:bodyPr wrap="none">
            <a:spAutoFit/>
          </a:bodyPr>
          <a:lstStyle/>
          <a:p>
            <a:r>
              <a:rPr lang="tr-TR" b="1" dirty="0" smtClean="0"/>
              <a:t>         St</a:t>
            </a:r>
            <a:r>
              <a:rPr lang="tr-TR" b="1" dirty="0"/>
              <a:t>. Paul </a:t>
            </a:r>
            <a:r>
              <a:rPr lang="tr-TR" b="1" dirty="0" smtClean="0"/>
              <a:t>kilisesi-Londra </a:t>
            </a:r>
            <a:endParaRPr lang="tr-TR" b="1" dirty="0"/>
          </a:p>
        </p:txBody>
      </p:sp>
    </p:spTree>
    <p:extLst>
      <p:ext uri="{BB962C8B-B14F-4D97-AF65-F5344CB8AC3E}">
        <p14:creationId xmlns:p14="http://schemas.microsoft.com/office/powerpoint/2010/main" xmlns="" val="39073646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Acer\Downloads\article-2214150-14A2FE72000005DC-4_634x48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656" y="0"/>
            <a:ext cx="9020688"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140486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6412" y="836712"/>
            <a:ext cx="9144000" cy="3416320"/>
          </a:xfrm>
          <a:prstGeom prst="rect">
            <a:avLst/>
          </a:prstGeom>
        </p:spPr>
        <p:txBody>
          <a:bodyPr wrap="square">
            <a:spAutoFit/>
          </a:bodyPr>
          <a:lstStyle/>
          <a:p>
            <a:r>
              <a:rPr lang="tr-TR" dirty="0" smtClean="0"/>
              <a:t>  Wren'in </a:t>
            </a:r>
            <a:r>
              <a:rPr lang="tr-TR" dirty="0"/>
              <a:t>diğer önemli yapısı St. Stephens </a:t>
            </a:r>
            <a:r>
              <a:rPr lang="tr-TR" dirty="0" smtClean="0"/>
              <a:t>Walbrook'da </a:t>
            </a:r>
            <a:r>
              <a:rPr lang="tr-TR" dirty="0"/>
              <a:t>dışta sade bir dikdörtgen </a:t>
            </a:r>
            <a:r>
              <a:rPr lang="tr-TR" dirty="0" smtClean="0"/>
              <a:t>görümüne </a:t>
            </a:r>
            <a:r>
              <a:rPr lang="tr-TR" dirty="0"/>
              <a:t>karşın içeride sekiz kolonun </a:t>
            </a:r>
            <a:r>
              <a:rPr lang="tr-TR" dirty="0" smtClean="0"/>
              <a:t>taşıdığı kasnaksız </a:t>
            </a:r>
            <a:r>
              <a:rPr lang="tr-TR" dirty="0"/>
              <a:t>bir kubbe ve planda altardan </a:t>
            </a:r>
            <a:r>
              <a:rPr lang="tr-TR" dirty="0" smtClean="0"/>
              <a:t>uzanan bir </a:t>
            </a:r>
            <a:r>
              <a:rPr lang="tr-TR" dirty="0"/>
              <a:t>kolun kubbenin merkezinde diğer </a:t>
            </a:r>
            <a:r>
              <a:rPr lang="tr-TR" dirty="0" smtClean="0"/>
              <a:t>bir kolla </a:t>
            </a:r>
            <a:r>
              <a:rPr lang="tr-TR" dirty="0"/>
              <a:t>kesişerek yan nefleri ayıran Latin haçı </a:t>
            </a:r>
            <a:r>
              <a:rPr lang="tr-TR" dirty="0" smtClean="0"/>
              <a:t>oluşturulmuştur</a:t>
            </a:r>
            <a:r>
              <a:rPr lang="tr-TR" dirty="0"/>
              <a:t>. Girişte ise çan kulesi yapıyla </a:t>
            </a:r>
            <a:r>
              <a:rPr lang="tr-TR" dirty="0" smtClean="0"/>
              <a:t>birleşiktir</a:t>
            </a:r>
            <a:r>
              <a:rPr lang="tr-TR" dirty="0"/>
              <a:t>. 1666 Londra yangınından sonra kent </a:t>
            </a:r>
            <a:r>
              <a:rPr lang="tr-TR" dirty="0" smtClean="0"/>
              <a:t>içinde </a:t>
            </a:r>
            <a:r>
              <a:rPr lang="tr-TR" dirty="0"/>
              <a:t>51 kilise tasarlanması istenen </a:t>
            </a:r>
            <a:r>
              <a:rPr lang="es-ES" dirty="0"/>
              <a:t>Wren, </a:t>
            </a:r>
            <a:r>
              <a:rPr lang="tr-TR" dirty="0"/>
              <a:t>söz </a:t>
            </a:r>
            <a:r>
              <a:rPr lang="tr-TR" dirty="0" smtClean="0"/>
              <a:t>konusu </a:t>
            </a:r>
            <a:r>
              <a:rPr lang="tr-TR" dirty="0"/>
              <a:t>çalışmada üç prototip </a:t>
            </a:r>
            <a:r>
              <a:rPr lang="tr-TR" dirty="0" smtClean="0"/>
              <a:t>geliştirdi; lineer, merkezi  </a:t>
            </a:r>
            <a:r>
              <a:rPr lang="tr-TR" dirty="0"/>
              <a:t>ve ikisinin karışımı planlar. Lineer </a:t>
            </a:r>
            <a:r>
              <a:rPr lang="tr-TR" dirty="0" smtClean="0"/>
              <a:t>planlarda </a:t>
            </a:r>
            <a:r>
              <a:rPr lang="tr-TR" dirty="0"/>
              <a:t>yan nefler üzerindeki galeriler </a:t>
            </a:r>
            <a:r>
              <a:rPr lang="tr-TR" dirty="0" smtClean="0"/>
              <a:t>Protestanlığın </a:t>
            </a:r>
            <a:r>
              <a:rPr lang="tr-TR" dirty="0"/>
              <a:t>gereği idi. Merkezi planlar, kare </a:t>
            </a:r>
            <a:r>
              <a:rPr lang="tr-TR" dirty="0" smtClean="0"/>
              <a:t>ya da </a:t>
            </a:r>
            <a:r>
              <a:rPr lang="tr-TR" dirty="0"/>
              <a:t>sekizgen üzerine bir kubbe ya da kare </a:t>
            </a:r>
            <a:r>
              <a:rPr lang="tr-TR" dirty="0" smtClean="0"/>
              <a:t>içine </a:t>
            </a:r>
            <a:r>
              <a:rPr lang="tr-TR" dirty="0"/>
              <a:t>y</a:t>
            </a:r>
            <a:r>
              <a:rPr lang="tr-TR" dirty="0" smtClean="0"/>
              <a:t>erleştirilmiş </a:t>
            </a:r>
            <a:r>
              <a:rPr lang="tr-TR" dirty="0"/>
              <a:t>merkezi bir kubbeden </a:t>
            </a:r>
            <a:r>
              <a:rPr lang="tr-TR" dirty="0" smtClean="0"/>
              <a:t>ibaretti</a:t>
            </a:r>
            <a:r>
              <a:rPr lang="tr-TR" dirty="0"/>
              <a:t>. Merkezi eğilimler gösteren lineer </a:t>
            </a:r>
            <a:r>
              <a:rPr lang="tr-TR" dirty="0" smtClean="0"/>
              <a:t>planlar  </a:t>
            </a:r>
            <a:r>
              <a:rPr lang="tr-TR" dirty="0"/>
              <a:t>Fransa ve İtalya'daki Barok mimariyle </a:t>
            </a:r>
            <a:r>
              <a:rPr lang="tr-TR" dirty="0" smtClean="0"/>
              <a:t>benzer niteliklerdedir.</a:t>
            </a:r>
          </a:p>
          <a:p>
            <a:endParaRPr lang="tr-TR" dirty="0" smtClean="0"/>
          </a:p>
          <a:p>
            <a:r>
              <a:rPr lang="tr-TR" dirty="0"/>
              <a:t> </a:t>
            </a:r>
          </a:p>
        </p:txBody>
      </p:sp>
      <p:sp>
        <p:nvSpPr>
          <p:cNvPr id="6" name="Dikdörtgen 5"/>
          <p:cNvSpPr/>
          <p:nvPr/>
        </p:nvSpPr>
        <p:spPr>
          <a:xfrm>
            <a:off x="37340" y="3905930"/>
            <a:ext cx="9036496" cy="1477328"/>
          </a:xfrm>
          <a:prstGeom prst="rect">
            <a:avLst/>
          </a:prstGeom>
        </p:spPr>
        <p:txBody>
          <a:bodyPr wrap="square">
            <a:spAutoFit/>
          </a:bodyPr>
          <a:lstStyle/>
          <a:p>
            <a:r>
              <a:rPr lang="tr-TR" dirty="0" smtClean="0"/>
              <a:t>   1705'te </a:t>
            </a:r>
            <a:r>
              <a:rPr lang="tr-TR" dirty="0"/>
              <a:t>Sir John Vanbrugh (1664-1726) tarafından tasarlanan Blenheim Sarayı, </a:t>
            </a:r>
            <a:r>
              <a:rPr lang="fr-FR" dirty="0"/>
              <a:t>Versailles </a:t>
            </a:r>
            <a:r>
              <a:rPr lang="tr-TR" dirty="0"/>
              <a:t>gibi büyük ölçekte planlanmıştır. Yan cepheler ve kare planlı kuleler İtalyan Barok'u etkisindedir. Pencereleri örten kalın </a:t>
            </a:r>
            <a:r>
              <a:rPr lang="tr-TR" dirty="0" smtClean="0"/>
              <a:t>pastrlar, eğrisel </a:t>
            </a:r>
            <a:r>
              <a:rPr lang="tr-TR" dirty="0"/>
              <a:t>ve kare pencerelerin uyumsuzluğu, giriş </a:t>
            </a:r>
            <a:r>
              <a:rPr lang="tr-TR" dirty="0" smtClean="0"/>
              <a:t>portiğinin </a:t>
            </a:r>
            <a:r>
              <a:rPr lang="tr-TR" dirty="0"/>
              <a:t>üzerindeki ağır, masif çatı ile Almanya ve Fransa’daki büyük saraylar gibi başarılı </a:t>
            </a:r>
            <a:r>
              <a:rPr lang="tr-TR" dirty="0" smtClean="0"/>
              <a:t>olamamıştır.</a:t>
            </a:r>
            <a:endParaRPr lang="tr-TR" dirty="0"/>
          </a:p>
        </p:txBody>
      </p:sp>
    </p:spTree>
    <p:extLst>
      <p:ext uri="{BB962C8B-B14F-4D97-AF65-F5344CB8AC3E}">
        <p14:creationId xmlns:p14="http://schemas.microsoft.com/office/powerpoint/2010/main" xmlns="" val="30196294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951" y="620688"/>
            <a:ext cx="9144000" cy="4124206"/>
          </a:xfrm>
          <a:prstGeom prst="rect">
            <a:avLst/>
          </a:prstGeom>
        </p:spPr>
        <p:txBody>
          <a:bodyPr wrap="square">
            <a:spAutoFit/>
          </a:bodyPr>
          <a:lstStyle/>
          <a:p>
            <a:pPr lvl="0"/>
            <a:r>
              <a:rPr lang="tr-TR" sz="2800" b="1" dirty="0" smtClean="0"/>
              <a:t>               İspanya’da Barok Sanatı</a:t>
            </a:r>
            <a:endParaRPr lang="tr-TR" sz="2800" b="1" dirty="0"/>
          </a:p>
          <a:p>
            <a:r>
              <a:rPr lang="tr-TR" dirty="0" smtClean="0"/>
              <a:t>   İspanyol </a:t>
            </a:r>
            <a:r>
              <a:rPr lang="tr-TR" dirty="0"/>
              <a:t>mimar </a:t>
            </a:r>
            <a:r>
              <a:rPr lang="fr-FR" dirty="0"/>
              <a:t>José </a:t>
            </a:r>
            <a:r>
              <a:rPr lang="tr-TR" dirty="0"/>
              <a:t>de Churriguera'nın adıyla anılan ve yalnız bu ülkede görülen </a:t>
            </a:r>
            <a:r>
              <a:rPr lang="fr-FR" dirty="0"/>
              <a:t>"Churrigueresque" </a:t>
            </a:r>
            <a:r>
              <a:rPr lang="tr-TR" dirty="0"/>
              <a:t>stili ile İspanya'da yarattığı ulusal mimari akımı, Barok mimari olarak değerlendirilmektedir. Sadece fantastik olan </a:t>
            </a:r>
            <a:r>
              <a:rPr lang="tr-TR" dirty="0" smtClean="0"/>
              <a:t>ve aşırı </a:t>
            </a:r>
            <a:r>
              <a:rPr lang="tr-TR" dirty="0"/>
              <a:t>süslemeye önem verilen akımda artistik değerden yoksun ikinci derecede mimari elemanlar, planlar ve cepheler yaratıldı. Hristiyan kiliselerde bile İslam sanatıyla ilgili dekorasyonu sergileyen </a:t>
            </a:r>
            <a:r>
              <a:rPr lang="tr-TR" dirty="0" err="1" smtClean="0"/>
              <a:t>Fas’lı</a:t>
            </a:r>
            <a:r>
              <a:rPr lang="tr-TR" dirty="0" smtClean="0"/>
              <a:t> </a:t>
            </a:r>
            <a:r>
              <a:rPr lang="tr-TR" dirty="0"/>
              <a:t>ustaların sorumlu olduğu serbest mimari hareketine kapılmış bir ülkede sadece süslemeye dayalı fantastik, hayal ürünü olan bir akımın kolay kabul edilmesi doğaldı. Aynı zamanda zenginliği anımsatmanın üstünde esere gösterişli bir hareket kazandıran, Erken Rönesans'ta uygulanmaya başlayan plateresque akımın devamı niteliğinde mimariye canlılık kazandıran churrigueresque akımı, Barok stilde İspanya mimarisine başka eleman kabul etmedi. Böylece Barok, İspanyol mimarların öncülüğünde eğri çizgi mimarisi olarak kendiliğinden doğdu</a:t>
            </a:r>
            <a:r>
              <a:rPr lang="tr-TR" dirty="0" smtClean="0"/>
              <a:t>.</a:t>
            </a:r>
          </a:p>
          <a:p>
            <a:endParaRPr lang="tr-TR" dirty="0"/>
          </a:p>
        </p:txBody>
      </p:sp>
      <p:sp>
        <p:nvSpPr>
          <p:cNvPr id="4" name="Dikdörtgen 3"/>
          <p:cNvSpPr/>
          <p:nvPr/>
        </p:nvSpPr>
        <p:spPr>
          <a:xfrm>
            <a:off x="22951" y="4642008"/>
            <a:ext cx="9121049" cy="2031325"/>
          </a:xfrm>
          <a:prstGeom prst="rect">
            <a:avLst/>
          </a:prstGeom>
        </p:spPr>
        <p:txBody>
          <a:bodyPr wrap="square">
            <a:spAutoFit/>
          </a:bodyPr>
          <a:lstStyle/>
          <a:p>
            <a:r>
              <a:rPr lang="tr-TR" dirty="0" smtClean="0"/>
              <a:t>   İtalya'da </a:t>
            </a:r>
            <a:r>
              <a:rPr lang="tr-TR" dirty="0"/>
              <a:t>Rönesans mimarisindeki durgunluğa karşın Barok mimarinin getirdiği hareket, İspanyada karışık, yoğun, coşkulu süslemelere dönüştü. Tek bir çizgide oluşan kemerin yerine gelen kırık kemerlerin yarattığı kornişler, saçaklar ve aşırı derecede dışa kaçan alınlıklar mimariyle süslemeyi iç içe kaynaştırmış, bir şekiller ve kıvrımlar karmaşasıdır. XVII. yüzyılın ikici yarısında İspanyaya özgü ulusal mimariyi yaratan akımda özellikle giriş cepheleri ve altarlar yoğun bezemeleriyle yapının mimarisini vurgulamaktadır.</a:t>
            </a:r>
          </a:p>
        </p:txBody>
      </p:sp>
    </p:spTree>
    <p:extLst>
      <p:ext uri="{BB962C8B-B14F-4D97-AF65-F5344CB8AC3E}">
        <p14:creationId xmlns:p14="http://schemas.microsoft.com/office/powerpoint/2010/main" xmlns="" val="28183176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32656"/>
            <a:ext cx="9144000" cy="4524315"/>
          </a:xfrm>
          <a:prstGeom prst="rect">
            <a:avLst/>
          </a:prstGeom>
        </p:spPr>
        <p:txBody>
          <a:bodyPr wrap="square">
            <a:spAutoFit/>
          </a:bodyPr>
          <a:lstStyle/>
          <a:p>
            <a:endParaRPr lang="tr-TR" dirty="0" smtClean="0"/>
          </a:p>
          <a:p>
            <a:r>
              <a:rPr lang="tr-TR" dirty="0" smtClean="0"/>
              <a:t> </a:t>
            </a:r>
            <a:r>
              <a:rPr lang="es-ES" dirty="0" smtClean="0"/>
              <a:t>Herrera </a:t>
            </a:r>
            <a:r>
              <a:rPr lang="tr-TR" dirty="0"/>
              <a:t>el Mazo'nun Saragossa’da yaptığı </a:t>
            </a:r>
            <a:r>
              <a:rPr lang="es-ES" dirty="0"/>
              <a:t>Nuestra Señora </a:t>
            </a:r>
            <a:r>
              <a:rPr lang="tr-TR" dirty="0"/>
              <a:t>del </a:t>
            </a:r>
            <a:r>
              <a:rPr lang="es-ES" dirty="0"/>
              <a:t>Pilar </a:t>
            </a:r>
            <a:r>
              <a:rPr lang="tr-TR" dirty="0"/>
              <a:t>kilisesinde merkezde ana kubbe ve bunu çevreleyen </a:t>
            </a:r>
            <a:r>
              <a:rPr lang="tr-TR" dirty="0" smtClean="0"/>
              <a:t>kubbecikleri</a:t>
            </a:r>
            <a:r>
              <a:rPr lang="tr-TR" dirty="0"/>
              <a:t>, dört kulesi ile oluşan hareket iç mekanda da devam etmektedir. Altarın dayandığı arkalıklardaki kıvrımlar, kabartma süsler, yoğun çiçek ve yaprak motifleri Bernini'nin St. </a:t>
            </a:r>
            <a:r>
              <a:rPr lang="tr-TR" dirty="0" smtClean="0"/>
              <a:t>Pietro'daki altarıyla karşılaştırıldığında </a:t>
            </a:r>
            <a:r>
              <a:rPr lang="tr-TR" dirty="0"/>
              <a:t>süslemelerdeki aşırılık ve karmaşa daha iyi </a:t>
            </a:r>
            <a:r>
              <a:rPr lang="tr-TR" dirty="0" smtClean="0"/>
              <a:t>anlaşılmaktadır.</a:t>
            </a:r>
          </a:p>
          <a:p>
            <a:endParaRPr lang="tr-TR" dirty="0"/>
          </a:p>
          <a:p>
            <a:r>
              <a:rPr lang="tr-TR" dirty="0" smtClean="0"/>
              <a:t>    </a:t>
            </a:r>
            <a:r>
              <a:rPr lang="es-ES" dirty="0" smtClean="0"/>
              <a:t>Pedro </a:t>
            </a:r>
            <a:r>
              <a:rPr lang="es-ES" dirty="0"/>
              <a:t>de Ribera, churrigueresque </a:t>
            </a:r>
            <a:r>
              <a:rPr lang="tr-TR" dirty="0"/>
              <a:t>akımının en büyük ustalarındandır. Tasarladığı </a:t>
            </a:r>
            <a:r>
              <a:rPr lang="es-ES" dirty="0"/>
              <a:t>San Fernando </a:t>
            </a:r>
            <a:r>
              <a:rPr lang="tr-TR" dirty="0"/>
              <a:t>öksüzler yurdunun giriş kapısındaki cephenin en üst noktasına kadar uzanan, kıvrımlı perde motifleri, düğüm ve heykellerdeki yoğunluk ve abartı cepheyi </a:t>
            </a:r>
            <a:r>
              <a:rPr lang="tr-TR" dirty="0" smtClean="0"/>
              <a:t>etkilemektedir.</a:t>
            </a:r>
          </a:p>
          <a:p>
            <a:r>
              <a:rPr lang="tr-TR" dirty="0" smtClean="0"/>
              <a:t> </a:t>
            </a:r>
          </a:p>
          <a:p>
            <a:r>
              <a:rPr lang="tr-TR" dirty="0"/>
              <a:t> </a:t>
            </a:r>
            <a:r>
              <a:rPr lang="tr-TR" dirty="0" smtClean="0"/>
              <a:t>  </a:t>
            </a:r>
            <a:r>
              <a:rPr lang="tr-TR" dirty="0"/>
              <a:t>Transperanto kapellası, mimar Narciso Tome'nin tasarısı Toledo katedralinin baş altarı arkasında, çeşitli yönlere bakan insan figürlerinin yer aldığı, yoğun ve karmaşık düzenine rağmen dönemin en başarılı ve estetik düzeyine erişmiş </a:t>
            </a:r>
            <a:r>
              <a:rPr lang="tr-TR" dirty="0" err="1" smtClean="0"/>
              <a:t>altarıdır</a:t>
            </a:r>
            <a:r>
              <a:rPr lang="tr-TR" dirty="0"/>
              <a:t>. </a:t>
            </a:r>
          </a:p>
          <a:p>
            <a:endParaRPr lang="tr-TR" dirty="0"/>
          </a:p>
        </p:txBody>
      </p:sp>
    </p:spTree>
    <p:extLst>
      <p:ext uri="{BB962C8B-B14F-4D97-AF65-F5344CB8AC3E}">
        <p14:creationId xmlns:p14="http://schemas.microsoft.com/office/powerpoint/2010/main" xmlns="" val="29271948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1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1600" y="404663"/>
            <a:ext cx="3923928" cy="642097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ikdörtgen 2"/>
          <p:cNvSpPr/>
          <p:nvPr/>
        </p:nvSpPr>
        <p:spPr>
          <a:xfrm>
            <a:off x="4872399" y="3752165"/>
            <a:ext cx="4572000" cy="646331"/>
          </a:xfrm>
          <a:prstGeom prst="rect">
            <a:avLst/>
          </a:prstGeom>
        </p:spPr>
        <p:txBody>
          <a:bodyPr>
            <a:spAutoFit/>
          </a:bodyPr>
          <a:lstStyle/>
          <a:p>
            <a:r>
              <a:rPr lang="es-ES" b="1" dirty="0">
                <a:latin typeface="+mj-lt"/>
              </a:rPr>
              <a:t>Municipal </a:t>
            </a:r>
            <a:r>
              <a:rPr lang="tr-TR" b="1" dirty="0">
                <a:latin typeface="+mj-lt"/>
              </a:rPr>
              <a:t>Müzesi, Madrid. (S. </a:t>
            </a:r>
            <a:r>
              <a:rPr lang="es-ES" b="1" dirty="0">
                <a:latin typeface="+mj-lt"/>
              </a:rPr>
              <a:t>Fernando </a:t>
            </a:r>
            <a:r>
              <a:rPr lang="tr-TR" b="1" dirty="0">
                <a:latin typeface="+mj-lt"/>
              </a:rPr>
              <a:t>öksüzler yurdu)</a:t>
            </a:r>
          </a:p>
        </p:txBody>
      </p:sp>
    </p:spTree>
    <p:extLst>
      <p:ext uri="{BB962C8B-B14F-4D97-AF65-F5344CB8AC3E}">
        <p14:creationId xmlns:p14="http://schemas.microsoft.com/office/powerpoint/2010/main" xmlns="" val="15096436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Acer\Downloads\860984109_cde813fd5d_b.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328452"/>
            <a:ext cx="4070679" cy="640303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4754247" y="3429000"/>
            <a:ext cx="2834943" cy="369332"/>
          </a:xfrm>
          <a:prstGeom prst="rect">
            <a:avLst/>
          </a:prstGeom>
        </p:spPr>
        <p:txBody>
          <a:bodyPr wrap="none">
            <a:spAutoFit/>
          </a:bodyPr>
          <a:lstStyle/>
          <a:p>
            <a:r>
              <a:rPr lang="tr-TR" b="1" dirty="0"/>
              <a:t>Toledo katedrali </a:t>
            </a:r>
            <a:r>
              <a:rPr lang="tr-TR" b="1" dirty="0" smtClean="0"/>
              <a:t>altarları</a:t>
            </a:r>
            <a:endParaRPr lang="tr-TR" b="1" dirty="0"/>
          </a:p>
        </p:txBody>
      </p:sp>
    </p:spTree>
    <p:extLst>
      <p:ext uri="{BB962C8B-B14F-4D97-AF65-F5344CB8AC3E}">
        <p14:creationId xmlns:p14="http://schemas.microsoft.com/office/powerpoint/2010/main" xmlns="" val="999211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72616" y="404664"/>
            <a:ext cx="10830892" cy="523220"/>
          </a:xfrm>
          <a:prstGeom prst="rect">
            <a:avLst/>
          </a:prstGeom>
        </p:spPr>
        <p:txBody>
          <a:bodyPr wrap="square">
            <a:spAutoFit/>
          </a:bodyPr>
          <a:lstStyle/>
          <a:p>
            <a:r>
              <a:rPr lang="tr-TR" sz="2800" b="1" dirty="0" smtClean="0"/>
              <a:t>                           Barok </a:t>
            </a:r>
            <a:r>
              <a:rPr lang="tr-TR" sz="2800" b="1" dirty="0"/>
              <a:t>Mimarinin Gelişimi ve Analizleri</a:t>
            </a:r>
          </a:p>
        </p:txBody>
      </p:sp>
      <p:sp>
        <p:nvSpPr>
          <p:cNvPr id="3" name="Dikdörtgen 2"/>
          <p:cNvSpPr/>
          <p:nvPr/>
        </p:nvSpPr>
        <p:spPr>
          <a:xfrm>
            <a:off x="28778" y="843677"/>
            <a:ext cx="9115222" cy="6494085"/>
          </a:xfrm>
          <a:prstGeom prst="rect">
            <a:avLst/>
          </a:prstGeom>
        </p:spPr>
        <p:txBody>
          <a:bodyPr wrap="square">
            <a:spAutoFit/>
          </a:bodyPr>
          <a:lstStyle/>
          <a:p>
            <a:r>
              <a:rPr lang="tr-TR" sz="2000" b="1" dirty="0"/>
              <a:t>Plan Özellikleri</a:t>
            </a:r>
          </a:p>
          <a:p>
            <a:r>
              <a:rPr lang="tr-TR" dirty="0" smtClean="0"/>
              <a:t>   Rönesans'taki </a:t>
            </a:r>
            <a:r>
              <a:rPr lang="tr-TR" dirty="0"/>
              <a:t>merkezi plana yönelme isteği ile gelişen kare ya da daire formlu planların devamının aksine Barok'ta, ortaçağda ortaya çıkan ve Roma imparatorluğu döneminde yaygınlaşan lineer oluşuma dönülmüştür. Alışılmışın dışında gelişen elips, farklı geometrik şekiller ve oval gibi </a:t>
            </a:r>
            <a:r>
              <a:rPr lang="tr-TR" dirty="0" smtClean="0"/>
              <a:t>geometrik </a:t>
            </a:r>
            <a:r>
              <a:rPr lang="tr-TR" dirty="0"/>
              <a:t>formlar kombinasyonunun oluşturduğu planlar ve çeperlerdeki iç bükey ya da dış bükey eğrisellik özellikle ön cephelerde ihtişamlı, canlı, heykel görünümlü yüzeyler yaratmıştır. Planda Barok'un coşkulu, dinamik ve eğrisel çizgilere dayanan özellikleri boyutlarda biçimsel değişimlere </a:t>
            </a:r>
            <a:r>
              <a:rPr lang="tr-TR" dirty="0" smtClean="0"/>
              <a:t>dönüşmektedir. </a:t>
            </a:r>
            <a:r>
              <a:rPr lang="tr-TR" dirty="0"/>
              <a:t>Dini mimaride eliptik, merkezi ve lineer gelişen planlar, sivil mimaride U, düzlemlerin </a:t>
            </a:r>
            <a:r>
              <a:rPr lang="tr-TR" dirty="0" smtClean="0"/>
              <a:t>farklı </a:t>
            </a:r>
            <a:r>
              <a:rPr lang="tr-TR" dirty="0"/>
              <a:t>biçimlenişleri ve radyal formlu planlara dönüşerek, geleneksele bağlı Rönesans ve </a:t>
            </a:r>
            <a:r>
              <a:rPr lang="tr-TR" dirty="0" smtClean="0"/>
              <a:t>politik akımlarını </a:t>
            </a:r>
            <a:r>
              <a:rPr lang="tr-TR" dirty="0"/>
              <a:t>çağrıştırmıştır</a:t>
            </a:r>
            <a:r>
              <a:rPr lang="tr-TR" dirty="0" smtClean="0"/>
              <a:t>.</a:t>
            </a:r>
          </a:p>
          <a:p>
            <a:endParaRPr lang="tr-TR" dirty="0"/>
          </a:p>
          <a:p>
            <a:r>
              <a:rPr lang="tr-TR" dirty="0" smtClean="0"/>
              <a:t>    Barok'ta </a:t>
            </a:r>
            <a:r>
              <a:rPr lang="tr-TR" dirty="0"/>
              <a:t>planda elips ve daire formlarının, dış çeperlerde kare ya da dikdörtgen şekilleriyle çevrelenmesinden ortaya çıkan "cep mekanlar", dışarıyı ondan farklı bir içe uyarlamada kullanılan (bazen servis mekanlarının oluşturulduğu) yöntemdi. Merkezi planlar Barok'ta da vardır. Ancak Yunan Haçı biçiminde (Pantheon, S.S Luca e Martina ....v.s.) ya da dikdörtgen biçimli planlarda </a:t>
            </a:r>
            <a:r>
              <a:rPr lang="tr-TR" dirty="0" smtClean="0"/>
              <a:t>mekânsal </a:t>
            </a:r>
            <a:r>
              <a:rPr lang="tr-TR" dirty="0"/>
              <a:t>özellik merkezi bir kubbeye olanak tanımaktadır. St. Agnese, St. Lorenz ve İspanya'daki S. Luis 'de olduğu gibi dışta cephe elemanlarıyla sınırlanmış dikdörtgen bir hacim yaratılmak istenirken, iç mekanda eğrisel bölmelerle kesik oval ya da elips formlar aranmış, orta mekan ana kubbeyle örtülerek planda merkezi şekle </a:t>
            </a:r>
            <a:r>
              <a:rPr lang="tr-TR" dirty="0" smtClean="0"/>
              <a:t>yöneltilmiştir.2.Eliktip plan</a:t>
            </a:r>
            <a:r>
              <a:rPr lang="tr-TR" dirty="0"/>
              <a:t/>
            </a:r>
            <a:br>
              <a:rPr lang="tr-TR" dirty="0"/>
            </a:br>
            <a:r>
              <a:rPr lang="tr-TR" dirty="0"/>
              <a:t> </a:t>
            </a:r>
          </a:p>
          <a:p>
            <a:endParaRPr lang="tr-TR" dirty="0"/>
          </a:p>
        </p:txBody>
      </p:sp>
    </p:spTree>
    <p:extLst>
      <p:ext uri="{BB962C8B-B14F-4D97-AF65-F5344CB8AC3E}">
        <p14:creationId xmlns:p14="http://schemas.microsoft.com/office/powerpoint/2010/main" xmlns="" val="33483350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cer\Downloads\Santi-Luca-e-Martina-pla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1340768"/>
            <a:ext cx="1944216" cy="274477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251520" y="620688"/>
            <a:ext cx="3719288" cy="523220"/>
          </a:xfrm>
          <a:prstGeom prst="rect">
            <a:avLst/>
          </a:prstGeom>
        </p:spPr>
        <p:txBody>
          <a:bodyPr wrap="none">
            <a:spAutoFit/>
          </a:bodyPr>
          <a:lstStyle/>
          <a:p>
            <a:r>
              <a:rPr lang="tr-TR" sz="2800" b="1" dirty="0" smtClean="0"/>
              <a:t>1.Merkezi plan tipleri</a:t>
            </a:r>
            <a:endParaRPr lang="tr-TR" sz="2800" b="1" dirty="0"/>
          </a:p>
        </p:txBody>
      </p:sp>
      <p:sp>
        <p:nvSpPr>
          <p:cNvPr id="3" name="Dikdörtgen 2"/>
          <p:cNvSpPr/>
          <p:nvPr/>
        </p:nvSpPr>
        <p:spPr>
          <a:xfrm>
            <a:off x="45992" y="4196396"/>
            <a:ext cx="2403217" cy="369332"/>
          </a:xfrm>
          <a:prstGeom prst="rect">
            <a:avLst/>
          </a:prstGeom>
        </p:spPr>
        <p:txBody>
          <a:bodyPr wrap="square">
            <a:spAutoFit/>
          </a:bodyPr>
          <a:lstStyle/>
          <a:p>
            <a:r>
              <a:rPr lang="tr-TR" b="1" dirty="0" smtClean="0"/>
              <a:t>S.S. luca </a:t>
            </a:r>
            <a:r>
              <a:rPr lang="tr-TR" b="1" dirty="0"/>
              <a:t>e martina</a:t>
            </a:r>
          </a:p>
        </p:txBody>
      </p:sp>
      <p:pic>
        <p:nvPicPr>
          <p:cNvPr id="1027" name="Picture 3" descr="C:\Users\Acer\Downloads\images (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2176620" y="1677878"/>
            <a:ext cx="2960075" cy="205774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ikdörtgen 3"/>
          <p:cNvSpPr/>
          <p:nvPr/>
        </p:nvSpPr>
        <p:spPr>
          <a:xfrm>
            <a:off x="2931682" y="4196396"/>
            <a:ext cx="1236236" cy="369332"/>
          </a:xfrm>
          <a:prstGeom prst="rect">
            <a:avLst/>
          </a:prstGeom>
        </p:spPr>
        <p:txBody>
          <a:bodyPr wrap="none">
            <a:spAutoFit/>
          </a:bodyPr>
          <a:lstStyle/>
          <a:p>
            <a:r>
              <a:rPr lang="tr-TR" b="1" dirty="0" smtClean="0"/>
              <a:t>Pantheon</a:t>
            </a:r>
            <a:endParaRPr lang="tr-TR" b="1" dirty="0"/>
          </a:p>
        </p:txBody>
      </p:sp>
      <p:pic>
        <p:nvPicPr>
          <p:cNvPr id="1028" name="Picture 4" descr="C:\Users\Acer\Downloads\St_Louis_Invalides_Plan.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6200000">
            <a:off x="4808946" y="1722459"/>
            <a:ext cx="2969682" cy="197819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5707729" y="4381062"/>
            <a:ext cx="1172116" cy="369332"/>
          </a:xfrm>
          <a:prstGeom prst="rect">
            <a:avLst/>
          </a:prstGeom>
        </p:spPr>
        <p:txBody>
          <a:bodyPr wrap="none">
            <a:spAutoFit/>
          </a:bodyPr>
          <a:lstStyle/>
          <a:p>
            <a:r>
              <a:rPr lang="tr-TR" b="1" dirty="0"/>
              <a:t>Invalıdes</a:t>
            </a:r>
            <a:endParaRPr lang="tr-TR" dirty="0"/>
          </a:p>
        </p:txBody>
      </p:sp>
      <p:pic>
        <p:nvPicPr>
          <p:cNvPr id="1029" name="Picture 5" descr="C:\Users\Acer\Downloads\8758d859ed096adea9d3994d507d1c68.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6184" y="4750393"/>
            <a:ext cx="3373615" cy="208706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Dikdörtgen 5"/>
          <p:cNvSpPr/>
          <p:nvPr/>
        </p:nvSpPr>
        <p:spPr>
          <a:xfrm>
            <a:off x="3923928" y="5630397"/>
            <a:ext cx="1095172" cy="369332"/>
          </a:xfrm>
          <a:prstGeom prst="rect">
            <a:avLst/>
          </a:prstGeom>
        </p:spPr>
        <p:txBody>
          <a:bodyPr wrap="none">
            <a:spAutoFit/>
          </a:bodyPr>
          <a:lstStyle/>
          <a:p>
            <a:r>
              <a:rPr lang="tr-TR" b="1" dirty="0"/>
              <a:t>S.Salute</a:t>
            </a:r>
          </a:p>
        </p:txBody>
      </p:sp>
    </p:spTree>
    <p:extLst>
      <p:ext uri="{BB962C8B-B14F-4D97-AF65-F5344CB8AC3E}">
        <p14:creationId xmlns:p14="http://schemas.microsoft.com/office/powerpoint/2010/main" xmlns="" val="20817220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0038" y="404664"/>
            <a:ext cx="4572000" cy="800219"/>
          </a:xfrm>
          <a:prstGeom prst="rect">
            <a:avLst/>
          </a:prstGeom>
        </p:spPr>
        <p:txBody>
          <a:bodyPr>
            <a:spAutoFit/>
          </a:bodyPr>
          <a:lstStyle/>
          <a:p>
            <a:r>
              <a:rPr lang="tr-TR" sz="2800" b="1" dirty="0" smtClean="0"/>
              <a:t>2.Eliktik plan tipleri</a:t>
            </a:r>
            <a:r>
              <a:rPr lang="tr-TR" sz="2800" b="1" dirty="0"/>
              <a:t/>
            </a:r>
            <a:br>
              <a:rPr lang="tr-TR" sz="2800" b="1" dirty="0"/>
            </a:br>
            <a:r>
              <a:rPr lang="tr-TR" dirty="0"/>
              <a:t> </a:t>
            </a:r>
          </a:p>
        </p:txBody>
      </p:sp>
      <p:sp>
        <p:nvSpPr>
          <p:cNvPr id="5" name="Dikdörtgen 4"/>
          <p:cNvSpPr/>
          <p:nvPr/>
        </p:nvSpPr>
        <p:spPr>
          <a:xfrm>
            <a:off x="755576" y="5260558"/>
            <a:ext cx="2364750" cy="369332"/>
          </a:xfrm>
          <a:prstGeom prst="rect">
            <a:avLst/>
          </a:prstGeom>
        </p:spPr>
        <p:txBody>
          <a:bodyPr wrap="none">
            <a:spAutoFit/>
          </a:bodyPr>
          <a:lstStyle/>
          <a:p>
            <a:r>
              <a:rPr lang="tr-TR" b="1" dirty="0" smtClean="0"/>
              <a:t>S. </a:t>
            </a:r>
            <a:r>
              <a:rPr lang="tr-TR" b="1" dirty="0"/>
              <a:t>carlo alla Quattro</a:t>
            </a:r>
          </a:p>
        </p:txBody>
      </p:sp>
      <p:pic>
        <p:nvPicPr>
          <p:cNvPr id="2050" name="Picture 2" descr="C:\Users\Acer\Downloads\indir (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030" y="1580690"/>
            <a:ext cx="4354016" cy="3307702"/>
          </a:xfrm>
          <a:prstGeom prst="rect">
            <a:avLst/>
          </a:prstGeom>
          <a:noFill/>
          <a:extLst>
            <a:ext uri="{909E8E84-426E-40DD-AFC4-6F175D3DCCD1}">
              <a14:hiddenFill xmlns:a14="http://schemas.microsoft.com/office/drawing/2010/main" xmlns="">
                <a:solidFill>
                  <a:srgbClr val="FFFFFF"/>
                </a:solidFill>
              </a14:hiddenFill>
            </a:ext>
          </a:extLst>
        </p:spPr>
      </p:pic>
      <p:sp>
        <p:nvSpPr>
          <p:cNvPr id="6" name="Dikdörtgen 5"/>
          <p:cNvSpPr/>
          <p:nvPr/>
        </p:nvSpPr>
        <p:spPr>
          <a:xfrm>
            <a:off x="5122013" y="5805264"/>
            <a:ext cx="2855269" cy="369332"/>
          </a:xfrm>
          <a:prstGeom prst="rect">
            <a:avLst/>
          </a:prstGeom>
        </p:spPr>
        <p:txBody>
          <a:bodyPr wrap="none">
            <a:spAutoFit/>
          </a:bodyPr>
          <a:lstStyle/>
          <a:p>
            <a:r>
              <a:rPr lang="tr-TR" b="1" dirty="0"/>
              <a:t>Sant'Andrea al Quirinale</a:t>
            </a:r>
          </a:p>
        </p:txBody>
      </p:sp>
      <p:pic>
        <p:nvPicPr>
          <p:cNvPr id="2051" name="Picture 3" descr="C:\Users\Acer\Downloads\699f0fd86f13a740c105c3f13177ff8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27984" y="1023858"/>
            <a:ext cx="4536504" cy="442136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130105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404664"/>
            <a:ext cx="3478837" cy="523220"/>
          </a:xfrm>
          <a:prstGeom prst="rect">
            <a:avLst/>
          </a:prstGeom>
        </p:spPr>
        <p:txBody>
          <a:bodyPr wrap="none">
            <a:spAutoFit/>
          </a:bodyPr>
          <a:lstStyle/>
          <a:p>
            <a:r>
              <a:rPr lang="tr-TR" sz="2800" b="1" dirty="0" smtClean="0"/>
              <a:t>3.Lineer plan tipleri</a:t>
            </a:r>
            <a:endParaRPr lang="tr-TR" sz="2800" b="1" dirty="0"/>
          </a:p>
        </p:txBody>
      </p:sp>
      <p:pic>
        <p:nvPicPr>
          <p:cNvPr id="3074" name="Picture 2" descr="image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412" y="1556792"/>
            <a:ext cx="6919749" cy="205222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5796136" y="3658999"/>
            <a:ext cx="1646605" cy="369332"/>
          </a:xfrm>
          <a:prstGeom prst="rect">
            <a:avLst/>
          </a:prstGeom>
        </p:spPr>
        <p:txBody>
          <a:bodyPr wrap="none">
            <a:spAutoFit/>
          </a:bodyPr>
          <a:lstStyle/>
          <a:p>
            <a:r>
              <a:rPr lang="tr-TR" b="1" dirty="0" smtClean="0"/>
              <a:t>S. </a:t>
            </a:r>
            <a:r>
              <a:rPr lang="tr-TR" b="1" dirty="0"/>
              <a:t>filippo </a:t>
            </a:r>
            <a:r>
              <a:rPr lang="tr-TR" b="1" dirty="0" smtClean="0"/>
              <a:t>neri</a:t>
            </a:r>
            <a:endParaRPr lang="tr-TR" b="1" dirty="0"/>
          </a:p>
        </p:txBody>
      </p:sp>
      <p:sp>
        <p:nvSpPr>
          <p:cNvPr id="6" name="Dikdörtgen 5"/>
          <p:cNvSpPr/>
          <p:nvPr/>
        </p:nvSpPr>
        <p:spPr>
          <a:xfrm>
            <a:off x="4607914" y="3609020"/>
            <a:ext cx="736099" cy="369332"/>
          </a:xfrm>
          <a:prstGeom prst="rect">
            <a:avLst/>
          </a:prstGeom>
        </p:spPr>
        <p:txBody>
          <a:bodyPr wrap="none">
            <a:spAutoFit/>
          </a:bodyPr>
          <a:lstStyle/>
          <a:p>
            <a:r>
              <a:rPr lang="tr-TR" b="1" dirty="0" smtClean="0"/>
              <a:t>Banz</a:t>
            </a:r>
            <a:endParaRPr lang="tr-TR" b="1" dirty="0"/>
          </a:p>
        </p:txBody>
      </p:sp>
      <p:sp>
        <p:nvSpPr>
          <p:cNvPr id="7" name="Dikdörtgen 6"/>
          <p:cNvSpPr/>
          <p:nvPr/>
        </p:nvSpPr>
        <p:spPr>
          <a:xfrm>
            <a:off x="3106523" y="3609020"/>
            <a:ext cx="744627" cy="369332"/>
          </a:xfrm>
          <a:prstGeom prst="rect">
            <a:avLst/>
          </a:prstGeom>
        </p:spPr>
        <p:txBody>
          <a:bodyPr wrap="none">
            <a:spAutoFit/>
          </a:bodyPr>
          <a:lstStyle/>
          <a:p>
            <a:r>
              <a:rPr lang="tr-TR" b="1" dirty="0" err="1"/>
              <a:t>Turın</a:t>
            </a:r>
            <a:endParaRPr lang="tr-TR" b="1" dirty="0"/>
          </a:p>
        </p:txBody>
      </p:sp>
    </p:spTree>
    <p:extLst>
      <p:ext uri="{BB962C8B-B14F-4D97-AF65-F5344CB8AC3E}">
        <p14:creationId xmlns:p14="http://schemas.microsoft.com/office/powerpoint/2010/main" xmlns="" val="36386162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387295"/>
            <a:ext cx="9144000" cy="3139321"/>
          </a:xfrm>
          <a:prstGeom prst="rect">
            <a:avLst/>
          </a:prstGeom>
        </p:spPr>
        <p:txBody>
          <a:bodyPr wrap="square">
            <a:spAutoFit/>
          </a:bodyPr>
          <a:lstStyle/>
          <a:p>
            <a:r>
              <a:rPr lang="tr-TR" dirty="0"/>
              <a:t>Barok akımın eğrisel biçime eğilimiyle gündeme gelen elips planlar, ya tek bir elipsten ibaret (S. Andrea al Quipnale, Almanya'da Pilgrimage, Santa Maria in Capmitelli	vb.), ya da bu biçimin lineer oluşum meydana getirecek şekilde peş peşe düzgün aralıklarla tekrarlanması niteliğindeydi (S.Filippo Neri, Almanya'da Banz, Pilgrimage kilisesi,</a:t>
            </a:r>
          </a:p>
          <a:p>
            <a:r>
              <a:rPr lang="tr-TR" dirty="0"/>
              <a:t>Turin'de kilisesi </a:t>
            </a:r>
            <a:r>
              <a:rPr lang="tr-TR" dirty="0" smtClean="0"/>
              <a:t>…).</a:t>
            </a:r>
          </a:p>
          <a:p>
            <a:endParaRPr lang="tr-TR" dirty="0"/>
          </a:p>
          <a:p>
            <a:r>
              <a:rPr lang="tr-TR" b="1" dirty="0" smtClean="0"/>
              <a:t>3.1Kare </a:t>
            </a:r>
            <a:r>
              <a:rPr lang="tr-TR" b="1" dirty="0"/>
              <a:t>ve daire formların kombinasyonları</a:t>
            </a:r>
            <a:endParaRPr lang="tr-TR" b="1" dirty="0" smtClean="0"/>
          </a:p>
          <a:p>
            <a:endParaRPr lang="tr-TR" dirty="0"/>
          </a:p>
          <a:p>
            <a:endParaRPr lang="tr-TR" dirty="0" smtClean="0"/>
          </a:p>
          <a:p>
            <a:endParaRPr lang="tr-TR" dirty="0"/>
          </a:p>
          <a:p>
            <a:endParaRPr lang="tr-TR" dirty="0"/>
          </a:p>
        </p:txBody>
      </p:sp>
      <p:pic>
        <p:nvPicPr>
          <p:cNvPr id="4098" name="Picture 2" descr="image1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7" y="2420888"/>
            <a:ext cx="7205999" cy="1728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Dikdörtgen 6"/>
          <p:cNvSpPr/>
          <p:nvPr/>
        </p:nvSpPr>
        <p:spPr>
          <a:xfrm>
            <a:off x="-18969" y="4293096"/>
            <a:ext cx="5096267" cy="369332"/>
          </a:xfrm>
          <a:prstGeom prst="rect">
            <a:avLst/>
          </a:prstGeom>
        </p:spPr>
        <p:txBody>
          <a:bodyPr wrap="none">
            <a:spAutoFit/>
          </a:bodyPr>
          <a:lstStyle/>
          <a:p>
            <a:pPr lvl="0" fontAlgn="base">
              <a:spcBef>
                <a:spcPct val="0"/>
              </a:spcBef>
              <a:spcAft>
                <a:spcPct val="0"/>
              </a:spcAft>
            </a:pPr>
            <a:r>
              <a:rPr lang="tr-TR" b="1" dirty="0" smtClean="0">
                <a:latin typeface="Arial" pitchFamily="34" charset="0"/>
                <a:cs typeface="Arial" pitchFamily="34" charset="0"/>
              </a:rPr>
              <a:t>3.2Daire </a:t>
            </a:r>
            <a:r>
              <a:rPr lang="tr-TR" b="1" dirty="0">
                <a:latin typeface="Arial" pitchFamily="34" charset="0"/>
                <a:cs typeface="Arial" pitchFamily="34" charset="0"/>
              </a:rPr>
              <a:t>ve eliptik formların kombinasyonları</a:t>
            </a:r>
          </a:p>
        </p:txBody>
      </p:sp>
      <p:pic>
        <p:nvPicPr>
          <p:cNvPr id="11" name="Picture 1" descr="C:\Users\Acer\Desktop\media\image20.jpeg"/>
          <p:cNvPicPr>
            <a:picLocks noChangeAspect="1" noChangeArrowheads="1"/>
          </p:cNvPicPr>
          <p:nvPr/>
        </p:nvPicPr>
        <p:blipFill>
          <a:blip r:embed="rId3" r:link="rId4" cstate="print">
            <a:extLst>
              <a:ext uri="{28A0092B-C50C-407E-A947-70E740481C1C}">
                <a14:useLocalDpi xmlns:a14="http://schemas.microsoft.com/office/drawing/2010/main" xmlns="" val="0"/>
              </a:ext>
            </a:extLst>
          </a:blip>
          <a:srcRect/>
          <a:stretch>
            <a:fillRect/>
          </a:stretch>
        </p:blipFill>
        <p:spPr bwMode="auto">
          <a:xfrm>
            <a:off x="323527" y="4662428"/>
            <a:ext cx="7205999" cy="1448014"/>
          </a:xfrm>
          <a:prstGeom prst="rect">
            <a:avLst/>
          </a:prstGeom>
          <a:noFill/>
          <a:extLst>
            <a:ext uri="{909E8E84-426E-40DD-AFC4-6F175D3DCCD1}">
              <a14:hiddenFill xmlns:a14="http://schemas.microsoft.com/office/drawing/2010/main" xmlns="">
                <a:solidFill>
                  <a:srgbClr val="FFFFFF"/>
                </a:solidFill>
              </a14:hiddenFill>
            </a:ext>
          </a:extLst>
        </p:spPr>
      </p:pic>
      <p:sp>
        <p:nvSpPr>
          <p:cNvPr id="8" name="Dikdörtgen 7"/>
          <p:cNvSpPr/>
          <p:nvPr/>
        </p:nvSpPr>
        <p:spPr>
          <a:xfrm>
            <a:off x="611560" y="6237312"/>
            <a:ext cx="6917966" cy="369332"/>
          </a:xfrm>
          <a:prstGeom prst="rect">
            <a:avLst/>
          </a:prstGeom>
        </p:spPr>
        <p:txBody>
          <a:bodyPr wrap="square">
            <a:spAutoFit/>
          </a:bodyPr>
          <a:lstStyle/>
          <a:p>
            <a:pPr lvl="0" fontAlgn="base">
              <a:spcBef>
                <a:spcPct val="0"/>
              </a:spcBef>
              <a:spcAft>
                <a:spcPct val="0"/>
              </a:spcAft>
              <a:tabLst>
                <a:tab pos="1381125" algn="l"/>
                <a:tab pos="2819400" algn="l"/>
              </a:tabLst>
            </a:pPr>
            <a:r>
              <a:rPr lang="tr-TR" b="1" dirty="0" smtClean="0">
                <a:latin typeface="Arial" pitchFamily="34" charset="0"/>
                <a:cs typeface="Arial" pitchFamily="34" charset="0"/>
              </a:rPr>
              <a:t>Vıerzehnheılıgen            S. </a:t>
            </a:r>
            <a:r>
              <a:rPr lang="en-US" b="1" dirty="0">
                <a:latin typeface="Arial" pitchFamily="34" charset="0"/>
                <a:cs typeface="Arial" pitchFamily="34" charset="0"/>
              </a:rPr>
              <a:t>Lorenz	</a:t>
            </a:r>
            <a:r>
              <a:rPr lang="tr-TR" b="1" dirty="0" smtClean="0">
                <a:latin typeface="Arial" pitchFamily="34" charset="0"/>
                <a:cs typeface="Arial" pitchFamily="34" charset="0"/>
              </a:rPr>
              <a:t>                             </a:t>
            </a:r>
            <a:r>
              <a:rPr lang="de-DE" b="1" dirty="0" smtClean="0">
                <a:latin typeface="Arial" pitchFamily="34" charset="0"/>
                <a:cs typeface="Arial" pitchFamily="34" charset="0"/>
              </a:rPr>
              <a:t>Turm</a:t>
            </a:r>
            <a:endParaRPr lang="de-DE" b="1" dirty="0">
              <a:latin typeface="Arial" pitchFamily="34" charset="0"/>
              <a:cs typeface="Arial" pitchFamily="34" charset="0"/>
            </a:endParaRPr>
          </a:p>
        </p:txBody>
      </p:sp>
    </p:spTree>
    <p:extLst>
      <p:ext uri="{BB962C8B-B14F-4D97-AF65-F5344CB8AC3E}">
        <p14:creationId xmlns:p14="http://schemas.microsoft.com/office/powerpoint/2010/main" xmlns="" val="4845488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24439" y="476672"/>
            <a:ext cx="3865161" cy="369332"/>
          </a:xfrm>
          <a:prstGeom prst="rect">
            <a:avLst/>
          </a:prstGeom>
        </p:spPr>
        <p:txBody>
          <a:bodyPr wrap="none">
            <a:spAutoFit/>
          </a:bodyPr>
          <a:lstStyle/>
          <a:p>
            <a:r>
              <a:rPr lang="tr-TR" b="1" dirty="0"/>
              <a:t>Plansal Gelişme 4.1. Merkezi Plan</a:t>
            </a:r>
          </a:p>
        </p:txBody>
      </p:sp>
      <p:pic>
        <p:nvPicPr>
          <p:cNvPr id="5124" name="Picture 4" descr="image2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052736"/>
            <a:ext cx="3666650" cy="4104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Dikdörtgen 6"/>
          <p:cNvSpPr/>
          <p:nvPr/>
        </p:nvSpPr>
        <p:spPr>
          <a:xfrm>
            <a:off x="901978" y="5462730"/>
            <a:ext cx="1287532" cy="369332"/>
          </a:xfrm>
          <a:prstGeom prst="rect">
            <a:avLst/>
          </a:prstGeom>
        </p:spPr>
        <p:txBody>
          <a:bodyPr wrap="none">
            <a:spAutoFit/>
          </a:bodyPr>
          <a:lstStyle/>
          <a:p>
            <a:r>
              <a:rPr lang="tr-TR" b="1" i="1" dirty="0"/>
              <a:t>S. S. </a:t>
            </a:r>
            <a:r>
              <a:rPr lang="fr-FR" b="1" i="1" dirty="0" smtClean="0"/>
              <a:t>Luc</a:t>
            </a:r>
            <a:r>
              <a:rPr lang="tr-TR" b="1" i="1" dirty="0" smtClean="0"/>
              <a:t>a</a:t>
            </a:r>
            <a:endParaRPr lang="tr-TR" b="1" i="1" dirty="0"/>
          </a:p>
        </p:txBody>
      </p:sp>
      <p:pic>
        <p:nvPicPr>
          <p:cNvPr id="5129" name="Picture 9" descr="image2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4395779" y="1598216"/>
            <a:ext cx="4046138" cy="3071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Dikdörtgen 9"/>
          <p:cNvSpPr/>
          <p:nvPr/>
        </p:nvSpPr>
        <p:spPr>
          <a:xfrm>
            <a:off x="5580112" y="5301208"/>
            <a:ext cx="1159292" cy="369332"/>
          </a:xfrm>
          <a:prstGeom prst="rect">
            <a:avLst/>
          </a:prstGeom>
        </p:spPr>
        <p:txBody>
          <a:bodyPr wrap="none">
            <a:spAutoFit/>
          </a:bodyPr>
          <a:lstStyle/>
          <a:p>
            <a:r>
              <a:rPr lang="tr-TR" b="1" i="1" dirty="0"/>
              <a:t>S. </a:t>
            </a:r>
            <a:r>
              <a:rPr lang="de-DE" b="1" i="1" dirty="0"/>
              <a:t>Salute</a:t>
            </a:r>
            <a:endParaRPr lang="tr-TR" b="1" i="1" dirty="0"/>
          </a:p>
        </p:txBody>
      </p:sp>
    </p:spTree>
    <p:extLst>
      <p:ext uri="{BB962C8B-B14F-4D97-AF65-F5344CB8AC3E}">
        <p14:creationId xmlns:p14="http://schemas.microsoft.com/office/powerpoint/2010/main" xmlns="" val="28923311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2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988840"/>
            <a:ext cx="5616624" cy="2816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Dikdörtgen 3"/>
          <p:cNvSpPr/>
          <p:nvPr/>
        </p:nvSpPr>
        <p:spPr>
          <a:xfrm>
            <a:off x="251520" y="1196752"/>
            <a:ext cx="1877437" cy="369332"/>
          </a:xfrm>
          <a:prstGeom prst="rect">
            <a:avLst/>
          </a:prstGeom>
        </p:spPr>
        <p:txBody>
          <a:bodyPr wrap="none">
            <a:spAutoFit/>
          </a:bodyPr>
          <a:lstStyle/>
          <a:p>
            <a:r>
              <a:rPr lang="tr-TR" b="1" i="1" dirty="0"/>
              <a:t>4.2. Eliptik Plan</a:t>
            </a:r>
          </a:p>
        </p:txBody>
      </p:sp>
      <p:pic>
        <p:nvPicPr>
          <p:cNvPr id="6147" name="Picture 3" descr="image2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8144" y="2204863"/>
            <a:ext cx="3169867" cy="23849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666654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2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9" y="1124744"/>
            <a:ext cx="2736304" cy="205871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ikdörtgen 3"/>
          <p:cNvSpPr/>
          <p:nvPr/>
        </p:nvSpPr>
        <p:spPr>
          <a:xfrm>
            <a:off x="323706" y="548680"/>
            <a:ext cx="2018501" cy="369332"/>
          </a:xfrm>
          <a:prstGeom prst="rect">
            <a:avLst/>
          </a:prstGeom>
        </p:spPr>
        <p:txBody>
          <a:bodyPr wrap="none">
            <a:spAutoFit/>
          </a:bodyPr>
          <a:lstStyle/>
          <a:p>
            <a:r>
              <a:rPr lang="tr-TR" b="1" dirty="0" smtClean="0"/>
              <a:t>4.3 Kare </a:t>
            </a:r>
            <a:r>
              <a:rPr lang="tr-TR" b="1" dirty="0"/>
              <a:t>ve daire</a:t>
            </a:r>
          </a:p>
        </p:txBody>
      </p:sp>
      <p:pic>
        <p:nvPicPr>
          <p:cNvPr id="7172" name="Picture 4" descr="image2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47864" y="849807"/>
            <a:ext cx="3240360" cy="234603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251520" y="3429000"/>
            <a:ext cx="2121093" cy="369332"/>
          </a:xfrm>
          <a:prstGeom prst="rect">
            <a:avLst/>
          </a:prstGeom>
        </p:spPr>
        <p:txBody>
          <a:bodyPr wrap="none">
            <a:spAutoFit/>
          </a:bodyPr>
          <a:lstStyle/>
          <a:p>
            <a:r>
              <a:rPr lang="tr-TR" b="1" i="1" dirty="0"/>
              <a:t>4.4. Elips ve daire</a:t>
            </a:r>
          </a:p>
        </p:txBody>
      </p:sp>
      <p:pic>
        <p:nvPicPr>
          <p:cNvPr id="7173" name="Picture 5" descr="image2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1520" y="4149080"/>
            <a:ext cx="3664614" cy="1944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Dikdörtgen 5"/>
          <p:cNvSpPr/>
          <p:nvPr/>
        </p:nvSpPr>
        <p:spPr>
          <a:xfrm>
            <a:off x="755576" y="6309320"/>
            <a:ext cx="757580" cy="369332"/>
          </a:xfrm>
          <a:prstGeom prst="rect">
            <a:avLst/>
          </a:prstGeom>
        </p:spPr>
        <p:txBody>
          <a:bodyPr wrap="none">
            <a:spAutoFit/>
          </a:bodyPr>
          <a:lstStyle/>
          <a:p>
            <a:r>
              <a:rPr lang="de-DE" b="1" dirty="0"/>
              <a:t>Turm</a:t>
            </a:r>
            <a:endParaRPr lang="tr-TR" b="1" dirty="0"/>
          </a:p>
        </p:txBody>
      </p:sp>
    </p:spTree>
    <p:extLst>
      <p:ext uri="{BB962C8B-B14F-4D97-AF65-F5344CB8AC3E}">
        <p14:creationId xmlns:p14="http://schemas.microsoft.com/office/powerpoint/2010/main" xmlns="" val="39226326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332656"/>
            <a:ext cx="9036496" cy="2308324"/>
          </a:xfrm>
          <a:prstGeom prst="rect">
            <a:avLst/>
          </a:prstGeom>
        </p:spPr>
        <p:txBody>
          <a:bodyPr wrap="square">
            <a:spAutoFit/>
          </a:bodyPr>
          <a:lstStyle/>
          <a:p>
            <a:r>
              <a:rPr lang="tr-TR" dirty="0" smtClean="0"/>
              <a:t>Barok akımla </a:t>
            </a:r>
            <a:r>
              <a:rPr lang="tr-TR" dirty="0"/>
              <a:t>gündeme gelen tarzcı elips plan, hem merkezi hem de yönlendiricidir. Bernini'nin çelişkili bir tutumla kısa ekseni ana yönlendirici eksene dönüştürdüğü S. Andrea al Quirinale, elipsin uzun ekseninin iki ucuna kilisecikler yerine duvar ayaklarının konduğu, bu şekilde kısa ekseninin güçlenerek kiliseyi altara doğru yönlendiren formun oluşturulduğu bir kilisedir. San Carlo aile Quatro Fontane'da yuvarlatılmış köşeler ana mekanın çevrelenerek kapalı bir hacim yaratılma endişesi taşıdığından merkezi biçim burada da söz konusudur</a:t>
            </a:r>
            <a:r>
              <a:rPr lang="tr-TR" dirty="0" smtClean="0"/>
              <a:t>.</a:t>
            </a:r>
          </a:p>
          <a:p>
            <a:endParaRPr lang="tr-TR" dirty="0"/>
          </a:p>
        </p:txBody>
      </p:sp>
      <p:sp>
        <p:nvSpPr>
          <p:cNvPr id="5" name="Dikdörtgen 4"/>
          <p:cNvSpPr/>
          <p:nvPr/>
        </p:nvSpPr>
        <p:spPr>
          <a:xfrm>
            <a:off x="0" y="3140968"/>
            <a:ext cx="9126520" cy="2769989"/>
          </a:xfrm>
          <a:prstGeom prst="rect">
            <a:avLst/>
          </a:prstGeom>
        </p:spPr>
        <p:txBody>
          <a:bodyPr wrap="square">
            <a:spAutoFit/>
          </a:bodyPr>
          <a:lstStyle/>
          <a:p>
            <a:r>
              <a:rPr lang="tr-TR" sz="2400" b="1" dirty="0" smtClean="0"/>
              <a:t>           Yapısal özellikleri</a:t>
            </a:r>
          </a:p>
          <a:p>
            <a:r>
              <a:rPr lang="tr-TR" sz="2400" b="1" dirty="0"/>
              <a:t> </a:t>
            </a:r>
            <a:r>
              <a:rPr lang="tr-TR" sz="2400" b="1" dirty="0" smtClean="0"/>
              <a:t> </a:t>
            </a:r>
            <a:r>
              <a:rPr lang="tr-TR" b="1" dirty="0" smtClean="0"/>
              <a:t>Payanda: </a:t>
            </a:r>
            <a:r>
              <a:rPr lang="tr-TR" dirty="0" smtClean="0"/>
              <a:t>Kilisesinde, ilk hristıyanlık mimarisinden beri süregelen geleneksel ‘’tonoz’’ örtülü sistemi kullanılmaktadır. Ortaçağda tonozlu yapılarda düşey ve yatay yükleri karşılayan payandalar sıkça uygulanmaktadır. Bu şekilde ağır, masif ve durağan etkiler veren Gotik’in katı kurallarını çağrıştıran payandalar yerine Barok’un kıvrımlı, hareketli eğrisel dilini ifade eden ‘’tomar’’ biçimli payandaların tasarımı amaç edindi. İtalya’da  genellikle duvar desteği şeklinde kendini gösteren payanda, bazen zengin kıvrımlı bir bezemeye dönüşmektedir. Venedik’teki Santa Maria della Salute kilisesinde büyük kıvrımlı tomar şeklindeki payandalar dikkat çekmektedir.</a:t>
            </a:r>
            <a:endParaRPr lang="tr-TR" sz="2400" b="1" dirty="0" smtClean="0"/>
          </a:p>
        </p:txBody>
      </p:sp>
    </p:spTree>
    <p:extLst>
      <p:ext uri="{BB962C8B-B14F-4D97-AF65-F5344CB8AC3E}">
        <p14:creationId xmlns:p14="http://schemas.microsoft.com/office/powerpoint/2010/main" xmlns="" val="25450705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3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799275"/>
            <a:ext cx="2376264" cy="510084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379659" y="5948623"/>
            <a:ext cx="3134256" cy="369332"/>
          </a:xfrm>
          <a:prstGeom prst="rect">
            <a:avLst/>
          </a:prstGeom>
        </p:spPr>
        <p:txBody>
          <a:bodyPr wrap="none">
            <a:spAutoFit/>
          </a:bodyPr>
          <a:lstStyle/>
          <a:p>
            <a:r>
              <a:rPr lang="tr-TR" b="1" dirty="0" smtClean="0"/>
              <a:t>Versay katedrali payandası</a:t>
            </a:r>
            <a:endParaRPr lang="tr-TR" b="1" dirty="0"/>
          </a:p>
        </p:txBody>
      </p:sp>
      <p:pic>
        <p:nvPicPr>
          <p:cNvPr id="8195" name="Picture 3" descr="image4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39952" y="566737"/>
            <a:ext cx="3588153" cy="556655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ikdörtgen 2"/>
          <p:cNvSpPr/>
          <p:nvPr/>
        </p:nvSpPr>
        <p:spPr>
          <a:xfrm>
            <a:off x="4572000" y="6133289"/>
            <a:ext cx="2903359" cy="369332"/>
          </a:xfrm>
          <a:prstGeom prst="rect">
            <a:avLst/>
          </a:prstGeom>
        </p:spPr>
        <p:txBody>
          <a:bodyPr wrap="none">
            <a:spAutoFit/>
          </a:bodyPr>
          <a:lstStyle/>
          <a:p>
            <a:r>
              <a:rPr lang="tr-TR" b="1" dirty="0" smtClean="0"/>
              <a:t>Salute kilisesi payandası</a:t>
            </a:r>
            <a:endParaRPr lang="tr-TR" b="1" dirty="0"/>
          </a:p>
        </p:txBody>
      </p:sp>
    </p:spTree>
    <p:extLst>
      <p:ext uri="{BB962C8B-B14F-4D97-AF65-F5344CB8AC3E}">
        <p14:creationId xmlns:p14="http://schemas.microsoft.com/office/powerpoint/2010/main" xmlns="" val="14603385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404664"/>
            <a:ext cx="9144000" cy="2308324"/>
          </a:xfrm>
          <a:prstGeom prst="rect">
            <a:avLst/>
          </a:prstGeom>
        </p:spPr>
        <p:txBody>
          <a:bodyPr wrap="square">
            <a:spAutoFit/>
          </a:bodyPr>
          <a:lstStyle/>
          <a:p>
            <a:r>
              <a:rPr lang="tr-TR" dirty="0" smtClean="0"/>
              <a:t>     Kıvrımlı </a:t>
            </a:r>
            <a:r>
              <a:rPr lang="tr-TR" dirty="0"/>
              <a:t>biçimin bir heykel anlayışında kaideyle çevrilmesi Baroktaki payanda </a:t>
            </a:r>
            <a:r>
              <a:rPr lang="tr-TR" dirty="0" smtClean="0"/>
              <a:t>görüşüydü. </a:t>
            </a:r>
            <a:r>
              <a:rPr lang="tr-TR" dirty="0"/>
              <a:t>Bazen küçük yapılarda payanda çatının boyunu aşardı. Cephenin tümüne yayılan payandalara Almanya ve Avusturya'da </a:t>
            </a:r>
            <a:r>
              <a:rPr lang="tr-TR" dirty="0" smtClean="0"/>
              <a:t>absid bölümü </a:t>
            </a:r>
            <a:r>
              <a:rPr lang="tr-TR" dirty="0"/>
              <a:t>payandalı yapılar da eklenmişti. XVII. yüzyıl sonunda Bonn’daki Cizvit kiliselerinin payandaları ç</a:t>
            </a:r>
            <a:r>
              <a:rPr lang="tr-TR" dirty="0" smtClean="0"/>
              <a:t>ok </a:t>
            </a:r>
            <a:r>
              <a:rPr lang="tr-TR" dirty="0"/>
              <a:t>basite inmişti. Büyük bir yapı cephesinin yalnızca 4 adet </a:t>
            </a:r>
            <a:r>
              <a:rPr lang="tr-TR" dirty="0" smtClean="0"/>
              <a:t>büyük </a:t>
            </a:r>
            <a:r>
              <a:rPr lang="tr-TR" dirty="0"/>
              <a:t>payanda ile bölünmesi ilginçtir; ki bunlar kare kesitli </a:t>
            </a:r>
            <a:r>
              <a:rPr lang="tr-TR" dirty="0" smtClean="0"/>
              <a:t>büyük </a:t>
            </a:r>
            <a:r>
              <a:rPr lang="tr-TR" dirty="0"/>
              <a:t>ayaklar biçiminde ve kompozit başlıklıydı. </a:t>
            </a:r>
            <a:r>
              <a:rPr lang="tr-TR" dirty="0" smtClean="0"/>
              <a:t>İspanya’da ayaklar ve kolonlar </a:t>
            </a:r>
            <a:r>
              <a:rPr lang="tr-TR" dirty="0"/>
              <a:t>payandaların fonksiyonunu üstlenmiş, Barok yapıların </a:t>
            </a:r>
            <a:r>
              <a:rPr lang="tr-TR" dirty="0" smtClean="0"/>
              <a:t>cephelerinde modernize</a:t>
            </a:r>
            <a:r>
              <a:rPr lang="tr-TR" dirty="0"/>
              <a:t> </a:t>
            </a:r>
            <a:r>
              <a:rPr lang="tr-TR" dirty="0" smtClean="0"/>
              <a:t>edilerek yoğun  bezemeli </a:t>
            </a:r>
            <a:r>
              <a:rPr lang="tr-TR" dirty="0"/>
              <a:t>dekora </a:t>
            </a:r>
            <a:r>
              <a:rPr lang="tr-TR" dirty="0" smtClean="0"/>
              <a:t>adapte edilmiştir.</a:t>
            </a:r>
            <a:endParaRPr lang="tr-TR" dirty="0"/>
          </a:p>
        </p:txBody>
      </p:sp>
      <p:sp>
        <p:nvSpPr>
          <p:cNvPr id="3" name="Dikdörtgen 2"/>
          <p:cNvSpPr/>
          <p:nvPr/>
        </p:nvSpPr>
        <p:spPr>
          <a:xfrm>
            <a:off x="1" y="3068960"/>
            <a:ext cx="9144000" cy="2739211"/>
          </a:xfrm>
          <a:prstGeom prst="rect">
            <a:avLst/>
          </a:prstGeom>
        </p:spPr>
        <p:txBody>
          <a:bodyPr wrap="square">
            <a:spAutoFit/>
          </a:bodyPr>
          <a:lstStyle/>
          <a:p>
            <a:r>
              <a:rPr lang="tr-TR" sz="2400" b="1" dirty="0" smtClean="0"/>
              <a:t>          Kubbe</a:t>
            </a:r>
          </a:p>
          <a:p>
            <a:r>
              <a:rPr lang="tr-TR" dirty="0" smtClean="0"/>
              <a:t>     Kubbe</a:t>
            </a:r>
            <a:r>
              <a:rPr lang="tr-TR" dirty="0"/>
              <a:t>, </a:t>
            </a:r>
            <a:r>
              <a:rPr lang="tr-TR" dirty="0" smtClean="0"/>
              <a:t>İtalya</a:t>
            </a:r>
            <a:r>
              <a:rPr lang="tr-TR" dirty="0"/>
              <a:t>, İspanya, Fransa ve </a:t>
            </a:r>
            <a:r>
              <a:rPr lang="tr-TR" dirty="0" smtClean="0"/>
              <a:t>Almanya’daki </a:t>
            </a:r>
            <a:r>
              <a:rPr lang="tr-TR" dirty="0"/>
              <a:t>barok mimarinin ayırt edici çizgisidir.</a:t>
            </a:r>
          </a:p>
          <a:p>
            <a:r>
              <a:rPr lang="tr-TR" dirty="0" smtClean="0"/>
              <a:t>Kubbe yarım küresi </a:t>
            </a:r>
            <a:r>
              <a:rPr lang="tr-TR" dirty="0"/>
              <a:t>tonozun çevresini anlatır, kubbeyle </a:t>
            </a:r>
            <a:r>
              <a:rPr lang="tr-TR" dirty="0" smtClean="0"/>
              <a:t>gökyüzü </a:t>
            </a:r>
            <a:r>
              <a:rPr lang="tr-TR" dirty="0"/>
              <a:t>yere yaklaşmış gibidir ve iç mekanda yarattığı illüzyon ile Concile de Trente' den sonra en İyi din duygularını açıklayan mekanı hazırlayan bir öğedir Barok mimaride aynı merkezli, iç içe geçmiş iki ayrı kubbenin </a:t>
            </a:r>
            <a:r>
              <a:rPr lang="tr-TR" dirty="0" smtClean="0"/>
              <a:t>oluşturduğu örtü sisteminin </a:t>
            </a:r>
            <a:r>
              <a:rPr lang="tr-TR" dirty="0"/>
              <a:t>kullanıldığı St. </a:t>
            </a:r>
            <a:r>
              <a:rPr lang="tr-TR" dirty="0" smtClean="0"/>
              <a:t>Pietro </a:t>
            </a:r>
            <a:r>
              <a:rPr lang="tr-TR" dirty="0"/>
              <a:t>model alınmıştır. Rönesans'ta uygulanmaya başlayan bu sistemde, kubbe tonozlarla çevrili ise merkezinden üzengilere doğru oluşan hareket, tonozun oturduğu askı </a:t>
            </a:r>
            <a:r>
              <a:rPr lang="tr-TR" dirty="0" smtClean="0"/>
              <a:t>kemerleriyle zemine kadar devam etmektedir.</a:t>
            </a:r>
            <a:endParaRPr lang="tr-TR" dirty="0"/>
          </a:p>
        </p:txBody>
      </p:sp>
    </p:spTree>
    <p:extLst>
      <p:ext uri="{BB962C8B-B14F-4D97-AF65-F5344CB8AC3E}">
        <p14:creationId xmlns:p14="http://schemas.microsoft.com/office/powerpoint/2010/main" xmlns="" val="36153494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3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389175"/>
            <a:ext cx="8874390" cy="4176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ikdörtgen 1"/>
          <p:cNvSpPr/>
          <p:nvPr/>
        </p:nvSpPr>
        <p:spPr>
          <a:xfrm>
            <a:off x="381002" y="4517326"/>
            <a:ext cx="2424574" cy="369332"/>
          </a:xfrm>
          <a:prstGeom prst="rect">
            <a:avLst/>
          </a:prstGeom>
        </p:spPr>
        <p:txBody>
          <a:bodyPr wrap="none">
            <a:spAutoFit/>
          </a:bodyPr>
          <a:lstStyle/>
          <a:p>
            <a:r>
              <a:rPr lang="tr-TR" b="1" dirty="0"/>
              <a:t>S. </a:t>
            </a:r>
            <a:r>
              <a:rPr lang="de-DE" b="1" dirty="0"/>
              <a:t>Filippo Neri, </a:t>
            </a:r>
            <a:r>
              <a:rPr lang="en-US" b="1" dirty="0"/>
              <a:t>Turin</a:t>
            </a:r>
            <a:endParaRPr lang="tr-TR" b="1" dirty="0"/>
          </a:p>
        </p:txBody>
      </p:sp>
      <p:sp>
        <p:nvSpPr>
          <p:cNvPr id="3" name="Dikdörtgen 2"/>
          <p:cNvSpPr/>
          <p:nvPr/>
        </p:nvSpPr>
        <p:spPr>
          <a:xfrm>
            <a:off x="20038" y="5229200"/>
            <a:ext cx="8981894" cy="923330"/>
          </a:xfrm>
          <a:prstGeom prst="rect">
            <a:avLst/>
          </a:prstGeom>
        </p:spPr>
        <p:txBody>
          <a:bodyPr wrap="square">
            <a:spAutoFit/>
          </a:bodyPr>
          <a:lstStyle/>
          <a:p>
            <a:r>
              <a:rPr lang="tr-TR" dirty="0" smtClean="0"/>
              <a:t>     Bu </a:t>
            </a:r>
            <a:r>
              <a:rPr lang="tr-TR" dirty="0"/>
              <a:t>şekilde kubbe yapıdaki diğer elemanlardan ayrılarak yükselir ve bingilerin üzerine oturan kubbe kasnakları dikdörtgen planın dikdörtgen planın korkuluk duvarlarından dışarı da </a:t>
            </a:r>
            <a:r>
              <a:rPr lang="tr-TR" dirty="0" smtClean="0"/>
              <a:t>taşabilir.</a:t>
            </a:r>
            <a:endParaRPr lang="tr-TR" dirty="0"/>
          </a:p>
        </p:txBody>
      </p:sp>
    </p:spTree>
    <p:extLst>
      <p:ext uri="{BB962C8B-B14F-4D97-AF65-F5344CB8AC3E}">
        <p14:creationId xmlns:p14="http://schemas.microsoft.com/office/powerpoint/2010/main" xmlns="" val="18458362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4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426" y="332656"/>
            <a:ext cx="9109574" cy="586815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539552" y="6200813"/>
            <a:ext cx="1864613" cy="369332"/>
          </a:xfrm>
          <a:prstGeom prst="rect">
            <a:avLst/>
          </a:prstGeom>
        </p:spPr>
        <p:txBody>
          <a:bodyPr wrap="none">
            <a:spAutoFit/>
          </a:bodyPr>
          <a:lstStyle/>
          <a:p>
            <a:r>
              <a:rPr lang="tr-TR" b="1" dirty="0" smtClean="0"/>
              <a:t>S</a:t>
            </a:r>
            <a:r>
              <a:rPr lang="tr-TR" b="1" dirty="0"/>
              <a:t>. Paul, Londra</a:t>
            </a:r>
          </a:p>
        </p:txBody>
      </p:sp>
    </p:spTree>
    <p:extLst>
      <p:ext uri="{BB962C8B-B14F-4D97-AF65-F5344CB8AC3E}">
        <p14:creationId xmlns:p14="http://schemas.microsoft.com/office/powerpoint/2010/main" xmlns="" val="19134714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4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7743"/>
            <a:ext cx="3419872" cy="632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7" name="Picture 3" descr="image4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61625" y="134454"/>
            <a:ext cx="5518468" cy="6291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ikdörtgen 1"/>
          <p:cNvSpPr/>
          <p:nvPr/>
        </p:nvSpPr>
        <p:spPr>
          <a:xfrm>
            <a:off x="251520" y="6425619"/>
            <a:ext cx="2309287" cy="369332"/>
          </a:xfrm>
          <a:prstGeom prst="rect">
            <a:avLst/>
          </a:prstGeom>
        </p:spPr>
        <p:txBody>
          <a:bodyPr wrap="none">
            <a:spAutoFit/>
          </a:bodyPr>
          <a:lstStyle/>
          <a:p>
            <a:r>
              <a:rPr lang="tr-TR" b="1" dirty="0"/>
              <a:t>Karlskırche, Viyana</a:t>
            </a:r>
          </a:p>
        </p:txBody>
      </p:sp>
    </p:spTree>
    <p:extLst>
      <p:ext uri="{BB962C8B-B14F-4D97-AF65-F5344CB8AC3E}">
        <p14:creationId xmlns:p14="http://schemas.microsoft.com/office/powerpoint/2010/main" xmlns="" val="21302190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32656"/>
            <a:ext cx="9144000" cy="1754326"/>
          </a:xfrm>
          <a:prstGeom prst="rect">
            <a:avLst/>
          </a:prstGeom>
        </p:spPr>
        <p:txBody>
          <a:bodyPr wrap="square">
            <a:spAutoFit/>
          </a:bodyPr>
          <a:lstStyle/>
          <a:p>
            <a:r>
              <a:rPr lang="tr-TR" dirty="0"/>
              <a:t>Kubbe kesitine bakıldığında birbirine benzer, ancak bağımsız katmanlar görülebilir. Merkezi kubbenin deliklerinden (occulus) bakıldığında ise mekanların ötesinde başka mekanlarda, şaşırtıcı ışık etkilerinin yarattığı karmaşık hacimsel bir görünüm algılanmaktadır</a:t>
            </a:r>
            <a:r>
              <a:rPr lang="tr-TR" dirty="0" smtClean="0"/>
              <a:t>. Rönesans'ta </a:t>
            </a:r>
            <a:r>
              <a:rPr lang="tr-TR" dirty="0"/>
              <a:t>görülen kavisli tavan</a:t>
            </a:r>
            <a:r>
              <a:rPr lang="tr-TR" dirty="0" smtClean="0"/>
              <a:t>, Barok'ta </a:t>
            </a:r>
            <a:r>
              <a:rPr lang="tr-TR" dirty="0"/>
              <a:t>tekrar eden oval girintilerle çevrelenerek gerek bu girintilere açılan pencerelerden giren ışık, gerekse yüksek kubbe kasnağındaki tepe pencereleri ile mekanlara bol ışık girmesini </a:t>
            </a:r>
            <a:r>
              <a:rPr lang="tr-TR" dirty="0" smtClean="0"/>
              <a:t>sağladı. </a:t>
            </a:r>
            <a:endParaRPr lang="tr-TR" dirty="0"/>
          </a:p>
        </p:txBody>
      </p:sp>
      <p:pic>
        <p:nvPicPr>
          <p:cNvPr id="12290" name="Picture 2" descr="image4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2852936"/>
            <a:ext cx="2090428" cy="2232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1" name="Picture 3" descr="image4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14476" y="2805560"/>
            <a:ext cx="1861599" cy="2279623"/>
          </a:xfrm>
          <a:prstGeom prst="rect">
            <a:avLst/>
          </a:prstGeom>
          <a:noFill/>
          <a:extLst>
            <a:ext uri="{909E8E84-426E-40DD-AFC4-6F175D3DCCD1}">
              <a14:hiddenFill xmlns:a14="http://schemas.microsoft.com/office/drawing/2010/main" xmlns="">
                <a:solidFill>
                  <a:srgbClr val="FFFFFF"/>
                </a:solidFill>
              </a14:hiddenFill>
            </a:ext>
          </a:extLst>
        </p:spPr>
      </p:pic>
      <p:pic>
        <p:nvPicPr>
          <p:cNvPr id="12292" name="Picture 4" descr="image4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4048" y="2805561"/>
            <a:ext cx="1680741" cy="2326997"/>
          </a:xfrm>
          <a:prstGeom prst="rect">
            <a:avLst/>
          </a:prstGeom>
          <a:noFill/>
          <a:extLst>
            <a:ext uri="{909E8E84-426E-40DD-AFC4-6F175D3DCCD1}">
              <a14:hiddenFill xmlns:a14="http://schemas.microsoft.com/office/drawing/2010/main" xmlns="">
                <a:solidFill>
                  <a:srgbClr val="FFFFFF"/>
                </a:solidFill>
              </a14:hiddenFill>
            </a:ext>
          </a:extLst>
        </p:spPr>
      </p:pic>
      <p:pic>
        <p:nvPicPr>
          <p:cNvPr id="12293" name="Picture 5" descr="image4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948264" y="2994916"/>
            <a:ext cx="1820583" cy="216883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Dikdörtgen 2"/>
          <p:cNvSpPr/>
          <p:nvPr/>
        </p:nvSpPr>
        <p:spPr>
          <a:xfrm>
            <a:off x="539552" y="5175230"/>
            <a:ext cx="1018227" cy="369332"/>
          </a:xfrm>
          <a:prstGeom prst="rect">
            <a:avLst/>
          </a:prstGeom>
        </p:spPr>
        <p:txBody>
          <a:bodyPr wrap="none">
            <a:spAutoFit/>
          </a:bodyPr>
          <a:lstStyle/>
          <a:p>
            <a:r>
              <a:rPr lang="tr-TR" b="1" dirty="0"/>
              <a:t>İl Gesu </a:t>
            </a:r>
          </a:p>
        </p:txBody>
      </p:sp>
      <p:sp>
        <p:nvSpPr>
          <p:cNvPr id="4" name="Dikdörtgen 3"/>
          <p:cNvSpPr/>
          <p:nvPr/>
        </p:nvSpPr>
        <p:spPr>
          <a:xfrm>
            <a:off x="2771800" y="5163746"/>
            <a:ext cx="1159292" cy="369332"/>
          </a:xfrm>
          <a:prstGeom prst="rect">
            <a:avLst/>
          </a:prstGeom>
        </p:spPr>
        <p:txBody>
          <a:bodyPr wrap="none">
            <a:spAutoFit/>
          </a:bodyPr>
          <a:lstStyle/>
          <a:p>
            <a:r>
              <a:rPr lang="tr-TR" b="1" dirty="0"/>
              <a:t>S.Salute</a:t>
            </a:r>
            <a:r>
              <a:rPr lang="tr-TR" dirty="0"/>
              <a:t> </a:t>
            </a:r>
          </a:p>
        </p:txBody>
      </p:sp>
      <p:sp>
        <p:nvSpPr>
          <p:cNvPr id="5" name="Dikdörtgen 4"/>
          <p:cNvSpPr/>
          <p:nvPr/>
        </p:nvSpPr>
        <p:spPr>
          <a:xfrm>
            <a:off x="5127792" y="5175230"/>
            <a:ext cx="1172116" cy="369332"/>
          </a:xfrm>
          <a:prstGeom prst="rect">
            <a:avLst/>
          </a:prstGeom>
        </p:spPr>
        <p:txBody>
          <a:bodyPr wrap="none">
            <a:spAutoFit/>
          </a:bodyPr>
          <a:lstStyle/>
          <a:p>
            <a:r>
              <a:rPr lang="tr-TR" b="1" dirty="0" smtClean="0"/>
              <a:t>Invalıdes</a:t>
            </a:r>
            <a:endParaRPr lang="tr-TR" b="1" dirty="0"/>
          </a:p>
        </p:txBody>
      </p:sp>
      <p:sp>
        <p:nvSpPr>
          <p:cNvPr id="6" name="Dikdörtgen 5"/>
          <p:cNvSpPr/>
          <p:nvPr/>
        </p:nvSpPr>
        <p:spPr>
          <a:xfrm>
            <a:off x="7305569" y="5172859"/>
            <a:ext cx="1236236" cy="369332"/>
          </a:xfrm>
          <a:prstGeom prst="rect">
            <a:avLst/>
          </a:prstGeom>
        </p:spPr>
        <p:txBody>
          <a:bodyPr wrap="none">
            <a:spAutoFit/>
          </a:bodyPr>
          <a:lstStyle/>
          <a:p>
            <a:r>
              <a:rPr lang="tr-TR" b="1" dirty="0"/>
              <a:t>Pantheon</a:t>
            </a:r>
          </a:p>
        </p:txBody>
      </p:sp>
    </p:spTree>
    <p:extLst>
      <p:ext uri="{BB962C8B-B14F-4D97-AF65-F5344CB8AC3E}">
        <p14:creationId xmlns:p14="http://schemas.microsoft.com/office/powerpoint/2010/main" xmlns="" val="17639130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325" y="548680"/>
            <a:ext cx="9144000" cy="6340197"/>
          </a:xfrm>
          <a:prstGeom prst="rect">
            <a:avLst/>
          </a:prstGeom>
        </p:spPr>
        <p:txBody>
          <a:bodyPr wrap="square">
            <a:spAutoFit/>
          </a:bodyPr>
          <a:lstStyle/>
          <a:p>
            <a:r>
              <a:rPr lang="tr-TR" sz="2800" b="1" dirty="0" smtClean="0"/>
              <a:t>      </a:t>
            </a:r>
            <a:r>
              <a:rPr lang="tr-TR" sz="2400" b="1" dirty="0" smtClean="0"/>
              <a:t>Cephe </a:t>
            </a:r>
            <a:r>
              <a:rPr lang="tr-TR" sz="2400" b="1" dirty="0"/>
              <a:t>Özellikleri</a:t>
            </a:r>
          </a:p>
          <a:p>
            <a:r>
              <a:rPr lang="tr-TR" dirty="0" smtClean="0"/>
              <a:t>   Rönesans'ın </a:t>
            </a:r>
            <a:r>
              <a:rPr lang="tr-TR" dirty="0"/>
              <a:t>büyük meydana bakan kilisesinin aksine, Cizvit kilisesi sokak içinde yer almaktadır. Sokak doğrultusunda inşa edilmiş yapıya bakıldığında sade, süslemeden yoksun yan cepheler ve tüm cephe oyunlarının yaratıldığı yapıyı özelleştiren ana cephede Barok üslubun eğimli, iç bükey ve dış bükey duvarında ışık-gölge oyunlarını kolaylıkla sergileyen bir heykelcilik anlayışıyla doğan süslemeler ve sütun, saçak, korniş, alınlık!....vs. gibi ayırıcı elemanlarla etkileyici bir tasarım göze çarpmaktadır. Genellikle küçük bir yan meydancığa açılan cephede yoğun bir süsüleme yarışına girildiği görülmektedir. Büyüklü küçüklü kolon nizamları, dalgalı duvarlar, abartılmış çıkıntılı kornişler, demetler, yaprak frizleri, birden fazla profillerin yan yana gelmesi, insan ve Tanrı figürleri, çelenk şeklinde alınlık dekorları, sfenksler en fazla rastlanan elemanlardır. Tarzcı yapılar, pencere eşiğine dönen damlalıklarla, duvar oyuğuna dönüşen pencerelerle, korniş bezemeleriyle, duvar ayağı gören köşe şeritleriyle, kemere dönüşen baştabanlarla doludur. Cephede periyodik aralıklarla tekrarlanan duvar ayakları dizisi düz bir duvarda </a:t>
            </a:r>
            <a:r>
              <a:rPr lang="tr-TR" dirty="0" smtClean="0"/>
              <a:t>mekânsal </a:t>
            </a:r>
            <a:r>
              <a:rPr lang="tr-TR" dirty="0"/>
              <a:t>bir derinlik yaratmaktadır</a:t>
            </a:r>
            <a:r>
              <a:rPr lang="tr-TR" dirty="0" smtClean="0"/>
              <a:t>. </a:t>
            </a:r>
          </a:p>
          <a:p>
            <a:endParaRPr lang="tr-TR" dirty="0"/>
          </a:p>
          <a:p>
            <a:r>
              <a:rPr lang="tr-TR" dirty="0" smtClean="0"/>
              <a:t>     Eğri </a:t>
            </a:r>
            <a:r>
              <a:rPr lang="tr-TR" dirty="0"/>
              <a:t>ve dalgalı cephelerdeki hareket, alınlıklara, kıvrımlı kemerlere, payandalara ve ana cephenin iki yanındaki kulak ya da kulp adı verilen farklı yükseklikteki iki noktayı birleştiren mimari öğelere </a:t>
            </a:r>
            <a:r>
              <a:rPr lang="tr-TR" dirty="0" smtClean="0"/>
              <a:t>yansımıştır. </a:t>
            </a:r>
            <a:r>
              <a:rPr lang="tr-TR" dirty="0"/>
              <a:t>Cephe, tek bir bütünün dışa yansıyan öğesi, yapının dışa dönük bir parçası olduğu halde, yapı zemine paralele giden silmelerle katlara ayrılsa da cephenin orta kısmı çoğu kere yanlarla ilişkili değildir. Görsel bütünlük alt ve üst katlar arasında yaratılan birlik ile sağlanırdı. </a:t>
            </a:r>
          </a:p>
        </p:txBody>
      </p:sp>
    </p:spTree>
    <p:extLst>
      <p:ext uri="{BB962C8B-B14F-4D97-AF65-F5344CB8AC3E}">
        <p14:creationId xmlns:p14="http://schemas.microsoft.com/office/powerpoint/2010/main" xmlns="" val="27453479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5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036496" cy="6837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ikdörtgen 1"/>
          <p:cNvSpPr/>
          <p:nvPr/>
        </p:nvSpPr>
        <p:spPr>
          <a:xfrm>
            <a:off x="4067943" y="2690336"/>
            <a:ext cx="3813929" cy="369332"/>
          </a:xfrm>
          <a:prstGeom prst="rect">
            <a:avLst/>
          </a:prstGeom>
        </p:spPr>
        <p:txBody>
          <a:bodyPr wrap="none">
            <a:spAutoFit/>
          </a:bodyPr>
          <a:lstStyle/>
          <a:p>
            <a:r>
              <a:rPr lang="tr-TR" b="1" dirty="0"/>
              <a:t>S.S. Vincenzo e </a:t>
            </a:r>
            <a:r>
              <a:rPr lang="tr-TR" b="1" dirty="0" smtClean="0"/>
              <a:t>Anastasio, Roma</a:t>
            </a:r>
            <a:endParaRPr lang="tr-TR" b="1" dirty="0"/>
          </a:p>
        </p:txBody>
      </p:sp>
    </p:spTree>
    <p:extLst>
      <p:ext uri="{BB962C8B-B14F-4D97-AF65-F5344CB8AC3E}">
        <p14:creationId xmlns:p14="http://schemas.microsoft.com/office/powerpoint/2010/main" xmlns="" val="175004923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32656"/>
            <a:ext cx="9144000" cy="3693319"/>
          </a:xfrm>
          <a:prstGeom prst="rect">
            <a:avLst/>
          </a:prstGeom>
        </p:spPr>
        <p:txBody>
          <a:bodyPr wrap="square">
            <a:spAutoFit/>
          </a:bodyPr>
          <a:lstStyle/>
          <a:p>
            <a:r>
              <a:rPr lang="tr-TR" b="1" dirty="0" smtClean="0"/>
              <a:t>        Sütun ve balustradlar </a:t>
            </a:r>
          </a:p>
          <a:p>
            <a:r>
              <a:rPr lang="tr-TR" dirty="0" smtClean="0"/>
              <a:t>   Sütunlar</a:t>
            </a:r>
            <a:r>
              <a:rPr lang="tr-TR" dirty="0"/>
              <a:t>, zeminden kornişe kadar yükselen "kollosal" nizamda, kapı ve pencerelerin iki yanında ikili gruplar halinde kullanıldılar. Toskan, Dor, İyon, Korent ve Kompozit nizamdaki sütun başlıkları, ayaklara belli oranlar dahilinde yerleştirilerek daha zengin ve karmaşık görünümler aldılar. Örneğin; Kon nizamındaki bir başlık akant yapraklarıyla zenginleştirildi, ya da Borromini'nin yaptığı gibi Korent nizamındaki akant yapraklarının arasındaki volüt ve tauımlar tersyüz edilerek </a:t>
            </a:r>
            <a:r>
              <a:rPr lang="tr-TR" dirty="0" smtClean="0"/>
              <a:t>kullanıldı.</a:t>
            </a:r>
          </a:p>
          <a:p>
            <a:endParaRPr lang="tr-TR" dirty="0"/>
          </a:p>
          <a:p>
            <a:r>
              <a:rPr lang="tr-TR" dirty="0" smtClean="0"/>
              <a:t>   Cephenin </a:t>
            </a:r>
            <a:r>
              <a:rPr lang="tr-TR" dirty="0"/>
              <a:t>ortasına yerleştirilmiş imparator merdivenindeki korkuluklar, giriş kapısının üstündeki </a:t>
            </a:r>
            <a:r>
              <a:rPr lang="tr-TR" dirty="0" smtClean="0"/>
              <a:t>balkon korkulukları </a:t>
            </a:r>
            <a:r>
              <a:rPr lang="tr-TR" dirty="0"/>
              <a:t>ve kornişler üzerindeki balustradlar </a:t>
            </a:r>
            <a:r>
              <a:rPr lang="tr-TR" dirty="0" smtClean="0"/>
              <a:t>aynı özellikteydi</a:t>
            </a:r>
            <a:r>
              <a:rPr lang="tr-TR" dirty="0"/>
              <a:t>. Alt kısmı şişkin armudi biçim ve bu eklin birbirine ters olarak birleştirilmiş biçimler en fazla kullanılan </a:t>
            </a:r>
            <a:r>
              <a:rPr lang="tr-TR" dirty="0" smtClean="0"/>
              <a:t>balustrad tasarımlarıdır.</a:t>
            </a:r>
            <a:r>
              <a:rPr lang="tr-TR" dirty="0"/>
              <a:t/>
            </a:r>
            <a:br>
              <a:rPr lang="tr-TR" dirty="0"/>
            </a:br>
            <a:endParaRPr lang="tr-TR" dirty="0"/>
          </a:p>
        </p:txBody>
      </p:sp>
    </p:spTree>
    <p:extLst>
      <p:ext uri="{BB962C8B-B14F-4D97-AF65-F5344CB8AC3E}">
        <p14:creationId xmlns:p14="http://schemas.microsoft.com/office/powerpoint/2010/main" xmlns="" val="20010549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5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208477"/>
            <a:ext cx="2555776" cy="61728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1" name="Picture 3" descr="image6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75856" y="1844823"/>
            <a:ext cx="5771849" cy="501661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Dikdörtgen 1"/>
          <p:cNvSpPr/>
          <p:nvPr/>
        </p:nvSpPr>
        <p:spPr>
          <a:xfrm>
            <a:off x="899592" y="6381329"/>
            <a:ext cx="838691" cy="369332"/>
          </a:xfrm>
          <a:prstGeom prst="rect">
            <a:avLst/>
          </a:prstGeom>
        </p:spPr>
        <p:txBody>
          <a:bodyPr wrap="none">
            <a:spAutoFit/>
          </a:bodyPr>
          <a:lstStyle/>
          <a:p>
            <a:r>
              <a:rPr lang="tr-TR" b="1" dirty="0"/>
              <a:t>S</a:t>
            </a:r>
            <a:r>
              <a:rPr lang="tr-TR" b="1" dirty="0" smtClean="0"/>
              <a:t>ütun</a:t>
            </a:r>
            <a:endParaRPr lang="tr-TR" b="1" dirty="0"/>
          </a:p>
        </p:txBody>
      </p:sp>
      <p:sp>
        <p:nvSpPr>
          <p:cNvPr id="3" name="Dikdörtgen 2"/>
          <p:cNvSpPr/>
          <p:nvPr/>
        </p:nvSpPr>
        <p:spPr>
          <a:xfrm>
            <a:off x="3707904" y="1475491"/>
            <a:ext cx="1249060" cy="369332"/>
          </a:xfrm>
          <a:prstGeom prst="rect">
            <a:avLst/>
          </a:prstGeom>
        </p:spPr>
        <p:txBody>
          <a:bodyPr wrap="none">
            <a:spAutoFit/>
          </a:bodyPr>
          <a:lstStyle/>
          <a:p>
            <a:r>
              <a:rPr lang="tr-TR" b="1" dirty="0"/>
              <a:t>B</a:t>
            </a:r>
            <a:r>
              <a:rPr lang="tr-TR" b="1" dirty="0" smtClean="0"/>
              <a:t>alustrad</a:t>
            </a:r>
            <a:endParaRPr lang="tr-TR" b="1" dirty="0"/>
          </a:p>
        </p:txBody>
      </p:sp>
    </p:spTree>
    <p:extLst>
      <p:ext uri="{BB962C8B-B14F-4D97-AF65-F5344CB8AC3E}">
        <p14:creationId xmlns:p14="http://schemas.microsoft.com/office/powerpoint/2010/main" xmlns="" val="498469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5" name="Dikdörtgen 4"/>
          <p:cNvSpPr/>
          <p:nvPr/>
        </p:nvSpPr>
        <p:spPr>
          <a:xfrm>
            <a:off x="107504" y="457200"/>
            <a:ext cx="9036496" cy="3816429"/>
          </a:xfrm>
          <a:prstGeom prst="rect">
            <a:avLst/>
          </a:prstGeom>
        </p:spPr>
        <p:txBody>
          <a:bodyPr wrap="square">
            <a:spAutoFit/>
          </a:bodyPr>
          <a:lstStyle/>
          <a:p>
            <a:r>
              <a:rPr lang="tr-TR" sz="2800" b="1" dirty="0"/>
              <a:t>Barok akım sonrasında Avrupa'da gelişen </a:t>
            </a:r>
            <a:r>
              <a:rPr lang="tr-TR" sz="2800" b="1" dirty="0" smtClean="0"/>
              <a:t>akımlar</a:t>
            </a:r>
          </a:p>
          <a:p>
            <a:endParaRPr lang="tr-TR" sz="2800" b="1" dirty="0" smtClean="0"/>
          </a:p>
          <a:p>
            <a:r>
              <a:rPr lang="tr-TR" sz="2400" b="1" dirty="0" smtClean="0"/>
              <a:t>Rokoko:</a:t>
            </a:r>
            <a:r>
              <a:rPr lang="tr-TR" sz="2000" b="1" dirty="0" smtClean="0"/>
              <a:t> </a:t>
            </a:r>
            <a:r>
              <a:rPr lang="tr-TR" dirty="0" smtClean="0"/>
              <a:t>Barok </a:t>
            </a:r>
            <a:r>
              <a:rPr lang="tr-TR" dirty="0"/>
              <a:t>dönemin devamı niteliğindeki Rokoko, on sekizinci yüzyılın başında mimaride </a:t>
            </a:r>
            <a:r>
              <a:rPr lang="tr-TR" dirty="0" smtClean="0"/>
              <a:t>Baroktan </a:t>
            </a:r>
            <a:r>
              <a:rPr lang="tr-TR" dirty="0"/>
              <a:t>daha kıvrımlı ince bir dekorasyon akımı olarak doğdu. Fransızca'da "Rocaille" kelimesinden türeyen stil, kayaya benzer şekillerin, dalgalı istiridye kabuğu biçimlerinin bir arada kullanıldığı kıvrımlı bezemeleri ifade etmektedir. Mağaraları taklit eden kayalar ve deniz kabuğu fantezilerinden doğan biçimler, Fransa'da önceleri şatoların bahçelerinde deniz kabuğu ve taşlardan yapılmış düzenlemelerde vardı. Sanatçılar eserlerinde asimetriye yönelerek bu motifleri </a:t>
            </a:r>
            <a:r>
              <a:rPr lang="tr-TR" dirty="0" smtClean="0"/>
              <a:t>kullandılar.</a:t>
            </a:r>
            <a:r>
              <a:rPr lang="tr-TR" dirty="0"/>
              <a:t> Hiçbir yüzeyi olduğu gibi bırakmamak, bir duvarın ya da tavanın her yanını süslemelerle doldurmak, bunu yaparken de irili ufaklı yuvarlak çizgilere yer vermek, yaprak, çiçek gibi motiflerle süslemek üslubun </a:t>
            </a:r>
            <a:r>
              <a:rPr lang="tr-TR" dirty="0" smtClean="0"/>
              <a:t>özellikleridir.</a:t>
            </a:r>
            <a:endParaRPr lang="tr-TR" dirty="0"/>
          </a:p>
        </p:txBody>
      </p:sp>
      <p:sp>
        <p:nvSpPr>
          <p:cNvPr id="6" name="Dikdörtgen 5"/>
          <p:cNvSpPr/>
          <p:nvPr/>
        </p:nvSpPr>
        <p:spPr>
          <a:xfrm>
            <a:off x="0" y="4212074"/>
            <a:ext cx="9036496" cy="2862322"/>
          </a:xfrm>
          <a:prstGeom prst="rect">
            <a:avLst/>
          </a:prstGeom>
        </p:spPr>
        <p:txBody>
          <a:bodyPr wrap="square">
            <a:spAutoFit/>
          </a:bodyPr>
          <a:lstStyle/>
          <a:p>
            <a:r>
              <a:rPr lang="tr-TR" dirty="0" smtClean="0"/>
              <a:t>   Mimaride </a:t>
            </a:r>
            <a:r>
              <a:rPr lang="tr-TR" dirty="0"/>
              <a:t>Barok akımın geç dönemleriyle eş anlamda ifade edilen Rokoko akımı, Alman Barok'unun bir dalını belirtmek içinde kullanılır. Rokoko bir dekorasyon stili olduğundan dış cephelerde çok az etkili olmuştur. Hafif kabartmalı frontonlar, çatı kenarındaki insan figürleriyle bir arada kullanılan balustradlar, pencerelerde abartılmış kilit taşlı yarım daire kemerler, süslü giriş kapıları, sayıca azaltılmış kolonlar, dış mimaride dekorasyondan ziyade oranlara ve elemanların düzenlenmesine önem verildiğini göstermektedir. Biçimde, deniz kabukları yapının tümünü ifade edecek anlatımsal işlevden yoksundur. Sanatçı, el becerisiyle ilgili ustalığını değerlendirirken, bireyselliğin öne çıkmasından ve </a:t>
            </a:r>
            <a:r>
              <a:rPr lang="tr-TR" dirty="0" smtClean="0"/>
              <a:t>tekniğin </a:t>
            </a:r>
            <a:r>
              <a:rPr lang="tr-TR" dirty="0"/>
              <a:t>uygulanmasından doğan bir canlılığı dile </a:t>
            </a:r>
            <a:r>
              <a:rPr lang="tr-TR" dirty="0" smtClean="0"/>
              <a:t>getirmektedir.</a:t>
            </a:r>
            <a:endParaRPr lang="tr-TR" dirty="0"/>
          </a:p>
        </p:txBody>
      </p:sp>
    </p:spTree>
    <p:extLst>
      <p:ext uri="{BB962C8B-B14F-4D97-AF65-F5344CB8AC3E}">
        <p14:creationId xmlns:p14="http://schemas.microsoft.com/office/powerpoint/2010/main" xmlns="" val="29092492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32657"/>
            <a:ext cx="9252520" cy="2308324"/>
          </a:xfrm>
          <a:prstGeom prst="rect">
            <a:avLst/>
          </a:prstGeom>
        </p:spPr>
        <p:txBody>
          <a:bodyPr wrap="square">
            <a:spAutoFit/>
          </a:bodyPr>
          <a:lstStyle/>
          <a:p>
            <a:r>
              <a:rPr lang="tr-TR" dirty="0" smtClean="0"/>
              <a:t>    Fransa'da </a:t>
            </a:r>
            <a:r>
              <a:rPr lang="tr-TR" dirty="0"/>
              <a:t>1715-30 yılları arasında, XIV. Louis'nin saltanatının son yıllarında, durumunu sağlamlaştıran Rokoko akımının planlama özellikleri Barok mimarinin devamı niteliğindedir. Odalarda eğrilikli duvarlarla çevrili hacimlerin gerisindeki </a:t>
            </a:r>
            <a:r>
              <a:rPr lang="tr-TR" dirty="0" smtClean="0"/>
              <a:t>boşlukları </a:t>
            </a:r>
            <a:r>
              <a:rPr lang="tr-TR" dirty="0"/>
              <a:t>dolduran dolaplar, ön odalar, küçük servis avluları gibi sürprizli mekanlar, saray, konak, otel yapıları gibi sivil mimari ve dini mimari örneklerinde görülmektedir. Almanya'ya oranla Fransa'da dekorasyon daha zarif ve daha az dinamiktir. Akımın, 17. yüzyılın sonu, 18. Yüzyılın başında Almanya'ya ulaşması Fransız Rokokosu ile İtalyan Barok’unun mimariyi aynı anda etkilemesine neden </a:t>
            </a:r>
            <a:r>
              <a:rPr lang="tr-TR" dirty="0" smtClean="0"/>
              <a:t>olmuştur. </a:t>
            </a:r>
            <a:endParaRPr lang="tr-TR" dirty="0"/>
          </a:p>
        </p:txBody>
      </p:sp>
      <p:sp>
        <p:nvSpPr>
          <p:cNvPr id="3" name="Dikdörtgen 2"/>
          <p:cNvSpPr/>
          <p:nvPr/>
        </p:nvSpPr>
        <p:spPr>
          <a:xfrm>
            <a:off x="54260" y="3284984"/>
            <a:ext cx="9144000" cy="3508653"/>
          </a:xfrm>
          <a:prstGeom prst="rect">
            <a:avLst/>
          </a:prstGeom>
        </p:spPr>
        <p:txBody>
          <a:bodyPr wrap="square">
            <a:spAutoFit/>
          </a:bodyPr>
          <a:lstStyle/>
          <a:p>
            <a:r>
              <a:rPr lang="tr-TR" sz="2400" b="1" dirty="0"/>
              <a:t>Ampir:</a:t>
            </a:r>
            <a:r>
              <a:rPr lang="tr-TR" sz="2000" b="1" dirty="0"/>
              <a:t> </a:t>
            </a:r>
            <a:r>
              <a:rPr lang="tr-TR" dirty="0"/>
              <a:t>XVIII. yüzyılın ortalarında Almanya, Avusturya, </a:t>
            </a:r>
            <a:r>
              <a:rPr lang="tr-TR" dirty="0" smtClean="0"/>
              <a:t>Çekoslovakya, </a:t>
            </a:r>
            <a:r>
              <a:rPr lang="tr-TR" dirty="0"/>
              <a:t>Macaristan gibi Avrupa ülkelerine yayılan Rokoko akımı Fransa’da yerini Klasizm de denilen Ampir e bıraktı. Her üslupta olduğu gibi 19. yüzyılda Barok ve Rokoko, işlevselliğini yitirme, tekrarcılığın getirdiği bıkkınlık ve Rokokoya politik kökenli karşı çıkma gibi nedenlerle tükenmeye başlamıştır. Bu dönemde, I. </a:t>
            </a:r>
            <a:r>
              <a:rPr lang="tr-TR" dirty="0" smtClean="0"/>
              <a:t>Napolyon’un </a:t>
            </a:r>
            <a:r>
              <a:rPr lang="tr-TR" dirty="0"/>
              <a:t>egemenlik yıllarından başlayarak kral Louis Philippe zamanına kadar yaklaşık 30 yıl mimaride ve dekorasyonda etkili bir üslup olan "Ampir" üslup gelişti. İmparatorluk dönemi Fransa'sında doğan Ampir, buradan Avrupa ve </a:t>
            </a:r>
            <a:r>
              <a:rPr lang="tr-TR" dirty="0" smtClean="0"/>
              <a:t>Türkiye'ye yayıldı.</a:t>
            </a:r>
            <a:r>
              <a:rPr lang="tr-TR" dirty="0"/>
              <a:t> Fransız ihtilalinden sonra, edinilen bilgilerin ve özellikle ressam David'in etkisi ile </a:t>
            </a:r>
            <a:r>
              <a:rPr lang="tr-TR" dirty="0" smtClean="0"/>
              <a:t>eski </a:t>
            </a:r>
            <a:r>
              <a:rPr lang="tr-TR" dirty="0"/>
              <a:t>çağ tarz ve üsluplarının yorumlanmasına başlanmıştı! XVI. Louis döneminin sonlarına doğru zaten sadelik kazanmaya başlamış olan dekoratif sanatlar, ihtilal sonrasında daha ciddi, daha sade silmeler ve çevre çizgileri ile sınırlandı. </a:t>
            </a:r>
          </a:p>
        </p:txBody>
      </p:sp>
    </p:spTree>
    <p:extLst>
      <p:ext uri="{BB962C8B-B14F-4D97-AF65-F5344CB8AC3E}">
        <p14:creationId xmlns:p14="http://schemas.microsoft.com/office/powerpoint/2010/main" xmlns="" val="1592754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35846"/>
            <a:ext cx="9144000" cy="2031325"/>
          </a:xfrm>
          <a:prstGeom prst="rect">
            <a:avLst/>
          </a:prstGeom>
        </p:spPr>
        <p:txBody>
          <a:bodyPr wrap="square">
            <a:spAutoFit/>
          </a:bodyPr>
          <a:lstStyle/>
          <a:p>
            <a:r>
              <a:rPr lang="tr-TR" dirty="0" smtClean="0"/>
              <a:t>Duvarlar </a:t>
            </a:r>
            <a:r>
              <a:rPr lang="tr-TR" dirty="0"/>
              <a:t>fresklerle süslenirken mobilyalar eski çağ biçimlerini ve dekorlarını aldılar. Yaldızlı bronzla süslü akaju ağacının dile getirdiği bu "sözde antiklik" Napolyon tarafından da benimsenerek desteklendi. Ampir, katı ve geometrik düzenine rağmen görkemliydi. Sütunlarda, kaide ve sütun başlıklarında yaldızlı bronzdan bindirilmiş yumurta, oval veya defne şeklinde bir gerdanlık oluksuz sade bir gövdeye oturmaktadır. Roma miğferi, kılıç, </a:t>
            </a:r>
            <a:r>
              <a:rPr lang="tr-TR" dirty="0" smtClean="0"/>
              <a:t>sfenksler, kartallar</a:t>
            </a:r>
            <a:r>
              <a:rPr lang="tr-TR" dirty="0"/>
              <a:t>, kanatlı zaferler	vb. gibi eski çağ</a:t>
            </a:r>
          </a:p>
          <a:p>
            <a:r>
              <a:rPr lang="tr-TR" dirty="0"/>
              <a:t>simgeleri Ampir üslupta en fazla rastlanan </a:t>
            </a:r>
            <a:r>
              <a:rPr lang="tr-TR" dirty="0" smtClean="0"/>
              <a:t>idoller </a:t>
            </a:r>
            <a:r>
              <a:rPr lang="tr-TR" dirty="0"/>
              <a:t>olmuştur.</a:t>
            </a:r>
          </a:p>
        </p:txBody>
      </p:sp>
    </p:spTree>
    <p:extLst>
      <p:ext uri="{BB962C8B-B14F-4D97-AF65-F5344CB8AC3E}">
        <p14:creationId xmlns:p14="http://schemas.microsoft.com/office/powerpoint/2010/main" xmlns="" val="22440409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    </a:t>
            </a:r>
            <a:r>
              <a:rPr lang="tr-TR" sz="2800" b="1" dirty="0" smtClean="0"/>
              <a:t>Yardımcı kaynaklar</a:t>
            </a:r>
            <a:endParaRPr lang="tr-TR" b="1" dirty="0" smtClean="0"/>
          </a:p>
          <a:p>
            <a:r>
              <a:rPr lang="tr-TR" dirty="0" smtClean="0"/>
              <a:t>Betül Bakır, Mimaride Rönesans ve Barok, Osmanlı Başkenti İstanbul’da Etkileri, Ankara; </a:t>
            </a:r>
            <a:r>
              <a:rPr lang="tr-TR" dirty="0"/>
              <a:t>N</a:t>
            </a:r>
            <a:r>
              <a:rPr lang="tr-TR" dirty="0" smtClean="0"/>
              <a:t>obel yayın dağıtım, 2003</a:t>
            </a:r>
            <a:endParaRPr lang="tr-TR" dirty="0"/>
          </a:p>
          <a:p>
            <a:r>
              <a:rPr lang="tr-TR" dirty="0"/>
              <a:t>www. </a:t>
            </a:r>
            <a:r>
              <a:rPr lang="tr-TR" dirty="0" smtClean="0"/>
              <a:t>Wikipedia.com</a:t>
            </a:r>
          </a:p>
          <a:p>
            <a:r>
              <a:rPr lang="tr-TR" dirty="0" smtClean="0">
                <a:hlinkClick r:id="rId2"/>
              </a:rPr>
              <a:t>www.pariste.net</a:t>
            </a:r>
            <a:endParaRPr lang="tr-TR" dirty="0" smtClean="0"/>
          </a:p>
          <a:p>
            <a:endParaRPr lang="tr-TR" dirty="0" smtClean="0"/>
          </a:p>
          <a:p>
            <a:endParaRPr lang="tr-TR" dirty="0" smtClean="0"/>
          </a:p>
        </p:txBody>
      </p:sp>
    </p:spTree>
    <p:extLst>
      <p:ext uri="{BB962C8B-B14F-4D97-AF65-F5344CB8AC3E}">
        <p14:creationId xmlns:p14="http://schemas.microsoft.com/office/powerpoint/2010/main" xmlns="" val="15287304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lik">
  <a:themeElements>
    <a:clrScheme name="Netlik">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tlik">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689</TotalTime>
  <Words>4928</Words>
  <Application>Microsoft Office PowerPoint</Application>
  <PresentationFormat>Ekran Gösterisi (4:3)</PresentationFormat>
  <Paragraphs>223</Paragraphs>
  <Slides>60</Slides>
  <Notes>0</Notes>
  <HiddenSlides>0</HiddenSlides>
  <MMClips>0</MMClips>
  <ScaleCrop>false</ScaleCrop>
  <HeadingPairs>
    <vt:vector size="4" baseType="variant">
      <vt:variant>
        <vt:lpstr>Tema</vt:lpstr>
      </vt:variant>
      <vt:variant>
        <vt:i4>1</vt:i4>
      </vt:variant>
      <vt:variant>
        <vt:lpstr>Slayt Başlıkları</vt:lpstr>
      </vt:variant>
      <vt:variant>
        <vt:i4>60</vt:i4>
      </vt:variant>
    </vt:vector>
  </HeadingPairs>
  <TitlesOfParts>
    <vt:vector size="61" baseType="lpstr">
      <vt:lpstr>Netlik</vt:lpstr>
      <vt:lpstr>Avrupa’da Barok Sanatı Ve Etkileri</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admin</dc:creator>
  <cp:lastModifiedBy>yasemin</cp:lastModifiedBy>
  <cp:revision>69</cp:revision>
  <dcterms:created xsi:type="dcterms:W3CDTF">2015-12-08T08:29:27Z</dcterms:created>
  <dcterms:modified xsi:type="dcterms:W3CDTF">2017-12-07T09:55:34Z</dcterms:modified>
</cp:coreProperties>
</file>