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76" r:id="rId5"/>
    <p:sldId id="258" r:id="rId6"/>
    <p:sldId id="259" r:id="rId7"/>
    <p:sldId id="260" r:id="rId8"/>
    <p:sldId id="262" r:id="rId9"/>
    <p:sldId id="263" r:id="rId10"/>
    <p:sldId id="264" r:id="rId11"/>
    <p:sldId id="265" r:id="rId12"/>
    <p:sldId id="266" r:id="rId13"/>
    <p:sldId id="267" r:id="rId14"/>
    <p:sldId id="277" r:id="rId15"/>
    <p:sldId id="296" r:id="rId16"/>
    <p:sldId id="268" r:id="rId17"/>
    <p:sldId id="269" r:id="rId18"/>
    <p:sldId id="270" r:id="rId19"/>
    <p:sldId id="274" r:id="rId20"/>
    <p:sldId id="271" r:id="rId21"/>
    <p:sldId id="272" r:id="rId22"/>
    <p:sldId id="273" r:id="rId23"/>
    <p:sldId id="278" r:id="rId24"/>
    <p:sldId id="275" r:id="rId25"/>
    <p:sldId id="280" r:id="rId26"/>
    <p:sldId id="281" r:id="rId27"/>
    <p:sldId id="287" r:id="rId28"/>
    <p:sldId id="282" r:id="rId29"/>
    <p:sldId id="283" r:id="rId30"/>
    <p:sldId id="284" r:id="rId31"/>
    <p:sldId id="285" r:id="rId32"/>
    <p:sldId id="286"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C88BA6-6DBE-4422-AA2B-37149D394AEA}" type="datetimeFigureOut">
              <a:rPr lang="tr-TR" smtClean="0"/>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A51936-E16F-4A06-9EEF-D304FF1907E8}" type="slidenum">
              <a:rPr lang="tr-TR" smtClean="0"/>
              <a:t>‹#›</a:t>
            </a:fld>
            <a:endParaRPr lang="tr-TR"/>
          </a:p>
        </p:txBody>
      </p:sp>
    </p:spTree>
    <p:extLst>
      <p:ext uri="{BB962C8B-B14F-4D97-AF65-F5344CB8AC3E}">
        <p14:creationId xmlns:p14="http://schemas.microsoft.com/office/powerpoint/2010/main" val="382740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C88BA6-6DBE-4422-AA2B-37149D394AEA}" type="datetimeFigureOut">
              <a:rPr lang="tr-TR" smtClean="0"/>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A51936-E16F-4A06-9EEF-D304FF1907E8}" type="slidenum">
              <a:rPr lang="tr-TR" smtClean="0"/>
              <a:t>‹#›</a:t>
            </a:fld>
            <a:endParaRPr lang="tr-TR"/>
          </a:p>
        </p:txBody>
      </p:sp>
    </p:spTree>
    <p:extLst>
      <p:ext uri="{BB962C8B-B14F-4D97-AF65-F5344CB8AC3E}">
        <p14:creationId xmlns:p14="http://schemas.microsoft.com/office/powerpoint/2010/main" val="378076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C88BA6-6DBE-4422-AA2B-37149D394AEA}" type="datetimeFigureOut">
              <a:rPr lang="tr-TR" smtClean="0"/>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A51936-E16F-4A06-9EEF-D304FF1907E8}" type="slidenum">
              <a:rPr lang="tr-TR" smtClean="0"/>
              <a:t>‹#›</a:t>
            </a:fld>
            <a:endParaRPr lang="tr-TR"/>
          </a:p>
        </p:txBody>
      </p:sp>
    </p:spTree>
    <p:extLst>
      <p:ext uri="{BB962C8B-B14F-4D97-AF65-F5344CB8AC3E}">
        <p14:creationId xmlns:p14="http://schemas.microsoft.com/office/powerpoint/2010/main" val="248879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C88BA6-6DBE-4422-AA2B-37149D394AEA}" type="datetimeFigureOut">
              <a:rPr lang="tr-TR" smtClean="0"/>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A51936-E16F-4A06-9EEF-D304FF1907E8}" type="slidenum">
              <a:rPr lang="tr-TR" smtClean="0"/>
              <a:t>‹#›</a:t>
            </a:fld>
            <a:endParaRPr lang="tr-TR"/>
          </a:p>
        </p:txBody>
      </p:sp>
    </p:spTree>
    <p:extLst>
      <p:ext uri="{BB962C8B-B14F-4D97-AF65-F5344CB8AC3E}">
        <p14:creationId xmlns:p14="http://schemas.microsoft.com/office/powerpoint/2010/main" val="333842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C88BA6-6DBE-4422-AA2B-37149D394AEA}" type="datetimeFigureOut">
              <a:rPr lang="tr-TR" smtClean="0"/>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A51936-E16F-4A06-9EEF-D304FF1907E8}" type="slidenum">
              <a:rPr lang="tr-TR" smtClean="0"/>
              <a:t>‹#›</a:t>
            </a:fld>
            <a:endParaRPr lang="tr-TR"/>
          </a:p>
        </p:txBody>
      </p:sp>
    </p:spTree>
    <p:extLst>
      <p:ext uri="{BB962C8B-B14F-4D97-AF65-F5344CB8AC3E}">
        <p14:creationId xmlns:p14="http://schemas.microsoft.com/office/powerpoint/2010/main" val="371482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C88BA6-6DBE-4422-AA2B-37149D394AEA}" type="datetimeFigureOut">
              <a:rPr lang="tr-TR" smtClean="0"/>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6A51936-E16F-4A06-9EEF-D304FF1907E8}" type="slidenum">
              <a:rPr lang="tr-TR" smtClean="0"/>
              <a:t>‹#›</a:t>
            </a:fld>
            <a:endParaRPr lang="tr-TR"/>
          </a:p>
        </p:txBody>
      </p:sp>
    </p:spTree>
    <p:extLst>
      <p:ext uri="{BB962C8B-B14F-4D97-AF65-F5344CB8AC3E}">
        <p14:creationId xmlns:p14="http://schemas.microsoft.com/office/powerpoint/2010/main" val="212366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C88BA6-6DBE-4422-AA2B-37149D394AEA}" type="datetimeFigureOut">
              <a:rPr lang="tr-TR" smtClean="0"/>
              <a:t>15.12.2022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6A51936-E16F-4A06-9EEF-D304FF1907E8}" type="slidenum">
              <a:rPr lang="tr-TR" smtClean="0"/>
              <a:t>‹#›</a:t>
            </a:fld>
            <a:endParaRPr lang="tr-TR"/>
          </a:p>
        </p:txBody>
      </p:sp>
    </p:spTree>
    <p:extLst>
      <p:ext uri="{BB962C8B-B14F-4D97-AF65-F5344CB8AC3E}">
        <p14:creationId xmlns:p14="http://schemas.microsoft.com/office/powerpoint/2010/main" val="429473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C88BA6-6DBE-4422-AA2B-37149D394AEA}" type="datetimeFigureOut">
              <a:rPr lang="tr-TR" smtClean="0"/>
              <a:t>15.12.2022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6A51936-E16F-4A06-9EEF-D304FF1907E8}" type="slidenum">
              <a:rPr lang="tr-TR" smtClean="0"/>
              <a:t>‹#›</a:t>
            </a:fld>
            <a:endParaRPr lang="tr-TR"/>
          </a:p>
        </p:txBody>
      </p:sp>
    </p:spTree>
    <p:extLst>
      <p:ext uri="{BB962C8B-B14F-4D97-AF65-F5344CB8AC3E}">
        <p14:creationId xmlns:p14="http://schemas.microsoft.com/office/powerpoint/2010/main" val="114708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C88BA6-6DBE-4422-AA2B-37149D394AEA}" type="datetimeFigureOut">
              <a:rPr lang="tr-TR" smtClean="0"/>
              <a:t>15.12.2022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6A51936-E16F-4A06-9EEF-D304FF1907E8}" type="slidenum">
              <a:rPr lang="tr-TR" smtClean="0"/>
              <a:t>‹#›</a:t>
            </a:fld>
            <a:endParaRPr lang="tr-TR"/>
          </a:p>
        </p:txBody>
      </p:sp>
    </p:spTree>
    <p:extLst>
      <p:ext uri="{BB962C8B-B14F-4D97-AF65-F5344CB8AC3E}">
        <p14:creationId xmlns:p14="http://schemas.microsoft.com/office/powerpoint/2010/main" val="209540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C88BA6-6DBE-4422-AA2B-37149D394AEA}" type="datetimeFigureOut">
              <a:rPr lang="tr-TR" smtClean="0"/>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6A51936-E16F-4A06-9EEF-D304FF1907E8}" type="slidenum">
              <a:rPr lang="tr-TR" smtClean="0"/>
              <a:t>‹#›</a:t>
            </a:fld>
            <a:endParaRPr lang="tr-TR"/>
          </a:p>
        </p:txBody>
      </p:sp>
    </p:spTree>
    <p:extLst>
      <p:ext uri="{BB962C8B-B14F-4D97-AF65-F5344CB8AC3E}">
        <p14:creationId xmlns:p14="http://schemas.microsoft.com/office/powerpoint/2010/main" val="346865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C88BA6-6DBE-4422-AA2B-37149D394AEA}" type="datetimeFigureOut">
              <a:rPr lang="tr-TR" smtClean="0"/>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6A51936-E16F-4A06-9EEF-D304FF1907E8}" type="slidenum">
              <a:rPr lang="tr-TR" smtClean="0"/>
              <a:t>‹#›</a:t>
            </a:fld>
            <a:endParaRPr lang="tr-TR"/>
          </a:p>
        </p:txBody>
      </p:sp>
    </p:spTree>
    <p:extLst>
      <p:ext uri="{BB962C8B-B14F-4D97-AF65-F5344CB8AC3E}">
        <p14:creationId xmlns:p14="http://schemas.microsoft.com/office/powerpoint/2010/main" val="178105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88BA6-6DBE-4422-AA2B-37149D394AEA}" type="datetimeFigureOut">
              <a:rPr lang="tr-TR" smtClean="0"/>
              <a:t>15.12.2022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51936-E16F-4A06-9EEF-D304FF1907E8}" type="slidenum">
              <a:rPr lang="tr-TR" smtClean="0"/>
              <a:t>‹#›</a:t>
            </a:fld>
            <a:endParaRPr lang="tr-TR"/>
          </a:p>
        </p:txBody>
      </p:sp>
    </p:spTree>
    <p:extLst>
      <p:ext uri="{BB962C8B-B14F-4D97-AF65-F5344CB8AC3E}">
        <p14:creationId xmlns:p14="http://schemas.microsoft.com/office/powerpoint/2010/main" val="387682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677520"/>
            <a:ext cx="9144000" cy="2387600"/>
          </a:xfrm>
        </p:spPr>
        <p:txBody>
          <a:bodyPr/>
          <a:lstStyle/>
          <a:p>
            <a:r>
              <a:rPr lang="tr-TR" dirty="0" smtClean="0"/>
              <a:t>Önemli olasılık Dağılım Fonksiyonları</a:t>
            </a:r>
            <a:endParaRPr lang="tr-TR" dirty="0"/>
          </a:p>
        </p:txBody>
      </p:sp>
      <p:sp>
        <p:nvSpPr>
          <p:cNvPr id="3" name="Alt Başlık 2"/>
          <p:cNvSpPr>
            <a:spLocks noGrp="1"/>
          </p:cNvSpPr>
          <p:nvPr>
            <p:ph type="subTitle" idx="1"/>
          </p:nvPr>
        </p:nvSpPr>
        <p:spPr>
          <a:xfrm>
            <a:off x="1524000" y="3509963"/>
            <a:ext cx="9144000" cy="2544848"/>
          </a:xfrm>
        </p:spPr>
        <p:txBody>
          <a:bodyPr>
            <a:normAutofit fontScale="77500" lnSpcReduction="20000"/>
          </a:bodyPr>
          <a:lstStyle/>
          <a:p>
            <a:pPr algn="just"/>
            <a:r>
              <a:rPr lang="tr-TR" dirty="0" smtClean="0"/>
              <a:t>Daha önceden bahsedildiği gibi her mühendislik probleminde rastgele değişken için bir olasılık yoğunluk fonksiyonundan bahsedilebilir. Bu olasılık fonksiyonlarının genellikle bazı belirlenmiş olasılık dağılım fonksiyonlarına uyduğu kabul edilmektedir. Mühendisler karşılaştıkları problemler için bu belli fonksiyonlardan birini seçip kullanmaya çalışırlar.</a:t>
            </a:r>
          </a:p>
          <a:p>
            <a:pPr algn="just"/>
            <a:r>
              <a:rPr lang="tr-TR" dirty="0" smtClean="0"/>
              <a:t>Bu durumda kullanılan fonksiyonun özellikleri hakkında bilgi ve deneyimlere dayanarak rastgele değişkenin davranışına karar vermek için bu seçilmiş olasılık fonksiyonlarını kullanmak yeterli olur. </a:t>
            </a:r>
          </a:p>
          <a:p>
            <a:pPr algn="just"/>
            <a:r>
              <a:rPr lang="tr-TR" dirty="0" smtClean="0"/>
              <a:t>Bu olasılık yoğunluk fonksiyonlarından en çok bilineni Normal Dağılım fonksiyonudur. </a:t>
            </a:r>
          </a:p>
          <a:p>
            <a:pPr algn="just"/>
            <a:r>
              <a:rPr lang="tr-TR" dirty="0" smtClean="0"/>
              <a:t>Bunun dışında </a:t>
            </a:r>
            <a:r>
              <a:rPr lang="tr-TR" dirty="0" err="1" smtClean="0"/>
              <a:t>LogNormal</a:t>
            </a:r>
            <a:r>
              <a:rPr lang="tr-TR" dirty="0" smtClean="0"/>
              <a:t> dağılım, Gama Dağılımı, </a:t>
            </a:r>
            <a:r>
              <a:rPr lang="tr-TR" dirty="0" err="1" smtClean="0"/>
              <a:t>Gumbel</a:t>
            </a:r>
            <a:r>
              <a:rPr lang="tr-TR" dirty="0" smtClean="0"/>
              <a:t> dağılımı gibi olasılık fonksiyonları vardır. </a:t>
            </a:r>
            <a:endParaRPr lang="tr-TR" dirty="0"/>
          </a:p>
        </p:txBody>
      </p:sp>
    </p:spTree>
    <p:extLst>
      <p:ext uri="{BB962C8B-B14F-4D97-AF65-F5344CB8AC3E}">
        <p14:creationId xmlns:p14="http://schemas.microsoft.com/office/powerpoint/2010/main" val="2365727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Pratikte karşılaşılan bir çok problemde rastgele değişken için Normal dağılım kabulü yapılabilir. Bunun nedeni örnekte veri sayısı büyüdükçe dağılımların Normal dağılıma yaklaştığı kabulüdür. ( n veri sayısının büyük değerleri için parametrelerin limit değeri normal dağılıma yaklaşır). Ancak normal dağılımı karşımıza çıkan her rastgele değişken için uygulayamayız. Bazı rastgele değişkenler çarpık dağılıma sahiptirler. Özellikle hidrolojik değişkenlerin (yağış yüksekliği gibi) çoğu, çarpık dağılıma sahip olup normal dağılıma uymazlar.  </a:t>
            </a:r>
            <a:endParaRPr lang="tr-TR" dirty="0"/>
          </a:p>
        </p:txBody>
      </p:sp>
    </p:spTree>
    <p:extLst>
      <p:ext uri="{BB962C8B-B14F-4D97-AF65-F5344CB8AC3E}">
        <p14:creationId xmlns:p14="http://schemas.microsoft.com/office/powerpoint/2010/main" val="110159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7" y="835454"/>
            <a:ext cx="10515600" cy="4351338"/>
          </a:xfrm>
        </p:spPr>
        <p:txBody>
          <a:bodyPr/>
          <a:lstStyle/>
          <a:p>
            <a:r>
              <a:rPr lang="tr-TR" dirty="0" err="1" smtClean="0"/>
              <a:t>Örn</a:t>
            </a:r>
            <a:r>
              <a:rPr lang="tr-TR" dirty="0" smtClean="0"/>
              <a:t>. P(0&lt;z&lt;1.23) yani z </a:t>
            </a:r>
            <a:r>
              <a:rPr lang="tr-TR" dirty="0" err="1" smtClean="0"/>
              <a:t>nin</a:t>
            </a:r>
            <a:r>
              <a:rPr lang="tr-TR" dirty="0" smtClean="0"/>
              <a:t> 0 ile 1.23 arasında kalma olasılığı nedir?</a:t>
            </a:r>
          </a:p>
          <a:p>
            <a:endParaRPr lang="tr-TR" dirty="0" smtClean="0"/>
          </a:p>
          <a:p>
            <a:pPr marL="0" indent="0">
              <a:buNone/>
            </a:pPr>
            <a:r>
              <a:rPr lang="tr-TR" sz="2400" dirty="0" smtClean="0"/>
              <a:t>Şekilde taralı alan olarak gösterilen bu olasılık için tabloda z=1.23 ‘e karşılık gelen 0,1094 değeri okunur. Bu değer 0,5 den çıkarılırsa ( Çünkü P(z&lt;0)=0,5 </a:t>
            </a:r>
            <a:r>
              <a:rPr lang="tr-TR" sz="2400" dirty="0" err="1" smtClean="0"/>
              <a:t>dir</a:t>
            </a:r>
            <a:r>
              <a:rPr lang="tr-TR" sz="2400" dirty="0" smtClean="0"/>
              <a:t>) istenilen olasılık bulunur.</a:t>
            </a:r>
          </a:p>
          <a:p>
            <a:pPr marL="0" indent="0">
              <a:buNone/>
            </a:pPr>
            <a:r>
              <a:rPr lang="tr-TR" sz="2400" dirty="0" smtClean="0"/>
              <a:t>P(0&lt;z&lt;1.23)=0,5-0,1094=0,3906</a:t>
            </a:r>
          </a:p>
          <a:p>
            <a:endParaRPr lang="tr-TR" dirty="0"/>
          </a:p>
          <a:p>
            <a:endParaRPr lang="tr-TR" dirty="0" smtClean="0"/>
          </a:p>
          <a:p>
            <a:endParaRPr lang="tr-TR" dirty="0"/>
          </a:p>
          <a:p>
            <a:endParaRPr lang="tr-TR" dirty="0" smtClean="0"/>
          </a:p>
          <a:p>
            <a:endParaRPr lang="tr-TR" dirty="0" smtClean="0"/>
          </a:p>
          <a:p>
            <a:endParaRPr lang="tr-TR" dirty="0"/>
          </a:p>
        </p:txBody>
      </p:sp>
      <p:pic>
        <p:nvPicPr>
          <p:cNvPr id="5" name="Resim 4"/>
          <p:cNvPicPr>
            <a:picLocks noChangeAspect="1"/>
          </p:cNvPicPr>
          <p:nvPr/>
        </p:nvPicPr>
        <p:blipFill>
          <a:blip r:embed="rId2"/>
          <a:stretch>
            <a:fillRect/>
          </a:stretch>
        </p:blipFill>
        <p:spPr>
          <a:xfrm>
            <a:off x="5819384" y="2631326"/>
            <a:ext cx="5946305" cy="4226674"/>
          </a:xfrm>
          <a:prstGeom prst="rect">
            <a:avLst/>
          </a:prstGeom>
        </p:spPr>
      </p:pic>
      <p:pic>
        <p:nvPicPr>
          <p:cNvPr id="6" name="Resim 5"/>
          <p:cNvPicPr>
            <a:picLocks noChangeAspect="1"/>
          </p:cNvPicPr>
          <p:nvPr/>
        </p:nvPicPr>
        <p:blipFill>
          <a:blip r:embed="rId3"/>
          <a:stretch>
            <a:fillRect/>
          </a:stretch>
        </p:blipFill>
        <p:spPr>
          <a:xfrm>
            <a:off x="1948695" y="3578143"/>
            <a:ext cx="2990850" cy="1819275"/>
          </a:xfrm>
          <a:prstGeom prst="rect">
            <a:avLst/>
          </a:prstGeom>
        </p:spPr>
      </p:pic>
    </p:spTree>
    <p:extLst>
      <p:ext uri="{BB962C8B-B14F-4D97-AF65-F5344CB8AC3E}">
        <p14:creationId xmlns:p14="http://schemas.microsoft.com/office/powerpoint/2010/main" val="2187538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9876" y="194532"/>
            <a:ext cx="10515600" cy="5679045"/>
          </a:xfrm>
        </p:spPr>
        <p:txBody>
          <a:bodyPr/>
          <a:lstStyle/>
          <a:p>
            <a:pPr marL="0" indent="0">
              <a:buNone/>
            </a:pPr>
            <a:r>
              <a:rPr lang="tr-TR" sz="2400" dirty="0" err="1" smtClean="0"/>
              <a:t>Örn</a:t>
            </a:r>
            <a:r>
              <a:rPr lang="tr-TR" sz="2400" dirty="0" smtClean="0"/>
              <a:t>. P(z&gt;1,23) olasılığı nedir. Bu değer direk tablodan okunan değerdir. Yani 0,1094. Bu değer z </a:t>
            </a:r>
            <a:r>
              <a:rPr lang="tr-TR" sz="2400" dirty="0" err="1" smtClean="0"/>
              <a:t>nin</a:t>
            </a:r>
            <a:r>
              <a:rPr lang="tr-TR" sz="2400" dirty="0" smtClean="0"/>
              <a:t> 1,23 ü aşma olasılığını verir.</a:t>
            </a:r>
          </a:p>
          <a:p>
            <a:endParaRPr lang="tr-TR" dirty="0"/>
          </a:p>
          <a:p>
            <a:endParaRPr lang="tr-TR" dirty="0" smtClean="0"/>
          </a:p>
          <a:p>
            <a:endParaRPr lang="tr-TR" dirty="0"/>
          </a:p>
          <a:p>
            <a:endParaRPr lang="tr-TR" dirty="0" smtClean="0"/>
          </a:p>
          <a:p>
            <a:pPr marL="0" indent="0">
              <a:buNone/>
            </a:pPr>
            <a:r>
              <a:rPr lang="tr-TR" sz="2400" dirty="0" err="1" smtClean="0"/>
              <a:t>Örn</a:t>
            </a:r>
            <a:r>
              <a:rPr lang="tr-TR" sz="2400" dirty="0" smtClean="0"/>
              <a:t>. P(0,5&lt;z&lt;1.5) olasılığını bulalım.</a:t>
            </a:r>
          </a:p>
          <a:p>
            <a:r>
              <a:rPr lang="tr-TR" sz="2400" dirty="0" smtClean="0"/>
              <a:t>P(z&gt;0,5)= 0,3085</a:t>
            </a:r>
          </a:p>
          <a:p>
            <a:r>
              <a:rPr lang="tr-TR" sz="2400" dirty="0" smtClean="0"/>
              <a:t>P(z&gt;1,5)=0,0668</a:t>
            </a:r>
          </a:p>
          <a:p>
            <a:r>
              <a:rPr lang="tr-TR" sz="2400" dirty="0" smtClean="0"/>
              <a:t>P= 0,3085-0,0668=0,2417</a:t>
            </a:r>
          </a:p>
          <a:p>
            <a:endParaRPr lang="tr-TR" dirty="0" smtClean="0"/>
          </a:p>
        </p:txBody>
      </p:sp>
      <p:pic>
        <p:nvPicPr>
          <p:cNvPr id="4" name="Resim 3"/>
          <p:cNvPicPr>
            <a:picLocks noChangeAspect="1"/>
          </p:cNvPicPr>
          <p:nvPr/>
        </p:nvPicPr>
        <p:blipFill>
          <a:blip r:embed="rId2"/>
          <a:stretch>
            <a:fillRect/>
          </a:stretch>
        </p:blipFill>
        <p:spPr>
          <a:xfrm>
            <a:off x="1702401" y="986179"/>
            <a:ext cx="3362325" cy="2047875"/>
          </a:xfrm>
          <a:prstGeom prst="rect">
            <a:avLst/>
          </a:prstGeom>
        </p:spPr>
      </p:pic>
      <p:pic>
        <p:nvPicPr>
          <p:cNvPr id="7" name="Resim 6"/>
          <p:cNvPicPr>
            <a:picLocks noChangeAspect="1"/>
          </p:cNvPicPr>
          <p:nvPr/>
        </p:nvPicPr>
        <p:blipFill>
          <a:blip r:embed="rId3"/>
          <a:stretch>
            <a:fillRect/>
          </a:stretch>
        </p:blipFill>
        <p:spPr>
          <a:xfrm>
            <a:off x="5527589" y="1301579"/>
            <a:ext cx="6564819" cy="4658497"/>
          </a:xfrm>
          <a:prstGeom prst="rect">
            <a:avLst/>
          </a:prstGeom>
        </p:spPr>
      </p:pic>
      <p:pic>
        <p:nvPicPr>
          <p:cNvPr id="8" name="Resim 7"/>
          <p:cNvPicPr>
            <a:picLocks noChangeAspect="1"/>
          </p:cNvPicPr>
          <p:nvPr/>
        </p:nvPicPr>
        <p:blipFill>
          <a:blip r:embed="rId4"/>
          <a:stretch>
            <a:fillRect/>
          </a:stretch>
        </p:blipFill>
        <p:spPr>
          <a:xfrm>
            <a:off x="1845276" y="4791075"/>
            <a:ext cx="3219450" cy="2066925"/>
          </a:xfrm>
          <a:prstGeom prst="rect">
            <a:avLst/>
          </a:prstGeom>
        </p:spPr>
      </p:pic>
    </p:spTree>
    <p:extLst>
      <p:ext uri="{BB962C8B-B14F-4D97-AF65-F5344CB8AC3E}">
        <p14:creationId xmlns:p14="http://schemas.microsoft.com/office/powerpoint/2010/main" val="104705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Örn</a:t>
            </a:r>
            <a:r>
              <a:rPr lang="tr-TR" dirty="0" smtClean="0"/>
              <a:t>.</a:t>
            </a:r>
          </a:p>
          <a:p>
            <a:endParaRPr lang="tr-TR" dirty="0"/>
          </a:p>
          <a:p>
            <a:r>
              <a:rPr lang="tr-TR" dirty="0" smtClean="0"/>
              <a:t>P(0,25&lt;z&lt;1.3)=?</a:t>
            </a:r>
          </a:p>
          <a:p>
            <a:r>
              <a:rPr lang="tr-TR" dirty="0" smtClean="0"/>
              <a:t>P(z&gt;1,96)=?</a:t>
            </a:r>
          </a:p>
          <a:p>
            <a:r>
              <a:rPr lang="tr-TR" dirty="0" smtClean="0"/>
              <a:t>P(z&gt;-1,5)=?</a:t>
            </a:r>
            <a:endParaRPr lang="tr-TR" dirty="0"/>
          </a:p>
        </p:txBody>
      </p:sp>
      <p:pic>
        <p:nvPicPr>
          <p:cNvPr id="4" name="Resim 3"/>
          <p:cNvPicPr>
            <a:picLocks noChangeAspect="1"/>
          </p:cNvPicPr>
          <p:nvPr/>
        </p:nvPicPr>
        <p:blipFill>
          <a:blip r:embed="rId2"/>
          <a:stretch>
            <a:fillRect/>
          </a:stretch>
        </p:blipFill>
        <p:spPr>
          <a:xfrm>
            <a:off x="4784897" y="527222"/>
            <a:ext cx="7043962" cy="5826081"/>
          </a:xfrm>
          <a:prstGeom prst="rect">
            <a:avLst/>
          </a:prstGeom>
        </p:spPr>
      </p:pic>
    </p:spTree>
    <p:extLst>
      <p:ext uri="{BB962C8B-B14F-4D97-AF65-F5344CB8AC3E}">
        <p14:creationId xmlns:p14="http://schemas.microsoft.com/office/powerpoint/2010/main" val="341311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P(0,25&lt;z&lt;1.3</a:t>
            </a:r>
            <a:r>
              <a:rPr lang="tr-TR" dirty="0" smtClean="0"/>
              <a:t>)= 0,4013-0,0968=0,3045</a:t>
            </a:r>
          </a:p>
          <a:p>
            <a:pPr marL="0" indent="0">
              <a:buNone/>
            </a:pPr>
            <a:endParaRPr lang="tr-TR" dirty="0"/>
          </a:p>
          <a:p>
            <a:r>
              <a:rPr lang="tr-TR" dirty="0" smtClean="0"/>
              <a:t> P(z&gt;1,96)= 0,025</a:t>
            </a:r>
          </a:p>
          <a:p>
            <a:endParaRPr lang="tr-TR" dirty="0"/>
          </a:p>
          <a:p>
            <a:r>
              <a:rPr lang="tr-TR" dirty="0"/>
              <a:t>P(z&lt;-1,5</a:t>
            </a:r>
            <a:r>
              <a:rPr lang="tr-TR" dirty="0" smtClean="0"/>
              <a:t>)=1-0,0668=0,9332</a:t>
            </a:r>
          </a:p>
        </p:txBody>
      </p:sp>
    </p:spTree>
    <p:extLst>
      <p:ext uri="{BB962C8B-B14F-4D97-AF65-F5344CB8AC3E}">
        <p14:creationId xmlns:p14="http://schemas.microsoft.com/office/powerpoint/2010/main" val="1535417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6351" y="453380"/>
            <a:ext cx="10515600" cy="4351338"/>
          </a:xfrm>
        </p:spPr>
        <p:txBody>
          <a:bodyPr/>
          <a:lstStyle/>
          <a:p>
            <a:r>
              <a:rPr lang="tr-TR" dirty="0" smtClean="0"/>
              <a:t>Normal dağılım tablosuna göre aşılma olasılığı 0,02 olan z değeri kaçtır.</a:t>
            </a:r>
          </a:p>
          <a:p>
            <a:endParaRPr lang="tr-TR" dirty="0"/>
          </a:p>
          <a:p>
            <a:r>
              <a:rPr lang="tr-TR" dirty="0" smtClean="0"/>
              <a:t>Tablodan olasılıklardan</a:t>
            </a:r>
          </a:p>
          <a:p>
            <a:pPr marL="0" indent="0">
              <a:buNone/>
            </a:pPr>
            <a:r>
              <a:rPr lang="tr-TR" dirty="0" smtClean="0"/>
              <a:t>0,02 ye karşılık gelen z değeri </a:t>
            </a:r>
          </a:p>
          <a:p>
            <a:pPr marL="0" indent="0">
              <a:buNone/>
            </a:pPr>
            <a:r>
              <a:rPr lang="tr-TR" smtClean="0"/>
              <a:t>Yaklaşık 2,05 </a:t>
            </a:r>
            <a:r>
              <a:rPr lang="tr-TR" dirty="0" smtClean="0"/>
              <a:t>olarak okunur.</a:t>
            </a:r>
            <a:endParaRPr lang="tr-TR" dirty="0"/>
          </a:p>
        </p:txBody>
      </p:sp>
      <p:pic>
        <p:nvPicPr>
          <p:cNvPr id="4" name="Resim 3"/>
          <p:cNvPicPr>
            <a:picLocks noChangeAspect="1"/>
          </p:cNvPicPr>
          <p:nvPr/>
        </p:nvPicPr>
        <p:blipFill>
          <a:blip r:embed="rId2"/>
          <a:stretch>
            <a:fillRect/>
          </a:stretch>
        </p:blipFill>
        <p:spPr>
          <a:xfrm>
            <a:off x="4908464" y="1361432"/>
            <a:ext cx="6115050" cy="5057775"/>
          </a:xfrm>
          <a:prstGeom prst="rect">
            <a:avLst/>
          </a:prstGeom>
        </p:spPr>
      </p:pic>
    </p:spTree>
    <p:extLst>
      <p:ext uri="{BB962C8B-B14F-4D97-AF65-F5344CB8AC3E}">
        <p14:creationId xmlns:p14="http://schemas.microsoft.com/office/powerpoint/2010/main" val="576156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sz="2600" dirty="0" err="1" smtClean="0"/>
              <a:t>Örn</a:t>
            </a:r>
            <a:r>
              <a:rPr lang="tr-TR" sz="2600" dirty="0" smtClean="0"/>
              <a:t>. Bir </a:t>
            </a:r>
            <a:r>
              <a:rPr lang="tr-TR" sz="2600" dirty="0"/>
              <a:t>sınıftaki öğrencilerin Fizik </a:t>
            </a:r>
            <a:r>
              <a:rPr lang="tr-TR" sz="2600" dirty="0" smtClean="0"/>
              <a:t>testine </a:t>
            </a:r>
            <a:r>
              <a:rPr lang="tr-TR" sz="2600" dirty="0"/>
              <a:t>göre puanları normal dağılım göstermekte </a:t>
            </a:r>
            <a:r>
              <a:rPr lang="tr-TR" sz="2600" dirty="0" smtClean="0"/>
              <a:t>olup ortalaması </a:t>
            </a:r>
            <a:r>
              <a:rPr lang="tr-TR" sz="2600" dirty="0"/>
              <a:t>55 standart sapması 15 </a:t>
            </a:r>
            <a:r>
              <a:rPr lang="tr-TR" sz="2600" dirty="0" err="1"/>
              <a:t>dir</a:t>
            </a:r>
            <a:r>
              <a:rPr lang="tr-TR" sz="2600" dirty="0"/>
              <a:t>. Bu sınava 100 öğrenci girmiştir</a:t>
            </a:r>
            <a:r>
              <a:rPr lang="tr-TR" sz="2600" dirty="0" smtClean="0"/>
              <a:t>.</a:t>
            </a:r>
          </a:p>
          <a:p>
            <a:pPr marL="0" indent="0">
              <a:buNone/>
            </a:pPr>
            <a:r>
              <a:rPr lang="tr-TR" sz="2600" dirty="0"/>
              <a:t/>
            </a:r>
            <a:br>
              <a:rPr lang="tr-TR" sz="2600" dirty="0"/>
            </a:br>
            <a:r>
              <a:rPr lang="tr-TR" sz="2600" dirty="0"/>
              <a:t>(a) Her hangi bir öğrencinin bu dersten 65’den daha yüksek bir not alma olasılığı nedir? (</a:t>
            </a:r>
            <a:r>
              <a:rPr lang="tr-TR" sz="2600" dirty="0" smtClean="0"/>
              <a:t>Sınavdan65’den </a:t>
            </a:r>
            <a:r>
              <a:rPr lang="tr-TR" sz="2600" dirty="0"/>
              <a:t>fazla not alan öğrenci sayısını da bulunuz</a:t>
            </a:r>
            <a:r>
              <a:rPr lang="tr-TR" sz="2600" dirty="0" smtClean="0"/>
              <a:t>)</a:t>
            </a:r>
          </a:p>
          <a:p>
            <a:pPr marL="0" indent="0">
              <a:buNone/>
            </a:pPr>
            <a:r>
              <a:rPr lang="tr-TR" sz="2600" dirty="0"/>
              <a:t/>
            </a:r>
            <a:br>
              <a:rPr lang="tr-TR" sz="2600" dirty="0"/>
            </a:br>
            <a:r>
              <a:rPr lang="tr-TR" sz="2600" dirty="0"/>
              <a:t>(b) Her hangi bir öğrencinin bu dersten 65’den daha düşük bir not alma olasılığı nedir? (</a:t>
            </a:r>
            <a:r>
              <a:rPr lang="tr-TR" sz="2600" dirty="0" smtClean="0"/>
              <a:t>Sınavdan65’den </a:t>
            </a:r>
            <a:r>
              <a:rPr lang="tr-TR" sz="2600" dirty="0"/>
              <a:t>az not alan öğrenci sayısını da bulunuz</a:t>
            </a:r>
            <a:r>
              <a:rPr lang="tr-TR" sz="2600" dirty="0" smtClean="0"/>
              <a:t>)</a:t>
            </a:r>
          </a:p>
          <a:p>
            <a:pPr marL="0" indent="0">
              <a:buNone/>
            </a:pPr>
            <a:r>
              <a:rPr lang="tr-TR" sz="2600" dirty="0"/>
              <a:t/>
            </a:r>
            <a:br>
              <a:rPr lang="tr-TR" sz="2600" dirty="0"/>
            </a:br>
            <a:r>
              <a:rPr lang="tr-TR" sz="2600" dirty="0"/>
              <a:t>(c) Herhangi bir öğrencinin 35’den az puan alma olasılığı nedir? (Sınavdan 35’den az not </a:t>
            </a:r>
            <a:r>
              <a:rPr lang="tr-TR" sz="2600" dirty="0" err="1" smtClean="0"/>
              <a:t>alanöğrenci</a:t>
            </a:r>
            <a:r>
              <a:rPr lang="tr-TR" sz="2600" dirty="0" smtClean="0"/>
              <a:t> </a:t>
            </a:r>
            <a:r>
              <a:rPr lang="tr-TR" sz="2600" dirty="0"/>
              <a:t>sayısını da bulunuz</a:t>
            </a:r>
            <a:r>
              <a:rPr lang="tr-TR" sz="2600" dirty="0" smtClean="0"/>
              <a:t>)</a:t>
            </a:r>
          </a:p>
          <a:p>
            <a:pPr marL="0" indent="0">
              <a:buNone/>
            </a:pPr>
            <a:r>
              <a:rPr lang="tr-TR" sz="2600" dirty="0"/>
              <a:t/>
            </a:r>
            <a:br>
              <a:rPr lang="tr-TR" sz="2600" dirty="0"/>
            </a:br>
            <a:r>
              <a:rPr lang="tr-TR" sz="2600" dirty="0"/>
              <a:t>(d) Herhangi bir öğrencinin 35-65 arasında bir not alma olasılığı nedir? (Sınavda 65 ile 35 </a:t>
            </a:r>
            <a:r>
              <a:rPr lang="tr-TR" sz="2600" dirty="0" err="1" smtClean="0"/>
              <a:t>arasındanot</a:t>
            </a:r>
            <a:r>
              <a:rPr lang="tr-TR" sz="2600" dirty="0" smtClean="0"/>
              <a:t> </a:t>
            </a:r>
            <a:r>
              <a:rPr lang="tr-TR" sz="2600" dirty="0"/>
              <a:t>alan öğrenci sayısını da bulunuz)</a:t>
            </a:r>
            <a:r>
              <a:rPr lang="tr-TR" sz="2600" dirty="0" smtClean="0"/>
              <a:t> </a:t>
            </a:r>
          </a:p>
          <a:p>
            <a:endParaRPr lang="tr-TR" dirty="0"/>
          </a:p>
        </p:txBody>
      </p:sp>
    </p:spTree>
    <p:extLst>
      <p:ext uri="{BB962C8B-B14F-4D97-AF65-F5344CB8AC3E}">
        <p14:creationId xmlns:p14="http://schemas.microsoft.com/office/powerpoint/2010/main" val="1513511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291539" y="1690688"/>
            <a:ext cx="6000750" cy="3143250"/>
          </a:xfrm>
          <a:prstGeom prst="rect">
            <a:avLst/>
          </a:prstGeom>
        </p:spPr>
      </p:pic>
      <p:pic>
        <p:nvPicPr>
          <p:cNvPr id="5" name="Resim 4"/>
          <p:cNvPicPr>
            <a:picLocks noChangeAspect="1"/>
          </p:cNvPicPr>
          <p:nvPr/>
        </p:nvPicPr>
        <p:blipFill>
          <a:blip r:embed="rId3"/>
          <a:stretch>
            <a:fillRect/>
          </a:stretch>
        </p:blipFill>
        <p:spPr>
          <a:xfrm>
            <a:off x="7009113" y="1027906"/>
            <a:ext cx="5012150" cy="4145563"/>
          </a:xfrm>
          <a:prstGeom prst="rect">
            <a:avLst/>
          </a:prstGeom>
        </p:spPr>
      </p:pic>
    </p:spTree>
    <p:extLst>
      <p:ext uri="{BB962C8B-B14F-4D97-AF65-F5344CB8AC3E}">
        <p14:creationId xmlns:p14="http://schemas.microsoft.com/office/powerpoint/2010/main" val="554515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1691460" y="365125"/>
            <a:ext cx="6848475" cy="2981325"/>
          </a:xfrm>
          <a:prstGeom prst="rect">
            <a:avLst/>
          </a:prstGeom>
        </p:spPr>
      </p:pic>
      <p:pic>
        <p:nvPicPr>
          <p:cNvPr id="6" name="Resim 5"/>
          <p:cNvPicPr>
            <a:picLocks noChangeAspect="1"/>
          </p:cNvPicPr>
          <p:nvPr/>
        </p:nvPicPr>
        <p:blipFill>
          <a:blip r:embed="rId3"/>
          <a:stretch>
            <a:fillRect/>
          </a:stretch>
        </p:blipFill>
        <p:spPr>
          <a:xfrm>
            <a:off x="1617319" y="3346450"/>
            <a:ext cx="7439025" cy="3152775"/>
          </a:xfrm>
          <a:prstGeom prst="rect">
            <a:avLst/>
          </a:prstGeom>
        </p:spPr>
      </p:pic>
    </p:spTree>
    <p:extLst>
      <p:ext uri="{BB962C8B-B14F-4D97-AF65-F5344CB8AC3E}">
        <p14:creationId xmlns:p14="http://schemas.microsoft.com/office/powerpoint/2010/main" val="1284041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587600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NORMAL DAĞILIM</a:t>
            </a:r>
            <a:endParaRPr lang="tr-TR" b="1" dirty="0"/>
          </a:p>
        </p:txBody>
      </p:sp>
      <p:sp>
        <p:nvSpPr>
          <p:cNvPr id="3" name="İçerik Yer Tutucusu 2"/>
          <p:cNvSpPr>
            <a:spLocks noGrp="1"/>
          </p:cNvSpPr>
          <p:nvPr>
            <p:ph idx="1"/>
          </p:nvPr>
        </p:nvSpPr>
        <p:spPr/>
        <p:txBody>
          <a:bodyPr/>
          <a:lstStyle/>
          <a:p>
            <a:r>
              <a:rPr lang="tr-TR" dirty="0" smtClean="0"/>
              <a:t>Pratikte karşılaşılan rastgele değişkenlerin çoğu Normal dağılım (</a:t>
            </a:r>
            <a:r>
              <a:rPr lang="tr-TR" dirty="0" err="1" smtClean="0"/>
              <a:t>Gaus</a:t>
            </a:r>
            <a:r>
              <a:rPr lang="tr-TR" dirty="0" smtClean="0"/>
              <a:t> Dağılımı) adıyla bilinen dağılıma uyar. Normal dağılım simetriktir.</a:t>
            </a:r>
            <a:r>
              <a:rPr lang="tr-TR" dirty="0"/>
              <a:t> Eğri altındaki alan (Olasılıklar </a:t>
            </a:r>
            <a:r>
              <a:rPr lang="tr-TR" dirty="0" smtClean="0"/>
              <a:t>toplamı 1 </a:t>
            </a:r>
            <a:r>
              <a:rPr lang="tr-TR" dirty="0" err="1" smtClean="0"/>
              <a:t>dir</a:t>
            </a:r>
            <a:r>
              <a:rPr lang="tr-TR" dirty="0" smtClean="0"/>
              <a:t>)= </a:t>
            </a:r>
            <a:r>
              <a:rPr lang="tr-TR" dirty="0"/>
              <a:t>100%</a:t>
            </a:r>
          </a:p>
        </p:txBody>
      </p:sp>
      <p:pic>
        <p:nvPicPr>
          <p:cNvPr id="5" name="Resim 4"/>
          <p:cNvPicPr>
            <a:picLocks noChangeAspect="1"/>
          </p:cNvPicPr>
          <p:nvPr/>
        </p:nvPicPr>
        <p:blipFill>
          <a:blip r:embed="rId2"/>
          <a:stretch>
            <a:fillRect/>
          </a:stretch>
        </p:blipFill>
        <p:spPr>
          <a:xfrm>
            <a:off x="2795460" y="3029218"/>
            <a:ext cx="6208498" cy="3828782"/>
          </a:xfrm>
          <a:prstGeom prst="rect">
            <a:avLst/>
          </a:prstGeom>
        </p:spPr>
      </p:pic>
    </p:spTree>
    <p:extLst>
      <p:ext uri="{BB962C8B-B14F-4D97-AF65-F5344CB8AC3E}">
        <p14:creationId xmlns:p14="http://schemas.microsoft.com/office/powerpoint/2010/main" val="2288189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LogNormal</a:t>
            </a:r>
            <a:r>
              <a:rPr lang="tr-TR" dirty="0" smtClean="0"/>
              <a:t> dağılım</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595695" y="1658964"/>
            <a:ext cx="5324089" cy="4684660"/>
          </a:xfrm>
          <a:prstGeom prst="rect">
            <a:avLst/>
          </a:prstGeom>
        </p:spPr>
      </p:pic>
      <p:pic>
        <p:nvPicPr>
          <p:cNvPr id="5" name="Resim 4"/>
          <p:cNvPicPr>
            <a:picLocks noChangeAspect="1"/>
          </p:cNvPicPr>
          <p:nvPr/>
        </p:nvPicPr>
        <p:blipFill>
          <a:blip r:embed="rId3"/>
          <a:stretch>
            <a:fillRect/>
          </a:stretch>
        </p:blipFill>
        <p:spPr>
          <a:xfrm>
            <a:off x="7174899" y="2030369"/>
            <a:ext cx="4514850" cy="3752850"/>
          </a:xfrm>
          <a:prstGeom prst="rect">
            <a:avLst/>
          </a:prstGeom>
        </p:spPr>
      </p:pic>
    </p:spTree>
    <p:extLst>
      <p:ext uri="{BB962C8B-B14F-4D97-AF65-F5344CB8AC3E}">
        <p14:creationId xmlns:p14="http://schemas.microsoft.com/office/powerpoint/2010/main" val="3683645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240567" y="716178"/>
            <a:ext cx="7486650" cy="5524500"/>
          </a:xfrm>
          <a:prstGeom prst="rect">
            <a:avLst/>
          </a:prstGeom>
        </p:spPr>
      </p:pic>
    </p:spTree>
    <p:extLst>
      <p:ext uri="{BB962C8B-B14F-4D97-AF65-F5344CB8AC3E}">
        <p14:creationId xmlns:p14="http://schemas.microsoft.com/office/powerpoint/2010/main" val="278505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dirty="0" err="1" smtClean="0"/>
              <a:t>Lognormal</a:t>
            </a:r>
            <a:r>
              <a:rPr lang="tr-TR" dirty="0" smtClean="0"/>
              <a:t> dağılımda X değişkeni sadece pozitif değerler alabilir. Çünkü sadece pozitif sayıların logaritması vardır. Bu dağılım pozitif çarpık bir dağılım olup çarpıklık katsayısı standart sapma ile artar.</a:t>
            </a:r>
          </a:p>
          <a:p>
            <a:r>
              <a:rPr lang="tr-TR" dirty="0" err="1" smtClean="0"/>
              <a:t>Lognormal</a:t>
            </a:r>
            <a:r>
              <a:rPr lang="tr-TR" dirty="0" smtClean="0"/>
              <a:t> dağılım bu özelliği nedeniyle </a:t>
            </a:r>
            <a:r>
              <a:rPr lang="tr-TR" dirty="0" err="1" smtClean="0"/>
              <a:t>pekçok</a:t>
            </a:r>
            <a:r>
              <a:rPr lang="tr-TR" dirty="0" smtClean="0"/>
              <a:t> mühendislik probleminde rastgele değişkenlere uyan bir dağılımdır. Hidrolojik değişkenlerde ve deprem ile ilgili problemlerde </a:t>
            </a:r>
            <a:r>
              <a:rPr lang="tr-TR" dirty="0" err="1" smtClean="0"/>
              <a:t>Lognormal</a:t>
            </a:r>
            <a:r>
              <a:rPr lang="tr-TR" dirty="0" smtClean="0"/>
              <a:t> dağılım kullanılabilir.</a:t>
            </a:r>
          </a:p>
          <a:p>
            <a:r>
              <a:rPr lang="tr-TR" dirty="0" err="1" smtClean="0"/>
              <a:t>Lognormal</a:t>
            </a:r>
            <a:r>
              <a:rPr lang="tr-TR" dirty="0" smtClean="0"/>
              <a:t> dağılımda parametreleri hesaplamak için örnekteki X değerlerine logaritmik dönüşüm uygulayarak dağılımın 2 parametresi ortalama ve standart sapma elde edilir. Daha sonra Normal dağılım tablosu kullanılır.  </a:t>
            </a:r>
            <a:r>
              <a:rPr lang="tr-TR" dirty="0" err="1" smtClean="0"/>
              <a:t>Lognormal</a:t>
            </a:r>
            <a:r>
              <a:rPr lang="tr-TR" dirty="0" smtClean="0"/>
              <a:t> dağılımla ilgili hesaplarda X değerini tekrar elde etmek  için X=</a:t>
            </a:r>
            <a:r>
              <a:rPr lang="tr-TR" dirty="0" err="1" smtClean="0"/>
              <a:t>e^y</a:t>
            </a:r>
            <a:r>
              <a:rPr lang="tr-TR" dirty="0" smtClean="0"/>
              <a:t> dönüşümü yapılır. </a:t>
            </a:r>
            <a:endParaRPr lang="tr-TR" dirty="0"/>
          </a:p>
        </p:txBody>
      </p:sp>
    </p:spTree>
    <p:extLst>
      <p:ext uri="{BB962C8B-B14F-4D97-AF65-F5344CB8AC3E}">
        <p14:creationId xmlns:p14="http://schemas.microsoft.com/office/powerpoint/2010/main" val="2772548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Diğer dağılımlar ve Ekstrem Dağılımlar</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Mühendislikte bazı olaylar normal dağılıma  veya </a:t>
            </a:r>
            <a:r>
              <a:rPr lang="tr-TR" dirty="0" err="1" smtClean="0"/>
              <a:t>Lognormal</a:t>
            </a:r>
            <a:r>
              <a:rPr lang="tr-TR" dirty="0" smtClean="0"/>
              <a:t> dağılıma </a:t>
            </a:r>
            <a:r>
              <a:rPr lang="tr-TR" dirty="0" err="1" smtClean="0"/>
              <a:t>uysada</a:t>
            </a:r>
            <a:r>
              <a:rPr lang="tr-TR" dirty="0" smtClean="0"/>
              <a:t>, İnşaat mühendisliğindeki pek çok olay bu dağılımlara uymaz. Örneğin akarsuyun taşkın debileri, rüzgar hızları veya deprem olayları bu dağılımlara uymaz. Çünkü bu olaylarda en büyük veya en küçük değerler çok önemlidir. Taşkın yapısında en büyük debi, liman yapısında en etkili rüzgar hızı </a:t>
            </a:r>
            <a:r>
              <a:rPr lang="tr-TR" dirty="0" err="1" smtClean="0"/>
              <a:t>vs</a:t>
            </a:r>
            <a:r>
              <a:rPr lang="tr-TR" dirty="0" smtClean="0"/>
              <a:t> bilinmesi gerekir. İşte böyle problemleri çözmek için ekstrem dağılımları veya diğer dağılımları  kullanmak gerekir.  </a:t>
            </a:r>
          </a:p>
          <a:p>
            <a:r>
              <a:rPr lang="tr-TR" dirty="0" smtClean="0"/>
              <a:t>Bu dağılımlara örnek olarak</a:t>
            </a:r>
          </a:p>
          <a:p>
            <a:r>
              <a:rPr lang="tr-TR" dirty="0" smtClean="0"/>
              <a:t>Gamma dağılımı (</a:t>
            </a:r>
            <a:r>
              <a:rPr lang="tr-TR" dirty="0" err="1" smtClean="0"/>
              <a:t>Pearson</a:t>
            </a:r>
            <a:r>
              <a:rPr lang="tr-TR" dirty="0" smtClean="0"/>
              <a:t> Tip 3 dağılımı)</a:t>
            </a:r>
          </a:p>
          <a:p>
            <a:r>
              <a:rPr lang="tr-TR" dirty="0" err="1" smtClean="0"/>
              <a:t>Gumbel</a:t>
            </a:r>
            <a:r>
              <a:rPr lang="tr-TR" dirty="0" smtClean="0"/>
              <a:t> dağılımı</a:t>
            </a:r>
          </a:p>
        </p:txBody>
      </p:sp>
    </p:spTree>
    <p:extLst>
      <p:ext uri="{BB962C8B-B14F-4D97-AF65-F5344CB8AC3E}">
        <p14:creationId xmlns:p14="http://schemas.microsoft.com/office/powerpoint/2010/main" val="2519703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smtClean="0"/>
              <a:t>Örnekler</a:t>
            </a:r>
            <a:endParaRPr lang="tr-TR"/>
          </a:p>
        </p:txBody>
      </p:sp>
    </p:spTree>
    <p:extLst>
      <p:ext uri="{BB962C8B-B14F-4D97-AF65-F5344CB8AC3E}">
        <p14:creationId xmlns:p14="http://schemas.microsoft.com/office/powerpoint/2010/main" val="319266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08903" y="711114"/>
            <a:ext cx="10515600" cy="1325563"/>
          </a:xfrm>
        </p:spPr>
        <p:txBody>
          <a:bodyPr/>
          <a:lstStyle/>
          <a:p>
            <a:r>
              <a:rPr lang="tr-TR" dirty="0" smtClean="0">
                <a:solidFill>
                  <a:srgbClr val="FF0000"/>
                </a:solidFill>
              </a:rPr>
              <a:t>Örnekleme dağılımı ve Hipotezler</a:t>
            </a:r>
            <a:endParaRPr lang="tr-TR" dirty="0">
              <a:solidFill>
                <a:srgbClr val="FF0000"/>
              </a:solidFill>
            </a:endParaRPr>
          </a:p>
        </p:txBody>
      </p:sp>
      <p:sp>
        <p:nvSpPr>
          <p:cNvPr id="3" name="İçerik Yer Tutucusu 2"/>
          <p:cNvSpPr>
            <a:spLocks noGrp="1"/>
          </p:cNvSpPr>
          <p:nvPr>
            <p:ph idx="1"/>
          </p:nvPr>
        </p:nvSpPr>
        <p:spPr>
          <a:xfrm>
            <a:off x="873210" y="2314831"/>
            <a:ext cx="10480589" cy="3862131"/>
          </a:xfrm>
        </p:spPr>
        <p:txBody>
          <a:bodyPr/>
          <a:lstStyle/>
          <a:p>
            <a:r>
              <a:rPr lang="tr-TR" dirty="0" smtClean="0"/>
              <a:t>Bir örnekleme dağılımını bilmek şu açıdan önemlidir. Bir toplumun tümünü gözlemleyemediğimiz için gerçek parametrelerini tam olarak bilemeyiz. Ancak elimizdeki örnekten hesapladığımız istatistik değerlerinin hangi olasılıkla bilinmeyen parametreleri açıklayabileceğini söyleyebiliriz. </a:t>
            </a:r>
          </a:p>
        </p:txBody>
      </p:sp>
    </p:spTree>
    <p:extLst>
      <p:ext uri="{BB962C8B-B14F-4D97-AF65-F5344CB8AC3E}">
        <p14:creationId xmlns:p14="http://schemas.microsoft.com/office/powerpoint/2010/main" val="591278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262062" y="737929"/>
            <a:ext cx="9667875" cy="5629275"/>
          </a:xfrm>
          <a:prstGeom prst="rect">
            <a:avLst/>
          </a:prstGeom>
        </p:spPr>
      </p:pic>
    </p:spTree>
    <p:extLst>
      <p:ext uri="{BB962C8B-B14F-4D97-AF65-F5344CB8AC3E}">
        <p14:creationId xmlns:p14="http://schemas.microsoft.com/office/powerpoint/2010/main" val="1823679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err="1" smtClean="0"/>
              <a:t>Asipmptotik</a:t>
            </a:r>
            <a:r>
              <a:rPr lang="tr-TR" sz="3200" dirty="0" smtClean="0"/>
              <a:t> örnekleme dağılımın parametreleri</a:t>
            </a:r>
            <a:endParaRPr lang="tr-TR" sz="3200"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581150" y="1524901"/>
            <a:ext cx="9029700" cy="4467225"/>
          </a:xfrm>
          <a:prstGeom prst="rect">
            <a:avLst/>
          </a:prstGeom>
        </p:spPr>
      </p:pic>
    </p:spTree>
    <p:extLst>
      <p:ext uri="{BB962C8B-B14F-4D97-AF65-F5344CB8AC3E}">
        <p14:creationId xmlns:p14="http://schemas.microsoft.com/office/powerpoint/2010/main" val="1629106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062681" y="519627"/>
            <a:ext cx="9753600" cy="5934075"/>
          </a:xfrm>
          <a:prstGeom prst="rect">
            <a:avLst/>
          </a:prstGeom>
        </p:spPr>
      </p:pic>
    </p:spTree>
    <p:extLst>
      <p:ext uri="{BB962C8B-B14F-4D97-AF65-F5344CB8AC3E}">
        <p14:creationId xmlns:p14="http://schemas.microsoft.com/office/powerpoint/2010/main" val="2758218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55822" y="1578490"/>
            <a:ext cx="10515600" cy="4351338"/>
          </a:xfrm>
        </p:spPr>
        <p:txBody>
          <a:bodyPr/>
          <a:lstStyle/>
          <a:p>
            <a:r>
              <a:rPr lang="tr-TR" dirty="0" smtClean="0"/>
              <a:t>Bu örnekleme dağılımı kullanılarak toplumun bilinmeyen parametre değerinin örnekten hesapladığımız istatistik değerinin çevresinde verilen bir olasılıkla hangi aralık içinde kalabileceği belirlenir.  </a:t>
            </a:r>
          </a:p>
          <a:p>
            <a:r>
              <a:rPr lang="tr-TR" dirty="0" smtClean="0"/>
              <a:t>Örnekleme dağılımında güven düzeyi P</a:t>
            </a:r>
            <a:r>
              <a:rPr lang="tr-TR" baseline="-25000" dirty="0" smtClean="0"/>
              <a:t>G</a:t>
            </a:r>
            <a:r>
              <a:rPr lang="tr-TR" dirty="0" smtClean="0"/>
              <a:t> örneğin parametresinin b</a:t>
            </a:r>
            <a:r>
              <a:rPr lang="tr-TR" baseline="-25000" dirty="0" smtClean="0"/>
              <a:t>1</a:t>
            </a:r>
            <a:r>
              <a:rPr lang="tr-TR" dirty="0" smtClean="0"/>
              <a:t> ve b</a:t>
            </a:r>
            <a:r>
              <a:rPr lang="tr-TR" baseline="-25000" dirty="0" smtClean="0"/>
              <a:t>2</a:t>
            </a:r>
            <a:r>
              <a:rPr lang="tr-TR" dirty="0" smtClean="0"/>
              <a:t> aralığında kalma olasılığını verir.</a:t>
            </a:r>
          </a:p>
          <a:p>
            <a:r>
              <a:rPr lang="tr-TR" dirty="0" smtClean="0"/>
              <a:t>Pratikte </a:t>
            </a:r>
            <a:r>
              <a:rPr lang="tr-TR" dirty="0"/>
              <a:t>güven düzeyi P</a:t>
            </a:r>
            <a:r>
              <a:rPr lang="tr-TR" baseline="-25000" dirty="0"/>
              <a:t>G</a:t>
            </a:r>
            <a:r>
              <a:rPr lang="tr-TR" dirty="0"/>
              <a:t> </a:t>
            </a:r>
            <a:r>
              <a:rPr lang="tr-TR" dirty="0" smtClean="0"/>
              <a:t>için 0,90; 0,95 veya 0,99 gibi değerler kullanılır. P</a:t>
            </a:r>
            <a:r>
              <a:rPr lang="tr-TR" baseline="-25000" dirty="0" smtClean="0"/>
              <a:t>G</a:t>
            </a:r>
            <a:r>
              <a:rPr lang="tr-TR" dirty="0" smtClean="0"/>
              <a:t> büyüdükçe güven aralığı genişler. </a:t>
            </a:r>
          </a:p>
          <a:p>
            <a:r>
              <a:rPr lang="tr-TR" dirty="0" smtClean="0"/>
              <a:t>Örnekleme dağılımının özelliği toplumun rastgele değişkeninin dağılımına, göz önüne alınan parametreye ve örnek büyüklüğüne bağlıdır.</a:t>
            </a:r>
          </a:p>
        </p:txBody>
      </p:sp>
    </p:spTree>
    <p:extLst>
      <p:ext uri="{BB962C8B-B14F-4D97-AF65-F5344CB8AC3E}">
        <p14:creationId xmlns:p14="http://schemas.microsoft.com/office/powerpoint/2010/main" val="354301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1437888" y="1359243"/>
            <a:ext cx="8286099" cy="4367704"/>
          </a:xfrm>
          <a:prstGeom prst="rect">
            <a:avLst/>
          </a:prstGeom>
        </p:spPr>
      </p:pic>
    </p:spTree>
    <p:extLst>
      <p:ext uri="{BB962C8B-B14F-4D97-AF65-F5344CB8AC3E}">
        <p14:creationId xmlns:p14="http://schemas.microsoft.com/office/powerpoint/2010/main" val="844739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582827" y="2295182"/>
            <a:ext cx="10515600" cy="4351338"/>
          </a:xfrm>
        </p:spPr>
        <p:txBody>
          <a:bodyPr/>
          <a:lstStyle/>
          <a:p>
            <a:r>
              <a:rPr lang="tr-TR" dirty="0" smtClean="0"/>
              <a:t>Örnekteki eleman N arttıkça aynı güven düzeyi için güven aralığı daralır. Bu parametrenin tahminindeki hatanın azaldığını gösterir. </a:t>
            </a:r>
          </a:p>
          <a:p>
            <a:r>
              <a:rPr lang="tr-TR" dirty="0" smtClean="0"/>
              <a:t>İstatistiklerin örnekleme dağılımı ancak teorik yollardan belirlenebilir. Bu da çoğunlukla büyük örnekler için mümkün olur.  Örnekteki eleman sayısının sonsuza gitmesi halinde geçerli olan örnekleme dağılımlarına </a:t>
            </a:r>
            <a:r>
              <a:rPr lang="tr-TR" b="1" dirty="0" smtClean="0"/>
              <a:t>Asimptotik Örnekleme Dağılımları </a:t>
            </a:r>
            <a:r>
              <a:rPr lang="tr-TR" dirty="0" smtClean="0"/>
              <a:t>denir. Bu dağılımlar küçük örnekler içinde yaklaşık olarak kullanılabilir. Küçük örnekler için Kesin </a:t>
            </a:r>
            <a:r>
              <a:rPr lang="tr-TR" dirty="0"/>
              <a:t>Ö</a:t>
            </a:r>
            <a:r>
              <a:rPr lang="tr-TR" dirty="0" smtClean="0"/>
              <a:t>rnekleme Dağılımları değişkenin dağılımın Normal olması halinde elde edilmiştir. </a:t>
            </a:r>
            <a:endParaRPr lang="tr-TR" dirty="0"/>
          </a:p>
        </p:txBody>
      </p:sp>
      <p:pic>
        <p:nvPicPr>
          <p:cNvPr id="4" name="Resim 3"/>
          <p:cNvPicPr>
            <a:picLocks noChangeAspect="1"/>
          </p:cNvPicPr>
          <p:nvPr/>
        </p:nvPicPr>
        <p:blipFill>
          <a:blip r:embed="rId2"/>
          <a:stretch>
            <a:fillRect/>
          </a:stretch>
        </p:blipFill>
        <p:spPr>
          <a:xfrm>
            <a:off x="3634807" y="230659"/>
            <a:ext cx="3460031" cy="2137976"/>
          </a:xfrm>
          <a:prstGeom prst="rect">
            <a:avLst/>
          </a:prstGeom>
        </p:spPr>
      </p:pic>
    </p:spTree>
    <p:extLst>
      <p:ext uri="{BB962C8B-B14F-4D97-AF65-F5344CB8AC3E}">
        <p14:creationId xmlns:p14="http://schemas.microsoft.com/office/powerpoint/2010/main" val="649952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1134118" y="295275"/>
            <a:ext cx="9610725" cy="6562725"/>
          </a:xfrm>
          <a:prstGeom prst="rect">
            <a:avLst/>
          </a:prstGeom>
        </p:spPr>
      </p:pic>
    </p:spTree>
    <p:extLst>
      <p:ext uri="{BB962C8B-B14F-4D97-AF65-F5344CB8AC3E}">
        <p14:creationId xmlns:p14="http://schemas.microsoft.com/office/powerpoint/2010/main" val="3314017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Örnek 2. Bir akarsudaki </a:t>
            </a:r>
            <a:r>
              <a:rPr lang="tr-TR" dirty="0" err="1" smtClean="0"/>
              <a:t>biokimyasal</a:t>
            </a:r>
            <a:r>
              <a:rPr lang="tr-TR" dirty="0" smtClean="0"/>
              <a:t> oksijen ihtiyacı (BOI) değeri alınan örnekten ortalaması 80 mg/l, standart sapması ise 16 mg/l olarak bulunmuştur. Bu akarsudan alınacak 12 örnekte hesaplanacak ortalama BOI değerinin 90 mg/l den fazla olma olasılığı (aşılma olasılığı) nedir?</a:t>
            </a:r>
          </a:p>
          <a:p>
            <a:endParaRPr lang="tr-TR" dirty="0"/>
          </a:p>
          <a:p>
            <a:endParaRPr lang="tr-TR" dirty="0" smtClean="0"/>
          </a:p>
          <a:p>
            <a:endParaRPr lang="tr-TR" dirty="0"/>
          </a:p>
          <a:p>
            <a:endParaRPr lang="tr-TR" dirty="0"/>
          </a:p>
        </p:txBody>
      </p:sp>
      <p:pic>
        <p:nvPicPr>
          <p:cNvPr id="5" name="Resim 4"/>
          <p:cNvPicPr>
            <a:picLocks noChangeAspect="1"/>
          </p:cNvPicPr>
          <p:nvPr/>
        </p:nvPicPr>
        <p:blipFill>
          <a:blip r:embed="rId2"/>
          <a:stretch>
            <a:fillRect/>
          </a:stretch>
        </p:blipFill>
        <p:spPr>
          <a:xfrm>
            <a:off x="2184701" y="4371996"/>
            <a:ext cx="1943100" cy="952500"/>
          </a:xfrm>
          <a:prstGeom prst="rect">
            <a:avLst/>
          </a:prstGeom>
        </p:spPr>
      </p:pic>
      <p:pic>
        <p:nvPicPr>
          <p:cNvPr id="7" name="Resim 6"/>
          <p:cNvPicPr>
            <a:picLocks noChangeAspect="1"/>
          </p:cNvPicPr>
          <p:nvPr/>
        </p:nvPicPr>
        <p:blipFill>
          <a:blip r:embed="rId3"/>
          <a:stretch>
            <a:fillRect/>
          </a:stretch>
        </p:blipFill>
        <p:spPr>
          <a:xfrm>
            <a:off x="5042714" y="3748088"/>
            <a:ext cx="4067175" cy="2428875"/>
          </a:xfrm>
          <a:prstGeom prst="rect">
            <a:avLst/>
          </a:prstGeom>
        </p:spPr>
      </p:pic>
    </p:spTree>
    <p:extLst>
      <p:ext uri="{BB962C8B-B14F-4D97-AF65-F5344CB8AC3E}">
        <p14:creationId xmlns:p14="http://schemas.microsoft.com/office/powerpoint/2010/main" val="3214762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pPr marL="0" indent="0">
                  <a:buNone/>
                </a:pPr>
                <a14:m>
                  <m:oMath xmlns:m="http://schemas.openxmlformats.org/officeDocument/2006/math">
                    <m:r>
                      <a:rPr lang="tr-TR" b="0" i="1" smtClean="0">
                        <a:latin typeface="Cambria Math" panose="02040503050406030204" pitchFamily="18" charset="0"/>
                      </a:rPr>
                      <m:t>𝑧</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90−80</m:t>
                        </m:r>
                      </m:num>
                      <m:den>
                        <m:r>
                          <a:rPr lang="tr-TR" b="0" i="1" smtClean="0">
                            <a:latin typeface="Cambria Math" panose="02040503050406030204" pitchFamily="18" charset="0"/>
                          </a:rPr>
                          <m:t>16/</m:t>
                        </m:r>
                        <m:rad>
                          <m:radPr>
                            <m:degHide m:val="on"/>
                            <m:ctrlPr>
                              <a:rPr lang="tr-TR" b="0" i="1" smtClean="0">
                                <a:latin typeface="Cambria Math" panose="02040503050406030204" pitchFamily="18" charset="0"/>
                              </a:rPr>
                            </m:ctrlPr>
                          </m:radPr>
                          <m:deg/>
                          <m:e>
                            <m:r>
                              <a:rPr lang="tr-TR" b="0" i="1" smtClean="0">
                                <a:latin typeface="Cambria Math" panose="02040503050406030204" pitchFamily="18" charset="0"/>
                              </a:rPr>
                              <m:t>12</m:t>
                            </m:r>
                          </m:e>
                        </m:rad>
                      </m:den>
                    </m:f>
                  </m:oMath>
                </a14:m>
                <a:r>
                  <a:rPr lang="tr-TR" dirty="0" smtClean="0"/>
                  <a:t>=2,17</a:t>
                </a:r>
              </a:p>
              <a:p>
                <a:pPr marL="0" indent="0">
                  <a:buNone/>
                </a:pPr>
                <a:endParaRPr lang="tr-TR" dirty="0"/>
              </a:p>
              <a:p>
                <a:pPr marL="0" indent="0">
                  <a:buNone/>
                </a:pPr>
                <a:r>
                  <a:rPr lang="tr-TR" dirty="0" smtClean="0"/>
                  <a:t>Normal dağılım tablosundan z=2,17 için </a:t>
                </a:r>
              </a:p>
              <a:p>
                <a:pPr marL="0" indent="0">
                  <a:buNone/>
                </a:pPr>
                <a:r>
                  <a:rPr lang="tr-TR" dirty="0" smtClean="0"/>
                  <a:t>aşılma olasılığı 0,015 olarak okunur. </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1217" t="-280"/>
                </a:stretch>
              </a:blipFill>
            </p:spPr>
            <p:txBody>
              <a:bodyPr/>
              <a:lstStyle/>
              <a:p>
                <a:r>
                  <a:rPr lang="tr-TR">
                    <a:noFill/>
                  </a:rPr>
                  <a:t> </a:t>
                </a:r>
              </a:p>
            </p:txBody>
          </p:sp>
        </mc:Fallback>
      </mc:AlternateContent>
      <p:pic>
        <p:nvPicPr>
          <p:cNvPr id="4" name="Resim 3"/>
          <p:cNvPicPr>
            <a:picLocks noChangeAspect="1"/>
          </p:cNvPicPr>
          <p:nvPr/>
        </p:nvPicPr>
        <p:blipFill>
          <a:blip r:embed="rId3"/>
          <a:stretch>
            <a:fillRect/>
          </a:stretch>
        </p:blipFill>
        <p:spPr>
          <a:xfrm>
            <a:off x="6959685" y="1557809"/>
            <a:ext cx="5012150" cy="4145563"/>
          </a:xfrm>
          <a:prstGeom prst="rect">
            <a:avLst/>
          </a:prstGeom>
        </p:spPr>
      </p:pic>
    </p:spTree>
    <p:extLst>
      <p:ext uri="{BB962C8B-B14F-4D97-AF65-F5344CB8AC3E}">
        <p14:creationId xmlns:p14="http://schemas.microsoft.com/office/powerpoint/2010/main" val="58524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Hipotez testleri</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015828" y="1431324"/>
            <a:ext cx="7576236" cy="5177095"/>
          </a:xfrm>
          <a:prstGeom prst="rect">
            <a:avLst/>
          </a:prstGeom>
        </p:spPr>
      </p:pic>
    </p:spTree>
    <p:extLst>
      <p:ext uri="{BB962C8B-B14F-4D97-AF65-F5344CB8AC3E}">
        <p14:creationId xmlns:p14="http://schemas.microsoft.com/office/powerpoint/2010/main" val="2985891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838200" y="190500"/>
            <a:ext cx="9515475" cy="6667500"/>
          </a:xfrm>
          <a:prstGeom prst="rect">
            <a:avLst/>
          </a:prstGeom>
        </p:spPr>
      </p:pic>
    </p:spTree>
    <p:extLst>
      <p:ext uri="{BB962C8B-B14F-4D97-AF65-F5344CB8AC3E}">
        <p14:creationId xmlns:p14="http://schemas.microsoft.com/office/powerpoint/2010/main" val="3448678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252537" y="1895475"/>
            <a:ext cx="9686925" cy="3067050"/>
          </a:xfrm>
          <a:prstGeom prst="rect">
            <a:avLst/>
          </a:prstGeom>
        </p:spPr>
      </p:pic>
    </p:spTree>
    <p:extLst>
      <p:ext uri="{BB962C8B-B14F-4D97-AF65-F5344CB8AC3E}">
        <p14:creationId xmlns:p14="http://schemas.microsoft.com/office/powerpoint/2010/main" val="3713707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243012" y="528637"/>
            <a:ext cx="9705975" cy="5800725"/>
          </a:xfrm>
          <a:prstGeom prst="rect">
            <a:avLst/>
          </a:prstGeom>
        </p:spPr>
      </p:pic>
    </p:spTree>
    <p:extLst>
      <p:ext uri="{BB962C8B-B14F-4D97-AF65-F5344CB8AC3E}">
        <p14:creationId xmlns:p14="http://schemas.microsoft.com/office/powerpoint/2010/main" val="3967338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2855571" y="2596377"/>
            <a:ext cx="3452024" cy="2036183"/>
          </a:xfrm>
          <a:prstGeom prst="rect">
            <a:avLst/>
          </a:prstGeom>
        </p:spPr>
      </p:pic>
      <p:pic>
        <p:nvPicPr>
          <p:cNvPr id="4" name="Resim 3"/>
          <p:cNvPicPr>
            <a:picLocks noChangeAspect="1"/>
          </p:cNvPicPr>
          <p:nvPr/>
        </p:nvPicPr>
        <p:blipFill>
          <a:blip r:embed="rId3"/>
          <a:stretch>
            <a:fillRect/>
          </a:stretch>
        </p:blipFill>
        <p:spPr>
          <a:xfrm>
            <a:off x="971808" y="424377"/>
            <a:ext cx="9391650" cy="1857375"/>
          </a:xfrm>
          <a:prstGeom prst="rect">
            <a:avLst/>
          </a:prstGeom>
        </p:spPr>
      </p:pic>
      <p:pic>
        <p:nvPicPr>
          <p:cNvPr id="6" name="Resim 5"/>
          <p:cNvPicPr>
            <a:picLocks noChangeAspect="1"/>
          </p:cNvPicPr>
          <p:nvPr/>
        </p:nvPicPr>
        <p:blipFill>
          <a:blip r:embed="rId4"/>
          <a:stretch>
            <a:fillRect/>
          </a:stretch>
        </p:blipFill>
        <p:spPr>
          <a:xfrm>
            <a:off x="7010271" y="2971530"/>
            <a:ext cx="2257425" cy="1285875"/>
          </a:xfrm>
          <a:prstGeom prst="rect">
            <a:avLst/>
          </a:prstGeom>
        </p:spPr>
      </p:pic>
    </p:spTree>
    <p:extLst>
      <p:ext uri="{BB962C8B-B14F-4D97-AF65-F5344CB8AC3E}">
        <p14:creationId xmlns:p14="http://schemas.microsoft.com/office/powerpoint/2010/main" val="494880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5768417" y="1690688"/>
            <a:ext cx="3933825" cy="714375"/>
          </a:xfrm>
          <a:prstGeom prst="rect">
            <a:avLst/>
          </a:prstGeom>
        </p:spPr>
      </p:pic>
      <p:sp>
        <p:nvSpPr>
          <p:cNvPr id="2" name="Unvan 1"/>
          <p:cNvSpPr>
            <a:spLocks noGrp="1"/>
          </p:cNvSpPr>
          <p:nvPr>
            <p:ph type="title"/>
          </p:nvPr>
        </p:nvSpPr>
        <p:spPr/>
        <p:txBody>
          <a:bodyPr/>
          <a:lstStyle/>
          <a:p>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lnSpcReduction="20000"/>
              </a:bodyPr>
              <a:lstStyle/>
              <a:p>
                <a:r>
                  <a:rPr lang="tr-TR" dirty="0" smtClean="0"/>
                  <a:t>Tablodan z değeri bulunur.</a:t>
                </a:r>
              </a:p>
              <a:p>
                <a:endParaRPr lang="tr-TR" dirty="0"/>
              </a:p>
              <a:p>
                <a:r>
                  <a:rPr lang="tr-TR" dirty="0" smtClean="0"/>
                  <a:t>Alt ve üst sınır değerler bulunur.</a:t>
                </a:r>
              </a:p>
              <a:p>
                <a:endParaRPr lang="tr-TR" dirty="0"/>
              </a:p>
              <a:p>
                <a:r>
                  <a:rPr lang="tr-TR" dirty="0"/>
                  <a:t>b</a:t>
                </a:r>
                <a:r>
                  <a:rPr lang="tr-TR" baseline="-25000" dirty="0" smtClean="0"/>
                  <a:t>1</a:t>
                </a:r>
                <a:r>
                  <a:rPr lang="tr-TR" dirty="0" smtClean="0"/>
                  <a:t>= 100-1,96*</a:t>
                </a:r>
                <a14:m>
                  <m:oMath xmlns:m="http://schemas.openxmlformats.org/officeDocument/2006/math">
                    <m:r>
                      <a:rPr lang="tr-TR" b="0" i="1" smtClean="0">
                        <a:latin typeface="Cambria Math" panose="02040503050406030204" pitchFamily="18" charset="0"/>
                      </a:rPr>
                      <m:t>2</m:t>
                    </m:r>
                    <m:r>
                      <a:rPr lang="tr-TR" i="1">
                        <a:latin typeface="Cambria Math" panose="02040503050406030204" pitchFamily="18" charset="0"/>
                      </a:rPr>
                      <m:t>/</m:t>
                    </m:r>
                    <m:rad>
                      <m:radPr>
                        <m:degHide m:val="on"/>
                        <m:ctrlPr>
                          <a:rPr lang="tr-TR" i="1">
                            <a:latin typeface="Cambria Math" panose="02040503050406030204" pitchFamily="18" charset="0"/>
                          </a:rPr>
                        </m:ctrlPr>
                      </m:radPr>
                      <m:deg/>
                      <m:e>
                        <m:r>
                          <a:rPr lang="tr-TR" b="0" i="1" smtClean="0">
                            <a:latin typeface="Cambria Math" panose="02040503050406030204" pitchFamily="18" charset="0"/>
                          </a:rPr>
                          <m:t>9</m:t>
                        </m:r>
                      </m:e>
                    </m:rad>
                  </m:oMath>
                </a14:m>
                <a:r>
                  <a:rPr lang="tr-TR" dirty="0" smtClean="0"/>
                  <a:t> =98,70</a:t>
                </a:r>
              </a:p>
              <a:p>
                <a:r>
                  <a:rPr lang="tr-TR" dirty="0"/>
                  <a:t>b</a:t>
                </a:r>
                <a:r>
                  <a:rPr lang="tr-TR" baseline="-25000" dirty="0" smtClean="0"/>
                  <a:t>2</a:t>
                </a:r>
                <a:r>
                  <a:rPr lang="tr-TR" dirty="0" smtClean="0"/>
                  <a:t>=100+1,96*</a:t>
                </a:r>
                <a14:m>
                  <m:oMath xmlns:m="http://schemas.openxmlformats.org/officeDocument/2006/math">
                    <m:r>
                      <a:rPr lang="tr-TR" b="0" i="1" smtClean="0">
                        <a:latin typeface="Cambria Math" panose="02040503050406030204" pitchFamily="18" charset="0"/>
                      </a:rPr>
                      <m:t>2</m:t>
                    </m:r>
                    <m:r>
                      <a:rPr lang="tr-TR" i="1">
                        <a:latin typeface="Cambria Math" panose="02040503050406030204" pitchFamily="18" charset="0"/>
                      </a:rPr>
                      <m:t>/</m:t>
                    </m:r>
                    <m:rad>
                      <m:radPr>
                        <m:degHide m:val="on"/>
                        <m:ctrlPr>
                          <a:rPr lang="tr-TR" i="1">
                            <a:latin typeface="Cambria Math" panose="02040503050406030204" pitchFamily="18" charset="0"/>
                          </a:rPr>
                        </m:ctrlPr>
                      </m:radPr>
                      <m:deg/>
                      <m:e>
                        <m:r>
                          <a:rPr lang="tr-TR" b="0" i="1" smtClean="0">
                            <a:latin typeface="Cambria Math" panose="02040503050406030204" pitchFamily="18" charset="0"/>
                          </a:rPr>
                          <m:t>9</m:t>
                        </m:r>
                      </m:e>
                    </m:rad>
                  </m:oMath>
                </a14:m>
                <a:r>
                  <a:rPr lang="tr-TR" dirty="0" smtClean="0"/>
                  <a:t> =101,30</a:t>
                </a:r>
              </a:p>
              <a:p>
                <a:endParaRPr lang="tr-TR" dirty="0"/>
              </a:p>
              <a:p>
                <a:r>
                  <a:rPr lang="tr-TR" dirty="0" smtClean="0"/>
                  <a:t>Buna göre alınan örneğin  ortalaması 102mm, Örnekleme dağılımının üst sınırının dışında kaldığından RED bölgesine düşer yani H</a:t>
                </a:r>
                <a:r>
                  <a:rPr lang="tr-TR" baseline="-25000" dirty="0" smtClean="0"/>
                  <a:t>0</a:t>
                </a:r>
                <a:r>
                  <a:rPr lang="tr-TR" dirty="0" smtClean="0"/>
                  <a:t> hipotezi kabul edilmez. Bu nedenle makinenin ayarı bozulmuştur, yeniden kalibre edilmesi gereklidir. </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3"/>
                <a:stretch>
                  <a:fillRect l="-928" t="-3501" r="-1159"/>
                </a:stretch>
              </a:blipFill>
            </p:spPr>
            <p:txBody>
              <a:bodyPr/>
              <a:lstStyle/>
              <a:p>
                <a:r>
                  <a:rPr lang="tr-TR">
                    <a:noFill/>
                  </a:rPr>
                  <a:t> </a:t>
                </a:r>
              </a:p>
            </p:txBody>
          </p:sp>
        </mc:Fallback>
      </mc:AlternateContent>
      <p:pic>
        <p:nvPicPr>
          <p:cNvPr id="6" name="Resim 5"/>
          <p:cNvPicPr>
            <a:picLocks noChangeAspect="1"/>
          </p:cNvPicPr>
          <p:nvPr/>
        </p:nvPicPr>
        <p:blipFill>
          <a:blip r:embed="rId4"/>
          <a:stretch>
            <a:fillRect/>
          </a:stretch>
        </p:blipFill>
        <p:spPr>
          <a:xfrm>
            <a:off x="6484852" y="2624138"/>
            <a:ext cx="1943100" cy="952500"/>
          </a:xfrm>
          <a:prstGeom prst="rect">
            <a:avLst/>
          </a:prstGeom>
        </p:spPr>
      </p:pic>
    </p:spTree>
    <p:extLst>
      <p:ext uri="{BB962C8B-B14F-4D97-AF65-F5344CB8AC3E}">
        <p14:creationId xmlns:p14="http://schemas.microsoft.com/office/powerpoint/2010/main" val="234532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070787" y="1565189"/>
            <a:ext cx="7479270" cy="3687111"/>
          </a:xfrm>
          <a:prstGeom prst="rect">
            <a:avLst/>
          </a:prstGeom>
        </p:spPr>
      </p:pic>
    </p:spTree>
    <p:extLst>
      <p:ext uri="{BB962C8B-B14F-4D97-AF65-F5344CB8AC3E}">
        <p14:creationId xmlns:p14="http://schemas.microsoft.com/office/powerpoint/2010/main" val="2904693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Örnek:  Bir yağış istasyonunda ölçülen yıllık yağışların ortalaması 68 cm, standart sapması ise 2 cm olarak normal dağıldığı kabul ediliyor. 36 yıllık bir örnekte ise ortalama yağış yüksekliği 71 cm bulunmuşsa yüzde 90 güven düzeyi için </a:t>
            </a:r>
            <a:r>
              <a:rPr lang="tr-TR" smtClean="0"/>
              <a:t>bu örneği test edelim.</a:t>
            </a:r>
          </a:p>
          <a:p>
            <a:r>
              <a:rPr lang="tr-TR" smtClean="0"/>
              <a:t> </a:t>
            </a:r>
            <a:endParaRPr lang="tr-TR" dirty="0"/>
          </a:p>
        </p:txBody>
      </p:sp>
    </p:spTree>
    <p:extLst>
      <p:ext uri="{BB962C8B-B14F-4D97-AF65-F5344CB8AC3E}">
        <p14:creationId xmlns:p14="http://schemas.microsoft.com/office/powerpoint/2010/main" val="319531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smtClean="0"/>
              <a:t>Normal dağılım 2 parametresi vardır. Ortalama</a:t>
            </a:r>
            <a:r>
              <a:rPr lang="tr-TR" sz="3200" dirty="0"/>
              <a:t>= </a:t>
            </a:r>
            <a:r>
              <a:rPr lang="el-GR" sz="3200" dirty="0"/>
              <a:t>μ; </a:t>
            </a:r>
            <a:r>
              <a:rPr lang="tr-TR" sz="3200" dirty="0"/>
              <a:t>Standart sapma = </a:t>
            </a:r>
            <a:r>
              <a:rPr lang="el-GR" sz="3200" dirty="0" smtClean="0"/>
              <a:t>σ</a:t>
            </a:r>
            <a:r>
              <a:rPr lang="tr-TR" sz="3200" dirty="0" smtClean="0"/>
              <a:t/>
            </a:r>
            <a:br>
              <a:rPr lang="tr-TR" sz="3200" dirty="0" smtClean="0"/>
            </a:br>
            <a:r>
              <a:rPr lang="tr-TR" sz="3200" dirty="0" smtClean="0"/>
              <a:t>Çarpıklık katsayısı sıfırdır.</a:t>
            </a:r>
            <a:endParaRPr lang="tr-TR" sz="3200" dirty="0"/>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6607245" y="2097474"/>
            <a:ext cx="5307134" cy="3635546"/>
          </a:xfrm>
          <a:prstGeom prst="rect">
            <a:avLst/>
          </a:prstGeom>
        </p:spPr>
      </p:pic>
      <p:pic>
        <p:nvPicPr>
          <p:cNvPr id="6" name="Resim 5"/>
          <p:cNvPicPr>
            <a:picLocks noChangeAspect="1"/>
          </p:cNvPicPr>
          <p:nvPr/>
        </p:nvPicPr>
        <p:blipFill>
          <a:blip r:embed="rId3"/>
          <a:stretch>
            <a:fillRect/>
          </a:stretch>
        </p:blipFill>
        <p:spPr>
          <a:xfrm>
            <a:off x="1306305" y="2097474"/>
            <a:ext cx="5300940" cy="3588736"/>
          </a:xfrm>
          <a:prstGeom prst="rect">
            <a:avLst/>
          </a:prstGeom>
        </p:spPr>
      </p:pic>
    </p:spTree>
    <p:extLst>
      <p:ext uri="{BB962C8B-B14F-4D97-AF65-F5344CB8AC3E}">
        <p14:creationId xmlns:p14="http://schemas.microsoft.com/office/powerpoint/2010/main" val="706794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 </a:t>
            </a:r>
            <a:r>
              <a:rPr lang="tr-TR" dirty="0" smtClean="0"/>
              <a:t>Z indisi ( Z skoru): Normal dağılımın kullanılabilmesi için elde edilmiş standart değerdir. Ortalaması sıfır ve standart sapması 1 olan bir rastgele değişken olarak düşünülebilir. </a:t>
            </a:r>
            <a:r>
              <a:rPr lang="tr-TR" b="1" dirty="0" smtClean="0"/>
              <a:t>Z </a:t>
            </a:r>
            <a:r>
              <a:rPr lang="tr-TR" b="1" dirty="0" err="1" smtClean="0"/>
              <a:t>nin</a:t>
            </a:r>
            <a:r>
              <a:rPr lang="tr-TR" b="1" dirty="0" smtClean="0"/>
              <a:t> dağılımına Standart Normal dağılım denir. </a:t>
            </a:r>
            <a:r>
              <a:rPr lang="tr-TR" dirty="0" smtClean="0"/>
              <a:t>Aşağıdaki dönüşümle elde edilir.</a:t>
            </a:r>
          </a:p>
          <a:p>
            <a:endParaRPr lang="tr-TR" dirty="0"/>
          </a:p>
        </p:txBody>
      </p:sp>
      <p:pic>
        <p:nvPicPr>
          <p:cNvPr id="4" name="Resim 3"/>
          <p:cNvPicPr>
            <a:picLocks noChangeAspect="1"/>
          </p:cNvPicPr>
          <p:nvPr/>
        </p:nvPicPr>
        <p:blipFill>
          <a:blip r:embed="rId2"/>
          <a:stretch>
            <a:fillRect/>
          </a:stretch>
        </p:blipFill>
        <p:spPr>
          <a:xfrm>
            <a:off x="755435" y="3901282"/>
            <a:ext cx="5095875" cy="1562100"/>
          </a:xfrm>
          <a:prstGeom prst="rect">
            <a:avLst/>
          </a:prstGeom>
        </p:spPr>
      </p:pic>
      <p:pic>
        <p:nvPicPr>
          <p:cNvPr id="5" name="Resim 4"/>
          <p:cNvPicPr>
            <a:picLocks noChangeAspect="1"/>
          </p:cNvPicPr>
          <p:nvPr/>
        </p:nvPicPr>
        <p:blipFill>
          <a:blip r:embed="rId3"/>
          <a:stretch>
            <a:fillRect/>
          </a:stretch>
        </p:blipFill>
        <p:spPr>
          <a:xfrm>
            <a:off x="6335669" y="3503699"/>
            <a:ext cx="4383776" cy="2808201"/>
          </a:xfrm>
          <a:prstGeom prst="rect">
            <a:avLst/>
          </a:prstGeom>
        </p:spPr>
      </p:pic>
    </p:spTree>
    <p:extLst>
      <p:ext uri="{BB962C8B-B14F-4D97-AF65-F5344CB8AC3E}">
        <p14:creationId xmlns:p14="http://schemas.microsoft.com/office/powerpoint/2010/main" val="2600737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9833" y="680565"/>
            <a:ext cx="10515600" cy="4351338"/>
          </a:xfrm>
        </p:spPr>
        <p:txBody>
          <a:bodyPr/>
          <a:lstStyle/>
          <a:p>
            <a:r>
              <a:rPr lang="tr-TR" dirty="0" smtClean="0"/>
              <a:t>Standart normal dağılım için dağılım fonksiyonundan bulunan olasılıklar tablo haline getirilmiştir. Bu tablolar Normal dağılım simetrik olduğu için sadece Z </a:t>
            </a:r>
            <a:r>
              <a:rPr lang="tr-TR" dirty="0" err="1" smtClean="0"/>
              <a:t>nin</a:t>
            </a:r>
            <a:r>
              <a:rPr lang="tr-TR" dirty="0" smtClean="0"/>
              <a:t> pozitif değerleri için hazırlanmıştır. Bu tablo kullanılarak belirli bir z değerine karşılık gelen aşma olasılığı bulunabildiği gibi, olasılık kullanılarak z </a:t>
            </a:r>
            <a:r>
              <a:rPr lang="tr-TR" dirty="0" err="1" smtClean="0"/>
              <a:t>değeride</a:t>
            </a:r>
            <a:r>
              <a:rPr lang="tr-TR" dirty="0" smtClean="0"/>
              <a:t> elde edilebilir. Z </a:t>
            </a:r>
            <a:r>
              <a:rPr lang="tr-TR" dirty="0" err="1" smtClean="0"/>
              <a:t>nin</a:t>
            </a:r>
            <a:r>
              <a:rPr lang="tr-TR" dirty="0" smtClean="0"/>
              <a:t> verilen bir pozitif değeri aşma olasılığı F(z)= A tablodan okunabilir. Z </a:t>
            </a:r>
            <a:r>
              <a:rPr lang="tr-TR" dirty="0" err="1" smtClean="0"/>
              <a:t>nin</a:t>
            </a:r>
            <a:r>
              <a:rPr lang="tr-TR" dirty="0" smtClean="0"/>
              <a:t> bu değerden küçük kalma </a:t>
            </a:r>
            <a:r>
              <a:rPr lang="tr-TR" dirty="0" err="1" smtClean="0"/>
              <a:t>olasılığıda</a:t>
            </a:r>
            <a:r>
              <a:rPr lang="tr-TR" dirty="0" smtClean="0"/>
              <a:t> 1-F(z) şeklinde bulunabilir. </a:t>
            </a:r>
            <a:endParaRPr lang="tr-TR" dirty="0"/>
          </a:p>
        </p:txBody>
      </p:sp>
      <p:pic>
        <p:nvPicPr>
          <p:cNvPr id="8" name="Resim 7"/>
          <p:cNvPicPr>
            <a:picLocks noChangeAspect="1"/>
          </p:cNvPicPr>
          <p:nvPr/>
        </p:nvPicPr>
        <p:blipFill>
          <a:blip r:embed="rId2"/>
          <a:stretch>
            <a:fillRect/>
          </a:stretch>
        </p:blipFill>
        <p:spPr>
          <a:xfrm>
            <a:off x="2283554" y="4060546"/>
            <a:ext cx="6611248" cy="1942713"/>
          </a:xfrm>
          <a:prstGeom prst="rect">
            <a:avLst/>
          </a:prstGeom>
        </p:spPr>
      </p:pic>
    </p:spTree>
    <p:extLst>
      <p:ext uri="{BB962C8B-B14F-4D97-AF65-F5344CB8AC3E}">
        <p14:creationId xmlns:p14="http://schemas.microsoft.com/office/powerpoint/2010/main" val="3117871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4990" y="0"/>
            <a:ext cx="6499621" cy="6694271"/>
          </a:xfrm>
        </p:spPr>
      </p:pic>
    </p:spTree>
    <p:extLst>
      <p:ext uri="{BB962C8B-B14F-4D97-AF65-F5344CB8AC3E}">
        <p14:creationId xmlns:p14="http://schemas.microsoft.com/office/powerpoint/2010/main" val="1904404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Bir değişkenin Normal dağılıma uyup uymadığı nasıl kontrol edilebilir?</a:t>
            </a:r>
          </a:p>
          <a:p>
            <a:pPr marL="0" indent="0">
              <a:buNone/>
            </a:pPr>
            <a:r>
              <a:rPr lang="tr-TR" dirty="0" smtClean="0"/>
              <a:t>Bunun için birçok yol vardır. Bir yöntem olarak, gözlenmiş örnekten elde edilen frekans </a:t>
            </a:r>
            <a:r>
              <a:rPr lang="tr-TR" dirty="0" err="1" smtClean="0"/>
              <a:t>histogramının</a:t>
            </a:r>
            <a:r>
              <a:rPr lang="tr-TR" dirty="0" smtClean="0"/>
              <a:t> çan eğrisine uyup uymadığına bakılır. Bunun yanında gözlenmiş verilerin </a:t>
            </a:r>
            <a:r>
              <a:rPr lang="tr-TR" dirty="0" err="1" smtClean="0"/>
              <a:t>eklenik</a:t>
            </a:r>
            <a:r>
              <a:rPr lang="tr-TR" dirty="0" smtClean="0"/>
              <a:t> frekans dağılımı Normal olasılık kağıdına çizilir. Eğer bu dağılım doğru bir çizgiye yakınsa Normal dağılım kabulü yapılabilir.  Bunun yanında istatistik olarak çarpıklık katsayısının sıfıra yakın olup olmadığına bakılır. Bunların dışında İstatistik hipotez testleri denilen bazı testler yoluyla karar verilir. Bu testlerden bir tanesi </a:t>
            </a:r>
            <a:r>
              <a:rPr lang="tr-TR" dirty="0" err="1" smtClean="0"/>
              <a:t>Kikare</a:t>
            </a:r>
            <a:r>
              <a:rPr lang="tr-TR" dirty="0" smtClean="0"/>
              <a:t> testi </a:t>
            </a:r>
            <a:r>
              <a:rPr lang="tr-TR" dirty="0" err="1" smtClean="0"/>
              <a:t>dir</a:t>
            </a:r>
            <a:r>
              <a:rPr lang="tr-TR" dirty="0" smtClean="0"/>
              <a:t>. </a:t>
            </a:r>
            <a:endParaRPr lang="tr-TR" dirty="0"/>
          </a:p>
        </p:txBody>
      </p:sp>
    </p:spTree>
    <p:extLst>
      <p:ext uri="{BB962C8B-B14F-4D97-AF65-F5344CB8AC3E}">
        <p14:creationId xmlns:p14="http://schemas.microsoft.com/office/powerpoint/2010/main" val="65206643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1088</Words>
  <Application>Microsoft Office PowerPoint</Application>
  <PresentationFormat>Geniş ekran</PresentationFormat>
  <Paragraphs>88</Paragraphs>
  <Slides>40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Arial</vt:lpstr>
      <vt:lpstr>Calibri</vt:lpstr>
      <vt:lpstr>Calibri Light</vt:lpstr>
      <vt:lpstr>Cambria Math</vt:lpstr>
      <vt:lpstr>Office Teması</vt:lpstr>
      <vt:lpstr>Önemli olasılık Dağılım Fonksiyonları</vt:lpstr>
      <vt:lpstr>NORMAL DAĞILIM</vt:lpstr>
      <vt:lpstr>PowerPoint Sunusu</vt:lpstr>
      <vt:lpstr>PowerPoint Sunusu</vt:lpstr>
      <vt:lpstr>Normal dağılım 2 parametresi vardır. Ortalama= μ; Standart sapma = σ Çarpıklık katsayısı sıfırdır.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Örnekler</vt:lpstr>
      <vt:lpstr>LogNormal dağılım</vt:lpstr>
      <vt:lpstr>PowerPoint Sunusu</vt:lpstr>
      <vt:lpstr>PowerPoint Sunusu</vt:lpstr>
      <vt:lpstr>Diğer dağılımlar ve Ekstrem Dağılımlar</vt:lpstr>
      <vt:lpstr>PowerPoint Sunusu</vt:lpstr>
      <vt:lpstr>Örnekleme dağılımı ve Hipotezler</vt:lpstr>
      <vt:lpstr>PowerPoint Sunusu</vt:lpstr>
      <vt:lpstr>Asipmptotik örnekleme dağılımın parametreleri</vt:lpstr>
      <vt:lpstr>PowerPoint Sunusu</vt:lpstr>
      <vt:lpstr>PowerPoint Sunusu</vt:lpstr>
      <vt:lpstr>PowerPoint Sunusu</vt:lpstr>
      <vt:lpstr>PowerPoint Sunusu</vt:lpstr>
      <vt:lpstr>PowerPoint Sunusu</vt:lpstr>
      <vt:lpstr>PowerPoint Sunusu</vt:lpstr>
      <vt:lpstr>Hipotez testleri</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Hakem</dc:creator>
  <cp:lastModifiedBy>Hakem</cp:lastModifiedBy>
  <cp:revision>60</cp:revision>
  <dcterms:created xsi:type="dcterms:W3CDTF">2022-09-14T11:18:40Z</dcterms:created>
  <dcterms:modified xsi:type="dcterms:W3CDTF">2022-12-15T08:40:06Z</dcterms:modified>
</cp:coreProperties>
</file>