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2" r:id="rId3"/>
    <p:sldId id="275" r:id="rId4"/>
    <p:sldId id="273" r:id="rId5"/>
    <p:sldId id="274" r:id="rId6"/>
    <p:sldId id="276" r:id="rId7"/>
    <p:sldId id="277" r:id="rId8"/>
    <p:sldId id="278" r:id="rId9"/>
    <p:sldId id="305" r:id="rId10"/>
    <p:sldId id="281" r:id="rId11"/>
    <p:sldId id="282" r:id="rId12"/>
    <p:sldId id="279" r:id="rId13"/>
    <p:sldId id="280" r:id="rId14"/>
    <p:sldId id="285" r:id="rId15"/>
    <p:sldId id="286" r:id="rId16"/>
    <p:sldId id="284" r:id="rId17"/>
    <p:sldId id="283" r:id="rId18"/>
    <p:sldId id="287" r:id="rId19"/>
    <p:sldId id="289" r:id="rId20"/>
    <p:sldId id="288" r:id="rId21"/>
    <p:sldId id="291" r:id="rId22"/>
    <p:sldId id="300" r:id="rId23"/>
    <p:sldId id="290" r:id="rId24"/>
    <p:sldId id="303" r:id="rId25"/>
    <p:sldId id="301" r:id="rId26"/>
    <p:sldId id="302" r:id="rId27"/>
    <p:sldId id="304" r:id="rId28"/>
    <p:sldId id="293" r:id="rId29"/>
    <p:sldId id="294" r:id="rId30"/>
    <p:sldId id="295" r:id="rId31"/>
    <p:sldId id="296" r:id="rId32"/>
    <p:sldId id="297"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16CE081-21ED-4575-B044-D18175502C59}" type="datetimeFigureOut">
              <a:rPr lang="tr-TR" smtClean="0"/>
              <a:t>18.4.2017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2895252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16CE081-21ED-4575-B044-D18175502C59}" type="datetimeFigureOut">
              <a:rPr lang="tr-TR" smtClean="0"/>
              <a:t>18.4.2017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803526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16CE081-21ED-4575-B044-D18175502C59}" type="datetimeFigureOut">
              <a:rPr lang="tr-TR" smtClean="0"/>
              <a:t>18.4.2017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1309153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16CE081-21ED-4575-B044-D18175502C59}" type="datetimeFigureOut">
              <a:rPr lang="tr-TR" smtClean="0"/>
              <a:t>18.4.2017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876090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16CE081-21ED-4575-B044-D18175502C59}" type="datetimeFigureOut">
              <a:rPr lang="tr-TR" smtClean="0"/>
              <a:t>18.4.2017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3689025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16CE081-21ED-4575-B044-D18175502C59}" type="datetimeFigureOut">
              <a:rPr lang="tr-TR" smtClean="0"/>
              <a:t>18.4.2017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3497955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16CE081-21ED-4575-B044-D18175502C59}" type="datetimeFigureOut">
              <a:rPr lang="tr-TR" smtClean="0"/>
              <a:t>18.4.2017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2623621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16CE081-21ED-4575-B044-D18175502C59}" type="datetimeFigureOut">
              <a:rPr lang="tr-TR" smtClean="0"/>
              <a:t>18.4.2017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1945894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16CE081-21ED-4575-B044-D18175502C59}" type="datetimeFigureOut">
              <a:rPr lang="tr-TR" smtClean="0"/>
              <a:t>18.4.2017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3298403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16CE081-21ED-4575-B044-D18175502C59}" type="datetimeFigureOut">
              <a:rPr lang="tr-TR" smtClean="0"/>
              <a:t>18.4.2017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3644647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16CE081-21ED-4575-B044-D18175502C59}" type="datetimeFigureOut">
              <a:rPr lang="tr-TR" smtClean="0"/>
              <a:t>18.4.2017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CCAA4B-F8E0-4BDC-A68F-4B8A8BDCEE12}" type="slidenum">
              <a:rPr lang="tr-TR" smtClean="0"/>
              <a:t>‹#›</a:t>
            </a:fld>
            <a:endParaRPr lang="tr-TR"/>
          </a:p>
        </p:txBody>
      </p:sp>
    </p:spTree>
    <p:extLst>
      <p:ext uri="{BB962C8B-B14F-4D97-AF65-F5344CB8AC3E}">
        <p14:creationId xmlns:p14="http://schemas.microsoft.com/office/powerpoint/2010/main" val="250489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CE081-21ED-4575-B044-D18175502C59}" type="datetimeFigureOut">
              <a:rPr lang="tr-TR" smtClean="0"/>
              <a:t>18.4.2017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CAA4B-F8E0-4BDC-A68F-4B8A8BDCEE12}" type="slidenum">
              <a:rPr lang="tr-TR" smtClean="0"/>
              <a:t>‹#›</a:t>
            </a:fld>
            <a:endParaRPr lang="tr-TR"/>
          </a:p>
        </p:txBody>
      </p:sp>
    </p:spTree>
    <p:extLst>
      <p:ext uri="{BB962C8B-B14F-4D97-AF65-F5344CB8AC3E}">
        <p14:creationId xmlns:p14="http://schemas.microsoft.com/office/powerpoint/2010/main" val="4050314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026" name="Picture 2" descr="http://anadolurisk.com.tr/Files/img/baraj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4721" y="1408670"/>
            <a:ext cx="5674841" cy="3783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115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DOLGU BARAJLAR</a:t>
            </a:r>
            <a:endParaRPr lang="tr-TR" dirty="0"/>
          </a:p>
        </p:txBody>
      </p:sp>
      <p:sp>
        <p:nvSpPr>
          <p:cNvPr id="3" name="İçerik Yer Tutucusu 2"/>
          <p:cNvSpPr>
            <a:spLocks noGrp="1"/>
          </p:cNvSpPr>
          <p:nvPr>
            <p:ph idx="1"/>
          </p:nvPr>
        </p:nvSpPr>
        <p:spPr/>
        <p:txBody>
          <a:bodyPr>
            <a:normAutofit/>
          </a:bodyPr>
          <a:lstStyle/>
          <a:p>
            <a:r>
              <a:rPr lang="tr-TR" dirty="0" smtClean="0"/>
              <a:t>Dolgu Barajlar su basıncını dolgu gövdesi ile temele aktaran barajlardır. Dolgu Baraj çeşitleri:</a:t>
            </a:r>
          </a:p>
          <a:p>
            <a:r>
              <a:rPr lang="tr-TR" altLang="tr-TR" dirty="0"/>
              <a:t>a) Homojen gövdeli </a:t>
            </a:r>
            <a:r>
              <a:rPr lang="tr-TR" altLang="tr-TR" dirty="0" smtClean="0"/>
              <a:t>dolgu barajlar</a:t>
            </a:r>
            <a:r>
              <a:rPr lang="tr-TR" altLang="tr-TR" dirty="0"/>
              <a:t/>
            </a:r>
            <a:br>
              <a:rPr lang="tr-TR" altLang="tr-TR" dirty="0"/>
            </a:br>
            <a:r>
              <a:rPr lang="tr-TR" altLang="tr-TR" dirty="0"/>
              <a:t>b) </a:t>
            </a:r>
            <a:r>
              <a:rPr lang="tr-TR" altLang="tr-TR" dirty="0" err="1"/>
              <a:t>Zonlu</a:t>
            </a:r>
            <a:r>
              <a:rPr lang="tr-TR" altLang="tr-TR" dirty="0"/>
              <a:t> barajlar</a:t>
            </a:r>
            <a:br>
              <a:rPr lang="tr-TR" altLang="tr-TR" dirty="0"/>
            </a:br>
            <a:r>
              <a:rPr lang="tr-TR" altLang="tr-TR" dirty="0"/>
              <a:t>- Toprak dolgu</a:t>
            </a:r>
            <a:br>
              <a:rPr lang="tr-TR" altLang="tr-TR" dirty="0"/>
            </a:br>
            <a:r>
              <a:rPr lang="tr-TR" altLang="tr-TR" dirty="0"/>
              <a:t>- Kaya </a:t>
            </a:r>
            <a:r>
              <a:rPr lang="tr-TR" altLang="tr-TR" dirty="0" smtClean="0"/>
              <a:t>dolgu</a:t>
            </a:r>
            <a:r>
              <a:rPr lang="tr-TR" altLang="tr-TR" dirty="0"/>
              <a:t/>
            </a:r>
            <a:br>
              <a:rPr lang="tr-TR" altLang="tr-TR" dirty="0"/>
            </a:br>
            <a:r>
              <a:rPr lang="tr-TR" altLang="tr-TR" dirty="0"/>
              <a:t>c) Memba şevi geçirimsiz </a:t>
            </a:r>
            <a:r>
              <a:rPr lang="tr-TR" altLang="tr-TR" dirty="0" smtClean="0"/>
              <a:t>kaplamalı </a:t>
            </a:r>
            <a:r>
              <a:rPr lang="tr-TR" altLang="tr-TR" dirty="0"/>
              <a:t>dolgu barajlar</a:t>
            </a:r>
            <a:br>
              <a:rPr lang="tr-TR" altLang="tr-TR" dirty="0"/>
            </a:br>
            <a:r>
              <a:rPr lang="tr-TR" altLang="tr-TR" dirty="0"/>
              <a:t>- Asfalt memba kaplamalı</a:t>
            </a:r>
            <a:br>
              <a:rPr lang="tr-TR" altLang="tr-TR" dirty="0"/>
            </a:br>
            <a:r>
              <a:rPr lang="tr-TR" altLang="tr-TR" dirty="0"/>
              <a:t>- Beton memba </a:t>
            </a:r>
            <a:r>
              <a:rPr lang="tr-TR" altLang="tr-TR" dirty="0" smtClean="0"/>
              <a:t>kaplamalı (</a:t>
            </a:r>
            <a:r>
              <a:rPr lang="tr-TR" altLang="tr-TR" dirty="0" smtClean="0"/>
              <a:t>Ön yüzü beton kaplı, ÖYBK</a:t>
            </a:r>
            <a:r>
              <a:rPr lang="tr-TR" altLang="tr-TR" dirty="0" smtClean="0"/>
              <a:t>)</a:t>
            </a:r>
            <a:r>
              <a:rPr lang="tr-TR" altLang="tr-TR" dirty="0"/>
              <a:t/>
            </a:r>
            <a:br>
              <a:rPr lang="tr-TR" altLang="tr-TR" dirty="0"/>
            </a:br>
            <a:endParaRPr lang="tr-TR" dirty="0"/>
          </a:p>
        </p:txBody>
      </p:sp>
    </p:spTree>
    <p:extLst>
      <p:ext uri="{BB962C8B-B14F-4D97-AF65-F5344CB8AC3E}">
        <p14:creationId xmlns:p14="http://schemas.microsoft.com/office/powerpoint/2010/main" val="1625558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Tercih sebepleri ve üstünlükleri:</a:t>
            </a:r>
            <a:endParaRPr lang="tr-TR" dirty="0"/>
          </a:p>
        </p:txBody>
      </p:sp>
      <p:sp>
        <p:nvSpPr>
          <p:cNvPr id="3" name="İçerik Yer Tutucusu 2"/>
          <p:cNvSpPr>
            <a:spLocks noGrp="1"/>
          </p:cNvSpPr>
          <p:nvPr>
            <p:ph idx="1"/>
          </p:nvPr>
        </p:nvSpPr>
        <p:spPr/>
        <p:txBody>
          <a:bodyPr>
            <a:normAutofit/>
          </a:bodyPr>
          <a:lstStyle/>
          <a:p>
            <a:r>
              <a:rPr lang="tr-TR" dirty="0" smtClean="0"/>
              <a:t>Her türlü temel ve zemin şartlarına uygundur</a:t>
            </a:r>
          </a:p>
          <a:p>
            <a:r>
              <a:rPr lang="tr-TR" dirty="0" smtClean="0"/>
              <a:t>Dar vadiden geniş vadiye her tür vadi için uygundur.</a:t>
            </a:r>
          </a:p>
          <a:p>
            <a:r>
              <a:rPr lang="tr-TR" dirty="0" smtClean="0"/>
              <a:t>Dolgu malzemesinin </a:t>
            </a:r>
            <a:r>
              <a:rPr lang="tr-TR" dirty="0" err="1" smtClean="0"/>
              <a:t>heryerden</a:t>
            </a:r>
            <a:r>
              <a:rPr lang="tr-TR" dirty="0" smtClean="0"/>
              <a:t> temin edilebilmesi.</a:t>
            </a:r>
          </a:p>
          <a:p>
            <a:r>
              <a:rPr lang="tr-TR" dirty="0" smtClean="0"/>
              <a:t> Geçirimsizlik için değişik çözümler bulunması</a:t>
            </a:r>
          </a:p>
          <a:p>
            <a:r>
              <a:rPr lang="tr-TR" dirty="0" smtClean="0"/>
              <a:t>Dolgu malzemenin çıkarılması, taşınması ve sıkıştırılmasının büyük iş makinaları ile ekonomik olması. </a:t>
            </a:r>
          </a:p>
          <a:p>
            <a:r>
              <a:rPr lang="tr-TR" dirty="0" smtClean="0"/>
              <a:t>Dolgu malzemenin ucuz olması</a:t>
            </a:r>
          </a:p>
          <a:p>
            <a:r>
              <a:rPr lang="tr-TR" dirty="0" smtClean="0"/>
              <a:t>Aşırı yüklemeye karşı daha az hassas olması ve daha emniyetli olması</a:t>
            </a:r>
          </a:p>
          <a:p>
            <a:pPr marL="0" indent="0">
              <a:buNone/>
            </a:pPr>
            <a:endParaRPr lang="tr-TR" dirty="0" smtClean="0"/>
          </a:p>
          <a:p>
            <a:endParaRPr lang="tr-TR" dirty="0" smtClean="0"/>
          </a:p>
          <a:p>
            <a:endParaRPr lang="tr-TR" dirty="0"/>
          </a:p>
        </p:txBody>
      </p:sp>
    </p:spTree>
    <p:extLst>
      <p:ext uri="{BB962C8B-B14F-4D97-AF65-F5344CB8AC3E}">
        <p14:creationId xmlns:p14="http://schemas.microsoft.com/office/powerpoint/2010/main" val="2133519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 Homojen gövdeli dolgu barajlar</a:t>
            </a:r>
            <a:endParaRPr lang="tr-TR" dirty="0"/>
          </a:p>
        </p:txBody>
      </p:sp>
      <p:sp>
        <p:nvSpPr>
          <p:cNvPr id="3" name="İçerik Yer Tutucusu 2"/>
          <p:cNvSpPr>
            <a:spLocks noGrp="1"/>
          </p:cNvSpPr>
          <p:nvPr>
            <p:ph idx="1"/>
          </p:nvPr>
        </p:nvSpPr>
        <p:spPr/>
        <p:txBody>
          <a:bodyPr>
            <a:normAutofit fontScale="85000" lnSpcReduction="20000"/>
          </a:bodyPr>
          <a:lstStyle/>
          <a:p>
            <a:pPr>
              <a:lnSpc>
                <a:spcPct val="80000"/>
              </a:lnSpc>
            </a:pPr>
            <a:r>
              <a:rPr lang="tr-TR" altLang="tr-TR" dirty="0"/>
              <a:t>Homojen gövdeli baraj, geçirimsiz veya çok az geçirimli , aynı özelliklere sahip tek bir malzemeden oluşmuş, geçirimsizlik fonksiyonuna, şev korumaları hariç, bütün gövdenin katıldığı tipte bir yapıdır.</a:t>
            </a:r>
          </a:p>
          <a:p>
            <a:pPr>
              <a:lnSpc>
                <a:spcPct val="80000"/>
              </a:lnSpc>
            </a:pPr>
            <a:r>
              <a:rPr lang="tr-TR" altLang="tr-TR" dirty="0"/>
              <a:t>Rezervuar uzun süre dolu tutularak malzemenin doygun hale gelmesinden sonra ani boşalmalarda, şevlerin kaymaması için çok yatık tertip edilmeleri gerekir.</a:t>
            </a:r>
          </a:p>
          <a:p>
            <a:pPr>
              <a:lnSpc>
                <a:spcPct val="80000"/>
              </a:lnSpc>
            </a:pPr>
            <a:r>
              <a:rPr lang="tr-TR" altLang="tr-TR" dirty="0"/>
              <a:t>Bu tip barajlar mansap şevinin korunması bakımından </a:t>
            </a:r>
            <a:r>
              <a:rPr lang="tr-TR" altLang="tr-TR" dirty="0" err="1"/>
              <a:t>modifiye</a:t>
            </a:r>
            <a:r>
              <a:rPr lang="tr-TR" altLang="tr-TR" dirty="0"/>
              <a:t> edilerek uygulanmışlardır.</a:t>
            </a:r>
          </a:p>
          <a:p>
            <a:pPr>
              <a:lnSpc>
                <a:spcPct val="80000"/>
              </a:lnSpc>
            </a:pPr>
            <a:r>
              <a:rPr lang="tr-TR" altLang="tr-TR" dirty="0"/>
              <a:t>Mansapta öngörülen bir kaya topuk ve bunun gövde tarafındaki yüzünde yer alacak filtre, sızma hattını aşağı çekerek drene edecektir.</a:t>
            </a:r>
          </a:p>
          <a:p>
            <a:pPr>
              <a:lnSpc>
                <a:spcPct val="80000"/>
              </a:lnSpc>
            </a:pPr>
            <a:r>
              <a:rPr lang="tr-TR" altLang="tr-TR" dirty="0"/>
              <a:t>Bu tip gövde dolguları, eskiden alçak barajlarda (h &lt; 30m) ve göletlerde çok kullanılmıştır.</a:t>
            </a:r>
          </a:p>
          <a:p>
            <a:pPr>
              <a:lnSpc>
                <a:spcPct val="80000"/>
              </a:lnSpc>
            </a:pPr>
            <a:r>
              <a:rPr lang="tr-TR" altLang="tr-TR" dirty="0"/>
              <a:t>Genelde bu tip gövdeler depolama barajlarında, herhangi bir sebepten zorunlu olmadıkça uygulanmamalıdır.</a:t>
            </a:r>
          </a:p>
          <a:p>
            <a:pPr>
              <a:lnSpc>
                <a:spcPct val="80000"/>
              </a:lnSpc>
            </a:pPr>
            <a:r>
              <a:rPr lang="tr-TR" altLang="tr-TR" dirty="0"/>
              <a:t>Uygulama alanları daha </a:t>
            </a:r>
            <a:r>
              <a:rPr lang="tr-TR" altLang="tr-TR" dirty="0" smtClean="0"/>
              <a:t>ziyade </a:t>
            </a:r>
            <a:r>
              <a:rPr lang="tr-TR" altLang="tr-TR" dirty="0"/>
              <a:t>sel kapanları, geçici </a:t>
            </a:r>
            <a:r>
              <a:rPr lang="tr-TR" altLang="tr-TR" dirty="0" err="1"/>
              <a:t>batardolar</a:t>
            </a:r>
            <a:r>
              <a:rPr lang="tr-TR" altLang="tr-TR" dirty="0"/>
              <a:t> vs. olmaktadır.</a:t>
            </a:r>
          </a:p>
        </p:txBody>
      </p:sp>
    </p:spTree>
    <p:extLst>
      <p:ext uri="{BB962C8B-B14F-4D97-AF65-F5344CB8AC3E}">
        <p14:creationId xmlns:p14="http://schemas.microsoft.com/office/powerpoint/2010/main" val="2301052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t>b) </a:t>
            </a:r>
            <a:r>
              <a:rPr lang="tr-TR" sz="3200" b="1" dirty="0" err="1" smtClean="0"/>
              <a:t>Zonlu</a:t>
            </a:r>
            <a:r>
              <a:rPr lang="tr-TR" sz="3200" b="1" dirty="0" smtClean="0"/>
              <a:t> dolgu barajlar (merkezi çekirdekli dolgu barajlar)</a:t>
            </a:r>
            <a:endParaRPr lang="tr-TR" sz="3200" b="1" dirty="0"/>
          </a:p>
        </p:txBody>
      </p:sp>
      <p:sp>
        <p:nvSpPr>
          <p:cNvPr id="3" name="İçerik Yer Tutucusu 2"/>
          <p:cNvSpPr>
            <a:spLocks noGrp="1"/>
          </p:cNvSpPr>
          <p:nvPr>
            <p:ph idx="1"/>
          </p:nvPr>
        </p:nvSpPr>
        <p:spPr>
          <a:xfrm>
            <a:off x="780535" y="1413733"/>
            <a:ext cx="11156092" cy="4351338"/>
          </a:xfrm>
        </p:spPr>
        <p:txBody>
          <a:bodyPr>
            <a:noAutofit/>
          </a:bodyPr>
          <a:lstStyle/>
          <a:p>
            <a:r>
              <a:rPr lang="tr-TR" altLang="tr-TR" sz="2000" dirty="0"/>
              <a:t>Bu tipteki barajlarda çeşitli dolgu malzemesi belirli amaçlarla gövdenin değişik bölgelerine yerleştirilmişlerdir</a:t>
            </a:r>
            <a:r>
              <a:rPr lang="tr-TR" altLang="tr-TR" sz="2000" dirty="0" smtClean="0"/>
              <a:t>.</a:t>
            </a:r>
            <a:r>
              <a:rPr lang="tr-TR" altLang="tr-TR" sz="2000" dirty="0"/>
              <a:t/>
            </a:r>
            <a:br>
              <a:rPr lang="tr-TR" altLang="tr-TR" sz="2000" dirty="0"/>
            </a:br>
            <a:r>
              <a:rPr lang="tr-TR" altLang="tr-TR" sz="2000" dirty="0"/>
              <a:t>Gövdede teşkil edilecek, malzeme </a:t>
            </a:r>
            <a:r>
              <a:rPr lang="tr-TR" altLang="tr-TR" sz="2000" dirty="0" err="1"/>
              <a:t>zonları</a:t>
            </a:r>
            <a:r>
              <a:rPr lang="tr-TR" altLang="tr-TR" sz="2000" dirty="0"/>
              <a:t> </a:t>
            </a:r>
            <a:r>
              <a:rPr lang="tr-TR" altLang="tr-TR" sz="2000" dirty="0" smtClean="0"/>
              <a:t>şöyledir.</a:t>
            </a:r>
          </a:p>
          <a:p>
            <a:pPr>
              <a:lnSpc>
                <a:spcPct val="80000"/>
              </a:lnSpc>
            </a:pPr>
            <a:r>
              <a:rPr lang="tr-TR" altLang="tr-TR" sz="2000" dirty="0" smtClean="0"/>
              <a:t>-</a:t>
            </a:r>
            <a:r>
              <a:rPr lang="tr-TR" altLang="tr-TR" sz="2000" i="1" dirty="0" smtClean="0"/>
              <a:t>Merkezi çekirdek: </a:t>
            </a:r>
            <a:r>
              <a:rPr lang="tr-TR" altLang="tr-TR" sz="2000" dirty="0" smtClean="0"/>
              <a:t>Kil özelliğinde </a:t>
            </a:r>
            <a:r>
              <a:rPr lang="tr-TR" altLang="tr-TR" sz="2000" dirty="0"/>
              <a:t>bir malzemeden oluşan bu dolgu gövdenin geçirimsizliğini sağlar. </a:t>
            </a:r>
            <a:r>
              <a:rPr lang="tr-TR" altLang="tr-TR" sz="2000" dirty="0" smtClean="0"/>
              <a:t>Beton, asfalt gibi malzemelerde bu amaçla kullanılabilir. </a:t>
            </a:r>
          </a:p>
          <a:p>
            <a:pPr>
              <a:lnSpc>
                <a:spcPct val="80000"/>
              </a:lnSpc>
            </a:pPr>
            <a:r>
              <a:rPr lang="tr-TR" altLang="tr-TR" sz="2000" i="1" dirty="0" smtClean="0"/>
              <a:t>Memba ve Mansap dolguları: </a:t>
            </a:r>
            <a:r>
              <a:rPr lang="tr-TR" altLang="tr-TR" sz="2000" dirty="0"/>
              <a:t>Bu dolgular geçirimli ve yarı geçirimli özelliktedirler. Memba dolgusunda, rezervuarın ani boşalma durumunda çabuk derene olması için daha çok geçirimli malzeme tercih edilir. Aksi takdirde düşey ve yatay drenaj tabakaları </a:t>
            </a:r>
            <a:r>
              <a:rPr lang="tr-TR" altLang="tr-TR" sz="2000" dirty="0" smtClean="0"/>
              <a:t>düzenlenmelidir. Mansap </a:t>
            </a:r>
            <a:r>
              <a:rPr lang="tr-TR" altLang="tr-TR" sz="2000" dirty="0"/>
              <a:t>dolgusunun yarı geçirimli olması halinde, sızma hattının </a:t>
            </a:r>
            <a:r>
              <a:rPr lang="tr-TR" altLang="tr-TR" sz="2000" dirty="0" smtClean="0"/>
              <a:t>yükselmemesi </a:t>
            </a:r>
            <a:r>
              <a:rPr lang="tr-TR" altLang="tr-TR" sz="2000" dirty="0"/>
              <a:t>ve çekirdekte oluşacak </a:t>
            </a:r>
            <a:r>
              <a:rPr lang="tr-TR" altLang="tr-TR" sz="2000" dirty="0" smtClean="0"/>
              <a:t>sızıntıların </a:t>
            </a:r>
            <a:r>
              <a:rPr lang="tr-TR" altLang="tr-TR" sz="2000" dirty="0"/>
              <a:t>tabandaki yatay drenaj tabakasına </a:t>
            </a:r>
            <a:r>
              <a:rPr lang="tr-TR" altLang="tr-TR" sz="2000" dirty="0" err="1"/>
              <a:t>kolayça</a:t>
            </a:r>
            <a:r>
              <a:rPr lang="tr-TR" altLang="tr-TR" sz="2000" dirty="0"/>
              <a:t> aktarılması için bir düşey drenaj tabakasının düzenlenmesi uygun olacaktır. </a:t>
            </a:r>
            <a:endParaRPr lang="tr-TR" altLang="tr-TR" sz="2000" dirty="0" smtClean="0"/>
          </a:p>
          <a:p>
            <a:pPr>
              <a:lnSpc>
                <a:spcPct val="80000"/>
              </a:lnSpc>
            </a:pPr>
            <a:r>
              <a:rPr lang="tr-TR" altLang="tr-TR" sz="2000" i="1" dirty="0" smtClean="0"/>
              <a:t>Filtre dolgu:</a:t>
            </a:r>
            <a:r>
              <a:rPr lang="tr-TR" altLang="tr-TR" sz="2000" i="1" dirty="0"/>
              <a:t> </a:t>
            </a:r>
            <a:r>
              <a:rPr lang="tr-TR" altLang="tr-TR" sz="2000" dirty="0"/>
              <a:t>Çekirdekten sızıntı ile kil malzemenin sürüklenmemesi için </a:t>
            </a:r>
            <a:r>
              <a:rPr lang="tr-TR" altLang="tr-TR" sz="2000" dirty="0" smtClean="0"/>
              <a:t>koruyucu </a:t>
            </a:r>
            <a:r>
              <a:rPr lang="tr-TR" altLang="tr-TR" sz="2000" dirty="0"/>
              <a:t>görev yaparlar. Memba filtresi ise rezervuarın boşalma durumu için gereklidir</a:t>
            </a:r>
            <a:r>
              <a:rPr lang="tr-TR" altLang="tr-TR" sz="2000" dirty="0" smtClean="0"/>
              <a:t>. Filtrelerde </a:t>
            </a:r>
            <a:r>
              <a:rPr lang="tr-TR" altLang="tr-TR" sz="2000" dirty="0"/>
              <a:t>dane çaplarına göre tedrici bir geçiş sağlamak için ince filtre (kum) ve bunun mansabında kalın </a:t>
            </a:r>
            <a:r>
              <a:rPr lang="tr-TR" altLang="tr-TR" sz="2000" dirty="0" smtClean="0"/>
              <a:t>filtre  (</a:t>
            </a:r>
            <a:r>
              <a:rPr lang="tr-TR" altLang="tr-TR" sz="2000" dirty="0"/>
              <a:t>kum ve çakıl) kullanılır. </a:t>
            </a:r>
            <a:endParaRPr lang="tr-TR" altLang="tr-TR" sz="2000" dirty="0" smtClean="0"/>
          </a:p>
          <a:p>
            <a:pPr>
              <a:lnSpc>
                <a:spcPct val="80000"/>
              </a:lnSpc>
            </a:pPr>
            <a:r>
              <a:rPr lang="tr-TR" altLang="tr-TR" sz="2000" i="1" dirty="0" err="1" smtClean="0"/>
              <a:t>Riprap</a:t>
            </a:r>
            <a:r>
              <a:rPr lang="tr-TR" altLang="tr-TR" sz="2000" i="1" dirty="0" smtClean="0"/>
              <a:t>: </a:t>
            </a:r>
            <a:r>
              <a:rPr lang="tr-TR" altLang="tr-TR" sz="2000" dirty="0"/>
              <a:t>Gövdenin memba şevinde dolgunun su dalgaları etkisi ile yıkanmasının önlenmesi amacıyla konulan bir örtü tabakasıdır. Dalga yüksekliğine göre kayaların çapı ve tabakanın kalınlığı tayin edilirse de genelde 0,5-1.0 m çapında kayaları 1.0 m tabaka kalınlığında düzenlemek yeterli emniyeti sağlayacaktır</a:t>
            </a:r>
            <a:r>
              <a:rPr lang="tr-TR" altLang="tr-TR" sz="2000" dirty="0" smtClean="0"/>
              <a:t>. </a:t>
            </a:r>
            <a:r>
              <a:rPr lang="tr-TR" altLang="tr-TR" sz="2000" dirty="0" err="1"/>
              <a:t>riprap</a:t>
            </a:r>
            <a:r>
              <a:rPr lang="tr-TR" altLang="tr-TR" sz="2000" dirty="0"/>
              <a:t> tabakası rezervuardaki minimum su seviyesinin bir miktar altına kadar devam ettirilmelidir</a:t>
            </a:r>
            <a:r>
              <a:rPr lang="tr-TR" altLang="tr-TR" sz="2000" dirty="0" smtClean="0"/>
              <a:t>.</a:t>
            </a:r>
            <a:endParaRPr lang="tr-TR" altLang="tr-TR" sz="2000" dirty="0"/>
          </a:p>
        </p:txBody>
      </p:sp>
    </p:spTree>
    <p:extLst>
      <p:ext uri="{BB962C8B-B14F-4D97-AF65-F5344CB8AC3E}">
        <p14:creationId xmlns:p14="http://schemas.microsoft.com/office/powerpoint/2010/main" val="537961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094861" y="1305568"/>
            <a:ext cx="9277350" cy="3933825"/>
          </a:xfrm>
          <a:prstGeom prst="rect">
            <a:avLst/>
          </a:prstGeom>
        </p:spPr>
      </p:pic>
    </p:spTree>
    <p:extLst>
      <p:ext uri="{BB962C8B-B14F-4D97-AF65-F5344CB8AC3E}">
        <p14:creationId xmlns:p14="http://schemas.microsoft.com/office/powerpoint/2010/main" val="3021695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2255494" y="778724"/>
            <a:ext cx="6608420" cy="2910776"/>
          </a:xfrm>
          <a:prstGeom prst="rect">
            <a:avLst/>
          </a:prstGeom>
        </p:spPr>
      </p:pic>
      <p:pic>
        <p:nvPicPr>
          <p:cNvPr id="5" name="Resim 4"/>
          <p:cNvPicPr>
            <a:picLocks noChangeAspect="1"/>
          </p:cNvPicPr>
          <p:nvPr/>
        </p:nvPicPr>
        <p:blipFill>
          <a:blip r:embed="rId3"/>
          <a:stretch>
            <a:fillRect/>
          </a:stretch>
        </p:blipFill>
        <p:spPr>
          <a:xfrm>
            <a:off x="3019811" y="3689500"/>
            <a:ext cx="4756707" cy="2117639"/>
          </a:xfrm>
          <a:prstGeom prst="rect">
            <a:avLst/>
          </a:prstGeom>
        </p:spPr>
      </p:pic>
    </p:spTree>
    <p:extLst>
      <p:ext uri="{BB962C8B-B14F-4D97-AF65-F5344CB8AC3E}">
        <p14:creationId xmlns:p14="http://schemas.microsoft.com/office/powerpoint/2010/main" val="97982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5249" y="894749"/>
            <a:ext cx="10515600" cy="5555477"/>
          </a:xfrm>
        </p:spPr>
        <p:txBody>
          <a:bodyPr/>
          <a:lstStyle/>
          <a:p>
            <a:r>
              <a:rPr lang="tr-TR" b="1" i="1" dirty="0" smtClean="0"/>
              <a:t>Toprak dolgu barajlar</a:t>
            </a:r>
            <a:r>
              <a:rPr lang="tr-TR" dirty="0" smtClean="0"/>
              <a:t>: Dolgu malzemesinin %50 den fazlası  toprak olan dolgu barajlardır. </a:t>
            </a:r>
            <a:r>
              <a:rPr lang="tr-TR" altLang="tr-TR" dirty="0"/>
              <a:t>Toprak dolgu gövdeli barajlarda kabuk </a:t>
            </a:r>
            <a:r>
              <a:rPr lang="tr-TR" altLang="tr-TR" dirty="0" err="1"/>
              <a:t>zonları</a:t>
            </a:r>
            <a:r>
              <a:rPr lang="tr-TR" altLang="tr-TR" dirty="0"/>
              <a:t> toprak, kum, çakıl (nehir alüvyonu, teras depozitleri) ve benzeri </a:t>
            </a:r>
            <a:r>
              <a:rPr lang="tr-TR" altLang="tr-TR" dirty="0" err="1"/>
              <a:t>nisbeten</a:t>
            </a:r>
            <a:r>
              <a:rPr lang="tr-TR" altLang="tr-TR" dirty="0"/>
              <a:t> ince </a:t>
            </a:r>
            <a:r>
              <a:rPr lang="tr-TR" altLang="tr-TR" dirty="0" err="1"/>
              <a:t>daneli</a:t>
            </a:r>
            <a:r>
              <a:rPr lang="tr-TR" altLang="tr-TR" dirty="0"/>
              <a:t> malzemelerden oluşturulmuştur</a:t>
            </a:r>
            <a:r>
              <a:rPr lang="tr-TR" altLang="tr-TR" dirty="0" smtClean="0"/>
              <a:t>. </a:t>
            </a:r>
            <a:r>
              <a:rPr lang="tr-TR" altLang="tr-TR" dirty="0"/>
              <a:t>Toprak dolgu gövdeler merkezi çekirdekli veya eğik çekirdekli olabilir. Kil çekirdeğin memba ve mansap yüzlerinde kabuk dolgularının belirlediği tipte filtreler öngörülür. Çekirdeğin her iki tarafında çekirdeği destekleyen kabuk dolguları yer almıştır. </a:t>
            </a:r>
          </a:p>
          <a:p>
            <a:r>
              <a:rPr lang="tr-TR" b="1" i="1" smtClean="0"/>
              <a:t>Kaya dolgu barajlar: </a:t>
            </a:r>
            <a:r>
              <a:rPr lang="tr-TR" smtClean="0"/>
              <a:t>Dolgu malzemesinin %50 den fazlası kaya türü malzeme olan dolgu barajlardır. </a:t>
            </a:r>
            <a:r>
              <a:rPr lang="tr-TR" altLang="tr-TR" smtClean="0"/>
              <a:t>Kaya dolgu barajlarda zonların düzenlenmesi toprak dolgu tipine benzer şekilde yapılır.</a:t>
            </a:r>
            <a:endParaRPr lang="tr-TR" dirty="0"/>
          </a:p>
        </p:txBody>
      </p:sp>
    </p:spTree>
    <p:extLst>
      <p:ext uri="{BB962C8B-B14F-4D97-AF65-F5344CB8AC3E}">
        <p14:creationId xmlns:p14="http://schemas.microsoft.com/office/powerpoint/2010/main" val="1489678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2041053" y="123667"/>
            <a:ext cx="6839337" cy="6600855"/>
          </a:xfrm>
          <a:prstGeom prst="rect">
            <a:avLst/>
          </a:prstGeom>
        </p:spPr>
      </p:pic>
    </p:spTree>
    <p:extLst>
      <p:ext uri="{BB962C8B-B14F-4D97-AF65-F5344CB8AC3E}">
        <p14:creationId xmlns:p14="http://schemas.microsoft.com/office/powerpoint/2010/main" val="1266821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dirty="0"/>
          </a:p>
        </p:txBody>
      </p:sp>
      <p:pic>
        <p:nvPicPr>
          <p:cNvPr id="1026" name="Picture 2" descr="http://anadolurisk.com.tr/Files/img/baraj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9302" y="179330"/>
            <a:ext cx="4721225" cy="31474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muhendisbeyinler.net/wp-content/uploads/2014/07/barajlar-ve-baraj-tipleri2-462x2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9425" y="263375"/>
            <a:ext cx="5551994" cy="312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gama.com.tr/doc/image/projects/58/big/TBeUHgX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481" y="3689921"/>
            <a:ext cx="3806630" cy="2617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40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2050" name="Picture 2" descr="http://www.turedimuhendislik.com/pab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220" y="3181795"/>
            <a:ext cx="4762500" cy="32766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enerjisa.com.tr/Media/GetFile?fileId=8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5873" y="267049"/>
            <a:ext cx="6666127" cy="29822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enerjisa.com.tr/Media/GetFile?fileId=87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0700" y="3181795"/>
            <a:ext cx="6096000" cy="30099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www.ekonas.com.tr/upload/images/20101230-Yedigoze-Gecici-Kabul-foto-1-w192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4067" y="-172061"/>
            <a:ext cx="5131806" cy="3432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780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8728" y="1027905"/>
            <a:ext cx="10941909" cy="5142235"/>
          </a:xfrm>
        </p:spPr>
        <p:txBody>
          <a:bodyPr/>
          <a:lstStyle/>
          <a:p>
            <a:r>
              <a:rPr lang="tr-TR" sz="4000" dirty="0">
                <a:solidFill>
                  <a:srgbClr val="FF0000"/>
                </a:solidFill>
                <a:cs typeface="Times New Roman" pitchFamily="18" charset="0"/>
              </a:rPr>
              <a:t>KAYA DOLGU BARAJIN TOPRAK DOLGU BARAJA GÖRE ÜSTÜNLÜKLERİ:</a:t>
            </a:r>
          </a:p>
          <a:p>
            <a:r>
              <a:rPr lang="tr-TR" dirty="0">
                <a:latin typeface="Times New Roman" pitchFamily="18" charset="0"/>
                <a:cs typeface="Times New Roman" pitchFamily="18" charset="0"/>
              </a:rPr>
              <a:t>1. Kış mevsiminde de kaya dolgunun serilmesi mümkündür.</a:t>
            </a:r>
          </a:p>
          <a:p>
            <a:r>
              <a:rPr lang="tr-TR" dirty="0">
                <a:latin typeface="Times New Roman" pitchFamily="18" charset="0"/>
                <a:cs typeface="Times New Roman" pitchFamily="18" charset="0"/>
              </a:rPr>
              <a:t>2. Kaya dolgu ile beton enjeksiyonu aynı anda bir arada yapılabilir.</a:t>
            </a:r>
          </a:p>
          <a:p>
            <a:r>
              <a:rPr lang="tr-TR" dirty="0">
                <a:latin typeface="Times New Roman" pitchFamily="18" charset="0"/>
                <a:cs typeface="Times New Roman" pitchFamily="18" charset="0"/>
              </a:rPr>
              <a:t>3. Kaya dolguda boşluk basıncı ve </a:t>
            </a:r>
            <a:r>
              <a:rPr lang="tr-TR" dirty="0" err="1">
                <a:latin typeface="Times New Roman" pitchFamily="18" charset="0"/>
                <a:cs typeface="Times New Roman" pitchFamily="18" charset="0"/>
              </a:rPr>
              <a:t>borulanma</a:t>
            </a:r>
            <a:r>
              <a:rPr lang="tr-TR" dirty="0">
                <a:latin typeface="Times New Roman" pitchFamily="18" charset="0"/>
                <a:cs typeface="Times New Roman" pitchFamily="18" charset="0"/>
              </a:rPr>
              <a:t> yoktur.</a:t>
            </a:r>
          </a:p>
          <a:p>
            <a:r>
              <a:rPr lang="tr-TR" dirty="0">
                <a:latin typeface="Times New Roman" pitchFamily="18" charset="0"/>
                <a:cs typeface="Times New Roman" pitchFamily="18" charset="0"/>
              </a:rPr>
              <a:t>4. Derivasyon tesisleri pahalı olacaksa, büyük taşkınlar kaya dolgudan geçirilebilir.</a:t>
            </a:r>
          </a:p>
          <a:p>
            <a:endParaRPr lang="tr-TR" dirty="0"/>
          </a:p>
        </p:txBody>
      </p:sp>
    </p:spTree>
    <p:extLst>
      <p:ext uri="{BB962C8B-B14F-4D97-AF65-F5344CB8AC3E}">
        <p14:creationId xmlns:p14="http://schemas.microsoft.com/office/powerpoint/2010/main" val="2432887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b="1" dirty="0" smtClean="0"/>
              <a:t>c) Memba </a:t>
            </a:r>
            <a:r>
              <a:rPr lang="tr-TR" altLang="tr-TR" b="1" dirty="0"/>
              <a:t>Şevi Beton Kaplamalı </a:t>
            </a:r>
            <a:r>
              <a:rPr lang="tr-TR" altLang="tr-TR" b="1" dirty="0" smtClean="0"/>
              <a:t>Barajlar </a:t>
            </a:r>
            <a:br>
              <a:rPr lang="tr-TR" altLang="tr-TR" b="1" dirty="0" smtClean="0"/>
            </a:br>
            <a:r>
              <a:rPr lang="tr-TR" altLang="tr-TR" b="1" dirty="0" smtClean="0"/>
              <a:t>(ön yüzü beton kaplı barajlar) </a:t>
            </a:r>
            <a:endParaRPr lang="tr-TR" dirty="0"/>
          </a:p>
        </p:txBody>
      </p:sp>
      <p:sp>
        <p:nvSpPr>
          <p:cNvPr id="3" name="İçerik Yer Tutucusu 2"/>
          <p:cNvSpPr>
            <a:spLocks noGrp="1"/>
          </p:cNvSpPr>
          <p:nvPr>
            <p:ph idx="1"/>
          </p:nvPr>
        </p:nvSpPr>
        <p:spPr>
          <a:xfrm>
            <a:off x="838200" y="1825624"/>
            <a:ext cx="10515600" cy="4575175"/>
          </a:xfrm>
        </p:spPr>
        <p:txBody>
          <a:bodyPr>
            <a:normAutofit fontScale="70000" lnSpcReduction="20000"/>
          </a:bodyPr>
          <a:lstStyle/>
          <a:p>
            <a:r>
              <a:rPr lang="tr-TR" dirty="0">
                <a:latin typeface="Times New Roman" pitchFamily="18" charset="0"/>
                <a:cs typeface="Times New Roman" pitchFamily="18" charset="0"/>
              </a:rPr>
              <a:t>Memba perdeli kaya dolgu barajlardan olan ön yüzü beton kaplamalı kaya dolgu barajlar, 1980’den beri çok yaygın kullanılmaktadır. Bu türün diğer türlerden üstünlükleri aşağıda verilmiştir:</a:t>
            </a:r>
          </a:p>
          <a:p>
            <a:r>
              <a:rPr lang="tr-TR" dirty="0">
                <a:latin typeface="Times New Roman" pitchFamily="18" charset="0"/>
                <a:cs typeface="Times New Roman" pitchFamily="18" charset="0"/>
              </a:rPr>
              <a:t>1. Her amaç ve yükseklikteki baraj için uygulanabilir.</a:t>
            </a:r>
          </a:p>
          <a:p>
            <a:r>
              <a:rPr lang="tr-TR" dirty="0">
                <a:latin typeface="Times New Roman" pitchFamily="18" charset="0"/>
                <a:cs typeface="Times New Roman" pitchFamily="18" charset="0"/>
              </a:rPr>
              <a:t>2. Memba ve mansap şevleri 1:1.3 ile 1:1.5 arasında seçilebilir. </a:t>
            </a:r>
            <a:r>
              <a:rPr lang="tr-TR" dirty="0" err="1">
                <a:latin typeface="Times New Roman" pitchFamily="18" charset="0"/>
                <a:cs typeface="Times New Roman" pitchFamily="18" charset="0"/>
              </a:rPr>
              <a:t>Sevlerin</a:t>
            </a:r>
            <a:r>
              <a:rPr lang="tr-TR" dirty="0">
                <a:latin typeface="Times New Roman" pitchFamily="18" charset="0"/>
                <a:cs typeface="Times New Roman" pitchFamily="18" charset="0"/>
              </a:rPr>
              <a:t> daha dik olmasından dolayı taban kalınlığı daha azdır ve daha az dolgu malzemesi gerekir. Diğer yapı boyutları da taban kalınlığına bağlı olarak azalır.</a:t>
            </a:r>
          </a:p>
          <a:p>
            <a:r>
              <a:rPr lang="tr-TR" dirty="0">
                <a:latin typeface="Times New Roman" pitchFamily="18" charset="0"/>
                <a:cs typeface="Times New Roman" pitchFamily="18" charset="0"/>
              </a:rPr>
              <a:t>3. Sıkıştırma donanımına ihtiyaç yoktur.</a:t>
            </a:r>
          </a:p>
          <a:p>
            <a:r>
              <a:rPr lang="tr-TR" dirty="0">
                <a:latin typeface="Times New Roman" pitchFamily="18" charset="0"/>
                <a:cs typeface="Times New Roman" pitchFamily="18" charset="0"/>
              </a:rPr>
              <a:t>4. Ön yüz betonarme perde ile kaplı olduğu için sızma ve kaçak problemi yoktur.</a:t>
            </a:r>
          </a:p>
          <a:p>
            <a:r>
              <a:rPr lang="tr-TR" dirty="0">
                <a:latin typeface="Times New Roman" pitchFamily="18" charset="0"/>
                <a:cs typeface="Times New Roman" pitchFamily="18" charset="0"/>
              </a:rPr>
              <a:t>5. Tepe oturması olmadığı için hava payı azdır. Ayrıca gövde üzerinde dolu savak yapılabilir.</a:t>
            </a:r>
          </a:p>
          <a:p>
            <a:r>
              <a:rPr lang="tr-TR" dirty="0">
                <a:latin typeface="Times New Roman" pitchFamily="18" charset="0"/>
                <a:cs typeface="Times New Roman" pitchFamily="18" charset="0"/>
              </a:rPr>
              <a:t>6. Boşluk suyu basıncı yoktur.</a:t>
            </a:r>
          </a:p>
          <a:p>
            <a:r>
              <a:rPr lang="tr-TR" dirty="0">
                <a:latin typeface="Times New Roman" pitchFamily="18" charset="0"/>
                <a:cs typeface="Times New Roman" pitchFamily="18" charset="0"/>
              </a:rPr>
              <a:t>7. Deprem tehlikesine karsı daha dayanıklıdır.</a:t>
            </a:r>
          </a:p>
          <a:p>
            <a:r>
              <a:rPr lang="nn-NO" dirty="0">
                <a:latin typeface="Times New Roman" pitchFamily="18" charset="0"/>
                <a:cs typeface="Times New Roman" pitchFamily="18" charset="0"/>
              </a:rPr>
              <a:t>8. </a:t>
            </a:r>
            <a:r>
              <a:rPr lang="tr-TR" dirty="0">
                <a:latin typeface="Times New Roman" pitchFamily="18" charset="0"/>
                <a:cs typeface="Times New Roman" pitchFamily="18" charset="0"/>
              </a:rPr>
              <a:t>İ</a:t>
            </a:r>
            <a:r>
              <a:rPr lang="nn-NO" dirty="0">
                <a:latin typeface="Times New Roman" pitchFamily="18" charset="0"/>
                <a:cs typeface="Times New Roman" pitchFamily="18" charset="0"/>
              </a:rPr>
              <a:t>n</a:t>
            </a:r>
            <a:r>
              <a:rPr lang="tr-TR" dirty="0">
                <a:latin typeface="Times New Roman" pitchFamily="18" charset="0"/>
                <a:cs typeface="Times New Roman" pitchFamily="18" charset="0"/>
              </a:rPr>
              <a:t>ş</a:t>
            </a:r>
            <a:r>
              <a:rPr lang="nn-NO" dirty="0">
                <a:latin typeface="Times New Roman" pitchFamily="18" charset="0"/>
                <a:cs typeface="Times New Roman" pitchFamily="18" charset="0"/>
              </a:rPr>
              <a:t>aat daha kısa zamanda tamamlanabilir.</a:t>
            </a:r>
          </a:p>
          <a:p>
            <a:r>
              <a:rPr lang="tr-TR" dirty="0">
                <a:latin typeface="Times New Roman" pitchFamily="18" charset="0"/>
                <a:cs typeface="Times New Roman" pitchFamily="18" charset="0"/>
              </a:rPr>
              <a:t>9. Yüksek mukavemetli temel gerekli değildir.</a:t>
            </a:r>
          </a:p>
          <a:p>
            <a:r>
              <a:rPr lang="tr-TR" dirty="0">
                <a:latin typeface="Times New Roman" pitchFamily="18" charset="0"/>
                <a:cs typeface="Times New Roman" pitchFamily="18" charset="0"/>
              </a:rPr>
              <a:t>10. Bütün bunların sonucu olarak maliyeti, daha düşüktür</a:t>
            </a:r>
            <a:endParaRPr lang="tr-TR" dirty="0"/>
          </a:p>
        </p:txBody>
      </p:sp>
    </p:spTree>
    <p:extLst>
      <p:ext uri="{BB962C8B-B14F-4D97-AF65-F5344CB8AC3E}">
        <p14:creationId xmlns:p14="http://schemas.microsoft.com/office/powerpoint/2010/main" val="1466254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5" name="Resim 4"/>
          <p:cNvPicPr>
            <a:picLocks noChangeAspect="1"/>
          </p:cNvPicPr>
          <p:nvPr/>
        </p:nvPicPr>
        <p:blipFill>
          <a:blip r:embed="rId2"/>
          <a:stretch>
            <a:fillRect/>
          </a:stretch>
        </p:blipFill>
        <p:spPr>
          <a:xfrm>
            <a:off x="1328222" y="1581665"/>
            <a:ext cx="9212432" cy="4097981"/>
          </a:xfrm>
          <a:prstGeom prst="rect">
            <a:avLst/>
          </a:prstGeom>
        </p:spPr>
      </p:pic>
    </p:spTree>
    <p:extLst>
      <p:ext uri="{BB962C8B-B14F-4D97-AF65-F5344CB8AC3E}">
        <p14:creationId xmlns:p14="http://schemas.microsoft.com/office/powerpoint/2010/main" val="536119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Her türlü iklim koşullarında ve her  yükseklikte uygulanabilir.</a:t>
            </a:r>
          </a:p>
          <a:p>
            <a:r>
              <a:rPr lang="tr-TR" dirty="0"/>
              <a:t>Son 20 yıllık ICOLD raporlarında “baraj yıkılması ve tahribatı” altında yayınlanmış bu tip baraja rastlanılmamıştır.</a:t>
            </a:r>
          </a:p>
          <a:p>
            <a:r>
              <a:rPr lang="tr-TR" dirty="0"/>
              <a:t>Bu tip barajın inşaat süresi diğerlerinden daha kısa olacaktır. Çünkü beton örtüsünün inşası kaya dolgu işlemlerinden ayrı olarak yürütülür</a:t>
            </a:r>
          </a:p>
          <a:p>
            <a:r>
              <a:rPr lang="tr-TR" dirty="0"/>
              <a:t>Ekonomik nedenler dolgu </a:t>
            </a:r>
            <a:r>
              <a:rPr lang="tr-TR" dirty="0" smtClean="0"/>
              <a:t>miktarı önemli ölçüde azalır (Ilısu </a:t>
            </a:r>
            <a:r>
              <a:rPr lang="tr-TR" dirty="0"/>
              <a:t>Barajı gövde tasarımı kil çekirdekli dolgu tipinden ön yüzü beton kaplıya çevrilerek, toplam dolgu hacmi 43.8 Milyon m3’ten 25 Milyon m3e indirilmiştir.)</a:t>
            </a:r>
          </a:p>
          <a:p>
            <a:endParaRPr lang="tr-TR" dirty="0"/>
          </a:p>
        </p:txBody>
      </p:sp>
    </p:spTree>
    <p:extLst>
      <p:ext uri="{BB962C8B-B14F-4D97-AF65-F5344CB8AC3E}">
        <p14:creationId xmlns:p14="http://schemas.microsoft.com/office/powerpoint/2010/main" val="3340638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750" y="1936731"/>
            <a:ext cx="5233040" cy="3082736"/>
          </a:xfrm>
          <a:prstGeom prst="rect">
            <a:avLst/>
          </a:prstGeom>
        </p:spPr>
      </p:pic>
      <p:sp>
        <p:nvSpPr>
          <p:cNvPr id="5" name="Dikdörtgen 4"/>
          <p:cNvSpPr/>
          <p:nvPr/>
        </p:nvSpPr>
        <p:spPr>
          <a:xfrm>
            <a:off x="2275577" y="5130573"/>
            <a:ext cx="2533386" cy="369332"/>
          </a:xfrm>
          <a:prstGeom prst="rect">
            <a:avLst/>
          </a:prstGeom>
        </p:spPr>
        <p:txBody>
          <a:bodyPr wrap="none">
            <a:spAutoFit/>
          </a:bodyPr>
          <a:lstStyle/>
          <a:p>
            <a:r>
              <a:rPr lang="tr-TR" dirty="0" err="1"/>
              <a:t>Alaköprü</a:t>
            </a:r>
            <a:r>
              <a:rPr lang="tr-TR" dirty="0"/>
              <a:t> Barajı - Anamur</a:t>
            </a:r>
          </a:p>
        </p:txBody>
      </p:sp>
      <p:pic>
        <p:nvPicPr>
          <p:cNvPr id="6"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84312" y="1690688"/>
            <a:ext cx="4686473" cy="3093072"/>
          </a:xfrm>
        </p:spPr>
      </p:pic>
      <p:sp>
        <p:nvSpPr>
          <p:cNvPr id="7" name="Dikdörtgen 6"/>
          <p:cNvSpPr/>
          <p:nvPr/>
        </p:nvSpPr>
        <p:spPr>
          <a:xfrm>
            <a:off x="7988517" y="5192357"/>
            <a:ext cx="2072427" cy="369332"/>
          </a:xfrm>
          <a:prstGeom prst="rect">
            <a:avLst/>
          </a:prstGeom>
        </p:spPr>
        <p:txBody>
          <a:bodyPr wrap="none">
            <a:spAutoFit/>
          </a:bodyPr>
          <a:lstStyle/>
          <a:p>
            <a:r>
              <a:rPr lang="tr-TR" dirty="0" smtClean="0"/>
              <a:t>Atasu barajı Trabzon</a:t>
            </a:r>
            <a:endParaRPr lang="tr-TR" dirty="0"/>
          </a:p>
        </p:txBody>
      </p:sp>
    </p:spTree>
    <p:extLst>
      <p:ext uri="{BB962C8B-B14F-4D97-AF65-F5344CB8AC3E}">
        <p14:creationId xmlns:p14="http://schemas.microsoft.com/office/powerpoint/2010/main" val="254499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09598" y="393592"/>
            <a:ext cx="10989277" cy="2529923"/>
          </a:xfrm>
          <a:prstGeom prst="rect">
            <a:avLst/>
          </a:prstGeom>
        </p:spPr>
        <p:txBody>
          <a:bodyPr wrap="square">
            <a:spAutoFit/>
          </a:bodyPr>
          <a:lstStyle/>
          <a:p>
            <a:pPr>
              <a:lnSpc>
                <a:spcPct val="80000"/>
              </a:lnSpc>
            </a:pPr>
            <a:r>
              <a:rPr lang="tr-TR" altLang="tr-TR" dirty="0" smtClean="0"/>
              <a:t>Yapım aşamaları: Memba </a:t>
            </a:r>
            <a:r>
              <a:rPr lang="tr-TR" altLang="tr-TR" dirty="0"/>
              <a:t>geçirimsiz örtüsü, muayyen bir genişlikte ve kalınlıkta şev üzerinde enine istikamette uzanan, beton plaklar ile oluşturulmuştur.</a:t>
            </a:r>
          </a:p>
          <a:p>
            <a:pPr>
              <a:lnSpc>
                <a:spcPct val="80000"/>
              </a:lnSpc>
            </a:pPr>
            <a:r>
              <a:rPr lang="tr-TR" altLang="tr-TR" dirty="0"/>
              <a:t>Beton döşeme dökülmeden dolgu şev yüzeyi tekrar elden geçirilerek düzeltilir ve kumlu bitüm ile ince bir tabaka ile kaplanır.</a:t>
            </a:r>
          </a:p>
          <a:p>
            <a:pPr>
              <a:lnSpc>
                <a:spcPct val="80000"/>
              </a:lnSpc>
            </a:pPr>
            <a:r>
              <a:rPr lang="tr-TR" altLang="tr-TR" dirty="0"/>
              <a:t>Bunun yerine </a:t>
            </a:r>
            <a:r>
              <a:rPr lang="tr-TR" altLang="tr-TR" dirty="0" smtClean="0"/>
              <a:t>püskürtme </a:t>
            </a:r>
            <a:r>
              <a:rPr lang="tr-TR" altLang="tr-TR" dirty="0"/>
              <a:t>beton da kullanılabilir. Bu uygulama daha pahalı olmasına rağmen, daha hızlı olarak sürdürülebilir. Ayrıca uygulama esnasında darbelere ve yağmurun tahribine karşı hassas olmama gibi avantajı vardır.</a:t>
            </a:r>
          </a:p>
          <a:p>
            <a:pPr>
              <a:lnSpc>
                <a:spcPct val="80000"/>
              </a:lnSpc>
            </a:pPr>
            <a:r>
              <a:rPr lang="tr-TR" altLang="tr-TR" dirty="0"/>
              <a:t>Geçirimsiz memba kaplaması uygulamalarında bilinmelidir ki, kaplama taşıyıcı bir unsur değildir.</a:t>
            </a:r>
          </a:p>
          <a:p>
            <a:pPr>
              <a:lnSpc>
                <a:spcPct val="80000"/>
              </a:lnSpc>
            </a:pPr>
            <a:r>
              <a:rPr lang="tr-TR" altLang="tr-TR" dirty="0"/>
              <a:t>Kaplama su basıncı altında kırılmamalı ve geçirimsizliği tam manası ile sağlayabilmelidir. Bu da ilk anda, beton kalınlığı ne olmalıdır ve hangi amaçla ve ne miktarda teçhiz edilmelidir sorusunu ortaya çıkarmaktadır.</a:t>
            </a:r>
          </a:p>
          <a:p>
            <a:pPr>
              <a:lnSpc>
                <a:spcPct val="80000"/>
              </a:lnSpc>
            </a:pPr>
            <a:r>
              <a:rPr lang="tr-TR" altLang="tr-TR" dirty="0"/>
              <a:t>Beton kaplama gövde dolgusunun deformasyonuna uyum gösterecek esneklikte olmalıdır ve hiçbir bölgesinde gerilme birikimi olmamalıdır.</a:t>
            </a:r>
          </a:p>
        </p:txBody>
      </p:sp>
      <p:pic>
        <p:nvPicPr>
          <p:cNvPr id="5" name="Picture 3" descr="Hasanla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508" y="2923515"/>
            <a:ext cx="7618412"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461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002" y="-64613"/>
            <a:ext cx="9036496" cy="3780475"/>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018" y="3206579"/>
            <a:ext cx="889248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170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39616" y="4941168"/>
            <a:ext cx="8229600" cy="1143000"/>
          </a:xfrm>
        </p:spPr>
        <p:txBody>
          <a:bodyPr>
            <a:normAutofit/>
          </a:bodyPr>
          <a:lstStyle/>
          <a:p>
            <a:r>
              <a:rPr lang="tr-TR" sz="2400" dirty="0"/>
              <a:t>Püskürtme beton uygulaması</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5668" y="560014"/>
            <a:ext cx="7416824" cy="4104456"/>
          </a:xfrm>
        </p:spPr>
      </p:pic>
    </p:spTree>
    <p:extLst>
      <p:ext uri="{BB962C8B-B14F-4D97-AF65-F5344CB8AC3E}">
        <p14:creationId xmlns:p14="http://schemas.microsoft.com/office/powerpoint/2010/main" val="30810228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Ön yüzü Asfalt kaplı dolgu barajlar</a:t>
            </a:r>
            <a:endParaRPr lang="tr-TR" dirty="0"/>
          </a:p>
        </p:txBody>
      </p:sp>
      <p:sp>
        <p:nvSpPr>
          <p:cNvPr id="3" name="İçerik Yer Tutucusu 2"/>
          <p:cNvSpPr>
            <a:spLocks noGrp="1"/>
          </p:cNvSpPr>
          <p:nvPr>
            <p:ph idx="1"/>
          </p:nvPr>
        </p:nvSpPr>
        <p:spPr/>
        <p:txBody>
          <a:bodyPr>
            <a:normAutofit lnSpcReduction="10000"/>
          </a:bodyPr>
          <a:lstStyle/>
          <a:p>
            <a:r>
              <a:rPr lang="tr-TR" dirty="0"/>
              <a:t>Memba şevi asfalt kaplamalı dolgu barajlar prensip bakımından beton kaplamalı gövdelere benzer.</a:t>
            </a:r>
          </a:p>
          <a:p>
            <a:r>
              <a:rPr lang="tr-TR" dirty="0"/>
              <a:t>Asfalt kaplı barajlar esnekliklerinden dolayı kırılmalara karşı betondan daha fazla tahammül gösterir.</a:t>
            </a:r>
          </a:p>
          <a:p>
            <a:r>
              <a:rPr lang="tr-TR" dirty="0"/>
              <a:t>Bu tip barajlar özellikle geçirimsiz malzemenin az olduğu ve yağış sezonunun çok olduğu bölgelerde tercih </a:t>
            </a:r>
            <a:r>
              <a:rPr lang="tr-TR" dirty="0" smtClean="0"/>
              <a:t>edilmektedir.</a:t>
            </a:r>
          </a:p>
          <a:p>
            <a:r>
              <a:rPr lang="tr-TR" altLang="tr-TR" dirty="0"/>
              <a:t>Son yıllarda, yükseklikleri 100 metreyi aşan memba şevi asfalt kaplamalı barajlar inşa edilmiştir</a:t>
            </a:r>
            <a:endParaRPr lang="tr-TR" dirty="0"/>
          </a:p>
          <a:p>
            <a:r>
              <a:rPr lang="tr-TR" dirty="0"/>
              <a:t>Türkiye’de yapılan ilk ve tek asfalt kaplama dolgu baraj Artvin’de  yapılmış olan Muratlı Barajıdır.</a:t>
            </a:r>
          </a:p>
          <a:p>
            <a:endParaRPr lang="tr-TR" dirty="0"/>
          </a:p>
        </p:txBody>
      </p:sp>
    </p:spTree>
    <p:extLst>
      <p:ext uri="{BB962C8B-B14F-4D97-AF65-F5344CB8AC3E}">
        <p14:creationId xmlns:p14="http://schemas.microsoft.com/office/powerpoint/2010/main" val="1787826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5560" y="980728"/>
            <a:ext cx="7955008" cy="5328592"/>
          </a:xfrm>
        </p:spPr>
      </p:pic>
    </p:spTree>
    <p:extLst>
      <p:ext uri="{BB962C8B-B14F-4D97-AF65-F5344CB8AC3E}">
        <p14:creationId xmlns:p14="http://schemas.microsoft.com/office/powerpoint/2010/main" val="5442783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Dolgu barajların hesap esasları</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1) Baraj gövdesinden sızma</a:t>
            </a:r>
          </a:p>
          <a:p>
            <a:r>
              <a:rPr lang="tr-TR" dirty="0" smtClean="0"/>
              <a:t>2) Şev </a:t>
            </a:r>
            <a:r>
              <a:rPr lang="tr-TR" dirty="0" err="1" smtClean="0"/>
              <a:t>stabilitesi</a:t>
            </a:r>
            <a:endParaRPr lang="tr-TR" dirty="0" smtClean="0"/>
          </a:p>
          <a:p>
            <a:r>
              <a:rPr lang="tr-TR" dirty="0" smtClean="0"/>
              <a:t>3) Temel </a:t>
            </a:r>
            <a:r>
              <a:rPr lang="tr-TR" dirty="0" err="1" smtClean="0"/>
              <a:t>stabilitesi</a:t>
            </a:r>
            <a:endParaRPr lang="tr-TR" dirty="0" smtClean="0"/>
          </a:p>
          <a:p>
            <a:r>
              <a:rPr lang="tr-TR" dirty="0" smtClean="0"/>
              <a:t>4) Gövde ve temelde oturmalar</a:t>
            </a:r>
          </a:p>
          <a:p>
            <a:endParaRPr lang="tr-TR" dirty="0" smtClean="0"/>
          </a:p>
          <a:p>
            <a:pPr marL="0" indent="0">
              <a:buNone/>
            </a:pPr>
            <a:r>
              <a:rPr lang="tr-TR" dirty="0" smtClean="0"/>
              <a:t>     Dolgu barajların her türlü şartta üzerinden su aşması önlenmelidir. Dolu savak baraj gövdesinin dışında ve dikkatli tahkikler yapılarak planlanmalıdır. </a:t>
            </a:r>
          </a:p>
          <a:p>
            <a:pPr marL="0" indent="0">
              <a:buNone/>
            </a:pPr>
            <a:r>
              <a:rPr lang="tr-TR" dirty="0" smtClean="0"/>
              <a:t>     </a:t>
            </a:r>
            <a:r>
              <a:rPr lang="tr-TR" dirty="0" smtClean="0">
                <a:latin typeface="Times New Roman" pitchFamily="18" charset="0"/>
                <a:cs typeface="Times New Roman" pitchFamily="18" charset="0"/>
              </a:rPr>
              <a:t>Dolgu barajların en önemli sorunu, </a:t>
            </a:r>
            <a:r>
              <a:rPr lang="tr-TR" dirty="0">
                <a:latin typeface="Times New Roman" pitchFamily="18" charset="0"/>
                <a:cs typeface="Times New Roman" pitchFamily="18" charset="0"/>
              </a:rPr>
              <a:t>baraj gövdesinde ve temelinde sızma ve iç erozyon (aşınma) tehlikesinin </a:t>
            </a:r>
            <a:r>
              <a:rPr lang="sv-SE" dirty="0">
                <a:latin typeface="Times New Roman" pitchFamily="18" charset="0"/>
                <a:cs typeface="Times New Roman" pitchFamily="18" charset="0"/>
              </a:rPr>
              <a:t>diğer baraj türlerinden daha fazla </a:t>
            </a:r>
            <a:r>
              <a:rPr lang="sv-SE" dirty="0" smtClean="0">
                <a:latin typeface="Times New Roman" pitchFamily="18" charset="0"/>
                <a:cs typeface="Times New Roman" pitchFamily="18" charset="0"/>
              </a:rPr>
              <a:t>olmasıdır</a:t>
            </a:r>
            <a:r>
              <a:rPr lang="tr-TR" dirty="0" smtClean="0">
                <a:latin typeface="Times New Roman" pitchFamily="18" charset="0"/>
                <a:cs typeface="Times New Roman" pitchFamily="18" charset="0"/>
              </a:rPr>
              <a:t>. </a:t>
            </a:r>
            <a:endParaRPr lang="tr-TR" dirty="0">
              <a:solidFill>
                <a:schemeClr val="accent4">
                  <a:lumMod val="40000"/>
                  <a:lumOff val="60000"/>
                </a:schemeClr>
              </a:solidFill>
              <a:latin typeface="Times New Roman" pitchFamily="18" charset="0"/>
              <a:cs typeface="Times New Roman" pitchFamily="18" charset="0"/>
            </a:endParaRPr>
          </a:p>
          <a:p>
            <a:pPr marL="0" indent="0">
              <a:buNone/>
            </a:pPr>
            <a:r>
              <a:rPr lang="tr-TR" dirty="0" smtClean="0"/>
              <a:t> </a:t>
            </a:r>
            <a:endParaRPr lang="tr-TR" dirty="0"/>
          </a:p>
        </p:txBody>
      </p:sp>
    </p:spTree>
    <p:extLst>
      <p:ext uri="{BB962C8B-B14F-4D97-AF65-F5344CB8AC3E}">
        <p14:creationId xmlns:p14="http://schemas.microsoft.com/office/powerpoint/2010/main" val="2042277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Dolgu barajların zayıflama ve yıkılma nedenleri:</a:t>
            </a:r>
            <a:endParaRPr lang="tr-TR" dirty="0"/>
          </a:p>
        </p:txBody>
      </p:sp>
      <p:sp>
        <p:nvSpPr>
          <p:cNvPr id="3" name="İçerik Yer Tutucusu 2"/>
          <p:cNvSpPr>
            <a:spLocks noGrp="1"/>
          </p:cNvSpPr>
          <p:nvPr>
            <p:ph idx="1"/>
          </p:nvPr>
        </p:nvSpPr>
        <p:spPr/>
        <p:txBody>
          <a:bodyPr>
            <a:normAutofit lnSpcReduction="10000"/>
          </a:bodyPr>
          <a:lstStyle/>
          <a:p>
            <a:pPr marL="514350" indent="-514350">
              <a:buAutoNum type="arabicParenR"/>
            </a:pPr>
            <a:r>
              <a:rPr lang="tr-TR" dirty="0" smtClean="0"/>
              <a:t>Üstten su aşması: malzemenin  sürüklenmesi en büyük tehlikedir.</a:t>
            </a:r>
          </a:p>
          <a:p>
            <a:pPr marL="514350" indent="-514350">
              <a:buAutoNum type="arabicParenR"/>
            </a:pPr>
            <a:r>
              <a:rPr lang="tr-TR" dirty="0" smtClean="0"/>
              <a:t>Dalga aşındırması: </a:t>
            </a:r>
            <a:r>
              <a:rPr lang="tr-TR" dirty="0" err="1" smtClean="0"/>
              <a:t>menba</a:t>
            </a:r>
            <a:r>
              <a:rPr lang="tr-TR" dirty="0" smtClean="0"/>
              <a:t> yüzeyinde hasara neden olur. </a:t>
            </a:r>
          </a:p>
          <a:p>
            <a:pPr marL="514350" indent="-514350">
              <a:buAutoNum type="arabicParenR"/>
            </a:pPr>
            <a:r>
              <a:rPr lang="tr-TR" dirty="0" smtClean="0"/>
              <a:t>Topuk aşınması:</a:t>
            </a:r>
          </a:p>
          <a:p>
            <a:pPr marL="514350" indent="-514350">
              <a:buAutoNum type="arabicParenR"/>
            </a:pPr>
            <a:r>
              <a:rPr lang="tr-TR" dirty="0" smtClean="0"/>
              <a:t>İç sızma: şevlerde boşluklar oluşur. Drenaj yeterince iyi planlanmalıdır.  Enjeksiyon yapılarak sorun önlenmeye çalışılır</a:t>
            </a:r>
          </a:p>
          <a:p>
            <a:pPr marL="514350" indent="-514350">
              <a:buAutoNum type="arabicParenR"/>
            </a:pPr>
            <a:r>
              <a:rPr lang="tr-TR" dirty="0" smtClean="0"/>
              <a:t>Temel kayması (</a:t>
            </a:r>
            <a:r>
              <a:rPr lang="tr-TR" dirty="0" err="1" smtClean="0"/>
              <a:t>instabilite</a:t>
            </a:r>
            <a:r>
              <a:rPr lang="tr-TR" dirty="0" smtClean="0"/>
              <a:t>):  zaman içerisinde memba ve mansap şevde düzensiz oturmalar, kaymalar gövdede şişme gibi deformasyonlar oluşabilir</a:t>
            </a:r>
          </a:p>
          <a:p>
            <a:pPr marL="514350" indent="-514350">
              <a:buAutoNum type="arabicParenR"/>
            </a:pPr>
            <a:r>
              <a:rPr lang="tr-TR" dirty="0" smtClean="0"/>
              <a:t>Deformasyon ve Oturma: temel üzerinde oturmalar neticesinde hava payı </a:t>
            </a:r>
            <a:r>
              <a:rPr lang="tr-TR" dirty="0" err="1" smtClean="0"/>
              <a:t>nda</a:t>
            </a:r>
            <a:r>
              <a:rPr lang="tr-TR" dirty="0" smtClean="0"/>
              <a:t> azalma oluşabilir. </a:t>
            </a:r>
          </a:p>
          <a:p>
            <a:pPr marL="514350" indent="-514350">
              <a:buAutoNum type="arabicParenR"/>
            </a:pPr>
            <a:endParaRPr lang="tr-TR" dirty="0"/>
          </a:p>
        </p:txBody>
      </p:sp>
    </p:spTree>
    <p:extLst>
      <p:ext uri="{BB962C8B-B14F-4D97-AF65-F5344CB8AC3E}">
        <p14:creationId xmlns:p14="http://schemas.microsoft.com/office/powerpoint/2010/main" val="1931583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6" name="Resim 5"/>
          <p:cNvPicPr>
            <a:picLocks noChangeAspect="1"/>
          </p:cNvPicPr>
          <p:nvPr/>
        </p:nvPicPr>
        <p:blipFill>
          <a:blip r:embed="rId2"/>
          <a:stretch>
            <a:fillRect/>
          </a:stretch>
        </p:blipFill>
        <p:spPr>
          <a:xfrm>
            <a:off x="2436211" y="1027906"/>
            <a:ext cx="6067425" cy="4962525"/>
          </a:xfrm>
          <a:prstGeom prst="rect">
            <a:avLst/>
          </a:prstGeom>
        </p:spPr>
      </p:pic>
    </p:spTree>
    <p:extLst>
      <p:ext uri="{BB962C8B-B14F-4D97-AF65-F5344CB8AC3E}">
        <p14:creationId xmlns:p14="http://schemas.microsoft.com/office/powerpoint/2010/main" val="4176645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8 Resim Yer Tutucusu" descr="20150426_235909.jpg"/>
          <p:cNvPicPr>
            <a:picLocks noChangeAspect="1"/>
          </p:cNvPicPr>
          <p:nvPr/>
        </p:nvPicPr>
        <p:blipFill>
          <a:blip r:embed="rId2" cstate="print"/>
          <a:srcRect l="7870" r="7870"/>
          <a:stretch>
            <a:fillRect/>
          </a:stretch>
        </p:blipFill>
        <p:spPr>
          <a:xfrm>
            <a:off x="1820434" y="859910"/>
            <a:ext cx="8208962" cy="5480050"/>
          </a:xfrm>
          <a:prstGeom prst="rect">
            <a:avLst/>
          </a:prstGeom>
        </p:spPr>
      </p:pic>
    </p:spTree>
    <p:extLst>
      <p:ext uri="{BB962C8B-B14F-4D97-AF65-F5344CB8AC3E}">
        <p14:creationId xmlns:p14="http://schemas.microsoft.com/office/powerpoint/2010/main" val="929452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sp>
        <p:nvSpPr>
          <p:cNvPr id="4" name="Dikdörtgen 3"/>
          <p:cNvSpPr/>
          <p:nvPr/>
        </p:nvSpPr>
        <p:spPr>
          <a:xfrm>
            <a:off x="4158548" y="4656489"/>
            <a:ext cx="2752998" cy="369332"/>
          </a:xfrm>
          <a:prstGeom prst="rect">
            <a:avLst/>
          </a:prstGeom>
        </p:spPr>
        <p:txBody>
          <a:bodyPr wrap="none">
            <a:spAutoFit/>
          </a:bodyPr>
          <a:lstStyle/>
          <a:p>
            <a:r>
              <a:rPr lang="pl-PL" dirty="0"/>
              <a:t>Ka Loko Barajı, Hawai, 2006</a:t>
            </a:r>
            <a:endParaRPr lang="tr-TR" dirty="0"/>
          </a:p>
        </p:txBody>
      </p:sp>
      <p:pic>
        <p:nvPicPr>
          <p:cNvPr id="5" name="Resim 4"/>
          <p:cNvPicPr>
            <a:picLocks noChangeAspect="1"/>
          </p:cNvPicPr>
          <p:nvPr/>
        </p:nvPicPr>
        <p:blipFill>
          <a:blip r:embed="rId2"/>
          <a:stretch>
            <a:fillRect/>
          </a:stretch>
        </p:blipFill>
        <p:spPr>
          <a:xfrm>
            <a:off x="2905770" y="818558"/>
            <a:ext cx="5554491" cy="3702994"/>
          </a:xfrm>
          <a:prstGeom prst="rect">
            <a:avLst/>
          </a:prstGeom>
        </p:spPr>
      </p:pic>
    </p:spTree>
    <p:extLst>
      <p:ext uri="{BB962C8B-B14F-4D97-AF65-F5344CB8AC3E}">
        <p14:creationId xmlns:p14="http://schemas.microsoft.com/office/powerpoint/2010/main" val="4662798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550001" y="1027906"/>
            <a:ext cx="7296150" cy="4638675"/>
          </a:xfrm>
          <a:prstGeom prst="rect">
            <a:avLst/>
          </a:prstGeom>
        </p:spPr>
      </p:pic>
    </p:spTree>
    <p:extLst>
      <p:ext uri="{BB962C8B-B14F-4D97-AF65-F5344CB8AC3E}">
        <p14:creationId xmlns:p14="http://schemas.microsoft.com/office/powerpoint/2010/main" val="3896001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dirty="0" smtClean="0"/>
              <a:t>ÖBKB DOLGU BARAJLARDA MEYDANA GELEN HASARLAR</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9536" y="2060848"/>
            <a:ext cx="8280920" cy="4536504"/>
          </a:xfrm>
        </p:spPr>
      </p:pic>
    </p:spTree>
    <p:extLst>
      <p:ext uri="{BB962C8B-B14F-4D97-AF65-F5344CB8AC3E}">
        <p14:creationId xmlns:p14="http://schemas.microsoft.com/office/powerpoint/2010/main" val="30826815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1052736"/>
            <a:ext cx="9007228" cy="5256584"/>
          </a:xfrm>
        </p:spPr>
      </p:pic>
    </p:spTree>
    <p:extLst>
      <p:ext uri="{BB962C8B-B14F-4D97-AF65-F5344CB8AC3E}">
        <p14:creationId xmlns:p14="http://schemas.microsoft.com/office/powerpoint/2010/main" val="39767205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9537" y="1052736"/>
            <a:ext cx="8257791" cy="5111312"/>
          </a:xfrm>
        </p:spPr>
      </p:pic>
    </p:spTree>
    <p:extLst>
      <p:ext uri="{BB962C8B-B14F-4D97-AF65-F5344CB8AC3E}">
        <p14:creationId xmlns:p14="http://schemas.microsoft.com/office/powerpoint/2010/main" val="38758673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3512" y="1124744"/>
            <a:ext cx="8780330" cy="5184576"/>
          </a:xfrm>
        </p:spPr>
      </p:pic>
    </p:spTree>
    <p:extLst>
      <p:ext uri="{BB962C8B-B14F-4D97-AF65-F5344CB8AC3E}">
        <p14:creationId xmlns:p14="http://schemas.microsoft.com/office/powerpoint/2010/main" val="35703335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529" y="1052737"/>
            <a:ext cx="8619435" cy="5731631"/>
          </a:xfrm>
        </p:spPr>
      </p:pic>
    </p:spTree>
    <p:extLst>
      <p:ext uri="{BB962C8B-B14F-4D97-AF65-F5344CB8AC3E}">
        <p14:creationId xmlns:p14="http://schemas.microsoft.com/office/powerpoint/2010/main" val="1923353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1045</Words>
  <Application>Microsoft Office PowerPoint</Application>
  <PresentationFormat>Geniş ekran</PresentationFormat>
  <Paragraphs>82</Paragraphs>
  <Slides>32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32</vt:i4>
      </vt:variant>
    </vt:vector>
  </HeadingPairs>
  <TitlesOfParts>
    <vt:vector size="37" baseType="lpstr">
      <vt:lpstr>Arial</vt:lpstr>
      <vt:lpstr>Calibri</vt:lpstr>
      <vt:lpstr>Calibri Light</vt:lpstr>
      <vt:lpstr>Times New Roman</vt:lpstr>
      <vt:lpstr>Office Teması</vt:lpstr>
      <vt:lpstr>PowerPoint Sunusu</vt:lpstr>
      <vt:lpstr>        DOLGU BARAJLAR</vt:lpstr>
      <vt:lpstr>Tercih sebepleri ve üstünlükleri:</vt:lpstr>
      <vt:lpstr>a) Homojen gövdeli dolgu barajlar</vt:lpstr>
      <vt:lpstr>b) Zonlu dolgu barajlar (merkezi çekirdekli dolgu barajlar)</vt:lpstr>
      <vt:lpstr>PowerPoint Sunusu</vt:lpstr>
      <vt:lpstr>PowerPoint Sunusu</vt:lpstr>
      <vt:lpstr>PowerPoint Sunusu</vt:lpstr>
      <vt:lpstr>PowerPoint Sunusu</vt:lpstr>
      <vt:lpstr>PowerPoint Sunusu</vt:lpstr>
      <vt:lpstr>PowerPoint Sunusu</vt:lpstr>
      <vt:lpstr>PowerPoint Sunusu</vt:lpstr>
      <vt:lpstr>c) Memba Şevi Beton Kaplamalı Barajlar  (ön yüzü beton kaplı barajlar) </vt:lpstr>
      <vt:lpstr>PowerPoint Sunusu</vt:lpstr>
      <vt:lpstr>PowerPoint Sunusu</vt:lpstr>
      <vt:lpstr>PowerPoint Sunusu</vt:lpstr>
      <vt:lpstr>PowerPoint Sunusu</vt:lpstr>
      <vt:lpstr>PowerPoint Sunusu</vt:lpstr>
      <vt:lpstr>Püskürtme beton uygulaması</vt:lpstr>
      <vt:lpstr>Ön yüzü Asfalt kaplı dolgu barajlar</vt:lpstr>
      <vt:lpstr>PowerPoint Sunusu</vt:lpstr>
      <vt:lpstr>Dolgu barajların hesap esasları</vt:lpstr>
      <vt:lpstr>Dolgu barajların zayıflama ve yıkılma nedenleri:</vt:lpstr>
      <vt:lpstr>PowerPoint Sunusu</vt:lpstr>
      <vt:lpstr>PowerPoint Sunusu</vt:lpstr>
      <vt:lpstr>PowerPoint Sunusu</vt:lpstr>
      <vt:lpstr>PowerPoint Sunusu</vt:lpstr>
      <vt:lpstr>ÖBKB DOLGU BARAJLARDA MEYDANA GELEN HASARLAR</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Barajlara etki eden kuvvetler</dc:title>
  <dc:creator>PRO200</dc:creator>
  <cp:lastModifiedBy>Turgay</cp:lastModifiedBy>
  <cp:revision>79</cp:revision>
  <dcterms:created xsi:type="dcterms:W3CDTF">2016-04-14T10:54:34Z</dcterms:created>
  <dcterms:modified xsi:type="dcterms:W3CDTF">2017-04-18T13:06:42Z</dcterms:modified>
</cp:coreProperties>
</file>