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64" r:id="rId4"/>
    <p:sldId id="265" r:id="rId5"/>
    <p:sldId id="266" r:id="rId6"/>
    <p:sldId id="267" r:id="rId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40" d="100"/>
          <a:sy n="40" d="100"/>
        </p:scale>
        <p:origin x="48" y="7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05300459-60BF-4DEF-B866-ED66A8779DC9}" type="datetimeFigureOut">
              <a:rPr lang="tr-TR" smtClean="0"/>
              <a:t>25.12.2019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9121D9F-415C-4A0C-A546-9FAC96F84EC1}" type="slidenum">
              <a:rPr lang="tr-TR" smtClean="0"/>
              <a:t>‹#›</a:t>
            </a:fld>
            <a:endParaRPr lang="tr-TR"/>
          </a:p>
        </p:txBody>
      </p:sp>
    </p:spTree>
    <p:extLst>
      <p:ext uri="{BB962C8B-B14F-4D97-AF65-F5344CB8AC3E}">
        <p14:creationId xmlns:p14="http://schemas.microsoft.com/office/powerpoint/2010/main" val="727597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5300459-60BF-4DEF-B866-ED66A8779DC9}" type="datetimeFigureOut">
              <a:rPr lang="tr-TR" smtClean="0"/>
              <a:t>25.12.2019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9121D9F-415C-4A0C-A546-9FAC96F84EC1}" type="slidenum">
              <a:rPr lang="tr-TR" smtClean="0"/>
              <a:t>‹#›</a:t>
            </a:fld>
            <a:endParaRPr lang="tr-TR"/>
          </a:p>
        </p:txBody>
      </p:sp>
    </p:spTree>
    <p:extLst>
      <p:ext uri="{BB962C8B-B14F-4D97-AF65-F5344CB8AC3E}">
        <p14:creationId xmlns:p14="http://schemas.microsoft.com/office/powerpoint/2010/main" val="1674997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05300459-60BF-4DEF-B866-ED66A8779DC9}" type="datetimeFigureOut">
              <a:rPr lang="tr-TR" smtClean="0"/>
              <a:t>25.12.2019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9121D9F-415C-4A0C-A546-9FAC96F84EC1}" type="slidenum">
              <a:rPr lang="tr-TR" smtClean="0"/>
              <a:t>‹#›</a:t>
            </a:fld>
            <a:endParaRPr lang="tr-TR"/>
          </a:p>
        </p:txBody>
      </p:sp>
    </p:spTree>
    <p:extLst>
      <p:ext uri="{BB962C8B-B14F-4D97-AF65-F5344CB8AC3E}">
        <p14:creationId xmlns:p14="http://schemas.microsoft.com/office/powerpoint/2010/main" val="81545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5300459-60BF-4DEF-B866-ED66A8779DC9}" type="datetimeFigureOut">
              <a:rPr lang="tr-TR" smtClean="0"/>
              <a:t>25.12.2019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9121D9F-415C-4A0C-A546-9FAC96F84EC1}" type="slidenum">
              <a:rPr lang="tr-TR" smtClean="0"/>
              <a:t>‹#›</a:t>
            </a:fld>
            <a:endParaRPr lang="tr-TR"/>
          </a:p>
        </p:txBody>
      </p:sp>
    </p:spTree>
    <p:extLst>
      <p:ext uri="{BB962C8B-B14F-4D97-AF65-F5344CB8AC3E}">
        <p14:creationId xmlns:p14="http://schemas.microsoft.com/office/powerpoint/2010/main" val="1870535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5300459-60BF-4DEF-B866-ED66A8779DC9}" type="datetimeFigureOut">
              <a:rPr lang="tr-TR" smtClean="0"/>
              <a:t>25.12.2019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9121D9F-415C-4A0C-A546-9FAC96F84EC1}" type="slidenum">
              <a:rPr lang="tr-TR" smtClean="0"/>
              <a:t>‹#›</a:t>
            </a:fld>
            <a:endParaRPr lang="tr-TR"/>
          </a:p>
        </p:txBody>
      </p:sp>
    </p:spTree>
    <p:extLst>
      <p:ext uri="{BB962C8B-B14F-4D97-AF65-F5344CB8AC3E}">
        <p14:creationId xmlns:p14="http://schemas.microsoft.com/office/powerpoint/2010/main" val="5562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5300459-60BF-4DEF-B866-ED66A8779DC9}" type="datetimeFigureOut">
              <a:rPr lang="tr-TR" smtClean="0"/>
              <a:t>25.12.2019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9121D9F-415C-4A0C-A546-9FAC96F84EC1}" type="slidenum">
              <a:rPr lang="tr-TR" smtClean="0"/>
              <a:t>‹#›</a:t>
            </a:fld>
            <a:endParaRPr lang="tr-TR"/>
          </a:p>
        </p:txBody>
      </p:sp>
    </p:spTree>
    <p:extLst>
      <p:ext uri="{BB962C8B-B14F-4D97-AF65-F5344CB8AC3E}">
        <p14:creationId xmlns:p14="http://schemas.microsoft.com/office/powerpoint/2010/main" val="2508743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5300459-60BF-4DEF-B866-ED66A8779DC9}" type="datetimeFigureOut">
              <a:rPr lang="tr-TR" smtClean="0"/>
              <a:t>25.12.2019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9121D9F-415C-4A0C-A546-9FAC96F84EC1}" type="slidenum">
              <a:rPr lang="tr-TR" smtClean="0"/>
              <a:t>‹#›</a:t>
            </a:fld>
            <a:endParaRPr lang="tr-TR"/>
          </a:p>
        </p:txBody>
      </p:sp>
    </p:spTree>
    <p:extLst>
      <p:ext uri="{BB962C8B-B14F-4D97-AF65-F5344CB8AC3E}">
        <p14:creationId xmlns:p14="http://schemas.microsoft.com/office/powerpoint/2010/main" val="142298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05300459-60BF-4DEF-B866-ED66A8779DC9}" type="datetimeFigureOut">
              <a:rPr lang="tr-TR" smtClean="0"/>
              <a:t>25.12.2019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9121D9F-415C-4A0C-A546-9FAC96F84EC1}" type="slidenum">
              <a:rPr lang="tr-TR" smtClean="0"/>
              <a:t>‹#›</a:t>
            </a:fld>
            <a:endParaRPr lang="tr-TR"/>
          </a:p>
        </p:txBody>
      </p:sp>
    </p:spTree>
    <p:extLst>
      <p:ext uri="{BB962C8B-B14F-4D97-AF65-F5344CB8AC3E}">
        <p14:creationId xmlns:p14="http://schemas.microsoft.com/office/powerpoint/2010/main" val="237861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05300459-60BF-4DEF-B866-ED66A8779DC9}" type="datetimeFigureOut">
              <a:rPr lang="tr-TR" smtClean="0"/>
              <a:t>25.12.2019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9121D9F-415C-4A0C-A546-9FAC96F84EC1}" type="slidenum">
              <a:rPr lang="tr-TR" smtClean="0"/>
              <a:t>‹#›</a:t>
            </a:fld>
            <a:endParaRPr lang="tr-TR"/>
          </a:p>
        </p:txBody>
      </p:sp>
    </p:spTree>
    <p:extLst>
      <p:ext uri="{BB962C8B-B14F-4D97-AF65-F5344CB8AC3E}">
        <p14:creationId xmlns:p14="http://schemas.microsoft.com/office/powerpoint/2010/main" val="3945455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5300459-60BF-4DEF-B866-ED66A8779DC9}" type="datetimeFigureOut">
              <a:rPr lang="tr-TR" smtClean="0"/>
              <a:t>25.12.2019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9121D9F-415C-4A0C-A546-9FAC96F84EC1}" type="slidenum">
              <a:rPr lang="tr-TR" smtClean="0"/>
              <a:t>‹#›</a:t>
            </a:fld>
            <a:endParaRPr lang="tr-TR"/>
          </a:p>
        </p:txBody>
      </p:sp>
    </p:spTree>
    <p:extLst>
      <p:ext uri="{BB962C8B-B14F-4D97-AF65-F5344CB8AC3E}">
        <p14:creationId xmlns:p14="http://schemas.microsoft.com/office/powerpoint/2010/main" val="2023660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5300459-60BF-4DEF-B866-ED66A8779DC9}" type="datetimeFigureOut">
              <a:rPr lang="tr-TR" smtClean="0"/>
              <a:t>25.12.2019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9121D9F-415C-4A0C-A546-9FAC96F84EC1}" type="slidenum">
              <a:rPr lang="tr-TR" smtClean="0"/>
              <a:t>‹#›</a:t>
            </a:fld>
            <a:endParaRPr lang="tr-TR"/>
          </a:p>
        </p:txBody>
      </p:sp>
    </p:spTree>
    <p:extLst>
      <p:ext uri="{BB962C8B-B14F-4D97-AF65-F5344CB8AC3E}">
        <p14:creationId xmlns:p14="http://schemas.microsoft.com/office/powerpoint/2010/main" val="4212283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300459-60BF-4DEF-B866-ED66A8779DC9}" type="datetimeFigureOut">
              <a:rPr lang="tr-TR" smtClean="0"/>
              <a:t>25.12.2019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121D9F-415C-4A0C-A546-9FAC96F84EC1}" type="slidenum">
              <a:rPr lang="tr-TR" smtClean="0"/>
              <a:t>‹#›</a:t>
            </a:fld>
            <a:endParaRPr lang="tr-TR"/>
          </a:p>
        </p:txBody>
      </p:sp>
    </p:spTree>
    <p:extLst>
      <p:ext uri="{BB962C8B-B14F-4D97-AF65-F5344CB8AC3E}">
        <p14:creationId xmlns:p14="http://schemas.microsoft.com/office/powerpoint/2010/main" val="4130740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7568" y="404664"/>
            <a:ext cx="7560840" cy="523220"/>
          </a:xfrm>
          <a:prstGeom prst="rect">
            <a:avLst/>
          </a:prstGeom>
          <a:noFill/>
        </p:spPr>
        <p:txBody>
          <a:bodyPr wrap="square" rtlCol="0">
            <a:spAutoFit/>
          </a:bodyPr>
          <a:lstStyle/>
          <a:p>
            <a:r>
              <a:rPr lang="en-GB" sz="2800" dirty="0" err="1">
                <a:solidFill>
                  <a:srgbClr val="FF0000"/>
                </a:solidFill>
                <a:latin typeface="Times New Roman" panose="02020603050405020304" pitchFamily="18" charset="0"/>
                <a:cs typeface="Times New Roman" panose="02020603050405020304" pitchFamily="18" charset="0"/>
              </a:rPr>
              <a:t>Toprak</a:t>
            </a:r>
            <a:r>
              <a:rPr lang="en-GB" sz="2800" dirty="0">
                <a:solidFill>
                  <a:srgbClr val="FF0000"/>
                </a:solidFill>
                <a:latin typeface="Times New Roman" panose="02020603050405020304" pitchFamily="18" charset="0"/>
                <a:cs typeface="Times New Roman" panose="02020603050405020304" pitchFamily="18" charset="0"/>
              </a:rPr>
              <a:t> </a:t>
            </a:r>
            <a:r>
              <a:rPr lang="en-GB" sz="2800" dirty="0" err="1">
                <a:solidFill>
                  <a:srgbClr val="FF0000"/>
                </a:solidFill>
                <a:latin typeface="Times New Roman" panose="02020603050405020304" pitchFamily="18" charset="0"/>
                <a:cs typeface="Times New Roman" panose="02020603050405020304" pitchFamily="18" charset="0"/>
              </a:rPr>
              <a:t>frezeleri</a:t>
            </a:r>
            <a:endParaRPr lang="tr-TR" sz="2800" b="1" u="sng" dirty="0">
              <a:solidFill>
                <a:srgbClr val="FF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2135560" y="980728"/>
            <a:ext cx="7560840" cy="4832092"/>
          </a:xfrm>
          <a:prstGeom prst="rect">
            <a:avLst/>
          </a:prstGeom>
          <a:noFill/>
        </p:spPr>
        <p:txBody>
          <a:bodyPr wrap="square" rtlCol="0">
            <a:spAutoFit/>
          </a:bodyPr>
          <a:lstStyle/>
          <a:p>
            <a:pPr algn="just"/>
            <a:r>
              <a:rPr lang="en-GB" sz="2200" dirty="0" err="1">
                <a:latin typeface="Times New Roman" panose="02020603050405020304" pitchFamily="18" charset="0"/>
                <a:cs typeface="Times New Roman" panose="02020603050405020304" pitchFamily="18" charset="0"/>
              </a:rPr>
              <a:t>Birçok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kaynakta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toprak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frezelerine</a:t>
            </a:r>
            <a:r>
              <a:rPr lang="en-GB" sz="2200" dirty="0">
                <a:latin typeface="Times New Roman" panose="02020603050405020304" pitchFamily="18" charset="0"/>
                <a:cs typeface="Times New Roman" panose="02020603050405020304" pitchFamily="18" charset="0"/>
              </a:rPr>
              <a:t> rototiller </a:t>
            </a:r>
            <a:r>
              <a:rPr lang="en-GB" sz="2200" dirty="0" err="1">
                <a:latin typeface="Times New Roman" panose="02020603050405020304" pitchFamily="18" charset="0"/>
                <a:cs typeface="Times New Roman" panose="02020603050405020304" pitchFamily="18" charset="0"/>
              </a:rPr>
              <a:t>veya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rotovatör</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adı</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verilir</a:t>
            </a:r>
            <a:r>
              <a:rPr lang="en-GB" sz="2200" dirty="0">
                <a:latin typeface="Times New Roman" panose="02020603050405020304" pitchFamily="18" charset="0"/>
                <a:cs typeface="Times New Roman" panose="02020603050405020304" pitchFamily="18" charset="0"/>
              </a:rPr>
              <a:t>. Bu </a:t>
            </a:r>
            <a:r>
              <a:rPr lang="en-GB" sz="2200" dirty="0" err="1">
                <a:latin typeface="Times New Roman" panose="02020603050405020304" pitchFamily="18" charset="0"/>
                <a:cs typeface="Times New Roman" panose="02020603050405020304" pitchFamily="18" charset="0"/>
              </a:rPr>
              <a:t>makinalar</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aynı</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zamanda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büyüklüklerine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göre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çapa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ya</a:t>
            </a:r>
            <a:r>
              <a:rPr lang="en-GB" sz="2200" dirty="0">
                <a:latin typeface="Times New Roman" panose="02020603050405020304" pitchFamily="18" charset="0"/>
                <a:cs typeface="Times New Roman" panose="02020603050405020304" pitchFamily="18" charset="0"/>
              </a:rPr>
              <a:t> da </a:t>
            </a:r>
            <a:r>
              <a:rPr lang="en-GB" sz="2200" dirty="0" err="1">
                <a:latin typeface="Times New Roman" panose="02020603050405020304" pitchFamily="18" charset="0"/>
                <a:cs typeface="Times New Roman" panose="02020603050405020304" pitchFamily="18" charset="0"/>
              </a:rPr>
              <a:t>ara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çapa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makinası</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olarak</a:t>
            </a:r>
            <a:r>
              <a:rPr lang="en-GB" sz="2200" dirty="0">
                <a:latin typeface="Times New Roman" panose="02020603050405020304" pitchFamily="18" charset="0"/>
                <a:cs typeface="Times New Roman" panose="02020603050405020304" pitchFamily="18" charset="0"/>
              </a:rPr>
              <a:t> ta </a:t>
            </a:r>
            <a:r>
              <a:rPr lang="en-GB" sz="2200" dirty="0" err="1">
                <a:latin typeface="Times New Roman" panose="02020603050405020304" pitchFamily="18" charset="0"/>
                <a:cs typeface="Times New Roman" panose="02020603050405020304" pitchFamily="18" charset="0"/>
              </a:rPr>
              <a:t>bilinmektedir</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Gerçekte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bahçe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mekanizasyonunda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kullanımları</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yaygın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olmasına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rağmen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tarla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mekanizasyonunda</a:t>
            </a:r>
            <a:r>
              <a:rPr lang="en-GB" sz="2200" dirty="0">
                <a:latin typeface="Times New Roman" panose="02020603050405020304" pitchFamily="18" charset="0"/>
                <a:cs typeface="Times New Roman" panose="02020603050405020304" pitchFamily="18" charset="0"/>
              </a:rPr>
              <a:t> da </a:t>
            </a:r>
            <a:r>
              <a:rPr lang="en-GB" sz="2200" dirty="0" err="1">
                <a:latin typeface="Times New Roman" panose="02020603050405020304" pitchFamily="18" charset="0"/>
                <a:cs typeface="Times New Roman" panose="02020603050405020304" pitchFamily="18" charset="0"/>
              </a:rPr>
              <a:t>kullanımı</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yaygınlaşmaya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başlamış</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hatta</a:t>
            </a:r>
            <a:r>
              <a:rPr lang="en-GB" sz="2200" dirty="0">
                <a:latin typeface="Times New Roman" panose="02020603050405020304" pitchFamily="18" charset="0"/>
                <a:cs typeface="Times New Roman" panose="02020603050405020304" pitchFamily="18" charset="0"/>
              </a:rPr>
              <a:t> </a:t>
            </a:r>
            <a:r>
              <a:rPr lang="tr-TR" sz="2200" dirty="0">
                <a:latin typeface="Times New Roman" panose="02020603050405020304" pitchFamily="18" charset="0"/>
                <a:cs typeface="Times New Roman" panose="02020603050405020304" pitchFamily="18" charset="0"/>
              </a:rPr>
              <a:t>gelişmiş olan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ülkelerde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azaltılmış</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toprak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işleme</a:t>
            </a:r>
            <a:r>
              <a:rPr lang="en-GB" sz="2200" dirty="0">
                <a:latin typeface="Times New Roman" panose="02020603050405020304" pitchFamily="18" charset="0"/>
                <a:cs typeface="Times New Roman" panose="02020603050405020304" pitchFamily="18" charset="0"/>
              </a:rPr>
              <a:t> (minimum </a:t>
            </a:r>
            <a:r>
              <a:rPr lang="en-GB" sz="2200" dirty="0" err="1">
                <a:latin typeface="Times New Roman" panose="02020603050405020304" pitchFamily="18" charset="0"/>
                <a:cs typeface="Times New Roman" panose="02020603050405020304" pitchFamily="18" charset="0"/>
              </a:rPr>
              <a:t>toprak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işleme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tekniklerinin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uygulanmasında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en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çok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aranılan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aletlerden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olmuşlardır</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Toprak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frezeleri</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pulluğa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göre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toprağı</a:t>
            </a:r>
            <a:r>
              <a:rPr lang="en-GB" sz="2200" dirty="0">
                <a:latin typeface="Times New Roman" panose="02020603050405020304" pitchFamily="18" charset="0"/>
                <a:cs typeface="Times New Roman" panose="02020603050405020304" pitchFamily="18" charset="0"/>
              </a:rPr>
              <a:t> 7 </a:t>
            </a:r>
            <a:r>
              <a:rPr lang="en-GB" sz="2200" dirty="0" err="1">
                <a:latin typeface="Times New Roman" panose="02020603050405020304" pitchFamily="18" charset="0"/>
                <a:cs typeface="Times New Roman" panose="02020603050405020304" pitchFamily="18" charset="0"/>
              </a:rPr>
              <a:t>kat</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daha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fazla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parçalayarak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karıştırır</a:t>
            </a:r>
            <a:r>
              <a:rPr lang="en-GB" sz="2200" dirty="0">
                <a:latin typeface="Times New Roman" panose="02020603050405020304" pitchFamily="18" charset="0"/>
                <a:cs typeface="Times New Roman" panose="02020603050405020304" pitchFamily="18" charset="0"/>
              </a:rPr>
              <a:t>.</a:t>
            </a:r>
            <a:r>
              <a:rPr lang="tr-TR"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Organik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artıklar</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iyi</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parçalanır</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ancak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toprağa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gömülmeden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savrulur</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Böylece</a:t>
            </a:r>
            <a:r>
              <a:rPr lang="en-GB" sz="2200" dirty="0">
                <a:latin typeface="Times New Roman" panose="02020603050405020304" pitchFamily="18" charset="0"/>
                <a:cs typeface="Times New Roman" panose="02020603050405020304" pitchFamily="18" charset="0"/>
              </a:rPr>
              <a:t> humus </a:t>
            </a:r>
            <a:r>
              <a:rPr lang="en-GB" sz="2200" dirty="0" err="1">
                <a:latin typeface="Times New Roman" panose="02020603050405020304" pitchFamily="18" charset="0"/>
                <a:cs typeface="Times New Roman" panose="02020603050405020304" pitchFamily="18" charset="0"/>
              </a:rPr>
              <a:t>oluşumu</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toprakta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gecikir</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Kuru</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tarım</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bölgelerinde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toprak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erozyonuna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neden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olacak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toprak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yapısı</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kazandırması</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nedeniyle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bu</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bölgelerde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kullanılması</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önerilmez</a:t>
            </a:r>
            <a:r>
              <a:rPr lang="en-GB" sz="2200" dirty="0">
                <a:latin typeface="Times New Roman" panose="02020603050405020304" pitchFamily="18" charset="0"/>
                <a:cs typeface="Times New Roman" panose="02020603050405020304" pitchFamily="18" charset="0"/>
              </a:rPr>
              <a:t>.</a:t>
            </a:r>
          </a:p>
          <a:p>
            <a:pPr algn="just"/>
            <a:endParaRPr lang="en-GB" sz="2200" dirty="0">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B0F2AB83-B2CF-4C89-A6C8-EFB0B02D2208}" type="slidenum">
              <a:rPr lang="en-GB" smtClean="0">
                <a:latin typeface="Times New Roman" panose="02020603050405020304" pitchFamily="18" charset="0"/>
                <a:cs typeface="Times New Roman" panose="02020603050405020304" pitchFamily="18" charset="0"/>
              </a:rPr>
              <a:pPr/>
              <a:t>1</a:t>
            </a:fld>
            <a:endParaRPr lang="en-GB">
              <a:latin typeface="Times New Roman" panose="02020603050405020304" pitchFamily="18" charset="0"/>
              <a:cs typeface="Times New Roman" panose="02020603050405020304" pitchFamily="18" charset="0"/>
            </a:endParaRP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24392" y="72008"/>
            <a:ext cx="980728" cy="980728"/>
          </a:xfrm>
          <a:prstGeom prst="rect">
            <a:avLst/>
          </a:prstGeom>
        </p:spPr>
      </p:pic>
    </p:spTree>
    <p:extLst>
      <p:ext uri="{BB962C8B-B14F-4D97-AF65-F5344CB8AC3E}">
        <p14:creationId xmlns:p14="http://schemas.microsoft.com/office/powerpoint/2010/main" val="22712876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7568" y="404664"/>
            <a:ext cx="7560840" cy="523220"/>
          </a:xfrm>
          <a:prstGeom prst="rect">
            <a:avLst/>
          </a:prstGeom>
          <a:noFill/>
        </p:spPr>
        <p:txBody>
          <a:bodyPr wrap="square" rtlCol="0">
            <a:spAutoFit/>
          </a:bodyPr>
          <a:lstStyle/>
          <a:p>
            <a:r>
              <a:rPr lang="tr-TR" sz="2800" dirty="0">
                <a:solidFill>
                  <a:srgbClr val="FF0000"/>
                </a:solidFill>
                <a:latin typeface="Times New Roman" panose="02020603050405020304" pitchFamily="18" charset="0"/>
                <a:cs typeface="Times New Roman" panose="02020603050405020304" pitchFamily="18" charset="0"/>
              </a:rPr>
              <a:t>Parçaları</a:t>
            </a:r>
          </a:p>
        </p:txBody>
      </p:sp>
      <p:sp>
        <p:nvSpPr>
          <p:cNvPr id="7" name="TextBox 6"/>
          <p:cNvSpPr txBox="1"/>
          <p:nvPr/>
        </p:nvSpPr>
        <p:spPr>
          <a:xfrm>
            <a:off x="2135560" y="980728"/>
            <a:ext cx="7560840" cy="369332"/>
          </a:xfrm>
          <a:prstGeom prst="rect">
            <a:avLst/>
          </a:prstGeom>
          <a:noFill/>
        </p:spPr>
        <p:txBody>
          <a:bodyPr wrap="square" rtlCol="0">
            <a:spAutoFit/>
          </a:bodyPr>
          <a:lstStyle/>
          <a:p>
            <a:pPr algn="just">
              <a:buFont typeface="Wingdings" pitchFamily="2" charset="2"/>
              <a:buChar char="Ø"/>
            </a:pPr>
            <a:r>
              <a:rPr lang="en-US" dirty="0">
                <a:latin typeface="Times New Roman" panose="02020603050405020304" pitchFamily="18" charset="0"/>
                <a:cs typeface="Times New Roman" panose="02020603050405020304" pitchFamily="18" charset="0"/>
              </a:rPr>
              <a:t> </a:t>
            </a:r>
            <a:endParaRPr lang="en-GB" sz="1600" dirty="0">
              <a:solidFill>
                <a:schemeClr val="accent3">
                  <a:lumMod val="50000"/>
                </a:schemeClr>
              </a:solidFill>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B0F2AB83-B2CF-4C89-A6C8-EFB0B02D2208}" type="slidenum">
              <a:rPr lang="en-GB" smtClean="0">
                <a:latin typeface="Times New Roman" panose="02020603050405020304" pitchFamily="18" charset="0"/>
                <a:cs typeface="Times New Roman" panose="02020603050405020304" pitchFamily="18" charset="0"/>
              </a:rPr>
              <a:pPr/>
              <a:t>2</a:t>
            </a:fld>
            <a:endParaRPr lang="en-GB">
              <a:latin typeface="Times New Roman" panose="02020603050405020304" pitchFamily="18" charset="0"/>
              <a:cs typeface="Times New Roman" panose="02020603050405020304" pitchFamily="18" charset="0"/>
            </a:endParaRP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24392" y="72008"/>
            <a:ext cx="980728" cy="980728"/>
          </a:xfrm>
          <a:prstGeom prst="rect">
            <a:avLst/>
          </a:prstGeom>
        </p:spPr>
      </p:pic>
      <p:pic>
        <p:nvPicPr>
          <p:cNvPr id="4" name="Resim 3"/>
          <p:cNvPicPr>
            <a:picLocks noChangeAspect="1"/>
          </p:cNvPicPr>
          <p:nvPr/>
        </p:nvPicPr>
        <p:blipFill>
          <a:blip r:embed="rId3"/>
          <a:stretch>
            <a:fillRect/>
          </a:stretch>
        </p:blipFill>
        <p:spPr>
          <a:xfrm>
            <a:off x="6156115" y="3212977"/>
            <a:ext cx="4238315" cy="3133712"/>
          </a:xfrm>
          <a:prstGeom prst="rect">
            <a:avLst/>
          </a:prstGeom>
        </p:spPr>
      </p:pic>
      <p:pic>
        <p:nvPicPr>
          <p:cNvPr id="3" name="Resim 2"/>
          <p:cNvPicPr>
            <a:picLocks noChangeAspect="1"/>
          </p:cNvPicPr>
          <p:nvPr/>
        </p:nvPicPr>
        <p:blipFill>
          <a:blip r:embed="rId4"/>
          <a:stretch>
            <a:fillRect/>
          </a:stretch>
        </p:blipFill>
        <p:spPr>
          <a:xfrm>
            <a:off x="2135560" y="987656"/>
            <a:ext cx="5219700" cy="3038475"/>
          </a:xfrm>
          <a:prstGeom prst="rect">
            <a:avLst/>
          </a:prstGeom>
        </p:spPr>
      </p:pic>
    </p:spTree>
    <p:extLst>
      <p:ext uri="{BB962C8B-B14F-4D97-AF65-F5344CB8AC3E}">
        <p14:creationId xmlns:p14="http://schemas.microsoft.com/office/powerpoint/2010/main" val="10544663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7568" y="404664"/>
            <a:ext cx="7560840" cy="523220"/>
          </a:xfrm>
          <a:prstGeom prst="rect">
            <a:avLst/>
          </a:prstGeom>
          <a:noFill/>
        </p:spPr>
        <p:txBody>
          <a:bodyPr wrap="square" rtlCol="0">
            <a:spAutoFit/>
          </a:bodyPr>
          <a:lstStyle/>
          <a:p>
            <a:r>
              <a:rPr lang="en-GB" sz="2800" dirty="0" err="1">
                <a:solidFill>
                  <a:srgbClr val="FF0000"/>
                </a:solidFill>
                <a:latin typeface="Times New Roman" panose="02020603050405020304" pitchFamily="18" charset="0"/>
                <a:cs typeface="Times New Roman" panose="02020603050405020304" pitchFamily="18" charset="0"/>
              </a:rPr>
              <a:t>Tırmık</a:t>
            </a:r>
            <a:endParaRPr lang="en-GB" sz="2800" dirty="0">
              <a:solidFill>
                <a:srgbClr val="FF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2135560" y="980728"/>
            <a:ext cx="7560840" cy="5416868"/>
          </a:xfrm>
          <a:prstGeom prst="rect">
            <a:avLst/>
          </a:prstGeom>
          <a:noFill/>
        </p:spPr>
        <p:txBody>
          <a:bodyPr wrap="square" rtlCol="0">
            <a:spAutoFit/>
          </a:bodyPr>
          <a:lstStyle/>
          <a:p>
            <a:pPr algn="just"/>
            <a:r>
              <a:rPr lang="tr-TR" sz="2200" dirty="0">
                <a:latin typeface="Times New Roman" panose="02020603050405020304" pitchFamily="18" charset="0"/>
                <a:cs typeface="Times New Roman" panose="02020603050405020304" pitchFamily="18" charset="0"/>
              </a:rPr>
              <a:t>Tırmıklar, ikileme ya da üçleme amacı ile kullanılan ve iş derinliği az olan aletlerdir. </a:t>
            </a:r>
            <a:endParaRPr lang="tr-TR" sz="2200" dirty="0">
              <a:latin typeface="Times New Roman" panose="02020603050405020304" pitchFamily="18" charset="0"/>
              <a:cs typeface="Times New Roman" panose="02020603050405020304" pitchFamily="18" charset="0"/>
            </a:endParaRPr>
          </a:p>
          <a:p>
            <a:pPr algn="just"/>
            <a:endParaRPr lang="tr-TR"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K</a:t>
            </a:r>
            <a:r>
              <a:rPr lang="tr-TR" sz="2200" dirty="0">
                <a:latin typeface="Times New Roman" panose="02020603050405020304" pitchFamily="18" charset="0"/>
                <a:cs typeface="Times New Roman" panose="02020603050405020304" pitchFamily="18" charset="0"/>
              </a:rPr>
              <a:t>esekleri parçalar</a:t>
            </a:r>
          </a:p>
          <a:p>
            <a:pPr marL="342900" indent="-342900" algn="just">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Y</a:t>
            </a:r>
            <a:r>
              <a:rPr lang="tr-TR" sz="2200" dirty="0">
                <a:latin typeface="Times New Roman" panose="02020603050405020304" pitchFamily="18" charset="0"/>
                <a:cs typeface="Times New Roman" panose="02020603050405020304" pitchFamily="18" charset="0"/>
              </a:rPr>
              <a:t>üzey </a:t>
            </a:r>
            <a:r>
              <a:rPr lang="tr-TR" sz="2200" dirty="0">
                <a:latin typeface="Times New Roman" panose="02020603050405020304" pitchFamily="18" charset="0"/>
                <a:cs typeface="Times New Roman" panose="02020603050405020304" pitchFamily="18" charset="0"/>
              </a:rPr>
              <a:t>tesviyesi </a:t>
            </a:r>
            <a:r>
              <a:rPr lang="tr-TR" sz="2200" dirty="0">
                <a:latin typeface="Times New Roman" panose="02020603050405020304" pitchFamily="18" charset="0"/>
                <a:cs typeface="Times New Roman" panose="02020603050405020304" pitchFamily="18" charset="0"/>
              </a:rPr>
              <a:t>yapar</a:t>
            </a:r>
          </a:p>
          <a:p>
            <a:pPr marL="342900" indent="-342900" algn="just">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Anız bozar</a:t>
            </a:r>
          </a:p>
          <a:p>
            <a:pPr marL="342900" indent="-342900" algn="just">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Yabancı </a:t>
            </a:r>
            <a:r>
              <a:rPr lang="tr-TR" sz="2200" dirty="0">
                <a:latin typeface="Times New Roman" panose="02020603050405020304" pitchFamily="18" charset="0"/>
                <a:cs typeface="Times New Roman" panose="02020603050405020304" pitchFamily="18" charset="0"/>
              </a:rPr>
              <a:t>otları yolar </a:t>
            </a:r>
            <a:endParaRPr lang="tr-TR"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T</a:t>
            </a:r>
            <a:r>
              <a:rPr lang="tr-TR" sz="2200" dirty="0">
                <a:latin typeface="Times New Roman" panose="02020603050405020304" pitchFamily="18" charset="0"/>
                <a:cs typeface="Times New Roman" panose="02020603050405020304" pitchFamily="18" charset="0"/>
              </a:rPr>
              <a:t>oprağa </a:t>
            </a:r>
            <a:r>
              <a:rPr lang="tr-TR" sz="2200" dirty="0">
                <a:latin typeface="Times New Roman" panose="02020603050405020304" pitchFamily="18" charset="0"/>
                <a:cs typeface="Times New Roman" panose="02020603050405020304" pitchFamily="18" charset="0"/>
              </a:rPr>
              <a:t>gevşek bir yapı kazandırarak yağış sularının toprakta tutulmasını </a:t>
            </a:r>
            <a:r>
              <a:rPr lang="tr-TR" sz="2200" dirty="0">
                <a:latin typeface="Times New Roman" panose="02020603050405020304" pitchFamily="18" charset="0"/>
                <a:cs typeface="Times New Roman" panose="02020603050405020304" pitchFamily="18" charset="0"/>
              </a:rPr>
              <a:t>sağlar</a:t>
            </a:r>
          </a:p>
          <a:p>
            <a:pPr marL="342900" indent="-342900" algn="just">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Yağışlardan </a:t>
            </a:r>
            <a:r>
              <a:rPr lang="tr-TR" sz="2200" dirty="0">
                <a:latin typeface="Times New Roman" panose="02020603050405020304" pitchFamily="18" charset="0"/>
                <a:cs typeface="Times New Roman" panose="02020603050405020304" pitchFamily="18" charset="0"/>
              </a:rPr>
              <a:t>sonra oluşan kaymak tabakasını kırar </a:t>
            </a:r>
            <a:endParaRPr lang="tr-TR"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Çayır </a:t>
            </a:r>
            <a:r>
              <a:rPr lang="tr-TR" sz="2200" dirty="0">
                <a:latin typeface="Times New Roman" panose="02020603050405020304" pitchFamily="18" charset="0"/>
                <a:cs typeface="Times New Roman" panose="02020603050405020304" pitchFamily="18" charset="0"/>
              </a:rPr>
              <a:t>topraklarında toprağı çizerek </a:t>
            </a:r>
            <a:r>
              <a:rPr lang="tr-TR" sz="2200" dirty="0">
                <a:latin typeface="Times New Roman" panose="02020603050405020304" pitchFamily="18" charset="0"/>
                <a:cs typeface="Times New Roman" panose="02020603050405020304" pitchFamily="18" charset="0"/>
              </a:rPr>
              <a:t>yırttığından </a:t>
            </a:r>
            <a:r>
              <a:rPr lang="tr-TR" sz="2200" dirty="0">
                <a:latin typeface="Times New Roman" panose="02020603050405020304" pitchFamily="18" charset="0"/>
                <a:cs typeface="Times New Roman" panose="02020603050405020304" pitchFamily="18" charset="0"/>
              </a:rPr>
              <a:t>bitki köklerinin havalanmasını sağlar </a:t>
            </a:r>
            <a:endParaRPr lang="tr-TR"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Tarla </a:t>
            </a:r>
            <a:r>
              <a:rPr lang="tr-TR" sz="2200" dirty="0">
                <a:latin typeface="Times New Roman" panose="02020603050405020304" pitchFamily="18" charset="0"/>
                <a:cs typeface="Times New Roman" panose="02020603050405020304" pitchFamily="18" charset="0"/>
              </a:rPr>
              <a:t>yüzeyine </a:t>
            </a:r>
            <a:r>
              <a:rPr lang="tr-TR" sz="2200" dirty="0">
                <a:latin typeface="Times New Roman" panose="02020603050405020304" pitchFamily="18" charset="0"/>
                <a:cs typeface="Times New Roman" panose="02020603050405020304" pitchFamily="18" charset="0"/>
              </a:rPr>
              <a:t>bırakılmış </a:t>
            </a:r>
            <a:r>
              <a:rPr lang="tr-TR" sz="2200" dirty="0">
                <a:latin typeface="Times New Roman" panose="02020603050405020304" pitchFamily="18" charset="0"/>
                <a:cs typeface="Times New Roman" panose="02020603050405020304" pitchFamily="18" charset="0"/>
              </a:rPr>
              <a:t>tohum ve granül gübrenin toprağa iyice karışmasını sağlar. Bu nedenle, bazı ekim makinalarının arkasına bağlanarak, ekim makinasının etkinliğini artırır.</a:t>
            </a:r>
            <a:endParaRPr lang="tr-TR" sz="2200" dirty="0">
              <a:latin typeface="Times New Roman" panose="02020603050405020304" pitchFamily="18" charset="0"/>
              <a:cs typeface="Times New Roman" panose="02020603050405020304" pitchFamily="18" charset="0"/>
            </a:endParaRPr>
          </a:p>
          <a:p>
            <a:pPr algn="just"/>
            <a:endParaRPr lang="en-GB" sz="1600" dirty="0">
              <a:solidFill>
                <a:schemeClr val="accent3">
                  <a:lumMod val="50000"/>
                </a:schemeClr>
              </a:solidFill>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B0F2AB83-B2CF-4C89-A6C8-EFB0B02D2208}" type="slidenum">
              <a:rPr lang="en-GB" smtClean="0">
                <a:latin typeface="Times New Roman" panose="02020603050405020304" pitchFamily="18" charset="0"/>
                <a:cs typeface="Times New Roman" panose="02020603050405020304" pitchFamily="18" charset="0"/>
              </a:rPr>
              <a:pPr/>
              <a:t>3</a:t>
            </a:fld>
            <a:endParaRPr lang="en-GB">
              <a:latin typeface="Times New Roman" panose="02020603050405020304" pitchFamily="18" charset="0"/>
              <a:cs typeface="Times New Roman" panose="02020603050405020304" pitchFamily="18" charset="0"/>
            </a:endParaRP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24392" y="72008"/>
            <a:ext cx="980728" cy="980728"/>
          </a:xfrm>
          <a:prstGeom prst="rect">
            <a:avLst/>
          </a:prstGeom>
        </p:spPr>
      </p:pic>
    </p:spTree>
    <p:extLst>
      <p:ext uri="{BB962C8B-B14F-4D97-AF65-F5344CB8AC3E}">
        <p14:creationId xmlns:p14="http://schemas.microsoft.com/office/powerpoint/2010/main" val="28075692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7568" y="404664"/>
            <a:ext cx="7560840" cy="523220"/>
          </a:xfrm>
          <a:prstGeom prst="rect">
            <a:avLst/>
          </a:prstGeom>
          <a:noFill/>
        </p:spPr>
        <p:txBody>
          <a:bodyPr wrap="square" rtlCol="0">
            <a:spAutoFit/>
          </a:bodyPr>
          <a:lstStyle/>
          <a:p>
            <a:r>
              <a:rPr lang="tr-TR" sz="2800" dirty="0">
                <a:solidFill>
                  <a:srgbClr val="FF0000"/>
                </a:solidFill>
                <a:latin typeface="Times New Roman" panose="02020603050405020304" pitchFamily="18" charset="0"/>
                <a:cs typeface="Times New Roman" panose="02020603050405020304" pitchFamily="18" charset="0"/>
              </a:rPr>
              <a:t>T</a:t>
            </a:r>
            <a:r>
              <a:rPr lang="tr-TR" sz="2800" dirty="0">
                <a:solidFill>
                  <a:srgbClr val="FF0000"/>
                </a:solidFill>
                <a:latin typeface="Times New Roman" panose="02020603050405020304" pitchFamily="18" charset="0"/>
                <a:cs typeface="Times New Roman" panose="02020603050405020304" pitchFamily="18" charset="0"/>
              </a:rPr>
              <a:t>ırmıklar</a:t>
            </a:r>
            <a:endParaRPr lang="tr-TR" sz="2800" b="1" u="sng" dirty="0">
              <a:solidFill>
                <a:srgbClr val="FF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5663952" y="1189196"/>
            <a:ext cx="4680520" cy="4832092"/>
          </a:xfrm>
          <a:prstGeom prst="rect">
            <a:avLst/>
          </a:prstGeom>
          <a:noFill/>
        </p:spPr>
        <p:txBody>
          <a:bodyPr wrap="square" rtlCol="0">
            <a:spAutoFit/>
          </a:bodyPr>
          <a:lstStyle/>
          <a:p>
            <a:pPr algn="just"/>
            <a:r>
              <a:rPr lang="tr-TR" sz="2200" dirty="0">
                <a:latin typeface="Times New Roman" panose="02020603050405020304" pitchFamily="18" charset="0"/>
                <a:cs typeface="Times New Roman" panose="02020603050405020304" pitchFamily="18" charset="0"/>
              </a:rPr>
              <a:t>Dişlerin </a:t>
            </a:r>
            <a:r>
              <a:rPr lang="tr-TR" sz="2200" dirty="0">
                <a:latin typeface="Times New Roman" panose="02020603050405020304" pitchFamily="18" charset="0"/>
                <a:cs typeface="Times New Roman" panose="02020603050405020304" pitchFamily="18" charset="0"/>
              </a:rPr>
              <a:t>çatı üzerinde yer alış biçimlerine göre çeşitli şekillerde olabilmektedir. </a:t>
            </a:r>
            <a:endParaRPr lang="tr-TR" sz="2200" dirty="0">
              <a:latin typeface="Times New Roman" panose="02020603050405020304" pitchFamily="18" charset="0"/>
              <a:cs typeface="Times New Roman" panose="02020603050405020304" pitchFamily="18" charset="0"/>
            </a:endParaRPr>
          </a:p>
          <a:p>
            <a:pPr algn="just"/>
            <a:r>
              <a:rPr lang="tr-TR" sz="2200" dirty="0">
                <a:latin typeface="Times New Roman" panose="02020603050405020304" pitchFamily="18" charset="0"/>
                <a:cs typeface="Times New Roman" panose="02020603050405020304" pitchFamily="18" charset="0"/>
              </a:rPr>
              <a:t>Bunlar </a:t>
            </a:r>
            <a:r>
              <a:rPr lang="tr-TR" sz="2200" dirty="0">
                <a:latin typeface="Times New Roman" panose="02020603050405020304" pitchFamily="18" charset="0"/>
                <a:cs typeface="Times New Roman" panose="02020603050405020304" pitchFamily="18" charset="0"/>
              </a:rPr>
              <a:t>şöyle </a:t>
            </a:r>
            <a:r>
              <a:rPr lang="tr-TR" sz="2200" dirty="0">
                <a:latin typeface="Times New Roman" panose="02020603050405020304" pitchFamily="18" charset="0"/>
                <a:cs typeface="Times New Roman" panose="02020603050405020304" pitchFamily="18" charset="0"/>
              </a:rPr>
              <a:t>sıralanabilir. </a:t>
            </a:r>
          </a:p>
          <a:p>
            <a:pPr algn="just"/>
            <a:r>
              <a:rPr lang="tr-TR" sz="2200" dirty="0">
                <a:latin typeface="Times New Roman" panose="02020603050405020304" pitchFamily="18" charset="0"/>
                <a:cs typeface="Times New Roman" panose="02020603050405020304" pitchFamily="18" charset="0"/>
              </a:rPr>
              <a:t>1-düz </a:t>
            </a:r>
            <a:r>
              <a:rPr lang="tr-TR" sz="2200" dirty="0">
                <a:latin typeface="Times New Roman" panose="02020603050405020304" pitchFamily="18" charset="0"/>
                <a:cs typeface="Times New Roman" panose="02020603050405020304" pitchFamily="18" charset="0"/>
              </a:rPr>
              <a:t>bağlantılı tırmıklar (a) </a:t>
            </a:r>
            <a:endParaRPr lang="tr-TR" sz="2200" dirty="0">
              <a:latin typeface="Times New Roman" panose="02020603050405020304" pitchFamily="18" charset="0"/>
              <a:cs typeface="Times New Roman" panose="02020603050405020304" pitchFamily="18" charset="0"/>
            </a:endParaRPr>
          </a:p>
          <a:p>
            <a:pPr algn="just"/>
            <a:r>
              <a:rPr lang="tr-TR" sz="2200" dirty="0">
                <a:latin typeface="Times New Roman" panose="02020603050405020304" pitchFamily="18" charset="0"/>
                <a:cs typeface="Times New Roman" panose="02020603050405020304" pitchFamily="18" charset="0"/>
              </a:rPr>
              <a:t>2-eğik </a:t>
            </a:r>
            <a:r>
              <a:rPr lang="tr-TR" sz="2200" dirty="0">
                <a:latin typeface="Times New Roman" panose="02020603050405020304" pitchFamily="18" charset="0"/>
                <a:cs typeface="Times New Roman" panose="02020603050405020304" pitchFamily="18" charset="0"/>
              </a:rPr>
              <a:t>dişli tırmıklar (f) </a:t>
            </a:r>
            <a:endParaRPr lang="tr-TR" sz="2200" dirty="0">
              <a:latin typeface="Times New Roman" panose="02020603050405020304" pitchFamily="18" charset="0"/>
              <a:cs typeface="Times New Roman" panose="02020603050405020304" pitchFamily="18" charset="0"/>
            </a:endParaRPr>
          </a:p>
          <a:p>
            <a:pPr algn="just"/>
            <a:r>
              <a:rPr lang="tr-TR" sz="2200" dirty="0">
                <a:latin typeface="Times New Roman" panose="02020603050405020304" pitchFamily="18" charset="0"/>
                <a:cs typeface="Times New Roman" panose="02020603050405020304" pitchFamily="18" charset="0"/>
              </a:rPr>
              <a:t>3-eklemli tırmıklar-parçalı </a:t>
            </a:r>
            <a:r>
              <a:rPr lang="tr-TR" sz="2200" dirty="0">
                <a:latin typeface="Times New Roman" panose="02020603050405020304" pitchFamily="18" charset="0"/>
                <a:cs typeface="Times New Roman" panose="02020603050405020304" pitchFamily="18" charset="0"/>
              </a:rPr>
              <a:t>tırmıklar (g) </a:t>
            </a:r>
            <a:endParaRPr lang="tr-TR" sz="2200" dirty="0">
              <a:latin typeface="Times New Roman" panose="02020603050405020304" pitchFamily="18" charset="0"/>
              <a:cs typeface="Times New Roman" panose="02020603050405020304" pitchFamily="18" charset="0"/>
            </a:endParaRPr>
          </a:p>
          <a:p>
            <a:pPr algn="just"/>
            <a:r>
              <a:rPr lang="tr-TR" sz="2200" dirty="0">
                <a:latin typeface="Times New Roman" panose="02020603050405020304" pitchFamily="18" charset="0"/>
                <a:cs typeface="Times New Roman" panose="02020603050405020304" pitchFamily="18" charset="0"/>
              </a:rPr>
              <a:t>4-yaylı </a:t>
            </a:r>
            <a:r>
              <a:rPr lang="tr-TR" sz="2200" dirty="0">
                <a:latin typeface="Times New Roman" panose="02020603050405020304" pitchFamily="18" charset="0"/>
                <a:cs typeface="Times New Roman" panose="02020603050405020304" pitchFamily="18" charset="0"/>
              </a:rPr>
              <a:t>tırmıklar (c) </a:t>
            </a:r>
            <a:endParaRPr lang="tr-TR" sz="2200" dirty="0">
              <a:latin typeface="Times New Roman" panose="02020603050405020304" pitchFamily="18" charset="0"/>
              <a:cs typeface="Times New Roman" panose="02020603050405020304" pitchFamily="18" charset="0"/>
            </a:endParaRPr>
          </a:p>
          <a:p>
            <a:pPr algn="just"/>
            <a:r>
              <a:rPr lang="tr-TR" sz="2200" dirty="0">
                <a:latin typeface="Times New Roman" panose="02020603050405020304" pitchFamily="18" charset="0"/>
                <a:cs typeface="Times New Roman" panose="02020603050405020304" pitchFamily="18" charset="0"/>
              </a:rPr>
              <a:t>5-tarla </a:t>
            </a:r>
            <a:r>
              <a:rPr lang="tr-TR" sz="2200" dirty="0">
                <a:latin typeface="Times New Roman" panose="02020603050405020304" pitchFamily="18" charset="0"/>
                <a:cs typeface="Times New Roman" panose="02020603050405020304" pitchFamily="18" charset="0"/>
              </a:rPr>
              <a:t>fırçaları (j) </a:t>
            </a:r>
            <a:endParaRPr lang="tr-TR" sz="2200" dirty="0">
              <a:latin typeface="Times New Roman" panose="02020603050405020304" pitchFamily="18" charset="0"/>
              <a:cs typeface="Times New Roman" panose="02020603050405020304" pitchFamily="18" charset="0"/>
            </a:endParaRPr>
          </a:p>
          <a:p>
            <a:pPr algn="just"/>
            <a:r>
              <a:rPr lang="tr-TR" sz="2200" dirty="0">
                <a:latin typeface="Times New Roman" panose="02020603050405020304" pitchFamily="18" charset="0"/>
                <a:cs typeface="Times New Roman" panose="02020603050405020304" pitchFamily="18" charset="0"/>
              </a:rPr>
              <a:t>6-yıldız </a:t>
            </a:r>
            <a:r>
              <a:rPr lang="tr-TR" sz="2200" dirty="0">
                <a:latin typeface="Times New Roman" panose="02020603050405020304" pitchFamily="18" charset="0"/>
                <a:cs typeface="Times New Roman" panose="02020603050405020304" pitchFamily="18" charset="0"/>
              </a:rPr>
              <a:t>döner tırmıklar (h) </a:t>
            </a:r>
            <a:endParaRPr lang="tr-TR" sz="2200" dirty="0">
              <a:latin typeface="Times New Roman" panose="02020603050405020304" pitchFamily="18" charset="0"/>
              <a:cs typeface="Times New Roman" panose="02020603050405020304" pitchFamily="18" charset="0"/>
            </a:endParaRPr>
          </a:p>
          <a:p>
            <a:pPr algn="just"/>
            <a:r>
              <a:rPr lang="tr-TR" sz="2200" dirty="0">
                <a:latin typeface="Times New Roman" panose="02020603050405020304" pitchFamily="18" charset="0"/>
                <a:cs typeface="Times New Roman" panose="02020603050405020304" pitchFamily="18" charset="0"/>
              </a:rPr>
              <a:t>7-asma </a:t>
            </a:r>
            <a:r>
              <a:rPr lang="tr-TR" sz="2200" dirty="0">
                <a:latin typeface="Times New Roman" panose="02020603050405020304" pitchFamily="18" charset="0"/>
                <a:cs typeface="Times New Roman" panose="02020603050405020304" pitchFamily="18" charset="0"/>
              </a:rPr>
              <a:t>kürekli tırmıklar (d) </a:t>
            </a:r>
            <a:endParaRPr lang="tr-TR" sz="2200" dirty="0">
              <a:latin typeface="Times New Roman" panose="02020603050405020304" pitchFamily="18" charset="0"/>
              <a:cs typeface="Times New Roman" panose="02020603050405020304" pitchFamily="18" charset="0"/>
            </a:endParaRPr>
          </a:p>
          <a:p>
            <a:pPr algn="just"/>
            <a:r>
              <a:rPr lang="tr-TR" sz="2200" dirty="0">
                <a:latin typeface="Times New Roman" panose="02020603050405020304" pitchFamily="18" charset="0"/>
                <a:cs typeface="Times New Roman" panose="02020603050405020304" pitchFamily="18" charset="0"/>
              </a:rPr>
              <a:t>8-tırnaklı </a:t>
            </a:r>
            <a:r>
              <a:rPr lang="tr-TR" sz="2200" dirty="0">
                <a:latin typeface="Times New Roman" panose="02020603050405020304" pitchFamily="18" charset="0"/>
                <a:cs typeface="Times New Roman" panose="02020603050405020304" pitchFamily="18" charset="0"/>
              </a:rPr>
              <a:t>döner tırmıklar (e) </a:t>
            </a:r>
            <a:endParaRPr lang="tr-TR" sz="2200" dirty="0">
              <a:latin typeface="Times New Roman" panose="02020603050405020304" pitchFamily="18" charset="0"/>
              <a:cs typeface="Times New Roman" panose="02020603050405020304" pitchFamily="18" charset="0"/>
            </a:endParaRPr>
          </a:p>
          <a:p>
            <a:pPr algn="just"/>
            <a:r>
              <a:rPr lang="tr-TR" sz="2200" dirty="0">
                <a:latin typeface="Times New Roman" panose="02020603050405020304" pitchFamily="18" charset="0"/>
                <a:cs typeface="Times New Roman" panose="02020603050405020304" pitchFamily="18" charset="0"/>
              </a:rPr>
              <a:t>9-diğer </a:t>
            </a:r>
            <a:r>
              <a:rPr lang="tr-TR" sz="2200" dirty="0">
                <a:latin typeface="Times New Roman" panose="02020603050405020304" pitchFamily="18" charset="0"/>
                <a:cs typeface="Times New Roman" panose="02020603050405020304" pitchFamily="18" charset="0"/>
              </a:rPr>
              <a:t>özel dişli tırmıklar</a:t>
            </a:r>
            <a:endParaRPr lang="tr-TR" sz="2200" dirty="0">
              <a:latin typeface="Times New Roman" panose="02020603050405020304" pitchFamily="18" charset="0"/>
              <a:cs typeface="Times New Roman" panose="02020603050405020304" pitchFamily="18" charset="0"/>
            </a:endParaRPr>
          </a:p>
          <a:p>
            <a:pPr algn="just"/>
            <a:endParaRPr lang="en-GB" sz="2200" dirty="0">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B0F2AB83-B2CF-4C89-A6C8-EFB0B02D2208}" type="slidenum">
              <a:rPr lang="en-GB" smtClean="0">
                <a:latin typeface="Times New Roman" panose="02020603050405020304" pitchFamily="18" charset="0"/>
                <a:cs typeface="Times New Roman" panose="02020603050405020304" pitchFamily="18" charset="0"/>
              </a:rPr>
              <a:pPr/>
              <a:t>4</a:t>
            </a:fld>
            <a:endParaRPr lang="en-GB">
              <a:latin typeface="Times New Roman" panose="02020603050405020304" pitchFamily="18" charset="0"/>
              <a:cs typeface="Times New Roman" panose="02020603050405020304" pitchFamily="18" charset="0"/>
            </a:endParaRP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24392" y="72008"/>
            <a:ext cx="980728" cy="980728"/>
          </a:xfrm>
          <a:prstGeom prst="rect">
            <a:avLst/>
          </a:prstGeom>
        </p:spPr>
      </p:pic>
      <p:pic>
        <p:nvPicPr>
          <p:cNvPr id="3" name="Resim 2"/>
          <p:cNvPicPr>
            <a:picLocks noChangeAspect="1"/>
          </p:cNvPicPr>
          <p:nvPr/>
        </p:nvPicPr>
        <p:blipFill>
          <a:blip r:embed="rId3"/>
          <a:stretch>
            <a:fillRect/>
          </a:stretch>
        </p:blipFill>
        <p:spPr>
          <a:xfrm>
            <a:off x="2567608" y="1393057"/>
            <a:ext cx="2609850" cy="4933950"/>
          </a:xfrm>
          <a:prstGeom prst="rect">
            <a:avLst/>
          </a:prstGeom>
        </p:spPr>
      </p:pic>
    </p:spTree>
    <p:extLst>
      <p:ext uri="{BB962C8B-B14F-4D97-AF65-F5344CB8AC3E}">
        <p14:creationId xmlns:p14="http://schemas.microsoft.com/office/powerpoint/2010/main" val="39256329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74210" y="404664"/>
            <a:ext cx="7560840" cy="523220"/>
          </a:xfrm>
          <a:prstGeom prst="rect">
            <a:avLst/>
          </a:prstGeom>
          <a:noFill/>
        </p:spPr>
        <p:txBody>
          <a:bodyPr wrap="square" rtlCol="0">
            <a:spAutoFit/>
          </a:bodyPr>
          <a:lstStyle/>
          <a:p>
            <a:r>
              <a:rPr lang="tr-TR" sz="2800" dirty="0">
                <a:solidFill>
                  <a:srgbClr val="FF0000"/>
                </a:solidFill>
                <a:latin typeface="Times New Roman" panose="02020603050405020304" pitchFamily="18" charset="0"/>
                <a:cs typeface="Times New Roman" panose="02020603050405020304" pitchFamily="18" charset="0"/>
              </a:rPr>
              <a:t>Merdane</a:t>
            </a:r>
          </a:p>
        </p:txBody>
      </p:sp>
      <p:sp>
        <p:nvSpPr>
          <p:cNvPr id="7" name="TextBox 6"/>
          <p:cNvSpPr txBox="1"/>
          <p:nvPr/>
        </p:nvSpPr>
        <p:spPr>
          <a:xfrm>
            <a:off x="6240016" y="980728"/>
            <a:ext cx="4032448" cy="5170646"/>
          </a:xfrm>
          <a:prstGeom prst="rect">
            <a:avLst/>
          </a:prstGeom>
          <a:noFill/>
        </p:spPr>
        <p:txBody>
          <a:bodyPr wrap="square" rtlCol="0">
            <a:spAutoFit/>
          </a:bodyPr>
          <a:lstStyle/>
          <a:p>
            <a:pPr algn="just"/>
            <a:r>
              <a:rPr lang="tr-TR" sz="2200" dirty="0">
                <a:latin typeface="Times New Roman" panose="02020603050405020304" pitchFamily="18" charset="0"/>
                <a:cs typeface="Times New Roman" panose="02020603050405020304" pitchFamily="18" charset="0"/>
              </a:rPr>
              <a:t>Toprak işleme aletleri içerisinde toprağı sıkıştırmak ve kesekleri ezerek parçalamak ve düzgün tarla yüzeyi oluşturmak amacıyla kullanılan silindirik yapıdaki makinalardır. Ekimden sonra toprağa atılan tohumun bastırılarak toprakla temasının sağlanması için ekim makinaları ile birlikte kullanılabilmektedir. </a:t>
            </a:r>
            <a:r>
              <a:rPr lang="tr-TR" sz="2200" dirty="0">
                <a:latin typeface="Times New Roman" panose="02020603050405020304" pitchFamily="18" charset="0"/>
                <a:cs typeface="Times New Roman" panose="02020603050405020304" pitchFamily="18" charset="0"/>
              </a:rPr>
              <a:t>Merdaneler </a:t>
            </a:r>
            <a:r>
              <a:rPr lang="tr-TR" sz="2200" dirty="0">
                <a:latin typeface="Times New Roman" panose="02020603050405020304" pitchFamily="18" charset="0"/>
                <a:cs typeface="Times New Roman" panose="02020603050405020304" pitchFamily="18" charset="0"/>
              </a:rPr>
              <a:t>işleyici organ, çatı ve bağlantı ve ayar düzenlerinden oluşur. İşleyici organlar genelde parçalı silindir şeklindedir. İş genişlikleri 2.5-3 m arasındadır. </a:t>
            </a:r>
            <a:endParaRPr lang="en-GB" sz="2200" dirty="0">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B0F2AB83-B2CF-4C89-A6C8-EFB0B02D2208}" type="slidenum">
              <a:rPr lang="en-GB" smtClean="0">
                <a:latin typeface="Times New Roman" panose="02020603050405020304" pitchFamily="18" charset="0"/>
                <a:cs typeface="Times New Roman" panose="02020603050405020304" pitchFamily="18" charset="0"/>
              </a:rPr>
              <a:pPr/>
              <a:t>5</a:t>
            </a:fld>
            <a:endParaRPr lang="en-GB">
              <a:latin typeface="Times New Roman" panose="02020603050405020304" pitchFamily="18" charset="0"/>
              <a:cs typeface="Times New Roman" panose="02020603050405020304" pitchFamily="18" charset="0"/>
            </a:endParaRP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24392" y="72008"/>
            <a:ext cx="980728" cy="980728"/>
          </a:xfrm>
          <a:prstGeom prst="rect">
            <a:avLst/>
          </a:prstGeom>
        </p:spPr>
      </p:pic>
      <p:pic>
        <p:nvPicPr>
          <p:cNvPr id="3" name="Resim 2"/>
          <p:cNvPicPr>
            <a:picLocks noChangeAspect="1"/>
          </p:cNvPicPr>
          <p:nvPr/>
        </p:nvPicPr>
        <p:blipFill>
          <a:blip r:embed="rId3"/>
          <a:stretch>
            <a:fillRect/>
          </a:stretch>
        </p:blipFill>
        <p:spPr>
          <a:xfrm>
            <a:off x="2160891" y="1412776"/>
            <a:ext cx="3930109" cy="4776594"/>
          </a:xfrm>
          <a:prstGeom prst="rect">
            <a:avLst/>
          </a:prstGeom>
        </p:spPr>
      </p:pic>
    </p:spTree>
    <p:extLst>
      <p:ext uri="{BB962C8B-B14F-4D97-AF65-F5344CB8AC3E}">
        <p14:creationId xmlns:p14="http://schemas.microsoft.com/office/powerpoint/2010/main" val="3513128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65051" y="554136"/>
            <a:ext cx="7560840" cy="954107"/>
          </a:xfrm>
          <a:prstGeom prst="rect">
            <a:avLst/>
          </a:prstGeom>
          <a:noFill/>
        </p:spPr>
        <p:txBody>
          <a:bodyPr wrap="square" rtlCol="0">
            <a:spAutoFit/>
          </a:bodyPr>
          <a:lstStyle/>
          <a:p>
            <a:r>
              <a:rPr lang="tr-TR" sz="2800" dirty="0">
                <a:solidFill>
                  <a:srgbClr val="FF0000"/>
                </a:solidFill>
                <a:latin typeface="Times New Roman" panose="02020603050405020304" pitchFamily="18" charset="0"/>
                <a:cs typeface="Times New Roman" panose="02020603050405020304" pitchFamily="18" charset="0"/>
              </a:rPr>
              <a:t>Tarla sürgüleri-tapanlar</a:t>
            </a:r>
          </a:p>
          <a:p>
            <a:endParaRPr lang="tr-TR" sz="2800" dirty="0">
              <a:solidFill>
                <a:srgbClr val="FF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2135560" y="980728"/>
            <a:ext cx="7560840" cy="2123658"/>
          </a:xfrm>
          <a:prstGeom prst="rect">
            <a:avLst/>
          </a:prstGeom>
          <a:noFill/>
        </p:spPr>
        <p:txBody>
          <a:bodyPr wrap="square" rtlCol="0">
            <a:spAutoFit/>
          </a:bodyPr>
          <a:lstStyle/>
          <a:p>
            <a:pPr algn="just"/>
            <a:r>
              <a:rPr lang="tr-TR" sz="2200" dirty="0">
                <a:latin typeface="Times New Roman" panose="02020603050405020304" pitchFamily="18" charset="0"/>
                <a:cs typeface="Times New Roman" panose="02020603050405020304" pitchFamily="18" charset="0"/>
              </a:rPr>
              <a:t>Pulluktan </a:t>
            </a:r>
            <a:r>
              <a:rPr lang="tr-TR" sz="2200" dirty="0">
                <a:latin typeface="Times New Roman" panose="02020603050405020304" pitchFamily="18" charset="0"/>
                <a:cs typeface="Times New Roman" panose="02020603050405020304" pitchFamily="18" charset="0"/>
              </a:rPr>
              <a:t>sonra engebeli </a:t>
            </a:r>
            <a:r>
              <a:rPr lang="tr-TR" sz="2200" dirty="0">
                <a:latin typeface="Times New Roman" panose="02020603050405020304" pitchFamily="18" charset="0"/>
                <a:cs typeface="Times New Roman" panose="02020603050405020304" pitchFamily="18" charset="0"/>
              </a:rPr>
              <a:t>tarla yüzeyini düzeltmekte kullanılır. Çoğu yerde, bu makinalara tapan, bu makinalar ile çalışmaya da </a:t>
            </a:r>
            <a:r>
              <a:rPr lang="tr-TR" sz="2200" dirty="0" err="1">
                <a:latin typeface="Times New Roman" panose="02020603050405020304" pitchFamily="18" charset="0"/>
                <a:cs typeface="Times New Roman" panose="02020603050405020304" pitchFamily="18" charset="0"/>
              </a:rPr>
              <a:t>tapanlama</a:t>
            </a:r>
            <a:r>
              <a:rPr lang="tr-TR" sz="2200" dirty="0">
                <a:latin typeface="Times New Roman" panose="02020603050405020304" pitchFamily="18" charset="0"/>
                <a:cs typeface="Times New Roman" panose="02020603050405020304" pitchFamily="18" charset="0"/>
              </a:rPr>
              <a:t> denir. Toprağı, bastırma, ezme, kazıma ve küreme işlemlerini aynı anda yapar. Konstrüksiyon olarak bir çeşit sandık biçimindedir. Çoğu yerde bu sandığın içerisine ek ağırlıklar konulmaktadır. Metal tapanların değişik şekilleri vardır. </a:t>
            </a:r>
            <a:endParaRPr lang="en-GB" sz="2200" dirty="0">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B0F2AB83-B2CF-4C89-A6C8-EFB0B02D2208}" type="slidenum">
              <a:rPr lang="en-GB" smtClean="0">
                <a:latin typeface="Times New Roman" panose="02020603050405020304" pitchFamily="18" charset="0"/>
                <a:cs typeface="Times New Roman" panose="02020603050405020304" pitchFamily="18" charset="0"/>
              </a:rPr>
              <a:pPr/>
              <a:t>6</a:t>
            </a:fld>
            <a:endParaRPr lang="en-GB">
              <a:latin typeface="Times New Roman" panose="02020603050405020304" pitchFamily="18" charset="0"/>
              <a:cs typeface="Times New Roman" panose="02020603050405020304" pitchFamily="18" charset="0"/>
            </a:endParaRP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24392" y="72008"/>
            <a:ext cx="980728" cy="980728"/>
          </a:xfrm>
          <a:prstGeom prst="rect">
            <a:avLst/>
          </a:prstGeom>
        </p:spPr>
      </p:pic>
      <p:pic>
        <p:nvPicPr>
          <p:cNvPr id="1026" name="Picture 2" descr="http://www.diyalogo.com/uploads/gallery/10000000000/1/0/1000000000010291_o.png"/>
          <p:cNvPicPr>
            <a:picLocks noChangeAspect="1" noChangeArrowheads="1"/>
          </p:cNvPicPr>
          <p:nvPr/>
        </p:nvPicPr>
        <p:blipFill rotWithShape="1">
          <a:blip r:embed="rId3">
            <a:extLst>
              <a:ext uri="{28A0092B-C50C-407E-A947-70E740481C1C}">
                <a14:useLocalDpi xmlns:a14="http://schemas.microsoft.com/office/drawing/2010/main" val="0"/>
              </a:ext>
            </a:extLst>
          </a:blip>
          <a:srcRect t="8912"/>
          <a:stretch/>
        </p:blipFill>
        <p:spPr bwMode="auto">
          <a:xfrm>
            <a:off x="3281175" y="3152927"/>
            <a:ext cx="5328592" cy="3203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92845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383</Words>
  <Application>Microsoft Office PowerPoint</Application>
  <PresentationFormat>Geniş ekran</PresentationFormat>
  <Paragraphs>37</Paragraphs>
  <Slides>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6</vt:i4>
      </vt:variant>
    </vt:vector>
  </HeadingPairs>
  <TitlesOfParts>
    <vt:vector size="12" baseType="lpstr">
      <vt:lpstr>Arial</vt:lpstr>
      <vt:lpstr>Calibri</vt:lpstr>
      <vt:lpstr>Calibri Light</vt:lpstr>
      <vt:lpstr>Times New Roman</vt:lpstr>
      <vt:lpstr>Wingdings</vt:lpstr>
      <vt:lpstr>Office Teması</vt:lpstr>
      <vt:lpstr>PowerPoint Sunusu</vt:lpstr>
      <vt:lpstr>PowerPoint Sunusu</vt:lpstr>
      <vt:lpstr>PowerPoint Sunusu</vt:lpstr>
      <vt:lpstr>PowerPoint Sunusu</vt:lpstr>
      <vt:lpstr>PowerPoint Sunusu</vt:lpstr>
      <vt:lpstr>PowerPoint Sunusu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dc:creator>
  <cp:lastModifiedBy>Microsoft</cp:lastModifiedBy>
  <cp:revision>1</cp:revision>
  <dcterms:created xsi:type="dcterms:W3CDTF">2019-12-25T19:12:47Z</dcterms:created>
  <dcterms:modified xsi:type="dcterms:W3CDTF">2019-12-25T19:12:52Z</dcterms:modified>
</cp:coreProperties>
</file>