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9" r:id="rId1"/>
  </p:sldMasterIdLst>
  <p:notesMasterIdLst>
    <p:notesMasterId r:id="rId34"/>
  </p:notesMasterIdLst>
  <p:sldIdLst>
    <p:sldId id="457" r:id="rId2"/>
    <p:sldId id="429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437" r:id="rId11"/>
    <p:sldId id="442" r:id="rId12"/>
    <p:sldId id="443" r:id="rId13"/>
    <p:sldId id="451" r:id="rId14"/>
    <p:sldId id="452" r:id="rId15"/>
    <p:sldId id="458" r:id="rId16"/>
    <p:sldId id="459" r:id="rId17"/>
    <p:sldId id="460" r:id="rId18"/>
    <p:sldId id="461" r:id="rId19"/>
    <p:sldId id="462" r:id="rId20"/>
    <p:sldId id="463" r:id="rId21"/>
    <p:sldId id="464" r:id="rId22"/>
    <p:sldId id="465" r:id="rId23"/>
    <p:sldId id="466" r:id="rId24"/>
    <p:sldId id="467" r:id="rId25"/>
    <p:sldId id="468" r:id="rId26"/>
    <p:sldId id="469" r:id="rId27"/>
    <p:sldId id="470" r:id="rId28"/>
    <p:sldId id="471" r:id="rId29"/>
    <p:sldId id="472" r:id="rId30"/>
    <p:sldId id="473" r:id="rId31"/>
    <p:sldId id="474" r:id="rId32"/>
    <p:sldId id="475" r:id="rId33"/>
  </p:sldIdLst>
  <p:sldSz cx="9144000" cy="6858000" type="letter"/>
  <p:notesSz cx="9309100" cy="7037388"/>
  <p:embeddedFontLst>
    <p:embeddedFont>
      <p:font typeface="Blackadder ITC" panose="04020505051007020D02" pitchFamily="82" charset="0"/>
      <p:regular r:id="rId3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990033"/>
    <a:srgbClr val="FF3300"/>
    <a:srgbClr val="9900CC"/>
    <a:srgbClr val="996633"/>
    <a:srgbClr val="6600CC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2.xml"/><Relationship Id="rId2" Type="http://schemas.openxmlformats.org/officeDocument/2006/relationships/slide" Target="slides/slide30.xml"/><Relationship Id="rId1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383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3675" y="0"/>
            <a:ext cx="403383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894013" y="527050"/>
            <a:ext cx="3521075" cy="2640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4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43275"/>
            <a:ext cx="7448550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4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84963"/>
            <a:ext cx="403383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4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3675" y="6684963"/>
            <a:ext cx="403383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A99A2D6-F3F0-487C-A638-443218CFC70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98595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E3D591-6CA1-4DA4-9DCE-05A403E3BD37}" type="slidenum">
              <a:rPr lang="en-US" altLang="tr-TR" sz="1200" smtClean="0"/>
              <a:pPr/>
              <a:t>14</a:t>
            </a:fld>
            <a:endParaRPr lang="en-US" altLang="tr-TR" sz="1200" smtClean="0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95600" y="528638"/>
            <a:ext cx="3519488" cy="2640012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838" y="3343275"/>
            <a:ext cx="6829425" cy="3165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/>
          <a:p>
            <a:r>
              <a:rPr lang="el-GR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Figure 8.5: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(Example 8.2) </a:t>
            </a:r>
            <a:endParaRPr lang="en-US" altLang="tr-TR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(b) The free-body diagram for the actor at the bottom of the circular path. (c) The free-body diagram for the sandbag if the normal force from the floor goes to zero.</a:t>
            </a:r>
          </a:p>
        </p:txBody>
      </p:sp>
    </p:spTree>
    <p:extLst>
      <p:ext uri="{BB962C8B-B14F-4D97-AF65-F5344CB8AC3E}">
        <p14:creationId xmlns:p14="http://schemas.microsoft.com/office/powerpoint/2010/main" val="3177499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E80BB9-D4D9-4038-8695-9EAD6B931FFC}" type="slidenum">
              <a:rPr lang="en-US" altLang="tr-TR" sz="1200" smtClean="0"/>
              <a:pPr/>
              <a:t>18</a:t>
            </a:fld>
            <a:endParaRPr lang="en-US" altLang="tr-TR" sz="1200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70200" y="533400"/>
            <a:ext cx="3556000" cy="2667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352800"/>
            <a:ext cx="68580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246093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6B0148-DDA8-4B31-85CD-CE47B1076F44}" type="slidenum">
              <a:rPr lang="en-US" altLang="tr-TR" sz="1200" smtClean="0"/>
              <a:pPr/>
              <a:t>19</a:t>
            </a:fld>
            <a:endParaRPr lang="en-US" altLang="tr-TR" sz="1200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70200" y="533400"/>
            <a:ext cx="3556000" cy="26670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352800"/>
            <a:ext cx="68580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44853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F737526-22A1-4773-8C39-F8E86FA13EE0}" type="slidenum">
              <a:rPr lang="en-US" altLang="tr-TR" sz="1200" smtClean="0"/>
              <a:pPr/>
              <a:t>20</a:t>
            </a:fld>
            <a:endParaRPr lang="en-US" altLang="tr-TR" sz="1200" smtClean="0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70200" y="533400"/>
            <a:ext cx="3556000" cy="2667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352800"/>
            <a:ext cx="68580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39062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796FBF-2BB4-478F-93F5-00E4EF068284}" type="slidenum">
              <a:rPr lang="en-US" altLang="tr-TR" sz="1200" smtClean="0"/>
              <a:pPr/>
              <a:t>21</a:t>
            </a:fld>
            <a:endParaRPr lang="en-US" altLang="tr-TR" sz="1200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70200" y="533400"/>
            <a:ext cx="3556000" cy="266700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352800"/>
            <a:ext cx="68580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0287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158904-4E52-43F2-BB91-31ED01B587ED}" type="slidenum">
              <a:rPr lang="en-US" altLang="tr-TR" sz="1200" smtClean="0"/>
              <a:pPr/>
              <a:t>22</a:t>
            </a:fld>
            <a:endParaRPr lang="en-US" altLang="tr-TR" sz="1200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2870200" y="533400"/>
            <a:ext cx="3556000" cy="2667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352800"/>
            <a:ext cx="68580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37380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4791F0E-EDCF-46C8-B24D-4BE10AF4A868}" type="slidenum">
              <a:rPr lang="en-US" altLang="tr-TR" sz="1200" smtClean="0"/>
              <a:pPr/>
              <a:t>29</a:t>
            </a:fld>
            <a:endParaRPr lang="en-US" altLang="tr-TR" sz="1200" smtClean="0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346646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D66D26-BFFC-4F19-850D-1B722FC4ACF0}" type="slidenum">
              <a:rPr lang="en-US" altLang="tr-TR" sz="1200" smtClean="0"/>
              <a:pPr/>
              <a:t>30</a:t>
            </a:fld>
            <a:endParaRPr lang="en-US" altLang="tr-TR" sz="1200" smtClean="0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444304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9194F0-3B5E-4B4E-8B61-610FEB275F1C}" type="slidenum">
              <a:rPr lang="en-US" altLang="tr-TR" sz="1200" smtClean="0"/>
              <a:pPr/>
              <a:t>31</a:t>
            </a:fld>
            <a:endParaRPr lang="en-US" altLang="tr-TR" sz="1200" smtClean="0"/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895600" y="528638"/>
            <a:ext cx="3519488" cy="2640012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838" y="3343275"/>
            <a:ext cx="6829425" cy="3165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/>
          <a:p>
            <a:r>
              <a:rPr lang="el-GR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Figure 8.13: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(Example 8.10) (a) The motor exerts an upward force </a:t>
            </a:r>
            <a:r>
              <a:rPr lang="en-US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T</a:t>
            </a:r>
            <a:r>
              <a:rPr lang="en-US" altLang="tr-TR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on the elevator car. The magnitude of this force is the tension </a:t>
            </a:r>
            <a:r>
              <a:rPr lang="el-GR" altLang="tr-TR" i="1" smtClean="0">
                <a:solidFill>
                  <a:srgbClr val="000000"/>
                </a:solidFill>
                <a:cs typeface="Arial" panose="020B0604020202020204" pitchFamily="34" charset="0"/>
              </a:rPr>
              <a:t>T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in the cable connecting the car and motor. The downward forces acting on the car are a friction force </a:t>
            </a:r>
            <a:r>
              <a:rPr lang="en-US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f</a:t>
            </a:r>
            <a:r>
              <a:rPr lang="en-US" altLang="tr-TR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and the gravitational force </a:t>
            </a:r>
            <a:r>
              <a:rPr lang="en-US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F</a:t>
            </a:r>
            <a:r>
              <a:rPr lang="en-US" altLang="tr-TR" i="1" baseline="-25000" smtClean="0">
                <a:solidFill>
                  <a:srgbClr val="000000"/>
                </a:solidFill>
                <a:cs typeface="Arial" panose="020B0604020202020204" pitchFamily="34" charset="0"/>
              </a:rPr>
              <a:t>g </a:t>
            </a:r>
            <a:r>
              <a:rPr lang="en-US" altLang="tr-TR" smtClean="0">
                <a:solidFill>
                  <a:srgbClr val="000000"/>
                </a:solidFill>
                <a:cs typeface="Arial" panose="020B0604020202020204" pitchFamily="34" charset="0"/>
              </a:rPr>
              <a:t> = </a:t>
            </a:r>
            <a:r>
              <a:rPr lang="en-US" altLang="tr-TR" i="1" smtClean="0">
                <a:solidFill>
                  <a:srgbClr val="000000"/>
                </a:solidFill>
                <a:cs typeface="Arial" panose="020B0604020202020204" pitchFamily="34" charset="0"/>
              </a:rPr>
              <a:t>M</a:t>
            </a:r>
            <a:r>
              <a:rPr lang="en-US" altLang="tr-TR" b="1" smtClean="0">
                <a:solidFill>
                  <a:srgbClr val="000000"/>
                </a:solidFill>
                <a:cs typeface="Arial" panose="020B0604020202020204" pitchFamily="34" charset="0"/>
              </a:rPr>
              <a:t>g</a:t>
            </a:r>
            <a:r>
              <a:rPr lang="en-US" altLang="tr-TR" smtClean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(b) The free</a:t>
            </a:r>
            <a:r>
              <a:rPr lang="en-US" altLang="tr-TR" smtClean="0">
                <a:solidFill>
                  <a:srgbClr val="000000"/>
                </a:solidFill>
                <a:cs typeface="Arial" panose="020B0604020202020204" pitchFamily="34" charset="0"/>
              </a:rPr>
              <a:t>-</a:t>
            </a:r>
            <a:r>
              <a:rPr lang="el-GR" altLang="tr-TR" smtClean="0">
                <a:solidFill>
                  <a:srgbClr val="000000"/>
                </a:solidFill>
                <a:cs typeface="Arial" panose="020B0604020202020204" pitchFamily="34" charset="0"/>
              </a:rPr>
              <a:t>body diagram for the elevator car.</a:t>
            </a:r>
          </a:p>
        </p:txBody>
      </p:sp>
    </p:spTree>
    <p:extLst>
      <p:ext uri="{BB962C8B-B14F-4D97-AF65-F5344CB8AC3E}">
        <p14:creationId xmlns:p14="http://schemas.microsoft.com/office/powerpoint/2010/main" val="3467501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9F0B86-619D-4CD7-A332-7ABD54920C95}" type="slidenum">
              <a:rPr lang="en-US" altLang="tr-TR" sz="1200" smtClean="0"/>
              <a:pPr/>
              <a:t>32</a:t>
            </a:fld>
            <a:endParaRPr lang="en-US" altLang="tr-TR" sz="1200" smtClean="0"/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06353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40530-BD71-43F0-93A2-2D9CD62F251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852224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A7CF7-15DE-4D06-872E-B063676839B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3874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C3A30-FD69-40DA-BDF3-AA8C6FDA1D0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0502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44161-A6CD-4772-99AA-AF217169E91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7682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5A686-9A73-4ADE-AE1D-D1FF6501927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4014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CC141-95D4-460E-A548-C75EDA79F10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5658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F0C65-7A65-4C77-8C4A-8B83F30B94F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9807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D4C31-2343-4CD5-918A-9623E6C967F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6585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7EB7-5440-4490-BFD4-F7724FF208E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0466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FAABB-D9A3-4D02-83FB-5E5E0AE3C8A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028390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90A0C-CB13-405A-B074-1177A178194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90079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E3C7F-9389-4CE6-85D7-84C3062D87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5424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872E0-CF6B-46CC-9051-14B960FF5A8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5397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Click to edit Master text styles</a:t>
            </a:r>
          </a:p>
          <a:p>
            <a:pPr lvl="1"/>
            <a:r>
              <a:rPr lang="en-US" altLang="tr-TR" smtClean="0"/>
              <a:t>Second level</a:t>
            </a:r>
          </a:p>
          <a:p>
            <a:pPr lvl="2"/>
            <a:r>
              <a:rPr lang="en-US" altLang="tr-TR" smtClean="0"/>
              <a:t>Third level</a:t>
            </a:r>
          </a:p>
          <a:p>
            <a:pPr lvl="3"/>
            <a:r>
              <a:rPr lang="en-US" altLang="tr-TR" smtClean="0"/>
              <a:t>Fourth level</a:t>
            </a:r>
          </a:p>
          <a:p>
            <a:pPr lvl="4"/>
            <a:r>
              <a:rPr lang="en-US" altLang="tr-TR" smtClean="0"/>
              <a:t>Fifth level</a:t>
            </a:r>
          </a:p>
        </p:txBody>
      </p:sp>
      <p:sp>
        <p:nvSpPr>
          <p:cNvPr id="493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3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3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85B01F3-91B4-4F43-B9F7-95A83F90FAD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39763"/>
          </a:xfrm>
          <a:noFill/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Bölüm</a:t>
            </a:r>
            <a:r>
              <a:rPr lang="en-US" altLang="tr-TR" b="1" smtClean="0">
                <a:solidFill>
                  <a:schemeClr val="accent2"/>
                </a:solidFill>
              </a:rPr>
              <a:t> 8: </a:t>
            </a:r>
            <a:r>
              <a:rPr lang="tr-TR" altLang="tr-TR" b="1" smtClean="0">
                <a:solidFill>
                  <a:schemeClr val="accent2"/>
                </a:solidFill>
              </a:rPr>
              <a:t>Enerjinin Korunumu</a:t>
            </a:r>
            <a:endParaRPr lang="en-US" altLang="tr-TR" b="1" smtClean="0">
              <a:solidFill>
                <a:schemeClr val="accent2"/>
              </a:solidFill>
            </a:endParaRPr>
          </a:p>
        </p:txBody>
      </p:sp>
      <p:pic>
        <p:nvPicPr>
          <p:cNvPr id="3075" name="Picture 4" descr="C:\Users\cmyles\Documents\Misc\Cartoons\Physics\Misc Physics\Garfiel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661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549275"/>
          </a:xfrm>
          <a:noFill/>
        </p:spPr>
        <p:txBody>
          <a:bodyPr/>
          <a:lstStyle/>
          <a:p>
            <a:pPr eaLnBrk="1" hangingPunct="1"/>
            <a:r>
              <a:rPr lang="en-US" altLang="tr-TR" sz="4000" b="1" smtClean="0">
                <a:solidFill>
                  <a:schemeClr val="accent2"/>
                </a:solidFill>
              </a:rPr>
              <a:t>Ener</a:t>
            </a:r>
            <a:r>
              <a:rPr lang="tr-TR" altLang="tr-TR" sz="4000" b="1" smtClean="0">
                <a:solidFill>
                  <a:schemeClr val="accent2"/>
                </a:solidFill>
              </a:rPr>
              <a:t>jinin Gözden Geçirilmesi</a:t>
            </a:r>
            <a:endParaRPr lang="en-US" altLang="tr-TR" sz="4000" b="1" smtClean="0">
              <a:solidFill>
                <a:schemeClr val="accent2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686800" cy="5851525"/>
          </a:xfrm>
          <a:noFill/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altLang="tr-TR" sz="3600" b="1" u="sng" smtClean="0">
                <a:solidFill>
                  <a:srgbClr val="FF0000"/>
                </a:solidFill>
              </a:rPr>
              <a:t>Kineti</a:t>
            </a:r>
            <a:r>
              <a:rPr lang="tr-TR" altLang="tr-TR" sz="3600" b="1" u="sng" smtClean="0">
                <a:solidFill>
                  <a:srgbClr val="FF0000"/>
                </a:solidFill>
              </a:rPr>
              <a:t>k</a:t>
            </a:r>
            <a:r>
              <a:rPr lang="en-US" altLang="tr-TR" sz="3600" b="1" u="sng" smtClean="0">
                <a:solidFill>
                  <a:srgbClr val="FF0000"/>
                </a:solidFill>
              </a:rPr>
              <a:t> Ener</a:t>
            </a:r>
            <a:r>
              <a:rPr lang="tr-TR" altLang="tr-TR" sz="3600" b="1" u="sng" smtClean="0">
                <a:solidFill>
                  <a:srgbClr val="FF0000"/>
                </a:solidFill>
              </a:rPr>
              <a:t>ji</a:t>
            </a:r>
            <a:r>
              <a:rPr lang="en-US" altLang="tr-TR" sz="3600" b="1" smtClean="0">
                <a:solidFill>
                  <a:srgbClr val="FF0000"/>
                </a:solidFill>
              </a:rPr>
              <a:t>:  </a:t>
            </a:r>
            <a:r>
              <a:rPr lang="en-US" altLang="tr-TR" sz="3600" b="1" smtClean="0">
                <a:solidFill>
                  <a:srgbClr val="9900CC"/>
                </a:solidFill>
              </a:rPr>
              <a:t>K = (</a:t>
            </a:r>
            <a:r>
              <a:rPr lang="en-US" altLang="tr-TR" sz="3600" b="1" smtClean="0">
                <a:solidFill>
                  <a:srgbClr val="9900CC"/>
                </a:solidFill>
                <a:cs typeface="Times New Roman" panose="02020603050405020304" pitchFamily="18" charset="0"/>
              </a:rPr>
              <a:t>½)</a:t>
            </a:r>
            <a:r>
              <a:rPr lang="en-US" altLang="tr-TR" sz="3600" b="1" smtClean="0">
                <a:solidFill>
                  <a:srgbClr val="9900CC"/>
                </a:solidFill>
              </a:rPr>
              <a:t>mv</a:t>
            </a:r>
            <a:r>
              <a:rPr lang="en-US" altLang="tr-TR" sz="3600" b="1" baseline="30000" smtClean="0">
                <a:solidFill>
                  <a:srgbClr val="9900CC"/>
                </a:solidFill>
              </a:rPr>
              <a:t>2</a:t>
            </a:r>
          </a:p>
          <a:p>
            <a:pPr lvl="1" eaLnBrk="1" hangingPunct="1">
              <a:spcBef>
                <a:spcPts val="1200"/>
              </a:spcBef>
            </a:pPr>
            <a:r>
              <a:rPr lang="tr-TR" altLang="tr-TR" smtClean="0"/>
              <a:t>Bir sistemin elemanlarının hareketine eşlik eden enerji</a:t>
            </a:r>
            <a:endParaRPr lang="en-US" altLang="tr-TR" smtClean="0"/>
          </a:p>
          <a:p>
            <a:pPr eaLnBrk="1" hangingPunct="1">
              <a:spcBef>
                <a:spcPts val="1200"/>
              </a:spcBef>
            </a:pPr>
            <a:r>
              <a:rPr lang="en-US" altLang="tr-TR" sz="3600" b="1" u="sng" smtClean="0">
                <a:solidFill>
                  <a:srgbClr val="990033"/>
                </a:solidFill>
              </a:rPr>
              <a:t>Pot</a:t>
            </a:r>
            <a:r>
              <a:rPr lang="tr-TR" altLang="tr-TR" sz="3600" b="1" u="sng" smtClean="0">
                <a:solidFill>
                  <a:srgbClr val="990033"/>
                </a:solidFill>
              </a:rPr>
              <a:t>a</a:t>
            </a:r>
            <a:r>
              <a:rPr lang="en-US" altLang="tr-TR" sz="3600" b="1" u="sng" smtClean="0">
                <a:solidFill>
                  <a:srgbClr val="990033"/>
                </a:solidFill>
              </a:rPr>
              <a:t>n</a:t>
            </a:r>
            <a:r>
              <a:rPr lang="tr-TR" altLang="tr-TR" sz="3600" b="1" u="sng" smtClean="0">
                <a:solidFill>
                  <a:srgbClr val="990033"/>
                </a:solidFill>
              </a:rPr>
              <a:t>siyel</a:t>
            </a:r>
            <a:r>
              <a:rPr lang="en-US" altLang="tr-TR" sz="3600" b="1" u="sng" smtClean="0">
                <a:solidFill>
                  <a:srgbClr val="990033"/>
                </a:solidFill>
              </a:rPr>
              <a:t> Ener</a:t>
            </a:r>
            <a:r>
              <a:rPr lang="tr-TR" altLang="tr-TR" sz="3600" b="1" u="sng" smtClean="0">
                <a:solidFill>
                  <a:srgbClr val="990033"/>
                </a:solidFill>
              </a:rPr>
              <a:t>ji</a:t>
            </a:r>
            <a:endParaRPr lang="en-US" altLang="tr-TR" sz="3600" b="1" u="sng" smtClean="0">
              <a:solidFill>
                <a:srgbClr val="990033"/>
              </a:solidFill>
            </a:endParaRPr>
          </a:p>
          <a:p>
            <a:pPr lvl="1" eaLnBrk="1" hangingPunct="1">
              <a:spcBef>
                <a:spcPts val="1200"/>
              </a:spcBef>
            </a:pPr>
            <a:r>
              <a:rPr lang="tr-TR" altLang="tr-TR" smtClean="0"/>
              <a:t>Sistemin uzayda düzenlenişinin belirlenmesi</a:t>
            </a:r>
            <a:r>
              <a:rPr lang="en-US" altLang="tr-TR" smtClean="0"/>
              <a:t> (</a:t>
            </a:r>
            <a:r>
              <a:rPr lang="tr-TR" altLang="tr-TR" smtClean="0"/>
              <a:t>uzayda kütlenin yeri</a:t>
            </a:r>
            <a:r>
              <a:rPr lang="en-US" altLang="tr-TR" smtClean="0"/>
              <a:t>).</a:t>
            </a:r>
          </a:p>
          <a:p>
            <a:pPr lvl="1" eaLnBrk="1" hangingPunct="1">
              <a:spcBef>
                <a:spcPts val="1200"/>
              </a:spcBef>
            </a:pPr>
            <a:r>
              <a:rPr lang="tr-TR" altLang="tr-TR" sz="3200" b="1" u="sng" smtClean="0">
                <a:solidFill>
                  <a:srgbClr val="008000"/>
                </a:solidFill>
              </a:rPr>
              <a:t>Yerçekimi</a:t>
            </a:r>
            <a:r>
              <a:rPr lang="en-US" altLang="tr-TR" sz="3200" b="1" u="sng" smtClean="0">
                <a:solidFill>
                  <a:srgbClr val="008000"/>
                </a:solidFill>
              </a:rPr>
              <a:t> PE</a:t>
            </a:r>
            <a:r>
              <a:rPr lang="en-US" altLang="tr-TR" sz="3200" b="1" smtClean="0">
                <a:solidFill>
                  <a:srgbClr val="008000"/>
                </a:solidFill>
              </a:rPr>
              <a:t>: U</a:t>
            </a:r>
            <a:r>
              <a:rPr lang="en-US" altLang="tr-TR" sz="3200" b="1" baseline="-25000" smtClean="0">
                <a:solidFill>
                  <a:srgbClr val="008000"/>
                </a:solidFill>
              </a:rPr>
              <a:t>g</a:t>
            </a:r>
            <a:r>
              <a:rPr lang="en-US" altLang="tr-TR" sz="3200" b="1" smtClean="0">
                <a:solidFill>
                  <a:srgbClr val="008000"/>
                </a:solidFill>
              </a:rPr>
              <a:t> = mgy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tr-TR" sz="3200" b="1" u="sng" smtClean="0">
                <a:solidFill>
                  <a:srgbClr val="333399"/>
                </a:solidFill>
              </a:rPr>
              <a:t>E</a:t>
            </a:r>
            <a:r>
              <a:rPr lang="tr-TR" altLang="tr-TR" sz="3200" b="1" u="sng" smtClean="0">
                <a:solidFill>
                  <a:srgbClr val="333399"/>
                </a:solidFill>
              </a:rPr>
              <a:t>sneklik</a:t>
            </a:r>
            <a:r>
              <a:rPr lang="en-US" altLang="tr-TR" sz="3200" b="1" u="sng" smtClean="0">
                <a:solidFill>
                  <a:srgbClr val="333399"/>
                </a:solidFill>
              </a:rPr>
              <a:t> PE</a:t>
            </a:r>
            <a:r>
              <a:rPr lang="en-US" altLang="tr-TR" sz="3200" smtClean="0"/>
              <a:t> (ideal </a:t>
            </a:r>
            <a:r>
              <a:rPr lang="tr-TR" altLang="tr-TR" sz="3200" smtClean="0"/>
              <a:t>yay</a:t>
            </a:r>
            <a:r>
              <a:rPr lang="en-US" altLang="tr-TR" sz="3200" smtClean="0"/>
              <a:t>)</a:t>
            </a:r>
            <a:r>
              <a:rPr lang="en-US" altLang="tr-TR" sz="3200" b="1" smtClean="0">
                <a:solidFill>
                  <a:srgbClr val="333399"/>
                </a:solidFill>
              </a:rPr>
              <a:t>: U</a:t>
            </a:r>
            <a:r>
              <a:rPr lang="en-US" altLang="tr-TR" sz="3200" b="1" baseline="-25000" smtClean="0">
                <a:solidFill>
                  <a:srgbClr val="333399"/>
                </a:solidFill>
              </a:rPr>
              <a:t>e</a:t>
            </a:r>
            <a:r>
              <a:rPr lang="en-US" altLang="tr-TR" sz="3200" b="1" smtClean="0">
                <a:solidFill>
                  <a:srgbClr val="333399"/>
                </a:solidFill>
              </a:rPr>
              <a:t> = (</a:t>
            </a:r>
            <a:r>
              <a:rPr lang="en-US" altLang="tr-TR" sz="3200" b="1" smtClean="0">
                <a:solidFill>
                  <a:srgbClr val="333399"/>
                </a:solidFill>
                <a:cs typeface="Times New Roman" panose="02020603050405020304" pitchFamily="18" charset="0"/>
              </a:rPr>
              <a:t>½)</a:t>
            </a:r>
            <a:r>
              <a:rPr lang="en-US" altLang="tr-TR" sz="3200" b="1" smtClean="0">
                <a:solidFill>
                  <a:srgbClr val="333399"/>
                </a:solidFill>
              </a:rPr>
              <a:t>kx</a:t>
            </a:r>
            <a:r>
              <a:rPr lang="en-US" altLang="tr-TR" sz="3200" b="1" baseline="30000" smtClean="0">
                <a:solidFill>
                  <a:srgbClr val="333399"/>
                </a:solidFill>
              </a:rPr>
              <a:t>2</a:t>
            </a:r>
          </a:p>
          <a:p>
            <a:pPr eaLnBrk="1" hangingPunct="1">
              <a:spcBef>
                <a:spcPts val="1200"/>
              </a:spcBef>
            </a:pPr>
            <a:r>
              <a:rPr lang="tr-TR" altLang="tr-TR" b="1" u="sng" smtClean="0">
                <a:solidFill>
                  <a:srgbClr val="996633"/>
                </a:solidFill>
              </a:rPr>
              <a:t>İç</a:t>
            </a:r>
            <a:r>
              <a:rPr lang="en-US" altLang="tr-TR" b="1" u="sng" smtClean="0">
                <a:solidFill>
                  <a:srgbClr val="996633"/>
                </a:solidFill>
              </a:rPr>
              <a:t> Ener</a:t>
            </a:r>
            <a:r>
              <a:rPr lang="tr-TR" altLang="tr-TR" b="1" u="sng" smtClean="0">
                <a:solidFill>
                  <a:srgbClr val="996633"/>
                </a:solidFill>
              </a:rPr>
              <a:t>ji</a:t>
            </a:r>
            <a:endParaRPr lang="en-US" altLang="tr-TR" b="1" u="sng" smtClean="0">
              <a:solidFill>
                <a:srgbClr val="996633"/>
              </a:solidFill>
            </a:endParaRPr>
          </a:p>
          <a:p>
            <a:pPr lvl="1" eaLnBrk="1" hangingPunct="1">
              <a:spcBef>
                <a:spcPts val="1200"/>
              </a:spcBef>
            </a:pPr>
            <a:r>
              <a:rPr lang="tr-TR" altLang="tr-TR" smtClean="0"/>
              <a:t>Sistemin sıcaklığı ile ilgilidir.</a:t>
            </a:r>
            <a:endParaRPr lang="en-US" altLang="tr-TR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49275"/>
          </a:xfrm>
          <a:noFill/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chemeClr val="accent2"/>
                </a:solidFill>
              </a:rPr>
              <a:t>Sistemin Çeşitleri</a:t>
            </a:r>
            <a:endParaRPr lang="en-US" altLang="tr-TR" sz="4000" b="1" smtClean="0">
              <a:solidFill>
                <a:schemeClr val="accent2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686800" cy="585152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tr-TR" altLang="tr-TR" sz="3600" b="1" u="sng" smtClean="0">
                <a:solidFill>
                  <a:srgbClr val="990033"/>
                </a:solidFill>
              </a:rPr>
              <a:t>Yalıtılmamış Sistemler</a:t>
            </a:r>
            <a:endParaRPr lang="en-US" altLang="tr-TR" sz="3600" b="1" u="sng" smtClean="0">
              <a:solidFill>
                <a:srgbClr val="990033"/>
              </a:solidFill>
            </a:endParaRPr>
          </a:p>
          <a:p>
            <a:pPr lvl="1" eaLnBrk="1" hangingPunct="1">
              <a:spcBef>
                <a:spcPts val="600"/>
              </a:spcBef>
            </a:pPr>
            <a:r>
              <a:rPr lang="tr-TR" altLang="tr-TR" sz="3200" smtClean="0"/>
              <a:t>Enerji değişik şekillerde sistem sınırından sızabilir</a:t>
            </a:r>
            <a:r>
              <a:rPr lang="en-US" altLang="tr-TR" sz="3200" smtClean="0"/>
              <a:t>.</a:t>
            </a:r>
          </a:p>
          <a:p>
            <a:pPr lvl="1" eaLnBrk="1" hangingPunct="1">
              <a:spcBef>
                <a:spcPts val="600"/>
              </a:spcBef>
            </a:pPr>
            <a:r>
              <a:rPr lang="tr-TR" altLang="tr-TR" sz="3200" b="1" i="1" smtClean="0">
                <a:solidFill>
                  <a:srgbClr val="000099"/>
                </a:solidFill>
              </a:rPr>
              <a:t>Sistemin toplam enerjisi değişir.</a:t>
            </a:r>
            <a:endParaRPr lang="en-US" altLang="tr-TR" sz="3200" b="1" i="1" smtClean="0">
              <a:solidFill>
                <a:srgbClr val="000099"/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tr-TR" altLang="tr-TR" sz="3600" b="1" u="sng" smtClean="0">
                <a:solidFill>
                  <a:srgbClr val="339933"/>
                </a:solidFill>
              </a:rPr>
              <a:t>Yalıtılmış Sistemler</a:t>
            </a:r>
            <a:endParaRPr lang="en-US" altLang="tr-TR" sz="3600" b="1" u="sng" smtClean="0">
              <a:solidFill>
                <a:srgbClr val="339933"/>
              </a:solidFill>
            </a:endParaRPr>
          </a:p>
          <a:p>
            <a:pPr lvl="1" eaLnBrk="1" hangingPunct="1">
              <a:spcBef>
                <a:spcPts val="600"/>
              </a:spcBef>
            </a:pPr>
            <a:r>
              <a:rPr lang="tr-TR" altLang="tr-TR" sz="3200" smtClean="0"/>
              <a:t>Enerji sistemin sınırlarından sızamaz.</a:t>
            </a:r>
            <a:endParaRPr lang="en-US" altLang="tr-TR" sz="320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i="1" u="sng" smtClean="0">
                <a:solidFill>
                  <a:srgbClr val="9900CC"/>
                </a:solidFill>
              </a:rPr>
              <a:t>Buna göre</a:t>
            </a:r>
            <a:r>
              <a:rPr lang="en-US" altLang="tr-TR" sz="4000" b="1" i="1" u="sng" smtClean="0">
                <a:solidFill>
                  <a:srgbClr val="9900CC"/>
                </a:solidFill>
              </a:rPr>
              <a:t>, </a:t>
            </a:r>
            <a:r>
              <a:rPr lang="tr-TR" altLang="tr-TR" sz="4000" b="1" i="1" u="sng" smtClean="0">
                <a:solidFill>
                  <a:srgbClr val="9900CC"/>
                </a:solidFill>
              </a:rPr>
              <a:t>sistemin toplam enerjisi sabittir</a:t>
            </a:r>
            <a:endParaRPr lang="en-US" altLang="tr-TR" sz="4000" b="1" i="1" u="sng" smtClean="0">
              <a:solidFill>
                <a:srgbClr val="9900CC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4000" b="1" smtClean="0">
                <a:solidFill>
                  <a:srgbClr val="FF3300"/>
                </a:solidFill>
              </a:rPr>
              <a:t>(</a:t>
            </a:r>
            <a:r>
              <a:rPr lang="tr-TR" altLang="tr-TR" sz="4000" b="1" u="sng" smtClean="0">
                <a:solidFill>
                  <a:srgbClr val="FF3300"/>
                </a:solidFill>
              </a:rPr>
              <a:t>Korunumlu</a:t>
            </a:r>
            <a:r>
              <a:rPr lang="en-US" altLang="tr-TR" sz="4000" b="1" smtClean="0">
                <a:solidFill>
                  <a:srgbClr val="FF3300"/>
                </a:solidFill>
              </a:rPr>
              <a:t>!)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68363"/>
          </a:xfrm>
          <a:noFill/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chemeClr val="accent2"/>
                </a:solidFill>
              </a:rPr>
              <a:t>Bir Sistemin içine yada dışına Enerji aktarmanın yolları</a:t>
            </a:r>
            <a:endParaRPr lang="en-US" altLang="tr-TR" sz="3600" b="1" smtClean="0">
              <a:solidFill>
                <a:schemeClr val="accent2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572000"/>
          </a:xfrm>
        </p:spPr>
        <p:txBody>
          <a:bodyPr/>
          <a:lstStyle/>
          <a:p>
            <a:pPr eaLnBrk="1" hangingPunct="1"/>
            <a:r>
              <a:rPr lang="tr-TR" altLang="tr-TR" b="1" i="1" u="sng" smtClean="0">
                <a:solidFill>
                  <a:srgbClr val="990033"/>
                </a:solidFill>
              </a:rPr>
              <a:t>İş</a:t>
            </a:r>
            <a:r>
              <a:rPr lang="en-US" altLang="tr-TR" smtClean="0"/>
              <a:t> </a:t>
            </a:r>
            <a:r>
              <a:rPr lang="en-US" altLang="tr-TR" sz="2800" smtClean="0"/>
              <a:t>– </a:t>
            </a:r>
            <a:r>
              <a:rPr lang="tr-TR" altLang="tr-TR" sz="2800" smtClean="0"/>
              <a:t>bir kuvvet uygulanarak ve de</a:t>
            </a:r>
            <a:r>
              <a:rPr lang="en-US" altLang="tr-TR" sz="2800" smtClean="0"/>
              <a:t> </a:t>
            </a:r>
            <a:r>
              <a:rPr lang="tr-TR" altLang="tr-TR" sz="2800" smtClean="0"/>
              <a:t>kuvvetin tatbik noktasının yerdeğiştirmesine yol açarak enerjiyi aktarır.</a:t>
            </a:r>
            <a:endParaRPr lang="en-US" altLang="tr-TR" sz="2800" b="1" i="1" u="sng" smtClean="0">
              <a:solidFill>
                <a:srgbClr val="006600"/>
              </a:solidFill>
            </a:endParaRPr>
          </a:p>
          <a:p>
            <a:pPr eaLnBrk="1" hangingPunct="1"/>
            <a:r>
              <a:rPr lang="tr-TR" altLang="tr-TR" sz="2800" smtClean="0"/>
              <a:t>  </a:t>
            </a:r>
            <a:r>
              <a:rPr lang="tr-TR" altLang="tr-TR" b="1" i="1" u="sng" smtClean="0">
                <a:solidFill>
                  <a:srgbClr val="006600"/>
                </a:solidFill>
              </a:rPr>
              <a:t>Mekaniksel Dalgalar</a:t>
            </a:r>
            <a:r>
              <a:rPr lang="en-US" altLang="tr-TR" sz="2800" smtClean="0"/>
              <a:t>–</a:t>
            </a:r>
            <a:r>
              <a:rPr lang="tr-TR" altLang="tr-TR" sz="2800" smtClean="0"/>
              <a:t>(maddesel) ortam sayesinde bir sarsıntının yayılmasını sağlar.</a:t>
            </a:r>
            <a:endParaRPr lang="en-US" altLang="tr-TR" sz="2800" smtClean="0"/>
          </a:p>
          <a:p>
            <a:pPr eaLnBrk="1" hangingPunct="1"/>
            <a:endParaRPr lang="en-US" altLang="tr-TR" sz="2800" b="1" i="1" u="sng" smtClean="0">
              <a:solidFill>
                <a:srgbClr val="333399"/>
              </a:solidFill>
            </a:endParaRPr>
          </a:p>
          <a:p>
            <a:pPr eaLnBrk="1" hangingPunct="1"/>
            <a:r>
              <a:rPr lang="tr-TR" altLang="tr-TR" b="1" i="1" u="sng" smtClean="0">
                <a:solidFill>
                  <a:srgbClr val="333399"/>
                </a:solidFill>
              </a:rPr>
              <a:t>Isı</a:t>
            </a:r>
            <a:r>
              <a:rPr lang="en-US" altLang="tr-TR" smtClean="0"/>
              <a:t> </a:t>
            </a:r>
            <a:r>
              <a:rPr lang="en-US" altLang="tr-TR" sz="2800" smtClean="0"/>
              <a:t>– </a:t>
            </a:r>
            <a:r>
              <a:rPr lang="tr-TR" altLang="tr-TR" sz="2800" smtClean="0"/>
              <a:t>uzayda iki bölge arasındaki sıcaklık farkı yoluyla taşınır.</a:t>
            </a:r>
            <a:endParaRPr lang="en-US" altLang="tr-TR" sz="2800" smtClean="0"/>
          </a:p>
          <a:p>
            <a:pPr eaLnBrk="1" hangingPunct="1"/>
            <a:endParaRPr lang="en-US" altLang="tr-T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6425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b="1" i="1" u="sng" smtClean="0">
                <a:solidFill>
                  <a:srgbClr val="CC0000"/>
                </a:solidFill>
              </a:rPr>
              <a:t>Kütle aktarımı</a:t>
            </a:r>
            <a:r>
              <a:rPr lang="en-US" altLang="tr-TR" sz="3000" smtClean="0"/>
              <a:t>–</a:t>
            </a:r>
            <a:r>
              <a:rPr lang="tr-TR" altLang="tr-TR" sz="3000" smtClean="0"/>
              <a:t>madde sistem sınırından öbür tarafa kendi enerjisini de  taşıyarak fiziksel olarak geçer. </a:t>
            </a:r>
            <a:endParaRPr lang="en-US" altLang="tr-TR" sz="3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tr-TR" sz="3000" smtClean="0"/>
          </a:p>
          <a:p>
            <a:pPr eaLnBrk="1" hangingPunct="1">
              <a:lnSpc>
                <a:spcPct val="90000"/>
              </a:lnSpc>
            </a:pPr>
            <a:r>
              <a:rPr lang="en-US" altLang="tr-TR" b="1" i="1" u="sng" smtClean="0">
                <a:solidFill>
                  <a:srgbClr val="006600"/>
                </a:solidFill>
              </a:rPr>
              <a:t>Ele</a:t>
            </a:r>
            <a:r>
              <a:rPr lang="tr-TR" altLang="tr-TR" b="1" i="1" u="sng" smtClean="0">
                <a:solidFill>
                  <a:srgbClr val="006600"/>
                </a:solidFill>
              </a:rPr>
              <a:t>k</a:t>
            </a:r>
            <a:r>
              <a:rPr lang="en-US" altLang="tr-TR" b="1" i="1" u="sng" smtClean="0">
                <a:solidFill>
                  <a:srgbClr val="006600"/>
                </a:solidFill>
              </a:rPr>
              <a:t>tri</a:t>
            </a:r>
            <a:r>
              <a:rPr lang="tr-TR" altLang="tr-TR" b="1" i="1" u="sng" smtClean="0">
                <a:solidFill>
                  <a:srgbClr val="006600"/>
                </a:solidFill>
              </a:rPr>
              <a:t>ksel</a:t>
            </a:r>
            <a:r>
              <a:rPr lang="en-US" altLang="tr-TR" b="1" i="1" u="sng" smtClean="0">
                <a:solidFill>
                  <a:srgbClr val="006600"/>
                </a:solidFill>
              </a:rPr>
              <a:t> </a:t>
            </a:r>
            <a:r>
              <a:rPr lang="tr-TR" altLang="tr-TR" b="1" i="1" u="sng" smtClean="0">
                <a:solidFill>
                  <a:srgbClr val="006600"/>
                </a:solidFill>
              </a:rPr>
              <a:t>İletim</a:t>
            </a:r>
            <a:r>
              <a:rPr lang="en-US" altLang="tr-TR" smtClean="0"/>
              <a:t> </a:t>
            </a:r>
            <a:r>
              <a:rPr lang="tr-TR" altLang="tr-TR" sz="3000" smtClean="0"/>
              <a:t>Elektrik akımıyla aktarımdır</a:t>
            </a:r>
            <a:endParaRPr lang="en-US" altLang="tr-TR" sz="3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tr-TR" sz="3000" smtClean="0"/>
          </a:p>
          <a:p>
            <a:pPr eaLnBrk="1" hangingPunct="1">
              <a:lnSpc>
                <a:spcPct val="90000"/>
              </a:lnSpc>
            </a:pPr>
            <a:r>
              <a:rPr lang="en-US" altLang="tr-TR" b="1" i="1" smtClean="0">
                <a:solidFill>
                  <a:srgbClr val="000099"/>
                </a:solidFill>
              </a:rPr>
              <a:t>Ele</a:t>
            </a:r>
            <a:r>
              <a:rPr lang="tr-TR" altLang="tr-TR" b="1" i="1" smtClean="0">
                <a:solidFill>
                  <a:srgbClr val="000099"/>
                </a:solidFill>
              </a:rPr>
              <a:t>ktro</a:t>
            </a:r>
            <a:r>
              <a:rPr lang="en-US" altLang="tr-TR" b="1" i="1" smtClean="0">
                <a:solidFill>
                  <a:srgbClr val="000099"/>
                </a:solidFill>
              </a:rPr>
              <a:t>man</a:t>
            </a:r>
            <a:r>
              <a:rPr lang="tr-TR" altLang="tr-TR" b="1" i="1" smtClean="0">
                <a:solidFill>
                  <a:srgbClr val="000099"/>
                </a:solidFill>
              </a:rPr>
              <a:t>y</a:t>
            </a:r>
            <a:r>
              <a:rPr lang="en-US" altLang="tr-TR" b="1" i="1" smtClean="0">
                <a:solidFill>
                  <a:srgbClr val="000099"/>
                </a:solidFill>
              </a:rPr>
              <a:t>eti</a:t>
            </a:r>
            <a:r>
              <a:rPr lang="tr-TR" altLang="tr-TR" b="1" i="1" smtClean="0">
                <a:solidFill>
                  <a:srgbClr val="000099"/>
                </a:solidFill>
              </a:rPr>
              <a:t>k</a:t>
            </a:r>
            <a:r>
              <a:rPr lang="en-US" altLang="tr-TR" b="1" i="1" smtClean="0">
                <a:solidFill>
                  <a:srgbClr val="000099"/>
                </a:solidFill>
              </a:rPr>
              <a:t> Rad</a:t>
            </a:r>
            <a:r>
              <a:rPr lang="tr-TR" altLang="tr-TR" b="1" i="1" smtClean="0">
                <a:solidFill>
                  <a:srgbClr val="000099"/>
                </a:solidFill>
              </a:rPr>
              <a:t>yasyon(ışınım)</a:t>
            </a:r>
            <a:r>
              <a:rPr lang="en-US" altLang="tr-TR" smtClean="0"/>
              <a:t> </a:t>
            </a:r>
            <a:r>
              <a:rPr lang="en-US" altLang="tr-TR" sz="3000" smtClean="0"/>
              <a:t>– ener</a:t>
            </a:r>
            <a:r>
              <a:rPr lang="tr-TR" altLang="tr-TR" sz="3000" smtClean="0"/>
              <a:t>ji</a:t>
            </a:r>
            <a:r>
              <a:rPr lang="en-US" altLang="tr-TR" sz="3000" smtClean="0"/>
              <a:t> </a:t>
            </a:r>
            <a:r>
              <a:rPr lang="tr-TR" altLang="tr-TR" sz="3000" smtClean="0"/>
              <a:t>elektromanyetik dalgalarla taşınır.</a:t>
            </a:r>
            <a:endParaRPr lang="en-US" altLang="tr-TR" sz="3000" smtClean="0"/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68363"/>
          </a:xfrm>
          <a:noFill/>
        </p:spPr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chemeClr val="accent2"/>
                </a:solidFill>
              </a:rPr>
              <a:t>Bir Sistemin İçine yada Dışına Enerji Aktarmanın Daha Başka Yolları</a:t>
            </a:r>
            <a:endParaRPr lang="en-US" altLang="tr-TR" sz="34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76288"/>
          </a:xfrm>
          <a:noFill/>
        </p:spPr>
        <p:txBody>
          <a:bodyPr/>
          <a:lstStyle/>
          <a:p>
            <a:pPr eaLnBrk="1" hangingPunct="1"/>
            <a:r>
              <a:rPr lang="tr-TR" altLang="tr-TR" sz="4000" b="1" smtClean="0">
                <a:solidFill>
                  <a:schemeClr val="accent2"/>
                </a:solidFill>
              </a:rPr>
              <a:t>Enerji Taşıma Örnekleri</a:t>
            </a:r>
            <a:endParaRPr lang="en-US" altLang="tr-TR" sz="4000" b="1" smtClean="0">
              <a:solidFill>
                <a:schemeClr val="accent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8199438" cy="45720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tr-TR" sz="2800" b="1" smtClean="0">
                <a:solidFill>
                  <a:srgbClr val="990033"/>
                </a:solidFill>
              </a:rPr>
              <a:t>a) </a:t>
            </a:r>
            <a:r>
              <a:rPr lang="tr-TR" altLang="tr-TR" sz="2800" b="1" u="sng" smtClean="0">
                <a:solidFill>
                  <a:srgbClr val="990033"/>
                </a:solidFill>
              </a:rPr>
              <a:t>İş</a:t>
            </a:r>
            <a:r>
              <a:rPr lang="en-US" altLang="tr-TR" sz="2800" b="1" smtClean="0">
                <a:solidFill>
                  <a:srgbClr val="990033"/>
                </a:solidFill>
              </a:rPr>
              <a:t>           </a:t>
            </a:r>
            <a:r>
              <a:rPr lang="tr-TR" altLang="tr-TR" sz="2800" b="1" smtClean="0">
                <a:solidFill>
                  <a:srgbClr val="990033"/>
                </a:solidFill>
              </a:rPr>
              <a:t>    </a:t>
            </a:r>
            <a:r>
              <a:rPr lang="en-US" altLang="tr-TR" sz="2800" b="1" smtClean="0">
                <a:solidFill>
                  <a:srgbClr val="990033"/>
                </a:solidFill>
              </a:rPr>
              <a:t>b) </a:t>
            </a:r>
            <a:r>
              <a:rPr lang="en-US" altLang="tr-TR" sz="2800" b="1" u="sng" smtClean="0">
                <a:solidFill>
                  <a:srgbClr val="990033"/>
                </a:solidFill>
              </a:rPr>
              <a:t>Me</a:t>
            </a:r>
            <a:r>
              <a:rPr lang="tr-TR" altLang="tr-TR" sz="2800" b="1" u="sng" smtClean="0">
                <a:solidFill>
                  <a:srgbClr val="990033"/>
                </a:solidFill>
              </a:rPr>
              <a:t>kaniksel</a:t>
            </a:r>
            <a:r>
              <a:rPr lang="en-US" altLang="tr-TR" sz="2800" b="1" u="sng" smtClean="0">
                <a:solidFill>
                  <a:srgbClr val="990033"/>
                </a:solidFill>
              </a:rPr>
              <a:t> </a:t>
            </a:r>
            <a:r>
              <a:rPr lang="tr-TR" altLang="tr-TR" sz="2800" b="1" u="sng" smtClean="0">
                <a:solidFill>
                  <a:srgbClr val="990033"/>
                </a:solidFill>
              </a:rPr>
              <a:t>Dalgalar</a:t>
            </a:r>
            <a:r>
              <a:rPr lang="en-US" altLang="tr-TR" sz="2800" b="1" smtClean="0">
                <a:solidFill>
                  <a:srgbClr val="990033"/>
                </a:solidFill>
              </a:rPr>
              <a:t>        c) </a:t>
            </a:r>
            <a:r>
              <a:rPr lang="tr-TR" altLang="tr-TR" sz="2800" b="1" u="sng" smtClean="0">
                <a:solidFill>
                  <a:srgbClr val="990033"/>
                </a:solidFill>
              </a:rPr>
              <a:t>Isı</a:t>
            </a:r>
            <a:endParaRPr lang="en-US" altLang="tr-TR" sz="2800" b="1" u="sng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/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r>
              <a:rPr lang="en-US" altLang="tr-TR" sz="2800" b="1" smtClean="0">
                <a:solidFill>
                  <a:srgbClr val="990033"/>
                </a:solidFill>
              </a:rPr>
              <a:t>d) </a:t>
            </a:r>
            <a:r>
              <a:rPr lang="tr-TR" altLang="tr-TR" sz="2800" b="1" u="sng" smtClean="0">
                <a:solidFill>
                  <a:srgbClr val="990033"/>
                </a:solidFill>
              </a:rPr>
              <a:t>Madde Aktarımı</a:t>
            </a:r>
            <a:r>
              <a:rPr lang="en-US" altLang="tr-TR" sz="2800" b="1" smtClean="0">
                <a:solidFill>
                  <a:srgbClr val="990033"/>
                </a:solidFill>
              </a:rPr>
              <a:t>         </a:t>
            </a:r>
            <a:r>
              <a:rPr lang="tr-TR" altLang="tr-TR" sz="2800" b="1" smtClean="0">
                <a:solidFill>
                  <a:srgbClr val="990033"/>
                </a:solidFill>
              </a:rPr>
              <a:t>     </a:t>
            </a:r>
            <a:r>
              <a:rPr lang="en-US" altLang="tr-TR" sz="2800" b="1" smtClean="0">
                <a:solidFill>
                  <a:srgbClr val="990033"/>
                </a:solidFill>
              </a:rPr>
              <a:t>  e) </a:t>
            </a:r>
            <a:r>
              <a:rPr lang="en-US" altLang="tr-TR" sz="2800" b="1" u="sng" smtClean="0">
                <a:solidFill>
                  <a:srgbClr val="990033"/>
                </a:solidFill>
              </a:rPr>
              <a:t>Ele</a:t>
            </a:r>
            <a:r>
              <a:rPr lang="tr-TR" altLang="tr-TR" sz="2800" b="1" u="sng" smtClean="0">
                <a:solidFill>
                  <a:srgbClr val="990033"/>
                </a:solidFill>
              </a:rPr>
              <a:t>k</a:t>
            </a:r>
            <a:r>
              <a:rPr lang="en-US" altLang="tr-TR" sz="2800" b="1" u="sng" smtClean="0">
                <a:solidFill>
                  <a:srgbClr val="990033"/>
                </a:solidFill>
              </a:rPr>
              <a:t>tr</a:t>
            </a:r>
            <a:r>
              <a:rPr lang="tr-TR" altLang="tr-TR" sz="2800" b="1" u="sng" smtClean="0">
                <a:solidFill>
                  <a:srgbClr val="990033"/>
                </a:solidFill>
              </a:rPr>
              <a:t>iksel İletim</a:t>
            </a:r>
            <a:r>
              <a:rPr lang="en-US" altLang="tr-TR" sz="2800" b="1" smtClean="0">
                <a:solidFill>
                  <a:srgbClr val="990033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endParaRPr lang="en-US" altLang="tr-TR" sz="2800" b="1" smtClean="0">
              <a:solidFill>
                <a:srgbClr val="990033"/>
              </a:solidFill>
            </a:endParaRPr>
          </a:p>
          <a:p>
            <a:pPr eaLnBrk="1" hangingPunct="1">
              <a:buFontTx/>
              <a:buNone/>
            </a:pPr>
            <a:r>
              <a:rPr lang="en-US" altLang="tr-TR" sz="2800" b="1" smtClean="0">
                <a:solidFill>
                  <a:srgbClr val="990033"/>
                </a:solidFill>
              </a:rPr>
              <a:t>f) </a:t>
            </a:r>
            <a:r>
              <a:rPr lang="en-US" altLang="tr-TR" sz="2800" b="1" u="sng" smtClean="0">
                <a:solidFill>
                  <a:srgbClr val="990033"/>
                </a:solidFill>
              </a:rPr>
              <a:t>Ele</a:t>
            </a:r>
            <a:r>
              <a:rPr lang="tr-TR" altLang="tr-TR" sz="2800" b="1" u="sng" smtClean="0">
                <a:solidFill>
                  <a:srgbClr val="990033"/>
                </a:solidFill>
              </a:rPr>
              <a:t>k</a:t>
            </a:r>
            <a:r>
              <a:rPr lang="en-US" altLang="tr-TR" sz="2800" b="1" u="sng" smtClean="0">
                <a:solidFill>
                  <a:srgbClr val="990033"/>
                </a:solidFill>
              </a:rPr>
              <a:t>troma</a:t>
            </a:r>
            <a:r>
              <a:rPr lang="tr-TR" altLang="tr-TR" sz="2800" b="1" u="sng" smtClean="0">
                <a:solidFill>
                  <a:srgbClr val="990033"/>
                </a:solidFill>
              </a:rPr>
              <a:t>ny</a:t>
            </a:r>
            <a:r>
              <a:rPr lang="en-US" altLang="tr-TR" sz="2800" b="1" u="sng" smtClean="0">
                <a:solidFill>
                  <a:srgbClr val="990033"/>
                </a:solidFill>
              </a:rPr>
              <a:t>eti</a:t>
            </a:r>
            <a:r>
              <a:rPr lang="tr-TR" altLang="tr-TR" sz="2800" b="1" u="sng" smtClean="0">
                <a:solidFill>
                  <a:srgbClr val="990033"/>
                </a:solidFill>
              </a:rPr>
              <a:t>k</a:t>
            </a:r>
            <a:r>
              <a:rPr lang="en-US" altLang="tr-TR" sz="2800" b="1" u="sng" smtClean="0">
                <a:solidFill>
                  <a:srgbClr val="990033"/>
                </a:solidFill>
              </a:rPr>
              <a:t> </a:t>
            </a:r>
            <a:r>
              <a:rPr lang="tr-TR" altLang="tr-TR" sz="2800" b="1" u="sng" smtClean="0">
                <a:solidFill>
                  <a:srgbClr val="990033"/>
                </a:solidFill>
              </a:rPr>
              <a:t>Işıma</a:t>
            </a:r>
            <a:r>
              <a:rPr lang="en-US" altLang="tr-TR" sz="2800" b="1" smtClean="0">
                <a:solidFill>
                  <a:srgbClr val="990033"/>
                </a:solidFill>
              </a:rPr>
              <a:t> </a:t>
            </a:r>
            <a:r>
              <a:rPr lang="en-US" altLang="tr-TR" sz="2800" b="1" smtClean="0">
                <a:solidFill>
                  <a:srgbClr val="990033"/>
                </a:solidFill>
                <a:sym typeface="Symbol" panose="05050102010706020507" pitchFamily="18" charset="2"/>
              </a:rPr>
              <a:t></a:t>
            </a:r>
          </a:p>
        </p:txBody>
      </p:sp>
      <p:pic>
        <p:nvPicPr>
          <p:cNvPr id="8196" name="Picture 4" descr="0801a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1819275" cy="1235075"/>
          </a:xfrm>
          <a:noFill/>
        </p:spPr>
      </p:pic>
      <p:pic>
        <p:nvPicPr>
          <p:cNvPr id="8197" name="Picture 5" descr="080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17922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0801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0"/>
            <a:ext cx="123348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0801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1792288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0801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17922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 descr="0801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1169988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638800"/>
          </a:xfrm>
          <a:noFill/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tr-TR" altLang="tr-TR" sz="3600" b="1" i="1" u="sng" smtClean="0">
                <a:solidFill>
                  <a:srgbClr val="FF3300"/>
                </a:solidFill>
              </a:rPr>
              <a:t>TOPLAM</a:t>
            </a:r>
            <a:r>
              <a:rPr lang="tr-TR" altLang="tr-TR" sz="3600" b="1" i="1" smtClean="0">
                <a:solidFill>
                  <a:srgbClr val="FF3300"/>
                </a:solidFill>
              </a:rPr>
              <a:t> enerji korunur</a:t>
            </a:r>
            <a:endParaRPr lang="en-US" altLang="tr-TR" sz="3600" b="1" i="1" smtClean="0">
              <a:solidFill>
                <a:srgbClr val="FF3300"/>
              </a:solidFill>
            </a:endParaRPr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tr-TR" b="1" smtClean="0">
                <a:solidFill>
                  <a:srgbClr val="006600"/>
                </a:solidFill>
              </a:rPr>
              <a:t>“</a:t>
            </a:r>
            <a:r>
              <a:rPr lang="en-US" altLang="tr-TR" b="1" u="sng" smtClean="0">
                <a:solidFill>
                  <a:srgbClr val="006600"/>
                </a:solidFill>
              </a:rPr>
              <a:t>To</a:t>
            </a:r>
            <a:r>
              <a:rPr lang="tr-TR" altLang="tr-TR" b="1" u="sng" smtClean="0">
                <a:solidFill>
                  <a:srgbClr val="006600"/>
                </a:solidFill>
              </a:rPr>
              <a:t>plam</a:t>
            </a:r>
            <a:r>
              <a:rPr lang="en-US" altLang="tr-TR" b="1" smtClean="0">
                <a:solidFill>
                  <a:srgbClr val="006600"/>
                </a:solidFill>
              </a:rPr>
              <a:t>”</a:t>
            </a:r>
            <a:r>
              <a:rPr lang="en-US" altLang="tr-TR" b="1" smtClean="0"/>
              <a:t> </a:t>
            </a:r>
            <a:r>
              <a:rPr lang="tr-TR" altLang="tr-TR" smtClean="0"/>
              <a:t>enerjinin tüm muhtemel türlerinin toplamını ifade eder</a:t>
            </a:r>
            <a:r>
              <a:rPr lang="en-US" altLang="tr-TR" smtClean="0"/>
              <a:t>.</a:t>
            </a:r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tr-TR" b="1" smtClean="0">
                <a:solidFill>
                  <a:srgbClr val="990033"/>
                </a:solidFill>
              </a:rPr>
              <a:t>“</a:t>
            </a:r>
            <a:r>
              <a:rPr lang="tr-TR" altLang="tr-TR" b="1" u="sng" smtClean="0">
                <a:solidFill>
                  <a:srgbClr val="990033"/>
                </a:solidFill>
              </a:rPr>
              <a:t>Korunumlu</a:t>
            </a:r>
            <a:r>
              <a:rPr lang="en-US" altLang="tr-TR" b="1" smtClean="0">
                <a:solidFill>
                  <a:srgbClr val="990033"/>
                </a:solidFill>
              </a:rPr>
              <a:t>”</a:t>
            </a:r>
            <a:r>
              <a:rPr lang="en-US" altLang="tr-TR" smtClean="0"/>
              <a:t> </a:t>
            </a:r>
            <a:r>
              <a:rPr lang="tr-TR" altLang="tr-TR" smtClean="0"/>
              <a:t>demek herhangi bir süreçte bir şeyin sabit kalması demektir.</a:t>
            </a:r>
            <a:r>
              <a:rPr lang="en-US" altLang="tr-TR" smtClean="0"/>
              <a:t> </a:t>
            </a:r>
            <a:r>
              <a:rPr lang="tr-TR" altLang="tr-TR" smtClean="0"/>
              <a:t>Diğer bir deyişle</a:t>
            </a:r>
            <a:r>
              <a:rPr lang="en-US" altLang="tr-TR" smtClean="0"/>
              <a:t>, </a:t>
            </a:r>
            <a:r>
              <a:rPr lang="en-US" altLang="tr-TR" b="1" u="sng" smtClean="0">
                <a:solidFill>
                  <a:srgbClr val="000099"/>
                </a:solidFill>
              </a:rPr>
              <a:t>To</a:t>
            </a:r>
            <a:r>
              <a:rPr lang="tr-TR" altLang="tr-TR" b="1" u="sng" smtClean="0">
                <a:solidFill>
                  <a:srgbClr val="000099"/>
                </a:solidFill>
              </a:rPr>
              <a:t>plam</a:t>
            </a:r>
            <a:r>
              <a:rPr lang="en-US" altLang="tr-TR" b="1" u="sng" smtClean="0">
                <a:solidFill>
                  <a:srgbClr val="000099"/>
                </a:solidFill>
              </a:rPr>
              <a:t> Ener</a:t>
            </a:r>
            <a:r>
              <a:rPr lang="tr-TR" altLang="tr-TR" b="1" u="sng" smtClean="0">
                <a:solidFill>
                  <a:srgbClr val="000099"/>
                </a:solidFill>
              </a:rPr>
              <a:t>ji</a:t>
            </a:r>
            <a:r>
              <a:rPr lang="en-US" altLang="tr-TR" smtClean="0"/>
              <a:t> </a:t>
            </a:r>
            <a:r>
              <a:rPr lang="tr-TR" altLang="tr-TR" smtClean="0"/>
              <a:t>ne yaratılabilir ne de yok edilebilir fakat</a:t>
            </a:r>
            <a:r>
              <a:rPr lang="en-US" altLang="tr-TR" smtClean="0"/>
              <a:t> </a:t>
            </a:r>
            <a:r>
              <a:rPr lang="tr-TR" altLang="tr-TR" smtClean="0"/>
              <a:t>sadece bir türünden diğer türüne dönüşebilir</a:t>
            </a:r>
            <a:r>
              <a:rPr lang="en-US" altLang="tr-TR" smtClean="0"/>
              <a:t> </a:t>
            </a:r>
            <a:r>
              <a:rPr lang="tr-TR" altLang="tr-TR" smtClean="0"/>
              <a:t>yada sistem sınırından karşı tarafa taşınabilir</a:t>
            </a:r>
            <a:r>
              <a:rPr lang="en-US" altLang="tr-TR" smtClean="0"/>
              <a:t>.  </a:t>
            </a:r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tr-TR" b="1" smtClean="0">
                <a:solidFill>
                  <a:srgbClr val="000099"/>
                </a:solidFill>
                <a:sym typeface="Symbol" panose="05050102010706020507" pitchFamily="18" charset="2"/>
              </a:rPr>
              <a:t> </a:t>
            </a:r>
            <a:r>
              <a:rPr lang="tr-TR" altLang="tr-TR" b="1" smtClean="0">
                <a:solidFill>
                  <a:srgbClr val="000099"/>
                </a:solidFill>
                <a:sym typeface="Symbol" panose="05050102010706020507" pitchFamily="18" charset="2"/>
              </a:rPr>
              <a:t>Bir sistemde eğer enerjinin toplam miktarı değişirse, bir enerji aktarma yöntemi ile, enerjinin bu sistemin sınırından diğer bir sisteme geçmiş olmasından dolayı sadece mümkün olur. </a:t>
            </a:r>
            <a:endParaRPr lang="en-US" altLang="tr-TR" b="1" smtClean="0">
              <a:solidFill>
                <a:srgbClr val="000099"/>
              </a:solidFill>
              <a:sym typeface="Symbol" panose="05050102010706020507" pitchFamily="18" charset="2"/>
            </a:endParaRP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685800" y="152400"/>
            <a:ext cx="77724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chemeClr val="accent2"/>
                </a:solidFill>
              </a:rPr>
              <a:t>Enerjinin Korunumu</a:t>
            </a:r>
            <a:endParaRPr lang="en-US" altLang="tr-TR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6425" cy="563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tr-TR" sz="2800" smtClean="0">
                <a:sym typeface="Symbol" panose="05050102010706020507" pitchFamily="18" charset="2"/>
              </a:rPr>
              <a:t>	 </a:t>
            </a:r>
            <a:r>
              <a:rPr lang="tr-TR" altLang="tr-TR" sz="2800" smtClean="0">
                <a:sym typeface="Symbol" panose="05050102010706020507" pitchFamily="18" charset="2"/>
              </a:rPr>
              <a:t>Bir sistemin enerjisindeki toplam değişme</a:t>
            </a:r>
            <a:r>
              <a:rPr lang="en-US" altLang="tr-TR" sz="2400" smtClean="0"/>
              <a:t> = </a:t>
            </a:r>
            <a:r>
              <a:rPr lang="tr-TR" altLang="tr-TR" sz="2400" smtClean="0"/>
              <a:t>sistem sınırından karşı tarafa aktarılan toplam enerji</a:t>
            </a:r>
            <a:r>
              <a:rPr lang="en-US" altLang="tr-TR" sz="2400" smtClean="0"/>
              <a:t>.</a:t>
            </a:r>
            <a:endParaRPr lang="en-US" altLang="tr-TR" sz="2800" smtClean="0"/>
          </a:p>
          <a:p>
            <a:pPr algn="ctr" eaLnBrk="1" hangingPunct="1">
              <a:buFontTx/>
              <a:buNone/>
            </a:pPr>
            <a:r>
              <a:rPr lang="en-US" altLang="tr-TR" sz="2800" b="1" smtClean="0">
                <a:solidFill>
                  <a:srgbClr val="CC0000"/>
                </a:solidFill>
                <a:latin typeface="Symbol" panose="05050102010706020507" pitchFamily="18" charset="2"/>
              </a:rPr>
              <a:t>D</a:t>
            </a:r>
            <a:r>
              <a:rPr lang="en-US" altLang="tr-TR" sz="2800" b="1" smtClean="0">
                <a:solidFill>
                  <a:srgbClr val="CC0000"/>
                </a:solidFill>
              </a:rPr>
              <a:t>E</a:t>
            </a:r>
            <a:r>
              <a:rPr lang="en-US" altLang="tr-TR" sz="2800" b="1" baseline="-25000" smtClean="0">
                <a:solidFill>
                  <a:srgbClr val="CC0000"/>
                </a:solidFill>
              </a:rPr>
              <a:t>s</a:t>
            </a:r>
            <a:r>
              <a:rPr lang="tr-TR" altLang="tr-TR" sz="2800" b="1" baseline="-25000" smtClean="0">
                <a:solidFill>
                  <a:srgbClr val="CC0000"/>
                </a:solidFill>
              </a:rPr>
              <a:t>i</a:t>
            </a:r>
            <a:r>
              <a:rPr lang="en-US" altLang="tr-TR" sz="2800" b="1" baseline="-25000" smtClean="0">
                <a:solidFill>
                  <a:srgbClr val="CC0000"/>
                </a:solidFill>
              </a:rPr>
              <a:t>stem</a:t>
            </a:r>
            <a:r>
              <a:rPr lang="en-US" altLang="tr-TR" sz="2800" b="1" smtClean="0">
                <a:solidFill>
                  <a:srgbClr val="CC0000"/>
                </a:solidFill>
              </a:rPr>
              <a:t> = </a:t>
            </a:r>
            <a:r>
              <a:rPr lang="en-US" altLang="tr-TR" sz="2800" b="1" smtClean="0">
                <a:solidFill>
                  <a:srgbClr val="CC0000"/>
                </a:solidFill>
                <a:latin typeface="Symbol" panose="05050102010706020507" pitchFamily="18" charset="2"/>
              </a:rPr>
              <a:t>ST</a:t>
            </a:r>
          </a:p>
          <a:p>
            <a:pPr lvl="1" eaLnBrk="1" hangingPunct="1">
              <a:buFontTx/>
              <a:buNone/>
            </a:pPr>
            <a:r>
              <a:rPr lang="en-US" altLang="tr-TR" sz="2400" b="1" smtClean="0"/>
              <a:t>	</a:t>
            </a:r>
            <a:r>
              <a:rPr lang="en-US" altLang="tr-TR" sz="2400" b="1" smtClean="0">
                <a:solidFill>
                  <a:srgbClr val="006600"/>
                </a:solidFill>
              </a:rPr>
              <a:t>E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s</a:t>
            </a:r>
            <a:r>
              <a:rPr lang="tr-TR" altLang="tr-TR" sz="2400" b="1" baseline="-25000" smtClean="0">
                <a:solidFill>
                  <a:srgbClr val="006600"/>
                </a:solidFill>
              </a:rPr>
              <a:t>i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stem</a:t>
            </a:r>
            <a:r>
              <a:rPr lang="en-US" altLang="tr-TR" sz="2400" b="1" smtClean="0">
                <a:solidFill>
                  <a:srgbClr val="006600"/>
                </a:solidFill>
              </a:rPr>
              <a:t> </a:t>
            </a:r>
            <a:r>
              <a:rPr lang="en-US" altLang="tr-TR" sz="2400" smtClean="0"/>
              <a:t>= </a:t>
            </a:r>
            <a:r>
              <a:rPr lang="tr-TR" altLang="tr-TR" sz="2400" smtClean="0"/>
              <a:t>sistemin toplam enerjisi</a:t>
            </a:r>
            <a:endParaRPr lang="en-US" altLang="tr-TR" sz="2400" smtClean="0"/>
          </a:p>
          <a:p>
            <a:pPr lvl="1" eaLnBrk="1" hangingPunct="1">
              <a:buFontTx/>
              <a:buNone/>
            </a:pPr>
            <a:r>
              <a:rPr lang="en-US" altLang="tr-TR" sz="2400" b="1" smtClean="0"/>
              <a:t>	</a:t>
            </a:r>
            <a:r>
              <a:rPr lang="en-US" altLang="tr-TR" sz="2400" b="1" smtClean="0">
                <a:solidFill>
                  <a:srgbClr val="006600"/>
                </a:solidFill>
              </a:rPr>
              <a:t>T</a:t>
            </a:r>
            <a:r>
              <a:rPr lang="en-US" altLang="tr-TR" sz="2400" smtClean="0"/>
              <a:t> = </a:t>
            </a:r>
            <a:r>
              <a:rPr lang="tr-TR" altLang="tr-TR" sz="2000" smtClean="0"/>
              <a:t>sistem sınırından karşı tarafa aktarılan toplam enerji</a:t>
            </a:r>
            <a:r>
              <a:rPr lang="en-US" altLang="tr-TR" sz="2000" smtClean="0"/>
              <a:t>.</a:t>
            </a:r>
            <a:endParaRPr lang="en-US" altLang="tr-TR" sz="2400" smtClean="0"/>
          </a:p>
          <a:p>
            <a:pPr lvl="2" eaLnBrk="1" hangingPunct="1"/>
            <a:r>
              <a:rPr lang="tr-TR" altLang="tr-TR" sz="2000" smtClean="0"/>
              <a:t>Tanımlanan semboller</a:t>
            </a:r>
            <a:r>
              <a:rPr lang="en-US" altLang="tr-TR" sz="2000" smtClean="0"/>
              <a:t>:  </a:t>
            </a:r>
            <a:r>
              <a:rPr lang="en-US" altLang="tr-TR" sz="2000" b="1" smtClean="0">
                <a:solidFill>
                  <a:srgbClr val="006600"/>
                </a:solidFill>
              </a:rPr>
              <a:t>T</a:t>
            </a:r>
            <a:r>
              <a:rPr lang="tr-TR" altLang="tr-TR" sz="2000" b="1" baseline="-25000" smtClean="0">
                <a:solidFill>
                  <a:srgbClr val="006600"/>
                </a:solidFill>
              </a:rPr>
              <a:t>iş</a:t>
            </a:r>
            <a:r>
              <a:rPr lang="en-US" altLang="tr-TR" sz="2000" b="1" smtClean="0">
                <a:solidFill>
                  <a:srgbClr val="006600"/>
                </a:solidFill>
              </a:rPr>
              <a:t> = W</a:t>
            </a:r>
            <a:r>
              <a:rPr lang="en-US" altLang="tr-TR" sz="2000" smtClean="0"/>
              <a:t> </a:t>
            </a:r>
            <a:r>
              <a:rPr lang="tr-TR" altLang="tr-TR" sz="2000" smtClean="0"/>
              <a:t> ve </a:t>
            </a:r>
            <a:r>
              <a:rPr lang="en-US" altLang="tr-TR" sz="2000" smtClean="0"/>
              <a:t> </a:t>
            </a:r>
            <a:r>
              <a:rPr lang="en-US" altLang="tr-TR" sz="2000" b="1" smtClean="0">
                <a:solidFill>
                  <a:srgbClr val="006600"/>
                </a:solidFill>
              </a:rPr>
              <a:t>T</a:t>
            </a:r>
            <a:r>
              <a:rPr lang="tr-TR" altLang="tr-TR" sz="2000" b="1" baseline="-25000" smtClean="0">
                <a:solidFill>
                  <a:srgbClr val="006600"/>
                </a:solidFill>
              </a:rPr>
              <a:t>ısı</a:t>
            </a:r>
            <a:r>
              <a:rPr lang="en-US" altLang="tr-TR" sz="2000" b="1" smtClean="0">
                <a:solidFill>
                  <a:srgbClr val="006600"/>
                </a:solidFill>
              </a:rPr>
              <a:t> = Q</a:t>
            </a:r>
          </a:p>
          <a:p>
            <a:pPr lvl="2" eaLnBrk="1" hangingPunct="1"/>
            <a:r>
              <a:rPr lang="tr-TR" altLang="tr-TR" sz="2000" smtClean="0"/>
              <a:t>Diğer sistemler için sadece alt indisler değişir.</a:t>
            </a:r>
            <a:endParaRPr lang="en-US" altLang="tr-TR" sz="2000" smtClean="0"/>
          </a:p>
          <a:p>
            <a:pPr eaLnBrk="1" hangingPunct="1"/>
            <a:r>
              <a:rPr lang="tr-TR" altLang="tr-TR" sz="2600" b="1" i="1" u="sng" smtClean="0">
                <a:solidFill>
                  <a:srgbClr val="9900CC"/>
                </a:solidFill>
              </a:rPr>
              <a:t>İş-Kinetik Enerji Teoremi Enerjinin Korumumunun özel bir halidir</a:t>
            </a:r>
            <a:endParaRPr lang="en-US" altLang="tr-TR" sz="2600" b="1" i="1" u="sng" smtClean="0">
              <a:solidFill>
                <a:srgbClr val="9900CC"/>
              </a:solidFill>
            </a:endParaRPr>
          </a:p>
          <a:p>
            <a:pPr lvl="1" eaLnBrk="1" hangingPunct="1">
              <a:buFontTx/>
              <a:buNone/>
            </a:pPr>
            <a:r>
              <a:rPr lang="tr-TR" altLang="tr-TR" sz="2400" smtClean="0"/>
              <a:t>Yukarıdaki denklemin tam açık hali,</a:t>
            </a:r>
            <a:endParaRPr lang="en-US" altLang="tr-TR" sz="2400" smtClean="0"/>
          </a:p>
          <a:p>
            <a:pPr eaLnBrk="1" hangingPunct="1">
              <a:buFont typeface="Symbol" panose="05050102010706020507" pitchFamily="18" charset="2"/>
              <a:buChar char="D"/>
            </a:pPr>
            <a:r>
              <a:rPr lang="en-US" altLang="tr-TR" sz="2400" b="1" smtClean="0">
                <a:solidFill>
                  <a:srgbClr val="990033"/>
                </a:solidFill>
              </a:rPr>
              <a:t>K + </a:t>
            </a:r>
            <a:r>
              <a:rPr lang="en-US" altLang="tr-TR" sz="2400" b="1" smtClean="0">
                <a:solidFill>
                  <a:srgbClr val="990033"/>
                </a:solidFill>
                <a:latin typeface="Symbol" panose="05050102010706020507" pitchFamily="18" charset="2"/>
              </a:rPr>
              <a:t>D </a:t>
            </a:r>
            <a:r>
              <a:rPr lang="en-US" altLang="tr-TR" sz="2400" b="1" smtClean="0">
                <a:solidFill>
                  <a:srgbClr val="990033"/>
                </a:solidFill>
              </a:rPr>
              <a:t>U +</a:t>
            </a:r>
            <a:r>
              <a:rPr lang="en-US" altLang="tr-TR" sz="2400" b="1" smtClean="0">
                <a:solidFill>
                  <a:srgbClr val="990033"/>
                </a:solidFill>
                <a:latin typeface="Symbol" panose="05050102010706020507" pitchFamily="18" charset="2"/>
              </a:rPr>
              <a:t> D</a:t>
            </a:r>
            <a:r>
              <a:rPr lang="en-US" altLang="tr-TR" sz="2400" b="1" smtClean="0">
                <a:solidFill>
                  <a:srgbClr val="990033"/>
                </a:solidFill>
              </a:rPr>
              <a:t>E</a:t>
            </a:r>
            <a:r>
              <a:rPr lang="en-US" altLang="tr-TR" sz="2400" b="1" baseline="-25000" smtClean="0">
                <a:solidFill>
                  <a:srgbClr val="990033"/>
                </a:solidFill>
              </a:rPr>
              <a:t>int</a:t>
            </a:r>
            <a:r>
              <a:rPr lang="en-US" altLang="tr-TR" sz="2400" b="1" smtClean="0">
                <a:solidFill>
                  <a:srgbClr val="990033"/>
                </a:solidFill>
              </a:rPr>
              <a:t> = W + Q + T</a:t>
            </a:r>
            <a:r>
              <a:rPr lang="en-US" altLang="tr-TR" sz="2400" b="1" baseline="-25000" smtClean="0">
                <a:solidFill>
                  <a:srgbClr val="990033"/>
                </a:solidFill>
              </a:rPr>
              <a:t>MW</a:t>
            </a:r>
            <a:r>
              <a:rPr lang="en-US" altLang="tr-TR" sz="2400" b="1" smtClean="0">
                <a:solidFill>
                  <a:srgbClr val="990033"/>
                </a:solidFill>
              </a:rPr>
              <a:t> + T</a:t>
            </a:r>
            <a:r>
              <a:rPr lang="en-US" altLang="tr-TR" sz="2400" b="1" baseline="-25000" smtClean="0">
                <a:solidFill>
                  <a:srgbClr val="990033"/>
                </a:solidFill>
              </a:rPr>
              <a:t>MT</a:t>
            </a:r>
            <a:r>
              <a:rPr lang="en-US" altLang="tr-TR" sz="2400" b="1" smtClean="0">
                <a:solidFill>
                  <a:srgbClr val="990033"/>
                </a:solidFill>
              </a:rPr>
              <a:t> + T</a:t>
            </a:r>
            <a:r>
              <a:rPr lang="en-US" altLang="tr-TR" sz="2400" b="1" baseline="-25000" smtClean="0">
                <a:solidFill>
                  <a:srgbClr val="990033"/>
                </a:solidFill>
              </a:rPr>
              <a:t>ET</a:t>
            </a:r>
            <a:r>
              <a:rPr lang="en-US" altLang="tr-TR" sz="2400" b="1" smtClean="0">
                <a:solidFill>
                  <a:srgbClr val="990033"/>
                </a:solidFill>
              </a:rPr>
              <a:t> + T</a:t>
            </a:r>
            <a:r>
              <a:rPr lang="en-US" altLang="tr-TR" sz="2400" b="1" baseline="-25000" smtClean="0">
                <a:solidFill>
                  <a:srgbClr val="990033"/>
                </a:solidFill>
              </a:rPr>
              <a:t>ER</a:t>
            </a:r>
            <a:endParaRPr lang="tr-TR" altLang="tr-TR" sz="2400" b="1" baseline="-25000" smtClean="0">
              <a:solidFill>
                <a:srgbClr val="990033"/>
              </a:solidFill>
            </a:endParaRPr>
          </a:p>
          <a:p>
            <a:pPr lvl="1" eaLnBrk="1" hangingPunct="1">
              <a:buFontTx/>
              <a:buNone/>
            </a:pPr>
            <a:r>
              <a:rPr lang="tr-TR" altLang="tr-TR" sz="2400" smtClean="0"/>
              <a:t>verir.</a:t>
            </a:r>
            <a:endParaRPr lang="en-US" altLang="tr-TR" sz="2400" smtClean="0"/>
          </a:p>
          <a:p>
            <a:pPr eaLnBrk="1" hangingPunct="1">
              <a:buFont typeface="Symbol" panose="05050102010706020507" pitchFamily="18" charset="2"/>
              <a:buChar char="D"/>
            </a:pPr>
            <a:endParaRPr lang="en-US" altLang="tr-TR" sz="2400" b="1" smtClean="0">
              <a:solidFill>
                <a:srgbClr val="990033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318500" cy="4681538"/>
          </a:xfrm>
          <a:noFill/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tr-TR" altLang="tr-TR" b="1" u="sng" smtClean="0">
                <a:solidFill>
                  <a:srgbClr val="FF3300"/>
                </a:solidFill>
              </a:rPr>
              <a:t>Yalıtılmış sistemler için</a:t>
            </a:r>
            <a:r>
              <a:rPr lang="en-US" altLang="tr-TR" b="1" smtClean="0">
                <a:solidFill>
                  <a:srgbClr val="FF3300"/>
                </a:solidFill>
              </a:rPr>
              <a:t>,</a:t>
            </a:r>
            <a:r>
              <a:rPr lang="en-US" altLang="tr-TR" smtClean="0"/>
              <a:t> </a:t>
            </a:r>
            <a:r>
              <a:rPr lang="el-GR" altLang="tr-TR" b="1" smtClean="0">
                <a:solidFill>
                  <a:srgbClr val="FF3300"/>
                </a:solidFill>
                <a:cs typeface="Times New Roman" panose="02020603050405020304" pitchFamily="18" charset="0"/>
              </a:rPr>
              <a:t>Δ</a:t>
            </a:r>
            <a:r>
              <a:rPr lang="en-US" altLang="tr-TR" b="1" smtClean="0">
                <a:solidFill>
                  <a:srgbClr val="FF3300"/>
                </a:solidFill>
              </a:rPr>
              <a:t>E</a:t>
            </a:r>
            <a:r>
              <a:rPr lang="en-US" altLang="tr-TR" b="1" baseline="-25000" smtClean="0">
                <a:solidFill>
                  <a:srgbClr val="FF3300"/>
                </a:solidFill>
              </a:rPr>
              <a:t>me</a:t>
            </a:r>
            <a:r>
              <a:rPr lang="tr-TR" altLang="tr-TR" b="1" baseline="-25000" smtClean="0">
                <a:solidFill>
                  <a:srgbClr val="FF3300"/>
                </a:solidFill>
              </a:rPr>
              <a:t>k</a:t>
            </a:r>
            <a:r>
              <a:rPr lang="en-US" altLang="tr-TR" b="1" smtClean="0">
                <a:solidFill>
                  <a:srgbClr val="FF3300"/>
                </a:solidFill>
              </a:rPr>
              <a:t> = 0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b="1" smtClean="0">
                <a:solidFill>
                  <a:srgbClr val="000099"/>
                </a:solidFill>
              </a:rPr>
              <a:t>E</a:t>
            </a:r>
            <a:r>
              <a:rPr lang="en-US" altLang="tr-TR" b="1" baseline="-25000" smtClean="0">
                <a:solidFill>
                  <a:srgbClr val="000099"/>
                </a:solidFill>
              </a:rPr>
              <a:t>me</a:t>
            </a:r>
            <a:r>
              <a:rPr lang="tr-TR" altLang="tr-TR" b="1" baseline="-25000" smtClean="0">
                <a:solidFill>
                  <a:srgbClr val="000099"/>
                </a:solidFill>
              </a:rPr>
              <a:t>k</a:t>
            </a:r>
            <a:r>
              <a:rPr lang="en-US" altLang="tr-TR" b="1" smtClean="0">
                <a:solidFill>
                  <a:srgbClr val="000099"/>
                </a:solidFill>
              </a:rPr>
              <a:t> = K + U</a:t>
            </a:r>
            <a:r>
              <a:rPr lang="tr-TR" altLang="tr-TR" b="1" smtClean="0">
                <a:solidFill>
                  <a:srgbClr val="000099"/>
                </a:solidFill>
              </a:rPr>
              <a:t> </a:t>
            </a:r>
            <a:r>
              <a:rPr lang="tr-TR" altLang="tr-TR" smtClean="0"/>
              <a:t>hatırlayınız.</a:t>
            </a:r>
            <a:endParaRPr lang="en-US" altLang="tr-TR" smtClean="0"/>
          </a:p>
          <a:p>
            <a:pPr lvl="1" eaLnBrk="1" hangingPunct="1">
              <a:spcBef>
                <a:spcPts val="600"/>
              </a:spcBef>
            </a:pPr>
            <a:r>
              <a:rPr lang="tr-TR" altLang="tr-TR" smtClean="0"/>
              <a:t>Bu; korunumsuz kuvvetler etki etmeksizin yalıtılmış sistem için enerjinin korunumudur.</a:t>
            </a:r>
            <a:endParaRPr lang="en-US" altLang="tr-TR" smtClean="0"/>
          </a:p>
          <a:p>
            <a:pPr eaLnBrk="1" hangingPunct="1">
              <a:spcBef>
                <a:spcPts val="600"/>
              </a:spcBef>
            </a:pPr>
            <a:r>
              <a:rPr lang="tr-TR" altLang="tr-TR" sz="2800" smtClean="0"/>
              <a:t>Korunumsuz kuvvetler etki ederse bir miktar enerji   iç enerjiye dönüşür.</a:t>
            </a:r>
            <a:endParaRPr lang="en-US" altLang="tr-TR" sz="2800" smtClean="0"/>
          </a:p>
          <a:p>
            <a:pPr eaLnBrk="1" hangingPunct="1">
              <a:spcBef>
                <a:spcPts val="600"/>
              </a:spcBef>
            </a:pPr>
            <a:r>
              <a:rPr lang="tr-TR" altLang="tr-TR" sz="2800" smtClean="0"/>
              <a:t>Enerjinin korunumu </a:t>
            </a:r>
            <a:r>
              <a:rPr lang="en-US" altLang="tr-TR" sz="2800" smtClean="0"/>
              <a:t> </a:t>
            </a:r>
            <a:r>
              <a:rPr lang="en-US" altLang="tr-TR" sz="2800" b="1" smtClean="0">
                <a:solidFill>
                  <a:srgbClr val="006600"/>
                </a:solidFill>
                <a:latin typeface="Symbol" panose="05050102010706020507" pitchFamily="18" charset="2"/>
              </a:rPr>
              <a:t>D</a:t>
            </a:r>
            <a:r>
              <a:rPr lang="en-US" altLang="tr-TR" sz="2800" b="1" smtClean="0">
                <a:solidFill>
                  <a:srgbClr val="006600"/>
                </a:solidFill>
              </a:rPr>
              <a:t>E</a:t>
            </a:r>
            <a:r>
              <a:rPr lang="en-US" altLang="tr-TR" sz="2800" b="1" baseline="-25000" smtClean="0">
                <a:solidFill>
                  <a:srgbClr val="006600"/>
                </a:solidFill>
              </a:rPr>
              <a:t>s</a:t>
            </a:r>
            <a:r>
              <a:rPr lang="tr-TR" altLang="tr-TR" sz="2800" b="1" baseline="-25000" smtClean="0">
                <a:solidFill>
                  <a:srgbClr val="006600"/>
                </a:solidFill>
              </a:rPr>
              <a:t>i</a:t>
            </a:r>
            <a:r>
              <a:rPr lang="en-US" altLang="tr-TR" sz="2800" b="1" baseline="-25000" smtClean="0">
                <a:solidFill>
                  <a:srgbClr val="006600"/>
                </a:solidFill>
              </a:rPr>
              <a:t>stem</a:t>
            </a:r>
            <a:r>
              <a:rPr lang="en-US" altLang="tr-TR" sz="2800" b="1" smtClean="0">
                <a:solidFill>
                  <a:srgbClr val="006600"/>
                </a:solidFill>
              </a:rPr>
              <a:t> = 0</a:t>
            </a:r>
            <a:r>
              <a:rPr lang="tr-TR" altLang="tr-TR" sz="2800" b="1" smtClean="0">
                <a:solidFill>
                  <a:srgbClr val="006600"/>
                </a:solidFill>
              </a:rPr>
              <a:t> </a:t>
            </a:r>
            <a:r>
              <a:rPr lang="tr-TR" altLang="tr-TR" sz="2800" smtClean="0"/>
              <a:t>olur.</a:t>
            </a:r>
            <a:endParaRPr lang="en-US" altLang="tr-TR" sz="2800" b="1" smtClean="0">
              <a:solidFill>
                <a:srgbClr val="006600"/>
              </a:solidFill>
            </a:endParaRPr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en-US" altLang="tr-TR" b="1" smtClean="0">
                <a:solidFill>
                  <a:srgbClr val="006600"/>
                </a:solidFill>
              </a:rPr>
              <a:t>E</a:t>
            </a:r>
            <a:r>
              <a:rPr lang="en-US" altLang="tr-TR" b="1" baseline="-25000" smtClean="0">
                <a:solidFill>
                  <a:srgbClr val="006600"/>
                </a:solidFill>
              </a:rPr>
              <a:t>s</a:t>
            </a:r>
            <a:r>
              <a:rPr lang="tr-TR" altLang="tr-TR" b="1" baseline="-25000" smtClean="0">
                <a:solidFill>
                  <a:srgbClr val="006600"/>
                </a:solidFill>
              </a:rPr>
              <a:t>i</a:t>
            </a:r>
            <a:r>
              <a:rPr lang="en-US" altLang="tr-TR" b="1" baseline="-25000" smtClean="0">
                <a:solidFill>
                  <a:srgbClr val="006600"/>
                </a:solidFill>
              </a:rPr>
              <a:t>stem</a:t>
            </a:r>
            <a:r>
              <a:rPr lang="tr-TR" altLang="tr-TR" b="1" smtClean="0">
                <a:solidFill>
                  <a:srgbClr val="006600"/>
                </a:solidFill>
              </a:rPr>
              <a:t>;</a:t>
            </a:r>
            <a:r>
              <a:rPr lang="en-US" altLang="tr-TR" smtClean="0"/>
              <a:t> </a:t>
            </a:r>
            <a:r>
              <a:rPr lang="tr-TR" altLang="tr-TR" smtClean="0"/>
              <a:t>tüm kinetik, potansiyel ve iç enerjilerdir.</a:t>
            </a:r>
            <a:endParaRPr lang="en-US" altLang="tr-TR" smtClean="0"/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tr-TR" altLang="tr-TR" sz="2400" smtClean="0"/>
              <a:t>Bu yalıtılmış sistem modelinin en genel ifadesi</a:t>
            </a:r>
            <a:endParaRPr lang="en-US" altLang="tr-TR" sz="2400" smtClean="0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685800" y="152400"/>
            <a:ext cx="77724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chemeClr val="accent2"/>
                </a:solidFill>
              </a:rPr>
              <a:t>Yalıtılmış Sistem</a:t>
            </a:r>
            <a:endParaRPr lang="en-US" altLang="tr-TR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953000"/>
          </a:xfrm>
        </p:spPr>
        <p:txBody>
          <a:bodyPr/>
          <a:lstStyle/>
          <a:p>
            <a:pPr eaLnBrk="1" hangingPunct="1"/>
            <a:r>
              <a:rPr lang="tr-TR" altLang="tr-TR" sz="3600" b="1" u="sng" smtClean="0">
                <a:solidFill>
                  <a:srgbClr val="000099"/>
                </a:solidFill>
              </a:rPr>
              <a:t>Yalıtılmış sistem</a:t>
            </a:r>
            <a:r>
              <a:rPr lang="tr-TR" altLang="tr-TR" sz="3600" b="1" smtClean="0">
                <a:solidFill>
                  <a:srgbClr val="000099"/>
                </a:solidFill>
              </a:rPr>
              <a:t> </a:t>
            </a:r>
            <a:r>
              <a:rPr lang="tr-TR" altLang="tr-TR" sz="3600" smtClean="0"/>
              <a:t>için</a:t>
            </a:r>
            <a:r>
              <a:rPr lang="en-US" altLang="tr-TR" sz="3600" smtClean="0"/>
              <a:t> </a:t>
            </a:r>
            <a:r>
              <a:rPr lang="tr-TR" altLang="tr-TR" sz="3600" smtClean="0"/>
              <a:t>enerji değişimleri yazılıp yeniden düzenlenebilir:</a:t>
            </a:r>
            <a:endParaRPr lang="en-US" altLang="tr-TR" sz="3600" smtClean="0"/>
          </a:p>
          <a:p>
            <a:pPr algn="ctr" eaLnBrk="1" hangingPunct="1">
              <a:buFontTx/>
              <a:buNone/>
            </a:pPr>
            <a:r>
              <a:rPr lang="en-US" altLang="tr-TR" sz="4000" b="1" smtClean="0">
                <a:solidFill>
                  <a:srgbClr val="CC0000"/>
                </a:solidFill>
              </a:rPr>
              <a:t>K</a:t>
            </a:r>
            <a:r>
              <a:rPr lang="en-US" altLang="tr-TR" sz="4000" b="1" baseline="-25000" smtClean="0">
                <a:solidFill>
                  <a:srgbClr val="CC0000"/>
                </a:solidFill>
              </a:rPr>
              <a:t>f</a:t>
            </a:r>
            <a:r>
              <a:rPr lang="en-US" altLang="tr-TR" sz="4000" b="1" smtClean="0">
                <a:solidFill>
                  <a:srgbClr val="CC0000"/>
                </a:solidFill>
              </a:rPr>
              <a:t> + U</a:t>
            </a:r>
            <a:r>
              <a:rPr lang="en-US" altLang="tr-TR" sz="4000" b="1" baseline="-25000" smtClean="0">
                <a:solidFill>
                  <a:srgbClr val="CC0000"/>
                </a:solidFill>
              </a:rPr>
              <a:t>f</a:t>
            </a:r>
            <a:r>
              <a:rPr lang="en-US" altLang="tr-TR" sz="4000" b="1" smtClean="0">
                <a:solidFill>
                  <a:srgbClr val="CC0000"/>
                </a:solidFill>
              </a:rPr>
              <a:t> = K</a:t>
            </a:r>
            <a:r>
              <a:rPr lang="en-US" altLang="tr-TR" sz="4000" b="1" baseline="-25000" smtClean="0">
                <a:solidFill>
                  <a:srgbClr val="CC0000"/>
                </a:solidFill>
              </a:rPr>
              <a:t>i</a:t>
            </a:r>
            <a:r>
              <a:rPr lang="en-US" altLang="tr-TR" sz="4000" b="1" smtClean="0">
                <a:solidFill>
                  <a:srgbClr val="CC0000"/>
                </a:solidFill>
              </a:rPr>
              <a:t> + U</a:t>
            </a:r>
            <a:r>
              <a:rPr lang="en-US" altLang="tr-TR" sz="4000" b="1" baseline="-25000" smtClean="0">
                <a:solidFill>
                  <a:srgbClr val="CC0000"/>
                </a:solidFill>
              </a:rPr>
              <a:t>i</a:t>
            </a:r>
            <a:endParaRPr lang="en-US" altLang="tr-TR" sz="4000" b="1" smtClean="0">
              <a:solidFill>
                <a:srgbClr val="CC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tr-TR" sz="3600" smtClean="0"/>
              <a:t>	</a:t>
            </a:r>
          </a:p>
          <a:p>
            <a:pPr lvl="1" eaLnBrk="1" hangingPunct="1">
              <a:buFontTx/>
              <a:buNone/>
            </a:pPr>
            <a:r>
              <a:rPr lang="en-US" altLang="tr-TR" sz="3600" smtClean="0"/>
              <a:t>	</a:t>
            </a:r>
            <a:r>
              <a:rPr lang="tr-TR" altLang="tr-TR" sz="3600" b="1" i="1" u="sng" smtClean="0">
                <a:solidFill>
                  <a:srgbClr val="9900CC"/>
                </a:solidFill>
              </a:rPr>
              <a:t>Bu ifade, sadece korunumlu kuvvetlerin etki ettiği bir sisteme uygulanır!</a:t>
            </a:r>
            <a:endParaRPr lang="en-US" altLang="tr-TR" sz="3600" b="1" i="1" smtClean="0">
              <a:solidFill>
                <a:srgbClr val="9900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503238"/>
          </a:xfrm>
          <a:noFill/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000099"/>
                </a:solidFill>
              </a:rPr>
              <a:t>Örnek</a:t>
            </a:r>
            <a:r>
              <a:rPr lang="en-US" altLang="tr-TR" sz="3600" b="1" smtClean="0">
                <a:solidFill>
                  <a:srgbClr val="000099"/>
                </a:solidFill>
              </a:rPr>
              <a:t> 8.1 – </a:t>
            </a:r>
            <a:r>
              <a:rPr lang="tr-TR" altLang="tr-TR" sz="3600" b="1" smtClean="0">
                <a:solidFill>
                  <a:srgbClr val="000099"/>
                </a:solidFill>
              </a:rPr>
              <a:t>Serbest Düşme</a:t>
            </a:r>
            <a:endParaRPr lang="en-US" altLang="tr-TR" sz="3600" b="1" smtClean="0">
              <a:solidFill>
                <a:srgbClr val="000099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990600"/>
            <a:ext cx="3814763" cy="5149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800" smtClean="0"/>
              <a:t>Yerden</a:t>
            </a:r>
            <a:r>
              <a:rPr lang="tr-TR" altLang="tr-TR" sz="2800" b="1" smtClean="0">
                <a:solidFill>
                  <a:srgbClr val="990033"/>
                </a:solidFill>
              </a:rPr>
              <a:t> </a:t>
            </a:r>
            <a:r>
              <a:rPr lang="en-US" altLang="tr-TR" sz="2800" b="1" smtClean="0">
                <a:solidFill>
                  <a:srgbClr val="990033"/>
                </a:solidFill>
              </a:rPr>
              <a:t>y </a:t>
            </a:r>
            <a:r>
              <a:rPr lang="tr-TR" altLang="tr-TR" sz="2800" smtClean="0"/>
              <a:t>uzaklıktaki bir mesafede topun süratini hesaplayanız.</a:t>
            </a:r>
            <a:endParaRPr lang="en-US" altLang="tr-TR" sz="28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/>
              <a:t>Enerji ifadesini kullanınız</a:t>
            </a:r>
            <a:endParaRPr lang="en-US" altLang="tr-TR" sz="28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/>
              <a:t>Sistem yalıtılmıştır, bu nedenle tek kuvvet olan yerçekimi kuvveti  korunumludur.</a:t>
            </a:r>
            <a:endParaRPr lang="en-US" altLang="tr-TR" sz="2800" smtClean="0"/>
          </a:p>
          <a:p>
            <a:pPr eaLnBrk="1" hangingPunct="1">
              <a:lnSpc>
                <a:spcPct val="90000"/>
              </a:lnSpc>
            </a:pPr>
            <a:r>
              <a:rPr lang="tr-TR" altLang="tr-TR" sz="2800" smtClean="0"/>
              <a:t>Buna göre</a:t>
            </a:r>
            <a:r>
              <a:rPr lang="en-US" altLang="tr-TR" sz="2800" smtClean="0"/>
              <a:t>, </a:t>
            </a:r>
            <a:r>
              <a:rPr lang="tr-TR" altLang="tr-TR" sz="2800" smtClean="0"/>
              <a:t>mekanik enerjinin korunumunu kullanabiliriz!</a:t>
            </a:r>
            <a:endParaRPr lang="en-US" altLang="tr-TR" sz="2800" smtClean="0"/>
          </a:p>
        </p:txBody>
      </p:sp>
      <p:pic>
        <p:nvPicPr>
          <p:cNvPr id="13316" name="Picture 4" descr="0804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990600"/>
            <a:ext cx="3336925" cy="514985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85800"/>
            <a:ext cx="7772400" cy="4114800"/>
          </a:xfrm>
        </p:spPr>
        <p:txBody>
          <a:bodyPr/>
          <a:lstStyle/>
          <a:p>
            <a:pPr eaLnBrk="1" hangingPunct="1"/>
            <a:r>
              <a:rPr lang="tr-TR" altLang="tr-TR" b="1" u="sng" smtClean="0">
                <a:solidFill>
                  <a:srgbClr val="990033"/>
                </a:solidFill>
              </a:rPr>
              <a:t>Mekanik Enerjinin Korunumu</a:t>
            </a:r>
            <a:endParaRPr lang="en-US" altLang="tr-TR" b="1" u="sng" smtClean="0">
              <a:solidFill>
                <a:srgbClr val="990033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tr-TR" sz="3600" b="1" smtClean="0">
                <a:solidFill>
                  <a:srgbClr val="CC0000"/>
                </a:solidFill>
              </a:rPr>
              <a:t>K</a:t>
            </a:r>
            <a:r>
              <a:rPr lang="en-US" altLang="tr-TR" sz="3600" b="1" baseline="-25000" smtClean="0">
                <a:solidFill>
                  <a:srgbClr val="CC0000"/>
                </a:solidFill>
              </a:rPr>
              <a:t>f</a:t>
            </a:r>
            <a:r>
              <a:rPr lang="en-US" altLang="tr-TR" sz="3600" b="1" smtClean="0">
                <a:solidFill>
                  <a:srgbClr val="CC0000"/>
                </a:solidFill>
              </a:rPr>
              <a:t> + U</a:t>
            </a:r>
            <a:r>
              <a:rPr lang="en-US" altLang="tr-TR" sz="3600" b="1" baseline="-25000" smtClean="0">
                <a:solidFill>
                  <a:srgbClr val="CC0000"/>
                </a:solidFill>
              </a:rPr>
              <a:t>gf</a:t>
            </a:r>
            <a:r>
              <a:rPr lang="en-US" altLang="tr-TR" sz="3600" b="1" smtClean="0">
                <a:solidFill>
                  <a:srgbClr val="CC0000"/>
                </a:solidFill>
              </a:rPr>
              <a:t> = K</a:t>
            </a:r>
            <a:r>
              <a:rPr lang="en-US" altLang="tr-TR" sz="3600" b="1" baseline="-25000" smtClean="0">
                <a:solidFill>
                  <a:srgbClr val="CC0000"/>
                </a:solidFill>
              </a:rPr>
              <a:t>i</a:t>
            </a:r>
            <a:r>
              <a:rPr lang="en-US" altLang="tr-TR" sz="3600" b="1" smtClean="0">
                <a:solidFill>
                  <a:srgbClr val="CC0000"/>
                </a:solidFill>
              </a:rPr>
              <a:t> + U</a:t>
            </a:r>
            <a:r>
              <a:rPr lang="en-US" altLang="tr-TR" sz="3600" b="1" baseline="-25000" smtClean="0">
                <a:solidFill>
                  <a:srgbClr val="CC0000"/>
                </a:solidFill>
              </a:rPr>
              <a:t>gi</a:t>
            </a:r>
          </a:p>
          <a:p>
            <a:pPr eaLnBrk="1" hangingPunct="1">
              <a:buFontTx/>
              <a:buNone/>
            </a:pPr>
            <a:r>
              <a:rPr lang="en-US" altLang="tr-TR" sz="2800" b="1" smtClean="0">
                <a:solidFill>
                  <a:srgbClr val="006600"/>
                </a:solidFill>
              </a:rPr>
              <a:t>	</a:t>
            </a:r>
            <a:r>
              <a:rPr lang="en-US" altLang="tr-TR" b="1" smtClean="0">
                <a:solidFill>
                  <a:srgbClr val="006600"/>
                </a:solidFill>
              </a:rPr>
              <a:t>K</a:t>
            </a:r>
            <a:r>
              <a:rPr lang="en-US" altLang="tr-TR" b="1" baseline="-25000" smtClean="0">
                <a:solidFill>
                  <a:srgbClr val="006600"/>
                </a:solidFill>
              </a:rPr>
              <a:t>i</a:t>
            </a:r>
            <a:r>
              <a:rPr lang="en-US" altLang="tr-TR" b="1" smtClean="0">
                <a:solidFill>
                  <a:srgbClr val="006600"/>
                </a:solidFill>
              </a:rPr>
              <a:t>  = 0</a:t>
            </a:r>
            <a:r>
              <a:rPr lang="en-US" altLang="tr-TR" smtClean="0"/>
              <a:t>, </a:t>
            </a:r>
            <a:r>
              <a:rPr lang="tr-TR" altLang="tr-TR" smtClean="0"/>
              <a:t>top </a:t>
            </a:r>
            <a:r>
              <a:rPr lang="en-US" altLang="tr-TR" smtClean="0"/>
              <a:t> </a:t>
            </a:r>
            <a:r>
              <a:rPr lang="tr-TR" altLang="tr-TR" smtClean="0"/>
              <a:t>düşer</a:t>
            </a:r>
            <a:endParaRPr lang="en-US" altLang="tr-TR" smtClean="0"/>
          </a:p>
          <a:p>
            <a:pPr lvl="2" eaLnBrk="1" hangingPunct="1"/>
            <a:r>
              <a:rPr lang="en-US" altLang="tr-TR" sz="2800" b="1" smtClean="0">
                <a:solidFill>
                  <a:srgbClr val="006600"/>
                </a:solidFill>
              </a:rPr>
              <a:t>v</a:t>
            </a:r>
            <a:r>
              <a:rPr lang="en-US" altLang="tr-TR" sz="2800" b="1" baseline="-25000" smtClean="0">
                <a:solidFill>
                  <a:srgbClr val="006600"/>
                </a:solidFill>
              </a:rPr>
              <a:t>f </a:t>
            </a:r>
            <a:r>
              <a:rPr lang="tr-TR" altLang="tr-TR" sz="2800" b="1" baseline="-25000" smtClean="0">
                <a:solidFill>
                  <a:srgbClr val="006600"/>
                </a:solidFill>
              </a:rPr>
              <a:t> </a:t>
            </a:r>
            <a:r>
              <a:rPr lang="tr-TR" altLang="tr-TR" sz="2800" smtClean="0"/>
              <a:t>yi çözünüz</a:t>
            </a:r>
            <a:endParaRPr lang="en-US" altLang="tr-TR" sz="2800" b="1" smtClean="0">
              <a:solidFill>
                <a:srgbClr val="006600"/>
              </a:solidFill>
            </a:endParaRPr>
          </a:p>
          <a:p>
            <a:pPr lvl="2" eaLnBrk="1" hangingPunct="1"/>
            <a:endParaRPr lang="en-US" altLang="tr-TR" sz="2800" smtClean="0"/>
          </a:p>
          <a:p>
            <a:pPr lvl="2" eaLnBrk="1" hangingPunct="1">
              <a:buFontTx/>
              <a:buNone/>
            </a:pPr>
            <a:r>
              <a:rPr lang="en-US" altLang="tr-TR" sz="3200" b="1" smtClean="0">
                <a:solidFill>
                  <a:srgbClr val="006600"/>
                </a:solidFill>
              </a:rPr>
              <a:t>v</a:t>
            </a:r>
            <a:r>
              <a:rPr lang="en-US" altLang="tr-TR" sz="3200" b="1" baseline="-25000" smtClean="0">
                <a:solidFill>
                  <a:srgbClr val="006600"/>
                </a:solidFill>
              </a:rPr>
              <a:t>f</a:t>
            </a:r>
            <a:r>
              <a:rPr lang="en-US" altLang="tr-TR" sz="3200" b="1" smtClean="0">
                <a:solidFill>
                  <a:srgbClr val="006600"/>
                </a:solidFill>
              </a:rPr>
              <a:t> </a:t>
            </a:r>
            <a:r>
              <a:rPr lang="tr-TR" altLang="tr-TR" sz="3200" smtClean="0"/>
              <a:t>denklemi, kinematikten elde edilen sonuçlarla uyumludur.</a:t>
            </a:r>
            <a:endParaRPr lang="en-US" altLang="tr-TR" sz="3200" smtClean="0"/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4191000" y="2590800"/>
          <a:ext cx="3043238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3" imgW="1739900" imgH="355600" progId="Equation.DSMT4">
                  <p:embed/>
                </p:oleObj>
              </mc:Choice>
              <mc:Fallback>
                <p:oleObj name="Equation" r:id="rId3" imgW="1739900" imgH="355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590800"/>
                        <a:ext cx="3043238" cy="620713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00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838200"/>
            <a:ext cx="4818063" cy="5715000"/>
          </a:xfrm>
          <a:noFill/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r>
              <a:rPr lang="tr-TR" altLang="tr-TR" sz="2400" smtClean="0"/>
              <a:t>Bir piyesde </a:t>
            </a:r>
            <a:r>
              <a:rPr lang="en-US" altLang="tr-TR" sz="2400" b="1" smtClean="0">
                <a:solidFill>
                  <a:srgbClr val="CC0000"/>
                </a:solidFill>
              </a:rPr>
              <a:t>m</a:t>
            </a:r>
            <a:r>
              <a:rPr lang="en-US" altLang="tr-TR" sz="2400" b="1" baseline="-25000" smtClean="0">
                <a:solidFill>
                  <a:srgbClr val="CC0000"/>
                </a:solidFill>
              </a:rPr>
              <a:t>a</a:t>
            </a:r>
            <a:r>
              <a:rPr lang="tr-TR" altLang="tr-TR" sz="2400" b="1" baseline="-25000" smtClean="0">
                <a:solidFill>
                  <a:srgbClr val="CC0000"/>
                </a:solidFill>
              </a:rPr>
              <a:t>k</a:t>
            </a:r>
            <a:r>
              <a:rPr lang="en-US" altLang="tr-TR" sz="2400" b="1" baseline="-25000" smtClean="0">
                <a:solidFill>
                  <a:srgbClr val="CC0000"/>
                </a:solidFill>
              </a:rPr>
              <a:t>t</a:t>
            </a:r>
            <a:r>
              <a:rPr lang="tr-TR" altLang="tr-TR" sz="2400" b="1" baseline="-25000" smtClean="0">
                <a:solidFill>
                  <a:srgbClr val="CC0000"/>
                </a:solidFill>
              </a:rPr>
              <a:t>ö</a:t>
            </a:r>
            <a:r>
              <a:rPr lang="en-US" altLang="tr-TR" sz="2400" b="1" baseline="-25000" smtClean="0">
                <a:solidFill>
                  <a:srgbClr val="CC0000"/>
                </a:solidFill>
              </a:rPr>
              <a:t>r</a:t>
            </a:r>
            <a:r>
              <a:rPr lang="en-US" altLang="tr-TR" sz="2400" b="1" smtClean="0">
                <a:solidFill>
                  <a:srgbClr val="CC0000"/>
                </a:solidFill>
              </a:rPr>
              <a:t> = 65 kg </a:t>
            </a:r>
            <a:r>
              <a:rPr lang="tr-TR" altLang="tr-TR" sz="2400" b="1" smtClean="0">
                <a:solidFill>
                  <a:srgbClr val="CC0000"/>
                </a:solidFill>
              </a:rPr>
              <a:t> </a:t>
            </a:r>
            <a:r>
              <a:rPr lang="tr-TR" altLang="tr-TR" sz="2400" smtClean="0"/>
              <a:t>kütleli bir aktör oyunu sırasında sahneye doğru aşağıya uçmaktadır</a:t>
            </a:r>
            <a:r>
              <a:rPr lang="en-US" altLang="tr-TR" sz="2400" smtClean="0"/>
              <a:t>. </a:t>
            </a:r>
            <a:r>
              <a:rPr lang="tr-TR" altLang="tr-TR" sz="2400" smtClean="0"/>
              <a:t>Şekildeki gibi, kütlesi </a:t>
            </a:r>
            <a:r>
              <a:rPr lang="en-US" altLang="tr-TR" sz="2400" b="1" smtClean="0">
                <a:solidFill>
                  <a:srgbClr val="CC0000"/>
                </a:solidFill>
              </a:rPr>
              <a:t>m</a:t>
            </a:r>
            <a:r>
              <a:rPr lang="tr-TR" altLang="tr-TR" sz="2400" b="1" baseline="-25000" smtClean="0">
                <a:solidFill>
                  <a:srgbClr val="CC0000"/>
                </a:solidFill>
              </a:rPr>
              <a:t>torba</a:t>
            </a:r>
            <a:r>
              <a:rPr lang="en-US" altLang="tr-TR" sz="2400" b="1" smtClean="0">
                <a:solidFill>
                  <a:srgbClr val="CC0000"/>
                </a:solidFill>
              </a:rPr>
              <a:t> = 130 kg</a:t>
            </a:r>
            <a:r>
              <a:rPr lang="tr-TR" altLang="tr-TR" sz="2400" smtClean="0"/>
              <a:t> olan kum torbasına sürtünmesiz iki makara üzerinden bağlanan çelik kabloyla kontrol edilir.</a:t>
            </a:r>
            <a:r>
              <a:rPr lang="en-US" altLang="tr-TR" sz="2400" smtClean="0"/>
              <a:t> </a:t>
            </a:r>
            <a:r>
              <a:rPr lang="tr-TR" altLang="tr-TR" sz="2400" smtClean="0"/>
              <a:t>Aktör ile ona en yakın makara arasında </a:t>
            </a:r>
            <a:r>
              <a:rPr lang="en-US" altLang="tr-TR" sz="2400" b="1" smtClean="0">
                <a:solidFill>
                  <a:srgbClr val="000099"/>
                </a:solidFill>
              </a:rPr>
              <a:t>R = 3 m</a:t>
            </a:r>
            <a:r>
              <a:rPr lang="en-US" altLang="tr-TR" sz="2400" smtClean="0"/>
              <a:t> </a:t>
            </a:r>
            <a:r>
              <a:rPr lang="tr-TR" altLang="tr-TR" sz="2400" smtClean="0"/>
              <a:t>uzunlukta kabloya ihtiyaç var böylece makara sahne arkasına gizlenebilir</a:t>
            </a:r>
            <a:r>
              <a:rPr lang="en-US" altLang="tr-TR" sz="2400" smtClean="0"/>
              <a:t>. </a:t>
            </a:r>
            <a:r>
              <a:rPr lang="tr-TR" altLang="tr-TR" sz="2400" smtClean="0"/>
              <a:t>Bu sistemin çalışması için</a:t>
            </a:r>
            <a:r>
              <a:rPr lang="en-US" altLang="tr-TR" sz="2400" smtClean="0"/>
              <a:t>, </a:t>
            </a:r>
            <a:r>
              <a:rPr lang="tr-TR" altLang="tr-TR" sz="2400" smtClean="0"/>
              <a:t>aktör zemine doğru sallanırken kum torbası zeminden yukarı asla kalkamaz</a:t>
            </a:r>
            <a:r>
              <a:rPr lang="en-US" altLang="tr-TR" sz="2400" smtClean="0"/>
              <a:t>. </a:t>
            </a:r>
            <a:r>
              <a:rPr lang="tr-TR" altLang="tr-TR" sz="2400" smtClean="0"/>
              <a:t>Kablonun düşeyle yaptığı ilk açı </a:t>
            </a:r>
            <a:r>
              <a:rPr lang="el-GR" altLang="tr-TR" sz="2400" b="1" smtClean="0">
                <a:solidFill>
                  <a:srgbClr val="000099"/>
                </a:solidFill>
                <a:cs typeface="Times New Roman" panose="02020603050405020304" pitchFamily="18" charset="0"/>
              </a:rPr>
              <a:t>θ </a:t>
            </a:r>
            <a:r>
              <a:rPr lang="tr-TR" altLang="tr-TR" sz="2400" smtClean="0"/>
              <a:t>olsun. Yerden Kum torbasının ayrılması için gereken maksimum </a:t>
            </a:r>
            <a:r>
              <a:rPr lang="el-GR" altLang="tr-TR" sz="2400" b="1" smtClean="0">
                <a:solidFill>
                  <a:srgbClr val="000099"/>
                </a:solidFill>
                <a:cs typeface="Times New Roman" panose="02020603050405020304" pitchFamily="18" charset="0"/>
              </a:rPr>
              <a:t>θ</a:t>
            </a:r>
            <a:r>
              <a:rPr lang="tr-TR" altLang="tr-TR" sz="2400" smtClean="0"/>
              <a:t> açının değerini hesaplayınız</a:t>
            </a:r>
            <a:r>
              <a:rPr lang="en-US" altLang="tr-TR" sz="2400" smtClean="0">
                <a:cs typeface="Times New Roman" panose="02020603050405020304" pitchFamily="18" charset="0"/>
              </a:rPr>
              <a:t>.  </a:t>
            </a:r>
            <a:endParaRPr lang="el-GR" altLang="tr-TR" sz="2400" smtClean="0">
              <a:cs typeface="Times New Roman" panose="02020603050405020304" pitchFamily="18" charset="0"/>
            </a:endParaRPr>
          </a:p>
          <a:p>
            <a:pPr marL="857250" lvl="1" indent="-342900" eaLnBrk="1" hangingPunct="1">
              <a:lnSpc>
                <a:spcPct val="80000"/>
              </a:lnSpc>
              <a:buFontTx/>
              <a:buNone/>
            </a:pPr>
            <a:endParaRPr lang="en-US" altLang="tr-TR" sz="2200" smtClean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400" b="1">
                <a:solidFill>
                  <a:srgbClr val="000099"/>
                </a:solidFill>
              </a:rPr>
              <a:t>Örnek</a:t>
            </a:r>
            <a:r>
              <a:rPr lang="en-US" altLang="tr-TR" sz="3400" b="1">
                <a:solidFill>
                  <a:srgbClr val="000099"/>
                </a:solidFill>
              </a:rPr>
              <a:t> 8.2 – </a:t>
            </a:r>
            <a:r>
              <a:rPr lang="tr-TR" altLang="tr-TR" sz="3400" b="1">
                <a:solidFill>
                  <a:srgbClr val="000099"/>
                </a:solidFill>
              </a:rPr>
              <a:t>Büyük Giriş</a:t>
            </a:r>
            <a:endParaRPr lang="en-US" altLang="tr-TR" sz="3600" b="1">
              <a:solidFill>
                <a:srgbClr val="000099"/>
              </a:solidFill>
            </a:endParaRPr>
          </a:p>
        </p:txBody>
      </p:sp>
      <p:pic>
        <p:nvPicPr>
          <p:cNvPr id="15364" name="Picture 4" descr="08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14400"/>
            <a:ext cx="370205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805bc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838200"/>
            <a:ext cx="2879725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	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486400" y="228600"/>
            <a:ext cx="31988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600" b="1">
                <a:solidFill>
                  <a:srgbClr val="000099"/>
                </a:solidFill>
              </a:rPr>
              <a:t>Serbest</a:t>
            </a:r>
            <a:r>
              <a:rPr lang="en-US" altLang="tr-TR" sz="2600" b="1">
                <a:solidFill>
                  <a:srgbClr val="000099"/>
                </a:solidFill>
              </a:rPr>
              <a:t> </a:t>
            </a:r>
            <a:r>
              <a:rPr lang="tr-TR" altLang="tr-TR" sz="2600" b="1">
                <a:solidFill>
                  <a:srgbClr val="000099"/>
                </a:solidFill>
              </a:rPr>
              <a:t>Cisim Diyagramı</a:t>
            </a:r>
            <a:endParaRPr lang="en-US" altLang="tr-TR" sz="3600" b="1">
              <a:solidFill>
                <a:srgbClr val="000099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1000" y="990600"/>
            <a:ext cx="48180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tr-TR" altLang="tr-TR" sz="300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486400" y="2667000"/>
            <a:ext cx="3352800" cy="1189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tr-TR" sz="2400">
                <a:sym typeface="Symbol" panose="05050102010706020507" pitchFamily="18" charset="2"/>
              </a:rPr>
              <a:t>     </a:t>
            </a:r>
            <a:r>
              <a:rPr lang="en-US" altLang="tr-TR" sz="1800" b="1">
                <a:solidFill>
                  <a:srgbClr val="CC0000"/>
                </a:solidFill>
                <a:sym typeface="Symbol" panose="05050102010706020507" pitchFamily="18" charset="2"/>
              </a:rPr>
              <a:t>                              </a:t>
            </a:r>
          </a:p>
          <a:p>
            <a:pPr eaLnBrk="1" hangingPunct="1">
              <a:buFontTx/>
              <a:buNone/>
            </a:pPr>
            <a:r>
              <a:rPr lang="en-US" altLang="tr-TR" sz="1600" b="1">
                <a:solidFill>
                  <a:srgbClr val="CC0000"/>
                </a:solidFill>
                <a:sym typeface="Symbol" panose="05050102010706020507" pitchFamily="18" charset="2"/>
              </a:rPr>
              <a:t>   </a:t>
            </a:r>
            <a:r>
              <a:rPr lang="tr-TR" altLang="tr-TR" sz="1600" b="1">
                <a:solidFill>
                  <a:srgbClr val="CC0000"/>
                </a:solidFill>
              </a:rPr>
              <a:t>Alt noktada</a:t>
            </a:r>
            <a:r>
              <a:rPr lang="en-US" altLang="tr-TR" sz="1600" b="1">
                <a:solidFill>
                  <a:srgbClr val="CC0000"/>
                </a:solidFill>
              </a:rPr>
              <a:t>               </a:t>
            </a:r>
            <a:r>
              <a:rPr lang="tr-TR" altLang="tr-TR" sz="1600" b="1">
                <a:solidFill>
                  <a:srgbClr val="CC0000"/>
                </a:solidFill>
              </a:rPr>
              <a:t>Kum torbası</a:t>
            </a:r>
            <a:endParaRPr lang="en-US" altLang="tr-TR" sz="1600" b="1">
              <a:solidFill>
                <a:srgbClr val="CC00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tr-TR" sz="1600" b="1">
                <a:solidFill>
                  <a:srgbClr val="CC0000"/>
                </a:solidFill>
              </a:rPr>
              <a:t>   </a:t>
            </a:r>
            <a:r>
              <a:rPr lang="tr-TR" altLang="tr-TR" sz="1600" b="1">
                <a:solidFill>
                  <a:srgbClr val="CC0000"/>
                </a:solidFill>
              </a:rPr>
              <a:t> </a:t>
            </a:r>
            <a:r>
              <a:rPr lang="en-US" altLang="tr-TR" sz="1600" b="1">
                <a:solidFill>
                  <a:srgbClr val="CC0000"/>
                </a:solidFill>
              </a:rPr>
              <a:t>a</a:t>
            </a:r>
            <a:r>
              <a:rPr lang="tr-TR" altLang="tr-TR" sz="1600" b="1">
                <a:solidFill>
                  <a:srgbClr val="CC0000"/>
                </a:solidFill>
              </a:rPr>
              <a:t>ktör</a:t>
            </a:r>
            <a:endParaRPr lang="en-US" altLang="tr-TR" sz="1600" b="1">
              <a:solidFill>
                <a:srgbClr val="CC0000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63538" y="304800"/>
            <a:ext cx="51085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tr-TR" altLang="tr-TR" sz="2000" b="1" u="sng">
                <a:solidFill>
                  <a:srgbClr val="990033"/>
                </a:solidFill>
              </a:rPr>
              <a:t>Adım</a:t>
            </a:r>
            <a:r>
              <a:rPr lang="en-US" altLang="tr-TR" sz="2000" b="1" u="sng">
                <a:solidFill>
                  <a:srgbClr val="990033"/>
                </a:solidFill>
              </a:rPr>
              <a:t> 1</a:t>
            </a:r>
            <a:r>
              <a:rPr lang="en-US" altLang="tr-TR" sz="2000" b="1">
                <a:solidFill>
                  <a:srgbClr val="990033"/>
                </a:solidFill>
              </a:rPr>
              <a:t>:</a:t>
            </a:r>
            <a:r>
              <a:rPr lang="en-US" altLang="tr-TR" sz="2000"/>
              <a:t> </a:t>
            </a:r>
            <a:r>
              <a:rPr lang="tr-TR" altLang="tr-TR" sz="2000"/>
              <a:t>Zeminde aktörün süratini bulmak için</a:t>
            </a:r>
            <a:r>
              <a:rPr lang="en-US" altLang="tr-TR" sz="2000"/>
              <a:t>,  </a:t>
            </a:r>
            <a:r>
              <a:rPr lang="en-US" altLang="tr-TR" sz="2000" b="1">
                <a:solidFill>
                  <a:srgbClr val="006600"/>
                </a:solidFill>
              </a:rPr>
              <a:t>y</a:t>
            </a:r>
            <a:r>
              <a:rPr lang="en-US" altLang="tr-TR" sz="2000" b="1" baseline="-25000">
                <a:solidFill>
                  <a:srgbClr val="006600"/>
                </a:solidFill>
              </a:rPr>
              <a:t>i</a:t>
            </a:r>
            <a:r>
              <a:rPr lang="en-US" altLang="tr-TR" sz="2000" b="1">
                <a:solidFill>
                  <a:srgbClr val="006600"/>
                </a:solidFill>
              </a:rPr>
              <a:t> =</a:t>
            </a:r>
            <a:r>
              <a:rPr lang="en-US" altLang="tr-TR" sz="2000"/>
              <a:t> </a:t>
            </a:r>
            <a:r>
              <a:rPr lang="tr-TR" altLang="tr-TR" sz="2000"/>
              <a:t>zeminden itibaren yükseklik olsun </a:t>
            </a:r>
            <a:r>
              <a:rPr lang="en-US" altLang="tr-TR" sz="2000"/>
              <a:t>     </a:t>
            </a:r>
          </a:p>
          <a:p>
            <a:pPr eaLnBrk="1" hangingPunct="1">
              <a:buFontTx/>
              <a:buNone/>
            </a:pPr>
            <a:r>
              <a:rPr lang="en-US" altLang="tr-TR" sz="2000"/>
              <a:t>       </a:t>
            </a:r>
            <a:r>
              <a:rPr lang="tr-TR" altLang="tr-TR" sz="2000" b="1" i="1" u="sng">
                <a:solidFill>
                  <a:srgbClr val="996633"/>
                </a:solidFill>
              </a:rPr>
              <a:t>Mekanik Enerjinin Korunumunu kullan</a:t>
            </a:r>
            <a:endParaRPr lang="en-US" altLang="tr-TR" sz="2000"/>
          </a:p>
          <a:p>
            <a:pPr algn="ctr" eaLnBrk="1" hangingPunct="1">
              <a:buFontTx/>
              <a:buNone/>
            </a:pPr>
            <a:r>
              <a:rPr lang="en-US" altLang="tr-TR" sz="2000" b="1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i </a:t>
            </a:r>
            <a:r>
              <a:rPr lang="en-US" altLang="tr-TR" sz="2000" b="1">
                <a:solidFill>
                  <a:srgbClr val="006600"/>
                </a:solidFill>
              </a:rPr>
              <a:t>+ U</a:t>
            </a:r>
            <a:r>
              <a:rPr lang="en-US" altLang="tr-TR" sz="2000" b="1" baseline="-25000">
                <a:solidFill>
                  <a:srgbClr val="006600"/>
                </a:solidFill>
              </a:rPr>
              <a:t>i</a:t>
            </a:r>
            <a:r>
              <a:rPr lang="en-US" altLang="tr-TR" sz="2000" b="1">
                <a:solidFill>
                  <a:srgbClr val="006600"/>
                </a:solidFill>
              </a:rPr>
              <a:t> = K</a:t>
            </a:r>
            <a:r>
              <a:rPr lang="en-US" altLang="tr-TR" sz="2000" b="1" baseline="-25000">
                <a:solidFill>
                  <a:srgbClr val="006600"/>
                </a:solidFill>
              </a:rPr>
              <a:t>f</a:t>
            </a:r>
            <a:r>
              <a:rPr lang="en-US" altLang="tr-TR" sz="2000" b="1">
                <a:solidFill>
                  <a:srgbClr val="006600"/>
                </a:solidFill>
              </a:rPr>
              <a:t> + U</a:t>
            </a:r>
            <a:r>
              <a:rPr lang="en-US" altLang="tr-TR" sz="2000" b="1" baseline="-25000">
                <a:solidFill>
                  <a:srgbClr val="006600"/>
                </a:solidFill>
              </a:rPr>
              <a:t>f </a:t>
            </a:r>
          </a:p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tr-TR" altLang="tr-TR" sz="2000"/>
              <a:t>yada</a:t>
            </a:r>
            <a:r>
              <a:rPr lang="en-US" altLang="tr-TR" sz="2000"/>
              <a:t>    </a:t>
            </a:r>
            <a:r>
              <a:rPr lang="en-US" altLang="tr-TR" sz="2000" b="1">
                <a:solidFill>
                  <a:srgbClr val="006600"/>
                </a:solidFill>
              </a:rPr>
              <a:t>0 + 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tor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gy</a:t>
            </a:r>
            <a:r>
              <a:rPr lang="en-US" altLang="tr-TR" sz="2000" b="1" baseline="-25000">
                <a:solidFill>
                  <a:srgbClr val="006600"/>
                </a:solidFill>
                <a:cs typeface="Times New Roman" panose="02020603050405020304" pitchFamily="18" charset="0"/>
              </a:rPr>
              <a:t>i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= </a:t>
            </a:r>
            <a:r>
              <a:rPr lang="en-US" altLang="tr-TR" sz="2000" b="1">
                <a:solidFill>
                  <a:srgbClr val="006600"/>
                </a:solidFill>
              </a:rPr>
              <a:t>(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½)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tor</a:t>
            </a:r>
            <a:r>
              <a:rPr lang="en-US" altLang="tr-TR" sz="2000" b="1">
                <a:solidFill>
                  <a:srgbClr val="006600"/>
                </a:solidFill>
              </a:rPr>
              <a:t>(v</a:t>
            </a:r>
            <a:r>
              <a:rPr lang="en-US" altLang="tr-TR" sz="2000" b="1" baseline="-25000">
                <a:solidFill>
                  <a:srgbClr val="006600"/>
                </a:solidFill>
              </a:rPr>
              <a:t>f</a:t>
            </a:r>
            <a:r>
              <a:rPr lang="en-US" altLang="tr-TR" sz="2000" b="1">
                <a:solidFill>
                  <a:srgbClr val="006600"/>
                </a:solidFill>
              </a:rPr>
              <a:t>)</a:t>
            </a:r>
            <a:r>
              <a:rPr lang="en-US" altLang="tr-TR" sz="2000" b="1" baseline="30000">
                <a:solidFill>
                  <a:srgbClr val="006600"/>
                </a:solidFill>
              </a:rPr>
              <a:t>2 </a:t>
            </a:r>
            <a:r>
              <a:rPr lang="en-US" altLang="tr-TR" sz="2000" b="1">
                <a:solidFill>
                  <a:srgbClr val="006600"/>
                </a:solidFill>
              </a:rPr>
              <a:t>+ 0</a:t>
            </a:r>
            <a:r>
              <a:rPr lang="en-US" altLang="tr-TR" sz="2000"/>
              <a:t>     </a:t>
            </a:r>
            <a:r>
              <a:rPr lang="en-US" altLang="tr-TR" sz="1800"/>
              <a:t>(1)</a:t>
            </a:r>
          </a:p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tr-TR" altLang="tr-TR" sz="1800"/>
              <a:t>kütleler birbirini götürür</a:t>
            </a:r>
            <a:r>
              <a:rPr lang="en-US" altLang="tr-TR" sz="1800"/>
              <a:t>. </a:t>
            </a:r>
            <a:r>
              <a:rPr lang="tr-TR" altLang="tr-TR" sz="1800"/>
              <a:t>Şemadan</a:t>
            </a:r>
            <a:r>
              <a:rPr lang="en-US" altLang="tr-TR" sz="1800"/>
              <a:t>, </a:t>
            </a:r>
            <a:endParaRPr lang="en-US" altLang="tr-TR" sz="1800" b="1">
              <a:solidFill>
                <a:srgbClr val="0066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y</a:t>
            </a:r>
            <a:r>
              <a:rPr lang="en-US" altLang="tr-TR" sz="2000" b="1" baseline="-25000">
                <a:solidFill>
                  <a:srgbClr val="006600"/>
                </a:solidFill>
                <a:cs typeface="Times New Roman" panose="02020603050405020304" pitchFamily="18" charset="0"/>
              </a:rPr>
              <a:t>i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= R(1 – cos </a:t>
            </a:r>
            <a:r>
              <a:rPr lang="el-GR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en-US" altLang="tr-TR" sz="1800"/>
              <a:t>(1) </a:t>
            </a:r>
            <a:r>
              <a:rPr lang="tr-TR" altLang="tr-TR" sz="1800"/>
              <a:t> ifadesi,        </a:t>
            </a:r>
            <a:r>
              <a:rPr lang="en-US" altLang="tr-TR" sz="2000" b="1">
                <a:solidFill>
                  <a:srgbClr val="006600"/>
                </a:solidFill>
              </a:rPr>
              <a:t>(v</a:t>
            </a:r>
            <a:r>
              <a:rPr lang="en-US" altLang="tr-TR" sz="2000" b="1" baseline="-25000">
                <a:solidFill>
                  <a:srgbClr val="006600"/>
                </a:solidFill>
              </a:rPr>
              <a:t>f</a:t>
            </a:r>
            <a:r>
              <a:rPr lang="en-US" altLang="tr-TR" sz="2000" b="1">
                <a:solidFill>
                  <a:srgbClr val="006600"/>
                </a:solidFill>
              </a:rPr>
              <a:t>)</a:t>
            </a:r>
            <a:r>
              <a:rPr lang="en-US" altLang="tr-TR" sz="2000" b="1" baseline="30000">
                <a:solidFill>
                  <a:srgbClr val="006600"/>
                </a:solidFill>
              </a:rPr>
              <a:t>2 </a:t>
            </a:r>
            <a:r>
              <a:rPr lang="en-US" altLang="tr-TR" sz="2000" b="1">
                <a:solidFill>
                  <a:srgbClr val="006600"/>
                </a:solidFill>
              </a:rPr>
              <a:t> = 2gR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(1 – cos</a:t>
            </a:r>
            <a:r>
              <a:rPr lang="el-GR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)    </a:t>
            </a:r>
            <a:r>
              <a:rPr lang="en-US" altLang="tr-TR" sz="1800"/>
              <a:t>(2)</a:t>
            </a:r>
            <a:r>
              <a:rPr lang="tr-TR" altLang="tr-TR" sz="1800"/>
              <a:t> olur</a:t>
            </a:r>
            <a:endParaRPr lang="en-US" altLang="tr-TR" sz="1800"/>
          </a:p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tr-TR" altLang="tr-TR" sz="2000" b="1" u="sng">
                <a:solidFill>
                  <a:srgbClr val="990033"/>
                </a:solidFill>
              </a:rPr>
              <a:t>Adım</a:t>
            </a:r>
            <a:r>
              <a:rPr lang="en-US" altLang="tr-TR" sz="2000" b="1" u="sng">
                <a:solidFill>
                  <a:srgbClr val="990033"/>
                </a:solidFill>
              </a:rPr>
              <a:t> 2</a:t>
            </a:r>
            <a:r>
              <a:rPr lang="en-US" altLang="tr-TR" sz="2000" b="1">
                <a:solidFill>
                  <a:srgbClr val="990033"/>
                </a:solidFill>
              </a:rPr>
              <a:t>:</a:t>
            </a:r>
            <a:r>
              <a:rPr lang="en-US" altLang="tr-TR" sz="2000"/>
              <a:t> </a:t>
            </a:r>
            <a:r>
              <a:rPr lang="tr-TR" altLang="tr-TR" sz="2000"/>
              <a:t>Yörüngenin alt noktasında aktöre Newton’un İkinci yasasını kullanınız</a:t>
            </a:r>
            <a:r>
              <a:rPr lang="en-US" altLang="tr-TR" sz="2000"/>
              <a:t> (</a:t>
            </a:r>
            <a:r>
              <a:rPr lang="en-US" altLang="tr-TR" sz="2000" b="1">
                <a:solidFill>
                  <a:srgbClr val="FF3300"/>
                </a:solidFill>
              </a:rPr>
              <a:t>T</a:t>
            </a:r>
            <a:r>
              <a:rPr lang="en-US" altLang="tr-TR" sz="2000"/>
              <a:t> = </a:t>
            </a:r>
            <a:r>
              <a:rPr lang="tr-TR" altLang="tr-TR" sz="2000"/>
              <a:t>kablonun gerilimi)</a:t>
            </a:r>
            <a:r>
              <a:rPr lang="en-US" altLang="tr-TR" sz="2000"/>
              <a:t>.</a:t>
            </a:r>
          </a:p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endParaRPr lang="en-US" altLang="tr-TR" sz="2000" b="1">
              <a:solidFill>
                <a:srgbClr val="006600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33400" y="4102100"/>
            <a:ext cx="82296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tr-TR" sz="2000"/>
              <a:t>	</a:t>
            </a:r>
            <a:r>
              <a:rPr lang="en-US" altLang="tr-TR" sz="2000" b="1" u="sng">
                <a:solidFill>
                  <a:schemeClr val="accent2"/>
                </a:solidFill>
              </a:rPr>
              <a:t>A</a:t>
            </a:r>
            <a:r>
              <a:rPr lang="tr-TR" altLang="tr-TR" sz="2000" b="1" u="sng">
                <a:solidFill>
                  <a:schemeClr val="accent2"/>
                </a:solidFill>
              </a:rPr>
              <a:t>k</a:t>
            </a:r>
            <a:r>
              <a:rPr lang="en-US" altLang="tr-TR" sz="2000" b="1" u="sng">
                <a:solidFill>
                  <a:schemeClr val="accent2"/>
                </a:solidFill>
              </a:rPr>
              <a:t>t</a:t>
            </a:r>
            <a:r>
              <a:rPr lang="tr-TR" altLang="tr-TR" sz="2000" b="1" u="sng">
                <a:solidFill>
                  <a:schemeClr val="accent2"/>
                </a:solidFill>
              </a:rPr>
              <a:t>ö</a:t>
            </a:r>
            <a:r>
              <a:rPr lang="en-US" altLang="tr-TR" sz="2000" b="1" u="sng">
                <a:solidFill>
                  <a:schemeClr val="accent2"/>
                </a:solidFill>
              </a:rPr>
              <a:t>r</a:t>
            </a:r>
            <a:r>
              <a:rPr lang="en-US" altLang="tr-TR" sz="2000" b="1">
                <a:solidFill>
                  <a:schemeClr val="accent2"/>
                </a:solidFill>
              </a:rPr>
              <a:t>:</a:t>
            </a:r>
            <a:r>
              <a:rPr lang="en-US" altLang="tr-TR" sz="2000" b="1"/>
              <a:t> </a:t>
            </a:r>
            <a:r>
              <a:rPr lang="en-US" altLang="tr-TR" sz="2000"/>
              <a:t>          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∑F</a:t>
            </a:r>
            <a:r>
              <a:rPr lang="en-US" altLang="tr-TR" sz="2000" b="1" baseline="-25000">
                <a:solidFill>
                  <a:srgbClr val="006600"/>
                </a:solidFill>
                <a:cs typeface="Times New Roman" panose="02020603050405020304" pitchFamily="18" charset="0"/>
              </a:rPr>
              <a:t>y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= T –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=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</a:rPr>
              <a:t>[(v</a:t>
            </a:r>
            <a:r>
              <a:rPr lang="en-US" altLang="tr-TR" sz="2000" b="1" baseline="-25000">
                <a:solidFill>
                  <a:srgbClr val="006600"/>
                </a:solidFill>
              </a:rPr>
              <a:t>f</a:t>
            </a:r>
            <a:r>
              <a:rPr lang="en-US" altLang="tr-TR" sz="2000" b="1">
                <a:solidFill>
                  <a:srgbClr val="006600"/>
                </a:solidFill>
              </a:rPr>
              <a:t>)</a:t>
            </a:r>
            <a:r>
              <a:rPr lang="en-US" altLang="tr-TR" sz="2000" b="1" baseline="30000">
                <a:solidFill>
                  <a:srgbClr val="006600"/>
                </a:solidFill>
              </a:rPr>
              <a:t>2</a:t>
            </a:r>
            <a:r>
              <a:rPr lang="en-US" altLang="tr-TR" sz="2000" b="1">
                <a:solidFill>
                  <a:srgbClr val="006600"/>
                </a:solidFill>
              </a:rPr>
              <a:t>/R]</a:t>
            </a:r>
          </a:p>
          <a:p>
            <a:pPr eaLnBrk="1" hangingPunct="1">
              <a:buFontTx/>
              <a:buNone/>
            </a:pPr>
            <a:r>
              <a:rPr lang="en-US" altLang="tr-TR" sz="2000" b="1">
                <a:solidFill>
                  <a:srgbClr val="006600"/>
                </a:solidFill>
              </a:rPr>
              <a:t>      </a:t>
            </a:r>
            <a:r>
              <a:rPr lang="tr-TR" altLang="tr-TR" sz="2000"/>
              <a:t>yada</a:t>
            </a:r>
            <a:r>
              <a:rPr lang="en-US" altLang="tr-TR" sz="2000"/>
              <a:t>                     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T =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+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</a:rPr>
              <a:t>[(v</a:t>
            </a:r>
            <a:r>
              <a:rPr lang="en-US" altLang="tr-TR" sz="2000" b="1" baseline="-25000">
                <a:solidFill>
                  <a:srgbClr val="006600"/>
                </a:solidFill>
              </a:rPr>
              <a:t>f</a:t>
            </a:r>
            <a:r>
              <a:rPr lang="en-US" altLang="tr-TR" sz="2000" b="1">
                <a:solidFill>
                  <a:srgbClr val="006600"/>
                </a:solidFill>
              </a:rPr>
              <a:t>)</a:t>
            </a:r>
            <a:r>
              <a:rPr lang="en-US" altLang="tr-TR" sz="2000" b="1" baseline="30000">
                <a:solidFill>
                  <a:srgbClr val="006600"/>
                </a:solidFill>
              </a:rPr>
              <a:t>2</a:t>
            </a:r>
            <a:r>
              <a:rPr lang="en-US" altLang="tr-TR" sz="2000" b="1">
                <a:solidFill>
                  <a:srgbClr val="006600"/>
                </a:solidFill>
              </a:rPr>
              <a:t>/R]       </a:t>
            </a:r>
            <a:r>
              <a:rPr lang="en-US" altLang="tr-TR" sz="1800"/>
              <a:t>(3)</a:t>
            </a:r>
            <a:endParaRPr lang="en-US" altLang="tr-TR" sz="2000" b="1">
              <a:solidFill>
                <a:srgbClr val="0066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tr-TR" sz="2000" b="1">
                <a:solidFill>
                  <a:srgbClr val="990033"/>
                </a:solidFill>
              </a:rPr>
              <a:t>   </a:t>
            </a:r>
            <a:r>
              <a:rPr lang="tr-TR" altLang="tr-TR" sz="2000" b="1" u="sng">
                <a:solidFill>
                  <a:srgbClr val="990033"/>
                </a:solidFill>
              </a:rPr>
              <a:t>Adım</a:t>
            </a:r>
            <a:r>
              <a:rPr lang="en-US" altLang="tr-TR" sz="2000" b="1" u="sng">
                <a:solidFill>
                  <a:srgbClr val="990033"/>
                </a:solidFill>
              </a:rPr>
              <a:t> 3</a:t>
            </a:r>
            <a:r>
              <a:rPr lang="en-US" altLang="tr-TR" sz="2000" b="1">
                <a:solidFill>
                  <a:srgbClr val="990033"/>
                </a:solidFill>
              </a:rPr>
              <a:t>:</a:t>
            </a:r>
            <a:r>
              <a:rPr lang="en-US" altLang="tr-TR" sz="2000"/>
              <a:t> </a:t>
            </a:r>
            <a:r>
              <a:rPr lang="tr-TR" altLang="tr-TR" sz="2000"/>
              <a:t>Kum torbasının hareket etmesini istemiyoruz</a:t>
            </a:r>
            <a:r>
              <a:rPr lang="en-US" altLang="tr-TR" sz="2000"/>
              <a:t>. </a:t>
            </a:r>
            <a:r>
              <a:rPr lang="en-US" altLang="tr-TR" sz="2000" b="1">
                <a:solidFill>
                  <a:srgbClr val="000099"/>
                </a:solidFill>
                <a:sym typeface="Symbol" panose="05050102010706020507" pitchFamily="18" charset="2"/>
              </a:rPr>
              <a:t> </a:t>
            </a:r>
            <a:r>
              <a:rPr lang="tr-TR" altLang="tr-TR" sz="2000"/>
              <a:t>Kum torbası için Newton’un İkinci Yasası</a:t>
            </a:r>
            <a:r>
              <a:rPr lang="en-US" altLang="tr-TR" sz="2000"/>
              <a:t>: </a:t>
            </a:r>
          </a:p>
          <a:p>
            <a:pPr eaLnBrk="1" hangingPunct="1">
              <a:buFontTx/>
              <a:buNone/>
            </a:pP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			∑F</a:t>
            </a:r>
            <a:r>
              <a:rPr lang="en-US" altLang="tr-TR" sz="2000" b="1" baseline="-25000">
                <a:solidFill>
                  <a:srgbClr val="006600"/>
                </a:solidFill>
                <a:cs typeface="Times New Roman" panose="02020603050405020304" pitchFamily="18" charset="0"/>
              </a:rPr>
              <a:t>y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= T –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tr-TR" altLang="tr-TR" sz="2000" b="1" baseline="-25000">
                <a:solidFill>
                  <a:srgbClr val="006600"/>
                </a:solidFill>
              </a:rPr>
              <a:t>kum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= 0     </a:t>
            </a:r>
            <a:r>
              <a:rPr lang="en-US" altLang="tr-TR" sz="2000"/>
              <a:t>or        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T =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bag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       </a:t>
            </a:r>
            <a:r>
              <a:rPr lang="en-US" altLang="tr-TR" sz="1800"/>
              <a:t>(4) </a:t>
            </a:r>
          </a:p>
          <a:p>
            <a:pPr eaLnBrk="1" hangingPunct="1">
              <a:buFontTx/>
              <a:buNone/>
            </a:pPr>
            <a:r>
              <a:rPr lang="en-US" altLang="tr-TR" sz="1800"/>
              <a:t>	(2), (3), (4)</a:t>
            </a:r>
            <a:r>
              <a:rPr lang="tr-TR" altLang="tr-TR" sz="1800"/>
              <a:t> denklemlerini birleştiriniz</a:t>
            </a:r>
            <a:r>
              <a:rPr lang="en-US" altLang="tr-TR" sz="2000"/>
              <a:t>: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tr-TR" altLang="tr-TR" sz="2000" b="1" baseline="-25000">
                <a:solidFill>
                  <a:srgbClr val="006600"/>
                </a:solidFill>
              </a:rPr>
              <a:t>kum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=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g + </a:t>
            </a:r>
            <a:r>
              <a:rPr lang="en-US" altLang="tr-TR" sz="2000" b="1">
                <a:solidFill>
                  <a:srgbClr val="006600"/>
                </a:solidFill>
              </a:rPr>
              <a:t>m</a:t>
            </a:r>
            <a:r>
              <a:rPr lang="en-US" altLang="tr-TR" sz="2000" b="1" baseline="-25000">
                <a:solidFill>
                  <a:srgbClr val="006600"/>
                </a:solidFill>
              </a:rPr>
              <a:t>a</a:t>
            </a:r>
            <a:r>
              <a:rPr lang="tr-TR" altLang="tr-TR" sz="2000" b="1" baseline="-25000">
                <a:solidFill>
                  <a:srgbClr val="006600"/>
                </a:solidFill>
              </a:rPr>
              <a:t>k</a:t>
            </a:r>
            <a:r>
              <a:rPr lang="en-US" altLang="tr-TR" sz="2000" b="1" baseline="-25000">
                <a:solidFill>
                  <a:srgbClr val="006600"/>
                </a:solidFill>
              </a:rPr>
              <a:t>t</a:t>
            </a:r>
            <a:r>
              <a:rPr lang="tr-TR" altLang="tr-TR" sz="2000" b="1" baseline="-25000">
                <a:solidFill>
                  <a:srgbClr val="006600"/>
                </a:solidFill>
              </a:rPr>
              <a:t>ö</a:t>
            </a:r>
            <a:r>
              <a:rPr lang="en-US" altLang="tr-TR" sz="2000" b="1" baseline="-25000">
                <a:solidFill>
                  <a:srgbClr val="006600"/>
                </a:solidFill>
              </a:rPr>
              <a:t>r</a:t>
            </a:r>
            <a:r>
              <a:rPr lang="en-US" altLang="tr-TR" sz="2000" b="1">
                <a:solidFill>
                  <a:srgbClr val="006600"/>
                </a:solidFill>
              </a:rPr>
              <a:t>[2g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(1 – cos</a:t>
            </a:r>
            <a:r>
              <a:rPr lang="el-GR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)]</a:t>
            </a:r>
            <a:r>
              <a:rPr lang="en-US" altLang="tr-TR" sz="2000">
                <a:cs typeface="Times New Roman" panose="02020603050405020304" pitchFamily="18" charset="0"/>
              </a:rPr>
              <a:t>.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</a:t>
            </a:r>
            <a:endParaRPr lang="en-US" altLang="tr-TR" sz="2000"/>
          </a:p>
          <a:p>
            <a:pPr eaLnBrk="1" hangingPunct="1">
              <a:buFontTx/>
              <a:buNone/>
            </a:pPr>
            <a:r>
              <a:rPr lang="el-GR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θ</a:t>
            </a:r>
            <a:r>
              <a:rPr lang="tr-TR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 yı çöz</a:t>
            </a:r>
            <a:r>
              <a:rPr lang="en-US" altLang="tr-TR" sz="2000" b="1">
                <a:solidFill>
                  <a:srgbClr val="006600"/>
                </a:solidFill>
                <a:cs typeface="Times New Roman" panose="02020603050405020304" pitchFamily="18" charset="0"/>
              </a:rPr>
              <a:t>:   </a:t>
            </a: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cos</a:t>
            </a:r>
            <a:r>
              <a:rPr lang="el-GR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 = [(3</a:t>
            </a:r>
            <a:r>
              <a:rPr lang="en-US" altLang="tr-TR" sz="2400" b="1">
                <a:solidFill>
                  <a:srgbClr val="006600"/>
                </a:solidFill>
              </a:rPr>
              <a:t>m</a:t>
            </a:r>
            <a:r>
              <a:rPr lang="en-US" altLang="tr-TR" sz="2400" b="1" baseline="-25000">
                <a:solidFill>
                  <a:srgbClr val="006600"/>
                </a:solidFill>
              </a:rPr>
              <a:t>a</a:t>
            </a:r>
            <a:r>
              <a:rPr lang="tr-TR" altLang="tr-TR" sz="2400" b="1" baseline="-25000">
                <a:solidFill>
                  <a:srgbClr val="006600"/>
                </a:solidFill>
              </a:rPr>
              <a:t>k</a:t>
            </a:r>
            <a:r>
              <a:rPr lang="en-US" altLang="tr-TR" sz="2400" b="1" baseline="-25000">
                <a:solidFill>
                  <a:srgbClr val="006600"/>
                </a:solidFill>
              </a:rPr>
              <a:t>tor</a:t>
            </a:r>
            <a:r>
              <a:rPr lang="en-US" altLang="tr-TR" sz="2400" b="1">
                <a:solidFill>
                  <a:srgbClr val="006600"/>
                </a:solidFill>
              </a:rPr>
              <a:t> - m</a:t>
            </a:r>
            <a:r>
              <a:rPr lang="tr-TR" altLang="tr-TR" sz="2400" b="1" baseline="-25000">
                <a:solidFill>
                  <a:srgbClr val="006600"/>
                </a:solidFill>
              </a:rPr>
              <a:t>kum</a:t>
            </a: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)/(2 </a:t>
            </a:r>
            <a:r>
              <a:rPr lang="en-US" altLang="tr-TR" sz="2400" b="1">
                <a:solidFill>
                  <a:srgbClr val="006600"/>
                </a:solidFill>
              </a:rPr>
              <a:t>m</a:t>
            </a:r>
            <a:r>
              <a:rPr lang="en-US" altLang="tr-TR" sz="2400" b="1" baseline="-25000">
                <a:solidFill>
                  <a:srgbClr val="006600"/>
                </a:solidFill>
              </a:rPr>
              <a:t>a</a:t>
            </a:r>
            <a:r>
              <a:rPr lang="tr-TR" altLang="tr-TR" sz="2400" b="1" baseline="-25000">
                <a:solidFill>
                  <a:srgbClr val="006600"/>
                </a:solidFill>
              </a:rPr>
              <a:t>k</a:t>
            </a:r>
            <a:r>
              <a:rPr lang="en-US" altLang="tr-TR" sz="2400" b="1" baseline="-25000">
                <a:solidFill>
                  <a:srgbClr val="006600"/>
                </a:solidFill>
              </a:rPr>
              <a:t>t</a:t>
            </a:r>
            <a:r>
              <a:rPr lang="tr-TR" altLang="tr-TR" sz="2400" b="1" baseline="-25000">
                <a:solidFill>
                  <a:srgbClr val="006600"/>
                </a:solidFill>
              </a:rPr>
              <a:t>ö</a:t>
            </a:r>
            <a:r>
              <a:rPr lang="en-US" altLang="tr-TR" sz="2400" b="1" baseline="-25000">
                <a:solidFill>
                  <a:srgbClr val="006600"/>
                </a:solidFill>
              </a:rPr>
              <a:t>r</a:t>
            </a: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)] = 0.5</a:t>
            </a:r>
            <a:r>
              <a:rPr lang="en-US" altLang="tr-TR" sz="2000">
                <a:cs typeface="Times New Roman" panose="02020603050405020304" pitchFamily="18" charset="0"/>
              </a:rPr>
              <a:t>  or, </a:t>
            </a:r>
            <a:r>
              <a:rPr lang="el-GR" altLang="tr-TR" sz="2800" b="1">
                <a:solidFill>
                  <a:srgbClr val="CC00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800" b="1">
                <a:solidFill>
                  <a:srgbClr val="CC0000"/>
                </a:solidFill>
                <a:cs typeface="Times New Roman" panose="02020603050405020304" pitchFamily="18" charset="0"/>
              </a:rPr>
              <a:t> = 60</a:t>
            </a:r>
            <a:r>
              <a:rPr lang="en-US" altLang="tr-TR" sz="2800" b="1" baseline="30000">
                <a:solidFill>
                  <a:srgbClr val="CC0000"/>
                </a:solidFill>
                <a:cs typeface="Times New Roman" panose="02020603050405020304" pitchFamily="18" charset="0"/>
              </a:rPr>
              <a:t>°</a:t>
            </a:r>
            <a:endParaRPr lang="en-US" altLang="tr-TR" sz="2800" b="1" baseline="30000">
              <a:solidFill>
                <a:srgbClr val="CC0000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00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39763"/>
          </a:xfrm>
          <a:noFill/>
        </p:spPr>
        <p:txBody>
          <a:bodyPr/>
          <a:lstStyle/>
          <a:p>
            <a:pPr eaLnBrk="1" hangingPunct="1"/>
            <a:r>
              <a:rPr lang="tr-TR" altLang="tr-TR" sz="3200" b="1" smtClean="0">
                <a:solidFill>
                  <a:schemeClr val="accent2"/>
                </a:solidFill>
              </a:rPr>
              <a:t>Örnekler</a:t>
            </a:r>
            <a:r>
              <a:rPr lang="en-US" altLang="tr-TR" sz="3200" b="1" smtClean="0">
                <a:solidFill>
                  <a:schemeClr val="accent2"/>
                </a:solidFill>
              </a:rPr>
              <a:t>: </a:t>
            </a:r>
            <a:r>
              <a:rPr lang="tr-TR" altLang="tr-TR" sz="2800" b="1" smtClean="0">
                <a:solidFill>
                  <a:schemeClr val="accent2"/>
                </a:solidFill>
              </a:rPr>
              <a:t>Mekanik Enerjinin Korunumu</a:t>
            </a:r>
            <a:endParaRPr lang="en-US" altLang="tr-TR" sz="2800" b="1" smtClean="0">
              <a:solidFill>
                <a:schemeClr val="accent2"/>
              </a:solidFill>
            </a:endParaRPr>
          </a:p>
        </p:txBody>
      </p:sp>
      <p:pic>
        <p:nvPicPr>
          <p:cNvPr id="18435" name="Picture 9" descr="Unifi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4400"/>
            <a:ext cx="5786438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838200"/>
            <a:ext cx="5319712" cy="58674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sz="1800" b="1" smtClean="0">
                <a:solidFill>
                  <a:srgbClr val="990033"/>
                </a:solidFill>
              </a:rPr>
              <a:t>k</a:t>
            </a:r>
            <a:r>
              <a:rPr lang="tr-TR" altLang="tr-TR" sz="1800" b="1" smtClean="0">
                <a:solidFill>
                  <a:srgbClr val="990033"/>
                </a:solidFill>
              </a:rPr>
              <a:t> </a:t>
            </a:r>
            <a:r>
              <a:rPr lang="tr-TR" altLang="tr-TR" sz="1800" smtClean="0"/>
              <a:t>yay sabiti bilinmeyen oyuncak tüfekteki</a:t>
            </a:r>
            <a:r>
              <a:rPr lang="tr-TR" altLang="tr-TR" sz="1800" b="1" smtClean="0">
                <a:solidFill>
                  <a:srgbClr val="990033"/>
                </a:solidFill>
              </a:rPr>
              <a:t> </a:t>
            </a:r>
            <a:r>
              <a:rPr lang="en-US" altLang="tr-TR" sz="1800" b="1" smtClean="0">
                <a:solidFill>
                  <a:srgbClr val="990033"/>
                </a:solidFill>
              </a:rPr>
              <a:t>m = 35 g = 0.035 kg</a:t>
            </a:r>
            <a:r>
              <a:rPr lang="en-US" altLang="tr-TR" sz="1800" smtClean="0"/>
              <a:t> </a:t>
            </a:r>
            <a:r>
              <a:rPr lang="tr-TR" altLang="tr-TR" sz="1800" smtClean="0"/>
              <a:t>kütleli bir top, tam yukarı ateş edilir</a:t>
            </a:r>
            <a:r>
              <a:rPr lang="en-US" altLang="tr-TR" sz="1800" smtClean="0"/>
              <a:t>. </a:t>
            </a:r>
            <a:r>
              <a:rPr lang="tr-TR" altLang="tr-TR" sz="1800" smtClean="0"/>
              <a:t>Yay denge </a:t>
            </a:r>
            <a:r>
              <a:rPr lang="en-US" altLang="tr-TR" sz="1800" b="1" smtClean="0">
                <a:solidFill>
                  <a:srgbClr val="990033"/>
                </a:solidFill>
              </a:rPr>
              <a:t>y</a:t>
            </a:r>
            <a:r>
              <a:rPr lang="en-US" altLang="tr-TR" sz="1800" b="1" baseline="-25000" smtClean="0">
                <a:solidFill>
                  <a:srgbClr val="990033"/>
                </a:solidFill>
              </a:rPr>
              <a:t>B</a:t>
            </a:r>
            <a:r>
              <a:rPr lang="en-US" altLang="tr-TR" sz="1800" b="1" smtClean="0">
                <a:solidFill>
                  <a:srgbClr val="990033"/>
                </a:solidFill>
              </a:rPr>
              <a:t> = 0 </a:t>
            </a:r>
            <a:r>
              <a:rPr lang="tr-TR" altLang="tr-TR" sz="1800" b="1" smtClean="0">
                <a:solidFill>
                  <a:srgbClr val="990033"/>
                </a:solidFill>
              </a:rPr>
              <a:t> </a:t>
            </a:r>
            <a:r>
              <a:rPr lang="tr-TR" altLang="tr-TR" sz="1800" smtClean="0"/>
              <a:t>durumu altında </a:t>
            </a:r>
            <a:r>
              <a:rPr lang="en-US" altLang="tr-TR" sz="1800" smtClean="0"/>
              <a:t> </a:t>
            </a:r>
            <a:r>
              <a:rPr lang="en-US" altLang="tr-TR" sz="1800" b="1" smtClean="0">
                <a:solidFill>
                  <a:srgbClr val="990033"/>
                </a:solidFill>
              </a:rPr>
              <a:t>y</a:t>
            </a:r>
            <a:r>
              <a:rPr lang="en-US" altLang="tr-TR" sz="1800" b="1" baseline="-25000" smtClean="0">
                <a:solidFill>
                  <a:srgbClr val="990033"/>
                </a:solidFill>
              </a:rPr>
              <a:t>A</a:t>
            </a:r>
            <a:r>
              <a:rPr lang="en-US" altLang="tr-TR" sz="1800" b="1" smtClean="0">
                <a:solidFill>
                  <a:srgbClr val="990033"/>
                </a:solidFill>
              </a:rPr>
              <a:t> = - 0.12 m</a:t>
            </a:r>
            <a:r>
              <a:rPr lang="tr-TR" altLang="tr-TR" sz="1800" b="1" smtClean="0">
                <a:solidFill>
                  <a:srgbClr val="990033"/>
                </a:solidFill>
              </a:rPr>
              <a:t> </a:t>
            </a:r>
            <a:r>
              <a:rPr lang="tr-TR" altLang="tr-TR" sz="1800" smtClean="0"/>
              <a:t>sıkıştırılıyor</a:t>
            </a:r>
            <a:r>
              <a:rPr lang="en-US" altLang="tr-TR" sz="1800" smtClean="0"/>
              <a:t>.  </a:t>
            </a:r>
            <a:r>
              <a:rPr lang="tr-TR" altLang="tr-TR" sz="1800" smtClean="0"/>
              <a:t>Top yayın denge seviyesi üzerinden maksimum </a:t>
            </a:r>
            <a:r>
              <a:rPr lang="en-US" altLang="tr-TR" sz="1800" b="1" smtClean="0">
                <a:solidFill>
                  <a:srgbClr val="990033"/>
                </a:solidFill>
              </a:rPr>
              <a:t>y</a:t>
            </a:r>
            <a:r>
              <a:rPr lang="en-US" altLang="tr-TR" sz="1800" b="1" baseline="-25000" smtClean="0">
                <a:solidFill>
                  <a:srgbClr val="990033"/>
                </a:solidFill>
              </a:rPr>
              <a:t>C</a:t>
            </a:r>
            <a:r>
              <a:rPr lang="en-US" altLang="tr-TR" sz="1800" b="1" smtClean="0">
                <a:solidFill>
                  <a:srgbClr val="990033"/>
                </a:solidFill>
              </a:rPr>
              <a:t> = 20.0 m</a:t>
            </a:r>
            <a:r>
              <a:rPr lang="en-US" altLang="tr-TR" sz="1800" smtClean="0"/>
              <a:t> </a:t>
            </a:r>
            <a:r>
              <a:rPr lang="tr-TR" altLang="tr-TR" sz="1800" smtClean="0"/>
              <a:t>yüksekliğe çıkıyor</a:t>
            </a:r>
            <a:r>
              <a:rPr lang="en-US" altLang="tr-TR" sz="1800" smtClean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1800" b="1" smtClean="0">
                <a:solidFill>
                  <a:srgbClr val="006600"/>
                </a:solidFill>
              </a:rPr>
              <a:t>	(A)</a:t>
            </a:r>
            <a:r>
              <a:rPr lang="en-US" altLang="tr-TR" sz="1800" smtClean="0"/>
              <a:t> </a:t>
            </a:r>
            <a:r>
              <a:rPr lang="tr-TR" altLang="tr-TR" sz="1800" smtClean="0"/>
              <a:t>Sürtünme yoksa</a:t>
            </a:r>
            <a:r>
              <a:rPr lang="en-US" altLang="tr-TR" sz="1800" smtClean="0"/>
              <a:t>, </a:t>
            </a:r>
            <a:r>
              <a:rPr lang="en-US" altLang="tr-TR" sz="1800" b="1" smtClean="0">
                <a:solidFill>
                  <a:srgbClr val="990033"/>
                </a:solidFill>
              </a:rPr>
              <a:t>k </a:t>
            </a:r>
            <a:r>
              <a:rPr lang="tr-TR" altLang="tr-TR" sz="1800" smtClean="0"/>
              <a:t>yay sabitini bulunuz</a:t>
            </a:r>
            <a:r>
              <a:rPr lang="en-US" altLang="tr-TR" sz="1800" smtClean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1800" b="1" smtClean="0">
                <a:solidFill>
                  <a:srgbClr val="006600"/>
                </a:solidFill>
              </a:rPr>
              <a:t>	(B)</a:t>
            </a:r>
            <a:r>
              <a:rPr lang="en-US" altLang="tr-TR" sz="1800" smtClean="0"/>
              <a:t> </a:t>
            </a:r>
            <a:r>
              <a:rPr lang="tr-TR" altLang="tr-TR" sz="1800" smtClean="0"/>
              <a:t>Topun B noktasındaki süratini bulunuz</a:t>
            </a:r>
            <a:r>
              <a:rPr lang="en-US" altLang="tr-TR" sz="1800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1800" smtClean="0"/>
              <a:t>Top denge halinden harekete başlıyor</a:t>
            </a:r>
            <a:r>
              <a:rPr lang="en-US" altLang="tr-TR" sz="1800" smtClean="0"/>
              <a:t>. </a:t>
            </a:r>
            <a:r>
              <a:rPr lang="tr-TR" altLang="tr-TR" sz="1800" smtClean="0"/>
              <a:t>Yay topu ittiği zamanki sürati nedir. Top tüfeğin namlusundan ayrıldığı zaman yerçekimi topun süratini azaltacaktır. </a:t>
            </a:r>
            <a:r>
              <a:rPr lang="en-US" altLang="tr-TR" sz="1800" b="1" smtClean="0">
                <a:solidFill>
                  <a:srgbClr val="006600"/>
                </a:solidFill>
              </a:rPr>
              <a:t>S</a:t>
            </a:r>
            <a:r>
              <a:rPr lang="tr-TR" altLang="tr-TR" sz="1800" b="1" smtClean="0">
                <a:solidFill>
                  <a:srgbClr val="006600"/>
                </a:solidFill>
              </a:rPr>
              <a:t>i</a:t>
            </a:r>
            <a:r>
              <a:rPr lang="en-US" altLang="tr-TR" sz="1800" b="1" smtClean="0">
                <a:solidFill>
                  <a:srgbClr val="006600"/>
                </a:solidFill>
              </a:rPr>
              <a:t>stem = </a:t>
            </a:r>
            <a:r>
              <a:rPr lang="tr-TR" altLang="tr-TR" sz="1800" b="1" smtClean="0">
                <a:solidFill>
                  <a:srgbClr val="006600"/>
                </a:solidFill>
              </a:rPr>
              <a:t>top</a:t>
            </a:r>
            <a:r>
              <a:rPr lang="en-US" altLang="tr-TR" sz="1800" b="1" smtClean="0">
                <a:solidFill>
                  <a:srgbClr val="006600"/>
                </a:solidFill>
              </a:rPr>
              <a:t>, </a:t>
            </a:r>
            <a:r>
              <a:rPr lang="tr-TR" altLang="tr-TR" sz="1800" b="1" smtClean="0">
                <a:solidFill>
                  <a:srgbClr val="006600"/>
                </a:solidFill>
              </a:rPr>
              <a:t>tüfek</a:t>
            </a:r>
            <a:r>
              <a:rPr lang="en-US" altLang="tr-TR" sz="1800" b="1" smtClean="0">
                <a:solidFill>
                  <a:srgbClr val="006600"/>
                </a:solidFill>
              </a:rPr>
              <a:t>, </a:t>
            </a:r>
            <a:r>
              <a:rPr lang="tr-TR" altLang="tr-TR" sz="1800" b="1" smtClean="0">
                <a:solidFill>
                  <a:srgbClr val="006600"/>
                </a:solidFill>
              </a:rPr>
              <a:t>yer</a:t>
            </a:r>
            <a:r>
              <a:rPr lang="en-US" altLang="tr-TR" sz="18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1800" smtClean="0"/>
              <a:t>Korunumlu kuvvetler etki ediyor</a:t>
            </a:r>
            <a:r>
              <a:rPr lang="en-US" altLang="tr-TR" sz="1800" smtClean="0"/>
              <a:t>, </a:t>
            </a:r>
            <a:r>
              <a:rPr lang="tr-TR" altLang="tr-TR" sz="1800" smtClean="0"/>
              <a:t>o zaman</a:t>
            </a:r>
            <a:endParaRPr lang="en-US" altLang="tr-TR" sz="1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400" b="1" i="1" u="sng" smtClean="0">
                <a:solidFill>
                  <a:srgbClr val="9900CC"/>
                </a:solidFill>
              </a:rPr>
              <a:t>Mekanik Enerjinin Korunumunu</a:t>
            </a:r>
            <a:endParaRPr lang="en-US" altLang="tr-TR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2000" smtClean="0"/>
              <a:t>	</a:t>
            </a:r>
            <a:r>
              <a:rPr lang="tr-TR" altLang="tr-TR" sz="2000" smtClean="0"/>
              <a:t>kullanırız. Başlangıç kinetik eneji </a:t>
            </a:r>
            <a:r>
              <a:rPr lang="en-US" altLang="tr-TR" sz="2000" b="1" smtClean="0">
                <a:solidFill>
                  <a:srgbClr val="990033"/>
                </a:solidFill>
              </a:rPr>
              <a:t>K = 0</a:t>
            </a:r>
            <a:r>
              <a:rPr lang="tr-TR" altLang="tr-TR" sz="2000" b="1" smtClean="0">
                <a:solidFill>
                  <a:srgbClr val="990033"/>
                </a:solidFill>
              </a:rPr>
              <a:t> </a:t>
            </a:r>
            <a:r>
              <a:rPr lang="tr-TR" altLang="tr-TR" sz="2000" smtClean="0"/>
              <a:t>dır</a:t>
            </a:r>
            <a:r>
              <a:rPr lang="en-US" altLang="tr-TR" sz="2000" b="1" smtClean="0">
                <a:solidFill>
                  <a:srgbClr val="990033"/>
                </a:solidFill>
              </a:rPr>
              <a:t>. </a:t>
            </a:r>
            <a:r>
              <a:rPr lang="tr-TR" altLang="tr-TR" sz="2000" smtClean="0"/>
              <a:t>Topun tüfekten ayrıldığı yeri,</a:t>
            </a:r>
            <a:r>
              <a:rPr lang="en-US" altLang="tr-TR" sz="2000" b="1" smtClean="0">
                <a:solidFill>
                  <a:srgbClr val="990033"/>
                </a:solidFill>
              </a:rPr>
              <a:t> </a:t>
            </a:r>
            <a:r>
              <a:rPr lang="tr-TR" altLang="tr-TR" sz="2000" smtClean="0"/>
              <a:t>yerçekimi potansiyel enerjiyi </a:t>
            </a:r>
            <a:r>
              <a:rPr lang="en-US" altLang="tr-TR" sz="2000" b="1" smtClean="0">
                <a:solidFill>
                  <a:srgbClr val="990033"/>
                </a:solidFill>
              </a:rPr>
              <a:t>U</a:t>
            </a:r>
            <a:r>
              <a:rPr lang="en-US" altLang="tr-TR" sz="2000" b="1" baseline="-25000" smtClean="0">
                <a:solidFill>
                  <a:srgbClr val="990033"/>
                </a:solidFill>
              </a:rPr>
              <a:t>g </a:t>
            </a:r>
            <a:r>
              <a:rPr lang="en-US" altLang="tr-TR" sz="2000" b="1" smtClean="0">
                <a:solidFill>
                  <a:srgbClr val="990033"/>
                </a:solidFill>
              </a:rPr>
              <a:t>= 0</a:t>
            </a:r>
            <a:r>
              <a:rPr lang="tr-TR" altLang="tr-TR" sz="2000" b="1" smtClean="0">
                <a:solidFill>
                  <a:srgbClr val="990033"/>
                </a:solidFill>
              </a:rPr>
              <a:t> </a:t>
            </a:r>
            <a:r>
              <a:rPr lang="tr-TR" altLang="tr-TR" sz="2000" smtClean="0"/>
              <a:t>seçiniz.</a:t>
            </a:r>
            <a:endParaRPr lang="en-US" altLang="tr-TR" sz="2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2000" smtClean="0"/>
              <a:t>	 </a:t>
            </a:r>
            <a:r>
              <a:rPr lang="tr-TR" altLang="tr-TR" sz="2000" smtClean="0"/>
              <a:t>Orada esneklik</a:t>
            </a:r>
            <a:r>
              <a:rPr lang="en-US" altLang="tr-TR" sz="2000" smtClean="0"/>
              <a:t> pot</a:t>
            </a:r>
            <a:r>
              <a:rPr lang="tr-TR" altLang="tr-TR" sz="2000" smtClean="0"/>
              <a:t>a</a:t>
            </a:r>
            <a:r>
              <a:rPr lang="en-US" altLang="tr-TR" sz="2000" smtClean="0"/>
              <a:t>n</a:t>
            </a:r>
            <a:r>
              <a:rPr lang="tr-TR" altLang="tr-TR" sz="2000" smtClean="0"/>
              <a:t>siyel</a:t>
            </a:r>
            <a:r>
              <a:rPr lang="en-US" altLang="tr-TR" sz="2000" smtClean="0"/>
              <a:t> ener</a:t>
            </a:r>
            <a:r>
              <a:rPr lang="tr-TR" altLang="tr-TR" sz="2000" smtClean="0"/>
              <a:t>ji</a:t>
            </a:r>
            <a:r>
              <a:rPr lang="en-US" altLang="tr-TR" sz="2000" b="1" smtClean="0">
                <a:solidFill>
                  <a:srgbClr val="990033"/>
                </a:solidFill>
              </a:rPr>
              <a:t> U</a:t>
            </a:r>
            <a:r>
              <a:rPr lang="en-US" altLang="tr-TR" sz="2000" b="1" baseline="-25000" smtClean="0">
                <a:solidFill>
                  <a:srgbClr val="990033"/>
                </a:solidFill>
              </a:rPr>
              <a:t>e</a:t>
            </a:r>
            <a:r>
              <a:rPr lang="en-US" altLang="tr-TR" sz="2000" b="1" smtClean="0">
                <a:solidFill>
                  <a:srgbClr val="990033"/>
                </a:solidFill>
              </a:rPr>
              <a:t>= 0</a:t>
            </a:r>
            <a:r>
              <a:rPr lang="tr-TR" altLang="tr-TR" sz="2000" b="1" smtClean="0">
                <a:solidFill>
                  <a:srgbClr val="990033"/>
                </a:solidFill>
              </a:rPr>
              <a:t> </a:t>
            </a:r>
            <a:r>
              <a:rPr lang="tr-TR" altLang="tr-TR" sz="2000" smtClean="0"/>
              <a:t>dır</a:t>
            </a:r>
            <a:r>
              <a:rPr lang="en-US" altLang="tr-TR" sz="2000" smtClean="0"/>
              <a:t>. </a:t>
            </a:r>
            <a:r>
              <a:rPr lang="tr-TR" altLang="tr-TR" sz="2000" smtClean="0"/>
              <a:t>Maksimum yükseklikte</a:t>
            </a:r>
            <a:r>
              <a:rPr lang="en-US" altLang="tr-TR" sz="2000" smtClean="0"/>
              <a:t>, </a:t>
            </a:r>
            <a:r>
              <a:rPr lang="tr-TR" altLang="tr-TR" sz="2000" smtClean="0"/>
              <a:t>tekrar</a:t>
            </a:r>
            <a:r>
              <a:rPr lang="en-US" altLang="tr-TR" sz="2000" smtClean="0"/>
              <a:t> </a:t>
            </a:r>
            <a:r>
              <a:rPr lang="en-US" altLang="tr-TR" sz="2000" b="1" smtClean="0">
                <a:solidFill>
                  <a:srgbClr val="990033"/>
                </a:solidFill>
              </a:rPr>
              <a:t>K = 0</a:t>
            </a:r>
            <a:r>
              <a:rPr lang="tr-TR" altLang="tr-TR" sz="2000" b="1" smtClean="0">
                <a:solidFill>
                  <a:srgbClr val="990033"/>
                </a:solidFill>
              </a:rPr>
              <a:t> </a:t>
            </a:r>
            <a:r>
              <a:rPr lang="tr-TR" altLang="tr-TR" sz="2000" smtClean="0"/>
              <a:t>olur</a:t>
            </a:r>
            <a:r>
              <a:rPr lang="en-US" altLang="tr-TR" sz="2000" smtClean="0"/>
              <a:t>.</a:t>
            </a:r>
            <a:r>
              <a:rPr lang="en-US" altLang="tr-TR" sz="2000" b="1" smtClean="0">
                <a:solidFill>
                  <a:srgbClr val="990033"/>
                </a:solidFill>
              </a:rPr>
              <a:t> </a:t>
            </a:r>
            <a:r>
              <a:rPr lang="en-US" altLang="tr-TR" sz="2400" b="1" u="sng" smtClean="0">
                <a:solidFill>
                  <a:srgbClr val="CC0000"/>
                </a:solidFill>
              </a:rPr>
              <a:t>Not:</a:t>
            </a:r>
            <a:endParaRPr lang="en-US" altLang="tr-TR" sz="2400" b="1" u="sng" smtClean="0">
              <a:solidFill>
                <a:srgbClr val="333399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000" b="1" u="sng" smtClean="0">
                <a:solidFill>
                  <a:srgbClr val="333399"/>
                </a:solidFill>
              </a:rPr>
              <a:t>İki tür potansiyel Enerjiye ihtiyacınız var</a:t>
            </a:r>
            <a:r>
              <a:rPr lang="en-US" altLang="tr-TR" sz="2000" smtClean="0"/>
              <a:t>!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tr-TR" sz="2000" smtClean="0"/>
          </a:p>
        </p:txBody>
      </p:sp>
      <p:pic>
        <p:nvPicPr>
          <p:cNvPr id="19459" name="Picture 3" descr="0806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990600"/>
            <a:ext cx="2395538" cy="5486400"/>
          </a:xfr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096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400" b="1">
                <a:solidFill>
                  <a:srgbClr val="000099"/>
                </a:solidFill>
              </a:rPr>
              <a:t>Örnek</a:t>
            </a:r>
            <a:r>
              <a:rPr lang="en-US" altLang="tr-TR" sz="3400" b="1">
                <a:solidFill>
                  <a:srgbClr val="000099"/>
                </a:solidFill>
              </a:rPr>
              <a:t> 8.3 – </a:t>
            </a:r>
            <a:r>
              <a:rPr lang="tr-TR" altLang="tr-TR" sz="3400" b="1">
                <a:solidFill>
                  <a:srgbClr val="000099"/>
                </a:solidFill>
              </a:rPr>
              <a:t>Yaylı Oyuncak Tüfek</a:t>
            </a:r>
            <a:endParaRPr lang="en-US" altLang="tr-TR" sz="36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85775" y="228600"/>
            <a:ext cx="5915025" cy="60960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000" smtClean="0"/>
              <a:t>Topun tüm hareketi için</a:t>
            </a:r>
            <a:r>
              <a:rPr lang="en-US" altLang="tr-TR" sz="2000" smtClean="0"/>
              <a:t>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sz="2400" b="1" u="sng" smtClean="0">
                <a:solidFill>
                  <a:srgbClr val="FF3300"/>
                </a:solidFill>
              </a:rPr>
              <a:t>Mekanik Enerji korunur</a:t>
            </a:r>
            <a:r>
              <a:rPr lang="en-US" altLang="tr-TR" sz="2400" b="1" smtClean="0">
                <a:solidFill>
                  <a:srgbClr val="FF3300"/>
                </a:solidFill>
              </a:rPr>
              <a:t>!!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200" smtClean="0"/>
              <a:t>	</a:t>
            </a:r>
            <a:r>
              <a:rPr lang="tr-TR" altLang="tr-TR" sz="2200" smtClean="0"/>
              <a:t>yada</a:t>
            </a:r>
            <a:r>
              <a:rPr lang="en-US" altLang="tr-TR" sz="2200" smtClean="0"/>
              <a:t>:    </a:t>
            </a:r>
            <a:r>
              <a:rPr lang="en-US" altLang="tr-TR" sz="2200" b="1" smtClean="0">
                <a:solidFill>
                  <a:srgbClr val="990033"/>
                </a:solidFill>
              </a:rPr>
              <a:t>K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A</a:t>
            </a:r>
            <a:r>
              <a:rPr lang="en-US" altLang="tr-TR" sz="2200" b="1" smtClean="0">
                <a:solidFill>
                  <a:srgbClr val="990033"/>
                </a:solidFill>
              </a:rPr>
              <a:t> + U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A</a:t>
            </a:r>
            <a:r>
              <a:rPr lang="en-US" altLang="tr-TR" sz="2200" b="1" smtClean="0">
                <a:solidFill>
                  <a:srgbClr val="990033"/>
                </a:solidFill>
              </a:rPr>
              <a:t> = K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B</a:t>
            </a:r>
            <a:r>
              <a:rPr lang="en-US" altLang="tr-TR" sz="2200" b="1" smtClean="0">
                <a:solidFill>
                  <a:srgbClr val="990033"/>
                </a:solidFill>
              </a:rPr>
              <a:t> + U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B</a:t>
            </a:r>
            <a:r>
              <a:rPr lang="en-US" altLang="tr-TR" sz="2200" b="1" smtClean="0">
                <a:solidFill>
                  <a:srgbClr val="990033"/>
                </a:solidFill>
              </a:rPr>
              <a:t> = K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C</a:t>
            </a:r>
            <a:r>
              <a:rPr lang="en-US" altLang="tr-TR" sz="2200" b="1" smtClean="0">
                <a:solidFill>
                  <a:srgbClr val="990033"/>
                </a:solidFill>
              </a:rPr>
              <a:t> + U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C</a:t>
            </a:r>
            <a:r>
              <a:rPr lang="en-US" altLang="tr-TR" sz="2200" smtClean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200" smtClean="0"/>
              <a:t>	</a:t>
            </a:r>
            <a:r>
              <a:rPr lang="tr-TR" altLang="tr-TR" sz="2200" smtClean="0"/>
              <a:t>Her  noktada</a:t>
            </a:r>
            <a:r>
              <a:rPr lang="en-US" altLang="tr-TR" sz="2200" smtClean="0"/>
              <a:t>, </a:t>
            </a:r>
            <a:r>
              <a:rPr lang="en-US" altLang="tr-TR" sz="2200" b="1" smtClean="0">
                <a:solidFill>
                  <a:srgbClr val="990033"/>
                </a:solidFill>
              </a:rPr>
              <a:t>U = U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g</a:t>
            </a:r>
            <a:r>
              <a:rPr lang="en-US" altLang="tr-TR" sz="2200" b="1" smtClean="0">
                <a:solidFill>
                  <a:srgbClr val="990033"/>
                </a:solidFill>
              </a:rPr>
              <a:t> + U</a:t>
            </a:r>
            <a:r>
              <a:rPr lang="en-US" altLang="tr-TR" sz="2200" b="1" baseline="-25000" smtClean="0">
                <a:solidFill>
                  <a:srgbClr val="990033"/>
                </a:solidFill>
              </a:rPr>
              <a:t>e  </a:t>
            </a:r>
            <a:r>
              <a:rPr lang="tr-TR" altLang="tr-TR" sz="2200" smtClean="0"/>
              <a:t>buna göre</a:t>
            </a:r>
            <a:r>
              <a:rPr lang="en-US" altLang="tr-TR" sz="2200" smtClean="0"/>
              <a:t>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tr-TR" sz="2100" b="1" smtClean="0">
                <a:solidFill>
                  <a:srgbClr val="990033"/>
                </a:solidFill>
              </a:rPr>
              <a:t>K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A</a:t>
            </a:r>
            <a:r>
              <a:rPr lang="en-US" altLang="tr-TR" sz="2100" b="1" smtClean="0">
                <a:solidFill>
                  <a:srgbClr val="990033"/>
                </a:solidFill>
              </a:rPr>
              <a:t>+ 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gA</a:t>
            </a:r>
            <a:r>
              <a:rPr lang="en-US" altLang="tr-TR" sz="2100" b="1" smtClean="0">
                <a:solidFill>
                  <a:srgbClr val="990033"/>
                </a:solidFill>
              </a:rPr>
              <a:t>+ 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eA </a:t>
            </a:r>
            <a:r>
              <a:rPr lang="en-US" altLang="tr-TR" sz="2100" b="1" smtClean="0">
                <a:solidFill>
                  <a:srgbClr val="990033"/>
                </a:solidFill>
              </a:rPr>
              <a:t>= K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B</a:t>
            </a:r>
            <a:r>
              <a:rPr lang="en-US" altLang="tr-TR" sz="2100" b="1" smtClean="0">
                <a:solidFill>
                  <a:srgbClr val="990033"/>
                </a:solidFill>
              </a:rPr>
              <a:t>+ 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gB</a:t>
            </a:r>
            <a:r>
              <a:rPr lang="en-US" altLang="tr-TR" sz="2100" b="1" smtClean="0">
                <a:solidFill>
                  <a:srgbClr val="990033"/>
                </a:solidFill>
              </a:rPr>
              <a:t> + 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eB</a:t>
            </a:r>
            <a:r>
              <a:rPr lang="en-US" altLang="tr-TR" sz="2100" b="1" smtClean="0">
                <a:solidFill>
                  <a:srgbClr val="990033"/>
                </a:solidFill>
              </a:rPr>
              <a:t>  = K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C</a:t>
            </a:r>
            <a:r>
              <a:rPr lang="en-US" altLang="tr-TR" sz="2100" b="1" smtClean="0">
                <a:solidFill>
                  <a:srgbClr val="990033"/>
                </a:solidFill>
              </a:rPr>
              <a:t> + 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gC</a:t>
            </a:r>
            <a:r>
              <a:rPr lang="en-US" altLang="tr-TR" sz="2100" smtClean="0">
                <a:solidFill>
                  <a:srgbClr val="990033"/>
                </a:solidFill>
              </a:rPr>
              <a:t> </a:t>
            </a:r>
            <a:r>
              <a:rPr lang="en-US" altLang="tr-TR" sz="2100" b="1" smtClean="0">
                <a:solidFill>
                  <a:srgbClr val="990033"/>
                </a:solidFill>
              </a:rPr>
              <a:t>+</a:t>
            </a:r>
            <a:r>
              <a:rPr lang="en-US" altLang="tr-TR" sz="2100" smtClean="0">
                <a:solidFill>
                  <a:srgbClr val="990033"/>
                </a:solidFill>
              </a:rPr>
              <a:t> </a:t>
            </a:r>
            <a:r>
              <a:rPr lang="en-US" altLang="tr-TR" sz="2100" b="1" smtClean="0">
                <a:solidFill>
                  <a:srgbClr val="990033"/>
                </a:solidFill>
              </a:rPr>
              <a:t>U</a:t>
            </a:r>
            <a:r>
              <a:rPr lang="en-US" altLang="tr-TR" sz="2100" b="1" baseline="-25000" smtClean="0">
                <a:solidFill>
                  <a:srgbClr val="990033"/>
                </a:solidFill>
              </a:rPr>
              <a:t>eC</a:t>
            </a:r>
            <a:endParaRPr lang="en-US" altLang="tr-TR" sz="2100" smtClean="0">
              <a:solidFill>
                <a:srgbClr val="9900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tr-TR" sz="2200" b="1" smtClean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200" b="1" smtClean="0">
                <a:solidFill>
                  <a:srgbClr val="006600"/>
                </a:solidFill>
              </a:rPr>
              <a:t>	(A)</a:t>
            </a:r>
            <a:r>
              <a:rPr lang="en-US" altLang="tr-TR" sz="2200" smtClean="0"/>
              <a:t> </a:t>
            </a:r>
            <a:r>
              <a:rPr lang="en-US" altLang="tr-TR" sz="2200" b="1" smtClean="0">
                <a:solidFill>
                  <a:srgbClr val="990033"/>
                </a:solidFill>
              </a:rPr>
              <a:t>k </a:t>
            </a:r>
            <a:r>
              <a:rPr lang="tr-TR" altLang="tr-TR" sz="2200" b="1" smtClean="0">
                <a:solidFill>
                  <a:srgbClr val="990033"/>
                </a:solidFill>
              </a:rPr>
              <a:t> </a:t>
            </a:r>
            <a:r>
              <a:rPr lang="tr-TR" altLang="tr-TR" sz="2200" smtClean="0"/>
              <a:t>yay sabitini bulmak için</a:t>
            </a:r>
            <a:r>
              <a:rPr lang="en-US" altLang="tr-TR" sz="2200" smtClean="0"/>
              <a:t>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tr-TR" sz="2400" b="1" smtClean="0">
                <a:solidFill>
                  <a:srgbClr val="006600"/>
                </a:solidFill>
              </a:rPr>
              <a:t>K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A</a:t>
            </a:r>
            <a:r>
              <a:rPr lang="en-US" altLang="tr-TR" sz="2400" b="1" smtClean="0">
                <a:solidFill>
                  <a:srgbClr val="006600"/>
                </a:solidFill>
              </a:rPr>
              <a:t>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gA</a:t>
            </a:r>
            <a:r>
              <a:rPr lang="en-US" altLang="tr-TR" sz="2400" b="1" smtClean="0">
                <a:solidFill>
                  <a:srgbClr val="006600"/>
                </a:solidFill>
              </a:rPr>
              <a:t>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eA </a:t>
            </a:r>
            <a:r>
              <a:rPr lang="en-US" altLang="tr-TR" sz="2400" b="1" smtClean="0">
                <a:solidFill>
                  <a:srgbClr val="006600"/>
                </a:solidFill>
              </a:rPr>
              <a:t>= K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C</a:t>
            </a:r>
            <a:r>
              <a:rPr lang="en-US" altLang="tr-TR" sz="2400" b="1" smtClean="0">
                <a:solidFill>
                  <a:srgbClr val="006600"/>
                </a:solidFill>
              </a:rPr>
              <a:t> 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gC</a:t>
            </a:r>
            <a:r>
              <a:rPr lang="en-US" altLang="tr-TR" sz="2400" smtClean="0">
                <a:solidFill>
                  <a:srgbClr val="006600"/>
                </a:solidFill>
              </a:rPr>
              <a:t> </a:t>
            </a:r>
            <a:r>
              <a:rPr lang="en-US" altLang="tr-TR" sz="2400" b="1" smtClean="0">
                <a:solidFill>
                  <a:srgbClr val="006600"/>
                </a:solidFill>
              </a:rPr>
              <a:t>+</a:t>
            </a:r>
            <a:r>
              <a:rPr lang="en-US" altLang="tr-TR" sz="2400" smtClean="0">
                <a:solidFill>
                  <a:srgbClr val="006600"/>
                </a:solidFill>
              </a:rPr>
              <a:t> </a:t>
            </a:r>
            <a:r>
              <a:rPr lang="en-US" altLang="tr-TR" sz="2400" b="1" smtClean="0">
                <a:solidFill>
                  <a:srgbClr val="006600"/>
                </a:solidFill>
              </a:rPr>
              <a:t>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eC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200" smtClean="0"/>
              <a:t> 	</a:t>
            </a:r>
            <a:r>
              <a:rPr lang="tr-TR" altLang="tr-TR" sz="2200" smtClean="0"/>
              <a:t>kullanın </a:t>
            </a:r>
            <a:r>
              <a:rPr lang="tr-TR" altLang="tr-TR" sz="2000" smtClean="0"/>
              <a:t>yada</a:t>
            </a:r>
            <a:r>
              <a:rPr lang="en-US" altLang="tr-TR" sz="2000" smtClean="0"/>
              <a:t> </a:t>
            </a:r>
            <a:endParaRPr lang="tr-TR" altLang="tr-T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000" b="1" smtClean="0">
                <a:solidFill>
                  <a:srgbClr val="006600"/>
                </a:solidFill>
              </a:rPr>
              <a:t>0 + mgy</a:t>
            </a:r>
            <a:r>
              <a:rPr lang="en-US" altLang="tr-TR" sz="2000" b="1" baseline="-25000" smtClean="0">
                <a:solidFill>
                  <a:srgbClr val="006600"/>
                </a:solidFill>
              </a:rPr>
              <a:t>A</a:t>
            </a:r>
            <a:r>
              <a:rPr lang="en-US" altLang="tr-TR" sz="2000" b="1" smtClean="0">
                <a:solidFill>
                  <a:srgbClr val="006600"/>
                </a:solidFill>
              </a:rPr>
              <a:t> + (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½)k(y</a:t>
            </a:r>
            <a:r>
              <a:rPr lang="en-US" altLang="tr-TR" sz="2000" b="1" baseline="-25000" smtClean="0">
                <a:solidFill>
                  <a:srgbClr val="006600"/>
                </a:solidFill>
                <a:cs typeface="Times New Roman" panose="02020603050405020304" pitchFamily="18" charset="0"/>
              </a:rPr>
              <a:t>A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)</a:t>
            </a:r>
            <a:r>
              <a:rPr lang="en-US" altLang="tr-TR" sz="2000" b="1" baseline="30000" smtClean="0">
                <a:solidFill>
                  <a:srgbClr val="006600"/>
                </a:solidFill>
                <a:cs typeface="Times New Roman" panose="02020603050405020304" pitchFamily="18" charset="0"/>
              </a:rPr>
              <a:t>2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 = 0 + mgy</a:t>
            </a:r>
            <a:r>
              <a:rPr lang="en-US" altLang="tr-TR" sz="2000" b="1" baseline="-25000" smtClean="0">
                <a:solidFill>
                  <a:srgbClr val="006600"/>
                </a:solidFill>
                <a:cs typeface="Times New Roman" panose="02020603050405020304" pitchFamily="18" charset="0"/>
              </a:rPr>
              <a:t>C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 + 0</a:t>
            </a:r>
            <a:r>
              <a:rPr lang="en-US" altLang="tr-TR" sz="2000" smtClean="0"/>
              <a:t>, </a:t>
            </a:r>
            <a:endParaRPr lang="tr-TR" altLang="tr-T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400" b="1" smtClean="0">
                <a:solidFill>
                  <a:srgbClr val="6600CC"/>
                </a:solidFill>
              </a:rPr>
              <a:t>k = [2mg(y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C</a:t>
            </a:r>
            <a:r>
              <a:rPr lang="en-US" altLang="tr-TR" sz="2400" b="1" smtClean="0">
                <a:solidFill>
                  <a:srgbClr val="6600CC"/>
                </a:solidFill>
              </a:rPr>
              <a:t> – y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A</a:t>
            </a:r>
            <a:r>
              <a:rPr lang="en-US" altLang="tr-TR" sz="2400" b="1" smtClean="0">
                <a:solidFill>
                  <a:srgbClr val="6600CC"/>
                </a:solidFill>
              </a:rPr>
              <a:t>)/(y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A</a:t>
            </a:r>
            <a:r>
              <a:rPr lang="en-US" altLang="tr-TR" sz="2400" b="1" smtClean="0">
                <a:solidFill>
                  <a:srgbClr val="6600CC"/>
                </a:solidFill>
              </a:rPr>
              <a:t>)</a:t>
            </a:r>
            <a:r>
              <a:rPr lang="en-US" altLang="tr-TR" sz="2400" b="1" baseline="30000" smtClean="0">
                <a:solidFill>
                  <a:srgbClr val="6600CC"/>
                </a:solidFill>
              </a:rPr>
              <a:t>2</a:t>
            </a:r>
            <a:r>
              <a:rPr lang="en-US" altLang="tr-TR" sz="2400" b="1" smtClean="0">
                <a:solidFill>
                  <a:srgbClr val="6600CC"/>
                </a:solidFill>
              </a:rPr>
              <a:t>] = 958 N/m</a:t>
            </a:r>
            <a:endParaRPr lang="en-US" altLang="tr-TR" sz="2400" b="1" smtClean="0">
              <a:solidFill>
                <a:srgbClr val="6600CC"/>
              </a:solidFill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tr-TR" sz="2200" b="1" smtClean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200" b="1" smtClean="0">
                <a:solidFill>
                  <a:srgbClr val="006600"/>
                </a:solidFill>
              </a:rPr>
              <a:t>	(B)</a:t>
            </a:r>
            <a:r>
              <a:rPr lang="en-US" altLang="tr-TR" sz="2200" smtClean="0"/>
              <a:t> To</a:t>
            </a:r>
            <a:r>
              <a:rPr lang="tr-TR" altLang="tr-TR" sz="2200" smtClean="0"/>
              <a:t>pun B noktasındaki süratini bulmak için</a:t>
            </a:r>
            <a:r>
              <a:rPr lang="en-US" altLang="tr-TR" sz="2200" smtClean="0"/>
              <a:t>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tr-TR" sz="2400" b="1" smtClean="0">
                <a:solidFill>
                  <a:srgbClr val="006600"/>
                </a:solidFill>
              </a:rPr>
              <a:t>K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A</a:t>
            </a:r>
            <a:r>
              <a:rPr lang="en-US" altLang="tr-TR" sz="2400" b="1" smtClean="0">
                <a:solidFill>
                  <a:srgbClr val="006600"/>
                </a:solidFill>
              </a:rPr>
              <a:t>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gA</a:t>
            </a:r>
            <a:r>
              <a:rPr lang="en-US" altLang="tr-TR" sz="2400" b="1" smtClean="0">
                <a:solidFill>
                  <a:srgbClr val="006600"/>
                </a:solidFill>
              </a:rPr>
              <a:t>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eA </a:t>
            </a:r>
            <a:r>
              <a:rPr lang="en-US" altLang="tr-TR" sz="2400" b="1" smtClean="0">
                <a:solidFill>
                  <a:srgbClr val="006600"/>
                </a:solidFill>
              </a:rPr>
              <a:t>= K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B</a:t>
            </a:r>
            <a:r>
              <a:rPr lang="en-US" altLang="tr-TR" sz="2400" b="1" smtClean="0">
                <a:solidFill>
                  <a:srgbClr val="006600"/>
                </a:solidFill>
              </a:rPr>
              <a:t> + 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gB</a:t>
            </a:r>
            <a:r>
              <a:rPr lang="en-US" altLang="tr-TR" sz="2400" smtClean="0">
                <a:solidFill>
                  <a:srgbClr val="006600"/>
                </a:solidFill>
              </a:rPr>
              <a:t> </a:t>
            </a:r>
            <a:r>
              <a:rPr lang="en-US" altLang="tr-TR" sz="2400" b="1" smtClean="0">
                <a:solidFill>
                  <a:srgbClr val="006600"/>
                </a:solidFill>
              </a:rPr>
              <a:t>+</a:t>
            </a:r>
            <a:r>
              <a:rPr lang="en-US" altLang="tr-TR" sz="2400" smtClean="0">
                <a:solidFill>
                  <a:srgbClr val="006600"/>
                </a:solidFill>
              </a:rPr>
              <a:t> </a:t>
            </a:r>
            <a:r>
              <a:rPr lang="en-US" altLang="tr-TR" sz="2400" b="1" smtClean="0">
                <a:solidFill>
                  <a:srgbClr val="006600"/>
                </a:solidFill>
              </a:rPr>
              <a:t>U</a:t>
            </a:r>
            <a:r>
              <a:rPr lang="en-US" altLang="tr-TR" sz="2400" b="1" baseline="-25000" smtClean="0">
                <a:solidFill>
                  <a:srgbClr val="006600"/>
                </a:solidFill>
              </a:rPr>
              <a:t>eB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sz="2200" smtClean="0"/>
              <a:t>kullan yada</a:t>
            </a:r>
            <a:r>
              <a:rPr lang="en-US" altLang="tr-TR" sz="2200" smtClean="0"/>
              <a:t> </a:t>
            </a:r>
            <a:r>
              <a:rPr lang="en-US" altLang="tr-TR" sz="2000" b="1" smtClean="0">
                <a:solidFill>
                  <a:srgbClr val="006600"/>
                </a:solidFill>
              </a:rPr>
              <a:t>(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½)m(v</a:t>
            </a:r>
            <a:r>
              <a:rPr lang="en-US" altLang="tr-TR" sz="2000" b="1" baseline="-25000" smtClean="0">
                <a:solidFill>
                  <a:srgbClr val="006600"/>
                </a:solidFill>
                <a:cs typeface="Times New Roman" panose="02020603050405020304" pitchFamily="18" charset="0"/>
              </a:rPr>
              <a:t>B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)</a:t>
            </a:r>
            <a:r>
              <a:rPr lang="en-US" altLang="tr-TR" sz="2000" b="1" baseline="30000" smtClean="0">
                <a:solidFill>
                  <a:srgbClr val="006600"/>
                </a:solidFill>
                <a:cs typeface="Times New Roman" panose="02020603050405020304" pitchFamily="18" charset="0"/>
              </a:rPr>
              <a:t>2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 + </a:t>
            </a:r>
            <a:r>
              <a:rPr lang="en-US" altLang="tr-TR" sz="2000" b="1" smtClean="0">
                <a:solidFill>
                  <a:srgbClr val="006600"/>
                </a:solidFill>
              </a:rPr>
              <a:t>0 + 0 = 0 + mgy</a:t>
            </a:r>
            <a:r>
              <a:rPr lang="en-US" altLang="tr-TR" sz="2000" b="1" baseline="-25000" smtClean="0">
                <a:solidFill>
                  <a:srgbClr val="006600"/>
                </a:solidFill>
              </a:rPr>
              <a:t>A</a:t>
            </a:r>
            <a:r>
              <a:rPr lang="en-US" altLang="tr-TR" sz="2000" b="1" smtClean="0">
                <a:solidFill>
                  <a:srgbClr val="006600"/>
                </a:solidFill>
              </a:rPr>
              <a:t> +(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½)k(y</a:t>
            </a:r>
            <a:r>
              <a:rPr lang="en-US" altLang="tr-TR" sz="2000" b="1" baseline="-25000" smtClean="0">
                <a:solidFill>
                  <a:srgbClr val="006600"/>
                </a:solidFill>
                <a:cs typeface="Times New Roman" panose="02020603050405020304" pitchFamily="18" charset="0"/>
              </a:rPr>
              <a:t>A</a:t>
            </a:r>
            <a:r>
              <a:rPr lang="en-US" altLang="tr-TR" sz="20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)</a:t>
            </a:r>
            <a:r>
              <a:rPr lang="en-US" altLang="tr-TR" sz="2000" b="1" baseline="30000" smtClean="0">
                <a:solidFill>
                  <a:srgbClr val="006600"/>
                </a:solidFill>
                <a:cs typeface="Times New Roman" panose="02020603050405020304" pitchFamily="18" charset="0"/>
              </a:rPr>
              <a:t>2 </a:t>
            </a:r>
            <a:endParaRPr lang="tr-TR" altLang="tr-TR" sz="2000" b="1" baseline="30000" smtClean="0">
              <a:solidFill>
                <a:srgbClr val="006600"/>
              </a:solidFill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000" smtClean="0"/>
              <a:t> </a:t>
            </a:r>
            <a:r>
              <a:rPr lang="tr-TR" altLang="tr-TR" sz="2000" smtClean="0"/>
              <a:t>bu da,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400" b="1" smtClean="0">
                <a:solidFill>
                  <a:srgbClr val="6600CC"/>
                </a:solidFill>
              </a:rPr>
              <a:t>(v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B</a:t>
            </a:r>
            <a:r>
              <a:rPr lang="en-US" altLang="tr-TR" sz="2400" b="1" smtClean="0">
                <a:solidFill>
                  <a:srgbClr val="6600CC"/>
                </a:solidFill>
              </a:rPr>
              <a:t>)</a:t>
            </a:r>
            <a:r>
              <a:rPr lang="en-US" altLang="tr-TR" sz="2400" b="1" baseline="30000" smtClean="0">
                <a:solidFill>
                  <a:srgbClr val="6600CC"/>
                </a:solidFill>
              </a:rPr>
              <a:t>2</a:t>
            </a:r>
            <a:r>
              <a:rPr lang="en-US" altLang="tr-TR" sz="2400" b="1" smtClean="0">
                <a:solidFill>
                  <a:srgbClr val="6600CC"/>
                </a:solidFill>
              </a:rPr>
              <a:t> = [</a:t>
            </a:r>
            <a:r>
              <a:rPr lang="en-US" altLang="tr-TR" sz="2400" b="1" smtClean="0">
                <a:solidFill>
                  <a:srgbClr val="6600CC"/>
                </a:solidFill>
                <a:cs typeface="Times New Roman" panose="02020603050405020304" pitchFamily="18" charset="0"/>
              </a:rPr>
              <a:t>k(y</a:t>
            </a:r>
            <a:r>
              <a:rPr lang="en-US" altLang="tr-TR" sz="2400" b="1" baseline="-25000" smtClean="0">
                <a:solidFill>
                  <a:srgbClr val="6600CC"/>
                </a:solidFill>
                <a:cs typeface="Times New Roman" panose="02020603050405020304" pitchFamily="18" charset="0"/>
              </a:rPr>
              <a:t>A</a:t>
            </a:r>
            <a:r>
              <a:rPr lang="en-US" altLang="tr-TR" sz="2400" b="1" smtClean="0">
                <a:solidFill>
                  <a:srgbClr val="6600CC"/>
                </a:solidFill>
                <a:cs typeface="Times New Roman" panose="02020603050405020304" pitchFamily="18" charset="0"/>
              </a:rPr>
              <a:t>)</a:t>
            </a:r>
            <a:r>
              <a:rPr lang="en-US" altLang="tr-TR" sz="2400" b="1" baseline="30000" smtClean="0">
                <a:solidFill>
                  <a:srgbClr val="6600CC"/>
                </a:solidFill>
                <a:cs typeface="Times New Roman" panose="02020603050405020304" pitchFamily="18" charset="0"/>
              </a:rPr>
              <a:t>2</a:t>
            </a:r>
            <a:r>
              <a:rPr lang="en-US" altLang="tr-TR" sz="2400" b="1" smtClean="0">
                <a:solidFill>
                  <a:srgbClr val="6600CC"/>
                </a:solidFill>
              </a:rPr>
              <a:t>/m] + 2gy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A</a:t>
            </a:r>
            <a:r>
              <a:rPr lang="en-US" altLang="tr-TR" sz="2400" b="1" smtClean="0">
                <a:solidFill>
                  <a:srgbClr val="6600CC"/>
                </a:solidFill>
              </a:rPr>
              <a:t>; </a:t>
            </a:r>
            <a:r>
              <a:rPr lang="tr-TR" altLang="tr-TR" sz="2200" smtClean="0"/>
              <a:t>yada</a:t>
            </a:r>
            <a:r>
              <a:rPr lang="en-US" altLang="tr-TR" sz="2200" smtClean="0"/>
              <a:t>, </a:t>
            </a:r>
            <a:r>
              <a:rPr lang="en-US" altLang="tr-TR" sz="2400" b="1" smtClean="0">
                <a:solidFill>
                  <a:srgbClr val="6600CC"/>
                </a:solidFill>
              </a:rPr>
              <a:t>(v</a:t>
            </a:r>
            <a:r>
              <a:rPr lang="en-US" altLang="tr-TR" sz="2400" b="1" baseline="-25000" smtClean="0">
                <a:solidFill>
                  <a:srgbClr val="6600CC"/>
                </a:solidFill>
              </a:rPr>
              <a:t>B</a:t>
            </a:r>
            <a:r>
              <a:rPr lang="en-US" altLang="tr-TR" sz="2400" b="1" smtClean="0">
                <a:solidFill>
                  <a:srgbClr val="6600CC"/>
                </a:solidFill>
              </a:rPr>
              <a:t>) =</a:t>
            </a:r>
            <a:r>
              <a:rPr lang="en-US" altLang="tr-TR" sz="2200" smtClean="0"/>
              <a:t> </a:t>
            </a:r>
            <a:r>
              <a:rPr lang="en-US" altLang="tr-TR" sz="2400" b="1" smtClean="0">
                <a:solidFill>
                  <a:srgbClr val="6600CC"/>
                </a:solidFill>
              </a:rPr>
              <a:t>19.8 m/s</a:t>
            </a:r>
            <a:r>
              <a:rPr lang="tr-TR" altLang="tr-TR" sz="2400" b="1" smtClean="0">
                <a:solidFill>
                  <a:srgbClr val="6600CC"/>
                </a:solidFill>
              </a:rPr>
              <a:t> </a:t>
            </a:r>
            <a:r>
              <a:rPr lang="tr-TR" altLang="tr-TR" sz="2400" smtClean="0"/>
              <a:t>sonucunu verir.</a:t>
            </a:r>
            <a:endParaRPr lang="en-US" altLang="tr-TR" sz="2400" smtClean="0"/>
          </a:p>
        </p:txBody>
      </p:sp>
      <p:pic>
        <p:nvPicPr>
          <p:cNvPr id="20483" name="Picture 3" descr="0806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3513" y="636588"/>
            <a:ext cx="2249487" cy="51546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7772400" cy="1066800"/>
          </a:xfrm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6600CC"/>
                </a:solidFill>
              </a:rPr>
              <a:t>Örnek</a:t>
            </a:r>
            <a:r>
              <a:rPr lang="en-US" altLang="tr-TR" sz="3600" b="1" smtClean="0">
                <a:solidFill>
                  <a:srgbClr val="6600CC"/>
                </a:solidFill>
              </a:rPr>
              <a:t>: </a:t>
            </a:r>
            <a:r>
              <a:rPr lang="tr-TR" altLang="tr-TR" sz="3600" b="1" smtClean="0">
                <a:solidFill>
                  <a:srgbClr val="6600CC"/>
                </a:solidFill>
              </a:rPr>
              <a:t>Oyuncak Dart Tabancası</a:t>
            </a:r>
            <a:endParaRPr lang="en-US" altLang="tr-TR" sz="3600" b="1" smtClean="0">
              <a:solidFill>
                <a:srgbClr val="6600CC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85800"/>
            <a:ext cx="7772400" cy="58674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sz="2800" b="1" i="1" u="sng" dirty="0" smtClean="0">
                <a:solidFill>
                  <a:srgbClr val="FF0000"/>
                </a:solidFill>
                <a:sym typeface="Symbol" panose="05050102010706020507" pitchFamily="18" charset="2"/>
              </a:rPr>
              <a:t>Mekanik Enerjinin Korunumu</a:t>
            </a:r>
            <a:r>
              <a:rPr lang="en-US" altLang="tr-TR" sz="2800" b="1" i="1" u="sng" dirty="0" smtClean="0">
                <a:solidFill>
                  <a:srgbClr val="FF0000"/>
                </a:solidFill>
                <a:sym typeface="Symbol" panose="05050102010706020507" pitchFamily="18" charset="2"/>
              </a:rPr>
              <a:t>!</a:t>
            </a:r>
            <a:endParaRPr lang="en-US" altLang="tr-TR" sz="2800" b="1" dirty="0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  <a:defRPr/>
            </a:pPr>
            <a:r>
              <a:rPr lang="en-US" altLang="tr-TR" sz="2800" b="1" dirty="0" smtClean="0">
                <a:sym typeface="Symbol" panose="05050102010706020507" pitchFamily="18" charset="2"/>
              </a:rPr>
              <a:t> </a:t>
            </a:r>
            <a:r>
              <a:rPr lang="en-US" altLang="tr-TR" sz="3600" b="1" dirty="0" smtClean="0">
                <a:sym typeface="Symbol" panose="05050102010706020507" pitchFamily="18" charset="2"/>
              </a:rPr>
              <a:t> (</a:t>
            </a:r>
            <a:r>
              <a:rPr lang="en-US" altLang="tr-TR" b="1" dirty="0" smtClean="0">
                <a:sym typeface="Symbol" panose="05050102010706020507" pitchFamily="18" charset="2"/>
              </a:rPr>
              <a:t>½)</a:t>
            </a:r>
            <a:r>
              <a:rPr lang="en-US" altLang="tr-TR" sz="3600" b="1" dirty="0" smtClean="0">
                <a:sym typeface="Symbol" panose="05050102010706020507" pitchFamily="18" charset="2"/>
              </a:rPr>
              <a:t>m(v</a:t>
            </a:r>
            <a:r>
              <a:rPr lang="en-US" altLang="tr-TR" sz="3600" b="1" baseline="-25000" dirty="0" smtClean="0">
                <a:sym typeface="Symbol" panose="05050102010706020507" pitchFamily="18" charset="2"/>
              </a:rPr>
              <a:t>1</a:t>
            </a:r>
            <a:r>
              <a:rPr lang="en-US" altLang="tr-TR" sz="3600" b="1" dirty="0" smtClean="0">
                <a:sym typeface="Symbol" panose="05050102010706020507" pitchFamily="18" charset="2"/>
              </a:rPr>
              <a:t>)</a:t>
            </a:r>
            <a:r>
              <a:rPr lang="en-US" altLang="tr-TR" sz="3600" b="1" baseline="30000" dirty="0" smtClean="0">
                <a:sym typeface="Symbol" panose="05050102010706020507" pitchFamily="18" charset="2"/>
              </a:rPr>
              <a:t>2</a:t>
            </a:r>
            <a:r>
              <a:rPr lang="en-US" altLang="tr-TR" sz="3600" b="1" dirty="0" smtClean="0">
                <a:sym typeface="Symbol" panose="05050102010706020507" pitchFamily="18" charset="2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3600" b="1" dirty="0" smtClean="0">
                <a:sym typeface="Symbol" panose="05050102010706020507" pitchFamily="18" charset="2"/>
              </a:rPr>
              <a:t>		+ (</a:t>
            </a:r>
            <a:r>
              <a:rPr lang="en-US" altLang="tr-TR" b="1" dirty="0" smtClean="0">
                <a:sym typeface="Symbol" panose="05050102010706020507" pitchFamily="18" charset="2"/>
              </a:rPr>
              <a:t>½)</a:t>
            </a:r>
            <a:r>
              <a:rPr lang="en-US" altLang="tr-TR" sz="3600" b="1" dirty="0" smtClean="0">
                <a:sym typeface="Symbol" panose="05050102010706020507" pitchFamily="18" charset="2"/>
              </a:rPr>
              <a:t>k(x</a:t>
            </a:r>
            <a:r>
              <a:rPr lang="en-US" altLang="tr-TR" sz="3600" b="1" baseline="-25000" dirty="0" smtClean="0">
                <a:sym typeface="Symbol" panose="05050102010706020507" pitchFamily="18" charset="2"/>
              </a:rPr>
              <a:t>1</a:t>
            </a:r>
            <a:r>
              <a:rPr lang="en-US" altLang="tr-TR" sz="3600" b="1" dirty="0" smtClean="0">
                <a:sym typeface="Symbol" panose="05050102010706020507" pitchFamily="18" charset="2"/>
              </a:rPr>
              <a:t>)</a:t>
            </a:r>
            <a:r>
              <a:rPr lang="en-US" altLang="tr-TR" sz="3600" b="1" baseline="30000" dirty="0" smtClean="0">
                <a:sym typeface="Symbol" panose="05050102010706020507" pitchFamily="18" charset="2"/>
              </a:rPr>
              <a:t>2</a:t>
            </a:r>
            <a:r>
              <a:rPr lang="en-US" altLang="tr-TR" sz="3600" b="1" dirty="0" smtClean="0">
                <a:sym typeface="Symbol" panose="05050102010706020507" pitchFamily="18" charset="2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3600" b="1" dirty="0" smtClean="0">
                <a:sym typeface="Symbol" panose="05050102010706020507" pitchFamily="18" charset="2"/>
              </a:rPr>
              <a:t>	= (</a:t>
            </a:r>
            <a:r>
              <a:rPr lang="en-US" altLang="tr-TR" b="1" dirty="0" smtClean="0">
                <a:sym typeface="Symbol" panose="05050102010706020507" pitchFamily="18" charset="2"/>
              </a:rPr>
              <a:t>½)</a:t>
            </a:r>
            <a:r>
              <a:rPr lang="en-US" altLang="tr-TR" sz="3600" b="1" dirty="0" smtClean="0">
                <a:sym typeface="Symbol" panose="05050102010706020507" pitchFamily="18" charset="2"/>
              </a:rPr>
              <a:t>m(v</a:t>
            </a:r>
            <a:r>
              <a:rPr lang="en-US" altLang="tr-TR" sz="3600" b="1" baseline="-25000" dirty="0" smtClean="0">
                <a:sym typeface="Symbol" panose="05050102010706020507" pitchFamily="18" charset="2"/>
              </a:rPr>
              <a:t>2</a:t>
            </a:r>
            <a:r>
              <a:rPr lang="en-US" altLang="tr-TR" sz="3600" b="1" dirty="0" smtClean="0">
                <a:sym typeface="Symbol" panose="05050102010706020507" pitchFamily="18" charset="2"/>
              </a:rPr>
              <a:t>)</a:t>
            </a:r>
            <a:r>
              <a:rPr lang="en-US" altLang="tr-TR" sz="3600" b="1" baseline="30000" dirty="0" smtClean="0">
                <a:sym typeface="Symbol" panose="05050102010706020507" pitchFamily="18" charset="2"/>
              </a:rPr>
              <a:t>2</a:t>
            </a:r>
            <a:r>
              <a:rPr lang="en-US" altLang="tr-TR" sz="3600" b="1" dirty="0" smtClean="0">
                <a:sym typeface="Symbol" panose="05050102010706020507" pitchFamily="18" charset="2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3600" b="1" dirty="0" smtClean="0">
                <a:sym typeface="Symbol" panose="05050102010706020507" pitchFamily="18" charset="2"/>
              </a:rPr>
              <a:t>		+ (</a:t>
            </a:r>
            <a:r>
              <a:rPr lang="en-US" altLang="tr-TR" b="1" dirty="0" smtClean="0">
                <a:sym typeface="Symbol" panose="05050102010706020507" pitchFamily="18" charset="2"/>
              </a:rPr>
              <a:t>½)</a:t>
            </a:r>
            <a:r>
              <a:rPr lang="en-US" altLang="tr-TR" sz="3600" b="1" dirty="0" smtClean="0">
                <a:sym typeface="Symbol" panose="05050102010706020507" pitchFamily="18" charset="2"/>
              </a:rPr>
              <a:t>k(x</a:t>
            </a:r>
            <a:r>
              <a:rPr lang="en-US" altLang="tr-TR" sz="3600" b="1" baseline="-25000" dirty="0" smtClean="0">
                <a:sym typeface="Symbol" panose="05050102010706020507" pitchFamily="18" charset="2"/>
              </a:rPr>
              <a:t>2</a:t>
            </a:r>
            <a:r>
              <a:rPr lang="en-US" altLang="tr-TR" sz="3600" b="1" dirty="0" smtClean="0">
                <a:sym typeface="Symbol" panose="05050102010706020507" pitchFamily="18" charset="2"/>
              </a:rPr>
              <a:t>)</a:t>
            </a:r>
            <a:r>
              <a:rPr lang="en-US" altLang="tr-TR" sz="3600" b="1" baseline="30000" dirty="0" smtClean="0">
                <a:sym typeface="Symbol" panose="05050102010706020507" pitchFamily="18" charset="2"/>
              </a:rPr>
              <a:t>2</a:t>
            </a:r>
            <a:endParaRPr lang="en-US" altLang="tr-TR" sz="3600" dirty="0" smtClean="0">
              <a:sym typeface="Symbol" panose="05050102010706020507" pitchFamily="18" charset="2"/>
            </a:endParaRPr>
          </a:p>
          <a:p>
            <a:pPr eaLnBrk="1" hangingPunct="1">
              <a:defRPr/>
            </a:pPr>
            <a:r>
              <a:rPr lang="tr-TR" altLang="tr-TR" sz="2800" dirty="0" smtClean="0">
                <a:sym typeface="Symbol" panose="05050102010706020507" pitchFamily="18" charset="2"/>
              </a:rPr>
              <a:t>Tabancadan </a:t>
            </a:r>
          </a:p>
          <a:p>
            <a:pPr marL="0" indent="0" eaLnBrk="1" hangingPunct="1">
              <a:buFontTx/>
              <a:buNone/>
              <a:defRPr/>
            </a:pPr>
            <a:r>
              <a:rPr lang="tr-TR" altLang="tr-TR" sz="2800" dirty="0" smtClean="0">
                <a:sym typeface="Symbol" panose="05050102010706020507" pitchFamily="18" charset="2"/>
              </a:rPr>
              <a:t>ayrıldığı andaki sürati</a:t>
            </a:r>
            <a:r>
              <a:rPr lang="en-US" altLang="tr-TR" sz="2800" dirty="0" smtClean="0">
                <a:sym typeface="Symbol" panose="05050102010706020507" pitchFamily="18" charset="2"/>
              </a:rPr>
              <a:t>?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2800" b="1" dirty="0" smtClean="0">
                <a:sym typeface="Symbol" panose="05050102010706020507" pitchFamily="18" charset="2"/>
              </a:rPr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2800" b="1" dirty="0" smtClean="0">
                <a:sym typeface="Symbol" panose="05050102010706020507" pitchFamily="18" charset="2"/>
              </a:rPr>
              <a:t>x</a:t>
            </a:r>
            <a:r>
              <a:rPr lang="en-US" altLang="tr-TR" sz="2800" b="1" baseline="-25000" dirty="0" smtClean="0">
                <a:sym typeface="Symbol" panose="05050102010706020507" pitchFamily="18" charset="2"/>
              </a:rPr>
              <a:t>1</a:t>
            </a:r>
            <a:r>
              <a:rPr lang="en-US" altLang="tr-TR" sz="2800" b="1" dirty="0" smtClean="0">
                <a:sym typeface="Symbol" panose="05050102010706020507" pitchFamily="18" charset="2"/>
              </a:rPr>
              <a:t> = 0.06 m, v</a:t>
            </a:r>
            <a:r>
              <a:rPr lang="en-US" altLang="tr-TR" sz="2800" b="1" baseline="-25000" dirty="0" smtClean="0">
                <a:sym typeface="Symbol" panose="05050102010706020507" pitchFamily="18" charset="2"/>
              </a:rPr>
              <a:t>1</a:t>
            </a:r>
            <a:r>
              <a:rPr lang="en-US" altLang="tr-TR" sz="2800" b="1" dirty="0" smtClean="0">
                <a:sym typeface="Symbol" panose="05050102010706020507" pitchFamily="18" charset="2"/>
              </a:rPr>
              <a:t> = 0, m = 0.1 kg, k = 250 N/m</a:t>
            </a:r>
          </a:p>
          <a:p>
            <a:pPr eaLnBrk="1" hangingPunct="1">
              <a:buFontTx/>
              <a:buNone/>
              <a:defRPr/>
            </a:pPr>
            <a:r>
              <a:rPr lang="en-US" altLang="tr-TR" sz="2800" b="1" dirty="0" smtClean="0">
                <a:sym typeface="Symbol" panose="05050102010706020507" pitchFamily="18" charset="2"/>
              </a:rPr>
              <a:t>	x</a:t>
            </a:r>
            <a:r>
              <a:rPr lang="en-US" altLang="tr-TR" sz="2800" b="1" baseline="-25000" dirty="0" smtClean="0">
                <a:sym typeface="Symbol" panose="05050102010706020507" pitchFamily="18" charset="2"/>
              </a:rPr>
              <a:t>2</a:t>
            </a:r>
            <a:r>
              <a:rPr lang="en-US" altLang="tr-TR" sz="2800" b="1" dirty="0" smtClean="0">
                <a:sym typeface="Symbol" panose="05050102010706020507" pitchFamily="18" charset="2"/>
              </a:rPr>
              <a:t> = 0, v</a:t>
            </a:r>
            <a:r>
              <a:rPr lang="en-US" altLang="tr-TR" sz="2800" b="1" baseline="-25000" dirty="0" smtClean="0">
                <a:sym typeface="Symbol" panose="05050102010706020507" pitchFamily="18" charset="2"/>
              </a:rPr>
              <a:t>2</a:t>
            </a:r>
            <a:r>
              <a:rPr lang="en-US" altLang="tr-TR" sz="2800" b="1" dirty="0" smtClean="0">
                <a:sym typeface="Symbol" panose="05050102010706020507" pitchFamily="18" charset="2"/>
              </a:rPr>
              <a:t> = ? </a:t>
            </a:r>
            <a:r>
              <a:rPr lang="tr-TR" altLang="tr-TR" sz="2800" b="1" dirty="0" smtClean="0">
                <a:sym typeface="Symbol" panose="05050102010706020507" pitchFamily="18" charset="2"/>
              </a:rPr>
              <a:t>;</a:t>
            </a:r>
            <a:r>
              <a:rPr lang="en-US" altLang="tr-TR" sz="2800" b="1" dirty="0" smtClean="0">
                <a:sym typeface="Symbol" panose="05050102010706020507" pitchFamily="18" charset="2"/>
              </a:rPr>
              <a:t>v</a:t>
            </a:r>
            <a:r>
              <a:rPr lang="en-US" altLang="tr-TR" sz="2800" b="1" baseline="-25000" dirty="0" smtClean="0">
                <a:sym typeface="Symbol" panose="05050102010706020507" pitchFamily="18" charset="2"/>
              </a:rPr>
              <a:t>2</a:t>
            </a:r>
            <a:r>
              <a:rPr lang="en-US" altLang="tr-TR" sz="2800" b="1" dirty="0" smtClean="0">
                <a:sym typeface="Symbol" panose="05050102010706020507" pitchFamily="18" charset="2"/>
              </a:rPr>
              <a:t> = 3 m/s</a:t>
            </a:r>
            <a:r>
              <a:rPr lang="tr-TR" altLang="tr-TR" sz="2800" b="1" dirty="0" smtClean="0">
                <a:sym typeface="Symbol" panose="05050102010706020507" pitchFamily="18" charset="2"/>
              </a:rPr>
              <a:t> </a:t>
            </a:r>
            <a:r>
              <a:rPr lang="tr-TR" altLang="tr-TR" sz="2800" dirty="0" smtClean="0">
                <a:sym typeface="Symbol" panose="05050102010706020507" pitchFamily="18" charset="2"/>
              </a:rPr>
              <a:t>olur.</a:t>
            </a:r>
            <a:endParaRPr lang="en-US" altLang="tr-TR" sz="2800" dirty="0" smtClean="0">
              <a:sym typeface="Symbol" panose="05050102010706020507" pitchFamily="18" charset="2"/>
            </a:endParaRPr>
          </a:p>
        </p:txBody>
      </p:sp>
      <p:pic>
        <p:nvPicPr>
          <p:cNvPr id="21508" name="Picture 4" descr="F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00200"/>
            <a:ext cx="470693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686800" y="37338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800" b="1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30238" y="-304800"/>
            <a:ext cx="7772400" cy="1066800"/>
          </a:xfrm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rgbClr val="6600CC"/>
                </a:solidFill>
              </a:rPr>
              <a:t>Örnek</a:t>
            </a:r>
            <a:r>
              <a:rPr lang="en-US" altLang="tr-TR" sz="3600" b="1" smtClean="0">
                <a:solidFill>
                  <a:srgbClr val="6600CC"/>
                </a:solidFill>
              </a:rPr>
              <a:t>: PE</a:t>
            </a:r>
            <a:r>
              <a:rPr lang="tr-TR" altLang="tr-TR" sz="3600" b="1" smtClean="0">
                <a:solidFill>
                  <a:srgbClr val="6600CC"/>
                </a:solidFill>
              </a:rPr>
              <a:t>’ nin </a:t>
            </a:r>
            <a:r>
              <a:rPr lang="en-US" altLang="tr-TR" sz="3600" b="1" smtClean="0">
                <a:solidFill>
                  <a:srgbClr val="6600CC"/>
                </a:solidFill>
              </a:rPr>
              <a:t> </a:t>
            </a:r>
            <a:r>
              <a:rPr lang="tr-TR" altLang="tr-TR" sz="3600" b="1" smtClean="0">
                <a:solidFill>
                  <a:srgbClr val="6600CC"/>
                </a:solidFill>
              </a:rPr>
              <a:t>İki Türü</a:t>
            </a:r>
            <a:endParaRPr lang="en-US" altLang="tr-TR" sz="3600" b="1" smtClean="0">
              <a:solidFill>
                <a:srgbClr val="6600CC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8410575" cy="62484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tr-TR" sz="2400" b="1" smtClean="0">
                <a:sym typeface="Symbol" panose="05050102010706020507" pitchFamily="18" charset="2"/>
              </a:rPr>
              <a:t>m =2.6 kg </a:t>
            </a:r>
          </a:p>
          <a:p>
            <a:pPr eaLnBrk="1" hangingPunct="1">
              <a:buFontTx/>
              <a:buNone/>
            </a:pPr>
            <a:r>
              <a:rPr lang="en-US" altLang="tr-TR" sz="2400" b="1" smtClean="0">
                <a:sym typeface="Symbol" panose="05050102010706020507" pitchFamily="18" charset="2"/>
              </a:rPr>
              <a:t>h =0.55 m</a:t>
            </a:r>
          </a:p>
          <a:p>
            <a:pPr eaLnBrk="1" hangingPunct="1">
              <a:buFontTx/>
              <a:buNone/>
            </a:pPr>
            <a:r>
              <a:rPr lang="en-US" altLang="tr-TR" sz="2400" b="1" smtClean="0">
                <a:sym typeface="Symbol" panose="05050102010706020507" pitchFamily="18" charset="2"/>
              </a:rPr>
              <a:t>Y = 0.15 m </a:t>
            </a:r>
          </a:p>
          <a:p>
            <a:pPr eaLnBrk="1" hangingPunct="1">
              <a:buFontTx/>
              <a:buNone/>
            </a:pPr>
            <a:r>
              <a:rPr lang="en-US" altLang="tr-TR" sz="2400" b="1" smtClean="0">
                <a:sym typeface="Symbol" panose="05050102010706020507" pitchFamily="18" charset="2"/>
              </a:rPr>
              <a:t>k = ?</a:t>
            </a:r>
            <a:endParaRPr lang="en-US" altLang="tr-TR" sz="28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endParaRPr lang="en-US" altLang="tr-TR" sz="2800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800" smtClean="0">
                <a:sym typeface="Symbol" panose="05050102010706020507" pitchFamily="18" charset="2"/>
              </a:rPr>
              <a:t>	</a:t>
            </a:r>
            <a:r>
              <a:rPr lang="tr-TR" altLang="tr-TR" sz="2600" b="1" i="1" u="sng" smtClean="0">
                <a:solidFill>
                  <a:srgbClr val="008000"/>
                </a:solidFill>
                <a:sym typeface="Symbol" panose="05050102010706020507" pitchFamily="18" charset="2"/>
              </a:rPr>
              <a:t>İki aşamalı bir problem</a:t>
            </a:r>
            <a:r>
              <a:rPr lang="en-US" altLang="tr-TR" sz="2600" b="1" smtClean="0">
                <a:solidFill>
                  <a:srgbClr val="008000"/>
                </a:solidFill>
                <a:sym typeface="Symbol" panose="05050102010706020507" pitchFamily="18" charset="2"/>
              </a:rPr>
              <a:t>:</a:t>
            </a:r>
            <a:r>
              <a:rPr lang="en-US" altLang="tr-TR" sz="2600" b="1" smtClean="0">
                <a:sym typeface="Symbol" panose="05050102010706020507" pitchFamily="18" charset="2"/>
              </a:rPr>
              <a:t> </a:t>
            </a:r>
            <a:r>
              <a:rPr lang="tr-TR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ADIM</a:t>
            </a:r>
            <a:r>
              <a:rPr lang="en-US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 1:</a:t>
            </a:r>
            <a:r>
              <a:rPr lang="en-US" altLang="tr-TR" sz="2600" b="1" smtClean="0">
                <a:sym typeface="Symbol" panose="05050102010706020507" pitchFamily="18" charset="2"/>
              </a:rPr>
              <a:t> (a)  (b)</a:t>
            </a: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		 (½)m(v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600" b="1" smtClean="0">
                <a:sym typeface="Symbol" panose="05050102010706020507" pitchFamily="18" charset="2"/>
              </a:rPr>
              <a:t>)</a:t>
            </a:r>
            <a:r>
              <a:rPr lang="en-US" altLang="tr-TR" sz="26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 + mgy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600" b="1" smtClean="0">
                <a:sym typeface="Symbol" panose="05050102010706020507" pitchFamily="18" charset="2"/>
              </a:rPr>
              <a:t> = (½)m(v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)</a:t>
            </a:r>
            <a:r>
              <a:rPr lang="en-US" altLang="tr-TR" sz="26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 + mgy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 	v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600" b="1" smtClean="0">
                <a:sym typeface="Symbol" panose="05050102010706020507" pitchFamily="18" charset="2"/>
              </a:rPr>
              <a:t> = 0, 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600" b="1" smtClean="0">
                <a:sym typeface="Symbol" panose="05050102010706020507" pitchFamily="18" charset="2"/>
              </a:rPr>
              <a:t> = h = 0.55 m, 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 =0 . v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 = 3.28 m/s</a:t>
            </a:r>
            <a:r>
              <a:rPr lang="tr-TR" altLang="tr-TR" sz="2600" b="1" smtClean="0">
                <a:sym typeface="Symbol" panose="05050102010706020507" pitchFamily="18" charset="2"/>
              </a:rPr>
              <a:t> </a:t>
            </a:r>
            <a:r>
              <a:rPr lang="tr-TR" altLang="tr-TR" sz="2600" smtClean="0">
                <a:sym typeface="Symbol" panose="05050102010706020507" pitchFamily="18" charset="2"/>
              </a:rPr>
              <a:t>olur.</a:t>
            </a:r>
            <a:endParaRPr lang="en-US" altLang="tr-TR" sz="2600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		</a:t>
            </a:r>
            <a:r>
              <a:rPr lang="tr-TR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ADIM</a:t>
            </a:r>
            <a:r>
              <a:rPr lang="en-US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 2:</a:t>
            </a:r>
            <a:r>
              <a:rPr lang="en-US" altLang="tr-TR" sz="2600" b="1" smtClean="0">
                <a:sym typeface="Symbol" panose="05050102010706020507" pitchFamily="18" charset="2"/>
              </a:rPr>
              <a:t> (b)  (c) 	</a:t>
            </a:r>
            <a:r>
              <a:rPr lang="en-US" altLang="tr-TR" sz="2600" smtClean="0">
                <a:sym typeface="Symbol" panose="05050102010706020507" pitchFamily="18" charset="2"/>
              </a:rPr>
              <a:t>(</a:t>
            </a:r>
            <a:r>
              <a:rPr lang="tr-TR" altLang="tr-TR" sz="2600" smtClean="0">
                <a:sym typeface="Symbol" panose="05050102010706020507" pitchFamily="18" charset="2"/>
              </a:rPr>
              <a:t>hem</a:t>
            </a:r>
            <a:r>
              <a:rPr lang="en-US" altLang="tr-TR" sz="2600" smtClean="0">
                <a:sym typeface="Symbol" panose="05050102010706020507" pitchFamily="18" charset="2"/>
              </a:rPr>
              <a:t> </a:t>
            </a:r>
            <a:r>
              <a:rPr lang="tr-TR" altLang="tr-TR" sz="2600" smtClean="0">
                <a:sym typeface="Symbol" panose="05050102010706020507" pitchFamily="18" charset="2"/>
              </a:rPr>
              <a:t>yerçekimi</a:t>
            </a:r>
            <a:r>
              <a:rPr lang="en-US" altLang="tr-TR" sz="2600" smtClean="0">
                <a:sym typeface="Symbol" panose="05050102010706020507" pitchFamily="18" charset="2"/>
              </a:rPr>
              <a:t> </a:t>
            </a:r>
            <a:r>
              <a:rPr lang="tr-TR" altLang="tr-TR" sz="2600" smtClean="0">
                <a:sym typeface="Symbol" panose="05050102010706020507" pitchFamily="18" charset="2"/>
              </a:rPr>
              <a:t>hem</a:t>
            </a:r>
            <a:r>
              <a:rPr lang="en-US" altLang="tr-TR" sz="2600" smtClean="0">
                <a:sym typeface="Symbol" panose="05050102010706020507" pitchFamily="18" charset="2"/>
              </a:rPr>
              <a:t> </a:t>
            </a:r>
            <a:r>
              <a:rPr lang="tr-TR" altLang="tr-TR" sz="2600" smtClean="0">
                <a:sym typeface="Symbol" panose="05050102010706020507" pitchFamily="18" charset="2"/>
              </a:rPr>
              <a:t>yay</a:t>
            </a:r>
            <a:r>
              <a:rPr lang="en-US" altLang="tr-TR" sz="2600" smtClean="0">
                <a:sym typeface="Symbol" panose="05050102010706020507" pitchFamily="18" charset="2"/>
              </a:rPr>
              <a:t> PE)</a:t>
            </a:r>
            <a:endParaRPr lang="en-US" altLang="tr-TR" sz="26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500" b="1" smtClean="0">
                <a:sym typeface="Symbol" panose="05050102010706020507" pitchFamily="18" charset="2"/>
              </a:rPr>
              <a:t>  (½)m(v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500" b="1" smtClean="0">
                <a:sym typeface="Symbol" panose="05050102010706020507" pitchFamily="18" charset="2"/>
              </a:rPr>
              <a:t>)</a:t>
            </a:r>
            <a:r>
              <a:rPr lang="en-US" altLang="tr-TR" sz="25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500" b="1" smtClean="0">
                <a:sym typeface="Symbol" panose="05050102010706020507" pitchFamily="18" charset="2"/>
              </a:rPr>
              <a:t>+(½)k(y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500" b="1" smtClean="0">
                <a:sym typeface="Symbol" panose="05050102010706020507" pitchFamily="18" charset="2"/>
              </a:rPr>
              <a:t>)</a:t>
            </a:r>
            <a:r>
              <a:rPr lang="en-US" altLang="tr-TR" sz="25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500" b="1" smtClean="0">
                <a:sym typeface="Symbol" panose="05050102010706020507" pitchFamily="18" charset="2"/>
              </a:rPr>
              <a:t>+mgy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2 </a:t>
            </a:r>
            <a:r>
              <a:rPr lang="en-US" altLang="tr-TR" sz="2500" b="1" smtClean="0">
                <a:sym typeface="Symbol" panose="05050102010706020507" pitchFamily="18" charset="2"/>
              </a:rPr>
              <a:t>= (½)m(v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3</a:t>
            </a:r>
            <a:r>
              <a:rPr lang="en-US" altLang="tr-TR" sz="2500" b="1" smtClean="0">
                <a:sym typeface="Symbol" panose="05050102010706020507" pitchFamily="18" charset="2"/>
              </a:rPr>
              <a:t>)</a:t>
            </a:r>
            <a:r>
              <a:rPr lang="en-US" altLang="tr-TR" sz="25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500" b="1" smtClean="0">
                <a:sym typeface="Symbol" panose="05050102010706020507" pitchFamily="18" charset="2"/>
              </a:rPr>
              <a:t> + (½)k(y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3</a:t>
            </a:r>
            <a:r>
              <a:rPr lang="en-US" altLang="tr-TR" sz="2500" b="1" smtClean="0">
                <a:sym typeface="Symbol" panose="05050102010706020507" pitchFamily="18" charset="2"/>
              </a:rPr>
              <a:t>)</a:t>
            </a:r>
            <a:r>
              <a:rPr lang="en-US" altLang="tr-TR" sz="2500" b="1" baseline="30000" smtClean="0">
                <a:sym typeface="Symbol" panose="05050102010706020507" pitchFamily="18" charset="2"/>
              </a:rPr>
              <a:t>2 </a:t>
            </a:r>
            <a:r>
              <a:rPr lang="en-US" altLang="tr-TR" sz="2500" b="1" smtClean="0">
                <a:sym typeface="Symbol" panose="05050102010706020507" pitchFamily="18" charset="2"/>
              </a:rPr>
              <a:t>+ mgy</a:t>
            </a:r>
            <a:r>
              <a:rPr lang="en-US" altLang="tr-TR" sz="2500" b="1" baseline="-25000" smtClean="0">
                <a:sym typeface="Symbol" panose="05050102010706020507" pitchFamily="18" charset="2"/>
              </a:rPr>
              <a:t>3 </a:t>
            </a:r>
            <a:endParaRPr lang="en-US" altLang="tr-TR" sz="25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		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3</a:t>
            </a:r>
            <a:r>
              <a:rPr lang="en-US" altLang="tr-TR" sz="2600" b="1" smtClean="0">
                <a:sym typeface="Symbol" panose="05050102010706020507" pitchFamily="18" charset="2"/>
              </a:rPr>
              <a:t> = Y = 0.15m, y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 = 0  (½)m(v</a:t>
            </a:r>
            <a:r>
              <a:rPr lang="en-US" altLang="tr-TR" sz="26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600" b="1" smtClean="0">
                <a:sym typeface="Symbol" panose="05050102010706020507" pitchFamily="18" charset="2"/>
              </a:rPr>
              <a:t>)</a:t>
            </a:r>
            <a:r>
              <a:rPr lang="en-US" altLang="tr-TR" sz="2600" b="1" baseline="30000" smtClean="0">
                <a:sym typeface="Symbol" panose="05050102010706020507" pitchFamily="18" charset="2"/>
              </a:rPr>
              <a:t>2 </a:t>
            </a:r>
            <a:r>
              <a:rPr lang="en-US" altLang="tr-TR" sz="2600" b="1" smtClean="0">
                <a:sym typeface="Symbol" panose="05050102010706020507" pitchFamily="18" charset="2"/>
              </a:rPr>
              <a:t>= (½)kY</a:t>
            </a:r>
            <a:r>
              <a:rPr lang="en-US" altLang="tr-TR" sz="2600" b="1" baseline="30000" smtClean="0">
                <a:sym typeface="Symbol" panose="05050102010706020507" pitchFamily="18" charset="2"/>
              </a:rPr>
              <a:t>2 </a:t>
            </a:r>
            <a:r>
              <a:rPr lang="en-US" altLang="tr-TR" sz="2600" b="1" smtClean="0">
                <a:sym typeface="Symbol" panose="05050102010706020507" pitchFamily="18" charset="2"/>
              </a:rPr>
              <a:t>- mgY</a:t>
            </a: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		k </a:t>
            </a:r>
            <a:r>
              <a:rPr lang="tr-TR" altLang="tr-TR" sz="2600" smtClean="0">
                <a:sym typeface="Symbol" panose="05050102010706020507" pitchFamily="18" charset="2"/>
              </a:rPr>
              <a:t>yı çözünüz ve</a:t>
            </a:r>
            <a:r>
              <a:rPr lang="en-US" altLang="tr-TR" sz="2600" smtClean="0">
                <a:sym typeface="Symbol" panose="05050102010706020507" pitchFamily="18" charset="2"/>
              </a:rPr>
              <a:t> </a:t>
            </a:r>
            <a:r>
              <a:rPr lang="en-US" altLang="tr-TR" sz="2600" b="1" smtClean="0">
                <a:sym typeface="Symbol" panose="05050102010706020507" pitchFamily="18" charset="2"/>
              </a:rPr>
              <a:t>k = 1590 N/m</a:t>
            </a:r>
            <a:r>
              <a:rPr lang="tr-TR" altLang="tr-TR" sz="2600" b="1" smtClean="0">
                <a:sym typeface="Symbol" panose="05050102010706020507" pitchFamily="18" charset="2"/>
              </a:rPr>
              <a:t> </a:t>
            </a:r>
            <a:r>
              <a:rPr lang="tr-TR" altLang="tr-TR" sz="2600" smtClean="0">
                <a:sym typeface="Symbol" panose="05050102010706020507" pitchFamily="18" charset="2"/>
              </a:rPr>
              <a:t>elde ediniz</a:t>
            </a:r>
            <a:endParaRPr lang="en-US" altLang="tr-TR" sz="26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600" b="1" smtClean="0">
                <a:sym typeface="Symbol" panose="05050102010706020507" pitchFamily="18" charset="2"/>
              </a:rPr>
              <a:t>	</a:t>
            </a:r>
            <a:r>
              <a:rPr lang="tr-TR" altLang="tr-TR" sz="2600" b="1" smtClean="0">
                <a:solidFill>
                  <a:srgbClr val="6600CC"/>
                </a:solidFill>
                <a:sym typeface="Symbol" panose="05050102010706020507" pitchFamily="18" charset="2"/>
              </a:rPr>
              <a:t>Farklı</a:t>
            </a:r>
            <a:r>
              <a:rPr lang="en-US" altLang="tr-TR" sz="2600" b="1" smtClean="0">
                <a:solidFill>
                  <a:srgbClr val="6600CC"/>
                </a:solidFill>
                <a:sym typeface="Symbol" panose="05050102010706020507" pitchFamily="18" charset="2"/>
              </a:rPr>
              <a:t> </a:t>
            </a:r>
            <a:r>
              <a:rPr lang="tr-TR" altLang="tr-TR" sz="2600" b="1" smtClean="0">
                <a:solidFill>
                  <a:srgbClr val="6600CC"/>
                </a:solidFill>
                <a:sym typeface="Symbol" panose="05050102010706020507" pitchFamily="18" charset="2"/>
              </a:rPr>
              <a:t>ÇÖZÜM yolu</a:t>
            </a:r>
            <a:r>
              <a:rPr lang="en-US" altLang="tr-TR" sz="2600" b="1" smtClean="0">
                <a:solidFill>
                  <a:srgbClr val="6600CC"/>
                </a:solidFill>
                <a:sym typeface="Symbol" panose="05050102010706020507" pitchFamily="18" charset="2"/>
              </a:rPr>
              <a:t>:</a:t>
            </a:r>
            <a:r>
              <a:rPr lang="en-US" altLang="tr-TR" sz="2600" b="1" smtClean="0">
                <a:sym typeface="Symbol" panose="05050102010706020507" pitchFamily="18" charset="2"/>
              </a:rPr>
              <a:t> (a)  (c) (b)</a:t>
            </a:r>
            <a:r>
              <a:rPr lang="en-US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tr-TR" altLang="tr-TR" sz="2600" b="1" smtClean="0">
                <a:solidFill>
                  <a:srgbClr val="FF0000"/>
                </a:solidFill>
                <a:sym typeface="Symbol" panose="05050102010706020507" pitchFamily="18" charset="2"/>
              </a:rPr>
              <a:t>yi atlayınız</a:t>
            </a:r>
            <a:endParaRPr lang="en-US" altLang="tr-TR" sz="2600" b="1" smtClean="0">
              <a:sym typeface="Symbol" panose="05050102010706020507" pitchFamily="18" charset="2"/>
            </a:endParaRPr>
          </a:p>
        </p:txBody>
      </p:sp>
      <p:pic>
        <p:nvPicPr>
          <p:cNvPr id="23556" name="Picture 4" descr="F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00" y="457200"/>
            <a:ext cx="4789488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743200" y="533400"/>
            <a:ext cx="915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rgbClr val="9900CC"/>
                </a:solidFill>
              </a:rPr>
              <a:t>v</a:t>
            </a:r>
            <a:r>
              <a:rPr lang="en-US" altLang="tr-TR" sz="2400" b="1" baseline="-25000">
                <a:solidFill>
                  <a:srgbClr val="9900CC"/>
                </a:solidFill>
              </a:rPr>
              <a:t>1</a:t>
            </a:r>
            <a:r>
              <a:rPr lang="en-US" altLang="tr-TR" sz="2400" b="1">
                <a:solidFill>
                  <a:srgbClr val="9900CC"/>
                </a:solidFill>
              </a:rPr>
              <a:t> = 0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570413" y="685800"/>
            <a:ext cx="915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rgbClr val="9900CC"/>
                </a:solidFill>
              </a:rPr>
              <a:t>v</a:t>
            </a:r>
            <a:r>
              <a:rPr lang="en-US" altLang="tr-TR" sz="2400" b="1" baseline="-25000">
                <a:solidFill>
                  <a:srgbClr val="9900CC"/>
                </a:solidFill>
              </a:rPr>
              <a:t>2</a:t>
            </a:r>
            <a:r>
              <a:rPr lang="en-US" altLang="tr-TR" sz="2400" b="1">
                <a:solidFill>
                  <a:srgbClr val="9900CC"/>
                </a:solidFill>
              </a:rPr>
              <a:t> = ?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924800" y="1752600"/>
            <a:ext cx="890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rgbClr val="9900CC"/>
                </a:solidFill>
              </a:rPr>
              <a:t>v</a:t>
            </a:r>
            <a:r>
              <a:rPr lang="en-US" altLang="tr-TR" sz="2400" b="1" baseline="-25000">
                <a:solidFill>
                  <a:srgbClr val="9900CC"/>
                </a:solidFill>
              </a:rPr>
              <a:t>3 </a:t>
            </a:r>
            <a:r>
              <a:rPr lang="en-US" altLang="tr-TR" sz="2400" b="1">
                <a:solidFill>
                  <a:srgbClr val="9900CC"/>
                </a:solidFill>
              </a:rPr>
              <a:t>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066800"/>
          </a:xfrm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chemeClr val="accent2"/>
                </a:solidFill>
              </a:rPr>
              <a:t>Kesim</a:t>
            </a:r>
            <a:r>
              <a:rPr lang="en-US" altLang="tr-TR" sz="3600" b="1" smtClean="0">
                <a:solidFill>
                  <a:schemeClr val="accent2"/>
                </a:solidFill>
              </a:rPr>
              <a:t> 8.3: </a:t>
            </a:r>
            <a:r>
              <a:rPr lang="tr-TR" altLang="tr-TR" sz="3600" b="1" smtClean="0">
                <a:solidFill>
                  <a:schemeClr val="accent2"/>
                </a:solidFill>
              </a:rPr>
              <a:t>Sürtünmeli Problemler</a:t>
            </a:r>
            <a:endParaRPr lang="en-US" altLang="tr-TR" sz="3600" b="1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226425" cy="5943600"/>
          </a:xfrm>
        </p:spPr>
        <p:txBody>
          <a:bodyPr/>
          <a:lstStyle/>
          <a:p>
            <a:pPr eaLnBrk="1" hangingPunct="1"/>
            <a:r>
              <a:rPr lang="tr-TR" altLang="tr-TR" sz="2800" smtClean="0">
                <a:sym typeface="Symbol" panose="05050102010706020507" pitchFamily="18" charset="2"/>
              </a:rPr>
              <a:t>Genel olarak</a:t>
            </a:r>
            <a:endParaRPr lang="en-US" altLang="tr-TR" sz="2800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800" b="1" smtClean="0">
                <a:sym typeface="Symbol" panose="05050102010706020507" pitchFamily="18" charset="2"/>
              </a:rPr>
              <a:t>			W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NC </a:t>
            </a:r>
            <a:r>
              <a:rPr lang="en-US" altLang="tr-TR" sz="2800" b="1" smtClean="0">
                <a:sym typeface="Symbol" panose="05050102010706020507" pitchFamily="18" charset="2"/>
              </a:rPr>
              <a:t>= K + U</a:t>
            </a:r>
            <a:endParaRPr lang="tr-TR" altLang="tr-TR" sz="28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tr-TR" altLang="tr-TR" sz="2800" smtClean="0">
                <a:sym typeface="Symbol" panose="05050102010706020507" pitchFamily="18" charset="2"/>
              </a:rPr>
              <a:t>elde ettik.</a:t>
            </a:r>
            <a:endParaRPr lang="en-US" altLang="tr-TR" sz="2800" smtClean="0">
              <a:sym typeface="Symbol" panose="05050102010706020507" pitchFamily="18" charset="2"/>
            </a:endParaRPr>
          </a:p>
          <a:p>
            <a:pPr lvl="1"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W</a:t>
            </a:r>
            <a:r>
              <a:rPr lang="en-US" altLang="tr-TR" b="1" baseline="-25000" smtClean="0">
                <a:sym typeface="Symbol" panose="05050102010706020507" pitchFamily="18" charset="2"/>
              </a:rPr>
              <a:t>NC </a:t>
            </a:r>
            <a:r>
              <a:rPr lang="en-US" altLang="tr-TR" b="1" smtClean="0">
                <a:sym typeface="Symbol" panose="05050102010706020507" pitchFamily="18" charset="2"/>
              </a:rPr>
              <a:t>=</a:t>
            </a:r>
            <a:r>
              <a:rPr lang="en-US" altLang="tr-TR" smtClean="0"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Korunumsuz kuvvetlerin yaptığı iş</a:t>
            </a:r>
            <a:endParaRPr lang="en-US" altLang="tr-TR" smtClean="0">
              <a:sym typeface="Symbol" panose="05050102010706020507" pitchFamily="18" charset="2"/>
            </a:endParaRPr>
          </a:p>
          <a:p>
            <a:pPr lvl="1"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K = </a:t>
            </a:r>
            <a:r>
              <a:rPr lang="en-US" altLang="tr-TR" smtClean="0">
                <a:sym typeface="Symbol" panose="05050102010706020507" pitchFamily="18" charset="2"/>
              </a:rPr>
              <a:t>KE</a:t>
            </a:r>
            <a:r>
              <a:rPr lang="tr-TR" altLang="tr-TR" smtClean="0">
                <a:sym typeface="Symbol" panose="05050102010706020507" pitchFamily="18" charset="2"/>
              </a:rPr>
              <a:t> deki değişim</a:t>
            </a:r>
            <a:endParaRPr lang="en-US" altLang="tr-TR" smtClean="0">
              <a:sym typeface="Symbol" panose="05050102010706020507" pitchFamily="18" charset="2"/>
            </a:endParaRPr>
          </a:p>
          <a:p>
            <a:pPr lvl="1"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U = </a:t>
            </a:r>
            <a:r>
              <a:rPr lang="en-US" altLang="tr-TR" smtClean="0">
                <a:sym typeface="Symbol" panose="05050102010706020507" pitchFamily="18" charset="2"/>
              </a:rPr>
              <a:t>(</a:t>
            </a:r>
            <a:r>
              <a:rPr lang="tr-TR" altLang="tr-TR" smtClean="0">
                <a:sym typeface="Symbol" panose="05050102010706020507" pitchFamily="18" charset="2"/>
              </a:rPr>
              <a:t>korunumlu kuvvetler</a:t>
            </a:r>
            <a:r>
              <a:rPr lang="en-US" altLang="tr-TR" smtClean="0">
                <a:sym typeface="Symbol" panose="05050102010706020507" pitchFamily="18" charset="2"/>
              </a:rPr>
              <a:t>)</a:t>
            </a:r>
            <a:r>
              <a:rPr lang="tr-TR" altLang="tr-TR" smtClean="0">
                <a:sym typeface="Symbol" panose="05050102010706020507" pitchFamily="18" charset="2"/>
              </a:rPr>
              <a:t> </a:t>
            </a:r>
            <a:r>
              <a:rPr lang="en-US" altLang="tr-TR" smtClean="0">
                <a:sym typeface="Symbol" panose="05050102010706020507" pitchFamily="18" charset="2"/>
              </a:rPr>
              <a:t>PE</a:t>
            </a:r>
            <a:r>
              <a:rPr lang="tr-TR" altLang="tr-TR" smtClean="0">
                <a:sym typeface="Symbol" panose="05050102010706020507" pitchFamily="18" charset="2"/>
              </a:rPr>
              <a:t> deki değişim</a:t>
            </a: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/>
            <a:r>
              <a:rPr lang="tr-TR" altLang="tr-TR" sz="2800" b="1" i="1" smtClean="0">
                <a:solidFill>
                  <a:srgbClr val="FF0000"/>
                </a:solidFill>
                <a:sym typeface="Symbol" panose="05050102010706020507" pitchFamily="18" charset="2"/>
              </a:rPr>
              <a:t>Sürtünme korunumsuz bir kuvvettir</a:t>
            </a:r>
            <a:r>
              <a:rPr lang="en-US" altLang="tr-TR" sz="2800" b="1" i="1" smtClean="0">
                <a:solidFill>
                  <a:srgbClr val="FF0000"/>
                </a:solidFill>
                <a:sym typeface="Symbol" panose="05050102010706020507" pitchFamily="18" charset="2"/>
              </a:rPr>
              <a:t>!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Sürtünme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varsa</a:t>
            </a:r>
            <a:r>
              <a:rPr lang="en-US" altLang="tr-TR" sz="2800" smtClean="0">
                <a:sym typeface="Symbol" panose="05050102010706020507" pitchFamily="18" charset="2"/>
              </a:rPr>
              <a:t>, (</a:t>
            </a:r>
            <a:r>
              <a:rPr lang="en-US" altLang="tr-TR" sz="2800" b="1" smtClean="0">
                <a:sym typeface="Symbol" panose="05050102010706020507" pitchFamily="18" charset="2"/>
              </a:rPr>
              <a:t>W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NC </a:t>
            </a:r>
            <a:r>
              <a:rPr lang="en-US" altLang="tr-TR" sz="2800" b="1" smtClean="0">
                <a:sym typeface="Symbol" panose="05050102010706020507" pitchFamily="18" charset="2"/>
              </a:rPr>
              <a:t> W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smtClean="0">
                <a:sym typeface="Symbol" panose="05050102010706020507" pitchFamily="18" charset="2"/>
              </a:rPr>
              <a:t>) </a:t>
            </a:r>
            <a:r>
              <a:rPr lang="tr-TR" altLang="tr-TR" sz="2800" smtClean="0">
                <a:sym typeface="Symbol" panose="05050102010706020507" pitchFamily="18" charset="2"/>
              </a:rPr>
              <a:t>elde ederiz.</a:t>
            </a:r>
            <a:endParaRPr lang="en-US" altLang="tr-TR" sz="2800" smtClean="0">
              <a:sym typeface="Symbol" panose="05050102010706020507" pitchFamily="18" charset="2"/>
            </a:endParaRPr>
          </a:p>
          <a:p>
            <a:pPr lvl="1"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	W</a:t>
            </a:r>
            <a:r>
              <a:rPr lang="en-US" altLang="tr-TR" b="1" baseline="-25000" smtClean="0">
                <a:sym typeface="Symbol" panose="05050102010706020507" pitchFamily="18" charset="2"/>
              </a:rPr>
              <a:t>f </a:t>
            </a:r>
            <a:r>
              <a:rPr lang="en-US" altLang="tr-TR" smtClean="0">
                <a:sym typeface="Symbol" panose="05050102010706020507" pitchFamily="18" charset="2"/>
              </a:rPr>
              <a:t>= </a:t>
            </a:r>
            <a:r>
              <a:rPr lang="tr-TR" altLang="tr-TR" smtClean="0">
                <a:sym typeface="Symbol" panose="05050102010706020507" pitchFamily="18" charset="2"/>
              </a:rPr>
              <a:t>Sürtünmenin yaptığı iş</a:t>
            </a:r>
            <a:endParaRPr lang="en-US" altLang="tr-TR" smtClean="0">
              <a:sym typeface="Symbol" panose="05050102010706020507" pitchFamily="18" charset="2"/>
            </a:endParaRPr>
          </a:p>
          <a:p>
            <a:pPr lvl="1" eaLnBrk="1" hangingPunct="1">
              <a:buFontTx/>
              <a:buNone/>
            </a:pPr>
            <a:r>
              <a:rPr lang="en-US" altLang="tr-TR" smtClean="0">
                <a:sym typeface="Symbol" panose="05050102010706020507" pitchFamily="18" charset="2"/>
              </a:rPr>
              <a:t>	</a:t>
            </a:r>
            <a:r>
              <a:rPr lang="en-US" altLang="tr-TR" b="1" smtClean="0">
                <a:sym typeface="Symbol" panose="05050102010706020507" pitchFamily="18" charset="2"/>
              </a:rPr>
              <a:t>d</a:t>
            </a:r>
            <a:r>
              <a:rPr lang="tr-TR" altLang="tr-TR" b="1" smtClean="0"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mesafesinde hareket edilmesinde</a:t>
            </a:r>
            <a:r>
              <a:rPr lang="en-US" altLang="tr-TR" smtClean="0"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kinetik sürtünme kuvveti </a:t>
            </a:r>
            <a:r>
              <a:rPr lang="en-US" altLang="tr-TR" b="1" smtClean="0">
                <a:sym typeface="Symbol" panose="05050102010706020507" pitchFamily="18" charset="2"/>
              </a:rPr>
              <a:t>f</a:t>
            </a:r>
            <a:r>
              <a:rPr lang="en-US" altLang="tr-TR" b="1" baseline="-25000" smtClean="0">
                <a:sym typeface="Symbol" panose="05050102010706020507" pitchFamily="18" charset="2"/>
              </a:rPr>
              <a:t>k</a:t>
            </a:r>
            <a:r>
              <a:rPr lang="en-US" altLang="tr-TR" b="1" smtClean="0"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;</a:t>
            </a:r>
            <a:r>
              <a:rPr lang="tr-TR" altLang="tr-TR" b="1" smtClean="0">
                <a:sym typeface="Symbol" panose="05050102010706020507" pitchFamily="18" charset="2"/>
              </a:rPr>
              <a:t> </a:t>
            </a:r>
            <a:r>
              <a:rPr lang="en-US" altLang="tr-TR" b="1" smtClean="0">
                <a:sym typeface="Symbol" panose="05050102010706020507" pitchFamily="18" charset="2"/>
              </a:rPr>
              <a:t>W</a:t>
            </a:r>
            <a:r>
              <a:rPr lang="en-US" altLang="tr-TR" b="1" baseline="-25000" smtClean="0">
                <a:sym typeface="Symbol" panose="05050102010706020507" pitchFamily="18" charset="2"/>
              </a:rPr>
              <a:t>f  </a:t>
            </a:r>
            <a:r>
              <a:rPr lang="en-US" altLang="tr-TR" b="1" smtClean="0">
                <a:sym typeface="Symbol" panose="05050102010706020507" pitchFamily="18" charset="2"/>
              </a:rPr>
              <a:t>= -  f</a:t>
            </a:r>
            <a:r>
              <a:rPr lang="en-US" altLang="tr-TR" b="1" baseline="-25000" smtClean="0">
                <a:sym typeface="Symbol" panose="05050102010706020507" pitchFamily="18" charset="2"/>
              </a:rPr>
              <a:t>k</a:t>
            </a:r>
            <a:r>
              <a:rPr lang="en-US" altLang="tr-TR" b="1" smtClean="0">
                <a:sym typeface="Symbol" panose="05050102010706020507" pitchFamily="18" charset="2"/>
              </a:rPr>
              <a:t>d </a:t>
            </a:r>
            <a:r>
              <a:rPr lang="tr-TR" altLang="tr-TR" smtClean="0">
                <a:sym typeface="Symbol" panose="05050102010706020507" pitchFamily="18" charset="2"/>
              </a:rPr>
              <a:t>işi yapar.</a:t>
            </a:r>
            <a:endParaRPr lang="en-US" altLang="tr-TR" smtClean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410575" cy="5619750"/>
          </a:xfrm>
        </p:spPr>
        <p:txBody>
          <a:bodyPr/>
          <a:lstStyle/>
          <a:p>
            <a:pPr eaLnBrk="1" hangingPunct="1">
              <a:buFont typeface="Symbol" panose="05050102010706020507" pitchFamily="18" charset="2"/>
              <a:buChar char="Þ"/>
            </a:pPr>
            <a:r>
              <a:rPr lang="tr-TR" altLang="tr-TR" b="1" i="1" u="sng" smtClean="0">
                <a:solidFill>
                  <a:srgbClr val="6600CC"/>
                </a:solidFill>
                <a:sym typeface="Symbol" panose="05050102010706020507" pitchFamily="18" charset="2"/>
              </a:rPr>
              <a:t>Sürtünme olduğu zaman</a:t>
            </a:r>
            <a:r>
              <a:rPr lang="en-US" altLang="tr-TR" smtClean="0">
                <a:sym typeface="Symbol" panose="05050102010706020507" pitchFamily="18" charset="2"/>
              </a:rPr>
              <a:t>,</a:t>
            </a:r>
            <a:endParaRPr lang="en-US" altLang="tr-TR" b="1" smtClean="0">
              <a:sym typeface="Symbol" panose="05050102010706020507" pitchFamily="18" charset="2"/>
            </a:endParaRPr>
          </a:p>
          <a:p>
            <a:pPr eaLnBrk="1" hangingPunct="1">
              <a:buFont typeface="Symbol" panose="05050102010706020507" pitchFamily="18" charset="2"/>
              <a:buNone/>
            </a:pPr>
            <a:r>
              <a:rPr lang="en-US" altLang="tr-TR" sz="2800" b="1" smtClean="0">
                <a:sym typeface="Symbol" panose="05050102010706020507" pitchFamily="18" charset="2"/>
              </a:rPr>
              <a:t>   W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 </a:t>
            </a:r>
            <a:r>
              <a:rPr lang="en-US" altLang="tr-TR" sz="2800" b="1" smtClean="0">
                <a:sym typeface="Symbol" panose="05050102010706020507" pitchFamily="18" charset="2"/>
              </a:rPr>
              <a:t>= -f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800" b="1" smtClean="0">
                <a:sym typeface="Symbol" panose="05050102010706020507" pitchFamily="18" charset="2"/>
              </a:rPr>
              <a:t>d = K + U = K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 – K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</a:t>
            </a:r>
            <a:r>
              <a:rPr lang="en-US" altLang="tr-TR" sz="2800" b="1" smtClean="0">
                <a:sym typeface="Symbol" panose="05050102010706020507" pitchFamily="18" charset="2"/>
              </a:rPr>
              <a:t> + U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 – U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</a:t>
            </a:r>
          </a:p>
          <a:p>
            <a:pPr marL="457200" lvl="1" indent="0" eaLnBrk="1" hangingPunct="1">
              <a:buFontTx/>
              <a:buNone/>
            </a:pPr>
            <a:r>
              <a:rPr lang="tr-TR" altLang="tr-TR" smtClean="0">
                <a:sym typeface="Symbol" panose="05050102010706020507" pitchFamily="18" charset="2"/>
              </a:rPr>
              <a:t>elde ederiz.</a:t>
            </a:r>
          </a:p>
          <a:p>
            <a:pPr marL="457200" lvl="1" indent="0" eaLnBrk="1" hangingPunct="1"/>
            <a:r>
              <a:rPr lang="tr-TR" altLang="tr-TR" smtClean="0">
                <a:sym typeface="Symbol" panose="05050102010706020507" pitchFamily="18" charset="2"/>
              </a:rPr>
              <a:t>Hatta şu anda</a:t>
            </a:r>
            <a:r>
              <a:rPr lang="en-US" altLang="tr-TR" smtClean="0">
                <a:sym typeface="Symbol" panose="05050102010706020507" pitchFamily="18" charset="2"/>
              </a:rPr>
              <a:t>, </a:t>
            </a:r>
            <a:r>
              <a:rPr lang="en-US" altLang="tr-TR" b="1" smtClean="0">
                <a:solidFill>
                  <a:srgbClr val="FF0000"/>
                </a:solidFill>
                <a:sym typeface="Symbol" panose="05050102010706020507" pitchFamily="18" charset="2"/>
              </a:rPr>
              <a:t>K + U  </a:t>
            </a:r>
            <a:r>
              <a:rPr lang="tr-TR" altLang="tr-TR" b="1" smtClean="0">
                <a:solidFill>
                  <a:srgbClr val="FF0000"/>
                </a:solidFill>
                <a:sym typeface="Symbol" panose="05050102010706020507" pitchFamily="18" charset="2"/>
              </a:rPr>
              <a:t>Sabit</a:t>
            </a:r>
            <a:r>
              <a:rPr lang="en-US" altLang="tr-TR" b="1" smtClean="0">
                <a:solidFill>
                  <a:srgbClr val="FF0000"/>
                </a:solidFill>
                <a:sym typeface="Symbol" panose="05050102010706020507" pitchFamily="18" charset="2"/>
              </a:rPr>
              <a:t>!</a:t>
            </a:r>
          </a:p>
          <a:p>
            <a:pPr marL="457200" lvl="1" indent="0" eaLnBrk="1" hangingPunct="1"/>
            <a:r>
              <a:rPr lang="tr-TR" altLang="tr-TR" smtClean="0">
                <a:sym typeface="Symbol" panose="05050102010706020507" pitchFamily="18" charset="2"/>
              </a:rPr>
              <a:t>Bunun yerine</a:t>
            </a:r>
            <a:r>
              <a:rPr lang="en-US" altLang="tr-TR" smtClean="0">
                <a:sym typeface="Symbol" panose="05050102010706020507" pitchFamily="18" charset="2"/>
              </a:rPr>
              <a:t>, </a:t>
            </a:r>
            <a:r>
              <a:rPr lang="en-US" altLang="tr-TR" b="1" smtClean="0">
                <a:sym typeface="Symbol" panose="05050102010706020507" pitchFamily="18" charset="2"/>
              </a:rPr>
              <a:t>K</a:t>
            </a:r>
            <a:r>
              <a:rPr lang="en-US" altLang="tr-TR" b="1" baseline="-25000" smtClean="0">
                <a:sym typeface="Symbol" panose="05050102010706020507" pitchFamily="18" charset="2"/>
              </a:rPr>
              <a:t>i</a:t>
            </a:r>
            <a:r>
              <a:rPr lang="en-US" altLang="tr-TR" b="1" smtClean="0">
                <a:sym typeface="Symbol" panose="05050102010706020507" pitchFamily="18" charset="2"/>
              </a:rPr>
              <a:t> + U</a:t>
            </a:r>
            <a:r>
              <a:rPr lang="en-US" altLang="tr-TR" b="1" baseline="-25000" smtClean="0">
                <a:sym typeface="Symbol" panose="05050102010706020507" pitchFamily="18" charset="2"/>
              </a:rPr>
              <a:t>i</a:t>
            </a:r>
            <a:r>
              <a:rPr lang="en-US" altLang="tr-TR" b="1" smtClean="0">
                <a:sym typeface="Symbol" panose="05050102010706020507" pitchFamily="18" charset="2"/>
              </a:rPr>
              <a:t>+ W</a:t>
            </a:r>
            <a:r>
              <a:rPr lang="en-US" altLang="tr-TR" b="1" baseline="-25000" smtClean="0">
                <a:sym typeface="Symbol" panose="05050102010706020507" pitchFamily="18" charset="2"/>
              </a:rPr>
              <a:t>f  </a:t>
            </a:r>
            <a:r>
              <a:rPr lang="en-US" altLang="tr-TR" b="1" smtClean="0">
                <a:sym typeface="Symbol" panose="05050102010706020507" pitchFamily="18" charset="2"/>
              </a:rPr>
              <a:t>= K</a:t>
            </a:r>
            <a:r>
              <a:rPr lang="en-US" altLang="tr-TR" b="1" baseline="-25000" smtClean="0">
                <a:sym typeface="Symbol" panose="05050102010706020507" pitchFamily="18" charset="2"/>
              </a:rPr>
              <a:t>f </a:t>
            </a:r>
            <a:r>
              <a:rPr lang="en-US" altLang="tr-TR" b="1" smtClean="0">
                <a:sym typeface="Symbol" panose="05050102010706020507" pitchFamily="18" charset="2"/>
              </a:rPr>
              <a:t>+ U</a:t>
            </a:r>
            <a:r>
              <a:rPr lang="en-US" altLang="tr-TR" b="1" baseline="-25000" smtClean="0">
                <a:sym typeface="Symbol" panose="05050102010706020507" pitchFamily="18" charset="2"/>
              </a:rPr>
              <a:t>f</a:t>
            </a:r>
            <a:r>
              <a:rPr lang="en-US" altLang="tr-TR" b="1" smtClean="0">
                <a:sym typeface="Symbol" panose="05050102010706020507" pitchFamily="18" charset="2"/>
              </a:rPr>
              <a:t> </a:t>
            </a:r>
          </a:p>
          <a:p>
            <a:pPr eaLnBrk="1" hangingPunct="1">
              <a:buFontTx/>
              <a:buNone/>
            </a:pPr>
            <a:r>
              <a:rPr lang="tr-TR" altLang="tr-TR" sz="2800" smtClean="0">
                <a:sym typeface="Symbol" panose="05050102010706020507" pitchFamily="18" charset="2"/>
              </a:rPr>
              <a:t>YADA</a:t>
            </a:r>
            <a:r>
              <a:rPr lang="en-US" altLang="tr-TR" sz="2800" smtClean="0">
                <a:sym typeface="Symbol" panose="05050102010706020507" pitchFamily="18" charset="2"/>
              </a:rPr>
              <a:t>:</a:t>
            </a:r>
            <a:r>
              <a:rPr lang="tr-TR" altLang="tr-TR" sz="2800" smtClean="0">
                <a:sym typeface="Symbol" panose="05050102010706020507" pitchFamily="18" charset="2"/>
              </a:rPr>
              <a:t> 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en-US" altLang="tr-TR" sz="2800" b="1" smtClean="0">
                <a:sym typeface="Symbol" panose="05050102010706020507" pitchFamily="18" charset="2"/>
              </a:rPr>
              <a:t>K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</a:t>
            </a:r>
            <a:r>
              <a:rPr lang="en-US" altLang="tr-TR" sz="2800" b="1" smtClean="0">
                <a:sym typeface="Symbol" panose="05050102010706020507" pitchFamily="18" charset="2"/>
              </a:rPr>
              <a:t> + U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  </a:t>
            </a:r>
            <a:r>
              <a:rPr lang="en-US" altLang="tr-TR" sz="2800" b="1" smtClean="0">
                <a:sym typeface="Symbol" panose="05050102010706020507" pitchFamily="18" charset="2"/>
              </a:rPr>
              <a:t>- f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800" b="1" smtClean="0">
                <a:sym typeface="Symbol" panose="05050102010706020507" pitchFamily="18" charset="2"/>
              </a:rPr>
              <a:t>d = K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+ U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 </a:t>
            </a:r>
          </a:p>
          <a:p>
            <a:pPr eaLnBrk="1" hangingPunct="1"/>
            <a:r>
              <a:rPr lang="tr-TR" altLang="tr-TR" smtClean="0">
                <a:sym typeface="Symbol" panose="05050102010706020507" pitchFamily="18" charset="2"/>
              </a:rPr>
              <a:t>Yerçekimi 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PE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için</a:t>
            </a:r>
            <a:r>
              <a:rPr lang="en-US" altLang="tr-TR" smtClean="0">
                <a:solidFill>
                  <a:srgbClr val="990000"/>
                </a:solidFill>
                <a:sym typeface="Symbol" panose="05050102010706020507" pitchFamily="18" charset="2"/>
              </a:rPr>
              <a:t>:</a:t>
            </a: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 	(</a:t>
            </a:r>
            <a:r>
              <a:rPr lang="en-US" altLang="tr-TR" sz="3600" b="1" smtClean="0">
                <a:sym typeface="Symbol" panose="05050102010706020507" pitchFamily="18" charset="2"/>
              </a:rPr>
              <a:t>½)</a:t>
            </a:r>
            <a:r>
              <a:rPr lang="en-US" altLang="tr-TR" b="1" smtClean="0">
                <a:sym typeface="Symbol" panose="05050102010706020507" pitchFamily="18" charset="2"/>
              </a:rPr>
              <a:t>m(v</a:t>
            </a:r>
            <a:r>
              <a:rPr lang="en-US" altLang="tr-TR" b="1" baseline="-25000" smtClean="0">
                <a:sym typeface="Symbol" panose="05050102010706020507" pitchFamily="18" charset="2"/>
              </a:rPr>
              <a:t>i</a:t>
            </a:r>
            <a:r>
              <a:rPr lang="en-US" altLang="tr-TR" b="1" smtClean="0">
                <a:sym typeface="Symbol" panose="05050102010706020507" pitchFamily="18" charset="2"/>
              </a:rPr>
              <a:t>)</a:t>
            </a:r>
            <a:r>
              <a:rPr lang="en-US" altLang="tr-TR" b="1" baseline="30000" smtClean="0">
                <a:sym typeface="Symbol" panose="05050102010706020507" pitchFamily="18" charset="2"/>
              </a:rPr>
              <a:t>2</a:t>
            </a:r>
            <a:r>
              <a:rPr lang="en-US" altLang="tr-TR" b="1" smtClean="0">
                <a:sym typeface="Symbol" panose="05050102010706020507" pitchFamily="18" charset="2"/>
              </a:rPr>
              <a:t> + mgy</a:t>
            </a:r>
            <a:r>
              <a:rPr lang="en-US" altLang="tr-TR" b="1" baseline="-25000" smtClean="0">
                <a:sym typeface="Symbol" panose="05050102010706020507" pitchFamily="18" charset="2"/>
              </a:rPr>
              <a:t>i</a:t>
            </a:r>
            <a:r>
              <a:rPr lang="en-US" altLang="tr-TR" b="1" smtClean="0">
                <a:sym typeface="Symbol" panose="05050102010706020507" pitchFamily="18" charset="2"/>
              </a:rPr>
              <a:t> = (</a:t>
            </a:r>
            <a:r>
              <a:rPr lang="en-US" altLang="tr-TR" sz="3600" b="1" smtClean="0">
                <a:sym typeface="Symbol" panose="05050102010706020507" pitchFamily="18" charset="2"/>
              </a:rPr>
              <a:t>½)</a:t>
            </a:r>
            <a:r>
              <a:rPr lang="en-US" altLang="tr-TR" b="1" smtClean="0">
                <a:sym typeface="Symbol" panose="05050102010706020507" pitchFamily="18" charset="2"/>
              </a:rPr>
              <a:t>m(v</a:t>
            </a:r>
            <a:r>
              <a:rPr lang="en-US" altLang="tr-TR" b="1" baseline="-25000" smtClean="0">
                <a:sym typeface="Symbol" panose="05050102010706020507" pitchFamily="18" charset="2"/>
              </a:rPr>
              <a:t>f</a:t>
            </a:r>
            <a:r>
              <a:rPr lang="en-US" altLang="tr-TR" b="1" smtClean="0">
                <a:sym typeface="Symbol" panose="05050102010706020507" pitchFamily="18" charset="2"/>
              </a:rPr>
              <a:t>)</a:t>
            </a:r>
            <a:r>
              <a:rPr lang="en-US" altLang="tr-TR" b="1" baseline="30000" smtClean="0">
                <a:sym typeface="Symbol" panose="05050102010706020507" pitchFamily="18" charset="2"/>
              </a:rPr>
              <a:t>2</a:t>
            </a:r>
            <a:r>
              <a:rPr lang="en-US" altLang="tr-TR" b="1" smtClean="0">
                <a:sym typeface="Symbol" panose="05050102010706020507" pitchFamily="18" charset="2"/>
              </a:rPr>
              <a:t> + mgy</a:t>
            </a:r>
            <a:r>
              <a:rPr lang="en-US" altLang="tr-TR" b="1" baseline="-25000" smtClean="0">
                <a:sym typeface="Symbol" panose="05050102010706020507" pitchFamily="18" charset="2"/>
              </a:rPr>
              <a:t>f</a:t>
            </a:r>
            <a:r>
              <a:rPr lang="en-US" altLang="tr-TR" b="1" smtClean="0">
                <a:sym typeface="Symbol" panose="05050102010706020507" pitchFamily="18" charset="2"/>
              </a:rPr>
              <a:t> + f</a:t>
            </a:r>
            <a:r>
              <a:rPr lang="en-US" altLang="tr-TR" b="1" baseline="-25000" smtClean="0">
                <a:sym typeface="Symbol" panose="05050102010706020507" pitchFamily="18" charset="2"/>
              </a:rPr>
              <a:t>k</a:t>
            </a:r>
            <a:r>
              <a:rPr lang="en-US" altLang="tr-TR" b="1" smtClean="0">
                <a:sym typeface="Symbol" panose="05050102010706020507" pitchFamily="18" charset="2"/>
              </a:rPr>
              <a:t>d </a:t>
            </a:r>
          </a:p>
          <a:p>
            <a:pPr eaLnBrk="1" hangingPunct="1"/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e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snekl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i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k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yada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yay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PE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smtClean="0">
                <a:sym typeface="Symbol" panose="05050102010706020507" pitchFamily="18" charset="2"/>
              </a:rPr>
              <a:t>için</a:t>
            </a:r>
            <a:r>
              <a:rPr lang="en-US" altLang="tr-TR" smtClean="0">
                <a:sym typeface="Symbol" panose="05050102010706020507" pitchFamily="18" charset="2"/>
              </a:rPr>
              <a:t>: </a:t>
            </a:r>
          </a:p>
          <a:p>
            <a:pPr eaLnBrk="1" hangingPunct="1">
              <a:buFontTx/>
              <a:buNone/>
            </a:pPr>
            <a:r>
              <a:rPr lang="en-US" altLang="tr-TR" sz="2800" b="1" smtClean="0">
                <a:sym typeface="Symbol" panose="05050102010706020507" pitchFamily="18" charset="2"/>
              </a:rPr>
              <a:t>    (½)m(v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+ (½)k(x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i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= (½)m(v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+ (½)k(x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f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 </a:t>
            </a:r>
            <a:r>
              <a:rPr lang="en-US" altLang="tr-TR" sz="2800" b="1" smtClean="0">
                <a:sym typeface="Symbol" panose="05050102010706020507" pitchFamily="18" charset="2"/>
              </a:rPr>
              <a:t>+ f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800" b="1" smtClean="0">
                <a:sym typeface="Symbol" panose="05050102010706020507" pitchFamily="18" charset="2"/>
              </a:rPr>
              <a:t>d </a:t>
            </a:r>
          </a:p>
          <a:p>
            <a:pPr eaLnBrk="1" hangingPunct="1">
              <a:buFontTx/>
              <a:buNone/>
            </a:pPr>
            <a:endParaRPr lang="en-US" altLang="tr-TR" sz="2800" smtClean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152400"/>
            <a:ext cx="7772400" cy="1066800"/>
          </a:xfrm>
        </p:spPr>
        <p:txBody>
          <a:bodyPr/>
          <a:lstStyle/>
          <a:p>
            <a:pPr eaLnBrk="1" hangingPunct="1"/>
            <a:r>
              <a:rPr lang="tr-TR" altLang="tr-TR" sz="3600" b="1" smtClean="0">
                <a:solidFill>
                  <a:schemeClr val="accent2"/>
                </a:solidFill>
              </a:rPr>
              <a:t>Örnek</a:t>
            </a:r>
            <a:r>
              <a:rPr lang="en-US" altLang="tr-TR" sz="3600" b="1" smtClean="0">
                <a:solidFill>
                  <a:schemeClr val="accent2"/>
                </a:solidFill>
              </a:rPr>
              <a:t>: </a:t>
            </a:r>
            <a:r>
              <a:rPr lang="tr-TR" altLang="tr-TR" sz="3600" b="1" smtClean="0">
                <a:solidFill>
                  <a:schemeClr val="accent2"/>
                </a:solidFill>
              </a:rPr>
              <a:t>Sürtünmeli lunapark treni</a:t>
            </a:r>
            <a:r>
              <a:rPr lang="en-US" altLang="tr-TR" sz="3600" b="1" smtClean="0"/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6197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	</a:t>
            </a:r>
          </a:p>
          <a:p>
            <a:pPr eaLnBrk="1" hangingPunct="1">
              <a:buFontTx/>
              <a:buNone/>
            </a:pPr>
            <a:endParaRPr lang="en-US" altLang="tr-TR" sz="2400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sz="2400" b="1" smtClean="0">
                <a:sym typeface="Symbol" panose="05050102010706020507" pitchFamily="18" charset="2"/>
              </a:rPr>
              <a:t>m=1000 kg, d=400 m, y</a:t>
            </a:r>
            <a:r>
              <a:rPr lang="en-US" altLang="tr-TR" sz="24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400" b="1" smtClean="0">
                <a:sym typeface="Symbol" panose="05050102010706020507" pitchFamily="18" charset="2"/>
              </a:rPr>
              <a:t>=40 m, y</a:t>
            </a:r>
            <a:r>
              <a:rPr lang="en-US" altLang="tr-TR" sz="24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400" b="1" smtClean="0">
                <a:sym typeface="Symbol" panose="05050102010706020507" pitchFamily="18" charset="2"/>
              </a:rPr>
              <a:t>= 25 m, v</a:t>
            </a:r>
            <a:r>
              <a:rPr lang="en-US" altLang="tr-TR" sz="24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400" b="1" smtClean="0">
                <a:sym typeface="Symbol" panose="05050102010706020507" pitchFamily="18" charset="2"/>
              </a:rPr>
              <a:t>= y</a:t>
            </a:r>
            <a:r>
              <a:rPr lang="en-US" altLang="tr-TR" sz="24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400" b="1" smtClean="0">
                <a:sym typeface="Symbol" panose="05050102010706020507" pitchFamily="18" charset="2"/>
              </a:rPr>
              <a:t> = 0, f</a:t>
            </a:r>
            <a:r>
              <a:rPr lang="en-US" altLang="tr-TR" sz="24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400" b="1" smtClean="0">
                <a:sym typeface="Symbol" panose="05050102010706020507" pitchFamily="18" charset="2"/>
              </a:rPr>
              <a:t> </a:t>
            </a:r>
            <a:r>
              <a:rPr lang="en-US" altLang="tr-TR" sz="2400" smtClean="0">
                <a:sym typeface="Symbol" panose="05050102010706020507" pitchFamily="18" charset="2"/>
              </a:rPr>
              <a:t>= ?</a:t>
            </a:r>
            <a:endParaRPr lang="en-US" altLang="tr-TR" b="1" smtClean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tr-TR" b="1" smtClean="0">
                <a:sym typeface="Symbol" panose="05050102010706020507" pitchFamily="18" charset="2"/>
              </a:rPr>
              <a:t> 	</a:t>
            </a:r>
            <a:r>
              <a:rPr lang="en-US" altLang="tr-TR" sz="2800" b="1" smtClean="0">
                <a:sym typeface="Symbol" panose="05050102010706020507" pitchFamily="18" charset="2"/>
              </a:rPr>
              <a:t>(</a:t>
            </a:r>
            <a:r>
              <a:rPr lang="en-US" altLang="tr-TR" b="1" smtClean="0">
                <a:sym typeface="Symbol" panose="05050102010706020507" pitchFamily="18" charset="2"/>
              </a:rPr>
              <a:t>½)</a:t>
            </a:r>
            <a:r>
              <a:rPr lang="en-US" altLang="tr-TR" sz="2800" b="1" smtClean="0">
                <a:sym typeface="Symbol" panose="05050102010706020507" pitchFamily="18" charset="2"/>
              </a:rPr>
              <a:t>m(v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+ mgy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1</a:t>
            </a:r>
            <a:r>
              <a:rPr lang="en-US" altLang="tr-TR" sz="2800" b="1" smtClean="0">
                <a:sym typeface="Symbol" panose="05050102010706020507" pitchFamily="18" charset="2"/>
              </a:rPr>
              <a:t> = (</a:t>
            </a:r>
            <a:r>
              <a:rPr lang="en-US" altLang="tr-TR" b="1" smtClean="0">
                <a:sym typeface="Symbol" panose="05050102010706020507" pitchFamily="18" charset="2"/>
              </a:rPr>
              <a:t>½)</a:t>
            </a:r>
            <a:r>
              <a:rPr lang="en-US" altLang="tr-TR" sz="2800" b="1" smtClean="0">
                <a:sym typeface="Symbol" panose="05050102010706020507" pitchFamily="18" charset="2"/>
              </a:rPr>
              <a:t>m(v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)</a:t>
            </a:r>
            <a:r>
              <a:rPr lang="en-US" altLang="tr-TR" sz="2800" b="1" baseline="30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+ mgy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2</a:t>
            </a:r>
            <a:r>
              <a:rPr lang="en-US" altLang="tr-TR" sz="2800" b="1" smtClean="0">
                <a:sym typeface="Symbol" panose="05050102010706020507" pitchFamily="18" charset="2"/>
              </a:rPr>
              <a:t> + f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800" b="1" smtClean="0">
                <a:sym typeface="Symbol" panose="05050102010706020507" pitchFamily="18" charset="2"/>
              </a:rPr>
              <a:t>d </a:t>
            </a:r>
          </a:p>
          <a:p>
            <a:pPr eaLnBrk="1" hangingPunct="1">
              <a:buFontTx/>
              <a:buNone/>
            </a:pPr>
            <a:r>
              <a:rPr lang="en-US" altLang="tr-TR" sz="2800" b="1" smtClean="0">
                <a:sym typeface="Symbol" panose="05050102010706020507" pitchFamily="18" charset="2"/>
              </a:rPr>
              <a:t>	 			f</a:t>
            </a:r>
            <a:r>
              <a:rPr lang="en-US" altLang="tr-TR" sz="2800" b="1" baseline="-25000" smtClean="0">
                <a:sym typeface="Symbol" panose="05050102010706020507" pitchFamily="18" charset="2"/>
              </a:rPr>
              <a:t>k</a:t>
            </a:r>
            <a:r>
              <a:rPr lang="en-US" altLang="tr-TR" sz="2800" b="1" smtClean="0">
                <a:sym typeface="Symbol" panose="05050102010706020507" pitchFamily="18" charset="2"/>
              </a:rPr>
              <a:t>= 370 N</a:t>
            </a:r>
          </a:p>
        </p:txBody>
      </p:sp>
      <p:pic>
        <p:nvPicPr>
          <p:cNvPr id="29700" name="Picture 4" descr="F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62000"/>
            <a:ext cx="43608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5000625" cy="4114800"/>
          </a:xfrm>
          <a:noFill/>
        </p:spPr>
        <p:txBody>
          <a:bodyPr/>
          <a:lstStyle/>
          <a:p>
            <a:pPr marL="457200" indent="-457200" eaLnBrk="1" hangingPunct="1"/>
            <a:r>
              <a:rPr lang="en-US" altLang="tr-TR" b="1" smtClean="0">
                <a:solidFill>
                  <a:srgbClr val="CC0000"/>
                </a:solidFill>
              </a:rPr>
              <a:t>m = 6 kg</a:t>
            </a:r>
            <a:r>
              <a:rPr lang="tr-TR" altLang="tr-TR" smtClean="0"/>
              <a:t> kütleli bir blok sabit yatay </a:t>
            </a:r>
            <a:r>
              <a:rPr lang="en-US" altLang="tr-TR" b="1" smtClean="0">
                <a:solidFill>
                  <a:srgbClr val="CC0000"/>
                </a:solidFill>
              </a:rPr>
              <a:t>F = 12 N </a:t>
            </a:r>
            <a:r>
              <a:rPr lang="tr-TR" altLang="tr-TR" b="1" smtClean="0">
                <a:solidFill>
                  <a:srgbClr val="CC0000"/>
                </a:solidFill>
              </a:rPr>
              <a:t> </a:t>
            </a:r>
            <a:r>
              <a:rPr lang="tr-TR" altLang="tr-TR" smtClean="0"/>
              <a:t>kuvveti ile pürüzlü yüzeyde çekiliyor</a:t>
            </a:r>
            <a:r>
              <a:rPr lang="en-US" altLang="tr-TR" smtClean="0"/>
              <a:t>. Kineti</a:t>
            </a:r>
            <a:r>
              <a:rPr lang="tr-TR" altLang="tr-TR" smtClean="0"/>
              <a:t>k</a:t>
            </a:r>
            <a:r>
              <a:rPr lang="en-US" altLang="tr-TR" smtClean="0"/>
              <a:t> </a:t>
            </a:r>
            <a:r>
              <a:rPr lang="tr-TR" altLang="tr-TR" smtClean="0"/>
              <a:t>sürtünme katsayısı</a:t>
            </a:r>
            <a:r>
              <a:rPr lang="en-US" altLang="tr-TR" smtClean="0"/>
              <a:t> </a:t>
            </a:r>
            <a:r>
              <a:rPr lang="el-GR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μ</a:t>
            </a:r>
            <a:r>
              <a:rPr lang="en-US" altLang="tr-TR" b="1" baseline="-25000" smtClean="0">
                <a:solidFill>
                  <a:srgbClr val="CC0000"/>
                </a:solidFill>
                <a:cs typeface="Times New Roman" panose="02020603050405020304" pitchFamily="18" charset="0"/>
              </a:rPr>
              <a:t>k</a:t>
            </a:r>
            <a:r>
              <a:rPr lang="en-US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 = 0.15</a:t>
            </a:r>
            <a:r>
              <a:rPr lang="tr-TR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mtClean="0">
                <a:cs typeface="Times New Roman" panose="02020603050405020304" pitchFamily="18" charset="0"/>
              </a:rPr>
              <a:t>dir</a:t>
            </a:r>
            <a:r>
              <a:rPr lang="en-US" altLang="tr-TR" smtClean="0">
                <a:cs typeface="Times New Roman" panose="02020603050405020304" pitchFamily="18" charset="0"/>
              </a:rPr>
              <a:t>. </a:t>
            </a:r>
            <a:r>
              <a:rPr lang="el-GR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Δ</a:t>
            </a:r>
            <a:r>
              <a:rPr lang="en-US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x = 3 m</a:t>
            </a:r>
            <a:r>
              <a:rPr lang="tr-TR" altLang="tr-TR" b="1" smtClean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mtClean="0">
                <a:cs typeface="Times New Roman" panose="02020603050405020304" pitchFamily="18" charset="0"/>
              </a:rPr>
              <a:t>uzaklığa hareket ediyor</a:t>
            </a:r>
            <a:r>
              <a:rPr lang="en-US" altLang="tr-TR" smtClean="0">
                <a:cs typeface="Times New Roman" panose="02020603050405020304" pitchFamily="18" charset="0"/>
              </a:rPr>
              <a:t>. </a:t>
            </a:r>
            <a:r>
              <a:rPr lang="tr-TR" altLang="tr-TR" smtClean="0"/>
              <a:t>Son sürati bulunuz</a:t>
            </a:r>
            <a:r>
              <a:rPr lang="en-US" altLang="tr-TR" sz="2800" smtClean="0"/>
              <a:t>.  </a:t>
            </a:r>
          </a:p>
          <a:p>
            <a:pPr marL="457200" indent="-457200" eaLnBrk="1" hangingPunct="1"/>
            <a:endParaRPr lang="en-US" altLang="tr-TR" sz="2800" smtClean="0"/>
          </a:p>
        </p:txBody>
      </p:sp>
      <p:pic>
        <p:nvPicPr>
          <p:cNvPr id="31747" name="Picture 3" descr="0808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914400"/>
            <a:ext cx="3235325" cy="5143500"/>
          </a:xfr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858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800" b="1">
                <a:solidFill>
                  <a:srgbClr val="000099"/>
                </a:solidFill>
              </a:rPr>
              <a:t>Örnek</a:t>
            </a:r>
            <a:r>
              <a:rPr lang="en-US" altLang="tr-TR" sz="2800" b="1">
                <a:solidFill>
                  <a:srgbClr val="000099"/>
                </a:solidFill>
              </a:rPr>
              <a:t> 8.4 – </a:t>
            </a:r>
            <a:r>
              <a:rPr lang="tr-TR" altLang="tr-TR" sz="2800" b="1">
                <a:solidFill>
                  <a:srgbClr val="000099"/>
                </a:solidFill>
              </a:rPr>
              <a:t>pürüzlü yüzeyde bir bloğun Çekilmesi</a:t>
            </a:r>
            <a:r>
              <a:rPr lang="en-US" altLang="tr-TR" sz="2800" b="1">
                <a:solidFill>
                  <a:srgbClr val="000099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4360863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sz="2100" b="1" smtClean="0">
                <a:solidFill>
                  <a:srgbClr val="CC0000"/>
                </a:solidFill>
              </a:rPr>
              <a:t>m = 1.6 kg</a:t>
            </a:r>
            <a:r>
              <a:rPr lang="en-US" altLang="tr-TR" sz="2100" smtClean="0"/>
              <a:t> </a:t>
            </a:r>
            <a:r>
              <a:rPr lang="tr-TR" altLang="tr-TR" sz="2100" smtClean="0"/>
              <a:t>kütleli bir blok yay sabiti </a:t>
            </a:r>
            <a:r>
              <a:rPr lang="en-US" altLang="tr-TR" sz="2100" b="1" smtClean="0">
                <a:solidFill>
                  <a:srgbClr val="CC0000"/>
                </a:solidFill>
              </a:rPr>
              <a:t>k = 1,000 N/m </a:t>
            </a:r>
            <a:r>
              <a:rPr lang="tr-TR" altLang="tr-TR" sz="2100" smtClean="0"/>
              <a:t>olan ideal bir yaya tutturuluyor</a:t>
            </a:r>
            <a:r>
              <a:rPr lang="en-US" altLang="tr-TR" sz="2100" smtClean="0"/>
              <a:t>. </a:t>
            </a:r>
            <a:r>
              <a:rPr lang="tr-TR" altLang="tr-TR" sz="2100" smtClean="0"/>
              <a:t>Yay</a:t>
            </a:r>
            <a:endParaRPr lang="en-US" altLang="tr-TR" sz="21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2100" b="1" smtClean="0">
                <a:solidFill>
                  <a:srgbClr val="CC0000"/>
                </a:solidFill>
              </a:rPr>
              <a:t>	x = - 2.0 cm = - 2 </a:t>
            </a:r>
            <a:r>
              <a:rPr lang="en-US" altLang="tr-TR" sz="2100" b="1" smtClean="0">
                <a:solidFill>
                  <a:srgbClr val="CC0000"/>
                </a:solidFill>
                <a:sym typeface="Symbol" panose="05050102010706020507" pitchFamily="18" charset="2"/>
              </a:rPr>
              <a:t> 10</a:t>
            </a:r>
            <a:r>
              <a:rPr lang="en-US" altLang="tr-TR" sz="2100" b="1" baseline="30000" smtClean="0">
                <a:solidFill>
                  <a:srgbClr val="CC0000"/>
                </a:solidFill>
                <a:sym typeface="Symbol" panose="05050102010706020507" pitchFamily="18" charset="2"/>
              </a:rPr>
              <a:t>-2</a:t>
            </a:r>
            <a:r>
              <a:rPr lang="en-US" altLang="tr-TR" sz="2100" b="1" smtClean="0">
                <a:solidFill>
                  <a:srgbClr val="CC0000"/>
                </a:solidFill>
                <a:sym typeface="Symbol" panose="05050102010706020507" pitchFamily="18" charset="2"/>
              </a:rPr>
              <a:t> m</a:t>
            </a:r>
            <a:r>
              <a:rPr lang="en-US" altLang="tr-TR" sz="2100" smtClean="0"/>
              <a:t> </a:t>
            </a:r>
            <a:r>
              <a:rPr lang="tr-TR" altLang="tr-TR" sz="2100" smtClean="0"/>
              <a:t>sıkıştırılıyor </a:t>
            </a:r>
            <a:r>
              <a:rPr lang="tr-TR" altLang="tr-TR" sz="2100" smtClean="0">
                <a:cs typeface="Times New Roman" panose="02020603050405020304" pitchFamily="18" charset="0"/>
              </a:rPr>
              <a:t>ve denge halinden</a:t>
            </a:r>
            <a:r>
              <a:rPr lang="en-US" altLang="tr-TR" sz="2100" smtClean="0">
                <a:cs typeface="Times New Roman" panose="02020603050405020304" pitchFamily="18" charset="0"/>
              </a:rPr>
              <a:t> </a:t>
            </a:r>
            <a:r>
              <a:rPr lang="tr-TR" altLang="tr-TR" sz="2100" smtClean="0">
                <a:cs typeface="Times New Roman" panose="02020603050405020304" pitchFamily="18" charset="0"/>
              </a:rPr>
              <a:t>bırakılıyor</a:t>
            </a:r>
            <a:r>
              <a:rPr lang="en-US" altLang="tr-TR" sz="2100" smtClean="0"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2100" b="1" smtClean="0">
                <a:solidFill>
                  <a:srgbClr val="006600"/>
                </a:solidFill>
                <a:cs typeface="Times New Roman" panose="02020603050405020304" pitchFamily="18" charset="0"/>
              </a:rPr>
              <a:t>	(A)</a:t>
            </a:r>
            <a:r>
              <a:rPr lang="en-US" altLang="tr-TR" sz="2100" smtClean="0">
                <a:cs typeface="Times New Roman" panose="02020603050405020304" pitchFamily="18" charset="0"/>
              </a:rPr>
              <a:t> </a:t>
            </a:r>
            <a:r>
              <a:rPr lang="tr-TR" altLang="tr-TR" sz="2100" smtClean="0">
                <a:cs typeface="Times New Roman" panose="02020603050405020304" pitchFamily="18" charset="0"/>
              </a:rPr>
              <a:t>Sürtünme yoksa, </a:t>
            </a:r>
            <a:r>
              <a:rPr lang="en-US" altLang="tr-TR" sz="2100" b="1" smtClean="0">
                <a:solidFill>
                  <a:srgbClr val="CC0000"/>
                </a:solidFill>
              </a:rPr>
              <a:t>x = 0</a:t>
            </a:r>
            <a:r>
              <a:rPr lang="en-US" altLang="tr-TR" sz="2100" smtClean="0"/>
              <a:t> </a:t>
            </a:r>
            <a:r>
              <a:rPr lang="tr-TR" altLang="tr-TR" sz="2100" smtClean="0"/>
              <a:t>daki süratini bulunuz</a:t>
            </a:r>
            <a:r>
              <a:rPr lang="en-US" altLang="tr-TR" sz="210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tr-TR" sz="2100" b="1" smtClean="0">
                <a:solidFill>
                  <a:srgbClr val="006600"/>
                </a:solidFill>
              </a:rPr>
              <a:t>	(B)</a:t>
            </a:r>
            <a:r>
              <a:rPr lang="en-US" altLang="tr-TR" sz="2100" smtClean="0"/>
              <a:t> </a:t>
            </a:r>
            <a:r>
              <a:rPr lang="tr-TR" altLang="tr-TR" sz="2100" smtClean="0"/>
              <a:t>Sabit sürtünme kuvveti </a:t>
            </a:r>
            <a:r>
              <a:rPr lang="en-US" altLang="tr-TR" sz="2100" b="1" smtClean="0">
                <a:solidFill>
                  <a:srgbClr val="CC0000"/>
                </a:solidFill>
              </a:rPr>
              <a:t>f</a:t>
            </a:r>
            <a:r>
              <a:rPr lang="en-US" altLang="tr-TR" sz="2100" b="1" baseline="-25000" smtClean="0">
                <a:solidFill>
                  <a:srgbClr val="CC0000"/>
                </a:solidFill>
              </a:rPr>
              <a:t>k</a:t>
            </a:r>
            <a:r>
              <a:rPr lang="en-US" altLang="tr-TR" sz="2100" b="1" smtClean="0">
                <a:solidFill>
                  <a:srgbClr val="CC0000"/>
                </a:solidFill>
              </a:rPr>
              <a:t> = 4 N </a:t>
            </a:r>
            <a:r>
              <a:rPr lang="tr-TR" altLang="tr-TR" sz="2100" smtClean="0"/>
              <a:t>ise </a:t>
            </a:r>
            <a:r>
              <a:rPr lang="en-US" altLang="tr-TR" sz="2100" b="1" smtClean="0">
                <a:solidFill>
                  <a:srgbClr val="CC0000"/>
                </a:solidFill>
              </a:rPr>
              <a:t>x = 0</a:t>
            </a:r>
            <a:r>
              <a:rPr lang="en-US" altLang="tr-TR" sz="2100" smtClean="0"/>
              <a:t> </a:t>
            </a:r>
            <a:r>
              <a:rPr lang="tr-TR" altLang="tr-TR" sz="2100" smtClean="0"/>
              <a:t>daki süratini bulunuz</a:t>
            </a:r>
            <a:r>
              <a:rPr lang="en-US" altLang="tr-TR" sz="2100" smtClean="0"/>
              <a:t>.</a:t>
            </a:r>
          </a:p>
        </p:txBody>
      </p:sp>
      <p:pic>
        <p:nvPicPr>
          <p:cNvPr id="32771" name="Picture 3" descr="0809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066800"/>
            <a:ext cx="3675063" cy="4813300"/>
          </a:xfr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858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400" b="1">
                <a:solidFill>
                  <a:srgbClr val="000099"/>
                </a:solidFill>
              </a:rPr>
              <a:t>Örnek</a:t>
            </a:r>
            <a:r>
              <a:rPr lang="en-US" altLang="tr-TR" sz="3400" b="1">
                <a:solidFill>
                  <a:srgbClr val="000099"/>
                </a:solidFill>
              </a:rPr>
              <a:t> 8.6 – Blok – </a:t>
            </a:r>
            <a:r>
              <a:rPr lang="tr-TR" altLang="tr-TR" sz="3400" b="1">
                <a:solidFill>
                  <a:srgbClr val="000099"/>
                </a:solidFill>
              </a:rPr>
              <a:t>Yay</a:t>
            </a:r>
            <a:r>
              <a:rPr lang="en-US" altLang="tr-TR" sz="3400" b="1">
                <a:solidFill>
                  <a:srgbClr val="000099"/>
                </a:solidFill>
              </a:rPr>
              <a:t> S</a:t>
            </a:r>
            <a:r>
              <a:rPr lang="tr-TR" altLang="tr-TR" sz="3400" b="1">
                <a:solidFill>
                  <a:srgbClr val="000099"/>
                </a:solidFill>
              </a:rPr>
              <a:t>i</a:t>
            </a:r>
            <a:r>
              <a:rPr lang="en-US" altLang="tr-TR" sz="3400" b="1">
                <a:solidFill>
                  <a:srgbClr val="000099"/>
                </a:solidFill>
              </a:rPr>
              <a:t>stem</a:t>
            </a:r>
            <a:r>
              <a:rPr lang="tr-TR" altLang="tr-TR" sz="3400" b="1">
                <a:solidFill>
                  <a:srgbClr val="000099"/>
                </a:solidFill>
              </a:rPr>
              <a:t>i</a:t>
            </a:r>
            <a:endParaRPr lang="en-US" altLang="tr-TR" sz="3600" b="1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0810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066800"/>
            <a:ext cx="3638550" cy="2513013"/>
          </a:xfrm>
          <a:noFill/>
        </p:spPr>
      </p:pic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6858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200" b="1">
                <a:solidFill>
                  <a:srgbClr val="000099"/>
                </a:solidFill>
              </a:rPr>
              <a:t>Örnek</a:t>
            </a:r>
            <a:r>
              <a:rPr lang="en-US" altLang="tr-TR" sz="2200" b="1">
                <a:solidFill>
                  <a:srgbClr val="000099"/>
                </a:solidFill>
              </a:rPr>
              <a:t>. 8.7 – </a:t>
            </a:r>
            <a:r>
              <a:rPr lang="tr-TR" altLang="tr-TR" sz="2200" b="1">
                <a:solidFill>
                  <a:srgbClr val="000099"/>
                </a:solidFill>
              </a:rPr>
              <a:t>Kutu aşağıya doğru bir rampadan bırakılıyor</a:t>
            </a:r>
            <a:endParaRPr lang="en-US" altLang="tr-TR" sz="2200" b="1">
              <a:solidFill>
                <a:srgbClr val="000099"/>
              </a:solidFill>
            </a:endParaRP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381000" y="1143000"/>
            <a:ext cx="43608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tr-TR" sz="2400" b="1">
                <a:solidFill>
                  <a:srgbClr val="CC0000"/>
                </a:solidFill>
              </a:rPr>
              <a:t>m = 3.0 kg</a:t>
            </a:r>
            <a:r>
              <a:rPr lang="en-US" altLang="tr-TR" sz="2400"/>
              <a:t> </a:t>
            </a:r>
            <a:r>
              <a:rPr lang="tr-TR" altLang="tr-TR" sz="2400"/>
              <a:t>kütleli bir kutu </a:t>
            </a:r>
            <a:r>
              <a:rPr lang="en-US" altLang="tr-TR" sz="2400" b="1">
                <a:solidFill>
                  <a:srgbClr val="CC0000"/>
                </a:solidFill>
              </a:rPr>
              <a:t>y</a:t>
            </a:r>
            <a:r>
              <a:rPr lang="en-US" altLang="tr-TR" sz="2400" b="1" baseline="-25000">
                <a:solidFill>
                  <a:srgbClr val="CC0000"/>
                </a:solidFill>
              </a:rPr>
              <a:t>i</a:t>
            </a:r>
            <a:r>
              <a:rPr lang="en-US" altLang="tr-TR" sz="2400" b="1">
                <a:solidFill>
                  <a:srgbClr val="CC0000"/>
                </a:solidFill>
              </a:rPr>
              <a:t> = 0.5 m </a:t>
            </a:r>
            <a:r>
              <a:rPr lang="tr-TR" altLang="tr-TR" sz="2400"/>
              <a:t>yükseklikten durgun halden bırakılıyor ve uzunluğu </a:t>
            </a:r>
            <a:r>
              <a:rPr lang="en-US" altLang="tr-TR" sz="2400" b="1">
                <a:solidFill>
                  <a:srgbClr val="CC0000"/>
                </a:solidFill>
              </a:rPr>
              <a:t>d = 1.0 m</a:t>
            </a:r>
            <a:r>
              <a:rPr lang="en-US" altLang="tr-TR" sz="2400"/>
              <a:t> </a:t>
            </a:r>
            <a:r>
              <a:rPr lang="tr-TR" altLang="tr-TR" sz="2400"/>
              <a:t>ve zemin ile yaptığı açı </a:t>
            </a:r>
            <a:r>
              <a:rPr lang="el-GR" altLang="tr-TR" sz="2400" b="1">
                <a:solidFill>
                  <a:srgbClr val="CC00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400" b="1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tr-TR" sz="2400" b="1">
                <a:solidFill>
                  <a:srgbClr val="CC0000"/>
                </a:solidFill>
              </a:rPr>
              <a:t>= 30</a:t>
            </a:r>
            <a:r>
              <a:rPr lang="en-US" altLang="tr-TR" sz="2400" b="1" baseline="30000">
                <a:solidFill>
                  <a:srgbClr val="CC0000"/>
                </a:solidFill>
                <a:cs typeface="Times New Roman" panose="02020603050405020304" pitchFamily="18" charset="0"/>
              </a:rPr>
              <a:t>°</a:t>
            </a:r>
            <a:r>
              <a:rPr lang="en-US" altLang="tr-TR" sz="2400"/>
              <a:t> </a:t>
            </a:r>
            <a:r>
              <a:rPr lang="tr-TR" altLang="tr-TR" sz="2400"/>
              <a:t>olan rampadan aşağıya doğru kayıyor</a:t>
            </a:r>
            <a:r>
              <a:rPr lang="en-US" altLang="tr-TR" sz="2400"/>
              <a:t> </a:t>
            </a:r>
            <a:r>
              <a:rPr lang="tr-TR" altLang="tr-TR" sz="2400"/>
              <a:t>. Sabit sürtünme kuvveti </a:t>
            </a:r>
            <a:r>
              <a:rPr lang="en-US" altLang="tr-TR" sz="2400" b="1">
                <a:solidFill>
                  <a:srgbClr val="CC0000"/>
                </a:solidFill>
              </a:rPr>
              <a:t>f</a:t>
            </a:r>
            <a:r>
              <a:rPr lang="en-US" altLang="tr-TR" sz="2400" b="1" baseline="-25000">
                <a:solidFill>
                  <a:srgbClr val="CC0000"/>
                </a:solidFill>
              </a:rPr>
              <a:t>k</a:t>
            </a:r>
            <a:r>
              <a:rPr lang="en-US" altLang="tr-TR" sz="2400" b="1">
                <a:solidFill>
                  <a:srgbClr val="CC0000"/>
                </a:solidFill>
              </a:rPr>
              <a:t> = 5 N</a:t>
            </a:r>
            <a:r>
              <a:rPr lang="tr-TR" altLang="tr-TR" sz="2400"/>
              <a:t> dır.</a:t>
            </a:r>
            <a:r>
              <a:rPr lang="en-US" altLang="tr-TR" sz="2400"/>
              <a:t> </a:t>
            </a:r>
            <a:r>
              <a:rPr lang="tr-TR" altLang="tr-TR" sz="2400"/>
              <a:t>Daha sonra yatay yüzeyde hareket etmeye devam ediyor</a:t>
            </a:r>
            <a:r>
              <a:rPr lang="en-US" altLang="tr-TR" sz="2000"/>
              <a:t>.</a:t>
            </a:r>
            <a:r>
              <a:rPr lang="en-US" altLang="tr-TR" sz="2400"/>
              <a:t> </a:t>
            </a:r>
          </a:p>
          <a:p>
            <a:pPr eaLnBrk="1" hangingPunct="1">
              <a:buFontTx/>
              <a:buNone/>
            </a:pP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	</a:t>
            </a:r>
            <a:r>
              <a:rPr lang="en-US" altLang="tr-TR" sz="2200" b="1">
                <a:solidFill>
                  <a:srgbClr val="006600"/>
                </a:solidFill>
                <a:cs typeface="Times New Roman" panose="02020603050405020304" pitchFamily="18" charset="0"/>
              </a:rPr>
              <a:t>(A)</a:t>
            </a:r>
            <a:r>
              <a:rPr lang="en-US" altLang="tr-TR" sz="2200">
                <a:cs typeface="Times New Roman" panose="02020603050405020304" pitchFamily="18" charset="0"/>
              </a:rPr>
              <a:t> </a:t>
            </a:r>
            <a:r>
              <a:rPr lang="tr-TR" altLang="tr-TR" sz="2200"/>
              <a:t>en altta sürati nedir</a:t>
            </a:r>
            <a:r>
              <a:rPr lang="en-US" altLang="tr-TR" sz="2200"/>
              <a:t>.</a:t>
            </a:r>
          </a:p>
          <a:p>
            <a:pPr eaLnBrk="1" hangingPunct="1">
              <a:buFontTx/>
              <a:buNone/>
            </a:pPr>
            <a:r>
              <a:rPr lang="en-US" altLang="tr-TR" sz="2200" b="1">
                <a:solidFill>
                  <a:srgbClr val="006600"/>
                </a:solidFill>
                <a:cs typeface="Times New Roman" panose="02020603050405020304" pitchFamily="18" charset="0"/>
              </a:rPr>
              <a:t>	(B)</a:t>
            </a:r>
            <a:r>
              <a:rPr lang="en-US" altLang="tr-TR" sz="2200">
                <a:cs typeface="Times New Roman" panose="02020603050405020304" pitchFamily="18" charset="0"/>
              </a:rPr>
              <a:t> </a:t>
            </a:r>
            <a:r>
              <a:rPr lang="tr-TR" altLang="tr-TR" sz="2200">
                <a:cs typeface="Times New Roman" panose="02020603050405020304" pitchFamily="18" charset="0"/>
              </a:rPr>
              <a:t>Sürtünme kuvvetinin aynı olduğunu varsayarak, kutu rampadan ayrıldıktan sonra yatay yüzeyde ne kadar ilerler</a:t>
            </a:r>
            <a:r>
              <a:rPr lang="en-US" altLang="tr-TR" sz="220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0811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219200"/>
            <a:ext cx="3884613" cy="3797300"/>
          </a:xfrm>
          <a:noFill/>
        </p:spPr>
      </p:pic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6858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400" b="1">
                <a:solidFill>
                  <a:srgbClr val="000099"/>
                </a:solidFill>
              </a:rPr>
              <a:t>Örnek</a:t>
            </a:r>
            <a:r>
              <a:rPr lang="en-US" altLang="tr-TR" sz="3400" b="1">
                <a:solidFill>
                  <a:srgbClr val="000099"/>
                </a:solidFill>
              </a:rPr>
              <a:t>. 8.8 – Blok-</a:t>
            </a:r>
            <a:r>
              <a:rPr lang="tr-TR" altLang="tr-TR" sz="3400" b="1">
                <a:solidFill>
                  <a:srgbClr val="000099"/>
                </a:solidFill>
              </a:rPr>
              <a:t>Yay</a:t>
            </a:r>
            <a:r>
              <a:rPr lang="en-US" altLang="tr-TR" sz="3400" b="1">
                <a:solidFill>
                  <a:srgbClr val="000099"/>
                </a:solidFill>
              </a:rPr>
              <a:t> </a:t>
            </a:r>
            <a:r>
              <a:rPr lang="tr-TR" altLang="tr-TR" sz="3400" b="1">
                <a:solidFill>
                  <a:srgbClr val="000099"/>
                </a:solidFill>
              </a:rPr>
              <a:t>Çarpışması</a:t>
            </a:r>
            <a:endParaRPr lang="en-US" altLang="tr-TR" sz="3600" b="1">
              <a:solidFill>
                <a:srgbClr val="000099"/>
              </a:solidFill>
            </a:endParaRPr>
          </a:p>
        </p:txBody>
      </p:sp>
      <p:sp>
        <p:nvSpPr>
          <p:cNvPr id="34820" name="Rectangle 8"/>
          <p:cNvSpPr>
            <a:spLocks noChangeArrowheads="1"/>
          </p:cNvSpPr>
          <p:nvPr/>
        </p:nvSpPr>
        <p:spPr bwMode="auto">
          <a:xfrm>
            <a:off x="304800" y="1143000"/>
            <a:ext cx="436086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tr-TR" sz="2400" b="1">
                <a:solidFill>
                  <a:srgbClr val="CC0000"/>
                </a:solidFill>
              </a:rPr>
              <a:t>m = 0.8 kg</a:t>
            </a:r>
            <a:r>
              <a:rPr lang="tr-TR" altLang="tr-TR" sz="2400"/>
              <a:t> kütleli bir blok</a:t>
            </a:r>
            <a:r>
              <a:rPr lang="en-US" altLang="tr-TR" sz="2400"/>
              <a:t> </a:t>
            </a:r>
            <a:r>
              <a:rPr lang="tr-TR" altLang="tr-TR" sz="2400"/>
              <a:t>sağa doğru </a:t>
            </a:r>
            <a:r>
              <a:rPr lang="en-US" altLang="tr-TR" sz="2400" b="1">
                <a:solidFill>
                  <a:srgbClr val="CC0000"/>
                </a:solidFill>
              </a:rPr>
              <a:t>v</a:t>
            </a:r>
            <a:r>
              <a:rPr lang="en-US" altLang="tr-TR" sz="2400" b="1" baseline="-25000">
                <a:solidFill>
                  <a:srgbClr val="CC0000"/>
                </a:solidFill>
              </a:rPr>
              <a:t>A</a:t>
            </a:r>
            <a:r>
              <a:rPr lang="en-US" altLang="tr-TR" sz="2400" b="1">
                <a:solidFill>
                  <a:srgbClr val="CC0000"/>
                </a:solidFill>
              </a:rPr>
              <a:t> = 1.2  m/s</a:t>
            </a:r>
            <a:r>
              <a:rPr lang="en-US" altLang="tr-TR" sz="2400"/>
              <a:t> </a:t>
            </a:r>
            <a:r>
              <a:rPr lang="tr-TR" altLang="tr-TR" sz="2400"/>
              <a:t>ilk hızıyla hareket ediyor</a:t>
            </a:r>
            <a:r>
              <a:rPr lang="en-US" altLang="tr-TR" sz="2400"/>
              <a:t>. </a:t>
            </a:r>
            <a:r>
              <a:rPr lang="tr-TR" altLang="tr-TR" sz="2400"/>
              <a:t>Yay sabiti </a:t>
            </a:r>
            <a:r>
              <a:rPr lang="en-US" altLang="tr-TR" sz="2400" b="1">
                <a:solidFill>
                  <a:srgbClr val="CC0000"/>
                </a:solidFill>
              </a:rPr>
              <a:t>k = 50 N/m </a:t>
            </a:r>
            <a:r>
              <a:rPr lang="tr-TR" altLang="tr-TR" sz="2400"/>
              <a:t>olan bir yayla çarpışıyor</a:t>
            </a:r>
            <a:r>
              <a:rPr lang="en-US" altLang="tr-TR" sz="2400"/>
              <a:t>.</a:t>
            </a:r>
          </a:p>
          <a:p>
            <a:pPr eaLnBrk="1" hangingPunct="1">
              <a:buFontTx/>
              <a:buNone/>
            </a:pPr>
            <a:r>
              <a:rPr lang="en-US" altLang="tr-TR" sz="2400" b="1">
                <a:solidFill>
                  <a:srgbClr val="006600"/>
                </a:solidFill>
                <a:cs typeface="Times New Roman" panose="02020603050405020304" pitchFamily="18" charset="0"/>
              </a:rPr>
              <a:t>	</a:t>
            </a:r>
            <a:r>
              <a:rPr lang="en-US" altLang="tr-TR" sz="2300" b="1">
                <a:solidFill>
                  <a:srgbClr val="006600"/>
                </a:solidFill>
                <a:cs typeface="Times New Roman" panose="02020603050405020304" pitchFamily="18" charset="0"/>
              </a:rPr>
              <a:t>(A)</a:t>
            </a:r>
            <a:r>
              <a:rPr lang="en-US" altLang="tr-TR" sz="2300">
                <a:cs typeface="Times New Roman" panose="02020603050405020304" pitchFamily="18" charset="0"/>
              </a:rPr>
              <a:t> </a:t>
            </a:r>
            <a:r>
              <a:rPr lang="tr-TR" altLang="tr-TR" sz="2300"/>
              <a:t>Sürtünme yoksa</a:t>
            </a:r>
            <a:r>
              <a:rPr lang="en-US" altLang="tr-TR" sz="2300"/>
              <a:t>, </a:t>
            </a:r>
            <a:r>
              <a:rPr lang="tr-TR" altLang="tr-TR" sz="2300"/>
              <a:t>çarpışmadan sonra yayın maksimum sıkışma uzunluğunu </a:t>
            </a:r>
            <a:r>
              <a:rPr lang="en-US" altLang="tr-TR" sz="2300" b="1">
                <a:solidFill>
                  <a:srgbClr val="CC0000"/>
                </a:solidFill>
              </a:rPr>
              <a:t>x</a:t>
            </a:r>
            <a:r>
              <a:rPr lang="en-US" altLang="tr-TR" sz="2300" b="1" baseline="-25000">
                <a:solidFill>
                  <a:srgbClr val="CC0000"/>
                </a:solidFill>
              </a:rPr>
              <a:t>max</a:t>
            </a:r>
            <a:r>
              <a:rPr lang="tr-TR" altLang="tr-TR" sz="2300" b="1" baseline="-25000">
                <a:solidFill>
                  <a:srgbClr val="CC0000"/>
                </a:solidFill>
              </a:rPr>
              <a:t> </a:t>
            </a:r>
            <a:r>
              <a:rPr lang="tr-TR" altLang="tr-TR" sz="2300"/>
              <a:t>bulunuz</a:t>
            </a:r>
            <a:r>
              <a:rPr lang="en-US" altLang="tr-TR" sz="2300"/>
              <a:t>.</a:t>
            </a:r>
          </a:p>
          <a:p>
            <a:pPr eaLnBrk="1" hangingPunct="1">
              <a:buFontTx/>
              <a:buNone/>
            </a:pPr>
            <a:r>
              <a:rPr lang="en-US" altLang="tr-TR" sz="2300" b="1">
                <a:solidFill>
                  <a:srgbClr val="006600"/>
                </a:solidFill>
                <a:cs typeface="Times New Roman" panose="02020603050405020304" pitchFamily="18" charset="0"/>
              </a:rPr>
              <a:t>	(B)</a:t>
            </a:r>
            <a:r>
              <a:rPr lang="en-US" altLang="tr-TR" sz="2300">
                <a:cs typeface="Times New Roman" panose="02020603050405020304" pitchFamily="18" charset="0"/>
              </a:rPr>
              <a:t> </a:t>
            </a:r>
            <a:r>
              <a:rPr lang="tr-TR" altLang="tr-TR" sz="2300">
                <a:cs typeface="Times New Roman" panose="02020603050405020304" pitchFamily="18" charset="0"/>
              </a:rPr>
              <a:t>Blok ile yüzey arasında </a:t>
            </a:r>
            <a:r>
              <a:rPr lang="tr-TR" altLang="tr-TR" sz="2300"/>
              <a:t>sabit</a:t>
            </a:r>
            <a:r>
              <a:rPr lang="tr-TR" altLang="tr-TR" sz="2300">
                <a:cs typeface="Times New Roman" panose="02020603050405020304" pitchFamily="18" charset="0"/>
              </a:rPr>
              <a:t> </a:t>
            </a:r>
            <a:r>
              <a:rPr lang="en-US" altLang="tr-TR" sz="2300" b="1">
                <a:solidFill>
                  <a:srgbClr val="CC0000"/>
                </a:solidFill>
              </a:rPr>
              <a:t>f</a:t>
            </a:r>
            <a:r>
              <a:rPr lang="en-US" altLang="tr-TR" sz="2300" b="1" baseline="-25000">
                <a:solidFill>
                  <a:srgbClr val="CC0000"/>
                </a:solidFill>
              </a:rPr>
              <a:t>k</a:t>
            </a:r>
            <a:r>
              <a:rPr lang="en-US" altLang="tr-TR" sz="2300"/>
              <a:t> </a:t>
            </a:r>
            <a:r>
              <a:rPr lang="tr-TR" altLang="tr-TR" sz="2300"/>
              <a:t>sürtünme kuvveti vardır</a:t>
            </a:r>
            <a:r>
              <a:rPr lang="en-US" altLang="tr-TR" sz="2300"/>
              <a:t>. </a:t>
            </a:r>
            <a:r>
              <a:rPr lang="tr-TR" altLang="tr-TR" sz="2300"/>
              <a:t>Sürtünme katsayısı </a:t>
            </a:r>
            <a:r>
              <a:rPr lang="el-GR" altLang="tr-TR" sz="2300" b="1">
                <a:solidFill>
                  <a:srgbClr val="CC0000"/>
                </a:solidFill>
                <a:cs typeface="Times New Roman" panose="02020603050405020304" pitchFamily="18" charset="0"/>
              </a:rPr>
              <a:t>μ</a:t>
            </a:r>
            <a:r>
              <a:rPr lang="en-US" altLang="tr-TR" sz="2300" b="1" baseline="-25000">
                <a:solidFill>
                  <a:srgbClr val="CC0000"/>
                </a:solidFill>
                <a:cs typeface="Times New Roman" panose="02020603050405020304" pitchFamily="18" charset="0"/>
              </a:rPr>
              <a:t>k</a:t>
            </a:r>
            <a:r>
              <a:rPr lang="en-US" altLang="tr-TR" sz="2300" b="1">
                <a:solidFill>
                  <a:srgbClr val="CC0000"/>
                </a:solidFill>
                <a:cs typeface="Times New Roman" panose="02020603050405020304" pitchFamily="18" charset="0"/>
              </a:rPr>
              <a:t> = 0.5</a:t>
            </a:r>
            <a:r>
              <a:rPr lang="tr-TR" altLang="tr-TR" sz="2300">
                <a:cs typeface="Times New Roman" panose="02020603050405020304" pitchFamily="18" charset="0"/>
              </a:rPr>
              <a:t> dır. </a:t>
            </a:r>
            <a:r>
              <a:rPr lang="tr-TR" altLang="tr-TR" sz="2300"/>
              <a:t>şu anda </a:t>
            </a:r>
            <a:r>
              <a:rPr lang="en-US" altLang="tr-TR" sz="2300"/>
              <a:t>maximum </a:t>
            </a:r>
            <a:r>
              <a:rPr lang="tr-TR" altLang="tr-TR" sz="2300"/>
              <a:t>sıkışma mesafesi </a:t>
            </a:r>
            <a:r>
              <a:rPr lang="en-US" altLang="tr-TR" sz="2300" b="1">
                <a:solidFill>
                  <a:srgbClr val="CC0000"/>
                </a:solidFill>
              </a:rPr>
              <a:t>x</a:t>
            </a:r>
            <a:r>
              <a:rPr lang="en-US" altLang="tr-TR" sz="2300" b="1" baseline="-25000">
                <a:solidFill>
                  <a:srgbClr val="CC0000"/>
                </a:solidFill>
              </a:rPr>
              <a:t>C</a:t>
            </a:r>
            <a:r>
              <a:rPr lang="en-US" altLang="tr-TR" sz="2300"/>
              <a:t> </a:t>
            </a:r>
            <a:r>
              <a:rPr lang="tr-TR" altLang="tr-TR" sz="2300"/>
              <a:t>nedir?</a:t>
            </a:r>
            <a:endParaRPr lang="en-US" altLang="tr-TR" sz="2300"/>
          </a:p>
          <a:p>
            <a:pPr eaLnBrk="1" hangingPunct="1">
              <a:buFontTx/>
              <a:buNone/>
            </a:pPr>
            <a:r>
              <a:rPr lang="en-US" altLang="tr-TR" sz="2200"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0812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600200"/>
            <a:ext cx="3811588" cy="2540000"/>
          </a:xfrm>
          <a:noFill/>
        </p:spPr>
      </p:pic>
      <p:sp>
        <p:nvSpPr>
          <p:cNvPr id="35843" name="Rectangle 6"/>
          <p:cNvSpPr>
            <a:spLocks noChangeArrowheads="1"/>
          </p:cNvSpPr>
          <p:nvPr/>
        </p:nvSpPr>
        <p:spPr bwMode="auto">
          <a:xfrm>
            <a:off x="685800" y="228600"/>
            <a:ext cx="7772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000" b="1">
                <a:solidFill>
                  <a:srgbClr val="000099"/>
                </a:solidFill>
              </a:rPr>
              <a:t>Örnek</a:t>
            </a:r>
            <a:r>
              <a:rPr lang="en-US" altLang="tr-TR" sz="3000" b="1">
                <a:solidFill>
                  <a:srgbClr val="000099"/>
                </a:solidFill>
              </a:rPr>
              <a:t> 8.9 –</a:t>
            </a:r>
            <a:r>
              <a:rPr lang="tr-TR" altLang="tr-TR" sz="3000" b="1">
                <a:solidFill>
                  <a:srgbClr val="000099"/>
                </a:solidFill>
              </a:rPr>
              <a:t>Birbirine bağlı olan hareketli bloklar</a:t>
            </a:r>
            <a:endParaRPr lang="en-US" altLang="tr-TR" sz="3000" b="1">
              <a:solidFill>
                <a:srgbClr val="000099"/>
              </a:solidFill>
            </a:endParaRPr>
          </a:p>
        </p:txBody>
      </p:sp>
      <p:sp>
        <p:nvSpPr>
          <p:cNvPr id="35844" name="Rectangle 8"/>
          <p:cNvSpPr>
            <a:spLocks noChangeArrowheads="1"/>
          </p:cNvSpPr>
          <p:nvPr/>
        </p:nvSpPr>
        <p:spPr bwMode="auto">
          <a:xfrm>
            <a:off x="304800" y="914400"/>
            <a:ext cx="4724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tr-TR" sz="2800" b="1">
                <a:solidFill>
                  <a:srgbClr val="CC0000"/>
                </a:solidFill>
              </a:rPr>
              <a:t>m</a:t>
            </a:r>
            <a:r>
              <a:rPr lang="en-US" altLang="tr-TR" sz="2800" b="1" baseline="-25000">
                <a:solidFill>
                  <a:srgbClr val="CC0000"/>
                </a:solidFill>
              </a:rPr>
              <a:t>1</a:t>
            </a:r>
            <a:r>
              <a:rPr lang="en-US" altLang="tr-TR" sz="2800" b="1">
                <a:solidFill>
                  <a:srgbClr val="CC0000"/>
                </a:solidFill>
              </a:rPr>
              <a:t> </a:t>
            </a:r>
            <a:r>
              <a:rPr lang="tr-TR" altLang="tr-TR" sz="2800"/>
              <a:t>ve</a:t>
            </a:r>
            <a:r>
              <a:rPr lang="en-US" altLang="tr-TR" sz="2800" b="1">
                <a:solidFill>
                  <a:srgbClr val="CC0000"/>
                </a:solidFill>
              </a:rPr>
              <a:t> m</a:t>
            </a:r>
            <a:r>
              <a:rPr lang="en-US" altLang="tr-TR" sz="2800" b="1" baseline="-25000">
                <a:solidFill>
                  <a:srgbClr val="CC0000"/>
                </a:solidFill>
              </a:rPr>
              <a:t>2</a:t>
            </a:r>
            <a:r>
              <a:rPr lang="tr-TR" altLang="tr-TR" sz="2800"/>
              <a:t> </a:t>
            </a:r>
            <a:r>
              <a:rPr lang="en-US" altLang="tr-TR" sz="2800"/>
              <a:t> </a:t>
            </a:r>
            <a:r>
              <a:rPr lang="tr-TR" altLang="tr-TR" sz="2800"/>
              <a:t>kütleli iki blok yay sabiti </a:t>
            </a:r>
            <a:r>
              <a:rPr lang="en-US" altLang="tr-TR" sz="2800" b="1">
                <a:solidFill>
                  <a:srgbClr val="CC0000"/>
                </a:solidFill>
              </a:rPr>
              <a:t>k </a:t>
            </a:r>
            <a:r>
              <a:rPr lang="tr-TR" altLang="tr-TR" sz="2800"/>
              <a:t>olan bir yayla birbirine bağlanıyor</a:t>
            </a:r>
            <a:r>
              <a:rPr lang="en-US" altLang="tr-TR" sz="2800"/>
              <a:t>. </a:t>
            </a:r>
            <a:r>
              <a:rPr lang="en-US" altLang="tr-TR" sz="2800" b="1">
                <a:solidFill>
                  <a:srgbClr val="CC0000"/>
                </a:solidFill>
              </a:rPr>
              <a:t>m</a:t>
            </a:r>
            <a:r>
              <a:rPr lang="en-US" altLang="tr-TR" sz="2800" b="1" baseline="-25000">
                <a:solidFill>
                  <a:srgbClr val="CC0000"/>
                </a:solidFill>
              </a:rPr>
              <a:t>1</a:t>
            </a:r>
            <a:r>
              <a:rPr lang="en-US" altLang="tr-TR" sz="2800" b="1">
                <a:solidFill>
                  <a:srgbClr val="CC0000"/>
                </a:solidFill>
              </a:rPr>
              <a:t> </a:t>
            </a:r>
            <a:r>
              <a:rPr lang="tr-TR" altLang="tr-TR" sz="2800"/>
              <a:t>yatay sürtünmeli yüzeyde hareket ediyor</a:t>
            </a:r>
            <a:r>
              <a:rPr lang="en-US" altLang="tr-TR" sz="2800"/>
              <a:t>. </a:t>
            </a:r>
            <a:r>
              <a:rPr lang="tr-TR" altLang="tr-TR" sz="2800"/>
              <a:t>Yay gerilmemişken ve </a:t>
            </a:r>
            <a:r>
              <a:rPr lang="en-US" altLang="tr-TR" sz="2800" b="1">
                <a:solidFill>
                  <a:srgbClr val="CC0000"/>
                </a:solidFill>
              </a:rPr>
              <a:t>m</a:t>
            </a:r>
            <a:r>
              <a:rPr lang="en-US" altLang="tr-TR" sz="2800" b="1" baseline="-25000">
                <a:solidFill>
                  <a:srgbClr val="CC0000"/>
                </a:solidFill>
              </a:rPr>
              <a:t>2 </a:t>
            </a:r>
            <a:r>
              <a:rPr lang="tr-TR" altLang="tr-TR" sz="2800"/>
              <a:t>yerden </a:t>
            </a:r>
            <a:r>
              <a:rPr lang="en-US" altLang="tr-TR" sz="2800" b="1">
                <a:solidFill>
                  <a:srgbClr val="CC0000"/>
                </a:solidFill>
              </a:rPr>
              <a:t>h </a:t>
            </a:r>
            <a:r>
              <a:rPr lang="tr-TR" altLang="tr-TR" sz="2800"/>
              <a:t>yüksekliğindeyken  sistem durgun halden bırakılıyor.</a:t>
            </a:r>
            <a:r>
              <a:rPr lang="en-US" altLang="tr-TR" sz="2800"/>
              <a:t> </a:t>
            </a:r>
            <a:r>
              <a:rPr lang="en-US" altLang="tr-TR" sz="2800" b="1">
                <a:solidFill>
                  <a:srgbClr val="CC0000"/>
                </a:solidFill>
              </a:rPr>
              <a:t>m</a:t>
            </a:r>
            <a:r>
              <a:rPr lang="en-US" altLang="tr-TR" sz="2800" b="1" baseline="-25000">
                <a:solidFill>
                  <a:srgbClr val="CC0000"/>
                </a:solidFill>
              </a:rPr>
              <a:t>2 </a:t>
            </a:r>
            <a:r>
              <a:rPr lang="tr-TR" altLang="tr-TR" sz="2800"/>
              <a:t>yere değdiğinde sistem duruyor</a:t>
            </a:r>
            <a:r>
              <a:rPr lang="en-US" altLang="tr-TR" sz="2800"/>
              <a:t>. </a:t>
            </a:r>
            <a:r>
              <a:rPr lang="en-US" altLang="tr-TR" sz="2800" b="1">
                <a:solidFill>
                  <a:srgbClr val="CC0000"/>
                </a:solidFill>
              </a:rPr>
              <a:t>m</a:t>
            </a:r>
            <a:r>
              <a:rPr lang="en-US" altLang="tr-TR" sz="2800" b="1" baseline="-25000">
                <a:solidFill>
                  <a:srgbClr val="CC0000"/>
                </a:solidFill>
              </a:rPr>
              <a:t>1</a:t>
            </a:r>
            <a:r>
              <a:rPr lang="en-US" altLang="tr-TR" sz="2800" b="1">
                <a:solidFill>
                  <a:srgbClr val="CC0000"/>
                </a:solidFill>
              </a:rPr>
              <a:t> </a:t>
            </a:r>
            <a:r>
              <a:rPr lang="tr-TR" altLang="tr-TR" sz="2800"/>
              <a:t>ve</a:t>
            </a:r>
            <a:r>
              <a:rPr lang="en-US" altLang="tr-TR" sz="2800"/>
              <a:t> </a:t>
            </a:r>
            <a:r>
              <a:rPr lang="tr-TR" altLang="tr-TR" sz="2800"/>
              <a:t>masa arasındaki </a:t>
            </a:r>
            <a:r>
              <a:rPr lang="el-GR" altLang="tr-TR" sz="2800" b="1">
                <a:solidFill>
                  <a:srgbClr val="CC0000"/>
                </a:solidFill>
                <a:cs typeface="Times New Roman" panose="02020603050405020304" pitchFamily="18" charset="0"/>
              </a:rPr>
              <a:t>μ</a:t>
            </a:r>
            <a:r>
              <a:rPr lang="en-US" altLang="tr-TR" sz="2800" b="1" baseline="-25000">
                <a:solidFill>
                  <a:srgbClr val="CC0000"/>
                </a:solidFill>
                <a:cs typeface="Times New Roman" panose="02020603050405020304" pitchFamily="18" charset="0"/>
              </a:rPr>
              <a:t>k</a:t>
            </a:r>
            <a:r>
              <a:rPr lang="en-US" altLang="tr-TR" sz="2800"/>
              <a:t> </a:t>
            </a:r>
            <a:r>
              <a:rPr lang="tr-TR" altLang="tr-TR" sz="2800"/>
              <a:t>kinetik sürtünme katsayısını hesaplayınız</a:t>
            </a:r>
            <a:r>
              <a:rPr lang="en-US" altLang="tr-TR" sz="2800"/>
              <a:t>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infin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562100"/>
            <a:ext cx="8062912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7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914400"/>
          </a:xfrm>
          <a:noFill/>
        </p:spPr>
        <p:txBody>
          <a:bodyPr/>
          <a:lstStyle/>
          <a:p>
            <a:r>
              <a:rPr lang="tr-TR" altLang="tr-TR" b="1" smtClean="0">
                <a:solidFill>
                  <a:schemeClr val="accent2"/>
                </a:solidFill>
              </a:rPr>
              <a:t>Kesim</a:t>
            </a:r>
            <a:r>
              <a:rPr lang="en-US" altLang="tr-TR" b="1" smtClean="0">
                <a:solidFill>
                  <a:schemeClr val="accent2"/>
                </a:solidFill>
              </a:rPr>
              <a:t> 8.5: </a:t>
            </a:r>
            <a:r>
              <a:rPr lang="tr-TR" altLang="tr-TR" b="1" smtClean="0">
                <a:solidFill>
                  <a:schemeClr val="accent2"/>
                </a:solidFill>
              </a:rPr>
              <a:t>Güç</a:t>
            </a:r>
            <a:r>
              <a:rPr lang="en-US" altLang="tr-TR" sz="3600" b="1" smtClean="0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5772150"/>
          </a:xfrm>
          <a:noFill/>
        </p:spPr>
        <p:txBody>
          <a:bodyPr/>
          <a:lstStyle/>
          <a:p>
            <a:r>
              <a:rPr lang="tr-TR" altLang="tr-TR" b="1" i="1" u="sng" smtClean="0">
                <a:solidFill>
                  <a:srgbClr val="FF0000"/>
                </a:solidFill>
                <a:sym typeface="Symbol" panose="05050102010706020507" pitchFamily="18" charset="2"/>
              </a:rPr>
              <a:t>Güç</a:t>
            </a:r>
            <a:r>
              <a:rPr lang="en-US" altLang="tr-TR" b="1" i="1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tr-TR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≡ 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W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işinin yapılma hızı yada</a:t>
            </a:r>
            <a:r>
              <a:rPr lang="en-US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 </a:t>
            </a:r>
            <a:r>
              <a:rPr lang="en-US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E</a:t>
            </a:r>
            <a:r>
              <a:rPr lang="tr-TR" altLang="tr-TR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e</a:t>
            </a:r>
            <a:r>
              <a:rPr lang="en-US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ner</a:t>
            </a:r>
            <a:r>
              <a:rPr lang="tr-TR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jisinin</a:t>
            </a:r>
            <a:r>
              <a:rPr lang="en-US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 </a:t>
            </a:r>
            <a:r>
              <a:rPr lang="tr-TR" altLang="tr-TR" b="1" i="1" smtClean="0">
                <a:solidFill>
                  <a:srgbClr val="008000"/>
                </a:solidFill>
                <a:sym typeface="Symbol" panose="05050102010706020507" pitchFamily="18" charset="2"/>
              </a:rPr>
              <a:t>dönüşme hızı </a:t>
            </a:r>
            <a:r>
              <a:rPr lang="en-US" altLang="tr-TR" smtClean="0">
                <a:sym typeface="Symbol" panose="05050102010706020507" pitchFamily="18" charset="2"/>
              </a:rPr>
              <a:t>:</a:t>
            </a:r>
          </a:p>
          <a:p>
            <a:pPr algn="ctr">
              <a:buFontTx/>
              <a:buNone/>
            </a:pPr>
            <a:r>
              <a:rPr lang="tr-TR" altLang="tr-TR" b="1" u="sng" smtClean="0">
                <a:solidFill>
                  <a:schemeClr val="accent2"/>
                </a:solidFill>
                <a:sym typeface="Symbol" panose="05050102010706020507" pitchFamily="18" charset="2"/>
              </a:rPr>
              <a:t>Ani Güç</a:t>
            </a:r>
            <a:r>
              <a:rPr lang="en-US" altLang="tr-TR" b="1" smtClean="0">
                <a:solidFill>
                  <a:schemeClr val="accent2"/>
                </a:solidFill>
                <a:sym typeface="Symbol" panose="05050102010706020507" pitchFamily="18" charset="2"/>
              </a:rPr>
              <a:t>: </a:t>
            </a:r>
            <a:r>
              <a:rPr lang="en-US" altLang="tr-TR" sz="2800" b="1" smtClean="0">
                <a:solidFill>
                  <a:schemeClr val="accent2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P  </a:t>
            </a:r>
            <a:r>
              <a:rPr lang="en-US" altLang="tr-TR" sz="2800" b="1" smtClean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≡</a:t>
            </a: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 (dE/dt) = (dW/dt) </a:t>
            </a:r>
          </a:p>
          <a:p>
            <a:r>
              <a:rPr lang="el-GR" altLang="tr-TR" sz="2800" b="1" smtClean="0">
                <a:solidFill>
                  <a:srgbClr val="99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t </a:t>
            </a:r>
            <a:r>
              <a:rPr lang="tr-TR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zaman aralığında yapılan 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W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işi</a:t>
            </a:r>
            <a:r>
              <a:rPr lang="en-US" altLang="tr-TR" sz="2800" smtClean="0">
                <a:sym typeface="Symbol" panose="05050102010706020507" pitchFamily="18" charset="2"/>
              </a:rPr>
              <a:t>: </a:t>
            </a:r>
          </a:p>
          <a:p>
            <a:pPr algn="ctr">
              <a:buFontTx/>
              <a:buNone/>
            </a:pPr>
            <a:r>
              <a:rPr lang="tr-TR" altLang="tr-TR" b="1" u="sng" smtClean="0">
                <a:solidFill>
                  <a:schemeClr val="accent2"/>
                </a:solidFill>
                <a:sym typeface="Symbol" panose="05050102010706020507" pitchFamily="18" charset="2"/>
              </a:rPr>
              <a:t>Ortalam Güç</a:t>
            </a:r>
            <a:r>
              <a:rPr lang="en-US" altLang="tr-TR" b="1" smtClean="0">
                <a:solidFill>
                  <a:schemeClr val="accent2"/>
                </a:solidFill>
                <a:sym typeface="Symbol" panose="05050102010706020507" pitchFamily="18" charset="2"/>
              </a:rPr>
              <a:t>:</a:t>
            </a: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en-US" altLang="tr-TR" sz="2800" b="1" smtClean="0">
                <a:solidFill>
                  <a:schemeClr val="accent2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P</a:t>
            </a:r>
            <a:r>
              <a:rPr lang="tr-TR" altLang="tr-TR" sz="2800" b="1" baseline="-25000" smtClean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ort</a:t>
            </a:r>
            <a:r>
              <a:rPr lang="en-US" altLang="tr-TR" sz="2800" b="1" smtClean="0">
                <a:solidFill>
                  <a:schemeClr val="accent2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 </a:t>
            </a:r>
            <a:r>
              <a:rPr lang="en-US" altLang="tr-TR" sz="2800" b="1" smtClean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(</a:t>
            </a:r>
            <a:r>
              <a:rPr lang="en-US" altLang="tr-TR" sz="2800" b="1" smtClean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W</a:t>
            </a: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/</a:t>
            </a:r>
            <a:r>
              <a:rPr lang="el-GR" altLang="tr-TR" sz="2800" b="1" smtClean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t)</a:t>
            </a:r>
            <a:endParaRPr lang="en-US" altLang="tr-TR" sz="2800" smtClean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tr-TR" sz="2800" b="1" u="sng" smtClean="0">
                <a:solidFill>
                  <a:srgbClr val="990000"/>
                </a:solidFill>
                <a:sym typeface="Symbol" panose="05050102010706020507" pitchFamily="18" charset="2"/>
              </a:rPr>
              <a:t>SI </a:t>
            </a:r>
            <a:r>
              <a:rPr lang="tr-TR" altLang="tr-TR" sz="2800" b="1" u="sng" smtClean="0">
                <a:solidFill>
                  <a:srgbClr val="990000"/>
                </a:solidFill>
                <a:sym typeface="Symbol" panose="05050102010706020507" pitchFamily="18" charset="2"/>
              </a:rPr>
              <a:t>güç birimleri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: </a:t>
            </a:r>
            <a:r>
              <a:rPr lang="en-US" altLang="tr-TR" sz="2800" b="1" smtClean="0">
                <a:solidFill>
                  <a:srgbClr val="333399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P</a:t>
            </a:r>
            <a:r>
              <a:rPr lang="en-US" altLang="tr-TR" sz="2800" b="1" smtClean="0">
                <a:solidFill>
                  <a:srgbClr val="333399"/>
                </a:solidFill>
                <a:sym typeface="Symbol" panose="05050102010706020507" pitchFamily="18" charset="2"/>
              </a:rPr>
              <a:t> 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= (Ener</a:t>
            </a:r>
            <a:r>
              <a:rPr lang="tr-TR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ji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)/(</a:t>
            </a:r>
            <a:r>
              <a:rPr lang="tr-TR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zaman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) =</a:t>
            </a:r>
            <a:r>
              <a:rPr lang="en-US" altLang="tr-TR" sz="2400" smtClean="0">
                <a:solidFill>
                  <a:srgbClr val="333399"/>
                </a:solidFill>
                <a:sym typeface="Symbol" panose="05050102010706020507" pitchFamily="18" charset="2"/>
              </a:rPr>
              <a:t> 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(</a:t>
            </a:r>
            <a:r>
              <a:rPr lang="tr-TR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İş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)/(</a:t>
            </a:r>
            <a:r>
              <a:rPr lang="tr-TR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Zaman</a:t>
            </a:r>
            <a:r>
              <a:rPr lang="en-US" altLang="tr-TR" sz="2400" b="1" smtClean="0">
                <a:solidFill>
                  <a:srgbClr val="333399"/>
                </a:solidFill>
                <a:sym typeface="Symbol" panose="05050102010706020507" pitchFamily="18" charset="2"/>
              </a:rPr>
              <a:t>) </a:t>
            </a:r>
          </a:p>
          <a:p>
            <a:pPr algn="ctr">
              <a:buFontTx/>
              <a:buNone/>
            </a:pPr>
            <a:r>
              <a:rPr lang="tr-TR" altLang="tr-TR" sz="2800" smtClean="0">
                <a:sym typeface="Symbol" panose="05050102010706020507" pitchFamily="18" charset="2"/>
              </a:rPr>
              <a:t>Birim</a:t>
            </a:r>
            <a:r>
              <a:rPr lang="en-US" altLang="tr-TR" sz="2800" smtClean="0">
                <a:sym typeface="Symbol" panose="05050102010706020507" pitchFamily="18" charset="2"/>
              </a:rPr>
              <a:t> = Joule/S</a:t>
            </a:r>
            <a:r>
              <a:rPr lang="tr-TR" altLang="tr-TR" sz="2800" smtClean="0">
                <a:sym typeface="Symbol" panose="05050102010706020507" pitchFamily="18" charset="2"/>
              </a:rPr>
              <a:t>aniye</a:t>
            </a:r>
            <a:r>
              <a:rPr lang="en-US" altLang="tr-TR" sz="2800" smtClean="0">
                <a:sym typeface="Symbol" panose="05050102010706020507" pitchFamily="18" charset="2"/>
              </a:rPr>
              <a:t> = Watt (W). </a:t>
            </a:r>
            <a:r>
              <a:rPr lang="en-US" altLang="tr-TR" sz="2800" b="1" smtClean="0">
                <a:solidFill>
                  <a:srgbClr val="FF0000"/>
                </a:solidFill>
                <a:sym typeface="Symbol" panose="05050102010706020507" pitchFamily="18" charset="2"/>
              </a:rPr>
              <a:t>1 W = 1J/s</a:t>
            </a:r>
          </a:p>
          <a:p>
            <a:pPr lvl="1">
              <a:buFontTx/>
              <a:buNone/>
            </a:pPr>
            <a:r>
              <a:rPr lang="tr-TR" altLang="tr-TR" smtClean="0">
                <a:sym typeface="Symbol" panose="05050102010706020507" pitchFamily="18" charset="2"/>
              </a:rPr>
              <a:t>İngiliz birimi</a:t>
            </a:r>
            <a:r>
              <a:rPr lang="en-US" altLang="tr-TR" smtClean="0">
                <a:sym typeface="Symbol" panose="05050102010706020507" pitchFamily="18" charset="2"/>
              </a:rPr>
              <a:t>: </a:t>
            </a:r>
            <a:r>
              <a:rPr lang="tr-TR" altLang="tr-TR" smtClean="0">
                <a:sym typeface="Symbol" panose="05050102010706020507" pitchFamily="18" charset="2"/>
              </a:rPr>
              <a:t>Beygir Gücü</a:t>
            </a:r>
            <a:r>
              <a:rPr lang="en-US" altLang="tr-TR" smtClean="0">
                <a:sym typeface="Symbol" panose="05050102010706020507" pitchFamily="18" charset="2"/>
              </a:rPr>
              <a:t> (</a:t>
            </a:r>
            <a:r>
              <a:rPr lang="tr-TR" altLang="tr-TR" smtClean="0">
                <a:sym typeface="Symbol" panose="05050102010706020507" pitchFamily="18" charset="2"/>
              </a:rPr>
              <a:t>bg</a:t>
            </a:r>
            <a:r>
              <a:rPr lang="en-US" altLang="tr-TR" smtClean="0">
                <a:sym typeface="Symbol" panose="05050102010706020507" pitchFamily="18" charset="2"/>
              </a:rPr>
              <a:t>). 1</a:t>
            </a:r>
            <a:r>
              <a:rPr lang="tr-TR" altLang="tr-TR" smtClean="0">
                <a:sym typeface="Symbol" panose="05050102010706020507" pitchFamily="18" charset="2"/>
              </a:rPr>
              <a:t>bg</a:t>
            </a:r>
            <a:r>
              <a:rPr lang="en-US" altLang="tr-TR" smtClean="0">
                <a:sym typeface="Symbol" panose="05050102010706020507" pitchFamily="18" charset="2"/>
              </a:rPr>
              <a:t> = 746 W</a:t>
            </a:r>
            <a:endParaRPr lang="tr-TR" altLang="tr-TR" smtClean="0">
              <a:sym typeface="Symbol" panose="05050102010706020507" pitchFamily="18" charset="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tr-TR" sz="2800" b="1" smtClean="0">
                <a:solidFill>
                  <a:srgbClr val="9900CC"/>
                </a:solidFill>
              </a:rPr>
              <a:t>“Kilowatt-</a:t>
            </a:r>
            <a:r>
              <a:rPr lang="tr-TR" altLang="tr-TR" sz="2800" b="1" smtClean="0">
                <a:solidFill>
                  <a:srgbClr val="9900CC"/>
                </a:solidFill>
              </a:rPr>
              <a:t>saat</a:t>
            </a:r>
            <a:r>
              <a:rPr lang="en-US" altLang="tr-TR" sz="2800" b="1" smtClean="0">
                <a:solidFill>
                  <a:srgbClr val="9900CC"/>
                </a:solidFill>
              </a:rPr>
              <a:t>” </a:t>
            </a:r>
            <a:r>
              <a:rPr lang="en-US" altLang="tr-TR" sz="2400" smtClean="0"/>
              <a:t>(</a:t>
            </a:r>
            <a:r>
              <a:rPr lang="tr-TR" altLang="tr-TR" sz="2400" smtClean="0"/>
              <a:t>Sizin Elektrik Güç faturanız</a:t>
            </a:r>
            <a:r>
              <a:rPr lang="en-US" altLang="tr-TR" sz="2400" smtClean="0"/>
              <a:t>).</a:t>
            </a:r>
            <a:r>
              <a:rPr lang="en-US" altLang="tr-TR" sz="2800" b="1" smtClean="0">
                <a:solidFill>
                  <a:srgbClr val="9900CC"/>
                </a:solidFill>
              </a:rPr>
              <a:t> Ener</a:t>
            </a:r>
            <a:r>
              <a:rPr lang="tr-TR" altLang="tr-TR" sz="2800" b="1" smtClean="0">
                <a:solidFill>
                  <a:srgbClr val="9900CC"/>
                </a:solidFill>
              </a:rPr>
              <a:t>ji</a:t>
            </a:r>
            <a:r>
              <a:rPr lang="en-US" altLang="tr-TR" sz="2800" b="1" smtClean="0">
                <a:solidFill>
                  <a:srgbClr val="9900CC"/>
                </a:solidFill>
              </a:rPr>
              <a:t>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tr-TR" sz="2800" b="1" smtClean="0">
                <a:solidFill>
                  <a:srgbClr val="FF0000"/>
                </a:solidFill>
              </a:rPr>
              <a:t>1 KWh = (10</a:t>
            </a:r>
            <a:r>
              <a:rPr lang="en-US" altLang="tr-TR" sz="2800" b="1" baseline="30000" smtClean="0">
                <a:solidFill>
                  <a:srgbClr val="FF0000"/>
                </a:solidFill>
              </a:rPr>
              <a:t>3</a:t>
            </a:r>
            <a:r>
              <a:rPr lang="en-US" altLang="tr-TR" sz="2800" b="1" smtClean="0">
                <a:solidFill>
                  <a:srgbClr val="FF0000"/>
                </a:solidFill>
              </a:rPr>
              <a:t> Watt) </a:t>
            </a:r>
            <a:r>
              <a:rPr lang="en-US" altLang="tr-TR" sz="2800" b="1" smtClean="0">
                <a:solidFill>
                  <a:srgbClr val="FF0000"/>
                </a:solidFill>
                <a:sym typeface="Symbol" panose="05050102010706020507" pitchFamily="18" charset="2"/>
              </a:rPr>
              <a:t> (3600 s)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tr-TR" sz="2800" b="1" smtClean="0">
                <a:solidFill>
                  <a:srgbClr val="FF0000"/>
                </a:solidFill>
                <a:sym typeface="Symbol" panose="05050102010706020507" pitchFamily="18" charset="2"/>
              </a:rPr>
              <a:t>= 3.6  10</a:t>
            </a:r>
            <a:r>
              <a:rPr lang="en-US" altLang="tr-TR" sz="2800" b="1" baseline="30000" smtClean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  <a:r>
              <a:rPr lang="en-US" altLang="tr-TR" sz="2800" b="1" smtClean="0">
                <a:solidFill>
                  <a:srgbClr val="FF0000"/>
                </a:solidFill>
                <a:sym typeface="Symbol" panose="05050102010706020507" pitchFamily="18" charset="2"/>
              </a:rPr>
              <a:t> W s  = 3.6  10</a:t>
            </a:r>
            <a:r>
              <a:rPr lang="en-US" altLang="tr-TR" sz="2800" b="1" baseline="30000" smtClean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  <a:r>
              <a:rPr lang="en-US" altLang="tr-TR" sz="2800" b="1" smtClean="0">
                <a:solidFill>
                  <a:srgbClr val="FF0000"/>
                </a:solidFill>
                <a:sym typeface="Symbol" panose="05050102010706020507" pitchFamily="18" charset="2"/>
              </a:rPr>
              <a:t> J</a:t>
            </a:r>
            <a:r>
              <a:rPr lang="en-US" altLang="tr-TR" sz="280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</a:p>
          <a:p>
            <a:pPr lvl="1">
              <a:buFontTx/>
              <a:buNone/>
            </a:pPr>
            <a:endParaRPr lang="en-US" altLang="tr-TR" smtClean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867400"/>
          </a:xfrm>
        </p:spPr>
        <p:txBody>
          <a:bodyPr/>
          <a:lstStyle/>
          <a:p>
            <a:r>
              <a:rPr lang="tr-TR" altLang="tr-TR" sz="2800" smtClean="0">
                <a:sym typeface="Symbol" panose="05050102010706020507" pitchFamily="18" charset="2"/>
              </a:rPr>
              <a:t>Güç ifadesini 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F </a:t>
            </a:r>
            <a:r>
              <a:rPr lang="tr-TR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kuvveti ve 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v</a:t>
            </a:r>
            <a:r>
              <a:rPr lang="tr-TR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hızı cinsinden yazmak uygundur</a:t>
            </a:r>
            <a:r>
              <a:rPr lang="en-US" altLang="tr-TR" sz="2800" smtClean="0">
                <a:sym typeface="Symbol" panose="05050102010706020507" pitchFamily="18" charset="2"/>
              </a:rPr>
              <a:t>. 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F </a:t>
            </a:r>
            <a:r>
              <a:rPr lang="tr-TR" altLang="tr-TR" sz="2800" smtClean="0">
                <a:cs typeface="Times New Roman" panose="02020603050405020304" pitchFamily="18" charset="0"/>
                <a:sym typeface="Symbol" panose="05050102010706020507" pitchFamily="18" charset="2"/>
              </a:rPr>
              <a:t>ile</a:t>
            </a:r>
            <a:r>
              <a:rPr lang="en-US" altLang="tr-TR" sz="2800" smtClean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l-GR" altLang="tr-TR" sz="2800" b="1" smtClean="0">
                <a:solidFill>
                  <a:srgbClr val="99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θ</a:t>
            </a:r>
            <a:r>
              <a:rPr lang="en-US" altLang="tr-TR" sz="2800" smtClean="0">
                <a:sym typeface="Symbol" panose="05050102010706020507" pitchFamily="18" charset="2"/>
              </a:rPr>
              <a:t> a</a:t>
            </a:r>
            <a:r>
              <a:rPr lang="tr-TR" altLang="tr-TR" sz="2800" smtClean="0">
                <a:sym typeface="Symbol" panose="05050102010706020507" pitchFamily="18" charset="2"/>
              </a:rPr>
              <a:t>çısı yapan </a:t>
            </a:r>
            <a:r>
              <a:rPr lang="el-GR" altLang="tr-TR" sz="2800" b="1" smtClean="0">
                <a:solidFill>
                  <a:srgbClr val="99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Δ</a:t>
            </a:r>
            <a:r>
              <a:rPr lang="en-US" altLang="tr-TR" sz="2800" b="1" smtClean="0">
                <a:solidFill>
                  <a:srgbClr val="99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r </a:t>
            </a:r>
            <a:r>
              <a:rPr lang="tr-TR" altLang="tr-TR" sz="2800" smtClean="0">
                <a:sym typeface="Symbol" panose="05050102010706020507" pitchFamily="18" charset="2"/>
              </a:rPr>
              <a:t>yerdeğiştirmesi ve </a:t>
            </a:r>
            <a:r>
              <a:rPr lang="en-US" altLang="tr-TR" sz="2800" b="1" smtClean="0">
                <a:solidFill>
                  <a:srgbClr val="990000"/>
                </a:solidFill>
                <a:sym typeface="Symbol" panose="05050102010706020507" pitchFamily="18" charset="2"/>
              </a:rPr>
              <a:t>F</a:t>
            </a:r>
            <a:r>
              <a:rPr lang="en-US" altLang="tr-TR" sz="2800" smtClean="0">
                <a:sym typeface="Symbol" panose="05050102010706020507" pitchFamily="18" charset="2"/>
              </a:rPr>
              <a:t> </a:t>
            </a:r>
            <a:r>
              <a:rPr lang="tr-TR" altLang="tr-TR" sz="2800" smtClean="0">
                <a:sym typeface="Symbol" panose="05050102010706020507" pitchFamily="18" charset="2"/>
              </a:rPr>
              <a:t>kuvveti için</a:t>
            </a:r>
            <a:r>
              <a:rPr lang="en-US" altLang="tr-TR" sz="2800" smtClean="0">
                <a:sym typeface="Symbol" panose="05050102010706020507" pitchFamily="18" charset="2"/>
              </a:rPr>
              <a:t>  </a:t>
            </a:r>
          </a:p>
          <a:p>
            <a:pPr algn="ctr">
              <a:buFontTx/>
              <a:buNone/>
            </a:pP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W =</a:t>
            </a:r>
            <a:r>
              <a:rPr lang="en-US" altLang="tr-TR" sz="2800" b="1" smtClean="0">
                <a:solidFill>
                  <a:srgbClr val="008000"/>
                </a:solidFill>
                <a:sym typeface="Times New Roman" panose="02020603050405020304" pitchFamily="18" charset="0"/>
              </a:rPr>
              <a:t> F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</a:t>
            </a:r>
            <a:r>
              <a:rPr lang="el-GR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Δ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r = </a:t>
            </a:r>
            <a:r>
              <a:rPr lang="en-US" altLang="tr-TR" sz="2800" b="1" smtClean="0">
                <a:solidFill>
                  <a:srgbClr val="008000"/>
                </a:solidFill>
                <a:sym typeface="Times New Roman" panose="02020603050405020304" pitchFamily="18" charset="0"/>
              </a:rPr>
              <a:t>F</a:t>
            </a:r>
            <a:r>
              <a:rPr lang="el-GR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Δ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tr-TR" sz="2800" b="1" smtClean="0">
                <a:solidFill>
                  <a:srgbClr val="008000"/>
                </a:solidFill>
                <a:sym typeface="Times New Roman" panose="02020603050405020304" pitchFamily="18" charset="0"/>
              </a:rPr>
              <a:t> cos</a:t>
            </a:r>
            <a:r>
              <a:rPr lang="el-GR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θ</a:t>
            </a:r>
            <a:endParaRPr lang="tr-TR" altLang="tr-TR" sz="2800" b="1" smtClean="0">
              <a:solidFill>
                <a:srgbClr val="008000"/>
              </a:solidFill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just">
              <a:buFontTx/>
              <a:buNone/>
            </a:pPr>
            <a:r>
              <a:rPr lang="tr-TR" altLang="tr-TR" sz="2800" smtClean="0">
                <a:cs typeface="Times New Roman" panose="02020603050405020304" pitchFamily="18" charset="0"/>
                <a:sym typeface="Times New Roman" panose="02020603050405020304" pitchFamily="18" charset="0"/>
              </a:rPr>
              <a:t>yazmıştık.</a:t>
            </a:r>
            <a:endParaRPr lang="en-US" altLang="tr-TR" sz="2800" smtClean="0"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	</a:t>
            </a:r>
            <a:r>
              <a:rPr lang="tr-TR" altLang="tr-TR" b="1" u="sng" smtClean="0">
                <a:solidFill>
                  <a:schemeClr val="accent2"/>
                </a:solidFill>
                <a:sym typeface="Symbol" panose="05050102010706020507" pitchFamily="18" charset="2"/>
              </a:rPr>
              <a:t>Ani Güç</a:t>
            </a:r>
            <a:r>
              <a:rPr lang="en-US" altLang="tr-TR" b="1" smtClean="0">
                <a:solidFill>
                  <a:schemeClr val="accent2"/>
                </a:solidFill>
                <a:sym typeface="Symbol" panose="05050102010706020507" pitchFamily="18" charset="2"/>
              </a:rPr>
              <a:t>:</a:t>
            </a:r>
            <a:r>
              <a:rPr lang="en-US" altLang="tr-TR" b="1" smtClean="0">
                <a:solidFill>
                  <a:srgbClr val="6600CC"/>
                </a:solidFill>
                <a:sym typeface="Times New Roman" panose="02020603050405020304" pitchFamily="18" charset="0"/>
              </a:rPr>
              <a:t>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tr-TR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	</a:t>
            </a:r>
            <a:r>
              <a:rPr lang="en-US" altLang="tr-TR" sz="3600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 	   P</a:t>
            </a:r>
            <a:r>
              <a:rPr lang="en-US" altLang="tr-TR" sz="3600" b="1" baseline="-25000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altLang="tr-TR" sz="3600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 </a:t>
            </a:r>
            <a:r>
              <a:rPr lang="en-US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=  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(d</a:t>
            </a:r>
            <a:r>
              <a:rPr lang="en-US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W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/</a:t>
            </a:r>
            <a:r>
              <a:rPr lang="en-US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t) 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= </a:t>
            </a:r>
            <a:r>
              <a:rPr lang="en-US" altLang="tr-TR" sz="2800" b="1" smtClean="0">
                <a:solidFill>
                  <a:srgbClr val="008000"/>
                </a:solidFill>
                <a:sym typeface="Times New Roman" panose="02020603050405020304" pitchFamily="18" charset="0"/>
              </a:rPr>
              <a:t>F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(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dr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/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t)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 = Fv</a:t>
            </a:r>
            <a:endParaRPr lang="en-US" altLang="tr-TR" sz="2800" b="1" u="sng" smtClean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tr-TR" sz="2800" b="1" smtClean="0">
                <a:solidFill>
                  <a:schemeClr val="accent2"/>
                </a:solidFill>
                <a:sym typeface="Symbol" panose="05050102010706020507" pitchFamily="18" charset="2"/>
              </a:rPr>
              <a:t>	</a:t>
            </a:r>
            <a:r>
              <a:rPr lang="tr-TR" altLang="tr-TR" b="1" u="sng" smtClean="0">
                <a:solidFill>
                  <a:schemeClr val="accent2"/>
                </a:solidFill>
                <a:sym typeface="Symbol" panose="05050102010706020507" pitchFamily="18" charset="2"/>
              </a:rPr>
              <a:t>Ortalama Güç</a:t>
            </a:r>
            <a:r>
              <a:rPr lang="en-US" altLang="tr-TR" b="1" smtClean="0">
                <a:solidFill>
                  <a:schemeClr val="accent2"/>
                </a:solidFill>
                <a:sym typeface="Symbol" panose="05050102010706020507" pitchFamily="18" charset="2"/>
              </a:rPr>
              <a:t>:</a:t>
            </a:r>
            <a:r>
              <a:rPr lang="en-US" altLang="tr-TR" sz="2800" b="1" smtClean="0">
                <a:solidFill>
                  <a:srgbClr val="6600CC"/>
                </a:solidFill>
                <a:sym typeface="Times New Roman" panose="02020603050405020304" pitchFamily="18" charset="0"/>
              </a:rPr>
              <a:t>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tr-TR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	</a:t>
            </a:r>
            <a:r>
              <a:rPr lang="en-US" altLang="tr-TR" sz="3600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 	  P</a:t>
            </a:r>
            <a:r>
              <a:rPr lang="tr-TR" altLang="tr-TR" sz="3600" b="1" baseline="-25000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ort</a:t>
            </a:r>
            <a:r>
              <a:rPr lang="en-US" altLang="tr-TR" sz="3600" b="1" smtClean="0">
                <a:solidFill>
                  <a:srgbClr val="008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 </a:t>
            </a:r>
            <a:r>
              <a:rPr lang="en-US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(</a:t>
            </a:r>
            <a:r>
              <a:rPr lang="en-US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W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/</a:t>
            </a:r>
            <a:r>
              <a:rPr lang="el-GR" altLang="tr-TR" sz="36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t) 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= </a:t>
            </a:r>
            <a:r>
              <a:rPr lang="en-US" altLang="tr-TR" sz="2800" b="1" smtClean="0">
                <a:solidFill>
                  <a:srgbClr val="008000"/>
                </a:solidFill>
                <a:sym typeface="Times New Roman" panose="02020603050405020304" pitchFamily="18" charset="0"/>
              </a:rPr>
              <a:t>F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(</a:t>
            </a:r>
            <a:r>
              <a:rPr lang="el-GR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Δ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/</a:t>
            </a:r>
            <a:r>
              <a:rPr lang="el-GR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t)</a:t>
            </a:r>
            <a:r>
              <a:rPr lang="en-US" altLang="tr-TR" sz="3600" b="1" smtClean="0">
                <a:solidFill>
                  <a:srgbClr val="008000"/>
                </a:solidFill>
                <a:sym typeface="Symbol" panose="05050102010706020507" pitchFamily="18" charset="2"/>
              </a:rPr>
              <a:t> = Fv</a:t>
            </a:r>
            <a:r>
              <a:rPr lang="tr-TR" altLang="tr-TR" sz="3600" b="1" baseline="-25000" smtClean="0">
                <a:solidFill>
                  <a:srgbClr val="008000"/>
                </a:solidFill>
                <a:sym typeface="Symbol" panose="05050102010706020507" pitchFamily="18" charset="2"/>
              </a:rPr>
              <a:t>ort</a:t>
            </a:r>
            <a:endParaRPr lang="en-US" altLang="tr-TR" sz="3600" b="1" smtClean="0">
              <a:solidFill>
                <a:srgbClr val="008000"/>
              </a:solidFill>
              <a:sym typeface="Symbol" panose="05050102010706020507" pitchFamily="18" charset="2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tr-TR" b="1" smtClean="0">
                <a:solidFill>
                  <a:srgbClr val="008000"/>
                </a:solidFill>
                <a:sym typeface="Symbol" panose="05050102010706020507" pitchFamily="18" charset="2"/>
              </a:rPr>
              <a:t>	         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v</a:t>
            </a:r>
            <a:r>
              <a:rPr lang="tr-TR" altLang="tr-TR" sz="2800" b="1" baseline="-25000" smtClean="0">
                <a:solidFill>
                  <a:srgbClr val="008000"/>
                </a:solidFill>
                <a:sym typeface="Symbol" panose="05050102010706020507" pitchFamily="18" charset="2"/>
              </a:rPr>
              <a:t>ort</a:t>
            </a:r>
            <a:r>
              <a:rPr lang="en-US" altLang="tr-TR" sz="2800" b="1" smtClean="0">
                <a:solidFill>
                  <a:srgbClr val="008000"/>
                </a:solidFill>
                <a:sym typeface="Symbol" panose="05050102010706020507" pitchFamily="18" charset="2"/>
              </a:rPr>
              <a:t> </a:t>
            </a:r>
            <a:r>
              <a:rPr lang="en-US" altLang="tr-TR" sz="2800" b="1" smtClean="0">
                <a:solidFill>
                  <a:srgbClr val="008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≡ </a:t>
            </a:r>
            <a:r>
              <a:rPr lang="tr-TR" altLang="tr-TR" sz="2800" smtClean="0">
                <a:sym typeface="Symbol" panose="05050102010706020507" pitchFamily="18" charset="2"/>
              </a:rPr>
              <a:t>cismin ortalama hızı</a:t>
            </a:r>
            <a:r>
              <a:rPr lang="en-US" altLang="tr-TR" b="1" smtClean="0">
                <a:sym typeface="Symbol" panose="05050102010706020507" pitchFamily="18" charset="2"/>
              </a:rPr>
              <a:t>	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08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31257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mtClean="0"/>
              <a:t>	</a:t>
            </a: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533400" y="304800"/>
            <a:ext cx="822642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b="1">
                <a:solidFill>
                  <a:schemeClr val="accent2"/>
                </a:solidFill>
              </a:rPr>
              <a:t>Örnek</a:t>
            </a:r>
            <a:r>
              <a:rPr lang="en-US" altLang="tr-TR" b="1">
                <a:solidFill>
                  <a:schemeClr val="accent2"/>
                </a:solidFill>
              </a:rPr>
              <a:t> 8.10: </a:t>
            </a:r>
            <a:r>
              <a:rPr lang="tr-TR" altLang="tr-TR" b="1">
                <a:solidFill>
                  <a:schemeClr val="accent2"/>
                </a:solidFill>
              </a:rPr>
              <a:t>Asansör motorundan verilen Güç</a:t>
            </a:r>
            <a:r>
              <a:rPr lang="en-US" altLang="tr-TR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395288" y="1371600"/>
            <a:ext cx="50911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tr-TR" sz="2400" b="1">
                <a:solidFill>
                  <a:srgbClr val="CC0000"/>
                </a:solidFill>
              </a:rPr>
              <a:t>m</a:t>
            </a:r>
            <a:r>
              <a:rPr lang="en-US" altLang="tr-TR" sz="2400" b="1" baseline="-25000">
                <a:solidFill>
                  <a:srgbClr val="CC0000"/>
                </a:solidFill>
              </a:rPr>
              <a:t>e</a:t>
            </a:r>
            <a:r>
              <a:rPr lang="en-US" altLang="tr-TR" sz="2400" b="1">
                <a:solidFill>
                  <a:srgbClr val="CC0000"/>
                </a:solidFill>
              </a:rPr>
              <a:t> = 1,600 kg</a:t>
            </a:r>
            <a:r>
              <a:rPr lang="en-US" altLang="tr-TR" sz="2400"/>
              <a:t> </a:t>
            </a:r>
            <a:r>
              <a:rPr lang="tr-TR" altLang="tr-TR" sz="2400"/>
              <a:t>kütleli asansör kabini </a:t>
            </a:r>
            <a:r>
              <a:rPr lang="en-US" altLang="tr-TR" sz="2400" b="1">
                <a:solidFill>
                  <a:srgbClr val="CC0000"/>
                </a:solidFill>
              </a:rPr>
              <a:t>m</a:t>
            </a:r>
            <a:r>
              <a:rPr lang="en-US" altLang="tr-TR" sz="2400" b="1" baseline="-25000">
                <a:solidFill>
                  <a:srgbClr val="CC0000"/>
                </a:solidFill>
              </a:rPr>
              <a:t>p</a:t>
            </a:r>
            <a:r>
              <a:rPr lang="en-US" altLang="tr-TR" sz="2400" b="1">
                <a:solidFill>
                  <a:srgbClr val="CC0000"/>
                </a:solidFill>
              </a:rPr>
              <a:t> = 200 kg</a:t>
            </a:r>
            <a:r>
              <a:rPr lang="tr-TR" altLang="tr-TR" sz="2400"/>
              <a:t> kütleli yolcuları taşır.</a:t>
            </a:r>
            <a:r>
              <a:rPr lang="en-US" altLang="tr-TR" sz="2400"/>
              <a:t> </a:t>
            </a:r>
            <a:r>
              <a:rPr lang="tr-TR" altLang="tr-TR" sz="2400"/>
              <a:t>Sabit </a:t>
            </a:r>
            <a:r>
              <a:rPr lang="en-US" altLang="tr-TR" sz="2400" b="1">
                <a:solidFill>
                  <a:srgbClr val="CC0000"/>
                </a:solidFill>
              </a:rPr>
              <a:t>f</a:t>
            </a:r>
            <a:r>
              <a:rPr lang="en-US" altLang="tr-TR" sz="2400" b="1" baseline="-25000">
                <a:solidFill>
                  <a:srgbClr val="CC0000"/>
                </a:solidFill>
              </a:rPr>
              <a:t>k</a:t>
            </a:r>
            <a:r>
              <a:rPr lang="en-US" altLang="tr-TR" sz="2400" b="1">
                <a:solidFill>
                  <a:srgbClr val="CC0000"/>
                </a:solidFill>
              </a:rPr>
              <a:t> = 4,000 N</a:t>
            </a:r>
            <a:r>
              <a:rPr lang="en-US" altLang="tr-TR" sz="2400"/>
              <a:t> </a:t>
            </a:r>
            <a:r>
              <a:rPr lang="tr-TR" altLang="tr-TR" sz="2400"/>
              <a:t>sürtünme kuvveti harekete zıt yönde etki ediyor.</a:t>
            </a:r>
            <a:r>
              <a:rPr lang="en-US" altLang="tr-TR" sz="24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600" b="1">
                <a:solidFill>
                  <a:srgbClr val="006600"/>
                </a:solidFill>
                <a:cs typeface="Times New Roman" panose="02020603050405020304" pitchFamily="18" charset="0"/>
              </a:rPr>
              <a:t>	(A)</a:t>
            </a:r>
            <a:r>
              <a:rPr lang="en-US" altLang="tr-TR" sz="2600">
                <a:cs typeface="Times New Roman" panose="02020603050405020304" pitchFamily="18" charset="0"/>
              </a:rPr>
              <a:t> </a:t>
            </a:r>
            <a:r>
              <a:rPr lang="tr-TR" altLang="tr-TR" sz="2600">
                <a:cs typeface="Times New Roman" panose="02020603050405020304" pitchFamily="18" charset="0"/>
              </a:rPr>
              <a:t>Asansör kabini ile yolcuları sabit </a:t>
            </a:r>
            <a:r>
              <a:rPr lang="en-US" altLang="tr-TR" sz="2600" b="1">
                <a:solidFill>
                  <a:srgbClr val="CC0000"/>
                </a:solidFill>
              </a:rPr>
              <a:t>v = 3 m/s </a:t>
            </a:r>
            <a:r>
              <a:rPr lang="tr-TR" altLang="tr-TR" sz="2600"/>
              <a:t>hızında yukarı kaldırması için motor için gerekli gücü bulunuz</a:t>
            </a:r>
            <a:r>
              <a:rPr lang="en-US" altLang="tr-TR" sz="260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600" b="1">
                <a:solidFill>
                  <a:srgbClr val="006600"/>
                </a:solidFill>
              </a:rPr>
              <a:t>	(B)</a:t>
            </a:r>
            <a:r>
              <a:rPr lang="en-US" altLang="tr-TR" sz="2600"/>
              <a:t> </a:t>
            </a:r>
            <a:r>
              <a:rPr lang="tr-TR" altLang="tr-TR" sz="2600"/>
              <a:t>Yukarı doğru </a:t>
            </a:r>
            <a:r>
              <a:rPr lang="en-US" altLang="tr-TR" sz="2600" b="1">
                <a:solidFill>
                  <a:srgbClr val="CC0000"/>
                </a:solidFill>
              </a:rPr>
              <a:t>a = 1.0 m/s</a:t>
            </a:r>
            <a:r>
              <a:rPr lang="en-US" altLang="tr-TR" sz="2600" b="1" baseline="30000">
                <a:solidFill>
                  <a:srgbClr val="CC0000"/>
                </a:solidFill>
              </a:rPr>
              <a:t>2</a:t>
            </a:r>
            <a:r>
              <a:rPr lang="tr-TR" altLang="tr-TR" sz="2600" b="1" baseline="30000">
                <a:solidFill>
                  <a:srgbClr val="CC0000"/>
                </a:solidFill>
              </a:rPr>
              <a:t>  </a:t>
            </a:r>
            <a:r>
              <a:rPr lang="tr-TR" altLang="tr-TR" sz="2600"/>
              <a:t>ivmesinde </a:t>
            </a:r>
            <a:r>
              <a:rPr lang="tr-TR" altLang="tr-TR" sz="2600" b="1" baseline="30000">
                <a:solidFill>
                  <a:srgbClr val="CC0000"/>
                </a:solidFill>
              </a:rPr>
              <a:t> </a:t>
            </a:r>
            <a:r>
              <a:rPr lang="en-US" altLang="tr-TR" sz="2600" b="1">
                <a:solidFill>
                  <a:srgbClr val="CC0000"/>
                </a:solidFill>
              </a:rPr>
              <a:t>v </a:t>
            </a:r>
            <a:r>
              <a:rPr lang="tr-TR" altLang="tr-TR" sz="2600"/>
              <a:t>ani hızında asansör kabininin yükselmesi için motor için gerekli gücü bulunuz.</a:t>
            </a:r>
            <a:endParaRPr lang="en-US" altLang="tr-TR" sz="2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tr-TR" sz="2800" b="1">
                <a:solidFill>
                  <a:srgbClr val="006600"/>
                </a:solidFill>
              </a:rPr>
              <a:t>	</a:t>
            </a:r>
            <a:endParaRPr lang="en-US" altLang="tr-TR" sz="2800"/>
          </a:p>
          <a:p>
            <a:endParaRPr lang="en-US" altLang="tr-TR" sz="2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7772400" cy="795338"/>
          </a:xfrm>
          <a:noFill/>
        </p:spPr>
        <p:txBody>
          <a:bodyPr/>
          <a:lstStyle/>
          <a:p>
            <a:r>
              <a:rPr lang="tr-TR" altLang="tr-TR" sz="3200" b="1" smtClean="0">
                <a:solidFill>
                  <a:schemeClr val="accent2"/>
                </a:solidFill>
              </a:rPr>
              <a:t>Örnek</a:t>
            </a:r>
            <a:r>
              <a:rPr lang="en-US" altLang="tr-TR" sz="3200" b="1" smtClean="0">
                <a:solidFill>
                  <a:schemeClr val="accent2"/>
                </a:solidFill>
              </a:rPr>
              <a:t>: </a:t>
            </a:r>
            <a:r>
              <a:rPr lang="tr-TR" altLang="tr-TR" sz="3200" b="1" smtClean="0">
                <a:solidFill>
                  <a:schemeClr val="accent2"/>
                </a:solidFill>
              </a:rPr>
              <a:t>Bir Araba için Gereken Güçler</a:t>
            </a:r>
            <a:r>
              <a:rPr lang="en-US" altLang="tr-TR" sz="4000" b="1" smtClean="0"/>
              <a:t> </a:t>
            </a:r>
          </a:p>
        </p:txBody>
      </p:sp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304800" y="685800"/>
            <a:ext cx="4543425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m = 1,400 kg </a:t>
            </a:r>
            <a:r>
              <a:rPr lang="tr-TR" altLang="tr-TR" sz="2000">
                <a:cs typeface="Times New Roman" panose="02020603050405020304" pitchFamily="18" charset="0"/>
              </a:rPr>
              <a:t>kütleli bir araba için gereken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>
                <a:cs typeface="Times New Roman" panose="02020603050405020304" pitchFamily="18" charset="0"/>
              </a:rPr>
              <a:t>gücü hesaplayınız.</a:t>
            </a:r>
            <a:r>
              <a:rPr lang="en-US" altLang="tr-TR" sz="2000"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FontTx/>
              <a:buAutoNum type="alphaLcParenR"/>
            </a:pP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v = 22 m/s </a:t>
            </a:r>
            <a:r>
              <a:rPr lang="tr-TR" altLang="tr-TR" sz="2000">
                <a:cs typeface="Times New Roman" panose="02020603050405020304" pitchFamily="18" charset="0"/>
              </a:rPr>
              <a:t>sabit hızda </a:t>
            </a:r>
            <a:r>
              <a:rPr lang="el-GR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 = 10</a:t>
            </a:r>
            <a:r>
              <a:rPr lang="en-US" altLang="tr-TR" sz="2000" b="1" baseline="30000">
                <a:solidFill>
                  <a:srgbClr val="990000"/>
                </a:solidFill>
                <a:cs typeface="Times New Roman" panose="02020603050405020304" pitchFamily="18" charset="0"/>
              </a:rPr>
              <a:t>°</a:t>
            </a:r>
            <a:r>
              <a:rPr lang="en-US" altLang="tr-TR" sz="2000">
                <a:cs typeface="Times New Roman" panose="02020603050405020304" pitchFamily="18" charset="0"/>
              </a:rPr>
              <a:t> </a:t>
            </a:r>
            <a:r>
              <a:rPr lang="tr-TR" altLang="tr-TR" sz="2000">
                <a:cs typeface="Times New Roman" panose="02020603050405020304" pitchFamily="18" charset="0"/>
              </a:rPr>
              <a:t> açıyla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>
                <a:cs typeface="Times New Roman" panose="02020603050405020304" pitchFamily="18" charset="0"/>
              </a:rPr>
              <a:t>tepeye tırmandığı zaman</a:t>
            </a:r>
            <a:r>
              <a:rPr lang="en-US" altLang="tr-TR" sz="2200"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rgbClr val="008000"/>
                </a:solidFill>
                <a:cs typeface="Times New Roman" panose="02020603050405020304" pitchFamily="18" charset="0"/>
              </a:rPr>
              <a:t>Çözüm</a:t>
            </a:r>
            <a:r>
              <a:rPr lang="en-US" altLang="tr-TR" sz="2400" b="1">
                <a:solidFill>
                  <a:srgbClr val="008000"/>
                </a:solidFill>
                <a:cs typeface="Times New Roman" panose="02020603050405020304" pitchFamily="18" charset="0"/>
              </a:rPr>
              <a:t>: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∑F</a:t>
            </a:r>
            <a:r>
              <a:rPr lang="en-US" altLang="tr-TR" sz="22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 = 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		  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F – F</a:t>
            </a:r>
            <a:r>
              <a:rPr lang="en-US" altLang="tr-TR" sz="22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 – mg sin</a:t>
            </a:r>
            <a:r>
              <a:rPr lang="el-GR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θ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 = 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>
                <a:cs typeface="Times New Roman" panose="02020603050405020304" pitchFamily="18" charset="0"/>
              </a:rPr>
              <a:t>Gereken kuvveti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20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= 3,100 N </a:t>
            </a:r>
            <a:r>
              <a:rPr lang="tr-TR" altLang="tr-TR" sz="2200">
                <a:cs typeface="Times New Roman" panose="02020603050405020304" pitchFamily="18" charset="0"/>
              </a:rPr>
              <a:t>olarak verir</a:t>
            </a:r>
            <a:r>
              <a:rPr lang="tr-TR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  <a:endParaRPr lang="en-US" altLang="tr-TR" sz="2200" b="1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b="1" u="sng">
                <a:solidFill>
                  <a:srgbClr val="990000"/>
                </a:solidFill>
                <a:cs typeface="Times New Roman" panose="02020603050405020304" pitchFamily="18" charset="0"/>
              </a:rPr>
              <a:t>Güç</a:t>
            </a:r>
            <a:r>
              <a:rPr lang="en-US" altLang="tr-TR" sz="2400" b="1">
                <a:solidFill>
                  <a:srgbClr val="990000"/>
                </a:solidFill>
                <a:cs typeface="Times New Roman" panose="02020603050405020304" pitchFamily="18" charset="0"/>
              </a:rPr>
              <a:t>: 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</a:rPr>
              <a:t>P = Fv = (3,100)(22) = 6.8 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 10</a:t>
            </a:r>
            <a:r>
              <a:rPr lang="en-US" altLang="tr-TR" sz="2400" b="1" baseline="30000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4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W</a:t>
            </a:r>
            <a:endParaRPr lang="en-US" altLang="tr-TR" sz="2400" b="1">
              <a:solidFill>
                <a:srgbClr val="008000"/>
              </a:solidFill>
              <a:cs typeface="Times New Roman" panose="02020603050405020304" pitchFamily="18" charset="0"/>
            </a:endParaRPr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381000" y="3581400"/>
            <a:ext cx="861377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rgbClr val="008000"/>
                </a:solidFill>
                <a:cs typeface="Times New Roman" panose="02020603050405020304" pitchFamily="18" charset="0"/>
              </a:rPr>
              <a:t>b)</a:t>
            </a:r>
            <a:r>
              <a:rPr lang="en-US" altLang="tr-TR" sz="2400">
                <a:cs typeface="Times New Roman" panose="02020603050405020304" pitchFamily="18" charset="0"/>
              </a:rPr>
              <a:t> 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000" b="1" baseline="-25000">
                <a:solidFill>
                  <a:srgbClr val="990000"/>
                </a:solidFill>
                <a:cs typeface="Times New Roman" panose="02020603050405020304" pitchFamily="18" charset="0"/>
              </a:rPr>
              <a:t>R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 = 700 N</a:t>
            </a:r>
            <a:r>
              <a:rPr lang="tr-TR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 </a:t>
            </a:r>
            <a:r>
              <a:rPr lang="tr-TR" altLang="tr-TR" sz="2000">
                <a:cs typeface="Times New Roman" panose="02020603050405020304" pitchFamily="18" charset="0"/>
              </a:rPr>
              <a:t>geciktirme kuvveti ile 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t = 10 s</a:t>
            </a:r>
            <a:r>
              <a:rPr lang="en-US" altLang="tr-TR" sz="2000">
                <a:cs typeface="Times New Roman" panose="02020603050405020304" pitchFamily="18" charset="0"/>
              </a:rPr>
              <a:t> </a:t>
            </a:r>
            <a:r>
              <a:rPr lang="tr-TR" altLang="tr-TR" sz="2000">
                <a:cs typeface="Times New Roman" panose="02020603050405020304" pitchFamily="18" charset="0"/>
              </a:rPr>
              <a:t>içinde hızı 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v</a:t>
            </a:r>
            <a:r>
              <a:rPr lang="en-US" altLang="tr-TR" sz="2000" b="1" baseline="-25000">
                <a:solidFill>
                  <a:srgbClr val="990000"/>
                </a:solidFill>
                <a:cs typeface="Times New Roman" panose="02020603050405020304" pitchFamily="18" charset="0"/>
              </a:rPr>
              <a:t>i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 = 25.0 m/s</a:t>
            </a:r>
            <a:r>
              <a:rPr lang="en-US" altLang="tr-TR" sz="2000">
                <a:cs typeface="Times New Roman" panose="02020603050405020304" pitchFamily="18" charset="0"/>
              </a:rPr>
              <a:t> </a:t>
            </a:r>
            <a:endParaRPr lang="en-US" altLang="tr-TR" sz="200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>
                <a:cs typeface="Times New Roman" panose="02020603050405020304" pitchFamily="18" charset="0"/>
              </a:rPr>
              <a:t>den 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v</a:t>
            </a:r>
            <a:r>
              <a:rPr lang="en-US" altLang="tr-TR" sz="2000" b="1" baseline="-25000">
                <a:solidFill>
                  <a:srgbClr val="990000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000" b="1">
                <a:solidFill>
                  <a:srgbClr val="990000"/>
                </a:solidFill>
                <a:cs typeface="Times New Roman" panose="02020603050405020304" pitchFamily="18" charset="0"/>
              </a:rPr>
              <a:t> = 30.6 m/s</a:t>
            </a:r>
            <a:r>
              <a:rPr lang="en-US" altLang="tr-TR" sz="2000">
                <a:cs typeface="Times New Roman" panose="02020603050405020304" pitchFamily="18" charset="0"/>
              </a:rPr>
              <a:t> </a:t>
            </a:r>
            <a:r>
              <a:rPr lang="tr-TR" altLang="tr-TR" sz="2000">
                <a:cs typeface="Times New Roman" panose="02020603050405020304" pitchFamily="18" charset="0"/>
              </a:rPr>
              <a:t>ye yer seviyesi üzerinde ivmelendiği zaman,</a:t>
            </a:r>
            <a:endParaRPr lang="en-US" altLang="tr-TR" sz="2200" b="1">
              <a:solidFill>
                <a:srgbClr val="99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rgbClr val="008000"/>
                </a:solidFill>
                <a:cs typeface="Times New Roman" panose="02020603050405020304" pitchFamily="18" charset="0"/>
              </a:rPr>
              <a:t>Çözüm</a:t>
            </a:r>
            <a:r>
              <a:rPr lang="en-US" altLang="tr-TR" sz="2400" b="1">
                <a:solidFill>
                  <a:srgbClr val="008000"/>
                </a:solidFill>
                <a:cs typeface="Times New Roman" panose="02020603050405020304" pitchFamily="18" charset="0"/>
              </a:rPr>
              <a:t>:</a:t>
            </a:r>
            <a:r>
              <a:rPr lang="en-US" altLang="tr-TR" sz="2400">
                <a:cs typeface="Times New Roman" panose="02020603050405020304" pitchFamily="18" charset="0"/>
              </a:rPr>
              <a:t> </a:t>
            </a:r>
            <a:r>
              <a:rPr lang="tr-TR" altLang="tr-TR" sz="2200"/>
              <a:t>Şimdi</a:t>
            </a:r>
            <a:r>
              <a:rPr lang="en-US" altLang="tr-TR" sz="2200"/>
              <a:t>,</a:t>
            </a:r>
            <a:r>
              <a:rPr lang="en-US" altLang="tr-TR" sz="2200" b="1">
                <a:solidFill>
                  <a:srgbClr val="FF0000"/>
                </a:solidFill>
              </a:rPr>
              <a:t> </a:t>
            </a:r>
            <a:r>
              <a:rPr lang="el-GR" altLang="tr-TR" sz="2200" b="1">
                <a:solidFill>
                  <a:srgbClr val="FF0000"/>
                </a:solidFill>
              </a:rPr>
              <a:t>θ</a:t>
            </a:r>
            <a:r>
              <a:rPr lang="en-US" altLang="tr-TR" sz="2200" b="1">
                <a:solidFill>
                  <a:srgbClr val="FF0000"/>
                </a:solidFill>
              </a:rPr>
              <a:t> = 0.  ∑F</a:t>
            </a:r>
            <a:r>
              <a:rPr lang="en-US" altLang="tr-TR" sz="2200" b="1" baseline="-25000">
                <a:solidFill>
                  <a:srgbClr val="FF0000"/>
                </a:solidFill>
              </a:rPr>
              <a:t>x</a:t>
            </a:r>
            <a:r>
              <a:rPr lang="en-US" altLang="tr-TR" sz="2200" b="1">
                <a:solidFill>
                  <a:srgbClr val="FF0000"/>
                </a:solidFill>
              </a:rPr>
              <a:t> = ma </a:t>
            </a:r>
            <a:r>
              <a:rPr lang="tr-TR" altLang="tr-TR" sz="2200">
                <a:cs typeface="Times New Roman" panose="02020603050405020304" pitchFamily="18" charset="0"/>
              </a:rPr>
              <a:t>yada</a:t>
            </a:r>
            <a:r>
              <a:rPr lang="en-US" altLang="tr-TR" sz="2200" b="1">
                <a:solidFill>
                  <a:srgbClr val="FF0000"/>
                </a:solidFill>
              </a:rPr>
              <a:t> F – F</a:t>
            </a:r>
            <a:r>
              <a:rPr lang="en-US" altLang="tr-TR" sz="2200" b="1" baseline="-25000">
                <a:solidFill>
                  <a:srgbClr val="FF0000"/>
                </a:solidFill>
              </a:rPr>
              <a:t>R</a:t>
            </a:r>
            <a:r>
              <a:rPr lang="en-US" altLang="tr-TR" sz="2200" b="1">
                <a:solidFill>
                  <a:srgbClr val="FF0000"/>
                </a:solidFill>
              </a:rPr>
              <a:t>= ma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 F = </a:t>
            </a:r>
            <a:r>
              <a:rPr lang="en-US" altLang="tr-TR" sz="2200" b="1">
                <a:solidFill>
                  <a:srgbClr val="FF0000"/>
                </a:solidFill>
              </a:rPr>
              <a:t>F</a:t>
            </a:r>
            <a:r>
              <a:rPr lang="en-US" altLang="tr-TR" sz="2200" b="1" baseline="-25000">
                <a:solidFill>
                  <a:srgbClr val="FF0000"/>
                </a:solidFill>
              </a:rPr>
              <a:t>R</a:t>
            </a:r>
            <a:r>
              <a:rPr lang="en-US" altLang="tr-TR" sz="2200" b="1">
                <a:solidFill>
                  <a:srgbClr val="FF0000"/>
                </a:solidFill>
              </a:rPr>
              <a:t>+ ma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en-US" altLang="tr-TR" sz="18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(1)</a:t>
            </a:r>
            <a:endParaRPr lang="en-US" altLang="tr-TR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200"/>
              <a:t>	</a:t>
            </a:r>
            <a:r>
              <a:rPr lang="en-US" altLang="tr-TR" sz="2400" b="1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US" altLang="tr-TR" sz="24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4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tr-TR" sz="2200" b="1">
                <a:solidFill>
                  <a:srgbClr val="FF0000"/>
                </a:solidFill>
              </a:rPr>
              <a:t>= </a:t>
            </a:r>
            <a:r>
              <a:rPr lang="en-US" altLang="tr-TR" sz="2400" b="1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US" altLang="tr-TR" sz="2400" b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i</a:t>
            </a:r>
            <a:r>
              <a:rPr lang="en-US" altLang="tr-TR" sz="2200" b="1">
                <a:solidFill>
                  <a:srgbClr val="FF0000"/>
                </a:solidFill>
              </a:rPr>
              <a:t> + at  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 a = (v - </a:t>
            </a:r>
            <a:r>
              <a:rPr lang="en-US" altLang="tr-TR" sz="2200" b="1">
                <a:solidFill>
                  <a:srgbClr val="FF0000"/>
                </a:solidFill>
              </a:rPr>
              <a:t>v</a:t>
            </a:r>
            <a:r>
              <a:rPr lang="en-US" altLang="tr-TR" sz="2200" b="1" baseline="-25000">
                <a:solidFill>
                  <a:srgbClr val="FF0000"/>
                </a:solidFill>
              </a:rPr>
              <a:t>0</a:t>
            </a:r>
            <a:r>
              <a:rPr lang="en-US" altLang="tr-TR" sz="2200" b="1">
                <a:solidFill>
                  <a:srgbClr val="FF0000"/>
                </a:solidFill>
              </a:rPr>
              <a:t>)/t = (30.6 – 25)/(10) = 0.93 m/s</a:t>
            </a:r>
            <a:r>
              <a:rPr lang="en-US" altLang="tr-TR" sz="2200" b="1" baseline="30000">
                <a:solidFill>
                  <a:srgbClr val="FF0000"/>
                </a:solidFill>
              </a:rPr>
              <a:t>2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tr-TR" sz="22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200">
                <a:cs typeface="Times New Roman" panose="02020603050405020304" pitchFamily="18" charset="0"/>
              </a:rPr>
              <a:t>	</a:t>
            </a:r>
            <a:r>
              <a:rPr lang="tr-TR" altLang="tr-TR" sz="2200">
                <a:cs typeface="Times New Roman" panose="02020603050405020304" pitchFamily="18" charset="0"/>
              </a:rPr>
              <a:t>Şimdi</a:t>
            </a:r>
            <a:r>
              <a:rPr lang="en-US" altLang="tr-TR" sz="2200">
                <a:cs typeface="Times New Roman" panose="02020603050405020304" pitchFamily="18" charset="0"/>
              </a:rPr>
              <a:t>, </a:t>
            </a:r>
            <a:r>
              <a:rPr lang="en-US" altLang="tr-TR" sz="1800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(1)</a:t>
            </a:r>
            <a:r>
              <a:rPr lang="en-US" altLang="tr-TR" sz="1800" b="1">
                <a:solidFill>
                  <a:srgbClr val="FF0000"/>
                </a:solidFill>
              </a:rPr>
              <a:t>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20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tr-TR" sz="2200" b="1">
                <a:solidFill>
                  <a:srgbClr val="FF0000"/>
                </a:solidFill>
                <a:cs typeface="Times New Roman" panose="02020603050405020304" pitchFamily="18" charset="0"/>
              </a:rPr>
              <a:t>= 2,000 N </a:t>
            </a:r>
            <a:r>
              <a:rPr lang="tr-TR" altLang="tr-TR" sz="2200">
                <a:cs typeface="Times New Roman" panose="02020603050405020304" pitchFamily="18" charset="0"/>
              </a:rPr>
              <a:t>gereken kuvveti verir.</a:t>
            </a:r>
            <a:endParaRPr lang="en-US" altLang="tr-TR" sz="2200"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 u="sng">
                <a:solidFill>
                  <a:srgbClr val="990000"/>
                </a:solidFill>
                <a:cs typeface="Times New Roman" panose="02020603050405020304" pitchFamily="18" charset="0"/>
              </a:rPr>
              <a:t>Ma</a:t>
            </a:r>
            <a:r>
              <a:rPr lang="tr-TR" altLang="tr-TR" sz="2400" b="1" u="sng">
                <a:solidFill>
                  <a:srgbClr val="990000"/>
                </a:solidFill>
                <a:cs typeface="Times New Roman" panose="02020603050405020304" pitchFamily="18" charset="0"/>
              </a:rPr>
              <a:t>ks</a:t>
            </a:r>
            <a:r>
              <a:rPr lang="en-US" altLang="tr-TR" sz="2400" b="1" u="sng">
                <a:solidFill>
                  <a:srgbClr val="990000"/>
                </a:solidFill>
                <a:cs typeface="Times New Roman" panose="02020603050405020304" pitchFamily="18" charset="0"/>
              </a:rPr>
              <a:t>imum </a:t>
            </a:r>
            <a:r>
              <a:rPr lang="tr-TR" altLang="tr-TR" sz="2400" b="1" u="sng">
                <a:solidFill>
                  <a:srgbClr val="990000"/>
                </a:solidFill>
                <a:cs typeface="Times New Roman" panose="02020603050405020304" pitchFamily="18" charset="0"/>
              </a:rPr>
              <a:t>Güç</a:t>
            </a:r>
            <a:r>
              <a:rPr lang="en-US" altLang="tr-TR" sz="2400" b="1">
                <a:solidFill>
                  <a:srgbClr val="990000"/>
                </a:solidFill>
                <a:cs typeface="Times New Roman" panose="02020603050405020304" pitchFamily="18" charset="0"/>
              </a:rPr>
              <a:t>: 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</a:rPr>
              <a:t>P = Fv</a:t>
            </a:r>
            <a:r>
              <a:rPr lang="en-US" altLang="tr-TR" sz="2400" b="1" baseline="-25000">
                <a:solidFill>
                  <a:srgbClr val="333399"/>
                </a:solidFill>
                <a:cs typeface="Times New Roman" panose="02020603050405020304" pitchFamily="18" charset="0"/>
              </a:rPr>
              <a:t>f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</a:rPr>
              <a:t> = (2,000)(30.6) = 6.12 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 10</a:t>
            </a:r>
            <a:r>
              <a:rPr lang="en-US" altLang="tr-TR" sz="2400" b="1" baseline="30000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4</a:t>
            </a:r>
            <a:r>
              <a:rPr lang="en-US" altLang="tr-TR" sz="2400" b="1">
                <a:solidFill>
                  <a:srgbClr val="333399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 W</a:t>
            </a:r>
            <a:endParaRPr lang="en-US" altLang="tr-TR" sz="2400" b="1">
              <a:solidFill>
                <a:srgbClr val="008000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tr-TR" sz="2200" b="1">
              <a:solidFill>
                <a:srgbClr val="FF0000"/>
              </a:solidFill>
            </a:endParaRPr>
          </a:p>
        </p:txBody>
      </p:sp>
      <p:pic>
        <p:nvPicPr>
          <p:cNvPr id="44037" name="Picture 8" descr="F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871538"/>
            <a:ext cx="36576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14291</TotalTime>
  <Words>1426</Words>
  <Application>Microsoft Office PowerPoint</Application>
  <PresentationFormat>Letter Kağıt (8.5x11 inç)</PresentationFormat>
  <Paragraphs>259</Paragraphs>
  <Slides>32</Slides>
  <Notes>10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8" baseType="lpstr">
      <vt:lpstr>Times New Roman</vt:lpstr>
      <vt:lpstr>Symbol</vt:lpstr>
      <vt:lpstr>Arial</vt:lpstr>
      <vt:lpstr>Blackadder ITC</vt:lpstr>
      <vt:lpstr>1_Default Design</vt:lpstr>
      <vt:lpstr>MathType 5.0 Equation</vt:lpstr>
      <vt:lpstr>Bölüm 8: Enerjinin Korunumu</vt:lpstr>
      <vt:lpstr>Enerjinin Gözden Geçirilmesi</vt:lpstr>
      <vt:lpstr>Sistemin Çeşitleri</vt:lpstr>
      <vt:lpstr>Bir Sistemin içine yada dışına Enerji aktarmanın yolları</vt:lpstr>
      <vt:lpstr>Bir Sistemin İçine yada Dışına Enerji Aktarmanın Daha Başka Yolları</vt:lpstr>
      <vt:lpstr>Enerji Taşıma Örnekleri</vt:lpstr>
      <vt:lpstr>PowerPoint Sunusu</vt:lpstr>
      <vt:lpstr>PowerPoint Sunusu</vt:lpstr>
      <vt:lpstr>PowerPoint Sunusu</vt:lpstr>
      <vt:lpstr>PowerPoint Sunusu</vt:lpstr>
      <vt:lpstr>Örnek 8.1 – Serbest Düşme</vt:lpstr>
      <vt:lpstr>PowerPoint Sunusu</vt:lpstr>
      <vt:lpstr>PowerPoint Sunusu</vt:lpstr>
      <vt:lpstr> </vt:lpstr>
      <vt:lpstr>Örnekler: Mekanik Enerjinin Korunumu</vt:lpstr>
      <vt:lpstr>PowerPoint Sunusu</vt:lpstr>
      <vt:lpstr>PowerPoint Sunusu</vt:lpstr>
      <vt:lpstr>Örnek: Oyuncak Dart Tabancası</vt:lpstr>
      <vt:lpstr>Örnek: PE’ nin  İki Türü</vt:lpstr>
      <vt:lpstr>Kesim 8.3: Sürtünmeli Problemler</vt:lpstr>
      <vt:lpstr>PowerPoint Sunusu</vt:lpstr>
      <vt:lpstr>Örnek: Sürtünmeli lunapark treni </vt:lpstr>
      <vt:lpstr>PowerPoint Sunusu</vt:lpstr>
      <vt:lpstr>PowerPoint Sunusu</vt:lpstr>
      <vt:lpstr>PowerPoint Sunusu</vt:lpstr>
      <vt:lpstr>PowerPoint Sunusu</vt:lpstr>
      <vt:lpstr>PowerPoint Sunusu</vt:lpstr>
      <vt:lpstr>Kesim 8.5: Güç </vt:lpstr>
      <vt:lpstr>PowerPoint Sunusu</vt:lpstr>
      <vt:lpstr>PowerPoint Sunusu</vt:lpstr>
      <vt:lpstr> </vt:lpstr>
      <vt:lpstr>Örnek: Bir Araba için Gereken Güçler </vt:lpstr>
    </vt:vector>
  </TitlesOfParts>
  <Company>Dept. of Physics, TEXAS TECH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08</dc:title>
  <dc:subject>Chapter 8: Conservation of Energy.  Part I: Sect. 8.1: Isolated System: Conservation of Energy. Sect. 8.2: The Isolated System; Conservation of Mechanical Energy</dc:subject>
  <dc:creator>Charles W. Myles</dc:creator>
  <cp:lastModifiedBy>Microsoft hesabı</cp:lastModifiedBy>
  <cp:revision>918</cp:revision>
  <cp:lastPrinted>2002-07-17T14:26:47Z</cp:lastPrinted>
  <dcterms:created xsi:type="dcterms:W3CDTF">2000-08-11T15:05:01Z</dcterms:created>
  <dcterms:modified xsi:type="dcterms:W3CDTF">2018-12-03T11:59:43Z</dcterms:modified>
</cp:coreProperties>
</file>