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301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302" r:id="rId26"/>
    <p:sldId id="303" r:id="rId27"/>
    <p:sldId id="281" r:id="rId28"/>
    <p:sldId id="283" r:id="rId29"/>
    <p:sldId id="284" r:id="rId30"/>
    <p:sldId id="285" r:id="rId31"/>
    <p:sldId id="286" r:id="rId32"/>
    <p:sldId id="287" r:id="rId33"/>
    <p:sldId id="304" r:id="rId34"/>
    <p:sldId id="305" r:id="rId35"/>
    <p:sldId id="288" r:id="rId36"/>
    <p:sldId id="289" r:id="rId37"/>
    <p:sldId id="290" r:id="rId38"/>
    <p:sldId id="291" r:id="rId39"/>
    <p:sldId id="306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7" r:id="rId50"/>
    <p:sldId id="308" r:id="rId51"/>
    <p:sldId id="309" r:id="rId52"/>
    <p:sldId id="310" r:id="rId53"/>
    <p:sldId id="311" r:id="rId54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0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232150"/>
            <a:ext cx="9144000" cy="882650"/>
          </a:xfrm>
          <a:custGeom>
            <a:avLst/>
            <a:gdLst/>
            <a:ahLst/>
            <a:cxnLst/>
            <a:rect l="l" t="t" r="r" b="b"/>
            <a:pathLst>
              <a:path w="9144000" h="882650">
                <a:moveTo>
                  <a:pt x="0" y="882650"/>
                </a:moveTo>
                <a:lnTo>
                  <a:pt x="9144000" y="882650"/>
                </a:lnTo>
                <a:lnTo>
                  <a:pt x="9144000" y="0"/>
                </a:lnTo>
                <a:lnTo>
                  <a:pt x="0" y="0"/>
                </a:lnTo>
                <a:lnTo>
                  <a:pt x="0" y="882650"/>
                </a:lnTo>
                <a:close/>
              </a:path>
            </a:pathLst>
          </a:custGeom>
          <a:solidFill>
            <a:srgbClr val="0D38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662940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0" y="228600"/>
                </a:moveTo>
                <a:lnTo>
                  <a:pt x="9144000" y="228600"/>
                </a:lnTo>
                <a:lnTo>
                  <a:pt x="91440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D38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013450" y="5002212"/>
            <a:ext cx="2697226" cy="1179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3168650"/>
            <a:ext cx="9144000" cy="63500"/>
          </a:xfrm>
          <a:custGeom>
            <a:avLst/>
            <a:gdLst/>
            <a:ahLst/>
            <a:cxnLst/>
            <a:rect l="l" t="t" r="r" b="b"/>
            <a:pathLst>
              <a:path w="9144000" h="63500">
                <a:moveTo>
                  <a:pt x="0" y="63500"/>
                </a:moveTo>
                <a:lnTo>
                  <a:pt x="9144000" y="63500"/>
                </a:lnTo>
                <a:lnTo>
                  <a:pt x="91440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4500" y="2398903"/>
            <a:ext cx="8255000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D38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D38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D38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84212"/>
            <a:ext cx="9144000" cy="109855"/>
          </a:xfrm>
          <a:custGeom>
            <a:avLst/>
            <a:gdLst/>
            <a:ahLst/>
            <a:cxnLst/>
            <a:rect l="l" t="t" r="r" b="b"/>
            <a:pathLst>
              <a:path w="9144000" h="109854">
                <a:moveTo>
                  <a:pt x="0" y="109537"/>
                </a:moveTo>
                <a:lnTo>
                  <a:pt x="9144000" y="109537"/>
                </a:lnTo>
                <a:lnTo>
                  <a:pt x="9144000" y="0"/>
                </a:lnTo>
                <a:lnTo>
                  <a:pt x="0" y="0"/>
                </a:lnTo>
                <a:lnTo>
                  <a:pt x="0" y="109537"/>
                </a:lnTo>
                <a:close/>
              </a:path>
            </a:pathLst>
          </a:custGeom>
          <a:solidFill>
            <a:srgbClr val="0D38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289800" y="6035675"/>
            <a:ext cx="1544574" cy="6762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6721475"/>
            <a:ext cx="9144000" cy="136525"/>
          </a:xfrm>
          <a:custGeom>
            <a:avLst/>
            <a:gdLst/>
            <a:ahLst/>
            <a:cxnLst/>
            <a:rect l="l" t="t" r="r" b="b"/>
            <a:pathLst>
              <a:path w="9144000" h="136525">
                <a:moveTo>
                  <a:pt x="0" y="136525"/>
                </a:moveTo>
                <a:lnTo>
                  <a:pt x="9144000" y="136525"/>
                </a:lnTo>
                <a:lnTo>
                  <a:pt x="9144000" y="0"/>
                </a:lnTo>
                <a:lnTo>
                  <a:pt x="0" y="0"/>
                </a:lnTo>
                <a:lnTo>
                  <a:pt x="0" y="136525"/>
                </a:lnTo>
                <a:close/>
              </a:path>
            </a:pathLst>
          </a:custGeom>
          <a:solidFill>
            <a:srgbClr val="0D38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D38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2109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5.png"/><Relationship Id="rId4" Type="http://schemas.openxmlformats.org/officeDocument/2006/relationships/image" Target="../media/image11.wmf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2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5.bin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5.wmf"/><Relationship Id="rId11" Type="http://schemas.openxmlformats.org/officeDocument/2006/relationships/image" Target="../media/image49.png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48.png"/><Relationship Id="rId4" Type="http://schemas.openxmlformats.org/officeDocument/2006/relationships/image" Target="../media/image44.wmf"/><Relationship Id="rId9" Type="http://schemas.openxmlformats.org/officeDocument/2006/relationships/image" Target="../media/image46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5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3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21.bin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58.png"/><Relationship Id="rId4" Type="http://schemas.openxmlformats.org/officeDocument/2006/relationships/image" Target="../media/image55.wmf"/><Relationship Id="rId9" Type="http://schemas.openxmlformats.org/officeDocument/2006/relationships/image" Target="../media/image57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62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6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71.png"/><Relationship Id="rId4" Type="http://schemas.openxmlformats.org/officeDocument/2006/relationships/image" Target="../media/image70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72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7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2398903"/>
            <a:ext cx="2286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3600" dirty="0" smtClean="0">
                <a:solidFill>
                  <a:srgbClr val="FFFFFF"/>
                </a:solidFill>
                <a:latin typeface="Arial"/>
                <a:cs typeface="Arial"/>
              </a:rPr>
              <a:t>Bölüm</a:t>
            </a:r>
            <a:r>
              <a:rPr sz="3600" spc="-1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27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3322701"/>
            <a:ext cx="25507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0430" algn="l"/>
                <a:tab pos="1409065" algn="l"/>
              </a:tabLst>
            </a:pPr>
            <a:r>
              <a:rPr lang="tr-TR" sz="1800" spc="-5" dirty="0" smtClean="0">
                <a:solidFill>
                  <a:srgbClr val="FFFFFF"/>
                </a:solidFill>
                <a:latin typeface="Arial"/>
                <a:cs typeface="Arial"/>
              </a:rPr>
              <a:t>Akım ve Direnç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194881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 smtClean="0"/>
              <a:t>Ele</a:t>
            </a:r>
            <a:r>
              <a:rPr lang="tr-TR" spc="-5" dirty="0" smtClean="0"/>
              <a:t>k</a:t>
            </a:r>
            <a:r>
              <a:rPr spc="-5" dirty="0" smtClean="0"/>
              <a:t>tri</a:t>
            </a:r>
            <a:r>
              <a:rPr lang="tr-TR" spc="-5" dirty="0" smtClean="0"/>
              <a:t>k</a:t>
            </a:r>
            <a:r>
              <a:rPr spc="-50" dirty="0" smtClean="0"/>
              <a:t> </a:t>
            </a:r>
            <a:r>
              <a:rPr lang="tr-TR" spc="-5" dirty="0" smtClean="0"/>
              <a:t>Akımı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491673"/>
            <a:ext cx="6678295" cy="4311693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tr-TR" sz="1800" spc="-5" dirty="0" smtClean="0">
                <a:latin typeface="Arial"/>
                <a:cs typeface="Arial"/>
              </a:rPr>
              <a:t>Elektriğin en pratik uygulamaları elektrik akımını ilgilendirir.</a:t>
            </a:r>
            <a:endParaRPr sz="1800" dirty="0">
              <a:latin typeface="Arial"/>
              <a:cs typeface="Arial"/>
            </a:endParaRPr>
          </a:p>
          <a:p>
            <a:pPr marL="12700" marR="377825" indent="228600">
              <a:lnSpc>
                <a:spcPct val="145600"/>
              </a:lnSpc>
              <a:spcBef>
                <a:spcPts val="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Elektrik yükleri boşluğun bazı bölgelerine hareket eder. Direnç devre elemanlarına ilave edilen yeni bir elemandır.</a:t>
            </a:r>
            <a:endParaRPr sz="1800" dirty="0">
              <a:latin typeface="Arial"/>
              <a:cs typeface="Arial"/>
            </a:endParaRPr>
          </a:p>
          <a:p>
            <a:pPr marL="12700" marR="385445">
              <a:lnSpc>
                <a:spcPts val="3290"/>
              </a:lnSpc>
              <a:spcBef>
                <a:spcPts val="285"/>
              </a:spcBef>
            </a:pPr>
            <a:r>
              <a:rPr lang="tr-TR" sz="1800" spc="-5" dirty="0" smtClean="0">
                <a:latin typeface="Arial"/>
                <a:cs typeface="Arial"/>
              </a:rPr>
              <a:t>Enerji bir cihaza, bir elektrik devresi  ile aktarılır. Enerji aktarım mekanizmasına</a:t>
            </a:r>
            <a:r>
              <a:rPr sz="1800" spc="-5" dirty="0" smtClean="0">
                <a:latin typeface="Arial"/>
                <a:cs typeface="Arial"/>
              </a:rPr>
              <a:t>,</a:t>
            </a:r>
            <a:r>
              <a:rPr sz="1800" spc="114" dirty="0" smtClean="0">
                <a:latin typeface="Arial"/>
                <a:cs typeface="Arial"/>
              </a:rPr>
              <a:t> </a:t>
            </a:r>
            <a:r>
              <a:rPr sz="1800" i="1" dirty="0" smtClean="0">
                <a:latin typeface="Arial"/>
                <a:cs typeface="Arial"/>
              </a:rPr>
              <a:t>T</a:t>
            </a:r>
            <a:r>
              <a:rPr sz="1800" i="1" baseline="-20833" dirty="0" smtClean="0">
                <a:latin typeface="Arial"/>
                <a:cs typeface="Arial"/>
              </a:rPr>
              <a:t>ET</a:t>
            </a:r>
            <a:r>
              <a:rPr lang="tr-TR" spc="-5" dirty="0" smtClean="0">
                <a:latin typeface="Arial"/>
                <a:cs typeface="Arial"/>
              </a:rPr>
              <a:t> </a:t>
            </a:r>
            <a:r>
              <a:rPr lang="tr-TR" spc="-5" dirty="0">
                <a:latin typeface="Arial"/>
                <a:cs typeface="Arial"/>
              </a:rPr>
              <a:t>elektrik iletimi </a:t>
            </a:r>
            <a:r>
              <a:rPr lang="tr-TR" spc="-5" dirty="0" smtClean="0">
                <a:latin typeface="Arial"/>
                <a:cs typeface="Arial"/>
              </a:rPr>
              <a:t>denir.</a:t>
            </a:r>
          </a:p>
          <a:p>
            <a:pPr marL="12700" marR="385445">
              <a:lnSpc>
                <a:spcPts val="3290"/>
              </a:lnSpc>
              <a:spcBef>
                <a:spcPts val="285"/>
              </a:spcBef>
            </a:pPr>
            <a:endParaRPr lang="tr-TR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tr-TR" b="1" spc="-5" dirty="0">
                <a:latin typeface="Arial"/>
                <a:cs typeface="Arial"/>
              </a:rPr>
              <a:t>Elektrik akımı</a:t>
            </a:r>
            <a:r>
              <a:rPr lang="tr-TR" spc="-5" dirty="0">
                <a:latin typeface="Arial"/>
                <a:cs typeface="Arial"/>
              </a:rPr>
              <a:t>, </a:t>
            </a:r>
            <a:r>
              <a:rPr lang="tr-TR" spc="-5" dirty="0" smtClean="0">
                <a:latin typeface="Arial"/>
                <a:cs typeface="Arial"/>
              </a:rPr>
              <a:t>yükün boşluğun </a:t>
            </a:r>
            <a:r>
              <a:rPr lang="tr-TR" spc="-5" dirty="0">
                <a:latin typeface="Arial"/>
                <a:cs typeface="Arial"/>
              </a:rPr>
              <a:t>bazı bölgesine </a:t>
            </a:r>
            <a:r>
              <a:rPr lang="tr-TR" spc="-5" dirty="0" smtClean="0">
                <a:latin typeface="Arial"/>
                <a:cs typeface="Arial"/>
              </a:rPr>
              <a:t>akma hızıdır</a:t>
            </a:r>
            <a:r>
              <a:rPr lang="tr-TR" spc="-5" dirty="0">
                <a:latin typeface="Arial"/>
                <a:cs typeface="Arial"/>
              </a:rPr>
              <a:t>.</a:t>
            </a:r>
            <a:endParaRPr lang="tr-TR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dirty="0">
                <a:latin typeface="Arial"/>
                <a:cs typeface="Arial"/>
              </a:rPr>
              <a:t>Akımın SI birimi </a:t>
            </a:r>
            <a:r>
              <a:rPr lang="tr-TR" b="1" spc="-5" dirty="0">
                <a:latin typeface="Arial"/>
                <a:cs typeface="Arial"/>
              </a:rPr>
              <a:t>ampere</a:t>
            </a:r>
            <a:r>
              <a:rPr lang="tr-TR" b="1" dirty="0">
                <a:latin typeface="Arial"/>
                <a:cs typeface="Arial"/>
              </a:rPr>
              <a:t> </a:t>
            </a:r>
            <a:r>
              <a:rPr lang="tr-TR" dirty="0">
                <a:latin typeface="Arial"/>
                <a:cs typeface="Arial"/>
              </a:rPr>
              <a:t>(A) </a:t>
            </a:r>
            <a:r>
              <a:rPr lang="tr-TR" dirty="0" err="1">
                <a:latin typeface="Arial"/>
                <a:cs typeface="Arial"/>
              </a:rPr>
              <a:t>dir</a:t>
            </a:r>
            <a:r>
              <a:rPr lang="tr-TR" dirty="0">
                <a:latin typeface="Arial"/>
                <a:cs typeface="Arial"/>
              </a:rPr>
              <a:t>..</a:t>
            </a: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pc="-5" dirty="0">
                <a:latin typeface="Arial"/>
                <a:cs typeface="Arial"/>
              </a:rPr>
              <a:t>1 </a:t>
            </a:r>
            <a:r>
              <a:rPr lang="tr-TR" dirty="0">
                <a:latin typeface="Arial"/>
                <a:cs typeface="Arial"/>
              </a:rPr>
              <a:t>A = </a:t>
            </a:r>
            <a:r>
              <a:rPr lang="tr-TR" spc="-5" dirty="0">
                <a:latin typeface="Arial"/>
                <a:cs typeface="Arial"/>
              </a:rPr>
              <a:t>1 C </a:t>
            </a:r>
            <a:r>
              <a:rPr lang="tr-TR" dirty="0">
                <a:latin typeface="Arial"/>
                <a:cs typeface="Arial"/>
              </a:rPr>
              <a:t>/</a:t>
            </a:r>
            <a:r>
              <a:rPr lang="tr-TR" spc="-10" dirty="0">
                <a:latin typeface="Arial"/>
                <a:cs typeface="Arial"/>
              </a:rPr>
              <a:t> </a:t>
            </a:r>
            <a:r>
              <a:rPr lang="tr-TR" dirty="0">
                <a:latin typeface="Arial"/>
                <a:cs typeface="Arial"/>
              </a:rPr>
              <a:t>s</a:t>
            </a: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lang="tr-TR" dirty="0">
                <a:latin typeface="Arial"/>
                <a:cs typeface="Arial"/>
              </a:rPr>
              <a:t>Elektrik akımının sembolü </a:t>
            </a:r>
            <a:r>
              <a:rPr lang="tr-TR" i="1" dirty="0">
                <a:latin typeface="Times New Roman"/>
                <a:cs typeface="Times New Roman"/>
              </a:rPr>
              <a:t>I </a:t>
            </a:r>
            <a:r>
              <a:rPr lang="tr-TR" dirty="0" err="1">
                <a:latin typeface="Times New Roman"/>
                <a:cs typeface="Times New Roman"/>
              </a:rPr>
              <a:t>dır</a:t>
            </a:r>
            <a:r>
              <a:rPr lang="tr-TR" i="1" dirty="0" smtClean="0">
                <a:latin typeface="Times New Roman"/>
                <a:cs typeface="Times New Roman"/>
              </a:rPr>
              <a:t>.</a:t>
            </a:r>
            <a:endParaRPr sz="1800" baseline="-20833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25595" y="6354571"/>
            <a:ext cx="8248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200" dirty="0" smtClean="0">
                <a:latin typeface="Arial"/>
                <a:cs typeface="Arial"/>
              </a:rPr>
              <a:t>Giriş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78230"/>
            <a:ext cx="30676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Ortalama Elektrik Akımı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3773170" cy="18438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6515">
              <a:lnSpc>
                <a:spcPct val="101699"/>
              </a:lnSpc>
              <a:spcBef>
                <a:spcPts val="60"/>
              </a:spcBef>
            </a:pPr>
            <a:r>
              <a:rPr lang="tr-TR" sz="1800" spc="-5" dirty="0" smtClean="0">
                <a:latin typeface="Arial"/>
                <a:cs typeface="Arial"/>
              </a:rPr>
              <a:t>Yüklerin, </a:t>
            </a:r>
            <a:r>
              <a:rPr lang="tr-TR" sz="1800" i="1" spc="-5" dirty="0" smtClean="0">
                <a:latin typeface="Arial"/>
                <a:cs typeface="Arial"/>
              </a:rPr>
              <a:t>A</a:t>
            </a:r>
            <a:r>
              <a:rPr lang="tr-TR" sz="1800" spc="-5" dirty="0" smtClean="0">
                <a:latin typeface="Arial"/>
                <a:cs typeface="Arial"/>
              </a:rPr>
              <a:t> alanlı yüzeye dik olarak hareket ettiğini varsayalım.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1899"/>
              </a:lnSpc>
              <a:spcBef>
                <a:spcPts val="1080"/>
              </a:spcBef>
            </a:pPr>
            <a:r>
              <a:rPr lang="el-GR" spc="-5" dirty="0">
                <a:latin typeface="Arial"/>
                <a:cs typeface="Arial"/>
              </a:rPr>
              <a:t>Δ</a:t>
            </a:r>
            <a:r>
              <a:rPr lang="tr-TR" i="1" spc="-5" dirty="0">
                <a:latin typeface="Arial"/>
                <a:cs typeface="Arial"/>
              </a:rPr>
              <a:t>t </a:t>
            </a:r>
            <a:r>
              <a:rPr lang="en-GB" i="1" spc="-5" dirty="0" smtClean="0">
                <a:latin typeface="Arial"/>
                <a:cs typeface="Arial"/>
              </a:rPr>
              <a:t> </a:t>
            </a:r>
            <a:r>
              <a:rPr lang="en-GB" spc="-5" dirty="0" err="1" smtClean="0">
                <a:latin typeface="Arial"/>
                <a:cs typeface="Arial"/>
              </a:rPr>
              <a:t>anında</a:t>
            </a:r>
            <a:r>
              <a:rPr lang="en-GB" spc="-5" dirty="0" smtClean="0">
                <a:latin typeface="Arial"/>
                <a:cs typeface="Arial"/>
              </a:rPr>
              <a:t> A </a:t>
            </a:r>
            <a:r>
              <a:rPr lang="en-GB" spc="-5" dirty="0" err="1" smtClean="0">
                <a:latin typeface="Arial"/>
                <a:cs typeface="Arial"/>
              </a:rPr>
              <a:t>yüzeyi</a:t>
            </a:r>
            <a:r>
              <a:rPr lang="en-GB" spc="-5" dirty="0" smtClean="0">
                <a:latin typeface="Arial"/>
                <a:cs typeface="Arial"/>
              </a:rPr>
              <a:t> </a:t>
            </a:r>
            <a:r>
              <a:rPr lang="en-GB" spc="-5" dirty="0" err="1" smtClean="0">
                <a:latin typeface="Arial"/>
                <a:cs typeface="Arial"/>
              </a:rPr>
              <a:t>boyunca</a:t>
            </a:r>
            <a:r>
              <a:rPr lang="en-GB" spc="-5" dirty="0" smtClean="0">
                <a:latin typeface="Arial"/>
                <a:cs typeface="Arial"/>
              </a:rPr>
              <a:t> </a:t>
            </a:r>
            <a:r>
              <a:rPr lang="en-GB" spc="-5" dirty="0" err="1" smtClean="0">
                <a:latin typeface="Arial"/>
                <a:cs typeface="Arial"/>
              </a:rPr>
              <a:t>geçen</a:t>
            </a:r>
            <a:r>
              <a:rPr lang="en-GB" spc="-5" dirty="0" smtClean="0">
                <a:latin typeface="Arial"/>
                <a:cs typeface="Arial"/>
              </a:rPr>
              <a:t> </a:t>
            </a:r>
            <a:r>
              <a:rPr lang="en-GB" spc="-5" dirty="0" err="1" smtClean="0">
                <a:latin typeface="Arial"/>
                <a:cs typeface="Arial"/>
              </a:rPr>
              <a:t>yük</a:t>
            </a:r>
            <a:r>
              <a:rPr lang="en-GB" spc="-5" dirty="0" smtClean="0">
                <a:latin typeface="Arial"/>
                <a:cs typeface="Arial"/>
              </a:rPr>
              <a:t> </a:t>
            </a:r>
            <a:r>
              <a:rPr lang="en-GB" spc="-5" dirty="0" err="1" smtClean="0">
                <a:latin typeface="Arial"/>
                <a:cs typeface="Arial"/>
              </a:rPr>
              <a:t>miktarı</a:t>
            </a:r>
            <a:r>
              <a:rPr lang="en-GB" spc="-5" dirty="0" smtClean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Δ</a:t>
            </a:r>
            <a:r>
              <a:rPr sz="1800" i="1" spc="-5" dirty="0" smtClean="0">
                <a:latin typeface="Arial"/>
                <a:cs typeface="Arial"/>
              </a:rPr>
              <a:t>Q </a:t>
            </a:r>
            <a:r>
              <a:rPr lang="en-GB" dirty="0" err="1" smtClean="0">
                <a:latin typeface="Arial"/>
                <a:cs typeface="Arial"/>
              </a:rPr>
              <a:t>olursa</a:t>
            </a:r>
            <a:r>
              <a:rPr lang="en-GB" dirty="0" smtClean="0">
                <a:latin typeface="Arial"/>
                <a:cs typeface="Arial"/>
              </a:rPr>
              <a:t>, o zaman, </a:t>
            </a:r>
            <a:r>
              <a:rPr lang="en-GB" dirty="0" err="1" smtClean="0">
                <a:latin typeface="Arial"/>
                <a:cs typeface="Arial"/>
              </a:rPr>
              <a:t>ortalama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akım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aşağıdaki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ifade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ile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verilir</a:t>
            </a:r>
            <a:r>
              <a:rPr lang="en-GB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2" name="Nesne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244237"/>
              </p:ext>
            </p:extLst>
          </p:nvPr>
        </p:nvGraphicFramePr>
        <p:xfrm>
          <a:off x="480894" y="3882366"/>
          <a:ext cx="1500306" cy="904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Denklem" r:id="rId3" imgW="647419" imgH="393529" progId="Equation.3">
                  <p:embed/>
                </p:oleObj>
              </mc:Choice>
              <mc:Fallback>
                <p:oleObj name="Denklem" r:id="rId3" imgW="647419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894" y="3882366"/>
                        <a:ext cx="1500306" cy="9045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Resi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0147" y="1338910"/>
            <a:ext cx="3990975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7820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smtClean="0"/>
              <a:t>Ani </a:t>
            </a:r>
            <a:r>
              <a:rPr lang="en-GB" spc="-5" dirty="0" err="1" smtClean="0"/>
              <a:t>Elektrik</a:t>
            </a:r>
            <a:r>
              <a:rPr lang="en-GB" spc="-5" dirty="0" smtClean="0"/>
              <a:t> </a:t>
            </a:r>
            <a:r>
              <a:rPr lang="en-GB" spc="-5" dirty="0" err="1" smtClean="0"/>
              <a:t>Akımı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50187" y="1676400"/>
            <a:ext cx="823214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dirty="0" err="1" smtClean="0">
                <a:latin typeface="Arial"/>
                <a:cs typeface="Arial"/>
              </a:rPr>
              <a:t>Yük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akış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hızı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zamana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bağlı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değişirse</a:t>
            </a:r>
            <a:r>
              <a:rPr lang="en-GB" dirty="0" smtClean="0">
                <a:latin typeface="Arial"/>
                <a:cs typeface="Arial"/>
              </a:rPr>
              <a:t>, </a:t>
            </a:r>
            <a:r>
              <a:rPr lang="en-GB" dirty="0" err="1" smtClean="0">
                <a:latin typeface="Arial"/>
                <a:cs typeface="Arial"/>
              </a:rPr>
              <a:t>ani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akım</a:t>
            </a:r>
            <a:r>
              <a:rPr lang="en-GB" dirty="0" smtClean="0">
                <a:latin typeface="Arial"/>
                <a:cs typeface="Arial"/>
              </a:rPr>
              <a:t>,</a:t>
            </a:r>
            <a:r>
              <a:rPr sz="1800" spc="190" dirty="0" smtClean="0">
                <a:latin typeface="Arial"/>
                <a:cs typeface="Arial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I</a:t>
            </a:r>
            <a:r>
              <a:rPr sz="1800" spc="-5" dirty="0" smtClean="0">
                <a:latin typeface="Arial"/>
                <a:cs typeface="Arial"/>
              </a:rPr>
              <a:t>,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yükün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zamana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göre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türevidir</a:t>
            </a:r>
            <a:r>
              <a:rPr lang="en-GB" sz="1800" spc="-5" dirty="0" smtClean="0">
                <a:latin typeface="Arial"/>
                <a:cs typeface="Arial"/>
              </a:rPr>
              <a:t>.</a:t>
            </a:r>
            <a:endParaRPr sz="23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000108"/>
              </p:ext>
            </p:extLst>
          </p:nvPr>
        </p:nvGraphicFramePr>
        <p:xfrm>
          <a:off x="444500" y="2438400"/>
          <a:ext cx="1993900" cy="681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Denklem" r:id="rId3" imgW="1143000" imgH="393700" progId="Equation.3">
                  <p:embed/>
                </p:oleObj>
              </mc:Choice>
              <mc:Fallback>
                <p:oleObj name="Denklem" r:id="rId3" imgW="11430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2438400"/>
                        <a:ext cx="1993900" cy="6812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4466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err="1" smtClean="0"/>
              <a:t>Akımın</a:t>
            </a:r>
            <a:r>
              <a:rPr lang="en-GB" spc="-5" dirty="0" smtClean="0"/>
              <a:t> </a:t>
            </a:r>
            <a:r>
              <a:rPr lang="en-GB" spc="-5" dirty="0" err="1" smtClean="0"/>
              <a:t>yönü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8127365" cy="23860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dirty="0" err="1" smtClean="0">
                <a:latin typeface="Arial"/>
                <a:cs typeface="Arial"/>
              </a:rPr>
              <a:t>Yüzey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boyunca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geçen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yüklü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parçacıklar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pozitif</a:t>
            </a:r>
            <a:r>
              <a:rPr lang="en-GB" sz="1800" dirty="0" smtClean="0">
                <a:latin typeface="Arial"/>
                <a:cs typeface="Arial"/>
              </a:rPr>
              <a:t>, negative yada her </a:t>
            </a:r>
            <a:r>
              <a:rPr lang="en-GB" sz="1800" dirty="0" err="1" smtClean="0">
                <a:latin typeface="Arial"/>
                <a:cs typeface="Arial"/>
              </a:rPr>
              <a:t>ikisi</a:t>
            </a:r>
            <a:r>
              <a:rPr lang="en-GB" sz="1800" dirty="0" smtClean="0">
                <a:latin typeface="Arial"/>
                <a:cs typeface="Arial"/>
              </a:rPr>
              <a:t> de </a:t>
            </a:r>
            <a:r>
              <a:rPr lang="en-GB" sz="1800" dirty="0" err="1" smtClean="0">
                <a:latin typeface="Arial"/>
                <a:cs typeface="Arial"/>
              </a:rPr>
              <a:t>olabilir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678180">
              <a:lnSpc>
                <a:spcPct val="102200"/>
              </a:lnSpc>
              <a:spcBef>
                <a:spcPts val="1070"/>
              </a:spcBef>
            </a:pPr>
            <a:r>
              <a:rPr lang="en-GB" sz="1800" dirty="0" err="1" smtClean="0">
                <a:latin typeface="Arial"/>
                <a:cs typeface="Arial"/>
              </a:rPr>
              <a:t>Akımın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yönünü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pozitif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yüklerin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akış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yönü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ile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aynı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yönde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olduğunu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söylemek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gelenekseldir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en-GB" sz="1800" dirty="0" err="1" smtClean="0">
                <a:latin typeface="Arial"/>
                <a:cs typeface="Arial"/>
              </a:rPr>
              <a:t>Adi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bir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iletkende</a:t>
            </a:r>
            <a:r>
              <a:rPr lang="en-GB" sz="1800" dirty="0" smtClean="0">
                <a:latin typeface="Arial"/>
                <a:cs typeface="Arial"/>
              </a:rPr>
              <a:t>, </a:t>
            </a:r>
            <a:r>
              <a:rPr lang="en-GB" sz="1800" dirty="0" err="1" smtClean="0">
                <a:latin typeface="Arial"/>
                <a:cs typeface="Arial"/>
              </a:rPr>
              <a:t>akım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akışının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yönü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elektronların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akış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yönünün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zıttıdır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lang="en-GB" sz="1800" dirty="0" err="1" smtClean="0">
                <a:latin typeface="Arial"/>
                <a:cs typeface="Arial"/>
              </a:rPr>
              <a:t>Yük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taşıyıc</a:t>
            </a:r>
            <a:r>
              <a:rPr lang="tr-TR" sz="1800" dirty="0" smtClean="0">
                <a:latin typeface="Arial"/>
                <a:cs typeface="Arial"/>
              </a:rPr>
              <a:t>ı</a:t>
            </a:r>
            <a:r>
              <a:rPr lang="en-GB" sz="1800" dirty="0" smtClean="0">
                <a:latin typeface="Arial"/>
                <a:cs typeface="Arial"/>
              </a:rPr>
              <a:t>lar </a:t>
            </a:r>
            <a:r>
              <a:rPr lang="en-GB" sz="1800" dirty="0" err="1" smtClean="0">
                <a:latin typeface="Arial"/>
                <a:cs typeface="Arial"/>
              </a:rPr>
              <a:t>olarak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herhangi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hareket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eden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yük</a:t>
            </a:r>
            <a:r>
              <a:rPr lang="en-GB" dirty="0" err="1" smtClean="0">
                <a:latin typeface="Arial"/>
                <a:cs typeface="Arial"/>
              </a:rPr>
              <a:t>ü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ima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etmek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yaygın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bir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durumdur</a:t>
            </a:r>
            <a:r>
              <a:rPr sz="1800" i="1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746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smtClean="0"/>
              <a:t>Akım</a:t>
            </a:r>
            <a:r>
              <a:rPr lang="en-GB" spc="-5" dirty="0" smtClean="0"/>
              <a:t> </a:t>
            </a:r>
            <a:r>
              <a:rPr lang="en-GB" spc="-5" dirty="0" smtClean="0"/>
              <a:t>ve</a:t>
            </a:r>
            <a:r>
              <a:rPr lang="en-GB" spc="-5" dirty="0" smtClean="0"/>
              <a:t> </a:t>
            </a:r>
            <a:r>
              <a:rPr lang="en-GB" spc="-5" dirty="0" smtClean="0"/>
              <a:t>Sürüklenme</a:t>
            </a:r>
            <a:r>
              <a:rPr lang="en-GB" spc="-5" dirty="0" smtClean="0"/>
              <a:t> </a:t>
            </a:r>
            <a:r>
              <a:rPr lang="en-GB" spc="-5" dirty="0" smtClean="0"/>
              <a:t>Sürati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4127500" cy="180177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50"/>
              </a:spcBef>
            </a:pPr>
            <a:r>
              <a:rPr lang="en-GB" sz="1800" spc="-10" dirty="0" err="1" smtClean="0">
                <a:latin typeface="Arial"/>
                <a:cs typeface="Arial"/>
              </a:rPr>
              <a:t>Yüklü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parçacıklar</a:t>
            </a:r>
            <a:r>
              <a:rPr lang="en-GB" sz="1800" spc="-10" dirty="0" smtClean="0">
                <a:latin typeface="Arial"/>
                <a:cs typeface="Arial"/>
              </a:rPr>
              <a:t>, </a:t>
            </a:r>
            <a:r>
              <a:rPr lang="en-GB" sz="1800" spc="-10" dirty="0" err="1" smtClean="0">
                <a:latin typeface="Arial"/>
                <a:cs typeface="Arial"/>
              </a:rPr>
              <a:t>kesit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alanı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i="1" spc="-10" dirty="0" smtClean="0">
                <a:latin typeface="Arial"/>
                <a:cs typeface="Arial"/>
              </a:rPr>
              <a:t>A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olan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silindirik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iletken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boyunca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hareket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eder</a:t>
            </a:r>
            <a:r>
              <a:rPr lang="en-GB" sz="1800" spc="-1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588645">
              <a:lnSpc>
                <a:spcPts val="1939"/>
              </a:lnSpc>
              <a:spcBef>
                <a:spcPts val="1090"/>
              </a:spcBef>
            </a:pPr>
            <a:r>
              <a:rPr lang="en-GB" sz="1800" i="1" spc="-5" dirty="0" smtClean="0">
                <a:latin typeface="Arial"/>
                <a:cs typeface="Arial"/>
              </a:rPr>
              <a:t>n,</a:t>
            </a:r>
            <a:r>
              <a:rPr sz="1800" i="1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birim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hacim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başına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hareketli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yük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taşıyıcıların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sayısıdır</a:t>
            </a:r>
            <a:r>
              <a:rPr lang="en-GB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845"/>
              </a:spcBef>
            </a:pPr>
            <a:r>
              <a:rPr sz="1800" i="1" spc="-5" dirty="0" err="1" smtClean="0">
                <a:latin typeface="Arial"/>
                <a:cs typeface="Arial"/>
              </a:rPr>
              <a:t>nA</a:t>
            </a:r>
            <a:r>
              <a:rPr sz="1800" spc="-5" dirty="0" err="1" smtClean="0">
                <a:latin typeface="Arial"/>
                <a:cs typeface="Arial"/>
              </a:rPr>
              <a:t>Δ</a:t>
            </a:r>
            <a:r>
              <a:rPr sz="1800" i="1" spc="-5" dirty="0" err="1" smtClean="0">
                <a:latin typeface="Arial"/>
                <a:cs typeface="Arial"/>
              </a:rPr>
              <a:t>x</a:t>
            </a:r>
            <a:r>
              <a:rPr lang="en-GB" sz="1800" i="1" spc="-5" dirty="0" smtClean="0">
                <a:latin typeface="Arial"/>
                <a:cs typeface="Arial"/>
              </a:rPr>
              <a:t>,</a:t>
            </a:r>
            <a:r>
              <a:rPr sz="1800" i="1" spc="-5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bir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dilimdeki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yüklerin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toplam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sayısıdır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98823" y="2025523"/>
            <a:ext cx="3508047" cy="2782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50316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err="1"/>
              <a:t>Akım</a:t>
            </a:r>
            <a:r>
              <a:rPr lang="en-GB" spc="-5" dirty="0"/>
              <a:t> </a:t>
            </a:r>
            <a:r>
              <a:rPr lang="en-GB" spc="-5" dirty="0" err="1"/>
              <a:t>ve</a:t>
            </a:r>
            <a:r>
              <a:rPr lang="en-GB" spc="-5" dirty="0"/>
              <a:t> </a:t>
            </a:r>
            <a:r>
              <a:rPr lang="en-GB" spc="-5" dirty="0" err="1"/>
              <a:t>Sürüklenme</a:t>
            </a:r>
            <a:r>
              <a:rPr lang="en-GB" spc="-5" dirty="0"/>
              <a:t> </a:t>
            </a:r>
            <a:r>
              <a:rPr lang="en-GB" spc="-5" dirty="0" err="1"/>
              <a:t>Sürati</a:t>
            </a:r>
            <a:r>
              <a:rPr spc="-5" dirty="0" smtClean="0"/>
              <a:t>,</a:t>
            </a:r>
            <a:r>
              <a:rPr spc="30" dirty="0" smtClean="0"/>
              <a:t> </a:t>
            </a:r>
            <a:r>
              <a:rPr lang="en-GB" spc="-5" dirty="0" err="1" smtClean="0"/>
              <a:t>devamı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20689"/>
            <a:ext cx="8100695" cy="336053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dirty="0" smtClean="0">
                <a:latin typeface="Arial"/>
                <a:cs typeface="Arial"/>
              </a:rPr>
              <a:t>Toplam yük, taşıyıcıların sayısı ile taşıyıcı başına </a:t>
            </a:r>
            <a:r>
              <a:rPr lang="tr-TR" sz="1800" i="1" dirty="0" smtClean="0">
                <a:latin typeface="Arial"/>
                <a:cs typeface="Arial"/>
              </a:rPr>
              <a:t>q</a:t>
            </a:r>
            <a:r>
              <a:rPr lang="tr-TR" sz="1800" dirty="0" smtClean="0">
                <a:latin typeface="Arial"/>
                <a:cs typeface="Arial"/>
              </a:rPr>
              <a:t> yükün çarpımıdır.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dirty="0">
                <a:latin typeface="Arial"/>
                <a:cs typeface="Arial"/>
              </a:rPr>
              <a:t>Δ</a:t>
            </a:r>
            <a:r>
              <a:rPr sz="1800" i="1" dirty="0">
                <a:latin typeface="Arial"/>
                <a:cs typeface="Arial"/>
              </a:rPr>
              <a:t>Q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nA</a:t>
            </a:r>
            <a:r>
              <a:rPr sz="1800" spc="-5" dirty="0">
                <a:latin typeface="Arial"/>
                <a:cs typeface="Arial"/>
              </a:rPr>
              <a:t>Δ</a:t>
            </a:r>
            <a:r>
              <a:rPr sz="1800" i="1" spc="-5" dirty="0">
                <a:latin typeface="Arial"/>
                <a:cs typeface="Arial"/>
              </a:rPr>
              <a:t>x</a:t>
            </a:r>
            <a:r>
              <a:rPr sz="1800" spc="-5" dirty="0">
                <a:latin typeface="Arial"/>
                <a:cs typeface="Arial"/>
              </a:rPr>
              <a:t>)</a:t>
            </a:r>
            <a:r>
              <a:rPr sz="1800" i="1" spc="-5" dirty="0">
                <a:latin typeface="Arial"/>
                <a:cs typeface="Arial"/>
              </a:rPr>
              <a:t>q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110"/>
              </a:spcBef>
            </a:pPr>
            <a:r>
              <a:rPr lang="tr-TR" sz="1800" spc="-5" dirty="0" smtClean="0">
                <a:latin typeface="Arial"/>
                <a:cs typeface="Arial"/>
              </a:rPr>
              <a:t>Taşıyıcıların silindirin eksenine paralel  hızla hareket ettiğini ve onların x-doğrultusunda bir yer değiştirmeye maruz kaldığını varsayalım.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lang="tr-TR" sz="1800" dirty="0" smtClean="0">
                <a:latin typeface="Arial"/>
                <a:cs typeface="Arial"/>
              </a:rPr>
              <a:t>Taşıyıcıların hareket et me sürati </a:t>
            </a:r>
            <a:r>
              <a:rPr sz="1800" i="1" spc="-5" dirty="0" err="1" smtClean="0">
                <a:latin typeface="Arial"/>
                <a:cs typeface="Arial"/>
              </a:rPr>
              <a:t>v</a:t>
            </a:r>
            <a:r>
              <a:rPr sz="1800" i="1" spc="-7" baseline="-20833" dirty="0" err="1" smtClean="0">
                <a:latin typeface="Arial"/>
                <a:cs typeface="Arial"/>
              </a:rPr>
              <a:t>d</a:t>
            </a:r>
            <a:r>
              <a:rPr sz="1800" i="1" spc="-7" baseline="-20833" dirty="0" smtClean="0">
                <a:latin typeface="Arial"/>
                <a:cs typeface="Arial"/>
              </a:rPr>
              <a:t> </a:t>
            </a:r>
            <a:r>
              <a:rPr sz="1800" dirty="0" smtClean="0">
                <a:latin typeface="Arial"/>
                <a:cs typeface="Arial"/>
              </a:rPr>
              <a:t>is</a:t>
            </a:r>
            <a:r>
              <a:rPr lang="tr-TR" sz="1800" dirty="0" smtClean="0">
                <a:latin typeface="Arial"/>
                <a:cs typeface="Arial"/>
              </a:rPr>
              <a:t>e, o zaman,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7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i="1" spc="-5" dirty="0">
                <a:latin typeface="Arial"/>
                <a:cs typeface="Arial"/>
              </a:rPr>
              <a:t>v</a:t>
            </a:r>
            <a:r>
              <a:rPr sz="1800" i="1" spc="-7" baseline="-20833" dirty="0">
                <a:latin typeface="Arial"/>
                <a:cs typeface="Arial"/>
              </a:rPr>
              <a:t>d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Δ</a:t>
            </a:r>
            <a:r>
              <a:rPr sz="1800" i="1" spc="-5" dirty="0">
                <a:latin typeface="Arial"/>
                <a:cs typeface="Arial"/>
              </a:rPr>
              <a:t>x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 err="1">
                <a:latin typeface="Arial"/>
                <a:cs typeface="Arial"/>
              </a:rPr>
              <a:t>Δ</a:t>
            </a:r>
            <a:r>
              <a:rPr sz="1800" i="1" spc="-5" dirty="0" err="1">
                <a:latin typeface="Arial"/>
                <a:cs typeface="Arial"/>
              </a:rPr>
              <a:t>t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lang="tr-TR" sz="1800" spc="-5" dirty="0" smtClean="0">
                <a:latin typeface="Arial"/>
                <a:cs typeface="Arial"/>
              </a:rPr>
              <a:t>ve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900" i="1" spc="-35" dirty="0">
                <a:latin typeface="Symbol"/>
                <a:cs typeface="Symbol"/>
              </a:rPr>
              <a:t></a:t>
            </a:r>
            <a:r>
              <a:rPr sz="1800" i="1" spc="-35" dirty="0">
                <a:latin typeface="Arial"/>
                <a:cs typeface="Arial"/>
              </a:rPr>
              <a:t>x </a:t>
            </a:r>
            <a:r>
              <a:rPr sz="1800" i="1" dirty="0">
                <a:latin typeface="Arial"/>
                <a:cs typeface="Arial"/>
              </a:rPr>
              <a:t>= </a:t>
            </a:r>
            <a:r>
              <a:rPr sz="1800" i="1" spc="-5" dirty="0">
                <a:latin typeface="Arial"/>
                <a:cs typeface="Arial"/>
              </a:rPr>
              <a:t>v</a:t>
            </a:r>
            <a:r>
              <a:rPr sz="1800" i="1" spc="-7" baseline="-20833" dirty="0">
                <a:latin typeface="Arial"/>
                <a:cs typeface="Arial"/>
              </a:rPr>
              <a:t>d</a:t>
            </a:r>
            <a:r>
              <a:rPr sz="1800" i="1" spc="30" baseline="-20833" dirty="0">
                <a:latin typeface="Arial"/>
                <a:cs typeface="Arial"/>
              </a:rPr>
              <a:t> </a:t>
            </a:r>
            <a:r>
              <a:rPr sz="1900" i="1" spc="-35" dirty="0">
                <a:latin typeface="Symbol"/>
                <a:cs typeface="Symbol"/>
              </a:rPr>
              <a:t></a:t>
            </a:r>
            <a:r>
              <a:rPr sz="1800" i="1" spc="-35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tr-TR" sz="1800" spc="-10" dirty="0" smtClean="0">
                <a:latin typeface="Arial"/>
                <a:cs typeface="Arial"/>
              </a:rPr>
              <a:t>Tekrar yazılırsa</a:t>
            </a:r>
            <a:r>
              <a:rPr sz="1800" spc="-10" dirty="0" smtClean="0">
                <a:latin typeface="Arial"/>
                <a:cs typeface="Arial"/>
              </a:rPr>
              <a:t>: </a:t>
            </a:r>
            <a:r>
              <a:rPr sz="1800" spc="-5" dirty="0">
                <a:latin typeface="Arial"/>
                <a:cs typeface="Arial"/>
              </a:rPr>
              <a:t>Δ</a:t>
            </a:r>
            <a:r>
              <a:rPr sz="1800" i="1" spc="-5" dirty="0">
                <a:latin typeface="Arial"/>
                <a:cs typeface="Arial"/>
              </a:rPr>
              <a:t>Q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nAv</a:t>
            </a:r>
            <a:r>
              <a:rPr sz="1800" i="1" spc="-7" baseline="-20833" dirty="0">
                <a:latin typeface="Arial"/>
                <a:cs typeface="Arial"/>
              </a:rPr>
              <a:t>d</a:t>
            </a:r>
            <a:r>
              <a:rPr sz="1800" i="1" spc="330" baseline="-20833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Δ</a:t>
            </a:r>
            <a:r>
              <a:rPr sz="1800" i="1" spc="-5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)</a:t>
            </a:r>
            <a:r>
              <a:rPr sz="1800" i="1" spc="-5" dirty="0">
                <a:latin typeface="Arial"/>
                <a:cs typeface="Arial"/>
              </a:rPr>
              <a:t>q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lang="tr-TR" spc="-10" dirty="0" smtClean="0">
                <a:latin typeface="Arial"/>
                <a:cs typeface="Arial"/>
              </a:rPr>
              <a:t>Son olarak</a:t>
            </a:r>
            <a:r>
              <a:rPr sz="1800" spc="-10" dirty="0" smtClean="0">
                <a:latin typeface="Arial"/>
                <a:cs typeface="Arial"/>
              </a:rPr>
              <a:t>, </a:t>
            </a:r>
            <a:r>
              <a:rPr lang="tr-TR" sz="1800" spc="-5" dirty="0" smtClean="0">
                <a:latin typeface="Arial"/>
                <a:cs typeface="Arial"/>
              </a:rPr>
              <a:t>akım</a:t>
            </a:r>
            <a:r>
              <a:rPr sz="1800" spc="-5" dirty="0" smtClean="0">
                <a:latin typeface="Arial"/>
                <a:cs typeface="Arial"/>
              </a:rPr>
              <a:t>, </a:t>
            </a:r>
            <a:r>
              <a:rPr sz="1800" i="1" spc="-5" dirty="0">
                <a:latin typeface="Times New Roman"/>
                <a:cs typeface="Times New Roman"/>
              </a:rPr>
              <a:t>I</a:t>
            </a:r>
            <a:r>
              <a:rPr sz="1800" spc="-7" baseline="-20833" dirty="0">
                <a:latin typeface="Arial"/>
                <a:cs typeface="Arial"/>
              </a:rPr>
              <a:t>ave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Δ</a:t>
            </a:r>
            <a:r>
              <a:rPr sz="1800" i="1" spc="-5" dirty="0">
                <a:latin typeface="Arial"/>
                <a:cs typeface="Arial"/>
              </a:rPr>
              <a:t>Q</a:t>
            </a:r>
            <a:r>
              <a:rPr sz="1800" spc="-5" dirty="0">
                <a:latin typeface="Arial"/>
                <a:cs typeface="Arial"/>
              </a:rPr>
              <a:t>/Δ</a:t>
            </a:r>
            <a:r>
              <a:rPr sz="1800" i="1" spc="-5" dirty="0">
                <a:latin typeface="Arial"/>
                <a:cs typeface="Arial"/>
              </a:rPr>
              <a:t>t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nqv</a:t>
            </a:r>
            <a:r>
              <a:rPr sz="1800" i="1" spc="-7" baseline="-20833" dirty="0">
                <a:latin typeface="Arial"/>
                <a:cs typeface="Arial"/>
              </a:rPr>
              <a:t>d</a:t>
            </a:r>
            <a:r>
              <a:rPr sz="1800" i="1" spc="-5" dirty="0">
                <a:latin typeface="Arial"/>
                <a:cs typeface="Arial"/>
              </a:rPr>
              <a:t>A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800" i="1" spc="-5" dirty="0" err="1">
                <a:latin typeface="Arial"/>
                <a:cs typeface="Arial"/>
              </a:rPr>
              <a:t>v</a:t>
            </a:r>
            <a:r>
              <a:rPr sz="1800" i="1" spc="-7" baseline="-20833" dirty="0" err="1">
                <a:latin typeface="Arial"/>
                <a:cs typeface="Arial"/>
              </a:rPr>
              <a:t>d</a:t>
            </a:r>
            <a:r>
              <a:rPr sz="1800" i="1" spc="-7" baseline="-20833" dirty="0">
                <a:latin typeface="Arial"/>
                <a:cs typeface="Arial"/>
              </a:rPr>
              <a:t> </a:t>
            </a:r>
            <a:r>
              <a:rPr lang="tr-TR" sz="1800" b="1" spc="-5" dirty="0" smtClean="0">
                <a:latin typeface="Arial"/>
                <a:cs typeface="Arial"/>
              </a:rPr>
              <a:t>sürüklenme sürati </a:t>
            </a:r>
            <a:r>
              <a:rPr lang="tr-TR" sz="1800" spc="-5" dirty="0" smtClean="0">
                <a:latin typeface="Arial"/>
                <a:cs typeface="Arial"/>
              </a:rPr>
              <a:t>diye bilinen sürat ortalama sürattir.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965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Bir İletkende Yük Taşıyıcıların Hareketi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4036695" cy="4211666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15875">
              <a:lnSpc>
                <a:spcPts val="1939"/>
              </a:lnSpc>
              <a:spcBef>
                <a:spcPts val="350"/>
              </a:spcBef>
            </a:pPr>
            <a:r>
              <a:rPr lang="tr-TR" sz="1800" spc="-5" dirty="0" smtClean="0">
                <a:latin typeface="Arial"/>
                <a:cs typeface="Arial"/>
              </a:rPr>
              <a:t>İletkene bir potansiyel farkı uygulandığı zaman, iletkende elektrik alan oluşur buda elektronlar üzerine elektriksel kuvvet etki eder.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5"/>
              </a:lnSpc>
              <a:spcBef>
                <a:spcPts val="844"/>
              </a:spcBef>
            </a:pPr>
            <a:r>
              <a:rPr lang="tr-TR" sz="1800" dirty="0" smtClean="0">
                <a:latin typeface="Arial"/>
                <a:cs typeface="Arial"/>
              </a:rPr>
              <a:t>Elektronların hareketi artık gelişigüzeldir.</a:t>
            </a:r>
            <a:endParaRPr sz="1800" dirty="0">
              <a:latin typeface="Arial"/>
              <a:cs typeface="Arial"/>
            </a:endParaRPr>
          </a:p>
          <a:p>
            <a:pPr marL="12700" marR="29209">
              <a:lnSpc>
                <a:spcPct val="90000"/>
              </a:lnSpc>
              <a:spcBef>
                <a:spcPts val="1080"/>
              </a:spcBef>
            </a:pPr>
            <a:r>
              <a:rPr lang="tr-TR" sz="1800" dirty="0" smtClean="0">
                <a:latin typeface="Arial"/>
                <a:cs typeface="Arial"/>
              </a:rPr>
              <a:t>Zikzak siyah çizgiler, elektrik alanın varlığında iletkendeki yük taşıyıcıların hareketini temsil eder.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Net sürüklenme sürati düşüktür.</a:t>
            </a:r>
            <a:endParaRPr sz="1800" dirty="0">
              <a:latin typeface="Arial"/>
              <a:cs typeface="Arial"/>
            </a:endParaRPr>
          </a:p>
          <a:p>
            <a:pPr marL="12700" marR="55244">
              <a:lnSpc>
                <a:spcPts val="1939"/>
              </a:lnSpc>
              <a:spcBef>
                <a:spcPts val="1115"/>
              </a:spcBef>
            </a:pPr>
            <a:r>
              <a:rPr lang="tr-TR" sz="1800" dirty="0" smtClean="0">
                <a:latin typeface="Arial"/>
                <a:cs typeface="Arial"/>
              </a:rPr>
              <a:t>Doğrultudaki keskin değişimler çarpışmalardan dolayıdır.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840"/>
              </a:spcBef>
            </a:pPr>
            <a:r>
              <a:rPr lang="tr-TR" dirty="0" smtClean="0">
                <a:latin typeface="Arial"/>
                <a:cs typeface="Arial"/>
              </a:rPr>
              <a:t>El</a:t>
            </a:r>
            <a:r>
              <a:rPr lang="tr-TR" sz="1800" dirty="0" smtClean="0">
                <a:latin typeface="Arial"/>
                <a:cs typeface="Arial"/>
              </a:rPr>
              <a:t>ektronun net hareketi, elektrik alanın doğrultusuna zıttır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Section</a:t>
            </a:r>
            <a:r>
              <a:rPr sz="1200" spc="2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6081" y="1631273"/>
            <a:ext cx="3114675" cy="4438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50419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Yük Taşıyıcıların Hareketi, final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8240395" cy="35175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Elektrik alanın varlığında, tüm çarpışmalara rağmen, yük taşıyıcıları sürüklenme hızıyla iletken boyunca yavaşça hareket eder.</a:t>
            </a:r>
            <a:endParaRPr sz="1800" dirty="0">
              <a:latin typeface="Arial"/>
              <a:cs typeface="Arial"/>
            </a:endParaRPr>
          </a:p>
          <a:p>
            <a:pPr marL="631825">
              <a:lnSpc>
                <a:spcPct val="100000"/>
              </a:lnSpc>
              <a:spcBef>
                <a:spcPts val="434"/>
              </a:spcBef>
            </a:pPr>
            <a:r>
              <a:rPr sz="2150" b="1" spc="25" dirty="0">
                <a:latin typeface="Arial"/>
                <a:cs typeface="Arial"/>
              </a:rPr>
              <a:t>v</a:t>
            </a:r>
            <a:r>
              <a:rPr sz="1875" i="1" spc="37" baseline="-26666" dirty="0">
                <a:latin typeface="Arial"/>
                <a:cs typeface="Arial"/>
              </a:rPr>
              <a:t>d</a:t>
            </a:r>
            <a:endParaRPr sz="1875" baseline="-26666" dirty="0">
              <a:latin typeface="Arial"/>
              <a:cs typeface="Arial"/>
            </a:endParaRPr>
          </a:p>
          <a:p>
            <a:pPr marL="12700" marR="702310">
              <a:lnSpc>
                <a:spcPct val="151800"/>
              </a:lnSpc>
              <a:spcBef>
                <a:spcPts val="270"/>
              </a:spcBef>
            </a:pPr>
            <a:r>
              <a:rPr lang="tr-TR" dirty="0" smtClean="0">
                <a:latin typeface="Arial"/>
                <a:cs typeface="Arial"/>
              </a:rPr>
              <a:t>Elektrik alan, kablodaki iletim elektronlarına bir kuvvet etki ettirir. Bu kuvvetler kablodaki elektronların hareket etmesine neden olur ve akımı oluşturur.</a:t>
            </a: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tr-TR" dirty="0">
                <a:latin typeface="Arial"/>
                <a:cs typeface="Arial"/>
              </a:rPr>
              <a:t>Elektron zaten kabloda mevcuttur</a:t>
            </a:r>
            <a:r>
              <a:rPr lang="tr-TR" spc="-15" dirty="0">
                <a:latin typeface="Arial"/>
                <a:cs typeface="Arial"/>
              </a:rPr>
              <a:t>.</a:t>
            </a:r>
            <a:endParaRPr lang="tr-TR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spc="-5" dirty="0">
                <a:latin typeface="Arial"/>
                <a:cs typeface="Arial"/>
              </a:rPr>
              <a:t>Onlar batarya tarafından oluşturulan elektrik alana tepki verirler.</a:t>
            </a:r>
            <a:endParaRPr lang="tr-TR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dirty="0">
                <a:latin typeface="Arial"/>
                <a:cs typeface="Arial"/>
              </a:rPr>
              <a:t>Batarya elektronları sağlamaz, sadece elektrik alanı oluşturur</a:t>
            </a:r>
            <a:r>
              <a:rPr lang="tr-TR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6210" y="2285992"/>
            <a:ext cx="275391" cy="1221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54991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Örnek 27.1, Bakır Teldeki Sürüklenme Hızı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20689"/>
            <a:ext cx="8228330" cy="421718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spc="-5" dirty="0" smtClean="0">
                <a:latin typeface="Arial"/>
                <a:cs typeface="Arial"/>
              </a:rPr>
              <a:t>Binalarda kullanılan tipik bir 12 ayar bakır tel                     kesit alanına sahiptir. Şayet bakır tel 10 A </a:t>
            </a:r>
            <a:r>
              <a:rPr lang="tr-TR" sz="1800" spc="-5" dirty="0" err="1" smtClean="0">
                <a:latin typeface="Arial"/>
                <a:cs typeface="Arial"/>
              </a:rPr>
              <a:t>lik</a:t>
            </a:r>
            <a:r>
              <a:rPr lang="tr-TR" sz="1800" spc="-5" dirty="0" smtClean="0">
                <a:latin typeface="Arial"/>
                <a:cs typeface="Arial"/>
              </a:rPr>
              <a:t> akım taşırsa, elektronların sürüklenme hızı ne olur? Her bir bakır atomunun akıma bir serbest elektron katkıda bulunduğunu kabul ediniz. Bakırın yoğunluğu                  </a:t>
            </a:r>
            <a:r>
              <a:rPr lang="tr-TR" sz="1800" spc="-5" dirty="0" err="1" smtClean="0">
                <a:latin typeface="Arial"/>
                <a:cs typeface="Arial"/>
              </a:rPr>
              <a:t>dir</a:t>
            </a:r>
            <a:r>
              <a:rPr lang="tr-TR" sz="1800" spc="-5" dirty="0" smtClean="0">
                <a:latin typeface="Arial"/>
                <a:cs typeface="Arial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b="1" spc="-5" dirty="0" smtClean="0">
                <a:latin typeface="Arial"/>
                <a:cs typeface="Arial"/>
              </a:rPr>
              <a:t>Çözüm</a:t>
            </a:r>
            <a:r>
              <a:rPr lang="tr-TR" spc="-5" dirty="0" smtClean="0">
                <a:latin typeface="Arial"/>
                <a:cs typeface="Arial"/>
              </a:rPr>
              <a:t>: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dirty="0" smtClean="0">
                <a:latin typeface="Arial"/>
                <a:cs typeface="Arial"/>
              </a:rPr>
              <a:t>Bakırın </a:t>
            </a:r>
            <a:r>
              <a:rPr lang="tr-TR" sz="1800" dirty="0" err="1" smtClean="0">
                <a:latin typeface="Arial"/>
                <a:cs typeface="Arial"/>
              </a:rPr>
              <a:t>molar</a:t>
            </a:r>
            <a:r>
              <a:rPr lang="tr-TR" sz="1800" dirty="0" smtClean="0">
                <a:latin typeface="Arial"/>
                <a:cs typeface="Arial"/>
              </a:rPr>
              <a:t> kütlesi 63,5 g/</a:t>
            </a:r>
            <a:r>
              <a:rPr lang="tr-TR" sz="1800" dirty="0" err="1" smtClean="0">
                <a:latin typeface="Arial"/>
                <a:cs typeface="Arial"/>
              </a:rPr>
              <a:t>mol</a:t>
            </a:r>
            <a:r>
              <a:rPr lang="tr-TR" sz="1800" dirty="0" smtClean="0">
                <a:latin typeface="Arial"/>
                <a:cs typeface="Arial"/>
              </a:rPr>
              <a:t> dür. Herhangi bir maddenin 1 </a:t>
            </a:r>
            <a:r>
              <a:rPr lang="tr-TR" sz="1800" dirty="0" err="1" smtClean="0">
                <a:latin typeface="Arial"/>
                <a:cs typeface="Arial"/>
              </a:rPr>
              <a:t>molü</a:t>
            </a:r>
            <a:r>
              <a:rPr lang="tr-TR" sz="1800" dirty="0" smtClean="0">
                <a:latin typeface="Arial"/>
                <a:cs typeface="Arial"/>
              </a:rPr>
              <a:t> </a:t>
            </a:r>
            <a:r>
              <a:rPr lang="tr-TR" sz="1800" dirty="0" err="1" smtClean="0">
                <a:latin typeface="Arial"/>
                <a:cs typeface="Arial"/>
              </a:rPr>
              <a:t>Avagadro</a:t>
            </a:r>
            <a:r>
              <a:rPr lang="tr-TR" sz="1800" dirty="0" smtClean="0">
                <a:latin typeface="Arial"/>
                <a:cs typeface="Arial"/>
              </a:rPr>
              <a:t> sayısı                   kadar atom ihtiva eder. Bakırın yoğunluğunu bildiğimizden bakırın 63,5 g </a:t>
            </a:r>
            <a:r>
              <a:rPr lang="tr-TR" sz="1800" dirty="0" err="1" smtClean="0">
                <a:latin typeface="Arial"/>
                <a:cs typeface="Arial"/>
              </a:rPr>
              <a:t>nın</a:t>
            </a:r>
            <a:r>
              <a:rPr lang="tr-TR" sz="1800" dirty="0" smtClean="0">
                <a:latin typeface="Arial"/>
                <a:cs typeface="Arial"/>
              </a:rPr>
              <a:t> kapladığı hacmi hesaplayabiliriz.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endParaRPr lang="tr-TR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endParaRPr lang="tr-TR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dirty="0" smtClean="0">
                <a:latin typeface="Arial"/>
                <a:cs typeface="Arial"/>
              </a:rPr>
              <a:t>Her bir bakır atomu akıma serbest elektron ile katkıda bulunduğu için,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endParaRPr lang="tr-TR" sz="1800" dirty="0" smtClean="0">
              <a:latin typeface="Arial"/>
              <a:cs typeface="Arial"/>
            </a:endParaRPr>
          </a:p>
        </p:txBody>
      </p:sp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94151"/>
              </p:ext>
            </p:extLst>
          </p:nvPr>
        </p:nvGraphicFramePr>
        <p:xfrm>
          <a:off x="5029200" y="1600200"/>
          <a:ext cx="11557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Denklem" r:id="rId3" imgW="863225" imgH="228501" progId="Equation.3">
                  <p:embed/>
                </p:oleObj>
              </mc:Choice>
              <mc:Fallback>
                <p:oleObj name="Denklem" r:id="rId3" imgW="863225" imgH="22850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600200"/>
                        <a:ext cx="1155700" cy="304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Nesne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233543"/>
              </p:ext>
            </p:extLst>
          </p:nvPr>
        </p:nvGraphicFramePr>
        <p:xfrm>
          <a:off x="2362200" y="2391828"/>
          <a:ext cx="1066800" cy="360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Denklem" r:id="rId5" imgW="672808" imgH="228501" progId="Equation.3">
                  <p:embed/>
                </p:oleObj>
              </mc:Choice>
              <mc:Fallback>
                <p:oleObj name="Denklem" r:id="rId5" imgW="672808" imgH="22850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391828"/>
                        <a:ext cx="1066800" cy="3606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Nesne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8567353"/>
              </p:ext>
            </p:extLst>
          </p:nvPr>
        </p:nvGraphicFramePr>
        <p:xfrm>
          <a:off x="1143000" y="3507025"/>
          <a:ext cx="1085883" cy="367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Denklem" r:id="rId7" imgW="672808" imgH="228501" progId="Equation.3">
                  <p:embed/>
                </p:oleObj>
              </mc:Choice>
              <mc:Fallback>
                <p:oleObj name="Denklem" r:id="rId7" imgW="672808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507025"/>
                        <a:ext cx="1085883" cy="3670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Resim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4627" y="4251454"/>
            <a:ext cx="3484038" cy="589890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8550" y="5305972"/>
            <a:ext cx="4191000" cy="8637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54991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Örnek 27.1, Bakır Teldeki Sürüklenme Hızı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444500" y="1600200"/>
            <a:ext cx="78613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şeklinde elde ederiz. Eşitlik 27.47 den sürüklenme hızı</a:t>
            </a:r>
          </a:p>
          <a:p>
            <a:endParaRPr lang="tr-TR" dirty="0"/>
          </a:p>
          <a:p>
            <a:endParaRPr lang="tr-TR" dirty="0" smtClean="0"/>
          </a:p>
          <a:p>
            <a:endParaRPr lang="en-GB" dirty="0" smtClean="0"/>
          </a:p>
          <a:p>
            <a:r>
              <a:rPr lang="tr-TR" dirty="0" smtClean="0"/>
              <a:t>olarak buluruz. Burada </a:t>
            </a:r>
            <a:r>
              <a:rPr lang="tr-TR" i="1" dirty="0" smtClean="0"/>
              <a:t>q</a:t>
            </a:r>
            <a:r>
              <a:rPr lang="tr-TR" dirty="0" smtClean="0"/>
              <a:t> elektron başına yükün mutlak değeridir. Sonuç olarak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/>
              <a:t>o</a:t>
            </a:r>
            <a:r>
              <a:rPr lang="tr-TR" dirty="0" smtClean="0"/>
              <a:t>lur.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078" y="2057063"/>
            <a:ext cx="1100531" cy="62126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3237368"/>
            <a:ext cx="5530559" cy="179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7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4511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Akım Yoğunluğu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03881"/>
            <a:ext cx="7388225" cy="2800767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800" i="1" dirty="0">
                <a:latin typeface="Arial"/>
                <a:cs typeface="Arial"/>
              </a:rPr>
              <a:t>J </a:t>
            </a:r>
            <a:r>
              <a:rPr lang="tr-TR" sz="1800" dirty="0" smtClean="0">
                <a:latin typeface="Arial"/>
                <a:cs typeface="Arial"/>
              </a:rPr>
              <a:t>bir iletkenin akım yoğunluğudur.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sz="1800" dirty="0" smtClean="0">
                <a:latin typeface="Arial"/>
                <a:cs typeface="Arial"/>
              </a:rPr>
              <a:t>Bu alan başına akım olarak tanımlanır.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1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i="1" dirty="0">
                <a:latin typeface="Arial"/>
                <a:cs typeface="Arial"/>
              </a:rPr>
              <a:t>J </a:t>
            </a:r>
            <a:r>
              <a:rPr sz="1800" dirty="0">
                <a:latin typeface="Arial"/>
                <a:cs typeface="Arial"/>
              </a:rPr>
              <a:t>≡ </a:t>
            </a:r>
            <a:r>
              <a:rPr sz="1800" i="1" dirty="0">
                <a:latin typeface="Times New Roman"/>
                <a:cs typeface="Times New Roman"/>
              </a:rPr>
              <a:t>I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i="1" dirty="0">
                <a:latin typeface="Arial"/>
                <a:cs typeface="Arial"/>
              </a:rPr>
              <a:t>A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nq</a:t>
            </a:r>
            <a:r>
              <a:rPr sz="1800" b="1" i="1" spc="-5" dirty="0">
                <a:latin typeface="Arial"/>
                <a:cs typeface="Arial"/>
              </a:rPr>
              <a:t>v</a:t>
            </a:r>
            <a:r>
              <a:rPr sz="1800" i="1" spc="-7" baseline="-20833" dirty="0">
                <a:latin typeface="Arial"/>
                <a:cs typeface="Arial"/>
              </a:rPr>
              <a:t>d</a:t>
            </a:r>
            <a:endParaRPr sz="1800" baseline="-20833" dirty="0">
              <a:latin typeface="Arial"/>
              <a:cs typeface="Arial"/>
            </a:endParaRPr>
          </a:p>
          <a:p>
            <a:pPr marL="464820" marR="5080" indent="-223520">
              <a:lnSpc>
                <a:spcPct val="100000"/>
              </a:lnSpc>
              <a:spcBef>
                <a:spcPts val="109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Bu ifade sadece, akım yoğunluğu düzgün ve </a:t>
            </a:r>
            <a:r>
              <a:rPr lang="tr-TR" sz="1800" i="1" spc="-5" dirty="0" smtClean="0">
                <a:latin typeface="Arial"/>
                <a:cs typeface="Arial"/>
              </a:rPr>
              <a:t>A</a:t>
            </a:r>
            <a:r>
              <a:rPr lang="tr-TR" sz="1800" spc="-5" dirty="0" smtClean="0">
                <a:latin typeface="Arial"/>
                <a:cs typeface="Arial"/>
              </a:rPr>
              <a:t> akım doğrultusuna dik ise geçerlidir.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800" i="1" dirty="0">
                <a:latin typeface="Arial"/>
                <a:cs typeface="Arial"/>
              </a:rPr>
              <a:t>J </a:t>
            </a:r>
            <a:r>
              <a:rPr lang="tr-TR" sz="1800" spc="-5" dirty="0" err="1" smtClean="0">
                <a:latin typeface="Arial"/>
                <a:cs typeface="Arial"/>
              </a:rPr>
              <a:t>nin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 </a:t>
            </a:r>
            <a:r>
              <a:rPr lang="tr-TR" sz="1800" dirty="0" smtClean="0">
                <a:latin typeface="Arial"/>
                <a:cs typeface="Arial"/>
              </a:rPr>
              <a:t>birimi</a:t>
            </a:r>
            <a:r>
              <a:rPr sz="1800" dirty="0" smtClean="0">
                <a:latin typeface="Arial"/>
                <a:cs typeface="Arial"/>
              </a:rPr>
              <a:t> A/m</a:t>
            </a:r>
            <a:r>
              <a:rPr sz="1800" baseline="25462" dirty="0" smtClean="0">
                <a:latin typeface="Arial"/>
                <a:cs typeface="Arial"/>
              </a:rPr>
              <a:t>2</a:t>
            </a:r>
            <a:r>
              <a:rPr lang="tr-TR" sz="1800" baseline="25462" dirty="0" smtClean="0">
                <a:latin typeface="Arial"/>
                <a:cs typeface="Arial"/>
              </a:rPr>
              <a:t> </a:t>
            </a:r>
            <a:r>
              <a:rPr lang="tr-TR" dirty="0" err="1" smtClean="0">
                <a:latin typeface="Arial"/>
                <a:cs typeface="Arial"/>
              </a:rPr>
              <a:t>dir</a:t>
            </a:r>
            <a:r>
              <a:rPr lang="tr-TR" dirty="0">
                <a:latin typeface="Arial"/>
                <a:cs typeface="Arial"/>
              </a:rPr>
              <a:t>.</a:t>
            </a:r>
            <a:endParaRPr sz="1800" baseline="25462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lang="tr-TR" sz="1800" dirty="0" smtClean="0">
                <a:latin typeface="Arial"/>
                <a:cs typeface="Arial"/>
              </a:rPr>
              <a:t>Akım yoğunluğu pozitif yük taşıyıcıların doğrultusundadır.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15462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İletkenlik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8127365" cy="132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dirty="0" smtClean="0">
                <a:latin typeface="Arial"/>
                <a:cs typeface="Arial"/>
              </a:rPr>
              <a:t>Her </a:t>
            </a:r>
            <a:r>
              <a:rPr lang="tr-TR" dirty="0">
                <a:latin typeface="Arial"/>
                <a:cs typeface="Arial"/>
              </a:rPr>
              <a:t>ne zaman </a:t>
            </a:r>
            <a:r>
              <a:rPr lang="tr-TR" dirty="0" smtClean="0">
                <a:latin typeface="Arial"/>
                <a:cs typeface="Arial"/>
              </a:rPr>
              <a:t>iletken </a:t>
            </a:r>
            <a:r>
              <a:rPr lang="tr-TR" sz="1800" dirty="0" smtClean="0">
                <a:latin typeface="Arial"/>
                <a:cs typeface="Arial"/>
              </a:rPr>
              <a:t>boyunca bir potansiyel farkı </a:t>
            </a:r>
            <a:r>
              <a:rPr lang="tr-TR" dirty="0">
                <a:latin typeface="Arial"/>
                <a:cs typeface="Arial"/>
              </a:rPr>
              <a:t>olduğunda, </a:t>
            </a:r>
            <a:r>
              <a:rPr lang="tr-TR" dirty="0" smtClean="0">
                <a:latin typeface="Arial"/>
                <a:cs typeface="Arial"/>
              </a:rPr>
              <a:t>akım </a:t>
            </a:r>
            <a:r>
              <a:rPr lang="tr-TR" dirty="0">
                <a:latin typeface="Arial"/>
                <a:cs typeface="Arial"/>
              </a:rPr>
              <a:t>yoğunluğu ile bir elektrik alan iletkende </a:t>
            </a:r>
            <a:r>
              <a:rPr lang="tr-TR" dirty="0" smtClean="0">
                <a:latin typeface="Arial"/>
                <a:cs typeface="Arial"/>
              </a:rPr>
              <a:t>oluşur.</a:t>
            </a:r>
            <a:endParaRPr sz="1800" dirty="0">
              <a:latin typeface="Arial"/>
              <a:cs typeface="Arial"/>
            </a:endParaRPr>
          </a:p>
          <a:p>
            <a:pPr marL="12700" marR="260350">
              <a:lnSpc>
                <a:spcPct val="140000"/>
              </a:lnSpc>
            </a:pPr>
            <a:r>
              <a:rPr lang="tr-TR" sz="1800" dirty="0" smtClean="0">
                <a:latin typeface="Arial"/>
                <a:cs typeface="Arial"/>
              </a:rPr>
              <a:t>Bazı materyaller için, akım yoğunluğu alanla doğru orantılıdır. Orantı sabiti</a:t>
            </a:r>
            <a:r>
              <a:rPr sz="1800" spc="-5" dirty="0" smtClean="0">
                <a:latin typeface="Arial"/>
                <a:cs typeface="Arial"/>
              </a:rPr>
              <a:t>, </a:t>
            </a:r>
            <a:r>
              <a:rPr sz="1800" i="1" spc="-5" dirty="0" smtClean="0">
                <a:latin typeface="Arial"/>
                <a:cs typeface="Arial"/>
              </a:rPr>
              <a:t>σ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5" dirty="0" smtClean="0">
                <a:latin typeface="Arial"/>
                <a:cs typeface="Arial"/>
              </a:rPr>
              <a:t>ya iletkenin iletkenlik sabiti adı verilir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1765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Ohm</a:t>
            </a:r>
            <a:r>
              <a:rPr lang="tr-TR" spc="-10" dirty="0" smtClean="0"/>
              <a:t> Yasası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8126095" cy="3479158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50"/>
              </a:spcBef>
            </a:pPr>
            <a:r>
              <a:rPr lang="tr-TR" sz="1800" dirty="0" smtClean="0">
                <a:latin typeface="Arial"/>
                <a:cs typeface="Arial"/>
              </a:rPr>
              <a:t>Bir çok materyaller için,</a:t>
            </a:r>
            <a:r>
              <a:rPr lang="tr-TR" sz="1800" b="1" dirty="0" smtClean="0">
                <a:latin typeface="Arial"/>
                <a:cs typeface="Arial"/>
              </a:rPr>
              <a:t> </a:t>
            </a:r>
            <a:r>
              <a:rPr sz="1800" b="1" dirty="0" smtClean="0">
                <a:latin typeface="Arial"/>
                <a:cs typeface="Arial"/>
              </a:rPr>
              <a:t>Ohm </a:t>
            </a:r>
            <a:r>
              <a:rPr lang="tr-TR" sz="1800" b="1" dirty="0" smtClean="0">
                <a:latin typeface="Arial"/>
                <a:cs typeface="Arial"/>
              </a:rPr>
              <a:t>yasası</a:t>
            </a:r>
            <a:r>
              <a:rPr lang="tr-TR" sz="1800" dirty="0" smtClean="0">
                <a:latin typeface="Arial"/>
                <a:cs typeface="Arial"/>
              </a:rPr>
              <a:t>,</a:t>
            </a:r>
            <a:r>
              <a:rPr sz="1800" b="1" dirty="0" smtClean="0">
                <a:latin typeface="Arial"/>
                <a:cs typeface="Arial"/>
              </a:rPr>
              <a:t> </a:t>
            </a:r>
            <a:r>
              <a:rPr lang="tr-TR" sz="1800" dirty="0" smtClean="0">
                <a:latin typeface="Arial"/>
                <a:cs typeface="Arial"/>
              </a:rPr>
              <a:t>akım yoğunluğunun elektrik alana oranı </a:t>
            </a:r>
            <a:r>
              <a:rPr lang="el-GR" i="1" dirty="0">
                <a:latin typeface="Arial"/>
                <a:cs typeface="Arial"/>
              </a:rPr>
              <a:t>σ </a:t>
            </a:r>
            <a:r>
              <a:rPr lang="tr-TR" dirty="0" smtClean="0">
                <a:latin typeface="Arial"/>
                <a:cs typeface="Arial"/>
              </a:rPr>
              <a:t>sabit olduğunu ve akımı meydana getiren elektrik alandan bağımsız olduğunu beyan eder.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4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Çoğu metaller </a:t>
            </a:r>
            <a:r>
              <a:rPr lang="tr-TR" sz="1800" dirty="0" err="1" smtClean="0">
                <a:latin typeface="Arial"/>
                <a:cs typeface="Arial"/>
              </a:rPr>
              <a:t>Ohm</a:t>
            </a:r>
            <a:r>
              <a:rPr lang="tr-TR" sz="1800" dirty="0" smtClean="0">
                <a:latin typeface="Arial"/>
                <a:cs typeface="Arial"/>
              </a:rPr>
              <a:t> yasasına uyar.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spc="-5" dirty="0" err="1" smtClean="0">
                <a:latin typeface="Arial"/>
                <a:cs typeface="Arial"/>
              </a:rPr>
              <a:t>Matemati</a:t>
            </a:r>
            <a:r>
              <a:rPr lang="tr-TR" sz="1800" spc="-5" dirty="0" err="1" smtClean="0">
                <a:latin typeface="Arial"/>
                <a:cs typeface="Arial"/>
              </a:rPr>
              <a:t>ksel</a:t>
            </a:r>
            <a:r>
              <a:rPr lang="tr-TR" sz="1800" spc="-5" dirty="0" smtClean="0">
                <a:latin typeface="Arial"/>
                <a:cs typeface="Arial"/>
              </a:rPr>
              <a:t> olarak</a:t>
            </a:r>
            <a:r>
              <a:rPr sz="1800" spc="-5" dirty="0" smtClean="0">
                <a:latin typeface="Arial"/>
                <a:cs typeface="Arial"/>
              </a:rPr>
              <a:t>, </a:t>
            </a:r>
            <a:r>
              <a:rPr sz="1800" i="1" dirty="0">
                <a:latin typeface="Arial"/>
                <a:cs typeface="Arial"/>
              </a:rPr>
              <a:t>J = σ</a:t>
            </a:r>
            <a:r>
              <a:rPr sz="1800" i="1" spc="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err="1" smtClean="0">
                <a:latin typeface="Arial"/>
                <a:cs typeface="Arial"/>
              </a:rPr>
              <a:t>Ohm</a:t>
            </a:r>
            <a:r>
              <a:rPr lang="tr-TR" sz="1800" spc="-5" dirty="0" smtClean="0">
                <a:latin typeface="Arial"/>
                <a:cs typeface="Arial"/>
              </a:rPr>
              <a:t> yasasına uyan materyallere </a:t>
            </a:r>
            <a:r>
              <a:rPr lang="tr-TR" sz="1800" spc="-5" dirty="0" err="1" smtClean="0">
                <a:latin typeface="Arial"/>
                <a:cs typeface="Arial"/>
              </a:rPr>
              <a:t>omik</a:t>
            </a:r>
            <a:r>
              <a:rPr lang="tr-TR" sz="1800" spc="-5" dirty="0" smtClean="0">
                <a:latin typeface="Arial"/>
                <a:cs typeface="Arial"/>
              </a:rPr>
              <a:t> olduğu söylenir.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Fakat tüm materyaller </a:t>
            </a:r>
            <a:r>
              <a:rPr lang="tr-TR" sz="1800" spc="-5" dirty="0" err="1" smtClean="0">
                <a:latin typeface="Arial"/>
                <a:cs typeface="Arial"/>
              </a:rPr>
              <a:t>Ohm</a:t>
            </a:r>
            <a:r>
              <a:rPr lang="tr-TR" sz="1800" spc="-5" dirty="0" smtClean="0">
                <a:latin typeface="Arial"/>
                <a:cs typeface="Arial"/>
              </a:rPr>
              <a:t> yasasına uymaz.</a:t>
            </a:r>
            <a:endParaRPr sz="1800" dirty="0">
              <a:latin typeface="Arial"/>
              <a:cs typeface="Arial"/>
            </a:endParaRPr>
          </a:p>
          <a:p>
            <a:pPr marL="755015" lvl="1" indent="-175260">
              <a:lnSpc>
                <a:spcPct val="100000"/>
              </a:lnSpc>
              <a:spcBef>
                <a:spcPts val="585"/>
              </a:spcBef>
              <a:buClr>
                <a:srgbClr val="2086B9"/>
              </a:buClr>
              <a:buFont typeface="Wingdings"/>
              <a:buChar char=""/>
              <a:tabLst>
                <a:tab pos="755650" algn="l"/>
              </a:tabLst>
            </a:pPr>
            <a:r>
              <a:rPr lang="tr-TR" sz="1600" spc="-5" dirty="0" err="1" smtClean="0">
                <a:latin typeface="Arial"/>
                <a:cs typeface="Arial"/>
              </a:rPr>
              <a:t>Ohm</a:t>
            </a:r>
            <a:r>
              <a:rPr lang="tr-TR" sz="1600" spc="-5" dirty="0" smtClean="0">
                <a:latin typeface="Arial"/>
                <a:cs typeface="Arial"/>
              </a:rPr>
              <a:t> yasasına uymayan materyaller </a:t>
            </a:r>
            <a:r>
              <a:rPr lang="tr-TR" sz="1600" spc="-5" dirty="0" err="1" smtClean="0">
                <a:latin typeface="Arial"/>
                <a:cs typeface="Arial"/>
              </a:rPr>
              <a:t>omik</a:t>
            </a:r>
            <a:r>
              <a:rPr lang="tr-TR" sz="1600" spc="-5" dirty="0" smtClean="0">
                <a:latin typeface="Arial"/>
                <a:cs typeface="Arial"/>
              </a:rPr>
              <a:t> olmayan materyaller denir</a:t>
            </a:r>
            <a:r>
              <a:rPr sz="1600" i="1" spc="-5" dirty="0" smtClean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lang="tr-TR" sz="1800" spc="-5" dirty="0" err="1" smtClean="0">
                <a:latin typeface="Arial"/>
                <a:cs typeface="Arial"/>
              </a:rPr>
              <a:t>Ohm</a:t>
            </a:r>
            <a:r>
              <a:rPr lang="tr-TR" sz="1800" spc="-5" dirty="0" smtClean="0">
                <a:latin typeface="Arial"/>
                <a:cs typeface="Arial"/>
              </a:rPr>
              <a:t> yasası doğanın temel yasalarından değildir.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800" dirty="0" smtClean="0">
                <a:latin typeface="Arial"/>
                <a:cs typeface="Arial"/>
              </a:rPr>
              <a:t>Ohm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dirty="0" smtClean="0">
                <a:latin typeface="Arial"/>
                <a:cs typeface="Arial"/>
              </a:rPr>
              <a:t>yasası sadece belirli materyaller için geçerli </a:t>
            </a:r>
            <a:r>
              <a:rPr lang="tr-TR" dirty="0">
                <a:latin typeface="Arial"/>
                <a:cs typeface="Arial"/>
              </a:rPr>
              <a:t>a</a:t>
            </a:r>
            <a:r>
              <a:rPr lang="tr-TR" dirty="0" smtClean="0">
                <a:latin typeface="Arial"/>
                <a:cs typeface="Arial"/>
              </a:rPr>
              <a:t>mpirik bir bağıntıdır.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3545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Georg Simon</a:t>
            </a:r>
            <a:r>
              <a:rPr spc="-35" dirty="0"/>
              <a:t> </a:t>
            </a:r>
            <a:r>
              <a:rPr spc="-5" dirty="0"/>
              <a:t>Ohm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503881"/>
            <a:ext cx="3707765" cy="1975669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800" spc="-10" dirty="0">
                <a:latin typeface="Arial"/>
                <a:cs typeface="Arial"/>
              </a:rPr>
              <a:t>1789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-1854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sz="1800" spc="-5" dirty="0" smtClean="0">
                <a:latin typeface="Arial"/>
                <a:cs typeface="Arial"/>
              </a:rPr>
              <a:t>Alman Fizikçisi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sz="1800" spc="-5" dirty="0" smtClean="0">
                <a:latin typeface="Arial"/>
                <a:cs typeface="Arial"/>
              </a:rPr>
              <a:t>Direnci formüle etti.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1095"/>
              </a:spcBef>
            </a:pPr>
            <a:r>
              <a:rPr lang="tr-TR" sz="1800" spc="-5" dirty="0" err="1" smtClean="0">
                <a:latin typeface="Arial"/>
                <a:cs typeface="Arial"/>
              </a:rPr>
              <a:t>Ohm</a:t>
            </a:r>
            <a:r>
              <a:rPr lang="tr-TR" sz="1800" spc="-5" dirty="0" smtClean="0">
                <a:latin typeface="Arial"/>
                <a:cs typeface="Arial"/>
              </a:rPr>
              <a:t> yasası formu olarak bilinen orantılılığı keşfetti.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9200" y="1447800"/>
            <a:ext cx="3770249" cy="4438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14071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Direnç</a:t>
            </a: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1552946" y="3084053"/>
            <a:ext cx="387985" cy="0"/>
          </a:xfrm>
          <a:custGeom>
            <a:avLst/>
            <a:gdLst/>
            <a:ahLst/>
            <a:cxnLst/>
            <a:rect l="l" t="t" r="r" b="b"/>
            <a:pathLst>
              <a:path w="387985">
                <a:moveTo>
                  <a:pt x="0" y="0"/>
                </a:moveTo>
                <a:lnTo>
                  <a:pt x="387467" y="0"/>
                </a:lnTo>
              </a:path>
            </a:pathLst>
          </a:custGeom>
          <a:ln w="107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1645741"/>
            <a:ext cx="8164830" cy="3360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Bir iletkende, iletkenin uçlarına uygulanan potansiyel ile iletkenden geçen akımla orantılıdır.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tr-TR" sz="1800" dirty="0" smtClean="0">
                <a:latin typeface="Arial"/>
                <a:cs typeface="Arial"/>
              </a:rPr>
              <a:t>Orantı sabitine, iletkenin direnci adı verilir.</a:t>
            </a:r>
            <a:endParaRPr sz="1800" dirty="0">
              <a:latin typeface="Arial"/>
              <a:cs typeface="Arial"/>
            </a:endParaRPr>
          </a:p>
          <a:p>
            <a:pPr marR="6055360" algn="ctr">
              <a:lnSpc>
                <a:spcPct val="100000"/>
              </a:lnSpc>
              <a:spcBef>
                <a:spcPts val="825"/>
              </a:spcBef>
            </a:pPr>
            <a:r>
              <a:rPr sz="3000" i="1" spc="-22" baseline="-34722" dirty="0">
                <a:latin typeface="Arial"/>
                <a:cs typeface="Arial"/>
              </a:rPr>
              <a:t>R </a:t>
            </a:r>
            <a:r>
              <a:rPr sz="3000" spc="-15" baseline="-34722" dirty="0">
                <a:latin typeface="Symbol"/>
                <a:cs typeface="Symbol"/>
              </a:rPr>
              <a:t></a:t>
            </a:r>
            <a:r>
              <a:rPr sz="3000" spc="209" baseline="-34722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Symbol"/>
                <a:cs typeface="Symbol"/>
              </a:rPr>
              <a:t></a:t>
            </a:r>
            <a:r>
              <a:rPr sz="2000" i="1" spc="-10" dirty="0">
                <a:latin typeface="Arial"/>
                <a:cs typeface="Arial"/>
              </a:rPr>
              <a:t>V</a:t>
            </a:r>
            <a:endParaRPr sz="2000" dirty="0">
              <a:latin typeface="Arial"/>
              <a:cs typeface="Arial"/>
            </a:endParaRPr>
          </a:p>
          <a:p>
            <a:pPr marL="1252220">
              <a:lnSpc>
                <a:spcPct val="100000"/>
              </a:lnSpc>
              <a:spcBef>
                <a:spcPts val="440"/>
              </a:spcBef>
            </a:pPr>
            <a:r>
              <a:rPr sz="2000" i="1" spc="-5" dirty="0">
                <a:latin typeface="Times New Roman"/>
                <a:cs typeface="Times New Roman"/>
              </a:rPr>
              <a:t>I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14"/>
              </a:spcBef>
            </a:pPr>
            <a:r>
              <a:rPr lang="tr-TR" sz="1800" dirty="0" smtClean="0">
                <a:latin typeface="Arial"/>
                <a:cs typeface="Arial"/>
              </a:rPr>
              <a:t>Direncin </a:t>
            </a:r>
            <a:r>
              <a:rPr sz="1800" dirty="0" smtClean="0">
                <a:latin typeface="Arial"/>
                <a:cs typeface="Arial"/>
              </a:rPr>
              <a:t>SI </a:t>
            </a:r>
            <a:r>
              <a:rPr lang="tr-TR" sz="1800" dirty="0" smtClean="0">
                <a:latin typeface="Arial"/>
                <a:cs typeface="Arial"/>
              </a:rPr>
              <a:t>birimi </a:t>
            </a:r>
            <a:r>
              <a:rPr sz="1800" i="1" spc="-10" dirty="0" smtClean="0">
                <a:latin typeface="Arial"/>
                <a:cs typeface="Arial"/>
              </a:rPr>
              <a:t>ohms</a:t>
            </a:r>
            <a:r>
              <a:rPr sz="1800" i="1" spc="2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(Ω</a:t>
            </a:r>
            <a:r>
              <a:rPr sz="1800" spc="-5" dirty="0" smtClean="0">
                <a:latin typeface="Arial"/>
                <a:cs typeface="Arial"/>
              </a:rPr>
              <a:t>)</a:t>
            </a:r>
            <a:r>
              <a:rPr lang="tr-TR" sz="1800" spc="-5" dirty="0" smtClean="0">
                <a:latin typeface="Arial"/>
                <a:cs typeface="Arial"/>
              </a:rPr>
              <a:t> dur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marR="61417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spc="-5" dirty="0">
                <a:latin typeface="Arial"/>
                <a:cs typeface="Arial"/>
              </a:rPr>
              <a:t>1 </a:t>
            </a:r>
            <a:r>
              <a:rPr sz="1800" dirty="0">
                <a:latin typeface="Arial"/>
                <a:cs typeface="Arial"/>
              </a:rPr>
              <a:t>Ω = </a:t>
            </a:r>
            <a:r>
              <a:rPr sz="1800" spc="-5" dirty="0">
                <a:latin typeface="Arial"/>
                <a:cs typeface="Arial"/>
              </a:rPr>
              <a:t>1 </a:t>
            </a:r>
            <a:r>
              <a:rPr sz="1800" dirty="0">
                <a:latin typeface="Arial"/>
                <a:cs typeface="Arial"/>
              </a:rPr>
              <a:t>V /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</a:p>
          <a:p>
            <a:pPr marL="12700" marR="5080">
              <a:lnSpc>
                <a:spcPct val="101699"/>
              </a:lnSpc>
              <a:spcBef>
                <a:spcPts val="950"/>
              </a:spcBef>
            </a:pPr>
            <a:r>
              <a:rPr lang="tr-TR" sz="1800" spc="-5" dirty="0" smtClean="0">
                <a:latin typeface="Arial"/>
                <a:cs typeface="Arial"/>
              </a:rPr>
              <a:t>Bir devredeki direnç, iletken içindeki sabit atomlarla akım taşıyan elektronlar arasındaki çarpışmalardan meydana gelir.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118935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Dirençler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61560" y="1456218"/>
            <a:ext cx="4203700" cy="508241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34290">
              <a:lnSpc>
                <a:spcPct val="101899"/>
              </a:lnSpc>
              <a:spcBef>
                <a:spcPts val="60"/>
              </a:spcBef>
            </a:pPr>
            <a:r>
              <a:rPr lang="tr-TR" sz="1800" spc="-5" dirty="0" smtClean="0">
                <a:latin typeface="Arial"/>
                <a:cs typeface="Arial"/>
              </a:rPr>
              <a:t>Çoğu elektrik devreleri, devrenin değişik kısımlarında akımı kontrol etmek için direnç diye bilinen devre elemanını kullanır.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tr-TR" sz="1800" spc="-5" dirty="0" smtClean="0">
                <a:latin typeface="Arial"/>
                <a:cs typeface="Arial"/>
              </a:rPr>
              <a:t>Bağımsız direnç yaygın bir şekilde kullanılır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marR="968375" indent="-223520">
              <a:lnSpc>
                <a:spcPct val="100000"/>
              </a:lnSpc>
              <a:spcBef>
                <a:spcPts val="122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Dirençler, entegre devre ciplerini oluşturabilir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760730" indent="77470">
              <a:lnSpc>
                <a:spcPct val="100000"/>
              </a:lnSpc>
              <a:spcBef>
                <a:spcPts val="1260"/>
              </a:spcBef>
            </a:pPr>
            <a:r>
              <a:rPr lang="tr-TR" sz="1800" spc="-5" dirty="0" smtClean="0">
                <a:latin typeface="Arial"/>
                <a:cs typeface="Arial"/>
              </a:rPr>
              <a:t>Dirençlerin değeri normal olarak renkli şeritlerle gösterilir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marR="233679" indent="-223520">
              <a:lnSpc>
                <a:spcPct val="100000"/>
              </a:lnSpc>
              <a:spcBef>
                <a:spcPts val="121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İlk iki şerit, direncin değeri olan ilk iki rakamı veriri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marR="5080" indent="-223520">
              <a:lnSpc>
                <a:spcPct val="100000"/>
              </a:lnSpc>
              <a:spcBef>
                <a:spcPts val="108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Üçüncü şerit, onun üst değerlerini verir.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Son şerit toleransı verir.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260" y="1469866"/>
            <a:ext cx="4095750" cy="40671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7371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Direncin Renk Kodları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830" y="1524000"/>
            <a:ext cx="5943600" cy="44386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813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Örnek Dirençlerin Renk Kodları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3714481"/>
            <a:ext cx="5570855" cy="17218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1900"/>
              </a:lnSpc>
              <a:spcBef>
                <a:spcPts val="95"/>
              </a:spcBef>
              <a:tabLst>
                <a:tab pos="482282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Kırmızı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(=2) </a:t>
            </a:r>
            <a:r>
              <a:rPr lang="tr-TR" sz="1800" spc="-5" dirty="0" smtClean="0">
                <a:latin typeface="Arial"/>
                <a:cs typeface="Arial"/>
              </a:rPr>
              <a:t>ve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lang="tr-TR" sz="1800" spc="-5" dirty="0" smtClean="0">
                <a:latin typeface="Arial"/>
                <a:cs typeface="Arial"/>
              </a:rPr>
              <a:t>mavi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(=6) </a:t>
            </a:r>
            <a:r>
              <a:rPr lang="tr-TR" sz="1800" spc="-5" dirty="0" smtClean="0">
                <a:latin typeface="Arial"/>
                <a:cs typeface="Arial"/>
              </a:rPr>
              <a:t>ilk iki rakamı verir</a:t>
            </a:r>
            <a:r>
              <a:rPr sz="1800" spc="-5" dirty="0" smtClean="0">
                <a:latin typeface="Arial"/>
                <a:cs typeface="Arial"/>
              </a:rPr>
              <a:t>:</a:t>
            </a:r>
            <a:r>
              <a:rPr sz="1800" spc="-5" dirty="0">
                <a:latin typeface="Arial"/>
                <a:cs typeface="Arial"/>
              </a:rPr>
              <a:t>	26  </a:t>
            </a:r>
            <a:endParaRPr lang="tr-TR" spc="-5" dirty="0">
              <a:latin typeface="Arial"/>
              <a:cs typeface="Arial"/>
            </a:endParaRPr>
          </a:p>
          <a:p>
            <a:pPr marL="12700" marR="5080">
              <a:lnSpc>
                <a:spcPct val="151900"/>
              </a:lnSpc>
              <a:spcBef>
                <a:spcPts val="95"/>
              </a:spcBef>
              <a:tabLst>
                <a:tab pos="482282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Yeşil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(=5) </a:t>
            </a:r>
            <a:r>
              <a:rPr lang="tr-TR" sz="1800" spc="-5" dirty="0" smtClean="0">
                <a:latin typeface="Arial"/>
                <a:cs typeface="Arial"/>
              </a:rPr>
              <a:t>10 ‘un kuvvetini verir</a:t>
            </a:r>
            <a:r>
              <a:rPr sz="1800" spc="-5" dirty="0" smtClean="0">
                <a:latin typeface="Arial"/>
                <a:cs typeface="Arial"/>
              </a:rPr>
              <a:t>: </a:t>
            </a:r>
            <a:r>
              <a:rPr sz="1800" spc="-5" dirty="0">
                <a:latin typeface="Arial"/>
                <a:cs typeface="Arial"/>
              </a:rPr>
              <a:t>10</a:t>
            </a:r>
            <a:r>
              <a:rPr sz="1800" spc="-7" baseline="25462" dirty="0">
                <a:latin typeface="Arial"/>
                <a:cs typeface="Arial"/>
              </a:rPr>
              <a:t>5  </a:t>
            </a:r>
            <a:endParaRPr lang="tr-TR" sz="1800" spc="-7" baseline="25462" dirty="0" smtClean="0">
              <a:latin typeface="Arial"/>
              <a:cs typeface="Arial"/>
            </a:endParaRPr>
          </a:p>
          <a:p>
            <a:pPr marL="12700" marR="5080">
              <a:lnSpc>
                <a:spcPct val="151900"/>
              </a:lnSpc>
              <a:spcBef>
                <a:spcPts val="95"/>
              </a:spcBef>
              <a:tabLst>
                <a:tab pos="4822825" algn="l"/>
              </a:tabLst>
            </a:pPr>
            <a:r>
              <a:rPr lang="tr-TR" dirty="0" smtClean="0">
                <a:latin typeface="Arial"/>
                <a:cs typeface="Arial"/>
              </a:rPr>
              <a:t>O zaman direncin değeri </a:t>
            </a:r>
            <a:r>
              <a:rPr sz="1800" spc="-10" dirty="0" smtClean="0">
                <a:latin typeface="Arial"/>
                <a:cs typeface="Arial"/>
              </a:rPr>
              <a:t>26 </a:t>
            </a:r>
            <a:r>
              <a:rPr sz="1800" dirty="0">
                <a:latin typeface="Arial"/>
                <a:cs typeface="Arial"/>
              </a:rPr>
              <a:t>x 10</a:t>
            </a:r>
            <a:r>
              <a:rPr sz="1800" baseline="25462" dirty="0">
                <a:latin typeface="Arial"/>
                <a:cs typeface="Arial"/>
              </a:rPr>
              <a:t>5 </a:t>
            </a:r>
            <a:r>
              <a:rPr sz="1800" dirty="0">
                <a:latin typeface="Arial"/>
                <a:cs typeface="Arial"/>
              </a:rPr>
              <a:t>Ω </a:t>
            </a:r>
            <a:r>
              <a:rPr sz="1800" spc="-5" dirty="0">
                <a:latin typeface="Arial"/>
                <a:cs typeface="Arial"/>
              </a:rPr>
              <a:t>(or </a:t>
            </a:r>
            <a:r>
              <a:rPr sz="1800" dirty="0">
                <a:latin typeface="Arial"/>
                <a:cs typeface="Arial"/>
              </a:rPr>
              <a:t>2.6 MΩ) </a:t>
            </a:r>
            <a:r>
              <a:rPr lang="tr-TR" sz="1800" dirty="0" err="1" smtClean="0">
                <a:latin typeface="Arial"/>
                <a:cs typeface="Arial"/>
              </a:rPr>
              <a:t>dir</a:t>
            </a:r>
            <a:r>
              <a:rPr lang="tr-TR" sz="1800" dirty="0" smtClean="0">
                <a:latin typeface="Arial"/>
                <a:cs typeface="Arial"/>
              </a:rPr>
              <a:t>.</a:t>
            </a:r>
            <a:r>
              <a:rPr sz="1800" dirty="0" smtClean="0">
                <a:latin typeface="Arial"/>
                <a:cs typeface="Arial"/>
              </a:rPr>
              <a:t> </a:t>
            </a:r>
            <a:endParaRPr lang="tr-TR" sz="1800" dirty="0" smtClean="0">
              <a:latin typeface="Arial"/>
              <a:cs typeface="Arial"/>
            </a:endParaRPr>
          </a:p>
          <a:p>
            <a:pPr marL="12700" marR="5080">
              <a:lnSpc>
                <a:spcPct val="151900"/>
              </a:lnSpc>
              <a:spcBef>
                <a:spcPts val="95"/>
              </a:spcBef>
              <a:tabLst>
                <a:tab pos="4822825" algn="l"/>
              </a:tabLst>
            </a:pPr>
            <a:r>
              <a:rPr lang="tr-TR" dirty="0" smtClean="0">
                <a:latin typeface="Arial"/>
                <a:cs typeface="Arial"/>
              </a:rPr>
              <a:t>T</a:t>
            </a:r>
            <a:r>
              <a:rPr sz="1800" spc="-5" dirty="0" err="1" smtClean="0">
                <a:latin typeface="Arial"/>
                <a:cs typeface="Arial"/>
              </a:rPr>
              <a:t>oleran</a:t>
            </a:r>
            <a:r>
              <a:rPr lang="tr-TR" sz="1800" spc="-5" dirty="0" smtClean="0">
                <a:latin typeface="Arial"/>
                <a:cs typeface="Arial"/>
              </a:rPr>
              <a:t>s</a:t>
            </a:r>
            <a:r>
              <a:rPr sz="1800" spc="-5" dirty="0" smtClean="0">
                <a:latin typeface="Arial"/>
                <a:cs typeface="Arial"/>
              </a:rPr>
              <a:t> 10</a:t>
            </a:r>
            <a:r>
              <a:rPr sz="1800" spc="-5" dirty="0">
                <a:latin typeface="Arial"/>
                <a:cs typeface="Arial"/>
              </a:rPr>
              <a:t>% </a:t>
            </a:r>
            <a:r>
              <a:rPr lang="tr-TR" sz="1800" spc="-5" dirty="0" smtClean="0">
                <a:latin typeface="Arial"/>
                <a:cs typeface="Arial"/>
              </a:rPr>
              <a:t> </a:t>
            </a:r>
            <a:r>
              <a:rPr lang="tr-TR" sz="1800" spc="-5" dirty="0" err="1" smtClean="0">
                <a:latin typeface="Arial"/>
                <a:cs typeface="Arial"/>
              </a:rPr>
              <a:t>dır</a:t>
            </a:r>
            <a:r>
              <a:rPr lang="tr-TR" sz="1800" spc="-5" dirty="0" smtClean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(</a:t>
            </a:r>
            <a:r>
              <a:rPr lang="tr-TR" sz="1800" spc="-5" dirty="0" smtClean="0">
                <a:latin typeface="Arial"/>
                <a:cs typeface="Arial"/>
              </a:rPr>
              <a:t>gümüş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10" dirty="0">
                <a:latin typeface="Arial"/>
                <a:cs typeface="Arial"/>
              </a:rPr>
              <a:t>10</a:t>
            </a:r>
            <a:r>
              <a:rPr sz="1800" spc="-10" dirty="0" smtClean="0">
                <a:latin typeface="Arial"/>
                <a:cs typeface="Arial"/>
              </a:rPr>
              <a:t>%)</a:t>
            </a:r>
            <a:r>
              <a:rPr lang="tr-TR" sz="1800" spc="-10" dirty="0" smtClean="0">
                <a:latin typeface="Arial"/>
                <a:cs typeface="Arial"/>
              </a:rPr>
              <a:t> yada </a:t>
            </a:r>
            <a:r>
              <a:rPr sz="1800" spc="-5" dirty="0" smtClean="0">
                <a:latin typeface="Arial"/>
                <a:cs typeface="Arial"/>
              </a:rPr>
              <a:t>2.6 </a:t>
            </a:r>
            <a:r>
              <a:rPr sz="1800" dirty="0">
                <a:latin typeface="Arial"/>
                <a:cs typeface="Arial"/>
              </a:rPr>
              <a:t>x 10</a:t>
            </a:r>
            <a:r>
              <a:rPr sz="1800" baseline="25462" dirty="0">
                <a:latin typeface="Arial"/>
                <a:cs typeface="Arial"/>
              </a:rPr>
              <a:t>5</a:t>
            </a:r>
            <a:r>
              <a:rPr sz="1800" spc="322" baseline="25462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Ω</a:t>
            </a:r>
          </a:p>
        </p:txBody>
      </p:sp>
      <p:sp>
        <p:nvSpPr>
          <p:cNvPr id="4" name="object 4"/>
          <p:cNvSpPr/>
          <p:nvPr/>
        </p:nvSpPr>
        <p:spPr>
          <a:xfrm>
            <a:off x="2295525" y="2409825"/>
            <a:ext cx="4324350" cy="714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12827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Özdirenç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491673"/>
            <a:ext cx="8013700" cy="2441053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tr-TR" sz="1800" dirty="0" smtClean="0">
                <a:latin typeface="Arial"/>
                <a:cs typeface="Arial"/>
              </a:rPr>
              <a:t>İletkenliğin tersi özdiren</a:t>
            </a:r>
            <a:r>
              <a:rPr lang="tr-TR" dirty="0" smtClean="0">
                <a:latin typeface="Arial"/>
                <a:cs typeface="Arial"/>
              </a:rPr>
              <a:t>çtir.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1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i="1" dirty="0">
                <a:latin typeface="Arial"/>
                <a:cs typeface="Arial"/>
              </a:rPr>
              <a:t>ρ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 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σ</a:t>
            </a:r>
            <a:endParaRPr sz="1800" dirty="0">
              <a:latin typeface="Arial"/>
              <a:cs typeface="Arial"/>
            </a:endParaRPr>
          </a:p>
          <a:p>
            <a:pPr marL="12700" marR="316865">
              <a:lnSpc>
                <a:spcPts val="3279"/>
              </a:lnSpc>
              <a:spcBef>
                <a:spcPts val="160"/>
              </a:spcBef>
            </a:pPr>
            <a:r>
              <a:rPr lang="tr-TR" sz="1800" spc="-5" dirty="0" smtClean="0">
                <a:latin typeface="Arial"/>
                <a:cs typeface="Arial"/>
              </a:rPr>
              <a:t>Özdirencin birimi </a:t>
            </a:r>
            <a:r>
              <a:rPr sz="1800" dirty="0" smtClean="0">
                <a:latin typeface="Arial"/>
                <a:cs typeface="Arial"/>
              </a:rPr>
              <a:t>SI </a:t>
            </a:r>
            <a:r>
              <a:rPr lang="tr-TR" sz="1800" dirty="0" smtClean="0">
                <a:latin typeface="Arial"/>
                <a:cs typeface="Arial"/>
              </a:rPr>
              <a:t>da </a:t>
            </a:r>
            <a:r>
              <a:rPr sz="1800" spc="-5" dirty="0" smtClean="0">
                <a:latin typeface="Arial"/>
                <a:cs typeface="Arial"/>
              </a:rPr>
              <a:t>ohm-meters </a:t>
            </a:r>
            <a:r>
              <a:rPr sz="1800" dirty="0">
                <a:latin typeface="Arial"/>
                <a:cs typeface="Arial"/>
              </a:rPr>
              <a:t>(Ω </a:t>
            </a:r>
            <a:r>
              <a:rPr sz="1800" baseline="25462" dirty="0">
                <a:latin typeface="Arial"/>
                <a:cs typeface="Arial"/>
              </a:rPr>
              <a:t>. </a:t>
            </a:r>
            <a:r>
              <a:rPr sz="1800" dirty="0">
                <a:latin typeface="Arial"/>
                <a:cs typeface="Arial"/>
              </a:rPr>
              <a:t>m</a:t>
            </a:r>
            <a:r>
              <a:rPr sz="1800" dirty="0" smtClean="0">
                <a:latin typeface="Arial"/>
                <a:cs typeface="Arial"/>
              </a:rPr>
              <a:t>)</a:t>
            </a:r>
            <a:r>
              <a:rPr lang="tr-TR" sz="1800" dirty="0" smtClean="0">
                <a:latin typeface="Arial"/>
                <a:cs typeface="Arial"/>
              </a:rPr>
              <a:t> </a:t>
            </a:r>
            <a:r>
              <a:rPr lang="tr-TR" sz="1800" dirty="0" err="1" smtClean="0">
                <a:latin typeface="Arial"/>
                <a:cs typeface="Arial"/>
              </a:rPr>
              <a:t>dir</a:t>
            </a:r>
            <a:r>
              <a:rPr lang="tr-TR" sz="1800" dirty="0" smtClean="0">
                <a:latin typeface="Arial"/>
                <a:cs typeface="Arial"/>
              </a:rPr>
              <a:t>.</a:t>
            </a:r>
          </a:p>
          <a:p>
            <a:pPr marL="12700" marR="316865">
              <a:lnSpc>
                <a:spcPts val="3279"/>
              </a:lnSpc>
              <a:spcBef>
                <a:spcPts val="160"/>
              </a:spcBef>
            </a:pPr>
            <a:r>
              <a:rPr lang="tr-TR" sz="1800" spc="-5" dirty="0" smtClean="0">
                <a:latin typeface="Arial"/>
                <a:cs typeface="Arial"/>
              </a:rPr>
              <a:t>Direnç özdirenç ile arasında bağıntı vardır.</a:t>
            </a:r>
            <a:r>
              <a:rPr sz="1800" spc="-5" dirty="0" smtClean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344805">
              <a:lnSpc>
                <a:spcPts val="1830"/>
              </a:lnSpc>
              <a:spcBef>
                <a:spcPts val="1580"/>
              </a:spcBef>
            </a:pPr>
            <a:r>
              <a:rPr sz="1850" i="1" spc="20" dirty="0">
                <a:latin typeface="Arial"/>
                <a:cs typeface="Arial"/>
              </a:rPr>
              <a:t>R </a:t>
            </a:r>
            <a:r>
              <a:rPr sz="1850" spc="15" dirty="0">
                <a:latin typeface="Symbol"/>
                <a:cs typeface="Symbol"/>
              </a:rPr>
              <a:t></a:t>
            </a:r>
            <a:r>
              <a:rPr sz="1850" spc="30" dirty="0">
                <a:latin typeface="Times New Roman"/>
                <a:cs typeface="Times New Roman"/>
              </a:rPr>
              <a:t> </a:t>
            </a:r>
            <a:r>
              <a:rPr sz="1850" i="1" spc="15" dirty="0">
                <a:latin typeface="Arial"/>
                <a:cs typeface="Arial"/>
              </a:rPr>
              <a:t>ρ</a:t>
            </a:r>
            <a:endParaRPr sz="1850" dirty="0">
              <a:latin typeface="Arial"/>
              <a:cs typeface="Arial"/>
            </a:endParaRPr>
          </a:p>
          <a:p>
            <a:pPr marL="979169">
              <a:lnSpc>
                <a:spcPts val="1830"/>
              </a:lnSpc>
            </a:pPr>
            <a:r>
              <a:rPr sz="1850" i="1" spc="15" dirty="0">
                <a:latin typeface="Arial"/>
                <a:cs typeface="Arial"/>
              </a:rPr>
              <a:t>A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00907" y="3314697"/>
            <a:ext cx="227850" cy="2813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365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Özdirenç Değerleri</a:t>
            </a: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83994" y="1495562"/>
            <a:ext cx="4799437" cy="4835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6342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Özet, Direnç ve Özdirenç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7632700" cy="2705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spc="-5" dirty="0" smtClean="0">
                <a:latin typeface="Arial"/>
                <a:cs typeface="Arial"/>
              </a:rPr>
              <a:t>Her </a:t>
            </a:r>
            <a:r>
              <a:rPr lang="tr-TR" sz="1800" spc="-5" dirty="0" err="1" smtClean="0">
                <a:latin typeface="Arial"/>
                <a:cs typeface="Arial"/>
              </a:rPr>
              <a:t>omik</a:t>
            </a:r>
            <a:r>
              <a:rPr lang="tr-TR" sz="1800" spc="-5" dirty="0" smtClean="0">
                <a:latin typeface="Arial"/>
                <a:cs typeface="Arial"/>
              </a:rPr>
              <a:t> materyal maddenin özelliklerine ve sıcaklıklarına bağlı olan karakteristik bir özdirence sahiptir.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Özdirenç </a:t>
            </a:r>
            <a:r>
              <a:rPr lang="tr-TR" spc="-5" dirty="0" smtClean="0">
                <a:latin typeface="Arial"/>
                <a:cs typeface="Arial"/>
              </a:rPr>
              <a:t>m</a:t>
            </a:r>
            <a:r>
              <a:rPr lang="tr-TR" sz="1800" spc="-5" dirty="0" smtClean="0">
                <a:latin typeface="Arial"/>
                <a:cs typeface="Arial"/>
              </a:rPr>
              <a:t>addelerin bir özelliğidir.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tr-TR" sz="1800" dirty="0" smtClean="0">
                <a:latin typeface="Arial"/>
                <a:cs typeface="Arial"/>
              </a:rPr>
              <a:t>Bir materyalin direnci onun geometrisine ve onun özdirencine bağlıdır.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Direnç cismin bir özelliğidir.</a:t>
            </a:r>
            <a:endParaRPr sz="1800" dirty="0">
              <a:latin typeface="Arial"/>
              <a:cs typeface="Arial"/>
            </a:endParaRPr>
          </a:p>
          <a:p>
            <a:pPr marL="12700" marR="2498090">
              <a:lnSpc>
                <a:spcPts val="3279"/>
              </a:lnSpc>
              <a:spcBef>
                <a:spcPts val="160"/>
              </a:spcBef>
            </a:pPr>
            <a:r>
              <a:rPr lang="tr-TR" sz="1800" spc="-5" dirty="0" smtClean="0">
                <a:latin typeface="Arial"/>
                <a:cs typeface="Arial"/>
              </a:rPr>
              <a:t>İdeal bir iletken sıfır özdirence sahip olacaktı.</a:t>
            </a:r>
            <a:r>
              <a:rPr sz="1800" spc="-5" dirty="0" smtClean="0">
                <a:latin typeface="Arial"/>
                <a:cs typeface="Arial"/>
              </a:rPr>
              <a:t>  </a:t>
            </a:r>
            <a:r>
              <a:rPr lang="tr-TR" sz="1800" spc="-5" dirty="0" smtClean="0">
                <a:latin typeface="Arial"/>
                <a:cs typeface="Arial"/>
              </a:rPr>
              <a:t>İdeal bir yalıtkan sonsuz özdirence sahip olacaktı.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83527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O</a:t>
            </a:r>
            <a:r>
              <a:rPr lang="tr-TR" spc="-5" dirty="0" err="1" smtClean="0"/>
              <a:t>mik</a:t>
            </a:r>
            <a:r>
              <a:rPr spc="-5" dirty="0" smtClean="0"/>
              <a:t> Mater</a:t>
            </a:r>
            <a:r>
              <a:rPr lang="tr-TR" spc="-5" dirty="0" smtClean="0"/>
              <a:t>yal</a:t>
            </a:r>
            <a:r>
              <a:rPr spc="-5" dirty="0" smtClean="0"/>
              <a:t>,</a:t>
            </a:r>
            <a:r>
              <a:rPr spc="-25" dirty="0" smtClean="0"/>
              <a:t> </a:t>
            </a:r>
            <a:r>
              <a:rPr spc="-5" dirty="0" err="1" smtClean="0"/>
              <a:t>Gra</a:t>
            </a:r>
            <a:r>
              <a:rPr lang="tr-TR" spc="-5" dirty="0" err="1" smtClean="0"/>
              <a:t>fik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520689"/>
            <a:ext cx="3905885" cy="1819088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dirty="0" err="1" smtClean="0">
                <a:latin typeface="Arial"/>
                <a:cs typeface="Arial"/>
              </a:rPr>
              <a:t>Omik</a:t>
            </a:r>
            <a:r>
              <a:rPr lang="tr-TR" sz="1800" dirty="0" smtClean="0">
                <a:latin typeface="Arial"/>
                <a:cs typeface="Arial"/>
              </a:rPr>
              <a:t> bir devre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115"/>
              </a:spcBef>
            </a:pPr>
            <a:r>
              <a:rPr lang="tr-TR" sz="1800" dirty="0" smtClean="0">
                <a:latin typeface="Arial"/>
                <a:cs typeface="Arial"/>
              </a:rPr>
              <a:t>Direnç tüm voltaj aralıklarında sabittir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5"/>
              </a:lnSpc>
              <a:spcBef>
                <a:spcPts val="840"/>
              </a:spcBef>
            </a:pPr>
            <a:r>
              <a:rPr lang="tr-TR" sz="1800" dirty="0" smtClean="0">
                <a:latin typeface="Arial"/>
                <a:cs typeface="Arial"/>
              </a:rPr>
              <a:t>Akım ile voltaj arasındaki bağıntı doğrusaldır.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tr-TR" sz="1800" dirty="0" smtClean="0">
                <a:latin typeface="Arial"/>
                <a:cs typeface="Arial"/>
              </a:rPr>
              <a:t>Eğim dirence bağlıdır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00600" y="1789186"/>
            <a:ext cx="4038600" cy="36083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3561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err="1" smtClean="0"/>
              <a:t>Omik</a:t>
            </a:r>
            <a:r>
              <a:rPr lang="tr-TR" spc="-5" dirty="0" smtClean="0"/>
              <a:t> olmayan</a:t>
            </a:r>
            <a:r>
              <a:rPr spc="-5" dirty="0" smtClean="0"/>
              <a:t> Mater</a:t>
            </a:r>
            <a:r>
              <a:rPr lang="tr-TR" spc="-5" dirty="0" smtClean="0"/>
              <a:t>y</a:t>
            </a:r>
            <a:r>
              <a:rPr spc="-5" dirty="0" smtClean="0"/>
              <a:t>al</a:t>
            </a:r>
            <a:r>
              <a:rPr spc="-5" dirty="0"/>
              <a:t>, </a:t>
            </a:r>
            <a:r>
              <a:rPr spc="-5" dirty="0" err="1" smtClean="0"/>
              <a:t>Gra</a:t>
            </a:r>
            <a:r>
              <a:rPr lang="tr-TR" spc="-5" dirty="0" err="1" smtClean="0"/>
              <a:t>fik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3934460" cy="180177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160655">
              <a:lnSpc>
                <a:spcPts val="1939"/>
              </a:lnSpc>
              <a:spcBef>
                <a:spcPts val="350"/>
              </a:spcBef>
            </a:pPr>
            <a:r>
              <a:rPr lang="tr-TR" sz="1800" spc="-10" dirty="0" err="1" smtClean="0">
                <a:latin typeface="Arial"/>
                <a:cs typeface="Arial"/>
              </a:rPr>
              <a:t>Omik</a:t>
            </a:r>
            <a:r>
              <a:rPr lang="tr-TR" sz="1800" spc="-10" dirty="0" smtClean="0">
                <a:latin typeface="Arial"/>
                <a:cs typeface="Arial"/>
              </a:rPr>
              <a:t> olmayan materyalin direnci voltaj yada akıma göre değişir.</a:t>
            </a:r>
            <a:endParaRPr sz="1800" dirty="0">
              <a:latin typeface="Arial"/>
              <a:cs typeface="Arial"/>
            </a:endParaRPr>
          </a:p>
          <a:p>
            <a:pPr marL="12700" marR="471805">
              <a:lnSpc>
                <a:spcPts val="1939"/>
              </a:lnSpc>
              <a:spcBef>
                <a:spcPts val="1090"/>
              </a:spcBef>
            </a:pPr>
            <a:r>
              <a:rPr lang="tr-TR" sz="1800" dirty="0" smtClean="0">
                <a:latin typeface="Arial"/>
                <a:cs typeface="Arial"/>
              </a:rPr>
              <a:t>Akım-voltaj bağıntısı doğrusal değildir.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845"/>
              </a:spcBef>
            </a:pPr>
            <a:r>
              <a:rPr lang="tr-TR" sz="1800" dirty="0" smtClean="0">
                <a:latin typeface="Arial"/>
                <a:cs typeface="Arial"/>
              </a:rPr>
              <a:t>Eklem diyot </a:t>
            </a:r>
            <a:r>
              <a:rPr lang="tr-TR" sz="1800" dirty="0" err="1" smtClean="0">
                <a:latin typeface="Arial"/>
                <a:cs typeface="Arial"/>
              </a:rPr>
              <a:t>omik</a:t>
            </a:r>
            <a:r>
              <a:rPr lang="tr-TR" sz="1800" dirty="0" smtClean="0">
                <a:latin typeface="Arial"/>
                <a:cs typeface="Arial"/>
              </a:rPr>
              <a:t> olmayan devre elemanın yaygın bir örneğidir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00600" y="1651161"/>
            <a:ext cx="4038600" cy="3583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tr-TR" dirty="0" smtClean="0"/>
              <a:t>Örnek 27.2 Bir İletkenin Direnci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4708981"/>
          </a:xfrm>
        </p:spPr>
        <p:txBody>
          <a:bodyPr/>
          <a:lstStyle/>
          <a:p>
            <a:r>
              <a:rPr lang="tr-TR" dirty="0" smtClean="0"/>
              <a:t>Boyu 10 cm ve dik kesit alanı                   olan silindirik bir alüminyum parçasının direncini hesaplayınız. Bunu cam için tekrarlayınız.</a:t>
            </a:r>
          </a:p>
          <a:p>
            <a:r>
              <a:rPr lang="tr-TR" dirty="0" smtClean="0"/>
              <a:t>Çözüm: </a:t>
            </a:r>
          </a:p>
          <a:p>
            <a:r>
              <a:rPr lang="tr-TR" dirty="0" smtClean="0"/>
              <a:t>Alüminyum çubuğun direnci Denk. 27.11 ve Tablo 27.1 den yararlanarak hesaplayabiliriz.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Benzer şekilde, cam için;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/>
              <a:t>b</a:t>
            </a:r>
            <a:r>
              <a:rPr lang="tr-TR" dirty="0" smtClean="0"/>
              <a:t>ulunur.</a:t>
            </a:r>
            <a:endParaRPr lang="tr-TR" dirty="0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117528"/>
              </p:ext>
            </p:extLst>
          </p:nvPr>
        </p:nvGraphicFramePr>
        <p:xfrm>
          <a:off x="3200400" y="1491673"/>
          <a:ext cx="838200" cy="241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Denklem" r:id="rId3" imgW="698197" imgH="203112" progId="Equation.3">
                  <p:embed/>
                </p:oleObj>
              </mc:Choice>
              <mc:Fallback>
                <p:oleObj name="Denklem" r:id="rId3" imgW="698197" imgH="20311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491673"/>
                        <a:ext cx="838200" cy="2411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706173"/>
            <a:ext cx="4968499" cy="113823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985" y="4630566"/>
            <a:ext cx="4321788" cy="108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08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tr-TR" dirty="0" smtClean="0"/>
              <a:t>Örnek 27.3 </a:t>
            </a:r>
            <a:r>
              <a:rPr lang="tr-TR" dirty="0" err="1" smtClean="0"/>
              <a:t>Nikrom</a:t>
            </a:r>
            <a:r>
              <a:rPr lang="tr-TR" dirty="0" smtClean="0"/>
              <a:t> Telin Direnci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4708981"/>
          </a:xfrm>
        </p:spPr>
        <p:txBody>
          <a:bodyPr/>
          <a:lstStyle/>
          <a:p>
            <a:pPr marL="342900" indent="-342900">
              <a:buAutoNum type="alphaLcParenBoth"/>
            </a:pPr>
            <a:r>
              <a:rPr lang="tr-TR" dirty="0" smtClean="0"/>
              <a:t>Yarıçapı 0,321 mm olan 22 ayar bir </a:t>
            </a:r>
            <a:r>
              <a:rPr lang="tr-TR" dirty="0" err="1" smtClean="0"/>
              <a:t>nikrom</a:t>
            </a:r>
            <a:r>
              <a:rPr lang="tr-TR" dirty="0" smtClean="0"/>
              <a:t> telin birim uzunluğu başına düşen direnci hesaplayanız.</a:t>
            </a:r>
          </a:p>
          <a:p>
            <a:pPr marL="342900" indent="-342900">
              <a:buAutoNum type="alphaLcParenBoth"/>
            </a:pPr>
            <a:r>
              <a:rPr lang="tr-TR" dirty="0" smtClean="0"/>
              <a:t>Bir </a:t>
            </a:r>
            <a:r>
              <a:rPr lang="tr-TR" dirty="0" err="1" smtClean="0"/>
              <a:t>nikrom</a:t>
            </a:r>
            <a:r>
              <a:rPr lang="tr-TR" dirty="0" smtClean="0"/>
              <a:t> telin 1 m </a:t>
            </a:r>
            <a:r>
              <a:rPr lang="tr-TR" dirty="0" err="1" smtClean="0"/>
              <a:t>lik</a:t>
            </a:r>
            <a:r>
              <a:rPr lang="tr-TR" dirty="0" smtClean="0"/>
              <a:t> kısmına 10 V </a:t>
            </a:r>
            <a:r>
              <a:rPr lang="tr-TR" dirty="0" err="1" smtClean="0"/>
              <a:t>luk</a:t>
            </a:r>
            <a:r>
              <a:rPr lang="tr-TR" dirty="0" smtClean="0"/>
              <a:t> bir potansiyel farkı uygulanırsa telden geçen akım ne olur?</a:t>
            </a:r>
          </a:p>
          <a:p>
            <a:r>
              <a:rPr lang="tr-TR" b="1" dirty="0" smtClean="0"/>
              <a:t>Çözüm</a:t>
            </a:r>
            <a:r>
              <a:rPr lang="tr-TR" dirty="0" smtClean="0"/>
              <a:t>:</a:t>
            </a:r>
          </a:p>
          <a:p>
            <a:r>
              <a:rPr lang="tr-TR" dirty="0" smtClean="0"/>
              <a:t>Telin kesit alanı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Nikromun</a:t>
            </a:r>
            <a:r>
              <a:rPr lang="tr-TR" dirty="0" smtClean="0"/>
              <a:t> özdirenci                         </a:t>
            </a:r>
            <a:r>
              <a:rPr lang="tr-TR" dirty="0" err="1" smtClean="0"/>
              <a:t>dir</a:t>
            </a:r>
            <a:r>
              <a:rPr lang="tr-TR" dirty="0" smtClean="0"/>
              <a:t>. Birim uzunluk başına düşen direnci bulmak için Denk 27.11 eşitliğinden,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(b) Bir telin 1 m’si 4,6 </a:t>
            </a:r>
            <a:r>
              <a:rPr lang="el-GR" dirty="0" smtClean="0"/>
              <a:t>Ω</a:t>
            </a:r>
            <a:r>
              <a:rPr lang="tr-TR" dirty="0" smtClean="0"/>
              <a:t> </a:t>
            </a:r>
            <a:r>
              <a:rPr lang="tr-TR" dirty="0" err="1" smtClean="0"/>
              <a:t>luk</a:t>
            </a:r>
            <a:r>
              <a:rPr lang="tr-TR" dirty="0" smtClean="0"/>
              <a:t> dirence sahip olduğundan 27.8 eşitliğinden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 bulunur.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171601"/>
            <a:ext cx="4689409" cy="38069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700290"/>
            <a:ext cx="1272625" cy="21661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4356758"/>
            <a:ext cx="3746501" cy="48392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5222444"/>
            <a:ext cx="2288432" cy="42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83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450316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Örnek 27.4 Bir Kablonun Direnci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577427"/>
            <a:ext cx="4064000" cy="1278812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0"/>
              </a:spcBef>
            </a:pPr>
            <a:r>
              <a:rPr lang="tr-TR" sz="1800" spc="-5" dirty="0" smtClean="0">
                <a:latin typeface="Arial"/>
                <a:cs typeface="Arial"/>
              </a:rPr>
              <a:t>İletkenler arasındaki silisyum </a:t>
            </a:r>
            <a:r>
              <a:rPr lang="tr-TR" sz="1800" i="1" spc="-5" dirty="0" err="1" smtClean="0">
                <a:latin typeface="Arial"/>
                <a:cs typeface="Arial"/>
              </a:rPr>
              <a:t>dr</a:t>
            </a:r>
            <a:r>
              <a:rPr lang="tr-TR" sz="1800" spc="-5" dirty="0" smtClean="0">
                <a:latin typeface="Arial"/>
                <a:cs typeface="Arial"/>
              </a:rPr>
              <a:t> kalınlığında merkezinde bir eleman olduğunu varsayalım.</a:t>
            </a:r>
            <a:endParaRPr sz="1800" dirty="0">
              <a:latin typeface="Arial"/>
              <a:cs typeface="Arial"/>
            </a:endParaRPr>
          </a:p>
          <a:p>
            <a:pPr marL="12700" marR="93345">
              <a:lnSpc>
                <a:spcPct val="101699"/>
              </a:lnSpc>
              <a:spcBef>
                <a:spcPts val="1095"/>
              </a:spcBef>
            </a:pPr>
            <a:r>
              <a:rPr lang="tr-TR" sz="1800" dirty="0" smtClean="0">
                <a:latin typeface="Arial"/>
                <a:cs typeface="Arial"/>
              </a:rPr>
              <a:t>Silisyumun silindirik oyuğun direnci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27.2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2" name="Nesne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162525"/>
              </p:ext>
            </p:extLst>
          </p:nvPr>
        </p:nvGraphicFramePr>
        <p:xfrm>
          <a:off x="743442" y="2981313"/>
          <a:ext cx="1676400" cy="747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Denklem" r:id="rId3" imgW="875920" imgH="393529" progId="Equation.3">
                  <p:embed/>
                </p:oleObj>
              </mc:Choice>
              <mc:Fallback>
                <p:oleObj name="Denklem" r:id="rId3" imgW="875920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442" y="2981313"/>
                        <a:ext cx="1676400" cy="7470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Resim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507" y="1151892"/>
            <a:ext cx="2743200" cy="5153025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030" y="3792495"/>
            <a:ext cx="3950684" cy="661348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029" y="4882788"/>
            <a:ext cx="4078459" cy="60361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9858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 smtClean="0"/>
              <a:t>Ele</a:t>
            </a:r>
            <a:r>
              <a:rPr lang="tr-TR" spc="-5" dirty="0" smtClean="0"/>
              <a:t>k</a:t>
            </a:r>
            <a:r>
              <a:rPr spc="-5" dirty="0" smtClean="0"/>
              <a:t>tri</a:t>
            </a:r>
            <a:r>
              <a:rPr lang="tr-TR" spc="-5" dirty="0" err="1" smtClean="0"/>
              <a:t>ksel</a:t>
            </a:r>
            <a:r>
              <a:rPr lang="tr-TR" spc="-5" dirty="0" smtClean="0"/>
              <a:t> İletim</a:t>
            </a:r>
            <a:r>
              <a:rPr spc="-5" dirty="0" smtClean="0"/>
              <a:t> </a:t>
            </a:r>
            <a:r>
              <a:rPr spc="-5" dirty="0"/>
              <a:t>– </a:t>
            </a:r>
            <a:r>
              <a:rPr spc="-5" dirty="0" smtClean="0"/>
              <a:t>Model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27.3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20689"/>
            <a:ext cx="8062595" cy="2239716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spc="-5" dirty="0" smtClean="0">
                <a:latin typeface="Arial"/>
                <a:cs typeface="Arial"/>
              </a:rPr>
              <a:t>Düzgün dizilmiş atomlar artı serbest elektronlar topluluğu olarak bir iletkene işlem yapalım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Serbest elektronlara çoğu kez iletim elektronları deriz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Atomlar katıda bağlı olduğu zaman, bu elektronlar serbest olur.</a:t>
            </a:r>
            <a:endParaRPr sz="1800" dirty="0">
              <a:latin typeface="Arial"/>
              <a:cs typeface="Arial"/>
            </a:endParaRPr>
          </a:p>
          <a:p>
            <a:pPr marL="12700" marR="486409">
              <a:lnSpc>
                <a:spcPts val="1950"/>
              </a:lnSpc>
              <a:spcBef>
                <a:spcPts val="1105"/>
              </a:spcBef>
            </a:pPr>
            <a:r>
              <a:rPr lang="tr-TR" sz="1800" dirty="0" smtClean="0">
                <a:latin typeface="Arial"/>
                <a:cs typeface="Arial"/>
              </a:rPr>
              <a:t>Elektrik alanın yokluğunda, iletim elektronların hareketi gelişigüzeldir.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3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Onların sürati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10</a:t>
            </a:r>
            <a:r>
              <a:rPr sz="1800" spc="-7" baseline="25462" dirty="0">
                <a:latin typeface="Arial"/>
                <a:cs typeface="Arial"/>
              </a:rPr>
              <a:t>6</a:t>
            </a:r>
            <a:r>
              <a:rPr sz="1800" spc="284" baseline="25462" dirty="0">
                <a:latin typeface="Arial"/>
                <a:cs typeface="Arial"/>
              </a:rPr>
              <a:t> </a:t>
            </a:r>
            <a:r>
              <a:rPr sz="1800" dirty="0" smtClean="0">
                <a:latin typeface="Arial"/>
                <a:cs typeface="Arial"/>
              </a:rPr>
              <a:t>m/s</a:t>
            </a:r>
            <a:r>
              <a:rPr lang="tr-TR" sz="1800" dirty="0" smtClean="0">
                <a:latin typeface="Arial"/>
                <a:cs typeface="Arial"/>
              </a:rPr>
              <a:t> mertebesindedir</a:t>
            </a:r>
            <a:r>
              <a:rPr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746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Elektriksel İletim – Model</a:t>
            </a:r>
            <a:r>
              <a:rPr spc="-5" dirty="0" smtClean="0"/>
              <a:t>,</a:t>
            </a:r>
            <a:r>
              <a:rPr spc="-20" dirty="0" smtClean="0"/>
              <a:t> </a:t>
            </a:r>
            <a:r>
              <a:rPr spc="-5" dirty="0"/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27.3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8185150" cy="2254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sz="1800" spc="-5" dirty="0" smtClean="0">
                <a:latin typeface="Arial"/>
                <a:cs typeface="Arial"/>
              </a:rPr>
              <a:t>Elektrik alan uygulandığı zaman, iletim elektronları sürüklenme hızı verilir.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tr-TR" spc="-5" dirty="0" smtClean="0">
                <a:latin typeface="Arial"/>
                <a:cs typeface="Arial"/>
              </a:rPr>
              <a:t>Tahminler</a:t>
            </a:r>
            <a:r>
              <a:rPr sz="1800" spc="-5" dirty="0" smtClean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ts val="2055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Çarpışmadan sonra elektronların hareketi çarpışmadan önceki elektronların hareketinden bağımsızdır.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marR="473075" indent="-223520">
              <a:lnSpc>
                <a:spcPts val="1939"/>
              </a:lnSpc>
              <a:spcBef>
                <a:spcPts val="111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dirty="0" smtClean="0">
                <a:latin typeface="Arial"/>
                <a:cs typeface="Arial"/>
              </a:rPr>
              <a:t>Elektrik alanda, elektronlar </a:t>
            </a:r>
            <a:r>
              <a:rPr lang="tr-TR" sz="1800" dirty="0" smtClean="0">
                <a:latin typeface="Arial"/>
                <a:cs typeface="Arial"/>
              </a:rPr>
              <a:t>ve atomlar çarpıştığı zaman, elektronlar için elde edilen fazla enerji iletkenin atomlarına aktarılır.</a:t>
            </a:r>
            <a:endParaRPr sz="1800" dirty="0">
              <a:latin typeface="Arial"/>
              <a:cs typeface="Arial"/>
            </a:endParaRPr>
          </a:p>
          <a:p>
            <a:pPr marL="755015" lvl="1" indent="-175260">
              <a:lnSpc>
                <a:spcPct val="100000"/>
              </a:lnSpc>
              <a:spcBef>
                <a:spcPts val="375"/>
              </a:spcBef>
              <a:buClr>
                <a:srgbClr val="2086B9"/>
              </a:buClr>
              <a:buFont typeface="Wingdings"/>
              <a:buChar char=""/>
              <a:tabLst>
                <a:tab pos="755650" algn="l"/>
              </a:tabLst>
            </a:pPr>
            <a:r>
              <a:rPr lang="tr-TR" sz="1600" spc="-5" dirty="0" smtClean="0">
                <a:latin typeface="Arial"/>
                <a:cs typeface="Arial"/>
              </a:rPr>
              <a:t>Bu iletkenin sıcaklığının artmasına neden olur.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6718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İletim Modeli</a:t>
            </a:r>
            <a:r>
              <a:rPr spc="-5" dirty="0" smtClean="0"/>
              <a:t>– </a:t>
            </a:r>
            <a:r>
              <a:rPr lang="tr-TR" spc="-5" dirty="0" smtClean="0"/>
              <a:t>Sürüklenme </a:t>
            </a:r>
            <a:r>
              <a:rPr lang="tr-TR" spc="-5" dirty="0"/>
              <a:t>H</a:t>
            </a:r>
            <a:r>
              <a:rPr lang="tr-TR" spc="-5" dirty="0" smtClean="0"/>
              <a:t>ızının Hesaplanması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479038" y="1600200"/>
            <a:ext cx="7327900" cy="4224874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lang="tr-TR" sz="1800" dirty="0" smtClean="0">
                <a:latin typeface="Arial"/>
                <a:cs typeface="Arial"/>
              </a:rPr>
              <a:t>Elektronların maruz kaldığı kuvvet</a:t>
            </a: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endParaRPr lang="tr-TR" sz="1800" spc="-1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lang="tr-TR" spc="-10" dirty="0" err="1">
                <a:latin typeface="Arial"/>
                <a:cs typeface="Arial"/>
              </a:rPr>
              <a:t>d</a:t>
            </a:r>
            <a:r>
              <a:rPr lang="tr-TR" sz="1800" spc="-10" dirty="0" err="1" smtClean="0">
                <a:latin typeface="Arial"/>
                <a:cs typeface="Arial"/>
              </a:rPr>
              <a:t>ir</a:t>
            </a:r>
            <a:r>
              <a:rPr lang="tr-TR" sz="1800" spc="-10" dirty="0" smtClean="0">
                <a:latin typeface="Arial"/>
                <a:cs typeface="Arial"/>
              </a:rPr>
              <a:t>. </a:t>
            </a:r>
            <a:r>
              <a:rPr sz="1800" spc="-10" dirty="0" smtClean="0">
                <a:latin typeface="Arial"/>
                <a:cs typeface="Arial"/>
              </a:rPr>
              <a:t>Newton’</a:t>
            </a:r>
            <a:r>
              <a:rPr lang="tr-TR" sz="1800" spc="-10" dirty="0" smtClean="0">
                <a:latin typeface="Arial"/>
                <a:cs typeface="Arial"/>
              </a:rPr>
              <a:t>un İkinci Yasasından,</a:t>
            </a:r>
            <a:r>
              <a:rPr sz="1800" spc="-15" dirty="0" smtClean="0">
                <a:latin typeface="Arial"/>
                <a:cs typeface="Arial"/>
              </a:rPr>
              <a:t> </a:t>
            </a:r>
            <a:r>
              <a:rPr lang="tr-TR" sz="1800" dirty="0" smtClean="0">
                <a:latin typeface="Arial"/>
                <a:cs typeface="Arial"/>
              </a:rPr>
              <a:t>ivme</a:t>
            </a: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endParaRPr lang="tr-TR" sz="180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lang="tr-TR" sz="1800" spc="-10" dirty="0" smtClean="0">
                <a:latin typeface="Arial"/>
                <a:cs typeface="Arial"/>
              </a:rPr>
              <a:t>Hareket denklemini uygularsak;</a:t>
            </a: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endParaRPr lang="tr-TR" sz="1800" spc="-1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endParaRPr lang="tr-TR" spc="-10" dirty="0">
              <a:latin typeface="Arial"/>
              <a:cs typeface="Arial"/>
            </a:endParaRPr>
          </a:p>
          <a:p>
            <a:pPr marL="12700">
              <a:spcBef>
                <a:spcPts val="1300"/>
              </a:spcBef>
            </a:pPr>
            <a:r>
              <a:rPr lang="tr-TR" spc="-5" dirty="0">
                <a:latin typeface="Arial"/>
                <a:cs typeface="Arial"/>
              </a:rPr>
              <a:t>Başlangıç hızı gelişigüzel olduğundan, onların ortalama değeri sıfırdır.</a:t>
            </a:r>
            <a:endParaRPr lang="tr-TR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27.3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20" name="Nesne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693283"/>
              </p:ext>
            </p:extLst>
          </p:nvPr>
        </p:nvGraphicFramePr>
        <p:xfrm>
          <a:off x="479039" y="2062083"/>
          <a:ext cx="816361" cy="416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4" name="Denklem" r:id="rId3" imgW="469696" imgH="241195" progId="Equation.3">
                  <p:embed/>
                </p:oleObj>
              </mc:Choice>
              <mc:Fallback>
                <p:oleObj name="Denklem" r:id="rId3" imgW="469696" imgH="24119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039" y="2062083"/>
                        <a:ext cx="816361" cy="4165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0" y="6006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22" name="Nesne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086381"/>
              </p:ext>
            </p:extLst>
          </p:nvPr>
        </p:nvGraphicFramePr>
        <p:xfrm>
          <a:off x="479038" y="2924272"/>
          <a:ext cx="1579409" cy="813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5" name="Denklem" r:id="rId5" imgW="939392" imgH="482391" progId="Equation.3">
                  <p:embed/>
                </p:oleObj>
              </mc:Choice>
              <mc:Fallback>
                <p:oleObj name="Denklem" r:id="rId5" imgW="939392" imgH="48239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038" y="2924272"/>
                        <a:ext cx="1579409" cy="8136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Nesne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6838243"/>
              </p:ext>
            </p:extLst>
          </p:nvPr>
        </p:nvGraphicFramePr>
        <p:xfrm>
          <a:off x="479037" y="4102434"/>
          <a:ext cx="2532822" cy="774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6" name="Denklem" r:id="rId7" imgW="1498600" imgH="457200" progId="Equation.3">
                  <p:embed/>
                </p:oleObj>
              </mc:Choice>
              <mc:Fallback>
                <p:oleObj name="Denklem" r:id="rId7" imgW="1498600" imgH="457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037" y="4102434"/>
                        <a:ext cx="2532822" cy="7743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5888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İletim Modeli</a:t>
            </a:r>
            <a:r>
              <a:rPr spc="-5" dirty="0" smtClean="0"/>
              <a:t>,</a:t>
            </a:r>
            <a:r>
              <a:rPr spc="-20" dirty="0" smtClean="0"/>
              <a:t> </a:t>
            </a:r>
            <a:r>
              <a:rPr spc="-5" dirty="0"/>
              <a:t>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58900" y="7467600"/>
            <a:ext cx="6614795" cy="80962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4306570" algn="l"/>
              </a:tabLst>
            </a:pPr>
            <a:r>
              <a:rPr sz="1800" spc="-5" dirty="0">
                <a:latin typeface="Arial"/>
                <a:cs typeface="Arial"/>
              </a:rPr>
              <a:t>This is also related </a:t>
            </a:r>
            <a:r>
              <a:rPr sz="1800" dirty="0">
                <a:latin typeface="Arial"/>
                <a:cs typeface="Arial"/>
              </a:rPr>
              <a:t>to the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current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density:	</a:t>
            </a:r>
            <a:r>
              <a:rPr sz="1800" i="1" dirty="0">
                <a:latin typeface="Arial"/>
                <a:cs typeface="Arial"/>
              </a:rPr>
              <a:t>J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i="1" spc="-5" dirty="0">
                <a:latin typeface="Arial"/>
                <a:cs typeface="Arial"/>
              </a:rPr>
              <a:t>nqv</a:t>
            </a:r>
            <a:r>
              <a:rPr sz="1800" i="1" spc="-7" baseline="-20833" dirty="0">
                <a:latin typeface="Arial"/>
                <a:cs typeface="Arial"/>
              </a:rPr>
              <a:t>d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nq</a:t>
            </a:r>
            <a:r>
              <a:rPr sz="1800" spc="-7" baseline="25462" dirty="0">
                <a:latin typeface="Arial"/>
                <a:cs typeface="Arial"/>
              </a:rPr>
              <a:t>2</a:t>
            </a:r>
            <a:r>
              <a:rPr sz="1800" i="1" spc="-5" dirty="0">
                <a:latin typeface="Arial"/>
                <a:cs typeface="Arial"/>
              </a:rPr>
              <a:t>E 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-240" dirty="0">
                <a:latin typeface="Arial"/>
                <a:cs typeface="Arial"/>
              </a:rPr>
              <a:t> </a:t>
            </a:r>
            <a:r>
              <a:rPr sz="1800" i="1" spc="-15" dirty="0">
                <a:latin typeface="Arial"/>
                <a:cs typeface="Arial"/>
              </a:rPr>
              <a:t>m</a:t>
            </a:r>
            <a:r>
              <a:rPr sz="1800" i="1" spc="-22" baseline="-20833" dirty="0">
                <a:latin typeface="Arial"/>
                <a:cs typeface="Arial"/>
              </a:rPr>
              <a:t>e</a:t>
            </a:r>
            <a:r>
              <a:rPr sz="1800" spc="-15" dirty="0">
                <a:latin typeface="Arial"/>
                <a:cs typeface="Arial"/>
              </a:rPr>
              <a:t>)</a:t>
            </a:r>
            <a:r>
              <a:rPr sz="1900" i="1" spc="-15" dirty="0">
                <a:latin typeface="Symbol"/>
                <a:cs typeface="Symbol"/>
              </a:rPr>
              <a:t></a:t>
            </a:r>
            <a:endParaRPr sz="1900" dirty="0">
              <a:latin typeface="Symbol"/>
              <a:cs typeface="Symbol"/>
            </a:endParaRPr>
          </a:p>
          <a:p>
            <a:pPr marL="465455" indent="-224154">
              <a:lnSpc>
                <a:spcPct val="100000"/>
              </a:lnSpc>
              <a:spcBef>
                <a:spcPts val="844"/>
              </a:spcBef>
              <a:buClr>
                <a:srgbClr val="2086B9"/>
              </a:buClr>
              <a:buFont typeface="Wingdings"/>
              <a:buChar char=""/>
              <a:tabLst>
                <a:tab pos="466090" algn="l"/>
              </a:tabLst>
            </a:pPr>
            <a:r>
              <a:rPr sz="1800" i="1" spc="-5" dirty="0">
                <a:latin typeface="Arial"/>
                <a:cs typeface="Arial"/>
              </a:rPr>
              <a:t>n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charge carriers per unit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volume.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616" y="1426292"/>
            <a:ext cx="7123180" cy="2707151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lang="tr-TR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Ardışık çarpışmalar arasından ortalama zaman aralığı </a:t>
            </a:r>
            <a:r>
              <a:rPr lang="tr-TR" i="1" spc="-15" dirty="0">
                <a:latin typeface="Symbol"/>
                <a:cs typeface="Symbol"/>
              </a:rPr>
              <a:t></a:t>
            </a:r>
            <a:r>
              <a:rPr lang="tr-TR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 olsun.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lang="tr-TR" sz="1800" dirty="0" smtClean="0">
                <a:latin typeface="Arial"/>
                <a:cs typeface="Arial"/>
              </a:rPr>
              <a:t>Son hızın ortalama değeri sürüklenme hızıdır.</a:t>
            </a: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endParaRPr lang="tr-TR" sz="180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endParaRPr lang="tr-TR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endParaRPr lang="tr-TR" sz="180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4306570" algn="l"/>
              </a:tabLst>
            </a:pPr>
            <a:r>
              <a:rPr lang="tr-TR" spc="-5" dirty="0" smtClean="0">
                <a:latin typeface="Arial"/>
                <a:cs typeface="Arial"/>
              </a:rPr>
              <a:t>Bu aynı zamanda, akım yoğunluğuna bağlıdır</a:t>
            </a:r>
            <a:r>
              <a:rPr lang="tr-TR" spc="-10" dirty="0" smtClean="0">
                <a:latin typeface="Arial"/>
                <a:cs typeface="Arial"/>
              </a:rPr>
              <a:t>; </a:t>
            </a:r>
            <a:endParaRPr lang="en-US" sz="1900" dirty="0">
              <a:latin typeface="Symbol"/>
              <a:cs typeface="Symbol"/>
            </a:endParaRPr>
          </a:p>
          <a:p>
            <a:pPr marL="465455" indent="-224154">
              <a:lnSpc>
                <a:spcPct val="100000"/>
              </a:lnSpc>
              <a:spcBef>
                <a:spcPts val="844"/>
              </a:spcBef>
              <a:buClr>
                <a:srgbClr val="2086B9"/>
              </a:buClr>
              <a:buFont typeface="Wingdings"/>
              <a:buChar char=""/>
              <a:tabLst>
                <a:tab pos="466090" algn="l"/>
              </a:tabLst>
            </a:pPr>
            <a:r>
              <a:rPr lang="en-US" i="1" spc="-5" dirty="0">
                <a:latin typeface="Arial"/>
                <a:cs typeface="Arial"/>
              </a:rPr>
              <a:t>n </a:t>
            </a:r>
            <a:r>
              <a:rPr lang="en-US" spc="-5" dirty="0" err="1" smtClean="0">
                <a:latin typeface="Arial"/>
                <a:cs typeface="Arial"/>
              </a:rPr>
              <a:t>i</a:t>
            </a:r>
            <a:r>
              <a:rPr lang="tr-TR" spc="-5" dirty="0" smtClean="0">
                <a:latin typeface="Arial"/>
                <a:cs typeface="Arial"/>
              </a:rPr>
              <a:t>birim hacimdeki yük taşıyıcıların sayısıdır.</a:t>
            </a:r>
            <a:endParaRPr sz="2925" baseline="-32763" dirty="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27.3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3" name="Nesne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824501"/>
              </p:ext>
            </p:extLst>
          </p:nvPr>
        </p:nvGraphicFramePr>
        <p:xfrm>
          <a:off x="444500" y="2362200"/>
          <a:ext cx="20256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4" name="Denklem" r:id="rId3" imgW="1104900" imgH="457200" progId="Equation.3">
                  <p:embed/>
                </p:oleObj>
              </mc:Choice>
              <mc:Fallback>
                <p:oleObj name="Denklem" r:id="rId3" imgW="1104900" imgH="457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2362200"/>
                        <a:ext cx="2025650" cy="838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Nesne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166187"/>
              </p:ext>
            </p:extLst>
          </p:nvPr>
        </p:nvGraphicFramePr>
        <p:xfrm>
          <a:off x="5105400" y="3429000"/>
          <a:ext cx="2438396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Denklem" r:id="rId5" imgW="1524000" imgH="241300" progId="Equation.3">
                  <p:embed/>
                </p:oleObj>
              </mc:Choice>
              <mc:Fallback>
                <p:oleObj name="Denklem" r:id="rId5" imgW="15240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429000"/>
                        <a:ext cx="2438396" cy="381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9457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İletim Modeli</a:t>
            </a:r>
            <a:r>
              <a:rPr spc="-5" dirty="0" smtClean="0"/>
              <a:t>, </a:t>
            </a:r>
            <a:r>
              <a:rPr spc="-5" dirty="0"/>
              <a:t>final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8089265" cy="2636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sz="1800" spc="-10" dirty="0" err="1" smtClean="0">
                <a:latin typeface="Arial"/>
                <a:cs typeface="Arial"/>
              </a:rPr>
              <a:t>Ohm</a:t>
            </a:r>
            <a:r>
              <a:rPr lang="tr-TR" sz="1800" spc="-10" dirty="0" smtClean="0">
                <a:latin typeface="Arial"/>
                <a:cs typeface="Arial"/>
              </a:rPr>
              <a:t> yasasını kullanarak, bir iletkenin iletkenliği ve özdirenci için ifadeler bulunabilir.</a:t>
            </a:r>
          </a:p>
          <a:p>
            <a:pPr marL="12700">
              <a:lnSpc>
                <a:spcPts val="2050"/>
              </a:lnSpc>
              <a:spcBef>
                <a:spcPts val="100"/>
              </a:spcBef>
            </a:pPr>
            <a:endParaRPr lang="tr-TR" spc="-10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100"/>
              </a:spcBef>
            </a:pPr>
            <a:endParaRPr lang="tr-TR" sz="1800" spc="-10" dirty="0" smtClean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100"/>
              </a:spcBef>
            </a:pPr>
            <a:endParaRPr lang="tr-TR" spc="-10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100"/>
              </a:spcBef>
            </a:pPr>
            <a:endParaRPr lang="tr-TR" spc="-5" dirty="0" smtClean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spc="-5" dirty="0" smtClean="0">
                <a:latin typeface="Arial"/>
                <a:cs typeface="Arial"/>
              </a:rPr>
              <a:t>Klasik modele göre, iletkenlik ve özdirenç alanın şiddetine bağlı değildir</a:t>
            </a:r>
            <a:r>
              <a:rPr lang="en-US" spc="-5" dirty="0" smtClean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pc="-5" dirty="0" smtClean="0">
                <a:latin typeface="Arial"/>
                <a:cs typeface="Arial"/>
              </a:rPr>
              <a:t>Bu özellik, </a:t>
            </a:r>
            <a:r>
              <a:rPr lang="tr-TR" spc="-5" dirty="0" err="1" smtClean="0">
                <a:latin typeface="Arial"/>
                <a:cs typeface="Arial"/>
              </a:rPr>
              <a:t>Ohm</a:t>
            </a:r>
            <a:r>
              <a:rPr lang="tr-TR" spc="-5" dirty="0" smtClean="0">
                <a:latin typeface="Arial"/>
                <a:cs typeface="Arial"/>
              </a:rPr>
              <a:t> yasasına uyan bir iletkenin karakteristik özelliğidir.</a:t>
            </a:r>
            <a:endParaRPr lang="en-US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27.3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5" name="Nesne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431125"/>
              </p:ext>
            </p:extLst>
          </p:nvPr>
        </p:nvGraphicFramePr>
        <p:xfrm>
          <a:off x="685800" y="2264208"/>
          <a:ext cx="1079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Denklem" r:id="rId3" imgW="647700" imgH="457200" progId="Equation.3">
                  <p:embed/>
                </p:oleObj>
              </mc:Choice>
              <mc:Fallback>
                <p:oleObj name="Denklem" r:id="rId3" imgW="647700" imgH="457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64208"/>
                        <a:ext cx="1079500" cy="76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Nesne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628999"/>
              </p:ext>
            </p:extLst>
          </p:nvPr>
        </p:nvGraphicFramePr>
        <p:xfrm>
          <a:off x="2394965" y="2203575"/>
          <a:ext cx="1637665" cy="836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6" name="Denklem" r:id="rId5" imgW="875920" imgH="444307" progId="Equation.3">
                  <p:embed/>
                </p:oleObj>
              </mc:Choice>
              <mc:Fallback>
                <p:oleObj name="Denklem" r:id="rId5" imgW="875920" imgH="444307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4965" y="2203575"/>
                        <a:ext cx="1637665" cy="8366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tr-TR" dirty="0" smtClean="0"/>
              <a:t>Örnek 27.5 Bir Teldeki Çarpışmalar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4708981"/>
          </a:xfrm>
        </p:spPr>
        <p:txBody>
          <a:bodyPr/>
          <a:lstStyle/>
          <a:p>
            <a:pPr marL="342900" indent="-342900">
              <a:buAutoNum type="alphaLcParenBoth"/>
            </a:pPr>
            <a:r>
              <a:rPr lang="tr-TR" dirty="0" smtClean="0"/>
              <a:t>Örnek 27.1 in veri ve sonuçları ile klasik elektron iletim modelini kullanarak, 20°C deki bakırda elektronların çarpışmaları arasındaki ortalama zamanı bulunuz.</a:t>
            </a:r>
          </a:p>
          <a:p>
            <a:pPr marL="342900" indent="-342900">
              <a:buAutoNum type="alphaLcParenBoth"/>
            </a:pPr>
            <a:r>
              <a:rPr lang="tr-TR" dirty="0" smtClean="0"/>
              <a:t>Bakırsa serbest elektronlar için ortalama termal süratin                        olduğunu kabul ederek ve (a) da bulunan sonucu kullanarak, bakırdaki elektronlar için ortalama serbest yolu hesaplayınız.</a:t>
            </a:r>
          </a:p>
          <a:p>
            <a:r>
              <a:rPr lang="tr-TR" b="1" dirty="0" smtClean="0"/>
              <a:t>Çözüm</a:t>
            </a:r>
            <a:r>
              <a:rPr lang="tr-TR" dirty="0" smtClean="0"/>
              <a:t>:</a:t>
            </a:r>
          </a:p>
          <a:p>
            <a:r>
              <a:rPr lang="tr-TR" dirty="0" smtClean="0"/>
              <a:t>27.17 eşitliğinden,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olduğunu görürüz. Burada bakır için                                     ve 27.1 örneğinde  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olarak bulunur.</a:t>
            </a:r>
          </a:p>
          <a:p>
            <a:endParaRPr lang="tr-TR" dirty="0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271201"/>
              </p:ext>
            </p:extLst>
          </p:nvPr>
        </p:nvGraphicFramePr>
        <p:xfrm>
          <a:off x="6019800" y="2057400"/>
          <a:ext cx="990600" cy="286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Denklem" r:id="rId3" imgW="787400" imgH="228600" progId="Equation.3">
                  <p:embed/>
                </p:oleObj>
              </mc:Choice>
              <mc:Fallback>
                <p:oleObj name="Denklem" r:id="rId3" imgW="7874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057400"/>
                        <a:ext cx="990600" cy="2864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699830"/>
              </p:ext>
            </p:extLst>
          </p:nvPr>
        </p:nvGraphicFramePr>
        <p:xfrm>
          <a:off x="444500" y="3483826"/>
          <a:ext cx="927100" cy="680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Denklem" r:id="rId5" imgW="609336" imgH="444307" progId="Equation.3">
                  <p:embed/>
                </p:oleObj>
              </mc:Choice>
              <mc:Fallback>
                <p:oleObj name="Denklem" r:id="rId5" imgW="609336" imgH="444307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3483826"/>
                        <a:ext cx="927100" cy="6808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Resi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0" y="4267200"/>
            <a:ext cx="1788994" cy="264460"/>
          </a:xfrm>
          <a:prstGeom prst="rect">
            <a:avLst/>
          </a:prstGeom>
        </p:spPr>
      </p:pic>
      <p:graphicFrame>
        <p:nvGraphicFramePr>
          <p:cNvPr id="10" name="Nesne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4407905"/>
              </p:ext>
            </p:extLst>
          </p:nvPr>
        </p:nvGraphicFramePr>
        <p:xfrm>
          <a:off x="488949" y="4531660"/>
          <a:ext cx="2035333" cy="2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7" name="Denklem" r:id="rId8" imgW="1638300" imgH="228600" progId="Equation.3">
                  <p:embed/>
                </p:oleObj>
              </mc:Choice>
              <mc:Fallback>
                <p:oleObj name="Denklem" r:id="rId8" imgW="1638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49" y="4531660"/>
                        <a:ext cx="2035333" cy="28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Resim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99" y="4937286"/>
            <a:ext cx="5408121" cy="625314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5875" y="4947931"/>
            <a:ext cx="1744958" cy="60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54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tr-TR" dirty="0"/>
              <a:t>Örnek 27.5 Bir Teldeki Çarpışmalar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1938992"/>
          </a:xfrm>
        </p:spPr>
        <p:txBody>
          <a:bodyPr/>
          <a:lstStyle/>
          <a:p>
            <a:r>
              <a:rPr lang="tr-TR" dirty="0" smtClean="0"/>
              <a:t>(b) 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ki bu 40 </a:t>
            </a:r>
            <a:r>
              <a:rPr lang="tr-TR" dirty="0" err="1" smtClean="0"/>
              <a:t>nm</a:t>
            </a:r>
            <a:r>
              <a:rPr lang="tr-TR" dirty="0" smtClean="0"/>
              <a:t> ye denktir. Çarpışmalar çok kısa zamanda olmasına rağmen, elektronlar bir atomla çarpışmadan önce, atomlar arası mesafenin hemen hemen 200 katı kadar yol giderler.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30172"/>
            <a:ext cx="4132984" cy="80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047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62648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Direnç ve Sıcaklık</a:t>
            </a: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406969" y="1676400"/>
            <a:ext cx="7008495" cy="381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sz="1800" spc="-5" dirty="0" smtClean="0">
                <a:latin typeface="Arial"/>
                <a:cs typeface="Arial"/>
              </a:rPr>
              <a:t>Sınırlı sıcaklık aralığında, bir iletkenin özdirenci yaklaşık olarak sıcaklıkla doğrusal olarak değişir.</a:t>
            </a:r>
            <a:endParaRPr sz="1800" dirty="0">
              <a:latin typeface="Arial"/>
              <a:cs typeface="Arial"/>
            </a:endParaRPr>
          </a:p>
          <a:p>
            <a:pPr marL="139700">
              <a:lnSpc>
                <a:spcPct val="100000"/>
              </a:lnSpc>
              <a:spcBef>
                <a:spcPts val="365"/>
              </a:spcBef>
            </a:pPr>
            <a:endParaRPr sz="2300" dirty="0">
              <a:latin typeface="Arial"/>
              <a:cs typeface="Arial"/>
            </a:endParaRPr>
          </a:p>
          <a:p>
            <a:pPr marL="465455" indent="-224154">
              <a:spcBef>
                <a:spcPts val="765"/>
              </a:spcBef>
              <a:buClr>
                <a:srgbClr val="2086B9"/>
              </a:buClr>
              <a:buFont typeface="Wingdings"/>
              <a:buChar char=""/>
              <a:tabLst>
                <a:tab pos="466090" algn="l"/>
              </a:tabLst>
            </a:pPr>
            <a:r>
              <a:rPr sz="1800" i="1" spc="-5" dirty="0" err="1" smtClean="0">
                <a:latin typeface="Arial"/>
                <a:cs typeface="Arial"/>
              </a:rPr>
              <a:t>ρ</a:t>
            </a:r>
            <a:r>
              <a:rPr sz="1800" spc="-7" baseline="-20833" dirty="0" err="1" smtClean="0">
                <a:latin typeface="Arial"/>
                <a:cs typeface="Arial"/>
              </a:rPr>
              <a:t>o</a:t>
            </a:r>
            <a:r>
              <a:rPr lang="tr-TR" sz="1800" spc="-5" dirty="0" smtClean="0">
                <a:latin typeface="Arial"/>
                <a:cs typeface="Arial"/>
              </a:rPr>
              <a:t>, 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lang="tr-TR" sz="1800" spc="-5" dirty="0" smtClean="0">
                <a:latin typeface="Arial"/>
                <a:cs typeface="Arial"/>
              </a:rPr>
              <a:t>referans </a:t>
            </a:r>
            <a:r>
              <a:rPr lang="tr-TR" i="1" spc="-5" dirty="0" err="1" smtClean="0">
                <a:latin typeface="Arial"/>
                <a:cs typeface="Arial"/>
              </a:rPr>
              <a:t>T</a:t>
            </a:r>
            <a:r>
              <a:rPr lang="tr-TR" spc="-7" baseline="-20833" dirty="0" err="1" smtClean="0">
                <a:latin typeface="Arial"/>
                <a:cs typeface="Arial"/>
              </a:rPr>
              <a:t>o</a:t>
            </a:r>
            <a:r>
              <a:rPr lang="tr-TR" spc="-7" baseline="-20833" dirty="0" smtClean="0">
                <a:latin typeface="Arial"/>
                <a:cs typeface="Arial"/>
              </a:rPr>
              <a:t>  </a:t>
            </a:r>
            <a:r>
              <a:rPr lang="tr-TR" dirty="0" smtClean="0">
                <a:latin typeface="Arial"/>
                <a:cs typeface="Arial"/>
              </a:rPr>
              <a:t>sıcaklığındaki özdirençtir.</a:t>
            </a:r>
            <a:endParaRPr lang="tr-TR" baseline="-20833" dirty="0">
              <a:latin typeface="Arial"/>
              <a:cs typeface="Arial"/>
            </a:endParaRPr>
          </a:p>
          <a:p>
            <a:pPr marL="465455" indent="-224154">
              <a:lnSpc>
                <a:spcPct val="100000"/>
              </a:lnSpc>
              <a:spcBef>
                <a:spcPts val="765"/>
              </a:spcBef>
              <a:buClr>
                <a:srgbClr val="2086B9"/>
              </a:buClr>
              <a:buFont typeface="Wingdings"/>
              <a:buChar char=""/>
              <a:tabLst>
                <a:tab pos="466090" algn="l"/>
              </a:tabLst>
            </a:pPr>
            <a:r>
              <a:rPr sz="1600" i="1" dirty="0" smtClean="0">
                <a:latin typeface="Arial"/>
                <a:cs typeface="Arial"/>
              </a:rPr>
              <a:t>T</a:t>
            </a:r>
            <a:r>
              <a:rPr sz="1575" baseline="-21164" dirty="0" smtClean="0">
                <a:latin typeface="Arial"/>
                <a:cs typeface="Arial"/>
              </a:rPr>
              <a:t>o </a:t>
            </a:r>
            <a:r>
              <a:rPr lang="tr-TR" sz="1600" spc="-5" dirty="0">
                <a:latin typeface="Arial"/>
                <a:cs typeface="Arial"/>
              </a:rPr>
              <a:t> </a:t>
            </a:r>
            <a:r>
              <a:rPr lang="tr-TR" sz="1600" spc="-5" dirty="0" smtClean="0">
                <a:latin typeface="Arial"/>
                <a:cs typeface="Arial"/>
              </a:rPr>
              <a:t>ekseriya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lang="tr-TR" sz="1600" spc="320" dirty="0" smtClean="0">
                <a:latin typeface="Arial"/>
                <a:cs typeface="Arial"/>
              </a:rPr>
              <a:t>20</a:t>
            </a:r>
            <a:r>
              <a:rPr sz="1600" spc="320" dirty="0" smtClean="0">
                <a:latin typeface="Arial"/>
                <a:cs typeface="Arial"/>
              </a:rPr>
              <a:t>°</a:t>
            </a:r>
            <a:r>
              <a:rPr sz="1600" spc="-5" dirty="0" smtClean="0">
                <a:latin typeface="Arial"/>
                <a:cs typeface="Arial"/>
              </a:rPr>
              <a:t>C</a:t>
            </a:r>
            <a:r>
              <a:rPr lang="tr-TR" sz="1600" spc="-5" dirty="0" smtClean="0">
                <a:latin typeface="Arial"/>
                <a:cs typeface="Arial"/>
              </a:rPr>
              <a:t> </a:t>
            </a:r>
            <a:r>
              <a:rPr lang="tr-TR" sz="1600" spc="-5" dirty="0" err="1" smtClean="0">
                <a:latin typeface="Arial"/>
                <a:cs typeface="Arial"/>
              </a:rPr>
              <a:t>dir</a:t>
            </a:r>
            <a:r>
              <a:rPr lang="tr-TR" sz="1600" spc="-5" dirty="0" smtClean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 marL="755015" lvl="1" indent="-175260">
              <a:lnSpc>
                <a:spcPct val="100000"/>
              </a:lnSpc>
              <a:spcBef>
                <a:spcPts val="370"/>
              </a:spcBef>
              <a:buClr>
                <a:srgbClr val="2086B9"/>
              </a:buClr>
              <a:buFont typeface="Wingdings"/>
              <a:buChar char=""/>
              <a:tabLst>
                <a:tab pos="755650" algn="l"/>
              </a:tabLst>
            </a:pPr>
            <a:r>
              <a:rPr sz="1600" i="1" spc="-5" dirty="0">
                <a:latin typeface="Arial"/>
                <a:cs typeface="Arial"/>
              </a:rPr>
              <a:t>α 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lang="tr-TR" sz="1600" b="1" spc="-5" dirty="0" smtClean="0">
                <a:latin typeface="Arial"/>
                <a:cs typeface="Arial"/>
              </a:rPr>
              <a:t>özdirencin sıcaklık katsayısıdır</a:t>
            </a:r>
            <a:r>
              <a:rPr lang="tr-TR" sz="1600" spc="-5" dirty="0" smtClean="0">
                <a:latin typeface="Arial"/>
                <a:cs typeface="Arial"/>
              </a:rPr>
              <a:t>. </a:t>
            </a:r>
            <a:endParaRPr sz="1600" dirty="0">
              <a:latin typeface="Arial"/>
              <a:cs typeface="Arial"/>
            </a:endParaRPr>
          </a:p>
          <a:p>
            <a:pPr marL="1041400" lvl="2" indent="-173990">
              <a:lnSpc>
                <a:spcPct val="100000"/>
              </a:lnSpc>
              <a:spcBef>
                <a:spcPts val="385"/>
              </a:spcBef>
              <a:buClr>
                <a:srgbClr val="2086B9"/>
              </a:buClr>
              <a:buFont typeface="Wingdings"/>
              <a:buChar char=""/>
              <a:tabLst>
                <a:tab pos="1042035" algn="l"/>
              </a:tabLst>
            </a:pPr>
            <a:r>
              <a:rPr lang="el-GR" sz="1600" i="1" spc="-5" dirty="0" smtClean="0">
                <a:latin typeface="Arial"/>
                <a:cs typeface="Arial"/>
              </a:rPr>
              <a:t>α</a:t>
            </a:r>
            <a:r>
              <a:rPr lang="tr-TR" sz="1600" i="1" spc="-5" dirty="0" smtClean="0">
                <a:latin typeface="Arial"/>
                <a:cs typeface="Arial"/>
              </a:rPr>
              <a:t> </a:t>
            </a:r>
            <a:r>
              <a:rPr lang="tr-TR" sz="1600" spc="-5" dirty="0" err="1" smtClean="0">
                <a:latin typeface="Arial"/>
                <a:cs typeface="Arial"/>
              </a:rPr>
              <a:t>nın</a:t>
            </a:r>
            <a:r>
              <a:rPr lang="tr-TR" sz="1600" spc="-5" dirty="0" smtClean="0">
                <a:latin typeface="Arial"/>
                <a:cs typeface="Arial"/>
              </a:rPr>
              <a:t> </a:t>
            </a:r>
            <a:r>
              <a:rPr sz="1600" spc="-5" dirty="0" smtClean="0">
                <a:latin typeface="Arial"/>
                <a:cs typeface="Arial"/>
              </a:rPr>
              <a:t>SI </a:t>
            </a:r>
            <a:r>
              <a:rPr lang="tr-TR" sz="1600" spc="-5" dirty="0" smtClean="0">
                <a:latin typeface="Arial"/>
                <a:cs typeface="Arial"/>
              </a:rPr>
              <a:t>birimi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sz="1575" baseline="26455" dirty="0" smtClean="0">
                <a:latin typeface="Arial"/>
                <a:cs typeface="Arial"/>
              </a:rPr>
              <a:t>o</a:t>
            </a:r>
            <a:r>
              <a:rPr sz="1600" dirty="0" smtClean="0">
                <a:latin typeface="Arial"/>
                <a:cs typeface="Arial"/>
              </a:rPr>
              <a:t>C</a:t>
            </a:r>
            <a:r>
              <a:rPr sz="1575" baseline="26455" dirty="0" smtClean="0">
                <a:latin typeface="Arial"/>
                <a:cs typeface="Arial"/>
              </a:rPr>
              <a:t>-1</a:t>
            </a:r>
            <a:r>
              <a:rPr lang="tr-TR" sz="1575" baseline="26455" dirty="0" smtClean="0">
                <a:latin typeface="Arial"/>
                <a:cs typeface="Arial"/>
              </a:rPr>
              <a:t>    </a:t>
            </a:r>
            <a:r>
              <a:rPr lang="tr-TR" sz="1400" spc="-5" dirty="0" err="1">
                <a:latin typeface="Arial"/>
                <a:cs typeface="Arial"/>
              </a:rPr>
              <a:t>dir</a:t>
            </a:r>
            <a:r>
              <a:rPr lang="tr-TR" sz="1400" spc="-5" dirty="0">
                <a:latin typeface="Arial"/>
                <a:cs typeface="Arial"/>
              </a:rPr>
              <a:t>.</a:t>
            </a:r>
            <a:r>
              <a:rPr lang="tr-TR" sz="1575" baseline="26455" dirty="0" smtClean="0">
                <a:latin typeface="Arial"/>
                <a:cs typeface="Arial"/>
              </a:rPr>
              <a:t>        </a:t>
            </a:r>
            <a:endParaRPr sz="1575" baseline="2645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lang="tr-TR" sz="1800" dirty="0" smtClean="0">
                <a:latin typeface="Arial"/>
                <a:cs typeface="Arial"/>
              </a:rPr>
              <a:t>Özdirencin sıcaklık katsayısını aşağıdaki gibi ifade edilebilir.</a:t>
            </a: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endParaRPr lang="tr-TR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endParaRPr sz="2000" dirty="0">
              <a:latin typeface="Symbol"/>
              <a:cs typeface="Symbol"/>
            </a:endParaRPr>
          </a:p>
          <a:p>
            <a:pPr marL="711200">
              <a:lnSpc>
                <a:spcPct val="100000"/>
              </a:lnSpc>
              <a:spcBef>
                <a:spcPts val="280"/>
              </a:spcBef>
            </a:pPr>
            <a:endParaRPr sz="19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27.4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8" name="Nesne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752777"/>
              </p:ext>
            </p:extLst>
          </p:nvPr>
        </p:nvGraphicFramePr>
        <p:xfrm>
          <a:off x="596900" y="2286000"/>
          <a:ext cx="211137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Denklem" r:id="rId3" imgW="1270000" imgH="228600" progId="Equation.3">
                  <p:embed/>
                </p:oleObj>
              </mc:Choice>
              <mc:Fallback>
                <p:oleObj name="Denklem" r:id="rId3" imgW="12700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2286000"/>
                        <a:ext cx="2111377" cy="381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Nesne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039067"/>
              </p:ext>
            </p:extLst>
          </p:nvPr>
        </p:nvGraphicFramePr>
        <p:xfrm>
          <a:off x="619646" y="4572000"/>
          <a:ext cx="1384300" cy="819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7" name="Denklem" r:id="rId5" imgW="723586" imgH="431613" progId="Equation.3">
                  <p:embed/>
                </p:oleObj>
              </mc:Choice>
              <mc:Fallback>
                <p:oleObj name="Denklem" r:id="rId5" imgW="723586" imgH="431613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646" y="4572000"/>
                        <a:ext cx="1384300" cy="8196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57835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Direncin </a:t>
            </a:r>
            <a:r>
              <a:rPr lang="tr-TR" spc="-5" dirty="0"/>
              <a:t>S</a:t>
            </a:r>
            <a:r>
              <a:rPr lang="tr-TR" spc="-5" dirty="0" smtClean="0"/>
              <a:t>ıcaklıkla Değişimi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6046"/>
            <a:ext cx="8126095" cy="145309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918210">
              <a:lnSpc>
                <a:spcPts val="1730"/>
              </a:lnSpc>
              <a:spcBef>
                <a:spcPts val="515"/>
              </a:spcBef>
            </a:pPr>
            <a:r>
              <a:rPr lang="tr-TR" sz="1800" spc="-5" dirty="0" smtClean="0">
                <a:latin typeface="Arial"/>
                <a:cs typeface="Arial"/>
              </a:rPr>
              <a:t>Düzgün tesir kesit alanlı bir iletkenin direnci özdirençle orantılı olduğundan, direnç üzerine sıcaklık etkisini bulabilirsiniz.</a:t>
            </a:r>
            <a:endParaRPr sz="1800" dirty="0">
              <a:latin typeface="Arial"/>
              <a:cs typeface="Arial"/>
            </a:endParaRPr>
          </a:p>
          <a:p>
            <a:pPr marL="2756535">
              <a:lnSpc>
                <a:spcPct val="100000"/>
              </a:lnSpc>
              <a:spcBef>
                <a:spcPts val="660"/>
              </a:spcBef>
            </a:pP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80000"/>
              </a:lnSpc>
              <a:spcBef>
                <a:spcPts val="1080"/>
              </a:spcBef>
            </a:pPr>
            <a:r>
              <a:rPr lang="tr-TR" sz="1800" spc="-5" dirty="0" smtClean="0">
                <a:latin typeface="Arial"/>
                <a:cs typeface="Arial"/>
              </a:rPr>
              <a:t>Bu özelliğin kullanımı, özel bir maddeden yapılan bir </a:t>
            </a:r>
            <a:r>
              <a:rPr lang="tr-TR" sz="1800" spc="-5" dirty="0" err="1" smtClean="0">
                <a:latin typeface="Arial"/>
                <a:cs typeface="Arial"/>
              </a:rPr>
              <a:t>probun</a:t>
            </a:r>
            <a:r>
              <a:rPr lang="tr-TR" sz="1800" spc="-5" dirty="0" smtClean="0">
                <a:latin typeface="Arial"/>
                <a:cs typeface="Arial"/>
              </a:rPr>
              <a:t> direncini dikkatli bir şekilde izlenerek tam sıcaklık ölçümleri yapılabilir.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944448"/>
              </p:ext>
            </p:extLst>
          </p:nvPr>
        </p:nvGraphicFramePr>
        <p:xfrm>
          <a:off x="2133600" y="2182091"/>
          <a:ext cx="21748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name="Denklem" r:id="rId3" imgW="1308100" imgH="228600" progId="Equation.3">
                  <p:embed/>
                </p:oleObj>
              </mc:Choice>
              <mc:Fallback>
                <p:oleObj name="Denklem" r:id="rId3" imgW="13081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182091"/>
                        <a:ext cx="2174875" cy="381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554228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Direnç ve Sıcaklık</a:t>
            </a:r>
            <a:r>
              <a:rPr spc="-5" dirty="0" smtClean="0"/>
              <a:t>, </a:t>
            </a:r>
            <a:r>
              <a:rPr lang="tr-TR" spc="-5" dirty="0" smtClean="0"/>
              <a:t>Grafiksel Görümümü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4037965" cy="225638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33350">
              <a:lnSpc>
                <a:spcPct val="101699"/>
              </a:lnSpc>
              <a:spcBef>
                <a:spcPts val="60"/>
              </a:spcBef>
            </a:pPr>
            <a:r>
              <a:rPr lang="tr-TR" sz="1800" dirty="0" smtClean="0">
                <a:latin typeface="Arial"/>
                <a:cs typeface="Arial"/>
              </a:rPr>
              <a:t>Bazı metaller için, özdirenç hemen hemen sıcaklıkla orantılıdır.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tr-TR" sz="1800" dirty="0" smtClean="0">
                <a:latin typeface="Arial"/>
                <a:cs typeface="Arial"/>
              </a:rPr>
              <a:t>Doğrusal olmayan bölge daima çok düşük sıcaklıklarda vardır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346710">
              <a:lnSpc>
                <a:spcPct val="102000"/>
              </a:lnSpc>
              <a:spcBef>
                <a:spcPts val="1070"/>
              </a:spcBef>
            </a:pPr>
            <a:r>
              <a:rPr lang="tr-TR" sz="1800" dirty="0" smtClean="0">
                <a:latin typeface="Arial"/>
                <a:cs typeface="Arial"/>
              </a:rPr>
              <a:t>Sıcaklık mutlak sıfıra ulaştığı zaman</a:t>
            </a:r>
            <a:r>
              <a:rPr lang="tr-TR" dirty="0">
                <a:latin typeface="Arial"/>
                <a:cs typeface="Arial"/>
              </a:rPr>
              <a:t>, </a:t>
            </a:r>
            <a:r>
              <a:rPr lang="tr-TR" dirty="0" smtClean="0">
                <a:latin typeface="Arial"/>
                <a:cs typeface="Arial"/>
              </a:rPr>
              <a:t>özdirenç </a:t>
            </a:r>
            <a:r>
              <a:rPr lang="tr-TR" dirty="0">
                <a:latin typeface="Arial"/>
                <a:cs typeface="Arial"/>
              </a:rPr>
              <a:t>ekseriya bazı sonlu değerlere </a:t>
            </a:r>
            <a:r>
              <a:rPr lang="tr-TR" dirty="0" smtClean="0">
                <a:latin typeface="Arial"/>
                <a:cs typeface="Arial"/>
              </a:rPr>
              <a:t>ulaşır.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27.4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290867"/>
            <a:ext cx="2752725" cy="48196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4472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Artık Özdirenç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645741"/>
            <a:ext cx="7247890" cy="170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dirty="0">
                <a:latin typeface="Arial"/>
                <a:cs typeface="Arial"/>
              </a:rPr>
              <a:t>Mutlak sıfıra yakın </a:t>
            </a:r>
            <a:r>
              <a:rPr lang="tr-TR" dirty="0" smtClean="0">
                <a:latin typeface="Arial"/>
                <a:cs typeface="Arial"/>
              </a:rPr>
              <a:t>artık özdirenç, öncelikle, elektronların metaldeki </a:t>
            </a:r>
            <a:r>
              <a:rPr lang="tr-TR" dirty="0" err="1">
                <a:latin typeface="Arial"/>
                <a:cs typeface="Arial"/>
              </a:rPr>
              <a:t>safsızlıklar</a:t>
            </a:r>
            <a:r>
              <a:rPr lang="tr-TR" dirty="0">
                <a:latin typeface="Arial"/>
                <a:cs typeface="Arial"/>
              </a:rPr>
              <a:t> ve kusurluluklarla </a:t>
            </a:r>
            <a:r>
              <a:rPr lang="tr-TR" dirty="0" smtClean="0">
                <a:latin typeface="Arial"/>
                <a:cs typeface="Arial"/>
              </a:rPr>
              <a:t>çarpışmasına nedendir.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2200"/>
              </a:lnSpc>
              <a:spcBef>
                <a:spcPts val="1070"/>
              </a:spcBef>
            </a:pPr>
            <a:r>
              <a:rPr lang="tr-TR" sz="1800" spc="-5" dirty="0" smtClean="0">
                <a:latin typeface="Arial"/>
                <a:cs typeface="Arial"/>
              </a:rPr>
              <a:t>Yüksek sıcaklık özdirenci, baskın olarak, elektronlar ve metal atomları arasındaki çarpışmalarla karakterize edilir.</a:t>
            </a:r>
            <a:endParaRPr sz="1800" dirty="0">
              <a:latin typeface="Arial"/>
              <a:cs typeface="Arial"/>
            </a:endParaRPr>
          </a:p>
          <a:p>
            <a:pPr marL="465455" indent="-224154">
              <a:lnSpc>
                <a:spcPct val="100000"/>
              </a:lnSpc>
              <a:spcBef>
                <a:spcPts val="1215"/>
              </a:spcBef>
              <a:buClr>
                <a:srgbClr val="2086B9"/>
              </a:buClr>
              <a:buFont typeface="Wingdings"/>
              <a:buChar char=""/>
              <a:tabLst>
                <a:tab pos="466090" algn="l"/>
              </a:tabLst>
            </a:pPr>
            <a:r>
              <a:rPr lang="tr-TR" sz="1800" dirty="0" smtClean="0">
                <a:latin typeface="Arial"/>
                <a:cs typeface="Arial"/>
              </a:rPr>
              <a:t>Bu grafikte doğrusal değişen kısımdadır.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tr-TR" dirty="0" smtClean="0"/>
              <a:t>Örnek 27.6 Platin Dirençli Termometre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3046988"/>
          </a:xfrm>
        </p:spPr>
        <p:txBody>
          <a:bodyPr/>
          <a:lstStyle/>
          <a:p>
            <a:r>
              <a:rPr lang="tr-TR" dirty="0" smtClean="0"/>
              <a:t>Platinden yapılmış bir direnç termometresi 20°C de 50,0 </a:t>
            </a:r>
            <a:r>
              <a:rPr lang="el-GR" dirty="0" smtClean="0"/>
              <a:t>Ω</a:t>
            </a:r>
            <a:r>
              <a:rPr lang="tr-TR" dirty="0" smtClean="0"/>
              <a:t> </a:t>
            </a:r>
            <a:r>
              <a:rPr lang="tr-TR" dirty="0" err="1" smtClean="0"/>
              <a:t>luk</a:t>
            </a:r>
            <a:r>
              <a:rPr lang="tr-TR" dirty="0" smtClean="0"/>
              <a:t> bir dirence sahiptir. Termometre, erimiş indiyum ihtiva eden bir kaba daldırıldığında, direnci 76,8 </a:t>
            </a:r>
            <a:r>
              <a:rPr lang="el-GR" dirty="0" smtClean="0"/>
              <a:t>Ω</a:t>
            </a:r>
            <a:r>
              <a:rPr lang="tr-TR" dirty="0" smtClean="0"/>
              <a:t> a çıkmaktadır. Bu bilgilerden indiyumun erime noktasını bulunuz. Platin için </a:t>
            </a:r>
          </a:p>
          <a:p>
            <a:r>
              <a:rPr lang="tr-TR" dirty="0" smtClean="0"/>
              <a:t>                                          </a:t>
            </a:r>
            <a:r>
              <a:rPr lang="tr-TR" dirty="0" err="1" smtClean="0"/>
              <a:t>dir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b="1" dirty="0" smtClean="0"/>
              <a:t>Çözüm</a:t>
            </a:r>
            <a:r>
              <a:rPr lang="tr-TR" dirty="0" smtClean="0"/>
              <a:t>:</a:t>
            </a:r>
          </a:p>
          <a:p>
            <a:r>
              <a:rPr lang="tr-TR" dirty="0" smtClean="0"/>
              <a:t>27.21 Denkleminden </a:t>
            </a:r>
            <a:r>
              <a:rPr lang="tr-TR" dirty="0" smtClean="0">
                <a:sym typeface="Symbol" panose="05050102010706020507" pitchFamily="18" charset="2"/>
              </a:rPr>
              <a:t>T </a:t>
            </a:r>
            <a:r>
              <a:rPr lang="tr-TR" dirty="0" err="1" smtClean="0">
                <a:sym typeface="Symbol" panose="05050102010706020507" pitchFamily="18" charset="2"/>
              </a:rPr>
              <a:t>yi</a:t>
            </a:r>
            <a:r>
              <a:rPr lang="tr-TR" dirty="0" smtClean="0">
                <a:sym typeface="Symbol" panose="05050102010706020507" pitchFamily="18" charset="2"/>
              </a:rPr>
              <a:t> çözersek;</a:t>
            </a:r>
          </a:p>
          <a:p>
            <a:endParaRPr lang="tr-TR" dirty="0">
              <a:sym typeface="Symbol" panose="05050102010706020507" pitchFamily="18" charset="2"/>
            </a:endParaRPr>
          </a:p>
          <a:p>
            <a:endParaRPr lang="tr-TR" dirty="0" smtClean="0">
              <a:sym typeface="Symbol" panose="05050102010706020507" pitchFamily="18" charset="2"/>
            </a:endParaRPr>
          </a:p>
          <a:p>
            <a:endParaRPr lang="tr-TR" dirty="0">
              <a:sym typeface="Symbol" panose="05050102010706020507" pitchFamily="18" charset="2"/>
            </a:endParaRPr>
          </a:p>
          <a:p>
            <a:r>
              <a:rPr lang="tr-TR" dirty="0" smtClean="0">
                <a:sym typeface="Symbol" panose="05050102010706020507" pitchFamily="18" charset="2"/>
              </a:rPr>
              <a:t>elde ederiz.                                                 </a:t>
            </a:r>
            <a:r>
              <a:rPr lang="tr-TR" dirty="0">
                <a:sym typeface="Symbol" panose="05050102010706020507" pitchFamily="18" charset="2"/>
              </a:rPr>
              <a:t>o</a:t>
            </a:r>
            <a:r>
              <a:rPr lang="tr-TR" dirty="0" smtClean="0">
                <a:sym typeface="Symbol" panose="05050102010706020507" pitchFamily="18" charset="2"/>
              </a:rPr>
              <a:t>lduğundan;</a:t>
            </a:r>
          </a:p>
          <a:p>
            <a:r>
              <a:rPr lang="tr-TR" dirty="0" smtClean="0">
                <a:sym typeface="Symbol" panose="05050102010706020507" pitchFamily="18" charset="2"/>
              </a:rPr>
              <a:t>                                buluruz.</a:t>
            </a:r>
            <a:endParaRPr lang="tr-TR" dirty="0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956473"/>
              </p:ext>
            </p:extLst>
          </p:nvPr>
        </p:nvGraphicFramePr>
        <p:xfrm>
          <a:off x="444500" y="2287412"/>
          <a:ext cx="2135648" cy="366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1" name="Denklem" r:id="rId3" imgW="1333500" imgH="228600" progId="Equation.3">
                  <p:embed/>
                </p:oleObj>
              </mc:Choice>
              <mc:Fallback>
                <p:oleObj name="Denklem" r:id="rId3" imgW="13335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2287412"/>
                        <a:ext cx="2135648" cy="3661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102845"/>
            <a:ext cx="5473389" cy="692834"/>
          </a:xfrm>
          <a:prstGeom prst="rect">
            <a:avLst/>
          </a:prstGeom>
        </p:spPr>
      </p:pic>
      <p:graphicFrame>
        <p:nvGraphicFramePr>
          <p:cNvPr id="8" name="Nesne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876729"/>
              </p:ext>
            </p:extLst>
          </p:nvPr>
        </p:nvGraphicFramePr>
        <p:xfrm>
          <a:off x="1600200" y="3928171"/>
          <a:ext cx="2571043" cy="336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2" name="Denklem" r:id="rId6" imgW="1816100" imgH="241300" progId="Equation.3">
                  <p:embed/>
                </p:oleObj>
              </mc:Choice>
              <mc:Fallback>
                <p:oleObj name="Denklem" r:id="rId6" imgW="18161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928171"/>
                        <a:ext cx="2571043" cy="3365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Nesne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152311"/>
              </p:ext>
            </p:extLst>
          </p:nvPr>
        </p:nvGraphicFramePr>
        <p:xfrm>
          <a:off x="444500" y="4192528"/>
          <a:ext cx="1308100" cy="387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3" name="Denklem" r:id="rId8" imgW="774364" imgH="228501" progId="Equation.3">
                  <p:embed/>
                </p:oleObj>
              </mc:Choice>
              <mc:Fallback>
                <p:oleObj name="Denklem" r:id="rId8" imgW="774364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4192528"/>
                        <a:ext cx="1308100" cy="3875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3320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0275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Yarıiletkenler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7768590" cy="14029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spc="-5" dirty="0" smtClean="0">
                <a:latin typeface="Arial"/>
                <a:cs typeface="Arial"/>
              </a:rPr>
              <a:t>Yarıiletkenler, sıcaklık artarken özdirencinin azaldığını gösteren materyallerdir.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800" i="1" dirty="0">
                <a:latin typeface="Arial"/>
                <a:cs typeface="Arial"/>
              </a:rPr>
              <a:t>α 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-5" dirty="0" err="1" smtClean="0">
                <a:latin typeface="Arial"/>
                <a:cs typeface="Arial"/>
              </a:rPr>
              <a:t>negati</a:t>
            </a:r>
            <a:r>
              <a:rPr lang="tr-TR" sz="1800" spc="-5" dirty="0" err="1" smtClean="0">
                <a:latin typeface="Arial"/>
                <a:cs typeface="Arial"/>
              </a:rPr>
              <a:t>ftir</a:t>
            </a:r>
            <a:r>
              <a:rPr lang="tr-TR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lang="tr-TR" sz="1800" spc="-5" dirty="0" smtClean="0">
                <a:latin typeface="Arial"/>
                <a:cs typeface="Arial"/>
              </a:rPr>
              <a:t>Yüksek sıcaklıklarda yük taşıyıcıların yoğunluklarında bir artış vardır. 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1367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err="1" smtClean="0"/>
              <a:t>Superiletkenler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3895090" cy="2032608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39370">
              <a:lnSpc>
                <a:spcPts val="1939"/>
              </a:lnSpc>
              <a:spcBef>
                <a:spcPts val="350"/>
              </a:spcBef>
            </a:pPr>
            <a:r>
              <a:rPr lang="tr-TR" sz="1800" dirty="0" smtClean="0">
                <a:latin typeface="Arial"/>
                <a:cs typeface="Arial"/>
              </a:rPr>
              <a:t>Materyaller ve bileşiklerin bazı sınıfları belirli </a:t>
            </a:r>
            <a:r>
              <a:rPr lang="tr-TR" i="1" spc="-5" dirty="0">
                <a:latin typeface="Arial"/>
                <a:cs typeface="Arial"/>
              </a:rPr>
              <a:t>T</a:t>
            </a:r>
            <a:r>
              <a:rPr lang="tr-TR" i="1" spc="-7" baseline="-20833" dirty="0">
                <a:latin typeface="Arial"/>
                <a:cs typeface="Arial"/>
              </a:rPr>
              <a:t>C </a:t>
            </a:r>
            <a:r>
              <a:rPr lang="tr-TR" i="1" spc="-7" baseline="-20833" dirty="0" smtClean="0">
                <a:latin typeface="Arial"/>
                <a:cs typeface="Arial"/>
              </a:rPr>
              <a:t> </a:t>
            </a:r>
            <a:r>
              <a:rPr lang="tr-TR" sz="1800" dirty="0" smtClean="0">
                <a:latin typeface="Arial"/>
                <a:cs typeface="Arial"/>
              </a:rPr>
              <a:t>sıcaklık altında sıfır direnç gösterir. </a:t>
            </a:r>
            <a:endParaRPr sz="1800" baseline="-20833" dirty="0" smtClean="0">
              <a:latin typeface="Arial"/>
              <a:cs typeface="Arial"/>
            </a:endParaRPr>
          </a:p>
          <a:p>
            <a:pPr marL="464820" marR="1102995" indent="-223520">
              <a:lnSpc>
                <a:spcPts val="1939"/>
              </a:lnSpc>
              <a:spcBef>
                <a:spcPts val="109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i="1" dirty="0" smtClean="0">
                <a:latin typeface="Arial"/>
                <a:cs typeface="Arial"/>
              </a:rPr>
              <a:t>T</a:t>
            </a:r>
            <a:r>
              <a:rPr sz="1800" i="1" baseline="-20833" dirty="0" smtClean="0">
                <a:latin typeface="Arial"/>
                <a:cs typeface="Arial"/>
              </a:rPr>
              <a:t>C </a:t>
            </a:r>
            <a:r>
              <a:rPr sz="1800" dirty="0" smtClean="0">
                <a:latin typeface="Arial"/>
                <a:cs typeface="Arial"/>
              </a:rPr>
              <a:t> </a:t>
            </a:r>
            <a:r>
              <a:rPr lang="tr-TR" sz="1800" b="1" spc="-5" dirty="0" smtClean="0">
                <a:latin typeface="Arial"/>
                <a:cs typeface="Arial"/>
              </a:rPr>
              <a:t>kritik sıcaklık </a:t>
            </a:r>
            <a:r>
              <a:rPr lang="tr-TR" sz="1800" spc="-5" dirty="0" smtClean="0">
                <a:latin typeface="Arial"/>
                <a:cs typeface="Arial"/>
              </a:rPr>
              <a:t>adı verilir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 smtClean="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090"/>
              </a:spcBef>
            </a:pPr>
            <a:r>
              <a:rPr lang="tr-TR" sz="1800" dirty="0" smtClean="0">
                <a:latin typeface="Arial"/>
                <a:cs typeface="Arial"/>
              </a:rPr>
              <a:t>Grafik </a:t>
            </a:r>
            <a:r>
              <a:rPr lang="tr-TR" i="1" spc="-5" dirty="0" smtClean="0">
                <a:latin typeface="Arial"/>
                <a:cs typeface="Arial"/>
              </a:rPr>
              <a:t>T</a:t>
            </a:r>
            <a:r>
              <a:rPr lang="tr-TR" i="1" spc="-7" baseline="-20833" dirty="0" smtClean="0">
                <a:latin typeface="Arial"/>
                <a:cs typeface="Arial"/>
              </a:rPr>
              <a:t>C </a:t>
            </a:r>
            <a:r>
              <a:rPr lang="tr-TR" sz="1800" dirty="0" err="1" smtClean="0">
                <a:latin typeface="Arial"/>
                <a:cs typeface="Arial"/>
              </a:rPr>
              <a:t>nin</a:t>
            </a:r>
            <a:r>
              <a:rPr lang="tr-TR" sz="1800" dirty="0" smtClean="0">
                <a:latin typeface="Arial"/>
                <a:cs typeface="Arial"/>
              </a:rPr>
              <a:t> üstünde normal metalle aynıdır fakat </a:t>
            </a:r>
            <a:r>
              <a:rPr lang="tr-TR" i="1" spc="-5" dirty="0" smtClean="0">
                <a:latin typeface="Arial"/>
                <a:cs typeface="Arial"/>
              </a:rPr>
              <a:t>T</a:t>
            </a:r>
            <a:r>
              <a:rPr lang="tr-TR" i="1" spc="-7" baseline="-20833" dirty="0" smtClean="0">
                <a:latin typeface="Arial"/>
                <a:cs typeface="Arial"/>
              </a:rPr>
              <a:t>C </a:t>
            </a:r>
            <a:r>
              <a:rPr lang="tr-TR" sz="1800" dirty="0" smtClean="0">
                <a:latin typeface="Arial"/>
                <a:cs typeface="Arial"/>
              </a:rPr>
              <a:t>de aniden sıfıra düşer. </a:t>
            </a:r>
            <a:endParaRPr sz="1800" baseline="-20833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27.5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394448"/>
            <a:ext cx="4048125" cy="43338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5179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err="1" smtClean="0"/>
              <a:t>Superiletkenler</a:t>
            </a:r>
            <a:r>
              <a:rPr spc="-5" dirty="0" smtClean="0"/>
              <a:t>, </a:t>
            </a:r>
            <a:r>
              <a:rPr lang="tr-TR" spc="-5" dirty="0" smtClean="0"/>
              <a:t>devamı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27.5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20689"/>
            <a:ext cx="7628890" cy="2978379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800" i="1" dirty="0" smtClean="0">
                <a:latin typeface="Arial"/>
                <a:cs typeface="Arial"/>
              </a:rPr>
              <a:t>T</a:t>
            </a:r>
            <a:r>
              <a:rPr sz="1800" i="1" baseline="-20833" dirty="0" smtClean="0">
                <a:latin typeface="Arial"/>
                <a:cs typeface="Arial"/>
              </a:rPr>
              <a:t>C </a:t>
            </a:r>
            <a:r>
              <a:rPr lang="tr-TR" sz="1800" dirty="0" err="1" smtClean="0">
                <a:latin typeface="Arial"/>
                <a:cs typeface="Arial"/>
              </a:rPr>
              <a:t>nin</a:t>
            </a:r>
            <a:r>
              <a:rPr lang="tr-TR" sz="1800" dirty="0" smtClean="0">
                <a:latin typeface="Arial"/>
                <a:cs typeface="Arial"/>
              </a:rPr>
              <a:t> değeri,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Kimyasal kompozisyona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basınca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M</a:t>
            </a:r>
            <a:r>
              <a:rPr sz="1800" spc="-5" dirty="0" smtClean="0">
                <a:latin typeface="Arial"/>
                <a:cs typeface="Arial"/>
              </a:rPr>
              <a:t>ole</a:t>
            </a:r>
            <a:r>
              <a:rPr lang="tr-TR" sz="1800" spc="-5" dirty="0" err="1" smtClean="0">
                <a:latin typeface="Arial"/>
                <a:cs typeface="Arial"/>
              </a:rPr>
              <a:t>küler</a:t>
            </a:r>
            <a:r>
              <a:rPr lang="tr-TR" sz="1800" spc="-5" dirty="0" smtClean="0">
                <a:latin typeface="Arial"/>
                <a:cs typeface="Arial"/>
              </a:rPr>
              <a:t> yapıya</a:t>
            </a:r>
          </a:p>
          <a:p>
            <a:pPr marL="24130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tabLst>
                <a:tab pos="465455" algn="l"/>
              </a:tabLst>
            </a:pPr>
            <a:r>
              <a:rPr lang="tr-TR" spc="-5" dirty="0">
                <a:latin typeface="Arial"/>
                <a:cs typeface="Arial"/>
              </a:rPr>
              <a:t>k</a:t>
            </a:r>
            <a:r>
              <a:rPr lang="tr-TR" spc="-5" dirty="0" smtClean="0">
                <a:latin typeface="Arial"/>
                <a:cs typeface="Arial"/>
              </a:rPr>
              <a:t>arşı </a:t>
            </a:r>
            <a:r>
              <a:rPr lang="tr-TR" spc="-5" dirty="0" smtClean="0">
                <a:latin typeface="Arial"/>
                <a:cs typeface="Arial"/>
              </a:rPr>
              <a:t>hassastır</a:t>
            </a:r>
            <a:r>
              <a:rPr lang="tr-TR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110"/>
              </a:spcBef>
            </a:pPr>
            <a:r>
              <a:rPr lang="tr-TR" sz="1800" spc="-5" dirty="0" smtClean="0">
                <a:latin typeface="Arial"/>
                <a:cs typeface="Arial"/>
              </a:rPr>
              <a:t>Akım, </a:t>
            </a:r>
            <a:r>
              <a:rPr lang="tr-TR" sz="1800" spc="-5" dirty="0" err="1" smtClean="0">
                <a:latin typeface="Arial"/>
                <a:cs typeface="Arial"/>
              </a:rPr>
              <a:t>süperiletkende</a:t>
            </a:r>
            <a:r>
              <a:rPr lang="tr-TR" sz="1800" spc="-5" dirty="0" smtClean="0">
                <a:latin typeface="Arial"/>
                <a:cs typeface="Arial"/>
              </a:rPr>
              <a:t> kurulduğu zaman, voltaj uygulamaksızın akım devam eder.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4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R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0</a:t>
            </a:r>
            <a:r>
              <a:rPr lang="tr-TR" sz="1800" spc="-5" dirty="0" smtClean="0">
                <a:latin typeface="Arial"/>
                <a:cs typeface="Arial"/>
              </a:rPr>
              <a:t> olur.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3746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err="1" smtClean="0"/>
              <a:t>Superiletkenlerin</a:t>
            </a:r>
            <a:r>
              <a:rPr lang="tr-TR" spc="-5" dirty="0" smtClean="0"/>
              <a:t> Uygulaması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73478"/>
            <a:ext cx="3885565" cy="2695994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19685">
              <a:lnSpc>
                <a:spcPct val="90000"/>
              </a:lnSpc>
              <a:spcBef>
                <a:spcPts val="315"/>
              </a:spcBef>
            </a:pPr>
            <a:r>
              <a:rPr lang="tr-TR" sz="1800" spc="-5" dirty="0" err="1" smtClean="0">
                <a:latin typeface="Arial"/>
                <a:cs typeface="Arial"/>
              </a:rPr>
              <a:t>Superiletkenlerin</a:t>
            </a:r>
            <a:r>
              <a:rPr lang="tr-TR" sz="1800" spc="-5" dirty="0" smtClean="0">
                <a:latin typeface="Arial"/>
                <a:cs typeface="Arial"/>
              </a:rPr>
              <a:t> önemli bir uygulaması </a:t>
            </a:r>
            <a:r>
              <a:rPr lang="tr-TR" sz="1800" spc="-5" dirty="0" err="1" smtClean="0">
                <a:latin typeface="Arial"/>
                <a:cs typeface="Arial"/>
              </a:rPr>
              <a:t>superilet</a:t>
            </a:r>
            <a:r>
              <a:rPr lang="en-GB" sz="1800" spc="-5" dirty="0" smtClean="0">
                <a:latin typeface="Arial"/>
                <a:cs typeface="Arial"/>
              </a:rPr>
              <a:t>k</a:t>
            </a:r>
            <a:r>
              <a:rPr lang="tr-TR" sz="1800" spc="-5" dirty="0" smtClean="0">
                <a:latin typeface="Arial"/>
                <a:cs typeface="Arial"/>
              </a:rPr>
              <a:t>en </a:t>
            </a:r>
            <a:r>
              <a:rPr lang="tr-TR" sz="1800" spc="-5" dirty="0" err="1" smtClean="0">
                <a:latin typeface="Arial"/>
                <a:cs typeface="Arial"/>
              </a:rPr>
              <a:t>magnettir</a:t>
            </a:r>
            <a:r>
              <a:rPr lang="tr-TR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110"/>
              </a:spcBef>
            </a:pPr>
            <a:r>
              <a:rPr lang="tr-TR" sz="1800" dirty="0" smtClean="0">
                <a:latin typeface="Arial"/>
                <a:cs typeface="Arial"/>
              </a:rPr>
              <a:t>Manyetik alanın büyüklüğü normal </a:t>
            </a:r>
            <a:r>
              <a:rPr lang="tr-TR" sz="1800" dirty="0" err="1" smtClean="0">
                <a:latin typeface="Arial"/>
                <a:cs typeface="Arial"/>
              </a:rPr>
              <a:t>elektromanyetlerden</a:t>
            </a:r>
            <a:r>
              <a:rPr lang="tr-TR" sz="1800" dirty="0" smtClean="0">
                <a:latin typeface="Arial"/>
                <a:cs typeface="Arial"/>
              </a:rPr>
              <a:t> 10 kat daha büyüktür.</a:t>
            </a:r>
            <a:endParaRPr sz="1800" dirty="0">
              <a:latin typeface="Arial"/>
              <a:cs typeface="Arial"/>
            </a:endParaRPr>
          </a:p>
          <a:p>
            <a:pPr marL="12700" marR="95885">
              <a:lnSpc>
                <a:spcPts val="1939"/>
              </a:lnSpc>
              <a:spcBef>
                <a:spcPts val="1095"/>
              </a:spcBef>
            </a:pPr>
            <a:r>
              <a:rPr lang="tr-TR" sz="1800" spc="-5" dirty="0" smtClean="0">
                <a:latin typeface="Arial"/>
                <a:cs typeface="Arial"/>
              </a:rPr>
              <a:t>Bu </a:t>
            </a:r>
            <a:r>
              <a:rPr lang="tr-TR" sz="1800" spc="-5" dirty="0" err="1" smtClean="0">
                <a:latin typeface="Arial"/>
                <a:cs typeface="Arial"/>
              </a:rPr>
              <a:t>magnetler</a:t>
            </a:r>
            <a:r>
              <a:rPr lang="tr-TR" sz="1800" spc="-5" dirty="0" smtClean="0">
                <a:latin typeface="Arial"/>
                <a:cs typeface="Arial"/>
              </a:rPr>
              <a:t> enerji depolama olarak dikkate alınabilir.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tr-TR" sz="1800" spc="-5" dirty="0" smtClean="0">
                <a:latin typeface="Arial"/>
                <a:cs typeface="Arial"/>
              </a:rPr>
              <a:t>Bunlar MRI de hali hazırda kullanılıyor.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76800" y="1600200"/>
            <a:ext cx="4038600" cy="393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27.5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0262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Elektriksel Güç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520725"/>
            <a:ext cx="3983354" cy="3628942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lang="tr-TR" sz="1800" spc="-5" dirty="0" smtClean="0">
                <a:latin typeface="Arial"/>
                <a:cs typeface="Arial"/>
              </a:rPr>
              <a:t>Yandaki devreyi varsayalım.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lang="tr-TR" sz="1800" dirty="0" smtClean="0">
                <a:latin typeface="Arial"/>
                <a:cs typeface="Arial"/>
              </a:rPr>
              <a:t>Tüm devre bir sistemdir.</a:t>
            </a:r>
            <a:endParaRPr sz="1800" dirty="0" smtClean="0">
              <a:latin typeface="Arial"/>
              <a:cs typeface="Arial"/>
            </a:endParaRPr>
          </a:p>
          <a:p>
            <a:pPr marL="12700" marR="130175">
              <a:lnSpc>
                <a:spcPct val="80000"/>
              </a:lnSpc>
              <a:spcBef>
                <a:spcPts val="1080"/>
              </a:spcBef>
            </a:pPr>
            <a:r>
              <a:rPr lang="tr-TR" sz="1800" dirty="0" smtClean="0">
                <a:latin typeface="Arial"/>
                <a:cs typeface="Arial"/>
              </a:rPr>
              <a:t>Bir yük a dan b ye hareket ettiği zaman, sistemin elektrik potansiyel enerjisi </a:t>
            </a:r>
            <a:r>
              <a:rPr lang="tr-TR" i="1" spc="-5" dirty="0">
                <a:latin typeface="Arial"/>
                <a:cs typeface="Arial"/>
              </a:rPr>
              <a:t>Q</a:t>
            </a:r>
            <a:r>
              <a:rPr lang="tr-TR" spc="-5" dirty="0">
                <a:latin typeface="Symbol"/>
                <a:cs typeface="Symbol"/>
              </a:rPr>
              <a:t></a:t>
            </a:r>
            <a:r>
              <a:rPr lang="tr-TR" i="1" spc="-5" dirty="0">
                <a:latin typeface="Arial"/>
                <a:cs typeface="Arial"/>
              </a:rPr>
              <a:t>V </a:t>
            </a:r>
            <a:r>
              <a:rPr lang="tr-TR" spc="-5" dirty="0" smtClean="0">
                <a:latin typeface="Arial"/>
                <a:cs typeface="Arial"/>
              </a:rPr>
              <a:t>ile artar</a:t>
            </a:r>
            <a:r>
              <a:rPr lang="tr-TR" i="1" spc="-5" dirty="0" smtClean="0">
                <a:latin typeface="Arial"/>
                <a:cs typeface="Arial"/>
              </a:rPr>
              <a:t>.</a:t>
            </a:r>
            <a:endParaRPr sz="1800" dirty="0" smtClean="0">
              <a:latin typeface="Arial"/>
              <a:cs typeface="Arial"/>
            </a:endParaRPr>
          </a:p>
          <a:p>
            <a:pPr marL="464820" marR="5080" indent="-223520">
              <a:lnSpc>
                <a:spcPct val="80000"/>
              </a:lnSpc>
              <a:spcBef>
                <a:spcPts val="108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Bataryadaki kimyasal enerji aynı miktarda azalır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114300">
              <a:lnSpc>
                <a:spcPct val="90100"/>
              </a:lnSpc>
              <a:spcBef>
                <a:spcPts val="1075"/>
              </a:spcBef>
            </a:pPr>
            <a:r>
              <a:rPr lang="tr-TR" sz="1800" spc="-5" dirty="0" smtClean="0">
                <a:latin typeface="Arial"/>
                <a:cs typeface="Arial"/>
              </a:rPr>
              <a:t>Bu elektriksel potansiyel enerji dirençte iç enerjiye dönüştürülür.</a:t>
            </a:r>
            <a:endParaRPr sz="1800" dirty="0">
              <a:latin typeface="Arial"/>
              <a:cs typeface="Arial"/>
            </a:endParaRPr>
          </a:p>
          <a:p>
            <a:pPr marL="464820" marR="157480" indent="-223520">
              <a:lnSpc>
                <a:spcPts val="1939"/>
              </a:lnSpc>
              <a:spcBef>
                <a:spcPts val="111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Dirençteki atomların artan </a:t>
            </a:r>
            <a:r>
              <a:rPr lang="tr-TR" sz="1800" spc="-5" dirty="0" err="1" smtClean="0">
                <a:latin typeface="Arial"/>
                <a:cs typeface="Arial"/>
              </a:rPr>
              <a:t>salınımsal</a:t>
            </a:r>
            <a:r>
              <a:rPr lang="tr-TR" sz="1800" spc="-5" dirty="0" smtClean="0">
                <a:latin typeface="Arial"/>
                <a:cs typeface="Arial"/>
              </a:rPr>
              <a:t> hareketine karşılık gelir.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27.6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408" y="1031493"/>
            <a:ext cx="37338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527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Elektriksel Güç</a:t>
            </a:r>
            <a:r>
              <a:rPr spc="-5" dirty="0" smtClean="0"/>
              <a:t>,</a:t>
            </a:r>
            <a:r>
              <a:rPr spc="-35" dirty="0" smtClean="0"/>
              <a:t> </a:t>
            </a:r>
            <a:r>
              <a:rPr spc="-5" dirty="0"/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8189595" cy="2932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Direnç normal olarak hava ile temas halindedir, buna göre havanın artan sıcaklığı, ısıyla havaya enerji aktarımı ile sonuçlanacak.</a:t>
            </a:r>
            <a:endParaRPr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120"/>
              </a:spcBef>
            </a:pPr>
            <a:r>
              <a:rPr lang="tr-TR" sz="1800" dirty="0" smtClean="0">
                <a:latin typeface="Arial"/>
                <a:cs typeface="Arial"/>
              </a:rPr>
              <a:t>Direnç aynı zamanda termal ışınım yayar.</a:t>
            </a:r>
            <a:endParaRPr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125"/>
              </a:spcBef>
            </a:pPr>
            <a:r>
              <a:rPr lang="tr-TR" sz="1800" dirty="0" smtClean="0">
                <a:latin typeface="Arial"/>
                <a:cs typeface="Arial"/>
              </a:rPr>
              <a:t>Bir zaman sonra, direnç sabit bir sıcaklığa ulaşır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marR="161290" indent="-223520">
              <a:lnSpc>
                <a:spcPct val="100000"/>
              </a:lnSpc>
              <a:spcBef>
                <a:spcPts val="121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Bataryadan gelen enerji girişi, ısı ve ışınımla enerji çıkışıyla dengelenir.</a:t>
            </a:r>
            <a:endParaRPr sz="1800" dirty="0">
              <a:latin typeface="Arial"/>
              <a:cs typeface="Arial"/>
            </a:endParaRPr>
          </a:p>
          <a:p>
            <a:pPr marL="12700" marR="5080" algn="just">
              <a:lnSpc>
                <a:spcPct val="102000"/>
              </a:lnSpc>
              <a:spcBef>
                <a:spcPts val="940"/>
              </a:spcBef>
            </a:pPr>
            <a:r>
              <a:rPr lang="tr-TR" sz="1800" dirty="0" smtClean="0">
                <a:latin typeface="Arial"/>
                <a:cs typeface="Arial"/>
              </a:rPr>
              <a:t>Direnç üzerinden yük geçtikçe sistemin potansiyel enerjisindeki azalma oranı sistemin dirençteki iç enerji kazanma orana eşittir.</a:t>
            </a:r>
            <a:endParaRPr sz="18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115"/>
              </a:spcBef>
            </a:pPr>
            <a:r>
              <a:rPr lang="tr-TR" sz="1800" b="1" spc="5" dirty="0" smtClean="0">
                <a:latin typeface="Arial"/>
                <a:cs typeface="Arial"/>
              </a:rPr>
              <a:t>Güç</a:t>
            </a:r>
            <a:r>
              <a:rPr lang="tr-TR" sz="1800" spc="5" dirty="0" smtClean="0">
                <a:latin typeface="Arial"/>
                <a:cs typeface="Arial"/>
              </a:rPr>
              <a:t>,</a:t>
            </a:r>
            <a:r>
              <a:rPr lang="tr-TR" sz="1800" b="1" spc="5" dirty="0" smtClean="0">
                <a:latin typeface="Arial"/>
                <a:cs typeface="Arial"/>
              </a:rPr>
              <a:t> </a:t>
            </a:r>
            <a:r>
              <a:rPr lang="tr-TR" sz="1800" spc="-5" dirty="0" smtClean="0">
                <a:latin typeface="Arial"/>
                <a:cs typeface="Arial"/>
              </a:rPr>
              <a:t>enerjinin dirence verildiği orandır</a:t>
            </a:r>
            <a:r>
              <a:rPr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060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Elektriksel Güç</a:t>
            </a:r>
            <a:r>
              <a:rPr spc="-5" dirty="0" smtClean="0"/>
              <a:t>,</a:t>
            </a:r>
            <a:r>
              <a:rPr spc="-20" dirty="0" smtClean="0"/>
              <a:t> </a:t>
            </a:r>
            <a:r>
              <a:rPr spc="-5" dirty="0"/>
              <a:t>final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503881"/>
            <a:ext cx="6019165" cy="210570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tr-TR" dirty="0" smtClean="0">
                <a:latin typeface="Arial"/>
                <a:cs typeface="Arial"/>
              </a:rPr>
              <a:t>Güç, P </a:t>
            </a:r>
            <a:r>
              <a:rPr lang="tr-TR" dirty="0">
                <a:latin typeface="Arial"/>
                <a:cs typeface="Arial"/>
              </a:rPr>
              <a:t>= I</a:t>
            </a:r>
            <a:r>
              <a:rPr lang="tr-TR" spc="50" dirty="0">
                <a:latin typeface="Arial"/>
                <a:cs typeface="Arial"/>
              </a:rPr>
              <a:t> </a:t>
            </a:r>
            <a:r>
              <a:rPr lang="el-GR" spc="-5" dirty="0">
                <a:latin typeface="Arial"/>
                <a:cs typeface="Arial"/>
              </a:rPr>
              <a:t>Δ</a:t>
            </a:r>
            <a:r>
              <a:rPr lang="tr-TR" spc="-5" dirty="0">
                <a:latin typeface="Arial"/>
                <a:cs typeface="Arial"/>
              </a:rPr>
              <a:t>V</a:t>
            </a:r>
            <a:r>
              <a:rPr lang="tr-TR" sz="1800" dirty="0" smtClean="0">
                <a:latin typeface="Arial"/>
                <a:cs typeface="Arial"/>
              </a:rPr>
              <a:t> denklem ile verilir.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800" dirty="0" smtClean="0">
                <a:latin typeface="Arial"/>
                <a:cs typeface="Arial"/>
              </a:rPr>
              <a:t>Ohm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yasasını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uygularsak</a:t>
            </a:r>
            <a:r>
              <a:rPr sz="1800" spc="-20" dirty="0" smtClean="0">
                <a:latin typeface="Arial"/>
                <a:cs typeface="Arial"/>
              </a:rPr>
              <a:t>, </a:t>
            </a:r>
            <a:r>
              <a:rPr sz="1800" spc="-5" dirty="0" err="1" smtClean="0">
                <a:latin typeface="Arial"/>
                <a:cs typeface="Arial"/>
              </a:rPr>
              <a:t>alternati</a:t>
            </a:r>
            <a:r>
              <a:rPr lang="en-GB" sz="1800" spc="-5" dirty="0" smtClean="0">
                <a:latin typeface="Arial"/>
                <a:cs typeface="Arial"/>
              </a:rPr>
              <a:t>f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ifadeler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bulunabilir</a:t>
            </a:r>
            <a:r>
              <a:rPr lang="en-GB" sz="1800" spc="-10" dirty="0" smtClean="0">
                <a:latin typeface="Arial"/>
                <a:cs typeface="Arial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endParaRPr lang="en-GB" spc="-10" dirty="0" smtClean="0">
              <a:latin typeface="Arial"/>
              <a:cs typeface="Arial"/>
            </a:endParaRPr>
          </a:p>
          <a:p>
            <a:pPr marL="12700">
              <a:spcBef>
                <a:spcPts val="1115"/>
              </a:spcBef>
            </a:pPr>
            <a:endParaRPr lang="en-GB" spc="-5" dirty="0" smtClean="0">
              <a:latin typeface="Arial"/>
              <a:cs typeface="Arial"/>
            </a:endParaRPr>
          </a:p>
          <a:p>
            <a:pPr marL="12700">
              <a:spcBef>
                <a:spcPts val="1115"/>
              </a:spcBef>
            </a:pPr>
            <a:r>
              <a:rPr lang="en-GB" spc="-5" dirty="0" err="1" smtClean="0">
                <a:latin typeface="Arial"/>
                <a:cs typeface="Arial"/>
              </a:rPr>
              <a:t>Birimleri</a:t>
            </a:r>
            <a:r>
              <a:rPr lang="en-GB" spc="-5" dirty="0">
                <a:latin typeface="Arial"/>
                <a:cs typeface="Arial"/>
              </a:rPr>
              <a:t>: </a:t>
            </a:r>
            <a:r>
              <a:rPr lang="en-GB" i="1" dirty="0">
                <a:latin typeface="Times New Roman"/>
                <a:cs typeface="Times New Roman"/>
              </a:rPr>
              <a:t>I,  </a:t>
            </a:r>
            <a:r>
              <a:rPr lang="en-GB" dirty="0">
                <a:latin typeface="Arial"/>
                <a:cs typeface="Arial"/>
              </a:rPr>
              <a:t>A; </a:t>
            </a:r>
            <a:r>
              <a:rPr lang="en-GB" i="1" spc="-5" dirty="0">
                <a:latin typeface="Arial"/>
                <a:cs typeface="Arial"/>
              </a:rPr>
              <a:t>R,</a:t>
            </a:r>
            <a:r>
              <a:rPr lang="en-GB" spc="-5" dirty="0">
                <a:latin typeface="Arial"/>
                <a:cs typeface="Arial"/>
              </a:rPr>
              <a:t> </a:t>
            </a:r>
            <a:r>
              <a:rPr lang="el-GR" spc="-5" dirty="0">
                <a:latin typeface="Arial"/>
                <a:cs typeface="Arial"/>
              </a:rPr>
              <a:t>Ω; Δ</a:t>
            </a:r>
            <a:r>
              <a:rPr lang="en-GB" i="1" spc="-5" dirty="0">
                <a:latin typeface="Arial"/>
                <a:cs typeface="Arial"/>
              </a:rPr>
              <a:t>V, V</a:t>
            </a:r>
            <a:r>
              <a:rPr lang="en-GB" dirty="0">
                <a:latin typeface="Arial"/>
                <a:cs typeface="Arial"/>
              </a:rPr>
              <a:t> </a:t>
            </a:r>
            <a:r>
              <a:rPr lang="en-GB" spc="-5" dirty="0" err="1">
                <a:latin typeface="Arial"/>
                <a:cs typeface="Arial"/>
              </a:rPr>
              <a:t>ve</a:t>
            </a:r>
            <a:r>
              <a:rPr lang="en-GB" spc="-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P,</a:t>
            </a:r>
            <a:r>
              <a:rPr lang="en-GB" spc="12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W dır</a:t>
            </a:r>
            <a:r>
              <a:rPr lang="en-GB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27.6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767774"/>
              </p:ext>
            </p:extLst>
          </p:nvPr>
        </p:nvGraphicFramePr>
        <p:xfrm>
          <a:off x="450187" y="2438400"/>
          <a:ext cx="2556164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Denklem" r:id="rId3" imgW="1562100" imgH="419100" progId="Equation.3">
                  <p:embed/>
                </p:oleObj>
              </mc:Choice>
              <mc:Fallback>
                <p:oleObj name="Denklem" r:id="rId3" imgW="1562100" imgH="4191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187" y="2438400"/>
                        <a:ext cx="2556164" cy="685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06336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err="1" smtClean="0"/>
              <a:t>Akım</a:t>
            </a:r>
            <a:r>
              <a:rPr lang="en-GB" spc="-5" dirty="0" smtClean="0"/>
              <a:t> </a:t>
            </a:r>
            <a:r>
              <a:rPr lang="en-GB" spc="-5" dirty="0" err="1"/>
              <a:t>H</a:t>
            </a:r>
            <a:r>
              <a:rPr lang="en-GB" spc="-5" dirty="0" err="1" smtClean="0"/>
              <a:t>akkında</a:t>
            </a:r>
            <a:r>
              <a:rPr lang="en-GB" spc="-5" dirty="0" smtClean="0"/>
              <a:t> Son </a:t>
            </a:r>
            <a:r>
              <a:rPr lang="en-GB" spc="-5" dirty="0" err="1"/>
              <a:t>N</a:t>
            </a:r>
            <a:r>
              <a:rPr lang="en-GB" spc="-5" dirty="0" err="1" smtClean="0"/>
              <a:t>otlar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491673"/>
            <a:ext cx="7472680" cy="2116220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en-GB" sz="1800" dirty="0" err="1" smtClean="0">
                <a:latin typeface="Arial"/>
                <a:cs typeface="Arial"/>
              </a:rPr>
              <a:t>Tek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bir</a:t>
            </a:r>
            <a:r>
              <a:rPr lang="en-GB" sz="1800" dirty="0" smtClean="0">
                <a:latin typeface="Arial"/>
                <a:cs typeface="Arial"/>
              </a:rPr>
              <a:t> electron </a:t>
            </a:r>
            <a:r>
              <a:rPr lang="en-GB" sz="1800" dirty="0" err="1" smtClean="0">
                <a:latin typeface="Arial"/>
                <a:cs typeface="Arial"/>
              </a:rPr>
              <a:t>devrede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sürüklenme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hızında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hareket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ediyor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5080" indent="228600">
              <a:lnSpc>
                <a:spcPct val="145600"/>
              </a:lnSpc>
              <a:spcBef>
                <a:spcPts val="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dirty="0" err="1" smtClean="0">
                <a:latin typeface="Arial"/>
                <a:cs typeface="Arial"/>
              </a:rPr>
              <a:t>Bir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elektronun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devre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etrafında</a:t>
            </a:r>
            <a:r>
              <a:rPr lang="en-GB" sz="1800" dirty="0" smtClean="0">
                <a:latin typeface="Arial"/>
                <a:cs typeface="Arial"/>
              </a:rPr>
              <a:t> tam </a:t>
            </a:r>
            <a:r>
              <a:rPr lang="en-GB" sz="1800" dirty="0" err="1" smtClean="0">
                <a:latin typeface="Arial"/>
                <a:cs typeface="Arial"/>
              </a:rPr>
              <a:t>hareket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etmesi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saatler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alabilir</a:t>
            </a:r>
            <a:r>
              <a:rPr lang="en-GB" sz="1800" dirty="0" smtClean="0">
                <a:latin typeface="Arial"/>
                <a:cs typeface="Arial"/>
              </a:rPr>
              <a:t>. </a:t>
            </a:r>
            <a:r>
              <a:rPr lang="en-GB" sz="1800" dirty="0" err="1" smtClean="0">
                <a:latin typeface="Arial"/>
                <a:cs typeface="Arial"/>
              </a:rPr>
              <a:t>Akım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devrenin</a:t>
            </a:r>
            <a:r>
              <a:rPr lang="en-GB" sz="1800" dirty="0" smtClean="0">
                <a:latin typeface="Arial"/>
                <a:cs typeface="Arial"/>
              </a:rPr>
              <a:t> her </a:t>
            </a:r>
            <a:r>
              <a:rPr lang="en-GB" sz="1800" dirty="0" err="1" smtClean="0">
                <a:latin typeface="Arial"/>
                <a:cs typeface="Arial"/>
              </a:rPr>
              <a:t>yerinde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aynıdır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indent="22860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spc="-5" dirty="0" err="1" smtClean="0">
                <a:latin typeface="Arial"/>
                <a:cs typeface="Arial"/>
              </a:rPr>
              <a:t>Akım</a:t>
            </a:r>
            <a:r>
              <a:rPr lang="en-GB" sz="1800" spc="-5" dirty="0" smtClean="0">
                <a:latin typeface="Arial"/>
                <a:cs typeface="Arial"/>
              </a:rPr>
              <a:t>, </a:t>
            </a:r>
            <a:r>
              <a:rPr lang="en-GB" sz="1800" spc="-5" dirty="0" err="1" smtClean="0">
                <a:latin typeface="Arial"/>
                <a:cs typeface="Arial"/>
              </a:rPr>
              <a:t>devrede</a:t>
            </a:r>
            <a:r>
              <a:rPr lang="en-GB" sz="1800" spc="-5" dirty="0" smtClean="0">
                <a:latin typeface="Arial"/>
                <a:cs typeface="Arial"/>
              </a:rPr>
              <a:t> her </a:t>
            </a:r>
            <a:r>
              <a:rPr lang="en-GB" sz="1800" spc="-5" dirty="0" err="1" smtClean="0">
                <a:latin typeface="Arial"/>
                <a:cs typeface="Arial"/>
              </a:rPr>
              <a:t>yerde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bitmemiştir</a:t>
            </a:r>
            <a:r>
              <a:rPr lang="en-GB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n-GB" sz="1800" dirty="0" err="1" smtClean="0">
                <a:latin typeface="Arial"/>
                <a:cs typeface="Arial"/>
              </a:rPr>
              <a:t>Yükler</a:t>
            </a:r>
            <a:r>
              <a:rPr lang="en-GB" sz="1800" dirty="0" smtClean="0">
                <a:latin typeface="Arial"/>
                <a:cs typeface="Arial"/>
              </a:rPr>
              <a:t>, </a:t>
            </a:r>
            <a:r>
              <a:rPr lang="en-GB" sz="1800" dirty="0" err="1" smtClean="0">
                <a:latin typeface="Arial"/>
                <a:cs typeface="Arial"/>
              </a:rPr>
              <a:t>devrenin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tüm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noktalarında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aynı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dönme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hassaiyetinde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akar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9"/>
          <p:cNvSpPr txBox="1"/>
          <p:nvPr/>
        </p:nvSpPr>
        <p:spPr>
          <a:xfrm>
            <a:off x="3886200" y="6324600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27.6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5490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err="1" smtClean="0"/>
              <a:t>Elektriksel</a:t>
            </a:r>
            <a:r>
              <a:rPr lang="en-GB" spc="-5" dirty="0" smtClean="0"/>
              <a:t> </a:t>
            </a:r>
            <a:r>
              <a:rPr lang="en-GB" spc="-5" dirty="0" err="1" smtClean="0"/>
              <a:t>Güçün</a:t>
            </a:r>
            <a:r>
              <a:rPr lang="en-GB" spc="-5" dirty="0" smtClean="0"/>
              <a:t> </a:t>
            </a:r>
            <a:r>
              <a:rPr lang="en-GB" spc="-5" dirty="0" err="1" smtClean="0"/>
              <a:t>İletimi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503881"/>
            <a:ext cx="7390765" cy="1139543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en-GB" sz="1800" spc="-10" dirty="0" err="1" smtClean="0">
                <a:latin typeface="Arial"/>
                <a:cs typeface="Arial"/>
              </a:rPr>
              <a:t>Gerçek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güç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hatları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dirence</a:t>
            </a:r>
            <a:r>
              <a:rPr lang="en-GB" sz="1800" spc="-10" dirty="0" smtClean="0">
                <a:latin typeface="Arial"/>
                <a:cs typeface="Arial"/>
              </a:rPr>
              <a:t> </a:t>
            </a:r>
            <a:r>
              <a:rPr lang="en-GB" sz="1800" spc="-10" dirty="0" err="1" smtClean="0">
                <a:latin typeface="Arial"/>
                <a:cs typeface="Arial"/>
              </a:rPr>
              <a:t>sahiptir</a:t>
            </a:r>
            <a:r>
              <a:rPr lang="en-GB" sz="1800" spc="-1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1075"/>
              </a:spcBef>
            </a:pPr>
            <a:r>
              <a:rPr lang="en-GB" sz="1800" spc="-15" dirty="0" err="1" smtClean="0">
                <a:latin typeface="Arial"/>
                <a:cs typeface="Arial"/>
              </a:rPr>
              <a:t>Güç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üreten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şirketler</a:t>
            </a:r>
            <a:r>
              <a:rPr lang="en-GB" sz="1800" spc="-15" dirty="0" smtClean="0">
                <a:latin typeface="Arial"/>
                <a:cs typeface="Arial"/>
              </a:rPr>
              <a:t>, </a:t>
            </a:r>
            <a:r>
              <a:rPr lang="en-GB" sz="1800" spc="-15" dirty="0" err="1" smtClean="0">
                <a:latin typeface="Arial"/>
                <a:cs typeface="Arial"/>
              </a:rPr>
              <a:t>kayıpları</a:t>
            </a:r>
            <a:r>
              <a:rPr lang="en-GB" sz="1800" spc="-15" dirty="0" smtClean="0">
                <a:latin typeface="Arial"/>
                <a:cs typeface="Arial"/>
              </a:rPr>
              <a:t> minimum </a:t>
            </a:r>
            <a:r>
              <a:rPr lang="en-GB" sz="1800" spc="-15" dirty="0" err="1" smtClean="0">
                <a:latin typeface="Arial"/>
                <a:cs typeface="Arial"/>
              </a:rPr>
              <a:t>yapmak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için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yüksek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voltajlarda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ve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düşük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akımlarda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elektriği</a:t>
            </a:r>
            <a:r>
              <a:rPr lang="en-GB" sz="1800" spc="-15" dirty="0" smtClean="0">
                <a:latin typeface="Arial"/>
                <a:cs typeface="Arial"/>
              </a:rPr>
              <a:t> </a:t>
            </a:r>
            <a:r>
              <a:rPr lang="en-GB" sz="1800" spc="-15" dirty="0" err="1" smtClean="0">
                <a:latin typeface="Arial"/>
                <a:cs typeface="Arial"/>
              </a:rPr>
              <a:t>iletirler</a:t>
            </a:r>
            <a:r>
              <a:rPr lang="en-GB" sz="1800" spc="-1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9750" y="3048000"/>
            <a:ext cx="5524500" cy="3298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en-GB" dirty="0" err="1" smtClean="0"/>
              <a:t>Örnek</a:t>
            </a:r>
            <a:r>
              <a:rPr lang="en-GB" dirty="0" smtClean="0"/>
              <a:t> 27.7 </a:t>
            </a:r>
            <a:r>
              <a:rPr lang="en-GB" dirty="0" err="1" smtClean="0"/>
              <a:t>Elektrik</a:t>
            </a:r>
            <a:r>
              <a:rPr lang="en-GB" dirty="0" smtClean="0"/>
              <a:t> </a:t>
            </a:r>
            <a:r>
              <a:rPr lang="en-GB" dirty="0" err="1" smtClean="0"/>
              <a:t>Isıtıcısındaki</a:t>
            </a:r>
            <a:r>
              <a:rPr lang="en-GB" dirty="0" smtClean="0"/>
              <a:t> </a:t>
            </a:r>
            <a:r>
              <a:rPr lang="en-GB" dirty="0" err="1" smtClean="0"/>
              <a:t>Güç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559769"/>
            <a:ext cx="8255000" cy="3600986"/>
          </a:xfrm>
        </p:spPr>
        <p:txBody>
          <a:bodyPr/>
          <a:lstStyle/>
          <a:p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elektrik</a:t>
            </a:r>
            <a:r>
              <a:rPr lang="en-GB" dirty="0" smtClean="0"/>
              <a:t> </a:t>
            </a:r>
            <a:r>
              <a:rPr lang="en-GB" dirty="0" err="1" smtClean="0"/>
              <a:t>ısıtıcısı</a:t>
            </a:r>
            <a:r>
              <a:rPr lang="en-GB" dirty="0" smtClean="0"/>
              <a:t>, </a:t>
            </a:r>
            <a:r>
              <a:rPr lang="en-GB" dirty="0" err="1" smtClean="0"/>
              <a:t>toplam</a:t>
            </a:r>
            <a:r>
              <a:rPr lang="en-GB" dirty="0" smtClean="0"/>
              <a:t> </a:t>
            </a:r>
            <a:r>
              <a:rPr lang="en-GB" dirty="0" err="1" smtClean="0"/>
              <a:t>direnci</a:t>
            </a:r>
            <a:r>
              <a:rPr lang="en-GB" dirty="0" smtClean="0"/>
              <a:t> 8 </a:t>
            </a:r>
            <a:r>
              <a:rPr lang="el-GR" dirty="0" smtClean="0"/>
              <a:t>Ω</a:t>
            </a:r>
            <a:r>
              <a:rPr lang="en-GB" dirty="0" smtClean="0"/>
              <a:t> </a:t>
            </a:r>
            <a:r>
              <a:rPr lang="en-GB" dirty="0" err="1" smtClean="0"/>
              <a:t>olan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nikrom</a:t>
            </a:r>
            <a:r>
              <a:rPr lang="en-GB" dirty="0" smtClean="0"/>
              <a:t> tele 120 V </a:t>
            </a:r>
            <a:r>
              <a:rPr lang="en-GB" dirty="0" err="1" smtClean="0"/>
              <a:t>potansiyel</a:t>
            </a:r>
            <a:r>
              <a:rPr lang="en-GB" dirty="0" smtClean="0"/>
              <a:t> </a:t>
            </a:r>
            <a:r>
              <a:rPr lang="en-GB" dirty="0" err="1" smtClean="0"/>
              <a:t>farkı</a:t>
            </a:r>
            <a:r>
              <a:rPr lang="en-GB" dirty="0" smtClean="0"/>
              <a:t> </a:t>
            </a:r>
            <a:r>
              <a:rPr lang="en-GB" dirty="0" err="1" smtClean="0"/>
              <a:t>uygulanacak</a:t>
            </a:r>
            <a:r>
              <a:rPr lang="en-GB" dirty="0" smtClean="0"/>
              <a:t> </a:t>
            </a:r>
            <a:r>
              <a:rPr lang="en-GB" dirty="0" err="1" smtClean="0"/>
              <a:t>şekilde</a:t>
            </a:r>
            <a:r>
              <a:rPr lang="en-GB" dirty="0" smtClean="0"/>
              <a:t> </a:t>
            </a:r>
            <a:r>
              <a:rPr lang="en-GB" dirty="0" err="1" smtClean="0"/>
              <a:t>yapılmıştır</a:t>
            </a:r>
            <a:r>
              <a:rPr lang="en-GB" dirty="0" smtClean="0"/>
              <a:t>. Tel </a:t>
            </a:r>
            <a:r>
              <a:rPr lang="en-GB" dirty="0" err="1" smtClean="0"/>
              <a:t>vasıtasıyla</a:t>
            </a:r>
            <a:r>
              <a:rPr lang="en-GB" dirty="0" smtClean="0"/>
              <a:t> </a:t>
            </a:r>
            <a:r>
              <a:rPr lang="en-GB" dirty="0" err="1" smtClean="0"/>
              <a:t>taşınan</a:t>
            </a:r>
            <a:r>
              <a:rPr lang="en-GB" dirty="0" smtClean="0"/>
              <a:t> </a:t>
            </a:r>
            <a:r>
              <a:rPr lang="en-GB" dirty="0" err="1" smtClean="0"/>
              <a:t>akım</a:t>
            </a:r>
            <a:r>
              <a:rPr lang="en-GB" dirty="0" smtClean="0"/>
              <a:t> </a:t>
            </a:r>
            <a:r>
              <a:rPr lang="en-GB" dirty="0" err="1" smtClean="0"/>
              <a:t>ve</a:t>
            </a:r>
            <a:r>
              <a:rPr lang="en-GB" dirty="0" smtClean="0"/>
              <a:t> </a:t>
            </a:r>
            <a:r>
              <a:rPr lang="en-GB" dirty="0" err="1" smtClean="0"/>
              <a:t>ısıtıcının</a:t>
            </a:r>
            <a:r>
              <a:rPr lang="en-GB" dirty="0" smtClean="0"/>
              <a:t> </a:t>
            </a:r>
            <a:r>
              <a:rPr lang="en-GB" dirty="0" err="1" smtClean="0"/>
              <a:t>harcadığı</a:t>
            </a:r>
            <a:r>
              <a:rPr lang="en-GB" dirty="0" smtClean="0"/>
              <a:t> </a:t>
            </a:r>
            <a:r>
              <a:rPr lang="en-GB" dirty="0" err="1" smtClean="0"/>
              <a:t>gücü</a:t>
            </a:r>
            <a:r>
              <a:rPr lang="en-GB" dirty="0" smtClean="0"/>
              <a:t> </a:t>
            </a:r>
            <a:r>
              <a:rPr lang="en-GB" dirty="0" err="1" smtClean="0"/>
              <a:t>bulunuz</a:t>
            </a:r>
            <a:r>
              <a:rPr lang="en-GB" dirty="0" smtClean="0"/>
              <a:t>.</a:t>
            </a:r>
          </a:p>
          <a:p>
            <a:r>
              <a:rPr lang="en-GB" b="1" dirty="0" err="1" smtClean="0"/>
              <a:t>Çözüm</a:t>
            </a:r>
            <a:r>
              <a:rPr lang="en-GB" dirty="0" smtClean="0"/>
              <a:t>: </a:t>
            </a:r>
            <a:r>
              <a:rPr lang="en-GB" dirty="0" smtClean="0">
                <a:sym typeface="Symbol" panose="05050102010706020507" pitchFamily="18" charset="2"/>
              </a:rPr>
              <a:t>V=RI </a:t>
            </a:r>
            <a:r>
              <a:rPr lang="en-GB" dirty="0" err="1" smtClean="0">
                <a:sym typeface="Symbol" panose="05050102010706020507" pitchFamily="18" charset="2"/>
              </a:rPr>
              <a:t>olduğundan</a:t>
            </a:r>
            <a:r>
              <a:rPr lang="en-GB" dirty="0" smtClean="0">
                <a:sym typeface="Symbol" panose="05050102010706020507" pitchFamily="18" charset="2"/>
              </a:rPr>
              <a:t>,</a:t>
            </a:r>
          </a:p>
          <a:p>
            <a:endParaRPr lang="en-GB" dirty="0">
              <a:sym typeface="Symbol" panose="05050102010706020507" pitchFamily="18" charset="2"/>
            </a:endParaRPr>
          </a:p>
          <a:p>
            <a:endParaRPr lang="en-GB" dirty="0" smtClean="0">
              <a:sym typeface="Symbol" panose="05050102010706020507" pitchFamily="18" charset="2"/>
            </a:endParaRPr>
          </a:p>
          <a:p>
            <a:endParaRPr lang="en-GB" dirty="0">
              <a:sym typeface="Symbol" panose="05050102010706020507" pitchFamily="18" charset="2"/>
            </a:endParaRPr>
          </a:p>
          <a:p>
            <a:r>
              <a:rPr lang="en-GB" dirty="0" err="1">
                <a:sym typeface="Symbol" panose="05050102010706020507" pitchFamily="18" charset="2"/>
              </a:rPr>
              <a:t>e</a:t>
            </a:r>
            <a:r>
              <a:rPr lang="en-GB" dirty="0" err="1" smtClean="0">
                <a:sym typeface="Symbol" panose="05050102010706020507" pitchFamily="18" charset="2"/>
              </a:rPr>
              <a:t>lde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ederiz</a:t>
            </a:r>
            <a:r>
              <a:rPr lang="en-GB" dirty="0" smtClean="0">
                <a:sym typeface="Symbol" panose="05050102010706020507" pitchFamily="18" charset="2"/>
              </a:rPr>
              <a:t>.                  </a:t>
            </a:r>
            <a:r>
              <a:rPr lang="en-GB" dirty="0" err="1" smtClean="0">
                <a:sym typeface="Symbol" panose="05050102010706020507" pitchFamily="18" charset="2"/>
              </a:rPr>
              <a:t>Ifadesini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kullanarak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harcadığı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gücü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</a:p>
          <a:p>
            <a:endParaRPr lang="en-GB" dirty="0" smtClean="0">
              <a:sym typeface="Symbol" panose="05050102010706020507" pitchFamily="18" charset="2"/>
            </a:endParaRPr>
          </a:p>
          <a:p>
            <a:endParaRPr lang="en-GB" dirty="0">
              <a:sym typeface="Symbol" panose="05050102010706020507" pitchFamily="18" charset="2"/>
            </a:endParaRPr>
          </a:p>
          <a:p>
            <a:endParaRPr lang="en-GB" dirty="0" smtClean="0">
              <a:sym typeface="Symbol" panose="05050102010706020507" pitchFamily="18" charset="2"/>
            </a:endParaRPr>
          </a:p>
          <a:p>
            <a:r>
              <a:rPr lang="en-GB" dirty="0" err="1" smtClean="0">
                <a:sym typeface="Symbol" panose="05050102010706020507" pitchFamily="18" charset="2"/>
              </a:rPr>
              <a:t>olarak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bulabiliriz</a:t>
            </a:r>
            <a:r>
              <a:rPr lang="en-GB" dirty="0" smtClean="0">
                <a:sym typeface="Symbol" panose="05050102010706020507" pitchFamily="18" charset="2"/>
              </a:rPr>
              <a:t>. </a:t>
            </a:r>
            <a:r>
              <a:rPr lang="en-GB" dirty="0" err="1" smtClean="0">
                <a:sym typeface="Symbol" panose="05050102010706020507" pitchFamily="18" charset="2"/>
              </a:rPr>
              <a:t>Uygulanan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potansiyel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farkını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iki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katına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çıkarırsak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akım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iki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katına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fakat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dört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katına</a:t>
            </a:r>
            <a:r>
              <a:rPr lang="en-GB" dirty="0" smtClean="0">
                <a:sym typeface="Symbol" panose="05050102010706020507" pitchFamily="18" charset="2"/>
              </a:rPr>
              <a:t> </a:t>
            </a:r>
            <a:r>
              <a:rPr lang="en-GB" dirty="0" err="1" smtClean="0">
                <a:sym typeface="Symbol" panose="05050102010706020507" pitchFamily="18" charset="2"/>
              </a:rPr>
              <a:t>çıkar</a:t>
            </a:r>
            <a:r>
              <a:rPr lang="en-GB" dirty="0" smtClean="0">
                <a:sym typeface="Symbol" panose="05050102010706020507" pitchFamily="18" charset="2"/>
              </a:rPr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73308"/>
            <a:ext cx="2938969" cy="63817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451565"/>
            <a:ext cx="803336" cy="29928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2" y="3902778"/>
            <a:ext cx="3629036" cy="36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108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en-GB" dirty="0" err="1" smtClean="0"/>
              <a:t>Örnek</a:t>
            </a:r>
            <a:r>
              <a:rPr lang="en-GB" dirty="0" smtClean="0"/>
              <a:t> 27.8 </a:t>
            </a:r>
            <a:r>
              <a:rPr lang="en-GB" dirty="0" err="1" smtClean="0"/>
              <a:t>Akşam</a:t>
            </a:r>
            <a:r>
              <a:rPr lang="en-GB" dirty="0" smtClean="0"/>
              <a:t> </a:t>
            </a:r>
            <a:r>
              <a:rPr lang="en-GB" dirty="0" err="1" smtClean="0"/>
              <a:t>yemeği</a:t>
            </a:r>
            <a:r>
              <a:rPr lang="en-GB" dirty="0" smtClean="0"/>
              <a:t> </a:t>
            </a:r>
            <a:r>
              <a:rPr lang="en-GB" dirty="0" err="1" smtClean="0"/>
              <a:t>yapmanın</a:t>
            </a:r>
            <a:r>
              <a:rPr lang="en-GB" dirty="0" smtClean="0"/>
              <a:t> </a:t>
            </a:r>
            <a:r>
              <a:rPr lang="en-GB" dirty="0" err="1" smtClean="0"/>
              <a:t>maliyeti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4154984"/>
          </a:xfrm>
        </p:spPr>
        <p:txBody>
          <a:bodyPr/>
          <a:lstStyle/>
          <a:p>
            <a:r>
              <a:rPr lang="en-GB" dirty="0" err="1" smtClean="0"/>
              <a:t>Sürekli</a:t>
            </a:r>
            <a:r>
              <a:rPr lang="en-GB" dirty="0" smtClean="0"/>
              <a:t> </a:t>
            </a:r>
            <a:r>
              <a:rPr lang="en-GB" dirty="0" err="1" smtClean="0"/>
              <a:t>olarak</a:t>
            </a:r>
            <a:r>
              <a:rPr lang="en-GB" dirty="0" smtClean="0"/>
              <a:t> 20 A </a:t>
            </a:r>
            <a:r>
              <a:rPr lang="en-GB" dirty="0" err="1" smtClean="0"/>
              <a:t>ve</a:t>
            </a:r>
            <a:r>
              <a:rPr lang="en-GB" dirty="0" smtClean="0"/>
              <a:t> 240 V ta </a:t>
            </a:r>
            <a:r>
              <a:rPr lang="en-GB" dirty="0" err="1" smtClean="0"/>
              <a:t>çalışan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fırında</a:t>
            </a:r>
            <a:r>
              <a:rPr lang="en-GB" dirty="0" smtClean="0"/>
              <a:t> 4 </a:t>
            </a:r>
            <a:r>
              <a:rPr lang="en-GB" dirty="0" err="1" smtClean="0"/>
              <a:t>saatte</a:t>
            </a:r>
            <a:r>
              <a:rPr lang="en-GB" dirty="0" smtClean="0"/>
              <a:t> </a:t>
            </a:r>
            <a:r>
              <a:rPr lang="en-GB" dirty="0" err="1" smtClean="0"/>
              <a:t>pişirilen</a:t>
            </a:r>
            <a:r>
              <a:rPr lang="en-GB" dirty="0" smtClean="0"/>
              <a:t> </a:t>
            </a:r>
            <a:r>
              <a:rPr lang="en-GB" dirty="0" err="1" smtClean="0"/>
              <a:t>hindinin</a:t>
            </a:r>
            <a:r>
              <a:rPr lang="en-GB" dirty="0" smtClean="0"/>
              <a:t> </a:t>
            </a:r>
            <a:r>
              <a:rPr lang="en-GB" dirty="0" err="1" smtClean="0"/>
              <a:t>fiyatını</a:t>
            </a:r>
            <a:r>
              <a:rPr lang="en-GB" dirty="0" smtClean="0"/>
              <a:t> </a:t>
            </a:r>
            <a:r>
              <a:rPr lang="en-GB" dirty="0" err="1" smtClean="0"/>
              <a:t>tahmin</a:t>
            </a:r>
            <a:r>
              <a:rPr lang="en-GB" dirty="0" smtClean="0"/>
              <a:t> </a:t>
            </a:r>
            <a:r>
              <a:rPr lang="en-GB" dirty="0" err="1" smtClean="0"/>
              <a:t>ediniz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Çözüm</a:t>
            </a:r>
            <a:r>
              <a:rPr lang="en-GB" dirty="0" smtClean="0"/>
              <a:t>: </a:t>
            </a:r>
            <a:r>
              <a:rPr lang="en-GB" dirty="0" err="1" smtClean="0"/>
              <a:t>Fırın</a:t>
            </a:r>
            <a:r>
              <a:rPr lang="en-GB" dirty="0" smtClean="0"/>
              <a:t> </a:t>
            </a:r>
            <a:r>
              <a:rPr lang="en-GB" dirty="0" err="1" smtClean="0"/>
              <a:t>tarafından</a:t>
            </a:r>
            <a:r>
              <a:rPr lang="en-GB" dirty="0" smtClean="0"/>
              <a:t> </a:t>
            </a:r>
            <a:r>
              <a:rPr lang="en-GB" dirty="0" err="1" smtClean="0"/>
              <a:t>harcanan</a:t>
            </a:r>
            <a:r>
              <a:rPr lang="en-GB" dirty="0" smtClean="0"/>
              <a:t> </a:t>
            </a:r>
            <a:r>
              <a:rPr lang="en-GB" dirty="0" err="1" smtClean="0"/>
              <a:t>güç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Tüketilen</a:t>
            </a:r>
            <a:r>
              <a:rPr lang="en-GB" dirty="0" smtClean="0"/>
              <a:t> </a:t>
            </a:r>
            <a:r>
              <a:rPr lang="en-GB" dirty="0" err="1" smtClean="0"/>
              <a:t>enerji</a:t>
            </a:r>
            <a:r>
              <a:rPr lang="en-GB" dirty="0" smtClean="0"/>
              <a:t>, </a:t>
            </a:r>
            <a:r>
              <a:rPr lang="en-GB" dirty="0" err="1" smtClean="0"/>
              <a:t>güç</a:t>
            </a:r>
            <a:r>
              <a:rPr lang="en-GB" dirty="0" smtClean="0"/>
              <a:t> x zaman </a:t>
            </a:r>
            <a:r>
              <a:rPr lang="en-GB" dirty="0" err="1" smtClean="0"/>
              <a:t>olduğu</a:t>
            </a:r>
            <a:r>
              <a:rPr lang="en-GB" dirty="0" smtClean="0"/>
              <a:t> </a:t>
            </a:r>
            <a:r>
              <a:rPr lang="en-GB" dirty="0" err="1" smtClean="0"/>
              <a:t>için</a:t>
            </a:r>
            <a:r>
              <a:rPr lang="en-GB" dirty="0" smtClean="0"/>
              <a:t> </a:t>
            </a:r>
            <a:r>
              <a:rPr lang="en-GB" dirty="0" err="1" smtClean="0"/>
              <a:t>ödemeniz</a:t>
            </a:r>
            <a:r>
              <a:rPr lang="en-GB" dirty="0" smtClean="0"/>
              <a:t> </a:t>
            </a:r>
            <a:r>
              <a:rPr lang="en-GB" dirty="0" err="1" smtClean="0"/>
              <a:t>gereken</a:t>
            </a:r>
            <a:r>
              <a:rPr lang="en-GB" dirty="0" smtClean="0"/>
              <a:t> </a:t>
            </a:r>
            <a:r>
              <a:rPr lang="en-GB" dirty="0" err="1" smtClean="0"/>
              <a:t>enerji</a:t>
            </a:r>
            <a:r>
              <a:rPr lang="en-GB" dirty="0" smtClean="0"/>
              <a:t> </a:t>
            </a:r>
            <a:r>
              <a:rPr lang="en-GB" dirty="0" err="1" smtClean="0"/>
              <a:t>miktarı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Şayet</a:t>
            </a:r>
            <a:r>
              <a:rPr lang="en-GB" dirty="0" smtClean="0"/>
              <a:t> kilowatt </a:t>
            </a:r>
            <a:r>
              <a:rPr lang="en-GB" dirty="0" err="1" smtClean="0"/>
              <a:t>saat</a:t>
            </a:r>
            <a:r>
              <a:rPr lang="en-GB" dirty="0" smtClean="0"/>
              <a:t> </a:t>
            </a:r>
            <a:r>
              <a:rPr lang="en-GB" dirty="0" err="1" smtClean="0"/>
              <a:t>başına</a:t>
            </a:r>
            <a:r>
              <a:rPr lang="en-GB" dirty="0" smtClean="0"/>
              <a:t> </a:t>
            </a:r>
            <a:r>
              <a:rPr lang="en-GB" dirty="0" err="1" smtClean="0"/>
              <a:t>ödenmesi</a:t>
            </a:r>
            <a:r>
              <a:rPr lang="en-GB" dirty="0" smtClean="0"/>
              <a:t> </a:t>
            </a:r>
            <a:r>
              <a:rPr lang="en-GB" dirty="0" err="1" smtClean="0"/>
              <a:t>gereken</a:t>
            </a:r>
            <a:r>
              <a:rPr lang="en-GB" dirty="0" smtClean="0"/>
              <a:t> </a:t>
            </a:r>
            <a:r>
              <a:rPr lang="en-GB" dirty="0" err="1" smtClean="0"/>
              <a:t>bedel</a:t>
            </a:r>
            <a:r>
              <a:rPr lang="en-GB" dirty="0" smtClean="0"/>
              <a:t> </a:t>
            </a:r>
            <a:r>
              <a:rPr lang="en-GB" dirty="0" err="1" smtClean="0"/>
              <a:t>tahmini</a:t>
            </a:r>
            <a:r>
              <a:rPr lang="en-GB" dirty="0" smtClean="0"/>
              <a:t> </a:t>
            </a:r>
            <a:r>
              <a:rPr lang="en-GB" dirty="0" err="1" smtClean="0"/>
              <a:t>olarak</a:t>
            </a:r>
            <a:r>
              <a:rPr lang="en-GB" dirty="0" smtClean="0"/>
              <a:t> 8,00 ₡ </a:t>
            </a:r>
            <a:r>
              <a:rPr lang="en-GB" dirty="0" err="1" smtClean="0"/>
              <a:t>ise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err="1" smtClean="0"/>
              <a:t>olur</a:t>
            </a:r>
            <a:r>
              <a:rPr lang="en-GB" dirty="0" smtClean="0"/>
              <a:t>.</a:t>
            </a:r>
            <a:endParaRPr lang="en-GB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2362200"/>
            <a:ext cx="4802188" cy="4191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97" y="3537526"/>
            <a:ext cx="4195621" cy="424873"/>
          </a:xfrm>
          <a:prstGeom prst="rect">
            <a:avLst/>
          </a:prstGeom>
        </p:spPr>
      </p:pic>
      <p:graphicFrame>
        <p:nvGraphicFramePr>
          <p:cNvPr id="11" name="Nesne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926311"/>
              </p:ext>
            </p:extLst>
          </p:nvPr>
        </p:nvGraphicFramePr>
        <p:xfrm>
          <a:off x="444500" y="4701477"/>
          <a:ext cx="4051300" cy="355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Denklem" r:id="rId5" imgW="2273300" imgH="203200" progId="Equation.3">
                  <p:embed/>
                </p:oleObj>
              </mc:Choice>
              <mc:Fallback>
                <p:oleObj name="Denklem" r:id="rId5" imgW="2273300" imgH="203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4701477"/>
                        <a:ext cx="4051300" cy="3559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1944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en-GB" dirty="0" err="1" smtClean="0"/>
              <a:t>Örnek</a:t>
            </a:r>
            <a:r>
              <a:rPr lang="en-GB" dirty="0" smtClean="0"/>
              <a:t> 27.9 </a:t>
            </a:r>
            <a:r>
              <a:rPr lang="en-GB" dirty="0" err="1" smtClean="0"/>
              <a:t>Elektron</a:t>
            </a:r>
            <a:r>
              <a:rPr lang="en-GB" dirty="0" smtClean="0"/>
              <a:t> </a:t>
            </a:r>
            <a:r>
              <a:rPr lang="en-GB" dirty="0" err="1" smtClean="0"/>
              <a:t>Demetindeki</a:t>
            </a:r>
            <a:r>
              <a:rPr lang="en-GB" dirty="0" smtClean="0"/>
              <a:t> </a:t>
            </a:r>
            <a:r>
              <a:rPr lang="en-GB" dirty="0" err="1" smtClean="0"/>
              <a:t>Akım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1661993"/>
          </a:xfrm>
        </p:spPr>
        <p:txBody>
          <a:bodyPr/>
          <a:lstStyle/>
          <a:p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parçacık</a:t>
            </a:r>
            <a:r>
              <a:rPr lang="en-GB" dirty="0" smtClean="0"/>
              <a:t> </a:t>
            </a:r>
            <a:r>
              <a:rPr lang="en-GB" dirty="0" err="1" smtClean="0"/>
              <a:t>hızlandırıcıda</a:t>
            </a:r>
            <a:r>
              <a:rPr lang="en-GB" dirty="0" smtClean="0"/>
              <a:t>, </a:t>
            </a:r>
            <a:r>
              <a:rPr lang="en-GB" dirty="0" err="1" smtClean="0"/>
              <a:t>elektronlar</a:t>
            </a:r>
            <a:r>
              <a:rPr lang="en-GB" dirty="0" smtClean="0"/>
              <a:t> 40,0 MeV </a:t>
            </a:r>
            <a:r>
              <a:rPr lang="en-GB" dirty="0" err="1" smtClean="0"/>
              <a:t>lik</a:t>
            </a:r>
            <a:r>
              <a:rPr lang="en-GB" dirty="0" smtClean="0"/>
              <a:t> </a:t>
            </a:r>
            <a:r>
              <a:rPr lang="en-GB" dirty="0" err="1" smtClean="0"/>
              <a:t>enerji</a:t>
            </a:r>
            <a:r>
              <a:rPr lang="en-GB" dirty="0" smtClean="0"/>
              <a:t> </a:t>
            </a:r>
            <a:r>
              <a:rPr lang="en-GB" dirty="0" err="1" smtClean="0"/>
              <a:t>ile</a:t>
            </a:r>
            <a:r>
              <a:rPr lang="en-GB" dirty="0" smtClean="0"/>
              <a:t> </a:t>
            </a:r>
            <a:r>
              <a:rPr lang="en-GB" dirty="0" err="1" smtClean="0"/>
              <a:t>çıkıyor</a:t>
            </a:r>
            <a:r>
              <a:rPr lang="en-GB" dirty="0" smtClean="0"/>
              <a:t>                                  . </a:t>
            </a:r>
            <a:r>
              <a:rPr lang="en-GB" dirty="0" err="1" smtClean="0"/>
              <a:t>Elektronlar</a:t>
            </a:r>
            <a:r>
              <a:rPr lang="en-GB" dirty="0" smtClean="0"/>
              <a:t> </a:t>
            </a:r>
            <a:r>
              <a:rPr lang="en-GB" dirty="0" err="1" smtClean="0"/>
              <a:t>kararlı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demet</a:t>
            </a:r>
            <a:r>
              <a:rPr lang="en-GB" dirty="0" smtClean="0"/>
              <a:t> </a:t>
            </a:r>
            <a:r>
              <a:rPr lang="en-GB" dirty="0" err="1" smtClean="0"/>
              <a:t>şeklinde</a:t>
            </a:r>
            <a:r>
              <a:rPr lang="en-GB" dirty="0" smtClean="0"/>
              <a:t> </a:t>
            </a:r>
            <a:r>
              <a:rPr lang="en-GB" dirty="0" err="1" smtClean="0"/>
              <a:t>çıkmazlar</a:t>
            </a:r>
            <a:r>
              <a:rPr lang="en-GB" dirty="0" smtClean="0"/>
              <a:t>, </a:t>
            </a:r>
            <a:r>
              <a:rPr lang="en-GB" dirty="0" err="1" smtClean="0"/>
              <a:t>fakat</a:t>
            </a:r>
            <a:r>
              <a:rPr lang="en-GB" dirty="0" smtClean="0"/>
              <a:t> </a:t>
            </a:r>
            <a:r>
              <a:rPr lang="en-GB" dirty="0" err="1" smtClean="0"/>
              <a:t>ziyade</a:t>
            </a:r>
            <a:r>
              <a:rPr lang="en-GB" dirty="0" smtClean="0"/>
              <a:t> 250 </a:t>
            </a:r>
            <a:r>
              <a:rPr lang="en-GB" dirty="0" err="1" smtClean="0"/>
              <a:t>atım</a:t>
            </a:r>
            <a:r>
              <a:rPr lang="en-GB" dirty="0" smtClean="0"/>
              <a:t>/s </a:t>
            </a:r>
            <a:r>
              <a:rPr lang="en-GB" dirty="0" err="1" smtClean="0"/>
              <a:t>lik</a:t>
            </a:r>
            <a:r>
              <a:rPr lang="en-GB" dirty="0" smtClean="0"/>
              <a:t> </a:t>
            </a:r>
            <a:r>
              <a:rPr lang="en-GB" dirty="0" err="1" smtClean="0"/>
              <a:t>hızlarda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atım</a:t>
            </a:r>
            <a:r>
              <a:rPr lang="en-GB" dirty="0" smtClean="0"/>
              <a:t> </a:t>
            </a:r>
            <a:r>
              <a:rPr lang="en-GB" dirty="0" err="1" smtClean="0"/>
              <a:t>şekilndedir</a:t>
            </a:r>
            <a:r>
              <a:rPr lang="en-GB" dirty="0" smtClean="0"/>
              <a:t>. Bu </a:t>
            </a:r>
            <a:r>
              <a:rPr lang="en-GB" dirty="0" err="1" smtClean="0"/>
              <a:t>Şekil</a:t>
            </a:r>
            <a:r>
              <a:rPr lang="en-GB" dirty="0" smtClean="0"/>
              <a:t> 27.18 </a:t>
            </a:r>
            <a:r>
              <a:rPr lang="en-GB" dirty="0" err="1" smtClean="0"/>
              <a:t>deki</a:t>
            </a:r>
            <a:r>
              <a:rPr lang="en-GB" dirty="0" smtClean="0"/>
              <a:t> </a:t>
            </a:r>
            <a:r>
              <a:rPr lang="en-GB" dirty="0" err="1" smtClean="0"/>
              <a:t>atmalar</a:t>
            </a:r>
            <a:r>
              <a:rPr lang="en-GB" dirty="0" smtClean="0"/>
              <a:t> </a:t>
            </a:r>
            <a:r>
              <a:rPr lang="en-GB" dirty="0" err="1" smtClean="0"/>
              <a:t>arasındaki</a:t>
            </a:r>
            <a:r>
              <a:rPr lang="en-GB" dirty="0" smtClean="0"/>
              <a:t> zaman 4 </a:t>
            </a:r>
            <a:r>
              <a:rPr lang="en-GB" dirty="0" err="1" smtClean="0"/>
              <a:t>ms</a:t>
            </a:r>
            <a:r>
              <a:rPr lang="en-GB" dirty="0" smtClean="0"/>
              <a:t> </a:t>
            </a:r>
            <a:r>
              <a:rPr lang="en-GB" dirty="0" err="1" smtClean="0"/>
              <a:t>karşılık</a:t>
            </a:r>
            <a:r>
              <a:rPr lang="en-GB" dirty="0" smtClean="0"/>
              <a:t> </a:t>
            </a:r>
            <a:r>
              <a:rPr lang="en-GB" dirty="0" err="1" smtClean="0"/>
              <a:t>gelir</a:t>
            </a:r>
            <a:r>
              <a:rPr lang="en-GB" dirty="0" smtClean="0"/>
              <a:t>. Her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atma</a:t>
            </a:r>
            <a:r>
              <a:rPr lang="en-GB" dirty="0" smtClean="0"/>
              <a:t> 200 ns </a:t>
            </a:r>
            <a:r>
              <a:rPr lang="en-GB" dirty="0" err="1" smtClean="0"/>
              <a:t>durumunu</a:t>
            </a:r>
            <a:r>
              <a:rPr lang="en-GB" dirty="0" smtClean="0"/>
              <a:t> </a:t>
            </a:r>
            <a:r>
              <a:rPr lang="en-GB" dirty="0" err="1" smtClean="0"/>
              <a:t>korur</a:t>
            </a:r>
            <a:r>
              <a:rPr lang="en-GB" dirty="0" smtClean="0"/>
              <a:t> </a:t>
            </a:r>
            <a:r>
              <a:rPr lang="en-GB" dirty="0" err="1" smtClean="0"/>
              <a:t>ve</a:t>
            </a:r>
            <a:r>
              <a:rPr lang="en-GB" dirty="0" smtClean="0"/>
              <a:t> </a:t>
            </a:r>
            <a:r>
              <a:rPr lang="en-GB" dirty="0" err="1" smtClean="0"/>
              <a:t>bu</a:t>
            </a:r>
            <a:r>
              <a:rPr lang="en-GB" dirty="0" smtClean="0"/>
              <a:t> </a:t>
            </a:r>
            <a:r>
              <a:rPr lang="en-GB" dirty="0" err="1" smtClean="0"/>
              <a:t>atmalardaki</a:t>
            </a:r>
            <a:r>
              <a:rPr lang="en-GB" dirty="0" smtClean="0"/>
              <a:t> </a:t>
            </a:r>
            <a:r>
              <a:rPr lang="en-GB" dirty="0" err="1" smtClean="0"/>
              <a:t>elektronlar</a:t>
            </a:r>
            <a:r>
              <a:rPr lang="en-GB" dirty="0" smtClean="0"/>
              <a:t> 250 mA </a:t>
            </a:r>
            <a:r>
              <a:rPr lang="en-GB" dirty="0" err="1" smtClean="0"/>
              <a:t>lik</a:t>
            </a:r>
            <a:r>
              <a:rPr lang="en-GB" dirty="0" smtClean="0"/>
              <a:t> </a:t>
            </a:r>
            <a:r>
              <a:rPr lang="en-GB" dirty="0" err="1" smtClean="0"/>
              <a:t>akım</a:t>
            </a:r>
            <a:r>
              <a:rPr lang="en-GB" dirty="0" smtClean="0"/>
              <a:t> </a:t>
            </a:r>
            <a:r>
              <a:rPr lang="en-GB" dirty="0" err="1" smtClean="0"/>
              <a:t>meydana</a:t>
            </a:r>
            <a:r>
              <a:rPr lang="en-GB" dirty="0" smtClean="0"/>
              <a:t> </a:t>
            </a:r>
            <a:r>
              <a:rPr lang="en-GB" dirty="0" err="1" smtClean="0"/>
              <a:t>getirir</a:t>
            </a:r>
            <a:r>
              <a:rPr lang="en-GB" dirty="0" smtClean="0"/>
              <a:t>. </a:t>
            </a:r>
            <a:r>
              <a:rPr lang="en-GB" dirty="0" err="1" smtClean="0"/>
              <a:t>Akım</a:t>
            </a:r>
            <a:r>
              <a:rPr lang="en-GB" dirty="0" smtClean="0"/>
              <a:t>, </a:t>
            </a:r>
            <a:r>
              <a:rPr lang="en-GB" dirty="0" err="1" smtClean="0"/>
              <a:t>atmalar</a:t>
            </a:r>
            <a:r>
              <a:rPr lang="en-GB" dirty="0" smtClean="0"/>
              <a:t> </a:t>
            </a:r>
            <a:r>
              <a:rPr lang="en-GB" dirty="0" err="1" smtClean="0"/>
              <a:t>arasında</a:t>
            </a:r>
            <a:r>
              <a:rPr lang="en-GB" dirty="0" smtClean="0"/>
              <a:t> </a:t>
            </a:r>
            <a:r>
              <a:rPr lang="en-GB" dirty="0" err="1" smtClean="0"/>
              <a:t>sıfırdır</a:t>
            </a:r>
            <a:r>
              <a:rPr lang="en-GB" dirty="0" smtClean="0"/>
              <a:t>. (a) </a:t>
            </a:r>
            <a:r>
              <a:rPr lang="en-GB" dirty="0" err="1" smtClean="0"/>
              <a:t>Atma</a:t>
            </a:r>
            <a:r>
              <a:rPr lang="en-GB" dirty="0" smtClean="0"/>
              <a:t> </a:t>
            </a:r>
            <a:r>
              <a:rPr lang="en-GB" dirty="0" err="1" smtClean="0"/>
              <a:t>başına</a:t>
            </a:r>
            <a:r>
              <a:rPr lang="en-GB" dirty="0" smtClean="0"/>
              <a:t> </a:t>
            </a:r>
            <a:r>
              <a:rPr lang="en-GB" dirty="0" err="1" smtClean="0"/>
              <a:t>hızlandırıcı</a:t>
            </a:r>
            <a:r>
              <a:rPr lang="en-GB" dirty="0" smtClean="0"/>
              <a:t> </a:t>
            </a:r>
            <a:r>
              <a:rPr lang="en-GB" dirty="0" err="1" smtClean="0"/>
              <a:t>tarafından</a:t>
            </a:r>
            <a:r>
              <a:rPr lang="en-GB" dirty="0" smtClean="0"/>
              <a:t> ne </a:t>
            </a:r>
            <a:r>
              <a:rPr lang="en-GB" dirty="0" err="1" smtClean="0"/>
              <a:t>kadar</a:t>
            </a:r>
            <a:r>
              <a:rPr lang="en-GB" dirty="0" smtClean="0"/>
              <a:t> electron </a:t>
            </a:r>
            <a:r>
              <a:rPr lang="en-GB" dirty="0" err="1" smtClean="0"/>
              <a:t>çıkartılır</a:t>
            </a:r>
            <a:r>
              <a:rPr lang="en-GB" dirty="0" smtClean="0"/>
              <a:t>?</a:t>
            </a:r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742004"/>
              </p:ext>
            </p:extLst>
          </p:nvPr>
        </p:nvGraphicFramePr>
        <p:xfrm>
          <a:off x="6705600" y="1491672"/>
          <a:ext cx="1719702" cy="276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Denklem" r:id="rId3" imgW="1422400" imgH="228600" progId="Equation.3">
                  <p:embed/>
                </p:oleObj>
              </mc:Choice>
              <mc:Fallback>
                <p:oleObj name="Denklem" r:id="rId3" imgW="14224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1491672"/>
                        <a:ext cx="1719702" cy="2769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Resim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0" y="3275292"/>
            <a:ext cx="5715000" cy="300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658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en-GB" dirty="0" err="1"/>
              <a:t>Örnek</a:t>
            </a:r>
            <a:r>
              <a:rPr lang="en-GB" dirty="0"/>
              <a:t> 27.9 </a:t>
            </a:r>
            <a:r>
              <a:rPr lang="en-GB" dirty="0" err="1"/>
              <a:t>Elektron</a:t>
            </a:r>
            <a:r>
              <a:rPr lang="en-GB" dirty="0"/>
              <a:t> </a:t>
            </a:r>
            <a:r>
              <a:rPr lang="en-GB" dirty="0" err="1"/>
              <a:t>Demetindeki</a:t>
            </a:r>
            <a:r>
              <a:rPr lang="en-GB" dirty="0"/>
              <a:t> </a:t>
            </a:r>
            <a:r>
              <a:rPr lang="en-GB" dirty="0" err="1"/>
              <a:t>Akım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4431983"/>
          </a:xfrm>
        </p:spPr>
        <p:txBody>
          <a:bodyPr/>
          <a:lstStyle/>
          <a:p>
            <a:r>
              <a:rPr lang="en-GB" b="1" dirty="0" err="1"/>
              <a:t>Çözüm</a:t>
            </a:r>
            <a:r>
              <a:rPr lang="en-GB" dirty="0" err="1"/>
              <a:t>:</a:t>
            </a:r>
            <a:r>
              <a:rPr lang="en-GB" i="1" dirty="0" err="1"/>
              <a:t>dQ</a:t>
            </a:r>
            <a:r>
              <a:rPr lang="en-GB" i="1" dirty="0"/>
              <a:t>=</a:t>
            </a:r>
            <a:r>
              <a:rPr lang="en-GB" i="1" dirty="0" err="1"/>
              <a:t>Idt</a:t>
            </a:r>
            <a:r>
              <a:rPr lang="en-GB" dirty="0"/>
              <a:t> </a:t>
            </a:r>
            <a:r>
              <a:rPr lang="en-GB" dirty="0" err="1"/>
              <a:t>biçimindeki</a:t>
            </a:r>
            <a:r>
              <a:rPr lang="en-GB" dirty="0"/>
              <a:t> 27.2 </a:t>
            </a:r>
            <a:r>
              <a:rPr lang="en-GB" dirty="0" err="1"/>
              <a:t>denklemini</a:t>
            </a:r>
            <a:r>
              <a:rPr lang="en-GB" dirty="0"/>
              <a:t> </a:t>
            </a:r>
            <a:r>
              <a:rPr lang="en-GB" dirty="0" err="1"/>
              <a:t>kullanarak</a:t>
            </a:r>
            <a:r>
              <a:rPr lang="en-GB" dirty="0"/>
              <a:t> </a:t>
            </a:r>
            <a:r>
              <a:rPr lang="en-GB" dirty="0" err="1"/>
              <a:t>atma</a:t>
            </a:r>
            <a:r>
              <a:rPr lang="en-GB" dirty="0"/>
              <a:t> </a:t>
            </a:r>
            <a:r>
              <a:rPr lang="en-GB" dirty="0" err="1"/>
              <a:t>başına</a:t>
            </a:r>
            <a:r>
              <a:rPr lang="en-GB" dirty="0"/>
              <a:t> </a:t>
            </a:r>
            <a:r>
              <a:rPr lang="en-GB" dirty="0" err="1"/>
              <a:t>yük</a:t>
            </a:r>
            <a:r>
              <a:rPr lang="en-GB" dirty="0"/>
              <a:t> </a:t>
            </a:r>
            <a:r>
              <a:rPr lang="en-GB" dirty="0" err="1"/>
              <a:t>miktarını</a:t>
            </a:r>
            <a:r>
              <a:rPr lang="en-GB" dirty="0"/>
              <a:t> </a:t>
            </a:r>
            <a:r>
              <a:rPr lang="en-GB" dirty="0" err="1"/>
              <a:t>bulmak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integralini</a:t>
            </a:r>
            <a:r>
              <a:rPr lang="en-GB" dirty="0"/>
              <a:t> </a:t>
            </a:r>
            <a:r>
              <a:rPr lang="en-GB" dirty="0" err="1"/>
              <a:t>alırız</a:t>
            </a:r>
            <a:r>
              <a:rPr lang="en-GB" dirty="0"/>
              <a:t>. </a:t>
            </a:r>
            <a:r>
              <a:rPr lang="en-GB" dirty="0" err="1"/>
              <a:t>Atma</a:t>
            </a:r>
            <a:r>
              <a:rPr lang="en-GB" dirty="0"/>
              <a:t> </a:t>
            </a:r>
            <a:r>
              <a:rPr lang="en-GB" dirty="0" err="1"/>
              <a:t>varken</a:t>
            </a:r>
            <a:r>
              <a:rPr lang="en-GB" dirty="0"/>
              <a:t> </a:t>
            </a:r>
            <a:r>
              <a:rPr lang="en-GB" dirty="0" err="1"/>
              <a:t>akım</a:t>
            </a:r>
            <a:r>
              <a:rPr lang="en-GB" dirty="0"/>
              <a:t> </a:t>
            </a:r>
            <a:r>
              <a:rPr lang="en-GB" dirty="0" err="1"/>
              <a:t>sabittir</a:t>
            </a:r>
            <a:r>
              <a:rPr lang="en-GB" dirty="0"/>
              <a:t>. O </a:t>
            </a:r>
            <a:r>
              <a:rPr lang="en-GB" dirty="0" err="1"/>
              <a:t>halde</a:t>
            </a:r>
            <a:r>
              <a:rPr lang="en-GB" dirty="0"/>
              <a:t>,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elde</a:t>
            </a:r>
            <a:r>
              <a:rPr lang="en-GB" dirty="0"/>
              <a:t> </a:t>
            </a:r>
            <a:r>
              <a:rPr lang="en-GB" dirty="0" err="1"/>
              <a:t>edilir</a:t>
            </a:r>
            <a:r>
              <a:rPr lang="en-GB" dirty="0"/>
              <a:t>. </a:t>
            </a:r>
            <a:r>
              <a:rPr lang="en-GB" dirty="0" err="1"/>
              <a:t>Atma</a:t>
            </a:r>
            <a:r>
              <a:rPr lang="en-GB" dirty="0"/>
              <a:t> </a:t>
            </a:r>
            <a:r>
              <a:rPr lang="en-GB" dirty="0" err="1"/>
              <a:t>başına</a:t>
            </a:r>
            <a:r>
              <a:rPr lang="en-GB" dirty="0"/>
              <a:t> </a:t>
            </a:r>
            <a:r>
              <a:rPr lang="en-GB" dirty="0" err="1"/>
              <a:t>yük</a:t>
            </a:r>
            <a:r>
              <a:rPr lang="en-GB" dirty="0"/>
              <a:t> </a:t>
            </a:r>
            <a:r>
              <a:rPr lang="en-GB" dirty="0" err="1"/>
              <a:t>miktarını</a:t>
            </a:r>
            <a:r>
              <a:rPr lang="en-GB" dirty="0"/>
              <a:t> electron </a:t>
            </a:r>
            <a:r>
              <a:rPr lang="en-GB" dirty="0" err="1"/>
              <a:t>yüküne</a:t>
            </a:r>
            <a:r>
              <a:rPr lang="en-GB" dirty="0"/>
              <a:t> </a:t>
            </a:r>
            <a:r>
              <a:rPr lang="en-GB" dirty="0" err="1"/>
              <a:t>bölerek</a:t>
            </a:r>
            <a:r>
              <a:rPr lang="en-GB" dirty="0"/>
              <a:t> </a:t>
            </a:r>
            <a:r>
              <a:rPr lang="en-GB" dirty="0" err="1"/>
              <a:t>atma</a:t>
            </a:r>
            <a:r>
              <a:rPr lang="en-GB" dirty="0"/>
              <a:t> </a:t>
            </a:r>
            <a:r>
              <a:rPr lang="en-GB" dirty="0" err="1"/>
              <a:t>başına</a:t>
            </a:r>
            <a:r>
              <a:rPr lang="en-GB" dirty="0"/>
              <a:t> </a:t>
            </a:r>
            <a:r>
              <a:rPr lang="en-GB" dirty="0" err="1"/>
              <a:t>elektron</a:t>
            </a:r>
            <a:r>
              <a:rPr lang="en-GB" dirty="0"/>
              <a:t> </a:t>
            </a:r>
            <a:r>
              <a:rPr lang="en-GB" dirty="0" err="1"/>
              <a:t>sayısını</a:t>
            </a:r>
            <a:r>
              <a:rPr lang="en-GB" dirty="0"/>
              <a:t> </a:t>
            </a:r>
            <a:r>
              <a:rPr lang="en-GB" dirty="0" err="1"/>
              <a:t>buluruz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(b) </a:t>
            </a:r>
            <a:r>
              <a:rPr lang="en-GB" dirty="0" err="1"/>
              <a:t>Hızlandırıcı</a:t>
            </a:r>
            <a:r>
              <a:rPr lang="en-GB" dirty="0"/>
              <a:t> </a:t>
            </a:r>
            <a:r>
              <a:rPr lang="en-GB" dirty="0" err="1"/>
              <a:t>tarafından</a:t>
            </a:r>
            <a:r>
              <a:rPr lang="en-GB" dirty="0"/>
              <a:t> </a:t>
            </a:r>
            <a:r>
              <a:rPr lang="en-GB" dirty="0" err="1"/>
              <a:t>oluşturulan</a:t>
            </a:r>
            <a:r>
              <a:rPr lang="en-GB" dirty="0"/>
              <a:t> </a:t>
            </a:r>
            <a:r>
              <a:rPr lang="en-GB" dirty="0" err="1"/>
              <a:t>atma</a:t>
            </a:r>
            <a:r>
              <a:rPr lang="en-GB" dirty="0"/>
              <a:t> </a:t>
            </a:r>
            <a:r>
              <a:rPr lang="en-GB" dirty="0" err="1"/>
              <a:t>başına</a:t>
            </a:r>
            <a:r>
              <a:rPr lang="en-GB" dirty="0"/>
              <a:t> </a:t>
            </a:r>
            <a:r>
              <a:rPr lang="en-GB" dirty="0" err="1"/>
              <a:t>ortalama</a:t>
            </a:r>
            <a:r>
              <a:rPr lang="en-GB" dirty="0"/>
              <a:t> </a:t>
            </a:r>
            <a:r>
              <a:rPr lang="en-GB" dirty="0" err="1"/>
              <a:t>akım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Ortalama</a:t>
            </a:r>
            <a:r>
              <a:rPr lang="en-GB" dirty="0" smtClean="0"/>
              <a:t> </a:t>
            </a:r>
            <a:r>
              <a:rPr lang="en-GB" dirty="0" err="1" smtClean="0"/>
              <a:t>akım</a:t>
            </a:r>
            <a:r>
              <a:rPr lang="tr-TR" dirty="0" smtClean="0"/>
              <a:t> Eşitlik 27.1 de </a:t>
            </a:r>
            <a:r>
              <a:rPr lang="tr-TR" dirty="0" err="1" smtClean="0"/>
              <a:t>Iort</a:t>
            </a:r>
            <a:r>
              <a:rPr lang="tr-TR" dirty="0" smtClean="0"/>
              <a:t>=</a:t>
            </a:r>
            <a:r>
              <a:rPr lang="tr-TR" dirty="0" smtClean="0">
                <a:sym typeface="Symbol" panose="05050102010706020507" pitchFamily="18" charset="2"/>
              </a:rPr>
              <a:t>Q/t şeklinde verilir. Atmalar arasındaki zaman aralığı 4,00 </a:t>
            </a:r>
            <a:r>
              <a:rPr lang="tr-TR" dirty="0" err="1" smtClean="0">
                <a:sym typeface="Symbol" panose="05050102010706020507" pitchFamily="18" charset="2"/>
              </a:rPr>
              <a:t>ms</a:t>
            </a:r>
            <a:r>
              <a:rPr lang="tr-TR" dirty="0" smtClean="0">
                <a:sym typeface="Symbol" panose="05050102010706020507" pitchFamily="18" charset="2"/>
              </a:rPr>
              <a:t> olduğuna göre</a:t>
            </a:r>
          </a:p>
          <a:p>
            <a:endParaRPr lang="tr-TR" dirty="0">
              <a:sym typeface="Symbol" panose="05050102010706020507" pitchFamily="18" charset="2"/>
            </a:endParaRPr>
          </a:p>
          <a:p>
            <a:endParaRPr lang="en-GB" dirty="0"/>
          </a:p>
          <a:p>
            <a:endParaRPr lang="tr-TR" dirty="0" smtClean="0"/>
          </a:p>
          <a:p>
            <a:r>
              <a:rPr lang="tr-TR" dirty="0" smtClean="0"/>
              <a:t>Elde ederiz, ki bu da 250 </a:t>
            </a:r>
            <a:r>
              <a:rPr lang="tr-TR" dirty="0" err="1" smtClean="0"/>
              <a:t>mA</a:t>
            </a:r>
            <a:r>
              <a:rPr lang="tr-TR" dirty="0" smtClean="0"/>
              <a:t> </a:t>
            </a:r>
            <a:r>
              <a:rPr lang="tr-TR" dirty="0" err="1" smtClean="0"/>
              <a:t>dir</a:t>
            </a:r>
            <a:r>
              <a:rPr lang="tr-TR" dirty="0" smtClean="0"/>
              <a:t> ve sadece pik akımının %0,005 i kadardır.</a:t>
            </a:r>
            <a:endParaRPr lang="tr-TR" dirty="0"/>
          </a:p>
        </p:txBody>
      </p:sp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196807"/>
              </p:ext>
            </p:extLst>
          </p:nvPr>
        </p:nvGraphicFramePr>
        <p:xfrm>
          <a:off x="444500" y="2133600"/>
          <a:ext cx="663728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Denklem" r:id="rId3" imgW="4013200" imgH="279400" progId="Equation.3">
                  <p:embed/>
                </p:oleObj>
              </mc:Choice>
              <mc:Fallback>
                <p:oleObj name="Denklem" r:id="rId3" imgW="40132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2133600"/>
                        <a:ext cx="6637283" cy="457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7961135"/>
              </p:ext>
            </p:extLst>
          </p:nvPr>
        </p:nvGraphicFramePr>
        <p:xfrm>
          <a:off x="436539" y="3232727"/>
          <a:ext cx="6983395" cy="652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Denklem" r:id="rId5" imgW="4787900" imgH="444500" progId="Equation.3">
                  <p:embed/>
                </p:oleObj>
              </mc:Choice>
              <mc:Fallback>
                <p:oleObj name="Denklem" r:id="rId5" imgW="4787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39" y="3232727"/>
                        <a:ext cx="6983395" cy="6525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716167"/>
              </p:ext>
            </p:extLst>
          </p:nvPr>
        </p:nvGraphicFramePr>
        <p:xfrm>
          <a:off x="436539" y="4876800"/>
          <a:ext cx="332686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Denklem" r:id="rId7" imgW="2171700" imgH="444500" progId="Equation.3">
                  <p:embed/>
                </p:oleObj>
              </mc:Choice>
              <mc:Fallback>
                <p:oleObj name="Denklem" r:id="rId7" imgW="21717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39" y="4876800"/>
                        <a:ext cx="3326860" cy="685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48259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255000" cy="338554"/>
          </a:xfrm>
        </p:spPr>
        <p:txBody>
          <a:bodyPr/>
          <a:lstStyle/>
          <a:p>
            <a:r>
              <a:rPr lang="en-GB" dirty="0" err="1"/>
              <a:t>Örnek</a:t>
            </a:r>
            <a:r>
              <a:rPr lang="en-GB" dirty="0"/>
              <a:t> 27.9 </a:t>
            </a:r>
            <a:r>
              <a:rPr lang="en-GB" dirty="0" err="1"/>
              <a:t>Elektron</a:t>
            </a:r>
            <a:r>
              <a:rPr lang="en-GB" dirty="0"/>
              <a:t> </a:t>
            </a:r>
            <a:r>
              <a:rPr lang="en-GB" dirty="0" err="1"/>
              <a:t>Demetindeki</a:t>
            </a:r>
            <a:r>
              <a:rPr lang="en-GB" dirty="0"/>
              <a:t> </a:t>
            </a:r>
            <a:r>
              <a:rPr lang="en-GB" dirty="0" err="1"/>
              <a:t>Akım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491673"/>
            <a:ext cx="8255000" cy="3323987"/>
          </a:xfrm>
        </p:spPr>
        <p:txBody>
          <a:bodyPr/>
          <a:lstStyle/>
          <a:p>
            <a:r>
              <a:rPr lang="tr-TR" dirty="0" smtClean="0"/>
              <a:t>(c) Elektron demeti tarafından sağlanan maksimum güç nedir?</a:t>
            </a:r>
          </a:p>
          <a:p>
            <a:r>
              <a:rPr lang="tr-TR" b="1" dirty="0" smtClean="0"/>
              <a:t>Çözüm</a:t>
            </a:r>
            <a:r>
              <a:rPr lang="tr-TR" dirty="0" smtClean="0"/>
              <a:t>: Tanıma göre, birim zaman başına harcanan enerjidir.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sonucu bulunur. Bunu doğrudan da hesaplayabilirdik.</a:t>
            </a:r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/>
              <a:t>e</a:t>
            </a:r>
            <a:r>
              <a:rPr lang="tr-TR" dirty="0" smtClean="0"/>
              <a:t>lde edilir.</a:t>
            </a:r>
            <a:endParaRPr lang="tr-TR" dirty="0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936764"/>
              </p:ext>
            </p:extLst>
          </p:nvPr>
        </p:nvGraphicFramePr>
        <p:xfrm>
          <a:off x="444500" y="2249807"/>
          <a:ext cx="5070814" cy="1331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Denklem" r:id="rId3" imgW="3594100" imgH="939800" progId="Equation.3">
                  <p:embed/>
                </p:oleObj>
              </mc:Choice>
              <mc:Fallback>
                <p:oleObj name="Denklem" r:id="rId3" imgW="3594100" imgH="939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2249807"/>
                        <a:ext cx="5070814" cy="13315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45712"/>
              </p:ext>
            </p:extLst>
          </p:nvPr>
        </p:nvGraphicFramePr>
        <p:xfrm>
          <a:off x="446775" y="4150574"/>
          <a:ext cx="4963425" cy="350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Denklem" r:id="rId5" imgW="3238500" imgH="228600" progId="Equation.3">
                  <p:embed/>
                </p:oleObj>
              </mc:Choice>
              <mc:Fallback>
                <p:oleObj name="Denklem" r:id="rId5" imgW="32385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775" y="4150574"/>
                        <a:ext cx="4963425" cy="3503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351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1686</TotalTime>
  <Words>2589</Words>
  <Application>Microsoft Office PowerPoint</Application>
  <PresentationFormat>Ekran Gösterisi (4:3)</PresentationFormat>
  <Paragraphs>408</Paragraphs>
  <Slides>53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53</vt:i4>
      </vt:variant>
    </vt:vector>
  </HeadingPairs>
  <TitlesOfParts>
    <vt:vector size="61" baseType="lpstr">
      <vt:lpstr>Arial</vt:lpstr>
      <vt:lpstr>Calibri</vt:lpstr>
      <vt:lpstr>Symbol</vt:lpstr>
      <vt:lpstr>Times New Roman</vt:lpstr>
      <vt:lpstr>Wingdings</vt:lpstr>
      <vt:lpstr>Office Theme</vt:lpstr>
      <vt:lpstr>Denklem</vt:lpstr>
      <vt:lpstr>Microsoft Equation 3.0</vt:lpstr>
      <vt:lpstr>PowerPoint Sunusu</vt:lpstr>
      <vt:lpstr>Elektrik Akımı</vt:lpstr>
      <vt:lpstr>Ortalama Elektrik Akımı</vt:lpstr>
      <vt:lpstr>Ani Elektrik Akımı</vt:lpstr>
      <vt:lpstr>Akımın yönü</vt:lpstr>
      <vt:lpstr>Akım ve Sürüklenme Sürati</vt:lpstr>
      <vt:lpstr>Akım ve Sürüklenme Sürati, devamı</vt:lpstr>
      <vt:lpstr>Bir İletkende Yük Taşıyıcıların Hareketi</vt:lpstr>
      <vt:lpstr>Yük Taşıyıcıların Hareketi, final</vt:lpstr>
      <vt:lpstr>Örnek 27.1, Bakır Teldeki Sürüklenme Hızı</vt:lpstr>
      <vt:lpstr>Örnek 27.1, Bakır Teldeki Sürüklenme Hızı</vt:lpstr>
      <vt:lpstr>Akım Yoğunluğu</vt:lpstr>
      <vt:lpstr>İletkenlik</vt:lpstr>
      <vt:lpstr>Ohm Yasası</vt:lpstr>
      <vt:lpstr>Georg Simon Ohm</vt:lpstr>
      <vt:lpstr>Direnç</vt:lpstr>
      <vt:lpstr>Dirençler</vt:lpstr>
      <vt:lpstr>Direncin Renk Kodları</vt:lpstr>
      <vt:lpstr>Örnek Dirençlerin Renk Kodları</vt:lpstr>
      <vt:lpstr>Özdirenç</vt:lpstr>
      <vt:lpstr>Özdirenç Değerleri</vt:lpstr>
      <vt:lpstr>Özet, Direnç ve Özdirenç</vt:lpstr>
      <vt:lpstr>Omik Materyal, Grafik</vt:lpstr>
      <vt:lpstr>Omik olmayan Materyal, Grafik</vt:lpstr>
      <vt:lpstr>Örnek 27.2 Bir İletkenin Direnci</vt:lpstr>
      <vt:lpstr>Örnek 27.3 Nikrom Telin Direnci</vt:lpstr>
      <vt:lpstr>Örnek 27.4 Bir Kablonun Direnci</vt:lpstr>
      <vt:lpstr>Elektriksel İletim – Model</vt:lpstr>
      <vt:lpstr>Elektriksel İletim – Model, 2</vt:lpstr>
      <vt:lpstr>İletim Modeli– Sürüklenme Hızının Hesaplanması</vt:lpstr>
      <vt:lpstr>İletim Modeli, 4</vt:lpstr>
      <vt:lpstr>İletim Modeli, final</vt:lpstr>
      <vt:lpstr>Örnek 27.5 Bir Teldeki Çarpışmalar</vt:lpstr>
      <vt:lpstr>Örnek 27.5 Bir Teldeki Çarpışmalar</vt:lpstr>
      <vt:lpstr>Direnç ve Sıcaklık</vt:lpstr>
      <vt:lpstr>Direncin Sıcaklıkla Değişimi</vt:lpstr>
      <vt:lpstr>Direnç ve Sıcaklık, Grafiksel Görümümü</vt:lpstr>
      <vt:lpstr>Artık Özdirenç</vt:lpstr>
      <vt:lpstr>Örnek 27.6 Platin Dirençli Termometre</vt:lpstr>
      <vt:lpstr>Yarıiletkenler</vt:lpstr>
      <vt:lpstr>Superiletkenler</vt:lpstr>
      <vt:lpstr>Superiletkenler, devamı</vt:lpstr>
      <vt:lpstr>Superiletkenlerin Uygulaması</vt:lpstr>
      <vt:lpstr>Elektriksel Güç</vt:lpstr>
      <vt:lpstr>Elektriksel Güç, 2</vt:lpstr>
      <vt:lpstr>Elektriksel Güç, final</vt:lpstr>
      <vt:lpstr>Akım Hakkında Son Notlar</vt:lpstr>
      <vt:lpstr>Elektriksel Güçün İletimi</vt:lpstr>
      <vt:lpstr>Örnek 27.7 Elektrik Isıtıcısındaki Güç</vt:lpstr>
      <vt:lpstr>Örnek 27.8 Akşam yemeği yapmanın maliyeti</vt:lpstr>
      <vt:lpstr>Örnek 27.9 Elektron Demetindeki Akım</vt:lpstr>
      <vt:lpstr>Örnek 27.9 Elektron Demetindeki Akım</vt:lpstr>
      <vt:lpstr>Örnek 27.9 Elektron Demetindeki Akım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27</dc:title>
  <dc:creator>Marilyn Akins</dc:creator>
  <cp:lastModifiedBy>Microsoft hesabı</cp:lastModifiedBy>
  <cp:revision>92</cp:revision>
  <dcterms:created xsi:type="dcterms:W3CDTF">2019-01-28T07:03:12Z</dcterms:created>
  <dcterms:modified xsi:type="dcterms:W3CDTF">2019-03-19T08:54:33Z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2013-02-14T00:00:00Z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2019-01-28T00:00:00Z</vt:filetime>
  </property>
</Properties>
</file>