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300" r:id="rId9"/>
    <p:sldId id="301" r:id="rId10"/>
    <p:sldId id="263" r:id="rId11"/>
    <p:sldId id="264" r:id="rId12"/>
    <p:sldId id="265" r:id="rId13"/>
    <p:sldId id="266" r:id="rId14"/>
    <p:sldId id="267" r:id="rId15"/>
    <p:sldId id="268" r:id="rId16"/>
    <p:sldId id="269" r:id="rId17"/>
    <p:sldId id="270" r:id="rId18"/>
    <p:sldId id="271" r:id="rId19"/>
    <p:sldId id="272" r:id="rId20"/>
    <p:sldId id="302" r:id="rId21"/>
    <p:sldId id="303" r:id="rId22"/>
    <p:sldId id="304" r:id="rId23"/>
    <p:sldId id="305" r:id="rId24"/>
    <p:sldId id="273" r:id="rId25"/>
    <p:sldId id="274" r:id="rId26"/>
    <p:sldId id="275" r:id="rId27"/>
    <p:sldId id="276" r:id="rId28"/>
    <p:sldId id="277" r:id="rId29"/>
    <p:sldId id="278" r:id="rId30"/>
    <p:sldId id="279" r:id="rId31"/>
    <p:sldId id="280" r:id="rId32"/>
    <p:sldId id="281" r:id="rId33"/>
    <p:sldId id="282" r:id="rId34"/>
    <p:sldId id="283" r:id="rId35"/>
    <p:sldId id="306" r:id="rId36"/>
    <p:sldId id="307" r:id="rId37"/>
    <p:sldId id="308" r:id="rId38"/>
    <p:sldId id="309" r:id="rId39"/>
    <p:sldId id="310" r:id="rId40"/>
    <p:sldId id="311" r:id="rId41"/>
    <p:sldId id="284" r:id="rId42"/>
    <p:sldId id="285" r:id="rId43"/>
    <p:sldId id="286" r:id="rId44"/>
    <p:sldId id="287" r:id="rId45"/>
    <p:sldId id="288" r:id="rId46"/>
    <p:sldId id="289" r:id="rId47"/>
    <p:sldId id="290" r:id="rId48"/>
    <p:sldId id="312" r:id="rId49"/>
    <p:sldId id="313" r:id="rId50"/>
    <p:sldId id="314" r:id="rId51"/>
    <p:sldId id="315" r:id="rId52"/>
    <p:sldId id="316" r:id="rId53"/>
    <p:sldId id="317" r:id="rId54"/>
    <p:sldId id="291" r:id="rId55"/>
    <p:sldId id="292" r:id="rId56"/>
    <p:sldId id="293" r:id="rId57"/>
    <p:sldId id="294" r:id="rId58"/>
    <p:sldId id="295" r:id="rId59"/>
    <p:sldId id="296" r:id="rId60"/>
    <p:sldId id="297" r:id="rId61"/>
    <p:sldId id="298" r:id="rId62"/>
    <p:sldId id="299" r:id="rId63"/>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70" d="100"/>
          <a:sy n="70" d="100"/>
        </p:scale>
        <p:origin x="1392"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5" Type="http://schemas.openxmlformats.org/officeDocument/2006/relationships/image" Target="../media/image10.wmf"/><Relationship Id="rId4"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74.wmf"/><Relationship Id="rId4" Type="http://schemas.openxmlformats.org/officeDocument/2006/relationships/image" Target="../media/image77.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32004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0" y="3232150"/>
            <a:ext cx="9144000" cy="882650"/>
          </a:xfrm>
          <a:custGeom>
            <a:avLst/>
            <a:gdLst/>
            <a:ahLst/>
            <a:cxnLst/>
            <a:rect l="l" t="t" r="r" b="b"/>
            <a:pathLst>
              <a:path w="9144000" h="882650">
                <a:moveTo>
                  <a:pt x="0" y="882650"/>
                </a:moveTo>
                <a:lnTo>
                  <a:pt x="9144000" y="882650"/>
                </a:lnTo>
                <a:lnTo>
                  <a:pt x="9144000" y="0"/>
                </a:lnTo>
                <a:lnTo>
                  <a:pt x="0" y="0"/>
                </a:lnTo>
                <a:lnTo>
                  <a:pt x="0" y="882650"/>
                </a:lnTo>
                <a:close/>
              </a:path>
            </a:pathLst>
          </a:custGeom>
          <a:solidFill>
            <a:srgbClr val="0D3856"/>
          </a:solidFill>
        </p:spPr>
        <p:txBody>
          <a:bodyPr wrap="square" lIns="0" tIns="0" rIns="0" bIns="0" rtlCol="0"/>
          <a:lstStyle/>
          <a:p>
            <a:endParaRPr/>
          </a:p>
        </p:txBody>
      </p:sp>
      <p:sp>
        <p:nvSpPr>
          <p:cNvPr id="18" name="bk object 18"/>
          <p:cNvSpPr/>
          <p:nvPr/>
        </p:nvSpPr>
        <p:spPr>
          <a:xfrm>
            <a:off x="0" y="6629400"/>
            <a:ext cx="9144000" cy="228600"/>
          </a:xfrm>
          <a:custGeom>
            <a:avLst/>
            <a:gdLst/>
            <a:ahLst/>
            <a:cxnLst/>
            <a:rect l="l" t="t" r="r" b="b"/>
            <a:pathLst>
              <a:path w="9144000" h="228600">
                <a:moveTo>
                  <a:pt x="0" y="228600"/>
                </a:moveTo>
                <a:lnTo>
                  <a:pt x="9144000" y="228600"/>
                </a:lnTo>
                <a:lnTo>
                  <a:pt x="9144000" y="0"/>
                </a:lnTo>
                <a:lnTo>
                  <a:pt x="0" y="0"/>
                </a:lnTo>
                <a:lnTo>
                  <a:pt x="0" y="228600"/>
                </a:lnTo>
                <a:close/>
              </a:path>
            </a:pathLst>
          </a:custGeom>
          <a:solidFill>
            <a:srgbClr val="0D3856"/>
          </a:solidFill>
        </p:spPr>
        <p:txBody>
          <a:bodyPr wrap="square" lIns="0" tIns="0" rIns="0" bIns="0" rtlCol="0"/>
          <a:lstStyle/>
          <a:p>
            <a:endParaRPr/>
          </a:p>
        </p:txBody>
      </p:sp>
      <p:sp>
        <p:nvSpPr>
          <p:cNvPr id="19" name="bk object 19"/>
          <p:cNvSpPr/>
          <p:nvPr/>
        </p:nvSpPr>
        <p:spPr>
          <a:xfrm>
            <a:off x="6013450" y="5002212"/>
            <a:ext cx="2697226" cy="1179512"/>
          </a:xfrm>
          <a:prstGeom prst="rect">
            <a:avLst/>
          </a:prstGeom>
          <a:blipFill>
            <a:blip r:embed="rId3" cstate="print"/>
            <a:stretch>
              <a:fillRect/>
            </a:stretch>
          </a:blipFill>
        </p:spPr>
        <p:txBody>
          <a:bodyPr wrap="square" lIns="0" tIns="0" rIns="0" bIns="0" rtlCol="0"/>
          <a:lstStyle/>
          <a:p>
            <a:endParaRPr/>
          </a:p>
        </p:txBody>
      </p:sp>
      <p:sp>
        <p:nvSpPr>
          <p:cNvPr id="20" name="bk object 20"/>
          <p:cNvSpPr/>
          <p:nvPr/>
        </p:nvSpPr>
        <p:spPr>
          <a:xfrm>
            <a:off x="0" y="3168650"/>
            <a:ext cx="9144000" cy="63500"/>
          </a:xfrm>
          <a:custGeom>
            <a:avLst/>
            <a:gdLst/>
            <a:ahLst/>
            <a:cxnLst/>
            <a:rect l="l" t="t" r="r" b="b"/>
            <a:pathLst>
              <a:path w="9144000" h="63500">
                <a:moveTo>
                  <a:pt x="0" y="63500"/>
                </a:moveTo>
                <a:lnTo>
                  <a:pt x="9144000" y="63500"/>
                </a:lnTo>
                <a:lnTo>
                  <a:pt x="9144000" y="0"/>
                </a:lnTo>
                <a:lnTo>
                  <a:pt x="0" y="0"/>
                </a:lnTo>
                <a:lnTo>
                  <a:pt x="0" y="63500"/>
                </a:lnTo>
                <a:close/>
              </a:path>
            </a:pathLst>
          </a:custGeom>
          <a:solidFill>
            <a:srgbClr val="FFFFFF"/>
          </a:solidFill>
        </p:spPr>
        <p:txBody>
          <a:bodyPr wrap="square" lIns="0" tIns="0" rIns="0" bIns="0" rtlCol="0"/>
          <a:lstStyle/>
          <a:p>
            <a:endParaRPr/>
          </a:p>
        </p:txBody>
      </p:sp>
      <p:sp>
        <p:nvSpPr>
          <p:cNvPr id="2" name="Holder 2"/>
          <p:cNvSpPr>
            <a:spLocks noGrp="1"/>
          </p:cNvSpPr>
          <p:nvPr>
            <p:ph type="ctrTitle"/>
          </p:nvPr>
        </p:nvSpPr>
        <p:spPr>
          <a:xfrm>
            <a:off x="444500" y="2398903"/>
            <a:ext cx="8255000" cy="574039"/>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3/26/2019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0" i="0">
                <a:solidFill>
                  <a:srgbClr val="0D3856"/>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3/26/2019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0" i="0">
                <a:solidFill>
                  <a:srgbClr val="0D3856"/>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3/26/2019</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0" i="0">
                <a:solidFill>
                  <a:srgbClr val="0D3856"/>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3/26/2019</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3/26/2019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0" y="684212"/>
            <a:ext cx="9144000" cy="109855"/>
          </a:xfrm>
          <a:custGeom>
            <a:avLst/>
            <a:gdLst/>
            <a:ahLst/>
            <a:cxnLst/>
            <a:rect l="l" t="t" r="r" b="b"/>
            <a:pathLst>
              <a:path w="9144000" h="109854">
                <a:moveTo>
                  <a:pt x="0" y="109537"/>
                </a:moveTo>
                <a:lnTo>
                  <a:pt x="9144000" y="109537"/>
                </a:lnTo>
                <a:lnTo>
                  <a:pt x="9144000" y="0"/>
                </a:lnTo>
                <a:lnTo>
                  <a:pt x="0" y="0"/>
                </a:lnTo>
                <a:lnTo>
                  <a:pt x="0" y="109537"/>
                </a:lnTo>
                <a:close/>
              </a:path>
            </a:pathLst>
          </a:custGeom>
          <a:solidFill>
            <a:srgbClr val="0D3856"/>
          </a:solidFill>
        </p:spPr>
        <p:txBody>
          <a:bodyPr wrap="square" lIns="0" tIns="0" rIns="0" bIns="0" rtlCol="0"/>
          <a:lstStyle/>
          <a:p>
            <a:endParaRPr/>
          </a:p>
        </p:txBody>
      </p:sp>
      <p:sp>
        <p:nvSpPr>
          <p:cNvPr id="18" name="bk object 18"/>
          <p:cNvSpPr/>
          <p:nvPr/>
        </p:nvSpPr>
        <p:spPr>
          <a:xfrm>
            <a:off x="7289800" y="6035675"/>
            <a:ext cx="1544574" cy="676275"/>
          </a:xfrm>
          <a:prstGeom prst="rect">
            <a:avLst/>
          </a:prstGeom>
          <a:blipFill>
            <a:blip r:embed="rId8" cstate="print"/>
            <a:stretch>
              <a:fillRect/>
            </a:stretch>
          </a:blipFill>
        </p:spPr>
        <p:txBody>
          <a:bodyPr wrap="square" lIns="0" tIns="0" rIns="0" bIns="0" rtlCol="0"/>
          <a:lstStyle/>
          <a:p>
            <a:endParaRPr/>
          </a:p>
        </p:txBody>
      </p:sp>
      <p:sp>
        <p:nvSpPr>
          <p:cNvPr id="19" name="bk object 19"/>
          <p:cNvSpPr/>
          <p:nvPr/>
        </p:nvSpPr>
        <p:spPr>
          <a:xfrm>
            <a:off x="0" y="6721475"/>
            <a:ext cx="9144000" cy="136525"/>
          </a:xfrm>
          <a:custGeom>
            <a:avLst/>
            <a:gdLst/>
            <a:ahLst/>
            <a:cxnLst/>
            <a:rect l="l" t="t" r="r" b="b"/>
            <a:pathLst>
              <a:path w="9144000" h="136525">
                <a:moveTo>
                  <a:pt x="0" y="136525"/>
                </a:moveTo>
                <a:lnTo>
                  <a:pt x="9144000" y="136525"/>
                </a:lnTo>
                <a:lnTo>
                  <a:pt x="9144000" y="0"/>
                </a:lnTo>
                <a:lnTo>
                  <a:pt x="0" y="0"/>
                </a:lnTo>
                <a:lnTo>
                  <a:pt x="0" y="136525"/>
                </a:lnTo>
                <a:close/>
              </a:path>
            </a:pathLst>
          </a:custGeom>
          <a:solidFill>
            <a:srgbClr val="0D3856"/>
          </a:solidFill>
        </p:spPr>
        <p:txBody>
          <a:bodyPr wrap="square" lIns="0" tIns="0" rIns="0" bIns="0" rtlCol="0"/>
          <a:lstStyle/>
          <a:p>
            <a:endParaRPr/>
          </a:p>
        </p:txBody>
      </p:sp>
      <p:sp>
        <p:nvSpPr>
          <p:cNvPr id="2" name="Holder 2"/>
          <p:cNvSpPr>
            <a:spLocks noGrp="1"/>
          </p:cNvSpPr>
          <p:nvPr>
            <p:ph type="title"/>
          </p:nvPr>
        </p:nvSpPr>
        <p:spPr>
          <a:xfrm>
            <a:off x="444500" y="1031493"/>
            <a:ext cx="8255000" cy="360680"/>
          </a:xfrm>
          <a:prstGeom prst="rect">
            <a:avLst/>
          </a:prstGeom>
        </p:spPr>
        <p:txBody>
          <a:bodyPr wrap="square" lIns="0" tIns="0" rIns="0" bIns="0">
            <a:spAutoFit/>
          </a:bodyPr>
          <a:lstStyle>
            <a:lvl1pPr>
              <a:defRPr sz="2200" b="0" i="0">
                <a:solidFill>
                  <a:srgbClr val="0D3856"/>
                </a:solidFill>
                <a:latin typeface="Arial"/>
                <a:cs typeface="Arial"/>
              </a:defRPr>
            </a:lvl1pPr>
          </a:lstStyle>
          <a:p>
            <a:endParaRPr/>
          </a:p>
        </p:txBody>
      </p:sp>
      <p:sp>
        <p:nvSpPr>
          <p:cNvPr id="3" name="Holder 3"/>
          <p:cNvSpPr>
            <a:spLocks noGrp="1"/>
          </p:cNvSpPr>
          <p:nvPr>
            <p:ph type="body" idx="1"/>
          </p:nvPr>
        </p:nvSpPr>
        <p:spPr>
          <a:xfrm>
            <a:off x="444500" y="1503881"/>
            <a:ext cx="8255000" cy="21082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3/26/2019</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wmf"/><Relationship Id="rId5" Type="http://schemas.openxmlformats.org/officeDocument/2006/relationships/oleObject" Target="../embeddings/oleObject7.bin"/><Relationship Id="rId4" Type="http://schemas.openxmlformats.org/officeDocument/2006/relationships/image" Target="../media/image11.wmf"/><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1.wmf"/></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wmf"/></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7.wmf"/></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image" Target="../media/image61.png"/><Relationship Id="rId7" Type="http://schemas.openxmlformats.org/officeDocument/2006/relationships/image" Target="../media/image59.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image" Target="../media/image58.wmf"/><Relationship Id="rId10" Type="http://schemas.openxmlformats.org/officeDocument/2006/relationships/image" Target="../media/image62.png"/><Relationship Id="rId4" Type="http://schemas.openxmlformats.org/officeDocument/2006/relationships/oleObject" Target="../embeddings/oleObject12.bin"/><Relationship Id="rId9" Type="http://schemas.openxmlformats.org/officeDocument/2006/relationships/image" Target="../media/image60.wmf"/></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wmf"/></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78.png"/><Relationship Id="rId7" Type="http://schemas.openxmlformats.org/officeDocument/2006/relationships/image" Target="../media/image75.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7.bin"/><Relationship Id="rId11" Type="http://schemas.openxmlformats.org/officeDocument/2006/relationships/image" Target="../media/image77.wmf"/><Relationship Id="rId5" Type="http://schemas.openxmlformats.org/officeDocument/2006/relationships/image" Target="../media/image74.wmf"/><Relationship Id="rId10" Type="http://schemas.openxmlformats.org/officeDocument/2006/relationships/oleObject" Target="../embeddings/oleObject19.bin"/><Relationship Id="rId4" Type="http://schemas.openxmlformats.org/officeDocument/2006/relationships/oleObject" Target="../embeddings/oleObject16.bin"/><Relationship Id="rId9" Type="http://schemas.openxmlformats.org/officeDocument/2006/relationships/image" Target="../media/image76.wmf"/></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80.wmf"/><Relationship Id="rId5" Type="http://schemas.openxmlformats.org/officeDocument/2006/relationships/oleObject" Target="../embeddings/oleObject21.bin"/><Relationship Id="rId4" Type="http://schemas.openxmlformats.org/officeDocument/2006/relationships/image" Target="../media/image79.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2398903"/>
            <a:ext cx="2286000" cy="574040"/>
          </a:xfrm>
          <a:prstGeom prst="rect">
            <a:avLst/>
          </a:prstGeom>
        </p:spPr>
        <p:txBody>
          <a:bodyPr vert="horz" wrap="square" lIns="0" tIns="12700" rIns="0" bIns="0" rtlCol="0">
            <a:spAutoFit/>
          </a:bodyPr>
          <a:lstStyle/>
          <a:p>
            <a:pPr marL="12700">
              <a:lnSpc>
                <a:spcPct val="100000"/>
              </a:lnSpc>
              <a:spcBef>
                <a:spcPts val="100"/>
              </a:spcBef>
            </a:pPr>
            <a:r>
              <a:rPr lang="tr-TR" sz="3600" dirty="0" smtClean="0">
                <a:solidFill>
                  <a:srgbClr val="FFFFFF"/>
                </a:solidFill>
                <a:latin typeface="Arial"/>
                <a:cs typeface="Arial"/>
              </a:rPr>
              <a:t>Bölüm</a:t>
            </a:r>
            <a:r>
              <a:rPr sz="3600" spc="-100" dirty="0" smtClean="0">
                <a:solidFill>
                  <a:srgbClr val="FFFFFF"/>
                </a:solidFill>
                <a:latin typeface="Arial"/>
                <a:cs typeface="Arial"/>
              </a:rPr>
              <a:t> </a:t>
            </a:r>
            <a:r>
              <a:rPr sz="3600" spc="-5" dirty="0">
                <a:solidFill>
                  <a:srgbClr val="FFFFFF"/>
                </a:solidFill>
                <a:latin typeface="Arial"/>
                <a:cs typeface="Arial"/>
              </a:rPr>
              <a:t>28</a:t>
            </a:r>
            <a:endParaRPr sz="3600" dirty="0">
              <a:latin typeface="Arial"/>
              <a:cs typeface="Arial"/>
            </a:endParaRPr>
          </a:p>
        </p:txBody>
      </p:sp>
      <p:sp>
        <p:nvSpPr>
          <p:cNvPr id="3" name="object 3"/>
          <p:cNvSpPr txBox="1"/>
          <p:nvPr/>
        </p:nvSpPr>
        <p:spPr>
          <a:xfrm>
            <a:off x="444500" y="3322701"/>
            <a:ext cx="2271395" cy="299720"/>
          </a:xfrm>
          <a:prstGeom prst="rect">
            <a:avLst/>
          </a:prstGeom>
        </p:spPr>
        <p:txBody>
          <a:bodyPr vert="horz" wrap="square" lIns="0" tIns="12700" rIns="0" bIns="0" rtlCol="0">
            <a:spAutoFit/>
          </a:bodyPr>
          <a:lstStyle/>
          <a:p>
            <a:pPr marL="12700">
              <a:lnSpc>
                <a:spcPct val="100000"/>
              </a:lnSpc>
              <a:spcBef>
                <a:spcPts val="100"/>
              </a:spcBef>
            </a:pPr>
            <a:r>
              <a:rPr lang="tr-TR" sz="1800" spc="-5" dirty="0" smtClean="0">
                <a:solidFill>
                  <a:srgbClr val="FFFFFF"/>
                </a:solidFill>
                <a:latin typeface="Arial"/>
                <a:cs typeface="Arial"/>
              </a:rPr>
              <a:t>Doğru Akım Devreleri</a:t>
            </a:r>
            <a:endParaRPr sz="18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1934845" cy="360680"/>
          </a:xfrm>
          <a:prstGeom prst="rect">
            <a:avLst/>
          </a:prstGeom>
        </p:spPr>
        <p:txBody>
          <a:bodyPr vert="horz" wrap="square" lIns="0" tIns="12065" rIns="0" bIns="0" rtlCol="0">
            <a:spAutoFit/>
          </a:bodyPr>
          <a:lstStyle/>
          <a:p>
            <a:pPr marL="12700">
              <a:lnSpc>
                <a:spcPct val="100000"/>
              </a:lnSpc>
              <a:spcBef>
                <a:spcPts val="95"/>
              </a:spcBef>
            </a:pPr>
            <a:r>
              <a:rPr lang="tr-TR" spc="-5" dirty="0" smtClean="0"/>
              <a:t>Devre Analizi</a:t>
            </a:r>
            <a:endParaRPr spc="-5" dirty="0"/>
          </a:p>
        </p:txBody>
      </p:sp>
      <p:sp>
        <p:nvSpPr>
          <p:cNvPr id="3" name="object 3"/>
          <p:cNvSpPr txBox="1"/>
          <p:nvPr/>
        </p:nvSpPr>
        <p:spPr>
          <a:xfrm>
            <a:off x="444500" y="1645741"/>
            <a:ext cx="8162925" cy="2804101"/>
          </a:xfrm>
          <a:prstGeom prst="rect">
            <a:avLst/>
          </a:prstGeom>
        </p:spPr>
        <p:txBody>
          <a:bodyPr vert="horz" wrap="square" lIns="0" tIns="12700" rIns="0" bIns="0" rtlCol="0">
            <a:spAutoFit/>
          </a:bodyPr>
          <a:lstStyle/>
          <a:p>
            <a:pPr marL="12700">
              <a:lnSpc>
                <a:spcPct val="100000"/>
              </a:lnSpc>
              <a:spcBef>
                <a:spcPts val="100"/>
              </a:spcBef>
            </a:pPr>
            <a:r>
              <a:rPr lang="tr-TR" sz="1800" spc="-5" dirty="0" smtClean="0">
                <a:latin typeface="Arial"/>
                <a:cs typeface="Arial"/>
              </a:rPr>
              <a:t>Basit elektrik devresi değişik kombinasyonlarda batarya, direnç ve kondansatör içerebilir.</a:t>
            </a:r>
            <a:endParaRPr sz="1800" dirty="0">
              <a:latin typeface="Arial"/>
              <a:cs typeface="Arial"/>
            </a:endParaRPr>
          </a:p>
          <a:p>
            <a:pPr marL="12700">
              <a:lnSpc>
                <a:spcPct val="100000"/>
              </a:lnSpc>
              <a:spcBef>
                <a:spcPts val="1120"/>
              </a:spcBef>
            </a:pPr>
            <a:r>
              <a:rPr lang="tr-TR" sz="1800" dirty="0" smtClean="0">
                <a:latin typeface="Arial"/>
                <a:cs typeface="Arial"/>
              </a:rPr>
              <a:t>Bazı devreler için, analiz birleşik dirençleri içerebilir.</a:t>
            </a:r>
            <a:endParaRPr sz="1800" dirty="0">
              <a:latin typeface="Arial"/>
              <a:cs typeface="Arial"/>
            </a:endParaRPr>
          </a:p>
          <a:p>
            <a:pPr marL="12700" marR="853440">
              <a:lnSpc>
                <a:spcPct val="101800"/>
              </a:lnSpc>
              <a:spcBef>
                <a:spcPts val="1085"/>
              </a:spcBef>
            </a:pPr>
            <a:r>
              <a:rPr lang="tr-TR" sz="1800" dirty="0" smtClean="0">
                <a:latin typeface="Arial"/>
                <a:cs typeface="Arial"/>
              </a:rPr>
              <a:t>Daha fazla karmaşık devrelerde, </a:t>
            </a:r>
            <a:r>
              <a:rPr lang="tr-TR" sz="1800" dirty="0" err="1" smtClean="0">
                <a:latin typeface="Arial"/>
                <a:cs typeface="Arial"/>
              </a:rPr>
              <a:t>Kirchhofff</a:t>
            </a:r>
            <a:r>
              <a:rPr lang="tr-TR" sz="1800" dirty="0" smtClean="0">
                <a:latin typeface="Arial"/>
                <a:cs typeface="Arial"/>
              </a:rPr>
              <a:t> kuralları devre analizi için kullanılabilir.</a:t>
            </a:r>
            <a:endParaRPr sz="1800" dirty="0">
              <a:latin typeface="Arial"/>
              <a:cs typeface="Arial"/>
            </a:endParaRPr>
          </a:p>
          <a:p>
            <a:pPr marL="464820" marR="577215" indent="-223520">
              <a:lnSpc>
                <a:spcPct val="100000"/>
              </a:lnSpc>
              <a:spcBef>
                <a:spcPts val="1225"/>
              </a:spcBef>
              <a:buClr>
                <a:srgbClr val="2086B9"/>
              </a:buClr>
              <a:buFont typeface="Wingdings"/>
              <a:buChar char=""/>
              <a:tabLst>
                <a:tab pos="465455" algn="l"/>
              </a:tabLst>
            </a:pPr>
            <a:r>
              <a:rPr lang="tr-TR" sz="1800" spc="-5" dirty="0" smtClean="0">
                <a:latin typeface="Arial"/>
                <a:cs typeface="Arial"/>
              </a:rPr>
              <a:t>Bu kurallar, yalıtılmış sistemler için enerjinin korunumu ve elektrik yük korunumunu temel alır.</a:t>
            </a:r>
            <a:endParaRPr sz="1800" dirty="0">
              <a:latin typeface="Arial"/>
              <a:cs typeface="Arial"/>
            </a:endParaRPr>
          </a:p>
          <a:p>
            <a:pPr marL="12700">
              <a:lnSpc>
                <a:spcPct val="100000"/>
              </a:lnSpc>
              <a:spcBef>
                <a:spcPts val="975"/>
              </a:spcBef>
            </a:pPr>
            <a:r>
              <a:rPr lang="tr-TR" sz="1800" spc="-5" dirty="0" smtClean="0">
                <a:latin typeface="Arial"/>
                <a:cs typeface="Arial"/>
              </a:rPr>
              <a:t>Devreler doğru akım yada alternatif akım içerebilir.</a:t>
            </a:r>
            <a:endParaRPr sz="1800" dirty="0">
              <a:latin typeface="Arial"/>
              <a:cs typeface="Arial"/>
            </a:endParaRPr>
          </a:p>
        </p:txBody>
      </p:sp>
      <p:sp>
        <p:nvSpPr>
          <p:cNvPr id="4" name="object 4"/>
          <p:cNvSpPr txBox="1"/>
          <p:nvPr/>
        </p:nvSpPr>
        <p:spPr>
          <a:xfrm>
            <a:off x="4125595" y="6354571"/>
            <a:ext cx="824865" cy="197490"/>
          </a:xfrm>
          <a:prstGeom prst="rect">
            <a:avLst/>
          </a:prstGeom>
        </p:spPr>
        <p:txBody>
          <a:bodyPr vert="horz" wrap="square" lIns="0" tIns="12700" rIns="0" bIns="0" rtlCol="0">
            <a:spAutoFit/>
          </a:bodyPr>
          <a:lstStyle/>
          <a:p>
            <a:pPr marL="12700">
              <a:lnSpc>
                <a:spcPct val="100000"/>
              </a:lnSpc>
              <a:spcBef>
                <a:spcPts val="100"/>
              </a:spcBef>
            </a:pPr>
            <a:r>
              <a:rPr lang="tr-TR" sz="1200" dirty="0" smtClean="0">
                <a:latin typeface="Arial"/>
                <a:cs typeface="Arial"/>
              </a:rPr>
              <a:t>Giriş</a:t>
            </a:r>
            <a:endParaRPr sz="1200" dirty="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1762760" cy="360680"/>
          </a:xfrm>
          <a:prstGeom prst="rect">
            <a:avLst/>
          </a:prstGeom>
        </p:spPr>
        <p:txBody>
          <a:bodyPr vert="horz" wrap="square" lIns="0" tIns="12065" rIns="0" bIns="0" rtlCol="0">
            <a:spAutoFit/>
          </a:bodyPr>
          <a:lstStyle/>
          <a:p>
            <a:pPr marL="12700">
              <a:lnSpc>
                <a:spcPct val="100000"/>
              </a:lnSpc>
              <a:spcBef>
                <a:spcPts val="95"/>
              </a:spcBef>
            </a:pPr>
            <a:r>
              <a:rPr lang="tr-TR" spc="-5" dirty="0" smtClean="0"/>
              <a:t>Doğru Akım</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28.1</a:t>
            </a:r>
            <a:endParaRPr sz="1200" dirty="0">
              <a:latin typeface="Arial"/>
              <a:cs typeface="Arial"/>
            </a:endParaRPr>
          </a:p>
        </p:txBody>
      </p:sp>
      <p:sp>
        <p:nvSpPr>
          <p:cNvPr id="3" name="object 3"/>
          <p:cNvSpPr txBox="1"/>
          <p:nvPr/>
        </p:nvSpPr>
        <p:spPr>
          <a:xfrm>
            <a:off x="444500" y="1630502"/>
            <a:ext cx="8141970" cy="1918474"/>
          </a:xfrm>
          <a:prstGeom prst="rect">
            <a:avLst/>
          </a:prstGeom>
        </p:spPr>
        <p:txBody>
          <a:bodyPr vert="horz" wrap="square" lIns="0" tIns="12700" rIns="0" bIns="0" rtlCol="0">
            <a:spAutoFit/>
          </a:bodyPr>
          <a:lstStyle/>
          <a:p>
            <a:pPr marL="12700">
              <a:lnSpc>
                <a:spcPts val="2050"/>
              </a:lnSpc>
              <a:spcBef>
                <a:spcPts val="100"/>
              </a:spcBef>
            </a:pPr>
            <a:r>
              <a:rPr lang="tr-TR" sz="1800" spc="-5" dirty="0" smtClean="0">
                <a:latin typeface="Arial"/>
                <a:cs typeface="Arial"/>
              </a:rPr>
              <a:t>Devrede akım sabit yönde olduğu zaman, akım </a:t>
            </a:r>
            <a:r>
              <a:rPr lang="tr-TR" sz="1800" b="1" spc="-5" dirty="0" smtClean="0">
                <a:latin typeface="Arial"/>
                <a:cs typeface="Arial"/>
              </a:rPr>
              <a:t>doğru akım </a:t>
            </a:r>
            <a:r>
              <a:rPr lang="tr-TR" sz="1800" spc="-5" dirty="0" smtClean="0">
                <a:latin typeface="Arial"/>
                <a:cs typeface="Arial"/>
              </a:rPr>
              <a:t>olarak bilinir.</a:t>
            </a:r>
            <a:endParaRPr sz="1800" dirty="0">
              <a:latin typeface="Arial"/>
              <a:cs typeface="Arial"/>
            </a:endParaRPr>
          </a:p>
          <a:p>
            <a:pPr marL="464820" marR="458470" indent="-223520">
              <a:lnSpc>
                <a:spcPts val="1939"/>
              </a:lnSpc>
              <a:spcBef>
                <a:spcPts val="1115"/>
              </a:spcBef>
              <a:buClr>
                <a:srgbClr val="2086B9"/>
              </a:buClr>
              <a:buFont typeface="Wingdings"/>
              <a:buChar char=""/>
              <a:tabLst>
                <a:tab pos="465455" algn="l"/>
              </a:tabLst>
            </a:pPr>
            <a:r>
              <a:rPr lang="tr-TR" sz="1800" dirty="0" smtClean="0">
                <a:latin typeface="Arial"/>
                <a:cs typeface="Arial"/>
              </a:rPr>
              <a:t>Analiz edilen devrelerin çoğu, akımın büyüklüğü ve yönünün sabit olduğu varsayılır.</a:t>
            </a:r>
            <a:endParaRPr sz="1800" dirty="0">
              <a:latin typeface="Arial"/>
              <a:cs typeface="Arial"/>
            </a:endParaRPr>
          </a:p>
          <a:p>
            <a:pPr marL="12700" marR="135255">
              <a:lnSpc>
                <a:spcPts val="1939"/>
              </a:lnSpc>
              <a:spcBef>
                <a:spcPts val="1090"/>
              </a:spcBef>
            </a:pPr>
            <a:r>
              <a:rPr lang="tr-TR" sz="1800" spc="-5" dirty="0" smtClean="0">
                <a:latin typeface="Arial"/>
                <a:cs typeface="Arial"/>
              </a:rPr>
              <a:t>Bataryanın uçları arasındaki potansiyel farkının sabit olmasından dolayı batarya doğru akım üretir.</a:t>
            </a:r>
            <a:endParaRPr sz="1800" dirty="0">
              <a:latin typeface="Arial"/>
              <a:cs typeface="Arial"/>
            </a:endParaRPr>
          </a:p>
          <a:p>
            <a:pPr marL="12700">
              <a:lnSpc>
                <a:spcPct val="100000"/>
              </a:lnSpc>
              <a:spcBef>
                <a:spcPts val="840"/>
              </a:spcBef>
            </a:pPr>
            <a:r>
              <a:rPr lang="tr-TR" sz="1800" dirty="0" smtClean="0">
                <a:latin typeface="Arial"/>
                <a:cs typeface="Arial"/>
              </a:rPr>
              <a:t>Batarya, </a:t>
            </a:r>
            <a:r>
              <a:rPr lang="tr-TR" sz="1800" dirty="0" err="1" smtClean="0">
                <a:latin typeface="Arial"/>
                <a:cs typeface="Arial"/>
              </a:rPr>
              <a:t>emk</a:t>
            </a:r>
            <a:r>
              <a:rPr lang="tr-TR" sz="1800" dirty="0" smtClean="0">
                <a:latin typeface="Arial"/>
                <a:cs typeface="Arial"/>
              </a:rPr>
              <a:t> kaynağı olarak bilinir.</a:t>
            </a:r>
            <a:endParaRPr sz="1800" dirty="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5179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Elektromotor Kuvveti</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28.1</a:t>
            </a:r>
            <a:endParaRPr sz="1200" dirty="0">
              <a:latin typeface="Arial"/>
              <a:cs typeface="Arial"/>
            </a:endParaRPr>
          </a:p>
        </p:txBody>
      </p:sp>
      <p:sp>
        <p:nvSpPr>
          <p:cNvPr id="3" name="object 3"/>
          <p:cNvSpPr txBox="1"/>
          <p:nvPr/>
        </p:nvSpPr>
        <p:spPr>
          <a:xfrm>
            <a:off x="444500" y="1630502"/>
            <a:ext cx="7872730" cy="2113399"/>
          </a:xfrm>
          <a:prstGeom prst="rect">
            <a:avLst/>
          </a:prstGeom>
        </p:spPr>
        <p:txBody>
          <a:bodyPr vert="horz" wrap="square" lIns="0" tIns="12700" rIns="0" bIns="0" rtlCol="0">
            <a:spAutoFit/>
          </a:bodyPr>
          <a:lstStyle/>
          <a:p>
            <a:pPr marL="12700">
              <a:lnSpc>
                <a:spcPts val="2050"/>
              </a:lnSpc>
              <a:spcBef>
                <a:spcPts val="100"/>
              </a:spcBef>
            </a:pPr>
            <a:r>
              <a:rPr lang="tr-TR" dirty="0" smtClean="0">
                <a:latin typeface="Arial"/>
                <a:cs typeface="Arial"/>
              </a:rPr>
              <a:t>Bir bataryanın </a:t>
            </a:r>
            <a:r>
              <a:rPr lang="tr-TR" dirty="0">
                <a:latin typeface="Symbol"/>
                <a:cs typeface="Symbol"/>
              </a:rPr>
              <a:t></a:t>
            </a:r>
            <a:r>
              <a:rPr lang="tr-TR" dirty="0">
                <a:latin typeface="Arial"/>
                <a:cs typeface="Arial"/>
              </a:rPr>
              <a:t>, </a:t>
            </a:r>
            <a:r>
              <a:rPr lang="tr-TR" dirty="0" smtClean="0">
                <a:latin typeface="Arial"/>
                <a:cs typeface="Arial"/>
              </a:rPr>
              <a:t>elektromotor kuvveti, bataryanın uçları arasında sağlanan mümkün maksimum voltajdır.</a:t>
            </a:r>
            <a:r>
              <a:rPr lang="tr-TR" sz="1800" spc="-5" dirty="0" smtClean="0">
                <a:latin typeface="Arial"/>
                <a:cs typeface="Arial"/>
              </a:rPr>
              <a:t> </a:t>
            </a:r>
            <a:endParaRPr sz="1800" dirty="0">
              <a:latin typeface="Arial"/>
              <a:cs typeface="Arial"/>
            </a:endParaRPr>
          </a:p>
          <a:p>
            <a:pPr marL="464820" indent="-223520">
              <a:lnSpc>
                <a:spcPct val="100000"/>
              </a:lnSpc>
              <a:spcBef>
                <a:spcPts val="865"/>
              </a:spcBef>
              <a:buClr>
                <a:srgbClr val="2086B9"/>
              </a:buClr>
              <a:buFont typeface="Wingdings"/>
              <a:buChar char=""/>
              <a:tabLst>
                <a:tab pos="465455" algn="l"/>
              </a:tabLst>
            </a:pPr>
            <a:r>
              <a:rPr lang="tr-TR" sz="1800" dirty="0" err="1" smtClean="0">
                <a:latin typeface="Arial"/>
                <a:cs typeface="Arial"/>
              </a:rPr>
              <a:t>Emk</a:t>
            </a:r>
            <a:r>
              <a:rPr lang="tr-TR" sz="1800" dirty="0" smtClean="0">
                <a:latin typeface="Arial"/>
                <a:cs typeface="Arial"/>
              </a:rPr>
              <a:t> enerji sağlar, bir kuvvet uygulamaz</a:t>
            </a:r>
            <a:r>
              <a:rPr sz="1800" spc="-5" dirty="0" smtClean="0">
                <a:latin typeface="Arial"/>
                <a:cs typeface="Arial"/>
              </a:rPr>
              <a:t>.</a:t>
            </a:r>
            <a:endParaRPr sz="1800" dirty="0">
              <a:latin typeface="Arial"/>
              <a:cs typeface="Arial"/>
            </a:endParaRPr>
          </a:p>
          <a:p>
            <a:pPr marL="12700">
              <a:lnSpc>
                <a:spcPct val="100000"/>
              </a:lnSpc>
              <a:spcBef>
                <a:spcPts val="865"/>
              </a:spcBef>
            </a:pPr>
            <a:r>
              <a:rPr lang="tr-TR" dirty="0">
                <a:latin typeface="Arial"/>
                <a:cs typeface="Arial"/>
              </a:rPr>
              <a:t>Batarya </a:t>
            </a:r>
            <a:r>
              <a:rPr lang="tr-TR" dirty="0" smtClean="0">
                <a:latin typeface="Arial"/>
                <a:cs typeface="Arial"/>
              </a:rPr>
              <a:t>devrede normal </a:t>
            </a:r>
            <a:r>
              <a:rPr lang="tr-TR" dirty="0">
                <a:latin typeface="Arial"/>
                <a:cs typeface="Arial"/>
              </a:rPr>
              <a:t>olarak enerji </a:t>
            </a:r>
            <a:r>
              <a:rPr lang="tr-TR" sz="1800" dirty="0" smtClean="0">
                <a:latin typeface="Arial"/>
                <a:cs typeface="Arial"/>
              </a:rPr>
              <a:t>kaynağı olacak.</a:t>
            </a:r>
            <a:endParaRPr sz="1800" dirty="0">
              <a:latin typeface="Arial"/>
              <a:cs typeface="Arial"/>
            </a:endParaRPr>
          </a:p>
          <a:p>
            <a:pPr marL="12700">
              <a:lnSpc>
                <a:spcPts val="2050"/>
              </a:lnSpc>
              <a:spcBef>
                <a:spcPts val="865"/>
              </a:spcBef>
            </a:pPr>
            <a:r>
              <a:rPr lang="tr-TR" sz="1800" dirty="0" smtClean="0">
                <a:latin typeface="Arial"/>
                <a:cs typeface="Arial"/>
              </a:rPr>
              <a:t>Bataryanın pozitif ucu negatif uçtan daha yüksek potansiyele sahiptir.</a:t>
            </a:r>
            <a:endParaRPr sz="1800" dirty="0" smtClean="0">
              <a:latin typeface="Arial"/>
              <a:cs typeface="Arial"/>
            </a:endParaRPr>
          </a:p>
          <a:p>
            <a:pPr marL="12700">
              <a:lnSpc>
                <a:spcPct val="100000"/>
              </a:lnSpc>
              <a:spcBef>
                <a:spcPts val="865"/>
              </a:spcBef>
            </a:pPr>
            <a:r>
              <a:rPr lang="tr-TR" sz="1800" dirty="0" smtClean="0">
                <a:latin typeface="Arial"/>
                <a:cs typeface="Arial"/>
              </a:rPr>
              <a:t>Kabloların bir direnci olmadığını varsayıyoruz.</a:t>
            </a:r>
            <a:endParaRPr sz="1800" dirty="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381375" cy="360680"/>
          </a:xfrm>
          <a:prstGeom prst="rect">
            <a:avLst/>
          </a:prstGeom>
        </p:spPr>
        <p:txBody>
          <a:bodyPr vert="horz" wrap="square" lIns="0" tIns="12065" rIns="0" bIns="0" rtlCol="0">
            <a:spAutoFit/>
          </a:bodyPr>
          <a:lstStyle/>
          <a:p>
            <a:pPr marL="12700">
              <a:lnSpc>
                <a:spcPct val="100000"/>
              </a:lnSpc>
              <a:spcBef>
                <a:spcPts val="95"/>
              </a:spcBef>
            </a:pPr>
            <a:r>
              <a:rPr lang="tr-TR" spc="-5" dirty="0" smtClean="0"/>
              <a:t>Bataryanın İç Direnci</a:t>
            </a:r>
            <a:endParaRPr spc="-5" dirty="0"/>
          </a:p>
        </p:txBody>
      </p:sp>
      <p:sp>
        <p:nvSpPr>
          <p:cNvPr id="3" name="object 3"/>
          <p:cNvSpPr txBox="1"/>
          <p:nvPr/>
        </p:nvSpPr>
        <p:spPr>
          <a:xfrm>
            <a:off x="444500" y="1630502"/>
            <a:ext cx="4006215" cy="4608313"/>
          </a:xfrm>
          <a:prstGeom prst="rect">
            <a:avLst/>
          </a:prstGeom>
        </p:spPr>
        <p:txBody>
          <a:bodyPr vert="horz" wrap="square" lIns="0" tIns="12700" rIns="0" bIns="0" rtlCol="0">
            <a:spAutoFit/>
          </a:bodyPr>
          <a:lstStyle/>
          <a:p>
            <a:pPr marL="12700">
              <a:lnSpc>
                <a:spcPts val="2050"/>
              </a:lnSpc>
              <a:spcBef>
                <a:spcPts val="100"/>
              </a:spcBef>
            </a:pPr>
            <a:r>
              <a:rPr lang="tr-TR" sz="1800" dirty="0" smtClean="0">
                <a:latin typeface="Arial"/>
                <a:cs typeface="Arial"/>
              </a:rPr>
              <a:t>Bataryanın iç direnci sıfır ise, uçlardaki voltaj </a:t>
            </a:r>
            <a:r>
              <a:rPr lang="tr-TR" sz="1800" dirty="0" err="1" smtClean="0">
                <a:latin typeface="Arial"/>
                <a:cs typeface="Arial"/>
              </a:rPr>
              <a:t>emk</a:t>
            </a:r>
            <a:r>
              <a:rPr lang="tr-TR" sz="1800" dirty="0" smtClean="0">
                <a:latin typeface="Arial"/>
                <a:cs typeface="Arial"/>
              </a:rPr>
              <a:t> ya eşit olur.</a:t>
            </a:r>
            <a:endParaRPr sz="1800" dirty="0">
              <a:latin typeface="Arial"/>
              <a:cs typeface="Arial"/>
            </a:endParaRPr>
          </a:p>
          <a:p>
            <a:pPr marL="12700" marR="711200">
              <a:lnSpc>
                <a:spcPts val="1939"/>
              </a:lnSpc>
              <a:spcBef>
                <a:spcPts val="1115"/>
              </a:spcBef>
            </a:pPr>
            <a:r>
              <a:rPr lang="tr-TR" sz="1800" dirty="0" smtClean="0">
                <a:latin typeface="Arial"/>
                <a:cs typeface="Arial"/>
              </a:rPr>
              <a:t>Gerçek bataryada, </a:t>
            </a:r>
            <a:r>
              <a:rPr lang="tr-TR" sz="1800" i="1" dirty="0" smtClean="0">
                <a:latin typeface="Arial"/>
                <a:cs typeface="Arial"/>
              </a:rPr>
              <a:t>r</a:t>
            </a:r>
            <a:r>
              <a:rPr lang="tr-TR" sz="1800" dirty="0" smtClean="0">
                <a:latin typeface="Arial"/>
                <a:cs typeface="Arial"/>
              </a:rPr>
              <a:t> iç direnç vardır.</a:t>
            </a:r>
            <a:endParaRPr sz="1800" dirty="0">
              <a:latin typeface="Arial"/>
              <a:cs typeface="Arial"/>
            </a:endParaRPr>
          </a:p>
          <a:p>
            <a:pPr marL="12700">
              <a:lnSpc>
                <a:spcPct val="100000"/>
              </a:lnSpc>
              <a:spcBef>
                <a:spcPts val="730"/>
              </a:spcBef>
            </a:pPr>
            <a:r>
              <a:rPr lang="tr-TR" sz="1800" dirty="0" smtClean="0">
                <a:latin typeface="Arial"/>
                <a:cs typeface="Arial"/>
              </a:rPr>
              <a:t>Uçlardaki voltaj</a:t>
            </a:r>
            <a:r>
              <a:rPr sz="1800" spc="-5" dirty="0" smtClean="0">
                <a:latin typeface="Arial"/>
                <a:cs typeface="Arial"/>
              </a:rPr>
              <a:t>, </a:t>
            </a:r>
            <a:r>
              <a:rPr sz="1800" dirty="0">
                <a:latin typeface="Symbol"/>
                <a:cs typeface="Symbol"/>
              </a:rPr>
              <a:t></a:t>
            </a:r>
            <a:r>
              <a:rPr sz="1800" i="1" dirty="0">
                <a:latin typeface="Arial"/>
                <a:cs typeface="Arial"/>
              </a:rPr>
              <a:t>V </a:t>
            </a:r>
            <a:r>
              <a:rPr sz="1800" dirty="0">
                <a:latin typeface="Arial"/>
                <a:cs typeface="Arial"/>
              </a:rPr>
              <a:t>= </a:t>
            </a:r>
            <a:r>
              <a:rPr sz="1900" i="1" spc="-45" dirty="0">
                <a:latin typeface="Symbol"/>
                <a:cs typeface="Symbol"/>
              </a:rPr>
              <a:t></a:t>
            </a:r>
            <a:r>
              <a:rPr sz="1900" i="1" spc="-45" dirty="0">
                <a:latin typeface="Times New Roman"/>
                <a:cs typeface="Times New Roman"/>
              </a:rPr>
              <a:t> </a:t>
            </a:r>
            <a:r>
              <a:rPr sz="1800" dirty="0">
                <a:latin typeface="Arial"/>
                <a:cs typeface="Arial"/>
              </a:rPr>
              <a:t>–</a:t>
            </a:r>
            <a:r>
              <a:rPr sz="1800" spc="35" dirty="0">
                <a:latin typeface="Arial"/>
                <a:cs typeface="Arial"/>
              </a:rPr>
              <a:t> </a:t>
            </a:r>
            <a:r>
              <a:rPr sz="1800" i="1" dirty="0">
                <a:latin typeface="Times New Roman"/>
                <a:cs typeface="Times New Roman"/>
              </a:rPr>
              <a:t>I</a:t>
            </a:r>
            <a:r>
              <a:rPr sz="1800" i="1" dirty="0">
                <a:latin typeface="Arial"/>
                <a:cs typeface="Arial"/>
              </a:rPr>
              <a:t>r</a:t>
            </a:r>
            <a:endParaRPr sz="1800" dirty="0">
              <a:latin typeface="Arial"/>
              <a:cs typeface="Arial"/>
            </a:endParaRPr>
          </a:p>
          <a:p>
            <a:pPr marL="12700" marR="532765">
              <a:lnSpc>
                <a:spcPct val="101699"/>
              </a:lnSpc>
              <a:spcBef>
                <a:spcPts val="935"/>
              </a:spcBef>
            </a:pPr>
            <a:r>
              <a:rPr lang="tr-TR" sz="1800" dirty="0" err="1" smtClean="0">
                <a:latin typeface="Arial"/>
                <a:cs typeface="Arial"/>
              </a:rPr>
              <a:t>Emk</a:t>
            </a:r>
            <a:r>
              <a:rPr lang="tr-TR" sz="1800" dirty="0" smtClean="0">
                <a:latin typeface="Arial"/>
                <a:cs typeface="Arial"/>
              </a:rPr>
              <a:t> açık devre voltajına eşdeğerdir</a:t>
            </a:r>
            <a:r>
              <a:rPr sz="1800" spc="-5" dirty="0" smtClean="0">
                <a:latin typeface="Arial"/>
                <a:cs typeface="Arial"/>
              </a:rPr>
              <a:t>.</a:t>
            </a:r>
            <a:endParaRPr sz="1800" dirty="0">
              <a:latin typeface="Arial"/>
              <a:cs typeface="Arial"/>
            </a:endParaRPr>
          </a:p>
          <a:p>
            <a:pPr marL="464820" indent="-223520">
              <a:lnSpc>
                <a:spcPct val="100000"/>
              </a:lnSpc>
              <a:spcBef>
                <a:spcPts val="1225"/>
              </a:spcBef>
              <a:buClr>
                <a:srgbClr val="2086B9"/>
              </a:buClr>
              <a:buFont typeface="Wingdings"/>
              <a:buChar char=""/>
              <a:tabLst>
                <a:tab pos="465455" algn="l"/>
              </a:tabLst>
            </a:pPr>
            <a:r>
              <a:rPr lang="tr-TR" sz="1800" spc="-5" dirty="0" smtClean="0">
                <a:latin typeface="Arial"/>
                <a:cs typeface="Arial"/>
              </a:rPr>
              <a:t>Bu devrede akım yok iken uçlardaki voltajdır.</a:t>
            </a:r>
            <a:endParaRPr sz="1800" dirty="0">
              <a:latin typeface="Arial"/>
              <a:cs typeface="Arial"/>
            </a:endParaRPr>
          </a:p>
          <a:p>
            <a:pPr marL="464820" marR="193040" indent="-223520">
              <a:lnSpc>
                <a:spcPct val="100000"/>
              </a:lnSpc>
              <a:spcBef>
                <a:spcPts val="1080"/>
              </a:spcBef>
              <a:buClr>
                <a:srgbClr val="2086B9"/>
              </a:buClr>
              <a:buFont typeface="Wingdings"/>
              <a:buChar char=""/>
              <a:tabLst>
                <a:tab pos="465455" algn="l"/>
              </a:tabLst>
            </a:pPr>
            <a:r>
              <a:rPr lang="tr-TR" sz="1800" spc="-5" dirty="0" smtClean="0">
                <a:latin typeface="Arial"/>
                <a:cs typeface="Arial"/>
              </a:rPr>
              <a:t>Bu bataryanın üstünde gösterdiği voltajdır.</a:t>
            </a:r>
            <a:endParaRPr sz="1800" dirty="0">
              <a:latin typeface="Arial"/>
              <a:cs typeface="Arial"/>
            </a:endParaRPr>
          </a:p>
          <a:p>
            <a:pPr marL="12700" marR="5080" algn="just">
              <a:lnSpc>
                <a:spcPct val="101899"/>
              </a:lnSpc>
              <a:spcBef>
                <a:spcPts val="930"/>
              </a:spcBef>
            </a:pPr>
            <a:r>
              <a:rPr lang="tr-TR" sz="1800" dirty="0" smtClean="0">
                <a:latin typeface="Arial"/>
                <a:cs typeface="Arial"/>
              </a:rPr>
              <a:t>Bataryanın uçları arasındaki gerçek potansiyel farkı, devrede akıma bağlıdır.</a:t>
            </a:r>
            <a:endParaRPr sz="1800" dirty="0">
              <a:latin typeface="Arial"/>
              <a:cs typeface="Arial"/>
            </a:endParaRPr>
          </a:p>
        </p:txBody>
      </p:sp>
      <p:sp>
        <p:nvSpPr>
          <p:cNvPr id="4" name="object 4"/>
          <p:cNvSpPr/>
          <p:nvPr/>
        </p:nvSpPr>
        <p:spPr>
          <a:xfrm>
            <a:off x="5410200" y="1143000"/>
            <a:ext cx="2692400" cy="4972050"/>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28.1</a:t>
            </a:r>
            <a:endParaRPr sz="1200" dirty="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2106295" cy="360680"/>
          </a:xfrm>
          <a:prstGeom prst="rect">
            <a:avLst/>
          </a:prstGeom>
        </p:spPr>
        <p:txBody>
          <a:bodyPr vert="horz" wrap="square" lIns="0" tIns="12065" rIns="0" bIns="0" rtlCol="0">
            <a:spAutoFit/>
          </a:bodyPr>
          <a:lstStyle/>
          <a:p>
            <a:pPr marL="12700">
              <a:lnSpc>
                <a:spcPct val="100000"/>
              </a:lnSpc>
              <a:spcBef>
                <a:spcPts val="95"/>
              </a:spcBef>
            </a:pPr>
            <a:r>
              <a:rPr lang="tr-TR" spc="-5" dirty="0" smtClean="0"/>
              <a:t>Yük Direnci</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28.1</a:t>
            </a:r>
            <a:endParaRPr sz="1200" dirty="0">
              <a:latin typeface="Arial"/>
              <a:cs typeface="Arial"/>
            </a:endParaRPr>
          </a:p>
        </p:txBody>
      </p:sp>
      <p:sp>
        <p:nvSpPr>
          <p:cNvPr id="3" name="object 3"/>
          <p:cNvSpPr txBox="1"/>
          <p:nvPr/>
        </p:nvSpPr>
        <p:spPr>
          <a:xfrm>
            <a:off x="444500" y="1491673"/>
            <a:ext cx="7906384" cy="2282035"/>
          </a:xfrm>
          <a:prstGeom prst="rect">
            <a:avLst/>
          </a:prstGeom>
        </p:spPr>
        <p:txBody>
          <a:bodyPr vert="horz" wrap="square" lIns="0" tIns="167005" rIns="0" bIns="0" rtlCol="0">
            <a:spAutoFit/>
          </a:bodyPr>
          <a:lstStyle/>
          <a:p>
            <a:pPr marL="12700">
              <a:lnSpc>
                <a:spcPct val="100000"/>
              </a:lnSpc>
              <a:spcBef>
                <a:spcPts val="1315"/>
              </a:spcBef>
            </a:pPr>
            <a:r>
              <a:rPr lang="tr-TR" sz="1800" dirty="0" smtClean="0">
                <a:latin typeface="Arial"/>
                <a:cs typeface="Arial"/>
              </a:rPr>
              <a:t>Aynı zamanda, uçların voltajı dış direncin voltajına eşit olur</a:t>
            </a:r>
            <a:r>
              <a:rPr sz="1800" spc="-5" dirty="0" smtClean="0">
                <a:latin typeface="Arial"/>
                <a:cs typeface="Arial"/>
              </a:rPr>
              <a:t>.</a:t>
            </a:r>
            <a:endParaRPr sz="1800" dirty="0">
              <a:latin typeface="Arial"/>
              <a:cs typeface="Arial"/>
            </a:endParaRPr>
          </a:p>
          <a:p>
            <a:pPr marL="464820" indent="-223520">
              <a:lnSpc>
                <a:spcPct val="100000"/>
              </a:lnSpc>
              <a:spcBef>
                <a:spcPts val="1210"/>
              </a:spcBef>
              <a:buClr>
                <a:srgbClr val="2086B9"/>
              </a:buClr>
              <a:buFont typeface="Wingdings"/>
              <a:buChar char=""/>
              <a:tabLst>
                <a:tab pos="465455" algn="l"/>
              </a:tabLst>
            </a:pPr>
            <a:r>
              <a:rPr lang="tr-TR" sz="1800" spc="-5" dirty="0" smtClean="0">
                <a:latin typeface="Arial"/>
                <a:cs typeface="Arial"/>
              </a:rPr>
              <a:t>Bu dış dirence yük direnci adı verilir</a:t>
            </a:r>
            <a:r>
              <a:rPr sz="1800" i="1" spc="-5" dirty="0" smtClean="0">
                <a:latin typeface="Arial"/>
                <a:cs typeface="Arial"/>
              </a:rPr>
              <a:t>.</a:t>
            </a:r>
            <a:endParaRPr sz="1800" dirty="0">
              <a:latin typeface="Arial"/>
              <a:cs typeface="Arial"/>
            </a:endParaRPr>
          </a:p>
          <a:p>
            <a:pPr marL="464820" indent="-223520">
              <a:lnSpc>
                <a:spcPct val="100000"/>
              </a:lnSpc>
              <a:spcBef>
                <a:spcPts val="1080"/>
              </a:spcBef>
              <a:buClr>
                <a:srgbClr val="2086B9"/>
              </a:buClr>
              <a:buFont typeface="Wingdings"/>
              <a:buChar char=""/>
              <a:tabLst>
                <a:tab pos="465455" algn="l"/>
              </a:tabLst>
            </a:pPr>
            <a:r>
              <a:rPr lang="tr-TR" sz="1800" dirty="0" smtClean="0">
                <a:latin typeface="Arial"/>
                <a:cs typeface="Arial"/>
              </a:rPr>
              <a:t>Önceki devrede, yük direnci sadece dış dirençtir.</a:t>
            </a:r>
            <a:endParaRPr sz="1800" dirty="0">
              <a:latin typeface="Arial"/>
              <a:cs typeface="Arial"/>
            </a:endParaRPr>
          </a:p>
          <a:p>
            <a:pPr marL="464820" indent="-223520">
              <a:lnSpc>
                <a:spcPct val="100000"/>
              </a:lnSpc>
              <a:spcBef>
                <a:spcPts val="1085"/>
              </a:spcBef>
              <a:buClr>
                <a:srgbClr val="2086B9"/>
              </a:buClr>
              <a:buFont typeface="Wingdings"/>
              <a:buChar char=""/>
              <a:tabLst>
                <a:tab pos="465455" algn="l"/>
              </a:tabLst>
            </a:pPr>
            <a:r>
              <a:rPr lang="tr-TR" sz="1800" dirty="0" smtClean="0">
                <a:latin typeface="Arial"/>
                <a:cs typeface="Arial"/>
              </a:rPr>
              <a:t>Genelde, yük direnci herhangi bir elektrik devre elemanı olabilir</a:t>
            </a:r>
            <a:r>
              <a:rPr sz="1800" spc="-5" dirty="0" smtClean="0">
                <a:latin typeface="Arial"/>
                <a:cs typeface="Arial"/>
              </a:rPr>
              <a:t>.</a:t>
            </a:r>
            <a:endParaRPr sz="1800" dirty="0">
              <a:latin typeface="Arial"/>
              <a:cs typeface="Arial"/>
            </a:endParaRPr>
          </a:p>
          <a:p>
            <a:pPr marL="755015" marR="5080" lvl="1" indent="-175260">
              <a:lnSpc>
                <a:spcPct val="100000"/>
              </a:lnSpc>
              <a:spcBef>
                <a:spcPts val="580"/>
              </a:spcBef>
              <a:buClr>
                <a:srgbClr val="2086B9"/>
              </a:buClr>
              <a:buFont typeface="Wingdings"/>
              <a:buChar char=""/>
              <a:tabLst>
                <a:tab pos="755650" algn="l"/>
              </a:tabLst>
            </a:pPr>
            <a:r>
              <a:rPr lang="tr-TR" sz="1600" spc="-5" dirty="0" smtClean="0">
                <a:latin typeface="Arial"/>
                <a:cs typeface="Arial"/>
              </a:rPr>
              <a:t>Bu dirençler batarya üzerindeki yükleri temsil eder çünkü batarya direnç içeren devreyi çalıştırmak için enerji sağlar.</a:t>
            </a:r>
            <a:endParaRPr sz="1600" dirty="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815975" cy="360680"/>
          </a:xfrm>
          <a:prstGeom prst="rect">
            <a:avLst/>
          </a:prstGeom>
        </p:spPr>
        <p:txBody>
          <a:bodyPr vert="horz" wrap="square" lIns="0" tIns="12065" rIns="0" bIns="0" rtlCol="0">
            <a:spAutoFit/>
          </a:bodyPr>
          <a:lstStyle/>
          <a:p>
            <a:pPr marL="12700">
              <a:lnSpc>
                <a:spcPct val="100000"/>
              </a:lnSpc>
              <a:spcBef>
                <a:spcPts val="95"/>
              </a:spcBef>
            </a:pPr>
            <a:r>
              <a:rPr lang="tr-TR" spc="-5" dirty="0" smtClean="0"/>
              <a:t>Güç</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28.1</a:t>
            </a:r>
            <a:endParaRPr sz="1200" dirty="0">
              <a:latin typeface="Arial"/>
              <a:cs typeface="Arial"/>
            </a:endParaRPr>
          </a:p>
        </p:txBody>
      </p:sp>
      <p:sp>
        <p:nvSpPr>
          <p:cNvPr id="3" name="object 3"/>
          <p:cNvSpPr txBox="1"/>
          <p:nvPr/>
        </p:nvSpPr>
        <p:spPr>
          <a:xfrm>
            <a:off x="444500" y="1503881"/>
            <a:ext cx="8223250" cy="3237168"/>
          </a:xfrm>
          <a:prstGeom prst="rect">
            <a:avLst/>
          </a:prstGeom>
        </p:spPr>
        <p:txBody>
          <a:bodyPr vert="horz" wrap="square" lIns="0" tIns="154940" rIns="0" bIns="0" rtlCol="0">
            <a:spAutoFit/>
          </a:bodyPr>
          <a:lstStyle/>
          <a:p>
            <a:pPr marL="12700">
              <a:lnSpc>
                <a:spcPct val="100000"/>
              </a:lnSpc>
              <a:spcBef>
                <a:spcPts val="1220"/>
              </a:spcBef>
            </a:pPr>
            <a:r>
              <a:rPr lang="tr-TR" sz="1800" dirty="0" smtClean="0">
                <a:latin typeface="Arial"/>
                <a:cs typeface="Arial"/>
              </a:rPr>
              <a:t>Bataryanın toplam güç çıkışı</a:t>
            </a:r>
            <a:endParaRPr sz="1800" dirty="0">
              <a:latin typeface="Arial"/>
              <a:cs typeface="Arial"/>
            </a:endParaRPr>
          </a:p>
          <a:p>
            <a:pPr marL="927100">
              <a:lnSpc>
                <a:spcPct val="100000"/>
              </a:lnSpc>
              <a:spcBef>
                <a:spcPts val="1115"/>
              </a:spcBef>
            </a:pPr>
            <a:r>
              <a:rPr sz="1800" dirty="0">
                <a:latin typeface="Arial"/>
                <a:cs typeface="Arial"/>
              </a:rPr>
              <a:t>P = I </a:t>
            </a:r>
            <a:r>
              <a:rPr sz="1800" spc="-5" dirty="0">
                <a:latin typeface="Arial"/>
                <a:cs typeface="Arial"/>
              </a:rPr>
              <a:t>ΔV </a:t>
            </a:r>
            <a:r>
              <a:rPr sz="1800" dirty="0">
                <a:latin typeface="Arial"/>
                <a:cs typeface="Arial"/>
              </a:rPr>
              <a:t>= I</a:t>
            </a:r>
            <a:r>
              <a:rPr sz="1800" spc="-25" dirty="0">
                <a:latin typeface="Arial"/>
                <a:cs typeface="Arial"/>
              </a:rPr>
              <a:t> </a:t>
            </a:r>
            <a:r>
              <a:rPr sz="1800" dirty="0">
                <a:latin typeface="Arial"/>
                <a:cs typeface="Arial"/>
              </a:rPr>
              <a:t>ε</a:t>
            </a:r>
          </a:p>
          <a:p>
            <a:pPr marL="12700" marR="207645">
              <a:lnSpc>
                <a:spcPct val="102200"/>
              </a:lnSpc>
              <a:spcBef>
                <a:spcPts val="1065"/>
              </a:spcBef>
            </a:pPr>
            <a:r>
              <a:rPr lang="tr-TR" sz="1800" spc="-5" dirty="0" smtClean="0">
                <a:latin typeface="Arial"/>
                <a:cs typeface="Arial"/>
              </a:rPr>
              <a:t>Bu güç, dış dirence </a:t>
            </a:r>
            <a:r>
              <a:rPr lang="tr-TR" spc="5" dirty="0">
                <a:latin typeface="Arial"/>
                <a:cs typeface="Arial"/>
              </a:rPr>
              <a:t>(</a:t>
            </a:r>
            <a:r>
              <a:rPr lang="tr-TR" i="1" spc="5" dirty="0">
                <a:latin typeface="Arial"/>
                <a:cs typeface="Arial"/>
              </a:rPr>
              <a:t>I </a:t>
            </a:r>
            <a:r>
              <a:rPr lang="tr-TR" spc="-7" baseline="25462" dirty="0">
                <a:latin typeface="Arial"/>
                <a:cs typeface="Arial"/>
              </a:rPr>
              <a:t>2 </a:t>
            </a:r>
            <a:r>
              <a:rPr lang="tr-TR" i="1" spc="-5" dirty="0">
                <a:latin typeface="Arial"/>
                <a:cs typeface="Arial"/>
              </a:rPr>
              <a:t>R</a:t>
            </a:r>
            <a:r>
              <a:rPr lang="tr-TR" spc="-5" dirty="0">
                <a:latin typeface="Arial"/>
                <a:cs typeface="Arial"/>
              </a:rPr>
              <a:t>) ve </a:t>
            </a:r>
            <a:r>
              <a:rPr lang="tr-TR" sz="1800" spc="-5" dirty="0" smtClean="0">
                <a:latin typeface="Arial"/>
                <a:cs typeface="Arial"/>
              </a:rPr>
              <a:t>iç </a:t>
            </a:r>
            <a:r>
              <a:rPr lang="tr-TR" spc="-5" dirty="0">
                <a:latin typeface="Arial"/>
                <a:cs typeface="Arial"/>
              </a:rPr>
              <a:t>dirence (</a:t>
            </a:r>
            <a:r>
              <a:rPr lang="tr-TR" i="1" spc="-5" dirty="0">
                <a:latin typeface="Arial"/>
                <a:cs typeface="Arial"/>
              </a:rPr>
              <a:t>I</a:t>
            </a:r>
            <a:r>
              <a:rPr lang="tr-TR" spc="-7" baseline="25462" dirty="0">
                <a:latin typeface="Arial"/>
                <a:cs typeface="Arial"/>
              </a:rPr>
              <a:t>2</a:t>
            </a:r>
            <a:r>
              <a:rPr lang="tr-TR" spc="-15" baseline="25462" dirty="0">
                <a:latin typeface="Arial"/>
                <a:cs typeface="Arial"/>
              </a:rPr>
              <a:t> </a:t>
            </a:r>
            <a:r>
              <a:rPr lang="tr-TR" i="1" dirty="0">
                <a:latin typeface="Arial"/>
                <a:cs typeface="Arial"/>
              </a:rPr>
              <a:t>r</a:t>
            </a:r>
            <a:r>
              <a:rPr lang="tr-TR" dirty="0" smtClean="0">
                <a:latin typeface="Arial"/>
                <a:cs typeface="Arial"/>
              </a:rPr>
              <a:t>) </a:t>
            </a:r>
            <a:r>
              <a:rPr lang="tr-TR" sz="1800" spc="-5" dirty="0" smtClean="0">
                <a:latin typeface="Arial"/>
                <a:cs typeface="Arial"/>
              </a:rPr>
              <a:t>gönderilir.</a:t>
            </a:r>
            <a:endParaRPr sz="1800" dirty="0">
              <a:latin typeface="Arial"/>
              <a:cs typeface="Arial"/>
            </a:endParaRPr>
          </a:p>
          <a:p>
            <a:pPr marL="927100">
              <a:lnSpc>
                <a:spcPct val="100000"/>
              </a:lnSpc>
              <a:spcBef>
                <a:spcPts val="1120"/>
              </a:spcBef>
            </a:pPr>
            <a:r>
              <a:rPr sz="1800" dirty="0">
                <a:latin typeface="Arial"/>
                <a:cs typeface="Arial"/>
              </a:rPr>
              <a:t>P = I</a:t>
            </a:r>
            <a:r>
              <a:rPr sz="1800" baseline="25462" dirty="0">
                <a:latin typeface="Arial"/>
                <a:cs typeface="Arial"/>
              </a:rPr>
              <a:t>2 </a:t>
            </a:r>
            <a:r>
              <a:rPr sz="1800" spc="-5" dirty="0">
                <a:latin typeface="Arial"/>
                <a:cs typeface="Arial"/>
              </a:rPr>
              <a:t>R </a:t>
            </a:r>
            <a:r>
              <a:rPr sz="1800" dirty="0">
                <a:latin typeface="Arial"/>
                <a:cs typeface="Arial"/>
              </a:rPr>
              <a:t>+ I</a:t>
            </a:r>
            <a:r>
              <a:rPr sz="1800" baseline="25462" dirty="0">
                <a:latin typeface="Arial"/>
                <a:cs typeface="Arial"/>
              </a:rPr>
              <a:t>2</a:t>
            </a:r>
            <a:r>
              <a:rPr sz="1800" spc="-52" baseline="25462" dirty="0">
                <a:latin typeface="Arial"/>
                <a:cs typeface="Arial"/>
              </a:rPr>
              <a:t> </a:t>
            </a:r>
            <a:r>
              <a:rPr sz="1800" dirty="0">
                <a:latin typeface="Arial"/>
                <a:cs typeface="Arial"/>
              </a:rPr>
              <a:t>r</a:t>
            </a:r>
          </a:p>
          <a:p>
            <a:pPr marL="12700">
              <a:lnSpc>
                <a:spcPct val="100000"/>
              </a:lnSpc>
              <a:spcBef>
                <a:spcPts val="1115"/>
              </a:spcBef>
            </a:pPr>
            <a:r>
              <a:rPr lang="tr-TR" sz="1800" dirty="0" smtClean="0">
                <a:latin typeface="Arial"/>
                <a:cs typeface="Arial"/>
              </a:rPr>
              <a:t>Batarya sabit </a:t>
            </a:r>
            <a:r>
              <a:rPr lang="tr-TR" sz="1800" dirty="0" err="1" smtClean="0">
                <a:latin typeface="Arial"/>
                <a:cs typeface="Arial"/>
              </a:rPr>
              <a:t>emk</a:t>
            </a:r>
            <a:r>
              <a:rPr lang="tr-TR" sz="1800" dirty="0" smtClean="0">
                <a:latin typeface="Arial"/>
                <a:cs typeface="Arial"/>
              </a:rPr>
              <a:t> sağlayıcıdır.</a:t>
            </a:r>
            <a:endParaRPr sz="1800" dirty="0">
              <a:latin typeface="Arial"/>
              <a:cs typeface="Arial"/>
            </a:endParaRPr>
          </a:p>
          <a:p>
            <a:pPr marL="464820" marR="5080" indent="-223520">
              <a:lnSpc>
                <a:spcPct val="100000"/>
              </a:lnSpc>
              <a:spcBef>
                <a:spcPts val="1225"/>
              </a:spcBef>
              <a:buClr>
                <a:srgbClr val="2086B9"/>
              </a:buClr>
              <a:buFont typeface="Wingdings"/>
              <a:buChar char=""/>
              <a:tabLst>
                <a:tab pos="465455" algn="l"/>
              </a:tabLst>
            </a:pPr>
            <a:r>
              <a:rPr lang="tr-TR" sz="1800" dirty="0" smtClean="0">
                <a:latin typeface="Arial"/>
                <a:cs typeface="Arial"/>
              </a:rPr>
              <a:t>Batarya sabit akım sağlamaz çünkü devreden geçen akım bataryaya bağlanan dirence bağlıdır.</a:t>
            </a:r>
            <a:endParaRPr sz="1800" dirty="0">
              <a:latin typeface="Arial"/>
              <a:cs typeface="Arial"/>
            </a:endParaRPr>
          </a:p>
          <a:p>
            <a:pPr marL="464820" indent="-223520">
              <a:lnSpc>
                <a:spcPct val="100000"/>
              </a:lnSpc>
              <a:spcBef>
                <a:spcPts val="1085"/>
              </a:spcBef>
              <a:buClr>
                <a:srgbClr val="2086B9"/>
              </a:buClr>
              <a:buFont typeface="Wingdings"/>
              <a:buChar char=""/>
              <a:tabLst>
                <a:tab pos="465455" algn="l"/>
              </a:tabLst>
            </a:pPr>
            <a:r>
              <a:rPr lang="tr-TR" sz="1800" dirty="0" smtClean="0">
                <a:latin typeface="Arial"/>
                <a:cs typeface="Arial"/>
              </a:rPr>
              <a:t>Batarya sabit uçların potansiyelini sağlamaz</a:t>
            </a:r>
            <a:r>
              <a:rPr sz="1800" spc="-5" dirty="0" smtClean="0">
                <a:latin typeface="Arial"/>
                <a:cs typeface="Arial"/>
              </a:rPr>
              <a:t>.</a:t>
            </a:r>
            <a:endParaRPr sz="1800" dirty="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smtClean="0"/>
              <a:t>Örnek 28.1 Bataryanın Çıkış Voltajı</a:t>
            </a:r>
            <a:endParaRPr lang="tr-TR" dirty="0"/>
          </a:p>
        </p:txBody>
      </p:sp>
      <p:sp>
        <p:nvSpPr>
          <p:cNvPr id="3" name="Metin Yer Tutucusu 2"/>
          <p:cNvSpPr>
            <a:spLocks noGrp="1"/>
          </p:cNvSpPr>
          <p:nvPr>
            <p:ph type="body" idx="1"/>
          </p:nvPr>
        </p:nvSpPr>
        <p:spPr>
          <a:xfrm>
            <a:off x="444500" y="1503881"/>
            <a:ext cx="8255000" cy="4708981"/>
          </a:xfrm>
        </p:spPr>
        <p:txBody>
          <a:bodyPr/>
          <a:lstStyle/>
          <a:p>
            <a:r>
              <a:rPr lang="tr-TR" dirty="0" smtClean="0"/>
              <a:t>Bir batarya 12 V </a:t>
            </a:r>
            <a:r>
              <a:rPr lang="tr-TR" dirty="0" err="1" smtClean="0"/>
              <a:t>luk</a:t>
            </a:r>
            <a:r>
              <a:rPr lang="tr-TR" dirty="0" smtClean="0"/>
              <a:t> </a:t>
            </a:r>
            <a:r>
              <a:rPr lang="tr-TR" dirty="0" err="1" smtClean="0"/>
              <a:t>emk</a:t>
            </a:r>
            <a:r>
              <a:rPr lang="tr-TR" dirty="0" smtClean="0"/>
              <a:t> ve 0,05 </a:t>
            </a:r>
            <a:r>
              <a:rPr lang="el-GR" dirty="0" smtClean="0"/>
              <a:t>Ω</a:t>
            </a:r>
            <a:r>
              <a:rPr lang="tr-TR" dirty="0" smtClean="0"/>
              <a:t> </a:t>
            </a:r>
            <a:r>
              <a:rPr lang="tr-TR" dirty="0" err="1" smtClean="0"/>
              <a:t>luk</a:t>
            </a:r>
            <a:r>
              <a:rPr lang="tr-TR" dirty="0" smtClean="0"/>
              <a:t> iç dirence sahiptir. Bataryanın uçlarına 3 </a:t>
            </a:r>
            <a:r>
              <a:rPr lang="el-GR" dirty="0" smtClean="0"/>
              <a:t>Ω</a:t>
            </a:r>
            <a:r>
              <a:rPr lang="tr-TR" dirty="0" smtClean="0"/>
              <a:t> </a:t>
            </a:r>
            <a:r>
              <a:rPr lang="tr-TR" dirty="0" err="1" smtClean="0"/>
              <a:t>luk</a:t>
            </a:r>
            <a:r>
              <a:rPr lang="tr-TR" dirty="0" smtClean="0"/>
              <a:t> bir yük direncine bağlanıyor. (a) Devredeki akımı ve bataryanın çıkış voltajını bulunuz.</a:t>
            </a:r>
          </a:p>
          <a:p>
            <a:r>
              <a:rPr lang="tr-TR" b="1" dirty="0" smtClean="0"/>
              <a:t>Çözüm</a:t>
            </a:r>
            <a:r>
              <a:rPr lang="tr-TR" dirty="0" smtClean="0"/>
              <a:t>: Önce Denk.28.2 ve Denk. 28.3 kullanırsak,</a:t>
            </a:r>
          </a:p>
          <a:p>
            <a:endParaRPr lang="tr-TR" dirty="0"/>
          </a:p>
          <a:p>
            <a:endParaRPr lang="tr-TR" dirty="0" smtClean="0"/>
          </a:p>
          <a:p>
            <a:endParaRPr lang="tr-TR" dirty="0"/>
          </a:p>
          <a:p>
            <a:endParaRPr lang="tr-TR" dirty="0" smtClean="0"/>
          </a:p>
          <a:p>
            <a:r>
              <a:rPr lang="tr-TR" dirty="0" smtClean="0"/>
              <a:t>elde ederiz. Bu sonucun doğruluğunu kontrol için R direnci üzerindeki voltaj düşmesini, hesaplayabiliriz.</a:t>
            </a:r>
          </a:p>
          <a:p>
            <a:endParaRPr lang="tr-TR" dirty="0"/>
          </a:p>
          <a:p>
            <a:endParaRPr lang="tr-TR" dirty="0" smtClean="0"/>
          </a:p>
          <a:p>
            <a:r>
              <a:rPr lang="tr-TR" dirty="0" smtClean="0"/>
              <a:t>(b) Yük direncinde ve bataryanın iç direncinde harcanan güç,</a:t>
            </a:r>
          </a:p>
          <a:p>
            <a:endParaRPr lang="tr-TR" dirty="0"/>
          </a:p>
          <a:p>
            <a:endParaRPr lang="tr-TR" dirty="0" smtClean="0"/>
          </a:p>
          <a:p>
            <a:endParaRPr lang="tr-TR" dirty="0"/>
          </a:p>
          <a:p>
            <a:endParaRPr lang="tr-TR" dirty="0" smtClean="0"/>
          </a:p>
          <a:p>
            <a:r>
              <a:rPr lang="tr-TR" dirty="0" smtClean="0"/>
              <a:t>İkisinin toplamı 47.1 W olacaktır.</a:t>
            </a:r>
            <a:endParaRPr lang="tr-TR" dirty="0"/>
          </a:p>
        </p:txBody>
      </p:sp>
      <p:graphicFrame>
        <p:nvGraphicFramePr>
          <p:cNvPr id="5" name="Nesne 4"/>
          <p:cNvGraphicFramePr>
            <a:graphicFrameLocks noChangeAspect="1"/>
          </p:cNvGraphicFramePr>
          <p:nvPr>
            <p:extLst>
              <p:ext uri="{D42A27DB-BD31-4B8C-83A1-F6EECF244321}">
                <p14:modId xmlns:p14="http://schemas.microsoft.com/office/powerpoint/2010/main" val="570379315"/>
              </p:ext>
            </p:extLst>
          </p:nvPr>
        </p:nvGraphicFramePr>
        <p:xfrm>
          <a:off x="470658" y="2361527"/>
          <a:ext cx="2886737" cy="588039"/>
        </p:xfrm>
        <a:graphic>
          <a:graphicData uri="http://schemas.openxmlformats.org/presentationml/2006/ole">
            <mc:AlternateContent xmlns:mc="http://schemas.openxmlformats.org/markup-compatibility/2006">
              <mc:Choice xmlns:v="urn:schemas-microsoft-com:vml" Requires="v">
                <p:oleObj spid="_x0000_s1297" name="Denklem" r:id="rId3" imgW="2057400" imgH="419100" progId="Equation.3">
                  <p:embed/>
                </p:oleObj>
              </mc:Choice>
              <mc:Fallback>
                <p:oleObj name="Denklem" r:id="rId3" imgW="2057400" imgH="4191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58" y="2361527"/>
                        <a:ext cx="2886737" cy="588039"/>
                      </a:xfrm>
                      <a:prstGeom prst="rect">
                        <a:avLst/>
                      </a:prstGeom>
                      <a:noFill/>
                    </p:spPr>
                  </p:pic>
                </p:oleObj>
              </mc:Fallback>
            </mc:AlternateContent>
          </a:graphicData>
        </a:graphic>
      </p:graphicFrame>
      <p:graphicFrame>
        <p:nvGraphicFramePr>
          <p:cNvPr id="7" name="Nesne 6"/>
          <p:cNvGraphicFramePr>
            <a:graphicFrameLocks noChangeAspect="1"/>
          </p:cNvGraphicFramePr>
          <p:nvPr>
            <p:extLst>
              <p:ext uri="{D42A27DB-BD31-4B8C-83A1-F6EECF244321}">
                <p14:modId xmlns:p14="http://schemas.microsoft.com/office/powerpoint/2010/main" val="1493152509"/>
              </p:ext>
            </p:extLst>
          </p:nvPr>
        </p:nvGraphicFramePr>
        <p:xfrm>
          <a:off x="470658" y="3039730"/>
          <a:ext cx="4813300" cy="314889"/>
        </p:xfrm>
        <a:graphic>
          <a:graphicData uri="http://schemas.openxmlformats.org/presentationml/2006/ole">
            <mc:AlternateContent xmlns:mc="http://schemas.openxmlformats.org/markup-compatibility/2006">
              <mc:Choice xmlns:v="urn:schemas-microsoft-com:vml" Requires="v">
                <p:oleObj spid="_x0000_s1298" name="Denklem" r:id="rId5" imgW="3060700" imgH="203200" progId="Equation.3">
                  <p:embed/>
                </p:oleObj>
              </mc:Choice>
              <mc:Fallback>
                <p:oleObj name="Denklem" r:id="rId5" imgW="3060700" imgH="2032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658" y="3039730"/>
                        <a:ext cx="4813300" cy="314889"/>
                      </a:xfrm>
                      <a:prstGeom prst="rect">
                        <a:avLst/>
                      </a:prstGeom>
                      <a:noFill/>
                    </p:spPr>
                  </p:pic>
                </p:oleObj>
              </mc:Fallback>
            </mc:AlternateContent>
          </a:graphicData>
        </a:graphic>
      </p:graphicFrame>
      <p:sp>
        <p:nvSpPr>
          <p:cNvPr id="8"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graphicFrame>
        <p:nvGraphicFramePr>
          <p:cNvPr id="9" name="Nesne 8"/>
          <p:cNvGraphicFramePr>
            <a:graphicFrameLocks noChangeAspect="1"/>
          </p:cNvGraphicFramePr>
          <p:nvPr>
            <p:extLst>
              <p:ext uri="{D42A27DB-BD31-4B8C-83A1-F6EECF244321}">
                <p14:modId xmlns:p14="http://schemas.microsoft.com/office/powerpoint/2010/main" val="3759467922"/>
              </p:ext>
            </p:extLst>
          </p:nvPr>
        </p:nvGraphicFramePr>
        <p:xfrm>
          <a:off x="444500" y="4077343"/>
          <a:ext cx="3594100" cy="332494"/>
        </p:xfrm>
        <a:graphic>
          <a:graphicData uri="http://schemas.openxmlformats.org/presentationml/2006/ole">
            <mc:AlternateContent xmlns:mc="http://schemas.openxmlformats.org/markup-compatibility/2006">
              <mc:Choice xmlns:v="urn:schemas-microsoft-com:vml" Requires="v">
                <p:oleObj spid="_x0000_s1299" name="Denklem" r:id="rId7" imgW="2159000" imgH="203200" progId="Equation.3">
                  <p:embed/>
                </p:oleObj>
              </mc:Choice>
              <mc:Fallback>
                <p:oleObj name="Denklem" r:id="rId7" imgW="2159000" imgH="2032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4500" y="4077343"/>
                        <a:ext cx="3594100" cy="332494"/>
                      </a:xfrm>
                      <a:prstGeom prst="rect">
                        <a:avLst/>
                      </a:prstGeom>
                      <a:noFill/>
                    </p:spPr>
                  </p:pic>
                </p:oleObj>
              </mc:Fallback>
            </mc:AlternateContent>
          </a:graphicData>
        </a:graphic>
      </p:graphicFrame>
      <p:graphicFrame>
        <p:nvGraphicFramePr>
          <p:cNvPr id="11" name="Nesne 10"/>
          <p:cNvGraphicFramePr>
            <a:graphicFrameLocks noChangeAspect="1"/>
          </p:cNvGraphicFramePr>
          <p:nvPr>
            <p:extLst>
              <p:ext uri="{D42A27DB-BD31-4B8C-83A1-F6EECF244321}">
                <p14:modId xmlns:p14="http://schemas.microsoft.com/office/powerpoint/2010/main" val="1730257342"/>
              </p:ext>
            </p:extLst>
          </p:nvPr>
        </p:nvGraphicFramePr>
        <p:xfrm>
          <a:off x="444499" y="4852035"/>
          <a:ext cx="3758537" cy="365202"/>
        </p:xfrm>
        <a:graphic>
          <a:graphicData uri="http://schemas.openxmlformats.org/presentationml/2006/ole">
            <mc:AlternateContent xmlns:mc="http://schemas.openxmlformats.org/markup-compatibility/2006">
              <mc:Choice xmlns:v="urn:schemas-microsoft-com:vml" Requires="v">
                <p:oleObj spid="_x0000_s1300" name="Denklem" r:id="rId9" imgW="2349500" imgH="228600" progId="Equation.3">
                  <p:embed/>
                </p:oleObj>
              </mc:Choice>
              <mc:Fallback>
                <p:oleObj name="Denklem" r:id="rId9" imgW="2349500" imgH="228600"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4499" y="4852035"/>
                        <a:ext cx="3758537" cy="365202"/>
                      </a:xfrm>
                      <a:prstGeom prst="rect">
                        <a:avLst/>
                      </a:prstGeom>
                      <a:noFill/>
                    </p:spPr>
                  </p:pic>
                </p:oleObj>
              </mc:Fallback>
            </mc:AlternateContent>
          </a:graphicData>
        </a:graphic>
      </p:graphicFrame>
      <p:graphicFrame>
        <p:nvGraphicFramePr>
          <p:cNvPr id="13" name="Nesne 12"/>
          <p:cNvGraphicFramePr>
            <a:graphicFrameLocks noChangeAspect="1"/>
          </p:cNvGraphicFramePr>
          <p:nvPr>
            <p:extLst>
              <p:ext uri="{D42A27DB-BD31-4B8C-83A1-F6EECF244321}">
                <p14:modId xmlns:p14="http://schemas.microsoft.com/office/powerpoint/2010/main" val="2761826334"/>
              </p:ext>
            </p:extLst>
          </p:nvPr>
        </p:nvGraphicFramePr>
        <p:xfrm>
          <a:off x="444499" y="5317583"/>
          <a:ext cx="3831593" cy="341852"/>
        </p:xfrm>
        <a:graphic>
          <a:graphicData uri="http://schemas.openxmlformats.org/presentationml/2006/ole">
            <mc:AlternateContent xmlns:mc="http://schemas.openxmlformats.org/markup-compatibility/2006">
              <mc:Choice xmlns:v="urn:schemas-microsoft-com:vml" Requires="v">
                <p:oleObj spid="_x0000_s1301" name="Denklem" r:id="rId11" imgW="2565400" imgH="228600" progId="Equation.3">
                  <p:embed/>
                </p:oleObj>
              </mc:Choice>
              <mc:Fallback>
                <p:oleObj name="Denklem" r:id="rId11" imgW="2565400" imgH="228600"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4499" y="5317583"/>
                        <a:ext cx="3831593" cy="341852"/>
                      </a:xfrm>
                      <a:prstGeom prst="rect">
                        <a:avLst/>
                      </a:prstGeom>
                      <a:noFill/>
                    </p:spPr>
                  </p:pic>
                </p:oleObj>
              </mc:Fallback>
            </mc:AlternateContent>
          </a:graphicData>
        </a:graphic>
      </p:graphicFrame>
    </p:spTree>
    <p:extLst>
      <p:ext uri="{BB962C8B-B14F-4D97-AF65-F5344CB8AC3E}">
        <p14:creationId xmlns:p14="http://schemas.microsoft.com/office/powerpoint/2010/main" val="1593255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smtClean="0"/>
              <a:t>Örnek 28.2 Yük Eşleşmesi</a:t>
            </a:r>
            <a:endParaRPr lang="tr-TR" dirty="0"/>
          </a:p>
        </p:txBody>
      </p:sp>
      <p:sp>
        <p:nvSpPr>
          <p:cNvPr id="3" name="Metin Yer Tutucusu 2"/>
          <p:cNvSpPr>
            <a:spLocks noGrp="1"/>
          </p:cNvSpPr>
          <p:nvPr>
            <p:ph type="body" idx="1"/>
          </p:nvPr>
        </p:nvSpPr>
        <p:spPr>
          <a:xfrm>
            <a:off x="444500" y="1503881"/>
            <a:ext cx="4203700" cy="3323987"/>
          </a:xfrm>
        </p:spPr>
        <p:txBody>
          <a:bodyPr/>
          <a:lstStyle/>
          <a:p>
            <a:r>
              <a:rPr lang="tr-TR" dirty="0" smtClean="0"/>
              <a:t>Şekil 28.2a </a:t>
            </a:r>
            <a:r>
              <a:rPr lang="tr-TR" dirty="0" err="1" smtClean="0"/>
              <a:t>daki</a:t>
            </a:r>
            <a:r>
              <a:rPr lang="tr-TR" dirty="0" smtClean="0"/>
              <a:t> R yük direncinde kaybolan gücün, </a:t>
            </a:r>
            <a:r>
              <a:rPr lang="tr-TR" dirty="0" smtClean="0"/>
              <a:t>R=r </a:t>
            </a:r>
            <a:r>
              <a:rPr lang="tr-TR" dirty="0" smtClean="0"/>
              <a:t>olduğunda maksimum olacağını gösteriniz.</a:t>
            </a:r>
          </a:p>
          <a:p>
            <a:r>
              <a:rPr lang="tr-TR" dirty="0" smtClean="0"/>
              <a:t>Çözüm: Yük direncinde harcanan güç          ye eşittir. Burada I, Denk. 28.3 ile verilir. O halde </a:t>
            </a:r>
          </a:p>
          <a:p>
            <a:endParaRPr lang="tr-TR" dirty="0"/>
          </a:p>
          <a:p>
            <a:endParaRPr lang="tr-TR" dirty="0" smtClean="0"/>
          </a:p>
          <a:p>
            <a:r>
              <a:rPr lang="tr-TR" dirty="0" err="1" smtClean="0"/>
              <a:t>Dir</a:t>
            </a:r>
            <a:r>
              <a:rPr lang="tr-TR" dirty="0" smtClean="0"/>
              <a:t>. Şekil 28.3 de görüldüğü gibi P </a:t>
            </a:r>
            <a:r>
              <a:rPr lang="tr-TR" dirty="0" err="1" smtClean="0"/>
              <a:t>nin</a:t>
            </a:r>
            <a:r>
              <a:rPr lang="tr-TR" dirty="0" smtClean="0"/>
              <a:t> R ye göre grafiğini çizersek, P </a:t>
            </a:r>
            <a:r>
              <a:rPr lang="tr-TR" dirty="0" err="1" smtClean="0"/>
              <a:t>nin</a:t>
            </a:r>
            <a:r>
              <a:rPr lang="tr-TR" dirty="0" smtClean="0"/>
              <a:t> R=r de              olan maksimum değere ulaştığını görürüz. </a:t>
            </a:r>
            <a:endParaRPr lang="tr-TR" dirty="0"/>
          </a:p>
          <a:p>
            <a:endParaRPr lang="tr-TR" dirty="0"/>
          </a:p>
        </p:txBody>
      </p:sp>
      <p:graphicFrame>
        <p:nvGraphicFramePr>
          <p:cNvPr id="5" name="Nesne 4"/>
          <p:cNvGraphicFramePr>
            <a:graphicFrameLocks noChangeAspect="1"/>
          </p:cNvGraphicFramePr>
          <p:nvPr>
            <p:extLst>
              <p:ext uri="{D42A27DB-BD31-4B8C-83A1-F6EECF244321}">
                <p14:modId xmlns:p14="http://schemas.microsoft.com/office/powerpoint/2010/main" val="2774938781"/>
              </p:ext>
            </p:extLst>
          </p:nvPr>
        </p:nvGraphicFramePr>
        <p:xfrm>
          <a:off x="3915616" y="2286000"/>
          <a:ext cx="430091" cy="277478"/>
        </p:xfrm>
        <a:graphic>
          <a:graphicData uri="http://schemas.openxmlformats.org/presentationml/2006/ole">
            <mc:AlternateContent xmlns:mc="http://schemas.openxmlformats.org/markup-compatibility/2006">
              <mc:Choice xmlns:v="urn:schemas-microsoft-com:vml" Requires="v">
                <p:oleObj spid="_x0000_s2205" name="Denklem" r:id="rId3" imgW="291973" imgH="190417" progId="Equation.3">
                  <p:embed/>
                </p:oleObj>
              </mc:Choice>
              <mc:Fallback>
                <p:oleObj name="Denklem" r:id="rId3" imgW="291973" imgH="190417"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5616" y="2286000"/>
                        <a:ext cx="430091" cy="277478"/>
                      </a:xfrm>
                      <a:prstGeom prst="rect">
                        <a:avLst/>
                      </a:prstGeom>
                      <a:noFill/>
                    </p:spPr>
                  </p:pic>
                </p:oleObj>
              </mc:Fallback>
            </mc:AlternateContent>
          </a:graphicData>
        </a:graphic>
      </p:graphicFrame>
      <p:graphicFrame>
        <p:nvGraphicFramePr>
          <p:cNvPr id="7" name="Nesne 6"/>
          <p:cNvGraphicFramePr>
            <a:graphicFrameLocks noChangeAspect="1"/>
          </p:cNvGraphicFramePr>
          <p:nvPr>
            <p:extLst>
              <p:ext uri="{D42A27DB-BD31-4B8C-83A1-F6EECF244321}">
                <p14:modId xmlns:p14="http://schemas.microsoft.com/office/powerpoint/2010/main" val="1380847087"/>
              </p:ext>
            </p:extLst>
          </p:nvPr>
        </p:nvGraphicFramePr>
        <p:xfrm>
          <a:off x="1752600" y="2964181"/>
          <a:ext cx="1814142" cy="664724"/>
        </p:xfrm>
        <a:graphic>
          <a:graphicData uri="http://schemas.openxmlformats.org/presentationml/2006/ole">
            <mc:AlternateContent xmlns:mc="http://schemas.openxmlformats.org/markup-compatibility/2006">
              <mc:Choice xmlns:v="urn:schemas-microsoft-com:vml" Requires="v">
                <p:oleObj spid="_x0000_s2206" name="Denklem" r:id="rId5" imgW="1244600" imgH="457200" progId="Equation.3">
                  <p:embed/>
                </p:oleObj>
              </mc:Choice>
              <mc:Fallback>
                <p:oleObj name="Denklem" r:id="rId5" imgW="1244600" imgH="4572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964181"/>
                        <a:ext cx="1814142" cy="664724"/>
                      </a:xfrm>
                      <a:prstGeom prst="rect">
                        <a:avLst/>
                      </a:prstGeom>
                      <a:noFill/>
                    </p:spPr>
                  </p:pic>
                </p:oleObj>
              </mc:Fallback>
            </mc:AlternateContent>
          </a:graphicData>
        </a:graphic>
      </p:graphicFrame>
      <p:graphicFrame>
        <p:nvGraphicFramePr>
          <p:cNvPr id="9" name="Nesne 8"/>
          <p:cNvGraphicFramePr>
            <a:graphicFrameLocks noChangeAspect="1"/>
          </p:cNvGraphicFramePr>
          <p:nvPr>
            <p:extLst>
              <p:ext uri="{D42A27DB-BD31-4B8C-83A1-F6EECF244321}">
                <p14:modId xmlns:p14="http://schemas.microsoft.com/office/powerpoint/2010/main" val="3773226615"/>
              </p:ext>
            </p:extLst>
          </p:nvPr>
        </p:nvGraphicFramePr>
        <p:xfrm>
          <a:off x="3772501" y="3972987"/>
          <a:ext cx="609600" cy="284480"/>
        </p:xfrm>
        <a:graphic>
          <a:graphicData uri="http://schemas.openxmlformats.org/presentationml/2006/ole">
            <mc:AlternateContent xmlns:mc="http://schemas.openxmlformats.org/markup-compatibility/2006">
              <mc:Choice xmlns:v="urn:schemas-microsoft-com:vml" Requires="v">
                <p:oleObj spid="_x0000_s2207" name="Denklem" r:id="rId7" imgW="431613" imgH="203112" progId="Equation.3">
                  <p:embed/>
                </p:oleObj>
              </mc:Choice>
              <mc:Fallback>
                <p:oleObj name="Denklem" r:id="rId7" imgW="431613" imgH="203112"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2501" y="3972987"/>
                        <a:ext cx="609600" cy="284480"/>
                      </a:xfrm>
                      <a:prstGeom prst="rect">
                        <a:avLst/>
                      </a:prstGeom>
                      <a:noFill/>
                    </p:spPr>
                  </p:pic>
                </p:oleObj>
              </mc:Fallback>
            </mc:AlternateContent>
          </a:graphicData>
        </a:graphic>
      </p:graphicFrame>
      <p:pic>
        <p:nvPicPr>
          <p:cNvPr id="10" name="Resim 9"/>
          <p:cNvPicPr>
            <a:picLocks noChangeAspect="1"/>
          </p:cNvPicPr>
          <p:nvPr/>
        </p:nvPicPr>
        <p:blipFill>
          <a:blip r:embed="rId9"/>
          <a:stretch>
            <a:fillRect/>
          </a:stretch>
        </p:blipFill>
        <p:spPr>
          <a:xfrm>
            <a:off x="4876800" y="1369412"/>
            <a:ext cx="3641097" cy="3126387"/>
          </a:xfrm>
          <a:prstGeom prst="rect">
            <a:avLst/>
          </a:prstGeom>
        </p:spPr>
      </p:pic>
    </p:spTree>
    <p:extLst>
      <p:ext uri="{BB962C8B-B14F-4D97-AF65-F5344CB8AC3E}">
        <p14:creationId xmlns:p14="http://schemas.microsoft.com/office/powerpoint/2010/main" val="352305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28321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Seri Bağlı Dirençler</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28.2</a:t>
            </a:r>
            <a:endParaRPr sz="1200" dirty="0">
              <a:latin typeface="Arial"/>
              <a:cs typeface="Arial"/>
            </a:endParaRPr>
          </a:p>
        </p:txBody>
      </p:sp>
      <p:sp>
        <p:nvSpPr>
          <p:cNvPr id="3" name="object 3"/>
          <p:cNvSpPr txBox="1"/>
          <p:nvPr/>
        </p:nvSpPr>
        <p:spPr>
          <a:xfrm>
            <a:off x="444500" y="1645741"/>
            <a:ext cx="8087359" cy="1984518"/>
          </a:xfrm>
          <a:prstGeom prst="rect">
            <a:avLst/>
          </a:prstGeom>
        </p:spPr>
        <p:txBody>
          <a:bodyPr vert="horz" wrap="square" lIns="0" tIns="12700" rIns="0" bIns="0" rtlCol="0">
            <a:spAutoFit/>
          </a:bodyPr>
          <a:lstStyle/>
          <a:p>
            <a:pPr marL="12700">
              <a:lnSpc>
                <a:spcPct val="100000"/>
              </a:lnSpc>
              <a:spcBef>
                <a:spcPts val="100"/>
              </a:spcBef>
            </a:pPr>
            <a:r>
              <a:rPr lang="tr-TR" sz="1800" spc="-5" dirty="0" smtClean="0">
                <a:latin typeface="Arial"/>
                <a:cs typeface="Arial"/>
              </a:rPr>
              <a:t>İki veya daha fazla direnç ardı sıra bağlanırsa, onların seri bağlı olduğu söylenir.</a:t>
            </a:r>
            <a:endParaRPr sz="1800" dirty="0">
              <a:latin typeface="Arial"/>
              <a:cs typeface="Arial"/>
            </a:endParaRPr>
          </a:p>
          <a:p>
            <a:pPr marL="12700" marR="168910">
              <a:lnSpc>
                <a:spcPct val="102000"/>
              </a:lnSpc>
              <a:spcBef>
                <a:spcPts val="1075"/>
              </a:spcBef>
            </a:pPr>
            <a:r>
              <a:rPr lang="tr-TR" sz="1800" dirty="0" smtClean="0">
                <a:latin typeface="Arial"/>
                <a:cs typeface="Arial"/>
              </a:rPr>
              <a:t>Dirençlerin seri bağlı kombinasyonları için, akımlar seri bağlı dirençlerde aynıdır çünkü aynı zaman aralığında bir dirençten geçen yük miktarı diğer dirençten geçen yük miktarına eşit olmalıdır.</a:t>
            </a:r>
            <a:endParaRPr sz="1800" dirty="0">
              <a:latin typeface="Arial"/>
              <a:cs typeface="Arial"/>
            </a:endParaRPr>
          </a:p>
          <a:p>
            <a:pPr marL="12700" marR="5080" algn="just">
              <a:lnSpc>
                <a:spcPct val="101899"/>
              </a:lnSpc>
              <a:spcBef>
                <a:spcPts val="1075"/>
              </a:spcBef>
            </a:pPr>
            <a:r>
              <a:rPr lang="tr-TR" sz="1800" dirty="0" smtClean="0">
                <a:latin typeface="Arial"/>
                <a:cs typeface="Arial"/>
              </a:rPr>
              <a:t>Potansiyel farkı dirençler arasında bölüşülecek yani dirençlerdeki potansiyel farkların toplamı, direnç birleşiminin toplam potansiyel farkına eşittir.</a:t>
            </a:r>
            <a:endParaRPr sz="1800" dirty="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588130" cy="350737"/>
          </a:xfrm>
          <a:prstGeom prst="rect">
            <a:avLst/>
          </a:prstGeom>
        </p:spPr>
        <p:txBody>
          <a:bodyPr vert="horz" wrap="square" lIns="0" tIns="12065" rIns="0" bIns="0" rtlCol="0">
            <a:spAutoFit/>
          </a:bodyPr>
          <a:lstStyle/>
          <a:p>
            <a:pPr marL="12700">
              <a:lnSpc>
                <a:spcPct val="100000"/>
              </a:lnSpc>
              <a:spcBef>
                <a:spcPts val="95"/>
              </a:spcBef>
            </a:pPr>
            <a:r>
              <a:rPr lang="tr-TR" spc="-5" dirty="0"/>
              <a:t>Seri Bağlı Dirençler</a:t>
            </a:r>
            <a:r>
              <a:rPr spc="-5" dirty="0" smtClean="0"/>
              <a:t>,</a:t>
            </a:r>
            <a:r>
              <a:rPr spc="-20" dirty="0" smtClean="0"/>
              <a:t> </a:t>
            </a:r>
            <a:r>
              <a:rPr lang="tr-TR" spc="-5" dirty="0" smtClean="0"/>
              <a:t>devamı</a:t>
            </a:r>
            <a:endParaRPr spc="-5" dirty="0"/>
          </a:p>
        </p:txBody>
      </p:sp>
      <p:sp>
        <p:nvSpPr>
          <p:cNvPr id="3" name="object 3"/>
          <p:cNvSpPr txBox="1"/>
          <p:nvPr/>
        </p:nvSpPr>
        <p:spPr>
          <a:xfrm>
            <a:off x="444500" y="1491673"/>
            <a:ext cx="4063365" cy="3310522"/>
          </a:xfrm>
          <a:prstGeom prst="rect">
            <a:avLst/>
          </a:prstGeom>
        </p:spPr>
        <p:txBody>
          <a:bodyPr vert="horz" wrap="square" lIns="0" tIns="167005" rIns="0" bIns="0" rtlCol="0">
            <a:spAutoFit/>
          </a:bodyPr>
          <a:lstStyle/>
          <a:p>
            <a:pPr marL="12700">
              <a:lnSpc>
                <a:spcPct val="100000"/>
              </a:lnSpc>
              <a:spcBef>
                <a:spcPts val="1315"/>
              </a:spcBef>
            </a:pPr>
            <a:r>
              <a:rPr lang="tr-TR" sz="1800" spc="-5" dirty="0" smtClean="0">
                <a:latin typeface="Arial"/>
                <a:cs typeface="Arial"/>
              </a:rPr>
              <a:t>Akımlar aynıdır;</a:t>
            </a:r>
            <a:endParaRPr sz="1800" dirty="0">
              <a:latin typeface="Arial"/>
              <a:cs typeface="Arial"/>
            </a:endParaRPr>
          </a:p>
          <a:p>
            <a:pPr marL="464820" indent="-223520">
              <a:lnSpc>
                <a:spcPct val="100000"/>
              </a:lnSpc>
              <a:spcBef>
                <a:spcPts val="1210"/>
              </a:spcBef>
              <a:buClr>
                <a:srgbClr val="2086B9"/>
              </a:buClr>
              <a:buFont typeface="Wingdings"/>
              <a:buChar char=""/>
              <a:tabLst>
                <a:tab pos="465455" algn="l"/>
              </a:tabLst>
            </a:pPr>
            <a:r>
              <a:rPr sz="1800" i="1" dirty="0">
                <a:latin typeface="Arial"/>
                <a:cs typeface="Arial"/>
              </a:rPr>
              <a:t>I = I</a:t>
            </a:r>
            <a:r>
              <a:rPr sz="1800" i="1" baseline="-20833" dirty="0">
                <a:latin typeface="Arial"/>
                <a:cs typeface="Arial"/>
              </a:rPr>
              <a:t>1 </a:t>
            </a:r>
            <a:r>
              <a:rPr sz="1800" i="1" dirty="0">
                <a:latin typeface="Arial"/>
                <a:cs typeface="Arial"/>
              </a:rPr>
              <a:t>=</a:t>
            </a:r>
            <a:r>
              <a:rPr sz="1800" i="1" spc="-195" dirty="0">
                <a:latin typeface="Arial"/>
                <a:cs typeface="Arial"/>
              </a:rPr>
              <a:t> </a:t>
            </a:r>
            <a:r>
              <a:rPr sz="1800" i="1" spc="-5" dirty="0">
                <a:latin typeface="Arial"/>
                <a:cs typeface="Arial"/>
              </a:rPr>
              <a:t>I</a:t>
            </a:r>
            <a:r>
              <a:rPr sz="1800" i="1" spc="-7" baseline="-20833" dirty="0">
                <a:latin typeface="Arial"/>
                <a:cs typeface="Arial"/>
              </a:rPr>
              <a:t>2</a:t>
            </a:r>
            <a:endParaRPr sz="1800" baseline="-20833" dirty="0">
              <a:latin typeface="Arial"/>
              <a:cs typeface="Arial"/>
            </a:endParaRPr>
          </a:p>
          <a:p>
            <a:pPr marL="12700">
              <a:lnSpc>
                <a:spcPct val="100000"/>
              </a:lnSpc>
              <a:spcBef>
                <a:spcPts val="865"/>
              </a:spcBef>
            </a:pPr>
            <a:r>
              <a:rPr lang="tr-TR" sz="1800" spc="-5" dirty="0" smtClean="0">
                <a:latin typeface="Arial"/>
                <a:cs typeface="Arial"/>
              </a:rPr>
              <a:t>Potansiyeller toplanır</a:t>
            </a:r>
            <a:endParaRPr sz="1800" dirty="0">
              <a:latin typeface="Arial"/>
              <a:cs typeface="Arial"/>
            </a:endParaRPr>
          </a:p>
          <a:p>
            <a:pPr marL="464820" indent="-223520">
              <a:lnSpc>
                <a:spcPct val="100000"/>
              </a:lnSpc>
              <a:spcBef>
                <a:spcPts val="855"/>
              </a:spcBef>
              <a:buClr>
                <a:srgbClr val="2086B9"/>
              </a:buClr>
              <a:buFont typeface="Wingdings"/>
              <a:buChar char=""/>
              <a:tabLst>
                <a:tab pos="465455" algn="l"/>
              </a:tabLst>
            </a:pPr>
            <a:r>
              <a:rPr sz="1800" dirty="0">
                <a:latin typeface="Arial"/>
                <a:cs typeface="Arial"/>
              </a:rPr>
              <a:t>Δ</a:t>
            </a:r>
            <a:r>
              <a:rPr sz="1800" i="1" dirty="0">
                <a:latin typeface="Arial"/>
                <a:cs typeface="Arial"/>
              </a:rPr>
              <a:t>V </a:t>
            </a:r>
            <a:r>
              <a:rPr sz="1800" dirty="0">
                <a:latin typeface="Arial"/>
                <a:cs typeface="Arial"/>
              </a:rPr>
              <a:t>= </a:t>
            </a:r>
            <a:r>
              <a:rPr sz="1800" spc="-5" dirty="0">
                <a:latin typeface="Arial"/>
                <a:cs typeface="Arial"/>
              </a:rPr>
              <a:t>V</a:t>
            </a:r>
            <a:r>
              <a:rPr sz="1800" spc="-7" baseline="-20833" dirty="0">
                <a:latin typeface="Arial"/>
                <a:cs typeface="Arial"/>
              </a:rPr>
              <a:t>1 </a:t>
            </a:r>
            <a:r>
              <a:rPr sz="1800" dirty="0">
                <a:latin typeface="Arial"/>
                <a:cs typeface="Arial"/>
              </a:rPr>
              <a:t>+ </a:t>
            </a:r>
            <a:r>
              <a:rPr sz="1800" spc="-5" dirty="0">
                <a:latin typeface="Arial"/>
                <a:cs typeface="Arial"/>
              </a:rPr>
              <a:t>V</a:t>
            </a:r>
            <a:r>
              <a:rPr sz="1800" spc="-7" baseline="-20833" dirty="0">
                <a:latin typeface="Arial"/>
                <a:cs typeface="Arial"/>
              </a:rPr>
              <a:t>2 </a:t>
            </a:r>
            <a:r>
              <a:rPr sz="1800" dirty="0">
                <a:latin typeface="Arial"/>
                <a:cs typeface="Arial"/>
              </a:rPr>
              <a:t>= </a:t>
            </a:r>
            <a:r>
              <a:rPr sz="1800" i="1" spc="-5" dirty="0">
                <a:latin typeface="Times New Roman"/>
                <a:cs typeface="Times New Roman"/>
              </a:rPr>
              <a:t>I</a:t>
            </a:r>
            <a:r>
              <a:rPr sz="1800" i="1" spc="-5" dirty="0">
                <a:latin typeface="Arial"/>
                <a:cs typeface="Arial"/>
              </a:rPr>
              <a:t>R</a:t>
            </a:r>
            <a:r>
              <a:rPr sz="1800" spc="-7" baseline="-20833" dirty="0">
                <a:latin typeface="Arial"/>
                <a:cs typeface="Arial"/>
              </a:rPr>
              <a:t>1 </a:t>
            </a:r>
            <a:r>
              <a:rPr sz="1800" dirty="0">
                <a:latin typeface="Arial"/>
                <a:cs typeface="Arial"/>
              </a:rPr>
              <a:t>+</a:t>
            </a:r>
            <a:r>
              <a:rPr sz="1800" spc="459" dirty="0">
                <a:latin typeface="Arial"/>
                <a:cs typeface="Arial"/>
              </a:rPr>
              <a:t> </a:t>
            </a:r>
            <a:r>
              <a:rPr sz="1800" i="1" spc="-5" dirty="0">
                <a:latin typeface="Times New Roman"/>
                <a:cs typeface="Times New Roman"/>
              </a:rPr>
              <a:t>I</a:t>
            </a:r>
            <a:r>
              <a:rPr sz="1800" i="1" spc="-5" dirty="0">
                <a:latin typeface="Arial"/>
                <a:cs typeface="Arial"/>
              </a:rPr>
              <a:t>R</a:t>
            </a:r>
            <a:r>
              <a:rPr sz="1800" spc="-7" baseline="-20833" dirty="0">
                <a:latin typeface="Arial"/>
                <a:cs typeface="Arial"/>
              </a:rPr>
              <a:t>2</a:t>
            </a:r>
            <a:endParaRPr sz="1800" baseline="-20833" dirty="0">
              <a:latin typeface="Arial"/>
              <a:cs typeface="Arial"/>
            </a:endParaRPr>
          </a:p>
          <a:p>
            <a:pPr marL="1181735">
              <a:lnSpc>
                <a:spcPct val="100000"/>
              </a:lnSpc>
              <a:spcBef>
                <a:spcPts val="865"/>
              </a:spcBef>
            </a:pPr>
            <a:r>
              <a:rPr sz="1800" dirty="0">
                <a:latin typeface="Arial"/>
                <a:cs typeface="Arial"/>
              </a:rPr>
              <a:t>= </a:t>
            </a:r>
            <a:r>
              <a:rPr sz="1800" i="1" dirty="0">
                <a:latin typeface="Times New Roman"/>
                <a:cs typeface="Times New Roman"/>
              </a:rPr>
              <a:t>I</a:t>
            </a:r>
            <a:r>
              <a:rPr sz="1800" i="1" spc="30" dirty="0">
                <a:latin typeface="Times New Roman"/>
                <a:cs typeface="Times New Roman"/>
              </a:rPr>
              <a:t> </a:t>
            </a:r>
            <a:r>
              <a:rPr sz="1800" spc="-5" dirty="0">
                <a:latin typeface="Arial"/>
                <a:cs typeface="Arial"/>
              </a:rPr>
              <a:t>(</a:t>
            </a:r>
            <a:r>
              <a:rPr sz="1800" i="1" spc="-5" dirty="0">
                <a:latin typeface="Arial"/>
                <a:cs typeface="Arial"/>
              </a:rPr>
              <a:t>R</a:t>
            </a:r>
            <a:r>
              <a:rPr sz="1800" spc="-7" baseline="-20833" dirty="0">
                <a:latin typeface="Arial"/>
                <a:cs typeface="Arial"/>
              </a:rPr>
              <a:t>1</a:t>
            </a:r>
            <a:r>
              <a:rPr sz="1800" spc="-5" dirty="0">
                <a:latin typeface="Arial"/>
                <a:cs typeface="Arial"/>
              </a:rPr>
              <a:t>+</a:t>
            </a:r>
            <a:r>
              <a:rPr sz="1800" i="1" spc="-5" dirty="0">
                <a:latin typeface="Arial"/>
                <a:cs typeface="Arial"/>
              </a:rPr>
              <a:t>R</a:t>
            </a:r>
            <a:r>
              <a:rPr sz="1800" spc="-7" baseline="-20833" dirty="0">
                <a:latin typeface="Arial"/>
                <a:cs typeface="Arial"/>
              </a:rPr>
              <a:t>2</a:t>
            </a:r>
            <a:r>
              <a:rPr sz="1800" spc="-5" dirty="0">
                <a:latin typeface="Arial"/>
                <a:cs typeface="Arial"/>
              </a:rPr>
              <a:t>)</a:t>
            </a:r>
            <a:endParaRPr sz="1800" dirty="0">
              <a:latin typeface="Arial"/>
              <a:cs typeface="Arial"/>
            </a:endParaRPr>
          </a:p>
          <a:p>
            <a:pPr marL="464820" marR="262890" indent="-223520">
              <a:lnSpc>
                <a:spcPts val="1939"/>
              </a:lnSpc>
              <a:spcBef>
                <a:spcPts val="1120"/>
              </a:spcBef>
              <a:buClr>
                <a:srgbClr val="2086B9"/>
              </a:buClr>
              <a:buFont typeface="Wingdings"/>
              <a:buChar char=""/>
              <a:tabLst>
                <a:tab pos="465455" algn="l"/>
              </a:tabLst>
            </a:pPr>
            <a:r>
              <a:rPr lang="tr-TR" sz="1800" spc="-5" dirty="0" smtClean="0">
                <a:latin typeface="Arial"/>
                <a:cs typeface="Arial"/>
              </a:rPr>
              <a:t>Enerji korunumunun sonucunda</a:t>
            </a:r>
            <a:endParaRPr sz="1800" dirty="0">
              <a:latin typeface="Arial"/>
              <a:cs typeface="Arial"/>
            </a:endParaRPr>
          </a:p>
          <a:p>
            <a:pPr marL="12700" marR="5080">
              <a:lnSpc>
                <a:spcPts val="1939"/>
              </a:lnSpc>
              <a:spcBef>
                <a:spcPts val="1095"/>
              </a:spcBef>
            </a:pPr>
            <a:r>
              <a:rPr lang="tr-TR" dirty="0" smtClean="0">
                <a:latin typeface="Arial"/>
                <a:cs typeface="Arial"/>
              </a:rPr>
              <a:t>Dirençlerin </a:t>
            </a:r>
            <a:r>
              <a:rPr lang="tr-TR" dirty="0">
                <a:latin typeface="Arial"/>
                <a:cs typeface="Arial"/>
              </a:rPr>
              <a:t>orijinal bileşiminde olduğu </a:t>
            </a:r>
            <a:r>
              <a:rPr lang="tr-TR" dirty="0" smtClean="0">
                <a:latin typeface="Arial"/>
                <a:cs typeface="Arial"/>
              </a:rPr>
              <a:t>gibi, eşdeğer </a:t>
            </a:r>
            <a:r>
              <a:rPr lang="tr-TR" sz="1800" dirty="0" smtClean="0">
                <a:latin typeface="Arial"/>
                <a:cs typeface="Arial"/>
              </a:rPr>
              <a:t>direnç devrede aynı etkiye sahiptir.</a:t>
            </a:r>
            <a:endParaRPr sz="1800" dirty="0">
              <a:latin typeface="Arial"/>
              <a:cs typeface="Arial"/>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28.2</a:t>
            </a:r>
            <a:endParaRPr sz="1200" dirty="0">
              <a:latin typeface="Arial"/>
              <a:cs typeface="Arial"/>
            </a:endParaRPr>
          </a:p>
        </p:txBody>
      </p:sp>
      <p:pic>
        <p:nvPicPr>
          <p:cNvPr id="6" name="Resim 5"/>
          <p:cNvPicPr>
            <a:picLocks noChangeAspect="1"/>
          </p:cNvPicPr>
          <p:nvPr/>
        </p:nvPicPr>
        <p:blipFill>
          <a:blip r:embed="rId2"/>
          <a:stretch>
            <a:fillRect/>
          </a:stretch>
        </p:blipFill>
        <p:spPr>
          <a:xfrm>
            <a:off x="5029200" y="1206861"/>
            <a:ext cx="3495675" cy="49720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64897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Seri Bağlı Dirençlerde Eşdeğer Direnç</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28.2</a:t>
            </a:r>
            <a:endParaRPr sz="1200" dirty="0">
              <a:latin typeface="Arial"/>
              <a:cs typeface="Arial"/>
            </a:endParaRPr>
          </a:p>
        </p:txBody>
      </p:sp>
      <p:sp>
        <p:nvSpPr>
          <p:cNvPr id="3" name="object 3"/>
          <p:cNvSpPr txBox="1"/>
          <p:nvPr/>
        </p:nvSpPr>
        <p:spPr>
          <a:xfrm>
            <a:off x="520700" y="1520689"/>
            <a:ext cx="7479030" cy="1413849"/>
          </a:xfrm>
          <a:prstGeom prst="rect">
            <a:avLst/>
          </a:prstGeom>
        </p:spPr>
        <p:txBody>
          <a:bodyPr vert="horz" wrap="square" lIns="0" tIns="122555" rIns="0" bIns="0" rtlCol="0">
            <a:spAutoFit/>
          </a:bodyPr>
          <a:lstStyle/>
          <a:p>
            <a:pPr marL="12700">
              <a:lnSpc>
                <a:spcPct val="100000"/>
              </a:lnSpc>
              <a:spcBef>
                <a:spcPts val="965"/>
              </a:spcBef>
            </a:pPr>
            <a:r>
              <a:rPr sz="1800" i="1" spc="-5" dirty="0">
                <a:latin typeface="Arial"/>
                <a:cs typeface="Arial"/>
              </a:rPr>
              <a:t>R</a:t>
            </a:r>
            <a:r>
              <a:rPr sz="1800" spc="-7" baseline="-20833" dirty="0">
                <a:latin typeface="Arial"/>
                <a:cs typeface="Arial"/>
              </a:rPr>
              <a:t>eq </a:t>
            </a:r>
            <a:r>
              <a:rPr sz="1800" dirty="0">
                <a:latin typeface="Arial"/>
                <a:cs typeface="Arial"/>
              </a:rPr>
              <a:t>= </a:t>
            </a:r>
            <a:r>
              <a:rPr sz="1800" i="1" spc="-5" dirty="0">
                <a:latin typeface="Arial"/>
                <a:cs typeface="Arial"/>
              </a:rPr>
              <a:t>R</a:t>
            </a:r>
            <a:r>
              <a:rPr sz="1800" spc="-7" baseline="-20833" dirty="0">
                <a:latin typeface="Arial"/>
                <a:cs typeface="Arial"/>
              </a:rPr>
              <a:t>1 </a:t>
            </a:r>
            <a:r>
              <a:rPr sz="1800" dirty="0">
                <a:latin typeface="Arial"/>
                <a:cs typeface="Arial"/>
              </a:rPr>
              <a:t>+ </a:t>
            </a:r>
            <a:r>
              <a:rPr sz="1800" i="1" spc="-5" dirty="0">
                <a:latin typeface="Arial"/>
                <a:cs typeface="Arial"/>
              </a:rPr>
              <a:t>R</a:t>
            </a:r>
            <a:r>
              <a:rPr sz="1800" spc="-7" baseline="-20833" dirty="0">
                <a:latin typeface="Arial"/>
                <a:cs typeface="Arial"/>
              </a:rPr>
              <a:t>2 </a:t>
            </a:r>
            <a:r>
              <a:rPr sz="1800" dirty="0">
                <a:latin typeface="Arial"/>
                <a:cs typeface="Arial"/>
              </a:rPr>
              <a:t>+ </a:t>
            </a:r>
            <a:r>
              <a:rPr sz="1800" i="1" spc="-5" dirty="0">
                <a:latin typeface="Arial"/>
                <a:cs typeface="Arial"/>
              </a:rPr>
              <a:t>R</a:t>
            </a:r>
            <a:r>
              <a:rPr sz="1800" spc="-7" baseline="-20833" dirty="0">
                <a:latin typeface="Arial"/>
                <a:cs typeface="Arial"/>
              </a:rPr>
              <a:t>3 </a:t>
            </a:r>
            <a:r>
              <a:rPr sz="1800" dirty="0">
                <a:latin typeface="Arial"/>
                <a:cs typeface="Arial"/>
              </a:rPr>
              <a:t>+</a:t>
            </a:r>
            <a:r>
              <a:rPr sz="1800" spc="315" dirty="0">
                <a:latin typeface="Arial"/>
                <a:cs typeface="Arial"/>
              </a:rPr>
              <a:t> </a:t>
            </a:r>
            <a:r>
              <a:rPr sz="1800" dirty="0">
                <a:latin typeface="Arial"/>
                <a:cs typeface="Arial"/>
              </a:rPr>
              <a:t>…</a:t>
            </a:r>
          </a:p>
          <a:p>
            <a:pPr marL="12700" marR="5080">
              <a:lnSpc>
                <a:spcPts val="1939"/>
              </a:lnSpc>
              <a:spcBef>
                <a:spcPts val="1115"/>
              </a:spcBef>
            </a:pPr>
            <a:r>
              <a:rPr lang="tr-TR" sz="1800" dirty="0" smtClean="0">
                <a:latin typeface="Arial"/>
                <a:cs typeface="Arial"/>
              </a:rPr>
              <a:t>Seri bağlı dirençlerin yerine geçecek eşdeğer direnç, tek tek dirençlerin cebirsel toplamıdır ve daima bireysel dirençlerden daha büyüktür.</a:t>
            </a:r>
            <a:endParaRPr sz="1800" dirty="0">
              <a:latin typeface="Arial"/>
              <a:cs typeface="Arial"/>
            </a:endParaRPr>
          </a:p>
          <a:p>
            <a:pPr marL="12700" marR="258445">
              <a:lnSpc>
                <a:spcPts val="1939"/>
              </a:lnSpc>
              <a:spcBef>
                <a:spcPts val="1090"/>
              </a:spcBef>
            </a:pPr>
            <a:r>
              <a:rPr lang="tr-TR" sz="1800" dirty="0" smtClean="0">
                <a:latin typeface="Arial"/>
                <a:cs typeface="Arial"/>
              </a:rPr>
              <a:t>Seri bağlı bir devrede devre açıksa, tüm devre elemanları çalışmaz.</a:t>
            </a:r>
            <a:endParaRPr sz="1800" dirty="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940130"/>
            <a:ext cx="5710555" cy="350737"/>
          </a:xfrm>
          <a:prstGeom prst="rect">
            <a:avLst/>
          </a:prstGeom>
        </p:spPr>
        <p:txBody>
          <a:bodyPr vert="horz" wrap="square" lIns="0" tIns="12065" rIns="0" bIns="0" rtlCol="0">
            <a:spAutoFit/>
          </a:bodyPr>
          <a:lstStyle/>
          <a:p>
            <a:pPr marL="12700">
              <a:lnSpc>
                <a:spcPct val="100000"/>
              </a:lnSpc>
              <a:spcBef>
                <a:spcPts val="95"/>
              </a:spcBef>
            </a:pPr>
            <a:r>
              <a:rPr lang="tr-TR" spc="-5" dirty="0"/>
              <a:t>Seri Bağlı Dirençlerde Eşdeğer Direnç</a:t>
            </a:r>
            <a:r>
              <a:rPr spc="-5" dirty="0" smtClean="0"/>
              <a:t>– </a:t>
            </a:r>
            <a:r>
              <a:rPr lang="tr-TR" spc="-5" dirty="0" smtClean="0"/>
              <a:t>Örnek</a:t>
            </a:r>
            <a:endParaRPr spc="-5" dirty="0"/>
          </a:p>
        </p:txBody>
      </p:sp>
      <p:sp>
        <p:nvSpPr>
          <p:cNvPr id="3" name="object 3"/>
          <p:cNvSpPr txBox="1"/>
          <p:nvPr/>
        </p:nvSpPr>
        <p:spPr>
          <a:xfrm>
            <a:off x="444500" y="5029200"/>
            <a:ext cx="5967095" cy="851515"/>
          </a:xfrm>
          <a:prstGeom prst="rect">
            <a:avLst/>
          </a:prstGeom>
        </p:spPr>
        <p:txBody>
          <a:bodyPr vert="horz" wrap="square" lIns="0" tIns="154940" rIns="0" bIns="0" rtlCol="0">
            <a:spAutoFit/>
          </a:bodyPr>
          <a:lstStyle/>
          <a:p>
            <a:pPr marL="12700">
              <a:lnSpc>
                <a:spcPct val="100000"/>
              </a:lnSpc>
              <a:spcBef>
                <a:spcPts val="1220"/>
              </a:spcBef>
            </a:pPr>
            <a:r>
              <a:rPr lang="tr-TR" sz="1800" spc="-5" dirty="0" smtClean="0">
                <a:latin typeface="Arial"/>
                <a:cs typeface="Arial"/>
              </a:rPr>
              <a:t>Tüm üç temsilde eşdeğerdir.</a:t>
            </a:r>
            <a:endParaRPr sz="1800" dirty="0">
              <a:latin typeface="Arial"/>
              <a:cs typeface="Arial"/>
            </a:endParaRPr>
          </a:p>
          <a:p>
            <a:pPr marL="12700">
              <a:lnSpc>
                <a:spcPct val="100000"/>
              </a:lnSpc>
              <a:spcBef>
                <a:spcPts val="1115"/>
              </a:spcBef>
            </a:pPr>
            <a:r>
              <a:rPr lang="tr-TR" sz="1800" spc="-15" dirty="0" smtClean="0">
                <a:latin typeface="Arial"/>
                <a:cs typeface="Arial"/>
              </a:rPr>
              <a:t>İki direnç onların eşdeğeri olan dirençle yer değiştirilir.</a:t>
            </a:r>
            <a:endParaRPr sz="1800" dirty="0">
              <a:latin typeface="Arial"/>
              <a:cs typeface="Arial"/>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28.2</a:t>
            </a:r>
            <a:endParaRPr sz="1200" dirty="0">
              <a:latin typeface="Arial"/>
              <a:cs typeface="Arial"/>
            </a:endParaRPr>
          </a:p>
        </p:txBody>
      </p:sp>
      <p:pic>
        <p:nvPicPr>
          <p:cNvPr id="6" name="Resim 5"/>
          <p:cNvPicPr>
            <a:picLocks noChangeAspect="1"/>
          </p:cNvPicPr>
          <p:nvPr/>
        </p:nvPicPr>
        <p:blipFill>
          <a:blip r:embed="rId2"/>
          <a:stretch>
            <a:fillRect/>
          </a:stretch>
        </p:blipFill>
        <p:spPr>
          <a:xfrm>
            <a:off x="446775" y="1596582"/>
            <a:ext cx="8023999" cy="327328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2893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Devreler Hakkında Notlar</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28.2</a:t>
            </a:r>
            <a:endParaRPr sz="1200" dirty="0">
              <a:latin typeface="Arial"/>
              <a:cs typeface="Arial"/>
            </a:endParaRPr>
          </a:p>
        </p:txBody>
      </p:sp>
      <p:sp>
        <p:nvSpPr>
          <p:cNvPr id="3" name="object 3"/>
          <p:cNvSpPr txBox="1"/>
          <p:nvPr/>
        </p:nvSpPr>
        <p:spPr>
          <a:xfrm>
            <a:off x="444500" y="1630502"/>
            <a:ext cx="8223250" cy="1951816"/>
          </a:xfrm>
          <a:prstGeom prst="rect">
            <a:avLst/>
          </a:prstGeom>
        </p:spPr>
        <p:txBody>
          <a:bodyPr vert="horz" wrap="square" lIns="0" tIns="12700" rIns="0" bIns="0" rtlCol="0">
            <a:spAutoFit/>
          </a:bodyPr>
          <a:lstStyle/>
          <a:p>
            <a:pPr marL="12700">
              <a:lnSpc>
                <a:spcPts val="2050"/>
              </a:lnSpc>
              <a:spcBef>
                <a:spcPts val="100"/>
              </a:spcBef>
            </a:pPr>
            <a:r>
              <a:rPr lang="tr-TR" sz="1800" dirty="0" smtClean="0">
                <a:latin typeface="Arial"/>
                <a:cs typeface="Arial"/>
              </a:rPr>
              <a:t>Devrenin bir kısmında yerel bir değişim devre boyunca geniş çaplı bir değişime neden olur</a:t>
            </a:r>
            <a:r>
              <a:rPr sz="1800" spc="-5" dirty="0" smtClean="0">
                <a:latin typeface="Arial"/>
                <a:cs typeface="Arial"/>
              </a:rPr>
              <a:t>.</a:t>
            </a:r>
            <a:endParaRPr sz="1800" dirty="0">
              <a:latin typeface="Arial"/>
              <a:cs typeface="Arial"/>
            </a:endParaRPr>
          </a:p>
          <a:p>
            <a:pPr marL="464820" marR="5080" indent="-223520">
              <a:lnSpc>
                <a:spcPts val="1939"/>
              </a:lnSpc>
              <a:spcBef>
                <a:spcPts val="1115"/>
              </a:spcBef>
              <a:buClr>
                <a:srgbClr val="2086B9"/>
              </a:buClr>
              <a:buFont typeface="Wingdings"/>
              <a:buChar char=""/>
              <a:tabLst>
                <a:tab pos="465455" algn="l"/>
              </a:tabLst>
            </a:pPr>
            <a:r>
              <a:rPr lang="tr-TR" sz="1800" dirty="0" smtClean="0">
                <a:latin typeface="Arial"/>
                <a:cs typeface="Arial"/>
              </a:rPr>
              <a:t>Örneğin, </a:t>
            </a:r>
            <a:r>
              <a:rPr lang="tr-TR" dirty="0">
                <a:latin typeface="Arial"/>
                <a:cs typeface="Arial"/>
              </a:rPr>
              <a:t>b</a:t>
            </a:r>
            <a:r>
              <a:rPr lang="tr-TR" sz="1800" dirty="0" smtClean="0">
                <a:latin typeface="Arial"/>
                <a:cs typeface="Arial"/>
              </a:rPr>
              <a:t>ir dirençteki değişim, diğer tüm dirençlerdeki akımları ve voltajları ve bataryanın voltajını etkileyecek.</a:t>
            </a:r>
            <a:endParaRPr sz="1800" dirty="0">
              <a:latin typeface="Arial"/>
              <a:cs typeface="Arial"/>
            </a:endParaRPr>
          </a:p>
          <a:p>
            <a:pPr marL="12700">
              <a:lnSpc>
                <a:spcPct val="100000"/>
              </a:lnSpc>
              <a:spcBef>
                <a:spcPts val="840"/>
              </a:spcBef>
            </a:pPr>
            <a:r>
              <a:rPr lang="tr-TR" sz="1800" dirty="0" smtClean="0">
                <a:latin typeface="Arial"/>
                <a:cs typeface="Arial"/>
              </a:rPr>
              <a:t>Seri devrelerde,</a:t>
            </a:r>
            <a:r>
              <a:rPr sz="1800" spc="-5" dirty="0" smtClean="0">
                <a:latin typeface="Arial"/>
                <a:cs typeface="Arial"/>
              </a:rPr>
              <a:t> </a:t>
            </a:r>
            <a:r>
              <a:rPr lang="tr-TR" sz="1800" spc="-5" dirty="0" smtClean="0">
                <a:latin typeface="Arial"/>
                <a:cs typeface="Arial"/>
              </a:rPr>
              <a:t>akım için tek bir yol vardır.</a:t>
            </a:r>
            <a:endParaRPr sz="1800" dirty="0">
              <a:latin typeface="Arial"/>
              <a:cs typeface="Arial"/>
            </a:endParaRPr>
          </a:p>
          <a:p>
            <a:pPr marL="12700">
              <a:lnSpc>
                <a:spcPct val="100000"/>
              </a:lnSpc>
              <a:spcBef>
                <a:spcPts val="865"/>
              </a:spcBef>
            </a:pPr>
            <a:r>
              <a:rPr lang="tr-TR" sz="1800" dirty="0" smtClean="0">
                <a:latin typeface="Arial"/>
                <a:cs typeface="Arial"/>
              </a:rPr>
              <a:t>Paralel devrelerde, akım için çok yol vardır</a:t>
            </a:r>
            <a:r>
              <a:rPr sz="1800" spc="-5" dirty="0" smtClean="0">
                <a:latin typeface="Arial"/>
                <a:cs typeface="Arial"/>
              </a:rPr>
              <a:t>.</a:t>
            </a:r>
            <a:endParaRPr sz="1800" dirty="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2131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Paralel Bağlı Dirençler</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28.2</a:t>
            </a:r>
            <a:endParaRPr sz="1200" dirty="0">
              <a:latin typeface="Arial"/>
              <a:cs typeface="Arial"/>
            </a:endParaRPr>
          </a:p>
        </p:txBody>
      </p:sp>
      <p:sp>
        <p:nvSpPr>
          <p:cNvPr id="3" name="object 3"/>
          <p:cNvSpPr txBox="1"/>
          <p:nvPr/>
        </p:nvSpPr>
        <p:spPr>
          <a:xfrm>
            <a:off x="444500" y="1721941"/>
            <a:ext cx="8089900" cy="3093539"/>
          </a:xfrm>
          <a:prstGeom prst="rect">
            <a:avLst/>
          </a:prstGeom>
        </p:spPr>
        <p:txBody>
          <a:bodyPr vert="horz" wrap="square" lIns="0" tIns="12700" rIns="0" bIns="0" rtlCol="0">
            <a:spAutoFit/>
          </a:bodyPr>
          <a:lstStyle/>
          <a:p>
            <a:pPr marL="12700">
              <a:lnSpc>
                <a:spcPct val="100000"/>
              </a:lnSpc>
              <a:spcBef>
                <a:spcPts val="100"/>
              </a:spcBef>
            </a:pPr>
            <a:r>
              <a:rPr lang="tr-TR" sz="1800" dirty="0" smtClean="0">
                <a:latin typeface="Arial"/>
                <a:cs typeface="Arial"/>
              </a:rPr>
              <a:t>Her bir dirençteki potansiyel farkı aynıdır çünkü bataryanın uçları dirençlere doğrudan bağlıdır</a:t>
            </a:r>
            <a:r>
              <a:rPr sz="1800" spc="-5" dirty="0" smtClean="0">
                <a:latin typeface="Arial"/>
                <a:cs typeface="Arial"/>
              </a:rPr>
              <a:t>.</a:t>
            </a:r>
            <a:endParaRPr sz="1800" dirty="0">
              <a:latin typeface="Arial"/>
              <a:cs typeface="Arial"/>
            </a:endParaRPr>
          </a:p>
          <a:p>
            <a:pPr marL="927100">
              <a:lnSpc>
                <a:spcPct val="100000"/>
              </a:lnSpc>
              <a:spcBef>
                <a:spcPts val="1120"/>
              </a:spcBef>
            </a:pPr>
            <a:r>
              <a:rPr sz="1800" i="1" dirty="0">
                <a:latin typeface="Arial"/>
                <a:cs typeface="Arial"/>
              </a:rPr>
              <a:t>ΔV = </a:t>
            </a:r>
            <a:r>
              <a:rPr sz="1800" i="1" spc="-5" dirty="0">
                <a:latin typeface="Arial"/>
                <a:cs typeface="Arial"/>
              </a:rPr>
              <a:t>ΔV</a:t>
            </a:r>
            <a:r>
              <a:rPr sz="1800" i="1" spc="-7" baseline="-20833" dirty="0">
                <a:latin typeface="Arial"/>
                <a:cs typeface="Arial"/>
              </a:rPr>
              <a:t>1 </a:t>
            </a:r>
            <a:r>
              <a:rPr sz="1800" i="1" dirty="0">
                <a:latin typeface="Arial"/>
                <a:cs typeface="Arial"/>
              </a:rPr>
              <a:t>=</a:t>
            </a:r>
            <a:r>
              <a:rPr sz="1800" i="1" spc="-180" dirty="0">
                <a:latin typeface="Arial"/>
                <a:cs typeface="Arial"/>
              </a:rPr>
              <a:t> </a:t>
            </a:r>
            <a:r>
              <a:rPr sz="1800" i="1" spc="-5" dirty="0">
                <a:latin typeface="Arial"/>
                <a:cs typeface="Arial"/>
              </a:rPr>
              <a:t>ΔV</a:t>
            </a:r>
            <a:r>
              <a:rPr sz="1800" i="1" spc="-7" baseline="-20833" dirty="0">
                <a:latin typeface="Arial"/>
                <a:cs typeface="Arial"/>
              </a:rPr>
              <a:t>2</a:t>
            </a:r>
            <a:endParaRPr sz="1800" baseline="-20833" dirty="0">
              <a:latin typeface="Arial"/>
              <a:cs typeface="Arial"/>
            </a:endParaRPr>
          </a:p>
          <a:p>
            <a:pPr marL="12700">
              <a:lnSpc>
                <a:spcPct val="100000"/>
              </a:lnSpc>
              <a:spcBef>
                <a:spcPts val="1125"/>
              </a:spcBef>
            </a:pPr>
            <a:r>
              <a:rPr lang="tr-TR" dirty="0" smtClean="0">
                <a:latin typeface="Arial"/>
                <a:cs typeface="Arial"/>
              </a:rPr>
              <a:t>Kavşak, akımın kollara ayrıldığı bir noktadır.</a:t>
            </a:r>
            <a:endParaRPr sz="1800" dirty="0">
              <a:latin typeface="Arial"/>
              <a:cs typeface="Arial"/>
            </a:endParaRPr>
          </a:p>
          <a:p>
            <a:pPr marL="12700" marR="5080">
              <a:lnSpc>
                <a:spcPct val="101699"/>
              </a:lnSpc>
              <a:spcBef>
                <a:spcPts val="1080"/>
              </a:spcBef>
            </a:pPr>
            <a:r>
              <a:rPr lang="tr-TR" sz="1800" dirty="0" smtClean="0">
                <a:latin typeface="Arial"/>
                <a:cs typeface="Arial"/>
              </a:rPr>
              <a:t>Kavşağa gelen I akımı, kavşaktan ayrılan toplam akıma eşittir</a:t>
            </a:r>
            <a:r>
              <a:rPr sz="1800" spc="-5" dirty="0" smtClean="0">
                <a:latin typeface="Arial"/>
                <a:cs typeface="Arial"/>
              </a:rPr>
              <a:t>.</a:t>
            </a:r>
            <a:endParaRPr sz="1800" dirty="0">
              <a:latin typeface="Arial"/>
              <a:cs typeface="Arial"/>
            </a:endParaRPr>
          </a:p>
          <a:p>
            <a:pPr marL="464820" indent="-223520">
              <a:lnSpc>
                <a:spcPct val="100000"/>
              </a:lnSpc>
              <a:spcBef>
                <a:spcPts val="1215"/>
              </a:spcBef>
              <a:buClr>
                <a:srgbClr val="2086B9"/>
              </a:buClr>
              <a:buFont typeface="Wingdings"/>
              <a:buChar char=""/>
              <a:tabLst>
                <a:tab pos="465455" algn="l"/>
              </a:tabLst>
            </a:pPr>
            <a:r>
              <a:rPr sz="1800" i="1" dirty="0">
                <a:latin typeface="Times New Roman"/>
                <a:cs typeface="Times New Roman"/>
              </a:rPr>
              <a:t>I </a:t>
            </a:r>
            <a:r>
              <a:rPr sz="1800" dirty="0">
                <a:latin typeface="Arial"/>
                <a:cs typeface="Arial"/>
              </a:rPr>
              <a:t>= </a:t>
            </a:r>
            <a:r>
              <a:rPr sz="1800" i="1" dirty="0">
                <a:latin typeface="Times New Roman"/>
                <a:cs typeface="Times New Roman"/>
              </a:rPr>
              <a:t>I </a:t>
            </a:r>
            <a:r>
              <a:rPr sz="1800" spc="-7" baseline="-20833" dirty="0">
                <a:latin typeface="Arial"/>
                <a:cs typeface="Arial"/>
              </a:rPr>
              <a:t>1 </a:t>
            </a:r>
            <a:r>
              <a:rPr sz="1800" dirty="0">
                <a:latin typeface="Arial"/>
                <a:cs typeface="Arial"/>
              </a:rPr>
              <a:t>+ </a:t>
            </a:r>
            <a:r>
              <a:rPr sz="1800" i="1" dirty="0">
                <a:latin typeface="Times New Roman"/>
                <a:cs typeface="Times New Roman"/>
              </a:rPr>
              <a:t>I </a:t>
            </a:r>
            <a:r>
              <a:rPr sz="1800" spc="-7" baseline="-20833" dirty="0">
                <a:latin typeface="Arial"/>
                <a:cs typeface="Arial"/>
              </a:rPr>
              <a:t>2 </a:t>
            </a:r>
            <a:r>
              <a:rPr sz="1800" dirty="0">
                <a:latin typeface="Arial"/>
                <a:cs typeface="Arial"/>
              </a:rPr>
              <a:t>= </a:t>
            </a:r>
            <a:r>
              <a:rPr sz="1800" spc="-5" dirty="0">
                <a:latin typeface="Arial"/>
                <a:cs typeface="Arial"/>
              </a:rPr>
              <a:t>(</a:t>
            </a:r>
            <a:r>
              <a:rPr sz="1800" i="1" spc="-5" dirty="0">
                <a:latin typeface="Arial"/>
                <a:cs typeface="Arial"/>
              </a:rPr>
              <a:t>ΔV</a:t>
            </a:r>
            <a:r>
              <a:rPr sz="1800" i="1" spc="-7" baseline="-20833" dirty="0">
                <a:latin typeface="Arial"/>
                <a:cs typeface="Arial"/>
              </a:rPr>
              <a:t>1 </a:t>
            </a:r>
            <a:r>
              <a:rPr sz="1800" i="1" dirty="0">
                <a:latin typeface="Arial"/>
                <a:cs typeface="Arial"/>
              </a:rPr>
              <a:t>/ </a:t>
            </a:r>
            <a:r>
              <a:rPr sz="1800" i="1" spc="-5" dirty="0">
                <a:latin typeface="Arial"/>
                <a:cs typeface="Arial"/>
              </a:rPr>
              <a:t>R</a:t>
            </a:r>
            <a:r>
              <a:rPr sz="1800" i="1" spc="-7" baseline="-20833" dirty="0">
                <a:latin typeface="Arial"/>
                <a:cs typeface="Arial"/>
              </a:rPr>
              <a:t>1</a:t>
            </a:r>
            <a:r>
              <a:rPr sz="1800" i="1" spc="-5" dirty="0">
                <a:latin typeface="Arial"/>
                <a:cs typeface="Arial"/>
              </a:rPr>
              <a:t>) </a:t>
            </a:r>
            <a:r>
              <a:rPr sz="1800" i="1" dirty="0">
                <a:latin typeface="Arial"/>
                <a:cs typeface="Arial"/>
              </a:rPr>
              <a:t>+ </a:t>
            </a:r>
            <a:r>
              <a:rPr sz="1800" i="1" spc="-5" dirty="0">
                <a:latin typeface="Arial"/>
                <a:cs typeface="Arial"/>
              </a:rPr>
              <a:t>(ΔV</a:t>
            </a:r>
            <a:r>
              <a:rPr sz="1800" i="1" spc="-7" baseline="-20833" dirty="0">
                <a:latin typeface="Arial"/>
                <a:cs typeface="Arial"/>
              </a:rPr>
              <a:t>2 </a:t>
            </a:r>
            <a:r>
              <a:rPr sz="1800" i="1" dirty="0">
                <a:latin typeface="Arial"/>
                <a:cs typeface="Arial"/>
              </a:rPr>
              <a:t>/</a:t>
            </a:r>
            <a:r>
              <a:rPr sz="1800" i="1" spc="280" dirty="0">
                <a:latin typeface="Arial"/>
                <a:cs typeface="Arial"/>
              </a:rPr>
              <a:t> </a:t>
            </a:r>
            <a:r>
              <a:rPr sz="1800" i="1" spc="-5" dirty="0">
                <a:latin typeface="Arial"/>
                <a:cs typeface="Arial"/>
              </a:rPr>
              <a:t>R</a:t>
            </a:r>
            <a:r>
              <a:rPr sz="1800" i="1" spc="-7" baseline="-20833" dirty="0">
                <a:latin typeface="Arial"/>
                <a:cs typeface="Arial"/>
              </a:rPr>
              <a:t>2</a:t>
            </a:r>
            <a:r>
              <a:rPr sz="1800" i="1" spc="-5" dirty="0">
                <a:latin typeface="Arial"/>
                <a:cs typeface="Arial"/>
              </a:rPr>
              <a:t>)</a:t>
            </a:r>
            <a:endParaRPr sz="1800" dirty="0">
              <a:latin typeface="Arial"/>
              <a:cs typeface="Arial"/>
            </a:endParaRPr>
          </a:p>
          <a:p>
            <a:pPr marL="464820" indent="-223520">
              <a:lnSpc>
                <a:spcPct val="100000"/>
              </a:lnSpc>
              <a:spcBef>
                <a:spcPts val="1095"/>
              </a:spcBef>
              <a:buClr>
                <a:srgbClr val="2086B9"/>
              </a:buClr>
              <a:buFont typeface="Wingdings"/>
              <a:buChar char=""/>
              <a:tabLst>
                <a:tab pos="465455" algn="l"/>
              </a:tabLst>
            </a:pPr>
            <a:r>
              <a:rPr lang="tr-TR" sz="1800" dirty="0" smtClean="0">
                <a:latin typeface="Arial"/>
                <a:cs typeface="Arial"/>
              </a:rPr>
              <a:t>Akım genellikle aynı değildir.</a:t>
            </a:r>
            <a:endParaRPr sz="1800" dirty="0">
              <a:latin typeface="Arial"/>
              <a:cs typeface="Arial"/>
            </a:endParaRPr>
          </a:p>
          <a:p>
            <a:pPr marL="464820" indent="-223520">
              <a:lnSpc>
                <a:spcPct val="100000"/>
              </a:lnSpc>
              <a:spcBef>
                <a:spcPts val="1080"/>
              </a:spcBef>
              <a:buClr>
                <a:srgbClr val="2086B9"/>
              </a:buClr>
              <a:buFont typeface="Wingdings"/>
              <a:buChar char=""/>
              <a:tabLst>
                <a:tab pos="465455" algn="l"/>
              </a:tabLst>
            </a:pPr>
            <a:r>
              <a:rPr lang="tr-TR" sz="1800" spc="-5" dirty="0" smtClean="0">
                <a:latin typeface="Arial"/>
                <a:cs typeface="Arial"/>
              </a:rPr>
              <a:t>Elektrik yük korunumunun bir sonucudur.</a:t>
            </a:r>
            <a:endParaRPr sz="1800" dirty="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940130"/>
            <a:ext cx="6565900" cy="350737"/>
          </a:xfrm>
          <a:prstGeom prst="rect">
            <a:avLst/>
          </a:prstGeom>
        </p:spPr>
        <p:txBody>
          <a:bodyPr vert="horz" wrap="square" lIns="0" tIns="12065" rIns="0" bIns="0" rtlCol="0">
            <a:spAutoFit/>
          </a:bodyPr>
          <a:lstStyle/>
          <a:p>
            <a:pPr marL="12700">
              <a:lnSpc>
                <a:spcPct val="100000"/>
              </a:lnSpc>
              <a:spcBef>
                <a:spcPts val="95"/>
              </a:spcBef>
            </a:pPr>
            <a:r>
              <a:rPr lang="tr-TR" spc="-5" dirty="0"/>
              <a:t>Paralel Bağlı </a:t>
            </a:r>
            <a:r>
              <a:rPr lang="tr-TR" spc="-5" dirty="0" smtClean="0"/>
              <a:t>Dirençlerin Eşdeğer Direnci</a:t>
            </a:r>
            <a:r>
              <a:rPr spc="-5" dirty="0" smtClean="0"/>
              <a:t>,</a:t>
            </a:r>
            <a:r>
              <a:rPr spc="65" dirty="0" smtClean="0"/>
              <a:t> </a:t>
            </a:r>
            <a:r>
              <a:rPr lang="tr-TR" spc="-5" dirty="0" smtClean="0"/>
              <a:t>Örnek</a:t>
            </a:r>
            <a:endParaRPr spc="-5" dirty="0"/>
          </a:p>
        </p:txBody>
      </p:sp>
      <p:sp>
        <p:nvSpPr>
          <p:cNvPr id="3" name="object 3"/>
          <p:cNvSpPr txBox="1"/>
          <p:nvPr/>
        </p:nvSpPr>
        <p:spPr>
          <a:xfrm>
            <a:off x="737616" y="5257800"/>
            <a:ext cx="6004560" cy="793166"/>
          </a:xfrm>
          <a:prstGeom prst="rect">
            <a:avLst/>
          </a:prstGeom>
        </p:spPr>
        <p:txBody>
          <a:bodyPr vert="horz" wrap="square" lIns="0" tIns="122555" rIns="0" bIns="0" rtlCol="0">
            <a:spAutoFit/>
          </a:bodyPr>
          <a:lstStyle/>
          <a:p>
            <a:pPr marL="12700">
              <a:lnSpc>
                <a:spcPct val="100000"/>
              </a:lnSpc>
              <a:spcBef>
                <a:spcPts val="965"/>
              </a:spcBef>
            </a:pPr>
            <a:r>
              <a:rPr lang="tr-TR" sz="1800" spc="-5" dirty="0" smtClean="0">
                <a:latin typeface="Arial"/>
                <a:cs typeface="Arial"/>
              </a:rPr>
              <a:t>Tüm üç diyagram birbirine eşittir.</a:t>
            </a:r>
            <a:endParaRPr sz="1800" dirty="0">
              <a:latin typeface="Arial"/>
              <a:cs typeface="Arial"/>
            </a:endParaRPr>
          </a:p>
          <a:p>
            <a:pPr marL="12700">
              <a:lnSpc>
                <a:spcPct val="100000"/>
              </a:lnSpc>
              <a:spcBef>
                <a:spcPts val="870"/>
              </a:spcBef>
            </a:pPr>
            <a:r>
              <a:rPr lang="tr-TR" sz="1800" spc="-5" dirty="0" smtClean="0">
                <a:latin typeface="Arial"/>
                <a:cs typeface="Arial"/>
              </a:rPr>
              <a:t>Eşdeğer direnç iki orijinal direncin yerine geçer.</a:t>
            </a:r>
            <a:endParaRPr sz="1800" dirty="0">
              <a:latin typeface="Arial"/>
              <a:cs typeface="Arial"/>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28.2</a:t>
            </a:r>
            <a:endParaRPr sz="1200" dirty="0">
              <a:latin typeface="Arial"/>
              <a:cs typeface="Arial"/>
            </a:endParaRPr>
          </a:p>
        </p:txBody>
      </p:sp>
      <p:pic>
        <p:nvPicPr>
          <p:cNvPr id="6" name="Resim 5"/>
          <p:cNvPicPr>
            <a:picLocks noChangeAspect="1"/>
          </p:cNvPicPr>
          <p:nvPr/>
        </p:nvPicPr>
        <p:blipFill>
          <a:blip r:embed="rId2"/>
          <a:stretch>
            <a:fillRect/>
          </a:stretch>
        </p:blipFill>
        <p:spPr>
          <a:xfrm>
            <a:off x="533400" y="1428750"/>
            <a:ext cx="7629525" cy="38290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123" y="937618"/>
            <a:ext cx="5118100" cy="350737"/>
          </a:xfrm>
          <a:prstGeom prst="rect">
            <a:avLst/>
          </a:prstGeom>
        </p:spPr>
        <p:txBody>
          <a:bodyPr vert="horz" wrap="square" lIns="0" tIns="12065" rIns="0" bIns="0" rtlCol="0">
            <a:spAutoFit/>
          </a:bodyPr>
          <a:lstStyle/>
          <a:p>
            <a:pPr marL="12700">
              <a:lnSpc>
                <a:spcPct val="100000"/>
              </a:lnSpc>
              <a:spcBef>
                <a:spcPts val="95"/>
              </a:spcBef>
            </a:pPr>
            <a:r>
              <a:rPr lang="tr-TR" spc="-5" dirty="0"/>
              <a:t>Paralel Bağlı Dirençlerin Eşdeğer </a:t>
            </a:r>
            <a:r>
              <a:rPr lang="tr-TR" spc="-5" dirty="0" smtClean="0"/>
              <a:t>Direnci</a:t>
            </a:r>
            <a:endParaRPr spc="-5" dirty="0"/>
          </a:p>
        </p:txBody>
      </p:sp>
      <p:sp>
        <p:nvSpPr>
          <p:cNvPr id="3" name="object 3"/>
          <p:cNvSpPr txBox="1"/>
          <p:nvPr/>
        </p:nvSpPr>
        <p:spPr>
          <a:xfrm>
            <a:off x="444500" y="1688719"/>
            <a:ext cx="2284730" cy="299720"/>
          </a:xfrm>
          <a:prstGeom prst="rect">
            <a:avLst/>
          </a:prstGeom>
        </p:spPr>
        <p:txBody>
          <a:bodyPr vert="horz" wrap="square" lIns="0" tIns="12700" rIns="0" bIns="0" rtlCol="0">
            <a:spAutoFit/>
          </a:bodyPr>
          <a:lstStyle/>
          <a:p>
            <a:pPr marL="12700">
              <a:lnSpc>
                <a:spcPct val="100000"/>
              </a:lnSpc>
              <a:spcBef>
                <a:spcPts val="100"/>
              </a:spcBef>
            </a:pPr>
            <a:r>
              <a:rPr lang="tr-TR" sz="1800" spc="-5" dirty="0" smtClean="0">
                <a:latin typeface="Arial"/>
                <a:cs typeface="Arial"/>
              </a:rPr>
              <a:t>Eşdeğer direnç</a:t>
            </a:r>
            <a:endParaRPr sz="1800" dirty="0">
              <a:latin typeface="Arial"/>
              <a:cs typeface="Arial"/>
            </a:endParaRPr>
          </a:p>
        </p:txBody>
      </p:sp>
      <p:sp>
        <p:nvSpPr>
          <p:cNvPr id="4" name="object 4"/>
          <p:cNvSpPr txBox="1"/>
          <p:nvPr/>
        </p:nvSpPr>
        <p:spPr>
          <a:xfrm>
            <a:off x="381000" y="2938653"/>
            <a:ext cx="4062729" cy="1844992"/>
          </a:xfrm>
          <a:prstGeom prst="rect">
            <a:avLst/>
          </a:prstGeom>
        </p:spPr>
        <p:txBody>
          <a:bodyPr vert="horz" wrap="square" lIns="0" tIns="6985" rIns="0" bIns="0" rtlCol="0">
            <a:spAutoFit/>
          </a:bodyPr>
          <a:lstStyle/>
          <a:p>
            <a:pPr marL="12700" marR="5080">
              <a:lnSpc>
                <a:spcPct val="101899"/>
              </a:lnSpc>
              <a:spcBef>
                <a:spcPts val="55"/>
              </a:spcBef>
            </a:pPr>
            <a:r>
              <a:rPr lang="tr-TR" sz="1800" dirty="0" smtClean="0">
                <a:latin typeface="Arial"/>
                <a:cs typeface="Arial"/>
              </a:rPr>
              <a:t>Paralel bağlanmış iki veya daha fazla direncin eşdeğer direnci tersi bireysel dirençlerin terslerinin cebirsel toplamıdır.</a:t>
            </a:r>
            <a:endParaRPr sz="1800" dirty="0">
              <a:latin typeface="Arial"/>
              <a:cs typeface="Arial"/>
            </a:endParaRPr>
          </a:p>
          <a:p>
            <a:pPr marL="464820" marR="123825" indent="-223520">
              <a:lnSpc>
                <a:spcPct val="100000"/>
              </a:lnSpc>
              <a:spcBef>
                <a:spcPts val="1215"/>
              </a:spcBef>
              <a:buClr>
                <a:srgbClr val="2086B9"/>
              </a:buClr>
              <a:buFont typeface="Wingdings"/>
              <a:buChar char=""/>
              <a:tabLst>
                <a:tab pos="465455" algn="l"/>
              </a:tabLst>
            </a:pPr>
            <a:r>
              <a:rPr lang="tr-TR" sz="1800" dirty="0" smtClean="0">
                <a:latin typeface="Arial"/>
                <a:cs typeface="Arial"/>
              </a:rPr>
              <a:t>Eşdeğer direnç daima gruptaki en düşük dirençten daha düşüktür.</a:t>
            </a:r>
            <a:endParaRPr sz="1800" dirty="0">
              <a:latin typeface="Arial"/>
              <a:cs typeface="Arial"/>
            </a:endParaRPr>
          </a:p>
        </p:txBody>
      </p:sp>
      <p:sp>
        <p:nvSpPr>
          <p:cNvPr id="5" name="object 5"/>
          <p:cNvSpPr/>
          <p:nvPr/>
        </p:nvSpPr>
        <p:spPr>
          <a:xfrm>
            <a:off x="572823" y="2377598"/>
            <a:ext cx="368300" cy="0"/>
          </a:xfrm>
          <a:custGeom>
            <a:avLst/>
            <a:gdLst/>
            <a:ahLst/>
            <a:cxnLst/>
            <a:rect l="l" t="t" r="r" b="b"/>
            <a:pathLst>
              <a:path w="368300">
                <a:moveTo>
                  <a:pt x="0" y="0"/>
                </a:moveTo>
                <a:lnTo>
                  <a:pt x="367710" y="0"/>
                </a:lnTo>
              </a:path>
            </a:pathLst>
          </a:custGeom>
          <a:ln w="9979">
            <a:solidFill>
              <a:srgbClr val="000000"/>
            </a:solidFill>
          </a:ln>
        </p:spPr>
        <p:txBody>
          <a:bodyPr wrap="square" lIns="0" tIns="0" rIns="0" bIns="0" rtlCol="0"/>
          <a:lstStyle/>
          <a:p>
            <a:endParaRPr/>
          </a:p>
        </p:txBody>
      </p:sp>
      <p:sp>
        <p:nvSpPr>
          <p:cNvPr id="6" name="object 6"/>
          <p:cNvSpPr/>
          <p:nvPr/>
        </p:nvSpPr>
        <p:spPr>
          <a:xfrm>
            <a:off x="1197497" y="2377598"/>
            <a:ext cx="259715" cy="0"/>
          </a:xfrm>
          <a:custGeom>
            <a:avLst/>
            <a:gdLst/>
            <a:ahLst/>
            <a:cxnLst/>
            <a:rect l="l" t="t" r="r" b="b"/>
            <a:pathLst>
              <a:path w="259715">
                <a:moveTo>
                  <a:pt x="0" y="0"/>
                </a:moveTo>
                <a:lnTo>
                  <a:pt x="259106" y="0"/>
                </a:lnTo>
              </a:path>
            </a:pathLst>
          </a:custGeom>
          <a:ln w="9979">
            <a:solidFill>
              <a:srgbClr val="000000"/>
            </a:solidFill>
          </a:ln>
        </p:spPr>
        <p:txBody>
          <a:bodyPr wrap="square" lIns="0" tIns="0" rIns="0" bIns="0" rtlCol="0"/>
          <a:lstStyle/>
          <a:p>
            <a:endParaRPr/>
          </a:p>
        </p:txBody>
      </p:sp>
      <p:sp>
        <p:nvSpPr>
          <p:cNvPr id="7" name="object 7"/>
          <p:cNvSpPr/>
          <p:nvPr/>
        </p:nvSpPr>
        <p:spPr>
          <a:xfrm>
            <a:off x="1691342" y="2377598"/>
            <a:ext cx="287655" cy="0"/>
          </a:xfrm>
          <a:custGeom>
            <a:avLst/>
            <a:gdLst/>
            <a:ahLst/>
            <a:cxnLst/>
            <a:rect l="l" t="t" r="r" b="b"/>
            <a:pathLst>
              <a:path w="287655">
                <a:moveTo>
                  <a:pt x="0" y="0"/>
                </a:moveTo>
                <a:lnTo>
                  <a:pt x="287070" y="0"/>
                </a:lnTo>
              </a:path>
            </a:pathLst>
          </a:custGeom>
          <a:ln w="9979">
            <a:solidFill>
              <a:srgbClr val="000000"/>
            </a:solidFill>
          </a:ln>
        </p:spPr>
        <p:txBody>
          <a:bodyPr wrap="square" lIns="0" tIns="0" rIns="0" bIns="0" rtlCol="0"/>
          <a:lstStyle/>
          <a:p>
            <a:endParaRPr/>
          </a:p>
        </p:txBody>
      </p:sp>
      <p:sp>
        <p:nvSpPr>
          <p:cNvPr id="8" name="object 8"/>
          <p:cNvSpPr/>
          <p:nvPr/>
        </p:nvSpPr>
        <p:spPr>
          <a:xfrm>
            <a:off x="2213166" y="2377598"/>
            <a:ext cx="285115" cy="0"/>
          </a:xfrm>
          <a:custGeom>
            <a:avLst/>
            <a:gdLst/>
            <a:ahLst/>
            <a:cxnLst/>
            <a:rect l="l" t="t" r="r" b="b"/>
            <a:pathLst>
              <a:path w="285114">
                <a:moveTo>
                  <a:pt x="0" y="0"/>
                </a:moveTo>
                <a:lnTo>
                  <a:pt x="284487" y="0"/>
                </a:lnTo>
              </a:path>
            </a:pathLst>
          </a:custGeom>
          <a:ln w="9979">
            <a:solidFill>
              <a:srgbClr val="000000"/>
            </a:solidFill>
          </a:ln>
        </p:spPr>
        <p:txBody>
          <a:bodyPr wrap="square" lIns="0" tIns="0" rIns="0" bIns="0" rtlCol="0"/>
          <a:lstStyle/>
          <a:p>
            <a:endParaRPr/>
          </a:p>
        </p:txBody>
      </p:sp>
      <p:sp>
        <p:nvSpPr>
          <p:cNvPr id="9" name="object 9"/>
          <p:cNvSpPr txBox="1"/>
          <p:nvPr/>
        </p:nvSpPr>
        <p:spPr>
          <a:xfrm>
            <a:off x="568007" y="2431708"/>
            <a:ext cx="345440" cy="314325"/>
          </a:xfrm>
          <a:prstGeom prst="rect">
            <a:avLst/>
          </a:prstGeom>
        </p:spPr>
        <p:txBody>
          <a:bodyPr vert="horz" wrap="square" lIns="0" tIns="12065" rIns="0" bIns="0" rtlCol="0">
            <a:spAutoFit/>
          </a:bodyPr>
          <a:lstStyle/>
          <a:p>
            <a:pPr marL="12700">
              <a:lnSpc>
                <a:spcPct val="100000"/>
              </a:lnSpc>
              <a:spcBef>
                <a:spcPts val="95"/>
              </a:spcBef>
            </a:pPr>
            <a:r>
              <a:rPr sz="2850" i="1" spc="-75" baseline="14619" dirty="0">
                <a:latin typeface="Arial"/>
                <a:cs typeface="Arial"/>
              </a:rPr>
              <a:t>R</a:t>
            </a:r>
            <a:r>
              <a:rPr sz="1100" i="1" spc="-20" dirty="0">
                <a:latin typeface="Arial"/>
                <a:cs typeface="Arial"/>
              </a:rPr>
              <a:t>eq</a:t>
            </a:r>
            <a:endParaRPr sz="1100">
              <a:latin typeface="Arial"/>
              <a:cs typeface="Arial"/>
            </a:endParaRPr>
          </a:p>
        </p:txBody>
      </p:sp>
      <p:sp>
        <p:nvSpPr>
          <p:cNvPr id="10" name="object 10"/>
          <p:cNvSpPr txBox="1"/>
          <p:nvPr/>
        </p:nvSpPr>
        <p:spPr>
          <a:xfrm>
            <a:off x="1192394" y="2370511"/>
            <a:ext cx="1289050" cy="314325"/>
          </a:xfrm>
          <a:prstGeom prst="rect">
            <a:avLst/>
          </a:prstGeom>
        </p:spPr>
        <p:txBody>
          <a:bodyPr vert="horz" wrap="square" lIns="0" tIns="12065" rIns="0" bIns="0" rtlCol="0">
            <a:spAutoFit/>
          </a:bodyPr>
          <a:lstStyle/>
          <a:p>
            <a:pPr marL="12700">
              <a:lnSpc>
                <a:spcPct val="100000"/>
              </a:lnSpc>
              <a:spcBef>
                <a:spcPts val="95"/>
              </a:spcBef>
              <a:tabLst>
                <a:tab pos="506095" algn="l"/>
                <a:tab pos="1027430" algn="l"/>
              </a:tabLst>
            </a:pPr>
            <a:r>
              <a:rPr sz="1900" i="1" spc="-105" dirty="0">
                <a:latin typeface="Arial"/>
                <a:cs typeface="Arial"/>
              </a:rPr>
              <a:t>R</a:t>
            </a:r>
            <a:r>
              <a:rPr sz="1650" spc="7" baseline="-25252" dirty="0">
                <a:latin typeface="Arial"/>
                <a:cs typeface="Arial"/>
              </a:rPr>
              <a:t>1</a:t>
            </a:r>
            <a:r>
              <a:rPr sz="1650" baseline="-25252" dirty="0">
                <a:latin typeface="Arial"/>
                <a:cs typeface="Arial"/>
              </a:rPr>
              <a:t>	</a:t>
            </a:r>
            <a:r>
              <a:rPr sz="1900" i="1" spc="-15" dirty="0">
                <a:latin typeface="Arial"/>
                <a:cs typeface="Arial"/>
              </a:rPr>
              <a:t>R</a:t>
            </a:r>
            <a:r>
              <a:rPr sz="1650" spc="7" baseline="-25252" dirty="0">
                <a:latin typeface="Arial"/>
                <a:cs typeface="Arial"/>
              </a:rPr>
              <a:t>2</a:t>
            </a:r>
            <a:r>
              <a:rPr sz="1650" baseline="-25252" dirty="0">
                <a:latin typeface="Arial"/>
                <a:cs typeface="Arial"/>
              </a:rPr>
              <a:t>	</a:t>
            </a:r>
            <a:r>
              <a:rPr sz="1900" i="1" spc="-45" dirty="0">
                <a:latin typeface="Arial"/>
                <a:cs typeface="Arial"/>
              </a:rPr>
              <a:t>R</a:t>
            </a:r>
            <a:r>
              <a:rPr sz="1650" spc="7" baseline="-25252" dirty="0">
                <a:latin typeface="Arial"/>
                <a:cs typeface="Arial"/>
              </a:rPr>
              <a:t>3</a:t>
            </a:r>
            <a:endParaRPr sz="1650" baseline="-25252">
              <a:latin typeface="Arial"/>
              <a:cs typeface="Arial"/>
            </a:endParaRPr>
          </a:p>
        </p:txBody>
      </p:sp>
      <p:sp>
        <p:nvSpPr>
          <p:cNvPr id="11" name="object 11"/>
          <p:cNvSpPr txBox="1"/>
          <p:nvPr/>
        </p:nvSpPr>
        <p:spPr>
          <a:xfrm>
            <a:off x="687707" y="2034289"/>
            <a:ext cx="1758950" cy="314325"/>
          </a:xfrm>
          <a:prstGeom prst="rect">
            <a:avLst/>
          </a:prstGeom>
        </p:spPr>
        <p:txBody>
          <a:bodyPr vert="horz" wrap="square" lIns="0" tIns="12065" rIns="0" bIns="0" rtlCol="0">
            <a:spAutoFit/>
          </a:bodyPr>
          <a:lstStyle/>
          <a:p>
            <a:pPr marL="12700">
              <a:lnSpc>
                <a:spcPct val="100000"/>
              </a:lnSpc>
              <a:spcBef>
                <a:spcPts val="95"/>
              </a:spcBef>
              <a:tabLst>
                <a:tab pos="317500" algn="l"/>
                <a:tab pos="582930" algn="l"/>
                <a:tab pos="1090930" algn="l"/>
                <a:tab pos="1610995" algn="l"/>
              </a:tabLst>
            </a:pPr>
            <a:r>
              <a:rPr sz="1900" dirty="0">
                <a:latin typeface="Arial"/>
                <a:cs typeface="Arial"/>
              </a:rPr>
              <a:t>1	</a:t>
            </a:r>
            <a:r>
              <a:rPr sz="2850" baseline="-35087" dirty="0">
                <a:latin typeface="Symbol"/>
                <a:cs typeface="Symbol"/>
              </a:rPr>
              <a:t></a:t>
            </a:r>
            <a:r>
              <a:rPr sz="2850" baseline="-35087" dirty="0">
                <a:latin typeface="Times New Roman"/>
                <a:cs typeface="Times New Roman"/>
              </a:rPr>
              <a:t>	</a:t>
            </a:r>
            <a:r>
              <a:rPr sz="1900" dirty="0">
                <a:latin typeface="Arial"/>
                <a:cs typeface="Arial"/>
              </a:rPr>
              <a:t>1 </a:t>
            </a:r>
            <a:r>
              <a:rPr sz="1900" spc="-240" dirty="0">
                <a:latin typeface="Arial"/>
                <a:cs typeface="Arial"/>
              </a:rPr>
              <a:t> </a:t>
            </a:r>
            <a:r>
              <a:rPr sz="2850" baseline="-35087" dirty="0">
                <a:latin typeface="Symbol"/>
                <a:cs typeface="Symbol"/>
              </a:rPr>
              <a:t></a:t>
            </a:r>
            <a:r>
              <a:rPr sz="2850" baseline="-35087" dirty="0">
                <a:latin typeface="Times New Roman"/>
                <a:cs typeface="Times New Roman"/>
              </a:rPr>
              <a:t>	</a:t>
            </a:r>
            <a:r>
              <a:rPr sz="1900" dirty="0">
                <a:latin typeface="Arial"/>
                <a:cs typeface="Arial"/>
              </a:rPr>
              <a:t>1 </a:t>
            </a:r>
            <a:r>
              <a:rPr sz="1900" spc="-135" dirty="0">
                <a:latin typeface="Arial"/>
                <a:cs typeface="Arial"/>
              </a:rPr>
              <a:t> </a:t>
            </a:r>
            <a:r>
              <a:rPr sz="2850" baseline="-35087" dirty="0">
                <a:latin typeface="Symbol"/>
                <a:cs typeface="Symbol"/>
              </a:rPr>
              <a:t></a:t>
            </a:r>
            <a:r>
              <a:rPr sz="2850" baseline="-35087" dirty="0">
                <a:latin typeface="Times New Roman"/>
                <a:cs typeface="Times New Roman"/>
              </a:rPr>
              <a:t>	</a:t>
            </a:r>
            <a:r>
              <a:rPr sz="1900" dirty="0">
                <a:latin typeface="Arial"/>
                <a:cs typeface="Arial"/>
              </a:rPr>
              <a:t>1</a:t>
            </a:r>
            <a:endParaRPr sz="1900">
              <a:latin typeface="Arial"/>
              <a:cs typeface="Arial"/>
            </a:endParaRPr>
          </a:p>
        </p:txBody>
      </p:sp>
      <p:sp>
        <p:nvSpPr>
          <p:cNvPr id="12" name="object 12"/>
          <p:cNvSpPr txBox="1"/>
          <p:nvPr/>
        </p:nvSpPr>
        <p:spPr>
          <a:xfrm>
            <a:off x="2537099" y="2184075"/>
            <a:ext cx="158750" cy="314325"/>
          </a:xfrm>
          <a:prstGeom prst="rect">
            <a:avLst/>
          </a:prstGeom>
        </p:spPr>
        <p:txBody>
          <a:bodyPr vert="horz" wrap="square" lIns="0" tIns="12065" rIns="0" bIns="0" rtlCol="0">
            <a:spAutoFit/>
          </a:bodyPr>
          <a:lstStyle/>
          <a:p>
            <a:pPr marL="12700">
              <a:lnSpc>
                <a:spcPct val="100000"/>
              </a:lnSpc>
              <a:spcBef>
                <a:spcPts val="95"/>
              </a:spcBef>
            </a:pPr>
            <a:r>
              <a:rPr sz="1900" dirty="0">
                <a:latin typeface="Symbol"/>
                <a:cs typeface="Symbol"/>
              </a:rPr>
              <a:t></a:t>
            </a:r>
            <a:endParaRPr sz="1900">
              <a:latin typeface="Symbol"/>
              <a:cs typeface="Symbol"/>
            </a:endParaRPr>
          </a:p>
        </p:txBody>
      </p:sp>
      <p:sp>
        <p:nvSpPr>
          <p:cNvPr id="13" name="object 13"/>
          <p:cNvSpPr/>
          <p:nvPr/>
        </p:nvSpPr>
        <p:spPr>
          <a:xfrm>
            <a:off x="2703018" y="2245959"/>
            <a:ext cx="240155" cy="243788"/>
          </a:xfrm>
          <a:prstGeom prst="rect">
            <a:avLst/>
          </a:prstGeom>
          <a:blipFill>
            <a:blip r:embed="rId2" cstate="print"/>
            <a:stretch>
              <a:fillRect/>
            </a:stretch>
          </a:blipFill>
        </p:spPr>
        <p:txBody>
          <a:bodyPr wrap="square" lIns="0" tIns="0" rIns="0" bIns="0" rtlCol="0"/>
          <a:lstStyle/>
          <a:p>
            <a:endParaRPr/>
          </a:p>
        </p:txBody>
      </p:sp>
      <p:sp>
        <p:nvSpPr>
          <p:cNvPr id="15" name="object 1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28.2</a:t>
            </a:r>
            <a:endParaRPr sz="1200" dirty="0">
              <a:latin typeface="Arial"/>
              <a:cs typeface="Arial"/>
            </a:endParaRPr>
          </a:p>
        </p:txBody>
      </p:sp>
      <p:pic>
        <p:nvPicPr>
          <p:cNvPr id="14" name="Resim 13"/>
          <p:cNvPicPr>
            <a:picLocks noChangeAspect="1"/>
          </p:cNvPicPr>
          <p:nvPr/>
        </p:nvPicPr>
        <p:blipFill>
          <a:blip r:embed="rId3"/>
          <a:stretch>
            <a:fillRect/>
          </a:stretch>
        </p:blipFill>
        <p:spPr>
          <a:xfrm>
            <a:off x="5334000" y="1288355"/>
            <a:ext cx="2800350" cy="48387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4203700" cy="350737"/>
          </a:xfrm>
          <a:prstGeom prst="rect">
            <a:avLst/>
          </a:prstGeom>
        </p:spPr>
        <p:txBody>
          <a:bodyPr vert="horz" wrap="square" lIns="0" tIns="12065" rIns="0" bIns="0" rtlCol="0">
            <a:spAutoFit/>
          </a:bodyPr>
          <a:lstStyle/>
          <a:p>
            <a:pPr marL="12700">
              <a:lnSpc>
                <a:spcPct val="100000"/>
              </a:lnSpc>
              <a:spcBef>
                <a:spcPts val="95"/>
              </a:spcBef>
            </a:pPr>
            <a:r>
              <a:rPr lang="tr-TR" spc="-5" dirty="0"/>
              <a:t>Paralel Bağlı Dirençler</a:t>
            </a:r>
            <a:r>
              <a:rPr spc="-5" dirty="0" smtClean="0"/>
              <a:t>,</a:t>
            </a:r>
            <a:r>
              <a:rPr spc="-10" dirty="0" smtClean="0"/>
              <a:t> </a:t>
            </a:r>
            <a:r>
              <a:rPr spc="-5" dirty="0"/>
              <a:t>Final</a:t>
            </a:r>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28.2</a:t>
            </a:r>
            <a:endParaRPr sz="1200" dirty="0">
              <a:latin typeface="Arial"/>
              <a:cs typeface="Arial"/>
            </a:endParaRPr>
          </a:p>
        </p:txBody>
      </p:sp>
      <p:sp>
        <p:nvSpPr>
          <p:cNvPr id="3" name="object 3"/>
          <p:cNvSpPr txBox="1"/>
          <p:nvPr/>
        </p:nvSpPr>
        <p:spPr>
          <a:xfrm>
            <a:off x="444500" y="1645741"/>
            <a:ext cx="8061325" cy="2667397"/>
          </a:xfrm>
          <a:prstGeom prst="rect">
            <a:avLst/>
          </a:prstGeom>
        </p:spPr>
        <p:txBody>
          <a:bodyPr vert="horz" wrap="square" lIns="0" tIns="12700" rIns="0" bIns="0" rtlCol="0">
            <a:spAutoFit/>
          </a:bodyPr>
          <a:lstStyle/>
          <a:p>
            <a:pPr marL="12700">
              <a:lnSpc>
                <a:spcPct val="100000"/>
              </a:lnSpc>
              <a:spcBef>
                <a:spcPts val="100"/>
              </a:spcBef>
            </a:pPr>
            <a:r>
              <a:rPr lang="tr-TR" sz="1800" dirty="0" smtClean="0">
                <a:latin typeface="Arial"/>
                <a:cs typeface="Arial"/>
              </a:rPr>
              <a:t>Paralel bağlamada, her bir devre elamanı bağımsız bir şekilde çalışır, biri kapalı olsa da diğeri çalışır</a:t>
            </a:r>
            <a:r>
              <a:rPr sz="1800" spc="-5" dirty="0" smtClean="0">
                <a:latin typeface="Arial"/>
                <a:cs typeface="Arial"/>
              </a:rPr>
              <a:t>.</a:t>
            </a:r>
            <a:endParaRPr sz="1800" dirty="0">
              <a:latin typeface="Arial"/>
              <a:cs typeface="Arial"/>
            </a:endParaRPr>
          </a:p>
          <a:p>
            <a:pPr marL="12700" marR="2201545">
              <a:lnSpc>
                <a:spcPts val="3290"/>
              </a:lnSpc>
              <a:spcBef>
                <a:spcPts val="285"/>
              </a:spcBef>
            </a:pPr>
            <a:r>
              <a:rPr lang="tr-TR" sz="1800" dirty="0" smtClean="0">
                <a:latin typeface="Arial"/>
                <a:cs typeface="Arial"/>
              </a:rPr>
              <a:t>Paralel bağlamada, devre elamanlarının tümü aynı voltajda çalışır.</a:t>
            </a:r>
            <a:r>
              <a:rPr sz="1800" spc="-5" dirty="0" smtClean="0">
                <a:latin typeface="Arial"/>
                <a:cs typeface="Arial"/>
              </a:rPr>
              <a:t>  </a:t>
            </a:r>
            <a:r>
              <a:rPr lang="tr-TR" sz="1800" spc="-5" dirty="0" smtClean="0">
                <a:latin typeface="Arial"/>
                <a:cs typeface="Arial"/>
              </a:rPr>
              <a:t>Akım tüm yollardan geçer</a:t>
            </a:r>
            <a:r>
              <a:rPr sz="1800" spc="-5" dirty="0" smtClean="0">
                <a:latin typeface="Arial"/>
                <a:cs typeface="Arial"/>
              </a:rPr>
              <a:t>.</a:t>
            </a:r>
            <a:endParaRPr sz="1800" dirty="0">
              <a:latin typeface="Arial"/>
              <a:cs typeface="Arial"/>
            </a:endParaRPr>
          </a:p>
          <a:p>
            <a:pPr marL="464820" indent="-223520">
              <a:lnSpc>
                <a:spcPct val="100000"/>
              </a:lnSpc>
              <a:spcBef>
                <a:spcPts val="915"/>
              </a:spcBef>
              <a:buClr>
                <a:srgbClr val="2086B9"/>
              </a:buClr>
              <a:buFont typeface="Wingdings"/>
              <a:buChar char=""/>
              <a:tabLst>
                <a:tab pos="465455" algn="l"/>
              </a:tabLst>
            </a:pPr>
            <a:r>
              <a:rPr lang="tr-TR" sz="1800" dirty="0" smtClean="0">
                <a:latin typeface="Arial"/>
                <a:cs typeface="Arial"/>
              </a:rPr>
              <a:t>Düşük direnç daha fazla akım demektir.</a:t>
            </a:r>
            <a:endParaRPr sz="1800" dirty="0">
              <a:latin typeface="Arial"/>
              <a:cs typeface="Arial"/>
            </a:endParaRPr>
          </a:p>
          <a:p>
            <a:pPr marL="464820" indent="-223520">
              <a:lnSpc>
                <a:spcPct val="100000"/>
              </a:lnSpc>
              <a:spcBef>
                <a:spcPts val="1080"/>
              </a:spcBef>
              <a:buClr>
                <a:srgbClr val="2086B9"/>
              </a:buClr>
              <a:buFont typeface="Wingdings"/>
              <a:buChar char=""/>
              <a:tabLst>
                <a:tab pos="465455" algn="l"/>
              </a:tabLst>
            </a:pPr>
            <a:r>
              <a:rPr lang="tr-TR" sz="1800" spc="-5" dirty="0" smtClean="0">
                <a:latin typeface="Arial"/>
                <a:cs typeface="Arial"/>
              </a:rPr>
              <a:t>Hatta çok yüksek dirençler bile biraz akıma sahip olacak</a:t>
            </a:r>
            <a:r>
              <a:rPr sz="1800" spc="-5" dirty="0" smtClean="0">
                <a:latin typeface="Arial"/>
                <a:cs typeface="Arial"/>
              </a:rPr>
              <a:t>.</a:t>
            </a:r>
            <a:endParaRPr sz="1800" dirty="0">
              <a:latin typeface="Arial"/>
              <a:cs typeface="Arial"/>
            </a:endParaRPr>
          </a:p>
          <a:p>
            <a:pPr marL="12700">
              <a:lnSpc>
                <a:spcPct val="100000"/>
              </a:lnSpc>
              <a:spcBef>
                <a:spcPts val="985"/>
              </a:spcBef>
            </a:pPr>
            <a:r>
              <a:rPr lang="tr-TR" sz="1800" spc="-5" dirty="0" smtClean="0">
                <a:latin typeface="Arial"/>
                <a:cs typeface="Arial"/>
              </a:rPr>
              <a:t>Evlerde tüm elektrik devre elemanları paralel bağlıdır.</a:t>
            </a:r>
            <a:endParaRPr sz="1800" dirty="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5194300" cy="350737"/>
          </a:xfrm>
          <a:prstGeom prst="rect">
            <a:avLst/>
          </a:prstGeom>
        </p:spPr>
        <p:txBody>
          <a:bodyPr vert="horz" wrap="square" lIns="0" tIns="12065" rIns="0" bIns="0" rtlCol="0">
            <a:spAutoFit/>
          </a:bodyPr>
          <a:lstStyle/>
          <a:p>
            <a:pPr marL="12700">
              <a:lnSpc>
                <a:spcPct val="100000"/>
              </a:lnSpc>
              <a:spcBef>
                <a:spcPts val="95"/>
              </a:spcBef>
              <a:tabLst>
                <a:tab pos="2186940" algn="l"/>
              </a:tabLst>
            </a:pPr>
            <a:r>
              <a:rPr lang="tr-TR" spc="-5" dirty="0" smtClean="0"/>
              <a:t>Örnek 28.3 Eşdeğer Direncin Bulunması</a:t>
            </a:r>
            <a:endParaRPr spc="-5" dirty="0"/>
          </a:p>
        </p:txBody>
      </p:sp>
      <p:sp>
        <p:nvSpPr>
          <p:cNvPr id="3" name="object 3"/>
          <p:cNvSpPr txBox="1"/>
          <p:nvPr/>
        </p:nvSpPr>
        <p:spPr>
          <a:xfrm>
            <a:off x="444500" y="1630502"/>
            <a:ext cx="3871595" cy="3545842"/>
          </a:xfrm>
          <a:prstGeom prst="rect">
            <a:avLst/>
          </a:prstGeom>
        </p:spPr>
        <p:txBody>
          <a:bodyPr vert="horz" wrap="square" lIns="0" tIns="44450" rIns="0" bIns="0" rtlCol="0">
            <a:spAutoFit/>
          </a:bodyPr>
          <a:lstStyle/>
          <a:p>
            <a:pPr marL="12700" marR="131445" algn="just">
              <a:lnSpc>
                <a:spcPts val="1939"/>
              </a:lnSpc>
              <a:spcBef>
                <a:spcPts val="350"/>
              </a:spcBef>
            </a:pPr>
            <a:r>
              <a:rPr lang="tr-TR" sz="1800" dirty="0" smtClean="0">
                <a:latin typeface="Arial"/>
                <a:cs typeface="Arial"/>
              </a:rPr>
              <a:t>Dört Direnç Şekil 28.6a </a:t>
            </a:r>
            <a:r>
              <a:rPr lang="tr-TR" sz="1800" dirty="0" err="1" smtClean="0">
                <a:latin typeface="Arial"/>
                <a:cs typeface="Arial"/>
              </a:rPr>
              <a:t>daki</a:t>
            </a:r>
            <a:r>
              <a:rPr lang="tr-TR" sz="1800" dirty="0" smtClean="0">
                <a:latin typeface="Arial"/>
                <a:cs typeface="Arial"/>
              </a:rPr>
              <a:t> gibi birbirlerine bağlanmışlardır. (a) a ve c noktaları arasındaki eşdeğer direnci bulunuz.</a:t>
            </a:r>
          </a:p>
          <a:p>
            <a:pPr marL="12700" marR="131445" algn="just">
              <a:lnSpc>
                <a:spcPts val="1939"/>
              </a:lnSpc>
              <a:spcBef>
                <a:spcPts val="350"/>
              </a:spcBef>
            </a:pPr>
            <a:r>
              <a:rPr lang="tr-TR" b="1" dirty="0" smtClean="0">
                <a:latin typeface="Arial"/>
                <a:cs typeface="Arial"/>
              </a:rPr>
              <a:t>Çözüm</a:t>
            </a:r>
            <a:r>
              <a:rPr lang="tr-TR" dirty="0" smtClean="0">
                <a:latin typeface="Arial"/>
                <a:cs typeface="Arial"/>
              </a:rPr>
              <a:t>:</a:t>
            </a:r>
            <a:r>
              <a:rPr sz="1800" spc="-5" dirty="0" smtClean="0">
                <a:latin typeface="Arial"/>
                <a:cs typeface="Arial"/>
              </a:rPr>
              <a:t>8.0-</a:t>
            </a:r>
            <a:r>
              <a:rPr sz="1800" spc="-5" dirty="0">
                <a:latin typeface="Symbol"/>
                <a:cs typeface="Symbol"/>
              </a:rPr>
              <a:t></a:t>
            </a:r>
            <a:r>
              <a:rPr sz="1800" spc="-5" dirty="0">
                <a:latin typeface="Times New Roman"/>
                <a:cs typeface="Times New Roman"/>
              </a:rPr>
              <a:t> </a:t>
            </a:r>
            <a:r>
              <a:rPr lang="tr-TR" sz="1800" spc="-10" dirty="0" smtClean="0">
                <a:latin typeface="Arial"/>
                <a:cs typeface="Arial"/>
              </a:rPr>
              <a:t>ile</a:t>
            </a:r>
            <a:r>
              <a:rPr sz="1800" spc="-10" dirty="0" smtClean="0">
                <a:latin typeface="Arial"/>
                <a:cs typeface="Arial"/>
              </a:rPr>
              <a:t> </a:t>
            </a:r>
            <a:r>
              <a:rPr sz="1800" spc="-5" dirty="0">
                <a:latin typeface="Arial"/>
                <a:cs typeface="Arial"/>
              </a:rPr>
              <a:t>4.0-</a:t>
            </a:r>
            <a:r>
              <a:rPr sz="1800" spc="-5" dirty="0">
                <a:latin typeface="Symbol"/>
                <a:cs typeface="Symbol"/>
              </a:rPr>
              <a:t></a:t>
            </a:r>
            <a:r>
              <a:rPr sz="1800" spc="-5" dirty="0">
                <a:latin typeface="Times New Roman"/>
                <a:cs typeface="Times New Roman"/>
              </a:rPr>
              <a:t> </a:t>
            </a:r>
            <a:r>
              <a:rPr lang="tr-TR" sz="1800" spc="-5" dirty="0" err="1" smtClean="0">
                <a:latin typeface="Arial" panose="020B0604020202020204" pitchFamily="34" charset="0"/>
                <a:cs typeface="Arial" panose="020B0604020202020204" pitchFamily="34" charset="0"/>
              </a:rPr>
              <a:t>luk</a:t>
            </a:r>
            <a:r>
              <a:rPr lang="tr-TR" sz="1800" spc="-5" dirty="0" smtClean="0">
                <a:latin typeface="Arial" panose="020B0604020202020204" pitchFamily="34" charset="0"/>
                <a:cs typeface="Arial" panose="020B0604020202020204" pitchFamily="34" charset="0"/>
              </a:rPr>
              <a:t> dirençler seri bağlı olup onların eşdeğeri olan direnç</a:t>
            </a:r>
            <a:r>
              <a:rPr sz="1800" spc="-5" dirty="0" smtClean="0">
                <a:latin typeface="Arial"/>
                <a:cs typeface="Arial"/>
              </a:rPr>
              <a:t>, </a:t>
            </a:r>
            <a:r>
              <a:rPr sz="1800" spc="-5" dirty="0">
                <a:latin typeface="Arial"/>
                <a:cs typeface="Arial"/>
              </a:rPr>
              <a:t>12.0</a:t>
            </a:r>
            <a:r>
              <a:rPr sz="1800" spc="35" dirty="0">
                <a:latin typeface="Arial"/>
                <a:cs typeface="Arial"/>
              </a:rPr>
              <a:t> </a:t>
            </a:r>
            <a:r>
              <a:rPr sz="1800" spc="-5" dirty="0" smtClean="0">
                <a:latin typeface="Symbol"/>
                <a:cs typeface="Symbol"/>
              </a:rPr>
              <a:t></a:t>
            </a:r>
            <a:r>
              <a:rPr lang="tr-TR" sz="1800" spc="-5" dirty="0" smtClean="0">
                <a:latin typeface="Arial" panose="020B0604020202020204" pitchFamily="34" charset="0"/>
                <a:cs typeface="Arial" panose="020B0604020202020204" pitchFamily="34" charset="0"/>
              </a:rPr>
              <a:t> dur.</a:t>
            </a:r>
            <a:endParaRPr sz="1800" dirty="0">
              <a:latin typeface="Symbol"/>
              <a:cs typeface="Symbol"/>
            </a:endParaRPr>
          </a:p>
          <a:p>
            <a:pPr marL="12700" marR="5080">
              <a:lnSpc>
                <a:spcPts val="1939"/>
              </a:lnSpc>
              <a:spcBef>
                <a:spcPts val="1090"/>
              </a:spcBef>
            </a:pPr>
            <a:r>
              <a:rPr sz="1800" spc="-5" dirty="0" smtClean="0">
                <a:latin typeface="Arial"/>
                <a:cs typeface="Arial"/>
              </a:rPr>
              <a:t>6.0-</a:t>
            </a:r>
            <a:r>
              <a:rPr sz="1800" spc="-5" dirty="0">
                <a:latin typeface="Symbol"/>
                <a:cs typeface="Symbol"/>
              </a:rPr>
              <a:t></a:t>
            </a:r>
            <a:r>
              <a:rPr sz="1800" spc="-5" dirty="0">
                <a:latin typeface="Times New Roman"/>
                <a:cs typeface="Times New Roman"/>
              </a:rPr>
              <a:t> </a:t>
            </a:r>
            <a:r>
              <a:rPr lang="tr-TR" spc="-5" dirty="0" smtClean="0">
                <a:latin typeface="Arial"/>
                <a:cs typeface="Arial"/>
              </a:rPr>
              <a:t>ile</a:t>
            </a:r>
            <a:r>
              <a:rPr sz="1800" spc="-5" dirty="0" smtClean="0">
                <a:latin typeface="Arial"/>
                <a:cs typeface="Arial"/>
              </a:rPr>
              <a:t> </a:t>
            </a:r>
            <a:r>
              <a:rPr sz="1800" spc="-5" dirty="0">
                <a:latin typeface="Arial"/>
                <a:cs typeface="Arial"/>
              </a:rPr>
              <a:t>3.0-</a:t>
            </a:r>
            <a:r>
              <a:rPr sz="1800" spc="-5" dirty="0">
                <a:latin typeface="Symbol"/>
                <a:cs typeface="Symbol"/>
              </a:rPr>
              <a:t></a:t>
            </a:r>
            <a:r>
              <a:rPr sz="1800" spc="-5" dirty="0">
                <a:latin typeface="Times New Roman"/>
                <a:cs typeface="Times New Roman"/>
              </a:rPr>
              <a:t> </a:t>
            </a:r>
            <a:r>
              <a:rPr lang="tr-TR" sz="1800" spc="-5" dirty="0" smtClean="0">
                <a:latin typeface="Arial"/>
                <a:cs typeface="Arial"/>
              </a:rPr>
              <a:t>dirençler paraleldir ve onların yerine eşdeğer</a:t>
            </a:r>
            <a:r>
              <a:rPr sz="1800" spc="-10" dirty="0" smtClean="0">
                <a:latin typeface="Arial"/>
                <a:cs typeface="Arial"/>
              </a:rPr>
              <a:t>, </a:t>
            </a:r>
            <a:r>
              <a:rPr sz="1800" spc="-5" dirty="0">
                <a:latin typeface="Arial"/>
                <a:cs typeface="Arial"/>
              </a:rPr>
              <a:t>2.0</a:t>
            </a:r>
            <a:r>
              <a:rPr sz="1800" spc="30" dirty="0">
                <a:latin typeface="Arial"/>
                <a:cs typeface="Arial"/>
              </a:rPr>
              <a:t> </a:t>
            </a:r>
            <a:r>
              <a:rPr sz="1800" spc="-5" dirty="0" smtClean="0">
                <a:latin typeface="Symbol"/>
                <a:cs typeface="Symbol"/>
              </a:rPr>
              <a:t></a:t>
            </a:r>
            <a:r>
              <a:rPr lang="tr-TR" sz="1800" spc="-5" dirty="0" smtClean="0">
                <a:latin typeface="Arial" panose="020B0604020202020204" pitchFamily="34" charset="0"/>
                <a:cs typeface="Arial" panose="020B0604020202020204" pitchFamily="34" charset="0"/>
              </a:rPr>
              <a:t> konabilir.</a:t>
            </a:r>
            <a:r>
              <a:rPr lang="tr-TR" sz="1800" spc="-5" dirty="0" smtClean="0">
                <a:latin typeface="Symbol"/>
                <a:cs typeface="Symbol"/>
              </a:rPr>
              <a:t> </a:t>
            </a:r>
            <a:endParaRPr sz="1800" dirty="0">
              <a:latin typeface="Symbol"/>
              <a:cs typeface="Symbol"/>
            </a:endParaRPr>
          </a:p>
          <a:p>
            <a:pPr marL="12700" marR="131445">
              <a:lnSpc>
                <a:spcPts val="1939"/>
              </a:lnSpc>
              <a:spcBef>
                <a:spcPts val="1095"/>
              </a:spcBef>
            </a:pPr>
            <a:r>
              <a:rPr lang="tr-TR" sz="1800" spc="-5" dirty="0" smtClean="0">
                <a:latin typeface="Arial"/>
                <a:cs typeface="Arial"/>
              </a:rPr>
              <a:t>Bu eşdeğer dirençler birbirine seri bağlıdır </a:t>
            </a:r>
            <a:r>
              <a:rPr lang="tr-TR" spc="-5" dirty="0">
                <a:latin typeface="Arial"/>
                <a:cs typeface="Arial"/>
              </a:rPr>
              <a:t>v</a:t>
            </a:r>
            <a:r>
              <a:rPr lang="tr-TR" sz="1800" spc="-5" dirty="0" smtClean="0">
                <a:latin typeface="Arial"/>
                <a:cs typeface="Arial"/>
              </a:rPr>
              <a:t>e onların yerine eşdeğer direnç</a:t>
            </a:r>
            <a:r>
              <a:rPr sz="1800" spc="-5" dirty="0" smtClean="0">
                <a:latin typeface="Arial"/>
                <a:cs typeface="Arial"/>
              </a:rPr>
              <a:t>, </a:t>
            </a:r>
            <a:r>
              <a:rPr sz="1800" spc="-5" dirty="0">
                <a:latin typeface="Arial"/>
                <a:cs typeface="Arial"/>
              </a:rPr>
              <a:t>14.0</a:t>
            </a:r>
            <a:r>
              <a:rPr sz="1800" spc="45" dirty="0">
                <a:latin typeface="Arial"/>
                <a:cs typeface="Arial"/>
              </a:rPr>
              <a:t> </a:t>
            </a:r>
            <a:r>
              <a:rPr sz="1800" spc="-5" dirty="0" smtClean="0">
                <a:latin typeface="Symbol"/>
                <a:cs typeface="Symbol"/>
              </a:rPr>
              <a:t></a:t>
            </a:r>
            <a:r>
              <a:rPr lang="tr-TR" sz="1800" spc="-5" dirty="0" smtClean="0">
                <a:latin typeface="Symbol"/>
                <a:cs typeface="Symbol"/>
              </a:rPr>
              <a:t> </a:t>
            </a:r>
            <a:r>
              <a:rPr lang="tr-TR" sz="1800" spc="-5" dirty="0" smtClean="0">
                <a:latin typeface="Arial" panose="020B0604020202020204" pitchFamily="34" charset="0"/>
                <a:cs typeface="Arial" panose="020B0604020202020204" pitchFamily="34" charset="0"/>
              </a:rPr>
              <a:t>konabilir.</a:t>
            </a:r>
            <a:endParaRPr sz="1800" dirty="0">
              <a:latin typeface="Symbol"/>
              <a:cs typeface="Symbol"/>
            </a:endParaRPr>
          </a:p>
        </p:txBody>
      </p:sp>
      <p:sp>
        <p:nvSpPr>
          <p:cNvPr id="4" name="object 4"/>
          <p:cNvSpPr/>
          <p:nvPr/>
        </p:nvSpPr>
        <p:spPr>
          <a:xfrm>
            <a:off x="5562600" y="1170467"/>
            <a:ext cx="3081274" cy="5048250"/>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28.2</a:t>
            </a:r>
            <a:endParaRPr sz="1200" dirty="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spc="-5" dirty="0"/>
              <a:t>Örnek 28.3 Eşdeğer Direncin Bulunması</a:t>
            </a:r>
            <a:endParaRPr lang="tr-TR" dirty="0"/>
          </a:p>
        </p:txBody>
      </p:sp>
      <p:sp>
        <p:nvSpPr>
          <p:cNvPr id="3" name="Metin Yer Tutucusu 2"/>
          <p:cNvSpPr>
            <a:spLocks noGrp="1"/>
          </p:cNvSpPr>
          <p:nvPr>
            <p:ph type="body" idx="1"/>
          </p:nvPr>
        </p:nvSpPr>
        <p:spPr>
          <a:xfrm>
            <a:off x="444500" y="1503881"/>
            <a:ext cx="8255000" cy="4154984"/>
          </a:xfrm>
        </p:spPr>
        <p:txBody>
          <a:bodyPr/>
          <a:lstStyle/>
          <a:p>
            <a:r>
              <a:rPr lang="tr-TR" dirty="0" smtClean="0"/>
              <a:t>(b) a ve c arasına 42 V </a:t>
            </a:r>
            <a:r>
              <a:rPr lang="tr-TR" dirty="0" err="1" smtClean="0"/>
              <a:t>luk</a:t>
            </a:r>
            <a:r>
              <a:rPr lang="tr-TR" dirty="0" smtClean="0"/>
              <a:t> potansiyel farkı uygulanırsa </a:t>
            </a:r>
            <a:r>
              <a:rPr lang="tr-TR" dirty="0" err="1" smtClean="0"/>
              <a:t>herbir</a:t>
            </a:r>
            <a:r>
              <a:rPr lang="tr-TR" dirty="0" smtClean="0"/>
              <a:t> dirençteki akım ne olur?</a:t>
            </a:r>
          </a:p>
          <a:p>
            <a:r>
              <a:rPr lang="tr-TR" b="1" dirty="0" smtClean="0"/>
              <a:t>Çözüm</a:t>
            </a:r>
            <a:r>
              <a:rPr lang="tr-TR" dirty="0" smtClean="0"/>
              <a:t>: </a:t>
            </a:r>
            <a:r>
              <a:rPr lang="tr-TR" spc="-5" dirty="0">
                <a:latin typeface="Arial"/>
                <a:cs typeface="Arial"/>
              </a:rPr>
              <a:t>8.0-</a:t>
            </a:r>
            <a:r>
              <a:rPr lang="tr-TR" spc="-5" dirty="0">
                <a:latin typeface="Symbol"/>
                <a:cs typeface="Symbol"/>
              </a:rPr>
              <a:t></a:t>
            </a:r>
            <a:r>
              <a:rPr lang="tr-TR" spc="-5" dirty="0">
                <a:latin typeface="Times New Roman"/>
                <a:cs typeface="Times New Roman"/>
              </a:rPr>
              <a:t> </a:t>
            </a:r>
            <a:r>
              <a:rPr lang="tr-TR" spc="-10" dirty="0">
                <a:latin typeface="Arial"/>
                <a:cs typeface="Arial"/>
              </a:rPr>
              <a:t>ile </a:t>
            </a:r>
            <a:r>
              <a:rPr lang="tr-TR" spc="-5" dirty="0">
                <a:latin typeface="Arial"/>
                <a:cs typeface="Arial"/>
              </a:rPr>
              <a:t>4.0-</a:t>
            </a:r>
            <a:r>
              <a:rPr lang="tr-TR" spc="-5" dirty="0">
                <a:latin typeface="Symbol"/>
                <a:cs typeface="Symbol"/>
              </a:rPr>
              <a:t></a:t>
            </a:r>
            <a:r>
              <a:rPr lang="tr-TR" spc="-5" dirty="0">
                <a:latin typeface="Times New Roman"/>
                <a:cs typeface="Times New Roman"/>
              </a:rPr>
              <a:t> </a:t>
            </a:r>
            <a:r>
              <a:rPr lang="tr-TR" spc="-5" dirty="0" err="1">
                <a:latin typeface="Arial" panose="020B0604020202020204" pitchFamily="34" charset="0"/>
                <a:cs typeface="Arial" panose="020B0604020202020204" pitchFamily="34" charset="0"/>
              </a:rPr>
              <a:t>luk</a:t>
            </a:r>
            <a:r>
              <a:rPr lang="tr-TR" spc="-5" dirty="0">
                <a:latin typeface="Arial" panose="020B0604020202020204" pitchFamily="34" charset="0"/>
                <a:cs typeface="Arial" panose="020B0604020202020204" pitchFamily="34" charset="0"/>
              </a:rPr>
              <a:t> dirençler </a:t>
            </a:r>
            <a:r>
              <a:rPr lang="tr-TR" spc="-5" dirty="0" smtClean="0">
                <a:latin typeface="Arial" panose="020B0604020202020204" pitchFamily="34" charset="0"/>
                <a:cs typeface="Arial" panose="020B0604020202020204" pitchFamily="34" charset="0"/>
              </a:rPr>
              <a:t>seri bağlı oldukları için bu dirençlerden geçen akım I akımı ile aynı olur. Denk. 27.8 (R=</a:t>
            </a:r>
            <a:r>
              <a:rPr lang="tr-TR" spc="-5" dirty="0" smtClean="0">
                <a:latin typeface="Arial" panose="020B0604020202020204" pitchFamily="34" charset="0"/>
                <a:cs typeface="Arial" panose="020B0604020202020204" pitchFamily="34" charset="0"/>
                <a:sym typeface="Symbol" panose="05050102010706020507" pitchFamily="18" charset="2"/>
              </a:rPr>
              <a:t>V/I) ve (a) şıkkında bulduğumuz sonuçları kullanırsak,</a:t>
            </a:r>
          </a:p>
          <a:p>
            <a:endParaRPr lang="tr-TR" spc="-5" dirty="0">
              <a:latin typeface="Arial" panose="020B0604020202020204" pitchFamily="34" charset="0"/>
              <a:cs typeface="Arial" panose="020B0604020202020204" pitchFamily="34" charset="0"/>
              <a:sym typeface="Symbol" panose="05050102010706020507" pitchFamily="18" charset="2"/>
            </a:endParaRPr>
          </a:p>
          <a:p>
            <a:endParaRPr lang="tr-TR" spc="-5" dirty="0" smtClean="0">
              <a:latin typeface="Arial" panose="020B0604020202020204" pitchFamily="34" charset="0"/>
              <a:cs typeface="Arial" panose="020B0604020202020204" pitchFamily="34" charset="0"/>
              <a:sym typeface="Symbol" panose="05050102010706020507" pitchFamily="18" charset="2"/>
            </a:endParaRPr>
          </a:p>
          <a:p>
            <a:endParaRPr lang="tr-TR" spc="-5" dirty="0">
              <a:latin typeface="Arial" panose="020B0604020202020204" pitchFamily="34" charset="0"/>
              <a:cs typeface="Arial" panose="020B0604020202020204" pitchFamily="34" charset="0"/>
              <a:sym typeface="Symbol" panose="05050102010706020507" pitchFamily="18" charset="2"/>
            </a:endParaRPr>
          </a:p>
          <a:p>
            <a:r>
              <a:rPr lang="tr-TR" spc="-5" dirty="0">
                <a:latin typeface="Arial" panose="020B0604020202020204" pitchFamily="34" charset="0"/>
                <a:cs typeface="Arial" panose="020B0604020202020204" pitchFamily="34" charset="0"/>
                <a:sym typeface="Symbol" panose="05050102010706020507" pitchFamily="18" charset="2"/>
              </a:rPr>
              <a:t>e</a:t>
            </a:r>
            <a:r>
              <a:rPr lang="tr-TR" spc="-5" dirty="0" smtClean="0">
                <a:latin typeface="Arial" panose="020B0604020202020204" pitchFamily="34" charset="0"/>
                <a:cs typeface="Arial" panose="020B0604020202020204" pitchFamily="34" charset="0"/>
                <a:sym typeface="Symbol" panose="05050102010706020507" pitchFamily="18" charset="2"/>
              </a:rPr>
              <a:t>lde ederiz. Bu </a:t>
            </a:r>
            <a:r>
              <a:rPr lang="tr-TR" spc="-5" dirty="0">
                <a:latin typeface="Arial"/>
                <a:cs typeface="Arial"/>
              </a:rPr>
              <a:t>8.0-</a:t>
            </a:r>
            <a:r>
              <a:rPr lang="tr-TR" spc="-5" dirty="0">
                <a:latin typeface="Symbol"/>
                <a:cs typeface="Symbol"/>
              </a:rPr>
              <a:t></a:t>
            </a:r>
            <a:r>
              <a:rPr lang="tr-TR" spc="-5" dirty="0">
                <a:latin typeface="Times New Roman"/>
                <a:cs typeface="Times New Roman"/>
              </a:rPr>
              <a:t> </a:t>
            </a:r>
            <a:r>
              <a:rPr lang="tr-TR" spc="-10" dirty="0">
                <a:latin typeface="Arial"/>
                <a:cs typeface="Arial"/>
              </a:rPr>
              <a:t>ile </a:t>
            </a:r>
            <a:r>
              <a:rPr lang="tr-TR" spc="-5" dirty="0">
                <a:latin typeface="Arial"/>
                <a:cs typeface="Arial"/>
              </a:rPr>
              <a:t>4.0-</a:t>
            </a:r>
            <a:r>
              <a:rPr lang="tr-TR" spc="-5" dirty="0">
                <a:latin typeface="Symbol"/>
                <a:cs typeface="Symbol"/>
              </a:rPr>
              <a:t></a:t>
            </a:r>
            <a:r>
              <a:rPr lang="tr-TR" spc="-5" dirty="0">
                <a:latin typeface="Times New Roman"/>
                <a:cs typeface="Times New Roman"/>
              </a:rPr>
              <a:t> </a:t>
            </a:r>
            <a:r>
              <a:rPr lang="tr-TR" spc="-5" dirty="0" err="1">
                <a:latin typeface="Arial" panose="020B0604020202020204" pitchFamily="34" charset="0"/>
                <a:cs typeface="Arial" panose="020B0604020202020204" pitchFamily="34" charset="0"/>
              </a:rPr>
              <a:t>luk</a:t>
            </a:r>
            <a:r>
              <a:rPr lang="tr-TR" spc="-5" dirty="0">
                <a:latin typeface="Arial" panose="020B0604020202020204" pitchFamily="34" charset="0"/>
                <a:cs typeface="Arial" panose="020B0604020202020204" pitchFamily="34" charset="0"/>
              </a:rPr>
              <a:t> </a:t>
            </a:r>
            <a:r>
              <a:rPr lang="tr-TR" spc="-5" dirty="0" smtClean="0">
                <a:latin typeface="Arial" panose="020B0604020202020204" pitchFamily="34" charset="0"/>
                <a:cs typeface="Arial" panose="020B0604020202020204" pitchFamily="34" charset="0"/>
              </a:rPr>
              <a:t>dirençlerdeki akımdır. Bu akım b deki düğüm noktasına geldiğinde birisi 6</a:t>
            </a:r>
            <a:r>
              <a:rPr lang="el-GR" spc="-5" dirty="0" smtClean="0">
                <a:latin typeface="Arial" panose="020B0604020202020204" pitchFamily="34" charset="0"/>
                <a:cs typeface="Arial" panose="020B0604020202020204" pitchFamily="34" charset="0"/>
              </a:rPr>
              <a:t>Ω</a:t>
            </a:r>
            <a:r>
              <a:rPr lang="tr-TR" spc="-5" dirty="0" smtClean="0">
                <a:latin typeface="Arial" panose="020B0604020202020204" pitchFamily="34" charset="0"/>
                <a:cs typeface="Arial" panose="020B0604020202020204" pitchFamily="34" charset="0"/>
              </a:rPr>
              <a:t> </a:t>
            </a:r>
            <a:r>
              <a:rPr lang="tr-TR" spc="-5" dirty="0" err="1" smtClean="0">
                <a:latin typeface="Arial" panose="020B0604020202020204" pitchFamily="34" charset="0"/>
                <a:cs typeface="Arial" panose="020B0604020202020204" pitchFamily="34" charset="0"/>
              </a:rPr>
              <a:t>luk</a:t>
            </a:r>
            <a:r>
              <a:rPr lang="tr-TR" spc="-5" dirty="0" smtClean="0">
                <a:latin typeface="Arial" panose="020B0604020202020204" pitchFamily="34" charset="0"/>
                <a:cs typeface="Arial" panose="020B0604020202020204" pitchFamily="34" charset="0"/>
              </a:rPr>
              <a:t> dirençten geçen akım I1, diğeri 3</a:t>
            </a:r>
            <a:r>
              <a:rPr lang="el-GR" spc="-5" dirty="0" smtClean="0">
                <a:latin typeface="Arial" panose="020B0604020202020204" pitchFamily="34" charset="0"/>
                <a:cs typeface="Arial" panose="020B0604020202020204" pitchFamily="34" charset="0"/>
              </a:rPr>
              <a:t>Ω</a:t>
            </a:r>
            <a:r>
              <a:rPr lang="tr-TR" spc="-5" dirty="0" smtClean="0">
                <a:latin typeface="Arial" panose="020B0604020202020204" pitchFamily="34" charset="0"/>
                <a:cs typeface="Arial" panose="020B0604020202020204" pitchFamily="34" charset="0"/>
              </a:rPr>
              <a:t> dan geçen akım I2 akımı olmak üzere ikiye ayrılır. Bu dirençlerin uçları arasındaki potansiyel farkı </a:t>
            </a:r>
            <a:r>
              <a:rPr lang="tr-TR" spc="-5" dirty="0" err="1" smtClean="0">
                <a:latin typeface="Arial" panose="020B0604020202020204" pitchFamily="34" charset="0"/>
                <a:cs typeface="Arial" panose="020B0604020202020204" pitchFamily="34" charset="0"/>
              </a:rPr>
              <a:t>Vbc</a:t>
            </a:r>
            <a:r>
              <a:rPr lang="tr-TR" spc="-5" dirty="0" smtClean="0">
                <a:latin typeface="Arial" panose="020B0604020202020204" pitchFamily="34" charset="0"/>
                <a:cs typeface="Arial" panose="020B0604020202020204" pitchFamily="34" charset="0"/>
              </a:rPr>
              <a:t> aynı olduğundan, 6I1=3I2 veya I2=2I1 olduğu görülür. Bu sonucu I1+I2=3A olduğunu biliyoruz, buradan I1=1 A ve I2=2 A elde ederiz.</a:t>
            </a:r>
          </a:p>
          <a:p>
            <a:r>
              <a:rPr lang="tr-TR" spc="-5" dirty="0" smtClean="0">
                <a:latin typeface="Arial" panose="020B0604020202020204" pitchFamily="34" charset="0"/>
                <a:cs typeface="Arial" panose="020B0604020202020204" pitchFamily="34" charset="0"/>
              </a:rPr>
              <a:t>Çözümün son sağlaması </a:t>
            </a:r>
            <a:r>
              <a:rPr lang="tr-TR" spc="-5" dirty="0" err="1" smtClean="0">
                <a:latin typeface="Arial" panose="020B0604020202020204" pitchFamily="34" charset="0"/>
                <a:cs typeface="Arial" panose="020B0604020202020204" pitchFamily="34" charset="0"/>
              </a:rPr>
              <a:t>Vbc</a:t>
            </a:r>
            <a:r>
              <a:rPr lang="tr-TR" spc="-5" dirty="0" smtClean="0">
                <a:latin typeface="Arial" panose="020B0604020202020204" pitchFamily="34" charset="0"/>
                <a:cs typeface="Arial" panose="020B0604020202020204" pitchFamily="34" charset="0"/>
              </a:rPr>
              <a:t>=6I1=3I2=6 V ve </a:t>
            </a:r>
            <a:r>
              <a:rPr lang="tr-TR" spc="-5" dirty="0" smtClean="0">
                <a:latin typeface="Arial" panose="020B0604020202020204" pitchFamily="34" charset="0"/>
                <a:cs typeface="Arial" panose="020B0604020202020204" pitchFamily="34" charset="0"/>
                <a:sym typeface="Symbol" panose="05050102010706020507" pitchFamily="18" charset="2"/>
              </a:rPr>
              <a:t></a:t>
            </a:r>
            <a:r>
              <a:rPr lang="tr-TR" spc="-5" dirty="0" err="1" smtClean="0">
                <a:latin typeface="Arial" panose="020B0604020202020204" pitchFamily="34" charset="0"/>
                <a:cs typeface="Arial" panose="020B0604020202020204" pitchFamily="34" charset="0"/>
                <a:sym typeface="Symbol" panose="05050102010706020507" pitchFamily="18" charset="2"/>
              </a:rPr>
              <a:t>Vab</a:t>
            </a:r>
            <a:r>
              <a:rPr lang="tr-TR" spc="-5" dirty="0" smtClean="0">
                <a:latin typeface="Arial" panose="020B0604020202020204" pitchFamily="34" charset="0"/>
                <a:cs typeface="Arial" panose="020B0604020202020204" pitchFamily="34" charset="0"/>
                <a:sym typeface="Symbol" panose="05050102010706020507" pitchFamily="18" charset="2"/>
              </a:rPr>
              <a:t>=12I=36 olduğundan ve böylece </a:t>
            </a:r>
            <a:r>
              <a:rPr lang="tr-TR" spc="-5" dirty="0" err="1" smtClean="0">
                <a:latin typeface="Arial" panose="020B0604020202020204" pitchFamily="34" charset="0"/>
                <a:cs typeface="Arial" panose="020B0604020202020204" pitchFamily="34" charset="0"/>
                <a:sym typeface="Symbol" panose="05050102010706020507" pitchFamily="18" charset="2"/>
              </a:rPr>
              <a:t>Vac</a:t>
            </a:r>
            <a:r>
              <a:rPr lang="tr-TR" spc="-5" dirty="0" smtClean="0">
                <a:latin typeface="Arial" panose="020B0604020202020204" pitchFamily="34" charset="0"/>
                <a:cs typeface="Arial" panose="020B0604020202020204" pitchFamily="34" charset="0"/>
                <a:sym typeface="Symbol" panose="05050102010706020507" pitchFamily="18" charset="2"/>
              </a:rPr>
              <a:t>=</a:t>
            </a:r>
            <a:r>
              <a:rPr lang="tr-TR" spc="-5" dirty="0" err="1" smtClean="0">
                <a:latin typeface="Arial" panose="020B0604020202020204" pitchFamily="34" charset="0"/>
                <a:cs typeface="Arial" panose="020B0604020202020204" pitchFamily="34" charset="0"/>
                <a:sym typeface="Symbol" panose="05050102010706020507" pitchFamily="18" charset="2"/>
              </a:rPr>
              <a:t>Vab</a:t>
            </a:r>
            <a:r>
              <a:rPr lang="tr-TR" spc="-5" dirty="0" smtClean="0">
                <a:latin typeface="Arial" panose="020B0604020202020204" pitchFamily="34" charset="0"/>
                <a:cs typeface="Arial" panose="020B0604020202020204" pitchFamily="34" charset="0"/>
                <a:sym typeface="Symbol" panose="05050102010706020507" pitchFamily="18" charset="2"/>
              </a:rPr>
              <a:t>+</a:t>
            </a:r>
            <a:r>
              <a:rPr lang="tr-TR" spc="-5" dirty="0" err="1" smtClean="0">
                <a:latin typeface="Arial" panose="020B0604020202020204" pitchFamily="34" charset="0"/>
                <a:cs typeface="Arial" panose="020B0604020202020204" pitchFamily="34" charset="0"/>
                <a:sym typeface="Symbol" panose="05050102010706020507" pitchFamily="18" charset="2"/>
              </a:rPr>
              <a:t>bc</a:t>
            </a:r>
            <a:r>
              <a:rPr lang="tr-TR" spc="-5" dirty="0" smtClean="0">
                <a:latin typeface="Arial" panose="020B0604020202020204" pitchFamily="34" charset="0"/>
                <a:cs typeface="Arial" panose="020B0604020202020204" pitchFamily="34" charset="0"/>
                <a:sym typeface="Symbol" panose="05050102010706020507" pitchFamily="18" charset="2"/>
              </a:rPr>
              <a:t>=42 V olur.</a:t>
            </a:r>
            <a:endParaRPr lang="tr-TR" dirty="0" smtClean="0"/>
          </a:p>
          <a:p>
            <a:endParaRPr lang="tr-TR" dirty="0"/>
          </a:p>
        </p:txBody>
      </p:sp>
      <p:graphicFrame>
        <p:nvGraphicFramePr>
          <p:cNvPr id="5" name="Nesne 4"/>
          <p:cNvGraphicFramePr>
            <a:graphicFrameLocks noChangeAspect="1"/>
          </p:cNvGraphicFramePr>
          <p:nvPr>
            <p:extLst>
              <p:ext uri="{D42A27DB-BD31-4B8C-83A1-F6EECF244321}">
                <p14:modId xmlns:p14="http://schemas.microsoft.com/office/powerpoint/2010/main" val="2323754853"/>
              </p:ext>
            </p:extLst>
          </p:nvPr>
        </p:nvGraphicFramePr>
        <p:xfrm>
          <a:off x="444500" y="2743904"/>
          <a:ext cx="2155981" cy="634890"/>
        </p:xfrm>
        <a:graphic>
          <a:graphicData uri="http://schemas.openxmlformats.org/presentationml/2006/ole">
            <mc:AlternateContent xmlns:mc="http://schemas.openxmlformats.org/markup-compatibility/2006">
              <mc:Choice xmlns:v="urn:schemas-microsoft-com:vml" Requires="v">
                <p:oleObj spid="_x0000_s3117" name="Denklem" r:id="rId3" imgW="1549400" imgH="457200" progId="Equation.3">
                  <p:embed/>
                </p:oleObj>
              </mc:Choice>
              <mc:Fallback>
                <p:oleObj name="Denklem" r:id="rId3" imgW="1549400" imgH="4572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0" y="2743904"/>
                        <a:ext cx="2155981" cy="634890"/>
                      </a:xfrm>
                      <a:prstGeom prst="rect">
                        <a:avLst/>
                      </a:prstGeom>
                      <a:noFill/>
                    </p:spPr>
                  </p:pic>
                </p:oleObj>
              </mc:Fallback>
            </mc:AlternateContent>
          </a:graphicData>
        </a:graphic>
      </p:graphicFrame>
    </p:spTree>
    <p:extLst>
      <p:ext uri="{BB962C8B-B14F-4D97-AF65-F5344CB8AC3E}">
        <p14:creationId xmlns:p14="http://schemas.microsoft.com/office/powerpoint/2010/main" val="332215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smtClean="0"/>
              <a:t>Örnek 28.4 Paralel Bağlı Üç Direnç</a:t>
            </a:r>
            <a:endParaRPr lang="tr-TR" dirty="0"/>
          </a:p>
        </p:txBody>
      </p:sp>
      <p:sp>
        <p:nvSpPr>
          <p:cNvPr id="3" name="Metin Yer Tutucusu 2"/>
          <p:cNvSpPr>
            <a:spLocks noGrp="1"/>
          </p:cNvSpPr>
          <p:nvPr>
            <p:ph type="body" idx="1"/>
          </p:nvPr>
        </p:nvSpPr>
        <p:spPr>
          <a:xfrm>
            <a:off x="444500" y="1503880"/>
            <a:ext cx="4584700" cy="4431983"/>
          </a:xfrm>
        </p:spPr>
        <p:txBody>
          <a:bodyPr/>
          <a:lstStyle/>
          <a:p>
            <a:r>
              <a:rPr lang="tr-TR" dirty="0" smtClean="0"/>
              <a:t>Üç direnç Şekil 28.7 deki gibi paralel bağlanıyor. </a:t>
            </a:r>
            <a:r>
              <a:rPr lang="tr-TR" dirty="0"/>
              <a:t>a</a:t>
            </a:r>
            <a:r>
              <a:rPr lang="tr-TR" dirty="0" smtClean="0"/>
              <a:t> ve b noktaları arasına 18 V </a:t>
            </a:r>
            <a:r>
              <a:rPr lang="tr-TR" dirty="0" err="1" smtClean="0"/>
              <a:t>luk</a:t>
            </a:r>
            <a:r>
              <a:rPr lang="tr-TR" dirty="0" smtClean="0"/>
              <a:t> bir potansiyel farkı uygulanıyor. (a) Her bir dirençteki akımı bulunuz.</a:t>
            </a:r>
          </a:p>
          <a:p>
            <a:r>
              <a:rPr lang="tr-TR" dirty="0" smtClean="0"/>
              <a:t>Çözüm: Dirençler paralel bağlıdırlar ve böylece her bir direncin uçlarındaki potansiyel farkı 18 V olmalıdır. </a:t>
            </a:r>
            <a:r>
              <a:rPr lang="tr-TR" dirty="0" smtClean="0">
                <a:sym typeface="Symbol" panose="05050102010706020507" pitchFamily="18" charset="2"/>
              </a:rPr>
              <a:t>V=RI eşitliğini her bir dirence uygularsak,</a:t>
            </a:r>
          </a:p>
          <a:p>
            <a:endParaRPr lang="tr-TR" dirty="0">
              <a:sym typeface="Symbol" panose="05050102010706020507" pitchFamily="18" charset="2"/>
            </a:endParaRPr>
          </a:p>
          <a:p>
            <a:endParaRPr lang="tr-TR" dirty="0" smtClean="0">
              <a:sym typeface="Symbol" panose="05050102010706020507" pitchFamily="18" charset="2"/>
            </a:endParaRPr>
          </a:p>
          <a:p>
            <a:endParaRPr lang="tr-TR" dirty="0">
              <a:sym typeface="Symbol" panose="05050102010706020507" pitchFamily="18" charset="2"/>
            </a:endParaRPr>
          </a:p>
          <a:p>
            <a:endParaRPr lang="tr-TR" dirty="0" smtClean="0">
              <a:sym typeface="Symbol" panose="05050102010706020507" pitchFamily="18" charset="2"/>
            </a:endParaRPr>
          </a:p>
          <a:p>
            <a:endParaRPr lang="tr-TR" dirty="0">
              <a:sym typeface="Symbol" panose="05050102010706020507" pitchFamily="18" charset="2"/>
            </a:endParaRPr>
          </a:p>
          <a:p>
            <a:endParaRPr lang="tr-TR" dirty="0" smtClean="0">
              <a:sym typeface="Symbol" panose="05050102010706020507" pitchFamily="18" charset="2"/>
            </a:endParaRPr>
          </a:p>
          <a:p>
            <a:endParaRPr lang="tr-TR" dirty="0">
              <a:sym typeface="Symbol" panose="05050102010706020507" pitchFamily="18" charset="2"/>
            </a:endParaRPr>
          </a:p>
          <a:p>
            <a:r>
              <a:rPr lang="tr-TR" dirty="0">
                <a:sym typeface="Symbol" panose="05050102010706020507" pitchFamily="18" charset="2"/>
              </a:rPr>
              <a:t>o</a:t>
            </a:r>
            <a:r>
              <a:rPr lang="tr-TR" dirty="0" smtClean="0">
                <a:sym typeface="Symbol" panose="05050102010706020507" pitchFamily="18" charset="2"/>
              </a:rPr>
              <a:t>lur.</a:t>
            </a:r>
            <a:endParaRPr lang="tr-TR" dirty="0" smtClean="0"/>
          </a:p>
          <a:p>
            <a:endParaRPr lang="tr-TR" dirty="0"/>
          </a:p>
        </p:txBody>
      </p:sp>
      <p:pic>
        <p:nvPicPr>
          <p:cNvPr id="4" name="Resim 3"/>
          <p:cNvPicPr>
            <a:picLocks noChangeAspect="1"/>
          </p:cNvPicPr>
          <p:nvPr/>
        </p:nvPicPr>
        <p:blipFill>
          <a:blip r:embed="rId2"/>
          <a:stretch>
            <a:fillRect/>
          </a:stretch>
        </p:blipFill>
        <p:spPr>
          <a:xfrm>
            <a:off x="5105400" y="1370047"/>
            <a:ext cx="3348989" cy="3035633"/>
          </a:xfrm>
          <a:prstGeom prst="rect">
            <a:avLst/>
          </a:prstGeom>
        </p:spPr>
      </p:pic>
      <p:pic>
        <p:nvPicPr>
          <p:cNvPr id="5" name="Resim 4"/>
          <p:cNvPicPr>
            <a:picLocks noChangeAspect="1"/>
          </p:cNvPicPr>
          <p:nvPr/>
        </p:nvPicPr>
        <p:blipFill>
          <a:blip r:embed="rId3"/>
          <a:stretch>
            <a:fillRect/>
          </a:stretch>
        </p:blipFill>
        <p:spPr>
          <a:xfrm>
            <a:off x="1174750" y="3505200"/>
            <a:ext cx="2787650" cy="1875026"/>
          </a:xfrm>
          <a:prstGeom prst="rect">
            <a:avLst/>
          </a:prstGeom>
        </p:spPr>
      </p:pic>
    </p:spTree>
    <p:extLst>
      <p:ext uri="{BB962C8B-B14F-4D97-AF65-F5344CB8AC3E}">
        <p14:creationId xmlns:p14="http://schemas.microsoft.com/office/powerpoint/2010/main" val="391261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a:t>Örnek 28.4 Paralel Bağlı Üç Direnç</a:t>
            </a:r>
          </a:p>
        </p:txBody>
      </p:sp>
      <p:sp>
        <p:nvSpPr>
          <p:cNvPr id="3" name="Metin Yer Tutucusu 2"/>
          <p:cNvSpPr>
            <a:spLocks noGrp="1"/>
          </p:cNvSpPr>
          <p:nvPr>
            <p:ph type="body" idx="1"/>
          </p:nvPr>
        </p:nvSpPr>
        <p:spPr>
          <a:xfrm>
            <a:off x="444500" y="1503880"/>
            <a:ext cx="8255000" cy="4592119"/>
          </a:xfrm>
        </p:spPr>
        <p:txBody>
          <a:bodyPr/>
          <a:lstStyle/>
          <a:p>
            <a:r>
              <a:rPr lang="tr-TR" dirty="0" smtClean="0"/>
              <a:t>(b) Her bir dirençte harcanan gücü ve üç direnç tarafından harcanan toplam gücü bulunuz.</a:t>
            </a:r>
          </a:p>
          <a:p>
            <a:r>
              <a:rPr lang="tr-TR" b="1" dirty="0" smtClean="0"/>
              <a:t>Çözüm:</a:t>
            </a:r>
            <a:r>
              <a:rPr lang="tr-TR" dirty="0" smtClean="0"/>
              <a:t>                            her bir direnç için uygularsak;</a:t>
            </a:r>
          </a:p>
          <a:p>
            <a:endParaRPr lang="tr-TR" dirty="0"/>
          </a:p>
          <a:p>
            <a:endParaRPr lang="tr-TR" dirty="0" smtClean="0"/>
          </a:p>
          <a:p>
            <a:endParaRPr lang="tr-TR" dirty="0"/>
          </a:p>
          <a:p>
            <a:endParaRPr lang="tr-TR" dirty="0" smtClean="0"/>
          </a:p>
          <a:p>
            <a:endParaRPr lang="tr-TR" dirty="0"/>
          </a:p>
          <a:p>
            <a:endParaRPr lang="tr-TR" dirty="0" smtClean="0"/>
          </a:p>
          <a:p>
            <a:endParaRPr lang="tr-TR" dirty="0"/>
          </a:p>
          <a:p>
            <a:r>
              <a:rPr lang="tr-TR" dirty="0" smtClean="0"/>
              <a:t>olur. Üç niceliğin toplam gücü 200 W </a:t>
            </a:r>
            <a:r>
              <a:rPr lang="tr-TR" dirty="0" err="1" smtClean="0"/>
              <a:t>dır</a:t>
            </a:r>
            <a:r>
              <a:rPr lang="tr-TR" dirty="0" smtClean="0"/>
              <a:t>.</a:t>
            </a:r>
          </a:p>
          <a:p>
            <a:r>
              <a:rPr lang="tr-TR" dirty="0" smtClean="0"/>
              <a:t>(c) Devrenin eşdeğer direncini hesaplayınız.</a:t>
            </a:r>
          </a:p>
          <a:p>
            <a:r>
              <a:rPr lang="tr-TR" b="1" dirty="0" smtClean="0"/>
              <a:t>Çözüm</a:t>
            </a:r>
            <a:r>
              <a:rPr lang="tr-TR" dirty="0" smtClean="0"/>
              <a:t>: Eşdeğer direnci bulmak için 28.8 </a:t>
            </a:r>
          </a:p>
          <a:p>
            <a:r>
              <a:rPr lang="tr-TR" dirty="0" smtClean="0"/>
              <a:t>denklemini kullanırsak,</a:t>
            </a:r>
          </a:p>
          <a:p>
            <a:endParaRPr lang="tr-TR" dirty="0"/>
          </a:p>
        </p:txBody>
      </p:sp>
      <p:graphicFrame>
        <p:nvGraphicFramePr>
          <p:cNvPr id="5" name="Nesne 4"/>
          <p:cNvGraphicFramePr>
            <a:graphicFrameLocks noChangeAspect="1"/>
          </p:cNvGraphicFramePr>
          <p:nvPr>
            <p:extLst>
              <p:ext uri="{D42A27DB-BD31-4B8C-83A1-F6EECF244321}">
                <p14:modId xmlns:p14="http://schemas.microsoft.com/office/powerpoint/2010/main" val="4232488399"/>
              </p:ext>
            </p:extLst>
          </p:nvPr>
        </p:nvGraphicFramePr>
        <p:xfrm>
          <a:off x="1143000" y="1976993"/>
          <a:ext cx="1434635" cy="362434"/>
        </p:xfrm>
        <a:graphic>
          <a:graphicData uri="http://schemas.openxmlformats.org/presentationml/2006/ole">
            <mc:AlternateContent xmlns:mc="http://schemas.openxmlformats.org/markup-compatibility/2006">
              <mc:Choice xmlns:v="urn:schemas-microsoft-com:vml" Requires="v">
                <p:oleObj spid="_x0000_s4138" name="Denklem" r:id="rId3" imgW="901309" imgH="228501" progId="Equation.3">
                  <p:embed/>
                </p:oleObj>
              </mc:Choice>
              <mc:Fallback>
                <p:oleObj name="Denklem" r:id="rId3" imgW="901309" imgH="22850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976993"/>
                        <a:ext cx="1434635" cy="362434"/>
                      </a:xfrm>
                      <a:prstGeom prst="rect">
                        <a:avLst/>
                      </a:prstGeom>
                      <a:noFill/>
                    </p:spPr>
                  </p:pic>
                </p:oleObj>
              </mc:Fallback>
            </mc:AlternateContent>
          </a:graphicData>
        </a:graphic>
      </p:graphicFrame>
      <p:pic>
        <p:nvPicPr>
          <p:cNvPr id="6" name="Resim 5"/>
          <p:cNvPicPr>
            <a:picLocks noChangeAspect="1"/>
          </p:cNvPicPr>
          <p:nvPr/>
        </p:nvPicPr>
        <p:blipFill>
          <a:blip r:embed="rId5"/>
          <a:stretch>
            <a:fillRect/>
          </a:stretch>
        </p:blipFill>
        <p:spPr>
          <a:xfrm>
            <a:off x="2762108" y="2445966"/>
            <a:ext cx="2729534" cy="1668834"/>
          </a:xfrm>
          <a:prstGeom prst="rect">
            <a:avLst/>
          </a:prstGeom>
        </p:spPr>
      </p:pic>
      <p:pic>
        <p:nvPicPr>
          <p:cNvPr id="7" name="Resim 6"/>
          <p:cNvPicPr>
            <a:picLocks noChangeAspect="1"/>
          </p:cNvPicPr>
          <p:nvPr/>
        </p:nvPicPr>
        <p:blipFill>
          <a:blip r:embed="rId6"/>
          <a:stretch>
            <a:fillRect/>
          </a:stretch>
        </p:blipFill>
        <p:spPr>
          <a:xfrm>
            <a:off x="4800600" y="4495799"/>
            <a:ext cx="3429000" cy="1692039"/>
          </a:xfrm>
          <a:prstGeom prst="rect">
            <a:avLst/>
          </a:prstGeom>
        </p:spPr>
      </p:pic>
    </p:spTree>
    <p:extLst>
      <p:ext uri="{BB962C8B-B14F-4D97-AF65-F5344CB8AC3E}">
        <p14:creationId xmlns:p14="http://schemas.microsoft.com/office/powerpoint/2010/main" val="1374846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smtClean="0"/>
              <a:t>Örnek 28.5 Simetri Metodu ile Eşdeğer Direncin Bulunması</a:t>
            </a:r>
            <a:endParaRPr lang="tr-TR" dirty="0"/>
          </a:p>
        </p:txBody>
      </p:sp>
      <p:sp>
        <p:nvSpPr>
          <p:cNvPr id="3" name="Metin Yer Tutucusu 2"/>
          <p:cNvSpPr>
            <a:spLocks noGrp="1"/>
          </p:cNvSpPr>
          <p:nvPr>
            <p:ph type="body" idx="1"/>
          </p:nvPr>
        </p:nvSpPr>
        <p:spPr>
          <a:xfrm>
            <a:off x="444500" y="1503881"/>
            <a:ext cx="8255000" cy="1384995"/>
          </a:xfrm>
        </p:spPr>
        <p:txBody>
          <a:bodyPr/>
          <a:lstStyle/>
          <a:p>
            <a:r>
              <a:rPr lang="tr-TR" dirty="0" smtClean="0"/>
              <a:t>Şekil 28.8a da gösterildiği gibi bağlanan beş adet direnç veriliyor. </a:t>
            </a:r>
            <a:r>
              <a:rPr lang="tr-TR" dirty="0"/>
              <a:t>a</a:t>
            </a:r>
            <a:r>
              <a:rPr lang="tr-TR" dirty="0" smtClean="0"/>
              <a:t> ve b noktaları arasındaki direnci bulunuz.</a:t>
            </a:r>
          </a:p>
          <a:p>
            <a:r>
              <a:rPr lang="tr-TR" dirty="0" smtClean="0"/>
              <a:t>Çözüm: Bu tip problemlerde, a düğüm noktasına giren akımın var olduğunu varsayarak ve daha sonra simetri özelliğini uygulamak uygundur. Devredeki simetriden dolayı devrenin </a:t>
            </a:r>
            <a:r>
              <a:rPr lang="tr-TR" dirty="0" err="1" smtClean="0"/>
              <a:t>ac</a:t>
            </a:r>
            <a:r>
              <a:rPr lang="tr-TR" dirty="0" smtClean="0"/>
              <a:t> ve ad kollarındaki akımlar birbirine eşit olmalıdır. </a:t>
            </a:r>
            <a:endParaRPr lang="tr-TR" dirty="0"/>
          </a:p>
        </p:txBody>
      </p:sp>
      <p:pic>
        <p:nvPicPr>
          <p:cNvPr id="4" name="Resim 3"/>
          <p:cNvPicPr>
            <a:picLocks noChangeAspect="1"/>
          </p:cNvPicPr>
          <p:nvPr/>
        </p:nvPicPr>
        <p:blipFill>
          <a:blip r:embed="rId2"/>
          <a:stretch>
            <a:fillRect/>
          </a:stretch>
        </p:blipFill>
        <p:spPr>
          <a:xfrm>
            <a:off x="444500" y="3037495"/>
            <a:ext cx="8219266" cy="2220305"/>
          </a:xfrm>
          <a:prstGeom prst="rect">
            <a:avLst/>
          </a:prstGeom>
        </p:spPr>
      </p:pic>
    </p:spTree>
    <p:extLst>
      <p:ext uri="{BB962C8B-B14F-4D97-AF65-F5344CB8AC3E}">
        <p14:creationId xmlns:p14="http://schemas.microsoft.com/office/powerpoint/2010/main" val="3702387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2090420" cy="360680"/>
          </a:xfrm>
          <a:prstGeom prst="rect">
            <a:avLst/>
          </a:prstGeom>
        </p:spPr>
        <p:txBody>
          <a:bodyPr vert="horz" wrap="square" lIns="0" tIns="12065" rIns="0" bIns="0" rtlCol="0">
            <a:spAutoFit/>
          </a:bodyPr>
          <a:lstStyle/>
          <a:p>
            <a:pPr marL="12700">
              <a:lnSpc>
                <a:spcPct val="100000"/>
              </a:lnSpc>
              <a:spcBef>
                <a:spcPts val="95"/>
              </a:spcBef>
            </a:pPr>
            <a:r>
              <a:rPr spc="-5" dirty="0"/>
              <a:t>Gustav</a:t>
            </a:r>
            <a:r>
              <a:rPr spc="-35" dirty="0"/>
              <a:t> </a:t>
            </a:r>
            <a:r>
              <a:rPr spc="-5" dirty="0"/>
              <a:t>Kirchhoff</a:t>
            </a:r>
          </a:p>
        </p:txBody>
      </p:sp>
      <p:sp>
        <p:nvSpPr>
          <p:cNvPr id="3" name="object 3"/>
          <p:cNvSpPr txBox="1"/>
          <p:nvPr/>
        </p:nvSpPr>
        <p:spPr>
          <a:xfrm>
            <a:off x="444500" y="1503881"/>
            <a:ext cx="3779520" cy="3834383"/>
          </a:xfrm>
          <a:prstGeom prst="rect">
            <a:avLst/>
          </a:prstGeom>
        </p:spPr>
        <p:txBody>
          <a:bodyPr vert="horz" wrap="square" lIns="0" tIns="154940" rIns="0" bIns="0" rtlCol="0">
            <a:spAutoFit/>
          </a:bodyPr>
          <a:lstStyle/>
          <a:p>
            <a:pPr marL="12700">
              <a:lnSpc>
                <a:spcPct val="100000"/>
              </a:lnSpc>
              <a:spcBef>
                <a:spcPts val="1220"/>
              </a:spcBef>
            </a:pPr>
            <a:r>
              <a:rPr sz="1800" spc="-10" dirty="0">
                <a:latin typeface="Arial"/>
                <a:cs typeface="Arial"/>
              </a:rPr>
              <a:t>1824 </a:t>
            </a:r>
            <a:r>
              <a:rPr sz="1800" dirty="0">
                <a:latin typeface="Arial"/>
                <a:cs typeface="Arial"/>
              </a:rPr>
              <a:t>–</a:t>
            </a:r>
            <a:r>
              <a:rPr sz="1800" spc="10" dirty="0">
                <a:latin typeface="Arial"/>
                <a:cs typeface="Arial"/>
              </a:rPr>
              <a:t> </a:t>
            </a:r>
            <a:r>
              <a:rPr sz="1800" spc="-10" dirty="0">
                <a:latin typeface="Arial"/>
                <a:cs typeface="Arial"/>
              </a:rPr>
              <a:t>1887</a:t>
            </a:r>
            <a:endParaRPr sz="1800" dirty="0">
              <a:latin typeface="Arial"/>
              <a:cs typeface="Arial"/>
            </a:endParaRPr>
          </a:p>
          <a:p>
            <a:pPr marL="12700">
              <a:lnSpc>
                <a:spcPct val="100000"/>
              </a:lnSpc>
              <a:spcBef>
                <a:spcPts val="1115"/>
              </a:spcBef>
            </a:pPr>
            <a:r>
              <a:rPr lang="tr-TR" sz="1800" spc="-5" dirty="0" smtClean="0">
                <a:latin typeface="Arial"/>
                <a:cs typeface="Arial"/>
              </a:rPr>
              <a:t>Alman Fizikçisi</a:t>
            </a:r>
            <a:endParaRPr sz="1800" dirty="0">
              <a:latin typeface="Arial"/>
              <a:cs typeface="Arial"/>
            </a:endParaRPr>
          </a:p>
          <a:p>
            <a:pPr marL="12700" marR="916305">
              <a:lnSpc>
                <a:spcPts val="3290"/>
              </a:lnSpc>
              <a:spcBef>
                <a:spcPts val="284"/>
              </a:spcBef>
            </a:pPr>
            <a:r>
              <a:rPr sz="1800" spc="-5" dirty="0" smtClean="0">
                <a:latin typeface="Arial"/>
                <a:cs typeface="Arial"/>
              </a:rPr>
              <a:t>Robert Bunsen</a:t>
            </a:r>
            <a:r>
              <a:rPr lang="tr-TR" sz="1800" spc="-5" dirty="0" smtClean="0">
                <a:latin typeface="Arial"/>
                <a:cs typeface="Arial"/>
              </a:rPr>
              <a:t> ile çalıştı.</a:t>
            </a:r>
          </a:p>
          <a:p>
            <a:pPr marL="12700" marR="916305">
              <a:lnSpc>
                <a:spcPts val="3290"/>
              </a:lnSpc>
              <a:spcBef>
                <a:spcPts val="284"/>
              </a:spcBef>
            </a:pPr>
            <a:r>
              <a:rPr sz="1800" spc="-5" dirty="0" smtClean="0">
                <a:latin typeface="Arial"/>
                <a:cs typeface="Arial"/>
              </a:rPr>
              <a:t>Kirchhoff </a:t>
            </a:r>
            <a:r>
              <a:rPr lang="tr-TR" sz="1800" spc="-5" dirty="0" smtClean="0">
                <a:latin typeface="Arial"/>
                <a:cs typeface="Arial"/>
              </a:rPr>
              <a:t>ve</a:t>
            </a:r>
            <a:r>
              <a:rPr sz="1800" dirty="0" smtClean="0">
                <a:latin typeface="Arial"/>
                <a:cs typeface="Arial"/>
              </a:rPr>
              <a:t> </a:t>
            </a:r>
            <a:r>
              <a:rPr sz="1800" spc="-5" dirty="0">
                <a:latin typeface="Arial"/>
                <a:cs typeface="Arial"/>
              </a:rPr>
              <a:t>Bunsen</a:t>
            </a:r>
            <a:endParaRPr sz="1800" dirty="0">
              <a:latin typeface="Arial"/>
              <a:cs typeface="Arial"/>
            </a:endParaRPr>
          </a:p>
          <a:p>
            <a:pPr marL="464820" marR="182245" indent="-223520">
              <a:lnSpc>
                <a:spcPct val="100000"/>
              </a:lnSpc>
              <a:spcBef>
                <a:spcPts val="910"/>
              </a:spcBef>
              <a:buClr>
                <a:srgbClr val="2086B9"/>
              </a:buClr>
              <a:buFont typeface="Wingdings"/>
              <a:buChar char=""/>
              <a:tabLst>
                <a:tab pos="465455" algn="l"/>
              </a:tabLst>
            </a:pPr>
            <a:r>
              <a:rPr lang="tr-TR" sz="1800" spc="-5" dirty="0" smtClean="0">
                <a:latin typeface="Arial"/>
                <a:cs typeface="Arial"/>
              </a:rPr>
              <a:t>Spektroskopu icat etti ve spektroskopi bilimini kurdu.</a:t>
            </a:r>
            <a:endParaRPr sz="1800" dirty="0">
              <a:latin typeface="Arial"/>
              <a:cs typeface="Arial"/>
            </a:endParaRPr>
          </a:p>
          <a:p>
            <a:pPr marL="464820" indent="-223520">
              <a:lnSpc>
                <a:spcPct val="100000"/>
              </a:lnSpc>
              <a:spcBef>
                <a:spcPts val="1085"/>
              </a:spcBef>
              <a:buClr>
                <a:srgbClr val="2086B9"/>
              </a:buClr>
              <a:buFont typeface="Wingdings"/>
              <a:buChar char=""/>
              <a:tabLst>
                <a:tab pos="465455" algn="l"/>
              </a:tabLst>
            </a:pPr>
            <a:r>
              <a:rPr lang="tr-TR" sz="1800" spc="-5" dirty="0" smtClean="0">
                <a:latin typeface="Arial"/>
                <a:cs typeface="Arial"/>
              </a:rPr>
              <a:t>Sezyum ve </a:t>
            </a:r>
            <a:r>
              <a:rPr lang="tr-TR" sz="1800" spc="-5" dirty="0" err="1" smtClean="0">
                <a:latin typeface="Arial"/>
                <a:cs typeface="Arial"/>
              </a:rPr>
              <a:t>Ribidyum</a:t>
            </a:r>
            <a:r>
              <a:rPr lang="tr-TR" sz="1800" spc="-5" dirty="0" smtClean="0">
                <a:latin typeface="Arial"/>
                <a:cs typeface="Arial"/>
              </a:rPr>
              <a:t> elementini keşfetti.</a:t>
            </a:r>
          </a:p>
          <a:p>
            <a:pPr marL="464820" indent="-223520">
              <a:lnSpc>
                <a:spcPct val="100000"/>
              </a:lnSpc>
              <a:spcBef>
                <a:spcPts val="1085"/>
              </a:spcBef>
              <a:buClr>
                <a:srgbClr val="2086B9"/>
              </a:buClr>
              <a:buFont typeface="Wingdings"/>
              <a:buChar char=""/>
              <a:tabLst>
                <a:tab pos="465455" algn="l"/>
              </a:tabLst>
            </a:pPr>
            <a:r>
              <a:rPr lang="tr-TR" sz="1800" spc="-5" dirty="0" smtClean="0">
                <a:latin typeface="Arial"/>
                <a:cs typeface="Arial"/>
              </a:rPr>
              <a:t>Astronomik spektroskopiyi icat ett</a:t>
            </a:r>
            <a:r>
              <a:rPr lang="tr-TR" spc="-5" dirty="0" smtClean="0">
                <a:latin typeface="Arial"/>
                <a:cs typeface="Arial"/>
              </a:rPr>
              <a:t>i.</a:t>
            </a:r>
            <a:endParaRPr sz="1800" dirty="0">
              <a:latin typeface="Arial"/>
              <a:cs typeface="Arial"/>
            </a:endParaRPr>
          </a:p>
        </p:txBody>
      </p:sp>
      <p:sp>
        <p:nvSpPr>
          <p:cNvPr id="4" name="object 4"/>
          <p:cNvSpPr/>
          <p:nvPr/>
        </p:nvSpPr>
        <p:spPr>
          <a:xfrm>
            <a:off x="4800600" y="1447736"/>
            <a:ext cx="4038600" cy="4392676"/>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2679700" cy="350737"/>
          </a:xfrm>
          <a:prstGeom prst="rect">
            <a:avLst/>
          </a:prstGeom>
        </p:spPr>
        <p:txBody>
          <a:bodyPr vert="horz" wrap="square" lIns="0" tIns="12065" rIns="0" bIns="0" rtlCol="0">
            <a:spAutoFit/>
          </a:bodyPr>
          <a:lstStyle/>
          <a:p>
            <a:pPr marL="12700">
              <a:lnSpc>
                <a:spcPct val="100000"/>
              </a:lnSpc>
              <a:spcBef>
                <a:spcPts val="95"/>
              </a:spcBef>
            </a:pPr>
            <a:r>
              <a:rPr spc="-5" dirty="0" smtClean="0"/>
              <a:t>Kirchhoff</a:t>
            </a:r>
            <a:r>
              <a:rPr lang="tr-TR" spc="-5" dirty="0" smtClean="0"/>
              <a:t> Kuralları</a:t>
            </a:r>
            <a:endParaRPr spc="-10"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sp>
        <p:nvSpPr>
          <p:cNvPr id="3" name="object 3"/>
          <p:cNvSpPr txBox="1"/>
          <p:nvPr/>
        </p:nvSpPr>
        <p:spPr>
          <a:xfrm>
            <a:off x="444500" y="1645741"/>
            <a:ext cx="7962265" cy="984885"/>
          </a:xfrm>
          <a:prstGeom prst="rect">
            <a:avLst/>
          </a:prstGeom>
        </p:spPr>
        <p:txBody>
          <a:bodyPr vert="horz" wrap="square" lIns="0" tIns="12700" rIns="0" bIns="0" rtlCol="0">
            <a:spAutoFit/>
          </a:bodyPr>
          <a:lstStyle/>
          <a:p>
            <a:pPr marL="12700">
              <a:lnSpc>
                <a:spcPct val="100000"/>
              </a:lnSpc>
              <a:spcBef>
                <a:spcPts val="100"/>
              </a:spcBef>
            </a:pPr>
            <a:r>
              <a:rPr lang="tr-TR" sz="1800" spc="-5" dirty="0" smtClean="0">
                <a:latin typeface="Arial"/>
                <a:cs typeface="Arial"/>
              </a:rPr>
              <a:t>Dirençlerin bağlanabilme yolları vardır </a:t>
            </a:r>
            <a:r>
              <a:rPr lang="tr-TR" sz="1800" spc="-5" dirty="0" err="1" smtClean="0">
                <a:latin typeface="Arial"/>
                <a:cs typeface="Arial"/>
              </a:rPr>
              <a:t>öyleki</a:t>
            </a:r>
            <a:r>
              <a:rPr lang="tr-TR" sz="1800" spc="-5" dirty="0" smtClean="0">
                <a:latin typeface="Arial"/>
                <a:cs typeface="Arial"/>
              </a:rPr>
              <a:t> oluşturulan devre tek eşdeğer bir dirence indirgenemez</a:t>
            </a:r>
            <a:r>
              <a:rPr sz="1800" spc="-5" dirty="0" smtClean="0">
                <a:latin typeface="Arial"/>
                <a:cs typeface="Arial"/>
              </a:rPr>
              <a:t>.</a:t>
            </a:r>
            <a:endParaRPr sz="1800" dirty="0">
              <a:latin typeface="Arial"/>
              <a:cs typeface="Arial"/>
            </a:endParaRPr>
          </a:p>
          <a:p>
            <a:pPr marL="12700">
              <a:lnSpc>
                <a:spcPct val="100000"/>
              </a:lnSpc>
              <a:spcBef>
                <a:spcPts val="1120"/>
              </a:spcBef>
            </a:pPr>
            <a:r>
              <a:rPr lang="tr-TR" sz="1800" spc="-15" smtClean="0">
                <a:latin typeface="Arial"/>
                <a:cs typeface="Arial"/>
              </a:rPr>
              <a:t>Bunların </a:t>
            </a:r>
            <a:r>
              <a:rPr lang="tr-TR" sz="1800" spc="-15" smtClean="0">
                <a:latin typeface="Arial"/>
                <a:cs typeface="Arial"/>
              </a:rPr>
              <a:t>yerine,</a:t>
            </a:r>
            <a:r>
              <a:rPr sz="1800" spc="-5" smtClean="0">
                <a:latin typeface="Arial"/>
                <a:cs typeface="Arial"/>
              </a:rPr>
              <a:t> </a:t>
            </a:r>
            <a:r>
              <a:rPr sz="1800" b="1" spc="-5" dirty="0" smtClean="0">
                <a:latin typeface="Arial"/>
                <a:cs typeface="Arial"/>
              </a:rPr>
              <a:t>Kirchhoff </a:t>
            </a:r>
            <a:r>
              <a:rPr lang="tr-TR" sz="1800" b="1" spc="-5" dirty="0" smtClean="0">
                <a:latin typeface="Arial"/>
                <a:cs typeface="Arial"/>
              </a:rPr>
              <a:t>kuralları</a:t>
            </a:r>
            <a:r>
              <a:rPr sz="1800" spc="-5" dirty="0" smtClean="0">
                <a:latin typeface="Arial"/>
                <a:cs typeface="Arial"/>
              </a:rPr>
              <a:t>,</a:t>
            </a:r>
            <a:r>
              <a:rPr lang="tr-TR" sz="1800" spc="-5" dirty="0" smtClean="0">
                <a:latin typeface="Arial"/>
                <a:cs typeface="Arial"/>
              </a:rPr>
              <a:t> diye bilinen</a:t>
            </a:r>
            <a:r>
              <a:rPr sz="1800" spc="-5" dirty="0" smtClean="0">
                <a:latin typeface="Arial"/>
                <a:cs typeface="Arial"/>
              </a:rPr>
              <a:t> </a:t>
            </a:r>
            <a:r>
              <a:rPr lang="tr-TR" sz="1800" spc="-5" dirty="0" smtClean="0">
                <a:latin typeface="Arial"/>
                <a:cs typeface="Arial"/>
              </a:rPr>
              <a:t>iki kural kullanılabilir</a:t>
            </a:r>
            <a:r>
              <a:rPr sz="1800" spc="-5" dirty="0" smtClean="0">
                <a:latin typeface="Arial"/>
                <a:cs typeface="Arial"/>
              </a:rPr>
              <a:t>.</a:t>
            </a:r>
            <a:endParaRPr sz="1800" dirty="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100070" cy="350737"/>
          </a:xfrm>
          <a:prstGeom prst="rect">
            <a:avLst/>
          </a:prstGeom>
        </p:spPr>
        <p:txBody>
          <a:bodyPr vert="horz" wrap="square" lIns="0" tIns="12065" rIns="0" bIns="0" rtlCol="0">
            <a:spAutoFit/>
          </a:bodyPr>
          <a:lstStyle/>
          <a:p>
            <a:pPr marL="12700">
              <a:lnSpc>
                <a:spcPct val="100000"/>
              </a:lnSpc>
              <a:spcBef>
                <a:spcPts val="95"/>
              </a:spcBef>
            </a:pPr>
            <a:r>
              <a:rPr spc="-5" dirty="0" smtClean="0"/>
              <a:t>Kirchhoff </a:t>
            </a:r>
            <a:r>
              <a:rPr lang="tr-TR" spc="-5" dirty="0" smtClean="0"/>
              <a:t>Kavşak Kuralı</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sp>
        <p:nvSpPr>
          <p:cNvPr id="3" name="object 3"/>
          <p:cNvSpPr txBox="1"/>
          <p:nvPr/>
        </p:nvSpPr>
        <p:spPr>
          <a:xfrm>
            <a:off x="444500" y="1491673"/>
            <a:ext cx="8176895" cy="2600071"/>
          </a:xfrm>
          <a:prstGeom prst="rect">
            <a:avLst/>
          </a:prstGeom>
        </p:spPr>
        <p:txBody>
          <a:bodyPr vert="horz" wrap="square" lIns="0" tIns="167005" rIns="0" bIns="0" rtlCol="0">
            <a:spAutoFit/>
          </a:bodyPr>
          <a:lstStyle/>
          <a:p>
            <a:pPr marL="12700">
              <a:lnSpc>
                <a:spcPct val="100000"/>
              </a:lnSpc>
              <a:spcBef>
                <a:spcPts val="1315"/>
              </a:spcBef>
            </a:pPr>
            <a:r>
              <a:rPr lang="tr-TR" sz="1800" spc="-5" dirty="0" smtClean="0">
                <a:latin typeface="Arial"/>
                <a:cs typeface="Arial"/>
              </a:rPr>
              <a:t>Kavşak Kuralı</a:t>
            </a:r>
            <a:endParaRPr sz="1800" dirty="0">
              <a:latin typeface="Arial"/>
              <a:cs typeface="Arial"/>
            </a:endParaRPr>
          </a:p>
          <a:p>
            <a:pPr marL="464820" indent="-223520">
              <a:lnSpc>
                <a:spcPct val="100000"/>
              </a:lnSpc>
              <a:spcBef>
                <a:spcPts val="1210"/>
              </a:spcBef>
              <a:buClr>
                <a:srgbClr val="2086B9"/>
              </a:buClr>
              <a:buFont typeface="Wingdings"/>
              <a:buChar char=""/>
              <a:tabLst>
                <a:tab pos="465455" algn="l"/>
              </a:tabLst>
            </a:pPr>
            <a:r>
              <a:rPr lang="tr-TR" sz="1800" dirty="0" smtClean="0">
                <a:latin typeface="Arial"/>
                <a:cs typeface="Arial"/>
              </a:rPr>
              <a:t>Herhangi bir kavşağa gelen akımların toplamı sıfıra eşit olmalıdır.</a:t>
            </a:r>
            <a:endParaRPr sz="1800" dirty="0">
              <a:latin typeface="Arial"/>
              <a:cs typeface="Arial"/>
            </a:endParaRPr>
          </a:p>
          <a:p>
            <a:pPr marL="755015" marR="5080" lvl="1" indent="-175260">
              <a:lnSpc>
                <a:spcPct val="100000"/>
              </a:lnSpc>
              <a:spcBef>
                <a:spcPts val="650"/>
              </a:spcBef>
              <a:buClr>
                <a:srgbClr val="2086B9"/>
              </a:buClr>
              <a:buFont typeface="Wingdings"/>
              <a:buChar char=""/>
              <a:tabLst>
                <a:tab pos="755650" algn="l"/>
              </a:tabLst>
            </a:pPr>
            <a:r>
              <a:rPr lang="tr-TR" sz="1800" spc="-5" dirty="0" smtClean="0">
                <a:latin typeface="Arial"/>
                <a:cs typeface="Arial"/>
              </a:rPr>
              <a:t>Kavşağa gelen akımlar, denklemde +I, çıkanlar –I olarak alınır</a:t>
            </a:r>
            <a:r>
              <a:rPr sz="1800" dirty="0" smtClean="0">
                <a:latin typeface="Arial"/>
                <a:cs typeface="Arial"/>
              </a:rPr>
              <a:t>.</a:t>
            </a:r>
            <a:endParaRPr sz="1800" dirty="0">
              <a:latin typeface="Arial"/>
              <a:cs typeface="Arial"/>
            </a:endParaRPr>
          </a:p>
          <a:p>
            <a:pPr marL="755015" lvl="1" indent="-175260">
              <a:lnSpc>
                <a:spcPct val="100000"/>
              </a:lnSpc>
              <a:spcBef>
                <a:spcPts val="650"/>
              </a:spcBef>
              <a:buClr>
                <a:srgbClr val="2086B9"/>
              </a:buClr>
              <a:buFont typeface="Wingdings"/>
              <a:buChar char=""/>
              <a:tabLst>
                <a:tab pos="755650" algn="l"/>
              </a:tabLst>
            </a:pPr>
            <a:r>
              <a:rPr lang="tr-TR" sz="1800" dirty="0" smtClean="0">
                <a:latin typeface="Arial"/>
                <a:cs typeface="Arial"/>
              </a:rPr>
              <a:t>Yük korunumu durumu</a:t>
            </a:r>
            <a:endParaRPr sz="1800" dirty="0">
              <a:latin typeface="Arial"/>
              <a:cs typeface="Arial"/>
            </a:endParaRPr>
          </a:p>
          <a:p>
            <a:pPr marL="464820" indent="-223520">
              <a:lnSpc>
                <a:spcPts val="1950"/>
              </a:lnSpc>
              <a:spcBef>
                <a:spcPts val="1080"/>
              </a:spcBef>
              <a:buClr>
                <a:srgbClr val="2086B9"/>
              </a:buClr>
              <a:buFont typeface="Wingdings"/>
              <a:buChar char=""/>
              <a:tabLst>
                <a:tab pos="465455" algn="l"/>
              </a:tabLst>
            </a:pPr>
            <a:r>
              <a:rPr sz="1800" spc="-5" dirty="0" smtClean="0">
                <a:latin typeface="Arial"/>
                <a:cs typeface="Arial"/>
              </a:rPr>
              <a:t>Mat</a:t>
            </a:r>
            <a:r>
              <a:rPr lang="tr-TR" spc="-5" dirty="0" err="1" smtClean="0">
                <a:latin typeface="Arial"/>
                <a:cs typeface="Arial"/>
              </a:rPr>
              <a:t>e</a:t>
            </a:r>
            <a:r>
              <a:rPr lang="tr-TR" sz="1800" spc="-5" dirty="0" err="1" smtClean="0">
                <a:latin typeface="Arial"/>
                <a:cs typeface="Arial"/>
              </a:rPr>
              <a:t>matiksel</a:t>
            </a:r>
            <a:r>
              <a:rPr lang="tr-TR" sz="1800" spc="-5" dirty="0" smtClean="0">
                <a:latin typeface="Arial"/>
                <a:cs typeface="Arial"/>
              </a:rPr>
              <a:t> olarak</a:t>
            </a:r>
            <a:r>
              <a:rPr sz="1800" spc="-5" dirty="0" smtClean="0">
                <a:latin typeface="Arial"/>
                <a:cs typeface="Arial"/>
              </a:rPr>
              <a:t>,</a:t>
            </a:r>
            <a:endParaRPr sz="1800" dirty="0">
              <a:latin typeface="Arial"/>
              <a:cs typeface="Arial"/>
            </a:endParaRPr>
          </a:p>
          <a:p>
            <a:pPr marL="777240">
              <a:lnSpc>
                <a:spcPts val="3210"/>
              </a:lnSpc>
              <a:tabLst>
                <a:tab pos="1188720" algn="l"/>
              </a:tabLst>
            </a:pPr>
            <a:r>
              <a:rPr sz="4275" spc="52" baseline="-8771" dirty="0">
                <a:latin typeface="Symbol"/>
                <a:cs typeface="Symbol"/>
              </a:rPr>
              <a:t></a:t>
            </a:r>
            <a:r>
              <a:rPr sz="4275" spc="52" baseline="-8771" dirty="0">
                <a:latin typeface="Times New Roman"/>
                <a:cs typeface="Times New Roman"/>
              </a:rPr>
              <a:t>	</a:t>
            </a:r>
            <a:r>
              <a:rPr sz="1900" i="1" spc="5" dirty="0">
                <a:latin typeface="Arial"/>
                <a:cs typeface="Arial"/>
              </a:rPr>
              <a:t>I </a:t>
            </a:r>
            <a:r>
              <a:rPr sz="1900" spc="15" dirty="0">
                <a:latin typeface="Symbol"/>
                <a:cs typeface="Symbol"/>
              </a:rPr>
              <a:t></a:t>
            </a:r>
            <a:r>
              <a:rPr sz="1900" spc="90" dirty="0">
                <a:latin typeface="Times New Roman"/>
                <a:cs typeface="Times New Roman"/>
              </a:rPr>
              <a:t> </a:t>
            </a:r>
            <a:r>
              <a:rPr sz="1900" spc="15" dirty="0">
                <a:latin typeface="Arial"/>
                <a:cs typeface="Arial"/>
              </a:rPr>
              <a:t>0</a:t>
            </a:r>
            <a:endParaRPr sz="1900" dirty="0">
              <a:latin typeface="Arial"/>
              <a:cs typeface="Arial"/>
            </a:endParaRPr>
          </a:p>
          <a:p>
            <a:pPr marL="671830">
              <a:lnSpc>
                <a:spcPct val="100000"/>
              </a:lnSpc>
              <a:spcBef>
                <a:spcPts val="135"/>
              </a:spcBef>
            </a:pPr>
            <a:r>
              <a:rPr lang="tr-TR" sz="1100" i="1" dirty="0" smtClean="0">
                <a:latin typeface="Arial"/>
                <a:cs typeface="Arial"/>
              </a:rPr>
              <a:t>kavşak</a:t>
            </a:r>
            <a:endParaRPr sz="1100" dirty="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51181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Kavşak Kuralı Hakkında Daha Fazla Bilgi</a:t>
            </a:r>
            <a:endParaRPr spc="-5" dirty="0"/>
          </a:p>
        </p:txBody>
      </p:sp>
      <p:sp>
        <p:nvSpPr>
          <p:cNvPr id="3" name="object 3"/>
          <p:cNvSpPr txBox="1"/>
          <p:nvPr/>
        </p:nvSpPr>
        <p:spPr>
          <a:xfrm>
            <a:off x="444500" y="1503881"/>
            <a:ext cx="3732529" cy="1557606"/>
          </a:xfrm>
          <a:prstGeom prst="rect">
            <a:avLst/>
          </a:prstGeom>
        </p:spPr>
        <p:txBody>
          <a:bodyPr vert="horz" wrap="square" lIns="0" tIns="154940" rIns="0" bIns="0" rtlCol="0">
            <a:spAutoFit/>
          </a:bodyPr>
          <a:lstStyle/>
          <a:p>
            <a:pPr marL="12700">
              <a:lnSpc>
                <a:spcPct val="100000"/>
              </a:lnSpc>
              <a:spcBef>
                <a:spcPts val="1220"/>
              </a:spcBef>
            </a:pPr>
            <a:r>
              <a:rPr sz="1800" i="1" dirty="0">
                <a:latin typeface="Arial"/>
                <a:cs typeface="Arial"/>
              </a:rPr>
              <a:t>I</a:t>
            </a:r>
            <a:r>
              <a:rPr sz="1800" baseline="-20833" dirty="0">
                <a:latin typeface="Arial"/>
                <a:cs typeface="Arial"/>
              </a:rPr>
              <a:t>1 </a:t>
            </a:r>
            <a:r>
              <a:rPr sz="1800" dirty="0">
                <a:latin typeface="Arial"/>
                <a:cs typeface="Arial"/>
              </a:rPr>
              <a:t>- </a:t>
            </a:r>
            <a:r>
              <a:rPr sz="1800" i="1" dirty="0">
                <a:latin typeface="Arial"/>
                <a:cs typeface="Arial"/>
              </a:rPr>
              <a:t>I</a:t>
            </a:r>
            <a:r>
              <a:rPr sz="1800" baseline="-20833" dirty="0">
                <a:latin typeface="Arial"/>
                <a:cs typeface="Arial"/>
              </a:rPr>
              <a:t>2 </a:t>
            </a:r>
            <a:r>
              <a:rPr sz="1800" dirty="0">
                <a:latin typeface="Arial"/>
                <a:cs typeface="Arial"/>
              </a:rPr>
              <a:t>- </a:t>
            </a:r>
            <a:r>
              <a:rPr sz="1800" i="1" dirty="0">
                <a:latin typeface="Arial"/>
                <a:cs typeface="Arial"/>
              </a:rPr>
              <a:t>I</a:t>
            </a:r>
            <a:r>
              <a:rPr sz="1800" baseline="-20833" dirty="0">
                <a:latin typeface="Arial"/>
                <a:cs typeface="Arial"/>
              </a:rPr>
              <a:t>3 </a:t>
            </a:r>
            <a:r>
              <a:rPr sz="1800" dirty="0">
                <a:latin typeface="Arial"/>
                <a:cs typeface="Arial"/>
              </a:rPr>
              <a:t>=</a:t>
            </a:r>
            <a:r>
              <a:rPr sz="1800" spc="-210" dirty="0">
                <a:latin typeface="Arial"/>
                <a:cs typeface="Arial"/>
              </a:rPr>
              <a:t> </a:t>
            </a:r>
            <a:r>
              <a:rPr sz="1800" dirty="0">
                <a:latin typeface="Arial"/>
                <a:cs typeface="Arial"/>
              </a:rPr>
              <a:t>0</a:t>
            </a:r>
          </a:p>
          <a:p>
            <a:pPr marL="12700">
              <a:lnSpc>
                <a:spcPct val="100000"/>
              </a:lnSpc>
              <a:spcBef>
                <a:spcPts val="1115"/>
              </a:spcBef>
            </a:pPr>
            <a:r>
              <a:rPr lang="tr-TR" sz="1800" spc="-5" dirty="0" smtClean="0">
                <a:latin typeface="Arial"/>
                <a:cs typeface="Arial"/>
              </a:rPr>
              <a:t>Yük korunumu gerekli</a:t>
            </a:r>
            <a:endParaRPr sz="1800" dirty="0">
              <a:latin typeface="Arial"/>
              <a:cs typeface="Arial"/>
            </a:endParaRPr>
          </a:p>
          <a:p>
            <a:pPr marL="12700" marR="386715">
              <a:lnSpc>
                <a:spcPct val="102200"/>
              </a:lnSpc>
              <a:spcBef>
                <a:spcPts val="1065"/>
              </a:spcBef>
            </a:pPr>
            <a:r>
              <a:rPr sz="1800" spc="-5" dirty="0" smtClean="0">
                <a:latin typeface="Arial"/>
                <a:cs typeface="Arial"/>
              </a:rPr>
              <a:t>Di</a:t>
            </a:r>
            <a:r>
              <a:rPr lang="tr-TR" sz="1800" spc="-5" dirty="0" smtClean="0">
                <a:latin typeface="Arial"/>
                <a:cs typeface="Arial"/>
              </a:rPr>
              <a:t>y</a:t>
            </a:r>
            <a:r>
              <a:rPr sz="1800" spc="-5" dirty="0" smtClean="0">
                <a:latin typeface="Arial"/>
                <a:cs typeface="Arial"/>
              </a:rPr>
              <a:t>a</a:t>
            </a:r>
            <a:r>
              <a:rPr lang="tr-TR" spc="-5" dirty="0">
                <a:latin typeface="Arial"/>
                <a:cs typeface="Arial"/>
              </a:rPr>
              <a:t>ğ</a:t>
            </a:r>
            <a:r>
              <a:rPr sz="1800" spc="-5" dirty="0" smtClean="0">
                <a:latin typeface="Arial"/>
                <a:cs typeface="Arial"/>
              </a:rPr>
              <a:t>ram </a:t>
            </a:r>
            <a:r>
              <a:rPr sz="1800" spc="-5" dirty="0">
                <a:latin typeface="Arial"/>
                <a:cs typeface="Arial"/>
              </a:rPr>
              <a:t>(b) </a:t>
            </a:r>
            <a:r>
              <a:rPr lang="tr-TR" sz="1800" spc="-5" dirty="0" err="1" smtClean="0">
                <a:latin typeface="Arial"/>
                <a:cs typeface="Arial"/>
              </a:rPr>
              <a:t>mekaniksel</a:t>
            </a:r>
            <a:r>
              <a:rPr lang="tr-TR" sz="1800" spc="-5" dirty="0" smtClean="0">
                <a:latin typeface="Arial"/>
                <a:cs typeface="Arial"/>
              </a:rPr>
              <a:t> benzerlik gösteriyor.</a:t>
            </a:r>
            <a:endParaRPr sz="1800" dirty="0">
              <a:latin typeface="Arial"/>
              <a:cs typeface="Arial"/>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pic>
        <p:nvPicPr>
          <p:cNvPr id="4" name="Resim 3"/>
          <p:cNvPicPr>
            <a:picLocks noChangeAspect="1"/>
          </p:cNvPicPr>
          <p:nvPr/>
        </p:nvPicPr>
        <p:blipFill>
          <a:blip r:embed="rId2"/>
          <a:stretch>
            <a:fillRect/>
          </a:stretch>
        </p:blipFill>
        <p:spPr>
          <a:xfrm>
            <a:off x="5715000" y="1206861"/>
            <a:ext cx="2314575" cy="504825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898900" cy="350737"/>
          </a:xfrm>
          <a:prstGeom prst="rect">
            <a:avLst/>
          </a:prstGeom>
        </p:spPr>
        <p:txBody>
          <a:bodyPr vert="horz" wrap="square" lIns="0" tIns="12065" rIns="0" bIns="0" rtlCol="0">
            <a:spAutoFit/>
          </a:bodyPr>
          <a:lstStyle/>
          <a:p>
            <a:pPr marL="12700">
              <a:lnSpc>
                <a:spcPct val="100000"/>
              </a:lnSpc>
              <a:spcBef>
                <a:spcPts val="95"/>
              </a:spcBef>
            </a:pPr>
            <a:r>
              <a:rPr spc="-5" dirty="0" smtClean="0"/>
              <a:t>Kirchhoff’</a:t>
            </a:r>
            <a:r>
              <a:rPr lang="tr-TR" spc="-5" dirty="0" smtClean="0"/>
              <a:t>un İlmek Kuralı</a:t>
            </a:r>
            <a:endParaRPr spc="-10"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sp>
        <p:nvSpPr>
          <p:cNvPr id="3" name="object 3"/>
          <p:cNvSpPr txBox="1"/>
          <p:nvPr/>
        </p:nvSpPr>
        <p:spPr>
          <a:xfrm>
            <a:off x="444500" y="1491673"/>
            <a:ext cx="8058150" cy="2687274"/>
          </a:xfrm>
          <a:prstGeom prst="rect">
            <a:avLst/>
          </a:prstGeom>
        </p:spPr>
        <p:txBody>
          <a:bodyPr vert="horz" wrap="square" lIns="0" tIns="167005" rIns="0" bIns="0" rtlCol="0">
            <a:spAutoFit/>
          </a:bodyPr>
          <a:lstStyle/>
          <a:p>
            <a:pPr marL="12700">
              <a:lnSpc>
                <a:spcPct val="100000"/>
              </a:lnSpc>
              <a:spcBef>
                <a:spcPts val="1315"/>
              </a:spcBef>
            </a:pPr>
            <a:r>
              <a:rPr lang="tr-TR" spc="-10" dirty="0" smtClean="0">
                <a:latin typeface="Arial"/>
                <a:cs typeface="Arial"/>
              </a:rPr>
              <a:t>İlmek Kuralı</a:t>
            </a:r>
            <a:endParaRPr sz="1800" dirty="0">
              <a:latin typeface="Arial"/>
              <a:cs typeface="Arial"/>
            </a:endParaRPr>
          </a:p>
          <a:p>
            <a:pPr marL="464820" marR="5080" indent="-223520">
              <a:lnSpc>
                <a:spcPct val="100000"/>
              </a:lnSpc>
              <a:spcBef>
                <a:spcPts val="1210"/>
              </a:spcBef>
              <a:buClr>
                <a:srgbClr val="2086B9"/>
              </a:buClr>
              <a:buFont typeface="Wingdings"/>
              <a:buChar char=""/>
              <a:tabLst>
                <a:tab pos="465455" algn="l"/>
              </a:tabLst>
            </a:pPr>
            <a:r>
              <a:rPr lang="tr-TR" sz="1800" dirty="0" smtClean="0">
                <a:latin typeface="Arial"/>
                <a:cs typeface="Arial"/>
              </a:rPr>
              <a:t>Herhangi kapalı bir devre etrafında tüm devre elemanların üzerindeki potansiyel farkların toplamı sıfır olmalıdır.</a:t>
            </a:r>
            <a:endParaRPr sz="1800" dirty="0">
              <a:latin typeface="Arial"/>
              <a:cs typeface="Arial"/>
            </a:endParaRPr>
          </a:p>
          <a:p>
            <a:pPr marL="755015" lvl="1" indent="-175260">
              <a:lnSpc>
                <a:spcPct val="100000"/>
              </a:lnSpc>
              <a:spcBef>
                <a:spcPts val="650"/>
              </a:spcBef>
              <a:buClr>
                <a:srgbClr val="2086B9"/>
              </a:buClr>
              <a:buFont typeface="Wingdings"/>
              <a:buChar char=""/>
              <a:tabLst>
                <a:tab pos="755650" algn="l"/>
              </a:tabLst>
            </a:pPr>
            <a:r>
              <a:rPr lang="tr-TR" sz="1800" dirty="0" smtClean="0">
                <a:latin typeface="Arial"/>
                <a:cs typeface="Arial"/>
              </a:rPr>
              <a:t>Enerji Korunumu durumu</a:t>
            </a:r>
            <a:endParaRPr sz="1800" dirty="0">
              <a:latin typeface="Arial"/>
              <a:cs typeface="Arial"/>
            </a:endParaRPr>
          </a:p>
          <a:p>
            <a:pPr marL="12700">
              <a:lnSpc>
                <a:spcPct val="100000"/>
              </a:lnSpc>
              <a:spcBef>
                <a:spcPts val="985"/>
              </a:spcBef>
            </a:pPr>
            <a:r>
              <a:rPr sz="1800" spc="-5" dirty="0" smtClean="0">
                <a:latin typeface="Arial"/>
                <a:cs typeface="Arial"/>
              </a:rPr>
              <a:t>Mate</a:t>
            </a:r>
            <a:r>
              <a:rPr lang="tr-TR" sz="1800" spc="-5" dirty="0" err="1" smtClean="0">
                <a:latin typeface="Arial"/>
                <a:cs typeface="Arial"/>
              </a:rPr>
              <a:t>matiksel</a:t>
            </a:r>
            <a:r>
              <a:rPr lang="tr-TR" sz="1800" spc="-5" dirty="0" smtClean="0">
                <a:latin typeface="Arial"/>
                <a:cs typeface="Arial"/>
              </a:rPr>
              <a:t> olarak</a:t>
            </a:r>
            <a:r>
              <a:rPr sz="1800" spc="-5" dirty="0" smtClean="0">
                <a:latin typeface="Arial"/>
                <a:cs typeface="Arial"/>
              </a:rPr>
              <a:t>,</a:t>
            </a:r>
            <a:endParaRPr sz="1800" dirty="0">
              <a:latin typeface="Arial"/>
              <a:cs typeface="Arial"/>
            </a:endParaRPr>
          </a:p>
          <a:p>
            <a:pPr marL="422275">
              <a:lnSpc>
                <a:spcPct val="100000"/>
              </a:lnSpc>
              <a:spcBef>
                <a:spcPts val="145"/>
              </a:spcBef>
            </a:pPr>
            <a:r>
              <a:rPr sz="4050" spc="30" baseline="-8230" dirty="0">
                <a:latin typeface="Symbol"/>
                <a:cs typeface="Symbol"/>
              </a:rPr>
              <a:t></a:t>
            </a:r>
            <a:r>
              <a:rPr sz="4050" spc="30" baseline="-8230" dirty="0">
                <a:latin typeface="Times New Roman"/>
                <a:cs typeface="Times New Roman"/>
              </a:rPr>
              <a:t> </a:t>
            </a:r>
            <a:r>
              <a:rPr sz="1800" spc="5" dirty="0">
                <a:latin typeface="Symbol"/>
                <a:cs typeface="Symbol"/>
              </a:rPr>
              <a:t></a:t>
            </a:r>
            <a:r>
              <a:rPr sz="1800" i="1" spc="5" dirty="0">
                <a:latin typeface="Arial"/>
                <a:cs typeface="Arial"/>
              </a:rPr>
              <a:t>V </a:t>
            </a:r>
            <a:r>
              <a:rPr sz="1800" spc="10" dirty="0">
                <a:latin typeface="Symbol"/>
                <a:cs typeface="Symbol"/>
              </a:rPr>
              <a:t></a:t>
            </a:r>
            <a:r>
              <a:rPr sz="1800" spc="60" dirty="0">
                <a:latin typeface="Times New Roman"/>
                <a:cs typeface="Times New Roman"/>
              </a:rPr>
              <a:t> </a:t>
            </a:r>
            <a:r>
              <a:rPr sz="1800" spc="10" dirty="0">
                <a:latin typeface="Arial"/>
                <a:cs typeface="Arial"/>
              </a:rPr>
              <a:t>0</a:t>
            </a:r>
            <a:endParaRPr sz="1800" dirty="0">
              <a:latin typeface="Arial"/>
              <a:cs typeface="Arial"/>
            </a:endParaRPr>
          </a:p>
          <a:p>
            <a:pPr marL="346075" marR="7314565" indent="4445">
              <a:lnSpc>
                <a:spcPts val="1050"/>
              </a:lnSpc>
              <a:spcBef>
                <a:spcPts val="350"/>
              </a:spcBef>
            </a:pPr>
            <a:r>
              <a:rPr lang="tr-TR" sz="1050" spc="-5" dirty="0" smtClean="0">
                <a:latin typeface="Arial"/>
                <a:cs typeface="Arial"/>
              </a:rPr>
              <a:t>Kapalı ilmek</a:t>
            </a:r>
            <a:endParaRPr sz="1050" dirty="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940130"/>
            <a:ext cx="49657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İlmek Kuralı Hakkında Daha Fazla Bilgi</a:t>
            </a:r>
            <a:endParaRPr spc="-5" dirty="0"/>
          </a:p>
        </p:txBody>
      </p:sp>
      <p:sp>
        <p:nvSpPr>
          <p:cNvPr id="3" name="object 3"/>
          <p:cNvSpPr txBox="1"/>
          <p:nvPr/>
        </p:nvSpPr>
        <p:spPr>
          <a:xfrm>
            <a:off x="444500" y="1546733"/>
            <a:ext cx="3841750" cy="2687018"/>
          </a:xfrm>
          <a:prstGeom prst="rect">
            <a:avLst/>
          </a:prstGeom>
        </p:spPr>
        <p:txBody>
          <a:bodyPr vert="horz" wrap="square" lIns="0" tIns="154305" rIns="0" bIns="0" rtlCol="0">
            <a:spAutoFit/>
          </a:bodyPr>
          <a:lstStyle/>
          <a:p>
            <a:pPr marL="12700">
              <a:lnSpc>
                <a:spcPct val="100000"/>
              </a:lnSpc>
              <a:spcBef>
                <a:spcPts val="1215"/>
              </a:spcBef>
            </a:pPr>
            <a:r>
              <a:rPr lang="tr-TR" sz="1800" i="1" spc="-5" dirty="0" smtClean="0">
                <a:latin typeface="Arial"/>
                <a:cs typeface="Arial"/>
              </a:rPr>
              <a:t>a</a:t>
            </a:r>
            <a:r>
              <a:rPr lang="tr-TR" sz="1800" spc="-5" dirty="0" smtClean="0">
                <a:latin typeface="Arial"/>
                <a:cs typeface="Arial"/>
              </a:rPr>
              <a:t> noktasından </a:t>
            </a:r>
            <a:r>
              <a:rPr lang="tr-TR" sz="1800" i="1" spc="-5" dirty="0" smtClean="0">
                <a:latin typeface="Arial"/>
                <a:cs typeface="Arial"/>
              </a:rPr>
              <a:t>b</a:t>
            </a:r>
            <a:r>
              <a:rPr lang="tr-TR" sz="1800" spc="-5" dirty="0" smtClean="0">
                <a:latin typeface="Arial"/>
                <a:cs typeface="Arial"/>
              </a:rPr>
              <a:t> noktasına hareket etmede</a:t>
            </a:r>
            <a:endParaRPr sz="1800" dirty="0">
              <a:latin typeface="Arial"/>
              <a:cs typeface="Arial"/>
            </a:endParaRPr>
          </a:p>
          <a:p>
            <a:pPr marL="12700" marR="162560" algn="just">
              <a:lnSpc>
                <a:spcPct val="101899"/>
              </a:lnSpc>
              <a:spcBef>
                <a:spcPts val="1080"/>
              </a:spcBef>
            </a:pPr>
            <a:r>
              <a:rPr sz="1800" dirty="0" smtClean="0">
                <a:latin typeface="Arial"/>
                <a:cs typeface="Arial"/>
              </a:rPr>
              <a:t>(a)</a:t>
            </a:r>
            <a:r>
              <a:rPr lang="tr-TR" sz="1800" dirty="0" smtClean="0">
                <a:latin typeface="Arial"/>
                <a:cs typeface="Arial"/>
              </a:rPr>
              <a:t> da</a:t>
            </a:r>
            <a:r>
              <a:rPr sz="1800" dirty="0" smtClean="0">
                <a:latin typeface="Arial"/>
                <a:cs typeface="Arial"/>
              </a:rPr>
              <a:t>, </a:t>
            </a:r>
            <a:r>
              <a:rPr lang="tr-TR" sz="1800" dirty="0" smtClean="0">
                <a:latin typeface="Arial"/>
                <a:cs typeface="Arial"/>
              </a:rPr>
              <a:t>direnç akım yönünde geçiliyorsa, direnç üzerindeki potansiyel farkı </a:t>
            </a:r>
            <a:r>
              <a:rPr sz="1800" dirty="0" smtClean="0">
                <a:latin typeface="Arial"/>
                <a:cs typeface="Arial"/>
              </a:rPr>
              <a:t>–</a:t>
            </a:r>
            <a:r>
              <a:rPr sz="1800" spc="-10" dirty="0" smtClean="0">
                <a:latin typeface="Arial"/>
                <a:cs typeface="Arial"/>
              </a:rPr>
              <a:t> </a:t>
            </a:r>
            <a:r>
              <a:rPr sz="1800" i="1" spc="-5" dirty="0" smtClean="0">
                <a:latin typeface="Times New Roman"/>
                <a:cs typeface="Times New Roman"/>
              </a:rPr>
              <a:t>I</a:t>
            </a:r>
            <a:r>
              <a:rPr sz="1800" i="1" spc="-5" dirty="0" smtClean="0">
                <a:latin typeface="Arial"/>
                <a:cs typeface="Arial"/>
              </a:rPr>
              <a:t>R</a:t>
            </a:r>
            <a:r>
              <a:rPr lang="tr-TR" sz="1800" i="1" spc="-5" dirty="0" smtClean="0">
                <a:latin typeface="Arial"/>
                <a:cs typeface="Arial"/>
              </a:rPr>
              <a:t> </a:t>
            </a:r>
            <a:r>
              <a:rPr lang="tr-TR" sz="1800" spc="-5" dirty="0" err="1" smtClean="0">
                <a:latin typeface="Arial"/>
                <a:cs typeface="Arial"/>
              </a:rPr>
              <a:t>dir</a:t>
            </a:r>
            <a:r>
              <a:rPr lang="tr-TR" sz="1800" i="1" spc="-5" dirty="0" smtClean="0">
                <a:latin typeface="Arial"/>
                <a:cs typeface="Arial"/>
              </a:rPr>
              <a:t>.</a:t>
            </a:r>
            <a:endParaRPr sz="1800" dirty="0">
              <a:latin typeface="Arial"/>
              <a:cs typeface="Arial"/>
            </a:endParaRPr>
          </a:p>
          <a:p>
            <a:pPr marL="12700" marR="5080">
              <a:lnSpc>
                <a:spcPct val="102000"/>
              </a:lnSpc>
              <a:spcBef>
                <a:spcPts val="1070"/>
              </a:spcBef>
            </a:pPr>
            <a:r>
              <a:rPr sz="1800" dirty="0" smtClean="0">
                <a:latin typeface="Arial"/>
                <a:cs typeface="Arial"/>
              </a:rPr>
              <a:t>(b)</a:t>
            </a:r>
            <a:r>
              <a:rPr lang="tr-TR" sz="1800" dirty="0" smtClean="0">
                <a:latin typeface="Arial"/>
                <a:cs typeface="Arial"/>
              </a:rPr>
              <a:t> de</a:t>
            </a:r>
            <a:r>
              <a:rPr sz="1800" dirty="0" smtClean="0">
                <a:latin typeface="Arial"/>
                <a:cs typeface="Arial"/>
              </a:rPr>
              <a:t>, </a:t>
            </a:r>
            <a:r>
              <a:rPr lang="tr-TR" sz="1800" dirty="0" smtClean="0">
                <a:latin typeface="Arial"/>
                <a:cs typeface="Arial"/>
              </a:rPr>
              <a:t>direnç akımla ters yönde geçiliyorsa</a:t>
            </a:r>
            <a:r>
              <a:rPr sz="1800" spc="-5" dirty="0" smtClean="0">
                <a:latin typeface="Arial"/>
                <a:cs typeface="Arial"/>
              </a:rPr>
              <a:t>, </a:t>
            </a:r>
            <a:r>
              <a:rPr lang="tr-TR" sz="1800" spc="-5" dirty="0" smtClean="0">
                <a:latin typeface="Arial"/>
                <a:cs typeface="Arial"/>
              </a:rPr>
              <a:t>direnç üzerindeki potansiyel farkı </a:t>
            </a:r>
            <a:r>
              <a:rPr sz="1800" dirty="0" smtClean="0">
                <a:latin typeface="Arial"/>
                <a:cs typeface="Arial"/>
              </a:rPr>
              <a:t>+</a:t>
            </a:r>
            <a:r>
              <a:rPr sz="1800" spc="-10" dirty="0" smtClean="0">
                <a:latin typeface="Arial"/>
                <a:cs typeface="Arial"/>
              </a:rPr>
              <a:t> </a:t>
            </a:r>
            <a:r>
              <a:rPr sz="1800" i="1" spc="-5" dirty="0" smtClean="0">
                <a:latin typeface="Times New Roman"/>
                <a:cs typeface="Times New Roman"/>
              </a:rPr>
              <a:t>I</a:t>
            </a:r>
            <a:r>
              <a:rPr sz="1800" i="1" spc="-5" dirty="0" smtClean="0">
                <a:latin typeface="Arial"/>
                <a:cs typeface="Arial"/>
              </a:rPr>
              <a:t>R</a:t>
            </a:r>
            <a:r>
              <a:rPr lang="tr-TR" sz="1800" i="1" spc="-5" dirty="0" smtClean="0">
                <a:latin typeface="Arial"/>
                <a:cs typeface="Arial"/>
              </a:rPr>
              <a:t> </a:t>
            </a:r>
            <a:r>
              <a:rPr lang="tr-TR" sz="1800" spc="-5" dirty="0" err="1" smtClean="0">
                <a:latin typeface="Arial"/>
                <a:cs typeface="Arial"/>
              </a:rPr>
              <a:t>dir</a:t>
            </a:r>
            <a:r>
              <a:rPr lang="tr-TR" sz="1800" spc="-5" dirty="0" smtClean="0">
                <a:latin typeface="Arial"/>
                <a:cs typeface="Arial"/>
              </a:rPr>
              <a:t>.</a:t>
            </a:r>
            <a:endParaRPr sz="1800" dirty="0">
              <a:latin typeface="Arial"/>
              <a:cs typeface="Arial"/>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pic>
        <p:nvPicPr>
          <p:cNvPr id="6" name="Resim 5"/>
          <p:cNvPicPr>
            <a:picLocks noChangeAspect="1"/>
          </p:cNvPicPr>
          <p:nvPr/>
        </p:nvPicPr>
        <p:blipFill>
          <a:blip r:embed="rId2"/>
          <a:stretch>
            <a:fillRect/>
          </a:stretch>
        </p:blipFill>
        <p:spPr>
          <a:xfrm>
            <a:off x="4947665" y="1546733"/>
            <a:ext cx="3505200" cy="352425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940130"/>
            <a:ext cx="26035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İlmek Kuralı</a:t>
            </a:r>
            <a:r>
              <a:rPr spc="-5" dirty="0" smtClean="0"/>
              <a:t>,</a:t>
            </a:r>
            <a:r>
              <a:rPr spc="-40" dirty="0" smtClean="0"/>
              <a:t> </a:t>
            </a:r>
            <a:r>
              <a:rPr dirty="0"/>
              <a:t>final</a:t>
            </a:r>
          </a:p>
        </p:txBody>
      </p:sp>
      <p:sp>
        <p:nvSpPr>
          <p:cNvPr id="3" name="object 3"/>
          <p:cNvSpPr txBox="1"/>
          <p:nvPr/>
        </p:nvSpPr>
        <p:spPr>
          <a:xfrm>
            <a:off x="444500" y="1673478"/>
            <a:ext cx="3937000" cy="1903983"/>
          </a:xfrm>
          <a:prstGeom prst="rect">
            <a:avLst/>
          </a:prstGeom>
        </p:spPr>
        <p:txBody>
          <a:bodyPr vert="horz" wrap="square" lIns="0" tIns="40005" rIns="0" bIns="0" rtlCol="0">
            <a:spAutoFit/>
          </a:bodyPr>
          <a:lstStyle/>
          <a:p>
            <a:pPr marL="12700" marR="17145">
              <a:lnSpc>
                <a:spcPct val="90000"/>
              </a:lnSpc>
              <a:spcBef>
                <a:spcPts val="315"/>
              </a:spcBef>
            </a:pPr>
            <a:r>
              <a:rPr sz="1800" dirty="0" smtClean="0">
                <a:latin typeface="Arial"/>
                <a:cs typeface="Arial"/>
              </a:rPr>
              <a:t>(c)</a:t>
            </a:r>
            <a:r>
              <a:rPr lang="tr-TR" sz="1800" dirty="0" smtClean="0">
                <a:latin typeface="Arial"/>
                <a:cs typeface="Arial"/>
              </a:rPr>
              <a:t> de</a:t>
            </a:r>
            <a:r>
              <a:rPr sz="1800" dirty="0" smtClean="0">
                <a:latin typeface="Arial"/>
                <a:cs typeface="Arial"/>
              </a:rPr>
              <a:t>, </a:t>
            </a:r>
            <a:r>
              <a:rPr lang="tr-TR" sz="1800" dirty="0" err="1" smtClean="0">
                <a:latin typeface="Arial"/>
                <a:cs typeface="Arial"/>
              </a:rPr>
              <a:t>emk</a:t>
            </a:r>
            <a:r>
              <a:rPr lang="tr-TR" sz="1800" dirty="0" smtClean="0">
                <a:latin typeface="Arial"/>
                <a:cs typeface="Arial"/>
              </a:rPr>
              <a:t> kaynağı, </a:t>
            </a:r>
            <a:r>
              <a:rPr lang="tr-TR" sz="1800" dirty="0" err="1" smtClean="0">
                <a:latin typeface="Arial"/>
                <a:cs typeface="Arial"/>
              </a:rPr>
              <a:t>emk</a:t>
            </a:r>
            <a:r>
              <a:rPr lang="tr-TR" sz="1800" dirty="0" smtClean="0">
                <a:latin typeface="Arial"/>
                <a:cs typeface="Arial"/>
              </a:rPr>
              <a:t> </a:t>
            </a:r>
            <a:r>
              <a:rPr lang="tr-TR" sz="1800" dirty="0" err="1" smtClean="0">
                <a:latin typeface="Arial"/>
                <a:cs typeface="Arial"/>
              </a:rPr>
              <a:t>nın</a:t>
            </a:r>
            <a:r>
              <a:rPr lang="tr-TR" sz="1800" dirty="0" smtClean="0">
                <a:latin typeface="Arial"/>
                <a:cs typeface="Arial"/>
              </a:rPr>
              <a:t> (- den + ya) yönünde geçiliyorsa o zaman potansiyel farkındaki değişim </a:t>
            </a:r>
            <a:r>
              <a:rPr sz="1800" dirty="0" smtClean="0">
                <a:latin typeface="Arial"/>
                <a:cs typeface="Arial"/>
              </a:rPr>
              <a:t>+</a:t>
            </a:r>
            <a:r>
              <a:rPr sz="1800" i="1" dirty="0" smtClean="0">
                <a:latin typeface="Arial"/>
                <a:cs typeface="Arial"/>
              </a:rPr>
              <a:t>ε</a:t>
            </a:r>
            <a:r>
              <a:rPr lang="tr-TR" sz="1800" i="1" dirty="0" smtClean="0">
                <a:latin typeface="Arial"/>
                <a:cs typeface="Arial"/>
              </a:rPr>
              <a:t> </a:t>
            </a:r>
            <a:r>
              <a:rPr lang="tr-TR" sz="1800" dirty="0" err="1" smtClean="0">
                <a:latin typeface="Arial"/>
                <a:cs typeface="Arial"/>
              </a:rPr>
              <a:t>dir</a:t>
            </a:r>
            <a:r>
              <a:rPr lang="tr-TR" sz="1800" dirty="0" smtClean="0">
                <a:latin typeface="Arial"/>
                <a:cs typeface="Arial"/>
              </a:rPr>
              <a:t>.</a:t>
            </a:r>
            <a:endParaRPr sz="1800" dirty="0">
              <a:latin typeface="Arial"/>
              <a:cs typeface="Arial"/>
            </a:endParaRPr>
          </a:p>
          <a:p>
            <a:pPr marL="12700" marR="5080">
              <a:lnSpc>
                <a:spcPts val="1939"/>
              </a:lnSpc>
              <a:spcBef>
                <a:spcPts val="1110"/>
              </a:spcBef>
            </a:pPr>
            <a:r>
              <a:rPr sz="1800" dirty="0" smtClean="0">
                <a:latin typeface="Arial"/>
                <a:cs typeface="Arial"/>
              </a:rPr>
              <a:t>(d)</a:t>
            </a:r>
            <a:r>
              <a:rPr lang="tr-TR" sz="1800" dirty="0" smtClean="0">
                <a:latin typeface="Arial"/>
                <a:cs typeface="Arial"/>
              </a:rPr>
              <a:t> de</a:t>
            </a:r>
            <a:r>
              <a:rPr sz="1800" dirty="0" smtClean="0">
                <a:latin typeface="Arial"/>
                <a:cs typeface="Arial"/>
              </a:rPr>
              <a:t>, </a:t>
            </a:r>
            <a:r>
              <a:rPr lang="tr-TR" sz="1800" dirty="0" err="1" smtClean="0">
                <a:latin typeface="Arial"/>
                <a:cs typeface="Arial"/>
              </a:rPr>
              <a:t>emk</a:t>
            </a:r>
            <a:r>
              <a:rPr lang="tr-TR" sz="1800" dirty="0" smtClean="0">
                <a:latin typeface="Arial"/>
                <a:cs typeface="Arial"/>
              </a:rPr>
              <a:t> </a:t>
            </a:r>
            <a:r>
              <a:rPr lang="tr-TR" sz="1800" dirty="0" err="1" smtClean="0">
                <a:latin typeface="Arial"/>
                <a:cs typeface="Arial"/>
              </a:rPr>
              <a:t>nın</a:t>
            </a:r>
            <a:r>
              <a:rPr lang="tr-TR" sz="1800" dirty="0" smtClean="0">
                <a:latin typeface="Arial"/>
                <a:cs typeface="Arial"/>
              </a:rPr>
              <a:t> kaynağı </a:t>
            </a:r>
            <a:r>
              <a:rPr lang="tr-TR" sz="1800" dirty="0" err="1" smtClean="0">
                <a:latin typeface="Arial"/>
                <a:cs typeface="Arial"/>
              </a:rPr>
              <a:t>emk</a:t>
            </a:r>
            <a:r>
              <a:rPr lang="tr-TR" sz="1800" dirty="0" smtClean="0">
                <a:latin typeface="Arial"/>
                <a:cs typeface="Arial"/>
              </a:rPr>
              <a:t> </a:t>
            </a:r>
            <a:r>
              <a:rPr lang="tr-TR" sz="1800" dirty="0" err="1" smtClean="0">
                <a:latin typeface="Arial"/>
                <a:cs typeface="Arial"/>
              </a:rPr>
              <a:t>nın</a:t>
            </a:r>
            <a:r>
              <a:rPr lang="tr-TR" sz="1800" dirty="0" smtClean="0">
                <a:latin typeface="Arial"/>
                <a:cs typeface="Arial"/>
              </a:rPr>
              <a:t> (+ dan – ye) ters yönünde geçiriliyorsa, o zaman potansiyel farkındaki değişim –</a:t>
            </a:r>
            <a:r>
              <a:rPr sz="1800" i="1" dirty="0" smtClean="0">
                <a:latin typeface="Arial"/>
                <a:cs typeface="Arial"/>
              </a:rPr>
              <a:t>ε</a:t>
            </a:r>
            <a:r>
              <a:rPr lang="tr-TR" sz="1800" i="1" dirty="0" smtClean="0">
                <a:latin typeface="Arial"/>
                <a:cs typeface="Arial"/>
              </a:rPr>
              <a:t> </a:t>
            </a:r>
            <a:r>
              <a:rPr lang="tr-TR" sz="1800" dirty="0" smtClean="0">
                <a:latin typeface="Arial"/>
                <a:cs typeface="Arial"/>
              </a:rPr>
              <a:t>olur.</a:t>
            </a:r>
            <a:endParaRPr sz="1800" dirty="0">
              <a:latin typeface="Arial"/>
              <a:cs typeface="Arial"/>
            </a:endParaRPr>
          </a:p>
        </p:txBody>
      </p:sp>
      <p:sp>
        <p:nvSpPr>
          <p:cNvPr id="4" name="object 4"/>
          <p:cNvSpPr/>
          <p:nvPr/>
        </p:nvSpPr>
        <p:spPr>
          <a:xfrm>
            <a:off x="5266036" y="1983682"/>
            <a:ext cx="3138082" cy="2960828"/>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5880100" cy="350737"/>
          </a:xfrm>
          <a:prstGeom prst="rect">
            <a:avLst/>
          </a:prstGeom>
        </p:spPr>
        <p:txBody>
          <a:bodyPr vert="horz" wrap="square" lIns="0" tIns="12065" rIns="0" bIns="0" rtlCol="0">
            <a:spAutoFit/>
          </a:bodyPr>
          <a:lstStyle/>
          <a:p>
            <a:pPr marL="12700">
              <a:lnSpc>
                <a:spcPct val="100000"/>
              </a:lnSpc>
              <a:spcBef>
                <a:spcPts val="95"/>
              </a:spcBef>
            </a:pPr>
            <a:r>
              <a:rPr spc="-5" dirty="0" smtClean="0"/>
              <a:t>Kirchhoff</a:t>
            </a:r>
            <a:r>
              <a:rPr lang="tr-TR" spc="-5" dirty="0" smtClean="0"/>
              <a:t> Kurallarından Elde Edilen Denklemler</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sp>
        <p:nvSpPr>
          <p:cNvPr id="3" name="object 3"/>
          <p:cNvSpPr txBox="1"/>
          <p:nvPr/>
        </p:nvSpPr>
        <p:spPr>
          <a:xfrm>
            <a:off x="444500" y="1645741"/>
            <a:ext cx="8197215" cy="3516732"/>
          </a:xfrm>
          <a:prstGeom prst="rect">
            <a:avLst/>
          </a:prstGeom>
        </p:spPr>
        <p:txBody>
          <a:bodyPr vert="horz" wrap="square" lIns="0" tIns="8255" rIns="0" bIns="0" rtlCol="0">
            <a:spAutoFit/>
          </a:bodyPr>
          <a:lstStyle/>
          <a:p>
            <a:pPr marL="12700" marR="38735">
              <a:lnSpc>
                <a:spcPct val="101699"/>
              </a:lnSpc>
              <a:spcBef>
                <a:spcPts val="65"/>
              </a:spcBef>
            </a:pPr>
            <a:r>
              <a:rPr lang="tr-TR" spc="-5" dirty="0" smtClean="0">
                <a:latin typeface="Arial"/>
                <a:cs typeface="Arial"/>
              </a:rPr>
              <a:t>Gerektiği kadar ilmek kuralını kullanınız, her an denklem yazmak şartıyla, önceki ilmek kural denklemi kullanılmayan bir akım denklemini de dahil edeceksiniz.</a:t>
            </a:r>
            <a:endParaRPr sz="1800" dirty="0">
              <a:latin typeface="Arial"/>
              <a:cs typeface="Arial"/>
            </a:endParaRPr>
          </a:p>
          <a:p>
            <a:pPr marL="464820" indent="-223520">
              <a:lnSpc>
                <a:spcPct val="100000"/>
              </a:lnSpc>
              <a:spcBef>
                <a:spcPts val="1225"/>
              </a:spcBef>
              <a:buClr>
                <a:srgbClr val="2086B9"/>
              </a:buClr>
              <a:buFont typeface="Wingdings"/>
              <a:buChar char=""/>
              <a:tabLst>
                <a:tab pos="465455" algn="l"/>
              </a:tabLst>
            </a:pPr>
            <a:r>
              <a:rPr lang="tr-TR" sz="1800" dirty="0" smtClean="0">
                <a:latin typeface="Arial"/>
                <a:cs typeface="Arial"/>
              </a:rPr>
              <a:t>Genelde, devrede, kullanılabilen ilmek sayısı kadar denklem ilmek noktası sayısından daha az denklem olmalıdır.</a:t>
            </a:r>
            <a:endParaRPr sz="1800" dirty="0">
              <a:latin typeface="Arial"/>
              <a:cs typeface="Arial"/>
            </a:endParaRPr>
          </a:p>
          <a:p>
            <a:pPr marL="12700" marR="215900">
              <a:lnSpc>
                <a:spcPct val="101699"/>
              </a:lnSpc>
              <a:spcBef>
                <a:spcPts val="944"/>
              </a:spcBef>
            </a:pPr>
            <a:r>
              <a:rPr lang="tr-TR" sz="1800" dirty="0" smtClean="0">
                <a:latin typeface="Arial"/>
                <a:cs typeface="Arial"/>
              </a:rPr>
              <a:t>Yeni devre elemanı (direnç yada batarya) yada yeni bir akım </a:t>
            </a:r>
            <a:r>
              <a:rPr lang="tr-TR" sz="1800" dirty="0" err="1" smtClean="0">
                <a:latin typeface="Arial"/>
                <a:cs typeface="Arial"/>
              </a:rPr>
              <a:t>herbir</a:t>
            </a:r>
            <a:r>
              <a:rPr lang="tr-TR" sz="1800" dirty="0" smtClean="0">
                <a:latin typeface="Arial"/>
                <a:cs typeface="Arial"/>
              </a:rPr>
              <a:t> denklemde gözükmesi şartıyla, gerektiği kadar ilmek kullanılabilir.</a:t>
            </a:r>
            <a:endParaRPr sz="1800" dirty="0">
              <a:latin typeface="Arial"/>
              <a:cs typeface="Arial"/>
            </a:endParaRPr>
          </a:p>
          <a:p>
            <a:pPr marL="12700" marR="183515">
              <a:lnSpc>
                <a:spcPct val="102000"/>
              </a:lnSpc>
              <a:spcBef>
                <a:spcPts val="1075"/>
              </a:spcBef>
            </a:pPr>
            <a:r>
              <a:rPr lang="tr-TR" sz="1800" dirty="0" smtClean="0">
                <a:latin typeface="Arial"/>
                <a:cs typeface="Arial"/>
              </a:rPr>
              <a:t>Özel devre problemini çözmek için, iki kuraldan elde edebileceğiniz bağımsız denklemlerin sayısı bilinmeyen akımların sayısı kadar olmalıdır.</a:t>
            </a:r>
            <a:endParaRPr sz="1800" dirty="0">
              <a:latin typeface="Arial"/>
              <a:cs typeface="Arial"/>
            </a:endParaRPr>
          </a:p>
          <a:p>
            <a:pPr marL="12700">
              <a:lnSpc>
                <a:spcPct val="100000"/>
              </a:lnSpc>
              <a:spcBef>
                <a:spcPts val="1115"/>
              </a:spcBef>
            </a:pPr>
            <a:r>
              <a:rPr lang="tr-TR" sz="1800" spc="-5" dirty="0" smtClean="0">
                <a:latin typeface="Arial"/>
                <a:cs typeface="Arial"/>
              </a:rPr>
              <a:t>Bir devrede, herhangi bir kondansatör açık bir kol gibi davranır.</a:t>
            </a:r>
            <a:endParaRPr sz="1800" dirty="0">
              <a:latin typeface="Arial"/>
              <a:cs typeface="Arial"/>
            </a:endParaRPr>
          </a:p>
          <a:p>
            <a:pPr marL="464820" marR="5080" indent="-223520">
              <a:lnSpc>
                <a:spcPct val="100000"/>
              </a:lnSpc>
              <a:spcBef>
                <a:spcPts val="1225"/>
              </a:spcBef>
              <a:buClr>
                <a:srgbClr val="2086B9"/>
              </a:buClr>
              <a:buFont typeface="Wingdings"/>
              <a:buChar char=""/>
              <a:tabLst>
                <a:tab pos="465455" algn="l"/>
              </a:tabLst>
            </a:pPr>
            <a:r>
              <a:rPr lang="tr-TR" sz="1800" dirty="0" smtClean="0">
                <a:latin typeface="Arial"/>
                <a:cs typeface="Arial"/>
              </a:rPr>
              <a:t>Kondansatör içeren kollarda akım kararlı durum şartlarında sıfırdır.</a:t>
            </a:r>
            <a:endParaRPr sz="1800" dirty="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6565900" cy="350737"/>
          </a:xfrm>
          <a:prstGeom prst="rect">
            <a:avLst/>
          </a:prstGeom>
        </p:spPr>
        <p:txBody>
          <a:bodyPr vert="horz" wrap="square" lIns="0" tIns="12065" rIns="0" bIns="0" rtlCol="0">
            <a:spAutoFit/>
          </a:bodyPr>
          <a:lstStyle/>
          <a:p>
            <a:pPr marL="12700">
              <a:lnSpc>
                <a:spcPct val="100000"/>
              </a:lnSpc>
              <a:spcBef>
                <a:spcPts val="95"/>
              </a:spcBef>
            </a:pPr>
            <a:r>
              <a:rPr spc="-5" dirty="0" smtClean="0"/>
              <a:t>Problem-</a:t>
            </a:r>
            <a:r>
              <a:rPr lang="tr-TR" spc="-5" dirty="0" smtClean="0"/>
              <a:t>Çözme Stratejileri</a:t>
            </a:r>
            <a:r>
              <a:rPr spc="-5" dirty="0" smtClean="0"/>
              <a:t> </a:t>
            </a:r>
            <a:r>
              <a:rPr spc="-5" dirty="0"/>
              <a:t>– </a:t>
            </a:r>
            <a:r>
              <a:rPr spc="-5" dirty="0" smtClean="0"/>
              <a:t>Kirchhoff</a:t>
            </a:r>
            <a:r>
              <a:rPr lang="tr-TR" spc="-5" dirty="0"/>
              <a:t> </a:t>
            </a:r>
            <a:r>
              <a:rPr lang="tr-TR" spc="-5" dirty="0" smtClean="0"/>
              <a:t>Kuralları</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sp>
        <p:nvSpPr>
          <p:cNvPr id="3" name="object 3"/>
          <p:cNvSpPr txBox="1"/>
          <p:nvPr/>
        </p:nvSpPr>
        <p:spPr>
          <a:xfrm>
            <a:off x="444500" y="1491673"/>
            <a:ext cx="7713345" cy="3559308"/>
          </a:xfrm>
          <a:prstGeom prst="rect">
            <a:avLst/>
          </a:prstGeom>
        </p:spPr>
        <p:txBody>
          <a:bodyPr vert="horz" wrap="square" lIns="0" tIns="167005" rIns="0" bIns="0" rtlCol="0">
            <a:spAutoFit/>
          </a:bodyPr>
          <a:lstStyle/>
          <a:p>
            <a:pPr marL="12700">
              <a:lnSpc>
                <a:spcPct val="100000"/>
              </a:lnSpc>
              <a:spcBef>
                <a:spcPts val="1315"/>
              </a:spcBef>
            </a:pPr>
            <a:r>
              <a:rPr lang="tr-TR" i="1" spc="-10" dirty="0" smtClean="0">
                <a:latin typeface="Arial"/>
                <a:cs typeface="Arial"/>
              </a:rPr>
              <a:t>Kavramlaştırma</a:t>
            </a:r>
            <a:endParaRPr sz="1800" dirty="0">
              <a:latin typeface="Arial"/>
              <a:cs typeface="Arial"/>
            </a:endParaRPr>
          </a:p>
          <a:p>
            <a:pPr marL="464820" indent="-223520">
              <a:lnSpc>
                <a:spcPct val="100000"/>
              </a:lnSpc>
              <a:spcBef>
                <a:spcPts val="1210"/>
              </a:spcBef>
              <a:buClr>
                <a:srgbClr val="2086B9"/>
              </a:buClr>
              <a:buFont typeface="Wingdings"/>
              <a:buChar char=""/>
              <a:tabLst>
                <a:tab pos="465455" algn="l"/>
              </a:tabLst>
            </a:pPr>
            <a:r>
              <a:rPr lang="tr-TR" sz="1800" spc="-5" dirty="0" smtClean="0">
                <a:latin typeface="Arial"/>
                <a:cs typeface="Arial"/>
              </a:rPr>
              <a:t>Devre diyagramını inceleyiniz ve tüm devre elemanlarını tanımlayınız.</a:t>
            </a:r>
            <a:endParaRPr sz="1800" dirty="0">
              <a:latin typeface="Arial"/>
              <a:cs typeface="Arial"/>
            </a:endParaRPr>
          </a:p>
          <a:p>
            <a:pPr marL="464820" indent="-223520">
              <a:lnSpc>
                <a:spcPct val="100000"/>
              </a:lnSpc>
              <a:spcBef>
                <a:spcPts val="1080"/>
              </a:spcBef>
              <a:buClr>
                <a:srgbClr val="2086B9"/>
              </a:buClr>
              <a:buFont typeface="Wingdings"/>
              <a:buChar char=""/>
              <a:tabLst>
                <a:tab pos="465455" algn="l"/>
              </a:tabLst>
            </a:pPr>
            <a:r>
              <a:rPr lang="tr-TR" sz="1800" spc="-5" dirty="0" smtClean="0">
                <a:latin typeface="Arial"/>
                <a:cs typeface="Arial"/>
              </a:rPr>
              <a:t>Her bir bataryanın kutuplarını belirleyeniz</a:t>
            </a:r>
            <a:r>
              <a:rPr sz="1800" spc="-5" dirty="0" smtClean="0">
                <a:latin typeface="Arial"/>
                <a:cs typeface="Arial"/>
              </a:rPr>
              <a:t>.</a:t>
            </a:r>
            <a:endParaRPr sz="1800" dirty="0">
              <a:latin typeface="Arial"/>
              <a:cs typeface="Arial"/>
            </a:endParaRPr>
          </a:p>
          <a:p>
            <a:pPr marL="464820" indent="-223520">
              <a:lnSpc>
                <a:spcPct val="100000"/>
              </a:lnSpc>
              <a:spcBef>
                <a:spcPts val="1085"/>
              </a:spcBef>
              <a:buClr>
                <a:srgbClr val="2086B9"/>
              </a:buClr>
              <a:buFont typeface="Wingdings"/>
              <a:buChar char=""/>
              <a:tabLst>
                <a:tab pos="465455" algn="l"/>
              </a:tabLst>
            </a:pPr>
            <a:r>
              <a:rPr lang="tr-TR" sz="1800" spc="-5" dirty="0" smtClean="0">
                <a:latin typeface="Arial"/>
                <a:cs typeface="Arial"/>
              </a:rPr>
              <a:t>Her bir batarya da akımların yönlerini tayin ediniz</a:t>
            </a:r>
            <a:r>
              <a:rPr sz="1800" spc="-5" dirty="0" smtClean="0">
                <a:latin typeface="Arial"/>
                <a:cs typeface="Arial"/>
              </a:rPr>
              <a:t>.</a:t>
            </a:r>
            <a:endParaRPr sz="1800" dirty="0">
              <a:latin typeface="Arial"/>
              <a:cs typeface="Arial"/>
            </a:endParaRPr>
          </a:p>
          <a:p>
            <a:pPr marL="12700">
              <a:lnSpc>
                <a:spcPct val="100000"/>
              </a:lnSpc>
              <a:spcBef>
                <a:spcPts val="980"/>
              </a:spcBef>
            </a:pPr>
            <a:r>
              <a:rPr lang="tr-TR" i="1" spc="-10" dirty="0" smtClean="0">
                <a:latin typeface="Arial"/>
                <a:cs typeface="Arial"/>
              </a:rPr>
              <a:t>Kategorize etme</a:t>
            </a:r>
            <a:endParaRPr sz="1800" dirty="0">
              <a:latin typeface="Arial"/>
              <a:cs typeface="Arial"/>
            </a:endParaRPr>
          </a:p>
          <a:p>
            <a:pPr marL="464820" marR="5080" indent="-223520">
              <a:lnSpc>
                <a:spcPct val="100000"/>
              </a:lnSpc>
              <a:spcBef>
                <a:spcPts val="1225"/>
              </a:spcBef>
              <a:buClr>
                <a:srgbClr val="2086B9"/>
              </a:buClr>
              <a:buFont typeface="Wingdings"/>
              <a:buChar char=""/>
              <a:tabLst>
                <a:tab pos="465455" algn="l"/>
              </a:tabLst>
            </a:pPr>
            <a:r>
              <a:rPr lang="tr-TR" sz="1800" spc="-5" dirty="0" smtClean="0">
                <a:latin typeface="Arial"/>
                <a:cs typeface="Arial"/>
              </a:rPr>
              <a:t>Devre seri yada paralel olan dirençlerin tek dirence indirgenip indirgemediğini, belirleyiniz.</a:t>
            </a:r>
            <a:endParaRPr sz="1800" dirty="0">
              <a:latin typeface="Arial"/>
              <a:cs typeface="Arial"/>
            </a:endParaRPr>
          </a:p>
          <a:p>
            <a:pPr marL="755015" lvl="1" indent="-175260">
              <a:lnSpc>
                <a:spcPct val="100000"/>
              </a:lnSpc>
              <a:spcBef>
                <a:spcPts val="650"/>
              </a:spcBef>
              <a:buClr>
                <a:srgbClr val="2086B9"/>
              </a:buClr>
              <a:buFont typeface="Wingdings"/>
              <a:buChar char=""/>
              <a:tabLst>
                <a:tab pos="755650" algn="l"/>
              </a:tabLst>
            </a:pPr>
            <a:r>
              <a:rPr lang="tr-TR" sz="1800" dirty="0" smtClean="0">
                <a:latin typeface="Arial"/>
                <a:cs typeface="Arial"/>
              </a:rPr>
              <a:t>Eğer öyleyse, bu teknikle devam ediniz</a:t>
            </a:r>
            <a:endParaRPr sz="1800" dirty="0">
              <a:latin typeface="Arial"/>
              <a:cs typeface="Arial"/>
            </a:endParaRPr>
          </a:p>
          <a:p>
            <a:pPr marL="755015" lvl="1" indent="-175260">
              <a:lnSpc>
                <a:spcPct val="100000"/>
              </a:lnSpc>
              <a:spcBef>
                <a:spcPts val="650"/>
              </a:spcBef>
              <a:buClr>
                <a:srgbClr val="2086B9"/>
              </a:buClr>
              <a:buFont typeface="Wingdings"/>
              <a:buChar char=""/>
              <a:tabLst>
                <a:tab pos="755650" algn="l"/>
              </a:tabLst>
            </a:pPr>
            <a:r>
              <a:rPr lang="tr-TR" dirty="0" smtClean="0">
                <a:latin typeface="Arial"/>
                <a:cs typeface="Arial"/>
              </a:rPr>
              <a:t>Eğer değilse, </a:t>
            </a:r>
            <a:r>
              <a:rPr sz="1800" spc="-5" dirty="0" smtClean="0">
                <a:latin typeface="Arial"/>
                <a:cs typeface="Arial"/>
              </a:rPr>
              <a:t> Kirchhoff</a:t>
            </a:r>
            <a:r>
              <a:rPr lang="tr-TR" spc="-5" dirty="0" smtClean="0">
                <a:latin typeface="Arial"/>
                <a:cs typeface="Arial"/>
              </a:rPr>
              <a:t> Kurallarını uygulayınız</a:t>
            </a:r>
            <a:endParaRPr sz="1800" dirty="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4660900" cy="350737"/>
          </a:xfrm>
          <a:prstGeom prst="rect">
            <a:avLst/>
          </a:prstGeom>
        </p:spPr>
        <p:txBody>
          <a:bodyPr vert="horz" wrap="square" lIns="0" tIns="12065" rIns="0" bIns="0" rtlCol="0">
            <a:spAutoFit/>
          </a:bodyPr>
          <a:lstStyle/>
          <a:p>
            <a:pPr marL="12700">
              <a:lnSpc>
                <a:spcPct val="100000"/>
              </a:lnSpc>
              <a:spcBef>
                <a:spcPts val="95"/>
              </a:spcBef>
            </a:pPr>
            <a:r>
              <a:rPr spc="-5" dirty="0" smtClean="0"/>
              <a:t>Problem-</a:t>
            </a:r>
            <a:r>
              <a:rPr lang="tr-TR" spc="-5" dirty="0" smtClean="0"/>
              <a:t>Çözme Stratejisi</a:t>
            </a:r>
            <a:r>
              <a:rPr spc="-5" dirty="0" smtClean="0"/>
              <a:t>,</a:t>
            </a:r>
            <a:r>
              <a:rPr spc="35" dirty="0" smtClean="0"/>
              <a:t> </a:t>
            </a:r>
            <a:r>
              <a:rPr lang="tr-TR" spc="-5" dirty="0" smtClean="0"/>
              <a:t>devamı</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sp>
        <p:nvSpPr>
          <p:cNvPr id="3" name="object 3"/>
          <p:cNvSpPr txBox="1"/>
          <p:nvPr/>
        </p:nvSpPr>
        <p:spPr>
          <a:xfrm>
            <a:off x="444500" y="1491673"/>
            <a:ext cx="7813040" cy="4548809"/>
          </a:xfrm>
          <a:prstGeom prst="rect">
            <a:avLst/>
          </a:prstGeom>
        </p:spPr>
        <p:txBody>
          <a:bodyPr vert="horz" wrap="square" lIns="0" tIns="167005" rIns="0" bIns="0" rtlCol="0">
            <a:spAutoFit/>
          </a:bodyPr>
          <a:lstStyle/>
          <a:p>
            <a:pPr marL="12700">
              <a:lnSpc>
                <a:spcPct val="100000"/>
              </a:lnSpc>
              <a:spcBef>
                <a:spcPts val="1315"/>
              </a:spcBef>
            </a:pPr>
            <a:r>
              <a:rPr lang="tr-TR" sz="1800" i="1" spc="-10" dirty="0" smtClean="0">
                <a:latin typeface="Arial"/>
                <a:cs typeface="Arial"/>
              </a:rPr>
              <a:t>Analiz</a:t>
            </a:r>
            <a:endParaRPr sz="1800" dirty="0">
              <a:latin typeface="Arial"/>
              <a:cs typeface="Arial"/>
            </a:endParaRPr>
          </a:p>
          <a:p>
            <a:pPr marL="464820" indent="-223520">
              <a:lnSpc>
                <a:spcPct val="100000"/>
              </a:lnSpc>
              <a:spcBef>
                <a:spcPts val="1210"/>
              </a:spcBef>
              <a:buClr>
                <a:srgbClr val="2086B9"/>
              </a:buClr>
              <a:buFont typeface="Wingdings"/>
              <a:buChar char=""/>
              <a:tabLst>
                <a:tab pos="465455" algn="l"/>
              </a:tabLst>
            </a:pPr>
            <a:r>
              <a:rPr lang="tr-TR" spc="-5" dirty="0" smtClean="0">
                <a:latin typeface="Arial"/>
                <a:cs typeface="Arial"/>
              </a:rPr>
              <a:t>Tüm bilinen ve bilinmeyen niceliklere etiket ve sembol atayınız</a:t>
            </a:r>
            <a:r>
              <a:rPr sz="1800" spc="-5" dirty="0" smtClean="0">
                <a:latin typeface="Arial"/>
                <a:cs typeface="Arial"/>
              </a:rPr>
              <a:t>.</a:t>
            </a:r>
            <a:endParaRPr sz="1800" dirty="0">
              <a:latin typeface="Arial"/>
              <a:cs typeface="Arial"/>
            </a:endParaRPr>
          </a:p>
          <a:p>
            <a:pPr marL="464820" indent="-223520">
              <a:lnSpc>
                <a:spcPct val="100000"/>
              </a:lnSpc>
              <a:spcBef>
                <a:spcPts val="1080"/>
              </a:spcBef>
              <a:buClr>
                <a:srgbClr val="2086B9"/>
              </a:buClr>
              <a:buFont typeface="Wingdings"/>
              <a:buChar char=""/>
              <a:tabLst>
                <a:tab pos="465455" algn="l"/>
              </a:tabLst>
            </a:pPr>
            <a:r>
              <a:rPr lang="tr-TR" sz="1800" spc="-5" dirty="0" smtClean="0">
                <a:latin typeface="Arial"/>
                <a:cs typeface="Arial"/>
              </a:rPr>
              <a:t>Akımların yönlerini belirleyiniz.</a:t>
            </a:r>
            <a:endParaRPr sz="1800" dirty="0">
              <a:latin typeface="Arial"/>
              <a:cs typeface="Arial"/>
            </a:endParaRPr>
          </a:p>
          <a:p>
            <a:pPr marL="755015" marR="5080" lvl="1" indent="-175260">
              <a:lnSpc>
                <a:spcPct val="100000"/>
              </a:lnSpc>
              <a:spcBef>
                <a:spcPts val="585"/>
              </a:spcBef>
              <a:buClr>
                <a:srgbClr val="2086B9"/>
              </a:buClr>
              <a:buFont typeface="Wingdings"/>
              <a:buChar char=""/>
              <a:tabLst>
                <a:tab pos="755650" algn="l"/>
              </a:tabLst>
            </a:pPr>
            <a:r>
              <a:rPr lang="tr-TR" sz="1600" spc="-5" dirty="0" smtClean="0">
                <a:latin typeface="Arial"/>
                <a:cs typeface="Arial"/>
              </a:rPr>
              <a:t>Yön keyfi seçilir</a:t>
            </a:r>
            <a:r>
              <a:rPr sz="1600" spc="-5" dirty="0" smtClean="0">
                <a:latin typeface="Arial"/>
                <a:cs typeface="Arial"/>
              </a:rPr>
              <a:t>, </a:t>
            </a:r>
            <a:r>
              <a:rPr lang="tr-TR" sz="1600" spc="-5" dirty="0" smtClean="0">
                <a:latin typeface="Arial"/>
                <a:cs typeface="Arial"/>
              </a:rPr>
              <a:t>fakat </a:t>
            </a:r>
            <a:r>
              <a:rPr lang="tr-TR" sz="1600" spc="-5" dirty="0" err="1" smtClean="0">
                <a:latin typeface="Arial"/>
                <a:cs typeface="Arial"/>
              </a:rPr>
              <a:t>Kirchhoff</a:t>
            </a:r>
            <a:r>
              <a:rPr lang="tr-TR" sz="1600" spc="-5" dirty="0" smtClean="0">
                <a:latin typeface="Arial"/>
                <a:cs typeface="Arial"/>
              </a:rPr>
              <a:t> kuralları uygulandığı zaman, tayin edilen yönlere bağlı kalmak zorundasınız.</a:t>
            </a:r>
            <a:endParaRPr sz="1600" dirty="0">
              <a:latin typeface="Arial"/>
              <a:cs typeface="Arial"/>
            </a:endParaRPr>
          </a:p>
          <a:p>
            <a:pPr marL="464820" marR="419100" indent="-223520">
              <a:lnSpc>
                <a:spcPct val="100000"/>
              </a:lnSpc>
              <a:spcBef>
                <a:spcPts val="1075"/>
              </a:spcBef>
              <a:buClr>
                <a:srgbClr val="2086B9"/>
              </a:buClr>
              <a:buFont typeface="Wingdings"/>
              <a:buChar char=""/>
              <a:tabLst>
                <a:tab pos="465455" algn="l"/>
              </a:tabLst>
            </a:pPr>
            <a:r>
              <a:rPr lang="tr-TR" sz="1800" spc="-5" dirty="0" smtClean="0">
                <a:latin typeface="Arial"/>
                <a:cs typeface="Arial"/>
              </a:rPr>
              <a:t>Devrede, değişik akımlar arasında yeni bağıntılar sağlayan herhangi bir ilmeğe ilmek kuralını uygulayınız</a:t>
            </a:r>
            <a:r>
              <a:rPr sz="1800" spc="-5" dirty="0" smtClean="0">
                <a:latin typeface="Arial"/>
                <a:cs typeface="Arial"/>
              </a:rPr>
              <a:t>.</a:t>
            </a:r>
            <a:endParaRPr sz="1800" dirty="0">
              <a:latin typeface="Arial"/>
              <a:cs typeface="Arial"/>
            </a:endParaRPr>
          </a:p>
          <a:p>
            <a:pPr marL="464820" marR="571500" indent="-223520">
              <a:lnSpc>
                <a:spcPts val="1730"/>
              </a:lnSpc>
              <a:spcBef>
                <a:spcPts val="1065"/>
              </a:spcBef>
              <a:buClr>
                <a:srgbClr val="2086B9"/>
              </a:buClr>
              <a:buFont typeface="Wingdings"/>
              <a:buChar char=""/>
              <a:tabLst>
                <a:tab pos="465455" algn="l"/>
              </a:tabLst>
            </a:pPr>
            <a:r>
              <a:rPr lang="tr-TR" sz="1800" spc="-5" dirty="0" smtClean="0">
                <a:latin typeface="Arial"/>
                <a:cs typeface="Arial"/>
              </a:rPr>
              <a:t>Bilinmeyenleri çözmek için gerektiği kadar birçok ilmeğe ilmek kuralını uygulayınız.</a:t>
            </a:r>
            <a:endParaRPr sz="1800" dirty="0">
              <a:latin typeface="Arial"/>
              <a:cs typeface="Arial"/>
            </a:endParaRPr>
          </a:p>
          <a:p>
            <a:pPr marL="755015" marR="117475" lvl="1" indent="-175260">
              <a:lnSpc>
                <a:spcPct val="80000"/>
              </a:lnSpc>
              <a:spcBef>
                <a:spcPts val="660"/>
              </a:spcBef>
              <a:buClr>
                <a:srgbClr val="2086B9"/>
              </a:buClr>
              <a:buFont typeface="Wingdings"/>
              <a:buChar char=""/>
              <a:tabLst>
                <a:tab pos="755650" algn="l"/>
              </a:tabLst>
            </a:pPr>
            <a:r>
              <a:rPr lang="tr-TR" sz="1800" spc="5" dirty="0" smtClean="0">
                <a:latin typeface="Arial"/>
                <a:cs typeface="Arial"/>
              </a:rPr>
              <a:t>İlmek kuralını uygulamak için, ilmek etrafında hareket edeceğiniz yönü seçmelisiniz</a:t>
            </a:r>
            <a:r>
              <a:rPr sz="1800" spc="-5" dirty="0" smtClean="0">
                <a:latin typeface="Arial"/>
                <a:cs typeface="Arial"/>
              </a:rPr>
              <a:t>.</a:t>
            </a:r>
            <a:endParaRPr sz="1800" dirty="0">
              <a:latin typeface="Arial"/>
              <a:cs typeface="Arial"/>
            </a:endParaRPr>
          </a:p>
          <a:p>
            <a:pPr marL="755015" lvl="1" indent="-175260">
              <a:lnSpc>
                <a:spcPts val="1945"/>
              </a:lnSpc>
              <a:spcBef>
                <a:spcPts val="215"/>
              </a:spcBef>
              <a:buClr>
                <a:srgbClr val="2086B9"/>
              </a:buClr>
              <a:buFont typeface="Wingdings"/>
              <a:buChar char=""/>
              <a:tabLst>
                <a:tab pos="755650" algn="l"/>
              </a:tabLst>
            </a:pPr>
            <a:r>
              <a:rPr lang="tr-TR" sz="1800" spc="-5" dirty="0" smtClean="0">
                <a:latin typeface="Arial"/>
                <a:cs typeface="Arial"/>
              </a:rPr>
              <a:t>Seçtiğinin değişik devre elemanların potansiyel farklarını doğru bir şekilde belirlemelisiniz.</a:t>
            </a:r>
            <a:endParaRPr sz="1800" dirty="0">
              <a:latin typeface="Arial"/>
              <a:cs typeface="Arial"/>
            </a:endParaRPr>
          </a:p>
          <a:p>
            <a:pPr marL="464820" indent="-223520">
              <a:lnSpc>
                <a:spcPct val="100000"/>
              </a:lnSpc>
              <a:spcBef>
                <a:spcPts val="650"/>
              </a:spcBef>
              <a:buClr>
                <a:srgbClr val="2086B9"/>
              </a:buClr>
              <a:buFont typeface="Wingdings"/>
              <a:buChar char=""/>
              <a:tabLst>
                <a:tab pos="465455" algn="l"/>
              </a:tabLst>
            </a:pPr>
            <a:r>
              <a:rPr lang="tr-TR" sz="1800" spc="-5" dirty="0" smtClean="0">
                <a:latin typeface="Arial"/>
                <a:cs typeface="Arial"/>
              </a:rPr>
              <a:t>Bilinmeyen nicelikler için denklemleri birlikte çözünüz.</a:t>
            </a:r>
            <a:endParaRPr sz="1800" dirty="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862704" cy="350737"/>
          </a:xfrm>
          <a:prstGeom prst="rect">
            <a:avLst/>
          </a:prstGeom>
        </p:spPr>
        <p:txBody>
          <a:bodyPr vert="horz" wrap="square" lIns="0" tIns="12065" rIns="0" bIns="0" rtlCol="0">
            <a:spAutoFit/>
          </a:bodyPr>
          <a:lstStyle/>
          <a:p>
            <a:pPr marL="12700">
              <a:lnSpc>
                <a:spcPct val="100000"/>
              </a:lnSpc>
              <a:spcBef>
                <a:spcPts val="95"/>
              </a:spcBef>
            </a:pPr>
            <a:r>
              <a:rPr spc="-5" dirty="0" smtClean="0"/>
              <a:t>Problem-</a:t>
            </a:r>
            <a:r>
              <a:rPr lang="tr-TR" spc="-5" dirty="0" smtClean="0"/>
              <a:t>Çözme Stratejisi</a:t>
            </a:r>
            <a:r>
              <a:rPr spc="-5" dirty="0" smtClean="0"/>
              <a:t>,</a:t>
            </a:r>
            <a:r>
              <a:rPr spc="35" dirty="0" smtClean="0"/>
              <a:t> </a:t>
            </a:r>
            <a:r>
              <a:rPr spc="-5" dirty="0"/>
              <a:t>final</a:t>
            </a:r>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28.3</a:t>
            </a:r>
            <a:endParaRPr sz="1200" dirty="0">
              <a:latin typeface="Arial"/>
              <a:cs typeface="Arial"/>
            </a:endParaRPr>
          </a:p>
        </p:txBody>
      </p:sp>
      <p:sp>
        <p:nvSpPr>
          <p:cNvPr id="3" name="object 3"/>
          <p:cNvSpPr txBox="1"/>
          <p:nvPr/>
        </p:nvSpPr>
        <p:spPr>
          <a:xfrm>
            <a:off x="444500" y="1491673"/>
            <a:ext cx="7931784" cy="1894749"/>
          </a:xfrm>
          <a:prstGeom prst="rect">
            <a:avLst/>
          </a:prstGeom>
        </p:spPr>
        <p:txBody>
          <a:bodyPr vert="horz" wrap="square" lIns="0" tIns="167005" rIns="0" bIns="0" rtlCol="0">
            <a:spAutoFit/>
          </a:bodyPr>
          <a:lstStyle/>
          <a:p>
            <a:pPr marL="12700">
              <a:lnSpc>
                <a:spcPct val="100000"/>
              </a:lnSpc>
              <a:spcBef>
                <a:spcPts val="1315"/>
              </a:spcBef>
            </a:pPr>
            <a:r>
              <a:rPr lang="tr-TR" i="1" spc="-10" dirty="0" smtClean="0">
                <a:latin typeface="Arial"/>
                <a:cs typeface="Arial"/>
              </a:rPr>
              <a:t>Sonlandırma</a:t>
            </a:r>
            <a:endParaRPr sz="1800" dirty="0">
              <a:latin typeface="Arial"/>
              <a:cs typeface="Arial"/>
            </a:endParaRPr>
          </a:p>
          <a:p>
            <a:pPr marL="464820" indent="-223520">
              <a:lnSpc>
                <a:spcPct val="100000"/>
              </a:lnSpc>
              <a:spcBef>
                <a:spcPts val="1210"/>
              </a:spcBef>
              <a:buClr>
                <a:srgbClr val="2086B9"/>
              </a:buClr>
              <a:buFont typeface="Wingdings"/>
              <a:buChar char=""/>
              <a:tabLst>
                <a:tab pos="465455" algn="l"/>
              </a:tabLst>
            </a:pPr>
            <a:r>
              <a:rPr lang="tr-TR" sz="1800" spc="-5" dirty="0" smtClean="0">
                <a:latin typeface="Arial"/>
                <a:cs typeface="Arial"/>
              </a:rPr>
              <a:t>Uyumluluk için bulduğunuz sayıları kontrol ediniz</a:t>
            </a:r>
            <a:r>
              <a:rPr sz="1800" spc="-5" dirty="0" smtClean="0">
                <a:latin typeface="Arial"/>
                <a:cs typeface="Arial"/>
              </a:rPr>
              <a:t>.</a:t>
            </a:r>
            <a:endParaRPr sz="1800" dirty="0">
              <a:latin typeface="Arial"/>
              <a:cs typeface="Arial"/>
            </a:endParaRPr>
          </a:p>
          <a:p>
            <a:pPr marL="464820" marR="5080" indent="-223520">
              <a:lnSpc>
                <a:spcPct val="100000"/>
              </a:lnSpc>
              <a:spcBef>
                <a:spcPts val="1080"/>
              </a:spcBef>
              <a:buClr>
                <a:srgbClr val="2086B9"/>
              </a:buClr>
              <a:buFont typeface="Wingdings"/>
              <a:buChar char=""/>
              <a:tabLst>
                <a:tab pos="465455" algn="l"/>
              </a:tabLst>
            </a:pPr>
            <a:r>
              <a:rPr lang="tr-TR" sz="1800" dirty="0" smtClean="0">
                <a:latin typeface="Arial"/>
                <a:cs typeface="Arial"/>
              </a:rPr>
              <a:t>Herhangi bir akımın değeri negatif ise, bunun anlamı akımın yönünü doğru seçmemenizdir</a:t>
            </a:r>
            <a:r>
              <a:rPr sz="1800" spc="-5" dirty="0" smtClean="0">
                <a:latin typeface="Arial"/>
                <a:cs typeface="Arial"/>
              </a:rPr>
              <a:t>.</a:t>
            </a:r>
            <a:endParaRPr sz="1800" dirty="0">
              <a:latin typeface="Arial"/>
              <a:cs typeface="Arial"/>
            </a:endParaRPr>
          </a:p>
          <a:p>
            <a:pPr marL="755015" lvl="1" indent="-175260">
              <a:lnSpc>
                <a:spcPct val="100000"/>
              </a:lnSpc>
              <a:spcBef>
                <a:spcPts val="585"/>
              </a:spcBef>
              <a:buClr>
                <a:srgbClr val="2086B9"/>
              </a:buClr>
              <a:buFont typeface="Wingdings"/>
              <a:buChar char=""/>
              <a:tabLst>
                <a:tab pos="755650" algn="l"/>
              </a:tabLst>
            </a:pPr>
            <a:r>
              <a:rPr lang="tr-TR" sz="1600" spc="-5" dirty="0" smtClean="0">
                <a:latin typeface="Arial"/>
                <a:cs typeface="Arial"/>
              </a:rPr>
              <a:t>Büyüklük doğru olacak</a:t>
            </a:r>
            <a:r>
              <a:rPr sz="1600" spc="-5" dirty="0" smtClean="0">
                <a:latin typeface="Arial"/>
                <a:cs typeface="Arial"/>
              </a:rPr>
              <a:t>.</a:t>
            </a:r>
            <a:endParaRPr sz="1600" dirty="0">
              <a:latin typeface="Arial"/>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smtClean="0"/>
              <a:t>Örnek 28.7 Tek İlmekli Bir Devre</a:t>
            </a:r>
            <a:endParaRPr lang="tr-TR" dirty="0"/>
          </a:p>
        </p:txBody>
      </p:sp>
      <p:sp>
        <p:nvSpPr>
          <p:cNvPr id="3" name="Metin Yer Tutucusu 2"/>
          <p:cNvSpPr>
            <a:spLocks noGrp="1"/>
          </p:cNvSpPr>
          <p:nvPr>
            <p:ph type="body" idx="1"/>
          </p:nvPr>
        </p:nvSpPr>
        <p:spPr>
          <a:xfrm>
            <a:off x="444500" y="1503881"/>
            <a:ext cx="4432300" cy="4708981"/>
          </a:xfrm>
        </p:spPr>
        <p:txBody>
          <a:bodyPr/>
          <a:lstStyle/>
          <a:p>
            <a:r>
              <a:rPr lang="tr-TR" dirty="0" smtClean="0"/>
              <a:t>Tek ilmekli bir devre Şekil 28.13 de gösterildiği gibi iki tane direnç ve iki tane </a:t>
            </a:r>
            <a:r>
              <a:rPr lang="tr-TR" dirty="0" err="1" smtClean="0"/>
              <a:t>emk</a:t>
            </a:r>
            <a:r>
              <a:rPr lang="tr-TR" dirty="0" smtClean="0"/>
              <a:t> kaynağı içermektedir. Bataryanın iç direncini ihmal ediniz. (a) Devreden geçen akımı bulunuz.</a:t>
            </a:r>
          </a:p>
          <a:p>
            <a:r>
              <a:rPr lang="tr-TR" b="1" dirty="0" smtClean="0"/>
              <a:t>Çözüm</a:t>
            </a:r>
            <a:r>
              <a:rPr lang="tr-TR" dirty="0" smtClean="0"/>
              <a:t>: Akımı saatin dönme yönünde alalım. Devreyi a noktasından başlayarak saatin dönme yönünde dolaşırsak,</a:t>
            </a:r>
          </a:p>
          <a:p>
            <a:endParaRPr lang="tr-TR" dirty="0"/>
          </a:p>
          <a:p>
            <a:endParaRPr lang="tr-TR" dirty="0" smtClean="0"/>
          </a:p>
          <a:p>
            <a:endParaRPr lang="tr-TR" dirty="0"/>
          </a:p>
          <a:p>
            <a:endParaRPr lang="tr-TR" dirty="0" smtClean="0"/>
          </a:p>
          <a:p>
            <a:r>
              <a:rPr lang="tr-TR" dirty="0" smtClean="0"/>
              <a:t>elde ederiz. Bu denklemde I </a:t>
            </a:r>
            <a:r>
              <a:rPr lang="tr-TR" dirty="0" err="1" smtClean="0"/>
              <a:t>yı</a:t>
            </a:r>
            <a:r>
              <a:rPr lang="tr-TR" dirty="0" smtClean="0"/>
              <a:t> çözersek;</a:t>
            </a:r>
          </a:p>
          <a:p>
            <a:endParaRPr lang="tr-TR" dirty="0"/>
          </a:p>
          <a:p>
            <a:endParaRPr lang="tr-TR" dirty="0" smtClean="0"/>
          </a:p>
          <a:p>
            <a:endParaRPr lang="tr-TR" dirty="0"/>
          </a:p>
          <a:p>
            <a:r>
              <a:rPr lang="tr-TR" dirty="0" smtClean="0"/>
              <a:t>buluruz. I negatif olması akım yönünün kabul edilen yönünün tersi olmasıdır.</a:t>
            </a:r>
            <a:endParaRPr lang="tr-TR" dirty="0"/>
          </a:p>
        </p:txBody>
      </p:sp>
      <p:pic>
        <p:nvPicPr>
          <p:cNvPr id="4" name="Resim 3"/>
          <p:cNvPicPr>
            <a:picLocks noChangeAspect="1"/>
          </p:cNvPicPr>
          <p:nvPr/>
        </p:nvPicPr>
        <p:blipFill>
          <a:blip r:embed="rId2"/>
          <a:stretch>
            <a:fillRect/>
          </a:stretch>
        </p:blipFill>
        <p:spPr>
          <a:xfrm>
            <a:off x="5181886" y="1503881"/>
            <a:ext cx="3525575" cy="3051375"/>
          </a:xfrm>
          <a:prstGeom prst="rect">
            <a:avLst/>
          </a:prstGeom>
        </p:spPr>
      </p:pic>
      <p:pic>
        <p:nvPicPr>
          <p:cNvPr id="5" name="Resim 4"/>
          <p:cNvPicPr>
            <a:picLocks noChangeAspect="1"/>
          </p:cNvPicPr>
          <p:nvPr/>
        </p:nvPicPr>
        <p:blipFill>
          <a:blip r:embed="rId3"/>
          <a:stretch>
            <a:fillRect/>
          </a:stretch>
        </p:blipFill>
        <p:spPr>
          <a:xfrm>
            <a:off x="609600" y="3505200"/>
            <a:ext cx="2743200" cy="877824"/>
          </a:xfrm>
          <a:prstGeom prst="rect">
            <a:avLst/>
          </a:prstGeom>
        </p:spPr>
      </p:pic>
      <p:pic>
        <p:nvPicPr>
          <p:cNvPr id="6" name="Resim 5"/>
          <p:cNvPicPr>
            <a:picLocks noChangeAspect="1"/>
          </p:cNvPicPr>
          <p:nvPr/>
        </p:nvPicPr>
        <p:blipFill>
          <a:blip r:embed="rId4"/>
          <a:stretch>
            <a:fillRect/>
          </a:stretch>
        </p:blipFill>
        <p:spPr>
          <a:xfrm>
            <a:off x="613012" y="4878840"/>
            <a:ext cx="4236043" cy="607560"/>
          </a:xfrm>
          <a:prstGeom prst="rect">
            <a:avLst/>
          </a:prstGeom>
        </p:spPr>
      </p:pic>
    </p:spTree>
    <p:extLst>
      <p:ext uri="{BB962C8B-B14F-4D97-AF65-F5344CB8AC3E}">
        <p14:creationId xmlns:p14="http://schemas.microsoft.com/office/powerpoint/2010/main" val="1685150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a:t>Örnek 28.7 Tek İlmekli Bir Devre</a:t>
            </a:r>
          </a:p>
        </p:txBody>
      </p:sp>
      <p:sp>
        <p:nvSpPr>
          <p:cNvPr id="3" name="Metin Yer Tutucusu 2"/>
          <p:cNvSpPr>
            <a:spLocks noGrp="1"/>
          </p:cNvSpPr>
          <p:nvPr>
            <p:ph type="body" idx="1"/>
          </p:nvPr>
        </p:nvSpPr>
        <p:spPr>
          <a:xfrm>
            <a:off x="444500" y="1503881"/>
            <a:ext cx="4279900" cy="2769989"/>
          </a:xfrm>
        </p:spPr>
        <p:txBody>
          <a:bodyPr/>
          <a:lstStyle/>
          <a:p>
            <a:r>
              <a:rPr lang="tr-TR" dirty="0" smtClean="0"/>
              <a:t>(b) Her bir dirençte kaybolan güç nedir? 12 V </a:t>
            </a:r>
            <a:r>
              <a:rPr lang="tr-TR" dirty="0" err="1" smtClean="0"/>
              <a:t>luk</a:t>
            </a:r>
            <a:r>
              <a:rPr lang="tr-TR" dirty="0" smtClean="0"/>
              <a:t> bataryanın verdiği güç nedir?</a:t>
            </a:r>
          </a:p>
          <a:p>
            <a:endParaRPr lang="tr-TR" dirty="0"/>
          </a:p>
          <a:p>
            <a:endParaRPr lang="tr-TR" dirty="0" smtClean="0"/>
          </a:p>
          <a:p>
            <a:endParaRPr lang="tr-TR" dirty="0"/>
          </a:p>
          <a:p>
            <a:endParaRPr lang="tr-TR" dirty="0" smtClean="0"/>
          </a:p>
          <a:p>
            <a:r>
              <a:rPr lang="tr-TR" dirty="0" smtClean="0"/>
              <a:t>O halde dirençler verilen toplam güç </a:t>
            </a:r>
          </a:p>
          <a:p>
            <a:endParaRPr lang="tr-TR" dirty="0"/>
          </a:p>
          <a:p>
            <a:endParaRPr lang="tr-TR" dirty="0" smtClean="0"/>
          </a:p>
          <a:p>
            <a:r>
              <a:rPr lang="tr-TR" dirty="0" err="1" smtClean="0"/>
              <a:t>dir</a:t>
            </a:r>
            <a:r>
              <a:rPr lang="tr-TR" dirty="0" smtClean="0"/>
              <a:t>. 12 V </a:t>
            </a:r>
            <a:r>
              <a:rPr lang="tr-TR" dirty="0" err="1" smtClean="0"/>
              <a:t>luk</a:t>
            </a:r>
            <a:r>
              <a:rPr lang="tr-TR" dirty="0" smtClean="0"/>
              <a:t> bataryanın gücü                      </a:t>
            </a:r>
            <a:r>
              <a:rPr lang="tr-TR" dirty="0" err="1" smtClean="0"/>
              <a:t>dır</a:t>
            </a:r>
            <a:r>
              <a:rPr lang="tr-TR" dirty="0" smtClean="0"/>
              <a:t>.</a:t>
            </a:r>
            <a:endParaRPr lang="tr-TR" dirty="0"/>
          </a:p>
        </p:txBody>
      </p:sp>
      <p:pic>
        <p:nvPicPr>
          <p:cNvPr id="4" name="Resim 3"/>
          <p:cNvPicPr>
            <a:picLocks noChangeAspect="1"/>
          </p:cNvPicPr>
          <p:nvPr/>
        </p:nvPicPr>
        <p:blipFill>
          <a:blip r:embed="rId2"/>
          <a:stretch>
            <a:fillRect/>
          </a:stretch>
        </p:blipFill>
        <p:spPr>
          <a:xfrm>
            <a:off x="4876800" y="1503881"/>
            <a:ext cx="3525575" cy="3051375"/>
          </a:xfrm>
          <a:prstGeom prst="rect">
            <a:avLst/>
          </a:prstGeom>
        </p:spPr>
      </p:pic>
      <p:pic>
        <p:nvPicPr>
          <p:cNvPr id="5" name="Resim 4"/>
          <p:cNvPicPr>
            <a:picLocks noChangeAspect="1"/>
          </p:cNvPicPr>
          <p:nvPr/>
        </p:nvPicPr>
        <p:blipFill>
          <a:blip r:embed="rId3"/>
          <a:stretch>
            <a:fillRect/>
          </a:stretch>
        </p:blipFill>
        <p:spPr>
          <a:xfrm>
            <a:off x="444500" y="2191712"/>
            <a:ext cx="4389656" cy="1008687"/>
          </a:xfrm>
          <a:prstGeom prst="rect">
            <a:avLst/>
          </a:prstGeom>
        </p:spPr>
      </p:pic>
      <p:pic>
        <p:nvPicPr>
          <p:cNvPr id="6" name="Resim 5"/>
          <p:cNvPicPr>
            <a:picLocks noChangeAspect="1"/>
          </p:cNvPicPr>
          <p:nvPr/>
        </p:nvPicPr>
        <p:blipFill>
          <a:blip r:embed="rId4"/>
          <a:stretch>
            <a:fillRect/>
          </a:stretch>
        </p:blipFill>
        <p:spPr>
          <a:xfrm>
            <a:off x="477481" y="3473622"/>
            <a:ext cx="1628777" cy="336378"/>
          </a:xfrm>
          <a:prstGeom prst="rect">
            <a:avLst/>
          </a:prstGeom>
        </p:spPr>
      </p:pic>
      <p:pic>
        <p:nvPicPr>
          <p:cNvPr id="7" name="Resim 6"/>
          <p:cNvPicPr>
            <a:picLocks noChangeAspect="1"/>
          </p:cNvPicPr>
          <p:nvPr/>
        </p:nvPicPr>
        <p:blipFill>
          <a:blip r:embed="rId5"/>
          <a:stretch>
            <a:fillRect/>
          </a:stretch>
        </p:blipFill>
        <p:spPr>
          <a:xfrm>
            <a:off x="3200400" y="4022064"/>
            <a:ext cx="982039" cy="231068"/>
          </a:xfrm>
          <a:prstGeom prst="rect">
            <a:avLst/>
          </a:prstGeom>
        </p:spPr>
      </p:pic>
    </p:spTree>
    <p:extLst>
      <p:ext uri="{BB962C8B-B14F-4D97-AF65-F5344CB8AC3E}">
        <p14:creationId xmlns:p14="http://schemas.microsoft.com/office/powerpoint/2010/main" val="25991470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smtClean="0"/>
              <a:t>Örnek 28.8 </a:t>
            </a:r>
            <a:r>
              <a:rPr lang="tr-TR" dirty="0" err="1" smtClean="0"/>
              <a:t>Kirchhoff</a:t>
            </a:r>
            <a:r>
              <a:rPr lang="tr-TR" dirty="0" smtClean="0"/>
              <a:t> Kurallarının Uygulanması</a:t>
            </a:r>
            <a:endParaRPr lang="tr-TR" dirty="0"/>
          </a:p>
        </p:txBody>
      </p:sp>
      <p:sp>
        <p:nvSpPr>
          <p:cNvPr id="3" name="Metin Yer Tutucusu 2"/>
          <p:cNvSpPr>
            <a:spLocks noGrp="1"/>
          </p:cNvSpPr>
          <p:nvPr>
            <p:ph type="body" idx="1"/>
          </p:nvPr>
        </p:nvSpPr>
        <p:spPr>
          <a:xfrm>
            <a:off x="444500" y="1503881"/>
            <a:ext cx="4356100" cy="3877985"/>
          </a:xfrm>
        </p:spPr>
        <p:txBody>
          <a:bodyPr/>
          <a:lstStyle/>
          <a:p>
            <a:r>
              <a:rPr lang="tr-TR" dirty="0" smtClean="0"/>
              <a:t>Şekil 28.14 te gösterilen devre I1, I2 ve I3 akımlarını bulunuz.</a:t>
            </a:r>
          </a:p>
          <a:p>
            <a:r>
              <a:rPr lang="tr-TR" b="1" dirty="0" smtClean="0"/>
              <a:t>Çözüm</a:t>
            </a:r>
            <a:r>
              <a:rPr lang="tr-TR" dirty="0" smtClean="0"/>
              <a:t>: Akımın yönlerini şekildeki gibi seçelim. </a:t>
            </a:r>
            <a:r>
              <a:rPr lang="tr-TR" dirty="0" err="1" smtClean="0"/>
              <a:t>Kirchhoff’un</a:t>
            </a:r>
            <a:r>
              <a:rPr lang="tr-TR" dirty="0" smtClean="0"/>
              <a:t> Birinci Kuralını c düğüm noktasına uygulayalım.</a:t>
            </a:r>
          </a:p>
          <a:p>
            <a:endParaRPr lang="tr-TR" dirty="0" smtClean="0"/>
          </a:p>
          <a:p>
            <a:endParaRPr lang="tr-TR" dirty="0" smtClean="0"/>
          </a:p>
          <a:p>
            <a:r>
              <a:rPr lang="tr-TR" dirty="0" smtClean="0"/>
              <a:t>Üç tane bilinmeyenimiz var. İki ilmeğe </a:t>
            </a:r>
            <a:r>
              <a:rPr lang="tr-TR" dirty="0" err="1" smtClean="0"/>
              <a:t>Kirchhoff’un</a:t>
            </a:r>
            <a:r>
              <a:rPr lang="tr-TR" dirty="0" smtClean="0"/>
              <a:t> ikinci kuralını uygulayalım.</a:t>
            </a:r>
          </a:p>
          <a:p>
            <a:endParaRPr lang="tr-TR" dirty="0"/>
          </a:p>
          <a:p>
            <a:endParaRPr lang="tr-TR" dirty="0" smtClean="0"/>
          </a:p>
          <a:p>
            <a:endParaRPr lang="tr-TR" dirty="0"/>
          </a:p>
          <a:p>
            <a:r>
              <a:rPr lang="tr-TR" dirty="0" smtClean="0"/>
              <a:t>ifadeleri elde ederiz. (1) denklemini (2) ve (3) de yerine yazarsak;</a:t>
            </a:r>
            <a:endParaRPr lang="tr-TR" dirty="0"/>
          </a:p>
        </p:txBody>
      </p:sp>
      <p:pic>
        <p:nvPicPr>
          <p:cNvPr id="4" name="Resim 3"/>
          <p:cNvPicPr>
            <a:picLocks noChangeAspect="1"/>
          </p:cNvPicPr>
          <p:nvPr/>
        </p:nvPicPr>
        <p:blipFill>
          <a:blip r:embed="rId2"/>
          <a:stretch>
            <a:fillRect/>
          </a:stretch>
        </p:blipFill>
        <p:spPr>
          <a:xfrm>
            <a:off x="4953000" y="1503881"/>
            <a:ext cx="3429000" cy="3878036"/>
          </a:xfrm>
          <a:prstGeom prst="rect">
            <a:avLst/>
          </a:prstGeom>
        </p:spPr>
      </p:pic>
      <p:pic>
        <p:nvPicPr>
          <p:cNvPr id="5" name="Resim 4"/>
          <p:cNvPicPr>
            <a:picLocks noChangeAspect="1"/>
          </p:cNvPicPr>
          <p:nvPr/>
        </p:nvPicPr>
        <p:blipFill>
          <a:blip r:embed="rId3"/>
          <a:stretch>
            <a:fillRect/>
          </a:stretch>
        </p:blipFill>
        <p:spPr>
          <a:xfrm>
            <a:off x="838200" y="2971800"/>
            <a:ext cx="1981201" cy="364958"/>
          </a:xfrm>
          <a:prstGeom prst="rect">
            <a:avLst/>
          </a:prstGeom>
        </p:spPr>
      </p:pic>
      <p:pic>
        <p:nvPicPr>
          <p:cNvPr id="6" name="Resim 5"/>
          <p:cNvPicPr>
            <a:picLocks noChangeAspect="1"/>
          </p:cNvPicPr>
          <p:nvPr/>
        </p:nvPicPr>
        <p:blipFill>
          <a:blip r:embed="rId4"/>
          <a:stretch>
            <a:fillRect/>
          </a:stretch>
        </p:blipFill>
        <p:spPr>
          <a:xfrm>
            <a:off x="444500" y="4108919"/>
            <a:ext cx="4659961" cy="695758"/>
          </a:xfrm>
          <a:prstGeom prst="rect">
            <a:avLst/>
          </a:prstGeom>
        </p:spPr>
      </p:pic>
      <p:pic>
        <p:nvPicPr>
          <p:cNvPr id="7" name="Resim 6"/>
          <p:cNvPicPr>
            <a:picLocks noChangeAspect="1"/>
          </p:cNvPicPr>
          <p:nvPr/>
        </p:nvPicPr>
        <p:blipFill>
          <a:blip r:embed="rId5"/>
          <a:stretch>
            <a:fillRect/>
          </a:stretch>
        </p:blipFill>
        <p:spPr>
          <a:xfrm>
            <a:off x="506009" y="5455636"/>
            <a:ext cx="3608791" cy="612206"/>
          </a:xfrm>
          <a:prstGeom prst="rect">
            <a:avLst/>
          </a:prstGeom>
        </p:spPr>
      </p:pic>
    </p:spTree>
    <p:extLst>
      <p:ext uri="{BB962C8B-B14F-4D97-AF65-F5344CB8AC3E}">
        <p14:creationId xmlns:p14="http://schemas.microsoft.com/office/powerpoint/2010/main" val="27228218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a:t>Örnek 28.8 </a:t>
            </a:r>
            <a:r>
              <a:rPr lang="tr-TR" dirty="0" err="1"/>
              <a:t>Kirchhoff</a:t>
            </a:r>
            <a:r>
              <a:rPr lang="tr-TR" dirty="0"/>
              <a:t> Kurallarının Uygulanması</a:t>
            </a:r>
          </a:p>
        </p:txBody>
      </p:sp>
      <p:sp>
        <p:nvSpPr>
          <p:cNvPr id="3" name="Metin Yer Tutucusu 2"/>
          <p:cNvSpPr>
            <a:spLocks noGrp="1"/>
          </p:cNvSpPr>
          <p:nvPr>
            <p:ph type="body" idx="1"/>
          </p:nvPr>
        </p:nvSpPr>
        <p:spPr>
          <a:xfrm>
            <a:off x="444500" y="1503881"/>
            <a:ext cx="4487532" cy="4985980"/>
          </a:xfrm>
        </p:spPr>
        <p:txBody>
          <a:bodyPr/>
          <a:lstStyle/>
          <a:p>
            <a:r>
              <a:rPr lang="tr-TR" dirty="0" smtClean="0"/>
              <a:t>(4) Eşitliğini tekrar düzenlersek;</a:t>
            </a:r>
          </a:p>
          <a:p>
            <a:endParaRPr lang="tr-TR" dirty="0"/>
          </a:p>
          <a:p>
            <a:endParaRPr lang="tr-TR" dirty="0" smtClean="0"/>
          </a:p>
          <a:p>
            <a:r>
              <a:rPr lang="tr-TR" dirty="0"/>
              <a:t>b</a:t>
            </a:r>
            <a:r>
              <a:rPr lang="tr-TR" dirty="0" smtClean="0"/>
              <a:t>ulunur. (4) den (5)’i çıkarıp I2 </a:t>
            </a:r>
            <a:r>
              <a:rPr lang="tr-TR" dirty="0" err="1" smtClean="0"/>
              <a:t>yi</a:t>
            </a:r>
            <a:r>
              <a:rPr lang="tr-TR" dirty="0" smtClean="0"/>
              <a:t> yok edersek,</a:t>
            </a:r>
          </a:p>
          <a:p>
            <a:endParaRPr lang="tr-TR" dirty="0"/>
          </a:p>
          <a:p>
            <a:endParaRPr lang="tr-TR" dirty="0" smtClean="0"/>
          </a:p>
          <a:p>
            <a:endParaRPr lang="tr-TR" dirty="0"/>
          </a:p>
          <a:p>
            <a:endParaRPr lang="tr-TR" dirty="0" smtClean="0"/>
          </a:p>
          <a:p>
            <a:r>
              <a:rPr lang="tr-TR" dirty="0" smtClean="0"/>
              <a:t>Elde edilir. I1 in değerini (5) de yerine yazarsak I2 için</a:t>
            </a:r>
          </a:p>
          <a:p>
            <a:endParaRPr lang="tr-TR" dirty="0"/>
          </a:p>
          <a:p>
            <a:endParaRPr lang="tr-TR" dirty="0" smtClean="0"/>
          </a:p>
          <a:p>
            <a:endParaRPr lang="tr-TR" dirty="0"/>
          </a:p>
          <a:p>
            <a:r>
              <a:rPr lang="tr-TR" dirty="0" smtClean="0"/>
              <a:t>elde ederiz. Son olarak;</a:t>
            </a:r>
          </a:p>
          <a:p>
            <a:endParaRPr lang="tr-TR" dirty="0"/>
          </a:p>
          <a:p>
            <a:endParaRPr lang="tr-TR" dirty="0" smtClean="0"/>
          </a:p>
          <a:p>
            <a:endParaRPr lang="tr-TR" dirty="0"/>
          </a:p>
          <a:p>
            <a:r>
              <a:rPr lang="tr-TR"/>
              <a:t>o</a:t>
            </a:r>
            <a:r>
              <a:rPr lang="tr-TR" smtClean="0"/>
              <a:t>lduğu </a:t>
            </a:r>
            <a:r>
              <a:rPr lang="tr-TR" dirty="0" smtClean="0"/>
              <a:t>görülür.</a:t>
            </a:r>
            <a:endParaRPr lang="tr-TR" dirty="0"/>
          </a:p>
        </p:txBody>
      </p:sp>
      <p:pic>
        <p:nvPicPr>
          <p:cNvPr id="4" name="Resim 3"/>
          <p:cNvPicPr>
            <a:picLocks noChangeAspect="1"/>
          </p:cNvPicPr>
          <p:nvPr/>
        </p:nvPicPr>
        <p:blipFill>
          <a:blip r:embed="rId2"/>
          <a:stretch>
            <a:fillRect/>
          </a:stretch>
        </p:blipFill>
        <p:spPr>
          <a:xfrm>
            <a:off x="4953000" y="1503881"/>
            <a:ext cx="3429000" cy="3878036"/>
          </a:xfrm>
          <a:prstGeom prst="rect">
            <a:avLst/>
          </a:prstGeom>
        </p:spPr>
      </p:pic>
      <p:pic>
        <p:nvPicPr>
          <p:cNvPr id="5" name="Resim 4"/>
          <p:cNvPicPr>
            <a:picLocks noChangeAspect="1"/>
          </p:cNvPicPr>
          <p:nvPr/>
        </p:nvPicPr>
        <p:blipFill>
          <a:blip r:embed="rId3"/>
          <a:stretch>
            <a:fillRect/>
          </a:stretch>
        </p:blipFill>
        <p:spPr>
          <a:xfrm>
            <a:off x="388724" y="1885144"/>
            <a:ext cx="4018279" cy="477056"/>
          </a:xfrm>
          <a:prstGeom prst="rect">
            <a:avLst/>
          </a:prstGeom>
        </p:spPr>
      </p:pic>
      <p:pic>
        <p:nvPicPr>
          <p:cNvPr id="6" name="Resim 5"/>
          <p:cNvPicPr>
            <a:picLocks noChangeAspect="1"/>
          </p:cNvPicPr>
          <p:nvPr/>
        </p:nvPicPr>
        <p:blipFill>
          <a:blip r:embed="rId4"/>
          <a:stretch>
            <a:fillRect/>
          </a:stretch>
        </p:blipFill>
        <p:spPr>
          <a:xfrm>
            <a:off x="1219200" y="2957124"/>
            <a:ext cx="1600200" cy="850106"/>
          </a:xfrm>
          <a:prstGeom prst="rect">
            <a:avLst/>
          </a:prstGeom>
        </p:spPr>
      </p:pic>
      <p:pic>
        <p:nvPicPr>
          <p:cNvPr id="7" name="Resim 6"/>
          <p:cNvPicPr>
            <a:picLocks noChangeAspect="1"/>
          </p:cNvPicPr>
          <p:nvPr/>
        </p:nvPicPr>
        <p:blipFill>
          <a:blip r:embed="rId5"/>
          <a:stretch>
            <a:fillRect/>
          </a:stretch>
        </p:blipFill>
        <p:spPr>
          <a:xfrm>
            <a:off x="507999" y="4381623"/>
            <a:ext cx="4360533" cy="702849"/>
          </a:xfrm>
          <a:prstGeom prst="rect">
            <a:avLst/>
          </a:prstGeom>
        </p:spPr>
      </p:pic>
      <p:pic>
        <p:nvPicPr>
          <p:cNvPr id="8" name="Resim 7"/>
          <p:cNvPicPr>
            <a:picLocks noChangeAspect="1"/>
          </p:cNvPicPr>
          <p:nvPr/>
        </p:nvPicPr>
        <p:blipFill>
          <a:blip r:embed="rId6"/>
          <a:stretch>
            <a:fillRect/>
          </a:stretch>
        </p:blipFill>
        <p:spPr>
          <a:xfrm>
            <a:off x="914399" y="5463247"/>
            <a:ext cx="2349295" cy="433716"/>
          </a:xfrm>
          <a:prstGeom prst="rect">
            <a:avLst/>
          </a:prstGeom>
        </p:spPr>
      </p:pic>
    </p:spTree>
    <p:extLst>
      <p:ext uri="{BB962C8B-B14F-4D97-AF65-F5344CB8AC3E}">
        <p14:creationId xmlns:p14="http://schemas.microsoft.com/office/powerpoint/2010/main" val="3921262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smtClean="0"/>
              <a:t>Örnek 28.9 Çok İlmekli Devre</a:t>
            </a:r>
            <a:endParaRPr lang="tr-TR" dirty="0"/>
          </a:p>
        </p:txBody>
      </p:sp>
      <p:sp>
        <p:nvSpPr>
          <p:cNvPr id="3" name="Metin Yer Tutucusu 2"/>
          <p:cNvSpPr>
            <a:spLocks noGrp="1"/>
          </p:cNvSpPr>
          <p:nvPr>
            <p:ph type="body" idx="1"/>
          </p:nvPr>
        </p:nvSpPr>
        <p:spPr>
          <a:xfrm>
            <a:off x="444500" y="1503880"/>
            <a:ext cx="4660900" cy="4985980"/>
          </a:xfrm>
        </p:spPr>
        <p:txBody>
          <a:bodyPr/>
          <a:lstStyle/>
          <a:p>
            <a:r>
              <a:rPr lang="tr-TR" dirty="0" smtClean="0"/>
              <a:t>(a) Şekil 28.15 deki çok ilmekli devrenin I1, I2 ve I3 akımlarını kararlı durumda değerlendiriniz.</a:t>
            </a:r>
          </a:p>
          <a:p>
            <a:r>
              <a:rPr lang="tr-TR" b="1" dirty="0" smtClean="0"/>
              <a:t>Çözüm</a:t>
            </a:r>
            <a:r>
              <a:rPr lang="tr-TR" dirty="0" smtClean="0"/>
              <a:t>: İlk olarak kondansatörün bir açık devreyi temsil ettiğine ve böylece kararlı şartları altında g ve b arasında </a:t>
            </a:r>
            <a:r>
              <a:rPr lang="tr-TR" dirty="0" err="1" smtClean="0"/>
              <a:t>ghab</a:t>
            </a:r>
            <a:r>
              <a:rPr lang="tr-TR" dirty="0" smtClean="0"/>
              <a:t> yolu boyunca akım olmadığına dikkat ediniz. Bu yüzden I1 ile ilgili yükler g ye geldiğinde, onlar 8 V </a:t>
            </a:r>
            <a:r>
              <a:rPr lang="tr-TR" dirty="0" err="1" smtClean="0"/>
              <a:t>luk</a:t>
            </a:r>
            <a:r>
              <a:rPr lang="tr-TR" dirty="0" smtClean="0"/>
              <a:t> batarya üzerinde b ye giderler. Dolayısıyla </a:t>
            </a:r>
            <a:r>
              <a:rPr lang="tr-TR" dirty="0" err="1" smtClean="0"/>
              <a:t>Igb</a:t>
            </a:r>
            <a:r>
              <a:rPr lang="tr-TR" dirty="0" smtClean="0"/>
              <a:t>=I1 </a:t>
            </a:r>
            <a:r>
              <a:rPr lang="tr-TR" dirty="0" err="1" smtClean="0"/>
              <a:t>dir</a:t>
            </a:r>
            <a:r>
              <a:rPr lang="tr-TR" dirty="0" smtClean="0"/>
              <a:t>. </a:t>
            </a:r>
            <a:r>
              <a:rPr lang="tr-TR" dirty="0" err="1" smtClean="0"/>
              <a:t>Kirchhoff’un</a:t>
            </a:r>
            <a:r>
              <a:rPr lang="tr-TR" dirty="0" smtClean="0"/>
              <a:t> Birinci kuralını c düğüm noktasına uygularsak,</a:t>
            </a:r>
          </a:p>
          <a:p>
            <a:endParaRPr lang="tr-TR" dirty="0"/>
          </a:p>
          <a:p>
            <a:r>
              <a:rPr lang="tr-TR" dirty="0" smtClean="0"/>
              <a:t>elde ederiz.  </a:t>
            </a:r>
            <a:r>
              <a:rPr lang="tr-TR" dirty="0" err="1" smtClean="0"/>
              <a:t>Kirchhoff’un</a:t>
            </a:r>
            <a:r>
              <a:rPr lang="tr-TR" dirty="0" smtClean="0"/>
              <a:t> ikinci kuralı </a:t>
            </a:r>
            <a:r>
              <a:rPr lang="tr-TR" dirty="0" err="1" smtClean="0"/>
              <a:t>defcd</a:t>
            </a:r>
            <a:r>
              <a:rPr lang="tr-TR" dirty="0" smtClean="0"/>
              <a:t> ve </a:t>
            </a:r>
            <a:r>
              <a:rPr lang="tr-TR" dirty="0" err="1" smtClean="0"/>
              <a:t>cfgbc</a:t>
            </a:r>
            <a:r>
              <a:rPr lang="tr-TR" dirty="0" smtClean="0"/>
              <a:t> kapalı devrelere uygulanırsa (saatin dönme yönünde)</a:t>
            </a:r>
          </a:p>
          <a:p>
            <a:endParaRPr lang="tr-TR" dirty="0"/>
          </a:p>
          <a:p>
            <a:endParaRPr lang="tr-TR" dirty="0" smtClean="0"/>
          </a:p>
          <a:p>
            <a:endParaRPr lang="tr-TR" dirty="0"/>
          </a:p>
          <a:p>
            <a:r>
              <a:rPr lang="tr-TR" dirty="0"/>
              <a:t>b</a:t>
            </a:r>
            <a:r>
              <a:rPr lang="tr-TR" dirty="0" smtClean="0"/>
              <a:t>ulunur. (1) ifadesinden I1=I3-I2 olur. Bunu (3) de yerine yazılırsa;</a:t>
            </a:r>
          </a:p>
        </p:txBody>
      </p:sp>
      <p:pic>
        <p:nvPicPr>
          <p:cNvPr id="4" name="Resim 3"/>
          <p:cNvPicPr>
            <a:picLocks noChangeAspect="1"/>
          </p:cNvPicPr>
          <p:nvPr/>
        </p:nvPicPr>
        <p:blipFill>
          <a:blip r:embed="rId2"/>
          <a:stretch>
            <a:fillRect/>
          </a:stretch>
        </p:blipFill>
        <p:spPr>
          <a:xfrm>
            <a:off x="5288697" y="1492859"/>
            <a:ext cx="3410803" cy="4330570"/>
          </a:xfrm>
          <a:prstGeom prst="rect">
            <a:avLst/>
          </a:prstGeom>
        </p:spPr>
      </p:pic>
      <p:pic>
        <p:nvPicPr>
          <p:cNvPr id="5" name="Resim 4"/>
          <p:cNvPicPr>
            <a:picLocks noChangeAspect="1"/>
          </p:cNvPicPr>
          <p:nvPr/>
        </p:nvPicPr>
        <p:blipFill>
          <a:blip r:embed="rId3"/>
          <a:stretch>
            <a:fillRect/>
          </a:stretch>
        </p:blipFill>
        <p:spPr>
          <a:xfrm>
            <a:off x="609600" y="3962400"/>
            <a:ext cx="1540784" cy="288897"/>
          </a:xfrm>
          <a:prstGeom prst="rect">
            <a:avLst/>
          </a:prstGeom>
        </p:spPr>
      </p:pic>
      <p:pic>
        <p:nvPicPr>
          <p:cNvPr id="6" name="Resim 5"/>
          <p:cNvPicPr>
            <a:picLocks noChangeAspect="1"/>
          </p:cNvPicPr>
          <p:nvPr/>
        </p:nvPicPr>
        <p:blipFill>
          <a:blip r:embed="rId4"/>
          <a:stretch>
            <a:fillRect/>
          </a:stretch>
        </p:blipFill>
        <p:spPr>
          <a:xfrm>
            <a:off x="434264" y="5173649"/>
            <a:ext cx="4316396" cy="649780"/>
          </a:xfrm>
          <a:prstGeom prst="rect">
            <a:avLst/>
          </a:prstGeom>
        </p:spPr>
      </p:pic>
    </p:spTree>
    <p:extLst>
      <p:ext uri="{BB962C8B-B14F-4D97-AF65-F5344CB8AC3E}">
        <p14:creationId xmlns:p14="http://schemas.microsoft.com/office/powerpoint/2010/main" val="12523249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a:t>Örnek 28.9 Çok İlmekli Devre</a:t>
            </a:r>
          </a:p>
        </p:txBody>
      </p:sp>
      <p:sp>
        <p:nvSpPr>
          <p:cNvPr id="3" name="Metin Yer Tutucusu 2"/>
          <p:cNvSpPr>
            <a:spLocks noGrp="1"/>
          </p:cNvSpPr>
          <p:nvPr>
            <p:ph type="body" idx="1"/>
          </p:nvPr>
        </p:nvSpPr>
        <p:spPr>
          <a:xfrm>
            <a:off x="444499" y="1503881"/>
            <a:ext cx="4844197" cy="4985980"/>
          </a:xfrm>
        </p:spPr>
        <p:txBody>
          <a:bodyPr/>
          <a:lstStyle/>
          <a:p>
            <a:endParaRPr lang="tr-TR" dirty="0" smtClean="0"/>
          </a:p>
          <a:p>
            <a:r>
              <a:rPr lang="tr-TR" dirty="0" smtClean="0"/>
              <a:t>elde edilir. (2) den (4)’ü çıkarıp, I3’ü yok edersek</a:t>
            </a:r>
          </a:p>
          <a:p>
            <a:endParaRPr lang="tr-TR" dirty="0" smtClean="0"/>
          </a:p>
          <a:p>
            <a:endParaRPr lang="tr-TR" dirty="0"/>
          </a:p>
          <a:p>
            <a:endParaRPr lang="tr-TR" dirty="0" smtClean="0"/>
          </a:p>
          <a:p>
            <a:r>
              <a:rPr lang="tr-TR" dirty="0" smtClean="0"/>
              <a:t>Buluruz. I2 akımın – çıkması  yönü ters tarafta olduğunu söylüyor. I2 </a:t>
            </a:r>
            <a:r>
              <a:rPr lang="tr-TR" dirty="0" err="1" smtClean="0"/>
              <a:t>yi</a:t>
            </a:r>
            <a:r>
              <a:rPr lang="tr-TR" dirty="0" smtClean="0"/>
              <a:t> (2) ve (3) denkleminde yerine yazarsak;</a:t>
            </a:r>
          </a:p>
          <a:p>
            <a:endParaRPr lang="tr-TR" dirty="0"/>
          </a:p>
          <a:p>
            <a:endParaRPr lang="tr-TR" dirty="0" smtClean="0"/>
          </a:p>
          <a:p>
            <a:r>
              <a:rPr lang="tr-TR" dirty="0"/>
              <a:t>b</a:t>
            </a:r>
            <a:r>
              <a:rPr lang="tr-TR" dirty="0" smtClean="0"/>
              <a:t>uluruz.</a:t>
            </a:r>
          </a:p>
          <a:p>
            <a:r>
              <a:rPr lang="tr-TR" dirty="0" smtClean="0"/>
              <a:t>(b) Kondansatör üzerindeki yük nedir?</a:t>
            </a:r>
          </a:p>
          <a:p>
            <a:r>
              <a:rPr lang="tr-TR" b="1" dirty="0" smtClean="0"/>
              <a:t>Çözüm</a:t>
            </a:r>
            <a:r>
              <a:rPr lang="tr-TR" dirty="0" smtClean="0"/>
              <a:t>:</a:t>
            </a:r>
          </a:p>
          <a:p>
            <a:endParaRPr lang="tr-TR" dirty="0"/>
          </a:p>
          <a:p>
            <a:endParaRPr lang="tr-TR" dirty="0" smtClean="0"/>
          </a:p>
          <a:p>
            <a:endParaRPr lang="tr-TR" dirty="0"/>
          </a:p>
          <a:p>
            <a:endParaRPr lang="tr-TR" dirty="0" smtClean="0"/>
          </a:p>
          <a:p>
            <a:endParaRPr lang="tr-TR" dirty="0"/>
          </a:p>
        </p:txBody>
      </p:sp>
      <p:pic>
        <p:nvPicPr>
          <p:cNvPr id="4" name="Resim 3"/>
          <p:cNvPicPr>
            <a:picLocks noChangeAspect="1"/>
          </p:cNvPicPr>
          <p:nvPr/>
        </p:nvPicPr>
        <p:blipFill>
          <a:blip r:embed="rId2"/>
          <a:stretch>
            <a:fillRect/>
          </a:stretch>
        </p:blipFill>
        <p:spPr>
          <a:xfrm>
            <a:off x="304800" y="1370047"/>
            <a:ext cx="3875429" cy="382553"/>
          </a:xfrm>
          <a:prstGeom prst="rect">
            <a:avLst/>
          </a:prstGeom>
        </p:spPr>
      </p:pic>
      <p:pic>
        <p:nvPicPr>
          <p:cNvPr id="5" name="Resim 4"/>
          <p:cNvPicPr>
            <a:picLocks noChangeAspect="1"/>
          </p:cNvPicPr>
          <p:nvPr/>
        </p:nvPicPr>
        <p:blipFill>
          <a:blip r:embed="rId3"/>
          <a:stretch>
            <a:fillRect/>
          </a:stretch>
        </p:blipFill>
        <p:spPr>
          <a:xfrm>
            <a:off x="5288697" y="1372674"/>
            <a:ext cx="3410803" cy="4330570"/>
          </a:xfrm>
          <a:prstGeom prst="rect">
            <a:avLst/>
          </a:prstGeom>
        </p:spPr>
      </p:pic>
      <p:pic>
        <p:nvPicPr>
          <p:cNvPr id="6" name="Resim 5"/>
          <p:cNvPicPr>
            <a:picLocks noChangeAspect="1"/>
          </p:cNvPicPr>
          <p:nvPr/>
        </p:nvPicPr>
        <p:blipFill>
          <a:blip r:embed="rId4"/>
          <a:stretch>
            <a:fillRect/>
          </a:stretch>
        </p:blipFill>
        <p:spPr>
          <a:xfrm>
            <a:off x="434262" y="2162207"/>
            <a:ext cx="2543795" cy="594060"/>
          </a:xfrm>
          <a:prstGeom prst="rect">
            <a:avLst/>
          </a:prstGeom>
        </p:spPr>
      </p:pic>
      <p:pic>
        <p:nvPicPr>
          <p:cNvPr id="7" name="Resim 6"/>
          <p:cNvPicPr>
            <a:picLocks noChangeAspect="1"/>
          </p:cNvPicPr>
          <p:nvPr/>
        </p:nvPicPr>
        <p:blipFill>
          <a:blip r:embed="rId5"/>
          <a:stretch>
            <a:fillRect/>
          </a:stretch>
        </p:blipFill>
        <p:spPr>
          <a:xfrm>
            <a:off x="480389" y="3773048"/>
            <a:ext cx="3047265" cy="494151"/>
          </a:xfrm>
          <a:prstGeom prst="rect">
            <a:avLst/>
          </a:prstGeom>
        </p:spPr>
      </p:pic>
      <p:pic>
        <p:nvPicPr>
          <p:cNvPr id="8" name="Resim 7"/>
          <p:cNvPicPr>
            <a:picLocks noChangeAspect="1"/>
          </p:cNvPicPr>
          <p:nvPr/>
        </p:nvPicPr>
        <p:blipFill>
          <a:blip r:embed="rId6"/>
          <a:stretch>
            <a:fillRect/>
          </a:stretch>
        </p:blipFill>
        <p:spPr>
          <a:xfrm>
            <a:off x="398678" y="5132980"/>
            <a:ext cx="3128976" cy="693536"/>
          </a:xfrm>
          <a:prstGeom prst="rect">
            <a:avLst/>
          </a:prstGeom>
        </p:spPr>
      </p:pic>
      <p:pic>
        <p:nvPicPr>
          <p:cNvPr id="9" name="Resim 8"/>
          <p:cNvPicPr>
            <a:picLocks noChangeAspect="1"/>
          </p:cNvPicPr>
          <p:nvPr/>
        </p:nvPicPr>
        <p:blipFill>
          <a:blip r:embed="rId7"/>
          <a:stretch>
            <a:fillRect/>
          </a:stretch>
        </p:blipFill>
        <p:spPr>
          <a:xfrm>
            <a:off x="498586" y="5957723"/>
            <a:ext cx="3540014" cy="413301"/>
          </a:xfrm>
          <a:prstGeom prst="rect">
            <a:avLst/>
          </a:prstGeom>
        </p:spPr>
      </p:pic>
    </p:spTree>
    <p:extLst>
      <p:ext uri="{BB962C8B-B14F-4D97-AF65-F5344CB8AC3E}">
        <p14:creationId xmlns:p14="http://schemas.microsoft.com/office/powerpoint/2010/main" val="1997821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2527300" cy="350737"/>
          </a:xfrm>
          <a:prstGeom prst="rect">
            <a:avLst/>
          </a:prstGeom>
        </p:spPr>
        <p:txBody>
          <a:bodyPr vert="horz" wrap="square" lIns="0" tIns="12065" rIns="0" bIns="0" rtlCol="0">
            <a:spAutoFit/>
          </a:bodyPr>
          <a:lstStyle/>
          <a:p>
            <a:pPr marL="12700">
              <a:lnSpc>
                <a:spcPct val="100000"/>
              </a:lnSpc>
              <a:spcBef>
                <a:spcPts val="95"/>
              </a:spcBef>
            </a:pPr>
            <a:r>
              <a:rPr spc="-5" dirty="0"/>
              <a:t>RC</a:t>
            </a:r>
            <a:r>
              <a:rPr spc="-55" dirty="0"/>
              <a:t> </a:t>
            </a:r>
            <a:r>
              <a:rPr lang="tr-TR" spc="-5" dirty="0" smtClean="0"/>
              <a:t>Devreleri</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28.4</a:t>
            </a:r>
            <a:endParaRPr sz="1200" dirty="0">
              <a:latin typeface="Arial"/>
              <a:cs typeface="Arial"/>
            </a:endParaRPr>
          </a:p>
        </p:txBody>
      </p:sp>
      <p:sp>
        <p:nvSpPr>
          <p:cNvPr id="3" name="object 3"/>
          <p:cNvSpPr txBox="1"/>
          <p:nvPr/>
        </p:nvSpPr>
        <p:spPr>
          <a:xfrm>
            <a:off x="444500" y="1491673"/>
            <a:ext cx="7834630" cy="1281761"/>
          </a:xfrm>
          <a:prstGeom prst="rect">
            <a:avLst/>
          </a:prstGeom>
        </p:spPr>
        <p:txBody>
          <a:bodyPr vert="horz" wrap="square" lIns="0" tIns="167005" rIns="0" bIns="0" rtlCol="0">
            <a:spAutoFit/>
          </a:bodyPr>
          <a:lstStyle/>
          <a:p>
            <a:pPr marL="12700">
              <a:lnSpc>
                <a:spcPct val="100000"/>
              </a:lnSpc>
              <a:spcBef>
                <a:spcPts val="1315"/>
              </a:spcBef>
            </a:pPr>
            <a:r>
              <a:rPr lang="tr-TR" dirty="0" smtClean="0">
                <a:latin typeface="Arial"/>
                <a:cs typeface="Arial"/>
              </a:rPr>
              <a:t>Kondansatör içeren doğru akım devrelerinde</a:t>
            </a:r>
            <a:r>
              <a:rPr sz="1800" spc="-5" dirty="0" smtClean="0">
                <a:latin typeface="Arial"/>
                <a:cs typeface="Arial"/>
              </a:rPr>
              <a:t>, </a:t>
            </a:r>
            <a:r>
              <a:rPr lang="tr-TR" sz="1800" spc="-5" dirty="0" smtClean="0">
                <a:latin typeface="Arial"/>
                <a:cs typeface="Arial"/>
              </a:rPr>
              <a:t>akım zamanla değişebilir</a:t>
            </a:r>
            <a:r>
              <a:rPr sz="1800" spc="-5" dirty="0" smtClean="0">
                <a:latin typeface="Arial"/>
                <a:cs typeface="Arial"/>
              </a:rPr>
              <a:t>.</a:t>
            </a:r>
            <a:endParaRPr sz="1800" dirty="0">
              <a:latin typeface="Arial"/>
              <a:cs typeface="Arial"/>
            </a:endParaRPr>
          </a:p>
          <a:p>
            <a:pPr marL="464820" indent="-223520">
              <a:lnSpc>
                <a:spcPct val="100000"/>
              </a:lnSpc>
              <a:spcBef>
                <a:spcPts val="1210"/>
              </a:spcBef>
              <a:buClr>
                <a:srgbClr val="2086B9"/>
              </a:buClr>
              <a:buFont typeface="Wingdings"/>
              <a:buChar char=""/>
              <a:tabLst>
                <a:tab pos="465455" algn="l"/>
              </a:tabLst>
            </a:pPr>
            <a:r>
              <a:rPr lang="tr-TR" sz="1800" dirty="0" smtClean="0">
                <a:latin typeface="Arial"/>
                <a:cs typeface="Arial"/>
              </a:rPr>
              <a:t>Akım hala aynı yöndedir.</a:t>
            </a:r>
            <a:endParaRPr sz="1800" dirty="0">
              <a:latin typeface="Arial"/>
              <a:cs typeface="Arial"/>
            </a:endParaRPr>
          </a:p>
          <a:p>
            <a:pPr marL="12700">
              <a:lnSpc>
                <a:spcPct val="100000"/>
              </a:lnSpc>
              <a:spcBef>
                <a:spcPts val="985"/>
              </a:spcBef>
            </a:pPr>
            <a:r>
              <a:rPr lang="tr-TR" sz="1800" spc="-5" dirty="0" smtClean="0">
                <a:latin typeface="Arial"/>
                <a:cs typeface="Arial"/>
              </a:rPr>
              <a:t>Bir RC devresinde direnç ve kondansatör seri bağlanacak.</a:t>
            </a:r>
            <a:endParaRPr sz="1800" dirty="0">
              <a:latin typeface="Arial"/>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2536825"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Örnek </a:t>
            </a:r>
            <a:r>
              <a:rPr spc="-5" dirty="0" smtClean="0"/>
              <a:t>RC </a:t>
            </a:r>
            <a:r>
              <a:rPr lang="tr-TR" spc="-5" dirty="0" smtClean="0"/>
              <a:t>Devresi</a:t>
            </a:r>
            <a:endParaRPr spc="-5" dirty="0"/>
          </a:p>
        </p:txBody>
      </p:sp>
      <p:sp>
        <p:nvSpPr>
          <p:cNvPr id="6" name="object 6"/>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28.4</a:t>
            </a:r>
            <a:endParaRPr sz="1200" dirty="0">
              <a:latin typeface="Arial"/>
              <a:cs typeface="Arial"/>
            </a:endParaRPr>
          </a:p>
        </p:txBody>
      </p:sp>
      <p:pic>
        <p:nvPicPr>
          <p:cNvPr id="7" name="Resim 6"/>
          <p:cNvPicPr>
            <a:picLocks noChangeAspect="1"/>
          </p:cNvPicPr>
          <p:nvPr/>
        </p:nvPicPr>
        <p:blipFill>
          <a:blip r:embed="rId2"/>
          <a:stretch>
            <a:fillRect/>
          </a:stretch>
        </p:blipFill>
        <p:spPr>
          <a:xfrm>
            <a:off x="3276600" y="1035008"/>
            <a:ext cx="4724400" cy="5334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8989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Bir Kondansatörün Yüklenmesi</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28.4</a:t>
            </a:r>
            <a:endParaRPr sz="1200" dirty="0">
              <a:latin typeface="Arial"/>
              <a:cs typeface="Arial"/>
            </a:endParaRPr>
          </a:p>
        </p:txBody>
      </p:sp>
      <p:sp>
        <p:nvSpPr>
          <p:cNvPr id="3" name="object 3"/>
          <p:cNvSpPr txBox="1"/>
          <p:nvPr/>
        </p:nvSpPr>
        <p:spPr>
          <a:xfrm>
            <a:off x="444500" y="1503881"/>
            <a:ext cx="8097520" cy="3253327"/>
          </a:xfrm>
          <a:prstGeom prst="rect">
            <a:avLst/>
          </a:prstGeom>
        </p:spPr>
        <p:txBody>
          <a:bodyPr vert="horz" wrap="square" lIns="0" tIns="154940" rIns="0" bIns="0" rtlCol="0">
            <a:spAutoFit/>
          </a:bodyPr>
          <a:lstStyle/>
          <a:p>
            <a:pPr marL="12700">
              <a:lnSpc>
                <a:spcPct val="100000"/>
              </a:lnSpc>
              <a:spcBef>
                <a:spcPts val="1220"/>
              </a:spcBef>
            </a:pPr>
            <a:r>
              <a:rPr lang="tr-TR" sz="1800" spc="-5" dirty="0" smtClean="0">
                <a:latin typeface="Arial"/>
                <a:cs typeface="Arial"/>
              </a:rPr>
              <a:t>Devre tamamlandığı zaman, kondansatör yüklenmeye başlar</a:t>
            </a:r>
            <a:r>
              <a:rPr sz="1800" spc="-5" dirty="0" smtClean="0">
                <a:latin typeface="Arial"/>
                <a:cs typeface="Arial"/>
              </a:rPr>
              <a:t>.</a:t>
            </a:r>
            <a:endParaRPr sz="1800" dirty="0">
              <a:latin typeface="Arial"/>
              <a:cs typeface="Arial"/>
            </a:endParaRPr>
          </a:p>
          <a:p>
            <a:pPr marL="12700" marR="5080">
              <a:lnSpc>
                <a:spcPct val="151700"/>
              </a:lnSpc>
            </a:pPr>
            <a:r>
              <a:rPr lang="tr-TR" sz="1800" dirty="0" smtClean="0">
                <a:latin typeface="Arial"/>
                <a:cs typeface="Arial"/>
              </a:rPr>
              <a:t>Kondansatör, maksimum </a:t>
            </a:r>
            <a:r>
              <a:rPr lang="tr-TR" dirty="0" smtClean="0">
                <a:latin typeface="Arial"/>
                <a:cs typeface="Arial"/>
              </a:rPr>
              <a:t>yüke </a:t>
            </a:r>
            <a:r>
              <a:rPr lang="tr-TR" dirty="0">
                <a:latin typeface="Arial"/>
                <a:cs typeface="Arial"/>
              </a:rPr>
              <a:t>(Q = C</a:t>
            </a:r>
            <a:r>
              <a:rPr lang="el-GR" dirty="0">
                <a:latin typeface="Arial"/>
                <a:cs typeface="Arial"/>
              </a:rPr>
              <a:t>ε</a:t>
            </a:r>
            <a:r>
              <a:rPr lang="el-GR" dirty="0" smtClean="0">
                <a:latin typeface="Arial"/>
                <a:cs typeface="Arial"/>
              </a:rPr>
              <a:t>)</a:t>
            </a:r>
            <a:r>
              <a:rPr lang="tr-TR" dirty="0" smtClean="0">
                <a:latin typeface="Arial"/>
                <a:cs typeface="Arial"/>
              </a:rPr>
              <a:t> ulaşana kadar yüklenmeye devam eder. Kondansatör tam yüklendiği zaman, devredeki akım sıfır olur.</a:t>
            </a:r>
            <a:endParaRPr sz="1800" dirty="0">
              <a:latin typeface="Arial"/>
              <a:cs typeface="Arial"/>
            </a:endParaRPr>
          </a:p>
          <a:p>
            <a:pPr marL="355600" marR="306705" indent="-342900">
              <a:lnSpc>
                <a:spcPct val="101699"/>
              </a:lnSpc>
              <a:spcBef>
                <a:spcPts val="1090"/>
              </a:spcBef>
            </a:pPr>
            <a:r>
              <a:rPr lang="tr-TR" sz="1800" dirty="0" smtClean="0">
                <a:latin typeface="Arial"/>
                <a:cs typeface="Arial"/>
              </a:rPr>
              <a:t>Plakalar yüklendiği zaman, kondansatör üzerindeki potansiyel farkı artar.</a:t>
            </a:r>
            <a:endParaRPr sz="1800" dirty="0">
              <a:latin typeface="Arial"/>
              <a:cs typeface="Arial"/>
            </a:endParaRPr>
          </a:p>
          <a:p>
            <a:pPr marL="12700" marR="915035">
              <a:lnSpc>
                <a:spcPts val="3290"/>
              </a:lnSpc>
              <a:spcBef>
                <a:spcPts val="285"/>
              </a:spcBef>
            </a:pPr>
            <a:r>
              <a:rPr lang="tr-TR" sz="1800" dirty="0" smtClean="0">
                <a:latin typeface="Arial"/>
                <a:cs typeface="Arial"/>
              </a:rPr>
              <a:t>Anahtar kapatıldığı anda, kondansatördeki yük sıfırıdır. Maksimum yüke ulaştığı zaman, devredeki akım sıfır olur.</a:t>
            </a:r>
            <a:endParaRPr sz="1800" dirty="0">
              <a:latin typeface="Arial"/>
              <a:cs typeface="Arial"/>
            </a:endParaRPr>
          </a:p>
          <a:p>
            <a:pPr marL="464820" marR="157480" indent="-223520">
              <a:lnSpc>
                <a:spcPct val="100000"/>
              </a:lnSpc>
              <a:spcBef>
                <a:spcPts val="915"/>
              </a:spcBef>
              <a:buClr>
                <a:srgbClr val="2086B9"/>
              </a:buClr>
              <a:buFont typeface="Wingdings"/>
              <a:buChar char=""/>
              <a:tabLst>
                <a:tab pos="465455" algn="l"/>
              </a:tabLst>
            </a:pPr>
            <a:r>
              <a:rPr lang="tr-TR" sz="1800" dirty="0" smtClean="0">
                <a:latin typeface="Arial"/>
                <a:cs typeface="Arial"/>
              </a:rPr>
              <a:t>Kondansatör üzerindeki potansiyel farkı, bataryanın sağladığı potansiyel farkı ile aynı olur.</a:t>
            </a:r>
            <a:endParaRPr sz="1800" dirty="0">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56515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RC Devresinde </a:t>
            </a:r>
            <a:r>
              <a:rPr lang="tr-TR" spc="-5" dirty="0" err="1" smtClean="0"/>
              <a:t>Kondansantörün</a:t>
            </a:r>
            <a:r>
              <a:rPr lang="tr-TR" spc="-5" dirty="0" smtClean="0"/>
              <a:t> Yüklenmesi</a:t>
            </a:r>
            <a:endParaRPr spc="-5" dirty="0"/>
          </a:p>
        </p:txBody>
      </p:sp>
      <p:sp>
        <p:nvSpPr>
          <p:cNvPr id="3" name="object 3"/>
          <p:cNvSpPr txBox="1"/>
          <p:nvPr/>
        </p:nvSpPr>
        <p:spPr>
          <a:xfrm>
            <a:off x="444500" y="1630502"/>
            <a:ext cx="4008120" cy="1931298"/>
          </a:xfrm>
          <a:prstGeom prst="rect">
            <a:avLst/>
          </a:prstGeom>
        </p:spPr>
        <p:txBody>
          <a:bodyPr vert="horz" wrap="square" lIns="0" tIns="12700" rIns="0" bIns="0" rtlCol="0">
            <a:spAutoFit/>
          </a:bodyPr>
          <a:lstStyle/>
          <a:p>
            <a:pPr marL="12700">
              <a:lnSpc>
                <a:spcPts val="2050"/>
              </a:lnSpc>
              <a:spcBef>
                <a:spcPts val="100"/>
              </a:spcBef>
            </a:pPr>
            <a:r>
              <a:rPr lang="tr-TR" sz="1800" dirty="0" smtClean="0">
                <a:latin typeface="Arial"/>
                <a:cs typeface="Arial"/>
              </a:rPr>
              <a:t>Kondansatör üzerindeki yük zamanla değişir.</a:t>
            </a:r>
            <a:endParaRPr sz="1800" dirty="0">
              <a:latin typeface="Arial"/>
              <a:cs typeface="Arial"/>
            </a:endParaRPr>
          </a:p>
          <a:p>
            <a:pPr marL="464820" marR="1354455" indent="-223520">
              <a:lnSpc>
                <a:spcPct val="100000"/>
              </a:lnSpc>
              <a:spcBef>
                <a:spcPts val="1205"/>
              </a:spcBef>
              <a:buClr>
                <a:srgbClr val="2086B9"/>
              </a:buClr>
              <a:buFont typeface="Wingdings"/>
              <a:buChar char=""/>
              <a:tabLst>
                <a:tab pos="465455" algn="l"/>
              </a:tabLst>
            </a:pPr>
            <a:r>
              <a:rPr sz="1800" i="1" spc="-5" dirty="0">
                <a:latin typeface="Arial"/>
                <a:cs typeface="Arial"/>
              </a:rPr>
              <a:t>q(t) </a:t>
            </a:r>
            <a:r>
              <a:rPr sz="1800" dirty="0">
                <a:latin typeface="Arial"/>
                <a:cs typeface="Arial"/>
              </a:rPr>
              <a:t>= </a:t>
            </a:r>
            <a:r>
              <a:rPr sz="1800" i="1" spc="-20" dirty="0">
                <a:latin typeface="Arial"/>
                <a:cs typeface="Arial"/>
              </a:rPr>
              <a:t>C</a:t>
            </a:r>
            <a:r>
              <a:rPr sz="2950" i="1" spc="-20" dirty="0">
                <a:latin typeface="Symbol"/>
                <a:cs typeface="Symbol"/>
              </a:rPr>
              <a:t></a:t>
            </a:r>
            <a:r>
              <a:rPr sz="1800" spc="-20" dirty="0">
                <a:latin typeface="Arial"/>
                <a:cs typeface="Arial"/>
              </a:rPr>
              <a:t>(1 </a:t>
            </a:r>
            <a:r>
              <a:rPr sz="1800" dirty="0">
                <a:latin typeface="Arial"/>
                <a:cs typeface="Arial"/>
              </a:rPr>
              <a:t>–</a:t>
            </a:r>
            <a:r>
              <a:rPr sz="1800" spc="-20" dirty="0">
                <a:latin typeface="Arial"/>
                <a:cs typeface="Arial"/>
              </a:rPr>
              <a:t> </a:t>
            </a:r>
            <a:r>
              <a:rPr sz="1800" i="1" spc="-5" dirty="0">
                <a:latin typeface="Arial"/>
                <a:cs typeface="Arial"/>
              </a:rPr>
              <a:t>e</a:t>
            </a:r>
            <a:r>
              <a:rPr sz="1800" spc="-7" baseline="25462" dirty="0">
                <a:latin typeface="Arial"/>
                <a:cs typeface="Arial"/>
              </a:rPr>
              <a:t>-</a:t>
            </a:r>
            <a:r>
              <a:rPr sz="1800" i="1" spc="-7" baseline="25462" dirty="0">
                <a:latin typeface="Arial"/>
                <a:cs typeface="Arial"/>
              </a:rPr>
              <a:t>t</a:t>
            </a:r>
            <a:r>
              <a:rPr sz="1800" spc="-7" baseline="25462" dirty="0">
                <a:latin typeface="Arial"/>
                <a:cs typeface="Arial"/>
              </a:rPr>
              <a:t>/</a:t>
            </a:r>
            <a:r>
              <a:rPr sz="1800" i="1" spc="-7" baseline="25462" dirty="0">
                <a:latin typeface="Arial"/>
                <a:cs typeface="Arial"/>
              </a:rPr>
              <a:t>RC</a:t>
            </a:r>
            <a:r>
              <a:rPr sz="1800" spc="-5" dirty="0">
                <a:latin typeface="Arial"/>
                <a:cs typeface="Arial"/>
              </a:rPr>
              <a:t>)</a:t>
            </a:r>
            <a:endParaRPr sz="1800" dirty="0">
              <a:latin typeface="Arial"/>
              <a:cs typeface="Arial"/>
            </a:endParaRPr>
          </a:p>
          <a:p>
            <a:pPr marL="464820">
              <a:lnSpc>
                <a:spcPct val="100000"/>
              </a:lnSpc>
              <a:spcBef>
                <a:spcPts val="825"/>
              </a:spcBef>
            </a:pPr>
            <a:r>
              <a:rPr sz="1800" dirty="0">
                <a:latin typeface="Arial"/>
                <a:cs typeface="Arial"/>
              </a:rPr>
              <a:t>= </a:t>
            </a:r>
            <a:r>
              <a:rPr sz="1800" i="1" spc="-5" dirty="0">
                <a:latin typeface="Arial"/>
                <a:cs typeface="Arial"/>
              </a:rPr>
              <a:t>Q</a:t>
            </a:r>
            <a:r>
              <a:rPr sz="1800" spc="-5" dirty="0">
                <a:latin typeface="Arial"/>
                <a:cs typeface="Arial"/>
              </a:rPr>
              <a:t>(1 </a:t>
            </a:r>
            <a:r>
              <a:rPr sz="1800" dirty="0">
                <a:latin typeface="Arial"/>
                <a:cs typeface="Arial"/>
              </a:rPr>
              <a:t>–</a:t>
            </a:r>
            <a:r>
              <a:rPr sz="1800" spc="-20" dirty="0">
                <a:latin typeface="Arial"/>
                <a:cs typeface="Arial"/>
              </a:rPr>
              <a:t> </a:t>
            </a:r>
            <a:r>
              <a:rPr sz="1800" i="1" spc="-5" dirty="0">
                <a:latin typeface="Arial"/>
                <a:cs typeface="Arial"/>
              </a:rPr>
              <a:t>e</a:t>
            </a:r>
            <a:r>
              <a:rPr sz="1800" spc="-7" baseline="25462" dirty="0">
                <a:latin typeface="Arial"/>
                <a:cs typeface="Arial"/>
              </a:rPr>
              <a:t>-</a:t>
            </a:r>
            <a:r>
              <a:rPr sz="1800" i="1" spc="-7" baseline="25462" dirty="0">
                <a:latin typeface="Arial"/>
                <a:cs typeface="Arial"/>
              </a:rPr>
              <a:t>t</a:t>
            </a:r>
            <a:r>
              <a:rPr sz="1800" spc="-7" baseline="25462" dirty="0">
                <a:latin typeface="Arial"/>
                <a:cs typeface="Arial"/>
              </a:rPr>
              <a:t>/</a:t>
            </a:r>
            <a:r>
              <a:rPr sz="1800" i="1" spc="-7" baseline="25462" dirty="0">
                <a:latin typeface="Arial"/>
                <a:cs typeface="Arial"/>
              </a:rPr>
              <a:t>RC</a:t>
            </a:r>
            <a:r>
              <a:rPr sz="1800" spc="-5" dirty="0">
                <a:latin typeface="Arial"/>
                <a:cs typeface="Arial"/>
              </a:rPr>
              <a:t>)</a:t>
            </a:r>
            <a:endParaRPr sz="1800" dirty="0">
              <a:latin typeface="Arial"/>
              <a:cs typeface="Arial"/>
            </a:endParaRPr>
          </a:p>
          <a:p>
            <a:pPr marL="12700">
              <a:lnSpc>
                <a:spcPct val="100000"/>
              </a:lnSpc>
              <a:spcBef>
                <a:spcPts val="865"/>
              </a:spcBef>
            </a:pPr>
            <a:r>
              <a:rPr lang="tr-TR" sz="1800" dirty="0" smtClean="0">
                <a:latin typeface="Arial"/>
                <a:cs typeface="Arial"/>
              </a:rPr>
              <a:t>Akım aşağıdaki gibi bulunabilir</a:t>
            </a:r>
            <a:endParaRPr sz="1800" dirty="0">
              <a:latin typeface="Arial"/>
              <a:cs typeface="Arial"/>
            </a:endParaRPr>
          </a:p>
        </p:txBody>
      </p:sp>
      <p:sp>
        <p:nvSpPr>
          <p:cNvPr id="4" name="object 4"/>
          <p:cNvSpPr txBox="1"/>
          <p:nvPr/>
        </p:nvSpPr>
        <p:spPr>
          <a:xfrm>
            <a:off x="673100" y="4343586"/>
            <a:ext cx="2379980" cy="675825"/>
          </a:xfrm>
          <a:prstGeom prst="rect">
            <a:avLst/>
          </a:prstGeom>
        </p:spPr>
        <p:txBody>
          <a:bodyPr vert="horz" wrap="square" lIns="0" tIns="52069" rIns="0" bIns="0" rtlCol="0">
            <a:spAutoFit/>
          </a:bodyPr>
          <a:lstStyle/>
          <a:p>
            <a:pPr marL="236220" indent="-223520">
              <a:lnSpc>
                <a:spcPct val="100000"/>
              </a:lnSpc>
              <a:spcBef>
                <a:spcPts val="409"/>
              </a:spcBef>
              <a:buClr>
                <a:srgbClr val="2086B9"/>
              </a:buClr>
              <a:buSzPct val="94736"/>
              <a:buFont typeface="Wingdings"/>
              <a:buChar char=""/>
              <a:tabLst>
                <a:tab pos="236854" algn="l"/>
              </a:tabLst>
            </a:pPr>
            <a:r>
              <a:rPr sz="1900" i="1" spc="-45" dirty="0">
                <a:latin typeface="Symbol"/>
                <a:cs typeface="Symbol"/>
              </a:rPr>
              <a:t></a:t>
            </a:r>
            <a:r>
              <a:rPr sz="1900" i="1" spc="-45" dirty="0">
                <a:latin typeface="Times New Roman"/>
                <a:cs typeface="Times New Roman"/>
              </a:rPr>
              <a:t> </a:t>
            </a:r>
            <a:r>
              <a:rPr sz="1800" spc="-5" dirty="0">
                <a:latin typeface="Arial"/>
                <a:cs typeface="Arial"/>
              </a:rPr>
              <a:t>is </a:t>
            </a:r>
            <a:r>
              <a:rPr lang="tr-TR" sz="1800" spc="-5" dirty="0" smtClean="0">
                <a:latin typeface="Arial"/>
                <a:cs typeface="Arial"/>
              </a:rPr>
              <a:t>zaman sabitidir.</a:t>
            </a:r>
            <a:endParaRPr sz="1800" dirty="0">
              <a:latin typeface="Arial"/>
              <a:cs typeface="Arial"/>
            </a:endParaRPr>
          </a:p>
          <a:p>
            <a:pPr marL="590550" lvl="1" indent="-239395">
              <a:lnSpc>
                <a:spcPct val="100000"/>
              </a:lnSpc>
              <a:spcBef>
                <a:spcPts val="315"/>
              </a:spcBef>
              <a:buClr>
                <a:srgbClr val="2086B9"/>
              </a:buClr>
              <a:buSzPct val="94736"/>
              <a:buFont typeface="Wingdings"/>
              <a:buChar char=""/>
              <a:tabLst>
                <a:tab pos="589915" algn="l"/>
                <a:tab pos="591185" algn="l"/>
              </a:tabLst>
            </a:pPr>
            <a:r>
              <a:rPr sz="1900" i="1" spc="-45" dirty="0">
                <a:latin typeface="Symbol"/>
                <a:cs typeface="Symbol"/>
              </a:rPr>
              <a:t></a:t>
            </a:r>
            <a:r>
              <a:rPr sz="1900" i="1" spc="-45" dirty="0">
                <a:latin typeface="Times New Roman"/>
                <a:cs typeface="Times New Roman"/>
              </a:rPr>
              <a:t> </a:t>
            </a:r>
            <a:r>
              <a:rPr sz="1800" dirty="0">
                <a:latin typeface="Arial"/>
                <a:cs typeface="Arial"/>
              </a:rPr>
              <a:t>=</a:t>
            </a:r>
            <a:r>
              <a:rPr sz="1800" spc="45" dirty="0">
                <a:latin typeface="Arial"/>
                <a:cs typeface="Arial"/>
              </a:rPr>
              <a:t> </a:t>
            </a:r>
            <a:r>
              <a:rPr sz="1800" i="1" spc="-10" dirty="0">
                <a:latin typeface="Arial"/>
                <a:cs typeface="Arial"/>
              </a:rPr>
              <a:t>RC</a:t>
            </a:r>
            <a:endParaRPr sz="1800" dirty="0">
              <a:latin typeface="Arial"/>
              <a:cs typeface="Arial"/>
            </a:endParaRPr>
          </a:p>
        </p:txBody>
      </p:sp>
      <p:sp>
        <p:nvSpPr>
          <p:cNvPr id="5" name="object 5"/>
          <p:cNvSpPr/>
          <p:nvPr/>
        </p:nvSpPr>
        <p:spPr>
          <a:xfrm>
            <a:off x="1432287" y="3933710"/>
            <a:ext cx="177800" cy="0"/>
          </a:xfrm>
          <a:custGeom>
            <a:avLst/>
            <a:gdLst/>
            <a:ahLst/>
            <a:cxnLst/>
            <a:rect l="l" t="t" r="r" b="b"/>
            <a:pathLst>
              <a:path w="177800">
                <a:moveTo>
                  <a:pt x="0" y="0"/>
                </a:moveTo>
                <a:lnTo>
                  <a:pt x="177521" y="0"/>
                </a:lnTo>
              </a:path>
            </a:pathLst>
          </a:custGeom>
          <a:ln w="8578">
            <a:solidFill>
              <a:srgbClr val="000000"/>
            </a:solidFill>
          </a:ln>
        </p:spPr>
        <p:txBody>
          <a:bodyPr wrap="square" lIns="0" tIns="0" rIns="0" bIns="0" rtlCol="0"/>
          <a:lstStyle/>
          <a:p>
            <a:endParaRPr/>
          </a:p>
        </p:txBody>
      </p:sp>
      <p:sp>
        <p:nvSpPr>
          <p:cNvPr id="6" name="object 6"/>
          <p:cNvSpPr/>
          <p:nvPr/>
        </p:nvSpPr>
        <p:spPr>
          <a:xfrm>
            <a:off x="1872132" y="3801195"/>
            <a:ext cx="38735" cy="120650"/>
          </a:xfrm>
          <a:custGeom>
            <a:avLst/>
            <a:gdLst/>
            <a:ahLst/>
            <a:cxnLst/>
            <a:rect l="l" t="t" r="r" b="b"/>
            <a:pathLst>
              <a:path w="38735" h="120650">
                <a:moveTo>
                  <a:pt x="38245" y="0"/>
                </a:moveTo>
                <a:lnTo>
                  <a:pt x="0" y="120284"/>
                </a:lnTo>
              </a:path>
            </a:pathLst>
          </a:custGeom>
          <a:ln w="4150">
            <a:solidFill>
              <a:srgbClr val="000000"/>
            </a:solidFill>
          </a:ln>
        </p:spPr>
        <p:txBody>
          <a:bodyPr wrap="square" lIns="0" tIns="0" rIns="0" bIns="0" rtlCol="0"/>
          <a:lstStyle/>
          <a:p>
            <a:endParaRPr/>
          </a:p>
        </p:txBody>
      </p:sp>
      <p:sp>
        <p:nvSpPr>
          <p:cNvPr id="7" name="object 7"/>
          <p:cNvSpPr txBox="1"/>
          <p:nvPr/>
        </p:nvSpPr>
        <p:spPr>
          <a:xfrm>
            <a:off x="1426654" y="3925958"/>
            <a:ext cx="178435" cy="274955"/>
          </a:xfrm>
          <a:prstGeom prst="rect">
            <a:avLst/>
          </a:prstGeom>
        </p:spPr>
        <p:txBody>
          <a:bodyPr vert="horz" wrap="square" lIns="0" tIns="16510" rIns="0" bIns="0" rtlCol="0">
            <a:spAutoFit/>
          </a:bodyPr>
          <a:lstStyle/>
          <a:p>
            <a:pPr marL="12700">
              <a:lnSpc>
                <a:spcPct val="100000"/>
              </a:lnSpc>
              <a:spcBef>
                <a:spcPts val="130"/>
              </a:spcBef>
            </a:pPr>
            <a:r>
              <a:rPr sz="1600" i="1" spc="45" dirty="0">
                <a:latin typeface="Arial"/>
                <a:cs typeface="Arial"/>
              </a:rPr>
              <a:t>R</a:t>
            </a:r>
            <a:endParaRPr sz="1600">
              <a:latin typeface="Arial"/>
              <a:cs typeface="Arial"/>
            </a:endParaRPr>
          </a:p>
        </p:txBody>
      </p:sp>
      <p:sp>
        <p:nvSpPr>
          <p:cNvPr id="8" name="object 8"/>
          <p:cNvSpPr txBox="1"/>
          <p:nvPr/>
        </p:nvSpPr>
        <p:spPr>
          <a:xfrm>
            <a:off x="865411" y="3765304"/>
            <a:ext cx="1239520" cy="274955"/>
          </a:xfrm>
          <a:prstGeom prst="rect">
            <a:avLst/>
          </a:prstGeom>
        </p:spPr>
        <p:txBody>
          <a:bodyPr vert="horz" wrap="square" lIns="0" tIns="16510" rIns="0" bIns="0" rtlCol="0">
            <a:spAutoFit/>
          </a:bodyPr>
          <a:lstStyle/>
          <a:p>
            <a:pPr marL="12700">
              <a:lnSpc>
                <a:spcPct val="100000"/>
              </a:lnSpc>
              <a:spcBef>
                <a:spcPts val="130"/>
              </a:spcBef>
            </a:pPr>
            <a:r>
              <a:rPr sz="1600" i="1" spc="20" dirty="0">
                <a:latin typeface="Times New Roman"/>
                <a:cs typeface="Times New Roman"/>
              </a:rPr>
              <a:t>I( </a:t>
            </a:r>
            <a:r>
              <a:rPr sz="1600" i="1" spc="15" dirty="0">
                <a:latin typeface="Arial"/>
                <a:cs typeface="Arial"/>
              </a:rPr>
              <a:t>t </a:t>
            </a:r>
            <a:r>
              <a:rPr sz="1600" i="1" spc="20" dirty="0">
                <a:latin typeface="Times New Roman"/>
                <a:cs typeface="Times New Roman"/>
              </a:rPr>
              <a:t>) </a:t>
            </a:r>
            <a:r>
              <a:rPr sz="1600" spc="30" dirty="0">
                <a:latin typeface="Symbol"/>
                <a:cs typeface="Symbol"/>
              </a:rPr>
              <a:t></a:t>
            </a:r>
            <a:r>
              <a:rPr sz="1600" spc="30" dirty="0">
                <a:latin typeface="Times New Roman"/>
                <a:cs typeface="Times New Roman"/>
              </a:rPr>
              <a:t> </a:t>
            </a:r>
            <a:r>
              <a:rPr sz="2400" i="1" spc="37" baseline="34722" dirty="0">
                <a:latin typeface="Arial"/>
                <a:cs typeface="Arial"/>
              </a:rPr>
              <a:t>ε </a:t>
            </a:r>
            <a:r>
              <a:rPr sz="1600" i="1" spc="35" dirty="0">
                <a:latin typeface="Arial"/>
                <a:cs typeface="Arial"/>
              </a:rPr>
              <a:t>e</a:t>
            </a:r>
            <a:r>
              <a:rPr sz="1425" spc="52" baseline="43859" dirty="0">
                <a:latin typeface="Symbol"/>
                <a:cs typeface="Symbol"/>
              </a:rPr>
              <a:t></a:t>
            </a:r>
            <a:r>
              <a:rPr sz="1425" i="1" spc="52" baseline="43859" dirty="0">
                <a:latin typeface="Arial"/>
                <a:cs typeface="Arial"/>
              </a:rPr>
              <a:t>t</a:t>
            </a:r>
            <a:r>
              <a:rPr sz="1425" i="1" spc="82" baseline="43859" dirty="0">
                <a:latin typeface="Arial"/>
                <a:cs typeface="Arial"/>
              </a:rPr>
              <a:t> </a:t>
            </a:r>
            <a:r>
              <a:rPr sz="1425" i="1" spc="7" baseline="43859" dirty="0">
                <a:latin typeface="Arial"/>
                <a:cs typeface="Arial"/>
              </a:rPr>
              <a:t>RC</a:t>
            </a:r>
            <a:endParaRPr sz="1425" baseline="43859">
              <a:latin typeface="Arial"/>
              <a:cs typeface="Arial"/>
            </a:endParaRPr>
          </a:p>
        </p:txBody>
      </p:sp>
      <p:sp>
        <p:nvSpPr>
          <p:cNvPr id="10" name="object 10"/>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28.4</a:t>
            </a:r>
            <a:endParaRPr sz="1200" dirty="0">
              <a:latin typeface="Arial"/>
              <a:cs typeface="Arial"/>
            </a:endParaRPr>
          </a:p>
        </p:txBody>
      </p:sp>
      <p:pic>
        <p:nvPicPr>
          <p:cNvPr id="11" name="Resim 10"/>
          <p:cNvPicPr>
            <a:picLocks noChangeAspect="1"/>
          </p:cNvPicPr>
          <p:nvPr/>
        </p:nvPicPr>
        <p:blipFill>
          <a:blip r:embed="rId2"/>
          <a:stretch>
            <a:fillRect/>
          </a:stretch>
        </p:blipFill>
        <p:spPr>
          <a:xfrm>
            <a:off x="5257800" y="1531691"/>
            <a:ext cx="2667000" cy="446722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132455" cy="360680"/>
          </a:xfrm>
          <a:prstGeom prst="rect">
            <a:avLst/>
          </a:prstGeom>
        </p:spPr>
        <p:txBody>
          <a:bodyPr vert="horz" wrap="square" lIns="0" tIns="12065" rIns="0" bIns="0" rtlCol="0">
            <a:spAutoFit/>
          </a:bodyPr>
          <a:lstStyle/>
          <a:p>
            <a:pPr marL="12700">
              <a:lnSpc>
                <a:spcPct val="100000"/>
              </a:lnSpc>
              <a:spcBef>
                <a:spcPts val="95"/>
              </a:spcBef>
            </a:pPr>
            <a:r>
              <a:rPr lang="tr-TR" spc="-5" dirty="0" smtClean="0"/>
              <a:t>Zaman Sabiti</a:t>
            </a:r>
            <a:r>
              <a:rPr spc="-5" dirty="0" smtClean="0"/>
              <a:t>,</a:t>
            </a:r>
            <a:r>
              <a:rPr spc="-10" dirty="0" smtClean="0"/>
              <a:t> </a:t>
            </a:r>
            <a:r>
              <a:rPr lang="tr-TR" spc="-5" dirty="0" smtClean="0"/>
              <a:t>Yükleme</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28.4</a:t>
            </a:r>
            <a:endParaRPr sz="1200" dirty="0">
              <a:latin typeface="Arial"/>
              <a:cs typeface="Arial"/>
            </a:endParaRPr>
          </a:p>
        </p:txBody>
      </p:sp>
      <p:sp>
        <p:nvSpPr>
          <p:cNvPr id="3" name="object 3"/>
          <p:cNvSpPr txBox="1"/>
          <p:nvPr/>
        </p:nvSpPr>
        <p:spPr>
          <a:xfrm>
            <a:off x="444500" y="1645741"/>
            <a:ext cx="7937500" cy="1518364"/>
          </a:xfrm>
          <a:prstGeom prst="rect">
            <a:avLst/>
          </a:prstGeom>
        </p:spPr>
        <p:txBody>
          <a:bodyPr vert="horz" wrap="square" lIns="0" tIns="12700" rIns="0" bIns="0" rtlCol="0">
            <a:spAutoFit/>
          </a:bodyPr>
          <a:lstStyle/>
          <a:p>
            <a:pPr marL="12700">
              <a:lnSpc>
                <a:spcPct val="100000"/>
              </a:lnSpc>
              <a:spcBef>
                <a:spcPts val="100"/>
              </a:spcBef>
            </a:pPr>
            <a:r>
              <a:rPr lang="tr-TR" sz="1800" dirty="0" smtClean="0">
                <a:latin typeface="Arial"/>
                <a:cs typeface="Arial"/>
              </a:rPr>
              <a:t>Zaman sabiti, yükü sıfırdan maksimumun % 63,2 ine çıkartmak için gerekli zamanı temsil eder.</a:t>
            </a:r>
            <a:endParaRPr sz="1800" dirty="0">
              <a:latin typeface="Arial"/>
              <a:cs typeface="Arial"/>
            </a:endParaRPr>
          </a:p>
          <a:p>
            <a:pPr marL="12700">
              <a:lnSpc>
                <a:spcPct val="100000"/>
              </a:lnSpc>
              <a:spcBef>
                <a:spcPts val="1020"/>
              </a:spcBef>
            </a:pPr>
            <a:r>
              <a:rPr sz="1900" i="1" spc="-45" dirty="0" smtClean="0">
                <a:latin typeface="Symbol"/>
                <a:cs typeface="Symbol"/>
              </a:rPr>
              <a:t></a:t>
            </a:r>
            <a:r>
              <a:rPr lang="tr-TR" sz="1900" i="1" spc="-45" dirty="0">
                <a:latin typeface="Times New Roman"/>
                <a:cs typeface="Times New Roman"/>
              </a:rPr>
              <a:t> </a:t>
            </a:r>
            <a:r>
              <a:rPr lang="tr-TR" sz="1900" i="1" spc="-45" dirty="0" smtClean="0">
                <a:latin typeface="Times New Roman"/>
                <a:cs typeface="Times New Roman"/>
              </a:rPr>
              <a:t> </a:t>
            </a:r>
            <a:r>
              <a:rPr lang="tr-TR" sz="1800" dirty="0" smtClean="0">
                <a:latin typeface="Arial"/>
                <a:cs typeface="Arial"/>
              </a:rPr>
              <a:t>zaman birimidir</a:t>
            </a:r>
            <a:endParaRPr sz="1800" dirty="0">
              <a:latin typeface="Arial"/>
              <a:cs typeface="Arial"/>
            </a:endParaRPr>
          </a:p>
          <a:p>
            <a:pPr marL="12700">
              <a:lnSpc>
                <a:spcPct val="100000"/>
              </a:lnSpc>
              <a:spcBef>
                <a:spcPts val="555"/>
              </a:spcBef>
            </a:pPr>
            <a:r>
              <a:rPr lang="tr-TR" sz="1800" spc="10" dirty="0" smtClean="0">
                <a:latin typeface="Arial"/>
                <a:cs typeface="Arial"/>
              </a:rPr>
              <a:t>Yüklü kondansatörde depolanan enerji</a:t>
            </a:r>
            <a:r>
              <a:rPr sz="1800" dirty="0" smtClean="0">
                <a:latin typeface="Arial"/>
                <a:cs typeface="Arial"/>
              </a:rPr>
              <a:t> </a:t>
            </a:r>
            <a:r>
              <a:rPr sz="1800" dirty="0">
                <a:latin typeface="Arial"/>
                <a:cs typeface="Arial"/>
              </a:rPr>
              <a:t>½</a:t>
            </a:r>
            <a:r>
              <a:rPr sz="1800" spc="15" dirty="0">
                <a:latin typeface="Arial"/>
                <a:cs typeface="Arial"/>
              </a:rPr>
              <a:t> </a:t>
            </a:r>
            <a:r>
              <a:rPr sz="1800" i="1" dirty="0">
                <a:latin typeface="Arial"/>
                <a:cs typeface="Arial"/>
              </a:rPr>
              <a:t>Q</a:t>
            </a:r>
            <a:r>
              <a:rPr sz="2950" i="1" spc="-70" dirty="0">
                <a:latin typeface="Symbol"/>
                <a:cs typeface="Symbol"/>
              </a:rPr>
              <a:t></a:t>
            </a:r>
            <a:r>
              <a:rPr sz="2950" spc="-250" dirty="0">
                <a:latin typeface="Times New Roman"/>
                <a:cs typeface="Times New Roman"/>
              </a:rPr>
              <a:t> </a:t>
            </a:r>
            <a:r>
              <a:rPr sz="1800" dirty="0">
                <a:latin typeface="Arial"/>
                <a:cs typeface="Arial"/>
              </a:rPr>
              <a:t>= ½</a:t>
            </a:r>
            <a:r>
              <a:rPr sz="1800" spc="-5" dirty="0">
                <a:latin typeface="Arial"/>
                <a:cs typeface="Arial"/>
              </a:rPr>
              <a:t> </a:t>
            </a:r>
            <a:r>
              <a:rPr sz="1800" i="1" spc="-10" dirty="0">
                <a:latin typeface="Arial"/>
                <a:cs typeface="Arial"/>
              </a:rPr>
              <a:t>C</a:t>
            </a:r>
            <a:r>
              <a:rPr sz="2950" i="1" spc="-75" dirty="0">
                <a:latin typeface="Symbol"/>
                <a:cs typeface="Symbol"/>
              </a:rPr>
              <a:t></a:t>
            </a:r>
            <a:r>
              <a:rPr sz="1800" spc="-7" baseline="25462" dirty="0" smtClean="0">
                <a:latin typeface="Arial"/>
                <a:cs typeface="Arial"/>
              </a:rPr>
              <a:t>2</a:t>
            </a:r>
            <a:r>
              <a:rPr lang="tr-TR" dirty="0">
                <a:latin typeface="Arial"/>
                <a:cs typeface="Arial"/>
              </a:rPr>
              <a:t> </a:t>
            </a:r>
            <a:r>
              <a:rPr lang="tr-TR" sz="1800" dirty="0" err="1" smtClean="0">
                <a:latin typeface="Arial"/>
                <a:cs typeface="Arial"/>
              </a:rPr>
              <a:t>dir</a:t>
            </a:r>
            <a:r>
              <a:rPr lang="tr-TR" sz="1800" dirty="0" smtClean="0">
                <a:latin typeface="Arial"/>
                <a:cs typeface="Arial"/>
              </a:rPr>
              <a:t>.</a:t>
            </a:r>
            <a:endParaRPr sz="1800" dirty="0">
              <a:latin typeface="Arial"/>
              <a:cs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58039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RC devresinde bir kondansatörün Boşalması</a:t>
            </a:r>
            <a:endParaRPr spc="-5" dirty="0"/>
          </a:p>
        </p:txBody>
      </p:sp>
      <p:sp>
        <p:nvSpPr>
          <p:cNvPr id="3" name="object 3"/>
          <p:cNvSpPr txBox="1"/>
          <p:nvPr/>
        </p:nvSpPr>
        <p:spPr>
          <a:xfrm>
            <a:off x="444500" y="1645741"/>
            <a:ext cx="3899535" cy="1402948"/>
          </a:xfrm>
          <a:prstGeom prst="rect">
            <a:avLst/>
          </a:prstGeom>
        </p:spPr>
        <p:txBody>
          <a:bodyPr vert="horz" wrap="square" lIns="0" tIns="12700" rIns="0" bIns="0" rtlCol="0">
            <a:spAutoFit/>
          </a:bodyPr>
          <a:lstStyle/>
          <a:p>
            <a:pPr marL="12700">
              <a:lnSpc>
                <a:spcPct val="100000"/>
              </a:lnSpc>
              <a:spcBef>
                <a:spcPts val="100"/>
              </a:spcBef>
            </a:pPr>
            <a:r>
              <a:rPr lang="tr-TR" sz="1800" spc="-5" dirty="0" smtClean="0">
                <a:latin typeface="Arial"/>
                <a:cs typeface="Arial"/>
              </a:rPr>
              <a:t>Yüklü kondansatör bir devreye bağlandığı zaman, yük boşalabilir.</a:t>
            </a:r>
            <a:endParaRPr sz="1800" dirty="0">
              <a:latin typeface="Arial"/>
              <a:cs typeface="Arial"/>
            </a:endParaRPr>
          </a:p>
          <a:p>
            <a:pPr marL="464820" indent="-223520">
              <a:lnSpc>
                <a:spcPct val="100000"/>
              </a:lnSpc>
              <a:spcBef>
                <a:spcPts val="1225"/>
              </a:spcBef>
              <a:buClr>
                <a:srgbClr val="2086B9"/>
              </a:buClr>
              <a:buFont typeface="Wingdings"/>
              <a:buChar char=""/>
              <a:tabLst>
                <a:tab pos="465455" algn="l"/>
              </a:tabLst>
            </a:pPr>
            <a:r>
              <a:rPr sz="1800" i="1" spc="-5" dirty="0">
                <a:latin typeface="Arial"/>
                <a:cs typeface="Arial"/>
              </a:rPr>
              <a:t>q(t) </a:t>
            </a:r>
            <a:r>
              <a:rPr sz="1800" dirty="0">
                <a:latin typeface="Arial"/>
                <a:cs typeface="Arial"/>
              </a:rPr>
              <a:t>= </a:t>
            </a:r>
            <a:r>
              <a:rPr sz="1800" i="1" spc="-5" dirty="0">
                <a:latin typeface="Arial"/>
                <a:cs typeface="Arial"/>
              </a:rPr>
              <a:t>Qe</a:t>
            </a:r>
            <a:r>
              <a:rPr sz="1800" spc="-7" baseline="25462" dirty="0">
                <a:latin typeface="Arial"/>
                <a:cs typeface="Arial"/>
              </a:rPr>
              <a:t>-</a:t>
            </a:r>
            <a:r>
              <a:rPr sz="1800" i="1" spc="-7" baseline="25462" dirty="0">
                <a:latin typeface="Arial"/>
                <a:cs typeface="Arial"/>
              </a:rPr>
              <a:t>t</a:t>
            </a:r>
            <a:r>
              <a:rPr sz="1800" spc="-7" baseline="25462" dirty="0">
                <a:latin typeface="Arial"/>
                <a:cs typeface="Arial"/>
              </a:rPr>
              <a:t>/</a:t>
            </a:r>
            <a:r>
              <a:rPr sz="1800" i="1" spc="-7" baseline="25462" dirty="0">
                <a:latin typeface="Arial"/>
                <a:cs typeface="Arial"/>
              </a:rPr>
              <a:t>RC</a:t>
            </a:r>
            <a:endParaRPr sz="1800" baseline="25462" dirty="0">
              <a:latin typeface="Arial"/>
              <a:cs typeface="Arial"/>
            </a:endParaRPr>
          </a:p>
          <a:p>
            <a:pPr marL="12700">
              <a:lnSpc>
                <a:spcPct val="100000"/>
              </a:lnSpc>
              <a:spcBef>
                <a:spcPts val="975"/>
              </a:spcBef>
            </a:pPr>
            <a:r>
              <a:rPr lang="tr-TR" dirty="0" smtClean="0">
                <a:latin typeface="Arial"/>
                <a:cs typeface="Arial"/>
              </a:rPr>
              <a:t>Yük üstel olarak azalır</a:t>
            </a:r>
            <a:r>
              <a:rPr sz="1800" spc="-10" dirty="0" smtClean="0">
                <a:latin typeface="Arial"/>
                <a:cs typeface="Arial"/>
              </a:rPr>
              <a:t>.</a:t>
            </a:r>
            <a:endParaRPr sz="1800" dirty="0">
              <a:latin typeface="Arial"/>
              <a:cs typeface="Arial"/>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28.4</a:t>
            </a:r>
            <a:endParaRPr sz="1200" dirty="0">
              <a:latin typeface="Arial"/>
              <a:cs typeface="Arial"/>
            </a:endParaRPr>
          </a:p>
        </p:txBody>
      </p:sp>
      <p:pic>
        <p:nvPicPr>
          <p:cNvPr id="6" name="Resim 5"/>
          <p:cNvPicPr>
            <a:picLocks noChangeAspect="1"/>
          </p:cNvPicPr>
          <p:nvPr/>
        </p:nvPicPr>
        <p:blipFill>
          <a:blip r:embed="rId2"/>
          <a:stretch>
            <a:fillRect/>
          </a:stretch>
        </p:blipFill>
        <p:spPr>
          <a:xfrm>
            <a:off x="5181600" y="1683272"/>
            <a:ext cx="2486025" cy="448627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40513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Kondansatörün Boşalması</a:t>
            </a:r>
            <a:endParaRPr spc="-5" dirty="0"/>
          </a:p>
        </p:txBody>
      </p:sp>
      <p:sp>
        <p:nvSpPr>
          <p:cNvPr id="6" name="object 6"/>
          <p:cNvSpPr txBox="1"/>
          <p:nvPr/>
        </p:nvSpPr>
        <p:spPr>
          <a:xfrm>
            <a:off x="444500" y="1600200"/>
            <a:ext cx="8005445" cy="2658420"/>
          </a:xfrm>
          <a:prstGeom prst="rect">
            <a:avLst/>
          </a:prstGeom>
        </p:spPr>
        <p:txBody>
          <a:bodyPr vert="horz" wrap="square" lIns="0" tIns="125730" rIns="0" bIns="0" rtlCol="0">
            <a:spAutoFit/>
          </a:bodyPr>
          <a:lstStyle/>
          <a:p>
            <a:pPr marL="12700">
              <a:lnSpc>
                <a:spcPct val="100000"/>
              </a:lnSpc>
              <a:spcBef>
                <a:spcPts val="990"/>
              </a:spcBef>
            </a:pPr>
            <a:r>
              <a:rPr sz="1800" i="1" dirty="0" smtClean="0">
                <a:latin typeface="Arial"/>
                <a:cs typeface="Arial"/>
              </a:rPr>
              <a:t>t </a:t>
            </a:r>
            <a:r>
              <a:rPr sz="1800" dirty="0">
                <a:latin typeface="Arial"/>
                <a:cs typeface="Arial"/>
              </a:rPr>
              <a:t>= </a:t>
            </a:r>
            <a:r>
              <a:rPr sz="1900" i="1" spc="-45" dirty="0">
                <a:latin typeface="Symbol"/>
                <a:cs typeface="Symbol"/>
              </a:rPr>
              <a:t></a:t>
            </a:r>
            <a:r>
              <a:rPr sz="1900" i="1" spc="-45" dirty="0">
                <a:latin typeface="Times New Roman"/>
                <a:cs typeface="Times New Roman"/>
              </a:rPr>
              <a:t> </a:t>
            </a:r>
            <a:r>
              <a:rPr sz="1800" dirty="0">
                <a:latin typeface="Arial"/>
                <a:cs typeface="Arial"/>
              </a:rPr>
              <a:t>= </a:t>
            </a:r>
            <a:r>
              <a:rPr sz="1800" i="1" spc="-10" dirty="0" smtClean="0">
                <a:latin typeface="Arial"/>
                <a:cs typeface="Arial"/>
              </a:rPr>
              <a:t>RC</a:t>
            </a:r>
            <a:r>
              <a:rPr lang="tr-TR" sz="1800" spc="-10" dirty="0" smtClean="0">
                <a:latin typeface="Arial"/>
                <a:cs typeface="Arial"/>
              </a:rPr>
              <a:t> de, yük</a:t>
            </a:r>
            <a:r>
              <a:rPr sz="1800" spc="-10" dirty="0" smtClean="0">
                <a:latin typeface="Arial"/>
                <a:cs typeface="Arial"/>
              </a:rPr>
              <a:t> </a:t>
            </a:r>
            <a:r>
              <a:rPr lang="tr-TR" sz="1800" spc="-10" dirty="0" smtClean="0">
                <a:latin typeface="Arial"/>
                <a:cs typeface="Arial"/>
              </a:rPr>
              <a:t> ye </a:t>
            </a:r>
            <a:r>
              <a:rPr lang="tr-TR" spc="-5" dirty="0">
                <a:latin typeface="Arial"/>
                <a:cs typeface="Arial"/>
              </a:rPr>
              <a:t>0.368</a:t>
            </a:r>
            <a:r>
              <a:rPr lang="tr-TR" spc="65" dirty="0">
                <a:latin typeface="Arial"/>
                <a:cs typeface="Arial"/>
              </a:rPr>
              <a:t> </a:t>
            </a:r>
            <a:r>
              <a:rPr lang="tr-TR" i="1" dirty="0" err="1" smtClean="0">
                <a:latin typeface="Arial"/>
                <a:cs typeface="Arial"/>
              </a:rPr>
              <a:t>Q</a:t>
            </a:r>
            <a:r>
              <a:rPr lang="tr-TR" baseline="-20833" dirty="0" err="1" smtClean="0">
                <a:latin typeface="Arial"/>
                <a:cs typeface="Arial"/>
              </a:rPr>
              <a:t>maks</a:t>
            </a:r>
            <a:r>
              <a:rPr lang="tr-TR" baseline="-20833" dirty="0" smtClean="0">
                <a:latin typeface="Arial"/>
                <a:cs typeface="Arial"/>
              </a:rPr>
              <a:t> </a:t>
            </a:r>
            <a:r>
              <a:rPr lang="tr-TR" sz="1800" spc="-10" dirty="0" smtClean="0">
                <a:latin typeface="Arial"/>
                <a:cs typeface="Arial"/>
              </a:rPr>
              <a:t>doğru azalır.</a:t>
            </a:r>
            <a:endParaRPr sz="1800" baseline="-20833" dirty="0">
              <a:latin typeface="Arial"/>
              <a:cs typeface="Arial"/>
            </a:endParaRPr>
          </a:p>
          <a:p>
            <a:pPr marL="464820" marR="41910" indent="-223520">
              <a:lnSpc>
                <a:spcPts val="1939"/>
              </a:lnSpc>
              <a:spcBef>
                <a:spcPts val="1090"/>
              </a:spcBef>
              <a:buClr>
                <a:srgbClr val="2086B9"/>
              </a:buClr>
              <a:buFont typeface="Wingdings"/>
              <a:buChar char=""/>
              <a:tabLst>
                <a:tab pos="465455" algn="l"/>
              </a:tabLst>
            </a:pPr>
            <a:r>
              <a:rPr lang="tr-TR" sz="1800" dirty="0" smtClean="0">
                <a:latin typeface="Arial"/>
                <a:cs typeface="Arial"/>
              </a:rPr>
              <a:t>Diğer bir deyişle</a:t>
            </a:r>
            <a:r>
              <a:rPr sz="1800" spc="-10" dirty="0" smtClean="0">
                <a:latin typeface="Arial"/>
                <a:cs typeface="Arial"/>
              </a:rPr>
              <a:t>, </a:t>
            </a:r>
            <a:r>
              <a:rPr lang="tr-TR" sz="1800" spc="-10" dirty="0" smtClean="0">
                <a:latin typeface="Arial"/>
                <a:cs typeface="Arial"/>
              </a:rPr>
              <a:t>zaman sabitinde, kondansatör başlangıç yük değerinin % 63,2 ini kaybeder.</a:t>
            </a:r>
            <a:endParaRPr sz="1800" dirty="0">
              <a:latin typeface="Arial"/>
              <a:cs typeface="Arial"/>
            </a:endParaRPr>
          </a:p>
          <a:p>
            <a:pPr marL="12700">
              <a:lnSpc>
                <a:spcPct val="100000"/>
              </a:lnSpc>
              <a:spcBef>
                <a:spcPts val="840"/>
              </a:spcBef>
            </a:pPr>
            <a:r>
              <a:rPr lang="tr-TR" sz="1800" dirty="0" smtClean="0">
                <a:latin typeface="Arial"/>
                <a:cs typeface="Arial"/>
              </a:rPr>
              <a:t>Akım aşağıdaki ifade şeklinde bulunabilir.</a:t>
            </a:r>
          </a:p>
          <a:p>
            <a:pPr marL="12700">
              <a:lnSpc>
                <a:spcPct val="100000"/>
              </a:lnSpc>
              <a:spcBef>
                <a:spcPts val="840"/>
              </a:spcBef>
            </a:pPr>
            <a:endParaRPr lang="tr-TR" dirty="0">
              <a:latin typeface="Arial"/>
              <a:cs typeface="Arial"/>
            </a:endParaRPr>
          </a:p>
          <a:p>
            <a:pPr marL="12700">
              <a:lnSpc>
                <a:spcPct val="100000"/>
              </a:lnSpc>
              <a:spcBef>
                <a:spcPts val="840"/>
              </a:spcBef>
            </a:pPr>
            <a:endParaRPr sz="1800" dirty="0" smtClean="0">
              <a:latin typeface="Arial"/>
              <a:cs typeface="Arial"/>
            </a:endParaRPr>
          </a:p>
          <a:p>
            <a:pPr marL="12700">
              <a:lnSpc>
                <a:spcPct val="100000"/>
              </a:lnSpc>
              <a:spcBef>
                <a:spcPts val="1435"/>
              </a:spcBef>
            </a:pPr>
            <a:r>
              <a:rPr lang="tr-TR" sz="1800" spc="-5" dirty="0" smtClean="0">
                <a:latin typeface="Arial"/>
                <a:cs typeface="Arial"/>
              </a:rPr>
              <a:t>Hem yük hem de akım </a:t>
            </a:r>
            <a:r>
              <a:rPr lang="tr-TR" sz="1900" i="1" spc="-45" dirty="0">
                <a:latin typeface="Symbol"/>
                <a:cs typeface="Symbol"/>
              </a:rPr>
              <a:t></a:t>
            </a:r>
            <a:r>
              <a:rPr lang="tr-TR" sz="1900" i="1" spc="-45" dirty="0">
                <a:latin typeface="Times New Roman"/>
                <a:cs typeface="Times New Roman"/>
              </a:rPr>
              <a:t> </a:t>
            </a:r>
            <a:r>
              <a:rPr lang="tr-TR" dirty="0">
                <a:latin typeface="Arial"/>
                <a:cs typeface="Arial"/>
              </a:rPr>
              <a:t>=</a:t>
            </a:r>
            <a:r>
              <a:rPr lang="tr-TR" spc="220" dirty="0">
                <a:latin typeface="Arial"/>
                <a:cs typeface="Arial"/>
              </a:rPr>
              <a:t> </a:t>
            </a:r>
            <a:r>
              <a:rPr lang="tr-TR" i="1" spc="-10" dirty="0">
                <a:latin typeface="Arial"/>
                <a:cs typeface="Arial"/>
              </a:rPr>
              <a:t>RC </a:t>
            </a:r>
            <a:r>
              <a:rPr lang="tr-TR" spc="-10" dirty="0" smtClean="0">
                <a:latin typeface="Arial"/>
                <a:cs typeface="Arial"/>
              </a:rPr>
              <a:t>ile </a:t>
            </a:r>
            <a:r>
              <a:rPr lang="tr-TR" spc="-10" dirty="0" err="1" smtClean="0">
                <a:latin typeface="Arial"/>
                <a:cs typeface="Arial"/>
              </a:rPr>
              <a:t>karaketerize</a:t>
            </a:r>
            <a:r>
              <a:rPr lang="tr-TR" spc="-10" dirty="0" smtClean="0">
                <a:latin typeface="Arial"/>
                <a:cs typeface="Arial"/>
              </a:rPr>
              <a:t> edilen oranda üstel olarak azalır.</a:t>
            </a:r>
            <a:endParaRPr sz="1800" dirty="0">
              <a:latin typeface="Arial"/>
              <a:cs typeface="Arial"/>
            </a:endParaRPr>
          </a:p>
        </p:txBody>
      </p:sp>
      <p:sp>
        <p:nvSpPr>
          <p:cNvPr id="7" name="object 7"/>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28.4</a:t>
            </a:r>
            <a:endParaRPr sz="1200" dirty="0">
              <a:latin typeface="Arial"/>
              <a:cs typeface="Arial"/>
            </a:endParaRPr>
          </a:p>
        </p:txBody>
      </p:sp>
      <p:graphicFrame>
        <p:nvGraphicFramePr>
          <p:cNvPr id="9" name="Nesne 8"/>
          <p:cNvGraphicFramePr>
            <a:graphicFrameLocks noChangeAspect="1"/>
          </p:cNvGraphicFramePr>
          <p:nvPr>
            <p:extLst>
              <p:ext uri="{D42A27DB-BD31-4B8C-83A1-F6EECF244321}">
                <p14:modId xmlns:p14="http://schemas.microsoft.com/office/powerpoint/2010/main" val="1867667425"/>
              </p:ext>
            </p:extLst>
          </p:nvPr>
        </p:nvGraphicFramePr>
        <p:xfrm>
          <a:off x="449049" y="3048000"/>
          <a:ext cx="2542478" cy="685800"/>
        </p:xfrm>
        <a:graphic>
          <a:graphicData uri="http://schemas.openxmlformats.org/presentationml/2006/ole">
            <mc:AlternateContent xmlns:mc="http://schemas.openxmlformats.org/markup-compatibility/2006">
              <mc:Choice xmlns:v="urn:schemas-microsoft-com:vml" Requires="v">
                <p:oleObj spid="_x0000_s5139" name="Denklem" r:id="rId3" imgW="1447172" imgH="393529" progId="Equation.3">
                  <p:embed/>
                </p:oleObj>
              </mc:Choice>
              <mc:Fallback>
                <p:oleObj name="Denklem" r:id="rId3" imgW="1447172" imgH="393529"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049" y="3048000"/>
                        <a:ext cx="2542478" cy="685800"/>
                      </a:xfrm>
                      <a:prstGeom prst="rect">
                        <a:avLst/>
                      </a:prstGeom>
                      <a:noFill/>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smtClean="0"/>
              <a:t>Örnek 28.11 RC Devresindeki Bir Kondansatörün Yüklenmesi </a:t>
            </a:r>
            <a:endParaRPr lang="tr-TR" dirty="0"/>
          </a:p>
        </p:txBody>
      </p:sp>
      <p:sp>
        <p:nvSpPr>
          <p:cNvPr id="3" name="Metin Yer Tutucusu 2"/>
          <p:cNvSpPr>
            <a:spLocks noGrp="1"/>
          </p:cNvSpPr>
          <p:nvPr>
            <p:ph type="body" idx="1"/>
          </p:nvPr>
        </p:nvSpPr>
        <p:spPr>
          <a:xfrm>
            <a:off x="444500" y="1503881"/>
            <a:ext cx="8089900" cy="1163119"/>
          </a:xfrm>
        </p:spPr>
        <p:txBody>
          <a:bodyPr/>
          <a:lstStyle/>
          <a:p>
            <a:r>
              <a:rPr lang="tr-TR" dirty="0" smtClean="0"/>
              <a:t>Yüksüz bir kondansatör ve bir direnç Şekil 28.19 </a:t>
            </a:r>
            <a:r>
              <a:rPr lang="tr-TR" dirty="0" err="1" smtClean="0"/>
              <a:t>daki</a:t>
            </a:r>
            <a:r>
              <a:rPr lang="tr-TR" dirty="0" smtClean="0"/>
              <a:t> gibi seri bağlanıyor. </a:t>
            </a:r>
            <a:r>
              <a:rPr lang="tr-TR" dirty="0" smtClean="0">
                <a:latin typeface="Symbol" panose="05050102010706020507" pitchFamily="18" charset="2"/>
              </a:rPr>
              <a:t>e=</a:t>
            </a:r>
            <a:r>
              <a:rPr lang="tr-TR" dirty="0" smtClean="0">
                <a:latin typeface="Times New Roman" panose="02020603050405020304" pitchFamily="18" charset="0"/>
                <a:cs typeface="Times New Roman" panose="02020603050405020304" pitchFamily="18" charset="0"/>
              </a:rPr>
              <a:t>12,0 V, C=5,00 </a:t>
            </a:r>
            <a:r>
              <a:rPr lang="tr-TR" dirty="0" err="1" smtClean="0">
                <a:latin typeface="Symbol" panose="05050102010706020507" pitchFamily="18" charset="2"/>
                <a:cs typeface="Times New Roman" panose="02020603050405020304" pitchFamily="18" charset="0"/>
              </a:rPr>
              <a:t>m</a:t>
            </a:r>
            <a:r>
              <a:rPr lang="tr-TR" dirty="0" err="1" smtClean="0">
                <a:latin typeface="Times New Roman" panose="02020603050405020304" pitchFamily="18" charset="0"/>
                <a:cs typeface="Times New Roman" panose="02020603050405020304" pitchFamily="18" charset="0"/>
              </a:rPr>
              <a:t>F</a:t>
            </a:r>
            <a:r>
              <a:rPr lang="tr-TR" dirty="0" smtClean="0">
                <a:latin typeface="Times New Roman" panose="02020603050405020304" pitchFamily="18" charset="0"/>
                <a:cs typeface="Times New Roman" panose="02020603050405020304" pitchFamily="18" charset="0"/>
              </a:rPr>
              <a:t> ve R=800 k</a:t>
            </a:r>
            <a:r>
              <a:rPr lang="el-GR" dirty="0" smtClean="0">
                <a:latin typeface="Times New Roman" panose="02020603050405020304" pitchFamily="18" charset="0"/>
                <a:cs typeface="Times New Roman" panose="02020603050405020304" pitchFamily="18" charset="0"/>
              </a:rPr>
              <a:t>Ω</a:t>
            </a:r>
            <a:r>
              <a:rPr lang="tr-TR" dirty="0" smtClean="0">
                <a:latin typeface="Times New Roman" panose="02020603050405020304" pitchFamily="18" charset="0"/>
                <a:cs typeface="Times New Roman" panose="02020603050405020304" pitchFamily="18" charset="0"/>
              </a:rPr>
              <a:t> ise, devrenin zaman sabitini, kondansatörün üzerindeki maksimum yükü ve devredeki maksimum akımı bulunuz. Yük ve Akımı zamanın fonksiyonu olarak ifade ediniz.</a:t>
            </a:r>
            <a:endParaRPr lang="tr-TR" dirty="0"/>
          </a:p>
        </p:txBody>
      </p:sp>
      <p:pic>
        <p:nvPicPr>
          <p:cNvPr id="4" name="Resim 3"/>
          <p:cNvPicPr>
            <a:picLocks noChangeAspect="1"/>
          </p:cNvPicPr>
          <p:nvPr/>
        </p:nvPicPr>
        <p:blipFill>
          <a:blip r:embed="rId3"/>
          <a:stretch>
            <a:fillRect/>
          </a:stretch>
        </p:blipFill>
        <p:spPr>
          <a:xfrm>
            <a:off x="5486400" y="3810000"/>
            <a:ext cx="3505200" cy="2182879"/>
          </a:xfrm>
          <a:prstGeom prst="rect">
            <a:avLst/>
          </a:prstGeom>
        </p:spPr>
      </p:pic>
      <p:sp>
        <p:nvSpPr>
          <p:cNvPr id="5" name="Metin kutusu 4"/>
          <p:cNvSpPr txBox="1"/>
          <p:nvPr/>
        </p:nvSpPr>
        <p:spPr>
          <a:xfrm>
            <a:off x="374650" y="2667000"/>
            <a:ext cx="8394700" cy="1200329"/>
          </a:xfrm>
          <a:prstGeom prst="rect">
            <a:avLst/>
          </a:prstGeom>
          <a:noFill/>
        </p:spPr>
        <p:txBody>
          <a:bodyPr wrap="square" rtlCol="0">
            <a:spAutoFit/>
          </a:bodyPr>
          <a:lstStyle/>
          <a:p>
            <a:r>
              <a:rPr lang="tr-TR" b="1" dirty="0" smtClean="0"/>
              <a:t>Çözüm</a:t>
            </a:r>
            <a:r>
              <a:rPr lang="tr-TR" dirty="0" smtClean="0"/>
              <a:t>: Devrenin zaman sabiti                                                                           </a:t>
            </a:r>
            <a:r>
              <a:rPr lang="tr-TR" dirty="0" err="1" smtClean="0"/>
              <a:t>dir</a:t>
            </a:r>
            <a:r>
              <a:rPr lang="tr-TR" dirty="0" smtClean="0"/>
              <a:t>. Kondansatör üzerindeki maksimum yük                                                             ve devredeki maksimum akım                                                                             </a:t>
            </a:r>
            <a:r>
              <a:rPr lang="tr-TR" dirty="0" err="1" smtClean="0"/>
              <a:t>dir</a:t>
            </a:r>
            <a:r>
              <a:rPr lang="tr-TR" dirty="0" smtClean="0"/>
              <a:t>. Bu değerleri ve Eş.28.15 kullanılırsa,</a:t>
            </a:r>
            <a:endParaRPr lang="tr-TR" dirty="0"/>
          </a:p>
        </p:txBody>
      </p:sp>
      <p:graphicFrame>
        <p:nvGraphicFramePr>
          <p:cNvPr id="7" name="Nesne 6"/>
          <p:cNvGraphicFramePr>
            <a:graphicFrameLocks noChangeAspect="1"/>
          </p:cNvGraphicFramePr>
          <p:nvPr>
            <p:extLst>
              <p:ext uri="{D42A27DB-BD31-4B8C-83A1-F6EECF244321}">
                <p14:modId xmlns:p14="http://schemas.microsoft.com/office/powerpoint/2010/main" val="2828876725"/>
              </p:ext>
            </p:extLst>
          </p:nvPr>
        </p:nvGraphicFramePr>
        <p:xfrm>
          <a:off x="3352800" y="2690205"/>
          <a:ext cx="3806172" cy="295625"/>
        </p:xfrm>
        <a:graphic>
          <a:graphicData uri="http://schemas.openxmlformats.org/presentationml/2006/ole">
            <mc:AlternateContent xmlns:mc="http://schemas.openxmlformats.org/markup-compatibility/2006">
              <mc:Choice xmlns:v="urn:schemas-microsoft-com:vml" Requires="v">
                <p:oleObj spid="_x0000_s6189" name="Denklem" r:id="rId4" imgW="2946400" imgH="228600" progId="Equation.3">
                  <p:embed/>
                </p:oleObj>
              </mc:Choice>
              <mc:Fallback>
                <p:oleObj name="Denklem" r:id="rId4" imgW="2946400" imgH="2286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690205"/>
                        <a:ext cx="3806172" cy="295625"/>
                      </a:xfrm>
                      <a:prstGeom prst="rect">
                        <a:avLst/>
                      </a:prstGeom>
                      <a:noFill/>
                    </p:spPr>
                  </p:pic>
                </p:oleObj>
              </mc:Fallback>
            </mc:AlternateContent>
          </a:graphicData>
        </a:graphic>
      </p:graphicFrame>
      <p:graphicFrame>
        <p:nvGraphicFramePr>
          <p:cNvPr id="9" name="Nesne 8"/>
          <p:cNvGraphicFramePr>
            <a:graphicFrameLocks noChangeAspect="1"/>
          </p:cNvGraphicFramePr>
          <p:nvPr>
            <p:extLst>
              <p:ext uri="{D42A27DB-BD31-4B8C-83A1-F6EECF244321}">
                <p14:modId xmlns:p14="http://schemas.microsoft.com/office/powerpoint/2010/main" val="3791109743"/>
              </p:ext>
            </p:extLst>
          </p:nvPr>
        </p:nvGraphicFramePr>
        <p:xfrm>
          <a:off x="4186821" y="2971799"/>
          <a:ext cx="3070376" cy="303247"/>
        </p:xfrm>
        <a:graphic>
          <a:graphicData uri="http://schemas.openxmlformats.org/presentationml/2006/ole">
            <mc:AlternateContent xmlns:mc="http://schemas.openxmlformats.org/markup-compatibility/2006">
              <mc:Choice xmlns:v="urn:schemas-microsoft-com:vml" Requires="v">
                <p:oleObj spid="_x0000_s6190" name="Denklem" r:id="rId6" imgW="2311400" imgH="228600" progId="Equation.3">
                  <p:embed/>
                </p:oleObj>
              </mc:Choice>
              <mc:Fallback>
                <p:oleObj name="Denklem" r:id="rId6" imgW="2311400" imgH="2286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86821" y="2971799"/>
                        <a:ext cx="3070376" cy="303247"/>
                      </a:xfrm>
                      <a:prstGeom prst="rect">
                        <a:avLst/>
                      </a:prstGeom>
                      <a:noFill/>
                    </p:spPr>
                  </p:pic>
                </p:oleObj>
              </mc:Fallback>
            </mc:AlternateContent>
          </a:graphicData>
        </a:graphic>
      </p:graphicFrame>
      <p:graphicFrame>
        <p:nvGraphicFramePr>
          <p:cNvPr id="11" name="Nesne 10"/>
          <p:cNvGraphicFramePr>
            <a:graphicFrameLocks noChangeAspect="1"/>
          </p:cNvGraphicFramePr>
          <p:nvPr>
            <p:extLst>
              <p:ext uri="{D42A27DB-BD31-4B8C-83A1-F6EECF244321}">
                <p14:modId xmlns:p14="http://schemas.microsoft.com/office/powerpoint/2010/main" val="2434993198"/>
              </p:ext>
            </p:extLst>
          </p:nvPr>
        </p:nvGraphicFramePr>
        <p:xfrm>
          <a:off x="2071133" y="3242965"/>
          <a:ext cx="3961427" cy="379447"/>
        </p:xfrm>
        <a:graphic>
          <a:graphicData uri="http://schemas.openxmlformats.org/presentationml/2006/ole">
            <mc:AlternateContent xmlns:mc="http://schemas.openxmlformats.org/markup-compatibility/2006">
              <mc:Choice xmlns:v="urn:schemas-microsoft-com:vml" Requires="v">
                <p:oleObj spid="_x0000_s6191" name="Denklem" r:id="rId8" imgW="2489200" imgH="241300" progId="Equation.3">
                  <p:embed/>
                </p:oleObj>
              </mc:Choice>
              <mc:Fallback>
                <p:oleObj name="Denklem" r:id="rId8" imgW="2489200" imgH="241300"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71133" y="3242965"/>
                        <a:ext cx="3961427" cy="379447"/>
                      </a:xfrm>
                      <a:prstGeom prst="rect">
                        <a:avLst/>
                      </a:prstGeom>
                      <a:noFill/>
                    </p:spPr>
                  </p:pic>
                </p:oleObj>
              </mc:Fallback>
            </mc:AlternateContent>
          </a:graphicData>
        </a:graphic>
      </p:graphicFrame>
      <p:pic>
        <p:nvPicPr>
          <p:cNvPr id="12" name="Resim 11"/>
          <p:cNvPicPr>
            <a:picLocks noChangeAspect="1"/>
          </p:cNvPicPr>
          <p:nvPr/>
        </p:nvPicPr>
        <p:blipFill>
          <a:blip r:embed="rId10"/>
          <a:stretch>
            <a:fillRect/>
          </a:stretch>
        </p:blipFill>
        <p:spPr>
          <a:xfrm>
            <a:off x="400808" y="3795278"/>
            <a:ext cx="3441700" cy="1261356"/>
          </a:xfrm>
          <a:prstGeom prst="rect">
            <a:avLst/>
          </a:prstGeom>
        </p:spPr>
      </p:pic>
      <p:sp>
        <p:nvSpPr>
          <p:cNvPr id="13" name="Metin kutusu 12"/>
          <p:cNvSpPr txBox="1"/>
          <p:nvPr/>
        </p:nvSpPr>
        <p:spPr>
          <a:xfrm>
            <a:off x="374650" y="5334000"/>
            <a:ext cx="4349750" cy="646331"/>
          </a:xfrm>
          <a:prstGeom prst="rect">
            <a:avLst/>
          </a:prstGeom>
          <a:noFill/>
        </p:spPr>
        <p:txBody>
          <a:bodyPr wrap="square" rtlCol="0">
            <a:spAutoFit/>
          </a:bodyPr>
          <a:lstStyle/>
          <a:p>
            <a:r>
              <a:rPr lang="tr-TR" dirty="0"/>
              <a:t>e</a:t>
            </a:r>
            <a:r>
              <a:rPr lang="tr-TR" dirty="0" smtClean="0"/>
              <a:t>lde edilir. Bu fonksiyonların grafikleri Şekil 28.20 de verilmektedir.</a:t>
            </a:r>
            <a:endParaRPr lang="tr-TR" dirty="0"/>
          </a:p>
        </p:txBody>
      </p:sp>
    </p:spTree>
    <p:extLst>
      <p:ext uri="{BB962C8B-B14F-4D97-AF65-F5344CB8AC3E}">
        <p14:creationId xmlns:p14="http://schemas.microsoft.com/office/powerpoint/2010/main" val="4174837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a:t>Örnek 28.11 RC Devresindeki Bir Kondansatörün Yüklenmesi </a:t>
            </a:r>
          </a:p>
        </p:txBody>
      </p:sp>
      <p:pic>
        <p:nvPicPr>
          <p:cNvPr id="7" name="Resim 6"/>
          <p:cNvPicPr>
            <a:picLocks noChangeAspect="1"/>
          </p:cNvPicPr>
          <p:nvPr/>
        </p:nvPicPr>
        <p:blipFill>
          <a:blip r:embed="rId2"/>
          <a:stretch>
            <a:fillRect/>
          </a:stretch>
        </p:blipFill>
        <p:spPr>
          <a:xfrm>
            <a:off x="301388" y="1600200"/>
            <a:ext cx="4267200" cy="4267200"/>
          </a:xfrm>
          <a:prstGeom prst="rect">
            <a:avLst/>
          </a:prstGeom>
        </p:spPr>
      </p:pic>
      <p:pic>
        <p:nvPicPr>
          <p:cNvPr id="8" name="Resim 7"/>
          <p:cNvPicPr>
            <a:picLocks noChangeAspect="1"/>
          </p:cNvPicPr>
          <p:nvPr/>
        </p:nvPicPr>
        <p:blipFill>
          <a:blip r:embed="rId3"/>
          <a:stretch>
            <a:fillRect/>
          </a:stretch>
        </p:blipFill>
        <p:spPr>
          <a:xfrm>
            <a:off x="4876800" y="1663855"/>
            <a:ext cx="3429000" cy="4139890"/>
          </a:xfrm>
          <a:prstGeom prst="rect">
            <a:avLst/>
          </a:prstGeom>
        </p:spPr>
      </p:pic>
    </p:spTree>
    <p:extLst>
      <p:ext uri="{BB962C8B-B14F-4D97-AF65-F5344CB8AC3E}">
        <p14:creationId xmlns:p14="http://schemas.microsoft.com/office/powerpoint/2010/main" val="38797191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smtClean="0"/>
              <a:t>Örnek 28.12 Bir RC devresindeki Kondansatörün Boşalması</a:t>
            </a:r>
            <a:endParaRPr lang="tr-TR" dirty="0"/>
          </a:p>
        </p:txBody>
      </p:sp>
      <p:sp>
        <p:nvSpPr>
          <p:cNvPr id="3" name="Metin Yer Tutucusu 2"/>
          <p:cNvSpPr>
            <a:spLocks noGrp="1"/>
          </p:cNvSpPr>
          <p:nvPr>
            <p:ph type="body" idx="1"/>
          </p:nvPr>
        </p:nvSpPr>
        <p:spPr>
          <a:xfrm>
            <a:off x="444500" y="1503881"/>
            <a:ext cx="8255000" cy="4708981"/>
          </a:xfrm>
        </p:spPr>
        <p:txBody>
          <a:bodyPr/>
          <a:lstStyle/>
          <a:p>
            <a:r>
              <a:rPr lang="tr-TR" dirty="0" smtClean="0"/>
              <a:t>Şekil 28.12 deki gibi R direnci üzerinden boşalan bir C kondansatörü veriliyor. (a) Kaç zaman sabitinden sonra kondansatör üzerindeki yük azalması, başlangıç değerinin dörtte birine eşittir.</a:t>
            </a:r>
          </a:p>
          <a:p>
            <a:r>
              <a:rPr lang="tr-TR" b="1" dirty="0" smtClean="0"/>
              <a:t>Çözüm</a:t>
            </a:r>
            <a:r>
              <a:rPr lang="tr-TR" dirty="0" smtClean="0"/>
              <a:t>: Kondansatör üzerindeki yük zamanla Denk. 28.17 e göre değişir. Yani </a:t>
            </a:r>
          </a:p>
          <a:p>
            <a:r>
              <a:rPr lang="tr-TR" dirty="0" err="1" smtClean="0"/>
              <a:t>dir</a:t>
            </a:r>
            <a:r>
              <a:rPr lang="tr-TR" dirty="0" smtClean="0"/>
              <a:t>. Buradaki Q kondansatör üzerindeki yükün başlangıç değeridir. q nün başlangıç değerinin dörtte birine düşmesi için geçen süreyi bulmak için, ifadede q(t)=Q/4 yerine yazıp t’yi çözersek, </a:t>
            </a:r>
          </a:p>
          <a:p>
            <a:endParaRPr lang="tr-TR" dirty="0"/>
          </a:p>
          <a:p>
            <a:endParaRPr lang="tr-TR" dirty="0" smtClean="0"/>
          </a:p>
          <a:p>
            <a:endParaRPr lang="tr-TR" dirty="0"/>
          </a:p>
          <a:p>
            <a:endParaRPr lang="tr-TR" dirty="0" smtClean="0"/>
          </a:p>
          <a:p>
            <a:r>
              <a:rPr lang="tr-TR" dirty="0" smtClean="0"/>
              <a:t>elde ederiz. Her iki tarafın logaritmasını alırsak,</a:t>
            </a:r>
          </a:p>
          <a:p>
            <a:endParaRPr lang="tr-TR" dirty="0"/>
          </a:p>
          <a:p>
            <a:endParaRPr lang="tr-TR" dirty="0" smtClean="0"/>
          </a:p>
          <a:p>
            <a:endParaRPr lang="tr-TR" dirty="0"/>
          </a:p>
          <a:p>
            <a:endParaRPr lang="tr-TR" dirty="0" smtClean="0"/>
          </a:p>
          <a:p>
            <a:r>
              <a:rPr lang="tr-TR" dirty="0"/>
              <a:t>b</a:t>
            </a:r>
            <a:r>
              <a:rPr lang="tr-TR" dirty="0" smtClean="0"/>
              <a:t>uluruz.</a:t>
            </a:r>
            <a:endParaRPr lang="tr-TR" dirty="0"/>
          </a:p>
        </p:txBody>
      </p:sp>
      <p:graphicFrame>
        <p:nvGraphicFramePr>
          <p:cNvPr id="5" name="Nesne 4"/>
          <p:cNvGraphicFramePr>
            <a:graphicFrameLocks noChangeAspect="1"/>
          </p:cNvGraphicFramePr>
          <p:nvPr>
            <p:extLst>
              <p:ext uri="{D42A27DB-BD31-4B8C-83A1-F6EECF244321}">
                <p14:modId xmlns:p14="http://schemas.microsoft.com/office/powerpoint/2010/main" val="611801797"/>
              </p:ext>
            </p:extLst>
          </p:nvPr>
        </p:nvGraphicFramePr>
        <p:xfrm>
          <a:off x="7620000" y="2307077"/>
          <a:ext cx="1206500" cy="304800"/>
        </p:xfrm>
        <a:graphic>
          <a:graphicData uri="http://schemas.openxmlformats.org/presentationml/2006/ole">
            <mc:AlternateContent xmlns:mc="http://schemas.openxmlformats.org/markup-compatibility/2006">
              <mc:Choice xmlns:v="urn:schemas-microsoft-com:vml" Requires="v">
                <p:oleObj spid="_x0000_s7182" name="Denklem" r:id="rId3" imgW="901309" imgH="228501" progId="Equation.3">
                  <p:embed/>
                </p:oleObj>
              </mc:Choice>
              <mc:Fallback>
                <p:oleObj name="Denklem" r:id="rId3" imgW="901309" imgH="22850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2307077"/>
                        <a:ext cx="1206500" cy="304800"/>
                      </a:xfrm>
                      <a:prstGeom prst="rect">
                        <a:avLst/>
                      </a:prstGeom>
                      <a:noFill/>
                    </p:spPr>
                  </p:pic>
                </p:oleObj>
              </mc:Fallback>
            </mc:AlternateContent>
          </a:graphicData>
        </a:graphic>
      </p:graphicFrame>
      <p:pic>
        <p:nvPicPr>
          <p:cNvPr id="6" name="Resim 5"/>
          <p:cNvPicPr>
            <a:picLocks noChangeAspect="1"/>
          </p:cNvPicPr>
          <p:nvPr/>
        </p:nvPicPr>
        <p:blipFill>
          <a:blip r:embed="rId5"/>
          <a:stretch>
            <a:fillRect/>
          </a:stretch>
        </p:blipFill>
        <p:spPr>
          <a:xfrm>
            <a:off x="3505200" y="3276600"/>
            <a:ext cx="1543085" cy="1052928"/>
          </a:xfrm>
          <a:prstGeom prst="rect">
            <a:avLst/>
          </a:prstGeom>
        </p:spPr>
      </p:pic>
      <p:pic>
        <p:nvPicPr>
          <p:cNvPr id="7" name="Resim 6"/>
          <p:cNvPicPr>
            <a:picLocks noChangeAspect="1"/>
          </p:cNvPicPr>
          <p:nvPr/>
        </p:nvPicPr>
        <p:blipFill>
          <a:blip r:embed="rId6"/>
          <a:stretch>
            <a:fillRect/>
          </a:stretch>
        </p:blipFill>
        <p:spPr>
          <a:xfrm>
            <a:off x="1538518" y="4800600"/>
            <a:ext cx="3450431" cy="1066800"/>
          </a:xfrm>
          <a:prstGeom prst="rect">
            <a:avLst/>
          </a:prstGeom>
        </p:spPr>
      </p:pic>
    </p:spTree>
    <p:extLst>
      <p:ext uri="{BB962C8B-B14F-4D97-AF65-F5344CB8AC3E}">
        <p14:creationId xmlns:p14="http://schemas.microsoft.com/office/powerpoint/2010/main" val="22664002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a:t>Örnek 28.12 Bir RC devresindeki Kondansatörün Boşalması</a:t>
            </a:r>
          </a:p>
        </p:txBody>
      </p:sp>
      <p:sp>
        <p:nvSpPr>
          <p:cNvPr id="3" name="Metin Yer Tutucusu 2"/>
          <p:cNvSpPr>
            <a:spLocks noGrp="1"/>
          </p:cNvSpPr>
          <p:nvPr>
            <p:ph type="body" idx="1"/>
          </p:nvPr>
        </p:nvSpPr>
        <p:spPr>
          <a:xfrm>
            <a:off x="444500" y="1503881"/>
            <a:ext cx="8255000" cy="4985980"/>
          </a:xfrm>
        </p:spPr>
        <p:txBody>
          <a:bodyPr/>
          <a:lstStyle/>
          <a:p>
            <a:r>
              <a:rPr lang="tr-TR" dirty="0" smtClean="0"/>
              <a:t>(b) Kondansatörde depo edilen enerji, kondansatör boşalırken zamanla azalır. Kaç zaman sabitinden sonra bu depo edilmiş enerji, başlangıç değerinin dörtte birine düşer.</a:t>
            </a:r>
          </a:p>
          <a:p>
            <a:r>
              <a:rPr lang="tr-TR" b="1" dirty="0" smtClean="0"/>
              <a:t>Çözüm</a:t>
            </a:r>
            <a:r>
              <a:rPr lang="tr-TR" dirty="0" smtClean="0"/>
              <a:t>: Denk. 26.11                          ve Denk. 28.17 </a:t>
            </a:r>
            <a:r>
              <a:rPr lang="tr-TR" dirty="0" err="1" smtClean="0"/>
              <a:t>yi</a:t>
            </a:r>
            <a:r>
              <a:rPr lang="tr-TR" dirty="0" smtClean="0"/>
              <a:t> kullanarak bir anda kondansatörde depolan enerjiyi</a:t>
            </a:r>
          </a:p>
          <a:p>
            <a:endParaRPr lang="tr-TR" dirty="0"/>
          </a:p>
          <a:p>
            <a:endParaRPr lang="tr-TR" dirty="0" smtClean="0"/>
          </a:p>
          <a:p>
            <a:endParaRPr lang="tr-TR" dirty="0"/>
          </a:p>
          <a:p>
            <a:r>
              <a:rPr lang="tr-TR" dirty="0" smtClean="0"/>
              <a:t>Şeklinde ifade edebiliriz. Burada                          kondansatörde başlangıçta depo edilen enerjidir. (a) şıkkındaki gibi                      için t’yi çözersek;</a:t>
            </a:r>
          </a:p>
          <a:p>
            <a:endParaRPr lang="tr-TR" dirty="0"/>
          </a:p>
          <a:p>
            <a:endParaRPr lang="tr-TR" dirty="0" smtClean="0"/>
          </a:p>
          <a:p>
            <a:endParaRPr lang="tr-TR" dirty="0"/>
          </a:p>
          <a:p>
            <a:endParaRPr lang="tr-TR" dirty="0" smtClean="0"/>
          </a:p>
          <a:p>
            <a:endParaRPr lang="tr-TR" dirty="0"/>
          </a:p>
          <a:p>
            <a:r>
              <a:rPr lang="tr-TR" dirty="0" smtClean="0"/>
              <a:t>elde edilir. Yine her iki tarafın logaritmasını alır ve t’yi çözersek,</a:t>
            </a:r>
          </a:p>
          <a:p>
            <a:endParaRPr lang="tr-TR" dirty="0"/>
          </a:p>
          <a:p>
            <a:endParaRPr lang="tr-TR" dirty="0" smtClean="0"/>
          </a:p>
          <a:p>
            <a:r>
              <a:rPr lang="tr-TR" dirty="0"/>
              <a:t>b</a:t>
            </a:r>
            <a:r>
              <a:rPr lang="tr-TR" dirty="0" smtClean="0"/>
              <a:t>ulunur.</a:t>
            </a:r>
            <a:endParaRPr lang="tr-TR" dirty="0"/>
          </a:p>
        </p:txBody>
      </p:sp>
      <p:pic>
        <p:nvPicPr>
          <p:cNvPr id="4" name="Resim 3"/>
          <p:cNvPicPr>
            <a:picLocks noChangeAspect="1"/>
          </p:cNvPicPr>
          <p:nvPr/>
        </p:nvPicPr>
        <p:blipFill>
          <a:blip r:embed="rId2"/>
          <a:stretch>
            <a:fillRect/>
          </a:stretch>
        </p:blipFill>
        <p:spPr>
          <a:xfrm>
            <a:off x="2362200" y="2020553"/>
            <a:ext cx="1309688" cy="314325"/>
          </a:xfrm>
          <a:prstGeom prst="rect">
            <a:avLst/>
          </a:prstGeom>
        </p:spPr>
      </p:pic>
      <p:pic>
        <p:nvPicPr>
          <p:cNvPr id="5" name="Resim 4"/>
          <p:cNvPicPr>
            <a:picLocks noChangeAspect="1"/>
          </p:cNvPicPr>
          <p:nvPr/>
        </p:nvPicPr>
        <p:blipFill>
          <a:blip r:embed="rId3"/>
          <a:stretch>
            <a:fillRect/>
          </a:stretch>
        </p:blipFill>
        <p:spPr>
          <a:xfrm>
            <a:off x="1600200" y="2611877"/>
            <a:ext cx="5320214" cy="714375"/>
          </a:xfrm>
          <a:prstGeom prst="rect">
            <a:avLst/>
          </a:prstGeom>
        </p:spPr>
      </p:pic>
      <p:pic>
        <p:nvPicPr>
          <p:cNvPr id="6" name="Resim 5"/>
          <p:cNvPicPr>
            <a:picLocks noChangeAspect="1"/>
          </p:cNvPicPr>
          <p:nvPr/>
        </p:nvPicPr>
        <p:blipFill>
          <a:blip r:embed="rId4"/>
          <a:stretch>
            <a:fillRect/>
          </a:stretch>
        </p:blipFill>
        <p:spPr>
          <a:xfrm>
            <a:off x="3541169" y="3442874"/>
            <a:ext cx="1030831" cy="232300"/>
          </a:xfrm>
          <a:prstGeom prst="rect">
            <a:avLst/>
          </a:prstGeom>
        </p:spPr>
      </p:pic>
      <p:pic>
        <p:nvPicPr>
          <p:cNvPr id="7" name="Resim 6"/>
          <p:cNvPicPr>
            <a:picLocks noChangeAspect="1"/>
          </p:cNvPicPr>
          <p:nvPr/>
        </p:nvPicPr>
        <p:blipFill>
          <a:blip r:embed="rId5"/>
          <a:stretch>
            <a:fillRect/>
          </a:stretch>
        </p:blipFill>
        <p:spPr>
          <a:xfrm>
            <a:off x="2995406" y="3699582"/>
            <a:ext cx="1091525" cy="272881"/>
          </a:xfrm>
          <a:prstGeom prst="rect">
            <a:avLst/>
          </a:prstGeom>
        </p:spPr>
      </p:pic>
      <p:pic>
        <p:nvPicPr>
          <p:cNvPr id="8" name="Resim 7"/>
          <p:cNvPicPr>
            <a:picLocks noChangeAspect="1"/>
          </p:cNvPicPr>
          <p:nvPr/>
        </p:nvPicPr>
        <p:blipFill>
          <a:blip r:embed="rId6"/>
          <a:stretch>
            <a:fillRect/>
          </a:stretch>
        </p:blipFill>
        <p:spPr>
          <a:xfrm>
            <a:off x="3541168" y="4055280"/>
            <a:ext cx="1991058" cy="1202520"/>
          </a:xfrm>
          <a:prstGeom prst="rect">
            <a:avLst/>
          </a:prstGeom>
        </p:spPr>
      </p:pic>
      <p:pic>
        <p:nvPicPr>
          <p:cNvPr id="9" name="Resim 8"/>
          <p:cNvPicPr>
            <a:picLocks noChangeAspect="1"/>
          </p:cNvPicPr>
          <p:nvPr/>
        </p:nvPicPr>
        <p:blipFill>
          <a:blip r:embed="rId7"/>
          <a:stretch>
            <a:fillRect/>
          </a:stretch>
        </p:blipFill>
        <p:spPr>
          <a:xfrm>
            <a:off x="3124200" y="5683273"/>
            <a:ext cx="3129848" cy="418346"/>
          </a:xfrm>
          <a:prstGeom prst="rect">
            <a:avLst/>
          </a:prstGeom>
        </p:spPr>
      </p:pic>
    </p:spTree>
    <p:extLst>
      <p:ext uri="{BB962C8B-B14F-4D97-AF65-F5344CB8AC3E}">
        <p14:creationId xmlns:p14="http://schemas.microsoft.com/office/powerpoint/2010/main" val="37001255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smtClean="0"/>
              <a:t>Örnek 28.13 Bir Dirence Verilen Enerji</a:t>
            </a:r>
            <a:endParaRPr lang="tr-TR" dirty="0"/>
          </a:p>
        </p:txBody>
      </p:sp>
      <p:sp>
        <p:nvSpPr>
          <p:cNvPr id="3" name="Metin Yer Tutucusu 2"/>
          <p:cNvSpPr>
            <a:spLocks noGrp="1"/>
          </p:cNvSpPr>
          <p:nvPr>
            <p:ph type="body" idx="1"/>
          </p:nvPr>
        </p:nvSpPr>
        <p:spPr>
          <a:xfrm>
            <a:off x="444500" y="1503881"/>
            <a:ext cx="8255000" cy="4431983"/>
          </a:xfrm>
        </p:spPr>
        <p:txBody>
          <a:bodyPr/>
          <a:lstStyle/>
          <a:p>
            <a:r>
              <a:rPr lang="tr-TR" dirty="0" smtClean="0"/>
              <a:t>5 µ</a:t>
            </a:r>
            <a:r>
              <a:rPr lang="tr-TR" dirty="0" err="1" smtClean="0"/>
              <a:t>F’lık</a:t>
            </a:r>
            <a:r>
              <a:rPr lang="tr-TR" dirty="0" smtClean="0"/>
              <a:t> kondansatör, 800 </a:t>
            </a:r>
            <a:r>
              <a:rPr lang="tr-TR" dirty="0" err="1" smtClean="0"/>
              <a:t>V’luk</a:t>
            </a:r>
            <a:r>
              <a:rPr lang="tr-TR" dirty="0" smtClean="0"/>
              <a:t> bir potansiyel farkı ile yüklenmekte ve sonra 25 k</a:t>
            </a:r>
            <a:r>
              <a:rPr lang="el-GR" dirty="0" smtClean="0"/>
              <a:t>Ω</a:t>
            </a:r>
            <a:r>
              <a:rPr lang="tr-TR" dirty="0" smtClean="0"/>
              <a:t> </a:t>
            </a:r>
            <a:r>
              <a:rPr lang="tr-TR" dirty="0" err="1" smtClean="0"/>
              <a:t>luk</a:t>
            </a:r>
            <a:r>
              <a:rPr lang="tr-TR" dirty="0" smtClean="0"/>
              <a:t> bir direnç üzerinde boşalmaktadır. Kondansatör tamamen boşaldığı zaman, dirençte harcanan toplam enerji ne kadardır?</a:t>
            </a:r>
          </a:p>
          <a:p>
            <a:r>
              <a:rPr lang="tr-TR" dirty="0" smtClean="0"/>
              <a:t>Çözüm: Bu problem iki yolla çözülür. Gerçekten de basit olan birinci yol, sistemin başlangıçtaki enerjisinin            ile verilen kondansatörde depo edilen enerjiye eşit olduğuna dikkat ediniz. Kondansatör tamamen boşaldığında içerisinde depo edilen enerji sıfırdır. Enerji korunduğundan, kondansatörde depo edilen başlangıç enerjisi, dirençte harcanan enerjiye dönüşür. C ve </a:t>
            </a:r>
            <a:r>
              <a:rPr lang="tr-TR" dirty="0" smtClean="0">
                <a:sym typeface="Symbol" panose="05050102010706020507" pitchFamily="18" charset="2"/>
              </a:rPr>
              <a:t>’</a:t>
            </a:r>
            <a:r>
              <a:rPr lang="tr-TR" dirty="0" err="1" smtClean="0">
                <a:sym typeface="Symbol" panose="05050102010706020507" pitchFamily="18" charset="2"/>
              </a:rPr>
              <a:t>nin</a:t>
            </a:r>
            <a:r>
              <a:rPr lang="tr-TR" dirty="0" smtClean="0">
                <a:sym typeface="Symbol" panose="05050102010706020507" pitchFamily="18" charset="2"/>
              </a:rPr>
              <a:t> değerlerini kullanırsak;</a:t>
            </a:r>
          </a:p>
          <a:p>
            <a:endParaRPr lang="tr-TR" dirty="0">
              <a:sym typeface="Symbol" panose="05050102010706020507" pitchFamily="18" charset="2"/>
            </a:endParaRPr>
          </a:p>
          <a:p>
            <a:endParaRPr lang="tr-TR" dirty="0" smtClean="0">
              <a:sym typeface="Symbol" panose="05050102010706020507" pitchFamily="18" charset="2"/>
            </a:endParaRPr>
          </a:p>
          <a:p>
            <a:endParaRPr lang="tr-TR" dirty="0">
              <a:sym typeface="Symbol" panose="05050102010706020507" pitchFamily="18" charset="2"/>
            </a:endParaRPr>
          </a:p>
          <a:p>
            <a:r>
              <a:rPr lang="tr-TR" dirty="0" smtClean="0">
                <a:sym typeface="Symbol" panose="05050102010706020507" pitchFamily="18" charset="2"/>
              </a:rPr>
              <a:t>bulunur. İkinci metot ise, </a:t>
            </a:r>
            <a:r>
              <a:rPr lang="en-GB" dirty="0" smtClean="0">
                <a:sym typeface="Symbol" panose="05050102010706020507" pitchFamily="18" charset="2"/>
              </a:rPr>
              <a:t>           </a:t>
            </a:r>
            <a:r>
              <a:rPr lang="en-GB" dirty="0" err="1" smtClean="0">
                <a:sym typeface="Symbol" panose="05050102010706020507" pitchFamily="18" charset="2"/>
              </a:rPr>
              <a:t>integralini</a:t>
            </a:r>
            <a:r>
              <a:rPr lang="en-GB" dirty="0" smtClean="0">
                <a:sym typeface="Symbol" panose="05050102010706020507" pitchFamily="18" charset="2"/>
              </a:rPr>
              <a:t> </a:t>
            </a:r>
            <a:r>
              <a:rPr lang="en-GB" dirty="0" err="1" smtClean="0">
                <a:sym typeface="Symbol" panose="05050102010706020507" pitchFamily="18" charset="2"/>
              </a:rPr>
              <a:t>almalıyız</a:t>
            </a:r>
            <a:r>
              <a:rPr lang="en-GB" dirty="0" smtClean="0">
                <a:sym typeface="Symbol" panose="05050102010706020507" pitchFamily="18" charset="2"/>
              </a:rPr>
              <a:t>.</a:t>
            </a:r>
          </a:p>
          <a:p>
            <a:endParaRPr lang="en-GB" dirty="0">
              <a:sym typeface="Symbol" panose="05050102010706020507" pitchFamily="18" charset="2"/>
            </a:endParaRPr>
          </a:p>
          <a:p>
            <a:endParaRPr lang="en-GB" dirty="0" smtClean="0">
              <a:sym typeface="Symbol" panose="05050102010706020507" pitchFamily="18" charset="2"/>
            </a:endParaRPr>
          </a:p>
          <a:p>
            <a:endParaRPr lang="en-GB" dirty="0">
              <a:sym typeface="Symbol" panose="05050102010706020507" pitchFamily="18" charset="2"/>
            </a:endParaRPr>
          </a:p>
          <a:p>
            <a:r>
              <a:rPr lang="en-GB" dirty="0" err="1" smtClean="0">
                <a:sym typeface="Symbol" panose="05050102010706020507" pitchFamily="18" charset="2"/>
              </a:rPr>
              <a:t>olması</a:t>
            </a:r>
            <a:r>
              <a:rPr lang="en-GB" dirty="0" smtClean="0">
                <a:sym typeface="Symbol" panose="05050102010706020507" pitchFamily="18" charset="2"/>
              </a:rPr>
              <a:t> </a:t>
            </a:r>
            <a:r>
              <a:rPr lang="en-GB" dirty="0" err="1" smtClean="0">
                <a:sym typeface="Symbol" panose="05050102010706020507" pitchFamily="18" charset="2"/>
              </a:rPr>
              <a:t>demektir</a:t>
            </a:r>
            <a:r>
              <a:rPr lang="en-GB" dirty="0" smtClean="0">
                <a:sym typeface="Symbol" panose="05050102010706020507" pitchFamily="18" charset="2"/>
              </a:rPr>
              <a:t>. Bu </a:t>
            </a:r>
            <a:r>
              <a:rPr lang="en-GB" dirty="0" err="1" smtClean="0">
                <a:sym typeface="Symbol" panose="05050102010706020507" pitchFamily="18" charset="2"/>
              </a:rPr>
              <a:t>integrali</a:t>
            </a:r>
            <a:r>
              <a:rPr lang="en-GB" dirty="0" smtClean="0">
                <a:sym typeface="Symbol" panose="05050102010706020507" pitchFamily="18" charset="2"/>
              </a:rPr>
              <a:t> </a:t>
            </a:r>
            <a:r>
              <a:rPr lang="en-GB" dirty="0" err="1" smtClean="0">
                <a:sym typeface="Symbol" panose="05050102010706020507" pitchFamily="18" charset="2"/>
              </a:rPr>
              <a:t>hesaplamak</a:t>
            </a:r>
            <a:r>
              <a:rPr lang="en-GB" dirty="0" smtClean="0">
                <a:sym typeface="Symbol" panose="05050102010706020507" pitchFamily="18" charset="2"/>
              </a:rPr>
              <a:t> </a:t>
            </a:r>
            <a:r>
              <a:rPr lang="en-GB" dirty="0" err="1" smtClean="0">
                <a:sym typeface="Symbol" panose="05050102010706020507" pitchFamily="18" charset="2"/>
              </a:rPr>
              <a:t>için</a:t>
            </a:r>
            <a:r>
              <a:rPr lang="en-GB" dirty="0" smtClean="0">
                <a:sym typeface="Symbol" panose="05050102010706020507" pitchFamily="18" charset="2"/>
              </a:rPr>
              <a:t> </a:t>
            </a:r>
            <a:r>
              <a:rPr lang="en-GB" dirty="0" err="1" smtClean="0">
                <a:sym typeface="Symbol" panose="05050102010706020507" pitchFamily="18" charset="2"/>
              </a:rPr>
              <a:t>akımın</a:t>
            </a:r>
            <a:r>
              <a:rPr lang="en-GB" dirty="0" smtClean="0">
                <a:sym typeface="Symbol" panose="05050102010706020507" pitchFamily="18" charset="2"/>
              </a:rPr>
              <a:t> </a:t>
            </a:r>
            <a:r>
              <a:rPr lang="en-GB" dirty="0" err="1" smtClean="0">
                <a:sym typeface="Symbol" panose="05050102010706020507" pitchFamily="18" charset="2"/>
              </a:rPr>
              <a:t>başlangıç</a:t>
            </a:r>
            <a:r>
              <a:rPr lang="en-GB" dirty="0" smtClean="0">
                <a:sym typeface="Symbol" panose="05050102010706020507" pitchFamily="18" charset="2"/>
              </a:rPr>
              <a:t> </a:t>
            </a:r>
            <a:r>
              <a:rPr lang="en-GB" dirty="0" err="1" smtClean="0">
                <a:sym typeface="Symbol" panose="05050102010706020507" pitchFamily="18" charset="2"/>
              </a:rPr>
              <a:t>değerinin</a:t>
            </a:r>
            <a:r>
              <a:rPr lang="en-GB" dirty="0" smtClean="0">
                <a:sym typeface="Symbol" panose="05050102010706020507" pitchFamily="18" charset="2"/>
              </a:rPr>
              <a:t> </a:t>
            </a:r>
            <a:endParaRPr lang="tr-TR" dirty="0"/>
          </a:p>
        </p:txBody>
      </p:sp>
      <p:pic>
        <p:nvPicPr>
          <p:cNvPr id="4" name="Resim 3"/>
          <p:cNvPicPr>
            <a:picLocks noChangeAspect="1"/>
          </p:cNvPicPr>
          <p:nvPr/>
        </p:nvPicPr>
        <p:blipFill>
          <a:blip r:embed="rId3"/>
          <a:stretch>
            <a:fillRect/>
          </a:stretch>
        </p:blipFill>
        <p:spPr>
          <a:xfrm>
            <a:off x="2743200" y="2650751"/>
            <a:ext cx="502708" cy="238125"/>
          </a:xfrm>
          <a:prstGeom prst="rect">
            <a:avLst/>
          </a:prstGeom>
        </p:spPr>
      </p:pic>
      <p:graphicFrame>
        <p:nvGraphicFramePr>
          <p:cNvPr id="6" name="Nesne 5"/>
          <p:cNvGraphicFramePr>
            <a:graphicFrameLocks noChangeAspect="1"/>
          </p:cNvGraphicFramePr>
          <p:nvPr>
            <p:extLst>
              <p:ext uri="{D42A27DB-BD31-4B8C-83A1-F6EECF244321}">
                <p14:modId xmlns:p14="http://schemas.microsoft.com/office/powerpoint/2010/main" val="2138388576"/>
              </p:ext>
            </p:extLst>
          </p:nvPr>
        </p:nvGraphicFramePr>
        <p:xfrm>
          <a:off x="685801" y="3744844"/>
          <a:ext cx="5029200" cy="604684"/>
        </p:xfrm>
        <a:graphic>
          <a:graphicData uri="http://schemas.openxmlformats.org/presentationml/2006/ole">
            <mc:AlternateContent xmlns:mc="http://schemas.openxmlformats.org/markup-compatibility/2006">
              <mc:Choice xmlns:v="urn:schemas-microsoft-com:vml" Requires="v">
                <p:oleObj spid="_x0000_s8227" name="Denklem" r:id="rId4" imgW="3251200" imgH="393700" progId="Equation.3">
                  <p:embed/>
                </p:oleObj>
              </mc:Choice>
              <mc:Fallback>
                <p:oleObj name="Denklem" r:id="rId4" imgW="3251200" imgH="3937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1" y="3744844"/>
                        <a:ext cx="5029200" cy="604684"/>
                      </a:xfrm>
                      <a:prstGeom prst="rect">
                        <a:avLst/>
                      </a:prstGeom>
                      <a:noFill/>
                    </p:spPr>
                  </p:pic>
                </p:oleObj>
              </mc:Fallback>
            </mc:AlternateContent>
          </a:graphicData>
        </a:graphic>
      </p:graphicFrame>
      <p:graphicFrame>
        <p:nvGraphicFramePr>
          <p:cNvPr id="7" name="Nesne 6"/>
          <p:cNvGraphicFramePr>
            <a:graphicFrameLocks noChangeAspect="1"/>
          </p:cNvGraphicFramePr>
          <p:nvPr>
            <p:extLst>
              <p:ext uri="{D42A27DB-BD31-4B8C-83A1-F6EECF244321}">
                <p14:modId xmlns:p14="http://schemas.microsoft.com/office/powerpoint/2010/main" val="3910812506"/>
              </p:ext>
            </p:extLst>
          </p:nvPr>
        </p:nvGraphicFramePr>
        <p:xfrm>
          <a:off x="2767084" y="4533066"/>
          <a:ext cx="577321" cy="294802"/>
        </p:xfrm>
        <a:graphic>
          <a:graphicData uri="http://schemas.openxmlformats.org/presentationml/2006/ole">
            <mc:AlternateContent xmlns:mc="http://schemas.openxmlformats.org/markup-compatibility/2006">
              <mc:Choice xmlns:v="urn:schemas-microsoft-com:vml" Requires="v">
                <p:oleObj spid="_x0000_s8228" name="Denklem" r:id="rId6" imgW="444307" imgH="228501" progId="Equation.3">
                  <p:embed/>
                </p:oleObj>
              </mc:Choice>
              <mc:Fallback>
                <p:oleObj name="Denklem" r:id="rId6" imgW="444307" imgH="228501"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67084" y="4533066"/>
                        <a:ext cx="577321" cy="294802"/>
                      </a:xfrm>
                      <a:prstGeom prst="rect">
                        <a:avLst/>
                      </a:prstGeom>
                      <a:noFill/>
                    </p:spPr>
                  </p:pic>
                </p:oleObj>
              </mc:Fallback>
            </mc:AlternateContent>
          </a:graphicData>
        </a:graphic>
      </p:graphicFrame>
      <p:graphicFrame>
        <p:nvGraphicFramePr>
          <p:cNvPr id="9" name="Nesne 8"/>
          <p:cNvGraphicFramePr>
            <a:graphicFrameLocks noChangeAspect="1"/>
          </p:cNvGraphicFramePr>
          <p:nvPr>
            <p:extLst>
              <p:ext uri="{D42A27DB-BD31-4B8C-83A1-F6EECF244321}">
                <p14:modId xmlns:p14="http://schemas.microsoft.com/office/powerpoint/2010/main" val="2578655125"/>
              </p:ext>
            </p:extLst>
          </p:nvPr>
        </p:nvGraphicFramePr>
        <p:xfrm>
          <a:off x="699448" y="4871948"/>
          <a:ext cx="3141789" cy="690652"/>
        </p:xfrm>
        <a:graphic>
          <a:graphicData uri="http://schemas.openxmlformats.org/presentationml/2006/ole">
            <mc:AlternateContent xmlns:mc="http://schemas.openxmlformats.org/markup-compatibility/2006">
              <mc:Choice xmlns:v="urn:schemas-microsoft-com:vml" Requires="v">
                <p:oleObj spid="_x0000_s8229" name="Denklem" r:id="rId8" imgW="2209800" imgH="482600" progId="Equation.3">
                  <p:embed/>
                </p:oleObj>
              </mc:Choice>
              <mc:Fallback>
                <p:oleObj name="Denklem" r:id="rId8" imgW="2209800" imgH="482600"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9448" y="4871948"/>
                        <a:ext cx="3141789" cy="690652"/>
                      </a:xfrm>
                      <a:prstGeom prst="rect">
                        <a:avLst/>
                      </a:prstGeom>
                      <a:noFill/>
                    </p:spPr>
                  </p:pic>
                </p:oleObj>
              </mc:Fallback>
            </mc:AlternateContent>
          </a:graphicData>
        </a:graphic>
      </p:graphicFrame>
      <p:graphicFrame>
        <p:nvGraphicFramePr>
          <p:cNvPr id="11" name="Nesne 10"/>
          <p:cNvGraphicFramePr>
            <a:graphicFrameLocks noChangeAspect="1"/>
          </p:cNvGraphicFramePr>
          <p:nvPr>
            <p:extLst>
              <p:ext uri="{D42A27DB-BD31-4B8C-83A1-F6EECF244321}">
                <p14:modId xmlns:p14="http://schemas.microsoft.com/office/powerpoint/2010/main" val="429263002"/>
              </p:ext>
            </p:extLst>
          </p:nvPr>
        </p:nvGraphicFramePr>
        <p:xfrm>
          <a:off x="7239000" y="5622516"/>
          <a:ext cx="762000" cy="285750"/>
        </p:xfrm>
        <a:graphic>
          <a:graphicData uri="http://schemas.openxmlformats.org/presentationml/2006/ole">
            <mc:AlternateContent xmlns:mc="http://schemas.openxmlformats.org/markup-compatibility/2006">
              <mc:Choice xmlns:v="urn:schemas-microsoft-com:vml" Requires="v">
                <p:oleObj spid="_x0000_s8230" name="Denklem" r:id="rId10" imgW="609600" imgH="228600" progId="Equation.3">
                  <p:embed/>
                </p:oleObj>
              </mc:Choice>
              <mc:Fallback>
                <p:oleObj name="Denklem" r:id="rId10" imgW="609600" imgH="228600" progId="Equation.3">
                  <p:embed/>
                  <p:pic>
                    <p:nvPicPr>
                      <p:cNvPr id="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9000" y="5622516"/>
                        <a:ext cx="762000" cy="285750"/>
                      </a:xfrm>
                      <a:prstGeom prst="rect">
                        <a:avLst/>
                      </a:prstGeom>
                      <a:noFill/>
                    </p:spPr>
                  </p:pic>
                </p:oleObj>
              </mc:Fallback>
            </mc:AlternateContent>
          </a:graphicData>
        </a:graphic>
      </p:graphicFrame>
    </p:spTree>
    <p:extLst>
      <p:ext uri="{BB962C8B-B14F-4D97-AF65-F5344CB8AC3E}">
        <p14:creationId xmlns:p14="http://schemas.microsoft.com/office/powerpoint/2010/main" val="448744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4500" y="1031493"/>
            <a:ext cx="8255000" cy="338554"/>
          </a:xfrm>
        </p:spPr>
        <p:txBody>
          <a:bodyPr/>
          <a:lstStyle/>
          <a:p>
            <a:r>
              <a:rPr lang="tr-TR" dirty="0"/>
              <a:t>Örnek 28.13 Bir Dirence Verilen Enerji</a:t>
            </a:r>
          </a:p>
        </p:txBody>
      </p:sp>
      <p:sp>
        <p:nvSpPr>
          <p:cNvPr id="3" name="Metin Yer Tutucusu 2"/>
          <p:cNvSpPr>
            <a:spLocks noGrp="1"/>
          </p:cNvSpPr>
          <p:nvPr>
            <p:ph type="body" idx="1"/>
          </p:nvPr>
        </p:nvSpPr>
        <p:spPr>
          <a:xfrm>
            <a:off x="444500" y="1503881"/>
            <a:ext cx="8255000" cy="2769989"/>
          </a:xfrm>
        </p:spPr>
        <p:txBody>
          <a:bodyPr/>
          <a:lstStyle/>
          <a:p>
            <a:r>
              <a:rPr lang="en-GB" dirty="0" smtClean="0"/>
              <a:t>O </a:t>
            </a:r>
            <a:r>
              <a:rPr lang="en-GB" dirty="0" err="1" smtClean="0"/>
              <a:t>halde</a:t>
            </a:r>
            <a:r>
              <a:rPr lang="en-GB" dirty="0" smtClean="0"/>
              <a:t>,</a:t>
            </a:r>
          </a:p>
          <a:p>
            <a:endParaRPr lang="en-GB" dirty="0"/>
          </a:p>
          <a:p>
            <a:endParaRPr lang="en-GB" dirty="0" smtClean="0"/>
          </a:p>
          <a:p>
            <a:endParaRPr lang="en-GB" dirty="0"/>
          </a:p>
          <a:p>
            <a:endParaRPr lang="en-GB" dirty="0" smtClean="0"/>
          </a:p>
          <a:p>
            <a:r>
              <a:rPr lang="en-GB" dirty="0" err="1" smtClean="0"/>
              <a:t>bulunur</a:t>
            </a:r>
            <a:r>
              <a:rPr lang="en-GB" dirty="0" smtClean="0"/>
              <a:t>. Bu integral </a:t>
            </a:r>
            <a:r>
              <a:rPr lang="en-GB" dirty="0" err="1" smtClean="0"/>
              <a:t>alınırsa</a:t>
            </a:r>
            <a:r>
              <a:rPr lang="en-GB" dirty="0" smtClean="0"/>
              <a:t>,</a:t>
            </a:r>
          </a:p>
          <a:p>
            <a:endParaRPr lang="en-GB" dirty="0"/>
          </a:p>
          <a:p>
            <a:endParaRPr lang="en-GB" dirty="0" smtClean="0"/>
          </a:p>
          <a:p>
            <a:endParaRPr lang="en-GB" dirty="0"/>
          </a:p>
          <a:p>
            <a:r>
              <a:rPr lang="en-GB" dirty="0" err="1"/>
              <a:t>o</a:t>
            </a:r>
            <a:r>
              <a:rPr lang="en-GB" dirty="0" err="1" smtClean="0"/>
              <a:t>lur</a:t>
            </a:r>
            <a:r>
              <a:rPr lang="en-GB" dirty="0" smtClean="0"/>
              <a:t>. </a:t>
            </a:r>
            <a:r>
              <a:rPr lang="en-GB" dirty="0" err="1" smtClean="0"/>
              <a:t>Birinci</a:t>
            </a:r>
            <a:r>
              <a:rPr lang="en-GB" dirty="0" smtClean="0"/>
              <a:t> </a:t>
            </a:r>
            <a:r>
              <a:rPr lang="en-GB" dirty="0" err="1" smtClean="0"/>
              <a:t>yöntemle</a:t>
            </a:r>
            <a:r>
              <a:rPr lang="en-GB" dirty="0" smtClean="0"/>
              <a:t> </a:t>
            </a:r>
            <a:r>
              <a:rPr lang="en-GB" dirty="0" err="1" smtClean="0"/>
              <a:t>bulunanla</a:t>
            </a:r>
            <a:r>
              <a:rPr lang="en-GB" dirty="0" smtClean="0"/>
              <a:t> </a:t>
            </a:r>
            <a:r>
              <a:rPr lang="en-GB" dirty="0" err="1" smtClean="0"/>
              <a:t>aynı</a:t>
            </a:r>
            <a:r>
              <a:rPr lang="en-GB" dirty="0" smtClean="0"/>
              <a:t> </a:t>
            </a:r>
            <a:r>
              <a:rPr lang="en-GB" dirty="0" err="1" smtClean="0"/>
              <a:t>olur</a:t>
            </a:r>
            <a:r>
              <a:rPr lang="en-GB" dirty="0" smtClean="0"/>
              <a:t>.</a:t>
            </a:r>
            <a:endParaRPr lang="tr-TR" dirty="0"/>
          </a:p>
        </p:txBody>
      </p:sp>
      <p:graphicFrame>
        <p:nvGraphicFramePr>
          <p:cNvPr id="5" name="Nesne 4"/>
          <p:cNvGraphicFramePr>
            <a:graphicFrameLocks noChangeAspect="1"/>
          </p:cNvGraphicFramePr>
          <p:nvPr>
            <p:extLst>
              <p:ext uri="{D42A27DB-BD31-4B8C-83A1-F6EECF244321}">
                <p14:modId xmlns:p14="http://schemas.microsoft.com/office/powerpoint/2010/main" val="2013970614"/>
              </p:ext>
            </p:extLst>
          </p:nvPr>
        </p:nvGraphicFramePr>
        <p:xfrm>
          <a:off x="470658" y="1921538"/>
          <a:ext cx="2043942" cy="709123"/>
        </p:xfrm>
        <a:graphic>
          <a:graphicData uri="http://schemas.openxmlformats.org/presentationml/2006/ole">
            <mc:AlternateContent xmlns:mc="http://schemas.openxmlformats.org/markup-compatibility/2006">
              <mc:Choice xmlns:v="urn:schemas-microsoft-com:vml" Requires="v">
                <p:oleObj spid="_x0000_s9233" name="Denklem" r:id="rId3" imgW="1397000" imgH="482600" progId="Equation.3">
                  <p:embed/>
                </p:oleObj>
              </mc:Choice>
              <mc:Fallback>
                <p:oleObj name="Denklem" r:id="rId3" imgW="1397000" imgH="4826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58" y="1921538"/>
                        <a:ext cx="2043942" cy="709123"/>
                      </a:xfrm>
                      <a:prstGeom prst="rect">
                        <a:avLst/>
                      </a:prstGeom>
                      <a:noFill/>
                    </p:spPr>
                  </p:pic>
                </p:oleObj>
              </mc:Fallback>
            </mc:AlternateContent>
          </a:graphicData>
        </a:graphic>
      </p:graphicFrame>
      <p:graphicFrame>
        <p:nvGraphicFramePr>
          <p:cNvPr id="7" name="Nesne 6"/>
          <p:cNvGraphicFramePr>
            <a:graphicFrameLocks noChangeAspect="1"/>
          </p:cNvGraphicFramePr>
          <p:nvPr>
            <p:extLst>
              <p:ext uri="{D42A27DB-BD31-4B8C-83A1-F6EECF244321}">
                <p14:modId xmlns:p14="http://schemas.microsoft.com/office/powerpoint/2010/main" val="1188374875"/>
              </p:ext>
            </p:extLst>
          </p:nvPr>
        </p:nvGraphicFramePr>
        <p:xfrm>
          <a:off x="470658" y="3299708"/>
          <a:ext cx="1597878" cy="675392"/>
        </p:xfrm>
        <a:graphic>
          <a:graphicData uri="http://schemas.openxmlformats.org/presentationml/2006/ole">
            <mc:AlternateContent xmlns:mc="http://schemas.openxmlformats.org/markup-compatibility/2006">
              <mc:Choice xmlns:v="urn:schemas-microsoft-com:vml" Requires="v">
                <p:oleObj spid="_x0000_s9234" name="Denklem" r:id="rId5" imgW="926698" imgH="393529" progId="Equation.3">
                  <p:embed/>
                </p:oleObj>
              </mc:Choice>
              <mc:Fallback>
                <p:oleObj name="Denklem" r:id="rId5" imgW="926698" imgH="393529"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658" y="3299708"/>
                        <a:ext cx="1597878" cy="675392"/>
                      </a:xfrm>
                      <a:prstGeom prst="rect">
                        <a:avLst/>
                      </a:prstGeom>
                      <a:noFill/>
                    </p:spPr>
                  </p:pic>
                </p:oleObj>
              </mc:Fallback>
            </mc:AlternateContent>
          </a:graphicData>
        </a:graphic>
      </p:graphicFrame>
    </p:spTree>
    <p:extLst>
      <p:ext uri="{BB962C8B-B14F-4D97-AF65-F5344CB8AC3E}">
        <p14:creationId xmlns:p14="http://schemas.microsoft.com/office/powerpoint/2010/main" val="41958000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4417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Evdeki Elektrik Tesisatı</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28.5</a:t>
            </a:r>
            <a:endParaRPr sz="1200" dirty="0">
              <a:latin typeface="Arial"/>
              <a:cs typeface="Arial"/>
            </a:endParaRPr>
          </a:p>
        </p:txBody>
      </p:sp>
      <p:sp>
        <p:nvSpPr>
          <p:cNvPr id="3" name="object 3"/>
          <p:cNvSpPr txBox="1"/>
          <p:nvPr/>
        </p:nvSpPr>
        <p:spPr>
          <a:xfrm>
            <a:off x="444500" y="1630502"/>
            <a:ext cx="7785734" cy="1059264"/>
          </a:xfrm>
          <a:prstGeom prst="rect">
            <a:avLst/>
          </a:prstGeom>
        </p:spPr>
        <p:txBody>
          <a:bodyPr vert="horz" wrap="square" lIns="0" tIns="12700" rIns="0" bIns="0" rtlCol="0">
            <a:spAutoFit/>
          </a:bodyPr>
          <a:lstStyle/>
          <a:p>
            <a:pPr marL="12700">
              <a:lnSpc>
                <a:spcPts val="2050"/>
              </a:lnSpc>
              <a:spcBef>
                <a:spcPts val="100"/>
              </a:spcBef>
            </a:pPr>
            <a:r>
              <a:rPr lang="tr-TR" sz="1800" dirty="0" smtClean="0">
                <a:latin typeface="Arial"/>
                <a:cs typeface="Arial"/>
              </a:rPr>
              <a:t>Kamu kuruluşu elektriği bir çift kablo ile evlere dağıtır</a:t>
            </a:r>
            <a:r>
              <a:rPr sz="1800" spc="-10" dirty="0" smtClean="0">
                <a:latin typeface="Arial"/>
                <a:cs typeface="Arial"/>
              </a:rPr>
              <a:t>.</a:t>
            </a:r>
            <a:endParaRPr sz="1800" dirty="0">
              <a:latin typeface="Arial"/>
              <a:cs typeface="Arial"/>
            </a:endParaRPr>
          </a:p>
          <a:p>
            <a:pPr marL="12700">
              <a:lnSpc>
                <a:spcPct val="100000"/>
              </a:lnSpc>
              <a:spcBef>
                <a:spcPts val="865"/>
              </a:spcBef>
            </a:pPr>
            <a:r>
              <a:rPr lang="tr-TR" sz="1800" spc="-5" dirty="0" smtClean="0">
                <a:latin typeface="Arial"/>
                <a:cs typeface="Arial"/>
              </a:rPr>
              <a:t>Her bir evde kablolar paralel bağlanır</a:t>
            </a:r>
            <a:r>
              <a:rPr sz="1800" spc="-10" dirty="0" smtClean="0">
                <a:latin typeface="Arial"/>
                <a:cs typeface="Arial"/>
              </a:rPr>
              <a:t>.</a:t>
            </a:r>
            <a:endParaRPr sz="1800" dirty="0">
              <a:latin typeface="Arial"/>
              <a:cs typeface="Arial"/>
            </a:endParaRPr>
          </a:p>
          <a:p>
            <a:pPr marL="12700">
              <a:lnSpc>
                <a:spcPts val="2055"/>
              </a:lnSpc>
              <a:spcBef>
                <a:spcPts val="865"/>
              </a:spcBef>
            </a:pPr>
            <a:r>
              <a:rPr lang="tr-TR" sz="1800" dirty="0" smtClean="0">
                <a:latin typeface="Arial"/>
                <a:cs typeface="Arial"/>
              </a:rPr>
              <a:t>Bir kablo elektrik tel ve diğeri ise toprağa bağlanmış nötr teldir.</a:t>
            </a:r>
            <a:endParaRPr sz="1800" dirty="0">
              <a:latin typeface="Arial"/>
              <a:cs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4127500" cy="350737"/>
          </a:xfrm>
          <a:prstGeom prst="rect">
            <a:avLst/>
          </a:prstGeom>
        </p:spPr>
        <p:txBody>
          <a:bodyPr vert="horz" wrap="square" lIns="0" tIns="12065" rIns="0" bIns="0" rtlCol="0">
            <a:spAutoFit/>
          </a:bodyPr>
          <a:lstStyle/>
          <a:p>
            <a:pPr marL="12700">
              <a:lnSpc>
                <a:spcPct val="100000"/>
              </a:lnSpc>
              <a:spcBef>
                <a:spcPts val="95"/>
              </a:spcBef>
            </a:pPr>
            <a:r>
              <a:rPr lang="tr-TR" spc="-5" dirty="0"/>
              <a:t>Evdeki Elektrik Tesisatı</a:t>
            </a:r>
            <a:r>
              <a:rPr spc="-5" dirty="0" smtClean="0"/>
              <a:t>,</a:t>
            </a:r>
            <a:r>
              <a:rPr spc="-20" dirty="0" smtClean="0"/>
              <a:t> </a:t>
            </a:r>
            <a:r>
              <a:rPr lang="tr-TR" spc="-5" dirty="0" smtClean="0"/>
              <a:t>devamı</a:t>
            </a:r>
            <a:endParaRPr spc="-5" dirty="0"/>
          </a:p>
        </p:txBody>
      </p:sp>
      <p:sp>
        <p:nvSpPr>
          <p:cNvPr id="3" name="object 3"/>
          <p:cNvSpPr txBox="1"/>
          <p:nvPr/>
        </p:nvSpPr>
        <p:spPr>
          <a:xfrm>
            <a:off x="444500" y="1630502"/>
            <a:ext cx="3975100" cy="1538883"/>
          </a:xfrm>
          <a:prstGeom prst="rect">
            <a:avLst/>
          </a:prstGeom>
        </p:spPr>
        <p:txBody>
          <a:bodyPr vert="horz" wrap="square" lIns="0" tIns="12700" rIns="0" bIns="0" rtlCol="0">
            <a:spAutoFit/>
          </a:bodyPr>
          <a:lstStyle/>
          <a:p>
            <a:pPr marL="12700">
              <a:lnSpc>
                <a:spcPts val="2050"/>
              </a:lnSpc>
              <a:spcBef>
                <a:spcPts val="100"/>
              </a:spcBef>
            </a:pPr>
            <a:r>
              <a:rPr lang="tr-TR" sz="1800" dirty="0" smtClean="0">
                <a:latin typeface="Arial"/>
                <a:cs typeface="Arial"/>
              </a:rPr>
              <a:t>Nötr kabloda potansiyel sıfır alınır</a:t>
            </a:r>
            <a:r>
              <a:rPr sz="1800" spc="-5" dirty="0" smtClean="0">
                <a:latin typeface="Arial"/>
                <a:cs typeface="Arial"/>
              </a:rPr>
              <a:t>.</a:t>
            </a:r>
            <a:endParaRPr sz="1800" dirty="0">
              <a:latin typeface="Arial"/>
              <a:cs typeface="Arial"/>
            </a:endParaRPr>
          </a:p>
          <a:p>
            <a:pPr marL="464820" marR="23495" indent="-223520">
              <a:lnSpc>
                <a:spcPts val="1939"/>
              </a:lnSpc>
              <a:spcBef>
                <a:spcPts val="1115"/>
              </a:spcBef>
              <a:buClr>
                <a:srgbClr val="2086B9"/>
              </a:buClr>
              <a:buFont typeface="Wingdings"/>
              <a:buChar char=""/>
              <a:tabLst>
                <a:tab pos="465455" algn="l"/>
              </a:tabLst>
            </a:pPr>
            <a:r>
              <a:rPr lang="tr-TR" sz="1800" spc="-5" dirty="0" smtClean="0">
                <a:latin typeface="Arial"/>
                <a:cs typeface="Arial"/>
              </a:rPr>
              <a:t>Gerçekte, akım ve voltaj değişkendir.</a:t>
            </a:r>
            <a:endParaRPr sz="1800" dirty="0">
              <a:latin typeface="Arial"/>
              <a:cs typeface="Arial"/>
            </a:endParaRPr>
          </a:p>
          <a:p>
            <a:pPr marL="12700" marR="5080">
              <a:lnSpc>
                <a:spcPts val="1939"/>
              </a:lnSpc>
              <a:spcBef>
                <a:spcPts val="1090"/>
              </a:spcBef>
            </a:pPr>
            <a:r>
              <a:rPr lang="tr-TR" sz="1800" dirty="0" smtClean="0">
                <a:latin typeface="Arial"/>
                <a:cs typeface="Arial"/>
              </a:rPr>
              <a:t>Elektrikli kablo ile nötr kablo arasındaki potansiyel farkı yaklaşık 120 V tur.</a:t>
            </a:r>
            <a:endParaRPr sz="1800" dirty="0">
              <a:latin typeface="Arial"/>
              <a:cs typeface="Arial"/>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28.5</a:t>
            </a:r>
            <a:endParaRPr sz="1200" dirty="0">
              <a:latin typeface="Arial"/>
              <a:cs typeface="Arial"/>
            </a:endParaRPr>
          </a:p>
        </p:txBody>
      </p:sp>
      <p:pic>
        <p:nvPicPr>
          <p:cNvPr id="6" name="Resim 5"/>
          <p:cNvPicPr>
            <a:picLocks noChangeAspect="1"/>
          </p:cNvPicPr>
          <p:nvPr/>
        </p:nvPicPr>
        <p:blipFill>
          <a:blip r:embed="rId2"/>
          <a:stretch>
            <a:fillRect/>
          </a:stretch>
        </p:blipFill>
        <p:spPr>
          <a:xfrm>
            <a:off x="5257800" y="1205724"/>
            <a:ext cx="3276600" cy="489585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4203700" cy="350737"/>
          </a:xfrm>
          <a:prstGeom prst="rect">
            <a:avLst/>
          </a:prstGeom>
        </p:spPr>
        <p:txBody>
          <a:bodyPr vert="horz" wrap="square" lIns="0" tIns="12065" rIns="0" bIns="0" rtlCol="0">
            <a:spAutoFit/>
          </a:bodyPr>
          <a:lstStyle/>
          <a:p>
            <a:pPr marL="12700">
              <a:lnSpc>
                <a:spcPct val="100000"/>
              </a:lnSpc>
              <a:spcBef>
                <a:spcPts val="95"/>
              </a:spcBef>
            </a:pPr>
            <a:r>
              <a:rPr lang="tr-TR" spc="-5" dirty="0"/>
              <a:t>Evdeki Elektrik Tesisatı</a:t>
            </a:r>
            <a:r>
              <a:rPr spc="-5" dirty="0" smtClean="0"/>
              <a:t>,</a:t>
            </a:r>
            <a:r>
              <a:rPr spc="-20" dirty="0" smtClean="0"/>
              <a:t> </a:t>
            </a:r>
            <a:r>
              <a:rPr spc="-5" dirty="0"/>
              <a:t>final</a:t>
            </a:r>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28.5</a:t>
            </a:r>
            <a:endParaRPr sz="1200" dirty="0">
              <a:latin typeface="Arial"/>
              <a:cs typeface="Arial"/>
            </a:endParaRPr>
          </a:p>
        </p:txBody>
      </p:sp>
      <p:sp>
        <p:nvSpPr>
          <p:cNvPr id="3" name="object 3"/>
          <p:cNvSpPr txBox="1"/>
          <p:nvPr/>
        </p:nvSpPr>
        <p:spPr>
          <a:xfrm>
            <a:off x="444500" y="1520689"/>
            <a:ext cx="8087359" cy="2429511"/>
          </a:xfrm>
          <a:prstGeom prst="rect">
            <a:avLst/>
          </a:prstGeom>
        </p:spPr>
        <p:txBody>
          <a:bodyPr vert="horz" wrap="square" lIns="0" tIns="122555" rIns="0" bIns="0" rtlCol="0">
            <a:spAutoFit/>
          </a:bodyPr>
          <a:lstStyle/>
          <a:p>
            <a:pPr marL="12700">
              <a:lnSpc>
                <a:spcPct val="100000"/>
              </a:lnSpc>
              <a:spcBef>
                <a:spcPts val="965"/>
              </a:spcBef>
            </a:pPr>
            <a:r>
              <a:rPr lang="tr-TR" sz="1800" dirty="0" smtClean="0">
                <a:latin typeface="Arial"/>
                <a:cs typeface="Arial"/>
              </a:rPr>
              <a:t>Bir elektrik sayacı eve giren elektrikli kablo ile seri olarak bağlanır.</a:t>
            </a:r>
            <a:endParaRPr sz="1800" dirty="0">
              <a:latin typeface="Arial"/>
              <a:cs typeface="Arial"/>
            </a:endParaRPr>
          </a:p>
          <a:p>
            <a:pPr marL="464820" indent="-223520">
              <a:lnSpc>
                <a:spcPct val="100000"/>
              </a:lnSpc>
              <a:spcBef>
                <a:spcPts val="865"/>
              </a:spcBef>
              <a:buClr>
                <a:srgbClr val="2086B9"/>
              </a:buClr>
              <a:buFont typeface="Wingdings"/>
              <a:buChar char=""/>
              <a:tabLst>
                <a:tab pos="465455" algn="l"/>
              </a:tabLst>
            </a:pPr>
            <a:r>
              <a:rPr lang="tr-TR" sz="1800" spc="-5" dirty="0" smtClean="0">
                <a:latin typeface="Arial"/>
                <a:cs typeface="Arial"/>
              </a:rPr>
              <a:t>Bu evde tüketilen elektriği kayıt eder.</a:t>
            </a:r>
            <a:endParaRPr sz="1800" dirty="0">
              <a:latin typeface="Arial"/>
              <a:cs typeface="Arial"/>
            </a:endParaRPr>
          </a:p>
          <a:p>
            <a:pPr marL="12700" marR="5080">
              <a:lnSpc>
                <a:spcPts val="1939"/>
              </a:lnSpc>
              <a:spcBef>
                <a:spcPts val="1110"/>
              </a:spcBef>
            </a:pPr>
            <a:r>
              <a:rPr lang="tr-TR" sz="1800" dirty="0" smtClean="0">
                <a:latin typeface="Arial"/>
                <a:cs typeface="Arial"/>
              </a:rPr>
              <a:t>Elektrik sayacından sonra, paralel bağlı devrelerin ev boyunca dağılması </a:t>
            </a:r>
            <a:r>
              <a:rPr lang="tr-TR" dirty="0">
                <a:latin typeface="Arial"/>
                <a:cs typeface="Arial"/>
              </a:rPr>
              <a:t>için , </a:t>
            </a:r>
            <a:r>
              <a:rPr lang="tr-TR" dirty="0" smtClean="0">
                <a:latin typeface="Arial"/>
                <a:cs typeface="Arial"/>
              </a:rPr>
              <a:t>kablolar ayrılır</a:t>
            </a:r>
            <a:r>
              <a:rPr sz="1800" spc="-5" dirty="0" smtClean="0">
                <a:latin typeface="Arial"/>
                <a:cs typeface="Arial"/>
              </a:rPr>
              <a:t>.</a:t>
            </a:r>
            <a:endParaRPr sz="1800" dirty="0">
              <a:latin typeface="Arial"/>
              <a:cs typeface="Arial"/>
            </a:endParaRPr>
          </a:p>
          <a:p>
            <a:pPr marL="12700">
              <a:lnSpc>
                <a:spcPct val="100000"/>
              </a:lnSpc>
              <a:spcBef>
                <a:spcPts val="844"/>
              </a:spcBef>
            </a:pPr>
            <a:r>
              <a:rPr lang="tr-TR" sz="1800" spc="-5" dirty="0" smtClean="0">
                <a:latin typeface="Arial"/>
                <a:cs typeface="Arial"/>
              </a:rPr>
              <a:t>Her bir devrenin kendi devre kesicisi vardır</a:t>
            </a:r>
            <a:r>
              <a:rPr sz="1800" spc="-5" dirty="0" smtClean="0">
                <a:latin typeface="Arial"/>
                <a:cs typeface="Arial"/>
              </a:rPr>
              <a:t>.</a:t>
            </a:r>
            <a:endParaRPr sz="1800" dirty="0">
              <a:latin typeface="Arial"/>
              <a:cs typeface="Arial"/>
            </a:endParaRPr>
          </a:p>
          <a:p>
            <a:pPr marL="12700" marR="66040">
              <a:lnSpc>
                <a:spcPts val="1939"/>
              </a:lnSpc>
              <a:spcBef>
                <a:spcPts val="1110"/>
              </a:spcBef>
            </a:pPr>
            <a:r>
              <a:rPr lang="tr-TR" sz="1800" dirty="0" smtClean="0">
                <a:latin typeface="Arial"/>
                <a:cs typeface="Arial"/>
              </a:rPr>
              <a:t>240 V gereken bu uygulamalar için, </a:t>
            </a:r>
            <a:r>
              <a:rPr lang="tr-TR" sz="1800" dirty="0" err="1" smtClean="0">
                <a:latin typeface="Arial"/>
                <a:cs typeface="Arial"/>
              </a:rPr>
              <a:t>nört</a:t>
            </a:r>
            <a:r>
              <a:rPr lang="tr-TR" sz="1800" dirty="0" smtClean="0">
                <a:latin typeface="Arial"/>
                <a:cs typeface="Arial"/>
              </a:rPr>
              <a:t> kablo altında 120 V çalışan üçüncü kablo vardır. </a:t>
            </a:r>
            <a:endParaRPr sz="1800" dirty="0">
              <a:latin typeface="Arial"/>
              <a:cs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1563370" cy="360680"/>
          </a:xfrm>
          <a:prstGeom prst="rect">
            <a:avLst/>
          </a:prstGeom>
        </p:spPr>
        <p:txBody>
          <a:bodyPr vert="horz" wrap="square" lIns="0" tIns="12065" rIns="0" bIns="0" rtlCol="0">
            <a:spAutoFit/>
          </a:bodyPr>
          <a:lstStyle/>
          <a:p>
            <a:pPr marL="12700">
              <a:lnSpc>
                <a:spcPct val="100000"/>
              </a:lnSpc>
              <a:spcBef>
                <a:spcPts val="95"/>
              </a:spcBef>
            </a:pPr>
            <a:r>
              <a:rPr lang="tr-TR" spc="-5" dirty="0" smtClean="0"/>
              <a:t>Kısa Devre</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28.5</a:t>
            </a:r>
            <a:endParaRPr sz="1200" dirty="0">
              <a:latin typeface="Arial"/>
              <a:cs typeface="Arial"/>
            </a:endParaRPr>
          </a:p>
        </p:txBody>
      </p:sp>
      <p:sp>
        <p:nvSpPr>
          <p:cNvPr id="3" name="object 3"/>
          <p:cNvSpPr txBox="1"/>
          <p:nvPr/>
        </p:nvSpPr>
        <p:spPr>
          <a:xfrm>
            <a:off x="444500" y="1630502"/>
            <a:ext cx="8026400" cy="2390398"/>
          </a:xfrm>
          <a:prstGeom prst="rect">
            <a:avLst/>
          </a:prstGeom>
        </p:spPr>
        <p:txBody>
          <a:bodyPr vert="horz" wrap="square" lIns="0" tIns="12700" rIns="0" bIns="0" rtlCol="0">
            <a:spAutoFit/>
          </a:bodyPr>
          <a:lstStyle/>
          <a:p>
            <a:pPr marL="12700">
              <a:lnSpc>
                <a:spcPts val="2050"/>
              </a:lnSpc>
              <a:spcBef>
                <a:spcPts val="100"/>
              </a:spcBef>
            </a:pPr>
            <a:r>
              <a:rPr lang="tr-TR" dirty="0" smtClean="0">
                <a:latin typeface="Arial"/>
                <a:cs typeface="Arial"/>
              </a:rPr>
              <a:t>Farklı potansiyellerde iki  nokta arasında hemen hemen sıfır direnç olduğu zaman kısa devre meydana gelir.</a:t>
            </a:r>
            <a:endParaRPr sz="1800" dirty="0">
              <a:latin typeface="Arial"/>
              <a:cs typeface="Arial"/>
            </a:endParaRPr>
          </a:p>
          <a:p>
            <a:pPr marL="12700">
              <a:lnSpc>
                <a:spcPct val="100000"/>
              </a:lnSpc>
              <a:spcBef>
                <a:spcPts val="865"/>
              </a:spcBef>
            </a:pPr>
            <a:r>
              <a:rPr lang="tr-TR" sz="1800" spc="-5" dirty="0" smtClean="0">
                <a:latin typeface="Arial"/>
                <a:cs typeface="Arial"/>
              </a:rPr>
              <a:t>Bu çok büyük akımla sonuçlanır.</a:t>
            </a:r>
            <a:endParaRPr sz="1800" dirty="0">
              <a:latin typeface="Arial"/>
              <a:cs typeface="Arial"/>
            </a:endParaRPr>
          </a:p>
          <a:p>
            <a:pPr marL="12700">
              <a:lnSpc>
                <a:spcPts val="2055"/>
              </a:lnSpc>
              <a:spcBef>
                <a:spcPts val="865"/>
              </a:spcBef>
            </a:pPr>
            <a:r>
              <a:rPr lang="tr-TR" sz="1800" dirty="0" smtClean="0">
                <a:latin typeface="Arial"/>
                <a:cs typeface="Arial"/>
              </a:rPr>
              <a:t>Ev tesisatlarında, devre kesici, kazara kısa devre durumunda devreyi açacak</a:t>
            </a:r>
            <a:r>
              <a:rPr sz="1800" spc="-5" dirty="0" smtClean="0">
                <a:latin typeface="Arial"/>
                <a:cs typeface="Arial"/>
              </a:rPr>
              <a:t>.</a:t>
            </a:r>
            <a:endParaRPr sz="1800" dirty="0">
              <a:latin typeface="Arial"/>
              <a:cs typeface="Arial"/>
            </a:endParaRPr>
          </a:p>
          <a:p>
            <a:pPr marL="464820" indent="-223520">
              <a:lnSpc>
                <a:spcPct val="100000"/>
              </a:lnSpc>
              <a:spcBef>
                <a:spcPts val="865"/>
              </a:spcBef>
              <a:buClr>
                <a:srgbClr val="2086B9"/>
              </a:buClr>
              <a:buFont typeface="Wingdings"/>
              <a:buChar char=""/>
              <a:tabLst>
                <a:tab pos="465455" algn="l"/>
              </a:tabLst>
            </a:pPr>
            <a:r>
              <a:rPr lang="tr-TR" sz="1800" spc="-5" dirty="0" smtClean="0">
                <a:latin typeface="Arial"/>
                <a:cs typeface="Arial"/>
              </a:rPr>
              <a:t>Bu herhangi bir hasarı önler.</a:t>
            </a:r>
            <a:endParaRPr sz="1800" dirty="0">
              <a:latin typeface="Arial"/>
              <a:cs typeface="Arial"/>
            </a:endParaRPr>
          </a:p>
          <a:p>
            <a:pPr marL="12700">
              <a:lnSpc>
                <a:spcPct val="100000"/>
              </a:lnSpc>
              <a:spcBef>
                <a:spcPts val="860"/>
              </a:spcBef>
            </a:pPr>
            <a:r>
              <a:rPr lang="tr-TR" sz="1800" dirty="0" smtClean="0">
                <a:latin typeface="Arial"/>
                <a:cs typeface="Arial"/>
              </a:rPr>
              <a:t>Toprakla temas haline olan bir kişi elektrik olan kabloya dokuduğunda çarpılabilir.</a:t>
            </a:r>
            <a:endParaRPr sz="1800" dirty="0">
              <a:latin typeface="Arial"/>
              <a:cs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4417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Elektriksel Emniyet</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28.5</a:t>
            </a:r>
            <a:endParaRPr sz="1200" dirty="0">
              <a:latin typeface="Arial"/>
              <a:cs typeface="Arial"/>
            </a:endParaRPr>
          </a:p>
        </p:txBody>
      </p:sp>
      <p:sp>
        <p:nvSpPr>
          <p:cNvPr id="3" name="object 3"/>
          <p:cNvSpPr txBox="1"/>
          <p:nvPr/>
        </p:nvSpPr>
        <p:spPr>
          <a:xfrm>
            <a:off x="444500" y="1503881"/>
            <a:ext cx="7531100" cy="3242683"/>
          </a:xfrm>
          <a:prstGeom prst="rect">
            <a:avLst/>
          </a:prstGeom>
        </p:spPr>
        <p:txBody>
          <a:bodyPr vert="horz" wrap="square" lIns="0" tIns="154940" rIns="0" bIns="0" rtlCol="0">
            <a:spAutoFit/>
          </a:bodyPr>
          <a:lstStyle/>
          <a:p>
            <a:pPr marL="12700">
              <a:lnSpc>
                <a:spcPct val="100000"/>
              </a:lnSpc>
              <a:spcBef>
                <a:spcPts val="1220"/>
              </a:spcBef>
            </a:pPr>
            <a:r>
              <a:rPr lang="tr-TR" sz="1800" spc="-5" dirty="0" smtClean="0">
                <a:latin typeface="Arial"/>
                <a:cs typeface="Arial"/>
              </a:rPr>
              <a:t>Elektrik çarpmaları </a:t>
            </a:r>
            <a:r>
              <a:rPr lang="tr-TR" sz="1800" spc="-5" dirty="0" err="1" smtClean="0">
                <a:latin typeface="Arial"/>
                <a:cs typeface="Arial"/>
              </a:rPr>
              <a:t>ölümçül</a:t>
            </a:r>
            <a:r>
              <a:rPr lang="tr-TR" sz="1800" spc="-5" dirty="0" smtClean="0">
                <a:latin typeface="Arial"/>
                <a:cs typeface="Arial"/>
              </a:rPr>
              <a:t> yanmalara neden olur.</a:t>
            </a:r>
            <a:endParaRPr sz="1800" dirty="0">
              <a:latin typeface="Arial"/>
              <a:cs typeface="Arial"/>
            </a:endParaRPr>
          </a:p>
          <a:p>
            <a:pPr marL="355600" marR="5080" indent="-342900">
              <a:lnSpc>
                <a:spcPct val="101699"/>
              </a:lnSpc>
              <a:spcBef>
                <a:spcPts val="1075"/>
              </a:spcBef>
            </a:pPr>
            <a:r>
              <a:rPr lang="tr-TR" sz="1800" spc="-5" dirty="0" smtClean="0">
                <a:latin typeface="Arial"/>
                <a:cs typeface="Arial"/>
              </a:rPr>
              <a:t>Elektrik çarpmaları önemli organların (kalp gibi) kasların çalışmamasına neden olur</a:t>
            </a:r>
            <a:r>
              <a:rPr sz="1800" spc="-5" dirty="0" smtClean="0">
                <a:latin typeface="Arial"/>
                <a:cs typeface="Arial"/>
              </a:rPr>
              <a:t>.</a:t>
            </a:r>
            <a:endParaRPr sz="1800" dirty="0">
              <a:latin typeface="Arial"/>
              <a:cs typeface="Arial"/>
            </a:endParaRPr>
          </a:p>
          <a:p>
            <a:pPr marL="12700">
              <a:lnSpc>
                <a:spcPct val="100000"/>
              </a:lnSpc>
              <a:spcBef>
                <a:spcPts val="1130"/>
              </a:spcBef>
            </a:pPr>
            <a:r>
              <a:rPr lang="tr-TR" sz="1800" dirty="0" smtClean="0">
                <a:latin typeface="Arial"/>
                <a:cs typeface="Arial"/>
              </a:rPr>
              <a:t>Hasarların derecesi aşağıdaki niceliklere bağlıdır.</a:t>
            </a:r>
            <a:endParaRPr sz="1800" dirty="0">
              <a:latin typeface="Arial"/>
              <a:cs typeface="Arial"/>
            </a:endParaRPr>
          </a:p>
          <a:p>
            <a:pPr marL="464820" indent="-223520">
              <a:lnSpc>
                <a:spcPct val="100000"/>
              </a:lnSpc>
              <a:spcBef>
                <a:spcPts val="1215"/>
              </a:spcBef>
              <a:buClr>
                <a:srgbClr val="2086B9"/>
              </a:buClr>
              <a:buFont typeface="Wingdings"/>
              <a:buChar char=""/>
              <a:tabLst>
                <a:tab pos="465455" algn="l"/>
              </a:tabLst>
            </a:pPr>
            <a:r>
              <a:rPr lang="tr-TR" sz="1800" dirty="0" smtClean="0">
                <a:latin typeface="Arial"/>
                <a:cs typeface="Arial"/>
              </a:rPr>
              <a:t>Akımın büyüklüğü</a:t>
            </a:r>
            <a:endParaRPr sz="1800" dirty="0">
              <a:latin typeface="Arial"/>
              <a:cs typeface="Arial"/>
            </a:endParaRPr>
          </a:p>
          <a:p>
            <a:pPr marL="464820" indent="-223520">
              <a:lnSpc>
                <a:spcPct val="100000"/>
              </a:lnSpc>
              <a:spcBef>
                <a:spcPts val="1080"/>
              </a:spcBef>
              <a:buClr>
                <a:srgbClr val="2086B9"/>
              </a:buClr>
              <a:buFont typeface="Wingdings"/>
              <a:buChar char=""/>
              <a:tabLst>
                <a:tab pos="465455" algn="l"/>
              </a:tabLst>
            </a:pPr>
            <a:r>
              <a:rPr lang="tr-TR" sz="1800" dirty="0" smtClean="0">
                <a:latin typeface="Arial"/>
                <a:cs typeface="Arial"/>
              </a:rPr>
              <a:t>Etki süresine</a:t>
            </a:r>
            <a:endParaRPr sz="1800" dirty="0">
              <a:latin typeface="Arial"/>
              <a:cs typeface="Arial"/>
            </a:endParaRPr>
          </a:p>
          <a:p>
            <a:pPr marL="464820" indent="-223520">
              <a:lnSpc>
                <a:spcPct val="100000"/>
              </a:lnSpc>
              <a:spcBef>
                <a:spcPts val="1080"/>
              </a:spcBef>
              <a:buClr>
                <a:srgbClr val="2086B9"/>
              </a:buClr>
              <a:buFont typeface="Wingdings"/>
              <a:buChar char=""/>
              <a:tabLst>
                <a:tab pos="465455" algn="l"/>
              </a:tabLst>
            </a:pPr>
            <a:r>
              <a:rPr lang="tr-TR" sz="1800" dirty="0" smtClean="0">
                <a:latin typeface="Arial"/>
                <a:cs typeface="Arial"/>
              </a:rPr>
              <a:t>Elektrik olan kabloya değen vücudun bir parçası</a:t>
            </a:r>
            <a:endParaRPr sz="1800" dirty="0">
              <a:latin typeface="Arial"/>
              <a:cs typeface="Arial"/>
            </a:endParaRPr>
          </a:p>
          <a:p>
            <a:pPr marL="464820" indent="-223520">
              <a:lnSpc>
                <a:spcPct val="100000"/>
              </a:lnSpc>
              <a:spcBef>
                <a:spcPts val="1080"/>
              </a:spcBef>
              <a:buClr>
                <a:srgbClr val="2086B9"/>
              </a:buClr>
              <a:buFont typeface="Wingdings"/>
              <a:buChar char=""/>
              <a:tabLst>
                <a:tab pos="465455" algn="l"/>
              </a:tabLst>
            </a:pPr>
            <a:r>
              <a:rPr lang="tr-TR" sz="1800" dirty="0" smtClean="0">
                <a:latin typeface="Arial"/>
                <a:cs typeface="Arial"/>
              </a:rPr>
              <a:t>Akımın var olduğu vücudun bir parçası</a:t>
            </a:r>
            <a:endParaRPr sz="1800" dirty="0">
              <a:latin typeface="Arial"/>
              <a:cs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362960" cy="360680"/>
          </a:xfrm>
          <a:prstGeom prst="rect">
            <a:avLst/>
          </a:prstGeom>
        </p:spPr>
        <p:txBody>
          <a:bodyPr vert="horz" wrap="square" lIns="0" tIns="12065" rIns="0" bIns="0" rtlCol="0">
            <a:spAutoFit/>
          </a:bodyPr>
          <a:lstStyle/>
          <a:p>
            <a:pPr marL="12700">
              <a:lnSpc>
                <a:spcPct val="100000"/>
              </a:lnSpc>
              <a:spcBef>
                <a:spcPts val="95"/>
              </a:spcBef>
            </a:pPr>
            <a:r>
              <a:rPr lang="tr-TR" spc="-5" dirty="0" smtClean="0"/>
              <a:t>Değişik </a:t>
            </a:r>
            <a:r>
              <a:rPr lang="tr-TR" spc="-5" dirty="0"/>
              <a:t>A</a:t>
            </a:r>
            <a:r>
              <a:rPr lang="tr-TR" spc="-5" dirty="0" smtClean="0"/>
              <a:t>kımların Etkileri</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28.5</a:t>
            </a:r>
            <a:endParaRPr sz="1200" dirty="0">
              <a:latin typeface="Arial"/>
              <a:cs typeface="Arial"/>
            </a:endParaRPr>
          </a:p>
        </p:txBody>
      </p:sp>
      <p:sp>
        <p:nvSpPr>
          <p:cNvPr id="3" name="object 3"/>
          <p:cNvSpPr txBox="1"/>
          <p:nvPr/>
        </p:nvSpPr>
        <p:spPr>
          <a:xfrm>
            <a:off x="444500" y="1491673"/>
            <a:ext cx="6395085" cy="4224170"/>
          </a:xfrm>
          <a:prstGeom prst="rect">
            <a:avLst/>
          </a:prstGeom>
        </p:spPr>
        <p:txBody>
          <a:bodyPr vert="horz" wrap="square" lIns="0" tIns="167005" rIns="0" bIns="0" rtlCol="0">
            <a:spAutoFit/>
          </a:bodyPr>
          <a:lstStyle/>
          <a:p>
            <a:pPr marL="12700">
              <a:lnSpc>
                <a:spcPct val="100000"/>
              </a:lnSpc>
              <a:spcBef>
                <a:spcPts val="1315"/>
              </a:spcBef>
            </a:pPr>
            <a:r>
              <a:rPr sz="1800" dirty="0">
                <a:latin typeface="Arial"/>
                <a:cs typeface="Arial"/>
              </a:rPr>
              <a:t>5 mA </a:t>
            </a:r>
            <a:r>
              <a:rPr lang="tr-TR" dirty="0" smtClean="0">
                <a:latin typeface="Arial"/>
                <a:cs typeface="Arial"/>
              </a:rPr>
              <a:t>yada</a:t>
            </a:r>
            <a:r>
              <a:rPr sz="1800" spc="-10" dirty="0" smtClean="0">
                <a:latin typeface="Arial"/>
                <a:cs typeface="Arial"/>
              </a:rPr>
              <a:t> </a:t>
            </a:r>
            <a:r>
              <a:rPr lang="tr-TR" spc="-5" dirty="0" smtClean="0">
                <a:latin typeface="Arial"/>
                <a:cs typeface="Arial"/>
              </a:rPr>
              <a:t>daha az</a:t>
            </a:r>
            <a:endParaRPr sz="1800" dirty="0">
              <a:latin typeface="Arial"/>
              <a:cs typeface="Arial"/>
            </a:endParaRPr>
          </a:p>
          <a:p>
            <a:pPr marL="12700" indent="228600">
              <a:lnSpc>
                <a:spcPct val="100000"/>
              </a:lnSpc>
              <a:spcBef>
                <a:spcPts val="1210"/>
              </a:spcBef>
              <a:buClr>
                <a:srgbClr val="2086B9"/>
              </a:buClr>
              <a:buFont typeface="Wingdings"/>
              <a:buChar char=""/>
              <a:tabLst>
                <a:tab pos="465455" algn="l"/>
              </a:tabLst>
            </a:pPr>
            <a:r>
              <a:rPr lang="tr-TR" sz="1800" spc="-5" dirty="0" smtClean="0">
                <a:latin typeface="Arial"/>
                <a:cs typeface="Arial"/>
              </a:rPr>
              <a:t>Çarpmaya neden olabilir</a:t>
            </a:r>
            <a:endParaRPr sz="1800" dirty="0">
              <a:latin typeface="Arial"/>
              <a:cs typeface="Arial"/>
            </a:endParaRPr>
          </a:p>
          <a:p>
            <a:pPr marL="12700" marR="3002280" indent="228600">
              <a:lnSpc>
                <a:spcPct val="145600"/>
              </a:lnSpc>
              <a:spcBef>
                <a:spcPts val="95"/>
              </a:spcBef>
              <a:buClr>
                <a:srgbClr val="2086B9"/>
              </a:buClr>
              <a:buFont typeface="Wingdings"/>
              <a:buChar char=""/>
              <a:tabLst>
                <a:tab pos="465455" algn="l"/>
              </a:tabLst>
            </a:pPr>
            <a:r>
              <a:rPr lang="tr-TR" spc="-5" dirty="0" smtClean="0">
                <a:latin typeface="Arial"/>
                <a:cs typeface="Arial"/>
              </a:rPr>
              <a:t>Genellikle az yada hiç hasar yok</a:t>
            </a:r>
          </a:p>
          <a:p>
            <a:pPr marL="12700" marR="3002280">
              <a:lnSpc>
                <a:spcPct val="145600"/>
              </a:lnSpc>
              <a:spcBef>
                <a:spcPts val="95"/>
              </a:spcBef>
              <a:buClr>
                <a:srgbClr val="2086B9"/>
              </a:buClr>
              <a:tabLst>
                <a:tab pos="465455" algn="l"/>
              </a:tabLst>
            </a:pPr>
            <a:r>
              <a:rPr sz="1800" spc="-5" dirty="0" smtClean="0">
                <a:latin typeface="Arial"/>
                <a:cs typeface="Arial"/>
              </a:rPr>
              <a:t>10</a:t>
            </a:r>
            <a:r>
              <a:rPr sz="1800" spc="-15" dirty="0" smtClean="0">
                <a:latin typeface="Arial"/>
                <a:cs typeface="Arial"/>
              </a:rPr>
              <a:t> </a:t>
            </a:r>
            <a:r>
              <a:rPr sz="1800" dirty="0">
                <a:latin typeface="Arial"/>
                <a:cs typeface="Arial"/>
              </a:rPr>
              <a:t>mA</a:t>
            </a:r>
          </a:p>
          <a:p>
            <a:pPr marL="12700" indent="228600">
              <a:lnSpc>
                <a:spcPct val="100000"/>
              </a:lnSpc>
              <a:spcBef>
                <a:spcPts val="1225"/>
              </a:spcBef>
              <a:buClr>
                <a:srgbClr val="2086B9"/>
              </a:buClr>
              <a:buFont typeface="Wingdings"/>
              <a:buChar char=""/>
              <a:tabLst>
                <a:tab pos="465455" algn="l"/>
              </a:tabLst>
            </a:pPr>
            <a:r>
              <a:rPr lang="tr-TR" sz="1800" spc="-5" dirty="0" smtClean="0">
                <a:latin typeface="Arial"/>
                <a:cs typeface="Arial"/>
              </a:rPr>
              <a:t>Kas kasılması</a:t>
            </a:r>
            <a:endParaRPr sz="1800" dirty="0">
              <a:latin typeface="Arial"/>
              <a:cs typeface="Arial"/>
            </a:endParaRPr>
          </a:p>
          <a:p>
            <a:pPr marL="12700" marR="2219960" indent="228600">
              <a:lnSpc>
                <a:spcPct val="145100"/>
              </a:lnSpc>
              <a:spcBef>
                <a:spcPts val="105"/>
              </a:spcBef>
              <a:buClr>
                <a:srgbClr val="2086B9"/>
              </a:buClr>
              <a:buFont typeface="Wingdings"/>
              <a:buChar char=""/>
              <a:tabLst>
                <a:tab pos="465455" algn="l"/>
              </a:tabLst>
            </a:pPr>
            <a:r>
              <a:rPr lang="tr-TR" dirty="0" smtClean="0">
                <a:latin typeface="Arial"/>
                <a:cs typeface="Arial"/>
              </a:rPr>
              <a:t>Elektrikli kablodan uzaklaşamama</a:t>
            </a:r>
          </a:p>
          <a:p>
            <a:pPr marL="12700" marR="2219960">
              <a:lnSpc>
                <a:spcPct val="145100"/>
              </a:lnSpc>
              <a:spcBef>
                <a:spcPts val="105"/>
              </a:spcBef>
              <a:buClr>
                <a:srgbClr val="2086B9"/>
              </a:buClr>
              <a:tabLst>
                <a:tab pos="465455" algn="l"/>
              </a:tabLst>
            </a:pPr>
            <a:r>
              <a:rPr sz="1800" spc="-5" dirty="0" smtClean="0">
                <a:latin typeface="Arial"/>
                <a:cs typeface="Arial"/>
              </a:rPr>
              <a:t>100</a:t>
            </a:r>
            <a:r>
              <a:rPr sz="1800" dirty="0" smtClean="0">
                <a:latin typeface="Arial"/>
                <a:cs typeface="Arial"/>
              </a:rPr>
              <a:t> </a:t>
            </a:r>
            <a:r>
              <a:rPr sz="1800" dirty="0">
                <a:latin typeface="Arial"/>
                <a:cs typeface="Arial"/>
              </a:rPr>
              <a:t>mA</a:t>
            </a:r>
          </a:p>
          <a:p>
            <a:pPr marL="12700" indent="228600">
              <a:lnSpc>
                <a:spcPct val="100000"/>
              </a:lnSpc>
              <a:spcBef>
                <a:spcPts val="1225"/>
              </a:spcBef>
              <a:buClr>
                <a:srgbClr val="2086B9"/>
              </a:buClr>
              <a:buFont typeface="Wingdings"/>
              <a:buChar char=""/>
              <a:tabLst>
                <a:tab pos="465455" algn="l"/>
              </a:tabLst>
            </a:pPr>
            <a:r>
              <a:rPr lang="tr-TR" sz="1800" dirty="0" smtClean="0">
                <a:latin typeface="Arial"/>
                <a:cs typeface="Arial"/>
              </a:rPr>
              <a:t>Vücuttan birkaç saniyede geçerse, ölümcül olabilir</a:t>
            </a:r>
            <a:endParaRPr sz="1800" dirty="0">
              <a:latin typeface="Arial"/>
              <a:cs typeface="Arial"/>
            </a:endParaRPr>
          </a:p>
          <a:p>
            <a:pPr marL="12700" indent="228600">
              <a:lnSpc>
                <a:spcPct val="100000"/>
              </a:lnSpc>
              <a:spcBef>
                <a:spcPts val="1080"/>
              </a:spcBef>
              <a:buClr>
                <a:srgbClr val="2086B9"/>
              </a:buClr>
              <a:buFont typeface="Wingdings"/>
              <a:buChar char=""/>
              <a:tabLst>
                <a:tab pos="465455" algn="l"/>
              </a:tabLst>
            </a:pPr>
            <a:r>
              <a:rPr lang="tr-TR" sz="1800" spc="-10" dirty="0" smtClean="0">
                <a:latin typeface="Arial"/>
                <a:cs typeface="Arial"/>
              </a:rPr>
              <a:t>Solunum kaslarını felç eder ve solunum durur.</a:t>
            </a:r>
            <a:endParaRPr sz="1800" dirty="0">
              <a:latin typeface="Arial"/>
              <a:cs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8989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Daha Fazla Etki</a:t>
            </a:r>
            <a:endParaRPr spc="-5" dirty="0"/>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28.5</a:t>
            </a:r>
            <a:endParaRPr sz="1200" dirty="0">
              <a:latin typeface="Arial"/>
              <a:cs typeface="Arial"/>
            </a:endParaRPr>
          </a:p>
        </p:txBody>
      </p:sp>
      <p:sp>
        <p:nvSpPr>
          <p:cNvPr id="3" name="object 3"/>
          <p:cNvSpPr txBox="1"/>
          <p:nvPr/>
        </p:nvSpPr>
        <p:spPr>
          <a:xfrm>
            <a:off x="444500" y="1491673"/>
            <a:ext cx="8253730" cy="1569789"/>
          </a:xfrm>
          <a:prstGeom prst="rect">
            <a:avLst/>
          </a:prstGeom>
        </p:spPr>
        <p:txBody>
          <a:bodyPr vert="horz" wrap="square" lIns="0" tIns="167005" rIns="0" bIns="0" rtlCol="0">
            <a:spAutoFit/>
          </a:bodyPr>
          <a:lstStyle/>
          <a:p>
            <a:pPr marL="12700">
              <a:lnSpc>
                <a:spcPct val="100000"/>
              </a:lnSpc>
              <a:spcBef>
                <a:spcPts val="1315"/>
              </a:spcBef>
            </a:pPr>
            <a:r>
              <a:rPr lang="tr-TR" sz="1800" dirty="0" smtClean="0">
                <a:latin typeface="Arial"/>
                <a:cs typeface="Arial"/>
              </a:rPr>
              <a:t>Bazı durumlarda, 1 A </a:t>
            </a:r>
            <a:r>
              <a:rPr lang="tr-TR" sz="1800" dirty="0" err="1" smtClean="0">
                <a:latin typeface="Arial"/>
                <a:cs typeface="Arial"/>
              </a:rPr>
              <a:t>lik</a:t>
            </a:r>
            <a:r>
              <a:rPr lang="tr-TR" sz="1800" dirty="0" smtClean="0">
                <a:latin typeface="Arial"/>
                <a:cs typeface="Arial"/>
              </a:rPr>
              <a:t> akım ciddi yanıklar oluşturur.</a:t>
            </a:r>
            <a:endParaRPr sz="1800" dirty="0">
              <a:latin typeface="Arial"/>
              <a:cs typeface="Arial"/>
            </a:endParaRPr>
          </a:p>
          <a:p>
            <a:pPr marL="464820" indent="-223520">
              <a:lnSpc>
                <a:spcPct val="100000"/>
              </a:lnSpc>
              <a:spcBef>
                <a:spcPts val="1210"/>
              </a:spcBef>
              <a:buClr>
                <a:srgbClr val="2086B9"/>
              </a:buClr>
              <a:buFont typeface="Wingdings"/>
              <a:buChar char=""/>
              <a:tabLst>
                <a:tab pos="465455" algn="l"/>
              </a:tabLst>
            </a:pPr>
            <a:r>
              <a:rPr lang="tr-TR" sz="1800" spc="-5" dirty="0" smtClean="0">
                <a:latin typeface="Arial"/>
                <a:cs typeface="Arial"/>
              </a:rPr>
              <a:t>Bazen bunlar ölümcül yanıklar olabilir.</a:t>
            </a:r>
            <a:endParaRPr sz="1800" dirty="0">
              <a:latin typeface="Arial"/>
              <a:cs typeface="Arial"/>
            </a:endParaRPr>
          </a:p>
          <a:p>
            <a:pPr marL="12700" marR="5080">
              <a:lnSpc>
                <a:spcPct val="101699"/>
              </a:lnSpc>
              <a:spcBef>
                <a:spcPts val="950"/>
              </a:spcBef>
            </a:pPr>
            <a:r>
              <a:rPr lang="tr-TR" sz="1800" spc="-5" dirty="0" smtClean="0">
                <a:latin typeface="Arial"/>
                <a:cs typeface="Arial"/>
              </a:rPr>
              <a:t>Her ne zaman voltaj 24 V dan büyükse, emniyet açısından elektrikli kablolara dokunulmayacağına dikkat etmelidir</a:t>
            </a:r>
            <a:r>
              <a:rPr sz="1800" dirty="0" smtClean="0">
                <a:latin typeface="Arial"/>
                <a:cs typeface="Arial"/>
              </a:rPr>
              <a:t>.</a:t>
            </a:r>
            <a:endParaRPr sz="1800" dirty="0">
              <a:latin typeface="Arial"/>
              <a:cs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940130"/>
            <a:ext cx="27559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Topraklama Kablosu</a:t>
            </a:r>
            <a:endParaRPr spc="-5" dirty="0"/>
          </a:p>
        </p:txBody>
      </p:sp>
      <p:sp>
        <p:nvSpPr>
          <p:cNvPr id="3" name="object 3"/>
          <p:cNvSpPr txBox="1"/>
          <p:nvPr/>
        </p:nvSpPr>
        <p:spPr>
          <a:xfrm>
            <a:off x="444500" y="1673478"/>
            <a:ext cx="4039235" cy="3894399"/>
          </a:xfrm>
          <a:prstGeom prst="rect">
            <a:avLst/>
          </a:prstGeom>
        </p:spPr>
        <p:txBody>
          <a:bodyPr vert="horz" wrap="square" lIns="0" tIns="40005" rIns="0" bIns="0" rtlCol="0">
            <a:spAutoFit/>
          </a:bodyPr>
          <a:lstStyle/>
          <a:p>
            <a:pPr marL="12700" marR="5080">
              <a:lnSpc>
                <a:spcPct val="90000"/>
              </a:lnSpc>
              <a:spcBef>
                <a:spcPts val="315"/>
              </a:spcBef>
            </a:pPr>
            <a:r>
              <a:rPr lang="tr-TR" sz="1800" spc="-5" dirty="0" smtClean="0">
                <a:latin typeface="Arial"/>
                <a:cs typeface="Arial"/>
              </a:rPr>
              <a:t>Elektrik malzemeleri üreticileri, toprak diye bilinen üçüncü kabloya sahip olan  elektrik telini kullanır</a:t>
            </a:r>
            <a:r>
              <a:rPr sz="1800" spc="-5" dirty="0" smtClean="0">
                <a:latin typeface="Arial"/>
                <a:cs typeface="Arial"/>
              </a:rPr>
              <a:t>.</a:t>
            </a:r>
            <a:endParaRPr sz="1800" dirty="0">
              <a:latin typeface="Arial"/>
              <a:cs typeface="Arial"/>
            </a:endParaRPr>
          </a:p>
          <a:p>
            <a:pPr marL="12700" marR="145415">
              <a:lnSpc>
                <a:spcPts val="1939"/>
              </a:lnSpc>
              <a:spcBef>
                <a:spcPts val="1110"/>
              </a:spcBef>
            </a:pPr>
            <a:r>
              <a:rPr lang="tr-TR" sz="1800" spc="-5" dirty="0" smtClean="0">
                <a:latin typeface="Arial"/>
                <a:cs typeface="Arial"/>
              </a:rPr>
              <a:t>Bu normal olarak güvenlik toprak kablosunda akım yoktur ve topraklanır ve tesisata bağlanır.</a:t>
            </a:r>
            <a:endParaRPr sz="1800" dirty="0">
              <a:latin typeface="Arial"/>
              <a:cs typeface="Arial"/>
            </a:endParaRPr>
          </a:p>
          <a:p>
            <a:pPr marL="12700" marR="56515">
              <a:lnSpc>
                <a:spcPct val="101899"/>
              </a:lnSpc>
              <a:spcBef>
                <a:spcPts val="925"/>
              </a:spcBef>
            </a:pPr>
            <a:r>
              <a:rPr lang="tr-TR" sz="1800" dirty="0" smtClean="0">
                <a:latin typeface="Arial"/>
                <a:cs typeface="Arial"/>
              </a:rPr>
              <a:t>Elektrikli kablo kazara kısa devre olursa, akımın çoğu düşük direnç olan toprağa doğru akar.</a:t>
            </a:r>
            <a:endParaRPr sz="1800" dirty="0">
              <a:latin typeface="Arial"/>
              <a:cs typeface="Arial"/>
            </a:endParaRPr>
          </a:p>
          <a:p>
            <a:pPr marL="12700" marR="74295">
              <a:lnSpc>
                <a:spcPct val="101899"/>
              </a:lnSpc>
              <a:spcBef>
                <a:spcPts val="1080"/>
              </a:spcBef>
            </a:pPr>
            <a:r>
              <a:rPr lang="tr-TR" sz="1800" dirty="0" smtClean="0">
                <a:latin typeface="Arial"/>
                <a:cs typeface="Arial"/>
              </a:rPr>
              <a:t>Topraklam</a:t>
            </a:r>
            <a:r>
              <a:rPr lang="tr-TR" dirty="0" smtClean="0">
                <a:latin typeface="Arial"/>
                <a:cs typeface="Arial"/>
              </a:rPr>
              <a:t>a düzgün yapılmamışsa, tesisata dokunan bir kişi çarpılabilir çünkü vücut toprağa düşük direnç yolu meydana getirir.</a:t>
            </a:r>
            <a:endParaRPr sz="1800" dirty="0">
              <a:latin typeface="Arial"/>
              <a:cs typeface="Arial"/>
            </a:endParaRPr>
          </a:p>
        </p:txBody>
      </p:sp>
      <p:sp>
        <p:nvSpPr>
          <p:cNvPr id="4" name="object 4"/>
          <p:cNvSpPr/>
          <p:nvPr/>
        </p:nvSpPr>
        <p:spPr>
          <a:xfrm>
            <a:off x="5029200" y="1143000"/>
            <a:ext cx="3462274" cy="4987925"/>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28.5</a:t>
            </a:r>
            <a:endParaRPr sz="1200" dirty="0">
              <a:latin typeface="Arial"/>
              <a:cs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31493"/>
            <a:ext cx="3911600" cy="350737"/>
          </a:xfrm>
          <a:prstGeom prst="rect">
            <a:avLst/>
          </a:prstGeom>
        </p:spPr>
        <p:txBody>
          <a:bodyPr vert="horz" wrap="square" lIns="0" tIns="12065" rIns="0" bIns="0" rtlCol="0">
            <a:spAutoFit/>
          </a:bodyPr>
          <a:lstStyle/>
          <a:p>
            <a:pPr marL="12700">
              <a:lnSpc>
                <a:spcPct val="100000"/>
              </a:lnSpc>
              <a:spcBef>
                <a:spcPts val="95"/>
              </a:spcBef>
            </a:pPr>
            <a:r>
              <a:rPr lang="tr-TR" spc="-5" dirty="0" smtClean="0"/>
              <a:t>Toprak-Hata Kesici</a:t>
            </a:r>
            <a:r>
              <a:rPr spc="70" dirty="0" smtClean="0"/>
              <a:t> </a:t>
            </a:r>
            <a:r>
              <a:rPr spc="-5" dirty="0"/>
              <a:t>(GFI)</a:t>
            </a:r>
          </a:p>
        </p:txBody>
      </p:sp>
      <p:sp>
        <p:nvSpPr>
          <p:cNvPr id="4" name="object 4"/>
          <p:cNvSpPr txBox="1"/>
          <p:nvPr/>
        </p:nvSpPr>
        <p:spPr>
          <a:xfrm>
            <a:off x="4032630" y="6369008"/>
            <a:ext cx="915035" cy="179536"/>
          </a:xfrm>
          <a:prstGeom prst="rect">
            <a:avLst/>
          </a:prstGeom>
        </p:spPr>
        <p:txBody>
          <a:bodyPr vert="horz" wrap="square" lIns="0" tIns="0" rIns="0" bIns="0" rtlCol="0">
            <a:spAutoFit/>
          </a:bodyPr>
          <a:lstStyle/>
          <a:p>
            <a:pPr marL="12700">
              <a:lnSpc>
                <a:spcPts val="1425"/>
              </a:lnSpc>
            </a:pPr>
            <a:r>
              <a:rPr lang="tr-TR" sz="1200" spc="-5" dirty="0" smtClean="0">
                <a:latin typeface="Arial"/>
                <a:cs typeface="Arial"/>
              </a:rPr>
              <a:t>Kesim</a:t>
            </a:r>
            <a:r>
              <a:rPr sz="1200" spc="270" dirty="0" smtClean="0">
                <a:latin typeface="Arial"/>
                <a:cs typeface="Arial"/>
              </a:rPr>
              <a:t> </a:t>
            </a:r>
            <a:r>
              <a:rPr sz="1200" spc="-5" dirty="0">
                <a:latin typeface="Arial"/>
                <a:cs typeface="Arial"/>
              </a:rPr>
              <a:t>28.5</a:t>
            </a:r>
            <a:endParaRPr sz="1200" dirty="0">
              <a:latin typeface="Arial"/>
              <a:cs typeface="Arial"/>
            </a:endParaRPr>
          </a:p>
        </p:txBody>
      </p:sp>
      <p:sp>
        <p:nvSpPr>
          <p:cNvPr id="3" name="object 3"/>
          <p:cNvSpPr txBox="1"/>
          <p:nvPr/>
        </p:nvSpPr>
        <p:spPr>
          <a:xfrm>
            <a:off x="444500" y="1503881"/>
            <a:ext cx="5104130" cy="2809615"/>
          </a:xfrm>
          <a:prstGeom prst="rect">
            <a:avLst/>
          </a:prstGeom>
        </p:spPr>
        <p:txBody>
          <a:bodyPr vert="horz" wrap="square" lIns="0" tIns="154940" rIns="0" bIns="0" rtlCol="0">
            <a:spAutoFit/>
          </a:bodyPr>
          <a:lstStyle/>
          <a:p>
            <a:pPr marL="12700">
              <a:lnSpc>
                <a:spcPct val="100000"/>
              </a:lnSpc>
              <a:spcBef>
                <a:spcPts val="1220"/>
              </a:spcBef>
            </a:pPr>
            <a:r>
              <a:rPr lang="tr-TR" sz="1800" spc="-5" dirty="0" smtClean="0">
                <a:latin typeface="Arial"/>
                <a:cs typeface="Arial"/>
              </a:rPr>
              <a:t>Özel kuvvet çıkışları</a:t>
            </a:r>
            <a:endParaRPr sz="1800" dirty="0">
              <a:latin typeface="Arial"/>
              <a:cs typeface="Arial"/>
            </a:endParaRPr>
          </a:p>
          <a:p>
            <a:pPr marL="12700">
              <a:lnSpc>
                <a:spcPct val="100000"/>
              </a:lnSpc>
              <a:spcBef>
                <a:spcPts val="1115"/>
              </a:spcBef>
            </a:pPr>
            <a:r>
              <a:rPr lang="tr-TR" sz="1800" spc="-5" dirty="0" smtClean="0">
                <a:latin typeface="Arial"/>
                <a:cs typeface="Arial"/>
              </a:rPr>
              <a:t>Zararlı alanlarda kullanılması</a:t>
            </a:r>
          </a:p>
          <a:p>
            <a:pPr marL="12700">
              <a:lnSpc>
                <a:spcPct val="100000"/>
              </a:lnSpc>
              <a:spcBef>
                <a:spcPts val="1115"/>
              </a:spcBef>
            </a:pPr>
            <a:r>
              <a:rPr lang="tr-TR" spc="-5" dirty="0" smtClean="0">
                <a:latin typeface="Arial"/>
                <a:cs typeface="Arial"/>
              </a:rPr>
              <a:t>Elektrik çarpmasından insanların korunması için tasarlanmış</a:t>
            </a:r>
            <a:endParaRPr sz="1800" dirty="0">
              <a:latin typeface="Arial"/>
              <a:cs typeface="Arial"/>
            </a:endParaRPr>
          </a:p>
          <a:p>
            <a:pPr marL="12700" marR="5080">
              <a:lnSpc>
                <a:spcPct val="151700"/>
              </a:lnSpc>
              <a:spcBef>
                <a:spcPts val="15"/>
              </a:spcBef>
            </a:pPr>
            <a:r>
              <a:rPr lang="tr-TR" sz="1800" spc="-5" dirty="0" smtClean="0">
                <a:latin typeface="Arial"/>
                <a:cs typeface="Arial"/>
              </a:rPr>
              <a:t>Toprağa sızan hassas akımlar (</a:t>
            </a:r>
            <a:r>
              <a:rPr sz="1800" dirty="0" smtClean="0">
                <a:latin typeface="Arial"/>
                <a:cs typeface="Arial"/>
              </a:rPr>
              <a:t>&lt; </a:t>
            </a:r>
            <a:r>
              <a:rPr sz="1800" spc="-5" dirty="0">
                <a:latin typeface="Arial"/>
                <a:cs typeface="Arial"/>
              </a:rPr>
              <a:t>5 </a:t>
            </a:r>
            <a:r>
              <a:rPr sz="1800" dirty="0" smtClean="0">
                <a:latin typeface="Arial"/>
                <a:cs typeface="Arial"/>
              </a:rPr>
              <a:t>mA)</a:t>
            </a:r>
            <a:endParaRPr lang="tr-TR" sz="1800" dirty="0" smtClean="0">
              <a:latin typeface="Arial"/>
              <a:cs typeface="Arial"/>
            </a:endParaRPr>
          </a:p>
          <a:p>
            <a:pPr marL="12700" marR="5080">
              <a:lnSpc>
                <a:spcPct val="151700"/>
              </a:lnSpc>
              <a:spcBef>
                <a:spcPts val="15"/>
              </a:spcBef>
            </a:pPr>
            <a:r>
              <a:rPr lang="tr-TR" sz="1800" spc="-5" dirty="0" smtClean="0">
                <a:latin typeface="Arial"/>
                <a:cs typeface="Arial"/>
              </a:rPr>
              <a:t>Bu değerin üstüne çıktığı zaman, akım çabucak kesilir.</a:t>
            </a:r>
            <a:endParaRPr sz="1800" dirty="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1904</TotalTime>
  <Words>3482</Words>
  <Application>Microsoft Office PowerPoint</Application>
  <PresentationFormat>Ekran Gösterisi (4:3)</PresentationFormat>
  <Paragraphs>483</Paragraphs>
  <Slides>62</Slides>
  <Notes>0</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1</vt:i4>
      </vt:variant>
      <vt:variant>
        <vt:lpstr>Slayt Başlıkları</vt:lpstr>
      </vt:variant>
      <vt:variant>
        <vt:i4>62</vt:i4>
      </vt:variant>
    </vt:vector>
  </HeadingPairs>
  <TitlesOfParts>
    <vt:vector size="69" baseType="lpstr">
      <vt:lpstr>Arial</vt:lpstr>
      <vt:lpstr>Calibri</vt:lpstr>
      <vt:lpstr>Symbol</vt:lpstr>
      <vt:lpstr>Times New Roman</vt:lpstr>
      <vt:lpstr>Wingdings</vt:lpstr>
      <vt:lpstr>Office Theme</vt:lpstr>
      <vt:lpstr>Denklem</vt:lpstr>
      <vt:lpstr>PowerPoint Sunusu</vt:lpstr>
      <vt:lpstr>Devre Analizi</vt:lpstr>
      <vt:lpstr>Doğru Akım</vt:lpstr>
      <vt:lpstr>Elektromotor Kuvveti</vt:lpstr>
      <vt:lpstr>Bataryanın İç Direnci</vt:lpstr>
      <vt:lpstr>Yük Direnci</vt:lpstr>
      <vt:lpstr>Güç</vt:lpstr>
      <vt:lpstr>Örnek 28.1 Bataryanın Çıkış Voltajı</vt:lpstr>
      <vt:lpstr>Örnek 28.2 Yük Eşleşmesi</vt:lpstr>
      <vt:lpstr>Seri Bağlı Dirençler</vt:lpstr>
      <vt:lpstr>Seri Bağlı Dirençler, devamı</vt:lpstr>
      <vt:lpstr>Seri Bağlı Dirençlerde Eşdeğer Direnç</vt:lpstr>
      <vt:lpstr>Seri Bağlı Dirençlerde Eşdeğer Direnç– Örnek</vt:lpstr>
      <vt:lpstr>Devreler Hakkında Notlar</vt:lpstr>
      <vt:lpstr>Paralel Bağlı Dirençler</vt:lpstr>
      <vt:lpstr>Paralel Bağlı Dirençlerin Eşdeğer Direnci, Örnek</vt:lpstr>
      <vt:lpstr>Paralel Bağlı Dirençlerin Eşdeğer Direnci</vt:lpstr>
      <vt:lpstr>Paralel Bağlı Dirençler, Final</vt:lpstr>
      <vt:lpstr>Örnek 28.3 Eşdeğer Direncin Bulunması</vt:lpstr>
      <vt:lpstr>Örnek 28.3 Eşdeğer Direncin Bulunması</vt:lpstr>
      <vt:lpstr>Örnek 28.4 Paralel Bağlı Üç Direnç</vt:lpstr>
      <vt:lpstr>Örnek 28.4 Paralel Bağlı Üç Direnç</vt:lpstr>
      <vt:lpstr>Örnek 28.5 Simetri Metodu ile Eşdeğer Direncin Bulunması</vt:lpstr>
      <vt:lpstr>Gustav Kirchhoff</vt:lpstr>
      <vt:lpstr>Kirchhoff Kuralları</vt:lpstr>
      <vt:lpstr>Kirchhoff Kavşak Kuralı</vt:lpstr>
      <vt:lpstr>Kavşak Kuralı Hakkında Daha Fazla Bilgi</vt:lpstr>
      <vt:lpstr>Kirchhoff’un İlmek Kuralı</vt:lpstr>
      <vt:lpstr>İlmek Kuralı Hakkında Daha Fazla Bilgi</vt:lpstr>
      <vt:lpstr>İlmek Kuralı, final</vt:lpstr>
      <vt:lpstr>Kirchhoff Kurallarından Elde Edilen Denklemler</vt:lpstr>
      <vt:lpstr>Problem-Çözme Stratejileri – Kirchhoff Kuralları</vt:lpstr>
      <vt:lpstr>Problem-Çözme Stratejisi, devamı</vt:lpstr>
      <vt:lpstr>Problem-Çözme Stratejisi, final</vt:lpstr>
      <vt:lpstr>Örnek 28.7 Tek İlmekli Bir Devre</vt:lpstr>
      <vt:lpstr>Örnek 28.7 Tek İlmekli Bir Devre</vt:lpstr>
      <vt:lpstr>Örnek 28.8 Kirchhoff Kurallarının Uygulanması</vt:lpstr>
      <vt:lpstr>Örnek 28.8 Kirchhoff Kurallarının Uygulanması</vt:lpstr>
      <vt:lpstr>Örnek 28.9 Çok İlmekli Devre</vt:lpstr>
      <vt:lpstr>Örnek 28.9 Çok İlmekli Devre</vt:lpstr>
      <vt:lpstr>RC Devreleri</vt:lpstr>
      <vt:lpstr>Örnek RC Devresi</vt:lpstr>
      <vt:lpstr>Bir Kondansatörün Yüklenmesi</vt:lpstr>
      <vt:lpstr>RC Devresinde Kondansantörün Yüklenmesi</vt:lpstr>
      <vt:lpstr>Zaman Sabiti, Yükleme</vt:lpstr>
      <vt:lpstr>RC devresinde bir kondansatörün Boşalması</vt:lpstr>
      <vt:lpstr>Kondansatörün Boşalması</vt:lpstr>
      <vt:lpstr>Örnek 28.11 RC Devresindeki Bir Kondansatörün Yüklenmesi </vt:lpstr>
      <vt:lpstr>Örnek 28.11 RC Devresindeki Bir Kondansatörün Yüklenmesi </vt:lpstr>
      <vt:lpstr>Örnek 28.12 Bir RC devresindeki Kondansatörün Boşalması</vt:lpstr>
      <vt:lpstr>Örnek 28.12 Bir RC devresindeki Kondansatörün Boşalması</vt:lpstr>
      <vt:lpstr>Örnek 28.13 Bir Dirence Verilen Enerji</vt:lpstr>
      <vt:lpstr>Örnek 28.13 Bir Dirence Verilen Enerji</vt:lpstr>
      <vt:lpstr>Evdeki Elektrik Tesisatı</vt:lpstr>
      <vt:lpstr>Evdeki Elektrik Tesisatı, devamı</vt:lpstr>
      <vt:lpstr>Evdeki Elektrik Tesisatı, final</vt:lpstr>
      <vt:lpstr>Kısa Devre</vt:lpstr>
      <vt:lpstr>Elektriksel Emniyet</vt:lpstr>
      <vt:lpstr>Değişik Akımların Etkileri</vt:lpstr>
      <vt:lpstr>Daha Fazla Etki</vt:lpstr>
      <vt:lpstr>Topraklama Kablosu</vt:lpstr>
      <vt:lpstr>Toprak-Hata Kesici (GFI)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28</dc:title>
  <dc:creator>Marilyn Akins</dc:creator>
  <cp:lastModifiedBy>Microsoft hesabı</cp:lastModifiedBy>
  <cp:revision>86</cp:revision>
  <dcterms:created xsi:type="dcterms:W3CDTF">2019-01-28T07:04:02Z</dcterms:created>
  <dcterms:modified xsi:type="dcterms:W3CDTF">2019-03-26T08:46:49Z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2013-02-14T00:00:00Z</vt:filetime>
  </property>
  <property fmtid="{D5CDD505-2E9C-101B-9397-08002B2CF9AE}" pid="3" name="Creator">
    <vt:lpwstr>Microsoft® PowerPoint® 2010</vt:lpwstr>
  </property>
  <property fmtid="{D5CDD505-2E9C-101B-9397-08002B2CF9AE}" pid="4" name="LastSaved">
    <vt:filetime>2019-01-28T00:00:00Z</vt:filetime>
  </property>
</Properties>
</file>