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324" r:id="rId33"/>
    <p:sldId id="325" r:id="rId34"/>
    <p:sldId id="326" r:id="rId35"/>
    <p:sldId id="327" r:id="rId36"/>
    <p:sldId id="328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4" r:id="rId45"/>
    <p:sldId id="295" r:id="rId46"/>
    <p:sldId id="329" r:id="rId47"/>
    <p:sldId id="330" r:id="rId48"/>
    <p:sldId id="296" r:id="rId49"/>
    <p:sldId id="339" r:id="rId50"/>
    <p:sldId id="340" r:id="rId51"/>
    <p:sldId id="341" r:id="rId52"/>
    <p:sldId id="342" r:id="rId53"/>
    <p:sldId id="343" r:id="rId54"/>
    <p:sldId id="344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32" r:id="rId65"/>
    <p:sldId id="306" r:id="rId66"/>
    <p:sldId id="307" r:id="rId67"/>
    <p:sldId id="308" r:id="rId68"/>
    <p:sldId id="309" r:id="rId69"/>
    <p:sldId id="310" r:id="rId70"/>
    <p:sldId id="311" r:id="rId71"/>
    <p:sldId id="312" r:id="rId72"/>
    <p:sldId id="313" r:id="rId73"/>
    <p:sldId id="314" r:id="rId74"/>
    <p:sldId id="315" r:id="rId75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98" y="6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4500" y="901954"/>
            <a:ext cx="8255000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84212"/>
            <a:ext cx="9144000" cy="109855"/>
          </a:xfrm>
          <a:custGeom>
            <a:avLst/>
            <a:gdLst/>
            <a:ahLst/>
            <a:cxnLst/>
            <a:rect l="l" t="t" r="r" b="b"/>
            <a:pathLst>
              <a:path w="9144000" h="109854">
                <a:moveTo>
                  <a:pt x="0" y="109537"/>
                </a:moveTo>
                <a:lnTo>
                  <a:pt x="9144000" y="109537"/>
                </a:lnTo>
                <a:lnTo>
                  <a:pt x="9144000" y="0"/>
                </a:lnTo>
                <a:lnTo>
                  <a:pt x="0" y="0"/>
                </a:lnTo>
                <a:lnTo>
                  <a:pt x="0" y="109537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289800" y="6035675"/>
            <a:ext cx="1544574" cy="6762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6721475"/>
            <a:ext cx="9144000" cy="136525"/>
          </a:xfrm>
          <a:custGeom>
            <a:avLst/>
            <a:gdLst/>
            <a:ahLst/>
            <a:cxnLst/>
            <a:rect l="l" t="t" r="r" b="b"/>
            <a:pathLst>
              <a:path w="9144000" h="136525">
                <a:moveTo>
                  <a:pt x="0" y="136525"/>
                </a:moveTo>
                <a:lnTo>
                  <a:pt x="9144000" y="136525"/>
                </a:lnTo>
                <a:lnTo>
                  <a:pt x="9144000" y="0"/>
                </a:lnTo>
                <a:lnTo>
                  <a:pt x="0" y="0"/>
                </a:lnTo>
                <a:lnTo>
                  <a:pt x="0" y="136525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031493"/>
            <a:ext cx="530923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D38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366865"/>
            <a:ext cx="5154930" cy="3253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7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2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4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74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15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94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98.w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7" Type="http://schemas.openxmlformats.org/officeDocument/2006/relationships/image" Target="../media/image10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01.wmf"/><Relationship Id="rId4" Type="http://schemas.openxmlformats.org/officeDocument/2006/relationships/oleObject" Target="../embeddings/oleObject22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7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06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32150"/>
            <a:ext cx="9144000" cy="882650"/>
          </a:xfrm>
          <a:custGeom>
            <a:avLst/>
            <a:gdLst/>
            <a:ahLst/>
            <a:cxnLst/>
            <a:rect l="l" t="t" r="r" b="b"/>
            <a:pathLst>
              <a:path w="9144000" h="882650">
                <a:moveTo>
                  <a:pt x="0" y="882650"/>
                </a:moveTo>
                <a:lnTo>
                  <a:pt x="9144000" y="882650"/>
                </a:lnTo>
                <a:lnTo>
                  <a:pt x="9144000" y="0"/>
                </a:lnTo>
                <a:lnTo>
                  <a:pt x="0" y="0"/>
                </a:lnTo>
                <a:lnTo>
                  <a:pt x="0" y="882650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6294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0" y="228600"/>
                </a:moveTo>
                <a:lnTo>
                  <a:pt x="9144000" y="228600"/>
                </a:lnTo>
                <a:lnTo>
                  <a:pt x="91440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D38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13450" y="5002212"/>
            <a:ext cx="2697226" cy="1179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3168650"/>
            <a:ext cx="9144000" cy="63500"/>
          </a:xfrm>
          <a:custGeom>
            <a:avLst/>
            <a:gdLst/>
            <a:ahLst/>
            <a:cxnLst/>
            <a:rect l="l" t="t" r="r" b="b"/>
            <a:pathLst>
              <a:path w="9144000" h="63500">
                <a:moveTo>
                  <a:pt x="0" y="63500"/>
                </a:moveTo>
                <a:lnTo>
                  <a:pt x="9144000" y="63500"/>
                </a:lnTo>
                <a:lnTo>
                  <a:pt x="91440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500" y="2398903"/>
            <a:ext cx="2286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3600" dirty="0" smtClean="0">
                <a:solidFill>
                  <a:srgbClr val="FFFFFF"/>
                </a:solidFill>
                <a:latin typeface="Arial"/>
                <a:cs typeface="Arial"/>
              </a:rPr>
              <a:t>Bölüm</a:t>
            </a:r>
            <a:r>
              <a:rPr sz="3600" spc="-1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3322701"/>
            <a:ext cx="30467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solidFill>
                  <a:srgbClr val="FFFFFF"/>
                </a:solidFill>
                <a:latin typeface="Arial"/>
                <a:cs typeface="Arial"/>
              </a:rPr>
              <a:t>Manyetik Alan Kaynakları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298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Manyetik Alanlar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7743190" cy="325230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20"/>
              </a:spcBef>
              <a:buFont typeface="Arial" pitchFamily="34" charset="0"/>
              <a:buChar char="•"/>
            </a:pPr>
            <a:r>
              <a:rPr lang="tr-TR" sz="1800" dirty="0" smtClean="0">
                <a:latin typeface="Arial"/>
                <a:cs typeface="Arial"/>
              </a:rPr>
              <a:t>Manyetik alanın kaynağı hareket eden yüklerdir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115"/>
              </a:spcBef>
              <a:buFont typeface="Arial" pitchFamily="34" charset="0"/>
              <a:buChar char="•"/>
            </a:pPr>
            <a:r>
              <a:rPr lang="tr-TR" dirty="0" err="1" smtClean="0">
                <a:latin typeface="Arial"/>
                <a:cs typeface="Arial"/>
              </a:rPr>
              <a:t>Biot-Savart</a:t>
            </a:r>
            <a:r>
              <a:rPr lang="tr-TR" dirty="0" smtClean="0">
                <a:latin typeface="Arial"/>
                <a:cs typeface="Arial"/>
              </a:rPr>
              <a:t> yasası.</a:t>
            </a:r>
            <a:endParaRPr sz="1800" dirty="0">
              <a:latin typeface="Arial"/>
              <a:cs typeface="Arial"/>
            </a:endParaRPr>
          </a:p>
          <a:p>
            <a:pPr marL="298450" marR="5080" indent="-285750">
              <a:lnSpc>
                <a:spcPct val="102200"/>
              </a:lnSpc>
              <a:spcBef>
                <a:spcPts val="1065"/>
              </a:spcBef>
              <a:buFont typeface="Arial" pitchFamily="34" charset="0"/>
              <a:buChar char="•"/>
            </a:pPr>
            <a:r>
              <a:rPr sz="1800" spc="-5" dirty="0" smtClean="0">
                <a:latin typeface="Arial"/>
                <a:cs typeface="Arial"/>
              </a:rPr>
              <a:t>Ampère</a:t>
            </a:r>
            <a:r>
              <a:rPr lang="tr-TR" sz="1800" spc="-5" dirty="0" smtClean="0">
                <a:latin typeface="Arial"/>
                <a:cs typeface="Arial"/>
              </a:rPr>
              <a:t> yasası, </a:t>
            </a:r>
            <a:r>
              <a:rPr lang="tr-TR" sz="1800" spc="-5" dirty="0" smtClean="0">
                <a:latin typeface="Arial"/>
                <a:cs typeface="Arial"/>
              </a:rPr>
              <a:t>kararlı </a:t>
            </a:r>
            <a:r>
              <a:rPr lang="tr-TR" sz="1800" spc="-5" dirty="0" smtClean="0">
                <a:latin typeface="Arial"/>
                <a:cs typeface="Arial"/>
              </a:rPr>
              <a:t>akım </a:t>
            </a:r>
            <a:r>
              <a:rPr lang="tr-TR" sz="1800" spc="-5" dirty="0" smtClean="0">
                <a:latin typeface="Arial"/>
                <a:cs typeface="Arial"/>
              </a:rPr>
              <a:t>taşıyan, oldukça </a:t>
            </a:r>
            <a:r>
              <a:rPr lang="tr-TR" sz="1800" spc="-5" dirty="0" smtClean="0">
                <a:latin typeface="Arial"/>
                <a:cs typeface="Arial"/>
              </a:rPr>
              <a:t>simetrik </a:t>
            </a:r>
            <a:r>
              <a:rPr lang="tr-TR" sz="1800" spc="-5" dirty="0" smtClean="0">
                <a:latin typeface="Arial"/>
                <a:cs typeface="Arial"/>
              </a:rPr>
              <a:t>biçimli iletkenlerin manyetik </a:t>
            </a:r>
            <a:r>
              <a:rPr lang="tr-TR" sz="1800" spc="-5" dirty="0" smtClean="0">
                <a:latin typeface="Arial"/>
                <a:cs typeface="Arial"/>
              </a:rPr>
              <a:t>alanını hesaplamada kullanışlıdır.</a:t>
            </a:r>
            <a:endParaRPr sz="1800" dirty="0">
              <a:latin typeface="Arial"/>
              <a:cs typeface="Arial"/>
            </a:endParaRPr>
          </a:p>
          <a:p>
            <a:pPr marL="298450" marR="41910" indent="-285750">
              <a:lnSpc>
                <a:spcPct val="101699"/>
              </a:lnSpc>
              <a:spcBef>
                <a:spcPts val="1085"/>
              </a:spcBef>
              <a:buFont typeface="Arial" pitchFamily="34" charset="0"/>
              <a:buChar char="•"/>
            </a:pPr>
            <a:r>
              <a:rPr lang="tr-TR" sz="1800" spc="-5" dirty="0" smtClean="0">
                <a:latin typeface="Arial"/>
                <a:cs typeface="Arial"/>
              </a:rPr>
              <a:t>Bu bölümde ayrıca, manyetik maddelerde oluşan oldukça karmaşık süreçlerle de ilgileneceğiz. Maddedeki </a:t>
            </a:r>
            <a:r>
              <a:rPr lang="tr-TR" sz="1800" spc="-5" dirty="0" smtClean="0">
                <a:latin typeface="Arial"/>
                <a:cs typeface="Arial"/>
              </a:rPr>
              <a:t>manyetik etkiler, atomik manyetik momentleri temel alınarak izah edilebilir</a:t>
            </a:r>
            <a:r>
              <a:rPr lang="tr-TR" sz="1800" spc="-5" dirty="0" smtClean="0">
                <a:latin typeface="Arial"/>
                <a:cs typeface="Arial"/>
              </a:rPr>
              <a:t>. </a:t>
            </a:r>
          </a:p>
          <a:p>
            <a:pPr marL="298450" marR="41910" indent="-285750">
              <a:lnSpc>
                <a:spcPct val="101699"/>
              </a:lnSpc>
              <a:spcBef>
                <a:spcPts val="1085"/>
              </a:spcBef>
              <a:buFont typeface="Arial" pitchFamily="34" charset="0"/>
              <a:buChar char="•"/>
            </a:pPr>
            <a:r>
              <a:rPr lang="tr-TR" spc="-5" dirty="0" smtClean="0">
                <a:latin typeface="Arial"/>
                <a:cs typeface="Arial"/>
              </a:rPr>
              <a:t>Elektronların yörüngesel man. Momenti ve </a:t>
            </a:r>
            <a:r>
              <a:rPr lang="tr-TR" spc="-5" dirty="0" err="1" smtClean="0">
                <a:latin typeface="Arial"/>
                <a:cs typeface="Arial"/>
              </a:rPr>
              <a:t>spin</a:t>
            </a:r>
            <a:r>
              <a:rPr lang="tr-TR" spc="-5" dirty="0" smtClean="0">
                <a:latin typeface="Arial"/>
                <a:cs typeface="Arial"/>
              </a:rPr>
              <a:t> (</a:t>
            </a:r>
            <a:r>
              <a:rPr lang="tr-TR" spc="-5" dirty="0" err="1" smtClean="0">
                <a:latin typeface="Arial"/>
                <a:cs typeface="Arial"/>
              </a:rPr>
              <a:t>içyapısal</a:t>
            </a:r>
            <a:r>
              <a:rPr lang="tr-TR" spc="-5" dirty="0" smtClean="0">
                <a:latin typeface="Arial"/>
                <a:cs typeface="Arial"/>
              </a:rPr>
              <a:t> özellikten kaynaklanan) man. momenti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25595" y="6354571"/>
            <a:ext cx="8248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200" dirty="0" smtClean="0">
                <a:latin typeface="Arial"/>
                <a:cs typeface="Arial"/>
              </a:rPr>
              <a:t>Giriş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7699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/>
              <a:t>Biot</a:t>
            </a:r>
            <a:r>
              <a:rPr spc="-5" dirty="0"/>
              <a:t>-Savart </a:t>
            </a:r>
            <a:r>
              <a:rPr lang="tr-TR" spc="-5" dirty="0" smtClean="0"/>
              <a:t>Yasası</a:t>
            </a:r>
            <a:r>
              <a:rPr spc="-5" dirty="0" smtClean="0"/>
              <a:t> </a:t>
            </a:r>
            <a:r>
              <a:rPr spc="-5" dirty="0"/>
              <a:t>–</a:t>
            </a:r>
            <a:r>
              <a:rPr spc="20" dirty="0"/>
              <a:t> </a:t>
            </a:r>
            <a:r>
              <a:rPr lang="tr-TR" spc="20" dirty="0" smtClean="0"/>
              <a:t>Giriş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198484" cy="26758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Biot </a:t>
            </a:r>
            <a:r>
              <a:rPr sz="1800" spc="-10" dirty="0">
                <a:latin typeface="Arial"/>
                <a:cs typeface="Arial"/>
              </a:rPr>
              <a:t>and </a:t>
            </a:r>
            <a:r>
              <a:rPr sz="1800" spc="-5" dirty="0" smtClean="0">
                <a:latin typeface="Arial"/>
                <a:cs typeface="Arial"/>
              </a:rPr>
              <a:t>Savart</a:t>
            </a:r>
            <a:r>
              <a:rPr lang="tr-TR" sz="1800" spc="-5" dirty="0" smtClean="0">
                <a:latin typeface="Arial"/>
                <a:cs typeface="Arial"/>
              </a:rPr>
              <a:t>, elektrik akımının yanındaki bir mıknatısa uyguladığı kuvvet ile ilgili deneyler yaptılar.</a:t>
            </a:r>
            <a:endParaRPr sz="1800" dirty="0">
              <a:latin typeface="Arial"/>
              <a:cs typeface="Arial"/>
            </a:endParaRPr>
          </a:p>
          <a:p>
            <a:pPr marL="12700" marR="101600">
              <a:lnSpc>
                <a:spcPct val="102200"/>
              </a:lnSpc>
              <a:spcBef>
                <a:spcPts val="1070"/>
              </a:spcBef>
            </a:pPr>
            <a:r>
              <a:rPr lang="tr-TR" sz="1800" spc="-5" dirty="0" smtClean="0">
                <a:latin typeface="Arial"/>
                <a:cs typeface="Arial"/>
              </a:rPr>
              <a:t>Onlar, akımdan dolayı uzaydaki bir noktada manyetik alanı veren matematiksel ifadeye ulaştılar.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800" spc="-5" dirty="0" err="1" smtClean="0">
                <a:latin typeface="Arial"/>
                <a:cs typeface="Arial"/>
              </a:rPr>
              <a:t>Biot</a:t>
            </a:r>
            <a:r>
              <a:rPr sz="1800" spc="-5" dirty="0" smtClean="0">
                <a:latin typeface="Arial"/>
                <a:cs typeface="Arial"/>
              </a:rPr>
              <a:t>-Savart </a:t>
            </a:r>
            <a:r>
              <a:rPr lang="tr-TR" sz="1800" spc="-5" dirty="0" smtClean="0">
                <a:latin typeface="Arial"/>
                <a:cs typeface="Arial"/>
              </a:rPr>
              <a:t>Yasası ile tanımlanan manyetik alan, akım taşıyan iletkenden dolayı olan manyetik alandır.</a:t>
            </a:r>
            <a:endParaRPr sz="1800" dirty="0">
              <a:latin typeface="Arial"/>
              <a:cs typeface="Arial"/>
            </a:endParaRPr>
          </a:p>
          <a:p>
            <a:pPr marL="464820" marR="508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Bu alanı diğer bazı kaynaklardan iletkene uygulanan dış manyetik alanla karıştırmayın.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031493"/>
            <a:ext cx="3954779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 err="1">
                <a:solidFill>
                  <a:srgbClr val="0D3856"/>
                </a:solidFill>
                <a:latin typeface="Arial"/>
                <a:cs typeface="Arial"/>
              </a:rPr>
              <a:t>Biot</a:t>
            </a:r>
            <a:r>
              <a:rPr sz="2200" spc="-5" dirty="0">
                <a:solidFill>
                  <a:srgbClr val="0D3856"/>
                </a:solidFill>
                <a:latin typeface="Arial"/>
                <a:cs typeface="Arial"/>
              </a:rPr>
              <a:t>-Savart </a:t>
            </a:r>
            <a:r>
              <a:rPr lang="tr-TR" sz="2200" spc="-5" dirty="0" smtClean="0">
                <a:solidFill>
                  <a:srgbClr val="0D3856"/>
                </a:solidFill>
                <a:latin typeface="Arial"/>
                <a:cs typeface="Arial"/>
              </a:rPr>
              <a:t>Yasası</a:t>
            </a:r>
            <a:r>
              <a:rPr sz="2200" spc="-5" dirty="0" smtClean="0">
                <a:solidFill>
                  <a:srgbClr val="0D3856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D3856"/>
                </a:solidFill>
                <a:latin typeface="Arial"/>
                <a:cs typeface="Arial"/>
              </a:rPr>
              <a:t>–</a:t>
            </a:r>
            <a:r>
              <a:rPr sz="2200" spc="15" dirty="0">
                <a:solidFill>
                  <a:srgbClr val="0D3856"/>
                </a:solidFill>
                <a:latin typeface="Arial"/>
                <a:cs typeface="Arial"/>
              </a:rPr>
              <a:t> </a:t>
            </a:r>
            <a:r>
              <a:rPr lang="tr-TR" sz="2200" spc="-5" dirty="0" smtClean="0">
                <a:solidFill>
                  <a:srgbClr val="0D3856"/>
                </a:solidFill>
                <a:latin typeface="Arial"/>
                <a:cs typeface="Arial"/>
              </a:rPr>
              <a:t>Gözlemler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500" y="1676400"/>
            <a:ext cx="7670800" cy="24364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95"/>
              </a:spcBef>
            </a:pPr>
            <a:r>
              <a:rPr lang="tr-TR" sz="2700" i="1" spc="-7" baseline="308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sz="2700" b="1" spc="-7" baseline="308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sz="2700" spc="-7" baseline="308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vektörü, hem  </a:t>
            </a:r>
            <a:r>
              <a:rPr lang="tr-TR" sz="2700" i="1" spc="-7" baseline="308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sz="2700" b="1" spc="-7" baseline="308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tr-TR" sz="2700" spc="-7" baseline="308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hem de </a:t>
            </a:r>
            <a:r>
              <a:rPr lang="tr-TR" sz="2700" i="1" spc="-7" baseline="308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sz="2700" b="1" spc="-7" baseline="308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tr-TR" sz="2700" spc="-7" baseline="308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P ye doğru yönlenmiş </a:t>
            </a:r>
            <a:r>
              <a:rPr lang="tr-TR" sz="2800" b="1" spc="-457" baseline="427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tr-TR" sz="2800" spc="-457" baseline="569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ˆ</a:t>
            </a:r>
            <a:r>
              <a:rPr lang="tr-TR" sz="2700" spc="-7" baseline="308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birim vektörüne diktir</a:t>
            </a:r>
            <a:endParaRPr lang="tr-TR" sz="2700" i="1" baseline="1543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220"/>
              </a:lnSpc>
              <a:spcBef>
                <a:spcPts val="95"/>
              </a:spcBef>
            </a:pPr>
            <a:r>
              <a:rPr lang="tr-TR" sz="2700" i="1" baseline="1543" dirty="0" err="1" smtClean="0">
                <a:latin typeface="Arial"/>
                <a:cs typeface="Arial"/>
              </a:rPr>
              <a:t>d</a:t>
            </a:r>
            <a:r>
              <a:rPr lang="tr-TR" sz="2700" b="1" baseline="1543" dirty="0" err="1" smtClean="0">
                <a:latin typeface="Arial"/>
                <a:cs typeface="Arial"/>
              </a:rPr>
              <a:t>B</a:t>
            </a:r>
            <a:r>
              <a:rPr lang="tr-TR" sz="2700" baseline="1543" dirty="0" smtClean="0">
                <a:latin typeface="Arial"/>
                <a:cs typeface="Arial"/>
              </a:rPr>
              <a:t> </a:t>
            </a:r>
            <a:r>
              <a:rPr lang="tr-TR" sz="2700" baseline="1543" dirty="0" err="1" smtClean="0">
                <a:latin typeface="Arial"/>
                <a:cs typeface="Arial"/>
              </a:rPr>
              <a:t>nin</a:t>
            </a:r>
            <a:r>
              <a:rPr lang="tr-TR" sz="2700" baseline="1543" dirty="0" smtClean="0">
                <a:latin typeface="Arial"/>
                <a:cs typeface="Arial"/>
              </a:rPr>
              <a:t> </a:t>
            </a:r>
            <a:r>
              <a:rPr lang="tr-TR" sz="2700" baseline="1543" dirty="0">
                <a:latin typeface="Arial"/>
                <a:cs typeface="Arial"/>
              </a:rPr>
              <a:t>büyüklüğü, </a:t>
            </a:r>
            <a:r>
              <a:rPr lang="tr-TR" sz="2700" baseline="1543" dirty="0" smtClean="0">
                <a:latin typeface="Arial"/>
                <a:cs typeface="Arial"/>
              </a:rPr>
              <a:t>r</a:t>
            </a:r>
            <a:r>
              <a:rPr lang="tr-TR" baseline="27777" dirty="0" smtClean="0">
                <a:latin typeface="Arial"/>
                <a:cs typeface="Arial"/>
              </a:rPr>
              <a:t>2</a:t>
            </a:r>
            <a:r>
              <a:rPr lang="tr-TR" sz="2700" baseline="1543" dirty="0" smtClean="0">
                <a:latin typeface="Arial"/>
                <a:cs typeface="Arial"/>
              </a:rPr>
              <a:t> ile ters orantılıdır, burada </a:t>
            </a:r>
            <a:r>
              <a:rPr lang="tr-TR" sz="2700" i="1" baseline="1543" dirty="0" smtClean="0">
                <a:latin typeface="Arial"/>
                <a:cs typeface="Arial"/>
              </a:rPr>
              <a:t>r</a:t>
            </a:r>
            <a:r>
              <a:rPr lang="tr-TR" sz="2700" baseline="1543" dirty="0" smtClean="0">
                <a:latin typeface="Arial"/>
                <a:cs typeface="Arial"/>
              </a:rPr>
              <a:t>, </a:t>
            </a:r>
            <a:r>
              <a:rPr lang="tr-TR" sz="2700" i="1" baseline="1543" dirty="0" err="1" smtClean="0">
                <a:latin typeface="Arial"/>
                <a:cs typeface="Arial"/>
              </a:rPr>
              <a:t>d</a:t>
            </a:r>
            <a:r>
              <a:rPr lang="tr-TR" sz="2700" b="1" baseline="1543" dirty="0" err="1" smtClean="0">
                <a:latin typeface="Arial"/>
                <a:cs typeface="Arial"/>
              </a:rPr>
              <a:t>s</a:t>
            </a:r>
            <a:r>
              <a:rPr lang="tr-TR" sz="2700" baseline="1543" dirty="0" smtClean="0">
                <a:latin typeface="Arial"/>
                <a:cs typeface="Arial"/>
              </a:rPr>
              <a:t> den P ye olan uzaklıktır.</a:t>
            </a:r>
            <a:endParaRPr sz="2700" baseline="1543" dirty="0">
              <a:latin typeface="Arial"/>
              <a:cs typeface="Arial"/>
            </a:endParaRPr>
          </a:p>
          <a:p>
            <a:pPr marL="12700">
              <a:lnSpc>
                <a:spcPts val="2230"/>
              </a:lnSpc>
              <a:spcBef>
                <a:spcPts val="730"/>
              </a:spcBef>
            </a:pPr>
            <a:r>
              <a:rPr lang="tr-TR" sz="1800" i="1" dirty="0" err="1" smtClean="0">
                <a:latin typeface="Arial"/>
                <a:cs typeface="Arial"/>
              </a:rPr>
              <a:t>d</a:t>
            </a:r>
            <a:r>
              <a:rPr lang="tr-TR" sz="1800" b="1" dirty="0" err="1" smtClean="0">
                <a:latin typeface="Arial"/>
                <a:cs typeface="Arial"/>
              </a:rPr>
              <a:t>B</a:t>
            </a:r>
            <a:r>
              <a:rPr lang="tr-TR" sz="1800" dirty="0" smtClean="0">
                <a:latin typeface="Arial"/>
                <a:cs typeface="Arial"/>
              </a:rPr>
              <a:t> </a:t>
            </a:r>
            <a:r>
              <a:rPr lang="tr-TR" sz="1800" dirty="0" err="1" smtClean="0">
                <a:latin typeface="Arial"/>
                <a:cs typeface="Arial"/>
              </a:rPr>
              <a:t>nin</a:t>
            </a:r>
            <a:r>
              <a:rPr lang="tr-TR" sz="1800" dirty="0" smtClean="0">
                <a:latin typeface="Arial"/>
                <a:cs typeface="Arial"/>
              </a:rPr>
              <a:t> büyüklüğü, akımla ve </a:t>
            </a:r>
            <a:r>
              <a:rPr lang="tr-TR" sz="1800" i="1" dirty="0" err="1" smtClean="0">
                <a:latin typeface="Arial"/>
                <a:cs typeface="Arial"/>
              </a:rPr>
              <a:t>d</a:t>
            </a:r>
            <a:r>
              <a:rPr lang="tr-TR" sz="1800" b="1" dirty="0" err="1" smtClean="0">
                <a:latin typeface="Arial"/>
                <a:cs typeface="Arial"/>
              </a:rPr>
              <a:t>s</a:t>
            </a:r>
            <a:r>
              <a:rPr lang="tr-TR" sz="1800" dirty="0" smtClean="0">
                <a:latin typeface="Arial"/>
                <a:cs typeface="Arial"/>
              </a:rPr>
              <a:t> uzunluk elemanının </a:t>
            </a:r>
            <a:r>
              <a:rPr lang="tr-TR" sz="1800" i="1" dirty="0" err="1" smtClean="0">
                <a:latin typeface="Arial"/>
                <a:cs typeface="Arial"/>
              </a:rPr>
              <a:t>ds</a:t>
            </a:r>
            <a:r>
              <a:rPr lang="tr-TR" sz="1800" dirty="0" smtClean="0">
                <a:latin typeface="Arial"/>
                <a:cs typeface="Arial"/>
              </a:rPr>
              <a:t> büyüklüğü ile orantılıdır.</a:t>
            </a:r>
            <a:endParaRPr sz="1800" dirty="0">
              <a:latin typeface="Arial"/>
              <a:cs typeface="Arial"/>
            </a:endParaRPr>
          </a:p>
          <a:p>
            <a:pPr marL="12700" marR="127635">
              <a:lnSpc>
                <a:spcPct val="76100"/>
              </a:lnSpc>
              <a:spcBef>
                <a:spcPts val="1465"/>
              </a:spcBef>
            </a:pPr>
            <a:r>
              <a:rPr lang="tr-TR" sz="2700" i="1" baseline="3086" dirty="0" err="1" smtClean="0">
                <a:latin typeface="Arial"/>
                <a:cs typeface="Arial"/>
              </a:rPr>
              <a:t>d</a:t>
            </a:r>
            <a:r>
              <a:rPr lang="tr-TR" sz="2700" b="1" baseline="3086" dirty="0" err="1" smtClean="0">
                <a:latin typeface="Arial"/>
                <a:cs typeface="Arial"/>
              </a:rPr>
              <a:t>B</a:t>
            </a:r>
            <a:r>
              <a:rPr lang="tr-TR" sz="2700" baseline="3086" dirty="0" smtClean="0">
                <a:latin typeface="Arial"/>
                <a:cs typeface="Arial"/>
              </a:rPr>
              <a:t> </a:t>
            </a:r>
            <a:r>
              <a:rPr lang="tr-TR" sz="2700" baseline="3086" dirty="0" err="1" smtClean="0">
                <a:latin typeface="Arial"/>
                <a:cs typeface="Arial"/>
              </a:rPr>
              <a:t>nin</a:t>
            </a:r>
            <a:r>
              <a:rPr lang="tr-TR" sz="2700" baseline="3086" dirty="0" smtClean="0">
                <a:latin typeface="Arial"/>
                <a:cs typeface="Arial"/>
              </a:rPr>
              <a:t> büyüklüğü, </a:t>
            </a:r>
            <a:r>
              <a:rPr lang="tr-TR" sz="2700" spc="-7" baseline="3086" dirty="0">
                <a:latin typeface="Arial"/>
                <a:cs typeface="Arial"/>
              </a:rPr>
              <a:t>sin </a:t>
            </a:r>
            <a:r>
              <a:rPr lang="tr-TR" sz="2850" i="1" spc="-44" baseline="2923" dirty="0" smtClean="0">
                <a:latin typeface="Symbol"/>
                <a:cs typeface="Symbol"/>
              </a:rPr>
              <a:t>  </a:t>
            </a:r>
            <a:r>
              <a:rPr lang="tr-TR" sz="2700" spc="-44" baseline="2923" dirty="0" smtClean="0">
                <a:latin typeface="Arial" panose="020B0604020202020204" pitchFamily="34" charset="0"/>
                <a:cs typeface="Arial" panose="020B0604020202020204" pitchFamily="34" charset="0"/>
              </a:rPr>
              <a:t>ile orantılıdır</a:t>
            </a:r>
            <a:r>
              <a:rPr lang="tr-TR" sz="2700" i="1" spc="-44" baseline="2923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sz="2700" i="1" spc="-4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700" spc="-22" baseline="3086" dirty="0" smtClean="0">
                <a:latin typeface="Arial"/>
                <a:cs typeface="Arial"/>
              </a:rPr>
              <a:t>burada</a:t>
            </a:r>
            <a:r>
              <a:rPr lang="en-US" sz="2700" spc="-22" baseline="3086" dirty="0" smtClean="0">
                <a:latin typeface="Arial"/>
                <a:cs typeface="Arial"/>
              </a:rPr>
              <a:t> </a:t>
            </a:r>
            <a:r>
              <a:rPr lang="en-US" sz="2850" i="1" spc="-82" baseline="2923" dirty="0">
                <a:latin typeface="Symbol"/>
                <a:cs typeface="Symbol"/>
              </a:rPr>
              <a:t></a:t>
            </a:r>
            <a:r>
              <a:rPr lang="en-US" sz="2850" i="1" spc="-82" baseline="2923" dirty="0">
                <a:latin typeface="Times New Roman"/>
                <a:cs typeface="Times New Roman"/>
              </a:rPr>
              <a:t> </a:t>
            </a:r>
            <a:r>
              <a:rPr lang="tr-TR" sz="2850" spc="-82" baseline="2923" dirty="0" smtClean="0">
                <a:latin typeface="Times New Roman"/>
                <a:cs typeface="Times New Roman"/>
              </a:rPr>
              <a:t>,</a:t>
            </a:r>
            <a:r>
              <a:rPr lang="tr-TR" sz="2850" i="1" spc="-82" baseline="2923" dirty="0" smtClean="0">
                <a:latin typeface="Times New Roman"/>
                <a:cs typeface="Times New Roman"/>
              </a:rPr>
              <a:t> </a:t>
            </a:r>
            <a:r>
              <a:rPr lang="tr-TR" sz="2700" i="1" spc="-82" baseline="292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tr-TR" sz="2700" i="1" spc="-82" baseline="2923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700" spc="-82" baseline="2923" dirty="0" smtClean="0">
                <a:latin typeface="Arial" panose="020B0604020202020204" pitchFamily="34" charset="0"/>
                <a:cs typeface="Arial" panose="020B0604020202020204" pitchFamily="34" charset="0"/>
              </a:rPr>
              <a:t>vektörü ile </a:t>
            </a:r>
            <a:r>
              <a:rPr lang="tr-TR" sz="2700" b="1" spc="-385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tr-TR" sz="2700" spc="-577" baseline="1157" dirty="0">
                <a:latin typeface="Arial" panose="020B0604020202020204" pitchFamily="34" charset="0"/>
                <a:cs typeface="Arial" panose="020B0604020202020204" pitchFamily="34" charset="0"/>
              </a:rPr>
              <a:t>ˆ </a:t>
            </a:r>
            <a:r>
              <a:rPr lang="tr-TR" sz="2700" spc="-577" baseline="1157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sz="2700" spc="-82" baseline="2923" dirty="0" smtClean="0">
                <a:latin typeface="Arial" panose="020B0604020202020204" pitchFamily="34" charset="0"/>
                <a:cs typeface="Arial" panose="020B0604020202020204" pitchFamily="34" charset="0"/>
              </a:rPr>
              <a:t>arasındaki </a:t>
            </a:r>
          </a:p>
          <a:p>
            <a:pPr marL="12700" marR="127635">
              <a:lnSpc>
                <a:spcPct val="76100"/>
              </a:lnSpc>
              <a:spcBef>
                <a:spcPts val="1465"/>
              </a:spcBef>
            </a:pPr>
            <a:r>
              <a:rPr lang="tr-TR" sz="2700" spc="-82" baseline="2923" dirty="0" smtClean="0">
                <a:latin typeface="Arial" panose="020B0604020202020204" pitchFamily="34" charset="0"/>
                <a:cs typeface="Arial" panose="020B0604020202020204" pitchFamily="34" charset="0"/>
              </a:rPr>
              <a:t>açıdır.</a:t>
            </a:r>
            <a:endParaRPr sz="2700" baseline="154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051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/>
              <a:t>Biot</a:t>
            </a:r>
            <a:r>
              <a:rPr spc="-5" dirty="0"/>
              <a:t>-Savart </a:t>
            </a:r>
            <a:r>
              <a:rPr lang="tr-TR" spc="-5" dirty="0" smtClean="0"/>
              <a:t>Yasası</a:t>
            </a:r>
            <a:r>
              <a:rPr spc="-5" dirty="0" smtClean="0"/>
              <a:t> </a:t>
            </a:r>
            <a:r>
              <a:rPr spc="-5" dirty="0"/>
              <a:t>–</a:t>
            </a:r>
            <a:r>
              <a:rPr spc="10" dirty="0"/>
              <a:t> </a:t>
            </a:r>
            <a:r>
              <a:rPr lang="tr-TR" spc="10" dirty="0" smtClean="0"/>
              <a:t>Denklem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091805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Gözlemler, </a:t>
            </a:r>
            <a:r>
              <a:rPr lang="tr-TR" sz="1800" b="1" dirty="0" err="1" smtClean="0">
                <a:latin typeface="Arial"/>
                <a:cs typeface="Arial"/>
              </a:rPr>
              <a:t>Biot-Savart</a:t>
            </a:r>
            <a:r>
              <a:rPr lang="tr-TR" sz="1800" b="1" dirty="0" smtClean="0">
                <a:latin typeface="Arial"/>
                <a:cs typeface="Arial"/>
              </a:rPr>
              <a:t> yasası</a:t>
            </a:r>
            <a:r>
              <a:rPr lang="tr-TR" sz="1800" dirty="0" smtClean="0">
                <a:latin typeface="Arial"/>
                <a:cs typeface="Arial"/>
              </a:rPr>
              <a:t> diye bilinen matematiksel denklemi özetler.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905647"/>
            <a:ext cx="5840730" cy="85408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900" i="1" spc="-30" dirty="0" smtClean="0">
                <a:latin typeface="Symbol"/>
                <a:cs typeface="Symbol"/>
              </a:rPr>
              <a:t></a:t>
            </a:r>
            <a:r>
              <a:rPr sz="1800" spc="-44" baseline="-20833" dirty="0">
                <a:latin typeface="Arial"/>
                <a:cs typeface="Arial"/>
              </a:rPr>
              <a:t>o </a:t>
            </a:r>
            <a:r>
              <a:rPr sz="1800" dirty="0" smtClean="0">
                <a:latin typeface="Arial"/>
                <a:cs typeface="Arial"/>
              </a:rPr>
              <a:t>s</a:t>
            </a:r>
            <a:r>
              <a:rPr lang="tr-TR" sz="1800" dirty="0" err="1" smtClean="0">
                <a:latin typeface="Arial"/>
                <a:cs typeface="Arial"/>
              </a:rPr>
              <a:t>abiti</a:t>
            </a:r>
            <a:r>
              <a:rPr lang="tr-TR" sz="1800" dirty="0" smtClean="0">
                <a:latin typeface="Arial"/>
                <a:cs typeface="Arial"/>
              </a:rPr>
              <a:t>, </a:t>
            </a:r>
            <a:r>
              <a:rPr sz="1800" dirty="0" smtClean="0">
                <a:latin typeface="Arial"/>
                <a:cs typeface="Arial"/>
              </a:rPr>
              <a:t> </a:t>
            </a:r>
            <a:r>
              <a:rPr lang="tr-TR" sz="1800" dirty="0" smtClean="0">
                <a:latin typeface="Arial"/>
                <a:cs typeface="Arial"/>
              </a:rPr>
              <a:t>boşluğun manyetik geçirgenliğidir</a:t>
            </a:r>
            <a:r>
              <a:rPr sz="1800" b="1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900" i="1" spc="-30" dirty="0">
                <a:latin typeface="Symbol"/>
                <a:cs typeface="Symbol"/>
              </a:rPr>
              <a:t></a:t>
            </a:r>
            <a:r>
              <a:rPr sz="1800" spc="-44" baseline="-20833" dirty="0">
                <a:latin typeface="Arial"/>
                <a:cs typeface="Arial"/>
              </a:rPr>
              <a:t>o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0" dirty="0">
                <a:latin typeface="Arial"/>
                <a:cs typeface="Arial"/>
              </a:rPr>
              <a:t>4</a:t>
            </a:r>
            <a:r>
              <a:rPr sz="1800" spc="-10" dirty="0">
                <a:latin typeface="Symbol"/>
                <a:cs typeface="Symbol"/>
              </a:rPr>
              <a:t>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x </a:t>
            </a:r>
            <a:r>
              <a:rPr sz="1800" spc="-5" dirty="0">
                <a:latin typeface="Arial"/>
                <a:cs typeface="Arial"/>
              </a:rPr>
              <a:t>10</a:t>
            </a:r>
            <a:r>
              <a:rPr sz="1800" spc="-7" baseline="25462" dirty="0">
                <a:latin typeface="Arial"/>
                <a:cs typeface="Arial"/>
              </a:rPr>
              <a:t>-7 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spc="7" baseline="25462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m /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</a:p>
        </p:txBody>
      </p:sp>
      <p:sp>
        <p:nvSpPr>
          <p:cNvPr id="5" name="object 5"/>
          <p:cNvSpPr/>
          <p:nvPr/>
        </p:nvSpPr>
        <p:spPr>
          <a:xfrm>
            <a:off x="1245820" y="2581001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314" y="0"/>
                </a:lnTo>
              </a:path>
            </a:pathLst>
          </a:custGeom>
          <a:ln w="10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4571" y="2581001"/>
            <a:ext cx="784225" cy="0"/>
          </a:xfrm>
          <a:custGeom>
            <a:avLst/>
            <a:gdLst/>
            <a:ahLst/>
            <a:cxnLst/>
            <a:rect l="l" t="t" r="r" b="b"/>
            <a:pathLst>
              <a:path w="784225">
                <a:moveTo>
                  <a:pt x="0" y="0"/>
                </a:moveTo>
                <a:lnTo>
                  <a:pt x="784078" y="0"/>
                </a:lnTo>
              </a:path>
            </a:pathLst>
          </a:custGeom>
          <a:ln w="10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50550" y="2576092"/>
            <a:ext cx="337185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spc="-105" dirty="0">
                <a:latin typeface="Arial"/>
                <a:cs typeface="Arial"/>
              </a:rPr>
              <a:t>4</a:t>
            </a:r>
            <a:r>
              <a:rPr sz="2050" i="1" spc="35" dirty="0">
                <a:latin typeface="Arial"/>
                <a:cs typeface="Arial"/>
              </a:rPr>
              <a:t>π</a:t>
            </a:r>
            <a:endParaRPr sz="2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3825" y="2458903"/>
            <a:ext cx="243204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075" i="1" spc="22" baseline="-24390" dirty="0">
                <a:latin typeface="Arial"/>
                <a:cs typeface="Arial"/>
              </a:rPr>
              <a:t>r</a:t>
            </a:r>
            <a:r>
              <a:rPr sz="3075" i="1" spc="-480" baseline="-2439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580" y="2371659"/>
            <a:ext cx="918210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spc="30" dirty="0">
                <a:latin typeface="Arial"/>
                <a:cs typeface="Arial"/>
              </a:rPr>
              <a:t>d</a:t>
            </a:r>
            <a:r>
              <a:rPr sz="2050" b="1" spc="30" dirty="0">
                <a:latin typeface="Arial"/>
                <a:cs typeface="Arial"/>
              </a:rPr>
              <a:t>B </a:t>
            </a:r>
            <a:r>
              <a:rPr sz="2050" spc="30" dirty="0">
                <a:latin typeface="Symbol"/>
                <a:cs typeface="Symbol"/>
              </a:rPr>
              <a:t></a:t>
            </a:r>
            <a:r>
              <a:rPr sz="2050" spc="175" dirty="0">
                <a:latin typeface="Times New Roman"/>
                <a:cs typeface="Times New Roman"/>
              </a:rPr>
              <a:t> </a:t>
            </a:r>
            <a:r>
              <a:rPr sz="3075" i="1" spc="7" baseline="35230" dirty="0">
                <a:latin typeface="Arial"/>
                <a:cs typeface="Arial"/>
              </a:rPr>
              <a:t>μ</a:t>
            </a:r>
            <a:r>
              <a:rPr sz="1800" i="1" spc="7" baseline="37037" dirty="0">
                <a:latin typeface="Arial"/>
                <a:cs typeface="Arial"/>
              </a:rPr>
              <a:t>o</a:t>
            </a:r>
            <a:endParaRPr sz="1800" baseline="37037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18804" y="2209811"/>
            <a:ext cx="495779" cy="140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4512" y="2209811"/>
            <a:ext cx="1052805" cy="260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97758" y="2206452"/>
            <a:ext cx="759460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i="1" spc="15" dirty="0">
                <a:latin typeface="Times New Roman"/>
                <a:cs typeface="Times New Roman"/>
              </a:rPr>
              <a:t>I</a:t>
            </a:r>
            <a:r>
              <a:rPr sz="2050" i="1" spc="-135" dirty="0">
                <a:latin typeface="Times New Roman"/>
                <a:cs typeface="Times New Roman"/>
              </a:rPr>
              <a:t> </a:t>
            </a:r>
            <a:r>
              <a:rPr sz="2050" i="1" spc="25" dirty="0">
                <a:latin typeface="Arial"/>
                <a:cs typeface="Arial"/>
              </a:rPr>
              <a:t>d</a:t>
            </a:r>
            <a:r>
              <a:rPr sz="2050" b="1" spc="25" dirty="0">
                <a:latin typeface="Arial"/>
                <a:cs typeface="Arial"/>
              </a:rPr>
              <a:t>s</a:t>
            </a:r>
            <a:r>
              <a:rPr sz="2050" b="1" spc="-409" dirty="0">
                <a:latin typeface="Arial"/>
                <a:cs typeface="Arial"/>
              </a:rPr>
              <a:t> </a:t>
            </a:r>
            <a:r>
              <a:rPr sz="2050" spc="-165" dirty="0">
                <a:latin typeface="Symbol"/>
                <a:cs typeface="Symbol"/>
              </a:rPr>
              <a:t></a:t>
            </a:r>
            <a:r>
              <a:rPr sz="3075" i="1" spc="-247" baseline="8130" dirty="0">
                <a:latin typeface="Times New Roman"/>
                <a:cs typeface="Times New Roman"/>
              </a:rPr>
              <a:t>ˆ</a:t>
            </a:r>
            <a:r>
              <a:rPr sz="2050" b="1" spc="-165" dirty="0">
                <a:latin typeface="Arial"/>
                <a:cs typeface="Arial"/>
              </a:rPr>
              <a:t>r</a:t>
            </a:r>
            <a:endParaRPr sz="2050" dirty="0">
              <a:latin typeface="Arial"/>
              <a:cs typeface="Arial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441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Toplam Manyetik Alan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20700" y="3524250"/>
            <a:ext cx="7186295" cy="1525546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464820" indent="-223520">
              <a:lnSpc>
                <a:spcPct val="100000"/>
              </a:lnSpc>
              <a:spcBef>
                <a:spcPts val="107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İntegral tüm akım dağılımı üzerindendir.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2200"/>
              </a:lnSpc>
              <a:spcBef>
                <a:spcPts val="925"/>
              </a:spcBef>
            </a:pPr>
            <a:r>
              <a:rPr lang="tr-TR" sz="1800" dirty="0" smtClean="0">
                <a:latin typeface="Arial"/>
                <a:cs typeface="Arial"/>
              </a:rPr>
              <a:t>Aynı zamanda, yasa uzay boyunca akan yüklerden ibaret olan akım için geçerlidir.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dirty="0" smtClean="0">
                <a:latin typeface="Arial"/>
                <a:cs typeface="Arial"/>
              </a:rPr>
              <a:t>Örneğin</a:t>
            </a:r>
            <a:r>
              <a:rPr sz="1800" spc="-10" dirty="0" smtClean="0">
                <a:latin typeface="Arial"/>
                <a:cs typeface="Arial"/>
              </a:rPr>
              <a:t>, </a:t>
            </a:r>
            <a:r>
              <a:rPr lang="tr-TR" sz="1800" spc="-10" dirty="0" smtClean="0">
                <a:latin typeface="Arial"/>
                <a:cs typeface="Arial"/>
              </a:rPr>
              <a:t>bu, hızlandırıcılarda demete uygulanır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246" y="1472612"/>
            <a:ext cx="7655559" cy="1133644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180"/>
              </a:spcBef>
            </a:pPr>
            <a:r>
              <a:rPr sz="1800" i="1" spc="10" dirty="0" smtClean="0">
                <a:latin typeface="Arial"/>
                <a:cs typeface="Arial"/>
              </a:rPr>
              <a:t>d</a:t>
            </a:r>
            <a:r>
              <a:rPr sz="1800" b="1" spc="10" dirty="0" smtClean="0">
                <a:latin typeface="Arial"/>
                <a:cs typeface="Arial"/>
              </a:rPr>
              <a:t>B</a:t>
            </a:r>
            <a:r>
              <a:rPr lang="tr-TR" sz="1800" spc="10" dirty="0" smtClean="0">
                <a:latin typeface="Arial"/>
                <a:cs typeface="Arial"/>
              </a:rPr>
              <a:t>,</a:t>
            </a:r>
            <a:r>
              <a:rPr sz="1800" b="1" spc="10" dirty="0" smtClean="0">
                <a:latin typeface="Arial"/>
                <a:cs typeface="Arial"/>
              </a:rPr>
              <a:t> </a:t>
            </a:r>
            <a:r>
              <a:rPr lang="tr-TR" sz="2700" spc="-7" baseline="1543" dirty="0" err="1" smtClean="0">
                <a:latin typeface="Arial"/>
                <a:cs typeface="Arial"/>
              </a:rPr>
              <a:t>ds</a:t>
            </a:r>
            <a:r>
              <a:rPr lang="tr-TR" sz="2700" spc="-7" baseline="1543" dirty="0" smtClean="0">
                <a:latin typeface="Arial"/>
                <a:cs typeface="Arial"/>
              </a:rPr>
              <a:t> uzunluk parçasında akımın oluşturduğu</a:t>
            </a:r>
            <a:r>
              <a:rPr sz="2700" spc="-7" baseline="1543" dirty="0" smtClean="0">
                <a:latin typeface="Arial"/>
                <a:cs typeface="Arial"/>
              </a:rPr>
              <a:t> </a:t>
            </a:r>
            <a:r>
              <a:rPr lang="tr-TR" sz="2700" baseline="1543" dirty="0" smtClean="0">
                <a:latin typeface="Arial"/>
                <a:cs typeface="Arial"/>
              </a:rPr>
              <a:t>alandır.</a:t>
            </a:r>
            <a:endParaRPr sz="2700" baseline="1543" dirty="0">
              <a:latin typeface="Arial"/>
              <a:cs typeface="Arial"/>
            </a:endParaRPr>
          </a:p>
          <a:p>
            <a:pPr marL="12700" marR="5080">
              <a:lnSpc>
                <a:spcPts val="2200"/>
              </a:lnSpc>
              <a:spcBef>
                <a:spcPts val="1115"/>
              </a:spcBef>
            </a:pPr>
            <a:r>
              <a:rPr lang="tr-TR" sz="1800" spc="5" dirty="0" smtClean="0">
                <a:latin typeface="Arial"/>
                <a:cs typeface="Arial"/>
              </a:rPr>
              <a:t>Toplam alanı bulmak için, </a:t>
            </a:r>
            <a:r>
              <a:rPr lang="tr-TR" sz="1800" spc="5" dirty="0" err="1" smtClean="0">
                <a:latin typeface="Arial"/>
                <a:cs typeface="Arial"/>
              </a:rPr>
              <a:t>I</a:t>
            </a:r>
            <a:r>
              <a:rPr lang="tr-TR" sz="1800" i="1" spc="5" dirty="0" err="1" smtClean="0">
                <a:latin typeface="Arial"/>
                <a:cs typeface="Arial"/>
              </a:rPr>
              <a:t>d</a:t>
            </a:r>
            <a:r>
              <a:rPr lang="tr-TR" sz="1800" b="1" spc="5" dirty="0" err="1" smtClean="0">
                <a:latin typeface="Arial"/>
                <a:cs typeface="Arial"/>
              </a:rPr>
              <a:t>s</a:t>
            </a:r>
            <a:r>
              <a:rPr lang="tr-TR" sz="1800" spc="5" dirty="0" smtClean="0">
                <a:latin typeface="Arial"/>
                <a:cs typeface="Arial"/>
              </a:rPr>
              <a:t> tüm akım elemanlarından gelen katkıları toplayınız.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5" name="Nesne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143720"/>
              </p:ext>
            </p:extLst>
          </p:nvPr>
        </p:nvGraphicFramePr>
        <p:xfrm>
          <a:off x="685800" y="2676068"/>
          <a:ext cx="1905000" cy="758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Denklem" r:id="rId3" imgW="1028254" imgH="406224" progId="Equation.3">
                  <p:embed/>
                </p:oleObj>
              </mc:Choice>
              <mc:Fallback>
                <p:oleObj name="Denklem" r:id="rId3" imgW="1028254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676068"/>
                        <a:ext cx="1905000" cy="7584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223" y="1031493"/>
            <a:ext cx="521335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Elektrik Alanla </a:t>
            </a:r>
            <a:r>
              <a:rPr lang="tr-TR" spc="-5" dirty="0"/>
              <a:t>K</a:t>
            </a:r>
            <a:r>
              <a:rPr lang="tr-TR" spc="-5" dirty="0" smtClean="0"/>
              <a:t>ıyaslanan Manyetik Alan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566727" y="1676400"/>
            <a:ext cx="8136890" cy="3364383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tr-TR" spc="-5" dirty="0" smtClean="0">
                <a:latin typeface="Arial"/>
                <a:cs typeface="Arial"/>
              </a:rPr>
              <a:t>Uzaklık</a:t>
            </a:r>
            <a:endParaRPr sz="1800" dirty="0">
              <a:latin typeface="Arial"/>
              <a:cs typeface="Arial"/>
            </a:endParaRPr>
          </a:p>
          <a:p>
            <a:pPr marL="464820" marR="47625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Manyetik alanın büyüklüğü, kaynaktan uzaklığın karesiyle ters orantılı değişir.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dirty="0" smtClean="0">
                <a:latin typeface="Arial"/>
                <a:cs typeface="Arial"/>
              </a:rPr>
              <a:t>Noktasal yükten dolayı elektrik alan da yükten olan uzaklığın karesiyle ters orantılı olarak değişir.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lang="tr-TR" sz="1800" spc="-5" dirty="0" smtClean="0">
                <a:latin typeface="Arial"/>
                <a:cs typeface="Arial"/>
              </a:rPr>
              <a:t>Yönü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Noktasal yükün oluşturduğu elektrik alanın yönü yarıçap doğrultusundadır.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ts val="2105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Akım elemanın oluşturduğu manyetik alan, hem </a:t>
            </a:r>
            <a:r>
              <a:rPr lang="tr-TR" sz="1800" i="1" dirty="0" err="1" smtClean="0">
                <a:latin typeface="Arial"/>
                <a:cs typeface="Arial"/>
              </a:rPr>
              <a:t>d</a:t>
            </a:r>
            <a:r>
              <a:rPr lang="tr-TR" sz="1800" b="1" dirty="0" err="1" smtClean="0">
                <a:latin typeface="Arial"/>
                <a:cs typeface="Arial"/>
              </a:rPr>
              <a:t>s</a:t>
            </a:r>
            <a:r>
              <a:rPr lang="tr-TR" sz="1800" dirty="0" smtClean="0">
                <a:latin typeface="Arial"/>
                <a:cs typeface="Arial"/>
              </a:rPr>
              <a:t> uzunluk elemanına hem de r birim vektörüne diktir. </a:t>
            </a:r>
            <a:endParaRPr sz="2925" baseline="1424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222" y="1031493"/>
            <a:ext cx="6564377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Elektrik Alanla Kıyaslanan Manyetik Alan</a:t>
            </a:r>
            <a:r>
              <a:rPr spc="-5" dirty="0" smtClean="0"/>
              <a:t>,</a:t>
            </a:r>
            <a:r>
              <a:rPr spc="85" dirty="0" smtClean="0"/>
              <a:t> </a:t>
            </a:r>
            <a:r>
              <a:rPr lang="tr-TR" spc="-5" dirty="0" smtClean="0"/>
              <a:t>devamı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491673"/>
            <a:ext cx="7538720" cy="1894749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tr-TR" spc="-5" dirty="0" smtClean="0">
                <a:latin typeface="Arial"/>
                <a:cs typeface="Arial"/>
              </a:rPr>
              <a:t>Kaynak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Bir elektrik alan, yalıtılmış elektrik yükünden elde edilir.</a:t>
            </a:r>
            <a:endParaRPr sz="1800" dirty="0">
              <a:latin typeface="Arial"/>
              <a:cs typeface="Arial"/>
            </a:endParaRPr>
          </a:p>
          <a:p>
            <a:pPr marL="464820" marR="508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Manyetik alan üreten akım elemanı, yayılmış akım dağılımının bir parçası olmalıdır.</a:t>
            </a:r>
            <a:endParaRPr sz="18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585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lang="tr-TR" sz="1600" spc="-5" dirty="0" smtClean="0">
                <a:latin typeface="Arial"/>
                <a:cs typeface="Arial"/>
              </a:rPr>
              <a:t>Buna göre, tüm akım dağılımı üzerinde integralini almalısınız.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9049" y="1066800"/>
            <a:ext cx="8394700" cy="416307"/>
          </a:xfrm>
        </p:spPr>
        <p:txBody>
          <a:bodyPr/>
          <a:lstStyle/>
          <a:p>
            <a:r>
              <a:rPr lang="tr-TR" dirty="0" smtClean="0"/>
              <a:t>Örnek 30.1 Uzun Doğrusal Bir İletkeni Çevreleyen Manyetik Alan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600200"/>
            <a:ext cx="5194300" cy="4708981"/>
          </a:xfrm>
        </p:spPr>
        <p:txBody>
          <a:bodyPr/>
          <a:lstStyle/>
          <a:p>
            <a:r>
              <a:rPr lang="tr-TR" dirty="0" smtClean="0"/>
              <a:t>Şekil 30.2 de olduğu gibi x ekseni boyunca yerleştirilen ve sabit bir </a:t>
            </a:r>
            <a:r>
              <a:rPr lang="tr-TR" i="1" dirty="0" smtClean="0"/>
              <a:t>I</a:t>
            </a:r>
            <a:r>
              <a:rPr lang="tr-TR" dirty="0" smtClean="0"/>
              <a:t> akımı taşıyan ince doğrusal bir tel veriliyor. Bu akımın P noktasında oluşturduğu manyetik alanın büyüklüğü ve yönünü bulunuz.</a:t>
            </a:r>
          </a:p>
          <a:p>
            <a:r>
              <a:rPr lang="tr-TR" b="1" dirty="0" err="1" smtClean="0"/>
              <a:t>Çözüm</a:t>
            </a:r>
            <a:r>
              <a:rPr lang="tr-TR" dirty="0" err="1" smtClean="0"/>
              <a:t>:Biot-Savart</a:t>
            </a:r>
            <a:r>
              <a:rPr lang="tr-TR" dirty="0" smtClean="0"/>
              <a:t> yasası gereği, alanın büyüklüğünün teldeki akımla doğru orantılı olmasını ve P noktasına olan uzaklığı artıkça azalmasını bekleriz.</a:t>
            </a:r>
          </a:p>
          <a:p>
            <a:r>
              <a:rPr lang="tr-TR" dirty="0" smtClean="0"/>
              <a:t>Başlangıcı O da ve P </a:t>
            </a:r>
            <a:r>
              <a:rPr lang="tr-TR" dirty="0" err="1" smtClean="0"/>
              <a:t>yi</a:t>
            </a:r>
            <a:r>
              <a:rPr lang="tr-TR" dirty="0" smtClean="0"/>
              <a:t> pozitif y ekseni üzerine alarak, </a:t>
            </a:r>
            <a:r>
              <a:rPr lang="tr-TR" b="1" dirty="0" smtClean="0"/>
              <a:t>k</a:t>
            </a:r>
            <a:r>
              <a:rPr lang="tr-TR" dirty="0" smtClean="0"/>
              <a:t> kağıt düzleminden dışarı doğru olan birim vektör olma koşuluyla,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/>
              <a:t>o</a:t>
            </a:r>
            <a:r>
              <a:rPr lang="tr-TR" dirty="0" smtClean="0"/>
              <a:t>lduğunu biliyoruz. Eşitlik 30.1 de yerine yazarsak,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600200"/>
            <a:ext cx="2362200" cy="46359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953000"/>
            <a:ext cx="2981501" cy="33304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77" y="5807908"/>
            <a:ext cx="3284679" cy="51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7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166100" cy="416307"/>
          </a:xfrm>
        </p:spPr>
        <p:txBody>
          <a:bodyPr/>
          <a:lstStyle/>
          <a:p>
            <a:r>
              <a:rPr lang="tr-TR" dirty="0"/>
              <a:t>Örnek 30.1 Uzun Doğrusal Bir İletkeni Çevreleyen Manyetik Alan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60070" y="1676756"/>
            <a:ext cx="7898130" cy="4708981"/>
          </a:xfrm>
        </p:spPr>
        <p:txBody>
          <a:bodyPr/>
          <a:lstStyle/>
          <a:p>
            <a:r>
              <a:rPr lang="tr-TR" dirty="0" smtClean="0"/>
              <a:t>elde edilir. Tüm akım elemanlarının manyetik alanları k yönünde olduklarından, bir akım elemanından kaynaklanan alanın büyüklüğünü, yani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bağıntısına bakalım. Bu ifadeni integralini almak için değişken dönüşümü yaparız.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bulunur. Şekil 30.2a </a:t>
            </a:r>
            <a:r>
              <a:rPr lang="tr-TR" dirty="0" err="1" smtClean="0"/>
              <a:t>daki</a:t>
            </a:r>
            <a:r>
              <a:rPr lang="tr-TR" dirty="0" smtClean="0"/>
              <a:t> dik üçgenden </a:t>
            </a:r>
            <a:r>
              <a:rPr lang="tr-TR" dirty="0" err="1" smtClean="0"/>
              <a:t>tan</a:t>
            </a:r>
            <a:r>
              <a:rPr lang="tr-TR" dirty="0" err="1" smtClean="0">
                <a:latin typeface="Symbol" panose="05050102010706020507" pitchFamily="18" charset="2"/>
              </a:rPr>
              <a:t>q</a:t>
            </a:r>
            <a:r>
              <a:rPr lang="tr-TR" dirty="0" smtClean="0"/>
              <a:t> =a/(-x)</a:t>
            </a:r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elde edilir. Bu ifadenin türevini alırsak;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(2) ve (3), (1) de yerine yazılırsa,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62199"/>
            <a:ext cx="2362200" cy="44390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68507"/>
            <a:ext cx="2743200" cy="48727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471" y="4805741"/>
            <a:ext cx="1659341" cy="34037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959" y="5622190"/>
            <a:ext cx="2571240" cy="43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1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089900" cy="492507"/>
          </a:xfrm>
        </p:spPr>
        <p:txBody>
          <a:bodyPr/>
          <a:lstStyle/>
          <a:p>
            <a:r>
              <a:rPr lang="tr-TR" dirty="0"/>
              <a:t>Örnek 30.1 Uzun Doğrusal Bir İletkeni Çevreleyen Manyetik Alan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7924800" cy="4708981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olur. Böylece ifadeyi sadece </a:t>
            </a:r>
            <a:r>
              <a:rPr lang="tr-TR" dirty="0" smtClean="0">
                <a:latin typeface="Symbol" panose="05050102010706020507" pitchFamily="18" charset="2"/>
              </a:rPr>
              <a:t>q </a:t>
            </a:r>
            <a:r>
              <a:rPr lang="tr-TR" dirty="0" smtClean="0"/>
              <a:t>cinsinden ifade etmiş olduk.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Bu durumda, Şekil 30.2b den görüleceği gibi                              kadar uzunluk elemanları için                             olur.                                                                   eşitlik 30.6; 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biçimine indirgenir.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21" y="1584631"/>
            <a:ext cx="4597011" cy="61850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714928"/>
            <a:ext cx="5513526" cy="790272"/>
          </a:xfrm>
          <a:prstGeom prst="rect">
            <a:avLst/>
          </a:prstGeom>
        </p:spPr>
      </p:pic>
      <p:graphicFrame>
        <p:nvGraphicFramePr>
          <p:cNvPr id="14" name="Nesne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143297"/>
              </p:ext>
            </p:extLst>
          </p:nvPr>
        </p:nvGraphicFramePr>
        <p:xfrm>
          <a:off x="5155432" y="3750362"/>
          <a:ext cx="1740099" cy="266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8" name="Denklem" r:id="rId5" imgW="1180588" imgH="177723" progId="Equation.3">
                  <p:embed/>
                </p:oleObj>
              </mc:Choice>
              <mc:Fallback>
                <p:oleObj name="Denklem" r:id="rId5" imgW="1180588" imgH="177723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5432" y="3750362"/>
                        <a:ext cx="1740099" cy="2666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Nesne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07985"/>
              </p:ext>
            </p:extLst>
          </p:nvPr>
        </p:nvGraphicFramePr>
        <p:xfrm>
          <a:off x="2057400" y="3994103"/>
          <a:ext cx="1761430" cy="364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" name="Denklem" r:id="rId7" imgW="1053643" imgH="215806" progId="Equation.3">
                  <p:embed/>
                </p:oleObj>
              </mc:Choice>
              <mc:Fallback>
                <p:oleObj name="Denklem" r:id="rId7" imgW="1053643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994103"/>
                        <a:ext cx="1761430" cy="3649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Resim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3400" y="3991470"/>
            <a:ext cx="4047344" cy="317073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47330" y="4614984"/>
            <a:ext cx="1325488" cy="7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42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166100" cy="338554"/>
          </a:xfrm>
        </p:spPr>
        <p:txBody>
          <a:bodyPr/>
          <a:lstStyle/>
          <a:p>
            <a:r>
              <a:rPr lang="tr-TR" dirty="0" smtClean="0"/>
              <a:t>Örnek 30.2 Kavisli Bir Tel Parçasının Oluşturduğu Manyetik Alan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708601"/>
            <a:ext cx="5154930" cy="4708981"/>
          </a:xfrm>
        </p:spPr>
        <p:txBody>
          <a:bodyPr/>
          <a:lstStyle/>
          <a:p>
            <a:r>
              <a:rPr lang="tr-TR" dirty="0" smtClean="0"/>
              <a:t>Şekil 30.4 de gösterilen akım taşıyan tel parçası için O noktasındaki manyetik alanı hesaplayınız. Tel, iki doğru parçası ve bir </a:t>
            </a:r>
            <a:r>
              <a:rPr lang="tr-TR" dirty="0" smtClean="0">
                <a:latin typeface="Symbol" panose="05050102010706020507" pitchFamily="18" charset="2"/>
              </a:rPr>
              <a:t>q</a:t>
            </a:r>
            <a:r>
              <a:rPr lang="tr-TR" dirty="0" smtClean="0"/>
              <a:t> açısını gören R yarıçaplı bir yaydan oluşmuş. Tel üzerindeki ok uçları akımın yönünü gösteriyor.</a:t>
            </a:r>
          </a:p>
          <a:p>
            <a:r>
              <a:rPr lang="tr-TR" b="1" dirty="0" err="1" smtClean="0"/>
              <a:t>Çözüm</a:t>
            </a:r>
            <a:r>
              <a:rPr lang="tr-TR" dirty="0" err="1" smtClean="0"/>
              <a:t>:AA</a:t>
            </a:r>
            <a:r>
              <a:rPr lang="tr-TR" dirty="0" smtClean="0"/>
              <a:t>’ ve CC’ doğru parçalarındaki akımların O da oluşturdukları manyetik alan sıfırdır. Çünkü bu yollar boyunca </a:t>
            </a:r>
            <a:r>
              <a:rPr lang="tr-TR" dirty="0" err="1" smtClean="0"/>
              <a:t>ds</a:t>
            </a:r>
            <a:r>
              <a:rPr lang="tr-TR" dirty="0" smtClean="0"/>
              <a:t> ve r bir birine paraleldir. AC yolu boyunca olan her </a:t>
            </a:r>
            <a:r>
              <a:rPr lang="tr-TR" dirty="0" err="1" smtClean="0"/>
              <a:t>ds</a:t>
            </a:r>
            <a:r>
              <a:rPr lang="tr-TR" dirty="0" smtClean="0"/>
              <a:t> uzunluk elemanı, O dan aynı R uzaklıktadır ve </a:t>
            </a:r>
            <a:r>
              <a:rPr lang="tr-TR" dirty="0" err="1" smtClean="0"/>
              <a:t>herbirinindeki</a:t>
            </a:r>
            <a:r>
              <a:rPr lang="tr-TR" dirty="0" smtClean="0"/>
              <a:t> akım O da kağıt düzlemine içine doğru yönelmiş bir Db alan elemanı kadar katkıda bulunur.                         Eşitlik 30.1 , bu bilgiyi kullanarak, </a:t>
            </a:r>
            <a:r>
              <a:rPr lang="tr-TR" dirty="0" err="1" smtClean="0"/>
              <a:t>ds</a:t>
            </a:r>
            <a:r>
              <a:rPr lang="tr-TR" dirty="0" smtClean="0"/>
              <a:t> uzunluklu bir elemandaki akımdan kaynaklanan O noktasındaki alanın büyüklüğünü bulabiliriz.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705" y="1708601"/>
            <a:ext cx="3011170" cy="310989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4723800"/>
            <a:ext cx="1468696" cy="30518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5778633"/>
            <a:ext cx="1600200" cy="70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3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8166100" cy="335372"/>
          </a:xfrm>
        </p:spPr>
        <p:txBody>
          <a:bodyPr/>
          <a:lstStyle/>
          <a:p>
            <a:r>
              <a:rPr lang="tr-TR" dirty="0"/>
              <a:t>Örnek 30.2 Kavisli Bir Tel Parçasının Oluşturduğu Manyetik Alan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600200"/>
            <a:ext cx="7708900" cy="1661993"/>
          </a:xfrm>
        </p:spPr>
        <p:txBody>
          <a:bodyPr/>
          <a:lstStyle/>
          <a:p>
            <a:r>
              <a:rPr lang="tr-TR" i="1" dirty="0" smtClean="0"/>
              <a:t>I </a:t>
            </a:r>
            <a:r>
              <a:rPr lang="tr-TR" dirty="0" smtClean="0"/>
              <a:t>ve </a:t>
            </a:r>
            <a:r>
              <a:rPr lang="tr-TR" i="1" dirty="0" smtClean="0"/>
              <a:t>R</a:t>
            </a:r>
            <a:r>
              <a:rPr lang="tr-TR" dirty="0" smtClean="0"/>
              <a:t> sabit oldukları için AC kavis yolu boyunca kolayca bulabiliriz.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burada radyan cinsinden ölçerek hesaplayabiliriz.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81200"/>
            <a:ext cx="4035056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60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184900" cy="677108"/>
          </a:xfrm>
        </p:spPr>
        <p:txBody>
          <a:bodyPr/>
          <a:lstStyle/>
          <a:p>
            <a:r>
              <a:rPr lang="tr-TR" dirty="0" smtClean="0"/>
              <a:t>Örnek 30.7 </a:t>
            </a:r>
            <a:r>
              <a:rPr lang="tr-TR" dirty="0" err="1" smtClean="0"/>
              <a:t>Çembersel</a:t>
            </a:r>
            <a:r>
              <a:rPr lang="tr-TR" dirty="0" smtClean="0"/>
              <a:t> Bir Akım İlmeğinin Ekseni </a:t>
            </a:r>
            <a:br>
              <a:rPr lang="tr-TR" dirty="0" smtClean="0"/>
            </a:br>
            <a:r>
              <a:rPr lang="tr-TR" dirty="0" smtClean="0"/>
              <a:t>Üzerindeki Manyetik Alan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828800"/>
            <a:ext cx="4279900" cy="4154984"/>
          </a:xfrm>
        </p:spPr>
        <p:txBody>
          <a:bodyPr/>
          <a:lstStyle/>
          <a:p>
            <a:r>
              <a:rPr lang="tr-TR" dirty="0" smtClean="0"/>
              <a:t>Şekil 30.5 de görüldüğü gibi, kararlı bir I akımı taşıyan ve </a:t>
            </a:r>
            <a:r>
              <a:rPr lang="tr-TR" dirty="0" err="1" smtClean="0"/>
              <a:t>yz</a:t>
            </a:r>
            <a:r>
              <a:rPr lang="tr-TR" dirty="0" smtClean="0"/>
              <a:t> düzleminde bulunun R yarıçaplı </a:t>
            </a:r>
            <a:r>
              <a:rPr lang="tr-TR" dirty="0" err="1" smtClean="0"/>
              <a:t>çembersel</a:t>
            </a:r>
            <a:r>
              <a:rPr lang="tr-TR" dirty="0" smtClean="0"/>
              <a:t> tel ilmek veriliyor. Bu ilmeğin, ekseni üzerinde merkezinden bir x uzaklığı bulunan bir P noktasındaki manyetik alanı hesaplayınız. </a:t>
            </a:r>
          </a:p>
          <a:p>
            <a:r>
              <a:rPr lang="tr-TR" b="1" dirty="0" smtClean="0"/>
              <a:t>Çözüm</a:t>
            </a:r>
            <a:r>
              <a:rPr lang="tr-TR" dirty="0" smtClean="0"/>
              <a:t>: Bur durumda, çember üzerindeki her </a:t>
            </a:r>
            <a:r>
              <a:rPr lang="tr-TR" dirty="0" err="1" smtClean="0"/>
              <a:t>d</a:t>
            </a:r>
            <a:r>
              <a:rPr lang="tr-TR" b="1" dirty="0" err="1" smtClean="0"/>
              <a:t>s</a:t>
            </a:r>
            <a:r>
              <a:rPr lang="tr-TR" dirty="0" smtClean="0"/>
              <a:t> uzunluk elemanının bulunduğu yerde </a:t>
            </a:r>
            <a:r>
              <a:rPr lang="tr-TR" b="1" dirty="0" smtClean="0"/>
              <a:t>r</a:t>
            </a:r>
            <a:r>
              <a:rPr lang="tr-TR" dirty="0" smtClean="0"/>
              <a:t> ye dik olduklarına dikkat edelim. Bu nedenle, herhangi bir eleman için |</a:t>
            </a:r>
            <a:r>
              <a:rPr lang="tr-TR" dirty="0" err="1" smtClean="0"/>
              <a:t>d</a:t>
            </a:r>
            <a:r>
              <a:rPr lang="tr-TR" b="1" dirty="0" err="1" smtClean="0"/>
              <a:t>s</a:t>
            </a:r>
            <a:r>
              <a:rPr lang="tr-TR" dirty="0" err="1" smtClean="0"/>
              <a:t>x</a:t>
            </a:r>
            <a:r>
              <a:rPr lang="tr-TR" b="1" dirty="0" err="1" smtClean="0"/>
              <a:t>r</a:t>
            </a:r>
            <a:r>
              <a:rPr lang="tr-TR" dirty="0" smtClean="0"/>
              <a:t>|=(</a:t>
            </a:r>
            <a:r>
              <a:rPr lang="tr-TR" dirty="0" err="1" smtClean="0"/>
              <a:t>ds</a:t>
            </a:r>
            <a:r>
              <a:rPr lang="tr-TR" dirty="0" smtClean="0"/>
              <a:t>) (1) sin90° =1. Ayrıca, ilmeğin çevresindeki uzunluk elemanlarının hepsi P den r uzaklığı kadardır. Burada                     </a:t>
            </a:r>
          </a:p>
          <a:p>
            <a:r>
              <a:rPr lang="tr-TR" dirty="0" err="1" smtClean="0"/>
              <a:t>dir</a:t>
            </a:r>
            <a:r>
              <a:rPr lang="tr-TR" dirty="0" smtClean="0"/>
              <a:t>. Öyleyse, herhangi bir </a:t>
            </a:r>
            <a:r>
              <a:rPr lang="tr-TR" dirty="0" err="1" smtClean="0"/>
              <a:t>d</a:t>
            </a:r>
            <a:r>
              <a:rPr lang="tr-TR" b="1" dirty="0" err="1" smtClean="0"/>
              <a:t>s</a:t>
            </a:r>
            <a:r>
              <a:rPr lang="tr-TR" dirty="0" smtClean="0"/>
              <a:t> elemanında akımdan kaynaklanan </a:t>
            </a:r>
            <a:r>
              <a:rPr lang="tr-TR" dirty="0" err="1" smtClean="0"/>
              <a:t>d</a:t>
            </a:r>
            <a:r>
              <a:rPr lang="tr-TR" b="1" dirty="0" err="1" smtClean="0"/>
              <a:t>B</a:t>
            </a:r>
            <a:r>
              <a:rPr lang="tr-TR" dirty="0" smtClean="0"/>
              <a:t> </a:t>
            </a:r>
            <a:r>
              <a:rPr lang="tr-TR" dirty="0" err="1" smtClean="0"/>
              <a:t>nin</a:t>
            </a:r>
            <a:r>
              <a:rPr lang="tr-TR" dirty="0" smtClean="0"/>
              <a:t> büyüklüğü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880295"/>
            <a:ext cx="4000500" cy="2667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5105400"/>
            <a:ext cx="1175657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22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489700" cy="721107"/>
          </a:xfrm>
        </p:spPr>
        <p:txBody>
          <a:bodyPr/>
          <a:lstStyle/>
          <a:p>
            <a:r>
              <a:rPr lang="tr-TR" dirty="0"/>
              <a:t>Örnek 30.7 </a:t>
            </a:r>
            <a:r>
              <a:rPr lang="tr-TR" dirty="0" err="1"/>
              <a:t>Çembersel</a:t>
            </a:r>
            <a:r>
              <a:rPr lang="tr-TR" dirty="0"/>
              <a:t> Bir Akım İlmeğinin Ekseni </a:t>
            </a:r>
            <a:br>
              <a:rPr lang="tr-TR" dirty="0"/>
            </a:br>
            <a:r>
              <a:rPr lang="tr-TR" dirty="0"/>
              <a:t>Üzerindeki Manyetik Alan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1560" y="1905000"/>
            <a:ext cx="7996640" cy="4431983"/>
          </a:xfrm>
        </p:spPr>
        <p:txBody>
          <a:bodyPr/>
          <a:lstStyle/>
          <a:p>
            <a:r>
              <a:rPr lang="tr-TR" dirty="0"/>
              <a:t>a</a:t>
            </a:r>
            <a:r>
              <a:rPr lang="tr-TR" dirty="0" smtClean="0"/>
              <a:t>şağıdaki gibidir.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Şekil 30.5 de gösterildiği gibi, </a:t>
            </a:r>
            <a:r>
              <a:rPr lang="tr-TR" dirty="0" err="1" smtClean="0"/>
              <a:t>d</a:t>
            </a:r>
            <a:r>
              <a:rPr lang="tr-TR" b="1" dirty="0" err="1" smtClean="0"/>
              <a:t>B</a:t>
            </a:r>
            <a:r>
              <a:rPr lang="tr-TR" dirty="0" smtClean="0"/>
              <a:t> alanın yönü, </a:t>
            </a:r>
            <a:r>
              <a:rPr lang="tr-TR" b="1" dirty="0" smtClean="0"/>
              <a:t>r</a:t>
            </a:r>
            <a:r>
              <a:rPr lang="tr-TR" dirty="0" smtClean="0"/>
              <a:t> ve </a:t>
            </a:r>
            <a:r>
              <a:rPr lang="tr-TR" dirty="0" err="1" smtClean="0"/>
              <a:t>d</a:t>
            </a:r>
            <a:r>
              <a:rPr lang="tr-TR" b="1" dirty="0" err="1" smtClean="0"/>
              <a:t>s</a:t>
            </a:r>
            <a:r>
              <a:rPr lang="tr-TR" dirty="0" smtClean="0"/>
              <a:t> </a:t>
            </a:r>
            <a:r>
              <a:rPr lang="tr-TR" dirty="0" err="1" smtClean="0"/>
              <a:t>nin</a:t>
            </a:r>
            <a:r>
              <a:rPr lang="tr-TR" dirty="0" smtClean="0"/>
              <a:t> oluşturduğu düzleme diktir. </a:t>
            </a:r>
            <a:r>
              <a:rPr lang="tr-TR" dirty="0" err="1" smtClean="0"/>
              <a:t>d</a:t>
            </a:r>
            <a:r>
              <a:rPr lang="tr-TR" b="1" dirty="0" err="1" smtClean="0"/>
              <a:t>B</a:t>
            </a:r>
            <a:r>
              <a:rPr lang="tr-TR" dirty="0" smtClean="0"/>
              <a:t> vektörü, x ekseni boyunca </a:t>
            </a:r>
            <a:r>
              <a:rPr lang="tr-TR" dirty="0" err="1" smtClean="0"/>
              <a:t>dBx</a:t>
            </a:r>
            <a:r>
              <a:rPr lang="tr-TR" dirty="0" smtClean="0"/>
              <a:t> ve x eksenine dik </a:t>
            </a:r>
            <a:r>
              <a:rPr lang="tr-TR" dirty="0" err="1" smtClean="0"/>
              <a:t>dBy</a:t>
            </a:r>
            <a:r>
              <a:rPr lang="tr-TR" dirty="0" smtClean="0"/>
              <a:t> bileşenine ayrılabilir. Tüm ilmek için </a:t>
            </a:r>
            <a:r>
              <a:rPr lang="tr-TR" dirty="0" err="1" smtClean="0"/>
              <a:t>x’e</a:t>
            </a:r>
            <a:r>
              <a:rPr lang="tr-TR" dirty="0" smtClean="0"/>
              <a:t> dik bileşenler toplandığı zaman toplamların sıfır olduğu gözlenir. Bu nedenle P deki bileşke alan z ekseni boyunca olmalı ve </a:t>
            </a:r>
            <a:r>
              <a:rPr lang="tr-TR" dirty="0" err="1" smtClean="0"/>
              <a:t>dBx</a:t>
            </a:r>
            <a:r>
              <a:rPr lang="tr-TR" dirty="0" smtClean="0"/>
              <a:t>=</a:t>
            </a:r>
            <a:r>
              <a:rPr lang="tr-TR" dirty="0" err="1" smtClean="0"/>
              <a:t>dB</a:t>
            </a:r>
            <a:r>
              <a:rPr lang="tr-TR" dirty="0" smtClean="0"/>
              <a:t> </a:t>
            </a:r>
            <a:r>
              <a:rPr lang="tr-TR" dirty="0" err="1" smtClean="0"/>
              <a:t>cos</a:t>
            </a:r>
            <a:r>
              <a:rPr lang="tr-TR" dirty="0" err="1" smtClean="0">
                <a:latin typeface="Symbol" panose="05050102010706020507" pitchFamily="18" charset="2"/>
              </a:rPr>
              <a:t>q</a:t>
            </a:r>
            <a:r>
              <a:rPr lang="tr-TR" dirty="0" smtClean="0"/>
              <a:t> bileşenin integrali alarak bulabiliriz.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olduğundan, 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01" y="2313928"/>
            <a:ext cx="4057100" cy="69176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925" y="4403676"/>
            <a:ext cx="3347404" cy="55501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1" y="4572000"/>
            <a:ext cx="2399194" cy="27897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200" y="5562600"/>
            <a:ext cx="5130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10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184900" cy="721107"/>
          </a:xfrm>
        </p:spPr>
        <p:txBody>
          <a:bodyPr/>
          <a:lstStyle/>
          <a:p>
            <a:r>
              <a:rPr lang="tr-TR" dirty="0"/>
              <a:t>Örnek 30.7 </a:t>
            </a:r>
            <a:r>
              <a:rPr lang="tr-TR" dirty="0" err="1"/>
              <a:t>Çembersel</a:t>
            </a:r>
            <a:r>
              <a:rPr lang="tr-TR" dirty="0"/>
              <a:t> Bir Akım İlmeğinin Ekseni </a:t>
            </a:r>
            <a:br>
              <a:rPr lang="tr-TR" dirty="0"/>
            </a:br>
            <a:r>
              <a:rPr lang="tr-TR" dirty="0"/>
              <a:t>Üzerindeki Manyetik Alan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752600"/>
            <a:ext cx="8013700" cy="4985980"/>
          </a:xfrm>
        </p:spPr>
        <p:txBody>
          <a:bodyPr/>
          <a:lstStyle/>
          <a:p>
            <a:r>
              <a:rPr lang="tr-TR" dirty="0" smtClean="0"/>
              <a:t>buluruz. Burada                   olması gerekir. İlmeğin merkezinde manyetik alanı bulmak için eşitlik 30.7 de x=0 alırız.</a:t>
            </a:r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                                                                       </a:t>
            </a:r>
          </a:p>
          <a:p>
            <a:r>
              <a:rPr lang="tr-TR" dirty="0" smtClean="0"/>
              <a:t>elde ederiz. x&gt;&gt;R den çok büyük olduğu zaman,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İfadeyi </a:t>
            </a:r>
            <a:r>
              <a:rPr lang="tr-TR" dirty="0" err="1" smtClean="0"/>
              <a:t>dipol</a:t>
            </a:r>
            <a:r>
              <a:rPr lang="tr-TR" dirty="0" smtClean="0"/>
              <a:t> moment cinsinden yazabiliriz.                        olduğundan,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Bu sonuç biçimsel olarak bir elektrik </a:t>
            </a:r>
            <a:r>
              <a:rPr lang="tr-TR" dirty="0" err="1" smtClean="0"/>
              <a:t>dipolun</a:t>
            </a:r>
            <a:r>
              <a:rPr lang="tr-TR" dirty="0" smtClean="0"/>
              <a:t> uzaklarda oluşturduğu elektrik alan ifadesine                          benzemektedir.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26792"/>
            <a:ext cx="970191" cy="32861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751" y="2383538"/>
            <a:ext cx="4221889" cy="60312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040" y="3463029"/>
            <a:ext cx="4232600" cy="57391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176337"/>
            <a:ext cx="1285799" cy="302541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497" y="4618274"/>
            <a:ext cx="4058783" cy="700501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057" y="5883710"/>
            <a:ext cx="1449675" cy="28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02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499" y="940130"/>
            <a:ext cx="591985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Bir İlmek için Manyetik Alan Çizgileri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4361424"/>
            <a:ext cx="8470900" cy="1176348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spc="-5" dirty="0" smtClean="0">
                <a:latin typeface="Arial"/>
                <a:cs typeface="Arial"/>
              </a:rPr>
              <a:t>Şekil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(a</a:t>
            </a:r>
            <a:r>
              <a:rPr sz="1800" spc="-5" dirty="0" smtClean="0">
                <a:latin typeface="Arial"/>
                <a:cs typeface="Arial"/>
              </a:rPr>
              <a:t>)</a:t>
            </a:r>
            <a:r>
              <a:rPr lang="tr-TR" sz="1800" spc="-5" dirty="0" smtClean="0">
                <a:latin typeface="Arial"/>
                <a:cs typeface="Arial"/>
              </a:rPr>
              <a:t>,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akım ilmeğini kuşatan manyetik alan çizgilerini gösterir.</a:t>
            </a:r>
            <a:endParaRPr sz="1800" dirty="0">
              <a:latin typeface="Arial"/>
              <a:cs typeface="Arial"/>
            </a:endParaRPr>
          </a:p>
          <a:p>
            <a:pPr marL="12700" marR="1009015">
              <a:lnSpc>
                <a:spcPct val="140000"/>
              </a:lnSpc>
            </a:pPr>
            <a:r>
              <a:rPr lang="tr-TR" spc="-5" dirty="0" smtClean="0">
                <a:latin typeface="Arial"/>
                <a:cs typeface="Arial"/>
              </a:rPr>
              <a:t>Şekil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(b</a:t>
            </a:r>
            <a:r>
              <a:rPr sz="1800" spc="-5" dirty="0" smtClean="0">
                <a:latin typeface="Arial"/>
                <a:cs typeface="Arial"/>
              </a:rPr>
              <a:t>)</a:t>
            </a:r>
            <a:r>
              <a:rPr lang="tr-TR" sz="1800" spc="-5" dirty="0" smtClean="0">
                <a:latin typeface="Arial"/>
                <a:cs typeface="Arial"/>
              </a:rPr>
              <a:t>, çubuk mıknatısın manyetik alan çizgilerine benzerliği kıyaslanır.</a:t>
            </a:r>
          </a:p>
          <a:p>
            <a:pPr marL="12700" marR="1009015">
              <a:lnSpc>
                <a:spcPct val="140000"/>
              </a:lnSpc>
            </a:pPr>
            <a:r>
              <a:rPr lang="tr-TR" spc="-5" dirty="0" smtClean="0">
                <a:latin typeface="Arial"/>
                <a:cs typeface="Arial"/>
              </a:rPr>
              <a:t>Çizgi desenlerinin birbirine benzediğine dikkat ediniz.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79776" y="1473200"/>
            <a:ext cx="3584575" cy="284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30.1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623824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İki İletken Tel Arasındaki Manyetik Kuvvet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28578" y="1546604"/>
            <a:ext cx="3988435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pc="-15" dirty="0" smtClean="0">
                <a:latin typeface="Arial"/>
                <a:cs typeface="Arial"/>
              </a:rPr>
              <a:t>Birbirine </a:t>
            </a:r>
            <a:r>
              <a:rPr lang="tr-TR" sz="1800" spc="-15" dirty="0" smtClean="0">
                <a:latin typeface="Arial"/>
                <a:cs typeface="Arial"/>
              </a:rPr>
              <a:t> paralel iki tel kararlı akım taşır. Şekilde görüldüğü gibi aynı I1 ve I2 akımları taşıyan ve aralarındaki uzaklık a olan iki uzun, doğrusal paralel tel alalım. Tellerden bir üzerine öteki telin oluşturduğu alandan ötürü manyetik kuvveti kolayca bulabiliriz. I2 akımı taşıyan tel-2, tel-1’in bulunduğu konumda </a:t>
            </a:r>
            <a:r>
              <a:rPr lang="tr-TR" sz="1800" b="1" spc="-15" dirty="0" smtClean="0">
                <a:latin typeface="Arial"/>
                <a:cs typeface="Arial"/>
              </a:rPr>
              <a:t>B</a:t>
            </a:r>
            <a:r>
              <a:rPr lang="tr-TR" sz="1800" spc="-15" dirty="0" smtClean="0">
                <a:latin typeface="Arial"/>
                <a:cs typeface="Arial"/>
              </a:rPr>
              <a:t>2 alanı oluşturur. </a:t>
            </a:r>
            <a:r>
              <a:rPr lang="tr-TR" sz="1800" b="1" spc="-15" dirty="0" smtClean="0">
                <a:latin typeface="Arial"/>
                <a:cs typeface="Arial"/>
              </a:rPr>
              <a:t>B</a:t>
            </a:r>
            <a:r>
              <a:rPr lang="tr-TR" sz="1800" spc="-15" dirty="0" smtClean="0">
                <a:latin typeface="Arial"/>
                <a:cs typeface="Arial"/>
              </a:rPr>
              <a:t>2’nin yönü tel-1’e diktir. Eşitlik 29.5’e göre tel-1’in L uzunluğuna etkiyen manyetik kuvvet                    </a:t>
            </a:r>
            <a:r>
              <a:rPr lang="tr-TR" sz="1800" spc="-15" dirty="0" err="1" smtClean="0">
                <a:latin typeface="Arial"/>
                <a:cs typeface="Arial"/>
              </a:rPr>
              <a:t>dir</a:t>
            </a:r>
            <a:r>
              <a:rPr lang="tr-TR" sz="1800" spc="-15" dirty="0" smtClean="0">
                <a:latin typeface="Arial"/>
                <a:cs typeface="Arial"/>
              </a:rPr>
              <a:t>. L, B2 ye dik olduğundan, F1’in büyüklüğü                  olur. B2 </a:t>
            </a:r>
            <a:r>
              <a:rPr lang="tr-TR" sz="1800" spc="-15" dirty="0" err="1" smtClean="0">
                <a:latin typeface="Arial"/>
                <a:cs typeface="Arial"/>
              </a:rPr>
              <a:t>nin</a:t>
            </a:r>
            <a:r>
              <a:rPr lang="tr-TR" sz="1800" spc="-15" dirty="0" smtClean="0">
                <a:latin typeface="Arial"/>
                <a:cs typeface="Arial"/>
              </a:rPr>
              <a:t> büyüklüğü Eşitlik 30.5 de verildiği için,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30.2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303894"/>
              </p:ext>
            </p:extLst>
          </p:nvPr>
        </p:nvGraphicFramePr>
        <p:xfrm>
          <a:off x="1143000" y="4547239"/>
          <a:ext cx="1143000" cy="336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Denklem" r:id="rId3" imgW="812447" imgH="241195" progId="Equation.3">
                  <p:embed/>
                </p:oleObj>
              </mc:Choice>
              <mc:Fallback>
                <p:oleObj name="Denklem" r:id="rId3" imgW="812447" imgH="24119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47239"/>
                        <a:ext cx="1143000" cy="336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Nesn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884583"/>
              </p:ext>
            </p:extLst>
          </p:nvPr>
        </p:nvGraphicFramePr>
        <p:xfrm>
          <a:off x="3394173" y="4851159"/>
          <a:ext cx="1007264" cy="321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Denklem" r:id="rId5" imgW="685502" imgH="215806" progId="Equation.3">
                  <p:embed/>
                </p:oleObj>
              </mc:Choice>
              <mc:Fallback>
                <p:oleObj name="Denklem" r:id="rId5" imgW="685502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173" y="4851159"/>
                        <a:ext cx="1007264" cy="3217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Resi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627" y="1603418"/>
            <a:ext cx="408622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70002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İki İletken Tel Arasındaki Manyetik Kuvvet</a:t>
            </a:r>
            <a:r>
              <a:rPr spc="-5" dirty="0" smtClean="0"/>
              <a:t>,</a:t>
            </a:r>
            <a:r>
              <a:rPr spc="105" dirty="0" smtClean="0"/>
              <a:t> </a:t>
            </a:r>
            <a:r>
              <a:rPr lang="tr-TR" spc="-5" dirty="0" smtClean="0"/>
              <a:t>devamı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78613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smtClean="0">
                <a:latin typeface="Arial"/>
                <a:cs typeface="Arial"/>
              </a:rPr>
              <a:t>(B</a:t>
            </a:r>
            <a:r>
              <a:rPr sz="1800" baseline="-20833" dirty="0" smtClean="0">
                <a:latin typeface="Arial"/>
                <a:cs typeface="Arial"/>
              </a:rPr>
              <a:t>2</a:t>
            </a:r>
            <a:r>
              <a:rPr sz="1800" dirty="0">
                <a:latin typeface="Arial"/>
                <a:cs typeface="Arial"/>
              </a:rPr>
              <a:t>) </a:t>
            </a:r>
            <a:r>
              <a:rPr lang="tr-TR" sz="1800" dirty="0" smtClean="0">
                <a:latin typeface="Arial"/>
                <a:cs typeface="Arial"/>
              </a:rPr>
              <a:t>manyetik alanı, denklemde yerine koyarsak aşağıdaki ifadeyi verir.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908172"/>
            <a:ext cx="7830184" cy="707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marR="450850" indent="-223520">
              <a:lnSpc>
                <a:spcPct val="100000"/>
              </a:lnSpc>
              <a:spcBef>
                <a:spcPts val="100"/>
              </a:spcBef>
              <a:buClr>
                <a:srgbClr val="2086B9"/>
              </a:buClr>
              <a:buFont typeface="Wingdings"/>
              <a:buChar char=""/>
              <a:tabLst>
                <a:tab pos="236854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Aynı yönde akım taşıyan paralel iletken teller biri birini çekerler.</a:t>
            </a:r>
            <a:endParaRPr sz="1800" dirty="0">
              <a:latin typeface="Arial"/>
              <a:cs typeface="Arial"/>
            </a:endParaRPr>
          </a:p>
          <a:p>
            <a:pPr marL="2362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236854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Zıt yönde akım taşıyan paralel iletken teller biri birini iterler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23230" y="8353352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30.2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4" name="Nesne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560635"/>
              </p:ext>
            </p:extLst>
          </p:nvPr>
        </p:nvGraphicFramePr>
        <p:xfrm>
          <a:off x="990599" y="1984344"/>
          <a:ext cx="1524001" cy="712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Denklem" r:id="rId3" imgW="875920" imgH="406224" progId="Equation.3">
                  <p:embed/>
                </p:oleObj>
              </mc:Choice>
              <mc:Fallback>
                <p:oleObj name="Denklem" r:id="rId3" imgW="875920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599" y="1984344"/>
                        <a:ext cx="1524001" cy="7123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69062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İki İletken Tel Arasındaki Manyetik Kuvvet</a:t>
            </a:r>
            <a:r>
              <a:rPr spc="-5" dirty="0" smtClean="0"/>
              <a:t>,</a:t>
            </a:r>
            <a:r>
              <a:rPr spc="105" dirty="0" smtClean="0"/>
              <a:t> </a:t>
            </a:r>
            <a:r>
              <a:rPr spc="-5" dirty="0"/>
              <a:t>final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7676" y="1524000"/>
            <a:ext cx="8096724" cy="288322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sz="1800" dirty="0" smtClean="0">
                <a:latin typeface="Arial"/>
                <a:cs typeface="Arial"/>
              </a:rPr>
              <a:t>Sonuç, çoğu kez, iki tel arasındaki </a:t>
            </a:r>
            <a:r>
              <a:rPr lang="tr-TR" i="1" dirty="0" smtClean="0">
                <a:latin typeface="Arial"/>
                <a:cs typeface="Arial"/>
              </a:rPr>
              <a:t>F</a:t>
            </a:r>
            <a:r>
              <a:rPr lang="tr-TR" i="1" baseline="-20833" dirty="0" smtClean="0">
                <a:latin typeface="Arial"/>
                <a:cs typeface="Arial"/>
              </a:rPr>
              <a:t>B </a:t>
            </a:r>
            <a:r>
              <a:rPr lang="tr-TR" sz="1800" dirty="0" smtClean="0">
                <a:latin typeface="Arial"/>
                <a:cs typeface="Arial"/>
              </a:rPr>
              <a:t>manyetik kuvvet gibi ifade edilir.</a:t>
            </a:r>
            <a:endParaRPr sz="1800" baseline="-20833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z="1800" spc="-5" dirty="0" smtClean="0">
                <a:latin typeface="Arial"/>
                <a:cs typeface="Arial"/>
              </a:rPr>
              <a:t>Aynı zamanda, bu birim uzunluk başına kuvvet olarak ta verilir.</a:t>
            </a: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endParaRPr sz="1800" dirty="0">
              <a:latin typeface="Arial"/>
              <a:cs typeface="Arial"/>
            </a:endParaRPr>
          </a:p>
          <a:p>
            <a:pPr marL="12700" marR="318770">
              <a:lnSpc>
                <a:spcPct val="101699"/>
              </a:lnSpc>
              <a:spcBef>
                <a:spcPts val="1590"/>
              </a:spcBef>
            </a:pPr>
            <a:r>
              <a:rPr lang="tr-TR" sz="1800" dirty="0" smtClean="0">
                <a:latin typeface="Arial"/>
                <a:cs typeface="Arial"/>
              </a:rPr>
              <a:t>Sapma, her iki kablonun ayrılma uzaklığına kıyasla uzun olduğu varsayılıyor.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Sadece bir telin uzun olmasına gereksinim var.</a:t>
            </a:r>
            <a:endParaRPr sz="1800" dirty="0">
              <a:latin typeface="Arial"/>
              <a:cs typeface="Arial"/>
            </a:endParaRPr>
          </a:p>
          <a:p>
            <a:pPr marL="464820" marR="14351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Denklemler, L uzunluğu ile sınırlı olan uzun düz tellerin birbiri </a:t>
            </a:r>
            <a:r>
              <a:rPr lang="tr-TR" dirty="0">
                <a:latin typeface="Arial"/>
                <a:cs typeface="Arial"/>
              </a:rPr>
              <a:t>üzerine </a:t>
            </a:r>
            <a:r>
              <a:rPr lang="tr-TR" dirty="0" smtClean="0">
                <a:latin typeface="Arial"/>
                <a:cs typeface="Arial"/>
              </a:rPr>
              <a:t>kuvvetlerin etki ettiğin doğru bir şekilde tarif eder.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30.2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991951"/>
              </p:ext>
            </p:extLst>
          </p:nvPr>
        </p:nvGraphicFramePr>
        <p:xfrm>
          <a:off x="2286000" y="2362200"/>
          <a:ext cx="1251364" cy="633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Denklem" r:id="rId3" imgW="812447" imgH="406224" progId="Equation.3">
                  <p:embed/>
                </p:oleObj>
              </mc:Choice>
              <mc:Fallback>
                <p:oleObj name="Denklem" r:id="rId3" imgW="812447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362200"/>
                        <a:ext cx="1251364" cy="6330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0206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Amperin Tanımı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8187690" cy="1422056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sz="1800" dirty="0" smtClean="0">
                <a:latin typeface="Arial"/>
                <a:cs typeface="Arial"/>
              </a:rPr>
              <a:t>İki paralel tel arasındaki kuvvet amperi tanımlamak için kullanılabilir.</a:t>
            </a: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1899"/>
              </a:lnSpc>
              <a:spcBef>
                <a:spcPts val="1075"/>
              </a:spcBef>
            </a:pPr>
            <a:r>
              <a:rPr lang="tr-TR" sz="1800" spc="-5" dirty="0" smtClean="0">
                <a:latin typeface="Arial"/>
                <a:cs typeface="Arial"/>
              </a:rPr>
              <a:t>Aralarındaki uzaklık 1m olan iki uzun paralel telin taşıdıkları akımlar özdeş olduğunda, birim uzunlukları etkiyen kuvvetin </a:t>
            </a:r>
            <a:r>
              <a:rPr lang="tr-TR" spc="-5" dirty="0">
                <a:latin typeface="Arial"/>
                <a:cs typeface="Arial"/>
              </a:rPr>
              <a:t>büyüklü 2 </a:t>
            </a:r>
            <a:r>
              <a:rPr lang="tr-TR" dirty="0">
                <a:latin typeface="Arial"/>
                <a:cs typeface="Arial"/>
              </a:rPr>
              <a:t>x 10</a:t>
            </a:r>
            <a:r>
              <a:rPr lang="tr-TR" baseline="25462" dirty="0">
                <a:latin typeface="Arial"/>
                <a:cs typeface="Arial"/>
              </a:rPr>
              <a:t>-7 </a:t>
            </a:r>
            <a:r>
              <a:rPr lang="tr-TR" dirty="0" smtClean="0">
                <a:latin typeface="Arial"/>
                <a:cs typeface="Arial"/>
              </a:rPr>
              <a:t>N/m </a:t>
            </a:r>
            <a:r>
              <a:rPr lang="tr-TR" sz="1800" spc="-5" dirty="0" smtClean="0">
                <a:latin typeface="Arial"/>
                <a:cs typeface="Arial"/>
              </a:rPr>
              <a:t>ise, tellerden geçen akımlar birer amper (1 A) </a:t>
            </a:r>
            <a:r>
              <a:rPr lang="tr-TR" sz="1800" spc="-5" dirty="0" err="1" smtClean="0">
                <a:latin typeface="Arial"/>
                <a:cs typeface="Arial"/>
              </a:rPr>
              <a:t>dir</a:t>
            </a:r>
            <a:r>
              <a:rPr lang="tr-TR" sz="1800" spc="-5" dirty="0" smtClean="0">
                <a:latin typeface="Arial"/>
                <a:cs typeface="Arial"/>
              </a:rPr>
              <a:t>. 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374332" y="3092337"/>
            <a:ext cx="31610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0" i="0">
                <a:solidFill>
                  <a:srgbClr val="0D3856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tr-TR" kern="0" spc="-5" smtClean="0"/>
              <a:t>Coulomb‘un Tanımı</a:t>
            </a:r>
            <a:endParaRPr lang="tr-TR" kern="0" spc="-5" dirty="0"/>
          </a:p>
        </p:txBody>
      </p:sp>
      <p:sp>
        <p:nvSpPr>
          <p:cNvPr id="6" name="object 3"/>
          <p:cNvSpPr txBox="1"/>
          <p:nvPr/>
        </p:nvSpPr>
        <p:spPr>
          <a:xfrm>
            <a:off x="444500" y="3615161"/>
            <a:ext cx="7758430" cy="1139543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sz="1800" dirty="0" smtClean="0">
                <a:latin typeface="Arial"/>
                <a:cs typeface="Arial"/>
              </a:rPr>
              <a:t>SI deki yük birimi, </a:t>
            </a:r>
            <a:r>
              <a:rPr lang="tr-TR" sz="1800" dirty="0" err="1" smtClean="0">
                <a:latin typeface="Arial"/>
                <a:cs typeface="Arial"/>
              </a:rPr>
              <a:t>coulomb</a:t>
            </a:r>
            <a:r>
              <a:rPr lang="tr-TR" sz="1800" dirty="0" smtClean="0">
                <a:latin typeface="Arial"/>
                <a:cs typeface="Arial"/>
              </a:rPr>
              <a:t>, amper cinsinden tanımlanır.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1075"/>
              </a:spcBef>
            </a:pPr>
            <a:r>
              <a:rPr lang="tr-TR" sz="1800" spc="-5" dirty="0" smtClean="0">
                <a:latin typeface="Arial"/>
                <a:cs typeface="Arial"/>
              </a:rPr>
              <a:t>Bir iletken 1 </a:t>
            </a:r>
            <a:r>
              <a:rPr lang="tr-TR" sz="1800" spc="-5" dirty="0" err="1" smtClean="0">
                <a:latin typeface="Arial"/>
                <a:cs typeface="Arial"/>
              </a:rPr>
              <a:t>A’lik</a:t>
            </a:r>
            <a:r>
              <a:rPr lang="tr-TR" sz="1800" spc="-5" dirty="0" smtClean="0">
                <a:latin typeface="Arial"/>
                <a:cs typeface="Arial"/>
              </a:rPr>
              <a:t> kararlı bir akım taşımakta ise, iletkenin bir kesitinden 1s de geçen yük miktarı 1 C dur.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6193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Andre-Marie</a:t>
            </a:r>
            <a:r>
              <a:rPr spc="-15" dirty="0"/>
              <a:t> </a:t>
            </a:r>
            <a:r>
              <a:rPr spc="-5" dirty="0"/>
              <a:t>Ampère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3817620" cy="3224729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800" spc="-10" dirty="0">
                <a:latin typeface="Arial"/>
                <a:cs typeface="Arial"/>
              </a:rPr>
              <a:t>1775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1836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 spc="-5" dirty="0" smtClean="0">
                <a:latin typeface="Arial"/>
                <a:cs typeface="Arial"/>
              </a:rPr>
              <a:t>Fr</a:t>
            </a:r>
            <a:r>
              <a:rPr lang="tr-TR" sz="1800" spc="-5" dirty="0" smtClean="0">
                <a:latin typeface="Arial"/>
                <a:cs typeface="Arial"/>
              </a:rPr>
              <a:t>ansız Fizikçisi</a:t>
            </a:r>
            <a:endParaRPr sz="1800" dirty="0">
              <a:latin typeface="Arial"/>
              <a:cs typeface="Arial"/>
            </a:endParaRPr>
          </a:p>
          <a:p>
            <a:pPr marL="12700" marR="800100">
              <a:lnSpc>
                <a:spcPct val="102200"/>
              </a:lnSpc>
              <a:spcBef>
                <a:spcPts val="1065"/>
              </a:spcBef>
            </a:pPr>
            <a:r>
              <a:rPr lang="tr-TR" sz="1800" spc="-5" dirty="0" smtClean="0">
                <a:latin typeface="Arial"/>
                <a:cs typeface="Arial"/>
              </a:rPr>
              <a:t>Elektromanyetizmayı keşfetmiştir</a:t>
            </a:r>
            <a:endParaRPr sz="1800" dirty="0">
              <a:latin typeface="Arial"/>
              <a:cs typeface="Arial"/>
            </a:endParaRPr>
          </a:p>
          <a:p>
            <a:pPr marL="464820" marR="5080" indent="-223520">
              <a:lnSpc>
                <a:spcPct val="100000"/>
              </a:lnSpc>
              <a:spcBef>
                <a:spcPts val="121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Elektrik akımı ile manyetik kuvvetler arasında bağıntı bulmuştur.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lang="tr-TR" sz="1800" spc="-5" dirty="0" smtClean="0">
                <a:latin typeface="Arial"/>
                <a:cs typeface="Arial"/>
              </a:rPr>
              <a:t>Aynı zamanda matematik te çalışmıştır.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60950" y="1182750"/>
            <a:ext cx="3600450" cy="4744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223" y="940130"/>
            <a:ext cx="692467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Uzun Düz bir İletken için Manyetik Alan: Yönü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73478"/>
            <a:ext cx="3925570" cy="24423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401320">
              <a:lnSpc>
                <a:spcPts val="1939"/>
              </a:lnSpc>
              <a:spcBef>
                <a:spcPts val="345"/>
              </a:spcBef>
            </a:pPr>
            <a:r>
              <a:rPr lang="tr-TR" sz="1800" dirty="0" smtClean="0">
                <a:latin typeface="Arial"/>
                <a:cs typeface="Arial"/>
              </a:rPr>
              <a:t>Manyetik alan çizgileri, merkezi tel üzerinde olan çemberlerdir.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844"/>
              </a:spcBef>
            </a:pPr>
            <a:r>
              <a:rPr lang="tr-TR" sz="1800" dirty="0" smtClean="0">
                <a:latin typeface="Arial"/>
                <a:cs typeface="Arial"/>
              </a:rPr>
              <a:t>Alan çizgileri tele dik düzlemde bulunur</a:t>
            </a:r>
            <a:r>
              <a:rPr sz="1800" spc="-1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109220">
              <a:lnSpc>
                <a:spcPts val="1939"/>
              </a:lnSpc>
              <a:spcBef>
                <a:spcPts val="1110"/>
              </a:spcBef>
            </a:pPr>
            <a:r>
              <a:rPr lang="tr-TR" sz="1800" dirty="0" smtClean="0">
                <a:latin typeface="Arial"/>
                <a:cs typeface="Arial"/>
              </a:rPr>
              <a:t>Alanın büyüklüğü, herhangi a yarıçaplı çemberde sabittir.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844"/>
              </a:spcBef>
            </a:pPr>
            <a:r>
              <a:rPr lang="tr-TR" sz="1800" dirty="0" smtClean="0">
                <a:latin typeface="Arial"/>
                <a:cs typeface="Arial"/>
              </a:rPr>
              <a:t>Alanın yönünü belirlemek için sağ kuralı gösteriliyor.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30775" y="1598675"/>
            <a:ext cx="3663950" cy="4210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9049" y="1072816"/>
            <a:ext cx="303911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Bir Telin Manyetik Alanı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73478"/>
            <a:ext cx="3855720" cy="218072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76200">
              <a:lnSpc>
                <a:spcPts val="1939"/>
              </a:lnSpc>
              <a:spcBef>
                <a:spcPts val="345"/>
              </a:spcBef>
            </a:pPr>
            <a:r>
              <a:rPr lang="tr-TR" sz="1800" dirty="0" smtClean="0">
                <a:latin typeface="Arial"/>
                <a:cs typeface="Arial"/>
              </a:rPr>
              <a:t>Manyetik alanı algılamak için pusula kullanılabilir.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844"/>
              </a:spcBef>
            </a:pPr>
            <a:r>
              <a:rPr lang="tr-TR" sz="1800" spc="-5" dirty="0" smtClean="0">
                <a:latin typeface="Arial"/>
                <a:cs typeface="Arial"/>
              </a:rPr>
              <a:t>Telde akım olmadığı zaman, akımdan dolayı manyetik alan yoktur.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110"/>
              </a:spcBef>
            </a:pPr>
            <a:r>
              <a:rPr lang="tr-TR" sz="1800" dirty="0" smtClean="0">
                <a:latin typeface="Arial"/>
                <a:cs typeface="Arial"/>
              </a:rPr>
              <a:t>Pusulanın iğneleri Yerkürenin kuzey kutbunu gösterir</a:t>
            </a:r>
            <a:r>
              <a:rPr sz="1800" spc="-1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44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10" dirty="0" smtClean="0">
                <a:latin typeface="Arial"/>
                <a:cs typeface="Arial"/>
              </a:rPr>
              <a:t>Yerin manyetik alanından dolayı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smtClean="0">
                <a:latin typeface="Arial"/>
                <a:cs typeface="Arial"/>
              </a:rPr>
              <a:t>Kesim</a:t>
            </a:r>
            <a:r>
              <a:rPr sz="1200" spc="27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423553"/>
            <a:ext cx="4019550" cy="45434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203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Bir Telin Manyetik Alanı</a:t>
            </a:r>
            <a:r>
              <a:rPr spc="-5" dirty="0" smtClean="0"/>
              <a:t>,</a:t>
            </a:r>
            <a:r>
              <a:rPr spc="5" dirty="0" smtClean="0"/>
              <a:t> </a:t>
            </a:r>
            <a:r>
              <a:rPr lang="tr-TR" spc="-5" dirty="0" smtClean="0"/>
              <a:t>devamı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3859529" cy="2298706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spc="-5" dirty="0" smtClean="0">
                <a:latin typeface="Arial"/>
                <a:cs typeface="Arial"/>
              </a:rPr>
              <a:t>Burada tel kuvvetli akım taşır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435609">
              <a:lnSpc>
                <a:spcPts val="1939"/>
              </a:lnSpc>
              <a:spcBef>
                <a:spcPts val="1115"/>
              </a:spcBef>
            </a:pPr>
            <a:r>
              <a:rPr lang="tr-TR" sz="1800" dirty="0" smtClean="0">
                <a:latin typeface="Arial"/>
                <a:cs typeface="Arial"/>
              </a:rPr>
              <a:t>Pusulanın iğneleri çembere teğet olacak şekilde sapar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55"/>
              </a:lnSpc>
              <a:spcBef>
                <a:spcPts val="840"/>
              </a:spcBef>
            </a:pPr>
            <a:r>
              <a:rPr lang="tr-TR" sz="1800" spc="-5" dirty="0" smtClean="0">
                <a:latin typeface="Arial"/>
                <a:cs typeface="Arial"/>
              </a:rPr>
              <a:t>Bu telin oluşturduğu manyetik alanın yönünü gösterir.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110"/>
              </a:spcBef>
            </a:pPr>
            <a:r>
              <a:rPr lang="tr-TR" sz="1800" dirty="0" smtClean="0">
                <a:latin typeface="Arial"/>
                <a:cs typeface="Arial"/>
              </a:rPr>
              <a:t>Akım tersine çevrilirse, iğnelerin yönü de tersine çevrilir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136" y="1382230"/>
            <a:ext cx="3524250" cy="47339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901954"/>
            <a:ext cx="370649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2400" spc="-5" dirty="0"/>
              <a:t>Bir Telin Manyetik Alanı</a:t>
            </a:r>
            <a:r>
              <a:rPr sz="2200" spc="-5" dirty="0" smtClean="0">
                <a:solidFill>
                  <a:srgbClr val="0D3856"/>
                </a:solidFill>
                <a:latin typeface="Arial"/>
                <a:cs typeface="Arial"/>
              </a:rPr>
              <a:t>,</a:t>
            </a:r>
            <a:r>
              <a:rPr sz="2200" spc="5" dirty="0" smtClean="0">
                <a:solidFill>
                  <a:srgbClr val="0D3856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D3856"/>
                </a:solidFill>
                <a:latin typeface="Arial"/>
                <a:cs typeface="Arial"/>
              </a:rPr>
              <a:t>final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847465" cy="57272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Telin etrafında </a:t>
            </a:r>
            <a:r>
              <a:rPr lang="tr-TR" sz="1800" dirty="0" err="1" smtClean="0">
                <a:latin typeface="Arial"/>
                <a:cs typeface="Arial"/>
              </a:rPr>
              <a:t>çembersel</a:t>
            </a:r>
            <a:r>
              <a:rPr lang="tr-TR" sz="1800" dirty="0" smtClean="0">
                <a:latin typeface="Arial"/>
                <a:cs typeface="Arial"/>
              </a:rPr>
              <a:t> manyetik alan demir tozları ile gösteriliyor.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03876" y="1147825"/>
            <a:ext cx="3140075" cy="4983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908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Ampere</a:t>
            </a:r>
            <a:r>
              <a:rPr lang="tr-TR" spc="-5" dirty="0" smtClean="0"/>
              <a:t> Yasası</a:t>
            </a:r>
            <a:endParaRPr spc="-10" dirty="0"/>
          </a:p>
        </p:txBody>
      </p:sp>
      <p:sp>
        <p:nvSpPr>
          <p:cNvPr id="10" name="object 10"/>
          <p:cNvSpPr txBox="1"/>
          <p:nvPr/>
        </p:nvSpPr>
        <p:spPr>
          <a:xfrm>
            <a:off x="427440" y="1524000"/>
            <a:ext cx="8251825" cy="4434163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 marR="574040">
              <a:lnSpc>
                <a:spcPts val="2110"/>
              </a:lnSpc>
              <a:spcBef>
                <a:spcPts val="545"/>
              </a:spcBef>
              <a:tabLst>
                <a:tab pos="1892935" algn="l"/>
              </a:tabLst>
            </a:pPr>
            <a:r>
              <a:rPr sz="2100" b="1" spc="45" dirty="0" smtClean="0">
                <a:latin typeface="Arial"/>
                <a:cs typeface="Arial"/>
              </a:rPr>
              <a:t>B</a:t>
            </a:r>
            <a:r>
              <a:rPr lang="tr-TR" sz="2100" b="1" spc="45" dirty="0" smtClean="0">
                <a:latin typeface="Arial"/>
                <a:cs typeface="Arial"/>
              </a:rPr>
              <a:t>·</a:t>
            </a:r>
            <a:r>
              <a:rPr sz="2100" i="1" spc="35" dirty="0" smtClean="0">
                <a:latin typeface="Arial"/>
                <a:cs typeface="Arial"/>
              </a:rPr>
              <a:t>d</a:t>
            </a:r>
            <a:r>
              <a:rPr sz="2100" b="1" spc="35" dirty="0" smtClean="0">
                <a:latin typeface="Arial"/>
                <a:cs typeface="Arial"/>
              </a:rPr>
              <a:t>s </a:t>
            </a:r>
            <a:r>
              <a:rPr lang="tr-TR" sz="2700" spc="-7" baseline="3086" dirty="0" err="1" smtClean="0">
                <a:latin typeface="Arial"/>
                <a:cs typeface="Arial"/>
              </a:rPr>
              <a:t>nin</a:t>
            </a:r>
            <a:r>
              <a:rPr lang="tr-TR" sz="2700" spc="-7" dirty="0" smtClean="0">
                <a:latin typeface="Arial"/>
                <a:cs typeface="Arial"/>
              </a:rPr>
              <a:t> </a:t>
            </a:r>
            <a:r>
              <a:rPr lang="tr-TR" sz="2700" spc="-7" baseline="3086" dirty="0" err="1" smtClean="0">
                <a:latin typeface="Arial"/>
                <a:cs typeface="Arial"/>
              </a:rPr>
              <a:t>skaler</a:t>
            </a:r>
            <a:r>
              <a:rPr lang="tr-TR" sz="2700" spc="-7" baseline="3086" dirty="0" smtClean="0">
                <a:latin typeface="Arial"/>
                <a:cs typeface="Arial"/>
              </a:rPr>
              <a:t> çarpımı, uzun düz bir tel için pusula iğneleri ile tanımlanan</a:t>
            </a:r>
            <a:r>
              <a:rPr sz="2700" spc="-7" baseline="3086" dirty="0" smtClean="0">
                <a:latin typeface="Arial"/>
                <a:cs typeface="Arial"/>
              </a:rPr>
              <a:t> </a:t>
            </a:r>
            <a:r>
              <a:rPr lang="tr-TR" sz="2700" spc="-7" baseline="3086" dirty="0" err="1" smtClean="0">
                <a:latin typeface="Arial"/>
                <a:cs typeface="Arial"/>
              </a:rPr>
              <a:t>çembersel</a:t>
            </a:r>
            <a:r>
              <a:rPr lang="tr-TR" sz="2700" spc="-7" baseline="3086" dirty="0" smtClean="0">
                <a:latin typeface="Arial"/>
                <a:cs typeface="Arial"/>
              </a:rPr>
              <a:t> yörünge</a:t>
            </a:r>
            <a:r>
              <a:rPr sz="2700" spc="-7" baseline="3086" dirty="0" smtClean="0">
                <a:latin typeface="Arial"/>
                <a:cs typeface="Arial"/>
              </a:rPr>
              <a:t> </a:t>
            </a:r>
            <a:r>
              <a:rPr lang="tr-TR" sz="2700" spc="-7" baseline="3086" dirty="0" smtClean="0">
                <a:latin typeface="Arial"/>
                <a:cs typeface="Arial"/>
              </a:rPr>
              <a:t>üzerinde</a:t>
            </a:r>
            <a:r>
              <a:rPr lang="tr-TR" sz="2700" spc="-7" dirty="0" smtClean="0">
                <a:latin typeface="Arial"/>
                <a:cs typeface="Arial"/>
              </a:rPr>
              <a:t> </a:t>
            </a:r>
            <a:r>
              <a:rPr lang="tr-TR" sz="2800" spc="-7" baseline="3086" dirty="0" smtClean="0">
                <a:latin typeface="Arial"/>
                <a:cs typeface="Arial"/>
              </a:rPr>
              <a:t>küçük </a:t>
            </a:r>
            <a:r>
              <a:rPr lang="tr-TR" sz="2800" i="1" spc="15" baseline="2645" dirty="0" err="1" smtClean="0">
                <a:latin typeface="Arial"/>
                <a:cs typeface="Arial"/>
              </a:rPr>
              <a:t>d</a:t>
            </a:r>
            <a:r>
              <a:rPr lang="tr-TR" sz="2800" b="1" spc="15" baseline="2645" dirty="0" err="1" smtClean="0">
                <a:latin typeface="Arial"/>
                <a:cs typeface="Arial"/>
              </a:rPr>
              <a:t>s</a:t>
            </a:r>
            <a:r>
              <a:rPr lang="tr-TR" sz="2800" b="1" spc="15" baseline="2645" dirty="0" smtClean="0">
                <a:latin typeface="Arial"/>
                <a:cs typeface="Arial"/>
              </a:rPr>
              <a:t> </a:t>
            </a:r>
            <a:r>
              <a:rPr lang="tr-TR" sz="2700" spc="-7" baseline="3086" dirty="0" smtClean="0">
                <a:latin typeface="Arial"/>
                <a:cs typeface="Arial"/>
              </a:rPr>
              <a:t>uzunluk</a:t>
            </a:r>
            <a:r>
              <a:rPr lang="tr-TR" sz="2700" spc="-7" dirty="0" smtClean="0">
                <a:latin typeface="Arial"/>
                <a:cs typeface="Arial"/>
              </a:rPr>
              <a:t> </a:t>
            </a:r>
            <a:r>
              <a:rPr lang="tr-TR" sz="2700" spc="-7" baseline="3086" dirty="0" smtClean="0">
                <a:latin typeface="Arial"/>
                <a:cs typeface="Arial"/>
              </a:rPr>
              <a:t>elemanları</a:t>
            </a:r>
            <a:r>
              <a:rPr lang="tr-TR" sz="2700" spc="-7" dirty="0" smtClean="0">
                <a:latin typeface="Arial"/>
                <a:cs typeface="Arial"/>
              </a:rPr>
              <a:t> </a:t>
            </a:r>
            <a:r>
              <a:rPr lang="tr-TR" sz="2700" spc="-7" baseline="3086" dirty="0" smtClean="0">
                <a:latin typeface="Arial"/>
                <a:cs typeface="Arial"/>
              </a:rPr>
              <a:t>için</a:t>
            </a:r>
            <a:r>
              <a:rPr lang="tr-TR" sz="2700" spc="-7" dirty="0" smtClean="0">
                <a:latin typeface="Arial"/>
                <a:cs typeface="Arial"/>
              </a:rPr>
              <a:t> </a:t>
            </a:r>
            <a:r>
              <a:rPr lang="tr-TR" sz="2700" spc="-7" baseline="3086" dirty="0" smtClean="0">
                <a:latin typeface="Arial"/>
                <a:cs typeface="Arial"/>
              </a:rPr>
              <a:t>hesaplanabilir.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330"/>
              </a:lnSpc>
              <a:spcBef>
                <a:spcPts val="935"/>
              </a:spcBef>
              <a:tabLst>
                <a:tab pos="4739005" algn="l"/>
              </a:tabLst>
            </a:pPr>
            <a:r>
              <a:rPr sz="2700" spc="-7" baseline="1543" dirty="0" smtClean="0">
                <a:latin typeface="Arial"/>
                <a:cs typeface="Arial"/>
              </a:rPr>
              <a:t>Ampere</a:t>
            </a:r>
            <a:r>
              <a:rPr lang="tr-TR" sz="2700" spc="-7" baseline="1543" dirty="0" smtClean="0">
                <a:latin typeface="Arial"/>
                <a:cs typeface="Arial"/>
              </a:rPr>
              <a:t> yasası, herhangi bir kapalı yörünge</a:t>
            </a:r>
            <a:r>
              <a:rPr sz="2700" spc="-15" baseline="1543" dirty="0" smtClean="0">
                <a:latin typeface="Arial"/>
                <a:cs typeface="Arial"/>
              </a:rPr>
              <a:t> </a:t>
            </a:r>
            <a:r>
              <a:rPr lang="tr-TR" sz="2700" spc="-15" baseline="1543" dirty="0" smtClean="0">
                <a:latin typeface="Arial"/>
                <a:cs typeface="Arial"/>
              </a:rPr>
              <a:t>etrafında </a:t>
            </a:r>
            <a:r>
              <a:rPr lang="tr-TR" sz="2700" b="1" spc="-15" baseline="1543" dirty="0" err="1" smtClean="0">
                <a:latin typeface="Arial"/>
                <a:cs typeface="Arial"/>
              </a:rPr>
              <a:t>B</a:t>
            </a:r>
            <a:r>
              <a:rPr lang="tr-TR" sz="2700" spc="-15" baseline="1543" dirty="0" err="1" smtClean="0">
                <a:latin typeface="Arial"/>
                <a:cs typeface="Arial"/>
              </a:rPr>
              <a:t>·d</a:t>
            </a:r>
            <a:r>
              <a:rPr lang="tr-TR" sz="2700" b="1" spc="-15" baseline="1543" dirty="0" err="1" smtClean="0">
                <a:latin typeface="Arial"/>
                <a:cs typeface="Arial"/>
              </a:rPr>
              <a:t>s</a:t>
            </a:r>
            <a:r>
              <a:rPr lang="tr-TR" sz="2700" spc="-15" baseline="1543" dirty="0" smtClean="0">
                <a:latin typeface="Arial"/>
                <a:cs typeface="Arial"/>
              </a:rPr>
              <a:t> çizgi </a:t>
            </a:r>
            <a:r>
              <a:rPr lang="tr-TR" sz="2700" spc="-7" baseline="1543" dirty="0" smtClean="0">
                <a:latin typeface="Arial"/>
                <a:cs typeface="Arial"/>
              </a:rPr>
              <a:t>integralinin      </a:t>
            </a:r>
            <a:r>
              <a:rPr lang="tr-TR" sz="2700" spc="-7" dirty="0" smtClean="0">
                <a:latin typeface="Arial"/>
                <a:cs typeface="Arial"/>
              </a:rPr>
              <a:t> </a:t>
            </a:r>
            <a:r>
              <a:rPr lang="tr-TR" sz="2700" spc="-7" baseline="1543" dirty="0" smtClean="0">
                <a:latin typeface="Arial"/>
                <a:cs typeface="Arial"/>
              </a:rPr>
              <a:t>ye eşit olduğunu söyler,</a:t>
            </a:r>
            <a:r>
              <a:rPr sz="2700" spc="-7" baseline="1543" dirty="0" smtClean="0">
                <a:latin typeface="Arial"/>
                <a:cs typeface="Arial"/>
              </a:rPr>
              <a:t> </a:t>
            </a:r>
            <a:r>
              <a:rPr lang="tr-TR" sz="1800" spc="-15" dirty="0" smtClean="0">
                <a:latin typeface="Arial"/>
                <a:cs typeface="Arial"/>
              </a:rPr>
              <a:t>burada</a:t>
            </a:r>
            <a:r>
              <a:rPr sz="1800" spc="-15" dirty="0" smtClean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I</a:t>
            </a:r>
            <a:r>
              <a:rPr lang="tr-TR" sz="1800" dirty="0" smtClean="0">
                <a:latin typeface="Arial"/>
                <a:cs typeface="Arial"/>
              </a:rPr>
              <a:t>,</a:t>
            </a:r>
            <a:r>
              <a:rPr sz="1800" dirty="0" smtClean="0">
                <a:latin typeface="Arial"/>
                <a:cs typeface="Arial"/>
              </a:rPr>
              <a:t> </a:t>
            </a:r>
            <a:r>
              <a:rPr lang="tr-TR" sz="1800" dirty="0" smtClean="0">
                <a:latin typeface="Arial"/>
                <a:cs typeface="Arial"/>
              </a:rPr>
              <a:t>kapalı yörünge ile sınırlandırılan herhangi bir yüzey boyunca geçen toplam kararlı akımdır.</a:t>
            </a:r>
            <a:endParaRPr lang="tr-TR" sz="1800" spc="-5" dirty="0" smtClean="0">
              <a:latin typeface="Arial"/>
              <a:cs typeface="Arial"/>
            </a:endParaRPr>
          </a:p>
          <a:p>
            <a:pPr marL="12700" marR="333375">
              <a:lnSpc>
                <a:spcPts val="2200"/>
              </a:lnSpc>
              <a:spcBef>
                <a:spcPts val="30"/>
              </a:spcBef>
            </a:pPr>
            <a:endParaRPr lang="tr-TR" spc="-5" dirty="0">
              <a:latin typeface="Arial"/>
              <a:cs typeface="Arial"/>
            </a:endParaRPr>
          </a:p>
          <a:p>
            <a:pPr marL="12700" marR="333375">
              <a:lnSpc>
                <a:spcPts val="2200"/>
              </a:lnSpc>
              <a:spcBef>
                <a:spcPts val="30"/>
              </a:spcBef>
            </a:pPr>
            <a:endParaRPr lang="tr-TR" sz="1800" spc="-5" dirty="0" smtClean="0">
              <a:latin typeface="Arial"/>
              <a:cs typeface="Arial"/>
            </a:endParaRPr>
          </a:p>
          <a:p>
            <a:pPr marL="12700" marR="333375">
              <a:lnSpc>
                <a:spcPts val="2200"/>
              </a:lnSpc>
              <a:spcBef>
                <a:spcPts val="30"/>
              </a:spcBef>
            </a:pPr>
            <a:endParaRPr sz="1800" dirty="0">
              <a:latin typeface="Arial"/>
              <a:cs typeface="Arial"/>
            </a:endParaRPr>
          </a:p>
          <a:p>
            <a:pPr marL="12700" marR="179070">
              <a:lnSpc>
                <a:spcPct val="101699"/>
              </a:lnSpc>
              <a:spcBef>
                <a:spcPts val="645"/>
              </a:spcBef>
            </a:pPr>
            <a:r>
              <a:rPr lang="tr-TR" sz="1800" spc="-5" dirty="0" smtClean="0">
                <a:latin typeface="Arial"/>
                <a:cs typeface="Arial"/>
              </a:rPr>
              <a:t>Amper yasası, tüm sürekli akım düzenlenişi ile manyetik alanın oluşturulmasını tarif eder.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100"/>
              </a:spcBef>
              <a:buClr>
                <a:srgbClr val="2086B9"/>
              </a:buClr>
              <a:buFont typeface="Wingdings"/>
              <a:buChar char=""/>
              <a:tabLst>
                <a:tab pos="464820" algn="l"/>
                <a:tab pos="465455" algn="l"/>
              </a:tabLst>
            </a:pPr>
            <a:r>
              <a:rPr lang="tr-TR" sz="1600" spc="-5" dirty="0" smtClean="0">
                <a:latin typeface="Arial"/>
                <a:cs typeface="Arial"/>
              </a:rPr>
              <a:t>Akım düzenlenişi yüksek mertebede simetriye sahipse, bu ders için çok faydalıdır.</a:t>
            </a:r>
            <a:endParaRPr sz="1600" dirty="0">
              <a:latin typeface="Arial"/>
              <a:cs typeface="Arial"/>
            </a:endParaRPr>
          </a:p>
          <a:p>
            <a:pPr marL="12700" marR="207645">
              <a:lnSpc>
                <a:spcPct val="101899"/>
              </a:lnSpc>
              <a:spcBef>
                <a:spcPts val="935"/>
              </a:spcBef>
            </a:pPr>
            <a:r>
              <a:rPr lang="tr-TR" spc="-5" dirty="0" smtClean="0">
                <a:latin typeface="Arial"/>
                <a:cs typeface="Arial"/>
              </a:rPr>
              <a:t>Akım halkası boyunca akımın yönünde sağ baş parmağınızı ve integralini alacağınız halkanın yönünde parmaklarınızı bükerek koyunuz.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16" name="Nesne 15"/>
          <p:cNvGraphicFramePr>
            <a:graphicFrameLocks noChangeAspect="1"/>
          </p:cNvGraphicFramePr>
          <p:nvPr/>
        </p:nvGraphicFramePr>
        <p:xfrm>
          <a:off x="0" y="0"/>
          <a:ext cx="2667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4" name="Denklem" r:id="rId3" imgW="266584" imgH="228501" progId="Equation.3">
                  <p:embed/>
                </p:oleObj>
              </mc:Choice>
              <mc:Fallback>
                <p:oleObj name="Denklem" r:id="rId3" imgW="266584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667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Nesne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197580"/>
              </p:ext>
            </p:extLst>
          </p:nvPr>
        </p:nvGraphicFramePr>
        <p:xfrm>
          <a:off x="8077200" y="2438400"/>
          <a:ext cx="381000" cy="326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5" name="Denklem" r:id="rId5" imgW="266584" imgH="228501" progId="Equation.3">
                  <p:embed/>
                </p:oleObj>
              </mc:Choice>
              <mc:Fallback>
                <p:oleObj name="Denklem" r:id="rId5" imgW="266584" imgH="22850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2438400"/>
                        <a:ext cx="381000" cy="3265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Nesne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619075"/>
              </p:ext>
            </p:extLst>
          </p:nvPr>
        </p:nvGraphicFramePr>
        <p:xfrm>
          <a:off x="762000" y="3581400"/>
          <a:ext cx="1340069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6" name="Denklem" r:id="rId6" imgW="812447" imgH="279279" progId="Equation.3">
                  <p:embed/>
                </p:oleObj>
              </mc:Choice>
              <mc:Fallback>
                <p:oleObj name="Denklem" r:id="rId6" imgW="812447" imgH="27927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581400"/>
                        <a:ext cx="1340069" cy="457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816854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Örnek 30.4 Uzun Bir Akım Taşıyan Telin Manyetik Alanı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452420"/>
            <a:ext cx="4503165" cy="3570336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385445">
              <a:lnSpc>
                <a:spcPct val="89700"/>
              </a:lnSpc>
              <a:spcBef>
                <a:spcPts val="325"/>
              </a:spcBef>
            </a:pPr>
            <a:r>
              <a:rPr lang="tr-TR" sz="1800" spc="-5" dirty="0" smtClean="0">
                <a:latin typeface="Arial"/>
                <a:cs typeface="Arial"/>
              </a:rPr>
              <a:t>Kesitinin her tarafına düzgün dağılmış kararlı I0 akımı taşıyan R </a:t>
            </a:r>
            <a:r>
              <a:rPr lang="tr-TR" spc="-5" dirty="0" smtClean="0">
                <a:latin typeface="Arial"/>
                <a:cs typeface="Arial"/>
              </a:rPr>
              <a:t>yarıçaplı uzun ve doğrusal bir tel veriliyor. </a:t>
            </a:r>
            <a:r>
              <a:rPr lang="tr-TR" spc="-5" dirty="0" err="1" smtClean="0">
                <a:latin typeface="Arial"/>
                <a:cs typeface="Arial"/>
              </a:rPr>
              <a:t>r≥R</a:t>
            </a:r>
            <a:r>
              <a:rPr lang="tr-TR" spc="-5" dirty="0" smtClean="0">
                <a:latin typeface="Arial"/>
                <a:cs typeface="Arial"/>
              </a:rPr>
              <a:t> ve r&lt;R bölgelerinde telin merkezinden r uzaklıktaki noktalarda manyetik alanı hesaplayınız.</a:t>
            </a:r>
          </a:p>
          <a:p>
            <a:pPr marL="12700" marR="385445">
              <a:lnSpc>
                <a:spcPct val="89700"/>
              </a:lnSpc>
              <a:spcBef>
                <a:spcPts val="325"/>
              </a:spcBef>
            </a:pPr>
            <a:r>
              <a:rPr lang="tr-TR" sz="1800" b="1" spc="-5" dirty="0" smtClean="0">
                <a:latin typeface="Arial"/>
                <a:cs typeface="Arial"/>
              </a:rPr>
              <a:t>Çözüm</a:t>
            </a:r>
            <a:r>
              <a:rPr lang="tr-TR" sz="1800" spc="-5" dirty="0" smtClean="0">
                <a:latin typeface="Arial"/>
                <a:cs typeface="Arial"/>
              </a:rPr>
              <a:t>: </a:t>
            </a:r>
            <a:r>
              <a:rPr lang="tr-TR" spc="-5" dirty="0" err="1">
                <a:latin typeface="Arial"/>
                <a:cs typeface="Arial"/>
              </a:rPr>
              <a:t>r≥R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5" dirty="0" smtClean="0">
                <a:latin typeface="Arial"/>
                <a:cs typeface="Arial"/>
              </a:rPr>
              <a:t> durumunda, 1 </a:t>
            </a:r>
            <a:r>
              <a:rPr lang="tr-TR" spc="-5" dirty="0" err="1" smtClean="0">
                <a:latin typeface="Arial"/>
                <a:cs typeface="Arial"/>
              </a:rPr>
              <a:t>nolu</a:t>
            </a:r>
            <a:r>
              <a:rPr lang="tr-TR" spc="-5" dirty="0" smtClean="0">
                <a:latin typeface="Arial"/>
                <a:cs typeface="Arial"/>
              </a:rPr>
              <a:t> çemberi seçelim. Simetriden ötürü, bu yolun üzerindeki her noktada </a:t>
            </a:r>
            <a:r>
              <a:rPr lang="tr-TR" b="1" spc="-5" dirty="0" smtClean="0">
                <a:latin typeface="Arial"/>
                <a:cs typeface="Arial"/>
              </a:rPr>
              <a:t>B</a:t>
            </a:r>
            <a:r>
              <a:rPr lang="tr-TR" spc="-5" dirty="0" smtClean="0">
                <a:latin typeface="Arial"/>
                <a:cs typeface="Arial"/>
              </a:rPr>
              <a:t> </a:t>
            </a:r>
            <a:r>
              <a:rPr lang="tr-TR" spc="-5" dirty="0" err="1" smtClean="0">
                <a:latin typeface="Arial"/>
                <a:cs typeface="Arial"/>
              </a:rPr>
              <a:t>nin</a:t>
            </a:r>
            <a:r>
              <a:rPr lang="tr-TR" spc="-5" dirty="0" smtClean="0">
                <a:latin typeface="Arial"/>
                <a:cs typeface="Arial"/>
              </a:rPr>
              <a:t> büyüklüğü sabit ve yönü ise </a:t>
            </a:r>
            <a:r>
              <a:rPr lang="tr-TR" spc="-5" dirty="0" err="1" smtClean="0">
                <a:latin typeface="Arial"/>
                <a:cs typeface="Arial"/>
              </a:rPr>
              <a:t>ds</a:t>
            </a:r>
            <a:r>
              <a:rPr lang="tr-TR" spc="-5" dirty="0" smtClean="0">
                <a:latin typeface="Arial"/>
                <a:cs typeface="Arial"/>
              </a:rPr>
              <a:t> ye paralel olmalıdır. 1. </a:t>
            </a:r>
            <a:r>
              <a:rPr lang="tr-TR" spc="-5" dirty="0" err="1" smtClean="0">
                <a:latin typeface="Arial"/>
                <a:cs typeface="Arial"/>
              </a:rPr>
              <a:t>nolu</a:t>
            </a:r>
            <a:r>
              <a:rPr lang="tr-TR" spc="-5" dirty="0" smtClean="0">
                <a:latin typeface="Arial"/>
                <a:cs typeface="Arial"/>
              </a:rPr>
              <a:t> yolun çevrelediği yüzeyden geçen toplam akım I olduğundan, Ampere yasası aşağıdaki sonucu verir.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58695" y="1635051"/>
            <a:ext cx="3554349" cy="32462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9" y="4951539"/>
            <a:ext cx="4296695" cy="138816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031493"/>
            <a:ext cx="79832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2400" spc="-5" dirty="0"/>
              <a:t>Örnek 30.4 Uzun Bir Akım Taşıyan Telin Manyetik </a:t>
            </a:r>
            <a:r>
              <a:rPr lang="tr-TR" sz="2400" spc="-5" dirty="0" smtClean="0"/>
              <a:t>Alanı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1106"/>
            <a:ext cx="8089900" cy="4547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Bu bağıntı, biçim olarak Eşitlik 30.5 e özdeştir. Amper yasasının kullanımı, </a:t>
            </a:r>
            <a:r>
              <a:rPr lang="tr-TR" sz="1800" spc="-5" dirty="0" err="1" smtClean="0">
                <a:latin typeface="Arial"/>
                <a:cs typeface="Arial"/>
              </a:rPr>
              <a:t>Biot-Savart</a:t>
            </a:r>
            <a:r>
              <a:rPr lang="tr-TR" sz="1800" spc="-5" dirty="0" smtClean="0">
                <a:latin typeface="Arial"/>
                <a:cs typeface="Arial"/>
              </a:rPr>
              <a:t> Yasasından daha kullanışlı olduğu olduğuna dikkat ediniz. Özellikle simetri durumunda her zaman böyledir.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pc="-5" dirty="0" smtClean="0">
                <a:latin typeface="Arial"/>
                <a:cs typeface="Arial"/>
              </a:rPr>
              <a:t>Şimdi telin içindeki r&lt;R olan bölgeyi dikkate alalım. Bu durumda 2 </a:t>
            </a:r>
            <a:r>
              <a:rPr lang="tr-TR" spc="-5" dirty="0" err="1" smtClean="0">
                <a:latin typeface="Arial"/>
                <a:cs typeface="Arial"/>
              </a:rPr>
              <a:t>nolu</a:t>
            </a:r>
            <a:r>
              <a:rPr lang="tr-TR" spc="-5" dirty="0" smtClean="0">
                <a:latin typeface="Arial"/>
                <a:cs typeface="Arial"/>
              </a:rPr>
              <a:t> yolun çevrelediği I akımının I0 dan az olduğuna dikkat ediniz. Akımın telin kesit alanın her tarafına düzgün olarak dağıldığı varsayıldığı için, 2 </a:t>
            </a:r>
            <a:r>
              <a:rPr lang="tr-TR" spc="-5" dirty="0" err="1" smtClean="0">
                <a:latin typeface="Arial"/>
                <a:cs typeface="Arial"/>
              </a:rPr>
              <a:t>nolu</a:t>
            </a:r>
            <a:r>
              <a:rPr lang="tr-TR" spc="-5" dirty="0" smtClean="0">
                <a:latin typeface="Arial"/>
                <a:cs typeface="Arial"/>
              </a:rPr>
              <a:t> yolun çevrelediği akımın toplam akıma oranı, 2 </a:t>
            </a:r>
            <a:r>
              <a:rPr lang="tr-TR" spc="-5" dirty="0" err="1" smtClean="0">
                <a:latin typeface="Arial"/>
                <a:cs typeface="Arial"/>
              </a:rPr>
              <a:t>nolu</a:t>
            </a:r>
            <a:r>
              <a:rPr lang="tr-TR" spc="-5" dirty="0" smtClean="0">
                <a:latin typeface="Arial"/>
                <a:cs typeface="Arial"/>
              </a:rPr>
              <a:t> yolun çevrelediği        alanın telin kesit alanına oranı (       ) oranına eşit olması gerekir. Yani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tr-TR" sz="18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tr-TR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tr-TR" sz="18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tr-TR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tr-TR" sz="1800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tr-TR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1 </a:t>
            </a:r>
            <a:r>
              <a:rPr lang="tr-TR" sz="1800" spc="-5" dirty="0" err="1" smtClean="0">
                <a:latin typeface="Arial"/>
                <a:cs typeface="Arial"/>
              </a:rPr>
              <a:t>nolu</a:t>
            </a:r>
            <a:r>
              <a:rPr lang="tr-TR" sz="1800" spc="-5" dirty="0" smtClean="0">
                <a:latin typeface="Arial"/>
                <a:cs typeface="Arial"/>
              </a:rPr>
              <a:t> yolu için izlenen sürecin aynısı burada da geçerli olduğundan Amper yasasını 2 </a:t>
            </a:r>
            <a:r>
              <a:rPr lang="tr-TR" sz="1800" spc="-5" dirty="0" err="1" smtClean="0">
                <a:latin typeface="Arial"/>
                <a:cs typeface="Arial"/>
              </a:rPr>
              <a:t>nolu</a:t>
            </a:r>
            <a:r>
              <a:rPr lang="tr-TR" sz="1800" spc="-5" dirty="0" smtClean="0">
                <a:latin typeface="Arial"/>
                <a:cs typeface="Arial"/>
              </a:rPr>
              <a:t> yola da uygulayabiliriz.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29" name="Resim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3276600"/>
            <a:ext cx="448121" cy="261404"/>
          </a:xfrm>
          <a:prstGeom prst="rect">
            <a:avLst/>
          </a:prstGeom>
        </p:spPr>
      </p:pic>
      <p:pic>
        <p:nvPicPr>
          <p:cNvPr id="30" name="Resim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590137"/>
            <a:ext cx="457200" cy="292608"/>
          </a:xfrm>
          <a:prstGeom prst="rect">
            <a:avLst/>
          </a:prstGeom>
        </p:spPr>
      </p:pic>
      <p:pic>
        <p:nvPicPr>
          <p:cNvPr id="31" name="Resim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3899271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499" y="940130"/>
            <a:ext cx="835342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dirty="0" err="1" smtClean="0"/>
              <a:t>Düzgün</a:t>
            </a:r>
            <a:r>
              <a:rPr lang="en-GB" dirty="0" smtClean="0"/>
              <a:t> </a:t>
            </a:r>
            <a:r>
              <a:rPr lang="en-GB" dirty="0" err="1" smtClean="0"/>
              <a:t>Uzun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Telin</a:t>
            </a:r>
            <a:r>
              <a:rPr lang="en-GB" dirty="0" smtClean="0"/>
              <a:t> </a:t>
            </a:r>
            <a:r>
              <a:rPr lang="en-GB" dirty="0" err="1" smtClean="0"/>
              <a:t>Oluşturduğu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Alan</a:t>
            </a:r>
            <a:r>
              <a:rPr dirty="0" smtClean="0"/>
              <a:t> </a:t>
            </a:r>
            <a:r>
              <a:rPr spc="-5" dirty="0"/>
              <a:t>– </a:t>
            </a:r>
            <a:r>
              <a:rPr lang="en-GB" spc="-5" dirty="0" err="1" smtClean="0"/>
              <a:t>Sonuçlar</a:t>
            </a:r>
            <a:r>
              <a:rPr lang="en-GB" spc="-5" dirty="0" smtClean="0"/>
              <a:t> </a:t>
            </a:r>
            <a:r>
              <a:rPr lang="en-GB" spc="-5" dirty="0" err="1" smtClean="0"/>
              <a:t>Özet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930650" cy="140333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00330">
              <a:lnSpc>
                <a:spcPct val="101699"/>
              </a:lnSpc>
              <a:spcBef>
                <a:spcPts val="60"/>
              </a:spcBef>
            </a:pPr>
            <a:r>
              <a:rPr lang="en-GB" sz="1800" dirty="0" smtClean="0">
                <a:latin typeface="Arial"/>
                <a:cs typeface="Arial"/>
              </a:rPr>
              <a:t>Alan </a:t>
            </a:r>
            <a:r>
              <a:rPr lang="en-GB" sz="1800" dirty="0" err="1" smtClean="0">
                <a:latin typeface="Arial"/>
                <a:cs typeface="Arial"/>
              </a:rPr>
              <a:t>telin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içinde</a:t>
            </a:r>
            <a:r>
              <a:rPr lang="en-GB" sz="1800" dirty="0" smtClean="0">
                <a:latin typeface="Arial"/>
                <a:cs typeface="Arial"/>
              </a:rPr>
              <a:t> r </a:t>
            </a:r>
            <a:r>
              <a:rPr lang="en-GB" sz="1800" dirty="0" err="1" smtClean="0">
                <a:latin typeface="Arial"/>
                <a:cs typeface="Arial"/>
              </a:rPr>
              <a:t>ile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orantılıdır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en-GB" sz="1800" dirty="0" smtClean="0">
                <a:latin typeface="Arial"/>
                <a:cs typeface="Arial"/>
              </a:rPr>
              <a:t>Alan </a:t>
            </a:r>
            <a:r>
              <a:rPr lang="en-GB" sz="1800" dirty="0" err="1" smtClean="0">
                <a:latin typeface="Arial"/>
                <a:cs typeface="Arial"/>
              </a:rPr>
              <a:t>telin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dışında</a:t>
            </a:r>
            <a:r>
              <a:rPr lang="en-GB" sz="1800" dirty="0" smtClean="0">
                <a:latin typeface="Arial"/>
                <a:cs typeface="Arial"/>
              </a:rPr>
              <a:t> 1/r </a:t>
            </a:r>
            <a:r>
              <a:rPr lang="en-GB" sz="1800" dirty="0" err="1" smtClean="0">
                <a:latin typeface="Arial"/>
                <a:cs typeface="Arial"/>
              </a:rPr>
              <a:t>ile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değişir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lang="en-GB" sz="1800" spc="-5" dirty="0" smtClean="0">
                <a:latin typeface="Arial"/>
                <a:cs typeface="Arial"/>
              </a:rPr>
              <a:t>Her </a:t>
            </a:r>
            <a:r>
              <a:rPr lang="en-GB" sz="1800" spc="-5" dirty="0" err="1" smtClean="0">
                <a:latin typeface="Arial"/>
                <a:cs typeface="Arial"/>
              </a:rPr>
              <a:t>iki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denklem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r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R</a:t>
            </a:r>
            <a:r>
              <a:rPr lang="en-GB" sz="1800" spc="-5" dirty="0" smtClean="0">
                <a:latin typeface="Arial"/>
                <a:cs typeface="Arial"/>
              </a:rPr>
              <a:t> de </a:t>
            </a:r>
            <a:r>
              <a:rPr lang="en-GB" sz="1800" spc="-5" dirty="0" err="1" smtClean="0">
                <a:latin typeface="Arial"/>
                <a:cs typeface="Arial"/>
              </a:rPr>
              <a:t>birbirine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eşittir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59325" y="1820955"/>
            <a:ext cx="4038600" cy="3660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173151"/>
            <a:ext cx="6413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 smtClean="0"/>
              <a:t>Örnek</a:t>
            </a:r>
            <a:r>
              <a:rPr lang="en-GB" spc="-5" dirty="0" smtClean="0"/>
              <a:t> 30.5 </a:t>
            </a:r>
            <a:r>
              <a:rPr lang="en-GB" spc="-5" dirty="0" err="1" smtClean="0"/>
              <a:t>Bir</a:t>
            </a:r>
            <a:r>
              <a:rPr lang="en-GB" spc="-5" dirty="0" smtClean="0"/>
              <a:t> </a:t>
            </a:r>
            <a:r>
              <a:rPr lang="en-GB" spc="-5" dirty="0" err="1" smtClean="0"/>
              <a:t>Toroidin</a:t>
            </a:r>
            <a:r>
              <a:rPr lang="en-GB" spc="-5" dirty="0" smtClean="0"/>
              <a:t> </a:t>
            </a:r>
            <a:r>
              <a:rPr lang="en-GB" spc="-5" dirty="0" err="1" smtClean="0"/>
              <a:t>Oluşturduğu</a:t>
            </a:r>
            <a:r>
              <a:rPr lang="en-GB" spc="-5" dirty="0" smtClean="0"/>
              <a:t> </a:t>
            </a:r>
            <a:r>
              <a:rPr lang="en-GB" spc="-5" dirty="0" err="1" smtClean="0"/>
              <a:t>Manyetik</a:t>
            </a:r>
            <a:r>
              <a:rPr lang="en-GB" spc="-5" dirty="0" smtClean="0"/>
              <a:t> Alan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906638" y="3647443"/>
            <a:ext cx="598805" cy="0"/>
          </a:xfrm>
          <a:custGeom>
            <a:avLst/>
            <a:gdLst/>
            <a:ahLst/>
            <a:cxnLst/>
            <a:rect l="l" t="t" r="r" b="b"/>
            <a:pathLst>
              <a:path w="598805">
                <a:moveTo>
                  <a:pt x="0" y="0"/>
                </a:moveTo>
                <a:lnTo>
                  <a:pt x="598746" y="0"/>
                </a:lnTo>
              </a:path>
            </a:pathLst>
          </a:custGeom>
          <a:ln w="102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5910" y="2819416"/>
            <a:ext cx="978708" cy="137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13110" y="2819416"/>
            <a:ext cx="978708" cy="179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8102" y="2916826"/>
            <a:ext cx="1467568" cy="370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500" y="1914350"/>
            <a:ext cx="4127500" cy="309732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lang="en-GB" sz="1800" spc="-5" dirty="0" smtClean="0">
                <a:latin typeface="Arial"/>
                <a:cs typeface="Arial"/>
              </a:rPr>
              <a:t>Toroid </a:t>
            </a:r>
            <a:r>
              <a:rPr lang="en-GB" sz="1800" spc="-5" dirty="0" err="1" smtClean="0">
                <a:latin typeface="Arial"/>
                <a:cs typeface="Arial"/>
              </a:rPr>
              <a:t>denen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aygıt</a:t>
            </a:r>
            <a:r>
              <a:rPr lang="en-GB" sz="1800" spc="-5" dirty="0" smtClean="0">
                <a:latin typeface="Arial"/>
                <a:cs typeface="Arial"/>
              </a:rPr>
              <a:t> (</a:t>
            </a:r>
            <a:r>
              <a:rPr lang="en-GB" sz="1800" spc="-5" dirty="0" err="1" smtClean="0">
                <a:latin typeface="Arial"/>
                <a:cs typeface="Arial"/>
              </a:rPr>
              <a:t>yandaki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şekil</a:t>
            </a:r>
            <a:r>
              <a:rPr lang="en-GB" sz="1800" spc="-5" dirty="0" smtClean="0">
                <a:latin typeface="Arial"/>
                <a:cs typeface="Arial"/>
              </a:rPr>
              <a:t>) </a:t>
            </a:r>
            <a:r>
              <a:rPr lang="en-GB" sz="1800" spc="-5" dirty="0" err="1" smtClean="0">
                <a:latin typeface="Arial"/>
                <a:cs typeface="Arial"/>
              </a:rPr>
              <a:t>kapalı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blögede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hemen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hemen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düzgün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manyetik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alan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oluşturmak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için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kullanılır</a:t>
            </a:r>
            <a:r>
              <a:rPr lang="en-GB" sz="1800" spc="-5" dirty="0" smtClean="0">
                <a:latin typeface="Arial"/>
                <a:cs typeface="Arial"/>
              </a:rPr>
              <a:t>. Bit toroid, </a:t>
            </a:r>
            <a:r>
              <a:rPr lang="en-GB" sz="1800" spc="-5" dirty="0" err="1" smtClean="0">
                <a:latin typeface="Arial"/>
                <a:cs typeface="Arial"/>
              </a:rPr>
              <a:t>ilteken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olmayan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maddeden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yapılmış</a:t>
            </a:r>
            <a:r>
              <a:rPr lang="en-GB" sz="1800" spc="-5" dirty="0" smtClean="0">
                <a:latin typeface="Arial"/>
                <a:cs typeface="Arial"/>
              </a:rPr>
              <a:t> simit </a:t>
            </a:r>
            <a:r>
              <a:rPr lang="en-GB" sz="1800" spc="-5" dirty="0" err="1" smtClean="0">
                <a:latin typeface="Arial"/>
                <a:cs typeface="Arial"/>
              </a:rPr>
              <a:t>biçimli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yuvarlak</a:t>
            </a:r>
            <a:r>
              <a:rPr lang="en-GB" sz="1800" spc="-5" dirty="0" smtClean="0">
                <a:latin typeface="Arial"/>
                <a:cs typeface="Arial"/>
              </a:rPr>
              <a:t>, </a:t>
            </a:r>
            <a:r>
              <a:rPr lang="en-GB" sz="1800" spc="-5" dirty="0" err="1" smtClean="0">
                <a:latin typeface="Arial"/>
                <a:cs typeface="Arial"/>
              </a:rPr>
              <a:t>içi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boş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halkanın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etrafına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düzgünce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sarılmış</a:t>
            </a:r>
            <a:r>
              <a:rPr lang="en-GB" sz="1800" spc="-5" dirty="0" smtClean="0">
                <a:latin typeface="Arial"/>
                <a:cs typeface="Arial"/>
              </a:rPr>
              <a:t> N </a:t>
            </a:r>
            <a:r>
              <a:rPr lang="en-GB" sz="1800" spc="-5" dirty="0" err="1" smtClean="0">
                <a:latin typeface="Arial"/>
                <a:cs typeface="Arial"/>
              </a:rPr>
              <a:t>tane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ilteken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sarımdan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oluşur</a:t>
            </a:r>
            <a:r>
              <a:rPr lang="en-GB" sz="1800" spc="-5" dirty="0" smtClean="0">
                <a:latin typeface="Arial"/>
                <a:cs typeface="Arial"/>
              </a:rPr>
              <a:t>. </a:t>
            </a:r>
            <a:r>
              <a:rPr lang="en-GB" sz="1800" spc="-5" dirty="0" err="1" smtClean="0">
                <a:latin typeface="Arial"/>
                <a:cs typeface="Arial"/>
              </a:rPr>
              <a:t>Sarımların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yanyana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sıkıca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yerleştirildiklerini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varsayarak</a:t>
            </a:r>
            <a:r>
              <a:rPr lang="en-GB" sz="1800" spc="-5" dirty="0" smtClean="0">
                <a:latin typeface="Arial"/>
                <a:cs typeface="Arial"/>
              </a:rPr>
              <a:t>, </a:t>
            </a:r>
            <a:r>
              <a:rPr lang="en-GB" sz="1800" spc="-5" dirty="0" err="1" smtClean="0">
                <a:latin typeface="Arial"/>
                <a:cs typeface="Arial"/>
              </a:rPr>
              <a:t>merkezden</a:t>
            </a:r>
            <a:r>
              <a:rPr lang="en-GB" sz="1800" spc="-5" dirty="0" smtClean="0">
                <a:latin typeface="Arial"/>
                <a:cs typeface="Arial"/>
              </a:rPr>
              <a:t> r </a:t>
            </a:r>
            <a:r>
              <a:rPr lang="en-GB" sz="1800" spc="-5" dirty="0" err="1" smtClean="0">
                <a:latin typeface="Arial"/>
                <a:cs typeface="Arial"/>
              </a:rPr>
              <a:t>uzaklıkta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halkanın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içindeki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manyetik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alanı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hesaplayınız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87976" y="1846198"/>
            <a:ext cx="4038600" cy="31654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30.3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099300" cy="677108"/>
          </a:xfrm>
        </p:spPr>
        <p:txBody>
          <a:bodyPr/>
          <a:lstStyle/>
          <a:p>
            <a:r>
              <a:rPr lang="en-GB" spc="-5" dirty="0" err="1"/>
              <a:t>Örnek</a:t>
            </a:r>
            <a:r>
              <a:rPr lang="en-GB" spc="-5" dirty="0"/>
              <a:t> 30.5 </a:t>
            </a:r>
            <a:r>
              <a:rPr lang="en-GB" spc="-5" dirty="0" err="1"/>
              <a:t>Bir</a:t>
            </a:r>
            <a:r>
              <a:rPr lang="en-GB" spc="-5" dirty="0"/>
              <a:t> </a:t>
            </a:r>
            <a:r>
              <a:rPr lang="en-GB" spc="-5" dirty="0" err="1"/>
              <a:t>Toroidin</a:t>
            </a:r>
            <a:r>
              <a:rPr lang="en-GB" spc="-5" dirty="0"/>
              <a:t> </a:t>
            </a:r>
            <a:r>
              <a:rPr lang="en-GB" spc="-5" dirty="0" err="1"/>
              <a:t>Oluşturduğu</a:t>
            </a:r>
            <a:r>
              <a:rPr lang="en-GB" spc="-5" dirty="0"/>
              <a:t> </a:t>
            </a:r>
            <a:r>
              <a:rPr lang="en-GB" spc="-5" dirty="0" err="1"/>
              <a:t>Manyetik</a:t>
            </a:r>
            <a:r>
              <a:rPr lang="en-GB" spc="-5" dirty="0"/>
              <a:t> Alan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688331"/>
            <a:ext cx="8013700" cy="4431983"/>
          </a:xfrm>
        </p:spPr>
        <p:txBody>
          <a:bodyPr/>
          <a:lstStyle/>
          <a:p>
            <a:r>
              <a:rPr lang="en-GB" b="1" dirty="0" err="1" smtClean="0"/>
              <a:t>Çözüm</a:t>
            </a:r>
            <a:r>
              <a:rPr lang="en-GB" dirty="0" smtClean="0"/>
              <a:t>: </a:t>
            </a:r>
            <a:r>
              <a:rPr lang="en-GB" dirty="0" err="1" smtClean="0"/>
              <a:t>Toroidin</a:t>
            </a:r>
            <a:r>
              <a:rPr lang="en-GB" dirty="0" smtClean="0"/>
              <a:t> </a:t>
            </a:r>
            <a:r>
              <a:rPr lang="en-GB" dirty="0" err="1" smtClean="0"/>
              <a:t>içindeki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alanı</a:t>
            </a:r>
            <a:r>
              <a:rPr lang="en-GB" dirty="0" smtClean="0"/>
              <a:t> </a:t>
            </a:r>
            <a:r>
              <a:rPr lang="en-GB" dirty="0" err="1" smtClean="0"/>
              <a:t>hesaplamak</a:t>
            </a:r>
            <a:r>
              <a:rPr lang="en-GB" dirty="0" smtClean="0"/>
              <a:t> </a:t>
            </a:r>
            <a:r>
              <a:rPr lang="en-GB" dirty="0" err="1" smtClean="0"/>
              <a:t>için</a:t>
            </a:r>
            <a:r>
              <a:rPr lang="en-GB" dirty="0" smtClean="0"/>
              <a:t> </a:t>
            </a:r>
            <a:r>
              <a:rPr lang="en-GB" dirty="0" err="1" smtClean="0"/>
              <a:t>Şekil</a:t>
            </a:r>
            <a:r>
              <a:rPr lang="en-GB" dirty="0" smtClean="0"/>
              <a:t> </a:t>
            </a:r>
            <a:r>
              <a:rPr lang="en-GB" dirty="0" err="1" smtClean="0"/>
              <a:t>deki</a:t>
            </a:r>
            <a:r>
              <a:rPr lang="en-GB" dirty="0" smtClean="0"/>
              <a:t> r </a:t>
            </a:r>
            <a:r>
              <a:rPr lang="en-GB" dirty="0" err="1" smtClean="0"/>
              <a:t>yarıçaplı</a:t>
            </a:r>
            <a:r>
              <a:rPr lang="en-GB" dirty="0" smtClean="0"/>
              <a:t> </a:t>
            </a:r>
            <a:r>
              <a:rPr lang="en-GB" dirty="0" err="1" smtClean="0"/>
              <a:t>çemberin</a:t>
            </a:r>
            <a:r>
              <a:rPr lang="en-GB" dirty="0" smtClean="0"/>
              <a:t> </a:t>
            </a:r>
            <a:r>
              <a:rPr lang="en-GB" dirty="0" err="1" smtClean="0"/>
              <a:t>üzerinden</a:t>
            </a:r>
            <a:r>
              <a:rPr lang="en-GB" dirty="0" smtClean="0"/>
              <a:t>           </a:t>
            </a:r>
            <a:r>
              <a:rPr lang="en-GB" dirty="0" err="1" smtClean="0"/>
              <a:t>nin</a:t>
            </a:r>
            <a:r>
              <a:rPr lang="en-GB" dirty="0" smtClean="0"/>
              <a:t> </a:t>
            </a:r>
            <a:r>
              <a:rPr lang="en-GB" dirty="0" err="1" smtClean="0"/>
              <a:t>integralini</a:t>
            </a:r>
            <a:r>
              <a:rPr lang="en-GB" dirty="0" smtClean="0"/>
              <a:t> </a:t>
            </a:r>
            <a:r>
              <a:rPr lang="en-GB" dirty="0" err="1" smtClean="0"/>
              <a:t>alırız</a:t>
            </a:r>
            <a:r>
              <a:rPr lang="en-GB" dirty="0" smtClean="0"/>
              <a:t>. </a:t>
            </a:r>
            <a:r>
              <a:rPr lang="en-GB" dirty="0" err="1" smtClean="0"/>
              <a:t>Simetriden</a:t>
            </a:r>
            <a:r>
              <a:rPr lang="en-GB" dirty="0" smtClean="0"/>
              <a:t> </a:t>
            </a:r>
            <a:r>
              <a:rPr lang="en-GB" dirty="0" err="1" smtClean="0"/>
              <a:t>dolayı</a:t>
            </a:r>
            <a:r>
              <a:rPr lang="en-GB" dirty="0" smtClean="0"/>
              <a:t> </a:t>
            </a:r>
            <a:r>
              <a:rPr lang="en-GB" dirty="0" err="1" smtClean="0"/>
              <a:t>bu</a:t>
            </a:r>
            <a:r>
              <a:rPr lang="en-GB" dirty="0" smtClean="0"/>
              <a:t> </a:t>
            </a:r>
            <a:r>
              <a:rPr lang="en-GB" dirty="0" err="1" smtClean="0"/>
              <a:t>yolun</a:t>
            </a:r>
            <a:r>
              <a:rPr lang="en-GB" dirty="0" smtClean="0"/>
              <a:t> </a:t>
            </a:r>
            <a:r>
              <a:rPr lang="en-GB" dirty="0" err="1" smtClean="0"/>
              <a:t>üzerinde</a:t>
            </a:r>
            <a:r>
              <a:rPr lang="en-GB" dirty="0" smtClean="0"/>
              <a:t> </a:t>
            </a:r>
            <a:r>
              <a:rPr lang="en-GB" b="1" dirty="0" smtClean="0"/>
              <a:t>B</a:t>
            </a:r>
            <a:r>
              <a:rPr lang="en-GB" dirty="0" smtClean="0"/>
              <a:t> </a:t>
            </a:r>
            <a:r>
              <a:rPr lang="en-GB" dirty="0" err="1" smtClean="0"/>
              <a:t>nin</a:t>
            </a:r>
            <a:r>
              <a:rPr lang="en-GB" dirty="0" smtClean="0"/>
              <a:t> </a:t>
            </a:r>
            <a:r>
              <a:rPr lang="en-GB" dirty="0" err="1" smtClean="0"/>
              <a:t>büyüklüğünün</a:t>
            </a:r>
            <a:r>
              <a:rPr lang="en-GB" dirty="0" smtClean="0"/>
              <a:t> </a:t>
            </a:r>
            <a:r>
              <a:rPr lang="en-GB" dirty="0" err="1" smtClean="0"/>
              <a:t>sabit</a:t>
            </a:r>
            <a:r>
              <a:rPr lang="en-GB" dirty="0" smtClean="0"/>
              <a:t> 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en-GB" dirty="0" err="1" smtClean="0"/>
              <a:t>yola</a:t>
            </a:r>
            <a:r>
              <a:rPr lang="en-GB" dirty="0" smtClean="0"/>
              <a:t> </a:t>
            </a:r>
            <a:r>
              <a:rPr lang="en-GB" dirty="0" err="1" smtClean="0"/>
              <a:t>teğet</a:t>
            </a:r>
            <a:r>
              <a:rPr lang="en-GB" dirty="0" smtClean="0"/>
              <a:t> </a:t>
            </a:r>
            <a:r>
              <a:rPr lang="en-GB" dirty="0" err="1" smtClean="0"/>
              <a:t>olduğunu</a:t>
            </a:r>
            <a:r>
              <a:rPr lang="en-GB" dirty="0" smtClean="0"/>
              <a:t> </a:t>
            </a:r>
            <a:r>
              <a:rPr lang="en-GB" dirty="0" err="1" smtClean="0"/>
              <a:t>görürüz</a:t>
            </a:r>
            <a:r>
              <a:rPr lang="en-GB" dirty="0" smtClean="0"/>
              <a:t>. Bu </a:t>
            </a:r>
            <a:r>
              <a:rPr lang="en-GB" dirty="0" err="1" smtClean="0"/>
              <a:t>nedenle</a:t>
            </a:r>
            <a:endParaRPr lang="en-GB" dirty="0"/>
          </a:p>
          <a:p>
            <a:r>
              <a:rPr lang="en-GB" dirty="0" smtClean="0"/>
              <a:t>                     dir. </a:t>
            </a:r>
            <a:r>
              <a:rPr lang="en-GB" dirty="0" err="1" smtClean="0"/>
              <a:t>Ayrıca</a:t>
            </a:r>
            <a:r>
              <a:rPr lang="en-GB" dirty="0" smtClean="0"/>
              <a:t> </a:t>
            </a:r>
            <a:r>
              <a:rPr lang="en-GB" dirty="0" err="1" smtClean="0"/>
              <a:t>kapalı</a:t>
            </a:r>
            <a:r>
              <a:rPr lang="en-GB" dirty="0" smtClean="0"/>
              <a:t> </a:t>
            </a:r>
            <a:r>
              <a:rPr lang="en-GB" dirty="0" err="1" smtClean="0"/>
              <a:t>çembersel</a:t>
            </a:r>
            <a:r>
              <a:rPr lang="en-GB" dirty="0" smtClean="0"/>
              <a:t> </a:t>
            </a:r>
            <a:r>
              <a:rPr lang="en-GB" dirty="0" err="1" smtClean="0"/>
              <a:t>yolun</a:t>
            </a:r>
            <a:r>
              <a:rPr lang="en-GB" dirty="0" smtClean="0"/>
              <a:t> </a:t>
            </a:r>
            <a:r>
              <a:rPr lang="en-GB" dirty="0" err="1" smtClean="0"/>
              <a:t>çevrelediği</a:t>
            </a:r>
            <a:r>
              <a:rPr lang="en-GB" dirty="0" smtClean="0"/>
              <a:t> </a:t>
            </a:r>
            <a:r>
              <a:rPr lang="en-GB" dirty="0" err="1" smtClean="0"/>
              <a:t>bölgeden</a:t>
            </a:r>
            <a:r>
              <a:rPr lang="en-GB" dirty="0" smtClean="0"/>
              <a:t> </a:t>
            </a:r>
            <a:r>
              <a:rPr lang="en-GB" dirty="0" err="1" smtClean="0"/>
              <a:t>herbiri</a:t>
            </a:r>
            <a:r>
              <a:rPr lang="en-GB" dirty="0" smtClean="0"/>
              <a:t>  </a:t>
            </a:r>
            <a:r>
              <a:rPr lang="en-GB" dirty="0" err="1" smtClean="0"/>
              <a:t>akımı</a:t>
            </a:r>
            <a:r>
              <a:rPr lang="en-GB" dirty="0" smtClean="0"/>
              <a:t> </a:t>
            </a:r>
            <a:r>
              <a:rPr lang="en-GB" dirty="0" err="1" smtClean="0"/>
              <a:t>taşıyan</a:t>
            </a:r>
            <a:r>
              <a:rPr lang="en-GB" dirty="0" smtClean="0"/>
              <a:t> N </a:t>
            </a:r>
            <a:r>
              <a:rPr lang="en-GB" dirty="0" err="1" smtClean="0"/>
              <a:t>tane</a:t>
            </a:r>
            <a:r>
              <a:rPr lang="en-GB" dirty="0" smtClean="0"/>
              <a:t> </a:t>
            </a:r>
            <a:r>
              <a:rPr lang="en-GB" dirty="0" err="1" smtClean="0"/>
              <a:t>kapalı</a:t>
            </a:r>
            <a:r>
              <a:rPr lang="en-GB" dirty="0" smtClean="0"/>
              <a:t> </a:t>
            </a:r>
            <a:r>
              <a:rPr lang="en-GB" dirty="0" err="1" smtClean="0"/>
              <a:t>ilmek</a:t>
            </a:r>
            <a:r>
              <a:rPr lang="en-GB" dirty="0" smtClean="0"/>
              <a:t> </a:t>
            </a:r>
            <a:r>
              <a:rPr lang="en-GB" dirty="0" err="1" smtClean="0"/>
              <a:t>geçmektedir</a:t>
            </a:r>
            <a:r>
              <a:rPr lang="en-GB" dirty="0" smtClean="0"/>
              <a:t>. Bu </a:t>
            </a:r>
            <a:r>
              <a:rPr lang="en-GB" dirty="0" err="1" smtClean="0"/>
              <a:t>nedenle</a:t>
            </a:r>
            <a:r>
              <a:rPr lang="en-GB" dirty="0" smtClean="0"/>
              <a:t> </a:t>
            </a:r>
            <a:r>
              <a:rPr lang="en-GB" dirty="0" err="1" smtClean="0"/>
              <a:t>Eşitlik</a:t>
            </a:r>
            <a:r>
              <a:rPr lang="en-GB" dirty="0" smtClean="0"/>
              <a:t> 30.13 </a:t>
            </a:r>
            <a:r>
              <a:rPr lang="en-GB" dirty="0" err="1" smtClean="0"/>
              <a:t>ün</a:t>
            </a:r>
            <a:r>
              <a:rPr lang="en-GB" dirty="0" smtClean="0"/>
              <a:t> </a:t>
            </a:r>
            <a:r>
              <a:rPr lang="en-GB" dirty="0" err="1" smtClean="0"/>
              <a:t>sağ</a:t>
            </a:r>
            <a:r>
              <a:rPr lang="en-GB" dirty="0" smtClean="0"/>
              <a:t> </a:t>
            </a:r>
            <a:r>
              <a:rPr lang="en-GB" dirty="0" err="1" smtClean="0"/>
              <a:t>tarafı</a:t>
            </a:r>
            <a:r>
              <a:rPr lang="en-GB" dirty="0" smtClean="0"/>
              <a:t>          dır. </a:t>
            </a:r>
            <a:r>
              <a:rPr lang="en-GB" dirty="0" err="1" smtClean="0"/>
              <a:t>Amper</a:t>
            </a:r>
            <a:r>
              <a:rPr lang="en-GB" dirty="0" smtClean="0"/>
              <a:t> </a:t>
            </a:r>
            <a:r>
              <a:rPr lang="en-GB" dirty="0" err="1" smtClean="0"/>
              <a:t>yasasının</a:t>
            </a:r>
            <a:r>
              <a:rPr lang="en-GB" dirty="0" smtClean="0"/>
              <a:t> </a:t>
            </a:r>
            <a:r>
              <a:rPr lang="en-GB" dirty="0" err="1" smtClean="0"/>
              <a:t>bu</a:t>
            </a:r>
            <a:r>
              <a:rPr lang="en-GB" dirty="0" smtClean="0"/>
              <a:t> </a:t>
            </a:r>
            <a:r>
              <a:rPr lang="en-GB" dirty="0" err="1" smtClean="0"/>
              <a:t>çembere</a:t>
            </a:r>
            <a:r>
              <a:rPr lang="en-GB" dirty="0" smtClean="0"/>
              <a:t> </a:t>
            </a:r>
            <a:r>
              <a:rPr lang="en-GB" dirty="0" err="1" smtClean="0"/>
              <a:t>uygulandığında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olur</a:t>
            </a:r>
            <a:r>
              <a:rPr lang="en-GB" dirty="0" smtClean="0"/>
              <a:t>. Bu </a:t>
            </a:r>
            <a:r>
              <a:rPr lang="en-GB" dirty="0" err="1" smtClean="0"/>
              <a:t>sonuç</a:t>
            </a:r>
            <a:r>
              <a:rPr lang="en-GB" dirty="0" smtClean="0"/>
              <a:t>, B </a:t>
            </a:r>
            <a:r>
              <a:rPr lang="en-GB" dirty="0" err="1" smtClean="0"/>
              <a:t>nin</a:t>
            </a:r>
            <a:r>
              <a:rPr lang="en-GB" dirty="0" smtClean="0"/>
              <a:t> 1/r </a:t>
            </a:r>
            <a:r>
              <a:rPr lang="en-GB" dirty="0" err="1" smtClean="0"/>
              <a:t>ile</a:t>
            </a:r>
            <a:r>
              <a:rPr lang="en-GB" dirty="0" smtClean="0"/>
              <a:t> </a:t>
            </a:r>
            <a:r>
              <a:rPr lang="en-GB" dirty="0" err="1" smtClean="0"/>
              <a:t>orantılı</a:t>
            </a:r>
            <a:r>
              <a:rPr lang="en-GB" dirty="0" smtClean="0"/>
              <a:t> </a:t>
            </a:r>
            <a:r>
              <a:rPr lang="en-GB" dirty="0" err="1" smtClean="0"/>
              <a:t>olduğunu</a:t>
            </a:r>
            <a:r>
              <a:rPr lang="en-GB" dirty="0" smtClean="0"/>
              <a:t> </a:t>
            </a:r>
            <a:r>
              <a:rPr lang="en-GB" dirty="0" err="1" smtClean="0"/>
              <a:t>gösterir</a:t>
            </a:r>
            <a:r>
              <a:rPr lang="en-GB" dirty="0" smtClean="0"/>
              <a:t>. </a:t>
            </a:r>
            <a:r>
              <a:rPr lang="en-GB" dirty="0" err="1" smtClean="0"/>
              <a:t>Toroidin</a:t>
            </a:r>
            <a:r>
              <a:rPr lang="en-GB" dirty="0" smtClean="0"/>
              <a:t> </a:t>
            </a:r>
            <a:r>
              <a:rPr lang="en-GB" dirty="0" err="1" smtClean="0"/>
              <a:t>dışındaki</a:t>
            </a:r>
            <a:r>
              <a:rPr lang="en-GB" dirty="0" smtClean="0"/>
              <a:t> </a:t>
            </a:r>
            <a:r>
              <a:rPr lang="en-GB" dirty="0" err="1" smtClean="0"/>
              <a:t>bölgelerde</a:t>
            </a:r>
            <a:r>
              <a:rPr lang="en-GB" dirty="0" smtClean="0"/>
              <a:t> B=0 </a:t>
            </a:r>
            <a:r>
              <a:rPr lang="en-GB" dirty="0" err="1" smtClean="0"/>
              <a:t>olur</a:t>
            </a:r>
            <a:r>
              <a:rPr lang="en-GB" dirty="0" smtClean="0"/>
              <a:t>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981200"/>
            <a:ext cx="609600" cy="23637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2590800"/>
            <a:ext cx="1228725" cy="228600"/>
          </a:xfrm>
          <a:prstGeom prst="rect">
            <a:avLst/>
          </a:prstGeom>
        </p:spPr>
      </p:pic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651248"/>
              </p:ext>
            </p:extLst>
          </p:nvPr>
        </p:nvGraphicFramePr>
        <p:xfrm>
          <a:off x="1023605" y="3063341"/>
          <a:ext cx="533400" cy="32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Denklem" r:id="rId5" imgW="381000" imgH="228600" progId="Equation.3">
                  <p:embed/>
                </p:oleObj>
              </mc:Choice>
              <mc:Fallback>
                <p:oleObj name="Denklem" r:id="rId5" imgW="3810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605" y="3063341"/>
                        <a:ext cx="533400" cy="32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Resi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399" y="3399859"/>
            <a:ext cx="4348967" cy="14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5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7239000" cy="677108"/>
          </a:xfrm>
        </p:spPr>
        <p:txBody>
          <a:bodyPr/>
          <a:lstStyle/>
          <a:p>
            <a:r>
              <a:rPr lang="en-GB" dirty="0" err="1" smtClean="0"/>
              <a:t>Örnek</a:t>
            </a:r>
            <a:r>
              <a:rPr lang="en-GB" dirty="0" smtClean="0"/>
              <a:t> 30.6 </a:t>
            </a:r>
            <a:r>
              <a:rPr lang="en-GB" dirty="0" err="1" smtClean="0"/>
              <a:t>Sonsuz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Levhasının</a:t>
            </a:r>
            <a:r>
              <a:rPr lang="en-GB" dirty="0" smtClean="0"/>
              <a:t> </a:t>
            </a:r>
            <a:r>
              <a:rPr lang="en-GB" dirty="0" err="1" smtClean="0"/>
              <a:t>Oluşturduğu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err="1" smtClean="0"/>
              <a:t>Manyetik</a:t>
            </a:r>
            <a:r>
              <a:rPr lang="en-GB" dirty="0" smtClean="0"/>
              <a:t> Alan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40057" y="2057400"/>
            <a:ext cx="4689144" cy="2828448"/>
          </a:xfrm>
        </p:spPr>
        <p:txBody>
          <a:bodyPr/>
          <a:lstStyle/>
          <a:p>
            <a:r>
              <a:rPr lang="en-GB" dirty="0" err="1" smtClean="0"/>
              <a:t>Şimdiye</a:t>
            </a:r>
            <a:r>
              <a:rPr lang="en-GB" dirty="0" smtClean="0"/>
              <a:t> </a:t>
            </a:r>
            <a:r>
              <a:rPr lang="en-GB" dirty="0" err="1" smtClean="0"/>
              <a:t>kadar</a:t>
            </a:r>
            <a:r>
              <a:rPr lang="en-GB" dirty="0" smtClean="0"/>
              <a:t> </a:t>
            </a:r>
            <a:r>
              <a:rPr lang="en-GB" dirty="0" err="1" smtClean="0"/>
              <a:t>küçük</a:t>
            </a:r>
            <a:r>
              <a:rPr lang="en-GB" dirty="0" smtClean="0"/>
              <a:t> </a:t>
            </a:r>
            <a:r>
              <a:rPr lang="en-GB" dirty="0" err="1" smtClean="0"/>
              <a:t>kesit</a:t>
            </a:r>
            <a:r>
              <a:rPr lang="en-GB" dirty="0" smtClean="0"/>
              <a:t> </a:t>
            </a:r>
            <a:r>
              <a:rPr lang="en-GB" dirty="0" err="1" smtClean="0"/>
              <a:t>alanlı</a:t>
            </a:r>
            <a:r>
              <a:rPr lang="en-GB" dirty="0" smtClean="0"/>
              <a:t> </a:t>
            </a:r>
            <a:r>
              <a:rPr lang="en-GB" dirty="0" err="1" smtClean="0"/>
              <a:t>tellerden</a:t>
            </a:r>
            <a:r>
              <a:rPr lang="en-GB" dirty="0" smtClean="0"/>
              <a:t> </a:t>
            </a:r>
            <a:r>
              <a:rPr lang="en-GB" dirty="0" err="1" smtClean="0"/>
              <a:t>geçen</a:t>
            </a:r>
            <a:r>
              <a:rPr lang="en-GB" dirty="0" smtClean="0"/>
              <a:t> </a:t>
            </a:r>
            <a:r>
              <a:rPr lang="en-GB" dirty="0" err="1" smtClean="0"/>
              <a:t>akımları</a:t>
            </a:r>
            <a:r>
              <a:rPr lang="en-GB" dirty="0" smtClean="0"/>
              <a:t> </a:t>
            </a:r>
            <a:r>
              <a:rPr lang="en-GB" dirty="0" err="1" smtClean="0"/>
              <a:t>dikkate</a:t>
            </a:r>
            <a:r>
              <a:rPr lang="en-GB" dirty="0" smtClean="0"/>
              <a:t> </a:t>
            </a:r>
            <a:r>
              <a:rPr lang="en-GB" dirty="0" err="1" smtClean="0"/>
              <a:t>almıştık</a:t>
            </a:r>
            <a:r>
              <a:rPr lang="en-GB" dirty="0" smtClean="0"/>
              <a:t>. </a:t>
            </a:r>
            <a:r>
              <a:rPr lang="en-GB" dirty="0" err="1" smtClean="0"/>
              <a:t>Şimdi</a:t>
            </a:r>
            <a:r>
              <a:rPr lang="en-GB" dirty="0" smtClean="0"/>
              <a:t> </a:t>
            </a:r>
            <a:r>
              <a:rPr lang="en-GB" dirty="0" err="1" smtClean="0"/>
              <a:t>ise</a:t>
            </a:r>
            <a:r>
              <a:rPr lang="en-GB" dirty="0" smtClean="0"/>
              <a:t> </a:t>
            </a:r>
            <a:r>
              <a:rPr lang="en-GB" dirty="0" err="1" smtClean="0"/>
              <a:t>geniş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cisimden</a:t>
            </a:r>
            <a:r>
              <a:rPr lang="en-GB" dirty="0" smtClean="0"/>
              <a:t> </a:t>
            </a:r>
            <a:r>
              <a:rPr lang="en-GB" dirty="0" err="1" smtClean="0"/>
              <a:t>geçen</a:t>
            </a:r>
            <a:r>
              <a:rPr lang="en-GB" dirty="0" smtClean="0"/>
              <a:t> </a:t>
            </a:r>
            <a:r>
              <a:rPr lang="en-GB" dirty="0" err="1" smtClean="0"/>
              <a:t>akımı</a:t>
            </a:r>
            <a:r>
              <a:rPr lang="en-GB" dirty="0" smtClean="0"/>
              <a:t> </a:t>
            </a:r>
            <a:r>
              <a:rPr lang="en-GB" dirty="0" err="1" smtClean="0"/>
              <a:t>örnek</a:t>
            </a:r>
            <a:r>
              <a:rPr lang="en-GB" dirty="0" smtClean="0"/>
              <a:t> </a:t>
            </a:r>
            <a:r>
              <a:rPr lang="en-GB" dirty="0" err="1" smtClean="0"/>
              <a:t>alalım</a:t>
            </a:r>
            <a:r>
              <a:rPr lang="en-GB" dirty="0" smtClean="0"/>
              <a:t>. </a:t>
            </a:r>
            <a:r>
              <a:rPr lang="en-GB" dirty="0" err="1" smtClean="0"/>
              <a:t>yz</a:t>
            </a:r>
            <a:r>
              <a:rPr lang="en-GB" dirty="0" smtClean="0"/>
              <a:t> </a:t>
            </a:r>
            <a:r>
              <a:rPr lang="en-GB" dirty="0" err="1" smtClean="0"/>
              <a:t>düzleminden</a:t>
            </a:r>
            <a:r>
              <a:rPr lang="en-GB" dirty="0" smtClean="0"/>
              <a:t> </a:t>
            </a:r>
            <a:r>
              <a:rPr lang="en-GB" dirty="0" err="1" smtClean="0"/>
              <a:t>bulunan</a:t>
            </a:r>
            <a:r>
              <a:rPr lang="en-GB" dirty="0" smtClean="0"/>
              <a:t> </a:t>
            </a:r>
            <a:r>
              <a:rPr lang="en-GB" dirty="0" err="1" smtClean="0"/>
              <a:t>sonsuz</a:t>
            </a:r>
            <a:r>
              <a:rPr lang="en-GB" dirty="0" smtClean="0"/>
              <a:t> </a:t>
            </a:r>
            <a:r>
              <a:rPr lang="en-GB" dirty="0" err="1" smtClean="0"/>
              <a:t>genişlikte</a:t>
            </a:r>
            <a:r>
              <a:rPr lang="en-GB" dirty="0" smtClean="0"/>
              <a:t> </a:t>
            </a:r>
            <a:r>
              <a:rPr lang="en-GB" dirty="0" err="1" smtClean="0"/>
              <a:t>ince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levha</a:t>
            </a:r>
            <a:r>
              <a:rPr lang="en-GB" dirty="0" smtClean="0"/>
              <a:t>, </a:t>
            </a:r>
            <a:r>
              <a:rPr lang="en-GB" dirty="0" err="1" smtClean="0"/>
              <a:t>lineer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yoğunluğu</a:t>
            </a:r>
            <a:r>
              <a:rPr lang="en-GB" dirty="0" smtClean="0"/>
              <a:t> </a:t>
            </a:r>
            <a:r>
              <a:rPr lang="en-GB" b="1" dirty="0" err="1" smtClean="0"/>
              <a:t>J</a:t>
            </a:r>
            <a:r>
              <a:rPr lang="en-GB" dirty="0" err="1" smtClean="0"/>
              <a:t>s</a:t>
            </a:r>
            <a:r>
              <a:rPr lang="en-GB" dirty="0" smtClean="0"/>
              <a:t> </a:t>
            </a:r>
            <a:r>
              <a:rPr lang="en-GB" dirty="0" err="1" smtClean="0"/>
              <a:t>olan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yüzey</a:t>
            </a:r>
            <a:r>
              <a:rPr lang="en-GB" dirty="0" smtClean="0"/>
              <a:t> </a:t>
            </a:r>
            <a:r>
              <a:rPr lang="en-GB" dirty="0" err="1" smtClean="0"/>
              <a:t>akımı</a:t>
            </a:r>
            <a:r>
              <a:rPr lang="en-GB" dirty="0" smtClean="0"/>
              <a:t> </a:t>
            </a:r>
            <a:r>
              <a:rPr lang="en-GB" dirty="0" err="1" smtClean="0"/>
              <a:t>taşımaktadır</a:t>
            </a:r>
            <a:r>
              <a:rPr lang="en-GB" dirty="0" smtClean="0"/>
              <a:t>. </a:t>
            </a:r>
            <a:r>
              <a:rPr lang="en-GB" dirty="0" err="1" smtClean="0"/>
              <a:t>Akım</a:t>
            </a:r>
            <a:r>
              <a:rPr lang="en-GB" dirty="0" smtClean="0"/>
              <a:t> y </a:t>
            </a:r>
            <a:r>
              <a:rPr lang="en-GB" dirty="0" err="1" smtClean="0"/>
              <a:t>yönünde</a:t>
            </a:r>
            <a:r>
              <a:rPr lang="en-GB" dirty="0" smtClean="0"/>
              <a:t> </a:t>
            </a:r>
            <a:r>
              <a:rPr lang="en-GB" dirty="0" err="1" smtClean="0"/>
              <a:t>olup</a:t>
            </a:r>
            <a:r>
              <a:rPr lang="en-GB" dirty="0" smtClean="0"/>
              <a:t>, </a:t>
            </a:r>
            <a:r>
              <a:rPr lang="en-GB" dirty="0" err="1" smtClean="0"/>
              <a:t>Js</a:t>
            </a:r>
            <a:r>
              <a:rPr lang="en-GB" dirty="0" smtClean="0"/>
              <a:t> </a:t>
            </a:r>
            <a:r>
              <a:rPr lang="en-GB" dirty="0" err="1" smtClean="0"/>
              <a:t>ise</a:t>
            </a:r>
            <a:r>
              <a:rPr lang="en-GB" dirty="0" smtClean="0"/>
              <a:t> z </a:t>
            </a:r>
            <a:r>
              <a:rPr lang="en-GB" dirty="0" err="1" smtClean="0"/>
              <a:t>ekseni</a:t>
            </a:r>
            <a:r>
              <a:rPr lang="en-GB" dirty="0" smtClean="0"/>
              <a:t> </a:t>
            </a:r>
            <a:r>
              <a:rPr lang="en-GB" dirty="0" err="1" smtClean="0"/>
              <a:t>boyunca</a:t>
            </a:r>
            <a:r>
              <a:rPr lang="en-GB" dirty="0" smtClean="0"/>
              <a:t> </a:t>
            </a:r>
            <a:r>
              <a:rPr lang="en-GB" dirty="0" err="1" smtClean="0"/>
              <a:t>ölçülen</a:t>
            </a:r>
            <a:r>
              <a:rPr lang="en-GB" dirty="0" smtClean="0"/>
              <a:t> </a:t>
            </a:r>
            <a:r>
              <a:rPr lang="en-GB" dirty="0" err="1" smtClean="0"/>
              <a:t>birim</a:t>
            </a:r>
            <a:r>
              <a:rPr lang="en-GB" dirty="0" smtClean="0"/>
              <a:t> </a:t>
            </a:r>
            <a:r>
              <a:rPr lang="en-GB" dirty="0" err="1" smtClean="0"/>
              <a:t>uzunluk</a:t>
            </a:r>
            <a:r>
              <a:rPr lang="en-GB" dirty="0" smtClean="0"/>
              <a:t> </a:t>
            </a:r>
            <a:r>
              <a:rPr lang="en-GB" dirty="0" err="1" smtClean="0"/>
              <a:t>başına</a:t>
            </a:r>
            <a:r>
              <a:rPr lang="en-GB" dirty="0" smtClean="0"/>
              <a:t> </a:t>
            </a:r>
            <a:r>
              <a:rPr lang="en-GB" dirty="0" err="1" smtClean="0"/>
              <a:t>akımı</a:t>
            </a:r>
            <a:r>
              <a:rPr lang="en-GB" dirty="0" smtClean="0"/>
              <a:t> </a:t>
            </a:r>
            <a:r>
              <a:rPr lang="en-GB" dirty="0" err="1" smtClean="0"/>
              <a:t>temsil</a:t>
            </a:r>
            <a:r>
              <a:rPr lang="en-GB" dirty="0" smtClean="0"/>
              <a:t> </a:t>
            </a:r>
            <a:r>
              <a:rPr lang="en-GB" dirty="0" err="1" smtClean="0"/>
              <a:t>etmektedir</a:t>
            </a:r>
            <a:r>
              <a:rPr lang="en-GB" dirty="0" smtClean="0"/>
              <a:t>. </a:t>
            </a:r>
            <a:r>
              <a:rPr lang="en-GB" dirty="0" err="1" smtClean="0"/>
              <a:t>Levhaya</a:t>
            </a:r>
            <a:r>
              <a:rPr lang="en-GB" dirty="0" smtClean="0"/>
              <a:t> </a:t>
            </a:r>
            <a:r>
              <a:rPr lang="en-GB" dirty="0" err="1" smtClean="0"/>
              <a:t>yakın</a:t>
            </a:r>
            <a:r>
              <a:rPr lang="en-GB" dirty="0" smtClean="0"/>
              <a:t> </a:t>
            </a:r>
            <a:r>
              <a:rPr lang="en-GB" dirty="0" err="1" smtClean="0"/>
              <a:t>yerdeki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alanı</a:t>
            </a:r>
            <a:r>
              <a:rPr lang="en-GB" dirty="0" smtClean="0"/>
              <a:t> </a:t>
            </a:r>
            <a:r>
              <a:rPr lang="en-GB" dirty="0" err="1" smtClean="0"/>
              <a:t>bulunuz</a:t>
            </a:r>
            <a:r>
              <a:rPr lang="en-GB" dirty="0" smtClean="0"/>
              <a:t>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1" y="1828800"/>
            <a:ext cx="3688213" cy="428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57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023100" cy="677108"/>
          </a:xfrm>
        </p:spPr>
        <p:txBody>
          <a:bodyPr/>
          <a:lstStyle/>
          <a:p>
            <a:r>
              <a:rPr lang="en-GB" dirty="0" err="1"/>
              <a:t>Örnek</a:t>
            </a:r>
            <a:r>
              <a:rPr lang="en-GB" dirty="0"/>
              <a:t> 30.6 </a:t>
            </a:r>
            <a:r>
              <a:rPr lang="en-GB" dirty="0" err="1"/>
              <a:t>Sonsuz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Akım</a:t>
            </a:r>
            <a:r>
              <a:rPr lang="en-GB" dirty="0"/>
              <a:t> </a:t>
            </a:r>
            <a:r>
              <a:rPr lang="en-GB" dirty="0" err="1"/>
              <a:t>Levhasının</a:t>
            </a:r>
            <a:r>
              <a:rPr lang="en-GB" dirty="0"/>
              <a:t> </a:t>
            </a:r>
            <a:r>
              <a:rPr lang="en-GB" dirty="0" err="1" smtClean="0"/>
              <a:t>Oluşturduğu</a:t>
            </a:r>
            <a:r>
              <a:rPr lang="en-GB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Manyetik</a:t>
            </a:r>
            <a:r>
              <a:rPr lang="en-GB" dirty="0"/>
              <a:t> Alan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905000"/>
            <a:ext cx="7785100" cy="2215991"/>
          </a:xfrm>
        </p:spPr>
        <p:txBody>
          <a:bodyPr/>
          <a:lstStyle/>
          <a:p>
            <a:r>
              <a:rPr lang="en-GB" b="1" dirty="0" err="1" smtClean="0"/>
              <a:t>Çözüm</a:t>
            </a:r>
            <a:r>
              <a:rPr lang="en-GB" dirty="0" smtClean="0"/>
              <a:t>: Bu durum, Gauss </a:t>
            </a:r>
            <a:r>
              <a:rPr lang="en-GB" dirty="0" err="1" smtClean="0"/>
              <a:t>yasasını</a:t>
            </a:r>
            <a:r>
              <a:rPr lang="en-GB" dirty="0" smtClean="0"/>
              <a:t> </a:t>
            </a:r>
            <a:r>
              <a:rPr lang="en-GB" dirty="0" err="1" smtClean="0"/>
              <a:t>içeren</a:t>
            </a:r>
            <a:r>
              <a:rPr lang="en-GB" dirty="0" smtClean="0"/>
              <a:t> </a:t>
            </a:r>
            <a:r>
              <a:rPr lang="en-GB" dirty="0" err="1" smtClean="0"/>
              <a:t>benzer</a:t>
            </a:r>
            <a:r>
              <a:rPr lang="en-GB" dirty="0" smtClean="0"/>
              <a:t> </a:t>
            </a:r>
            <a:r>
              <a:rPr lang="en-GB" dirty="0" err="1" smtClean="0"/>
              <a:t>hesaplamaları</a:t>
            </a:r>
            <a:r>
              <a:rPr lang="en-GB" dirty="0" smtClean="0"/>
              <a:t> </a:t>
            </a:r>
            <a:r>
              <a:rPr lang="en-GB" dirty="0" err="1" smtClean="0"/>
              <a:t>akla</a:t>
            </a:r>
            <a:r>
              <a:rPr lang="en-GB" dirty="0" smtClean="0"/>
              <a:t> </a:t>
            </a:r>
            <a:r>
              <a:rPr lang="en-GB" dirty="0" err="1" smtClean="0"/>
              <a:t>getirmektedir</a:t>
            </a:r>
            <a:r>
              <a:rPr lang="en-GB" dirty="0" smtClean="0"/>
              <a:t>. </a:t>
            </a:r>
            <a:r>
              <a:rPr lang="en-GB" dirty="0" err="1" smtClean="0"/>
              <a:t>Sonsuz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yük</a:t>
            </a:r>
            <a:r>
              <a:rPr lang="en-GB" dirty="0" smtClean="0"/>
              <a:t> </a:t>
            </a:r>
            <a:r>
              <a:rPr lang="en-GB" dirty="0" err="1" smtClean="0"/>
              <a:t>düzleminin</a:t>
            </a:r>
            <a:r>
              <a:rPr lang="en-GB" dirty="0" smtClean="0"/>
              <a:t> </a:t>
            </a:r>
            <a:r>
              <a:rPr lang="en-GB" dirty="0" err="1" smtClean="0"/>
              <a:t>oluşturduğu</a:t>
            </a:r>
            <a:r>
              <a:rPr lang="en-GB" dirty="0" smtClean="0"/>
              <a:t> </a:t>
            </a:r>
            <a:r>
              <a:rPr lang="en-GB" dirty="0" err="1" smtClean="0"/>
              <a:t>elektrik</a:t>
            </a:r>
            <a:r>
              <a:rPr lang="en-GB" dirty="0" smtClean="0"/>
              <a:t> alanine </a:t>
            </a:r>
            <a:r>
              <a:rPr lang="en-GB" dirty="0" err="1" smtClean="0"/>
              <a:t>düzlemden</a:t>
            </a:r>
            <a:r>
              <a:rPr lang="en-GB" dirty="0" smtClean="0"/>
              <a:t> </a:t>
            </a:r>
            <a:r>
              <a:rPr lang="en-GB" dirty="0" err="1" smtClean="0"/>
              <a:t>uzaklığa</a:t>
            </a:r>
            <a:r>
              <a:rPr lang="en-GB" dirty="0" smtClean="0"/>
              <a:t> </a:t>
            </a:r>
            <a:r>
              <a:rPr lang="en-GB" dirty="0" err="1" smtClean="0"/>
              <a:t>bağlı</a:t>
            </a:r>
            <a:r>
              <a:rPr lang="en-GB" dirty="0" smtClean="0"/>
              <a:t> </a:t>
            </a:r>
            <a:r>
              <a:rPr lang="en-GB" dirty="0" err="1" smtClean="0"/>
              <a:t>olmadığını</a:t>
            </a:r>
            <a:r>
              <a:rPr lang="en-GB" dirty="0" smtClean="0"/>
              <a:t> </a:t>
            </a:r>
            <a:r>
              <a:rPr lang="en-GB" dirty="0" err="1" smtClean="0"/>
              <a:t>hatırlayalım</a:t>
            </a:r>
            <a:r>
              <a:rPr lang="en-GB" dirty="0" smtClean="0"/>
              <a:t>. </a:t>
            </a:r>
            <a:r>
              <a:rPr lang="en-GB" dirty="0" err="1" smtClean="0"/>
              <a:t>Burada</a:t>
            </a:r>
            <a:r>
              <a:rPr lang="en-GB" dirty="0" smtClean="0"/>
              <a:t> da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alan</a:t>
            </a:r>
            <a:r>
              <a:rPr lang="en-GB" dirty="0" smtClean="0"/>
              <a:t> </a:t>
            </a:r>
            <a:r>
              <a:rPr lang="en-GB" dirty="0" err="1" smtClean="0"/>
              <a:t>içinde</a:t>
            </a:r>
            <a:r>
              <a:rPr lang="en-GB" dirty="0" smtClean="0"/>
              <a:t> </a:t>
            </a:r>
            <a:r>
              <a:rPr lang="en-GB" dirty="0" err="1" smtClean="0"/>
              <a:t>aynı</a:t>
            </a:r>
            <a:r>
              <a:rPr lang="en-GB" dirty="0" smtClean="0"/>
              <a:t> </a:t>
            </a:r>
            <a:r>
              <a:rPr lang="en-GB" dirty="0" err="1" smtClean="0"/>
              <a:t>sonucu</a:t>
            </a:r>
            <a:r>
              <a:rPr lang="en-GB" dirty="0" smtClean="0"/>
              <a:t> </a:t>
            </a:r>
            <a:r>
              <a:rPr lang="en-GB" dirty="0" err="1" smtClean="0"/>
              <a:t>bekleriz</a:t>
            </a:r>
            <a:r>
              <a:rPr lang="en-GB" dirty="0" smtClean="0"/>
              <a:t>. </a:t>
            </a:r>
            <a:r>
              <a:rPr lang="en-GB" dirty="0" err="1" smtClean="0"/>
              <a:t>Amper</a:t>
            </a:r>
            <a:r>
              <a:rPr lang="en-GB" dirty="0" smtClean="0"/>
              <a:t> </a:t>
            </a:r>
            <a:r>
              <a:rPr lang="en-GB" dirty="0" err="1" smtClean="0"/>
              <a:t>yasasındaki</a:t>
            </a:r>
            <a:r>
              <a:rPr lang="en-GB" dirty="0" smtClean="0"/>
              <a:t> </a:t>
            </a:r>
            <a:r>
              <a:rPr lang="en-GB" dirty="0" err="1" smtClean="0"/>
              <a:t>çizgi</a:t>
            </a:r>
            <a:r>
              <a:rPr lang="en-GB" dirty="0" smtClean="0"/>
              <a:t> </a:t>
            </a:r>
            <a:r>
              <a:rPr lang="en-GB" dirty="0" err="1" smtClean="0"/>
              <a:t>integralini</a:t>
            </a:r>
            <a:r>
              <a:rPr lang="en-GB" dirty="0" smtClean="0"/>
              <a:t> </a:t>
            </a:r>
            <a:r>
              <a:rPr lang="en-GB" dirty="0" err="1" smtClean="0"/>
              <a:t>hesaplamak</a:t>
            </a:r>
            <a:r>
              <a:rPr lang="en-GB" dirty="0" smtClean="0"/>
              <a:t> </a:t>
            </a:r>
            <a:r>
              <a:rPr lang="en-GB" dirty="0" err="1" smtClean="0"/>
              <a:t>için</a:t>
            </a:r>
            <a:r>
              <a:rPr lang="en-GB" dirty="0" smtClean="0"/>
              <a:t> </a:t>
            </a:r>
            <a:r>
              <a:rPr lang="en-GB" dirty="0" err="1" smtClean="0"/>
              <a:t>Şekilde</a:t>
            </a:r>
            <a:r>
              <a:rPr lang="en-GB" dirty="0" smtClean="0"/>
              <a:t> </a:t>
            </a:r>
            <a:r>
              <a:rPr lang="en-GB" dirty="0" err="1" smtClean="0"/>
              <a:t>görülen</a:t>
            </a:r>
            <a:r>
              <a:rPr lang="en-GB" dirty="0" smtClean="0"/>
              <a:t> </a:t>
            </a:r>
            <a:r>
              <a:rPr lang="en-GB" dirty="0" err="1" smtClean="0"/>
              <a:t>levha</a:t>
            </a:r>
            <a:r>
              <a:rPr lang="en-GB" dirty="0" smtClean="0"/>
              <a:t> </a:t>
            </a:r>
            <a:r>
              <a:rPr lang="en-GB" dirty="0" err="1" smtClean="0"/>
              <a:t>diktörtgen</a:t>
            </a:r>
            <a:r>
              <a:rPr lang="en-GB" dirty="0" smtClean="0"/>
              <a:t> </a:t>
            </a:r>
            <a:r>
              <a:rPr lang="en-GB" dirty="0" err="1" smtClean="0"/>
              <a:t>biçimli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ilmektir</a:t>
            </a:r>
            <a:r>
              <a:rPr lang="en-GB" dirty="0" smtClean="0"/>
              <a:t>. </a:t>
            </a:r>
            <a:r>
              <a:rPr lang="en-GB" dirty="0" err="1" smtClean="0"/>
              <a:t>Burada</a:t>
            </a:r>
            <a:r>
              <a:rPr lang="en-GB" dirty="0" smtClean="0"/>
              <a:t> l </a:t>
            </a:r>
            <a:r>
              <a:rPr lang="en-GB" dirty="0" err="1" smtClean="0"/>
              <a:t>kenarı</a:t>
            </a:r>
            <a:r>
              <a:rPr lang="en-GB" dirty="0" smtClean="0"/>
              <a:t> </a:t>
            </a:r>
            <a:r>
              <a:rPr lang="en-GB" dirty="0" err="1" smtClean="0"/>
              <a:t>yüzeye</a:t>
            </a:r>
            <a:r>
              <a:rPr lang="en-GB" dirty="0" smtClean="0"/>
              <a:t> </a:t>
            </a:r>
            <a:r>
              <a:rPr lang="en-GB" dirty="0" err="1" smtClean="0"/>
              <a:t>paraleldir</a:t>
            </a:r>
            <a:r>
              <a:rPr lang="en-GB" dirty="0" smtClean="0"/>
              <a:t>. </a:t>
            </a:r>
            <a:r>
              <a:rPr lang="en-GB" dirty="0" err="1" smtClean="0"/>
              <a:t>Dikdörtgenin</a:t>
            </a:r>
            <a:r>
              <a:rPr lang="en-GB" dirty="0" smtClean="0"/>
              <a:t> </a:t>
            </a:r>
            <a:r>
              <a:rPr lang="en-GB" dirty="0" err="1" smtClean="0"/>
              <a:t>düzlemin</a:t>
            </a:r>
            <a:r>
              <a:rPr lang="en-GB" dirty="0" smtClean="0"/>
              <a:t> </a:t>
            </a:r>
            <a:r>
              <a:rPr lang="en-GB" dirty="0" err="1" smtClean="0"/>
              <a:t>geçen</a:t>
            </a:r>
            <a:r>
              <a:rPr lang="en-GB" dirty="0" smtClean="0"/>
              <a:t> net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Jsl</a:t>
            </a:r>
            <a:r>
              <a:rPr lang="en-GB" dirty="0" smtClean="0"/>
              <a:t> </a:t>
            </a:r>
            <a:r>
              <a:rPr lang="en-GB" dirty="0" err="1" smtClean="0"/>
              <a:t>olur</a:t>
            </a:r>
            <a:r>
              <a:rPr lang="en-GB" dirty="0" smtClean="0"/>
              <a:t>. </a:t>
            </a:r>
            <a:r>
              <a:rPr lang="en-GB" dirty="0" err="1" smtClean="0"/>
              <a:t>Diğer</a:t>
            </a:r>
            <a:r>
              <a:rPr lang="en-GB" dirty="0" smtClean="0"/>
              <a:t> </a:t>
            </a:r>
            <a:r>
              <a:rPr lang="en-GB" dirty="0" err="1" smtClean="0"/>
              <a:t>kenar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katkı</a:t>
            </a:r>
            <a:r>
              <a:rPr lang="en-GB" dirty="0" smtClean="0"/>
              <a:t> </a:t>
            </a:r>
            <a:r>
              <a:rPr lang="en-GB" dirty="0" err="1" smtClean="0"/>
              <a:t>getirmez</a:t>
            </a:r>
            <a:r>
              <a:rPr lang="en-GB" dirty="0" smtClean="0"/>
              <a:t>. </a:t>
            </a:r>
            <a:r>
              <a:rPr lang="en-GB" dirty="0" err="1" smtClean="0"/>
              <a:t>Simetriden</a:t>
            </a:r>
            <a:r>
              <a:rPr lang="en-GB" dirty="0"/>
              <a:t> </a:t>
            </a:r>
            <a:r>
              <a:rPr lang="en-GB" dirty="0" smtClean="0"/>
              <a:t>l </a:t>
            </a:r>
            <a:r>
              <a:rPr lang="en-GB" dirty="0" err="1" smtClean="0"/>
              <a:t>uzunluklu</a:t>
            </a:r>
            <a:r>
              <a:rPr lang="en-GB" dirty="0" smtClean="0"/>
              <a:t> </a:t>
            </a:r>
            <a:r>
              <a:rPr lang="en-GB" dirty="0" err="1" smtClean="0"/>
              <a:t>kenarlar</a:t>
            </a:r>
            <a:r>
              <a:rPr lang="en-GB" dirty="0" smtClean="0"/>
              <a:t> </a:t>
            </a:r>
            <a:r>
              <a:rPr lang="en-GB" dirty="0" err="1" smtClean="0"/>
              <a:t>boyunca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alan</a:t>
            </a:r>
            <a:r>
              <a:rPr lang="en-GB" dirty="0" smtClean="0"/>
              <a:t> </a:t>
            </a:r>
            <a:r>
              <a:rPr lang="en-GB" dirty="0" err="1" smtClean="0"/>
              <a:t>sabit</a:t>
            </a:r>
            <a:r>
              <a:rPr lang="en-GB" dirty="0" smtClean="0"/>
              <a:t> </a:t>
            </a:r>
            <a:r>
              <a:rPr lang="en-GB" dirty="0" err="1" smtClean="0"/>
              <a:t>olduğunu</a:t>
            </a:r>
            <a:r>
              <a:rPr lang="en-GB" dirty="0" smtClean="0"/>
              <a:t> </a:t>
            </a:r>
            <a:r>
              <a:rPr lang="en-GB" dirty="0" err="1" smtClean="0"/>
              <a:t>söyeleyebiliriz</a:t>
            </a:r>
            <a:r>
              <a:rPr lang="en-GB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4161301"/>
            <a:ext cx="281940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35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175500" cy="338554"/>
          </a:xfrm>
        </p:spPr>
        <p:txBody>
          <a:bodyPr/>
          <a:lstStyle/>
          <a:p>
            <a:r>
              <a:rPr lang="en-GB" dirty="0" err="1" smtClean="0"/>
              <a:t>Örnek</a:t>
            </a:r>
            <a:r>
              <a:rPr lang="en-GB" dirty="0" smtClean="0"/>
              <a:t> 30.7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Elemanına</a:t>
            </a:r>
            <a:r>
              <a:rPr lang="en-GB" dirty="0" smtClean="0"/>
              <a:t> </a:t>
            </a:r>
            <a:r>
              <a:rPr lang="en-GB" dirty="0" err="1" smtClean="0"/>
              <a:t>Etkiyen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Kuvvet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708600"/>
            <a:ext cx="4203700" cy="4708981"/>
          </a:xfrm>
        </p:spPr>
        <p:txBody>
          <a:bodyPr/>
          <a:lstStyle/>
          <a:p>
            <a:r>
              <a:rPr lang="en-GB" dirty="0" err="1" smtClean="0"/>
              <a:t>Şekil</a:t>
            </a:r>
            <a:r>
              <a:rPr lang="en-GB" dirty="0" smtClean="0"/>
              <a:t> 30.15 </a:t>
            </a:r>
            <a:r>
              <a:rPr lang="en-GB" dirty="0" err="1" smtClean="0"/>
              <a:t>deki</a:t>
            </a:r>
            <a:r>
              <a:rPr lang="en-GB" dirty="0" smtClean="0"/>
              <a:t> Tel 1 ye </a:t>
            </a:r>
            <a:r>
              <a:rPr lang="en-GB" dirty="0" err="1" smtClean="0"/>
              <a:t>ekseni</a:t>
            </a:r>
            <a:r>
              <a:rPr lang="en-GB" dirty="0" smtClean="0"/>
              <a:t> </a:t>
            </a:r>
            <a:r>
              <a:rPr lang="en-GB" dirty="0" err="1" smtClean="0"/>
              <a:t>boyunca</a:t>
            </a:r>
            <a:r>
              <a:rPr lang="en-GB" dirty="0" smtClean="0"/>
              <a:t> </a:t>
            </a:r>
            <a:r>
              <a:rPr lang="en-GB" dirty="0" err="1" smtClean="0"/>
              <a:t>uzanmakta</a:t>
            </a:r>
            <a:r>
              <a:rPr lang="en-GB" dirty="0" smtClean="0"/>
              <a:t> </a:t>
            </a:r>
            <a:r>
              <a:rPr lang="en-GB" dirty="0" err="1" smtClean="0"/>
              <a:t>ve</a:t>
            </a:r>
            <a:r>
              <a:rPr lang="en-GB" dirty="0" smtClean="0"/>
              <a:t> I1 </a:t>
            </a:r>
            <a:r>
              <a:rPr lang="en-GB" dirty="0" err="1" smtClean="0"/>
              <a:t>kararlı</a:t>
            </a:r>
            <a:r>
              <a:rPr lang="en-GB" dirty="0" smtClean="0"/>
              <a:t> </a:t>
            </a:r>
            <a:r>
              <a:rPr lang="en-GB" dirty="0" err="1" smtClean="0"/>
              <a:t>akım</a:t>
            </a:r>
            <a:r>
              <a:rPr lang="en-GB" dirty="0" smtClean="0"/>
              <a:t> </a:t>
            </a:r>
            <a:r>
              <a:rPr lang="en-GB" dirty="0" err="1" smtClean="0"/>
              <a:t>taşımaktadır</a:t>
            </a:r>
            <a:r>
              <a:rPr lang="en-GB" dirty="0" smtClean="0"/>
              <a:t>. </a:t>
            </a:r>
            <a:r>
              <a:rPr lang="en-GB" dirty="0" err="1" smtClean="0"/>
              <a:t>Telin</a:t>
            </a:r>
            <a:r>
              <a:rPr lang="en-GB" dirty="0" smtClean="0"/>
              <a:t> </a:t>
            </a:r>
            <a:r>
              <a:rPr lang="en-GB" dirty="0" err="1" smtClean="0"/>
              <a:t>sağ</a:t>
            </a:r>
            <a:r>
              <a:rPr lang="en-GB" dirty="0" smtClean="0"/>
              <a:t> </a:t>
            </a:r>
            <a:r>
              <a:rPr lang="en-GB" dirty="0" err="1" smtClean="0"/>
              <a:t>tarafına</a:t>
            </a:r>
            <a:r>
              <a:rPr lang="en-GB" dirty="0" smtClean="0"/>
              <a:t> </a:t>
            </a:r>
            <a:r>
              <a:rPr lang="en-GB" dirty="0" err="1" smtClean="0"/>
              <a:t>yerleştirilen</a:t>
            </a:r>
            <a:r>
              <a:rPr lang="en-GB" dirty="0" smtClean="0"/>
              <a:t> 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en-GB" dirty="0" err="1" smtClean="0"/>
              <a:t>xy</a:t>
            </a:r>
            <a:r>
              <a:rPr lang="en-GB" dirty="0" smtClean="0"/>
              <a:t> </a:t>
            </a:r>
            <a:r>
              <a:rPr lang="en-GB" dirty="0" err="1" smtClean="0"/>
              <a:t>düzeleminde</a:t>
            </a:r>
            <a:r>
              <a:rPr lang="en-GB" dirty="0" smtClean="0"/>
              <a:t> </a:t>
            </a:r>
            <a:r>
              <a:rPr lang="en-GB" dirty="0" err="1" smtClean="0"/>
              <a:t>uzanan</a:t>
            </a:r>
            <a:r>
              <a:rPr lang="en-GB" dirty="0" smtClean="0"/>
              <a:t> </a:t>
            </a:r>
            <a:r>
              <a:rPr lang="en-GB" dirty="0" err="1" smtClean="0"/>
              <a:t>dikdörtgen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levhadan</a:t>
            </a:r>
            <a:r>
              <a:rPr lang="en-GB" dirty="0" smtClean="0"/>
              <a:t> I2 </a:t>
            </a:r>
            <a:r>
              <a:rPr lang="en-GB" dirty="0" err="1" smtClean="0"/>
              <a:t>akımı</a:t>
            </a:r>
            <a:r>
              <a:rPr lang="en-GB" dirty="0" smtClean="0"/>
              <a:t> </a:t>
            </a:r>
            <a:r>
              <a:rPr lang="en-GB" dirty="0" err="1" smtClean="0"/>
              <a:t>geçtiği</a:t>
            </a:r>
            <a:r>
              <a:rPr lang="en-GB" dirty="0" smtClean="0"/>
              <a:t> zaman, </a:t>
            </a:r>
            <a:r>
              <a:rPr lang="en-GB" dirty="0" err="1" smtClean="0"/>
              <a:t>Şekildeki</a:t>
            </a:r>
            <a:r>
              <a:rPr lang="en-GB" dirty="0" smtClean="0"/>
              <a:t> Tel 2 </a:t>
            </a:r>
            <a:r>
              <a:rPr lang="en-GB" dirty="0" err="1" smtClean="0"/>
              <a:t>olarak</a:t>
            </a:r>
            <a:r>
              <a:rPr lang="en-GB" dirty="0" smtClean="0"/>
              <a:t> </a:t>
            </a:r>
            <a:r>
              <a:rPr lang="en-GB" dirty="0" err="1" smtClean="0"/>
              <a:t>belirtilen</a:t>
            </a:r>
            <a:r>
              <a:rPr lang="en-GB" dirty="0" smtClean="0"/>
              <a:t> </a:t>
            </a:r>
            <a:r>
              <a:rPr lang="en-GB" dirty="0" err="1" smtClean="0"/>
              <a:t>ilmeğin</a:t>
            </a:r>
            <a:r>
              <a:rPr lang="en-GB" dirty="0" smtClean="0"/>
              <a:t> b </a:t>
            </a:r>
            <a:r>
              <a:rPr lang="en-GB" dirty="0" err="1" smtClean="0"/>
              <a:t>uzunluklu</a:t>
            </a:r>
            <a:r>
              <a:rPr lang="en-GB" dirty="0" smtClean="0"/>
              <a:t> </a:t>
            </a:r>
            <a:r>
              <a:rPr lang="en-GB" dirty="0" err="1" smtClean="0"/>
              <a:t>üst</a:t>
            </a:r>
            <a:r>
              <a:rPr lang="en-GB" dirty="0" smtClean="0"/>
              <a:t> </a:t>
            </a:r>
            <a:r>
              <a:rPr lang="en-GB" dirty="0" err="1" smtClean="0"/>
              <a:t>teline</a:t>
            </a:r>
            <a:r>
              <a:rPr lang="en-GB" dirty="0" smtClean="0"/>
              <a:t> Tel 1’in </a:t>
            </a:r>
            <a:r>
              <a:rPr lang="en-GB" dirty="0" err="1" smtClean="0"/>
              <a:t>uyguladığı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kuvveti</a:t>
            </a:r>
            <a:r>
              <a:rPr lang="en-GB" dirty="0" smtClean="0"/>
              <a:t> </a:t>
            </a:r>
            <a:r>
              <a:rPr lang="en-GB" dirty="0" err="1" smtClean="0"/>
              <a:t>bulunuz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Çözüm:Bu</a:t>
            </a:r>
            <a:r>
              <a:rPr lang="en-GB" dirty="0" smtClean="0"/>
              <a:t> </a:t>
            </a:r>
            <a:r>
              <a:rPr lang="en-GB" dirty="0" err="1" smtClean="0"/>
              <a:t>problemdei</a:t>
            </a:r>
            <a:r>
              <a:rPr lang="en-GB" dirty="0" smtClean="0"/>
              <a:t> Tel 2 </a:t>
            </a:r>
            <a:r>
              <a:rPr lang="en-GB" dirty="0" err="1" smtClean="0"/>
              <a:t>nin</a:t>
            </a:r>
            <a:r>
              <a:rPr lang="en-GB" dirty="0" smtClean="0"/>
              <a:t> dx </a:t>
            </a:r>
            <a:r>
              <a:rPr lang="en-GB" dirty="0" err="1" smtClean="0"/>
              <a:t>uzunlukta</a:t>
            </a:r>
            <a:r>
              <a:rPr lang="en-GB" dirty="0" smtClean="0"/>
              <a:t> </a:t>
            </a:r>
            <a:r>
              <a:rPr lang="en-GB" dirty="0" err="1" smtClean="0"/>
              <a:t>küçük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</a:t>
            </a:r>
            <a:r>
              <a:rPr lang="en-GB" dirty="0" err="1" smtClean="0"/>
              <a:t>parçasına</a:t>
            </a:r>
            <a:r>
              <a:rPr lang="en-GB" dirty="0" smtClean="0"/>
              <a:t> </a:t>
            </a:r>
            <a:r>
              <a:rPr lang="en-GB" dirty="0" err="1" smtClean="0"/>
              <a:t>etkiyen</a:t>
            </a:r>
            <a:r>
              <a:rPr lang="en-GB" dirty="0" smtClean="0"/>
              <a:t> </a:t>
            </a:r>
            <a:r>
              <a:rPr lang="en-GB" dirty="0" err="1" smtClean="0"/>
              <a:t>kuvveti</a:t>
            </a:r>
            <a:r>
              <a:rPr lang="en-GB" dirty="0" smtClean="0"/>
              <a:t> </a:t>
            </a:r>
            <a:r>
              <a:rPr lang="en-GB" dirty="0" err="1" smtClean="0"/>
              <a:t>bulmak</a:t>
            </a:r>
            <a:r>
              <a:rPr lang="en-GB" dirty="0" smtClean="0"/>
              <a:t> </a:t>
            </a:r>
            <a:r>
              <a:rPr lang="en-GB" dirty="0" err="1" smtClean="0"/>
              <a:t>için</a:t>
            </a:r>
            <a:r>
              <a:rPr lang="en-GB" dirty="0" smtClean="0"/>
              <a:t> </a:t>
            </a:r>
            <a:r>
              <a:rPr lang="en-GB" dirty="0" err="1" smtClean="0"/>
              <a:t>Eşitlik</a:t>
            </a:r>
            <a:r>
              <a:rPr lang="en-GB" dirty="0" smtClean="0"/>
              <a:t> 30.12 </a:t>
            </a:r>
            <a:r>
              <a:rPr lang="en-GB" dirty="0" err="1" smtClean="0"/>
              <a:t>yi</a:t>
            </a:r>
            <a:r>
              <a:rPr lang="en-GB" dirty="0" smtClean="0"/>
              <a:t> </a:t>
            </a:r>
            <a:r>
              <a:rPr lang="en-GB" dirty="0" err="1" smtClean="0"/>
              <a:t>kullanabiliriz</a:t>
            </a:r>
            <a:r>
              <a:rPr lang="en-GB" dirty="0" smtClean="0"/>
              <a:t>. </a:t>
            </a:r>
            <a:r>
              <a:rPr lang="en-GB" dirty="0" err="1" smtClean="0"/>
              <a:t>Ancak</a:t>
            </a:r>
            <a:r>
              <a:rPr lang="en-GB" dirty="0" smtClean="0"/>
              <a:t>, </a:t>
            </a:r>
            <a:r>
              <a:rPr lang="en-GB" dirty="0" err="1" smtClean="0"/>
              <a:t>söz</a:t>
            </a:r>
            <a:r>
              <a:rPr lang="en-GB" dirty="0" smtClean="0"/>
              <a:t> </a:t>
            </a:r>
            <a:r>
              <a:rPr lang="en-GB" dirty="0" err="1" smtClean="0"/>
              <a:t>konusu</a:t>
            </a:r>
            <a:r>
              <a:rPr lang="en-GB" dirty="0" smtClean="0"/>
              <a:t> </a:t>
            </a:r>
            <a:r>
              <a:rPr lang="en-GB" dirty="0" err="1" smtClean="0"/>
              <a:t>olan</a:t>
            </a:r>
            <a:r>
              <a:rPr lang="en-GB" dirty="0" smtClean="0"/>
              <a:t> </a:t>
            </a:r>
            <a:r>
              <a:rPr lang="en-GB" dirty="0" err="1" smtClean="0"/>
              <a:t>eşitlik</a:t>
            </a:r>
            <a:r>
              <a:rPr lang="en-GB" dirty="0" smtClean="0"/>
              <a:t> </a:t>
            </a:r>
            <a:r>
              <a:rPr lang="en-GB" dirty="0" err="1" smtClean="0"/>
              <a:t>yanlızca</a:t>
            </a:r>
            <a:r>
              <a:rPr lang="en-GB" dirty="0" smtClean="0"/>
              <a:t> </a:t>
            </a:r>
            <a:r>
              <a:rPr lang="en-GB" dirty="0" err="1" smtClean="0"/>
              <a:t>iki</a:t>
            </a:r>
            <a:r>
              <a:rPr lang="en-GB" dirty="0" smtClean="0"/>
              <a:t> parallel tele </a:t>
            </a:r>
            <a:r>
              <a:rPr lang="en-GB" dirty="0" err="1" smtClean="0"/>
              <a:t>uygulanabilir</a:t>
            </a:r>
            <a:r>
              <a:rPr lang="en-GB" dirty="0" smtClean="0"/>
              <a:t> 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en-GB" dirty="0" err="1" smtClean="0"/>
              <a:t>burada</a:t>
            </a:r>
            <a:r>
              <a:rPr lang="en-GB" dirty="0" smtClean="0"/>
              <a:t> </a:t>
            </a:r>
            <a:r>
              <a:rPr lang="en-GB" dirty="0" err="1" smtClean="0"/>
              <a:t>kullanılamaz</a:t>
            </a:r>
            <a:r>
              <a:rPr lang="en-GB" dirty="0" smtClean="0"/>
              <a:t>. </a:t>
            </a:r>
            <a:r>
              <a:rPr lang="en-GB" dirty="0" err="1" smtClean="0"/>
              <a:t>Doğru</a:t>
            </a:r>
            <a:r>
              <a:rPr lang="en-GB" dirty="0" smtClean="0"/>
              <a:t> </a:t>
            </a:r>
            <a:r>
              <a:rPr lang="en-GB" dirty="0" err="1" smtClean="0"/>
              <a:t>yaklaşım</a:t>
            </a:r>
            <a:r>
              <a:rPr lang="en-GB" dirty="0" smtClean="0"/>
              <a:t>, </a:t>
            </a:r>
            <a:r>
              <a:rPr lang="en-GB" dirty="0" err="1" smtClean="0"/>
              <a:t>telin</a:t>
            </a:r>
            <a:r>
              <a:rPr lang="en-GB" dirty="0" smtClean="0"/>
              <a:t> </a:t>
            </a:r>
            <a:r>
              <a:rPr lang="en-GB" dirty="0" err="1" smtClean="0"/>
              <a:t>küçük</a:t>
            </a:r>
            <a:r>
              <a:rPr lang="en-GB" dirty="0" smtClean="0"/>
              <a:t> </a:t>
            </a:r>
            <a:r>
              <a:rPr lang="en-GB" dirty="0" err="1" smtClean="0"/>
              <a:t>bir</a:t>
            </a:r>
            <a:r>
              <a:rPr lang="en-GB" dirty="0" smtClean="0"/>
              <a:t> d</a:t>
            </a:r>
            <a:r>
              <a:rPr lang="en-GB" b="1" dirty="0" smtClean="0"/>
              <a:t>s</a:t>
            </a:r>
            <a:r>
              <a:rPr lang="en-GB" dirty="0" smtClean="0"/>
              <a:t> </a:t>
            </a:r>
            <a:r>
              <a:rPr lang="en-GB" dirty="0" err="1" smtClean="0"/>
              <a:t>elemanını</a:t>
            </a:r>
            <a:r>
              <a:rPr lang="en-GB" dirty="0" smtClean="0"/>
              <a:t> </a:t>
            </a:r>
            <a:r>
              <a:rPr lang="en-GB" dirty="0" err="1" smtClean="0"/>
              <a:t>etkiyen</a:t>
            </a:r>
            <a:r>
              <a:rPr lang="en-GB" dirty="0" smtClean="0"/>
              <a:t>                            </a:t>
            </a:r>
            <a:r>
              <a:rPr lang="en-GB" dirty="0" err="1" smtClean="0"/>
              <a:t>ifadesinden</a:t>
            </a:r>
            <a:r>
              <a:rPr lang="en-GB" dirty="0" smtClean="0"/>
              <a:t> </a:t>
            </a:r>
            <a:r>
              <a:rPr lang="en-GB" dirty="0" err="1" smtClean="0"/>
              <a:t>hareket</a:t>
            </a:r>
            <a:r>
              <a:rPr lang="en-GB" dirty="0" smtClean="0"/>
              <a:t> </a:t>
            </a:r>
            <a:r>
              <a:rPr lang="en-GB" dirty="0" err="1" smtClean="0"/>
              <a:t>etmektir</a:t>
            </a:r>
            <a:r>
              <a:rPr lang="en-GB" dirty="0" smtClean="0"/>
              <a:t>. (</a:t>
            </a:r>
            <a:r>
              <a:rPr lang="en-GB" dirty="0" err="1" smtClean="0"/>
              <a:t>Eşt</a:t>
            </a:r>
            <a:r>
              <a:rPr lang="en-GB" dirty="0" smtClean="0"/>
              <a:t>. 29.4)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708600"/>
            <a:ext cx="3722331" cy="354919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86" y="5828795"/>
            <a:ext cx="1652476" cy="3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52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251700" cy="677108"/>
          </a:xfrm>
        </p:spPr>
        <p:txBody>
          <a:bodyPr/>
          <a:lstStyle/>
          <a:p>
            <a:r>
              <a:rPr lang="en-GB" dirty="0" err="1"/>
              <a:t>Örnek</a:t>
            </a:r>
            <a:r>
              <a:rPr lang="en-GB" dirty="0"/>
              <a:t> 30.7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Akım</a:t>
            </a:r>
            <a:r>
              <a:rPr lang="en-GB" dirty="0"/>
              <a:t> </a:t>
            </a:r>
            <a:r>
              <a:rPr lang="en-GB" dirty="0" err="1"/>
              <a:t>Elemanına</a:t>
            </a:r>
            <a:r>
              <a:rPr lang="en-GB" dirty="0"/>
              <a:t> </a:t>
            </a:r>
            <a:r>
              <a:rPr lang="en-GB" dirty="0" err="1"/>
              <a:t>Etkiyen</a:t>
            </a:r>
            <a:r>
              <a:rPr lang="en-GB" dirty="0"/>
              <a:t> </a:t>
            </a:r>
            <a:r>
              <a:rPr lang="en-GB" dirty="0" err="1"/>
              <a:t>Manyetik</a:t>
            </a:r>
            <a:r>
              <a:rPr lang="en-GB" dirty="0"/>
              <a:t> </a:t>
            </a:r>
            <a:r>
              <a:rPr lang="en-GB" dirty="0" err="1"/>
              <a:t>Kuvvet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524000"/>
            <a:ext cx="7708900" cy="4431983"/>
          </a:xfrm>
        </p:spPr>
        <p:txBody>
          <a:bodyPr/>
          <a:lstStyle/>
          <a:p>
            <a:r>
              <a:rPr lang="en-GB" dirty="0" err="1" smtClean="0"/>
              <a:t>Burada</a:t>
            </a:r>
            <a:r>
              <a:rPr lang="en-GB" dirty="0" smtClean="0"/>
              <a:t> I1=I2 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en-GB" b="1" dirty="0" smtClean="0"/>
              <a:t>B</a:t>
            </a:r>
            <a:r>
              <a:rPr lang="en-GB" dirty="0" smtClean="0"/>
              <a:t> </a:t>
            </a:r>
            <a:r>
              <a:rPr lang="en-GB" dirty="0" err="1" smtClean="0"/>
              <a:t>ise</a:t>
            </a:r>
            <a:r>
              <a:rPr lang="en-GB" dirty="0" smtClean="0"/>
              <a:t> </a:t>
            </a:r>
            <a:r>
              <a:rPr lang="en-GB" dirty="0" err="1" smtClean="0"/>
              <a:t>uzunluğu</a:t>
            </a:r>
            <a:r>
              <a:rPr lang="en-GB" dirty="0" smtClean="0"/>
              <a:t> d</a:t>
            </a:r>
            <a:r>
              <a:rPr lang="en-GB" b="1" dirty="0" smtClean="0"/>
              <a:t>s</a:t>
            </a:r>
            <a:r>
              <a:rPr lang="en-GB" dirty="0" smtClean="0"/>
              <a:t> </a:t>
            </a:r>
            <a:r>
              <a:rPr lang="en-GB" dirty="0" err="1" smtClean="0"/>
              <a:t>olan</a:t>
            </a:r>
            <a:r>
              <a:rPr lang="en-GB" dirty="0" smtClean="0"/>
              <a:t> </a:t>
            </a:r>
            <a:r>
              <a:rPr lang="en-GB" dirty="0" err="1" smtClean="0"/>
              <a:t>elemanın</a:t>
            </a:r>
            <a:r>
              <a:rPr lang="en-GB" dirty="0" smtClean="0"/>
              <a:t> </a:t>
            </a:r>
            <a:r>
              <a:rPr lang="en-GB" dirty="0" err="1" smtClean="0"/>
              <a:t>bulunduğu</a:t>
            </a:r>
            <a:r>
              <a:rPr lang="en-GB" dirty="0" smtClean="0"/>
              <a:t> </a:t>
            </a:r>
            <a:r>
              <a:rPr lang="en-GB" dirty="0" err="1" smtClean="0"/>
              <a:t>yerde</a:t>
            </a:r>
            <a:r>
              <a:rPr lang="en-GB" dirty="0" smtClean="0"/>
              <a:t> Tel 1 ‘in </a:t>
            </a:r>
            <a:r>
              <a:rPr lang="en-GB" dirty="0" err="1" smtClean="0"/>
              <a:t>oluşturduğu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alandır</a:t>
            </a:r>
            <a:r>
              <a:rPr lang="en-GB" dirty="0" smtClean="0"/>
              <a:t>. </a:t>
            </a:r>
            <a:r>
              <a:rPr lang="en-GB" dirty="0" err="1" smtClean="0"/>
              <a:t>Amper</a:t>
            </a:r>
            <a:r>
              <a:rPr lang="en-GB" dirty="0" smtClean="0"/>
              <a:t> </a:t>
            </a:r>
            <a:r>
              <a:rPr lang="en-GB" dirty="0" err="1" smtClean="0"/>
              <a:t>yasasından</a:t>
            </a:r>
            <a:r>
              <a:rPr lang="en-GB" dirty="0" smtClean="0"/>
              <a:t> Tel-1 in x </a:t>
            </a:r>
            <a:r>
              <a:rPr lang="en-GB" dirty="0" err="1" smtClean="0"/>
              <a:t>uzaklığında</a:t>
            </a:r>
            <a:r>
              <a:rPr lang="en-GB" dirty="0" smtClean="0"/>
              <a:t> </a:t>
            </a:r>
            <a:r>
              <a:rPr lang="en-GB" dirty="0" err="1" smtClean="0"/>
              <a:t>oluşturduğu</a:t>
            </a:r>
            <a:r>
              <a:rPr lang="en-GB" dirty="0" smtClean="0"/>
              <a:t> </a:t>
            </a:r>
            <a:r>
              <a:rPr lang="en-GB" dirty="0" err="1" smtClean="0"/>
              <a:t>alan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/>
              <a:t>i</a:t>
            </a:r>
            <a:r>
              <a:rPr lang="en-GB" dirty="0" err="1" smtClean="0"/>
              <a:t>le</a:t>
            </a:r>
            <a:r>
              <a:rPr lang="en-GB" dirty="0" smtClean="0"/>
              <a:t> </a:t>
            </a:r>
            <a:r>
              <a:rPr lang="en-GB" dirty="0" err="1" smtClean="0"/>
              <a:t>verilir</a:t>
            </a:r>
            <a:r>
              <a:rPr lang="en-GB" dirty="0" smtClean="0"/>
              <a:t>. </a:t>
            </a:r>
            <a:r>
              <a:rPr lang="en-GB" dirty="0" err="1" smtClean="0"/>
              <a:t>Burada</a:t>
            </a:r>
            <a:r>
              <a:rPr lang="en-GB" dirty="0" smtClean="0"/>
              <a:t> </a:t>
            </a:r>
            <a:r>
              <a:rPr lang="en-GB" dirty="0" err="1" smtClean="0"/>
              <a:t>manyetik</a:t>
            </a:r>
            <a:r>
              <a:rPr lang="en-GB" dirty="0" smtClean="0"/>
              <a:t> </a:t>
            </a:r>
            <a:r>
              <a:rPr lang="en-GB" dirty="0" err="1" smtClean="0"/>
              <a:t>alan</a:t>
            </a:r>
            <a:r>
              <a:rPr lang="en-GB" dirty="0" smtClean="0"/>
              <a:t> </a:t>
            </a:r>
            <a:r>
              <a:rPr lang="en-GB" dirty="0" err="1" smtClean="0"/>
              <a:t>sayfa</a:t>
            </a:r>
            <a:r>
              <a:rPr lang="en-GB" dirty="0" smtClean="0"/>
              <a:t> </a:t>
            </a:r>
            <a:r>
              <a:rPr lang="en-GB" dirty="0" err="1" smtClean="0"/>
              <a:t>düzleminin</a:t>
            </a:r>
            <a:r>
              <a:rPr lang="en-GB" dirty="0" smtClean="0"/>
              <a:t> </a:t>
            </a:r>
            <a:r>
              <a:rPr lang="en-GB" dirty="0" err="1" smtClean="0"/>
              <a:t>içine</a:t>
            </a:r>
            <a:r>
              <a:rPr lang="en-GB" dirty="0" smtClean="0"/>
              <a:t> </a:t>
            </a:r>
            <a:r>
              <a:rPr lang="en-GB" dirty="0" err="1" smtClean="0"/>
              <a:t>doğrudur</a:t>
            </a:r>
            <a:r>
              <a:rPr lang="en-GB" dirty="0" smtClean="0"/>
              <a:t>. Tel-2 x-</a:t>
            </a:r>
            <a:r>
              <a:rPr lang="en-GB" dirty="0" err="1" smtClean="0"/>
              <a:t>ekseni</a:t>
            </a:r>
            <a:r>
              <a:rPr lang="en-GB" dirty="0" smtClean="0"/>
              <a:t> </a:t>
            </a:r>
            <a:r>
              <a:rPr lang="en-GB" dirty="0" err="1" smtClean="0"/>
              <a:t>boyunca</a:t>
            </a:r>
            <a:r>
              <a:rPr lang="en-GB" dirty="0" smtClean="0"/>
              <a:t> </a:t>
            </a:r>
            <a:r>
              <a:rPr lang="en-GB" dirty="0" err="1" smtClean="0"/>
              <a:t>olduğu</a:t>
            </a:r>
            <a:r>
              <a:rPr lang="en-GB" dirty="0" smtClean="0"/>
              <a:t> </a:t>
            </a:r>
            <a:r>
              <a:rPr lang="en-GB" dirty="0" err="1" smtClean="0"/>
              <a:t>için</a:t>
            </a:r>
            <a:r>
              <a:rPr lang="en-GB" dirty="0" smtClean="0"/>
              <a:t> d</a:t>
            </a:r>
            <a:r>
              <a:rPr lang="en-GB" b="1" dirty="0" smtClean="0"/>
              <a:t>s</a:t>
            </a:r>
            <a:r>
              <a:rPr lang="en-GB" dirty="0" smtClean="0"/>
              <a:t>=dx</a:t>
            </a:r>
            <a:r>
              <a:rPr lang="en-GB" b="1" dirty="0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alarak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bulunur</a:t>
            </a:r>
            <a:r>
              <a:rPr lang="en-GB" dirty="0" smtClean="0"/>
              <a:t>. x=a </a:t>
            </a:r>
            <a:r>
              <a:rPr lang="en-GB" dirty="0" err="1" smtClean="0"/>
              <a:t>ile</a:t>
            </a:r>
            <a:r>
              <a:rPr lang="en-GB" dirty="0" smtClean="0"/>
              <a:t> x=</a:t>
            </a:r>
            <a:r>
              <a:rPr lang="en-GB" dirty="0" err="1" smtClean="0"/>
              <a:t>a+b</a:t>
            </a:r>
            <a:r>
              <a:rPr lang="en-GB" dirty="0" smtClean="0"/>
              <a:t> </a:t>
            </a:r>
            <a:r>
              <a:rPr lang="en-GB" dirty="0" err="1" smtClean="0"/>
              <a:t>arasında</a:t>
            </a:r>
            <a:r>
              <a:rPr lang="en-GB" dirty="0" smtClean="0"/>
              <a:t> </a:t>
            </a:r>
            <a:r>
              <a:rPr lang="en-GB" dirty="0" err="1" smtClean="0"/>
              <a:t>integrali</a:t>
            </a:r>
            <a:r>
              <a:rPr lang="en-GB" dirty="0" smtClean="0"/>
              <a:t> </a:t>
            </a:r>
            <a:r>
              <a:rPr lang="en-GB" dirty="0" err="1" smtClean="0"/>
              <a:t>alınarak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/>
              <a:t>e</a:t>
            </a:r>
            <a:r>
              <a:rPr lang="en-GB" dirty="0" err="1" smtClean="0"/>
              <a:t>lde</a:t>
            </a:r>
            <a:r>
              <a:rPr lang="en-GB" dirty="0" smtClean="0"/>
              <a:t> </a:t>
            </a:r>
            <a:r>
              <a:rPr lang="en-GB" dirty="0" err="1" smtClean="0"/>
              <a:t>edilir</a:t>
            </a:r>
            <a:r>
              <a:rPr lang="en-GB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446258"/>
            <a:ext cx="1603577" cy="52554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795764"/>
            <a:ext cx="4727433" cy="62615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915456"/>
            <a:ext cx="4971860" cy="67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01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133040"/>
            <a:ext cx="3848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/>
              <a:t>Bir</a:t>
            </a:r>
            <a:r>
              <a:rPr lang="en-GB" spc="-5" dirty="0"/>
              <a:t> </a:t>
            </a:r>
            <a:r>
              <a:rPr lang="en-GB" spc="-5" dirty="0" err="1"/>
              <a:t>Selenoidin</a:t>
            </a:r>
            <a:r>
              <a:rPr lang="en-GB" spc="-5" dirty="0"/>
              <a:t> </a:t>
            </a:r>
            <a:r>
              <a:rPr lang="en-GB" spc="-5" dirty="0" err="1"/>
              <a:t>Manyetik</a:t>
            </a:r>
            <a:r>
              <a:rPr lang="en-GB" spc="-5" dirty="0"/>
              <a:t> Alanı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848100" cy="1992212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selonoid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helisel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biçimde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sarılmış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uzun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teldir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195580">
              <a:lnSpc>
                <a:spcPct val="101899"/>
              </a:lnSpc>
              <a:spcBef>
                <a:spcPts val="1080"/>
              </a:spcBef>
            </a:pPr>
            <a:r>
              <a:rPr lang="en-GB" sz="1800" dirty="0" err="1" smtClean="0">
                <a:latin typeface="Arial"/>
                <a:cs typeface="Arial"/>
              </a:rPr>
              <a:t>Makul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şekilde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düzgün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manyetik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alan</a:t>
            </a:r>
            <a:r>
              <a:rPr lang="en-GB" sz="1800" dirty="0" smtClean="0">
                <a:latin typeface="Arial"/>
                <a:cs typeface="Arial"/>
              </a:rPr>
              <a:t>  </a:t>
            </a:r>
            <a:r>
              <a:rPr lang="en-GB" sz="1800" dirty="0" err="1" smtClean="0">
                <a:latin typeface="Arial"/>
                <a:cs typeface="Arial"/>
              </a:rPr>
              <a:t>tel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sarımları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ile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kuşatılan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boşlukta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üretilir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5" dirty="0" smtClean="0">
                <a:latin typeface="Arial"/>
                <a:cs typeface="Arial"/>
              </a:rPr>
              <a:t>solenoid</a:t>
            </a:r>
            <a:r>
              <a:rPr lang="en-GB" sz="1800" spc="-5" dirty="0" smtClean="0">
                <a:latin typeface="Arial"/>
                <a:cs typeface="Arial"/>
              </a:rPr>
              <a:t>in </a:t>
            </a:r>
            <a:r>
              <a:rPr lang="en-GB" sz="1800" spc="-5" dirty="0" err="1" smtClean="0">
                <a:latin typeface="Arial"/>
                <a:cs typeface="Arial"/>
              </a:rPr>
              <a:t>içinde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30.4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16" y="1133040"/>
            <a:ext cx="3543300" cy="50577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10476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 smtClean="0"/>
              <a:t>Bir</a:t>
            </a:r>
            <a:r>
              <a:rPr lang="en-GB" spc="-5" dirty="0" smtClean="0"/>
              <a:t> </a:t>
            </a:r>
            <a:r>
              <a:rPr lang="en-GB" spc="-5" dirty="0" err="1" smtClean="0"/>
              <a:t>Selenoidin</a:t>
            </a:r>
            <a:r>
              <a:rPr lang="en-GB" spc="-5" dirty="0" smtClean="0"/>
              <a:t> </a:t>
            </a:r>
            <a:r>
              <a:rPr lang="en-GB" spc="-5" dirty="0" err="1" smtClean="0"/>
              <a:t>Manyetik</a:t>
            </a:r>
            <a:r>
              <a:rPr lang="en-GB" spc="-5" dirty="0" smtClean="0"/>
              <a:t> Alanı, </a:t>
            </a:r>
            <a:r>
              <a:rPr lang="en-GB" spc="-5" dirty="0" err="1" smtClean="0"/>
              <a:t>Tarifi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491673"/>
            <a:ext cx="5280660" cy="2394886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en-GB" sz="1800" dirty="0" err="1" smtClean="0">
                <a:latin typeface="Arial"/>
                <a:cs typeface="Arial"/>
              </a:rPr>
              <a:t>Selonoidin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içinde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alan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çizgileri</a:t>
            </a:r>
            <a:r>
              <a:rPr lang="en-GB" sz="1800" dirty="0" smtClean="0">
                <a:latin typeface="Arial"/>
                <a:cs typeface="Arial"/>
              </a:rPr>
              <a:t>;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spc="-5" dirty="0" err="1" smtClean="0">
                <a:latin typeface="Arial"/>
                <a:cs typeface="Arial"/>
              </a:rPr>
              <a:t>Hemen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hemen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birbirin</a:t>
            </a:r>
            <a:r>
              <a:rPr lang="en-GB" spc="-5" dirty="0" err="1" smtClean="0">
                <a:latin typeface="Arial"/>
                <a:cs typeface="Arial"/>
              </a:rPr>
              <a:t>e</a:t>
            </a:r>
            <a:r>
              <a:rPr lang="en-GB" spc="-5" dirty="0" smtClean="0">
                <a:latin typeface="Arial"/>
                <a:cs typeface="Arial"/>
              </a:rPr>
              <a:t> </a:t>
            </a:r>
            <a:r>
              <a:rPr lang="en-GB" spc="-5" dirty="0" err="1" smtClean="0">
                <a:latin typeface="Arial"/>
                <a:cs typeface="Arial"/>
              </a:rPr>
              <a:t>paraleldir</a:t>
            </a:r>
            <a:r>
              <a:rPr lang="en-GB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spc="-5" dirty="0" err="1" smtClean="0">
                <a:latin typeface="Arial"/>
                <a:cs typeface="Arial"/>
              </a:rPr>
              <a:t>Düzgün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bir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şekilde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dağılmıştır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spc="-5" dirty="0" err="1" smtClean="0">
                <a:latin typeface="Arial"/>
                <a:cs typeface="Arial"/>
              </a:rPr>
              <a:t>Birbirine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yakındır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lang="en-GB" sz="1800" spc="-5" dirty="0" smtClean="0">
                <a:latin typeface="Arial"/>
                <a:cs typeface="Arial"/>
              </a:rPr>
              <a:t>Bu alanine </a:t>
            </a:r>
            <a:r>
              <a:rPr lang="en-GB" sz="1800" spc="-5" dirty="0" err="1" smtClean="0">
                <a:latin typeface="Arial"/>
                <a:cs typeface="Arial"/>
              </a:rPr>
              <a:t>kuvvetli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ve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hemen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hemen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düzgün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olduğunu</a:t>
            </a:r>
            <a:r>
              <a:rPr lang="en-GB" sz="1800" spc="-5" dirty="0" smtClean="0">
                <a:latin typeface="Arial"/>
                <a:cs typeface="Arial"/>
              </a:rPr>
              <a:t> </a:t>
            </a:r>
            <a:r>
              <a:rPr lang="en-GB" sz="1800" spc="-5" dirty="0" err="1" smtClean="0">
                <a:latin typeface="Arial"/>
                <a:cs typeface="Arial"/>
              </a:rPr>
              <a:t>gösterir</a:t>
            </a:r>
            <a:r>
              <a:rPr lang="en-GB"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225" y="971330"/>
            <a:ext cx="65659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 dirty="0" err="1" smtClean="0"/>
              <a:t>Sıkıca</a:t>
            </a:r>
            <a:r>
              <a:rPr lang="en-GB" spc="-5" dirty="0" smtClean="0"/>
              <a:t> </a:t>
            </a:r>
            <a:r>
              <a:rPr lang="en-GB" spc="-5" dirty="0" err="1" smtClean="0"/>
              <a:t>Sarılmış</a:t>
            </a:r>
            <a:r>
              <a:rPr lang="en-GB" spc="-5" dirty="0" smtClean="0"/>
              <a:t> </a:t>
            </a:r>
            <a:r>
              <a:rPr lang="en-GB" spc="-5" dirty="0" err="1" smtClean="0"/>
              <a:t>Bir</a:t>
            </a:r>
            <a:r>
              <a:rPr lang="en-GB" spc="-5" dirty="0" smtClean="0"/>
              <a:t> </a:t>
            </a:r>
            <a:r>
              <a:rPr lang="en-GB" spc="-5" dirty="0" err="1" smtClean="0"/>
              <a:t>Selonidin</a:t>
            </a:r>
            <a:r>
              <a:rPr lang="en-GB" spc="-5" dirty="0" smtClean="0"/>
              <a:t> </a:t>
            </a:r>
            <a:r>
              <a:rPr lang="en-GB" spc="-5" dirty="0" err="1" smtClean="0"/>
              <a:t>Manyetik</a:t>
            </a:r>
            <a:r>
              <a:rPr lang="en-GB" spc="-5" dirty="0" smtClean="0"/>
              <a:t> Alanı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09716" y="1676400"/>
            <a:ext cx="3291575" cy="2678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700"/>
              </a:lnSpc>
              <a:spcBef>
                <a:spcPts val="100"/>
              </a:spcBef>
            </a:pPr>
            <a:r>
              <a:rPr lang="en-GB" sz="1800" dirty="0" smtClean="0">
                <a:latin typeface="Arial"/>
                <a:cs typeface="Arial"/>
              </a:rPr>
              <a:t>Alan </a:t>
            </a:r>
            <a:r>
              <a:rPr lang="en-GB" sz="1800" dirty="0" err="1" smtClean="0">
                <a:latin typeface="Arial"/>
                <a:cs typeface="Arial"/>
              </a:rPr>
              <a:t>dağılımı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çubuk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minatısın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alan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dağılımına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benzerdir</a:t>
            </a:r>
            <a:r>
              <a:rPr lang="en-GB" sz="1800" dirty="0" smtClean="0">
                <a:latin typeface="Arial"/>
                <a:cs typeface="Arial"/>
              </a:rPr>
              <a:t>. </a:t>
            </a:r>
            <a:r>
              <a:rPr lang="en-GB" sz="1800" dirty="0" err="1" smtClean="0">
                <a:latin typeface="Arial"/>
                <a:cs typeface="Arial"/>
              </a:rPr>
              <a:t>Selonoidin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uzunluğu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artıkça</a:t>
            </a:r>
            <a:r>
              <a:rPr lang="en-GB" sz="1800" dirty="0" smtClean="0">
                <a:latin typeface="Arial"/>
                <a:cs typeface="Arial"/>
              </a:rPr>
              <a:t>,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dirty="0" err="1" smtClean="0">
                <a:latin typeface="Arial"/>
                <a:cs typeface="Arial"/>
              </a:rPr>
              <a:t>İçerideki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alan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daha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düzgün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olur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dirty="0" err="1" smtClean="0">
                <a:latin typeface="Arial"/>
                <a:cs typeface="Arial"/>
              </a:rPr>
              <a:t>Dışarıdaki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alan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daha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zayıf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olur</a:t>
            </a:r>
            <a:r>
              <a:rPr lang="en-GB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30.4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199" y="1426876"/>
            <a:ext cx="4944609" cy="390712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395795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Ideal Solenoid –</a:t>
            </a:r>
            <a:r>
              <a:rPr spc="55" dirty="0"/>
              <a:t> </a:t>
            </a:r>
            <a:r>
              <a:rPr lang="en-GB" spc="-5" dirty="0" err="1" smtClean="0"/>
              <a:t>Karekteriği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534541"/>
            <a:ext cx="3931285" cy="1558119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464820" indent="-223520">
              <a:lnSpc>
                <a:spcPct val="100000"/>
              </a:lnSpc>
              <a:spcBef>
                <a:spcPts val="121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dirty="0" err="1" smtClean="0">
                <a:latin typeface="Arial"/>
                <a:cs typeface="Arial"/>
              </a:rPr>
              <a:t>Sarımlar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yakın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yerleştirildiği</a:t>
            </a:r>
            <a:r>
              <a:rPr lang="en-GB" dirty="0" smtClean="0">
                <a:latin typeface="Arial"/>
                <a:cs typeface="Arial"/>
              </a:rPr>
              <a:t>,</a:t>
            </a:r>
            <a:endParaRPr sz="1800" dirty="0">
              <a:latin typeface="Arial"/>
              <a:cs typeface="Arial"/>
            </a:endParaRPr>
          </a:p>
          <a:p>
            <a:pPr marL="464820" marR="233045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GB" sz="1800" dirty="0" err="1" smtClean="0">
                <a:latin typeface="Arial"/>
                <a:cs typeface="Arial"/>
              </a:rPr>
              <a:t>Uzunluğu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sarım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yarıçapından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büyük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olduğu</a:t>
            </a:r>
            <a:r>
              <a:rPr lang="en-GB" sz="1800" dirty="0" smtClean="0">
                <a:latin typeface="Arial"/>
                <a:cs typeface="Arial"/>
              </a:rPr>
              <a:t> zaman,</a:t>
            </a:r>
            <a:endParaRPr lang="en-GB" dirty="0">
              <a:latin typeface="Arial"/>
              <a:cs typeface="Arial"/>
            </a:endParaRPr>
          </a:p>
          <a:p>
            <a:pPr marL="241300" marR="233045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tabLst>
                <a:tab pos="465455" algn="l"/>
              </a:tabLst>
            </a:pPr>
            <a:r>
              <a:rPr lang="en-GB" sz="1800" dirty="0" smtClean="0">
                <a:latin typeface="Arial"/>
                <a:cs typeface="Arial"/>
              </a:rPr>
              <a:t>Ideal </a:t>
            </a:r>
            <a:r>
              <a:rPr lang="en-GB" sz="1800" dirty="0" err="1" smtClean="0">
                <a:latin typeface="Arial"/>
                <a:cs typeface="Arial"/>
              </a:rPr>
              <a:t>bir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selonoide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err="1" smtClean="0">
                <a:latin typeface="Arial"/>
                <a:cs typeface="Arial"/>
              </a:rPr>
              <a:t>yaklaşır</a:t>
            </a:r>
            <a:r>
              <a:rPr lang="tr-TR" sz="1800" dirty="0" smtClean="0">
                <a:latin typeface="Arial"/>
                <a:cs typeface="Arial"/>
              </a:rPr>
              <a:t>.</a:t>
            </a:r>
            <a:endParaRPr lang="en-GB" sz="1800" dirty="0" smtClean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en-GB" sz="1200" spc="-5" dirty="0" err="1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30.4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665" y="940130"/>
            <a:ext cx="223837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727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Solenoid</a:t>
            </a:r>
            <a:r>
              <a:rPr lang="tr-TR" spc="-5" dirty="0" smtClean="0"/>
              <a:t>e Amper Yasasının Uygulanması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100059" cy="4172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spc="-10" dirty="0" smtClean="0">
                <a:latin typeface="Arial"/>
                <a:cs typeface="Arial"/>
              </a:rPr>
              <a:t>İdeal </a:t>
            </a:r>
            <a:r>
              <a:rPr lang="tr-TR" sz="1800" spc="-10" dirty="0" err="1" smtClean="0">
                <a:latin typeface="Arial"/>
                <a:cs typeface="Arial"/>
              </a:rPr>
              <a:t>selonidi</a:t>
            </a:r>
            <a:r>
              <a:rPr lang="tr-TR" sz="1800" spc="-10" dirty="0" smtClean="0">
                <a:latin typeface="Arial"/>
                <a:cs typeface="Arial"/>
              </a:rPr>
              <a:t> kuşatan </a:t>
            </a:r>
            <a:r>
              <a:rPr lang="tr-TR" sz="1800" spc="-10" dirty="0" err="1" smtClean="0">
                <a:latin typeface="Arial"/>
                <a:cs typeface="Arial"/>
              </a:rPr>
              <a:t>amperiyan</a:t>
            </a:r>
            <a:r>
              <a:rPr lang="tr-TR" sz="1800" spc="-10" dirty="0" smtClean="0">
                <a:latin typeface="Arial"/>
                <a:cs typeface="Arial"/>
              </a:rPr>
              <a:t> halkasını (Şekilde ilmek 1) dikkate alalım.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İlmek küçük bir akımı kuşatır.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err="1" smtClean="0">
                <a:latin typeface="Arial"/>
                <a:cs typeface="Arial"/>
              </a:rPr>
              <a:t>Selonoidin</a:t>
            </a:r>
            <a:r>
              <a:rPr lang="tr-TR" sz="1800" spc="-5" dirty="0" smtClean="0">
                <a:latin typeface="Arial"/>
                <a:cs typeface="Arial"/>
              </a:rPr>
              <a:t> dışında zayıf bir alan vardır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Telin sarımının ikinci tabakası alanı yok etmek için kullanılabilirdi.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800" spc="-5" dirty="0" smtClean="0">
                <a:latin typeface="Arial"/>
                <a:cs typeface="Arial"/>
              </a:rPr>
              <a:t>A</a:t>
            </a:r>
            <a:r>
              <a:rPr lang="tr-TR" sz="1800" spc="-5" dirty="0" err="1" smtClean="0">
                <a:latin typeface="Arial"/>
                <a:cs typeface="Arial"/>
              </a:rPr>
              <a:t>mper</a:t>
            </a:r>
            <a:r>
              <a:rPr lang="tr-TR" sz="1800" spc="-5" dirty="0" smtClean="0">
                <a:latin typeface="Arial"/>
                <a:cs typeface="Arial"/>
              </a:rPr>
              <a:t> yasası aynı zamanda </a:t>
            </a:r>
            <a:r>
              <a:rPr lang="tr-TR" sz="1800" spc="-5" dirty="0" err="1" smtClean="0">
                <a:latin typeface="Arial"/>
                <a:cs typeface="Arial"/>
              </a:rPr>
              <a:t>selonoidin</a:t>
            </a:r>
            <a:r>
              <a:rPr lang="tr-TR" sz="1800" spc="-5" dirty="0" smtClean="0">
                <a:latin typeface="Arial"/>
                <a:cs typeface="Arial"/>
              </a:rPr>
              <a:t> içteki manyetik alanı bulmak için de kullanılabilir.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7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İçteki alana paralel l uzunluğunda ve alana dik w uzunluğunda bir dikdörtgeni ele alalım.</a:t>
            </a:r>
            <a:endParaRPr sz="18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390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lang="tr-TR" sz="1600" spc="-5" dirty="0" smtClean="0">
                <a:latin typeface="Arial"/>
                <a:cs typeface="Arial"/>
              </a:rPr>
              <a:t>Bu şekilde ilmek 2 </a:t>
            </a:r>
            <a:r>
              <a:rPr lang="tr-TR" sz="1600" spc="-5" dirty="0" err="1" smtClean="0">
                <a:latin typeface="Arial"/>
                <a:cs typeface="Arial"/>
              </a:rPr>
              <a:t>dir</a:t>
            </a:r>
            <a:r>
              <a:rPr lang="tr-TR" sz="1600" spc="-5" dirty="0" smtClean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44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err="1" smtClean="0">
                <a:latin typeface="Arial"/>
                <a:cs typeface="Arial"/>
              </a:rPr>
              <a:t>Selonodin</a:t>
            </a:r>
            <a:r>
              <a:rPr lang="tr-TR" sz="1800" dirty="0" smtClean="0">
                <a:latin typeface="Arial"/>
                <a:cs typeface="Arial"/>
              </a:rPr>
              <a:t> içinde l uzunluğundaki kenara katkı sağlar.</a:t>
            </a:r>
            <a:endParaRPr sz="18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405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lang="tr-TR" sz="1600" spc="-5" dirty="0" smtClean="0">
                <a:latin typeface="Arial"/>
                <a:cs typeface="Arial"/>
              </a:rPr>
              <a:t>Bu şekilde kenar 1 </a:t>
            </a:r>
            <a:r>
              <a:rPr lang="tr-TR" sz="1600" spc="-5" dirty="0" err="1" smtClean="0">
                <a:latin typeface="Arial"/>
                <a:cs typeface="Arial"/>
              </a:rPr>
              <a:t>dir</a:t>
            </a:r>
            <a:r>
              <a:rPr lang="tr-TR" sz="1600" spc="-5" dirty="0" smtClean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755015" lvl="1" indent="-175260">
              <a:lnSpc>
                <a:spcPct val="100000"/>
              </a:lnSpc>
              <a:spcBef>
                <a:spcPts val="385"/>
              </a:spcBef>
              <a:buClr>
                <a:srgbClr val="2086B9"/>
              </a:buClr>
              <a:buFont typeface="Wingdings"/>
              <a:buChar char=""/>
              <a:tabLst>
                <a:tab pos="755650" algn="l"/>
              </a:tabLst>
            </a:pPr>
            <a:r>
              <a:rPr lang="tr-TR" sz="1600" spc="-5" dirty="0" err="1" smtClean="0">
                <a:latin typeface="Arial"/>
                <a:cs typeface="Arial"/>
              </a:rPr>
              <a:t>Kenat</a:t>
            </a:r>
            <a:r>
              <a:rPr lang="tr-TR" sz="1600" spc="-5" dirty="0" smtClean="0">
                <a:latin typeface="Arial"/>
                <a:cs typeface="Arial"/>
              </a:rPr>
              <a:t> 2, 3 ve 4 alana sıfır katkı sağlar</a:t>
            </a:r>
            <a:r>
              <a:rPr sz="1600" spc="-5" dirty="0" smtClean="0"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34732" y="1315220"/>
            <a:ext cx="7910830" cy="4545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2400" spc="-5" dirty="0" err="1"/>
              <a:t>Solenoide</a:t>
            </a:r>
            <a:r>
              <a:rPr lang="tr-TR" sz="2400" spc="-5" dirty="0"/>
              <a:t> Amper Yasasının Uygulanması</a:t>
            </a:r>
            <a:r>
              <a:rPr sz="2200" spc="-5" dirty="0" smtClean="0">
                <a:solidFill>
                  <a:srgbClr val="0D3856"/>
                </a:solidFill>
                <a:latin typeface="Arial"/>
                <a:cs typeface="Arial"/>
              </a:rPr>
              <a:t>,</a:t>
            </a:r>
            <a:r>
              <a:rPr sz="2200" spc="50" dirty="0" smtClean="0">
                <a:solidFill>
                  <a:srgbClr val="0D3856"/>
                </a:solidFill>
                <a:latin typeface="Arial"/>
                <a:cs typeface="Arial"/>
              </a:rPr>
              <a:t> </a:t>
            </a:r>
            <a:r>
              <a:rPr lang="tr-TR" sz="2200" spc="-5" dirty="0" smtClean="0">
                <a:solidFill>
                  <a:srgbClr val="0D3856"/>
                </a:solidFill>
                <a:latin typeface="Arial"/>
                <a:cs typeface="Arial"/>
              </a:rPr>
              <a:t>devamı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tr-TR" sz="1800" spc="-10" dirty="0" smtClean="0">
                <a:latin typeface="Arial"/>
                <a:cs typeface="Arial"/>
              </a:rPr>
              <a:t>Uygulanan Amper yasası,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tr-TR" sz="1800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tr-TR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r>
              <a:rPr lang="tr-TR" sz="1800" dirty="0" smtClean="0">
                <a:latin typeface="Arial"/>
                <a:cs typeface="Arial"/>
              </a:rPr>
              <a:t>verir. Dikdörtgen boyunca toplam akım, her bir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sarımdan geçen akımla yüzeyin içindeki sarım sayısının çarpımına eşittir.</a:t>
            </a: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endParaRPr lang="tr-TR" spc="-5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endParaRPr lang="tr-TR" sz="1800" spc="-5" dirty="0" smtClean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r>
              <a:rPr lang="tr-TR" spc="-5" dirty="0" smtClean="0">
                <a:latin typeface="Arial"/>
                <a:cs typeface="Arial"/>
              </a:rPr>
              <a:t>Manyetik alan için Amper yasını çözersek,</a:t>
            </a: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endParaRPr lang="tr-TR" spc="-5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endParaRPr lang="tr-TR" spc="-5" dirty="0" smtClean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endParaRPr lang="tr-TR" spc="-5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r>
              <a:rPr lang="tr-TR" spc="-5" dirty="0" smtClean="0">
                <a:latin typeface="Arial"/>
                <a:cs typeface="Arial"/>
              </a:rPr>
              <a:t>olur. Burada, </a:t>
            </a:r>
            <a:r>
              <a:rPr lang="en-US" i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i="1" spc="-5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ℓ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birim uzunluk başına sarım sayısıdır.</a:t>
            </a: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r>
              <a:rPr lang="tr-TR" spc="-5" dirty="0" smtClean="0">
                <a:latin typeface="Arial"/>
                <a:cs typeface="Arial"/>
              </a:rPr>
              <a:t>Bu sadece çok uzun </a:t>
            </a:r>
            <a:r>
              <a:rPr lang="tr-TR" spc="-5" dirty="0" err="1" smtClean="0">
                <a:latin typeface="Arial"/>
                <a:cs typeface="Arial"/>
              </a:rPr>
              <a:t>selonoidin</a:t>
            </a:r>
            <a:r>
              <a:rPr lang="tr-TR" spc="-5" dirty="0" smtClean="0">
                <a:latin typeface="Arial"/>
                <a:cs typeface="Arial"/>
              </a:rPr>
              <a:t> merkezine yakın noktalarda geçerlidir.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30.4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1" name="Nesne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206095"/>
              </p:ext>
            </p:extLst>
          </p:nvPr>
        </p:nvGraphicFramePr>
        <p:xfrm>
          <a:off x="838200" y="2431697"/>
          <a:ext cx="3372097" cy="66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1" name="Denklem" r:id="rId3" imgW="1968500" imgH="393700" progId="Equation.3">
                  <p:embed/>
                </p:oleObj>
              </mc:Choice>
              <mc:Fallback>
                <p:oleObj name="Denklem" r:id="rId3" imgW="19685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431697"/>
                        <a:ext cx="3372097" cy="6679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Nesne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924753"/>
              </p:ext>
            </p:extLst>
          </p:nvPr>
        </p:nvGraphicFramePr>
        <p:xfrm>
          <a:off x="821140" y="3603879"/>
          <a:ext cx="2196644" cy="468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2" name="Denklem" r:id="rId5" imgW="1295400" imgH="279400" progId="Equation.3">
                  <p:embed/>
                </p:oleObj>
              </mc:Choice>
              <mc:Fallback>
                <p:oleObj name="Denklem" r:id="rId5" imgW="12954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140" y="3603879"/>
                        <a:ext cx="2196644" cy="468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Nesne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256599"/>
              </p:ext>
            </p:extLst>
          </p:nvPr>
        </p:nvGraphicFramePr>
        <p:xfrm>
          <a:off x="856397" y="4495800"/>
          <a:ext cx="1936692" cy="635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3" name="Denklem" r:id="rId7" imgW="1193800" imgH="393700" progId="Equation.3">
                  <p:embed/>
                </p:oleObj>
              </mc:Choice>
              <mc:Fallback>
                <p:oleObj name="Denklem" r:id="rId7" imgW="11938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397" y="4495800"/>
                        <a:ext cx="1936692" cy="6352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1765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Ma</a:t>
            </a:r>
            <a:r>
              <a:rPr lang="tr-TR" spc="-5" dirty="0" err="1" smtClean="0"/>
              <a:t>nyetik</a:t>
            </a:r>
            <a:r>
              <a:rPr lang="tr-TR" spc="-5" dirty="0" smtClean="0"/>
              <a:t> Akı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44500" y="1528075"/>
            <a:ext cx="3974465" cy="502977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34010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Manyetik alanla alakalı olan manyetik akı, elektri</a:t>
            </a:r>
            <a:r>
              <a:rPr lang="tr-TR" dirty="0" smtClean="0">
                <a:latin typeface="Arial"/>
                <a:cs typeface="Arial"/>
              </a:rPr>
              <a:t>k akıya benzer şekilde tanımlanır.</a:t>
            </a:r>
            <a:endParaRPr sz="1800" dirty="0">
              <a:latin typeface="Arial"/>
              <a:cs typeface="Arial"/>
            </a:endParaRPr>
          </a:p>
          <a:p>
            <a:pPr marL="12700" marR="347980">
              <a:lnSpc>
                <a:spcPct val="101699"/>
              </a:lnSpc>
              <a:spcBef>
                <a:spcPts val="1095"/>
              </a:spcBef>
            </a:pPr>
            <a:r>
              <a:rPr lang="tr-TR" sz="1800" spc="-5" dirty="0" smtClean="0">
                <a:latin typeface="Arial"/>
                <a:cs typeface="Arial"/>
              </a:rPr>
              <a:t>Keyfi şekilli yüzey üzerinde </a:t>
            </a:r>
            <a:r>
              <a:rPr lang="tr-TR" sz="1800" spc="-5" dirty="0" err="1" smtClean="0">
                <a:latin typeface="Arial"/>
                <a:cs typeface="Arial"/>
              </a:rPr>
              <a:t>d</a:t>
            </a:r>
            <a:r>
              <a:rPr lang="tr-TR" sz="1800" i="1" spc="-5" dirty="0" err="1" smtClean="0">
                <a:latin typeface="Arial"/>
                <a:cs typeface="Arial"/>
              </a:rPr>
              <a:t>A</a:t>
            </a:r>
            <a:r>
              <a:rPr lang="tr-TR" sz="1800" spc="-5" dirty="0" smtClean="0">
                <a:latin typeface="Arial"/>
                <a:cs typeface="Arial"/>
              </a:rPr>
              <a:t> alan elamanı dikkate alalım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34290" indent="-22225">
              <a:lnSpc>
                <a:spcPct val="100000"/>
              </a:lnSpc>
              <a:spcBef>
                <a:spcPts val="865"/>
              </a:spcBef>
            </a:pPr>
            <a:r>
              <a:rPr lang="tr-TR" sz="1800" dirty="0" smtClean="0">
                <a:latin typeface="Arial"/>
                <a:cs typeface="Arial"/>
              </a:rPr>
              <a:t>Bu elemanda manyetik alan</a:t>
            </a:r>
            <a:r>
              <a:rPr sz="1800" spc="-250" dirty="0" smtClean="0">
                <a:latin typeface="Arial"/>
                <a:cs typeface="Arial"/>
              </a:rPr>
              <a:t> </a:t>
            </a:r>
            <a:r>
              <a:rPr sz="3075" b="1" spc="-22" baseline="-4065" dirty="0">
                <a:latin typeface="Arial"/>
                <a:cs typeface="Arial"/>
              </a:rPr>
              <a:t>B</a:t>
            </a:r>
            <a:r>
              <a:rPr sz="3075" b="1" spc="-540" baseline="-4065" dirty="0">
                <a:latin typeface="Arial"/>
                <a:cs typeface="Arial"/>
              </a:rPr>
              <a:t> 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sz="1800" dirty="0" err="1" smtClean="0">
                <a:latin typeface="Arial"/>
                <a:cs typeface="Arial"/>
              </a:rPr>
              <a:t>dir</a:t>
            </a:r>
            <a:r>
              <a:rPr lang="tr-TR"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6350" indent="21590">
              <a:lnSpc>
                <a:spcPct val="101000"/>
              </a:lnSpc>
              <a:spcBef>
                <a:spcPts val="905"/>
              </a:spcBef>
            </a:pPr>
            <a:r>
              <a:rPr sz="1950" i="1" spc="10" dirty="0" err="1">
                <a:latin typeface="Arial"/>
                <a:cs typeface="Arial"/>
              </a:rPr>
              <a:t>d</a:t>
            </a:r>
            <a:r>
              <a:rPr sz="1950" b="1" spc="10" dirty="0" err="1">
                <a:latin typeface="Arial"/>
                <a:cs typeface="Arial"/>
              </a:rPr>
              <a:t>A</a:t>
            </a:r>
            <a:r>
              <a:rPr sz="1950" b="1" spc="10" dirty="0">
                <a:latin typeface="Arial"/>
                <a:cs typeface="Arial"/>
              </a:rPr>
              <a:t> </a:t>
            </a:r>
            <a:r>
              <a:rPr lang="tr-TR" sz="1800" spc="-5" dirty="0" smtClean="0">
                <a:latin typeface="Arial"/>
                <a:cs typeface="Arial"/>
              </a:rPr>
              <a:t>yüzeye dik bir vektör ve </a:t>
            </a:r>
            <a:r>
              <a:rPr lang="tr-TR" sz="1800" spc="-5" dirty="0" err="1" smtClean="0">
                <a:latin typeface="Arial"/>
                <a:cs typeface="Arial"/>
              </a:rPr>
              <a:t>d</a:t>
            </a:r>
            <a:r>
              <a:rPr lang="tr-TR" sz="1800" i="1" spc="-5" dirty="0" err="1" smtClean="0">
                <a:latin typeface="Arial"/>
                <a:cs typeface="Arial"/>
              </a:rPr>
              <a:t>A</a:t>
            </a:r>
            <a:r>
              <a:rPr lang="tr-TR" sz="1800" spc="-5" dirty="0" smtClean="0">
                <a:latin typeface="Arial"/>
                <a:cs typeface="Arial"/>
              </a:rPr>
              <a:t> alanına eşit büyüklüktedir.</a:t>
            </a: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lang="tr-TR" dirty="0" smtClean="0">
                <a:latin typeface="Arial"/>
                <a:cs typeface="Arial"/>
              </a:rPr>
              <a:t>Manyetik akı </a:t>
            </a:r>
            <a:r>
              <a:rPr lang="en-US" dirty="0" smtClean="0">
                <a:latin typeface="Arial"/>
                <a:cs typeface="Arial"/>
              </a:rPr>
              <a:t>Φ</a:t>
            </a:r>
            <a:r>
              <a:rPr lang="en-US" baseline="-20833" dirty="0" smtClean="0">
                <a:latin typeface="Arial"/>
                <a:cs typeface="Arial"/>
              </a:rPr>
              <a:t>B</a:t>
            </a:r>
            <a:r>
              <a:rPr lang="en-US" spc="225" baseline="-20833" dirty="0" smtClean="0">
                <a:latin typeface="Arial"/>
                <a:cs typeface="Arial"/>
              </a:rPr>
              <a:t> </a:t>
            </a:r>
            <a:endParaRPr lang="en-US" dirty="0">
              <a:latin typeface="Arial"/>
              <a:cs typeface="Arial"/>
            </a:endParaRPr>
          </a:p>
          <a:p>
            <a:pPr marL="349885">
              <a:lnSpc>
                <a:spcPct val="100000"/>
              </a:lnSpc>
              <a:spcBef>
                <a:spcPts val="355"/>
              </a:spcBef>
            </a:pPr>
            <a:r>
              <a:rPr lang="en-US" sz="1900" spc="55" dirty="0">
                <a:latin typeface="Symbol"/>
                <a:cs typeface="Symbol"/>
              </a:rPr>
              <a:t></a:t>
            </a:r>
            <a:r>
              <a:rPr lang="en-US" sz="1650" i="1" spc="82" baseline="-25252" dirty="0">
                <a:latin typeface="Arial"/>
                <a:cs typeface="Arial"/>
              </a:rPr>
              <a:t>B </a:t>
            </a:r>
            <a:r>
              <a:rPr lang="en-US" sz="1900" spc="35" dirty="0">
                <a:latin typeface="Symbol"/>
                <a:cs typeface="Symbol"/>
              </a:rPr>
              <a:t></a:t>
            </a:r>
            <a:r>
              <a:rPr lang="en-US" sz="1900" spc="35" dirty="0">
                <a:latin typeface="Times New Roman"/>
                <a:cs typeface="Times New Roman"/>
              </a:rPr>
              <a:t> </a:t>
            </a:r>
            <a:r>
              <a:rPr lang="en-US" sz="4275" spc="202" baseline="-13645" dirty="0">
                <a:latin typeface="Symbol"/>
                <a:cs typeface="Symbol"/>
              </a:rPr>
              <a:t></a:t>
            </a:r>
            <a:r>
              <a:rPr lang="en-US" sz="1900" b="1" spc="135" dirty="0">
                <a:latin typeface="Arial"/>
                <a:cs typeface="Arial"/>
              </a:rPr>
              <a:t>B</a:t>
            </a:r>
            <a:r>
              <a:rPr lang="en-US" sz="1900" spc="135" dirty="0">
                <a:latin typeface="Symbol"/>
                <a:cs typeface="Symbol"/>
              </a:rPr>
              <a:t></a:t>
            </a:r>
            <a:r>
              <a:rPr lang="en-US" sz="1900" spc="-100" dirty="0">
                <a:latin typeface="Times New Roman"/>
                <a:cs typeface="Times New Roman"/>
              </a:rPr>
              <a:t> </a:t>
            </a:r>
            <a:r>
              <a:rPr lang="en-US" sz="1900" i="1" spc="25" dirty="0" err="1">
                <a:latin typeface="Arial"/>
                <a:cs typeface="Arial"/>
              </a:rPr>
              <a:t>d</a:t>
            </a:r>
            <a:r>
              <a:rPr lang="en-US" sz="1900" b="1" spc="25" dirty="0" err="1">
                <a:latin typeface="Arial"/>
                <a:cs typeface="Arial"/>
              </a:rPr>
              <a:t>A</a:t>
            </a:r>
            <a:endParaRPr lang="en-US"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lang="tr-TR" dirty="0" err="1" smtClean="0">
                <a:latin typeface="Arial"/>
                <a:cs typeface="Arial"/>
              </a:rPr>
              <a:t>dir</a:t>
            </a:r>
            <a:r>
              <a:rPr lang="tr-TR" dirty="0" smtClean="0">
                <a:latin typeface="Arial"/>
                <a:cs typeface="Arial"/>
              </a:rPr>
              <a:t>. 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lang="tr-TR" dirty="0" smtClean="0">
                <a:latin typeface="Arial"/>
                <a:cs typeface="Arial"/>
              </a:rPr>
              <a:t>Manyetik akı birimi </a:t>
            </a:r>
            <a:r>
              <a:rPr lang="en-US" spc="5" dirty="0" smtClean="0">
                <a:latin typeface="Arial"/>
                <a:cs typeface="Arial"/>
              </a:rPr>
              <a:t>T</a:t>
            </a:r>
            <a:r>
              <a:rPr lang="en-US" spc="7" baseline="25462" dirty="0" smtClean="0">
                <a:latin typeface="Arial"/>
                <a:cs typeface="Arial"/>
              </a:rPr>
              <a:t>.</a:t>
            </a:r>
            <a:r>
              <a:rPr lang="en-US" spc="5" dirty="0" smtClean="0">
                <a:latin typeface="Arial"/>
                <a:cs typeface="Arial"/>
              </a:rPr>
              <a:t>m</a:t>
            </a:r>
            <a:r>
              <a:rPr lang="en-US" spc="7" baseline="25462" dirty="0" smtClean="0">
                <a:latin typeface="Arial"/>
                <a:cs typeface="Arial"/>
              </a:rPr>
              <a:t>2 </a:t>
            </a:r>
            <a:r>
              <a:rPr lang="en-US" dirty="0">
                <a:latin typeface="Arial"/>
                <a:cs typeface="Arial"/>
              </a:rPr>
              <a:t>=</a:t>
            </a:r>
            <a:r>
              <a:rPr lang="en-US" spc="-240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Wb</a:t>
            </a:r>
            <a:endParaRPr lang="en-US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en-US" dirty="0" err="1">
                <a:latin typeface="Arial"/>
                <a:cs typeface="Arial"/>
              </a:rPr>
              <a:t>Wb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spc="-15" dirty="0" smtClean="0">
                <a:latin typeface="Arial"/>
                <a:cs typeface="Arial"/>
              </a:rPr>
              <a:t>weber</a:t>
            </a:r>
            <a:r>
              <a:rPr lang="tr-TR" spc="-15" dirty="0" err="1" smtClean="0">
                <a:latin typeface="Arial"/>
                <a:cs typeface="Arial"/>
              </a:rPr>
              <a:t>dir</a:t>
            </a:r>
            <a:r>
              <a:rPr lang="tr-TR" spc="-15" dirty="0" smtClean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pPr marL="12700" marR="6350" indent="21590">
              <a:lnSpc>
                <a:spcPct val="101000"/>
              </a:lnSpc>
              <a:spcBef>
                <a:spcPts val="905"/>
              </a:spcBef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76851" y="1530350"/>
            <a:ext cx="4189349" cy="3795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813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Bir düzlem boyunca manyetik akı</a:t>
            </a:r>
            <a:r>
              <a:rPr spc="-5" dirty="0" smtClean="0"/>
              <a:t>,</a:t>
            </a:r>
            <a:r>
              <a:rPr spc="35" dirty="0" smtClean="0"/>
              <a:t> </a:t>
            </a:r>
            <a:r>
              <a:rPr spc="-5" dirty="0"/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715616"/>
            <a:ext cx="3923665" cy="1944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05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A  </a:t>
            </a:r>
            <a:r>
              <a:rPr lang="tr-TR" dirty="0" smtClean="0">
                <a:latin typeface="Arial"/>
                <a:cs typeface="Arial"/>
              </a:rPr>
              <a:t>alana sahip bir düzlemde </a:t>
            </a:r>
            <a:r>
              <a:rPr lang="tr-TR" dirty="0" err="1" smtClean="0">
                <a:latin typeface="Arial"/>
                <a:cs typeface="Arial"/>
              </a:rPr>
              <a:t>d</a:t>
            </a:r>
            <a:r>
              <a:rPr lang="tr-TR" b="1" dirty="0" err="1" smtClean="0">
                <a:latin typeface="Arial"/>
                <a:cs typeface="Arial"/>
              </a:rPr>
              <a:t>A</a:t>
            </a:r>
            <a:r>
              <a:rPr lang="tr-TR" dirty="0" smtClean="0">
                <a:latin typeface="Arial"/>
                <a:cs typeface="Arial"/>
              </a:rPr>
              <a:t> ile </a:t>
            </a:r>
            <a:r>
              <a:rPr lang="el-GR" dirty="0">
                <a:latin typeface="Arial"/>
                <a:cs typeface="Arial"/>
              </a:rPr>
              <a:t>θ </a:t>
            </a:r>
            <a:r>
              <a:rPr lang="tr-TR" dirty="0" smtClean="0">
                <a:latin typeface="Arial"/>
                <a:cs typeface="Arial"/>
              </a:rPr>
              <a:t> açısı yaptığı zaman ki durum özel bir durumdur</a:t>
            </a:r>
            <a:r>
              <a:rPr sz="1800" spc="4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lang="tr-TR" sz="1800" dirty="0" smtClean="0">
                <a:latin typeface="Arial"/>
                <a:cs typeface="Arial"/>
              </a:rPr>
              <a:t>Manyetik akı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Φ</a:t>
            </a:r>
            <a:r>
              <a:rPr sz="1800" baseline="-20833" dirty="0">
                <a:latin typeface="Arial"/>
                <a:cs typeface="Arial"/>
              </a:rPr>
              <a:t>B </a:t>
            </a:r>
            <a:r>
              <a:rPr sz="1800" dirty="0">
                <a:latin typeface="Arial"/>
                <a:cs typeface="Arial"/>
              </a:rPr>
              <a:t>= BA </a:t>
            </a:r>
            <a:r>
              <a:rPr sz="1800" spc="-5" dirty="0">
                <a:latin typeface="Arial"/>
                <a:cs typeface="Arial"/>
              </a:rPr>
              <a:t>cos</a:t>
            </a:r>
            <a:r>
              <a:rPr sz="1800" spc="-204" dirty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θ</a:t>
            </a:r>
            <a:r>
              <a:rPr lang="tr-TR" sz="1800" spc="-10" dirty="0" smtClean="0">
                <a:latin typeface="Arial"/>
                <a:cs typeface="Arial"/>
              </a:rPr>
              <a:t> </a:t>
            </a:r>
            <a:r>
              <a:rPr lang="tr-TR" sz="1800" spc="-10" dirty="0" err="1" smtClean="0">
                <a:latin typeface="Arial"/>
                <a:cs typeface="Arial"/>
              </a:rPr>
              <a:t>dir</a:t>
            </a:r>
            <a:r>
              <a:rPr lang="tr-TR" sz="1800" spc="-1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156845">
              <a:lnSpc>
                <a:spcPct val="101800"/>
              </a:lnSpc>
              <a:spcBef>
                <a:spcPts val="1090"/>
              </a:spcBef>
            </a:pPr>
            <a:r>
              <a:rPr lang="tr-TR" sz="1800" dirty="0" smtClean="0">
                <a:latin typeface="Arial"/>
                <a:cs typeface="Arial"/>
              </a:rPr>
              <a:t>Bu durumda alan düzleme paralel ise </a:t>
            </a:r>
            <a:r>
              <a:rPr sz="1800" dirty="0" smtClean="0">
                <a:latin typeface="Arial"/>
                <a:cs typeface="Arial"/>
              </a:rPr>
              <a:t>Φ</a:t>
            </a:r>
            <a:r>
              <a:rPr sz="1800" baseline="-20833" dirty="0" smtClean="0">
                <a:latin typeface="Arial"/>
                <a:cs typeface="Arial"/>
              </a:rPr>
              <a:t>B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0.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30.5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83" y="1711067"/>
            <a:ext cx="4076700" cy="35623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499" y="1031493"/>
            <a:ext cx="450316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Bir düzlem boyunca manyetik akı</a:t>
            </a:r>
            <a:r>
              <a:rPr spc="-5" dirty="0" smtClean="0"/>
              <a:t>,</a:t>
            </a:r>
            <a:r>
              <a:rPr spc="30" dirty="0" smtClean="0"/>
              <a:t> </a:t>
            </a:r>
            <a:r>
              <a:rPr spc="-5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486443"/>
            <a:ext cx="4356100" cy="1307794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lang="tr-TR" sz="1800" dirty="0" smtClean="0">
                <a:latin typeface="Arial"/>
                <a:cs typeface="Arial"/>
              </a:rPr>
              <a:t>Manyetik akı</a:t>
            </a:r>
            <a:r>
              <a:rPr sz="1800" dirty="0" smtClean="0">
                <a:latin typeface="Arial"/>
                <a:cs typeface="Arial"/>
              </a:rPr>
              <a:t> </a:t>
            </a:r>
            <a:r>
              <a:rPr sz="1800" spc="10" dirty="0">
                <a:latin typeface="Symbol"/>
                <a:cs typeface="Symbol"/>
              </a:rPr>
              <a:t></a:t>
            </a:r>
            <a:r>
              <a:rPr sz="1800" i="1" spc="15" baseline="-20833" dirty="0">
                <a:latin typeface="Arial"/>
                <a:cs typeface="Arial"/>
              </a:rPr>
              <a:t>B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BA </a:t>
            </a:r>
            <a:r>
              <a:rPr sz="1800" spc="-5" dirty="0">
                <a:latin typeface="Arial"/>
                <a:cs typeface="Arial"/>
              </a:rPr>
              <a:t>cos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900" i="1" spc="-45" dirty="0" smtClean="0">
                <a:latin typeface="Symbol"/>
                <a:cs typeface="Symbol"/>
              </a:rPr>
              <a:t></a:t>
            </a:r>
            <a:r>
              <a:rPr lang="tr-TR" sz="1900" i="1" spc="-45" dirty="0" smtClean="0">
                <a:latin typeface="Symbol"/>
                <a:cs typeface="Symbol"/>
              </a:rPr>
              <a:t>  </a:t>
            </a:r>
            <a:r>
              <a:rPr lang="tr-TR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</a:t>
            </a:r>
            <a:r>
              <a:rPr lang="tr-TR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Symbol"/>
              <a:cs typeface="Symbol"/>
            </a:endParaRPr>
          </a:p>
          <a:p>
            <a:pPr marL="12700" marR="5080">
              <a:lnSpc>
                <a:spcPct val="101699"/>
              </a:lnSpc>
              <a:spcBef>
                <a:spcPts val="1060"/>
              </a:spcBef>
            </a:pPr>
            <a:r>
              <a:rPr lang="tr-TR" sz="1800" dirty="0" smtClean="0">
                <a:latin typeface="Arial"/>
                <a:cs typeface="Arial"/>
              </a:rPr>
              <a:t>Bu durumda, alan düzlem dik ise, </a:t>
            </a:r>
            <a:r>
              <a:rPr sz="1800" dirty="0" smtClean="0">
                <a:latin typeface="Symbol"/>
                <a:cs typeface="Symbol"/>
              </a:rPr>
              <a:t></a:t>
            </a:r>
            <a:r>
              <a:rPr sz="180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BA.</a:t>
            </a:r>
            <a:endParaRPr sz="1800" dirty="0">
              <a:latin typeface="Arial"/>
              <a:cs typeface="Arial"/>
            </a:endParaRPr>
          </a:p>
          <a:p>
            <a:pPr marL="464820" marR="224154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Bu akının maksimum değeridir.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30.5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486443"/>
            <a:ext cx="3733800" cy="44386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404100" cy="338554"/>
          </a:xfrm>
        </p:spPr>
        <p:txBody>
          <a:bodyPr/>
          <a:lstStyle/>
          <a:p>
            <a:r>
              <a:rPr lang="tr-TR" dirty="0" smtClean="0"/>
              <a:t>Örnek 30.8 Dikdörtgen Bir İlmekten Geçen Akı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1088" y="1600200"/>
            <a:ext cx="4511912" cy="4431983"/>
          </a:xfrm>
        </p:spPr>
        <p:txBody>
          <a:bodyPr/>
          <a:lstStyle/>
          <a:p>
            <a:r>
              <a:rPr lang="tr-TR" dirty="0" smtClean="0"/>
              <a:t>Genişliği a ve uzunluğu b olan dikdörtgen bir ilmek I akımı taşıyan uzun bir telden c uzaklığa yerleştirilmiştir. Tel, ilmeğin uzun kenarına paraleldir. Teldeki akımın ilmekten geçirdiği toplam manyetik akıyı bulunuz.</a:t>
            </a:r>
          </a:p>
          <a:p>
            <a:r>
              <a:rPr lang="tr-TR" b="1" dirty="0" err="1" smtClean="0"/>
              <a:t>Çözüm</a:t>
            </a:r>
            <a:r>
              <a:rPr lang="tr-TR" dirty="0" err="1" smtClean="0"/>
              <a:t>:Eşitlik</a:t>
            </a:r>
            <a:r>
              <a:rPr lang="tr-TR" dirty="0" smtClean="0"/>
              <a:t> 30.14 teki doğrusal ve uzun bir telin kendisinden r uzaklıkta oluşturduğu manyetik alanın büyüklüğünden,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İle verildiğini biliyoruz. 1/r faktörü alanın ilmeğin bulunduğu bölgede değiştiğini, Şekilde ise yönünün kağıt düzleminin içine doğru olduğunu gösterir. İlmeğin içinde, </a:t>
            </a:r>
            <a:r>
              <a:rPr lang="tr-TR" b="1" dirty="0" smtClean="0"/>
              <a:t>B</a:t>
            </a:r>
            <a:r>
              <a:rPr lang="tr-TR" dirty="0" smtClean="0"/>
              <a:t>, </a:t>
            </a:r>
            <a:r>
              <a:rPr lang="tr-TR" dirty="0" err="1" smtClean="0"/>
              <a:t>d</a:t>
            </a:r>
            <a:r>
              <a:rPr lang="tr-TR" b="1" dirty="0" err="1" smtClean="0"/>
              <a:t>A</a:t>
            </a:r>
            <a:r>
              <a:rPr lang="tr-TR" dirty="0" smtClean="0"/>
              <a:t> ya paralel olduğundan </a:t>
            </a:r>
            <a:r>
              <a:rPr lang="tr-TR" dirty="0" err="1" smtClean="0"/>
              <a:t>d</a:t>
            </a:r>
            <a:r>
              <a:rPr lang="tr-TR" i="1" dirty="0" err="1" smtClean="0"/>
              <a:t>A</a:t>
            </a:r>
            <a:r>
              <a:rPr lang="tr-TR" dirty="0" smtClean="0"/>
              <a:t> yüzey elemanından geçen akıyı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600200"/>
            <a:ext cx="3581400" cy="443713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733800"/>
            <a:ext cx="1021154" cy="60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047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413500" cy="416307"/>
          </a:xfrm>
        </p:spPr>
        <p:txBody>
          <a:bodyPr/>
          <a:lstStyle/>
          <a:p>
            <a:r>
              <a:rPr lang="tr-TR" dirty="0"/>
              <a:t>Örnek 30.8 Dikdörtgen Bir İlmekten Geçen Akı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21652" y="1714288"/>
            <a:ext cx="8012748" cy="4154984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biçiminde yazabiliriz. (</a:t>
            </a:r>
            <a:r>
              <a:rPr lang="tr-TR" b="1" dirty="0" smtClean="0"/>
              <a:t>B</a:t>
            </a:r>
            <a:r>
              <a:rPr lang="tr-TR" dirty="0" smtClean="0"/>
              <a:t> düzgün olmayıp </a:t>
            </a:r>
            <a:r>
              <a:rPr lang="tr-TR" b="1" dirty="0" smtClean="0"/>
              <a:t>r</a:t>
            </a:r>
            <a:r>
              <a:rPr lang="tr-TR" dirty="0" smtClean="0"/>
              <a:t> ye bağlı olduğu için integralin dışına çıkarılamaz).</a:t>
            </a:r>
          </a:p>
          <a:p>
            <a:r>
              <a:rPr lang="tr-TR" dirty="0" smtClean="0"/>
              <a:t>İntegrali almak için önce Şekildeki yüzey elamanı </a:t>
            </a:r>
            <a:r>
              <a:rPr lang="tr-TR" dirty="0" err="1" smtClean="0"/>
              <a:t>d</a:t>
            </a:r>
            <a:r>
              <a:rPr lang="tr-TR" i="1" dirty="0" err="1" smtClean="0"/>
              <a:t>A</a:t>
            </a:r>
            <a:r>
              <a:rPr lang="tr-TR" dirty="0" smtClean="0"/>
              <a:t>=</a:t>
            </a:r>
            <a:r>
              <a:rPr lang="tr-TR" dirty="0" err="1" smtClean="0"/>
              <a:t>bd</a:t>
            </a:r>
            <a:r>
              <a:rPr lang="tr-TR" i="1" dirty="0" err="1" smtClean="0"/>
              <a:t>r</a:t>
            </a:r>
            <a:r>
              <a:rPr lang="tr-TR" dirty="0" smtClean="0"/>
              <a:t> şeklinde ifade ederiz. Şimdi integralde değişken yalnız r olduğu için,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buluruz.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519636"/>
            <a:ext cx="2582079" cy="7486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570933"/>
            <a:ext cx="5742990" cy="191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921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66800"/>
            <a:ext cx="450316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Manyetizmada Gauss Yasası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00200"/>
            <a:ext cx="8115300" cy="3674724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tr-TR" sz="1800" spc="-5" dirty="0" smtClean="0">
                <a:latin typeface="Arial"/>
                <a:cs typeface="Arial"/>
              </a:rPr>
              <a:t>Manyetik alanlar herhangi bir noktadan başlayıp bitmezler.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Manyetik alan çizgileri süreklidir ve kapalı ilmek biçimindedir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marR="20320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Yüzeye giren çizgilerin sayısı yüzeyden çıkan çizgilerin sayısına eşittir.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lang="tr-TR" sz="1800" b="1" spc="-5" dirty="0" err="1" smtClean="0">
                <a:latin typeface="Arial"/>
                <a:cs typeface="Arial"/>
              </a:rPr>
              <a:t>Manyetizmda</a:t>
            </a:r>
            <a:r>
              <a:rPr lang="tr-TR" sz="1800" b="1" spc="-5" dirty="0" smtClean="0">
                <a:latin typeface="Arial"/>
                <a:cs typeface="Arial"/>
              </a:rPr>
              <a:t> Gauss yasası </a:t>
            </a:r>
            <a:r>
              <a:rPr lang="tr-TR" spc="-10" dirty="0" smtClean="0">
                <a:latin typeface="Arial"/>
                <a:cs typeface="Arial"/>
              </a:rPr>
              <a:t>der ki herhangi bir kapalı 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lang="tr-TR" dirty="0" smtClean="0">
                <a:latin typeface="Arial"/>
                <a:cs typeface="Arial"/>
              </a:rPr>
              <a:t>yüzeyden geçen manyetik akım daima sıfırdır.</a:t>
            </a:r>
            <a:endParaRPr sz="1800" dirty="0">
              <a:latin typeface="Arial"/>
              <a:cs typeface="Arial"/>
            </a:endParaRPr>
          </a:p>
          <a:p>
            <a:pPr marL="535305">
              <a:lnSpc>
                <a:spcPct val="100000"/>
              </a:lnSpc>
              <a:spcBef>
                <a:spcPts val="60"/>
              </a:spcBef>
            </a:pPr>
            <a:r>
              <a:rPr sz="4200" spc="44" baseline="-13888" dirty="0" smtClean="0">
                <a:latin typeface="Symbol"/>
                <a:cs typeface="Symbol"/>
              </a:rPr>
              <a:t></a:t>
            </a:r>
            <a:r>
              <a:rPr sz="4200" spc="-525" baseline="-13888" dirty="0" smtClean="0">
                <a:latin typeface="Times New Roman"/>
                <a:cs typeface="Times New Roman"/>
              </a:rPr>
              <a:t> </a:t>
            </a:r>
            <a:r>
              <a:rPr sz="1850" b="1" spc="125" dirty="0" err="1" smtClean="0">
                <a:latin typeface="Arial"/>
                <a:cs typeface="Arial"/>
              </a:rPr>
              <a:t>B</a:t>
            </a:r>
            <a:r>
              <a:rPr sz="1850" spc="125" dirty="0" err="1" smtClean="0">
                <a:latin typeface="Symbol"/>
                <a:cs typeface="Symbol"/>
              </a:rPr>
              <a:t></a:t>
            </a:r>
            <a:r>
              <a:rPr sz="1850" i="1" spc="125" dirty="0" err="1" smtClean="0">
                <a:latin typeface="Arial"/>
                <a:cs typeface="Arial"/>
              </a:rPr>
              <a:t>d</a:t>
            </a:r>
            <a:r>
              <a:rPr sz="1850" b="1" spc="125" dirty="0" err="1" smtClean="0">
                <a:latin typeface="Arial"/>
                <a:cs typeface="Arial"/>
              </a:rPr>
              <a:t>A</a:t>
            </a:r>
            <a:r>
              <a:rPr sz="1850" b="1" spc="-90" dirty="0" smtClean="0">
                <a:latin typeface="Arial"/>
                <a:cs typeface="Arial"/>
              </a:rPr>
              <a:t> </a:t>
            </a:r>
            <a:r>
              <a:rPr sz="1850" spc="50" dirty="0" smtClean="0">
                <a:latin typeface="Symbol"/>
                <a:cs typeface="Symbol"/>
              </a:rPr>
              <a:t></a:t>
            </a:r>
            <a:r>
              <a:rPr sz="1850" spc="-110" dirty="0" smtClean="0">
                <a:latin typeface="Times New Roman"/>
                <a:cs typeface="Times New Roman"/>
              </a:rPr>
              <a:t> </a:t>
            </a:r>
            <a:r>
              <a:rPr sz="1850" spc="50" dirty="0" smtClean="0">
                <a:latin typeface="Arial"/>
                <a:cs typeface="Arial"/>
              </a:rPr>
              <a:t>0</a:t>
            </a:r>
            <a:endParaRPr sz="185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lang="tr-TR" sz="1800" dirty="0" smtClean="0">
                <a:latin typeface="Arial"/>
                <a:cs typeface="Arial"/>
              </a:rPr>
              <a:t>Bu gösterir ki yalıtılmış manyetik kutuplar (tek kutuplar) asla algılanamaz.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Belik onlar yoktur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Belirli teoriler manyetik tek kutupların varlığını öneriyor.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30.5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251700" cy="416307"/>
          </a:xfrm>
        </p:spPr>
        <p:txBody>
          <a:bodyPr/>
          <a:lstStyle/>
          <a:p>
            <a:r>
              <a:rPr lang="tr-TR" dirty="0" err="1" smtClean="0"/>
              <a:t>Yerdeğiştirme</a:t>
            </a:r>
            <a:r>
              <a:rPr lang="tr-TR" dirty="0" smtClean="0"/>
              <a:t> Akımı ve Amper Yasasının Genel Biçimi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49" y="1981200"/>
            <a:ext cx="7625466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841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946900" cy="416307"/>
          </a:xfrm>
        </p:spPr>
        <p:txBody>
          <a:bodyPr/>
          <a:lstStyle/>
          <a:p>
            <a:r>
              <a:rPr lang="tr-TR" dirty="0" err="1"/>
              <a:t>Yerdeğiştirme</a:t>
            </a:r>
            <a:r>
              <a:rPr lang="tr-TR" dirty="0"/>
              <a:t> Akımı ve Amper Yasasının Genel Biçimi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707464"/>
            <a:ext cx="4410710" cy="3046988"/>
          </a:xfrm>
        </p:spPr>
        <p:txBody>
          <a:bodyPr/>
          <a:lstStyle/>
          <a:p>
            <a:r>
              <a:rPr lang="tr-TR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Amper yasası için yüzeyin şekli mesele olmamalı yeter ki yörünge aynı olsun.</a:t>
            </a:r>
          </a:p>
          <a:p>
            <a:endParaRPr lang="tr-TR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Tasın tabanına yakın bir yerde duran + yüklü plakalı çorba tasın yüzeyini hayal edelim.</a:t>
            </a:r>
          </a:p>
          <a:p>
            <a:endParaRPr lang="tr-TR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en-US" dirty="0" smtClean="0">
                <a:latin typeface="Tahoma" panose="020B0604030504040204" pitchFamily="34" charset="0"/>
              </a:rPr>
              <a:t>Yüklü kondansatöre Amper yasasını uygulayalım.</a:t>
            </a:r>
            <a:endParaRPr lang="tr-TR" dirty="0">
              <a:latin typeface="Tahoma" panose="020B0604030504040204" pitchFamily="34" charset="0"/>
            </a:endParaRPr>
          </a:p>
          <a:p>
            <a:endParaRPr lang="tr-TR" dirty="0" smtClean="0">
              <a:latin typeface="Tahoma" panose="020B060403050404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710" y="1708601"/>
            <a:ext cx="3114675" cy="2076450"/>
          </a:xfrm>
          <a:prstGeom prst="rect">
            <a:avLst/>
          </a:prstGeom>
        </p:spPr>
      </p:pic>
      <p:graphicFrame>
        <p:nvGraphicFramePr>
          <p:cNvPr id="5" name="Object 18"/>
          <p:cNvGraphicFramePr>
            <a:graphicFrameLocks noChangeAspect="1"/>
          </p:cNvGraphicFramePr>
          <p:nvPr/>
        </p:nvGraphicFramePr>
        <p:xfrm>
          <a:off x="1549400" y="4318000"/>
          <a:ext cx="1447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4" imgW="723586" imgH="279279" progId="Equation.DSMT4">
                  <p:embed/>
                </p:oleObj>
              </mc:Choice>
              <mc:Fallback>
                <p:oleObj name="Equation" r:id="rId4" imgW="723586" imgH="2792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4318000"/>
                        <a:ext cx="1447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405447" y="5181600"/>
            <a:ext cx="6324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dirty="0" smtClean="0">
                <a:cs typeface="Arial" panose="020B0604020202020204" pitchFamily="34" charset="0"/>
              </a:rPr>
              <a:t>İntegralin değeri sıfır olur çünkü tas boyunca akım geçmez.</a:t>
            </a:r>
            <a:endParaRPr lang="en-US" altLang="en-US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480300" cy="492507"/>
          </a:xfrm>
        </p:spPr>
        <p:txBody>
          <a:bodyPr/>
          <a:lstStyle/>
          <a:p>
            <a:r>
              <a:rPr lang="tr-TR" dirty="0" err="1"/>
              <a:t>Yerdeğiştirme</a:t>
            </a:r>
            <a:r>
              <a:rPr lang="tr-TR" dirty="0"/>
              <a:t> Akımı ve Amper Yasasının Genel Biçimi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5166" y="1676400"/>
            <a:ext cx="4070634" cy="2769989"/>
          </a:xfrm>
        </p:spPr>
        <p:txBody>
          <a:bodyPr/>
          <a:lstStyle/>
          <a:p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Kondansatör yüklendiği zaman, plakalar arasındaki elektrik alan değişir.</a:t>
            </a:r>
          </a:p>
          <a:p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en-US" sz="2000" dirty="0" smtClean="0">
                <a:latin typeface="Tahoma" panose="020B0604030504040204" pitchFamily="34" charset="0"/>
              </a:rPr>
              <a:t>Yük ve elektrik alan değiştiği zaman elektrik akısı da değişir.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85499"/>
            <a:ext cx="3831609" cy="255440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05683"/>
            <a:ext cx="2449384" cy="12192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283" y="4566593"/>
            <a:ext cx="3200400" cy="1348114"/>
          </a:xfrm>
          <a:prstGeom prst="rect">
            <a:avLst/>
          </a:prstGeom>
        </p:spPr>
      </p:pic>
      <p:sp>
        <p:nvSpPr>
          <p:cNvPr id="9" name="Text Box 29"/>
          <p:cNvSpPr txBox="1">
            <a:spLocks noChangeArrowheads="1"/>
          </p:cNvSpPr>
          <p:nvPr/>
        </p:nvSpPr>
        <p:spPr bwMode="auto">
          <a:xfrm>
            <a:off x="2677804" y="5914707"/>
            <a:ext cx="2808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2000" dirty="0" smtClean="0">
                <a:cs typeface="Arial" panose="020B0604020202020204" pitchFamily="34" charset="0"/>
              </a:rPr>
              <a:t>Bu terim akım birimidir</a:t>
            </a:r>
            <a:r>
              <a:rPr lang="en-US" altLang="en-US" sz="2000" dirty="0" smtClean="0">
                <a:cs typeface="Arial" panose="020B0604020202020204" pitchFamily="34" charset="0"/>
              </a:rPr>
              <a:t>.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30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023100" cy="416307"/>
          </a:xfrm>
        </p:spPr>
        <p:txBody>
          <a:bodyPr/>
          <a:lstStyle/>
          <a:p>
            <a:r>
              <a:rPr lang="tr-TR" dirty="0" err="1"/>
              <a:t>Yerdeğiştirme</a:t>
            </a:r>
            <a:r>
              <a:rPr lang="tr-TR" dirty="0"/>
              <a:t> Akımı ve Amper Yasasının Genel Biçimi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7246" y="1634138"/>
            <a:ext cx="3746500" cy="3046988"/>
          </a:xfrm>
        </p:spPr>
        <p:txBody>
          <a:bodyPr/>
          <a:lstStyle/>
          <a:p>
            <a:r>
              <a:rPr lang="tr-TR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Yerdeğiştirme</a:t>
            </a:r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akımını</a:t>
            </a:r>
          </a:p>
          <a:p>
            <a:endParaRPr lang="tr-T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ibi tanımlarız. </a:t>
            </a:r>
          </a:p>
          <a:p>
            <a:endParaRPr lang="tr-TR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Tas yüzeyi boyunca değişen elektrik akı düz yüzey boyunca olan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akımına eşittir. 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47166"/>
            <a:ext cx="4160956" cy="276559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11384"/>
            <a:ext cx="1986278" cy="784390"/>
          </a:xfrm>
          <a:prstGeom prst="rect">
            <a:avLst/>
          </a:prstGeom>
        </p:spPr>
      </p:pic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228600" y="4456301"/>
            <a:ext cx="8751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2000" dirty="0" smtClean="0">
                <a:cs typeface="Arial" panose="020B0604020202020204" pitchFamily="34" charset="0"/>
              </a:rPr>
              <a:t>O zaman, Amper yasasının genelleştirilmiş (daima doğru) biçimi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875425"/>
            <a:ext cx="5612347" cy="928850"/>
          </a:xfrm>
          <a:prstGeom prst="rect">
            <a:avLst/>
          </a:prstGeom>
        </p:spPr>
      </p:pic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228600" y="5804275"/>
            <a:ext cx="8751888" cy="830997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0000CC"/>
                </a:solidFill>
                <a:latin typeface="Tahoma" panose="020B0604030504040204" pitchFamily="34" charset="0"/>
              </a:rPr>
              <a:t>Ma</a:t>
            </a:r>
            <a:r>
              <a:rPr lang="tr-TR" altLang="en-US" sz="2400" dirty="0" err="1" smtClean="0">
                <a:solidFill>
                  <a:srgbClr val="0000CC"/>
                </a:solidFill>
                <a:latin typeface="Tahoma" panose="020B0604030504040204" pitchFamily="34" charset="0"/>
              </a:rPr>
              <a:t>nyetik</a:t>
            </a:r>
            <a:r>
              <a:rPr lang="tr-TR" altLang="en-US" sz="2400" dirty="0" smtClean="0">
                <a:solidFill>
                  <a:srgbClr val="0000CC"/>
                </a:solidFill>
                <a:latin typeface="Tahoma" panose="020B0604030504040204" pitchFamily="34" charset="0"/>
              </a:rPr>
              <a:t> alanlar hem iletim akımları ile hem de zamanla değişen elektrik alanlarla elde edilir.</a:t>
            </a:r>
            <a:endParaRPr lang="en-US" altLang="en-US" sz="2400" dirty="0">
              <a:solidFill>
                <a:srgbClr val="0000CC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7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7023100" cy="416307"/>
          </a:xfrm>
        </p:spPr>
        <p:txBody>
          <a:bodyPr/>
          <a:lstStyle/>
          <a:p>
            <a:r>
              <a:rPr lang="tr-TR" dirty="0" err="1"/>
              <a:t>Yerdeğiştirme</a:t>
            </a:r>
            <a:r>
              <a:rPr lang="tr-TR" dirty="0"/>
              <a:t> Akımı ve Amper Yasasının Genel Biçimi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2460" y="1708601"/>
            <a:ext cx="8005739" cy="615553"/>
          </a:xfrm>
        </p:spPr>
        <p:txBody>
          <a:bodyPr/>
          <a:lstStyle/>
          <a:p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Gri kutunun içindeki ifade, 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alt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yerdeğiştirme</a:t>
            </a:r>
            <a:r>
              <a:rPr lang="tr-TR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akımı için sizin resmi başlangıç denklemi olarak hizmet eder.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013" y="2743200"/>
            <a:ext cx="5794587" cy="2209800"/>
          </a:xfrm>
          <a:prstGeom prst="rect">
            <a:avLst/>
          </a:prstGeo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793749" y="4241563"/>
            <a:ext cx="63246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 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 </a:t>
            </a:r>
            <a:r>
              <a:rPr lang="tr-TR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bağıl </a:t>
            </a:r>
            <a:r>
              <a:rPr lang="tr-TR" altLang="en-US" sz="2000" dirty="0" err="1" smtClean="0">
                <a:latin typeface="Tahoma" panose="020B0604030504040204" pitchFamily="34" charset="0"/>
                <a:sym typeface="Symbol" panose="05050102010706020507" pitchFamily="18" charset="2"/>
              </a:rPr>
              <a:t>dielektrik</a:t>
            </a:r>
            <a:r>
              <a:rPr lang="tr-TR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 sabiti </a:t>
            </a:r>
            <a:r>
              <a:rPr lang="tr-TR" altLang="en-US" sz="2000" dirty="0" err="1" smtClean="0">
                <a:latin typeface="Tahoma" panose="020B0604030504040204" pitchFamily="34" charset="0"/>
                <a:sym typeface="Symbol" panose="05050102010706020507" pitchFamily="18" charset="2"/>
              </a:rPr>
              <a:t>emk</a:t>
            </a:r>
            <a:r>
              <a:rPr lang="tr-TR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 değildir.</a:t>
            </a:r>
            <a:endParaRPr lang="en-US" altLang="en-US" sz="2000" dirty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2000" dirty="0" smtClean="0">
                <a:latin typeface="Tahoma" panose="020B0604030504040204" pitchFamily="34" charset="0"/>
              </a:rPr>
              <a:t>Boşlukta,</a:t>
            </a:r>
            <a:r>
              <a:rPr lang="en-US" altLang="en-US" sz="2000" dirty="0" smtClean="0">
                <a:latin typeface="Tahoma" panose="020B0604030504040204" pitchFamily="34" charset="0"/>
              </a:rPr>
              <a:t> </a:t>
            </a:r>
            <a:r>
              <a:rPr lang="en-US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 </a:t>
            </a:r>
            <a:r>
              <a:rPr lang="tr-TR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ile</a:t>
            </a:r>
            <a:r>
              <a:rPr lang="en-US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 dirty="0">
                <a:latin typeface="Tahoma" panose="020B0604030504040204" pitchFamily="34" charset="0"/>
                <a:sym typeface="Symbol" panose="05050102010706020507" pitchFamily="18" charset="2"/>
              </a:rPr>
              <a:t></a:t>
            </a:r>
            <a:r>
              <a:rPr lang="en-US" altLang="en-US" sz="2000" baseline="-25000" dirty="0" smtClean="0">
                <a:latin typeface="Tahoma" panose="020B0604030504040204" pitchFamily="34" charset="0"/>
                <a:sym typeface="Symbol" panose="05050102010706020507" pitchFamily="18" charset="2"/>
              </a:rPr>
              <a:t>0</a:t>
            </a:r>
            <a:r>
              <a:rPr lang="tr-TR" altLang="en-US" sz="2000" dirty="0" smtClean="0">
                <a:latin typeface="Tahoma" panose="020B0604030504040204" pitchFamily="34" charset="0"/>
                <a:sym typeface="Symbol" panose="05050102010706020507" pitchFamily="18" charset="2"/>
              </a:rPr>
              <a:t>yer değiştirir.</a:t>
            </a:r>
            <a:endParaRPr lang="en-US" altLang="en-US" sz="2000" baseline="-25000" dirty="0">
              <a:latin typeface="Tahoma" panose="020B060403050404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626064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794500" cy="492507"/>
          </a:xfrm>
        </p:spPr>
        <p:txBody>
          <a:bodyPr/>
          <a:lstStyle/>
          <a:p>
            <a:r>
              <a:rPr lang="tr-TR" dirty="0" smtClean="0"/>
              <a:t>Örnek 30.9 Bir kondansatörün </a:t>
            </a:r>
            <a:r>
              <a:rPr lang="tr-TR" dirty="0" err="1" smtClean="0"/>
              <a:t>Yerdeğiştirme</a:t>
            </a:r>
            <a:r>
              <a:rPr lang="tr-TR" dirty="0" smtClean="0"/>
              <a:t> Akımı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708601"/>
            <a:ext cx="8089900" cy="2492990"/>
          </a:xfrm>
        </p:spPr>
        <p:txBody>
          <a:bodyPr/>
          <a:lstStyle/>
          <a:p>
            <a:r>
              <a:rPr lang="tr-TR" dirty="0" smtClean="0"/>
              <a:t>8 µF </a:t>
            </a:r>
            <a:r>
              <a:rPr lang="tr-TR" dirty="0" err="1" smtClean="0"/>
              <a:t>lık</a:t>
            </a:r>
            <a:r>
              <a:rPr lang="tr-TR" dirty="0" smtClean="0"/>
              <a:t> bir kondansatörün uçlarına arasına frekansı 3 kHz ve voltaj genliği 30 V olan </a:t>
            </a:r>
            <a:r>
              <a:rPr lang="tr-TR" dirty="0" err="1" smtClean="0"/>
              <a:t>ac</a:t>
            </a:r>
            <a:r>
              <a:rPr lang="tr-TR" dirty="0" smtClean="0"/>
              <a:t> gerilimi uygulandığında kondansatörün levhaları arasındaki </a:t>
            </a:r>
            <a:r>
              <a:rPr lang="tr-TR" dirty="0" err="1" smtClean="0"/>
              <a:t>yerdeğiştirme</a:t>
            </a:r>
            <a:r>
              <a:rPr lang="tr-TR" dirty="0" smtClean="0"/>
              <a:t> akımını bulunuz.</a:t>
            </a:r>
          </a:p>
          <a:p>
            <a:r>
              <a:rPr lang="tr-TR" b="1" dirty="0" smtClean="0"/>
              <a:t>Çözüm</a:t>
            </a:r>
            <a:r>
              <a:rPr lang="tr-TR" dirty="0" smtClean="0"/>
              <a:t>: Kaynağın </a:t>
            </a:r>
            <a:r>
              <a:rPr lang="tr-TR" dirty="0" err="1" smtClean="0"/>
              <a:t>açısal</a:t>
            </a:r>
            <a:r>
              <a:rPr lang="tr-TR" dirty="0" smtClean="0"/>
              <a:t> frekansı Eşitlik 13.6 dan                                                   </a:t>
            </a:r>
          </a:p>
          <a:p>
            <a:r>
              <a:rPr lang="tr-TR" dirty="0" err="1" smtClean="0"/>
              <a:t>dir</a:t>
            </a:r>
            <a:r>
              <a:rPr lang="tr-TR" dirty="0" smtClean="0"/>
              <a:t>. Buradan kondansatörün uçları arasındaki gerilimin zamana bağlı ifadesi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dir</a:t>
            </a:r>
            <a:r>
              <a:rPr lang="tr-TR" dirty="0" smtClean="0"/>
              <a:t>. </a:t>
            </a:r>
            <a:r>
              <a:rPr lang="tr-TR" dirty="0" err="1" smtClean="0"/>
              <a:t>Yerdeğiştirme</a:t>
            </a:r>
            <a:r>
              <a:rPr lang="tr-TR" dirty="0" smtClean="0"/>
              <a:t> akımını bulmak için kondansatördeki yükün Q=CV ile verildiğini hatırlayıp Eşitlik 30.23 ü kullanabiliriz.</a:t>
            </a:r>
            <a:endParaRPr lang="tr-TR" dirty="0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756769"/>
              </p:ext>
            </p:extLst>
          </p:nvPr>
        </p:nvGraphicFramePr>
        <p:xfrm>
          <a:off x="5486400" y="2511797"/>
          <a:ext cx="3238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Denklem" r:id="rId3" imgW="2425700" imgH="228600" progId="Equation.3">
                  <p:embed/>
                </p:oleObj>
              </mc:Choice>
              <mc:Fallback>
                <p:oleObj name="Denklem" r:id="rId3" imgW="24257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511797"/>
                        <a:ext cx="3238500" cy="30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781894"/>
              </p:ext>
            </p:extLst>
          </p:nvPr>
        </p:nvGraphicFramePr>
        <p:xfrm>
          <a:off x="1066800" y="3159134"/>
          <a:ext cx="3862097" cy="346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Denklem" r:id="rId5" imgW="2654300" imgH="241300" progId="Equation.3">
                  <p:embed/>
                </p:oleObj>
              </mc:Choice>
              <mc:Fallback>
                <p:oleObj name="Denklem" r:id="rId5" imgW="26543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59134"/>
                        <a:ext cx="3862097" cy="3460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898344"/>
              </p:ext>
            </p:extLst>
          </p:nvPr>
        </p:nvGraphicFramePr>
        <p:xfrm>
          <a:off x="914400" y="4312216"/>
          <a:ext cx="3581400" cy="1496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Denklem" r:id="rId7" imgW="2552700" imgH="1066800" progId="Equation.3">
                  <p:embed/>
                </p:oleObj>
              </mc:Choice>
              <mc:Fallback>
                <p:oleObj name="Denklem" r:id="rId7" imgW="2552700" imgH="1066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312216"/>
                        <a:ext cx="3581400" cy="14967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08534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5179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Ma</a:t>
            </a:r>
            <a:r>
              <a:rPr lang="tr-TR" spc="-5" dirty="0" err="1" smtClean="0"/>
              <a:t>nyetik</a:t>
            </a:r>
            <a:r>
              <a:rPr lang="tr-TR" spc="-5" dirty="0" smtClean="0"/>
              <a:t> Momentler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30502"/>
            <a:ext cx="8126730" cy="17148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Genelde, herhangi bir ilmek bir manyetik alana sahiptir ve buna göre bir manyetik </a:t>
            </a:r>
            <a:r>
              <a:rPr lang="tr-TR" sz="1800" dirty="0" err="1" smtClean="0">
                <a:latin typeface="Arial"/>
                <a:cs typeface="Arial"/>
              </a:rPr>
              <a:t>dipol</a:t>
            </a:r>
            <a:r>
              <a:rPr lang="tr-TR" sz="1800" dirty="0" smtClean="0">
                <a:latin typeface="Arial"/>
                <a:cs typeface="Arial"/>
              </a:rPr>
              <a:t> momenti vardır.</a:t>
            </a:r>
            <a:endParaRPr sz="1800" dirty="0">
              <a:latin typeface="Arial"/>
              <a:cs typeface="Arial"/>
            </a:endParaRPr>
          </a:p>
          <a:p>
            <a:pPr marL="12700" marR="118110">
              <a:lnSpc>
                <a:spcPct val="140000"/>
              </a:lnSpc>
            </a:pPr>
            <a:r>
              <a:rPr lang="tr-TR" sz="1800" spc="-5" dirty="0" smtClean="0">
                <a:latin typeface="Arial"/>
                <a:cs typeface="Arial"/>
              </a:rPr>
              <a:t>Bu, atomun bazı modellerinde tanımlanan atomik düzeyde akım ilmeği dahil eder. Bazı materyallerin neden kuvvetli manyetik özellikleri gösterdiğini açıklamaya yardım eder.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346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Ma</a:t>
            </a:r>
            <a:r>
              <a:rPr lang="tr-TR" spc="-5" dirty="0" err="1" smtClean="0"/>
              <a:t>nyetik</a:t>
            </a:r>
            <a:r>
              <a:rPr lang="tr-TR" spc="-5" dirty="0" smtClean="0"/>
              <a:t> Momentler</a:t>
            </a:r>
            <a:r>
              <a:rPr spc="-5" dirty="0" smtClean="0"/>
              <a:t> </a:t>
            </a:r>
            <a:r>
              <a:rPr spc="-5" dirty="0"/>
              <a:t>– </a:t>
            </a:r>
            <a:r>
              <a:rPr lang="tr-TR" spc="-5" dirty="0" smtClean="0"/>
              <a:t>Klasik </a:t>
            </a:r>
            <a:r>
              <a:rPr spc="-5" dirty="0" smtClean="0"/>
              <a:t>Atom</a:t>
            </a:r>
            <a:r>
              <a:rPr lang="tr-TR" spc="-5" dirty="0" smtClean="0"/>
              <a:t> Modeli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44500" y="1492487"/>
            <a:ext cx="4051300" cy="2969018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sz="1800" dirty="0" smtClean="0">
                <a:latin typeface="Arial"/>
                <a:cs typeface="Arial"/>
              </a:rPr>
              <a:t>Elektronlar dairesel yörüngede hareket eder.</a:t>
            </a:r>
            <a:endParaRPr sz="1800" dirty="0">
              <a:latin typeface="Arial"/>
              <a:cs typeface="Arial"/>
            </a:endParaRPr>
          </a:p>
          <a:p>
            <a:pPr marL="12700" marR="170180">
              <a:lnSpc>
                <a:spcPct val="101699"/>
              </a:lnSpc>
              <a:spcBef>
                <a:spcPts val="1075"/>
              </a:spcBef>
            </a:pPr>
            <a:r>
              <a:rPr lang="tr-TR" sz="1800" dirty="0" smtClean="0">
                <a:latin typeface="Arial"/>
                <a:cs typeface="Arial"/>
              </a:rPr>
              <a:t>Yörüngede dolanan elektron küçük bir akım ilmek oluşturur.</a:t>
            </a:r>
          </a:p>
          <a:p>
            <a:pPr marL="12700" marR="170180">
              <a:lnSpc>
                <a:spcPct val="101699"/>
              </a:lnSpc>
              <a:spcBef>
                <a:spcPts val="1075"/>
              </a:spcBef>
            </a:pPr>
            <a:r>
              <a:rPr lang="tr-TR" dirty="0" smtClean="0">
                <a:latin typeface="Arial"/>
                <a:cs typeface="Arial"/>
              </a:rPr>
              <a:t>Elektronun manyetik momenti bu yörüngesel harekete eşlik eder.</a:t>
            </a:r>
            <a:endParaRPr sz="1800" dirty="0">
              <a:latin typeface="Arial"/>
              <a:cs typeface="Arial"/>
            </a:endParaRPr>
          </a:p>
          <a:p>
            <a:pPr marL="26670">
              <a:lnSpc>
                <a:spcPct val="100000"/>
              </a:lnSpc>
              <a:spcBef>
                <a:spcPts val="915"/>
              </a:spcBef>
            </a:pPr>
            <a:r>
              <a:rPr sz="3000" b="1" spc="-37" baseline="-5555" dirty="0" smtClean="0">
                <a:latin typeface="Arial"/>
                <a:cs typeface="Arial"/>
              </a:rPr>
              <a:t>L</a:t>
            </a:r>
            <a:r>
              <a:rPr lang="tr-TR" sz="3000" spc="-37" baseline="-5555" dirty="0" smtClean="0">
                <a:latin typeface="Arial"/>
                <a:cs typeface="Arial"/>
              </a:rPr>
              <a:t>,</a:t>
            </a:r>
            <a:r>
              <a:rPr sz="3000" b="1" spc="-37" baseline="-5555" dirty="0" smtClean="0">
                <a:latin typeface="Arial"/>
                <a:cs typeface="Arial"/>
              </a:rPr>
              <a:t> </a:t>
            </a:r>
            <a:r>
              <a:rPr lang="tr-TR" sz="1800" dirty="0" err="1" smtClean="0">
                <a:latin typeface="Arial"/>
                <a:cs typeface="Arial"/>
              </a:rPr>
              <a:t>açısal</a:t>
            </a:r>
            <a:r>
              <a:rPr lang="tr-TR" sz="1800" dirty="0" smtClean="0">
                <a:latin typeface="Arial"/>
                <a:cs typeface="Arial"/>
              </a:rPr>
              <a:t> momentumdur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5085">
              <a:lnSpc>
                <a:spcPct val="100000"/>
              </a:lnSpc>
              <a:spcBef>
                <a:spcPts val="890"/>
              </a:spcBef>
            </a:pPr>
            <a:r>
              <a:rPr sz="3000" i="1" spc="-89" baseline="2777" dirty="0" smtClean="0">
                <a:latin typeface="Symbol"/>
                <a:cs typeface="Symbol"/>
              </a:rPr>
              <a:t></a:t>
            </a:r>
            <a:r>
              <a:rPr lang="tr-TR" sz="3000" i="1" spc="-89" baseline="2777" smtClean="0">
                <a:latin typeface="Symbol"/>
                <a:cs typeface="Symbol"/>
              </a:rPr>
              <a:t>,</a:t>
            </a:r>
            <a:r>
              <a:rPr sz="3000" i="1" spc="-89" baseline="2777" smtClean="0">
                <a:latin typeface="Times New Roman"/>
                <a:cs typeface="Times New Roman"/>
              </a:rPr>
              <a:t> </a:t>
            </a:r>
            <a:r>
              <a:rPr sz="1800" spc="-5" smtClean="0">
                <a:latin typeface="Arial"/>
                <a:cs typeface="Arial"/>
              </a:rPr>
              <a:t>ma</a:t>
            </a:r>
            <a:r>
              <a:rPr lang="tr-TR" sz="1800" spc="-5" smtClean="0">
                <a:latin typeface="Arial"/>
                <a:cs typeface="Arial"/>
              </a:rPr>
              <a:t>nyetik momenttir</a:t>
            </a:r>
            <a:r>
              <a:rPr sz="1800" spc="-5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smtClean="0">
                <a:latin typeface="Arial"/>
                <a:cs typeface="Arial"/>
              </a:rPr>
              <a:t>Kesim</a:t>
            </a:r>
            <a:r>
              <a:rPr sz="1200" spc="27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492487"/>
            <a:ext cx="3924300" cy="446722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6794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Manyetik Momentler – Klasik Atom Modeli</a:t>
            </a:r>
            <a:r>
              <a:rPr spc="-5" dirty="0" smtClean="0"/>
              <a:t>,</a:t>
            </a:r>
            <a:r>
              <a:rPr spc="85" dirty="0" smtClean="0"/>
              <a:t> </a:t>
            </a:r>
            <a:r>
              <a:rPr lang="tr-TR" spc="-5" dirty="0" smtClean="0"/>
              <a:t>devamı</a:t>
            </a: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609600" y="1549898"/>
            <a:ext cx="7708900" cy="4757071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tr-TR" spc="-5" dirty="0" smtClean="0"/>
              <a:t>Bu model elektronun,</a:t>
            </a:r>
            <a:endParaRPr spc="-5" dirty="0"/>
          </a:p>
          <a:p>
            <a:pPr marL="464820" indent="-223520">
              <a:lnSpc>
                <a:spcPct val="100000"/>
              </a:lnSpc>
              <a:spcBef>
                <a:spcPts val="100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pc="-15" dirty="0" smtClean="0"/>
              <a:t>v sabit hızıyla hareket ettiğini</a:t>
            </a:r>
            <a:endParaRPr i="1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i="1" spc="-5" dirty="0" smtClean="0"/>
              <a:t>r</a:t>
            </a:r>
            <a:r>
              <a:rPr lang="tr-TR" spc="-5" dirty="0" smtClean="0"/>
              <a:t> yarıçaplı dairesel bir yörüngede dolandığını</a:t>
            </a:r>
            <a:endParaRPr i="1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7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i="1" spc="-5" dirty="0" smtClean="0"/>
              <a:t>T</a:t>
            </a:r>
            <a:r>
              <a:rPr lang="tr-TR" spc="-5" dirty="0" smtClean="0"/>
              <a:t> zaman aralığında </a:t>
            </a:r>
            <a:r>
              <a:rPr lang="tr-TR" spc="-30" dirty="0"/>
              <a:t>2</a:t>
            </a:r>
            <a:r>
              <a:rPr lang="tr-TR" sz="1900" i="1" spc="-30" dirty="0">
                <a:latin typeface="Symbol"/>
                <a:cs typeface="Symbol"/>
              </a:rPr>
              <a:t></a:t>
            </a:r>
            <a:r>
              <a:rPr lang="tr-TR" i="1" spc="-30" dirty="0"/>
              <a:t>r </a:t>
            </a:r>
            <a:r>
              <a:rPr lang="tr-TR" i="1" spc="-30" dirty="0" smtClean="0"/>
              <a:t> </a:t>
            </a:r>
            <a:r>
              <a:rPr lang="tr-TR" spc="-30" dirty="0" smtClean="0"/>
              <a:t>kadar yol aldığını</a:t>
            </a:r>
            <a:endParaRPr sz="1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tr-TR" dirty="0"/>
              <a:t>v</a:t>
            </a:r>
            <a:r>
              <a:rPr lang="tr-TR" dirty="0" smtClean="0"/>
              <a:t>arsayar. Bu yörüngede dolanan elektrona eşlik eden akım</a:t>
            </a: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endParaRPr lang="tr-TR" dirty="0"/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endParaRPr lang="tr-TR" dirty="0" smtClean="0"/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tr-TR" dirty="0" err="1" smtClean="0"/>
              <a:t>dir</a:t>
            </a:r>
            <a:r>
              <a:rPr lang="tr-TR" dirty="0" smtClean="0"/>
              <a:t>. Manyetik moment                        </a:t>
            </a:r>
            <a:r>
              <a:rPr lang="tr-TR" dirty="0" err="1" smtClean="0"/>
              <a:t>dir</a:t>
            </a:r>
            <a:r>
              <a:rPr lang="tr-TR" dirty="0" smtClean="0"/>
              <a:t>.</a:t>
            </a: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tr-TR" dirty="0" smtClean="0"/>
              <a:t>Aynı zamanda, manyetik moment </a:t>
            </a:r>
            <a:r>
              <a:rPr lang="tr-TR" dirty="0" err="1" smtClean="0"/>
              <a:t>açısal</a:t>
            </a:r>
            <a:r>
              <a:rPr lang="tr-TR" dirty="0" smtClean="0"/>
              <a:t> momentum cinsinden de ifade edilebilir.</a:t>
            </a: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endParaRPr dirty="0"/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endParaRPr sz="3150" baseline="-145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88235" y="10706692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7" name="Nesne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135752"/>
              </p:ext>
            </p:extLst>
          </p:nvPr>
        </p:nvGraphicFramePr>
        <p:xfrm>
          <a:off x="889773" y="3804243"/>
          <a:ext cx="1386956" cy="653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Denklem" r:id="rId3" imgW="825500" imgH="393700" progId="Equation.3">
                  <p:embed/>
                </p:oleObj>
              </mc:Choice>
              <mc:Fallback>
                <p:oleObj name="Denklem" r:id="rId3" imgW="8255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773" y="3804243"/>
                        <a:ext cx="1386956" cy="6536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Nesne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146685"/>
              </p:ext>
            </p:extLst>
          </p:nvPr>
        </p:nvGraphicFramePr>
        <p:xfrm>
          <a:off x="2699445" y="4311223"/>
          <a:ext cx="1455748" cy="615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0" name="Denklem" r:id="rId5" imgW="926698" imgH="393529" progId="Equation.3">
                  <p:embed/>
                </p:oleObj>
              </mc:Choice>
              <mc:Fallback>
                <p:oleObj name="Denklem" r:id="rId5" imgW="926698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445" y="4311223"/>
                        <a:ext cx="1455748" cy="6153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Nesne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611474"/>
              </p:ext>
            </p:extLst>
          </p:nvPr>
        </p:nvGraphicFramePr>
        <p:xfrm>
          <a:off x="953463" y="5486400"/>
          <a:ext cx="1323266" cy="793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Denklem" r:id="rId7" imgW="812447" imgH="482391" progId="Equation.3">
                  <p:embed/>
                </p:oleObj>
              </mc:Choice>
              <mc:Fallback>
                <p:oleObj name="Denklem" r:id="rId7" imgW="812447" imgH="4823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463" y="5486400"/>
                        <a:ext cx="1323266" cy="7939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6870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Manyetik Momentler – Klasik Atom Modeli</a:t>
            </a:r>
            <a:r>
              <a:rPr spc="-5" dirty="0" smtClean="0"/>
              <a:t>,</a:t>
            </a:r>
            <a:r>
              <a:rPr spc="85" dirty="0" smtClean="0"/>
              <a:t> </a:t>
            </a:r>
            <a:r>
              <a:rPr spc="-5" dirty="0"/>
              <a:t>final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500" y="1676400"/>
            <a:ext cx="7363459" cy="1692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Elektronun manyetik momenti onun yörüngesel </a:t>
            </a:r>
            <a:r>
              <a:rPr lang="tr-TR" sz="1800" dirty="0" err="1" smtClean="0">
                <a:latin typeface="Arial"/>
                <a:cs typeface="Arial"/>
              </a:rPr>
              <a:t>açısal</a:t>
            </a:r>
            <a:r>
              <a:rPr lang="tr-TR" sz="1800" dirty="0" smtClean="0">
                <a:latin typeface="Arial"/>
                <a:cs typeface="Arial"/>
              </a:rPr>
              <a:t> momentumu ile orantılıdır.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44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b="1" spc="-5" dirty="0" smtClean="0">
                <a:latin typeface="Arial"/>
                <a:cs typeface="Arial"/>
              </a:rPr>
              <a:t>L</a:t>
            </a:r>
            <a:r>
              <a:rPr lang="tr-TR" spc="-5" dirty="0" smtClean="0">
                <a:latin typeface="Arial"/>
                <a:cs typeface="Arial"/>
              </a:rPr>
              <a:t> ve </a:t>
            </a:r>
            <a:r>
              <a:rPr lang="tr-TR" b="1" spc="-5" dirty="0" smtClean="0">
                <a:latin typeface="Arial"/>
                <a:cs typeface="Arial"/>
              </a:rPr>
              <a:t>µ</a:t>
            </a:r>
            <a:r>
              <a:rPr lang="tr-TR" spc="-5" dirty="0" smtClean="0">
                <a:latin typeface="Arial"/>
                <a:cs typeface="Arial"/>
              </a:rPr>
              <a:t> vektörleri zıt birbirine zıt yöndedir.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90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Çünkü elektronlar negatif yüklüdür.</a:t>
            </a:r>
            <a:endParaRPr sz="18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tr-TR" sz="1800" spc="-5" dirty="0" smtClean="0">
                <a:latin typeface="Arial"/>
                <a:cs typeface="Arial"/>
              </a:rPr>
              <a:t>Kuantum fiziği </a:t>
            </a:r>
            <a:r>
              <a:rPr lang="tr-TR" sz="1800" spc="-5" dirty="0" err="1" smtClean="0">
                <a:latin typeface="Arial"/>
                <a:cs typeface="Arial"/>
              </a:rPr>
              <a:t>açısal</a:t>
            </a:r>
            <a:r>
              <a:rPr lang="tr-TR" sz="1800" spc="-5" dirty="0" smtClean="0">
                <a:latin typeface="Arial"/>
                <a:cs typeface="Arial"/>
              </a:rPr>
              <a:t> momentumu </a:t>
            </a:r>
            <a:r>
              <a:rPr lang="tr-TR" sz="1800" spc="-5" dirty="0" err="1" smtClean="0">
                <a:latin typeface="Arial"/>
                <a:cs typeface="Arial"/>
              </a:rPr>
              <a:t>kuantumlandığı</a:t>
            </a:r>
            <a:r>
              <a:rPr lang="tr-TR" spc="-5" dirty="0" err="1" smtClean="0">
                <a:latin typeface="Arial"/>
                <a:cs typeface="Arial"/>
              </a:rPr>
              <a:t>nı</a:t>
            </a:r>
            <a:r>
              <a:rPr lang="tr-TR" spc="-5" dirty="0" smtClean="0">
                <a:latin typeface="Arial"/>
                <a:cs typeface="Arial"/>
              </a:rPr>
              <a:t> gösterir.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5651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Çoklu Elektronların Manyetik Momentleri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101330" cy="12729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Çoğu maddelerde, bir elektronun manyetik momenti aynı yönde dönen diğer elektronun manyetik momentini sıfırlar.</a:t>
            </a:r>
            <a:endParaRPr sz="1800" dirty="0">
              <a:latin typeface="Arial"/>
              <a:cs typeface="Arial"/>
            </a:endParaRPr>
          </a:p>
          <a:p>
            <a:pPr marL="12700" marR="246379">
              <a:lnSpc>
                <a:spcPct val="102200"/>
              </a:lnSpc>
              <a:spcBef>
                <a:spcPts val="1070"/>
              </a:spcBef>
            </a:pPr>
            <a:r>
              <a:rPr lang="tr-TR" sz="1800" dirty="0" smtClean="0">
                <a:latin typeface="Arial"/>
                <a:cs typeface="Arial"/>
              </a:rPr>
              <a:t>Net sonuç, elektronların yörüngesel hareketinin oluşturduğu manyetik etkinin ya sıfır yada çok küçük olduğudur.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1463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Ele</a:t>
            </a:r>
            <a:r>
              <a:rPr lang="tr-TR" spc="-5" dirty="0" smtClean="0"/>
              <a:t>k</a:t>
            </a:r>
            <a:r>
              <a:rPr spc="-5" dirty="0" err="1" smtClean="0"/>
              <a:t>tron</a:t>
            </a:r>
            <a:r>
              <a:rPr spc="-55" dirty="0" smtClean="0"/>
              <a:t> </a:t>
            </a:r>
            <a:r>
              <a:rPr spc="-5" dirty="0" smtClean="0"/>
              <a:t>Spin</a:t>
            </a:r>
            <a:r>
              <a:rPr lang="tr-TR" spc="-5" dirty="0" smtClean="0"/>
              <a:t>i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7811770" cy="1833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Elektronlar (ve diğer parçacıklar) onların manyetik momentine katkı getirmesinden dolayı </a:t>
            </a:r>
            <a:r>
              <a:rPr lang="tr-TR" sz="1800" b="1" spc="-5" dirty="0" err="1" smtClean="0">
                <a:latin typeface="Arial"/>
                <a:cs typeface="Arial"/>
              </a:rPr>
              <a:t>spin</a:t>
            </a:r>
            <a:r>
              <a:rPr lang="tr-TR" sz="1800" spc="-5" dirty="0" smtClean="0">
                <a:latin typeface="Arial"/>
                <a:cs typeface="Arial"/>
              </a:rPr>
              <a:t> diye bilinen özgün bir özelliği vardır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Elektron fiziksel olarak dönmüyor.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Elektron güya dönüyormuş gibi özgün bir özelliğe sahiptir.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Spin </a:t>
            </a:r>
            <a:r>
              <a:rPr lang="tr-TR" sz="1800" spc="-5" dirty="0" err="1" smtClean="0">
                <a:latin typeface="Arial"/>
                <a:cs typeface="Arial"/>
              </a:rPr>
              <a:t>açısal</a:t>
            </a:r>
            <a:r>
              <a:rPr lang="tr-TR" sz="1800" spc="-5" dirty="0" smtClean="0">
                <a:latin typeface="Arial"/>
                <a:cs typeface="Arial"/>
              </a:rPr>
              <a:t> momentum gerçekte </a:t>
            </a:r>
            <a:r>
              <a:rPr lang="tr-TR" sz="1800" spc="-5" dirty="0" err="1" smtClean="0">
                <a:latin typeface="Arial"/>
                <a:cs typeface="Arial"/>
              </a:rPr>
              <a:t>relativistik</a:t>
            </a:r>
            <a:r>
              <a:rPr lang="tr-TR" sz="1800" spc="-5" dirty="0" smtClean="0">
                <a:latin typeface="Arial"/>
                <a:cs typeface="Arial"/>
              </a:rPr>
              <a:t> etkidir.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2131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Elektron</a:t>
            </a:r>
            <a:r>
              <a:rPr lang="tr-TR" spc="-55" dirty="0"/>
              <a:t> </a:t>
            </a:r>
            <a:r>
              <a:rPr lang="tr-TR" spc="-5" dirty="0" err="1"/>
              <a:t>Spini</a:t>
            </a:r>
            <a:r>
              <a:rPr spc="-5" dirty="0" smtClean="0"/>
              <a:t>,</a:t>
            </a:r>
            <a:r>
              <a:rPr spc="-35" dirty="0" smtClean="0"/>
              <a:t> </a:t>
            </a:r>
            <a:r>
              <a:rPr lang="tr-TR" spc="-5" dirty="0" smtClean="0"/>
              <a:t>devamı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00200"/>
            <a:ext cx="4203700" cy="2684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Elektron </a:t>
            </a:r>
            <a:r>
              <a:rPr lang="tr-TR" sz="1800" dirty="0" err="1" smtClean="0">
                <a:latin typeface="Arial"/>
                <a:cs typeface="Arial"/>
              </a:rPr>
              <a:t>spinin</a:t>
            </a:r>
            <a:r>
              <a:rPr lang="tr-TR" sz="1800" dirty="0" smtClean="0">
                <a:latin typeface="Arial"/>
                <a:cs typeface="Arial"/>
              </a:rPr>
              <a:t> klasik modeli onun ekseni üzerindeki elektronun dönmesidir.</a:t>
            </a:r>
            <a:endParaRPr sz="1800" dirty="0">
              <a:latin typeface="Arial"/>
              <a:cs typeface="Arial"/>
            </a:endParaRPr>
          </a:p>
          <a:p>
            <a:pPr marL="12700" marR="388620">
              <a:lnSpc>
                <a:spcPct val="102200"/>
              </a:lnSpc>
              <a:spcBef>
                <a:spcPts val="1070"/>
              </a:spcBef>
            </a:pPr>
            <a:r>
              <a:rPr lang="tr-TR" sz="1800" dirty="0" smtClean="0">
                <a:latin typeface="Arial"/>
                <a:cs typeface="Arial"/>
              </a:rPr>
              <a:t>Spin </a:t>
            </a:r>
            <a:r>
              <a:rPr lang="tr-TR" sz="1800" dirty="0" err="1" smtClean="0">
                <a:latin typeface="Arial"/>
                <a:cs typeface="Arial"/>
              </a:rPr>
              <a:t>açısal</a:t>
            </a:r>
            <a:r>
              <a:rPr lang="tr-TR" sz="1800" dirty="0" smtClean="0">
                <a:latin typeface="Arial"/>
                <a:cs typeface="Arial"/>
              </a:rPr>
              <a:t> momentumun büyüklüğü</a:t>
            </a:r>
          </a:p>
          <a:p>
            <a:pPr marL="12700" marR="388620">
              <a:lnSpc>
                <a:spcPct val="102200"/>
              </a:lnSpc>
              <a:spcBef>
                <a:spcPts val="1070"/>
              </a:spcBef>
            </a:pPr>
            <a:endParaRPr lang="tr-TR" dirty="0">
              <a:latin typeface="Arial"/>
              <a:cs typeface="Arial"/>
            </a:endParaRPr>
          </a:p>
          <a:p>
            <a:pPr marL="12700" marR="388620">
              <a:lnSpc>
                <a:spcPct val="102200"/>
              </a:lnSpc>
              <a:spcBef>
                <a:spcPts val="1070"/>
              </a:spcBef>
            </a:pPr>
            <a:endParaRPr lang="tr-TR" sz="1800" dirty="0" smtClean="0">
              <a:latin typeface="Arial"/>
              <a:cs typeface="Arial"/>
            </a:endParaRPr>
          </a:p>
          <a:p>
            <a:pPr marL="12700" marR="388620">
              <a:lnSpc>
                <a:spcPct val="102200"/>
              </a:lnSpc>
              <a:spcBef>
                <a:spcPts val="1070"/>
              </a:spcBef>
            </a:pPr>
            <a:r>
              <a:rPr lang="tr-TR" dirty="0">
                <a:latin typeface="Arial"/>
                <a:cs typeface="Arial"/>
              </a:rPr>
              <a:t>o</a:t>
            </a:r>
            <a:r>
              <a:rPr lang="tr-TR" dirty="0" smtClean="0">
                <a:latin typeface="Arial"/>
                <a:cs typeface="Arial"/>
              </a:rPr>
              <a:t>lup                   </a:t>
            </a:r>
          </a:p>
          <a:p>
            <a:pPr marL="12700" marR="388620">
              <a:lnSpc>
                <a:spcPct val="102200"/>
              </a:lnSpc>
              <a:spcBef>
                <a:spcPts val="1070"/>
              </a:spcBef>
            </a:pPr>
            <a:r>
              <a:rPr lang="tr-TR" i="1" dirty="0" smtClean="0">
                <a:latin typeface="Arial"/>
                <a:cs typeface="Arial"/>
              </a:rPr>
              <a:t>h</a:t>
            </a:r>
            <a:r>
              <a:rPr lang="tr-TR" dirty="0" smtClean="0">
                <a:latin typeface="Arial"/>
                <a:cs typeface="Arial"/>
              </a:rPr>
              <a:t>, </a:t>
            </a:r>
            <a:r>
              <a:rPr lang="tr-TR" dirty="0" err="1" smtClean="0">
                <a:latin typeface="Arial"/>
                <a:cs typeface="Arial"/>
              </a:rPr>
              <a:t>Plank</a:t>
            </a:r>
            <a:r>
              <a:rPr lang="tr-TR" dirty="0" smtClean="0">
                <a:latin typeface="Arial"/>
                <a:cs typeface="Arial"/>
              </a:rPr>
              <a:t> sabitidir. 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59325" y="1377950"/>
            <a:ext cx="4036949" cy="4438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18" name="Nesne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230874"/>
              </p:ext>
            </p:extLst>
          </p:nvPr>
        </p:nvGraphicFramePr>
        <p:xfrm>
          <a:off x="1143000" y="2667000"/>
          <a:ext cx="1079500" cy="759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Denklem" r:id="rId4" imgW="609336" imgH="431613" progId="Equation.3">
                  <p:embed/>
                </p:oleObj>
              </mc:Choice>
              <mc:Fallback>
                <p:oleObj name="Denklem" r:id="rId4" imgW="609336" imgH="43161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667000"/>
                        <a:ext cx="1079500" cy="7590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Nesne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137415"/>
              </p:ext>
            </p:extLst>
          </p:nvPr>
        </p:nvGraphicFramePr>
        <p:xfrm>
          <a:off x="940435" y="3477645"/>
          <a:ext cx="1138167" cy="332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Denklem" r:id="rId6" imgW="621760" imgH="177646" progId="Equation.3">
                  <p:embed/>
                </p:oleObj>
              </mc:Choice>
              <mc:Fallback>
                <p:oleObj name="Denklem" r:id="rId6" imgW="621760" imgH="17764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435" y="3477645"/>
                        <a:ext cx="1138167" cy="3326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5269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Ele</a:t>
            </a:r>
            <a:r>
              <a:rPr lang="tr-TR" spc="-5" dirty="0" smtClean="0"/>
              <a:t>k</a:t>
            </a:r>
            <a:r>
              <a:rPr spc="-5" dirty="0" err="1" smtClean="0"/>
              <a:t>tron</a:t>
            </a:r>
            <a:r>
              <a:rPr spc="-5" dirty="0" smtClean="0"/>
              <a:t> </a:t>
            </a:r>
            <a:r>
              <a:rPr spc="-5" dirty="0"/>
              <a:t>Spin </a:t>
            </a:r>
            <a:r>
              <a:rPr lang="tr-TR" spc="-5" dirty="0" smtClean="0"/>
              <a:t>ve</a:t>
            </a:r>
            <a:r>
              <a:rPr spc="-5" dirty="0" smtClean="0"/>
              <a:t> Man</a:t>
            </a:r>
            <a:r>
              <a:rPr lang="tr-TR" spc="-5" dirty="0" smtClean="0"/>
              <a:t>y</a:t>
            </a:r>
            <a:r>
              <a:rPr spc="-5" dirty="0" err="1" smtClean="0"/>
              <a:t>eti</a:t>
            </a:r>
            <a:r>
              <a:rPr lang="tr-TR" spc="-5" dirty="0" smtClean="0"/>
              <a:t>k</a:t>
            </a:r>
            <a:r>
              <a:rPr dirty="0" smtClean="0"/>
              <a:t> </a:t>
            </a:r>
            <a:r>
              <a:rPr spc="-5" dirty="0"/>
              <a:t>Moment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3017408"/>
            <a:ext cx="8243570" cy="582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dirty="0" err="1" smtClean="0">
                <a:latin typeface="Arial"/>
                <a:cs typeface="Arial"/>
              </a:rPr>
              <a:t>dir</a:t>
            </a:r>
            <a:r>
              <a:rPr lang="tr-TR" sz="1800" dirty="0" smtClean="0">
                <a:latin typeface="Arial"/>
                <a:cs typeface="Arial"/>
              </a:rPr>
              <a:t>. Sabitlerin bu kombinasyonuna </a:t>
            </a:r>
            <a:r>
              <a:rPr sz="1800" b="1" dirty="0" smtClean="0">
                <a:latin typeface="Arial"/>
                <a:cs typeface="Arial"/>
              </a:rPr>
              <a:t>Bohr </a:t>
            </a:r>
            <a:r>
              <a:rPr sz="1800" b="1" spc="-5" dirty="0" smtClean="0">
                <a:latin typeface="Arial"/>
                <a:cs typeface="Arial"/>
              </a:rPr>
              <a:t>magneton</a:t>
            </a:r>
            <a:r>
              <a:rPr lang="tr-TR" sz="1800" b="1" spc="-5" dirty="0" smtClean="0">
                <a:latin typeface="Arial"/>
                <a:cs typeface="Arial"/>
              </a:rPr>
              <a:t>u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900" b="1" i="1" spc="-35" dirty="0">
                <a:latin typeface="Symbol"/>
                <a:cs typeface="Symbol"/>
              </a:rPr>
              <a:t></a:t>
            </a:r>
            <a:r>
              <a:rPr sz="1800" b="1" spc="-52" baseline="-20833" dirty="0">
                <a:latin typeface="Arial"/>
                <a:cs typeface="Arial"/>
              </a:rPr>
              <a:t>B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9.27 </a:t>
            </a:r>
            <a:r>
              <a:rPr sz="1800" dirty="0">
                <a:latin typeface="Arial"/>
                <a:cs typeface="Arial"/>
              </a:rPr>
              <a:t>x </a:t>
            </a:r>
            <a:r>
              <a:rPr sz="1800" spc="-5" dirty="0">
                <a:latin typeface="Arial"/>
                <a:cs typeface="Arial"/>
              </a:rPr>
              <a:t>10</a:t>
            </a:r>
            <a:r>
              <a:rPr sz="1800" spc="-7" baseline="25462" dirty="0">
                <a:latin typeface="Arial"/>
                <a:cs typeface="Arial"/>
              </a:rPr>
              <a:t>-24</a:t>
            </a:r>
            <a:r>
              <a:rPr sz="1800" spc="172" baseline="25462" dirty="0">
                <a:latin typeface="Arial"/>
                <a:cs typeface="Arial"/>
              </a:rPr>
              <a:t> </a:t>
            </a:r>
            <a:r>
              <a:rPr sz="1800" dirty="0" smtClean="0">
                <a:latin typeface="Arial"/>
                <a:cs typeface="Arial"/>
              </a:rPr>
              <a:t>J/T</a:t>
            </a:r>
            <a:r>
              <a:rPr lang="tr-TR" sz="1800" dirty="0" smtClean="0">
                <a:latin typeface="Arial"/>
                <a:cs typeface="Arial"/>
              </a:rPr>
              <a:t> adı verilir</a:t>
            </a:r>
            <a:r>
              <a:rPr sz="1800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06001" y="2613538"/>
            <a:ext cx="463550" cy="0"/>
          </a:xfrm>
          <a:custGeom>
            <a:avLst/>
            <a:gdLst/>
            <a:ahLst/>
            <a:cxnLst/>
            <a:rect l="l" t="t" r="r" b="b"/>
            <a:pathLst>
              <a:path w="463550">
                <a:moveTo>
                  <a:pt x="0" y="0"/>
                </a:moveTo>
                <a:lnTo>
                  <a:pt x="463429" y="0"/>
                </a:lnTo>
              </a:path>
            </a:pathLst>
          </a:custGeom>
          <a:ln w="10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40143" y="2771640"/>
            <a:ext cx="106680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i="1" spc="25" dirty="0">
                <a:latin typeface="Arial"/>
                <a:cs typeface="Arial"/>
              </a:rPr>
              <a:t>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630502"/>
            <a:ext cx="7987665" cy="9592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lang="tr-TR" sz="1800" dirty="0" smtClean="0">
                <a:latin typeface="Arial"/>
                <a:cs typeface="Arial"/>
              </a:rPr>
              <a:t>Bir elektronun </a:t>
            </a:r>
            <a:r>
              <a:rPr lang="tr-TR" sz="1800" dirty="0" err="1" smtClean="0">
                <a:latin typeface="Arial"/>
                <a:cs typeface="Arial"/>
              </a:rPr>
              <a:t>spinine</a:t>
            </a:r>
            <a:r>
              <a:rPr lang="tr-TR" sz="1800" dirty="0" smtClean="0">
                <a:latin typeface="Arial"/>
                <a:cs typeface="Arial"/>
              </a:rPr>
              <a:t> karakteristik olarak eşlik eden manyetik momentin değeri</a:t>
            </a:r>
            <a:endParaRPr sz="1800" dirty="0" smtClean="0">
              <a:latin typeface="Arial"/>
              <a:cs typeface="Arial"/>
            </a:endParaRPr>
          </a:p>
          <a:p>
            <a:pPr marL="1060450">
              <a:lnSpc>
                <a:spcPct val="100000"/>
              </a:lnSpc>
              <a:spcBef>
                <a:spcPts val="910"/>
              </a:spcBef>
            </a:pPr>
            <a:r>
              <a:rPr sz="1900" i="1" spc="35" dirty="0" smtClean="0">
                <a:latin typeface="Arial"/>
                <a:cs typeface="Arial"/>
              </a:rPr>
              <a:t>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07567" y="2606226"/>
            <a:ext cx="367030" cy="32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-10" dirty="0">
                <a:latin typeface="Arial"/>
                <a:cs typeface="Arial"/>
              </a:rPr>
              <a:t>2</a:t>
            </a:r>
            <a:r>
              <a:rPr sz="1900" i="1" spc="50" dirty="0">
                <a:latin typeface="Arial"/>
                <a:cs typeface="Arial"/>
              </a:rPr>
              <a:t>m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7375" y="2478779"/>
            <a:ext cx="638175" cy="32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i="1" spc="22" baseline="14619" dirty="0">
                <a:latin typeface="Arial"/>
                <a:cs typeface="Arial"/>
              </a:rPr>
              <a:t>μ</a:t>
            </a:r>
            <a:r>
              <a:rPr sz="1100" spc="15" dirty="0">
                <a:latin typeface="Arial"/>
                <a:cs typeface="Arial"/>
              </a:rPr>
              <a:t>spin</a:t>
            </a:r>
            <a:r>
              <a:rPr sz="1100" spc="210" dirty="0">
                <a:latin typeface="Arial"/>
                <a:cs typeface="Arial"/>
              </a:rPr>
              <a:t> </a:t>
            </a:r>
            <a:r>
              <a:rPr sz="2850" spc="52" baseline="14619" dirty="0">
                <a:latin typeface="Symbol"/>
                <a:cs typeface="Symbol"/>
              </a:rPr>
              <a:t></a:t>
            </a:r>
            <a:endParaRPr sz="2850" baseline="14619">
              <a:latin typeface="Symbol"/>
              <a:cs typeface="Symbo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41151" y="2325718"/>
            <a:ext cx="275007" cy="2485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78230"/>
            <a:ext cx="5346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Elektron Spin </a:t>
            </a:r>
            <a:r>
              <a:rPr lang="tr-TR" spc="-5" dirty="0" smtClean="0"/>
              <a:t>ve </a:t>
            </a:r>
            <a:r>
              <a:rPr lang="tr-TR" spc="-5" dirty="0"/>
              <a:t>Manyetik</a:t>
            </a:r>
            <a:r>
              <a:rPr lang="tr-TR" dirty="0"/>
              <a:t> </a:t>
            </a:r>
            <a:r>
              <a:rPr lang="tr-TR" spc="-5" dirty="0"/>
              <a:t>Moment</a:t>
            </a:r>
            <a:r>
              <a:rPr spc="-5" dirty="0" smtClean="0"/>
              <a:t>,</a:t>
            </a:r>
            <a:r>
              <a:rPr spc="35" dirty="0" smtClean="0"/>
              <a:t> </a:t>
            </a:r>
            <a:r>
              <a:rPr dirty="0"/>
              <a:t>final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999865" cy="2832442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Bir atomun toplam manyetik momenti yörüngesel ve </a:t>
            </a:r>
            <a:r>
              <a:rPr lang="tr-TR" sz="1800" dirty="0" err="1" smtClean="0">
                <a:latin typeface="Arial"/>
                <a:cs typeface="Arial"/>
              </a:rPr>
              <a:t>spin</a:t>
            </a:r>
            <a:r>
              <a:rPr lang="tr-TR" sz="1800" dirty="0" smtClean="0">
                <a:latin typeface="Arial"/>
                <a:cs typeface="Arial"/>
              </a:rPr>
              <a:t> manyetik momentlerin </a:t>
            </a:r>
            <a:r>
              <a:rPr lang="tr-TR" sz="1800" dirty="0" err="1" smtClean="0">
                <a:latin typeface="Arial"/>
                <a:cs typeface="Arial"/>
              </a:rPr>
              <a:t>vektörel</a:t>
            </a:r>
            <a:r>
              <a:rPr lang="tr-TR" sz="1800" dirty="0" smtClean="0">
                <a:latin typeface="Arial"/>
                <a:cs typeface="Arial"/>
              </a:rPr>
              <a:t> toplamıdır.</a:t>
            </a:r>
            <a:endParaRPr sz="1800" dirty="0">
              <a:latin typeface="Arial"/>
              <a:cs typeface="Arial"/>
            </a:endParaRPr>
          </a:p>
          <a:p>
            <a:pPr marL="12700" marR="158115">
              <a:lnSpc>
                <a:spcPct val="101699"/>
              </a:lnSpc>
              <a:spcBef>
                <a:spcPts val="1095"/>
              </a:spcBef>
            </a:pPr>
            <a:r>
              <a:rPr lang="tr-TR" sz="1800" spc="-5" dirty="0" smtClean="0">
                <a:latin typeface="Arial"/>
                <a:cs typeface="Arial"/>
              </a:rPr>
              <a:t>Bazı örnekler sağ taraftaki tabloda veriliyor.</a:t>
            </a:r>
            <a:endParaRPr sz="1800" dirty="0">
              <a:latin typeface="Arial"/>
              <a:cs typeface="Arial"/>
            </a:endParaRPr>
          </a:p>
          <a:p>
            <a:pPr marL="12700" marR="29209">
              <a:lnSpc>
                <a:spcPct val="101899"/>
              </a:lnSpc>
              <a:spcBef>
                <a:spcPts val="1075"/>
              </a:spcBef>
            </a:pPr>
            <a:r>
              <a:rPr lang="tr-TR" sz="1800" dirty="0" smtClean="0">
                <a:latin typeface="Arial"/>
                <a:cs typeface="Arial"/>
              </a:rPr>
              <a:t>Bir proton yada nötronun manyetik momenti elektron manyetik momentinden çok daha küçüktür ve ekseriya ihmal edilebilir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88719"/>
            <a:ext cx="3905250" cy="394335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4500" y="1031493"/>
            <a:ext cx="6489700" cy="492507"/>
          </a:xfrm>
        </p:spPr>
        <p:txBody>
          <a:bodyPr/>
          <a:lstStyle/>
          <a:p>
            <a:r>
              <a:rPr lang="tr-TR" dirty="0" smtClean="0"/>
              <a:t>Örnek 30.10 Demirle Doldurulmuş Bir </a:t>
            </a:r>
            <a:r>
              <a:rPr lang="tr-TR" dirty="0" err="1" smtClean="0"/>
              <a:t>Toroid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44500" y="1717700"/>
            <a:ext cx="8089900" cy="4708981"/>
          </a:xfrm>
        </p:spPr>
        <p:txBody>
          <a:bodyPr/>
          <a:lstStyle/>
          <a:p>
            <a:r>
              <a:rPr lang="tr-TR" dirty="0" smtClean="0"/>
              <a:t>5 A </a:t>
            </a:r>
            <a:r>
              <a:rPr lang="tr-TR" dirty="0" err="1" smtClean="0"/>
              <a:t>lik</a:t>
            </a:r>
            <a:r>
              <a:rPr lang="tr-TR" dirty="0" smtClean="0"/>
              <a:t> akım taşıyan </a:t>
            </a:r>
            <a:r>
              <a:rPr lang="tr-TR" dirty="0" err="1" smtClean="0"/>
              <a:t>toroid</a:t>
            </a:r>
            <a:r>
              <a:rPr lang="tr-TR" dirty="0" smtClean="0"/>
              <a:t> şeklindeki bir sargının birim uzunluğunda 60 sarım vardır. Çekirdeği demir olup geçirgenliği, verilen koşullar altında                    olduğuna göre demirin içindeki </a:t>
            </a:r>
            <a:r>
              <a:rPr lang="tr-TR" i="1" dirty="0" smtClean="0"/>
              <a:t>H</a:t>
            </a:r>
            <a:r>
              <a:rPr lang="tr-TR" dirty="0" smtClean="0"/>
              <a:t> ve </a:t>
            </a:r>
            <a:r>
              <a:rPr lang="tr-TR" i="1" dirty="0" smtClean="0"/>
              <a:t>B</a:t>
            </a:r>
            <a:r>
              <a:rPr lang="tr-TR" dirty="0" smtClean="0"/>
              <a:t> </a:t>
            </a:r>
            <a:r>
              <a:rPr lang="tr-TR" dirty="0" err="1" smtClean="0"/>
              <a:t>yi</a:t>
            </a:r>
            <a:r>
              <a:rPr lang="tr-TR" dirty="0" smtClean="0"/>
              <a:t> bulunuz.</a:t>
            </a:r>
          </a:p>
          <a:p>
            <a:r>
              <a:rPr lang="tr-TR" b="1" dirty="0" err="1" smtClean="0"/>
              <a:t>Çözüm</a:t>
            </a:r>
            <a:r>
              <a:rPr lang="tr-TR" dirty="0" err="1" smtClean="0"/>
              <a:t>:Eşitlik</a:t>
            </a:r>
            <a:r>
              <a:rPr lang="tr-TR" dirty="0" smtClean="0"/>
              <a:t> 30.31 ve Eşitlik 30.33 kullanarak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 </a:t>
            </a:r>
            <a:r>
              <a:rPr lang="tr-TR" dirty="0" err="1" smtClean="0"/>
              <a:t>nin</a:t>
            </a:r>
            <a:r>
              <a:rPr lang="tr-TR" dirty="0" smtClean="0"/>
              <a:t> değeri, demir çekirdek bulunmadığı zamanki değerinden 5000 kez daha büyüktür.</a:t>
            </a:r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892136"/>
              </p:ext>
            </p:extLst>
          </p:nvPr>
        </p:nvGraphicFramePr>
        <p:xfrm>
          <a:off x="6916003" y="1980798"/>
          <a:ext cx="1117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2" name="Denklem" r:id="rId3" imgW="838200" imgH="228600" progId="Equation.3">
                  <p:embed/>
                </p:oleObj>
              </mc:Choice>
              <mc:Fallback>
                <p:oleObj name="Denklem" r:id="rId3" imgW="8382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6003" y="1980798"/>
                        <a:ext cx="1117600" cy="30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978332"/>
              </p:ext>
            </p:extLst>
          </p:nvPr>
        </p:nvGraphicFramePr>
        <p:xfrm>
          <a:off x="460421" y="2971800"/>
          <a:ext cx="445008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3" name="Denklem" r:id="rId5" imgW="2781300" imgH="431800" progId="Equation.3">
                  <p:embed/>
                </p:oleObj>
              </mc:Choice>
              <mc:Fallback>
                <p:oleObj name="Denklem" r:id="rId5" imgW="27813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21" y="2971800"/>
                        <a:ext cx="4450080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65293"/>
              </p:ext>
            </p:extLst>
          </p:nvPr>
        </p:nvGraphicFramePr>
        <p:xfrm>
          <a:off x="488854" y="3830464"/>
          <a:ext cx="5124118" cy="1081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4" name="Denklem" r:id="rId7" imgW="3111500" imgH="660400" progId="Equation.3">
                  <p:embed/>
                </p:oleObj>
              </mc:Choice>
              <mc:Fallback>
                <p:oleObj name="Denklem" r:id="rId7" imgW="3111500" imgH="660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854" y="3830464"/>
                        <a:ext cx="5124118" cy="10812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57059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222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Ferroman</a:t>
            </a:r>
            <a:r>
              <a:rPr lang="tr-TR" spc="-5" dirty="0" smtClean="0"/>
              <a:t>y</a:t>
            </a:r>
            <a:r>
              <a:rPr spc="-5" dirty="0" err="1" smtClean="0"/>
              <a:t>eti</a:t>
            </a:r>
            <a:r>
              <a:rPr lang="tr-TR" spc="-5" dirty="0" smtClean="0"/>
              <a:t>z</a:t>
            </a:r>
            <a:r>
              <a:rPr spc="-5" dirty="0" smtClean="0"/>
              <a:t>m</a:t>
            </a:r>
            <a:r>
              <a:rPr lang="tr-TR" spc="-5" dirty="0" smtClean="0"/>
              <a:t>a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03881"/>
            <a:ext cx="8025130" cy="3912097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lang="tr-TR" sz="1800" spc="-5" dirty="0" smtClean="0">
                <a:latin typeface="Arial"/>
                <a:cs typeface="Arial"/>
              </a:rPr>
              <a:t>Bazı maddeler </a:t>
            </a:r>
            <a:r>
              <a:rPr lang="tr-TR" sz="1800" spc="-5" dirty="0" err="1" smtClean="0">
                <a:latin typeface="Arial"/>
                <a:cs typeface="Arial"/>
              </a:rPr>
              <a:t>ferromanyetizma</a:t>
            </a:r>
            <a:r>
              <a:rPr lang="tr-TR" sz="1800" spc="-5" dirty="0" smtClean="0">
                <a:latin typeface="Arial"/>
                <a:cs typeface="Arial"/>
              </a:rPr>
              <a:t> diye bilinen çok kuvvetli manyetik etkiler gösterir.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z="1800" spc="-5" dirty="0" err="1" smtClean="0">
                <a:latin typeface="Arial"/>
                <a:cs typeface="Arial"/>
              </a:rPr>
              <a:t>Ferromanyetik</a:t>
            </a:r>
            <a:r>
              <a:rPr lang="tr-TR" sz="1800" spc="-5" dirty="0" smtClean="0">
                <a:latin typeface="Arial"/>
                <a:cs typeface="Arial"/>
              </a:rPr>
              <a:t> maddelere bazı örnekler;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demir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k</a:t>
            </a:r>
            <a:r>
              <a:rPr sz="1800" spc="-5" dirty="0" err="1" smtClean="0">
                <a:latin typeface="Arial"/>
                <a:cs typeface="Arial"/>
              </a:rPr>
              <a:t>obalt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5" dirty="0" err="1" smtClean="0">
                <a:latin typeface="Arial"/>
                <a:cs typeface="Arial"/>
              </a:rPr>
              <a:t>nikel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5" dirty="0" err="1" smtClean="0">
                <a:latin typeface="Arial"/>
                <a:cs typeface="Arial"/>
              </a:rPr>
              <a:t>gadolin</a:t>
            </a:r>
            <a:r>
              <a:rPr lang="tr-TR" sz="1800" spc="-5" dirty="0" smtClean="0">
                <a:latin typeface="Arial"/>
                <a:cs typeface="Arial"/>
              </a:rPr>
              <a:t>y</a:t>
            </a:r>
            <a:r>
              <a:rPr sz="1800" spc="-5" dirty="0" smtClean="0">
                <a:latin typeface="Arial"/>
                <a:cs typeface="Arial"/>
              </a:rPr>
              <a:t>um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08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sz="1800" spc="-10" dirty="0" smtClean="0">
                <a:latin typeface="Arial"/>
                <a:cs typeface="Arial"/>
              </a:rPr>
              <a:t>d</a:t>
            </a:r>
            <a:r>
              <a:rPr lang="tr-TR" sz="1800" spc="-10" dirty="0" smtClean="0">
                <a:latin typeface="Arial"/>
                <a:cs typeface="Arial"/>
              </a:rPr>
              <a:t>i</a:t>
            </a:r>
            <a:r>
              <a:rPr sz="1800" spc="-10" dirty="0" err="1" smtClean="0">
                <a:latin typeface="Arial"/>
                <a:cs typeface="Arial"/>
              </a:rPr>
              <a:t>spos</a:t>
            </a:r>
            <a:r>
              <a:rPr lang="tr-TR" sz="1800" spc="-10" dirty="0" smtClean="0">
                <a:latin typeface="Arial"/>
                <a:cs typeface="Arial"/>
              </a:rPr>
              <a:t>y</a:t>
            </a:r>
            <a:r>
              <a:rPr sz="1800" spc="-10" dirty="0" smtClean="0">
                <a:latin typeface="Arial"/>
                <a:cs typeface="Arial"/>
              </a:rPr>
              <a:t>um</a:t>
            </a:r>
            <a:endParaRPr sz="1800" dirty="0">
              <a:latin typeface="Arial"/>
              <a:cs typeface="Arial"/>
            </a:endParaRPr>
          </a:p>
          <a:p>
            <a:pPr marL="355600" marR="5080" indent="-342900">
              <a:lnSpc>
                <a:spcPct val="102200"/>
              </a:lnSpc>
              <a:spcBef>
                <a:spcPts val="919"/>
              </a:spcBef>
            </a:pPr>
            <a:r>
              <a:rPr lang="tr-TR" sz="1800" spc="-5" dirty="0" smtClean="0">
                <a:latin typeface="Arial"/>
                <a:cs typeface="Arial"/>
              </a:rPr>
              <a:t>Bunların her biri zayıf dış manyetik alanda bile paralel yönelmeye meyilli olan daimi atomik manyetik momentler içerir.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3441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Domain</a:t>
            </a:r>
            <a:r>
              <a:rPr lang="tr-TR" spc="-5" dirty="0" err="1" smtClean="0"/>
              <a:t>ler</a:t>
            </a:r>
            <a:r>
              <a:rPr lang="tr-TR" spc="-5" dirty="0" smtClean="0"/>
              <a:t> (odacıklar)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491673"/>
            <a:ext cx="8188959" cy="1835759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tr-TR" sz="1800" spc="-5" dirty="0" smtClean="0">
                <a:latin typeface="Arial"/>
                <a:cs typeface="Arial"/>
              </a:rPr>
              <a:t>Tüm </a:t>
            </a:r>
            <a:r>
              <a:rPr lang="tr-TR" sz="1800" spc="-5" dirty="0" err="1" smtClean="0">
                <a:latin typeface="Arial"/>
                <a:cs typeface="Arial"/>
              </a:rPr>
              <a:t>ferromanyetik</a:t>
            </a:r>
            <a:r>
              <a:rPr lang="tr-TR" sz="1800" spc="-5" dirty="0" smtClean="0">
                <a:latin typeface="Arial"/>
                <a:cs typeface="Arial"/>
              </a:rPr>
              <a:t> maddeler </a:t>
            </a:r>
            <a:r>
              <a:rPr lang="tr-TR" sz="1800" b="1" spc="-5" dirty="0" smtClean="0">
                <a:latin typeface="Arial"/>
                <a:cs typeface="Arial"/>
              </a:rPr>
              <a:t>domainle</a:t>
            </a:r>
            <a:r>
              <a:rPr lang="tr-TR" sz="1800" spc="-5" dirty="0" smtClean="0">
                <a:latin typeface="Arial"/>
                <a:cs typeface="Arial"/>
              </a:rPr>
              <a:t>r diye bilinen mikroskobik bölgelerden meydana gelir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1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Domain tüm manyetik momentlerin yöneldiği alandır.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lang="tr-TR" sz="1800" dirty="0" smtClean="0">
                <a:latin typeface="Arial"/>
                <a:cs typeface="Arial"/>
              </a:rPr>
              <a:t>Farklı yönelimlere sahip olan değişik domainlerin arasındaki sınırlara </a:t>
            </a:r>
            <a:r>
              <a:rPr lang="tr-TR" sz="1800" b="1" dirty="0" smtClean="0">
                <a:latin typeface="Arial"/>
                <a:cs typeface="Arial"/>
              </a:rPr>
              <a:t>domain duvarları</a:t>
            </a:r>
            <a:r>
              <a:rPr lang="tr-TR" sz="1800" dirty="0" smtClean="0">
                <a:latin typeface="Arial"/>
                <a:cs typeface="Arial"/>
              </a:rPr>
              <a:t> adı verilir.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5346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Domain</a:t>
            </a:r>
            <a:r>
              <a:rPr lang="tr-TR" spc="-5" dirty="0" err="1" smtClean="0"/>
              <a:t>ler</a:t>
            </a:r>
            <a:r>
              <a:rPr spc="-5" dirty="0" smtClean="0"/>
              <a:t>, </a:t>
            </a:r>
            <a:r>
              <a:rPr lang="tr-TR" spc="-5" dirty="0" smtClean="0"/>
              <a:t>Mıknatıslanmamış Maddeler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961129" cy="99078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Domainlerde manyetik momentler rastgele yönelirler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z="1800" dirty="0" smtClean="0">
                <a:latin typeface="Arial"/>
                <a:cs typeface="Arial"/>
              </a:rPr>
              <a:t>Net manyetik moment sıfırdır.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88719"/>
            <a:ext cx="3724275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4584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smtClean="0"/>
              <a:t>Domain</a:t>
            </a:r>
            <a:r>
              <a:rPr lang="tr-TR" spc="-5" dirty="0" err="1" smtClean="0"/>
              <a:t>ler</a:t>
            </a:r>
            <a:r>
              <a:rPr spc="-5" dirty="0" smtClean="0"/>
              <a:t>, </a:t>
            </a:r>
            <a:r>
              <a:rPr lang="tr-TR" spc="-5" dirty="0" smtClean="0"/>
              <a:t>Dış Alan Uygulandığında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3910329" cy="168584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39115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Numune dış manyetik alan içine yerleştirilir.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z="1800" dirty="0" smtClean="0">
                <a:latin typeface="Arial"/>
                <a:cs typeface="Arial"/>
              </a:rPr>
              <a:t>Alanla yönelmiş manyetik </a:t>
            </a:r>
            <a:r>
              <a:rPr lang="tr-TR" sz="1800" dirty="0" err="1" smtClean="0">
                <a:latin typeface="Arial"/>
                <a:cs typeface="Arial"/>
              </a:rPr>
              <a:t>momentli</a:t>
            </a:r>
            <a:r>
              <a:rPr lang="tr-TR" sz="1800" dirty="0" smtClean="0">
                <a:latin typeface="Arial"/>
                <a:cs typeface="Arial"/>
              </a:rPr>
              <a:t> domainlerin ölçüsü büyür.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lang="tr-TR" sz="1800" dirty="0" smtClean="0">
                <a:latin typeface="Arial"/>
                <a:cs typeface="Arial"/>
              </a:rPr>
              <a:t>Numune mıknatıslanır.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290867"/>
            <a:ext cx="3114675" cy="469582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57277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/>
              <a:t>Domainler, Dış Alan Uygulandığında</a:t>
            </a:r>
            <a:r>
              <a:rPr spc="-5" dirty="0" smtClean="0"/>
              <a:t>,</a:t>
            </a:r>
            <a:r>
              <a:rPr spc="10" dirty="0" smtClean="0"/>
              <a:t> </a:t>
            </a:r>
            <a:r>
              <a:rPr lang="tr-TR" dirty="0" smtClean="0"/>
              <a:t>devamı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4023360" cy="225638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435609">
              <a:lnSpc>
                <a:spcPct val="101699"/>
              </a:lnSpc>
              <a:spcBef>
                <a:spcPts val="60"/>
              </a:spcBef>
            </a:pPr>
            <a:r>
              <a:rPr lang="tr-TR" sz="1800" dirty="0" smtClean="0">
                <a:latin typeface="Arial"/>
                <a:cs typeface="Arial"/>
              </a:rPr>
              <a:t>Madde daha kuvvetli manyetik alan içine yerleştirilir.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z="1800" dirty="0" smtClean="0">
                <a:latin typeface="Arial"/>
                <a:cs typeface="Arial"/>
              </a:rPr>
              <a:t>Alanla yönelmeyen domainler çok küçük olur.</a:t>
            </a: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2000"/>
              </a:lnSpc>
              <a:spcBef>
                <a:spcPts val="1070"/>
              </a:spcBef>
            </a:pPr>
            <a:r>
              <a:rPr lang="tr-TR" sz="1800" spc="-5" dirty="0" smtClean="0">
                <a:latin typeface="Arial"/>
                <a:cs typeface="Arial"/>
              </a:rPr>
              <a:t>Dış manyetik alan kaldırıldığı zaman, madde orijinal alan yönünde net bir mıknatıslanma kalabilir.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636789"/>
            <a:ext cx="3143250" cy="469582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3698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Curie</a:t>
            </a:r>
            <a:r>
              <a:rPr spc="-40" dirty="0"/>
              <a:t> </a:t>
            </a:r>
            <a:r>
              <a:rPr lang="tr-TR" spc="-5" dirty="0" smtClean="0"/>
              <a:t>Sıcaklığı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049895" cy="1678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 smtClean="0">
                <a:latin typeface="Arial"/>
                <a:cs typeface="Arial"/>
              </a:rPr>
              <a:t>Curie </a:t>
            </a:r>
            <a:r>
              <a:rPr lang="tr-TR" sz="1800" b="1" spc="-5" dirty="0" smtClean="0">
                <a:latin typeface="Arial"/>
                <a:cs typeface="Arial"/>
              </a:rPr>
              <a:t>sıcaklığı</a:t>
            </a:r>
            <a:r>
              <a:rPr lang="tr-TR" sz="1800" spc="-5" dirty="0" smtClean="0">
                <a:latin typeface="Arial"/>
                <a:cs typeface="Arial"/>
              </a:rPr>
              <a:t>, </a:t>
            </a:r>
            <a:r>
              <a:rPr lang="tr-TR" sz="1800" spc="-5" dirty="0" err="1" smtClean="0">
                <a:latin typeface="Arial"/>
                <a:cs typeface="Arial"/>
              </a:rPr>
              <a:t>ferromanyetik</a:t>
            </a:r>
            <a:r>
              <a:rPr lang="tr-TR" sz="1800" spc="-5" dirty="0" smtClean="0">
                <a:latin typeface="Arial"/>
                <a:cs typeface="Arial"/>
              </a:rPr>
              <a:t> maddenin artık mıknatıslanmasını kaybettiği kritik sıcaklıktır.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Madde </a:t>
            </a:r>
            <a:r>
              <a:rPr lang="tr-TR" sz="1800" dirty="0" err="1" smtClean="0">
                <a:latin typeface="Arial"/>
                <a:cs typeface="Arial"/>
              </a:rPr>
              <a:t>paramanyetik</a:t>
            </a:r>
            <a:r>
              <a:rPr lang="tr-TR" sz="1800" dirty="0" smtClean="0">
                <a:latin typeface="Arial"/>
                <a:cs typeface="Arial"/>
              </a:rPr>
              <a:t> olacak.</a:t>
            </a:r>
            <a:endParaRPr sz="1800" dirty="0">
              <a:latin typeface="Arial"/>
              <a:cs typeface="Arial"/>
            </a:endParaRPr>
          </a:p>
          <a:p>
            <a:pPr marL="12700" marR="142875">
              <a:lnSpc>
                <a:spcPct val="102299"/>
              </a:lnSpc>
              <a:spcBef>
                <a:spcPts val="925"/>
              </a:spcBef>
            </a:pPr>
            <a:r>
              <a:rPr sz="1800" spc="-5" dirty="0" smtClean="0">
                <a:latin typeface="Arial"/>
                <a:cs typeface="Arial"/>
              </a:rPr>
              <a:t>Curie </a:t>
            </a:r>
            <a:r>
              <a:rPr lang="tr-TR" sz="1800" spc="-5" dirty="0" smtClean="0">
                <a:latin typeface="Arial"/>
                <a:cs typeface="Arial"/>
              </a:rPr>
              <a:t>sıcaklığının üstünde</a:t>
            </a:r>
            <a:r>
              <a:rPr sz="1800" spc="-5" dirty="0" smtClean="0">
                <a:latin typeface="Arial"/>
                <a:cs typeface="Arial"/>
              </a:rPr>
              <a:t>, </a:t>
            </a:r>
            <a:r>
              <a:rPr lang="tr-TR" sz="1800" spc="-5" dirty="0" smtClean="0">
                <a:latin typeface="Arial"/>
                <a:cs typeface="Arial"/>
              </a:rPr>
              <a:t>termal tahrik, manyetik momentlerin gelişigüzel yönelmesine neden olması için yeteri kadar büyüktür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440372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pc="-5" dirty="0" smtClean="0"/>
              <a:t>Bazı </a:t>
            </a:r>
            <a:r>
              <a:rPr lang="tr-TR" spc="-5" dirty="0" err="1" smtClean="0"/>
              <a:t>Curie</a:t>
            </a:r>
            <a:r>
              <a:rPr lang="tr-TR" spc="-5" dirty="0" smtClean="0"/>
              <a:t> Sıcaklıkların Tablosu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1675344"/>
            <a:ext cx="6972300" cy="440055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031493"/>
            <a:ext cx="2222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Paraman</a:t>
            </a:r>
            <a:r>
              <a:rPr lang="tr-TR" spc="-5" dirty="0" smtClean="0"/>
              <a:t>y</a:t>
            </a:r>
            <a:r>
              <a:rPr spc="-5" dirty="0" err="1" smtClean="0"/>
              <a:t>eti</a:t>
            </a:r>
            <a:r>
              <a:rPr lang="tr-TR" spc="-5" dirty="0" err="1" smtClean="0"/>
              <a:t>zma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20689"/>
            <a:ext cx="8159750" cy="2467983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tr-TR" sz="1800" spc="-5" dirty="0" err="1" smtClean="0">
                <a:latin typeface="Arial"/>
                <a:cs typeface="Arial"/>
              </a:rPr>
              <a:t>Paramanyetik</a:t>
            </a:r>
            <a:r>
              <a:rPr lang="tr-TR" sz="1800" spc="-5" dirty="0" smtClean="0">
                <a:latin typeface="Arial"/>
                <a:cs typeface="Arial"/>
              </a:rPr>
              <a:t> maddeler küçük fakat pozitif mıknatıslanmaya sahiptir.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tr-TR" sz="1800" dirty="0" smtClean="0">
                <a:latin typeface="Arial"/>
                <a:cs typeface="Arial"/>
              </a:rPr>
              <a:t>Bu daimi manyetik momentlere sahip olan atomların varlığından meydana gelir.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86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Mu manyetik momentler birbiriyle zayıf etkileşirler.</a:t>
            </a:r>
            <a:endParaRPr sz="1800" dirty="0">
              <a:latin typeface="Arial"/>
              <a:cs typeface="Arial"/>
            </a:endParaRPr>
          </a:p>
          <a:p>
            <a:pPr marL="12700" marR="304165">
              <a:lnSpc>
                <a:spcPts val="1950"/>
              </a:lnSpc>
              <a:spcBef>
                <a:spcPts val="1105"/>
              </a:spcBef>
            </a:pPr>
            <a:r>
              <a:rPr lang="tr-TR" sz="1800" spc="-5" dirty="0" smtClean="0">
                <a:latin typeface="Arial"/>
                <a:cs typeface="Arial"/>
              </a:rPr>
              <a:t>Dış manyetik alan içine konulduğu zaman, onun atomik momentleri alanla yukarı dizilmeye meyillidir.</a:t>
            </a:r>
            <a:endParaRPr sz="1800" dirty="0">
              <a:latin typeface="Arial"/>
              <a:cs typeface="Arial"/>
            </a:endParaRPr>
          </a:p>
          <a:p>
            <a:pPr marL="464820" marR="5080" indent="-223520">
              <a:lnSpc>
                <a:spcPts val="1939"/>
              </a:lnSpc>
              <a:spcBef>
                <a:spcPts val="107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Bu yönelme işlemi, manyetik momentlerin gelişi güzel olan termal hareketiyle yarışır.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894" y="1143000"/>
            <a:ext cx="27559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 smtClean="0"/>
              <a:t>Diama</a:t>
            </a:r>
            <a:r>
              <a:rPr lang="tr-TR" spc="-5" dirty="0" err="1" smtClean="0"/>
              <a:t>nyetizma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645741"/>
            <a:ext cx="8133715" cy="1692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1800" spc="-5" dirty="0" smtClean="0">
                <a:latin typeface="Arial"/>
                <a:cs typeface="Arial"/>
              </a:rPr>
              <a:t>Dış manyetik alan bir </a:t>
            </a:r>
            <a:r>
              <a:rPr lang="tr-TR" sz="1800" spc="-5" dirty="0" err="1" smtClean="0">
                <a:latin typeface="Arial"/>
                <a:cs typeface="Arial"/>
              </a:rPr>
              <a:t>diamanyetik</a:t>
            </a:r>
            <a:r>
              <a:rPr lang="tr-TR" sz="1800" spc="-5" dirty="0" smtClean="0">
                <a:latin typeface="Arial"/>
                <a:cs typeface="Arial"/>
              </a:rPr>
              <a:t> maddeye uygulandığı zaman, zayıf manyetik moment uygulanan alana zıt yönde indüklenir.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tr-TR" spc="-5" dirty="0" err="1" smtClean="0">
                <a:latin typeface="Arial"/>
                <a:cs typeface="Arial"/>
              </a:rPr>
              <a:t>Diamanyetik</a:t>
            </a:r>
            <a:r>
              <a:rPr lang="tr-TR" spc="-5" dirty="0" smtClean="0">
                <a:latin typeface="Arial"/>
                <a:cs typeface="Arial"/>
              </a:rPr>
              <a:t> maddeler mıknatıs tarafından zayıfça itilir.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0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dirty="0" smtClean="0">
                <a:latin typeface="Arial"/>
                <a:cs typeface="Arial"/>
              </a:rPr>
              <a:t>Zayıflık, </a:t>
            </a:r>
            <a:r>
              <a:rPr lang="tr-TR" sz="1800" dirty="0" err="1" smtClean="0">
                <a:latin typeface="Arial"/>
                <a:cs typeface="Arial"/>
              </a:rPr>
              <a:t>ferromanyetizma</a:t>
            </a:r>
            <a:r>
              <a:rPr lang="tr-TR" sz="1800" dirty="0" smtClean="0">
                <a:latin typeface="Arial"/>
                <a:cs typeface="Arial"/>
              </a:rPr>
              <a:t> yada </a:t>
            </a:r>
            <a:r>
              <a:rPr lang="tr-TR" sz="1800" dirty="0" err="1" smtClean="0">
                <a:latin typeface="Arial"/>
                <a:cs typeface="Arial"/>
              </a:rPr>
              <a:t>paramanyetizma</a:t>
            </a:r>
            <a:r>
              <a:rPr lang="tr-TR" sz="1800" dirty="0" smtClean="0">
                <a:latin typeface="Arial"/>
                <a:cs typeface="Arial"/>
              </a:rPr>
              <a:t> olmadığı zaman, sadece var olan şeydir.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40130"/>
            <a:ext cx="195198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Meissner</a:t>
            </a:r>
            <a:r>
              <a:rPr spc="-30" dirty="0"/>
              <a:t> </a:t>
            </a:r>
            <a:r>
              <a:rPr lang="tr-TR" spc="-5" dirty="0" smtClean="0"/>
              <a:t>Olayı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688719"/>
            <a:ext cx="4011929" cy="254441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56210">
              <a:lnSpc>
                <a:spcPct val="101699"/>
              </a:lnSpc>
              <a:spcBef>
                <a:spcPts val="60"/>
              </a:spcBef>
            </a:pPr>
            <a:r>
              <a:rPr lang="tr-TR" sz="1800" spc="-5" dirty="0" smtClean="0">
                <a:latin typeface="Arial"/>
                <a:cs typeface="Arial"/>
              </a:rPr>
              <a:t>Aynı zamanda, süper iletkenlerin belirli tipleri, süper iletken durumunda mükemmel </a:t>
            </a:r>
            <a:r>
              <a:rPr lang="tr-TR" sz="1800" spc="-5" dirty="0" err="1" smtClean="0">
                <a:latin typeface="Arial"/>
                <a:cs typeface="Arial"/>
              </a:rPr>
              <a:t>diamantizma</a:t>
            </a:r>
            <a:r>
              <a:rPr lang="tr-TR" sz="1800" spc="-5" dirty="0" smtClean="0">
                <a:latin typeface="Arial"/>
                <a:cs typeface="Arial"/>
              </a:rPr>
              <a:t> özelliği gösterir.</a:t>
            </a:r>
            <a:endParaRPr sz="1800" dirty="0">
              <a:latin typeface="Arial"/>
              <a:cs typeface="Arial"/>
            </a:endParaRPr>
          </a:p>
          <a:p>
            <a:pPr marL="464820" indent="-223520">
              <a:lnSpc>
                <a:spcPct val="100000"/>
              </a:lnSpc>
              <a:spcBef>
                <a:spcPts val="1225"/>
              </a:spcBef>
              <a:buClr>
                <a:srgbClr val="2086B9"/>
              </a:buClr>
              <a:buFont typeface="Wingdings"/>
              <a:buChar char=""/>
              <a:tabLst>
                <a:tab pos="465455" algn="l"/>
              </a:tabLst>
            </a:pPr>
            <a:r>
              <a:rPr lang="tr-TR" sz="1800" spc="-5" dirty="0" smtClean="0">
                <a:latin typeface="Arial"/>
                <a:cs typeface="Arial"/>
              </a:rPr>
              <a:t>Buna </a:t>
            </a:r>
            <a:r>
              <a:rPr sz="1800" b="1" spc="-5" dirty="0" smtClean="0">
                <a:latin typeface="Arial"/>
                <a:cs typeface="Arial"/>
              </a:rPr>
              <a:t>Meissner</a:t>
            </a:r>
            <a:r>
              <a:rPr sz="1800" b="1" dirty="0" smtClean="0">
                <a:latin typeface="Arial"/>
                <a:cs typeface="Arial"/>
              </a:rPr>
              <a:t> </a:t>
            </a:r>
            <a:r>
              <a:rPr lang="tr-TR" sz="1800" b="1" spc="-5" dirty="0" smtClean="0">
                <a:latin typeface="Arial"/>
                <a:cs typeface="Arial"/>
              </a:rPr>
              <a:t>olayı </a:t>
            </a:r>
            <a:r>
              <a:rPr lang="tr-TR" sz="1800" spc="-5" dirty="0" smtClean="0">
                <a:latin typeface="Arial"/>
                <a:cs typeface="Arial"/>
              </a:rPr>
              <a:t>denir</a:t>
            </a:r>
            <a:r>
              <a:rPr sz="1800" spc="-5" dirty="0" smtClean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950"/>
              </a:spcBef>
            </a:pPr>
            <a:r>
              <a:rPr lang="tr-TR" sz="1800" dirty="0" smtClean="0">
                <a:latin typeface="Arial"/>
                <a:cs typeface="Arial"/>
              </a:rPr>
              <a:t>Daimi bir mıknatıs süper iletkenin yanına yaklaştırılırsa, iki cisim birbirini iter.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6369008"/>
            <a:ext cx="91503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lang="tr-TR" sz="1200" spc="-5" dirty="0" smtClean="0">
                <a:latin typeface="Arial"/>
                <a:cs typeface="Arial"/>
              </a:rPr>
              <a:t>Kesim</a:t>
            </a:r>
            <a:r>
              <a:rPr sz="1200" spc="270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30.6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665" y="1120470"/>
            <a:ext cx="3200400" cy="50958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2678</TotalTime>
  <Words>4111</Words>
  <Application>Microsoft Office PowerPoint</Application>
  <PresentationFormat>Ekran Gösterisi (4:3)</PresentationFormat>
  <Paragraphs>512</Paragraphs>
  <Slides>74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74</vt:i4>
      </vt:variant>
    </vt:vector>
  </HeadingPairs>
  <TitlesOfParts>
    <vt:vector size="77" baseType="lpstr">
      <vt:lpstr>Office Theme</vt:lpstr>
      <vt:lpstr>Denklem</vt:lpstr>
      <vt:lpstr>Equation</vt:lpstr>
      <vt:lpstr>PowerPoint Sunusu</vt:lpstr>
      <vt:lpstr>Manyetik Alanlar</vt:lpstr>
      <vt:lpstr>Biot-Savart Yasası – Giriş</vt:lpstr>
      <vt:lpstr>PowerPoint Sunusu</vt:lpstr>
      <vt:lpstr>Biot-Savart Yasası – Denklem</vt:lpstr>
      <vt:lpstr>Toplam Manyetik Alan</vt:lpstr>
      <vt:lpstr>Elektrik Alanla Kıyaslanan Manyetik Alan</vt:lpstr>
      <vt:lpstr>Elektrik Alanla Kıyaslanan Manyetik Alan, devamı</vt:lpstr>
      <vt:lpstr>Örnek 30.1 Uzun Doğrusal Bir İletkeni Çevreleyen Manyetik Alan</vt:lpstr>
      <vt:lpstr>Örnek 30.1 Uzun Doğrusal Bir İletkeni Çevreleyen Manyetik Alan</vt:lpstr>
      <vt:lpstr>Örnek 30.1 Uzun Doğrusal Bir İletkeni Çevreleyen Manyetik Alan</vt:lpstr>
      <vt:lpstr>Örnek 30.2 Kavisli Bir Tel Parçasının Oluşturduğu Manyetik Alan</vt:lpstr>
      <vt:lpstr>Örnek 30.2 Kavisli Bir Tel Parçasının Oluşturduğu Manyetik Alan</vt:lpstr>
      <vt:lpstr>Örnek 30.7 Çembersel Bir Akım İlmeğinin Ekseni  Üzerindeki Manyetik Alan</vt:lpstr>
      <vt:lpstr>Örnek 30.7 Çembersel Bir Akım İlmeğinin Ekseni  Üzerindeki Manyetik Alan</vt:lpstr>
      <vt:lpstr>Örnek 30.7 Çembersel Bir Akım İlmeğinin Ekseni  Üzerindeki Manyetik Alan</vt:lpstr>
      <vt:lpstr>Bir İlmek için Manyetik Alan Çizgileri</vt:lpstr>
      <vt:lpstr>İki İletken Tel Arasındaki Manyetik Kuvvet</vt:lpstr>
      <vt:lpstr>İki İletken Tel Arasındaki Manyetik Kuvvet, devamı</vt:lpstr>
      <vt:lpstr>İki İletken Tel Arasındaki Manyetik Kuvvet, final</vt:lpstr>
      <vt:lpstr>Amperin Tanımı</vt:lpstr>
      <vt:lpstr>Andre-Marie Ampère</vt:lpstr>
      <vt:lpstr>Uzun Düz bir İletken için Manyetik Alan: Yönü</vt:lpstr>
      <vt:lpstr>Bir Telin Manyetik Alanı</vt:lpstr>
      <vt:lpstr>Bir Telin Manyetik Alanı, devamı</vt:lpstr>
      <vt:lpstr>PowerPoint Sunusu</vt:lpstr>
      <vt:lpstr>Ampere Yasası</vt:lpstr>
      <vt:lpstr>Örnek 30.4 Uzun Bir Akım Taşıyan Telin Manyetik Alanı</vt:lpstr>
      <vt:lpstr>PowerPoint Sunusu</vt:lpstr>
      <vt:lpstr>Düzgün Uzun Bir Telin Oluşturduğu Manyetik Alan – Sonuçlar Özet</vt:lpstr>
      <vt:lpstr>Örnek 30.5 Bir Toroidin Oluşturduğu Manyetik Alan</vt:lpstr>
      <vt:lpstr>Örnek 30.5 Bir Toroidin Oluşturduğu Manyetik Alan</vt:lpstr>
      <vt:lpstr>Örnek 30.6 Sonsuz bir Akım Levhasının Oluşturduğu  Manyetik Alan</vt:lpstr>
      <vt:lpstr>Örnek 30.6 Sonsuz bir Akım Levhasının Oluşturduğu  Manyetik Alan</vt:lpstr>
      <vt:lpstr>Örnek 30.7 Bir Akım Elemanına Etkiyen Manyetik Kuvvet</vt:lpstr>
      <vt:lpstr>Örnek 30.7 Bir Akım Elemanına Etkiyen Manyetik Kuvvet</vt:lpstr>
      <vt:lpstr>Bir Selenoidin Manyetik Alanı</vt:lpstr>
      <vt:lpstr>Bir Selenoidin Manyetik Alanı, Tarifi</vt:lpstr>
      <vt:lpstr>Sıkıca Sarılmış Bir Selonidin Manyetik Alanı</vt:lpstr>
      <vt:lpstr>Ideal Solenoid – Karekteriği</vt:lpstr>
      <vt:lpstr>Solenoide Amper Yasasının Uygulanması</vt:lpstr>
      <vt:lpstr>PowerPoint Sunusu</vt:lpstr>
      <vt:lpstr>Manyetik Akı</vt:lpstr>
      <vt:lpstr>Bir düzlem boyunca manyetik akı, 1</vt:lpstr>
      <vt:lpstr>Bir düzlem boyunca manyetik akı, 2</vt:lpstr>
      <vt:lpstr>Örnek 30.8 Dikdörtgen Bir İlmekten Geçen Akı</vt:lpstr>
      <vt:lpstr>Örnek 30.8 Dikdörtgen Bir İlmekten Geçen Akı</vt:lpstr>
      <vt:lpstr>Manyetizmada Gauss Yasası</vt:lpstr>
      <vt:lpstr>Yerdeğiştirme Akımı ve Amper Yasasının Genel Biçimi</vt:lpstr>
      <vt:lpstr>Yerdeğiştirme Akımı ve Amper Yasasının Genel Biçimi</vt:lpstr>
      <vt:lpstr>Yerdeğiştirme Akımı ve Amper Yasasının Genel Biçimi</vt:lpstr>
      <vt:lpstr>Yerdeğiştirme Akımı ve Amper Yasasının Genel Biçimi</vt:lpstr>
      <vt:lpstr>Yerdeğiştirme Akımı ve Amper Yasasının Genel Biçimi</vt:lpstr>
      <vt:lpstr>Örnek 30.9 Bir kondansatörün Yerdeğiştirme Akımı</vt:lpstr>
      <vt:lpstr>Manyetik Momentler</vt:lpstr>
      <vt:lpstr>Manyetik Momentler – Klasik Atom Modeli</vt:lpstr>
      <vt:lpstr>Manyetik Momentler – Klasik Atom Modeli, devamı</vt:lpstr>
      <vt:lpstr>Manyetik Momentler – Klasik Atom Modeli, final</vt:lpstr>
      <vt:lpstr>Çoklu Elektronların Manyetik Momentleri</vt:lpstr>
      <vt:lpstr>Elektron Spini</vt:lpstr>
      <vt:lpstr>Elektron Spini, devamı</vt:lpstr>
      <vt:lpstr>Elektron Spin ve Manyetik Moment</vt:lpstr>
      <vt:lpstr>Elektron Spin ve Manyetik Moment, final</vt:lpstr>
      <vt:lpstr>Örnek 30.10 Demirle Doldurulmuş Bir Toroid</vt:lpstr>
      <vt:lpstr>Ferromanyetizma</vt:lpstr>
      <vt:lpstr>Domainler (odacıklar)</vt:lpstr>
      <vt:lpstr>Domainler, Mıknatıslanmamış Maddeler</vt:lpstr>
      <vt:lpstr>Domainler, Dış Alan Uygulandığında</vt:lpstr>
      <vt:lpstr>Domainler, Dış Alan Uygulandığında, devamı</vt:lpstr>
      <vt:lpstr>Curie Sıcaklığı</vt:lpstr>
      <vt:lpstr>Bazı Curie Sıcaklıkların Tablosu</vt:lpstr>
      <vt:lpstr>Paramanyetizma</vt:lpstr>
      <vt:lpstr>Diamanyetizma</vt:lpstr>
      <vt:lpstr>Meissner Olayı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30</dc:title>
  <dc:creator>Marilyn Akins</dc:creator>
  <cp:lastModifiedBy>Toshiba</cp:lastModifiedBy>
  <cp:revision>137</cp:revision>
  <dcterms:created xsi:type="dcterms:W3CDTF">2019-01-28T07:07:21Z</dcterms:created>
  <dcterms:modified xsi:type="dcterms:W3CDTF">2020-05-01T20:36:28Z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2013-02-14T00:00:00Z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2019-01-28T00:00:00Z</vt:filetime>
  </property>
</Properties>
</file>