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sldIdLst>
    <p:sldId id="256" r:id="rId2"/>
    <p:sldId id="257" r:id="rId3"/>
    <p:sldId id="258" r:id="rId4"/>
    <p:sldId id="281" r:id="rId5"/>
    <p:sldId id="259" r:id="rId6"/>
    <p:sldId id="260" r:id="rId7"/>
    <p:sldId id="261" r:id="rId8"/>
    <p:sldId id="262" r:id="rId9"/>
    <p:sldId id="263" r:id="rId10"/>
    <p:sldId id="264" r:id="rId11"/>
    <p:sldId id="265" r:id="rId12"/>
    <p:sldId id="266" r:id="rId13"/>
    <p:sldId id="267" r:id="rId14"/>
    <p:sldId id="268" r:id="rId15"/>
    <p:sldId id="269" r:id="rId16"/>
    <p:sldId id="270" r:id="rId17"/>
    <p:sldId id="282" r:id="rId18"/>
    <p:sldId id="273" r:id="rId19"/>
    <p:sldId id="274" r:id="rId20"/>
    <p:sldId id="275" r:id="rId21"/>
    <p:sldId id="283" r:id="rId22"/>
    <p:sldId id="271" r:id="rId23"/>
    <p:sldId id="272" r:id="rId24"/>
    <p:sldId id="276" r:id="rId25"/>
    <p:sldId id="277" r:id="rId26"/>
    <p:sldId id="278" r:id="rId27"/>
    <p:sldId id="279" r:id="rId28"/>
    <p:sldId id="280" r:id="rId2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arsayılan Bölüm" id="{4321A85F-0579-4D19-AA2A-9E4F6759A7E6}">
          <p14:sldIdLst>
            <p14:sldId id="256"/>
            <p14:sldId id="257"/>
            <p14:sldId id="258"/>
            <p14:sldId id="281"/>
            <p14:sldId id="259"/>
            <p14:sldId id="260"/>
            <p14:sldId id="261"/>
            <p14:sldId id="262"/>
            <p14:sldId id="263"/>
            <p14:sldId id="264"/>
            <p14:sldId id="265"/>
            <p14:sldId id="266"/>
            <p14:sldId id="267"/>
            <p14:sldId id="268"/>
            <p14:sldId id="269"/>
            <p14:sldId id="270"/>
            <p14:sldId id="282"/>
            <p14:sldId id="273"/>
            <p14:sldId id="274"/>
            <p14:sldId id="275"/>
            <p14:sldId id="283"/>
            <p14:sldId id="271"/>
            <p14:sldId id="272"/>
            <p14:sldId id="276"/>
            <p14:sldId id="277"/>
            <p14:sldId id="278"/>
            <p14:sldId id="279"/>
            <p14:sldId id="280"/>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71" autoAdjust="0"/>
    <p:restoredTop sz="94660"/>
  </p:normalViewPr>
  <p:slideViewPr>
    <p:cSldViewPr>
      <p:cViewPr varScale="1">
        <p:scale>
          <a:sx n="110" d="100"/>
          <a:sy n="110" d="100"/>
        </p:scale>
        <p:origin x="-164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Ref idx="1001">
        <a:schemeClr val="bg1"/>
      </p:bgRef>
    </p:bg>
    <p:spTree>
      <p:nvGrpSpPr>
        <p:cNvPr id="1" name=""/>
        <p:cNvGrpSpPr/>
        <p:nvPr/>
      </p:nvGrpSpPr>
      <p:grpSpPr>
        <a:xfrm>
          <a:off x="0" y="0"/>
          <a:ext cx="0" cy="0"/>
          <a:chOff x="0" y="0"/>
          <a:chExt cx="0" cy="0"/>
        </a:xfrm>
      </p:grpSpPr>
      <p:sp>
        <p:nvSpPr>
          <p:cNvPr id="8" name="Başlık 7"/>
          <p:cNvSpPr>
            <a:spLocks noGrp="1"/>
          </p:cNvSpPr>
          <p:nvPr>
            <p:ph type="ctrTitle"/>
          </p:nvPr>
        </p:nvSpPr>
        <p:spPr>
          <a:xfrm>
            <a:off x="2286000" y="3124200"/>
            <a:ext cx="6172200" cy="1894362"/>
          </a:xfrm>
        </p:spPr>
        <p:txBody>
          <a:bodyPr/>
          <a:lstStyle>
            <a:lvl1pPr>
              <a:defRPr b="1"/>
            </a:lvl1pPr>
          </a:lstStyle>
          <a:p>
            <a:r>
              <a:rPr kumimoji="0" lang="tr-TR" smtClean="0"/>
              <a:t>Asıl başlık stili için tıklatın</a:t>
            </a:r>
            <a:endParaRPr kumimoji="0" lang="en-US"/>
          </a:p>
        </p:txBody>
      </p:sp>
      <p:sp>
        <p:nvSpPr>
          <p:cNvPr id="9" name="Alt Başlık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28" name="Veri Yer Tutucusu 27"/>
          <p:cNvSpPr>
            <a:spLocks noGrp="1"/>
          </p:cNvSpPr>
          <p:nvPr>
            <p:ph type="dt" sz="half" idx="10"/>
          </p:nvPr>
        </p:nvSpPr>
        <p:spPr bwMode="auto">
          <a:xfrm rot="5400000">
            <a:off x="7764621" y="1174097"/>
            <a:ext cx="2286000" cy="381000"/>
          </a:xfrm>
        </p:spPr>
        <p:txBody>
          <a:bodyPr/>
          <a:lstStyle/>
          <a:p>
            <a:fld id="{60FF49B5-BD34-4036-8B85-FB22224CFC9B}" type="datetimeFigureOut">
              <a:rPr lang="tr-TR" smtClean="0"/>
              <a:t>20.3.2017</a:t>
            </a:fld>
            <a:endParaRPr lang="tr-TR"/>
          </a:p>
        </p:txBody>
      </p:sp>
      <p:sp>
        <p:nvSpPr>
          <p:cNvPr id="17" name="Altbilgi Yer Tutucusu 16"/>
          <p:cNvSpPr>
            <a:spLocks noGrp="1"/>
          </p:cNvSpPr>
          <p:nvPr>
            <p:ph type="ftr" sz="quarter" idx="11"/>
          </p:nvPr>
        </p:nvSpPr>
        <p:spPr bwMode="auto">
          <a:xfrm rot="5400000">
            <a:off x="7077269" y="4181669"/>
            <a:ext cx="3657600" cy="384048"/>
          </a:xfrm>
        </p:spPr>
        <p:txBody>
          <a:bodyPr/>
          <a:lstStyle/>
          <a:p>
            <a:endParaRPr lang="tr-TR"/>
          </a:p>
        </p:txBody>
      </p:sp>
      <p:sp>
        <p:nvSpPr>
          <p:cNvPr id="10" name="Dikdörtgen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ikdörtgen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Dikdörtgen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Dikdörtgen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üz Bağlayıcı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Düz Bağlayıcı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Düz Bağlayıcı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Düz Bağlayıcı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Düz Bağlayıcı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Düz Bağlayıcı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Dikdörtgen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ayt Numarası Yer Tutucusu 28"/>
          <p:cNvSpPr>
            <a:spLocks noGrp="1"/>
          </p:cNvSpPr>
          <p:nvPr>
            <p:ph type="sldNum" sz="quarter" idx="12"/>
          </p:nvPr>
        </p:nvSpPr>
        <p:spPr bwMode="auto">
          <a:xfrm>
            <a:off x="1325544" y="4928702"/>
            <a:ext cx="609600" cy="517524"/>
          </a:xfrm>
        </p:spPr>
        <p:txBody>
          <a:bodyPr/>
          <a:lstStyle/>
          <a:p>
            <a:fld id="{DDA13AE8-FE85-468A-9CE5-2591E1E26EE6}" type="slidenum">
              <a:rPr lang="tr-TR" smtClean="0"/>
              <a:t>‹#›</a:t>
            </a:fld>
            <a:endParaRPr lang="tr-TR"/>
          </a:p>
        </p:txBody>
      </p:sp>
    </p:spTree>
  </p:cSld>
  <p:clrMapOvr>
    <a:overrideClrMapping bg1="lt1" tx1="dk1" bg2="lt2" tx2="dk2" accent1="accent1" accent2="accent2" accent3="accent3" accent4="accent4" accent5="accent5" accent6="accent6" hlink="hlink" folHlink="folHlink"/>
  </p:clrMapOvr>
  <p:transition spd="slow">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8" name="İçerik Yer Tutucusu 7"/>
          <p:cNvSpPr>
            <a:spLocks noGrp="1"/>
          </p:cNvSpPr>
          <p:nvPr>
            <p:ph sz="quarter" idx="1"/>
          </p:nvPr>
        </p:nvSpPr>
        <p:spPr>
          <a:xfrm>
            <a:off x="457200" y="1600200"/>
            <a:ext cx="7467600" cy="4873752"/>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Veri Yer Tutucusu 6"/>
          <p:cNvSpPr>
            <a:spLocks noGrp="1"/>
          </p:cNvSpPr>
          <p:nvPr>
            <p:ph type="dt" sz="half" idx="14"/>
          </p:nvPr>
        </p:nvSpPr>
        <p:spPr/>
        <p:txBody>
          <a:bodyPr rtlCol="0"/>
          <a:lstStyle/>
          <a:p>
            <a:fld id="{60FF49B5-BD34-4036-8B85-FB22224CFC9B}" type="datetimeFigureOut">
              <a:rPr lang="tr-TR" smtClean="0"/>
              <a:t>20.3.2017</a:t>
            </a:fld>
            <a:endParaRPr lang="tr-TR"/>
          </a:p>
        </p:txBody>
      </p:sp>
      <p:sp>
        <p:nvSpPr>
          <p:cNvPr id="9" name="Slayt Numarası Yer Tutucusu 8"/>
          <p:cNvSpPr>
            <a:spLocks noGrp="1"/>
          </p:cNvSpPr>
          <p:nvPr>
            <p:ph type="sldNum" sz="quarter" idx="15"/>
          </p:nvPr>
        </p:nvSpPr>
        <p:spPr/>
        <p:txBody>
          <a:bodyPr rtlCol="0"/>
          <a:lstStyle/>
          <a:p>
            <a:fld id="{DDA13AE8-FE85-468A-9CE5-2591E1E26EE6}" type="slidenum">
              <a:rPr lang="tr-TR" smtClean="0"/>
              <a:t>‹#›</a:t>
            </a:fld>
            <a:endParaRPr lang="tr-TR"/>
          </a:p>
        </p:txBody>
      </p:sp>
      <p:sp>
        <p:nvSpPr>
          <p:cNvPr id="10" name="Altbilgi Yer Tutucusu 9"/>
          <p:cNvSpPr>
            <a:spLocks noGrp="1"/>
          </p:cNvSpPr>
          <p:nvPr>
            <p:ph type="ftr" sz="quarter" idx="16"/>
          </p:nvPr>
        </p:nvSpPr>
        <p:spPr/>
        <p:txBody>
          <a:bodyPr rtlCol="0"/>
          <a:lstStyle/>
          <a:p>
            <a:endParaRPr lang="tr-TR"/>
          </a:p>
        </p:txBody>
      </p:sp>
    </p:spTree>
  </p:cSld>
  <p:clrMapOvr>
    <a:masterClrMapping/>
  </p:clrMapOvr>
  <p:transition spd="slow">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1">
        <a:schemeClr val="bg2"/>
      </p:bgRef>
    </p:bg>
    <p:spTree>
      <p:nvGrpSpPr>
        <p:cNvPr id="1" name=""/>
        <p:cNvGrpSpPr/>
        <p:nvPr/>
      </p:nvGrpSpPr>
      <p:grpSpPr>
        <a:xfrm>
          <a:off x="0" y="0"/>
          <a:ext cx="0" cy="0"/>
          <a:chOff x="0" y="0"/>
          <a:chExt cx="0" cy="0"/>
        </a:xfrm>
      </p:grpSpPr>
      <p:sp>
        <p:nvSpPr>
          <p:cNvPr id="2" name="Başlık 1"/>
          <p:cNvSpPr>
            <a:spLocks noGrp="1"/>
          </p:cNvSpPr>
          <p:nvPr>
            <p:ph type="title"/>
          </p:nvPr>
        </p:nvSpPr>
        <p:spPr>
          <a:xfrm>
            <a:off x="2286000" y="2895600"/>
            <a:ext cx="6172200" cy="2053590"/>
          </a:xfrm>
        </p:spPr>
        <p:txBody>
          <a:bodyPr/>
          <a:lstStyle>
            <a:lvl1pPr algn="l">
              <a:buNone/>
              <a:defRPr sz="3000" b="1" cap="small" baseline="0"/>
            </a:lvl1pPr>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Veri Yer Tutucusu 3"/>
          <p:cNvSpPr>
            <a:spLocks noGrp="1"/>
          </p:cNvSpPr>
          <p:nvPr>
            <p:ph type="dt" sz="half" idx="10"/>
          </p:nvPr>
        </p:nvSpPr>
        <p:spPr bwMode="auto">
          <a:xfrm rot="5400000">
            <a:off x="7763256" y="1170432"/>
            <a:ext cx="2286000" cy="381000"/>
          </a:xfrm>
        </p:spPr>
        <p:txBody>
          <a:bodyPr/>
          <a:lstStyle/>
          <a:p>
            <a:fld id="{60FF49B5-BD34-4036-8B85-FB22224CFC9B}" type="datetimeFigureOut">
              <a:rPr lang="tr-TR" smtClean="0"/>
              <a:t>20.3.2017</a:t>
            </a:fld>
            <a:endParaRPr lang="tr-TR"/>
          </a:p>
        </p:txBody>
      </p:sp>
      <p:sp>
        <p:nvSpPr>
          <p:cNvPr id="5" name="Altbilgi Yer Tutucusu 4"/>
          <p:cNvSpPr>
            <a:spLocks noGrp="1"/>
          </p:cNvSpPr>
          <p:nvPr>
            <p:ph type="ftr" sz="quarter" idx="11"/>
          </p:nvPr>
        </p:nvSpPr>
        <p:spPr bwMode="auto">
          <a:xfrm rot="5400000">
            <a:off x="7077456" y="4178808"/>
            <a:ext cx="3657600" cy="384048"/>
          </a:xfrm>
        </p:spPr>
        <p:txBody>
          <a:bodyPr/>
          <a:lstStyle/>
          <a:p>
            <a:endParaRPr lang="tr-TR"/>
          </a:p>
        </p:txBody>
      </p:sp>
      <p:sp>
        <p:nvSpPr>
          <p:cNvPr id="9" name="Dikdörtgen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Dikdörtgen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ikdörtgen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ikdörtgen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Düz Bağlayıcı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Düz Bağlayıcı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Düz Bağlayıcı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Düz Bağlayıcı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Düz Bağlayıcı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Dikdörtgen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Düz Bağlayıcı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ayt Numarası Yer Tutucusu 5"/>
          <p:cNvSpPr>
            <a:spLocks noGrp="1"/>
          </p:cNvSpPr>
          <p:nvPr>
            <p:ph type="sldNum" sz="quarter" idx="12"/>
          </p:nvPr>
        </p:nvSpPr>
        <p:spPr bwMode="auto">
          <a:xfrm>
            <a:off x="1340616" y="4928702"/>
            <a:ext cx="609600" cy="517524"/>
          </a:xfrm>
        </p:spPr>
        <p:txBody>
          <a:bodyPr/>
          <a:lstStyle/>
          <a:p>
            <a:fld id="{DDA13AE8-FE85-468A-9CE5-2591E1E26EE6}" type="slidenum">
              <a:rPr lang="tr-TR" smtClean="0"/>
              <a:t>‹#›</a:t>
            </a:fld>
            <a:endParaRPr lang="tr-TR"/>
          </a:p>
        </p:txBody>
      </p:sp>
    </p:spTree>
  </p:cSld>
  <p:clrMapOvr>
    <a:overrideClrMapping bg1="dk1" tx1="lt1" bg2="dk2" tx2="lt2" accent1="accent1" accent2="accent2" accent3="accent3" accent4="accent4" accent5="accent5" accent6="accent6" hlink="hlink" folHlink="folHlink"/>
  </p:clrMapOvr>
  <p:transition spd="slow">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5" name="Veri Yer Tutucusu 4"/>
          <p:cNvSpPr>
            <a:spLocks noGrp="1"/>
          </p:cNvSpPr>
          <p:nvPr>
            <p:ph type="dt" sz="half" idx="10"/>
          </p:nvPr>
        </p:nvSpPr>
        <p:spPr/>
        <p:txBody>
          <a:bodyPr/>
          <a:lstStyle/>
          <a:p>
            <a:fld id="{60FF49B5-BD34-4036-8B85-FB22224CFC9B}" type="datetimeFigureOut">
              <a:rPr lang="tr-TR" smtClean="0"/>
              <a:t>20.3.2017</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DA13AE8-FE85-468A-9CE5-2591E1E26EE6}" type="slidenum">
              <a:rPr lang="tr-TR" smtClean="0"/>
              <a:t>‹#›</a:t>
            </a:fld>
            <a:endParaRPr lang="tr-TR"/>
          </a:p>
        </p:txBody>
      </p:sp>
      <p:sp>
        <p:nvSpPr>
          <p:cNvPr id="9" name="İçerik Yer Tutucusu 8"/>
          <p:cNvSpPr>
            <a:spLocks noGrp="1"/>
          </p:cNvSpPr>
          <p:nvPr>
            <p:ph sz="quarter" idx="1"/>
          </p:nvPr>
        </p:nvSpPr>
        <p:spPr>
          <a:xfrm>
            <a:off x="457200" y="1600200"/>
            <a:ext cx="3657600" cy="45720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1" name="İçerik Yer Tutucusu 10"/>
          <p:cNvSpPr>
            <a:spLocks noGrp="1"/>
          </p:cNvSpPr>
          <p:nvPr>
            <p:ph sz="quarter" idx="2"/>
          </p:nvPr>
        </p:nvSpPr>
        <p:spPr>
          <a:xfrm>
            <a:off x="4270248" y="1600200"/>
            <a:ext cx="3657600" cy="45720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transition spd="slow">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7543800" cy="1143000"/>
          </a:xfrm>
        </p:spPr>
        <p:txBody>
          <a:bodyPr anchor="b"/>
          <a:lstStyle>
            <a:lvl1pPr>
              <a:defRPr/>
            </a:lvl1pPr>
          </a:lstStyle>
          <a:p>
            <a:r>
              <a:rPr kumimoji="0" lang="tr-TR" smtClean="0"/>
              <a:t>Asıl başlık stili için tıklatın</a:t>
            </a:r>
            <a:endParaRPr kumimoji="0" lang="en-US"/>
          </a:p>
        </p:txBody>
      </p:sp>
      <p:sp>
        <p:nvSpPr>
          <p:cNvPr id="7" name="Veri Yer Tutucusu 6"/>
          <p:cNvSpPr>
            <a:spLocks noGrp="1"/>
          </p:cNvSpPr>
          <p:nvPr>
            <p:ph type="dt" sz="half" idx="10"/>
          </p:nvPr>
        </p:nvSpPr>
        <p:spPr/>
        <p:txBody>
          <a:bodyPr/>
          <a:lstStyle/>
          <a:p>
            <a:fld id="{60FF49B5-BD34-4036-8B85-FB22224CFC9B}" type="datetimeFigureOut">
              <a:rPr lang="tr-TR" smtClean="0"/>
              <a:t>20.3.2017</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DDA13AE8-FE85-468A-9CE5-2591E1E26EE6}" type="slidenum">
              <a:rPr lang="tr-TR" smtClean="0"/>
              <a:t>‹#›</a:t>
            </a:fld>
            <a:endParaRPr lang="tr-TR"/>
          </a:p>
        </p:txBody>
      </p:sp>
      <p:sp>
        <p:nvSpPr>
          <p:cNvPr id="11" name="İçerik Yer Tutucusu 10"/>
          <p:cNvSpPr>
            <a:spLocks noGrp="1"/>
          </p:cNvSpPr>
          <p:nvPr>
            <p:ph sz="quarter" idx="2"/>
          </p:nvPr>
        </p:nvSpPr>
        <p:spPr>
          <a:xfrm>
            <a:off x="457200" y="2362200"/>
            <a:ext cx="3657600" cy="38862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3" name="İçerik Yer Tutucusu 12"/>
          <p:cNvSpPr>
            <a:spLocks noGrp="1"/>
          </p:cNvSpPr>
          <p:nvPr>
            <p:ph sz="quarter" idx="4"/>
          </p:nvPr>
        </p:nvSpPr>
        <p:spPr>
          <a:xfrm>
            <a:off x="4371975" y="2362200"/>
            <a:ext cx="3657600" cy="38862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2" name="Metin Yer Tutucusu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tr-TR" smtClean="0"/>
              <a:t>Asıl metin stillerini düzenlemek için tıklatın</a:t>
            </a:r>
          </a:p>
        </p:txBody>
      </p:sp>
      <p:sp>
        <p:nvSpPr>
          <p:cNvPr id="14" name="Metin Yer Tutucusu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tr-TR" smtClean="0"/>
              <a:t>Asıl metin stillerini düzenlemek için tıklatın</a:t>
            </a:r>
          </a:p>
        </p:txBody>
      </p:sp>
    </p:spTree>
  </p:cSld>
  <p:clrMapOvr>
    <a:masterClrMapping/>
  </p:clrMapOvr>
  <p:transition spd="slow">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6" name="Veri Yer Tutucusu 5"/>
          <p:cNvSpPr>
            <a:spLocks noGrp="1"/>
          </p:cNvSpPr>
          <p:nvPr>
            <p:ph type="dt" sz="half" idx="10"/>
          </p:nvPr>
        </p:nvSpPr>
        <p:spPr/>
        <p:txBody>
          <a:bodyPr rtlCol="0"/>
          <a:lstStyle/>
          <a:p>
            <a:fld id="{60FF49B5-BD34-4036-8B85-FB22224CFC9B}" type="datetimeFigureOut">
              <a:rPr lang="tr-TR" smtClean="0"/>
              <a:t>20.3.2017</a:t>
            </a:fld>
            <a:endParaRPr lang="tr-TR"/>
          </a:p>
        </p:txBody>
      </p:sp>
      <p:sp>
        <p:nvSpPr>
          <p:cNvPr id="7" name="Slayt Numarası Yer Tutucusu 6"/>
          <p:cNvSpPr>
            <a:spLocks noGrp="1"/>
          </p:cNvSpPr>
          <p:nvPr>
            <p:ph type="sldNum" sz="quarter" idx="11"/>
          </p:nvPr>
        </p:nvSpPr>
        <p:spPr/>
        <p:txBody>
          <a:bodyPr rtlCol="0"/>
          <a:lstStyle/>
          <a:p>
            <a:fld id="{DDA13AE8-FE85-468A-9CE5-2591E1E26EE6}" type="slidenum">
              <a:rPr lang="tr-TR" smtClean="0"/>
              <a:t>‹#›</a:t>
            </a:fld>
            <a:endParaRPr lang="tr-TR"/>
          </a:p>
        </p:txBody>
      </p:sp>
      <p:sp>
        <p:nvSpPr>
          <p:cNvPr id="8" name="Altbilgi Yer Tutucusu 7"/>
          <p:cNvSpPr>
            <a:spLocks noGrp="1"/>
          </p:cNvSpPr>
          <p:nvPr>
            <p:ph type="ftr" sz="quarter" idx="12"/>
          </p:nvPr>
        </p:nvSpPr>
        <p:spPr/>
        <p:txBody>
          <a:bodyPr rtlCol="0"/>
          <a:lstStyle/>
          <a:p>
            <a:endParaRPr lang="tr-TR"/>
          </a:p>
        </p:txBody>
      </p:sp>
    </p:spTree>
  </p:cSld>
  <p:clrMapOvr>
    <a:masterClrMapping/>
  </p:clrMapOvr>
  <p:transition spd="slow">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60FF49B5-BD34-4036-8B85-FB22224CFC9B}" type="datetimeFigureOut">
              <a:rPr lang="tr-TR" smtClean="0"/>
              <a:t>20.3.2017</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DDA13AE8-FE85-468A-9CE5-2591E1E26EE6}" type="slidenum">
              <a:rPr lang="tr-TR" smtClean="0"/>
              <a:t>‹#›</a:t>
            </a:fld>
            <a:endParaRPr lang="tr-TR"/>
          </a:p>
        </p:txBody>
      </p:sp>
    </p:spTree>
  </p:cSld>
  <p:clrMapOvr>
    <a:masterClrMapping/>
  </p:clrMapOvr>
  <p:transition spd="slow">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bg>
      <p:bgRef idx="1001">
        <a:schemeClr val="bg1"/>
      </p:bgRef>
    </p:bg>
    <p:spTree>
      <p:nvGrpSpPr>
        <p:cNvPr id="1" name=""/>
        <p:cNvGrpSpPr/>
        <p:nvPr/>
      </p:nvGrpSpPr>
      <p:grpSpPr>
        <a:xfrm>
          <a:off x="0" y="0"/>
          <a:ext cx="0" cy="0"/>
          <a:chOff x="0" y="0"/>
          <a:chExt cx="0" cy="0"/>
        </a:xfrm>
      </p:grpSpPr>
      <p:sp>
        <p:nvSpPr>
          <p:cNvPr id="10" name="Düz Bağlayıcı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Başlık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tr-TR" smtClean="0"/>
              <a:t>Asıl başlık stili için tıklatın</a:t>
            </a:r>
            <a:endParaRPr kumimoji="0" lang="en-US"/>
          </a:p>
        </p:txBody>
      </p:sp>
      <p:sp>
        <p:nvSpPr>
          <p:cNvPr id="3" name="Metin Yer Tutucusu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8" name="Düz Bağlayıcı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Düz Bağlayıcı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Düz Bağlayıcı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Dikdörtgen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Düz Bağlayıcı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İçerik Yer Tutucusu 17"/>
          <p:cNvSpPr>
            <a:spLocks noGrp="1"/>
          </p:cNvSpPr>
          <p:nvPr>
            <p:ph sz="quarter" idx="1"/>
          </p:nvPr>
        </p:nvSpPr>
        <p:spPr>
          <a:xfrm>
            <a:off x="304800" y="274320"/>
            <a:ext cx="5638800" cy="6327648"/>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1" name="Veri Yer Tutucusu 20"/>
          <p:cNvSpPr>
            <a:spLocks noGrp="1"/>
          </p:cNvSpPr>
          <p:nvPr>
            <p:ph type="dt" sz="half" idx="14"/>
          </p:nvPr>
        </p:nvSpPr>
        <p:spPr/>
        <p:txBody>
          <a:bodyPr rtlCol="0"/>
          <a:lstStyle/>
          <a:p>
            <a:fld id="{60FF49B5-BD34-4036-8B85-FB22224CFC9B}" type="datetimeFigureOut">
              <a:rPr lang="tr-TR" smtClean="0"/>
              <a:t>20.3.2017</a:t>
            </a:fld>
            <a:endParaRPr lang="tr-TR"/>
          </a:p>
        </p:txBody>
      </p:sp>
      <p:sp>
        <p:nvSpPr>
          <p:cNvPr id="22" name="Slayt Numarası Yer Tutucusu 21"/>
          <p:cNvSpPr>
            <a:spLocks noGrp="1"/>
          </p:cNvSpPr>
          <p:nvPr>
            <p:ph type="sldNum" sz="quarter" idx="15"/>
          </p:nvPr>
        </p:nvSpPr>
        <p:spPr/>
        <p:txBody>
          <a:bodyPr rtlCol="0"/>
          <a:lstStyle/>
          <a:p>
            <a:fld id="{DDA13AE8-FE85-468A-9CE5-2591E1E26EE6}" type="slidenum">
              <a:rPr lang="tr-TR" smtClean="0"/>
              <a:t>‹#›</a:t>
            </a:fld>
            <a:endParaRPr lang="tr-TR"/>
          </a:p>
        </p:txBody>
      </p:sp>
      <p:sp>
        <p:nvSpPr>
          <p:cNvPr id="23" name="Altbilgi Yer Tutucusu 22"/>
          <p:cNvSpPr>
            <a:spLocks noGrp="1"/>
          </p:cNvSpPr>
          <p:nvPr>
            <p:ph type="ftr" sz="quarter" idx="16"/>
          </p:nvPr>
        </p:nvSpPr>
        <p:spPr/>
        <p:txBody>
          <a:bodyPr rtlCol="0"/>
          <a:lstStyle/>
          <a:p>
            <a:endParaRPr lang="tr-TR"/>
          </a:p>
        </p:txBody>
      </p:sp>
    </p:spTree>
  </p:cSld>
  <p:clrMapOvr>
    <a:overrideClrMapping bg1="lt1" tx1="dk1" bg2="lt2" tx2="dk2" accent1="accent1" accent2="accent2" accent3="accent3" accent4="accent4" accent5="accent5" accent6="accent6" hlink="hlink" folHlink="folHlink"/>
  </p:clrMapOvr>
  <p:transition spd="slow">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Düz Bağlayıcı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Başlık 1"/>
          <p:cNvSpPr>
            <a:spLocks noGrp="1"/>
          </p:cNvSpPr>
          <p:nvPr>
            <p:ph type="title"/>
          </p:nvPr>
        </p:nvSpPr>
        <p:spPr>
          <a:xfrm rot="5400000">
            <a:off x="3350133" y="3200400"/>
            <a:ext cx="6309360" cy="457200"/>
          </a:xfrm>
        </p:spPr>
        <p:txBody>
          <a:bodyPr anchor="b"/>
          <a:lstStyle>
            <a:lvl1pPr algn="l">
              <a:buNone/>
              <a:defRPr sz="2000" b="1"/>
            </a:lvl1pPr>
          </a:lstStyle>
          <a:p>
            <a:r>
              <a:rPr kumimoji="0" lang="tr-TR" smtClean="0"/>
              <a:t>Asıl başlık stili için tıklatın</a:t>
            </a:r>
            <a:endParaRPr kumimoji="0" lang="en-US"/>
          </a:p>
        </p:txBody>
      </p:sp>
      <p:sp>
        <p:nvSpPr>
          <p:cNvPr id="3" name="Resim Yer Tutucusu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tr-TR" smtClean="0"/>
              <a:t>Resim eklemek için simgeyi tıklatın</a:t>
            </a:r>
            <a:endParaRPr kumimoji="0" lang="en-US" dirty="0"/>
          </a:p>
        </p:txBody>
      </p:sp>
      <p:sp>
        <p:nvSpPr>
          <p:cNvPr id="4" name="Metin Yer Tutucusu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10" name="Düz Bağlayıcı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Dikdörtgen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üz Bağlayıcı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Düz Bağlayıcı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Düz Bağlayıcı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Veri Yer Tutucusu 16"/>
          <p:cNvSpPr>
            <a:spLocks noGrp="1"/>
          </p:cNvSpPr>
          <p:nvPr>
            <p:ph type="dt" sz="half" idx="10"/>
          </p:nvPr>
        </p:nvSpPr>
        <p:spPr/>
        <p:txBody>
          <a:bodyPr rtlCol="0"/>
          <a:lstStyle/>
          <a:p>
            <a:fld id="{60FF49B5-BD34-4036-8B85-FB22224CFC9B}" type="datetimeFigureOut">
              <a:rPr lang="tr-TR" smtClean="0"/>
              <a:t>20.3.2017</a:t>
            </a:fld>
            <a:endParaRPr lang="tr-TR"/>
          </a:p>
        </p:txBody>
      </p:sp>
      <p:sp>
        <p:nvSpPr>
          <p:cNvPr id="18" name="Slayt Numarası Yer Tutucusu 17"/>
          <p:cNvSpPr>
            <a:spLocks noGrp="1"/>
          </p:cNvSpPr>
          <p:nvPr>
            <p:ph type="sldNum" sz="quarter" idx="11"/>
          </p:nvPr>
        </p:nvSpPr>
        <p:spPr/>
        <p:txBody>
          <a:bodyPr rtlCol="0"/>
          <a:lstStyle/>
          <a:p>
            <a:fld id="{DDA13AE8-FE85-468A-9CE5-2591E1E26EE6}" type="slidenum">
              <a:rPr lang="tr-TR" smtClean="0"/>
              <a:t>‹#›</a:t>
            </a:fld>
            <a:endParaRPr lang="tr-TR"/>
          </a:p>
        </p:txBody>
      </p:sp>
      <p:sp>
        <p:nvSpPr>
          <p:cNvPr id="21" name="Altbilgi Yer Tutucusu 20"/>
          <p:cNvSpPr>
            <a:spLocks noGrp="1"/>
          </p:cNvSpPr>
          <p:nvPr>
            <p:ph type="ftr" sz="quarter" idx="12"/>
          </p:nvPr>
        </p:nvSpPr>
        <p:spPr/>
        <p:txBody>
          <a:bodyPr rtlCol="0"/>
          <a:lstStyle/>
          <a:p>
            <a:endParaRPr lang="tr-TR"/>
          </a:p>
        </p:txBody>
      </p:sp>
    </p:spTree>
  </p:cSld>
  <p:clrMapOvr>
    <a:masterClrMapping/>
  </p:clrMapOvr>
  <p:transition spd="slow">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fld id="{60FF49B5-BD34-4036-8B85-FB22224CFC9B}" type="datetimeFigureOut">
              <a:rPr lang="tr-TR" smtClean="0"/>
              <a:t>20.3.2017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DA13AE8-FE85-468A-9CE5-2591E1E26EE6}" type="slidenum">
              <a:rPr lang="tr-TR" smtClean="0"/>
              <a:t>‹#›</a:t>
            </a:fld>
            <a:endParaRPr lang="tr-TR"/>
          </a:p>
        </p:txBody>
      </p:sp>
    </p:spTree>
  </p:cSld>
  <p:clrMapOvr>
    <a:masterClrMapping/>
  </p:clrMapOvr>
  <p:transition spd="slow">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9"/>
            <a:ext cx="1676400" cy="5851525"/>
          </a:xfrm>
        </p:spPr>
        <p:txBody>
          <a:bodyPr vert="eaVert"/>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a:xfrm>
            <a:off x="457200" y="274638"/>
            <a:ext cx="6019800" cy="5851525"/>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fld id="{60FF49B5-BD34-4036-8B85-FB22224CFC9B}" type="datetimeFigureOut">
              <a:rPr lang="tr-TR" smtClean="0"/>
              <a:t>20.3.2017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DA13AE8-FE85-468A-9CE5-2591E1E26EE6}" type="slidenum">
              <a:rPr lang="tr-TR" smtClean="0"/>
              <a:t>‹#›</a:t>
            </a:fld>
            <a:endParaRPr lang="tr-TR"/>
          </a:p>
        </p:txBody>
      </p:sp>
    </p:spTree>
  </p:cSld>
  <p:clrMapOvr>
    <a:masterClrMapping/>
  </p:clrMapOvr>
  <p:transition spd="slow">
    <p:cove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Düz Bağlayıcı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Başlık Yer Tutucusu 21"/>
          <p:cNvSpPr>
            <a:spLocks noGrp="1"/>
          </p:cNvSpPr>
          <p:nvPr>
            <p:ph type="title"/>
          </p:nvPr>
        </p:nvSpPr>
        <p:spPr>
          <a:xfrm>
            <a:off x="457200" y="274638"/>
            <a:ext cx="7467600" cy="1143000"/>
          </a:xfrm>
          <a:prstGeom prst="rect">
            <a:avLst/>
          </a:prstGeom>
        </p:spPr>
        <p:txBody>
          <a:bodyPr vert="horz" anchor="b">
            <a:normAutofit/>
          </a:bodyPr>
          <a:lstStyle/>
          <a:p>
            <a:r>
              <a:rPr kumimoji="0" lang="tr-TR" smtClean="0"/>
              <a:t>Asıl başlık stili için tıklatın</a:t>
            </a:r>
            <a:endParaRPr kumimoji="0" lang="en-US"/>
          </a:p>
        </p:txBody>
      </p:sp>
      <p:sp>
        <p:nvSpPr>
          <p:cNvPr id="13" name="Metin Yer Tutucusu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4" name="Veri Yer Tutucusu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60FF49B5-BD34-4036-8B85-FB22224CFC9B}" type="datetimeFigureOut">
              <a:rPr lang="tr-TR" smtClean="0"/>
              <a:t>20.3.2017</a:t>
            </a:fld>
            <a:endParaRPr lang="tr-TR"/>
          </a:p>
        </p:txBody>
      </p:sp>
      <p:sp>
        <p:nvSpPr>
          <p:cNvPr id="3" name="Altbilgi Yer Tutucusu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tr-TR"/>
          </a:p>
        </p:txBody>
      </p:sp>
      <p:sp>
        <p:nvSpPr>
          <p:cNvPr id="7" name="Düz Bağlayıcı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Düz Bağlayıcı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Dikdörtgen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üz Bağlayıcı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ayt Numarası Yer Tutucusu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DDA13AE8-FE85-468A-9CE5-2591E1E26EE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ransition spd="slow">
    <p:cover/>
  </p:transition>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normAutofit/>
          </a:bodyPr>
          <a:lstStyle/>
          <a:p>
            <a:r>
              <a:rPr lang="tr-TR" b="1" i="1" dirty="0" smtClean="0">
                <a:solidFill>
                  <a:srgbClr val="FF0000"/>
                </a:solidFill>
              </a:rPr>
              <a:t>KAZA KARA NOKTALARINI BELİRLEME YÖNTEMLERİ</a:t>
            </a:r>
            <a:endParaRPr lang="tr-TR" i="1" dirty="0"/>
          </a:p>
        </p:txBody>
      </p:sp>
      <p:sp>
        <p:nvSpPr>
          <p:cNvPr id="3" name="Alt Başlık 2"/>
          <p:cNvSpPr>
            <a:spLocks noGrp="1"/>
          </p:cNvSpPr>
          <p:nvPr>
            <p:ph type="subTitle" idx="1"/>
          </p:nvPr>
        </p:nvSpPr>
        <p:spPr/>
        <p:txBody>
          <a:bodyPr/>
          <a:lstStyle/>
          <a:p>
            <a:r>
              <a:rPr lang="tr-TR" smtClean="0"/>
              <a:t>MELİS DÖNMEZ</a:t>
            </a:r>
            <a:endParaRPr lang="tr-TR"/>
          </a:p>
        </p:txBody>
      </p:sp>
    </p:spTree>
    <p:extLst>
      <p:ext uri="{BB962C8B-B14F-4D97-AF65-F5344CB8AC3E}">
        <p14:creationId xmlns:p14="http://schemas.microsoft.com/office/powerpoint/2010/main" val="3512979957"/>
      </p:ext>
    </p:extLst>
  </p:cSld>
  <p:clrMapOvr>
    <a:masterClrMapping/>
  </p:clrMapOvr>
  <p:transition spd="slow">
    <p:cove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l"/>
            <a:r>
              <a:rPr lang="tr-TR" b="1" dirty="0" smtClean="0">
                <a:solidFill>
                  <a:schemeClr val="accent4">
                    <a:lumMod val="50000"/>
                  </a:schemeClr>
                </a:solidFill>
              </a:rPr>
              <a:t>GİRİŞ</a:t>
            </a:r>
            <a:endParaRPr lang="tr-TR" b="1" dirty="0">
              <a:solidFill>
                <a:schemeClr val="accent4">
                  <a:lumMod val="50000"/>
                </a:schemeClr>
              </a:solidFill>
            </a:endParaRPr>
          </a:p>
        </p:txBody>
      </p:sp>
      <p:sp>
        <p:nvSpPr>
          <p:cNvPr id="3" name="İçerik Yer Tutucusu 2"/>
          <p:cNvSpPr>
            <a:spLocks noGrp="1"/>
          </p:cNvSpPr>
          <p:nvPr>
            <p:ph sz="quarter" idx="1"/>
          </p:nvPr>
        </p:nvSpPr>
        <p:spPr/>
        <p:txBody>
          <a:bodyPr/>
          <a:lstStyle/>
          <a:p>
            <a:r>
              <a:rPr lang="tr-TR" dirty="0"/>
              <a:t>Türkiye, Avrupa ve Asya’yı birbirine bağlayan köprü </a:t>
            </a:r>
            <a:r>
              <a:rPr lang="tr-TR" dirty="0" err="1"/>
              <a:t>konumundadır.Ortadoğu</a:t>
            </a:r>
            <a:r>
              <a:rPr lang="tr-TR" dirty="0"/>
              <a:t> ülkeleriyle Avrupa arasındaki kara taşımacılığının çoğunluğu Türkiye üzerinden yapılmaktadır. Bu durum mevcut trafiğimizi yoğunlaştırmakta, bir başka ifadeyle kazalarımızın artmasına neden olmaktadır.</a:t>
            </a:r>
          </a:p>
          <a:p>
            <a:endParaRPr lang="tr-TR" dirty="0"/>
          </a:p>
        </p:txBody>
      </p:sp>
    </p:spTree>
    <p:extLst>
      <p:ext uri="{BB962C8B-B14F-4D97-AF65-F5344CB8AC3E}">
        <p14:creationId xmlns:p14="http://schemas.microsoft.com/office/powerpoint/2010/main" val="2948556151"/>
      </p:ext>
    </p:extLst>
  </p:cSld>
  <p:clrMapOvr>
    <a:masterClrMapping/>
  </p:clrMapOvr>
  <p:transition spd="slow">
    <p:cove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
          </p:nvPr>
        </p:nvSpPr>
        <p:spPr/>
        <p:txBody>
          <a:bodyPr/>
          <a:lstStyle/>
          <a:p>
            <a:r>
              <a:rPr lang="tr-TR" dirty="0"/>
              <a:t>Kazaların meydana getirdiği maddi ve manevi kayıplar önemli boyutlardadır. Bu kayıplar kişi için olduğu kadar toplum ve ülke ekonomisi için de çok önemli sorun ve külfet getirmektedir. Yalnızca bu nedenle bile, kazaları önleme çalışmaları yapılması gerekliliği ve bunun için kara nokta analizi yapmak kaçınılmazdır.</a:t>
            </a:r>
          </a:p>
          <a:p>
            <a:endParaRPr lang="tr-TR" dirty="0"/>
          </a:p>
        </p:txBody>
      </p:sp>
    </p:spTree>
    <p:extLst>
      <p:ext uri="{BB962C8B-B14F-4D97-AF65-F5344CB8AC3E}">
        <p14:creationId xmlns:p14="http://schemas.microsoft.com/office/powerpoint/2010/main" val="2041128769"/>
      </p:ext>
    </p:extLst>
  </p:cSld>
  <p:clrMapOvr>
    <a:masterClrMapping/>
  </p:clrMapOvr>
  <p:transition spd="slow">
    <p:cove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 Kaza Kara Noktası Tanımı</a:t>
            </a:r>
            <a:endParaRPr lang="tr-TR" dirty="0"/>
          </a:p>
        </p:txBody>
      </p:sp>
      <p:sp>
        <p:nvSpPr>
          <p:cNvPr id="3" name="İçerik Yer Tutucusu 2"/>
          <p:cNvSpPr>
            <a:spLocks noGrp="1"/>
          </p:cNvSpPr>
          <p:nvPr>
            <p:ph sz="quarter" idx="1"/>
          </p:nvPr>
        </p:nvSpPr>
        <p:spPr/>
        <p:txBody>
          <a:bodyPr/>
          <a:lstStyle/>
          <a:p>
            <a:pPr algn="ctr"/>
            <a:r>
              <a:rPr lang="tr-TR" dirty="0"/>
              <a:t>Genel anlamıyla </a:t>
            </a:r>
            <a:r>
              <a:rPr lang="tr-TR" dirty="0">
                <a:solidFill>
                  <a:srgbClr val="FF0000"/>
                </a:solidFill>
              </a:rPr>
              <a:t>kaza kara noktası, trafik kazalarının yoğunlaştığı kesim veya </a:t>
            </a:r>
            <a:r>
              <a:rPr lang="tr-TR" dirty="0" smtClean="0">
                <a:solidFill>
                  <a:srgbClr val="FF0000"/>
                </a:solidFill>
              </a:rPr>
              <a:t>noktalara verilen </a:t>
            </a:r>
            <a:r>
              <a:rPr lang="tr-TR" dirty="0">
                <a:solidFill>
                  <a:srgbClr val="FF0000"/>
                </a:solidFill>
              </a:rPr>
              <a:t>addır.</a:t>
            </a:r>
            <a:r>
              <a:rPr lang="tr-TR" dirty="0"/>
              <a:t> Diğer bir deyişle ise, belirli bir nedenden dolayı kaza yoğunluğu yaşanan kesim</a:t>
            </a:r>
          </a:p>
          <a:p>
            <a:pPr marL="0" indent="0" algn="ctr">
              <a:buNone/>
            </a:pPr>
            <a:r>
              <a:rPr lang="tr-TR" dirty="0" smtClean="0"/>
              <a:t>    ya </a:t>
            </a:r>
            <a:r>
              <a:rPr lang="tr-TR" dirty="0"/>
              <a:t>da noktalardır.</a:t>
            </a:r>
          </a:p>
        </p:txBody>
      </p:sp>
    </p:spTree>
    <p:extLst>
      <p:ext uri="{BB962C8B-B14F-4D97-AF65-F5344CB8AC3E}">
        <p14:creationId xmlns:p14="http://schemas.microsoft.com/office/powerpoint/2010/main" val="1518430557"/>
      </p:ext>
    </p:extLst>
  </p:cSld>
  <p:clrMapOvr>
    <a:masterClrMapping/>
  </p:clrMapOvr>
  <p:transition spd="slow">
    <p:cove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Kaza kara noktalarının oluştuğu yerler;</a:t>
            </a:r>
            <a:br>
              <a:rPr lang="tr-TR" dirty="0"/>
            </a:br>
            <a:endParaRPr lang="tr-TR" dirty="0"/>
          </a:p>
        </p:txBody>
      </p:sp>
      <p:sp>
        <p:nvSpPr>
          <p:cNvPr id="3" name="İçerik Yer Tutucusu 2"/>
          <p:cNvSpPr>
            <a:spLocks noGrp="1"/>
          </p:cNvSpPr>
          <p:nvPr>
            <p:ph sz="quarter" idx="1"/>
          </p:nvPr>
        </p:nvSpPr>
        <p:spPr/>
        <p:txBody>
          <a:bodyPr/>
          <a:lstStyle/>
          <a:p>
            <a:pPr marL="0" indent="0">
              <a:buNone/>
            </a:pPr>
            <a:endParaRPr lang="tr-TR" dirty="0" smtClean="0"/>
          </a:p>
          <a:p>
            <a:pPr lvl="0"/>
            <a:r>
              <a:rPr lang="tr-TR" dirty="0"/>
              <a:t>Eş düzey kavşaklar</a:t>
            </a:r>
          </a:p>
          <a:p>
            <a:pPr lvl="0"/>
            <a:r>
              <a:rPr lang="tr-TR" dirty="0"/>
              <a:t>Yerleşim yeri geçişleri iniş çıkış eğimleri</a:t>
            </a:r>
          </a:p>
          <a:p>
            <a:pPr lvl="0"/>
            <a:r>
              <a:rPr lang="tr-TR" dirty="0"/>
              <a:t>Tesis önleri (akaryakıt tesisleri)</a:t>
            </a:r>
          </a:p>
          <a:p>
            <a:pPr lvl="0"/>
            <a:r>
              <a:rPr lang="tr-TR" dirty="0"/>
              <a:t>Altyapı tesislerinin hatalara sahip olduğu yerler</a:t>
            </a:r>
          </a:p>
          <a:p>
            <a:pPr lvl="0"/>
            <a:r>
              <a:rPr lang="tr-TR" dirty="0"/>
              <a:t>Yol mühendisliğinden kaynaklanan hatalı yollar</a:t>
            </a:r>
          </a:p>
          <a:p>
            <a:pPr lvl="0"/>
            <a:r>
              <a:rPr lang="tr-TR" dirty="0"/>
              <a:t>Trafik işaretlerinin ve sinyalizasyonunun yetersizliği</a:t>
            </a:r>
          </a:p>
          <a:p>
            <a:pPr lvl="0"/>
            <a:r>
              <a:rPr lang="tr-TR" dirty="0"/>
              <a:t>Şehir içi yol aydınlatmasının bazı mekânlarda yetersiz olması</a:t>
            </a:r>
          </a:p>
          <a:p>
            <a:endParaRPr lang="tr-TR" dirty="0"/>
          </a:p>
        </p:txBody>
      </p:sp>
    </p:spTree>
    <p:extLst>
      <p:ext uri="{BB962C8B-B14F-4D97-AF65-F5344CB8AC3E}">
        <p14:creationId xmlns:p14="http://schemas.microsoft.com/office/powerpoint/2010/main" val="3700569292"/>
      </p:ext>
    </p:extLst>
  </p:cSld>
  <p:clrMapOvr>
    <a:masterClrMapping/>
  </p:clrMapOvr>
  <p:transition spd="slow">
    <p:cove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Kara Nokta Analiz Metotları</a:t>
            </a:r>
            <a:endParaRPr lang="tr-TR" dirty="0"/>
          </a:p>
        </p:txBody>
      </p:sp>
      <p:sp>
        <p:nvSpPr>
          <p:cNvPr id="3" name="İçerik Yer Tutucusu 2"/>
          <p:cNvSpPr>
            <a:spLocks noGrp="1"/>
          </p:cNvSpPr>
          <p:nvPr>
            <p:ph sz="quarter" idx="1"/>
          </p:nvPr>
        </p:nvSpPr>
        <p:spPr/>
        <p:txBody>
          <a:bodyPr/>
          <a:lstStyle/>
          <a:p>
            <a:pPr algn="ctr"/>
            <a:r>
              <a:rPr lang="tr-TR" dirty="0"/>
              <a:t>- Kaza Sayısı (Kaza Frekansı, Harita) Metodu</a:t>
            </a:r>
          </a:p>
          <a:p>
            <a:pPr algn="ctr"/>
            <a:r>
              <a:rPr lang="tr-TR" dirty="0"/>
              <a:t>- Kaza Tekrarı Oranı Metodu</a:t>
            </a:r>
          </a:p>
          <a:p>
            <a:pPr algn="ctr"/>
            <a:r>
              <a:rPr lang="tr-TR" dirty="0"/>
              <a:t>- Tablo (Sayı-Oran) Metodu</a:t>
            </a:r>
          </a:p>
          <a:p>
            <a:pPr algn="ctr"/>
            <a:r>
              <a:rPr lang="tr-TR" dirty="0"/>
              <a:t>- Eşdeğer Ağırlık (Kaza Şiddeti) Metodu</a:t>
            </a:r>
          </a:p>
          <a:p>
            <a:pPr algn="ctr"/>
            <a:r>
              <a:rPr lang="tr-TR" dirty="0"/>
              <a:t>- Oran-Kalite Kontrol Metodu</a:t>
            </a:r>
          </a:p>
          <a:p>
            <a:endParaRPr lang="tr-TR" dirty="0"/>
          </a:p>
        </p:txBody>
      </p:sp>
    </p:spTree>
    <p:extLst>
      <p:ext uri="{BB962C8B-B14F-4D97-AF65-F5344CB8AC3E}">
        <p14:creationId xmlns:p14="http://schemas.microsoft.com/office/powerpoint/2010/main" val="957881659"/>
      </p:ext>
    </p:extLst>
  </p:cSld>
  <p:clrMapOvr>
    <a:masterClrMapping/>
  </p:clrMapOvr>
  <p:transition spd="slow">
    <p:cove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ctr"/>
            <a:r>
              <a:rPr lang="tr-TR" b="1" dirty="0"/>
              <a:t>Kaza Sayısı Metodu</a:t>
            </a:r>
            <a:endParaRPr lang="tr-TR" dirty="0"/>
          </a:p>
        </p:txBody>
      </p:sp>
      <p:sp>
        <p:nvSpPr>
          <p:cNvPr id="3" name="İçerik Yer Tutucusu 2"/>
          <p:cNvSpPr>
            <a:spLocks noGrp="1"/>
          </p:cNvSpPr>
          <p:nvPr>
            <p:ph sz="quarter" idx="1"/>
          </p:nvPr>
        </p:nvSpPr>
        <p:spPr/>
        <p:txBody>
          <a:bodyPr>
            <a:normAutofit fontScale="85000" lnSpcReduction="10000"/>
          </a:bodyPr>
          <a:lstStyle/>
          <a:p>
            <a:r>
              <a:rPr lang="tr-TR" dirty="0"/>
              <a:t>Harita yöntemi ya da kaza frekansı yöntemi olarak da adlandırılan bu yöntemde, </a:t>
            </a:r>
            <a:r>
              <a:rPr lang="tr-TR" dirty="0">
                <a:solidFill>
                  <a:srgbClr val="FF0000"/>
                </a:solidFill>
              </a:rPr>
              <a:t>belirli </a:t>
            </a:r>
            <a:r>
              <a:rPr lang="tr-TR" dirty="0" smtClean="0">
                <a:solidFill>
                  <a:srgbClr val="FF0000"/>
                </a:solidFill>
              </a:rPr>
              <a:t>bir yol </a:t>
            </a:r>
            <a:r>
              <a:rPr lang="tr-TR" dirty="0">
                <a:solidFill>
                  <a:srgbClr val="FF0000"/>
                </a:solidFill>
              </a:rPr>
              <a:t>kesiminde belirli zaman aralığında meydana gelen kaza sayısı </a:t>
            </a:r>
            <a:r>
              <a:rPr lang="tr-TR" dirty="0"/>
              <a:t>tespit edilir. Bu </a:t>
            </a:r>
            <a:r>
              <a:rPr lang="tr-TR" dirty="0" smtClean="0"/>
              <a:t>yöntemin kullanılması </a:t>
            </a:r>
            <a:r>
              <a:rPr lang="tr-TR" dirty="0"/>
              <a:t>sırasında genellikle tercih edilen zaman aralığı 1 yıldır. Zaman aralığı olarak </a:t>
            </a:r>
            <a:r>
              <a:rPr lang="tr-TR" dirty="0" smtClean="0"/>
              <a:t>bir yıl </a:t>
            </a:r>
            <a:r>
              <a:rPr lang="tr-TR" dirty="0"/>
              <a:t>seçilmesinin en büyük avantajı, tüm mevsim şartlarındaki kaza dağılımını </a:t>
            </a:r>
            <a:r>
              <a:rPr lang="tr-TR" dirty="0" smtClean="0"/>
              <a:t>görebilmektir.  </a:t>
            </a:r>
          </a:p>
          <a:p>
            <a:r>
              <a:rPr lang="tr-TR" dirty="0" smtClean="0"/>
              <a:t>Bulunan </a:t>
            </a:r>
            <a:r>
              <a:rPr lang="tr-TR" dirty="0"/>
              <a:t>kaza sayısının, belirlenen kritik kaza sayısından az olup olmadığına bakılır </a:t>
            </a:r>
            <a:r>
              <a:rPr lang="tr-TR" dirty="0" smtClean="0"/>
              <a:t>ve eğer </a:t>
            </a:r>
            <a:r>
              <a:rPr lang="tr-TR" dirty="0"/>
              <a:t>fazlaysa, o kesim kara nokta olarak adlandırılır. Bu yöntemde önemli olan kritik kaza </a:t>
            </a:r>
            <a:r>
              <a:rPr lang="tr-TR" dirty="0" smtClean="0"/>
              <a:t>sayısını tespit </a:t>
            </a:r>
            <a:r>
              <a:rPr lang="tr-TR" dirty="0"/>
              <a:t>etmektir. Kritik kaza sayısı, ülkenin </a:t>
            </a:r>
            <a:r>
              <a:rPr lang="tr-TR" dirty="0" err="1"/>
              <a:t>sosyo</a:t>
            </a:r>
            <a:r>
              <a:rPr lang="tr-TR" dirty="0"/>
              <a:t>-ekonomik yapısına göre ilgili </a:t>
            </a:r>
            <a:r>
              <a:rPr lang="tr-TR" dirty="0" smtClean="0"/>
              <a:t>kuruluş tarafından </a:t>
            </a:r>
            <a:r>
              <a:rPr lang="tr-TR" dirty="0"/>
              <a:t>saptanır ya da her yıl için aynı değer kullanılır. Örneğin, İngiltere bu yöntemi </a:t>
            </a:r>
            <a:r>
              <a:rPr lang="tr-TR" dirty="0" smtClean="0"/>
              <a:t>kullanmakta olup</a:t>
            </a:r>
            <a:r>
              <a:rPr lang="tr-TR" dirty="0"/>
              <a:t>, yıllık kaza sayısı 3 ya da daha fazla olarak bulunan kesimleri kaza kara </a:t>
            </a:r>
            <a:r>
              <a:rPr lang="tr-TR" dirty="0" smtClean="0"/>
              <a:t>noktası olarak tespit etmektedir.</a:t>
            </a:r>
          </a:p>
          <a:p>
            <a:endParaRPr lang="tr-TR" dirty="0"/>
          </a:p>
        </p:txBody>
      </p:sp>
    </p:spTree>
    <p:extLst>
      <p:ext uri="{BB962C8B-B14F-4D97-AF65-F5344CB8AC3E}">
        <p14:creationId xmlns:p14="http://schemas.microsoft.com/office/powerpoint/2010/main" val="2153438009"/>
      </p:ext>
    </p:extLst>
  </p:cSld>
  <p:clrMapOvr>
    <a:masterClrMapping/>
  </p:clrMapOvr>
  <p:transition spd="slow">
    <p:cove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ctr"/>
            <a:r>
              <a:rPr lang="tr-TR" b="1" dirty="0"/>
              <a:t>Kaza Tekrarı Oranı Metodu</a:t>
            </a:r>
            <a:endParaRPr lang="tr-TR" dirty="0"/>
          </a:p>
        </p:txBody>
      </p:sp>
      <p:sp>
        <p:nvSpPr>
          <p:cNvPr id="3" name="İçerik Yer Tutucusu 2"/>
          <p:cNvSpPr>
            <a:spLocks noGrp="1"/>
          </p:cNvSpPr>
          <p:nvPr>
            <p:ph sz="quarter" idx="1"/>
          </p:nvPr>
        </p:nvSpPr>
        <p:spPr/>
        <p:txBody>
          <a:bodyPr>
            <a:normAutofit fontScale="92500" lnSpcReduction="10000"/>
          </a:bodyPr>
          <a:lstStyle/>
          <a:p>
            <a:r>
              <a:rPr lang="tr-TR" dirty="0">
                <a:solidFill>
                  <a:srgbClr val="FF0000"/>
                </a:solidFill>
              </a:rPr>
              <a:t>Belirli bir yol kesiminden belirli bir zaman aralığında geçen birim araç başına düşen </a:t>
            </a:r>
            <a:r>
              <a:rPr lang="tr-TR" dirty="0" smtClean="0">
                <a:solidFill>
                  <a:srgbClr val="FF0000"/>
                </a:solidFill>
              </a:rPr>
              <a:t>kaza sayısına</a:t>
            </a:r>
            <a:r>
              <a:rPr lang="tr-TR" dirty="0">
                <a:solidFill>
                  <a:srgbClr val="FF0000"/>
                </a:solidFill>
              </a:rPr>
              <a:t>, </a:t>
            </a:r>
            <a:r>
              <a:rPr lang="tr-TR" dirty="0"/>
              <a:t>kaza tekrarı oranı denir. Bu yöntemi kaza sayısı yönteminden ayıran tek fark, </a:t>
            </a:r>
            <a:r>
              <a:rPr lang="tr-TR" dirty="0" smtClean="0"/>
              <a:t>trafik yoğunluğunun </a:t>
            </a:r>
            <a:r>
              <a:rPr lang="tr-TR" dirty="0"/>
              <a:t>dikkate alınmasıdır. Bu yöntemde kullanılan zaman aralığı da genellikle 1 yıldır.</a:t>
            </a:r>
          </a:p>
          <a:p>
            <a:pPr marL="0" indent="0">
              <a:buNone/>
            </a:pPr>
            <a:r>
              <a:rPr lang="tr-TR" dirty="0" smtClean="0"/>
              <a:t>    Kaza </a:t>
            </a:r>
            <a:r>
              <a:rPr lang="tr-TR" dirty="0"/>
              <a:t>tekrarı oranının bulunabilmesi için aşağıdaki formül kullanılabilir</a:t>
            </a:r>
            <a:r>
              <a:rPr lang="tr-TR" dirty="0" smtClean="0"/>
              <a:t>:</a:t>
            </a:r>
          </a:p>
          <a:p>
            <a:pPr>
              <a:buFont typeface="Wingdings" pitchFamily="2" charset="2"/>
              <a:buChar char="q"/>
            </a:pPr>
            <a:r>
              <a:rPr lang="tr-TR" dirty="0" smtClean="0"/>
              <a:t>KTO</a:t>
            </a:r>
            <a:r>
              <a:rPr lang="tr-TR" dirty="0"/>
              <a:t>=   KS* 1 000 000 / </a:t>
            </a:r>
            <a:r>
              <a:rPr lang="tr-TR" dirty="0" smtClean="0"/>
              <a:t>YOGT</a:t>
            </a:r>
            <a:r>
              <a:rPr lang="tr-TR" dirty="0"/>
              <a:t>* 365* </a:t>
            </a:r>
            <a:r>
              <a:rPr lang="tr-TR" dirty="0" smtClean="0"/>
              <a:t>U</a:t>
            </a:r>
          </a:p>
          <a:p>
            <a:pPr>
              <a:buFont typeface="Wingdings" pitchFamily="2" charset="2"/>
              <a:buChar char="Ø"/>
            </a:pPr>
            <a:endParaRPr lang="tr-TR" dirty="0" smtClean="0"/>
          </a:p>
          <a:p>
            <a:pPr>
              <a:buFont typeface="Wingdings" pitchFamily="2" charset="2"/>
              <a:buChar char="Ø"/>
            </a:pPr>
            <a:r>
              <a:rPr lang="tr-TR" dirty="0" smtClean="0"/>
              <a:t> KTO </a:t>
            </a:r>
            <a:r>
              <a:rPr lang="tr-TR" dirty="0"/>
              <a:t>= Kaza Tekrarı Oranı</a:t>
            </a:r>
          </a:p>
          <a:p>
            <a:pPr>
              <a:buFont typeface="Wingdings" pitchFamily="2" charset="2"/>
              <a:buChar char="Ø"/>
            </a:pPr>
            <a:r>
              <a:rPr lang="tr-TR" dirty="0"/>
              <a:t>KS = Kaza Sayısı (Yıllık)</a:t>
            </a:r>
          </a:p>
          <a:p>
            <a:pPr>
              <a:buFont typeface="Wingdings" pitchFamily="2" charset="2"/>
              <a:buChar char="Ø"/>
            </a:pPr>
            <a:r>
              <a:rPr lang="tr-TR" dirty="0"/>
              <a:t>YOGT = Yıllık Ortalama Günlük Trafik</a:t>
            </a:r>
          </a:p>
          <a:p>
            <a:pPr>
              <a:buFont typeface="Wingdings" pitchFamily="2" charset="2"/>
              <a:buChar char="Ø"/>
            </a:pPr>
            <a:r>
              <a:rPr lang="tr-TR" dirty="0"/>
              <a:t>U = Uzunluk</a:t>
            </a:r>
          </a:p>
          <a:p>
            <a:endParaRPr lang="tr-TR" dirty="0"/>
          </a:p>
        </p:txBody>
      </p:sp>
    </p:spTree>
    <p:extLst>
      <p:ext uri="{BB962C8B-B14F-4D97-AF65-F5344CB8AC3E}">
        <p14:creationId xmlns:p14="http://schemas.microsoft.com/office/powerpoint/2010/main" val="2555025426"/>
      </p:ext>
    </p:extLst>
  </p:cSld>
  <p:clrMapOvr>
    <a:masterClrMapping/>
  </p:clrMapOvr>
  <p:transition spd="slow">
    <p:cove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
          </p:nvPr>
        </p:nvSpPr>
        <p:spPr/>
        <p:txBody>
          <a:bodyPr/>
          <a:lstStyle/>
          <a:p>
            <a:r>
              <a:rPr lang="tr-TR" dirty="0"/>
              <a:t>Bu yöntemde de, kaza sayısı yönteminde olduğu gibi, bulunan KTO değerleri, </a:t>
            </a:r>
            <a:r>
              <a:rPr lang="tr-TR" dirty="0" smtClean="0"/>
              <a:t>belirlenen bir </a:t>
            </a:r>
            <a:r>
              <a:rPr lang="tr-TR" dirty="0"/>
              <a:t>kritik KTO değeri ile karşılaştırılır ve kritik değeri aşan kesimler kaza kara noktası </a:t>
            </a:r>
            <a:r>
              <a:rPr lang="tr-TR" dirty="0" smtClean="0"/>
              <a:t>olarak adlandırılır</a:t>
            </a:r>
            <a:r>
              <a:rPr lang="tr-TR" dirty="0"/>
              <a:t>.</a:t>
            </a:r>
          </a:p>
          <a:p>
            <a:r>
              <a:rPr lang="tr-TR" dirty="0"/>
              <a:t>Tablo 1'de Kaza Sayısı ve Kaza Tekrarı Oranı yöntemlerinin karşılaştırması verilmiştir. </a:t>
            </a:r>
            <a:r>
              <a:rPr lang="tr-TR" dirty="0" smtClean="0"/>
              <a:t>Bu tabloda </a:t>
            </a:r>
            <a:r>
              <a:rPr lang="tr-TR" dirty="0"/>
              <a:t>yöntemler arası farklılıklar rahatlıkla görülebilir.</a:t>
            </a:r>
          </a:p>
          <a:p>
            <a:endParaRPr lang="tr-TR" dirty="0"/>
          </a:p>
        </p:txBody>
      </p:sp>
    </p:spTree>
    <p:extLst>
      <p:ext uri="{BB962C8B-B14F-4D97-AF65-F5344CB8AC3E}">
        <p14:creationId xmlns:p14="http://schemas.microsoft.com/office/powerpoint/2010/main" val="1107092764"/>
      </p:ext>
    </p:extLst>
  </p:cSld>
  <p:clrMapOvr>
    <a:masterClrMapping/>
  </p:clrMapOvr>
  <p:transition spd="slow">
    <p:cove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6146" name="Picture 2" descr="C:\Users\Melis Dönmez\Desktop\tab.png"/>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0" y="1772816"/>
            <a:ext cx="8316416" cy="40324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1091477"/>
      </p:ext>
    </p:extLst>
  </p:cSld>
  <p:clrMapOvr>
    <a:masterClrMapping/>
  </p:clrMapOvr>
  <p:transition spd="slow">
    <p:cove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
          </p:nvPr>
        </p:nvSpPr>
        <p:spPr/>
        <p:txBody>
          <a:bodyPr/>
          <a:lstStyle/>
          <a:p>
            <a:r>
              <a:rPr lang="tr-TR" dirty="0"/>
              <a:t>Tablo 1'de de görüleceği gibi, eğer kaza sayısı </a:t>
            </a:r>
            <a:r>
              <a:rPr lang="tr-TR" dirty="0" err="1"/>
              <a:t>gözönüne</a:t>
            </a:r>
            <a:r>
              <a:rPr lang="tr-TR" dirty="0"/>
              <a:t> alınırsa, en fazla kazaya </a:t>
            </a:r>
            <a:r>
              <a:rPr lang="tr-TR" dirty="0" smtClean="0"/>
              <a:t>sahip olan </a:t>
            </a:r>
            <a:r>
              <a:rPr lang="tr-TR" dirty="0"/>
              <a:t>Kesim A, en tehlikeli yol kesimi olarak görülecektir. Oysa bu kesimin kaza tekrarı </a:t>
            </a:r>
            <a:r>
              <a:rPr lang="tr-TR" dirty="0" smtClean="0"/>
              <a:t>oranına bakıldığında</a:t>
            </a:r>
            <a:r>
              <a:rPr lang="tr-TR" dirty="0"/>
              <a:t>, tablodaki kesimler içinde en düşük kaza tekrarı oranına sahip kesim </a:t>
            </a:r>
            <a:r>
              <a:rPr lang="tr-TR" dirty="0" smtClean="0"/>
              <a:t>olarak göze </a:t>
            </a:r>
            <a:r>
              <a:rPr lang="tr-TR" dirty="0"/>
              <a:t>çarpar. Kesim J ise, kaza sayısına göre en az kaza sayısına sahipken, kaza tekrarı </a:t>
            </a:r>
            <a:r>
              <a:rPr lang="tr-TR" dirty="0" smtClean="0"/>
              <a:t>oranı düşünüldüğünde</a:t>
            </a:r>
            <a:r>
              <a:rPr lang="tr-TR" dirty="0"/>
              <a:t>, tablodaki </a:t>
            </a:r>
            <a:r>
              <a:rPr lang="tr-TR" dirty="0" err="1"/>
              <a:t>entehlikeli</a:t>
            </a:r>
            <a:r>
              <a:rPr lang="tr-TR" dirty="0"/>
              <a:t> kesim olarak bulunmaktadır.</a:t>
            </a:r>
          </a:p>
          <a:p>
            <a:endParaRPr lang="tr-TR" dirty="0"/>
          </a:p>
        </p:txBody>
      </p:sp>
    </p:spTree>
    <p:extLst>
      <p:ext uri="{BB962C8B-B14F-4D97-AF65-F5344CB8AC3E}">
        <p14:creationId xmlns:p14="http://schemas.microsoft.com/office/powerpoint/2010/main" val="2902467104"/>
      </p:ext>
    </p:extLst>
  </p:cSld>
  <p:clrMapOvr>
    <a:masterClrMapping/>
  </p:clrMapOvr>
  <p:transition spd="slow">
    <p:cove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ctr"/>
            <a:r>
              <a:rPr lang="tr-TR" b="1" dirty="0"/>
              <a:t>Tablo Yöntemi</a:t>
            </a:r>
            <a:endParaRPr lang="tr-TR" dirty="0"/>
          </a:p>
        </p:txBody>
      </p:sp>
      <p:sp>
        <p:nvSpPr>
          <p:cNvPr id="3" name="İçerik Yer Tutucusu 2"/>
          <p:cNvSpPr>
            <a:spLocks noGrp="1"/>
          </p:cNvSpPr>
          <p:nvPr>
            <p:ph sz="quarter" idx="1"/>
          </p:nvPr>
        </p:nvSpPr>
        <p:spPr/>
        <p:txBody>
          <a:bodyPr/>
          <a:lstStyle/>
          <a:p>
            <a:r>
              <a:rPr lang="tr-TR" dirty="0"/>
              <a:t>Matris yöntemi ya da Sayı-Oran yöntemi adı da verilen bu yöntemde, kaza tekrarı ve </a:t>
            </a:r>
            <a:r>
              <a:rPr lang="tr-TR" dirty="0" smtClean="0"/>
              <a:t>kaza oranı </a:t>
            </a:r>
            <a:r>
              <a:rPr lang="tr-TR" dirty="0"/>
              <a:t>tekrarı yöntemleri </a:t>
            </a:r>
            <a:r>
              <a:rPr lang="tr-TR" dirty="0" err="1"/>
              <a:t>birarada</a:t>
            </a:r>
            <a:r>
              <a:rPr lang="tr-TR" dirty="0"/>
              <a:t> kullanılır. Bu yöntemde, her bir kesim için hem kaza </a:t>
            </a:r>
            <a:r>
              <a:rPr lang="tr-TR" dirty="0" smtClean="0"/>
              <a:t>tekrarı hem </a:t>
            </a:r>
            <a:r>
              <a:rPr lang="tr-TR" dirty="0"/>
              <a:t>de kaza oranı tekrarı değerleri bulunur. Belli değerler arasındaki tekrar sayılarına </a:t>
            </a:r>
            <a:r>
              <a:rPr lang="tr-TR" dirty="0" smtClean="0"/>
              <a:t>göre gruplama </a:t>
            </a:r>
            <a:r>
              <a:rPr lang="tr-TR" dirty="0"/>
              <a:t>yapılarak tablo doldurulur ve tablonun en sağ alt hücresinde bulunan kesimler </a:t>
            </a:r>
            <a:r>
              <a:rPr lang="tr-TR" dirty="0" smtClean="0"/>
              <a:t>yani en </a:t>
            </a:r>
            <a:r>
              <a:rPr lang="tr-TR" dirty="0"/>
              <a:t>fazla tekrar sayısına sahip kesimler kara nokta olarak adlandırılır.</a:t>
            </a:r>
          </a:p>
          <a:p>
            <a:endParaRPr lang="tr-TR" dirty="0"/>
          </a:p>
        </p:txBody>
      </p:sp>
    </p:spTree>
    <p:extLst>
      <p:ext uri="{BB962C8B-B14F-4D97-AF65-F5344CB8AC3E}">
        <p14:creationId xmlns:p14="http://schemas.microsoft.com/office/powerpoint/2010/main" val="2853452703"/>
      </p:ext>
    </p:extLst>
  </p:cSld>
  <p:clrMapOvr>
    <a:masterClrMapping/>
  </p:clrMapOvr>
  <p:transition spd="slow">
    <p:cove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
          </p:nvPr>
        </p:nvSpPr>
        <p:spPr/>
        <p:txBody>
          <a:bodyPr/>
          <a:lstStyle/>
          <a:p>
            <a:r>
              <a:rPr lang="tr-TR" dirty="0"/>
              <a:t>Bu yönteme ait bir örnek Tablo 2'de verilmiştir. Bu tabloya bakıldığında, sağ en alt </a:t>
            </a:r>
            <a:r>
              <a:rPr lang="tr-TR" dirty="0" smtClean="0"/>
              <a:t>köşedeki hücrede </a:t>
            </a:r>
            <a:r>
              <a:rPr lang="tr-TR" dirty="0" err="1"/>
              <a:t>yeralan</a:t>
            </a:r>
            <a:r>
              <a:rPr lang="tr-TR" dirty="0"/>
              <a:t> J8, G65, U82 isimli kesimler, en fazla kaza tekrarı ve kaza tekrarı </a:t>
            </a:r>
            <a:r>
              <a:rPr lang="tr-TR" dirty="0" smtClean="0"/>
              <a:t>oranına sahip </a:t>
            </a:r>
            <a:r>
              <a:rPr lang="tr-TR" dirty="0"/>
              <a:t>kesimler olduğu için, diğerlerine göre daha tehlikeli oldukları söylenebilir.</a:t>
            </a:r>
          </a:p>
          <a:p>
            <a:endParaRPr lang="tr-TR" dirty="0"/>
          </a:p>
        </p:txBody>
      </p:sp>
    </p:spTree>
    <p:extLst>
      <p:ext uri="{BB962C8B-B14F-4D97-AF65-F5344CB8AC3E}">
        <p14:creationId xmlns:p14="http://schemas.microsoft.com/office/powerpoint/2010/main" val="3526338718"/>
      </p:ext>
    </p:extLst>
  </p:cSld>
  <p:clrMapOvr>
    <a:masterClrMapping/>
  </p:clrMapOvr>
  <p:transition spd="slow">
    <p:cove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
          </p:nvPr>
        </p:nvSpPr>
        <p:spPr/>
        <p:txBody>
          <a:bodyPr/>
          <a:lstStyle/>
          <a:p>
            <a:pPr marL="0" indent="0">
              <a:buNone/>
            </a:pPr>
            <a:endParaRPr lang="tr-TR" dirty="0" smtClean="0"/>
          </a:p>
          <a:p>
            <a:endParaRPr lang="tr-TR" dirty="0"/>
          </a:p>
        </p:txBody>
      </p:sp>
      <p:pic>
        <p:nvPicPr>
          <p:cNvPr id="7170" name="Picture 2" descr="C:\Users\Melis Dönmez\Desktop\tab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6632" y="-315416"/>
            <a:ext cx="10801200" cy="7173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5610776"/>
      </p:ext>
    </p:extLst>
  </p:cSld>
  <p:clrMapOvr>
    <a:masterClrMapping/>
  </p:clrMapOvr>
  <p:transition spd="slow">
    <p:cove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 Eşdeğer Ağırlık Metodu</a:t>
            </a:r>
            <a:endParaRPr lang="tr-TR" dirty="0"/>
          </a:p>
        </p:txBody>
      </p:sp>
      <p:sp>
        <p:nvSpPr>
          <p:cNvPr id="3" name="İçerik Yer Tutucusu 2"/>
          <p:cNvSpPr>
            <a:spLocks noGrp="1"/>
          </p:cNvSpPr>
          <p:nvPr>
            <p:ph sz="quarter" idx="1"/>
          </p:nvPr>
        </p:nvSpPr>
        <p:spPr/>
        <p:txBody>
          <a:bodyPr>
            <a:normAutofit/>
          </a:bodyPr>
          <a:lstStyle/>
          <a:p>
            <a:r>
              <a:rPr lang="tr-TR" dirty="0"/>
              <a:t>Kaza şiddeti yöntemi olarak da adlandırılan bu yöntem, diğer yöntemlerden biraz </a:t>
            </a:r>
            <a:r>
              <a:rPr lang="tr-TR" dirty="0" smtClean="0"/>
              <a:t>farklıdır. Diğer </a:t>
            </a:r>
            <a:r>
              <a:rPr lang="tr-TR" dirty="0"/>
              <a:t>yöntemlerden en büyük farkı, kazaya karışan araçların ve kazazedelerin </a:t>
            </a:r>
            <a:r>
              <a:rPr lang="tr-TR" dirty="0" smtClean="0"/>
              <a:t>değerlendirilmesidir. İncelenen </a:t>
            </a:r>
            <a:r>
              <a:rPr lang="tr-TR" dirty="0"/>
              <a:t>kesimlerin her biri için, meydana gelen kazalar sonucunda yaralanan ya </a:t>
            </a:r>
            <a:r>
              <a:rPr lang="tr-TR" dirty="0" smtClean="0"/>
              <a:t>da ölen </a:t>
            </a:r>
            <a:r>
              <a:rPr lang="tr-TR" dirty="0"/>
              <a:t>kişi sayısı ile birlikte hasar gören araçlar da </a:t>
            </a:r>
            <a:r>
              <a:rPr lang="tr-TR" dirty="0" err="1"/>
              <a:t>gözönüne</a:t>
            </a:r>
            <a:r>
              <a:rPr lang="tr-TR" dirty="0"/>
              <a:t> alınır ve incelenen kesimin </a:t>
            </a:r>
            <a:r>
              <a:rPr lang="tr-TR" dirty="0" smtClean="0"/>
              <a:t>toplam şiddeti </a:t>
            </a:r>
            <a:r>
              <a:rPr lang="tr-TR" dirty="0"/>
              <a:t>olarak, bu üç sayının toplamı verilir. Tabii ki birbirinden oldukça farklı olan bu üç </a:t>
            </a:r>
            <a:r>
              <a:rPr lang="tr-TR" dirty="0" smtClean="0"/>
              <a:t>değeri bir </a:t>
            </a:r>
            <a:r>
              <a:rPr lang="tr-TR" dirty="0"/>
              <a:t>araya getirip toplayabilmek için her birinin ortak bir birimde toplanması gerekir.</a:t>
            </a:r>
          </a:p>
        </p:txBody>
      </p:sp>
    </p:spTree>
    <p:extLst>
      <p:ext uri="{BB962C8B-B14F-4D97-AF65-F5344CB8AC3E}">
        <p14:creationId xmlns:p14="http://schemas.microsoft.com/office/powerpoint/2010/main" val="2240705546"/>
      </p:ext>
    </p:extLst>
  </p:cSld>
  <p:clrMapOvr>
    <a:masterClrMapping/>
  </p:clrMapOvr>
  <p:transition spd="slow">
    <p:cove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
          </p:nvPr>
        </p:nvSpPr>
        <p:spPr/>
        <p:txBody>
          <a:bodyPr>
            <a:normAutofit fontScale="85000" lnSpcReduction="20000"/>
          </a:bodyPr>
          <a:lstStyle/>
          <a:p>
            <a:r>
              <a:rPr lang="tr-TR" dirty="0" smtClean="0"/>
              <a:t>Genel olarak </a:t>
            </a:r>
            <a:r>
              <a:rPr lang="tr-TR" dirty="0"/>
              <a:t>kabul edilen rakamlar, aşağıda verilen rakamlar olmakla beraber, ülkenin </a:t>
            </a:r>
            <a:r>
              <a:rPr lang="tr-TR" dirty="0" smtClean="0"/>
              <a:t>gelişmişlik derecesine </a:t>
            </a:r>
            <a:r>
              <a:rPr lang="tr-TR" dirty="0"/>
              <a:t>göre değişiklik </a:t>
            </a:r>
            <a:r>
              <a:rPr lang="tr-TR" dirty="0" smtClean="0"/>
              <a:t>gösterir: </a:t>
            </a:r>
          </a:p>
          <a:p>
            <a:r>
              <a:rPr lang="tr-TR" dirty="0" smtClean="0"/>
              <a:t>1 </a:t>
            </a:r>
            <a:r>
              <a:rPr lang="tr-TR" dirty="0"/>
              <a:t>ölümlü kaza = 9 maddi hasarlı kaza</a:t>
            </a:r>
          </a:p>
          <a:p>
            <a:r>
              <a:rPr lang="tr-TR" dirty="0"/>
              <a:t>1 yaralanmalı kaza = 3 maddi hasarlı kaza</a:t>
            </a:r>
          </a:p>
          <a:p>
            <a:pPr marL="0" indent="0">
              <a:buNone/>
            </a:pPr>
            <a:r>
              <a:rPr lang="tr-TR" dirty="0" smtClean="0"/>
              <a:t>    Bu </a:t>
            </a:r>
            <a:r>
              <a:rPr lang="tr-TR" dirty="0"/>
              <a:t>kabullere göre, bir kesimin şiddetini bulabilmek için aşağıdaki formül kullanılabilir:</a:t>
            </a:r>
          </a:p>
          <a:p>
            <a:r>
              <a:rPr lang="tr-TR" dirty="0"/>
              <a:t>KŞ= 9ÖK + 3YK + MHK</a:t>
            </a:r>
          </a:p>
          <a:p>
            <a:r>
              <a:rPr lang="tr-TR" dirty="0"/>
              <a:t>KŞ = Kaza Şiddeti</a:t>
            </a:r>
          </a:p>
          <a:p>
            <a:r>
              <a:rPr lang="tr-TR" dirty="0"/>
              <a:t>ÖK = Ölümlü Kaza Sayısı</a:t>
            </a:r>
          </a:p>
          <a:p>
            <a:r>
              <a:rPr lang="tr-TR" dirty="0"/>
              <a:t>YK = Yaralanmalı Kaza Sayısı</a:t>
            </a:r>
          </a:p>
          <a:p>
            <a:r>
              <a:rPr lang="tr-TR" dirty="0"/>
              <a:t>MHK = Maddi Hasarlı Kaza </a:t>
            </a:r>
            <a:r>
              <a:rPr lang="tr-TR" dirty="0" smtClean="0"/>
              <a:t>Sayısı</a:t>
            </a:r>
          </a:p>
          <a:p>
            <a:r>
              <a:rPr lang="tr-TR" dirty="0"/>
              <a:t>Daha önceden verilen Tablo 1'e bakılacak olursa, Kesim E'nin en yüksek şiddet değeri </a:t>
            </a:r>
            <a:r>
              <a:rPr lang="tr-TR" dirty="0" smtClean="0"/>
              <a:t>ile birinci </a:t>
            </a:r>
            <a:r>
              <a:rPr lang="tr-TR" dirty="0"/>
              <a:t>sırada olduğu görülür.</a:t>
            </a:r>
          </a:p>
          <a:p>
            <a:endParaRPr lang="tr-TR" dirty="0"/>
          </a:p>
          <a:p>
            <a:endParaRPr lang="tr-TR" dirty="0"/>
          </a:p>
        </p:txBody>
      </p:sp>
    </p:spTree>
    <p:extLst>
      <p:ext uri="{BB962C8B-B14F-4D97-AF65-F5344CB8AC3E}">
        <p14:creationId xmlns:p14="http://schemas.microsoft.com/office/powerpoint/2010/main" val="1018650316"/>
      </p:ext>
    </p:extLst>
  </p:cSld>
  <p:clrMapOvr>
    <a:masterClrMapping/>
  </p:clrMapOvr>
  <p:transition spd="slow">
    <p:cove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4" name="Picture 2" descr="C:\Users\Melis Dönmez\Desktop\tab.png"/>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540568" y="404664"/>
            <a:ext cx="9217024" cy="56886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9607847"/>
      </p:ext>
    </p:extLst>
  </p:cSld>
  <p:clrMapOvr>
    <a:masterClrMapping/>
  </p:clrMapOvr>
  <p:transition spd="slow">
    <p:cove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ctr"/>
            <a:r>
              <a:rPr lang="tr-TR" b="1" dirty="0"/>
              <a:t>Oran Kalite Kontrol Metodu</a:t>
            </a:r>
            <a:r>
              <a:rPr lang="tr-TR" dirty="0"/>
              <a:t/>
            </a:r>
            <a:br>
              <a:rPr lang="tr-TR" dirty="0"/>
            </a:br>
            <a:endParaRPr lang="tr-TR" dirty="0"/>
          </a:p>
        </p:txBody>
      </p:sp>
      <p:sp>
        <p:nvSpPr>
          <p:cNvPr id="3" name="İçerik Yer Tutucusu 2"/>
          <p:cNvSpPr>
            <a:spLocks noGrp="1"/>
          </p:cNvSpPr>
          <p:nvPr>
            <p:ph sz="quarter" idx="1"/>
          </p:nvPr>
        </p:nvSpPr>
        <p:spPr/>
        <p:txBody>
          <a:bodyPr/>
          <a:lstStyle/>
          <a:p>
            <a:r>
              <a:rPr lang="tr-TR" dirty="0"/>
              <a:t>Karayolları Genel Müdürlüğünce de kullanılan bu metot, daha önce bahsedilen tüm yöntemleri kısmen kapsayan ve istatistiksel yöntem olarak da adlandırılan bir yöntemdir. Analiz edilen veriler doğru ve güvenilir olduğu sürece, bu yöntemle bulunan kaza kara noktaları, ülke gerçeğini tamamen yansıtmakta ve büyük bir hassasiyetle kaza kara noktasının yerini </a:t>
            </a:r>
            <a:r>
              <a:rPr lang="tr-TR" dirty="0" smtClean="0"/>
              <a:t>vermektedir.</a:t>
            </a:r>
            <a:endParaRPr lang="tr-TR" dirty="0"/>
          </a:p>
        </p:txBody>
      </p:sp>
    </p:spTree>
    <p:extLst>
      <p:ext uri="{BB962C8B-B14F-4D97-AF65-F5344CB8AC3E}">
        <p14:creationId xmlns:p14="http://schemas.microsoft.com/office/powerpoint/2010/main" val="3214315600"/>
      </p:ext>
    </p:extLst>
  </p:cSld>
  <p:clrMapOvr>
    <a:masterClrMapping/>
  </p:clrMapOvr>
  <p:transition spd="slow">
    <p:cove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
          </p:nvPr>
        </p:nvSpPr>
        <p:spPr/>
        <p:txBody>
          <a:bodyPr/>
          <a:lstStyle/>
          <a:p>
            <a:r>
              <a:rPr lang="tr-TR" dirty="0"/>
              <a:t>Ayrıca yine bu yöntemle bulunan noktalar, diğer yöntemlerle bulunanlar gibi </a:t>
            </a:r>
            <a:r>
              <a:rPr lang="tr-TR" dirty="0" smtClean="0"/>
              <a:t>üzerinde fazla </a:t>
            </a:r>
            <a:r>
              <a:rPr lang="tr-TR" dirty="0"/>
              <a:t>bir mühendislik yorumu gerektirmeyen, sonuca çabuk ulaşılan </a:t>
            </a:r>
            <a:r>
              <a:rPr lang="tr-TR" dirty="0" smtClean="0"/>
              <a:t>noktalardır.</a:t>
            </a:r>
          </a:p>
          <a:p>
            <a:r>
              <a:rPr lang="tr-TR" dirty="0"/>
              <a:t>Oran-Kalite Kontrol Yöntemi, her kesim için üç ayrı indeks değerinin hesaplanması temeline</a:t>
            </a:r>
          </a:p>
          <a:p>
            <a:pPr marL="0" indent="0">
              <a:buNone/>
            </a:pPr>
            <a:r>
              <a:rPr lang="tr-TR" dirty="0" smtClean="0"/>
              <a:t>    oturur</a:t>
            </a:r>
            <a:r>
              <a:rPr lang="tr-TR" dirty="0"/>
              <a:t>. Bu indeks değerleri: </a:t>
            </a:r>
            <a:r>
              <a:rPr lang="tr-TR" dirty="0" smtClean="0"/>
              <a:t>,</a:t>
            </a:r>
          </a:p>
          <a:p>
            <a:pPr>
              <a:buFont typeface="Wingdings" pitchFamily="2" charset="2"/>
              <a:buChar char="Ø"/>
            </a:pPr>
            <a:r>
              <a:rPr lang="tr-TR" dirty="0" smtClean="0"/>
              <a:t>    Kaza </a:t>
            </a:r>
            <a:r>
              <a:rPr lang="tr-TR" dirty="0"/>
              <a:t>Oranı </a:t>
            </a:r>
            <a:r>
              <a:rPr lang="tr-TR" dirty="0" smtClean="0"/>
              <a:t>İndeksi</a:t>
            </a:r>
          </a:p>
          <a:p>
            <a:pPr>
              <a:buFont typeface="Wingdings" pitchFamily="2" charset="2"/>
              <a:buChar char="Ø"/>
            </a:pPr>
            <a:r>
              <a:rPr lang="tr-TR" dirty="0" smtClean="0"/>
              <a:t>    Frekans </a:t>
            </a:r>
            <a:r>
              <a:rPr lang="tr-TR" dirty="0"/>
              <a:t>İndeksi</a:t>
            </a:r>
          </a:p>
          <a:p>
            <a:pPr>
              <a:buFont typeface="Wingdings" pitchFamily="2" charset="2"/>
              <a:buChar char="Ø"/>
            </a:pPr>
            <a:r>
              <a:rPr lang="tr-TR" dirty="0" smtClean="0"/>
              <a:t>    Şiddet </a:t>
            </a:r>
            <a:r>
              <a:rPr lang="tr-TR" dirty="0"/>
              <a:t>İndeksi </a:t>
            </a:r>
          </a:p>
          <a:p>
            <a:endParaRPr lang="tr-TR" dirty="0"/>
          </a:p>
        </p:txBody>
      </p:sp>
    </p:spTree>
    <p:extLst>
      <p:ext uri="{BB962C8B-B14F-4D97-AF65-F5344CB8AC3E}">
        <p14:creationId xmlns:p14="http://schemas.microsoft.com/office/powerpoint/2010/main" val="138774553"/>
      </p:ext>
    </p:extLst>
  </p:cSld>
  <p:clrMapOvr>
    <a:masterClrMapping/>
  </p:clrMapOvr>
  <p:transition spd="slow">
    <p:cove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
          </p:nvPr>
        </p:nvSpPr>
        <p:spPr/>
        <p:txBody>
          <a:bodyPr/>
          <a:lstStyle/>
          <a:p>
            <a:pPr marL="0" indent="0">
              <a:buNone/>
            </a:pPr>
            <a:r>
              <a:rPr lang="tr-TR" dirty="0" smtClean="0"/>
              <a:t>    Her </a:t>
            </a:r>
            <a:r>
              <a:rPr lang="tr-TR" dirty="0"/>
              <a:t>bir kesim için bu üç indeks değeri </a:t>
            </a:r>
            <a:r>
              <a:rPr lang="tr-TR" dirty="0" smtClean="0"/>
              <a:t>    hesaplanır</a:t>
            </a:r>
            <a:r>
              <a:rPr lang="tr-TR" dirty="0"/>
              <a:t>. Daha sonra analize alınan yollar </a:t>
            </a:r>
            <a:r>
              <a:rPr lang="tr-TR" dirty="0" smtClean="0"/>
              <a:t>üzerindeki ortalama </a:t>
            </a:r>
            <a:r>
              <a:rPr lang="tr-TR" dirty="0"/>
              <a:t>indeks değerleri bulunur ve her üç indeks değeri de ortalama </a:t>
            </a:r>
            <a:r>
              <a:rPr lang="tr-TR" dirty="0" smtClean="0"/>
              <a:t>değerlerden fazla </a:t>
            </a:r>
            <a:r>
              <a:rPr lang="tr-TR" dirty="0"/>
              <a:t>olan kesimler, tehlikeli kesim olarak adlandırılır.</a:t>
            </a:r>
          </a:p>
          <a:p>
            <a:endParaRPr lang="tr-TR" dirty="0"/>
          </a:p>
        </p:txBody>
      </p:sp>
    </p:spTree>
    <p:extLst>
      <p:ext uri="{BB962C8B-B14F-4D97-AF65-F5344CB8AC3E}">
        <p14:creationId xmlns:p14="http://schemas.microsoft.com/office/powerpoint/2010/main" val="4197063176"/>
      </p:ext>
    </p:extLst>
  </p:cSld>
  <p:clrMapOvr>
    <a:masterClrMapping/>
  </p:clrMapOvr>
  <p:transition spd="slow">
    <p:cove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
          </p:nvPr>
        </p:nvSpPr>
        <p:spPr/>
        <p:txBody>
          <a:bodyPr/>
          <a:lstStyle/>
          <a:p>
            <a:pPr algn="ctr">
              <a:buFont typeface="Wingdings" panose="05000000000000000000" pitchFamily="2" charset="2"/>
              <a:buChar char="v"/>
            </a:pPr>
            <a:r>
              <a:rPr lang="tr-TR" dirty="0"/>
              <a:t>1 km. uzunluğundaki herhangi bir kesim için bulunan her üç indeks değerinin de 1 'den </a:t>
            </a:r>
            <a:r>
              <a:rPr lang="tr-TR" dirty="0" smtClean="0"/>
              <a:t>büyük </a:t>
            </a:r>
            <a:r>
              <a:rPr lang="tr-TR" dirty="0"/>
              <a:t>olması durumunda, bu kesim kaza kara noktası olarak düşünülür. Bu tür saptanan kesimler bir liste haline getirilir ve "Kaza Kara </a:t>
            </a:r>
            <a:r>
              <a:rPr lang="tr-TR" dirty="0" smtClean="0"/>
              <a:t>Noktaları" </a:t>
            </a:r>
            <a:r>
              <a:rPr lang="tr-TR" dirty="0"/>
              <a:t>listesi elde edilir. </a:t>
            </a:r>
          </a:p>
        </p:txBody>
      </p:sp>
    </p:spTree>
    <p:extLst>
      <p:ext uri="{BB962C8B-B14F-4D97-AF65-F5344CB8AC3E}">
        <p14:creationId xmlns:p14="http://schemas.microsoft.com/office/powerpoint/2010/main" val="2272022832"/>
      </p:ext>
    </p:extLst>
  </p:cSld>
  <p:clrMapOvr>
    <a:masterClrMapping/>
  </p:clrMapOvr>
  <p:transition spd="slow">
    <p:cove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pPr algn="ctr"/>
            <a:r>
              <a:rPr lang="tr-TR" b="1" dirty="0"/>
              <a:t>SAPTANAN NOKTALARIN KESİNLEŞTİRİLMESİ</a:t>
            </a:r>
            <a:r>
              <a:rPr lang="tr-TR" dirty="0"/>
              <a:t/>
            </a:r>
            <a:br>
              <a:rPr lang="tr-TR" dirty="0"/>
            </a:br>
            <a:endParaRPr lang="tr-TR" dirty="0"/>
          </a:p>
        </p:txBody>
      </p:sp>
      <p:sp>
        <p:nvSpPr>
          <p:cNvPr id="3" name="İçerik Yer Tutucusu 2"/>
          <p:cNvSpPr>
            <a:spLocks noGrp="1"/>
          </p:cNvSpPr>
          <p:nvPr>
            <p:ph sz="quarter" idx="1"/>
          </p:nvPr>
        </p:nvSpPr>
        <p:spPr/>
        <p:txBody>
          <a:bodyPr/>
          <a:lstStyle/>
          <a:p>
            <a:r>
              <a:rPr lang="tr-TR" dirty="0"/>
              <a:t>Yukarıda açıklanan metotlardan herhangi birisi ile bulunan kaza kara noktalarının </a:t>
            </a:r>
            <a:r>
              <a:rPr lang="tr-TR" dirty="0" smtClean="0"/>
              <a:t>kesinleştirilmesi ve </a:t>
            </a:r>
            <a:r>
              <a:rPr lang="tr-TR" dirty="0"/>
              <a:t>çözüm önerilerinin üretilebilmesi için bu kara noktaların gerçek yeri ve hangi </a:t>
            </a:r>
            <a:r>
              <a:rPr lang="tr-TR" dirty="0" smtClean="0"/>
              <a:t>tür kazaların </a:t>
            </a:r>
            <a:r>
              <a:rPr lang="tr-TR" dirty="0"/>
              <a:t>sonucunda kara nokta oluştuğunun tespiti </a:t>
            </a:r>
            <a:r>
              <a:rPr lang="tr-TR" dirty="0" smtClean="0"/>
              <a:t>gereklidir. Sadece </a:t>
            </a:r>
            <a:r>
              <a:rPr lang="tr-TR" dirty="0"/>
              <a:t>metotla saptanan bir kesim, kara nokta olmayabilir. Kaza tutanaklarında yanlış </a:t>
            </a:r>
            <a:r>
              <a:rPr lang="tr-TR" dirty="0" smtClean="0"/>
              <a:t>yer kodlanması </a:t>
            </a:r>
            <a:r>
              <a:rPr lang="tr-TR" dirty="0"/>
              <a:t>ya da metre hassasiyetinde analiz yapılmaması nedeniyle kağıt üzerinde </a:t>
            </a:r>
            <a:r>
              <a:rPr lang="tr-TR" dirty="0" smtClean="0"/>
              <a:t>bulunan yerin </a:t>
            </a:r>
            <a:r>
              <a:rPr lang="tr-TR" dirty="0"/>
              <a:t>analizi yapılmalıdır. </a:t>
            </a:r>
          </a:p>
        </p:txBody>
      </p:sp>
    </p:spTree>
    <p:extLst>
      <p:ext uri="{BB962C8B-B14F-4D97-AF65-F5344CB8AC3E}">
        <p14:creationId xmlns:p14="http://schemas.microsoft.com/office/powerpoint/2010/main" val="2967685815"/>
      </p:ext>
    </p:extLst>
  </p:cSld>
  <p:clrMapOvr>
    <a:masterClrMapping/>
  </p:clrMapOvr>
  <p:transition spd="slow">
    <p:cove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
          </p:nvPr>
        </p:nvSpPr>
        <p:spPr/>
        <p:txBody>
          <a:bodyPr>
            <a:normAutofit fontScale="92500" lnSpcReduction="20000"/>
          </a:bodyPr>
          <a:lstStyle/>
          <a:p>
            <a:pPr marL="0" indent="0">
              <a:buNone/>
            </a:pPr>
            <a:r>
              <a:rPr lang="tr-TR" dirty="0" smtClean="0"/>
              <a:t>    Bu </a:t>
            </a:r>
            <a:r>
              <a:rPr lang="tr-TR" dirty="0"/>
              <a:t>analiz iki aşamada yapılır:</a:t>
            </a:r>
          </a:p>
          <a:p>
            <a:r>
              <a:rPr lang="tr-TR" dirty="0"/>
              <a:t>1.aşama: Kara nokta saptanmasında kullanılan kaza bilgilerinin detaylı kaza tespit </a:t>
            </a:r>
            <a:r>
              <a:rPr lang="tr-TR" dirty="0" smtClean="0"/>
              <a:t>tutanakları toplanır </a:t>
            </a:r>
            <a:r>
              <a:rPr lang="tr-TR" dirty="0"/>
              <a:t>ve bu tutanaklar yardımıyla çarpışma diyagramları çizilir. Çarpışma </a:t>
            </a:r>
            <a:r>
              <a:rPr lang="tr-TR" dirty="0" smtClean="0"/>
              <a:t>diyagramı</a:t>
            </a:r>
            <a:r>
              <a:rPr lang="tr-TR" dirty="0"/>
              <a:t>, bir anlamda kaza projesi olup, incelenen kesim üzerinde kazanın dağılımı, türü, </a:t>
            </a:r>
            <a:r>
              <a:rPr lang="tr-TR" dirty="0" smtClean="0"/>
              <a:t>yolun özellikleri </a:t>
            </a:r>
            <a:r>
              <a:rPr lang="tr-TR" dirty="0" err="1"/>
              <a:t>birarada</a:t>
            </a:r>
            <a:r>
              <a:rPr lang="tr-TR" dirty="0"/>
              <a:t> görülebilir.</a:t>
            </a:r>
          </a:p>
          <a:p>
            <a:r>
              <a:rPr lang="tr-TR" dirty="0"/>
              <a:t>2. aşama: Çarpışma diyagramı hazırlandıktan sonra bu diyagram ile tespit edilen yola </a:t>
            </a:r>
            <a:r>
              <a:rPr lang="tr-TR" dirty="0" smtClean="0"/>
              <a:t>gidilir ve </a:t>
            </a:r>
            <a:r>
              <a:rPr lang="tr-TR" dirty="0"/>
              <a:t>diyagramın araziye tatbiki yapılarak kazaların gerçek nedeni ile meydana geldiği </a:t>
            </a:r>
            <a:r>
              <a:rPr lang="tr-TR" dirty="0" smtClean="0"/>
              <a:t>asıl yer kesinleştirilir.</a:t>
            </a:r>
          </a:p>
          <a:p>
            <a:pPr marL="0" indent="0">
              <a:buNone/>
            </a:pPr>
            <a:r>
              <a:rPr lang="tr-TR" dirty="0"/>
              <a:t> </a:t>
            </a:r>
            <a:r>
              <a:rPr lang="tr-TR" dirty="0" smtClean="0"/>
              <a:t>    Kesinleştirilen </a:t>
            </a:r>
            <a:r>
              <a:rPr lang="tr-TR" dirty="0"/>
              <a:t>kara nokta için, bu özelliği ortadan kaldırabilecek çözüm </a:t>
            </a:r>
            <a:r>
              <a:rPr lang="tr-TR" dirty="0" smtClean="0"/>
              <a:t>önerileri üretilerek bütçe </a:t>
            </a:r>
            <a:r>
              <a:rPr lang="tr-TR" dirty="0"/>
              <a:t>imkanları dahilinde en optimum çözümün uygulaması yapılır.</a:t>
            </a:r>
          </a:p>
          <a:p>
            <a:endParaRPr lang="tr-TR" dirty="0"/>
          </a:p>
        </p:txBody>
      </p:sp>
    </p:spTree>
    <p:extLst>
      <p:ext uri="{BB962C8B-B14F-4D97-AF65-F5344CB8AC3E}">
        <p14:creationId xmlns:p14="http://schemas.microsoft.com/office/powerpoint/2010/main" val="3499660456"/>
      </p:ext>
    </p:extLst>
  </p:cSld>
  <p:clrMapOvr>
    <a:masterClrMapping/>
  </p:clrMapOvr>
  <p:transition spd="slow">
    <p:cove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1026" name="Picture 2" descr="C:\Users\Melis Dönmez\Desktop\Adsız.png"/>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0" y="476672"/>
            <a:ext cx="8820472" cy="5256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9290567"/>
      </p:ext>
    </p:extLst>
  </p:cSld>
  <p:clrMapOvr>
    <a:masterClrMapping/>
  </p:clrMapOvr>
  <p:transition spd="slow">
    <p:cove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p>
        </p:txBody>
      </p:sp>
      <p:pic>
        <p:nvPicPr>
          <p:cNvPr id="2050" name="Picture 2" descr="C:\Users\Melis Dönmez\Desktop\Adsız1.png"/>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107504" y="404664"/>
            <a:ext cx="8784976" cy="59766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7727391"/>
      </p:ext>
    </p:extLst>
  </p:cSld>
  <p:clrMapOvr>
    <a:masterClrMapping/>
  </p:clrMapOvr>
  <p:transition spd="slow">
    <p:cove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3074" name="Picture 2" descr="C:\Users\Melis Dönmez\Desktop\Adsız2.png"/>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107504" y="620688"/>
            <a:ext cx="8568952" cy="5760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8759353"/>
      </p:ext>
    </p:extLst>
  </p:cSld>
  <p:clrMapOvr>
    <a:masterClrMapping/>
  </p:clrMapOvr>
  <p:transition spd="slow">
    <p:cove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4098" name="Picture 2" descr="C:\Users\Melis Dönmez\Desktop\Adsız3.png"/>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251520" y="188640"/>
            <a:ext cx="8568952" cy="6480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0441379"/>
      </p:ext>
    </p:extLst>
  </p:cSld>
  <p:clrMapOvr>
    <a:masterClrMapping/>
  </p:clrMapOvr>
  <p:transition spd="slow">
    <p:cove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5122" name="Picture 2" descr="C:\Users\Melis Dönmez\Desktop\4.png"/>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107504" y="332656"/>
            <a:ext cx="8712968" cy="5976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5217993"/>
      </p:ext>
    </p:extLst>
  </p:cSld>
  <p:clrMapOvr>
    <a:masterClrMapping/>
  </p:clrMapOvr>
  <p:transition spd="slow">
    <p:cove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umba">
  <a:themeElements>
    <a:clrScheme name="Cumba">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Cumba">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umba">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133</TotalTime>
  <Words>1234</Words>
  <Application>Microsoft Office PowerPoint</Application>
  <PresentationFormat>Ekran Gösterisi (4:3)</PresentationFormat>
  <Paragraphs>69</Paragraphs>
  <Slides>28</Slides>
  <Notes>0</Notes>
  <HiddenSlides>0</HiddenSlides>
  <MMClips>0</MMClips>
  <ScaleCrop>false</ScaleCrop>
  <HeadingPairs>
    <vt:vector size="4" baseType="variant">
      <vt:variant>
        <vt:lpstr>Tema</vt:lpstr>
      </vt:variant>
      <vt:variant>
        <vt:i4>1</vt:i4>
      </vt:variant>
      <vt:variant>
        <vt:lpstr>Slayt Başlıkları</vt:lpstr>
      </vt:variant>
      <vt:variant>
        <vt:i4>28</vt:i4>
      </vt:variant>
    </vt:vector>
  </HeadingPairs>
  <TitlesOfParts>
    <vt:vector size="29" baseType="lpstr">
      <vt:lpstr>Cumba</vt:lpstr>
      <vt:lpstr>KAZA KARA NOKTALARINI BELİRLEME YÖNTEMLERİ</vt:lpstr>
      <vt:lpstr>GİRİŞ</vt:lpstr>
      <vt:lpstr>PowerPoint Sunusu</vt:lpstr>
      <vt:lpstr> Kaza Kara Noktası Tanımı</vt:lpstr>
      <vt:lpstr>Kaza kara noktalarının oluştuğu yerler; </vt:lpstr>
      <vt:lpstr>Kara Nokta Analiz Metotları</vt:lpstr>
      <vt:lpstr>Kaza Sayısı Metodu</vt:lpstr>
      <vt:lpstr>Kaza Tekrarı Oranı Metodu</vt:lpstr>
      <vt:lpstr>PowerPoint Sunusu</vt:lpstr>
      <vt:lpstr>PowerPoint Sunusu</vt:lpstr>
      <vt:lpstr>PowerPoint Sunusu</vt:lpstr>
      <vt:lpstr>Tablo Yöntemi</vt:lpstr>
      <vt:lpstr>PowerPoint Sunusu</vt:lpstr>
      <vt:lpstr>PowerPoint Sunusu</vt:lpstr>
      <vt:lpstr>. Eşdeğer Ağırlık Metodu</vt:lpstr>
      <vt:lpstr>PowerPoint Sunusu</vt:lpstr>
      <vt:lpstr>PowerPoint Sunusu</vt:lpstr>
      <vt:lpstr>Oran Kalite Kontrol Metodu </vt:lpstr>
      <vt:lpstr>PowerPoint Sunusu</vt:lpstr>
      <vt:lpstr>PowerPoint Sunusu</vt:lpstr>
      <vt:lpstr>PowerPoint Sunusu</vt:lpstr>
      <vt:lpstr>SAPTANAN NOKTALARIN KESİNLEŞTİRİLMESİ </vt:lpstr>
      <vt:lpstr>PowerPoint Sunusu</vt:lpstr>
      <vt:lpstr>PowerPoint Sunusu</vt:lpstr>
      <vt:lpstr>PowerPoint Sunusu</vt:lpstr>
      <vt:lpstr>PowerPoint Sunusu</vt:lpstr>
      <vt:lpstr>PowerPoint Sunusu</vt:lpstr>
      <vt:lpstr>PowerPoint Sunusu</vt:lpstr>
    </vt:vector>
  </TitlesOfParts>
  <Company>By NeC ® 2010 | Katilimsiz.Com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KAZA KARA NOKTALARINI BELİRLEME YÖNTEMLERİ</dc:title>
  <dc:creator>Melis Dönmez</dc:creator>
  <cp:lastModifiedBy>PRO2000</cp:lastModifiedBy>
  <cp:revision>15</cp:revision>
  <dcterms:created xsi:type="dcterms:W3CDTF">2017-03-10T17:34:20Z</dcterms:created>
  <dcterms:modified xsi:type="dcterms:W3CDTF">2017-03-20T07:07:17Z</dcterms:modified>
</cp:coreProperties>
</file>