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50"/>
  </p:notesMasterIdLst>
  <p:sldIdLst>
    <p:sldId id="257" r:id="rId2"/>
    <p:sldId id="259" r:id="rId3"/>
    <p:sldId id="263" r:id="rId4"/>
    <p:sldId id="264" r:id="rId5"/>
    <p:sldId id="258" r:id="rId6"/>
    <p:sldId id="317" r:id="rId7"/>
    <p:sldId id="262" r:id="rId8"/>
    <p:sldId id="287" r:id="rId9"/>
    <p:sldId id="288" r:id="rId10"/>
    <p:sldId id="289" r:id="rId11"/>
    <p:sldId id="291" r:id="rId12"/>
    <p:sldId id="292" r:id="rId13"/>
    <p:sldId id="293" r:id="rId14"/>
    <p:sldId id="294" r:id="rId15"/>
    <p:sldId id="296" r:id="rId16"/>
    <p:sldId id="298" r:id="rId17"/>
    <p:sldId id="299" r:id="rId18"/>
    <p:sldId id="301" r:id="rId19"/>
    <p:sldId id="306" r:id="rId20"/>
    <p:sldId id="308" r:id="rId21"/>
    <p:sldId id="310" r:id="rId22"/>
    <p:sldId id="311" r:id="rId23"/>
    <p:sldId id="312" r:id="rId24"/>
    <p:sldId id="265" r:id="rId25"/>
    <p:sldId id="266" r:id="rId26"/>
    <p:sldId id="267" r:id="rId27"/>
    <p:sldId id="268" r:id="rId28"/>
    <p:sldId id="314" r:id="rId29"/>
    <p:sldId id="269" r:id="rId30"/>
    <p:sldId id="270" r:id="rId31"/>
    <p:sldId id="271" r:id="rId32"/>
    <p:sldId id="273" r:id="rId33"/>
    <p:sldId id="272" r:id="rId34"/>
    <p:sldId id="315" r:id="rId35"/>
    <p:sldId id="274" r:id="rId36"/>
    <p:sldId id="275" r:id="rId37"/>
    <p:sldId id="276" r:id="rId38"/>
    <p:sldId id="277" r:id="rId39"/>
    <p:sldId id="278" r:id="rId40"/>
    <p:sldId id="279" r:id="rId41"/>
    <p:sldId id="280" r:id="rId42"/>
    <p:sldId id="281" r:id="rId43"/>
    <p:sldId id="282" r:id="rId44"/>
    <p:sldId id="283" r:id="rId45"/>
    <p:sldId id="284" r:id="rId46"/>
    <p:sldId id="285" r:id="rId47"/>
    <p:sldId id="286" r:id="rId48"/>
    <p:sldId id="318" r:id="rId4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41" autoAdjust="0"/>
    <p:restoredTop sz="94660"/>
  </p:normalViewPr>
  <p:slideViewPr>
    <p:cSldViewPr>
      <p:cViewPr varScale="1">
        <p:scale>
          <a:sx n="110" d="100"/>
          <a:sy n="110" d="100"/>
        </p:scale>
        <p:origin x="158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B8B2C7-D285-466A-A1C3-E673750ED5C7}" type="datetimeFigureOut">
              <a:rPr lang="tr-TR" smtClean="0"/>
              <a:pPr/>
              <a:t>16.1.2020</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0E8609-2023-41A7-8241-51C7194A79D0}" type="slidenum">
              <a:rPr lang="tr-TR" smtClean="0"/>
              <a:pPr/>
              <a:t>‹#›</a:t>
            </a:fld>
            <a:endParaRPr lang="tr-TR"/>
          </a:p>
        </p:txBody>
      </p:sp>
    </p:spTree>
    <p:extLst>
      <p:ext uri="{BB962C8B-B14F-4D97-AF65-F5344CB8AC3E}">
        <p14:creationId xmlns:p14="http://schemas.microsoft.com/office/powerpoint/2010/main" val="3866391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020E8609-2023-41A7-8241-51C7194A79D0}" type="slidenum">
              <a:rPr lang="tr-TR" smtClean="0"/>
              <a:pPr/>
              <a:t>1</a:t>
            </a:fld>
            <a:endParaRPr lang="tr-TR"/>
          </a:p>
        </p:txBody>
      </p:sp>
    </p:spTree>
    <p:extLst>
      <p:ext uri="{BB962C8B-B14F-4D97-AF65-F5344CB8AC3E}">
        <p14:creationId xmlns:p14="http://schemas.microsoft.com/office/powerpoint/2010/main" val="2880879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020E8609-2023-41A7-8241-51C7194A79D0}" type="slidenum">
              <a:rPr lang="tr-TR" smtClean="0"/>
              <a:pPr/>
              <a:t>2</a:t>
            </a:fld>
            <a:endParaRPr lang="tr-TR"/>
          </a:p>
        </p:txBody>
      </p:sp>
    </p:spTree>
    <p:extLst>
      <p:ext uri="{BB962C8B-B14F-4D97-AF65-F5344CB8AC3E}">
        <p14:creationId xmlns:p14="http://schemas.microsoft.com/office/powerpoint/2010/main" val="992740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p:spPr>
      </p:sp>
      <p:sp>
        <p:nvSpPr>
          <p:cNvPr id="1331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331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1648E0-39D6-47BF-A0FA-C5D8C41D574D}" type="slidenum">
              <a:rPr lang="tr-TR" smtClean="0"/>
              <a:pPr/>
              <a:t>3</a:t>
            </a:fld>
            <a:endParaRPr lang="tr-TR" smtClean="0"/>
          </a:p>
        </p:txBody>
      </p:sp>
    </p:spTree>
    <p:extLst>
      <p:ext uri="{BB962C8B-B14F-4D97-AF65-F5344CB8AC3E}">
        <p14:creationId xmlns:p14="http://schemas.microsoft.com/office/powerpoint/2010/main" val="1151013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p:spPr>
      </p:sp>
      <p:sp>
        <p:nvSpPr>
          <p:cNvPr id="1341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341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921CF66-4D06-4231-8BD9-6E34DC6E8F8D}" type="slidenum">
              <a:rPr lang="tr-TR" smtClean="0"/>
              <a:pPr/>
              <a:t>4</a:t>
            </a:fld>
            <a:endParaRPr lang="tr-TR" smtClean="0"/>
          </a:p>
        </p:txBody>
      </p:sp>
    </p:spTree>
    <p:extLst>
      <p:ext uri="{BB962C8B-B14F-4D97-AF65-F5344CB8AC3E}">
        <p14:creationId xmlns:p14="http://schemas.microsoft.com/office/powerpoint/2010/main" val="2511535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020E8609-2023-41A7-8241-51C7194A79D0}" type="slidenum">
              <a:rPr lang="tr-TR" smtClean="0"/>
              <a:pPr/>
              <a:t>5</a:t>
            </a:fld>
            <a:endParaRPr lang="tr-TR"/>
          </a:p>
        </p:txBody>
      </p:sp>
    </p:spTree>
    <p:extLst>
      <p:ext uri="{BB962C8B-B14F-4D97-AF65-F5344CB8AC3E}">
        <p14:creationId xmlns:p14="http://schemas.microsoft.com/office/powerpoint/2010/main" val="255374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020E8609-2023-41A7-8241-51C7194A79D0}" type="slidenum">
              <a:rPr lang="tr-TR" smtClean="0"/>
              <a:pPr/>
              <a:t>6</a:t>
            </a:fld>
            <a:endParaRPr lang="tr-TR"/>
          </a:p>
        </p:txBody>
      </p:sp>
    </p:spTree>
    <p:extLst>
      <p:ext uri="{BB962C8B-B14F-4D97-AF65-F5344CB8AC3E}">
        <p14:creationId xmlns:p14="http://schemas.microsoft.com/office/powerpoint/2010/main" val="374435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p:spPr>
      </p:sp>
      <p:sp>
        <p:nvSpPr>
          <p:cNvPr id="1361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361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E88E77A-A4A6-4D60-9EC4-5C70B5B3F1B4}" type="slidenum">
              <a:rPr lang="tr-TR" smtClean="0"/>
              <a:pPr/>
              <a:t>7</a:t>
            </a:fld>
            <a:endParaRPr lang="tr-TR" smtClean="0"/>
          </a:p>
        </p:txBody>
      </p:sp>
    </p:spTree>
    <p:extLst>
      <p:ext uri="{BB962C8B-B14F-4D97-AF65-F5344CB8AC3E}">
        <p14:creationId xmlns:p14="http://schemas.microsoft.com/office/powerpoint/2010/main" val="1485468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020E8609-2023-41A7-8241-51C7194A79D0}" type="slidenum">
              <a:rPr lang="tr-TR" smtClean="0"/>
              <a:pPr/>
              <a:t>8</a:t>
            </a:fld>
            <a:endParaRPr lang="tr-TR"/>
          </a:p>
        </p:txBody>
      </p:sp>
    </p:spTree>
    <p:extLst>
      <p:ext uri="{BB962C8B-B14F-4D97-AF65-F5344CB8AC3E}">
        <p14:creationId xmlns:p14="http://schemas.microsoft.com/office/powerpoint/2010/main" val="2306003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pPr eaLnBrk="1" hangingPunct="1"/>
            <a:endParaRPr lang="tr-TR" smtClean="0"/>
          </a:p>
        </p:txBody>
      </p:sp>
      <p:sp>
        <p:nvSpPr>
          <p:cNvPr id="116740" name="Slide Number Placeholder 3"/>
          <p:cNvSpPr>
            <a:spLocks noGrp="1"/>
          </p:cNvSpPr>
          <p:nvPr>
            <p:ph type="sldNum" sz="quarter" idx="5"/>
          </p:nvPr>
        </p:nvSpPr>
        <p:spPr>
          <a:noFill/>
        </p:spPr>
        <p:txBody>
          <a:bodyPr/>
          <a:lstStyle/>
          <a:p>
            <a:fld id="{CB920CF5-B888-4CFA-BCB7-9FBC0D43BCE3}" type="slidenum">
              <a:rPr lang="en-US" smtClean="0"/>
              <a:pPr/>
              <a:t>9</a:t>
            </a:fld>
            <a:endParaRPr lang="en-US" smtClean="0"/>
          </a:p>
        </p:txBody>
      </p:sp>
    </p:spTree>
    <p:extLst>
      <p:ext uri="{BB962C8B-B14F-4D97-AF65-F5344CB8AC3E}">
        <p14:creationId xmlns:p14="http://schemas.microsoft.com/office/powerpoint/2010/main" val="2230199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p:spPr>
        <p:txBody>
          <a:bodyPr/>
          <a:lstStyle/>
          <a:p>
            <a:pPr eaLnBrk="1" hangingPunct="1"/>
            <a:endParaRPr lang="tr-TR" smtClean="0"/>
          </a:p>
        </p:txBody>
      </p:sp>
      <p:sp>
        <p:nvSpPr>
          <p:cNvPr id="117764" name="Slide Number Placeholder 3"/>
          <p:cNvSpPr>
            <a:spLocks noGrp="1"/>
          </p:cNvSpPr>
          <p:nvPr>
            <p:ph type="sldNum" sz="quarter" idx="5"/>
          </p:nvPr>
        </p:nvSpPr>
        <p:spPr>
          <a:noFill/>
        </p:spPr>
        <p:txBody>
          <a:bodyPr/>
          <a:lstStyle/>
          <a:p>
            <a:fld id="{3E54B126-91E8-42CE-A5FF-08735D8DF516}" type="slidenum">
              <a:rPr lang="en-US" smtClean="0"/>
              <a:pPr/>
              <a:t>10</a:t>
            </a:fld>
            <a:endParaRPr lang="en-US" smtClean="0"/>
          </a:p>
        </p:txBody>
      </p:sp>
    </p:spTree>
    <p:extLst>
      <p:ext uri="{BB962C8B-B14F-4D97-AF65-F5344CB8AC3E}">
        <p14:creationId xmlns:p14="http://schemas.microsoft.com/office/powerpoint/2010/main" val="145356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pPr eaLnBrk="1" hangingPunct="1"/>
            <a:endParaRPr lang="tr-TR" smtClean="0"/>
          </a:p>
        </p:txBody>
      </p:sp>
      <p:sp>
        <p:nvSpPr>
          <p:cNvPr id="119812" name="Slide Number Placeholder 3"/>
          <p:cNvSpPr>
            <a:spLocks noGrp="1"/>
          </p:cNvSpPr>
          <p:nvPr>
            <p:ph type="sldNum" sz="quarter" idx="5"/>
          </p:nvPr>
        </p:nvSpPr>
        <p:spPr>
          <a:noFill/>
        </p:spPr>
        <p:txBody>
          <a:bodyPr/>
          <a:lstStyle/>
          <a:p>
            <a:fld id="{18888E11-75E2-4A45-80DF-1F59EA122A48}" type="slidenum">
              <a:rPr lang="en-US" smtClean="0"/>
              <a:pPr/>
              <a:t>11</a:t>
            </a:fld>
            <a:endParaRPr lang="en-US" smtClean="0"/>
          </a:p>
        </p:txBody>
      </p:sp>
    </p:spTree>
    <p:extLst>
      <p:ext uri="{BB962C8B-B14F-4D97-AF65-F5344CB8AC3E}">
        <p14:creationId xmlns:p14="http://schemas.microsoft.com/office/powerpoint/2010/main" val="1750552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pPr eaLnBrk="1" hangingPunct="1"/>
            <a:endParaRPr lang="tr-TR" smtClean="0"/>
          </a:p>
        </p:txBody>
      </p:sp>
      <p:sp>
        <p:nvSpPr>
          <p:cNvPr id="120836" name="Slide Number Placeholder 3"/>
          <p:cNvSpPr>
            <a:spLocks noGrp="1"/>
          </p:cNvSpPr>
          <p:nvPr>
            <p:ph type="sldNum" sz="quarter" idx="5"/>
          </p:nvPr>
        </p:nvSpPr>
        <p:spPr>
          <a:noFill/>
        </p:spPr>
        <p:txBody>
          <a:bodyPr/>
          <a:lstStyle/>
          <a:p>
            <a:fld id="{CCDF0BE0-AA3B-4DBC-B4F2-00D2778FDE92}" type="slidenum">
              <a:rPr lang="en-US" smtClean="0"/>
              <a:pPr/>
              <a:t>12</a:t>
            </a:fld>
            <a:endParaRPr lang="en-US" smtClean="0"/>
          </a:p>
        </p:txBody>
      </p:sp>
    </p:spTree>
    <p:extLst>
      <p:ext uri="{BB962C8B-B14F-4D97-AF65-F5344CB8AC3E}">
        <p14:creationId xmlns:p14="http://schemas.microsoft.com/office/powerpoint/2010/main" val="1361204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pPr eaLnBrk="1" hangingPunct="1"/>
            <a:endParaRPr lang="tr-TR" smtClean="0"/>
          </a:p>
        </p:txBody>
      </p:sp>
      <p:sp>
        <p:nvSpPr>
          <p:cNvPr id="121860" name="Slide Number Placeholder 3"/>
          <p:cNvSpPr>
            <a:spLocks noGrp="1"/>
          </p:cNvSpPr>
          <p:nvPr>
            <p:ph type="sldNum" sz="quarter" idx="5"/>
          </p:nvPr>
        </p:nvSpPr>
        <p:spPr>
          <a:noFill/>
        </p:spPr>
        <p:txBody>
          <a:bodyPr/>
          <a:lstStyle/>
          <a:p>
            <a:fld id="{0A99B401-E80B-493B-BCB0-8CE73C40F748}" type="slidenum">
              <a:rPr lang="en-US" smtClean="0"/>
              <a:pPr/>
              <a:t>13</a:t>
            </a:fld>
            <a:endParaRPr lang="en-US" smtClean="0"/>
          </a:p>
        </p:txBody>
      </p:sp>
    </p:spTree>
    <p:extLst>
      <p:ext uri="{BB962C8B-B14F-4D97-AF65-F5344CB8AC3E}">
        <p14:creationId xmlns:p14="http://schemas.microsoft.com/office/powerpoint/2010/main" val="1727027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p:spPr>
        <p:txBody>
          <a:bodyPr/>
          <a:lstStyle/>
          <a:p>
            <a:pPr eaLnBrk="1" hangingPunct="1"/>
            <a:endParaRPr lang="tr-TR" smtClean="0"/>
          </a:p>
        </p:txBody>
      </p:sp>
      <p:sp>
        <p:nvSpPr>
          <p:cNvPr id="122884" name="Slide Number Placeholder 3"/>
          <p:cNvSpPr>
            <a:spLocks noGrp="1"/>
          </p:cNvSpPr>
          <p:nvPr>
            <p:ph type="sldNum" sz="quarter" idx="5"/>
          </p:nvPr>
        </p:nvSpPr>
        <p:spPr>
          <a:noFill/>
        </p:spPr>
        <p:txBody>
          <a:bodyPr/>
          <a:lstStyle/>
          <a:p>
            <a:fld id="{6D07010A-B0CD-4DC1-AD86-A1F9FA94A37E}" type="slidenum">
              <a:rPr lang="en-US" smtClean="0"/>
              <a:pPr/>
              <a:t>14</a:t>
            </a:fld>
            <a:endParaRPr lang="en-US" smtClean="0"/>
          </a:p>
        </p:txBody>
      </p:sp>
    </p:spTree>
    <p:extLst>
      <p:ext uri="{BB962C8B-B14F-4D97-AF65-F5344CB8AC3E}">
        <p14:creationId xmlns:p14="http://schemas.microsoft.com/office/powerpoint/2010/main" val="1976419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p:spPr>
        <p:txBody>
          <a:bodyPr/>
          <a:lstStyle/>
          <a:p>
            <a:pPr eaLnBrk="1" hangingPunct="1"/>
            <a:endParaRPr lang="tr-TR" smtClean="0"/>
          </a:p>
        </p:txBody>
      </p:sp>
      <p:sp>
        <p:nvSpPr>
          <p:cNvPr id="124932" name="Slide Number Placeholder 3"/>
          <p:cNvSpPr>
            <a:spLocks noGrp="1"/>
          </p:cNvSpPr>
          <p:nvPr>
            <p:ph type="sldNum" sz="quarter" idx="5"/>
          </p:nvPr>
        </p:nvSpPr>
        <p:spPr>
          <a:noFill/>
        </p:spPr>
        <p:txBody>
          <a:bodyPr/>
          <a:lstStyle/>
          <a:p>
            <a:fld id="{E268124F-5341-42ED-A28D-D83C2A6AC4D0}" type="slidenum">
              <a:rPr lang="en-US" smtClean="0"/>
              <a:pPr/>
              <a:t>15</a:t>
            </a:fld>
            <a:endParaRPr lang="en-US" smtClean="0"/>
          </a:p>
        </p:txBody>
      </p:sp>
    </p:spTree>
    <p:extLst>
      <p:ext uri="{BB962C8B-B14F-4D97-AF65-F5344CB8AC3E}">
        <p14:creationId xmlns:p14="http://schemas.microsoft.com/office/powerpoint/2010/main" val="3596098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p:spPr>
        <p:txBody>
          <a:bodyPr/>
          <a:lstStyle/>
          <a:p>
            <a:pPr eaLnBrk="1" hangingPunct="1"/>
            <a:endParaRPr lang="tr-TR" smtClean="0"/>
          </a:p>
        </p:txBody>
      </p:sp>
      <p:sp>
        <p:nvSpPr>
          <p:cNvPr id="126980" name="Slide Number Placeholder 3"/>
          <p:cNvSpPr>
            <a:spLocks noGrp="1"/>
          </p:cNvSpPr>
          <p:nvPr>
            <p:ph type="sldNum" sz="quarter" idx="5"/>
          </p:nvPr>
        </p:nvSpPr>
        <p:spPr>
          <a:noFill/>
        </p:spPr>
        <p:txBody>
          <a:bodyPr/>
          <a:lstStyle/>
          <a:p>
            <a:fld id="{7DBD6CAE-93BC-4105-BF02-9B3DAF0E09E1}" type="slidenum">
              <a:rPr lang="en-US" smtClean="0"/>
              <a:pPr/>
              <a:t>16</a:t>
            </a:fld>
            <a:endParaRPr lang="en-US" smtClean="0"/>
          </a:p>
        </p:txBody>
      </p:sp>
    </p:spTree>
    <p:extLst>
      <p:ext uri="{BB962C8B-B14F-4D97-AF65-F5344CB8AC3E}">
        <p14:creationId xmlns:p14="http://schemas.microsoft.com/office/powerpoint/2010/main" val="3029603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tr-TR" smtClean="0"/>
          </a:p>
        </p:txBody>
      </p:sp>
      <p:sp>
        <p:nvSpPr>
          <p:cNvPr id="128004" name="Slide Number Placeholder 3"/>
          <p:cNvSpPr>
            <a:spLocks noGrp="1"/>
          </p:cNvSpPr>
          <p:nvPr>
            <p:ph type="sldNum" sz="quarter" idx="5"/>
          </p:nvPr>
        </p:nvSpPr>
        <p:spPr>
          <a:noFill/>
        </p:spPr>
        <p:txBody>
          <a:bodyPr/>
          <a:lstStyle/>
          <a:p>
            <a:fld id="{6447873C-9A4C-4630-BB93-CB6C1913F5CB}" type="slidenum">
              <a:rPr lang="en-US" smtClean="0"/>
              <a:pPr/>
              <a:t>17</a:t>
            </a:fld>
            <a:endParaRPr lang="en-US" smtClean="0"/>
          </a:p>
        </p:txBody>
      </p:sp>
    </p:spTree>
    <p:extLst>
      <p:ext uri="{BB962C8B-B14F-4D97-AF65-F5344CB8AC3E}">
        <p14:creationId xmlns:p14="http://schemas.microsoft.com/office/powerpoint/2010/main" val="2583667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pPr eaLnBrk="1" hangingPunct="1"/>
            <a:endParaRPr lang="tr-TR" smtClean="0"/>
          </a:p>
        </p:txBody>
      </p:sp>
      <p:sp>
        <p:nvSpPr>
          <p:cNvPr id="130052" name="Slide Number Placeholder 3"/>
          <p:cNvSpPr>
            <a:spLocks noGrp="1"/>
          </p:cNvSpPr>
          <p:nvPr>
            <p:ph type="sldNum" sz="quarter" idx="5"/>
          </p:nvPr>
        </p:nvSpPr>
        <p:spPr>
          <a:noFill/>
        </p:spPr>
        <p:txBody>
          <a:bodyPr/>
          <a:lstStyle/>
          <a:p>
            <a:fld id="{2F38E463-56FC-413D-859C-37E4925F7BD3}" type="slidenum">
              <a:rPr lang="en-US" smtClean="0"/>
              <a:pPr/>
              <a:t>18</a:t>
            </a:fld>
            <a:endParaRPr lang="en-US" smtClean="0"/>
          </a:p>
        </p:txBody>
      </p:sp>
    </p:spTree>
    <p:extLst>
      <p:ext uri="{BB962C8B-B14F-4D97-AF65-F5344CB8AC3E}">
        <p14:creationId xmlns:p14="http://schemas.microsoft.com/office/powerpoint/2010/main" val="858620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p:spPr>
        <p:txBody>
          <a:bodyPr/>
          <a:lstStyle/>
          <a:p>
            <a:pPr eaLnBrk="1" hangingPunct="1"/>
            <a:endParaRPr lang="tr-TR" smtClean="0"/>
          </a:p>
        </p:txBody>
      </p:sp>
      <p:sp>
        <p:nvSpPr>
          <p:cNvPr id="135172" name="Slide Number Placeholder 3"/>
          <p:cNvSpPr>
            <a:spLocks noGrp="1"/>
          </p:cNvSpPr>
          <p:nvPr>
            <p:ph type="sldNum" sz="quarter" idx="5"/>
          </p:nvPr>
        </p:nvSpPr>
        <p:spPr>
          <a:noFill/>
        </p:spPr>
        <p:txBody>
          <a:bodyPr/>
          <a:lstStyle/>
          <a:p>
            <a:fld id="{C99279BB-56CB-474B-831C-70EB878D83AA}" type="slidenum">
              <a:rPr lang="en-US" smtClean="0"/>
              <a:pPr/>
              <a:t>19</a:t>
            </a:fld>
            <a:endParaRPr lang="en-US" smtClean="0"/>
          </a:p>
        </p:txBody>
      </p:sp>
    </p:spTree>
    <p:extLst>
      <p:ext uri="{BB962C8B-B14F-4D97-AF65-F5344CB8AC3E}">
        <p14:creationId xmlns:p14="http://schemas.microsoft.com/office/powerpoint/2010/main" val="529583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53B0063F-4F83-4C85-85B9-633926136924}" type="slidenum">
              <a:rPr lang="en-US" smtClean="0"/>
              <a:pPr/>
              <a:t>20</a:t>
            </a:fld>
            <a:endParaRPr lang="en-US"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r>
              <a:rPr lang="it-IT" smtClean="0"/>
              <a:t>Figure 3-5 </a:t>
            </a:r>
            <a:r>
              <a:rPr lang="en-US" smtClean="0"/>
              <a:t>F1 and F2 results of Mendel’s dihybrid crosses between yellow, round and green, wrinkled pea seeds and between yellow, wrinkled and green, round pea seeds.</a:t>
            </a:r>
            <a:endParaRPr lang="en-GB" smtClean="0"/>
          </a:p>
        </p:txBody>
      </p:sp>
    </p:spTree>
    <p:extLst>
      <p:ext uri="{BB962C8B-B14F-4D97-AF65-F5344CB8AC3E}">
        <p14:creationId xmlns:p14="http://schemas.microsoft.com/office/powerpoint/2010/main" val="1979403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p:spPr>
        <p:txBody>
          <a:bodyPr/>
          <a:lstStyle/>
          <a:p>
            <a:pPr eaLnBrk="1" hangingPunct="1"/>
            <a:endParaRPr lang="tr-TR" smtClean="0"/>
          </a:p>
        </p:txBody>
      </p:sp>
      <p:sp>
        <p:nvSpPr>
          <p:cNvPr id="139268" name="Slide Number Placeholder 3"/>
          <p:cNvSpPr>
            <a:spLocks noGrp="1"/>
          </p:cNvSpPr>
          <p:nvPr>
            <p:ph type="sldNum" sz="quarter" idx="5"/>
          </p:nvPr>
        </p:nvSpPr>
        <p:spPr>
          <a:noFill/>
        </p:spPr>
        <p:txBody>
          <a:bodyPr/>
          <a:lstStyle/>
          <a:p>
            <a:fld id="{51E3A269-37D7-41B6-953D-9ADA22C8FA4C}" type="slidenum">
              <a:rPr lang="en-US" smtClean="0"/>
              <a:pPr/>
              <a:t>21</a:t>
            </a:fld>
            <a:endParaRPr lang="en-US" smtClean="0"/>
          </a:p>
        </p:txBody>
      </p:sp>
    </p:spTree>
    <p:extLst>
      <p:ext uri="{BB962C8B-B14F-4D97-AF65-F5344CB8AC3E}">
        <p14:creationId xmlns:p14="http://schemas.microsoft.com/office/powerpoint/2010/main" val="3849360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a:noFill/>
          <a:ln/>
        </p:spPr>
        <p:txBody>
          <a:bodyPr/>
          <a:lstStyle/>
          <a:p>
            <a:endParaRPr lang="tr-TR" smtClean="0"/>
          </a:p>
        </p:txBody>
      </p:sp>
      <p:sp>
        <p:nvSpPr>
          <p:cNvPr id="140292" name="Slide Number Placeholder 3"/>
          <p:cNvSpPr>
            <a:spLocks noGrp="1"/>
          </p:cNvSpPr>
          <p:nvPr>
            <p:ph type="sldNum" sz="quarter" idx="5"/>
          </p:nvPr>
        </p:nvSpPr>
        <p:spPr>
          <a:noFill/>
        </p:spPr>
        <p:txBody>
          <a:bodyPr/>
          <a:lstStyle/>
          <a:p>
            <a:fld id="{8F3A8FC9-A9D4-4940-BE72-30F9BFBF3297}" type="slidenum">
              <a:rPr lang="en-US" smtClean="0"/>
              <a:pPr/>
              <a:t>22</a:t>
            </a:fld>
            <a:endParaRPr lang="en-US" smtClean="0"/>
          </a:p>
        </p:txBody>
      </p:sp>
    </p:spTree>
    <p:extLst>
      <p:ext uri="{BB962C8B-B14F-4D97-AF65-F5344CB8AC3E}">
        <p14:creationId xmlns:p14="http://schemas.microsoft.com/office/powerpoint/2010/main" val="8649467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0B0532B1-3016-424C-9959-83A47D53BC07}" type="slidenum">
              <a:rPr lang="en-US" smtClean="0"/>
              <a:pPr/>
              <a:t>23</a:t>
            </a:fld>
            <a:endParaRPr lang="en-US"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r>
              <a:rPr lang="it-IT" smtClean="0"/>
              <a:t>Figure 3-7 </a:t>
            </a:r>
            <a:r>
              <a:rPr lang="en-US" smtClean="0"/>
              <a:t>Analysis of the dihybrid crosses shown in Figure 3–5. The F1 heterozygous plants are self-fertilized to produce an F2 generation, which is computed using a Punnett square. Both the phenotypic and genotypic F2 ratios are shown.</a:t>
            </a:r>
            <a:endParaRPr lang="en-GB" smtClean="0"/>
          </a:p>
        </p:txBody>
      </p:sp>
    </p:spTree>
    <p:extLst>
      <p:ext uri="{BB962C8B-B14F-4D97-AF65-F5344CB8AC3E}">
        <p14:creationId xmlns:p14="http://schemas.microsoft.com/office/powerpoint/2010/main" val="2633987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p:spPr>
      </p:sp>
      <p:sp>
        <p:nvSpPr>
          <p:cNvPr id="163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63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3D0E0F3-F5E7-46CF-90A4-31E68BC1A631}" type="slidenum">
              <a:rPr lang="tr-TR" smtClean="0"/>
              <a:pPr/>
              <a:t>24</a:t>
            </a:fld>
            <a:endParaRPr lang="tr-TR" smtClean="0"/>
          </a:p>
        </p:txBody>
      </p:sp>
    </p:spTree>
    <p:extLst>
      <p:ext uri="{BB962C8B-B14F-4D97-AF65-F5344CB8AC3E}">
        <p14:creationId xmlns:p14="http://schemas.microsoft.com/office/powerpoint/2010/main" val="3518062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p:spPr>
      </p:sp>
      <p:sp>
        <p:nvSpPr>
          <p:cNvPr id="164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64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62ACFA4-1B8A-493E-8CCA-41D7CA8BF22A}" type="slidenum">
              <a:rPr lang="tr-TR" smtClean="0"/>
              <a:pPr/>
              <a:t>25</a:t>
            </a:fld>
            <a:endParaRPr lang="tr-TR" smtClean="0"/>
          </a:p>
        </p:txBody>
      </p:sp>
    </p:spTree>
    <p:extLst>
      <p:ext uri="{BB962C8B-B14F-4D97-AF65-F5344CB8AC3E}">
        <p14:creationId xmlns:p14="http://schemas.microsoft.com/office/powerpoint/2010/main" val="3306087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p:spPr>
      </p:sp>
      <p:sp>
        <p:nvSpPr>
          <p:cNvPr id="165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65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1BE55F2-CAB9-425C-9E9E-8109B2863B10}" type="slidenum">
              <a:rPr lang="tr-TR" smtClean="0"/>
              <a:pPr/>
              <a:t>26</a:t>
            </a:fld>
            <a:endParaRPr lang="tr-TR" smtClean="0"/>
          </a:p>
        </p:txBody>
      </p:sp>
    </p:spTree>
    <p:extLst>
      <p:ext uri="{BB962C8B-B14F-4D97-AF65-F5344CB8AC3E}">
        <p14:creationId xmlns:p14="http://schemas.microsoft.com/office/powerpoint/2010/main" val="24798554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p:spPr>
      </p:sp>
      <p:sp>
        <p:nvSpPr>
          <p:cNvPr id="166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66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3A5B171-E478-4AF5-83CA-8EA8471D8BBA}" type="slidenum">
              <a:rPr lang="tr-TR" smtClean="0"/>
              <a:pPr/>
              <a:t>27</a:t>
            </a:fld>
            <a:endParaRPr lang="tr-TR" smtClean="0"/>
          </a:p>
        </p:txBody>
      </p:sp>
    </p:spTree>
    <p:extLst>
      <p:ext uri="{BB962C8B-B14F-4D97-AF65-F5344CB8AC3E}">
        <p14:creationId xmlns:p14="http://schemas.microsoft.com/office/powerpoint/2010/main" val="21773665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020E8609-2023-41A7-8241-51C7194A79D0}" type="slidenum">
              <a:rPr lang="tr-TR" smtClean="0"/>
              <a:pPr/>
              <a:t>28</a:t>
            </a:fld>
            <a:endParaRPr lang="tr-TR"/>
          </a:p>
        </p:txBody>
      </p:sp>
    </p:spTree>
    <p:extLst>
      <p:ext uri="{BB962C8B-B14F-4D97-AF65-F5344CB8AC3E}">
        <p14:creationId xmlns:p14="http://schemas.microsoft.com/office/powerpoint/2010/main" val="2565187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p:spPr>
      </p:sp>
      <p:sp>
        <p:nvSpPr>
          <p:cNvPr id="167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67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C59A09B-8CA6-4429-A94B-941AFC2C81A6}" type="slidenum">
              <a:rPr lang="tr-TR" smtClean="0"/>
              <a:pPr/>
              <a:t>29</a:t>
            </a:fld>
            <a:endParaRPr lang="tr-TR" smtClean="0"/>
          </a:p>
        </p:txBody>
      </p:sp>
    </p:spTree>
    <p:extLst>
      <p:ext uri="{BB962C8B-B14F-4D97-AF65-F5344CB8AC3E}">
        <p14:creationId xmlns:p14="http://schemas.microsoft.com/office/powerpoint/2010/main" val="3037441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p:spPr>
      </p:sp>
      <p:sp>
        <p:nvSpPr>
          <p:cNvPr id="168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68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1935F1-27A4-4DEA-88F0-C5A9BCB59D19}" type="slidenum">
              <a:rPr lang="tr-TR" smtClean="0"/>
              <a:pPr/>
              <a:t>30</a:t>
            </a:fld>
            <a:endParaRPr lang="tr-TR" smtClean="0"/>
          </a:p>
        </p:txBody>
      </p:sp>
    </p:spTree>
    <p:extLst>
      <p:ext uri="{BB962C8B-B14F-4D97-AF65-F5344CB8AC3E}">
        <p14:creationId xmlns:p14="http://schemas.microsoft.com/office/powerpoint/2010/main" val="42953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69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7108431-C72F-4868-B9CA-7F935D77DE12}" type="slidenum">
              <a:rPr lang="tr-TR" smtClean="0"/>
              <a:pPr/>
              <a:t>31</a:t>
            </a:fld>
            <a:endParaRPr lang="tr-TR" smtClean="0"/>
          </a:p>
        </p:txBody>
      </p:sp>
    </p:spTree>
    <p:extLst>
      <p:ext uri="{BB962C8B-B14F-4D97-AF65-F5344CB8AC3E}">
        <p14:creationId xmlns:p14="http://schemas.microsoft.com/office/powerpoint/2010/main" val="9361787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p:spPr>
      </p:sp>
      <p:sp>
        <p:nvSpPr>
          <p:cNvPr id="1720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172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8CED246-8811-4C1C-BD32-09610B150223}" type="slidenum">
              <a:rPr lang="tr-TR" smtClean="0"/>
              <a:pPr/>
              <a:t>32</a:t>
            </a:fld>
            <a:endParaRPr lang="tr-TR" smtClean="0"/>
          </a:p>
        </p:txBody>
      </p:sp>
    </p:spTree>
    <p:extLst>
      <p:ext uri="{BB962C8B-B14F-4D97-AF65-F5344CB8AC3E}">
        <p14:creationId xmlns:p14="http://schemas.microsoft.com/office/powerpoint/2010/main" val="4218880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p:spPr>
      </p:sp>
      <p:sp>
        <p:nvSpPr>
          <p:cNvPr id="171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71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1CAD97-E18B-4B22-A99A-58443C8E002B}" type="slidenum">
              <a:rPr lang="tr-TR" smtClean="0"/>
              <a:pPr/>
              <a:t>33</a:t>
            </a:fld>
            <a:endParaRPr lang="tr-TR" smtClean="0"/>
          </a:p>
        </p:txBody>
      </p:sp>
    </p:spTree>
    <p:extLst>
      <p:ext uri="{BB962C8B-B14F-4D97-AF65-F5344CB8AC3E}">
        <p14:creationId xmlns:p14="http://schemas.microsoft.com/office/powerpoint/2010/main" val="9143256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020E8609-2023-41A7-8241-51C7194A79D0}" type="slidenum">
              <a:rPr lang="tr-TR" smtClean="0"/>
              <a:pPr/>
              <a:t>34</a:t>
            </a:fld>
            <a:endParaRPr lang="tr-TR"/>
          </a:p>
        </p:txBody>
      </p:sp>
    </p:spTree>
    <p:extLst>
      <p:ext uri="{BB962C8B-B14F-4D97-AF65-F5344CB8AC3E}">
        <p14:creationId xmlns:p14="http://schemas.microsoft.com/office/powerpoint/2010/main" val="42788856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p:spPr>
      </p:sp>
      <p:sp>
        <p:nvSpPr>
          <p:cNvPr id="173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73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F0B487E-AF5F-4EA1-A1A3-99C0D54CF8F6}" type="slidenum">
              <a:rPr lang="tr-TR" smtClean="0"/>
              <a:pPr/>
              <a:t>35</a:t>
            </a:fld>
            <a:endParaRPr lang="tr-TR" smtClean="0"/>
          </a:p>
        </p:txBody>
      </p:sp>
    </p:spTree>
    <p:extLst>
      <p:ext uri="{BB962C8B-B14F-4D97-AF65-F5344CB8AC3E}">
        <p14:creationId xmlns:p14="http://schemas.microsoft.com/office/powerpoint/2010/main" val="34101245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p:spPr>
      </p:sp>
      <p:sp>
        <p:nvSpPr>
          <p:cNvPr id="174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74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DB1EB06-A052-4770-B404-74C59E29B9E7}" type="slidenum">
              <a:rPr lang="tr-TR" smtClean="0"/>
              <a:pPr/>
              <a:t>36</a:t>
            </a:fld>
            <a:endParaRPr lang="tr-TR" smtClean="0"/>
          </a:p>
        </p:txBody>
      </p:sp>
    </p:spTree>
    <p:extLst>
      <p:ext uri="{BB962C8B-B14F-4D97-AF65-F5344CB8AC3E}">
        <p14:creationId xmlns:p14="http://schemas.microsoft.com/office/powerpoint/2010/main" val="21495012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761D3D-223C-4316-9834-BEA6B9A6933F}" type="slidenum">
              <a:rPr lang="tr-TR" smtClean="0"/>
              <a:pPr fontAlgn="base">
                <a:spcBef>
                  <a:spcPct val="0"/>
                </a:spcBef>
                <a:spcAft>
                  <a:spcPct val="0"/>
                </a:spcAft>
                <a:defRPr/>
              </a:pPr>
              <a:t>37</a:t>
            </a:fld>
            <a:endParaRPr lang="tr-TR" smtClean="0"/>
          </a:p>
        </p:txBody>
      </p:sp>
    </p:spTree>
    <p:extLst>
      <p:ext uri="{BB962C8B-B14F-4D97-AF65-F5344CB8AC3E}">
        <p14:creationId xmlns:p14="http://schemas.microsoft.com/office/powerpoint/2010/main" val="3818775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204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2A0F83-B0F7-4810-9DB4-ABA7A60E539C}" type="slidenum">
              <a:rPr lang="tr-TR" smtClean="0"/>
              <a:pPr fontAlgn="base">
                <a:spcBef>
                  <a:spcPct val="0"/>
                </a:spcBef>
                <a:spcAft>
                  <a:spcPct val="0"/>
                </a:spcAft>
                <a:defRPr/>
              </a:pPr>
              <a:t>38</a:t>
            </a:fld>
            <a:endParaRPr lang="tr-TR" smtClean="0"/>
          </a:p>
        </p:txBody>
      </p:sp>
    </p:spTree>
    <p:extLst>
      <p:ext uri="{BB962C8B-B14F-4D97-AF65-F5344CB8AC3E}">
        <p14:creationId xmlns:p14="http://schemas.microsoft.com/office/powerpoint/2010/main" val="16486469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215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FB9BFDF-376B-4800-85D3-87FF57B35CA6}" type="slidenum">
              <a:rPr lang="tr-TR" smtClean="0"/>
              <a:pPr fontAlgn="base">
                <a:spcBef>
                  <a:spcPct val="0"/>
                </a:spcBef>
                <a:spcAft>
                  <a:spcPct val="0"/>
                </a:spcAft>
                <a:defRPr/>
              </a:pPr>
              <a:t>39</a:t>
            </a:fld>
            <a:endParaRPr lang="tr-TR" smtClean="0"/>
          </a:p>
        </p:txBody>
      </p:sp>
    </p:spTree>
    <p:extLst>
      <p:ext uri="{BB962C8B-B14F-4D97-AF65-F5344CB8AC3E}">
        <p14:creationId xmlns:p14="http://schemas.microsoft.com/office/powerpoint/2010/main" val="11393505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10E80A-3333-45F1-BF1D-F306E15045A2}" type="slidenum">
              <a:rPr lang="tr-TR" smtClean="0"/>
              <a:pPr fontAlgn="base">
                <a:spcBef>
                  <a:spcPct val="0"/>
                </a:spcBef>
                <a:spcAft>
                  <a:spcPct val="0"/>
                </a:spcAft>
                <a:defRPr/>
              </a:pPr>
              <a:t>40</a:t>
            </a:fld>
            <a:endParaRPr lang="tr-TR" smtClean="0"/>
          </a:p>
        </p:txBody>
      </p:sp>
    </p:spTree>
    <p:extLst>
      <p:ext uri="{BB962C8B-B14F-4D97-AF65-F5344CB8AC3E}">
        <p14:creationId xmlns:p14="http://schemas.microsoft.com/office/powerpoint/2010/main" val="4199561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97E4D2-5EF2-4AC9-B480-F3CB1685B0E0}" type="slidenum">
              <a:rPr lang="tr-TR" smtClean="0"/>
              <a:pPr fontAlgn="base">
                <a:spcBef>
                  <a:spcPct val="0"/>
                </a:spcBef>
                <a:spcAft>
                  <a:spcPct val="0"/>
                </a:spcAft>
                <a:defRPr/>
              </a:pPr>
              <a:t>41</a:t>
            </a:fld>
            <a:endParaRPr lang="tr-TR" smtClean="0"/>
          </a:p>
        </p:txBody>
      </p:sp>
    </p:spTree>
    <p:extLst>
      <p:ext uri="{BB962C8B-B14F-4D97-AF65-F5344CB8AC3E}">
        <p14:creationId xmlns:p14="http://schemas.microsoft.com/office/powerpoint/2010/main" val="42599559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24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91984A-D9C0-4295-981C-5E014D979AE4}" type="slidenum">
              <a:rPr lang="tr-TR" smtClean="0"/>
              <a:pPr fontAlgn="base">
                <a:spcBef>
                  <a:spcPct val="0"/>
                </a:spcBef>
                <a:spcAft>
                  <a:spcPct val="0"/>
                </a:spcAft>
                <a:defRPr/>
              </a:pPr>
              <a:t>42</a:t>
            </a:fld>
            <a:endParaRPr lang="tr-TR" smtClean="0"/>
          </a:p>
        </p:txBody>
      </p:sp>
    </p:spTree>
    <p:extLst>
      <p:ext uri="{BB962C8B-B14F-4D97-AF65-F5344CB8AC3E}">
        <p14:creationId xmlns:p14="http://schemas.microsoft.com/office/powerpoint/2010/main" val="41333694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581C2E-AAB7-4AAC-8B24-85E91C9C4103}" type="slidenum">
              <a:rPr lang="tr-TR" smtClean="0"/>
              <a:pPr fontAlgn="base">
                <a:spcBef>
                  <a:spcPct val="0"/>
                </a:spcBef>
                <a:spcAft>
                  <a:spcPct val="0"/>
                </a:spcAft>
                <a:defRPr/>
              </a:pPr>
              <a:t>43</a:t>
            </a:fld>
            <a:endParaRPr lang="tr-TR" smtClean="0"/>
          </a:p>
        </p:txBody>
      </p:sp>
    </p:spTree>
    <p:extLst>
      <p:ext uri="{BB962C8B-B14F-4D97-AF65-F5344CB8AC3E}">
        <p14:creationId xmlns:p14="http://schemas.microsoft.com/office/powerpoint/2010/main" val="25876604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5A9F79-26BD-4742-934A-5FD661A7954B}" type="slidenum">
              <a:rPr lang="tr-TR" smtClean="0"/>
              <a:pPr fontAlgn="base">
                <a:spcBef>
                  <a:spcPct val="0"/>
                </a:spcBef>
                <a:spcAft>
                  <a:spcPct val="0"/>
                </a:spcAft>
                <a:defRPr/>
              </a:pPr>
              <a:t>44</a:t>
            </a:fld>
            <a:endParaRPr lang="tr-TR" smtClean="0"/>
          </a:p>
        </p:txBody>
      </p:sp>
    </p:spTree>
    <p:extLst>
      <p:ext uri="{BB962C8B-B14F-4D97-AF65-F5344CB8AC3E}">
        <p14:creationId xmlns:p14="http://schemas.microsoft.com/office/powerpoint/2010/main" val="4560970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A7AE4F-6679-40E3-8CA3-EDB0037198B0}" type="slidenum">
              <a:rPr lang="tr-TR" smtClean="0"/>
              <a:pPr fontAlgn="base">
                <a:spcBef>
                  <a:spcPct val="0"/>
                </a:spcBef>
                <a:spcAft>
                  <a:spcPct val="0"/>
                </a:spcAft>
                <a:defRPr/>
              </a:pPr>
              <a:t>45</a:t>
            </a:fld>
            <a:endParaRPr lang="tr-TR" smtClean="0"/>
          </a:p>
        </p:txBody>
      </p:sp>
    </p:spTree>
    <p:extLst>
      <p:ext uri="{BB962C8B-B14F-4D97-AF65-F5344CB8AC3E}">
        <p14:creationId xmlns:p14="http://schemas.microsoft.com/office/powerpoint/2010/main" val="27496370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tr-TR" smtClean="0"/>
          </a:p>
        </p:txBody>
      </p:sp>
      <p:sp>
        <p:nvSpPr>
          <p:cNvPr id="4" name="Slide Number Placeholder 3"/>
          <p:cNvSpPr>
            <a:spLocks noGrp="1"/>
          </p:cNvSpPr>
          <p:nvPr>
            <p:ph type="sldNum" sz="quarter" idx="5"/>
          </p:nvPr>
        </p:nvSpPr>
        <p:spPr/>
        <p:txBody>
          <a:bodyPr/>
          <a:lstStyle/>
          <a:p>
            <a:pPr>
              <a:defRPr/>
            </a:pPr>
            <a:fld id="{16055CE6-7771-4817-81F9-EA6E1666EC08}" type="slidenum">
              <a:rPr lang="tr-TR" smtClean="0"/>
              <a:pPr>
                <a:defRPr/>
              </a:pPr>
              <a:t>46</a:t>
            </a:fld>
            <a:endParaRPr lang="tr-TR"/>
          </a:p>
        </p:txBody>
      </p:sp>
    </p:spTree>
    <p:extLst>
      <p:ext uri="{BB962C8B-B14F-4D97-AF65-F5344CB8AC3E}">
        <p14:creationId xmlns:p14="http://schemas.microsoft.com/office/powerpoint/2010/main" val="9369455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DF6AEC-4C71-4E12-AA6F-7A8ECD62DEA6}" type="slidenum">
              <a:rPr lang="tr-TR" smtClean="0"/>
              <a:pPr fontAlgn="base">
                <a:spcBef>
                  <a:spcPct val="0"/>
                </a:spcBef>
                <a:spcAft>
                  <a:spcPct val="0"/>
                </a:spcAft>
                <a:defRPr/>
              </a:pPr>
              <a:t>47</a:t>
            </a:fld>
            <a:endParaRPr lang="tr-TR" smtClean="0"/>
          </a:p>
        </p:txBody>
      </p:sp>
    </p:spTree>
    <p:extLst>
      <p:ext uri="{BB962C8B-B14F-4D97-AF65-F5344CB8AC3E}">
        <p14:creationId xmlns:p14="http://schemas.microsoft.com/office/powerpoint/2010/main" val="38905329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020E8609-2023-41A7-8241-51C7194A79D0}" type="slidenum">
              <a:rPr lang="tr-TR" smtClean="0"/>
              <a:pPr/>
              <a:t>48</a:t>
            </a:fld>
            <a:endParaRPr lang="tr-TR"/>
          </a:p>
        </p:txBody>
      </p:sp>
    </p:spTree>
    <p:extLst>
      <p:ext uri="{BB962C8B-B14F-4D97-AF65-F5344CB8AC3E}">
        <p14:creationId xmlns:p14="http://schemas.microsoft.com/office/powerpoint/2010/main" val="2692810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7FF27691-1B2F-4197-92BA-8328C49DF43E}" type="datetimeFigureOut">
              <a:rPr lang="tr-TR" smtClean="0"/>
              <a:pPr/>
              <a:t>16.1.2020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EBAF114-8BCA-4147-B822-6CBFF5A8C767}"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7FF27691-1B2F-4197-92BA-8328C49DF43E}" type="datetimeFigureOut">
              <a:rPr lang="tr-TR" smtClean="0"/>
              <a:pPr/>
              <a:t>16.1.2020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EBAF114-8BCA-4147-B822-6CBFF5A8C767}"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F27691-1B2F-4197-92BA-8328C49DF43E}" type="datetimeFigureOut">
              <a:rPr lang="tr-TR" smtClean="0"/>
              <a:pPr/>
              <a:t>16.1.2020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EBAF114-8BCA-4147-B822-6CBFF5A8C767}"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7FF27691-1B2F-4197-92BA-8328C49DF43E}" type="datetimeFigureOut">
              <a:rPr lang="tr-TR" smtClean="0"/>
              <a:pPr/>
              <a:t>16.1.2020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EBAF114-8BCA-4147-B822-6CBFF5A8C767}"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7FF27691-1B2F-4197-92BA-8328C49DF43E}" type="datetimeFigureOut">
              <a:rPr lang="tr-TR" smtClean="0"/>
              <a:pPr/>
              <a:t>16.1.2020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EBAF114-8BCA-4147-B822-6CBFF5A8C76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7FF27691-1B2F-4197-92BA-8328C49DF43E}" type="datetimeFigureOut">
              <a:rPr lang="tr-TR" smtClean="0"/>
              <a:pPr/>
              <a:t>16.1.2020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EBAF114-8BCA-4147-B822-6CBFF5A8C767}"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F27691-1B2F-4197-92BA-8328C49DF43E}" type="datetimeFigureOut">
              <a:rPr lang="tr-TR" smtClean="0"/>
              <a:pPr/>
              <a:t>16.1.2020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EBAF114-8BCA-4147-B822-6CBFF5A8C767}"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F27691-1B2F-4197-92BA-8328C49DF43E}" type="datetimeFigureOut">
              <a:rPr lang="tr-TR" smtClean="0"/>
              <a:pPr/>
              <a:t>16.1.2020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EBAF114-8BCA-4147-B822-6CBFF5A8C767}"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F27691-1B2F-4197-92BA-8328C49DF43E}" type="datetimeFigureOut">
              <a:rPr lang="tr-TR" smtClean="0"/>
              <a:pPr/>
              <a:t>16.1.2020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EBAF114-8BCA-4147-B822-6CBFF5A8C767}"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7FF27691-1B2F-4197-92BA-8328C49DF43E}" type="datetimeFigureOut">
              <a:rPr lang="tr-TR" smtClean="0"/>
              <a:pPr/>
              <a:t>16.1.2020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EBAF114-8BCA-4147-B822-6CBFF5A8C767}"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7FF27691-1B2F-4197-92BA-8328C49DF43E}" type="datetimeFigureOut">
              <a:rPr lang="tr-TR" smtClean="0"/>
              <a:pPr/>
              <a:t>16.1.2020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EBAF114-8BCA-4147-B822-6CBFF5A8C767}"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F27691-1B2F-4197-92BA-8328C49DF43E}" type="datetimeFigureOut">
              <a:rPr lang="tr-TR" smtClean="0"/>
              <a:pPr/>
              <a:t>16.1.2020</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BAF114-8BCA-4147-B822-6CBFF5A8C767}" type="slidenum">
              <a:rPr lang="tr-TR" smtClean="0"/>
              <a:pPr/>
              <a:t>‹#›</a:t>
            </a:fld>
            <a:endParaRPr lang="tr-TR"/>
          </a:p>
        </p:txBody>
      </p:sp>
    </p:spTree>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tr.wikipedia.org/wiki/Tavuk" TargetMode="External"/><Relationship Id="rId13" Type="http://schemas.openxmlformats.org/officeDocument/2006/relationships/hyperlink" Target="http://tr.wikipedia.org/wiki/Pop%C3%BClasyon" TargetMode="External"/><Relationship Id="rId3" Type="http://schemas.openxmlformats.org/officeDocument/2006/relationships/hyperlink" Target="http://fr.wikipedia.org/wiki/G%C3%A9n%C3%A9tique_%C3%A9volutive_du_d%C3%A9veloppement" TargetMode="External"/><Relationship Id="rId7" Type="http://schemas.openxmlformats.org/officeDocument/2006/relationships/hyperlink" Target="http://tr.wikipedia.org/wiki/Zebra_bal%C4%B1%C4%9F%C4%B1" TargetMode="External"/><Relationship Id="rId12" Type="http://schemas.openxmlformats.org/officeDocument/2006/relationships/hyperlink" Target="http://tr.wikipedia.org/wiki/Pop%C3%BClasyon_geneti%C4%9Fi" TargetMode="External"/><Relationship Id="rId17" Type="http://schemas.openxmlformats.org/officeDocument/2006/relationships/image" Target="../media/image4.gif"/><Relationship Id="rId2" Type="http://schemas.openxmlformats.org/officeDocument/2006/relationships/notesSlide" Target="../notesSlides/notesSlide5.xml"/><Relationship Id="rId16" Type="http://schemas.openxmlformats.org/officeDocument/2006/relationships/hyperlink" Target="http://tr.wikipedia.org/wiki/Mutasyon" TargetMode="External"/><Relationship Id="rId1" Type="http://schemas.openxmlformats.org/officeDocument/2006/relationships/slideLayout" Target="../slideLayouts/slideLayout2.xml"/><Relationship Id="rId6" Type="http://schemas.openxmlformats.org/officeDocument/2006/relationships/hyperlink" Target="http://tr.wikipedia.org/wiki/Yuvarlak_solucanlar" TargetMode="External"/><Relationship Id="rId11" Type="http://schemas.openxmlformats.org/officeDocument/2006/relationships/hyperlink" Target="http://tr.wikipedia.org/wiki/Adaptasyon" TargetMode="External"/><Relationship Id="rId5" Type="http://schemas.openxmlformats.org/officeDocument/2006/relationships/hyperlink" Target="http://tr.wikipedia.org/wiki/Drosophila" TargetMode="External"/><Relationship Id="rId15" Type="http://schemas.openxmlformats.org/officeDocument/2006/relationships/hyperlink" Target="http://tr.wikipedia.org/wiki/Gen_havuzu" TargetMode="External"/><Relationship Id="rId10" Type="http://schemas.openxmlformats.org/officeDocument/2006/relationships/hyperlink" Target="http://tr.wikipedia.org/wiki/Evrim_geneti%C4%9Fi" TargetMode="External"/><Relationship Id="rId4" Type="http://schemas.openxmlformats.org/officeDocument/2006/relationships/hyperlink" Target="http://tr.wikipedia.org/wiki/Model_organizma" TargetMode="External"/><Relationship Id="rId9" Type="http://schemas.openxmlformats.org/officeDocument/2006/relationships/hyperlink" Target="http://tr.wikipedia.org/wiki/Kantitatif_genetik" TargetMode="External"/><Relationship Id="rId14" Type="http://schemas.openxmlformats.org/officeDocument/2006/relationships/hyperlink" Target="http://tr.wikipedia.org/wiki/Do%C4%9Fal_se%C3%A7ilim"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tr.wikipedia.org/wiki/Transkripsiyon" TargetMode="External"/><Relationship Id="rId3" Type="http://schemas.openxmlformats.org/officeDocument/2006/relationships/hyperlink" Target="http://tr.wikipedia.org/wiki/Molek%C3%BCler_genetik" TargetMode="External"/><Relationship Id="rId7" Type="http://schemas.openxmlformats.org/officeDocument/2006/relationships/hyperlink" Target="http://tr.wikipedia.org/wiki/Ge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tr.wikipedia.org/wiki/Baz_%C3%A7ifti" TargetMode="External"/><Relationship Id="rId11" Type="http://schemas.openxmlformats.org/officeDocument/2006/relationships/hyperlink" Target="http://tr.wikipedia.org/wiki/Ekoloji" TargetMode="External"/><Relationship Id="rId5" Type="http://schemas.openxmlformats.org/officeDocument/2006/relationships/hyperlink" Target="http://tr.wikipedia.org/wiki/Genom" TargetMode="External"/><Relationship Id="rId10" Type="http://schemas.openxmlformats.org/officeDocument/2006/relationships/hyperlink" Target="http://tr.wikipedia.org/wiki/Ekolojik_genetik" TargetMode="External"/><Relationship Id="rId4" Type="http://schemas.openxmlformats.org/officeDocument/2006/relationships/hyperlink" Target="http://tr.wikipedia.org/wiki/Genomik" TargetMode="External"/><Relationship Id="rId9" Type="http://schemas.openxmlformats.org/officeDocument/2006/relationships/hyperlink" Target="http://tr.wikipedia.org/wiki/MikroRNA"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www.animationfactory.com/en/search/close-up.mc?&amp;oid=5199858&amp;s=1&amp;sc=1&amp;st=1857&amp;category_id=E1M&amp;spage=1&amp;hoid=ae749820cc858d273ef0608774a570d1" TargetMode="External"/><Relationship Id="rId13" Type="http://schemas.openxmlformats.org/officeDocument/2006/relationships/image" Target="../media/image10.gif"/><Relationship Id="rId3" Type="http://schemas.openxmlformats.org/officeDocument/2006/relationships/image" Target="../media/image5.gif"/><Relationship Id="rId7" Type="http://schemas.openxmlformats.org/officeDocument/2006/relationships/image" Target="../media/image7.gif"/><Relationship Id="rId12" Type="http://schemas.openxmlformats.org/officeDocument/2006/relationships/hyperlink" Target="http://www.animationfactory.com/en/search/close-up.mc?&amp;oid=5235203&amp;s=1&amp;sc=1&amp;st=794&amp;category_id=E1G&amp;spage=1&amp;hoid=dbfbf6a1bf2e433cb9045c03507a0800"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www.animationfactory.com/en/search/close-up.mc?&amp;oid=4950354&amp;s=51&amp;sc=51&amp;st=960&amp;category_id=E1J&amp;spage=3&amp;hoid=19c561cec9a958f28a76a19d397ce309" TargetMode="External"/><Relationship Id="rId11" Type="http://schemas.openxmlformats.org/officeDocument/2006/relationships/image" Target="../media/image9.gif"/><Relationship Id="rId5" Type="http://schemas.openxmlformats.org/officeDocument/2006/relationships/image" Target="../media/image6.gif"/><Relationship Id="rId10" Type="http://schemas.openxmlformats.org/officeDocument/2006/relationships/hyperlink" Target="http://www.animationfactory.com/en/search/close-up.mc?&amp;oid=5118053&amp;s=1&amp;sc=1&amp;st=960&amp;category_id=E1J&amp;spage=1&amp;hoid=bb7cd426b4df7dab0b1062c607fb9f1d" TargetMode="External"/><Relationship Id="rId4" Type="http://schemas.openxmlformats.org/officeDocument/2006/relationships/hyperlink" Target="http://www.animationfactory.com/en/search/close-up.mc?&amp;oid=5182863&amp;s=1&amp;sc=1&amp;st=960&amp;category_id=E1J&amp;spage=1&amp;hoid=926d6ebaf596f63cdc6ec8dc62423391" TargetMode="External"/><Relationship Id="rId9" Type="http://schemas.openxmlformats.org/officeDocument/2006/relationships/image" Target="../media/image8.gif"/></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hyperlink" Target="http://www.animationfactory.com/en/search/close-up.mc?&amp;oid=5061614&amp;s=201&amp;sc=201&amp;st=2162&amp;category_id=E12&amp;spage=9&amp;hoid=a306f1fde73eb51b9ca2f6cd7ec22b17"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publications.nigms.nih.gov/thenewgenetics/chapter2.html"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3.png"/></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hyperlink" Target="http://www.animationfactory.com/en/search/close-up.mc?&amp;oid=5255688&amp;s=1&amp;sc=1&amp;st=2162&amp;category_id=E12&amp;spage=1&amp;hoid=84cb398dbc5a9e5c9e7fa971f3ddac07"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2.gif"/></Relationships>
</file>

<file path=ppt/slides/_rels/slide48.xml.rels><?xml version="1.0" encoding="UTF-8" standalone="yes"?>
<Relationships xmlns="http://schemas.openxmlformats.org/package/2006/relationships"><Relationship Id="rId3" Type="http://schemas.openxmlformats.org/officeDocument/2006/relationships/hyperlink" Target="http://www.istanbul.edu.tr/fen/mbg"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700808"/>
            <a:ext cx="8229600" cy="1143000"/>
          </a:xfrm>
        </p:spPr>
        <p:txBody>
          <a:bodyPr>
            <a:normAutofit fontScale="90000"/>
          </a:bodyPr>
          <a:lstStyle/>
          <a:p>
            <a:r>
              <a:rPr lang="tr-TR" dirty="0" smtClean="0"/>
              <a:t>Genetik ve biyoteknolojiye genel bakış, tanımı, tarihsel gelişimi ve katkıda bulunan bilim ve teknolojiler</a:t>
            </a:r>
            <a:endParaRPr lang="tr-TR" dirty="0"/>
          </a:p>
        </p:txBody>
      </p:sp>
      <p:pic>
        <p:nvPicPr>
          <p:cNvPr id="1029" name="Picture 5" descr="C:\Users\Zeynep\Desktop\DNA_animation.gif"/>
          <p:cNvPicPr>
            <a:picLocks noGrp="1" noChangeAspect="1" noChangeArrowheads="1" noCrop="1"/>
          </p:cNvPicPr>
          <p:nvPr>
            <p:ph idx="1"/>
          </p:nvPr>
        </p:nvPicPr>
        <p:blipFill>
          <a:blip r:embed="rId3" cstate="print"/>
          <a:stretch>
            <a:fillRect/>
          </a:stretch>
        </p:blipFill>
        <p:spPr bwMode="auto">
          <a:xfrm>
            <a:off x="7164288" y="3717032"/>
            <a:ext cx="1724025" cy="29813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Genetik nedir?</a:t>
            </a:r>
            <a:endParaRPr lang="tr-TR" dirty="0"/>
          </a:p>
        </p:txBody>
      </p:sp>
      <p:sp>
        <p:nvSpPr>
          <p:cNvPr id="3" name="Content Placeholder 2"/>
          <p:cNvSpPr>
            <a:spLocks noGrp="1"/>
          </p:cNvSpPr>
          <p:nvPr>
            <p:ph idx="1"/>
          </p:nvPr>
        </p:nvSpPr>
        <p:spPr/>
        <p:txBody>
          <a:bodyPr/>
          <a:lstStyle/>
          <a:p>
            <a:r>
              <a:rPr lang="tr-TR" b="1" dirty="0" smtClean="0">
                <a:solidFill>
                  <a:schemeClr val="hlink"/>
                </a:solidFill>
              </a:rPr>
              <a:t>Genetics</a:t>
            </a:r>
            <a:r>
              <a:rPr lang="tr-TR" dirty="0" smtClean="0"/>
              <a:t> (eski Yunanca; </a:t>
            </a:r>
            <a:r>
              <a:rPr lang="tr-TR" i="1" dirty="0" smtClean="0"/>
              <a:t>genno=</a:t>
            </a:r>
            <a:r>
              <a:rPr lang="tr-TR" dirty="0" smtClean="0"/>
              <a:t> </a:t>
            </a:r>
            <a:r>
              <a:rPr lang="tr-TR" b="1" dirty="0" smtClean="0"/>
              <a:t>γεννώ</a:t>
            </a:r>
            <a:r>
              <a:rPr lang="tr-TR" dirty="0" smtClean="0"/>
              <a:t>= give birth)</a:t>
            </a:r>
          </a:p>
          <a:p>
            <a:r>
              <a:rPr lang="tr-TR" dirty="0" smtClean="0"/>
              <a:t>Biyolojinin kolu olup; kalıtım, kalıtım aktarım olayları ile kalıtsal özellikler bakımından benzer ve akraba canlılar arasında gözlenen farklılıklar (çeşitlilik=varyasyon) ve bunların nedenlerini inceleyen bilim dalıdır. </a:t>
            </a:r>
          </a:p>
          <a:p>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609600"/>
            <a:ext cx="7772400" cy="868363"/>
          </a:xfrm>
        </p:spPr>
        <p:txBody>
          <a:bodyPr/>
          <a:lstStyle/>
          <a:p>
            <a:pPr eaLnBrk="1" hangingPunct="1"/>
            <a:r>
              <a:rPr lang="tr-TR" sz="3600" smtClean="0"/>
              <a:t>Genetik tarihi</a:t>
            </a:r>
          </a:p>
        </p:txBody>
      </p:sp>
      <p:sp>
        <p:nvSpPr>
          <p:cNvPr id="4099" name="Rectangle 3"/>
          <p:cNvSpPr>
            <a:spLocks noGrp="1" noChangeArrowheads="1"/>
          </p:cNvSpPr>
          <p:nvPr>
            <p:ph idx="1"/>
          </p:nvPr>
        </p:nvSpPr>
        <p:spPr/>
        <p:txBody>
          <a:bodyPr/>
          <a:lstStyle/>
          <a:p>
            <a:pPr eaLnBrk="1" hangingPunct="1"/>
            <a:r>
              <a:rPr lang="tr-TR" sz="2400" b="1" smtClean="0">
                <a:solidFill>
                  <a:srgbClr val="FF0066"/>
                </a:solidFill>
              </a:rPr>
              <a:t>Charles R. Darwin</a:t>
            </a:r>
            <a:r>
              <a:rPr lang="tr-TR" sz="2400" b="1" smtClean="0"/>
              <a:t> (1809-1882)</a:t>
            </a:r>
          </a:p>
          <a:p>
            <a:pPr lvl="1" eaLnBrk="1" hangingPunct="1"/>
            <a:r>
              <a:rPr lang="tr-TR" sz="2400" b="1" smtClean="0"/>
              <a:t>1835- 1859 Galapagos adaları</a:t>
            </a:r>
          </a:p>
          <a:p>
            <a:pPr lvl="1" eaLnBrk="1" hangingPunct="1"/>
            <a:r>
              <a:rPr lang="tr-TR" sz="2400" b="1" smtClean="0"/>
              <a:t>okaryot türlerin kökeni araştırmaları</a:t>
            </a:r>
          </a:p>
          <a:p>
            <a:pPr lvl="1" eaLnBrk="1" hangingPunct="1"/>
            <a:r>
              <a:rPr lang="tr-TR" sz="2400" b="1" smtClean="0"/>
              <a:t>genetik varyasyon ve adaptasyon</a:t>
            </a:r>
          </a:p>
          <a:p>
            <a:pPr lvl="1" eaLnBrk="1" hangingPunct="1"/>
            <a:endParaRPr lang="tr-TR" sz="2000" b="1" smtClean="0"/>
          </a:p>
          <a:p>
            <a:pPr eaLnBrk="1" hangingPunct="1"/>
            <a:r>
              <a:rPr lang="tr-TR" sz="2400" b="1" smtClean="0">
                <a:solidFill>
                  <a:srgbClr val="FF0066"/>
                </a:solidFill>
              </a:rPr>
              <a:t>Gregor J. Mendel</a:t>
            </a:r>
            <a:r>
              <a:rPr lang="tr-TR" sz="2400" b="1" smtClean="0"/>
              <a:t> (1822-1884)</a:t>
            </a:r>
          </a:p>
          <a:p>
            <a:pPr lvl="1" eaLnBrk="1" hangingPunct="1"/>
            <a:r>
              <a:rPr lang="tr-TR" sz="2400" b="1" smtClean="0"/>
              <a:t>1863’te bezelye çalışmaları</a:t>
            </a:r>
          </a:p>
          <a:p>
            <a:pPr lvl="1" eaLnBrk="1" hangingPunct="1"/>
            <a:r>
              <a:rPr lang="tr-TR" sz="2400" b="1" smtClean="0"/>
              <a:t>Kalıtım ve ilkeleri</a:t>
            </a:r>
          </a:p>
        </p:txBody>
      </p:sp>
      <p:pic>
        <p:nvPicPr>
          <p:cNvPr id="4100" name="Picture 4" descr="darwin"/>
          <p:cNvPicPr>
            <a:picLocks noChangeAspect="1" noChangeArrowheads="1"/>
          </p:cNvPicPr>
          <p:nvPr/>
        </p:nvPicPr>
        <p:blipFill>
          <a:blip r:embed="rId3" cstate="print"/>
          <a:srcRect/>
          <a:stretch>
            <a:fillRect/>
          </a:stretch>
        </p:blipFill>
        <p:spPr bwMode="auto">
          <a:xfrm>
            <a:off x="6629400" y="1447800"/>
            <a:ext cx="1809750" cy="1981200"/>
          </a:xfrm>
          <a:prstGeom prst="rect">
            <a:avLst/>
          </a:prstGeom>
          <a:noFill/>
          <a:ln w="9525">
            <a:noFill/>
            <a:miter lim="800000"/>
            <a:headEnd/>
            <a:tailEnd/>
          </a:ln>
        </p:spPr>
      </p:pic>
      <p:pic>
        <p:nvPicPr>
          <p:cNvPr id="4101" name="Picture 5" descr="Gregor Mendel"/>
          <p:cNvPicPr>
            <a:picLocks noChangeAspect="1" noChangeArrowheads="1"/>
          </p:cNvPicPr>
          <p:nvPr/>
        </p:nvPicPr>
        <p:blipFill>
          <a:blip r:embed="rId4" cstate="print"/>
          <a:srcRect/>
          <a:stretch>
            <a:fillRect/>
          </a:stretch>
        </p:blipFill>
        <p:spPr bwMode="auto">
          <a:xfrm>
            <a:off x="6629400" y="4038600"/>
            <a:ext cx="20574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28600"/>
            <a:ext cx="8229600" cy="762000"/>
          </a:xfrm>
        </p:spPr>
        <p:txBody>
          <a:bodyPr/>
          <a:lstStyle/>
          <a:p>
            <a:pPr eaLnBrk="1" hangingPunct="1"/>
            <a:r>
              <a:rPr lang="tr-TR" sz="3600" smtClean="0"/>
              <a:t>Genetik tarihi</a:t>
            </a:r>
          </a:p>
        </p:txBody>
      </p:sp>
      <p:sp>
        <p:nvSpPr>
          <p:cNvPr id="5123" name="Rectangle 3"/>
          <p:cNvSpPr>
            <a:spLocks noGrp="1" noChangeArrowheads="1"/>
          </p:cNvSpPr>
          <p:nvPr>
            <p:ph idx="1"/>
          </p:nvPr>
        </p:nvSpPr>
        <p:spPr>
          <a:xfrm>
            <a:off x="457200" y="914400"/>
            <a:ext cx="8229600" cy="5638800"/>
          </a:xfrm>
        </p:spPr>
        <p:txBody>
          <a:bodyPr>
            <a:normAutofit/>
          </a:bodyPr>
          <a:lstStyle/>
          <a:p>
            <a:pPr eaLnBrk="1" hangingPunct="1">
              <a:lnSpc>
                <a:spcPct val="90000"/>
              </a:lnSpc>
            </a:pPr>
            <a:r>
              <a:rPr lang="tr-TR" sz="2400" b="1" dirty="0" smtClean="0">
                <a:solidFill>
                  <a:srgbClr val="FF0066"/>
                </a:solidFill>
              </a:rPr>
              <a:t>Thomas H. Morgan</a:t>
            </a:r>
          </a:p>
          <a:p>
            <a:pPr lvl="1" eaLnBrk="1" hangingPunct="1">
              <a:lnSpc>
                <a:spcPct val="90000"/>
              </a:lnSpc>
            </a:pPr>
            <a:r>
              <a:rPr lang="tr-TR" sz="2400" dirty="0" smtClean="0"/>
              <a:t>1900-06: </a:t>
            </a:r>
            <a:r>
              <a:rPr lang="tr-TR" sz="2400" i="1" dirty="0" smtClean="0"/>
              <a:t>D. Melanogaster</a:t>
            </a:r>
            <a:r>
              <a:rPr lang="tr-TR" sz="2400" dirty="0" smtClean="0"/>
              <a:t> (sirke sineği) çalışmaları ile kromozomlar</a:t>
            </a:r>
          </a:p>
          <a:p>
            <a:pPr eaLnBrk="1" hangingPunct="1">
              <a:lnSpc>
                <a:spcPct val="90000"/>
              </a:lnSpc>
            </a:pPr>
            <a:r>
              <a:rPr lang="tr-TR" sz="2400" b="1" dirty="0" smtClean="0">
                <a:solidFill>
                  <a:srgbClr val="FF0066"/>
                </a:solidFill>
              </a:rPr>
              <a:t>R. A. Fisher ve S. Wright</a:t>
            </a:r>
          </a:p>
          <a:p>
            <a:pPr lvl="1" eaLnBrk="1" hangingPunct="1">
              <a:lnSpc>
                <a:spcPct val="90000"/>
              </a:lnSpc>
            </a:pPr>
            <a:r>
              <a:rPr lang="tr-TR" sz="2400" dirty="0" smtClean="0"/>
              <a:t>1925-1935 arası çalışmaları</a:t>
            </a:r>
          </a:p>
          <a:p>
            <a:pPr lvl="1" eaLnBrk="1" hangingPunct="1">
              <a:lnSpc>
                <a:spcPct val="90000"/>
              </a:lnSpc>
            </a:pPr>
            <a:r>
              <a:rPr lang="tr-TR" sz="2400" dirty="0" smtClean="0"/>
              <a:t> populasyon ve kantitatif genetik ilkeleri</a:t>
            </a:r>
          </a:p>
          <a:p>
            <a:pPr eaLnBrk="1" hangingPunct="1">
              <a:lnSpc>
                <a:spcPct val="90000"/>
              </a:lnSpc>
            </a:pPr>
            <a:r>
              <a:rPr lang="tr-TR" sz="2400" b="1" dirty="0" smtClean="0">
                <a:solidFill>
                  <a:srgbClr val="FF0066"/>
                </a:solidFill>
              </a:rPr>
              <a:t>Watson-Crick</a:t>
            </a:r>
          </a:p>
          <a:p>
            <a:pPr lvl="1" eaLnBrk="1" hangingPunct="1">
              <a:lnSpc>
                <a:spcPct val="90000"/>
              </a:lnSpc>
            </a:pPr>
            <a:r>
              <a:rPr lang="tr-TR" sz="2400" dirty="0" smtClean="0"/>
              <a:t>1953: DNA molekülünün yapısı</a:t>
            </a:r>
          </a:p>
          <a:p>
            <a:pPr eaLnBrk="1" hangingPunct="1">
              <a:lnSpc>
                <a:spcPct val="90000"/>
              </a:lnSpc>
            </a:pPr>
            <a:r>
              <a:rPr lang="tr-TR" sz="2400" b="1" dirty="0" smtClean="0">
                <a:solidFill>
                  <a:srgbClr val="FF0066"/>
                </a:solidFill>
              </a:rPr>
              <a:t>B. McClintock</a:t>
            </a:r>
          </a:p>
          <a:p>
            <a:pPr lvl="1" eaLnBrk="1" hangingPunct="1">
              <a:lnSpc>
                <a:spcPct val="90000"/>
              </a:lnSpc>
            </a:pPr>
            <a:r>
              <a:rPr lang="tr-TR" sz="2400" dirty="0" smtClean="0"/>
              <a:t>1983: mısırda transposible elementleri </a:t>
            </a:r>
          </a:p>
          <a:p>
            <a:pPr lvl="1" eaLnBrk="1" hangingPunct="1">
              <a:lnSpc>
                <a:spcPct val="90000"/>
              </a:lnSpc>
            </a:pPr>
            <a:r>
              <a:rPr lang="tr-TR" sz="2400" b="1" dirty="0" smtClean="0">
                <a:solidFill>
                  <a:srgbClr val="FF0066"/>
                </a:solidFill>
              </a:rPr>
              <a:t>K.Mullis</a:t>
            </a:r>
          </a:p>
          <a:p>
            <a:pPr lvl="1" eaLnBrk="1" hangingPunct="1">
              <a:lnSpc>
                <a:spcPct val="90000"/>
              </a:lnSpc>
            </a:pPr>
            <a:r>
              <a:rPr lang="tr-TR" sz="2400" dirty="0" smtClean="0"/>
              <a:t>1986: PCR (moleküler gen çoğaltım) </a:t>
            </a:r>
          </a:p>
          <a:p>
            <a:pPr eaLnBrk="1" hangingPunct="1">
              <a:lnSpc>
                <a:spcPct val="90000"/>
              </a:lnSpc>
            </a:pPr>
            <a:r>
              <a:rPr lang="tr-TR" sz="2400" b="1" dirty="0" smtClean="0">
                <a:solidFill>
                  <a:srgbClr val="FF0066"/>
                </a:solidFill>
              </a:rPr>
              <a:t>I. Wilmut ve ark.</a:t>
            </a:r>
          </a:p>
          <a:p>
            <a:pPr lvl="1" eaLnBrk="1" hangingPunct="1">
              <a:lnSpc>
                <a:spcPct val="90000"/>
              </a:lnSpc>
            </a:pPr>
            <a:r>
              <a:rPr lang="tr-TR" sz="2400" dirty="0" smtClean="0"/>
              <a:t>1997: koyun klonlama; DOLLY; MOLLY</a:t>
            </a:r>
          </a:p>
          <a:p>
            <a:pPr eaLnBrk="1" hangingPunct="1">
              <a:lnSpc>
                <a:spcPct val="90000"/>
              </a:lnSpc>
            </a:pPr>
            <a:endParaRPr lang="tr-TR" sz="2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GENETİK biliminin</a:t>
            </a:r>
            <a:br>
              <a:rPr lang="tr-TR" dirty="0" smtClean="0"/>
            </a:br>
            <a:r>
              <a:rPr lang="tr-TR" dirty="0" smtClean="0"/>
              <a:t>alt dalları!!!</a:t>
            </a:r>
            <a:endParaRPr lang="tr-TR" dirty="0"/>
          </a:p>
        </p:txBody>
      </p:sp>
      <p:sp>
        <p:nvSpPr>
          <p:cNvPr id="3" name="Content Placeholder 2"/>
          <p:cNvSpPr>
            <a:spLocks noGrp="1"/>
          </p:cNvSpPr>
          <p:nvPr>
            <p:ph idx="1"/>
          </p:nvPr>
        </p:nvSpPr>
        <p:spPr>
          <a:xfrm>
            <a:off x="467544" y="1340768"/>
            <a:ext cx="8229600" cy="4525963"/>
          </a:xfrm>
        </p:spPr>
        <p:txBody>
          <a:bodyPr>
            <a:noAutofit/>
          </a:bodyPr>
          <a:lstStyle/>
          <a:p>
            <a:r>
              <a:rPr lang="tr-TR" sz="1600" b="1" dirty="0" smtClean="0">
                <a:solidFill>
                  <a:srgbClr val="0070C0"/>
                </a:solidFill>
                <a:latin typeface="Times New Roman" pitchFamily="18" charset="0"/>
                <a:cs typeface="Times New Roman" pitchFamily="18" charset="0"/>
              </a:rPr>
              <a:t>Evrimsel gelişim genetiği</a:t>
            </a:r>
            <a:r>
              <a:rPr lang="tr-TR" sz="1600" dirty="0" smtClean="0">
                <a:solidFill>
                  <a:srgbClr val="0070C0"/>
                </a:solidFill>
                <a:latin typeface="Times New Roman" pitchFamily="18" charset="0"/>
                <a:cs typeface="Times New Roman" pitchFamily="18" charset="0"/>
              </a:rPr>
              <a:t> </a:t>
            </a:r>
            <a:r>
              <a:rPr lang="tr-TR" sz="1600" dirty="0" smtClean="0">
                <a:solidFill>
                  <a:schemeClr val="accent1"/>
                </a:solidFill>
                <a:latin typeface="Times New Roman" pitchFamily="18" charset="0"/>
                <a:cs typeface="Times New Roman" pitchFamily="18" charset="0"/>
              </a:rPr>
              <a:t>(</a:t>
            </a:r>
            <a:r>
              <a:rPr lang="tr-TR" sz="1600" i="1" dirty="0" smtClean="0">
                <a:solidFill>
                  <a:schemeClr val="accent1"/>
                </a:solidFill>
                <a:latin typeface="Times New Roman" pitchFamily="18" charset="0"/>
                <a:cs typeface="Times New Roman" pitchFamily="18" charset="0"/>
                <a:hlinkClick r:id="rId3"/>
              </a:rPr>
              <a:t>Génétique évolutive du développement</a:t>
            </a:r>
            <a:r>
              <a:rPr lang="tr-TR" sz="1600" dirty="0" smtClean="0">
                <a:solidFill>
                  <a:schemeClr val="accent1"/>
                </a:solidFill>
                <a:latin typeface="Times New Roman" pitchFamily="18" charset="0"/>
                <a:cs typeface="Times New Roman" pitchFamily="18" charset="0"/>
              </a:rPr>
              <a:t>): </a:t>
            </a:r>
            <a:r>
              <a:rPr lang="tr-TR" sz="1600" dirty="0" smtClean="0">
                <a:latin typeface="Times New Roman" pitchFamily="18" charset="0"/>
                <a:cs typeface="Times New Roman" pitchFamily="18" charset="0"/>
              </a:rPr>
              <a:t>Döllenmiş tekhücreli yumurta aşamasından başlayarak organizmanın oluşmasındaki tüm moleküler etkenleri ve dolayısıyla onları kodlayan genleri inceler. Yoğun olarak, özellikle iki taraflı simetri düzenlenmesiyle ve basit bir biyolojik sistemden (tekhücreliler, ışınsal simetri) karmaşık bir organizmaya (çokhücreli, genellikle metamerize ve özelleşmiş organlar halinde yapılaşmış organizmalar) geçişi sağlayan mekanizmalarla ilgilenir. Organizmanın oluşum mekanizmalarını incelemek için </a:t>
            </a:r>
            <a:r>
              <a:rPr lang="tr-TR" sz="1600" dirty="0" smtClean="0">
                <a:latin typeface="Times New Roman" pitchFamily="18" charset="0"/>
                <a:cs typeface="Times New Roman" pitchFamily="18" charset="0"/>
                <a:hlinkClick r:id="rId4" tooltip="Model organizma"/>
              </a:rPr>
              <a:t>model organizma</a:t>
            </a:r>
            <a:r>
              <a:rPr lang="tr-TR" sz="1600" dirty="0" smtClean="0">
                <a:latin typeface="Times New Roman" pitchFamily="18" charset="0"/>
                <a:cs typeface="Times New Roman" pitchFamily="18" charset="0"/>
              </a:rPr>
              <a:t> türleri (</a:t>
            </a:r>
            <a:r>
              <a:rPr lang="tr-TR" sz="1600" i="1" dirty="0" smtClean="0">
                <a:latin typeface="Times New Roman" pitchFamily="18" charset="0"/>
                <a:cs typeface="Times New Roman" pitchFamily="18" charset="0"/>
                <a:hlinkClick r:id="rId5" tooltip="Drosophila"/>
              </a:rPr>
              <a:t>Drosophila</a:t>
            </a:r>
            <a:r>
              <a:rPr lang="tr-TR" sz="1600" dirty="0" smtClean="0">
                <a:latin typeface="Times New Roman" pitchFamily="18" charset="0"/>
                <a:cs typeface="Times New Roman" pitchFamily="18" charset="0"/>
              </a:rPr>
              <a:t> , </a:t>
            </a:r>
            <a:r>
              <a:rPr lang="tr-TR" sz="1600" dirty="0" smtClean="0">
                <a:latin typeface="Times New Roman" pitchFamily="18" charset="0"/>
                <a:cs typeface="Times New Roman" pitchFamily="18" charset="0"/>
                <a:hlinkClick r:id="rId6" tooltip="Yuvarlak solucanlar"/>
              </a:rPr>
              <a:t>yuvarlak solucanlar</a:t>
            </a:r>
            <a:r>
              <a:rPr lang="tr-TR" sz="1600" dirty="0" smtClean="0">
                <a:latin typeface="Times New Roman" pitchFamily="18" charset="0"/>
                <a:cs typeface="Times New Roman" pitchFamily="18" charset="0"/>
              </a:rPr>
              <a:t>, </a:t>
            </a:r>
            <a:r>
              <a:rPr lang="tr-TR" sz="1600" dirty="0" smtClean="0">
                <a:latin typeface="Times New Roman" pitchFamily="18" charset="0"/>
                <a:cs typeface="Times New Roman" pitchFamily="18" charset="0"/>
                <a:hlinkClick r:id="rId7" tooltip="Zebra balığı"/>
              </a:rPr>
              <a:t>zebra balığı</a:t>
            </a:r>
            <a:r>
              <a:rPr lang="tr-TR" sz="1600" dirty="0" smtClean="0">
                <a:latin typeface="Times New Roman" pitchFamily="18" charset="0"/>
                <a:cs typeface="Times New Roman" pitchFamily="18" charset="0"/>
              </a:rPr>
              <a:t>, </a:t>
            </a:r>
            <a:r>
              <a:rPr lang="tr-TR" sz="1600" dirty="0" smtClean="0">
                <a:latin typeface="Times New Roman" pitchFamily="18" charset="0"/>
                <a:cs typeface="Times New Roman" pitchFamily="18" charset="0"/>
                <a:hlinkClick r:id="rId8" tooltip="Tavuk"/>
              </a:rPr>
              <a:t>tavuk</a:t>
            </a:r>
            <a:r>
              <a:rPr lang="tr-TR" sz="1600" dirty="0" smtClean="0">
                <a:latin typeface="Times New Roman" pitchFamily="18" charset="0"/>
                <a:cs typeface="Times New Roman" pitchFamily="18" charset="0"/>
              </a:rPr>
              <a:t> vs.) kullanır. Fransızca'da evrimsel gelişim genetiği adıyla bilinen bu dal, İngilizce'de evrimsel gelişim biyolojisi olarak bilinir. </a:t>
            </a:r>
          </a:p>
          <a:p>
            <a:r>
              <a:rPr lang="tr-TR" sz="1600" b="1" dirty="0" smtClean="0">
                <a:latin typeface="Times New Roman" pitchFamily="18" charset="0"/>
                <a:cs typeface="Times New Roman" pitchFamily="18" charset="0"/>
                <a:hlinkClick r:id="rId9" tooltip="Kantitatif genetik"/>
              </a:rPr>
              <a:t>Kantitatif genetik</a:t>
            </a:r>
            <a:r>
              <a:rPr lang="tr-TR" sz="1600" dirty="0" smtClean="0">
                <a:latin typeface="Times New Roman" pitchFamily="18" charset="0"/>
                <a:cs typeface="Times New Roman" pitchFamily="18" charset="0"/>
              </a:rPr>
              <a:t> : Genetik bileşenleri, niceliksel özelliklerin (boy, tüy rengi, büyüme hızı vs.) varyasyonunu (değişme, çeşitlenme) ve kalıtsallıklarını açıklayarak inceler. </a:t>
            </a:r>
          </a:p>
          <a:p>
            <a:r>
              <a:rPr lang="tr-TR" sz="1600" b="1" dirty="0" smtClean="0">
                <a:latin typeface="Times New Roman" pitchFamily="18" charset="0"/>
                <a:cs typeface="Times New Roman" pitchFamily="18" charset="0"/>
                <a:hlinkClick r:id="rId10" tooltip="Evrim genetiği"/>
              </a:rPr>
              <a:t>Evrim genetiği</a:t>
            </a:r>
            <a:r>
              <a:rPr lang="tr-TR" sz="1600" dirty="0" smtClean="0">
                <a:latin typeface="Times New Roman" pitchFamily="18" charset="0"/>
                <a:cs typeface="Times New Roman" pitchFamily="18" charset="0"/>
              </a:rPr>
              <a:t> : Türlerin genomlarında doğal seçilimin izlerini inceler ve türlerin değişen çevrelerde (ortamlarda) hayatta kalmasında ve </a:t>
            </a:r>
            <a:r>
              <a:rPr lang="tr-TR" sz="1600" dirty="0" smtClean="0">
                <a:latin typeface="Times New Roman" pitchFamily="18" charset="0"/>
                <a:cs typeface="Times New Roman" pitchFamily="18" charset="0"/>
                <a:hlinkClick r:id="rId11" tooltip="Adaptasyon"/>
              </a:rPr>
              <a:t>adaptasyonunda</a:t>
            </a:r>
            <a:r>
              <a:rPr lang="tr-TR" sz="1600" dirty="0" smtClean="0">
                <a:latin typeface="Times New Roman" pitchFamily="18" charset="0"/>
                <a:cs typeface="Times New Roman" pitchFamily="18" charset="0"/>
              </a:rPr>
              <a:t> baş rolü oynayan genleri tanımlamaya çalışır. </a:t>
            </a:r>
          </a:p>
          <a:p>
            <a:r>
              <a:rPr lang="tr-TR" sz="1600" b="1" dirty="0" smtClean="0">
                <a:latin typeface="Times New Roman" pitchFamily="18" charset="0"/>
                <a:cs typeface="Times New Roman" pitchFamily="18" charset="0"/>
                <a:hlinkClick r:id="rId12" tooltip="Popülasyon genetiği"/>
              </a:rPr>
              <a:t>Popülasyon genetiği</a:t>
            </a:r>
            <a:r>
              <a:rPr lang="tr-TR" sz="1600" dirty="0" smtClean="0">
                <a:latin typeface="Times New Roman" pitchFamily="18" charset="0"/>
                <a:cs typeface="Times New Roman" pitchFamily="18" charset="0"/>
              </a:rPr>
              <a:t>: </a:t>
            </a:r>
            <a:r>
              <a:rPr lang="tr-TR" sz="1600" dirty="0" smtClean="0">
                <a:latin typeface="Times New Roman" pitchFamily="18" charset="0"/>
                <a:cs typeface="Times New Roman" pitchFamily="18" charset="0"/>
                <a:hlinkClick r:id="rId13" tooltip="Popülasyon"/>
              </a:rPr>
              <a:t>Popülasyonların</a:t>
            </a:r>
            <a:r>
              <a:rPr lang="tr-TR" sz="1600" dirty="0" smtClean="0">
                <a:latin typeface="Times New Roman" pitchFamily="18" charset="0"/>
                <a:cs typeface="Times New Roman" pitchFamily="18" charset="0"/>
              </a:rPr>
              <a:t> ve türlerin çeşitliliğini etkileyen güçleri (ve etki ya da sonuçlarını) matematiksel ve istatistikî yöntemler geliştirerek inceler. Bir başka deyişle popülasyonlardaki fertlerin benzerlik ve farklılıklarının kaynaklarını araştıran bir genetik altdalıdır. Dört ana madde üzerinden yola çıkarak araştırmalar yapar: Bunlar </a:t>
            </a:r>
            <a:r>
              <a:rPr lang="tr-TR" sz="1600" dirty="0" smtClean="0">
                <a:latin typeface="Times New Roman" pitchFamily="18" charset="0"/>
                <a:cs typeface="Times New Roman" pitchFamily="18" charset="0"/>
                <a:hlinkClick r:id="rId14" tooltip="Doğal seçilim"/>
              </a:rPr>
              <a:t>doğal seçilim</a:t>
            </a:r>
            <a:r>
              <a:rPr lang="tr-TR" sz="1600" dirty="0" smtClean="0">
                <a:latin typeface="Times New Roman" pitchFamily="18" charset="0"/>
                <a:cs typeface="Times New Roman" pitchFamily="18" charset="0"/>
              </a:rPr>
              <a:t>, </a:t>
            </a:r>
            <a:r>
              <a:rPr lang="tr-TR" sz="1600" dirty="0" smtClean="0">
                <a:latin typeface="Times New Roman" pitchFamily="18" charset="0"/>
                <a:cs typeface="Times New Roman" pitchFamily="18" charset="0"/>
                <a:hlinkClick r:id="rId15" tooltip="Gen havuzu"/>
              </a:rPr>
              <a:t>gen havuzu</a:t>
            </a:r>
            <a:r>
              <a:rPr lang="tr-TR" sz="1600" dirty="0" smtClean="0">
                <a:latin typeface="Times New Roman" pitchFamily="18" charset="0"/>
                <a:cs typeface="Times New Roman" pitchFamily="18" charset="0"/>
              </a:rPr>
              <a:t>, </a:t>
            </a:r>
            <a:r>
              <a:rPr lang="tr-TR" sz="1600" dirty="0" smtClean="0">
                <a:latin typeface="Times New Roman" pitchFamily="18" charset="0"/>
                <a:cs typeface="Times New Roman" pitchFamily="18" charset="0"/>
                <a:hlinkClick r:id="rId16" tooltip="Mutasyon"/>
              </a:rPr>
              <a:t>mutasyonlar</a:t>
            </a:r>
            <a:r>
              <a:rPr lang="tr-TR" sz="1600" dirty="0" smtClean="0">
                <a:latin typeface="Times New Roman" pitchFamily="18" charset="0"/>
                <a:cs typeface="Times New Roman" pitchFamily="18" charset="0"/>
              </a:rPr>
              <a:t> ve gen devamlılığıdır. </a:t>
            </a:r>
          </a:p>
        </p:txBody>
      </p:sp>
      <p:pic>
        <p:nvPicPr>
          <p:cNvPr id="4" name="Picture 9" descr="dna"/>
          <p:cNvPicPr>
            <a:picLocks noChangeAspect="1" noChangeArrowheads="1"/>
          </p:cNvPicPr>
          <p:nvPr/>
        </p:nvPicPr>
        <p:blipFill>
          <a:blip r:embed="rId17" cstate="print"/>
          <a:srcRect/>
          <a:stretch>
            <a:fillRect/>
          </a:stretch>
        </p:blipFill>
        <p:spPr bwMode="auto">
          <a:xfrm>
            <a:off x="179512" y="188640"/>
            <a:ext cx="514350" cy="1285875"/>
          </a:xfrm>
          <a:prstGeom prst="rect">
            <a:avLst/>
          </a:prstGeom>
          <a:noFill/>
          <a:ln w="9525">
            <a:noFill/>
            <a:miter lim="800000"/>
            <a:headEnd/>
            <a:tailEnd/>
          </a:ln>
        </p:spPr>
      </p:pic>
      <p:pic>
        <p:nvPicPr>
          <p:cNvPr id="5" name="Picture 10" descr="dna"/>
          <p:cNvPicPr>
            <a:picLocks noChangeAspect="1" noChangeArrowheads="1"/>
          </p:cNvPicPr>
          <p:nvPr/>
        </p:nvPicPr>
        <p:blipFill>
          <a:blip r:embed="rId17" cstate="print"/>
          <a:srcRect/>
          <a:stretch>
            <a:fillRect/>
          </a:stretch>
        </p:blipFill>
        <p:spPr bwMode="auto">
          <a:xfrm>
            <a:off x="8629650" y="5572125"/>
            <a:ext cx="514350" cy="1285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21600000">
                                      <p:cBhvr>
                                        <p:cTn id="10"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normAutofit fontScale="70000" lnSpcReduction="20000"/>
          </a:bodyPr>
          <a:lstStyle/>
          <a:p>
            <a:pPr>
              <a:buFontTx/>
              <a:buChar char="-"/>
            </a:pPr>
            <a:r>
              <a:rPr lang="tr-TR" b="1" dirty="0" smtClean="0">
                <a:latin typeface="Times New Roman" pitchFamily="18" charset="0"/>
                <a:cs typeface="Times New Roman" pitchFamily="18" charset="0"/>
                <a:hlinkClick r:id="rId3" tooltip="Moleküler genetik"/>
              </a:rPr>
              <a:t>Moleküler genetik</a:t>
            </a:r>
            <a:r>
              <a:rPr lang="tr-TR" dirty="0" smtClean="0">
                <a:latin typeface="Times New Roman" pitchFamily="18" charset="0"/>
                <a:cs typeface="Times New Roman" pitchFamily="18" charset="0"/>
              </a:rPr>
              <a:t>: Canlıların kalıtım materyali olan genlerin yapılarını ve işlevlerini moleküler düzeyde inceleyen bir genetik altdalıdır. Moleküler genetik, moleküler biyolojinin ve genetiğin yöntemlerini kullanarak çalışır. Fonksiyonel (işlevsel), Tıbbi (medical),  İlaç (pharma),  Adli (forensic), </a:t>
            </a:r>
          </a:p>
          <a:p>
            <a:pPr>
              <a:buFontTx/>
              <a:buChar char="-"/>
            </a:pPr>
            <a:r>
              <a:rPr lang="tr-TR" b="1" dirty="0" smtClean="0">
                <a:latin typeface="Times New Roman" pitchFamily="18" charset="0"/>
                <a:cs typeface="Times New Roman" pitchFamily="18" charset="0"/>
                <a:hlinkClick r:id="rId4" tooltip="Genomik"/>
              </a:rPr>
              <a:t> Genomik</a:t>
            </a:r>
            <a:r>
              <a:rPr lang="tr-TR" dirty="0" smtClean="0">
                <a:latin typeface="Times New Roman" pitchFamily="18" charset="0"/>
                <a:cs typeface="Times New Roman" pitchFamily="18" charset="0"/>
              </a:rPr>
              <a:t>: İnsan </a:t>
            </a:r>
            <a:r>
              <a:rPr lang="tr-TR" dirty="0" smtClean="0">
                <a:latin typeface="Times New Roman" pitchFamily="18" charset="0"/>
                <a:cs typeface="Times New Roman" pitchFamily="18" charset="0"/>
                <a:hlinkClick r:id="rId5" tooltip="Genom"/>
              </a:rPr>
              <a:t>genomunun</a:t>
            </a:r>
            <a:r>
              <a:rPr lang="tr-TR" dirty="0" smtClean="0">
                <a:latin typeface="Times New Roman" pitchFamily="18" charset="0"/>
                <a:cs typeface="Times New Roman" pitchFamily="18" charset="0"/>
              </a:rPr>
              <a:t> (kromozomlarda yapılanmış üç milyar </a:t>
            </a:r>
            <a:r>
              <a:rPr lang="tr-TR" dirty="0" smtClean="0">
                <a:latin typeface="Times New Roman" pitchFamily="18" charset="0"/>
                <a:cs typeface="Times New Roman" pitchFamily="18" charset="0"/>
                <a:hlinkClick r:id="rId6" tooltip="Baz çifti"/>
              </a:rPr>
              <a:t>baz çiftinin</a:t>
            </a:r>
            <a:r>
              <a:rPr lang="tr-TR" dirty="0" smtClean="0">
                <a:latin typeface="Times New Roman" pitchFamily="18" charset="0"/>
                <a:cs typeface="Times New Roman" pitchFamily="18" charset="0"/>
              </a:rPr>
              <a:t>, DNA bütününün) yapısını, bileşimini ve evrimini inceler ve DNA’da biyolojik bir anlamı olabilecek birimleri (</a:t>
            </a:r>
            <a:r>
              <a:rPr lang="tr-TR" dirty="0" smtClean="0">
                <a:latin typeface="Times New Roman" pitchFamily="18" charset="0"/>
                <a:cs typeface="Times New Roman" pitchFamily="18" charset="0"/>
                <a:hlinkClick r:id="rId7" tooltip="Gen"/>
              </a:rPr>
              <a:t>genler</a:t>
            </a:r>
            <a:r>
              <a:rPr lang="tr-TR" dirty="0" smtClean="0">
                <a:latin typeface="Times New Roman" pitchFamily="18" charset="0"/>
                <a:cs typeface="Times New Roman" pitchFamily="18" charset="0"/>
              </a:rPr>
              <a:t>, çevrilmeyen </a:t>
            </a:r>
            <a:r>
              <a:rPr lang="tr-TR" dirty="0" smtClean="0">
                <a:latin typeface="Times New Roman" pitchFamily="18" charset="0"/>
                <a:cs typeface="Times New Roman" pitchFamily="18" charset="0"/>
                <a:hlinkClick r:id="rId8" tooltip="Transkripsiyon"/>
              </a:rPr>
              <a:t>transkripsiyon</a:t>
            </a:r>
            <a:r>
              <a:rPr lang="tr-TR" dirty="0" smtClean="0">
                <a:latin typeface="Times New Roman" pitchFamily="18" charset="0"/>
                <a:cs typeface="Times New Roman" pitchFamily="18" charset="0"/>
              </a:rPr>
              <a:t> birimleri, </a:t>
            </a:r>
            <a:r>
              <a:rPr lang="tr-TR" dirty="0" smtClean="0">
                <a:latin typeface="Times New Roman" pitchFamily="18" charset="0"/>
                <a:cs typeface="Times New Roman" pitchFamily="18" charset="0"/>
                <a:hlinkClick r:id="rId9" tooltip="MikroRNA"/>
              </a:rPr>
              <a:t>mikroRNA</a:t>
            </a:r>
            <a:r>
              <a:rPr lang="tr-TR" dirty="0" smtClean="0">
                <a:latin typeface="Times New Roman" pitchFamily="18" charset="0"/>
                <a:cs typeface="Times New Roman" pitchFamily="18" charset="0"/>
              </a:rPr>
              <a:t>’lar, düzenleme üniteleri, transkripsiyon faktörleri olan promotörler, CNG alfa ve beta kanalları vs.) tanımlamaya çalışır. </a:t>
            </a:r>
          </a:p>
          <a:p>
            <a:r>
              <a:rPr lang="tr-TR" b="1" dirty="0" smtClean="0">
                <a:latin typeface="Times New Roman" pitchFamily="18" charset="0"/>
                <a:cs typeface="Times New Roman" pitchFamily="18" charset="0"/>
                <a:hlinkClick r:id="rId10" tooltip="Ekolojik genetik"/>
              </a:rPr>
              <a:t>Ekolojik genetik</a:t>
            </a:r>
            <a:r>
              <a:rPr lang="tr-TR" dirty="0" smtClean="0">
                <a:latin typeface="Times New Roman" pitchFamily="18" charset="0"/>
                <a:cs typeface="Times New Roman" pitchFamily="18" charset="0"/>
              </a:rPr>
              <a:t>: Genetik çalışmaları </a:t>
            </a:r>
            <a:r>
              <a:rPr lang="tr-TR" dirty="0" smtClean="0">
                <a:latin typeface="Times New Roman" pitchFamily="18" charset="0"/>
                <a:cs typeface="Times New Roman" pitchFamily="18" charset="0"/>
                <a:hlinkClick r:id="rId11" tooltip="Ekoloji"/>
              </a:rPr>
              <a:t>ekolojik</a:t>
            </a:r>
            <a:r>
              <a:rPr lang="tr-TR" dirty="0" smtClean="0">
                <a:latin typeface="Times New Roman" pitchFamily="18" charset="0"/>
                <a:cs typeface="Times New Roman" pitchFamily="18" charset="0"/>
              </a:rPr>
              <a:t> alanda sürdüren bir genetik altdalıdır. Ekolojik genetik, canlıların oluşturduğu popülasyonları "popülasyon genetiği" ile yakından ilişkili olarak araştırır. </a:t>
            </a:r>
          </a:p>
          <a:p>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81000" y="228600"/>
            <a:ext cx="8229600" cy="1143000"/>
          </a:xfrm>
        </p:spPr>
        <p:txBody>
          <a:bodyPr>
            <a:normAutofit/>
          </a:bodyPr>
          <a:lstStyle/>
          <a:p>
            <a:pPr eaLnBrk="1" hangingPunct="1"/>
            <a:r>
              <a:rPr lang="tr-TR" sz="3600" b="1" dirty="0" smtClean="0"/>
              <a:t>Diğer bilim dalları ??</a:t>
            </a:r>
          </a:p>
        </p:txBody>
      </p:sp>
      <p:sp>
        <p:nvSpPr>
          <p:cNvPr id="7171" name="Rectangle 3"/>
          <p:cNvSpPr>
            <a:spLocks noGrp="1" noChangeArrowheads="1"/>
          </p:cNvSpPr>
          <p:nvPr>
            <p:ph sz="half" idx="1"/>
          </p:nvPr>
        </p:nvSpPr>
        <p:spPr>
          <a:xfrm>
            <a:off x="228600" y="1219200"/>
            <a:ext cx="4038600" cy="4525963"/>
          </a:xfrm>
        </p:spPr>
        <p:txBody>
          <a:bodyPr>
            <a:normAutofit fontScale="92500"/>
          </a:bodyPr>
          <a:lstStyle/>
          <a:p>
            <a:pPr eaLnBrk="1" hangingPunct="1"/>
            <a:r>
              <a:rPr lang="tr-TR" sz="2400" smtClean="0">
                <a:solidFill>
                  <a:schemeClr val="hlink"/>
                </a:solidFill>
              </a:rPr>
              <a:t>Biyoloji </a:t>
            </a:r>
          </a:p>
          <a:p>
            <a:pPr lvl="1" eaLnBrk="1" hangingPunct="1"/>
            <a:r>
              <a:rPr lang="tr-TR" smtClean="0"/>
              <a:t>Moleküler Biyoloji</a:t>
            </a:r>
          </a:p>
          <a:p>
            <a:pPr lvl="2" eaLnBrk="1" hangingPunct="1"/>
            <a:r>
              <a:rPr lang="tr-TR" sz="2400" smtClean="0"/>
              <a:t>Sitoloji (hücre bilim)</a:t>
            </a:r>
          </a:p>
          <a:p>
            <a:pPr lvl="2" eaLnBrk="1" hangingPunct="1"/>
            <a:r>
              <a:rPr lang="tr-TR" sz="2400" smtClean="0"/>
              <a:t>Viroloji </a:t>
            </a:r>
          </a:p>
          <a:p>
            <a:pPr lvl="2" eaLnBrk="1" hangingPunct="1"/>
            <a:r>
              <a:rPr lang="tr-TR" sz="2400" smtClean="0"/>
              <a:t>Bakteriyoloji</a:t>
            </a:r>
          </a:p>
          <a:p>
            <a:pPr eaLnBrk="1" hangingPunct="1"/>
            <a:r>
              <a:rPr lang="tr-TR" sz="2400" smtClean="0">
                <a:solidFill>
                  <a:schemeClr val="hlink"/>
                </a:solidFill>
              </a:rPr>
              <a:t>Kimya</a:t>
            </a:r>
          </a:p>
          <a:p>
            <a:pPr lvl="1" eaLnBrk="1" hangingPunct="1"/>
            <a:r>
              <a:rPr lang="tr-TR" smtClean="0"/>
              <a:t>Biyokimya </a:t>
            </a:r>
          </a:p>
          <a:p>
            <a:pPr eaLnBrk="1" hangingPunct="1"/>
            <a:r>
              <a:rPr lang="tr-TR" sz="2400" smtClean="0">
                <a:solidFill>
                  <a:schemeClr val="hlink"/>
                </a:solidFill>
              </a:rPr>
              <a:t>Matematik</a:t>
            </a:r>
          </a:p>
          <a:p>
            <a:pPr lvl="1" eaLnBrk="1" hangingPunct="1"/>
            <a:r>
              <a:rPr lang="tr-TR" smtClean="0"/>
              <a:t>İstatistik, Biyometri</a:t>
            </a:r>
          </a:p>
          <a:p>
            <a:pPr lvl="1" eaLnBrk="1" hangingPunct="1"/>
            <a:endParaRPr lang="tr-TR" smtClean="0"/>
          </a:p>
          <a:p>
            <a:pPr eaLnBrk="1" hangingPunct="1"/>
            <a:endParaRPr lang="tr-TR" sz="2400" smtClean="0"/>
          </a:p>
        </p:txBody>
      </p:sp>
      <p:sp>
        <p:nvSpPr>
          <p:cNvPr id="7172" name="Rectangle 4"/>
          <p:cNvSpPr>
            <a:spLocks noGrp="1" noChangeArrowheads="1"/>
          </p:cNvSpPr>
          <p:nvPr>
            <p:ph sz="half" idx="2"/>
          </p:nvPr>
        </p:nvSpPr>
        <p:spPr>
          <a:xfrm>
            <a:off x="4572000" y="1219200"/>
            <a:ext cx="4038600" cy="4525963"/>
          </a:xfrm>
        </p:spPr>
        <p:txBody>
          <a:bodyPr>
            <a:normAutofit fontScale="92500"/>
          </a:bodyPr>
          <a:lstStyle/>
          <a:p>
            <a:pPr eaLnBrk="1" hangingPunct="1"/>
            <a:r>
              <a:rPr lang="tr-TR" sz="2400" smtClean="0">
                <a:solidFill>
                  <a:schemeClr val="hlink"/>
                </a:solidFill>
              </a:rPr>
              <a:t>Psikoloji</a:t>
            </a:r>
          </a:p>
          <a:p>
            <a:pPr lvl="1" eaLnBrk="1" hangingPunct="1"/>
            <a:r>
              <a:rPr lang="tr-TR" smtClean="0"/>
              <a:t>Davranış</a:t>
            </a:r>
          </a:p>
          <a:p>
            <a:pPr eaLnBrk="1" hangingPunct="1"/>
            <a:r>
              <a:rPr lang="tr-TR" sz="2400" smtClean="0">
                <a:solidFill>
                  <a:schemeClr val="hlink"/>
                </a:solidFill>
              </a:rPr>
              <a:t>Sosyoloji</a:t>
            </a:r>
          </a:p>
          <a:p>
            <a:pPr lvl="1" eaLnBrk="1" hangingPunct="1"/>
            <a:r>
              <a:rPr lang="tr-TR" smtClean="0"/>
              <a:t>Etik</a:t>
            </a:r>
          </a:p>
          <a:p>
            <a:pPr eaLnBrk="1" hangingPunct="1"/>
            <a:r>
              <a:rPr lang="tr-TR" sz="2400" smtClean="0">
                <a:solidFill>
                  <a:schemeClr val="hlink"/>
                </a:solidFill>
              </a:rPr>
              <a:t>Mühendislik</a:t>
            </a:r>
          </a:p>
          <a:p>
            <a:pPr lvl="1" eaLnBrk="1" hangingPunct="1"/>
            <a:r>
              <a:rPr lang="tr-TR" smtClean="0"/>
              <a:t>Makine, Kimya</a:t>
            </a:r>
          </a:p>
          <a:p>
            <a:pPr lvl="2" eaLnBrk="1" hangingPunct="1"/>
            <a:r>
              <a:rPr lang="tr-TR" sz="2400" smtClean="0"/>
              <a:t>PCR, gen görüntüleme</a:t>
            </a:r>
          </a:p>
          <a:p>
            <a:pPr lvl="2" eaLnBrk="1" hangingPunct="1"/>
            <a:r>
              <a:rPr lang="tr-TR" sz="2400" smtClean="0"/>
              <a:t>Chip-Robot teknolojisi</a:t>
            </a:r>
          </a:p>
          <a:p>
            <a:pPr lvl="1" eaLnBrk="1" hangingPunct="1"/>
            <a:r>
              <a:rPr lang="tr-TR" smtClean="0"/>
              <a:t>Elektrik-Bilgisayar</a:t>
            </a:r>
          </a:p>
          <a:p>
            <a:pPr lvl="2" eaLnBrk="1" hangingPunct="1"/>
            <a:r>
              <a:rPr lang="tr-TR" sz="2400" smtClean="0"/>
              <a:t>Yazılım programları</a:t>
            </a:r>
          </a:p>
        </p:txBody>
      </p:sp>
      <p:pic>
        <p:nvPicPr>
          <p:cNvPr id="7173" name="Picture 5" descr="Benson_burner"/>
          <p:cNvPicPr>
            <a:picLocks noChangeAspect="1" noChangeArrowheads="1" noCrop="1"/>
          </p:cNvPicPr>
          <p:nvPr/>
        </p:nvPicPr>
        <p:blipFill>
          <a:blip r:embed="rId3" cstate="print"/>
          <a:srcRect/>
          <a:stretch>
            <a:fillRect/>
          </a:stretch>
        </p:blipFill>
        <p:spPr bwMode="auto">
          <a:xfrm>
            <a:off x="4283968" y="3068960"/>
            <a:ext cx="762000" cy="1295400"/>
          </a:xfrm>
          <a:prstGeom prst="rect">
            <a:avLst/>
          </a:prstGeom>
          <a:noFill/>
          <a:ln w="9525">
            <a:noFill/>
            <a:miter lim="800000"/>
            <a:headEnd/>
            <a:tailEnd/>
          </a:ln>
        </p:spPr>
      </p:pic>
      <p:pic>
        <p:nvPicPr>
          <p:cNvPr id="7174" name="Picture 6" descr="Luggage x-ray screen">
            <a:hlinkClick r:id="rId4"/>
          </p:cNvPr>
          <p:cNvPicPr>
            <a:picLocks noChangeAspect="1" noChangeArrowheads="1" noCrop="1"/>
          </p:cNvPicPr>
          <p:nvPr/>
        </p:nvPicPr>
        <p:blipFill>
          <a:blip r:embed="rId5" cstate="print"/>
          <a:srcRect/>
          <a:stretch>
            <a:fillRect/>
          </a:stretch>
        </p:blipFill>
        <p:spPr bwMode="auto">
          <a:xfrm>
            <a:off x="3810000" y="5486400"/>
            <a:ext cx="1219200" cy="1090613"/>
          </a:xfrm>
          <a:prstGeom prst="rect">
            <a:avLst/>
          </a:prstGeom>
          <a:noFill/>
          <a:ln w="9525">
            <a:noFill/>
            <a:miter lim="800000"/>
            <a:headEnd/>
            <a:tailEnd/>
          </a:ln>
        </p:spPr>
      </p:pic>
      <p:pic>
        <p:nvPicPr>
          <p:cNvPr id="7175" name="Picture 7" descr="Interlocking Gears Turning">
            <a:hlinkClick r:id="rId6"/>
          </p:cNvPr>
          <p:cNvPicPr>
            <a:picLocks noChangeAspect="1" noChangeArrowheads="1" noCrop="1"/>
          </p:cNvPicPr>
          <p:nvPr/>
        </p:nvPicPr>
        <p:blipFill>
          <a:blip r:embed="rId7" cstate="print"/>
          <a:srcRect/>
          <a:stretch>
            <a:fillRect/>
          </a:stretch>
        </p:blipFill>
        <p:spPr bwMode="auto">
          <a:xfrm>
            <a:off x="8028384" y="2780928"/>
            <a:ext cx="857250" cy="857250"/>
          </a:xfrm>
          <a:prstGeom prst="rect">
            <a:avLst/>
          </a:prstGeom>
          <a:noFill/>
          <a:ln w="9525">
            <a:noFill/>
            <a:miter lim="800000"/>
            <a:headEnd/>
            <a:tailEnd/>
          </a:ln>
        </p:spPr>
      </p:pic>
      <p:pic>
        <p:nvPicPr>
          <p:cNvPr id="7176" name="Picture 8" descr="Old woman dreaming of cards">
            <a:hlinkClick r:id="rId8"/>
          </p:cNvPr>
          <p:cNvPicPr>
            <a:picLocks noChangeAspect="1" noChangeArrowheads="1" noCrop="1"/>
          </p:cNvPicPr>
          <p:nvPr/>
        </p:nvPicPr>
        <p:blipFill>
          <a:blip r:embed="rId9" cstate="print"/>
          <a:srcRect/>
          <a:stretch>
            <a:fillRect/>
          </a:stretch>
        </p:blipFill>
        <p:spPr bwMode="auto">
          <a:xfrm>
            <a:off x="7162800" y="1219200"/>
            <a:ext cx="1295400" cy="1203325"/>
          </a:xfrm>
          <a:prstGeom prst="rect">
            <a:avLst/>
          </a:prstGeom>
          <a:noFill/>
          <a:ln w="9525">
            <a:noFill/>
            <a:miter lim="800000"/>
            <a:headEnd/>
            <a:tailEnd/>
          </a:ln>
        </p:spPr>
      </p:pic>
      <p:pic>
        <p:nvPicPr>
          <p:cNvPr id="7177" name="Picture 9" descr="Blue liquid bubbling inside beaker">
            <a:hlinkClick r:id="rId10"/>
          </p:cNvPr>
          <p:cNvPicPr>
            <a:picLocks noChangeAspect="1" noChangeArrowheads="1" noCrop="1"/>
          </p:cNvPicPr>
          <p:nvPr/>
        </p:nvPicPr>
        <p:blipFill>
          <a:blip r:embed="rId11" cstate="print"/>
          <a:srcRect/>
          <a:stretch>
            <a:fillRect/>
          </a:stretch>
        </p:blipFill>
        <p:spPr bwMode="auto">
          <a:xfrm>
            <a:off x="0" y="1772816"/>
            <a:ext cx="857250" cy="857250"/>
          </a:xfrm>
          <a:prstGeom prst="rect">
            <a:avLst/>
          </a:prstGeom>
          <a:noFill/>
          <a:ln w="9525">
            <a:noFill/>
            <a:miter lim="800000"/>
            <a:headEnd/>
            <a:tailEnd/>
          </a:ln>
        </p:spPr>
      </p:pic>
      <p:pic>
        <p:nvPicPr>
          <p:cNvPr id="7178" name="Picture 10" descr="Gold calculator">
            <a:hlinkClick r:id="rId12"/>
          </p:cNvPr>
          <p:cNvPicPr>
            <a:picLocks noChangeAspect="1" noChangeArrowheads="1" noCrop="1"/>
          </p:cNvPicPr>
          <p:nvPr/>
        </p:nvPicPr>
        <p:blipFill>
          <a:blip r:embed="rId13" cstate="print"/>
          <a:srcRect/>
          <a:stretch>
            <a:fillRect/>
          </a:stretch>
        </p:blipFill>
        <p:spPr bwMode="auto">
          <a:xfrm>
            <a:off x="8077200" y="5029200"/>
            <a:ext cx="857250" cy="857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GREGOR MENDEL</a:t>
            </a:r>
            <a:endParaRPr lang="tr-TR" dirty="0"/>
          </a:p>
        </p:txBody>
      </p:sp>
      <p:pic>
        <p:nvPicPr>
          <p:cNvPr id="4" name="Picture 1026"/>
          <p:cNvPicPr>
            <a:picLocks noGrp="1" noChangeAspect="1" noChangeArrowheads="1"/>
          </p:cNvPicPr>
          <p:nvPr>
            <p:ph idx="1"/>
          </p:nvPr>
        </p:nvPicPr>
        <p:blipFill>
          <a:blip r:embed="rId3" cstate="print"/>
          <a:srcRect/>
          <a:stretch>
            <a:fillRect/>
          </a:stretch>
        </p:blipFill>
        <p:spPr bwMode="auto">
          <a:xfrm>
            <a:off x="899592" y="1628800"/>
            <a:ext cx="6774330" cy="432048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79512" y="457200"/>
            <a:ext cx="8278688" cy="1143000"/>
          </a:xfrm>
        </p:spPr>
        <p:txBody>
          <a:bodyPr/>
          <a:lstStyle/>
          <a:p>
            <a:pPr eaLnBrk="1" hangingPunct="1"/>
            <a:r>
              <a:rPr lang="tr-TR" dirty="0" smtClean="0">
                <a:solidFill>
                  <a:schemeClr val="tx1"/>
                </a:solidFill>
              </a:rPr>
              <a:t>Neden Bezelye?</a:t>
            </a:r>
          </a:p>
        </p:txBody>
      </p:sp>
      <p:sp>
        <p:nvSpPr>
          <p:cNvPr id="3075" name="Rectangle 3"/>
          <p:cNvSpPr>
            <a:spLocks noGrp="1" noChangeArrowheads="1"/>
          </p:cNvSpPr>
          <p:nvPr>
            <p:ph type="subTitle" idx="1"/>
          </p:nvPr>
        </p:nvSpPr>
        <p:spPr>
          <a:xfrm>
            <a:off x="685800" y="1676400"/>
            <a:ext cx="7772400" cy="4191000"/>
          </a:xfrm>
        </p:spPr>
        <p:txBody>
          <a:bodyPr/>
          <a:lstStyle/>
          <a:p>
            <a:pPr algn="l" eaLnBrk="1" hangingPunct="1">
              <a:buFontTx/>
              <a:buChar char="•"/>
            </a:pPr>
            <a:r>
              <a:rPr lang="en-US" dirty="0" smtClean="0">
                <a:solidFill>
                  <a:schemeClr val="tx1"/>
                </a:solidFill>
                <a:cs typeface="Times New Roman" pitchFamily="18" charset="0"/>
              </a:rPr>
              <a:t> </a:t>
            </a:r>
            <a:r>
              <a:rPr lang="tr-TR" dirty="0" smtClean="0">
                <a:solidFill>
                  <a:schemeClr val="tx1"/>
                </a:solidFill>
                <a:cs typeface="Times New Roman" pitchFamily="18" charset="0"/>
              </a:rPr>
              <a:t>Mendel kendi model sisteminde bezelyeleri kullanmıştır. Çünkü, yetiştirilmesi kolay, yapay tohumalama yapılabilir, bir sezonda olgunluğa ulaşabilir ve çok sayısı tohum üretilebilir.</a:t>
            </a:r>
            <a:endParaRPr lang="en-US" dirty="0" smtClean="0">
              <a:solidFill>
                <a:schemeClr val="tx1"/>
              </a:solidFill>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Rectangle 3"/>
          <p:cNvSpPr>
            <a:spLocks noGrp="1" noChangeArrowheads="1"/>
          </p:cNvSpPr>
          <p:nvPr>
            <p:ph type="subTitle" idx="1"/>
          </p:nvPr>
        </p:nvSpPr>
        <p:spPr>
          <a:xfrm>
            <a:off x="0" y="0"/>
            <a:ext cx="9144000" cy="1772816"/>
          </a:xfrm>
        </p:spPr>
        <p:txBody>
          <a:bodyPr>
            <a:normAutofit/>
          </a:bodyPr>
          <a:lstStyle/>
          <a:p>
            <a:pPr algn="just" eaLnBrk="1" hangingPunct="1">
              <a:buFontTx/>
              <a:buChar char="•"/>
            </a:pPr>
            <a:r>
              <a:rPr lang="tr-TR" sz="2400" dirty="0" smtClean="0">
                <a:solidFill>
                  <a:schemeClr val="tx1"/>
                </a:solidFill>
                <a:cs typeface="Times New Roman" pitchFamily="18" charset="0"/>
              </a:rPr>
              <a:t>Mendel çalışmalarında 7 farklı karakter seçti. Her karakter (ıra) 2 adet kolayca ayırdedilebilir karşıt görünüm yani fenotip taşıyordu. </a:t>
            </a:r>
            <a:r>
              <a:rPr lang="en-US" sz="2400" dirty="0" smtClean="0">
                <a:solidFill>
                  <a:schemeClr val="tx1"/>
                </a:solidFill>
                <a:cs typeface="Times New Roman" pitchFamily="18" charset="0"/>
              </a:rPr>
              <a:t>Mendel</a:t>
            </a:r>
            <a:r>
              <a:rPr lang="tr-TR" sz="2400" dirty="0" smtClean="0">
                <a:solidFill>
                  <a:schemeClr val="tx1"/>
                </a:solidFill>
                <a:cs typeface="Times New Roman" pitchFamily="18" charset="0"/>
              </a:rPr>
              <a:t> çalışmasında kalıtımın farklı birimleri olduğunu ve gametlerin oluşumu boyunca bunların davranışlarını tahmin edilebilir olduğunu saptadı.</a:t>
            </a:r>
            <a:endParaRPr lang="en-US" sz="2400" dirty="0" smtClean="0">
              <a:solidFill>
                <a:schemeClr val="tx1"/>
              </a:solidFill>
              <a:cs typeface="Times New Roman" pitchFamily="18" charset="0"/>
            </a:endParaRPr>
          </a:p>
        </p:txBody>
      </p:sp>
      <p:pic>
        <p:nvPicPr>
          <p:cNvPr id="5" name="Picture 4" descr="03_01"/>
          <p:cNvPicPr>
            <a:picLocks noChangeAspect="1" noChangeArrowheads="1"/>
          </p:cNvPicPr>
          <p:nvPr/>
        </p:nvPicPr>
        <p:blipFill>
          <a:blip r:embed="rId3" cstate="print"/>
          <a:srcRect b="3641"/>
          <a:stretch>
            <a:fillRect/>
          </a:stretch>
        </p:blipFill>
        <p:spPr bwMode="auto">
          <a:xfrm>
            <a:off x="539552" y="2060848"/>
            <a:ext cx="8208912" cy="4589413"/>
          </a:xfrm>
          <a:prstGeom prst="rect">
            <a:avLst/>
          </a:prstGeom>
          <a:noFill/>
          <a:ln w="9525">
            <a:noFill/>
            <a:miter lim="800000"/>
            <a:headEnd/>
            <a:tailEnd/>
          </a:ln>
        </p:spPr>
      </p:pic>
      <p:sp>
        <p:nvSpPr>
          <p:cNvPr id="6" name="Text Box 5"/>
          <p:cNvSpPr txBox="1">
            <a:spLocks noChangeArrowheads="1"/>
          </p:cNvSpPr>
          <p:nvPr/>
        </p:nvSpPr>
        <p:spPr bwMode="auto">
          <a:xfrm>
            <a:off x="0" y="6581775"/>
            <a:ext cx="9144000" cy="274638"/>
          </a:xfrm>
          <a:prstGeom prst="rect">
            <a:avLst/>
          </a:prstGeom>
          <a:solidFill>
            <a:schemeClr val="bg1"/>
          </a:solidFill>
          <a:ln w="9525">
            <a:noFill/>
            <a:miter lim="800000"/>
            <a:headEnd/>
            <a:tailEnd/>
          </a:ln>
        </p:spPr>
        <p:txBody>
          <a:bodyPr lIns="82269" tIns="41134" rIns="82269" bIns="41134">
            <a:spAutoFit/>
          </a:bodyPr>
          <a:lstStyle/>
          <a:p>
            <a:pPr algn="ctr" defTabSz="822325" eaLnBrk="0" hangingPunct="0"/>
            <a:r>
              <a:rPr lang="en-US" sz="1300" b="1" dirty="0">
                <a:latin typeface="Arial" charset="0"/>
              </a:rPr>
              <a:t>Figure 3-1</a:t>
            </a:r>
            <a:r>
              <a:rPr lang="en-US" sz="1300" dirty="0">
                <a:latin typeface="Arial" charset="0"/>
              </a:rPr>
              <a:t>    Copyright </a:t>
            </a:r>
            <a:r>
              <a:rPr lang="en-US" sz="1300" dirty="0">
                <a:latin typeface="Arial" charset="0"/>
                <a:cs typeface="Arial" charset="0"/>
              </a:rPr>
              <a:t>© 2006 Pearson Prentice Hall, Inc.</a:t>
            </a:r>
            <a:endParaRPr lang="en-GB" sz="1300" dirty="0">
              <a:latin typeface="Arial" charset="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457200"/>
            <a:ext cx="7772400" cy="1143000"/>
          </a:xfrm>
        </p:spPr>
        <p:txBody>
          <a:bodyPr/>
          <a:lstStyle/>
          <a:p>
            <a:pPr eaLnBrk="1" hangingPunct="1"/>
            <a:endParaRPr lang="tr-TR" smtClean="0">
              <a:solidFill>
                <a:schemeClr val="tx1"/>
              </a:solidFill>
            </a:endParaRPr>
          </a:p>
        </p:txBody>
      </p:sp>
      <p:sp>
        <p:nvSpPr>
          <p:cNvPr id="6147" name="Rectangle 3"/>
          <p:cNvSpPr>
            <a:spLocks noGrp="1" noChangeArrowheads="1"/>
          </p:cNvSpPr>
          <p:nvPr>
            <p:ph type="subTitle" idx="1"/>
          </p:nvPr>
        </p:nvSpPr>
        <p:spPr>
          <a:xfrm>
            <a:off x="685800" y="1676400"/>
            <a:ext cx="7772400" cy="4191000"/>
          </a:xfrm>
        </p:spPr>
        <p:txBody>
          <a:bodyPr/>
          <a:lstStyle/>
          <a:p>
            <a:pPr algn="l" eaLnBrk="1" hangingPunct="1">
              <a:buFontTx/>
              <a:buChar char="•"/>
            </a:pPr>
            <a:r>
              <a:rPr lang="en-US" dirty="0" smtClean="0">
                <a:solidFill>
                  <a:schemeClr val="tx1"/>
                </a:solidFill>
                <a:cs typeface="Times New Roman" pitchFamily="18" charset="0"/>
              </a:rPr>
              <a:t> Mendel</a:t>
            </a:r>
            <a:r>
              <a:rPr lang="tr-TR" dirty="0" smtClean="0">
                <a:solidFill>
                  <a:schemeClr val="tx1"/>
                </a:solidFill>
                <a:cs typeface="Times New Roman" pitchFamily="18" charset="0"/>
              </a:rPr>
              <a:t>’in</a:t>
            </a:r>
            <a:r>
              <a:rPr lang="en-US" dirty="0" smtClean="0">
                <a:solidFill>
                  <a:schemeClr val="tx1"/>
                </a:solidFill>
                <a:cs typeface="Times New Roman" pitchFamily="18" charset="0"/>
              </a:rPr>
              <a:t> </a:t>
            </a:r>
            <a:r>
              <a:rPr lang="tr-TR" dirty="0" smtClean="0">
                <a:solidFill>
                  <a:schemeClr val="tx1"/>
                </a:solidFill>
                <a:cs typeface="Times New Roman" pitchFamily="18" charset="0"/>
              </a:rPr>
              <a:t>ilkeleri;</a:t>
            </a:r>
            <a:r>
              <a:rPr lang="en-US" dirty="0" smtClean="0">
                <a:solidFill>
                  <a:schemeClr val="tx1"/>
                </a:solidFill>
                <a:cs typeface="Times New Roman" pitchFamily="18" charset="0"/>
              </a:rPr>
              <a:t> </a:t>
            </a:r>
            <a:r>
              <a:rPr lang="tr-TR" dirty="0" smtClean="0">
                <a:solidFill>
                  <a:schemeClr val="tx1"/>
                </a:solidFill>
                <a:cs typeface="Times New Roman" pitchFamily="18" charset="0"/>
              </a:rPr>
              <a:t>Mendel genetiğinin veya Transmission Genetiğin temeli olarak kabul edilmiştir.</a:t>
            </a:r>
            <a:endParaRPr lang="en-US" dirty="0" smtClean="0">
              <a:solidFill>
                <a:schemeClr val="tx1"/>
              </a:solidFill>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11560" y="2276872"/>
            <a:ext cx="7772400" cy="1143000"/>
          </a:xfrm>
        </p:spPr>
        <p:txBody>
          <a:bodyPr>
            <a:normAutofit fontScale="90000"/>
          </a:bodyPr>
          <a:lstStyle/>
          <a:p>
            <a:pPr eaLnBrk="1" hangingPunct="1"/>
            <a:r>
              <a:rPr lang="tr-TR" dirty="0" smtClean="0">
                <a:solidFill>
                  <a:srgbClr val="FFFF00"/>
                </a:solidFill>
                <a:cs typeface="Times New Roman" pitchFamily="18" charset="0"/>
              </a:rPr>
              <a:t>Monohibrid Çaprazlama; bir özelliğin generasyondan generasyona nasıl geçtiğini gösterir</a:t>
            </a:r>
            <a:r>
              <a:rPr lang="tr-TR" dirty="0" smtClean="0">
                <a:solidFill>
                  <a:srgbClr val="FF3300"/>
                </a:solidFill>
                <a:cs typeface="Times New Roman" pitchFamily="18" charset="0"/>
              </a:rPr>
              <a:t>.</a:t>
            </a:r>
            <a:endParaRPr lang="en-US" dirty="0" smtClean="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3"/>
          <p:cNvSpPr>
            <a:spLocks noGrp="1" noChangeArrowheads="1"/>
          </p:cNvSpPr>
          <p:nvPr>
            <p:ph type="subTitle" idx="1"/>
          </p:nvPr>
        </p:nvSpPr>
        <p:spPr>
          <a:xfrm>
            <a:off x="685800" y="609600"/>
            <a:ext cx="7772400" cy="4191000"/>
          </a:xfrm>
        </p:spPr>
        <p:txBody>
          <a:bodyPr>
            <a:normAutofit fontScale="77500" lnSpcReduction="20000"/>
          </a:bodyPr>
          <a:lstStyle/>
          <a:p>
            <a:pPr algn="l" eaLnBrk="1" hangingPunct="1">
              <a:buFontTx/>
              <a:buChar char="•"/>
            </a:pPr>
            <a:r>
              <a:rPr lang="en-US" dirty="0" smtClean="0">
                <a:cs typeface="Times New Roman" pitchFamily="18" charset="0"/>
              </a:rPr>
              <a:t> </a:t>
            </a:r>
            <a:r>
              <a:rPr lang="tr-TR" dirty="0" smtClean="0">
                <a:cs typeface="Times New Roman" pitchFamily="18" charset="0"/>
              </a:rPr>
              <a:t>Mendel’in en basit çarprazları bir çift karşıt özellik  ile yapıldı.</a:t>
            </a:r>
          </a:p>
          <a:p>
            <a:pPr algn="l" eaLnBrk="1" hangingPunct="1"/>
            <a:r>
              <a:rPr lang="tr-TR" dirty="0" smtClean="0">
                <a:cs typeface="Times New Roman" pitchFamily="18" charset="0"/>
              </a:rPr>
              <a:t> Original ebeveyn bireyler </a:t>
            </a:r>
            <a:r>
              <a:rPr lang="tr-TR" dirty="0" smtClean="0">
                <a:solidFill>
                  <a:srgbClr val="FF0000"/>
                </a:solidFill>
                <a:cs typeface="Times New Roman" pitchFamily="18" charset="0"/>
              </a:rPr>
              <a:t>P1 </a:t>
            </a:r>
            <a:r>
              <a:rPr lang="tr-TR" dirty="0" smtClean="0">
                <a:cs typeface="Times New Roman" pitchFamily="18" charset="0"/>
              </a:rPr>
              <a:t>yada parental generasyon (Atasal nesil) denir. </a:t>
            </a:r>
          </a:p>
          <a:p>
            <a:pPr algn="l" eaLnBrk="1" hangingPunct="1"/>
            <a:r>
              <a:rPr lang="tr-TR" dirty="0" smtClean="0">
                <a:cs typeface="Times New Roman" pitchFamily="18" charset="0"/>
              </a:rPr>
              <a:t>Bunların yavrularına </a:t>
            </a:r>
            <a:r>
              <a:rPr lang="tr-TR" dirty="0" smtClean="0">
                <a:solidFill>
                  <a:srgbClr val="FF0000"/>
                </a:solidFill>
                <a:cs typeface="Times New Roman" pitchFamily="18" charset="0"/>
              </a:rPr>
              <a:t>F1 </a:t>
            </a:r>
            <a:r>
              <a:rPr lang="tr-TR" dirty="0" smtClean="0">
                <a:cs typeface="Times New Roman" pitchFamily="18" charset="0"/>
              </a:rPr>
              <a:t>yada first filial generasyon (Birinci yavrudöl kuşak- birinci kuşak) adı verilmektedir.</a:t>
            </a:r>
          </a:p>
          <a:p>
            <a:pPr algn="l" eaLnBrk="1" hangingPunct="1"/>
            <a:r>
              <a:rPr lang="tr-TR" dirty="0" smtClean="0">
                <a:cs typeface="Times New Roman" pitchFamily="18" charset="0"/>
              </a:rPr>
              <a:t> F1 soyunun kendilenmesi (self- fertilization) ile ortaya çıkan nesile de </a:t>
            </a:r>
            <a:r>
              <a:rPr lang="tr-TR" dirty="0" smtClean="0">
                <a:solidFill>
                  <a:srgbClr val="FF0000"/>
                </a:solidFill>
                <a:cs typeface="Times New Roman" pitchFamily="18" charset="0"/>
              </a:rPr>
              <a:t>F2</a:t>
            </a:r>
            <a:r>
              <a:rPr lang="tr-TR" dirty="0" smtClean="0">
                <a:cs typeface="Times New Roman" pitchFamily="18" charset="0"/>
              </a:rPr>
              <a:t> yada ikinci kuşak yada generasyon denilmektedir. </a:t>
            </a:r>
          </a:p>
          <a:p>
            <a:pPr algn="l" eaLnBrk="1" hangingPunct="1"/>
            <a:r>
              <a:rPr lang="tr-TR" dirty="0" smtClean="0">
                <a:cs typeface="Times New Roman" pitchFamily="18" charset="0"/>
              </a:rPr>
              <a:t>İzleyen soyları benzer şekilde F3,F4 vb olarak adlandırabiliriz.   </a:t>
            </a:r>
          </a:p>
          <a:p>
            <a:pPr algn="l" eaLnBrk="1" hangingPunct="1">
              <a:buFontTx/>
              <a:buChar char="•"/>
            </a:pPr>
            <a:endParaRPr lang="en-US" dirty="0" smtClean="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3"/>
          <p:cNvSpPr>
            <a:spLocks noGrp="1" noChangeArrowheads="1"/>
          </p:cNvSpPr>
          <p:nvPr>
            <p:ph type="subTitle" idx="1"/>
          </p:nvPr>
        </p:nvSpPr>
        <p:spPr>
          <a:xfrm>
            <a:off x="304800" y="457200"/>
            <a:ext cx="4724400" cy="5638800"/>
          </a:xfrm>
        </p:spPr>
        <p:txBody>
          <a:bodyPr/>
          <a:lstStyle/>
          <a:p>
            <a:pPr algn="l" eaLnBrk="1" hangingPunct="1">
              <a:buFontTx/>
              <a:buChar char="•"/>
            </a:pPr>
            <a:r>
              <a:rPr lang="en-US" dirty="0" smtClean="0">
                <a:cs typeface="Times New Roman" pitchFamily="18" charset="0"/>
              </a:rPr>
              <a:t> </a:t>
            </a:r>
            <a:r>
              <a:rPr lang="tr-TR" dirty="0" smtClean="0">
                <a:cs typeface="Times New Roman" pitchFamily="18" charset="0"/>
              </a:rPr>
              <a:t>Monohibritin F generasyonunda</a:t>
            </a:r>
            <a:r>
              <a:rPr lang="en-US" dirty="0" smtClean="0">
                <a:cs typeface="Times New Roman" pitchFamily="18" charset="0"/>
              </a:rPr>
              <a:t>, </a:t>
            </a:r>
            <a:r>
              <a:rPr lang="tr-TR" dirty="0" smtClean="0">
                <a:cs typeface="Times New Roman" pitchFamily="18" charset="0"/>
              </a:rPr>
              <a:t>tüm bitkiler 2 zıt karakterden sadece bir tanesine sahiptirler. F2 generasyonda ise, ¾  bitki F1 deki aynı özelligi gösterirken, ¼ bitki F1 de görülmeyen karakteri diğer zıt karakteri gösterir.</a:t>
            </a:r>
            <a:endParaRPr lang="en-US" dirty="0" smtClean="0">
              <a:cs typeface="Times New Roman" pitchFamily="18" charset="0"/>
            </a:endParaRPr>
          </a:p>
        </p:txBody>
      </p:sp>
      <p:pic>
        <p:nvPicPr>
          <p:cNvPr id="9219" name="Picture 2" descr="03_03"/>
          <p:cNvPicPr>
            <a:picLocks noChangeAspect="1" noChangeArrowheads="1"/>
          </p:cNvPicPr>
          <p:nvPr/>
        </p:nvPicPr>
        <p:blipFill>
          <a:blip r:embed="rId3" cstate="print"/>
          <a:srcRect l="22292" r="19925" b="16577"/>
          <a:stretch>
            <a:fillRect/>
          </a:stretch>
        </p:blipFill>
        <p:spPr bwMode="auto">
          <a:xfrm>
            <a:off x="6172200" y="87313"/>
            <a:ext cx="2971800" cy="6510039"/>
          </a:xfrm>
          <a:prstGeom prst="rect">
            <a:avLst/>
          </a:prstGeom>
          <a:noFill/>
          <a:ln w="9525">
            <a:noFill/>
            <a:miter lim="800000"/>
            <a:headEnd/>
            <a:tailEnd/>
          </a:ln>
        </p:spPr>
      </p:pic>
      <p:sp>
        <p:nvSpPr>
          <p:cNvPr id="4" name="Text Box 5"/>
          <p:cNvSpPr txBox="1">
            <a:spLocks noChangeArrowheads="1"/>
          </p:cNvSpPr>
          <p:nvPr/>
        </p:nvSpPr>
        <p:spPr bwMode="auto">
          <a:xfrm>
            <a:off x="6012160" y="6605651"/>
            <a:ext cx="3131840" cy="252349"/>
          </a:xfrm>
          <a:prstGeom prst="rect">
            <a:avLst/>
          </a:prstGeom>
          <a:solidFill>
            <a:schemeClr val="bg1"/>
          </a:solidFill>
          <a:ln w="9525">
            <a:noFill/>
            <a:miter lim="800000"/>
            <a:headEnd/>
            <a:tailEnd/>
          </a:ln>
        </p:spPr>
        <p:txBody>
          <a:bodyPr wrap="square" lIns="82269" tIns="41134" rIns="82269" bIns="41134">
            <a:spAutoFit/>
          </a:bodyPr>
          <a:lstStyle/>
          <a:p>
            <a:pPr algn="ctr" defTabSz="822325" eaLnBrk="0" hangingPunct="0"/>
            <a:r>
              <a:rPr lang="en-US" sz="1100" dirty="0" smtClean="0">
                <a:latin typeface="Arial" charset="0"/>
              </a:rPr>
              <a:t>Copyright </a:t>
            </a:r>
            <a:r>
              <a:rPr lang="en-US" sz="1100" dirty="0">
                <a:latin typeface="Arial" charset="0"/>
                <a:cs typeface="Arial" charset="0"/>
              </a:rPr>
              <a:t>© 2006 Pearson Prentice Hall, Inc.</a:t>
            </a:r>
            <a:endParaRPr lang="en-GB" sz="1100" dirty="0">
              <a:latin typeface="Arial" charset="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3"/>
          <p:cNvSpPr>
            <a:spLocks noGrp="1" noChangeArrowheads="1"/>
          </p:cNvSpPr>
          <p:nvPr>
            <p:ph type="subTitle" idx="1"/>
          </p:nvPr>
        </p:nvSpPr>
        <p:spPr>
          <a:xfrm>
            <a:off x="609600" y="1143000"/>
            <a:ext cx="7772400" cy="4191000"/>
          </a:xfrm>
        </p:spPr>
        <p:txBody>
          <a:bodyPr>
            <a:normAutofit fontScale="92500" lnSpcReduction="20000"/>
          </a:bodyPr>
          <a:lstStyle/>
          <a:p>
            <a:pPr algn="l" eaLnBrk="1" hangingPunct="1">
              <a:buFontTx/>
              <a:buChar char="•"/>
            </a:pPr>
            <a:r>
              <a:rPr lang="en-US" dirty="0" smtClean="0">
                <a:solidFill>
                  <a:schemeClr val="tx1"/>
                </a:solidFill>
                <a:cs typeface="Times New Roman" pitchFamily="18" charset="0"/>
              </a:rPr>
              <a:t> </a:t>
            </a:r>
            <a:r>
              <a:rPr lang="tr-TR" dirty="0" smtClean="0">
                <a:solidFill>
                  <a:schemeClr val="tx1"/>
                </a:solidFill>
                <a:cs typeface="Times New Roman" pitchFamily="18" charset="0"/>
              </a:rPr>
              <a:t>Bu sonucları açıklamak için; Mendel her bir özellik için </a:t>
            </a:r>
            <a:r>
              <a:rPr lang="tr-TR" b="1" dirty="0" smtClean="0">
                <a:solidFill>
                  <a:schemeClr val="tx1"/>
                </a:solidFill>
                <a:cs typeface="Times New Roman" pitchFamily="18" charset="0"/>
              </a:rPr>
              <a:t>“ özel birim faktörler” </a:t>
            </a:r>
            <a:r>
              <a:rPr lang="tr-TR" dirty="0" smtClean="0">
                <a:solidFill>
                  <a:schemeClr val="tx1"/>
                </a:solidFill>
                <a:cs typeface="Times New Roman" pitchFamily="18" charset="0"/>
              </a:rPr>
              <a:t>in olduğunu önermiştir.</a:t>
            </a:r>
          </a:p>
          <a:p>
            <a:pPr algn="l" eaLnBrk="1" hangingPunct="1">
              <a:buFontTx/>
              <a:buChar char="•"/>
            </a:pPr>
            <a:r>
              <a:rPr lang="tr-TR" dirty="0" smtClean="0">
                <a:solidFill>
                  <a:schemeClr val="tx1"/>
                </a:solidFill>
                <a:cs typeface="Times New Roman" pitchFamily="18" charset="0"/>
              </a:rPr>
              <a:t> Bu faktörlerin kalıtımın temel faktörleri olarak (Şimdi biz bunlara gen diyoruz) hizmet ettiklerini ve her bir bitkide ifade olunan çeşitli özelliklerin generasyondan generasyona degişmeden geçtiğini ileri sürmüştür.</a:t>
            </a:r>
          </a:p>
          <a:p>
            <a:pPr algn="l" eaLnBrk="1" hangingPunct="1">
              <a:buFontTx/>
              <a:buChar char="•"/>
            </a:pPr>
            <a:endParaRPr lang="tr-TR" dirty="0" smtClean="0">
              <a:solidFill>
                <a:schemeClr val="tx1"/>
              </a:solidFill>
              <a:cs typeface="Times New Roman" pitchFamily="18" charset="0"/>
            </a:endParaRPr>
          </a:p>
          <a:p>
            <a:pPr algn="l" eaLnBrk="1" hangingPunct="1">
              <a:buFontTx/>
              <a:buChar char="•"/>
            </a:pPr>
            <a:r>
              <a:rPr lang="tr-TR" dirty="0" smtClean="0">
                <a:solidFill>
                  <a:schemeClr val="tx1"/>
                </a:solidFill>
                <a:cs typeface="Times New Roman" pitchFamily="18" charset="0"/>
              </a:rPr>
              <a:t>Eşeye bağlı karakterler mi????</a:t>
            </a:r>
            <a:endParaRPr lang="en-US" dirty="0" smtClean="0">
              <a:solidFill>
                <a:schemeClr val="tx1"/>
              </a:solidFill>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762000" y="152400"/>
            <a:ext cx="7772400" cy="1143000"/>
          </a:xfrm>
        </p:spPr>
        <p:txBody>
          <a:bodyPr/>
          <a:lstStyle/>
          <a:p>
            <a:pPr eaLnBrk="1" hangingPunct="1"/>
            <a:r>
              <a:rPr lang="tr-TR" smtClean="0">
                <a:solidFill>
                  <a:schemeClr val="tx1"/>
                </a:solidFill>
              </a:rPr>
              <a:t>Mendelin ilkeleri</a:t>
            </a:r>
          </a:p>
        </p:txBody>
      </p:sp>
      <p:sp>
        <p:nvSpPr>
          <p:cNvPr id="16387" name="Rectangle 3"/>
          <p:cNvSpPr>
            <a:spLocks noGrp="1" noChangeArrowheads="1"/>
          </p:cNvSpPr>
          <p:nvPr>
            <p:ph type="subTitle" idx="1"/>
          </p:nvPr>
        </p:nvSpPr>
        <p:spPr>
          <a:xfrm>
            <a:off x="228600" y="1066800"/>
            <a:ext cx="8763000" cy="4800600"/>
          </a:xfrm>
        </p:spPr>
        <p:txBody>
          <a:bodyPr/>
          <a:lstStyle/>
          <a:p>
            <a:pPr algn="l" eaLnBrk="1" hangingPunct="1">
              <a:buFontTx/>
              <a:buChar char="•"/>
              <a:defRPr/>
            </a:pPr>
            <a:r>
              <a:rPr lang="en-US" dirty="0" smtClean="0">
                <a:solidFill>
                  <a:schemeClr val="tx1"/>
                </a:solidFill>
                <a:cs typeface="Times New Roman" pitchFamily="18" charset="0"/>
              </a:rPr>
              <a:t> </a:t>
            </a:r>
            <a:r>
              <a:rPr lang="tr-TR" dirty="0" smtClean="0">
                <a:solidFill>
                  <a:schemeClr val="tx1"/>
                </a:solidFill>
                <a:cs typeface="Times New Roman" pitchFamily="18" charset="0"/>
              </a:rPr>
              <a:t>Monohybrit çarprazlamalardan elde ettiği bulguların sürekliliğini kullanarak Mendel kalıtımın ilkelerine ait 3 ilkesini geliştirdi. </a:t>
            </a:r>
          </a:p>
          <a:p>
            <a:pPr marL="514350" indent="-514350" algn="l" eaLnBrk="1" hangingPunct="1">
              <a:buFontTx/>
              <a:buAutoNum type="arabicPeriod"/>
              <a:defRPr/>
            </a:pPr>
            <a:r>
              <a:rPr lang="tr-TR" dirty="0" smtClean="0">
                <a:solidFill>
                  <a:srgbClr val="FFFF00"/>
                </a:solidFill>
                <a:cs typeface="Times New Roman" pitchFamily="18" charset="0"/>
              </a:rPr>
              <a:t>Birim faktörler çift durumdadır.</a:t>
            </a:r>
          </a:p>
          <a:p>
            <a:pPr marL="514350" indent="-514350" algn="l" eaLnBrk="1" hangingPunct="1">
              <a:defRPr/>
            </a:pPr>
            <a:r>
              <a:rPr lang="tr-TR" dirty="0" smtClean="0">
                <a:solidFill>
                  <a:schemeClr val="tx1"/>
                </a:solidFill>
                <a:cs typeface="Times New Roman" pitchFamily="18" charset="0"/>
              </a:rPr>
              <a:t>Genetik karakterler, bir organizmada çift-çift bulunan birim faktörlerle kontrol edilir.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09600"/>
            <a:ext cx="7772400" cy="4114800"/>
          </a:xfrm>
        </p:spPr>
        <p:txBody>
          <a:bodyPr>
            <a:normAutofit fontScale="92500" lnSpcReduction="10000"/>
          </a:bodyPr>
          <a:lstStyle/>
          <a:p>
            <a:pPr marL="514350" indent="-514350" eaLnBrk="1" hangingPunct="1">
              <a:buFontTx/>
              <a:buNone/>
              <a:defRPr/>
            </a:pPr>
            <a:r>
              <a:rPr lang="tr-TR" dirty="0" smtClean="0">
                <a:solidFill>
                  <a:srgbClr val="FFFF00"/>
                </a:solidFill>
                <a:cs typeface="Times New Roman" pitchFamily="18" charset="0"/>
              </a:rPr>
              <a:t>2. Dominantlık/Resesiflik</a:t>
            </a:r>
          </a:p>
          <a:p>
            <a:pPr marL="514350" indent="-514350" eaLnBrk="1" hangingPunct="1">
              <a:buFontTx/>
              <a:buNone/>
              <a:defRPr/>
            </a:pPr>
            <a:r>
              <a:rPr lang="tr-TR" dirty="0" smtClean="0">
                <a:cs typeface="Times New Roman" pitchFamily="18" charset="0"/>
              </a:rPr>
              <a:t>Tek bir karakterden sorumlu olan birbirine benzemeyen 2 birim faktör sorumlu olduğundan, bir birim faktör diğerine dominant iken diğerine resesif denir.</a:t>
            </a:r>
            <a:endParaRPr lang="en-US" dirty="0" smtClean="0">
              <a:cs typeface="Times New Roman" pitchFamily="18" charset="0"/>
            </a:endParaRPr>
          </a:p>
          <a:p>
            <a:pPr>
              <a:buFontTx/>
              <a:buNone/>
              <a:defRPr/>
            </a:pPr>
            <a:r>
              <a:rPr lang="tr-TR" dirty="0" smtClean="0">
                <a:solidFill>
                  <a:srgbClr val="FFFF00"/>
                </a:solidFill>
              </a:rPr>
              <a:t>3. Segregasyon (Ayrılım)</a:t>
            </a:r>
          </a:p>
          <a:p>
            <a:pPr>
              <a:buFontTx/>
              <a:buNone/>
              <a:defRPr/>
            </a:pPr>
            <a:r>
              <a:rPr lang="tr-TR" dirty="0" smtClean="0"/>
              <a:t>Gamet oluşumu sırasında çift durumdaki birim faktörler bölünür yada rastgele ayrılarak her gametin bunların birini alması sağlanır. </a:t>
            </a:r>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685800" y="457200"/>
            <a:ext cx="7772400" cy="1143000"/>
          </a:xfrm>
        </p:spPr>
        <p:txBody>
          <a:bodyPr/>
          <a:lstStyle/>
          <a:p>
            <a:pPr eaLnBrk="1" hangingPunct="1"/>
            <a:endParaRPr lang="tr-TR" smtClean="0">
              <a:solidFill>
                <a:schemeClr val="tx1"/>
              </a:solidFill>
            </a:endParaRPr>
          </a:p>
        </p:txBody>
      </p:sp>
      <p:sp>
        <p:nvSpPr>
          <p:cNvPr id="16387" name="Rectangle 3"/>
          <p:cNvSpPr>
            <a:spLocks noGrp="1" noChangeArrowheads="1"/>
          </p:cNvSpPr>
          <p:nvPr>
            <p:ph type="subTitle" idx="1"/>
          </p:nvPr>
        </p:nvSpPr>
        <p:spPr>
          <a:xfrm>
            <a:off x="685800" y="1676400"/>
            <a:ext cx="7772400" cy="4191000"/>
          </a:xfrm>
        </p:spPr>
        <p:txBody>
          <a:bodyPr/>
          <a:lstStyle/>
          <a:p>
            <a:pPr algn="l" eaLnBrk="1" hangingPunct="1">
              <a:buFontTx/>
              <a:buChar char="•"/>
            </a:pPr>
            <a:r>
              <a:rPr lang="en-US" dirty="0" smtClean="0">
                <a:cs typeface="Times New Roman" pitchFamily="18" charset="0"/>
              </a:rPr>
              <a:t> </a:t>
            </a:r>
            <a:r>
              <a:rPr lang="tr-TR" dirty="0" smtClean="0">
                <a:cs typeface="Times New Roman" pitchFamily="18" charset="0"/>
              </a:rPr>
              <a:t>Bireydeki bir özellik için alleller ( Bir genin alternatif formları) aynı olduğu zaman, bireyler homozigottur. Farklı olduğunda heterozigottur.</a:t>
            </a:r>
            <a:endParaRPr lang="en-US" dirty="0" smtClean="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ctrTitle"/>
          </p:nvPr>
        </p:nvSpPr>
        <p:spPr>
          <a:xfrm>
            <a:off x="685800" y="2286000"/>
            <a:ext cx="7772400" cy="1143000"/>
          </a:xfrm>
        </p:spPr>
        <p:txBody>
          <a:bodyPr>
            <a:normAutofit fontScale="90000"/>
          </a:bodyPr>
          <a:lstStyle/>
          <a:p>
            <a:pPr eaLnBrk="1" hangingPunct="1"/>
            <a:r>
              <a:rPr lang="tr-TR" dirty="0" smtClean="0">
                <a:cs typeface="Times New Roman" pitchFamily="18" charset="0"/>
              </a:rPr>
              <a:t>Mendel’in dihibrit melezlemesi onun dördüncü postülatını ortaya çıkartmıştır: </a:t>
            </a:r>
            <a:r>
              <a:rPr lang="tr-TR" dirty="0" smtClean="0">
                <a:solidFill>
                  <a:srgbClr val="FFFF00"/>
                </a:solidFill>
                <a:cs typeface="Times New Roman" pitchFamily="18" charset="0"/>
              </a:rPr>
              <a:t>Bağımsız açılım (</a:t>
            </a:r>
            <a:r>
              <a:rPr lang="en-US" dirty="0" smtClean="0">
                <a:solidFill>
                  <a:srgbClr val="FFFF00"/>
                </a:solidFill>
                <a:cs typeface="Times New Roman" pitchFamily="18" charset="0"/>
              </a:rPr>
              <a:t>Independent Assortment</a:t>
            </a:r>
            <a:r>
              <a:rPr lang="tr-TR" dirty="0" smtClean="0">
                <a:solidFill>
                  <a:srgbClr val="C00000"/>
                </a:solidFill>
                <a:cs typeface="Times New Roman" pitchFamily="18" charset="0"/>
              </a:rPr>
              <a:t>)</a:t>
            </a:r>
            <a:endParaRPr lang="en-US" dirty="0" smtClean="0">
              <a:solidFill>
                <a:srgbClr val="C00000"/>
              </a:solidFill>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endParaRPr lang="en-GB" smtClean="0"/>
          </a:p>
        </p:txBody>
      </p:sp>
      <p:sp>
        <p:nvSpPr>
          <p:cNvPr id="23555" name="Rectangle 3"/>
          <p:cNvSpPr>
            <a:spLocks noGrp="1" noChangeArrowheads="1"/>
          </p:cNvSpPr>
          <p:nvPr>
            <p:ph idx="1"/>
          </p:nvPr>
        </p:nvSpPr>
        <p:spPr/>
        <p:txBody>
          <a:bodyPr/>
          <a:lstStyle/>
          <a:p>
            <a:pPr lvl="1" eaLnBrk="1" hangingPunct="1"/>
            <a:endParaRPr lang="en-GB" smtClean="0"/>
          </a:p>
        </p:txBody>
      </p:sp>
      <p:pic>
        <p:nvPicPr>
          <p:cNvPr id="23556" name="Picture 4" descr="03_05"/>
          <p:cNvPicPr>
            <a:picLocks noChangeAspect="1" noChangeArrowheads="1"/>
          </p:cNvPicPr>
          <p:nvPr/>
        </p:nvPicPr>
        <p:blipFill>
          <a:blip r:embed="rId3" cstate="print"/>
          <a:srcRect b="3479"/>
          <a:stretch>
            <a:fillRect/>
          </a:stretch>
        </p:blipFill>
        <p:spPr bwMode="auto">
          <a:xfrm>
            <a:off x="0" y="338138"/>
            <a:ext cx="9144000" cy="5880100"/>
          </a:xfrm>
          <a:prstGeom prst="rect">
            <a:avLst/>
          </a:prstGeom>
          <a:noFill/>
          <a:ln w="9525">
            <a:noFill/>
            <a:miter lim="800000"/>
            <a:headEnd/>
            <a:tailEnd/>
          </a:ln>
        </p:spPr>
      </p:pic>
      <p:sp>
        <p:nvSpPr>
          <p:cNvPr id="23557" name="Text Box 5"/>
          <p:cNvSpPr txBox="1">
            <a:spLocks noChangeArrowheads="1"/>
          </p:cNvSpPr>
          <p:nvPr/>
        </p:nvSpPr>
        <p:spPr bwMode="auto">
          <a:xfrm>
            <a:off x="0" y="6578600"/>
            <a:ext cx="9144000" cy="273050"/>
          </a:xfrm>
          <a:prstGeom prst="rect">
            <a:avLst/>
          </a:prstGeom>
          <a:solidFill>
            <a:schemeClr val="bg1"/>
          </a:solidFill>
          <a:ln w="9525">
            <a:noFill/>
            <a:miter lim="800000"/>
            <a:headEnd/>
            <a:tailEnd/>
          </a:ln>
        </p:spPr>
        <p:txBody>
          <a:bodyPr lIns="82269" tIns="41134" rIns="82269" bIns="41134">
            <a:spAutoFit/>
          </a:bodyPr>
          <a:lstStyle/>
          <a:p>
            <a:pPr algn="ctr" defTabSz="822325" eaLnBrk="0" hangingPunct="0"/>
            <a:r>
              <a:rPr lang="en-US" sz="1300" b="1">
                <a:latin typeface="Arial" charset="0"/>
              </a:rPr>
              <a:t>Figure 3-5</a:t>
            </a:r>
            <a:r>
              <a:rPr lang="en-US" sz="1300">
                <a:latin typeface="Arial" charset="0"/>
              </a:rPr>
              <a:t>    Copyright </a:t>
            </a:r>
            <a:r>
              <a:rPr lang="en-US" sz="1300">
                <a:latin typeface="Arial" charset="0"/>
                <a:cs typeface="Arial" charset="0"/>
              </a:rPr>
              <a:t>© 2006 Pearson Prentice Hall, Inc.</a:t>
            </a:r>
            <a:endParaRPr lang="en-GB" sz="1300">
              <a:latin typeface="Arial" charset="0"/>
              <a:cs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685800" y="457200"/>
            <a:ext cx="7772400" cy="1143000"/>
          </a:xfrm>
        </p:spPr>
        <p:txBody>
          <a:bodyPr/>
          <a:lstStyle/>
          <a:p>
            <a:pPr eaLnBrk="1" hangingPunct="1"/>
            <a:endParaRPr lang="tr-TR" smtClean="0">
              <a:solidFill>
                <a:schemeClr val="tx1"/>
              </a:solidFill>
            </a:endParaRPr>
          </a:p>
        </p:txBody>
      </p:sp>
      <p:sp>
        <p:nvSpPr>
          <p:cNvPr id="25603" name="Rectangle 3"/>
          <p:cNvSpPr>
            <a:spLocks noGrp="1" noChangeArrowheads="1"/>
          </p:cNvSpPr>
          <p:nvPr>
            <p:ph type="subTitle" idx="1"/>
          </p:nvPr>
        </p:nvSpPr>
        <p:spPr>
          <a:xfrm>
            <a:off x="685800" y="1676400"/>
            <a:ext cx="7772400" cy="4191000"/>
          </a:xfrm>
        </p:spPr>
        <p:txBody>
          <a:bodyPr/>
          <a:lstStyle/>
          <a:p>
            <a:pPr algn="l" eaLnBrk="1" hangingPunct="1">
              <a:buFontTx/>
              <a:buChar char="•"/>
            </a:pPr>
            <a:r>
              <a:rPr lang="en-US" dirty="0" smtClean="0">
                <a:cs typeface="Times New Roman" pitchFamily="18" charset="0"/>
              </a:rPr>
              <a:t> </a:t>
            </a:r>
            <a:r>
              <a:rPr lang="tr-TR" dirty="0" smtClean="0">
                <a:cs typeface="Times New Roman" pitchFamily="18" charset="0"/>
              </a:rPr>
              <a:t>Mendel’in dihybrid cross çalışması sonunda 4. postulatı ortaya atmıştır</a:t>
            </a:r>
          </a:p>
          <a:p>
            <a:pPr algn="l" eaLnBrk="1" hangingPunct="1"/>
            <a:r>
              <a:rPr lang="tr-TR" dirty="0" smtClean="0">
                <a:solidFill>
                  <a:srgbClr val="FFFF00"/>
                </a:solidFill>
                <a:cs typeface="Times New Roman" pitchFamily="18" charset="0"/>
              </a:rPr>
              <a:t>“ Gamet oluşumu sırasında özellikler yada birbirinden bağımsız olarak hareket ederler. Ve gametlerin olası tüm kombinasyonları eşit frekansla oluşacaktır”</a:t>
            </a:r>
            <a:endParaRPr lang="en-US" dirty="0" smtClean="0">
              <a:solidFill>
                <a:srgbClr val="FFFF00"/>
              </a:solidFill>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endParaRPr lang="tr-TR" smtClean="0"/>
          </a:p>
        </p:txBody>
      </p:sp>
      <p:sp>
        <p:nvSpPr>
          <p:cNvPr id="26627" name="Content Placeholder 2"/>
          <p:cNvSpPr>
            <a:spLocks noGrp="1"/>
          </p:cNvSpPr>
          <p:nvPr>
            <p:ph idx="1"/>
          </p:nvPr>
        </p:nvSpPr>
        <p:spPr/>
        <p:txBody>
          <a:bodyPr/>
          <a:lstStyle/>
          <a:p>
            <a:r>
              <a:rPr lang="tr-TR" smtClean="0"/>
              <a:t>Bu postulat, herhangi bir birim faktör çiftinin ayrılmasının diğerlerinden bağımsız olarak ortaya çıkacağı koşulu getiriyor. Ayrılım sonucu olarak her gamet birim faktör çiftinin bir üyesini alır. Böylece, bağımsız açılım postulatına göre , gametlerin tüm olası kombinasyonları eşit frekansta meydana gelir.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3"/>
          <p:cNvSpPr>
            <a:spLocks noGrp="1" noChangeArrowheads="1"/>
          </p:cNvSpPr>
          <p:nvPr>
            <p:ph idx="1"/>
          </p:nvPr>
        </p:nvSpPr>
        <p:spPr>
          <a:xfrm rot="16200000">
            <a:off x="-1371600" y="3276600"/>
            <a:ext cx="4572000" cy="609600"/>
          </a:xfrm>
        </p:spPr>
        <p:txBody>
          <a:bodyPr>
            <a:normAutofit fontScale="85000" lnSpcReduction="10000"/>
          </a:bodyPr>
          <a:lstStyle/>
          <a:p>
            <a:pPr lvl="1" eaLnBrk="1" hangingPunct="1">
              <a:buFontTx/>
              <a:buNone/>
            </a:pPr>
            <a:r>
              <a:rPr lang="en-US" smtClean="0">
                <a:cs typeface="Times New Roman" pitchFamily="18" charset="0"/>
              </a:rPr>
              <a:t>Note the 9:3:3:1 dihybrid ratio</a:t>
            </a:r>
            <a:endParaRPr lang="en-GB" smtClean="0"/>
          </a:p>
        </p:txBody>
      </p:sp>
      <p:pic>
        <p:nvPicPr>
          <p:cNvPr id="27651" name="Picture 4" descr="03_07"/>
          <p:cNvPicPr>
            <a:picLocks noChangeAspect="1" noChangeArrowheads="1"/>
          </p:cNvPicPr>
          <p:nvPr/>
        </p:nvPicPr>
        <p:blipFill>
          <a:blip r:embed="rId3" cstate="print"/>
          <a:srcRect b="3076"/>
          <a:stretch>
            <a:fillRect/>
          </a:stretch>
        </p:blipFill>
        <p:spPr bwMode="auto">
          <a:xfrm>
            <a:off x="2286000" y="0"/>
            <a:ext cx="6411913" cy="6588125"/>
          </a:xfrm>
          <a:prstGeom prst="rect">
            <a:avLst/>
          </a:prstGeom>
          <a:noFill/>
          <a:ln w="9525">
            <a:noFill/>
            <a:miter lim="800000"/>
            <a:headEnd/>
            <a:tailEnd/>
          </a:ln>
        </p:spPr>
      </p:pic>
      <p:sp>
        <p:nvSpPr>
          <p:cNvPr id="27652" name="Text Box 5"/>
          <p:cNvSpPr txBox="1">
            <a:spLocks noChangeArrowheads="1"/>
          </p:cNvSpPr>
          <p:nvPr/>
        </p:nvSpPr>
        <p:spPr bwMode="auto">
          <a:xfrm>
            <a:off x="0" y="6578600"/>
            <a:ext cx="9144000" cy="273050"/>
          </a:xfrm>
          <a:prstGeom prst="rect">
            <a:avLst/>
          </a:prstGeom>
          <a:solidFill>
            <a:schemeClr val="bg1"/>
          </a:solidFill>
          <a:ln w="9525">
            <a:noFill/>
            <a:miter lim="800000"/>
            <a:headEnd/>
            <a:tailEnd/>
          </a:ln>
        </p:spPr>
        <p:txBody>
          <a:bodyPr lIns="82269" tIns="41134" rIns="82269" bIns="41134">
            <a:spAutoFit/>
          </a:bodyPr>
          <a:lstStyle/>
          <a:p>
            <a:pPr algn="ctr" defTabSz="822325" eaLnBrk="0" hangingPunct="0"/>
            <a:r>
              <a:rPr lang="en-US" sz="1300" b="1">
                <a:latin typeface="Arial" charset="0"/>
              </a:rPr>
              <a:t>Figure 3-7</a:t>
            </a:r>
            <a:r>
              <a:rPr lang="en-US" sz="1300">
                <a:latin typeface="Arial" charset="0"/>
              </a:rPr>
              <a:t>    Copyright </a:t>
            </a:r>
            <a:r>
              <a:rPr lang="en-US" sz="1300">
                <a:latin typeface="Arial" charset="0"/>
                <a:cs typeface="Arial" charset="0"/>
              </a:rPr>
              <a:t>© 2006 Pearson Prentice Hall, Inc.</a:t>
            </a:r>
            <a:endParaRPr lang="en-GB" sz="1300">
              <a:latin typeface="Arial" charset="0"/>
              <a:cs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Genetik Materyal</a:t>
            </a:r>
          </a:p>
        </p:txBody>
      </p:sp>
      <p:sp>
        <p:nvSpPr>
          <p:cNvPr id="34819" name="Rectangle 3"/>
          <p:cNvSpPr>
            <a:spLocks noGrp="1" noChangeArrowheads="1"/>
          </p:cNvSpPr>
          <p:nvPr>
            <p:ph idx="1"/>
          </p:nvPr>
        </p:nvSpPr>
        <p:spPr/>
        <p:txBody>
          <a:bodyPr/>
          <a:lstStyle/>
          <a:p>
            <a:pPr eaLnBrk="1" hangingPunct="1"/>
            <a:r>
              <a:rPr lang="en-US" dirty="0" smtClean="0"/>
              <a:t>DNA, RNA, Protein</a:t>
            </a:r>
          </a:p>
          <a:p>
            <a:pPr eaLnBrk="1" hangingPunct="1"/>
            <a:r>
              <a:rPr lang="en-US" dirty="0" err="1" smtClean="0"/>
              <a:t>Genetik</a:t>
            </a:r>
            <a:r>
              <a:rPr lang="en-US" dirty="0" smtClean="0"/>
              <a:t> </a:t>
            </a:r>
            <a:r>
              <a:rPr lang="en-US" dirty="0" err="1" smtClean="0"/>
              <a:t>materyalin</a:t>
            </a:r>
            <a:r>
              <a:rPr lang="en-US" dirty="0" smtClean="0"/>
              <a:t> </a:t>
            </a:r>
            <a:r>
              <a:rPr lang="en-US" dirty="0" err="1" smtClean="0"/>
              <a:t>ozellikleri</a:t>
            </a:r>
            <a:endParaRPr lang="en-US" dirty="0" smtClean="0"/>
          </a:p>
          <a:p>
            <a:pPr lvl="1" eaLnBrk="1" hangingPunct="1"/>
            <a:r>
              <a:rPr lang="en-US" dirty="0" err="1" smtClean="0"/>
              <a:t>Kendini</a:t>
            </a:r>
            <a:r>
              <a:rPr lang="en-US" dirty="0" smtClean="0"/>
              <a:t> </a:t>
            </a:r>
            <a:r>
              <a:rPr lang="en-US" dirty="0" err="1" smtClean="0"/>
              <a:t>esleme</a:t>
            </a:r>
            <a:r>
              <a:rPr lang="en-US" dirty="0" smtClean="0"/>
              <a:t> (</a:t>
            </a:r>
            <a:r>
              <a:rPr lang="en-US" dirty="0" err="1" smtClean="0"/>
              <a:t>Replikasyon</a:t>
            </a:r>
            <a:r>
              <a:rPr lang="en-US" dirty="0" smtClean="0"/>
              <a:t>)</a:t>
            </a:r>
          </a:p>
          <a:p>
            <a:pPr lvl="1" eaLnBrk="1" hangingPunct="1"/>
            <a:r>
              <a:rPr lang="en-US" dirty="0" err="1" smtClean="0"/>
              <a:t>Genetik</a:t>
            </a:r>
            <a:r>
              <a:rPr lang="en-US" dirty="0" smtClean="0"/>
              <a:t> </a:t>
            </a:r>
            <a:r>
              <a:rPr lang="en-US" dirty="0" err="1" smtClean="0"/>
              <a:t>bilgi</a:t>
            </a:r>
            <a:r>
              <a:rPr lang="en-US" dirty="0" smtClean="0"/>
              <a:t> </a:t>
            </a:r>
            <a:r>
              <a:rPr lang="en-US" dirty="0" err="1" smtClean="0"/>
              <a:t>depolama</a:t>
            </a:r>
            <a:endParaRPr lang="en-US" dirty="0" smtClean="0"/>
          </a:p>
          <a:p>
            <a:pPr lvl="1" eaLnBrk="1" hangingPunct="1"/>
            <a:r>
              <a:rPr lang="en-US" dirty="0" smtClean="0"/>
              <a:t>Bu </a:t>
            </a:r>
            <a:r>
              <a:rPr lang="en-US" dirty="0" err="1" smtClean="0"/>
              <a:t>bilgiyi</a:t>
            </a:r>
            <a:r>
              <a:rPr lang="en-US" dirty="0" smtClean="0"/>
              <a:t> </a:t>
            </a:r>
            <a:r>
              <a:rPr lang="en-US" dirty="0" err="1" smtClean="0"/>
              <a:t>ifade</a:t>
            </a:r>
            <a:r>
              <a:rPr lang="en-US" dirty="0" smtClean="0"/>
              <a:t> </a:t>
            </a:r>
            <a:r>
              <a:rPr lang="en-US" dirty="0" err="1" smtClean="0"/>
              <a:t>etme</a:t>
            </a:r>
            <a:endParaRPr lang="en-US" dirty="0" smtClean="0"/>
          </a:p>
          <a:p>
            <a:pPr lvl="1" eaLnBrk="1" hangingPunct="1"/>
            <a:r>
              <a:rPr lang="en-US" dirty="0" err="1" smtClean="0"/>
              <a:t>Mutasyonla</a:t>
            </a:r>
            <a:r>
              <a:rPr lang="en-US" dirty="0" smtClean="0"/>
              <a:t> </a:t>
            </a:r>
            <a:r>
              <a:rPr lang="en-US" dirty="0" err="1" smtClean="0"/>
              <a:t>degisim</a:t>
            </a:r>
            <a:r>
              <a:rPr lang="en-US" dirty="0" smtClean="0"/>
              <a:t> (</a:t>
            </a:r>
            <a:r>
              <a:rPr lang="en-US" dirty="0" err="1" smtClean="0"/>
              <a:t>varyasyon</a:t>
            </a:r>
            <a:r>
              <a:rPr lang="en-US" dirty="0" smtClean="0"/>
              <a:t>)</a:t>
            </a:r>
          </a:p>
          <a:p>
            <a:pPr eaLnBrk="1" hangingPunct="1"/>
            <a:endParaRPr lang="en-US" dirty="0" smtClean="0"/>
          </a:p>
        </p:txBody>
      </p:sp>
      <p:pic>
        <p:nvPicPr>
          <p:cNvPr id="4" name="Picture 5" descr="C:\Users\Zeynep\Desktop\DNA_animation.gif"/>
          <p:cNvPicPr>
            <a:picLocks noChangeAspect="1" noChangeArrowheads="1" noCrop="1"/>
          </p:cNvPicPr>
          <p:nvPr/>
        </p:nvPicPr>
        <p:blipFill>
          <a:blip r:embed="rId3" cstate="print"/>
          <a:srcRect/>
          <a:stretch>
            <a:fillRect/>
          </a:stretch>
        </p:blipFill>
        <p:spPr bwMode="auto">
          <a:xfrm>
            <a:off x="7092280" y="332656"/>
            <a:ext cx="1724025" cy="2981325"/>
          </a:xfrm>
          <a:prstGeom prst="rect">
            <a:avLst/>
          </a:prstGeom>
          <a:noFill/>
        </p:spPr>
      </p:pic>
      <p:pic>
        <p:nvPicPr>
          <p:cNvPr id="5" name="Picture 6" descr="DNA-RNA"/>
          <p:cNvPicPr>
            <a:picLocks noChangeAspect="1" noChangeArrowheads="1"/>
          </p:cNvPicPr>
          <p:nvPr/>
        </p:nvPicPr>
        <p:blipFill>
          <a:blip r:embed="rId4" cstate="print"/>
          <a:srcRect/>
          <a:stretch>
            <a:fillRect/>
          </a:stretch>
        </p:blipFill>
        <p:spPr bwMode="auto">
          <a:xfrm>
            <a:off x="6012160" y="3546475"/>
            <a:ext cx="3131840" cy="3311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tr-TR" smtClean="0"/>
              <a:t>Gen nedir?</a:t>
            </a:r>
          </a:p>
        </p:txBody>
      </p:sp>
      <p:sp>
        <p:nvSpPr>
          <p:cNvPr id="35843" name="Rectangle 3"/>
          <p:cNvSpPr>
            <a:spLocks noGrp="1" noChangeArrowheads="1"/>
          </p:cNvSpPr>
          <p:nvPr>
            <p:ph idx="1"/>
          </p:nvPr>
        </p:nvSpPr>
        <p:spPr/>
        <p:txBody>
          <a:bodyPr/>
          <a:lstStyle/>
          <a:p>
            <a:pPr eaLnBrk="1" hangingPunct="1"/>
            <a:r>
              <a:rPr lang="tr-TR" smtClean="0"/>
              <a:t>Herhangi bir kromozomdaki özel bir lokusta bulunan DNA baz dizilerinin oluşturduğu temel kalıtım birimidir </a:t>
            </a:r>
          </a:p>
          <a:p>
            <a:pPr eaLnBrk="1" hangingPunct="1"/>
            <a:r>
              <a:rPr lang="tr-TR" smtClean="0"/>
              <a:t>Genellikle işlevsel niteliktedir (amino asit kodlar)</a:t>
            </a:r>
          </a:p>
        </p:txBody>
      </p:sp>
      <p:pic>
        <p:nvPicPr>
          <p:cNvPr id="4" name="Picture 18" descr="Firefly Buzzing Around">
            <a:hlinkClick r:id="rId3"/>
          </p:cNvPr>
          <p:cNvPicPr>
            <a:picLocks noChangeAspect="1" noChangeArrowheads="1" noCrop="1"/>
          </p:cNvPicPr>
          <p:nvPr/>
        </p:nvPicPr>
        <p:blipFill>
          <a:blip r:embed="rId4" cstate="print"/>
          <a:srcRect/>
          <a:stretch>
            <a:fillRect/>
          </a:stretch>
        </p:blipFill>
        <p:spPr bwMode="auto">
          <a:xfrm>
            <a:off x="7620000" y="5666656"/>
            <a:ext cx="1524000" cy="1191344"/>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Santral Dogma</a:t>
            </a:r>
          </a:p>
        </p:txBody>
      </p:sp>
      <p:sp>
        <p:nvSpPr>
          <p:cNvPr id="36867" name="Rectangle 3"/>
          <p:cNvSpPr>
            <a:spLocks noGrp="1" noChangeArrowheads="1"/>
          </p:cNvSpPr>
          <p:nvPr>
            <p:ph idx="1"/>
          </p:nvPr>
        </p:nvSpPr>
        <p:spPr/>
        <p:txBody>
          <a:bodyPr/>
          <a:lstStyle/>
          <a:p>
            <a:pPr eaLnBrk="1" hangingPunct="1"/>
            <a:r>
              <a:rPr lang="en-US" smtClean="0"/>
              <a:t>DNA’dan RNA, RNA’dan protein sentezlenir </a:t>
            </a:r>
          </a:p>
        </p:txBody>
      </p:sp>
      <p:pic>
        <p:nvPicPr>
          <p:cNvPr id="36868" name="Picture 4" descr="centraldogma"/>
          <p:cNvPicPr>
            <a:picLocks noChangeAspect="1" noChangeArrowheads="1"/>
          </p:cNvPicPr>
          <p:nvPr/>
        </p:nvPicPr>
        <p:blipFill>
          <a:blip r:embed="rId3" cstate="print"/>
          <a:srcRect/>
          <a:stretch>
            <a:fillRect/>
          </a:stretch>
        </p:blipFill>
        <p:spPr bwMode="auto">
          <a:xfrm>
            <a:off x="4343400" y="2590800"/>
            <a:ext cx="4608513" cy="4267200"/>
          </a:xfrm>
          <a:prstGeom prst="rect">
            <a:avLst/>
          </a:prstGeom>
          <a:noFill/>
          <a:ln w="9525">
            <a:noFill/>
            <a:miter lim="800000"/>
            <a:headEnd/>
            <a:tailEnd/>
          </a:ln>
        </p:spPr>
      </p:pic>
      <p:pic>
        <p:nvPicPr>
          <p:cNvPr id="36869" name="Picture 6" descr="DNA-RNA"/>
          <p:cNvPicPr>
            <a:picLocks noChangeAspect="1" noChangeArrowheads="1"/>
          </p:cNvPicPr>
          <p:nvPr/>
        </p:nvPicPr>
        <p:blipFill>
          <a:blip r:embed="rId4" cstate="print"/>
          <a:srcRect/>
          <a:stretch>
            <a:fillRect/>
          </a:stretch>
        </p:blipFill>
        <p:spPr bwMode="auto">
          <a:xfrm>
            <a:off x="468313" y="3357563"/>
            <a:ext cx="3671887" cy="3311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tr-TR" smtClean="0"/>
              <a:t>DNA: deoksiribonukleik asit </a:t>
            </a:r>
          </a:p>
        </p:txBody>
      </p:sp>
      <p:sp>
        <p:nvSpPr>
          <p:cNvPr id="37891" name="Rectangle 3"/>
          <p:cNvSpPr>
            <a:spLocks noGrp="1" noChangeArrowheads="1"/>
          </p:cNvSpPr>
          <p:nvPr>
            <p:ph idx="1"/>
          </p:nvPr>
        </p:nvSpPr>
        <p:spPr/>
        <p:txBody>
          <a:bodyPr/>
          <a:lstStyle/>
          <a:p>
            <a:pPr eaLnBrk="1" hangingPunct="1"/>
            <a:r>
              <a:rPr lang="tr-TR" smtClean="0"/>
              <a:t>Bazlari; </a:t>
            </a:r>
          </a:p>
          <a:p>
            <a:pPr lvl="1" eaLnBrk="1" hangingPunct="1"/>
            <a:r>
              <a:rPr lang="tr-TR" smtClean="0"/>
              <a:t>A; Adenin</a:t>
            </a:r>
          </a:p>
          <a:p>
            <a:pPr lvl="1" eaLnBrk="1" hangingPunct="1"/>
            <a:r>
              <a:rPr lang="tr-TR" smtClean="0"/>
              <a:t>T; Timin</a:t>
            </a:r>
          </a:p>
          <a:p>
            <a:pPr lvl="1" eaLnBrk="1" hangingPunct="1"/>
            <a:r>
              <a:rPr lang="tr-TR" smtClean="0"/>
              <a:t>G; Guanin</a:t>
            </a:r>
          </a:p>
          <a:p>
            <a:pPr lvl="1" eaLnBrk="1" hangingPunct="1"/>
            <a:r>
              <a:rPr lang="tr-TR" smtClean="0"/>
              <a:t>C; Cytosin</a:t>
            </a:r>
          </a:p>
        </p:txBody>
      </p:sp>
      <p:pic>
        <p:nvPicPr>
          <p:cNvPr id="37892" name="Picture 4" descr="adna"/>
          <p:cNvPicPr>
            <a:picLocks noChangeAspect="1" noChangeArrowheads="1"/>
          </p:cNvPicPr>
          <p:nvPr/>
        </p:nvPicPr>
        <p:blipFill>
          <a:blip r:embed="rId3" cstate="print"/>
          <a:srcRect/>
          <a:stretch>
            <a:fillRect/>
          </a:stretch>
        </p:blipFill>
        <p:spPr bwMode="auto">
          <a:xfrm>
            <a:off x="5181600" y="1371600"/>
            <a:ext cx="2879725" cy="2447925"/>
          </a:xfrm>
          <a:prstGeom prst="rect">
            <a:avLst/>
          </a:prstGeom>
          <a:noFill/>
          <a:ln w="9525">
            <a:noFill/>
            <a:miter lim="800000"/>
            <a:headEnd/>
            <a:tailEnd/>
          </a:ln>
        </p:spPr>
      </p:pic>
      <p:pic>
        <p:nvPicPr>
          <p:cNvPr id="37893" name="Picture 5" descr="dnabases"/>
          <p:cNvPicPr>
            <a:picLocks noChangeAspect="1" noChangeArrowheads="1"/>
          </p:cNvPicPr>
          <p:nvPr/>
        </p:nvPicPr>
        <p:blipFill>
          <a:blip r:embed="rId4" cstate="print"/>
          <a:srcRect/>
          <a:stretch>
            <a:fillRect/>
          </a:stretch>
        </p:blipFill>
        <p:spPr bwMode="auto">
          <a:xfrm>
            <a:off x="5148263" y="3644900"/>
            <a:ext cx="3035300" cy="307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a:p>
        </p:txBody>
      </p:sp>
      <p:pic>
        <p:nvPicPr>
          <p:cNvPr id="4" name="Picture 4"/>
          <p:cNvPicPr>
            <a:picLocks noChangeAspect="1" noChangeArrowheads="1"/>
          </p:cNvPicPr>
          <p:nvPr/>
        </p:nvPicPr>
        <p:blipFill>
          <a:blip r:embed="rId3" cstate="print"/>
          <a:srcRect/>
          <a:stretch>
            <a:fillRect/>
          </a:stretch>
        </p:blipFill>
        <p:spPr bwMode="auto">
          <a:xfrm>
            <a:off x="611559" y="188640"/>
            <a:ext cx="8136905" cy="48245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tr-TR" smtClean="0"/>
              <a:t>kromozomlar</a:t>
            </a:r>
          </a:p>
        </p:txBody>
      </p:sp>
      <p:sp>
        <p:nvSpPr>
          <p:cNvPr id="38915" name="Rectangle 3"/>
          <p:cNvSpPr>
            <a:spLocks noGrp="1" noChangeArrowheads="1"/>
          </p:cNvSpPr>
          <p:nvPr>
            <p:ph idx="1"/>
          </p:nvPr>
        </p:nvSpPr>
        <p:spPr/>
        <p:txBody>
          <a:bodyPr/>
          <a:lstStyle/>
          <a:p>
            <a:pPr eaLnBrk="1" hangingPunct="1"/>
            <a:r>
              <a:rPr lang="tr-TR" dirty="0" smtClean="0"/>
              <a:t>DNA’nın özel mikroproteinlerle paketlenmiş hali</a:t>
            </a:r>
          </a:p>
          <a:p>
            <a:pPr eaLnBrk="1" hangingPunct="1"/>
            <a:r>
              <a:rPr lang="tr-TR" dirty="0" smtClean="0"/>
              <a:t>Hücre çekirdeğinde yer alır</a:t>
            </a:r>
          </a:p>
          <a:p>
            <a:pPr eaLnBrk="1" hangingPunct="1"/>
            <a:r>
              <a:rPr lang="tr-TR" dirty="0" smtClean="0"/>
              <a:t>Sayısı canlılar arasında farklılık gösterir</a:t>
            </a:r>
          </a:p>
          <a:p>
            <a:pPr lvl="1" eaLnBrk="1" hangingPunct="1"/>
            <a:r>
              <a:rPr lang="tr-TR" dirty="0" smtClean="0"/>
              <a:t>(drosophila: 5 çift, insan: 23 çift, inek: 30 çift, domuz: 20 çift vs.) </a:t>
            </a:r>
          </a:p>
          <a:p>
            <a:pPr eaLnBrk="1" hangingPunct="1"/>
            <a:endParaRPr lang="tr-TR"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tr-TR" smtClean="0"/>
              <a:t>kromozomlar</a:t>
            </a:r>
          </a:p>
        </p:txBody>
      </p:sp>
      <p:sp>
        <p:nvSpPr>
          <p:cNvPr id="39939" name="Rectangle 3"/>
          <p:cNvSpPr>
            <a:spLocks noGrp="1" noChangeArrowheads="1"/>
          </p:cNvSpPr>
          <p:nvPr>
            <p:ph idx="1"/>
          </p:nvPr>
        </p:nvSpPr>
        <p:spPr>
          <a:xfrm>
            <a:off x="468313" y="1628775"/>
            <a:ext cx="7632700" cy="4824413"/>
          </a:xfrm>
        </p:spPr>
        <p:txBody>
          <a:bodyPr/>
          <a:lstStyle/>
          <a:p>
            <a:pPr eaLnBrk="1" hangingPunct="1"/>
            <a:endParaRPr lang="tr-TR" smtClean="0"/>
          </a:p>
        </p:txBody>
      </p:sp>
      <p:pic>
        <p:nvPicPr>
          <p:cNvPr id="39940" name="Picture 4" descr="Chromatin_chromosome"/>
          <p:cNvPicPr>
            <a:picLocks noChangeAspect="1" noChangeArrowheads="1"/>
          </p:cNvPicPr>
          <p:nvPr/>
        </p:nvPicPr>
        <p:blipFill>
          <a:blip r:embed="rId3" cstate="print"/>
          <a:srcRect/>
          <a:stretch>
            <a:fillRect/>
          </a:stretch>
        </p:blipFill>
        <p:spPr bwMode="auto">
          <a:xfrm>
            <a:off x="755650" y="1700213"/>
            <a:ext cx="2816225" cy="3371850"/>
          </a:xfrm>
          <a:prstGeom prst="rect">
            <a:avLst/>
          </a:prstGeom>
          <a:noFill/>
          <a:ln w="9525">
            <a:noFill/>
            <a:miter lim="800000"/>
            <a:headEnd/>
            <a:tailEnd/>
          </a:ln>
        </p:spPr>
      </p:pic>
      <p:pic>
        <p:nvPicPr>
          <p:cNvPr id="39941" name="Picture 1028" descr="Life7e-Fig-09-05-0"/>
          <p:cNvPicPr>
            <a:picLocks noChangeAspect="1" noChangeArrowheads="1"/>
          </p:cNvPicPr>
          <p:nvPr/>
        </p:nvPicPr>
        <p:blipFill>
          <a:blip r:embed="rId4" cstate="print"/>
          <a:srcRect/>
          <a:stretch>
            <a:fillRect/>
          </a:stretch>
        </p:blipFill>
        <p:spPr bwMode="auto">
          <a:xfrm>
            <a:off x="3857625" y="1428750"/>
            <a:ext cx="5057775" cy="5143500"/>
          </a:xfrm>
          <a:prstGeom prst="rect">
            <a:avLst/>
          </a:prstGeom>
          <a:noFill/>
          <a:ln w="9525">
            <a:noFill/>
            <a:miter lim="800000"/>
            <a:headEnd/>
            <a:tailEnd/>
          </a:ln>
        </p:spPr>
      </p:pic>
      <p:sp>
        <p:nvSpPr>
          <p:cNvPr id="39942" name="Text Box 6"/>
          <p:cNvSpPr txBox="1">
            <a:spLocks noChangeArrowheads="1"/>
          </p:cNvSpPr>
          <p:nvPr/>
        </p:nvSpPr>
        <p:spPr bwMode="auto">
          <a:xfrm>
            <a:off x="142875" y="5143500"/>
            <a:ext cx="4143375" cy="1631950"/>
          </a:xfrm>
          <a:prstGeom prst="rect">
            <a:avLst/>
          </a:prstGeom>
          <a:noFill/>
          <a:ln w="9525">
            <a:noFill/>
            <a:miter lim="800000"/>
            <a:headEnd/>
            <a:tailEnd/>
          </a:ln>
        </p:spPr>
        <p:txBody>
          <a:bodyPr>
            <a:spAutoFit/>
          </a:bodyPr>
          <a:lstStyle/>
          <a:p>
            <a:pPr marL="342900" indent="-342900">
              <a:buFontTx/>
              <a:buAutoNum type="arabicPeriod"/>
            </a:pPr>
            <a:r>
              <a:rPr lang="tr-TR" sz="2000" b="1"/>
              <a:t>Çift sarmal DNA</a:t>
            </a:r>
          </a:p>
          <a:p>
            <a:pPr marL="342900" indent="-342900">
              <a:buFontTx/>
              <a:buAutoNum type="arabicPeriod"/>
            </a:pPr>
            <a:r>
              <a:rPr lang="tr-TR" sz="2000" b="1"/>
              <a:t>Nukleosom= (DNA+Histon proteinleri)</a:t>
            </a:r>
          </a:p>
          <a:p>
            <a:pPr marL="342900" indent="-342900"/>
            <a:r>
              <a:rPr lang="tr-TR" sz="2000" b="1"/>
              <a:t>3-4. Kromatin (iğ) iplikleri</a:t>
            </a:r>
          </a:p>
          <a:p>
            <a:pPr marL="342900" indent="-342900"/>
            <a:r>
              <a:rPr lang="tr-TR" sz="2000" b="1"/>
              <a:t>5. Olgun kromozom</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685800" y="500063"/>
            <a:ext cx="7772400" cy="5595937"/>
          </a:xfrm>
        </p:spPr>
        <p:txBody>
          <a:bodyPr/>
          <a:lstStyle/>
          <a:p>
            <a:pPr eaLnBrk="1" hangingPunct="1"/>
            <a:r>
              <a:rPr lang="tr-TR" smtClean="0"/>
              <a:t>Işık mikroskobu altında  kromozomlar mitoz bölünme boyunca gözlemlenebilir. Dikkatli bir şekilde gözlendiğinde kromozomların her biri sentromer adı verilen yogun veya sıkıştırılmış bölgeler içerir.</a:t>
            </a:r>
          </a:p>
        </p:txBody>
      </p:sp>
      <p:pic>
        <p:nvPicPr>
          <p:cNvPr id="40963" name="Picture 4" descr="\\bluebird\everyone\life 7e supplements\supplemental photos\final_supplemental_photos\suppphoto04-018.jpg"/>
          <p:cNvPicPr preferRelativeResize="0">
            <a:picLocks noChangeAspect="1" noChangeArrowheads="1"/>
          </p:cNvPicPr>
          <p:nvPr/>
        </p:nvPicPr>
        <p:blipFill>
          <a:blip r:embed="rId3" cstate="print"/>
          <a:srcRect/>
          <a:stretch>
            <a:fillRect/>
          </a:stretch>
        </p:blipFill>
        <p:spPr bwMode="auto">
          <a:xfrm>
            <a:off x="5715000" y="3214688"/>
            <a:ext cx="3429000" cy="3643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rrowheads="1"/>
          </p:cNvPicPr>
          <p:nvPr/>
        </p:nvPicPr>
        <p:blipFill>
          <a:blip r:embed="rId3" cstate="print"/>
          <a:srcRect b="12744"/>
          <a:stretch>
            <a:fillRect/>
          </a:stretch>
        </p:blipFill>
        <p:spPr>
          <a:xfrm>
            <a:off x="467544" y="836712"/>
            <a:ext cx="7557120" cy="468052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7" name="Content Placeholder 2"/>
          <p:cNvSpPr>
            <a:spLocks noGrp="1"/>
          </p:cNvSpPr>
          <p:nvPr>
            <p:ph idx="1"/>
          </p:nvPr>
        </p:nvSpPr>
        <p:spPr>
          <a:xfrm>
            <a:off x="395536" y="260649"/>
            <a:ext cx="7632848" cy="1512168"/>
          </a:xfrm>
        </p:spPr>
        <p:txBody>
          <a:bodyPr>
            <a:normAutofit fontScale="70000" lnSpcReduction="20000"/>
          </a:bodyPr>
          <a:lstStyle/>
          <a:p>
            <a:pPr eaLnBrk="1" hangingPunct="1"/>
            <a:r>
              <a:rPr lang="tr-TR" dirty="0" smtClean="0"/>
              <a:t>Metasentrik (Metacentric)</a:t>
            </a:r>
          </a:p>
          <a:p>
            <a:pPr eaLnBrk="1" hangingPunct="1"/>
            <a:r>
              <a:rPr lang="tr-TR" dirty="0" smtClean="0"/>
              <a:t>Submetasentrik (Submetacentric)</a:t>
            </a:r>
          </a:p>
          <a:p>
            <a:pPr eaLnBrk="1" hangingPunct="1"/>
            <a:r>
              <a:rPr lang="tr-TR" dirty="0" smtClean="0"/>
              <a:t>Akrosentrik (Acrocentric)</a:t>
            </a:r>
          </a:p>
          <a:p>
            <a:pPr eaLnBrk="1" hangingPunct="1"/>
            <a:r>
              <a:rPr lang="tr-TR" dirty="0" smtClean="0"/>
              <a:t>Telosentrik (Telocentric)</a:t>
            </a:r>
          </a:p>
          <a:p>
            <a:pPr eaLnBrk="1" hangingPunct="1"/>
            <a:endParaRPr lang="tr-TR" dirty="0" smtClean="0"/>
          </a:p>
          <a:p>
            <a:pPr eaLnBrk="1" hangingPunct="1">
              <a:buNone/>
            </a:pPr>
            <a:endParaRPr lang="tr-TR" dirty="0" smtClean="0"/>
          </a:p>
        </p:txBody>
      </p:sp>
      <p:pic>
        <p:nvPicPr>
          <p:cNvPr id="4" name="Picture 2"/>
          <p:cNvPicPr>
            <a:picLocks noChangeAspect="1" noChangeArrowheads="1"/>
          </p:cNvPicPr>
          <p:nvPr/>
        </p:nvPicPr>
        <p:blipFill>
          <a:blip r:embed="rId3" cstate="print"/>
          <a:srcRect/>
          <a:stretch>
            <a:fillRect/>
          </a:stretch>
        </p:blipFill>
        <p:spPr bwMode="auto">
          <a:xfrm>
            <a:off x="1043608" y="1772816"/>
            <a:ext cx="7067550" cy="49095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RNA : Ribonükleik Asit</a:t>
            </a:r>
            <a:endParaRPr lang="tr-TR" dirty="0"/>
          </a:p>
        </p:txBody>
      </p:sp>
      <p:sp>
        <p:nvSpPr>
          <p:cNvPr id="3" name="Content Placeholder 2"/>
          <p:cNvSpPr>
            <a:spLocks noGrp="1"/>
          </p:cNvSpPr>
          <p:nvPr>
            <p:ph idx="1"/>
          </p:nvPr>
        </p:nvSpPr>
        <p:spPr>
          <a:xfrm>
            <a:off x="457200" y="1600200"/>
            <a:ext cx="6059016" cy="4525963"/>
          </a:xfrm>
        </p:spPr>
        <p:txBody>
          <a:bodyPr>
            <a:normAutofit fontScale="92500" lnSpcReduction="10000"/>
          </a:bodyPr>
          <a:lstStyle/>
          <a:p>
            <a:r>
              <a:rPr lang="tr-TR" b="1" dirty="0" smtClean="0"/>
              <a:t>Tek dizi </a:t>
            </a:r>
          </a:p>
          <a:p>
            <a:pPr>
              <a:buNone/>
            </a:pPr>
            <a:r>
              <a:rPr lang="tr-TR" b="1" dirty="0" smtClean="0"/>
              <a:t>Nükleotid dizisinde şeker ribozdur, bazlar;</a:t>
            </a:r>
          </a:p>
          <a:p>
            <a:r>
              <a:rPr lang="tr-TR" b="1" dirty="0" smtClean="0"/>
              <a:t>A: Adenin</a:t>
            </a:r>
          </a:p>
          <a:p>
            <a:r>
              <a:rPr lang="tr-TR" b="1" dirty="0" smtClean="0"/>
              <a:t>C: Sitozin</a:t>
            </a:r>
          </a:p>
          <a:p>
            <a:r>
              <a:rPr lang="tr-TR" b="1" dirty="0" smtClean="0"/>
              <a:t>G: Guanin </a:t>
            </a:r>
          </a:p>
          <a:p>
            <a:r>
              <a:rPr lang="tr-TR" b="1" dirty="0" smtClean="0"/>
              <a:t>U: Urasil</a:t>
            </a:r>
          </a:p>
          <a:p>
            <a:pPr>
              <a:buNone/>
            </a:pPr>
            <a:endParaRPr lang="tr-TR" dirty="0" smtClean="0"/>
          </a:p>
          <a:p>
            <a:pPr>
              <a:buNone/>
            </a:pPr>
            <a:r>
              <a:rPr lang="tr-TR" dirty="0" smtClean="0"/>
              <a:t>mRNA, r-RNA, t-RNA</a:t>
            </a:r>
            <a:endParaRPr lang="tr-TR" dirty="0"/>
          </a:p>
        </p:txBody>
      </p:sp>
      <p:pic>
        <p:nvPicPr>
          <p:cNvPr id="2050" name="Picture 2" descr="http://publications.nigms.nih.gov/thenewgenetics/images/ch2_rna_s.jpg"/>
          <p:cNvPicPr>
            <a:picLocks noChangeAspect="1" noChangeArrowheads="1"/>
          </p:cNvPicPr>
          <p:nvPr/>
        </p:nvPicPr>
        <p:blipFill>
          <a:blip r:embed="rId3" cstate="print"/>
          <a:srcRect/>
          <a:stretch>
            <a:fillRect/>
          </a:stretch>
        </p:blipFill>
        <p:spPr bwMode="auto">
          <a:xfrm>
            <a:off x="7164288" y="1628800"/>
            <a:ext cx="1979712" cy="4888954"/>
          </a:xfrm>
          <a:prstGeom prst="rect">
            <a:avLst/>
          </a:prstGeom>
          <a:noFill/>
        </p:spPr>
      </p:pic>
      <p:sp>
        <p:nvSpPr>
          <p:cNvPr id="5" name="TextBox 4"/>
          <p:cNvSpPr txBox="1"/>
          <p:nvPr/>
        </p:nvSpPr>
        <p:spPr>
          <a:xfrm>
            <a:off x="7452320" y="6453336"/>
            <a:ext cx="1691680" cy="338554"/>
          </a:xfrm>
          <a:prstGeom prst="rect">
            <a:avLst/>
          </a:prstGeom>
          <a:noFill/>
        </p:spPr>
        <p:txBody>
          <a:bodyPr wrap="square" rtlCol="0">
            <a:spAutoFit/>
          </a:bodyPr>
          <a:lstStyle/>
          <a:p>
            <a:r>
              <a:rPr lang="tr-TR" sz="800" dirty="0" smtClean="0">
                <a:hlinkClick r:id="rId4"/>
              </a:rPr>
              <a:t>publications.nigms.nih.gov/.../chapter2.html</a:t>
            </a:r>
            <a:endParaRPr lang="tr-T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tr-TR" smtClean="0"/>
              <a:t>Genom, genotip ve fenotip</a:t>
            </a:r>
          </a:p>
        </p:txBody>
      </p:sp>
      <p:sp>
        <p:nvSpPr>
          <p:cNvPr id="44035" name="Rectangle 3"/>
          <p:cNvSpPr>
            <a:spLocks noGrp="1" noChangeArrowheads="1"/>
          </p:cNvSpPr>
          <p:nvPr>
            <p:ph idx="1"/>
          </p:nvPr>
        </p:nvSpPr>
        <p:spPr/>
        <p:txBody>
          <a:bodyPr>
            <a:normAutofit fontScale="92500"/>
          </a:bodyPr>
          <a:lstStyle/>
          <a:p>
            <a:pPr eaLnBrk="1" hangingPunct="1">
              <a:lnSpc>
                <a:spcPct val="90000"/>
              </a:lnSpc>
            </a:pPr>
            <a:endParaRPr lang="tr-TR" sz="2800" dirty="0" smtClean="0"/>
          </a:p>
          <a:p>
            <a:pPr eaLnBrk="1" hangingPunct="1">
              <a:lnSpc>
                <a:spcPct val="90000"/>
              </a:lnSpc>
            </a:pPr>
            <a:r>
              <a:rPr lang="tr-TR" sz="2800" dirty="0" smtClean="0">
                <a:solidFill>
                  <a:srgbClr val="FFFF00"/>
                </a:solidFill>
              </a:rPr>
              <a:t>Genom: </a:t>
            </a:r>
            <a:r>
              <a:rPr lang="tr-TR" sz="2800" dirty="0" smtClean="0"/>
              <a:t>Canlının sahip olduğu genetik materyal (DNA, RNA, prion)</a:t>
            </a:r>
          </a:p>
          <a:p>
            <a:pPr eaLnBrk="1" hangingPunct="1">
              <a:lnSpc>
                <a:spcPct val="90000"/>
              </a:lnSpc>
            </a:pPr>
            <a:r>
              <a:rPr lang="tr-TR" sz="2800" dirty="0" smtClean="0">
                <a:solidFill>
                  <a:srgbClr val="FFFF00"/>
                </a:solidFill>
              </a:rPr>
              <a:t>Genotip: </a:t>
            </a:r>
            <a:r>
              <a:rPr lang="tr-TR" sz="2800" dirty="0" smtClean="0"/>
              <a:t>Canlıdaki tek yada çok sayıda lokusta bulunan genlerin oluşturdukları kombinasyonlardır. Başka bir ifade ile bireyin genetik yapısı veya tertibidir</a:t>
            </a:r>
          </a:p>
          <a:p>
            <a:pPr eaLnBrk="1" hangingPunct="1">
              <a:lnSpc>
                <a:spcPct val="90000"/>
              </a:lnSpc>
            </a:pPr>
            <a:r>
              <a:rPr lang="tr-TR" sz="2800" dirty="0" smtClean="0">
                <a:solidFill>
                  <a:srgbClr val="FFFF00"/>
                </a:solidFill>
              </a:rPr>
              <a:t>Fenotip:</a:t>
            </a:r>
            <a:r>
              <a:rPr lang="tr-TR" sz="2800" dirty="0" smtClean="0">
                <a:solidFill>
                  <a:srgbClr val="C00000"/>
                </a:solidFill>
              </a:rPr>
              <a:t> </a:t>
            </a:r>
            <a:r>
              <a:rPr lang="tr-TR" sz="2800" dirty="0" smtClean="0"/>
              <a:t>Canlının gözlenebilen ve ölçülebilen özellikleri</a:t>
            </a:r>
          </a:p>
          <a:p>
            <a:pPr lvl="1" eaLnBrk="1" hangingPunct="1">
              <a:lnSpc>
                <a:spcPct val="90000"/>
              </a:lnSpc>
            </a:pPr>
            <a:r>
              <a:rPr lang="tr-TR" sz="2400" dirty="0" smtClean="0"/>
              <a:t>ağırlık, uzunluk, renk vs.</a:t>
            </a:r>
          </a:p>
          <a:p>
            <a:pPr lvl="1" eaLnBrk="1" hangingPunct="1">
              <a:lnSpc>
                <a:spcPct val="90000"/>
              </a:lnSpc>
              <a:buNone/>
            </a:pPr>
            <a:r>
              <a:rPr lang="tr-TR" dirty="0" smtClean="0">
                <a:cs typeface="Times New Roman" pitchFamily="18" charset="0"/>
              </a:rPr>
              <a:t>Yada </a:t>
            </a:r>
          </a:p>
          <a:p>
            <a:pPr lvl="1" eaLnBrk="1" hangingPunct="1">
              <a:lnSpc>
                <a:spcPct val="90000"/>
              </a:lnSpc>
              <a:buNone/>
            </a:pPr>
            <a:r>
              <a:rPr lang="tr-TR" sz="2800" dirty="0" smtClean="0">
                <a:cs typeface="Times New Roman" pitchFamily="18" charset="0"/>
              </a:rPr>
              <a:t> genetik yapının fiziksel görünümüdür</a:t>
            </a:r>
            <a:endParaRPr lang="tr-TR" sz="2800"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714375" y="214313"/>
            <a:ext cx="7772400" cy="1143000"/>
          </a:xfrm>
        </p:spPr>
        <p:txBody>
          <a:bodyPr/>
          <a:lstStyle/>
          <a:p>
            <a:pPr eaLnBrk="1" hangingPunct="1"/>
            <a:r>
              <a:rPr lang="tr-TR" smtClean="0"/>
              <a:t>Allel genler</a:t>
            </a:r>
          </a:p>
        </p:txBody>
      </p:sp>
      <p:sp>
        <p:nvSpPr>
          <p:cNvPr id="45059" name="Rectangle 3"/>
          <p:cNvSpPr>
            <a:spLocks noGrp="1" noChangeArrowheads="1"/>
          </p:cNvSpPr>
          <p:nvPr>
            <p:ph idx="1"/>
          </p:nvPr>
        </p:nvSpPr>
        <p:spPr>
          <a:xfrm>
            <a:off x="642938" y="1214438"/>
            <a:ext cx="7457454" cy="4114800"/>
          </a:xfrm>
        </p:spPr>
        <p:txBody>
          <a:bodyPr>
            <a:normAutofit/>
          </a:bodyPr>
          <a:lstStyle/>
          <a:p>
            <a:pPr eaLnBrk="1" hangingPunct="1"/>
            <a:r>
              <a:rPr lang="tr-TR" sz="2400" dirty="0" smtClean="0"/>
              <a:t>Homolog kromozomların karşılıklı lokuslarında bulunan ve aynı karaktere </a:t>
            </a:r>
            <a:r>
              <a:rPr lang="en-US" sz="2400" dirty="0" err="1" smtClean="0"/>
              <a:t>ayn</a:t>
            </a:r>
            <a:r>
              <a:rPr lang="tr-TR" sz="2400" dirty="0" smtClean="0"/>
              <a:t>ı</a:t>
            </a:r>
            <a:r>
              <a:rPr lang="en-US" sz="2400" dirty="0" smtClean="0"/>
              <a:t> </a:t>
            </a:r>
            <a:r>
              <a:rPr lang="en-US" sz="2400" dirty="0" err="1" smtClean="0"/>
              <a:t>yada</a:t>
            </a:r>
            <a:r>
              <a:rPr lang="en-US" sz="2400" dirty="0" smtClean="0"/>
              <a:t> </a:t>
            </a:r>
            <a:r>
              <a:rPr lang="en-US" sz="2400" dirty="0" err="1" smtClean="0"/>
              <a:t>farkli</a:t>
            </a:r>
            <a:r>
              <a:rPr lang="tr-TR" sz="2400" dirty="0" smtClean="0"/>
              <a:t> etkide</a:t>
            </a:r>
            <a:r>
              <a:rPr lang="en-US" sz="2400" dirty="0" smtClean="0"/>
              <a:t> </a:t>
            </a:r>
            <a:r>
              <a:rPr lang="tr-TR" sz="2400" dirty="0" smtClean="0"/>
              <a:t>bulunan genlerdir. Başka bir ifade </a:t>
            </a:r>
            <a:r>
              <a:rPr lang="tr-TR" sz="2400" dirty="0" smtClean="0">
                <a:solidFill>
                  <a:srgbClr val="FFFF00"/>
                </a:solidFill>
              </a:rPr>
              <a:t>ile  aynı genin oldukça farklı alternatif formları </a:t>
            </a:r>
            <a:r>
              <a:rPr lang="tr-TR" sz="2400" dirty="0" smtClean="0"/>
              <a:t>bu genin allelleri olarak adlandırılır</a:t>
            </a:r>
          </a:p>
          <a:p>
            <a:pPr eaLnBrk="1" hangingPunct="1"/>
            <a:r>
              <a:rPr lang="tr-TR" sz="2400" dirty="0" smtClean="0"/>
              <a:t>Biallelik (ikili gen;)</a:t>
            </a:r>
          </a:p>
          <a:p>
            <a:pPr lvl="1" eaLnBrk="1" hangingPunct="1"/>
            <a:r>
              <a:rPr lang="tr-TR" sz="2400" dirty="0" smtClean="0"/>
              <a:t>boynuzluluk</a:t>
            </a:r>
          </a:p>
          <a:p>
            <a:pPr eaLnBrk="1" hangingPunct="1"/>
            <a:r>
              <a:rPr lang="tr-TR" sz="2400" dirty="0" smtClean="0"/>
              <a:t>Multiallelik (çoklu)</a:t>
            </a:r>
          </a:p>
          <a:p>
            <a:pPr lvl="1" eaLnBrk="1" hangingPunct="1"/>
            <a:r>
              <a:rPr lang="tr-TR" sz="2400" dirty="0" smtClean="0"/>
              <a:t>Kan grupları</a:t>
            </a:r>
          </a:p>
        </p:txBody>
      </p:sp>
      <p:pic>
        <p:nvPicPr>
          <p:cNvPr id="45060" name="Picture 4" descr="abb_1_ch"/>
          <p:cNvPicPr>
            <a:picLocks noChangeAspect="1" noChangeArrowheads="1"/>
          </p:cNvPicPr>
          <p:nvPr/>
        </p:nvPicPr>
        <p:blipFill>
          <a:blip r:embed="rId3" cstate="print"/>
          <a:srcRect/>
          <a:stretch>
            <a:fillRect/>
          </a:stretch>
        </p:blipFill>
        <p:spPr bwMode="auto">
          <a:xfrm>
            <a:off x="4644008" y="2780928"/>
            <a:ext cx="4248150" cy="3025775"/>
          </a:xfrm>
          <a:prstGeom prst="rect">
            <a:avLst/>
          </a:prstGeom>
          <a:noFill/>
          <a:ln w="9525">
            <a:noFill/>
            <a:miter lim="800000"/>
            <a:headEnd/>
            <a:tailEnd/>
          </a:ln>
        </p:spPr>
      </p:pic>
      <p:sp>
        <p:nvSpPr>
          <p:cNvPr id="5" name="TextBox 4"/>
          <p:cNvSpPr txBox="1"/>
          <p:nvPr/>
        </p:nvSpPr>
        <p:spPr>
          <a:xfrm>
            <a:off x="3635896" y="5805264"/>
            <a:ext cx="5508104" cy="923330"/>
          </a:xfrm>
          <a:prstGeom prst="rect">
            <a:avLst/>
          </a:prstGeom>
          <a:noFill/>
        </p:spPr>
        <p:txBody>
          <a:bodyPr wrap="square" rtlCol="0">
            <a:spAutoFit/>
          </a:bodyPr>
          <a:lstStyle/>
          <a:p>
            <a:r>
              <a:rPr lang="tr-TR" dirty="0" smtClean="0"/>
              <a:t>Heterozigot Bir bireyin bir lokusta iki farklı allel tasıması</a:t>
            </a:r>
          </a:p>
          <a:p>
            <a:r>
              <a:rPr lang="tr-TR" dirty="0" smtClean="0"/>
              <a:t>Homozigot Bir bireyin bir lokusta aynı iki alleli tasıması</a:t>
            </a:r>
          </a:p>
          <a:p>
            <a:endParaRPr lang="tr-T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500063"/>
            <a:ext cx="8183563" cy="1052512"/>
          </a:xfrm>
        </p:spPr>
        <p:txBody>
          <a:bodyPr/>
          <a:lstStyle/>
          <a:p>
            <a:pPr eaLnBrk="1" fontAlgn="auto" hangingPunct="1">
              <a:spcAft>
                <a:spcPts val="0"/>
              </a:spcAft>
              <a:defRPr/>
            </a:pPr>
            <a:r>
              <a:rPr lang="tr-TR" dirty="0" smtClean="0">
                <a:solidFill>
                  <a:srgbClr val="FFFF00"/>
                </a:solidFill>
              </a:rPr>
              <a:t>Biyoteknoloji nedir?</a:t>
            </a:r>
            <a:endParaRPr lang="tr-TR" dirty="0">
              <a:solidFill>
                <a:srgbClr val="FFFF00"/>
              </a:solidFill>
            </a:endParaRPr>
          </a:p>
        </p:txBody>
      </p:sp>
      <p:sp>
        <p:nvSpPr>
          <p:cNvPr id="3" name="Content Placeholder 2"/>
          <p:cNvSpPr>
            <a:spLocks noGrp="1"/>
          </p:cNvSpPr>
          <p:nvPr>
            <p:ph idx="1"/>
          </p:nvPr>
        </p:nvSpPr>
        <p:spPr>
          <a:xfrm>
            <a:off x="500063" y="1857375"/>
            <a:ext cx="8183562" cy="4187825"/>
          </a:xfrm>
        </p:spPr>
        <p:txBody>
          <a:bodyPr>
            <a:normAutofit fontScale="92500" lnSpcReduction="10000"/>
          </a:bodyPr>
          <a:lstStyle/>
          <a:p>
            <a:pPr marL="265176" indent="-265176" eaLnBrk="1" fontAlgn="auto" hangingPunct="1">
              <a:spcAft>
                <a:spcPts val="0"/>
              </a:spcAft>
              <a:buFont typeface="Wingdings 2"/>
              <a:buChar char=""/>
              <a:defRPr/>
            </a:pPr>
            <a:r>
              <a:rPr lang="tr-TR" dirty="0"/>
              <a:t>H</a:t>
            </a:r>
            <a:r>
              <a:rPr lang="tr-TR" dirty="0" smtClean="0"/>
              <a:t>ücre ve doku biyolojisi kültürü</a:t>
            </a:r>
            <a:r>
              <a:rPr lang="tr-TR" dirty="0" smtClean="0">
                <a:solidFill>
                  <a:srgbClr val="FFFF00"/>
                </a:solidFill>
              </a:rPr>
              <a:t>, Moleküler biyoloji , mikrobiyoloji, genetik, fizyoloji ve biyokimya </a:t>
            </a:r>
            <a:r>
              <a:rPr lang="tr-TR" dirty="0" smtClean="0"/>
              <a:t>gibi doğa bilimleri yanında mühendislik ve </a:t>
            </a:r>
            <a:r>
              <a:rPr lang="tr-TR" dirty="0" smtClean="0">
                <a:solidFill>
                  <a:srgbClr val="FFFF00"/>
                </a:solidFill>
              </a:rPr>
              <a:t>bilgisayar mühendisliğinden</a:t>
            </a:r>
            <a:r>
              <a:rPr lang="tr-TR" dirty="0" smtClean="0"/>
              <a:t> yararlanarak, </a:t>
            </a:r>
            <a:r>
              <a:rPr lang="tr-TR" dirty="0" smtClean="0">
                <a:solidFill>
                  <a:srgbClr val="FFFF00"/>
                </a:solidFill>
              </a:rPr>
              <a:t>DNA teknolojisiyle bitki, hayvan ve mikroorganizmaları </a:t>
            </a:r>
            <a:r>
              <a:rPr lang="tr-TR" dirty="0" smtClean="0"/>
              <a:t>geliştirmek, doğal olarak var olmayan veya ihtiyacımız kadar üretilemeyen yeni ve az bulunan </a:t>
            </a:r>
            <a:r>
              <a:rPr lang="tr-TR" dirty="0" smtClean="0">
                <a:solidFill>
                  <a:srgbClr val="FFFF00"/>
                </a:solidFill>
              </a:rPr>
              <a:t>maddeler</a:t>
            </a:r>
            <a:r>
              <a:rPr lang="tr-TR" dirty="0" smtClean="0"/>
              <a:t> (</a:t>
            </a:r>
            <a:r>
              <a:rPr lang="tr-TR" i="1" dirty="0" smtClean="0"/>
              <a:t>ürünleri</a:t>
            </a:r>
            <a:r>
              <a:rPr lang="tr-TR" dirty="0" smtClean="0"/>
              <a:t>) elde etmek için kullanılan </a:t>
            </a:r>
            <a:r>
              <a:rPr lang="tr-TR" dirty="0" smtClean="0">
                <a:solidFill>
                  <a:srgbClr val="FFFF00"/>
                </a:solidFill>
              </a:rPr>
              <a:t>teknolojilerin</a:t>
            </a:r>
            <a:r>
              <a:rPr lang="tr-TR" dirty="0" smtClean="0"/>
              <a:t> tümüdür</a:t>
            </a:r>
            <a:endParaRPr lang="tr-T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tr-TR">
              <a:solidFill>
                <a:schemeClr val="accent1">
                  <a:tint val="88000"/>
                  <a:satMod val="150000"/>
                </a:schemeClr>
              </a:solidFill>
            </a:endParaRPr>
          </a:p>
        </p:txBody>
      </p:sp>
      <p:sp>
        <p:nvSpPr>
          <p:cNvPr id="8195" name="Content Placeholder 2"/>
          <p:cNvSpPr>
            <a:spLocks noGrp="1"/>
          </p:cNvSpPr>
          <p:nvPr>
            <p:ph idx="1"/>
          </p:nvPr>
        </p:nvSpPr>
        <p:spPr/>
        <p:txBody>
          <a:bodyPr>
            <a:normAutofit/>
          </a:bodyPr>
          <a:lstStyle/>
          <a:p>
            <a:pPr eaLnBrk="1" hangingPunct="1"/>
            <a:r>
              <a:rPr lang="tr-TR" dirty="0" smtClean="0"/>
              <a:t>Biyoteknoloji uygulamaları;</a:t>
            </a:r>
          </a:p>
          <a:p>
            <a:pPr eaLnBrk="1" hangingPunct="1">
              <a:buNone/>
            </a:pPr>
            <a:r>
              <a:rPr lang="tr-TR" dirty="0" smtClean="0">
                <a:solidFill>
                  <a:srgbClr val="FFFF00"/>
                </a:solidFill>
              </a:rPr>
              <a:t>Mikrobiyoloji, biyokimya, moleküler biyoloji, hücre biyolojisi, immünoloji, protein mühendisliği, enzimoloji, biyoproses vb.</a:t>
            </a:r>
          </a:p>
          <a:p>
            <a:pPr eaLnBrk="1" hangingPunct="1">
              <a:buFont typeface="Wingdings 2" pitchFamily="18" charset="2"/>
              <a:buNone/>
            </a:pPr>
            <a:r>
              <a:rPr lang="tr-TR" dirty="0" smtClean="0">
                <a:solidFill>
                  <a:srgbClr val="FFFF00"/>
                </a:solidFill>
              </a:rPr>
              <a:t> </a:t>
            </a:r>
            <a:r>
              <a:rPr lang="tr-TR" dirty="0" smtClean="0"/>
              <a:t>teknolojileri gibi farklı alanları bünyesinde toplar. Bu nedenle de biyoteknoloji birçok bilimsel disiplinle karşılıklı ilişki içinde gelişir.</a:t>
            </a:r>
          </a:p>
          <a:p>
            <a:pPr eaLnBrk="1" hangingPunct="1"/>
            <a:endParaRPr lang="tr-TR"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500"/>
            <a:ext cx="5329238" cy="5554663"/>
          </a:xfrm>
        </p:spPr>
        <p:txBody>
          <a:bodyPr>
            <a:normAutofit fontScale="85000" lnSpcReduction="20000"/>
          </a:bodyPr>
          <a:lstStyle/>
          <a:p>
            <a:pPr marL="265176" indent="-265176" eaLnBrk="1" fontAlgn="auto" hangingPunct="1">
              <a:spcAft>
                <a:spcPts val="0"/>
              </a:spcAft>
              <a:buFont typeface="Wingdings 2" pitchFamily="18" charset="2"/>
              <a:buNone/>
              <a:defRPr/>
            </a:pPr>
            <a:r>
              <a:rPr lang="tr-TR" b="1" dirty="0" smtClean="0"/>
              <a:t>Tarihsel gelişimi</a:t>
            </a:r>
          </a:p>
          <a:p>
            <a:pPr marL="265176" indent="-265176" eaLnBrk="1" fontAlgn="auto" hangingPunct="1">
              <a:spcAft>
                <a:spcPts val="0"/>
              </a:spcAft>
              <a:buFont typeface="Wingdings 2"/>
              <a:buChar char=""/>
              <a:defRPr/>
            </a:pPr>
            <a:r>
              <a:rPr lang="tr-TR" dirty="0" smtClean="0">
                <a:solidFill>
                  <a:srgbClr val="FFFF00"/>
                </a:solidFill>
              </a:rPr>
              <a:t>Sümer</a:t>
            </a:r>
            <a:r>
              <a:rPr lang="tr-TR" dirty="0" smtClean="0"/>
              <a:t> tabletlerine göre bira ilk defa M.Ö. 3500-3100 </a:t>
            </a:r>
          </a:p>
          <a:p>
            <a:pPr marL="265176" indent="-265176" eaLnBrk="1" fontAlgn="auto" hangingPunct="1">
              <a:spcAft>
                <a:spcPts val="0"/>
              </a:spcAft>
              <a:buFont typeface="Wingdings 2"/>
              <a:buChar char=""/>
              <a:defRPr/>
            </a:pPr>
            <a:r>
              <a:rPr lang="tr-TR" dirty="0" smtClean="0">
                <a:solidFill>
                  <a:srgbClr val="FFFF00"/>
                </a:solidFill>
              </a:rPr>
              <a:t>M.Ö 2800 </a:t>
            </a:r>
            <a:r>
              <a:rPr lang="tr-TR" dirty="0" smtClean="0"/>
              <a:t>civarında </a:t>
            </a:r>
            <a:r>
              <a:rPr lang="tr-TR" dirty="0" smtClean="0">
                <a:solidFill>
                  <a:srgbClr val="FFFF00"/>
                </a:solidFill>
              </a:rPr>
              <a:t>Eski Mısır</a:t>
            </a:r>
            <a:r>
              <a:rPr lang="tr-TR" dirty="0" smtClean="0"/>
              <a:t>'da ilk üretim tesisleri oluşturulduğu zannedilmektedir</a:t>
            </a:r>
          </a:p>
          <a:p>
            <a:pPr marL="265176" indent="-265176" eaLnBrk="1" fontAlgn="auto" hangingPunct="1">
              <a:spcAft>
                <a:spcPts val="0"/>
              </a:spcAft>
              <a:buFont typeface="Wingdings 2"/>
              <a:buChar char=""/>
              <a:defRPr/>
            </a:pPr>
            <a:r>
              <a:rPr lang="tr-TR" dirty="0" smtClean="0"/>
              <a:t>Roma imp. </a:t>
            </a:r>
            <a:r>
              <a:rPr lang="tr-TR" dirty="0"/>
              <a:t>Marcus Aurelius </a:t>
            </a:r>
            <a:r>
              <a:rPr lang="tr-TR" dirty="0" smtClean="0"/>
              <a:t>Probus’un şarap üretimini teşvik etmesi (3.yy)</a:t>
            </a:r>
          </a:p>
          <a:p>
            <a:pPr marL="265176" indent="-265176" eaLnBrk="1" fontAlgn="auto" hangingPunct="1">
              <a:spcAft>
                <a:spcPts val="0"/>
              </a:spcAft>
              <a:buFont typeface="Wingdings 2"/>
              <a:buChar char=""/>
              <a:defRPr/>
            </a:pPr>
            <a:r>
              <a:rPr lang="tr-TR" dirty="0" smtClean="0"/>
              <a:t>14 yy da sirke üretim fabrikalarının kurulması</a:t>
            </a:r>
          </a:p>
          <a:p>
            <a:pPr marL="265176" indent="-265176" eaLnBrk="1" fontAlgn="auto" hangingPunct="1">
              <a:spcAft>
                <a:spcPts val="0"/>
              </a:spcAft>
              <a:buFont typeface="Wingdings 2"/>
              <a:buChar char=""/>
              <a:defRPr/>
            </a:pPr>
            <a:r>
              <a:rPr lang="tr-TR" dirty="0" smtClean="0"/>
              <a:t>Erxleben (1818) tarafından mayaların fermentasyon özelliğinin keşfedilmesi </a:t>
            </a:r>
          </a:p>
          <a:p>
            <a:pPr marL="265176" indent="-265176" eaLnBrk="1" fontAlgn="auto" hangingPunct="1">
              <a:spcAft>
                <a:spcPts val="0"/>
              </a:spcAft>
              <a:buFont typeface="Wingdings 2"/>
              <a:buChar char=""/>
              <a:defRPr/>
            </a:pPr>
            <a:endParaRPr lang="tr-TR" dirty="0"/>
          </a:p>
        </p:txBody>
      </p:sp>
      <p:pic>
        <p:nvPicPr>
          <p:cNvPr id="9219" name="Picture 2"/>
          <p:cNvPicPr>
            <a:picLocks noChangeAspect="1" noChangeArrowheads="1"/>
          </p:cNvPicPr>
          <p:nvPr/>
        </p:nvPicPr>
        <p:blipFill>
          <a:blip r:embed="rId3" cstate="print"/>
          <a:srcRect/>
          <a:stretch>
            <a:fillRect/>
          </a:stretch>
        </p:blipFill>
        <p:spPr bwMode="auto">
          <a:xfrm>
            <a:off x="5857875" y="0"/>
            <a:ext cx="3286125" cy="3214688"/>
          </a:xfrm>
          <a:prstGeom prst="rect">
            <a:avLst/>
          </a:prstGeom>
          <a:noFill/>
          <a:ln w="9525">
            <a:noFill/>
            <a:miter lim="800000"/>
            <a:headEnd/>
            <a:tailEnd/>
          </a:ln>
        </p:spPr>
      </p:pic>
      <p:pic>
        <p:nvPicPr>
          <p:cNvPr id="9220" name="Picture 3"/>
          <p:cNvPicPr>
            <a:picLocks noChangeAspect="1" noChangeArrowheads="1"/>
          </p:cNvPicPr>
          <p:nvPr/>
        </p:nvPicPr>
        <p:blipFill>
          <a:blip r:embed="rId4" cstate="print"/>
          <a:srcRect/>
          <a:stretch>
            <a:fillRect/>
          </a:stretch>
        </p:blipFill>
        <p:spPr bwMode="auto">
          <a:xfrm>
            <a:off x="6467475" y="3786188"/>
            <a:ext cx="2676525" cy="3071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88"/>
            <a:ext cx="5972175" cy="5768975"/>
          </a:xfrm>
        </p:spPr>
        <p:txBody>
          <a:bodyPr>
            <a:normAutofit fontScale="92500" lnSpcReduction="20000"/>
          </a:bodyPr>
          <a:lstStyle/>
          <a:p>
            <a:pPr marL="265176" indent="-265176" eaLnBrk="1" fontAlgn="auto" hangingPunct="1">
              <a:spcAft>
                <a:spcPts val="0"/>
              </a:spcAft>
              <a:buFont typeface="Wingdings 2"/>
              <a:buChar char=""/>
              <a:defRPr/>
            </a:pPr>
            <a:r>
              <a:rPr lang="tr-TR" dirty="0" smtClean="0"/>
              <a:t>Pasteur (1857) tarafından laktik asidin fermentasyonun tanımlanması</a:t>
            </a:r>
          </a:p>
          <a:p>
            <a:pPr marL="265176" indent="-265176" eaLnBrk="1" fontAlgn="auto" hangingPunct="1">
              <a:spcAft>
                <a:spcPts val="0"/>
              </a:spcAft>
              <a:buFont typeface="Wingdings 2"/>
              <a:buChar char=""/>
              <a:defRPr/>
            </a:pPr>
            <a:r>
              <a:rPr lang="tr-TR" dirty="0"/>
              <a:t>Buchner </a:t>
            </a:r>
            <a:r>
              <a:rPr lang="tr-TR" dirty="0" smtClean="0"/>
              <a:t>(1897) tarafından mayalarda fermentasyon enzimlerinin belirlenmesi</a:t>
            </a:r>
          </a:p>
          <a:p>
            <a:pPr marL="265176" indent="-265176" eaLnBrk="1" fontAlgn="auto" hangingPunct="1">
              <a:spcAft>
                <a:spcPts val="0"/>
              </a:spcAft>
              <a:buFont typeface="Wingdings 2"/>
              <a:buChar char=""/>
              <a:defRPr/>
            </a:pPr>
            <a:r>
              <a:rPr lang="tr-TR" dirty="0" smtClean="0"/>
              <a:t>Fleming (1928)  penicilinin keşfi</a:t>
            </a:r>
          </a:p>
          <a:p>
            <a:pPr marL="265176" indent="-265176" eaLnBrk="1" fontAlgn="auto" hangingPunct="1">
              <a:spcAft>
                <a:spcPts val="0"/>
              </a:spcAft>
              <a:buFont typeface="Wingdings 2"/>
              <a:buChar char=""/>
              <a:defRPr/>
            </a:pPr>
            <a:r>
              <a:rPr lang="tr-TR" dirty="0" smtClean="0"/>
              <a:t>1945 den bu yana diğer antibiyotiklerin keşfi</a:t>
            </a:r>
          </a:p>
          <a:p>
            <a:pPr marL="265176" indent="-265176" eaLnBrk="1" fontAlgn="auto" hangingPunct="1">
              <a:spcAft>
                <a:spcPts val="0"/>
              </a:spcAft>
              <a:buFont typeface="Wingdings 2"/>
              <a:buNone/>
              <a:defRPr/>
            </a:pPr>
            <a:r>
              <a:rPr lang="tr-TR" dirty="0" smtClean="0"/>
              <a:t>Son 30 yıldan bu yana pek çok sentetik proteinlerin, DNA parçacıklarının vb... elde edilmesi  ile  gelişme devam etmektedir.</a:t>
            </a:r>
            <a:endParaRPr lang="tr-TR" dirty="0"/>
          </a:p>
          <a:p>
            <a:pPr marL="265176" indent="-265176" eaLnBrk="1" fontAlgn="auto" hangingPunct="1">
              <a:spcAft>
                <a:spcPts val="0"/>
              </a:spcAft>
              <a:buFont typeface="Wingdings 2"/>
              <a:buChar char=""/>
              <a:defRPr/>
            </a:pPr>
            <a:endParaRPr lang="tr-TR" dirty="0"/>
          </a:p>
        </p:txBody>
      </p:sp>
      <p:pic>
        <p:nvPicPr>
          <p:cNvPr id="10243" name="Picture 2"/>
          <p:cNvPicPr>
            <a:picLocks noChangeAspect="1" noChangeArrowheads="1"/>
          </p:cNvPicPr>
          <p:nvPr/>
        </p:nvPicPr>
        <p:blipFill>
          <a:blip r:embed="rId3" cstate="print"/>
          <a:srcRect/>
          <a:stretch>
            <a:fillRect/>
          </a:stretch>
        </p:blipFill>
        <p:spPr bwMode="auto">
          <a:xfrm>
            <a:off x="6572250" y="0"/>
            <a:ext cx="2571750" cy="1785938"/>
          </a:xfrm>
          <a:prstGeom prst="rect">
            <a:avLst/>
          </a:prstGeom>
          <a:noFill/>
          <a:ln w="9525">
            <a:noFill/>
            <a:miter lim="800000"/>
            <a:headEnd/>
            <a:tailEnd/>
          </a:ln>
        </p:spPr>
      </p:pic>
      <p:pic>
        <p:nvPicPr>
          <p:cNvPr id="10244" name="Picture 3"/>
          <p:cNvPicPr>
            <a:picLocks noChangeAspect="1" noChangeArrowheads="1"/>
          </p:cNvPicPr>
          <p:nvPr/>
        </p:nvPicPr>
        <p:blipFill>
          <a:blip r:embed="rId4" cstate="print"/>
          <a:srcRect/>
          <a:stretch>
            <a:fillRect/>
          </a:stretch>
        </p:blipFill>
        <p:spPr bwMode="auto">
          <a:xfrm>
            <a:off x="6643688" y="1785938"/>
            <a:ext cx="1990725" cy="2476500"/>
          </a:xfrm>
          <a:prstGeom prst="rect">
            <a:avLst/>
          </a:prstGeom>
          <a:noFill/>
          <a:ln w="9525">
            <a:noFill/>
            <a:miter lim="800000"/>
            <a:headEnd/>
            <a:tailEnd/>
          </a:ln>
        </p:spPr>
      </p:pic>
      <p:pic>
        <p:nvPicPr>
          <p:cNvPr id="10245" name="Picture 4"/>
          <p:cNvPicPr>
            <a:picLocks noChangeAspect="1" noChangeArrowheads="1"/>
          </p:cNvPicPr>
          <p:nvPr/>
        </p:nvPicPr>
        <p:blipFill>
          <a:blip r:embed="rId5" cstate="print"/>
          <a:srcRect/>
          <a:stretch>
            <a:fillRect/>
          </a:stretch>
        </p:blipFill>
        <p:spPr bwMode="auto">
          <a:xfrm>
            <a:off x="6429375" y="4214813"/>
            <a:ext cx="2428875" cy="2643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50"/>
            <a:ext cx="5972175" cy="5840413"/>
          </a:xfrm>
        </p:spPr>
        <p:txBody>
          <a:bodyPr>
            <a:normAutofit fontScale="70000" lnSpcReduction="20000"/>
          </a:bodyPr>
          <a:lstStyle/>
          <a:p>
            <a:pPr marL="265176" indent="-265176" eaLnBrk="1" fontAlgn="auto" hangingPunct="1">
              <a:spcAft>
                <a:spcPts val="0"/>
              </a:spcAft>
              <a:buFont typeface="Wingdings 2"/>
              <a:buChar char=""/>
              <a:defRPr/>
            </a:pPr>
            <a:r>
              <a:rPr lang="tr-TR" dirty="0"/>
              <a:t>1953 </a:t>
            </a:r>
            <a:r>
              <a:rPr lang="tr-TR" dirty="0" smtClean="0"/>
              <a:t>: DNA çift sarmal-Watson </a:t>
            </a:r>
            <a:r>
              <a:rPr lang="tr-TR" dirty="0"/>
              <a:t>and </a:t>
            </a:r>
            <a:r>
              <a:rPr lang="tr-TR" dirty="0" smtClean="0"/>
              <a:t>Crick tarafından. </a:t>
            </a:r>
            <a:endParaRPr lang="tr-TR" dirty="0"/>
          </a:p>
          <a:p>
            <a:pPr marL="265176" indent="-265176" eaLnBrk="1" fontAlgn="auto" hangingPunct="1">
              <a:spcAft>
                <a:spcPts val="0"/>
              </a:spcAft>
              <a:buFont typeface="Wingdings 2"/>
              <a:buChar char=""/>
              <a:defRPr/>
            </a:pPr>
            <a:r>
              <a:rPr lang="tr-TR" dirty="0"/>
              <a:t>1973 </a:t>
            </a:r>
            <a:r>
              <a:rPr lang="tr-TR" dirty="0" smtClean="0"/>
              <a:t>: Bakteriden kesilmiş DNAnın çogaltılması -Cohen </a:t>
            </a:r>
            <a:r>
              <a:rPr lang="tr-TR" dirty="0"/>
              <a:t>and </a:t>
            </a:r>
            <a:r>
              <a:rPr lang="tr-TR" dirty="0" smtClean="0"/>
              <a:t>Boyer</a:t>
            </a:r>
          </a:p>
          <a:p>
            <a:pPr marL="265176" indent="-265176" eaLnBrk="1" fontAlgn="auto" hangingPunct="1">
              <a:spcAft>
                <a:spcPts val="0"/>
              </a:spcAft>
              <a:buFont typeface="Wingdings 2"/>
              <a:buChar char=""/>
              <a:defRPr/>
            </a:pPr>
            <a:r>
              <a:rPr lang="tr-TR" dirty="0" smtClean="0"/>
              <a:t>1977: E. Coli’den ilk insan proteini (</a:t>
            </a:r>
            <a:r>
              <a:rPr lang="tr-TR" dirty="0"/>
              <a:t>somatostatin) </a:t>
            </a:r>
            <a:r>
              <a:rPr lang="tr-TR" dirty="0" smtClean="0"/>
              <a:t>üretimi </a:t>
            </a:r>
            <a:endParaRPr lang="tr-TR" dirty="0"/>
          </a:p>
          <a:p>
            <a:pPr marL="265176" indent="-265176" eaLnBrk="1" fontAlgn="auto" hangingPunct="1">
              <a:spcAft>
                <a:spcPts val="0"/>
              </a:spcAft>
              <a:buFont typeface="Wingdings 2"/>
              <a:buChar char=""/>
              <a:defRPr/>
            </a:pPr>
            <a:r>
              <a:rPr lang="tr-TR" dirty="0" smtClean="0"/>
              <a:t>1982: İlk rekombinant insan insülini</a:t>
            </a:r>
            <a:endParaRPr lang="tr-TR" dirty="0"/>
          </a:p>
          <a:p>
            <a:pPr marL="265176" indent="-265176" eaLnBrk="1" fontAlgn="auto" hangingPunct="1">
              <a:spcAft>
                <a:spcPts val="0"/>
              </a:spcAft>
              <a:buFont typeface="Wingdings 2"/>
              <a:buChar char=""/>
              <a:defRPr/>
            </a:pPr>
            <a:r>
              <a:rPr lang="tr-TR" dirty="0" smtClean="0"/>
              <a:t>1983: </a:t>
            </a:r>
            <a:r>
              <a:rPr lang="tr-TR" dirty="0"/>
              <a:t>Polymerase chain reaction (PCR) </a:t>
            </a:r>
            <a:r>
              <a:rPr lang="tr-TR" dirty="0" smtClean="0"/>
              <a:t>tekniginin geliştirilmesi </a:t>
            </a:r>
            <a:endParaRPr lang="tr-TR" dirty="0"/>
          </a:p>
          <a:p>
            <a:pPr marL="265176" indent="-265176" eaLnBrk="1" fontAlgn="auto" hangingPunct="1">
              <a:spcAft>
                <a:spcPts val="0"/>
              </a:spcAft>
              <a:buFont typeface="Wingdings 2"/>
              <a:buChar char=""/>
              <a:defRPr/>
            </a:pPr>
            <a:r>
              <a:rPr lang="tr-TR" dirty="0"/>
              <a:t>1990 </a:t>
            </a:r>
            <a:r>
              <a:rPr lang="tr-TR" dirty="0" smtClean="0"/>
              <a:t>:İnsan genom projesinin temellerinin atılması </a:t>
            </a:r>
          </a:p>
          <a:p>
            <a:pPr marL="265176" indent="-265176" eaLnBrk="1" fontAlgn="auto" hangingPunct="1">
              <a:spcAft>
                <a:spcPts val="0"/>
              </a:spcAft>
              <a:buFont typeface="Wingdings 2"/>
              <a:buChar char=""/>
              <a:defRPr/>
            </a:pPr>
            <a:r>
              <a:rPr lang="tr-TR" dirty="0" smtClean="0"/>
              <a:t>1995: Haemophilus influenzae ilk genom sekansı çıkartılan bakteri</a:t>
            </a:r>
            <a:endParaRPr lang="tr-TR" dirty="0"/>
          </a:p>
          <a:p>
            <a:pPr marL="265176" indent="-265176" eaLnBrk="1" fontAlgn="auto" hangingPunct="1">
              <a:spcAft>
                <a:spcPts val="0"/>
              </a:spcAft>
              <a:buFont typeface="Wingdings 2"/>
              <a:buChar char=""/>
              <a:defRPr/>
            </a:pPr>
            <a:r>
              <a:rPr lang="tr-TR" dirty="0"/>
              <a:t>2000 </a:t>
            </a:r>
            <a:r>
              <a:rPr lang="tr-TR" dirty="0" smtClean="0"/>
              <a:t>:İnsan genomunun ilk draftının çıkartılması</a:t>
            </a:r>
            <a:endParaRPr lang="tr-TR" dirty="0"/>
          </a:p>
          <a:p>
            <a:pPr marL="265176" indent="-265176" eaLnBrk="1" fontAlgn="auto" hangingPunct="1">
              <a:spcAft>
                <a:spcPts val="0"/>
              </a:spcAft>
              <a:buFont typeface="Wingdings 2"/>
              <a:buChar char=""/>
              <a:defRPr/>
            </a:pPr>
            <a:r>
              <a:rPr lang="tr-TR" dirty="0" smtClean="0"/>
              <a:t>2005: yüzlerce prokaryot ve pek çok ökaryotun genom sekanslarının ilk taslakları çıkartılmıştır. Gen bankasında  </a:t>
            </a:r>
            <a:r>
              <a:rPr lang="tr-TR" dirty="0"/>
              <a:t>40 </a:t>
            </a:r>
            <a:r>
              <a:rPr lang="tr-TR" dirty="0" smtClean="0"/>
              <a:t>milyondan fazla gen sekansı mevcuttur. </a:t>
            </a:r>
            <a:endParaRPr lang="tr-TR" dirty="0"/>
          </a:p>
        </p:txBody>
      </p:sp>
      <p:pic>
        <p:nvPicPr>
          <p:cNvPr id="11267" name="Picture 2"/>
          <p:cNvPicPr>
            <a:picLocks noChangeAspect="1" noChangeArrowheads="1"/>
          </p:cNvPicPr>
          <p:nvPr/>
        </p:nvPicPr>
        <p:blipFill>
          <a:blip r:embed="rId3" cstate="print"/>
          <a:srcRect/>
          <a:stretch>
            <a:fillRect/>
          </a:stretch>
        </p:blipFill>
        <p:spPr bwMode="auto">
          <a:xfrm>
            <a:off x="6858000" y="2428875"/>
            <a:ext cx="2000250" cy="1714500"/>
          </a:xfrm>
          <a:prstGeom prst="rect">
            <a:avLst/>
          </a:prstGeom>
          <a:noFill/>
          <a:ln w="9525">
            <a:noFill/>
            <a:miter lim="800000"/>
            <a:headEnd/>
            <a:tailEnd/>
          </a:ln>
        </p:spPr>
      </p:pic>
      <p:pic>
        <p:nvPicPr>
          <p:cNvPr id="11268" name="Picture 4"/>
          <p:cNvPicPr>
            <a:picLocks noChangeAspect="1" noChangeArrowheads="1"/>
          </p:cNvPicPr>
          <p:nvPr/>
        </p:nvPicPr>
        <p:blipFill>
          <a:blip r:embed="rId4" cstate="print"/>
          <a:srcRect/>
          <a:stretch>
            <a:fillRect/>
          </a:stretch>
        </p:blipFill>
        <p:spPr bwMode="auto">
          <a:xfrm>
            <a:off x="6786563" y="357188"/>
            <a:ext cx="2071687" cy="2000250"/>
          </a:xfrm>
          <a:prstGeom prst="rect">
            <a:avLst/>
          </a:prstGeom>
          <a:noFill/>
          <a:ln w="9525">
            <a:noFill/>
            <a:miter lim="800000"/>
            <a:headEnd/>
            <a:tailEnd/>
          </a:ln>
        </p:spPr>
      </p:pic>
      <p:pic>
        <p:nvPicPr>
          <p:cNvPr id="11269" name="Picture 4"/>
          <p:cNvPicPr>
            <a:picLocks noChangeAspect="1" noChangeArrowheads="1"/>
          </p:cNvPicPr>
          <p:nvPr/>
        </p:nvPicPr>
        <p:blipFill>
          <a:blip r:embed="rId5" cstate="print"/>
          <a:srcRect/>
          <a:stretch>
            <a:fillRect/>
          </a:stretch>
        </p:blipFill>
        <p:spPr bwMode="auto">
          <a:xfrm>
            <a:off x="6572250" y="4043363"/>
            <a:ext cx="2571750" cy="2814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tr-TR">
              <a:solidFill>
                <a:schemeClr val="accent1">
                  <a:tint val="88000"/>
                  <a:satMod val="150000"/>
                </a:schemeClr>
              </a:solidFill>
            </a:endParaRPr>
          </a:p>
        </p:txBody>
      </p:sp>
      <p:sp>
        <p:nvSpPr>
          <p:cNvPr id="12291" name="Content Placeholder 2"/>
          <p:cNvSpPr>
            <a:spLocks noGrp="1"/>
          </p:cNvSpPr>
          <p:nvPr>
            <p:ph idx="1"/>
          </p:nvPr>
        </p:nvSpPr>
        <p:spPr/>
        <p:txBody>
          <a:bodyPr/>
          <a:lstStyle/>
          <a:p>
            <a:pPr eaLnBrk="1" hangingPunct="1"/>
            <a:endParaRPr lang="tr-TR" smtClean="0"/>
          </a:p>
        </p:txBody>
      </p:sp>
      <p:pic>
        <p:nvPicPr>
          <p:cNvPr id="12292" name="Picture 2"/>
          <p:cNvPicPr>
            <a:picLocks noChangeAspect="1" noChangeArrowheads="1"/>
          </p:cNvPicPr>
          <p:nvPr/>
        </p:nvPicPr>
        <p:blipFill>
          <a:blip r:embed="rId3" cstate="print"/>
          <a:srcRect/>
          <a:stretch>
            <a:fillRect/>
          </a:stretch>
        </p:blipFill>
        <p:spPr bwMode="auto">
          <a:xfrm>
            <a:off x="71438" y="0"/>
            <a:ext cx="90011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marL="265176" indent="-265176" eaLnBrk="1" fontAlgn="auto" hangingPunct="1">
              <a:spcAft>
                <a:spcPts val="0"/>
              </a:spcAft>
              <a:buFont typeface="Wingdings 2" pitchFamily="18" charset="2"/>
              <a:buNone/>
              <a:defRPr/>
            </a:pPr>
            <a:r>
              <a:rPr lang="tr-TR" dirty="0" smtClean="0"/>
              <a:t>Uygulamalar arasında;</a:t>
            </a:r>
          </a:p>
          <a:p>
            <a:pPr marL="265176" indent="-265176" eaLnBrk="1" fontAlgn="auto" hangingPunct="1">
              <a:spcAft>
                <a:spcPts val="0"/>
              </a:spcAft>
              <a:buFont typeface="Wingdings 2"/>
              <a:buChar char=""/>
              <a:defRPr/>
            </a:pPr>
            <a:r>
              <a:rPr lang="tr-TR" dirty="0" smtClean="0"/>
              <a:t>İnsan sağlığına yönelik olarak </a:t>
            </a:r>
            <a:r>
              <a:rPr lang="tr-TR" dirty="0" smtClean="0">
                <a:solidFill>
                  <a:srgbClr val="FFFF00"/>
                </a:solidFill>
              </a:rPr>
              <a:t>proteinlerin</a:t>
            </a:r>
            <a:r>
              <a:rPr lang="tr-TR" dirty="0" smtClean="0"/>
              <a:t> üretilmesi </a:t>
            </a:r>
          </a:p>
          <a:p>
            <a:pPr marL="265176" indent="-265176" eaLnBrk="1" fontAlgn="auto" hangingPunct="1">
              <a:spcAft>
                <a:spcPts val="0"/>
              </a:spcAft>
              <a:buFont typeface="Wingdings 2"/>
              <a:buChar char=""/>
              <a:defRPr/>
            </a:pPr>
            <a:r>
              <a:rPr lang="tr-TR" dirty="0" smtClean="0"/>
              <a:t>Bazı </a:t>
            </a:r>
            <a:r>
              <a:rPr lang="tr-TR" dirty="0" smtClean="0">
                <a:solidFill>
                  <a:srgbClr val="FFFF00"/>
                </a:solidFill>
              </a:rPr>
              <a:t>hormon, antikor, vitamin ve antibiyotik</a:t>
            </a:r>
            <a:r>
              <a:rPr lang="tr-TR" dirty="0" smtClean="0"/>
              <a:t> üretilmesi </a:t>
            </a:r>
          </a:p>
          <a:p>
            <a:pPr marL="265176" indent="-265176" eaLnBrk="1" fontAlgn="auto" hangingPunct="1">
              <a:spcAft>
                <a:spcPts val="0"/>
              </a:spcAft>
              <a:buFont typeface="Wingdings 2"/>
              <a:buChar char=""/>
              <a:defRPr/>
            </a:pPr>
            <a:r>
              <a:rPr lang="tr-TR" dirty="0" smtClean="0"/>
              <a:t>Çok zor şartlara sahip çevrelerde (</a:t>
            </a:r>
            <a:r>
              <a:rPr lang="tr-TR" i="1" dirty="0" smtClean="0"/>
              <a:t>sıcak, kurak,tuzlu...</a:t>
            </a:r>
            <a:r>
              <a:rPr lang="tr-TR" dirty="0" smtClean="0"/>
              <a:t>) yaşayan organizmaların </a:t>
            </a:r>
            <a:r>
              <a:rPr lang="tr-TR" dirty="0" smtClean="0">
                <a:solidFill>
                  <a:srgbClr val="FFFF00"/>
                </a:solidFill>
              </a:rPr>
              <a:t>enzimlerini</a:t>
            </a:r>
            <a:r>
              <a:rPr lang="tr-TR" dirty="0" smtClean="0"/>
              <a:t> ve </a:t>
            </a:r>
            <a:r>
              <a:rPr lang="tr-TR" dirty="0" smtClean="0">
                <a:solidFill>
                  <a:srgbClr val="FFFF00"/>
                </a:solidFill>
              </a:rPr>
              <a:t>biyomoleküllerini</a:t>
            </a:r>
            <a:r>
              <a:rPr lang="tr-TR" dirty="0" smtClean="0"/>
              <a:t> saflaştırarak bunların sanayide kullanılması </a:t>
            </a:r>
          </a:p>
          <a:p>
            <a:pPr marL="265176" indent="-265176" eaLnBrk="1" fontAlgn="auto" hangingPunct="1">
              <a:spcAft>
                <a:spcPts val="0"/>
              </a:spcAft>
              <a:buFont typeface="Wingdings 2"/>
              <a:buChar char=""/>
              <a:defRPr/>
            </a:pPr>
            <a:r>
              <a:rPr lang="tr-TR" dirty="0" smtClean="0"/>
              <a:t>Yeni </a:t>
            </a:r>
            <a:r>
              <a:rPr lang="tr-TR" dirty="0" smtClean="0">
                <a:solidFill>
                  <a:srgbClr val="FFFF00"/>
                </a:solidFill>
              </a:rPr>
              <a:t>sebze</a:t>
            </a:r>
            <a:r>
              <a:rPr lang="tr-TR" dirty="0" smtClean="0"/>
              <a:t> ve </a:t>
            </a:r>
            <a:r>
              <a:rPr lang="tr-TR" dirty="0" smtClean="0">
                <a:solidFill>
                  <a:srgbClr val="FFFF00"/>
                </a:solidFill>
              </a:rPr>
              <a:t>meyve</a:t>
            </a:r>
            <a:r>
              <a:rPr lang="tr-TR" dirty="0" smtClean="0"/>
              <a:t> üretimi </a:t>
            </a:r>
          </a:p>
          <a:p>
            <a:pPr marL="265176" indent="-265176" eaLnBrk="1" fontAlgn="auto" hangingPunct="1">
              <a:spcAft>
                <a:spcPts val="0"/>
              </a:spcAft>
              <a:buFont typeface="Wingdings 2"/>
              <a:buChar char=""/>
              <a:defRPr/>
            </a:pPr>
            <a:r>
              <a:rPr lang="tr-TR" dirty="0" smtClean="0"/>
              <a:t>İnsandaki zararlı </a:t>
            </a:r>
            <a:r>
              <a:rPr lang="tr-TR" dirty="0" smtClean="0">
                <a:solidFill>
                  <a:srgbClr val="FFFF00"/>
                </a:solidFill>
              </a:rPr>
              <a:t>genlerin</a:t>
            </a:r>
            <a:r>
              <a:rPr lang="tr-TR" dirty="0" smtClean="0"/>
              <a:t> elemine edilmesi </a:t>
            </a:r>
          </a:p>
          <a:p>
            <a:pPr marL="265176" indent="-265176" eaLnBrk="1" fontAlgn="auto" hangingPunct="1">
              <a:spcAft>
                <a:spcPts val="0"/>
              </a:spcAft>
              <a:buFont typeface="Wingdings 2"/>
              <a:buChar char=""/>
              <a:defRPr/>
            </a:pPr>
            <a:r>
              <a:rPr lang="tr-TR" dirty="0" smtClean="0">
                <a:solidFill>
                  <a:srgbClr val="FFFF00"/>
                </a:solidFill>
              </a:rPr>
              <a:t>Aşı, pestisit</a:t>
            </a:r>
            <a:r>
              <a:rPr lang="tr-TR" dirty="0" smtClean="0"/>
              <a:t> tıbbi bitki üretimi. </a:t>
            </a:r>
          </a:p>
          <a:p>
            <a:pPr marL="265176" indent="-265176" eaLnBrk="1" fontAlgn="auto" hangingPunct="1">
              <a:spcAft>
                <a:spcPts val="0"/>
              </a:spcAft>
              <a:buFont typeface="Wingdings 2"/>
              <a:buNone/>
              <a:defRPr/>
            </a:pPr>
            <a:endParaRPr lang="tr-TR" dirty="0" smtClean="0"/>
          </a:p>
          <a:p>
            <a:pPr marL="265176" indent="-265176" eaLnBrk="1" fontAlgn="auto" hangingPunct="1">
              <a:spcAft>
                <a:spcPts val="0"/>
              </a:spcAft>
              <a:buFont typeface="Wingdings 2"/>
              <a:buChar char=""/>
              <a:defRPr/>
            </a:pPr>
            <a:endParaRPr lang="tr-T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3" cstate="print"/>
          <a:stretch>
            <a:fillRect/>
          </a:stretch>
        </p:blipFill>
        <p:spPr>
          <a:xfrm>
            <a:off x="1969757" y="1600200"/>
            <a:ext cx="5204485" cy="4525963"/>
          </a:xfr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Content Placeholder 2"/>
          <p:cNvSpPr>
            <a:spLocks noGrp="1"/>
          </p:cNvSpPr>
          <p:nvPr>
            <p:ph idx="1"/>
          </p:nvPr>
        </p:nvSpPr>
        <p:spPr/>
        <p:txBody>
          <a:bodyPr/>
          <a:lstStyle/>
          <a:p>
            <a:pPr eaLnBrk="1" hangingPunct="1"/>
            <a:r>
              <a:rPr lang="tr-TR" smtClean="0"/>
              <a:t>TARIMSAL BİYOTEKNOLOJİ NEDİR?</a:t>
            </a:r>
          </a:p>
          <a:p>
            <a:pPr eaLnBrk="1" hangingPunct="1"/>
            <a:endParaRPr lang="tr-TR" smtClean="0"/>
          </a:p>
          <a:p>
            <a:pPr eaLnBrk="1" hangingPunct="1">
              <a:buFont typeface="Wingdings 2" pitchFamily="18" charset="2"/>
              <a:buNone/>
            </a:pPr>
            <a:r>
              <a:rPr lang="tr-TR" smtClean="0"/>
              <a:t>Genel ifade ile biyoteknolojinin bitkisel ve hayvansal üretim alanında uygulanmasıdır.</a:t>
            </a:r>
          </a:p>
          <a:p>
            <a:pPr eaLnBrk="1" hangingPunct="1">
              <a:buFont typeface="Wingdings 2" pitchFamily="18" charset="2"/>
              <a:buNone/>
            </a:pPr>
            <a:r>
              <a:rPr lang="tr-TR" smtClean="0"/>
              <a:t>Gen müh. =biyoteknoloji?</a:t>
            </a:r>
          </a:p>
          <a:p>
            <a:pPr eaLnBrk="1" hangingPunct="1">
              <a:buFont typeface="Wingdings 2" pitchFamily="18" charset="2"/>
              <a:buNone/>
            </a:pPr>
            <a:endParaRPr lang="tr-TR" smtClean="0"/>
          </a:p>
          <a:p>
            <a:pPr eaLnBrk="1" hangingPunct="1">
              <a:buFont typeface="Wingdings 2" pitchFamily="18" charset="2"/>
              <a:buNone/>
            </a:pPr>
            <a:endParaRPr lang="tr-TR" smtClean="0"/>
          </a:p>
          <a:p>
            <a:pPr eaLnBrk="1" hangingPunct="1">
              <a:buFont typeface="Wingdings 2" pitchFamily="18" charset="2"/>
              <a:buNone/>
            </a:pPr>
            <a:endParaRPr lang="tr-TR" smtClean="0"/>
          </a:p>
          <a:p>
            <a:pPr eaLnBrk="1" hangingPunct="1">
              <a:buFont typeface="Wingdings 2" pitchFamily="18" charset="2"/>
              <a:buNone/>
            </a:pPr>
            <a:endParaRPr lang="tr-TR" smtClean="0"/>
          </a:p>
          <a:p>
            <a:pPr eaLnBrk="1" hangingPunct="1">
              <a:buFont typeface="Wingdings 2" pitchFamily="18" charset="2"/>
              <a:buNone/>
            </a:pPr>
            <a:endParaRPr lang="tr-TR" smtClean="0"/>
          </a:p>
        </p:txBody>
      </p:sp>
      <p:pic>
        <p:nvPicPr>
          <p:cNvPr id="15363" name="Picture 4"/>
          <p:cNvPicPr>
            <a:picLocks noChangeAspect="1" noChangeArrowheads="1"/>
          </p:cNvPicPr>
          <p:nvPr/>
        </p:nvPicPr>
        <p:blipFill>
          <a:blip r:embed="rId3" cstate="print"/>
          <a:srcRect/>
          <a:stretch>
            <a:fillRect/>
          </a:stretch>
        </p:blipFill>
        <p:spPr bwMode="auto">
          <a:xfrm>
            <a:off x="6156176" y="4365104"/>
            <a:ext cx="2786063" cy="2211710"/>
          </a:xfrm>
          <a:prstGeom prst="rect">
            <a:avLst/>
          </a:prstGeom>
          <a:noFill/>
          <a:ln w="9525">
            <a:noFill/>
            <a:miter lim="800000"/>
            <a:headEnd/>
            <a:tailEnd/>
          </a:ln>
        </p:spPr>
      </p:pic>
      <p:pic>
        <p:nvPicPr>
          <p:cNvPr id="15364" name="Picture 5"/>
          <p:cNvPicPr>
            <a:picLocks noChangeAspect="1" noChangeArrowheads="1"/>
          </p:cNvPicPr>
          <p:nvPr/>
        </p:nvPicPr>
        <p:blipFill>
          <a:blip r:embed="rId4" cstate="print"/>
          <a:srcRect/>
          <a:stretch>
            <a:fillRect/>
          </a:stretch>
        </p:blipFill>
        <p:spPr bwMode="auto">
          <a:xfrm>
            <a:off x="395536" y="4581128"/>
            <a:ext cx="2000250" cy="2047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Content Placeholder 2"/>
          <p:cNvSpPr>
            <a:spLocks noGrp="1"/>
          </p:cNvSpPr>
          <p:nvPr>
            <p:ph idx="1"/>
          </p:nvPr>
        </p:nvSpPr>
        <p:spPr>
          <a:xfrm>
            <a:off x="-540568" y="404664"/>
            <a:ext cx="8183562" cy="4187825"/>
          </a:xfrm>
        </p:spPr>
        <p:txBody>
          <a:bodyPr/>
          <a:lstStyle/>
          <a:p>
            <a:pPr algn="ctr" eaLnBrk="1" hangingPunct="1">
              <a:buFont typeface="Wingdings 2" pitchFamily="18" charset="2"/>
              <a:buNone/>
            </a:pPr>
            <a:endParaRPr lang="tr-TR" dirty="0" smtClean="0"/>
          </a:p>
          <a:p>
            <a:pPr algn="ctr" eaLnBrk="1" hangingPunct="1">
              <a:buFont typeface="Wingdings 2" pitchFamily="18" charset="2"/>
              <a:buNone/>
            </a:pPr>
            <a:endParaRPr lang="tr-TR" dirty="0" smtClean="0"/>
          </a:p>
          <a:p>
            <a:pPr algn="ctr" eaLnBrk="1" hangingPunct="1">
              <a:buFont typeface="Wingdings 2" pitchFamily="18" charset="2"/>
              <a:buNone/>
            </a:pPr>
            <a:endParaRPr lang="tr-TR" dirty="0" smtClean="0"/>
          </a:p>
          <a:p>
            <a:pPr algn="ctr" eaLnBrk="1" hangingPunct="1">
              <a:buFont typeface="Wingdings 2" pitchFamily="18" charset="2"/>
              <a:buNone/>
            </a:pPr>
            <a:endParaRPr lang="tr-TR" dirty="0" smtClean="0"/>
          </a:p>
          <a:p>
            <a:pPr algn="ctr" eaLnBrk="1" hangingPunct="1">
              <a:buFont typeface="Wingdings 2" pitchFamily="18" charset="2"/>
              <a:buNone/>
            </a:pPr>
            <a:r>
              <a:rPr lang="tr-TR" dirty="0" smtClean="0"/>
              <a:t>Tarımda Biyoteknolojinin</a:t>
            </a:r>
          </a:p>
          <a:p>
            <a:pPr algn="ctr" eaLnBrk="1" hangingPunct="1">
              <a:buFont typeface="Wingdings 2" pitchFamily="18" charset="2"/>
              <a:buNone/>
            </a:pPr>
            <a:r>
              <a:rPr lang="tr-TR" dirty="0" smtClean="0"/>
              <a:t> </a:t>
            </a:r>
          </a:p>
          <a:p>
            <a:pPr algn="ctr" eaLnBrk="1" hangingPunct="1">
              <a:buFont typeface="Wingdings 2" pitchFamily="18" charset="2"/>
              <a:buNone/>
            </a:pPr>
            <a:r>
              <a:rPr lang="tr-TR" dirty="0" smtClean="0"/>
              <a:t>kullanım alanları nelerdir?</a:t>
            </a:r>
          </a:p>
          <a:p>
            <a:pPr algn="ctr" eaLnBrk="1" hangingPunct="1">
              <a:buFont typeface="Wingdings 2" pitchFamily="18" charset="2"/>
              <a:buNone/>
            </a:pPr>
            <a:endParaRPr lang="tr-TR" dirty="0" smtClean="0"/>
          </a:p>
        </p:txBody>
      </p:sp>
      <p:pic>
        <p:nvPicPr>
          <p:cNvPr id="16387" name="Picture 3"/>
          <p:cNvPicPr>
            <a:picLocks noChangeAspect="1" noChangeArrowheads="1"/>
          </p:cNvPicPr>
          <p:nvPr/>
        </p:nvPicPr>
        <p:blipFill>
          <a:blip r:embed="rId3" cstate="print"/>
          <a:srcRect/>
          <a:stretch>
            <a:fillRect/>
          </a:stretch>
        </p:blipFill>
        <p:spPr bwMode="auto">
          <a:xfrm>
            <a:off x="5724128" y="4232026"/>
            <a:ext cx="3419872" cy="2625973"/>
          </a:xfrm>
          <a:prstGeom prst="rect">
            <a:avLst/>
          </a:prstGeom>
          <a:noFill/>
          <a:ln w="9525">
            <a:noFill/>
            <a:miter lim="800000"/>
            <a:headEnd/>
            <a:tailEnd/>
          </a:ln>
        </p:spPr>
      </p:pic>
      <p:pic>
        <p:nvPicPr>
          <p:cNvPr id="16388" name="Picture 4"/>
          <p:cNvPicPr>
            <a:picLocks noChangeAspect="1" noChangeArrowheads="1"/>
          </p:cNvPicPr>
          <p:nvPr/>
        </p:nvPicPr>
        <p:blipFill>
          <a:blip r:embed="rId4" cstate="print"/>
          <a:srcRect/>
          <a:stretch>
            <a:fillRect/>
          </a:stretch>
        </p:blipFill>
        <p:spPr bwMode="auto">
          <a:xfrm>
            <a:off x="251520" y="260648"/>
            <a:ext cx="4357688" cy="214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500063" y="500063"/>
            <a:ext cx="8183562" cy="4541837"/>
          </a:xfrm>
        </p:spPr>
        <p:txBody>
          <a:bodyPr>
            <a:noAutofit/>
          </a:bodyPr>
          <a:lstStyle/>
          <a:p>
            <a:pPr algn="just" eaLnBrk="1" hangingPunct="1"/>
            <a:r>
              <a:rPr lang="fi-FI" sz="2400" b="1" dirty="0" smtClean="0"/>
              <a:t>Hayvansal ve bitkisel ürünlerin verim ve kalitesinin</a:t>
            </a:r>
          </a:p>
          <a:p>
            <a:pPr algn="just" eaLnBrk="1" hangingPunct="1">
              <a:buFont typeface="Wingdings 2" pitchFamily="18" charset="2"/>
              <a:buNone/>
            </a:pPr>
            <a:r>
              <a:rPr lang="tr-TR" sz="2400" b="1" dirty="0" smtClean="0"/>
              <a:t>artırılması</a:t>
            </a:r>
          </a:p>
          <a:p>
            <a:pPr algn="just" eaLnBrk="1" hangingPunct="1"/>
            <a:r>
              <a:rPr lang="tr-TR" sz="2400" dirty="0" smtClean="0"/>
              <a:t> </a:t>
            </a:r>
            <a:r>
              <a:rPr lang="tr-TR" sz="2400" b="1" dirty="0" smtClean="0"/>
              <a:t>Hastalıklara ve olumsuz çevre şartlarına dirençli türlerin</a:t>
            </a:r>
          </a:p>
          <a:p>
            <a:pPr algn="just" eaLnBrk="1" hangingPunct="1">
              <a:buFont typeface="Wingdings 2" pitchFamily="18" charset="2"/>
              <a:buNone/>
            </a:pPr>
            <a:r>
              <a:rPr lang="tr-TR" sz="2400" b="1" dirty="0" smtClean="0"/>
              <a:t>geliştirilmesi</a:t>
            </a:r>
          </a:p>
          <a:p>
            <a:pPr algn="just" eaLnBrk="1" hangingPunct="1"/>
            <a:r>
              <a:rPr lang="tr-TR" sz="2400" b="1" dirty="0" smtClean="0"/>
              <a:t>Rekombinant aşıların ve farmasötik moleküllerin</a:t>
            </a:r>
          </a:p>
          <a:p>
            <a:pPr algn="just" eaLnBrk="1" hangingPunct="1">
              <a:buFont typeface="Wingdings 2" pitchFamily="18" charset="2"/>
              <a:buNone/>
            </a:pPr>
            <a:r>
              <a:rPr lang="tr-TR" sz="2400" b="1" dirty="0" smtClean="0"/>
              <a:t>geliştirilmesi (Hepatit-B, Lt-B, TGEV, çeşitli hayvan</a:t>
            </a:r>
          </a:p>
          <a:p>
            <a:pPr algn="just" eaLnBrk="1" hangingPunct="1">
              <a:buFont typeface="Wingdings 2" pitchFamily="18" charset="2"/>
              <a:buNone/>
            </a:pPr>
            <a:r>
              <a:rPr lang="tr-TR" sz="2400" b="1" dirty="0" smtClean="0"/>
              <a:t>aşıları ile insanlarda kullanılan bazı ilaçlar bitkisel üretim sistemleri içerisinde devreye sokulmuştur)</a:t>
            </a:r>
          </a:p>
          <a:p>
            <a:pPr algn="just" eaLnBrk="1" hangingPunct="1"/>
            <a:r>
              <a:rPr lang="tr-TR" sz="2400" b="1" dirty="0" smtClean="0"/>
              <a:t>Hastalıkların tanı ve tedavisi</a:t>
            </a:r>
          </a:p>
          <a:p>
            <a:pPr algn="just" eaLnBrk="1" hangingPunct="1"/>
            <a:r>
              <a:rPr lang="tr-TR" sz="2400" b="1" dirty="0" smtClean="0"/>
              <a:t>Gen kaynaklarının korumaya alınması</a:t>
            </a:r>
          </a:p>
          <a:p>
            <a:pPr algn="just" eaLnBrk="1" hangingPunct="1"/>
            <a:r>
              <a:rPr lang="tr-TR" sz="2400" b="1" dirty="0" smtClean="0"/>
              <a:t>Gıdaların miktar ve kalitesinin artırılması</a:t>
            </a:r>
          </a:p>
          <a:p>
            <a:pPr algn="just" eaLnBrk="1" hangingPunct="1"/>
            <a:r>
              <a:rPr lang="tr-TR" sz="2400" b="1" dirty="0" smtClean="0"/>
              <a:t>Gıdaların raf ömrünün uzatılması</a:t>
            </a:r>
          </a:p>
          <a:p>
            <a:pPr algn="just" eaLnBrk="1" hangingPunct="1"/>
            <a:r>
              <a:rPr lang="tr-TR" sz="2400" b="1" dirty="0" smtClean="0"/>
              <a:t>Fermante ürünler için starter kültürlerin geliştirilmesi</a:t>
            </a:r>
          </a:p>
          <a:p>
            <a:pPr algn="just" eaLnBrk="1" hangingPunct="1"/>
            <a:r>
              <a:rPr lang="tr-TR" sz="2400" b="1" dirty="0" smtClean="0"/>
              <a:t>Patojen kontrolü vb.</a:t>
            </a:r>
            <a:endParaRPr lang="tr-TR" sz="2400" dirty="0" smtClean="0"/>
          </a:p>
        </p:txBody>
      </p:sp>
      <p:pic>
        <p:nvPicPr>
          <p:cNvPr id="3" name="Picture 10" descr="Chipmunk running">
            <a:hlinkClick r:id="rId3"/>
          </p:cNvPr>
          <p:cNvPicPr>
            <a:picLocks noChangeAspect="1" noChangeArrowheads="1" noCrop="1"/>
          </p:cNvPicPr>
          <p:nvPr/>
        </p:nvPicPr>
        <p:blipFill>
          <a:blip r:embed="rId4" cstate="print"/>
          <a:srcRect/>
          <a:stretch>
            <a:fillRect/>
          </a:stretch>
        </p:blipFill>
        <p:spPr bwMode="auto">
          <a:xfrm>
            <a:off x="7391400" y="5257800"/>
            <a:ext cx="1752600" cy="16002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Kaynaklar</a:t>
            </a:r>
            <a:endParaRPr lang="tr-TR" dirty="0"/>
          </a:p>
        </p:txBody>
      </p:sp>
      <p:sp>
        <p:nvSpPr>
          <p:cNvPr id="3" name="Content Placeholder 2"/>
          <p:cNvSpPr>
            <a:spLocks noGrp="1"/>
          </p:cNvSpPr>
          <p:nvPr>
            <p:ph idx="1"/>
          </p:nvPr>
        </p:nvSpPr>
        <p:spPr/>
        <p:txBody>
          <a:bodyPr/>
          <a:lstStyle/>
          <a:p>
            <a:pPr marL="0" lvl="1">
              <a:buFont typeface="Arial" pitchFamily="34" charset="0"/>
              <a:buChar char="•"/>
            </a:pPr>
            <a:r>
              <a:rPr lang="tr-TR" dirty="0" smtClean="0">
                <a:hlinkClick r:id="rId3"/>
              </a:rPr>
              <a:t>http://www.istanbul.edu.tr/fen/mbg</a:t>
            </a:r>
            <a:endParaRPr lang="tr-TR" dirty="0" smtClean="0"/>
          </a:p>
          <a:p>
            <a:pPr marL="0" lvl="1">
              <a:buFont typeface="Arial" pitchFamily="34" charset="0"/>
              <a:buChar char="•"/>
            </a:pPr>
            <a:r>
              <a:rPr lang="tr-TR" dirty="0" smtClean="0"/>
              <a:t>Ali Nihat Bozcuk (2000) Genetik. Palme yayıncılık.p.320</a:t>
            </a:r>
          </a:p>
          <a:p>
            <a:r>
              <a:rPr lang="tr-TR" dirty="0" smtClean="0"/>
              <a:t>W. Klug &amp; M.R. Cummings (2003) Concepts of Genetics. </a:t>
            </a:r>
            <a:r>
              <a:rPr lang="tr-TR" smtClean="0"/>
              <a:t>Pearson Education, Inc</a:t>
            </a:r>
            <a:endParaRPr lang="tr-T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325</TotalTime>
  <Words>1892</Words>
  <Application>Microsoft Office PowerPoint</Application>
  <PresentationFormat>Ekran Gösterisi (4:3)</PresentationFormat>
  <Paragraphs>261</Paragraphs>
  <Slides>48</Slides>
  <Notes>48</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48</vt:i4>
      </vt:variant>
    </vt:vector>
  </HeadingPairs>
  <TitlesOfParts>
    <vt:vector size="53" baseType="lpstr">
      <vt:lpstr>Arial</vt:lpstr>
      <vt:lpstr>Calibri</vt:lpstr>
      <vt:lpstr>Times New Roman</vt:lpstr>
      <vt:lpstr>Wingdings 2</vt:lpstr>
      <vt:lpstr>Office Theme</vt:lpstr>
      <vt:lpstr>Genetik ve biyoteknolojiye genel bakış, tanımı, tarihsel gelişimi ve katkıda bulunan bilim ve teknolojiler</vt:lpstr>
      <vt:lpstr>Genetik nedir?</vt:lpstr>
      <vt:lpstr>Genetik tarihi</vt:lpstr>
      <vt:lpstr>Genetik tarihi</vt:lpstr>
      <vt:lpstr>GENETİK biliminin alt dalları!!!</vt:lpstr>
      <vt:lpstr>PowerPoint Sunusu</vt:lpstr>
      <vt:lpstr>Diğer bilim dalları ??</vt:lpstr>
      <vt:lpstr>GREGOR MENDEL</vt:lpstr>
      <vt:lpstr>Neden Bezelye?</vt:lpstr>
      <vt:lpstr>PowerPoint Sunusu</vt:lpstr>
      <vt:lpstr>PowerPoint Sunusu</vt:lpstr>
      <vt:lpstr>Monohibrid Çaprazlama; bir özelliğin generasyondan generasyona nasıl geçtiğini gösterir.</vt:lpstr>
      <vt:lpstr>PowerPoint Sunusu</vt:lpstr>
      <vt:lpstr>PowerPoint Sunusu</vt:lpstr>
      <vt:lpstr>PowerPoint Sunusu</vt:lpstr>
      <vt:lpstr>Mendelin ilkeleri</vt:lpstr>
      <vt:lpstr>PowerPoint Sunusu</vt:lpstr>
      <vt:lpstr>PowerPoint Sunusu</vt:lpstr>
      <vt:lpstr>Mendel’in dihibrit melezlemesi onun dördüncü postülatını ortaya çıkartmıştır: Bağımsız açılım (Independent Assortment)</vt:lpstr>
      <vt:lpstr>PowerPoint Sunusu</vt:lpstr>
      <vt:lpstr>PowerPoint Sunusu</vt:lpstr>
      <vt:lpstr>PowerPoint Sunusu</vt:lpstr>
      <vt:lpstr>PowerPoint Sunusu</vt:lpstr>
      <vt:lpstr>Genetik Materyal</vt:lpstr>
      <vt:lpstr>Gen nedir?</vt:lpstr>
      <vt:lpstr>Santral Dogma</vt:lpstr>
      <vt:lpstr>DNA: deoksiribonukleik asit </vt:lpstr>
      <vt:lpstr>PowerPoint Sunusu</vt:lpstr>
      <vt:lpstr>kromozomlar</vt:lpstr>
      <vt:lpstr>kromozomlar</vt:lpstr>
      <vt:lpstr>PowerPoint Sunusu</vt:lpstr>
      <vt:lpstr>PowerPoint Sunusu</vt:lpstr>
      <vt:lpstr>PowerPoint Sunusu</vt:lpstr>
      <vt:lpstr>RNA : Ribonükleik Asit</vt:lpstr>
      <vt:lpstr>Genom, genotip ve fenotip</vt:lpstr>
      <vt:lpstr>Allel genler</vt:lpstr>
      <vt:lpstr>Biyoteknoloji nedir?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Kaynaklar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Genetik ve biyoteknolojiye genel bakış, tanımı, tarihsel gelişimi ve katkıda bulunan bilim ve teknolojiler</dc:title>
  <dc:creator>Zeynep</dc:creator>
  <cp:lastModifiedBy>Lenovo</cp:lastModifiedBy>
  <cp:revision>45</cp:revision>
  <dcterms:created xsi:type="dcterms:W3CDTF">2010-09-20T11:29:45Z</dcterms:created>
  <dcterms:modified xsi:type="dcterms:W3CDTF">2020-01-16T07:50:55Z</dcterms:modified>
</cp:coreProperties>
</file>