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6" r:id="rId2"/>
    <p:sldId id="299" r:id="rId3"/>
    <p:sldId id="300" r:id="rId4"/>
    <p:sldId id="301" r:id="rId5"/>
    <p:sldId id="302" r:id="rId6"/>
    <p:sldId id="340" r:id="rId7"/>
    <p:sldId id="331" r:id="rId8"/>
    <p:sldId id="329" r:id="rId9"/>
    <p:sldId id="330" r:id="rId10"/>
    <p:sldId id="332" r:id="rId11"/>
    <p:sldId id="335" r:id="rId12"/>
    <p:sldId id="341" r:id="rId13"/>
    <p:sldId id="378" r:id="rId14"/>
    <p:sldId id="338" r:id="rId15"/>
    <p:sldId id="337" r:id="rId16"/>
    <p:sldId id="333" r:id="rId17"/>
    <p:sldId id="334" r:id="rId18"/>
    <p:sldId id="379" r:id="rId19"/>
    <p:sldId id="375" r:id="rId20"/>
    <p:sldId id="380" r:id="rId21"/>
    <p:sldId id="307" r:id="rId22"/>
    <p:sldId id="308" r:id="rId23"/>
    <p:sldId id="309" r:id="rId24"/>
    <p:sldId id="311" r:id="rId25"/>
    <p:sldId id="312" r:id="rId26"/>
    <p:sldId id="342" r:id="rId27"/>
    <p:sldId id="343" r:id="rId28"/>
    <p:sldId id="344" r:id="rId29"/>
    <p:sldId id="346" r:id="rId30"/>
    <p:sldId id="347" r:id="rId31"/>
    <p:sldId id="388" r:id="rId32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 autoAdjust="0"/>
    <p:restoredTop sz="92164" autoAdjust="0"/>
  </p:normalViewPr>
  <p:slideViewPr>
    <p:cSldViewPr>
      <p:cViewPr varScale="1">
        <p:scale>
          <a:sx n="116" d="100"/>
          <a:sy n="116" d="100"/>
        </p:scale>
        <p:origin x="142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FE2501B-69CE-4732-A222-1A88F6DC772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910776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53DC32-EAA8-490F-8EDE-6B0361F76A9A}" type="slidenum">
              <a:rPr lang="tr-TR" altLang="tr-TR" smtClean="0"/>
              <a:pPr>
                <a:spcBef>
                  <a:spcPct val="0"/>
                </a:spcBef>
              </a:pPr>
              <a:t>1</a:t>
            </a:fld>
            <a:endParaRPr lang="tr-TR" altLang="tr-TR" smtClean="0"/>
          </a:p>
        </p:txBody>
      </p:sp>
      <p:sp>
        <p:nvSpPr>
          <p:cNvPr id="40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746593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E24B39-6A92-4AA9-AEB0-E1B3E19D31BF}" type="slidenum">
              <a:rPr lang="tr-TR" altLang="tr-TR" smtClean="0"/>
              <a:pPr>
                <a:spcBef>
                  <a:spcPct val="0"/>
                </a:spcBef>
              </a:pPr>
              <a:t>2</a:t>
            </a:fld>
            <a:endParaRPr lang="tr-TR" altLang="tr-TR" smtClean="0"/>
          </a:p>
        </p:txBody>
      </p:sp>
      <p:sp>
        <p:nvSpPr>
          <p:cNvPr id="61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72662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06C9D4-5327-4970-BABF-C216257236C9}" type="slidenum">
              <a:rPr lang="tr-TR" altLang="tr-TR" smtClean="0"/>
              <a:pPr>
                <a:spcBef>
                  <a:spcPct val="0"/>
                </a:spcBef>
              </a:pPr>
              <a:t>3</a:t>
            </a:fld>
            <a:endParaRPr lang="tr-TR" altLang="tr-TR" smtClean="0"/>
          </a:p>
        </p:txBody>
      </p:sp>
      <p:sp>
        <p:nvSpPr>
          <p:cNvPr id="81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4035694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6480D6-10D5-4F11-BF94-3B3EDC44B308}" type="slidenum">
              <a:rPr lang="tr-TR" altLang="tr-TR" smtClean="0"/>
              <a:pPr>
                <a:spcBef>
                  <a:spcPct val="0"/>
                </a:spcBef>
              </a:pPr>
              <a:t>4</a:t>
            </a:fld>
            <a:endParaRPr lang="tr-TR" altLang="tr-TR" smtClean="0"/>
          </a:p>
        </p:txBody>
      </p:sp>
      <p:sp>
        <p:nvSpPr>
          <p:cNvPr id="102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305687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4765AA-BD6B-4AF2-8B96-BC1B1A884BF6}" type="slidenum">
              <a:rPr lang="tr-TR" altLang="tr-TR" smtClean="0"/>
              <a:pPr>
                <a:spcBef>
                  <a:spcPct val="0"/>
                </a:spcBef>
              </a:pPr>
              <a:t>5</a:t>
            </a:fld>
            <a:endParaRPr lang="tr-TR" altLang="tr-TR" smtClean="0"/>
          </a:p>
        </p:txBody>
      </p:sp>
      <p:sp>
        <p:nvSpPr>
          <p:cNvPr id="122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574334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784C96-5687-4307-AA46-0835B81FD25A}" type="slidenum">
              <a:rPr lang="tr-TR" altLang="tr-TR" smtClean="0"/>
              <a:pPr>
                <a:spcBef>
                  <a:spcPct val="0"/>
                </a:spcBef>
              </a:pPr>
              <a:t>21</a:t>
            </a:fld>
            <a:endParaRPr lang="tr-TR" altLang="tr-TR" smtClean="0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765533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8108DF-B706-4925-BE19-F276A08E4078}" type="slidenum">
              <a:rPr lang="tr-TR" altLang="tr-TR" smtClean="0"/>
              <a:pPr>
                <a:spcBef>
                  <a:spcPct val="0"/>
                </a:spcBef>
              </a:pPr>
              <a:t>22</a:t>
            </a:fld>
            <a:endParaRPr lang="tr-TR" altLang="tr-TR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803688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225585-F015-4317-9DDE-6B34932E913E}" type="slidenum">
              <a:rPr lang="tr-TR" altLang="tr-TR" smtClean="0"/>
              <a:pPr>
                <a:spcBef>
                  <a:spcPct val="0"/>
                </a:spcBef>
              </a:pPr>
              <a:t>23</a:t>
            </a:fld>
            <a:endParaRPr lang="tr-TR" altLang="tr-TR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448625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DE8346-FA81-4504-8AC2-DCE6BA14E423}" type="slidenum">
              <a:rPr lang="tr-TR" altLang="tr-TR" smtClean="0"/>
              <a:pPr>
                <a:spcBef>
                  <a:spcPct val="0"/>
                </a:spcBef>
              </a:pPr>
              <a:t>24</a:t>
            </a:fld>
            <a:endParaRPr lang="tr-TR" altLang="tr-TR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729961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F6FA51-26CD-4E49-A3D2-875E59B1BB46}" type="slidenum">
              <a:rPr lang="tr-TR" altLang="tr-TR" smtClean="0"/>
              <a:pPr>
                <a:spcBef>
                  <a:spcPct val="0"/>
                </a:spcBef>
              </a:pPr>
              <a:t>25</a:t>
            </a:fld>
            <a:endParaRPr lang="tr-TR" altLang="tr-TR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62734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18B3D-BD0F-4206-B645-D27B4BDF48B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353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15754-DF4C-4A2F-9D6F-6FACE4E52C5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5785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24C3C-497B-46E4-9CE2-7E0B48CF58D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88327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1A92E-21F2-40AE-931B-6885445EDBC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5964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75203-AC51-4F6B-A69B-5438F84A2DB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7832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9935B-A30D-4690-827C-E763C69D510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8952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154F5-2B93-4FAC-8961-C30618A8633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49504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EC514-1597-43DB-A185-C362AAB45F4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20662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349B0-2B9E-4C77-A576-9B263CB544C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13241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C7C28-6489-4036-A8C5-4B22A23EA1C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31391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0E8A5-E31C-4853-A7F5-32684213B22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30583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325D5-0190-4FF5-8D9F-0E2579DB738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06566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63303-BA7D-4F2E-9D4D-C4AE7A0E075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15033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2210F-921E-4972-9298-77DB3F05618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8393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5CA3F9A-A8F7-47F5-8623-C2AC709930E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http://nongae.gsnu.ac.kr/~cspark/teaching/images/fig_9_1.gif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rostproject.vetmed.ufl.edu/bovine/3-1/bibliographies.html#Drost M (personal collection)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658938" y="2192338"/>
            <a:ext cx="7089775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ja-JP" sz="5400" b="1">
                <a:solidFill>
                  <a:srgbClr val="000099"/>
                </a:solidFill>
                <a:latin typeface="Comic Sans MS" panose="030F0702030302020204" pitchFamily="66" charset="0"/>
              </a:rPr>
              <a:t>BİYOTEKNOLOJİYE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ja-JP" sz="5400" b="1">
                <a:solidFill>
                  <a:srgbClr val="000099"/>
                </a:solidFill>
                <a:latin typeface="Comic Sans MS" panose="030F0702030302020204" pitchFamily="66" charset="0"/>
              </a:rPr>
              <a:t>GİRİŞ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451225" y="4797425"/>
            <a:ext cx="33258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ja-JP" sz="2800">
                <a:solidFill>
                  <a:srgbClr val="000099"/>
                </a:solidFill>
                <a:latin typeface="Comic Sans MS" panose="030F0702030302020204" pitchFamily="66" charset="0"/>
              </a:rPr>
              <a:t>Doç. Dr. Uğur ŞEN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grpSp>
        <p:nvGrpSpPr>
          <p:cNvPr id="5123" name="Group 6"/>
          <p:cNvGrpSpPr>
            <a:grpSpLocks/>
          </p:cNvGrpSpPr>
          <p:nvPr/>
        </p:nvGrpSpPr>
        <p:grpSpPr bwMode="auto">
          <a:xfrm>
            <a:off x="-147638" y="2060575"/>
            <a:ext cx="9291638" cy="4535488"/>
            <a:chOff x="480" y="1296"/>
            <a:chExt cx="4608" cy="2448"/>
          </a:xfrm>
        </p:grpSpPr>
        <p:sp>
          <p:nvSpPr>
            <p:cNvPr id="15367" name="Freeform 7"/>
            <p:cNvSpPr>
              <a:spLocks noEditPoints="1"/>
            </p:cNvSpPr>
            <p:nvPr/>
          </p:nvSpPr>
          <p:spPr bwMode="gray">
            <a:xfrm rot="-1358056">
              <a:off x="877" y="1765"/>
              <a:ext cx="3839" cy="1527"/>
            </a:xfrm>
            <a:custGeom>
              <a:avLst/>
              <a:gdLst/>
              <a:ahLst/>
              <a:cxnLst>
                <a:cxn ang="0">
                  <a:pos x="1692" y="12"/>
                </a:cxn>
                <a:cxn ang="0">
                  <a:pos x="1234" y="74"/>
                </a:cxn>
                <a:cxn ang="0">
                  <a:pos x="828" y="182"/>
                </a:cxn>
                <a:cxn ang="0">
                  <a:pos x="486" y="330"/>
                </a:cxn>
                <a:cxn ang="0">
                  <a:pos x="226" y="510"/>
                </a:cxn>
                <a:cxn ang="0">
                  <a:pos x="58" y="718"/>
                </a:cxn>
                <a:cxn ang="0">
                  <a:pos x="0" y="944"/>
                </a:cxn>
                <a:cxn ang="0">
                  <a:pos x="58" y="1170"/>
                </a:cxn>
                <a:cxn ang="0">
                  <a:pos x="226" y="1378"/>
                </a:cxn>
                <a:cxn ang="0">
                  <a:pos x="486" y="1558"/>
                </a:cxn>
                <a:cxn ang="0">
                  <a:pos x="828" y="1706"/>
                </a:cxn>
                <a:cxn ang="0">
                  <a:pos x="1234" y="1814"/>
                </a:cxn>
                <a:cxn ang="0">
                  <a:pos x="1692" y="1876"/>
                </a:cxn>
                <a:cxn ang="0">
                  <a:pos x="2186" y="1884"/>
                </a:cxn>
                <a:cxn ang="0">
                  <a:pos x="2658" y="1840"/>
                </a:cxn>
                <a:cxn ang="0">
                  <a:pos x="3084" y="1746"/>
                </a:cxn>
                <a:cxn ang="0">
                  <a:pos x="3448" y="1612"/>
                </a:cxn>
                <a:cxn ang="0">
                  <a:pos x="3738" y="1442"/>
                </a:cxn>
                <a:cxn ang="0">
                  <a:pos x="3938" y="1242"/>
                </a:cxn>
                <a:cxn ang="0">
                  <a:pos x="4034" y="1022"/>
                </a:cxn>
                <a:cxn ang="0">
                  <a:pos x="4014" y="790"/>
                </a:cxn>
                <a:cxn ang="0">
                  <a:pos x="3882" y="576"/>
                </a:cxn>
                <a:cxn ang="0">
                  <a:pos x="3650" y="386"/>
                </a:cxn>
                <a:cxn ang="0">
                  <a:pos x="3334" y="228"/>
                </a:cxn>
                <a:cxn ang="0">
                  <a:pos x="2948" y="106"/>
                </a:cxn>
                <a:cxn ang="0">
                  <a:pos x="2506" y="28"/>
                </a:cxn>
                <a:cxn ang="0">
                  <a:pos x="2020" y="0"/>
                </a:cxn>
                <a:cxn ang="0">
                  <a:pos x="1606" y="1736"/>
                </a:cxn>
                <a:cxn ang="0">
                  <a:pos x="1164" y="1678"/>
                </a:cxn>
                <a:cxn ang="0">
                  <a:pos x="776" y="1576"/>
                </a:cxn>
                <a:cxn ang="0">
                  <a:pos x="458" y="1436"/>
                </a:cxn>
                <a:cxn ang="0">
                  <a:pos x="224" y="1266"/>
                </a:cxn>
                <a:cxn ang="0">
                  <a:pos x="88" y="1074"/>
                </a:cxn>
                <a:cxn ang="0">
                  <a:pos x="68" y="864"/>
                </a:cxn>
                <a:cxn ang="0">
                  <a:pos x="166" y="664"/>
                </a:cxn>
                <a:cxn ang="0">
                  <a:pos x="370" y="486"/>
                </a:cxn>
                <a:cxn ang="0">
                  <a:pos x="662" y="336"/>
                </a:cxn>
                <a:cxn ang="0">
                  <a:pos x="1028" y="222"/>
                </a:cxn>
                <a:cxn ang="0">
                  <a:pos x="1454" y="148"/>
                </a:cxn>
                <a:cxn ang="0">
                  <a:pos x="1922" y="120"/>
                </a:cxn>
                <a:cxn ang="0">
                  <a:pos x="2392" y="148"/>
                </a:cxn>
                <a:cxn ang="0">
                  <a:pos x="2818" y="222"/>
                </a:cxn>
                <a:cxn ang="0">
                  <a:pos x="3184" y="336"/>
                </a:cxn>
                <a:cxn ang="0">
                  <a:pos x="3476" y="486"/>
                </a:cxn>
                <a:cxn ang="0">
                  <a:pos x="3680" y="664"/>
                </a:cxn>
                <a:cxn ang="0">
                  <a:pos x="3778" y="864"/>
                </a:cxn>
                <a:cxn ang="0">
                  <a:pos x="3758" y="1074"/>
                </a:cxn>
                <a:cxn ang="0">
                  <a:pos x="3622" y="1266"/>
                </a:cxn>
                <a:cxn ang="0">
                  <a:pos x="3388" y="1436"/>
                </a:cxn>
                <a:cxn ang="0">
                  <a:pos x="3070" y="1576"/>
                </a:cxn>
                <a:cxn ang="0">
                  <a:pos x="2682" y="1678"/>
                </a:cxn>
                <a:cxn ang="0">
                  <a:pos x="2240" y="1736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30196"/>
                    <a:invGamma/>
                    <a:alpha val="36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tr-TR"/>
            </a:p>
          </p:txBody>
        </p:sp>
        <p:sp>
          <p:nvSpPr>
            <p:cNvPr id="5132" name="Oval 8"/>
            <p:cNvSpPr>
              <a:spLocks noChangeArrowheads="1"/>
            </p:cNvSpPr>
            <p:nvPr/>
          </p:nvSpPr>
          <p:spPr bwMode="auto">
            <a:xfrm rot="-1543677">
              <a:off x="2736" y="1728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5133" name="Oval 9"/>
            <p:cNvSpPr>
              <a:spLocks noChangeArrowheads="1"/>
            </p:cNvSpPr>
            <p:nvPr/>
          </p:nvSpPr>
          <p:spPr bwMode="auto">
            <a:xfrm rot="-1543677">
              <a:off x="4416" y="182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5134" name="Oval 10"/>
            <p:cNvSpPr>
              <a:spLocks noChangeArrowheads="1"/>
            </p:cNvSpPr>
            <p:nvPr/>
          </p:nvSpPr>
          <p:spPr bwMode="auto">
            <a:xfrm rot="-1543677">
              <a:off x="1824" y="350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5135" name="Oval 11"/>
            <p:cNvSpPr>
              <a:spLocks noChangeArrowheads="1"/>
            </p:cNvSpPr>
            <p:nvPr/>
          </p:nvSpPr>
          <p:spPr bwMode="auto">
            <a:xfrm rot="-1543677">
              <a:off x="3456" y="3120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5136" name="Oval 12"/>
            <p:cNvSpPr>
              <a:spLocks noChangeArrowheads="1"/>
            </p:cNvSpPr>
            <p:nvPr/>
          </p:nvSpPr>
          <p:spPr bwMode="auto">
            <a:xfrm rot="-1543677">
              <a:off x="1296" y="2592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5373" name="Oval 13"/>
            <p:cNvSpPr>
              <a:spLocks noChangeArrowheads="1"/>
            </p:cNvSpPr>
            <p:nvPr/>
          </p:nvSpPr>
          <p:spPr bwMode="gray">
            <a:xfrm>
              <a:off x="2407" y="1296"/>
              <a:ext cx="720" cy="69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tr-TR"/>
            </a:p>
          </p:txBody>
        </p:sp>
        <p:sp>
          <p:nvSpPr>
            <p:cNvPr id="15374" name="Oval 14"/>
            <p:cNvSpPr>
              <a:spLocks noChangeArrowheads="1"/>
            </p:cNvSpPr>
            <p:nvPr/>
          </p:nvSpPr>
          <p:spPr bwMode="gray">
            <a:xfrm>
              <a:off x="999" y="2126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373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tr-TR"/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gray">
            <a:xfrm>
              <a:off x="1493" y="3050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tr-TR"/>
            </a:p>
          </p:txBody>
        </p:sp>
        <p:sp>
          <p:nvSpPr>
            <p:cNvPr id="15376" name="Oval 16"/>
            <p:cNvSpPr>
              <a:spLocks noChangeArrowheads="1"/>
            </p:cNvSpPr>
            <p:nvPr/>
          </p:nvSpPr>
          <p:spPr bwMode="gray">
            <a:xfrm>
              <a:off x="3048" y="2707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tr-TR"/>
            </a:p>
          </p:txBody>
        </p:sp>
        <p:sp>
          <p:nvSpPr>
            <p:cNvPr id="15377" name="Oval 17"/>
            <p:cNvSpPr>
              <a:spLocks noChangeArrowheads="1"/>
            </p:cNvSpPr>
            <p:nvPr/>
          </p:nvSpPr>
          <p:spPr bwMode="gray">
            <a:xfrm>
              <a:off x="4072" y="1420"/>
              <a:ext cx="680" cy="695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tr-TR" b="1"/>
            </a:p>
          </p:txBody>
        </p:sp>
        <p:sp>
          <p:nvSpPr>
            <p:cNvPr id="5142" name="Text Box 18"/>
            <p:cNvSpPr txBox="1">
              <a:spLocks noChangeArrowheads="1"/>
            </p:cNvSpPr>
            <p:nvPr/>
          </p:nvSpPr>
          <p:spPr bwMode="white">
            <a:xfrm>
              <a:off x="1123" y="2375"/>
              <a:ext cx="92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tr-TR" altLang="tr-TR" sz="1800" b="1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5143" name="Text Box 19"/>
            <p:cNvSpPr txBox="1">
              <a:spLocks noChangeArrowheads="1"/>
            </p:cNvSpPr>
            <p:nvPr/>
          </p:nvSpPr>
          <p:spPr bwMode="white">
            <a:xfrm>
              <a:off x="2575" y="1545"/>
              <a:ext cx="9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tr-TR" altLang="tr-TR" sz="1800" b="1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5144" name="Text Box 20"/>
            <p:cNvSpPr txBox="1">
              <a:spLocks noChangeArrowheads="1"/>
            </p:cNvSpPr>
            <p:nvPr/>
          </p:nvSpPr>
          <p:spPr bwMode="white">
            <a:xfrm>
              <a:off x="4218" y="1696"/>
              <a:ext cx="9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tr-TR" altLang="tr-TR" sz="1800" b="1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5145" name="Text Box 21"/>
            <p:cNvSpPr txBox="1">
              <a:spLocks noChangeArrowheads="1"/>
            </p:cNvSpPr>
            <p:nvPr/>
          </p:nvSpPr>
          <p:spPr bwMode="white">
            <a:xfrm>
              <a:off x="3215" y="2956"/>
              <a:ext cx="9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tr-TR" altLang="tr-TR" sz="1800" b="1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5146" name="Text Box 22"/>
            <p:cNvSpPr txBox="1">
              <a:spLocks noChangeArrowheads="1"/>
            </p:cNvSpPr>
            <p:nvPr/>
          </p:nvSpPr>
          <p:spPr bwMode="white">
            <a:xfrm>
              <a:off x="1634" y="3295"/>
              <a:ext cx="9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tr-TR" altLang="tr-TR" sz="1800" b="1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5147" name="Text Box 23"/>
            <p:cNvSpPr txBox="1">
              <a:spLocks noChangeArrowheads="1"/>
            </p:cNvSpPr>
            <p:nvPr/>
          </p:nvSpPr>
          <p:spPr bwMode="auto">
            <a:xfrm>
              <a:off x="2160" y="2304"/>
              <a:ext cx="1452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b="1">
                  <a:solidFill>
                    <a:schemeClr val="accent2"/>
                  </a:solidFill>
                  <a:latin typeface="Comic Sans MS" panose="030F0702030302020204" pitchFamily="66" charset="0"/>
                </a:rPr>
                <a:t>Hayvancılık</a:t>
              </a:r>
              <a:endParaRPr lang="en-US" altLang="tr-TR" b="1">
                <a:solidFill>
                  <a:schemeClr val="accent2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148" name="Line 24"/>
            <p:cNvSpPr>
              <a:spLocks noChangeShapeType="1"/>
            </p:cNvSpPr>
            <p:nvPr/>
          </p:nvSpPr>
          <p:spPr bwMode="black">
            <a:xfrm>
              <a:off x="1639" y="1545"/>
              <a:ext cx="1025" cy="7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149" name="AutoShape 25"/>
            <p:cNvCxnSpPr>
              <a:cxnSpLocks noChangeShapeType="1"/>
            </p:cNvCxnSpPr>
            <p:nvPr/>
          </p:nvCxnSpPr>
          <p:spPr bwMode="black">
            <a:xfrm flipH="1">
              <a:off x="559" y="1545"/>
              <a:ext cx="1087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50" name="Text Box 26"/>
            <p:cNvSpPr txBox="1">
              <a:spLocks noChangeArrowheads="1"/>
            </p:cNvSpPr>
            <p:nvPr/>
          </p:nvSpPr>
          <p:spPr bwMode="auto">
            <a:xfrm>
              <a:off x="480" y="1296"/>
              <a:ext cx="129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600" b="1">
                  <a:solidFill>
                    <a:schemeClr val="accent2"/>
                  </a:solidFill>
                  <a:latin typeface="Verdana" panose="020B0604030504040204" pitchFamily="34" charset="0"/>
                </a:rPr>
                <a:t>      </a:t>
              </a:r>
              <a:endParaRPr lang="en-US" altLang="tr-TR" sz="1600" b="1">
                <a:solidFill>
                  <a:schemeClr val="accent2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5124" name="Rectangle 27"/>
          <p:cNvSpPr>
            <a:spLocks noChangeArrowheads="1"/>
          </p:cNvSpPr>
          <p:nvPr/>
        </p:nvSpPr>
        <p:spPr bwMode="auto">
          <a:xfrm>
            <a:off x="1403350" y="188913"/>
            <a:ext cx="70564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rgbClr val="FFCC00"/>
                </a:solidFill>
                <a:latin typeface="Comic Sans MS" panose="030F0702030302020204" pitchFamily="66" charset="0"/>
              </a:rPr>
              <a:t>Biyoteknolojinin Hayvancılıkta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rgbClr val="FFCC00"/>
                </a:solidFill>
                <a:latin typeface="Comic Sans MS" panose="030F0702030302020204" pitchFamily="66" charset="0"/>
              </a:rPr>
              <a:t>Kullanım Alanları</a:t>
            </a:r>
          </a:p>
        </p:txBody>
      </p:sp>
      <p:sp>
        <p:nvSpPr>
          <p:cNvPr id="5125" name="Rectangle 28"/>
          <p:cNvSpPr>
            <a:spLocks noChangeArrowheads="1"/>
          </p:cNvSpPr>
          <p:nvPr/>
        </p:nvSpPr>
        <p:spPr bwMode="auto">
          <a:xfrm>
            <a:off x="0" y="1916113"/>
            <a:ext cx="28813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rgbClr val="FFCC00"/>
                </a:solidFill>
                <a:latin typeface="Comic Sans MS" panose="030F0702030302020204" pitchFamily="66" charset="0"/>
              </a:rPr>
              <a:t>Biyoteknoloji</a:t>
            </a:r>
          </a:p>
        </p:txBody>
      </p:sp>
      <p:sp>
        <p:nvSpPr>
          <p:cNvPr id="5126" name="Rectangle 29"/>
          <p:cNvSpPr>
            <a:spLocks noChangeArrowheads="1"/>
          </p:cNvSpPr>
          <p:nvPr/>
        </p:nvSpPr>
        <p:spPr bwMode="auto">
          <a:xfrm>
            <a:off x="3276600" y="2133600"/>
            <a:ext cx="23764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>
                <a:solidFill>
                  <a:srgbClr val="FF3300"/>
                </a:solidFill>
                <a:latin typeface="Comic Sans MS" panose="030F0702030302020204" pitchFamily="66" charset="0"/>
              </a:rPr>
              <a:t>Üreme performansının iyileştirilmesi</a:t>
            </a:r>
          </a:p>
        </p:txBody>
      </p:sp>
      <p:sp>
        <p:nvSpPr>
          <p:cNvPr id="5127" name="Rectangle 30"/>
          <p:cNvSpPr>
            <a:spLocks noChangeArrowheads="1"/>
          </p:cNvSpPr>
          <p:nvPr/>
        </p:nvSpPr>
        <p:spPr bwMode="auto">
          <a:xfrm>
            <a:off x="4500563" y="4724400"/>
            <a:ext cx="25193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>
                <a:solidFill>
                  <a:schemeClr val="bg1"/>
                </a:solidFill>
                <a:latin typeface="Comic Sans MS" panose="030F0702030302020204" pitchFamily="66" charset="0"/>
              </a:rPr>
              <a:t>Hayvansal ürün kalitesinin ve miktarının artırılması</a:t>
            </a:r>
          </a:p>
        </p:txBody>
      </p:sp>
      <p:sp>
        <p:nvSpPr>
          <p:cNvPr id="5128" name="Rectangle 31"/>
          <p:cNvSpPr>
            <a:spLocks noChangeArrowheads="1"/>
          </p:cNvSpPr>
          <p:nvPr/>
        </p:nvSpPr>
        <p:spPr bwMode="auto">
          <a:xfrm>
            <a:off x="1692275" y="5589588"/>
            <a:ext cx="18732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>
                <a:solidFill>
                  <a:srgbClr val="FFCC00"/>
                </a:solidFill>
                <a:latin typeface="Comic Sans MS" panose="030F0702030302020204" pitchFamily="66" charset="0"/>
              </a:rPr>
              <a:t>Hayvan besleme</a:t>
            </a:r>
          </a:p>
        </p:txBody>
      </p:sp>
      <p:sp>
        <p:nvSpPr>
          <p:cNvPr id="5129" name="Rectangle 32"/>
          <p:cNvSpPr>
            <a:spLocks noChangeArrowheads="1"/>
          </p:cNvSpPr>
          <p:nvPr/>
        </p:nvSpPr>
        <p:spPr bwMode="auto">
          <a:xfrm>
            <a:off x="755650" y="3860800"/>
            <a:ext cx="1584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>
                <a:solidFill>
                  <a:schemeClr val="folHlink"/>
                </a:solidFill>
                <a:latin typeface="Comic Sans MS" panose="030F0702030302020204" pitchFamily="66" charset="0"/>
              </a:rPr>
              <a:t>Hayvan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>
                <a:solidFill>
                  <a:schemeClr val="folHlink"/>
                </a:solidFill>
                <a:latin typeface="Comic Sans MS" panose="030F0702030302020204" pitchFamily="66" charset="0"/>
              </a:rPr>
              <a:t>sağlığı</a:t>
            </a:r>
          </a:p>
        </p:txBody>
      </p:sp>
      <p:sp>
        <p:nvSpPr>
          <p:cNvPr id="5130" name="Rectangle 35"/>
          <p:cNvSpPr>
            <a:spLocks noChangeArrowheads="1"/>
          </p:cNvSpPr>
          <p:nvPr/>
        </p:nvSpPr>
        <p:spPr bwMode="auto">
          <a:xfrm>
            <a:off x="7019925" y="2565400"/>
            <a:ext cx="1584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>
                <a:solidFill>
                  <a:srgbClr val="FFCC00"/>
                </a:solidFill>
                <a:latin typeface="Comic Sans MS" panose="030F0702030302020204" pitchFamily="66" charset="0"/>
              </a:rPr>
              <a:t>Hayvan ıslahı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0" y="2603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rgbClr val="FFCC00"/>
                </a:solidFill>
                <a:latin typeface="Comic Sans MS" panose="030F0702030302020204" pitchFamily="66" charset="0"/>
              </a:rPr>
              <a:t>Biyoteknolojinin Hayvan Islahı ve Genetik İlerlemeler Üzerine Etkisi</a:t>
            </a:r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971550" y="1951038"/>
            <a:ext cx="7958138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400">
                <a:solidFill>
                  <a:schemeClr val="accent2"/>
                </a:solidFill>
                <a:latin typeface="Comic Sans MS" panose="030F0702030302020204" pitchFamily="66" charset="0"/>
              </a:rPr>
              <a:t>Hayvanların genetik değerlerini </a:t>
            </a:r>
          </a:p>
          <a:p>
            <a:pPr algn="just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None/>
            </a:pPr>
            <a:r>
              <a:rPr lang="tr-TR" altLang="tr-TR" sz="2400">
                <a:solidFill>
                  <a:schemeClr val="accent2"/>
                </a:solidFill>
                <a:latin typeface="Comic Sans MS" panose="030F0702030302020204" pitchFamily="66" charset="0"/>
              </a:rPr>
              <a:t>ortaya koymalarında çevrenin ve genetik </a:t>
            </a:r>
          </a:p>
          <a:p>
            <a:pPr algn="just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None/>
            </a:pPr>
            <a:r>
              <a:rPr lang="tr-TR" altLang="tr-TR" sz="2400">
                <a:solidFill>
                  <a:schemeClr val="accent2"/>
                </a:solidFill>
                <a:latin typeface="Comic Sans MS" panose="030F0702030302020204" pitchFamily="66" charset="0"/>
              </a:rPr>
              <a:t>yapılarının etkileri vardır</a:t>
            </a:r>
          </a:p>
          <a:p>
            <a:pPr algn="just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400">
                <a:solidFill>
                  <a:schemeClr val="accent2"/>
                </a:solidFill>
                <a:latin typeface="Comic Sans MS" panose="030F0702030302020204" pitchFamily="66" charset="0"/>
              </a:rPr>
              <a:t>Genetik ve çevre arasındaki interaksiyon önemlidir </a:t>
            </a:r>
          </a:p>
          <a:p>
            <a:pPr algn="just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400">
                <a:solidFill>
                  <a:schemeClr val="accent2"/>
                </a:solidFill>
                <a:latin typeface="Comic Sans MS" panose="030F0702030302020204" pitchFamily="66" charset="0"/>
              </a:rPr>
              <a:t>Arzulanan bir fenotipi elde etmek </a:t>
            </a:r>
          </a:p>
          <a:p>
            <a:pPr algn="just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None/>
            </a:pPr>
            <a:r>
              <a:rPr lang="tr-TR" altLang="tr-TR" sz="2400">
                <a:solidFill>
                  <a:schemeClr val="accent2"/>
                </a:solidFill>
                <a:latin typeface="Comic Sans MS" panose="030F0702030302020204" pitchFamily="66" charset="0"/>
              </a:rPr>
              <a:t>için hem çevre hem de genotip birlikte </a:t>
            </a:r>
          </a:p>
          <a:p>
            <a:pPr algn="just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None/>
            </a:pPr>
            <a:r>
              <a:rPr lang="tr-TR" altLang="tr-TR" sz="2400">
                <a:solidFill>
                  <a:schemeClr val="accent2"/>
                </a:solidFill>
                <a:latin typeface="Comic Sans MS" panose="030F0702030302020204" pitchFamily="66" charset="0"/>
              </a:rPr>
              <a:t>dikkate alınmalıdır. </a:t>
            </a:r>
          </a:p>
        </p:txBody>
      </p:sp>
      <p:pic>
        <p:nvPicPr>
          <p:cNvPr id="7173" name="Picture 9" descr="Holstein%252Bcow%252B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88"/>
          <a:stretch>
            <a:fillRect/>
          </a:stretch>
        </p:blipFill>
        <p:spPr bwMode="auto">
          <a:xfrm>
            <a:off x="6804025" y="1844675"/>
            <a:ext cx="21209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11" descr="human_gen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5" r="27333" b="9402"/>
          <a:stretch>
            <a:fillRect/>
          </a:stretch>
        </p:blipFill>
        <p:spPr bwMode="auto">
          <a:xfrm rot="-1762722">
            <a:off x="7524750" y="2636838"/>
            <a:ext cx="554038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5" descr="LS+Cattle+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50" y="5418138"/>
            <a:ext cx="221615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16" descr="environme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581525"/>
            <a:ext cx="1333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ChangeArrowheads="1"/>
          </p:cNvSpPr>
          <p:nvPr/>
        </p:nvSpPr>
        <p:spPr bwMode="auto">
          <a:xfrm>
            <a:off x="1006475" y="2293938"/>
            <a:ext cx="78867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Hayvansal üretimde optimum çevre sağlamak önemlidir fakat, hayvan ıslahı mevcut çevreler için optimum genotipi sağlamayı amaç etmektedir</a:t>
            </a:r>
          </a:p>
          <a:p>
            <a:pPr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Uygun genotiplerin elde edilmesinde çeşitli biyoteknolojilerden yaralanılmaktadır</a:t>
            </a:r>
          </a:p>
          <a:p>
            <a:pPr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Biyoteknolojinin hayvan ıslahı ile ilişkilendirilmek istendiğinde en uygun tanımı “ canlı organizmaların hizmet ve ürün üretimini arttırmaya yönelik teknolojiler grubu” olarak ifade edilebilir. </a:t>
            </a:r>
          </a:p>
        </p:txBody>
      </p:sp>
      <p:pic>
        <p:nvPicPr>
          <p:cNvPr id="9219" name="Picture 9" descr="karacamhayvancilik_WHTSUFF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33375"/>
            <a:ext cx="2573338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13" descr="12290673212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33375"/>
            <a:ext cx="2232025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5" descr="2008-3-31-pit-boss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33375"/>
            <a:ext cx="22320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1547813" y="1844675"/>
            <a:ext cx="7345362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rgbClr val="000099"/>
                </a:solidFill>
                <a:latin typeface="Comic Sans MS" panose="030F0702030302020204" pitchFamily="66" charset="0"/>
              </a:rPr>
              <a:t>Biyoteknolojilerin hayvan ıslahını nasıl etkileyebileceğini değerlendirebilmek için genetik kazancı tanımlayan eşitlikleri formulize etmek önemlidir</a:t>
            </a:r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3127375" y="3357563"/>
            <a:ext cx="31257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600">
                <a:latin typeface="Comic Sans MS" panose="030F0702030302020204" pitchFamily="66" charset="0"/>
              </a:rPr>
              <a:t>ΔG</a:t>
            </a:r>
            <a:r>
              <a:rPr lang="tr-TR" altLang="tr-TR" sz="3600" baseline="-25000"/>
              <a:t>y</a:t>
            </a:r>
            <a:r>
              <a:rPr lang="tr-TR" altLang="tr-TR" sz="3600">
                <a:latin typeface="Comic Sans MS" panose="030F0702030302020204" pitchFamily="66" charset="0"/>
              </a:rPr>
              <a:t>=h</a:t>
            </a:r>
            <a:r>
              <a:rPr lang="tr-TR" altLang="tr-TR" sz="3600" baseline="30000">
                <a:latin typeface="Comic Sans MS" panose="030F0702030302020204" pitchFamily="66" charset="0"/>
              </a:rPr>
              <a:t>2</a:t>
            </a:r>
            <a:r>
              <a:rPr lang="tr-TR" altLang="tr-TR" sz="3600">
                <a:latin typeface="Comic Sans MS" panose="030F0702030302020204" pitchFamily="66" charset="0"/>
              </a:rPr>
              <a:t>.i.σG/Y</a:t>
            </a:r>
          </a:p>
        </p:txBody>
      </p:sp>
      <p:sp>
        <p:nvSpPr>
          <p:cNvPr id="11269" name="Rectangle 8"/>
          <p:cNvSpPr>
            <a:spLocks noChangeArrowheads="1"/>
          </p:cNvSpPr>
          <p:nvPr/>
        </p:nvSpPr>
        <p:spPr bwMode="auto">
          <a:xfrm>
            <a:off x="684213" y="4076700"/>
            <a:ext cx="78486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1100">
                <a:latin typeface="Comic Sans MS" panose="030F0702030302020204" pitchFamily="66" charset="0"/>
              </a:rPr>
              <a:t>ΔG: Genetik ilerleme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1100">
                <a:latin typeface="Comic Sans MS" panose="030F0702030302020204" pitchFamily="66" charset="0"/>
              </a:rPr>
              <a:t>h</a:t>
            </a:r>
            <a:r>
              <a:rPr lang="tr-TR" altLang="tr-TR" sz="1100" baseline="30000">
                <a:latin typeface="Comic Sans MS" panose="030F0702030302020204" pitchFamily="66" charset="0"/>
              </a:rPr>
              <a:t>2</a:t>
            </a:r>
            <a:r>
              <a:rPr lang="tr-TR" altLang="tr-TR" sz="1100">
                <a:latin typeface="Comic Sans MS" panose="030F0702030302020204" pitchFamily="66" charset="0"/>
              </a:rPr>
              <a:t>: Gerçek ve tahmin edilen eklemeli genetik değer arasındaki korelasyon (kalıtım derecesi)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1100">
                <a:latin typeface="Comic Sans MS" panose="030F0702030302020204" pitchFamily="66" charset="0"/>
              </a:rPr>
              <a:t>i: Seleksiyon üstünlüğü (Damızlığa ayrılan hayvanların sürü ortalamasından farkı)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1100">
                <a:latin typeface="Comic Sans MS" panose="030F0702030302020204" pitchFamily="66" charset="0"/>
              </a:rPr>
              <a:t>σG: Genetik standart sapma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1100">
                <a:latin typeface="Comic Sans MS" panose="030F0702030302020204" pitchFamily="66" charset="0"/>
              </a:rPr>
              <a:t>Y: Generasyonlar arası süre</a:t>
            </a:r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698500" y="5589588"/>
            <a:ext cx="82089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Biyoteknolojik yöntemlerin yardımı ile generasyonlar (nesiller) arası süre azaltılarak </a:t>
            </a:r>
            <a:r>
              <a:rPr lang="tr-TR" altLang="tr-TR" sz="2000">
                <a:solidFill>
                  <a:srgbClr val="FF3300"/>
                </a:solidFill>
                <a:latin typeface="Comic Sans MS" panose="030F0702030302020204" pitchFamily="66" charset="0"/>
              </a:rPr>
              <a:t>belli bir dönemde veya yıllık genetik ilerleme oranını arttırılmaktadır</a:t>
            </a: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476375" y="333375"/>
            <a:ext cx="66960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800" b="1">
                <a:solidFill>
                  <a:srgbClr val="FFCC00"/>
                </a:solidFill>
                <a:latin typeface="Comic Sans MS" panose="030F0702030302020204" pitchFamily="66" charset="0"/>
              </a:rPr>
              <a:t>Generasyonlar (nesiller) arası sürenin kısaltılması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971550" y="1916113"/>
            <a:ext cx="7705725" cy="457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 Erken yaşta damızlıkta kullanma</a:t>
            </a: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600">
                <a:solidFill>
                  <a:schemeClr val="accent2"/>
                </a:solidFill>
                <a:latin typeface="Comic Sans MS" panose="030F0702030302020204" pitchFamily="66" charset="0"/>
              </a:rPr>
              <a:t>Doğumdan sonra hormon uygulamaları ile yumurta hücresi eldesi (ovaryumlardaki yumurta hücrelerinin tamamı fötal dönemde oluşmaktadır)</a:t>
            </a: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600">
                <a:solidFill>
                  <a:schemeClr val="accent2"/>
                </a:solidFill>
                <a:latin typeface="Comic Sans MS" panose="030F0702030302020204" pitchFamily="66" charset="0"/>
              </a:rPr>
              <a:t>Erkek hayvanlarda erken yaşta çeşitli sperm toplama teknikleri ile sperma elde etme</a:t>
            </a: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600">
                <a:solidFill>
                  <a:schemeClr val="accent2"/>
                </a:solidFill>
                <a:latin typeface="Comic Sans MS" panose="030F0702030302020204" pitchFamily="66" charset="0"/>
              </a:rPr>
              <a:t>Fötal dönemde yavrunun ovaryumlarından yumurta hücresi toplama</a:t>
            </a:r>
          </a:p>
          <a:p>
            <a:pPr lvl="1" algn="just" eaLnBrk="1" hangingPunct="1">
              <a:lnSpc>
                <a:spcPct val="20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600">
                <a:solidFill>
                  <a:schemeClr val="accent2"/>
                </a:solidFill>
                <a:latin typeface="Comic Sans MS" panose="030F0702030302020204" pitchFamily="66" charset="0"/>
              </a:rPr>
              <a:t>Embriyonik hücrelerden genetik materyal çıkartılarak kullanma (genetik kopyalama veya klonlama)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4572000" y="2006600"/>
            <a:ext cx="4572000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200">
                <a:solidFill>
                  <a:schemeClr val="accent2"/>
                </a:solidFill>
                <a:latin typeface="Comic Sans MS" panose="030F0702030302020204" pitchFamily="66" charset="0"/>
              </a:rPr>
              <a:t>Bütün canlılarda üreme olgusu fertilizasyon denilen temel mekanizma üzerinden gerçekleşir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468313" y="188913"/>
            <a:ext cx="84264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rgbClr val="FFCC00"/>
                </a:solidFill>
                <a:latin typeface="Comic Sans MS" panose="030F0702030302020204" pitchFamily="66" charset="0"/>
              </a:rPr>
              <a:t>Biyoteknolojinin Üreme Performansının İyileştirilmesi Üzerine Etkisi</a:t>
            </a:r>
          </a:p>
        </p:txBody>
      </p:sp>
      <p:pic>
        <p:nvPicPr>
          <p:cNvPr id="14340" name="Picture 10" descr="zonarx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005263"/>
            <a:ext cx="2700337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11" descr="ANd9GcRm5aegZiEG3Jz2GGL2Yy8yN0JhsZtnBR7B-AWtaF-cWjkNf_f1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916113"/>
            <a:ext cx="295275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ctangle 12"/>
          <p:cNvSpPr>
            <a:spLocks noChangeArrowheads="1"/>
          </p:cNvSpPr>
          <p:nvPr/>
        </p:nvSpPr>
        <p:spPr bwMode="auto">
          <a:xfrm>
            <a:off x="611188" y="4292600"/>
            <a:ext cx="5183187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200">
                <a:solidFill>
                  <a:schemeClr val="accent2"/>
                </a:solidFill>
                <a:latin typeface="Comic Sans MS" panose="030F0702030302020204" pitchFamily="66" charset="0"/>
              </a:rPr>
              <a:t>Bu mekanizma dişi gamet hücresi olan oosit ve erkek gamet hücresi olan spermatozoa’nın füzyonu ile zigot denilen yapının oluşması şeklinde tanımlanmaktadır.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Başlık"/>
          <p:cNvSpPr>
            <a:spLocks/>
          </p:cNvSpPr>
          <p:nvPr/>
        </p:nvSpPr>
        <p:spPr bwMode="auto">
          <a:xfrm>
            <a:off x="611188" y="3644900"/>
            <a:ext cx="8374062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400" b="1">
                <a:solidFill>
                  <a:schemeClr val="tx2"/>
                </a:solidFill>
              </a:rPr>
              <a:t>ÜRETİM     ÜRETME     ÜREME</a:t>
            </a:r>
          </a:p>
        </p:txBody>
      </p:sp>
      <p:pic>
        <p:nvPicPr>
          <p:cNvPr id="15363" name="Picture 10" descr="feedlot_cat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9" t="4625" r="11119" b="6541"/>
          <a:stretch>
            <a:fillRect/>
          </a:stretch>
        </p:blipFill>
        <p:spPr bwMode="auto">
          <a:xfrm>
            <a:off x="250825" y="4868863"/>
            <a:ext cx="27352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1" descr="CFG9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95"/>
          <a:stretch>
            <a:fillRect/>
          </a:stretch>
        </p:blipFill>
        <p:spPr bwMode="auto">
          <a:xfrm>
            <a:off x="5580063" y="4724400"/>
            <a:ext cx="3030537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Line 12"/>
          <p:cNvSpPr>
            <a:spLocks noChangeShapeType="1"/>
          </p:cNvSpPr>
          <p:nvPr/>
        </p:nvSpPr>
        <p:spPr bwMode="auto">
          <a:xfrm flipH="1">
            <a:off x="6213475" y="4056063"/>
            <a:ext cx="5762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6" name="Line 13"/>
          <p:cNvSpPr>
            <a:spLocks noChangeShapeType="1"/>
          </p:cNvSpPr>
          <p:nvPr/>
        </p:nvSpPr>
        <p:spPr bwMode="auto">
          <a:xfrm flipH="1">
            <a:off x="3116263" y="4056063"/>
            <a:ext cx="5762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5367" name="Picture 17" descr="http://nongae.gsnu.ac.kr/~cspark/teaching/images/fig_9_1.g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4" r="45451"/>
          <a:stretch>
            <a:fillRect/>
          </a:stretch>
        </p:blipFill>
        <p:spPr bwMode="auto">
          <a:xfrm>
            <a:off x="2051050" y="981075"/>
            <a:ext cx="2665413" cy="25415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9" descr="t0690e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549275"/>
            <a:ext cx="2754313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21" descr="e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581525"/>
            <a:ext cx="21177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23" descr="sut_in1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9"/>
          <a:stretch>
            <a:fillRect/>
          </a:stretch>
        </p:blipFill>
        <p:spPr bwMode="auto">
          <a:xfrm>
            <a:off x="4716463" y="5373688"/>
            <a:ext cx="96837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827088" y="1916113"/>
            <a:ext cx="6697662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24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Suni Tohumlama</a:t>
            </a:r>
          </a:p>
          <a:p>
            <a:pPr eaLnBrk="1" hangingPunct="1">
              <a:lnSpc>
                <a:spcPct val="24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Semen Toplama ve Sperma Değerlendirme</a:t>
            </a:r>
          </a:p>
          <a:p>
            <a:pPr eaLnBrk="1" hangingPunct="1">
              <a:lnSpc>
                <a:spcPct val="24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Kızgınlık Senkronizasyonu </a:t>
            </a:r>
          </a:p>
          <a:p>
            <a:pPr eaLnBrk="1" hangingPunct="1">
              <a:lnSpc>
                <a:spcPct val="24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Süper</a:t>
            </a:r>
            <a:r>
              <a:rPr lang="tr-TR" altLang="tr-TR" sz="2000">
                <a:solidFill>
                  <a:schemeClr val="accent2"/>
                </a:solidFill>
              </a:rPr>
              <a:t>o</a:t>
            </a: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vulasyon</a:t>
            </a:r>
            <a:endParaRPr lang="tr-TR" altLang="tr-TR" sz="2000">
              <a:solidFill>
                <a:schemeClr val="accent2"/>
              </a:solidFill>
            </a:endParaRPr>
          </a:p>
          <a:p>
            <a:pPr eaLnBrk="1" hangingPunct="1">
              <a:lnSpc>
                <a:spcPct val="24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Embriyo Transferi</a:t>
            </a:r>
          </a:p>
          <a:p>
            <a:pPr eaLnBrk="1" hangingPunct="1">
              <a:lnSpc>
                <a:spcPct val="24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İnvitro Embriyo Üretimi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323850" y="333375"/>
            <a:ext cx="84264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rgbClr val="FFCC00"/>
                </a:solidFill>
                <a:latin typeface="Comic Sans MS" panose="030F0702030302020204" pitchFamily="66" charset="0"/>
              </a:rPr>
              <a:t>Üreme performansını iyileştirici uygulamalar</a:t>
            </a:r>
          </a:p>
        </p:txBody>
      </p:sp>
      <p:pic>
        <p:nvPicPr>
          <p:cNvPr id="16388" name="Picture 7" descr="34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557338"/>
            <a:ext cx="142557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9" descr="Semen%20Collec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" t="20499" r="30676" b="15546"/>
          <a:stretch>
            <a:fillRect/>
          </a:stretch>
        </p:blipFill>
        <p:spPr bwMode="auto">
          <a:xfrm>
            <a:off x="6588125" y="1916113"/>
            <a:ext cx="2303463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0" descr="scopene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152717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2" descr="AI%20-%20ET%20flush%20diagra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3789363"/>
            <a:ext cx="179070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3" descr="Reproductive management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437063"/>
            <a:ext cx="1979612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5" descr="4013pic0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5356225"/>
            <a:ext cx="1589088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395288" y="260350"/>
            <a:ext cx="84248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rgbClr val="FFCC00"/>
                </a:solidFill>
                <a:latin typeface="Comic Sans MS" panose="030F0702030302020204" pitchFamily="66" charset="0"/>
              </a:rPr>
              <a:t>Biyoteknolojinin Hayvan Besleme Üzerine Etkisi</a:t>
            </a:r>
          </a:p>
        </p:txBody>
      </p:sp>
      <p:sp>
        <p:nvSpPr>
          <p:cNvPr id="17411" name="Rectangle 8"/>
          <p:cNvSpPr>
            <a:spLocks noChangeArrowheads="1"/>
          </p:cNvSpPr>
          <p:nvPr/>
        </p:nvSpPr>
        <p:spPr bwMode="auto">
          <a:xfrm>
            <a:off x="611188" y="2636838"/>
            <a:ext cx="8281987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200">
                <a:solidFill>
                  <a:schemeClr val="accent2"/>
                </a:solidFill>
                <a:latin typeface="Comic Sans MS" panose="030F0702030302020204" pitchFamily="66" charset="0"/>
              </a:rPr>
              <a:t>Yem bitkilerinin sindirilebilirlik ve bypass özelliklerini artırıcı uygulamalar</a:t>
            </a:r>
          </a:p>
          <a:p>
            <a:pPr lvl="1"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Bazı bakteriyel genlerin aktarımı ile yemlerin besin madde içeriğinin zenginleştirilmesi veya değiştirtmesi</a:t>
            </a:r>
          </a:p>
          <a:p>
            <a:pPr lvl="2"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Yem bitkilerindeki şeker nişasta </a:t>
            </a:r>
          </a:p>
          <a:p>
            <a:pPr lvl="2"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None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oranının yükseltilmesi</a:t>
            </a:r>
          </a:p>
          <a:p>
            <a:pPr lvl="2"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Küflenmeyi veya acılaşmayı önleme</a:t>
            </a:r>
          </a:p>
          <a:p>
            <a:pPr lvl="2"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Vitamin ve mineral zenginleştirmesi</a:t>
            </a:r>
          </a:p>
        </p:txBody>
      </p:sp>
      <p:sp>
        <p:nvSpPr>
          <p:cNvPr id="17412" name="Text Box 9"/>
          <p:cNvSpPr txBox="1">
            <a:spLocks noChangeArrowheads="1"/>
          </p:cNvSpPr>
          <p:nvPr/>
        </p:nvSpPr>
        <p:spPr bwMode="auto">
          <a:xfrm>
            <a:off x="1331913" y="1773238"/>
            <a:ext cx="49672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200">
                <a:solidFill>
                  <a:schemeClr val="accent2"/>
                </a:solidFill>
                <a:latin typeface="Comic Sans MS" panose="030F0702030302020204" pitchFamily="66" charset="0"/>
              </a:rPr>
              <a:t>Genetiği değiştirilmiş (GDO) </a:t>
            </a:r>
          </a:p>
          <a:p>
            <a:pPr algn="just" eaLnBrk="1" hangingPunct="1"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None/>
            </a:pPr>
            <a:r>
              <a:rPr lang="tr-TR" altLang="tr-TR" sz="2200">
                <a:solidFill>
                  <a:schemeClr val="accent2"/>
                </a:solidFill>
                <a:latin typeface="Comic Sans MS" panose="030F0702030302020204" pitchFamily="66" charset="0"/>
              </a:rPr>
              <a:t>yem bitkileri kullanma</a:t>
            </a:r>
          </a:p>
        </p:txBody>
      </p:sp>
      <p:pic>
        <p:nvPicPr>
          <p:cNvPr id="17413" name="Picture 11" descr="cornfi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341438"/>
            <a:ext cx="1804987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3" descr="gmo%20co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57338"/>
            <a:ext cx="18907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5" descr="ph7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437063"/>
            <a:ext cx="2844800" cy="207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1331913" y="1700213"/>
            <a:ext cx="7632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Çiftlik hayvanlarında yemlerin sindirimini kolaylaştıran mikrobik (bakteri, protozoa ve fungusl) ürünlerin üretilmesi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539750" y="2565400"/>
            <a:ext cx="4824413" cy="404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Yem bitkilerinde selüloz, hemiselüloz, pektin ve lignin gibi sindirimi zor şeker bileşenleri vardır</a:t>
            </a:r>
          </a:p>
          <a:p>
            <a:pPr lvl="1"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Çiftlik hayvanlarının sindirim sisitemlerinde (özelikle ruminantlarda) bu bileşenlerin parçalanmasını sağlayan mikrobik canlılar vardır</a:t>
            </a:r>
          </a:p>
          <a:p>
            <a:pPr lvl="1"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Mikrobik canlılar bir çok enzimin üretim kaynağıdır </a:t>
            </a:r>
          </a:p>
        </p:txBody>
      </p:sp>
      <p:pic>
        <p:nvPicPr>
          <p:cNvPr id="18436" name="Picture 6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652963"/>
            <a:ext cx="12001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8" descr="rum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565400"/>
            <a:ext cx="2903537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2" descr="ANd9GcST8dG_38w9V8X5eLR51l4CazDv4sOxXMSc1N3PEx6YXDh9Jhev&amp;t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81525"/>
            <a:ext cx="1725613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3" descr="inde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9" t="11172" r="18828" b="13210"/>
          <a:stretch>
            <a:fillRect/>
          </a:stretch>
        </p:blipFill>
        <p:spPr bwMode="auto">
          <a:xfrm>
            <a:off x="6659563" y="5589588"/>
            <a:ext cx="8778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179388" y="3789363"/>
            <a:ext cx="6481762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just" eaLnBrk="1" hangingPunct="1">
              <a:lnSpc>
                <a:spcPct val="19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Yem bitkilerindeki sindirimi güç bileşiklerin sindirimini kolaylaştırıcı enzimlerin üretimi</a:t>
            </a:r>
          </a:p>
        </p:txBody>
      </p:sp>
      <p:pic>
        <p:nvPicPr>
          <p:cNvPr id="19459" name="Picture 6" descr="chook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581525"/>
            <a:ext cx="1617662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8" descr="ch3-4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5536" r="10292" b="8131"/>
          <a:stretch>
            <a:fillRect/>
          </a:stretch>
        </p:blipFill>
        <p:spPr bwMode="auto">
          <a:xfrm>
            <a:off x="7812088" y="5805488"/>
            <a:ext cx="10080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Line 9"/>
          <p:cNvSpPr>
            <a:spLocks noChangeShapeType="1"/>
          </p:cNvSpPr>
          <p:nvPr/>
        </p:nvSpPr>
        <p:spPr bwMode="auto">
          <a:xfrm>
            <a:off x="7091363" y="5518150"/>
            <a:ext cx="792162" cy="358775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9462" name="Picture 11" descr="20166-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3" r="18233"/>
          <a:stretch>
            <a:fillRect/>
          </a:stretch>
        </p:blipFill>
        <p:spPr bwMode="auto">
          <a:xfrm>
            <a:off x="1331913" y="5157788"/>
            <a:ext cx="15144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3" descr="ANd9GcSg86lJyP-QfI0VdVSBsPf76CjVUqIqkdVkHR77OVUBMIe6t26T6w&amp;t=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5373688"/>
            <a:ext cx="1349375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Line 14"/>
          <p:cNvSpPr>
            <a:spLocks noChangeShapeType="1"/>
          </p:cNvSpPr>
          <p:nvPr/>
        </p:nvSpPr>
        <p:spPr bwMode="auto">
          <a:xfrm flipV="1">
            <a:off x="2916238" y="5805488"/>
            <a:ext cx="863600" cy="1587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Line 15"/>
          <p:cNvSpPr>
            <a:spLocks noChangeShapeType="1"/>
          </p:cNvSpPr>
          <p:nvPr/>
        </p:nvSpPr>
        <p:spPr bwMode="auto">
          <a:xfrm flipV="1">
            <a:off x="5292725" y="5013325"/>
            <a:ext cx="1150938" cy="936625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Text Box 16"/>
          <p:cNvSpPr txBox="1">
            <a:spLocks noChangeArrowheads="1"/>
          </p:cNvSpPr>
          <p:nvPr/>
        </p:nvSpPr>
        <p:spPr bwMode="auto">
          <a:xfrm>
            <a:off x="395288" y="1196975"/>
            <a:ext cx="8424862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90000"/>
              </a:lnSpc>
              <a:spcBef>
                <a:spcPct val="0"/>
              </a:spcBef>
              <a:buFontTx/>
              <a:buNone/>
            </a:pPr>
            <a:r>
              <a:rPr lang="tr-TR" altLang="tr-TR" sz="3000" u="sng">
                <a:solidFill>
                  <a:srgbClr val="FF3300"/>
                </a:solidFill>
                <a:latin typeface="Comic Sans MS" panose="030F0702030302020204" pitchFamily="66" charset="0"/>
              </a:rPr>
              <a:t>Biyoteknolojik yöntemler ile;</a:t>
            </a:r>
          </a:p>
          <a:p>
            <a:pPr lvl="1" algn="just" eaLnBrk="1" hangingPunct="1">
              <a:lnSpc>
                <a:spcPct val="19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Mikrobik canlılar kültür ortamlarında üretilerek hayvan beslemede kullanılmaktadır (özellikle kanatlı veya tek mideli beslemede)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0" y="260350"/>
            <a:ext cx="88201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FFCC00"/>
                </a:solidFill>
                <a:latin typeface="Comic Sans MS" panose="030F0702030302020204" pitchFamily="66" charset="0"/>
              </a:rPr>
              <a:t>Rekombinant enzimlerin kanatlı beslemede kullanımı</a:t>
            </a: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1619250" y="1628775"/>
            <a:ext cx="72009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Monogastrik (tek mideli) hayvanlar, bitki polisakakritlerinin (selüloz vb.) hidrolizi için sindirim sistemlerinde gerekli olan enzimlere sahip değillerdir</a:t>
            </a:r>
          </a:p>
        </p:txBody>
      </p:sp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571500" y="2857500"/>
            <a:ext cx="6048375" cy="382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Bu hayvanlar özellikle hububat ağırlıklı yemlerle (örn; arpa) beslendiklerinden bazı klinik sindirim bozuklukları oluşmaktadır (örn; yapışkan dışkı)</a:t>
            </a:r>
          </a:p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Rekombinant (glükanaz, ksilanaz, fitaz gibi) enzimler bağırsaklardaki viskoziteyi azaltarak besin maddelerinin bağırsaklarda daha serbest hareket etmesini sağlayarak; enzimatik hidrolizi artırmakta ve besinlerin bağırsaktaki emilimini artırmaktadır</a:t>
            </a:r>
          </a:p>
        </p:txBody>
      </p:sp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573463"/>
            <a:ext cx="2252662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AutoShape 8"/>
          <p:cNvSpPr>
            <a:spLocks noChangeArrowheads="1"/>
          </p:cNvSpPr>
          <p:nvPr/>
        </p:nvSpPr>
        <p:spPr bwMode="auto">
          <a:xfrm rot="-2661121">
            <a:off x="6657975" y="5186363"/>
            <a:ext cx="1581150" cy="71437"/>
          </a:xfrm>
          <a:prstGeom prst="rightArrow">
            <a:avLst>
              <a:gd name="adj1" fmla="val 50000"/>
              <a:gd name="adj2" fmla="val 55333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20487" name="AutoShape 9"/>
          <p:cNvSpPr>
            <a:spLocks/>
          </p:cNvSpPr>
          <p:nvPr/>
        </p:nvSpPr>
        <p:spPr bwMode="auto">
          <a:xfrm>
            <a:off x="6500813" y="4929188"/>
            <a:ext cx="431800" cy="1643062"/>
          </a:xfrm>
          <a:prstGeom prst="rightBrace">
            <a:avLst>
              <a:gd name="adj1" fmla="val 29173"/>
              <a:gd name="adj2" fmla="val 50000"/>
            </a:avLst>
          </a:prstGeom>
          <a:noFill/>
          <a:ln w="635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ChangeArrowheads="1"/>
          </p:cNvSpPr>
          <p:nvPr/>
        </p:nvSpPr>
        <p:spPr bwMode="auto">
          <a:xfrm>
            <a:off x="4643438" y="1844675"/>
            <a:ext cx="38163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b="1">
                <a:solidFill>
                  <a:schemeClr val="accent2"/>
                </a:solidFill>
                <a:latin typeface="Comic Sans MS" panose="030F0702030302020204" pitchFamily="66" charset="0"/>
              </a:rPr>
              <a:t>Et Sığırlarında Çift Kaslılık Geni</a:t>
            </a:r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4140200" y="2708275"/>
            <a:ext cx="475297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Belçika Mavi Sığırlarında tek bir genin kodladığı major etkili DoubleMusclin(çift kas) geni vardır</a:t>
            </a:r>
          </a:p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Kas gelişiminde %20 artış Yağlanmada %50 azalma</a:t>
            </a:r>
          </a:p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Bu gen değişik sığır ırklarında klonlanarak et verimi artırılabilir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420938"/>
            <a:ext cx="2808287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1" t="50084" r="58945" b="25145"/>
          <a:stretch>
            <a:fillRect/>
          </a:stretch>
        </p:blipFill>
        <p:spPr bwMode="auto">
          <a:xfrm>
            <a:off x="755650" y="4724400"/>
            <a:ext cx="3097213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Rectangle 2"/>
          <p:cNvSpPr>
            <a:spLocks noChangeArrowheads="1"/>
          </p:cNvSpPr>
          <p:nvPr/>
        </p:nvSpPr>
        <p:spPr bwMode="auto">
          <a:xfrm>
            <a:off x="395288" y="188913"/>
            <a:ext cx="85693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rgbClr val="FFCC00"/>
                </a:solidFill>
                <a:latin typeface="Comic Sans MS" panose="030F0702030302020204" pitchFamily="66" charset="0"/>
              </a:rPr>
              <a:t>Biyoteknolojinin Hayvansal Ürün Kalitesi ve Miktarının Artırılması ve Farklı Ürün Eldesi Üzerine Etkisi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4356100" y="1557338"/>
            <a:ext cx="4572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b="1">
                <a:solidFill>
                  <a:schemeClr val="accent2"/>
                </a:solidFill>
                <a:latin typeface="Comic Sans MS" panose="030F0702030302020204" pitchFamily="66" charset="0"/>
              </a:rPr>
              <a:t>Koyunlarda Döl ve Yapağı Verimi</a:t>
            </a:r>
            <a:r>
              <a:rPr lang="tr-TR" altLang="tr-TR" sz="240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3851275" y="2492375"/>
            <a:ext cx="5113338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Booroola merinoslarında çoğuzluğu sağlayan ve döl veriminden sorumlu major etkili bir gen olan FecB geninin kromozom üzerindeki yeri belirlenerek (6. kromozom) baz dizileri okunmuştur.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Bu gen yerli koyun ırklarımıza aktarılarak çoğuz doğumlar sağlanabilir.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Ülkemiz ihtiyacı olana kaliteli yapağı üretilebilir.</a:t>
            </a:r>
          </a:p>
        </p:txBody>
      </p:sp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" t="4916" r="1884" b="2563"/>
          <a:stretch>
            <a:fillRect/>
          </a:stretch>
        </p:blipFill>
        <p:spPr bwMode="auto">
          <a:xfrm>
            <a:off x="827088" y="2636838"/>
            <a:ext cx="28813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797425"/>
            <a:ext cx="2711450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3635375" y="3500438"/>
            <a:ext cx="5184775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400">
                <a:solidFill>
                  <a:schemeClr val="accent2"/>
                </a:solidFill>
                <a:latin typeface="Comic Sans MS" panose="030F0702030302020204" pitchFamily="66" charset="0"/>
              </a:rPr>
              <a:t>Transgenik bir sığır olan Rosie, Prematüre bebekler için gerekli olan insan laktalbumini sütünde salgılayarak anne sütüne eş değer süt üretmektedir </a:t>
            </a: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3995738" y="2205038"/>
            <a:ext cx="4572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b="1">
                <a:solidFill>
                  <a:schemeClr val="accent2"/>
                </a:solidFill>
                <a:latin typeface="Comic Sans MS" panose="030F0702030302020204" pitchFamily="66" charset="0"/>
              </a:rPr>
              <a:t>Süt sığırlarınca bebekler için </a:t>
            </a:r>
            <a:r>
              <a:rPr lang="tr-TR" altLang="tr-TR" sz="2400" b="1">
                <a:solidFill>
                  <a:srgbClr val="FF3300"/>
                </a:solidFill>
                <a:latin typeface="Comic Sans MS" panose="030F0702030302020204" pitchFamily="66" charset="0"/>
              </a:rPr>
              <a:t>Anne sütü</a:t>
            </a:r>
            <a:r>
              <a:rPr lang="tr-TR" altLang="tr-TR" sz="2400" b="1">
                <a:solidFill>
                  <a:schemeClr val="accent2"/>
                </a:solidFill>
                <a:latin typeface="Comic Sans MS" panose="030F0702030302020204" pitchFamily="66" charset="0"/>
              </a:rPr>
              <a:t> üretimi</a:t>
            </a:r>
            <a:endParaRPr lang="tr-TR" altLang="tr-TR" sz="240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420938"/>
            <a:ext cx="23590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601663" y="476250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FFCC00"/>
                </a:solidFill>
                <a:latin typeface="Comic Sans MS" panose="030F0702030302020204" pitchFamily="66" charset="0"/>
              </a:rPr>
              <a:t>Farmasötik ve Terapötik ürünler</a:t>
            </a:r>
            <a:endParaRPr lang="tr-TR" altLang="tr-TR" b="1">
              <a:solidFill>
                <a:srgbClr val="FFCC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827088" y="2565400"/>
            <a:ext cx="7974012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FF9900"/>
              </a:buClr>
              <a:buFontTx/>
              <a:buAutoNum type="arabicPeriod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Lactoferrin (antibakteriyel)</a:t>
            </a:r>
          </a:p>
          <a:p>
            <a:pPr algn="just" eaLnBrk="1" hangingPunct="1">
              <a:spcBef>
                <a:spcPct val="0"/>
              </a:spcBef>
              <a:buClr>
                <a:srgbClr val="FF9900"/>
              </a:buClr>
              <a:buFontTx/>
              <a:buAutoNum type="arabicPeriod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PPL (Emphysemave cysticfibriosise karşı; Akciğer, böbrek veya pankreasta bozukluğa neden olan kalıtımsal bir hastalık)</a:t>
            </a:r>
          </a:p>
          <a:p>
            <a:pPr algn="just" eaLnBrk="1" hangingPunct="1">
              <a:spcBef>
                <a:spcPct val="0"/>
              </a:spcBef>
              <a:buClr>
                <a:srgbClr val="FF9900"/>
              </a:buClr>
              <a:buFontTx/>
              <a:buAutoNum type="arabicPeriod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PA (Plasminogenactivator)(Kanın pıhtılaşması)</a:t>
            </a:r>
          </a:p>
          <a:p>
            <a:pPr algn="just" eaLnBrk="1" hangingPunct="1">
              <a:spcBef>
                <a:spcPct val="0"/>
              </a:spcBef>
              <a:buClr>
                <a:srgbClr val="FF9900"/>
              </a:buClr>
              <a:buFontTx/>
              <a:buAutoNum type="arabicPeriod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Alpha-1-trypsin (kalıtsal emfizeme karşı; solumun yetmezliği)</a:t>
            </a:r>
          </a:p>
          <a:p>
            <a:pPr algn="just" eaLnBrk="1" hangingPunct="1">
              <a:spcBef>
                <a:spcPct val="0"/>
              </a:spcBef>
              <a:buClr>
                <a:srgbClr val="FF9900"/>
              </a:buClr>
              <a:buFontTx/>
              <a:buAutoNum type="arabicPeriod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Anti thrombin(Kanın pıhtılaşması)</a:t>
            </a:r>
          </a:p>
          <a:p>
            <a:pPr algn="just" eaLnBrk="1" hangingPunct="1">
              <a:spcBef>
                <a:spcPct val="0"/>
              </a:spcBef>
              <a:buClr>
                <a:srgbClr val="FF9900"/>
              </a:buClr>
              <a:buFontTx/>
              <a:buAutoNum type="arabicPeriod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Faktör VIII (Kanın pıhtılaşması)</a:t>
            </a:r>
          </a:p>
          <a:p>
            <a:pPr algn="just" eaLnBrk="1" hangingPunct="1">
              <a:spcBef>
                <a:spcPct val="0"/>
              </a:spcBef>
              <a:buClr>
                <a:srgbClr val="FF9900"/>
              </a:buClr>
              <a:buFontTx/>
              <a:buAutoNum type="arabicPeriod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Faktör IX (Kanın pıhtılaşması)</a:t>
            </a:r>
          </a:p>
          <a:p>
            <a:pPr algn="just" eaLnBrk="1" hangingPunct="1">
              <a:spcBef>
                <a:spcPct val="0"/>
              </a:spcBef>
              <a:buClr>
                <a:srgbClr val="FF9900"/>
              </a:buClr>
              <a:buFontTx/>
              <a:buAutoNum type="arabicPeriod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Enzimlerin ve diğer her tür proteinin inek sütü içerisinde üretimi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403350" y="1773238"/>
            <a:ext cx="75612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Transgenik sığır, koyun ve keçi sütüne yabancı proteinler ürettirilerek yeni özellikler kazandırılmıştır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68313" y="5805488"/>
            <a:ext cx="8424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Bu şekilde salgılanan proteinler sadece süt içerisinde ve bol miktarda üretilmekte olup saflaştırılması kolaydır.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ChangeArrowheads="1"/>
          </p:cNvSpPr>
          <p:nvPr/>
        </p:nvSpPr>
        <p:spPr bwMode="auto">
          <a:xfrm>
            <a:off x="1042988" y="260350"/>
            <a:ext cx="759618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rgbClr val="FFCC00"/>
                </a:solidFill>
                <a:latin typeface="Comic Sans MS" panose="030F0702030302020204" pitchFamily="66" charset="0"/>
              </a:rPr>
              <a:t>Biyoteknolojinin Hayvan Sağlığı Üzerine Etkileri</a:t>
            </a:r>
          </a:p>
        </p:txBody>
      </p:sp>
      <p:sp>
        <p:nvSpPr>
          <p:cNvPr id="25603" name="4 Dikdörtgen"/>
          <p:cNvSpPr>
            <a:spLocks noChangeArrowheads="1"/>
          </p:cNvSpPr>
          <p:nvPr/>
        </p:nvSpPr>
        <p:spPr bwMode="auto">
          <a:xfrm>
            <a:off x="1214438" y="2136775"/>
            <a:ext cx="7429500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Biyoteknoloji, hayvan sağlığını korumak, ruminant ve kanatlıların üretkenliğini artırmak için yeni araçlar temin etmektedir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Biyoteknolojik gelişmeler hastalıkların 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Teşhisi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Tedavisi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Önlenmesi  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ve diğer problemlerin çözülmesinde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Tx/>
              <a:buNone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yeni teknolojiler ortaya koymaktadır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1187450" y="2060575"/>
            <a:ext cx="7705725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40000"/>
              </a:lnSpc>
              <a:buClr>
                <a:srgbClr val="FF9900"/>
              </a:buClr>
              <a:buSzPct val="200000"/>
              <a:buFont typeface="Wingdings" pitchFamily="2" charset="2"/>
              <a:buChar char="ü"/>
              <a:defRPr/>
            </a:pPr>
            <a:r>
              <a:rPr lang="tr-TR" sz="2400" dirty="0">
                <a:solidFill>
                  <a:schemeClr val="accent6"/>
                </a:solidFill>
                <a:latin typeface="Comic Sans MS" pitchFamily="66" charset="0"/>
              </a:rPr>
              <a:t>Hastalıkların teşhisi, tedavisi ve kontrolü için yeni testler geliştirilmesi</a:t>
            </a:r>
          </a:p>
          <a:p>
            <a:pPr algn="just" eaLnBrk="1" hangingPunct="1">
              <a:lnSpc>
                <a:spcPct val="140000"/>
              </a:lnSpc>
              <a:buClr>
                <a:srgbClr val="FF9900"/>
              </a:buClr>
              <a:buSzPct val="200000"/>
              <a:buFont typeface="Wingdings" pitchFamily="2" charset="2"/>
              <a:buChar char="ü"/>
              <a:defRPr/>
            </a:pPr>
            <a:r>
              <a:rPr lang="tr-TR" sz="2400" dirty="0">
                <a:solidFill>
                  <a:schemeClr val="accent2"/>
                </a:solidFill>
                <a:latin typeface="Comic Sans MS" pitchFamily="66" charset="0"/>
              </a:rPr>
              <a:t>Patojen mikroorganizmaların ve virüslerin doğrudan teşhisi</a:t>
            </a:r>
          </a:p>
          <a:p>
            <a:pPr algn="just" eaLnBrk="1" hangingPunct="1">
              <a:lnSpc>
                <a:spcPct val="140000"/>
              </a:lnSpc>
              <a:buClr>
                <a:srgbClr val="FF9900"/>
              </a:buClr>
              <a:buSzPct val="200000"/>
              <a:buFont typeface="Wingdings" pitchFamily="2" charset="2"/>
              <a:buChar char="ü"/>
              <a:defRPr/>
            </a:pPr>
            <a:r>
              <a:rPr lang="tr-TR" sz="2400" dirty="0">
                <a:solidFill>
                  <a:schemeClr val="accent2"/>
                </a:solidFill>
                <a:latin typeface="Comic Sans MS" pitchFamily="66" charset="0"/>
              </a:rPr>
              <a:t>Hastalıklara dirençli </a:t>
            </a:r>
            <a:r>
              <a:rPr lang="tr-TR" sz="2400" dirty="0" err="1">
                <a:solidFill>
                  <a:schemeClr val="accent2"/>
                </a:solidFill>
                <a:latin typeface="Comic Sans MS" pitchFamily="66" charset="0"/>
              </a:rPr>
              <a:t>transgenik</a:t>
            </a:r>
            <a:r>
              <a:rPr lang="tr-TR" sz="2400" dirty="0">
                <a:solidFill>
                  <a:schemeClr val="accent2"/>
                </a:solidFill>
                <a:latin typeface="Comic Sans MS" pitchFamily="66" charset="0"/>
              </a:rPr>
              <a:t> hatların geliştirilmesi</a:t>
            </a:r>
          </a:p>
          <a:p>
            <a:pPr algn="just" eaLnBrk="1" hangingPunct="1">
              <a:lnSpc>
                <a:spcPct val="140000"/>
              </a:lnSpc>
              <a:buClr>
                <a:srgbClr val="FF9900"/>
              </a:buClr>
              <a:buSzPct val="200000"/>
              <a:buFont typeface="Wingdings" pitchFamily="2" charset="2"/>
              <a:buChar char="ü"/>
              <a:defRPr/>
            </a:pPr>
            <a:r>
              <a:rPr lang="tr-TR" sz="2400" dirty="0">
                <a:solidFill>
                  <a:schemeClr val="accent2"/>
                </a:solidFill>
                <a:latin typeface="Comic Sans MS" pitchFamily="66" charset="0"/>
              </a:rPr>
              <a:t>Rekombinant aşıların ve </a:t>
            </a:r>
            <a:r>
              <a:rPr lang="tr-TR" sz="2400" dirty="0" err="1">
                <a:solidFill>
                  <a:schemeClr val="accent2"/>
                </a:solidFill>
                <a:latin typeface="Comic Sans MS" pitchFamily="66" charset="0"/>
              </a:rPr>
              <a:t>farmasötik</a:t>
            </a:r>
            <a:r>
              <a:rPr lang="tr-TR" sz="2400" dirty="0">
                <a:solidFill>
                  <a:schemeClr val="accent2"/>
                </a:solidFill>
                <a:latin typeface="Comic Sans MS" pitchFamily="66" charset="0"/>
              </a:rPr>
              <a:t> moleküllerin üretimi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ChangeArrowheads="1"/>
          </p:cNvSpPr>
          <p:nvPr/>
        </p:nvSpPr>
        <p:spPr bwMode="auto">
          <a:xfrm>
            <a:off x="2143125" y="3429000"/>
            <a:ext cx="4511675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80000"/>
              </a:lnSpc>
              <a:spcBef>
                <a:spcPct val="0"/>
              </a:spcBef>
              <a:buFontTx/>
              <a:buNone/>
            </a:pPr>
            <a:r>
              <a:rPr lang="tr-TR" altLang="ja-JP" sz="2800" u="sng">
                <a:solidFill>
                  <a:schemeClr val="accent2"/>
                </a:solidFill>
                <a:latin typeface="Comic Sans MS" panose="030F0702030302020204" pitchFamily="66" charset="0"/>
              </a:rPr>
              <a:t>Rekombinant aşılar;</a:t>
            </a:r>
          </a:p>
          <a:p>
            <a:pPr lvl="1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ja-JP" sz="2400">
                <a:solidFill>
                  <a:schemeClr val="accent2"/>
                </a:solidFill>
                <a:latin typeface="Comic Sans MS" panose="030F0702030302020204" pitchFamily="66" charset="0"/>
              </a:rPr>
              <a:t>Canlı rekombinant aşılar</a:t>
            </a:r>
          </a:p>
          <a:p>
            <a:pPr lvl="1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ja-JP" sz="2400">
                <a:solidFill>
                  <a:schemeClr val="accent2"/>
                </a:solidFill>
                <a:latin typeface="Comic Sans MS" panose="030F0702030302020204" pitchFamily="66" charset="0"/>
              </a:rPr>
              <a:t>Rekombinant vektörler</a:t>
            </a:r>
          </a:p>
          <a:p>
            <a:pPr lvl="1" eaLnBrk="1" hangingPunct="1">
              <a:lnSpc>
                <a:spcPct val="18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ja-JP" sz="2400">
                <a:solidFill>
                  <a:schemeClr val="accent2"/>
                </a:solidFill>
                <a:latin typeface="Comic Sans MS" panose="030F0702030302020204" pitchFamily="66" charset="0"/>
              </a:rPr>
              <a:t>DNA aşıları</a:t>
            </a:r>
            <a:endParaRPr lang="tr-TR" altLang="tr-TR" sz="240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857250" y="2203450"/>
            <a:ext cx="80724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Recombinant aşılar immujenik olan bir patojenin ya bir proteinini ya da bir proteinini kodlayan bir geni içermektedir.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1258888" y="1916113"/>
            <a:ext cx="766921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60000"/>
              </a:lnSpc>
              <a:spcBef>
                <a:spcPct val="0"/>
              </a:spcBef>
              <a:buClr>
                <a:srgbClr val="FFCC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ja-JP" sz="2000">
                <a:solidFill>
                  <a:srgbClr val="000099"/>
                </a:solidFill>
                <a:latin typeface="Comic Sans MS" panose="030F0702030302020204" pitchFamily="66" charset="0"/>
              </a:rPr>
              <a:t>Biyoteknoloji biyomedikal uygulamalar için kullanılabilen evcil hayvanlar üretme potansiyeline sahiptir. </a:t>
            </a:r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395288" y="188913"/>
            <a:ext cx="8559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ja-JP">
                <a:solidFill>
                  <a:srgbClr val="FFCC00"/>
                </a:solidFill>
                <a:latin typeface="Comic Sans MS" panose="030F0702030302020204" pitchFamily="66" charset="0"/>
              </a:rPr>
              <a:t>İnsan Sağlığı Amaçları İçin Hayvanların Düzenlenmesi</a:t>
            </a:r>
          </a:p>
        </p:txBody>
      </p:sp>
      <p:sp>
        <p:nvSpPr>
          <p:cNvPr id="28677" name="Rectangle 8"/>
          <p:cNvSpPr>
            <a:spLocks noChangeArrowheads="1"/>
          </p:cNvSpPr>
          <p:nvPr/>
        </p:nvSpPr>
        <p:spPr bwMode="auto">
          <a:xfrm>
            <a:off x="971550" y="3860800"/>
            <a:ext cx="7993063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180000"/>
              </a:lnSpc>
              <a:spcBef>
                <a:spcPct val="0"/>
              </a:spcBef>
              <a:buClr>
                <a:srgbClr val="FFCC00"/>
              </a:buClr>
              <a:buSzPct val="150000"/>
              <a:buFont typeface="Wingdings" panose="05000000000000000000" pitchFamily="2" charset="2"/>
              <a:buChar char="Ø"/>
            </a:pPr>
            <a:r>
              <a:rPr lang="tr-TR" altLang="ja-JP" sz="2000">
                <a:solidFill>
                  <a:srgbClr val="000099"/>
                </a:solidFill>
                <a:latin typeface="Comic Sans MS" panose="030F0702030302020204" pitchFamily="66" charset="0"/>
              </a:rPr>
              <a:t>Nakil için canlı hücre, doku ve organ üretimi</a:t>
            </a:r>
          </a:p>
          <a:p>
            <a:pPr lvl="1" eaLnBrk="1" hangingPunct="1">
              <a:lnSpc>
                <a:spcPct val="180000"/>
              </a:lnSpc>
              <a:spcBef>
                <a:spcPct val="0"/>
              </a:spcBef>
              <a:buClr>
                <a:srgbClr val="FFCC00"/>
              </a:buClr>
              <a:buSzPct val="150000"/>
              <a:buFont typeface="Wingdings" panose="05000000000000000000" pitchFamily="2" charset="2"/>
              <a:buChar char="Ø"/>
            </a:pPr>
            <a:r>
              <a:rPr lang="tr-TR" altLang="ja-JP" sz="2000">
                <a:solidFill>
                  <a:srgbClr val="000099"/>
                </a:solidFill>
                <a:latin typeface="Comic Sans MS" panose="030F0702030302020204" pitchFamily="66" charset="0"/>
              </a:rPr>
              <a:t>İnsan veya hayvan kullanımı için biyo ilaçlar</a:t>
            </a:r>
          </a:p>
          <a:p>
            <a:pPr lvl="1" eaLnBrk="1" hangingPunct="1">
              <a:lnSpc>
                <a:spcPct val="180000"/>
              </a:lnSpc>
              <a:spcBef>
                <a:spcPct val="0"/>
              </a:spcBef>
              <a:buClr>
                <a:srgbClr val="FFCC00"/>
              </a:buClr>
              <a:buSzPct val="150000"/>
              <a:buFont typeface="Wingdings" panose="05000000000000000000" pitchFamily="2" charset="2"/>
              <a:buChar char="Ø"/>
            </a:pPr>
            <a:r>
              <a:rPr lang="tr-TR" altLang="ja-JP" sz="2000">
                <a:solidFill>
                  <a:srgbClr val="000099"/>
                </a:solidFill>
                <a:latin typeface="Comic Sans MS" panose="030F0702030302020204" pitchFamily="66" charset="0"/>
              </a:rPr>
              <a:t>İlaç sanayinde son ürün üretimi için kullanılabilecek ham maddeler üretme</a:t>
            </a:r>
          </a:p>
        </p:txBody>
      </p:sp>
      <p:sp>
        <p:nvSpPr>
          <p:cNvPr id="28678" name="Rectangle 9"/>
          <p:cNvSpPr>
            <a:spLocks noChangeArrowheads="1"/>
          </p:cNvSpPr>
          <p:nvPr/>
        </p:nvSpPr>
        <p:spPr bwMode="auto">
          <a:xfrm>
            <a:off x="827088" y="3357563"/>
            <a:ext cx="6232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v"/>
            </a:pPr>
            <a:r>
              <a:rPr lang="tr-TR" altLang="ja-JP" sz="2000">
                <a:solidFill>
                  <a:srgbClr val="000099"/>
                </a:solidFill>
                <a:latin typeface="Comic Sans MS" panose="030F0702030302020204" pitchFamily="66" charset="0"/>
              </a:rPr>
              <a:t>Bu tip kullanımlar üç önemli gruba ayrılmaktadır</a:t>
            </a:r>
            <a:endParaRPr lang="tr-TR" altLang="tr-TR" sz="200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323850" y="0"/>
            <a:ext cx="867568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600" b="1">
                <a:solidFill>
                  <a:srgbClr val="FFCC00"/>
                </a:solidFill>
                <a:latin typeface="Comic Sans MS" panose="030F0702030302020204" pitchFamily="66" charset="0"/>
              </a:rPr>
              <a:t>Çiftlik Hayvanlarında Üreme Biyoteknolojileri </a:t>
            </a:r>
          </a:p>
        </p:txBody>
      </p:sp>
      <p:sp>
        <p:nvSpPr>
          <p:cNvPr id="30724" name="Rectangle 7"/>
          <p:cNvSpPr>
            <a:spLocks noChangeArrowheads="1"/>
          </p:cNvSpPr>
          <p:nvPr/>
        </p:nvSpPr>
        <p:spPr bwMode="auto">
          <a:xfrm>
            <a:off x="971550" y="2133600"/>
            <a:ext cx="79629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Suni </a:t>
            </a: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Tohumlama</a:t>
            </a: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Kızgınlık Senkronizasyonu </a:t>
            </a: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Süper</a:t>
            </a:r>
            <a:r>
              <a:rPr lang="tr-TR" altLang="tr-TR" sz="1800">
                <a:solidFill>
                  <a:schemeClr val="accent2"/>
                </a:solidFill>
              </a:rPr>
              <a:t>o</a:t>
            </a: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vulasyon</a:t>
            </a: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İnvitro Embriyo Üretimi</a:t>
            </a: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Embriyo Transferi</a:t>
            </a: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Semen Toplama ve Sperma Değerlendirme</a:t>
            </a: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Spermada Cinsiyet Tayini</a:t>
            </a: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Embriyolarda Cinsiyet Tayini</a:t>
            </a: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Ø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Gamet Hücreleri ve Embriyonun Dondurulması (kryoprezervasyon)</a:t>
            </a:r>
          </a:p>
        </p:txBody>
      </p:sp>
      <p:pic>
        <p:nvPicPr>
          <p:cNvPr id="30725" name="Picture 9" descr="breedingc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700213"/>
            <a:ext cx="1252537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1" descr="PTCRM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213100"/>
            <a:ext cx="1692275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3" descr="ANd9GcQ_EtKFnTbukH_1Q7KCSV6kKX6Rf2jlck5_kwhtDBBSP2Z3ropy&amp;t=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068638"/>
            <a:ext cx="1687513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20" descr="sex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5084763"/>
            <a:ext cx="9366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21" descr="Figure 3 Identification of sex chromosome- specific proteins (SCSPs) on the sperm surface would allow an immunological approach for sperm sexing that would be less invasive and less damaging to sperm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7" b="20219"/>
          <a:stretch>
            <a:fillRect/>
          </a:stretch>
        </p:blipFill>
        <p:spPr bwMode="auto">
          <a:xfrm>
            <a:off x="4500563" y="4149725"/>
            <a:ext cx="7969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22" descr="Figure 2 Pre-determination of sperm sex has been a long term goal of the dairy and beef industries worldwide. Separation of bull sperm based on their DNA content, into male- and female- bearing fraction, has now been achieved with over 90% accuracy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4373563"/>
            <a:ext cx="10509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24" descr="Mooooove over stem cell research!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773238"/>
            <a:ext cx="14001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25" descr="ANd9GcSeQD7eMRFwUvLpox2HdsIHEED0D5sew6CzByg_thEJlIJwNklljw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4724400"/>
            <a:ext cx="108108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3" name="Picture 26" descr="innsiteimagefreeze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229225"/>
            <a:ext cx="900112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928688" y="1857375"/>
            <a:ext cx="8001000" cy="1476375"/>
          </a:xfrm>
        </p:spPr>
        <p:txBody>
          <a:bodyPr/>
          <a:lstStyle/>
          <a:p>
            <a:pPr algn="just" eaLnBrk="1" hangingPunct="1">
              <a:lnSpc>
                <a:spcPct val="140000"/>
              </a:lnSpc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 smtClean="0">
                <a:solidFill>
                  <a:schemeClr val="accent2"/>
                </a:solidFill>
                <a:latin typeface="Comic Sans MS" panose="030F0702030302020204" pitchFamily="66" charset="0"/>
              </a:rPr>
              <a:t>Suni tohumlama çeşitli yöntemler ile toplanan sperm’in sulandırılarak taze veya dondurulup çözdürüldükten sonra dişi üreme organına çeşitli metotlar ile bırakılmasıdır</a:t>
            </a:r>
          </a:p>
          <a:p>
            <a:pPr algn="just" eaLnBrk="1" hangingPunct="1">
              <a:lnSpc>
                <a:spcPct val="140000"/>
              </a:lnSpc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 smtClean="0">
                <a:solidFill>
                  <a:schemeClr val="accent2"/>
                </a:solidFill>
                <a:latin typeface="Comic Sans MS" panose="030F0702030302020204" pitchFamily="66" charset="0"/>
              </a:rPr>
              <a:t>Hayvan ıslahına yardımcı bir biyoteknolojik yöntemdir</a:t>
            </a:r>
          </a:p>
        </p:txBody>
      </p:sp>
      <p:pic>
        <p:nvPicPr>
          <p:cNvPr id="32771" name="Picture 3" descr="mounting%20cows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3716338"/>
            <a:ext cx="3449637" cy="3141662"/>
          </a:xfrm>
          <a:noFill/>
        </p:spPr>
      </p:pic>
      <p:pic>
        <p:nvPicPr>
          <p:cNvPr id="32772" name="Picture 4" descr="aicattle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2125" y="3683000"/>
            <a:ext cx="3309938" cy="3175000"/>
          </a:xfrm>
          <a:noFill/>
        </p:spPr>
      </p:pic>
      <p:sp>
        <p:nvSpPr>
          <p:cNvPr id="32773" name="Rectangle 7"/>
          <p:cNvSpPr>
            <a:spLocks noGrp="1" noChangeArrowheads="1"/>
          </p:cNvSpPr>
          <p:nvPr>
            <p:ph type="title"/>
          </p:nvPr>
        </p:nvSpPr>
        <p:spPr>
          <a:xfrm>
            <a:off x="755650" y="549275"/>
            <a:ext cx="8001000" cy="566738"/>
          </a:xfrm>
          <a:noFill/>
        </p:spPr>
        <p:txBody>
          <a:bodyPr anchor="b"/>
          <a:lstStyle/>
          <a:p>
            <a:pPr eaLnBrk="1" hangingPunct="1"/>
            <a:r>
              <a:rPr lang="tr-TR" altLang="tr-TR" smtClean="0">
                <a:solidFill>
                  <a:srgbClr val="FFCC00"/>
                </a:solidFill>
                <a:latin typeface="Comic Sans MS" panose="030F0702030302020204" pitchFamily="66" charset="0"/>
              </a:rPr>
              <a:t>SUNİ TOHUMLAMA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1547813" y="333375"/>
            <a:ext cx="6715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3600">
                <a:solidFill>
                  <a:srgbClr val="FFCC00"/>
                </a:solidFill>
                <a:latin typeface="Comic Sans MS" panose="030F0702030302020204" pitchFamily="66" charset="0"/>
              </a:rPr>
              <a:t>Suni Tohumlamanın Avantajları</a:t>
            </a:r>
          </a:p>
        </p:txBody>
      </p:sp>
      <p:sp>
        <p:nvSpPr>
          <p:cNvPr id="348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28688" y="2000250"/>
            <a:ext cx="7956550" cy="3733800"/>
          </a:xfrm>
          <a:noFill/>
        </p:spPr>
        <p:txBody>
          <a:bodyPr/>
          <a:lstStyle/>
          <a:p>
            <a:pPr algn="just" eaLnBrk="1" hangingPunct="1">
              <a:lnSpc>
                <a:spcPct val="130000"/>
              </a:lnSpc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schemeClr val="accent2"/>
                </a:solidFill>
                <a:latin typeface="Comic Sans MS" panose="030F0702030302020204" pitchFamily="66" charset="0"/>
              </a:rPr>
              <a:t>Yüksek damızlık değerine sahip hayvanlardan düşük maliyetle ve işletmede bulundurma zorunluluğu olmadan faydalanır</a:t>
            </a:r>
          </a:p>
          <a:p>
            <a:pPr algn="just" eaLnBrk="1" hangingPunct="1">
              <a:lnSpc>
                <a:spcPct val="130000"/>
              </a:lnSpc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schemeClr val="accent2"/>
                </a:solidFill>
                <a:latin typeface="Comic Sans MS" panose="030F0702030302020204" pitchFamily="66" charset="0"/>
              </a:rPr>
              <a:t>Ekonomik karakterlerden; süt verimi, sütten kesim ağırlığı, günlük canlı ağırlık artışı, yavrulama kolaylığı, karkas kalitesi ve analık katiyeti gibi özelliklerden kazanç sağlanılır.</a:t>
            </a:r>
          </a:p>
          <a:p>
            <a:pPr algn="just" eaLnBrk="1" hangingPunct="1">
              <a:lnSpc>
                <a:spcPct val="130000"/>
              </a:lnSpc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schemeClr val="accent2"/>
                </a:solidFill>
                <a:latin typeface="Comic Sans MS" panose="030F0702030302020204" pitchFamily="66" charset="0"/>
              </a:rPr>
              <a:t>Hayvanlar arasında doğal aşımdan kaynaklanacak bulaşıcı hastalıkların önlenmesinde önemli rol oynar</a:t>
            </a:r>
          </a:p>
          <a:p>
            <a:pPr algn="just" eaLnBrk="1" hangingPunct="1">
              <a:lnSpc>
                <a:spcPct val="130000"/>
              </a:lnSpc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schemeClr val="accent2"/>
                </a:solidFill>
                <a:latin typeface="Comic Sans MS" panose="030F0702030302020204" pitchFamily="66" charset="0"/>
              </a:rPr>
              <a:t>Suni tohumlama ile birçok hayvan bir günde tohumlanabilirken, doğal asımda bir erkek ancak birkaç dişiyi dölleyebilir.</a:t>
            </a:r>
          </a:p>
          <a:p>
            <a:pPr algn="just" eaLnBrk="1" hangingPunct="1">
              <a:lnSpc>
                <a:spcPct val="130000"/>
              </a:lnSpc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schemeClr val="accent2"/>
                </a:solidFill>
                <a:latin typeface="Comic Sans MS" panose="030F0702030302020204" pitchFamily="66" charset="0"/>
              </a:rPr>
              <a:t>Yavrulama aralığı kısalır ve yavru veriminde uniformite sağlanır</a:t>
            </a:r>
          </a:p>
          <a:p>
            <a:pPr algn="just" eaLnBrk="1" hangingPunct="1">
              <a:lnSpc>
                <a:spcPct val="130000"/>
              </a:lnSpc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schemeClr val="accent2"/>
                </a:solidFill>
                <a:latin typeface="Comic Sans MS" panose="030F0702030302020204" pitchFamily="66" charset="0"/>
              </a:rPr>
              <a:t>Damızlık değerinde artış sağlanır ve sürüde hızlı bir genetik ilerleme sağlanır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36867" name="Rectangle 6"/>
          <p:cNvSpPr>
            <a:spLocks noChangeArrowheads="1"/>
          </p:cNvSpPr>
          <p:nvPr/>
        </p:nvSpPr>
        <p:spPr bwMode="auto">
          <a:xfrm>
            <a:off x="1116013" y="1916113"/>
            <a:ext cx="7669212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İyi bir eğitim gerektirir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Tohumla faaliyetlerinin yapılması için düzenek ve barınaklara ihtiyaç duyulur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Daha fazla isçilik gerektirir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Ekipman maliyeti yüksek olabilir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Gebelik oranı düşük olabilir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Kalıtsal kusurlar ortaya çıkabilir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Erkek hayvan ihtiyacını hiçbir zaman ortadan kaldıramaz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Başarı tohumlamayı yapan kişinin başarısına büyük ölçüde bağlıdır</a:t>
            </a:r>
          </a:p>
        </p:txBody>
      </p:sp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1116013" y="333375"/>
            <a:ext cx="74406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3600">
                <a:solidFill>
                  <a:srgbClr val="FFCC00"/>
                </a:solidFill>
                <a:latin typeface="Comic Sans MS" panose="030F0702030302020204" pitchFamily="66" charset="0"/>
              </a:rPr>
              <a:t>Suni Tohumlamanın Dezavantajları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2268538" y="333375"/>
            <a:ext cx="6000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ja-JP" sz="3600">
                <a:solidFill>
                  <a:srgbClr val="FFCC00"/>
                </a:solidFill>
                <a:latin typeface="Comic Sans MS" panose="030F0702030302020204" pitchFamily="66" charset="0"/>
              </a:rPr>
              <a:t>Suni Tohumlama yöntemleri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258888" y="1773238"/>
            <a:ext cx="76676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Tohumlama yöntemleri, tohumlanacak hayvanın türüne göre değişebilmektedir. 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900113" y="2852738"/>
            <a:ext cx="7667625" cy="350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Genel olarak suni tohumlama uygulanmalarında</a:t>
            </a:r>
          </a:p>
          <a:p>
            <a:pPr lvl="2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150000"/>
              <a:buFont typeface="Wingdings" panose="05000000000000000000" pitchFamily="2" charset="2"/>
              <a:buChar char="Ø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Spekulum (Koyun, Keçi)</a:t>
            </a:r>
          </a:p>
          <a:p>
            <a:pPr lvl="2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150000"/>
              <a:buFont typeface="Wingdings" panose="05000000000000000000" pitchFamily="2" charset="2"/>
              <a:buChar char="Ø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Rekto-vajinal (Sığır)</a:t>
            </a:r>
          </a:p>
          <a:p>
            <a:pPr lvl="2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150000"/>
              <a:buFont typeface="Wingdings" panose="05000000000000000000" pitchFamily="2" charset="2"/>
              <a:buChar char="Ø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Vajinal yöntem (Kısrak, Domuz ve Köpek)</a:t>
            </a:r>
          </a:p>
          <a:p>
            <a:pPr lvl="2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150000"/>
              <a:buFont typeface="Wingdings" panose="05000000000000000000" pitchFamily="2" charset="2"/>
              <a:buChar char="Ø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Laparoskopik (Koyun)</a:t>
            </a:r>
          </a:p>
          <a:p>
            <a:pPr lvl="2" eaLnBrk="1" hangingPunct="1">
              <a:lnSpc>
                <a:spcPct val="160000"/>
              </a:lnSpc>
              <a:spcBef>
                <a:spcPct val="0"/>
              </a:spcBef>
              <a:buClr>
                <a:srgbClr val="FF9900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Trans</a:t>
            </a: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s</a:t>
            </a:r>
            <a:r>
              <a:rPr lang="en-US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ervi</a:t>
            </a: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k</a:t>
            </a:r>
            <a:r>
              <a:rPr lang="en-US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al</a:t>
            </a: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 (Koyun, Keçi)</a:t>
            </a:r>
          </a:p>
          <a:p>
            <a:pPr eaLnBrk="1" hangingPunct="1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yöntemler kullanılmaktadır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" t="4094" r="2669" b="4094"/>
          <a:stretch>
            <a:fillRect/>
          </a:stretch>
        </p:blipFill>
        <p:spPr bwMode="auto">
          <a:xfrm>
            <a:off x="2484438" y="3429000"/>
            <a:ext cx="51831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059113" y="333375"/>
            <a:ext cx="35798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ja-JP">
                <a:solidFill>
                  <a:srgbClr val="FFCC00"/>
                </a:solidFill>
                <a:latin typeface="Comic Sans MS" panose="030F0702030302020204" pitchFamily="66" charset="0"/>
              </a:rPr>
              <a:t>Spekulum yöntemi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403350" y="1844675"/>
            <a:ext cx="756126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Spekulum cam veya metalden yapılmış konik bir alettir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Tohumlamada hayvan uygun bir yerde tutulur ve vajina spekulum ile açılarak sperma serviks önüne bırakılır.</a:t>
            </a:r>
            <a:endParaRPr lang="tr-TR" altLang="tr-TR" sz="200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852738"/>
            <a:ext cx="6049962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2700338" y="333375"/>
            <a:ext cx="41640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ja-JP">
                <a:solidFill>
                  <a:srgbClr val="FFCC00"/>
                </a:solidFill>
                <a:latin typeface="Comic Sans MS" panose="030F0702030302020204" pitchFamily="66" charset="0"/>
              </a:rPr>
              <a:t>Rekto-vajinal yöntem</a:t>
            </a:r>
          </a:p>
        </p:txBody>
      </p:sp>
      <p:sp>
        <p:nvSpPr>
          <p:cNvPr id="40964" name="Rectangle 6"/>
          <p:cNvSpPr>
            <a:spLocks noChangeArrowheads="1"/>
          </p:cNvSpPr>
          <p:nvPr/>
        </p:nvSpPr>
        <p:spPr bwMode="auto">
          <a:xfrm>
            <a:off x="1619250" y="1989138"/>
            <a:ext cx="6623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ja-JP" sz="2000">
                <a:solidFill>
                  <a:schemeClr val="accent2"/>
                </a:solidFill>
                <a:latin typeface="Comic Sans MS" panose="030F0702030302020204" pitchFamily="66" charset="0"/>
              </a:rPr>
              <a:t>Bu yöntem sığırlarda yaygın olarak kullanılmaktadır.</a:t>
            </a:r>
            <a:endParaRPr lang="tr-TR" altLang="tr-TR" sz="200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357563"/>
            <a:ext cx="3671887" cy="29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2339975" y="404813"/>
            <a:ext cx="52038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ja-JP">
                <a:solidFill>
                  <a:srgbClr val="FFCC00"/>
                </a:solidFill>
                <a:latin typeface="Comic Sans MS" panose="030F0702030302020204" pitchFamily="66" charset="0"/>
              </a:rPr>
              <a:t>Vajinal tohumlama yöntemi</a:t>
            </a:r>
          </a:p>
        </p:txBody>
      </p:sp>
      <p:pic>
        <p:nvPicPr>
          <p:cNvPr id="41988" name="Picture 6" descr="ai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357563"/>
            <a:ext cx="27336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7"/>
          <p:cNvSpPr txBox="1">
            <a:spLocks noChangeArrowheads="1"/>
          </p:cNvSpPr>
          <p:nvPr/>
        </p:nvSpPr>
        <p:spPr bwMode="auto">
          <a:xfrm>
            <a:off x="1547813" y="1844675"/>
            <a:ext cx="7416800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Kısrak, domuz ve ev hayvanlarının tohumlanmasında bu yöntem kullanılmaktadır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>
                <a:solidFill>
                  <a:schemeClr val="accent2"/>
                </a:solidFill>
                <a:latin typeface="Comic Sans MS" panose="030F0702030302020204" pitchFamily="66" charset="0"/>
              </a:rPr>
              <a:t>Sperma serviksin önüne veya geçilerek bırakılır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 descr="Large confetti"/>
          <p:cNvSpPr>
            <a:spLocks noChangeArrowheads="1"/>
          </p:cNvSpPr>
          <p:nvPr/>
        </p:nvSpPr>
        <p:spPr bwMode="auto">
          <a:xfrm>
            <a:off x="611188" y="260350"/>
            <a:ext cx="81375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>
                <a:solidFill>
                  <a:srgbClr val="FF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Intrauterine </a:t>
            </a:r>
            <a:r>
              <a:rPr lang="tr-TR" altLang="tr-TR">
                <a:solidFill>
                  <a:srgbClr val="FF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yada</a:t>
            </a:r>
            <a:r>
              <a:rPr lang="en-US" altLang="tr-TR">
                <a:solidFill>
                  <a:srgbClr val="FF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“Lapros</a:t>
            </a:r>
            <a:r>
              <a:rPr lang="tr-TR" altLang="tr-TR">
                <a:solidFill>
                  <a:srgbClr val="FF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altLang="tr-TR">
                <a:solidFill>
                  <a:srgbClr val="FF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opi</a:t>
            </a:r>
            <a:r>
              <a:rPr lang="tr-TR" altLang="tr-TR">
                <a:solidFill>
                  <a:srgbClr val="FF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k </a:t>
            </a:r>
            <a:r>
              <a:rPr lang="en-US" altLang="tr-TR">
                <a:solidFill>
                  <a:srgbClr val="FF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Te</a:t>
            </a:r>
            <a:r>
              <a:rPr lang="tr-TR" altLang="tr-TR">
                <a:solidFill>
                  <a:srgbClr val="FF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knik</a:t>
            </a:r>
            <a:r>
              <a:rPr lang="en-US" altLang="tr-TR">
                <a:solidFill>
                  <a:srgbClr val="FF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1123950" y="2108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43012" name="Rectangle 7"/>
          <p:cNvSpPr>
            <a:spLocks noChangeArrowheads="1"/>
          </p:cNvSpPr>
          <p:nvPr/>
        </p:nvSpPr>
        <p:spPr bwMode="auto">
          <a:xfrm>
            <a:off x="1403350" y="1773238"/>
            <a:ext cx="74168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4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Koyunlarda en yüksek başarının sağlandığı metotdur.</a:t>
            </a:r>
            <a:r>
              <a:rPr lang="en-US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  <a:p>
            <a:pPr algn="just" eaLnBrk="1" hangingPunct="1">
              <a:lnSpc>
                <a:spcPct val="14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Cerrahi prosedür gerektiren bu metot da taze yada donmuş semen direk olarak uterus boynuzuna bırakılır.</a:t>
            </a:r>
            <a:endParaRPr lang="en-US" altLang="tr-TR" sz="200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43013" name="Picture 9" descr="DSC00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57"/>
          <a:stretch>
            <a:fillRect/>
          </a:stretch>
        </p:blipFill>
        <p:spPr bwMode="auto">
          <a:xfrm>
            <a:off x="4356100" y="3644900"/>
            <a:ext cx="2411413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10" descr="DSC013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213100"/>
            <a:ext cx="2519362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789363"/>
            <a:ext cx="1908175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ChangeArrowheads="1"/>
          </p:cNvSpPr>
          <p:nvPr/>
        </p:nvSpPr>
        <p:spPr bwMode="auto">
          <a:xfrm>
            <a:off x="1692275" y="1700213"/>
            <a:ext cx="72358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Bu teknikte vajinaskop kayganlaştırıcı jel uygulandıktan sonra vajinaya yerleştirilir</a:t>
            </a:r>
          </a:p>
        </p:txBody>
      </p:sp>
      <p:pic>
        <p:nvPicPr>
          <p:cNvPr id="44035" name="Picture 7" descr="wpe43563.gif (14364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076700"/>
            <a:ext cx="1931988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8" descr="wpe92774.gif (15883 by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708275"/>
            <a:ext cx="1909763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9" descr="wpe57239.gif (13296 bytes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373688"/>
            <a:ext cx="1944688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Rectangle 10"/>
          <p:cNvSpPr>
            <a:spLocks noChangeArrowheads="1"/>
          </p:cNvSpPr>
          <p:nvPr/>
        </p:nvSpPr>
        <p:spPr bwMode="auto">
          <a:xfrm>
            <a:off x="2916238" y="2708275"/>
            <a:ext cx="6084887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Forseps servikal ağzı kavrayacak şekilde vajinadan içeri sokulur.</a:t>
            </a:r>
            <a:r>
              <a:rPr lang="en-US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endParaRPr lang="tr-TR" altLang="tr-TR" sz="200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endParaRPr lang="tr-TR" altLang="tr-TR" sz="200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Forseps ve vajinaskop 6-7 cm geri çekilerek serviks açılır. </a:t>
            </a:r>
          </a:p>
          <a:p>
            <a:pPr algn="just" eaLnBrk="1" hangingPunct="1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endParaRPr lang="tr-TR" altLang="tr-TR" sz="200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Tohumlama pipeti servikal açıktan içeri sokulur. </a:t>
            </a:r>
          </a:p>
          <a:p>
            <a:pPr algn="just" eaLnBrk="1" hangingPunct="1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endParaRPr lang="tr-TR" altLang="tr-TR" sz="200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2000">
                <a:solidFill>
                  <a:schemeClr val="accent2"/>
                </a:solidFill>
                <a:latin typeface="Comic Sans MS" panose="030F0702030302020204" pitchFamily="66" charset="0"/>
              </a:rPr>
              <a:t>Bükülü uçlu tohumlama pipeti serviks boğumlarını döndürerek geçerek uterusa ulaşılır.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2386</TotalTime>
  <Words>1284</Words>
  <Application>Microsoft Office PowerPoint</Application>
  <PresentationFormat>Ekran Gösterisi (4:3)</PresentationFormat>
  <Paragraphs>182</Paragraphs>
  <Slides>31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7" baseType="lpstr">
      <vt:lpstr>Arial</vt:lpstr>
      <vt:lpstr>Comic Sans MS</vt:lpstr>
      <vt:lpstr>Verdana</vt:lpstr>
      <vt:lpstr>Wingdings</vt:lpstr>
      <vt:lpstr>Times New Roman</vt:lpstr>
      <vt:lpstr>Varsayılan Tasarım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SUNİ TOHUMLAMA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omu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ugur</dc:creator>
  <cp:lastModifiedBy>Lenovo</cp:lastModifiedBy>
  <cp:revision>106</cp:revision>
  <dcterms:created xsi:type="dcterms:W3CDTF">2011-01-26T08:05:10Z</dcterms:created>
  <dcterms:modified xsi:type="dcterms:W3CDTF">2019-10-31T08:59:27Z</dcterms:modified>
</cp:coreProperties>
</file>