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295"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6" r:id="rId28"/>
    <p:sldId id="287" r:id="rId29"/>
    <p:sldId id="288" r:id="rId30"/>
    <p:sldId id="289" r:id="rId31"/>
    <p:sldId id="310" r:id="rId32"/>
    <p:sldId id="290" r:id="rId33"/>
    <p:sldId id="291" r:id="rId34"/>
    <p:sldId id="292" r:id="rId35"/>
    <p:sldId id="294" r:id="rId36"/>
    <p:sldId id="293"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0" autoAdjust="0"/>
    <p:restoredTop sz="94660"/>
  </p:normalViewPr>
  <p:slideViewPr>
    <p:cSldViewPr>
      <p:cViewPr>
        <p:scale>
          <a:sx n="70" d="100"/>
          <a:sy n="70" d="100"/>
        </p:scale>
        <p:origin x="-161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jpe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jpe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9.wmf"/><Relationship Id="rId1" Type="http://schemas.openxmlformats.org/officeDocument/2006/relationships/image" Target="../media/image18.jpeg"/><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wmf"/><Relationship Id="rId1" Type="http://schemas.openxmlformats.org/officeDocument/2006/relationships/image" Target="../media/image21.jpeg"/><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jpe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16.jpe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12.jpeg"/><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18.jpe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12.jpe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jpe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12.jpe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18.jpe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5.jpe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tr-TR" altLang="tr-TR"/>
          </a:p>
        </p:txBody>
      </p:sp>
      <p:sp>
        <p:nvSpPr>
          <p:cNvPr id="788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C03461B4-E537-4116-B249-A386C18DA1BD}" type="datetimeFigureOut">
              <a:rPr lang="tr-TR" altLang="tr-TR"/>
              <a:pPr/>
              <a:t>12.05.2021</a:t>
            </a:fld>
            <a:endParaRPr lang="tr-TR" altLang="tr-TR"/>
          </a:p>
        </p:txBody>
      </p:sp>
      <p:sp>
        <p:nvSpPr>
          <p:cNvPr id="788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tr-TR" altLang="tr-TR"/>
          </a:p>
        </p:txBody>
      </p:sp>
      <p:sp>
        <p:nvSpPr>
          <p:cNvPr id="788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9485B47-54CA-47A4-910E-7BF37FFF7A4E}" type="slidenum">
              <a:rPr lang="tr-TR" altLang="tr-TR"/>
              <a:pPr/>
              <a:t>‹#›</a:t>
            </a:fld>
            <a:endParaRPr lang="tr-TR" altLang="tr-TR"/>
          </a:p>
        </p:txBody>
      </p:sp>
    </p:spTree>
    <p:extLst>
      <p:ext uri="{BB962C8B-B14F-4D97-AF65-F5344CB8AC3E}">
        <p14:creationId xmlns:p14="http://schemas.microsoft.com/office/powerpoint/2010/main" val="531851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tr-TR" altLang="tr-TR"/>
          </a:p>
        </p:txBody>
      </p:sp>
      <p:sp>
        <p:nvSpPr>
          <p:cNvPr id="7782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2384BB55-9049-43B6-8316-6A9448DC0741}" type="datetimeFigureOut">
              <a:rPr lang="tr-TR" altLang="tr-TR"/>
              <a:pPr/>
              <a:t>12.05.2021</a:t>
            </a:fld>
            <a:endParaRPr lang="tr-TR" altLang="tr-TR"/>
          </a:p>
        </p:txBody>
      </p:sp>
      <p:sp>
        <p:nvSpPr>
          <p:cNvPr id="778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7783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tr-TR" altLang="tr-TR"/>
          </a:p>
        </p:txBody>
      </p:sp>
      <p:sp>
        <p:nvSpPr>
          <p:cNvPr id="7783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46B464A-E52D-410F-A5FD-3C01AD8413A8}" type="slidenum">
              <a:rPr lang="tr-TR" altLang="tr-TR"/>
              <a:pPr/>
              <a:t>‹#›</a:t>
            </a:fld>
            <a:endParaRPr lang="tr-TR" altLang="tr-TR"/>
          </a:p>
        </p:txBody>
      </p:sp>
    </p:spTree>
    <p:extLst>
      <p:ext uri="{BB962C8B-B14F-4D97-AF65-F5344CB8AC3E}">
        <p14:creationId xmlns:p14="http://schemas.microsoft.com/office/powerpoint/2010/main" val="34293631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046062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695602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533264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329535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549832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403230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68933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14249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831809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4270430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099739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08174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671500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961910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245508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66690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225974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71621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063767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882968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600911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731158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485920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107005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311766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9367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4026507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518195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15646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15646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768174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520822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694915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260096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989924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6" name="Rectangle 6"/>
          <p:cNvSpPr>
            <a:spLocks noGrp="1" noChangeArrowheads="1"/>
          </p:cNvSpPr>
          <p:nvPr>
            <p:ph type="sldNum" sz="quarter" idx="12"/>
          </p:nvPr>
        </p:nvSpPr>
        <p:spPr/>
        <p:txBody>
          <a:bodyPr/>
          <a:lstStyle>
            <a:lvl1pPr>
              <a:defRPr/>
            </a:lvl1pPr>
          </a:lstStyle>
          <a:p>
            <a:fld id="{11560439-0D64-4020-B65E-4EDA5BFACE65}" type="slidenum">
              <a:rPr lang="tr-TR" altLang="tr-TR"/>
              <a:pPr/>
              <a:t>‹#›</a:t>
            </a:fld>
            <a:endParaRPr lang="tr-TR" altLang="tr-TR"/>
          </a:p>
        </p:txBody>
      </p:sp>
    </p:spTree>
    <p:extLst>
      <p:ext uri="{BB962C8B-B14F-4D97-AF65-F5344CB8AC3E}">
        <p14:creationId xmlns:p14="http://schemas.microsoft.com/office/powerpoint/2010/main" val="73683552"/>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6" name="Rectangle 6"/>
          <p:cNvSpPr>
            <a:spLocks noGrp="1" noChangeArrowheads="1"/>
          </p:cNvSpPr>
          <p:nvPr>
            <p:ph type="sldNum" sz="quarter" idx="12"/>
          </p:nvPr>
        </p:nvSpPr>
        <p:spPr/>
        <p:txBody>
          <a:bodyPr/>
          <a:lstStyle>
            <a:lvl1pPr>
              <a:defRPr/>
            </a:lvl1pPr>
          </a:lstStyle>
          <a:p>
            <a:fld id="{7BE1379C-A849-4F4B-851E-8E10E99E915F}" type="slidenum">
              <a:rPr lang="tr-TR" altLang="tr-TR"/>
              <a:pPr/>
              <a:t>‹#›</a:t>
            </a:fld>
            <a:endParaRPr lang="tr-TR" altLang="tr-TR"/>
          </a:p>
        </p:txBody>
      </p:sp>
    </p:spTree>
    <p:extLst>
      <p:ext uri="{BB962C8B-B14F-4D97-AF65-F5344CB8AC3E}">
        <p14:creationId xmlns:p14="http://schemas.microsoft.com/office/powerpoint/2010/main" val="21766984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6" name="Rectangle 6"/>
          <p:cNvSpPr>
            <a:spLocks noGrp="1" noChangeArrowheads="1"/>
          </p:cNvSpPr>
          <p:nvPr>
            <p:ph type="sldNum" sz="quarter" idx="12"/>
          </p:nvPr>
        </p:nvSpPr>
        <p:spPr/>
        <p:txBody>
          <a:bodyPr/>
          <a:lstStyle>
            <a:lvl1pPr>
              <a:defRPr/>
            </a:lvl1pPr>
          </a:lstStyle>
          <a:p>
            <a:fld id="{D5BA87AA-B3E6-43FD-B893-302AC67B1894}" type="slidenum">
              <a:rPr lang="tr-TR" altLang="tr-TR"/>
              <a:pPr/>
              <a:t>‹#›</a:t>
            </a:fld>
            <a:endParaRPr lang="tr-TR" altLang="tr-TR"/>
          </a:p>
        </p:txBody>
      </p:sp>
    </p:spTree>
    <p:extLst>
      <p:ext uri="{BB962C8B-B14F-4D97-AF65-F5344CB8AC3E}">
        <p14:creationId xmlns:p14="http://schemas.microsoft.com/office/powerpoint/2010/main" val="7206831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7" name="Rectangle 6"/>
          <p:cNvSpPr>
            <a:spLocks noGrp="1" noChangeArrowheads="1"/>
          </p:cNvSpPr>
          <p:nvPr>
            <p:ph type="sldNum" sz="quarter" idx="12"/>
          </p:nvPr>
        </p:nvSpPr>
        <p:spPr/>
        <p:txBody>
          <a:bodyPr/>
          <a:lstStyle>
            <a:lvl1pPr>
              <a:defRPr/>
            </a:lvl1pPr>
          </a:lstStyle>
          <a:p>
            <a:fld id="{642582DC-77D0-4F01-AF17-DD2D03FBF664}" type="slidenum">
              <a:rPr lang="tr-TR" altLang="tr-TR"/>
              <a:pPr/>
              <a:t>‹#›</a:t>
            </a:fld>
            <a:endParaRPr lang="tr-TR" altLang="tr-TR"/>
          </a:p>
        </p:txBody>
      </p:sp>
    </p:spTree>
    <p:extLst>
      <p:ext uri="{BB962C8B-B14F-4D97-AF65-F5344CB8AC3E}">
        <p14:creationId xmlns:p14="http://schemas.microsoft.com/office/powerpoint/2010/main" val="269782298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9" name="Rectangle 6"/>
          <p:cNvSpPr>
            <a:spLocks noGrp="1" noChangeArrowheads="1"/>
          </p:cNvSpPr>
          <p:nvPr>
            <p:ph type="sldNum" sz="quarter" idx="12"/>
          </p:nvPr>
        </p:nvSpPr>
        <p:spPr/>
        <p:txBody>
          <a:bodyPr/>
          <a:lstStyle>
            <a:lvl1pPr>
              <a:defRPr/>
            </a:lvl1pPr>
          </a:lstStyle>
          <a:p>
            <a:fld id="{38D8E68F-CA9C-4600-B5B2-AC181021A224}" type="slidenum">
              <a:rPr lang="tr-TR" altLang="tr-TR"/>
              <a:pPr/>
              <a:t>‹#›</a:t>
            </a:fld>
            <a:endParaRPr lang="tr-TR" altLang="tr-TR"/>
          </a:p>
        </p:txBody>
      </p:sp>
    </p:spTree>
    <p:extLst>
      <p:ext uri="{BB962C8B-B14F-4D97-AF65-F5344CB8AC3E}">
        <p14:creationId xmlns:p14="http://schemas.microsoft.com/office/powerpoint/2010/main" val="48150987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5" name="Rectangle 6"/>
          <p:cNvSpPr>
            <a:spLocks noGrp="1" noChangeArrowheads="1"/>
          </p:cNvSpPr>
          <p:nvPr>
            <p:ph type="sldNum" sz="quarter" idx="12"/>
          </p:nvPr>
        </p:nvSpPr>
        <p:spPr/>
        <p:txBody>
          <a:bodyPr/>
          <a:lstStyle>
            <a:lvl1pPr>
              <a:defRPr/>
            </a:lvl1pPr>
          </a:lstStyle>
          <a:p>
            <a:fld id="{2E8D4315-4458-4FA6-9433-2A49EF201F40}" type="slidenum">
              <a:rPr lang="tr-TR" altLang="tr-TR"/>
              <a:pPr/>
              <a:t>‹#›</a:t>
            </a:fld>
            <a:endParaRPr lang="tr-TR" altLang="tr-TR"/>
          </a:p>
        </p:txBody>
      </p:sp>
    </p:spTree>
    <p:extLst>
      <p:ext uri="{BB962C8B-B14F-4D97-AF65-F5344CB8AC3E}">
        <p14:creationId xmlns:p14="http://schemas.microsoft.com/office/powerpoint/2010/main" val="233555885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4" name="Rectangle 6"/>
          <p:cNvSpPr>
            <a:spLocks noGrp="1" noChangeArrowheads="1"/>
          </p:cNvSpPr>
          <p:nvPr>
            <p:ph type="sldNum" sz="quarter" idx="12"/>
          </p:nvPr>
        </p:nvSpPr>
        <p:spPr/>
        <p:txBody>
          <a:bodyPr/>
          <a:lstStyle>
            <a:lvl1pPr>
              <a:defRPr/>
            </a:lvl1pPr>
          </a:lstStyle>
          <a:p>
            <a:fld id="{AAABDAAE-6375-4D3E-9DE0-DD6594E74719}" type="slidenum">
              <a:rPr lang="tr-TR" altLang="tr-TR"/>
              <a:pPr/>
              <a:t>‹#›</a:t>
            </a:fld>
            <a:endParaRPr lang="tr-TR" altLang="tr-TR"/>
          </a:p>
        </p:txBody>
      </p:sp>
    </p:spTree>
    <p:extLst>
      <p:ext uri="{BB962C8B-B14F-4D97-AF65-F5344CB8AC3E}">
        <p14:creationId xmlns:p14="http://schemas.microsoft.com/office/powerpoint/2010/main" val="257183138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7" name="Rectangle 6"/>
          <p:cNvSpPr>
            <a:spLocks noGrp="1" noChangeArrowheads="1"/>
          </p:cNvSpPr>
          <p:nvPr>
            <p:ph type="sldNum" sz="quarter" idx="12"/>
          </p:nvPr>
        </p:nvSpPr>
        <p:spPr/>
        <p:txBody>
          <a:bodyPr/>
          <a:lstStyle>
            <a:lvl1pPr>
              <a:defRPr/>
            </a:lvl1pPr>
          </a:lstStyle>
          <a:p>
            <a:fld id="{76AB081F-F426-4DB0-B3C9-5466A816AE34}" type="slidenum">
              <a:rPr lang="tr-TR" altLang="tr-TR"/>
              <a:pPr/>
              <a:t>‹#›</a:t>
            </a:fld>
            <a:endParaRPr lang="tr-TR" altLang="tr-TR"/>
          </a:p>
        </p:txBody>
      </p:sp>
    </p:spTree>
    <p:extLst>
      <p:ext uri="{BB962C8B-B14F-4D97-AF65-F5344CB8AC3E}">
        <p14:creationId xmlns:p14="http://schemas.microsoft.com/office/powerpoint/2010/main" val="234491679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7" name="Rectangle 6"/>
          <p:cNvSpPr>
            <a:spLocks noGrp="1" noChangeArrowheads="1"/>
          </p:cNvSpPr>
          <p:nvPr>
            <p:ph type="sldNum" sz="quarter" idx="12"/>
          </p:nvPr>
        </p:nvSpPr>
        <p:spPr/>
        <p:txBody>
          <a:bodyPr/>
          <a:lstStyle>
            <a:lvl1pPr>
              <a:defRPr/>
            </a:lvl1pPr>
          </a:lstStyle>
          <a:p>
            <a:fld id="{391B6F66-D8F9-4A73-B91C-E5F4F2540FBC}" type="slidenum">
              <a:rPr lang="tr-TR" altLang="tr-TR"/>
              <a:pPr/>
              <a:t>‹#›</a:t>
            </a:fld>
            <a:endParaRPr lang="tr-TR" altLang="tr-TR"/>
          </a:p>
        </p:txBody>
      </p:sp>
    </p:spTree>
    <p:extLst>
      <p:ext uri="{BB962C8B-B14F-4D97-AF65-F5344CB8AC3E}">
        <p14:creationId xmlns:p14="http://schemas.microsoft.com/office/powerpoint/2010/main" val="423250020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6" name="Rectangle 6"/>
          <p:cNvSpPr>
            <a:spLocks noGrp="1" noChangeArrowheads="1"/>
          </p:cNvSpPr>
          <p:nvPr>
            <p:ph type="sldNum" sz="quarter" idx="12"/>
          </p:nvPr>
        </p:nvSpPr>
        <p:spPr/>
        <p:txBody>
          <a:bodyPr/>
          <a:lstStyle>
            <a:lvl1pPr>
              <a:defRPr/>
            </a:lvl1pPr>
          </a:lstStyle>
          <a:p>
            <a:fld id="{09F87D29-705C-48BE-832B-F3EAF18ADE1F}" type="slidenum">
              <a:rPr lang="tr-TR" altLang="tr-TR"/>
              <a:pPr/>
              <a:t>‹#›</a:t>
            </a:fld>
            <a:endParaRPr lang="tr-TR" altLang="tr-TR"/>
          </a:p>
        </p:txBody>
      </p:sp>
    </p:spTree>
    <p:extLst>
      <p:ext uri="{BB962C8B-B14F-4D97-AF65-F5344CB8AC3E}">
        <p14:creationId xmlns:p14="http://schemas.microsoft.com/office/powerpoint/2010/main" val="30477063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6" name="Rectangle 6"/>
          <p:cNvSpPr>
            <a:spLocks noGrp="1" noChangeArrowheads="1"/>
          </p:cNvSpPr>
          <p:nvPr>
            <p:ph type="sldNum" sz="quarter" idx="12"/>
          </p:nvPr>
        </p:nvSpPr>
        <p:spPr/>
        <p:txBody>
          <a:bodyPr/>
          <a:lstStyle>
            <a:lvl1pPr>
              <a:defRPr/>
            </a:lvl1pPr>
          </a:lstStyle>
          <a:p>
            <a:fld id="{A1D238BB-08BD-4C38-9BA3-75657230AFEA}" type="slidenum">
              <a:rPr lang="tr-TR" altLang="tr-TR"/>
              <a:pPr/>
              <a:t>‹#›</a:t>
            </a:fld>
            <a:endParaRPr lang="tr-TR" altLang="tr-TR"/>
          </a:p>
        </p:txBody>
      </p:sp>
    </p:spTree>
    <p:extLst>
      <p:ext uri="{BB962C8B-B14F-4D97-AF65-F5344CB8AC3E}">
        <p14:creationId xmlns:p14="http://schemas.microsoft.com/office/powerpoint/2010/main" val="261089931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tr-T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tr-TR"/>
          </a:p>
        </p:txBody>
      </p:sp>
      <p:sp>
        <p:nvSpPr>
          <p:cNvPr id="7" name="Rectangle 6"/>
          <p:cNvSpPr>
            <a:spLocks noGrp="1" noChangeArrowheads="1"/>
          </p:cNvSpPr>
          <p:nvPr>
            <p:ph type="sldNum" sz="quarter" idx="12"/>
          </p:nvPr>
        </p:nvSpPr>
        <p:spPr/>
        <p:txBody>
          <a:bodyPr/>
          <a:lstStyle>
            <a:lvl1pPr>
              <a:defRPr/>
            </a:lvl1pPr>
          </a:lstStyle>
          <a:p>
            <a:fld id="{A829C003-911F-4D00-9DDF-2AC6E58F7D33}" type="slidenum">
              <a:rPr lang="tr-TR" altLang="tr-TR"/>
              <a:pPr/>
              <a:t>‹#›</a:t>
            </a:fld>
            <a:endParaRPr lang="tr-TR" altLang="tr-TR"/>
          </a:p>
        </p:txBody>
      </p:sp>
    </p:spTree>
    <p:extLst>
      <p:ext uri="{BB962C8B-B14F-4D97-AF65-F5344CB8AC3E}">
        <p14:creationId xmlns:p14="http://schemas.microsoft.com/office/powerpoint/2010/main" val="279515120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307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D3B7367-2950-48FE-B6A3-91CC89A88B13}"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slow">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notesSlide" Target="../notesSlides/notesSlide15.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jpeg"/><Relationship Id="rId5" Type="http://schemas.openxmlformats.org/officeDocument/2006/relationships/image" Target="../media/image13.wmf"/><Relationship Id="rId4" Type="http://schemas.openxmlformats.org/officeDocument/2006/relationships/oleObject" Target="../embeddings/oleObject1.bin"/><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jpeg"/><Relationship Id="rId5" Type="http://schemas.openxmlformats.org/officeDocument/2006/relationships/image" Target="../media/image17.w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18.xml"/><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8.jpeg"/><Relationship Id="rId5" Type="http://schemas.openxmlformats.org/officeDocument/2006/relationships/image" Target="../media/image19.wmf"/><Relationship Id="rId4" Type="http://schemas.openxmlformats.org/officeDocument/2006/relationships/oleObject" Target="../embeddings/oleObject4.bin"/><Relationship Id="rId9"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20.xml"/><Relationship Id="rId7"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2.wmf"/><Relationship Id="rId5" Type="http://schemas.openxmlformats.org/officeDocument/2006/relationships/oleObject" Target="../embeddings/oleObject6.bin"/><Relationship Id="rId10" Type="http://schemas.openxmlformats.org/officeDocument/2006/relationships/image" Target="../media/image23.jpeg"/><Relationship Id="rId4" Type="http://schemas.openxmlformats.org/officeDocument/2006/relationships/image" Target="../media/image25.png"/><Relationship Id="rId9" Type="http://schemas.openxmlformats.org/officeDocument/2006/relationships/image" Target="../media/image24.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notesSlide" Target="../notesSlides/notesSlide22.xml"/><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6.jpeg"/><Relationship Id="rId5" Type="http://schemas.openxmlformats.org/officeDocument/2006/relationships/image" Target="../media/image27.wmf"/><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jpeg"/><Relationship Id="rId5" Type="http://schemas.openxmlformats.org/officeDocument/2006/relationships/image" Target="../media/image29.wmf"/><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33.wmf"/><Relationship Id="rId3" Type="http://schemas.openxmlformats.org/officeDocument/2006/relationships/notesSlide" Target="../notesSlides/notesSlide25.xml"/><Relationship Id="rId7" Type="http://schemas.openxmlformats.org/officeDocument/2006/relationships/oleObject" Target="../embeddings/oleObject12.bin"/><Relationship Id="rId12"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2.jpeg"/><Relationship Id="rId11" Type="http://schemas.openxmlformats.org/officeDocument/2006/relationships/image" Target="../media/image18.jpeg"/><Relationship Id="rId5" Type="http://schemas.openxmlformats.org/officeDocument/2006/relationships/image" Target="../media/image30.wmf"/><Relationship Id="rId10" Type="http://schemas.openxmlformats.org/officeDocument/2006/relationships/image" Target="../media/image32.wmf"/><Relationship Id="rId4" Type="http://schemas.openxmlformats.org/officeDocument/2006/relationships/oleObject" Target="../embeddings/oleObject11.bin"/><Relationship Id="rId9"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2.jpeg"/><Relationship Id="rId5" Type="http://schemas.openxmlformats.org/officeDocument/2006/relationships/image" Target="../media/image34.wmf"/><Relationship Id="rId4" Type="http://schemas.openxmlformats.org/officeDocument/2006/relationships/oleObject" Target="../embeddings/oleObject1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5.jpeg"/><Relationship Id="rId5" Type="http://schemas.openxmlformats.org/officeDocument/2006/relationships/image" Target="../media/image36.wmf"/><Relationship Id="rId4" Type="http://schemas.openxmlformats.org/officeDocument/2006/relationships/oleObject" Target="../embeddings/oleObject1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2.jpeg"/><Relationship Id="rId5" Type="http://schemas.openxmlformats.org/officeDocument/2006/relationships/image" Target="../media/image37.wmf"/><Relationship Id="rId4" Type="http://schemas.openxmlformats.org/officeDocument/2006/relationships/oleObject" Target="../embeddings/oleObject1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8.jpeg"/><Relationship Id="rId5" Type="http://schemas.openxmlformats.org/officeDocument/2006/relationships/image" Target="../media/image38.wmf"/><Relationship Id="rId4"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35.jpeg"/><Relationship Id="rId5" Type="http://schemas.openxmlformats.org/officeDocument/2006/relationships/image" Target="../media/image39.wmf"/><Relationship Id="rId4" Type="http://schemas.openxmlformats.org/officeDocument/2006/relationships/oleObject" Target="../embeddings/oleObject19.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123728" y="2132856"/>
            <a:ext cx="5670376" cy="1077218"/>
          </a:xfrm>
          <a:prstGeom prst="rect">
            <a:avLst/>
          </a:prstGeom>
        </p:spPr>
        <p:txBody>
          <a:bodyPr wrap="square">
            <a:spAutoFit/>
          </a:bodyPr>
          <a:lstStyle/>
          <a:p>
            <a:pPr algn="ctr"/>
            <a:r>
              <a:rPr lang="tr-TR" altLang="tr-TR" sz="3200" b="1" dirty="0">
                <a:solidFill>
                  <a:schemeClr val="bg1"/>
                </a:solidFill>
                <a:latin typeface="Comic Sans MS" panose="030F0702030302020204" pitchFamily="66" charset="0"/>
              </a:rPr>
              <a:t>YÜZDE ÇÖZELTİLER VE HAZIRLANMALARI </a:t>
            </a:r>
            <a:endParaRPr lang="en-US" sz="3200" dirty="0"/>
          </a:p>
        </p:txBody>
      </p:sp>
      <p:sp>
        <p:nvSpPr>
          <p:cNvPr id="5" name="Dikdörtgen 4"/>
          <p:cNvSpPr/>
          <p:nvPr/>
        </p:nvSpPr>
        <p:spPr>
          <a:xfrm>
            <a:off x="2123728" y="3861048"/>
            <a:ext cx="5670376" cy="461665"/>
          </a:xfrm>
          <a:prstGeom prst="rect">
            <a:avLst/>
          </a:prstGeom>
        </p:spPr>
        <p:txBody>
          <a:bodyPr wrap="square">
            <a:spAutoFit/>
          </a:bodyPr>
          <a:lstStyle/>
          <a:p>
            <a:pPr algn="ctr"/>
            <a:r>
              <a:rPr lang="tr-TR" altLang="tr-TR" sz="2400" b="1" dirty="0" smtClean="0">
                <a:solidFill>
                  <a:schemeClr val="bg1"/>
                </a:solidFill>
                <a:latin typeface="Comic Sans MS" panose="030F0702030302020204" pitchFamily="66" charset="0"/>
              </a:rPr>
              <a:t>Doç. Dr. Uğur ŞEN</a:t>
            </a:r>
            <a:endParaRPr lang="en-US" sz="2400" dirty="0"/>
          </a:p>
        </p:txBody>
      </p:sp>
    </p:spTree>
    <p:extLst>
      <p:ext uri="{BB962C8B-B14F-4D97-AF65-F5344CB8AC3E}">
        <p14:creationId xmlns:p14="http://schemas.microsoft.com/office/powerpoint/2010/main" val="2875435825"/>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title"/>
          </p:nvPr>
        </p:nvSpPr>
        <p:spPr/>
        <p:txBody>
          <a:bodyPr/>
          <a:lstStyle/>
          <a:p>
            <a:pPr>
              <a:defRPr/>
            </a:pPr>
            <a:r>
              <a:rPr lang="tr-TR" sz="3200" b="1" cap="all" dirty="0" err="1" smtClean="0">
                <a:solidFill>
                  <a:schemeClr val="bg1"/>
                </a:solidFill>
                <a:latin typeface="Comic Sans MS" pitchFamily="66" charset="0"/>
              </a:rPr>
              <a:t>Çözeltİ</a:t>
            </a:r>
            <a:endParaRPr lang="tr-TR" sz="3200" dirty="0" smtClean="0">
              <a:solidFill>
                <a:schemeClr val="bg1"/>
              </a:solidFill>
              <a:latin typeface="Comic Sans MS" pitchFamily="66" charset="0"/>
            </a:endParaRPr>
          </a:p>
        </p:txBody>
      </p:sp>
      <p:sp>
        <p:nvSpPr>
          <p:cNvPr id="14338" name="2 İçerik Yer Tutucusu"/>
          <p:cNvSpPr>
            <a:spLocks noGrp="1"/>
          </p:cNvSpPr>
          <p:nvPr>
            <p:ph idx="1"/>
          </p:nvPr>
        </p:nvSpPr>
        <p:spPr>
          <a:xfrm>
            <a:off x="500063" y="1500188"/>
            <a:ext cx="8229600" cy="4525962"/>
          </a:xfrm>
        </p:spPr>
        <p:txBody>
          <a:bodyPr/>
          <a:lstStyle/>
          <a:p>
            <a:pPr marL="0" indent="0" algn="just">
              <a:buFontTx/>
              <a:buNone/>
            </a:pPr>
            <a:r>
              <a:rPr lang="tr-TR" altLang="tr-TR" smtClean="0">
                <a:solidFill>
                  <a:schemeClr val="bg1"/>
                </a:solidFill>
                <a:latin typeface="Comic Sans MS" panose="030F0702030302020204" pitchFamily="66" charset="0"/>
              </a:rPr>
              <a:t>İki veya daha çok maddenin birbiri içerisinde serbest moleküller veya iyonlar halinde dağılarak meydana getirdiği homojen bir karışıma </a:t>
            </a:r>
            <a:r>
              <a:rPr lang="tr-TR" altLang="tr-TR" b="1" smtClean="0">
                <a:solidFill>
                  <a:srgbClr val="FFC000"/>
                </a:solidFill>
                <a:latin typeface="Comic Sans MS" panose="030F0702030302020204" pitchFamily="66" charset="0"/>
              </a:rPr>
              <a:t>çözelti</a:t>
            </a:r>
            <a:r>
              <a:rPr lang="tr-TR" altLang="tr-TR" smtClean="0">
                <a:solidFill>
                  <a:srgbClr val="FFC000"/>
                </a:solidFill>
                <a:latin typeface="Comic Sans MS" panose="030F0702030302020204" pitchFamily="66" charset="0"/>
              </a:rPr>
              <a:t> </a:t>
            </a:r>
            <a:r>
              <a:rPr lang="tr-TR" altLang="tr-TR" smtClean="0">
                <a:solidFill>
                  <a:schemeClr val="bg1"/>
                </a:solidFill>
                <a:latin typeface="Comic Sans MS" panose="030F0702030302020204" pitchFamily="66" charset="0"/>
              </a:rPr>
              <a:t>denir.</a:t>
            </a:r>
            <a:endParaRPr lang="tr-TR" altLang="tr-TR" smtClean="0">
              <a:solidFill>
                <a:schemeClr val="bg1"/>
              </a:solidFill>
            </a:endParaRPr>
          </a:p>
          <a:p>
            <a:pPr marL="0" indent="0" algn="just">
              <a:buFontTx/>
              <a:buNone/>
            </a:pPr>
            <a:r>
              <a:rPr lang="tr-TR" altLang="tr-TR" smtClean="0">
                <a:solidFill>
                  <a:schemeClr val="bg1"/>
                </a:solidFill>
                <a:latin typeface="Comic Sans MS" panose="030F0702030302020204" pitchFamily="66" charset="0"/>
              </a:rPr>
              <a:t>Çözeltilerde miktarca çok olan madde </a:t>
            </a:r>
            <a:r>
              <a:rPr lang="tr-TR" altLang="tr-TR" b="1" smtClean="0">
                <a:solidFill>
                  <a:srgbClr val="FF3300"/>
                </a:solidFill>
                <a:latin typeface="Comic Sans MS" panose="030F0702030302020204" pitchFamily="66" charset="0"/>
              </a:rPr>
              <a:t>çözücü</a:t>
            </a:r>
            <a:r>
              <a:rPr lang="tr-TR" altLang="tr-TR" smtClean="0">
                <a:solidFill>
                  <a:schemeClr val="bg1"/>
                </a:solidFill>
                <a:latin typeface="Comic Sans MS" panose="030F0702030302020204" pitchFamily="66" charset="0"/>
              </a:rPr>
              <a:t>, az olan ise </a:t>
            </a:r>
            <a:r>
              <a:rPr lang="tr-TR" altLang="tr-TR" b="1" smtClean="0">
                <a:solidFill>
                  <a:srgbClr val="00B050"/>
                </a:solidFill>
                <a:latin typeface="Comic Sans MS" panose="030F0702030302020204" pitchFamily="66" charset="0"/>
              </a:rPr>
              <a:t>çözünen</a:t>
            </a:r>
            <a:r>
              <a:rPr lang="tr-TR" altLang="tr-TR" smtClean="0">
                <a:solidFill>
                  <a:schemeClr val="bg1"/>
                </a:solidFill>
                <a:latin typeface="Comic Sans MS" panose="030F0702030302020204" pitchFamily="66" charset="0"/>
              </a:rPr>
              <a:t> olarak ifade edilir. </a:t>
            </a:r>
            <a:endParaRPr lang="tr-TR" altLang="tr-TR" smtClean="0">
              <a:solidFill>
                <a:schemeClr val="bg1"/>
              </a:solidFill>
            </a:endParaRPr>
          </a:p>
          <a:p>
            <a:pPr marL="0" indent="0" algn="just">
              <a:buFontTx/>
              <a:buNone/>
            </a:pPr>
            <a:r>
              <a:rPr lang="tr-TR" altLang="tr-TR" smtClean="0">
                <a:solidFill>
                  <a:schemeClr val="bg1"/>
                </a:solidFill>
                <a:latin typeface="Comic Sans MS" panose="030F0702030302020204" pitchFamily="66" charset="0"/>
              </a:rPr>
              <a:t>Maddeler her çözücüde çözünmediği gibi, bazılarında çok, bazılarında ise çok az çözünürler. </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938" y="1928813"/>
            <a:ext cx="3286125"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4 Dikdörtgen"/>
          <p:cNvSpPr>
            <a:spLocks noChangeArrowheads="1"/>
          </p:cNvSpPr>
          <p:nvPr/>
        </p:nvSpPr>
        <p:spPr bwMode="auto">
          <a:xfrm>
            <a:off x="642938" y="571500"/>
            <a:ext cx="82153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dirty="0">
                <a:solidFill>
                  <a:srgbClr val="FFFFFF"/>
                </a:solidFill>
                <a:latin typeface="Comic Sans MS" panose="030F0702030302020204" pitchFamily="66" charset="0"/>
              </a:rPr>
              <a:t>Genellikle çözücü olarak, çoğu maddeyi çözebilme yeteneğine sahip olduğundan </a:t>
            </a:r>
            <a:r>
              <a:rPr lang="tr-TR" altLang="tr-TR" sz="2800" dirty="0">
                <a:solidFill>
                  <a:schemeClr val="bg1"/>
                </a:solidFill>
                <a:latin typeface="Comic Sans MS" panose="030F0702030302020204" pitchFamily="66" charset="0"/>
              </a:rPr>
              <a:t>su</a:t>
            </a:r>
            <a:r>
              <a:rPr lang="tr-TR" altLang="tr-TR" sz="2800" dirty="0">
                <a:solidFill>
                  <a:srgbClr val="FFFFFF"/>
                </a:solidFill>
                <a:latin typeface="Comic Sans MS" panose="030F0702030302020204" pitchFamily="66" charset="0"/>
              </a:rPr>
              <a:t> kullanılır.</a:t>
            </a:r>
            <a:endParaRPr lang="tr-TR" altLang="tr-TR" sz="2800" dirty="0">
              <a:solidFill>
                <a:srgbClr val="000000"/>
              </a:solidFill>
              <a:latin typeface="Book Antiqua" panose="02040602050305030304"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2 İçerik Yer Tutucusu"/>
          <p:cNvSpPr>
            <a:spLocks noGrp="1"/>
          </p:cNvSpPr>
          <p:nvPr>
            <p:ph idx="1"/>
          </p:nvPr>
        </p:nvSpPr>
        <p:spPr>
          <a:xfrm>
            <a:off x="428625" y="1714500"/>
            <a:ext cx="8401050" cy="4786313"/>
          </a:xfrm>
        </p:spPr>
        <p:txBody>
          <a:bodyPr/>
          <a:lstStyle/>
          <a:p>
            <a:pPr marL="0" indent="0" algn="just">
              <a:spcBef>
                <a:spcPct val="0"/>
              </a:spcBef>
              <a:buFontTx/>
              <a:buNone/>
            </a:pPr>
            <a:r>
              <a:rPr lang="tr-TR" altLang="tr-TR" sz="2800" b="1" smtClean="0">
                <a:solidFill>
                  <a:srgbClr val="FF3300"/>
                </a:solidFill>
                <a:latin typeface="Comic Sans MS" panose="030F0702030302020204" pitchFamily="66" charset="0"/>
                <a:cs typeface="Times New Roman" panose="02020603050405020304" pitchFamily="18" charset="0"/>
              </a:rPr>
              <a:t>1-Derişik (konsantre) çözeltiler:</a:t>
            </a:r>
            <a:r>
              <a:rPr lang="tr-TR" altLang="tr-TR" sz="2800" smtClean="0">
                <a:solidFill>
                  <a:srgbClr val="FF3300"/>
                </a:solidFill>
                <a:latin typeface="Comic Sans MS" panose="030F0702030302020204" pitchFamily="66" charset="0"/>
                <a:cs typeface="Times New Roman" panose="02020603050405020304" pitchFamily="18" charset="0"/>
              </a:rPr>
              <a:t> </a:t>
            </a:r>
            <a:r>
              <a:rPr lang="tr-TR" altLang="tr-TR" sz="2800" smtClean="0">
                <a:solidFill>
                  <a:schemeClr val="bg1"/>
                </a:solidFill>
                <a:latin typeface="Comic Sans MS" panose="030F0702030302020204" pitchFamily="66" charset="0"/>
                <a:cs typeface="Times New Roman" panose="02020603050405020304" pitchFamily="18" charset="0"/>
              </a:rPr>
              <a:t>Çözünürlüğü çok yüksek olan çözeltilere denir.</a:t>
            </a:r>
          </a:p>
          <a:p>
            <a:pPr marL="0" indent="0" algn="just">
              <a:spcBef>
                <a:spcPct val="0"/>
              </a:spcBef>
              <a:buFontTx/>
              <a:buNone/>
            </a:pPr>
            <a:r>
              <a:rPr lang="tr-TR" altLang="tr-TR" sz="2800" b="1" smtClean="0">
                <a:solidFill>
                  <a:srgbClr val="00B050"/>
                </a:solidFill>
                <a:latin typeface="Comic Sans MS" panose="030F0702030302020204" pitchFamily="66" charset="0"/>
                <a:cs typeface="Times New Roman" panose="02020603050405020304" pitchFamily="18" charset="0"/>
              </a:rPr>
              <a:t>2-Seyreltik çözeltiler:</a:t>
            </a:r>
            <a:r>
              <a:rPr lang="tr-TR" altLang="tr-TR" sz="2800" smtClean="0">
                <a:solidFill>
                  <a:srgbClr val="00B050"/>
                </a:solidFill>
                <a:latin typeface="Comic Sans MS" panose="030F0702030302020204" pitchFamily="66" charset="0"/>
                <a:cs typeface="Times New Roman" panose="02020603050405020304" pitchFamily="18" charset="0"/>
              </a:rPr>
              <a:t> </a:t>
            </a:r>
            <a:r>
              <a:rPr lang="tr-TR" altLang="tr-TR" sz="2800" smtClean="0">
                <a:solidFill>
                  <a:schemeClr val="bg1"/>
                </a:solidFill>
                <a:latin typeface="Comic Sans MS" panose="030F0702030302020204" pitchFamily="66" charset="0"/>
                <a:cs typeface="Times New Roman" panose="02020603050405020304" pitchFamily="18" charset="0"/>
              </a:rPr>
              <a:t>Derişik çözeltilere kıyasla daha </a:t>
            </a:r>
            <a:r>
              <a:rPr lang="tr-TR" altLang="tr-TR" sz="2800" b="1" smtClean="0">
                <a:solidFill>
                  <a:srgbClr val="FFC000"/>
                </a:solidFill>
                <a:latin typeface="Comic Sans MS" panose="030F0702030302020204" pitchFamily="66" charset="0"/>
                <a:cs typeface="Times New Roman" panose="02020603050405020304" pitchFamily="18" charset="0"/>
              </a:rPr>
              <a:t>az miktarda çözünen</a:t>
            </a:r>
            <a:r>
              <a:rPr lang="tr-TR" altLang="tr-TR" sz="2800" smtClean="0">
                <a:solidFill>
                  <a:srgbClr val="FFC000"/>
                </a:solidFill>
                <a:latin typeface="Comic Sans MS" panose="030F0702030302020204" pitchFamily="66" charset="0"/>
                <a:cs typeface="Times New Roman" panose="02020603050405020304" pitchFamily="18" charset="0"/>
              </a:rPr>
              <a:t> </a:t>
            </a:r>
            <a:r>
              <a:rPr lang="tr-TR" altLang="tr-TR" sz="2800" smtClean="0">
                <a:solidFill>
                  <a:schemeClr val="bg1"/>
                </a:solidFill>
                <a:latin typeface="Comic Sans MS" panose="030F0702030302020204" pitchFamily="66" charset="0"/>
                <a:cs typeface="Times New Roman" panose="02020603050405020304" pitchFamily="18" charset="0"/>
              </a:rPr>
              <a:t>ihtiva eden çözeltilere denir.</a:t>
            </a:r>
          </a:p>
          <a:p>
            <a:pPr marL="0" indent="0" algn="just">
              <a:spcBef>
                <a:spcPct val="0"/>
              </a:spcBef>
              <a:buFontTx/>
              <a:buNone/>
            </a:pPr>
            <a:endParaRPr lang="tr-TR" altLang="tr-TR" sz="2800" smtClean="0">
              <a:solidFill>
                <a:schemeClr val="bg1"/>
              </a:solidFill>
              <a:latin typeface="Comic Sans MS" panose="030F0702030302020204" pitchFamily="66" charset="0"/>
              <a:cs typeface="Times New Roman" panose="02020603050405020304" pitchFamily="18" charset="0"/>
            </a:endParaRPr>
          </a:p>
          <a:p>
            <a:pPr marL="0" indent="0" algn="just">
              <a:spcBef>
                <a:spcPct val="0"/>
              </a:spcBef>
              <a:buFontTx/>
              <a:buNone/>
            </a:pPr>
            <a:r>
              <a:rPr lang="tr-TR" altLang="tr-TR" sz="2800" smtClean="0">
                <a:solidFill>
                  <a:schemeClr val="bg1"/>
                </a:solidFill>
                <a:latin typeface="Comic Sans MS" panose="030F0702030302020204" pitchFamily="66" charset="0"/>
                <a:cs typeface="Times New Roman" panose="02020603050405020304" pitchFamily="18" charset="0"/>
              </a:rPr>
              <a:t>Yani, konsantrasyonu yüksek olan çözelti </a:t>
            </a:r>
            <a:r>
              <a:rPr lang="tr-TR" altLang="tr-TR" sz="2800" b="1" smtClean="0">
                <a:solidFill>
                  <a:srgbClr val="92D050"/>
                </a:solidFill>
                <a:latin typeface="Comic Sans MS" panose="030F0702030302020204" pitchFamily="66" charset="0"/>
                <a:cs typeface="Times New Roman" panose="02020603050405020304" pitchFamily="18" charset="0"/>
              </a:rPr>
              <a:t>derişik</a:t>
            </a:r>
            <a:r>
              <a:rPr lang="tr-TR" altLang="tr-TR" sz="2800" smtClean="0">
                <a:solidFill>
                  <a:schemeClr val="bg1"/>
                </a:solidFill>
                <a:latin typeface="Comic Sans MS" panose="030F0702030302020204" pitchFamily="66" charset="0"/>
                <a:cs typeface="Times New Roman" panose="02020603050405020304" pitchFamily="18" charset="0"/>
              </a:rPr>
              <a:t>, düşük olan çözelti ise </a:t>
            </a:r>
            <a:r>
              <a:rPr lang="tr-TR" altLang="tr-TR" sz="2800" b="1" smtClean="0">
                <a:solidFill>
                  <a:srgbClr val="FF3399"/>
                </a:solidFill>
                <a:latin typeface="Comic Sans MS" panose="030F0702030302020204" pitchFamily="66" charset="0"/>
                <a:cs typeface="Times New Roman" panose="02020603050405020304" pitchFamily="18" charset="0"/>
              </a:rPr>
              <a:t>seyreltik</a:t>
            </a:r>
            <a:r>
              <a:rPr lang="tr-TR" altLang="tr-TR" sz="2800" b="1" smtClean="0">
                <a:solidFill>
                  <a:schemeClr val="bg1"/>
                </a:solidFill>
                <a:latin typeface="Comic Sans MS" panose="030F0702030302020204" pitchFamily="66" charset="0"/>
                <a:cs typeface="Times New Roman" panose="02020603050405020304" pitchFamily="18" charset="0"/>
              </a:rPr>
              <a:t> </a:t>
            </a:r>
            <a:r>
              <a:rPr lang="tr-TR" altLang="tr-TR" sz="2800" smtClean="0">
                <a:solidFill>
                  <a:schemeClr val="bg1"/>
                </a:solidFill>
                <a:latin typeface="Comic Sans MS" panose="030F0702030302020204" pitchFamily="66" charset="0"/>
                <a:cs typeface="Times New Roman" panose="02020603050405020304" pitchFamily="18" charset="0"/>
              </a:rPr>
              <a:t>çözeltidir. </a:t>
            </a:r>
            <a:r>
              <a:rPr lang="tr-TR" altLang="tr-TR" sz="2800" b="1" smtClean="0">
                <a:solidFill>
                  <a:srgbClr val="00B0F0"/>
                </a:solidFill>
                <a:latin typeface="Comic Sans MS" panose="030F0702030302020204" pitchFamily="66" charset="0"/>
                <a:cs typeface="Times New Roman" panose="02020603050405020304" pitchFamily="18" charset="0"/>
              </a:rPr>
              <a:t>Seyreltme işlemi</a:t>
            </a:r>
            <a:r>
              <a:rPr lang="tr-TR" altLang="tr-TR" sz="2800" smtClean="0">
                <a:solidFill>
                  <a:schemeClr val="bg1"/>
                </a:solidFill>
                <a:latin typeface="Comic Sans MS" panose="030F0702030302020204" pitchFamily="66" charset="0"/>
                <a:cs typeface="Times New Roman" panose="02020603050405020304" pitchFamily="18" charset="0"/>
              </a:rPr>
              <a:t> ise, konsantrasyonu yüksek olan çözeltiden konsantrasyonu düşük olan bir çözelti elde edilmesi işlemidir. </a:t>
            </a:r>
            <a:endParaRPr lang="tr-TR" altLang="tr-TR" sz="2800" smtClean="0">
              <a:solidFill>
                <a:schemeClr val="bg1"/>
              </a:solidFill>
              <a:latin typeface="Comic Sans MS" panose="030F0702030302020204" pitchFamily="66" charset="0"/>
            </a:endParaRPr>
          </a:p>
          <a:p>
            <a:pPr marL="0" indent="0" algn="just">
              <a:buFontTx/>
              <a:buNone/>
            </a:pPr>
            <a:endParaRPr lang="tr-TR" altLang="tr-TR" smtClean="0"/>
          </a:p>
        </p:txBody>
      </p:sp>
      <p:sp>
        <p:nvSpPr>
          <p:cNvPr id="4" name="3 Dikdörtgen"/>
          <p:cNvSpPr>
            <a:spLocks noChangeArrowheads="1"/>
          </p:cNvSpPr>
          <p:nvPr/>
        </p:nvSpPr>
        <p:spPr bwMode="auto">
          <a:xfrm>
            <a:off x="500063" y="571500"/>
            <a:ext cx="82153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tr-TR" altLang="tr-TR" sz="2800" u="sng">
                <a:solidFill>
                  <a:srgbClr val="FFFFFF"/>
                </a:solidFill>
                <a:latin typeface="Comic Sans MS" panose="030F0702030302020204" pitchFamily="66" charset="0"/>
              </a:rPr>
              <a:t>Çözeltiler konsantrasyonuna (derişimlerine) göre ikiye ayrılırlar:</a:t>
            </a:r>
            <a:endParaRPr lang="tr-TR" altLang="tr-TR" sz="2800" u="sng">
              <a:solidFill>
                <a:srgbClr val="000000"/>
              </a:solidFill>
              <a:latin typeface="Book Antiqua" panose="02040602050305030304"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8953"/>
          <a:stretch>
            <a:fillRect/>
          </a:stretch>
        </p:blipFill>
        <p:spPr>
          <a:xfrm>
            <a:off x="1357313" y="1214438"/>
            <a:ext cx="6630987" cy="4179887"/>
          </a:xfrm>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12511" r="56241" b="16649"/>
          <a:stretch>
            <a:fillRect/>
          </a:stretch>
        </p:blipFill>
        <p:spPr bwMode="auto">
          <a:xfrm>
            <a:off x="7626350" y="0"/>
            <a:ext cx="151765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l="42479" r="23775" b="16740"/>
          <a:stretch>
            <a:fillRect/>
          </a:stretch>
        </p:blipFill>
        <p:spPr bwMode="auto">
          <a:xfrm>
            <a:off x="428625" y="4092575"/>
            <a:ext cx="1357313"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03358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500" y="1071563"/>
            <a:ext cx="8329613" cy="5043487"/>
          </a:xfrm>
        </p:spPr>
        <p:txBody>
          <a:bodyPr/>
          <a:lstStyle/>
          <a:p>
            <a:pPr marL="0" indent="0" algn="just">
              <a:buFontTx/>
              <a:buNone/>
            </a:pPr>
            <a:r>
              <a:rPr lang="tr-TR" altLang="tr-TR" sz="2800" u="sng" smtClean="0">
                <a:solidFill>
                  <a:schemeClr val="bg1"/>
                </a:solidFill>
                <a:latin typeface="Comic Sans MS" panose="030F0702030302020204" pitchFamily="66" charset="0"/>
              </a:rPr>
              <a:t>Çözeltiler çözünürlüklerine göre de üçe ayrılırlar:</a:t>
            </a:r>
          </a:p>
          <a:p>
            <a:pPr marL="0" indent="0" algn="just">
              <a:buFontTx/>
              <a:buNone/>
            </a:pPr>
            <a:endParaRPr lang="tr-TR" altLang="tr-TR" sz="2800" smtClean="0">
              <a:solidFill>
                <a:schemeClr val="bg1"/>
              </a:solidFill>
              <a:latin typeface="Comic Sans MS" panose="030F0702030302020204" pitchFamily="66" charset="0"/>
            </a:endParaRPr>
          </a:p>
          <a:p>
            <a:pPr marL="0" indent="0" algn="just">
              <a:buFontTx/>
              <a:buNone/>
            </a:pPr>
            <a:r>
              <a:rPr lang="tr-TR" altLang="tr-TR" sz="2800" b="1" smtClean="0">
                <a:solidFill>
                  <a:srgbClr val="FF9933"/>
                </a:solidFill>
                <a:latin typeface="Comic Sans MS" panose="030F0702030302020204" pitchFamily="66" charset="0"/>
              </a:rPr>
              <a:t>1-Doymamış çözeltiler:</a:t>
            </a:r>
            <a:r>
              <a:rPr lang="tr-TR" altLang="tr-TR" sz="2800" smtClean="0">
                <a:solidFill>
                  <a:srgbClr val="FF9933"/>
                </a:solidFill>
                <a:latin typeface="Comic Sans MS" panose="030F0702030302020204" pitchFamily="66" charset="0"/>
              </a:rPr>
              <a:t> </a:t>
            </a:r>
            <a:r>
              <a:rPr lang="tr-TR" altLang="tr-TR" sz="2800" smtClean="0">
                <a:solidFill>
                  <a:schemeClr val="bg1"/>
                </a:solidFill>
                <a:latin typeface="Comic Sans MS" panose="030F0702030302020204" pitchFamily="66" charset="0"/>
              </a:rPr>
              <a:t>Çözünen madde miktarı çözücüden az olan çözeltilerdir.</a:t>
            </a:r>
          </a:p>
          <a:p>
            <a:pPr marL="0" indent="0" algn="just">
              <a:buFontTx/>
              <a:buNone/>
            </a:pPr>
            <a:r>
              <a:rPr lang="tr-TR" altLang="tr-TR" sz="2800" b="1" smtClean="0">
                <a:solidFill>
                  <a:srgbClr val="FF0000"/>
                </a:solidFill>
                <a:latin typeface="Comic Sans MS" panose="030F0702030302020204" pitchFamily="66" charset="0"/>
              </a:rPr>
              <a:t>2-Doymuş çözeltiler:</a:t>
            </a:r>
            <a:r>
              <a:rPr lang="tr-TR" altLang="tr-TR" sz="2800" smtClean="0">
                <a:solidFill>
                  <a:srgbClr val="FF0000"/>
                </a:solidFill>
                <a:latin typeface="Comic Sans MS" panose="030F0702030302020204" pitchFamily="66" charset="0"/>
              </a:rPr>
              <a:t> </a:t>
            </a:r>
            <a:r>
              <a:rPr lang="tr-TR" altLang="tr-TR" sz="2800" smtClean="0">
                <a:solidFill>
                  <a:schemeClr val="bg1"/>
                </a:solidFill>
                <a:latin typeface="Comic Sans MS" panose="030F0702030302020204" pitchFamily="66" charset="0"/>
              </a:rPr>
              <a:t>Çözünenin daha fazla çözünemeyeceği, yani maddenin çözünürlük sınırına kadar çözündüğü çözeltilerdir.</a:t>
            </a:r>
          </a:p>
          <a:p>
            <a:pPr marL="0" indent="0" algn="just">
              <a:buFontTx/>
              <a:buNone/>
            </a:pPr>
            <a:r>
              <a:rPr lang="tr-TR" altLang="tr-TR" sz="2800" b="1" smtClean="0">
                <a:solidFill>
                  <a:srgbClr val="00B050"/>
                </a:solidFill>
                <a:latin typeface="Comic Sans MS" panose="030F0702030302020204" pitchFamily="66" charset="0"/>
              </a:rPr>
              <a:t>3-Aşırı doymuş çözeltiler: </a:t>
            </a:r>
            <a:r>
              <a:rPr lang="tr-TR" altLang="tr-TR" sz="2800" smtClean="0">
                <a:solidFill>
                  <a:schemeClr val="bg1"/>
                </a:solidFill>
                <a:latin typeface="Comic Sans MS" panose="030F0702030302020204" pitchFamily="66" charset="0"/>
              </a:rPr>
              <a:t>Aynı ısı ve basınçta doymuş çözeltisinden daha fazla aynı maddeyi ihtiva eden çözeltilere denir.</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750" y="836613"/>
            <a:ext cx="8229600" cy="4900612"/>
          </a:xfrm>
        </p:spPr>
        <p:txBody>
          <a:bodyPr/>
          <a:lstStyle/>
          <a:p>
            <a:pPr marL="0" indent="0" algn="just">
              <a:buFontTx/>
              <a:buNone/>
            </a:pPr>
            <a:r>
              <a:rPr lang="tr-TR" altLang="tr-TR" smtClean="0">
                <a:solidFill>
                  <a:schemeClr val="bg1"/>
                </a:solidFill>
                <a:latin typeface="Comic Sans MS" panose="030F0702030302020204" pitchFamily="66" charset="0"/>
              </a:rPr>
              <a:t>Tuzlu su elde etmek için su içerisinde belirli bir miktar tuz çözülür. Çözünen tuz miktarı artırılacak olursa, bir</a:t>
            </a:r>
            <a:r>
              <a:rPr lang="tr-TR" altLang="tr-TR" smtClean="0">
                <a:solidFill>
                  <a:schemeClr val="bg1"/>
                </a:solidFill>
              </a:rPr>
              <a:t> müddet sonra </a:t>
            </a:r>
            <a:r>
              <a:rPr lang="tr-TR" altLang="tr-TR" smtClean="0">
                <a:solidFill>
                  <a:schemeClr val="bg1"/>
                </a:solidFill>
                <a:latin typeface="Comic Sans MS" panose="030F0702030302020204" pitchFamily="66" charset="0"/>
              </a:rPr>
              <a:t>tuzun ayrılmaya başladığı görülür. </a:t>
            </a:r>
            <a:endParaRPr lang="tr-TR" altLang="tr-TR" smtClean="0">
              <a:solidFill>
                <a:schemeClr val="bg1"/>
              </a:solidFill>
            </a:endParaRPr>
          </a:p>
          <a:p>
            <a:pPr marL="0" indent="0" algn="just">
              <a:buFontTx/>
              <a:buNone/>
            </a:pPr>
            <a:r>
              <a:rPr lang="tr-TR" altLang="tr-TR" smtClean="0">
                <a:solidFill>
                  <a:schemeClr val="bg1"/>
                </a:solidFill>
                <a:latin typeface="Comic Sans MS" panose="030F0702030302020204" pitchFamily="66" charset="0"/>
              </a:rPr>
              <a:t>Bu andan itibaren ilave edilen tuz, çözünmeden kabın dibinde toplanır ve çözünen tuz miktarı sabit kalır. </a:t>
            </a:r>
            <a:endParaRPr lang="tr-TR" altLang="tr-TR" smtClean="0">
              <a:solidFill>
                <a:schemeClr val="bg1"/>
              </a:solidFill>
            </a:endParaRPr>
          </a:p>
          <a:p>
            <a:pPr marL="0" indent="0" algn="just">
              <a:buFontTx/>
              <a:buNone/>
            </a:pPr>
            <a:r>
              <a:rPr lang="tr-TR" altLang="tr-TR" smtClean="0">
                <a:solidFill>
                  <a:schemeClr val="bg1"/>
                </a:solidFill>
                <a:latin typeface="Comic Sans MS" panose="030F0702030302020204" pitchFamily="66" charset="0"/>
              </a:rPr>
              <a:t>Herhangi bir çözücüde, maksimum madde miktarının çözündüğü ve dengenin sağlandığı işte böyle çözeltilere </a:t>
            </a:r>
            <a:r>
              <a:rPr lang="tr-TR" altLang="tr-TR" b="1" smtClean="0">
                <a:solidFill>
                  <a:srgbClr val="FF0000"/>
                </a:solidFill>
                <a:latin typeface="Comic Sans MS" panose="030F0702030302020204" pitchFamily="66" charset="0"/>
              </a:rPr>
              <a:t>doymuş çözelti</a:t>
            </a:r>
            <a:r>
              <a:rPr lang="tr-TR" altLang="tr-TR" smtClean="0">
                <a:solidFill>
                  <a:schemeClr val="bg1"/>
                </a:solidFill>
                <a:latin typeface="Comic Sans MS" panose="030F0702030302020204" pitchFamily="66" charset="0"/>
              </a:rPr>
              <a:t> denir. </a:t>
            </a:r>
          </a:p>
          <a:p>
            <a:pPr marL="0" indent="0"/>
            <a:endParaRPr lang="tr-TR" altLang="tr-TR" smtClean="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2 İçerik Yer Tutucusu"/>
          <p:cNvSpPr>
            <a:spLocks noGrp="1"/>
          </p:cNvSpPr>
          <p:nvPr>
            <p:ph idx="1"/>
          </p:nvPr>
        </p:nvSpPr>
        <p:spPr>
          <a:xfrm>
            <a:off x="571500" y="1000125"/>
            <a:ext cx="8229600" cy="5000625"/>
          </a:xfrm>
        </p:spPr>
        <p:txBody>
          <a:bodyPr/>
          <a:lstStyle/>
          <a:p>
            <a:pPr marL="0" indent="0" algn="just">
              <a:buFontTx/>
              <a:buNone/>
            </a:pPr>
            <a:r>
              <a:rPr lang="tr-TR" altLang="tr-TR" sz="2800" smtClean="0">
                <a:solidFill>
                  <a:schemeClr val="bg1"/>
                </a:solidFill>
                <a:latin typeface="Comic Sans MS" panose="030F0702030302020204" pitchFamily="66" charset="0"/>
              </a:rPr>
              <a:t>Doymuş bir çözeltideki bir maddenin miktarından bahsederken o maddenin </a:t>
            </a:r>
            <a:r>
              <a:rPr lang="tr-TR" altLang="tr-TR" sz="2800" b="1" smtClean="0">
                <a:solidFill>
                  <a:srgbClr val="FF3300"/>
                </a:solidFill>
                <a:latin typeface="Comic Sans MS" panose="030F0702030302020204" pitchFamily="66" charset="0"/>
              </a:rPr>
              <a:t>çözünürlüğünden</a:t>
            </a:r>
            <a:r>
              <a:rPr lang="tr-TR" altLang="tr-TR" sz="2800" smtClean="0">
                <a:solidFill>
                  <a:schemeClr val="bg1"/>
                </a:solidFill>
                <a:latin typeface="Comic Sans MS" panose="030F0702030302020204" pitchFamily="66" charset="0"/>
              </a:rPr>
              <a:t> bahsedilir. </a:t>
            </a:r>
            <a:endParaRPr lang="tr-TR" altLang="tr-TR" sz="2800" smtClean="0">
              <a:solidFill>
                <a:schemeClr val="bg1"/>
              </a:solidFill>
            </a:endParaRPr>
          </a:p>
          <a:p>
            <a:pPr marL="0" indent="0" algn="just">
              <a:buFontTx/>
              <a:buNone/>
            </a:pPr>
            <a:r>
              <a:rPr lang="tr-TR" altLang="tr-TR" sz="2800" b="1" smtClean="0">
                <a:solidFill>
                  <a:srgbClr val="92D050"/>
                </a:solidFill>
                <a:latin typeface="Comic Sans MS" panose="030F0702030302020204" pitchFamily="66" charset="0"/>
              </a:rPr>
              <a:t>Çözünürlük</a:t>
            </a:r>
            <a:r>
              <a:rPr lang="tr-TR" altLang="tr-TR" sz="2800" b="1" smtClean="0">
                <a:solidFill>
                  <a:schemeClr val="bg1"/>
                </a:solidFill>
                <a:latin typeface="Comic Sans MS" panose="030F0702030302020204" pitchFamily="66" charset="0"/>
              </a:rPr>
              <a:t>,</a:t>
            </a:r>
            <a:r>
              <a:rPr lang="tr-TR" altLang="tr-TR" sz="2800" smtClean="0">
                <a:solidFill>
                  <a:schemeClr val="bg1"/>
                </a:solidFill>
                <a:latin typeface="Comic Sans MS" panose="030F0702030302020204" pitchFamily="66" charset="0"/>
              </a:rPr>
              <a:t> genellikle 100 g çözücünün çözebildiği maddenin g miktarı veya doymuş çözeltinin 100 mL sinde çözünmüş olarak bulunan maddenin g miktarı (</a:t>
            </a:r>
            <a:r>
              <a:rPr lang="tr-TR" altLang="tr-TR" sz="2800" b="1" smtClean="0">
                <a:solidFill>
                  <a:srgbClr val="FFFF00"/>
                </a:solidFill>
                <a:latin typeface="Comic Sans MS" panose="030F0702030302020204" pitchFamily="66" charset="0"/>
              </a:rPr>
              <a:t>g/100 mL</a:t>
            </a:r>
            <a:r>
              <a:rPr lang="tr-TR" altLang="tr-TR" sz="2800" smtClean="0">
                <a:solidFill>
                  <a:schemeClr val="bg1"/>
                </a:solidFill>
                <a:latin typeface="Comic Sans MS" panose="030F0702030302020204" pitchFamily="66" charset="0"/>
              </a:rPr>
              <a:t>) olarak belirtilir. </a:t>
            </a:r>
            <a:endParaRPr lang="tr-TR" altLang="tr-TR" sz="2800" smtClean="0">
              <a:solidFill>
                <a:schemeClr val="bg1"/>
              </a:solidFill>
            </a:endParaRPr>
          </a:p>
          <a:p>
            <a:pPr marL="0" indent="0" algn="just">
              <a:buFontTx/>
              <a:buNone/>
            </a:pPr>
            <a:r>
              <a:rPr lang="tr-TR" altLang="tr-TR" sz="2800" smtClean="0">
                <a:solidFill>
                  <a:schemeClr val="bg1"/>
                </a:solidFill>
                <a:latin typeface="Comic Sans MS" panose="030F0702030302020204" pitchFamily="66" charset="0"/>
              </a:rPr>
              <a:t>Maddelerin çözünürlüğü, genellikle sıcaklığın artmasıyla artar. </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785813" y="3929063"/>
            <a:ext cx="78581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48932"/>
          <a:stretch>
            <a:fillRect/>
          </a:stretch>
        </p:blipFill>
        <p:spPr>
          <a:xfrm>
            <a:off x="714375" y="879475"/>
            <a:ext cx="7858125" cy="2470150"/>
          </a:xfr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2 İçerik Yer Tutucusu"/>
          <p:cNvSpPr>
            <a:spLocks noGrp="1"/>
          </p:cNvSpPr>
          <p:nvPr>
            <p:ph idx="1"/>
          </p:nvPr>
        </p:nvSpPr>
        <p:spPr>
          <a:xfrm>
            <a:off x="428625" y="428625"/>
            <a:ext cx="4786313" cy="6143625"/>
          </a:xfrm>
        </p:spPr>
        <p:txBody>
          <a:bodyPr/>
          <a:lstStyle/>
          <a:p>
            <a:pPr marL="0" indent="0" algn="just">
              <a:buFontTx/>
              <a:buNone/>
            </a:pPr>
            <a:r>
              <a:rPr lang="tr-TR" altLang="tr-TR" sz="2400" b="1" smtClean="0">
                <a:solidFill>
                  <a:srgbClr val="FF0000"/>
                </a:solidFill>
                <a:latin typeface="Comic Sans MS" panose="030F0702030302020204" pitchFamily="66" charset="0"/>
              </a:rPr>
              <a:t>Ayarlı (standart) çözeltiler:</a:t>
            </a:r>
            <a:r>
              <a:rPr lang="tr-TR" altLang="tr-TR" sz="2400" smtClean="0">
                <a:solidFill>
                  <a:srgbClr val="FF0000"/>
                </a:solidFill>
                <a:latin typeface="Comic Sans MS" panose="030F0702030302020204" pitchFamily="66" charset="0"/>
              </a:rPr>
              <a:t> </a:t>
            </a:r>
            <a:r>
              <a:rPr lang="tr-TR" altLang="tr-TR" sz="2400" smtClean="0">
                <a:solidFill>
                  <a:schemeClr val="bg1"/>
                </a:solidFill>
                <a:latin typeface="Comic Sans MS" panose="030F0702030302020204" pitchFamily="66" charset="0"/>
              </a:rPr>
              <a:t>Konsantrasyonu kesin olarak bilinen çözeltilerdir. Güvenilir sonuçlar almak için çözeltilerin hassas ve dikkatli olarak hazırlanması gerekir. Kimyasal maddeler hassas terazide tartılır, sıvılar pipetle alınır ve mutlaka istenen hacimdeki balon jojeler kullanılır.</a:t>
            </a:r>
          </a:p>
          <a:p>
            <a:pPr marL="0" indent="0" algn="just">
              <a:buFontTx/>
              <a:buNone/>
            </a:pPr>
            <a:endParaRPr lang="tr-TR" altLang="tr-TR" sz="2400" smtClean="0">
              <a:solidFill>
                <a:schemeClr val="bg1"/>
              </a:solidFill>
              <a:latin typeface="Comic Sans MS" panose="030F0702030302020204" pitchFamily="66" charset="0"/>
            </a:endParaRPr>
          </a:p>
          <a:p>
            <a:pPr marL="0" indent="0" algn="just">
              <a:buFontTx/>
              <a:buNone/>
            </a:pPr>
            <a:r>
              <a:rPr lang="tr-TR" altLang="tr-TR" sz="2400" b="1" smtClean="0">
                <a:solidFill>
                  <a:srgbClr val="FF0000"/>
                </a:solidFill>
                <a:latin typeface="Comic Sans MS" panose="030F0702030302020204" pitchFamily="66" charset="0"/>
              </a:rPr>
              <a:t>Tampon Çözeltiler: </a:t>
            </a:r>
            <a:r>
              <a:rPr lang="tr-TR" altLang="tr-TR" sz="2400" smtClean="0">
                <a:solidFill>
                  <a:schemeClr val="bg1"/>
                </a:solidFill>
                <a:latin typeface="Comic Sans MS" panose="030F0702030302020204" pitchFamily="66" charset="0"/>
              </a:rPr>
              <a:t>Asit veya baz ilave edildiği zaman </a:t>
            </a:r>
            <a:r>
              <a:rPr lang="tr-TR" altLang="tr-TR" sz="2400" b="1" smtClean="0">
                <a:solidFill>
                  <a:srgbClr val="FFFF00"/>
                </a:solidFill>
                <a:latin typeface="Comic Sans MS" panose="030F0702030302020204" pitchFamily="66" charset="0"/>
              </a:rPr>
              <a:t>çok az pH değişikliği </a:t>
            </a:r>
            <a:r>
              <a:rPr lang="tr-TR" altLang="tr-TR" sz="2400" smtClean="0">
                <a:solidFill>
                  <a:schemeClr val="bg1"/>
                </a:solidFill>
                <a:latin typeface="Comic Sans MS" panose="030F0702030302020204" pitchFamily="66" charset="0"/>
              </a:rPr>
              <a:t>gösteren çözeltilere </a:t>
            </a:r>
            <a:r>
              <a:rPr lang="tr-TR" altLang="tr-TR" sz="2400" b="1" smtClean="0">
                <a:solidFill>
                  <a:srgbClr val="92D050"/>
                </a:solidFill>
                <a:latin typeface="Comic Sans MS" panose="030F0702030302020204" pitchFamily="66" charset="0"/>
              </a:rPr>
              <a:t>tampon çözeltiler</a:t>
            </a:r>
            <a:r>
              <a:rPr lang="tr-TR" altLang="tr-TR" sz="2400" smtClean="0">
                <a:solidFill>
                  <a:srgbClr val="92D050"/>
                </a:solidFill>
                <a:latin typeface="Comic Sans MS" panose="030F0702030302020204" pitchFamily="66" charset="0"/>
              </a:rPr>
              <a:t> </a:t>
            </a:r>
            <a:r>
              <a:rPr lang="tr-TR" altLang="tr-TR" sz="2400" smtClean="0">
                <a:solidFill>
                  <a:schemeClr val="bg1"/>
                </a:solidFill>
                <a:latin typeface="Comic Sans MS" panose="030F0702030302020204" pitchFamily="66" charset="0"/>
              </a:rPr>
              <a:t>denir.</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857250"/>
            <a:ext cx="3330575" cy="5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500" y="285750"/>
            <a:ext cx="8015288" cy="1143000"/>
          </a:xfrm>
        </p:spPr>
        <p:txBody>
          <a:bodyPr/>
          <a:lstStyle/>
          <a:p>
            <a:pPr algn="just"/>
            <a:r>
              <a:rPr lang="tr-TR" altLang="tr-TR" sz="2800" b="1" smtClean="0">
                <a:solidFill>
                  <a:schemeClr val="bg1"/>
                </a:solidFill>
                <a:latin typeface="Comic Sans MS" panose="030F0702030302020204" pitchFamily="66" charset="0"/>
              </a:rPr>
              <a:t/>
            </a:r>
            <a:br>
              <a:rPr lang="tr-TR" altLang="tr-TR" sz="2800" b="1" smtClean="0">
                <a:solidFill>
                  <a:schemeClr val="bg1"/>
                </a:solidFill>
                <a:latin typeface="Comic Sans MS" panose="030F0702030302020204" pitchFamily="66" charset="0"/>
              </a:rPr>
            </a:br>
            <a:r>
              <a:rPr lang="tr-TR" altLang="tr-TR" sz="2800" b="1" smtClean="0">
                <a:solidFill>
                  <a:schemeClr val="bg1"/>
                </a:solidFill>
                <a:latin typeface="Comic Sans MS" panose="030F0702030302020204" pitchFamily="66" charset="0"/>
              </a:rPr>
              <a:t/>
            </a:r>
            <a:br>
              <a:rPr lang="tr-TR" altLang="tr-TR" sz="2800" b="1" smtClean="0">
                <a:solidFill>
                  <a:schemeClr val="bg1"/>
                </a:solidFill>
                <a:latin typeface="Comic Sans MS" panose="030F0702030302020204" pitchFamily="66" charset="0"/>
              </a:rPr>
            </a:br>
            <a:r>
              <a:rPr lang="tr-TR" altLang="tr-TR" sz="2800" b="1" smtClean="0">
                <a:solidFill>
                  <a:schemeClr val="bg1"/>
                </a:solidFill>
                <a:latin typeface="Comic Sans MS" panose="030F0702030302020204" pitchFamily="66" charset="0"/>
              </a:rPr>
              <a:t>KONSANTRASYON VE KONSANTRASYON BİRİMLERİ</a:t>
            </a:r>
            <a:r>
              <a:rPr lang="tr-TR" altLang="tr-TR" smtClean="0"/>
              <a:t/>
            </a:r>
            <a:br>
              <a:rPr lang="tr-TR" altLang="tr-TR" smtClean="0"/>
            </a:br>
            <a:endParaRPr lang="tr-TR" altLang="tr-TR" smtClean="0"/>
          </a:p>
        </p:txBody>
      </p:sp>
      <p:sp>
        <p:nvSpPr>
          <p:cNvPr id="24578" name="2 İçerik Yer Tutucusu"/>
          <p:cNvSpPr>
            <a:spLocks noGrp="1"/>
          </p:cNvSpPr>
          <p:nvPr>
            <p:ph idx="1"/>
          </p:nvPr>
        </p:nvSpPr>
        <p:spPr>
          <a:xfrm>
            <a:off x="428625" y="1643063"/>
            <a:ext cx="8329613" cy="4500562"/>
          </a:xfrm>
        </p:spPr>
        <p:txBody>
          <a:bodyPr/>
          <a:lstStyle/>
          <a:p>
            <a:pPr marL="0" indent="0" algn="just">
              <a:buFontTx/>
              <a:buNone/>
            </a:pPr>
            <a:r>
              <a:rPr lang="tr-TR" altLang="tr-TR" sz="2800" smtClean="0">
                <a:solidFill>
                  <a:schemeClr val="bg1"/>
                </a:solidFill>
                <a:latin typeface="Comic Sans MS" panose="030F0702030302020204" pitchFamily="66" charset="0"/>
              </a:rPr>
              <a:t>Belirli miktar çözeltide veya çözücüde çözünmüş olarak bulunan madde miktarına</a:t>
            </a:r>
            <a:r>
              <a:rPr lang="tr-TR" altLang="tr-TR" sz="2800" b="1" smtClean="0">
                <a:solidFill>
                  <a:schemeClr val="bg1"/>
                </a:solidFill>
                <a:latin typeface="Comic Sans MS" panose="030F0702030302020204" pitchFamily="66" charset="0"/>
              </a:rPr>
              <a:t> </a:t>
            </a:r>
            <a:r>
              <a:rPr lang="tr-TR" altLang="tr-TR" sz="2800" b="1" smtClean="0">
                <a:solidFill>
                  <a:srgbClr val="FF3300"/>
                </a:solidFill>
                <a:latin typeface="Comic Sans MS" panose="030F0702030302020204" pitchFamily="66" charset="0"/>
              </a:rPr>
              <a:t>konsantrasyon</a:t>
            </a:r>
            <a:r>
              <a:rPr lang="tr-TR" altLang="tr-TR" sz="2800" b="1" smtClean="0">
                <a:solidFill>
                  <a:schemeClr val="bg1"/>
                </a:solidFill>
                <a:latin typeface="Comic Sans MS" panose="030F0702030302020204" pitchFamily="66" charset="0"/>
              </a:rPr>
              <a:t> (</a:t>
            </a:r>
            <a:r>
              <a:rPr lang="tr-TR" altLang="tr-TR" sz="2800" b="1" smtClean="0">
                <a:solidFill>
                  <a:srgbClr val="FFFF00"/>
                </a:solidFill>
                <a:latin typeface="Comic Sans MS" panose="030F0702030302020204" pitchFamily="66" charset="0"/>
              </a:rPr>
              <a:t>derişim</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denir. </a:t>
            </a:r>
            <a:endParaRPr lang="tr-TR" altLang="tr-TR" sz="2800" smtClean="0">
              <a:solidFill>
                <a:schemeClr val="bg1"/>
              </a:solidFill>
            </a:endParaRPr>
          </a:p>
          <a:p>
            <a:pPr marL="0" indent="0" algn="just">
              <a:buFontTx/>
              <a:buNone/>
            </a:pPr>
            <a:r>
              <a:rPr lang="tr-TR" altLang="tr-TR" sz="2800" smtClean="0">
                <a:solidFill>
                  <a:schemeClr val="bg1"/>
                </a:solidFill>
                <a:latin typeface="Comic Sans MS" panose="030F0702030302020204" pitchFamily="66" charset="0"/>
              </a:rPr>
              <a:t>Konsantrasyon, birçok şekilde ifade edilebilir: Çözünen madde miktarının belirtilmediği bir ifade şekli olan </a:t>
            </a:r>
            <a:r>
              <a:rPr lang="tr-TR" altLang="tr-TR" sz="2800" b="1" smtClean="0">
                <a:solidFill>
                  <a:srgbClr val="FFC000"/>
                </a:solidFill>
                <a:latin typeface="Comic Sans MS" panose="030F0702030302020204" pitchFamily="66" charset="0"/>
              </a:rPr>
              <a:t>doymuş</a:t>
            </a:r>
            <a:r>
              <a:rPr lang="tr-TR" altLang="tr-TR" sz="2800" smtClean="0">
                <a:solidFill>
                  <a:srgbClr val="FFC000"/>
                </a:solidFill>
                <a:latin typeface="Comic Sans MS" panose="030F0702030302020204" pitchFamily="66" charset="0"/>
              </a:rPr>
              <a:t>, </a:t>
            </a:r>
            <a:r>
              <a:rPr lang="tr-TR" altLang="tr-TR" sz="2800" b="1" smtClean="0">
                <a:solidFill>
                  <a:srgbClr val="FFC000"/>
                </a:solidFill>
                <a:latin typeface="Comic Sans MS" panose="030F0702030302020204" pitchFamily="66" charset="0"/>
              </a:rPr>
              <a:t>doymamış</a:t>
            </a:r>
            <a:r>
              <a:rPr lang="tr-TR" altLang="tr-TR" sz="2800" smtClean="0">
                <a:solidFill>
                  <a:srgbClr val="FFC000"/>
                </a:solidFill>
                <a:latin typeface="Comic Sans MS" panose="030F0702030302020204" pitchFamily="66" charset="0"/>
              </a:rPr>
              <a:t>, </a:t>
            </a:r>
            <a:r>
              <a:rPr lang="tr-TR" altLang="tr-TR" sz="2800" b="1" smtClean="0">
                <a:solidFill>
                  <a:srgbClr val="FFC000"/>
                </a:solidFill>
                <a:latin typeface="Comic Sans MS" panose="030F0702030302020204" pitchFamily="66" charset="0"/>
              </a:rPr>
              <a:t>aşırı doymuş</a:t>
            </a:r>
            <a:r>
              <a:rPr lang="tr-TR" altLang="tr-TR" sz="2800" smtClean="0">
                <a:solidFill>
                  <a:srgbClr val="FFC000"/>
                </a:solidFill>
                <a:latin typeface="Comic Sans MS" panose="030F0702030302020204" pitchFamily="66" charset="0"/>
              </a:rPr>
              <a:t>, </a:t>
            </a:r>
            <a:r>
              <a:rPr lang="tr-TR" altLang="tr-TR" sz="2800" b="1" smtClean="0">
                <a:solidFill>
                  <a:srgbClr val="FFC000"/>
                </a:solidFill>
                <a:latin typeface="Comic Sans MS" panose="030F0702030302020204" pitchFamily="66" charset="0"/>
              </a:rPr>
              <a:t>seyreltik</a:t>
            </a:r>
            <a:r>
              <a:rPr lang="tr-TR" altLang="tr-TR" sz="2800" smtClean="0">
                <a:solidFill>
                  <a:schemeClr val="bg1"/>
                </a:solidFill>
                <a:latin typeface="Comic Sans MS" panose="030F0702030302020204" pitchFamily="66" charset="0"/>
              </a:rPr>
              <a:t> veya </a:t>
            </a:r>
            <a:r>
              <a:rPr lang="tr-TR" altLang="tr-TR" sz="2800" b="1" smtClean="0">
                <a:solidFill>
                  <a:srgbClr val="FFC000"/>
                </a:solidFill>
                <a:latin typeface="Comic Sans MS" panose="030F0702030302020204" pitchFamily="66" charset="0"/>
              </a:rPr>
              <a:t>derişik</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gibi ifadelerin yanında, çözünen madde miktarının nicel olarak ifade edildiği </a:t>
            </a:r>
            <a:r>
              <a:rPr lang="tr-TR" altLang="tr-TR" sz="2800" b="1" smtClean="0">
                <a:solidFill>
                  <a:schemeClr val="bg1"/>
                </a:solidFill>
                <a:latin typeface="Comic Sans MS" panose="030F0702030302020204" pitchFamily="66" charset="0"/>
              </a:rPr>
              <a:t>yüzde derişim</a:t>
            </a:r>
            <a:r>
              <a:rPr lang="tr-TR" altLang="tr-TR" sz="2800" smtClean="0">
                <a:solidFill>
                  <a:schemeClr val="bg1"/>
                </a:solidFill>
                <a:latin typeface="Comic Sans MS" panose="030F0702030302020204" pitchFamily="66" charset="0"/>
              </a:rPr>
              <a:t>, </a:t>
            </a:r>
            <a:r>
              <a:rPr lang="tr-TR" altLang="tr-TR" sz="2800" b="1" smtClean="0">
                <a:solidFill>
                  <a:schemeClr val="bg1"/>
                </a:solidFill>
                <a:latin typeface="Comic Sans MS" panose="030F0702030302020204" pitchFamily="66" charset="0"/>
              </a:rPr>
              <a:t>molarite</a:t>
            </a:r>
            <a:r>
              <a:rPr lang="tr-TR" altLang="tr-TR" sz="2800" smtClean="0">
                <a:solidFill>
                  <a:schemeClr val="bg1"/>
                </a:solidFill>
                <a:latin typeface="Comic Sans MS" panose="030F0702030302020204" pitchFamily="66" charset="0"/>
              </a:rPr>
              <a:t>, </a:t>
            </a:r>
            <a:r>
              <a:rPr lang="tr-TR" altLang="tr-TR" sz="2800" b="1" smtClean="0">
                <a:solidFill>
                  <a:schemeClr val="bg1"/>
                </a:solidFill>
                <a:latin typeface="Comic Sans MS" panose="030F0702030302020204" pitchFamily="66" charset="0"/>
              </a:rPr>
              <a:t>molalite</a:t>
            </a:r>
            <a:r>
              <a:rPr lang="tr-TR" altLang="tr-TR" sz="2800" smtClean="0">
                <a:solidFill>
                  <a:schemeClr val="bg1"/>
                </a:solidFill>
                <a:latin typeface="Comic Sans MS" panose="030F0702030302020204" pitchFamily="66" charset="0"/>
              </a:rPr>
              <a:t> ve </a:t>
            </a:r>
            <a:r>
              <a:rPr lang="tr-TR" altLang="tr-TR" sz="2800" b="1" smtClean="0">
                <a:solidFill>
                  <a:schemeClr val="bg1"/>
                </a:solidFill>
                <a:latin typeface="Comic Sans MS" panose="030F0702030302020204" pitchFamily="66" charset="0"/>
              </a:rPr>
              <a:t>normalite </a:t>
            </a:r>
            <a:r>
              <a:rPr lang="tr-TR" altLang="tr-TR" sz="2800" smtClean="0">
                <a:solidFill>
                  <a:schemeClr val="bg1"/>
                </a:solidFill>
                <a:latin typeface="Comic Sans MS" panose="030F0702030302020204" pitchFamily="66" charset="0"/>
              </a:rPr>
              <a:t>gibi ifadeler de kullanılabilir.</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63" y="571500"/>
            <a:ext cx="8229600" cy="2686050"/>
          </a:xfrm>
        </p:spPr>
        <p:txBody>
          <a:bodyPr/>
          <a:lstStyle/>
          <a:p>
            <a:pPr marL="0" indent="0" algn="just">
              <a:buFontTx/>
              <a:buNone/>
              <a:defRPr/>
            </a:pPr>
            <a:r>
              <a:rPr lang="tr-TR" dirty="0" smtClean="0">
                <a:solidFill>
                  <a:schemeClr val="bg1"/>
                </a:solidFill>
                <a:latin typeface="Comic Sans MS" pitchFamily="66" charset="0"/>
              </a:rPr>
              <a:t>Konsantrasyon hesaplarında, her zaman çözelti miktarından çözünen miktarını çıkartmak gerekir. </a:t>
            </a:r>
            <a:r>
              <a:rPr lang="tr-TR" dirty="0" smtClean="0">
                <a:solidFill>
                  <a:srgbClr val="FFC000"/>
                </a:solidFill>
                <a:latin typeface="Comic Sans MS" pitchFamily="66" charset="0"/>
              </a:rPr>
              <a:t>Çözeltinin kütlesi</a:t>
            </a:r>
            <a:r>
              <a:rPr lang="tr-TR" dirty="0" smtClean="0">
                <a:solidFill>
                  <a:schemeClr val="bg1"/>
                </a:solidFill>
                <a:latin typeface="Comic Sans MS" pitchFamily="66" charset="0"/>
              </a:rPr>
              <a:t>, çözünen maddenin kütlesi ile çözücünün kütlesi toplamına eşittir. </a:t>
            </a:r>
          </a:p>
          <a:p>
            <a:pPr>
              <a:defRPr/>
            </a:pPr>
            <a:endParaRPr lang="tr-TR" dirty="0"/>
          </a:p>
        </p:txBody>
      </p:sp>
      <p:sp>
        <p:nvSpPr>
          <p:cNvPr id="25602" name="4 Dikdörtgen"/>
          <p:cNvSpPr>
            <a:spLocks noChangeArrowheads="1"/>
          </p:cNvSpPr>
          <p:nvPr/>
        </p:nvSpPr>
        <p:spPr bwMode="auto">
          <a:xfrm>
            <a:off x="3286125" y="3929063"/>
            <a:ext cx="54292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b="1">
                <a:solidFill>
                  <a:srgbClr val="FF0000"/>
                </a:solidFill>
                <a:latin typeface="Comic Sans MS" panose="030F0702030302020204" pitchFamily="66" charset="0"/>
              </a:rPr>
              <a:t>Örneğin;</a:t>
            </a:r>
            <a:r>
              <a:rPr lang="tr-TR" altLang="tr-TR" sz="2800">
                <a:solidFill>
                  <a:srgbClr val="FFFFFF"/>
                </a:solidFill>
                <a:latin typeface="Comic Sans MS" panose="030F0702030302020204" pitchFamily="66" charset="0"/>
              </a:rPr>
              <a:t> % 10'luk 100 gr. tuzlu suda, 10 gr tuz, 90 gr su bulunur.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r="68723"/>
          <a:stretch>
            <a:fillRect/>
          </a:stretch>
        </p:blipFill>
        <p:spPr bwMode="auto">
          <a:xfrm>
            <a:off x="1000125" y="3214688"/>
            <a:ext cx="1785938"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42938" y="428625"/>
            <a:ext cx="8229600" cy="1828800"/>
          </a:xfrm>
        </p:spPr>
        <p:txBody>
          <a:bodyPr/>
          <a:lstStyle/>
          <a:p>
            <a:pPr marL="0" indent="0" algn="just">
              <a:buFontTx/>
              <a:buNone/>
              <a:defRPr/>
            </a:pPr>
            <a:r>
              <a:rPr lang="tr-TR" sz="2800" dirty="0" smtClean="0">
                <a:solidFill>
                  <a:schemeClr val="accent6">
                    <a:lumMod val="40000"/>
                    <a:lumOff val="60000"/>
                  </a:schemeClr>
                </a:solidFill>
                <a:latin typeface="Comic Sans MS" pitchFamily="66" charset="0"/>
              </a:rPr>
              <a:t>Hacimsel derişim hesabında </a:t>
            </a:r>
            <a:r>
              <a:rPr lang="tr-TR" sz="2800" dirty="0" smtClean="0">
                <a:solidFill>
                  <a:schemeClr val="bg1"/>
                </a:solidFill>
                <a:latin typeface="Comic Sans MS" pitchFamily="66" charset="0"/>
              </a:rPr>
              <a:t>ise, yine kütlesel (ağırlıksal) derişimde olduğu gibi çözelti hacminden çözünen hacmini çıkartmak gerekir. Genellikle </a:t>
            </a:r>
            <a:r>
              <a:rPr lang="tr-TR" sz="2800" dirty="0" smtClean="0">
                <a:solidFill>
                  <a:srgbClr val="FFFF00"/>
                </a:solidFill>
                <a:latin typeface="Comic Sans MS" pitchFamily="66" charset="0"/>
              </a:rPr>
              <a:t>sıvı-sıvı çözeltilerinde </a:t>
            </a:r>
            <a:r>
              <a:rPr lang="tr-TR" sz="2800" dirty="0" smtClean="0">
                <a:solidFill>
                  <a:schemeClr val="bg1"/>
                </a:solidFill>
                <a:latin typeface="Comic Sans MS" pitchFamily="66" charset="0"/>
              </a:rPr>
              <a:t>kullanılır. </a:t>
            </a:r>
          </a:p>
          <a:p>
            <a:pPr>
              <a:defRPr/>
            </a:pPr>
            <a:endParaRPr lang="tr-TR" dirty="0"/>
          </a:p>
        </p:txBody>
      </p:sp>
      <p:sp>
        <p:nvSpPr>
          <p:cNvPr id="26626" name="3 Dikdörtgen"/>
          <p:cNvSpPr>
            <a:spLocks noChangeArrowheads="1"/>
          </p:cNvSpPr>
          <p:nvPr/>
        </p:nvSpPr>
        <p:spPr bwMode="auto">
          <a:xfrm>
            <a:off x="714375" y="2357438"/>
            <a:ext cx="80724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b="1">
                <a:solidFill>
                  <a:srgbClr val="FF0000"/>
                </a:solidFill>
                <a:latin typeface="Comic Sans MS" panose="030F0702030302020204" pitchFamily="66" charset="0"/>
              </a:rPr>
              <a:t>Örneğin;</a:t>
            </a:r>
            <a:r>
              <a:rPr lang="tr-TR" altLang="tr-TR" sz="2800">
                <a:solidFill>
                  <a:srgbClr val="FFFFFF"/>
                </a:solidFill>
                <a:latin typeface="Comic Sans MS" panose="030F0702030302020204" pitchFamily="66" charset="0"/>
              </a:rPr>
              <a:t> %10'luk 100 ml HCl çözeltisinde, 10 ml HCl asit ve 90 ml su bulunmaktadır.</a:t>
            </a:r>
          </a:p>
        </p:txBody>
      </p:sp>
      <p:sp>
        <p:nvSpPr>
          <p:cNvPr id="7" name="6 Dikdörtgen"/>
          <p:cNvSpPr>
            <a:spLocks noChangeArrowheads="1"/>
          </p:cNvSpPr>
          <p:nvPr/>
        </p:nvSpPr>
        <p:spPr bwMode="auto">
          <a:xfrm>
            <a:off x="642938" y="3500438"/>
            <a:ext cx="81438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a:solidFill>
                  <a:srgbClr val="FFCC66"/>
                </a:solidFill>
                <a:latin typeface="Comic Sans MS" panose="030F0702030302020204" pitchFamily="66" charset="0"/>
              </a:rPr>
              <a:t>Çözeltilerde belli bir hacim içerisinde ne kadar madde çözündüğünü bilmek önemlidir. Kimyada bir çözeltinin içerdiği madde miktarının bilinmemesi yanlış ve tehlikeli sonuçlara neden olabilir. Bu nedenle hangi maddeden ne kadar alındığının bilinmesi gerekir.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Başlık"/>
          <p:cNvSpPr>
            <a:spLocks noGrp="1"/>
          </p:cNvSpPr>
          <p:nvPr>
            <p:ph type="title"/>
          </p:nvPr>
        </p:nvSpPr>
        <p:spPr>
          <a:xfrm>
            <a:off x="2000250" y="285750"/>
            <a:ext cx="5286375" cy="714375"/>
          </a:xfrm>
        </p:spPr>
        <p:txBody>
          <a:bodyPr/>
          <a:lstStyle/>
          <a:p>
            <a:r>
              <a:rPr lang="tr-TR" altLang="tr-TR" sz="2800" b="1" smtClean="0">
                <a:solidFill>
                  <a:schemeClr val="bg1"/>
                </a:solidFill>
                <a:latin typeface="Comic Sans MS" panose="030F0702030302020204" pitchFamily="66" charset="0"/>
              </a:rPr>
              <a:t>MOLARİTE (m)</a:t>
            </a:r>
            <a:endParaRPr lang="tr-TR" altLang="tr-TR" sz="2800" smtClean="0">
              <a:solidFill>
                <a:schemeClr val="bg1"/>
              </a:solidFill>
              <a:latin typeface="Comic Sans MS" panose="030F0702030302020204" pitchFamily="66" charset="0"/>
            </a:endParaRPr>
          </a:p>
        </p:txBody>
      </p:sp>
      <p:sp>
        <p:nvSpPr>
          <p:cNvPr id="27650" name="2 İçerik Yer Tutucusu"/>
          <p:cNvSpPr>
            <a:spLocks noGrp="1"/>
          </p:cNvSpPr>
          <p:nvPr>
            <p:ph idx="1"/>
          </p:nvPr>
        </p:nvSpPr>
        <p:spPr>
          <a:xfrm>
            <a:off x="428625" y="1143000"/>
            <a:ext cx="8358188" cy="2714625"/>
          </a:xfrm>
        </p:spPr>
        <p:txBody>
          <a:bodyPr/>
          <a:lstStyle/>
          <a:p>
            <a:pPr marL="0" indent="0" algn="just">
              <a:buFontTx/>
              <a:buNone/>
            </a:pPr>
            <a:r>
              <a:rPr lang="tr-TR" altLang="tr-TR" sz="2800" b="1" smtClean="0">
                <a:solidFill>
                  <a:srgbClr val="FFFF00"/>
                </a:solidFill>
                <a:latin typeface="Comic Sans MS" panose="030F0702030302020204" pitchFamily="66" charset="0"/>
              </a:rPr>
              <a:t>Molarite</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bir litrelik</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çözeltideki çözünmüş</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maddenin mol cinsinden ifadesidir.</a:t>
            </a:r>
            <a:r>
              <a:rPr lang="tr-TR" altLang="tr-TR" sz="2800" b="1" smtClean="0">
                <a:solidFill>
                  <a:schemeClr val="bg1"/>
                </a:solidFill>
                <a:latin typeface="Comic Sans MS" panose="030F0702030302020204" pitchFamily="66" charset="0"/>
              </a:rPr>
              <a:t> Molar derişim</a:t>
            </a:r>
            <a:r>
              <a:rPr lang="tr-TR" altLang="tr-TR" sz="2800" smtClean="0">
                <a:solidFill>
                  <a:schemeClr val="bg1"/>
                </a:solidFill>
                <a:latin typeface="Comic Sans MS" panose="030F0702030302020204" pitchFamily="66" charset="0"/>
              </a:rPr>
              <a:t>, en çok kullanılan derişim birimlerinden biridir. </a:t>
            </a:r>
            <a:r>
              <a:rPr lang="tr-TR" altLang="tr-TR" sz="2800" b="1" smtClean="0">
                <a:solidFill>
                  <a:srgbClr val="FF3300"/>
                </a:solidFill>
                <a:latin typeface="Comic Sans MS" panose="030F0702030302020204" pitchFamily="66" charset="0"/>
              </a:rPr>
              <a:t>M</a:t>
            </a:r>
            <a:r>
              <a:rPr lang="tr-TR" altLang="tr-TR" sz="2800" b="1" smtClean="0">
                <a:solidFill>
                  <a:schemeClr val="bg1"/>
                </a:solidFill>
                <a:latin typeface="Comic Sans MS" panose="030F0702030302020204" pitchFamily="66" charset="0"/>
              </a:rPr>
              <a:t> </a:t>
            </a:r>
            <a:r>
              <a:rPr lang="tr-TR" altLang="tr-TR" sz="2800" smtClean="0">
                <a:solidFill>
                  <a:schemeClr val="bg1"/>
                </a:solidFill>
                <a:latin typeface="Comic Sans MS" panose="030F0702030302020204" pitchFamily="66" charset="0"/>
              </a:rPr>
              <a:t>ile gösterilir. </a:t>
            </a:r>
            <a:r>
              <a:rPr lang="tr-TR" altLang="tr-TR" sz="2800" smtClean="0">
                <a:solidFill>
                  <a:srgbClr val="00B0F0"/>
                </a:solidFill>
                <a:latin typeface="Comic Sans MS" panose="030F0702030302020204" pitchFamily="66" charset="0"/>
              </a:rPr>
              <a:t>1 M</a:t>
            </a:r>
            <a:r>
              <a:rPr lang="tr-TR" altLang="tr-TR" sz="2800" smtClean="0">
                <a:solidFill>
                  <a:schemeClr val="bg1"/>
                </a:solidFill>
                <a:latin typeface="Comic Sans MS" panose="030F0702030302020204" pitchFamily="66" charset="0"/>
              </a:rPr>
              <a:t> çözelti denilince, çözeltinin 1 litresinde 1 mol maddenin çözündüğü anlaşılır. </a:t>
            </a:r>
          </a:p>
          <a:p>
            <a:pPr marL="0" indent="0" algn="just">
              <a:buFontTx/>
              <a:buNone/>
            </a:pPr>
            <a:endParaRPr lang="tr-TR" altLang="tr-TR" sz="2800" smtClean="0">
              <a:solidFill>
                <a:schemeClr val="bg1"/>
              </a:solidFill>
              <a:latin typeface="Comic Sans MS" panose="030F0702030302020204" pitchFamily="66" charset="0"/>
            </a:endParaRP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8025" y="3929063"/>
            <a:ext cx="30892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5 Dikdörtgen"/>
          <p:cNvSpPr>
            <a:spLocks noChangeArrowheads="1"/>
          </p:cNvSpPr>
          <p:nvPr/>
        </p:nvSpPr>
        <p:spPr bwMode="auto">
          <a:xfrm>
            <a:off x="500063" y="4000500"/>
            <a:ext cx="50720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rPr>
              <a:t>Örneğin;</a:t>
            </a:r>
            <a:r>
              <a:rPr lang="tr-TR" altLang="tr-TR" sz="2400" dirty="0">
                <a:solidFill>
                  <a:srgbClr val="FF0000"/>
                </a:solidFill>
                <a:latin typeface="Comic Sans MS" panose="030F0702030302020204" pitchFamily="66" charset="0"/>
              </a:rPr>
              <a:t> </a:t>
            </a:r>
            <a:r>
              <a:rPr lang="tr-TR" altLang="tr-TR" sz="2400" dirty="0">
                <a:solidFill>
                  <a:srgbClr val="FFFFFF"/>
                </a:solidFill>
                <a:latin typeface="Comic Sans MS" panose="030F0702030302020204" pitchFamily="66" charset="0"/>
              </a:rPr>
              <a:t>1 </a:t>
            </a:r>
            <a:r>
              <a:rPr lang="tr-TR" altLang="tr-TR" sz="2400" dirty="0" err="1">
                <a:solidFill>
                  <a:srgbClr val="FFFFFF"/>
                </a:solidFill>
                <a:latin typeface="Comic Sans MS" panose="030F0702030302020204" pitchFamily="66" charset="0"/>
              </a:rPr>
              <a:t>molar</a:t>
            </a:r>
            <a:r>
              <a:rPr lang="tr-TR" altLang="tr-TR" sz="2400" dirty="0">
                <a:solidFill>
                  <a:srgbClr val="FFFFFF"/>
                </a:solidFill>
                <a:latin typeface="Comic Sans MS" panose="030F0702030302020204" pitchFamily="66" charset="0"/>
              </a:rPr>
              <a:t> </a:t>
            </a:r>
            <a:r>
              <a:rPr lang="tr-TR" altLang="tr-TR" sz="2400" dirty="0" err="1">
                <a:solidFill>
                  <a:srgbClr val="FFFFFF"/>
                </a:solidFill>
                <a:latin typeface="Comic Sans MS" panose="030F0702030302020204" pitchFamily="66" charset="0"/>
              </a:rPr>
              <a:t>NaOH</a:t>
            </a:r>
            <a:r>
              <a:rPr lang="tr-TR" altLang="tr-TR" sz="2400" dirty="0">
                <a:solidFill>
                  <a:srgbClr val="FFFFFF"/>
                </a:solidFill>
                <a:latin typeface="Comic Sans MS" panose="030F0702030302020204" pitchFamily="66" charset="0"/>
              </a:rPr>
              <a:t> çözeltisi, 1 litresinde 1 </a:t>
            </a:r>
            <a:r>
              <a:rPr lang="tr-TR" altLang="tr-TR" sz="2400" dirty="0" err="1">
                <a:solidFill>
                  <a:srgbClr val="FFFFFF"/>
                </a:solidFill>
                <a:latin typeface="Comic Sans MS" panose="030F0702030302020204" pitchFamily="66" charset="0"/>
              </a:rPr>
              <a:t>mol</a:t>
            </a:r>
            <a:r>
              <a:rPr lang="tr-TR" altLang="tr-TR" sz="2400" dirty="0">
                <a:solidFill>
                  <a:srgbClr val="FFFFFF"/>
                </a:solidFill>
                <a:latin typeface="Comic Sans MS" panose="030F0702030302020204" pitchFamily="66" charset="0"/>
              </a:rPr>
              <a:t> yani 40 gram çözünmüş </a:t>
            </a:r>
            <a:r>
              <a:rPr lang="tr-TR" altLang="tr-TR" sz="2400" dirty="0" err="1">
                <a:solidFill>
                  <a:srgbClr val="FFFFFF"/>
                </a:solidFill>
                <a:latin typeface="Comic Sans MS" panose="030F0702030302020204" pitchFamily="66" charset="0"/>
              </a:rPr>
              <a:t>NaOH</a:t>
            </a:r>
            <a:r>
              <a:rPr lang="tr-TR" altLang="tr-TR" sz="2400" dirty="0">
                <a:solidFill>
                  <a:srgbClr val="FFFFFF"/>
                </a:solidFill>
                <a:latin typeface="Comic Sans MS" panose="030F0702030302020204" pitchFamily="66" charset="0"/>
              </a:rPr>
              <a:t> içeren çözelti demektir.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500" y="500063"/>
            <a:ext cx="8229600" cy="2000250"/>
          </a:xfrm>
        </p:spPr>
        <p:txBody>
          <a:bodyPr/>
          <a:lstStyle/>
          <a:p>
            <a:pPr marL="0" indent="0" algn="just">
              <a:buFontTx/>
              <a:buNone/>
              <a:defRPr/>
            </a:pPr>
            <a:r>
              <a:rPr lang="tr-TR" sz="2400" dirty="0" smtClean="0">
                <a:solidFill>
                  <a:schemeClr val="bg1"/>
                </a:solidFill>
                <a:latin typeface="Comic Sans MS" pitchFamily="66" charset="0"/>
              </a:rPr>
              <a:t>Litresinde 1 </a:t>
            </a:r>
            <a:r>
              <a:rPr lang="tr-TR" sz="2400" dirty="0" err="1" smtClean="0">
                <a:solidFill>
                  <a:schemeClr val="bg1"/>
                </a:solidFill>
                <a:latin typeface="Comic Sans MS" pitchFamily="66" charset="0"/>
              </a:rPr>
              <a:t>mol</a:t>
            </a:r>
            <a:r>
              <a:rPr lang="tr-TR" sz="2400" dirty="0" smtClean="0">
                <a:solidFill>
                  <a:schemeClr val="bg1"/>
                </a:solidFill>
                <a:latin typeface="Comic Sans MS" pitchFamily="66" charset="0"/>
              </a:rPr>
              <a:t> yani, 1 molekül gram madde ihtiva eden </a:t>
            </a:r>
            <a:r>
              <a:rPr lang="tr-TR" sz="2400" dirty="0" err="1" smtClean="0">
                <a:solidFill>
                  <a:srgbClr val="FF3300"/>
                </a:solidFill>
                <a:latin typeface="Comic Sans MS" pitchFamily="66" charset="0"/>
              </a:rPr>
              <a:t>Molar</a:t>
            </a:r>
            <a:r>
              <a:rPr lang="tr-TR" sz="2400" dirty="0" smtClean="0">
                <a:solidFill>
                  <a:srgbClr val="FF3300"/>
                </a:solidFill>
                <a:latin typeface="Comic Sans MS" pitchFamily="66" charset="0"/>
              </a:rPr>
              <a:t> çözeltilerin </a:t>
            </a:r>
            <a:r>
              <a:rPr lang="tr-TR" sz="2400" dirty="0" smtClean="0">
                <a:solidFill>
                  <a:schemeClr val="bg1"/>
                </a:solidFill>
                <a:latin typeface="Comic Sans MS" pitchFamily="66" charset="0"/>
              </a:rPr>
              <a:t>hesaplamalarında: </a:t>
            </a:r>
            <a:r>
              <a:rPr lang="tr-TR" sz="2400" b="1" dirty="0" err="1" smtClean="0">
                <a:solidFill>
                  <a:srgbClr val="FFC000"/>
                </a:solidFill>
                <a:latin typeface="Comic Sans MS" pitchFamily="66" charset="0"/>
              </a:rPr>
              <a:t>mol</a:t>
            </a:r>
            <a:r>
              <a:rPr lang="tr-TR" sz="2400" dirty="0" smtClean="0">
                <a:solidFill>
                  <a:schemeClr val="bg1"/>
                </a:solidFill>
                <a:latin typeface="Comic Sans MS" pitchFamily="66" charset="0"/>
              </a:rPr>
              <a:t> bir maddenin bir molekülünün ağırlığı, </a:t>
            </a:r>
            <a:r>
              <a:rPr lang="tr-TR" sz="2400" b="1" dirty="0" smtClean="0">
                <a:solidFill>
                  <a:srgbClr val="92D050"/>
                </a:solidFill>
                <a:latin typeface="Comic Sans MS" pitchFamily="66" charset="0"/>
              </a:rPr>
              <a:t>Molekül ağırlığı</a:t>
            </a:r>
            <a:r>
              <a:rPr lang="tr-TR" sz="2400" dirty="0" smtClean="0">
                <a:solidFill>
                  <a:srgbClr val="92D050"/>
                </a:solidFill>
                <a:latin typeface="Comic Sans MS" pitchFamily="66" charset="0"/>
              </a:rPr>
              <a:t> </a:t>
            </a:r>
            <a:r>
              <a:rPr lang="tr-TR" sz="2400" dirty="0" smtClean="0">
                <a:solidFill>
                  <a:schemeClr val="bg1"/>
                </a:solidFill>
                <a:latin typeface="Comic Sans MS" pitchFamily="66" charset="0"/>
              </a:rPr>
              <a:t>ise bir molekülü meydana getiren atomların ağırlıklarının gram olarak toplamıdır.</a:t>
            </a:r>
          </a:p>
          <a:p>
            <a:pPr>
              <a:defRPr/>
            </a:pPr>
            <a:endParaRPr lang="tr-TR" dirty="0"/>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2786063"/>
            <a:ext cx="8001000" cy="3163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checkerboard(across)">
                                      <p:cBhvr>
                                        <p:cTn id="7"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10" descr="Parşömen"/>
          <p:cNvGraphicFramePr>
            <a:graphicFrameLocks noChangeAspect="1"/>
          </p:cNvGraphicFramePr>
          <p:nvPr>
            <p:extLst>
              <p:ext uri="{D42A27DB-BD31-4B8C-83A1-F6EECF244321}">
                <p14:modId xmlns:p14="http://schemas.microsoft.com/office/powerpoint/2010/main" val="3340552230"/>
              </p:ext>
            </p:extLst>
          </p:nvPr>
        </p:nvGraphicFramePr>
        <p:xfrm>
          <a:off x="796925" y="692150"/>
          <a:ext cx="7496175" cy="1081088"/>
        </p:xfrm>
        <a:graphic>
          <a:graphicData uri="http://schemas.openxmlformats.org/presentationml/2006/ole">
            <mc:AlternateContent xmlns:mc="http://schemas.openxmlformats.org/markup-compatibility/2006">
              <mc:Choice xmlns:v="urn:schemas-microsoft-com:vml" Requires="v">
                <p:oleObj spid="_x0000_s1098" name="Denklem" r:id="rId4" imgW="2920680" imgH="419040" progId="Equation.3">
                  <p:embed/>
                </p:oleObj>
              </mc:Choice>
              <mc:Fallback>
                <p:oleObj name="Denklem" r:id="rId4" imgW="2920680" imgH="419040" progId="Equation.3">
                  <p:embed/>
                  <p:pic>
                    <p:nvPicPr>
                      <p:cNvPr id="0" name="Object 10" descr="Parşömen"/>
                      <p:cNvPicPr>
                        <a:picLocks noChangeAspect="1" noChangeArrowheads="1"/>
                      </p:cNvPicPr>
                      <p:nvPr/>
                    </p:nvPicPr>
                    <p:blipFill>
                      <a:blip r:embed="rId5"/>
                      <a:srcRect/>
                      <a:stretch>
                        <a:fillRect/>
                      </a:stretch>
                    </p:blipFill>
                    <p:spPr bwMode="auto">
                      <a:xfrm>
                        <a:off x="796925" y="692150"/>
                        <a:ext cx="7496175" cy="1081088"/>
                      </a:xfrm>
                      <a:prstGeom prst="rect">
                        <a:avLst/>
                      </a:prstGeom>
                      <a:blipFill dpi="0" rotWithShape="1">
                        <a:blip r:embed="rId6">
                          <a:alphaModFix amt="50000"/>
                        </a:blip>
                        <a:srcRect/>
                        <a:tile tx="0" ty="0" sx="100000" sy="100000" flip="none" algn="tl"/>
                      </a:blipFill>
                      <a:ln>
                        <a:noFill/>
                      </a:ln>
                      <a:effectLst/>
                      <a:extLst/>
                    </p:spPr>
                  </p:pic>
                </p:oleObj>
              </mc:Fallback>
            </mc:AlternateContent>
          </a:graphicData>
        </a:graphic>
      </p:graphicFrame>
      <p:graphicFrame>
        <p:nvGraphicFramePr>
          <p:cNvPr id="35843" name="Object 11" descr="Parşömen"/>
          <p:cNvGraphicFramePr>
            <a:graphicFrameLocks noChangeAspect="1"/>
          </p:cNvGraphicFramePr>
          <p:nvPr>
            <p:extLst>
              <p:ext uri="{D42A27DB-BD31-4B8C-83A1-F6EECF244321}">
                <p14:modId xmlns:p14="http://schemas.microsoft.com/office/powerpoint/2010/main" val="3411880240"/>
              </p:ext>
            </p:extLst>
          </p:nvPr>
        </p:nvGraphicFramePr>
        <p:xfrm>
          <a:off x="512763" y="2133600"/>
          <a:ext cx="8304212" cy="936625"/>
        </p:xfrm>
        <a:graphic>
          <a:graphicData uri="http://schemas.openxmlformats.org/presentationml/2006/ole">
            <mc:AlternateContent xmlns:mc="http://schemas.openxmlformats.org/markup-compatibility/2006">
              <mc:Choice xmlns:v="urn:schemas-microsoft-com:vml" Requires="v">
                <p:oleObj spid="_x0000_s1099" name="Denklem" r:id="rId7" imgW="3720960" imgH="419040" progId="Equation.3">
                  <p:embed/>
                </p:oleObj>
              </mc:Choice>
              <mc:Fallback>
                <p:oleObj name="Denklem" r:id="rId7" imgW="3720960" imgH="419040" progId="Equation.3">
                  <p:embed/>
                  <p:pic>
                    <p:nvPicPr>
                      <p:cNvPr id="0" name="Object 11" descr="Parşömen"/>
                      <p:cNvPicPr>
                        <a:picLocks noChangeAspect="1" noChangeArrowheads="1"/>
                      </p:cNvPicPr>
                      <p:nvPr/>
                    </p:nvPicPr>
                    <p:blipFill>
                      <a:blip r:embed="rId8"/>
                      <a:srcRect/>
                      <a:stretch>
                        <a:fillRect/>
                      </a:stretch>
                    </p:blipFill>
                    <p:spPr bwMode="auto">
                      <a:xfrm>
                        <a:off x="512763" y="2133600"/>
                        <a:ext cx="8304212" cy="936625"/>
                      </a:xfrm>
                      <a:prstGeom prst="rect">
                        <a:avLst/>
                      </a:prstGeom>
                      <a:blipFill dpi="0" rotWithShape="1">
                        <a:blip r:embed="rId6">
                          <a:alphaModFix amt="50000"/>
                        </a:blip>
                        <a:srcRect/>
                        <a:tile tx="0" ty="0" sx="100000" sy="100000" flip="none" algn="tl"/>
                      </a:blipFill>
                      <a:ln>
                        <a:noFill/>
                      </a:ln>
                      <a:effectLst/>
                      <a:extLst/>
                    </p:spPr>
                  </p:pic>
                </p:oleObj>
              </mc:Fallback>
            </mc:AlternateContent>
          </a:graphicData>
        </a:graphic>
      </p:graphicFrame>
      <p:pic>
        <p:nvPicPr>
          <p:cNvPr id="6" name="Picture 3"/>
          <p:cNvPicPr>
            <a:picLocks noGrp="1" noChangeAspect="1" noChangeArrowheads="1"/>
          </p:cNvPicPr>
          <p:nvPr>
            <p:ph idx="1"/>
          </p:nvPr>
        </p:nvPicPr>
        <p:blipFill>
          <a:blip r:embed="rId9">
            <a:extLst>
              <a:ext uri="{28A0092B-C50C-407E-A947-70E740481C1C}">
                <a14:useLocalDpi xmlns:a14="http://schemas.microsoft.com/office/drawing/2010/main" val="0"/>
              </a:ext>
            </a:extLst>
          </a:blip>
          <a:srcRect/>
          <a:stretch>
            <a:fillRect/>
          </a:stretch>
        </p:blipFill>
        <p:spPr>
          <a:xfrm>
            <a:off x="3563888" y="3429000"/>
            <a:ext cx="2124075" cy="3076575"/>
          </a:xfr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0-#ppt_w/2"/>
                                          </p:val>
                                        </p:tav>
                                        <p:tav tm="100000">
                                          <p:val>
                                            <p:strVal val="#ppt_x"/>
                                          </p:val>
                                        </p:tav>
                                      </p:tavLst>
                                    </p:anim>
                                    <p:anim calcmode="lin" valueType="num">
                                      <p:cBhvr additive="base">
                                        <p:cTn id="8" dur="500" fill="hold"/>
                                        <p:tgtEl>
                                          <p:spTgt spid="3584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843"/>
                                        </p:tgtEl>
                                        <p:attrNameLst>
                                          <p:attrName>style.visibility</p:attrName>
                                        </p:attrNameLst>
                                      </p:cBhvr>
                                      <p:to>
                                        <p:strVal val="visible"/>
                                      </p:to>
                                    </p:set>
                                    <p:anim calcmode="lin" valueType="num">
                                      <p:cBhvr additive="base">
                                        <p:cTn id="11" dur="500" fill="hold"/>
                                        <p:tgtEl>
                                          <p:spTgt spid="35843"/>
                                        </p:tgtEl>
                                        <p:attrNameLst>
                                          <p:attrName>ppt_x</p:attrName>
                                        </p:attrNameLst>
                                      </p:cBhvr>
                                      <p:tavLst>
                                        <p:tav tm="0">
                                          <p:val>
                                            <p:strVal val="0-#ppt_w/2"/>
                                          </p:val>
                                        </p:tav>
                                        <p:tav tm="100000">
                                          <p:val>
                                            <p:strVal val="#ppt_x"/>
                                          </p:val>
                                        </p:tav>
                                      </p:tavLst>
                                    </p:anim>
                                    <p:anim calcmode="lin" valueType="num">
                                      <p:cBhvr additive="base">
                                        <p:cTn id="12" dur="500" fill="hold"/>
                                        <p:tgtEl>
                                          <p:spTgt spid="358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4 İçerik Yer Tutucusu"/>
          <p:cNvSpPr>
            <a:spLocks noGrp="1"/>
          </p:cNvSpPr>
          <p:nvPr>
            <p:ph idx="1"/>
          </p:nvPr>
        </p:nvSpPr>
        <p:spPr>
          <a:xfrm>
            <a:off x="571500" y="571500"/>
            <a:ext cx="8229600" cy="1357313"/>
          </a:xfrm>
        </p:spPr>
        <p:txBody>
          <a:bodyPr/>
          <a:lstStyle/>
          <a:p>
            <a:pPr marL="0" indent="0" algn="just">
              <a:buFontTx/>
              <a:buNone/>
            </a:pPr>
            <a:r>
              <a:rPr lang="tr-TR" altLang="tr-TR" sz="2800" b="1" smtClean="0">
                <a:solidFill>
                  <a:srgbClr val="FF3300"/>
                </a:solidFill>
                <a:latin typeface="Comic Sans MS" panose="030F0702030302020204" pitchFamily="66" charset="0"/>
              </a:rPr>
              <a:t>Örnek1; </a:t>
            </a:r>
            <a:r>
              <a:rPr lang="tr-TR" altLang="tr-TR" sz="2800" smtClean="0">
                <a:solidFill>
                  <a:schemeClr val="bg1"/>
                </a:solidFill>
                <a:latin typeface="Comic Sans MS" panose="030F0702030302020204" pitchFamily="66" charset="0"/>
              </a:rPr>
              <a:t>NaCl den </a:t>
            </a:r>
            <a:r>
              <a:rPr lang="tr-TR" altLang="tr-TR" sz="2800" b="1" smtClean="0">
                <a:solidFill>
                  <a:srgbClr val="FFFF00"/>
                </a:solidFill>
                <a:latin typeface="Comic Sans MS" panose="030F0702030302020204" pitchFamily="66" charset="0"/>
              </a:rPr>
              <a:t>1 Molar çözelti</a:t>
            </a:r>
            <a:r>
              <a:rPr lang="tr-TR" altLang="tr-TR" sz="2800" smtClean="0">
                <a:solidFill>
                  <a:srgbClr val="FFFF00"/>
                </a:solidFill>
                <a:latin typeface="Comic Sans MS" panose="030F0702030302020204" pitchFamily="66" charset="0"/>
              </a:rPr>
              <a:t> </a:t>
            </a:r>
            <a:r>
              <a:rPr lang="tr-TR" altLang="tr-TR" sz="2800" smtClean="0">
                <a:solidFill>
                  <a:schemeClr val="bg1"/>
                </a:solidFill>
                <a:latin typeface="Comic Sans MS" panose="030F0702030302020204" pitchFamily="66" charset="0"/>
              </a:rPr>
              <a:t>nasıl hazırlanır. NaCl ün molekül ağırlığı; Na ve Cl ün molekül ağırlıklarının toplamıdır.</a:t>
            </a:r>
          </a:p>
        </p:txBody>
      </p:sp>
      <p:sp>
        <p:nvSpPr>
          <p:cNvPr id="36866" name="Rectangle 2"/>
          <p:cNvSpPr>
            <a:spLocks noChangeArrowheads="1"/>
          </p:cNvSpPr>
          <p:nvPr/>
        </p:nvSpPr>
        <p:spPr bwMode="auto">
          <a:xfrm>
            <a:off x="2857500" y="2000250"/>
            <a:ext cx="2928938"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a:solidFill>
                  <a:srgbClr val="FFFFFF"/>
                </a:solidFill>
                <a:latin typeface="Comic Sans MS" panose="030F0702030302020204" pitchFamily="66" charset="0"/>
                <a:cs typeface="Times New Roman" panose="02020603050405020304" pitchFamily="18" charset="0"/>
              </a:rPr>
              <a:t>Na: 22,991 g</a:t>
            </a:r>
            <a:endParaRPr lang="tr-TR" altLang="tr-TR" sz="2400">
              <a:solidFill>
                <a:srgbClr val="FFFFFF"/>
              </a:solidFill>
              <a:latin typeface="Comic Sans MS" panose="030F0702030302020204" pitchFamily="66" charset="0"/>
            </a:endParaRPr>
          </a:p>
          <a:p>
            <a:pPr algn="ctr" eaLnBrk="0" hangingPunct="0"/>
            <a:r>
              <a:rPr lang="tr-TR" altLang="tr-TR" sz="2400">
                <a:solidFill>
                  <a:srgbClr val="FFFFFF"/>
                </a:solidFill>
                <a:latin typeface="Comic Sans MS" panose="030F0702030302020204" pitchFamily="66" charset="0"/>
                <a:cs typeface="Times New Roman" panose="02020603050405020304" pitchFamily="18" charset="0"/>
              </a:rPr>
              <a:t>Cl: 35,457 g</a:t>
            </a:r>
            <a:endParaRPr lang="tr-TR" altLang="tr-TR" sz="2400">
              <a:solidFill>
                <a:srgbClr val="FFFFFF"/>
              </a:solidFill>
              <a:latin typeface="Comic Sans MS" panose="030F0702030302020204" pitchFamily="66" charset="0"/>
            </a:endParaRPr>
          </a:p>
          <a:p>
            <a:pPr algn="ctr" eaLnBrk="0" hangingPunct="0"/>
            <a:r>
              <a:rPr lang="tr-TR" altLang="tr-TR" sz="2400">
                <a:solidFill>
                  <a:srgbClr val="FFFFFF"/>
                </a:solidFill>
                <a:latin typeface="Comic Sans MS" panose="030F0702030302020204" pitchFamily="66" charset="0"/>
                <a:cs typeface="Times New Roman" panose="02020603050405020304" pitchFamily="18" charset="0"/>
              </a:rPr>
              <a:t>+----------------</a:t>
            </a:r>
            <a:endParaRPr lang="tr-TR" altLang="tr-TR" sz="2400">
              <a:solidFill>
                <a:srgbClr val="FFFFFF"/>
              </a:solidFill>
              <a:latin typeface="Comic Sans MS" panose="030F0702030302020204" pitchFamily="66" charset="0"/>
            </a:endParaRPr>
          </a:p>
          <a:p>
            <a:pPr algn="ctr" eaLnBrk="0" hangingPunct="0"/>
            <a:r>
              <a:rPr lang="tr-TR" altLang="tr-TR" sz="2400" b="1">
                <a:solidFill>
                  <a:srgbClr val="FFC000"/>
                </a:solidFill>
                <a:latin typeface="Comic Sans MS" panose="030F0702030302020204" pitchFamily="66" charset="0"/>
                <a:cs typeface="Times New Roman" panose="02020603050405020304" pitchFamily="18" charset="0"/>
              </a:rPr>
              <a:t>58,448 g</a:t>
            </a:r>
            <a:endParaRPr lang="tr-TR" altLang="tr-TR" sz="2400">
              <a:solidFill>
                <a:srgbClr val="FFC000"/>
              </a:solidFill>
              <a:latin typeface="Comic Sans MS" panose="030F0702030302020204" pitchFamily="66" charset="0"/>
            </a:endParaRPr>
          </a:p>
        </p:txBody>
      </p:sp>
      <p:sp>
        <p:nvSpPr>
          <p:cNvPr id="2057" name="6 Dikdörtgen"/>
          <p:cNvSpPr>
            <a:spLocks noChangeArrowheads="1"/>
          </p:cNvSpPr>
          <p:nvPr/>
        </p:nvSpPr>
        <p:spPr bwMode="auto">
          <a:xfrm>
            <a:off x="571500" y="3714750"/>
            <a:ext cx="8215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dirty="0">
                <a:solidFill>
                  <a:srgbClr val="FFFFFF"/>
                </a:solidFill>
                <a:latin typeface="Comic Sans MS" panose="030F0702030302020204" pitchFamily="66" charset="0"/>
              </a:rPr>
              <a:t>Yani, 58,448 g </a:t>
            </a:r>
            <a:r>
              <a:rPr lang="tr-TR" altLang="tr-TR" sz="2400" dirty="0" err="1">
                <a:solidFill>
                  <a:srgbClr val="FFFFFF"/>
                </a:solidFill>
                <a:latin typeface="Comic Sans MS" panose="030F0702030302020204" pitchFamily="66" charset="0"/>
              </a:rPr>
              <a:t>NaCl</a:t>
            </a:r>
            <a:r>
              <a:rPr lang="tr-TR" altLang="tr-TR" sz="2400" dirty="0">
                <a:solidFill>
                  <a:srgbClr val="FFFFFF"/>
                </a:solidFill>
                <a:latin typeface="Comic Sans MS" panose="030F0702030302020204" pitchFamily="66" charset="0"/>
              </a:rPr>
              <a:t>, </a:t>
            </a:r>
            <a:r>
              <a:rPr lang="tr-TR" altLang="tr-TR" sz="2400" b="1" dirty="0">
                <a:solidFill>
                  <a:srgbClr val="FF3399"/>
                </a:solidFill>
                <a:latin typeface="Comic Sans MS" panose="030F0702030302020204" pitchFamily="66" charset="0"/>
              </a:rPr>
              <a:t>1 molekül gram</a:t>
            </a:r>
            <a:r>
              <a:rPr lang="tr-TR" altLang="tr-TR" sz="2400" dirty="0">
                <a:solidFill>
                  <a:srgbClr val="FFFFFF"/>
                </a:solidFill>
                <a:latin typeface="Comic Sans MS" panose="030F0702030302020204" pitchFamily="66" charset="0"/>
              </a:rPr>
              <a:t>dır (</a:t>
            </a:r>
            <a:r>
              <a:rPr lang="tr-TR" altLang="tr-TR" sz="2400" b="1" dirty="0">
                <a:solidFill>
                  <a:srgbClr val="00B050"/>
                </a:solidFill>
                <a:latin typeface="Comic Sans MS" panose="030F0702030302020204" pitchFamily="66" charset="0"/>
              </a:rPr>
              <a:t>1 </a:t>
            </a:r>
            <a:r>
              <a:rPr lang="tr-TR" altLang="tr-TR" sz="2400" b="1" dirty="0" err="1">
                <a:solidFill>
                  <a:srgbClr val="00B050"/>
                </a:solidFill>
                <a:latin typeface="Comic Sans MS" panose="030F0702030302020204" pitchFamily="66" charset="0"/>
              </a:rPr>
              <a:t>mol</a:t>
            </a:r>
            <a:r>
              <a:rPr lang="tr-TR" altLang="tr-TR" sz="2400" dirty="0">
                <a:solidFill>
                  <a:srgbClr val="FFFFFF"/>
                </a:solidFill>
                <a:latin typeface="Comic Sans MS" panose="030F0702030302020204" pitchFamily="66" charset="0"/>
              </a:rPr>
              <a:t>). </a:t>
            </a:r>
          </a:p>
        </p:txBody>
      </p:sp>
      <p:graphicFrame>
        <p:nvGraphicFramePr>
          <p:cNvPr id="36867" name="Object 6" descr="Tuval"/>
          <p:cNvGraphicFramePr>
            <a:graphicFrameLocks noChangeAspect="1"/>
          </p:cNvGraphicFramePr>
          <p:nvPr>
            <p:extLst>
              <p:ext uri="{D42A27DB-BD31-4B8C-83A1-F6EECF244321}">
                <p14:modId xmlns:p14="http://schemas.microsoft.com/office/powerpoint/2010/main" val="404003036"/>
              </p:ext>
            </p:extLst>
          </p:nvPr>
        </p:nvGraphicFramePr>
        <p:xfrm>
          <a:off x="304799" y="4941168"/>
          <a:ext cx="8748713" cy="790575"/>
        </p:xfrm>
        <a:graphic>
          <a:graphicData uri="http://schemas.openxmlformats.org/presentationml/2006/ole">
            <mc:AlternateContent xmlns:mc="http://schemas.openxmlformats.org/markup-compatibility/2006">
              <mc:Choice xmlns:v="urn:schemas-microsoft-com:vml" Requires="v">
                <p:oleObj spid="_x0000_s2090" name="Denklem" r:id="rId4" imgW="4381200" imgH="393480" progId="Equation.3">
                  <p:embed/>
                </p:oleObj>
              </mc:Choice>
              <mc:Fallback>
                <p:oleObj name="Denklem" r:id="rId4" imgW="4381200" imgH="393480" progId="Equation.3">
                  <p:embed/>
                  <p:pic>
                    <p:nvPicPr>
                      <p:cNvPr id="0" name="Object 6" descr="Tuval"/>
                      <p:cNvPicPr>
                        <a:picLocks noChangeAspect="1" noChangeArrowheads="1"/>
                      </p:cNvPicPr>
                      <p:nvPr/>
                    </p:nvPicPr>
                    <p:blipFill>
                      <a:blip r:embed="rId5"/>
                      <a:srcRect/>
                      <a:stretch>
                        <a:fillRect/>
                      </a:stretch>
                    </p:blipFill>
                    <p:spPr bwMode="auto">
                      <a:xfrm>
                        <a:off x="304799" y="4941168"/>
                        <a:ext cx="8748713" cy="790575"/>
                      </a:xfrm>
                      <a:prstGeom prst="rect">
                        <a:avLst/>
                      </a:prstGeom>
                      <a:blipFill dpi="0" rotWithShape="1">
                        <a:blip r:embed="rId6">
                          <a:alphaModFix amt="50000"/>
                        </a:blip>
                        <a:srcRect/>
                        <a:tile tx="0" ty="0" sx="100000" sy="100000" flip="none" algn="tl"/>
                      </a:blipFill>
                      <a:ln>
                        <a:noFill/>
                      </a:ln>
                      <a:effectLst/>
                      <a:extLst/>
                    </p:spPr>
                  </p:pic>
                </p:oleObj>
              </mc:Fallback>
            </mc:AlternateContent>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0-#ppt_w/2"/>
                                          </p:val>
                                        </p:tav>
                                        <p:tav tm="100000">
                                          <p:val>
                                            <p:strVal val="#ppt_x"/>
                                          </p:val>
                                        </p:tav>
                                      </p:tavLst>
                                    </p:anim>
                                    <p:anim calcmode="lin" valueType="num">
                                      <p:cBhvr additive="base">
                                        <p:cTn id="8" dur="500" fill="hold"/>
                                        <p:tgtEl>
                                          <p:spTgt spid="3686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6867"/>
                                        </p:tgtEl>
                                        <p:attrNameLst>
                                          <p:attrName>style.visibility</p:attrName>
                                        </p:attrNameLst>
                                      </p:cBhvr>
                                      <p:to>
                                        <p:strVal val="visible"/>
                                      </p:to>
                                    </p:set>
                                    <p:anim calcmode="lin" valueType="num">
                                      <p:cBhvr additive="base">
                                        <p:cTn id="11" dur="500" fill="hold"/>
                                        <p:tgtEl>
                                          <p:spTgt spid="36867"/>
                                        </p:tgtEl>
                                        <p:attrNameLst>
                                          <p:attrName>ppt_x</p:attrName>
                                        </p:attrNameLst>
                                      </p:cBhvr>
                                      <p:tavLst>
                                        <p:tav tm="0">
                                          <p:val>
                                            <p:strVal val="0-#ppt_w/2"/>
                                          </p:val>
                                        </p:tav>
                                        <p:tav tm="100000">
                                          <p:val>
                                            <p:strVal val="#ppt_x"/>
                                          </p:val>
                                        </p:tav>
                                      </p:tavLst>
                                    </p:anim>
                                    <p:anim calcmode="lin" valueType="num">
                                      <p:cBhvr additive="base">
                                        <p:cTn id="12"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p:cNvSpPr>
          <p:nvPr/>
        </p:nvSpPr>
        <p:spPr bwMode="auto">
          <a:xfrm>
            <a:off x="571500" y="710173"/>
            <a:ext cx="8215313" cy="525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b="1" dirty="0">
                <a:solidFill>
                  <a:srgbClr val="FF0000"/>
                </a:solidFill>
                <a:latin typeface="Comic Sans MS" panose="030F0702030302020204" pitchFamily="66" charset="0"/>
                <a:cs typeface="Times New Roman" panose="02020603050405020304" pitchFamily="18" charset="0"/>
              </a:rPr>
              <a:t>Örnek2; </a:t>
            </a:r>
            <a:r>
              <a:rPr lang="tr-TR" altLang="tr-TR" sz="2800" dirty="0" smtClean="0">
                <a:solidFill>
                  <a:srgbClr val="FFFFFF"/>
                </a:solidFill>
                <a:latin typeface="Comic Sans MS" panose="030F0702030302020204" pitchFamily="66" charset="0"/>
                <a:cs typeface="Times New Roman" panose="02020603050405020304" pitchFamily="18" charset="0"/>
              </a:rPr>
              <a:t>FeSO</a:t>
            </a:r>
            <a:r>
              <a:rPr lang="tr-TR" altLang="tr-TR" sz="2800" baseline="-30000" dirty="0" smtClean="0">
                <a:solidFill>
                  <a:srgbClr val="FFFFFF"/>
                </a:solidFill>
                <a:latin typeface="Comic Sans MS" panose="030F0702030302020204" pitchFamily="66" charset="0"/>
                <a:cs typeface="Times New Roman" panose="02020603050405020304" pitchFamily="18" charset="0"/>
              </a:rPr>
              <a:t>4</a:t>
            </a:r>
            <a:r>
              <a:rPr lang="tr-TR" altLang="tr-TR" sz="2800" dirty="0" smtClean="0">
                <a:solidFill>
                  <a:srgbClr val="FFFFFF"/>
                </a:solidFill>
                <a:latin typeface="Comic Sans MS" panose="030F0702030302020204" pitchFamily="66" charset="0"/>
                <a:cs typeface="Times New Roman" panose="02020603050405020304" pitchFamily="18" charset="0"/>
              </a:rPr>
              <a:t>.5H</a:t>
            </a:r>
            <a:r>
              <a:rPr lang="tr-TR" altLang="tr-TR" sz="2800" baseline="-30000" dirty="0" smtClean="0">
                <a:solidFill>
                  <a:srgbClr val="FFFFFF"/>
                </a:solidFill>
                <a:latin typeface="Comic Sans MS" panose="030F0702030302020204" pitchFamily="66" charset="0"/>
                <a:cs typeface="Times New Roman" panose="02020603050405020304" pitchFamily="18" charset="0"/>
              </a:rPr>
              <a:t>2</a:t>
            </a:r>
            <a:r>
              <a:rPr lang="tr-TR" altLang="tr-TR" sz="2800" dirty="0" smtClean="0">
                <a:solidFill>
                  <a:srgbClr val="FFFFFF"/>
                </a:solidFill>
                <a:latin typeface="Comic Sans MS" panose="030F0702030302020204" pitchFamily="66" charset="0"/>
                <a:cs typeface="Times New Roman" panose="02020603050405020304" pitchFamily="18" charset="0"/>
              </a:rPr>
              <a:t>O (</a:t>
            </a:r>
            <a:r>
              <a:rPr lang="en-US" sz="2800" dirty="0" err="1" smtClean="0"/>
              <a:t>Demir</a:t>
            </a:r>
            <a:r>
              <a:rPr lang="en-US" sz="2800" dirty="0" smtClean="0"/>
              <a:t> </a:t>
            </a:r>
            <a:r>
              <a:rPr lang="en-US" sz="2800" dirty="0" err="1"/>
              <a:t>Sülfat</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tuzundan </a:t>
            </a:r>
            <a:r>
              <a:rPr lang="tr-TR" altLang="tr-TR" sz="2800" b="1" dirty="0">
                <a:solidFill>
                  <a:srgbClr val="00FF00"/>
                </a:solidFill>
                <a:latin typeface="Comic Sans MS" panose="030F0702030302020204" pitchFamily="66" charset="0"/>
                <a:cs typeface="Times New Roman" panose="02020603050405020304" pitchFamily="18" charset="0"/>
              </a:rPr>
              <a:t>1 </a:t>
            </a:r>
            <a:r>
              <a:rPr lang="tr-TR" altLang="tr-TR" sz="2800" b="1" dirty="0" err="1">
                <a:solidFill>
                  <a:srgbClr val="00FF00"/>
                </a:solidFill>
                <a:latin typeface="Comic Sans MS" panose="030F0702030302020204" pitchFamily="66" charset="0"/>
                <a:cs typeface="Times New Roman" panose="02020603050405020304" pitchFamily="18" charset="0"/>
              </a:rPr>
              <a:t>Molar</a:t>
            </a:r>
            <a:r>
              <a:rPr lang="tr-TR" altLang="tr-TR" sz="2800" dirty="0">
                <a:solidFill>
                  <a:srgbClr val="00FF00"/>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çözelti nasıl hazırlanır. </a:t>
            </a:r>
            <a:endParaRPr lang="tr-TR" altLang="tr-TR" sz="2800" dirty="0" smtClean="0">
              <a:solidFill>
                <a:srgbClr val="FFFFFF"/>
              </a:solidFill>
              <a:latin typeface="Comic Sans MS" panose="030F0702030302020204" pitchFamily="66" charset="0"/>
              <a:cs typeface="Times New Roman" panose="02020603050405020304" pitchFamily="18" charset="0"/>
            </a:endParaRPr>
          </a:p>
          <a:p>
            <a:pPr algn="just" eaLnBrk="0" hangingPunct="0"/>
            <a:endParaRPr lang="tr-TR" altLang="tr-TR" sz="28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800" dirty="0" smtClean="0">
                <a:solidFill>
                  <a:srgbClr val="FFFFFF"/>
                </a:solidFill>
                <a:latin typeface="Comic Sans MS" panose="030F0702030302020204" pitchFamily="66" charset="0"/>
                <a:cs typeface="Times New Roman" panose="02020603050405020304" pitchFamily="18" charset="0"/>
              </a:rPr>
              <a:t>1 </a:t>
            </a:r>
            <a:r>
              <a:rPr lang="tr-TR" altLang="tr-TR" sz="2800" dirty="0">
                <a:solidFill>
                  <a:srgbClr val="FFFFFF"/>
                </a:solidFill>
                <a:latin typeface="Comic Sans MS" panose="030F0702030302020204" pitchFamily="66" charset="0"/>
                <a:cs typeface="Times New Roman" panose="02020603050405020304" pitchFamily="18" charset="0"/>
              </a:rPr>
              <a:t>molekül </a:t>
            </a:r>
            <a:r>
              <a:rPr lang="tr-TR" altLang="tr-TR" sz="2800" dirty="0" smtClean="0">
                <a:solidFill>
                  <a:srgbClr val="FFFFFF"/>
                </a:solidFill>
                <a:latin typeface="Comic Sans MS" panose="030F0702030302020204" pitchFamily="66" charset="0"/>
                <a:cs typeface="Times New Roman" panose="02020603050405020304" pitchFamily="18" charset="0"/>
              </a:rPr>
              <a:t>FeSO</a:t>
            </a:r>
            <a:r>
              <a:rPr lang="tr-TR" altLang="tr-TR" sz="2800" baseline="-30000" dirty="0" smtClean="0">
                <a:solidFill>
                  <a:srgbClr val="FFFFFF"/>
                </a:solidFill>
                <a:latin typeface="Comic Sans MS" panose="030F0702030302020204" pitchFamily="66" charset="0"/>
                <a:cs typeface="Times New Roman" panose="02020603050405020304" pitchFamily="18" charset="0"/>
              </a:rPr>
              <a:t>4</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tuzu </a:t>
            </a:r>
            <a:r>
              <a:rPr lang="tr-TR" altLang="tr-TR" sz="2800" b="1" dirty="0">
                <a:solidFill>
                  <a:srgbClr val="FFC000"/>
                </a:solidFill>
                <a:latin typeface="Comic Sans MS" panose="030F0702030302020204" pitchFamily="66" charset="0"/>
                <a:cs typeface="Times New Roman" panose="02020603050405020304" pitchFamily="18" charset="0"/>
              </a:rPr>
              <a:t>242 g</a:t>
            </a:r>
            <a:r>
              <a:rPr lang="tr-TR" altLang="tr-TR" sz="2800" dirty="0">
                <a:solidFill>
                  <a:srgbClr val="FFC000"/>
                </a:solidFill>
                <a:latin typeface="Comic Sans MS" panose="030F0702030302020204" pitchFamily="66" charset="0"/>
                <a:cs typeface="Times New Roman" panose="02020603050405020304" pitchFamily="18" charset="0"/>
              </a:rPr>
              <a:t> </a:t>
            </a:r>
            <a:r>
              <a:rPr lang="tr-TR" altLang="tr-TR" sz="2800" dirty="0" err="1" smtClean="0">
                <a:solidFill>
                  <a:srgbClr val="FFFFFF"/>
                </a:solidFill>
                <a:latin typeface="Comic Sans MS" panose="030F0702030302020204" pitchFamily="66" charset="0"/>
                <a:cs typeface="Times New Roman" panose="02020603050405020304" pitchFamily="18" charset="0"/>
              </a:rPr>
              <a:t>dır</a:t>
            </a:r>
            <a:r>
              <a:rPr lang="tr-TR" altLang="tr-TR" sz="2800" dirty="0">
                <a:solidFill>
                  <a:srgbClr val="FFFFFF"/>
                </a:solidFill>
                <a:latin typeface="Comic Sans MS" panose="030F0702030302020204" pitchFamily="66" charset="0"/>
                <a:cs typeface="Times New Roman" panose="02020603050405020304" pitchFamily="18" charset="0"/>
              </a:rPr>
              <a:t> (152 + 90 = 242 </a:t>
            </a:r>
            <a:r>
              <a:rPr lang="tr-TR" altLang="tr-TR" sz="2800" dirty="0" smtClean="0">
                <a:solidFill>
                  <a:srgbClr val="FFFFFF"/>
                </a:solidFill>
                <a:latin typeface="Comic Sans MS" panose="030F0702030302020204" pitchFamily="66" charset="0"/>
                <a:cs typeface="Times New Roman" panose="02020603050405020304" pitchFamily="18" charset="0"/>
              </a:rPr>
              <a:t>g).</a:t>
            </a:r>
          </a:p>
          <a:p>
            <a:pPr algn="just" eaLnBrk="0" hangingPunct="0"/>
            <a:endParaRPr lang="tr-TR" altLang="tr-TR" sz="28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800" dirty="0" smtClean="0">
                <a:solidFill>
                  <a:srgbClr val="FFFFFF"/>
                </a:solidFill>
                <a:latin typeface="Comic Sans MS" panose="030F0702030302020204" pitchFamily="66" charset="0"/>
                <a:cs typeface="Times New Roman" panose="02020603050405020304" pitchFamily="18" charset="0"/>
              </a:rPr>
              <a:t>Yalnız </a:t>
            </a:r>
            <a:r>
              <a:rPr lang="tr-TR" altLang="tr-TR" sz="2800" dirty="0">
                <a:solidFill>
                  <a:srgbClr val="FFFFFF"/>
                </a:solidFill>
                <a:latin typeface="Comic Sans MS" panose="030F0702030302020204" pitchFamily="66" charset="0"/>
                <a:cs typeface="Times New Roman" panose="02020603050405020304" pitchFamily="18" charset="0"/>
              </a:rPr>
              <a:t>buradaki toplam bileşimin içinde </a:t>
            </a:r>
            <a:r>
              <a:rPr lang="tr-TR" altLang="tr-TR" sz="2800" b="1" dirty="0">
                <a:solidFill>
                  <a:srgbClr val="FFFF00"/>
                </a:solidFill>
                <a:latin typeface="Comic Sans MS" panose="030F0702030302020204" pitchFamily="66" charset="0"/>
                <a:cs typeface="Times New Roman" panose="02020603050405020304" pitchFamily="18" charset="0"/>
              </a:rPr>
              <a:t>5 molekül de su</a:t>
            </a:r>
            <a:r>
              <a:rPr lang="tr-TR" altLang="tr-TR" sz="2800" dirty="0">
                <a:solidFill>
                  <a:srgbClr val="FFFF00"/>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vardır. H</a:t>
            </a:r>
            <a:r>
              <a:rPr lang="tr-TR" altLang="tr-TR" sz="2800" baseline="-30000" dirty="0">
                <a:solidFill>
                  <a:srgbClr val="FFFFFF"/>
                </a:solidFill>
                <a:latin typeface="Comic Sans MS" panose="030F0702030302020204" pitchFamily="66" charset="0"/>
                <a:cs typeface="Times New Roman" panose="02020603050405020304" pitchFamily="18" charset="0"/>
              </a:rPr>
              <a:t>2</a:t>
            </a:r>
            <a:r>
              <a:rPr lang="tr-TR" altLang="tr-TR" sz="2800" dirty="0">
                <a:solidFill>
                  <a:srgbClr val="FFFFFF"/>
                </a:solidFill>
                <a:latin typeface="Comic Sans MS" panose="030F0702030302020204" pitchFamily="66" charset="0"/>
                <a:cs typeface="Times New Roman" panose="02020603050405020304" pitchFamily="18" charset="0"/>
              </a:rPr>
              <a:t>O ün molekül ağırlığı 18 g </a:t>
            </a:r>
            <a:r>
              <a:rPr lang="tr-TR" altLang="tr-TR" sz="2800" dirty="0" err="1">
                <a:solidFill>
                  <a:srgbClr val="FFFFFF"/>
                </a:solidFill>
                <a:latin typeface="Comic Sans MS" panose="030F0702030302020204" pitchFamily="66" charset="0"/>
                <a:cs typeface="Times New Roman" panose="02020603050405020304" pitchFamily="18" charset="0"/>
              </a:rPr>
              <a:t>dır</a:t>
            </a:r>
            <a:r>
              <a:rPr lang="tr-TR" altLang="tr-TR" sz="2800" dirty="0">
                <a:solidFill>
                  <a:srgbClr val="FFFFFF"/>
                </a:solidFill>
                <a:latin typeface="Comic Sans MS" panose="030F0702030302020204" pitchFamily="66" charset="0"/>
                <a:cs typeface="Times New Roman" panose="02020603050405020304" pitchFamily="18" charset="0"/>
              </a:rPr>
              <a:t>. 18 g x 5 = 90 </a:t>
            </a:r>
            <a:r>
              <a:rPr lang="tr-TR" altLang="tr-TR" sz="2800" dirty="0" smtClean="0">
                <a:solidFill>
                  <a:srgbClr val="FFFFFF"/>
                </a:solidFill>
                <a:latin typeface="Comic Sans MS" panose="030F0702030302020204" pitchFamily="66" charset="0"/>
                <a:cs typeface="Times New Roman" panose="02020603050405020304" pitchFamily="18" charset="0"/>
              </a:rPr>
              <a:t>g</a:t>
            </a:r>
          </a:p>
          <a:p>
            <a:pPr algn="just" eaLnBrk="0" hangingPunct="0"/>
            <a:endParaRPr lang="tr-TR" altLang="tr-TR" sz="2800" dirty="0">
              <a:solidFill>
                <a:srgbClr val="FFFFFF"/>
              </a:solidFill>
              <a:latin typeface="Comic Sans MS" panose="030F0702030302020204" pitchFamily="66" charset="0"/>
            </a:endParaRPr>
          </a:p>
          <a:p>
            <a:pPr algn="just" eaLnBrk="0" hangingPunct="0"/>
            <a:r>
              <a:rPr lang="tr-TR" altLang="tr-TR" sz="2800" dirty="0">
                <a:solidFill>
                  <a:srgbClr val="FFFFFF"/>
                </a:solidFill>
                <a:latin typeface="Comic Sans MS" panose="030F0702030302020204" pitchFamily="66" charset="0"/>
                <a:cs typeface="Times New Roman" panose="02020603050405020304" pitchFamily="18" charset="0"/>
              </a:rPr>
              <a:t>FeSO</a:t>
            </a:r>
            <a:r>
              <a:rPr lang="tr-TR" altLang="tr-TR" sz="2800" baseline="-30000" dirty="0">
                <a:solidFill>
                  <a:srgbClr val="FFFFFF"/>
                </a:solidFill>
                <a:latin typeface="Comic Sans MS" panose="030F0702030302020204" pitchFamily="66" charset="0"/>
                <a:cs typeface="Times New Roman" panose="02020603050405020304" pitchFamily="18" charset="0"/>
              </a:rPr>
              <a:t>4</a:t>
            </a:r>
            <a:r>
              <a:rPr lang="tr-TR" altLang="tr-TR" sz="2800" dirty="0">
                <a:solidFill>
                  <a:srgbClr val="FFFFFF"/>
                </a:solidFill>
                <a:latin typeface="Comic Sans MS" panose="030F0702030302020204" pitchFamily="66" charset="0"/>
                <a:cs typeface="Times New Roman" panose="02020603050405020304" pitchFamily="18" charset="0"/>
              </a:rPr>
              <a:t>.5H</a:t>
            </a:r>
            <a:r>
              <a:rPr lang="tr-TR" altLang="tr-TR" sz="2800" baseline="-30000" dirty="0">
                <a:solidFill>
                  <a:srgbClr val="FFFFFF"/>
                </a:solidFill>
                <a:latin typeface="Comic Sans MS" panose="030F0702030302020204" pitchFamily="66" charset="0"/>
                <a:cs typeface="Times New Roman" panose="02020603050405020304" pitchFamily="18" charset="0"/>
              </a:rPr>
              <a:t>2</a:t>
            </a:r>
            <a:r>
              <a:rPr lang="tr-TR" altLang="tr-TR" sz="2800" dirty="0">
                <a:solidFill>
                  <a:srgbClr val="FFFFFF"/>
                </a:solidFill>
                <a:latin typeface="Comic Sans MS" panose="030F0702030302020204" pitchFamily="66" charset="0"/>
                <a:cs typeface="Times New Roman" panose="02020603050405020304" pitchFamily="18" charset="0"/>
              </a:rPr>
              <a:t>O den </a:t>
            </a:r>
            <a:r>
              <a:rPr lang="tr-TR" altLang="tr-TR" sz="2800" b="1" dirty="0">
                <a:solidFill>
                  <a:srgbClr val="FF9933"/>
                </a:solidFill>
                <a:latin typeface="Comic Sans MS" panose="030F0702030302020204" pitchFamily="66" charset="0"/>
                <a:cs typeface="Times New Roman" panose="02020603050405020304" pitchFamily="18" charset="0"/>
              </a:rPr>
              <a:t>242 g</a:t>
            </a:r>
            <a:r>
              <a:rPr lang="tr-TR" altLang="tr-TR" sz="2800" b="1" dirty="0">
                <a:solidFill>
                  <a:srgbClr val="FFFFFF"/>
                </a:solidFill>
                <a:latin typeface="Comic Sans MS" panose="030F0702030302020204" pitchFamily="66" charset="0"/>
                <a:cs typeface="Times New Roman" panose="02020603050405020304" pitchFamily="18" charset="0"/>
              </a:rPr>
              <a:t> tartılır</a:t>
            </a:r>
            <a:r>
              <a:rPr lang="tr-TR" altLang="tr-TR" sz="2800" dirty="0">
                <a:solidFill>
                  <a:srgbClr val="FFFFFF"/>
                </a:solidFill>
                <a:latin typeface="Comic Sans MS" panose="030F0702030302020204" pitchFamily="66" charset="0"/>
                <a:cs typeface="Times New Roman" panose="02020603050405020304" pitchFamily="18" charset="0"/>
              </a:rPr>
              <a:t> ve </a:t>
            </a:r>
            <a:r>
              <a:rPr lang="tr-TR" altLang="tr-TR" sz="2800" dirty="0" smtClean="0">
                <a:solidFill>
                  <a:srgbClr val="FFFFFF"/>
                </a:solidFill>
                <a:latin typeface="Comic Sans MS" panose="030F0702030302020204" pitchFamily="66" charset="0"/>
                <a:cs typeface="Times New Roman" panose="02020603050405020304" pitchFamily="18" charset="0"/>
              </a:rPr>
              <a:t>(90 kimyasaldan gelir) 910 g su ilave </a:t>
            </a:r>
            <a:r>
              <a:rPr lang="tr-TR" altLang="tr-TR" sz="2800" dirty="0">
                <a:solidFill>
                  <a:srgbClr val="FFFFFF"/>
                </a:solidFill>
                <a:latin typeface="Comic Sans MS" panose="030F0702030302020204" pitchFamily="66" charset="0"/>
                <a:cs typeface="Times New Roman" panose="02020603050405020304" pitchFamily="18" charset="0"/>
              </a:rPr>
              <a:t>edilir.</a:t>
            </a:r>
            <a:endParaRPr lang="tr-TR" altLang="tr-TR" sz="2800"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2 İçerik Yer Tutucusu"/>
          <p:cNvSpPr>
            <a:spLocks noGrp="1"/>
          </p:cNvSpPr>
          <p:nvPr>
            <p:ph idx="1"/>
          </p:nvPr>
        </p:nvSpPr>
        <p:spPr>
          <a:xfrm>
            <a:off x="107504" y="332656"/>
            <a:ext cx="9036496" cy="4071937"/>
          </a:xfrm>
        </p:spPr>
        <p:txBody>
          <a:bodyPr/>
          <a:lstStyle/>
          <a:p>
            <a:pPr marL="0" indent="0" algn="just">
              <a:buFontTx/>
              <a:buNone/>
            </a:pPr>
            <a:r>
              <a:rPr lang="tr-TR" altLang="tr-TR" sz="2800" b="1" dirty="0" smtClean="0">
                <a:solidFill>
                  <a:srgbClr val="FF0000"/>
                </a:solidFill>
                <a:latin typeface="Comic Sans MS" panose="030F0702030302020204" pitchFamily="66" charset="0"/>
              </a:rPr>
              <a:t>Örnek3;</a:t>
            </a:r>
            <a:r>
              <a:rPr lang="tr-TR" altLang="tr-TR" sz="2800" dirty="0" smtClean="0">
                <a:solidFill>
                  <a:srgbClr val="FF0000"/>
                </a:solidFill>
                <a:latin typeface="Comic Sans MS" panose="030F0702030302020204" pitchFamily="66" charset="0"/>
              </a:rPr>
              <a:t> </a:t>
            </a:r>
            <a:r>
              <a:rPr lang="tr-TR" altLang="tr-TR" sz="2800" dirty="0" smtClean="0">
                <a:solidFill>
                  <a:schemeClr val="bg1"/>
                </a:solidFill>
                <a:latin typeface="Comic Sans MS" panose="030F0702030302020204" pitchFamily="66" charset="0"/>
              </a:rPr>
              <a:t>1,979 g MnCl</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.4H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O (</a:t>
            </a:r>
            <a:r>
              <a:rPr lang="en-US" sz="2800" dirty="0" err="1" smtClean="0"/>
              <a:t>Mangan</a:t>
            </a:r>
            <a:r>
              <a:rPr lang="en-US" sz="2800" dirty="0" smtClean="0"/>
              <a:t> </a:t>
            </a:r>
            <a:r>
              <a:rPr lang="en-US" sz="2800" dirty="0" err="1"/>
              <a:t>Klorür</a:t>
            </a:r>
            <a:r>
              <a:rPr lang="tr-TR" altLang="tr-TR" sz="2800" dirty="0" smtClean="0">
                <a:solidFill>
                  <a:schemeClr val="bg1"/>
                </a:solidFill>
                <a:latin typeface="Comic Sans MS" panose="030F0702030302020204" pitchFamily="66" charset="0"/>
              </a:rPr>
              <a:t>) saf suda çözülerek 500 </a:t>
            </a:r>
            <a:r>
              <a:rPr lang="tr-TR" altLang="tr-TR" sz="2800" dirty="0" err="1" smtClean="0">
                <a:solidFill>
                  <a:schemeClr val="bg1"/>
                </a:solidFill>
                <a:latin typeface="Comic Sans MS" panose="030F0702030302020204" pitchFamily="66" charset="0"/>
              </a:rPr>
              <a:t>mL</a:t>
            </a:r>
            <a:r>
              <a:rPr lang="tr-TR" altLang="tr-TR" sz="2800" dirty="0" smtClean="0">
                <a:solidFill>
                  <a:schemeClr val="bg1"/>
                </a:solidFill>
                <a:latin typeface="Comic Sans MS" panose="030F0702030302020204" pitchFamily="66" charset="0"/>
              </a:rPr>
              <a:t> </a:t>
            </a:r>
            <a:r>
              <a:rPr lang="tr-TR" altLang="tr-TR" sz="2800" dirty="0" err="1" smtClean="0">
                <a:solidFill>
                  <a:schemeClr val="bg1"/>
                </a:solidFill>
                <a:latin typeface="Comic Sans MS" panose="030F0702030302020204" pitchFamily="66" charset="0"/>
              </a:rPr>
              <a:t>lik</a:t>
            </a:r>
            <a:r>
              <a:rPr lang="tr-TR" altLang="tr-TR" sz="2800" dirty="0" smtClean="0">
                <a:solidFill>
                  <a:schemeClr val="bg1"/>
                </a:solidFill>
                <a:latin typeface="Comic Sans MS" panose="030F0702030302020204" pitchFamily="66" charset="0"/>
              </a:rPr>
              <a:t> bir çözelti hazırlanıyor. Bu çözeltinin </a:t>
            </a:r>
            <a:r>
              <a:rPr lang="tr-TR" altLang="tr-TR" sz="2800" dirty="0" err="1" smtClean="0">
                <a:solidFill>
                  <a:srgbClr val="FFCC66"/>
                </a:solidFill>
                <a:latin typeface="Comic Sans MS" panose="030F0702030302020204" pitchFamily="66" charset="0"/>
              </a:rPr>
              <a:t>molaritesini</a:t>
            </a:r>
            <a:r>
              <a:rPr lang="tr-TR" altLang="tr-TR" sz="2800" dirty="0" smtClean="0">
                <a:solidFill>
                  <a:schemeClr val="bg1"/>
                </a:solidFill>
                <a:latin typeface="Comic Sans MS" panose="030F0702030302020204" pitchFamily="66" charset="0"/>
              </a:rPr>
              <a:t> hesaplayınız</a:t>
            </a:r>
            <a:r>
              <a:rPr lang="tr-TR" altLang="tr-TR" sz="2800" dirty="0" smtClean="0">
                <a:solidFill>
                  <a:schemeClr val="bg1"/>
                </a:solidFill>
                <a:latin typeface="Comic Sans MS" panose="030F0702030302020204" pitchFamily="66" charset="0"/>
              </a:rPr>
              <a:t>.</a:t>
            </a:r>
          </a:p>
          <a:p>
            <a:pPr marL="0" indent="0" algn="just">
              <a:buFontTx/>
              <a:buNone/>
            </a:pPr>
            <a:endParaRPr lang="tr-TR" altLang="tr-TR" sz="2400" dirty="0" smtClean="0">
              <a:solidFill>
                <a:schemeClr val="bg1"/>
              </a:solidFill>
              <a:latin typeface="Comic Sans MS" panose="030F0702030302020204" pitchFamily="66" charset="0"/>
            </a:endParaRPr>
          </a:p>
          <a:p>
            <a:pPr marL="0" indent="0" algn="just">
              <a:buFontTx/>
              <a:buNone/>
            </a:pPr>
            <a:r>
              <a:rPr lang="tr-TR" altLang="tr-TR" sz="2400" dirty="0">
                <a:solidFill>
                  <a:srgbClr val="FFFF00"/>
                </a:solidFill>
                <a:latin typeface="Comic Sans MS" panose="030F0702030302020204" pitchFamily="66" charset="0"/>
              </a:rPr>
              <a:t>M</a:t>
            </a:r>
            <a:r>
              <a:rPr lang="tr-TR" altLang="tr-TR" sz="2400" dirty="0" smtClean="0">
                <a:solidFill>
                  <a:srgbClr val="FFFF00"/>
                </a:solidFill>
                <a:latin typeface="Comic Sans MS" panose="030F0702030302020204" pitchFamily="66" charset="0"/>
              </a:rPr>
              <a:t> </a:t>
            </a:r>
            <a:r>
              <a:rPr lang="tr-TR" altLang="tr-TR" sz="2400" dirty="0" smtClean="0">
                <a:solidFill>
                  <a:srgbClr val="FFFF00"/>
                </a:solidFill>
                <a:latin typeface="Comic Sans MS" panose="030F0702030302020204" pitchFamily="66" charset="0"/>
              </a:rPr>
              <a:t>= </a:t>
            </a:r>
            <a:r>
              <a:rPr lang="tr-TR" altLang="tr-TR" sz="2400" dirty="0" smtClean="0">
                <a:solidFill>
                  <a:srgbClr val="FFFF00"/>
                </a:solidFill>
                <a:latin typeface="Comic Sans MS" panose="030F0702030302020204" pitchFamily="66" charset="0"/>
              </a:rPr>
              <a:t>n (mol sayısı) </a:t>
            </a:r>
            <a:r>
              <a:rPr lang="tr-TR" altLang="tr-TR" sz="2400" dirty="0" smtClean="0">
                <a:solidFill>
                  <a:srgbClr val="FFFF00"/>
                </a:solidFill>
                <a:latin typeface="Comic Sans MS" panose="030F0702030302020204" pitchFamily="66" charset="0"/>
              </a:rPr>
              <a:t>/ </a:t>
            </a:r>
            <a:r>
              <a:rPr lang="tr-TR" altLang="tr-TR" sz="2400" dirty="0" smtClean="0">
                <a:solidFill>
                  <a:srgbClr val="FFFF00"/>
                </a:solidFill>
                <a:latin typeface="Comic Sans MS" panose="030F0702030302020204" pitchFamily="66" charset="0"/>
              </a:rPr>
              <a:t>V (hacim) </a:t>
            </a:r>
            <a:r>
              <a:rPr lang="tr-TR" altLang="tr-TR" sz="2400" dirty="0" smtClean="0">
                <a:solidFill>
                  <a:srgbClr val="FFFF00"/>
                </a:solidFill>
                <a:latin typeface="Comic Sans MS" panose="030F0702030302020204" pitchFamily="66" charset="0"/>
              </a:rPr>
              <a:t>→ </a:t>
            </a:r>
            <a:r>
              <a:rPr lang="tr-TR" altLang="tr-TR" sz="2400" dirty="0" smtClean="0">
                <a:solidFill>
                  <a:srgbClr val="FFFF00"/>
                </a:solidFill>
                <a:latin typeface="Comic Sans MS" panose="030F0702030302020204" pitchFamily="66" charset="0"/>
              </a:rPr>
              <a:t> n </a:t>
            </a:r>
            <a:r>
              <a:rPr lang="tr-TR" altLang="tr-TR" sz="2400" dirty="0" smtClean="0">
                <a:solidFill>
                  <a:srgbClr val="FFFF00"/>
                </a:solidFill>
                <a:latin typeface="Comic Sans MS" panose="030F0702030302020204" pitchFamily="66" charset="0"/>
              </a:rPr>
              <a:t>= </a:t>
            </a:r>
            <a:r>
              <a:rPr lang="tr-TR" altLang="tr-TR" sz="2400" dirty="0" smtClean="0">
                <a:solidFill>
                  <a:srgbClr val="FFFF00"/>
                </a:solidFill>
                <a:latin typeface="Comic Sans MS" panose="030F0702030302020204" pitchFamily="66" charset="0"/>
              </a:rPr>
              <a:t>m (madde miktarı) </a:t>
            </a:r>
            <a:r>
              <a:rPr lang="tr-TR" altLang="tr-TR" sz="2400" dirty="0" smtClean="0">
                <a:solidFill>
                  <a:srgbClr val="FFFF00"/>
                </a:solidFill>
                <a:latin typeface="Comic Sans MS" panose="030F0702030302020204" pitchFamily="66" charset="0"/>
              </a:rPr>
              <a:t>/ MA</a:t>
            </a:r>
          </a:p>
          <a:p>
            <a:pPr marL="0" indent="0" algn="ctr">
              <a:buFontTx/>
              <a:buNone/>
            </a:pPr>
            <a:endParaRPr lang="tr-TR" altLang="tr-TR" sz="2800" dirty="0" smtClean="0">
              <a:solidFill>
                <a:schemeClr val="bg1"/>
              </a:solidFill>
              <a:latin typeface="Comic Sans MS" panose="030F0702030302020204" pitchFamily="66" charset="0"/>
            </a:endParaRPr>
          </a:p>
          <a:p>
            <a:pPr marL="0" indent="0" algn="ctr">
              <a:buFontTx/>
              <a:buNone/>
            </a:pPr>
            <a:r>
              <a:rPr lang="tr-TR" altLang="tr-TR" sz="2800" dirty="0" smtClean="0">
                <a:solidFill>
                  <a:schemeClr val="bg1"/>
                </a:solidFill>
                <a:latin typeface="Comic Sans MS" panose="030F0702030302020204" pitchFamily="66" charset="0"/>
              </a:rPr>
              <a:t>MA = </a:t>
            </a:r>
            <a:r>
              <a:rPr lang="tr-TR" altLang="tr-TR" sz="2800" dirty="0" smtClean="0">
                <a:solidFill>
                  <a:schemeClr val="bg1"/>
                </a:solidFill>
                <a:latin typeface="Comic Sans MS" panose="030F0702030302020204" pitchFamily="66" charset="0"/>
              </a:rPr>
              <a:t>MnCl</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 = 54,9 + (2 x 35,45) = </a:t>
            </a:r>
            <a:r>
              <a:rPr lang="tr-TR" altLang="tr-TR" sz="2800" dirty="0">
                <a:solidFill>
                  <a:schemeClr val="bg1"/>
                </a:solidFill>
                <a:latin typeface="Comic Sans MS" panose="030F0702030302020204" pitchFamily="66" charset="0"/>
              </a:rPr>
              <a:t>125,8 </a:t>
            </a:r>
            <a:r>
              <a:rPr lang="tr-TR" altLang="tr-TR" sz="2800" dirty="0" smtClean="0">
                <a:solidFill>
                  <a:schemeClr val="bg1"/>
                </a:solidFill>
                <a:latin typeface="Comic Sans MS" panose="030F0702030302020204" pitchFamily="66" charset="0"/>
              </a:rPr>
              <a:t>g</a:t>
            </a:r>
          </a:p>
          <a:p>
            <a:pPr marL="0" indent="0" algn="ctr">
              <a:buFontTx/>
              <a:buNone/>
            </a:pPr>
            <a:r>
              <a:rPr lang="tr-TR" altLang="tr-TR" sz="2800" dirty="0" smtClean="0">
                <a:solidFill>
                  <a:schemeClr val="bg1"/>
                </a:solidFill>
                <a:latin typeface="Comic Sans MS" panose="030F0702030302020204" pitchFamily="66" charset="0"/>
              </a:rPr>
              <a:t>MA </a:t>
            </a:r>
            <a:r>
              <a:rPr lang="tr-TR" altLang="tr-TR" sz="2800" dirty="0" smtClean="0">
                <a:solidFill>
                  <a:schemeClr val="bg1"/>
                </a:solidFill>
                <a:latin typeface="Comic Sans MS" panose="030F0702030302020204" pitchFamily="66" charset="0"/>
              </a:rPr>
              <a:t>= </a:t>
            </a:r>
            <a:r>
              <a:rPr lang="tr-TR" altLang="tr-TR" sz="2800" dirty="0" smtClean="0">
                <a:solidFill>
                  <a:schemeClr val="bg1"/>
                </a:solidFill>
                <a:latin typeface="Comic Sans MS" panose="030F0702030302020204" pitchFamily="66" charset="0"/>
              </a:rPr>
              <a:t>4H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O = 4x18 = 72</a:t>
            </a:r>
          </a:p>
          <a:p>
            <a:pPr marL="0" indent="0" algn="ctr">
              <a:buFontTx/>
              <a:buNone/>
            </a:pPr>
            <a:r>
              <a:rPr lang="tr-TR" altLang="tr-TR" sz="2800" dirty="0" smtClean="0">
                <a:solidFill>
                  <a:schemeClr val="bg1"/>
                </a:solidFill>
                <a:latin typeface="Comic Sans MS" panose="030F0702030302020204" pitchFamily="66" charset="0"/>
              </a:rPr>
              <a:t>MA= 125,8 </a:t>
            </a:r>
            <a:r>
              <a:rPr lang="tr-TR" altLang="tr-TR" sz="2800" dirty="0" smtClean="0">
                <a:solidFill>
                  <a:schemeClr val="bg1"/>
                </a:solidFill>
                <a:latin typeface="Comic Sans MS" panose="030F0702030302020204" pitchFamily="66" charset="0"/>
              </a:rPr>
              <a:t>+ 72 = </a:t>
            </a:r>
            <a:r>
              <a:rPr lang="tr-TR" altLang="tr-TR" sz="2800" dirty="0" smtClean="0">
                <a:solidFill>
                  <a:srgbClr val="92D050"/>
                </a:solidFill>
                <a:latin typeface="Comic Sans MS" panose="030F0702030302020204" pitchFamily="66" charset="0"/>
              </a:rPr>
              <a:t>197,9  g</a:t>
            </a:r>
          </a:p>
          <a:p>
            <a:pPr marL="0" indent="0" algn="ctr">
              <a:buFontTx/>
              <a:buNone/>
            </a:pPr>
            <a:endParaRPr lang="tr-TR" altLang="tr-TR" sz="2800" dirty="0" smtClean="0">
              <a:solidFill>
                <a:schemeClr val="bg1"/>
              </a:solidFill>
              <a:latin typeface="Comic Sans MS" panose="030F0702030302020204" pitchFamily="66" charset="0"/>
            </a:endParaRPr>
          </a:p>
          <a:p>
            <a:pPr marL="0" indent="0" algn="ctr">
              <a:buFontTx/>
              <a:buNone/>
            </a:pPr>
            <a:r>
              <a:rPr lang="tr-TR" altLang="tr-TR" sz="2800" dirty="0" smtClean="0">
                <a:solidFill>
                  <a:schemeClr val="bg1"/>
                </a:solidFill>
                <a:latin typeface="Comic Sans MS" panose="030F0702030302020204" pitchFamily="66" charset="0"/>
              </a:rPr>
              <a:t>500 </a:t>
            </a:r>
            <a:r>
              <a:rPr lang="tr-TR" altLang="tr-TR" sz="2800" dirty="0" err="1" smtClean="0">
                <a:solidFill>
                  <a:schemeClr val="bg1"/>
                </a:solidFill>
                <a:latin typeface="Comic Sans MS" panose="030F0702030302020204" pitchFamily="66" charset="0"/>
              </a:rPr>
              <a:t>mL</a:t>
            </a:r>
            <a:r>
              <a:rPr lang="tr-TR" altLang="tr-TR" sz="2800" dirty="0" smtClean="0">
                <a:solidFill>
                  <a:schemeClr val="bg1"/>
                </a:solidFill>
                <a:latin typeface="Comic Sans MS" panose="030F0702030302020204" pitchFamily="66" charset="0"/>
              </a:rPr>
              <a:t> – (72 </a:t>
            </a:r>
            <a:r>
              <a:rPr lang="tr-TR" altLang="tr-TR" sz="2800" dirty="0" err="1" smtClean="0">
                <a:solidFill>
                  <a:schemeClr val="bg1"/>
                </a:solidFill>
                <a:latin typeface="Comic Sans MS" panose="030F0702030302020204" pitchFamily="66" charset="0"/>
              </a:rPr>
              <a:t>mL</a:t>
            </a:r>
            <a:r>
              <a:rPr lang="tr-TR" altLang="tr-TR" sz="2800" dirty="0" smtClean="0">
                <a:solidFill>
                  <a:schemeClr val="bg1"/>
                </a:solidFill>
                <a:latin typeface="Comic Sans MS" panose="030F0702030302020204" pitchFamily="66" charset="0"/>
              </a:rPr>
              <a:t> su) = 428 </a:t>
            </a:r>
            <a:r>
              <a:rPr lang="tr-TR" altLang="tr-TR" sz="2800" dirty="0" err="1" smtClean="0">
                <a:solidFill>
                  <a:schemeClr val="bg1"/>
                </a:solidFill>
                <a:latin typeface="Comic Sans MS" panose="030F0702030302020204" pitchFamily="66" charset="0"/>
              </a:rPr>
              <a:t>mL</a:t>
            </a:r>
            <a:r>
              <a:rPr lang="tr-TR" altLang="tr-TR" sz="2800" dirty="0" smtClean="0">
                <a:solidFill>
                  <a:schemeClr val="bg1"/>
                </a:solidFill>
                <a:latin typeface="Comic Sans MS" panose="030F0702030302020204" pitchFamily="66" charset="0"/>
              </a:rPr>
              <a:t> su gerekir.</a:t>
            </a:r>
          </a:p>
        </p:txBody>
      </p:sp>
      <p:graphicFrame>
        <p:nvGraphicFramePr>
          <p:cNvPr id="50178" name="Object 6" descr="Papirüs"/>
          <p:cNvGraphicFramePr>
            <a:graphicFrameLocks noChangeAspect="1"/>
          </p:cNvGraphicFramePr>
          <p:nvPr>
            <p:extLst>
              <p:ext uri="{D42A27DB-BD31-4B8C-83A1-F6EECF244321}">
                <p14:modId xmlns:p14="http://schemas.microsoft.com/office/powerpoint/2010/main" val="1157755353"/>
              </p:ext>
            </p:extLst>
          </p:nvPr>
        </p:nvGraphicFramePr>
        <p:xfrm>
          <a:off x="2870200" y="5732463"/>
          <a:ext cx="5273675" cy="609600"/>
        </p:xfrm>
        <a:graphic>
          <a:graphicData uri="http://schemas.openxmlformats.org/presentationml/2006/ole">
            <mc:AlternateContent xmlns:mc="http://schemas.openxmlformats.org/markup-compatibility/2006">
              <mc:Choice xmlns:v="urn:schemas-microsoft-com:vml" Requires="v">
                <p:oleObj spid="_x0000_s3134" name="Denklem" r:id="rId4" imgW="2387520" imgH="419040" progId="Equation.3">
                  <p:embed/>
                </p:oleObj>
              </mc:Choice>
              <mc:Fallback>
                <p:oleObj name="Denklem" r:id="rId4" imgW="2387520" imgH="419040" progId="Equation.3">
                  <p:embed/>
                  <p:pic>
                    <p:nvPicPr>
                      <p:cNvPr id="0" name="Object 6" descr="Papirüs"/>
                      <p:cNvPicPr>
                        <a:picLocks noChangeAspect="1" noChangeArrowheads="1"/>
                      </p:cNvPicPr>
                      <p:nvPr/>
                    </p:nvPicPr>
                    <p:blipFill>
                      <a:blip r:embed="rId5"/>
                      <a:srcRect/>
                      <a:stretch>
                        <a:fillRect/>
                      </a:stretch>
                    </p:blipFill>
                    <p:spPr bwMode="auto">
                      <a:xfrm>
                        <a:off x="2870200" y="5732463"/>
                        <a:ext cx="5273675" cy="609600"/>
                      </a:xfrm>
                      <a:prstGeom prst="rect">
                        <a:avLst/>
                      </a:prstGeom>
                      <a:blipFill dpi="0" rotWithShape="1">
                        <a:blip r:embed="rId6">
                          <a:alphaModFix amt="50000"/>
                        </a:blip>
                        <a:srcRect/>
                        <a:tile tx="0" ty="0" sx="100000" sy="100000" flip="none" algn="tl"/>
                      </a:blipFill>
                      <a:ln>
                        <a:noFill/>
                      </a:ln>
                      <a:effectLst/>
                      <a:extLst/>
                    </p:spPr>
                  </p:pic>
                </p:oleObj>
              </mc:Fallback>
            </mc:AlternateContent>
          </a:graphicData>
        </a:graphic>
      </p:graphicFrame>
      <p:graphicFrame>
        <p:nvGraphicFramePr>
          <p:cNvPr id="2" name="Nesne 1" descr="Tuval"/>
          <p:cNvGraphicFramePr>
            <a:graphicFrameLocks noChangeAspect="1"/>
          </p:cNvGraphicFramePr>
          <p:nvPr>
            <p:extLst>
              <p:ext uri="{D42A27DB-BD31-4B8C-83A1-F6EECF244321}">
                <p14:modId xmlns:p14="http://schemas.microsoft.com/office/powerpoint/2010/main" val="72962068"/>
              </p:ext>
            </p:extLst>
          </p:nvPr>
        </p:nvGraphicFramePr>
        <p:xfrm>
          <a:off x="251520" y="5733256"/>
          <a:ext cx="2159258" cy="753169"/>
        </p:xfrm>
        <a:graphic>
          <a:graphicData uri="http://schemas.openxmlformats.org/presentationml/2006/ole">
            <mc:AlternateContent xmlns:mc="http://schemas.openxmlformats.org/markup-compatibility/2006">
              <mc:Choice xmlns:v="urn:schemas-microsoft-com:vml" Requires="v">
                <p:oleObj spid="_x0000_s3135" name="Denklem" r:id="rId7" imgW="1130040" imgH="393480" progId="Equation.3">
                  <p:embed/>
                </p:oleObj>
              </mc:Choice>
              <mc:Fallback>
                <p:oleObj name="Denklem" r:id="rId7" imgW="1130040" imgH="393480" progId="Equation.3">
                  <p:embed/>
                  <p:pic>
                    <p:nvPicPr>
                      <p:cNvPr id="0" name="Object 6" descr="Tuval"/>
                      <p:cNvPicPr>
                        <a:picLocks noChangeAspect="1" noChangeArrowheads="1"/>
                      </p:cNvPicPr>
                      <p:nvPr/>
                    </p:nvPicPr>
                    <p:blipFill>
                      <a:blip r:embed="rId8"/>
                      <a:srcRect/>
                      <a:stretch>
                        <a:fillRect/>
                      </a:stretch>
                    </p:blipFill>
                    <p:spPr bwMode="auto">
                      <a:xfrm>
                        <a:off x="251520" y="5733256"/>
                        <a:ext cx="2159258" cy="753169"/>
                      </a:xfrm>
                      <a:prstGeom prst="rect">
                        <a:avLst/>
                      </a:prstGeom>
                      <a:blipFill dpi="0" rotWithShape="1">
                        <a:blip r:embed="rId9">
                          <a:alphaModFix amt="50000"/>
                        </a:blip>
                        <a:srcRect/>
                        <a:tile tx="0" ty="0" sx="100000" sy="100000" flip="none" algn="tl"/>
                      </a:blipFill>
                      <a:ln>
                        <a:noFill/>
                      </a:ln>
                      <a:effectLst/>
                    </p:spPr>
                  </p:pic>
                </p:oleObj>
              </mc:Fallback>
            </mc:AlternateContent>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additive="base">
                                        <p:cTn id="7" dur="500" fill="hold"/>
                                        <p:tgtEl>
                                          <p:spTgt spid="50178"/>
                                        </p:tgtEl>
                                        <p:attrNameLst>
                                          <p:attrName>ppt_x</p:attrName>
                                        </p:attrNameLst>
                                      </p:cBhvr>
                                      <p:tavLst>
                                        <p:tav tm="0">
                                          <p:val>
                                            <p:strVal val="0-#ppt_w/2"/>
                                          </p:val>
                                        </p:tav>
                                        <p:tav tm="100000">
                                          <p:val>
                                            <p:strVal val="#ppt_x"/>
                                          </p:val>
                                        </p:tav>
                                      </p:tavLst>
                                    </p:anim>
                                    <p:anim calcmode="lin" valueType="num">
                                      <p:cBhvr additive="base">
                                        <p:cTn id="8" dur="500" fill="hold"/>
                                        <p:tgtEl>
                                          <p:spTgt spid="5017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Başlık"/>
          <p:cNvSpPr>
            <a:spLocks noGrp="1"/>
          </p:cNvSpPr>
          <p:nvPr>
            <p:ph type="title"/>
          </p:nvPr>
        </p:nvSpPr>
        <p:spPr>
          <a:xfrm>
            <a:off x="2214563" y="500063"/>
            <a:ext cx="4857750" cy="500062"/>
          </a:xfrm>
        </p:spPr>
        <p:txBody>
          <a:bodyPr/>
          <a:lstStyle/>
          <a:p>
            <a:r>
              <a:rPr lang="tr-TR" altLang="tr-TR" sz="2800" b="1" smtClean="0">
                <a:solidFill>
                  <a:schemeClr val="bg1"/>
                </a:solidFill>
                <a:latin typeface="Comic Sans MS" panose="030F0702030302020204" pitchFamily="66" charset="0"/>
              </a:rPr>
              <a:t>NORMALİTE (N)</a:t>
            </a:r>
            <a:endParaRPr lang="tr-TR" altLang="tr-TR" sz="2800" smtClean="0">
              <a:solidFill>
                <a:schemeClr val="bg1"/>
              </a:solidFill>
              <a:latin typeface="Comic Sans MS" panose="030F0702030302020204" pitchFamily="66" charset="0"/>
            </a:endParaRPr>
          </a:p>
        </p:txBody>
      </p:sp>
      <p:sp>
        <p:nvSpPr>
          <p:cNvPr id="36866" name="4 Dikdörtgen"/>
          <p:cNvSpPr>
            <a:spLocks noChangeArrowheads="1"/>
          </p:cNvSpPr>
          <p:nvPr/>
        </p:nvSpPr>
        <p:spPr bwMode="auto">
          <a:xfrm>
            <a:off x="357188" y="1143000"/>
            <a:ext cx="8429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dirty="0">
                <a:solidFill>
                  <a:srgbClr val="FFFFFF"/>
                </a:solidFill>
                <a:latin typeface="Comic Sans MS" panose="030F0702030302020204" pitchFamily="66" charset="0"/>
              </a:rPr>
              <a:t>Bir litre çözeltide çözünmüş olan maddenin eşdeğer gram sayısıdır (</a:t>
            </a:r>
            <a:r>
              <a:rPr lang="tr-TR" altLang="tr-TR" sz="2400" dirty="0" err="1">
                <a:solidFill>
                  <a:srgbClr val="FFFFFF"/>
                </a:solidFill>
                <a:latin typeface="Comic Sans MS" panose="030F0702030302020204" pitchFamily="66" charset="0"/>
              </a:rPr>
              <a:t>egs</a:t>
            </a:r>
            <a:r>
              <a:rPr lang="tr-TR" altLang="tr-TR" sz="2400" dirty="0">
                <a:solidFill>
                  <a:srgbClr val="FFFFFF"/>
                </a:solidFill>
                <a:latin typeface="Comic Sans MS" panose="030F0702030302020204" pitchFamily="66" charset="0"/>
              </a:rPr>
              <a:t>). Yani litresinde </a:t>
            </a:r>
            <a:r>
              <a:rPr lang="tr-TR" altLang="tr-TR" sz="2400" b="1" dirty="0">
                <a:solidFill>
                  <a:srgbClr val="FFFF00"/>
                </a:solidFill>
                <a:latin typeface="Comic Sans MS" panose="030F0702030302020204" pitchFamily="66" charset="0"/>
              </a:rPr>
              <a:t>1 </a:t>
            </a:r>
            <a:r>
              <a:rPr lang="tr-TR" altLang="tr-TR" sz="2400" b="1" dirty="0" err="1">
                <a:solidFill>
                  <a:srgbClr val="FFFF00"/>
                </a:solidFill>
                <a:latin typeface="Comic Sans MS" panose="030F0702030302020204" pitchFamily="66" charset="0"/>
              </a:rPr>
              <a:t>ekivalent</a:t>
            </a:r>
            <a:r>
              <a:rPr lang="tr-TR" altLang="tr-TR" sz="2400" b="1" dirty="0">
                <a:solidFill>
                  <a:srgbClr val="FFFF00"/>
                </a:solidFill>
                <a:latin typeface="Comic Sans MS" panose="030F0702030302020204" pitchFamily="66" charset="0"/>
              </a:rPr>
              <a:t> gram madde</a:t>
            </a:r>
            <a:r>
              <a:rPr lang="tr-TR" altLang="tr-TR" sz="2400" dirty="0">
                <a:solidFill>
                  <a:srgbClr val="FFFF00"/>
                </a:solidFill>
                <a:latin typeface="Comic Sans MS" panose="030F0702030302020204" pitchFamily="66" charset="0"/>
              </a:rPr>
              <a:t> </a:t>
            </a:r>
            <a:r>
              <a:rPr lang="tr-TR" altLang="tr-TR" sz="2400" dirty="0">
                <a:solidFill>
                  <a:srgbClr val="FFFFFF"/>
                </a:solidFill>
                <a:latin typeface="Comic Sans MS" panose="030F0702030302020204" pitchFamily="66" charset="0"/>
              </a:rPr>
              <a:t>ihtiva eden çözeltiler, </a:t>
            </a:r>
            <a:r>
              <a:rPr lang="tr-TR" altLang="tr-TR" sz="2400" b="1" dirty="0">
                <a:solidFill>
                  <a:srgbClr val="00B050"/>
                </a:solidFill>
                <a:latin typeface="Comic Sans MS" panose="030F0702030302020204" pitchFamily="66" charset="0"/>
              </a:rPr>
              <a:t>normal çözelti</a:t>
            </a:r>
            <a:r>
              <a:rPr lang="tr-TR" altLang="tr-TR" sz="2400" dirty="0">
                <a:solidFill>
                  <a:srgbClr val="FFFFFF"/>
                </a:solidFill>
                <a:latin typeface="Comic Sans MS" panose="030F0702030302020204" pitchFamily="66" charset="0"/>
              </a:rPr>
              <a:t>lerdir. </a:t>
            </a:r>
          </a:p>
        </p:txBody>
      </p:sp>
      <p:sp>
        <p:nvSpPr>
          <p:cNvPr id="51201" name="Rectangle 1"/>
          <p:cNvSpPr>
            <a:spLocks noChangeArrowheads="1"/>
          </p:cNvSpPr>
          <p:nvPr/>
        </p:nvSpPr>
        <p:spPr bwMode="auto">
          <a:xfrm>
            <a:off x="3429000" y="2500313"/>
            <a:ext cx="2286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dirty="0">
                <a:solidFill>
                  <a:srgbClr val="FF3399"/>
                </a:solidFill>
                <a:latin typeface="Comic Sans MS" panose="030F0702030302020204" pitchFamily="66" charset="0"/>
                <a:cs typeface="Times New Roman" panose="02020603050405020304" pitchFamily="18" charset="0"/>
              </a:rPr>
              <a:t>N = </a:t>
            </a:r>
            <a:r>
              <a:rPr lang="tr-TR" altLang="tr-TR" sz="2400" b="1" dirty="0" err="1">
                <a:solidFill>
                  <a:srgbClr val="FF3399"/>
                </a:solidFill>
                <a:latin typeface="Comic Sans MS" panose="030F0702030302020204" pitchFamily="66" charset="0"/>
                <a:cs typeface="Times New Roman" panose="02020603050405020304" pitchFamily="18" charset="0"/>
              </a:rPr>
              <a:t>egs</a:t>
            </a:r>
            <a:r>
              <a:rPr lang="tr-TR" altLang="tr-TR" sz="2400" b="1" dirty="0">
                <a:solidFill>
                  <a:srgbClr val="FF3399"/>
                </a:solidFill>
                <a:latin typeface="Comic Sans MS" panose="030F0702030302020204" pitchFamily="66" charset="0"/>
                <a:cs typeface="Times New Roman" panose="02020603050405020304" pitchFamily="18" charset="0"/>
              </a:rPr>
              <a:t> /  V </a:t>
            </a:r>
            <a:endParaRPr lang="tr-TR" altLang="tr-TR" sz="2400" b="1" dirty="0">
              <a:solidFill>
                <a:srgbClr val="FF3399"/>
              </a:solidFill>
              <a:latin typeface="Comic Sans MS" panose="030F0702030302020204" pitchFamily="66" charset="0"/>
            </a:endParaRPr>
          </a:p>
          <a:p>
            <a:pPr algn="ctr" eaLnBrk="0" hangingPunct="0"/>
            <a:r>
              <a:rPr lang="tr-TR" altLang="tr-TR" sz="2400" b="1" dirty="0" err="1">
                <a:solidFill>
                  <a:srgbClr val="FF3300"/>
                </a:solidFill>
                <a:latin typeface="Comic Sans MS" panose="030F0702030302020204" pitchFamily="66" charset="0"/>
                <a:cs typeface="Times New Roman" panose="02020603050405020304" pitchFamily="18" charset="0"/>
              </a:rPr>
              <a:t>egs</a:t>
            </a:r>
            <a:r>
              <a:rPr lang="tr-TR" altLang="tr-TR" sz="2400" b="1" dirty="0">
                <a:solidFill>
                  <a:srgbClr val="FF3300"/>
                </a:solidFill>
                <a:latin typeface="Comic Sans MS" panose="030F0702030302020204" pitchFamily="66" charset="0"/>
                <a:cs typeface="Times New Roman" panose="02020603050405020304" pitchFamily="18" charset="0"/>
              </a:rPr>
              <a:t> = m /EA</a:t>
            </a:r>
            <a:endParaRPr lang="tr-TR" altLang="tr-TR" sz="2400" b="1" dirty="0">
              <a:solidFill>
                <a:srgbClr val="FF3300"/>
              </a:solidFill>
              <a:latin typeface="Comic Sans MS" panose="030F0702030302020204" pitchFamily="66" charset="0"/>
            </a:endParaRPr>
          </a:p>
          <a:p>
            <a:pPr algn="ctr" eaLnBrk="0" hangingPunct="0"/>
            <a:r>
              <a:rPr lang="tr-TR" altLang="tr-TR" sz="2400" b="1" dirty="0">
                <a:solidFill>
                  <a:srgbClr val="FF9933"/>
                </a:solidFill>
                <a:latin typeface="Comic Sans MS" panose="030F0702030302020204" pitchFamily="66" charset="0"/>
                <a:cs typeface="Times New Roman" panose="02020603050405020304" pitchFamily="18" charset="0"/>
              </a:rPr>
              <a:t>EA = MA / </a:t>
            </a:r>
            <a:r>
              <a:rPr lang="tr-TR" altLang="tr-TR" sz="2400" b="1" dirty="0" err="1">
                <a:solidFill>
                  <a:srgbClr val="FF9933"/>
                </a:solidFill>
                <a:latin typeface="Comic Sans MS" panose="030F0702030302020204" pitchFamily="66" charset="0"/>
                <a:cs typeface="Times New Roman" panose="02020603050405020304" pitchFamily="18" charset="0"/>
              </a:rPr>
              <a:t>t</a:t>
            </a:r>
            <a:r>
              <a:rPr lang="tr-TR" altLang="tr-TR" sz="2400" b="1" baseline="-30000" dirty="0" err="1">
                <a:solidFill>
                  <a:srgbClr val="FF9933"/>
                </a:solidFill>
                <a:latin typeface="Comic Sans MS" panose="030F0702030302020204" pitchFamily="66" charset="0"/>
                <a:cs typeface="Times New Roman" panose="02020603050405020304" pitchFamily="18" charset="0"/>
              </a:rPr>
              <a:t>D</a:t>
            </a:r>
            <a:endParaRPr lang="tr-TR" altLang="tr-TR" sz="2400" b="1" dirty="0">
              <a:solidFill>
                <a:srgbClr val="FF9933"/>
              </a:solidFill>
              <a:latin typeface="Comic Sans MS" panose="030F0702030302020204" pitchFamily="66" charset="0"/>
            </a:endParaRPr>
          </a:p>
        </p:txBody>
      </p:sp>
      <p:sp>
        <p:nvSpPr>
          <p:cNvPr id="36868" name="6 Dikdörtgen"/>
          <p:cNvSpPr>
            <a:spLocks noChangeArrowheads="1"/>
          </p:cNvSpPr>
          <p:nvPr/>
        </p:nvSpPr>
        <p:spPr bwMode="auto">
          <a:xfrm>
            <a:off x="428625" y="3786188"/>
            <a:ext cx="835818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dirty="0">
                <a:solidFill>
                  <a:srgbClr val="FFFFFF"/>
                </a:solidFill>
                <a:latin typeface="Comic Sans MS" panose="030F0702030302020204" pitchFamily="66" charset="0"/>
              </a:rPr>
              <a:t>Burada</a:t>
            </a:r>
            <a:r>
              <a:rPr lang="tr-TR" altLang="tr-TR" sz="2400" dirty="0" smtClean="0">
                <a:solidFill>
                  <a:srgbClr val="FFFFFF"/>
                </a:solidFill>
                <a:latin typeface="Comic Sans MS" panose="030F0702030302020204" pitchFamily="66" charset="0"/>
              </a:rPr>
              <a:t>; N= </a:t>
            </a:r>
            <a:r>
              <a:rPr lang="tr-TR" altLang="tr-TR" sz="2400" dirty="0" err="1" smtClean="0">
                <a:solidFill>
                  <a:srgbClr val="FFFFFF"/>
                </a:solidFill>
                <a:latin typeface="Comic Sans MS" panose="030F0702030302020204" pitchFamily="66" charset="0"/>
              </a:rPr>
              <a:t>normalite</a:t>
            </a:r>
            <a:r>
              <a:rPr lang="tr-TR" altLang="tr-TR" sz="2400" dirty="0" smtClean="0">
                <a:solidFill>
                  <a:srgbClr val="FFFFFF"/>
                </a:solidFill>
                <a:latin typeface="Comic Sans MS" panose="030F0702030302020204" pitchFamily="66" charset="0"/>
              </a:rPr>
              <a:t>, </a:t>
            </a:r>
            <a:r>
              <a:rPr lang="tr-TR" altLang="tr-TR" sz="2400" dirty="0" err="1" smtClean="0">
                <a:solidFill>
                  <a:schemeClr val="bg1"/>
                </a:solidFill>
                <a:latin typeface="Comic Sans MS" panose="030F0702030302020204" pitchFamily="66" charset="0"/>
              </a:rPr>
              <a:t>egs</a:t>
            </a:r>
            <a:r>
              <a:rPr lang="tr-TR" altLang="tr-TR" sz="2400" dirty="0">
                <a:solidFill>
                  <a:schemeClr val="bg1"/>
                </a:solidFill>
                <a:latin typeface="Comic Sans MS" panose="030F0702030302020204" pitchFamily="66" charset="0"/>
              </a:rPr>
              <a:t>= eşdeğer gram </a:t>
            </a:r>
            <a:r>
              <a:rPr lang="tr-TR" altLang="tr-TR" sz="2400" dirty="0" smtClean="0">
                <a:solidFill>
                  <a:schemeClr val="bg1"/>
                </a:solidFill>
                <a:latin typeface="Comic Sans MS" panose="030F0702030302020204" pitchFamily="66" charset="0"/>
              </a:rPr>
              <a:t>sayısı,</a:t>
            </a:r>
            <a:r>
              <a:rPr lang="tr-TR" altLang="tr-TR" sz="2400" dirty="0" smtClean="0">
                <a:solidFill>
                  <a:srgbClr val="FFFFFF"/>
                </a:solidFill>
                <a:latin typeface="Comic Sans MS" panose="030F0702030302020204" pitchFamily="66" charset="0"/>
              </a:rPr>
              <a:t> </a:t>
            </a:r>
            <a:r>
              <a:rPr lang="tr-TR" altLang="tr-TR" sz="2400" dirty="0">
                <a:solidFill>
                  <a:srgbClr val="FF3399"/>
                </a:solidFill>
                <a:latin typeface="Comic Sans MS" panose="030F0702030302020204" pitchFamily="66" charset="0"/>
              </a:rPr>
              <a:t>V</a:t>
            </a:r>
            <a:r>
              <a:rPr lang="tr-TR" altLang="tr-TR" sz="2400" dirty="0">
                <a:solidFill>
                  <a:srgbClr val="FFFFFF"/>
                </a:solidFill>
                <a:latin typeface="Comic Sans MS" panose="030F0702030302020204" pitchFamily="66" charset="0"/>
              </a:rPr>
              <a:t> çözeltinin hacmi, </a:t>
            </a:r>
            <a:r>
              <a:rPr lang="tr-TR" altLang="tr-TR" sz="2400" dirty="0">
                <a:solidFill>
                  <a:srgbClr val="FF3300"/>
                </a:solidFill>
                <a:latin typeface="Comic Sans MS" panose="030F0702030302020204" pitchFamily="66" charset="0"/>
              </a:rPr>
              <a:t>m</a:t>
            </a:r>
            <a:r>
              <a:rPr lang="tr-TR" altLang="tr-TR" sz="2400" dirty="0">
                <a:solidFill>
                  <a:srgbClr val="FFFFFF"/>
                </a:solidFill>
                <a:latin typeface="Comic Sans MS" panose="030F0702030302020204" pitchFamily="66" charset="0"/>
              </a:rPr>
              <a:t> çözünen maddenin </a:t>
            </a:r>
            <a:r>
              <a:rPr lang="tr-TR" altLang="tr-TR" sz="2400" dirty="0" smtClean="0">
                <a:solidFill>
                  <a:srgbClr val="FFFFFF"/>
                </a:solidFill>
                <a:latin typeface="Comic Sans MS" panose="030F0702030302020204" pitchFamily="66" charset="0"/>
              </a:rPr>
              <a:t>miktarı, </a:t>
            </a:r>
            <a:r>
              <a:rPr lang="tr-TR" altLang="tr-TR" sz="2400" dirty="0">
                <a:solidFill>
                  <a:srgbClr val="FF3300"/>
                </a:solidFill>
                <a:latin typeface="Comic Sans MS" panose="030F0702030302020204" pitchFamily="66" charset="0"/>
              </a:rPr>
              <a:t>EA</a:t>
            </a:r>
            <a:r>
              <a:rPr lang="tr-TR" altLang="tr-TR" sz="2400" dirty="0">
                <a:solidFill>
                  <a:srgbClr val="FFFFFF"/>
                </a:solidFill>
                <a:latin typeface="Comic Sans MS" panose="030F0702030302020204" pitchFamily="66" charset="0"/>
              </a:rPr>
              <a:t> çözünen </a:t>
            </a:r>
            <a:r>
              <a:rPr lang="tr-TR" altLang="tr-TR" sz="2400" dirty="0" smtClean="0">
                <a:solidFill>
                  <a:srgbClr val="FFFFFF"/>
                </a:solidFill>
                <a:latin typeface="Comic Sans MS" panose="030F0702030302020204" pitchFamily="66" charset="0"/>
              </a:rPr>
              <a:t>maddenin </a:t>
            </a:r>
            <a:r>
              <a:rPr lang="tr-TR" altLang="tr-TR" sz="2400" dirty="0" err="1" smtClean="0">
                <a:solidFill>
                  <a:srgbClr val="FFFFFF"/>
                </a:solidFill>
                <a:latin typeface="Comic Sans MS" panose="030F0702030302020204" pitchFamily="66" charset="0"/>
              </a:rPr>
              <a:t>ekivalent</a:t>
            </a:r>
            <a:r>
              <a:rPr lang="tr-TR" altLang="tr-TR" sz="2400" dirty="0" smtClean="0">
                <a:solidFill>
                  <a:srgbClr val="FFFFFF"/>
                </a:solidFill>
                <a:latin typeface="Comic Sans MS" panose="030F0702030302020204" pitchFamily="66" charset="0"/>
              </a:rPr>
              <a:t> yada </a:t>
            </a:r>
            <a:r>
              <a:rPr lang="tr-TR" altLang="tr-TR" sz="2400" dirty="0">
                <a:solidFill>
                  <a:srgbClr val="FFFFFF"/>
                </a:solidFill>
                <a:latin typeface="Comic Sans MS" panose="030F0702030302020204" pitchFamily="66" charset="0"/>
              </a:rPr>
              <a:t>eşdeğer ağırlığı, </a:t>
            </a:r>
            <a:r>
              <a:rPr lang="tr-TR" altLang="tr-TR" sz="2400" dirty="0" err="1">
                <a:solidFill>
                  <a:srgbClr val="FF9933"/>
                </a:solidFill>
                <a:latin typeface="Comic Sans MS" panose="030F0702030302020204" pitchFamily="66" charset="0"/>
              </a:rPr>
              <a:t>t</a:t>
            </a:r>
            <a:r>
              <a:rPr lang="tr-TR" altLang="tr-TR" sz="2400" baseline="-25000" dirty="0" err="1">
                <a:solidFill>
                  <a:srgbClr val="FF9933"/>
                </a:solidFill>
                <a:latin typeface="Comic Sans MS" panose="030F0702030302020204" pitchFamily="66" charset="0"/>
              </a:rPr>
              <a:t>D</a:t>
            </a:r>
            <a:r>
              <a:rPr lang="tr-TR" altLang="tr-TR" sz="2400" dirty="0">
                <a:solidFill>
                  <a:srgbClr val="FF9933"/>
                </a:solidFill>
                <a:latin typeface="Comic Sans MS" panose="030F0702030302020204" pitchFamily="66" charset="0"/>
              </a:rPr>
              <a:t> </a:t>
            </a:r>
            <a:r>
              <a:rPr lang="tr-TR" altLang="tr-TR" sz="2400" dirty="0">
                <a:solidFill>
                  <a:srgbClr val="FFFFFF"/>
                </a:solidFill>
                <a:latin typeface="Comic Sans MS" panose="030F0702030302020204" pitchFamily="66" charset="0"/>
              </a:rPr>
              <a:t>ise çözünen maddenin tesir değerliğidir. </a:t>
            </a:r>
            <a:endParaRPr lang="tr-TR" altLang="tr-TR" sz="2400" dirty="0" smtClean="0">
              <a:solidFill>
                <a:srgbClr val="FFFFFF"/>
              </a:solidFill>
              <a:latin typeface="Comic Sans MS" panose="030F0702030302020204" pitchFamily="66" charset="0"/>
            </a:endParaRPr>
          </a:p>
          <a:p>
            <a:pPr algn="just" eaLnBrk="0" hangingPunct="0"/>
            <a:r>
              <a:rPr lang="tr-TR" altLang="tr-TR" sz="2400" dirty="0" smtClean="0">
                <a:solidFill>
                  <a:srgbClr val="FFFFFF"/>
                </a:solidFill>
                <a:latin typeface="Comic Sans MS" panose="030F0702030302020204" pitchFamily="66" charset="0"/>
              </a:rPr>
              <a:t>Tesir </a:t>
            </a:r>
            <a:r>
              <a:rPr lang="tr-TR" altLang="tr-TR" sz="2400" dirty="0">
                <a:solidFill>
                  <a:srgbClr val="FFFFFF"/>
                </a:solidFill>
                <a:latin typeface="Comic Sans MS" panose="030F0702030302020204" pitchFamily="66" charset="0"/>
              </a:rPr>
              <a:t>değerliği, asitlerde iyonlaşabilen H sayısına, bazlarda OH (hidroksil) sayısına, tuzlarda pozitif iyon sayısına, indirgenme-yükseltgenme reaksiyonlarında ise alınan-verilen elektron sayısına eşittir.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01"/>
                                        </p:tgtEl>
                                        <p:attrNameLst>
                                          <p:attrName>style.visibility</p:attrName>
                                        </p:attrNameLst>
                                      </p:cBhvr>
                                      <p:to>
                                        <p:strVal val="visible"/>
                                      </p:to>
                                    </p:set>
                                    <p:anim calcmode="lin" valueType="num">
                                      <p:cBhvr additive="base">
                                        <p:cTn id="7" dur="500" fill="hold"/>
                                        <p:tgtEl>
                                          <p:spTgt spid="51201"/>
                                        </p:tgtEl>
                                        <p:attrNameLst>
                                          <p:attrName>ppt_x</p:attrName>
                                        </p:attrNameLst>
                                      </p:cBhvr>
                                      <p:tavLst>
                                        <p:tav tm="0">
                                          <p:val>
                                            <p:strVal val="0-#ppt_w/2"/>
                                          </p:val>
                                        </p:tav>
                                        <p:tav tm="100000">
                                          <p:val>
                                            <p:strVal val="#ppt_x"/>
                                          </p:val>
                                        </p:tav>
                                      </p:tavLst>
                                    </p:anim>
                                    <p:anim calcmode="lin" valueType="num">
                                      <p:cBhvr additive="base">
                                        <p:cTn id="8" dur="500" fill="hold"/>
                                        <p:tgtEl>
                                          <p:spTgt spid="512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2325" y="3230563"/>
            <a:ext cx="1971675"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9" name="4 Dikdörtgen"/>
          <p:cNvSpPr>
            <a:spLocks noChangeArrowheads="1"/>
          </p:cNvSpPr>
          <p:nvPr/>
        </p:nvSpPr>
        <p:spPr bwMode="auto">
          <a:xfrm>
            <a:off x="428625" y="571500"/>
            <a:ext cx="83581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a:solidFill>
                  <a:srgbClr val="FFFFFF"/>
                </a:solidFill>
                <a:latin typeface="Comic Sans MS" panose="030F0702030302020204" pitchFamily="66" charset="0"/>
              </a:rPr>
              <a:t>Normalite ve Molarite arasında aşağıdaki eşitlikle geçiş yapılabilir:</a:t>
            </a:r>
          </a:p>
        </p:txBody>
      </p:sp>
      <p:sp>
        <p:nvSpPr>
          <p:cNvPr id="52225" name="Rectangle 1"/>
          <p:cNvSpPr>
            <a:spLocks noChangeArrowheads="1"/>
          </p:cNvSpPr>
          <p:nvPr/>
        </p:nvSpPr>
        <p:spPr bwMode="auto">
          <a:xfrm>
            <a:off x="2786063" y="1357313"/>
            <a:ext cx="335756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dirty="0">
                <a:solidFill>
                  <a:srgbClr val="FFFF00"/>
                </a:solidFill>
                <a:latin typeface="Comic Sans MS" panose="030F0702030302020204" pitchFamily="66" charset="0"/>
                <a:cs typeface="Times New Roman" panose="02020603050405020304" pitchFamily="18" charset="0"/>
              </a:rPr>
              <a:t>N = M .  </a:t>
            </a:r>
            <a:r>
              <a:rPr lang="tr-TR" altLang="tr-TR" sz="2400" b="1" dirty="0" err="1">
                <a:solidFill>
                  <a:srgbClr val="FFFF00"/>
                </a:solidFill>
                <a:latin typeface="Comic Sans MS" panose="030F0702030302020204" pitchFamily="66" charset="0"/>
                <a:cs typeface="Times New Roman" panose="02020603050405020304" pitchFamily="18" charset="0"/>
              </a:rPr>
              <a:t>t</a:t>
            </a:r>
            <a:r>
              <a:rPr lang="tr-TR" altLang="tr-TR" sz="2400" b="1" baseline="-30000" dirty="0" err="1">
                <a:solidFill>
                  <a:srgbClr val="FFFF00"/>
                </a:solidFill>
                <a:latin typeface="Comic Sans MS" panose="030F0702030302020204" pitchFamily="66" charset="0"/>
                <a:cs typeface="Times New Roman" panose="02020603050405020304" pitchFamily="18" charset="0"/>
              </a:rPr>
              <a:t>D</a:t>
            </a:r>
            <a:endParaRPr lang="tr-TR" altLang="tr-TR" sz="2400" dirty="0">
              <a:solidFill>
                <a:srgbClr val="FFFF00"/>
              </a:solidFill>
              <a:latin typeface="Comic Sans MS" panose="030F0702030302020204" pitchFamily="66" charset="0"/>
            </a:endParaRPr>
          </a:p>
        </p:txBody>
      </p:sp>
      <p:graphicFrame>
        <p:nvGraphicFramePr>
          <p:cNvPr id="52226" name="Object 10" descr="Meşe"/>
          <p:cNvGraphicFramePr>
            <a:graphicFrameLocks noChangeAspect="1"/>
          </p:cNvGraphicFramePr>
          <p:nvPr/>
        </p:nvGraphicFramePr>
        <p:xfrm>
          <a:off x="1643063" y="2143125"/>
          <a:ext cx="5918200" cy="785813"/>
        </p:xfrm>
        <a:graphic>
          <a:graphicData uri="http://schemas.openxmlformats.org/presentationml/2006/ole">
            <mc:AlternateContent xmlns:mc="http://schemas.openxmlformats.org/markup-compatibility/2006">
              <mc:Choice xmlns:v="urn:schemas-microsoft-com:vml" Requires="v">
                <p:oleObj spid="_x0000_s4175" name="Denklem" r:id="rId5" imgW="5930900" imgH="787400" progId="Equation.3">
                  <p:embed/>
                </p:oleObj>
              </mc:Choice>
              <mc:Fallback>
                <p:oleObj name="Denklem" r:id="rId5" imgW="5930900" imgH="787400" progId="Equation.3">
                  <p:embed/>
                  <p:pic>
                    <p:nvPicPr>
                      <p:cNvPr id="0" name="Object 10" descr="Meş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3063" y="2143125"/>
                        <a:ext cx="5918200" cy="785813"/>
                      </a:xfrm>
                      <a:prstGeom prst="rect">
                        <a:avLst/>
                      </a:prstGeom>
                      <a:blipFill dpi="0" rotWithShape="1">
                        <a:blip r:embed="rId7">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27" name="Object 11" descr="Mantar"/>
          <p:cNvGraphicFramePr>
            <a:graphicFrameLocks noChangeAspect="1"/>
          </p:cNvGraphicFramePr>
          <p:nvPr/>
        </p:nvGraphicFramePr>
        <p:xfrm>
          <a:off x="2214563" y="3214688"/>
          <a:ext cx="4702175" cy="785812"/>
        </p:xfrm>
        <a:graphic>
          <a:graphicData uri="http://schemas.openxmlformats.org/presentationml/2006/ole">
            <mc:AlternateContent xmlns:mc="http://schemas.openxmlformats.org/markup-compatibility/2006">
              <mc:Choice xmlns:v="urn:schemas-microsoft-com:vml" Requires="v">
                <p:oleObj spid="_x0000_s4176" name="Denklem" r:id="rId8" imgW="4711700" imgH="787400" progId="Equation.3">
                  <p:embed/>
                </p:oleObj>
              </mc:Choice>
              <mc:Fallback>
                <p:oleObj name="Denklem" r:id="rId8" imgW="4711700" imgH="787400" progId="Equation.3">
                  <p:embed/>
                  <p:pic>
                    <p:nvPicPr>
                      <p:cNvPr id="0" name="Object 11" descr="Manta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4563" y="3214688"/>
                        <a:ext cx="4702175" cy="785812"/>
                      </a:xfrm>
                      <a:prstGeom prst="rect">
                        <a:avLst/>
                      </a:prstGeom>
                      <a:blipFill dpi="0" rotWithShape="1">
                        <a:blip r:embed="rId10">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11" name="Rectangle 4"/>
          <p:cNvSpPr>
            <a:spLocks noChangeArrowheads="1"/>
          </p:cNvSpPr>
          <p:nvPr/>
        </p:nvSpPr>
        <p:spPr bwMode="auto">
          <a:xfrm>
            <a:off x="500063" y="4571885"/>
            <a:ext cx="6286500" cy="119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Örnek1; </a:t>
            </a:r>
            <a:r>
              <a:rPr lang="tr-TR" altLang="tr-TR" sz="2400" dirty="0">
                <a:solidFill>
                  <a:srgbClr val="FFCC66"/>
                </a:solidFill>
                <a:latin typeface="Comic Sans MS" panose="030F0702030302020204" pitchFamily="66" charset="0"/>
                <a:cs typeface="Times New Roman" panose="02020603050405020304" pitchFamily="18" charset="0"/>
              </a:rPr>
              <a:t>1 N ZnCl</a:t>
            </a:r>
            <a:r>
              <a:rPr lang="tr-TR" altLang="tr-TR" sz="2400" baseline="-30000" dirty="0">
                <a:solidFill>
                  <a:srgbClr val="FFCC66"/>
                </a:solidFill>
                <a:latin typeface="Comic Sans MS" panose="030F0702030302020204" pitchFamily="66" charset="0"/>
                <a:cs typeface="Times New Roman" panose="02020603050405020304" pitchFamily="18" charset="0"/>
              </a:rPr>
              <a:t>2 </a:t>
            </a:r>
            <a:r>
              <a:rPr lang="tr-TR" altLang="tr-TR" sz="2400" dirty="0" smtClean="0">
                <a:latin typeface="+mj-lt"/>
                <a:cs typeface="Times New Roman" panose="02020603050405020304" pitchFamily="18" charset="0"/>
              </a:rPr>
              <a:t>(</a:t>
            </a:r>
            <a:r>
              <a:rPr lang="en-US" sz="2400" dirty="0" err="1">
                <a:latin typeface="+mj-lt"/>
              </a:rPr>
              <a:t>Çinko</a:t>
            </a:r>
            <a:r>
              <a:rPr lang="en-US" sz="2400" dirty="0">
                <a:latin typeface="+mj-lt"/>
              </a:rPr>
              <a:t> </a:t>
            </a:r>
            <a:r>
              <a:rPr lang="en-US" sz="2400" dirty="0" err="1" smtClean="0">
                <a:latin typeface="+mj-lt"/>
              </a:rPr>
              <a:t>Klorür</a:t>
            </a:r>
            <a:r>
              <a:rPr lang="tr-TR" sz="2400" dirty="0" smtClean="0">
                <a:latin typeface="+mj-lt"/>
              </a:rPr>
              <a:t>)</a:t>
            </a:r>
            <a:r>
              <a:rPr lang="en-US" sz="2400" dirty="0" smtClean="0">
                <a:latin typeface="+mj-lt"/>
              </a:rPr>
              <a:t> </a:t>
            </a:r>
            <a:r>
              <a:rPr lang="tr-TR" altLang="tr-TR" sz="2400" dirty="0" smtClean="0">
                <a:solidFill>
                  <a:srgbClr val="FFCC66"/>
                </a:solidFill>
                <a:latin typeface="Comic Sans MS" panose="030F0702030302020204" pitchFamily="66" charset="0"/>
                <a:cs typeface="Times New Roman" panose="02020603050405020304" pitchFamily="18" charset="0"/>
              </a:rPr>
              <a:t>çözeltisi </a:t>
            </a:r>
            <a:r>
              <a:rPr lang="tr-TR" altLang="tr-TR" sz="2400" dirty="0">
                <a:solidFill>
                  <a:srgbClr val="FFFFFF"/>
                </a:solidFill>
                <a:latin typeface="Comic Sans MS" panose="030F0702030302020204" pitchFamily="66" charset="0"/>
                <a:cs typeface="Times New Roman" panose="02020603050405020304" pitchFamily="18" charset="0"/>
              </a:rPr>
              <a:t>demek, 1 litre çözeltide (65,38 + 2x35,5) / 2 = 68,19 g ZnCl</a:t>
            </a:r>
            <a:r>
              <a:rPr lang="tr-TR" altLang="tr-TR" sz="2400" baseline="-30000" dirty="0">
                <a:solidFill>
                  <a:srgbClr val="FFFFFF"/>
                </a:solidFill>
                <a:latin typeface="Comic Sans MS" panose="030F0702030302020204" pitchFamily="66" charset="0"/>
                <a:cs typeface="Times New Roman" panose="02020603050405020304" pitchFamily="18" charset="0"/>
              </a:rPr>
              <a:t>2</a:t>
            </a:r>
            <a:r>
              <a:rPr lang="tr-TR" altLang="tr-TR" sz="2400" dirty="0">
                <a:solidFill>
                  <a:srgbClr val="FFFFFF"/>
                </a:solidFill>
                <a:latin typeface="Comic Sans MS" panose="030F0702030302020204" pitchFamily="66" charset="0"/>
                <a:cs typeface="Times New Roman" panose="02020603050405020304" pitchFamily="18" charset="0"/>
              </a:rPr>
              <a:t> çözünmüş demektir</a:t>
            </a:r>
            <a:r>
              <a:rPr lang="tr-TR" altLang="tr-TR" sz="2400" dirty="0" smtClean="0">
                <a:solidFill>
                  <a:srgbClr val="FFFFFF"/>
                </a:solidFill>
                <a:latin typeface="Comic Sans MS" panose="030F0702030302020204" pitchFamily="66" charset="0"/>
                <a:cs typeface="Times New Roman" panose="02020603050405020304" pitchFamily="18" charset="0"/>
              </a:rPr>
              <a:t>. </a:t>
            </a:r>
            <a:r>
              <a:rPr lang="tr-TR" altLang="tr-TR" sz="2400" b="1" dirty="0" err="1" smtClean="0">
                <a:solidFill>
                  <a:srgbClr val="FFFF00"/>
                </a:solidFill>
                <a:latin typeface="Comic Sans MS" panose="030F0702030302020204" pitchFamily="66" charset="0"/>
                <a:cs typeface="Times New Roman" panose="02020603050405020304" pitchFamily="18" charset="0"/>
              </a:rPr>
              <a:t>t</a:t>
            </a:r>
            <a:r>
              <a:rPr lang="tr-TR" altLang="tr-TR" sz="2400" b="1" baseline="-30000" dirty="0" err="1" smtClean="0">
                <a:solidFill>
                  <a:srgbClr val="FFFF00"/>
                </a:solidFill>
                <a:latin typeface="Comic Sans MS" panose="030F0702030302020204" pitchFamily="66" charset="0"/>
                <a:cs typeface="Times New Roman" panose="02020603050405020304" pitchFamily="18" charset="0"/>
              </a:rPr>
              <a:t>D</a:t>
            </a:r>
            <a:r>
              <a:rPr lang="tr-TR" altLang="tr-TR" sz="2400" dirty="0" smtClean="0">
                <a:solidFill>
                  <a:srgbClr val="FFFFFF"/>
                </a:solidFill>
                <a:latin typeface="Comic Sans MS" panose="030F0702030302020204" pitchFamily="66" charset="0"/>
                <a:cs typeface="Times New Roman" panose="02020603050405020304" pitchFamily="18" charset="0"/>
              </a:rPr>
              <a:t>=2</a:t>
            </a:r>
            <a:endParaRPr lang="tr-TR" altLang="tr-TR" sz="2400"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2225"/>
                                        </p:tgtEl>
                                        <p:attrNameLst>
                                          <p:attrName>style.visibility</p:attrName>
                                        </p:attrNameLst>
                                      </p:cBhvr>
                                      <p:to>
                                        <p:strVal val="visible"/>
                                      </p:to>
                                    </p:set>
                                    <p:anim calcmode="lin" valueType="num">
                                      <p:cBhvr additive="base">
                                        <p:cTn id="7" dur="500" fill="hold"/>
                                        <p:tgtEl>
                                          <p:spTgt spid="52225"/>
                                        </p:tgtEl>
                                        <p:attrNameLst>
                                          <p:attrName>ppt_x</p:attrName>
                                        </p:attrNameLst>
                                      </p:cBhvr>
                                      <p:tavLst>
                                        <p:tav tm="0">
                                          <p:val>
                                            <p:strVal val="0-#ppt_w/2"/>
                                          </p:val>
                                        </p:tav>
                                        <p:tav tm="100000">
                                          <p:val>
                                            <p:strVal val="#ppt_x"/>
                                          </p:val>
                                        </p:tav>
                                      </p:tavLst>
                                    </p:anim>
                                    <p:anim calcmode="lin" valueType="num">
                                      <p:cBhvr additive="base">
                                        <p:cTn id="8" dur="500" fill="hold"/>
                                        <p:tgtEl>
                                          <p:spTgt spid="522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2226"/>
                                        </p:tgtEl>
                                        <p:attrNameLst>
                                          <p:attrName>style.visibility</p:attrName>
                                        </p:attrNameLst>
                                      </p:cBhvr>
                                      <p:to>
                                        <p:strVal val="visible"/>
                                      </p:to>
                                    </p:set>
                                    <p:anim calcmode="lin" valueType="num">
                                      <p:cBhvr additive="base">
                                        <p:cTn id="11" dur="500" fill="hold"/>
                                        <p:tgtEl>
                                          <p:spTgt spid="52226"/>
                                        </p:tgtEl>
                                        <p:attrNameLst>
                                          <p:attrName>ppt_x</p:attrName>
                                        </p:attrNameLst>
                                      </p:cBhvr>
                                      <p:tavLst>
                                        <p:tav tm="0">
                                          <p:val>
                                            <p:strVal val="0-#ppt_w/2"/>
                                          </p:val>
                                        </p:tav>
                                        <p:tav tm="100000">
                                          <p:val>
                                            <p:strVal val="#ppt_x"/>
                                          </p:val>
                                        </p:tav>
                                      </p:tavLst>
                                    </p:anim>
                                    <p:anim calcmode="lin" valueType="num">
                                      <p:cBhvr additive="base">
                                        <p:cTn id="12" dur="500" fill="hold"/>
                                        <p:tgtEl>
                                          <p:spTgt spid="522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2227"/>
                                        </p:tgtEl>
                                        <p:attrNameLst>
                                          <p:attrName>style.visibility</p:attrName>
                                        </p:attrNameLst>
                                      </p:cBhvr>
                                      <p:to>
                                        <p:strVal val="visible"/>
                                      </p:to>
                                    </p:set>
                                    <p:anim calcmode="lin" valueType="num">
                                      <p:cBhvr additive="base">
                                        <p:cTn id="15" dur="500" fill="hold"/>
                                        <p:tgtEl>
                                          <p:spTgt spid="52227"/>
                                        </p:tgtEl>
                                        <p:attrNameLst>
                                          <p:attrName>ppt_x</p:attrName>
                                        </p:attrNameLst>
                                      </p:cBhvr>
                                      <p:tavLst>
                                        <p:tav tm="0">
                                          <p:val>
                                            <p:strVal val="0-#ppt_w/2"/>
                                          </p:val>
                                        </p:tav>
                                        <p:tav tm="100000">
                                          <p:val>
                                            <p:strVal val="#ppt_x"/>
                                          </p:val>
                                        </p:tav>
                                      </p:tavLst>
                                    </p:anim>
                                    <p:anim calcmode="lin" valueType="num">
                                      <p:cBhvr additive="base">
                                        <p:cTn id="16" dur="500" fill="hold"/>
                                        <p:tgtEl>
                                          <p:spTgt spid="5222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mph" presetSubtype="0" fill="hold" nodeType="clickEffect">
                                  <p:stCondLst>
                                    <p:cond delay="0"/>
                                  </p:stCondLst>
                                  <p:childTnLst>
                                    <p:animRot by="21600000">
                                      <p:cBhvr>
                                        <p:cTn id="20"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352802" y="1294781"/>
            <a:ext cx="8286750" cy="433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Örnek2;</a:t>
            </a:r>
            <a:r>
              <a:rPr lang="tr-TR" altLang="tr-TR" sz="2400" dirty="0">
                <a:solidFill>
                  <a:srgbClr val="FF0000"/>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500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0,1 N </a:t>
            </a:r>
            <a:r>
              <a:rPr lang="tr-TR" altLang="tr-TR" sz="2400" dirty="0" err="1">
                <a:solidFill>
                  <a:srgbClr val="FFFFFF"/>
                </a:solidFill>
                <a:latin typeface="Comic Sans MS" panose="030F0702030302020204" pitchFamily="66" charset="0"/>
                <a:cs typeface="Times New Roman" panose="02020603050405020304" pitchFamily="18" charset="0"/>
              </a:rPr>
              <a:t>lik</a:t>
            </a:r>
            <a:r>
              <a:rPr lang="tr-TR" altLang="tr-TR" sz="2400" dirty="0">
                <a:solidFill>
                  <a:srgbClr val="FFFFFF"/>
                </a:solidFill>
                <a:latin typeface="Comic Sans MS" panose="030F0702030302020204" pitchFamily="66" charset="0"/>
                <a:cs typeface="Times New Roman" panose="02020603050405020304" pitchFamily="18" charset="0"/>
              </a:rPr>
              <a:t> </a:t>
            </a:r>
            <a:r>
              <a:rPr lang="tr-TR" altLang="tr-TR" sz="2400" dirty="0" err="1">
                <a:solidFill>
                  <a:srgbClr val="FFFFFF"/>
                </a:solidFill>
                <a:latin typeface="Comic Sans MS" panose="030F0702030302020204" pitchFamily="66" charset="0"/>
                <a:cs typeface="Times New Roman" panose="02020603050405020304" pitchFamily="18" charset="0"/>
              </a:rPr>
              <a:t>NaOH</a:t>
            </a:r>
            <a:r>
              <a:rPr lang="tr-TR" altLang="tr-TR" sz="2400" dirty="0">
                <a:solidFill>
                  <a:srgbClr val="FFFFFF"/>
                </a:solidFill>
                <a:latin typeface="Comic Sans MS" panose="030F0702030302020204" pitchFamily="66" charset="0"/>
                <a:cs typeface="Times New Roman" panose="02020603050405020304" pitchFamily="18" charset="0"/>
              </a:rPr>
              <a:t> çözeltisi nasıl hazırlanır</a:t>
            </a:r>
            <a:r>
              <a:rPr lang="tr-TR" altLang="tr-TR" sz="2400" dirty="0" smtClean="0">
                <a:solidFill>
                  <a:srgbClr val="FFFFFF"/>
                </a:solidFill>
                <a:latin typeface="Comic Sans MS" panose="030F0702030302020204" pitchFamily="66" charset="0"/>
                <a:cs typeface="Times New Roman" panose="02020603050405020304" pitchFamily="18" charset="0"/>
              </a:rPr>
              <a:t>.</a:t>
            </a:r>
          </a:p>
          <a:p>
            <a:pPr algn="just" eaLnBrk="0" hangingPunct="0"/>
            <a:endParaRPr lang="tr-TR" altLang="tr-TR" sz="2400" dirty="0" smtClean="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err="1" smtClean="0">
                <a:solidFill>
                  <a:srgbClr val="FFFFFF"/>
                </a:solidFill>
                <a:latin typeface="Comic Sans MS" panose="030F0702030302020204" pitchFamily="66" charset="0"/>
                <a:cs typeface="Times New Roman" panose="02020603050405020304" pitchFamily="18" charset="0"/>
              </a:rPr>
              <a:t>NaOH</a:t>
            </a:r>
            <a:r>
              <a:rPr lang="tr-TR" altLang="tr-TR" sz="2400" dirty="0" smtClean="0">
                <a:solidFill>
                  <a:srgbClr val="FFFFFF"/>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in molekül ağırlığı: </a:t>
            </a:r>
            <a:r>
              <a:rPr lang="tr-TR" altLang="tr-TR" sz="2400" dirty="0" smtClean="0">
                <a:solidFill>
                  <a:srgbClr val="FFFFFF"/>
                </a:solidFill>
                <a:latin typeface="Comic Sans MS" panose="030F0702030302020204" pitchFamily="66" charset="0"/>
                <a:cs typeface="Times New Roman" panose="02020603050405020304" pitchFamily="18" charset="0"/>
              </a:rPr>
              <a:t>40 </a:t>
            </a:r>
            <a:r>
              <a:rPr lang="tr-TR" altLang="tr-TR" sz="2400" dirty="0">
                <a:solidFill>
                  <a:srgbClr val="FFFFFF"/>
                </a:solidFill>
                <a:latin typeface="Comic Sans MS" panose="030F0702030302020204" pitchFamily="66" charset="0"/>
                <a:cs typeface="Times New Roman" panose="02020603050405020304" pitchFamily="18" charset="0"/>
              </a:rPr>
              <a:t>g </a:t>
            </a:r>
            <a:r>
              <a:rPr lang="tr-TR" altLang="tr-TR" sz="2400" dirty="0" err="1">
                <a:solidFill>
                  <a:srgbClr val="FFFFFF"/>
                </a:solidFill>
                <a:latin typeface="Comic Sans MS" panose="030F0702030302020204" pitchFamily="66" charset="0"/>
                <a:cs typeface="Times New Roman" panose="02020603050405020304" pitchFamily="18" charset="0"/>
              </a:rPr>
              <a:t>dır</a:t>
            </a:r>
            <a:r>
              <a:rPr lang="tr-TR" altLang="tr-TR" sz="2400" dirty="0">
                <a:solidFill>
                  <a:srgbClr val="FFFFFF"/>
                </a:solidFill>
                <a:latin typeface="Comic Sans MS" panose="030F0702030302020204" pitchFamily="66" charset="0"/>
                <a:cs typeface="Times New Roman" panose="02020603050405020304" pitchFamily="18" charset="0"/>
              </a:rPr>
              <a:t>. </a:t>
            </a:r>
          </a:p>
          <a:p>
            <a:pPr algn="just" eaLnBrk="0" hangingPunct="0"/>
            <a:r>
              <a:rPr lang="tr-TR" altLang="tr-TR" sz="2400" dirty="0">
                <a:solidFill>
                  <a:srgbClr val="FFFFFF"/>
                </a:solidFill>
                <a:latin typeface="Comic Sans MS" panose="030F0702030302020204" pitchFamily="66" charset="0"/>
                <a:cs typeface="Times New Roman" panose="02020603050405020304" pitchFamily="18" charset="0"/>
              </a:rPr>
              <a:t>Yer değiştiren </a:t>
            </a:r>
            <a:r>
              <a:rPr lang="tr-TR" altLang="tr-TR" sz="2400" dirty="0" smtClean="0">
                <a:solidFill>
                  <a:srgbClr val="FFFFFF"/>
                </a:solidFill>
                <a:latin typeface="Comic Sans MS" panose="030F0702030302020204" pitchFamily="66" charset="0"/>
                <a:cs typeface="Times New Roman" panose="02020603050405020304" pitchFamily="18" charset="0"/>
              </a:rPr>
              <a:t>OH </a:t>
            </a:r>
            <a:r>
              <a:rPr lang="tr-TR" altLang="tr-TR" sz="2400" dirty="0">
                <a:solidFill>
                  <a:srgbClr val="FFFFFF"/>
                </a:solidFill>
                <a:latin typeface="Comic Sans MS" panose="030F0702030302020204" pitchFamily="66" charset="0"/>
                <a:cs typeface="Times New Roman" panose="02020603050405020304" pitchFamily="18" charset="0"/>
              </a:rPr>
              <a:t>sayısı </a:t>
            </a:r>
            <a:r>
              <a:rPr lang="tr-TR" altLang="tr-TR" sz="2400" dirty="0" smtClean="0">
                <a:solidFill>
                  <a:srgbClr val="FFFFFF"/>
                </a:solidFill>
                <a:latin typeface="Comic Sans MS" panose="030F0702030302020204" pitchFamily="66" charset="0"/>
                <a:cs typeface="Times New Roman" panose="02020603050405020304" pitchFamily="18" charset="0"/>
              </a:rPr>
              <a:t>1 </a:t>
            </a:r>
            <a:r>
              <a:rPr lang="tr-TR" altLang="tr-TR" sz="2400" dirty="0" err="1">
                <a:solidFill>
                  <a:srgbClr val="FFFFFF"/>
                </a:solidFill>
                <a:latin typeface="Comic Sans MS" panose="030F0702030302020204" pitchFamily="66" charset="0"/>
                <a:cs typeface="Times New Roman" panose="02020603050405020304" pitchFamily="18" charset="0"/>
              </a:rPr>
              <a:t>dir</a:t>
            </a:r>
            <a:r>
              <a:rPr lang="tr-TR" altLang="tr-TR" sz="2400" dirty="0">
                <a:solidFill>
                  <a:srgbClr val="FFFFFF"/>
                </a:solidFill>
                <a:latin typeface="Comic Sans MS" panose="030F0702030302020204" pitchFamily="66" charset="0"/>
                <a:cs typeface="Times New Roman" panose="02020603050405020304" pitchFamily="18" charset="0"/>
              </a:rPr>
              <a:t>.</a:t>
            </a:r>
          </a:p>
          <a:p>
            <a:pPr algn="just" eaLnBrk="0" hangingPunct="0"/>
            <a:endParaRPr lang="tr-TR" altLang="tr-TR" sz="2400" dirty="0">
              <a:solidFill>
                <a:srgbClr val="FFFFFF"/>
              </a:solidFill>
              <a:latin typeface="Comic Sans MS" panose="030F0702030302020204" pitchFamily="66" charset="0"/>
            </a:endParaRPr>
          </a:p>
          <a:p>
            <a:pPr algn="ctr" eaLnBrk="0" hangingPunct="0"/>
            <a:r>
              <a:rPr lang="tr-TR" altLang="tr-TR" sz="2400" dirty="0">
                <a:solidFill>
                  <a:srgbClr val="FFFFFF"/>
                </a:solidFill>
                <a:latin typeface="Comic Sans MS" panose="030F0702030302020204" pitchFamily="66" charset="0"/>
                <a:cs typeface="Times New Roman" panose="02020603050405020304" pitchFamily="18" charset="0"/>
              </a:rPr>
              <a:t>N = </a:t>
            </a:r>
            <a:r>
              <a:rPr lang="tr-TR" altLang="tr-TR" sz="2400" dirty="0" err="1">
                <a:solidFill>
                  <a:srgbClr val="FFFFFF"/>
                </a:solidFill>
                <a:latin typeface="Comic Sans MS" panose="030F0702030302020204" pitchFamily="66" charset="0"/>
                <a:cs typeface="Times New Roman" panose="02020603050405020304" pitchFamily="18" charset="0"/>
              </a:rPr>
              <a:t>egs</a:t>
            </a:r>
            <a:r>
              <a:rPr lang="tr-TR" altLang="tr-TR" sz="2400" dirty="0">
                <a:solidFill>
                  <a:srgbClr val="FFFFFF"/>
                </a:solidFill>
                <a:latin typeface="Comic Sans MS" panose="030F0702030302020204" pitchFamily="66" charset="0"/>
                <a:cs typeface="Times New Roman" panose="02020603050405020304" pitchFamily="18" charset="0"/>
              </a:rPr>
              <a:t> /  V → 0,1 N = </a:t>
            </a:r>
            <a:r>
              <a:rPr lang="tr-TR" altLang="tr-TR" sz="2400" dirty="0" err="1">
                <a:solidFill>
                  <a:srgbClr val="FFFFFF"/>
                </a:solidFill>
                <a:latin typeface="Comic Sans MS" panose="030F0702030302020204" pitchFamily="66" charset="0"/>
                <a:cs typeface="Times New Roman" panose="02020603050405020304" pitchFamily="18" charset="0"/>
              </a:rPr>
              <a:t>egs</a:t>
            </a:r>
            <a:r>
              <a:rPr lang="tr-TR" altLang="tr-TR" sz="2400" dirty="0">
                <a:solidFill>
                  <a:srgbClr val="FFFFFF"/>
                </a:solidFill>
                <a:latin typeface="Comic Sans MS" panose="030F0702030302020204" pitchFamily="66" charset="0"/>
                <a:cs typeface="Times New Roman" panose="02020603050405020304" pitchFamily="18" charset="0"/>
              </a:rPr>
              <a:t> / 0,5 </a:t>
            </a:r>
            <a:r>
              <a:rPr lang="tr-TR" altLang="tr-TR" sz="2400" dirty="0" err="1">
                <a:solidFill>
                  <a:srgbClr val="FFFFFF"/>
                </a:solidFill>
                <a:latin typeface="Comic Sans MS" panose="030F0702030302020204" pitchFamily="66" charset="0"/>
                <a:cs typeface="Times New Roman" panose="02020603050405020304" pitchFamily="18" charset="0"/>
              </a:rPr>
              <a:t>lt</a:t>
            </a:r>
            <a:r>
              <a:rPr lang="tr-TR" altLang="tr-TR" sz="2400" dirty="0">
                <a:solidFill>
                  <a:srgbClr val="FFFFFF"/>
                </a:solidFill>
                <a:latin typeface="Comic Sans MS" panose="030F0702030302020204" pitchFamily="66" charset="0"/>
                <a:cs typeface="Times New Roman" panose="02020603050405020304" pitchFamily="18" charset="0"/>
              </a:rPr>
              <a:t> → </a:t>
            </a:r>
            <a:r>
              <a:rPr lang="tr-TR" altLang="tr-TR" sz="2400" dirty="0" err="1">
                <a:solidFill>
                  <a:srgbClr val="FFFFFF"/>
                </a:solidFill>
                <a:latin typeface="Comic Sans MS" panose="030F0702030302020204" pitchFamily="66" charset="0"/>
                <a:cs typeface="Times New Roman" panose="02020603050405020304" pitchFamily="18" charset="0"/>
              </a:rPr>
              <a:t>egs</a:t>
            </a:r>
            <a:r>
              <a:rPr lang="tr-TR" altLang="tr-TR" sz="2400" dirty="0">
                <a:solidFill>
                  <a:srgbClr val="FFFFFF"/>
                </a:solidFill>
                <a:latin typeface="Comic Sans MS" panose="030F0702030302020204" pitchFamily="66" charset="0"/>
                <a:cs typeface="Times New Roman" panose="02020603050405020304" pitchFamily="18" charset="0"/>
              </a:rPr>
              <a:t> = </a:t>
            </a:r>
            <a:r>
              <a:rPr lang="tr-TR" altLang="tr-TR" sz="2400" b="1" dirty="0">
                <a:solidFill>
                  <a:srgbClr val="FFFFFF"/>
                </a:solidFill>
                <a:latin typeface="Comic Sans MS" panose="030F0702030302020204" pitchFamily="66" charset="0"/>
                <a:cs typeface="Times New Roman" panose="02020603050405020304" pitchFamily="18" charset="0"/>
              </a:rPr>
              <a:t>0,05</a:t>
            </a:r>
            <a:endParaRPr lang="tr-TR" altLang="tr-TR" sz="2400" dirty="0">
              <a:solidFill>
                <a:srgbClr val="FFFFFF"/>
              </a:solidFill>
              <a:latin typeface="Comic Sans MS" panose="030F0702030302020204" pitchFamily="66" charset="0"/>
            </a:endParaRPr>
          </a:p>
          <a:p>
            <a:pPr algn="ctr" eaLnBrk="0" hangingPunct="0"/>
            <a:endParaRPr lang="tr-TR" altLang="tr-TR" sz="2400" dirty="0">
              <a:solidFill>
                <a:srgbClr val="FFFF00"/>
              </a:solidFill>
              <a:latin typeface="Comic Sans MS" panose="030F0702030302020204" pitchFamily="66" charset="0"/>
              <a:cs typeface="Times New Roman" panose="02020603050405020304" pitchFamily="18" charset="0"/>
            </a:endParaRPr>
          </a:p>
          <a:p>
            <a:pPr algn="ctr" eaLnBrk="0" hangingPunct="0"/>
            <a:r>
              <a:rPr lang="tr-TR" altLang="tr-TR" sz="2400" dirty="0">
                <a:solidFill>
                  <a:srgbClr val="FFFF00"/>
                </a:solidFill>
                <a:latin typeface="Comic Sans MS" panose="030F0702030302020204" pitchFamily="66" charset="0"/>
                <a:cs typeface="Times New Roman" panose="02020603050405020304" pitchFamily="18" charset="0"/>
              </a:rPr>
              <a:t>EA = MA / </a:t>
            </a:r>
            <a:r>
              <a:rPr lang="tr-TR" altLang="tr-TR" sz="2400" dirty="0" err="1">
                <a:solidFill>
                  <a:srgbClr val="FFFF00"/>
                </a:solidFill>
                <a:latin typeface="Comic Sans MS" panose="030F0702030302020204" pitchFamily="66" charset="0"/>
                <a:cs typeface="Times New Roman" panose="02020603050405020304" pitchFamily="18" charset="0"/>
              </a:rPr>
              <a:t>t</a:t>
            </a:r>
            <a:r>
              <a:rPr lang="tr-TR" altLang="tr-TR" sz="2400" baseline="-30000" dirty="0" err="1">
                <a:solidFill>
                  <a:srgbClr val="FFFF00"/>
                </a:solidFill>
                <a:latin typeface="Comic Sans MS" panose="030F0702030302020204" pitchFamily="66" charset="0"/>
                <a:cs typeface="Times New Roman" panose="02020603050405020304" pitchFamily="18" charset="0"/>
              </a:rPr>
              <a:t>D</a:t>
            </a:r>
            <a:r>
              <a:rPr lang="tr-TR" altLang="tr-TR" sz="2400" baseline="-30000" dirty="0">
                <a:solidFill>
                  <a:srgbClr val="FFFF00"/>
                </a:solidFill>
                <a:latin typeface="Comic Sans MS" panose="030F0702030302020204" pitchFamily="66" charset="0"/>
                <a:cs typeface="Times New Roman" panose="02020603050405020304" pitchFamily="18" charset="0"/>
              </a:rPr>
              <a:t> </a:t>
            </a:r>
            <a:r>
              <a:rPr lang="tr-TR" altLang="tr-TR" sz="2400" dirty="0">
                <a:solidFill>
                  <a:srgbClr val="FFFF00"/>
                </a:solidFill>
                <a:latin typeface="Comic Sans MS" panose="030F0702030302020204" pitchFamily="66" charset="0"/>
                <a:cs typeface="Times New Roman" panose="02020603050405020304" pitchFamily="18" charset="0"/>
              </a:rPr>
              <a:t>→ EA = 40 / 1 = </a:t>
            </a:r>
            <a:r>
              <a:rPr lang="tr-TR" altLang="tr-TR" sz="2400" b="1" dirty="0">
                <a:solidFill>
                  <a:srgbClr val="FFFF00"/>
                </a:solidFill>
                <a:latin typeface="Comic Sans MS" panose="030F0702030302020204" pitchFamily="66" charset="0"/>
                <a:cs typeface="Times New Roman" panose="02020603050405020304" pitchFamily="18" charset="0"/>
              </a:rPr>
              <a:t>40 g</a:t>
            </a:r>
          </a:p>
          <a:p>
            <a:pPr algn="ctr" eaLnBrk="0" hangingPunct="0"/>
            <a:endParaRPr lang="tr-TR" altLang="tr-TR" sz="1200" dirty="0">
              <a:solidFill>
                <a:srgbClr val="FFFFFF"/>
              </a:solidFill>
              <a:latin typeface="Comic Sans MS" panose="030F0702030302020204" pitchFamily="66" charset="0"/>
            </a:endParaRPr>
          </a:p>
          <a:p>
            <a:pPr algn="just" eaLnBrk="0" hangingPunct="0"/>
            <a:r>
              <a:rPr lang="tr-TR" altLang="tr-TR" sz="2400" dirty="0" err="1">
                <a:solidFill>
                  <a:srgbClr val="FFFFFF"/>
                </a:solidFill>
                <a:latin typeface="Comic Sans MS" panose="030F0702030302020204" pitchFamily="66" charset="0"/>
                <a:cs typeface="Times New Roman" panose="02020603050405020304" pitchFamily="18" charset="0"/>
              </a:rPr>
              <a:t>egs</a:t>
            </a:r>
            <a:r>
              <a:rPr lang="tr-TR" altLang="tr-TR" sz="2400" dirty="0">
                <a:solidFill>
                  <a:srgbClr val="FFFFFF"/>
                </a:solidFill>
                <a:latin typeface="Comic Sans MS" panose="030F0702030302020204" pitchFamily="66" charset="0"/>
                <a:cs typeface="Times New Roman" panose="02020603050405020304" pitchFamily="18" charset="0"/>
              </a:rPr>
              <a:t> = m /EA → 0,05 = m / 40 → m = </a:t>
            </a:r>
            <a:r>
              <a:rPr lang="tr-TR" altLang="tr-TR" sz="2400" b="1" dirty="0">
                <a:solidFill>
                  <a:srgbClr val="FF9933"/>
                </a:solidFill>
                <a:latin typeface="Comic Sans MS" panose="030F0702030302020204" pitchFamily="66" charset="0"/>
                <a:cs typeface="Times New Roman" panose="02020603050405020304" pitchFamily="18" charset="0"/>
              </a:rPr>
              <a:t>2 g </a:t>
            </a:r>
            <a:r>
              <a:rPr lang="tr-TR" altLang="tr-TR" sz="2400" b="1" dirty="0" err="1">
                <a:solidFill>
                  <a:srgbClr val="FF9933"/>
                </a:solidFill>
                <a:latin typeface="Comic Sans MS" panose="030F0702030302020204" pitchFamily="66" charset="0"/>
                <a:cs typeface="Times New Roman" panose="02020603050405020304" pitchFamily="18" charset="0"/>
              </a:rPr>
              <a:t>NaOH</a:t>
            </a:r>
            <a:r>
              <a:rPr lang="tr-TR" altLang="tr-TR" sz="2400" dirty="0">
                <a:solidFill>
                  <a:srgbClr val="FF9933"/>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tartılır ve bir miktar suyla balon </a:t>
            </a:r>
            <a:r>
              <a:rPr lang="tr-TR" altLang="tr-TR" sz="2400" dirty="0" err="1">
                <a:solidFill>
                  <a:srgbClr val="FFFFFF"/>
                </a:solidFill>
                <a:latin typeface="Comic Sans MS" panose="030F0702030302020204" pitchFamily="66" charset="0"/>
                <a:cs typeface="Times New Roman" panose="02020603050405020304" pitchFamily="18" charset="0"/>
              </a:rPr>
              <a:t>jojede</a:t>
            </a:r>
            <a:r>
              <a:rPr lang="tr-TR" altLang="tr-TR" sz="2400" dirty="0">
                <a:solidFill>
                  <a:srgbClr val="FFFFFF"/>
                </a:solidFill>
                <a:latin typeface="Comic Sans MS" panose="030F0702030302020204" pitchFamily="66" charset="0"/>
                <a:cs typeface="Times New Roman" panose="02020603050405020304" pitchFamily="18" charset="0"/>
              </a:rPr>
              <a:t> çözüldükten sonra </a:t>
            </a:r>
            <a:r>
              <a:rPr lang="tr-TR" altLang="tr-TR" sz="2400" dirty="0" err="1">
                <a:solidFill>
                  <a:srgbClr val="FFFFFF"/>
                </a:solidFill>
                <a:latin typeface="Comic Sans MS" panose="030F0702030302020204" pitchFamily="66" charset="0"/>
                <a:cs typeface="Times New Roman" panose="02020603050405020304" pitchFamily="18" charset="0"/>
              </a:rPr>
              <a:t>destile</a:t>
            </a:r>
            <a:r>
              <a:rPr lang="tr-TR" altLang="tr-TR" sz="2400" dirty="0">
                <a:solidFill>
                  <a:srgbClr val="FFFFFF"/>
                </a:solidFill>
                <a:latin typeface="Comic Sans MS" panose="030F0702030302020204" pitchFamily="66" charset="0"/>
                <a:cs typeface="Times New Roman" panose="02020603050405020304" pitchFamily="18" charset="0"/>
              </a:rPr>
              <a:t> su ile </a:t>
            </a:r>
            <a:r>
              <a:rPr lang="tr-TR" altLang="tr-TR" sz="2400" b="1" dirty="0">
                <a:solidFill>
                  <a:srgbClr val="009900"/>
                </a:solidFill>
                <a:latin typeface="Comic Sans MS" panose="030F0702030302020204" pitchFamily="66" charset="0"/>
                <a:cs typeface="Times New Roman" panose="02020603050405020304" pitchFamily="18" charset="0"/>
              </a:rPr>
              <a:t>500 </a:t>
            </a:r>
            <a:r>
              <a:rPr lang="tr-TR" altLang="tr-TR" sz="2400" b="1" dirty="0" err="1">
                <a:solidFill>
                  <a:srgbClr val="009900"/>
                </a:solidFill>
                <a:latin typeface="Comic Sans MS" panose="030F0702030302020204" pitchFamily="66" charset="0"/>
                <a:cs typeface="Times New Roman" panose="02020603050405020304" pitchFamily="18" charset="0"/>
              </a:rPr>
              <a:t>mL</a:t>
            </a:r>
            <a:r>
              <a:rPr lang="tr-TR" altLang="tr-TR" sz="2400" b="1" dirty="0">
                <a:solidFill>
                  <a:srgbClr val="009900"/>
                </a:solidFill>
                <a:latin typeface="Comic Sans MS" panose="030F0702030302020204" pitchFamily="66" charset="0"/>
                <a:cs typeface="Times New Roman" panose="02020603050405020304" pitchFamily="18" charset="0"/>
              </a:rPr>
              <a:t> ye</a:t>
            </a:r>
            <a:r>
              <a:rPr lang="tr-TR" altLang="tr-TR" sz="2400" dirty="0">
                <a:solidFill>
                  <a:srgbClr val="009900"/>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tamamlanır.</a:t>
            </a:r>
            <a:endParaRPr lang="tr-TR" altLang="tr-TR" sz="2400" dirty="0">
              <a:solidFill>
                <a:srgbClr val="FFFFFF"/>
              </a:solidFill>
              <a:latin typeface="Comic Sans MS" panose="030F0702030302020204" pitchFamily="66" charset="0"/>
            </a:endParaRPr>
          </a:p>
        </p:txBody>
      </p:sp>
      <p:sp>
        <p:nvSpPr>
          <p:cNvPr id="2" name="Dikdörtgen 1"/>
          <p:cNvSpPr/>
          <p:nvPr/>
        </p:nvSpPr>
        <p:spPr>
          <a:xfrm>
            <a:off x="309238" y="5533244"/>
            <a:ext cx="5295039" cy="1323439"/>
          </a:xfrm>
          <a:prstGeom prst="rect">
            <a:avLst/>
          </a:prstGeom>
        </p:spPr>
        <p:txBody>
          <a:bodyPr wrap="none">
            <a:spAutoFit/>
          </a:bodyPr>
          <a:lstStyle/>
          <a:p>
            <a:r>
              <a:rPr lang="tr-TR" altLang="tr-TR" sz="1600" dirty="0" err="1" smtClean="0">
                <a:solidFill>
                  <a:schemeClr val="bg1"/>
                </a:solidFill>
                <a:latin typeface="Comic Sans MS" panose="030F0702030302020204" pitchFamily="66" charset="0"/>
              </a:rPr>
              <a:t>egs</a:t>
            </a:r>
            <a:r>
              <a:rPr lang="tr-TR" altLang="tr-TR" sz="1600" dirty="0" smtClean="0">
                <a:solidFill>
                  <a:schemeClr val="bg1"/>
                </a:solidFill>
                <a:latin typeface="Comic Sans MS" panose="030F0702030302020204" pitchFamily="66" charset="0"/>
              </a:rPr>
              <a:t>= eşdeğer </a:t>
            </a:r>
            <a:r>
              <a:rPr lang="tr-TR" altLang="tr-TR" sz="1600" dirty="0">
                <a:solidFill>
                  <a:schemeClr val="bg1"/>
                </a:solidFill>
                <a:latin typeface="Comic Sans MS" panose="030F0702030302020204" pitchFamily="66" charset="0"/>
              </a:rPr>
              <a:t>gram </a:t>
            </a:r>
            <a:r>
              <a:rPr lang="tr-TR" altLang="tr-TR" sz="1600" dirty="0" smtClean="0">
                <a:solidFill>
                  <a:schemeClr val="bg1"/>
                </a:solidFill>
                <a:latin typeface="Comic Sans MS" panose="030F0702030302020204" pitchFamily="66" charset="0"/>
              </a:rPr>
              <a:t>sayısıdır</a:t>
            </a:r>
          </a:p>
          <a:p>
            <a:r>
              <a:rPr lang="tr-TR" altLang="tr-TR" sz="1600" dirty="0">
                <a:solidFill>
                  <a:schemeClr val="bg1"/>
                </a:solidFill>
                <a:latin typeface="Comic Sans MS" panose="030F0702030302020204" pitchFamily="66" charset="0"/>
              </a:rPr>
              <a:t>m</a:t>
            </a:r>
            <a:r>
              <a:rPr lang="tr-TR" altLang="tr-TR" sz="1600" dirty="0" smtClean="0">
                <a:solidFill>
                  <a:schemeClr val="bg1"/>
                </a:solidFill>
                <a:latin typeface="Comic Sans MS" panose="030F0702030302020204" pitchFamily="66" charset="0"/>
              </a:rPr>
              <a:t>= </a:t>
            </a:r>
            <a:r>
              <a:rPr lang="tr-TR" altLang="tr-TR" sz="1600" dirty="0">
                <a:solidFill>
                  <a:schemeClr val="bg1"/>
                </a:solidFill>
                <a:latin typeface="Comic Sans MS" panose="030F0702030302020204" pitchFamily="66" charset="0"/>
              </a:rPr>
              <a:t>çözünen maddenin </a:t>
            </a:r>
            <a:r>
              <a:rPr lang="tr-TR" altLang="tr-TR" sz="1600" dirty="0" smtClean="0">
                <a:solidFill>
                  <a:schemeClr val="bg1"/>
                </a:solidFill>
                <a:latin typeface="Comic Sans MS" panose="030F0702030302020204" pitchFamily="66" charset="0"/>
              </a:rPr>
              <a:t>kütlesi</a:t>
            </a:r>
          </a:p>
          <a:p>
            <a:r>
              <a:rPr lang="tr-TR" altLang="tr-TR" sz="1600" dirty="0" smtClean="0">
                <a:solidFill>
                  <a:schemeClr val="bg1"/>
                </a:solidFill>
                <a:latin typeface="Comic Sans MS" panose="030F0702030302020204" pitchFamily="66" charset="0"/>
              </a:rPr>
              <a:t>V= </a:t>
            </a:r>
            <a:r>
              <a:rPr lang="tr-TR" altLang="tr-TR" sz="1600" dirty="0">
                <a:solidFill>
                  <a:schemeClr val="bg1"/>
                </a:solidFill>
                <a:latin typeface="Comic Sans MS" panose="030F0702030302020204" pitchFamily="66" charset="0"/>
              </a:rPr>
              <a:t>çözeltinin </a:t>
            </a:r>
            <a:r>
              <a:rPr lang="tr-TR" altLang="tr-TR" sz="1600" dirty="0" smtClean="0">
                <a:solidFill>
                  <a:schemeClr val="bg1"/>
                </a:solidFill>
                <a:latin typeface="Comic Sans MS" panose="030F0702030302020204" pitchFamily="66" charset="0"/>
              </a:rPr>
              <a:t>hacmi</a:t>
            </a:r>
          </a:p>
          <a:p>
            <a:r>
              <a:rPr lang="tr-TR" altLang="tr-TR" sz="1600" dirty="0" smtClean="0">
                <a:solidFill>
                  <a:schemeClr val="bg1"/>
                </a:solidFill>
                <a:latin typeface="Comic Sans MS" panose="030F0702030302020204" pitchFamily="66" charset="0"/>
              </a:rPr>
              <a:t>EA= </a:t>
            </a:r>
            <a:r>
              <a:rPr lang="tr-TR" altLang="tr-TR" sz="1600" dirty="0">
                <a:solidFill>
                  <a:schemeClr val="bg1"/>
                </a:solidFill>
                <a:latin typeface="Comic Sans MS" panose="030F0702030302020204" pitchFamily="66" charset="0"/>
              </a:rPr>
              <a:t>çözünen maddenin </a:t>
            </a:r>
            <a:r>
              <a:rPr lang="tr-TR" altLang="tr-TR" sz="1600" dirty="0" err="1" smtClean="0">
                <a:solidFill>
                  <a:schemeClr val="bg1"/>
                </a:solidFill>
                <a:latin typeface="Comic Sans MS" panose="030F0702030302020204" pitchFamily="66" charset="0"/>
              </a:rPr>
              <a:t>ekivalent</a:t>
            </a:r>
            <a:r>
              <a:rPr lang="tr-TR" altLang="tr-TR" sz="1600" dirty="0" smtClean="0">
                <a:solidFill>
                  <a:schemeClr val="bg1"/>
                </a:solidFill>
                <a:latin typeface="Comic Sans MS" panose="030F0702030302020204" pitchFamily="66" charset="0"/>
              </a:rPr>
              <a:t> yada eşdeğer ağırlığı</a:t>
            </a:r>
          </a:p>
          <a:p>
            <a:r>
              <a:rPr lang="tr-TR" altLang="tr-TR" sz="1600" dirty="0" err="1" smtClean="0">
                <a:solidFill>
                  <a:schemeClr val="bg1"/>
                </a:solidFill>
                <a:latin typeface="Comic Sans MS" panose="030F0702030302020204" pitchFamily="66" charset="0"/>
              </a:rPr>
              <a:t>t</a:t>
            </a:r>
            <a:r>
              <a:rPr lang="tr-TR" altLang="tr-TR" sz="1600" baseline="-25000" dirty="0" err="1" smtClean="0">
                <a:solidFill>
                  <a:schemeClr val="bg1"/>
                </a:solidFill>
                <a:latin typeface="Comic Sans MS" panose="030F0702030302020204" pitchFamily="66" charset="0"/>
              </a:rPr>
              <a:t>D</a:t>
            </a:r>
            <a:r>
              <a:rPr lang="tr-TR" altLang="tr-TR" sz="1600" dirty="0" smtClean="0">
                <a:solidFill>
                  <a:schemeClr val="bg1"/>
                </a:solidFill>
                <a:latin typeface="Comic Sans MS" panose="030F0702030302020204" pitchFamily="66" charset="0"/>
              </a:rPr>
              <a:t> = ise </a:t>
            </a:r>
            <a:r>
              <a:rPr lang="tr-TR" altLang="tr-TR" sz="1600" dirty="0">
                <a:solidFill>
                  <a:schemeClr val="bg1"/>
                </a:solidFill>
                <a:latin typeface="Comic Sans MS" panose="030F0702030302020204" pitchFamily="66" charset="0"/>
              </a:rPr>
              <a:t>çözünen maddenin tesir değerliğidir</a:t>
            </a:r>
            <a:r>
              <a:rPr lang="tr-TR" altLang="tr-TR" sz="1600" dirty="0" smtClean="0">
                <a:solidFill>
                  <a:schemeClr val="bg1"/>
                </a:solidFill>
                <a:latin typeface="Comic Sans MS" panose="030F0702030302020204" pitchFamily="66" charset="0"/>
              </a:rPr>
              <a:t>.</a:t>
            </a:r>
          </a:p>
        </p:txBody>
      </p:sp>
      <p:sp>
        <p:nvSpPr>
          <p:cNvPr id="6" name="Rectangle 1"/>
          <p:cNvSpPr>
            <a:spLocks noChangeArrowheads="1"/>
          </p:cNvSpPr>
          <p:nvPr/>
        </p:nvSpPr>
        <p:spPr bwMode="auto">
          <a:xfrm>
            <a:off x="542256" y="645816"/>
            <a:ext cx="7455743" cy="4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dirty="0">
                <a:solidFill>
                  <a:srgbClr val="FF9933"/>
                </a:solidFill>
                <a:latin typeface="Comic Sans MS" panose="030F0702030302020204" pitchFamily="66" charset="0"/>
                <a:cs typeface="Times New Roman" panose="02020603050405020304" pitchFamily="18" charset="0"/>
              </a:rPr>
              <a:t>EA = MA / </a:t>
            </a:r>
            <a:r>
              <a:rPr lang="tr-TR" altLang="tr-TR" sz="2400" b="1" dirty="0" err="1" smtClean="0">
                <a:solidFill>
                  <a:srgbClr val="FF9933"/>
                </a:solidFill>
                <a:latin typeface="Comic Sans MS" panose="030F0702030302020204" pitchFamily="66" charset="0"/>
                <a:cs typeface="Times New Roman" panose="02020603050405020304" pitchFamily="18" charset="0"/>
              </a:rPr>
              <a:t>t</a:t>
            </a:r>
            <a:r>
              <a:rPr lang="tr-TR" altLang="tr-TR" sz="2400" b="1" baseline="-30000" dirty="0" err="1" smtClean="0">
                <a:solidFill>
                  <a:srgbClr val="FF9933"/>
                </a:solidFill>
                <a:latin typeface="Comic Sans MS" panose="030F0702030302020204" pitchFamily="66" charset="0"/>
                <a:cs typeface="Times New Roman" panose="02020603050405020304" pitchFamily="18" charset="0"/>
              </a:rPr>
              <a:t>D</a:t>
            </a:r>
            <a:r>
              <a:rPr lang="tr-TR" altLang="tr-TR" sz="2400" b="1" baseline="-30000" dirty="0" smtClean="0">
                <a:solidFill>
                  <a:srgbClr val="FF9933"/>
                </a:solidFill>
                <a:latin typeface="Comic Sans MS" panose="030F0702030302020204" pitchFamily="66" charset="0"/>
                <a:cs typeface="Times New Roman" panose="02020603050405020304" pitchFamily="18" charset="0"/>
              </a:rPr>
              <a:t>, </a:t>
            </a:r>
            <a:r>
              <a:rPr lang="tr-TR" altLang="tr-TR" sz="2400" b="1" dirty="0" smtClean="0">
                <a:solidFill>
                  <a:srgbClr val="FF3399"/>
                </a:solidFill>
                <a:latin typeface="Comic Sans MS" panose="030F0702030302020204" pitchFamily="66" charset="0"/>
                <a:cs typeface="Times New Roman" panose="02020603050405020304" pitchFamily="18" charset="0"/>
              </a:rPr>
              <a:t>N </a:t>
            </a:r>
            <a:r>
              <a:rPr lang="tr-TR" altLang="tr-TR" sz="2400" b="1" dirty="0">
                <a:solidFill>
                  <a:srgbClr val="FF3399"/>
                </a:solidFill>
                <a:latin typeface="Comic Sans MS" panose="030F0702030302020204" pitchFamily="66" charset="0"/>
                <a:cs typeface="Times New Roman" panose="02020603050405020304" pitchFamily="18" charset="0"/>
              </a:rPr>
              <a:t>= </a:t>
            </a:r>
            <a:r>
              <a:rPr lang="tr-TR" altLang="tr-TR" sz="2400" b="1" dirty="0" err="1">
                <a:solidFill>
                  <a:srgbClr val="FF3399"/>
                </a:solidFill>
                <a:latin typeface="Comic Sans MS" panose="030F0702030302020204" pitchFamily="66" charset="0"/>
                <a:cs typeface="Times New Roman" panose="02020603050405020304" pitchFamily="18" charset="0"/>
              </a:rPr>
              <a:t>egs</a:t>
            </a:r>
            <a:r>
              <a:rPr lang="tr-TR" altLang="tr-TR" sz="2400" b="1" dirty="0">
                <a:solidFill>
                  <a:srgbClr val="FF3399"/>
                </a:solidFill>
                <a:latin typeface="Comic Sans MS" panose="030F0702030302020204" pitchFamily="66" charset="0"/>
                <a:cs typeface="Times New Roman" panose="02020603050405020304" pitchFamily="18" charset="0"/>
              </a:rPr>
              <a:t> /  </a:t>
            </a:r>
            <a:r>
              <a:rPr lang="tr-TR" altLang="tr-TR" sz="2400" b="1" dirty="0" smtClean="0">
                <a:solidFill>
                  <a:srgbClr val="FF3399"/>
                </a:solidFill>
                <a:latin typeface="Comic Sans MS" panose="030F0702030302020204" pitchFamily="66" charset="0"/>
                <a:cs typeface="Times New Roman" panose="02020603050405020304" pitchFamily="18" charset="0"/>
              </a:rPr>
              <a:t>V, </a:t>
            </a:r>
            <a:r>
              <a:rPr lang="tr-TR" altLang="tr-TR" sz="2400" b="1" dirty="0" err="1" smtClean="0">
                <a:solidFill>
                  <a:srgbClr val="FF3300"/>
                </a:solidFill>
                <a:latin typeface="Comic Sans MS" panose="030F0702030302020204" pitchFamily="66" charset="0"/>
                <a:cs typeface="Times New Roman" panose="02020603050405020304" pitchFamily="18" charset="0"/>
              </a:rPr>
              <a:t>egs</a:t>
            </a:r>
            <a:r>
              <a:rPr lang="tr-TR" altLang="tr-TR" sz="2400" b="1" dirty="0" smtClean="0">
                <a:solidFill>
                  <a:srgbClr val="FF3300"/>
                </a:solidFill>
                <a:latin typeface="Comic Sans MS" panose="030F0702030302020204" pitchFamily="66" charset="0"/>
                <a:cs typeface="Times New Roman" panose="02020603050405020304" pitchFamily="18" charset="0"/>
              </a:rPr>
              <a:t> </a:t>
            </a:r>
            <a:r>
              <a:rPr lang="tr-TR" altLang="tr-TR" sz="2400" b="1" dirty="0">
                <a:solidFill>
                  <a:srgbClr val="FF3300"/>
                </a:solidFill>
                <a:latin typeface="Comic Sans MS" panose="030F0702030302020204" pitchFamily="66" charset="0"/>
                <a:cs typeface="Times New Roman" panose="02020603050405020304" pitchFamily="18" charset="0"/>
              </a:rPr>
              <a:t>= m /</a:t>
            </a:r>
            <a:r>
              <a:rPr lang="tr-TR" altLang="tr-TR" sz="2400" b="1" dirty="0" smtClean="0">
                <a:solidFill>
                  <a:srgbClr val="FF3300"/>
                </a:solidFill>
                <a:latin typeface="Comic Sans MS" panose="030F0702030302020204" pitchFamily="66" charset="0"/>
                <a:cs typeface="Times New Roman" panose="02020603050405020304" pitchFamily="18" charset="0"/>
              </a:rPr>
              <a:t>EA </a:t>
            </a:r>
            <a:endParaRPr lang="tr-TR" altLang="tr-TR" sz="2400" b="1" dirty="0">
              <a:solidFill>
                <a:srgbClr val="FF9933"/>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54273">
                                            <p:txEl>
                                              <p:pRg st="7" end="7"/>
                                            </p:txEl>
                                          </p:spTgt>
                                        </p:tgtEl>
                                        <p:attrNameLst>
                                          <p:attrName>style.visibility</p:attrName>
                                        </p:attrNameLst>
                                      </p:cBhvr>
                                      <p:to>
                                        <p:strVal val="visible"/>
                                      </p:to>
                                    </p:set>
                                    <p:anim calcmode="lin" valueType="num">
                                      <p:cBhvr additive="base">
                                        <p:cTn id="7" dur="500" fill="hold"/>
                                        <p:tgtEl>
                                          <p:spTgt spid="54273">
                                            <p:txEl>
                                              <p:pRg st="7" end="7"/>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4273">
                                            <p:txEl>
                                              <p:pRg st="7" end="7"/>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357188" y="500063"/>
            <a:ext cx="850106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u="sng">
                <a:solidFill>
                  <a:srgbClr val="FFFFFF"/>
                </a:solidFill>
                <a:latin typeface="Comic Sans MS" panose="030F0702030302020204" pitchFamily="66" charset="0"/>
                <a:cs typeface="Times New Roman" panose="02020603050405020304" pitchFamily="18" charset="0"/>
              </a:rPr>
              <a:t>Ekivalent ağırlık bileşiklere göre değişiklik gösterir:</a:t>
            </a:r>
            <a:endParaRPr lang="tr-TR" altLang="tr-TR" sz="2400" u="sng">
              <a:solidFill>
                <a:srgbClr val="FFFFFF"/>
              </a:solidFill>
              <a:latin typeface="Comic Sans MS" panose="030F0702030302020204" pitchFamily="66" charset="0"/>
            </a:endParaRPr>
          </a:p>
        </p:txBody>
      </p:sp>
      <p:sp>
        <p:nvSpPr>
          <p:cNvPr id="5133" name="Rectangle 2"/>
          <p:cNvSpPr>
            <a:spLocks noChangeArrowheads="1"/>
          </p:cNvSpPr>
          <p:nvPr/>
        </p:nvSpPr>
        <p:spPr bwMode="auto">
          <a:xfrm>
            <a:off x="357188" y="1143000"/>
            <a:ext cx="84296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0000"/>
                </a:solidFill>
                <a:latin typeface="Comic Sans MS" panose="030F0702030302020204" pitchFamily="66" charset="0"/>
                <a:cs typeface="Times New Roman" panose="02020603050405020304" pitchFamily="18" charset="0"/>
              </a:rPr>
              <a:t>a-Asitlerde ekivalent ağırlık;</a:t>
            </a:r>
            <a:r>
              <a:rPr lang="tr-TR" altLang="tr-TR" sz="2400">
                <a:solidFill>
                  <a:srgbClr val="FF0000"/>
                </a:solidFill>
                <a:latin typeface="Comic Sans MS" panose="030F0702030302020204" pitchFamily="66" charset="0"/>
                <a:cs typeface="Times New Roman" panose="02020603050405020304" pitchFamily="18" charset="0"/>
              </a:rPr>
              <a:t> </a:t>
            </a:r>
            <a:r>
              <a:rPr lang="tr-TR" altLang="tr-TR" sz="2400">
                <a:solidFill>
                  <a:srgbClr val="FFFFFF"/>
                </a:solidFill>
                <a:latin typeface="Comic Sans MS" panose="030F0702030302020204" pitchFamily="66" charset="0"/>
                <a:cs typeface="Times New Roman" panose="02020603050405020304" pitchFamily="18" charset="0"/>
              </a:rPr>
              <a:t>molekül ağırlığı, molekülde yer değiştirebilen H iyonlarının sayısına bölünerek bulunur.</a:t>
            </a:r>
            <a:endParaRPr lang="tr-TR" altLang="tr-TR" sz="2400">
              <a:solidFill>
                <a:srgbClr val="FFFFFF"/>
              </a:solidFill>
              <a:latin typeface="Comic Sans MS" panose="030F0702030302020204" pitchFamily="66" charset="0"/>
            </a:endParaRPr>
          </a:p>
        </p:txBody>
      </p:sp>
      <p:graphicFrame>
        <p:nvGraphicFramePr>
          <p:cNvPr id="53251" name="Object 10" descr="Gazete kağıdı"/>
          <p:cNvGraphicFramePr>
            <a:graphicFrameLocks noChangeAspect="1"/>
          </p:cNvGraphicFramePr>
          <p:nvPr/>
        </p:nvGraphicFramePr>
        <p:xfrm>
          <a:off x="642938" y="2357438"/>
          <a:ext cx="7904162" cy="811212"/>
        </p:xfrm>
        <a:graphic>
          <a:graphicData uri="http://schemas.openxmlformats.org/presentationml/2006/ole">
            <mc:AlternateContent xmlns:mc="http://schemas.openxmlformats.org/markup-compatibility/2006">
              <mc:Choice xmlns:v="urn:schemas-microsoft-com:vml" Requires="v">
                <p:oleObj spid="_x0000_s5196" name="Denklem" r:id="rId4" imgW="7696200" imgH="787400" progId="Equation.3">
                  <p:embed/>
                </p:oleObj>
              </mc:Choice>
              <mc:Fallback>
                <p:oleObj name="Denklem" r:id="rId4" imgW="7696200" imgH="787400" progId="Equation.3">
                  <p:embed/>
                  <p:pic>
                    <p:nvPicPr>
                      <p:cNvPr id="0" name="Object 10" descr="Gazete kağıd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8" y="2357438"/>
                        <a:ext cx="7904162" cy="811212"/>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34" name="Rectangle 4"/>
          <p:cNvSpPr>
            <a:spLocks noChangeArrowheads="1"/>
          </p:cNvSpPr>
          <p:nvPr/>
        </p:nvSpPr>
        <p:spPr bwMode="auto">
          <a:xfrm>
            <a:off x="428625" y="3643313"/>
            <a:ext cx="83581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0000"/>
                </a:solidFill>
                <a:latin typeface="Comic Sans MS" panose="030F0702030302020204" pitchFamily="66" charset="0"/>
                <a:cs typeface="Times New Roman" panose="02020603050405020304" pitchFamily="18" charset="0"/>
              </a:rPr>
              <a:t>b-Alkalilerde ekivalent ağırlık;</a:t>
            </a:r>
            <a:r>
              <a:rPr lang="tr-TR" altLang="tr-TR" sz="2400">
                <a:solidFill>
                  <a:srgbClr val="FF0000"/>
                </a:solidFill>
                <a:latin typeface="Comic Sans MS" panose="030F0702030302020204" pitchFamily="66" charset="0"/>
                <a:cs typeface="Times New Roman" panose="02020603050405020304" pitchFamily="18" charset="0"/>
              </a:rPr>
              <a:t> </a:t>
            </a:r>
            <a:r>
              <a:rPr lang="tr-TR" altLang="tr-TR" sz="2400">
                <a:solidFill>
                  <a:srgbClr val="FFFFFF"/>
                </a:solidFill>
                <a:latin typeface="Comic Sans MS" panose="030F0702030302020204" pitchFamily="66" charset="0"/>
                <a:cs typeface="Times New Roman" panose="02020603050405020304" pitchFamily="18" charset="0"/>
              </a:rPr>
              <a:t>molekül ağırlığı, molekülde yer değiştirebilen OH iyonlarının sayısına bölünerek bulunur.</a:t>
            </a:r>
            <a:endParaRPr lang="tr-TR" altLang="tr-TR" sz="2400">
              <a:solidFill>
                <a:srgbClr val="FFFFFF"/>
              </a:solidFill>
              <a:latin typeface="Comic Sans MS" panose="030F0702030302020204" pitchFamily="66" charset="0"/>
            </a:endParaRPr>
          </a:p>
        </p:txBody>
      </p:sp>
      <p:graphicFrame>
        <p:nvGraphicFramePr>
          <p:cNvPr id="53253" name="Object 11" descr="Gazete kağıdı"/>
          <p:cNvGraphicFramePr>
            <a:graphicFrameLocks noChangeAspect="1"/>
          </p:cNvGraphicFramePr>
          <p:nvPr/>
        </p:nvGraphicFramePr>
        <p:xfrm>
          <a:off x="714375" y="5357813"/>
          <a:ext cx="7675563" cy="741362"/>
        </p:xfrm>
        <a:graphic>
          <a:graphicData uri="http://schemas.openxmlformats.org/presentationml/2006/ole">
            <mc:AlternateContent xmlns:mc="http://schemas.openxmlformats.org/markup-compatibility/2006">
              <mc:Choice xmlns:v="urn:schemas-microsoft-com:vml" Requires="v">
                <p:oleObj spid="_x0000_s5197" name="Denklem" r:id="rId7" imgW="8153400" imgH="787400" progId="Equation.3">
                  <p:embed/>
                </p:oleObj>
              </mc:Choice>
              <mc:Fallback>
                <p:oleObj name="Denklem" r:id="rId7" imgW="8153400" imgH="787400" progId="Equation.3">
                  <p:embed/>
                  <p:pic>
                    <p:nvPicPr>
                      <p:cNvPr id="0" name="Object 11" descr="Gazete kağıdı"/>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375" y="5357813"/>
                        <a:ext cx="7675563" cy="741362"/>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249"/>
                                        </p:tgtEl>
                                        <p:attrNameLst>
                                          <p:attrName>style.visibility</p:attrName>
                                        </p:attrNameLst>
                                      </p:cBhvr>
                                      <p:to>
                                        <p:strVal val="visible"/>
                                      </p:to>
                                    </p:set>
                                    <p:anim calcmode="lin" valueType="num">
                                      <p:cBhvr additive="base">
                                        <p:cTn id="7" dur="500" fill="hold"/>
                                        <p:tgtEl>
                                          <p:spTgt spid="53249"/>
                                        </p:tgtEl>
                                        <p:attrNameLst>
                                          <p:attrName>ppt_x</p:attrName>
                                        </p:attrNameLst>
                                      </p:cBhvr>
                                      <p:tavLst>
                                        <p:tav tm="0">
                                          <p:val>
                                            <p:strVal val="0-#ppt_w/2"/>
                                          </p:val>
                                        </p:tav>
                                        <p:tav tm="100000">
                                          <p:val>
                                            <p:strVal val="#ppt_x"/>
                                          </p:val>
                                        </p:tav>
                                      </p:tavLst>
                                    </p:anim>
                                    <p:anim calcmode="lin" valueType="num">
                                      <p:cBhvr additive="base">
                                        <p:cTn id="8" dur="500" fill="hold"/>
                                        <p:tgtEl>
                                          <p:spTgt spid="5324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3251"/>
                                        </p:tgtEl>
                                        <p:attrNameLst>
                                          <p:attrName>style.visibility</p:attrName>
                                        </p:attrNameLst>
                                      </p:cBhvr>
                                      <p:to>
                                        <p:strVal val="visible"/>
                                      </p:to>
                                    </p:set>
                                    <p:anim calcmode="lin" valueType="num">
                                      <p:cBhvr additive="base">
                                        <p:cTn id="11" dur="500" fill="hold"/>
                                        <p:tgtEl>
                                          <p:spTgt spid="53251"/>
                                        </p:tgtEl>
                                        <p:attrNameLst>
                                          <p:attrName>ppt_x</p:attrName>
                                        </p:attrNameLst>
                                      </p:cBhvr>
                                      <p:tavLst>
                                        <p:tav tm="0">
                                          <p:val>
                                            <p:strVal val="0-#ppt_w/2"/>
                                          </p:val>
                                        </p:tav>
                                        <p:tav tm="100000">
                                          <p:val>
                                            <p:strVal val="#ppt_x"/>
                                          </p:val>
                                        </p:tav>
                                      </p:tavLst>
                                    </p:anim>
                                    <p:anim calcmode="lin" valueType="num">
                                      <p:cBhvr additive="base">
                                        <p:cTn id="12" dur="500" fill="hold"/>
                                        <p:tgtEl>
                                          <p:spTgt spid="5325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3253"/>
                                        </p:tgtEl>
                                        <p:attrNameLst>
                                          <p:attrName>style.visibility</p:attrName>
                                        </p:attrNameLst>
                                      </p:cBhvr>
                                      <p:to>
                                        <p:strVal val="visible"/>
                                      </p:to>
                                    </p:set>
                                    <p:anim calcmode="lin" valueType="num">
                                      <p:cBhvr additive="base">
                                        <p:cTn id="15" dur="500" fill="hold"/>
                                        <p:tgtEl>
                                          <p:spTgt spid="53253"/>
                                        </p:tgtEl>
                                        <p:attrNameLst>
                                          <p:attrName>ppt_x</p:attrName>
                                        </p:attrNameLst>
                                      </p:cBhvr>
                                      <p:tavLst>
                                        <p:tav tm="0">
                                          <p:val>
                                            <p:strVal val="0-#ppt_w/2"/>
                                          </p:val>
                                        </p:tav>
                                        <p:tav tm="100000">
                                          <p:val>
                                            <p:strVal val="#ppt_x"/>
                                          </p:val>
                                        </p:tav>
                                      </p:tavLst>
                                    </p:anim>
                                    <p:anim calcmode="lin" valueType="num">
                                      <p:cBhvr additive="base">
                                        <p:cTn id="16" dur="500" fill="hold"/>
                                        <p:tgtEl>
                                          <p:spTgt spid="53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428625" y="571500"/>
            <a:ext cx="8429625"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Örnek1; </a:t>
            </a:r>
            <a:r>
              <a:rPr lang="tr-TR" altLang="tr-TR" sz="2400" dirty="0">
                <a:solidFill>
                  <a:srgbClr val="FFFFFF"/>
                </a:solidFill>
                <a:latin typeface="Comic Sans MS" panose="030F0702030302020204" pitchFamily="66" charset="0"/>
                <a:cs typeface="Times New Roman" panose="02020603050405020304" pitchFamily="18" charset="0"/>
              </a:rPr>
              <a:t>Hidroklorik asit </a:t>
            </a:r>
            <a:r>
              <a:rPr lang="tr-TR" altLang="tr-TR" sz="2400" b="1" dirty="0">
                <a:solidFill>
                  <a:srgbClr val="FFFFFF"/>
                </a:solidFill>
                <a:latin typeface="Comic Sans MS" panose="030F0702030302020204" pitchFamily="66" charset="0"/>
                <a:cs typeface="Times New Roman" panose="02020603050405020304" pitchFamily="18" charset="0"/>
              </a:rPr>
              <a:t>(</a:t>
            </a:r>
            <a:r>
              <a:rPr lang="tr-TR" altLang="tr-TR" sz="2400" dirty="0" err="1">
                <a:solidFill>
                  <a:srgbClr val="FFFFFF"/>
                </a:solidFill>
                <a:latin typeface="Comic Sans MS" panose="030F0702030302020204" pitchFamily="66" charset="0"/>
                <a:cs typeface="Times New Roman" panose="02020603050405020304" pitchFamily="18" charset="0"/>
              </a:rPr>
              <a:t>HCl</a:t>
            </a:r>
            <a:r>
              <a:rPr lang="tr-TR" altLang="tr-TR" sz="2400" dirty="0">
                <a:solidFill>
                  <a:srgbClr val="FFFFFF"/>
                </a:solidFill>
                <a:latin typeface="Comic Sans MS" panose="030F0702030302020204" pitchFamily="66" charset="0"/>
                <a:cs typeface="Times New Roman" panose="02020603050405020304" pitchFamily="18" charset="0"/>
              </a:rPr>
              <a:t>) suda iyonlaşarak ortama 1 </a:t>
            </a:r>
            <a:r>
              <a:rPr lang="tr-TR" altLang="tr-TR" sz="2400" dirty="0" err="1">
                <a:solidFill>
                  <a:srgbClr val="FFFFFF"/>
                </a:solidFill>
                <a:latin typeface="Comic Sans MS" panose="030F0702030302020204" pitchFamily="66" charset="0"/>
                <a:cs typeface="Times New Roman" panose="02020603050405020304" pitchFamily="18" charset="0"/>
              </a:rPr>
              <a:t>hidronyum</a:t>
            </a:r>
            <a:r>
              <a:rPr lang="tr-TR" altLang="tr-TR" sz="2400" dirty="0">
                <a:solidFill>
                  <a:srgbClr val="FFFFFF"/>
                </a:solidFill>
                <a:latin typeface="Comic Sans MS" panose="030F0702030302020204" pitchFamily="66" charset="0"/>
                <a:cs typeface="Times New Roman" panose="02020603050405020304" pitchFamily="18" charset="0"/>
              </a:rPr>
              <a:t> (H</a:t>
            </a:r>
            <a:r>
              <a:rPr lang="tr-TR" altLang="tr-TR" sz="2400" baseline="-30000" dirty="0">
                <a:solidFill>
                  <a:srgbClr val="FFFFFF"/>
                </a:solidFill>
                <a:latin typeface="Comic Sans MS" panose="030F0702030302020204" pitchFamily="66" charset="0"/>
                <a:cs typeface="Times New Roman" panose="02020603050405020304" pitchFamily="18" charset="0"/>
              </a:rPr>
              <a:t>3</a:t>
            </a:r>
            <a:r>
              <a:rPr lang="tr-TR" altLang="tr-TR" sz="2400" dirty="0">
                <a:solidFill>
                  <a:srgbClr val="FFFFFF"/>
                </a:solidFill>
                <a:latin typeface="Comic Sans MS" panose="030F0702030302020204" pitchFamily="66" charset="0"/>
                <a:cs typeface="Times New Roman" panose="02020603050405020304" pitchFamily="18" charset="0"/>
              </a:rPr>
              <a:t>O</a:t>
            </a:r>
            <a:r>
              <a:rPr lang="tr-TR" altLang="tr-TR" sz="2400" baseline="30000" dirty="0">
                <a:solidFill>
                  <a:srgbClr val="FFFFFF"/>
                </a:solidFill>
                <a:latin typeface="Comic Sans MS" panose="030F0702030302020204" pitchFamily="66" charset="0"/>
                <a:cs typeface="Times New Roman" panose="02020603050405020304" pitchFamily="18" charset="0"/>
              </a:rPr>
              <a:t>+</a:t>
            </a:r>
            <a:r>
              <a:rPr lang="tr-TR" altLang="tr-TR" sz="2400" dirty="0">
                <a:solidFill>
                  <a:srgbClr val="FFFFFF"/>
                </a:solidFill>
                <a:latin typeface="Comic Sans MS" panose="030F0702030302020204" pitchFamily="66" charset="0"/>
                <a:cs typeface="Times New Roman" panose="02020603050405020304" pitchFamily="18" charset="0"/>
              </a:rPr>
              <a:t>) </a:t>
            </a:r>
            <a:r>
              <a:rPr lang="tr-TR" altLang="tr-TR" sz="2400" dirty="0" smtClean="0">
                <a:solidFill>
                  <a:srgbClr val="FFFFFF"/>
                </a:solidFill>
                <a:latin typeface="Comic Sans MS" panose="030F0702030302020204" pitchFamily="66" charset="0"/>
                <a:cs typeface="Times New Roman" panose="02020603050405020304" pitchFamily="18" charset="0"/>
              </a:rPr>
              <a:t>iyonu </a:t>
            </a:r>
            <a:r>
              <a:rPr lang="tr-TR" altLang="tr-TR" sz="2400" dirty="0">
                <a:solidFill>
                  <a:srgbClr val="FFFFFF"/>
                </a:solidFill>
                <a:latin typeface="Comic Sans MS" panose="030F0702030302020204" pitchFamily="66" charset="0"/>
                <a:cs typeface="Times New Roman" panose="02020603050405020304" pitchFamily="18" charset="0"/>
              </a:rPr>
              <a:t>verir ve birleşme değeri 1 </a:t>
            </a:r>
            <a:r>
              <a:rPr lang="tr-TR" altLang="tr-TR" sz="2400" dirty="0" err="1">
                <a:solidFill>
                  <a:srgbClr val="FFFFFF"/>
                </a:solidFill>
                <a:latin typeface="Comic Sans MS" panose="030F0702030302020204" pitchFamily="66" charset="0"/>
                <a:cs typeface="Times New Roman" panose="02020603050405020304" pitchFamily="18" charset="0"/>
              </a:rPr>
              <a:t>dir</a:t>
            </a:r>
            <a:r>
              <a:rPr lang="tr-TR" altLang="tr-TR" sz="2400" dirty="0">
                <a:solidFill>
                  <a:srgbClr val="FFFFFF"/>
                </a:solidFill>
                <a:latin typeface="Comic Sans MS" panose="030F0702030302020204" pitchFamily="66" charset="0"/>
                <a:cs typeface="Times New Roman" panose="02020603050405020304" pitchFamily="18" charset="0"/>
              </a:rPr>
              <a:t>.</a:t>
            </a:r>
          </a:p>
          <a:p>
            <a:pPr algn="just" eaLnBrk="0" hangingPunct="0"/>
            <a:endParaRPr lang="tr-TR" altLang="tr-TR" sz="2400" dirty="0">
              <a:solidFill>
                <a:srgbClr val="FFFFFF"/>
              </a:solidFill>
              <a:latin typeface="Comic Sans MS" panose="030F0702030302020204" pitchFamily="66" charset="0"/>
            </a:endParaRPr>
          </a:p>
          <a:p>
            <a:pPr algn="ctr" eaLnBrk="0" hangingPunct="0"/>
            <a:r>
              <a:rPr lang="tr-TR" altLang="tr-TR" sz="2400" b="1" dirty="0" err="1">
                <a:solidFill>
                  <a:srgbClr val="00FF00"/>
                </a:solidFill>
                <a:latin typeface="Comic Sans MS" panose="030F0702030302020204" pitchFamily="66" charset="0"/>
                <a:cs typeface="Times New Roman" panose="02020603050405020304" pitchFamily="18" charset="0"/>
              </a:rPr>
              <a:t>HCl</a:t>
            </a:r>
            <a:r>
              <a:rPr lang="tr-TR" altLang="tr-TR" sz="2400" b="1" dirty="0">
                <a:solidFill>
                  <a:srgbClr val="00FF00"/>
                </a:solidFill>
                <a:latin typeface="Comic Sans MS" panose="030F0702030302020204" pitchFamily="66" charset="0"/>
                <a:cs typeface="Times New Roman" panose="02020603050405020304" pitchFamily="18" charset="0"/>
              </a:rPr>
              <a:t> + H</a:t>
            </a:r>
            <a:r>
              <a:rPr lang="tr-TR" altLang="tr-TR" sz="2400" b="1" baseline="-30000" dirty="0">
                <a:solidFill>
                  <a:srgbClr val="00FF00"/>
                </a:solidFill>
                <a:latin typeface="Comic Sans MS" panose="030F0702030302020204" pitchFamily="66" charset="0"/>
                <a:cs typeface="Times New Roman" panose="02020603050405020304" pitchFamily="18" charset="0"/>
              </a:rPr>
              <a:t>2</a:t>
            </a:r>
            <a:r>
              <a:rPr lang="tr-TR" altLang="tr-TR" sz="2400" b="1" dirty="0">
                <a:solidFill>
                  <a:srgbClr val="00FF00"/>
                </a:solidFill>
                <a:latin typeface="Comic Sans MS" panose="030F0702030302020204" pitchFamily="66" charset="0"/>
                <a:cs typeface="Times New Roman" panose="02020603050405020304" pitchFamily="18" charset="0"/>
              </a:rPr>
              <a:t>O → H</a:t>
            </a:r>
            <a:r>
              <a:rPr lang="tr-TR" altLang="tr-TR" sz="2400" b="1" baseline="-30000" dirty="0">
                <a:solidFill>
                  <a:srgbClr val="00FF00"/>
                </a:solidFill>
                <a:latin typeface="Comic Sans MS" panose="030F0702030302020204" pitchFamily="66" charset="0"/>
                <a:cs typeface="Times New Roman" panose="02020603050405020304" pitchFamily="18" charset="0"/>
              </a:rPr>
              <a:t>3</a:t>
            </a:r>
            <a:r>
              <a:rPr lang="tr-TR" altLang="tr-TR" sz="2400" b="1" dirty="0">
                <a:solidFill>
                  <a:srgbClr val="00FF00"/>
                </a:solidFill>
                <a:latin typeface="Comic Sans MS" panose="030F0702030302020204" pitchFamily="66" charset="0"/>
                <a:cs typeface="Times New Roman" panose="02020603050405020304" pitchFamily="18" charset="0"/>
              </a:rPr>
              <a:t>O</a:t>
            </a:r>
            <a:r>
              <a:rPr lang="tr-TR" altLang="tr-TR" sz="2400" b="1" baseline="30000" dirty="0">
                <a:solidFill>
                  <a:srgbClr val="00FF00"/>
                </a:solidFill>
                <a:latin typeface="Comic Sans MS" panose="030F0702030302020204" pitchFamily="66" charset="0"/>
                <a:cs typeface="Times New Roman" panose="02020603050405020304" pitchFamily="18" charset="0"/>
              </a:rPr>
              <a:t>+</a:t>
            </a:r>
            <a:r>
              <a:rPr lang="tr-TR" altLang="tr-TR" sz="2400" b="1" dirty="0">
                <a:solidFill>
                  <a:srgbClr val="00FF00"/>
                </a:solidFill>
                <a:latin typeface="Comic Sans MS" panose="030F0702030302020204" pitchFamily="66" charset="0"/>
                <a:cs typeface="Times New Roman" panose="02020603050405020304" pitchFamily="18" charset="0"/>
              </a:rPr>
              <a:t> + Cl</a:t>
            </a:r>
            <a:r>
              <a:rPr lang="tr-TR" altLang="tr-TR" sz="2400" b="1" baseline="30000" dirty="0">
                <a:solidFill>
                  <a:srgbClr val="00FF00"/>
                </a:solidFill>
                <a:latin typeface="Comic Sans MS" panose="030F0702030302020204" pitchFamily="66" charset="0"/>
                <a:cs typeface="Times New Roman" panose="02020603050405020304" pitchFamily="18" charset="0"/>
              </a:rPr>
              <a:t>-</a:t>
            </a:r>
            <a:endParaRPr lang="tr-TR" altLang="tr-TR" sz="2400" b="1" dirty="0">
              <a:solidFill>
                <a:srgbClr val="00FF00"/>
              </a:solidFill>
              <a:latin typeface="Comic Sans MS" panose="030F0702030302020204" pitchFamily="66" charset="0"/>
            </a:endParaRPr>
          </a:p>
        </p:txBody>
      </p:sp>
      <p:graphicFrame>
        <p:nvGraphicFramePr>
          <p:cNvPr id="55298" name="Object 6" descr="Tuval"/>
          <p:cNvGraphicFramePr>
            <a:graphicFrameLocks noChangeAspect="1"/>
          </p:cNvGraphicFramePr>
          <p:nvPr/>
        </p:nvGraphicFramePr>
        <p:xfrm>
          <a:off x="1428750" y="2428875"/>
          <a:ext cx="6823075" cy="785813"/>
        </p:xfrm>
        <a:graphic>
          <a:graphicData uri="http://schemas.openxmlformats.org/presentationml/2006/ole">
            <mc:AlternateContent xmlns:mc="http://schemas.openxmlformats.org/markup-compatibility/2006">
              <mc:Choice xmlns:v="urn:schemas-microsoft-com:vml" Requires="v">
                <p:oleObj spid="_x0000_s6184" name="Denklem" r:id="rId4" imgW="6286500" imgH="723900" progId="Equation.3">
                  <p:embed/>
                </p:oleObj>
              </mc:Choice>
              <mc:Fallback>
                <p:oleObj name="Denklem" r:id="rId4" imgW="6286500" imgH="723900" progId="Equation.3">
                  <p:embed/>
                  <p:pic>
                    <p:nvPicPr>
                      <p:cNvPr id="0" name="Object 6" descr="Tuv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0" y="2428875"/>
                        <a:ext cx="6823075" cy="785813"/>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2" name="Rectangle 3"/>
          <p:cNvSpPr>
            <a:spLocks noChangeArrowheads="1"/>
          </p:cNvSpPr>
          <p:nvPr/>
        </p:nvSpPr>
        <p:spPr bwMode="auto">
          <a:xfrm>
            <a:off x="500063" y="3857625"/>
            <a:ext cx="8358187"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Örnek2; </a:t>
            </a:r>
            <a:r>
              <a:rPr lang="tr-TR" altLang="tr-TR" sz="2400" dirty="0" err="1">
                <a:solidFill>
                  <a:srgbClr val="FFFFFF"/>
                </a:solidFill>
                <a:latin typeface="Comic Sans MS" panose="030F0702030302020204" pitchFamily="66" charset="0"/>
                <a:cs typeface="Times New Roman" panose="02020603050405020304" pitchFamily="18" charset="0"/>
              </a:rPr>
              <a:t>Sülfirik</a:t>
            </a:r>
            <a:r>
              <a:rPr lang="tr-TR" altLang="tr-TR" sz="2400" dirty="0">
                <a:solidFill>
                  <a:srgbClr val="FFFFFF"/>
                </a:solidFill>
                <a:latin typeface="Comic Sans MS" panose="030F0702030302020204" pitchFamily="66" charset="0"/>
                <a:cs typeface="Times New Roman" panose="02020603050405020304" pitchFamily="18" charset="0"/>
              </a:rPr>
              <a:t> asit (</a:t>
            </a:r>
            <a:r>
              <a:rPr lang="tr-TR" altLang="tr-TR" sz="2400" dirty="0">
                <a:solidFill>
                  <a:srgbClr val="FFFF00"/>
                </a:solidFill>
                <a:latin typeface="Comic Sans MS" panose="030F0702030302020204" pitchFamily="66" charset="0"/>
                <a:cs typeface="Times New Roman" panose="02020603050405020304" pitchFamily="18" charset="0"/>
              </a:rPr>
              <a:t>H</a:t>
            </a:r>
            <a:r>
              <a:rPr lang="tr-TR" altLang="tr-TR" sz="2400" baseline="-30000" dirty="0">
                <a:solidFill>
                  <a:srgbClr val="FFFF00"/>
                </a:solidFill>
                <a:latin typeface="Comic Sans MS" panose="030F0702030302020204" pitchFamily="66" charset="0"/>
                <a:cs typeface="Times New Roman" panose="02020603050405020304" pitchFamily="18" charset="0"/>
              </a:rPr>
              <a:t>2</a:t>
            </a:r>
            <a:r>
              <a:rPr lang="tr-TR" altLang="tr-TR" sz="2400" dirty="0">
                <a:solidFill>
                  <a:srgbClr val="FFFF00"/>
                </a:solidFill>
                <a:latin typeface="Comic Sans MS" panose="030F0702030302020204" pitchFamily="66" charset="0"/>
                <a:cs typeface="Times New Roman" panose="02020603050405020304" pitchFamily="18" charset="0"/>
              </a:rPr>
              <a:t>SO</a:t>
            </a:r>
            <a:r>
              <a:rPr lang="tr-TR" altLang="tr-TR" sz="2400" baseline="-30000" dirty="0">
                <a:solidFill>
                  <a:srgbClr val="FFFF00"/>
                </a:solidFill>
                <a:latin typeface="Comic Sans MS" panose="030F0702030302020204" pitchFamily="66" charset="0"/>
                <a:cs typeface="Times New Roman" panose="02020603050405020304" pitchFamily="18" charset="0"/>
              </a:rPr>
              <a:t>4</a:t>
            </a:r>
            <a:r>
              <a:rPr lang="tr-TR" altLang="tr-TR" sz="2400" dirty="0">
                <a:solidFill>
                  <a:srgbClr val="FFFFFF"/>
                </a:solidFill>
                <a:latin typeface="Comic Sans MS" panose="030F0702030302020204" pitchFamily="66" charset="0"/>
                <a:cs typeface="Times New Roman" panose="02020603050405020304" pitchFamily="18" charset="0"/>
              </a:rPr>
              <a:t>) ise suda 1 </a:t>
            </a:r>
            <a:r>
              <a:rPr lang="tr-TR" altLang="tr-TR" sz="2400" dirty="0" err="1">
                <a:solidFill>
                  <a:srgbClr val="FFFFFF"/>
                </a:solidFill>
                <a:latin typeface="Comic Sans MS" panose="030F0702030302020204" pitchFamily="66" charset="0"/>
                <a:cs typeface="Times New Roman" panose="02020603050405020304" pitchFamily="18" charset="0"/>
              </a:rPr>
              <a:t>mol</a:t>
            </a:r>
            <a:r>
              <a:rPr lang="tr-TR" altLang="tr-TR" sz="2400" dirty="0">
                <a:solidFill>
                  <a:srgbClr val="FFFFFF"/>
                </a:solidFill>
                <a:latin typeface="Comic Sans MS" panose="030F0702030302020204" pitchFamily="66" charset="0"/>
                <a:cs typeface="Times New Roman" panose="02020603050405020304" pitchFamily="18" charset="0"/>
              </a:rPr>
              <a:t> birimi başına </a:t>
            </a:r>
            <a:r>
              <a:rPr lang="tr-TR" altLang="tr-TR" sz="2400" dirty="0" smtClean="0">
                <a:solidFill>
                  <a:srgbClr val="FF3399"/>
                </a:solidFill>
                <a:latin typeface="Comic Sans MS" panose="030F0702030302020204" pitchFamily="66" charset="0"/>
                <a:cs typeface="Times New Roman" panose="02020603050405020304" pitchFamily="18" charset="0"/>
              </a:rPr>
              <a:t>2 </a:t>
            </a:r>
            <a:r>
              <a:rPr lang="tr-TR" altLang="tr-TR" sz="2400" dirty="0" err="1" smtClean="0">
                <a:solidFill>
                  <a:srgbClr val="FFFFFF"/>
                </a:solidFill>
                <a:latin typeface="Comic Sans MS" panose="030F0702030302020204" pitchFamily="66" charset="0"/>
                <a:cs typeface="Times New Roman" panose="02020603050405020304" pitchFamily="18" charset="0"/>
              </a:rPr>
              <a:t>hidronyum</a:t>
            </a:r>
            <a:r>
              <a:rPr lang="tr-TR" altLang="tr-TR" sz="2400" dirty="0" smtClean="0">
                <a:solidFill>
                  <a:srgbClr val="FFFFFF"/>
                </a:solidFill>
                <a:latin typeface="Comic Sans MS" panose="030F0702030302020204" pitchFamily="66" charset="0"/>
                <a:cs typeface="Times New Roman" panose="02020603050405020304" pitchFamily="18" charset="0"/>
              </a:rPr>
              <a:t> </a:t>
            </a:r>
            <a:r>
              <a:rPr lang="tr-TR" altLang="tr-TR" sz="2400" dirty="0" smtClean="0">
                <a:solidFill>
                  <a:srgbClr val="FF3399"/>
                </a:solidFill>
                <a:latin typeface="Comic Sans MS" panose="030F0702030302020204" pitchFamily="66" charset="0"/>
                <a:cs typeface="Times New Roman" panose="02020603050405020304" pitchFamily="18" charset="0"/>
              </a:rPr>
              <a:t>(H</a:t>
            </a:r>
            <a:r>
              <a:rPr lang="tr-TR" altLang="tr-TR" sz="2400" baseline="-30000" dirty="0" smtClean="0">
                <a:solidFill>
                  <a:srgbClr val="FF3399"/>
                </a:solidFill>
                <a:latin typeface="Comic Sans MS" panose="030F0702030302020204" pitchFamily="66" charset="0"/>
                <a:cs typeface="Times New Roman" panose="02020603050405020304" pitchFamily="18" charset="0"/>
              </a:rPr>
              <a:t>3</a:t>
            </a:r>
            <a:r>
              <a:rPr lang="tr-TR" altLang="tr-TR" sz="2400" dirty="0" smtClean="0">
                <a:solidFill>
                  <a:srgbClr val="FF3399"/>
                </a:solidFill>
                <a:latin typeface="Comic Sans MS" panose="030F0702030302020204" pitchFamily="66" charset="0"/>
                <a:cs typeface="Times New Roman" panose="02020603050405020304" pitchFamily="18" charset="0"/>
              </a:rPr>
              <a:t>O</a:t>
            </a:r>
            <a:r>
              <a:rPr lang="tr-TR" altLang="tr-TR" sz="2400" baseline="30000" dirty="0" smtClean="0">
                <a:solidFill>
                  <a:srgbClr val="FF3399"/>
                </a:solidFill>
                <a:latin typeface="Comic Sans MS" panose="030F0702030302020204" pitchFamily="66" charset="0"/>
                <a:cs typeface="Times New Roman" panose="02020603050405020304" pitchFamily="18" charset="0"/>
              </a:rPr>
              <a:t>+</a:t>
            </a:r>
            <a:r>
              <a:rPr lang="tr-TR" altLang="tr-TR" sz="2400" dirty="0" smtClean="0">
                <a:solidFill>
                  <a:srgbClr val="FF3399"/>
                </a:solidFill>
                <a:latin typeface="Comic Sans MS" panose="030F0702030302020204" pitchFamily="66" charset="0"/>
                <a:cs typeface="Times New Roman" panose="02020603050405020304" pitchFamily="18" charset="0"/>
              </a:rPr>
              <a:t>) iyonu </a:t>
            </a:r>
            <a:r>
              <a:rPr lang="tr-TR" altLang="tr-TR" sz="2400" dirty="0">
                <a:solidFill>
                  <a:srgbClr val="FFFFFF"/>
                </a:solidFill>
                <a:latin typeface="Comic Sans MS" panose="030F0702030302020204" pitchFamily="66" charset="0"/>
                <a:cs typeface="Times New Roman" panose="02020603050405020304" pitchFamily="18" charset="0"/>
              </a:rPr>
              <a:t>verdiği için birleşme değeri 2 </a:t>
            </a:r>
            <a:r>
              <a:rPr lang="tr-TR" altLang="tr-TR" sz="2400" dirty="0" err="1">
                <a:solidFill>
                  <a:srgbClr val="FFFFFF"/>
                </a:solidFill>
                <a:latin typeface="Comic Sans MS" panose="030F0702030302020204" pitchFamily="66" charset="0"/>
                <a:cs typeface="Times New Roman" panose="02020603050405020304" pitchFamily="18" charset="0"/>
              </a:rPr>
              <a:t>dir</a:t>
            </a:r>
            <a:r>
              <a:rPr lang="tr-TR" altLang="tr-TR" sz="2400" dirty="0">
                <a:solidFill>
                  <a:srgbClr val="FFFFFF"/>
                </a:solidFill>
                <a:latin typeface="Comic Sans MS" panose="030F0702030302020204" pitchFamily="66" charset="0"/>
                <a:cs typeface="Times New Roman" panose="02020603050405020304" pitchFamily="18" charset="0"/>
              </a:rPr>
              <a:t>. H</a:t>
            </a:r>
            <a:r>
              <a:rPr lang="tr-TR" altLang="tr-TR" sz="2400" baseline="-30000" dirty="0">
                <a:solidFill>
                  <a:srgbClr val="FFFFFF"/>
                </a:solidFill>
                <a:latin typeface="Comic Sans MS" panose="030F0702030302020204" pitchFamily="66" charset="0"/>
                <a:cs typeface="Times New Roman" panose="02020603050405020304" pitchFamily="18" charset="0"/>
              </a:rPr>
              <a:t>2</a:t>
            </a:r>
            <a:r>
              <a:rPr lang="tr-TR" altLang="tr-TR" sz="2400" dirty="0">
                <a:solidFill>
                  <a:srgbClr val="FFFFFF"/>
                </a:solidFill>
                <a:latin typeface="Comic Sans MS" panose="030F0702030302020204" pitchFamily="66" charset="0"/>
                <a:cs typeface="Times New Roman" panose="02020603050405020304" pitchFamily="18" charset="0"/>
              </a:rPr>
              <a:t>SO</a:t>
            </a:r>
            <a:r>
              <a:rPr lang="tr-TR" altLang="tr-TR" sz="2400" baseline="-30000" dirty="0">
                <a:solidFill>
                  <a:srgbClr val="FFFFFF"/>
                </a:solidFill>
                <a:latin typeface="Comic Sans MS" panose="030F0702030302020204" pitchFamily="66" charset="0"/>
                <a:cs typeface="Times New Roman" panose="02020603050405020304" pitchFamily="18" charset="0"/>
              </a:rPr>
              <a:t>4 </a:t>
            </a:r>
            <a:r>
              <a:rPr lang="tr-TR" altLang="tr-TR" sz="2400" dirty="0">
                <a:solidFill>
                  <a:srgbClr val="FFFFFF"/>
                </a:solidFill>
                <a:latin typeface="Comic Sans MS" panose="030F0702030302020204" pitchFamily="66" charset="0"/>
                <a:cs typeface="Times New Roman" panose="02020603050405020304" pitchFamily="18" charset="0"/>
              </a:rPr>
              <a:t>in molekül ağırlığı: 98,082 g/</a:t>
            </a:r>
            <a:r>
              <a:rPr lang="tr-TR" altLang="tr-TR" sz="2400" dirty="0" err="1">
                <a:solidFill>
                  <a:srgbClr val="FFFFFF"/>
                </a:solidFill>
                <a:latin typeface="Comic Sans MS" panose="030F0702030302020204" pitchFamily="66" charset="0"/>
                <a:cs typeface="Times New Roman" panose="02020603050405020304" pitchFamily="18" charset="0"/>
              </a:rPr>
              <a:t>mol</a:t>
            </a:r>
            <a:endParaRPr lang="tr-TR" altLang="tr-TR" sz="2400" dirty="0">
              <a:solidFill>
                <a:srgbClr val="FFFFFF"/>
              </a:solidFill>
              <a:latin typeface="Comic Sans MS" panose="030F0702030302020204" pitchFamily="66" charset="0"/>
              <a:cs typeface="Times New Roman" panose="02020603050405020304" pitchFamily="18" charset="0"/>
            </a:endParaRPr>
          </a:p>
          <a:p>
            <a:pPr algn="just" eaLnBrk="0" hangingPunct="0"/>
            <a:endParaRPr lang="tr-TR" altLang="tr-TR" sz="2400" dirty="0">
              <a:solidFill>
                <a:srgbClr val="FFFFFF"/>
              </a:solidFill>
              <a:latin typeface="Comic Sans MS" panose="030F0702030302020204" pitchFamily="66" charset="0"/>
            </a:endParaRPr>
          </a:p>
          <a:p>
            <a:pPr algn="ctr" eaLnBrk="0" hangingPunct="0"/>
            <a:r>
              <a:rPr lang="tr-TR" altLang="tr-TR" sz="2400" b="1" dirty="0" err="1">
                <a:solidFill>
                  <a:srgbClr val="FFFFFF"/>
                </a:solidFill>
                <a:latin typeface="Comic Sans MS" panose="030F0702030302020204" pitchFamily="66" charset="0"/>
                <a:cs typeface="Times New Roman" panose="02020603050405020304" pitchFamily="18" charset="0"/>
              </a:rPr>
              <a:t>Ekivalent</a:t>
            </a:r>
            <a:r>
              <a:rPr lang="tr-TR" altLang="tr-TR" sz="2400" b="1" dirty="0">
                <a:solidFill>
                  <a:srgbClr val="FFFFFF"/>
                </a:solidFill>
                <a:latin typeface="Comic Sans MS" panose="030F0702030302020204" pitchFamily="66" charset="0"/>
                <a:cs typeface="Times New Roman" panose="02020603050405020304" pitchFamily="18" charset="0"/>
              </a:rPr>
              <a:t> ağırlık = 98,082 / 2 = 49,041 g</a:t>
            </a:r>
            <a:endParaRPr lang="tr-TR" altLang="tr-TR" sz="2400" b="1"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55297">
                                            <p:txEl>
                                              <p:pRg st="2" end="2"/>
                                            </p:txEl>
                                          </p:spTgt>
                                        </p:tgtEl>
                                        <p:attrNameLst>
                                          <p:attrName>style.visibility</p:attrName>
                                        </p:attrNameLst>
                                      </p:cBhvr>
                                      <p:to>
                                        <p:strVal val="visible"/>
                                      </p:to>
                                    </p:set>
                                    <p:anim calcmode="lin" valueType="num">
                                      <p:cBhvr additive="base">
                                        <p:cTn id="7" dur="500" fill="hold"/>
                                        <p:tgtEl>
                                          <p:spTgt spid="55297">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297">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5298"/>
                                        </p:tgtEl>
                                        <p:attrNameLst>
                                          <p:attrName>style.visibility</p:attrName>
                                        </p:attrNameLst>
                                      </p:cBhvr>
                                      <p:to>
                                        <p:strVal val="visible"/>
                                      </p:to>
                                    </p:set>
                                    <p:anim calcmode="lin" valueType="num">
                                      <p:cBhvr additive="base">
                                        <p:cTn id="11" dur="500" fill="hold"/>
                                        <p:tgtEl>
                                          <p:spTgt spid="55298"/>
                                        </p:tgtEl>
                                        <p:attrNameLst>
                                          <p:attrName>ppt_x</p:attrName>
                                        </p:attrNameLst>
                                      </p:cBhvr>
                                      <p:tavLst>
                                        <p:tav tm="0">
                                          <p:val>
                                            <p:strVal val="0-#ppt_w/2"/>
                                          </p:val>
                                        </p:tav>
                                        <p:tav tm="100000">
                                          <p:val>
                                            <p:strVal val="#ppt_x"/>
                                          </p:val>
                                        </p:tav>
                                      </p:tavLst>
                                    </p:anim>
                                    <p:anim calcmode="lin" valueType="num">
                                      <p:cBhvr additive="base">
                                        <p:cTn id="12" dur="500" fill="hold"/>
                                        <p:tgtEl>
                                          <p:spTgt spid="552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423865" y="1174170"/>
            <a:ext cx="8215312" cy="229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smtClean="0">
                <a:solidFill>
                  <a:srgbClr val="FF0000"/>
                </a:solidFill>
                <a:latin typeface="Comic Sans MS" panose="030F0702030302020204" pitchFamily="66" charset="0"/>
                <a:cs typeface="Times New Roman" panose="02020603050405020304" pitchFamily="18" charset="0"/>
              </a:rPr>
              <a:t>Örnek; </a:t>
            </a:r>
            <a:r>
              <a:rPr lang="tr-TR" altLang="tr-TR" sz="2400" dirty="0">
                <a:solidFill>
                  <a:srgbClr val="FFFFFF"/>
                </a:solidFill>
                <a:latin typeface="Comic Sans MS" panose="030F0702030302020204" pitchFamily="66" charset="0"/>
                <a:cs typeface="Times New Roman" panose="02020603050405020304" pitchFamily="18" charset="0"/>
              </a:rPr>
              <a:t>1 </a:t>
            </a:r>
            <a:r>
              <a:rPr lang="tr-TR" altLang="tr-TR" sz="2400" dirty="0" err="1">
                <a:solidFill>
                  <a:srgbClr val="FFFFFF"/>
                </a:solidFill>
                <a:latin typeface="Comic Sans MS" panose="030F0702030302020204" pitchFamily="66" charset="0"/>
                <a:cs typeface="Times New Roman" panose="02020603050405020304" pitchFamily="18" charset="0"/>
              </a:rPr>
              <a:t>lt</a:t>
            </a:r>
            <a:r>
              <a:rPr lang="tr-TR" altLang="tr-TR" sz="2400" dirty="0">
                <a:solidFill>
                  <a:srgbClr val="FFFFFF"/>
                </a:solidFill>
                <a:latin typeface="Comic Sans MS" panose="030F0702030302020204" pitchFamily="66" charset="0"/>
                <a:cs typeface="Times New Roman" panose="02020603050405020304" pitchFamily="18" charset="0"/>
              </a:rPr>
              <a:t> 0,1 N H</a:t>
            </a:r>
            <a:r>
              <a:rPr lang="tr-TR" altLang="tr-TR" sz="2400" baseline="-30000" dirty="0">
                <a:solidFill>
                  <a:srgbClr val="FFFFFF"/>
                </a:solidFill>
                <a:latin typeface="Comic Sans MS" panose="030F0702030302020204" pitchFamily="66" charset="0"/>
                <a:cs typeface="Times New Roman" panose="02020603050405020304" pitchFamily="18" charset="0"/>
              </a:rPr>
              <a:t>2</a:t>
            </a:r>
            <a:r>
              <a:rPr lang="tr-TR" altLang="tr-TR" sz="2400" dirty="0">
                <a:solidFill>
                  <a:srgbClr val="FFFFFF"/>
                </a:solidFill>
                <a:latin typeface="Comic Sans MS" panose="030F0702030302020204" pitchFamily="66" charset="0"/>
                <a:cs typeface="Times New Roman" panose="02020603050405020304" pitchFamily="18" charset="0"/>
              </a:rPr>
              <a:t>C</a:t>
            </a:r>
            <a:r>
              <a:rPr lang="tr-TR" altLang="tr-TR" sz="2400" baseline="-30000" dirty="0">
                <a:solidFill>
                  <a:srgbClr val="FFFFFF"/>
                </a:solidFill>
                <a:latin typeface="Comic Sans MS" panose="030F0702030302020204" pitchFamily="66" charset="0"/>
                <a:cs typeface="Times New Roman" panose="02020603050405020304" pitchFamily="18" charset="0"/>
              </a:rPr>
              <a:t>2</a:t>
            </a:r>
            <a:r>
              <a:rPr lang="tr-TR" altLang="tr-TR" sz="2400" dirty="0">
                <a:solidFill>
                  <a:srgbClr val="FFFFFF"/>
                </a:solidFill>
                <a:latin typeface="Comic Sans MS" panose="030F0702030302020204" pitchFamily="66" charset="0"/>
                <a:cs typeface="Times New Roman" panose="02020603050405020304" pitchFamily="18" charset="0"/>
              </a:rPr>
              <a:t>O</a:t>
            </a:r>
            <a:r>
              <a:rPr lang="tr-TR" altLang="tr-TR" sz="2400" baseline="-30000" dirty="0">
                <a:solidFill>
                  <a:srgbClr val="FFFFFF"/>
                </a:solidFill>
                <a:latin typeface="Comic Sans MS" panose="030F0702030302020204" pitchFamily="66" charset="0"/>
                <a:cs typeface="Times New Roman" panose="02020603050405020304" pitchFamily="18" charset="0"/>
              </a:rPr>
              <a:t>4</a:t>
            </a:r>
            <a:r>
              <a:rPr lang="tr-TR" altLang="tr-TR" sz="2400" dirty="0">
                <a:solidFill>
                  <a:srgbClr val="FFFFFF"/>
                </a:solidFill>
                <a:latin typeface="Comic Sans MS" panose="030F0702030302020204" pitchFamily="66" charset="0"/>
                <a:cs typeface="Times New Roman" panose="02020603050405020304" pitchFamily="18" charset="0"/>
              </a:rPr>
              <a:t>.5H</a:t>
            </a:r>
            <a:r>
              <a:rPr lang="tr-TR" altLang="tr-TR" sz="2400" baseline="-30000" dirty="0">
                <a:solidFill>
                  <a:srgbClr val="FFFFFF"/>
                </a:solidFill>
                <a:latin typeface="Comic Sans MS" panose="030F0702030302020204" pitchFamily="66" charset="0"/>
                <a:cs typeface="Times New Roman" panose="02020603050405020304" pitchFamily="18" charset="0"/>
              </a:rPr>
              <a:t>2</a:t>
            </a:r>
            <a:r>
              <a:rPr lang="tr-TR" altLang="tr-TR" sz="2400" dirty="0">
                <a:solidFill>
                  <a:srgbClr val="FFFFFF"/>
                </a:solidFill>
                <a:latin typeface="Comic Sans MS" panose="030F0702030302020204" pitchFamily="66" charset="0"/>
                <a:cs typeface="Times New Roman" panose="02020603050405020304" pitchFamily="18" charset="0"/>
              </a:rPr>
              <a:t>O (</a:t>
            </a:r>
            <a:r>
              <a:rPr lang="tr-TR" altLang="tr-TR" sz="2400" dirty="0" err="1">
                <a:solidFill>
                  <a:srgbClr val="FFFFFF"/>
                </a:solidFill>
                <a:latin typeface="Comic Sans MS" panose="030F0702030302020204" pitchFamily="66" charset="0"/>
                <a:cs typeface="Times New Roman" panose="02020603050405020304" pitchFamily="18" charset="0"/>
              </a:rPr>
              <a:t>okzalik</a:t>
            </a:r>
            <a:r>
              <a:rPr lang="tr-TR" altLang="tr-TR" sz="2400" dirty="0">
                <a:solidFill>
                  <a:srgbClr val="FFFFFF"/>
                </a:solidFill>
                <a:latin typeface="Comic Sans MS" panose="030F0702030302020204" pitchFamily="66" charset="0"/>
                <a:cs typeface="Times New Roman" panose="02020603050405020304" pitchFamily="18" charset="0"/>
              </a:rPr>
              <a:t> asit) çözeltisi nasıl hazırlanır. </a:t>
            </a:r>
            <a:endParaRPr lang="tr-TR" altLang="tr-TR" sz="2400" dirty="0" smtClean="0">
              <a:solidFill>
                <a:srgbClr val="FFFFFF"/>
              </a:solidFill>
              <a:latin typeface="Comic Sans MS" panose="030F0702030302020204" pitchFamily="66" charset="0"/>
              <a:cs typeface="Times New Roman" panose="02020603050405020304" pitchFamily="18" charset="0"/>
            </a:endParaRPr>
          </a:p>
          <a:p>
            <a:pPr algn="just" eaLnBrk="0" hangingPunct="0"/>
            <a:endParaRPr lang="tr-TR" altLang="tr-TR" sz="24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smtClean="0">
                <a:solidFill>
                  <a:srgbClr val="FFFFFF"/>
                </a:solidFill>
                <a:latin typeface="Comic Sans MS" panose="030F0702030302020204" pitchFamily="66" charset="0"/>
                <a:cs typeface="Times New Roman" panose="02020603050405020304" pitchFamily="18" charset="0"/>
              </a:rPr>
              <a:t>H</a:t>
            </a:r>
            <a:r>
              <a:rPr lang="tr-TR" altLang="tr-TR" sz="2400" baseline="-30000" dirty="0" smtClean="0">
                <a:solidFill>
                  <a:srgbClr val="FFFFFF"/>
                </a:solidFill>
                <a:latin typeface="Comic Sans MS" panose="030F0702030302020204" pitchFamily="66" charset="0"/>
                <a:cs typeface="Times New Roman" panose="02020603050405020304" pitchFamily="18" charset="0"/>
              </a:rPr>
              <a:t>2</a:t>
            </a:r>
            <a:r>
              <a:rPr lang="tr-TR" altLang="tr-TR" sz="2400" dirty="0" smtClean="0">
                <a:solidFill>
                  <a:srgbClr val="FFFFFF"/>
                </a:solidFill>
                <a:latin typeface="Comic Sans MS" panose="030F0702030302020204" pitchFamily="66" charset="0"/>
                <a:cs typeface="Times New Roman" panose="02020603050405020304" pitchFamily="18" charset="0"/>
              </a:rPr>
              <a:t>C</a:t>
            </a:r>
            <a:r>
              <a:rPr lang="tr-TR" altLang="tr-TR" sz="2400" baseline="-30000" dirty="0" smtClean="0">
                <a:solidFill>
                  <a:srgbClr val="FFFFFF"/>
                </a:solidFill>
                <a:latin typeface="Comic Sans MS" panose="030F0702030302020204" pitchFamily="66" charset="0"/>
                <a:cs typeface="Times New Roman" panose="02020603050405020304" pitchFamily="18" charset="0"/>
              </a:rPr>
              <a:t>2</a:t>
            </a:r>
            <a:r>
              <a:rPr lang="tr-TR" altLang="tr-TR" sz="2400" dirty="0" smtClean="0">
                <a:solidFill>
                  <a:srgbClr val="FFFFFF"/>
                </a:solidFill>
                <a:latin typeface="Comic Sans MS" panose="030F0702030302020204" pitchFamily="66" charset="0"/>
                <a:cs typeface="Times New Roman" panose="02020603050405020304" pitchFamily="18" charset="0"/>
              </a:rPr>
              <a:t>O</a:t>
            </a:r>
            <a:r>
              <a:rPr lang="tr-TR" altLang="tr-TR" sz="2400" baseline="-30000" dirty="0" smtClean="0">
                <a:solidFill>
                  <a:srgbClr val="FFFFFF"/>
                </a:solidFill>
                <a:latin typeface="Comic Sans MS" panose="030F0702030302020204" pitchFamily="66" charset="0"/>
                <a:cs typeface="Times New Roman" panose="02020603050405020304" pitchFamily="18" charset="0"/>
              </a:rPr>
              <a:t>4</a:t>
            </a:r>
            <a:r>
              <a:rPr lang="tr-TR" altLang="tr-TR" sz="2400" dirty="0" smtClean="0">
                <a:solidFill>
                  <a:srgbClr val="FFFFFF"/>
                </a:solidFill>
                <a:latin typeface="Comic Sans MS" panose="030F0702030302020204" pitchFamily="66" charset="0"/>
                <a:cs typeface="Times New Roman" panose="02020603050405020304" pitchFamily="18" charset="0"/>
              </a:rPr>
              <a:t>.5H</a:t>
            </a:r>
            <a:r>
              <a:rPr lang="tr-TR" altLang="tr-TR" sz="2400" baseline="-30000" dirty="0" smtClean="0">
                <a:solidFill>
                  <a:srgbClr val="FFFFFF"/>
                </a:solidFill>
                <a:latin typeface="Comic Sans MS" panose="030F0702030302020204" pitchFamily="66" charset="0"/>
                <a:cs typeface="Times New Roman" panose="02020603050405020304" pitchFamily="18" charset="0"/>
              </a:rPr>
              <a:t>2</a:t>
            </a:r>
            <a:r>
              <a:rPr lang="tr-TR" altLang="tr-TR" sz="2400" dirty="0" smtClean="0">
                <a:solidFill>
                  <a:srgbClr val="FFFFFF"/>
                </a:solidFill>
                <a:latin typeface="Comic Sans MS" panose="030F0702030302020204" pitchFamily="66" charset="0"/>
                <a:cs typeface="Times New Roman" panose="02020603050405020304" pitchFamily="18" charset="0"/>
              </a:rPr>
              <a:t>O </a:t>
            </a:r>
            <a:r>
              <a:rPr lang="tr-TR" altLang="tr-TR" sz="2400" dirty="0">
                <a:solidFill>
                  <a:srgbClr val="FFFFFF"/>
                </a:solidFill>
                <a:latin typeface="Comic Sans MS" panose="030F0702030302020204" pitchFamily="66" charset="0"/>
                <a:cs typeface="Times New Roman" panose="02020603050405020304" pitchFamily="18" charset="0"/>
              </a:rPr>
              <a:t>in molekül ağırlığı: 180 g </a:t>
            </a:r>
            <a:r>
              <a:rPr lang="tr-TR" altLang="tr-TR" sz="2400" dirty="0" err="1">
                <a:solidFill>
                  <a:srgbClr val="FFFFFF"/>
                </a:solidFill>
                <a:latin typeface="Comic Sans MS" panose="030F0702030302020204" pitchFamily="66" charset="0"/>
                <a:cs typeface="Times New Roman" panose="02020603050405020304" pitchFamily="18" charset="0"/>
              </a:rPr>
              <a:t>dır</a:t>
            </a:r>
            <a:r>
              <a:rPr lang="tr-TR" altLang="tr-TR" sz="2400" dirty="0">
                <a:solidFill>
                  <a:srgbClr val="FFFFFF"/>
                </a:solidFill>
                <a:latin typeface="Comic Sans MS" panose="030F0702030302020204" pitchFamily="66" charset="0"/>
                <a:cs typeface="Times New Roman" panose="02020603050405020304" pitchFamily="18" charset="0"/>
              </a:rPr>
              <a:t>. </a:t>
            </a:r>
            <a:endParaRPr lang="tr-TR" altLang="tr-TR" sz="2400" dirty="0" smtClean="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smtClean="0">
                <a:solidFill>
                  <a:srgbClr val="FFFFFF"/>
                </a:solidFill>
                <a:latin typeface="Comic Sans MS" panose="030F0702030302020204" pitchFamily="66" charset="0"/>
                <a:cs typeface="Times New Roman" panose="02020603050405020304" pitchFamily="18" charset="0"/>
              </a:rPr>
              <a:t>Yer </a:t>
            </a:r>
            <a:r>
              <a:rPr lang="tr-TR" altLang="tr-TR" sz="2400" dirty="0">
                <a:solidFill>
                  <a:srgbClr val="FFFFFF"/>
                </a:solidFill>
                <a:latin typeface="Comic Sans MS" panose="030F0702030302020204" pitchFamily="66" charset="0"/>
                <a:cs typeface="Times New Roman" panose="02020603050405020304" pitchFamily="18" charset="0"/>
              </a:rPr>
              <a:t>değiştiren H sayısı 2 </a:t>
            </a:r>
            <a:r>
              <a:rPr lang="tr-TR" altLang="tr-TR" sz="2400" dirty="0" err="1">
                <a:solidFill>
                  <a:srgbClr val="FFFFFF"/>
                </a:solidFill>
                <a:latin typeface="Comic Sans MS" panose="030F0702030302020204" pitchFamily="66" charset="0"/>
                <a:cs typeface="Times New Roman" panose="02020603050405020304" pitchFamily="18" charset="0"/>
              </a:rPr>
              <a:t>dir</a:t>
            </a:r>
            <a:r>
              <a:rPr lang="tr-TR" altLang="tr-TR" sz="2400" dirty="0">
                <a:solidFill>
                  <a:srgbClr val="FFFFFF"/>
                </a:solidFill>
                <a:latin typeface="Comic Sans MS" panose="030F0702030302020204" pitchFamily="66" charset="0"/>
                <a:cs typeface="Times New Roman" panose="02020603050405020304" pitchFamily="18" charset="0"/>
              </a:rPr>
              <a:t>. Burada molekülde 5 </a:t>
            </a:r>
            <a:r>
              <a:rPr lang="tr-TR" altLang="tr-TR" sz="2400" dirty="0" err="1">
                <a:solidFill>
                  <a:srgbClr val="FFFFFF"/>
                </a:solidFill>
                <a:latin typeface="Comic Sans MS" panose="030F0702030302020204" pitchFamily="66" charset="0"/>
                <a:cs typeface="Times New Roman" panose="02020603050405020304" pitchFamily="18" charset="0"/>
              </a:rPr>
              <a:t>mol</a:t>
            </a:r>
            <a:r>
              <a:rPr lang="tr-TR" altLang="tr-TR" sz="2400" dirty="0">
                <a:solidFill>
                  <a:srgbClr val="FFFFFF"/>
                </a:solidFill>
                <a:latin typeface="Comic Sans MS" panose="030F0702030302020204" pitchFamily="66" charset="0"/>
                <a:cs typeface="Times New Roman" panose="02020603050405020304" pitchFamily="18" charset="0"/>
              </a:rPr>
              <a:t> de su vardır (18 x 5 = 90 g).</a:t>
            </a:r>
          </a:p>
        </p:txBody>
      </p:sp>
      <p:sp>
        <p:nvSpPr>
          <p:cNvPr id="45058" name="5 Dikdörtgen"/>
          <p:cNvSpPr>
            <a:spLocks noChangeArrowheads="1"/>
          </p:cNvSpPr>
          <p:nvPr/>
        </p:nvSpPr>
        <p:spPr bwMode="auto">
          <a:xfrm>
            <a:off x="448223" y="3506232"/>
            <a:ext cx="792956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dirty="0">
                <a:solidFill>
                  <a:srgbClr val="92D050"/>
                </a:solidFill>
                <a:latin typeface="Comic Sans MS" panose="030F0702030302020204" pitchFamily="66" charset="0"/>
                <a:cs typeface="Times New Roman" panose="02020603050405020304" pitchFamily="18" charset="0"/>
              </a:rPr>
              <a:t>N = </a:t>
            </a:r>
            <a:r>
              <a:rPr lang="tr-TR" altLang="tr-TR" sz="2400" b="1" dirty="0" err="1">
                <a:solidFill>
                  <a:srgbClr val="92D050"/>
                </a:solidFill>
                <a:latin typeface="Comic Sans MS" panose="030F0702030302020204" pitchFamily="66" charset="0"/>
                <a:cs typeface="Times New Roman" panose="02020603050405020304" pitchFamily="18" charset="0"/>
              </a:rPr>
              <a:t>egs</a:t>
            </a:r>
            <a:r>
              <a:rPr lang="tr-TR" altLang="tr-TR" sz="2400" b="1" dirty="0">
                <a:solidFill>
                  <a:srgbClr val="92D050"/>
                </a:solidFill>
                <a:latin typeface="Comic Sans MS" panose="030F0702030302020204" pitchFamily="66" charset="0"/>
                <a:cs typeface="Times New Roman" panose="02020603050405020304" pitchFamily="18" charset="0"/>
              </a:rPr>
              <a:t> /  V → 0,1 N = </a:t>
            </a:r>
            <a:r>
              <a:rPr lang="tr-TR" altLang="tr-TR" sz="2400" b="1" dirty="0" err="1">
                <a:solidFill>
                  <a:srgbClr val="92D050"/>
                </a:solidFill>
                <a:latin typeface="Comic Sans MS" panose="030F0702030302020204" pitchFamily="66" charset="0"/>
                <a:cs typeface="Times New Roman" panose="02020603050405020304" pitchFamily="18" charset="0"/>
              </a:rPr>
              <a:t>egs</a:t>
            </a:r>
            <a:r>
              <a:rPr lang="tr-TR" altLang="tr-TR" sz="2400" b="1" dirty="0">
                <a:solidFill>
                  <a:srgbClr val="92D050"/>
                </a:solidFill>
                <a:latin typeface="Comic Sans MS" panose="030F0702030302020204" pitchFamily="66" charset="0"/>
                <a:cs typeface="Times New Roman" panose="02020603050405020304" pitchFamily="18" charset="0"/>
              </a:rPr>
              <a:t> / 1lt → </a:t>
            </a:r>
            <a:r>
              <a:rPr lang="tr-TR" altLang="tr-TR" sz="2400" b="1" dirty="0" err="1">
                <a:solidFill>
                  <a:srgbClr val="92D050"/>
                </a:solidFill>
                <a:latin typeface="Comic Sans MS" panose="030F0702030302020204" pitchFamily="66" charset="0"/>
                <a:cs typeface="Times New Roman" panose="02020603050405020304" pitchFamily="18" charset="0"/>
              </a:rPr>
              <a:t>egs</a:t>
            </a:r>
            <a:r>
              <a:rPr lang="tr-TR" altLang="tr-TR" sz="2400" b="1" dirty="0">
                <a:solidFill>
                  <a:srgbClr val="92D050"/>
                </a:solidFill>
                <a:latin typeface="Comic Sans MS" panose="030F0702030302020204" pitchFamily="66" charset="0"/>
                <a:cs typeface="Times New Roman" panose="02020603050405020304" pitchFamily="18" charset="0"/>
              </a:rPr>
              <a:t> = 0,1</a:t>
            </a:r>
            <a:endParaRPr lang="tr-TR" altLang="tr-TR" sz="2400" b="1" dirty="0">
              <a:solidFill>
                <a:srgbClr val="92D050"/>
              </a:solidFill>
              <a:latin typeface="Comic Sans MS" panose="030F0702030302020204" pitchFamily="66" charset="0"/>
            </a:endParaRPr>
          </a:p>
          <a:p>
            <a:pPr algn="ctr" eaLnBrk="0" hangingPunct="0"/>
            <a:r>
              <a:rPr lang="tr-TR" altLang="tr-TR" sz="2400" b="1" dirty="0" smtClean="0">
                <a:solidFill>
                  <a:srgbClr val="FFFF00"/>
                </a:solidFill>
                <a:latin typeface="Comic Sans MS" panose="030F0702030302020204" pitchFamily="66" charset="0"/>
                <a:cs typeface="Times New Roman" panose="02020603050405020304" pitchFamily="18" charset="0"/>
              </a:rPr>
              <a:t>EA </a:t>
            </a:r>
            <a:r>
              <a:rPr lang="tr-TR" altLang="tr-TR" sz="2400" b="1" dirty="0">
                <a:solidFill>
                  <a:srgbClr val="FFFF00"/>
                </a:solidFill>
                <a:latin typeface="Comic Sans MS" panose="030F0702030302020204" pitchFamily="66" charset="0"/>
                <a:cs typeface="Times New Roman" panose="02020603050405020304" pitchFamily="18" charset="0"/>
              </a:rPr>
              <a:t>= MA / </a:t>
            </a:r>
            <a:r>
              <a:rPr lang="tr-TR" altLang="tr-TR" sz="2400" b="1" dirty="0" err="1">
                <a:solidFill>
                  <a:srgbClr val="FFFF00"/>
                </a:solidFill>
                <a:latin typeface="Comic Sans MS" panose="030F0702030302020204" pitchFamily="66" charset="0"/>
                <a:cs typeface="Times New Roman" panose="02020603050405020304" pitchFamily="18" charset="0"/>
              </a:rPr>
              <a:t>t</a:t>
            </a:r>
            <a:r>
              <a:rPr lang="tr-TR" altLang="tr-TR" sz="2400" b="1" baseline="-30000" dirty="0" err="1">
                <a:solidFill>
                  <a:srgbClr val="FFFF00"/>
                </a:solidFill>
                <a:latin typeface="Comic Sans MS" panose="030F0702030302020204" pitchFamily="66" charset="0"/>
                <a:cs typeface="Times New Roman" panose="02020603050405020304" pitchFamily="18" charset="0"/>
              </a:rPr>
              <a:t>D</a:t>
            </a:r>
            <a:r>
              <a:rPr lang="tr-TR" altLang="tr-TR" sz="2400" b="1" baseline="-30000" dirty="0">
                <a:solidFill>
                  <a:srgbClr val="FFFF00"/>
                </a:solidFill>
                <a:latin typeface="Comic Sans MS" panose="030F0702030302020204" pitchFamily="66" charset="0"/>
                <a:cs typeface="Times New Roman" panose="02020603050405020304" pitchFamily="18" charset="0"/>
              </a:rPr>
              <a:t> </a:t>
            </a:r>
            <a:r>
              <a:rPr lang="tr-TR" altLang="tr-TR" sz="2400" b="1" dirty="0">
                <a:solidFill>
                  <a:srgbClr val="FFFF00"/>
                </a:solidFill>
                <a:latin typeface="Comic Sans MS" panose="030F0702030302020204" pitchFamily="66" charset="0"/>
                <a:cs typeface="Times New Roman" panose="02020603050405020304" pitchFamily="18" charset="0"/>
              </a:rPr>
              <a:t>→ EA = 180 / 2 = 90 g/</a:t>
            </a:r>
            <a:r>
              <a:rPr lang="tr-TR" altLang="tr-TR" sz="2400" b="1" dirty="0" err="1">
                <a:solidFill>
                  <a:srgbClr val="FFFF00"/>
                </a:solidFill>
                <a:latin typeface="Comic Sans MS" panose="030F0702030302020204" pitchFamily="66" charset="0"/>
                <a:cs typeface="Times New Roman" panose="02020603050405020304" pitchFamily="18" charset="0"/>
              </a:rPr>
              <a:t>mol</a:t>
            </a:r>
            <a:endParaRPr lang="tr-TR" altLang="tr-TR" sz="2400" b="1" dirty="0">
              <a:solidFill>
                <a:srgbClr val="FFFF00"/>
              </a:solidFill>
              <a:latin typeface="Comic Sans MS" panose="030F0702030302020204" pitchFamily="66" charset="0"/>
            </a:endParaRPr>
          </a:p>
          <a:p>
            <a:pPr algn="just" eaLnBrk="0" hangingPunct="0"/>
            <a:r>
              <a:rPr lang="tr-TR" altLang="tr-TR" sz="2400" dirty="0" err="1" smtClean="0">
                <a:solidFill>
                  <a:srgbClr val="FFFFFF"/>
                </a:solidFill>
                <a:latin typeface="Comic Sans MS" panose="030F0702030302020204" pitchFamily="66" charset="0"/>
                <a:cs typeface="Times New Roman" panose="02020603050405020304" pitchFamily="18" charset="0"/>
              </a:rPr>
              <a:t>egs</a:t>
            </a:r>
            <a:r>
              <a:rPr lang="tr-TR" altLang="tr-TR" sz="2400" dirty="0" smtClean="0">
                <a:solidFill>
                  <a:srgbClr val="FFFFFF"/>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 m / EA → 0,1 = m / 90 → m = </a:t>
            </a:r>
            <a:r>
              <a:rPr lang="tr-TR" altLang="tr-TR" sz="2400" b="1" dirty="0">
                <a:solidFill>
                  <a:srgbClr val="FF9933"/>
                </a:solidFill>
                <a:latin typeface="Comic Sans MS" panose="030F0702030302020204" pitchFamily="66" charset="0"/>
                <a:cs typeface="Times New Roman" panose="02020603050405020304" pitchFamily="18" charset="0"/>
              </a:rPr>
              <a:t>9 g madde</a:t>
            </a:r>
            <a:r>
              <a:rPr lang="tr-TR" altLang="tr-TR" sz="2400" dirty="0">
                <a:solidFill>
                  <a:srgbClr val="FF9933"/>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alınır, </a:t>
            </a:r>
            <a:endParaRPr lang="tr-TR" altLang="tr-TR" sz="2400" dirty="0" smtClean="0">
              <a:solidFill>
                <a:srgbClr val="FFFFFF"/>
              </a:solidFill>
              <a:latin typeface="Comic Sans MS" panose="030F0702030302020204" pitchFamily="66" charset="0"/>
              <a:cs typeface="Times New Roman" panose="02020603050405020304" pitchFamily="18" charset="0"/>
            </a:endParaRPr>
          </a:p>
          <a:p>
            <a:pPr algn="just" eaLnBrk="0" hangingPunct="0"/>
            <a:endParaRPr lang="tr-TR" altLang="tr-TR" sz="24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smtClean="0">
                <a:solidFill>
                  <a:srgbClr val="FFFFFF"/>
                </a:solidFill>
                <a:latin typeface="Comic Sans MS" panose="030F0702030302020204" pitchFamily="66" charset="0"/>
                <a:cs typeface="Times New Roman" panose="02020603050405020304" pitchFamily="18" charset="0"/>
              </a:rPr>
              <a:t>9910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a:t>
            </a:r>
            <a:r>
              <a:rPr lang="tr-TR" altLang="tr-TR" sz="2400" dirty="0" err="1" smtClean="0">
                <a:solidFill>
                  <a:srgbClr val="FFFFFF"/>
                </a:solidFill>
                <a:latin typeface="Comic Sans MS" panose="030F0702030302020204" pitchFamily="66" charset="0"/>
                <a:cs typeface="Times New Roman" panose="02020603050405020304" pitchFamily="18" charset="0"/>
              </a:rPr>
              <a:t>distile</a:t>
            </a:r>
            <a:r>
              <a:rPr lang="tr-TR" altLang="tr-TR" sz="2400" dirty="0" smtClean="0">
                <a:solidFill>
                  <a:srgbClr val="FFFFFF"/>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su içerisinde çözülür.</a:t>
            </a:r>
            <a:endParaRPr lang="tr-TR" altLang="tr-TR" sz="2400" dirty="0">
              <a:solidFill>
                <a:srgbClr val="FFFFFF"/>
              </a:solidFill>
              <a:latin typeface="Comic Sans MS" panose="030F0702030302020204" pitchFamily="66" charset="0"/>
            </a:endParaRPr>
          </a:p>
        </p:txBody>
      </p:sp>
      <p:sp>
        <p:nvSpPr>
          <p:cNvPr id="5" name="Dikdörtgen 4"/>
          <p:cNvSpPr/>
          <p:nvPr/>
        </p:nvSpPr>
        <p:spPr>
          <a:xfrm>
            <a:off x="213567" y="5445224"/>
            <a:ext cx="5416868" cy="1323439"/>
          </a:xfrm>
          <a:prstGeom prst="rect">
            <a:avLst/>
          </a:prstGeom>
        </p:spPr>
        <p:txBody>
          <a:bodyPr wrap="none">
            <a:spAutoFit/>
          </a:bodyPr>
          <a:lstStyle/>
          <a:p>
            <a:r>
              <a:rPr lang="tr-TR" altLang="tr-TR" sz="1600" dirty="0" err="1" smtClean="0">
                <a:solidFill>
                  <a:schemeClr val="bg1"/>
                </a:solidFill>
                <a:latin typeface="Comic Sans MS" panose="030F0702030302020204" pitchFamily="66" charset="0"/>
              </a:rPr>
              <a:t>egs</a:t>
            </a:r>
            <a:r>
              <a:rPr lang="tr-TR" altLang="tr-TR" sz="1600" dirty="0" smtClean="0">
                <a:solidFill>
                  <a:schemeClr val="bg1"/>
                </a:solidFill>
                <a:latin typeface="Comic Sans MS" panose="030F0702030302020204" pitchFamily="66" charset="0"/>
              </a:rPr>
              <a:t>= eşdeğer </a:t>
            </a:r>
            <a:r>
              <a:rPr lang="tr-TR" altLang="tr-TR" sz="1600" dirty="0">
                <a:solidFill>
                  <a:schemeClr val="bg1"/>
                </a:solidFill>
                <a:latin typeface="Comic Sans MS" panose="030F0702030302020204" pitchFamily="66" charset="0"/>
              </a:rPr>
              <a:t>gram </a:t>
            </a:r>
            <a:r>
              <a:rPr lang="tr-TR" altLang="tr-TR" sz="1600" dirty="0" smtClean="0">
                <a:solidFill>
                  <a:schemeClr val="bg1"/>
                </a:solidFill>
                <a:latin typeface="Comic Sans MS" panose="030F0702030302020204" pitchFamily="66" charset="0"/>
              </a:rPr>
              <a:t>sayısıdır</a:t>
            </a:r>
          </a:p>
          <a:p>
            <a:r>
              <a:rPr lang="tr-TR" altLang="tr-TR" sz="1600" dirty="0" smtClean="0">
                <a:solidFill>
                  <a:schemeClr val="bg1"/>
                </a:solidFill>
                <a:latin typeface="Comic Sans MS" panose="030F0702030302020204" pitchFamily="66" charset="0"/>
              </a:rPr>
              <a:t>MA= </a:t>
            </a:r>
            <a:r>
              <a:rPr lang="tr-TR" altLang="tr-TR" sz="1600" dirty="0">
                <a:solidFill>
                  <a:schemeClr val="bg1"/>
                </a:solidFill>
                <a:latin typeface="Comic Sans MS" panose="030F0702030302020204" pitchFamily="66" charset="0"/>
              </a:rPr>
              <a:t>çözünen maddenin </a:t>
            </a:r>
            <a:r>
              <a:rPr lang="tr-TR" altLang="tr-TR" sz="1600" dirty="0" smtClean="0">
                <a:solidFill>
                  <a:schemeClr val="bg1"/>
                </a:solidFill>
                <a:latin typeface="Comic Sans MS" panose="030F0702030302020204" pitchFamily="66" charset="0"/>
              </a:rPr>
              <a:t>kütlesi</a:t>
            </a:r>
          </a:p>
          <a:p>
            <a:r>
              <a:rPr lang="tr-TR" altLang="tr-TR" sz="1600" dirty="0" smtClean="0">
                <a:solidFill>
                  <a:schemeClr val="bg1"/>
                </a:solidFill>
                <a:latin typeface="Comic Sans MS" panose="030F0702030302020204" pitchFamily="66" charset="0"/>
              </a:rPr>
              <a:t>V= </a:t>
            </a:r>
            <a:r>
              <a:rPr lang="tr-TR" altLang="tr-TR" sz="1600" dirty="0">
                <a:solidFill>
                  <a:schemeClr val="bg1"/>
                </a:solidFill>
                <a:latin typeface="Comic Sans MS" panose="030F0702030302020204" pitchFamily="66" charset="0"/>
              </a:rPr>
              <a:t>çözeltinin </a:t>
            </a:r>
            <a:r>
              <a:rPr lang="tr-TR" altLang="tr-TR" sz="1600" dirty="0" smtClean="0">
                <a:solidFill>
                  <a:schemeClr val="bg1"/>
                </a:solidFill>
                <a:latin typeface="Comic Sans MS" panose="030F0702030302020204" pitchFamily="66" charset="0"/>
              </a:rPr>
              <a:t>hacmi</a:t>
            </a:r>
          </a:p>
          <a:p>
            <a:r>
              <a:rPr lang="tr-TR" altLang="tr-TR" sz="1600" dirty="0" smtClean="0">
                <a:solidFill>
                  <a:schemeClr val="bg1"/>
                </a:solidFill>
                <a:latin typeface="Comic Sans MS" panose="030F0702030302020204" pitchFamily="66" charset="0"/>
              </a:rPr>
              <a:t>EA= </a:t>
            </a:r>
            <a:r>
              <a:rPr lang="tr-TR" altLang="tr-TR" sz="1600" dirty="0">
                <a:solidFill>
                  <a:schemeClr val="bg1"/>
                </a:solidFill>
                <a:latin typeface="Comic Sans MS" panose="030F0702030302020204" pitchFamily="66" charset="0"/>
              </a:rPr>
              <a:t>çözünen maddenin </a:t>
            </a:r>
            <a:r>
              <a:rPr lang="tr-TR" altLang="tr-TR" sz="1600" dirty="0" err="1" smtClean="0">
                <a:solidFill>
                  <a:schemeClr val="bg1"/>
                </a:solidFill>
                <a:latin typeface="Comic Sans MS" panose="030F0702030302020204" pitchFamily="66" charset="0"/>
              </a:rPr>
              <a:t>ekivalent</a:t>
            </a:r>
            <a:r>
              <a:rPr lang="tr-TR" altLang="tr-TR" sz="1600" dirty="0" smtClean="0">
                <a:solidFill>
                  <a:schemeClr val="bg1"/>
                </a:solidFill>
                <a:latin typeface="Comic Sans MS" panose="030F0702030302020204" pitchFamily="66" charset="0"/>
              </a:rPr>
              <a:t> yada eşdeğer ağırlığı</a:t>
            </a:r>
          </a:p>
          <a:p>
            <a:r>
              <a:rPr lang="tr-TR" altLang="tr-TR" sz="1600" dirty="0" err="1" smtClean="0">
                <a:solidFill>
                  <a:schemeClr val="bg1"/>
                </a:solidFill>
                <a:latin typeface="Comic Sans MS" panose="030F0702030302020204" pitchFamily="66" charset="0"/>
              </a:rPr>
              <a:t>t</a:t>
            </a:r>
            <a:r>
              <a:rPr lang="tr-TR" altLang="tr-TR" sz="1600" baseline="-25000" dirty="0" err="1" smtClean="0">
                <a:solidFill>
                  <a:schemeClr val="bg1"/>
                </a:solidFill>
                <a:latin typeface="Comic Sans MS" panose="030F0702030302020204" pitchFamily="66" charset="0"/>
              </a:rPr>
              <a:t>D</a:t>
            </a:r>
            <a:r>
              <a:rPr lang="tr-TR" altLang="tr-TR" sz="1600" dirty="0" smtClean="0">
                <a:solidFill>
                  <a:schemeClr val="bg1"/>
                </a:solidFill>
                <a:latin typeface="Comic Sans MS" panose="030F0702030302020204" pitchFamily="66" charset="0"/>
              </a:rPr>
              <a:t> = ise </a:t>
            </a:r>
            <a:r>
              <a:rPr lang="tr-TR" altLang="tr-TR" sz="1600" dirty="0">
                <a:solidFill>
                  <a:schemeClr val="bg1"/>
                </a:solidFill>
                <a:latin typeface="Comic Sans MS" panose="030F0702030302020204" pitchFamily="66" charset="0"/>
              </a:rPr>
              <a:t>çözünen maddenin tesir değerliğidir</a:t>
            </a:r>
            <a:r>
              <a:rPr lang="tr-TR" altLang="tr-TR" sz="1600" dirty="0" smtClean="0">
                <a:solidFill>
                  <a:schemeClr val="bg1"/>
                </a:solidFill>
                <a:latin typeface="Comic Sans MS" panose="030F0702030302020204" pitchFamily="66" charset="0"/>
              </a:rPr>
              <a:t>.</a:t>
            </a:r>
          </a:p>
        </p:txBody>
      </p:sp>
      <p:sp>
        <p:nvSpPr>
          <p:cNvPr id="7" name="Rectangle 1"/>
          <p:cNvSpPr>
            <a:spLocks noChangeArrowheads="1"/>
          </p:cNvSpPr>
          <p:nvPr/>
        </p:nvSpPr>
        <p:spPr bwMode="auto">
          <a:xfrm>
            <a:off x="944541" y="620688"/>
            <a:ext cx="7455743" cy="4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dirty="0">
                <a:solidFill>
                  <a:srgbClr val="FF9933"/>
                </a:solidFill>
                <a:latin typeface="Comic Sans MS" panose="030F0702030302020204" pitchFamily="66" charset="0"/>
                <a:cs typeface="Times New Roman" panose="02020603050405020304" pitchFamily="18" charset="0"/>
              </a:rPr>
              <a:t>EA = MA / </a:t>
            </a:r>
            <a:r>
              <a:rPr lang="tr-TR" altLang="tr-TR" sz="2400" b="1" dirty="0" err="1" smtClean="0">
                <a:solidFill>
                  <a:srgbClr val="FF9933"/>
                </a:solidFill>
                <a:latin typeface="Comic Sans MS" panose="030F0702030302020204" pitchFamily="66" charset="0"/>
                <a:cs typeface="Times New Roman" panose="02020603050405020304" pitchFamily="18" charset="0"/>
              </a:rPr>
              <a:t>t</a:t>
            </a:r>
            <a:r>
              <a:rPr lang="tr-TR" altLang="tr-TR" sz="2400" b="1" baseline="-30000" dirty="0" err="1" smtClean="0">
                <a:solidFill>
                  <a:srgbClr val="FF9933"/>
                </a:solidFill>
                <a:latin typeface="Comic Sans MS" panose="030F0702030302020204" pitchFamily="66" charset="0"/>
                <a:cs typeface="Times New Roman" panose="02020603050405020304" pitchFamily="18" charset="0"/>
              </a:rPr>
              <a:t>D</a:t>
            </a:r>
            <a:r>
              <a:rPr lang="tr-TR" altLang="tr-TR" sz="2400" b="1" baseline="-30000" dirty="0" smtClean="0">
                <a:solidFill>
                  <a:srgbClr val="FF9933"/>
                </a:solidFill>
                <a:latin typeface="Comic Sans MS" panose="030F0702030302020204" pitchFamily="66" charset="0"/>
                <a:cs typeface="Times New Roman" panose="02020603050405020304" pitchFamily="18" charset="0"/>
              </a:rPr>
              <a:t>, </a:t>
            </a:r>
            <a:r>
              <a:rPr lang="tr-TR" altLang="tr-TR" sz="2400" b="1" dirty="0" smtClean="0">
                <a:solidFill>
                  <a:srgbClr val="FF3399"/>
                </a:solidFill>
                <a:latin typeface="Comic Sans MS" panose="030F0702030302020204" pitchFamily="66" charset="0"/>
                <a:cs typeface="Times New Roman" panose="02020603050405020304" pitchFamily="18" charset="0"/>
              </a:rPr>
              <a:t>N </a:t>
            </a:r>
            <a:r>
              <a:rPr lang="tr-TR" altLang="tr-TR" sz="2400" b="1" dirty="0">
                <a:solidFill>
                  <a:srgbClr val="FF3399"/>
                </a:solidFill>
                <a:latin typeface="Comic Sans MS" panose="030F0702030302020204" pitchFamily="66" charset="0"/>
                <a:cs typeface="Times New Roman" panose="02020603050405020304" pitchFamily="18" charset="0"/>
              </a:rPr>
              <a:t>= </a:t>
            </a:r>
            <a:r>
              <a:rPr lang="tr-TR" altLang="tr-TR" sz="2400" b="1" dirty="0" err="1">
                <a:solidFill>
                  <a:srgbClr val="FF3399"/>
                </a:solidFill>
                <a:latin typeface="Comic Sans MS" panose="030F0702030302020204" pitchFamily="66" charset="0"/>
                <a:cs typeface="Times New Roman" panose="02020603050405020304" pitchFamily="18" charset="0"/>
              </a:rPr>
              <a:t>egs</a:t>
            </a:r>
            <a:r>
              <a:rPr lang="tr-TR" altLang="tr-TR" sz="2400" b="1" dirty="0">
                <a:solidFill>
                  <a:srgbClr val="FF3399"/>
                </a:solidFill>
                <a:latin typeface="Comic Sans MS" panose="030F0702030302020204" pitchFamily="66" charset="0"/>
                <a:cs typeface="Times New Roman" panose="02020603050405020304" pitchFamily="18" charset="0"/>
              </a:rPr>
              <a:t> /  </a:t>
            </a:r>
            <a:r>
              <a:rPr lang="tr-TR" altLang="tr-TR" sz="2400" b="1" dirty="0" smtClean="0">
                <a:solidFill>
                  <a:srgbClr val="FF3399"/>
                </a:solidFill>
                <a:latin typeface="Comic Sans MS" panose="030F0702030302020204" pitchFamily="66" charset="0"/>
                <a:cs typeface="Times New Roman" panose="02020603050405020304" pitchFamily="18" charset="0"/>
              </a:rPr>
              <a:t>V, </a:t>
            </a:r>
            <a:r>
              <a:rPr lang="tr-TR" altLang="tr-TR" sz="2400" b="1" dirty="0" err="1" smtClean="0">
                <a:solidFill>
                  <a:srgbClr val="FF3300"/>
                </a:solidFill>
                <a:latin typeface="Comic Sans MS" panose="030F0702030302020204" pitchFamily="66" charset="0"/>
                <a:cs typeface="Times New Roman" panose="02020603050405020304" pitchFamily="18" charset="0"/>
              </a:rPr>
              <a:t>egs</a:t>
            </a:r>
            <a:r>
              <a:rPr lang="tr-TR" altLang="tr-TR" sz="2400" b="1" dirty="0" smtClean="0">
                <a:solidFill>
                  <a:srgbClr val="FF3300"/>
                </a:solidFill>
                <a:latin typeface="Comic Sans MS" panose="030F0702030302020204" pitchFamily="66" charset="0"/>
                <a:cs typeface="Times New Roman" panose="02020603050405020304" pitchFamily="18" charset="0"/>
              </a:rPr>
              <a:t> </a:t>
            </a:r>
            <a:r>
              <a:rPr lang="tr-TR" altLang="tr-TR" sz="2400" b="1" dirty="0">
                <a:solidFill>
                  <a:srgbClr val="FF3300"/>
                </a:solidFill>
                <a:latin typeface="Comic Sans MS" panose="030F0702030302020204" pitchFamily="66" charset="0"/>
                <a:cs typeface="Times New Roman" panose="02020603050405020304" pitchFamily="18" charset="0"/>
              </a:rPr>
              <a:t>= m /</a:t>
            </a:r>
            <a:r>
              <a:rPr lang="tr-TR" altLang="tr-TR" sz="2400" b="1" dirty="0" smtClean="0">
                <a:solidFill>
                  <a:srgbClr val="FF3300"/>
                </a:solidFill>
                <a:latin typeface="Comic Sans MS" panose="030F0702030302020204" pitchFamily="66" charset="0"/>
                <a:cs typeface="Times New Roman" panose="02020603050405020304" pitchFamily="18" charset="0"/>
              </a:rPr>
              <a:t>EA </a:t>
            </a:r>
            <a:endParaRPr lang="tr-TR" altLang="tr-TR" sz="2400" b="1" dirty="0">
              <a:solidFill>
                <a:srgbClr val="FF9933"/>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0" name="Rectangle 1"/>
          <p:cNvSpPr>
            <a:spLocks noChangeArrowheads="1"/>
          </p:cNvSpPr>
          <p:nvPr/>
        </p:nvSpPr>
        <p:spPr bwMode="auto">
          <a:xfrm>
            <a:off x="357188" y="214313"/>
            <a:ext cx="8572500"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9933"/>
                </a:solidFill>
                <a:latin typeface="Comic Sans MS" panose="030F0702030302020204" pitchFamily="66" charset="0"/>
                <a:cs typeface="Times New Roman" panose="02020603050405020304" pitchFamily="18" charset="0"/>
              </a:rPr>
              <a:t>Sıvı bir maddeden Normal çözelti hazırlama: </a:t>
            </a:r>
            <a:r>
              <a:rPr lang="tr-TR" altLang="tr-TR" sz="2400">
                <a:solidFill>
                  <a:srgbClr val="FFFFFF"/>
                </a:solidFill>
                <a:latin typeface="Comic Sans MS" panose="030F0702030302020204" pitchFamily="66" charset="0"/>
                <a:cs typeface="Times New Roman" panose="02020603050405020304" pitchFamily="18" charset="0"/>
              </a:rPr>
              <a:t>Bunun için aşağıdaki formül kullanılır:</a:t>
            </a:r>
            <a:endParaRPr lang="tr-TR" altLang="tr-TR" sz="2400">
              <a:solidFill>
                <a:srgbClr val="FFFFFF"/>
              </a:solidFill>
              <a:latin typeface="Comic Sans MS" panose="030F0702030302020204" pitchFamily="66" charset="0"/>
            </a:endParaRPr>
          </a:p>
        </p:txBody>
      </p:sp>
      <p:graphicFrame>
        <p:nvGraphicFramePr>
          <p:cNvPr id="58370" name="Object 18" descr="Parşömen"/>
          <p:cNvGraphicFramePr>
            <a:graphicFrameLocks noChangeAspect="1"/>
          </p:cNvGraphicFramePr>
          <p:nvPr/>
        </p:nvGraphicFramePr>
        <p:xfrm>
          <a:off x="1071563" y="1136650"/>
          <a:ext cx="7358062" cy="727075"/>
        </p:xfrm>
        <a:graphic>
          <a:graphicData uri="http://schemas.openxmlformats.org/presentationml/2006/ole">
            <mc:AlternateContent xmlns:mc="http://schemas.openxmlformats.org/markup-compatibility/2006">
              <mc:Choice xmlns:v="urn:schemas-microsoft-com:vml" Requires="v">
                <p:oleObj spid="_x0000_s7314" name="Denklem" r:id="rId4" imgW="7988300" imgH="787400" progId="Equation.3">
                  <p:embed/>
                </p:oleObj>
              </mc:Choice>
              <mc:Fallback>
                <p:oleObj name="Denklem" r:id="rId4" imgW="7988300" imgH="787400" progId="Equation.3">
                  <p:embed/>
                  <p:pic>
                    <p:nvPicPr>
                      <p:cNvPr id="0" name="Object 18" descr="Parşöm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563" y="1136650"/>
                        <a:ext cx="7358062" cy="727075"/>
                      </a:xfrm>
                      <a:prstGeom prst="rect">
                        <a:avLst/>
                      </a:prstGeom>
                      <a:blipFill dpi="0" rotWithShape="1">
                        <a:blip r:embed="rId6">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1" name="Object 19" descr="Parşömen"/>
          <p:cNvGraphicFramePr>
            <a:graphicFrameLocks noChangeAspect="1"/>
          </p:cNvGraphicFramePr>
          <p:nvPr/>
        </p:nvGraphicFramePr>
        <p:xfrm>
          <a:off x="2571750" y="2143125"/>
          <a:ext cx="4625975" cy="785813"/>
        </p:xfrm>
        <a:graphic>
          <a:graphicData uri="http://schemas.openxmlformats.org/presentationml/2006/ole">
            <mc:AlternateContent xmlns:mc="http://schemas.openxmlformats.org/markup-compatibility/2006">
              <mc:Choice xmlns:v="urn:schemas-microsoft-com:vml" Requires="v">
                <p:oleObj spid="_x0000_s7315" name="Denklem" r:id="rId7" imgW="4635500" imgH="787400" progId="Equation.3">
                  <p:embed/>
                </p:oleObj>
              </mc:Choice>
              <mc:Fallback>
                <p:oleObj name="Denklem" r:id="rId7" imgW="4635500" imgH="787400" progId="Equation.3">
                  <p:embed/>
                  <p:pic>
                    <p:nvPicPr>
                      <p:cNvPr id="0" name="Object 19" descr="Parşöm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1750" y="2143125"/>
                        <a:ext cx="4625975" cy="785813"/>
                      </a:xfrm>
                      <a:prstGeom prst="rect">
                        <a:avLst/>
                      </a:prstGeom>
                      <a:blipFill dpi="0" rotWithShape="1">
                        <a:blip r:embed="rId6">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91" name="Rectangle 4"/>
          <p:cNvSpPr>
            <a:spLocks noChangeArrowheads="1"/>
          </p:cNvSpPr>
          <p:nvPr/>
        </p:nvSpPr>
        <p:spPr bwMode="auto">
          <a:xfrm>
            <a:off x="357188" y="3143250"/>
            <a:ext cx="84296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 </a:t>
            </a:r>
            <a:r>
              <a:rPr lang="tr-TR" altLang="tr-TR" sz="2400" dirty="0">
                <a:solidFill>
                  <a:srgbClr val="FFFFFF"/>
                </a:solidFill>
                <a:latin typeface="Comic Sans MS" panose="030F0702030302020204" pitchFamily="66" charset="0"/>
                <a:cs typeface="Times New Roman" panose="02020603050405020304" pitchFamily="18" charset="0"/>
              </a:rPr>
              <a:t>Yoğunluğu 1,19 g/</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olan % 38 </a:t>
            </a:r>
            <a:r>
              <a:rPr lang="tr-TR" altLang="tr-TR" sz="2400" dirty="0" err="1">
                <a:solidFill>
                  <a:srgbClr val="FFFFFF"/>
                </a:solidFill>
                <a:latin typeface="Comic Sans MS" panose="030F0702030302020204" pitchFamily="66" charset="0"/>
                <a:cs typeface="Times New Roman" panose="02020603050405020304" pitchFamily="18" charset="0"/>
              </a:rPr>
              <a:t>lik</a:t>
            </a:r>
            <a:r>
              <a:rPr lang="tr-TR" altLang="tr-TR" sz="2400" dirty="0">
                <a:solidFill>
                  <a:srgbClr val="FFFFFF"/>
                </a:solidFill>
                <a:latin typeface="Comic Sans MS" panose="030F0702030302020204" pitchFamily="66" charset="0"/>
                <a:cs typeface="Times New Roman" panose="02020603050405020304" pitchFamily="18" charset="0"/>
              </a:rPr>
              <a:t> </a:t>
            </a:r>
            <a:r>
              <a:rPr lang="tr-TR" altLang="tr-TR" sz="2400" dirty="0" err="1">
                <a:solidFill>
                  <a:srgbClr val="FFFFFF"/>
                </a:solidFill>
                <a:latin typeface="Comic Sans MS" panose="030F0702030302020204" pitchFamily="66" charset="0"/>
                <a:cs typeface="Times New Roman" panose="02020603050405020304" pitchFamily="18" charset="0"/>
              </a:rPr>
              <a:t>HCl</a:t>
            </a:r>
            <a:r>
              <a:rPr lang="tr-TR" altLang="tr-TR" sz="2400" dirty="0">
                <a:solidFill>
                  <a:srgbClr val="FFFFFF"/>
                </a:solidFill>
                <a:latin typeface="Comic Sans MS" panose="030F0702030302020204" pitchFamily="66" charset="0"/>
                <a:cs typeface="Times New Roman" panose="02020603050405020304" pitchFamily="18" charset="0"/>
              </a:rPr>
              <a:t> çözeltisinden </a:t>
            </a:r>
            <a:r>
              <a:rPr lang="tr-TR" altLang="tr-TR" sz="2400" dirty="0">
                <a:solidFill>
                  <a:srgbClr val="FFC000"/>
                </a:solidFill>
                <a:latin typeface="Comic Sans MS" panose="030F0702030302020204" pitchFamily="66" charset="0"/>
                <a:cs typeface="Times New Roman" panose="02020603050405020304" pitchFamily="18" charset="0"/>
              </a:rPr>
              <a:t>1 N 1 </a:t>
            </a:r>
            <a:r>
              <a:rPr lang="tr-TR" altLang="tr-TR" sz="2400" dirty="0" err="1">
                <a:solidFill>
                  <a:srgbClr val="FFC000"/>
                </a:solidFill>
                <a:latin typeface="Comic Sans MS" panose="030F0702030302020204" pitchFamily="66" charset="0"/>
                <a:cs typeface="Times New Roman" panose="02020603050405020304" pitchFamily="18" charset="0"/>
              </a:rPr>
              <a:t>lt</a:t>
            </a:r>
            <a:r>
              <a:rPr lang="tr-TR" altLang="tr-TR" sz="2400" dirty="0">
                <a:solidFill>
                  <a:srgbClr val="FFC000"/>
                </a:solidFill>
                <a:latin typeface="Comic Sans MS" panose="030F0702030302020204" pitchFamily="66" charset="0"/>
                <a:cs typeface="Times New Roman" panose="02020603050405020304" pitchFamily="18" charset="0"/>
              </a:rPr>
              <a:t> çözelti </a:t>
            </a:r>
            <a:r>
              <a:rPr lang="tr-TR" altLang="tr-TR" sz="2400" dirty="0">
                <a:solidFill>
                  <a:srgbClr val="FFFFFF"/>
                </a:solidFill>
                <a:latin typeface="Comic Sans MS" panose="030F0702030302020204" pitchFamily="66" charset="0"/>
                <a:cs typeface="Times New Roman" panose="02020603050405020304" pitchFamily="18" charset="0"/>
              </a:rPr>
              <a:t>nasıl hazırlanır.</a:t>
            </a:r>
            <a:endParaRPr lang="tr-TR" altLang="tr-TR" sz="2400" dirty="0">
              <a:solidFill>
                <a:srgbClr val="FFFFFF"/>
              </a:solidFill>
              <a:latin typeface="Comic Sans MS" panose="030F0702030302020204" pitchFamily="66" charset="0"/>
            </a:endParaRPr>
          </a:p>
        </p:txBody>
      </p:sp>
      <p:graphicFrame>
        <p:nvGraphicFramePr>
          <p:cNvPr id="58373" name="Object 20" descr="Papirüs"/>
          <p:cNvGraphicFramePr>
            <a:graphicFrameLocks noChangeAspect="1"/>
          </p:cNvGraphicFramePr>
          <p:nvPr>
            <p:extLst>
              <p:ext uri="{D42A27DB-BD31-4B8C-83A1-F6EECF244321}">
                <p14:modId xmlns:p14="http://schemas.microsoft.com/office/powerpoint/2010/main" val="3466822745"/>
              </p:ext>
            </p:extLst>
          </p:nvPr>
        </p:nvGraphicFramePr>
        <p:xfrm>
          <a:off x="1043608" y="4509120"/>
          <a:ext cx="4173280" cy="613867"/>
        </p:xfrm>
        <a:graphic>
          <a:graphicData uri="http://schemas.openxmlformats.org/presentationml/2006/ole">
            <mc:AlternateContent xmlns:mc="http://schemas.openxmlformats.org/markup-compatibility/2006">
              <mc:Choice xmlns:v="urn:schemas-microsoft-com:vml" Requires="v">
                <p:oleObj spid="_x0000_s7316" name="Denklem" r:id="rId9" imgW="2844720" imgH="419040" progId="Equation.3">
                  <p:embed/>
                </p:oleObj>
              </mc:Choice>
              <mc:Fallback>
                <p:oleObj name="Denklem" r:id="rId9" imgW="2844720" imgH="419040" progId="Equation.3">
                  <p:embed/>
                  <p:pic>
                    <p:nvPicPr>
                      <p:cNvPr id="0" name="Object 20" descr="Papirüs"/>
                      <p:cNvPicPr>
                        <a:picLocks noChangeAspect="1" noChangeArrowheads="1"/>
                      </p:cNvPicPr>
                      <p:nvPr/>
                    </p:nvPicPr>
                    <p:blipFill>
                      <a:blip r:embed="rId10"/>
                      <a:srcRect/>
                      <a:stretch>
                        <a:fillRect/>
                      </a:stretch>
                    </p:blipFill>
                    <p:spPr bwMode="auto">
                      <a:xfrm>
                        <a:off x="1043608" y="4509120"/>
                        <a:ext cx="4173280" cy="613867"/>
                      </a:xfrm>
                      <a:prstGeom prst="rect">
                        <a:avLst/>
                      </a:prstGeom>
                      <a:blipFill dpi="0" rotWithShape="1">
                        <a:blip r:embed="rId11">
                          <a:alphaModFix amt="50000"/>
                        </a:blip>
                        <a:srcRect/>
                        <a:tile tx="0" ty="0" sx="100000" sy="100000" flip="none" algn="tl"/>
                      </a:blipFill>
                      <a:ln>
                        <a:noFill/>
                      </a:ln>
                      <a:effectLst/>
                      <a:extLst/>
                    </p:spPr>
                  </p:pic>
                </p:oleObj>
              </mc:Fallback>
            </mc:AlternateContent>
          </a:graphicData>
        </a:graphic>
      </p:graphicFrame>
      <p:graphicFrame>
        <p:nvGraphicFramePr>
          <p:cNvPr id="58374" name="Object 21" descr="Papirüs"/>
          <p:cNvGraphicFramePr>
            <a:graphicFrameLocks noChangeAspect="1"/>
          </p:cNvGraphicFramePr>
          <p:nvPr/>
        </p:nvGraphicFramePr>
        <p:xfrm>
          <a:off x="6572250" y="4357688"/>
          <a:ext cx="1785938" cy="782637"/>
        </p:xfrm>
        <a:graphic>
          <a:graphicData uri="http://schemas.openxmlformats.org/presentationml/2006/ole">
            <mc:AlternateContent xmlns:mc="http://schemas.openxmlformats.org/markup-compatibility/2006">
              <mc:Choice xmlns:v="urn:schemas-microsoft-com:vml" Requires="v">
                <p:oleObj spid="_x0000_s7317" name="Denklem" r:id="rId12" imgW="1651000" imgH="723900" progId="Equation.3">
                  <p:embed/>
                </p:oleObj>
              </mc:Choice>
              <mc:Fallback>
                <p:oleObj name="Denklem" r:id="rId12" imgW="1651000" imgH="723900" progId="Equation.3">
                  <p:embed/>
                  <p:pic>
                    <p:nvPicPr>
                      <p:cNvPr id="0" name="Object 21" descr="Papirü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72250" y="4357688"/>
                        <a:ext cx="1785938" cy="782637"/>
                      </a:xfrm>
                      <a:prstGeom prst="rect">
                        <a:avLst/>
                      </a:prstGeom>
                      <a:blipFill dpi="0" rotWithShape="1">
                        <a:blip r:embed="rId11">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92" name="Rectangle 7"/>
          <p:cNvSpPr>
            <a:spLocks noChangeArrowheads="1"/>
          </p:cNvSpPr>
          <p:nvPr/>
        </p:nvSpPr>
        <p:spPr bwMode="auto">
          <a:xfrm>
            <a:off x="500063" y="5715000"/>
            <a:ext cx="8266112"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FF00"/>
                </a:solidFill>
                <a:latin typeface="Comic Sans MS" panose="030F0702030302020204" pitchFamily="66" charset="0"/>
                <a:cs typeface="Times New Roman" panose="02020603050405020304" pitchFamily="18" charset="0"/>
              </a:rPr>
              <a:t>80,7 mL</a:t>
            </a:r>
            <a:r>
              <a:rPr lang="tr-TR" altLang="tr-TR" sz="2400">
                <a:solidFill>
                  <a:srgbClr val="FFFF00"/>
                </a:solidFill>
                <a:latin typeface="Comic Sans MS" panose="030F0702030302020204" pitchFamily="66" charset="0"/>
                <a:cs typeface="Times New Roman" panose="02020603050405020304" pitchFamily="18" charset="0"/>
              </a:rPr>
              <a:t> HCl</a:t>
            </a:r>
            <a:r>
              <a:rPr lang="tr-TR" altLang="tr-TR" sz="2400">
                <a:solidFill>
                  <a:srgbClr val="FFFFFF"/>
                </a:solidFill>
                <a:latin typeface="Comic Sans MS" panose="030F0702030302020204" pitchFamily="66" charset="0"/>
                <a:cs typeface="Times New Roman" panose="02020603050405020304" pitchFamily="18" charset="0"/>
              </a:rPr>
              <a:t> alınır, 1 lt suda çözülerek çözelti hazırlanır.</a:t>
            </a:r>
            <a:endParaRPr lang="tr-TR" altLang="tr-TR" sz="240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additive="base">
                                        <p:cTn id="7" dur="500" fill="hold"/>
                                        <p:tgtEl>
                                          <p:spTgt spid="58370"/>
                                        </p:tgtEl>
                                        <p:attrNameLst>
                                          <p:attrName>ppt_x</p:attrName>
                                        </p:attrNameLst>
                                      </p:cBhvr>
                                      <p:tavLst>
                                        <p:tav tm="0">
                                          <p:val>
                                            <p:strVal val="0-#ppt_w/2"/>
                                          </p:val>
                                        </p:tav>
                                        <p:tav tm="100000">
                                          <p:val>
                                            <p:strVal val="#ppt_x"/>
                                          </p:val>
                                        </p:tav>
                                      </p:tavLst>
                                    </p:anim>
                                    <p:anim calcmode="lin" valueType="num">
                                      <p:cBhvr additive="base">
                                        <p:cTn id="8" dur="500" fill="hold"/>
                                        <p:tgtEl>
                                          <p:spTgt spid="5837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8371"/>
                                        </p:tgtEl>
                                        <p:attrNameLst>
                                          <p:attrName>style.visibility</p:attrName>
                                        </p:attrNameLst>
                                      </p:cBhvr>
                                      <p:to>
                                        <p:strVal val="visible"/>
                                      </p:to>
                                    </p:set>
                                    <p:anim calcmode="lin" valueType="num">
                                      <p:cBhvr additive="base">
                                        <p:cTn id="11" dur="500" fill="hold"/>
                                        <p:tgtEl>
                                          <p:spTgt spid="58371"/>
                                        </p:tgtEl>
                                        <p:attrNameLst>
                                          <p:attrName>ppt_x</p:attrName>
                                        </p:attrNameLst>
                                      </p:cBhvr>
                                      <p:tavLst>
                                        <p:tav tm="0">
                                          <p:val>
                                            <p:strVal val="0-#ppt_w/2"/>
                                          </p:val>
                                        </p:tav>
                                        <p:tav tm="100000">
                                          <p:val>
                                            <p:strVal val="#ppt_x"/>
                                          </p:val>
                                        </p:tav>
                                      </p:tavLst>
                                    </p:anim>
                                    <p:anim calcmode="lin" valueType="num">
                                      <p:cBhvr additive="base">
                                        <p:cTn id="12" dur="500" fill="hold"/>
                                        <p:tgtEl>
                                          <p:spTgt spid="583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8373"/>
                                        </p:tgtEl>
                                        <p:attrNameLst>
                                          <p:attrName>style.visibility</p:attrName>
                                        </p:attrNameLst>
                                      </p:cBhvr>
                                      <p:to>
                                        <p:strVal val="visible"/>
                                      </p:to>
                                    </p:set>
                                    <p:anim calcmode="lin" valueType="num">
                                      <p:cBhvr additive="base">
                                        <p:cTn id="15" dur="500" fill="hold"/>
                                        <p:tgtEl>
                                          <p:spTgt spid="58373"/>
                                        </p:tgtEl>
                                        <p:attrNameLst>
                                          <p:attrName>ppt_x</p:attrName>
                                        </p:attrNameLst>
                                      </p:cBhvr>
                                      <p:tavLst>
                                        <p:tav tm="0">
                                          <p:val>
                                            <p:strVal val="0-#ppt_w/2"/>
                                          </p:val>
                                        </p:tav>
                                        <p:tav tm="100000">
                                          <p:val>
                                            <p:strVal val="#ppt_x"/>
                                          </p:val>
                                        </p:tav>
                                      </p:tavLst>
                                    </p:anim>
                                    <p:anim calcmode="lin" valueType="num">
                                      <p:cBhvr additive="base">
                                        <p:cTn id="16" dur="500" fill="hold"/>
                                        <p:tgtEl>
                                          <p:spTgt spid="5837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8374"/>
                                        </p:tgtEl>
                                        <p:attrNameLst>
                                          <p:attrName>style.visibility</p:attrName>
                                        </p:attrNameLst>
                                      </p:cBhvr>
                                      <p:to>
                                        <p:strVal val="visible"/>
                                      </p:to>
                                    </p:set>
                                    <p:anim calcmode="lin" valueType="num">
                                      <p:cBhvr additive="base">
                                        <p:cTn id="19" dur="500" fill="hold"/>
                                        <p:tgtEl>
                                          <p:spTgt spid="58374"/>
                                        </p:tgtEl>
                                        <p:attrNameLst>
                                          <p:attrName>ppt_x</p:attrName>
                                        </p:attrNameLst>
                                      </p:cBhvr>
                                      <p:tavLst>
                                        <p:tav tm="0">
                                          <p:val>
                                            <p:strVal val="0-#ppt_w/2"/>
                                          </p:val>
                                        </p:tav>
                                        <p:tav tm="100000">
                                          <p:val>
                                            <p:strVal val="#ppt_x"/>
                                          </p:val>
                                        </p:tav>
                                      </p:tavLst>
                                    </p:anim>
                                    <p:anim calcmode="lin" valueType="num">
                                      <p:cBhvr additive="base">
                                        <p:cTn id="20" dur="500" fill="hold"/>
                                        <p:tgtEl>
                                          <p:spTgt spid="583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Başlık"/>
          <p:cNvSpPr>
            <a:spLocks noGrp="1"/>
          </p:cNvSpPr>
          <p:nvPr>
            <p:ph type="title"/>
          </p:nvPr>
        </p:nvSpPr>
        <p:spPr>
          <a:xfrm>
            <a:off x="2286000" y="500063"/>
            <a:ext cx="4829175" cy="725487"/>
          </a:xfrm>
        </p:spPr>
        <p:txBody>
          <a:bodyPr/>
          <a:lstStyle/>
          <a:p>
            <a:r>
              <a:rPr lang="tr-TR" altLang="tr-TR" sz="2800" b="1" smtClean="0">
                <a:solidFill>
                  <a:schemeClr val="bg1"/>
                </a:solidFill>
                <a:latin typeface="Comic Sans MS" panose="030F0702030302020204" pitchFamily="66" charset="0"/>
              </a:rPr>
              <a:t>ppm ÇÖZELTİ</a:t>
            </a:r>
            <a:endParaRPr lang="tr-TR" altLang="tr-TR" sz="2800" smtClean="0">
              <a:solidFill>
                <a:schemeClr val="bg1"/>
              </a:solidFill>
              <a:latin typeface="Comic Sans MS" panose="030F0702030302020204" pitchFamily="66" charset="0"/>
            </a:endParaRPr>
          </a:p>
        </p:txBody>
      </p:sp>
      <p:sp>
        <p:nvSpPr>
          <p:cNvPr id="3" name="2 İçerik Yer Tutucusu"/>
          <p:cNvSpPr>
            <a:spLocks noGrp="1"/>
          </p:cNvSpPr>
          <p:nvPr>
            <p:ph idx="1"/>
          </p:nvPr>
        </p:nvSpPr>
        <p:spPr>
          <a:xfrm>
            <a:off x="571500" y="1500188"/>
            <a:ext cx="8229600" cy="4429125"/>
          </a:xfrm>
        </p:spPr>
        <p:txBody>
          <a:bodyPr/>
          <a:lstStyle/>
          <a:p>
            <a:pPr marL="0" indent="0" algn="just">
              <a:buFontTx/>
              <a:buNone/>
            </a:pPr>
            <a:r>
              <a:rPr lang="tr-TR" altLang="tr-TR" sz="2800" dirty="0" smtClean="0">
                <a:solidFill>
                  <a:srgbClr val="FFFF00"/>
                </a:solidFill>
                <a:latin typeface="Comic Sans MS" panose="030F0702030302020204" pitchFamily="66" charset="0"/>
              </a:rPr>
              <a:t>Bir milyon kısım çözelti</a:t>
            </a:r>
            <a:r>
              <a:rPr lang="tr-TR" altLang="tr-TR" sz="2800" dirty="0" smtClean="0">
                <a:solidFill>
                  <a:schemeClr val="bg1"/>
                </a:solidFill>
                <a:latin typeface="Comic Sans MS" panose="030F0702030302020204" pitchFamily="66" charset="0"/>
              </a:rPr>
              <a:t> içinde kaç kısım madde çözündüğünü gösteren çözeltilerdir. Örneğin; 1 </a:t>
            </a:r>
            <a:r>
              <a:rPr lang="tr-TR" altLang="tr-TR" sz="2800" dirty="0" err="1" smtClean="0">
                <a:solidFill>
                  <a:schemeClr val="bg1"/>
                </a:solidFill>
                <a:latin typeface="Comic Sans MS" panose="030F0702030302020204" pitchFamily="66" charset="0"/>
              </a:rPr>
              <a:t>lt</a:t>
            </a:r>
            <a:r>
              <a:rPr lang="tr-TR" altLang="tr-TR" sz="2800" dirty="0" smtClean="0">
                <a:solidFill>
                  <a:schemeClr val="bg1"/>
                </a:solidFill>
                <a:latin typeface="Comic Sans MS" panose="030F0702030302020204" pitchFamily="66" charset="0"/>
              </a:rPr>
              <a:t> çözelti içinde 1 mg </a:t>
            </a:r>
            <a:r>
              <a:rPr lang="tr-TR" altLang="tr-TR" sz="2800" dirty="0" err="1" smtClean="0">
                <a:solidFill>
                  <a:schemeClr val="bg1"/>
                </a:solidFill>
                <a:latin typeface="Comic Sans MS" panose="030F0702030302020204" pitchFamily="66" charset="0"/>
              </a:rPr>
              <a:t>KCl</a:t>
            </a:r>
            <a:r>
              <a:rPr lang="tr-TR" altLang="tr-TR" sz="2800" dirty="0" smtClean="0">
                <a:solidFill>
                  <a:schemeClr val="bg1"/>
                </a:solidFill>
                <a:latin typeface="Comic Sans MS" panose="030F0702030302020204" pitchFamily="66" charset="0"/>
              </a:rPr>
              <a:t> çözünmüşse, çözeltinin konsantrasyonu </a:t>
            </a:r>
            <a:r>
              <a:rPr lang="tr-TR" altLang="tr-TR" sz="2800" dirty="0" smtClean="0">
                <a:solidFill>
                  <a:srgbClr val="FF3399"/>
                </a:solidFill>
                <a:latin typeface="Comic Sans MS" panose="030F0702030302020204" pitchFamily="66" charset="0"/>
              </a:rPr>
              <a:t>1 </a:t>
            </a:r>
            <a:r>
              <a:rPr lang="tr-TR" altLang="tr-TR" sz="2800" dirty="0" err="1" smtClean="0">
                <a:solidFill>
                  <a:srgbClr val="FF3399"/>
                </a:solidFill>
                <a:latin typeface="Comic Sans MS" panose="030F0702030302020204" pitchFamily="66" charset="0"/>
              </a:rPr>
              <a:t>ppm</a:t>
            </a:r>
            <a:r>
              <a:rPr lang="tr-TR" altLang="tr-TR" sz="2800" dirty="0" smtClean="0">
                <a:solidFill>
                  <a:srgbClr val="FF3399"/>
                </a:solidFill>
                <a:latin typeface="Comic Sans MS" panose="030F0702030302020204" pitchFamily="66" charset="0"/>
              </a:rPr>
              <a:t> </a:t>
            </a:r>
            <a:r>
              <a:rPr lang="tr-TR" altLang="tr-TR" sz="2800" dirty="0" err="1" smtClean="0">
                <a:solidFill>
                  <a:schemeClr val="bg1"/>
                </a:solidFill>
                <a:latin typeface="Comic Sans MS" panose="030F0702030302020204" pitchFamily="66" charset="0"/>
              </a:rPr>
              <a:t>dir</a:t>
            </a:r>
            <a:r>
              <a:rPr lang="tr-TR" altLang="tr-TR" sz="2800" dirty="0" smtClean="0">
                <a:solidFill>
                  <a:schemeClr val="bg1"/>
                </a:solidFill>
                <a:latin typeface="Comic Sans MS" panose="030F0702030302020204" pitchFamily="66" charset="0"/>
              </a:rPr>
              <a:t>. Konsantrasyonları </a:t>
            </a:r>
            <a:r>
              <a:rPr lang="tr-TR" altLang="tr-TR" sz="2800" dirty="0" err="1" smtClean="0">
                <a:solidFill>
                  <a:srgbClr val="FF9933"/>
                </a:solidFill>
                <a:latin typeface="Comic Sans MS" panose="030F0702030302020204" pitchFamily="66" charset="0"/>
              </a:rPr>
              <a:t>ppm</a:t>
            </a:r>
            <a:r>
              <a:rPr lang="tr-TR" altLang="tr-TR" sz="2800" dirty="0" smtClean="0">
                <a:solidFill>
                  <a:srgbClr val="FF9933"/>
                </a:solidFill>
                <a:latin typeface="Comic Sans MS" panose="030F0702030302020204" pitchFamily="66" charset="0"/>
              </a:rPr>
              <a:t> </a:t>
            </a:r>
            <a:r>
              <a:rPr lang="tr-TR" altLang="tr-TR" sz="2800" dirty="0" smtClean="0">
                <a:solidFill>
                  <a:schemeClr val="bg1"/>
                </a:solidFill>
                <a:latin typeface="Comic Sans MS" panose="030F0702030302020204" pitchFamily="66" charset="0"/>
              </a:rPr>
              <a:t>ile ifade edilen çözeltilerde, genellikle hem çözelti miktarı hem de çözünen miktarı ağırlık birimi ile verilir. Buna göre </a:t>
            </a:r>
            <a:r>
              <a:rPr lang="tr-TR" altLang="tr-TR" sz="2800" dirty="0" err="1" smtClean="0">
                <a:solidFill>
                  <a:srgbClr val="FF3300"/>
                </a:solidFill>
                <a:latin typeface="Comic Sans MS" panose="030F0702030302020204" pitchFamily="66" charset="0"/>
              </a:rPr>
              <a:t>ppm</a:t>
            </a:r>
            <a:r>
              <a:rPr lang="tr-TR" altLang="tr-TR" sz="2800" dirty="0" smtClean="0">
                <a:solidFill>
                  <a:schemeClr val="bg1"/>
                </a:solidFill>
                <a:latin typeface="Comic Sans MS" panose="030F0702030302020204" pitchFamily="66" charset="0"/>
              </a:rPr>
              <a:t>, </a:t>
            </a:r>
            <a:r>
              <a:rPr lang="tr-TR" altLang="tr-TR" sz="2800" dirty="0" smtClean="0">
                <a:solidFill>
                  <a:srgbClr val="92D050"/>
                </a:solidFill>
                <a:latin typeface="Comic Sans MS" panose="030F0702030302020204" pitchFamily="66" charset="0"/>
              </a:rPr>
              <a:t>mg/kg</a:t>
            </a:r>
            <a:r>
              <a:rPr lang="tr-TR" altLang="tr-TR" sz="2800" dirty="0" smtClean="0">
                <a:solidFill>
                  <a:schemeClr val="bg1"/>
                </a:solidFill>
                <a:latin typeface="Comic Sans MS" panose="030F0702030302020204" pitchFamily="66" charset="0"/>
              </a:rPr>
              <a:t> veya </a:t>
            </a:r>
            <a:r>
              <a:rPr lang="tr-TR" altLang="tr-TR" sz="2800" dirty="0" smtClean="0">
                <a:solidFill>
                  <a:srgbClr val="660066"/>
                </a:solidFill>
                <a:latin typeface="Comic Sans MS" panose="030F0702030302020204" pitchFamily="66" charset="0"/>
              </a:rPr>
              <a:t>µg/g</a:t>
            </a:r>
            <a:r>
              <a:rPr lang="tr-TR" altLang="tr-TR" sz="2800" dirty="0" smtClean="0">
                <a:solidFill>
                  <a:schemeClr val="bg1"/>
                </a:solidFill>
                <a:latin typeface="Comic Sans MS" panose="030F0702030302020204" pitchFamily="66" charset="0"/>
              </a:rPr>
              <a:t> olarak ifade edilir. </a:t>
            </a:r>
          </a:p>
          <a:p>
            <a:pPr marL="0" indent="0" algn="just">
              <a:buFontTx/>
              <a:buNone/>
            </a:pPr>
            <a:r>
              <a:rPr lang="tr-TR" altLang="tr-TR" sz="2800" dirty="0" smtClean="0">
                <a:solidFill>
                  <a:srgbClr val="FFCC66"/>
                </a:solidFill>
                <a:latin typeface="Comic Sans MS" panose="030F0702030302020204" pitchFamily="66" charset="0"/>
              </a:rPr>
              <a:t>Çok seyreltik çözeltiler için </a:t>
            </a:r>
            <a:r>
              <a:rPr lang="tr-TR" altLang="tr-TR" sz="2800" dirty="0" err="1" smtClean="0">
                <a:solidFill>
                  <a:srgbClr val="FFCC66"/>
                </a:solidFill>
                <a:latin typeface="Comic Sans MS" panose="030F0702030302020204" pitchFamily="66" charset="0"/>
              </a:rPr>
              <a:t>ppm</a:t>
            </a:r>
            <a:r>
              <a:rPr lang="tr-TR" altLang="tr-TR" sz="2800" dirty="0" smtClean="0">
                <a:solidFill>
                  <a:srgbClr val="FFCC66"/>
                </a:solidFill>
                <a:latin typeface="Comic Sans MS" panose="030F0702030302020204" pitchFamily="66" charset="0"/>
              </a:rPr>
              <a:t>, genellikle µg/g olarak kullanılmaktadır.</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Rectangle 1"/>
          <p:cNvSpPr>
            <a:spLocks noChangeArrowheads="1"/>
          </p:cNvSpPr>
          <p:nvPr/>
        </p:nvSpPr>
        <p:spPr bwMode="auto">
          <a:xfrm>
            <a:off x="391418" y="260648"/>
            <a:ext cx="8501062" cy="377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000" b="1" dirty="0">
                <a:solidFill>
                  <a:srgbClr val="FF0000"/>
                </a:solidFill>
                <a:latin typeface="Comic Sans MS" panose="030F0702030302020204" pitchFamily="66" charset="0"/>
                <a:cs typeface="Times New Roman" panose="02020603050405020304" pitchFamily="18" charset="0"/>
              </a:rPr>
              <a:t>Örnek; </a:t>
            </a:r>
            <a:r>
              <a:rPr lang="tr-TR" altLang="tr-TR" sz="2000" dirty="0">
                <a:solidFill>
                  <a:srgbClr val="FFFFFF"/>
                </a:solidFill>
                <a:latin typeface="Comic Sans MS" panose="030F0702030302020204" pitchFamily="66" charset="0"/>
                <a:cs typeface="Times New Roman" panose="02020603050405020304" pitchFamily="18" charset="0"/>
              </a:rPr>
              <a:t>K</a:t>
            </a:r>
            <a:r>
              <a:rPr lang="tr-TR" altLang="tr-TR" sz="2000" baseline="-30000" dirty="0">
                <a:solidFill>
                  <a:srgbClr val="FFFFFF"/>
                </a:solidFill>
                <a:latin typeface="Comic Sans MS" panose="030F0702030302020204" pitchFamily="66" charset="0"/>
                <a:cs typeface="Times New Roman" panose="02020603050405020304" pitchFamily="18" charset="0"/>
              </a:rPr>
              <a:t>2</a:t>
            </a:r>
            <a:r>
              <a:rPr lang="tr-TR" altLang="tr-TR" sz="2000" dirty="0">
                <a:solidFill>
                  <a:srgbClr val="FFFFFF"/>
                </a:solidFill>
                <a:latin typeface="Comic Sans MS" panose="030F0702030302020204" pitchFamily="66" charset="0"/>
                <a:cs typeface="Times New Roman" panose="02020603050405020304" pitchFamily="18" charset="0"/>
              </a:rPr>
              <a:t>SO</a:t>
            </a:r>
            <a:r>
              <a:rPr lang="tr-TR" altLang="tr-TR" sz="2000" baseline="-30000" dirty="0">
                <a:solidFill>
                  <a:srgbClr val="FFFFFF"/>
                </a:solidFill>
                <a:latin typeface="Comic Sans MS" panose="030F0702030302020204" pitchFamily="66" charset="0"/>
                <a:cs typeface="Times New Roman" panose="02020603050405020304" pitchFamily="18" charset="0"/>
              </a:rPr>
              <a:t>4 </a:t>
            </a:r>
            <a:r>
              <a:rPr lang="tr-TR" altLang="tr-TR" sz="2000" dirty="0" smtClean="0">
                <a:solidFill>
                  <a:srgbClr val="FFFFFF"/>
                </a:solidFill>
                <a:latin typeface="Comic Sans MS" panose="030F0702030302020204" pitchFamily="66" charset="0"/>
                <a:cs typeface="Times New Roman" panose="02020603050405020304" pitchFamily="18" charset="0"/>
              </a:rPr>
              <a:t>(</a:t>
            </a:r>
            <a:r>
              <a:rPr lang="tr-TR" sz="2000" dirty="0"/>
              <a:t>Potasyum Sülfat</a:t>
            </a:r>
            <a:r>
              <a:rPr lang="tr-TR" altLang="tr-TR" sz="2000" dirty="0" smtClean="0">
                <a:solidFill>
                  <a:srgbClr val="FFFFFF"/>
                </a:solidFill>
                <a:latin typeface="Comic Sans MS" panose="030F0702030302020204" pitchFamily="66" charset="0"/>
                <a:cs typeface="Times New Roman" panose="02020603050405020304" pitchFamily="18" charset="0"/>
              </a:rPr>
              <a:t>) tuzundan </a:t>
            </a:r>
            <a:r>
              <a:rPr lang="tr-TR" altLang="tr-TR" sz="2000" dirty="0">
                <a:solidFill>
                  <a:srgbClr val="FFC000"/>
                </a:solidFill>
                <a:latin typeface="Comic Sans MS" panose="030F0702030302020204" pitchFamily="66" charset="0"/>
                <a:cs typeface="Times New Roman" panose="02020603050405020304" pitchFamily="18" charset="0"/>
              </a:rPr>
              <a:t>50 </a:t>
            </a:r>
            <a:r>
              <a:rPr lang="tr-TR" altLang="tr-TR" sz="2000" dirty="0" err="1">
                <a:solidFill>
                  <a:srgbClr val="FFC000"/>
                </a:solidFill>
                <a:latin typeface="Comic Sans MS" panose="030F0702030302020204" pitchFamily="66" charset="0"/>
                <a:cs typeface="Times New Roman" panose="02020603050405020304" pitchFamily="18" charset="0"/>
              </a:rPr>
              <a:t>ppm</a:t>
            </a:r>
            <a:r>
              <a:rPr lang="tr-TR" altLang="tr-TR" sz="2000" dirty="0">
                <a:solidFill>
                  <a:srgbClr val="FFC000"/>
                </a:solidFill>
                <a:latin typeface="Comic Sans MS" panose="030F0702030302020204" pitchFamily="66" charset="0"/>
                <a:cs typeface="Times New Roman" panose="02020603050405020304" pitchFamily="18" charset="0"/>
              </a:rPr>
              <a:t> K </a:t>
            </a:r>
            <a:r>
              <a:rPr lang="tr-TR" altLang="tr-TR" sz="2000" dirty="0">
                <a:solidFill>
                  <a:srgbClr val="FFFFFF"/>
                </a:solidFill>
                <a:latin typeface="Comic Sans MS" panose="030F0702030302020204" pitchFamily="66" charset="0"/>
                <a:cs typeface="Times New Roman" panose="02020603050405020304" pitchFamily="18" charset="0"/>
              </a:rPr>
              <a:t>içeren 250 </a:t>
            </a:r>
            <a:r>
              <a:rPr lang="tr-TR" altLang="tr-TR" sz="2000" dirty="0" err="1">
                <a:solidFill>
                  <a:srgbClr val="FFFFFF"/>
                </a:solidFill>
                <a:latin typeface="Comic Sans MS" panose="030F0702030302020204" pitchFamily="66" charset="0"/>
                <a:cs typeface="Times New Roman" panose="02020603050405020304" pitchFamily="18" charset="0"/>
              </a:rPr>
              <a:t>mL</a:t>
            </a:r>
            <a:r>
              <a:rPr lang="tr-TR" altLang="tr-TR" sz="2000" dirty="0">
                <a:solidFill>
                  <a:srgbClr val="FFFFFF"/>
                </a:solidFill>
                <a:latin typeface="Comic Sans MS" panose="030F0702030302020204" pitchFamily="66" charset="0"/>
                <a:cs typeface="Times New Roman" panose="02020603050405020304" pitchFamily="18" charset="0"/>
              </a:rPr>
              <a:t> çözelti nasıl hazırlanır</a:t>
            </a:r>
            <a:r>
              <a:rPr lang="tr-TR" altLang="tr-TR" sz="2000" dirty="0" smtClean="0">
                <a:solidFill>
                  <a:srgbClr val="FFFFFF"/>
                </a:solidFill>
                <a:latin typeface="Comic Sans MS" panose="030F0702030302020204" pitchFamily="66" charset="0"/>
                <a:cs typeface="Times New Roman" panose="02020603050405020304" pitchFamily="18" charset="0"/>
              </a:rPr>
              <a:t>.</a:t>
            </a:r>
          </a:p>
          <a:p>
            <a:pPr algn="just" eaLnBrk="0" hangingPunct="0"/>
            <a:endParaRPr lang="tr-TR" altLang="tr-TR" sz="2000" dirty="0">
              <a:solidFill>
                <a:srgbClr val="FFFFFF"/>
              </a:solidFill>
              <a:latin typeface="Comic Sans MS" panose="030F0702030302020204" pitchFamily="66" charset="0"/>
            </a:endParaRPr>
          </a:p>
          <a:p>
            <a:pPr algn="just" eaLnBrk="0" hangingPunct="0"/>
            <a:r>
              <a:rPr lang="tr-TR" altLang="tr-TR" sz="2000" dirty="0">
                <a:solidFill>
                  <a:srgbClr val="92D050"/>
                </a:solidFill>
                <a:latin typeface="Comic Sans MS" panose="030F0702030302020204" pitchFamily="66" charset="0"/>
                <a:cs typeface="Times New Roman" panose="02020603050405020304" pitchFamily="18" charset="0"/>
              </a:rPr>
              <a:t>1 </a:t>
            </a:r>
            <a:r>
              <a:rPr lang="tr-TR" altLang="tr-TR" sz="2000" dirty="0" err="1">
                <a:solidFill>
                  <a:srgbClr val="92D050"/>
                </a:solidFill>
                <a:latin typeface="Comic Sans MS" panose="030F0702030302020204" pitchFamily="66" charset="0"/>
                <a:cs typeface="Times New Roman" panose="02020603050405020304" pitchFamily="18" charset="0"/>
              </a:rPr>
              <a:t>ppm</a:t>
            </a:r>
            <a:r>
              <a:rPr lang="tr-TR" altLang="tr-TR" sz="2000" dirty="0">
                <a:solidFill>
                  <a:srgbClr val="92D050"/>
                </a:solidFill>
                <a:latin typeface="Comic Sans MS" panose="030F0702030302020204" pitchFamily="66" charset="0"/>
                <a:cs typeface="Times New Roman" panose="02020603050405020304" pitchFamily="18" charset="0"/>
              </a:rPr>
              <a:t> K içeren çözeltinin 1 </a:t>
            </a:r>
            <a:r>
              <a:rPr lang="tr-TR" altLang="tr-TR" sz="2000" dirty="0" err="1">
                <a:solidFill>
                  <a:srgbClr val="92D050"/>
                </a:solidFill>
                <a:latin typeface="Comic Sans MS" panose="030F0702030302020204" pitchFamily="66" charset="0"/>
                <a:cs typeface="Times New Roman" panose="02020603050405020304" pitchFamily="18" charset="0"/>
              </a:rPr>
              <a:t>lt</a:t>
            </a:r>
            <a:r>
              <a:rPr lang="tr-TR" altLang="tr-TR" sz="2000" dirty="0">
                <a:solidFill>
                  <a:srgbClr val="92D050"/>
                </a:solidFill>
                <a:latin typeface="Comic Sans MS" panose="030F0702030302020204" pitchFamily="66" charset="0"/>
                <a:cs typeface="Times New Roman" panose="02020603050405020304" pitchFamily="18" charset="0"/>
              </a:rPr>
              <a:t> sinde 1 mg K vardır.</a:t>
            </a:r>
            <a:endParaRPr lang="tr-TR" altLang="tr-TR" sz="2000" dirty="0">
              <a:solidFill>
                <a:srgbClr val="92D050"/>
              </a:solidFill>
              <a:latin typeface="Comic Sans MS" panose="030F0702030302020204" pitchFamily="66" charset="0"/>
            </a:endParaRPr>
          </a:p>
          <a:p>
            <a:pPr algn="just" eaLnBrk="0" hangingPunct="0"/>
            <a:r>
              <a:rPr lang="tr-TR" altLang="tr-TR" sz="2000" dirty="0">
                <a:solidFill>
                  <a:srgbClr val="FF3300"/>
                </a:solidFill>
                <a:latin typeface="Comic Sans MS" panose="030F0702030302020204" pitchFamily="66" charset="0"/>
                <a:cs typeface="Times New Roman" panose="02020603050405020304" pitchFamily="18" charset="0"/>
              </a:rPr>
              <a:t>50 </a:t>
            </a:r>
            <a:r>
              <a:rPr lang="tr-TR" altLang="tr-TR" sz="2000" dirty="0" err="1">
                <a:solidFill>
                  <a:srgbClr val="FF3300"/>
                </a:solidFill>
                <a:latin typeface="Comic Sans MS" panose="030F0702030302020204" pitchFamily="66" charset="0"/>
                <a:cs typeface="Times New Roman" panose="02020603050405020304" pitchFamily="18" charset="0"/>
              </a:rPr>
              <a:t>ppm</a:t>
            </a:r>
            <a:r>
              <a:rPr lang="tr-TR" altLang="tr-TR" sz="2000" dirty="0">
                <a:solidFill>
                  <a:srgbClr val="FF3300"/>
                </a:solidFill>
                <a:latin typeface="Comic Sans MS" panose="030F0702030302020204" pitchFamily="66" charset="0"/>
                <a:cs typeface="Times New Roman" panose="02020603050405020304" pitchFamily="18" charset="0"/>
              </a:rPr>
              <a:t> K içeren çözeltinin 1 </a:t>
            </a:r>
            <a:r>
              <a:rPr lang="tr-TR" altLang="tr-TR" sz="2000" dirty="0" err="1">
                <a:solidFill>
                  <a:srgbClr val="FF3300"/>
                </a:solidFill>
                <a:latin typeface="Comic Sans MS" panose="030F0702030302020204" pitchFamily="66" charset="0"/>
                <a:cs typeface="Times New Roman" panose="02020603050405020304" pitchFamily="18" charset="0"/>
              </a:rPr>
              <a:t>lt</a:t>
            </a:r>
            <a:r>
              <a:rPr lang="tr-TR" altLang="tr-TR" sz="2000" dirty="0">
                <a:solidFill>
                  <a:srgbClr val="FF3300"/>
                </a:solidFill>
                <a:latin typeface="Comic Sans MS" panose="030F0702030302020204" pitchFamily="66" charset="0"/>
                <a:cs typeface="Times New Roman" panose="02020603050405020304" pitchFamily="18" charset="0"/>
              </a:rPr>
              <a:t> sinde 50 mg K olmalıdır.</a:t>
            </a:r>
            <a:endParaRPr lang="tr-TR" altLang="tr-TR" sz="2000" dirty="0">
              <a:solidFill>
                <a:srgbClr val="FF3300"/>
              </a:solidFill>
              <a:latin typeface="Comic Sans MS" panose="030F0702030302020204" pitchFamily="66" charset="0"/>
            </a:endParaRPr>
          </a:p>
          <a:p>
            <a:pPr algn="just" eaLnBrk="0" hangingPunct="0"/>
            <a:r>
              <a:rPr lang="tr-TR" altLang="tr-TR" sz="2000" dirty="0">
                <a:solidFill>
                  <a:srgbClr val="92D050"/>
                </a:solidFill>
                <a:latin typeface="Comic Sans MS" panose="030F0702030302020204" pitchFamily="66" charset="0"/>
                <a:cs typeface="Times New Roman" panose="02020603050405020304" pitchFamily="18" charset="0"/>
              </a:rPr>
              <a:t>50 </a:t>
            </a:r>
            <a:r>
              <a:rPr lang="tr-TR" altLang="tr-TR" sz="2000" dirty="0" err="1">
                <a:solidFill>
                  <a:srgbClr val="92D050"/>
                </a:solidFill>
                <a:latin typeface="Comic Sans MS" panose="030F0702030302020204" pitchFamily="66" charset="0"/>
                <a:cs typeface="Times New Roman" panose="02020603050405020304" pitchFamily="18" charset="0"/>
              </a:rPr>
              <a:t>ppm</a:t>
            </a:r>
            <a:r>
              <a:rPr lang="tr-TR" altLang="tr-TR" sz="2000" dirty="0">
                <a:solidFill>
                  <a:srgbClr val="92D050"/>
                </a:solidFill>
                <a:latin typeface="Comic Sans MS" panose="030F0702030302020204" pitchFamily="66" charset="0"/>
                <a:cs typeface="Times New Roman" panose="02020603050405020304" pitchFamily="18" charset="0"/>
              </a:rPr>
              <a:t> K içeren çözeltinin </a:t>
            </a:r>
            <a:r>
              <a:rPr lang="tr-TR" altLang="tr-TR" sz="2000" dirty="0" smtClean="0">
                <a:solidFill>
                  <a:srgbClr val="92D050"/>
                </a:solidFill>
                <a:latin typeface="Comic Sans MS" panose="030F0702030302020204" pitchFamily="66" charset="0"/>
                <a:cs typeface="Times New Roman" panose="02020603050405020304" pitchFamily="18" charset="0"/>
              </a:rPr>
              <a:t>250 </a:t>
            </a:r>
            <a:r>
              <a:rPr lang="tr-TR" altLang="tr-TR" sz="2000" dirty="0" err="1" smtClean="0">
                <a:solidFill>
                  <a:srgbClr val="92D050"/>
                </a:solidFill>
                <a:latin typeface="Comic Sans MS" panose="030F0702030302020204" pitchFamily="66" charset="0"/>
                <a:cs typeface="Times New Roman" panose="02020603050405020304" pitchFamily="18" charset="0"/>
              </a:rPr>
              <a:t>mL</a:t>
            </a:r>
            <a:r>
              <a:rPr lang="tr-TR" altLang="tr-TR" sz="2000" dirty="0" smtClean="0">
                <a:solidFill>
                  <a:srgbClr val="92D050"/>
                </a:solidFill>
                <a:latin typeface="Comic Sans MS" panose="030F0702030302020204" pitchFamily="66" charset="0"/>
                <a:cs typeface="Times New Roman" panose="02020603050405020304" pitchFamily="18" charset="0"/>
              </a:rPr>
              <a:t> yada 0,25 </a:t>
            </a:r>
            <a:r>
              <a:rPr lang="tr-TR" altLang="tr-TR" sz="2000" dirty="0" err="1">
                <a:solidFill>
                  <a:srgbClr val="92D050"/>
                </a:solidFill>
                <a:latin typeface="Comic Sans MS" panose="030F0702030302020204" pitchFamily="66" charset="0"/>
                <a:cs typeface="Times New Roman" panose="02020603050405020304" pitchFamily="18" charset="0"/>
              </a:rPr>
              <a:t>lt</a:t>
            </a:r>
            <a:r>
              <a:rPr lang="tr-TR" altLang="tr-TR" sz="2000" dirty="0">
                <a:solidFill>
                  <a:srgbClr val="92D050"/>
                </a:solidFill>
                <a:latin typeface="Comic Sans MS" panose="030F0702030302020204" pitchFamily="66" charset="0"/>
                <a:cs typeface="Times New Roman" panose="02020603050405020304" pitchFamily="18" charset="0"/>
              </a:rPr>
              <a:t> sinde 50 / 4 = 12,5 mg K olmalıdır</a:t>
            </a:r>
            <a:r>
              <a:rPr lang="tr-TR" altLang="tr-TR" sz="2000" dirty="0" smtClean="0">
                <a:solidFill>
                  <a:srgbClr val="92D050"/>
                </a:solidFill>
                <a:latin typeface="Comic Sans MS" panose="030F0702030302020204" pitchFamily="66" charset="0"/>
                <a:cs typeface="Times New Roman" panose="02020603050405020304" pitchFamily="18" charset="0"/>
              </a:rPr>
              <a:t>.</a:t>
            </a:r>
          </a:p>
          <a:p>
            <a:pPr algn="just" eaLnBrk="0" hangingPunct="0"/>
            <a:r>
              <a:rPr lang="tr-TR" altLang="tr-TR" sz="2000" dirty="0" smtClean="0">
                <a:solidFill>
                  <a:srgbClr val="92D050"/>
                </a:solidFill>
                <a:latin typeface="Comic Sans MS" panose="030F0702030302020204" pitchFamily="66" charset="0"/>
                <a:cs typeface="Times New Roman" panose="02020603050405020304" pitchFamily="18" charset="0"/>
              </a:rPr>
              <a:t> </a:t>
            </a:r>
            <a:endParaRPr lang="tr-TR" altLang="tr-TR" sz="2000" dirty="0">
              <a:solidFill>
                <a:srgbClr val="92D050"/>
              </a:solidFill>
              <a:latin typeface="Comic Sans MS" panose="030F0702030302020204" pitchFamily="66" charset="0"/>
            </a:endParaRPr>
          </a:p>
          <a:p>
            <a:pPr algn="just" eaLnBrk="0" hangingPunct="0"/>
            <a:r>
              <a:rPr lang="tr-TR" altLang="tr-TR" sz="2000" dirty="0">
                <a:solidFill>
                  <a:srgbClr val="FFFFFF"/>
                </a:solidFill>
                <a:latin typeface="Comic Sans MS" panose="030F0702030302020204" pitchFamily="66" charset="0"/>
                <a:cs typeface="Times New Roman" panose="02020603050405020304" pitchFamily="18" charset="0"/>
              </a:rPr>
              <a:t>Çözeltiyi hazırlayabilmemiz için 12,5 mg K alıp, 250 </a:t>
            </a:r>
            <a:r>
              <a:rPr lang="tr-TR" altLang="tr-TR" sz="2000" dirty="0" err="1">
                <a:solidFill>
                  <a:srgbClr val="FFFFFF"/>
                </a:solidFill>
                <a:latin typeface="Comic Sans MS" panose="030F0702030302020204" pitchFamily="66" charset="0"/>
                <a:cs typeface="Times New Roman" panose="02020603050405020304" pitchFamily="18" charset="0"/>
              </a:rPr>
              <a:t>mL</a:t>
            </a:r>
            <a:r>
              <a:rPr lang="tr-TR" altLang="tr-TR" sz="2000" dirty="0">
                <a:solidFill>
                  <a:srgbClr val="FFFFFF"/>
                </a:solidFill>
                <a:latin typeface="Comic Sans MS" panose="030F0702030302020204" pitchFamily="66" charset="0"/>
                <a:cs typeface="Times New Roman" panose="02020603050405020304" pitchFamily="18" charset="0"/>
              </a:rPr>
              <a:t> ye saf su ile tamamlamamız gerekir. Ancak K, yalnız başına bulunmadığından, içerisinde 12,5 mg K bulunacak K</a:t>
            </a:r>
            <a:r>
              <a:rPr lang="tr-TR" altLang="tr-TR" sz="2000" baseline="-30000" dirty="0">
                <a:solidFill>
                  <a:srgbClr val="FFFFFF"/>
                </a:solidFill>
                <a:latin typeface="Comic Sans MS" panose="030F0702030302020204" pitchFamily="66" charset="0"/>
                <a:cs typeface="Times New Roman" panose="02020603050405020304" pitchFamily="18" charset="0"/>
              </a:rPr>
              <a:t>2</a:t>
            </a:r>
            <a:r>
              <a:rPr lang="tr-TR" altLang="tr-TR" sz="2000" dirty="0">
                <a:solidFill>
                  <a:srgbClr val="FFFFFF"/>
                </a:solidFill>
                <a:latin typeface="Comic Sans MS" panose="030F0702030302020204" pitchFamily="66" charset="0"/>
                <a:cs typeface="Times New Roman" panose="02020603050405020304" pitchFamily="18" charset="0"/>
              </a:rPr>
              <a:t>SO</a:t>
            </a:r>
            <a:r>
              <a:rPr lang="tr-TR" altLang="tr-TR" sz="2000" baseline="-30000" dirty="0">
                <a:solidFill>
                  <a:srgbClr val="FFFFFF"/>
                </a:solidFill>
                <a:latin typeface="Comic Sans MS" panose="030F0702030302020204" pitchFamily="66" charset="0"/>
                <a:cs typeface="Times New Roman" panose="02020603050405020304" pitchFamily="18" charset="0"/>
              </a:rPr>
              <a:t>4</a:t>
            </a:r>
            <a:r>
              <a:rPr lang="tr-TR" altLang="tr-TR" sz="2000" dirty="0">
                <a:solidFill>
                  <a:srgbClr val="FFFFFF"/>
                </a:solidFill>
                <a:latin typeface="Comic Sans MS" panose="030F0702030302020204" pitchFamily="66" charset="0"/>
                <a:cs typeface="Times New Roman" panose="02020603050405020304" pitchFamily="18" charset="0"/>
              </a:rPr>
              <a:t> miktarını hesaplamalıyız. </a:t>
            </a:r>
            <a:r>
              <a:rPr lang="tr-TR" altLang="tr-TR" sz="2000" dirty="0" smtClean="0">
                <a:solidFill>
                  <a:srgbClr val="00FF00"/>
                </a:solidFill>
                <a:latin typeface="Comic Sans MS" panose="030F0702030302020204" pitchFamily="66" charset="0"/>
                <a:cs typeface="Times New Roman" panose="02020603050405020304" pitchFamily="18" charset="0"/>
              </a:rPr>
              <a:t>K</a:t>
            </a:r>
            <a:r>
              <a:rPr lang="tr-TR" altLang="tr-TR" sz="2000" baseline="-30000" dirty="0" smtClean="0">
                <a:solidFill>
                  <a:srgbClr val="00FF00"/>
                </a:solidFill>
                <a:latin typeface="Comic Sans MS" panose="030F0702030302020204" pitchFamily="66" charset="0"/>
                <a:cs typeface="Times New Roman" panose="02020603050405020304" pitchFamily="18" charset="0"/>
              </a:rPr>
              <a:t>2</a:t>
            </a:r>
            <a:r>
              <a:rPr lang="tr-TR" altLang="tr-TR" sz="2000" dirty="0" smtClean="0">
                <a:solidFill>
                  <a:srgbClr val="00FF00"/>
                </a:solidFill>
                <a:latin typeface="Comic Sans MS" panose="030F0702030302020204" pitchFamily="66" charset="0"/>
                <a:cs typeface="Times New Roman" panose="02020603050405020304" pitchFamily="18" charset="0"/>
              </a:rPr>
              <a:t>SO</a:t>
            </a:r>
            <a:r>
              <a:rPr lang="tr-TR" altLang="tr-TR" sz="2000" baseline="-30000" dirty="0" smtClean="0">
                <a:solidFill>
                  <a:srgbClr val="00FF00"/>
                </a:solidFill>
                <a:latin typeface="Comic Sans MS" panose="030F0702030302020204" pitchFamily="66" charset="0"/>
                <a:cs typeface="Times New Roman" panose="02020603050405020304" pitchFamily="18" charset="0"/>
              </a:rPr>
              <a:t>4</a:t>
            </a:r>
            <a:r>
              <a:rPr lang="tr-TR" altLang="tr-TR" sz="2000" dirty="0" smtClean="0">
                <a:solidFill>
                  <a:srgbClr val="00FF00"/>
                </a:solidFill>
                <a:latin typeface="Comic Sans MS" panose="030F0702030302020204" pitchFamily="66" charset="0"/>
                <a:cs typeface="Times New Roman" panose="02020603050405020304" pitchFamily="18" charset="0"/>
              </a:rPr>
              <a:t> </a:t>
            </a:r>
            <a:r>
              <a:rPr lang="tr-TR" altLang="tr-TR" sz="2000" dirty="0">
                <a:solidFill>
                  <a:srgbClr val="00FF00"/>
                </a:solidFill>
                <a:latin typeface="Comic Sans MS" panose="030F0702030302020204" pitchFamily="66" charset="0"/>
                <a:cs typeface="Times New Roman" panose="02020603050405020304" pitchFamily="18" charset="0"/>
              </a:rPr>
              <a:t>ün molekül ağırlığı: 174 </a:t>
            </a:r>
            <a:r>
              <a:rPr lang="tr-TR" altLang="tr-TR" sz="2000" dirty="0" smtClean="0">
                <a:solidFill>
                  <a:srgbClr val="00FF00"/>
                </a:solidFill>
                <a:latin typeface="Comic Sans MS" panose="030F0702030302020204" pitchFamily="66" charset="0"/>
                <a:cs typeface="Times New Roman" panose="02020603050405020304" pitchFamily="18" charset="0"/>
              </a:rPr>
              <a:t>g</a:t>
            </a:r>
            <a:r>
              <a:rPr lang="tr-TR" altLang="tr-TR" sz="2000" dirty="0">
                <a:solidFill>
                  <a:srgbClr val="00FF00"/>
                </a:solidFill>
                <a:latin typeface="Comic Sans MS" panose="030F0702030302020204" pitchFamily="66" charset="0"/>
                <a:cs typeface="Times New Roman" panose="02020603050405020304" pitchFamily="18" charset="0"/>
              </a:rPr>
              <a:t>, K molekül ağırlığı: </a:t>
            </a:r>
            <a:r>
              <a:rPr lang="tr-TR" altLang="tr-TR" sz="2000" dirty="0" smtClean="0">
                <a:solidFill>
                  <a:srgbClr val="00FF00"/>
                </a:solidFill>
                <a:latin typeface="Comic Sans MS" panose="030F0702030302020204" pitchFamily="66" charset="0"/>
                <a:cs typeface="Times New Roman" panose="02020603050405020304" pitchFamily="18" charset="0"/>
              </a:rPr>
              <a:t>39</a:t>
            </a:r>
            <a:endParaRPr lang="tr-TR" altLang="tr-TR" sz="2000" dirty="0">
              <a:solidFill>
                <a:srgbClr val="00FF00"/>
              </a:solidFill>
              <a:latin typeface="Comic Sans MS" panose="030F0702030302020204" pitchFamily="66" charset="0"/>
            </a:endParaRPr>
          </a:p>
        </p:txBody>
      </p:sp>
      <p:sp>
        <p:nvSpPr>
          <p:cNvPr id="10248" name="Rectangle 3"/>
          <p:cNvSpPr>
            <a:spLocks noChangeArrowheads="1"/>
          </p:cNvSpPr>
          <p:nvPr/>
        </p:nvSpPr>
        <p:spPr bwMode="auto">
          <a:xfrm>
            <a:off x="1357313" y="4214813"/>
            <a:ext cx="5786437"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tabLst>
                <a:tab pos="1476375" algn="l"/>
              </a:tabLst>
              <a:defRPr>
                <a:solidFill>
                  <a:schemeClr val="tx1"/>
                </a:solidFill>
                <a:latin typeface="Arial" panose="020B0604020202020204" pitchFamily="34" charset="0"/>
              </a:defRPr>
            </a:lvl1pPr>
            <a:lvl2pPr marL="742950" indent="-285750">
              <a:tabLst>
                <a:tab pos="1476375" algn="l"/>
              </a:tabLst>
              <a:defRPr>
                <a:solidFill>
                  <a:schemeClr val="tx1"/>
                </a:solidFill>
                <a:latin typeface="Arial" panose="020B0604020202020204" pitchFamily="34" charset="0"/>
              </a:defRPr>
            </a:lvl2pPr>
            <a:lvl3pPr marL="1143000" indent="-228600">
              <a:tabLst>
                <a:tab pos="1476375" algn="l"/>
              </a:tabLst>
              <a:defRPr>
                <a:solidFill>
                  <a:schemeClr val="tx1"/>
                </a:solidFill>
                <a:latin typeface="Arial" panose="020B0604020202020204" pitchFamily="34" charset="0"/>
              </a:defRPr>
            </a:lvl3pPr>
            <a:lvl4pPr marL="1600200" indent="-228600">
              <a:tabLst>
                <a:tab pos="1476375" algn="l"/>
              </a:tabLst>
              <a:defRPr>
                <a:solidFill>
                  <a:schemeClr val="tx1"/>
                </a:solidFill>
                <a:latin typeface="Arial" panose="020B0604020202020204" pitchFamily="34" charset="0"/>
              </a:defRPr>
            </a:lvl4pPr>
            <a:lvl5pPr marL="2057400" indent="-228600">
              <a:tabLst>
                <a:tab pos="1476375" algn="l"/>
              </a:tabLst>
              <a:defRPr>
                <a:solidFill>
                  <a:schemeClr val="tx1"/>
                </a:solidFill>
                <a:latin typeface="Arial" panose="020B0604020202020204" pitchFamily="34" charset="0"/>
              </a:defRPr>
            </a:lvl5pPr>
            <a:lvl6pPr marL="2514600" indent="-228600" fontAlgn="base">
              <a:spcBef>
                <a:spcPct val="0"/>
              </a:spcBef>
              <a:spcAft>
                <a:spcPct val="0"/>
              </a:spcAft>
              <a:tabLst>
                <a:tab pos="1476375" algn="l"/>
              </a:tabLst>
              <a:defRPr>
                <a:solidFill>
                  <a:schemeClr val="tx1"/>
                </a:solidFill>
                <a:latin typeface="Arial" panose="020B0604020202020204" pitchFamily="34" charset="0"/>
              </a:defRPr>
            </a:lvl6pPr>
            <a:lvl7pPr marL="2971800" indent="-228600" fontAlgn="base">
              <a:spcBef>
                <a:spcPct val="0"/>
              </a:spcBef>
              <a:spcAft>
                <a:spcPct val="0"/>
              </a:spcAft>
              <a:tabLst>
                <a:tab pos="1476375" algn="l"/>
              </a:tabLst>
              <a:defRPr>
                <a:solidFill>
                  <a:schemeClr val="tx1"/>
                </a:solidFill>
                <a:latin typeface="Arial" panose="020B0604020202020204" pitchFamily="34" charset="0"/>
              </a:defRPr>
            </a:lvl7pPr>
            <a:lvl8pPr marL="3429000" indent="-228600" fontAlgn="base">
              <a:spcBef>
                <a:spcPct val="0"/>
              </a:spcBef>
              <a:spcAft>
                <a:spcPct val="0"/>
              </a:spcAft>
              <a:tabLst>
                <a:tab pos="1476375" algn="l"/>
              </a:tabLst>
              <a:defRPr>
                <a:solidFill>
                  <a:schemeClr val="tx1"/>
                </a:solidFill>
                <a:latin typeface="Arial" panose="020B0604020202020204" pitchFamily="34" charset="0"/>
              </a:defRPr>
            </a:lvl8pPr>
            <a:lvl9pPr marL="3886200" indent="-228600" fontAlgn="base">
              <a:spcBef>
                <a:spcPct val="0"/>
              </a:spcBef>
              <a:spcAft>
                <a:spcPct val="0"/>
              </a:spcAft>
              <a:tabLst>
                <a:tab pos="1476375" algn="l"/>
              </a:tabLst>
              <a:defRPr>
                <a:solidFill>
                  <a:schemeClr val="tx1"/>
                </a:solidFill>
                <a:latin typeface="Arial" panose="020B0604020202020204" pitchFamily="34" charset="0"/>
              </a:defRPr>
            </a:lvl9pPr>
          </a:lstStyle>
          <a:p>
            <a:pPr eaLnBrk="0" hangingPunct="0"/>
            <a:endParaRPr lang="tr-TR" altLang="tr-TR" sz="2400">
              <a:solidFill>
                <a:srgbClr val="FFFFFF"/>
              </a:solidFill>
              <a:latin typeface="Comic Sans MS" panose="030F0702030302020204" pitchFamily="66" charset="0"/>
            </a:endParaRPr>
          </a:p>
          <a:p>
            <a:pPr eaLnBrk="0" hangingPunct="0"/>
            <a:endParaRPr lang="tr-TR" altLang="tr-TR" sz="2400">
              <a:solidFill>
                <a:srgbClr val="FFFFFF"/>
              </a:solidFill>
              <a:latin typeface="Comic Sans MS" panose="030F0702030302020204" pitchFamily="66" charset="0"/>
            </a:endParaRPr>
          </a:p>
        </p:txBody>
      </p:sp>
      <p:graphicFrame>
        <p:nvGraphicFramePr>
          <p:cNvPr id="60418" name="Object 6" descr="Parşömen"/>
          <p:cNvGraphicFramePr>
            <a:graphicFrameLocks noChangeAspect="1"/>
          </p:cNvGraphicFramePr>
          <p:nvPr/>
        </p:nvGraphicFramePr>
        <p:xfrm>
          <a:off x="2214563" y="5143500"/>
          <a:ext cx="4159250" cy="757238"/>
        </p:xfrm>
        <a:graphic>
          <a:graphicData uri="http://schemas.openxmlformats.org/presentationml/2006/ole">
            <mc:AlternateContent xmlns:mc="http://schemas.openxmlformats.org/markup-compatibility/2006">
              <mc:Choice xmlns:v="urn:schemas-microsoft-com:vml" Requires="v">
                <p:oleObj spid="_x0000_s10283" name="Denklem" r:id="rId4" imgW="3619500" imgH="723900" progId="Equation.3">
                  <p:embed/>
                </p:oleObj>
              </mc:Choice>
              <mc:Fallback>
                <p:oleObj name="Denklem" r:id="rId4" imgW="3619500" imgH="723900" progId="Equation.3">
                  <p:embed/>
                  <p:pic>
                    <p:nvPicPr>
                      <p:cNvPr id="0" name="Object 6" descr="Parşöm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4563" y="5143500"/>
                        <a:ext cx="4159250" cy="757238"/>
                      </a:xfrm>
                      <a:prstGeom prst="rect">
                        <a:avLst/>
                      </a:prstGeom>
                      <a:blipFill dpi="0" rotWithShape="1">
                        <a:blip r:embed="rId6"/>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9" name="Rectangle 4"/>
          <p:cNvSpPr>
            <a:spLocks noChangeArrowheads="1"/>
          </p:cNvSpPr>
          <p:nvPr/>
        </p:nvSpPr>
        <p:spPr bwMode="auto">
          <a:xfrm>
            <a:off x="1643063" y="4786313"/>
            <a:ext cx="53578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a:solidFill>
                  <a:srgbClr val="FFFFFF"/>
                </a:solidFill>
                <a:latin typeface="Comic Sans MS" panose="030F0702030302020204" pitchFamily="66" charset="0"/>
                <a:cs typeface="Times New Roman" panose="02020603050405020304" pitchFamily="18" charset="0"/>
              </a:rPr>
              <a:t>-----------------------------------</a:t>
            </a:r>
            <a:endParaRPr lang="tr-TR" altLang="tr-TR" sz="2400">
              <a:solidFill>
                <a:srgbClr val="FFFFFF"/>
              </a:solidFill>
              <a:latin typeface="Comic Sans MS" panose="030F0702030302020204" pitchFamily="66" charset="0"/>
            </a:endParaRPr>
          </a:p>
        </p:txBody>
      </p:sp>
      <p:sp>
        <p:nvSpPr>
          <p:cNvPr id="10250" name="5 Dikdörtgen"/>
          <p:cNvSpPr>
            <a:spLocks noChangeArrowheads="1"/>
          </p:cNvSpPr>
          <p:nvPr/>
        </p:nvSpPr>
        <p:spPr bwMode="auto">
          <a:xfrm>
            <a:off x="2143125" y="4143375"/>
            <a:ext cx="457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476375" algn="l"/>
              </a:tabLst>
              <a:defRPr>
                <a:solidFill>
                  <a:schemeClr val="tx1"/>
                </a:solidFill>
                <a:latin typeface="Arial" panose="020B0604020202020204" pitchFamily="34" charset="0"/>
              </a:defRPr>
            </a:lvl1pPr>
            <a:lvl2pPr marL="742950" indent="-285750">
              <a:tabLst>
                <a:tab pos="1476375" algn="l"/>
              </a:tabLst>
              <a:defRPr>
                <a:solidFill>
                  <a:schemeClr val="tx1"/>
                </a:solidFill>
                <a:latin typeface="Arial" panose="020B0604020202020204" pitchFamily="34" charset="0"/>
              </a:defRPr>
            </a:lvl2pPr>
            <a:lvl3pPr marL="1143000" indent="-228600">
              <a:tabLst>
                <a:tab pos="1476375" algn="l"/>
              </a:tabLst>
              <a:defRPr>
                <a:solidFill>
                  <a:schemeClr val="tx1"/>
                </a:solidFill>
                <a:latin typeface="Arial" panose="020B0604020202020204" pitchFamily="34" charset="0"/>
              </a:defRPr>
            </a:lvl3pPr>
            <a:lvl4pPr marL="1600200" indent="-228600">
              <a:tabLst>
                <a:tab pos="1476375" algn="l"/>
              </a:tabLst>
              <a:defRPr>
                <a:solidFill>
                  <a:schemeClr val="tx1"/>
                </a:solidFill>
                <a:latin typeface="Arial" panose="020B0604020202020204" pitchFamily="34" charset="0"/>
              </a:defRPr>
            </a:lvl4pPr>
            <a:lvl5pPr marL="2057400" indent="-228600">
              <a:tabLst>
                <a:tab pos="1476375" algn="l"/>
              </a:tabLst>
              <a:defRPr>
                <a:solidFill>
                  <a:schemeClr val="tx1"/>
                </a:solidFill>
                <a:latin typeface="Arial" panose="020B0604020202020204" pitchFamily="34" charset="0"/>
              </a:defRPr>
            </a:lvl5pPr>
            <a:lvl6pPr marL="2514600" indent="-228600" fontAlgn="base">
              <a:spcBef>
                <a:spcPct val="0"/>
              </a:spcBef>
              <a:spcAft>
                <a:spcPct val="0"/>
              </a:spcAft>
              <a:tabLst>
                <a:tab pos="1476375" algn="l"/>
              </a:tabLst>
              <a:defRPr>
                <a:solidFill>
                  <a:schemeClr val="tx1"/>
                </a:solidFill>
                <a:latin typeface="Arial" panose="020B0604020202020204" pitchFamily="34" charset="0"/>
              </a:defRPr>
            </a:lvl6pPr>
            <a:lvl7pPr marL="2971800" indent="-228600" fontAlgn="base">
              <a:spcBef>
                <a:spcPct val="0"/>
              </a:spcBef>
              <a:spcAft>
                <a:spcPct val="0"/>
              </a:spcAft>
              <a:tabLst>
                <a:tab pos="1476375" algn="l"/>
              </a:tabLst>
              <a:defRPr>
                <a:solidFill>
                  <a:schemeClr val="tx1"/>
                </a:solidFill>
                <a:latin typeface="Arial" panose="020B0604020202020204" pitchFamily="34" charset="0"/>
              </a:defRPr>
            </a:lvl7pPr>
            <a:lvl8pPr marL="3429000" indent="-228600" fontAlgn="base">
              <a:spcBef>
                <a:spcPct val="0"/>
              </a:spcBef>
              <a:spcAft>
                <a:spcPct val="0"/>
              </a:spcAft>
              <a:tabLst>
                <a:tab pos="1476375" algn="l"/>
              </a:tabLst>
              <a:defRPr>
                <a:solidFill>
                  <a:schemeClr val="tx1"/>
                </a:solidFill>
                <a:latin typeface="Arial" panose="020B0604020202020204" pitchFamily="34" charset="0"/>
              </a:defRPr>
            </a:lvl8pPr>
            <a:lvl9pPr marL="3886200" indent="-228600" fontAlgn="base">
              <a:spcBef>
                <a:spcPct val="0"/>
              </a:spcBef>
              <a:spcAft>
                <a:spcPct val="0"/>
              </a:spcAft>
              <a:tabLst>
                <a:tab pos="1476375" algn="l"/>
              </a:tabLst>
              <a:defRPr>
                <a:solidFill>
                  <a:schemeClr val="tx1"/>
                </a:solidFill>
                <a:latin typeface="Arial" panose="020B0604020202020204" pitchFamily="34" charset="0"/>
              </a:defRPr>
            </a:lvl9pPr>
          </a:lstStyle>
          <a:p>
            <a:pPr eaLnBrk="0" hangingPunct="0"/>
            <a:r>
              <a:rPr lang="tr-TR" altLang="tr-TR" sz="2000" dirty="0">
                <a:solidFill>
                  <a:srgbClr val="FFFF00"/>
                </a:solidFill>
                <a:latin typeface="Comic Sans MS" panose="030F0702030302020204" pitchFamily="66" charset="0"/>
                <a:cs typeface="Times New Roman" panose="02020603050405020304" pitchFamily="18" charset="0"/>
              </a:rPr>
              <a:t>174 mg K</a:t>
            </a:r>
            <a:r>
              <a:rPr lang="tr-TR" altLang="tr-TR" sz="2000" baseline="-30000" dirty="0">
                <a:solidFill>
                  <a:srgbClr val="FFFF00"/>
                </a:solidFill>
                <a:latin typeface="Comic Sans MS" panose="030F0702030302020204" pitchFamily="66" charset="0"/>
                <a:cs typeface="Times New Roman" panose="02020603050405020304" pitchFamily="18" charset="0"/>
              </a:rPr>
              <a:t>2</a:t>
            </a:r>
            <a:r>
              <a:rPr lang="tr-TR" altLang="tr-TR" sz="2000" dirty="0">
                <a:solidFill>
                  <a:srgbClr val="FFFF00"/>
                </a:solidFill>
                <a:latin typeface="Comic Sans MS" panose="030F0702030302020204" pitchFamily="66" charset="0"/>
                <a:cs typeface="Times New Roman" panose="02020603050405020304" pitchFamily="18" charset="0"/>
              </a:rPr>
              <a:t>SO</a:t>
            </a:r>
            <a:r>
              <a:rPr lang="tr-TR" altLang="tr-TR" sz="2000" baseline="-30000" dirty="0">
                <a:solidFill>
                  <a:srgbClr val="FFFF00"/>
                </a:solidFill>
                <a:latin typeface="Comic Sans MS" panose="030F0702030302020204" pitchFamily="66" charset="0"/>
                <a:cs typeface="Times New Roman" panose="02020603050405020304" pitchFamily="18" charset="0"/>
              </a:rPr>
              <a:t>4</a:t>
            </a:r>
            <a:r>
              <a:rPr lang="tr-TR" altLang="tr-TR" sz="2000" dirty="0">
                <a:solidFill>
                  <a:srgbClr val="FFFF00"/>
                </a:solidFill>
                <a:latin typeface="Comic Sans MS" panose="030F0702030302020204" pitchFamily="66" charset="0"/>
                <a:cs typeface="Times New Roman" panose="02020603050405020304" pitchFamily="18" charset="0"/>
              </a:rPr>
              <a:t> içinde 78 mg K varsa</a:t>
            </a:r>
            <a:endParaRPr lang="tr-TR" altLang="tr-TR" sz="2000" dirty="0">
              <a:solidFill>
                <a:srgbClr val="FFFF00"/>
              </a:solidFill>
              <a:latin typeface="Comic Sans MS" panose="030F0702030302020204" pitchFamily="66" charset="0"/>
            </a:endParaRPr>
          </a:p>
          <a:p>
            <a:pPr eaLnBrk="0" hangingPunct="0"/>
            <a:r>
              <a:rPr lang="tr-TR" altLang="tr-TR" sz="2000" dirty="0">
                <a:solidFill>
                  <a:srgbClr val="FFFF00"/>
                </a:solidFill>
                <a:latin typeface="Comic Sans MS" panose="030F0702030302020204" pitchFamily="66" charset="0"/>
                <a:cs typeface="Times New Roman" panose="02020603050405020304" pitchFamily="18" charset="0"/>
              </a:rPr>
              <a:t>x    mg                       12,5 mg K</a:t>
            </a:r>
            <a:endParaRPr lang="tr-TR" altLang="tr-TR" sz="2200" dirty="0">
              <a:solidFill>
                <a:srgbClr val="FFFF00"/>
              </a:solidFill>
              <a:latin typeface="Book Antiqua" panose="02040602050305030304" pitchFamily="18" charset="0"/>
            </a:endParaRPr>
          </a:p>
        </p:txBody>
      </p:sp>
      <p:sp>
        <p:nvSpPr>
          <p:cNvPr id="10251" name="Rectangle 5"/>
          <p:cNvSpPr>
            <a:spLocks noChangeArrowheads="1"/>
          </p:cNvSpPr>
          <p:nvPr/>
        </p:nvSpPr>
        <p:spPr bwMode="auto">
          <a:xfrm>
            <a:off x="428625" y="5929313"/>
            <a:ext cx="8501063"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200">
                <a:solidFill>
                  <a:srgbClr val="FFFFFF"/>
                </a:solidFill>
                <a:latin typeface="Comic Sans MS" panose="030F0702030302020204" pitchFamily="66" charset="0"/>
                <a:cs typeface="Times New Roman" panose="02020603050405020304" pitchFamily="18" charset="0"/>
              </a:rPr>
              <a:t>Yani </a:t>
            </a:r>
            <a:r>
              <a:rPr lang="tr-TR" altLang="tr-TR" sz="2200" b="1">
                <a:solidFill>
                  <a:srgbClr val="FF3399"/>
                </a:solidFill>
                <a:latin typeface="Comic Sans MS" panose="030F0702030302020204" pitchFamily="66" charset="0"/>
                <a:cs typeface="Times New Roman" panose="02020603050405020304" pitchFamily="18" charset="0"/>
              </a:rPr>
              <a:t>27,8 mg K</a:t>
            </a:r>
            <a:r>
              <a:rPr lang="tr-TR" altLang="tr-TR" sz="2200" b="1" baseline="-30000">
                <a:solidFill>
                  <a:srgbClr val="FF3399"/>
                </a:solidFill>
                <a:latin typeface="Comic Sans MS" panose="030F0702030302020204" pitchFamily="66" charset="0"/>
                <a:cs typeface="Times New Roman" panose="02020603050405020304" pitchFamily="18" charset="0"/>
              </a:rPr>
              <a:t>2</a:t>
            </a:r>
            <a:r>
              <a:rPr lang="tr-TR" altLang="tr-TR" sz="2200" b="1">
                <a:solidFill>
                  <a:srgbClr val="FF3399"/>
                </a:solidFill>
                <a:latin typeface="Comic Sans MS" panose="030F0702030302020204" pitchFamily="66" charset="0"/>
                <a:cs typeface="Times New Roman" panose="02020603050405020304" pitchFamily="18" charset="0"/>
              </a:rPr>
              <a:t>SO</a:t>
            </a:r>
            <a:r>
              <a:rPr lang="tr-TR" altLang="tr-TR" sz="2200" b="1" baseline="-30000">
                <a:solidFill>
                  <a:srgbClr val="FF3399"/>
                </a:solidFill>
                <a:latin typeface="Comic Sans MS" panose="030F0702030302020204" pitchFamily="66" charset="0"/>
                <a:cs typeface="Times New Roman" panose="02020603050405020304" pitchFamily="18" charset="0"/>
              </a:rPr>
              <a:t>4</a:t>
            </a:r>
            <a:r>
              <a:rPr lang="tr-TR" altLang="tr-TR" sz="2200">
                <a:solidFill>
                  <a:srgbClr val="FF3399"/>
                </a:solidFill>
                <a:latin typeface="Comic Sans MS" panose="030F0702030302020204" pitchFamily="66" charset="0"/>
                <a:cs typeface="Times New Roman" panose="02020603050405020304" pitchFamily="18" charset="0"/>
              </a:rPr>
              <a:t> </a:t>
            </a:r>
            <a:r>
              <a:rPr lang="tr-TR" altLang="tr-TR" sz="2200">
                <a:solidFill>
                  <a:srgbClr val="FFFFFF"/>
                </a:solidFill>
                <a:latin typeface="Comic Sans MS" panose="030F0702030302020204" pitchFamily="66" charset="0"/>
                <a:cs typeface="Times New Roman" panose="02020603050405020304" pitchFamily="18" charset="0"/>
              </a:rPr>
              <a:t>tartılarak 250 mL lik balon jojede çizgisine kadar tamamlanır.</a:t>
            </a:r>
            <a:endParaRPr lang="tr-TR" altLang="tr-TR" sz="220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additive="base">
                                        <p:cTn id="7" dur="500" fill="hold"/>
                                        <p:tgtEl>
                                          <p:spTgt spid="60418"/>
                                        </p:tgtEl>
                                        <p:attrNameLst>
                                          <p:attrName>ppt_x</p:attrName>
                                        </p:attrNameLst>
                                      </p:cBhvr>
                                      <p:tavLst>
                                        <p:tav tm="0">
                                          <p:val>
                                            <p:strVal val="0-#ppt_w/2"/>
                                          </p:val>
                                        </p:tav>
                                        <p:tav tm="100000">
                                          <p:val>
                                            <p:strVal val="#ppt_x"/>
                                          </p:val>
                                        </p:tav>
                                      </p:tavLst>
                                    </p:anim>
                                    <p:anim calcmode="lin" valueType="num">
                                      <p:cBhvr additive="base">
                                        <p:cTn id="8" dur="500" fill="hold"/>
                                        <p:tgtEl>
                                          <p:spTgt spid="604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1 Başlık"/>
          <p:cNvSpPr>
            <a:spLocks noGrp="1"/>
          </p:cNvSpPr>
          <p:nvPr>
            <p:ph type="title"/>
          </p:nvPr>
        </p:nvSpPr>
        <p:spPr>
          <a:xfrm>
            <a:off x="1500188" y="357188"/>
            <a:ext cx="6615112" cy="939800"/>
          </a:xfrm>
        </p:spPr>
        <p:txBody>
          <a:bodyPr/>
          <a:lstStyle/>
          <a:p>
            <a:r>
              <a:rPr lang="tr-TR" altLang="tr-TR" sz="2800" b="1" smtClean="0">
                <a:solidFill>
                  <a:schemeClr val="bg1"/>
                </a:solidFill>
                <a:latin typeface="Comic Sans MS" panose="030F0702030302020204" pitchFamily="66" charset="0"/>
              </a:rPr>
              <a:t>YÜZDE ÇÖZELTİLER VE HAZIRLANMALARI</a:t>
            </a:r>
            <a:endParaRPr lang="tr-TR" altLang="tr-TR" sz="2800" smtClean="0">
              <a:solidFill>
                <a:schemeClr val="bg1"/>
              </a:solidFill>
              <a:latin typeface="Comic Sans MS" panose="030F0702030302020204" pitchFamily="66" charset="0"/>
            </a:endParaRPr>
          </a:p>
        </p:txBody>
      </p:sp>
      <p:sp>
        <p:nvSpPr>
          <p:cNvPr id="11272" name="2 İçerik Yer Tutucusu"/>
          <p:cNvSpPr>
            <a:spLocks noGrp="1"/>
          </p:cNvSpPr>
          <p:nvPr>
            <p:ph idx="1"/>
          </p:nvPr>
        </p:nvSpPr>
        <p:spPr>
          <a:xfrm>
            <a:off x="428625" y="1428750"/>
            <a:ext cx="8229600" cy="1257300"/>
          </a:xfrm>
        </p:spPr>
        <p:txBody>
          <a:bodyPr/>
          <a:lstStyle/>
          <a:p>
            <a:pPr marL="0" indent="0" algn="just">
              <a:buFontTx/>
              <a:buNone/>
            </a:pPr>
            <a:r>
              <a:rPr lang="tr-TR" altLang="tr-TR" sz="2400" b="1" smtClean="0">
                <a:solidFill>
                  <a:srgbClr val="FF3300"/>
                </a:solidFill>
                <a:latin typeface="Comic Sans MS" panose="030F0702030302020204" pitchFamily="66" charset="0"/>
              </a:rPr>
              <a:t>1-Kütle hesabına göre % çözeltiler (a/a) (Ağırlıkça % çözeltiler): </a:t>
            </a:r>
            <a:r>
              <a:rPr lang="tr-TR" altLang="tr-TR" sz="2400" smtClean="0">
                <a:solidFill>
                  <a:schemeClr val="bg1"/>
                </a:solidFill>
                <a:latin typeface="Comic Sans MS" panose="030F0702030302020204" pitchFamily="66" charset="0"/>
              </a:rPr>
              <a:t>100 g çözeltide çözünen maddenin ağırlıkça (g) miktarıdır.</a:t>
            </a:r>
          </a:p>
        </p:txBody>
      </p:sp>
      <p:graphicFrame>
        <p:nvGraphicFramePr>
          <p:cNvPr id="62466" name="Object 6" descr="Kırtasiye"/>
          <p:cNvGraphicFramePr>
            <a:graphicFrameLocks noChangeAspect="1"/>
          </p:cNvGraphicFramePr>
          <p:nvPr/>
        </p:nvGraphicFramePr>
        <p:xfrm>
          <a:off x="1928813" y="2714625"/>
          <a:ext cx="5805487" cy="985838"/>
        </p:xfrm>
        <a:graphic>
          <a:graphicData uri="http://schemas.openxmlformats.org/presentationml/2006/ole">
            <mc:AlternateContent xmlns:mc="http://schemas.openxmlformats.org/markup-compatibility/2006">
              <mc:Choice xmlns:v="urn:schemas-microsoft-com:vml" Requires="v">
                <p:oleObj spid="_x0000_s11305" name="Denklem" r:id="rId4" imgW="5626100" imgH="952500" progId="Equation.3">
                  <p:embed/>
                </p:oleObj>
              </mc:Choice>
              <mc:Fallback>
                <p:oleObj name="Denklem" r:id="rId4" imgW="5626100" imgH="952500" progId="Equation.3">
                  <p:embed/>
                  <p:pic>
                    <p:nvPicPr>
                      <p:cNvPr id="0" name="Object 6" descr="Kırtasiy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8813" y="2714625"/>
                        <a:ext cx="5805487" cy="985838"/>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3" name="Rectangle 3"/>
          <p:cNvSpPr>
            <a:spLocks noChangeArrowheads="1"/>
          </p:cNvSpPr>
          <p:nvPr/>
        </p:nvSpPr>
        <p:spPr bwMode="auto">
          <a:xfrm>
            <a:off x="500063" y="4214813"/>
            <a:ext cx="82867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0000"/>
                </a:solidFill>
                <a:latin typeface="Comic Sans MS" panose="030F0702030302020204" pitchFamily="66" charset="0"/>
                <a:cs typeface="Times New Roman" panose="02020603050405020304" pitchFamily="18" charset="0"/>
              </a:rPr>
              <a:t>Örnek1; </a:t>
            </a:r>
            <a:r>
              <a:rPr lang="tr-TR" altLang="tr-TR" sz="2400">
                <a:solidFill>
                  <a:srgbClr val="FFFFFF"/>
                </a:solidFill>
                <a:latin typeface="Comic Sans MS" panose="030F0702030302020204" pitchFamily="66" charset="0"/>
                <a:cs typeface="Times New Roman" panose="02020603050405020304" pitchFamily="18" charset="0"/>
              </a:rPr>
              <a:t>% 10 luk NaCl çözeltisi hazırlamak için 10 g NaCl ü 90 g suda çözmek gerekir. Yani toplam çözelti kütlesi (</a:t>
            </a:r>
            <a:r>
              <a:rPr lang="tr-TR" altLang="tr-TR" sz="2400">
                <a:solidFill>
                  <a:srgbClr val="00FF00"/>
                </a:solidFill>
                <a:latin typeface="Comic Sans MS" panose="030F0702030302020204" pitchFamily="66" charset="0"/>
                <a:cs typeface="Times New Roman" panose="02020603050405020304" pitchFamily="18" charset="0"/>
              </a:rPr>
              <a:t>çözücü+çözünen</a:t>
            </a:r>
            <a:r>
              <a:rPr lang="tr-TR" altLang="tr-TR" sz="2400">
                <a:solidFill>
                  <a:srgbClr val="FFFFFF"/>
                </a:solidFill>
                <a:latin typeface="Comic Sans MS" panose="030F0702030302020204" pitchFamily="66" charset="0"/>
                <a:cs typeface="Times New Roman" panose="02020603050405020304" pitchFamily="18" charset="0"/>
              </a:rPr>
              <a:t>) </a:t>
            </a:r>
            <a:r>
              <a:rPr lang="tr-TR" altLang="tr-TR" sz="2400">
                <a:solidFill>
                  <a:srgbClr val="FFFF00"/>
                </a:solidFill>
                <a:latin typeface="Comic Sans MS" panose="030F0702030302020204" pitchFamily="66" charset="0"/>
                <a:cs typeface="Times New Roman" panose="02020603050405020304" pitchFamily="18" charset="0"/>
              </a:rPr>
              <a:t>100 g</a:t>
            </a:r>
            <a:r>
              <a:rPr lang="tr-TR" altLang="tr-TR" sz="2400">
                <a:solidFill>
                  <a:srgbClr val="FFFFFF"/>
                </a:solidFill>
                <a:latin typeface="Comic Sans MS" panose="030F0702030302020204" pitchFamily="66" charset="0"/>
                <a:cs typeface="Times New Roman" panose="02020603050405020304" pitchFamily="18" charset="0"/>
              </a:rPr>
              <a:t> olmalıdır.</a:t>
            </a:r>
            <a:endParaRPr lang="tr-TR" altLang="tr-TR" sz="240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additive="base">
                                        <p:cTn id="7" dur="500" fill="hold"/>
                                        <p:tgtEl>
                                          <p:spTgt spid="62466"/>
                                        </p:tgtEl>
                                        <p:attrNameLst>
                                          <p:attrName>ppt_x</p:attrName>
                                        </p:attrNameLst>
                                      </p:cBhvr>
                                      <p:tavLst>
                                        <p:tav tm="0">
                                          <p:val>
                                            <p:strVal val="0-#ppt_w/2"/>
                                          </p:val>
                                        </p:tav>
                                        <p:tav tm="100000">
                                          <p:val>
                                            <p:strVal val="#ppt_x"/>
                                          </p:val>
                                        </p:tav>
                                      </p:tavLst>
                                    </p:anim>
                                    <p:anim calcmode="lin" valueType="num">
                                      <p:cBhvr additive="base">
                                        <p:cTn id="8" dur="500" fill="hold"/>
                                        <p:tgtEl>
                                          <p:spTgt spid="62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0" name="3 Dikdörtgen"/>
          <p:cNvSpPr>
            <a:spLocks noChangeArrowheads="1"/>
          </p:cNvSpPr>
          <p:nvPr/>
        </p:nvSpPr>
        <p:spPr bwMode="auto">
          <a:xfrm>
            <a:off x="428625" y="1429320"/>
            <a:ext cx="83581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0000"/>
                </a:solidFill>
                <a:latin typeface="Comic Sans MS" panose="030F0702030302020204" pitchFamily="66" charset="0"/>
                <a:cs typeface="Times New Roman" panose="02020603050405020304" pitchFamily="18" charset="0"/>
              </a:rPr>
              <a:t>Örnek2; </a:t>
            </a:r>
            <a:r>
              <a:rPr lang="tr-TR" altLang="tr-TR" sz="2400">
                <a:solidFill>
                  <a:srgbClr val="FFFFFF"/>
                </a:solidFill>
                <a:latin typeface="Comic Sans MS" panose="030F0702030302020204" pitchFamily="66" charset="0"/>
                <a:cs typeface="Times New Roman" panose="02020603050405020304" pitchFamily="18" charset="0"/>
              </a:rPr>
              <a:t>10 g madde 40 g çözücüde çözünmüş ise, bu çözeltinin kütlece % konsantrasyonu nedir. </a:t>
            </a:r>
            <a:endParaRPr lang="tr-TR" altLang="tr-TR" sz="2400">
              <a:solidFill>
                <a:srgbClr val="FFFFFF"/>
              </a:solidFill>
              <a:latin typeface="Comic Sans MS" panose="030F0702030302020204" pitchFamily="66" charset="0"/>
            </a:endParaRPr>
          </a:p>
        </p:txBody>
      </p:sp>
      <p:graphicFrame>
        <p:nvGraphicFramePr>
          <p:cNvPr id="63490" name="Object 10" descr="Parşömen"/>
          <p:cNvGraphicFramePr>
            <a:graphicFrameLocks noChangeAspect="1"/>
          </p:cNvGraphicFramePr>
          <p:nvPr>
            <p:extLst>
              <p:ext uri="{D42A27DB-BD31-4B8C-83A1-F6EECF244321}">
                <p14:modId xmlns:p14="http://schemas.microsoft.com/office/powerpoint/2010/main" val="3074268242"/>
              </p:ext>
            </p:extLst>
          </p:nvPr>
        </p:nvGraphicFramePr>
        <p:xfrm>
          <a:off x="2643188" y="2715195"/>
          <a:ext cx="4273550" cy="785813"/>
        </p:xfrm>
        <a:graphic>
          <a:graphicData uri="http://schemas.openxmlformats.org/presentationml/2006/ole">
            <mc:AlternateContent xmlns:mc="http://schemas.openxmlformats.org/markup-compatibility/2006">
              <mc:Choice xmlns:v="urn:schemas-microsoft-com:vml" Requires="v">
                <p:oleObj spid="_x0000_s12353" name="Denklem" r:id="rId4" imgW="3937000" imgH="723900" progId="Equation.3">
                  <p:embed/>
                </p:oleObj>
              </mc:Choice>
              <mc:Fallback>
                <p:oleObj name="Denklem" r:id="rId4" imgW="3937000" imgH="723900" progId="Equation.3">
                  <p:embed/>
                  <p:pic>
                    <p:nvPicPr>
                      <p:cNvPr id="0" name="Object 10" descr="Parşöm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3188" y="2715195"/>
                        <a:ext cx="4273550" cy="785813"/>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3490"/>
                                        </p:tgtEl>
                                        <p:attrNameLst>
                                          <p:attrName>style.visibility</p:attrName>
                                        </p:attrNameLst>
                                      </p:cBhvr>
                                      <p:to>
                                        <p:strVal val="visible"/>
                                      </p:to>
                                    </p:set>
                                    <p:anim calcmode="lin" valueType="num">
                                      <p:cBhvr additive="base">
                                        <p:cTn id="7" dur="500" fill="hold"/>
                                        <p:tgtEl>
                                          <p:spTgt spid="63490"/>
                                        </p:tgtEl>
                                        <p:attrNameLst>
                                          <p:attrName>ppt_x</p:attrName>
                                        </p:attrNameLst>
                                      </p:cBhvr>
                                      <p:tavLst>
                                        <p:tav tm="0">
                                          <p:val>
                                            <p:strVal val="0-#ppt_w/2"/>
                                          </p:val>
                                        </p:tav>
                                        <p:tav tm="100000">
                                          <p:val>
                                            <p:strVal val="#ppt_x"/>
                                          </p:val>
                                        </p:tav>
                                      </p:tavLst>
                                    </p:anim>
                                    <p:anim calcmode="lin" valueType="num">
                                      <p:cBhvr additive="base">
                                        <p:cTn id="8" dur="500" fill="hold"/>
                                        <p:tgtEl>
                                          <p:spTgt spid="634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1" name="Rectangle 3"/>
          <p:cNvSpPr>
            <a:spLocks noChangeArrowheads="1"/>
          </p:cNvSpPr>
          <p:nvPr/>
        </p:nvSpPr>
        <p:spPr bwMode="auto">
          <a:xfrm>
            <a:off x="428625" y="1988840"/>
            <a:ext cx="83581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3300"/>
                </a:solidFill>
                <a:latin typeface="Comic Sans MS" panose="030F0702030302020204" pitchFamily="66" charset="0"/>
                <a:cs typeface="Times New Roman" panose="02020603050405020304" pitchFamily="18" charset="0"/>
              </a:rPr>
              <a:t>2-Hacim esasına göre % çözeltiler (h/h) (Hacimce % çözeltiler): </a:t>
            </a:r>
            <a:r>
              <a:rPr lang="tr-TR" altLang="tr-TR" sz="2400" dirty="0">
                <a:solidFill>
                  <a:srgbClr val="FFFFFF"/>
                </a:solidFill>
                <a:latin typeface="Comic Sans MS" panose="030F0702030302020204" pitchFamily="66" charset="0"/>
                <a:cs typeface="Times New Roman" panose="02020603050405020304" pitchFamily="18" charset="0"/>
              </a:rPr>
              <a:t>100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çözeltide çözünen maddenin hacimce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miktarıdır.</a:t>
            </a:r>
            <a:endParaRPr lang="tr-TR" altLang="tr-TR" sz="2400" dirty="0">
              <a:solidFill>
                <a:srgbClr val="FFFFFF"/>
              </a:solidFill>
              <a:latin typeface="Comic Sans MS" panose="030F0702030302020204" pitchFamily="66" charset="0"/>
            </a:endParaRPr>
          </a:p>
        </p:txBody>
      </p:sp>
      <p:graphicFrame>
        <p:nvGraphicFramePr>
          <p:cNvPr id="63492" name="Object 11" descr="Papirüs"/>
          <p:cNvGraphicFramePr>
            <a:graphicFrameLocks noChangeAspect="1"/>
          </p:cNvGraphicFramePr>
          <p:nvPr>
            <p:extLst>
              <p:ext uri="{D42A27DB-BD31-4B8C-83A1-F6EECF244321}">
                <p14:modId xmlns:p14="http://schemas.microsoft.com/office/powerpoint/2010/main" val="2500488335"/>
              </p:ext>
            </p:extLst>
          </p:nvPr>
        </p:nvGraphicFramePr>
        <p:xfrm>
          <a:off x="1571625" y="3417590"/>
          <a:ext cx="6440488" cy="1143000"/>
        </p:xfrm>
        <a:graphic>
          <a:graphicData uri="http://schemas.openxmlformats.org/presentationml/2006/ole">
            <mc:AlternateContent xmlns:mc="http://schemas.openxmlformats.org/markup-compatibility/2006">
              <mc:Choice xmlns:v="urn:schemas-microsoft-com:vml" Requires="v">
                <p:oleObj spid="_x0000_s14348" name="Denklem" r:id="rId4" imgW="5384800" imgH="952500" progId="Equation.3">
                  <p:embed/>
                </p:oleObj>
              </mc:Choice>
              <mc:Fallback>
                <p:oleObj name="Denklem" r:id="rId4" imgW="5384800" imgH="9525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25" y="3417590"/>
                        <a:ext cx="6440488" cy="1143000"/>
                      </a:xfrm>
                      <a:prstGeom prst="rect">
                        <a:avLst/>
                      </a:prstGeom>
                      <a:blipFill dpi="0" rotWithShape="1">
                        <a:blip r:embed="rId6">
                          <a:alphaModFix amt="50000"/>
                        </a:blip>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164490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additive="base">
                                        <p:cTn id="7" dur="500" fill="hold"/>
                                        <p:tgtEl>
                                          <p:spTgt spid="63492"/>
                                        </p:tgtEl>
                                        <p:attrNameLst>
                                          <p:attrName>ppt_x</p:attrName>
                                        </p:attrNameLst>
                                      </p:cBhvr>
                                      <p:tavLst>
                                        <p:tav tm="0">
                                          <p:val>
                                            <p:strVal val="0-#ppt_w/2"/>
                                          </p:val>
                                        </p:tav>
                                        <p:tav tm="100000">
                                          <p:val>
                                            <p:strVal val="#ppt_x"/>
                                          </p:val>
                                        </p:tav>
                                      </p:tavLst>
                                    </p:anim>
                                    <p:anim calcmode="lin" valueType="num">
                                      <p:cBhvr additive="base">
                                        <p:cTn id="8" dur="500" fill="hold"/>
                                        <p:tgtEl>
                                          <p:spTgt spid="634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1"/>
          <p:cNvSpPr>
            <a:spLocks noChangeArrowheads="1"/>
          </p:cNvSpPr>
          <p:nvPr/>
        </p:nvSpPr>
        <p:spPr bwMode="auto">
          <a:xfrm>
            <a:off x="428625" y="1484784"/>
            <a:ext cx="8429625" cy="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smtClean="0">
                <a:solidFill>
                  <a:srgbClr val="FF3399"/>
                </a:solidFill>
                <a:latin typeface="Comic Sans MS" panose="030F0702030302020204" pitchFamily="66" charset="0"/>
                <a:cs typeface="Times New Roman" panose="02020603050405020304" pitchFamily="18" charset="0"/>
              </a:rPr>
              <a:t>Örneğin</a:t>
            </a:r>
            <a:r>
              <a:rPr lang="tr-TR" altLang="tr-TR" sz="2400" b="1" dirty="0">
                <a:solidFill>
                  <a:srgbClr val="FF3399"/>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HCI in 5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sinin su ile 50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ye tamamlanması halinde hacimce % konsantrasyon % 10 olur. </a:t>
            </a:r>
            <a:endParaRPr lang="tr-TR" altLang="tr-TR" sz="2400" dirty="0">
              <a:solidFill>
                <a:srgbClr val="FFFFFF"/>
              </a:solidFill>
              <a:latin typeface="Comic Sans MS" panose="030F0702030302020204" pitchFamily="66" charset="0"/>
            </a:endParaRPr>
          </a:p>
        </p:txBody>
      </p:sp>
      <p:graphicFrame>
        <p:nvGraphicFramePr>
          <p:cNvPr id="64514" name="Object 6" descr="Kırtasiye"/>
          <p:cNvGraphicFramePr>
            <a:graphicFrameLocks noChangeAspect="1"/>
          </p:cNvGraphicFramePr>
          <p:nvPr>
            <p:extLst>
              <p:ext uri="{D42A27DB-BD31-4B8C-83A1-F6EECF244321}">
                <p14:modId xmlns:p14="http://schemas.microsoft.com/office/powerpoint/2010/main" val="2685429239"/>
              </p:ext>
            </p:extLst>
          </p:nvPr>
        </p:nvGraphicFramePr>
        <p:xfrm>
          <a:off x="2483768" y="4005064"/>
          <a:ext cx="3970337" cy="857250"/>
        </p:xfrm>
        <a:graphic>
          <a:graphicData uri="http://schemas.openxmlformats.org/presentationml/2006/ole">
            <mc:AlternateContent xmlns:mc="http://schemas.openxmlformats.org/markup-compatibility/2006">
              <mc:Choice xmlns:v="urn:schemas-microsoft-com:vml" Requires="v">
                <p:oleObj spid="_x0000_s13352" name="Denklem" r:id="rId4" imgW="3352800" imgH="723900" progId="Equation.3">
                  <p:embed/>
                </p:oleObj>
              </mc:Choice>
              <mc:Fallback>
                <p:oleObj name="Denklem" r:id="rId4" imgW="3352800" imgH="723900" progId="Equation.3">
                  <p:embed/>
                  <p:pic>
                    <p:nvPicPr>
                      <p:cNvPr id="0" name="Object 6" descr="Kırtasiy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768" y="4005064"/>
                        <a:ext cx="3970337" cy="857250"/>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additive="base">
                                        <p:cTn id="7" dur="500" fill="hold"/>
                                        <p:tgtEl>
                                          <p:spTgt spid="64514"/>
                                        </p:tgtEl>
                                        <p:attrNameLst>
                                          <p:attrName>ppt_x</p:attrName>
                                        </p:attrNameLst>
                                      </p:cBhvr>
                                      <p:tavLst>
                                        <p:tav tm="0">
                                          <p:val>
                                            <p:strVal val="0-#ppt_w/2"/>
                                          </p:val>
                                        </p:tav>
                                        <p:tav tm="100000">
                                          <p:val>
                                            <p:strVal val="#ppt_x"/>
                                          </p:val>
                                        </p:tav>
                                      </p:tavLst>
                                    </p:anim>
                                    <p:anim calcmode="lin" valueType="num">
                                      <p:cBhvr additive="base">
                                        <p:cTn id="8" dur="500" fill="hold"/>
                                        <p:tgtEl>
                                          <p:spTgt spid="645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357188" y="500063"/>
            <a:ext cx="8429625"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a:solidFill>
                  <a:srgbClr val="FF3300"/>
                </a:solidFill>
                <a:latin typeface="Comic Sans MS" panose="030F0702030302020204" pitchFamily="66" charset="0"/>
                <a:cs typeface="Times New Roman" panose="02020603050405020304" pitchFamily="18" charset="0"/>
              </a:rPr>
              <a:t>Yüksek konsantrasyonlu bir çözeltiden düşük konsantrasyonlu bir çözelti hazırlanması:</a:t>
            </a:r>
            <a:endParaRPr lang="tr-TR" altLang="tr-TR" sz="2400">
              <a:solidFill>
                <a:srgbClr val="FF3300"/>
              </a:solidFill>
              <a:latin typeface="Comic Sans MS" panose="030F0702030302020204" pitchFamily="66" charset="0"/>
            </a:endParaRPr>
          </a:p>
          <a:p>
            <a:pPr algn="just" eaLnBrk="0" hangingPunct="0"/>
            <a:r>
              <a:rPr lang="tr-TR" altLang="tr-TR" sz="2400">
                <a:solidFill>
                  <a:srgbClr val="FFFFFF"/>
                </a:solidFill>
                <a:latin typeface="Comic Sans MS" panose="030F0702030302020204" pitchFamily="66" charset="0"/>
                <a:cs typeface="Times New Roman" panose="02020603050405020304" pitchFamily="18" charset="0"/>
              </a:rPr>
              <a:t>Bu tür seyreltmelerin yapılışında, ilk ve son hacimlerle konsantrasyonlar arasında şu bağıntı vardır: </a:t>
            </a:r>
            <a:endParaRPr lang="tr-TR" altLang="tr-TR" sz="2400">
              <a:solidFill>
                <a:srgbClr val="FFFFFF"/>
              </a:solidFill>
              <a:latin typeface="Comic Sans MS" panose="030F0702030302020204" pitchFamily="66" charset="0"/>
            </a:endParaRPr>
          </a:p>
        </p:txBody>
      </p:sp>
      <p:sp>
        <p:nvSpPr>
          <p:cNvPr id="66562" name="Rectangle 2"/>
          <p:cNvSpPr>
            <a:spLocks noChangeArrowheads="1"/>
          </p:cNvSpPr>
          <p:nvPr/>
        </p:nvSpPr>
        <p:spPr bwMode="auto">
          <a:xfrm>
            <a:off x="642938" y="2286000"/>
            <a:ext cx="7996237"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400" b="1">
                <a:solidFill>
                  <a:srgbClr val="FFFF00"/>
                </a:solidFill>
                <a:latin typeface="Comic Sans MS" panose="030F0702030302020204" pitchFamily="66" charset="0"/>
                <a:cs typeface="Times New Roman" panose="02020603050405020304" pitchFamily="18" charset="0"/>
              </a:rPr>
              <a:t>Konsantrasyon</a:t>
            </a:r>
            <a:r>
              <a:rPr lang="tr-TR" altLang="tr-TR" sz="2400" b="1" baseline="-30000">
                <a:solidFill>
                  <a:srgbClr val="FFFF00"/>
                </a:solidFill>
                <a:latin typeface="Comic Sans MS" panose="030F0702030302020204" pitchFamily="66" charset="0"/>
                <a:cs typeface="Times New Roman" panose="02020603050405020304" pitchFamily="18" charset="0"/>
              </a:rPr>
              <a:t>1</a:t>
            </a:r>
            <a:r>
              <a:rPr lang="tr-TR" altLang="tr-TR" sz="2400" b="1">
                <a:solidFill>
                  <a:srgbClr val="FFFF00"/>
                </a:solidFill>
                <a:latin typeface="Comic Sans MS" panose="030F0702030302020204" pitchFamily="66" charset="0"/>
                <a:cs typeface="Times New Roman" panose="02020603050405020304" pitchFamily="18" charset="0"/>
              </a:rPr>
              <a:t> x Hacim</a:t>
            </a:r>
            <a:r>
              <a:rPr lang="tr-TR" altLang="tr-TR" sz="2400" b="1" baseline="-30000">
                <a:solidFill>
                  <a:srgbClr val="FFFF00"/>
                </a:solidFill>
                <a:latin typeface="Comic Sans MS" panose="030F0702030302020204" pitchFamily="66" charset="0"/>
                <a:cs typeface="Times New Roman" panose="02020603050405020304" pitchFamily="18" charset="0"/>
              </a:rPr>
              <a:t>1</a:t>
            </a:r>
            <a:r>
              <a:rPr lang="tr-TR" altLang="tr-TR" sz="2400" b="1">
                <a:solidFill>
                  <a:srgbClr val="FFFF00"/>
                </a:solidFill>
                <a:latin typeface="Comic Sans MS" panose="030F0702030302020204" pitchFamily="66" charset="0"/>
                <a:cs typeface="Times New Roman" panose="02020603050405020304" pitchFamily="18" charset="0"/>
              </a:rPr>
              <a:t> = Konsantrasyon</a:t>
            </a:r>
            <a:r>
              <a:rPr lang="tr-TR" altLang="tr-TR" sz="2400" b="1" baseline="-30000">
                <a:solidFill>
                  <a:srgbClr val="FFFF00"/>
                </a:solidFill>
                <a:latin typeface="Comic Sans MS" panose="030F0702030302020204" pitchFamily="66" charset="0"/>
                <a:cs typeface="Times New Roman" panose="02020603050405020304" pitchFamily="18" charset="0"/>
              </a:rPr>
              <a:t>2</a:t>
            </a:r>
            <a:r>
              <a:rPr lang="tr-TR" altLang="tr-TR" sz="2400" b="1">
                <a:solidFill>
                  <a:srgbClr val="FFFF00"/>
                </a:solidFill>
                <a:latin typeface="Comic Sans MS" panose="030F0702030302020204" pitchFamily="66" charset="0"/>
                <a:cs typeface="Times New Roman" panose="02020603050405020304" pitchFamily="18" charset="0"/>
              </a:rPr>
              <a:t> x Hacim</a:t>
            </a:r>
            <a:r>
              <a:rPr lang="tr-TR" altLang="tr-TR" sz="2400" b="1" baseline="-30000">
                <a:solidFill>
                  <a:srgbClr val="FFFF00"/>
                </a:solidFill>
                <a:latin typeface="Comic Sans MS" panose="030F0702030302020204" pitchFamily="66" charset="0"/>
                <a:cs typeface="Times New Roman" panose="02020603050405020304" pitchFamily="18" charset="0"/>
              </a:rPr>
              <a:t>2</a:t>
            </a:r>
            <a:endParaRPr lang="tr-TR" altLang="tr-TR" sz="2400">
              <a:solidFill>
                <a:srgbClr val="FFFF00"/>
              </a:solidFill>
              <a:latin typeface="Comic Sans MS" panose="030F0702030302020204" pitchFamily="66" charset="0"/>
            </a:endParaRPr>
          </a:p>
          <a:p>
            <a:pPr algn="ctr" eaLnBrk="0" hangingPunct="0"/>
            <a:r>
              <a:rPr lang="tr-TR" altLang="tr-TR" sz="2400" b="1">
                <a:solidFill>
                  <a:srgbClr val="C00000"/>
                </a:solidFill>
                <a:latin typeface="Comic Sans MS" panose="030F0702030302020204" pitchFamily="66" charset="0"/>
                <a:cs typeface="Times New Roman" panose="02020603050405020304" pitchFamily="18" charset="0"/>
              </a:rPr>
              <a:t>C</a:t>
            </a:r>
            <a:r>
              <a:rPr lang="tr-TR" altLang="tr-TR" sz="2400" b="1" baseline="-30000">
                <a:solidFill>
                  <a:srgbClr val="C00000"/>
                </a:solidFill>
                <a:latin typeface="Comic Sans MS" panose="030F0702030302020204" pitchFamily="66" charset="0"/>
                <a:cs typeface="Times New Roman" panose="02020603050405020304" pitchFamily="18" charset="0"/>
              </a:rPr>
              <a:t>1</a:t>
            </a:r>
            <a:r>
              <a:rPr lang="tr-TR" altLang="tr-TR" sz="2400" b="1">
                <a:solidFill>
                  <a:srgbClr val="C00000"/>
                </a:solidFill>
                <a:latin typeface="Comic Sans MS" panose="030F0702030302020204" pitchFamily="66" charset="0"/>
                <a:cs typeface="Times New Roman" panose="02020603050405020304" pitchFamily="18" charset="0"/>
              </a:rPr>
              <a:t> x V</a:t>
            </a:r>
            <a:r>
              <a:rPr lang="tr-TR" altLang="tr-TR" sz="2400" b="1" baseline="-30000">
                <a:solidFill>
                  <a:srgbClr val="C00000"/>
                </a:solidFill>
                <a:latin typeface="Comic Sans MS" panose="030F0702030302020204" pitchFamily="66" charset="0"/>
                <a:cs typeface="Times New Roman" panose="02020603050405020304" pitchFamily="18" charset="0"/>
              </a:rPr>
              <a:t>1</a:t>
            </a:r>
            <a:r>
              <a:rPr lang="tr-TR" altLang="tr-TR" sz="2400" b="1">
                <a:solidFill>
                  <a:srgbClr val="C00000"/>
                </a:solidFill>
                <a:latin typeface="Comic Sans MS" panose="030F0702030302020204" pitchFamily="66" charset="0"/>
                <a:cs typeface="Times New Roman" panose="02020603050405020304" pitchFamily="18" charset="0"/>
              </a:rPr>
              <a:t> = C</a:t>
            </a:r>
            <a:r>
              <a:rPr lang="tr-TR" altLang="tr-TR" sz="2400" b="1" baseline="-30000">
                <a:solidFill>
                  <a:srgbClr val="C00000"/>
                </a:solidFill>
                <a:latin typeface="Comic Sans MS" panose="030F0702030302020204" pitchFamily="66" charset="0"/>
                <a:cs typeface="Times New Roman" panose="02020603050405020304" pitchFamily="18" charset="0"/>
              </a:rPr>
              <a:t>2</a:t>
            </a:r>
            <a:r>
              <a:rPr lang="tr-TR" altLang="tr-TR" sz="2400" b="1">
                <a:solidFill>
                  <a:srgbClr val="C00000"/>
                </a:solidFill>
                <a:latin typeface="Comic Sans MS" panose="030F0702030302020204" pitchFamily="66" charset="0"/>
                <a:cs typeface="Times New Roman" panose="02020603050405020304" pitchFamily="18" charset="0"/>
              </a:rPr>
              <a:t> x V</a:t>
            </a:r>
            <a:r>
              <a:rPr lang="tr-TR" altLang="tr-TR" sz="2400" b="1" baseline="-30000">
                <a:solidFill>
                  <a:srgbClr val="C00000"/>
                </a:solidFill>
                <a:latin typeface="Comic Sans MS" panose="030F0702030302020204" pitchFamily="66" charset="0"/>
                <a:cs typeface="Times New Roman" panose="02020603050405020304" pitchFamily="18" charset="0"/>
              </a:rPr>
              <a:t>2</a:t>
            </a:r>
            <a:endParaRPr lang="tr-TR" altLang="tr-TR" sz="2400">
              <a:solidFill>
                <a:srgbClr val="C00000"/>
              </a:solidFill>
              <a:latin typeface="Comic Sans MS" panose="030F0702030302020204" pitchFamily="66" charset="0"/>
            </a:endParaRPr>
          </a:p>
        </p:txBody>
      </p:sp>
      <p:sp>
        <p:nvSpPr>
          <p:cNvPr id="66563" name="Rectangle 3"/>
          <p:cNvSpPr>
            <a:spLocks noChangeArrowheads="1"/>
          </p:cNvSpPr>
          <p:nvPr/>
        </p:nvSpPr>
        <p:spPr bwMode="auto">
          <a:xfrm>
            <a:off x="428625" y="3286125"/>
            <a:ext cx="8429625"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Örnek1; </a:t>
            </a:r>
            <a:r>
              <a:rPr lang="tr-TR" altLang="tr-TR" sz="2400" dirty="0">
                <a:solidFill>
                  <a:srgbClr val="FFFFFF"/>
                </a:solidFill>
                <a:latin typeface="Comic Sans MS" panose="030F0702030302020204" pitchFamily="66" charset="0"/>
                <a:cs typeface="Times New Roman" panose="02020603050405020304" pitchFamily="18" charset="0"/>
              </a:rPr>
              <a:t>% 50 </a:t>
            </a:r>
            <a:r>
              <a:rPr lang="tr-TR" altLang="tr-TR" sz="2400" dirty="0" err="1">
                <a:solidFill>
                  <a:srgbClr val="FFFFFF"/>
                </a:solidFill>
                <a:latin typeface="Comic Sans MS" panose="030F0702030302020204" pitchFamily="66" charset="0"/>
                <a:cs typeface="Times New Roman" panose="02020603050405020304" pitchFamily="18" charset="0"/>
              </a:rPr>
              <a:t>lik</a:t>
            </a:r>
            <a:r>
              <a:rPr lang="tr-TR" altLang="tr-TR" sz="2400" dirty="0">
                <a:solidFill>
                  <a:srgbClr val="FFFFFF"/>
                </a:solidFill>
                <a:latin typeface="Comic Sans MS" panose="030F0702030302020204" pitchFamily="66" charset="0"/>
                <a:cs typeface="Times New Roman" panose="02020603050405020304" pitchFamily="18" charset="0"/>
              </a:rPr>
              <a:t> bir çözeltiden 50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 10 </a:t>
            </a:r>
            <a:r>
              <a:rPr lang="tr-TR" altLang="tr-TR" sz="2400" dirty="0" err="1">
                <a:solidFill>
                  <a:srgbClr val="FFFFFF"/>
                </a:solidFill>
                <a:latin typeface="Comic Sans MS" panose="030F0702030302020204" pitchFamily="66" charset="0"/>
                <a:cs typeface="Times New Roman" panose="02020603050405020304" pitchFamily="18" charset="0"/>
              </a:rPr>
              <a:t>luk</a:t>
            </a:r>
            <a:r>
              <a:rPr lang="tr-TR" altLang="tr-TR" sz="2400" dirty="0">
                <a:solidFill>
                  <a:srgbClr val="FFFFFF"/>
                </a:solidFill>
                <a:latin typeface="Comic Sans MS" panose="030F0702030302020204" pitchFamily="66" charset="0"/>
                <a:cs typeface="Times New Roman" panose="02020603050405020304" pitchFamily="18" charset="0"/>
              </a:rPr>
              <a:t> bir çözelti nasıl hazırlanır.</a:t>
            </a:r>
          </a:p>
          <a:p>
            <a:pPr algn="just" eaLnBrk="0" hangingPunct="0"/>
            <a:r>
              <a:rPr lang="tr-TR" altLang="tr-TR" sz="2400" dirty="0">
                <a:solidFill>
                  <a:srgbClr val="FFFFFF"/>
                </a:solidFill>
                <a:latin typeface="Comic Sans MS" panose="030F0702030302020204" pitchFamily="66" charset="0"/>
                <a:cs typeface="Times New Roman" panose="02020603050405020304" pitchFamily="18" charset="0"/>
              </a:rPr>
              <a:t> </a:t>
            </a:r>
            <a:endParaRPr lang="tr-TR" altLang="tr-TR" sz="2400" dirty="0">
              <a:solidFill>
                <a:srgbClr val="FFFFFF"/>
              </a:solidFill>
              <a:latin typeface="Comic Sans MS" panose="030F0702030302020204" pitchFamily="66" charset="0"/>
            </a:endParaRPr>
          </a:p>
          <a:p>
            <a:pPr algn="ctr" eaLnBrk="0" hangingPunct="0"/>
            <a:r>
              <a:rPr lang="tr-TR" altLang="tr-TR" sz="2400" dirty="0">
                <a:solidFill>
                  <a:srgbClr val="00FF00"/>
                </a:solidFill>
                <a:latin typeface="Comic Sans MS" panose="030F0702030302020204" pitchFamily="66" charset="0"/>
                <a:cs typeface="Times New Roman" panose="02020603050405020304" pitchFamily="18" charset="0"/>
              </a:rPr>
              <a:t>50 x V</a:t>
            </a:r>
            <a:r>
              <a:rPr lang="tr-TR" altLang="tr-TR" sz="2400" baseline="-30000" dirty="0">
                <a:solidFill>
                  <a:srgbClr val="00FF00"/>
                </a:solidFill>
                <a:latin typeface="Comic Sans MS" panose="030F0702030302020204" pitchFamily="66" charset="0"/>
                <a:cs typeface="Times New Roman" panose="02020603050405020304" pitchFamily="18" charset="0"/>
              </a:rPr>
              <a:t>1</a:t>
            </a:r>
            <a:r>
              <a:rPr lang="tr-TR" altLang="tr-TR" sz="2400" dirty="0">
                <a:solidFill>
                  <a:srgbClr val="00FF00"/>
                </a:solidFill>
                <a:latin typeface="Comic Sans MS" panose="030F0702030302020204" pitchFamily="66" charset="0"/>
                <a:cs typeface="Times New Roman" panose="02020603050405020304" pitchFamily="18" charset="0"/>
              </a:rPr>
              <a:t> = 50 x 10,  </a:t>
            </a:r>
            <a:r>
              <a:rPr lang="tr-TR" altLang="tr-TR" sz="2400" b="1" dirty="0">
                <a:solidFill>
                  <a:srgbClr val="00FF00"/>
                </a:solidFill>
                <a:latin typeface="Comic Sans MS" panose="030F0702030302020204" pitchFamily="66" charset="0"/>
                <a:cs typeface="Times New Roman" panose="02020603050405020304" pitchFamily="18" charset="0"/>
              </a:rPr>
              <a:t>V</a:t>
            </a:r>
            <a:r>
              <a:rPr lang="tr-TR" altLang="tr-TR" sz="2400" b="1" baseline="-30000" dirty="0">
                <a:solidFill>
                  <a:srgbClr val="00FF00"/>
                </a:solidFill>
                <a:latin typeface="Comic Sans MS" panose="030F0702030302020204" pitchFamily="66" charset="0"/>
                <a:cs typeface="Times New Roman" panose="02020603050405020304" pitchFamily="18" charset="0"/>
              </a:rPr>
              <a:t>1</a:t>
            </a:r>
            <a:r>
              <a:rPr lang="tr-TR" altLang="tr-TR" sz="2400" b="1" dirty="0">
                <a:solidFill>
                  <a:srgbClr val="00FF00"/>
                </a:solidFill>
                <a:latin typeface="Comic Sans MS" panose="030F0702030302020204" pitchFamily="66" charset="0"/>
                <a:cs typeface="Times New Roman" panose="02020603050405020304" pitchFamily="18" charset="0"/>
              </a:rPr>
              <a:t> = 10 </a:t>
            </a:r>
            <a:r>
              <a:rPr lang="tr-TR" altLang="tr-TR" sz="2400" b="1" dirty="0" err="1">
                <a:solidFill>
                  <a:srgbClr val="00FF00"/>
                </a:solidFill>
                <a:latin typeface="Comic Sans MS" panose="030F0702030302020204" pitchFamily="66" charset="0"/>
                <a:cs typeface="Times New Roman" panose="02020603050405020304" pitchFamily="18" charset="0"/>
              </a:rPr>
              <a:t>mL</a:t>
            </a:r>
            <a:endParaRPr lang="tr-TR" altLang="tr-TR" sz="2400" dirty="0">
              <a:solidFill>
                <a:srgbClr val="00FF00"/>
              </a:solidFill>
              <a:latin typeface="Comic Sans MS" panose="030F0702030302020204" pitchFamily="66" charset="0"/>
            </a:endParaRPr>
          </a:p>
          <a:p>
            <a:pPr algn="just" eaLnBrk="0" hangingPunct="0"/>
            <a:endParaRPr lang="tr-TR" altLang="tr-TR" sz="24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a:solidFill>
                  <a:srgbClr val="FFFFFF"/>
                </a:solidFill>
                <a:latin typeface="Comic Sans MS" panose="030F0702030302020204" pitchFamily="66" charset="0"/>
                <a:cs typeface="Times New Roman" panose="02020603050405020304" pitchFamily="18" charset="0"/>
              </a:rPr>
              <a:t>% 50 </a:t>
            </a:r>
            <a:r>
              <a:rPr lang="tr-TR" altLang="tr-TR" sz="2400" dirty="0" err="1">
                <a:solidFill>
                  <a:srgbClr val="FFFFFF"/>
                </a:solidFill>
                <a:latin typeface="Comic Sans MS" panose="030F0702030302020204" pitchFamily="66" charset="0"/>
                <a:cs typeface="Times New Roman" panose="02020603050405020304" pitchFamily="18" charset="0"/>
              </a:rPr>
              <a:t>likten</a:t>
            </a:r>
            <a:r>
              <a:rPr lang="tr-TR" altLang="tr-TR" sz="2400" dirty="0">
                <a:solidFill>
                  <a:srgbClr val="FFFFFF"/>
                </a:solidFill>
                <a:latin typeface="Comic Sans MS" panose="030F0702030302020204" pitchFamily="66" charset="0"/>
                <a:cs typeface="Times New Roman" panose="02020603050405020304" pitchFamily="18" charset="0"/>
              </a:rPr>
              <a:t> 10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alıp, 50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ye tamamlarsak, yeni çözeltimiz % 10 </a:t>
            </a:r>
            <a:r>
              <a:rPr lang="tr-TR" altLang="tr-TR" sz="2400" dirty="0" err="1">
                <a:solidFill>
                  <a:srgbClr val="FFFFFF"/>
                </a:solidFill>
                <a:latin typeface="Comic Sans MS" panose="030F0702030302020204" pitchFamily="66" charset="0"/>
                <a:cs typeface="Times New Roman" panose="02020603050405020304" pitchFamily="18" charset="0"/>
              </a:rPr>
              <a:t>luk</a:t>
            </a:r>
            <a:r>
              <a:rPr lang="tr-TR" altLang="tr-TR" sz="2400" dirty="0">
                <a:solidFill>
                  <a:srgbClr val="FFFFFF"/>
                </a:solidFill>
                <a:latin typeface="Comic Sans MS" panose="030F0702030302020204" pitchFamily="66" charset="0"/>
                <a:cs typeface="Times New Roman" panose="02020603050405020304" pitchFamily="18" charset="0"/>
              </a:rPr>
              <a:t> olur.</a:t>
            </a:r>
            <a:endParaRPr lang="tr-TR" altLang="tr-TR" sz="2400"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562"/>
                                        </p:tgtEl>
                                        <p:attrNameLst>
                                          <p:attrName>style.visibility</p:attrName>
                                        </p:attrNameLst>
                                      </p:cBhvr>
                                      <p:to>
                                        <p:strVal val="visible"/>
                                      </p:to>
                                    </p:set>
                                    <p:anim calcmode="lin" valueType="num">
                                      <p:cBhvr additive="base">
                                        <p:cTn id="7" dur="500" fill="hold"/>
                                        <p:tgtEl>
                                          <p:spTgt spid="66562"/>
                                        </p:tgtEl>
                                        <p:attrNameLst>
                                          <p:attrName>ppt_x</p:attrName>
                                        </p:attrNameLst>
                                      </p:cBhvr>
                                      <p:tavLst>
                                        <p:tav tm="0">
                                          <p:val>
                                            <p:strVal val="0-#ppt_w/2"/>
                                          </p:val>
                                        </p:tav>
                                        <p:tav tm="100000">
                                          <p:val>
                                            <p:strVal val="#ppt_x"/>
                                          </p:val>
                                        </p:tav>
                                      </p:tavLst>
                                    </p:anim>
                                    <p:anim calcmode="lin" valueType="num">
                                      <p:cBhvr additive="base">
                                        <p:cTn id="8" dur="500" fill="hold"/>
                                        <p:tgtEl>
                                          <p:spTgt spid="6656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6563">
                                            <p:txEl>
                                              <p:pRg st="2" end="2"/>
                                            </p:txEl>
                                          </p:spTgt>
                                        </p:tgtEl>
                                        <p:attrNameLst>
                                          <p:attrName>style.visibility</p:attrName>
                                        </p:attrNameLst>
                                      </p:cBhvr>
                                      <p:to>
                                        <p:strVal val="visible"/>
                                      </p:to>
                                    </p:set>
                                    <p:anim calcmode="lin" valueType="num">
                                      <p:cBhvr additive="base">
                                        <p:cTn id="11" dur="500" fill="hold"/>
                                        <p:tgtEl>
                                          <p:spTgt spid="6656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65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357188" y="500063"/>
            <a:ext cx="8501062"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400" b="1" dirty="0">
                <a:solidFill>
                  <a:srgbClr val="FF0000"/>
                </a:solidFill>
                <a:latin typeface="Comic Sans MS" panose="030F0702030302020204" pitchFamily="66" charset="0"/>
                <a:cs typeface="Times New Roman" panose="02020603050405020304" pitchFamily="18" charset="0"/>
              </a:rPr>
              <a:t>Örnek2; </a:t>
            </a:r>
            <a:r>
              <a:rPr lang="tr-TR" altLang="tr-TR" sz="2400" dirty="0">
                <a:solidFill>
                  <a:srgbClr val="FFFFFF"/>
                </a:solidFill>
                <a:latin typeface="Comic Sans MS" panose="030F0702030302020204" pitchFamily="66" charset="0"/>
                <a:cs typeface="Times New Roman" panose="02020603050405020304" pitchFamily="18" charset="0"/>
              </a:rPr>
              <a:t>100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 96 </a:t>
            </a:r>
            <a:r>
              <a:rPr lang="tr-TR" altLang="tr-TR" sz="2400" dirty="0" err="1">
                <a:solidFill>
                  <a:srgbClr val="FFFFFF"/>
                </a:solidFill>
                <a:latin typeface="Comic Sans MS" panose="030F0702030302020204" pitchFamily="66" charset="0"/>
                <a:cs typeface="Times New Roman" panose="02020603050405020304" pitchFamily="18" charset="0"/>
              </a:rPr>
              <a:t>lık</a:t>
            </a:r>
            <a:r>
              <a:rPr lang="tr-TR" altLang="tr-TR" sz="2400" dirty="0">
                <a:solidFill>
                  <a:srgbClr val="FFFFFF"/>
                </a:solidFill>
                <a:latin typeface="Comic Sans MS" panose="030F0702030302020204" pitchFamily="66" charset="0"/>
                <a:cs typeface="Times New Roman" panose="02020603050405020304" pitchFamily="18" charset="0"/>
              </a:rPr>
              <a:t> alkolden % 50 </a:t>
            </a:r>
            <a:r>
              <a:rPr lang="tr-TR" altLang="tr-TR" sz="2400" dirty="0" err="1">
                <a:solidFill>
                  <a:srgbClr val="FFFFFF"/>
                </a:solidFill>
                <a:latin typeface="Comic Sans MS" panose="030F0702030302020204" pitchFamily="66" charset="0"/>
                <a:cs typeface="Times New Roman" panose="02020603050405020304" pitchFamily="18" charset="0"/>
              </a:rPr>
              <a:t>lik</a:t>
            </a:r>
            <a:r>
              <a:rPr lang="tr-TR" altLang="tr-TR" sz="2400" dirty="0">
                <a:solidFill>
                  <a:srgbClr val="FFFFFF"/>
                </a:solidFill>
                <a:latin typeface="Comic Sans MS" panose="030F0702030302020204" pitchFamily="66" charset="0"/>
                <a:cs typeface="Times New Roman" panose="02020603050405020304" pitchFamily="18" charset="0"/>
              </a:rPr>
              <a:t> 100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çözelti nasıl hazırlanır.</a:t>
            </a:r>
          </a:p>
          <a:p>
            <a:pPr algn="just" eaLnBrk="0" hangingPunct="0"/>
            <a:endParaRPr lang="tr-TR" altLang="tr-TR" sz="2400" dirty="0">
              <a:solidFill>
                <a:srgbClr val="FFFFFF"/>
              </a:solidFill>
              <a:latin typeface="Comic Sans MS" panose="030F0702030302020204" pitchFamily="66" charset="0"/>
            </a:endParaRPr>
          </a:p>
          <a:p>
            <a:pPr algn="ctr" eaLnBrk="0" hangingPunct="0"/>
            <a:r>
              <a:rPr lang="tr-TR" altLang="tr-TR" sz="2400" dirty="0">
                <a:solidFill>
                  <a:srgbClr val="FFFF00"/>
                </a:solidFill>
                <a:latin typeface="Comic Sans MS" panose="030F0702030302020204" pitchFamily="66" charset="0"/>
                <a:cs typeface="Times New Roman" panose="02020603050405020304" pitchFamily="18" charset="0"/>
              </a:rPr>
              <a:t>96 x V</a:t>
            </a:r>
            <a:r>
              <a:rPr lang="tr-TR" altLang="tr-TR" sz="2400" baseline="-30000" dirty="0">
                <a:solidFill>
                  <a:srgbClr val="FFFF00"/>
                </a:solidFill>
                <a:latin typeface="Comic Sans MS" panose="030F0702030302020204" pitchFamily="66" charset="0"/>
                <a:cs typeface="Times New Roman" panose="02020603050405020304" pitchFamily="18" charset="0"/>
              </a:rPr>
              <a:t>1</a:t>
            </a:r>
            <a:r>
              <a:rPr lang="tr-TR" altLang="tr-TR" sz="2400" dirty="0">
                <a:solidFill>
                  <a:srgbClr val="FFFF00"/>
                </a:solidFill>
                <a:latin typeface="Comic Sans MS" panose="030F0702030302020204" pitchFamily="66" charset="0"/>
                <a:cs typeface="Times New Roman" panose="02020603050405020304" pitchFamily="18" charset="0"/>
              </a:rPr>
              <a:t> = 50 x 100,  V</a:t>
            </a:r>
            <a:r>
              <a:rPr lang="tr-TR" altLang="tr-TR" sz="2400" baseline="-30000" dirty="0">
                <a:solidFill>
                  <a:srgbClr val="FFFF00"/>
                </a:solidFill>
                <a:latin typeface="Comic Sans MS" panose="030F0702030302020204" pitchFamily="66" charset="0"/>
                <a:cs typeface="Times New Roman" panose="02020603050405020304" pitchFamily="18" charset="0"/>
              </a:rPr>
              <a:t>1</a:t>
            </a:r>
            <a:r>
              <a:rPr lang="tr-TR" altLang="tr-TR" sz="2400" dirty="0">
                <a:solidFill>
                  <a:srgbClr val="FFFF00"/>
                </a:solidFill>
                <a:latin typeface="Comic Sans MS" panose="030F0702030302020204" pitchFamily="66" charset="0"/>
                <a:cs typeface="Times New Roman" panose="02020603050405020304" pitchFamily="18" charset="0"/>
              </a:rPr>
              <a:t> = 52,08 </a:t>
            </a:r>
            <a:r>
              <a:rPr lang="tr-TR" altLang="tr-TR" sz="2400" dirty="0" err="1">
                <a:solidFill>
                  <a:srgbClr val="FFFF00"/>
                </a:solidFill>
                <a:latin typeface="Comic Sans MS" panose="030F0702030302020204" pitchFamily="66" charset="0"/>
                <a:cs typeface="Times New Roman" panose="02020603050405020304" pitchFamily="18" charset="0"/>
              </a:rPr>
              <a:t>mL</a:t>
            </a:r>
            <a:endParaRPr lang="tr-TR" altLang="tr-TR" sz="2400" dirty="0">
              <a:solidFill>
                <a:srgbClr val="FFFF00"/>
              </a:solidFill>
              <a:latin typeface="Comic Sans MS" panose="030F0702030302020204" pitchFamily="66" charset="0"/>
            </a:endParaRPr>
          </a:p>
          <a:p>
            <a:pPr algn="just" eaLnBrk="0" hangingPunct="0"/>
            <a:endParaRPr lang="tr-TR" altLang="tr-TR" sz="24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400" dirty="0">
                <a:solidFill>
                  <a:srgbClr val="FFFFFF"/>
                </a:solidFill>
                <a:latin typeface="Comic Sans MS" panose="030F0702030302020204" pitchFamily="66" charset="0"/>
                <a:cs typeface="Times New Roman" panose="02020603050405020304" pitchFamily="18" charset="0"/>
              </a:rPr>
              <a:t>% 96 </a:t>
            </a:r>
            <a:r>
              <a:rPr lang="tr-TR" altLang="tr-TR" sz="2400" dirty="0" err="1">
                <a:solidFill>
                  <a:srgbClr val="FFFFFF"/>
                </a:solidFill>
                <a:latin typeface="Comic Sans MS" panose="030F0702030302020204" pitchFamily="66" charset="0"/>
                <a:cs typeface="Times New Roman" panose="02020603050405020304" pitchFamily="18" charset="0"/>
              </a:rPr>
              <a:t>lık</a:t>
            </a:r>
            <a:r>
              <a:rPr lang="tr-TR" altLang="tr-TR" sz="2400" dirty="0">
                <a:solidFill>
                  <a:srgbClr val="FFFFFF"/>
                </a:solidFill>
                <a:latin typeface="Comic Sans MS" panose="030F0702030302020204" pitchFamily="66" charset="0"/>
                <a:cs typeface="Times New Roman" panose="02020603050405020304" pitchFamily="18" charset="0"/>
              </a:rPr>
              <a:t> alkolden</a:t>
            </a:r>
            <a:r>
              <a:rPr lang="tr-TR" altLang="tr-TR" sz="2400" b="1" dirty="0">
                <a:solidFill>
                  <a:srgbClr val="FFFFFF"/>
                </a:solidFill>
                <a:latin typeface="Comic Sans MS" panose="030F0702030302020204" pitchFamily="66" charset="0"/>
                <a:cs typeface="Times New Roman" panose="02020603050405020304" pitchFamily="18" charset="0"/>
              </a:rPr>
              <a:t> </a:t>
            </a:r>
            <a:r>
              <a:rPr lang="tr-TR" altLang="tr-TR" sz="2400" dirty="0">
                <a:solidFill>
                  <a:srgbClr val="FFFFFF"/>
                </a:solidFill>
                <a:latin typeface="Comic Sans MS" panose="030F0702030302020204" pitchFamily="66" charset="0"/>
                <a:cs typeface="Times New Roman" panose="02020603050405020304" pitchFamily="18" charset="0"/>
              </a:rPr>
              <a:t>52,08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alıp, 100 </a:t>
            </a:r>
            <a:r>
              <a:rPr lang="tr-TR" altLang="tr-TR" sz="2400" dirty="0" err="1">
                <a:solidFill>
                  <a:srgbClr val="FFFFFF"/>
                </a:solidFill>
                <a:latin typeface="Comic Sans MS" panose="030F0702030302020204" pitchFamily="66" charset="0"/>
                <a:cs typeface="Times New Roman" panose="02020603050405020304" pitchFamily="18" charset="0"/>
              </a:rPr>
              <a:t>mL</a:t>
            </a:r>
            <a:r>
              <a:rPr lang="tr-TR" altLang="tr-TR" sz="2400" dirty="0">
                <a:solidFill>
                  <a:srgbClr val="FFFFFF"/>
                </a:solidFill>
                <a:latin typeface="Comic Sans MS" panose="030F0702030302020204" pitchFamily="66" charset="0"/>
                <a:cs typeface="Times New Roman" panose="02020603050405020304" pitchFamily="18" charset="0"/>
              </a:rPr>
              <a:t> ye tamamlarsak, yeni çözeltimiz % 50 </a:t>
            </a:r>
            <a:r>
              <a:rPr lang="tr-TR" altLang="tr-TR" sz="2400" dirty="0" err="1">
                <a:solidFill>
                  <a:srgbClr val="FFFFFF"/>
                </a:solidFill>
                <a:latin typeface="Comic Sans MS" panose="030F0702030302020204" pitchFamily="66" charset="0"/>
                <a:cs typeface="Times New Roman" panose="02020603050405020304" pitchFamily="18" charset="0"/>
              </a:rPr>
              <a:t>lik</a:t>
            </a:r>
            <a:r>
              <a:rPr lang="tr-TR" altLang="tr-TR" sz="2400" dirty="0">
                <a:solidFill>
                  <a:srgbClr val="FFFFFF"/>
                </a:solidFill>
                <a:latin typeface="Comic Sans MS" panose="030F0702030302020204" pitchFamily="66" charset="0"/>
                <a:cs typeface="Times New Roman" panose="02020603050405020304" pitchFamily="18" charset="0"/>
              </a:rPr>
              <a:t> olur.</a:t>
            </a:r>
            <a:endParaRPr lang="tr-TR" altLang="tr-TR" sz="2400" dirty="0">
              <a:solidFill>
                <a:srgbClr val="FFFFFF"/>
              </a:solidFill>
              <a:latin typeface="Comic Sans MS" panose="030F0702030302020204" pitchFamily="66" charset="0"/>
            </a:endParaRPr>
          </a:p>
        </p:txBody>
      </p:sp>
      <p:sp>
        <p:nvSpPr>
          <p:cNvPr id="65540" name="Rectangle 4"/>
          <p:cNvSpPr>
            <a:spLocks noChangeArrowheads="1"/>
          </p:cNvSpPr>
          <p:nvPr/>
        </p:nvSpPr>
        <p:spPr bwMode="auto">
          <a:xfrm>
            <a:off x="357188" y="3643313"/>
            <a:ext cx="8501062"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a:solidFill>
                  <a:srgbClr val="FFFFFF"/>
                </a:solidFill>
                <a:latin typeface="Comic Sans MS" panose="030F0702030302020204" pitchFamily="66" charset="0"/>
                <a:cs typeface="Times New Roman" panose="02020603050405020304" pitchFamily="18" charset="0"/>
              </a:rPr>
              <a:t>Yüksek konsantrasyonlu bir çözeltiden düşük konsantrasyonlu bir çözelti hazırlanmasında, </a:t>
            </a:r>
            <a:r>
              <a:rPr lang="tr-TR" altLang="tr-TR" sz="2800">
                <a:solidFill>
                  <a:srgbClr val="FFC000"/>
                </a:solidFill>
                <a:latin typeface="Comic Sans MS" panose="030F0702030302020204" pitchFamily="66" charset="0"/>
                <a:cs typeface="Times New Roman" panose="02020603050405020304" pitchFamily="18" charset="0"/>
              </a:rPr>
              <a:t>normal</a:t>
            </a:r>
            <a:r>
              <a:rPr lang="tr-TR" altLang="tr-TR" sz="2800">
                <a:solidFill>
                  <a:srgbClr val="FFFFFF"/>
                </a:solidFill>
                <a:latin typeface="Comic Sans MS" panose="030F0702030302020204" pitchFamily="66" charset="0"/>
                <a:cs typeface="Times New Roman" panose="02020603050405020304" pitchFamily="18" charset="0"/>
              </a:rPr>
              <a:t>, </a:t>
            </a:r>
            <a:r>
              <a:rPr lang="tr-TR" altLang="tr-TR" sz="2800">
                <a:solidFill>
                  <a:srgbClr val="000099"/>
                </a:solidFill>
                <a:latin typeface="Comic Sans MS" panose="030F0702030302020204" pitchFamily="66" charset="0"/>
                <a:cs typeface="Times New Roman" panose="02020603050405020304" pitchFamily="18" charset="0"/>
              </a:rPr>
              <a:t>molar</a:t>
            </a:r>
            <a:r>
              <a:rPr lang="tr-TR" altLang="tr-TR" sz="2800">
                <a:solidFill>
                  <a:srgbClr val="FFFFFF"/>
                </a:solidFill>
                <a:latin typeface="Comic Sans MS" panose="030F0702030302020204" pitchFamily="66" charset="0"/>
                <a:cs typeface="Times New Roman" panose="02020603050405020304" pitchFamily="18" charset="0"/>
              </a:rPr>
              <a:t> veya </a:t>
            </a:r>
            <a:r>
              <a:rPr lang="tr-TR" altLang="tr-TR" sz="2800">
                <a:solidFill>
                  <a:srgbClr val="C00000"/>
                </a:solidFill>
                <a:latin typeface="Comic Sans MS" panose="030F0702030302020204" pitchFamily="66" charset="0"/>
                <a:cs typeface="Times New Roman" panose="02020603050405020304" pitchFamily="18" charset="0"/>
              </a:rPr>
              <a:t>ppm</a:t>
            </a:r>
            <a:r>
              <a:rPr lang="tr-TR" altLang="tr-TR" sz="2800">
                <a:solidFill>
                  <a:srgbClr val="FFFFFF"/>
                </a:solidFill>
                <a:latin typeface="Comic Sans MS" panose="030F0702030302020204" pitchFamily="66" charset="0"/>
                <a:cs typeface="Times New Roman" panose="02020603050405020304" pitchFamily="18" charset="0"/>
              </a:rPr>
              <a:t> düzeyindeki çözeltiler içinde aynı seyreltme formülünden yararlanılır.</a:t>
            </a:r>
            <a:endParaRPr lang="tr-TR" altLang="tr-TR" sz="280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65537">
                                            <p:txEl>
                                              <p:pRg st="2" end="2"/>
                                            </p:txEl>
                                          </p:spTgt>
                                        </p:tgtEl>
                                        <p:attrNameLst>
                                          <p:attrName>style.visibility</p:attrName>
                                        </p:attrNameLst>
                                      </p:cBhvr>
                                      <p:to>
                                        <p:strVal val="visible"/>
                                      </p:to>
                                    </p:set>
                                    <p:anim calcmode="lin" valueType="num">
                                      <p:cBhvr additive="base">
                                        <p:cTn id="7" dur="500" fill="hold"/>
                                        <p:tgtEl>
                                          <p:spTgt spid="65537">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5537">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540">
                                            <p:txEl>
                                              <p:pRg st="0" end="0"/>
                                            </p:txEl>
                                          </p:spTgt>
                                        </p:tgtEl>
                                        <p:attrNameLst>
                                          <p:attrName>style.visibility</p:attrName>
                                        </p:attrNameLst>
                                      </p:cBhvr>
                                      <p:to>
                                        <p:strVal val="visible"/>
                                      </p:to>
                                    </p:set>
                                    <p:anim calcmode="lin" valueType="num">
                                      <p:cBhvr additive="base">
                                        <p:cTn id="11" dur="500" fill="hold"/>
                                        <p:tgtEl>
                                          <p:spTgt spid="65540">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554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428625" y="1357635"/>
            <a:ext cx="8429625" cy="352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b="1" dirty="0" smtClean="0">
                <a:solidFill>
                  <a:srgbClr val="FF0000"/>
                </a:solidFill>
                <a:latin typeface="Comic Sans MS" panose="030F0702030302020204" pitchFamily="66" charset="0"/>
                <a:cs typeface="Times New Roman" panose="02020603050405020304" pitchFamily="18" charset="0"/>
              </a:rPr>
              <a:t>Örnek3; </a:t>
            </a:r>
            <a:r>
              <a:rPr lang="tr-TR" altLang="tr-TR" sz="2800" dirty="0">
                <a:solidFill>
                  <a:srgbClr val="FFFFFF"/>
                </a:solidFill>
                <a:latin typeface="Comic Sans MS" panose="030F0702030302020204" pitchFamily="66" charset="0"/>
                <a:cs typeface="Times New Roman" panose="02020603050405020304" pitchFamily="18" charset="0"/>
              </a:rPr>
              <a:t>0,1 N </a:t>
            </a:r>
            <a:r>
              <a:rPr lang="tr-TR" altLang="tr-TR" sz="2800" dirty="0" err="1">
                <a:solidFill>
                  <a:srgbClr val="FFFFFF"/>
                </a:solidFill>
                <a:latin typeface="Comic Sans MS" panose="030F0702030302020204" pitchFamily="66" charset="0"/>
                <a:cs typeface="Times New Roman" panose="02020603050405020304" pitchFamily="18" charset="0"/>
              </a:rPr>
              <a:t>NaOH</a:t>
            </a:r>
            <a:r>
              <a:rPr lang="tr-TR" altLang="tr-TR" sz="2800" dirty="0">
                <a:solidFill>
                  <a:srgbClr val="FFFFFF"/>
                </a:solidFill>
                <a:latin typeface="Comic Sans MS" panose="030F0702030302020204" pitchFamily="66" charset="0"/>
                <a:cs typeface="Times New Roman" panose="02020603050405020304" pitchFamily="18" charset="0"/>
              </a:rPr>
              <a:t> çözeltisinden 200 </a:t>
            </a:r>
            <a:r>
              <a:rPr lang="tr-TR" altLang="tr-TR" sz="2800" dirty="0" err="1">
                <a:solidFill>
                  <a:srgbClr val="FFFFFF"/>
                </a:solidFill>
                <a:latin typeface="Comic Sans MS" panose="030F0702030302020204" pitchFamily="66" charset="0"/>
                <a:cs typeface="Times New Roman" panose="02020603050405020304" pitchFamily="18" charset="0"/>
              </a:rPr>
              <a:t>mL</a:t>
            </a:r>
            <a:r>
              <a:rPr lang="tr-TR" altLang="tr-TR" sz="2800" dirty="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9933"/>
                </a:solidFill>
                <a:latin typeface="Comic Sans MS" panose="030F0702030302020204" pitchFamily="66" charset="0"/>
                <a:cs typeface="Times New Roman" panose="02020603050405020304" pitchFamily="18" charset="0"/>
              </a:rPr>
              <a:t>0,004 N </a:t>
            </a:r>
            <a:r>
              <a:rPr lang="tr-TR" altLang="tr-TR" sz="2800" dirty="0" err="1">
                <a:solidFill>
                  <a:srgbClr val="FF9933"/>
                </a:solidFill>
                <a:latin typeface="Comic Sans MS" panose="030F0702030302020204" pitchFamily="66" charset="0"/>
                <a:cs typeface="Times New Roman" panose="02020603050405020304" pitchFamily="18" charset="0"/>
              </a:rPr>
              <a:t>lik</a:t>
            </a:r>
            <a:r>
              <a:rPr lang="tr-TR" altLang="tr-TR" sz="2800" dirty="0">
                <a:solidFill>
                  <a:srgbClr val="FF9933"/>
                </a:solidFill>
                <a:latin typeface="Comic Sans MS" panose="030F0702030302020204" pitchFamily="66" charset="0"/>
                <a:cs typeface="Times New Roman" panose="02020603050405020304" pitchFamily="18" charset="0"/>
              </a:rPr>
              <a:t> </a:t>
            </a:r>
            <a:r>
              <a:rPr lang="tr-TR" altLang="tr-TR" sz="2800" dirty="0" err="1">
                <a:solidFill>
                  <a:srgbClr val="FF9933"/>
                </a:solidFill>
                <a:latin typeface="Comic Sans MS" panose="030F0702030302020204" pitchFamily="66" charset="0"/>
                <a:cs typeface="Times New Roman" panose="02020603050405020304" pitchFamily="18" charset="0"/>
              </a:rPr>
              <a:t>NaOH</a:t>
            </a:r>
            <a:r>
              <a:rPr lang="tr-TR" altLang="tr-TR" sz="2800" dirty="0">
                <a:solidFill>
                  <a:srgbClr val="FF9933"/>
                </a:solidFill>
                <a:latin typeface="Comic Sans MS" panose="030F0702030302020204" pitchFamily="66" charset="0"/>
                <a:cs typeface="Times New Roman" panose="02020603050405020304" pitchFamily="18" charset="0"/>
              </a:rPr>
              <a:t> çözeltisi </a:t>
            </a:r>
            <a:r>
              <a:rPr lang="tr-TR" altLang="tr-TR" sz="2800" dirty="0">
                <a:solidFill>
                  <a:srgbClr val="FFFFFF"/>
                </a:solidFill>
                <a:latin typeface="Comic Sans MS" panose="030F0702030302020204" pitchFamily="66" charset="0"/>
                <a:cs typeface="Times New Roman" panose="02020603050405020304" pitchFamily="18" charset="0"/>
              </a:rPr>
              <a:t>nasıl hazırlanır.</a:t>
            </a:r>
          </a:p>
          <a:p>
            <a:pPr algn="ctr" eaLnBrk="0" hangingPunct="0"/>
            <a:endParaRPr lang="tr-TR" altLang="tr-TR" sz="2800" dirty="0">
              <a:solidFill>
                <a:srgbClr val="FFFFFF"/>
              </a:solidFill>
              <a:latin typeface="Comic Sans MS" panose="030F0702030302020204" pitchFamily="66" charset="0"/>
            </a:endParaRPr>
          </a:p>
          <a:p>
            <a:pPr algn="ctr" eaLnBrk="0" hangingPunct="0"/>
            <a:r>
              <a:rPr lang="tr-TR" altLang="tr-TR" sz="2800" dirty="0">
                <a:solidFill>
                  <a:srgbClr val="FFFFFF"/>
                </a:solidFill>
                <a:latin typeface="Comic Sans MS" panose="030F0702030302020204" pitchFamily="66" charset="0"/>
                <a:cs typeface="Times New Roman" panose="02020603050405020304" pitchFamily="18" charset="0"/>
              </a:rPr>
              <a:t>C</a:t>
            </a:r>
            <a:r>
              <a:rPr lang="tr-TR" altLang="tr-TR" sz="2800" baseline="-30000" dirty="0">
                <a:solidFill>
                  <a:srgbClr val="FFFFFF"/>
                </a:solidFill>
                <a:latin typeface="Comic Sans MS" panose="030F0702030302020204" pitchFamily="66" charset="0"/>
                <a:cs typeface="Times New Roman" panose="02020603050405020304" pitchFamily="18" charset="0"/>
              </a:rPr>
              <a:t>1</a:t>
            </a:r>
            <a:r>
              <a:rPr lang="tr-TR" altLang="tr-TR" sz="2800" dirty="0">
                <a:solidFill>
                  <a:srgbClr val="FFFFFF"/>
                </a:solidFill>
                <a:latin typeface="Comic Sans MS" panose="030F0702030302020204" pitchFamily="66" charset="0"/>
                <a:cs typeface="Times New Roman" panose="02020603050405020304" pitchFamily="18" charset="0"/>
              </a:rPr>
              <a:t> x V</a:t>
            </a:r>
            <a:r>
              <a:rPr lang="tr-TR" altLang="tr-TR" sz="2800" baseline="-30000" dirty="0">
                <a:solidFill>
                  <a:srgbClr val="FFFFFF"/>
                </a:solidFill>
                <a:latin typeface="Comic Sans MS" panose="030F0702030302020204" pitchFamily="66" charset="0"/>
                <a:cs typeface="Times New Roman" panose="02020603050405020304" pitchFamily="18" charset="0"/>
              </a:rPr>
              <a:t>1</a:t>
            </a:r>
            <a:r>
              <a:rPr lang="tr-TR" altLang="tr-TR" sz="2800" dirty="0">
                <a:solidFill>
                  <a:srgbClr val="FFFFFF"/>
                </a:solidFill>
                <a:latin typeface="Comic Sans MS" panose="030F0702030302020204" pitchFamily="66" charset="0"/>
                <a:cs typeface="Times New Roman" panose="02020603050405020304" pitchFamily="18" charset="0"/>
              </a:rPr>
              <a:t> = C</a:t>
            </a:r>
            <a:r>
              <a:rPr lang="tr-TR" altLang="tr-TR" sz="2800" baseline="-30000" dirty="0">
                <a:solidFill>
                  <a:srgbClr val="FFFFFF"/>
                </a:solidFill>
                <a:latin typeface="Comic Sans MS" panose="030F0702030302020204" pitchFamily="66" charset="0"/>
                <a:cs typeface="Times New Roman" panose="02020603050405020304" pitchFamily="18" charset="0"/>
              </a:rPr>
              <a:t>2</a:t>
            </a:r>
            <a:r>
              <a:rPr lang="tr-TR" altLang="tr-TR" sz="2800" dirty="0">
                <a:solidFill>
                  <a:srgbClr val="FFFFFF"/>
                </a:solidFill>
                <a:latin typeface="Comic Sans MS" panose="030F0702030302020204" pitchFamily="66" charset="0"/>
                <a:cs typeface="Times New Roman" panose="02020603050405020304" pitchFamily="18" charset="0"/>
              </a:rPr>
              <a:t> x V</a:t>
            </a:r>
            <a:r>
              <a:rPr lang="tr-TR" altLang="tr-TR" sz="2800" baseline="-30000" dirty="0">
                <a:solidFill>
                  <a:srgbClr val="FFFFFF"/>
                </a:solidFill>
                <a:latin typeface="Comic Sans MS" panose="030F0702030302020204" pitchFamily="66" charset="0"/>
                <a:cs typeface="Times New Roman" panose="02020603050405020304" pitchFamily="18" charset="0"/>
              </a:rPr>
              <a:t>2 </a:t>
            </a:r>
            <a:r>
              <a:rPr lang="tr-TR" altLang="tr-TR" sz="2800" dirty="0">
                <a:solidFill>
                  <a:srgbClr val="FFFFFF"/>
                </a:solidFill>
                <a:latin typeface="Comic Sans MS" panose="030F0702030302020204" pitchFamily="66" charset="0"/>
                <a:cs typeface="Times New Roman" panose="02020603050405020304" pitchFamily="18" charset="0"/>
              </a:rPr>
              <a:t>→ </a:t>
            </a:r>
            <a:r>
              <a:rPr lang="tr-TR" altLang="tr-TR" sz="2800" dirty="0" smtClean="0">
                <a:solidFill>
                  <a:srgbClr val="FFFFFF"/>
                </a:solidFill>
                <a:latin typeface="Comic Sans MS" panose="030F0702030302020204" pitchFamily="66" charset="0"/>
                <a:cs typeface="Times New Roman" panose="02020603050405020304" pitchFamily="18" charset="0"/>
              </a:rPr>
              <a:t>0,1 </a:t>
            </a:r>
            <a:r>
              <a:rPr lang="tr-TR" altLang="tr-TR" sz="2800" dirty="0">
                <a:solidFill>
                  <a:srgbClr val="FFFFFF"/>
                </a:solidFill>
                <a:latin typeface="Comic Sans MS" panose="030F0702030302020204" pitchFamily="66" charset="0"/>
                <a:cs typeface="Times New Roman" panose="02020603050405020304" pitchFamily="18" charset="0"/>
              </a:rPr>
              <a:t>N x </a:t>
            </a:r>
            <a:r>
              <a:rPr lang="tr-TR" altLang="tr-TR" sz="2800" dirty="0" smtClean="0">
                <a:solidFill>
                  <a:srgbClr val="FFFFFF"/>
                </a:solidFill>
                <a:latin typeface="Comic Sans MS" panose="030F0702030302020204" pitchFamily="66" charset="0"/>
                <a:cs typeface="Times New Roman" panose="02020603050405020304" pitchFamily="18" charset="0"/>
              </a:rPr>
              <a:t>V</a:t>
            </a:r>
            <a:r>
              <a:rPr lang="tr-TR" altLang="tr-TR" sz="2800" baseline="-30000" dirty="0" smtClean="0">
                <a:solidFill>
                  <a:srgbClr val="FFFFFF"/>
                </a:solidFill>
                <a:latin typeface="Comic Sans MS" panose="030F0702030302020204" pitchFamily="66" charset="0"/>
                <a:cs typeface="Times New Roman" panose="02020603050405020304" pitchFamily="18" charset="0"/>
              </a:rPr>
              <a:t>1 </a:t>
            </a:r>
            <a:r>
              <a:rPr lang="tr-TR" altLang="tr-TR" sz="2800" dirty="0" smtClean="0">
                <a:solidFill>
                  <a:srgbClr val="FFFFFF"/>
                </a:solidFill>
                <a:latin typeface="Comic Sans MS" panose="030F0702030302020204" pitchFamily="66" charset="0"/>
                <a:cs typeface="Times New Roman" panose="02020603050405020304" pitchFamily="18" charset="0"/>
              </a:rPr>
              <a:t>=</a:t>
            </a:r>
            <a:r>
              <a:rPr lang="tr-TR" altLang="tr-TR" sz="2800" baseline="-300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0,004 N x 200 </a:t>
            </a:r>
            <a:r>
              <a:rPr lang="tr-TR" altLang="tr-TR" sz="2800" dirty="0" err="1">
                <a:solidFill>
                  <a:srgbClr val="FFFFFF"/>
                </a:solidFill>
                <a:latin typeface="Comic Sans MS" panose="030F0702030302020204" pitchFamily="66" charset="0"/>
                <a:cs typeface="Times New Roman" panose="02020603050405020304" pitchFamily="18" charset="0"/>
              </a:rPr>
              <a:t>mL</a:t>
            </a:r>
            <a:r>
              <a:rPr lang="tr-TR" altLang="tr-TR" sz="2800" dirty="0">
                <a:solidFill>
                  <a:srgbClr val="FFFFFF"/>
                </a:solidFill>
                <a:latin typeface="Comic Sans MS" panose="030F0702030302020204" pitchFamily="66" charset="0"/>
                <a:cs typeface="Times New Roman" panose="02020603050405020304" pitchFamily="18" charset="0"/>
              </a:rPr>
              <a:t> </a:t>
            </a:r>
            <a:r>
              <a:rPr lang="tr-TR" altLang="tr-TR" sz="2800" dirty="0" smtClean="0">
                <a:solidFill>
                  <a:srgbClr val="00FF00"/>
                </a:solidFill>
                <a:latin typeface="Comic Sans MS" panose="030F0702030302020204" pitchFamily="66" charset="0"/>
                <a:cs typeface="Times New Roman" panose="02020603050405020304" pitchFamily="18" charset="0"/>
              </a:rPr>
              <a:t>→ V</a:t>
            </a:r>
            <a:r>
              <a:rPr lang="tr-TR" altLang="tr-TR" sz="2800" baseline="-30000" dirty="0">
                <a:solidFill>
                  <a:srgbClr val="00FF00"/>
                </a:solidFill>
                <a:latin typeface="Comic Sans MS" panose="030F0702030302020204" pitchFamily="66" charset="0"/>
                <a:cs typeface="Times New Roman" panose="02020603050405020304" pitchFamily="18" charset="0"/>
              </a:rPr>
              <a:t>1</a:t>
            </a:r>
            <a:r>
              <a:rPr lang="tr-TR" altLang="tr-TR" sz="2800" dirty="0" smtClean="0">
                <a:solidFill>
                  <a:srgbClr val="00FF00"/>
                </a:solidFill>
                <a:latin typeface="Comic Sans MS" panose="030F0702030302020204" pitchFamily="66" charset="0"/>
                <a:cs typeface="Times New Roman" panose="02020603050405020304" pitchFamily="18" charset="0"/>
              </a:rPr>
              <a:t> </a:t>
            </a:r>
            <a:r>
              <a:rPr lang="tr-TR" altLang="tr-TR" sz="2800" dirty="0">
                <a:solidFill>
                  <a:srgbClr val="00FF00"/>
                </a:solidFill>
                <a:latin typeface="Comic Sans MS" panose="030F0702030302020204" pitchFamily="66" charset="0"/>
                <a:cs typeface="Times New Roman" panose="02020603050405020304" pitchFamily="18" charset="0"/>
              </a:rPr>
              <a:t>= </a:t>
            </a:r>
            <a:r>
              <a:rPr lang="tr-TR" altLang="tr-TR" sz="2800" b="1" dirty="0">
                <a:solidFill>
                  <a:srgbClr val="00FF00"/>
                </a:solidFill>
                <a:latin typeface="Comic Sans MS" panose="030F0702030302020204" pitchFamily="66" charset="0"/>
                <a:cs typeface="Times New Roman" panose="02020603050405020304" pitchFamily="18" charset="0"/>
              </a:rPr>
              <a:t>8 </a:t>
            </a:r>
            <a:r>
              <a:rPr lang="tr-TR" altLang="tr-TR" sz="2800" b="1" dirty="0" err="1">
                <a:solidFill>
                  <a:srgbClr val="00FF00"/>
                </a:solidFill>
                <a:latin typeface="Comic Sans MS" panose="030F0702030302020204" pitchFamily="66" charset="0"/>
                <a:cs typeface="Times New Roman" panose="02020603050405020304" pitchFamily="18" charset="0"/>
              </a:rPr>
              <a:t>mL</a:t>
            </a:r>
            <a:r>
              <a:rPr lang="tr-TR" altLang="tr-TR" sz="2800" b="1" dirty="0">
                <a:solidFill>
                  <a:srgbClr val="00FF00"/>
                </a:solidFill>
                <a:latin typeface="Comic Sans MS" panose="030F0702030302020204" pitchFamily="66" charset="0"/>
                <a:cs typeface="Times New Roman" panose="02020603050405020304" pitchFamily="18" charset="0"/>
              </a:rPr>
              <a:t> </a:t>
            </a:r>
          </a:p>
          <a:p>
            <a:pPr algn="just" eaLnBrk="0" hangingPunct="0"/>
            <a:endParaRPr lang="tr-TR" altLang="tr-TR" sz="2800" b="1"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800" b="1" dirty="0">
                <a:solidFill>
                  <a:srgbClr val="FFFF00"/>
                </a:solidFill>
                <a:latin typeface="Comic Sans MS" panose="030F0702030302020204" pitchFamily="66" charset="0"/>
                <a:cs typeface="Times New Roman" panose="02020603050405020304" pitchFamily="18" charset="0"/>
              </a:rPr>
              <a:t>0,1 N </a:t>
            </a:r>
            <a:r>
              <a:rPr lang="tr-TR" altLang="tr-TR" sz="2800" b="1" dirty="0" err="1">
                <a:solidFill>
                  <a:srgbClr val="FFFF00"/>
                </a:solidFill>
                <a:latin typeface="Comic Sans MS" panose="030F0702030302020204" pitchFamily="66" charset="0"/>
                <a:cs typeface="Times New Roman" panose="02020603050405020304" pitchFamily="18" charset="0"/>
              </a:rPr>
              <a:t>NaOH</a:t>
            </a:r>
            <a:r>
              <a:rPr lang="tr-TR" altLang="tr-TR" sz="2800" dirty="0">
                <a:solidFill>
                  <a:srgbClr val="FFFF00"/>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çözeltisinden alınır ve saf su ile 200 </a:t>
            </a:r>
            <a:r>
              <a:rPr lang="tr-TR" altLang="tr-TR" sz="2800" dirty="0" err="1">
                <a:solidFill>
                  <a:srgbClr val="FFFFFF"/>
                </a:solidFill>
                <a:latin typeface="Comic Sans MS" panose="030F0702030302020204" pitchFamily="66" charset="0"/>
                <a:cs typeface="Times New Roman" panose="02020603050405020304" pitchFamily="18" charset="0"/>
              </a:rPr>
              <a:t>mL</a:t>
            </a:r>
            <a:r>
              <a:rPr lang="tr-TR" altLang="tr-TR" sz="2800" dirty="0">
                <a:solidFill>
                  <a:srgbClr val="FFFFFF"/>
                </a:solidFill>
                <a:latin typeface="Comic Sans MS" panose="030F0702030302020204" pitchFamily="66" charset="0"/>
                <a:cs typeface="Times New Roman" panose="02020603050405020304" pitchFamily="18" charset="0"/>
              </a:rPr>
              <a:t> ye tamamlanır. </a:t>
            </a:r>
            <a:endParaRPr lang="tr-TR" altLang="tr-TR" sz="2800"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323528" y="188640"/>
            <a:ext cx="8429625" cy="654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tr-TR" altLang="tr-TR" sz="2800" b="1" dirty="0" smtClean="0">
                <a:solidFill>
                  <a:srgbClr val="FF0000"/>
                </a:solidFill>
                <a:latin typeface="Comic Sans MS" panose="030F0702030302020204" pitchFamily="66" charset="0"/>
                <a:cs typeface="Times New Roman" panose="02020603050405020304" pitchFamily="18" charset="0"/>
              </a:rPr>
              <a:t>Örnek4; </a:t>
            </a:r>
            <a:r>
              <a:rPr lang="tr-TR" altLang="tr-TR" sz="2800" dirty="0">
                <a:solidFill>
                  <a:srgbClr val="FFFFFF"/>
                </a:solidFill>
                <a:latin typeface="Comic Sans MS" panose="030F0702030302020204" pitchFamily="66" charset="0"/>
                <a:cs typeface="Times New Roman" panose="02020603050405020304" pitchFamily="18" charset="0"/>
              </a:rPr>
              <a:t>Yoğunluğu 1,19 g/</a:t>
            </a:r>
            <a:r>
              <a:rPr lang="tr-TR" altLang="tr-TR" sz="2800" dirty="0" err="1">
                <a:solidFill>
                  <a:srgbClr val="FFFFFF"/>
                </a:solidFill>
                <a:latin typeface="Comic Sans MS" panose="030F0702030302020204" pitchFamily="66" charset="0"/>
                <a:cs typeface="Times New Roman" panose="02020603050405020304" pitchFamily="18" charset="0"/>
              </a:rPr>
              <a:t>mL</a:t>
            </a:r>
            <a:r>
              <a:rPr lang="tr-TR" altLang="tr-TR" sz="2800" dirty="0">
                <a:solidFill>
                  <a:srgbClr val="FFFFFF"/>
                </a:solidFill>
                <a:latin typeface="Comic Sans MS" panose="030F0702030302020204" pitchFamily="66" charset="0"/>
                <a:cs typeface="Times New Roman" panose="02020603050405020304" pitchFamily="18" charset="0"/>
              </a:rPr>
              <a:t> olan % 36 </a:t>
            </a:r>
            <a:r>
              <a:rPr lang="tr-TR" altLang="tr-TR" sz="2800" dirty="0" err="1">
                <a:solidFill>
                  <a:srgbClr val="FFFFFF"/>
                </a:solidFill>
                <a:latin typeface="Comic Sans MS" panose="030F0702030302020204" pitchFamily="66" charset="0"/>
                <a:cs typeface="Times New Roman" panose="02020603050405020304" pitchFamily="18" charset="0"/>
              </a:rPr>
              <a:t>lık</a:t>
            </a:r>
            <a:r>
              <a:rPr lang="tr-TR" altLang="tr-TR" sz="2800" b="1" dirty="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derişik </a:t>
            </a:r>
            <a:r>
              <a:rPr lang="tr-TR" altLang="tr-TR" sz="2800" dirty="0" err="1">
                <a:solidFill>
                  <a:srgbClr val="FFFFFF"/>
                </a:solidFill>
                <a:latin typeface="Comic Sans MS" panose="030F0702030302020204" pitchFamily="66" charset="0"/>
                <a:cs typeface="Times New Roman" panose="02020603050405020304" pitchFamily="18" charset="0"/>
              </a:rPr>
              <a:t>HCl</a:t>
            </a:r>
            <a:r>
              <a:rPr lang="tr-TR" altLang="tr-TR" sz="2800" dirty="0">
                <a:solidFill>
                  <a:srgbClr val="FFFFFF"/>
                </a:solidFill>
                <a:latin typeface="Comic Sans MS" panose="030F0702030302020204" pitchFamily="66" charset="0"/>
                <a:cs typeface="Times New Roman" panose="02020603050405020304" pitchFamily="18" charset="0"/>
              </a:rPr>
              <a:t> çözeltisinden </a:t>
            </a:r>
            <a:r>
              <a:rPr lang="tr-TR" altLang="tr-TR" sz="2800" dirty="0">
                <a:solidFill>
                  <a:srgbClr val="FF0000"/>
                </a:solidFill>
                <a:latin typeface="Comic Sans MS" panose="030F0702030302020204" pitchFamily="66" charset="0"/>
                <a:cs typeface="Times New Roman" panose="02020603050405020304" pitchFamily="18" charset="0"/>
              </a:rPr>
              <a:t>100 </a:t>
            </a:r>
            <a:r>
              <a:rPr lang="tr-TR" altLang="tr-TR" sz="2800" dirty="0" err="1">
                <a:solidFill>
                  <a:srgbClr val="FF0000"/>
                </a:solidFill>
                <a:latin typeface="Comic Sans MS" panose="030F0702030302020204" pitchFamily="66" charset="0"/>
                <a:cs typeface="Times New Roman" panose="02020603050405020304" pitchFamily="18" charset="0"/>
              </a:rPr>
              <a:t>mL</a:t>
            </a:r>
            <a:r>
              <a:rPr lang="tr-TR" altLang="tr-TR" sz="2800" dirty="0">
                <a:solidFill>
                  <a:srgbClr val="FF0000"/>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0,3 M </a:t>
            </a:r>
            <a:r>
              <a:rPr lang="tr-TR" altLang="tr-TR" sz="2800" dirty="0" err="1">
                <a:solidFill>
                  <a:srgbClr val="FFFFFF"/>
                </a:solidFill>
                <a:latin typeface="Comic Sans MS" panose="030F0702030302020204" pitchFamily="66" charset="0"/>
                <a:cs typeface="Times New Roman" panose="02020603050405020304" pitchFamily="18" charset="0"/>
              </a:rPr>
              <a:t>HCl</a:t>
            </a:r>
            <a:r>
              <a:rPr lang="tr-TR" altLang="tr-TR" sz="2800" dirty="0">
                <a:solidFill>
                  <a:srgbClr val="FFFFFF"/>
                </a:solidFill>
                <a:latin typeface="Comic Sans MS" panose="030F0702030302020204" pitchFamily="66" charset="0"/>
                <a:cs typeface="Times New Roman" panose="02020603050405020304" pitchFamily="18" charset="0"/>
              </a:rPr>
              <a:t> çözeltisi nasıl hazırlanır</a:t>
            </a:r>
            <a:r>
              <a:rPr lang="tr-TR" altLang="tr-TR" sz="2800" dirty="0" smtClean="0">
                <a:solidFill>
                  <a:srgbClr val="FFFFFF"/>
                </a:solidFill>
                <a:latin typeface="Comic Sans MS" panose="030F0702030302020204" pitchFamily="66" charset="0"/>
                <a:cs typeface="Times New Roman" panose="02020603050405020304" pitchFamily="18" charset="0"/>
              </a:rPr>
              <a:t>. HCL : </a:t>
            </a:r>
            <a:r>
              <a:rPr lang="tr-TR" altLang="tr-TR" sz="2800" dirty="0">
                <a:solidFill>
                  <a:srgbClr val="FFFFFF"/>
                </a:solidFill>
                <a:latin typeface="Comic Sans MS" panose="030F0702030302020204" pitchFamily="66" charset="0"/>
                <a:cs typeface="Times New Roman" panose="02020603050405020304" pitchFamily="18" charset="0"/>
              </a:rPr>
              <a:t>36,5 </a:t>
            </a:r>
            <a:r>
              <a:rPr lang="tr-TR" altLang="tr-TR" sz="2800" dirty="0" smtClean="0">
                <a:solidFill>
                  <a:srgbClr val="FFFFFF"/>
                </a:solidFill>
                <a:latin typeface="Comic Sans MS" panose="030F0702030302020204" pitchFamily="66" charset="0"/>
                <a:cs typeface="Times New Roman" panose="02020603050405020304" pitchFamily="18" charset="0"/>
              </a:rPr>
              <a:t>g/</a:t>
            </a:r>
            <a:r>
              <a:rPr lang="tr-TR" altLang="tr-TR" sz="2800" dirty="0" err="1" smtClean="0">
                <a:solidFill>
                  <a:srgbClr val="FFFFFF"/>
                </a:solidFill>
                <a:latin typeface="Comic Sans MS" panose="030F0702030302020204" pitchFamily="66" charset="0"/>
                <a:cs typeface="Times New Roman" panose="02020603050405020304" pitchFamily="18" charset="0"/>
              </a:rPr>
              <a:t>mol</a:t>
            </a:r>
            <a:r>
              <a:rPr lang="tr-TR" altLang="tr-TR" sz="2800" dirty="0" smtClean="0">
                <a:solidFill>
                  <a:srgbClr val="FFFFFF"/>
                </a:solidFill>
                <a:latin typeface="Comic Sans MS" panose="030F0702030302020204" pitchFamily="66" charset="0"/>
                <a:cs typeface="Times New Roman" panose="02020603050405020304" pitchFamily="18" charset="0"/>
              </a:rPr>
              <a:t> MA</a:t>
            </a:r>
            <a:endParaRPr lang="tr-TR" altLang="tr-TR" sz="2800" dirty="0">
              <a:solidFill>
                <a:srgbClr val="FFFFFF"/>
              </a:solidFill>
              <a:latin typeface="Comic Sans MS" panose="030F0702030302020204" pitchFamily="66" charset="0"/>
            </a:endParaRPr>
          </a:p>
          <a:p>
            <a:pPr eaLnBrk="0" hangingPunct="0"/>
            <a:r>
              <a:rPr lang="tr-TR" altLang="tr-TR" sz="2800" dirty="0" smtClean="0">
                <a:solidFill>
                  <a:srgbClr val="FFFF00"/>
                </a:solidFill>
                <a:latin typeface="Comic Sans MS" panose="030F0702030302020204" pitchFamily="66" charset="0"/>
                <a:cs typeface="Times New Roman" panose="02020603050405020304" pitchFamily="18" charset="0"/>
              </a:rPr>
              <a:t>Öz kütleden HCL miktarı hesaplanır </a:t>
            </a:r>
          </a:p>
          <a:p>
            <a:pPr algn="ctr" eaLnBrk="0" hangingPunct="0"/>
            <a:r>
              <a:rPr lang="tr-TR" altLang="tr-TR" sz="2800" dirty="0" smtClean="0">
                <a:solidFill>
                  <a:srgbClr val="FFFF00"/>
                </a:solidFill>
                <a:latin typeface="Comic Sans MS" panose="030F0702030302020204" pitchFamily="66" charset="0"/>
                <a:cs typeface="Times New Roman" panose="02020603050405020304" pitchFamily="18" charset="0"/>
              </a:rPr>
              <a:t>d </a:t>
            </a:r>
            <a:r>
              <a:rPr lang="tr-TR" altLang="tr-TR" sz="2800" dirty="0">
                <a:solidFill>
                  <a:srgbClr val="FFFF00"/>
                </a:solidFill>
                <a:latin typeface="Comic Sans MS" panose="030F0702030302020204" pitchFamily="66" charset="0"/>
                <a:cs typeface="Times New Roman" panose="02020603050405020304" pitchFamily="18" charset="0"/>
              </a:rPr>
              <a:t>= m / V → m = d . V → m = 1,19 </a:t>
            </a:r>
            <a:r>
              <a:rPr lang="tr-TR" altLang="tr-TR" sz="2800" dirty="0" smtClean="0">
                <a:solidFill>
                  <a:srgbClr val="FFFF00"/>
                </a:solidFill>
                <a:latin typeface="Comic Sans MS" panose="030F0702030302020204" pitchFamily="66" charset="0"/>
                <a:cs typeface="Times New Roman" panose="02020603050405020304" pitchFamily="18" charset="0"/>
              </a:rPr>
              <a:t>g/</a:t>
            </a:r>
            <a:r>
              <a:rPr lang="tr-TR" altLang="tr-TR" sz="2800" dirty="0" err="1" smtClean="0">
                <a:solidFill>
                  <a:srgbClr val="FFFF00"/>
                </a:solidFill>
                <a:latin typeface="Comic Sans MS" panose="030F0702030302020204" pitchFamily="66" charset="0"/>
                <a:cs typeface="Times New Roman" panose="02020603050405020304" pitchFamily="18" charset="0"/>
              </a:rPr>
              <a:t>mL</a:t>
            </a:r>
            <a:r>
              <a:rPr lang="tr-TR" altLang="tr-TR" sz="2800" dirty="0" smtClean="0">
                <a:solidFill>
                  <a:srgbClr val="FFFF00"/>
                </a:solidFill>
                <a:latin typeface="Comic Sans MS" panose="030F0702030302020204" pitchFamily="66" charset="0"/>
                <a:cs typeface="Times New Roman" panose="02020603050405020304" pitchFamily="18" charset="0"/>
              </a:rPr>
              <a:t> . 1000mL </a:t>
            </a:r>
            <a:r>
              <a:rPr lang="tr-TR" altLang="tr-TR" sz="2800" dirty="0">
                <a:solidFill>
                  <a:srgbClr val="FFFF00"/>
                </a:solidFill>
                <a:latin typeface="Comic Sans MS" panose="030F0702030302020204" pitchFamily="66" charset="0"/>
                <a:cs typeface="Times New Roman" panose="02020603050405020304" pitchFamily="18" charset="0"/>
              </a:rPr>
              <a:t>1190 g x (</a:t>
            </a:r>
            <a:r>
              <a:rPr lang="tr-TR" altLang="tr-TR" sz="2800" b="1" dirty="0">
                <a:solidFill>
                  <a:srgbClr val="FFFF00"/>
                </a:solidFill>
                <a:latin typeface="Comic Sans MS" panose="030F0702030302020204" pitchFamily="66" charset="0"/>
                <a:cs typeface="Times New Roman" panose="02020603050405020304" pitchFamily="18" charset="0"/>
              </a:rPr>
              <a:t>36 / 100</a:t>
            </a:r>
            <a:r>
              <a:rPr lang="tr-TR" altLang="tr-TR" sz="2800" dirty="0">
                <a:solidFill>
                  <a:srgbClr val="FFFF00"/>
                </a:solidFill>
                <a:latin typeface="Comic Sans MS" panose="030F0702030302020204" pitchFamily="66" charset="0"/>
                <a:cs typeface="Times New Roman" panose="02020603050405020304" pitchFamily="18" charset="0"/>
              </a:rPr>
              <a:t>) → </a:t>
            </a:r>
            <a:r>
              <a:rPr lang="tr-TR" altLang="tr-TR" sz="2800" b="1" dirty="0">
                <a:solidFill>
                  <a:srgbClr val="FFFF00"/>
                </a:solidFill>
                <a:latin typeface="Comic Sans MS" panose="030F0702030302020204" pitchFamily="66" charset="0"/>
                <a:cs typeface="Times New Roman" panose="02020603050405020304" pitchFamily="18" charset="0"/>
              </a:rPr>
              <a:t>m = 428,4 </a:t>
            </a:r>
            <a:r>
              <a:rPr lang="tr-TR" altLang="tr-TR" sz="2800" b="1" dirty="0" smtClean="0">
                <a:solidFill>
                  <a:srgbClr val="FFFF00"/>
                </a:solidFill>
                <a:latin typeface="Comic Sans MS" panose="030F0702030302020204" pitchFamily="66" charset="0"/>
                <a:cs typeface="Times New Roman" panose="02020603050405020304" pitchFamily="18" charset="0"/>
              </a:rPr>
              <a:t>g HCL</a:t>
            </a:r>
            <a:endParaRPr lang="tr-TR" altLang="tr-TR" sz="2800" dirty="0">
              <a:solidFill>
                <a:srgbClr val="FFFF00"/>
              </a:solidFill>
              <a:latin typeface="Comic Sans MS" panose="030F0702030302020204" pitchFamily="66" charset="0"/>
            </a:endParaRPr>
          </a:p>
          <a:p>
            <a:pPr algn="just" eaLnBrk="0" hangingPunct="0"/>
            <a:endParaRPr lang="tr-TR" altLang="tr-TR" sz="28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800" dirty="0">
                <a:solidFill>
                  <a:srgbClr val="FFFFFF"/>
                </a:solidFill>
                <a:latin typeface="Comic Sans MS" panose="030F0702030302020204" pitchFamily="66" charset="0"/>
                <a:cs typeface="Times New Roman" panose="02020603050405020304" pitchFamily="18" charset="0"/>
              </a:rPr>
              <a:t>n</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err="1" smtClean="0">
                <a:solidFill>
                  <a:srgbClr val="FFFFFF"/>
                </a:solidFill>
                <a:latin typeface="Comic Sans MS" panose="030F0702030302020204" pitchFamily="66" charset="0"/>
                <a:cs typeface="Times New Roman" panose="02020603050405020304" pitchFamily="18" charset="0"/>
              </a:rPr>
              <a:t>mol</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 m / MA = 428,4 </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36,5 </a:t>
            </a:r>
            <a:r>
              <a:rPr lang="tr-TR" altLang="tr-TR" sz="2800" dirty="0" smtClean="0">
                <a:solidFill>
                  <a:srgbClr val="FFFFFF"/>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11,7 </a:t>
            </a:r>
            <a:r>
              <a:rPr lang="tr-TR" altLang="tr-TR" sz="2800" dirty="0" err="1">
                <a:solidFill>
                  <a:srgbClr val="FFFFFF"/>
                </a:solidFill>
                <a:latin typeface="Comic Sans MS" panose="030F0702030302020204" pitchFamily="66" charset="0"/>
                <a:cs typeface="Times New Roman" panose="02020603050405020304" pitchFamily="18" charset="0"/>
              </a:rPr>
              <a:t>mol</a:t>
            </a:r>
            <a:r>
              <a:rPr lang="tr-TR" altLang="tr-TR" sz="2800" dirty="0">
                <a:solidFill>
                  <a:srgbClr val="FFFFFF"/>
                </a:solidFill>
                <a:latin typeface="Comic Sans MS" panose="030F0702030302020204" pitchFamily="66" charset="0"/>
                <a:cs typeface="Times New Roman" panose="02020603050405020304" pitchFamily="18" charset="0"/>
              </a:rPr>
              <a:t> /</a:t>
            </a:r>
            <a:r>
              <a:rPr lang="tr-TR" altLang="tr-TR" sz="2800" dirty="0" err="1">
                <a:solidFill>
                  <a:srgbClr val="FFFFFF"/>
                </a:solidFill>
                <a:latin typeface="Comic Sans MS" panose="030F0702030302020204" pitchFamily="66" charset="0"/>
                <a:cs typeface="Times New Roman" panose="02020603050405020304" pitchFamily="18" charset="0"/>
              </a:rPr>
              <a:t>lt</a:t>
            </a:r>
            <a:r>
              <a:rPr lang="tr-TR" altLang="tr-TR" sz="2800" dirty="0">
                <a:solidFill>
                  <a:srgbClr val="FFFFFF"/>
                </a:solidFill>
                <a:latin typeface="Comic Sans MS" panose="030F0702030302020204" pitchFamily="66" charset="0"/>
                <a:cs typeface="Times New Roman" panose="02020603050405020304" pitchFamily="18" charset="0"/>
              </a:rPr>
              <a:t> = </a:t>
            </a:r>
            <a:r>
              <a:rPr lang="tr-TR" altLang="tr-TR" sz="2800" b="1" dirty="0">
                <a:solidFill>
                  <a:srgbClr val="FF9933"/>
                </a:solidFill>
                <a:latin typeface="Comic Sans MS" panose="030F0702030302020204" pitchFamily="66" charset="0"/>
                <a:cs typeface="Times New Roman" panose="02020603050405020304" pitchFamily="18" charset="0"/>
              </a:rPr>
              <a:t>11,7 M</a:t>
            </a:r>
          </a:p>
          <a:p>
            <a:pPr algn="just" eaLnBrk="0" hangingPunct="0"/>
            <a:endParaRPr lang="tr-TR" altLang="tr-TR" sz="2800" dirty="0">
              <a:solidFill>
                <a:srgbClr val="FF9933"/>
              </a:solidFill>
              <a:latin typeface="Comic Sans MS" panose="030F0702030302020204" pitchFamily="66" charset="0"/>
            </a:endParaRPr>
          </a:p>
          <a:p>
            <a:pPr algn="ctr" eaLnBrk="0" hangingPunct="0"/>
            <a:r>
              <a:rPr lang="tr-TR" altLang="tr-TR" sz="2800" dirty="0">
                <a:solidFill>
                  <a:srgbClr val="FFFFFF"/>
                </a:solidFill>
                <a:latin typeface="Comic Sans MS" panose="030F0702030302020204" pitchFamily="66" charset="0"/>
                <a:cs typeface="Times New Roman" panose="02020603050405020304" pitchFamily="18" charset="0"/>
              </a:rPr>
              <a:t>C</a:t>
            </a:r>
            <a:r>
              <a:rPr lang="tr-TR" altLang="tr-TR" sz="2800" baseline="-30000" dirty="0">
                <a:solidFill>
                  <a:srgbClr val="FFFFFF"/>
                </a:solidFill>
                <a:latin typeface="Comic Sans MS" panose="030F0702030302020204" pitchFamily="66" charset="0"/>
                <a:cs typeface="Times New Roman" panose="02020603050405020304" pitchFamily="18" charset="0"/>
              </a:rPr>
              <a:t>1</a:t>
            </a:r>
            <a:r>
              <a:rPr lang="tr-TR" altLang="tr-TR" sz="2800" dirty="0">
                <a:solidFill>
                  <a:srgbClr val="FFFFFF"/>
                </a:solidFill>
                <a:latin typeface="Comic Sans MS" panose="030F0702030302020204" pitchFamily="66" charset="0"/>
                <a:cs typeface="Times New Roman" panose="02020603050405020304" pitchFamily="18" charset="0"/>
              </a:rPr>
              <a:t> x V</a:t>
            </a:r>
            <a:r>
              <a:rPr lang="tr-TR" altLang="tr-TR" sz="2800" baseline="-30000" dirty="0">
                <a:solidFill>
                  <a:srgbClr val="FFFFFF"/>
                </a:solidFill>
                <a:latin typeface="Comic Sans MS" panose="030F0702030302020204" pitchFamily="66" charset="0"/>
                <a:cs typeface="Times New Roman" panose="02020603050405020304" pitchFamily="18" charset="0"/>
              </a:rPr>
              <a:t>1</a:t>
            </a:r>
            <a:r>
              <a:rPr lang="tr-TR" altLang="tr-TR" sz="2800" dirty="0">
                <a:solidFill>
                  <a:srgbClr val="FFFFFF"/>
                </a:solidFill>
                <a:latin typeface="Comic Sans MS" panose="030F0702030302020204" pitchFamily="66" charset="0"/>
                <a:cs typeface="Times New Roman" panose="02020603050405020304" pitchFamily="18" charset="0"/>
              </a:rPr>
              <a:t> = C</a:t>
            </a:r>
            <a:r>
              <a:rPr lang="tr-TR" altLang="tr-TR" sz="2800" baseline="-30000" dirty="0">
                <a:solidFill>
                  <a:srgbClr val="FFFFFF"/>
                </a:solidFill>
                <a:latin typeface="Comic Sans MS" panose="030F0702030302020204" pitchFamily="66" charset="0"/>
                <a:cs typeface="Times New Roman" panose="02020603050405020304" pitchFamily="18" charset="0"/>
              </a:rPr>
              <a:t>2</a:t>
            </a:r>
            <a:r>
              <a:rPr lang="tr-TR" altLang="tr-TR" sz="2800" dirty="0">
                <a:solidFill>
                  <a:srgbClr val="FFFFFF"/>
                </a:solidFill>
                <a:latin typeface="Comic Sans MS" panose="030F0702030302020204" pitchFamily="66" charset="0"/>
                <a:cs typeface="Times New Roman" panose="02020603050405020304" pitchFamily="18" charset="0"/>
              </a:rPr>
              <a:t> x V</a:t>
            </a:r>
            <a:r>
              <a:rPr lang="tr-TR" altLang="tr-TR" sz="2800" baseline="-30000" dirty="0">
                <a:solidFill>
                  <a:srgbClr val="FFFFFF"/>
                </a:solidFill>
                <a:latin typeface="Comic Sans MS" panose="030F0702030302020204" pitchFamily="66" charset="0"/>
                <a:cs typeface="Times New Roman" panose="02020603050405020304" pitchFamily="18" charset="0"/>
              </a:rPr>
              <a:t>2 </a:t>
            </a:r>
            <a:r>
              <a:rPr lang="tr-TR" altLang="tr-TR" sz="2800" dirty="0">
                <a:solidFill>
                  <a:srgbClr val="FFFFFF"/>
                </a:solidFill>
                <a:latin typeface="Comic Sans MS" panose="030F0702030302020204" pitchFamily="66" charset="0"/>
                <a:cs typeface="Times New Roman" panose="02020603050405020304" pitchFamily="18" charset="0"/>
              </a:rPr>
              <a:t>→ 0,3 M . 100 </a:t>
            </a:r>
            <a:r>
              <a:rPr lang="tr-TR" altLang="tr-TR" sz="2800" dirty="0" err="1">
                <a:solidFill>
                  <a:srgbClr val="FFFFFF"/>
                </a:solidFill>
                <a:latin typeface="Comic Sans MS" panose="030F0702030302020204" pitchFamily="66" charset="0"/>
                <a:cs typeface="Times New Roman" panose="02020603050405020304" pitchFamily="18" charset="0"/>
              </a:rPr>
              <a:t>mL</a:t>
            </a:r>
            <a:r>
              <a:rPr lang="tr-TR" altLang="tr-TR" sz="2800" dirty="0">
                <a:solidFill>
                  <a:srgbClr val="FFFFFF"/>
                </a:solidFill>
                <a:latin typeface="Comic Sans MS" panose="030F0702030302020204" pitchFamily="66" charset="0"/>
                <a:cs typeface="Times New Roman" panose="02020603050405020304" pitchFamily="18" charset="0"/>
              </a:rPr>
              <a:t> = 11,7 M . V</a:t>
            </a:r>
            <a:r>
              <a:rPr lang="tr-TR" altLang="tr-TR" sz="2800" baseline="-30000" dirty="0">
                <a:solidFill>
                  <a:srgbClr val="FFFFFF"/>
                </a:solidFill>
                <a:latin typeface="Comic Sans MS" panose="030F0702030302020204" pitchFamily="66" charset="0"/>
                <a:cs typeface="Times New Roman" panose="02020603050405020304" pitchFamily="18" charset="0"/>
              </a:rPr>
              <a:t>2 </a:t>
            </a:r>
            <a:r>
              <a:rPr lang="tr-TR" altLang="tr-TR" sz="2800" dirty="0">
                <a:solidFill>
                  <a:srgbClr val="FFFFFF"/>
                </a:solidFill>
                <a:latin typeface="Comic Sans MS" panose="030F0702030302020204" pitchFamily="66" charset="0"/>
                <a:cs typeface="Times New Roman" panose="02020603050405020304" pitchFamily="18" charset="0"/>
              </a:rPr>
              <a:t>→ </a:t>
            </a:r>
            <a:r>
              <a:rPr lang="tr-TR" altLang="tr-TR" sz="2800" b="1" dirty="0">
                <a:solidFill>
                  <a:srgbClr val="92D050"/>
                </a:solidFill>
                <a:latin typeface="Comic Sans MS" panose="030F0702030302020204" pitchFamily="66" charset="0"/>
                <a:cs typeface="Times New Roman" panose="02020603050405020304" pitchFamily="18" charset="0"/>
              </a:rPr>
              <a:t>V</a:t>
            </a:r>
            <a:r>
              <a:rPr lang="tr-TR" altLang="tr-TR" sz="2800" b="1" baseline="-30000" dirty="0">
                <a:solidFill>
                  <a:srgbClr val="92D050"/>
                </a:solidFill>
                <a:latin typeface="Comic Sans MS" panose="030F0702030302020204" pitchFamily="66" charset="0"/>
                <a:cs typeface="Times New Roman" panose="02020603050405020304" pitchFamily="18" charset="0"/>
              </a:rPr>
              <a:t>2 </a:t>
            </a:r>
            <a:r>
              <a:rPr lang="tr-TR" altLang="tr-TR" sz="2800" b="1" dirty="0">
                <a:solidFill>
                  <a:srgbClr val="92D050"/>
                </a:solidFill>
                <a:latin typeface="Comic Sans MS" panose="030F0702030302020204" pitchFamily="66" charset="0"/>
                <a:cs typeface="Times New Roman" panose="02020603050405020304" pitchFamily="18" charset="0"/>
              </a:rPr>
              <a:t>= 2,56 </a:t>
            </a:r>
            <a:r>
              <a:rPr lang="tr-TR" altLang="tr-TR" sz="2800" b="1" dirty="0" err="1">
                <a:solidFill>
                  <a:srgbClr val="92D050"/>
                </a:solidFill>
                <a:latin typeface="Comic Sans MS" panose="030F0702030302020204" pitchFamily="66" charset="0"/>
                <a:cs typeface="Times New Roman" panose="02020603050405020304" pitchFamily="18" charset="0"/>
              </a:rPr>
              <a:t>mL</a:t>
            </a:r>
            <a:r>
              <a:rPr lang="tr-TR" altLang="tr-TR" sz="2800" dirty="0">
                <a:solidFill>
                  <a:srgbClr val="92D050"/>
                </a:solidFill>
                <a:latin typeface="Comic Sans MS" panose="030F0702030302020204" pitchFamily="66" charset="0"/>
                <a:cs typeface="Times New Roman" panose="02020603050405020304" pitchFamily="18" charset="0"/>
              </a:rPr>
              <a:t> </a:t>
            </a:r>
          </a:p>
          <a:p>
            <a:pPr algn="ctr" eaLnBrk="0" hangingPunct="0"/>
            <a:endParaRPr lang="tr-TR" altLang="tr-TR" sz="2800" dirty="0">
              <a:solidFill>
                <a:srgbClr val="FFFFFF"/>
              </a:solidFill>
              <a:latin typeface="Comic Sans MS" panose="030F0702030302020204" pitchFamily="66" charset="0"/>
              <a:cs typeface="Times New Roman" panose="02020603050405020304" pitchFamily="18" charset="0"/>
            </a:endParaRPr>
          </a:p>
          <a:p>
            <a:pPr algn="just" eaLnBrk="0" hangingPunct="0"/>
            <a:r>
              <a:rPr lang="tr-TR" altLang="tr-TR" sz="2800" dirty="0">
                <a:solidFill>
                  <a:srgbClr val="FFFFFF"/>
                </a:solidFill>
                <a:latin typeface="Comic Sans MS" panose="030F0702030302020204" pitchFamily="66" charset="0"/>
                <a:cs typeface="Times New Roman" panose="02020603050405020304" pitchFamily="18" charset="0"/>
              </a:rPr>
              <a:t>derişik asitten alınıp, </a:t>
            </a:r>
            <a:r>
              <a:rPr lang="tr-TR" altLang="tr-TR" sz="2800" dirty="0">
                <a:solidFill>
                  <a:srgbClr val="FF0000"/>
                </a:solidFill>
                <a:latin typeface="Comic Sans MS" panose="030F0702030302020204" pitchFamily="66" charset="0"/>
                <a:cs typeface="Times New Roman" panose="02020603050405020304" pitchFamily="18" charset="0"/>
              </a:rPr>
              <a:t>100 </a:t>
            </a:r>
            <a:r>
              <a:rPr lang="tr-TR" altLang="tr-TR" sz="2800" dirty="0" err="1">
                <a:solidFill>
                  <a:srgbClr val="FF0000"/>
                </a:solidFill>
                <a:latin typeface="Comic Sans MS" panose="030F0702030302020204" pitchFamily="66" charset="0"/>
                <a:cs typeface="Times New Roman" panose="02020603050405020304" pitchFamily="18" charset="0"/>
              </a:rPr>
              <a:t>mL</a:t>
            </a:r>
            <a:r>
              <a:rPr lang="tr-TR" altLang="tr-TR" sz="2800" dirty="0">
                <a:solidFill>
                  <a:srgbClr val="FF0000"/>
                </a:solidFill>
                <a:latin typeface="Comic Sans MS" panose="030F0702030302020204" pitchFamily="66" charset="0"/>
                <a:cs typeface="Times New Roman" panose="02020603050405020304" pitchFamily="18" charset="0"/>
              </a:rPr>
              <a:t> </a:t>
            </a:r>
            <a:r>
              <a:rPr lang="tr-TR" altLang="tr-TR" sz="2800" dirty="0">
                <a:solidFill>
                  <a:srgbClr val="FFFFFF"/>
                </a:solidFill>
                <a:latin typeface="Comic Sans MS" panose="030F0702030302020204" pitchFamily="66" charset="0"/>
                <a:cs typeface="Times New Roman" panose="02020603050405020304" pitchFamily="18" charset="0"/>
              </a:rPr>
              <a:t>saf suyla çözelti hazırlanır.</a:t>
            </a:r>
            <a:endParaRPr lang="tr-TR" altLang="tr-TR" sz="2800" dirty="0">
              <a:solidFill>
                <a:srgbClr val="FFFFFF"/>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1341438"/>
            <a:ext cx="80581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 name="2 Resim" descr="kimy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546600"/>
            <a:ext cx="1554163"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4103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5" presetClass="entr" presetSubtype="10" fill="hold" nodeType="withEffect">
                                  <p:stCondLst>
                                    <p:cond delay="0"/>
                                  </p:stCondLst>
                                  <p:childTnLst>
                                    <p:set>
                                      <p:cBhvr>
                                        <p:cTn id="10" dur="1" fill="hold">
                                          <p:stCondLst>
                                            <p:cond delay="0"/>
                                          </p:stCondLst>
                                        </p:cTn>
                                        <p:tgtEl>
                                          <p:spTgt spid="45058"/>
                                        </p:tgtEl>
                                        <p:attrNameLst>
                                          <p:attrName>style.visibility</p:attrName>
                                        </p:attrNameLst>
                                      </p:cBhvr>
                                      <p:to>
                                        <p:strVal val="visible"/>
                                      </p:to>
                                    </p:set>
                                    <p:animEffect transition="in" filter="checkerboard(across)">
                                      <p:cBhvr>
                                        <p:cTn id="11" dur="5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358775" y="358775"/>
            <a:ext cx="8429625"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58" tIns="41029" rIns="82058" bIns="41029"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tr-TR" altLang="tr-TR" sz="2800" b="1">
                <a:solidFill>
                  <a:srgbClr val="FF3300"/>
                </a:solidFill>
                <a:latin typeface="Comic Sans MS" panose="030F0702030302020204" pitchFamily="66" charset="0"/>
                <a:cs typeface="Times New Roman" panose="02020603050405020304" pitchFamily="18" charset="0"/>
              </a:rPr>
              <a:t>Yüksek konsantrasyonlu bir çözeltiden düşük konsantrasyonlu bir çözelti hazırlanması:</a:t>
            </a:r>
            <a:endParaRPr lang="tr-TR" altLang="tr-TR" sz="2800">
              <a:solidFill>
                <a:srgbClr val="FF3300"/>
              </a:solidFill>
              <a:latin typeface="Comic Sans MS" panose="030F0702030302020204" pitchFamily="66" charset="0"/>
            </a:endParaRPr>
          </a:p>
          <a:p>
            <a:pPr algn="just" eaLnBrk="1" hangingPunct="1"/>
            <a:endParaRPr lang="tr-TR" altLang="tr-TR" sz="2800">
              <a:solidFill>
                <a:schemeClr val="bg1"/>
              </a:solidFill>
              <a:latin typeface="Comic Sans MS" panose="030F0702030302020204" pitchFamily="66" charset="0"/>
              <a:cs typeface="Times New Roman" panose="02020603050405020304" pitchFamily="18" charset="0"/>
            </a:endParaRPr>
          </a:p>
          <a:p>
            <a:pPr algn="just" eaLnBrk="1" hangingPunct="1"/>
            <a:r>
              <a:rPr lang="tr-TR" altLang="tr-TR" sz="2800">
                <a:solidFill>
                  <a:schemeClr val="bg1"/>
                </a:solidFill>
                <a:latin typeface="Comic Sans MS" panose="030F0702030302020204" pitchFamily="66" charset="0"/>
                <a:cs typeface="Times New Roman" panose="02020603050405020304" pitchFamily="18" charset="0"/>
              </a:rPr>
              <a:t>Bu tür seyreltmelerin yapılışında, ilk ve son hacimlerle konsantrasyonlar arasında şu bağıntı vardır: </a:t>
            </a:r>
            <a:endParaRPr lang="tr-TR" altLang="tr-TR" sz="2800">
              <a:solidFill>
                <a:schemeClr val="bg1"/>
              </a:solidFill>
              <a:latin typeface="Comic Sans MS" panose="030F0702030302020204" pitchFamily="66" charset="0"/>
            </a:endParaRPr>
          </a:p>
        </p:txBody>
      </p:sp>
      <p:sp>
        <p:nvSpPr>
          <p:cNvPr id="8" name="Rectangle 2"/>
          <p:cNvSpPr>
            <a:spLocks noChangeArrowheads="1"/>
          </p:cNvSpPr>
          <p:nvPr/>
        </p:nvSpPr>
        <p:spPr bwMode="auto">
          <a:xfrm>
            <a:off x="-95250" y="2924175"/>
            <a:ext cx="9301163"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2058" tIns="41029" rIns="82058" bIns="41029"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tr-TR" altLang="tr-TR" sz="2800" b="1" dirty="0">
              <a:solidFill>
                <a:srgbClr val="FFFF00"/>
              </a:solidFill>
              <a:latin typeface="Comic Sans MS" panose="030F0702030302020204" pitchFamily="66" charset="0"/>
              <a:cs typeface="Times New Roman" panose="02020603050405020304" pitchFamily="18" charset="0"/>
            </a:endParaRPr>
          </a:p>
          <a:p>
            <a:pPr algn="ctr" eaLnBrk="1" hangingPunct="1"/>
            <a:r>
              <a:rPr lang="tr-TR" altLang="tr-TR" sz="2800" b="1" dirty="0">
                <a:solidFill>
                  <a:srgbClr val="FFFF00"/>
                </a:solidFill>
                <a:latin typeface="Comic Sans MS" panose="030F0702030302020204" pitchFamily="66" charset="0"/>
                <a:cs typeface="Times New Roman" panose="02020603050405020304" pitchFamily="18" charset="0"/>
              </a:rPr>
              <a:t>Konsantrasyon</a:t>
            </a:r>
            <a:r>
              <a:rPr lang="tr-TR" altLang="tr-TR" sz="2800" b="1" baseline="-30000" dirty="0">
                <a:solidFill>
                  <a:srgbClr val="FFFF00"/>
                </a:solidFill>
                <a:latin typeface="Comic Sans MS" panose="030F0702030302020204" pitchFamily="66" charset="0"/>
                <a:cs typeface="Times New Roman" panose="02020603050405020304" pitchFamily="18" charset="0"/>
              </a:rPr>
              <a:t>1</a:t>
            </a:r>
            <a:r>
              <a:rPr lang="tr-TR" altLang="tr-TR" sz="2800" b="1" dirty="0">
                <a:solidFill>
                  <a:srgbClr val="FFFF00"/>
                </a:solidFill>
                <a:latin typeface="Comic Sans MS" panose="030F0702030302020204" pitchFamily="66" charset="0"/>
                <a:cs typeface="Times New Roman" panose="02020603050405020304" pitchFamily="18" charset="0"/>
              </a:rPr>
              <a:t> x Hacim</a:t>
            </a:r>
            <a:r>
              <a:rPr lang="tr-TR" altLang="tr-TR" sz="2800" b="1" baseline="-30000" dirty="0">
                <a:solidFill>
                  <a:srgbClr val="FFFF00"/>
                </a:solidFill>
                <a:latin typeface="Comic Sans MS" panose="030F0702030302020204" pitchFamily="66" charset="0"/>
                <a:cs typeface="Times New Roman" panose="02020603050405020304" pitchFamily="18" charset="0"/>
              </a:rPr>
              <a:t>1</a:t>
            </a:r>
            <a:r>
              <a:rPr lang="tr-TR" altLang="tr-TR" sz="2800" b="1" dirty="0">
                <a:solidFill>
                  <a:srgbClr val="FFFF00"/>
                </a:solidFill>
                <a:latin typeface="Comic Sans MS" panose="030F0702030302020204" pitchFamily="66" charset="0"/>
                <a:cs typeface="Times New Roman" panose="02020603050405020304" pitchFamily="18" charset="0"/>
              </a:rPr>
              <a:t> = Konsantrasyon</a:t>
            </a:r>
            <a:r>
              <a:rPr lang="tr-TR" altLang="tr-TR" sz="2800" b="1" baseline="-30000" dirty="0">
                <a:solidFill>
                  <a:srgbClr val="FFFF00"/>
                </a:solidFill>
                <a:latin typeface="Comic Sans MS" panose="030F0702030302020204" pitchFamily="66" charset="0"/>
                <a:cs typeface="Times New Roman" panose="02020603050405020304" pitchFamily="18" charset="0"/>
              </a:rPr>
              <a:t>2</a:t>
            </a:r>
            <a:r>
              <a:rPr lang="tr-TR" altLang="tr-TR" sz="2800" b="1" dirty="0">
                <a:solidFill>
                  <a:srgbClr val="FFFF00"/>
                </a:solidFill>
                <a:latin typeface="Comic Sans MS" panose="030F0702030302020204" pitchFamily="66" charset="0"/>
                <a:cs typeface="Times New Roman" panose="02020603050405020304" pitchFamily="18" charset="0"/>
              </a:rPr>
              <a:t> x Hacim</a:t>
            </a:r>
            <a:r>
              <a:rPr lang="tr-TR" altLang="tr-TR" sz="2800" b="1" baseline="-30000" dirty="0">
                <a:solidFill>
                  <a:srgbClr val="FFFF00"/>
                </a:solidFill>
                <a:latin typeface="Comic Sans MS" panose="030F0702030302020204" pitchFamily="66" charset="0"/>
                <a:cs typeface="Times New Roman" panose="02020603050405020304" pitchFamily="18" charset="0"/>
              </a:rPr>
              <a:t>2</a:t>
            </a:r>
            <a:endParaRPr lang="tr-TR" altLang="tr-TR" sz="2800" dirty="0">
              <a:solidFill>
                <a:srgbClr val="FFFF00"/>
              </a:solidFill>
              <a:latin typeface="Comic Sans MS" panose="030F0702030302020204" pitchFamily="66" charset="0"/>
            </a:endParaRPr>
          </a:p>
          <a:p>
            <a:pPr algn="ctr" eaLnBrk="1" hangingPunct="1"/>
            <a:r>
              <a:rPr lang="tr-TR" altLang="tr-TR" sz="2800" b="1" dirty="0">
                <a:solidFill>
                  <a:srgbClr val="C00000"/>
                </a:solidFill>
                <a:latin typeface="Comic Sans MS" panose="030F0702030302020204" pitchFamily="66" charset="0"/>
                <a:cs typeface="Times New Roman" panose="02020603050405020304" pitchFamily="18" charset="0"/>
              </a:rPr>
              <a:t>C</a:t>
            </a:r>
            <a:r>
              <a:rPr lang="tr-TR" altLang="tr-TR" sz="2800" b="1" baseline="-30000" dirty="0">
                <a:solidFill>
                  <a:srgbClr val="C00000"/>
                </a:solidFill>
                <a:latin typeface="Comic Sans MS" panose="030F0702030302020204" pitchFamily="66" charset="0"/>
                <a:cs typeface="Times New Roman" panose="02020603050405020304" pitchFamily="18" charset="0"/>
              </a:rPr>
              <a:t>1</a:t>
            </a:r>
            <a:r>
              <a:rPr lang="tr-TR" altLang="tr-TR" sz="2800" b="1" dirty="0">
                <a:solidFill>
                  <a:srgbClr val="C00000"/>
                </a:solidFill>
                <a:latin typeface="Comic Sans MS" panose="030F0702030302020204" pitchFamily="66" charset="0"/>
                <a:cs typeface="Times New Roman" panose="02020603050405020304" pitchFamily="18" charset="0"/>
              </a:rPr>
              <a:t> x V</a:t>
            </a:r>
            <a:r>
              <a:rPr lang="tr-TR" altLang="tr-TR" sz="2800" b="1" baseline="-30000" dirty="0">
                <a:solidFill>
                  <a:srgbClr val="C00000"/>
                </a:solidFill>
                <a:latin typeface="Comic Sans MS" panose="030F0702030302020204" pitchFamily="66" charset="0"/>
                <a:cs typeface="Times New Roman" panose="02020603050405020304" pitchFamily="18" charset="0"/>
              </a:rPr>
              <a:t>1</a:t>
            </a:r>
            <a:r>
              <a:rPr lang="tr-TR" altLang="tr-TR" sz="2800" b="1" dirty="0">
                <a:solidFill>
                  <a:srgbClr val="C00000"/>
                </a:solidFill>
                <a:latin typeface="Comic Sans MS" panose="030F0702030302020204" pitchFamily="66" charset="0"/>
                <a:cs typeface="Times New Roman" panose="02020603050405020304" pitchFamily="18" charset="0"/>
              </a:rPr>
              <a:t> = C</a:t>
            </a:r>
            <a:r>
              <a:rPr lang="tr-TR" altLang="tr-TR" sz="2800" b="1" baseline="-30000" dirty="0">
                <a:solidFill>
                  <a:srgbClr val="C00000"/>
                </a:solidFill>
                <a:latin typeface="Comic Sans MS" panose="030F0702030302020204" pitchFamily="66" charset="0"/>
                <a:cs typeface="Times New Roman" panose="02020603050405020304" pitchFamily="18" charset="0"/>
              </a:rPr>
              <a:t>2</a:t>
            </a:r>
            <a:r>
              <a:rPr lang="tr-TR" altLang="tr-TR" sz="2800" b="1" dirty="0">
                <a:solidFill>
                  <a:srgbClr val="C00000"/>
                </a:solidFill>
                <a:latin typeface="Comic Sans MS" panose="030F0702030302020204" pitchFamily="66" charset="0"/>
                <a:cs typeface="Times New Roman" panose="02020603050405020304" pitchFamily="18" charset="0"/>
              </a:rPr>
              <a:t> x V</a:t>
            </a:r>
            <a:r>
              <a:rPr lang="tr-TR" altLang="tr-TR" sz="2800" b="1" baseline="-30000" dirty="0">
                <a:solidFill>
                  <a:srgbClr val="C00000"/>
                </a:solidFill>
                <a:latin typeface="Comic Sans MS" panose="030F0702030302020204" pitchFamily="66" charset="0"/>
                <a:cs typeface="Times New Roman" panose="02020603050405020304" pitchFamily="18" charset="0"/>
              </a:rPr>
              <a:t>2</a:t>
            </a:r>
            <a:endParaRPr lang="tr-TR" altLang="tr-TR" sz="2800" dirty="0">
              <a:solidFill>
                <a:srgbClr val="C00000"/>
              </a:solidFill>
              <a:latin typeface="Comic Sans MS" panose="030F0702030302020204" pitchFamily="66" charset="0"/>
            </a:endParaRPr>
          </a:p>
        </p:txBody>
      </p:sp>
      <p:sp>
        <p:nvSpPr>
          <p:cNvPr id="9" name="Rectangle 4"/>
          <p:cNvSpPr>
            <a:spLocks noChangeArrowheads="1"/>
          </p:cNvSpPr>
          <p:nvPr/>
        </p:nvSpPr>
        <p:spPr bwMode="auto">
          <a:xfrm>
            <a:off x="358775" y="4365625"/>
            <a:ext cx="8501063"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2058" tIns="41029" rIns="82058" bIns="41029"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tr-TR" altLang="tr-TR" sz="2800">
                <a:solidFill>
                  <a:schemeClr val="bg1"/>
                </a:solidFill>
                <a:latin typeface="Comic Sans MS" panose="030F0702030302020204" pitchFamily="66" charset="0"/>
                <a:cs typeface="Times New Roman" panose="02020603050405020304" pitchFamily="18" charset="0"/>
              </a:rPr>
              <a:t>Yüksek konsantrasyonlu bir çözeltiden düşük konsantrasyonlu bir çözelti hazırlanmasında, </a:t>
            </a:r>
            <a:r>
              <a:rPr lang="tr-TR" altLang="tr-TR" sz="2800">
                <a:solidFill>
                  <a:srgbClr val="FFC000"/>
                </a:solidFill>
                <a:latin typeface="Comic Sans MS" panose="030F0702030302020204" pitchFamily="66" charset="0"/>
                <a:cs typeface="Times New Roman" panose="02020603050405020304" pitchFamily="18" charset="0"/>
              </a:rPr>
              <a:t>normal</a:t>
            </a:r>
            <a:r>
              <a:rPr lang="tr-TR" altLang="tr-TR" sz="2800">
                <a:solidFill>
                  <a:schemeClr val="bg1"/>
                </a:solidFill>
                <a:latin typeface="Comic Sans MS" panose="030F0702030302020204" pitchFamily="66" charset="0"/>
                <a:cs typeface="Times New Roman" panose="02020603050405020304" pitchFamily="18" charset="0"/>
              </a:rPr>
              <a:t>, </a:t>
            </a:r>
            <a:r>
              <a:rPr lang="tr-TR" altLang="tr-TR" sz="2800">
                <a:solidFill>
                  <a:srgbClr val="000099"/>
                </a:solidFill>
                <a:latin typeface="Comic Sans MS" panose="030F0702030302020204" pitchFamily="66" charset="0"/>
                <a:cs typeface="Times New Roman" panose="02020603050405020304" pitchFamily="18" charset="0"/>
              </a:rPr>
              <a:t>molar</a:t>
            </a:r>
            <a:r>
              <a:rPr lang="tr-TR" altLang="tr-TR" sz="2800">
                <a:solidFill>
                  <a:schemeClr val="bg1"/>
                </a:solidFill>
                <a:latin typeface="Comic Sans MS" panose="030F0702030302020204" pitchFamily="66" charset="0"/>
                <a:cs typeface="Times New Roman" panose="02020603050405020304" pitchFamily="18" charset="0"/>
              </a:rPr>
              <a:t> veya </a:t>
            </a:r>
            <a:r>
              <a:rPr lang="tr-TR" altLang="tr-TR" sz="2800">
                <a:solidFill>
                  <a:srgbClr val="C00000"/>
                </a:solidFill>
                <a:latin typeface="Comic Sans MS" panose="030F0702030302020204" pitchFamily="66" charset="0"/>
                <a:cs typeface="Times New Roman" panose="02020603050405020304" pitchFamily="18" charset="0"/>
              </a:rPr>
              <a:t>ppm</a:t>
            </a:r>
            <a:r>
              <a:rPr lang="tr-TR" altLang="tr-TR" sz="2800">
                <a:solidFill>
                  <a:schemeClr val="bg1"/>
                </a:solidFill>
                <a:latin typeface="Comic Sans MS" panose="030F0702030302020204" pitchFamily="66" charset="0"/>
                <a:cs typeface="Times New Roman" panose="02020603050405020304" pitchFamily="18" charset="0"/>
              </a:rPr>
              <a:t> düzeyindeki çözeltiler için de aynı seyreltme formülünden yararlanılır.</a:t>
            </a:r>
            <a:endParaRPr lang="tr-TR" altLang="tr-TR" sz="280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585158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85750"/>
            <a:ext cx="8229600" cy="1214438"/>
          </a:xfrm>
        </p:spPr>
        <p:txBody>
          <a:bodyPr/>
          <a:lstStyle/>
          <a:p>
            <a:pPr algn="just"/>
            <a:r>
              <a:rPr lang="tr-TR" altLang="tr-TR" sz="2400" b="1" dirty="0" smtClean="0">
                <a:solidFill>
                  <a:srgbClr val="FF3300"/>
                </a:solidFill>
                <a:latin typeface="Comic Sans MS" panose="030F0702030302020204" pitchFamily="66" charset="0"/>
              </a:rPr>
              <a:t>Yüksek ve Düşük Konsantrasyonlu % Çözeltiler Karıştırılarak Yapılan Yeni % Çözeltilerin Hazırlanması</a:t>
            </a:r>
            <a:endParaRPr lang="tr-TR" altLang="tr-TR" sz="2400" dirty="0" smtClean="0">
              <a:solidFill>
                <a:srgbClr val="FF3300"/>
              </a:solidFill>
              <a:latin typeface="Comic Sans MS" panose="030F0702030302020204" pitchFamily="66" charset="0"/>
            </a:endParaRPr>
          </a:p>
        </p:txBody>
      </p:sp>
      <p:sp>
        <p:nvSpPr>
          <p:cNvPr id="54275" name="Rectangle 3"/>
          <p:cNvSpPr>
            <a:spLocks noGrp="1" noChangeArrowheads="1"/>
          </p:cNvSpPr>
          <p:nvPr>
            <p:ph type="body" idx="1"/>
          </p:nvPr>
        </p:nvSpPr>
        <p:spPr>
          <a:xfrm>
            <a:off x="571500" y="2071688"/>
            <a:ext cx="8229600" cy="4500562"/>
          </a:xfrm>
        </p:spPr>
        <p:txBody>
          <a:bodyPr/>
          <a:lstStyle/>
          <a:p>
            <a:pPr algn="just">
              <a:buFontTx/>
              <a:buNone/>
              <a:defRPr/>
            </a:pPr>
            <a:r>
              <a:rPr lang="tr-TR" sz="2400" b="1" dirty="0" smtClean="0">
                <a:solidFill>
                  <a:srgbClr val="FFC000"/>
                </a:solidFill>
                <a:latin typeface="Comic Sans MS" pitchFamily="66" charset="0"/>
              </a:rPr>
              <a:t>a</a:t>
            </a:r>
            <a:r>
              <a:rPr lang="tr-TR" sz="2400" dirty="0" smtClean="0">
                <a:solidFill>
                  <a:schemeClr val="bg1"/>
                </a:solidFill>
                <a:latin typeface="Comic Sans MS" pitchFamily="66" charset="0"/>
              </a:rPr>
              <a:t>: yüksek konsantrasyonlu çözeltinin g olarak miktarı </a:t>
            </a:r>
          </a:p>
          <a:p>
            <a:pPr algn="just">
              <a:buFontTx/>
              <a:buNone/>
              <a:defRPr/>
            </a:pPr>
            <a:r>
              <a:rPr lang="tr-TR" sz="2400" b="1" dirty="0" smtClean="0">
                <a:solidFill>
                  <a:srgbClr val="FFC000"/>
                </a:solidFill>
                <a:latin typeface="Comic Sans MS" pitchFamily="66" charset="0"/>
              </a:rPr>
              <a:t>X</a:t>
            </a:r>
            <a:r>
              <a:rPr lang="tr-TR" sz="2400" dirty="0" smtClean="0">
                <a:solidFill>
                  <a:schemeClr val="bg1"/>
                </a:solidFill>
                <a:latin typeface="Comic Sans MS" pitchFamily="66" charset="0"/>
              </a:rPr>
              <a:t>: yüksek konsantrasyonlu çözeltinin % si</a:t>
            </a:r>
          </a:p>
          <a:p>
            <a:pPr algn="just">
              <a:buFontTx/>
              <a:buNone/>
              <a:defRPr/>
            </a:pPr>
            <a:r>
              <a:rPr lang="tr-TR" sz="2400" b="1" dirty="0" smtClean="0">
                <a:solidFill>
                  <a:srgbClr val="FFC000"/>
                </a:solidFill>
                <a:latin typeface="Comic Sans MS" pitchFamily="66" charset="0"/>
              </a:rPr>
              <a:t>b</a:t>
            </a:r>
            <a:r>
              <a:rPr lang="tr-TR" sz="2400" dirty="0" smtClean="0">
                <a:solidFill>
                  <a:schemeClr val="bg1"/>
                </a:solidFill>
                <a:latin typeface="Comic Sans MS" pitchFamily="66" charset="0"/>
              </a:rPr>
              <a:t>: düşük konsantrasyonlu çözeltinin g olarak miktarı </a:t>
            </a:r>
          </a:p>
          <a:p>
            <a:pPr algn="just">
              <a:buFontTx/>
              <a:buNone/>
              <a:defRPr/>
            </a:pPr>
            <a:r>
              <a:rPr lang="tr-TR" sz="2400" b="1" dirty="0" smtClean="0">
                <a:solidFill>
                  <a:srgbClr val="FFC000"/>
                </a:solidFill>
                <a:latin typeface="Comic Sans MS" pitchFamily="66" charset="0"/>
              </a:rPr>
              <a:t>Y</a:t>
            </a:r>
            <a:r>
              <a:rPr lang="tr-TR" sz="2400" dirty="0" smtClean="0">
                <a:solidFill>
                  <a:schemeClr val="bg1"/>
                </a:solidFill>
                <a:latin typeface="Comic Sans MS" pitchFamily="66" charset="0"/>
              </a:rPr>
              <a:t>: düşük konsantrasyonlu çözeltinin % si </a:t>
            </a:r>
          </a:p>
          <a:p>
            <a:pPr>
              <a:buFontTx/>
              <a:buNone/>
              <a:defRPr/>
            </a:pPr>
            <a:r>
              <a:rPr lang="tr-TR" sz="2400" b="1" dirty="0" smtClean="0">
                <a:solidFill>
                  <a:srgbClr val="FFCC66"/>
                </a:solidFill>
                <a:latin typeface="Comic Sans MS" pitchFamily="66" charset="0"/>
              </a:rPr>
              <a:t>a + b</a:t>
            </a:r>
            <a:r>
              <a:rPr lang="tr-TR" sz="2400" dirty="0" smtClean="0">
                <a:solidFill>
                  <a:schemeClr val="bg1"/>
                </a:solidFill>
                <a:latin typeface="Comic Sans MS" pitchFamily="66" charset="0"/>
              </a:rPr>
              <a:t>: her iki çözeltinin toplamı yani yeni çözeltinin g olarak miktarı</a:t>
            </a:r>
          </a:p>
          <a:p>
            <a:pPr>
              <a:buFontTx/>
              <a:buNone/>
              <a:defRPr/>
            </a:pPr>
            <a:r>
              <a:rPr lang="tr-TR" sz="2400" b="1" dirty="0" smtClean="0">
                <a:solidFill>
                  <a:srgbClr val="FFCC66"/>
                </a:solidFill>
                <a:latin typeface="Comic Sans MS" pitchFamily="66" charset="0"/>
              </a:rPr>
              <a:t>Z</a:t>
            </a:r>
            <a:r>
              <a:rPr lang="tr-TR" sz="2400" dirty="0" smtClean="0">
                <a:solidFill>
                  <a:schemeClr val="bg1"/>
                </a:solidFill>
                <a:latin typeface="Comic Sans MS" pitchFamily="66" charset="0"/>
              </a:rPr>
              <a:t>: yeni çözeltinin yüzdesi</a:t>
            </a:r>
          </a:p>
          <a:p>
            <a:pPr>
              <a:buFontTx/>
              <a:buNone/>
              <a:defRPr/>
            </a:pPr>
            <a:endParaRPr lang="tr-TR" sz="2800" dirty="0" smtClean="0">
              <a:solidFill>
                <a:schemeClr val="bg1"/>
              </a:solidFill>
              <a:latin typeface="Comic Sans MS" pitchFamily="66" charset="0"/>
            </a:endParaRPr>
          </a:p>
          <a:p>
            <a:pPr marL="0" indent="0" algn="just">
              <a:buFontTx/>
              <a:buNone/>
              <a:defRPr/>
            </a:pPr>
            <a:r>
              <a:rPr lang="tr-TR" sz="2400" dirty="0" smtClean="0">
                <a:solidFill>
                  <a:schemeClr val="bg1"/>
                </a:solidFill>
                <a:latin typeface="Comic Sans MS" pitchFamily="66" charset="0"/>
              </a:rPr>
              <a:t>Eğer seyreltmelerde yalnızca su kullanılıyorsa,</a:t>
            </a:r>
          </a:p>
          <a:p>
            <a:pPr marL="0" indent="0" algn="ctr">
              <a:buFontTx/>
              <a:buNone/>
              <a:defRPr/>
            </a:pPr>
            <a:r>
              <a:rPr lang="tr-TR" sz="2400" dirty="0" smtClean="0">
                <a:solidFill>
                  <a:schemeClr val="bg1"/>
                </a:solidFill>
                <a:latin typeface="Comic Sans MS" pitchFamily="66" charset="0"/>
              </a:rPr>
              <a:t> </a:t>
            </a:r>
            <a:r>
              <a:rPr lang="tr-TR" sz="2400" b="1" dirty="0" smtClean="0">
                <a:solidFill>
                  <a:srgbClr val="FFFF00"/>
                </a:solidFill>
                <a:latin typeface="Comic Sans MS" pitchFamily="66" charset="0"/>
              </a:rPr>
              <a:t>Y = 0 → b . Y = 0</a:t>
            </a:r>
            <a:r>
              <a:rPr lang="tr-TR" sz="2400" dirty="0" smtClean="0">
                <a:solidFill>
                  <a:srgbClr val="FFFF00"/>
                </a:solidFill>
                <a:latin typeface="Comic Sans MS" pitchFamily="66" charset="0"/>
              </a:rPr>
              <a:t> </a:t>
            </a:r>
            <a:r>
              <a:rPr lang="tr-TR" sz="2400" dirty="0" smtClean="0">
                <a:solidFill>
                  <a:schemeClr val="bg1"/>
                </a:solidFill>
                <a:latin typeface="Comic Sans MS" pitchFamily="66" charset="0"/>
              </a:rPr>
              <a:t>olur.</a:t>
            </a:r>
          </a:p>
          <a:p>
            <a:pPr algn="just">
              <a:buFontTx/>
              <a:buNone/>
              <a:defRPr/>
            </a:pPr>
            <a:endParaRPr lang="tr-TR" sz="2800" dirty="0" smtClean="0">
              <a:solidFill>
                <a:schemeClr val="bg1"/>
              </a:solidFill>
              <a:latin typeface="Comic Sans MS" pitchFamily="66" charset="0"/>
            </a:endParaRPr>
          </a:p>
          <a:p>
            <a:pPr algn="just">
              <a:buFontTx/>
              <a:buNone/>
              <a:defRPr/>
            </a:pPr>
            <a:endParaRPr lang="tr-TR" sz="2800" dirty="0" smtClean="0">
              <a:solidFill>
                <a:schemeClr val="bg1"/>
              </a:solidFill>
              <a:latin typeface="Comic Sans MS" pitchFamily="66" charset="0"/>
            </a:endParaRPr>
          </a:p>
          <a:p>
            <a:pPr algn="just">
              <a:buFontTx/>
              <a:buNone/>
              <a:defRPr/>
            </a:pPr>
            <a:endParaRPr lang="tr-TR" sz="2800" dirty="0" smtClean="0">
              <a:solidFill>
                <a:schemeClr val="bg1"/>
              </a:solidFill>
              <a:latin typeface="Comic Sans MS" pitchFamily="66" charset="0"/>
            </a:endParaRPr>
          </a:p>
        </p:txBody>
      </p:sp>
      <p:sp>
        <p:nvSpPr>
          <p:cNvPr id="10244" name="3 Dikdörtgen"/>
          <p:cNvSpPr>
            <a:spLocks noChangeArrowheads="1"/>
          </p:cNvSpPr>
          <p:nvPr/>
        </p:nvSpPr>
        <p:spPr bwMode="auto">
          <a:xfrm>
            <a:off x="2357438" y="1500188"/>
            <a:ext cx="4756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2400" b="1">
                <a:solidFill>
                  <a:srgbClr val="00FF00"/>
                </a:solidFill>
                <a:latin typeface="Comic Sans MS" panose="030F0702030302020204" pitchFamily="66" charset="0"/>
              </a:rPr>
              <a:t>(a . X) + (b . Y) = (a + b) . Z</a:t>
            </a:r>
            <a:endParaRPr lang="tr-TR" altLang="tr-TR" sz="2400">
              <a:solidFill>
                <a:srgbClr val="00FF00"/>
              </a:solidFill>
              <a:latin typeface="Comic Sans MS" panose="030F0702030302020204" pitchFamily="66" charset="0"/>
            </a:endParaRPr>
          </a:p>
        </p:txBody>
      </p:sp>
    </p:spTree>
    <p:extLst>
      <p:ext uri="{BB962C8B-B14F-4D97-AF65-F5344CB8AC3E}">
        <p14:creationId xmlns:p14="http://schemas.microsoft.com/office/powerpoint/2010/main" val="3899589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linds(vertical)">
                                      <p:cBhvr>
                                        <p:cTn id="7" dur="500"/>
                                        <p:tgtEl>
                                          <p:spTgt spid="1024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242"/>
                                        </p:tgtEl>
                                        <p:attrNameLst>
                                          <p:attrName>style.visibility</p:attrName>
                                        </p:attrNameLst>
                                      </p:cBhvr>
                                      <p:to>
                                        <p:strVal val="visible"/>
                                      </p:to>
                                    </p:set>
                                    <p:animEffect transition="in" filter="checkerboard(across)">
                                      <p:cBhvr>
                                        <p:cTn id="10" dur="500"/>
                                        <p:tgtEl>
                                          <p:spTgt spid="10242"/>
                                        </p:tgtEl>
                                      </p:cBhvr>
                                    </p:animEffect>
                                  </p:childTnLst>
                                </p:cTn>
                              </p:par>
                              <p:par>
                                <p:cTn id="11" presetID="2" presetClass="entr" presetSubtype="8" fill="hold" nodeType="withEffect">
                                  <p:stCondLst>
                                    <p:cond delay="0"/>
                                  </p:stCondLst>
                                  <p:childTnLst>
                                    <p:set>
                                      <p:cBhvr>
                                        <p:cTn id="12" dur="1" fill="hold">
                                          <p:stCondLst>
                                            <p:cond delay="0"/>
                                          </p:stCondLst>
                                        </p:cTn>
                                        <p:tgtEl>
                                          <p:spTgt spid="54275">
                                            <p:txEl>
                                              <p:pRg st="8" end="8"/>
                                            </p:txEl>
                                          </p:spTgt>
                                        </p:tgtEl>
                                        <p:attrNameLst>
                                          <p:attrName>style.visibility</p:attrName>
                                        </p:attrNameLst>
                                      </p:cBhvr>
                                      <p:to>
                                        <p:strVal val="visible"/>
                                      </p:to>
                                    </p:set>
                                    <p:anim calcmode="lin" valueType="num">
                                      <p:cBhvr additive="base">
                                        <p:cTn id="13" dur="500" fill="hold"/>
                                        <p:tgtEl>
                                          <p:spTgt spid="54275">
                                            <p:txEl>
                                              <p:pRg st="8" end="8"/>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427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642938" y="1071563"/>
            <a:ext cx="8143875" cy="4643437"/>
          </a:xfrm>
        </p:spPr>
        <p:txBody>
          <a:bodyPr/>
          <a:lstStyle/>
          <a:p>
            <a:pPr marL="0" indent="0" algn="just">
              <a:buFontTx/>
              <a:buNone/>
            </a:pPr>
            <a:r>
              <a:rPr lang="tr-TR" altLang="tr-TR" sz="2800" b="1" dirty="0" smtClean="0">
                <a:solidFill>
                  <a:srgbClr val="FF3300"/>
                </a:solidFill>
                <a:latin typeface="Comic Sans MS" panose="030F0702030302020204" pitchFamily="66" charset="0"/>
              </a:rPr>
              <a:t>Örnek1;</a:t>
            </a:r>
            <a:r>
              <a:rPr lang="tr-TR" altLang="tr-TR" sz="2800" dirty="0" smtClean="0">
                <a:solidFill>
                  <a:srgbClr val="FF3300"/>
                </a:solidFill>
                <a:latin typeface="Comic Sans MS" panose="030F0702030302020204" pitchFamily="66" charset="0"/>
              </a:rPr>
              <a:t> </a:t>
            </a:r>
            <a:r>
              <a:rPr lang="tr-TR" altLang="tr-TR" sz="2800" dirty="0" smtClean="0">
                <a:solidFill>
                  <a:schemeClr val="bg1"/>
                </a:solidFill>
                <a:latin typeface="Comic Sans MS" panose="030F0702030302020204" pitchFamily="66" charset="0"/>
              </a:rPr>
              <a:t>400 g % 96 </a:t>
            </a:r>
            <a:r>
              <a:rPr lang="tr-TR" altLang="tr-TR" sz="2800" dirty="0" err="1" smtClean="0">
                <a:solidFill>
                  <a:schemeClr val="bg1"/>
                </a:solidFill>
                <a:latin typeface="Comic Sans MS" panose="030F0702030302020204" pitchFamily="66" charset="0"/>
              </a:rPr>
              <a:t>lık</a:t>
            </a:r>
            <a:r>
              <a:rPr lang="tr-TR" altLang="tr-TR" sz="2800" dirty="0" smtClean="0">
                <a:solidFill>
                  <a:schemeClr val="bg1"/>
                </a:solidFill>
                <a:latin typeface="Comic Sans MS" panose="030F0702030302020204" pitchFamily="66" charset="0"/>
              </a:rPr>
              <a:t> 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SO</a:t>
            </a:r>
            <a:r>
              <a:rPr lang="tr-TR" altLang="tr-TR" sz="2800" baseline="-25000" dirty="0" smtClean="0">
                <a:solidFill>
                  <a:schemeClr val="bg1"/>
                </a:solidFill>
                <a:latin typeface="Comic Sans MS" panose="030F0702030302020204" pitchFamily="66" charset="0"/>
              </a:rPr>
              <a:t>4 </a:t>
            </a:r>
            <a:r>
              <a:rPr lang="tr-TR" altLang="tr-TR" sz="2800" dirty="0" smtClean="0">
                <a:solidFill>
                  <a:schemeClr val="bg1"/>
                </a:solidFill>
                <a:latin typeface="Comic Sans MS" panose="030F0702030302020204" pitchFamily="66" charset="0"/>
              </a:rPr>
              <a:t>(</a:t>
            </a:r>
            <a:r>
              <a:rPr lang="tr-TR" altLang="tr-TR" sz="2800" dirty="0" err="1" smtClean="0">
                <a:solidFill>
                  <a:schemeClr val="bg1"/>
                </a:solidFill>
                <a:latin typeface="Comic Sans MS" panose="030F0702030302020204" pitchFamily="66" charset="0"/>
              </a:rPr>
              <a:t>Sülfirik</a:t>
            </a:r>
            <a:r>
              <a:rPr lang="tr-TR" altLang="tr-TR" sz="2800" dirty="0" smtClean="0">
                <a:solidFill>
                  <a:schemeClr val="bg1"/>
                </a:solidFill>
                <a:latin typeface="Comic Sans MS" panose="030F0702030302020204" pitchFamily="66" charset="0"/>
              </a:rPr>
              <a:t> asit) ile 600 g % 40 </a:t>
            </a:r>
            <a:r>
              <a:rPr lang="tr-TR" altLang="tr-TR" sz="2800" dirty="0" err="1" smtClean="0">
                <a:solidFill>
                  <a:schemeClr val="bg1"/>
                </a:solidFill>
                <a:latin typeface="Comic Sans MS" panose="030F0702030302020204" pitchFamily="66" charset="0"/>
              </a:rPr>
              <a:t>lık</a:t>
            </a:r>
            <a:r>
              <a:rPr lang="tr-TR" altLang="tr-TR" sz="2800" dirty="0" smtClean="0">
                <a:solidFill>
                  <a:schemeClr val="bg1"/>
                </a:solidFill>
                <a:latin typeface="Comic Sans MS" panose="030F0702030302020204" pitchFamily="66" charset="0"/>
              </a:rPr>
              <a:t> 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SO</a:t>
            </a:r>
            <a:r>
              <a:rPr lang="tr-TR" altLang="tr-TR" sz="2800" baseline="-25000" dirty="0" smtClean="0">
                <a:solidFill>
                  <a:schemeClr val="bg1"/>
                </a:solidFill>
                <a:latin typeface="Comic Sans MS" panose="030F0702030302020204" pitchFamily="66" charset="0"/>
              </a:rPr>
              <a:t>4</a:t>
            </a:r>
            <a:r>
              <a:rPr lang="tr-TR" altLang="tr-TR" sz="2800" dirty="0" smtClean="0">
                <a:solidFill>
                  <a:schemeClr val="bg1"/>
                </a:solidFill>
                <a:latin typeface="Comic Sans MS" panose="030F0702030302020204" pitchFamily="66" charset="0"/>
              </a:rPr>
              <a:t> karıştırılırsa, elde edilen çözelti % kaçlık olur?</a:t>
            </a:r>
          </a:p>
          <a:p>
            <a:pPr marL="0" indent="0" algn="ctr">
              <a:buFontTx/>
              <a:buNone/>
            </a:pPr>
            <a:endParaRPr lang="tr-TR" altLang="tr-TR" sz="2800" dirty="0" smtClean="0">
              <a:solidFill>
                <a:schemeClr val="bg1"/>
              </a:solidFill>
              <a:latin typeface="Comic Sans MS" panose="030F0702030302020204" pitchFamily="66" charset="0"/>
            </a:endParaRPr>
          </a:p>
          <a:p>
            <a:pPr marL="0" indent="0" algn="ctr">
              <a:buFontTx/>
              <a:buNone/>
            </a:pPr>
            <a:r>
              <a:rPr lang="tr-TR" altLang="tr-TR" sz="2800" b="1" dirty="0" smtClean="0">
                <a:solidFill>
                  <a:srgbClr val="FFFF00"/>
                </a:solidFill>
                <a:latin typeface="Comic Sans MS" panose="030F0702030302020204" pitchFamily="66" charset="0"/>
              </a:rPr>
              <a:t>(a . X) + (b . Y) = (a + b) . Z</a:t>
            </a:r>
            <a:endParaRPr lang="tr-TR" altLang="tr-TR" sz="2800" dirty="0" smtClean="0">
              <a:solidFill>
                <a:srgbClr val="FFFF00"/>
              </a:solidFill>
              <a:latin typeface="Comic Sans MS" panose="030F0702030302020204" pitchFamily="66" charset="0"/>
            </a:endParaRPr>
          </a:p>
          <a:p>
            <a:pPr marL="0" indent="0" algn="ctr">
              <a:buFontTx/>
              <a:buNone/>
            </a:pPr>
            <a:r>
              <a:rPr lang="tr-TR" altLang="tr-TR" sz="2800" dirty="0" smtClean="0">
                <a:solidFill>
                  <a:schemeClr val="bg1"/>
                </a:solidFill>
                <a:latin typeface="Comic Sans MS" panose="030F0702030302020204" pitchFamily="66" charset="0"/>
              </a:rPr>
              <a:t>(400 . 96) + (600 . 40) = (400 + 600) . Z</a:t>
            </a:r>
          </a:p>
          <a:p>
            <a:pPr marL="0" indent="0" algn="ctr">
              <a:buFontTx/>
              <a:buNone/>
            </a:pPr>
            <a:r>
              <a:rPr lang="tr-TR" altLang="tr-TR" sz="2800" dirty="0" smtClean="0">
                <a:solidFill>
                  <a:schemeClr val="bg1"/>
                </a:solidFill>
                <a:latin typeface="Comic Sans MS" panose="030F0702030302020204" pitchFamily="66" charset="0"/>
              </a:rPr>
              <a:t>38400 + 24000 = 1000 . Z</a:t>
            </a:r>
          </a:p>
          <a:p>
            <a:pPr marL="0" indent="0" algn="ctr">
              <a:buFontTx/>
              <a:buNone/>
            </a:pPr>
            <a:r>
              <a:rPr lang="tr-TR" altLang="tr-TR" sz="2800" dirty="0" smtClean="0">
                <a:solidFill>
                  <a:schemeClr val="bg1"/>
                </a:solidFill>
                <a:latin typeface="Comic Sans MS" panose="030F0702030302020204" pitchFamily="66" charset="0"/>
              </a:rPr>
              <a:t>62400 = 1000 . Z</a:t>
            </a:r>
          </a:p>
          <a:p>
            <a:pPr marL="0" indent="0" algn="ctr">
              <a:buFontTx/>
              <a:buNone/>
            </a:pPr>
            <a:r>
              <a:rPr lang="tr-TR" altLang="tr-TR" sz="2800" dirty="0" smtClean="0">
                <a:solidFill>
                  <a:schemeClr val="bg1"/>
                </a:solidFill>
                <a:latin typeface="Comic Sans MS" panose="030F0702030302020204" pitchFamily="66" charset="0"/>
              </a:rPr>
              <a:t>Z = 62,4 → </a:t>
            </a:r>
            <a:r>
              <a:rPr lang="tr-TR" altLang="tr-TR" sz="2800" dirty="0" smtClean="0">
                <a:solidFill>
                  <a:srgbClr val="FF9933"/>
                </a:solidFill>
                <a:latin typeface="Comic Sans MS" panose="030F0702030302020204" pitchFamily="66" charset="0"/>
              </a:rPr>
              <a:t>% 62,4 lük </a:t>
            </a:r>
            <a:r>
              <a:rPr lang="tr-TR" altLang="tr-TR" sz="2800" dirty="0" smtClean="0">
                <a:solidFill>
                  <a:schemeClr val="bg1"/>
                </a:solidFill>
                <a:latin typeface="Comic Sans MS" panose="030F0702030302020204" pitchFamily="66" charset="0"/>
              </a:rPr>
              <a:t>olur.</a:t>
            </a:r>
          </a:p>
        </p:txBody>
      </p:sp>
    </p:spTree>
    <p:extLst>
      <p:ext uri="{BB962C8B-B14F-4D97-AF65-F5344CB8AC3E}">
        <p14:creationId xmlns:p14="http://schemas.microsoft.com/office/powerpoint/2010/main" val="29056321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1266">
                                            <p:txEl>
                                              <p:pRg st="2" end="2"/>
                                            </p:txEl>
                                          </p:spTgt>
                                        </p:tgtEl>
                                        <p:attrNameLst>
                                          <p:attrName>style.visibility</p:attrName>
                                        </p:attrNameLst>
                                      </p:cBhvr>
                                      <p:to>
                                        <p:strVal val="visible"/>
                                      </p:to>
                                    </p:set>
                                    <p:anim calcmode="lin" valueType="num">
                                      <p:cBhvr additive="base">
                                        <p:cTn id="7" dur="500" fill="hold"/>
                                        <p:tgtEl>
                                          <p:spTgt spid="11266">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6">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266">
                                            <p:txEl>
                                              <p:pRg st="6" end="6"/>
                                            </p:txEl>
                                          </p:spTgt>
                                        </p:tgtEl>
                                        <p:attrNameLst>
                                          <p:attrName>style.visibility</p:attrName>
                                        </p:attrNameLst>
                                      </p:cBhvr>
                                      <p:to>
                                        <p:strVal val="visible"/>
                                      </p:to>
                                    </p:set>
                                    <p:anim calcmode="lin" valueType="num">
                                      <p:cBhvr additive="base">
                                        <p:cTn id="11" dur="500" fill="hold"/>
                                        <p:tgtEl>
                                          <p:spTgt spid="11266">
                                            <p:txEl>
                                              <p:pRg st="6" end="6"/>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126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107504" y="332656"/>
            <a:ext cx="8964488" cy="6000750"/>
          </a:xfrm>
        </p:spPr>
        <p:txBody>
          <a:bodyPr/>
          <a:lstStyle/>
          <a:p>
            <a:pPr marL="0" indent="0" algn="just">
              <a:buFontTx/>
              <a:buNone/>
            </a:pPr>
            <a:r>
              <a:rPr lang="tr-TR" altLang="tr-TR" sz="2800" b="1" dirty="0" smtClean="0">
                <a:solidFill>
                  <a:srgbClr val="FF0000"/>
                </a:solidFill>
                <a:latin typeface="Comic Sans MS" panose="030F0702030302020204" pitchFamily="66" charset="0"/>
              </a:rPr>
              <a:t>Örnek2;</a:t>
            </a:r>
            <a:r>
              <a:rPr lang="tr-TR" altLang="tr-TR" sz="2800" dirty="0" smtClean="0">
                <a:solidFill>
                  <a:srgbClr val="FF0000"/>
                </a:solidFill>
                <a:latin typeface="Comic Sans MS" panose="030F0702030302020204" pitchFamily="66" charset="0"/>
              </a:rPr>
              <a:t> </a:t>
            </a:r>
            <a:r>
              <a:rPr lang="tr-TR" altLang="tr-TR" sz="2800" dirty="0" smtClean="0">
                <a:solidFill>
                  <a:schemeClr val="bg1"/>
                </a:solidFill>
                <a:latin typeface="Comic Sans MS" panose="030F0702030302020204" pitchFamily="66" charset="0"/>
              </a:rPr>
              <a:t>100 g % 96 </a:t>
            </a:r>
            <a:r>
              <a:rPr lang="tr-TR" altLang="tr-TR" sz="2800" dirty="0" err="1" smtClean="0">
                <a:solidFill>
                  <a:schemeClr val="bg1"/>
                </a:solidFill>
                <a:latin typeface="Comic Sans MS" panose="030F0702030302020204" pitchFamily="66" charset="0"/>
              </a:rPr>
              <a:t>lık</a:t>
            </a:r>
            <a:r>
              <a:rPr lang="tr-TR" altLang="tr-TR" sz="2800" dirty="0" smtClean="0">
                <a:solidFill>
                  <a:schemeClr val="bg1"/>
                </a:solidFill>
                <a:latin typeface="Comic Sans MS" panose="030F0702030302020204" pitchFamily="66" charset="0"/>
              </a:rPr>
              <a:t> 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SO</a:t>
            </a:r>
            <a:r>
              <a:rPr lang="tr-TR" altLang="tr-TR" sz="2800" baseline="-25000" dirty="0" smtClean="0">
                <a:solidFill>
                  <a:schemeClr val="bg1"/>
                </a:solidFill>
                <a:latin typeface="Comic Sans MS" panose="030F0702030302020204" pitchFamily="66" charset="0"/>
              </a:rPr>
              <a:t>4</a:t>
            </a:r>
            <a:r>
              <a:rPr lang="tr-TR" altLang="tr-TR" sz="2800" dirty="0" smtClean="0">
                <a:solidFill>
                  <a:schemeClr val="bg1"/>
                </a:solidFill>
                <a:latin typeface="Comic Sans MS" panose="030F0702030302020204" pitchFamily="66" charset="0"/>
              </a:rPr>
              <a:t> den seyreltme ile % 60 </a:t>
            </a:r>
            <a:r>
              <a:rPr lang="tr-TR" altLang="tr-TR" sz="2800" dirty="0" err="1" smtClean="0">
                <a:solidFill>
                  <a:schemeClr val="bg1"/>
                </a:solidFill>
                <a:latin typeface="Comic Sans MS" panose="030F0702030302020204" pitchFamily="66" charset="0"/>
              </a:rPr>
              <a:t>lık</a:t>
            </a:r>
            <a:r>
              <a:rPr lang="tr-TR" altLang="tr-TR" sz="2800" dirty="0" smtClean="0">
                <a:solidFill>
                  <a:schemeClr val="bg1"/>
                </a:solidFill>
                <a:latin typeface="Comic Sans MS" panose="030F0702030302020204" pitchFamily="66" charset="0"/>
              </a:rPr>
              <a:t> H</a:t>
            </a:r>
            <a:r>
              <a:rPr lang="tr-TR" altLang="tr-TR" sz="2800" baseline="-25000" dirty="0" smtClean="0">
                <a:solidFill>
                  <a:schemeClr val="bg1"/>
                </a:solidFill>
                <a:latin typeface="Comic Sans MS" panose="030F0702030302020204" pitchFamily="66" charset="0"/>
              </a:rPr>
              <a:t>2</a:t>
            </a:r>
            <a:r>
              <a:rPr lang="tr-TR" altLang="tr-TR" sz="2800" dirty="0" smtClean="0">
                <a:solidFill>
                  <a:schemeClr val="bg1"/>
                </a:solidFill>
                <a:latin typeface="Comic Sans MS" panose="030F0702030302020204" pitchFamily="66" charset="0"/>
              </a:rPr>
              <a:t>SO</a:t>
            </a:r>
            <a:r>
              <a:rPr lang="tr-TR" altLang="tr-TR" sz="2800" baseline="-25000" dirty="0" smtClean="0">
                <a:solidFill>
                  <a:schemeClr val="bg1"/>
                </a:solidFill>
                <a:latin typeface="Comic Sans MS" panose="030F0702030302020204" pitchFamily="66" charset="0"/>
              </a:rPr>
              <a:t>4</a:t>
            </a:r>
            <a:r>
              <a:rPr lang="tr-TR" altLang="tr-TR" sz="2800" dirty="0" smtClean="0">
                <a:solidFill>
                  <a:schemeClr val="bg1"/>
                </a:solidFill>
                <a:latin typeface="Comic Sans MS" panose="030F0702030302020204" pitchFamily="66" charset="0"/>
              </a:rPr>
              <a:t> elde etmek için ne kadar su katılmalıdır?</a:t>
            </a:r>
          </a:p>
          <a:p>
            <a:pPr marL="0" indent="0" algn="just">
              <a:buFontTx/>
              <a:buNone/>
              <a:defRPr/>
            </a:pPr>
            <a:r>
              <a:rPr lang="tr-TR" sz="2800" dirty="0">
                <a:solidFill>
                  <a:schemeClr val="bg1"/>
                </a:solidFill>
                <a:latin typeface="Comic Sans MS" pitchFamily="66" charset="0"/>
              </a:rPr>
              <a:t>Eğer seyreltmelerde yalnızca su kullanılıyorsa,</a:t>
            </a:r>
          </a:p>
          <a:p>
            <a:pPr marL="0" indent="0" algn="ctr">
              <a:buFontTx/>
              <a:buNone/>
              <a:defRPr/>
            </a:pPr>
            <a:r>
              <a:rPr lang="tr-TR" sz="2800" dirty="0">
                <a:solidFill>
                  <a:schemeClr val="bg1"/>
                </a:solidFill>
                <a:latin typeface="Comic Sans MS" pitchFamily="66" charset="0"/>
              </a:rPr>
              <a:t> </a:t>
            </a:r>
            <a:r>
              <a:rPr lang="tr-TR" sz="2800" b="1" dirty="0">
                <a:solidFill>
                  <a:srgbClr val="FFFF00"/>
                </a:solidFill>
                <a:latin typeface="Comic Sans MS" pitchFamily="66" charset="0"/>
              </a:rPr>
              <a:t>Y = 0 → b . Y = 0</a:t>
            </a:r>
            <a:r>
              <a:rPr lang="tr-TR" sz="2800" dirty="0">
                <a:solidFill>
                  <a:srgbClr val="FFFF00"/>
                </a:solidFill>
                <a:latin typeface="Comic Sans MS" pitchFamily="66" charset="0"/>
              </a:rPr>
              <a:t> </a:t>
            </a:r>
            <a:r>
              <a:rPr lang="tr-TR" sz="2800" dirty="0">
                <a:solidFill>
                  <a:schemeClr val="bg1"/>
                </a:solidFill>
                <a:latin typeface="Comic Sans MS" pitchFamily="66" charset="0"/>
              </a:rPr>
              <a:t>olur.</a:t>
            </a:r>
          </a:p>
          <a:p>
            <a:pPr marL="0" indent="0" algn="just">
              <a:buFontTx/>
              <a:buNone/>
            </a:pPr>
            <a:endParaRPr lang="tr-TR" altLang="tr-TR" sz="2800" dirty="0" smtClean="0">
              <a:solidFill>
                <a:srgbClr val="00B0F0"/>
              </a:solidFill>
              <a:latin typeface="Comic Sans MS" panose="030F0702030302020204" pitchFamily="66" charset="0"/>
            </a:endParaRPr>
          </a:p>
          <a:p>
            <a:pPr marL="0" indent="0" algn="ctr">
              <a:buFontTx/>
              <a:buNone/>
            </a:pPr>
            <a:r>
              <a:rPr lang="tr-TR" altLang="tr-TR" sz="2400" b="1" dirty="0" smtClean="0">
                <a:solidFill>
                  <a:srgbClr val="00B0F0"/>
                </a:solidFill>
                <a:latin typeface="Comic Sans MS" panose="030F0702030302020204" pitchFamily="66" charset="0"/>
              </a:rPr>
              <a:t>(a . X) + (b . Y) = (a + b) . Z</a:t>
            </a:r>
            <a:endParaRPr lang="tr-TR" altLang="tr-TR" sz="2400" dirty="0" smtClean="0">
              <a:solidFill>
                <a:srgbClr val="00B0F0"/>
              </a:solidFill>
              <a:latin typeface="Comic Sans MS" panose="030F0702030302020204" pitchFamily="66" charset="0"/>
            </a:endParaRPr>
          </a:p>
          <a:p>
            <a:pPr marL="0" indent="0" algn="ctr">
              <a:buFontTx/>
              <a:buNone/>
            </a:pPr>
            <a:r>
              <a:rPr lang="tr-TR" altLang="tr-TR" sz="2400" dirty="0" smtClean="0">
                <a:solidFill>
                  <a:schemeClr val="bg1"/>
                </a:solidFill>
                <a:latin typeface="Comic Sans MS" panose="030F0702030302020204" pitchFamily="66" charset="0"/>
              </a:rPr>
              <a:t>Su ile seyreltme yapılacağından b . Y = 0 olur.</a:t>
            </a:r>
          </a:p>
          <a:p>
            <a:pPr marL="0" indent="0" algn="ctr">
              <a:buFontTx/>
              <a:buNone/>
            </a:pPr>
            <a:r>
              <a:rPr lang="tr-TR" altLang="tr-TR" sz="2400" dirty="0" smtClean="0">
                <a:solidFill>
                  <a:schemeClr val="bg1"/>
                </a:solidFill>
                <a:latin typeface="Comic Sans MS" panose="030F0702030302020204" pitchFamily="66" charset="0"/>
              </a:rPr>
              <a:t>(100 . 96) + 0 = (100 + b) . 60</a:t>
            </a:r>
          </a:p>
          <a:p>
            <a:pPr marL="0" indent="0" algn="ctr">
              <a:buFontTx/>
              <a:buNone/>
            </a:pPr>
            <a:r>
              <a:rPr lang="tr-TR" altLang="tr-TR" sz="2400" dirty="0" smtClean="0">
                <a:solidFill>
                  <a:schemeClr val="bg1"/>
                </a:solidFill>
                <a:latin typeface="Comic Sans MS" panose="030F0702030302020204" pitchFamily="66" charset="0"/>
              </a:rPr>
              <a:t>9600 = 6000 + 60 . b</a:t>
            </a:r>
          </a:p>
          <a:p>
            <a:pPr marL="0" indent="0" algn="ctr">
              <a:buFontTx/>
              <a:buNone/>
            </a:pPr>
            <a:r>
              <a:rPr lang="tr-TR" altLang="tr-TR" sz="2400" dirty="0" smtClean="0">
                <a:solidFill>
                  <a:schemeClr val="bg1"/>
                </a:solidFill>
                <a:latin typeface="Comic Sans MS" panose="030F0702030302020204" pitchFamily="66" charset="0"/>
              </a:rPr>
              <a:t>b = 3600 / 60</a:t>
            </a:r>
          </a:p>
          <a:p>
            <a:pPr marL="0" indent="0" algn="ctr">
              <a:buFontTx/>
              <a:buNone/>
            </a:pPr>
            <a:r>
              <a:rPr lang="tr-TR" altLang="tr-TR" sz="2400" dirty="0" smtClean="0">
                <a:solidFill>
                  <a:srgbClr val="00FF00"/>
                </a:solidFill>
                <a:latin typeface="Comic Sans MS" panose="030F0702030302020204" pitchFamily="66" charset="0"/>
              </a:rPr>
              <a:t>b = 60 g</a:t>
            </a:r>
          </a:p>
          <a:p>
            <a:pPr marL="0" indent="0" algn="just">
              <a:buFontTx/>
              <a:buNone/>
            </a:pPr>
            <a:r>
              <a:rPr lang="tr-TR" altLang="tr-TR" sz="2400" dirty="0" smtClean="0">
                <a:solidFill>
                  <a:schemeClr val="bg1"/>
                </a:solidFill>
                <a:latin typeface="Comic Sans MS" panose="030F0702030302020204" pitchFamily="66" charset="0"/>
              </a:rPr>
              <a:t>100 </a:t>
            </a:r>
            <a:r>
              <a:rPr lang="tr-TR" altLang="tr-TR" sz="2400" dirty="0" err="1" smtClean="0">
                <a:solidFill>
                  <a:schemeClr val="bg1"/>
                </a:solidFill>
                <a:latin typeface="Comic Sans MS" panose="030F0702030302020204" pitchFamily="66" charset="0"/>
              </a:rPr>
              <a:t>mL</a:t>
            </a:r>
            <a:r>
              <a:rPr lang="tr-TR" altLang="tr-TR" sz="2400" dirty="0" smtClean="0">
                <a:solidFill>
                  <a:schemeClr val="bg1"/>
                </a:solidFill>
                <a:latin typeface="Comic Sans MS" panose="030F0702030302020204" pitchFamily="66" charset="0"/>
              </a:rPr>
              <a:t> % 96 </a:t>
            </a:r>
            <a:r>
              <a:rPr lang="tr-TR" altLang="tr-TR" sz="2400" dirty="0" err="1" smtClean="0">
                <a:solidFill>
                  <a:schemeClr val="bg1"/>
                </a:solidFill>
                <a:latin typeface="Comic Sans MS" panose="030F0702030302020204" pitchFamily="66" charset="0"/>
              </a:rPr>
              <a:t>lık</a:t>
            </a:r>
            <a:r>
              <a:rPr lang="tr-TR" altLang="tr-TR" sz="2400" dirty="0" smtClean="0">
                <a:solidFill>
                  <a:schemeClr val="bg1"/>
                </a:solidFill>
                <a:latin typeface="Comic Sans MS" panose="030F0702030302020204" pitchFamily="66" charset="0"/>
              </a:rPr>
              <a:t> H</a:t>
            </a:r>
            <a:r>
              <a:rPr lang="tr-TR" altLang="tr-TR" sz="2400" baseline="-25000" dirty="0" smtClean="0">
                <a:solidFill>
                  <a:schemeClr val="bg1"/>
                </a:solidFill>
                <a:latin typeface="Comic Sans MS" panose="030F0702030302020204" pitchFamily="66" charset="0"/>
              </a:rPr>
              <a:t>2</a:t>
            </a:r>
            <a:r>
              <a:rPr lang="tr-TR" altLang="tr-TR" sz="2400" dirty="0" smtClean="0">
                <a:solidFill>
                  <a:schemeClr val="bg1"/>
                </a:solidFill>
                <a:latin typeface="Comic Sans MS" panose="030F0702030302020204" pitchFamily="66" charset="0"/>
              </a:rPr>
              <a:t>SO</a:t>
            </a:r>
            <a:r>
              <a:rPr lang="tr-TR" altLang="tr-TR" sz="2400" baseline="-25000" dirty="0" smtClean="0">
                <a:solidFill>
                  <a:schemeClr val="bg1"/>
                </a:solidFill>
                <a:latin typeface="Comic Sans MS" panose="030F0702030302020204" pitchFamily="66" charset="0"/>
              </a:rPr>
              <a:t>4</a:t>
            </a:r>
            <a:r>
              <a:rPr lang="tr-TR" altLang="tr-TR" sz="2400" dirty="0" smtClean="0">
                <a:solidFill>
                  <a:schemeClr val="bg1"/>
                </a:solidFill>
                <a:latin typeface="Comic Sans MS" panose="030F0702030302020204" pitchFamily="66" charset="0"/>
              </a:rPr>
              <a:t> ‘e 60 </a:t>
            </a:r>
            <a:r>
              <a:rPr lang="tr-TR" altLang="tr-TR" sz="2400" dirty="0" err="1" smtClean="0">
                <a:solidFill>
                  <a:schemeClr val="bg1"/>
                </a:solidFill>
                <a:latin typeface="Comic Sans MS" panose="030F0702030302020204" pitchFamily="66" charset="0"/>
              </a:rPr>
              <a:t>mL</a:t>
            </a:r>
            <a:r>
              <a:rPr lang="tr-TR" altLang="tr-TR" sz="2400" dirty="0" smtClean="0">
                <a:solidFill>
                  <a:schemeClr val="bg1"/>
                </a:solidFill>
                <a:latin typeface="Comic Sans MS" panose="030F0702030302020204" pitchFamily="66" charset="0"/>
              </a:rPr>
              <a:t> </a:t>
            </a:r>
            <a:r>
              <a:rPr lang="tr-TR" altLang="tr-TR" sz="2400" dirty="0" err="1" smtClean="0">
                <a:solidFill>
                  <a:schemeClr val="bg1"/>
                </a:solidFill>
                <a:latin typeface="Comic Sans MS" panose="030F0702030302020204" pitchFamily="66" charset="0"/>
              </a:rPr>
              <a:t>destile</a:t>
            </a:r>
            <a:r>
              <a:rPr lang="tr-TR" altLang="tr-TR" sz="2400" dirty="0" smtClean="0">
                <a:solidFill>
                  <a:schemeClr val="bg1"/>
                </a:solidFill>
                <a:latin typeface="Comic Sans MS" panose="030F0702030302020204" pitchFamily="66" charset="0"/>
              </a:rPr>
              <a:t> su ilave edersek % 60 </a:t>
            </a:r>
            <a:r>
              <a:rPr lang="tr-TR" altLang="tr-TR" sz="2400" dirty="0" err="1" smtClean="0">
                <a:solidFill>
                  <a:schemeClr val="bg1"/>
                </a:solidFill>
                <a:latin typeface="Comic Sans MS" panose="030F0702030302020204" pitchFamily="66" charset="0"/>
              </a:rPr>
              <a:t>lık</a:t>
            </a:r>
            <a:r>
              <a:rPr lang="tr-TR" altLang="tr-TR" sz="2400" dirty="0" smtClean="0">
                <a:solidFill>
                  <a:schemeClr val="bg1"/>
                </a:solidFill>
                <a:latin typeface="Comic Sans MS" panose="030F0702030302020204" pitchFamily="66" charset="0"/>
              </a:rPr>
              <a:t> çözelti elde ederiz.</a:t>
            </a:r>
          </a:p>
        </p:txBody>
      </p:sp>
    </p:spTree>
    <p:extLst>
      <p:ext uri="{BB962C8B-B14F-4D97-AF65-F5344CB8AC3E}">
        <p14:creationId xmlns:p14="http://schemas.microsoft.com/office/powerpoint/2010/main" val="2483789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290">
                                            <p:txEl>
                                              <p:pRg st="4" end="4"/>
                                            </p:txEl>
                                          </p:spTgt>
                                        </p:tgtEl>
                                        <p:attrNameLst>
                                          <p:attrName>style.visibility</p:attrName>
                                        </p:attrNameLst>
                                      </p:cBhvr>
                                      <p:to>
                                        <p:strVal val="visible"/>
                                      </p:to>
                                    </p:set>
                                    <p:animEffect transition="in" filter="box(out)">
                                      <p:cBhvr>
                                        <p:cTn id="7" dur="500"/>
                                        <p:tgtEl>
                                          <p:spTgt spid="12290">
                                            <p:txEl>
                                              <p:pRg st="4" end="4"/>
                                            </p:txEl>
                                          </p:spTgt>
                                        </p:tgtEl>
                                      </p:cBhvr>
                                    </p:animEffect>
                                  </p:childTnLst>
                                </p:cTn>
                              </p:par>
                              <p:par>
                                <p:cTn id="8" presetID="2" presetClass="entr" presetSubtype="8" fill="hold" nodeType="withEffect">
                                  <p:stCondLst>
                                    <p:cond delay="0"/>
                                  </p:stCondLst>
                                  <p:childTnLst>
                                    <p:set>
                                      <p:cBhvr>
                                        <p:cTn id="9" dur="1" fill="hold">
                                          <p:stCondLst>
                                            <p:cond delay="0"/>
                                          </p:stCondLst>
                                        </p:cTn>
                                        <p:tgtEl>
                                          <p:spTgt spid="12290">
                                            <p:txEl>
                                              <p:pRg st="9" end="9"/>
                                            </p:txEl>
                                          </p:spTgt>
                                        </p:tgtEl>
                                        <p:attrNameLst>
                                          <p:attrName>style.visibility</p:attrName>
                                        </p:attrNameLst>
                                      </p:cBhvr>
                                      <p:to>
                                        <p:strVal val="visible"/>
                                      </p:to>
                                    </p:set>
                                    <p:anim calcmode="lin" valueType="num">
                                      <p:cBhvr additive="base">
                                        <p:cTn id="10" dur="500" fill="hold"/>
                                        <p:tgtEl>
                                          <p:spTgt spid="12290">
                                            <p:txEl>
                                              <p:pRg st="9" end="9"/>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12290">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p:cNvSpPr>
            <a:spLocks noGrp="1"/>
          </p:cNvSpPr>
          <p:nvPr>
            <p:ph type="title"/>
          </p:nvPr>
        </p:nvSpPr>
        <p:spPr/>
        <p:txBody>
          <a:bodyPr/>
          <a:lstStyle/>
          <a:p>
            <a:pPr algn="just"/>
            <a:r>
              <a:rPr lang="tr-TR" altLang="tr-TR" sz="2400" b="1" smtClean="0">
                <a:solidFill>
                  <a:srgbClr val="FF3300"/>
                </a:solidFill>
                <a:latin typeface="Comic Sans MS" panose="030F0702030302020204" pitchFamily="66" charset="0"/>
              </a:rPr>
              <a:t>Seyreltme veya iki % çözeltinin karıştırılması ile istenen konsantrasyonda % çözelti yapılırken </a:t>
            </a:r>
            <a:r>
              <a:rPr lang="tr-TR" altLang="tr-TR" sz="2400" b="1" smtClean="0">
                <a:solidFill>
                  <a:srgbClr val="FFFF00"/>
                </a:solidFill>
                <a:latin typeface="Comic Sans MS" panose="030F0702030302020204" pitchFamily="66" charset="0"/>
              </a:rPr>
              <a:t>çapraz kuralı</a:t>
            </a:r>
            <a:r>
              <a:rPr lang="tr-TR" altLang="tr-TR" sz="2400" b="1" smtClean="0">
                <a:solidFill>
                  <a:srgbClr val="FF3300"/>
                </a:solidFill>
                <a:latin typeface="Comic Sans MS" panose="030F0702030302020204" pitchFamily="66" charset="0"/>
              </a:rPr>
              <a:t>ndan (kare usulü) faydalanılır: </a:t>
            </a:r>
            <a:endParaRPr lang="tr-TR" altLang="tr-TR" sz="2400" smtClean="0">
              <a:solidFill>
                <a:srgbClr val="FF3300"/>
              </a:solidFill>
              <a:latin typeface="Comic Sans MS" panose="030F0702030302020204" pitchFamily="66" charset="0"/>
            </a:endParaRPr>
          </a:p>
        </p:txBody>
      </p:sp>
      <p:sp>
        <p:nvSpPr>
          <p:cNvPr id="3" name="2 İçerik Yer Tutucusu"/>
          <p:cNvSpPr>
            <a:spLocks noGrp="1"/>
          </p:cNvSpPr>
          <p:nvPr>
            <p:ph idx="1"/>
          </p:nvPr>
        </p:nvSpPr>
        <p:spPr>
          <a:xfrm>
            <a:off x="457200" y="1600200"/>
            <a:ext cx="8229600" cy="4186238"/>
          </a:xfrm>
        </p:spPr>
        <p:txBody>
          <a:bodyPr/>
          <a:lstStyle/>
          <a:p>
            <a:pPr marL="0" indent="0" algn="just">
              <a:buFontTx/>
              <a:buNone/>
              <a:defRPr/>
            </a:pPr>
            <a:r>
              <a:rPr lang="tr-TR" sz="2400" dirty="0" smtClean="0">
                <a:solidFill>
                  <a:schemeClr val="bg1"/>
                </a:solidFill>
                <a:latin typeface="Comic Sans MS" pitchFamily="66" charset="0"/>
              </a:rPr>
              <a:t>Konsantrasyonları farklı iki çözelti uygun oranlarda karıştırılarak istenilen konsantrasyonda üçüncü bir çözelti elde edilebilir.</a:t>
            </a:r>
            <a:r>
              <a:rPr lang="tr-TR" sz="2400" dirty="0" smtClean="0"/>
              <a:t> </a:t>
            </a:r>
            <a:endParaRPr lang="tr-TR" sz="2400" dirty="0" smtClean="0">
              <a:solidFill>
                <a:schemeClr val="bg1"/>
              </a:solidFill>
              <a:latin typeface="Comic Sans MS" pitchFamily="66" charset="0"/>
            </a:endParaRPr>
          </a:p>
          <a:p>
            <a:pPr algn="ctr">
              <a:buFontTx/>
              <a:buNone/>
              <a:defRPr/>
            </a:pPr>
            <a:endParaRPr lang="tr-TR" sz="2400" b="1" dirty="0" smtClean="0">
              <a:solidFill>
                <a:schemeClr val="bg1"/>
              </a:solidFill>
              <a:latin typeface="Comic Sans MS" pitchFamily="66" charset="0"/>
            </a:endParaRPr>
          </a:p>
          <a:p>
            <a:pPr algn="ctr">
              <a:buFontTx/>
              <a:buNone/>
              <a:defRPr/>
            </a:pPr>
            <a:r>
              <a:rPr lang="tr-TR" sz="2400" b="1" dirty="0" smtClean="0">
                <a:solidFill>
                  <a:srgbClr val="92D050"/>
                </a:solidFill>
                <a:latin typeface="Comic Sans MS" pitchFamily="66" charset="0"/>
              </a:rPr>
              <a:t>A</a:t>
            </a:r>
            <a:r>
              <a:rPr lang="tr-TR" sz="2400" b="1" dirty="0" smtClean="0">
                <a:solidFill>
                  <a:schemeClr val="bg1"/>
                </a:solidFill>
                <a:latin typeface="Comic Sans MS" pitchFamily="66" charset="0"/>
              </a:rPr>
              <a:t> → </a:t>
            </a:r>
            <a:r>
              <a:rPr lang="tr-TR" sz="2400" b="1" dirty="0" smtClean="0">
                <a:solidFill>
                  <a:srgbClr val="FFFF00"/>
                </a:solidFill>
                <a:latin typeface="Comic Sans MS" pitchFamily="66" charset="0"/>
              </a:rPr>
              <a:t>(C-B) </a:t>
            </a:r>
            <a:r>
              <a:rPr lang="tr-TR" sz="2400" b="1" dirty="0" smtClean="0">
                <a:solidFill>
                  <a:schemeClr val="bg1"/>
                </a:solidFill>
                <a:latin typeface="Comic Sans MS" pitchFamily="66" charset="0"/>
              </a:rPr>
              <a:t>kısım % </a:t>
            </a:r>
            <a:r>
              <a:rPr lang="tr-TR" sz="2400" b="1" dirty="0" err="1" smtClean="0">
                <a:solidFill>
                  <a:schemeClr val="bg1"/>
                </a:solidFill>
                <a:latin typeface="Comic Sans MS" pitchFamily="66" charset="0"/>
              </a:rPr>
              <a:t>A’lık</a:t>
            </a:r>
            <a:r>
              <a:rPr lang="tr-TR" sz="2400" b="1" dirty="0" smtClean="0">
                <a:solidFill>
                  <a:schemeClr val="bg1"/>
                </a:solidFill>
                <a:latin typeface="Comic Sans MS" pitchFamily="66" charset="0"/>
              </a:rPr>
              <a:t> çözelti</a:t>
            </a:r>
          </a:p>
          <a:p>
            <a:pPr algn="ctr">
              <a:buFontTx/>
              <a:buNone/>
              <a:defRPr/>
            </a:pPr>
            <a:endParaRPr lang="tr-TR" sz="2400" b="1" dirty="0" smtClean="0">
              <a:solidFill>
                <a:schemeClr val="bg1"/>
              </a:solidFill>
              <a:latin typeface="Comic Sans MS" pitchFamily="66" charset="0"/>
            </a:endParaRPr>
          </a:p>
          <a:p>
            <a:pPr>
              <a:buFontTx/>
              <a:buNone/>
              <a:defRPr/>
            </a:pPr>
            <a:r>
              <a:rPr lang="tr-TR" sz="2400" b="1" dirty="0" smtClean="0">
                <a:solidFill>
                  <a:schemeClr val="bg1"/>
                </a:solidFill>
                <a:latin typeface="Comic Sans MS" pitchFamily="66" charset="0"/>
              </a:rPr>
              <a:t>                  </a:t>
            </a:r>
            <a:r>
              <a:rPr lang="tr-TR" sz="2400" b="1" dirty="0" smtClean="0">
                <a:solidFill>
                  <a:srgbClr val="FF33CC"/>
                </a:solidFill>
                <a:latin typeface="Comic Sans MS" pitchFamily="66" charset="0"/>
              </a:rPr>
              <a:t>C</a:t>
            </a:r>
            <a:endParaRPr lang="tr-TR" sz="2400" dirty="0" smtClean="0">
              <a:solidFill>
                <a:srgbClr val="FF33CC"/>
              </a:solidFill>
              <a:latin typeface="Comic Sans MS" pitchFamily="66" charset="0"/>
            </a:endParaRPr>
          </a:p>
          <a:p>
            <a:pPr algn="ctr">
              <a:buFontTx/>
              <a:buNone/>
              <a:defRPr/>
            </a:pPr>
            <a:r>
              <a:rPr lang="tr-TR" sz="2400" b="1" dirty="0" smtClean="0">
                <a:solidFill>
                  <a:schemeClr val="bg1"/>
                </a:solidFill>
                <a:latin typeface="Comic Sans MS" pitchFamily="66" charset="0"/>
              </a:rPr>
              <a:t> </a:t>
            </a:r>
            <a:endParaRPr lang="tr-TR" sz="2400" dirty="0" smtClean="0">
              <a:solidFill>
                <a:schemeClr val="bg1"/>
              </a:solidFill>
              <a:latin typeface="Comic Sans MS" pitchFamily="66" charset="0"/>
            </a:endParaRPr>
          </a:p>
          <a:p>
            <a:pPr algn="ctr">
              <a:buFontTx/>
              <a:buNone/>
              <a:defRPr/>
            </a:pPr>
            <a:r>
              <a:rPr lang="tr-TR" sz="2400" b="1" dirty="0" smtClean="0">
                <a:solidFill>
                  <a:srgbClr val="FF9933"/>
                </a:solidFill>
                <a:latin typeface="Comic Sans MS" pitchFamily="66" charset="0"/>
              </a:rPr>
              <a:t>B</a:t>
            </a:r>
            <a:r>
              <a:rPr lang="tr-TR" sz="2400" b="1" dirty="0" smtClean="0">
                <a:solidFill>
                  <a:schemeClr val="bg1"/>
                </a:solidFill>
                <a:latin typeface="Comic Sans MS" pitchFamily="66" charset="0"/>
              </a:rPr>
              <a:t> → </a:t>
            </a:r>
            <a:r>
              <a:rPr lang="tr-TR" sz="2400" b="1" dirty="0" smtClean="0">
                <a:solidFill>
                  <a:srgbClr val="FFFF00"/>
                </a:solidFill>
                <a:latin typeface="Comic Sans MS" pitchFamily="66" charset="0"/>
              </a:rPr>
              <a:t>(A-C) </a:t>
            </a:r>
            <a:r>
              <a:rPr lang="tr-TR" sz="2400" b="1" dirty="0" smtClean="0">
                <a:solidFill>
                  <a:schemeClr val="bg1"/>
                </a:solidFill>
                <a:latin typeface="Comic Sans MS" pitchFamily="66" charset="0"/>
              </a:rPr>
              <a:t>kısım % </a:t>
            </a:r>
            <a:r>
              <a:rPr lang="tr-TR" sz="2400" b="1" dirty="0" err="1" smtClean="0">
                <a:solidFill>
                  <a:schemeClr val="bg1"/>
                </a:solidFill>
                <a:latin typeface="Comic Sans MS" pitchFamily="66" charset="0"/>
              </a:rPr>
              <a:t>B’lik</a:t>
            </a:r>
            <a:r>
              <a:rPr lang="tr-TR" sz="2400" b="1" dirty="0" smtClean="0">
                <a:solidFill>
                  <a:schemeClr val="bg1"/>
                </a:solidFill>
                <a:latin typeface="Comic Sans MS" pitchFamily="66" charset="0"/>
              </a:rPr>
              <a:t> çözelti</a:t>
            </a:r>
            <a:endParaRPr lang="tr-TR" sz="2400" dirty="0" smtClean="0">
              <a:solidFill>
                <a:schemeClr val="bg1"/>
              </a:solidFill>
              <a:latin typeface="Comic Sans MS" pitchFamily="66" charset="0"/>
            </a:endParaRPr>
          </a:p>
          <a:p>
            <a:pPr marL="0" indent="0" algn="just">
              <a:buFontTx/>
              <a:buNone/>
              <a:defRPr/>
            </a:pPr>
            <a:r>
              <a:rPr lang="tr-TR" sz="2400" b="1" dirty="0" smtClean="0">
                <a:solidFill>
                  <a:schemeClr val="bg1"/>
                </a:solidFill>
                <a:latin typeface="Comic Sans MS" pitchFamily="66" charset="0"/>
              </a:rPr>
              <a:t> </a:t>
            </a:r>
            <a:endParaRPr lang="tr-TR" dirty="0" smtClean="0"/>
          </a:p>
          <a:p>
            <a:pPr>
              <a:buFontTx/>
              <a:buNone/>
              <a:defRPr/>
            </a:pPr>
            <a:endParaRPr lang="tr-TR" dirty="0"/>
          </a:p>
        </p:txBody>
      </p:sp>
      <p:cxnSp>
        <p:nvCxnSpPr>
          <p:cNvPr id="18436" name="5 Düz Ok Bağlayıcısı"/>
          <p:cNvCxnSpPr>
            <a:cxnSpLocks noChangeShapeType="1"/>
          </p:cNvCxnSpPr>
          <p:nvPr/>
        </p:nvCxnSpPr>
        <p:spPr bwMode="auto">
          <a:xfrm>
            <a:off x="7286625" y="3643313"/>
            <a:ext cx="914400" cy="914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8437" name="7 Düz Ok Bağlayıcısı"/>
          <p:cNvCxnSpPr>
            <a:cxnSpLocks noChangeShapeType="1"/>
          </p:cNvCxnSpPr>
          <p:nvPr/>
        </p:nvCxnSpPr>
        <p:spPr bwMode="auto">
          <a:xfrm>
            <a:off x="7215188" y="4000500"/>
            <a:ext cx="914400" cy="914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8438" name="9 Düz Ok Bağlayıcısı"/>
          <p:cNvCxnSpPr>
            <a:cxnSpLocks noChangeShapeType="1"/>
          </p:cNvCxnSpPr>
          <p:nvPr/>
        </p:nvCxnSpPr>
        <p:spPr bwMode="auto">
          <a:xfrm>
            <a:off x="8858250" y="2571750"/>
            <a:ext cx="914400" cy="914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8439" name="11 Düz Ok Bağlayıcısı"/>
          <p:cNvCxnSpPr>
            <a:cxnSpLocks noChangeShapeType="1"/>
          </p:cNvCxnSpPr>
          <p:nvPr/>
        </p:nvCxnSpPr>
        <p:spPr bwMode="auto">
          <a:xfrm rot="16200000" flipH="1">
            <a:off x="6643687" y="2214563"/>
            <a:ext cx="1643063" cy="71438"/>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sp>
        <p:nvSpPr>
          <p:cNvPr id="18440" name="12 Sağ Ok"/>
          <p:cNvSpPr>
            <a:spLocks noChangeArrowheads="1"/>
          </p:cNvSpPr>
          <p:nvPr/>
        </p:nvSpPr>
        <p:spPr bwMode="auto">
          <a:xfrm>
            <a:off x="3500438" y="6572250"/>
            <a:ext cx="1071562" cy="285750"/>
          </a:xfrm>
          <a:prstGeom prst="rightArrow">
            <a:avLst>
              <a:gd name="adj1" fmla="val 50000"/>
              <a:gd name="adj2"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82058" tIns="41029" rIns="82058" bIns="41029">
            <a:spAutoFit/>
          </a:bodyPr>
          <a:lstStyle>
            <a:lvl1pPr defTabSz="820738" eaLnBrk="0" hangingPunct="0">
              <a:defRPr>
                <a:solidFill>
                  <a:schemeClr val="tx1"/>
                </a:solidFill>
                <a:latin typeface="Arial" panose="020B0604020202020204" pitchFamily="34" charset="0"/>
              </a:defRPr>
            </a:lvl1pPr>
            <a:lvl2pPr marL="742950" indent="-285750" defTabSz="820738" eaLnBrk="0" hangingPunct="0">
              <a:defRPr>
                <a:solidFill>
                  <a:schemeClr val="tx1"/>
                </a:solidFill>
                <a:latin typeface="Arial" panose="020B0604020202020204" pitchFamily="34" charset="0"/>
              </a:defRPr>
            </a:lvl2pPr>
            <a:lvl3pPr marL="1143000" indent="-228600" defTabSz="820738" eaLnBrk="0" hangingPunct="0">
              <a:defRPr>
                <a:solidFill>
                  <a:schemeClr val="tx1"/>
                </a:solidFill>
                <a:latin typeface="Arial" panose="020B0604020202020204" pitchFamily="34" charset="0"/>
              </a:defRPr>
            </a:lvl3pPr>
            <a:lvl4pPr marL="1600200" indent="-228600" defTabSz="820738" eaLnBrk="0" hangingPunct="0">
              <a:defRPr>
                <a:solidFill>
                  <a:schemeClr val="tx1"/>
                </a:solidFill>
                <a:latin typeface="Arial" panose="020B0604020202020204" pitchFamily="34" charset="0"/>
              </a:defRPr>
            </a:lvl4pPr>
            <a:lvl5pPr marL="2057400" indent="-228600" defTabSz="820738" eaLnBrk="0" hangingPunct="0">
              <a:defRPr>
                <a:solidFill>
                  <a:schemeClr val="tx1"/>
                </a:solidFill>
                <a:latin typeface="Arial" panose="020B0604020202020204" pitchFamily="34" charset="0"/>
              </a:defRPr>
            </a:lvl5pPr>
            <a:lvl6pPr marL="2514600" indent="-228600" defTabSz="820738" eaLnBrk="0" fontAlgn="base" hangingPunct="0">
              <a:spcBef>
                <a:spcPct val="0"/>
              </a:spcBef>
              <a:spcAft>
                <a:spcPct val="0"/>
              </a:spcAft>
              <a:defRPr>
                <a:solidFill>
                  <a:schemeClr val="tx1"/>
                </a:solidFill>
                <a:latin typeface="Arial" panose="020B0604020202020204" pitchFamily="34" charset="0"/>
              </a:defRPr>
            </a:lvl6pPr>
            <a:lvl7pPr marL="2971800" indent="-228600" defTabSz="820738" eaLnBrk="0" fontAlgn="base" hangingPunct="0">
              <a:spcBef>
                <a:spcPct val="0"/>
              </a:spcBef>
              <a:spcAft>
                <a:spcPct val="0"/>
              </a:spcAft>
              <a:defRPr>
                <a:solidFill>
                  <a:schemeClr val="tx1"/>
                </a:solidFill>
                <a:latin typeface="Arial" panose="020B0604020202020204" pitchFamily="34" charset="0"/>
              </a:defRPr>
            </a:lvl7pPr>
            <a:lvl8pPr marL="3429000" indent="-228600" defTabSz="820738" eaLnBrk="0" fontAlgn="base" hangingPunct="0">
              <a:spcBef>
                <a:spcPct val="0"/>
              </a:spcBef>
              <a:spcAft>
                <a:spcPct val="0"/>
              </a:spcAft>
              <a:defRPr>
                <a:solidFill>
                  <a:schemeClr val="tx1"/>
                </a:solidFill>
                <a:latin typeface="Arial" panose="020B0604020202020204" pitchFamily="34" charset="0"/>
              </a:defRPr>
            </a:lvl8pPr>
            <a:lvl9pPr marL="3886200" indent="-228600" defTabSz="820738"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cxnSp>
        <p:nvCxnSpPr>
          <p:cNvPr id="18441" name="14 Düz Ok Bağlayıcısı"/>
          <p:cNvCxnSpPr>
            <a:cxnSpLocks noChangeShapeType="1"/>
          </p:cNvCxnSpPr>
          <p:nvPr/>
        </p:nvCxnSpPr>
        <p:spPr bwMode="auto">
          <a:xfrm>
            <a:off x="4000500" y="6858000"/>
            <a:ext cx="914400" cy="914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3322" name="15 Düz Ok Bağlayıcısı"/>
          <p:cNvCxnSpPr>
            <a:cxnSpLocks noChangeShapeType="1"/>
          </p:cNvCxnSpPr>
          <p:nvPr/>
        </p:nvCxnSpPr>
        <p:spPr bwMode="auto">
          <a:xfrm rot="16200000" flipH="1">
            <a:off x="2428875" y="3643313"/>
            <a:ext cx="428625" cy="428625"/>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3323" name="19 Düz Ok Bağlayıcısı"/>
          <p:cNvCxnSpPr>
            <a:cxnSpLocks noChangeShapeType="1"/>
          </p:cNvCxnSpPr>
          <p:nvPr/>
        </p:nvCxnSpPr>
        <p:spPr bwMode="auto">
          <a:xfrm rot="5400000" flipH="1" flipV="1">
            <a:off x="2464594" y="4607719"/>
            <a:ext cx="500063" cy="428625"/>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3324" name="24 Düz Ok Bağlayıcısı"/>
          <p:cNvCxnSpPr>
            <a:cxnSpLocks noChangeShapeType="1"/>
          </p:cNvCxnSpPr>
          <p:nvPr/>
        </p:nvCxnSpPr>
        <p:spPr bwMode="auto">
          <a:xfrm rot="5400000" flipH="1" flipV="1">
            <a:off x="3071812" y="3714751"/>
            <a:ext cx="428625" cy="285750"/>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3325" name="26 Düz Ok Bağlayıcısı"/>
          <p:cNvCxnSpPr>
            <a:cxnSpLocks noChangeShapeType="1"/>
          </p:cNvCxnSpPr>
          <p:nvPr/>
        </p:nvCxnSpPr>
        <p:spPr bwMode="auto">
          <a:xfrm rot="16200000" flipH="1">
            <a:off x="3071813" y="4500563"/>
            <a:ext cx="428625" cy="428625"/>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36656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3324"/>
                                        </p:tgtEl>
                                        <p:attrNameLst>
                                          <p:attrName>style.visibility</p:attrName>
                                        </p:attrNameLst>
                                      </p:cBhvr>
                                      <p:to>
                                        <p:strVal val="visible"/>
                                      </p:to>
                                    </p:set>
                                    <p:anim calcmode="lin" valueType="num">
                                      <p:cBhvr additive="base">
                                        <p:cTn id="7" dur="500" fill="hold"/>
                                        <p:tgtEl>
                                          <p:spTgt spid="13324"/>
                                        </p:tgtEl>
                                        <p:attrNameLst>
                                          <p:attrName>ppt_x</p:attrName>
                                        </p:attrNameLst>
                                      </p:cBhvr>
                                      <p:tavLst>
                                        <p:tav tm="0">
                                          <p:val>
                                            <p:strVal val="0-#ppt_w/2"/>
                                          </p:val>
                                        </p:tav>
                                        <p:tav tm="100000">
                                          <p:val>
                                            <p:strVal val="#ppt_x"/>
                                          </p:val>
                                        </p:tav>
                                      </p:tavLst>
                                    </p:anim>
                                    <p:anim calcmode="lin" valueType="num">
                                      <p:cBhvr additive="base">
                                        <p:cTn id="8" dur="500" fill="hold"/>
                                        <p:tgtEl>
                                          <p:spTgt spid="1332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22"/>
                                        </p:tgtEl>
                                        <p:attrNameLst>
                                          <p:attrName>style.visibility</p:attrName>
                                        </p:attrNameLst>
                                      </p:cBhvr>
                                      <p:to>
                                        <p:strVal val="visible"/>
                                      </p:to>
                                    </p:set>
                                    <p:anim calcmode="lin" valueType="num">
                                      <p:cBhvr additive="base">
                                        <p:cTn id="11" dur="500" fill="hold"/>
                                        <p:tgtEl>
                                          <p:spTgt spid="13322"/>
                                        </p:tgtEl>
                                        <p:attrNameLst>
                                          <p:attrName>ppt_x</p:attrName>
                                        </p:attrNameLst>
                                      </p:cBhvr>
                                      <p:tavLst>
                                        <p:tav tm="0">
                                          <p:val>
                                            <p:strVal val="0-#ppt_w/2"/>
                                          </p:val>
                                        </p:tav>
                                        <p:tav tm="100000">
                                          <p:val>
                                            <p:strVal val="#ppt_x"/>
                                          </p:val>
                                        </p:tav>
                                      </p:tavLst>
                                    </p:anim>
                                    <p:anim calcmode="lin" valueType="num">
                                      <p:cBhvr additive="base">
                                        <p:cTn id="12" dur="500" fill="hold"/>
                                        <p:tgtEl>
                                          <p:spTgt spid="133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323"/>
                                        </p:tgtEl>
                                        <p:attrNameLst>
                                          <p:attrName>style.visibility</p:attrName>
                                        </p:attrNameLst>
                                      </p:cBhvr>
                                      <p:to>
                                        <p:strVal val="visible"/>
                                      </p:to>
                                    </p:set>
                                    <p:anim calcmode="lin" valueType="num">
                                      <p:cBhvr additive="base">
                                        <p:cTn id="15" dur="500" fill="hold"/>
                                        <p:tgtEl>
                                          <p:spTgt spid="13323"/>
                                        </p:tgtEl>
                                        <p:attrNameLst>
                                          <p:attrName>ppt_x</p:attrName>
                                        </p:attrNameLst>
                                      </p:cBhvr>
                                      <p:tavLst>
                                        <p:tav tm="0">
                                          <p:val>
                                            <p:strVal val="0-#ppt_w/2"/>
                                          </p:val>
                                        </p:tav>
                                        <p:tav tm="100000">
                                          <p:val>
                                            <p:strVal val="#ppt_x"/>
                                          </p:val>
                                        </p:tav>
                                      </p:tavLst>
                                    </p:anim>
                                    <p:anim calcmode="lin" valueType="num">
                                      <p:cBhvr additive="base">
                                        <p:cTn id="16" dur="500" fill="hold"/>
                                        <p:tgtEl>
                                          <p:spTgt spid="1332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3325"/>
                                        </p:tgtEl>
                                        <p:attrNameLst>
                                          <p:attrName>style.visibility</p:attrName>
                                        </p:attrNameLst>
                                      </p:cBhvr>
                                      <p:to>
                                        <p:strVal val="visible"/>
                                      </p:to>
                                    </p:set>
                                    <p:anim calcmode="lin" valueType="num">
                                      <p:cBhvr additive="base">
                                        <p:cTn id="19" dur="500" fill="hold"/>
                                        <p:tgtEl>
                                          <p:spTgt spid="13325"/>
                                        </p:tgtEl>
                                        <p:attrNameLst>
                                          <p:attrName>ppt_x</p:attrName>
                                        </p:attrNameLst>
                                      </p:cBhvr>
                                      <p:tavLst>
                                        <p:tav tm="0">
                                          <p:val>
                                            <p:strVal val="0-#ppt_w/2"/>
                                          </p:val>
                                        </p:tav>
                                        <p:tav tm="100000">
                                          <p:val>
                                            <p:strVal val="#ppt_x"/>
                                          </p:val>
                                        </p:tav>
                                      </p:tavLst>
                                    </p:anim>
                                    <p:anim calcmode="lin" valueType="num">
                                      <p:cBhvr additive="base">
                                        <p:cTn id="20" dur="500" fill="hold"/>
                                        <p:tgtEl>
                                          <p:spTgt spid="13325"/>
                                        </p:tgtEl>
                                        <p:attrNameLst>
                                          <p:attrName>ppt_y</p:attrName>
                                        </p:attrNameLst>
                                      </p:cBhvr>
                                      <p:tavLst>
                                        <p:tav tm="0">
                                          <p:val>
                                            <p:strVal val="#ppt_y"/>
                                          </p:val>
                                        </p:tav>
                                        <p:tav tm="100000">
                                          <p:val>
                                            <p:strVal val="#ppt_y"/>
                                          </p:val>
                                        </p:tav>
                                      </p:tavLst>
                                    </p:anim>
                                  </p:childTnLst>
                                </p:cTn>
                              </p:par>
                              <p:par>
                                <p:cTn id="21" presetID="3" presetClass="entr" presetSubtype="5" fill="hold" grpId="0" nodeType="withEffect">
                                  <p:stCondLst>
                                    <p:cond delay="0"/>
                                  </p:stCondLst>
                                  <p:childTnLst>
                                    <p:set>
                                      <p:cBhvr>
                                        <p:cTn id="22" dur="1" fill="hold">
                                          <p:stCondLst>
                                            <p:cond delay="0"/>
                                          </p:stCondLst>
                                        </p:cTn>
                                        <p:tgtEl>
                                          <p:spTgt spid="13314"/>
                                        </p:tgtEl>
                                        <p:attrNameLst>
                                          <p:attrName>style.visibility</p:attrName>
                                        </p:attrNameLst>
                                      </p:cBhvr>
                                      <p:to>
                                        <p:strVal val="visible"/>
                                      </p:to>
                                    </p:set>
                                    <p:animEffect transition="in" filter="blinds(vertical)">
                                      <p:cBhvr>
                                        <p:cTn id="23"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İçerik Yer Tutucusu"/>
          <p:cNvSpPr>
            <a:spLocks noGrp="1"/>
          </p:cNvSpPr>
          <p:nvPr>
            <p:ph idx="1"/>
          </p:nvPr>
        </p:nvSpPr>
        <p:spPr>
          <a:xfrm>
            <a:off x="571500" y="714375"/>
            <a:ext cx="8229600" cy="1757363"/>
          </a:xfrm>
        </p:spPr>
        <p:txBody>
          <a:bodyPr/>
          <a:lstStyle/>
          <a:p>
            <a:pPr marL="0" indent="0" algn="just">
              <a:buFontTx/>
              <a:buNone/>
            </a:pPr>
            <a:r>
              <a:rPr lang="tr-TR" altLang="tr-TR" sz="2400" smtClean="0">
                <a:solidFill>
                  <a:schemeClr val="bg1"/>
                </a:solidFill>
                <a:latin typeface="Comic Sans MS" panose="030F0702030302020204" pitchFamily="66" charset="0"/>
              </a:rPr>
              <a:t>Bunun için </a:t>
            </a:r>
            <a:r>
              <a:rPr lang="tr-TR" altLang="tr-TR" sz="2400" smtClean="0">
                <a:solidFill>
                  <a:srgbClr val="FFC000"/>
                </a:solidFill>
                <a:latin typeface="Comic Sans MS" panose="030F0702030302020204" pitchFamily="66" charset="0"/>
              </a:rPr>
              <a:t>% A’lık </a:t>
            </a:r>
            <a:r>
              <a:rPr lang="tr-TR" altLang="tr-TR" sz="2400" smtClean="0">
                <a:solidFill>
                  <a:schemeClr val="bg1"/>
                </a:solidFill>
                <a:latin typeface="Comic Sans MS" panose="030F0702030302020204" pitchFamily="66" charset="0"/>
              </a:rPr>
              <a:t>bir çözelti ile </a:t>
            </a:r>
            <a:r>
              <a:rPr lang="tr-TR" altLang="tr-TR" sz="2400" smtClean="0">
                <a:solidFill>
                  <a:srgbClr val="FFFF00"/>
                </a:solidFill>
                <a:latin typeface="Comic Sans MS" panose="030F0702030302020204" pitchFamily="66" charset="0"/>
              </a:rPr>
              <a:t>% B’lik </a:t>
            </a:r>
            <a:r>
              <a:rPr lang="tr-TR" altLang="tr-TR" sz="2400" smtClean="0">
                <a:solidFill>
                  <a:schemeClr val="bg1"/>
                </a:solidFill>
                <a:latin typeface="Comic Sans MS" panose="030F0702030302020204" pitchFamily="66" charset="0"/>
              </a:rPr>
              <a:t>bir çözeltiyi uygun miktarlarda karıştırarak </a:t>
            </a:r>
            <a:r>
              <a:rPr lang="tr-TR" altLang="tr-TR" sz="2400" smtClean="0">
                <a:solidFill>
                  <a:srgbClr val="FF33CC"/>
                </a:solidFill>
                <a:latin typeface="Comic Sans MS" panose="030F0702030302020204" pitchFamily="66" charset="0"/>
              </a:rPr>
              <a:t>% C’lik </a:t>
            </a:r>
            <a:r>
              <a:rPr lang="tr-TR" altLang="tr-TR" sz="2400" smtClean="0">
                <a:solidFill>
                  <a:schemeClr val="bg1"/>
                </a:solidFill>
                <a:latin typeface="Comic Sans MS" panose="030F0702030302020204" pitchFamily="66" charset="0"/>
              </a:rPr>
              <a:t>bir çözelti yapmak istenirse, </a:t>
            </a:r>
            <a:r>
              <a:rPr lang="tr-TR" altLang="tr-TR" sz="2400" smtClean="0">
                <a:solidFill>
                  <a:srgbClr val="FF0000"/>
                </a:solidFill>
                <a:latin typeface="Comic Sans MS" panose="030F0702030302020204" pitchFamily="66" charset="0"/>
              </a:rPr>
              <a:t>(C-B) kısım % A’lık </a:t>
            </a:r>
            <a:r>
              <a:rPr lang="tr-TR" altLang="tr-TR" sz="2400" smtClean="0">
                <a:solidFill>
                  <a:schemeClr val="bg1"/>
                </a:solidFill>
                <a:latin typeface="Comic Sans MS" panose="030F0702030302020204" pitchFamily="66" charset="0"/>
              </a:rPr>
              <a:t>ve </a:t>
            </a:r>
            <a:r>
              <a:rPr lang="tr-TR" altLang="tr-TR" sz="2400" smtClean="0">
                <a:solidFill>
                  <a:srgbClr val="FF0000"/>
                </a:solidFill>
                <a:latin typeface="Comic Sans MS" panose="030F0702030302020204" pitchFamily="66" charset="0"/>
              </a:rPr>
              <a:t>(A-C) kısım % B’lik </a:t>
            </a:r>
            <a:r>
              <a:rPr lang="tr-TR" altLang="tr-TR" sz="2400" smtClean="0">
                <a:solidFill>
                  <a:schemeClr val="bg1"/>
                </a:solidFill>
                <a:latin typeface="Comic Sans MS" panose="030F0702030302020204" pitchFamily="66" charset="0"/>
              </a:rPr>
              <a:t>çözelti karıştırmak gerekir.</a:t>
            </a:r>
          </a:p>
        </p:txBody>
      </p:sp>
      <p:cxnSp>
        <p:nvCxnSpPr>
          <p:cNvPr id="19459" name="4 Düz Ok Bağlayıcısı"/>
          <p:cNvCxnSpPr>
            <a:cxnSpLocks noChangeShapeType="1"/>
          </p:cNvCxnSpPr>
          <p:nvPr/>
        </p:nvCxnSpPr>
        <p:spPr bwMode="auto">
          <a:xfrm rot="16200000" flipH="1">
            <a:off x="3679031" y="2893219"/>
            <a:ext cx="985838" cy="914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9460" name="8 Düz Ok Bağlayıcısı"/>
          <p:cNvCxnSpPr>
            <a:cxnSpLocks noChangeShapeType="1"/>
          </p:cNvCxnSpPr>
          <p:nvPr/>
        </p:nvCxnSpPr>
        <p:spPr bwMode="auto">
          <a:xfrm>
            <a:off x="3071813" y="3214688"/>
            <a:ext cx="1071562" cy="1587"/>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19461" name="22 Düz Ok Bağlayıcısı"/>
          <p:cNvCxnSpPr>
            <a:cxnSpLocks noChangeShapeType="1"/>
          </p:cNvCxnSpPr>
          <p:nvPr/>
        </p:nvCxnSpPr>
        <p:spPr bwMode="auto">
          <a:xfrm rot="5400000" flipH="1" flipV="1">
            <a:off x="7643813" y="6859588"/>
            <a:ext cx="1587" cy="1587"/>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pic>
        <p:nvPicPr>
          <p:cNvPr id="6" name="5 Resim" descr="kimya-muh-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2928938"/>
            <a:ext cx="281940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5937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71500" y="285750"/>
            <a:ext cx="8229600" cy="1296988"/>
          </a:xfrm>
        </p:spPr>
        <p:txBody>
          <a:bodyPr/>
          <a:lstStyle/>
          <a:p>
            <a:pPr algn="just"/>
            <a:r>
              <a:rPr lang="tr-TR" altLang="tr-TR" sz="2400" b="1" smtClean="0">
                <a:solidFill>
                  <a:srgbClr val="FF3300"/>
                </a:solidFill>
                <a:latin typeface="Comic Sans MS" panose="030F0702030302020204" pitchFamily="66" charset="0"/>
              </a:rPr>
              <a:t>Seyreltme veya iki % çözeltinin karıştırılması ile istenen konsantrasyonda % çözelti yapılırken kare usulünden faydalanılır. </a:t>
            </a:r>
            <a:endParaRPr lang="tr-TR" altLang="tr-TR" sz="2400" smtClean="0">
              <a:solidFill>
                <a:srgbClr val="FF3300"/>
              </a:solidFill>
              <a:latin typeface="Comic Sans MS" panose="030F0702030302020204" pitchFamily="66" charset="0"/>
            </a:endParaRPr>
          </a:p>
        </p:txBody>
      </p:sp>
      <p:sp>
        <p:nvSpPr>
          <p:cNvPr id="57347" name="Rectangle 3"/>
          <p:cNvSpPr>
            <a:spLocks noGrp="1" noChangeArrowheads="1"/>
          </p:cNvSpPr>
          <p:nvPr>
            <p:ph type="body" idx="1"/>
          </p:nvPr>
        </p:nvSpPr>
        <p:spPr>
          <a:xfrm>
            <a:off x="571500" y="1785938"/>
            <a:ext cx="8229600" cy="4500562"/>
          </a:xfrm>
        </p:spPr>
        <p:txBody>
          <a:bodyPr/>
          <a:lstStyle/>
          <a:p>
            <a:pPr marL="0" indent="0" algn="just">
              <a:buFontTx/>
              <a:buNone/>
              <a:defRPr/>
            </a:pPr>
            <a:r>
              <a:rPr lang="tr-TR" sz="2000" b="1" dirty="0" smtClean="0">
                <a:solidFill>
                  <a:srgbClr val="FF0000"/>
                </a:solidFill>
                <a:latin typeface="Comic Sans MS" pitchFamily="66" charset="0"/>
              </a:rPr>
              <a:t>Örnek1;</a:t>
            </a:r>
            <a:r>
              <a:rPr lang="tr-TR" sz="2000" dirty="0" smtClean="0">
                <a:solidFill>
                  <a:srgbClr val="FF0000"/>
                </a:solidFill>
                <a:latin typeface="Comic Sans MS" pitchFamily="66" charset="0"/>
              </a:rPr>
              <a:t> </a:t>
            </a:r>
            <a:r>
              <a:rPr lang="tr-TR" sz="2000" dirty="0" smtClean="0">
                <a:solidFill>
                  <a:schemeClr val="bg1"/>
                </a:solidFill>
                <a:latin typeface="Comic Sans MS" pitchFamily="66" charset="0"/>
              </a:rPr>
              <a:t>% 96 </a:t>
            </a:r>
            <a:r>
              <a:rPr lang="tr-TR" sz="2000" dirty="0" err="1" smtClean="0">
                <a:solidFill>
                  <a:schemeClr val="bg1"/>
                </a:solidFill>
                <a:latin typeface="Comic Sans MS" pitchFamily="66" charset="0"/>
              </a:rPr>
              <a:t>lık</a:t>
            </a:r>
            <a:r>
              <a:rPr lang="tr-TR" sz="2000" dirty="0" smtClean="0">
                <a:solidFill>
                  <a:schemeClr val="bg1"/>
                </a:solidFill>
                <a:latin typeface="Comic Sans MS" pitchFamily="66" charset="0"/>
              </a:rPr>
              <a:t> ve % 48 </a:t>
            </a:r>
            <a:r>
              <a:rPr lang="tr-TR" sz="2000" dirty="0" err="1" smtClean="0">
                <a:solidFill>
                  <a:schemeClr val="bg1"/>
                </a:solidFill>
                <a:latin typeface="Comic Sans MS" pitchFamily="66" charset="0"/>
              </a:rPr>
              <a:t>lik</a:t>
            </a:r>
            <a:r>
              <a:rPr lang="tr-TR" sz="2000" dirty="0" smtClean="0">
                <a:solidFill>
                  <a:schemeClr val="bg1"/>
                </a:solidFill>
                <a:latin typeface="Comic Sans MS" pitchFamily="66" charset="0"/>
              </a:rPr>
              <a:t> iki çözelti karıştırılarak % 60 </a:t>
            </a:r>
            <a:r>
              <a:rPr lang="tr-TR" sz="2000" dirty="0" err="1" smtClean="0">
                <a:solidFill>
                  <a:schemeClr val="bg1"/>
                </a:solidFill>
                <a:latin typeface="Comic Sans MS" pitchFamily="66" charset="0"/>
              </a:rPr>
              <a:t>lık</a:t>
            </a:r>
            <a:r>
              <a:rPr lang="tr-TR" sz="2000" dirty="0" smtClean="0">
                <a:solidFill>
                  <a:schemeClr val="bg1"/>
                </a:solidFill>
                <a:latin typeface="Comic Sans MS" pitchFamily="66" charset="0"/>
              </a:rPr>
              <a:t> çözelti hazırlanmak isteniyor, her birinden kaçar kısım alınmalıdır? </a:t>
            </a:r>
            <a:endParaRPr lang="tr-TR" sz="2000" b="1" dirty="0" smtClean="0">
              <a:solidFill>
                <a:schemeClr val="bg1"/>
              </a:solidFill>
              <a:latin typeface="Comic Sans MS" pitchFamily="66" charset="0"/>
            </a:endParaRPr>
          </a:p>
          <a:p>
            <a:pPr algn="ctr">
              <a:buFontTx/>
              <a:buNone/>
              <a:defRPr/>
            </a:pPr>
            <a:endParaRPr lang="tr-TR" sz="2000" b="1" dirty="0" smtClean="0">
              <a:solidFill>
                <a:schemeClr val="bg1"/>
              </a:solidFill>
              <a:latin typeface="Comic Sans MS" pitchFamily="66" charset="0"/>
            </a:endParaRPr>
          </a:p>
          <a:p>
            <a:pPr algn="ctr">
              <a:buFontTx/>
              <a:buNone/>
              <a:defRPr/>
            </a:pPr>
            <a:r>
              <a:rPr lang="tr-TR" sz="2000" b="1" dirty="0" smtClean="0">
                <a:solidFill>
                  <a:srgbClr val="FF9933"/>
                </a:solidFill>
                <a:latin typeface="Comic Sans MS" pitchFamily="66" charset="0"/>
              </a:rPr>
              <a:t>96</a:t>
            </a:r>
            <a:r>
              <a:rPr lang="tr-TR" sz="2000" b="1" dirty="0" smtClean="0">
                <a:solidFill>
                  <a:schemeClr val="bg1"/>
                </a:solidFill>
                <a:latin typeface="Comic Sans MS" pitchFamily="66" charset="0"/>
              </a:rPr>
              <a:t> → 12</a:t>
            </a:r>
            <a:endParaRPr lang="tr-TR" sz="2000" dirty="0" smtClean="0">
              <a:solidFill>
                <a:schemeClr val="bg1"/>
              </a:solidFill>
              <a:latin typeface="Comic Sans MS" pitchFamily="66" charset="0"/>
            </a:endParaRPr>
          </a:p>
          <a:p>
            <a:pPr algn="ctr">
              <a:buFontTx/>
              <a:buNone/>
              <a:defRPr/>
            </a:pPr>
            <a:r>
              <a:rPr lang="tr-TR" sz="2000" b="1" dirty="0" smtClean="0">
                <a:solidFill>
                  <a:schemeClr val="bg1"/>
                </a:solidFill>
                <a:latin typeface="Comic Sans MS" pitchFamily="66" charset="0"/>
              </a:rPr>
              <a:t> </a:t>
            </a:r>
            <a:endParaRPr lang="tr-TR" sz="2000" dirty="0" smtClean="0">
              <a:solidFill>
                <a:schemeClr val="bg1"/>
              </a:solidFill>
              <a:latin typeface="Comic Sans MS" pitchFamily="66" charset="0"/>
            </a:endParaRPr>
          </a:p>
          <a:p>
            <a:pPr algn="ctr">
              <a:buFontTx/>
              <a:buNone/>
              <a:defRPr/>
            </a:pPr>
            <a:r>
              <a:rPr lang="tr-TR" sz="2000" b="1" dirty="0" smtClean="0">
                <a:solidFill>
                  <a:srgbClr val="00FF00"/>
                </a:solidFill>
                <a:latin typeface="Comic Sans MS" pitchFamily="66" charset="0"/>
              </a:rPr>
              <a:t>60</a:t>
            </a:r>
            <a:endParaRPr lang="tr-TR" sz="2000" dirty="0" smtClean="0">
              <a:solidFill>
                <a:srgbClr val="00FF00"/>
              </a:solidFill>
              <a:latin typeface="Comic Sans MS" pitchFamily="66" charset="0"/>
            </a:endParaRPr>
          </a:p>
          <a:p>
            <a:pPr algn="ctr">
              <a:buFontTx/>
              <a:buNone/>
              <a:defRPr/>
            </a:pPr>
            <a:r>
              <a:rPr lang="tr-TR" sz="2000" b="1" dirty="0" smtClean="0">
                <a:solidFill>
                  <a:schemeClr val="bg1"/>
                </a:solidFill>
                <a:latin typeface="Comic Sans MS" pitchFamily="66" charset="0"/>
              </a:rPr>
              <a:t> </a:t>
            </a:r>
            <a:endParaRPr lang="tr-TR" sz="2000" dirty="0" smtClean="0">
              <a:solidFill>
                <a:schemeClr val="bg1"/>
              </a:solidFill>
              <a:latin typeface="Comic Sans MS" pitchFamily="66" charset="0"/>
            </a:endParaRPr>
          </a:p>
          <a:p>
            <a:pPr algn="ctr">
              <a:buFontTx/>
              <a:buNone/>
              <a:defRPr/>
            </a:pPr>
            <a:r>
              <a:rPr lang="tr-TR" sz="2000" b="1" dirty="0" smtClean="0">
                <a:solidFill>
                  <a:srgbClr val="FFFF00"/>
                </a:solidFill>
                <a:latin typeface="Comic Sans MS" pitchFamily="66" charset="0"/>
              </a:rPr>
              <a:t>48</a:t>
            </a:r>
            <a:r>
              <a:rPr lang="tr-TR" sz="2000" b="1" dirty="0" smtClean="0">
                <a:solidFill>
                  <a:schemeClr val="bg1"/>
                </a:solidFill>
                <a:latin typeface="Comic Sans MS" pitchFamily="66" charset="0"/>
              </a:rPr>
              <a:t> → 36</a:t>
            </a:r>
            <a:endParaRPr lang="tr-TR" sz="2000" dirty="0" smtClean="0">
              <a:solidFill>
                <a:schemeClr val="bg1"/>
              </a:solidFill>
              <a:latin typeface="Comic Sans MS" pitchFamily="66" charset="0"/>
            </a:endParaRPr>
          </a:p>
          <a:p>
            <a:pPr algn="ctr">
              <a:buFontTx/>
              <a:buNone/>
              <a:defRPr/>
            </a:pPr>
            <a:r>
              <a:rPr lang="tr-TR" sz="2000" b="1" dirty="0" smtClean="0">
                <a:solidFill>
                  <a:schemeClr val="bg1"/>
                </a:solidFill>
                <a:latin typeface="Comic Sans MS" pitchFamily="66" charset="0"/>
              </a:rPr>
              <a:t>        +……</a:t>
            </a:r>
            <a:endParaRPr lang="tr-TR" sz="2000" dirty="0" smtClean="0">
              <a:solidFill>
                <a:schemeClr val="bg1"/>
              </a:solidFill>
              <a:latin typeface="Comic Sans MS" pitchFamily="66" charset="0"/>
            </a:endParaRPr>
          </a:p>
          <a:p>
            <a:pPr algn="ctr">
              <a:buFontTx/>
              <a:buNone/>
              <a:defRPr/>
            </a:pPr>
            <a:r>
              <a:rPr lang="tr-TR" sz="2000" b="1" dirty="0" smtClean="0">
                <a:solidFill>
                  <a:schemeClr val="bg1"/>
                </a:solidFill>
                <a:latin typeface="Comic Sans MS" pitchFamily="66" charset="0"/>
              </a:rPr>
              <a:t>        </a:t>
            </a:r>
            <a:r>
              <a:rPr lang="tr-TR" sz="2000" b="1" dirty="0" smtClean="0">
                <a:solidFill>
                  <a:srgbClr val="FF33CC"/>
                </a:solidFill>
                <a:latin typeface="Comic Sans MS" pitchFamily="66" charset="0"/>
              </a:rPr>
              <a:t>48</a:t>
            </a:r>
            <a:endParaRPr lang="tr-TR" sz="2000" dirty="0" smtClean="0">
              <a:solidFill>
                <a:srgbClr val="FF33CC"/>
              </a:solidFill>
              <a:latin typeface="Comic Sans MS" pitchFamily="66" charset="0"/>
            </a:endParaRPr>
          </a:p>
          <a:p>
            <a:pPr marL="0" indent="0" algn="just">
              <a:buFontTx/>
              <a:buNone/>
              <a:defRPr/>
            </a:pPr>
            <a:r>
              <a:rPr lang="tr-TR" sz="2000" dirty="0" smtClean="0">
                <a:solidFill>
                  <a:schemeClr val="bg1"/>
                </a:solidFill>
                <a:latin typeface="Comic Sans MS" pitchFamily="66" charset="0"/>
              </a:rPr>
              <a:t>% 96 </a:t>
            </a:r>
            <a:r>
              <a:rPr lang="tr-TR" sz="2000" dirty="0" err="1" smtClean="0">
                <a:solidFill>
                  <a:schemeClr val="bg1"/>
                </a:solidFill>
                <a:latin typeface="Comic Sans MS" pitchFamily="66" charset="0"/>
              </a:rPr>
              <a:t>lıktan</a:t>
            </a:r>
            <a:r>
              <a:rPr lang="tr-TR" sz="2000" dirty="0" smtClean="0">
                <a:solidFill>
                  <a:schemeClr val="bg1"/>
                </a:solidFill>
                <a:latin typeface="Comic Sans MS" pitchFamily="66" charset="0"/>
              </a:rPr>
              <a:t> 12 kısım (ml), % 48 </a:t>
            </a:r>
            <a:r>
              <a:rPr lang="tr-TR" sz="2000" dirty="0" err="1" smtClean="0">
                <a:solidFill>
                  <a:schemeClr val="bg1"/>
                </a:solidFill>
                <a:latin typeface="Comic Sans MS" pitchFamily="66" charset="0"/>
              </a:rPr>
              <a:t>likten</a:t>
            </a:r>
            <a:r>
              <a:rPr lang="tr-TR" sz="2000" dirty="0" smtClean="0">
                <a:solidFill>
                  <a:schemeClr val="bg1"/>
                </a:solidFill>
                <a:latin typeface="Comic Sans MS" pitchFamily="66" charset="0"/>
              </a:rPr>
              <a:t> 36 </a:t>
            </a:r>
            <a:r>
              <a:rPr lang="tr-TR" sz="2000" dirty="0">
                <a:solidFill>
                  <a:schemeClr val="bg1"/>
                </a:solidFill>
                <a:latin typeface="Comic Sans MS" pitchFamily="66" charset="0"/>
              </a:rPr>
              <a:t>kısım (ml) </a:t>
            </a:r>
            <a:r>
              <a:rPr lang="tr-TR" sz="2000" dirty="0" smtClean="0">
                <a:solidFill>
                  <a:schemeClr val="bg1"/>
                </a:solidFill>
                <a:latin typeface="Comic Sans MS" pitchFamily="66" charset="0"/>
              </a:rPr>
              <a:t>alınır ve karıştırılırsa, </a:t>
            </a:r>
            <a:r>
              <a:rPr lang="tr-TR" sz="2000" dirty="0" smtClean="0">
                <a:solidFill>
                  <a:srgbClr val="FF33CC"/>
                </a:solidFill>
                <a:latin typeface="Comic Sans MS" pitchFamily="66" charset="0"/>
              </a:rPr>
              <a:t>48 kısım </a:t>
            </a:r>
            <a:r>
              <a:rPr lang="tr-TR" sz="2000" dirty="0">
                <a:solidFill>
                  <a:schemeClr val="bg1"/>
                </a:solidFill>
                <a:latin typeface="Comic Sans MS" pitchFamily="66" charset="0"/>
              </a:rPr>
              <a:t>(ml)</a:t>
            </a:r>
            <a:r>
              <a:rPr lang="tr-TR" sz="2000" dirty="0" smtClean="0">
                <a:solidFill>
                  <a:srgbClr val="FF33CC"/>
                </a:solidFill>
                <a:latin typeface="Comic Sans MS" pitchFamily="66" charset="0"/>
              </a:rPr>
              <a:t> % 60 </a:t>
            </a:r>
            <a:r>
              <a:rPr lang="tr-TR" sz="2000" dirty="0" err="1" smtClean="0">
                <a:solidFill>
                  <a:srgbClr val="FF33CC"/>
                </a:solidFill>
                <a:latin typeface="Comic Sans MS" pitchFamily="66" charset="0"/>
              </a:rPr>
              <a:t>lık</a:t>
            </a:r>
            <a:r>
              <a:rPr lang="tr-TR" sz="2000" dirty="0" smtClean="0">
                <a:solidFill>
                  <a:srgbClr val="FF33CC"/>
                </a:solidFill>
                <a:latin typeface="Comic Sans MS" pitchFamily="66" charset="0"/>
              </a:rPr>
              <a:t> </a:t>
            </a:r>
            <a:r>
              <a:rPr lang="tr-TR" sz="2000" dirty="0" smtClean="0">
                <a:solidFill>
                  <a:schemeClr val="bg1"/>
                </a:solidFill>
                <a:latin typeface="Comic Sans MS" pitchFamily="66" charset="0"/>
              </a:rPr>
              <a:t>olur.</a:t>
            </a:r>
          </a:p>
        </p:txBody>
      </p:sp>
      <p:cxnSp>
        <p:nvCxnSpPr>
          <p:cNvPr id="4" name="24 Düz Ok Bağlayıcısı"/>
          <p:cNvCxnSpPr>
            <a:cxnSpLocks noChangeShapeType="1"/>
          </p:cNvCxnSpPr>
          <p:nvPr/>
        </p:nvCxnSpPr>
        <p:spPr bwMode="auto">
          <a:xfrm rot="5400000" flipH="1" flipV="1">
            <a:off x="4750594" y="3250407"/>
            <a:ext cx="285750" cy="214312"/>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6" name="24 Düz Ok Bağlayıcısı"/>
          <p:cNvCxnSpPr>
            <a:cxnSpLocks noChangeShapeType="1"/>
          </p:cNvCxnSpPr>
          <p:nvPr/>
        </p:nvCxnSpPr>
        <p:spPr bwMode="auto">
          <a:xfrm rot="16200000" flipH="1">
            <a:off x="4822031" y="3964782"/>
            <a:ext cx="276225" cy="204788"/>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8" name="24 Düz Ok Bağlayıcısı"/>
          <p:cNvCxnSpPr>
            <a:cxnSpLocks noChangeShapeType="1"/>
          </p:cNvCxnSpPr>
          <p:nvPr/>
        </p:nvCxnSpPr>
        <p:spPr bwMode="auto">
          <a:xfrm rot="16200000" flipH="1">
            <a:off x="4321969" y="3250407"/>
            <a:ext cx="276225" cy="204787"/>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9" name="24 Düz Ok Bağlayıcısı"/>
          <p:cNvCxnSpPr>
            <a:cxnSpLocks noChangeShapeType="1"/>
          </p:cNvCxnSpPr>
          <p:nvPr/>
        </p:nvCxnSpPr>
        <p:spPr bwMode="auto">
          <a:xfrm rot="5400000" flipH="1" flipV="1">
            <a:off x="4321969" y="3964782"/>
            <a:ext cx="285750" cy="214312"/>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94367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linds(horizontal)">
                                      <p:cBhvr>
                                        <p:cTn id="7" dur="500"/>
                                        <p:tgtEl>
                                          <p:spTgt spid="16386"/>
                                        </p:tgtEl>
                                      </p:cBhvr>
                                    </p:animEffect>
                                  </p:childTnLst>
                                </p:cTn>
                              </p:par>
                              <p:par>
                                <p:cTn id="8" presetID="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57347">
                                            <p:txEl>
                                              <p:pRg st="8" end="8"/>
                                            </p:txEl>
                                          </p:spTgt>
                                        </p:tgtEl>
                                        <p:attrNameLst>
                                          <p:attrName>style.visibility</p:attrName>
                                        </p:attrNameLst>
                                      </p:cBhvr>
                                      <p:to>
                                        <p:strVal val="visible"/>
                                      </p:to>
                                    </p:set>
                                    <p:anim calcmode="lin" valueType="num">
                                      <p:cBhvr additive="base">
                                        <p:cTn id="26" dur="500" fill="hold"/>
                                        <p:tgtEl>
                                          <p:spTgt spid="57347">
                                            <p:txEl>
                                              <p:pRg st="8" end="8"/>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5734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İçerik Yer Tutucusu"/>
          <p:cNvSpPr>
            <a:spLocks noGrp="1"/>
          </p:cNvSpPr>
          <p:nvPr>
            <p:ph idx="1"/>
          </p:nvPr>
        </p:nvSpPr>
        <p:spPr>
          <a:xfrm>
            <a:off x="571500" y="428625"/>
            <a:ext cx="8229600" cy="5572125"/>
          </a:xfrm>
        </p:spPr>
        <p:txBody>
          <a:bodyPr/>
          <a:lstStyle/>
          <a:p>
            <a:pPr marL="0" indent="0">
              <a:buFontTx/>
              <a:buNone/>
            </a:pPr>
            <a:r>
              <a:rPr lang="tr-TR" altLang="tr-TR" sz="2400" b="1" dirty="0" smtClean="0">
                <a:solidFill>
                  <a:srgbClr val="FF0000"/>
                </a:solidFill>
                <a:latin typeface="Comic Sans MS" panose="030F0702030302020204" pitchFamily="66" charset="0"/>
              </a:rPr>
              <a:t>Örnek2;</a:t>
            </a:r>
            <a:r>
              <a:rPr lang="tr-TR" altLang="tr-TR" sz="2400" dirty="0" smtClean="0">
                <a:solidFill>
                  <a:srgbClr val="FF0000"/>
                </a:solidFill>
                <a:latin typeface="Comic Sans MS" panose="030F0702030302020204" pitchFamily="66" charset="0"/>
              </a:rPr>
              <a:t> </a:t>
            </a:r>
            <a:r>
              <a:rPr lang="tr-TR" altLang="tr-TR" sz="2400" dirty="0" smtClean="0">
                <a:solidFill>
                  <a:schemeClr val="bg1"/>
                </a:solidFill>
                <a:latin typeface="Comic Sans MS" panose="030F0702030302020204" pitchFamily="66" charset="0"/>
              </a:rPr>
              <a:t>% 96 </a:t>
            </a:r>
            <a:r>
              <a:rPr lang="tr-TR" altLang="tr-TR" sz="2400" dirty="0" err="1" smtClean="0">
                <a:solidFill>
                  <a:schemeClr val="bg1"/>
                </a:solidFill>
                <a:latin typeface="Comic Sans MS" panose="030F0702030302020204" pitchFamily="66" charset="0"/>
              </a:rPr>
              <a:t>lık</a:t>
            </a:r>
            <a:r>
              <a:rPr lang="tr-TR" altLang="tr-TR" sz="2400" dirty="0" smtClean="0">
                <a:solidFill>
                  <a:schemeClr val="bg1"/>
                </a:solidFill>
                <a:latin typeface="Comic Sans MS" panose="030F0702030302020204" pitchFamily="66" charset="0"/>
              </a:rPr>
              <a:t> bir çözeltiye su karıştırılarak %25 </a:t>
            </a:r>
            <a:r>
              <a:rPr lang="tr-TR" altLang="tr-TR" sz="2400" dirty="0" err="1" smtClean="0">
                <a:solidFill>
                  <a:schemeClr val="bg1"/>
                </a:solidFill>
                <a:latin typeface="Comic Sans MS" panose="030F0702030302020204" pitchFamily="66" charset="0"/>
              </a:rPr>
              <a:t>lik</a:t>
            </a:r>
            <a:r>
              <a:rPr lang="tr-TR" altLang="tr-TR" sz="2400" dirty="0" smtClean="0">
                <a:solidFill>
                  <a:schemeClr val="bg1"/>
                </a:solidFill>
                <a:latin typeface="Comic Sans MS" panose="030F0702030302020204" pitchFamily="66" charset="0"/>
              </a:rPr>
              <a:t> çözelti hazırlanmak isteniyor. Çözeltiden kaç kısım alınmalı ve kaç kısım su ilave edilmelidir?</a:t>
            </a:r>
          </a:p>
          <a:p>
            <a:pPr marL="0" indent="0" algn="ctr">
              <a:buFontTx/>
              <a:buNone/>
            </a:pPr>
            <a:endParaRPr lang="tr-TR" altLang="tr-TR" sz="2200" b="1" dirty="0" smtClean="0">
              <a:solidFill>
                <a:schemeClr val="bg1"/>
              </a:solidFill>
              <a:latin typeface="Comic Sans MS" panose="030F0702030302020204" pitchFamily="66" charset="0"/>
            </a:endParaRPr>
          </a:p>
          <a:p>
            <a:pPr marL="0" indent="0" algn="ctr">
              <a:buFontTx/>
              <a:buNone/>
            </a:pPr>
            <a:r>
              <a:rPr lang="tr-TR" altLang="tr-TR" sz="2200" b="1" dirty="0" smtClean="0">
                <a:solidFill>
                  <a:srgbClr val="FFC000"/>
                </a:solidFill>
                <a:latin typeface="Comic Sans MS" panose="030F0702030302020204" pitchFamily="66" charset="0"/>
              </a:rPr>
              <a:t>96 </a:t>
            </a:r>
            <a:r>
              <a:rPr lang="tr-TR" altLang="tr-TR" sz="2200" b="1" dirty="0" smtClean="0">
                <a:solidFill>
                  <a:schemeClr val="bg1"/>
                </a:solidFill>
                <a:latin typeface="Comic Sans MS" panose="030F0702030302020204" pitchFamily="66" charset="0"/>
              </a:rPr>
              <a:t>→ 25</a:t>
            </a:r>
            <a:endParaRPr lang="tr-TR" altLang="tr-TR" sz="2200" dirty="0" smtClean="0">
              <a:solidFill>
                <a:schemeClr val="bg1"/>
              </a:solidFill>
              <a:latin typeface="Comic Sans MS" panose="030F0702030302020204" pitchFamily="66" charset="0"/>
            </a:endParaRPr>
          </a:p>
          <a:p>
            <a:pPr marL="0" indent="0" algn="ctr">
              <a:buFontTx/>
              <a:buNone/>
            </a:pPr>
            <a:r>
              <a:rPr lang="tr-TR" altLang="tr-TR" sz="2200" b="1" dirty="0" smtClean="0">
                <a:solidFill>
                  <a:schemeClr val="bg1"/>
                </a:solidFill>
                <a:latin typeface="Comic Sans MS" panose="030F0702030302020204" pitchFamily="66" charset="0"/>
              </a:rPr>
              <a:t> </a:t>
            </a:r>
            <a:endParaRPr lang="tr-TR" altLang="tr-TR" sz="2200" dirty="0" smtClean="0">
              <a:solidFill>
                <a:schemeClr val="bg1"/>
              </a:solidFill>
              <a:latin typeface="Comic Sans MS" panose="030F0702030302020204" pitchFamily="66" charset="0"/>
            </a:endParaRPr>
          </a:p>
          <a:p>
            <a:pPr marL="0" indent="0" algn="ctr">
              <a:buFontTx/>
              <a:buNone/>
            </a:pPr>
            <a:r>
              <a:rPr lang="tr-TR" altLang="tr-TR" sz="2200" b="1" dirty="0" smtClean="0">
                <a:solidFill>
                  <a:srgbClr val="FF33CC"/>
                </a:solidFill>
                <a:latin typeface="Comic Sans MS" panose="030F0702030302020204" pitchFamily="66" charset="0"/>
              </a:rPr>
              <a:t>25</a:t>
            </a:r>
            <a:endParaRPr lang="tr-TR" altLang="tr-TR" sz="2200" dirty="0" smtClean="0">
              <a:solidFill>
                <a:srgbClr val="FF33CC"/>
              </a:solidFill>
              <a:latin typeface="Comic Sans MS" panose="030F0702030302020204" pitchFamily="66" charset="0"/>
            </a:endParaRPr>
          </a:p>
          <a:p>
            <a:pPr marL="0" indent="0" algn="ctr">
              <a:buFontTx/>
              <a:buNone/>
            </a:pPr>
            <a:r>
              <a:rPr lang="tr-TR" altLang="tr-TR" sz="2200" b="1" dirty="0" smtClean="0">
                <a:solidFill>
                  <a:schemeClr val="bg1"/>
                </a:solidFill>
                <a:latin typeface="Comic Sans MS" panose="030F0702030302020204" pitchFamily="66" charset="0"/>
              </a:rPr>
              <a:t> </a:t>
            </a:r>
            <a:endParaRPr lang="tr-TR" altLang="tr-TR" sz="2200" dirty="0" smtClean="0">
              <a:solidFill>
                <a:schemeClr val="bg1"/>
              </a:solidFill>
              <a:latin typeface="Comic Sans MS" panose="030F0702030302020204" pitchFamily="66" charset="0"/>
            </a:endParaRPr>
          </a:p>
          <a:p>
            <a:pPr marL="0" indent="0" algn="ctr">
              <a:buFontTx/>
              <a:buNone/>
            </a:pPr>
            <a:r>
              <a:rPr lang="tr-TR" altLang="tr-TR" sz="2200" b="1" dirty="0" smtClean="0">
                <a:solidFill>
                  <a:srgbClr val="00FF00"/>
                </a:solidFill>
                <a:latin typeface="Comic Sans MS" panose="030F0702030302020204" pitchFamily="66" charset="0"/>
              </a:rPr>
              <a:t>  0 </a:t>
            </a:r>
            <a:r>
              <a:rPr lang="tr-TR" altLang="tr-TR" sz="2200" b="1" dirty="0" smtClean="0">
                <a:solidFill>
                  <a:schemeClr val="bg1"/>
                </a:solidFill>
                <a:latin typeface="Comic Sans MS" panose="030F0702030302020204" pitchFamily="66" charset="0"/>
              </a:rPr>
              <a:t>→ 71 </a:t>
            </a:r>
            <a:endParaRPr lang="tr-TR" altLang="tr-TR" sz="2200" dirty="0" smtClean="0">
              <a:solidFill>
                <a:schemeClr val="bg1"/>
              </a:solidFill>
              <a:latin typeface="Comic Sans MS" panose="030F0702030302020204" pitchFamily="66" charset="0"/>
            </a:endParaRPr>
          </a:p>
          <a:p>
            <a:pPr marL="0" indent="0" algn="ctr">
              <a:buFontTx/>
              <a:buNone/>
            </a:pPr>
            <a:r>
              <a:rPr lang="tr-TR" altLang="tr-TR" sz="2200" b="1" dirty="0" smtClean="0">
                <a:solidFill>
                  <a:schemeClr val="bg1"/>
                </a:solidFill>
                <a:latin typeface="Comic Sans MS" panose="030F0702030302020204" pitchFamily="66" charset="0"/>
              </a:rPr>
              <a:t>      +……</a:t>
            </a:r>
            <a:endParaRPr lang="tr-TR" altLang="tr-TR" sz="2200" dirty="0" smtClean="0">
              <a:solidFill>
                <a:schemeClr val="bg1"/>
              </a:solidFill>
              <a:latin typeface="Comic Sans MS" panose="030F0702030302020204" pitchFamily="66" charset="0"/>
            </a:endParaRPr>
          </a:p>
          <a:p>
            <a:pPr marL="0" indent="0" algn="ctr">
              <a:buFontTx/>
              <a:buNone/>
            </a:pPr>
            <a:r>
              <a:rPr lang="tr-TR" altLang="tr-TR" sz="2200" b="1" dirty="0" smtClean="0">
                <a:solidFill>
                  <a:srgbClr val="00B0F0"/>
                </a:solidFill>
                <a:latin typeface="Comic Sans MS" panose="030F0702030302020204" pitchFamily="66" charset="0"/>
              </a:rPr>
              <a:t>         96</a:t>
            </a:r>
            <a:endParaRPr lang="tr-TR" altLang="tr-TR" sz="2200" dirty="0" smtClean="0">
              <a:solidFill>
                <a:srgbClr val="00B0F0"/>
              </a:solidFill>
              <a:latin typeface="Comic Sans MS" panose="030F0702030302020204" pitchFamily="66" charset="0"/>
            </a:endParaRPr>
          </a:p>
          <a:p>
            <a:pPr marL="0" indent="0">
              <a:buFontTx/>
              <a:buNone/>
            </a:pPr>
            <a:r>
              <a:rPr lang="tr-TR" altLang="tr-TR" sz="2400" dirty="0" smtClean="0">
                <a:solidFill>
                  <a:schemeClr val="bg1"/>
                </a:solidFill>
                <a:latin typeface="Comic Sans MS" panose="030F0702030302020204" pitchFamily="66" charset="0"/>
              </a:rPr>
              <a:t>% 96 </a:t>
            </a:r>
            <a:r>
              <a:rPr lang="tr-TR" altLang="tr-TR" sz="2400" dirty="0" err="1" smtClean="0">
                <a:solidFill>
                  <a:schemeClr val="bg1"/>
                </a:solidFill>
                <a:latin typeface="Comic Sans MS" panose="030F0702030302020204" pitchFamily="66" charset="0"/>
              </a:rPr>
              <a:t>lıktan</a:t>
            </a:r>
            <a:r>
              <a:rPr lang="tr-TR" altLang="tr-TR" sz="2400" dirty="0" smtClean="0">
                <a:solidFill>
                  <a:schemeClr val="bg1"/>
                </a:solidFill>
                <a:latin typeface="Comic Sans MS" panose="030F0702030302020204" pitchFamily="66" charset="0"/>
              </a:rPr>
              <a:t> 25 birim alınır, 71 birim su karıştırılırsa, </a:t>
            </a:r>
            <a:r>
              <a:rPr lang="tr-TR" altLang="tr-TR" sz="2400" dirty="0" smtClean="0">
                <a:solidFill>
                  <a:srgbClr val="00B0F0"/>
                </a:solidFill>
                <a:latin typeface="Comic Sans MS" panose="030F0702030302020204" pitchFamily="66" charset="0"/>
              </a:rPr>
              <a:t>96 </a:t>
            </a:r>
            <a:r>
              <a:rPr lang="tr-TR" altLang="tr-TR" sz="2400" dirty="0" err="1" smtClean="0">
                <a:solidFill>
                  <a:srgbClr val="00B0F0"/>
                </a:solidFill>
                <a:latin typeface="Comic Sans MS" panose="030F0702030302020204" pitchFamily="66" charset="0"/>
              </a:rPr>
              <a:t>mL</a:t>
            </a:r>
            <a:r>
              <a:rPr lang="tr-TR" altLang="tr-TR" sz="2400" dirty="0" smtClean="0">
                <a:solidFill>
                  <a:srgbClr val="00B0F0"/>
                </a:solidFill>
                <a:latin typeface="Comic Sans MS" panose="030F0702030302020204" pitchFamily="66" charset="0"/>
              </a:rPr>
              <a:t> % 25 </a:t>
            </a:r>
            <a:r>
              <a:rPr lang="tr-TR" altLang="tr-TR" sz="2400" dirty="0" err="1" smtClean="0">
                <a:solidFill>
                  <a:srgbClr val="00B0F0"/>
                </a:solidFill>
                <a:latin typeface="Comic Sans MS" panose="030F0702030302020204" pitchFamily="66" charset="0"/>
              </a:rPr>
              <a:t>lik</a:t>
            </a:r>
            <a:r>
              <a:rPr lang="tr-TR" altLang="tr-TR" sz="2400" dirty="0" smtClean="0">
                <a:solidFill>
                  <a:srgbClr val="00B0F0"/>
                </a:solidFill>
                <a:latin typeface="Comic Sans MS" panose="030F0702030302020204" pitchFamily="66" charset="0"/>
              </a:rPr>
              <a:t> </a:t>
            </a:r>
            <a:r>
              <a:rPr lang="tr-TR" altLang="tr-TR" sz="2400" dirty="0" smtClean="0">
                <a:solidFill>
                  <a:schemeClr val="bg1"/>
                </a:solidFill>
                <a:latin typeface="Comic Sans MS" panose="030F0702030302020204" pitchFamily="66" charset="0"/>
              </a:rPr>
              <a:t>çözelti olur.</a:t>
            </a:r>
          </a:p>
        </p:txBody>
      </p:sp>
      <p:cxnSp>
        <p:nvCxnSpPr>
          <p:cNvPr id="3" name="24 Düz Ok Bağlayıcısı"/>
          <p:cNvCxnSpPr>
            <a:cxnSpLocks noChangeShapeType="1"/>
          </p:cNvCxnSpPr>
          <p:nvPr/>
        </p:nvCxnSpPr>
        <p:spPr bwMode="auto">
          <a:xfrm rot="5400000" flipH="1" flipV="1">
            <a:off x="4822032" y="2464593"/>
            <a:ext cx="285750" cy="214313"/>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4" name="24 Düz Ok Bağlayıcısı"/>
          <p:cNvCxnSpPr>
            <a:cxnSpLocks noChangeShapeType="1"/>
          </p:cNvCxnSpPr>
          <p:nvPr/>
        </p:nvCxnSpPr>
        <p:spPr bwMode="auto">
          <a:xfrm rot="5400000" flipH="1" flipV="1">
            <a:off x="4250532" y="3250406"/>
            <a:ext cx="285750" cy="214313"/>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5" name="24 Düz Ok Bağlayıcısı"/>
          <p:cNvCxnSpPr>
            <a:cxnSpLocks noChangeShapeType="1"/>
          </p:cNvCxnSpPr>
          <p:nvPr/>
        </p:nvCxnSpPr>
        <p:spPr bwMode="auto">
          <a:xfrm rot="16200000" flipH="1">
            <a:off x="4714875" y="3286126"/>
            <a:ext cx="357187" cy="214312"/>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0" name="24 Düz Ok Bağlayıcısı"/>
          <p:cNvCxnSpPr>
            <a:cxnSpLocks noChangeShapeType="1"/>
          </p:cNvCxnSpPr>
          <p:nvPr/>
        </p:nvCxnSpPr>
        <p:spPr bwMode="auto">
          <a:xfrm rot="16200000" flipH="1">
            <a:off x="4214813" y="2500312"/>
            <a:ext cx="357188" cy="214313"/>
          </a:xfrm>
          <a:prstGeom prst="straightConnector1">
            <a:avLst/>
          </a:prstGeom>
          <a:noFill/>
          <a:ln w="25400" algn="ctr">
            <a:solidFill>
              <a:schemeClr val="bg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45338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7410">
                                            <p:txEl>
                                              <p:pRg st="8" end="8"/>
                                            </p:txEl>
                                          </p:spTgt>
                                        </p:tgtEl>
                                        <p:attrNameLst>
                                          <p:attrName>style.visibility</p:attrName>
                                        </p:attrNameLst>
                                      </p:cBhvr>
                                      <p:to>
                                        <p:strVal val="visible"/>
                                      </p:to>
                                    </p:set>
                                    <p:anim calcmode="lin" valueType="num">
                                      <p:cBhvr additive="base">
                                        <p:cTn id="23" dur="500" fill="hold"/>
                                        <p:tgtEl>
                                          <p:spTgt spid="17410">
                                            <p:txEl>
                                              <p:pRg st="8" end="8"/>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41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p:cNvSpPr>
          <p:nvPr>
            <p:ph type="title"/>
          </p:nvPr>
        </p:nvSpPr>
        <p:spPr>
          <a:xfrm>
            <a:off x="1143000" y="357188"/>
            <a:ext cx="6786563" cy="868362"/>
          </a:xfrm>
        </p:spPr>
        <p:txBody>
          <a:bodyPr/>
          <a:lstStyle/>
          <a:p>
            <a:pPr algn="just"/>
            <a:r>
              <a:rPr lang="tr-TR" altLang="tr-TR" sz="2800" b="1" smtClean="0">
                <a:solidFill>
                  <a:srgbClr val="FF3300"/>
                </a:solidFill>
                <a:latin typeface="Comic Sans MS" panose="030F0702030302020204" pitchFamily="66" charset="0"/>
              </a:rPr>
              <a:t>Hacim Oranı ile Gösterilen Çözeltiler:</a:t>
            </a:r>
            <a:endParaRPr lang="tr-TR" altLang="tr-TR" sz="2800" smtClean="0">
              <a:solidFill>
                <a:srgbClr val="FF3300"/>
              </a:solidFill>
              <a:latin typeface="Comic Sans MS" panose="030F0702030302020204" pitchFamily="66" charset="0"/>
            </a:endParaRPr>
          </a:p>
        </p:txBody>
      </p:sp>
      <p:sp>
        <p:nvSpPr>
          <p:cNvPr id="3" name="2 İçerik Yer Tutucusu"/>
          <p:cNvSpPr>
            <a:spLocks noGrp="1"/>
          </p:cNvSpPr>
          <p:nvPr>
            <p:ph idx="1"/>
          </p:nvPr>
        </p:nvSpPr>
        <p:spPr>
          <a:xfrm>
            <a:off x="500063" y="1143000"/>
            <a:ext cx="8229600" cy="5429250"/>
          </a:xfrm>
        </p:spPr>
        <p:txBody>
          <a:bodyPr/>
          <a:lstStyle/>
          <a:p>
            <a:pPr marL="0" indent="0" algn="just">
              <a:buFontTx/>
              <a:buNone/>
              <a:defRPr/>
            </a:pPr>
            <a:r>
              <a:rPr lang="tr-TR" sz="2400" dirty="0" smtClean="0">
                <a:solidFill>
                  <a:schemeClr val="bg1"/>
                </a:solidFill>
                <a:latin typeface="Comic Sans MS" pitchFamily="66" charset="0"/>
              </a:rPr>
              <a:t>Bazı analizlerde </a:t>
            </a:r>
            <a:r>
              <a:rPr lang="tr-TR" sz="2400" dirty="0" smtClean="0">
                <a:solidFill>
                  <a:srgbClr val="FFFF00"/>
                </a:solidFill>
                <a:latin typeface="Comic Sans MS" pitchFamily="66" charset="0"/>
              </a:rPr>
              <a:t>1:2</a:t>
            </a:r>
            <a:r>
              <a:rPr lang="tr-TR" sz="2400" dirty="0" smtClean="0">
                <a:solidFill>
                  <a:schemeClr val="bg1"/>
                </a:solidFill>
                <a:latin typeface="Comic Sans MS" pitchFamily="66" charset="0"/>
              </a:rPr>
              <a:t> veya </a:t>
            </a:r>
            <a:r>
              <a:rPr lang="tr-TR" sz="2400" dirty="0" smtClean="0">
                <a:solidFill>
                  <a:srgbClr val="FFCC66"/>
                </a:solidFill>
                <a:latin typeface="Comic Sans MS" pitchFamily="66" charset="0"/>
              </a:rPr>
              <a:t>1+2</a:t>
            </a:r>
            <a:r>
              <a:rPr lang="tr-TR" sz="2400" dirty="0" smtClean="0">
                <a:solidFill>
                  <a:schemeClr val="bg1"/>
                </a:solidFill>
                <a:latin typeface="Comic Sans MS" pitchFamily="66" charset="0"/>
              </a:rPr>
              <a:t> gibi ifadelerle çözeltilerden bahsedilir. </a:t>
            </a:r>
          </a:p>
          <a:p>
            <a:pPr marL="0" indent="0" algn="just">
              <a:buFontTx/>
              <a:buNone/>
              <a:defRPr/>
            </a:pPr>
            <a:endParaRPr lang="tr-TR" sz="2400" dirty="0" smtClean="0">
              <a:solidFill>
                <a:schemeClr val="bg1"/>
              </a:solidFill>
              <a:latin typeface="Comic Sans MS" pitchFamily="66" charset="0"/>
            </a:endParaRPr>
          </a:p>
          <a:p>
            <a:pPr marL="0" indent="0" algn="just">
              <a:buFontTx/>
              <a:buNone/>
              <a:defRPr/>
            </a:pPr>
            <a:r>
              <a:rPr lang="tr-TR" sz="2400" b="1" dirty="0" smtClean="0">
                <a:solidFill>
                  <a:srgbClr val="FF0000"/>
                </a:solidFill>
                <a:latin typeface="Comic Sans MS" pitchFamily="66" charset="0"/>
              </a:rPr>
              <a:t>Örnek;</a:t>
            </a:r>
            <a:r>
              <a:rPr lang="tr-TR" sz="2400" dirty="0" smtClean="0">
                <a:solidFill>
                  <a:srgbClr val="FF0000"/>
                </a:solidFill>
                <a:latin typeface="Comic Sans MS" pitchFamily="66" charset="0"/>
              </a:rPr>
              <a:t> </a:t>
            </a:r>
            <a:r>
              <a:rPr lang="tr-TR" sz="2400" dirty="0" smtClean="0">
                <a:solidFill>
                  <a:schemeClr val="bg1"/>
                </a:solidFill>
                <a:latin typeface="Comic Sans MS" pitchFamily="66" charset="0"/>
              </a:rPr>
              <a:t>1:2 veya 1+2 </a:t>
            </a:r>
            <a:r>
              <a:rPr lang="tr-TR" sz="2400" dirty="0" err="1" smtClean="0">
                <a:solidFill>
                  <a:schemeClr val="bg1"/>
                </a:solidFill>
                <a:latin typeface="Comic Sans MS" pitchFamily="66" charset="0"/>
              </a:rPr>
              <a:t>HCl</a:t>
            </a:r>
            <a:r>
              <a:rPr lang="tr-TR" sz="2400" dirty="0" smtClean="0">
                <a:solidFill>
                  <a:schemeClr val="bg1"/>
                </a:solidFill>
                <a:latin typeface="Comic Sans MS" pitchFamily="66" charset="0"/>
              </a:rPr>
              <a:t> çözeltisi ile </a:t>
            </a:r>
            <a:r>
              <a:rPr lang="tr-TR" sz="2400" dirty="0" err="1" smtClean="0">
                <a:solidFill>
                  <a:schemeClr val="bg1"/>
                </a:solidFill>
                <a:latin typeface="Comic Sans MS" pitchFamily="66" charset="0"/>
              </a:rPr>
              <a:t>asitlendirilir</a:t>
            </a:r>
            <a:r>
              <a:rPr lang="tr-TR" sz="2400" dirty="0" smtClean="0">
                <a:solidFill>
                  <a:schemeClr val="bg1"/>
                </a:solidFill>
                <a:latin typeface="Comic Sans MS" pitchFamily="66" charset="0"/>
              </a:rPr>
              <a:t> denilince, 1 kısım (mL, g v.b.) </a:t>
            </a:r>
            <a:r>
              <a:rPr lang="tr-TR" sz="2400" dirty="0" err="1" smtClean="0">
                <a:solidFill>
                  <a:schemeClr val="bg1"/>
                </a:solidFill>
                <a:latin typeface="Comic Sans MS" pitchFamily="66" charset="0"/>
              </a:rPr>
              <a:t>HCl</a:t>
            </a:r>
            <a:r>
              <a:rPr lang="tr-TR" sz="2400" dirty="0" smtClean="0">
                <a:solidFill>
                  <a:schemeClr val="bg1"/>
                </a:solidFill>
                <a:latin typeface="Comic Sans MS" pitchFamily="66" charset="0"/>
              </a:rPr>
              <a:t> 2 kısım </a:t>
            </a:r>
            <a:r>
              <a:rPr lang="tr-TR" sz="2400" dirty="0" err="1" smtClean="0">
                <a:solidFill>
                  <a:schemeClr val="bg1"/>
                </a:solidFill>
                <a:latin typeface="Comic Sans MS" pitchFamily="66" charset="0"/>
              </a:rPr>
              <a:t>destile</a:t>
            </a:r>
            <a:r>
              <a:rPr lang="tr-TR" sz="2400" dirty="0" smtClean="0">
                <a:solidFill>
                  <a:schemeClr val="bg1"/>
                </a:solidFill>
                <a:latin typeface="Comic Sans MS" pitchFamily="66" charset="0"/>
              </a:rPr>
              <a:t> su ile sulandırılması anlaşılır.</a:t>
            </a:r>
          </a:p>
          <a:p>
            <a:pPr algn="just">
              <a:buFontTx/>
              <a:buNone/>
              <a:defRPr/>
            </a:pPr>
            <a:r>
              <a:rPr lang="tr-TR" sz="2400" dirty="0" smtClean="0">
                <a:solidFill>
                  <a:schemeClr val="bg1"/>
                </a:solidFill>
                <a:latin typeface="Comic Sans MS" pitchFamily="66" charset="0"/>
              </a:rPr>
              <a:t> </a:t>
            </a:r>
          </a:p>
          <a:p>
            <a:pPr algn="just">
              <a:buFontTx/>
              <a:buNone/>
              <a:defRPr/>
            </a:pPr>
            <a:r>
              <a:rPr lang="tr-TR" sz="2400" b="1" dirty="0" smtClean="0">
                <a:solidFill>
                  <a:srgbClr val="92D050"/>
                </a:solidFill>
                <a:latin typeface="Comic Sans MS" pitchFamily="66" charset="0"/>
              </a:rPr>
              <a:t>1:2</a:t>
            </a:r>
            <a:r>
              <a:rPr lang="tr-TR" sz="2400" dirty="0" smtClean="0">
                <a:solidFill>
                  <a:srgbClr val="92D050"/>
                </a:solidFill>
                <a:latin typeface="Comic Sans MS" pitchFamily="66" charset="0"/>
              </a:rPr>
              <a:t> </a:t>
            </a:r>
            <a:r>
              <a:rPr lang="tr-TR" sz="2400" dirty="0" smtClean="0">
                <a:solidFill>
                  <a:schemeClr val="bg1"/>
                </a:solidFill>
                <a:latin typeface="Comic Sans MS" pitchFamily="66" charset="0"/>
              </a:rPr>
              <a:t>veya </a:t>
            </a:r>
            <a:r>
              <a:rPr lang="tr-TR" sz="2400" b="1" dirty="0" smtClean="0">
                <a:solidFill>
                  <a:srgbClr val="FF33CC"/>
                </a:solidFill>
                <a:latin typeface="Comic Sans MS" pitchFamily="66" charset="0"/>
              </a:rPr>
              <a:t>1+2</a:t>
            </a:r>
            <a:endParaRPr lang="tr-TR" sz="2400" dirty="0" smtClean="0">
              <a:solidFill>
                <a:srgbClr val="FF33CC"/>
              </a:solidFill>
              <a:latin typeface="Comic Sans MS" pitchFamily="66" charset="0"/>
            </a:endParaRPr>
          </a:p>
          <a:p>
            <a:pPr algn="just">
              <a:buFontTx/>
              <a:buNone/>
              <a:defRPr/>
            </a:pPr>
            <a:r>
              <a:rPr lang="tr-TR" sz="2400" b="1" dirty="0" smtClean="0">
                <a:solidFill>
                  <a:srgbClr val="C00000"/>
                </a:solidFill>
                <a:latin typeface="Comic Sans MS" pitchFamily="66" charset="0"/>
              </a:rPr>
              <a:t>1</a:t>
            </a:r>
            <a:r>
              <a:rPr lang="tr-TR" sz="2400" dirty="0" smtClean="0">
                <a:solidFill>
                  <a:schemeClr val="bg1"/>
                </a:solidFill>
                <a:latin typeface="Comic Sans MS" pitchFamily="66" charset="0"/>
              </a:rPr>
              <a:t>: kullanılan asit yada baz</a:t>
            </a:r>
          </a:p>
          <a:p>
            <a:pPr algn="just">
              <a:buFontTx/>
              <a:buNone/>
              <a:defRPr/>
            </a:pPr>
            <a:r>
              <a:rPr lang="tr-TR" sz="2400" b="1" dirty="0" smtClean="0">
                <a:solidFill>
                  <a:srgbClr val="FF9933"/>
                </a:solidFill>
                <a:latin typeface="Comic Sans MS" pitchFamily="66" charset="0"/>
              </a:rPr>
              <a:t>2</a:t>
            </a:r>
            <a:r>
              <a:rPr lang="tr-TR" sz="2400" dirty="0" smtClean="0">
                <a:solidFill>
                  <a:schemeClr val="bg1"/>
                </a:solidFill>
                <a:latin typeface="Comic Sans MS" pitchFamily="66" charset="0"/>
              </a:rPr>
              <a:t>: sulandırmada kullanılan maddeyi ifade eder.</a:t>
            </a:r>
          </a:p>
          <a:p>
            <a:pPr algn="just">
              <a:buFontTx/>
              <a:buNone/>
              <a:defRPr/>
            </a:pPr>
            <a:r>
              <a:rPr lang="tr-TR" sz="2400" b="1" dirty="0" smtClean="0">
                <a:solidFill>
                  <a:schemeClr val="bg1"/>
                </a:solidFill>
                <a:latin typeface="Comic Sans MS" pitchFamily="66" charset="0"/>
              </a:rPr>
              <a:t> </a:t>
            </a:r>
            <a:endParaRPr lang="tr-TR" sz="2400" dirty="0" smtClean="0">
              <a:solidFill>
                <a:schemeClr val="bg1"/>
              </a:solidFill>
              <a:latin typeface="Comic Sans MS" pitchFamily="66" charset="0"/>
            </a:endParaRPr>
          </a:p>
          <a:p>
            <a:pPr marL="0" indent="0" algn="just">
              <a:buFontTx/>
              <a:buNone/>
              <a:defRPr/>
            </a:pPr>
            <a:r>
              <a:rPr lang="tr-TR" sz="2400" b="1" dirty="0" smtClean="0">
                <a:solidFill>
                  <a:srgbClr val="FF0000"/>
                </a:solidFill>
                <a:latin typeface="Comic Sans MS" pitchFamily="66" charset="0"/>
              </a:rPr>
              <a:t>Örnek;</a:t>
            </a:r>
            <a:r>
              <a:rPr lang="tr-TR" sz="2400" dirty="0" smtClean="0">
                <a:solidFill>
                  <a:srgbClr val="FF0000"/>
                </a:solidFill>
                <a:latin typeface="Comic Sans MS" pitchFamily="66" charset="0"/>
              </a:rPr>
              <a:t> </a:t>
            </a:r>
            <a:r>
              <a:rPr lang="tr-TR" sz="2400" dirty="0" smtClean="0">
                <a:solidFill>
                  <a:schemeClr val="bg1"/>
                </a:solidFill>
                <a:latin typeface="Comic Sans MS" pitchFamily="66" charset="0"/>
              </a:rPr>
              <a:t>1+1 alkol-eter; 1 kısım alkol + 1 kısım eter karıştırılarak yapılır.</a:t>
            </a:r>
          </a:p>
        </p:txBody>
      </p:sp>
    </p:spTree>
    <p:extLst>
      <p:ext uri="{BB962C8B-B14F-4D97-AF65-F5344CB8AC3E}">
        <p14:creationId xmlns:p14="http://schemas.microsoft.com/office/powerpoint/2010/main" val="18038421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58175" cy="1143000"/>
          </a:xfrm>
        </p:spPr>
        <p:txBody>
          <a:bodyPr/>
          <a:lstStyle/>
          <a:p>
            <a:pPr algn="just"/>
            <a:r>
              <a:rPr lang="tr-TR" altLang="tr-TR" sz="2400" b="1" smtClean="0">
                <a:solidFill>
                  <a:srgbClr val="FF3300"/>
                </a:solidFill>
                <a:latin typeface="Comic Sans MS" panose="030F0702030302020204" pitchFamily="66" charset="0"/>
              </a:rPr>
              <a:t>Molaritesi veya Normalitesi bilinen derişik bir çözeltiyi daha seyreltik bir çözelti haline getirmek:</a:t>
            </a:r>
            <a:endParaRPr lang="tr-TR" altLang="tr-TR" sz="2400" smtClean="0">
              <a:solidFill>
                <a:srgbClr val="FF3300"/>
              </a:solidFill>
              <a:latin typeface="Comic Sans MS" panose="030F0702030302020204" pitchFamily="66" charset="0"/>
            </a:endParaRPr>
          </a:p>
        </p:txBody>
      </p:sp>
      <p:sp>
        <p:nvSpPr>
          <p:cNvPr id="3" name="2 İçerik Yer Tutucusu"/>
          <p:cNvSpPr>
            <a:spLocks noGrp="1"/>
          </p:cNvSpPr>
          <p:nvPr>
            <p:ph idx="1"/>
          </p:nvPr>
        </p:nvSpPr>
        <p:spPr>
          <a:xfrm>
            <a:off x="457200" y="1600200"/>
            <a:ext cx="8229600" cy="4400550"/>
          </a:xfrm>
        </p:spPr>
        <p:txBody>
          <a:bodyPr/>
          <a:lstStyle/>
          <a:p>
            <a:pPr marL="0" indent="0" algn="just">
              <a:buFontTx/>
              <a:buNone/>
              <a:defRPr/>
            </a:pPr>
            <a:r>
              <a:rPr lang="tr-TR" sz="2400" b="1" dirty="0" smtClean="0">
                <a:solidFill>
                  <a:srgbClr val="FF0000"/>
                </a:solidFill>
                <a:latin typeface="Comic Sans MS" pitchFamily="66" charset="0"/>
              </a:rPr>
              <a:t>Örnek;</a:t>
            </a:r>
            <a:r>
              <a:rPr lang="tr-TR" sz="2400" dirty="0" smtClean="0">
                <a:solidFill>
                  <a:srgbClr val="FF0000"/>
                </a:solidFill>
                <a:latin typeface="Comic Sans MS" pitchFamily="66" charset="0"/>
              </a:rPr>
              <a:t> </a:t>
            </a:r>
            <a:r>
              <a:rPr lang="tr-TR" sz="2400" dirty="0" smtClean="0">
                <a:solidFill>
                  <a:schemeClr val="bg1"/>
                </a:solidFill>
                <a:latin typeface="Comic Sans MS" pitchFamily="66" charset="0"/>
              </a:rPr>
              <a:t>14 M </a:t>
            </a:r>
            <a:r>
              <a:rPr lang="tr-TR" sz="2400" dirty="0" err="1" smtClean="0">
                <a:solidFill>
                  <a:schemeClr val="bg1"/>
                </a:solidFill>
                <a:latin typeface="Comic Sans MS" pitchFamily="66" charset="0"/>
              </a:rPr>
              <a:t>NaOH</a:t>
            </a:r>
            <a:r>
              <a:rPr lang="tr-TR" sz="2400" dirty="0" smtClean="0">
                <a:solidFill>
                  <a:schemeClr val="bg1"/>
                </a:solidFill>
                <a:latin typeface="Comic Sans MS" pitchFamily="66" charset="0"/>
              </a:rPr>
              <a:t> dan </a:t>
            </a:r>
            <a:r>
              <a:rPr lang="tr-TR" sz="2400" dirty="0" smtClean="0">
                <a:solidFill>
                  <a:srgbClr val="FF0000"/>
                </a:solidFill>
                <a:latin typeface="Comic Sans MS" pitchFamily="66" charset="0"/>
              </a:rPr>
              <a:t>200 mL </a:t>
            </a:r>
            <a:r>
              <a:rPr lang="tr-TR" sz="2400" dirty="0" smtClean="0">
                <a:solidFill>
                  <a:schemeClr val="bg1"/>
                </a:solidFill>
                <a:latin typeface="Comic Sans MS" pitchFamily="66" charset="0"/>
              </a:rPr>
              <a:t>0,8 M </a:t>
            </a:r>
            <a:r>
              <a:rPr lang="tr-TR" sz="2400" dirty="0" err="1" smtClean="0">
                <a:solidFill>
                  <a:schemeClr val="bg1"/>
                </a:solidFill>
                <a:latin typeface="Comic Sans MS" pitchFamily="66" charset="0"/>
              </a:rPr>
              <a:t>NaOH</a:t>
            </a:r>
            <a:r>
              <a:rPr lang="tr-TR" sz="2400" dirty="0" smtClean="0">
                <a:solidFill>
                  <a:schemeClr val="bg1"/>
                </a:solidFill>
                <a:latin typeface="Comic Sans MS" pitchFamily="66" charset="0"/>
              </a:rPr>
              <a:t> çözeltisini hazırlayalım. Seyreltme durumlarında aşağıdaki formül geçerlidir.</a:t>
            </a:r>
          </a:p>
          <a:p>
            <a:pPr marL="0" indent="0" algn="just">
              <a:buFontTx/>
              <a:buNone/>
              <a:defRPr/>
            </a:pPr>
            <a:endParaRPr lang="tr-TR" sz="2400" dirty="0" smtClean="0">
              <a:solidFill>
                <a:schemeClr val="bg1"/>
              </a:solidFill>
              <a:latin typeface="Comic Sans MS" pitchFamily="66" charset="0"/>
            </a:endParaRPr>
          </a:p>
          <a:p>
            <a:pPr marL="0" indent="0" algn="ctr">
              <a:buFontTx/>
              <a:buNone/>
              <a:defRPr/>
            </a:pPr>
            <a:r>
              <a:rPr lang="tr-TR" sz="2400" b="1" dirty="0" smtClean="0">
                <a:solidFill>
                  <a:srgbClr val="FFFF00"/>
                </a:solidFill>
                <a:latin typeface="Comic Sans MS" pitchFamily="66" charset="0"/>
              </a:rPr>
              <a:t>C</a:t>
            </a:r>
            <a:r>
              <a:rPr lang="tr-TR" sz="2400" b="1" baseline="-25000" dirty="0" smtClean="0">
                <a:solidFill>
                  <a:srgbClr val="FFFF00"/>
                </a:solidFill>
                <a:latin typeface="Comic Sans MS" pitchFamily="66" charset="0"/>
              </a:rPr>
              <a:t>1</a:t>
            </a:r>
            <a:r>
              <a:rPr lang="tr-TR" sz="2400" b="1" dirty="0" smtClean="0">
                <a:solidFill>
                  <a:srgbClr val="FFFF00"/>
                </a:solidFill>
                <a:latin typeface="Comic Sans MS" pitchFamily="66" charset="0"/>
              </a:rPr>
              <a:t> x V</a:t>
            </a:r>
            <a:r>
              <a:rPr lang="tr-TR" sz="2400" b="1" baseline="-25000" dirty="0" smtClean="0">
                <a:solidFill>
                  <a:srgbClr val="FFFF00"/>
                </a:solidFill>
                <a:latin typeface="Comic Sans MS" pitchFamily="66" charset="0"/>
              </a:rPr>
              <a:t>1</a:t>
            </a:r>
            <a:r>
              <a:rPr lang="tr-TR" sz="2400" b="1" dirty="0" smtClean="0">
                <a:solidFill>
                  <a:srgbClr val="FFFF00"/>
                </a:solidFill>
                <a:latin typeface="Comic Sans MS" pitchFamily="66" charset="0"/>
              </a:rPr>
              <a:t> = C</a:t>
            </a:r>
            <a:r>
              <a:rPr lang="tr-TR" sz="2400" b="1" baseline="-25000" dirty="0" smtClean="0">
                <a:solidFill>
                  <a:srgbClr val="FFFF00"/>
                </a:solidFill>
                <a:latin typeface="Comic Sans MS" pitchFamily="66" charset="0"/>
              </a:rPr>
              <a:t>2</a:t>
            </a:r>
            <a:r>
              <a:rPr lang="tr-TR" sz="2400" b="1" dirty="0" smtClean="0">
                <a:solidFill>
                  <a:srgbClr val="FFFF00"/>
                </a:solidFill>
                <a:latin typeface="Comic Sans MS" pitchFamily="66" charset="0"/>
              </a:rPr>
              <a:t> x V</a:t>
            </a:r>
            <a:r>
              <a:rPr lang="tr-TR" sz="2400" b="1" baseline="-25000" dirty="0" smtClean="0">
                <a:solidFill>
                  <a:srgbClr val="FFFF00"/>
                </a:solidFill>
                <a:latin typeface="Comic Sans MS" pitchFamily="66" charset="0"/>
              </a:rPr>
              <a:t>2</a:t>
            </a:r>
            <a:endParaRPr lang="tr-TR" sz="2400" dirty="0" smtClean="0">
              <a:solidFill>
                <a:schemeClr val="bg1"/>
              </a:solidFill>
              <a:latin typeface="Comic Sans MS" pitchFamily="66" charset="0"/>
            </a:endParaRPr>
          </a:p>
          <a:p>
            <a:pPr marL="0" indent="0" algn="ctr">
              <a:buFontTx/>
              <a:buNone/>
              <a:defRPr/>
            </a:pPr>
            <a:endParaRPr lang="tr-TR" sz="2400" dirty="0" smtClean="0">
              <a:solidFill>
                <a:schemeClr val="bg1"/>
              </a:solidFill>
              <a:latin typeface="Comic Sans MS" pitchFamily="66" charset="0"/>
            </a:endParaRPr>
          </a:p>
          <a:p>
            <a:pPr marL="0" indent="0" algn="ctr">
              <a:buFontTx/>
              <a:buNone/>
              <a:defRPr/>
            </a:pPr>
            <a:r>
              <a:rPr lang="tr-TR" sz="2400" dirty="0" smtClean="0">
                <a:solidFill>
                  <a:schemeClr val="bg1"/>
                </a:solidFill>
                <a:latin typeface="Comic Sans MS" pitchFamily="66" charset="0"/>
              </a:rPr>
              <a:t>14 x V</a:t>
            </a:r>
            <a:r>
              <a:rPr lang="tr-TR" sz="2400" baseline="-25000" dirty="0" smtClean="0">
                <a:solidFill>
                  <a:schemeClr val="bg1"/>
                </a:solidFill>
                <a:latin typeface="Comic Sans MS" pitchFamily="66" charset="0"/>
              </a:rPr>
              <a:t>1</a:t>
            </a:r>
            <a:r>
              <a:rPr lang="tr-TR" sz="2400" dirty="0" smtClean="0">
                <a:solidFill>
                  <a:schemeClr val="bg1"/>
                </a:solidFill>
                <a:latin typeface="Comic Sans MS" pitchFamily="66" charset="0"/>
              </a:rPr>
              <a:t> = 0,8 x 200  V</a:t>
            </a:r>
            <a:r>
              <a:rPr lang="tr-TR" sz="2400" baseline="-25000" dirty="0" smtClean="0">
                <a:solidFill>
                  <a:schemeClr val="bg1"/>
                </a:solidFill>
                <a:latin typeface="Comic Sans MS" pitchFamily="66" charset="0"/>
              </a:rPr>
              <a:t>1</a:t>
            </a:r>
            <a:r>
              <a:rPr lang="tr-TR" sz="2400" dirty="0" smtClean="0">
                <a:solidFill>
                  <a:schemeClr val="bg1"/>
                </a:solidFill>
                <a:latin typeface="Comic Sans MS" pitchFamily="66" charset="0"/>
              </a:rPr>
              <a:t> = </a:t>
            </a:r>
            <a:r>
              <a:rPr lang="tr-TR" sz="2400" b="1" dirty="0" smtClean="0">
                <a:solidFill>
                  <a:srgbClr val="00FF00"/>
                </a:solidFill>
                <a:latin typeface="Comic Sans MS" pitchFamily="66" charset="0"/>
              </a:rPr>
              <a:t>11,4 mL</a:t>
            </a:r>
          </a:p>
          <a:p>
            <a:pPr marL="0" indent="0" algn="just">
              <a:buFontTx/>
              <a:buNone/>
              <a:defRPr/>
            </a:pPr>
            <a:endParaRPr lang="tr-TR" sz="2400" dirty="0" smtClean="0">
              <a:solidFill>
                <a:schemeClr val="bg1"/>
              </a:solidFill>
              <a:latin typeface="Comic Sans MS" pitchFamily="66" charset="0"/>
            </a:endParaRPr>
          </a:p>
          <a:p>
            <a:pPr marL="0" indent="0" algn="just">
              <a:buFontTx/>
              <a:buNone/>
              <a:defRPr/>
            </a:pPr>
            <a:r>
              <a:rPr lang="tr-TR" sz="2400" dirty="0" smtClean="0">
                <a:solidFill>
                  <a:schemeClr val="bg1"/>
                </a:solidFill>
                <a:latin typeface="Comic Sans MS" pitchFamily="66" charset="0"/>
              </a:rPr>
              <a:t>O halde 14 M </a:t>
            </a:r>
            <a:r>
              <a:rPr lang="tr-TR" sz="2400" dirty="0" err="1" smtClean="0">
                <a:solidFill>
                  <a:schemeClr val="bg1"/>
                </a:solidFill>
                <a:latin typeface="Comic Sans MS" pitchFamily="66" charset="0"/>
              </a:rPr>
              <a:t>lık</a:t>
            </a:r>
            <a:r>
              <a:rPr lang="tr-TR" sz="2400" dirty="0" smtClean="0">
                <a:solidFill>
                  <a:schemeClr val="bg1"/>
                </a:solidFill>
                <a:latin typeface="Comic Sans MS" pitchFamily="66" charset="0"/>
              </a:rPr>
              <a:t> </a:t>
            </a:r>
            <a:r>
              <a:rPr lang="tr-TR" sz="2400" dirty="0" err="1" smtClean="0">
                <a:solidFill>
                  <a:schemeClr val="bg1"/>
                </a:solidFill>
                <a:latin typeface="Comic Sans MS" pitchFamily="66" charset="0"/>
              </a:rPr>
              <a:t>NaOH</a:t>
            </a:r>
            <a:r>
              <a:rPr lang="tr-TR" sz="2400" dirty="0" smtClean="0">
                <a:solidFill>
                  <a:schemeClr val="bg1"/>
                </a:solidFill>
                <a:latin typeface="Comic Sans MS" pitchFamily="66" charset="0"/>
              </a:rPr>
              <a:t> dan 11,4 mL alınarak </a:t>
            </a:r>
            <a:r>
              <a:rPr lang="tr-TR" sz="2400" dirty="0" smtClean="0">
                <a:solidFill>
                  <a:srgbClr val="FF0000"/>
                </a:solidFill>
                <a:latin typeface="Comic Sans MS" pitchFamily="66" charset="0"/>
              </a:rPr>
              <a:t>200 mL </a:t>
            </a:r>
            <a:r>
              <a:rPr lang="tr-TR" sz="2400" dirty="0" smtClean="0">
                <a:solidFill>
                  <a:schemeClr val="bg1"/>
                </a:solidFill>
                <a:latin typeface="Comic Sans MS" pitchFamily="66" charset="0"/>
              </a:rPr>
              <a:t>ye saf su ile tamamlanır.</a:t>
            </a:r>
          </a:p>
          <a:p>
            <a:pPr>
              <a:buFont typeface="Arial" charset="0"/>
              <a:buChar char="•"/>
              <a:defRPr/>
            </a:pPr>
            <a:endParaRPr lang="tr-TR" dirty="0"/>
          </a:p>
        </p:txBody>
      </p:sp>
    </p:spTree>
    <p:extLst>
      <p:ext uri="{BB962C8B-B14F-4D97-AF65-F5344CB8AC3E}">
        <p14:creationId xmlns:p14="http://schemas.microsoft.com/office/powerpoint/2010/main" val="3894276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58175" cy="1143000"/>
          </a:xfrm>
        </p:spPr>
        <p:txBody>
          <a:bodyPr/>
          <a:lstStyle/>
          <a:p>
            <a:pPr algn="just"/>
            <a:r>
              <a:rPr lang="tr-TR" altLang="tr-TR" sz="2800" b="1" smtClean="0">
                <a:solidFill>
                  <a:srgbClr val="FF3300"/>
                </a:solidFill>
                <a:latin typeface="Comic Sans MS" panose="030F0702030302020204" pitchFamily="66" charset="0"/>
              </a:rPr>
              <a:t>Katı bir maddeyi saf su içerisinde çözerek çözelti hazırlamak:</a:t>
            </a:r>
            <a:endParaRPr lang="tr-TR" altLang="tr-TR" smtClean="0">
              <a:solidFill>
                <a:srgbClr val="FF3300"/>
              </a:solidFill>
            </a:endParaRPr>
          </a:p>
        </p:txBody>
      </p:sp>
      <p:sp>
        <p:nvSpPr>
          <p:cNvPr id="3" name="2 İçerik Yer Tutucusu"/>
          <p:cNvSpPr>
            <a:spLocks noGrp="1"/>
          </p:cNvSpPr>
          <p:nvPr>
            <p:ph idx="1"/>
          </p:nvPr>
        </p:nvSpPr>
        <p:spPr>
          <a:xfrm>
            <a:off x="500063" y="1571625"/>
            <a:ext cx="8229600" cy="5000625"/>
          </a:xfrm>
        </p:spPr>
        <p:txBody>
          <a:bodyPr/>
          <a:lstStyle/>
          <a:p>
            <a:pPr marL="0" indent="0" algn="just">
              <a:buFontTx/>
              <a:buNone/>
            </a:pPr>
            <a:r>
              <a:rPr lang="tr-TR" altLang="tr-TR" sz="2400" b="1" smtClean="0">
                <a:solidFill>
                  <a:srgbClr val="FF0000"/>
                </a:solidFill>
                <a:latin typeface="Comic Sans MS" panose="030F0702030302020204" pitchFamily="66" charset="0"/>
              </a:rPr>
              <a:t>Örnek;</a:t>
            </a:r>
            <a:r>
              <a:rPr lang="tr-TR" altLang="tr-TR" sz="2400" smtClean="0">
                <a:solidFill>
                  <a:srgbClr val="FF0000"/>
                </a:solidFill>
                <a:latin typeface="Comic Sans MS" panose="030F0702030302020204" pitchFamily="66" charset="0"/>
              </a:rPr>
              <a:t> </a:t>
            </a:r>
            <a:r>
              <a:rPr lang="tr-TR" altLang="tr-TR" sz="2400" smtClean="0">
                <a:solidFill>
                  <a:schemeClr val="bg1"/>
                </a:solidFill>
                <a:latin typeface="Comic Sans MS" panose="030F0702030302020204" pitchFamily="66" charset="0"/>
              </a:rPr>
              <a:t>100 mL 0,5 M NaCl çözeltisi hazırlayalım.</a:t>
            </a:r>
          </a:p>
          <a:p>
            <a:pPr marL="0" indent="0" algn="ctr">
              <a:buFontTx/>
              <a:buNone/>
            </a:pPr>
            <a:r>
              <a:rPr lang="tr-TR" altLang="tr-TR" sz="2400" b="1" smtClean="0">
                <a:solidFill>
                  <a:srgbClr val="00FF00"/>
                </a:solidFill>
                <a:latin typeface="Comic Sans MS" panose="030F0702030302020204" pitchFamily="66" charset="0"/>
              </a:rPr>
              <a:t>Mol sayısı = Molarite x Hacim</a:t>
            </a:r>
            <a:endParaRPr lang="tr-TR" altLang="tr-TR" sz="2400" smtClean="0">
              <a:solidFill>
                <a:srgbClr val="00FF00"/>
              </a:solidFill>
              <a:latin typeface="Comic Sans MS" panose="030F0702030302020204" pitchFamily="66" charset="0"/>
            </a:endParaRPr>
          </a:p>
          <a:p>
            <a:pPr marL="0" indent="0" algn="ctr">
              <a:buFontTx/>
              <a:buNone/>
            </a:pPr>
            <a:r>
              <a:rPr lang="tr-TR" altLang="tr-TR" sz="2400" b="1" smtClean="0">
                <a:solidFill>
                  <a:srgbClr val="FFFF00"/>
                </a:solidFill>
                <a:latin typeface="Comic Sans MS" panose="030F0702030302020204" pitchFamily="66" charset="0"/>
              </a:rPr>
              <a:t>n = M x V</a:t>
            </a:r>
            <a:endParaRPr lang="tr-TR" altLang="tr-TR" sz="2400" smtClean="0">
              <a:solidFill>
                <a:srgbClr val="FFFF00"/>
              </a:solidFill>
              <a:latin typeface="Comic Sans MS" panose="030F0702030302020204" pitchFamily="66" charset="0"/>
            </a:endParaRPr>
          </a:p>
          <a:p>
            <a:pPr marL="0" indent="0" algn="ctr">
              <a:buFontTx/>
              <a:buNone/>
            </a:pPr>
            <a:r>
              <a:rPr lang="tr-TR" altLang="tr-TR" sz="2400" smtClean="0">
                <a:solidFill>
                  <a:schemeClr val="bg1"/>
                </a:solidFill>
                <a:latin typeface="Comic Sans MS" panose="030F0702030302020204" pitchFamily="66" charset="0"/>
              </a:rPr>
              <a:t>n = 0,5 x 0,1</a:t>
            </a:r>
          </a:p>
          <a:p>
            <a:pPr marL="0" indent="0" algn="ctr">
              <a:buFontTx/>
              <a:buNone/>
            </a:pPr>
            <a:r>
              <a:rPr lang="tr-TR" altLang="tr-TR" sz="2400" smtClean="0">
                <a:solidFill>
                  <a:schemeClr val="bg1"/>
                </a:solidFill>
                <a:latin typeface="Comic Sans MS" panose="030F0702030302020204" pitchFamily="66" charset="0"/>
              </a:rPr>
              <a:t>           n = 0,05 mol olur.</a:t>
            </a:r>
          </a:p>
          <a:p>
            <a:pPr marL="0" indent="0" algn="ctr">
              <a:buFontTx/>
              <a:buNone/>
            </a:pPr>
            <a:endParaRPr lang="tr-TR" altLang="tr-TR" sz="2400" smtClean="0">
              <a:solidFill>
                <a:schemeClr val="bg1"/>
              </a:solidFill>
              <a:latin typeface="Comic Sans MS" panose="030F0702030302020204" pitchFamily="66" charset="0"/>
            </a:endParaRPr>
          </a:p>
          <a:p>
            <a:pPr marL="0" indent="0" algn="ctr">
              <a:buFontTx/>
              <a:buNone/>
            </a:pPr>
            <a:r>
              <a:rPr lang="tr-TR" altLang="tr-TR" sz="2400" b="1" smtClean="0">
                <a:solidFill>
                  <a:srgbClr val="FF33CC"/>
                </a:solidFill>
                <a:latin typeface="Comic Sans MS" panose="030F0702030302020204" pitchFamily="66" charset="0"/>
              </a:rPr>
              <a:t>Maddenin ağırlığı = Mol sayısı x Molekül ağırlığı</a:t>
            </a:r>
            <a:endParaRPr lang="tr-TR" altLang="tr-TR" sz="2400" smtClean="0">
              <a:solidFill>
                <a:srgbClr val="FF33CC"/>
              </a:solidFill>
              <a:latin typeface="Comic Sans MS" panose="030F0702030302020204" pitchFamily="66" charset="0"/>
            </a:endParaRPr>
          </a:p>
          <a:p>
            <a:pPr marL="0" indent="0" algn="ctr">
              <a:buFontTx/>
              <a:buNone/>
            </a:pPr>
            <a:r>
              <a:rPr lang="tr-TR" altLang="tr-TR" sz="2400" smtClean="0">
                <a:solidFill>
                  <a:schemeClr val="bg1"/>
                </a:solidFill>
                <a:latin typeface="Comic Sans MS" panose="030F0702030302020204" pitchFamily="66" charset="0"/>
              </a:rPr>
              <a:t> m (g) = 0,05 x 58,5</a:t>
            </a:r>
          </a:p>
          <a:p>
            <a:pPr marL="0" indent="0" algn="ctr">
              <a:buFontTx/>
              <a:buNone/>
            </a:pPr>
            <a:r>
              <a:rPr lang="tr-TR" altLang="tr-TR" sz="2400" smtClean="0">
                <a:solidFill>
                  <a:schemeClr val="bg1"/>
                </a:solidFill>
                <a:latin typeface="Comic Sans MS" panose="030F0702030302020204" pitchFamily="66" charset="0"/>
              </a:rPr>
              <a:t>m = </a:t>
            </a:r>
            <a:r>
              <a:rPr lang="tr-TR" altLang="tr-TR" sz="2400" b="1" smtClean="0">
                <a:solidFill>
                  <a:srgbClr val="FFC000"/>
                </a:solidFill>
                <a:latin typeface="Comic Sans MS" panose="030F0702030302020204" pitchFamily="66" charset="0"/>
              </a:rPr>
              <a:t>2,93 g</a:t>
            </a:r>
            <a:endParaRPr lang="tr-TR" altLang="tr-TR" sz="2400" smtClean="0">
              <a:solidFill>
                <a:srgbClr val="FFC000"/>
              </a:solidFill>
              <a:latin typeface="Comic Sans MS" panose="030F0702030302020204" pitchFamily="66" charset="0"/>
            </a:endParaRPr>
          </a:p>
          <a:p>
            <a:pPr marL="0" indent="0" algn="just">
              <a:buFontTx/>
              <a:buNone/>
            </a:pPr>
            <a:r>
              <a:rPr lang="tr-TR" altLang="tr-TR" sz="2400" smtClean="0">
                <a:solidFill>
                  <a:schemeClr val="bg1"/>
                </a:solidFill>
                <a:latin typeface="Comic Sans MS" panose="030F0702030302020204" pitchFamily="66" charset="0"/>
              </a:rPr>
              <a:t>O halde 2,93 g NaCl tartılır ve bir miktar saf su içerisinde çözülerek son hacim 100 mL ye tamamlanır.</a:t>
            </a:r>
          </a:p>
        </p:txBody>
      </p:sp>
    </p:spTree>
    <p:extLst>
      <p:ext uri="{BB962C8B-B14F-4D97-AF65-F5344CB8AC3E}">
        <p14:creationId xmlns:p14="http://schemas.microsoft.com/office/powerpoint/2010/main" val="42013806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63" y="214313"/>
            <a:ext cx="8215312" cy="928687"/>
          </a:xfrm>
        </p:spPr>
        <p:txBody>
          <a:bodyPr/>
          <a:lstStyle/>
          <a:p>
            <a:pPr algn="just"/>
            <a:r>
              <a:rPr lang="tr-TR" altLang="tr-TR" sz="2400" b="1" dirty="0" smtClean="0">
                <a:solidFill>
                  <a:srgbClr val="FF3300"/>
                </a:solidFill>
                <a:latin typeface="Comic Sans MS" panose="030F0702030302020204" pitchFamily="66" charset="0"/>
              </a:rPr>
              <a:t>Ağırlık yüzdesi ve yoğunluğu bilinen bir çözeltiden seyreltik bir çözelti hazırlamak:</a:t>
            </a:r>
            <a:endParaRPr lang="tr-TR" altLang="tr-TR" sz="2400" dirty="0" smtClean="0">
              <a:solidFill>
                <a:srgbClr val="FF3300"/>
              </a:solidFill>
              <a:latin typeface="Comic Sans MS" panose="030F0702030302020204" pitchFamily="66" charset="0"/>
            </a:endParaRPr>
          </a:p>
        </p:txBody>
      </p:sp>
      <p:sp>
        <p:nvSpPr>
          <p:cNvPr id="3" name="2 İçerik Yer Tutucusu"/>
          <p:cNvSpPr>
            <a:spLocks noGrp="1"/>
          </p:cNvSpPr>
          <p:nvPr>
            <p:ph idx="1"/>
          </p:nvPr>
        </p:nvSpPr>
        <p:spPr>
          <a:xfrm>
            <a:off x="428625" y="1095524"/>
            <a:ext cx="8429625" cy="5357812"/>
          </a:xfrm>
        </p:spPr>
        <p:txBody>
          <a:bodyPr/>
          <a:lstStyle/>
          <a:p>
            <a:pPr marL="0" indent="0" algn="just">
              <a:buFontTx/>
              <a:buNone/>
            </a:pPr>
            <a:r>
              <a:rPr lang="tr-TR" altLang="tr-TR" sz="2000" b="1" dirty="0" smtClean="0">
                <a:solidFill>
                  <a:srgbClr val="FF0000"/>
                </a:solidFill>
                <a:latin typeface="Comic Sans MS" panose="030F0702030302020204" pitchFamily="66" charset="0"/>
              </a:rPr>
              <a:t>Örnek; </a:t>
            </a:r>
            <a:r>
              <a:rPr lang="tr-TR" altLang="tr-TR" sz="2000" dirty="0" smtClean="0">
                <a:solidFill>
                  <a:schemeClr val="bg1"/>
                </a:solidFill>
                <a:latin typeface="Comic Sans MS" panose="030F0702030302020204" pitchFamily="66" charset="0"/>
              </a:rPr>
              <a:t>% 36,5 </a:t>
            </a:r>
            <a:r>
              <a:rPr lang="tr-TR" altLang="tr-TR" sz="2000" dirty="0" err="1" smtClean="0">
                <a:solidFill>
                  <a:schemeClr val="bg1"/>
                </a:solidFill>
                <a:latin typeface="Comic Sans MS" panose="030F0702030302020204" pitchFamily="66" charset="0"/>
              </a:rPr>
              <a:t>luk</a:t>
            </a:r>
            <a:r>
              <a:rPr lang="tr-TR" altLang="tr-TR" sz="2000" dirty="0" smtClean="0">
                <a:solidFill>
                  <a:schemeClr val="bg1"/>
                </a:solidFill>
                <a:latin typeface="Comic Sans MS" panose="030F0702030302020204" pitchFamily="66" charset="0"/>
              </a:rPr>
              <a:t> yoğunluğu 1,18 g / </a:t>
            </a:r>
            <a:r>
              <a:rPr lang="tr-TR" altLang="tr-TR" sz="2000" dirty="0" err="1" smtClean="0">
                <a:solidFill>
                  <a:schemeClr val="bg1"/>
                </a:solidFill>
                <a:latin typeface="Comic Sans MS" panose="030F0702030302020204" pitchFamily="66" charset="0"/>
              </a:rPr>
              <a:t>mL</a:t>
            </a:r>
            <a:r>
              <a:rPr lang="tr-TR" altLang="tr-TR" sz="2000" dirty="0" smtClean="0">
                <a:solidFill>
                  <a:schemeClr val="bg1"/>
                </a:solidFill>
                <a:latin typeface="Comic Sans MS" panose="030F0702030302020204" pitchFamily="66" charset="0"/>
              </a:rPr>
              <a:t> olan </a:t>
            </a:r>
            <a:r>
              <a:rPr lang="tr-TR" altLang="tr-TR" sz="2000" dirty="0" err="1" smtClean="0">
                <a:solidFill>
                  <a:schemeClr val="bg1"/>
                </a:solidFill>
                <a:latin typeface="Comic Sans MS" panose="030F0702030302020204" pitchFamily="66" charset="0"/>
              </a:rPr>
              <a:t>HCl</a:t>
            </a:r>
            <a:r>
              <a:rPr lang="tr-TR" altLang="tr-TR" sz="2000" dirty="0" smtClean="0">
                <a:solidFill>
                  <a:schemeClr val="bg1"/>
                </a:solidFill>
                <a:latin typeface="Comic Sans MS" panose="030F0702030302020204" pitchFamily="66" charset="0"/>
              </a:rPr>
              <a:t> çözeltisinden 1 M </a:t>
            </a:r>
            <a:r>
              <a:rPr lang="tr-TR" altLang="tr-TR" sz="2000" dirty="0" err="1" smtClean="0">
                <a:solidFill>
                  <a:schemeClr val="bg1"/>
                </a:solidFill>
                <a:latin typeface="Comic Sans MS" panose="030F0702030302020204" pitchFamily="66" charset="0"/>
              </a:rPr>
              <a:t>lık</a:t>
            </a:r>
            <a:r>
              <a:rPr lang="tr-TR" altLang="tr-TR" sz="2000" dirty="0" smtClean="0">
                <a:solidFill>
                  <a:schemeClr val="bg1"/>
                </a:solidFill>
                <a:latin typeface="Comic Sans MS" panose="030F0702030302020204" pitchFamily="66" charset="0"/>
              </a:rPr>
              <a:t> 1 </a:t>
            </a:r>
            <a:r>
              <a:rPr lang="tr-TR" altLang="tr-TR" sz="2000" dirty="0" err="1" smtClean="0">
                <a:solidFill>
                  <a:schemeClr val="bg1"/>
                </a:solidFill>
                <a:latin typeface="Comic Sans MS" panose="030F0702030302020204" pitchFamily="66" charset="0"/>
              </a:rPr>
              <a:t>lt</a:t>
            </a:r>
            <a:r>
              <a:rPr lang="tr-TR" altLang="tr-TR" sz="2000" dirty="0" smtClean="0">
                <a:solidFill>
                  <a:schemeClr val="bg1"/>
                </a:solidFill>
                <a:latin typeface="Comic Sans MS" panose="030F0702030302020204" pitchFamily="66" charset="0"/>
              </a:rPr>
              <a:t> </a:t>
            </a:r>
            <a:r>
              <a:rPr lang="tr-TR" altLang="tr-TR" sz="2000" dirty="0" err="1" smtClean="0">
                <a:solidFill>
                  <a:schemeClr val="bg1"/>
                </a:solidFill>
                <a:latin typeface="Comic Sans MS" panose="030F0702030302020204" pitchFamily="66" charset="0"/>
              </a:rPr>
              <a:t>HCl</a:t>
            </a:r>
            <a:r>
              <a:rPr lang="tr-TR" altLang="tr-TR" sz="2000" dirty="0" smtClean="0">
                <a:solidFill>
                  <a:schemeClr val="bg1"/>
                </a:solidFill>
                <a:latin typeface="Comic Sans MS" panose="030F0702030302020204" pitchFamily="66" charset="0"/>
              </a:rPr>
              <a:t> çözeltisi hazırlayalım</a:t>
            </a:r>
            <a:r>
              <a:rPr lang="tr-TR" altLang="tr-TR" sz="2000" dirty="0">
                <a:solidFill>
                  <a:schemeClr val="bg1"/>
                </a:solidFill>
                <a:latin typeface="Comic Sans MS" panose="030F0702030302020204" pitchFamily="66" charset="0"/>
              </a:rPr>
              <a:t>. </a:t>
            </a:r>
            <a:r>
              <a:rPr lang="tr-TR" altLang="tr-TR" sz="2000" dirty="0" err="1">
                <a:solidFill>
                  <a:schemeClr val="bg1"/>
                </a:solidFill>
                <a:latin typeface="Comic Sans MS" panose="030F0702030302020204" pitchFamily="66" charset="0"/>
              </a:rPr>
              <a:t>HCl</a:t>
            </a:r>
            <a:r>
              <a:rPr lang="tr-TR" altLang="tr-TR" sz="2000" dirty="0">
                <a:solidFill>
                  <a:schemeClr val="bg1"/>
                </a:solidFill>
                <a:latin typeface="Comic Sans MS" panose="030F0702030302020204" pitchFamily="66" charset="0"/>
              </a:rPr>
              <a:t> </a:t>
            </a:r>
            <a:r>
              <a:rPr lang="tr-TR" altLang="tr-TR" sz="2000" dirty="0" smtClean="0">
                <a:solidFill>
                  <a:schemeClr val="bg1"/>
                </a:solidFill>
                <a:latin typeface="Comic Sans MS" panose="030F0702030302020204" pitchFamily="66" charset="0"/>
              </a:rPr>
              <a:t>= </a:t>
            </a:r>
            <a:r>
              <a:rPr lang="tr-TR" altLang="tr-TR" sz="2000" dirty="0">
                <a:solidFill>
                  <a:schemeClr val="bg1"/>
                </a:solidFill>
                <a:latin typeface="Comic Sans MS" panose="030F0702030302020204" pitchFamily="66" charset="0"/>
              </a:rPr>
              <a:t>36,5 </a:t>
            </a:r>
            <a:r>
              <a:rPr lang="tr-TR" altLang="tr-TR" sz="2000" dirty="0" smtClean="0">
                <a:solidFill>
                  <a:schemeClr val="bg1"/>
                </a:solidFill>
                <a:latin typeface="Comic Sans MS" panose="030F0702030302020204" pitchFamily="66" charset="0"/>
              </a:rPr>
              <a:t>g MA</a:t>
            </a:r>
          </a:p>
          <a:p>
            <a:pPr marL="0" indent="0" algn="just">
              <a:buFontTx/>
              <a:buNone/>
            </a:pPr>
            <a:endParaRPr lang="tr-TR" altLang="tr-TR" sz="2000" dirty="0" smtClean="0">
              <a:solidFill>
                <a:schemeClr val="bg1"/>
              </a:solidFill>
              <a:latin typeface="Comic Sans MS" panose="030F0702030302020204" pitchFamily="66" charset="0"/>
            </a:endParaRPr>
          </a:p>
          <a:p>
            <a:pPr marL="0" indent="0" algn="just">
              <a:buFontTx/>
              <a:buNone/>
            </a:pPr>
            <a:r>
              <a:rPr lang="tr-TR" altLang="tr-TR" sz="2000" dirty="0" smtClean="0">
                <a:solidFill>
                  <a:schemeClr val="bg1"/>
                </a:solidFill>
                <a:latin typeface="Comic Sans MS" panose="030F0702030302020204" pitchFamily="66" charset="0"/>
              </a:rPr>
              <a:t>Yoğunluğu 1,18 g / </a:t>
            </a:r>
            <a:r>
              <a:rPr lang="tr-TR" altLang="tr-TR" sz="2000" dirty="0" err="1" smtClean="0">
                <a:solidFill>
                  <a:schemeClr val="bg1"/>
                </a:solidFill>
                <a:latin typeface="Comic Sans MS" panose="030F0702030302020204" pitchFamily="66" charset="0"/>
              </a:rPr>
              <a:t>mL</a:t>
            </a:r>
            <a:r>
              <a:rPr lang="tr-TR" altLang="tr-TR" sz="2000" dirty="0" smtClean="0">
                <a:solidFill>
                  <a:schemeClr val="bg1"/>
                </a:solidFill>
                <a:latin typeface="Comic Sans MS" panose="030F0702030302020204" pitchFamily="66" charset="0"/>
              </a:rPr>
              <a:t> olduğuna göre 1 </a:t>
            </a:r>
            <a:r>
              <a:rPr lang="tr-TR" altLang="tr-TR" sz="2000" dirty="0" err="1" smtClean="0">
                <a:solidFill>
                  <a:schemeClr val="bg1"/>
                </a:solidFill>
                <a:latin typeface="Comic Sans MS" panose="030F0702030302020204" pitchFamily="66" charset="0"/>
              </a:rPr>
              <a:t>mL</a:t>
            </a:r>
            <a:r>
              <a:rPr lang="tr-TR" altLang="tr-TR" sz="2000" dirty="0" smtClean="0">
                <a:solidFill>
                  <a:schemeClr val="bg1"/>
                </a:solidFill>
                <a:latin typeface="Comic Sans MS" panose="030F0702030302020204" pitchFamily="66" charset="0"/>
              </a:rPr>
              <a:t> si 1,18 g demektir. </a:t>
            </a:r>
          </a:p>
          <a:p>
            <a:pPr marL="0" indent="0" algn="just">
              <a:buFontTx/>
              <a:buNone/>
            </a:pPr>
            <a:r>
              <a:rPr lang="tr-TR" altLang="tr-TR" sz="2000" dirty="0" smtClean="0">
                <a:solidFill>
                  <a:schemeClr val="bg1"/>
                </a:solidFill>
                <a:latin typeface="Comic Sans MS" panose="030F0702030302020204" pitchFamily="66" charset="0"/>
              </a:rPr>
              <a:t>O halde 1000 </a:t>
            </a:r>
            <a:r>
              <a:rPr lang="tr-TR" altLang="tr-TR" sz="2000" dirty="0" err="1" smtClean="0">
                <a:solidFill>
                  <a:schemeClr val="bg1"/>
                </a:solidFill>
                <a:latin typeface="Comic Sans MS" panose="030F0702030302020204" pitchFamily="66" charset="0"/>
              </a:rPr>
              <a:t>mL</a:t>
            </a:r>
            <a:r>
              <a:rPr lang="tr-TR" altLang="tr-TR" sz="2000" dirty="0" smtClean="0">
                <a:solidFill>
                  <a:schemeClr val="bg1"/>
                </a:solidFill>
                <a:latin typeface="Comic Sans MS" panose="030F0702030302020204" pitchFamily="66" charset="0"/>
              </a:rPr>
              <a:t> si 1180 g eder.</a:t>
            </a:r>
          </a:p>
          <a:p>
            <a:pPr marL="0" indent="0" algn="just">
              <a:buFontTx/>
              <a:buNone/>
            </a:pPr>
            <a:r>
              <a:rPr lang="tr-TR" altLang="tr-TR" sz="2000" dirty="0" smtClean="0">
                <a:solidFill>
                  <a:schemeClr val="bg1"/>
                </a:solidFill>
                <a:latin typeface="Comic Sans MS" panose="030F0702030302020204" pitchFamily="66" charset="0"/>
              </a:rPr>
              <a:t>Bu ağırlık, çözeltinin ağırlığıdır. Çözünenin ağırlığını bulmak için derişik asidin yüzdesi ile çarpmak gerekir.</a:t>
            </a:r>
          </a:p>
          <a:p>
            <a:pPr marL="0" indent="0">
              <a:buFontTx/>
              <a:buNone/>
            </a:pPr>
            <a:endParaRPr lang="tr-TR" altLang="tr-TR" sz="2000" dirty="0" smtClean="0">
              <a:solidFill>
                <a:schemeClr val="bg1"/>
              </a:solidFill>
              <a:latin typeface="Comic Sans MS" panose="030F0702030302020204" pitchFamily="66" charset="0"/>
            </a:endParaRPr>
          </a:p>
          <a:p>
            <a:pPr marL="0" indent="0" algn="ctr">
              <a:buFontTx/>
              <a:buNone/>
            </a:pPr>
            <a:r>
              <a:rPr lang="tr-TR" altLang="tr-TR" sz="2000" dirty="0" smtClean="0">
                <a:solidFill>
                  <a:schemeClr val="bg1"/>
                </a:solidFill>
                <a:latin typeface="Comic Sans MS" panose="030F0702030302020204" pitchFamily="66" charset="0"/>
              </a:rPr>
              <a:t>1180 g x </a:t>
            </a:r>
            <a:r>
              <a:rPr lang="tr-TR" altLang="tr-TR" sz="2000" dirty="0">
                <a:solidFill>
                  <a:schemeClr val="bg1"/>
                </a:solidFill>
                <a:latin typeface="Comic Sans MS" panose="030F0702030302020204" pitchFamily="66" charset="0"/>
              </a:rPr>
              <a:t>% 36,5 = </a:t>
            </a:r>
            <a:r>
              <a:rPr lang="tr-TR" altLang="tr-TR" sz="2000" dirty="0" smtClean="0">
                <a:solidFill>
                  <a:schemeClr val="bg1"/>
                </a:solidFill>
                <a:latin typeface="Comic Sans MS" panose="030F0702030302020204" pitchFamily="66" charset="0"/>
              </a:rPr>
              <a:t>430,7 g</a:t>
            </a:r>
          </a:p>
          <a:p>
            <a:pPr marL="0" indent="0" algn="ctr">
              <a:buFontTx/>
              <a:buNone/>
            </a:pPr>
            <a:r>
              <a:rPr lang="tr-TR" altLang="tr-TR" sz="2000" b="1" dirty="0" err="1" smtClean="0">
                <a:solidFill>
                  <a:srgbClr val="FF33CC"/>
                </a:solidFill>
                <a:latin typeface="Comic Sans MS" panose="030F0702030302020204" pitchFamily="66" charset="0"/>
              </a:rPr>
              <a:t>Mol</a:t>
            </a:r>
            <a:r>
              <a:rPr lang="tr-TR" altLang="tr-TR" sz="2000" b="1" dirty="0" smtClean="0">
                <a:solidFill>
                  <a:srgbClr val="FF33CC"/>
                </a:solidFill>
                <a:latin typeface="Comic Sans MS" panose="030F0702030302020204" pitchFamily="66" charset="0"/>
              </a:rPr>
              <a:t> sayısı = Maddenin ağırlığı / Molekül ağırlığı</a:t>
            </a:r>
            <a:r>
              <a:rPr lang="tr-TR" altLang="tr-TR" sz="2000" dirty="0" smtClean="0">
                <a:solidFill>
                  <a:srgbClr val="FF33CC"/>
                </a:solidFill>
                <a:latin typeface="Comic Sans MS" panose="030F0702030302020204" pitchFamily="66" charset="0"/>
              </a:rPr>
              <a:t> </a:t>
            </a:r>
          </a:p>
          <a:p>
            <a:pPr marL="0" indent="0" algn="ctr">
              <a:buFontTx/>
              <a:buNone/>
            </a:pPr>
            <a:r>
              <a:rPr lang="tr-TR" altLang="tr-TR" sz="2000" dirty="0" smtClean="0">
                <a:solidFill>
                  <a:schemeClr val="bg1"/>
                </a:solidFill>
                <a:latin typeface="Comic Sans MS" panose="030F0702030302020204" pitchFamily="66" charset="0"/>
              </a:rPr>
              <a:t>430,7 g / 36,5 g = </a:t>
            </a:r>
            <a:r>
              <a:rPr lang="tr-TR" altLang="tr-TR" sz="2000" b="1" dirty="0" smtClean="0">
                <a:solidFill>
                  <a:srgbClr val="FFFF00"/>
                </a:solidFill>
                <a:latin typeface="Comic Sans MS" panose="030F0702030302020204" pitchFamily="66" charset="0"/>
              </a:rPr>
              <a:t>11,8 M</a:t>
            </a:r>
            <a:endParaRPr lang="tr-TR" altLang="tr-TR" sz="2000" dirty="0" smtClean="0">
              <a:solidFill>
                <a:srgbClr val="FFFF00"/>
              </a:solidFill>
              <a:latin typeface="Comic Sans MS" panose="030F0702030302020204" pitchFamily="66" charset="0"/>
            </a:endParaRPr>
          </a:p>
          <a:p>
            <a:pPr marL="0" indent="0" algn="just">
              <a:buFontTx/>
              <a:buNone/>
            </a:pPr>
            <a:r>
              <a:rPr lang="tr-TR" altLang="tr-TR" sz="2000" dirty="0" smtClean="0">
                <a:solidFill>
                  <a:schemeClr val="bg1"/>
                </a:solidFill>
                <a:latin typeface="Comic Sans MS" panose="030F0702030302020204" pitchFamily="66" charset="0"/>
              </a:rPr>
              <a:t>Daha sonra seyreltme formülünü kullanarak;</a:t>
            </a:r>
          </a:p>
          <a:p>
            <a:pPr marL="0" indent="0" algn="ctr">
              <a:buFontTx/>
              <a:buNone/>
            </a:pPr>
            <a:r>
              <a:rPr lang="tr-TR" altLang="tr-TR" sz="2000" b="1" dirty="0" smtClean="0">
                <a:solidFill>
                  <a:srgbClr val="00FF00"/>
                </a:solidFill>
                <a:latin typeface="Comic Sans MS" panose="030F0702030302020204" pitchFamily="66" charset="0"/>
              </a:rPr>
              <a:t>C</a:t>
            </a:r>
            <a:r>
              <a:rPr lang="tr-TR" altLang="tr-TR" sz="2000" b="1" baseline="-25000" dirty="0" smtClean="0">
                <a:solidFill>
                  <a:srgbClr val="00FF00"/>
                </a:solidFill>
                <a:latin typeface="Comic Sans MS" panose="030F0702030302020204" pitchFamily="66" charset="0"/>
              </a:rPr>
              <a:t>1</a:t>
            </a:r>
            <a:r>
              <a:rPr lang="tr-TR" altLang="tr-TR" sz="2000" b="1" dirty="0" smtClean="0">
                <a:solidFill>
                  <a:srgbClr val="00FF00"/>
                </a:solidFill>
                <a:latin typeface="Comic Sans MS" panose="030F0702030302020204" pitchFamily="66" charset="0"/>
              </a:rPr>
              <a:t> x V</a:t>
            </a:r>
            <a:r>
              <a:rPr lang="tr-TR" altLang="tr-TR" sz="2000" b="1" baseline="-25000" dirty="0" smtClean="0">
                <a:solidFill>
                  <a:srgbClr val="00FF00"/>
                </a:solidFill>
                <a:latin typeface="Comic Sans MS" panose="030F0702030302020204" pitchFamily="66" charset="0"/>
              </a:rPr>
              <a:t>1</a:t>
            </a:r>
            <a:r>
              <a:rPr lang="tr-TR" altLang="tr-TR" sz="2000" b="1" dirty="0" smtClean="0">
                <a:solidFill>
                  <a:srgbClr val="00FF00"/>
                </a:solidFill>
                <a:latin typeface="Comic Sans MS" panose="030F0702030302020204" pitchFamily="66" charset="0"/>
              </a:rPr>
              <a:t> = C</a:t>
            </a:r>
            <a:r>
              <a:rPr lang="tr-TR" altLang="tr-TR" sz="2000" b="1" baseline="-25000" dirty="0" smtClean="0">
                <a:solidFill>
                  <a:srgbClr val="00FF00"/>
                </a:solidFill>
                <a:latin typeface="Comic Sans MS" panose="030F0702030302020204" pitchFamily="66" charset="0"/>
              </a:rPr>
              <a:t>2</a:t>
            </a:r>
            <a:r>
              <a:rPr lang="tr-TR" altLang="tr-TR" sz="2000" b="1" dirty="0" smtClean="0">
                <a:solidFill>
                  <a:srgbClr val="00FF00"/>
                </a:solidFill>
                <a:latin typeface="Comic Sans MS" panose="030F0702030302020204" pitchFamily="66" charset="0"/>
              </a:rPr>
              <a:t> x V</a:t>
            </a:r>
            <a:r>
              <a:rPr lang="tr-TR" altLang="tr-TR" sz="2000" b="1" baseline="-25000" dirty="0" smtClean="0">
                <a:solidFill>
                  <a:srgbClr val="00FF00"/>
                </a:solidFill>
                <a:latin typeface="Comic Sans MS" panose="030F0702030302020204" pitchFamily="66" charset="0"/>
              </a:rPr>
              <a:t>2</a:t>
            </a:r>
            <a:endParaRPr lang="tr-TR" altLang="tr-TR" sz="2000" dirty="0" smtClean="0">
              <a:solidFill>
                <a:srgbClr val="00FF00"/>
              </a:solidFill>
              <a:latin typeface="Comic Sans MS" panose="030F0702030302020204" pitchFamily="66" charset="0"/>
            </a:endParaRPr>
          </a:p>
          <a:p>
            <a:pPr marL="0" indent="0" algn="ctr">
              <a:buFontTx/>
              <a:buNone/>
            </a:pPr>
            <a:r>
              <a:rPr lang="tr-TR" altLang="tr-TR" sz="2000" dirty="0" smtClean="0">
                <a:solidFill>
                  <a:schemeClr val="bg1"/>
                </a:solidFill>
                <a:latin typeface="Comic Sans MS" panose="030F0702030302020204" pitchFamily="66" charset="0"/>
              </a:rPr>
              <a:t>11,8 x V</a:t>
            </a:r>
            <a:r>
              <a:rPr lang="tr-TR" altLang="tr-TR" sz="2000" baseline="-25000" dirty="0" smtClean="0">
                <a:solidFill>
                  <a:schemeClr val="bg1"/>
                </a:solidFill>
                <a:latin typeface="Comic Sans MS" panose="030F0702030302020204" pitchFamily="66" charset="0"/>
              </a:rPr>
              <a:t>1</a:t>
            </a:r>
            <a:r>
              <a:rPr lang="tr-TR" altLang="tr-TR" sz="2000" dirty="0" smtClean="0">
                <a:solidFill>
                  <a:schemeClr val="bg1"/>
                </a:solidFill>
                <a:latin typeface="Comic Sans MS" panose="030F0702030302020204" pitchFamily="66" charset="0"/>
              </a:rPr>
              <a:t> = 1x 1000  V</a:t>
            </a:r>
            <a:r>
              <a:rPr lang="tr-TR" altLang="tr-TR" sz="2000" baseline="-25000" dirty="0" smtClean="0">
                <a:solidFill>
                  <a:schemeClr val="bg1"/>
                </a:solidFill>
                <a:latin typeface="Comic Sans MS" panose="030F0702030302020204" pitchFamily="66" charset="0"/>
              </a:rPr>
              <a:t>1</a:t>
            </a:r>
            <a:r>
              <a:rPr lang="tr-TR" altLang="tr-TR" sz="2000" dirty="0" smtClean="0">
                <a:solidFill>
                  <a:schemeClr val="bg1"/>
                </a:solidFill>
                <a:latin typeface="Comic Sans MS" panose="030F0702030302020204" pitchFamily="66" charset="0"/>
              </a:rPr>
              <a:t> = </a:t>
            </a:r>
            <a:r>
              <a:rPr lang="tr-TR" altLang="tr-TR" sz="2000" b="1" dirty="0" smtClean="0">
                <a:solidFill>
                  <a:srgbClr val="00B0F0"/>
                </a:solidFill>
                <a:latin typeface="Comic Sans MS" panose="030F0702030302020204" pitchFamily="66" charset="0"/>
              </a:rPr>
              <a:t>84,7 </a:t>
            </a:r>
            <a:r>
              <a:rPr lang="tr-TR" altLang="tr-TR" sz="2000" b="1" dirty="0" err="1" smtClean="0">
                <a:solidFill>
                  <a:srgbClr val="00B0F0"/>
                </a:solidFill>
                <a:latin typeface="Comic Sans MS" panose="030F0702030302020204" pitchFamily="66" charset="0"/>
              </a:rPr>
              <a:t>mL</a:t>
            </a:r>
            <a:r>
              <a:rPr lang="tr-TR" altLang="tr-TR" sz="2000" dirty="0" smtClean="0">
                <a:solidFill>
                  <a:srgbClr val="00B0F0"/>
                </a:solidFill>
                <a:latin typeface="Comic Sans MS" panose="030F0702030302020204" pitchFamily="66" charset="0"/>
              </a:rPr>
              <a:t> </a:t>
            </a:r>
          </a:p>
          <a:p>
            <a:pPr marL="0" indent="0" algn="just">
              <a:buFontTx/>
              <a:buNone/>
            </a:pPr>
            <a:r>
              <a:rPr lang="tr-TR" altLang="tr-TR" sz="2000" dirty="0" smtClean="0">
                <a:solidFill>
                  <a:srgbClr val="FFCC66"/>
                </a:solidFill>
                <a:latin typeface="Comic Sans MS" panose="030F0702030302020204" pitchFamily="66" charset="0"/>
              </a:rPr>
              <a:t>O halde 84,7 </a:t>
            </a:r>
            <a:r>
              <a:rPr lang="tr-TR" altLang="tr-TR" sz="2000" dirty="0" err="1" smtClean="0">
                <a:solidFill>
                  <a:srgbClr val="FFCC66"/>
                </a:solidFill>
                <a:latin typeface="Comic Sans MS" panose="030F0702030302020204" pitchFamily="66" charset="0"/>
              </a:rPr>
              <a:t>mL</a:t>
            </a:r>
            <a:r>
              <a:rPr lang="tr-TR" altLang="tr-TR" sz="2000" dirty="0" smtClean="0">
                <a:solidFill>
                  <a:srgbClr val="FFCC66"/>
                </a:solidFill>
                <a:latin typeface="Comic Sans MS" panose="030F0702030302020204" pitchFamily="66" charset="0"/>
              </a:rPr>
              <a:t> % 36,5 </a:t>
            </a:r>
            <a:r>
              <a:rPr lang="tr-TR" altLang="tr-TR" sz="2000" dirty="0" err="1" smtClean="0">
                <a:solidFill>
                  <a:srgbClr val="FFCC66"/>
                </a:solidFill>
                <a:latin typeface="Comic Sans MS" panose="030F0702030302020204" pitchFamily="66" charset="0"/>
              </a:rPr>
              <a:t>luk</a:t>
            </a:r>
            <a:r>
              <a:rPr lang="tr-TR" altLang="tr-TR" sz="2000" dirty="0" smtClean="0">
                <a:solidFill>
                  <a:srgbClr val="FFCC66"/>
                </a:solidFill>
                <a:latin typeface="Comic Sans MS" panose="030F0702030302020204" pitchFamily="66" charset="0"/>
              </a:rPr>
              <a:t> </a:t>
            </a:r>
            <a:r>
              <a:rPr lang="tr-TR" altLang="tr-TR" sz="2000" dirty="0" err="1" smtClean="0">
                <a:solidFill>
                  <a:srgbClr val="FFCC66"/>
                </a:solidFill>
                <a:latin typeface="Comic Sans MS" panose="030F0702030302020204" pitchFamily="66" charset="0"/>
              </a:rPr>
              <a:t>HCl</a:t>
            </a:r>
            <a:r>
              <a:rPr lang="tr-TR" altLang="tr-TR" sz="2000" dirty="0" smtClean="0">
                <a:solidFill>
                  <a:srgbClr val="FFCC66"/>
                </a:solidFill>
                <a:latin typeface="Comic Sans MS" panose="030F0702030302020204" pitchFamily="66" charset="0"/>
              </a:rPr>
              <a:t> çözeltisinden alınır ve saf su ile toplam hacim 1 </a:t>
            </a:r>
            <a:r>
              <a:rPr lang="tr-TR" altLang="tr-TR" sz="2000" dirty="0" err="1" smtClean="0">
                <a:solidFill>
                  <a:srgbClr val="FFCC66"/>
                </a:solidFill>
                <a:latin typeface="Comic Sans MS" panose="030F0702030302020204" pitchFamily="66" charset="0"/>
              </a:rPr>
              <a:t>lt’ye</a:t>
            </a:r>
            <a:r>
              <a:rPr lang="tr-TR" altLang="tr-TR" sz="2000" dirty="0" smtClean="0">
                <a:solidFill>
                  <a:srgbClr val="FFCC66"/>
                </a:solidFill>
                <a:latin typeface="Comic Sans MS" panose="030F0702030302020204" pitchFamily="66" charset="0"/>
              </a:rPr>
              <a:t> tamamlanır.</a:t>
            </a:r>
          </a:p>
        </p:txBody>
      </p:sp>
    </p:spTree>
    <p:extLst>
      <p:ext uri="{BB962C8B-B14F-4D97-AF65-F5344CB8AC3E}">
        <p14:creationId xmlns:p14="http://schemas.microsoft.com/office/powerpoint/2010/main" val="14440798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500"/>
                                        <p:tgtEl>
                                          <p:spTgt spid="2"/>
                                        </p:tgtEl>
                                      </p:cBhvr>
                                    </p:animEffect>
                                  </p:childTnLst>
                                </p:cTn>
                              </p:par>
                              <p:par>
                                <p:cTn id="8" presetID="2" presetClass="entr" presetSubtype="8"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 calcmode="lin" valueType="num">
                                      <p:cBhvr additive="base">
                                        <p:cTn id="10"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3">
                                            <p:txEl>
                                              <p:pRg st="7" end="7"/>
                                            </p:txEl>
                                          </p:spTgt>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 calcmode="lin" valueType="num">
                                      <p:cBhvr additive="base">
                                        <p:cTn id="14"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3">
                                            <p:txEl>
                                              <p:pRg st="10" end="10"/>
                                            </p:txEl>
                                          </p:spTgt>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3">
                                            <p:txEl>
                                              <p:pRg st="11" end="11"/>
                                            </p:txEl>
                                          </p:spTgt>
                                        </p:tgtEl>
                                        <p:attrNameLst>
                                          <p:attrName>style.visibility</p:attrName>
                                        </p:attrNameLst>
                                      </p:cBhvr>
                                      <p:to>
                                        <p:strVal val="visible"/>
                                      </p:to>
                                    </p:set>
                                    <p:anim calcmode="lin" valueType="num">
                                      <p:cBhvr additive="base">
                                        <p:cTn id="18"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82058" tIns="41029" rIns="82058" bIns="41029" numCol="1" anchor="t" anchorCtr="0" compatLnSpc="1">
        <a:prstTxWarp prst="textNoShape">
          <a:avLst/>
        </a:prstTxWarp>
        <a:spAutoFit/>
      </a:bodyPr>
      <a:lstStyle>
        <a:defPPr marL="0" marR="0" indent="0" algn="l" defTabSz="820738" rtl="0" eaLnBrk="0" fontAlgn="base" latinLnBrk="0" hangingPunct="0">
          <a:lnSpc>
            <a:spcPct val="100000"/>
          </a:lnSpc>
          <a:spcBef>
            <a:spcPct val="0"/>
          </a:spcBef>
          <a:spcAft>
            <a:spcPct val="0"/>
          </a:spcAft>
          <a:buClrTx/>
          <a:buSzTx/>
          <a:buFontTx/>
          <a:buNone/>
          <a:tabLst/>
          <a:defRPr kumimoji="0" lang="tr-TR" sz="22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82058" tIns="41029" rIns="82058" bIns="41029" numCol="1" anchor="t" anchorCtr="0" compatLnSpc="1">
        <a:prstTxWarp prst="textNoShape">
          <a:avLst/>
        </a:prstTxWarp>
        <a:spAutoFit/>
      </a:bodyPr>
      <a:lstStyle>
        <a:defPPr marL="0" marR="0" indent="0" algn="l" defTabSz="820738" rtl="0" eaLnBrk="0" fontAlgn="base" latinLnBrk="0" hangingPunct="0">
          <a:lnSpc>
            <a:spcPct val="100000"/>
          </a:lnSpc>
          <a:spcBef>
            <a:spcPct val="0"/>
          </a:spcBef>
          <a:spcAft>
            <a:spcPct val="0"/>
          </a:spcAft>
          <a:buClrTx/>
          <a:buSzTx/>
          <a:buFontTx/>
          <a:buNone/>
          <a:tabLst/>
          <a:defRPr kumimoji="0" lang="tr-TR" sz="22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9114</TotalTime>
  <Words>2908</Words>
  <Application>Microsoft Office PowerPoint</Application>
  <PresentationFormat>Ekran Gösterisi (4:3)</PresentationFormat>
  <Paragraphs>273</Paragraphs>
  <Slides>49</Slides>
  <Notes>35</Notes>
  <HiddenSlides>0</HiddenSlides>
  <MMClips>0</MMClips>
  <ScaleCrop>false</ScaleCrop>
  <HeadingPairs>
    <vt:vector size="6" baseType="variant">
      <vt:variant>
        <vt:lpstr>Tema</vt:lpstr>
      </vt:variant>
      <vt:variant>
        <vt:i4>1</vt:i4>
      </vt:variant>
      <vt:variant>
        <vt:lpstr>Katıştırılmış OLE Hizmet Programları</vt:lpstr>
      </vt:variant>
      <vt:variant>
        <vt:i4>2</vt:i4>
      </vt:variant>
      <vt:variant>
        <vt:lpstr>Slayt Başlıkları</vt:lpstr>
      </vt:variant>
      <vt:variant>
        <vt:i4>49</vt:i4>
      </vt:variant>
    </vt:vector>
  </HeadingPairs>
  <TitlesOfParts>
    <vt:vector size="52" baseType="lpstr">
      <vt:lpstr>Varsayılan Tasarım</vt:lpstr>
      <vt:lpstr>Microsoft Equation 3.0</vt:lpstr>
      <vt:lpstr>Denklem</vt:lpstr>
      <vt:lpstr>PowerPoint Sunusu</vt:lpstr>
      <vt:lpstr>Çözeltİ</vt:lpstr>
      <vt:lpstr>PowerPoint Sunusu</vt:lpstr>
      <vt:lpstr>PowerPoint Sunusu</vt:lpstr>
      <vt:lpstr>PowerPoint Sunusu</vt:lpstr>
      <vt:lpstr>PowerPoint Sunusu</vt:lpstr>
      <vt:lpstr>PowerPoint Sunusu</vt:lpstr>
      <vt:lpstr>PowerPoint Sunusu</vt:lpstr>
      <vt:lpstr>PowerPoint Sunusu</vt:lpstr>
      <vt:lpstr>PowerPoint Sunusu</vt:lpstr>
      <vt:lpstr>  KONSANTRASYON VE KONSANTRASYON BİRİMLERİ </vt:lpstr>
      <vt:lpstr>PowerPoint Sunusu</vt:lpstr>
      <vt:lpstr>PowerPoint Sunusu</vt:lpstr>
      <vt:lpstr>MOLARİTE (m)</vt:lpstr>
      <vt:lpstr>PowerPoint Sunusu</vt:lpstr>
      <vt:lpstr>PowerPoint Sunusu</vt:lpstr>
      <vt:lpstr>PowerPoint Sunusu</vt:lpstr>
      <vt:lpstr>PowerPoint Sunusu</vt:lpstr>
      <vt:lpstr>PowerPoint Sunusu</vt:lpstr>
      <vt:lpstr>NORMALİTE (N)</vt:lpstr>
      <vt:lpstr>PowerPoint Sunusu</vt:lpstr>
      <vt:lpstr>PowerPoint Sunusu</vt:lpstr>
      <vt:lpstr>PowerPoint Sunusu</vt:lpstr>
      <vt:lpstr>PowerPoint Sunusu</vt:lpstr>
      <vt:lpstr>PowerPoint Sunusu</vt:lpstr>
      <vt:lpstr>PowerPoint Sunusu</vt:lpstr>
      <vt:lpstr>ppm ÇÖZELTİ</vt:lpstr>
      <vt:lpstr>PowerPoint Sunusu</vt:lpstr>
      <vt:lpstr>YÜZDE ÇÖZELTİLER VE HAZIRLANMALARI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Yüksek ve Düşük Konsantrasyonlu % Çözeltiler Karıştırılarak Yapılan Yeni % Çözeltilerin Hazırlanması</vt:lpstr>
      <vt:lpstr>PowerPoint Sunusu</vt:lpstr>
      <vt:lpstr>PowerPoint Sunusu</vt:lpstr>
      <vt:lpstr>Seyreltme veya iki % çözeltinin karıştırılması ile istenen konsantrasyonda % çözelti yapılırken çapraz kuralından (kare usulü) faydalanılır: </vt:lpstr>
      <vt:lpstr>PowerPoint Sunusu</vt:lpstr>
      <vt:lpstr>Seyreltme veya iki % çözeltinin karıştırılması ile istenen konsantrasyonda % çözelti yapılırken kare usulünden faydalanılır. </vt:lpstr>
      <vt:lpstr>PowerPoint Sunusu</vt:lpstr>
      <vt:lpstr>Hacim Oranı ile Gösterilen Çözeltiler:</vt:lpstr>
      <vt:lpstr>Molaritesi veya Normalitesi bilinen derişik bir çözeltiyi daha seyreltik bir çözelti haline getirmek:</vt:lpstr>
      <vt:lpstr>Katı bir maddeyi saf su içerisinde çözerek çözelti hazırlamak:</vt:lpstr>
      <vt:lpstr>Ağırlık yüzdesi ve yoğunluğu bilinen bir çözeltiden seyreltik bir çözelti hazırlamak: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Çözeltİ</dc:title>
  <dc:creator>dellmkv</dc:creator>
  <cp:lastModifiedBy>eusen</cp:lastModifiedBy>
  <cp:revision>40</cp:revision>
  <dcterms:created xsi:type="dcterms:W3CDTF">2013-04-08T18:53:58Z</dcterms:created>
  <dcterms:modified xsi:type="dcterms:W3CDTF">2021-05-12T11:40:52Z</dcterms:modified>
</cp:coreProperties>
</file>