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335" r:id="rId4"/>
    <p:sldId id="336" r:id="rId5"/>
    <p:sldId id="258" r:id="rId6"/>
    <p:sldId id="332" r:id="rId7"/>
    <p:sldId id="334" r:id="rId8"/>
    <p:sldId id="333"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3" r:id="rId33"/>
    <p:sldId id="284" r:id="rId34"/>
    <p:sldId id="337" r:id="rId35"/>
    <p:sldId id="340" r:id="rId36"/>
    <p:sldId id="338"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 id="305" r:id="rId58"/>
    <p:sldId id="306" r:id="rId59"/>
    <p:sldId id="307" r:id="rId60"/>
    <p:sldId id="308" r:id="rId61"/>
    <p:sldId id="309" r:id="rId62"/>
    <p:sldId id="310" r:id="rId63"/>
    <p:sldId id="311" r:id="rId64"/>
    <p:sldId id="312" r:id="rId65"/>
    <p:sldId id="313" r:id="rId66"/>
    <p:sldId id="314" r:id="rId67"/>
    <p:sldId id="315" r:id="rId68"/>
    <p:sldId id="316" r:id="rId69"/>
    <p:sldId id="317" r:id="rId70"/>
    <p:sldId id="318" r:id="rId71"/>
    <p:sldId id="319" r:id="rId72"/>
    <p:sldId id="320" r:id="rId73"/>
    <p:sldId id="321" r:id="rId74"/>
    <p:sldId id="322" r:id="rId75"/>
    <p:sldId id="323" r:id="rId76"/>
    <p:sldId id="324" r:id="rId77"/>
    <p:sldId id="325" r:id="rId78"/>
    <p:sldId id="326" r:id="rId79"/>
    <p:sldId id="327" r:id="rId80"/>
    <p:sldId id="328" r:id="rId81"/>
    <p:sldId id="329" r:id="rId82"/>
    <p:sldId id="330" r:id="rId83"/>
    <p:sldId id="331" r:id="rId84"/>
  </p:sldIdLst>
  <p:sldSz cx="9144000" cy="6858000" type="screen4x3"/>
  <p:notesSz cx="9144000" cy="6858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44" y="10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microsoft.com/office/2015/10/relationships/revisionInfo" Target="revisionInfo.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11/8/2018</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286512" cy="533400"/>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413004" y="135636"/>
            <a:ext cx="8730996" cy="274320"/>
          </a:xfrm>
          <a:prstGeom prst="rect">
            <a:avLst/>
          </a:prstGeom>
          <a:blipFill>
            <a:blip r:embed="rId3" cstate="print"/>
            <a:stretch>
              <a:fillRect/>
            </a:stretch>
          </a:blipFill>
        </p:spPr>
        <p:txBody>
          <a:bodyPr wrap="square" lIns="0" tIns="0" rIns="0" bIns="0" rtlCol="0"/>
          <a:lstStyle/>
          <a:p>
            <a:endParaRPr/>
          </a:p>
        </p:txBody>
      </p:sp>
      <p:sp>
        <p:nvSpPr>
          <p:cNvPr id="18" name="bk object 18"/>
          <p:cNvSpPr/>
          <p:nvPr/>
        </p:nvSpPr>
        <p:spPr>
          <a:xfrm>
            <a:off x="409955" y="135636"/>
            <a:ext cx="137160" cy="140335"/>
          </a:xfrm>
          <a:custGeom>
            <a:avLst/>
            <a:gdLst/>
            <a:ahLst/>
            <a:cxnLst/>
            <a:rect l="l" t="t" r="r" b="b"/>
            <a:pathLst>
              <a:path w="137159" h="140335">
                <a:moveTo>
                  <a:pt x="0" y="0"/>
                </a:moveTo>
                <a:lnTo>
                  <a:pt x="137159" y="0"/>
                </a:lnTo>
                <a:lnTo>
                  <a:pt x="137159" y="140207"/>
                </a:lnTo>
                <a:lnTo>
                  <a:pt x="0" y="140207"/>
                </a:lnTo>
                <a:lnTo>
                  <a:pt x="0" y="0"/>
                </a:lnTo>
                <a:close/>
              </a:path>
            </a:pathLst>
          </a:custGeom>
          <a:solidFill>
            <a:srgbClr val="CC9900"/>
          </a:solidFill>
        </p:spPr>
        <p:txBody>
          <a:bodyPr wrap="square" lIns="0" tIns="0" rIns="0" bIns="0" rtlCol="0"/>
          <a:lstStyle/>
          <a:p>
            <a:endParaRPr/>
          </a:p>
        </p:txBody>
      </p:sp>
      <p:sp>
        <p:nvSpPr>
          <p:cNvPr id="19" name="bk object 19"/>
          <p:cNvSpPr/>
          <p:nvPr/>
        </p:nvSpPr>
        <p:spPr>
          <a:xfrm>
            <a:off x="547116" y="0"/>
            <a:ext cx="140335" cy="139065"/>
          </a:xfrm>
          <a:custGeom>
            <a:avLst/>
            <a:gdLst/>
            <a:ahLst/>
            <a:cxnLst/>
            <a:rect l="l" t="t" r="r" b="b"/>
            <a:pathLst>
              <a:path w="140334" h="139065">
                <a:moveTo>
                  <a:pt x="0" y="138683"/>
                </a:moveTo>
                <a:lnTo>
                  <a:pt x="140195" y="138683"/>
                </a:lnTo>
                <a:lnTo>
                  <a:pt x="140195" y="0"/>
                </a:lnTo>
                <a:lnTo>
                  <a:pt x="0" y="0"/>
                </a:lnTo>
                <a:lnTo>
                  <a:pt x="0" y="138683"/>
                </a:lnTo>
                <a:close/>
              </a:path>
            </a:pathLst>
          </a:custGeom>
          <a:solidFill>
            <a:srgbClr val="CC9900"/>
          </a:solidFill>
        </p:spPr>
        <p:txBody>
          <a:bodyPr wrap="square" lIns="0" tIns="0" rIns="0" bIns="0" rtlCol="0"/>
          <a:lstStyle/>
          <a:p>
            <a:endParaRPr/>
          </a:p>
        </p:txBody>
      </p:sp>
      <p:sp>
        <p:nvSpPr>
          <p:cNvPr id="20" name="bk object 20"/>
          <p:cNvSpPr/>
          <p:nvPr/>
        </p:nvSpPr>
        <p:spPr>
          <a:xfrm>
            <a:off x="547116" y="135636"/>
            <a:ext cx="140335" cy="140335"/>
          </a:xfrm>
          <a:custGeom>
            <a:avLst/>
            <a:gdLst/>
            <a:ahLst/>
            <a:cxnLst/>
            <a:rect l="l" t="t" r="r" b="b"/>
            <a:pathLst>
              <a:path w="140334" h="140335">
                <a:moveTo>
                  <a:pt x="0" y="0"/>
                </a:moveTo>
                <a:lnTo>
                  <a:pt x="140208" y="0"/>
                </a:lnTo>
                <a:lnTo>
                  <a:pt x="140208" y="140207"/>
                </a:lnTo>
                <a:lnTo>
                  <a:pt x="0" y="140207"/>
                </a:lnTo>
                <a:lnTo>
                  <a:pt x="0" y="0"/>
                </a:lnTo>
                <a:close/>
              </a:path>
            </a:pathLst>
          </a:custGeom>
          <a:solidFill>
            <a:srgbClr val="CC6600"/>
          </a:solidFill>
        </p:spPr>
        <p:txBody>
          <a:bodyPr wrap="square" lIns="0" tIns="0" rIns="0" bIns="0" rtlCol="0"/>
          <a:lstStyle/>
          <a:p>
            <a:endParaRPr/>
          </a:p>
        </p:txBody>
      </p:sp>
      <p:sp>
        <p:nvSpPr>
          <p:cNvPr id="21" name="bk object 21"/>
          <p:cNvSpPr/>
          <p:nvPr/>
        </p:nvSpPr>
        <p:spPr>
          <a:xfrm>
            <a:off x="274320" y="274320"/>
            <a:ext cx="137160" cy="139065"/>
          </a:xfrm>
          <a:custGeom>
            <a:avLst/>
            <a:gdLst/>
            <a:ahLst/>
            <a:cxnLst/>
            <a:rect l="l" t="t" r="r" b="b"/>
            <a:pathLst>
              <a:path w="137159" h="139065">
                <a:moveTo>
                  <a:pt x="0" y="0"/>
                </a:moveTo>
                <a:lnTo>
                  <a:pt x="137160" y="0"/>
                </a:lnTo>
                <a:lnTo>
                  <a:pt x="137160" y="138684"/>
                </a:lnTo>
                <a:lnTo>
                  <a:pt x="0" y="138684"/>
                </a:lnTo>
                <a:lnTo>
                  <a:pt x="0" y="0"/>
                </a:lnTo>
                <a:close/>
              </a:path>
            </a:pathLst>
          </a:custGeom>
          <a:solidFill>
            <a:srgbClr val="CC9900"/>
          </a:solidFill>
        </p:spPr>
        <p:txBody>
          <a:bodyPr wrap="square" lIns="0" tIns="0" rIns="0" bIns="0" rtlCol="0"/>
          <a:lstStyle/>
          <a:p>
            <a:endParaRPr/>
          </a:p>
        </p:txBody>
      </p:sp>
      <p:sp>
        <p:nvSpPr>
          <p:cNvPr id="22" name="bk object 22"/>
          <p:cNvSpPr/>
          <p:nvPr/>
        </p:nvSpPr>
        <p:spPr>
          <a:xfrm>
            <a:off x="131063" y="137160"/>
            <a:ext cx="142240" cy="137160"/>
          </a:xfrm>
          <a:custGeom>
            <a:avLst/>
            <a:gdLst/>
            <a:ahLst/>
            <a:cxnLst/>
            <a:rect l="l" t="t" r="r" b="b"/>
            <a:pathLst>
              <a:path w="142240" h="137160">
                <a:moveTo>
                  <a:pt x="0" y="0"/>
                </a:moveTo>
                <a:lnTo>
                  <a:pt x="141732" y="0"/>
                </a:lnTo>
                <a:lnTo>
                  <a:pt x="141732" y="137159"/>
                </a:lnTo>
                <a:lnTo>
                  <a:pt x="0" y="137159"/>
                </a:lnTo>
                <a:lnTo>
                  <a:pt x="0" y="0"/>
                </a:lnTo>
                <a:close/>
              </a:path>
            </a:pathLst>
          </a:custGeom>
          <a:solidFill>
            <a:srgbClr val="CC3300"/>
          </a:solidFill>
        </p:spPr>
        <p:txBody>
          <a:bodyPr wrap="square" lIns="0" tIns="0" rIns="0" bIns="0" rtlCol="0"/>
          <a:lstStyle/>
          <a:p>
            <a:endParaRPr/>
          </a:p>
        </p:txBody>
      </p:sp>
      <p:sp>
        <p:nvSpPr>
          <p:cNvPr id="23" name="bk object 23"/>
          <p:cNvSpPr/>
          <p:nvPr/>
        </p:nvSpPr>
        <p:spPr>
          <a:xfrm>
            <a:off x="409955" y="271272"/>
            <a:ext cx="137160" cy="139065"/>
          </a:xfrm>
          <a:custGeom>
            <a:avLst/>
            <a:gdLst/>
            <a:ahLst/>
            <a:cxnLst/>
            <a:rect l="l" t="t" r="r" b="b"/>
            <a:pathLst>
              <a:path w="137159" h="139065">
                <a:moveTo>
                  <a:pt x="0" y="0"/>
                </a:moveTo>
                <a:lnTo>
                  <a:pt x="137159" y="0"/>
                </a:lnTo>
                <a:lnTo>
                  <a:pt x="137159" y="138684"/>
                </a:lnTo>
                <a:lnTo>
                  <a:pt x="0" y="138684"/>
                </a:lnTo>
                <a:lnTo>
                  <a:pt x="0" y="0"/>
                </a:lnTo>
                <a:close/>
              </a:path>
            </a:pathLst>
          </a:custGeom>
          <a:solidFill>
            <a:srgbClr val="CC6600"/>
          </a:solidFill>
        </p:spPr>
        <p:txBody>
          <a:bodyPr wrap="square" lIns="0" tIns="0" rIns="0" bIns="0" rtlCol="0"/>
          <a:lstStyle/>
          <a:p>
            <a:endParaRPr/>
          </a:p>
        </p:txBody>
      </p:sp>
      <p:sp>
        <p:nvSpPr>
          <p:cNvPr id="24" name="bk object 24"/>
          <p:cNvSpPr/>
          <p:nvPr/>
        </p:nvSpPr>
        <p:spPr>
          <a:xfrm>
            <a:off x="274320" y="409955"/>
            <a:ext cx="137160" cy="135890"/>
          </a:xfrm>
          <a:custGeom>
            <a:avLst/>
            <a:gdLst/>
            <a:ahLst/>
            <a:cxnLst/>
            <a:rect l="l" t="t" r="r" b="b"/>
            <a:pathLst>
              <a:path w="137159" h="135890">
                <a:moveTo>
                  <a:pt x="0" y="0"/>
                </a:moveTo>
                <a:lnTo>
                  <a:pt x="137160" y="0"/>
                </a:lnTo>
                <a:lnTo>
                  <a:pt x="137160" y="135636"/>
                </a:lnTo>
                <a:lnTo>
                  <a:pt x="0" y="135636"/>
                </a:lnTo>
                <a:lnTo>
                  <a:pt x="0" y="0"/>
                </a:lnTo>
                <a:close/>
              </a:path>
            </a:pathLst>
          </a:custGeom>
          <a:solidFill>
            <a:srgbClr val="CC6600"/>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4400" b="0" i="0">
                <a:solidFill>
                  <a:srgbClr val="00B050"/>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4400" b="0" i="0">
                <a:solidFill>
                  <a:srgbClr val="CC3300"/>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11/8/2018</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286512" cy="533400"/>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413004" y="135636"/>
            <a:ext cx="8730996" cy="274320"/>
          </a:xfrm>
          <a:prstGeom prst="rect">
            <a:avLst/>
          </a:prstGeom>
          <a:blipFill>
            <a:blip r:embed="rId3" cstate="print"/>
            <a:stretch>
              <a:fillRect/>
            </a:stretch>
          </a:blipFill>
        </p:spPr>
        <p:txBody>
          <a:bodyPr wrap="square" lIns="0" tIns="0" rIns="0" bIns="0" rtlCol="0"/>
          <a:lstStyle/>
          <a:p>
            <a:endParaRPr/>
          </a:p>
        </p:txBody>
      </p:sp>
      <p:sp>
        <p:nvSpPr>
          <p:cNvPr id="18" name="bk object 18"/>
          <p:cNvSpPr/>
          <p:nvPr/>
        </p:nvSpPr>
        <p:spPr>
          <a:xfrm>
            <a:off x="409955" y="135636"/>
            <a:ext cx="137160" cy="140335"/>
          </a:xfrm>
          <a:custGeom>
            <a:avLst/>
            <a:gdLst/>
            <a:ahLst/>
            <a:cxnLst/>
            <a:rect l="l" t="t" r="r" b="b"/>
            <a:pathLst>
              <a:path w="137159" h="140335">
                <a:moveTo>
                  <a:pt x="0" y="0"/>
                </a:moveTo>
                <a:lnTo>
                  <a:pt x="137159" y="0"/>
                </a:lnTo>
                <a:lnTo>
                  <a:pt x="137159" y="140207"/>
                </a:lnTo>
                <a:lnTo>
                  <a:pt x="0" y="140207"/>
                </a:lnTo>
                <a:lnTo>
                  <a:pt x="0" y="0"/>
                </a:lnTo>
                <a:close/>
              </a:path>
            </a:pathLst>
          </a:custGeom>
          <a:solidFill>
            <a:srgbClr val="CC9900"/>
          </a:solidFill>
        </p:spPr>
        <p:txBody>
          <a:bodyPr wrap="square" lIns="0" tIns="0" rIns="0" bIns="0" rtlCol="0"/>
          <a:lstStyle/>
          <a:p>
            <a:endParaRPr/>
          </a:p>
        </p:txBody>
      </p:sp>
      <p:sp>
        <p:nvSpPr>
          <p:cNvPr id="19" name="bk object 19"/>
          <p:cNvSpPr/>
          <p:nvPr/>
        </p:nvSpPr>
        <p:spPr>
          <a:xfrm>
            <a:off x="547116" y="0"/>
            <a:ext cx="140335" cy="139065"/>
          </a:xfrm>
          <a:custGeom>
            <a:avLst/>
            <a:gdLst/>
            <a:ahLst/>
            <a:cxnLst/>
            <a:rect l="l" t="t" r="r" b="b"/>
            <a:pathLst>
              <a:path w="140334" h="139065">
                <a:moveTo>
                  <a:pt x="0" y="138683"/>
                </a:moveTo>
                <a:lnTo>
                  <a:pt x="140195" y="138683"/>
                </a:lnTo>
                <a:lnTo>
                  <a:pt x="140195" y="0"/>
                </a:lnTo>
                <a:lnTo>
                  <a:pt x="0" y="0"/>
                </a:lnTo>
                <a:lnTo>
                  <a:pt x="0" y="138683"/>
                </a:lnTo>
                <a:close/>
              </a:path>
            </a:pathLst>
          </a:custGeom>
          <a:solidFill>
            <a:srgbClr val="CC9900"/>
          </a:solidFill>
        </p:spPr>
        <p:txBody>
          <a:bodyPr wrap="square" lIns="0" tIns="0" rIns="0" bIns="0" rtlCol="0"/>
          <a:lstStyle/>
          <a:p>
            <a:endParaRPr/>
          </a:p>
        </p:txBody>
      </p:sp>
      <p:sp>
        <p:nvSpPr>
          <p:cNvPr id="20" name="bk object 20"/>
          <p:cNvSpPr/>
          <p:nvPr/>
        </p:nvSpPr>
        <p:spPr>
          <a:xfrm>
            <a:off x="547116" y="135636"/>
            <a:ext cx="140335" cy="140335"/>
          </a:xfrm>
          <a:custGeom>
            <a:avLst/>
            <a:gdLst/>
            <a:ahLst/>
            <a:cxnLst/>
            <a:rect l="l" t="t" r="r" b="b"/>
            <a:pathLst>
              <a:path w="140334" h="140335">
                <a:moveTo>
                  <a:pt x="0" y="0"/>
                </a:moveTo>
                <a:lnTo>
                  <a:pt x="140208" y="0"/>
                </a:lnTo>
                <a:lnTo>
                  <a:pt x="140208" y="140207"/>
                </a:lnTo>
                <a:lnTo>
                  <a:pt x="0" y="140207"/>
                </a:lnTo>
                <a:lnTo>
                  <a:pt x="0" y="0"/>
                </a:lnTo>
                <a:close/>
              </a:path>
            </a:pathLst>
          </a:custGeom>
          <a:solidFill>
            <a:srgbClr val="CC6600"/>
          </a:solidFill>
        </p:spPr>
        <p:txBody>
          <a:bodyPr wrap="square" lIns="0" tIns="0" rIns="0" bIns="0" rtlCol="0"/>
          <a:lstStyle/>
          <a:p>
            <a:endParaRPr/>
          </a:p>
        </p:txBody>
      </p:sp>
      <p:sp>
        <p:nvSpPr>
          <p:cNvPr id="21" name="bk object 21"/>
          <p:cNvSpPr/>
          <p:nvPr/>
        </p:nvSpPr>
        <p:spPr>
          <a:xfrm>
            <a:off x="274320" y="274320"/>
            <a:ext cx="137160" cy="139065"/>
          </a:xfrm>
          <a:custGeom>
            <a:avLst/>
            <a:gdLst/>
            <a:ahLst/>
            <a:cxnLst/>
            <a:rect l="l" t="t" r="r" b="b"/>
            <a:pathLst>
              <a:path w="137159" h="139065">
                <a:moveTo>
                  <a:pt x="0" y="0"/>
                </a:moveTo>
                <a:lnTo>
                  <a:pt x="137160" y="0"/>
                </a:lnTo>
                <a:lnTo>
                  <a:pt x="137160" y="138684"/>
                </a:lnTo>
                <a:lnTo>
                  <a:pt x="0" y="138684"/>
                </a:lnTo>
                <a:lnTo>
                  <a:pt x="0" y="0"/>
                </a:lnTo>
                <a:close/>
              </a:path>
            </a:pathLst>
          </a:custGeom>
          <a:solidFill>
            <a:srgbClr val="CC9900"/>
          </a:solidFill>
        </p:spPr>
        <p:txBody>
          <a:bodyPr wrap="square" lIns="0" tIns="0" rIns="0" bIns="0" rtlCol="0"/>
          <a:lstStyle/>
          <a:p>
            <a:endParaRPr/>
          </a:p>
        </p:txBody>
      </p:sp>
      <p:sp>
        <p:nvSpPr>
          <p:cNvPr id="22" name="bk object 22"/>
          <p:cNvSpPr/>
          <p:nvPr/>
        </p:nvSpPr>
        <p:spPr>
          <a:xfrm>
            <a:off x="131063" y="137160"/>
            <a:ext cx="142240" cy="137160"/>
          </a:xfrm>
          <a:custGeom>
            <a:avLst/>
            <a:gdLst/>
            <a:ahLst/>
            <a:cxnLst/>
            <a:rect l="l" t="t" r="r" b="b"/>
            <a:pathLst>
              <a:path w="142240" h="137160">
                <a:moveTo>
                  <a:pt x="0" y="0"/>
                </a:moveTo>
                <a:lnTo>
                  <a:pt x="141732" y="0"/>
                </a:lnTo>
                <a:lnTo>
                  <a:pt x="141732" y="137159"/>
                </a:lnTo>
                <a:lnTo>
                  <a:pt x="0" y="137159"/>
                </a:lnTo>
                <a:lnTo>
                  <a:pt x="0" y="0"/>
                </a:lnTo>
                <a:close/>
              </a:path>
            </a:pathLst>
          </a:custGeom>
          <a:solidFill>
            <a:srgbClr val="CC3300"/>
          </a:solidFill>
        </p:spPr>
        <p:txBody>
          <a:bodyPr wrap="square" lIns="0" tIns="0" rIns="0" bIns="0" rtlCol="0"/>
          <a:lstStyle/>
          <a:p>
            <a:endParaRPr/>
          </a:p>
        </p:txBody>
      </p:sp>
      <p:sp>
        <p:nvSpPr>
          <p:cNvPr id="23" name="bk object 23"/>
          <p:cNvSpPr/>
          <p:nvPr/>
        </p:nvSpPr>
        <p:spPr>
          <a:xfrm>
            <a:off x="409955" y="271272"/>
            <a:ext cx="137160" cy="139065"/>
          </a:xfrm>
          <a:custGeom>
            <a:avLst/>
            <a:gdLst/>
            <a:ahLst/>
            <a:cxnLst/>
            <a:rect l="l" t="t" r="r" b="b"/>
            <a:pathLst>
              <a:path w="137159" h="139065">
                <a:moveTo>
                  <a:pt x="0" y="0"/>
                </a:moveTo>
                <a:lnTo>
                  <a:pt x="137159" y="0"/>
                </a:lnTo>
                <a:lnTo>
                  <a:pt x="137159" y="138684"/>
                </a:lnTo>
                <a:lnTo>
                  <a:pt x="0" y="138684"/>
                </a:lnTo>
                <a:lnTo>
                  <a:pt x="0" y="0"/>
                </a:lnTo>
                <a:close/>
              </a:path>
            </a:pathLst>
          </a:custGeom>
          <a:solidFill>
            <a:srgbClr val="CC6600"/>
          </a:solidFill>
        </p:spPr>
        <p:txBody>
          <a:bodyPr wrap="square" lIns="0" tIns="0" rIns="0" bIns="0" rtlCol="0"/>
          <a:lstStyle/>
          <a:p>
            <a:endParaRPr/>
          </a:p>
        </p:txBody>
      </p:sp>
      <p:sp>
        <p:nvSpPr>
          <p:cNvPr id="24" name="bk object 24"/>
          <p:cNvSpPr/>
          <p:nvPr/>
        </p:nvSpPr>
        <p:spPr>
          <a:xfrm>
            <a:off x="274320" y="409955"/>
            <a:ext cx="137160" cy="135890"/>
          </a:xfrm>
          <a:custGeom>
            <a:avLst/>
            <a:gdLst/>
            <a:ahLst/>
            <a:cxnLst/>
            <a:rect l="l" t="t" r="r" b="b"/>
            <a:pathLst>
              <a:path w="137159" h="135890">
                <a:moveTo>
                  <a:pt x="0" y="0"/>
                </a:moveTo>
                <a:lnTo>
                  <a:pt x="137160" y="0"/>
                </a:lnTo>
                <a:lnTo>
                  <a:pt x="137160" y="135636"/>
                </a:lnTo>
                <a:lnTo>
                  <a:pt x="0" y="135636"/>
                </a:lnTo>
                <a:lnTo>
                  <a:pt x="0" y="0"/>
                </a:lnTo>
                <a:close/>
              </a:path>
            </a:pathLst>
          </a:custGeom>
          <a:solidFill>
            <a:srgbClr val="CC6600"/>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4400" b="0" i="0">
                <a:solidFill>
                  <a:srgbClr val="00B050"/>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11/8/2018</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rgbClr val="00B050"/>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11/8/2018</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11/8/2018</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xmlns="" id="{67FFDFF5-8A48-4E79-AFF2-8F76E0E39A7E}"/>
              </a:ext>
            </a:extLst>
          </p:cNvPr>
          <p:cNvSpPr>
            <a:spLocks noGrp="1"/>
          </p:cNvSpPr>
          <p:nvPr>
            <p:ph/>
          </p:nvPr>
        </p:nvSpPr>
        <p:spPr>
          <a:xfrm>
            <a:off x="457200" y="152400"/>
            <a:ext cx="8229600" cy="597376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3" name="Veri Yer Tutucusu 2">
            <a:extLst>
              <a:ext uri="{FF2B5EF4-FFF2-40B4-BE49-F238E27FC236}">
                <a16:creationId xmlns:a16="http://schemas.microsoft.com/office/drawing/2014/main" xmlns="" id="{73456F8B-DB71-4432-AA49-3DF773565439}"/>
              </a:ext>
            </a:extLst>
          </p:cNvPr>
          <p:cNvSpPr>
            <a:spLocks noGrp="1"/>
          </p:cNvSpPr>
          <p:nvPr>
            <p:ph type="dt" sz="half" idx="10"/>
          </p:nvPr>
        </p:nvSpPr>
        <p:spPr>
          <a:xfrm>
            <a:off x="5791200" y="6203950"/>
            <a:ext cx="2590800" cy="384175"/>
          </a:xfrm>
        </p:spPr>
        <p:txBody>
          <a:bodyPr/>
          <a:lstStyle>
            <a:lvl1pPr>
              <a:defRPr/>
            </a:lvl1pPr>
          </a:lstStyle>
          <a:p>
            <a:pPr>
              <a:defRPr/>
            </a:pPr>
            <a:endParaRPr lang="tr-TR"/>
          </a:p>
        </p:txBody>
      </p:sp>
      <p:sp>
        <p:nvSpPr>
          <p:cNvPr id="4" name="Alt Bilgi Yer Tutucusu 3">
            <a:extLst>
              <a:ext uri="{FF2B5EF4-FFF2-40B4-BE49-F238E27FC236}">
                <a16:creationId xmlns:a16="http://schemas.microsoft.com/office/drawing/2014/main" xmlns="" id="{B33E5A55-842E-41D2-9C2D-C91D1B10D756}"/>
              </a:ext>
            </a:extLst>
          </p:cNvPr>
          <p:cNvSpPr>
            <a:spLocks noGrp="1"/>
          </p:cNvSpPr>
          <p:nvPr>
            <p:ph type="ftr" sz="quarter" idx="11"/>
          </p:nvPr>
        </p:nvSpPr>
        <p:spPr>
          <a:xfrm>
            <a:off x="2133600" y="6203950"/>
            <a:ext cx="3581400" cy="384175"/>
          </a:xfrm>
        </p:spPr>
        <p:txBody>
          <a:bodyPr/>
          <a:lstStyle>
            <a:lvl1pPr>
              <a:defRPr/>
            </a:lvl1pPr>
          </a:lstStyle>
          <a:p>
            <a:pPr>
              <a:defRPr/>
            </a:pPr>
            <a:endParaRPr lang="tr-TR"/>
          </a:p>
        </p:txBody>
      </p:sp>
      <p:sp>
        <p:nvSpPr>
          <p:cNvPr id="5" name="Slayt Numarası Yer Tutucusu 4">
            <a:extLst>
              <a:ext uri="{FF2B5EF4-FFF2-40B4-BE49-F238E27FC236}">
                <a16:creationId xmlns:a16="http://schemas.microsoft.com/office/drawing/2014/main" xmlns="" id="{395BBDA4-405C-4A50-8998-9D35F266FC36}"/>
              </a:ext>
            </a:extLst>
          </p:cNvPr>
          <p:cNvSpPr>
            <a:spLocks noGrp="1"/>
          </p:cNvSpPr>
          <p:nvPr>
            <p:ph type="sldNum" sz="quarter" idx="12"/>
          </p:nvPr>
        </p:nvSpPr>
        <p:spPr>
          <a:xfrm>
            <a:off x="8410575" y="6181725"/>
            <a:ext cx="609600" cy="457200"/>
          </a:xfrm>
        </p:spPr>
        <p:txBody>
          <a:bodyPr/>
          <a:lstStyle>
            <a:lvl1pPr>
              <a:defRPr/>
            </a:lvl1pPr>
          </a:lstStyle>
          <a:p>
            <a:fld id="{9B8890A9-D344-4998-9DA1-D74C8D72732D}" type="slidenum">
              <a:rPr lang="tr-TR" altLang="tr-TR"/>
              <a:pPr/>
              <a:t>‹#›</a:t>
            </a:fld>
            <a:endParaRPr lang="tr-TR" altLang="tr-TR"/>
          </a:p>
        </p:txBody>
      </p:sp>
    </p:spTree>
    <p:extLst>
      <p:ext uri="{BB962C8B-B14F-4D97-AF65-F5344CB8AC3E}">
        <p14:creationId xmlns:p14="http://schemas.microsoft.com/office/powerpoint/2010/main" val="3277799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286512" cy="533400"/>
          </a:xfrm>
          <a:prstGeom prst="rect">
            <a:avLst/>
          </a:prstGeom>
          <a:blipFill>
            <a:blip r:embed="rId8" cstate="print"/>
            <a:stretch>
              <a:fillRect/>
            </a:stretch>
          </a:blipFill>
        </p:spPr>
        <p:txBody>
          <a:bodyPr wrap="square" lIns="0" tIns="0" rIns="0" bIns="0" rtlCol="0"/>
          <a:lstStyle/>
          <a:p>
            <a:endParaRPr/>
          </a:p>
        </p:txBody>
      </p:sp>
      <p:sp>
        <p:nvSpPr>
          <p:cNvPr id="17" name="bk object 17"/>
          <p:cNvSpPr/>
          <p:nvPr/>
        </p:nvSpPr>
        <p:spPr>
          <a:xfrm>
            <a:off x="413004" y="135636"/>
            <a:ext cx="8730996" cy="274320"/>
          </a:xfrm>
          <a:prstGeom prst="rect">
            <a:avLst/>
          </a:prstGeom>
          <a:blipFill>
            <a:blip r:embed="rId9" cstate="print"/>
            <a:stretch>
              <a:fillRect/>
            </a:stretch>
          </a:blipFill>
        </p:spPr>
        <p:txBody>
          <a:bodyPr wrap="square" lIns="0" tIns="0" rIns="0" bIns="0" rtlCol="0"/>
          <a:lstStyle/>
          <a:p>
            <a:endParaRPr/>
          </a:p>
        </p:txBody>
      </p:sp>
      <p:sp>
        <p:nvSpPr>
          <p:cNvPr id="2" name="Holder 2"/>
          <p:cNvSpPr>
            <a:spLocks noGrp="1"/>
          </p:cNvSpPr>
          <p:nvPr>
            <p:ph type="title"/>
          </p:nvPr>
        </p:nvSpPr>
        <p:spPr>
          <a:xfrm>
            <a:off x="536606" y="428752"/>
            <a:ext cx="8070786" cy="1479550"/>
          </a:xfrm>
          <a:prstGeom prst="rect">
            <a:avLst/>
          </a:prstGeom>
        </p:spPr>
        <p:txBody>
          <a:bodyPr wrap="square" lIns="0" tIns="0" rIns="0" bIns="0">
            <a:spAutoFit/>
          </a:bodyPr>
          <a:lstStyle>
            <a:lvl1pPr>
              <a:defRPr sz="4400" b="0" i="0">
                <a:solidFill>
                  <a:srgbClr val="00B050"/>
                </a:solidFill>
                <a:latin typeface="Arial"/>
                <a:cs typeface="Arial"/>
              </a:defRPr>
            </a:lvl1pPr>
          </a:lstStyle>
          <a:p>
            <a:endParaRPr/>
          </a:p>
        </p:txBody>
      </p:sp>
      <p:sp>
        <p:nvSpPr>
          <p:cNvPr id="3" name="Holder 3"/>
          <p:cNvSpPr>
            <a:spLocks noGrp="1"/>
          </p:cNvSpPr>
          <p:nvPr>
            <p:ph type="body" idx="1"/>
          </p:nvPr>
        </p:nvSpPr>
        <p:spPr>
          <a:xfrm>
            <a:off x="2381605" y="1996947"/>
            <a:ext cx="4380788" cy="2689860"/>
          </a:xfrm>
          <a:prstGeom prst="rect">
            <a:avLst/>
          </a:prstGeom>
        </p:spPr>
        <p:txBody>
          <a:bodyPr wrap="square" lIns="0" tIns="0" rIns="0" bIns="0">
            <a:spAutoFit/>
          </a:bodyPr>
          <a:lstStyle>
            <a:lvl1pPr>
              <a:defRPr sz="4400" b="0" i="0">
                <a:solidFill>
                  <a:srgbClr val="CC3300"/>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11/8/2018</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g"/><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56.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jp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s>
</file>

<file path=ppt/slides/_rels/slide57.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61.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3505200" cy="68580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716023" y="1690116"/>
            <a:ext cx="7428230" cy="2534920"/>
          </a:xfrm>
          <a:custGeom>
            <a:avLst/>
            <a:gdLst/>
            <a:ahLst/>
            <a:cxnLst/>
            <a:rect l="l" t="t" r="r" b="b"/>
            <a:pathLst>
              <a:path w="7428230" h="2534920">
                <a:moveTo>
                  <a:pt x="0" y="2534412"/>
                </a:moveTo>
                <a:lnTo>
                  <a:pt x="7427976" y="2534412"/>
                </a:lnTo>
                <a:lnTo>
                  <a:pt x="7427976" y="0"/>
                </a:lnTo>
                <a:lnTo>
                  <a:pt x="0" y="0"/>
                </a:lnTo>
                <a:lnTo>
                  <a:pt x="0" y="2534412"/>
                </a:lnTo>
                <a:close/>
              </a:path>
            </a:pathLst>
          </a:custGeom>
          <a:solidFill>
            <a:srgbClr val="CC3300"/>
          </a:solidFill>
        </p:spPr>
        <p:txBody>
          <a:bodyPr wrap="square" lIns="0" tIns="0" rIns="0" bIns="0" rtlCol="0"/>
          <a:lstStyle/>
          <a:p>
            <a:endParaRPr/>
          </a:p>
        </p:txBody>
      </p:sp>
      <p:sp>
        <p:nvSpPr>
          <p:cNvPr id="4" name="object 4"/>
          <p:cNvSpPr/>
          <p:nvPr/>
        </p:nvSpPr>
        <p:spPr>
          <a:xfrm>
            <a:off x="573023" y="3582923"/>
            <a:ext cx="576580" cy="641985"/>
          </a:xfrm>
          <a:custGeom>
            <a:avLst/>
            <a:gdLst/>
            <a:ahLst/>
            <a:cxnLst/>
            <a:rect l="l" t="t" r="r" b="b"/>
            <a:pathLst>
              <a:path w="576580" h="641985">
                <a:moveTo>
                  <a:pt x="0" y="0"/>
                </a:moveTo>
                <a:lnTo>
                  <a:pt x="576071" y="0"/>
                </a:lnTo>
                <a:lnTo>
                  <a:pt x="576071" y="641604"/>
                </a:lnTo>
                <a:lnTo>
                  <a:pt x="0" y="641604"/>
                </a:lnTo>
                <a:lnTo>
                  <a:pt x="0" y="0"/>
                </a:lnTo>
                <a:close/>
              </a:path>
            </a:pathLst>
          </a:custGeom>
          <a:solidFill>
            <a:srgbClr val="CC6600"/>
          </a:solidFill>
        </p:spPr>
        <p:txBody>
          <a:bodyPr wrap="square" lIns="0" tIns="0" rIns="0" bIns="0" rtlCol="0"/>
          <a:lstStyle/>
          <a:p>
            <a:endParaRPr/>
          </a:p>
        </p:txBody>
      </p:sp>
      <p:sp>
        <p:nvSpPr>
          <p:cNvPr id="5" name="object 5"/>
          <p:cNvSpPr/>
          <p:nvPr/>
        </p:nvSpPr>
        <p:spPr>
          <a:xfrm>
            <a:off x="1716023" y="1690116"/>
            <a:ext cx="574675" cy="643255"/>
          </a:xfrm>
          <a:custGeom>
            <a:avLst/>
            <a:gdLst/>
            <a:ahLst/>
            <a:cxnLst/>
            <a:rect l="l" t="t" r="r" b="b"/>
            <a:pathLst>
              <a:path w="574675" h="643255">
                <a:moveTo>
                  <a:pt x="0" y="0"/>
                </a:moveTo>
                <a:lnTo>
                  <a:pt x="574548" y="0"/>
                </a:lnTo>
                <a:lnTo>
                  <a:pt x="574548" y="643127"/>
                </a:lnTo>
                <a:lnTo>
                  <a:pt x="0" y="643127"/>
                </a:lnTo>
                <a:lnTo>
                  <a:pt x="0" y="0"/>
                </a:lnTo>
                <a:close/>
              </a:path>
            </a:pathLst>
          </a:custGeom>
          <a:solidFill>
            <a:srgbClr val="CC9900"/>
          </a:solidFill>
        </p:spPr>
        <p:txBody>
          <a:bodyPr wrap="square" lIns="0" tIns="0" rIns="0" bIns="0" rtlCol="0"/>
          <a:lstStyle/>
          <a:p>
            <a:endParaRPr/>
          </a:p>
        </p:txBody>
      </p:sp>
      <p:sp>
        <p:nvSpPr>
          <p:cNvPr id="6" name="object 6"/>
          <p:cNvSpPr/>
          <p:nvPr/>
        </p:nvSpPr>
        <p:spPr>
          <a:xfrm>
            <a:off x="2281427" y="1066800"/>
            <a:ext cx="585470" cy="635635"/>
          </a:xfrm>
          <a:custGeom>
            <a:avLst/>
            <a:gdLst/>
            <a:ahLst/>
            <a:cxnLst/>
            <a:rect l="l" t="t" r="r" b="b"/>
            <a:pathLst>
              <a:path w="585469" h="635635">
                <a:moveTo>
                  <a:pt x="0" y="0"/>
                </a:moveTo>
                <a:lnTo>
                  <a:pt x="585215" y="0"/>
                </a:lnTo>
                <a:lnTo>
                  <a:pt x="585215" y="635508"/>
                </a:lnTo>
                <a:lnTo>
                  <a:pt x="0" y="635508"/>
                </a:lnTo>
                <a:lnTo>
                  <a:pt x="0" y="0"/>
                </a:lnTo>
                <a:close/>
              </a:path>
            </a:pathLst>
          </a:custGeom>
          <a:solidFill>
            <a:srgbClr val="CC9900"/>
          </a:solidFill>
        </p:spPr>
        <p:txBody>
          <a:bodyPr wrap="square" lIns="0" tIns="0" rIns="0" bIns="0" rtlCol="0"/>
          <a:lstStyle/>
          <a:p>
            <a:endParaRPr/>
          </a:p>
        </p:txBody>
      </p:sp>
      <p:sp>
        <p:nvSpPr>
          <p:cNvPr id="7" name="object 7"/>
          <p:cNvSpPr/>
          <p:nvPr/>
        </p:nvSpPr>
        <p:spPr>
          <a:xfrm>
            <a:off x="1141475" y="3582923"/>
            <a:ext cx="584200" cy="641985"/>
          </a:xfrm>
          <a:custGeom>
            <a:avLst/>
            <a:gdLst/>
            <a:ahLst/>
            <a:cxnLst/>
            <a:rect l="l" t="t" r="r" b="b"/>
            <a:pathLst>
              <a:path w="584200" h="641985">
                <a:moveTo>
                  <a:pt x="0" y="0"/>
                </a:moveTo>
                <a:lnTo>
                  <a:pt x="583692" y="0"/>
                </a:lnTo>
                <a:lnTo>
                  <a:pt x="583692" y="641604"/>
                </a:lnTo>
                <a:lnTo>
                  <a:pt x="0" y="641604"/>
                </a:lnTo>
                <a:lnTo>
                  <a:pt x="0" y="0"/>
                </a:lnTo>
                <a:close/>
              </a:path>
            </a:pathLst>
          </a:custGeom>
          <a:solidFill>
            <a:srgbClr val="CC3300"/>
          </a:solidFill>
        </p:spPr>
        <p:txBody>
          <a:bodyPr wrap="square" lIns="0" tIns="0" rIns="0" bIns="0" rtlCol="0"/>
          <a:lstStyle/>
          <a:p>
            <a:endParaRPr/>
          </a:p>
        </p:txBody>
      </p:sp>
      <p:sp>
        <p:nvSpPr>
          <p:cNvPr id="8" name="object 8"/>
          <p:cNvSpPr/>
          <p:nvPr/>
        </p:nvSpPr>
        <p:spPr>
          <a:xfrm>
            <a:off x="2281427" y="1690116"/>
            <a:ext cx="585470" cy="643255"/>
          </a:xfrm>
          <a:custGeom>
            <a:avLst/>
            <a:gdLst/>
            <a:ahLst/>
            <a:cxnLst/>
            <a:rect l="l" t="t" r="r" b="b"/>
            <a:pathLst>
              <a:path w="585469" h="643255">
                <a:moveTo>
                  <a:pt x="0" y="0"/>
                </a:moveTo>
                <a:lnTo>
                  <a:pt x="585215" y="0"/>
                </a:lnTo>
                <a:lnTo>
                  <a:pt x="585215" y="643127"/>
                </a:lnTo>
                <a:lnTo>
                  <a:pt x="0" y="643127"/>
                </a:lnTo>
                <a:lnTo>
                  <a:pt x="0" y="0"/>
                </a:lnTo>
                <a:close/>
              </a:path>
            </a:pathLst>
          </a:custGeom>
          <a:solidFill>
            <a:srgbClr val="CC6600"/>
          </a:solidFill>
        </p:spPr>
        <p:txBody>
          <a:bodyPr wrap="square" lIns="0" tIns="0" rIns="0" bIns="0" rtlCol="0"/>
          <a:lstStyle/>
          <a:p>
            <a:endParaRPr/>
          </a:p>
        </p:txBody>
      </p:sp>
      <p:sp>
        <p:nvSpPr>
          <p:cNvPr id="9" name="object 9"/>
          <p:cNvSpPr/>
          <p:nvPr/>
        </p:nvSpPr>
        <p:spPr>
          <a:xfrm>
            <a:off x="1141475" y="2324100"/>
            <a:ext cx="584200" cy="634365"/>
          </a:xfrm>
          <a:custGeom>
            <a:avLst/>
            <a:gdLst/>
            <a:ahLst/>
            <a:cxnLst/>
            <a:rect l="l" t="t" r="r" b="b"/>
            <a:pathLst>
              <a:path w="584200" h="634364">
                <a:moveTo>
                  <a:pt x="0" y="0"/>
                </a:moveTo>
                <a:lnTo>
                  <a:pt x="583692" y="0"/>
                </a:lnTo>
                <a:lnTo>
                  <a:pt x="583692" y="633984"/>
                </a:lnTo>
                <a:lnTo>
                  <a:pt x="0" y="633984"/>
                </a:lnTo>
                <a:lnTo>
                  <a:pt x="0" y="0"/>
                </a:lnTo>
                <a:close/>
              </a:path>
            </a:pathLst>
          </a:custGeom>
          <a:solidFill>
            <a:srgbClr val="CC9900"/>
          </a:solidFill>
        </p:spPr>
        <p:txBody>
          <a:bodyPr wrap="square" lIns="0" tIns="0" rIns="0" bIns="0" rtlCol="0"/>
          <a:lstStyle/>
          <a:p>
            <a:endParaRPr/>
          </a:p>
        </p:txBody>
      </p:sp>
      <p:sp>
        <p:nvSpPr>
          <p:cNvPr id="10" name="object 10"/>
          <p:cNvSpPr/>
          <p:nvPr/>
        </p:nvSpPr>
        <p:spPr>
          <a:xfrm>
            <a:off x="0" y="2324100"/>
            <a:ext cx="582295" cy="634365"/>
          </a:xfrm>
          <a:custGeom>
            <a:avLst/>
            <a:gdLst/>
            <a:ahLst/>
            <a:cxnLst/>
            <a:rect l="l" t="t" r="r" b="b"/>
            <a:pathLst>
              <a:path w="582295" h="634364">
                <a:moveTo>
                  <a:pt x="0" y="633984"/>
                </a:moveTo>
                <a:lnTo>
                  <a:pt x="582168" y="633984"/>
                </a:lnTo>
                <a:lnTo>
                  <a:pt x="582168" y="0"/>
                </a:lnTo>
                <a:lnTo>
                  <a:pt x="0" y="0"/>
                </a:lnTo>
                <a:lnTo>
                  <a:pt x="0" y="633984"/>
                </a:lnTo>
                <a:close/>
              </a:path>
            </a:pathLst>
          </a:custGeom>
          <a:solidFill>
            <a:srgbClr val="CC3300"/>
          </a:solidFill>
        </p:spPr>
        <p:txBody>
          <a:bodyPr wrap="square" lIns="0" tIns="0" rIns="0" bIns="0" rtlCol="0"/>
          <a:lstStyle/>
          <a:p>
            <a:endParaRPr/>
          </a:p>
        </p:txBody>
      </p:sp>
      <p:sp>
        <p:nvSpPr>
          <p:cNvPr id="11" name="object 11"/>
          <p:cNvSpPr/>
          <p:nvPr/>
        </p:nvSpPr>
        <p:spPr>
          <a:xfrm>
            <a:off x="1716023" y="2324100"/>
            <a:ext cx="574675" cy="634365"/>
          </a:xfrm>
          <a:custGeom>
            <a:avLst/>
            <a:gdLst/>
            <a:ahLst/>
            <a:cxnLst/>
            <a:rect l="l" t="t" r="r" b="b"/>
            <a:pathLst>
              <a:path w="574675" h="634364">
                <a:moveTo>
                  <a:pt x="0" y="0"/>
                </a:moveTo>
                <a:lnTo>
                  <a:pt x="574548" y="0"/>
                </a:lnTo>
                <a:lnTo>
                  <a:pt x="574548" y="633984"/>
                </a:lnTo>
                <a:lnTo>
                  <a:pt x="0" y="633984"/>
                </a:lnTo>
                <a:lnTo>
                  <a:pt x="0" y="0"/>
                </a:lnTo>
                <a:close/>
              </a:path>
            </a:pathLst>
          </a:custGeom>
          <a:solidFill>
            <a:srgbClr val="CC6600"/>
          </a:solidFill>
        </p:spPr>
        <p:txBody>
          <a:bodyPr wrap="square" lIns="0" tIns="0" rIns="0" bIns="0" rtlCol="0"/>
          <a:lstStyle/>
          <a:p>
            <a:endParaRPr/>
          </a:p>
        </p:txBody>
      </p:sp>
      <p:sp>
        <p:nvSpPr>
          <p:cNvPr id="12" name="object 12"/>
          <p:cNvSpPr/>
          <p:nvPr/>
        </p:nvSpPr>
        <p:spPr>
          <a:xfrm>
            <a:off x="573023" y="2947416"/>
            <a:ext cx="576580" cy="645160"/>
          </a:xfrm>
          <a:custGeom>
            <a:avLst/>
            <a:gdLst/>
            <a:ahLst/>
            <a:cxnLst/>
            <a:rect l="l" t="t" r="r" b="b"/>
            <a:pathLst>
              <a:path w="576580" h="645160">
                <a:moveTo>
                  <a:pt x="0" y="0"/>
                </a:moveTo>
                <a:lnTo>
                  <a:pt x="576071" y="0"/>
                </a:lnTo>
                <a:lnTo>
                  <a:pt x="576071" y="644651"/>
                </a:lnTo>
                <a:lnTo>
                  <a:pt x="0" y="644651"/>
                </a:lnTo>
                <a:lnTo>
                  <a:pt x="0" y="0"/>
                </a:lnTo>
                <a:close/>
              </a:path>
            </a:pathLst>
          </a:custGeom>
          <a:solidFill>
            <a:srgbClr val="CC9900"/>
          </a:solidFill>
        </p:spPr>
        <p:txBody>
          <a:bodyPr wrap="square" lIns="0" tIns="0" rIns="0" bIns="0" rtlCol="0"/>
          <a:lstStyle/>
          <a:p>
            <a:endParaRPr/>
          </a:p>
        </p:txBody>
      </p:sp>
      <p:sp>
        <p:nvSpPr>
          <p:cNvPr id="13" name="object 13"/>
          <p:cNvSpPr/>
          <p:nvPr/>
        </p:nvSpPr>
        <p:spPr>
          <a:xfrm>
            <a:off x="1141475" y="2947416"/>
            <a:ext cx="584200" cy="645160"/>
          </a:xfrm>
          <a:custGeom>
            <a:avLst/>
            <a:gdLst/>
            <a:ahLst/>
            <a:cxnLst/>
            <a:rect l="l" t="t" r="r" b="b"/>
            <a:pathLst>
              <a:path w="584200" h="645160">
                <a:moveTo>
                  <a:pt x="0" y="0"/>
                </a:moveTo>
                <a:lnTo>
                  <a:pt x="583692" y="0"/>
                </a:lnTo>
                <a:lnTo>
                  <a:pt x="583692" y="644651"/>
                </a:lnTo>
                <a:lnTo>
                  <a:pt x="0" y="644651"/>
                </a:lnTo>
                <a:lnTo>
                  <a:pt x="0" y="0"/>
                </a:lnTo>
                <a:close/>
              </a:path>
            </a:pathLst>
          </a:custGeom>
          <a:solidFill>
            <a:srgbClr val="CC6600"/>
          </a:solidFill>
        </p:spPr>
        <p:txBody>
          <a:bodyPr wrap="square" lIns="0" tIns="0" rIns="0" bIns="0" rtlCol="0"/>
          <a:lstStyle/>
          <a:p>
            <a:endParaRPr/>
          </a:p>
        </p:txBody>
      </p:sp>
      <p:sp>
        <p:nvSpPr>
          <p:cNvPr id="14" name="object 14"/>
          <p:cNvSpPr txBox="1">
            <a:spLocks noGrp="1"/>
          </p:cNvSpPr>
          <p:nvPr>
            <p:ph type="title"/>
          </p:nvPr>
        </p:nvSpPr>
        <p:spPr>
          <a:xfrm>
            <a:off x="3050539" y="2153920"/>
            <a:ext cx="4082415" cy="1530350"/>
          </a:xfrm>
          <a:prstGeom prst="rect">
            <a:avLst/>
          </a:prstGeom>
        </p:spPr>
        <p:txBody>
          <a:bodyPr vert="horz" wrap="square" lIns="0" tIns="0" rIns="0" bIns="0" rtlCol="0">
            <a:spAutoFit/>
          </a:bodyPr>
          <a:lstStyle/>
          <a:p>
            <a:pPr marL="12700" marR="5080">
              <a:lnSpc>
                <a:spcPct val="100000"/>
              </a:lnSpc>
            </a:pPr>
            <a:r>
              <a:rPr sz="5000" b="1" spc="-5" dirty="0">
                <a:solidFill>
                  <a:srgbClr val="FFFFFF"/>
                </a:solidFill>
                <a:latin typeface="Arial"/>
                <a:cs typeface="Arial"/>
              </a:rPr>
              <a:t>Reprodüktif  </a:t>
            </a:r>
            <a:r>
              <a:rPr sz="5000" b="1" dirty="0">
                <a:solidFill>
                  <a:srgbClr val="FFFFFF"/>
                </a:solidFill>
                <a:latin typeface="Arial"/>
                <a:cs typeface="Arial"/>
              </a:rPr>
              <a:t>Endok</a:t>
            </a:r>
            <a:r>
              <a:rPr sz="5000" b="1" spc="-5" dirty="0">
                <a:solidFill>
                  <a:srgbClr val="FFFFFF"/>
                </a:solidFill>
                <a:latin typeface="Arial"/>
                <a:cs typeface="Arial"/>
              </a:rPr>
              <a:t>r</a:t>
            </a:r>
            <a:r>
              <a:rPr sz="5000" b="1" dirty="0">
                <a:solidFill>
                  <a:srgbClr val="FFFFFF"/>
                </a:solidFill>
                <a:latin typeface="Arial"/>
                <a:cs typeface="Arial"/>
              </a:rPr>
              <a:t>i</a:t>
            </a:r>
            <a:r>
              <a:rPr sz="5000" b="1" spc="-10" dirty="0">
                <a:solidFill>
                  <a:srgbClr val="FFFFFF"/>
                </a:solidFill>
                <a:latin typeface="Arial"/>
                <a:cs typeface="Arial"/>
              </a:rPr>
              <a:t>no</a:t>
            </a:r>
            <a:r>
              <a:rPr sz="5000" b="1" dirty="0">
                <a:solidFill>
                  <a:srgbClr val="FFFFFF"/>
                </a:solidFill>
                <a:latin typeface="Arial"/>
                <a:cs typeface="Arial"/>
              </a:rPr>
              <a:t>l</a:t>
            </a:r>
            <a:r>
              <a:rPr sz="5000" b="1" spc="-10" dirty="0">
                <a:solidFill>
                  <a:srgbClr val="FFFFFF"/>
                </a:solidFill>
                <a:latin typeface="Arial"/>
                <a:cs typeface="Arial"/>
              </a:rPr>
              <a:t>o</a:t>
            </a:r>
            <a:r>
              <a:rPr sz="5000" b="1" dirty="0">
                <a:solidFill>
                  <a:srgbClr val="FFFFFF"/>
                </a:solidFill>
                <a:latin typeface="Arial"/>
                <a:cs typeface="Arial"/>
              </a:rPr>
              <a:t>ji</a:t>
            </a:r>
            <a:endParaRPr sz="5000">
              <a:latin typeface="Arial"/>
              <a:cs typeface="Arial"/>
            </a:endParaRPr>
          </a:p>
        </p:txBody>
      </p:sp>
      <p:sp>
        <p:nvSpPr>
          <p:cNvPr id="15" name="object 15"/>
          <p:cNvSpPr txBox="1"/>
          <p:nvPr/>
        </p:nvSpPr>
        <p:spPr>
          <a:xfrm>
            <a:off x="2136139" y="5761735"/>
            <a:ext cx="5020945" cy="523220"/>
          </a:xfrm>
          <a:prstGeom prst="rect">
            <a:avLst/>
          </a:prstGeom>
        </p:spPr>
        <p:txBody>
          <a:bodyPr vert="horz" wrap="square" lIns="0" tIns="0" rIns="0" bIns="0" rtlCol="0">
            <a:spAutoFit/>
          </a:bodyPr>
          <a:lstStyle/>
          <a:p>
            <a:pPr marL="12700">
              <a:lnSpc>
                <a:spcPct val="100000"/>
              </a:lnSpc>
            </a:pPr>
            <a:r>
              <a:rPr lang="tr-TR" sz="3400" b="1" spc="-5" dirty="0" err="1" smtClean="0">
                <a:latin typeface="Arial"/>
                <a:cs typeface="Arial"/>
              </a:rPr>
              <a:t>Doç</a:t>
            </a:r>
            <a:r>
              <a:rPr sz="3400" b="1" spc="-5" dirty="0">
                <a:latin typeface="Arial"/>
                <a:cs typeface="Arial"/>
              </a:rPr>
              <a:t>. </a:t>
            </a:r>
            <a:r>
              <a:rPr sz="3400" b="1" spc="-10" dirty="0">
                <a:latin typeface="Arial"/>
                <a:cs typeface="Arial"/>
              </a:rPr>
              <a:t>Dr.</a:t>
            </a:r>
            <a:r>
              <a:rPr lang="tr-TR" sz="3400" b="1" spc="-10" dirty="0">
                <a:latin typeface="Arial"/>
                <a:cs typeface="Arial"/>
              </a:rPr>
              <a:t> Uğur ŞEN</a:t>
            </a:r>
            <a:endParaRPr sz="3400" dirty="0">
              <a:latin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1430">
              <a:lnSpc>
                <a:spcPct val="100000"/>
              </a:lnSpc>
            </a:pPr>
            <a:r>
              <a:rPr sz="3600" b="1" spc="-5" dirty="0">
                <a:solidFill>
                  <a:srgbClr val="000000"/>
                </a:solidFill>
                <a:latin typeface="Arial"/>
                <a:cs typeface="Arial"/>
              </a:rPr>
              <a:t>TANIMLAR:</a:t>
            </a:r>
            <a:endParaRPr sz="3600">
              <a:latin typeface="Arial"/>
              <a:cs typeface="Arial"/>
            </a:endParaRPr>
          </a:p>
        </p:txBody>
      </p:sp>
      <p:sp>
        <p:nvSpPr>
          <p:cNvPr id="3" name="object 3"/>
          <p:cNvSpPr txBox="1"/>
          <p:nvPr/>
        </p:nvSpPr>
        <p:spPr>
          <a:xfrm>
            <a:off x="897318" y="1203769"/>
            <a:ext cx="7681595" cy="4754880"/>
          </a:xfrm>
          <a:prstGeom prst="rect">
            <a:avLst/>
          </a:prstGeom>
        </p:spPr>
        <p:txBody>
          <a:bodyPr vert="horz" wrap="square" lIns="0" tIns="0" rIns="0" bIns="0" rtlCol="0">
            <a:spAutoFit/>
          </a:bodyPr>
          <a:lstStyle/>
          <a:p>
            <a:pPr marL="36830">
              <a:lnSpc>
                <a:spcPts val="3420"/>
              </a:lnSpc>
            </a:pPr>
            <a:r>
              <a:rPr sz="3000" b="1" spc="-5" dirty="0">
                <a:solidFill>
                  <a:srgbClr val="FF0000"/>
                </a:solidFill>
                <a:latin typeface="Arial"/>
                <a:cs typeface="Arial"/>
              </a:rPr>
              <a:t>Hormon: </a:t>
            </a:r>
            <a:r>
              <a:rPr sz="3000" i="1" spc="-5" dirty="0">
                <a:solidFill>
                  <a:srgbClr val="00B0F0"/>
                </a:solidFill>
                <a:latin typeface="Arial"/>
                <a:cs typeface="Arial"/>
              </a:rPr>
              <a:t>Yunanca </a:t>
            </a:r>
            <a:r>
              <a:rPr sz="3000" dirty="0">
                <a:latin typeface="Arial"/>
                <a:cs typeface="Arial"/>
              </a:rPr>
              <a:t>= </a:t>
            </a:r>
            <a:r>
              <a:rPr sz="3000" spc="-5" dirty="0">
                <a:latin typeface="Arial"/>
                <a:cs typeface="Arial"/>
              </a:rPr>
              <a:t>uyarma,</a:t>
            </a:r>
            <a:r>
              <a:rPr sz="3000" spc="-15" dirty="0">
                <a:latin typeface="Arial"/>
                <a:cs typeface="Arial"/>
              </a:rPr>
              <a:t> </a:t>
            </a:r>
            <a:r>
              <a:rPr sz="3000" spc="-5" dirty="0">
                <a:latin typeface="Arial"/>
                <a:cs typeface="Arial"/>
              </a:rPr>
              <a:t>canlandırma,</a:t>
            </a:r>
            <a:endParaRPr sz="3000" dirty="0">
              <a:latin typeface="Arial"/>
              <a:cs typeface="Arial"/>
            </a:endParaRPr>
          </a:p>
          <a:p>
            <a:pPr marL="36830">
              <a:lnSpc>
                <a:spcPts val="3420"/>
              </a:lnSpc>
            </a:pPr>
            <a:r>
              <a:rPr sz="3000" spc="-5" dirty="0">
                <a:latin typeface="Arial"/>
                <a:cs typeface="Arial"/>
              </a:rPr>
              <a:t>harekete geçirme</a:t>
            </a:r>
            <a:r>
              <a:rPr sz="3000" spc="-75" dirty="0">
                <a:latin typeface="Arial"/>
                <a:cs typeface="Arial"/>
              </a:rPr>
              <a:t> </a:t>
            </a:r>
            <a:r>
              <a:rPr sz="3000" dirty="0">
                <a:latin typeface="Arial"/>
                <a:cs typeface="Arial"/>
              </a:rPr>
              <a:t>.</a:t>
            </a:r>
          </a:p>
          <a:p>
            <a:pPr marL="36830" marR="5080">
              <a:lnSpc>
                <a:spcPts val="3240"/>
              </a:lnSpc>
              <a:spcBef>
                <a:spcPts val="765"/>
              </a:spcBef>
            </a:pPr>
            <a:r>
              <a:rPr sz="3000" b="1" spc="-5" dirty="0">
                <a:solidFill>
                  <a:srgbClr val="FF0000"/>
                </a:solidFill>
                <a:latin typeface="Arial"/>
                <a:cs typeface="Arial"/>
              </a:rPr>
              <a:t>Tanım: </a:t>
            </a:r>
            <a:r>
              <a:rPr sz="3000" dirty="0">
                <a:latin typeface="Arial"/>
                <a:cs typeface="Arial"/>
              </a:rPr>
              <a:t>Bir </a:t>
            </a:r>
            <a:r>
              <a:rPr sz="3000" spc="-5" dirty="0">
                <a:latin typeface="Arial"/>
                <a:cs typeface="Arial"/>
              </a:rPr>
              <a:t>hücre ya da dokuda sentezlenen  ve buralardan </a:t>
            </a:r>
            <a:r>
              <a:rPr sz="3000" dirty="0">
                <a:latin typeface="Arial"/>
                <a:cs typeface="Arial"/>
              </a:rPr>
              <a:t>kan, lenf </a:t>
            </a:r>
            <a:r>
              <a:rPr sz="3000" spc="-5" dirty="0">
                <a:latin typeface="Arial"/>
                <a:cs typeface="Arial"/>
              </a:rPr>
              <a:t>ve </a:t>
            </a:r>
            <a:r>
              <a:rPr sz="3000" dirty="0">
                <a:latin typeface="Arial"/>
                <a:cs typeface="Arial"/>
              </a:rPr>
              <a:t>sinir yoluyla  </a:t>
            </a:r>
            <a:r>
              <a:rPr sz="3000" spc="-5" dirty="0">
                <a:latin typeface="Arial"/>
                <a:cs typeface="Arial"/>
              </a:rPr>
              <a:t>vücudun her yerine taşınarak, </a:t>
            </a:r>
            <a:r>
              <a:rPr sz="3000" dirty="0">
                <a:latin typeface="Arial"/>
                <a:cs typeface="Arial"/>
              </a:rPr>
              <a:t>belirli </a:t>
            </a:r>
            <a:r>
              <a:rPr sz="3000" spc="-5" dirty="0">
                <a:latin typeface="Arial"/>
                <a:cs typeface="Arial"/>
              </a:rPr>
              <a:t>doku ve  organlara etkiyen özel kimyasal maddelerdir </a:t>
            </a:r>
            <a:r>
              <a:rPr sz="3000" dirty="0">
                <a:latin typeface="Arial"/>
                <a:cs typeface="Arial"/>
              </a:rPr>
              <a:t>.  </a:t>
            </a:r>
            <a:r>
              <a:rPr sz="3000" spc="-5" dirty="0">
                <a:solidFill>
                  <a:srgbClr val="FF0000"/>
                </a:solidFill>
                <a:latin typeface="Arial"/>
                <a:cs typeface="Arial"/>
              </a:rPr>
              <a:t>Lokal ve Genel</a:t>
            </a:r>
            <a:r>
              <a:rPr sz="3000" spc="-45" dirty="0">
                <a:solidFill>
                  <a:srgbClr val="FF0000"/>
                </a:solidFill>
                <a:latin typeface="Arial"/>
                <a:cs typeface="Arial"/>
              </a:rPr>
              <a:t> </a:t>
            </a:r>
            <a:r>
              <a:rPr sz="3000" spc="-5" dirty="0">
                <a:solidFill>
                  <a:srgbClr val="FF0000"/>
                </a:solidFill>
                <a:latin typeface="Arial"/>
                <a:cs typeface="Arial"/>
              </a:rPr>
              <a:t>Hormonlar</a:t>
            </a:r>
            <a:endParaRPr sz="3000" dirty="0">
              <a:latin typeface="Arial"/>
              <a:cs typeface="Arial"/>
            </a:endParaRPr>
          </a:p>
          <a:p>
            <a:pPr marL="36830" marR="4865370" algn="just">
              <a:lnSpc>
                <a:spcPts val="3240"/>
              </a:lnSpc>
            </a:pPr>
            <a:r>
              <a:rPr sz="3000" spc="-5" dirty="0">
                <a:solidFill>
                  <a:srgbClr val="FF0000"/>
                </a:solidFill>
                <a:latin typeface="Arial"/>
                <a:cs typeface="Arial"/>
              </a:rPr>
              <a:t>Endokrin </a:t>
            </a:r>
            <a:r>
              <a:rPr sz="3000" dirty="0">
                <a:solidFill>
                  <a:srgbClr val="FF0000"/>
                </a:solidFill>
                <a:latin typeface="Arial"/>
                <a:cs typeface="Arial"/>
              </a:rPr>
              <a:t>Bezler  </a:t>
            </a:r>
            <a:r>
              <a:rPr sz="3000" spc="-5" dirty="0">
                <a:solidFill>
                  <a:srgbClr val="FF0000"/>
                </a:solidFill>
                <a:latin typeface="Arial"/>
                <a:cs typeface="Arial"/>
              </a:rPr>
              <a:t>Endokrin</a:t>
            </a:r>
            <a:r>
              <a:rPr sz="3000" spc="-70" dirty="0">
                <a:solidFill>
                  <a:srgbClr val="FF0000"/>
                </a:solidFill>
                <a:latin typeface="Arial"/>
                <a:cs typeface="Arial"/>
              </a:rPr>
              <a:t> </a:t>
            </a:r>
            <a:r>
              <a:rPr sz="3000" spc="-5" dirty="0">
                <a:solidFill>
                  <a:srgbClr val="FF0000"/>
                </a:solidFill>
                <a:latin typeface="Arial"/>
                <a:cs typeface="Arial"/>
              </a:rPr>
              <a:t>Sistem  Endokrinoloji</a:t>
            </a:r>
            <a:endParaRPr sz="3000" dirty="0">
              <a:latin typeface="Arial"/>
              <a:cs typeface="Arial"/>
            </a:endParaRPr>
          </a:p>
          <a:p>
            <a:pPr marL="12700">
              <a:lnSpc>
                <a:spcPct val="100000"/>
              </a:lnSpc>
              <a:spcBef>
                <a:spcPts val="310"/>
              </a:spcBef>
            </a:pPr>
            <a:r>
              <a:rPr sz="3000" dirty="0">
                <a:solidFill>
                  <a:srgbClr val="FF0000"/>
                </a:solidFill>
                <a:latin typeface="Arial"/>
                <a:cs typeface="Arial"/>
              </a:rPr>
              <a:t>Hedef</a:t>
            </a:r>
            <a:r>
              <a:rPr sz="3000" spc="-80" dirty="0">
                <a:solidFill>
                  <a:srgbClr val="FF0000"/>
                </a:solidFill>
                <a:latin typeface="Arial"/>
                <a:cs typeface="Arial"/>
              </a:rPr>
              <a:t> </a:t>
            </a:r>
            <a:r>
              <a:rPr sz="3000" spc="-5" dirty="0">
                <a:solidFill>
                  <a:srgbClr val="FF0000"/>
                </a:solidFill>
                <a:latin typeface="Arial"/>
                <a:cs typeface="Arial"/>
              </a:rPr>
              <a:t>Hücre-Organ</a:t>
            </a:r>
            <a:endParaRPr sz="3000" dirty="0">
              <a:latin typeface="Arial"/>
              <a:cs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a:extLst>
              <a:ext uri="{FF2B5EF4-FFF2-40B4-BE49-F238E27FC236}">
                <a16:creationId xmlns:a16="http://schemas.microsoft.com/office/drawing/2014/main" xmlns="" id="{E38AACEE-9840-482C-BE3E-14B99F489879}"/>
              </a:ext>
            </a:extLst>
          </p:cNvPr>
          <p:cNvSpPr txBox="1"/>
          <p:nvPr/>
        </p:nvSpPr>
        <p:spPr>
          <a:xfrm>
            <a:off x="228600" y="753765"/>
            <a:ext cx="8458200" cy="5232202"/>
          </a:xfrm>
          <a:prstGeom prst="rect">
            <a:avLst/>
          </a:prstGeom>
        </p:spPr>
        <p:txBody>
          <a:bodyPr vert="horz" wrap="square" lIns="0" tIns="0" rIns="0" bIns="0" rtlCol="0">
            <a:spAutoFit/>
          </a:bodyPr>
          <a:lstStyle/>
          <a:p>
            <a:pPr marL="322580" indent="-285750" algn="just">
              <a:lnSpc>
                <a:spcPts val="3420"/>
              </a:lnSpc>
              <a:buClr>
                <a:srgbClr val="C00000"/>
              </a:buClr>
              <a:buFont typeface="Wingdings" panose="05000000000000000000" pitchFamily="2" charset="2"/>
              <a:buChar char="ü"/>
            </a:pPr>
            <a:r>
              <a:rPr lang="tr-TR" spc="-5" dirty="0">
                <a:latin typeface="Arial"/>
                <a:cs typeface="Arial"/>
              </a:rPr>
              <a:t>Hormon salgılayan spesifik bezlere endokrin bezler adı verilir. </a:t>
            </a:r>
          </a:p>
          <a:p>
            <a:pPr marL="322580" indent="-285750" algn="just">
              <a:lnSpc>
                <a:spcPts val="3420"/>
              </a:lnSpc>
              <a:buClr>
                <a:srgbClr val="C00000"/>
              </a:buClr>
              <a:buFont typeface="Wingdings" panose="05000000000000000000" pitchFamily="2" charset="2"/>
              <a:buChar char="ü"/>
            </a:pPr>
            <a:r>
              <a:rPr lang="tr-TR" spc="-5" dirty="0">
                <a:latin typeface="Arial"/>
                <a:cs typeface="Arial"/>
              </a:rPr>
              <a:t>Hormonların çalışması ve onların ilişkilerini inceleyen bilim dalı endokrinoloji olarak adlandırılır. </a:t>
            </a:r>
          </a:p>
          <a:p>
            <a:pPr marL="322580" indent="-285750" algn="just">
              <a:lnSpc>
                <a:spcPts val="3420"/>
              </a:lnSpc>
              <a:buClr>
                <a:srgbClr val="C00000"/>
              </a:buClr>
              <a:buFont typeface="Wingdings" panose="05000000000000000000" pitchFamily="2" charset="2"/>
              <a:buChar char="ü"/>
            </a:pPr>
            <a:r>
              <a:rPr lang="tr-TR" spc="-5" dirty="0">
                <a:latin typeface="Arial"/>
                <a:cs typeface="Arial"/>
              </a:rPr>
              <a:t>Endokrin sistem, hormon salgılayan hücreler, bunları destekleyen dokular, hedef hücreler ve hormonlardan oluşur. </a:t>
            </a:r>
          </a:p>
          <a:p>
            <a:pPr marL="322580" indent="-285750" algn="just">
              <a:lnSpc>
                <a:spcPts val="3420"/>
              </a:lnSpc>
              <a:buClr>
                <a:srgbClr val="C00000"/>
              </a:buClr>
              <a:buFont typeface="Wingdings" panose="05000000000000000000" pitchFamily="2" charset="2"/>
              <a:buChar char="ü"/>
            </a:pPr>
            <a:r>
              <a:rPr lang="tr-TR" spc="-5" dirty="0">
                <a:latin typeface="Arial"/>
                <a:cs typeface="Arial"/>
              </a:rPr>
              <a:t>Hormonlar spesifik zamanlarda salgılanarak çeşitli mekanizmalarla hücre metabolizmasını düzenlemeye yardım eder. Örneğin östrojen ve testosteron hormonları 12 civarında büyük artış gösterir ve bu hormonal artış pubertas da görülen tüm değişiklikler için gerekli uyarılar sağlar. </a:t>
            </a:r>
          </a:p>
          <a:p>
            <a:pPr marL="322580" indent="-285750" algn="just">
              <a:lnSpc>
                <a:spcPts val="3420"/>
              </a:lnSpc>
              <a:buClr>
                <a:srgbClr val="C00000"/>
              </a:buClr>
              <a:buFont typeface="Wingdings" panose="05000000000000000000" pitchFamily="2" charset="2"/>
              <a:buChar char="ü"/>
            </a:pPr>
            <a:r>
              <a:rPr lang="tr-TR" spc="-5" dirty="0">
                <a:latin typeface="Arial"/>
                <a:cs typeface="Arial"/>
              </a:rPr>
              <a:t>Hormonların salgılanışı koşullara göre gün içerisinde değişiklik gösterebilir. Buna örnek olarak insülin ve </a:t>
            </a:r>
            <a:r>
              <a:rPr lang="tr-TR" spc="-5" dirty="0" err="1">
                <a:latin typeface="Arial"/>
                <a:cs typeface="Arial"/>
              </a:rPr>
              <a:t>glukagonun</a:t>
            </a:r>
            <a:r>
              <a:rPr lang="tr-TR" spc="-5" dirty="0">
                <a:latin typeface="Arial"/>
                <a:cs typeface="Arial"/>
              </a:rPr>
              <a:t> kan glikoz düzeyi değişikliklerine ve vücudun enerji gereksinimine bağlı olarak salgılanması verilebilir.</a:t>
            </a:r>
          </a:p>
        </p:txBody>
      </p:sp>
    </p:spTree>
    <p:extLst>
      <p:ext uri="{BB962C8B-B14F-4D97-AF65-F5344CB8AC3E}">
        <p14:creationId xmlns:p14="http://schemas.microsoft.com/office/powerpoint/2010/main" val="748777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xmlns="" id="{AAFEC79A-CDB9-44E1-BA35-BA77BA5C88D4}"/>
              </a:ext>
            </a:extLst>
          </p:cNvPr>
          <p:cNvSpPr/>
          <p:nvPr/>
        </p:nvSpPr>
        <p:spPr>
          <a:xfrm>
            <a:off x="381000" y="533400"/>
            <a:ext cx="8610600" cy="5760551"/>
          </a:xfrm>
          <a:prstGeom prst="rect">
            <a:avLst/>
          </a:prstGeom>
        </p:spPr>
        <p:txBody>
          <a:bodyPr wrap="square">
            <a:spAutoFit/>
          </a:bodyPr>
          <a:lstStyle/>
          <a:p>
            <a:pPr marL="36830" algn="just">
              <a:lnSpc>
                <a:spcPts val="3420"/>
              </a:lnSpc>
            </a:pPr>
            <a:r>
              <a:rPr lang="tr-TR" spc="-5" dirty="0">
                <a:latin typeface="Arial"/>
                <a:cs typeface="Arial"/>
              </a:rPr>
              <a:t>Hormonların etkiledikleri spesifik doku ve hücrelere hedef doku (hücre) adı verilir. Hedef doku birden fazla olabilir. İnsanda bulunan 75 trilyon hücrenin tümü bilinen yaklaşık 50 kadar hormonun biri veya birçoğu için hedeftir.</a:t>
            </a:r>
          </a:p>
          <a:p>
            <a:pPr marL="36830" algn="just">
              <a:lnSpc>
                <a:spcPts val="3420"/>
              </a:lnSpc>
            </a:pPr>
            <a:endParaRPr lang="tr-TR" spc="-5" dirty="0">
              <a:latin typeface="Arial"/>
              <a:cs typeface="Arial"/>
            </a:endParaRPr>
          </a:p>
          <a:p>
            <a:pPr marL="36830" algn="just">
              <a:lnSpc>
                <a:spcPts val="3420"/>
              </a:lnSpc>
            </a:pPr>
            <a:r>
              <a:rPr lang="tr-TR" spc="-5" dirty="0">
                <a:latin typeface="Arial"/>
                <a:cs typeface="Arial"/>
              </a:rPr>
              <a:t>Hedef dokularda hormonların etkileri şu şekilde gruplandırılır:</a:t>
            </a:r>
          </a:p>
          <a:p>
            <a:pPr marL="36830" algn="just">
              <a:lnSpc>
                <a:spcPts val="3420"/>
              </a:lnSpc>
            </a:pPr>
            <a:endParaRPr lang="tr-TR" spc="-5" dirty="0">
              <a:latin typeface="Arial"/>
              <a:cs typeface="Arial"/>
            </a:endParaRPr>
          </a:p>
          <a:p>
            <a:pPr marL="36830" algn="just">
              <a:lnSpc>
                <a:spcPts val="3420"/>
              </a:lnSpc>
            </a:pPr>
            <a:r>
              <a:rPr lang="tr-TR" spc="-5" dirty="0">
                <a:latin typeface="Arial"/>
                <a:cs typeface="Arial"/>
              </a:rPr>
              <a:t>♦ </a:t>
            </a:r>
            <a:r>
              <a:rPr lang="tr-TR" spc="-5" dirty="0" err="1">
                <a:latin typeface="Arial"/>
                <a:cs typeface="Arial"/>
              </a:rPr>
              <a:t>Metabolik</a:t>
            </a:r>
            <a:r>
              <a:rPr lang="tr-TR" spc="-5" dirty="0">
                <a:latin typeface="Arial"/>
                <a:cs typeface="Arial"/>
              </a:rPr>
              <a:t> yolun hızı üzerinde düzenleyici etki (örneğin insülinin </a:t>
            </a:r>
            <a:r>
              <a:rPr lang="tr-TR" spc="-5" dirty="0" err="1">
                <a:latin typeface="Arial"/>
                <a:cs typeface="Arial"/>
              </a:rPr>
              <a:t>glikolizi</a:t>
            </a:r>
            <a:r>
              <a:rPr lang="tr-TR" spc="-5" dirty="0">
                <a:latin typeface="Arial"/>
                <a:cs typeface="Arial"/>
              </a:rPr>
              <a:t> hızlandırıcı etkisi).</a:t>
            </a:r>
          </a:p>
          <a:p>
            <a:pPr marL="36830" algn="just">
              <a:lnSpc>
                <a:spcPts val="3420"/>
              </a:lnSpc>
            </a:pPr>
            <a:r>
              <a:rPr lang="tr-TR" spc="-5" dirty="0">
                <a:latin typeface="Arial"/>
                <a:cs typeface="Arial"/>
              </a:rPr>
              <a:t>♦ Diğer hormonların sentezi ve salgılanması üzerine uyarıcı veya </a:t>
            </a:r>
            <a:r>
              <a:rPr lang="tr-TR" spc="-5" dirty="0" err="1">
                <a:latin typeface="Arial"/>
                <a:cs typeface="Arial"/>
              </a:rPr>
              <a:t>inhibe</a:t>
            </a:r>
            <a:r>
              <a:rPr lang="tr-TR" spc="-5" dirty="0">
                <a:latin typeface="Arial"/>
                <a:cs typeface="Arial"/>
              </a:rPr>
              <a:t> edici etki ( örneğin hipotalamus hormonları tarafından ön hipofiz hormonlarının sentez ve salgılanmasının düzenlenmesi).</a:t>
            </a:r>
          </a:p>
          <a:p>
            <a:pPr marL="36830" algn="just">
              <a:lnSpc>
                <a:spcPts val="3420"/>
              </a:lnSpc>
            </a:pPr>
            <a:r>
              <a:rPr lang="tr-TR" spc="-5" dirty="0">
                <a:latin typeface="Arial"/>
                <a:cs typeface="Arial"/>
              </a:rPr>
              <a:t>♦ Hormon olmayan bileşiklerin sentez ve salgılanmalarının değiştirilmesi (örneğin östrojenlerin </a:t>
            </a:r>
            <a:r>
              <a:rPr lang="tr-TR" spc="-5" dirty="0" err="1">
                <a:latin typeface="Arial"/>
                <a:cs typeface="Arial"/>
              </a:rPr>
              <a:t>tiroid</a:t>
            </a:r>
            <a:r>
              <a:rPr lang="tr-TR" spc="-5" dirty="0">
                <a:latin typeface="Arial"/>
                <a:cs typeface="Arial"/>
              </a:rPr>
              <a:t> hormon bağlayıcı globülin sentezini uyarmaları).</a:t>
            </a:r>
          </a:p>
        </p:txBody>
      </p:sp>
    </p:spTree>
    <p:extLst>
      <p:ext uri="{BB962C8B-B14F-4D97-AF65-F5344CB8AC3E}">
        <p14:creationId xmlns:p14="http://schemas.microsoft.com/office/powerpoint/2010/main" val="22010903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1430">
              <a:lnSpc>
                <a:spcPct val="100000"/>
              </a:lnSpc>
            </a:pPr>
            <a:r>
              <a:rPr sz="3200" b="1" dirty="0">
                <a:solidFill>
                  <a:srgbClr val="000000"/>
                </a:solidFill>
                <a:latin typeface="Arial"/>
                <a:cs typeface="Arial"/>
              </a:rPr>
              <a:t>HORMONLARIN</a:t>
            </a:r>
            <a:r>
              <a:rPr sz="3200" b="1" spc="-135" dirty="0">
                <a:solidFill>
                  <a:srgbClr val="000000"/>
                </a:solidFill>
                <a:latin typeface="Arial"/>
                <a:cs typeface="Arial"/>
              </a:rPr>
              <a:t> </a:t>
            </a:r>
            <a:r>
              <a:rPr sz="3200" b="1" dirty="0">
                <a:solidFill>
                  <a:srgbClr val="000000"/>
                </a:solidFill>
                <a:latin typeface="Arial"/>
                <a:cs typeface="Arial"/>
              </a:rPr>
              <a:t>TAŞINMASI</a:t>
            </a:r>
            <a:endParaRPr sz="3200">
              <a:latin typeface="Arial"/>
              <a:cs typeface="Arial"/>
            </a:endParaRPr>
          </a:p>
        </p:txBody>
      </p:sp>
      <p:sp>
        <p:nvSpPr>
          <p:cNvPr id="3" name="object 3"/>
          <p:cNvSpPr txBox="1"/>
          <p:nvPr/>
        </p:nvSpPr>
        <p:spPr>
          <a:xfrm>
            <a:off x="535940" y="1636267"/>
            <a:ext cx="8071484" cy="4532630"/>
          </a:xfrm>
          <a:prstGeom prst="rect">
            <a:avLst/>
          </a:prstGeom>
        </p:spPr>
        <p:txBody>
          <a:bodyPr vert="horz" wrap="square" lIns="0" tIns="0" rIns="0" bIns="0" rtlCol="0">
            <a:spAutoFit/>
          </a:bodyPr>
          <a:lstStyle/>
          <a:p>
            <a:pPr marL="354965" indent="-342265">
              <a:lnSpc>
                <a:spcPct val="100000"/>
              </a:lnSpc>
              <a:buClr>
                <a:srgbClr val="CC3300"/>
              </a:buClr>
              <a:buSzPct val="75000"/>
              <a:buFont typeface="Wingdings"/>
              <a:buChar char=""/>
              <a:tabLst>
                <a:tab pos="355600" algn="l"/>
                <a:tab pos="5481955" algn="l"/>
              </a:tabLst>
            </a:pPr>
            <a:r>
              <a:rPr sz="2800" dirty="0">
                <a:solidFill>
                  <a:srgbClr val="0070C0"/>
                </a:solidFill>
                <a:latin typeface="Arial"/>
                <a:cs typeface="Arial"/>
              </a:rPr>
              <a:t>Proteinlere </a:t>
            </a:r>
            <a:r>
              <a:rPr sz="2800" spc="-5" dirty="0">
                <a:solidFill>
                  <a:srgbClr val="0070C0"/>
                </a:solidFill>
                <a:latin typeface="Arial"/>
                <a:cs typeface="Arial"/>
              </a:rPr>
              <a:t>Bağlı </a:t>
            </a:r>
            <a:r>
              <a:rPr sz="2800" dirty="0">
                <a:solidFill>
                  <a:srgbClr val="0070C0"/>
                </a:solidFill>
                <a:latin typeface="Arial"/>
                <a:cs typeface="Arial"/>
              </a:rPr>
              <a:t>ya</a:t>
            </a:r>
            <a:r>
              <a:rPr sz="2800" spc="30" dirty="0">
                <a:solidFill>
                  <a:srgbClr val="0070C0"/>
                </a:solidFill>
                <a:latin typeface="Arial"/>
                <a:cs typeface="Arial"/>
              </a:rPr>
              <a:t> </a:t>
            </a:r>
            <a:r>
              <a:rPr sz="2800" spc="-5" dirty="0">
                <a:solidFill>
                  <a:srgbClr val="0070C0"/>
                </a:solidFill>
                <a:latin typeface="Arial"/>
                <a:cs typeface="Arial"/>
              </a:rPr>
              <a:t>da</a:t>
            </a:r>
            <a:r>
              <a:rPr sz="2800" spc="10" dirty="0">
                <a:solidFill>
                  <a:srgbClr val="0070C0"/>
                </a:solidFill>
                <a:latin typeface="Arial"/>
                <a:cs typeface="Arial"/>
              </a:rPr>
              <a:t> </a:t>
            </a:r>
            <a:r>
              <a:rPr sz="2800" dirty="0">
                <a:solidFill>
                  <a:srgbClr val="0070C0"/>
                </a:solidFill>
                <a:latin typeface="Arial"/>
                <a:cs typeface="Arial"/>
              </a:rPr>
              <a:t>Serbest	olarak.</a:t>
            </a:r>
            <a:endParaRPr sz="2800">
              <a:latin typeface="Arial"/>
              <a:cs typeface="Arial"/>
            </a:endParaRPr>
          </a:p>
          <a:p>
            <a:pPr marL="354965" marR="5080" indent="-342265" algn="just">
              <a:lnSpc>
                <a:spcPct val="100000"/>
              </a:lnSpc>
              <a:spcBef>
                <a:spcPts val="670"/>
              </a:spcBef>
              <a:buClr>
                <a:srgbClr val="CC3300"/>
              </a:buClr>
              <a:buSzPct val="75000"/>
              <a:buFont typeface="Wingdings"/>
              <a:buChar char=""/>
              <a:tabLst>
                <a:tab pos="355600" algn="l"/>
              </a:tabLst>
            </a:pPr>
            <a:r>
              <a:rPr sz="2800" spc="-5" dirty="0">
                <a:solidFill>
                  <a:srgbClr val="FF0000"/>
                </a:solidFill>
                <a:latin typeface="Arial"/>
                <a:cs typeface="Arial"/>
              </a:rPr>
              <a:t>Protein </a:t>
            </a:r>
            <a:r>
              <a:rPr sz="2800" dirty="0">
                <a:solidFill>
                  <a:srgbClr val="FF0000"/>
                </a:solidFill>
                <a:latin typeface="Arial"/>
                <a:cs typeface="Arial"/>
              </a:rPr>
              <a:t>hormonlar: </a:t>
            </a:r>
            <a:r>
              <a:rPr sz="2800" spc="-5" dirty="0">
                <a:latin typeface="Arial"/>
                <a:cs typeface="Arial"/>
              </a:rPr>
              <a:t>Kanda plazma </a:t>
            </a:r>
            <a:r>
              <a:rPr sz="2800" dirty="0">
                <a:latin typeface="Arial"/>
                <a:cs typeface="Arial"/>
              </a:rPr>
              <a:t>proteinlerine  bağlanmaksızın </a:t>
            </a:r>
            <a:r>
              <a:rPr sz="2800" dirty="0">
                <a:solidFill>
                  <a:srgbClr val="00B0F0"/>
                </a:solidFill>
                <a:latin typeface="Arial"/>
                <a:cs typeface="Arial"/>
              </a:rPr>
              <a:t>serbest </a:t>
            </a:r>
            <a:r>
              <a:rPr sz="2800" dirty="0">
                <a:latin typeface="Arial"/>
                <a:cs typeface="Arial"/>
              </a:rPr>
              <a:t>halde bulunur ve bu  şekliyle hedef hücreye </a:t>
            </a:r>
            <a:r>
              <a:rPr sz="2800" spc="-5" dirty="0">
                <a:latin typeface="Arial"/>
                <a:cs typeface="Arial"/>
              </a:rPr>
              <a:t>taşınırlar </a:t>
            </a:r>
            <a:r>
              <a:rPr sz="2800" dirty="0">
                <a:latin typeface="Arial"/>
                <a:cs typeface="Arial"/>
              </a:rPr>
              <a:t>ve dolayısıyla  </a:t>
            </a:r>
            <a:r>
              <a:rPr sz="2800" spc="-5" dirty="0">
                <a:latin typeface="Arial"/>
                <a:cs typeface="Arial"/>
              </a:rPr>
              <a:t>da </a:t>
            </a:r>
            <a:r>
              <a:rPr sz="2800" dirty="0">
                <a:solidFill>
                  <a:srgbClr val="00B0F0"/>
                </a:solidFill>
                <a:latin typeface="Arial"/>
                <a:cs typeface="Arial"/>
              </a:rPr>
              <a:t>yarı ömürleri</a:t>
            </a:r>
            <a:r>
              <a:rPr sz="2800" spc="-45" dirty="0">
                <a:solidFill>
                  <a:srgbClr val="00B0F0"/>
                </a:solidFill>
                <a:latin typeface="Arial"/>
                <a:cs typeface="Arial"/>
              </a:rPr>
              <a:t> </a:t>
            </a:r>
            <a:r>
              <a:rPr sz="2800" dirty="0">
                <a:solidFill>
                  <a:srgbClr val="00B0F0"/>
                </a:solidFill>
                <a:latin typeface="Arial"/>
                <a:cs typeface="Arial"/>
              </a:rPr>
              <a:t>kısadır.</a:t>
            </a:r>
            <a:endParaRPr sz="2800">
              <a:latin typeface="Arial"/>
              <a:cs typeface="Arial"/>
            </a:endParaRPr>
          </a:p>
          <a:p>
            <a:pPr marL="354965" marR="5080" indent="-342265" algn="just">
              <a:lnSpc>
                <a:spcPct val="100000"/>
              </a:lnSpc>
              <a:spcBef>
                <a:spcPts val="670"/>
              </a:spcBef>
              <a:buClr>
                <a:srgbClr val="CC3300"/>
              </a:buClr>
              <a:buSzPct val="75000"/>
              <a:buFont typeface="Wingdings"/>
              <a:buChar char=""/>
              <a:tabLst>
                <a:tab pos="355600" algn="l"/>
              </a:tabLst>
            </a:pPr>
            <a:r>
              <a:rPr sz="2800" spc="-5" dirty="0">
                <a:solidFill>
                  <a:srgbClr val="FF0000"/>
                </a:solidFill>
                <a:latin typeface="Arial"/>
                <a:cs typeface="Arial"/>
              </a:rPr>
              <a:t>Steroid </a:t>
            </a:r>
            <a:r>
              <a:rPr sz="2800" dirty="0">
                <a:solidFill>
                  <a:srgbClr val="FF0000"/>
                </a:solidFill>
                <a:latin typeface="Arial"/>
                <a:cs typeface="Arial"/>
              </a:rPr>
              <a:t>Hormonlar: </a:t>
            </a:r>
            <a:r>
              <a:rPr sz="2800" spc="-5" dirty="0">
                <a:latin typeface="Arial"/>
                <a:cs typeface="Arial"/>
              </a:rPr>
              <a:t>Büyük </a:t>
            </a:r>
            <a:r>
              <a:rPr sz="2800" dirty="0">
                <a:latin typeface="Arial"/>
                <a:cs typeface="Arial"/>
              </a:rPr>
              <a:t>oranda plazma  proteinlerine </a:t>
            </a:r>
            <a:r>
              <a:rPr sz="2800" dirty="0">
                <a:solidFill>
                  <a:srgbClr val="00B0F0"/>
                </a:solidFill>
                <a:latin typeface="Arial"/>
                <a:cs typeface="Arial"/>
              </a:rPr>
              <a:t>bağlanarak</a:t>
            </a:r>
            <a:r>
              <a:rPr sz="2800" dirty="0">
                <a:latin typeface="Arial"/>
                <a:cs typeface="Arial"/>
              </a:rPr>
              <a:t>, pek az </a:t>
            </a:r>
            <a:r>
              <a:rPr sz="2800" spc="-5" dirty="0">
                <a:latin typeface="Arial"/>
                <a:cs typeface="Arial"/>
              </a:rPr>
              <a:t>kısmı ise  </a:t>
            </a:r>
            <a:r>
              <a:rPr sz="2800" dirty="0">
                <a:latin typeface="Arial"/>
                <a:cs typeface="Arial"/>
              </a:rPr>
              <a:t>serbest halde hedef hücrelere</a:t>
            </a:r>
            <a:r>
              <a:rPr sz="2800" spc="-30" dirty="0">
                <a:latin typeface="Arial"/>
                <a:cs typeface="Arial"/>
              </a:rPr>
              <a:t> </a:t>
            </a:r>
            <a:r>
              <a:rPr sz="2800" dirty="0">
                <a:latin typeface="Arial"/>
                <a:cs typeface="Arial"/>
              </a:rPr>
              <a:t>giderler.</a:t>
            </a:r>
            <a:endParaRPr sz="2800">
              <a:latin typeface="Arial"/>
              <a:cs typeface="Arial"/>
            </a:endParaRPr>
          </a:p>
          <a:p>
            <a:pPr marL="355600" indent="-342900">
              <a:lnSpc>
                <a:spcPct val="100000"/>
              </a:lnSpc>
              <a:spcBef>
                <a:spcPts val="670"/>
              </a:spcBef>
              <a:buClr>
                <a:srgbClr val="CC3300"/>
              </a:buClr>
              <a:buSzPct val="75000"/>
              <a:buFont typeface="Wingdings"/>
              <a:buChar char=""/>
              <a:tabLst>
                <a:tab pos="355600" algn="l"/>
                <a:tab pos="1818005" algn="l"/>
                <a:tab pos="3779520" algn="l"/>
                <a:tab pos="5621020" algn="l"/>
                <a:tab pos="6790055" algn="l"/>
              </a:tabLst>
            </a:pPr>
            <a:r>
              <a:rPr sz="2800" spc="-10" dirty="0">
                <a:latin typeface="Arial"/>
                <a:cs typeface="Arial"/>
              </a:rPr>
              <a:t>P</a:t>
            </a:r>
            <a:r>
              <a:rPr sz="2800" spc="-5" dirty="0">
                <a:latin typeface="Arial"/>
                <a:cs typeface="Arial"/>
              </a:rPr>
              <a:t>l</a:t>
            </a:r>
            <a:r>
              <a:rPr sz="2800" dirty="0">
                <a:latin typeface="Arial"/>
                <a:cs typeface="Arial"/>
              </a:rPr>
              <a:t>az</a:t>
            </a:r>
            <a:r>
              <a:rPr sz="2800" spc="-10" dirty="0">
                <a:latin typeface="Arial"/>
                <a:cs typeface="Arial"/>
              </a:rPr>
              <a:t>m</a:t>
            </a:r>
            <a:r>
              <a:rPr sz="2800" spc="-5" dirty="0">
                <a:latin typeface="Arial"/>
                <a:cs typeface="Arial"/>
              </a:rPr>
              <a:t>a</a:t>
            </a:r>
            <a:r>
              <a:rPr sz="2800" dirty="0">
                <a:latin typeface="Arial"/>
                <a:cs typeface="Arial"/>
              </a:rPr>
              <a:t>	pro</a:t>
            </a:r>
            <a:r>
              <a:rPr sz="2800" spc="-5" dirty="0">
                <a:latin typeface="Arial"/>
                <a:cs typeface="Arial"/>
              </a:rPr>
              <a:t>t</a:t>
            </a:r>
            <a:r>
              <a:rPr sz="2800" dirty="0">
                <a:latin typeface="Arial"/>
                <a:cs typeface="Arial"/>
              </a:rPr>
              <a:t>e</a:t>
            </a:r>
            <a:r>
              <a:rPr sz="2800" spc="-5" dirty="0">
                <a:latin typeface="Arial"/>
                <a:cs typeface="Arial"/>
              </a:rPr>
              <a:t>i</a:t>
            </a:r>
            <a:r>
              <a:rPr sz="2800" dirty="0">
                <a:latin typeface="Arial"/>
                <a:cs typeface="Arial"/>
              </a:rPr>
              <a:t>n</a:t>
            </a:r>
            <a:r>
              <a:rPr sz="2800" spc="-5" dirty="0">
                <a:latin typeface="Arial"/>
                <a:cs typeface="Arial"/>
              </a:rPr>
              <a:t>l</a:t>
            </a:r>
            <a:r>
              <a:rPr sz="2800" dirty="0">
                <a:latin typeface="Arial"/>
                <a:cs typeface="Arial"/>
              </a:rPr>
              <a:t>e</a:t>
            </a:r>
            <a:r>
              <a:rPr sz="2800" spc="5" dirty="0">
                <a:latin typeface="Arial"/>
                <a:cs typeface="Arial"/>
              </a:rPr>
              <a:t>r</a:t>
            </a:r>
            <a:r>
              <a:rPr sz="2800" spc="-5" dirty="0">
                <a:latin typeface="Arial"/>
                <a:cs typeface="Arial"/>
              </a:rPr>
              <a:t>e</a:t>
            </a:r>
            <a:r>
              <a:rPr sz="2800" dirty="0">
                <a:latin typeface="Arial"/>
                <a:cs typeface="Arial"/>
              </a:rPr>
              <a:t>	bağ</a:t>
            </a:r>
            <a:r>
              <a:rPr sz="2800" spc="-5" dirty="0">
                <a:latin typeface="Arial"/>
                <a:cs typeface="Arial"/>
              </a:rPr>
              <a:t>l</a:t>
            </a:r>
            <a:r>
              <a:rPr sz="2800" dirty="0">
                <a:latin typeface="Arial"/>
                <a:cs typeface="Arial"/>
              </a:rPr>
              <a:t>a</a:t>
            </a:r>
            <a:r>
              <a:rPr sz="2800" spc="5" dirty="0">
                <a:latin typeface="Arial"/>
                <a:cs typeface="Arial"/>
              </a:rPr>
              <a:t>n</a:t>
            </a:r>
            <a:r>
              <a:rPr sz="2800" spc="-10" dirty="0">
                <a:latin typeface="Arial"/>
                <a:cs typeface="Arial"/>
              </a:rPr>
              <a:t>m</a:t>
            </a:r>
            <a:r>
              <a:rPr sz="2800" spc="-5" dirty="0">
                <a:latin typeface="Arial"/>
                <a:cs typeface="Arial"/>
              </a:rPr>
              <a:t>a</a:t>
            </a:r>
            <a:r>
              <a:rPr sz="2800" dirty="0">
                <a:latin typeface="Arial"/>
                <a:cs typeface="Arial"/>
              </a:rPr>
              <a:t>	he</a:t>
            </a:r>
            <a:r>
              <a:rPr sz="2800" spc="5" dirty="0">
                <a:latin typeface="Arial"/>
                <a:cs typeface="Arial"/>
              </a:rPr>
              <a:t>d</a:t>
            </a:r>
            <a:r>
              <a:rPr sz="2800" dirty="0">
                <a:latin typeface="Arial"/>
                <a:cs typeface="Arial"/>
              </a:rPr>
              <a:t>e</a:t>
            </a:r>
            <a:r>
              <a:rPr sz="2800" spc="-5" dirty="0">
                <a:latin typeface="Arial"/>
                <a:cs typeface="Arial"/>
              </a:rPr>
              <a:t>f</a:t>
            </a:r>
            <a:r>
              <a:rPr sz="2800" dirty="0">
                <a:latin typeface="Arial"/>
                <a:cs typeface="Arial"/>
              </a:rPr>
              <a:t>	hücreye</a:t>
            </a:r>
            <a:endParaRPr sz="2800">
              <a:latin typeface="Arial"/>
              <a:cs typeface="Arial"/>
            </a:endParaRPr>
          </a:p>
          <a:p>
            <a:pPr marL="355600">
              <a:lnSpc>
                <a:spcPct val="100000"/>
              </a:lnSpc>
            </a:pPr>
            <a:r>
              <a:rPr sz="2800" dirty="0">
                <a:latin typeface="Arial"/>
                <a:cs typeface="Arial"/>
              </a:rPr>
              <a:t>geçişi kısıtlar ancak </a:t>
            </a:r>
            <a:r>
              <a:rPr sz="2800" dirty="0">
                <a:solidFill>
                  <a:srgbClr val="00B0F0"/>
                </a:solidFill>
                <a:latin typeface="Arial"/>
                <a:cs typeface="Arial"/>
              </a:rPr>
              <a:t>etki süresini </a:t>
            </a:r>
            <a:r>
              <a:rPr sz="2800" spc="-5" dirty="0">
                <a:solidFill>
                  <a:srgbClr val="00B0F0"/>
                </a:solidFill>
                <a:latin typeface="Arial"/>
                <a:cs typeface="Arial"/>
              </a:rPr>
              <a:t>de</a:t>
            </a:r>
            <a:r>
              <a:rPr sz="2800" spc="-70" dirty="0">
                <a:solidFill>
                  <a:srgbClr val="00B0F0"/>
                </a:solidFill>
                <a:latin typeface="Arial"/>
                <a:cs typeface="Arial"/>
              </a:rPr>
              <a:t> </a:t>
            </a:r>
            <a:r>
              <a:rPr sz="2800" dirty="0">
                <a:solidFill>
                  <a:srgbClr val="00B0F0"/>
                </a:solidFill>
                <a:latin typeface="Arial"/>
                <a:cs typeface="Arial"/>
              </a:rPr>
              <a:t>uzatır.</a:t>
            </a:r>
            <a:endParaRPr sz="2800">
              <a:latin typeface="Arial"/>
              <a:cs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xmlns="" id="{59B81C74-287C-45D3-967A-EB6D2BC54889}"/>
              </a:ext>
            </a:extLst>
          </p:cNvPr>
          <p:cNvSpPr txBox="1">
            <a:spLocks noGrp="1"/>
          </p:cNvSpPr>
          <p:nvPr>
            <p:ph type="title"/>
          </p:nvPr>
        </p:nvSpPr>
        <p:spPr>
          <a:xfrm>
            <a:off x="536606" y="428752"/>
            <a:ext cx="8070786" cy="1479550"/>
          </a:xfrm>
          <a:prstGeom prst="rect">
            <a:avLst/>
          </a:prstGeom>
        </p:spPr>
        <p:txBody>
          <a:bodyPr vert="horz" wrap="square" lIns="0" tIns="0" rIns="0" bIns="0" rtlCol="0">
            <a:spAutoFit/>
          </a:bodyPr>
          <a:lstStyle/>
          <a:p>
            <a:pPr marL="11430">
              <a:lnSpc>
                <a:spcPct val="100000"/>
              </a:lnSpc>
            </a:pPr>
            <a:r>
              <a:rPr sz="3600" b="1" spc="-5" dirty="0">
                <a:solidFill>
                  <a:srgbClr val="000000"/>
                </a:solidFill>
                <a:latin typeface="Arial"/>
                <a:cs typeface="Arial"/>
              </a:rPr>
              <a:t>ETKİ</a:t>
            </a:r>
            <a:r>
              <a:rPr sz="3600" b="1" spc="-65" dirty="0">
                <a:solidFill>
                  <a:srgbClr val="000000"/>
                </a:solidFill>
                <a:latin typeface="Arial"/>
                <a:cs typeface="Arial"/>
              </a:rPr>
              <a:t> </a:t>
            </a:r>
            <a:r>
              <a:rPr sz="3600" b="1" spc="-5" dirty="0">
                <a:solidFill>
                  <a:srgbClr val="000000"/>
                </a:solidFill>
                <a:latin typeface="Arial"/>
                <a:cs typeface="Arial"/>
              </a:rPr>
              <a:t>BİÇİMİ</a:t>
            </a:r>
            <a:endParaRPr sz="3600" dirty="0">
              <a:latin typeface="Arial"/>
              <a:cs typeface="Arial"/>
            </a:endParaRPr>
          </a:p>
        </p:txBody>
      </p:sp>
      <p:sp>
        <p:nvSpPr>
          <p:cNvPr id="6" name="object 3">
            <a:extLst>
              <a:ext uri="{FF2B5EF4-FFF2-40B4-BE49-F238E27FC236}">
                <a16:creationId xmlns:a16="http://schemas.microsoft.com/office/drawing/2014/main" xmlns="" id="{FBD1AA07-EC43-4845-A964-2FE8F1A0623C}"/>
              </a:ext>
            </a:extLst>
          </p:cNvPr>
          <p:cNvSpPr txBox="1"/>
          <p:nvPr/>
        </p:nvSpPr>
        <p:spPr>
          <a:xfrm>
            <a:off x="536606" y="1066800"/>
            <a:ext cx="7988934" cy="5206554"/>
          </a:xfrm>
          <a:prstGeom prst="rect">
            <a:avLst/>
          </a:prstGeom>
        </p:spPr>
        <p:txBody>
          <a:bodyPr vert="horz" wrap="square" lIns="0" tIns="0" rIns="0" bIns="0" rtlCol="0">
            <a:spAutoFit/>
          </a:bodyPr>
          <a:lstStyle/>
          <a:p>
            <a:pPr marL="12700" marR="196215" algn="just">
              <a:lnSpc>
                <a:spcPts val="2920"/>
              </a:lnSpc>
              <a:buClr>
                <a:srgbClr val="CC3300"/>
              </a:buClr>
              <a:buSzPct val="74074"/>
              <a:tabLst>
                <a:tab pos="355600" algn="l"/>
                <a:tab pos="5728970" algn="l"/>
              </a:tabLst>
            </a:pPr>
            <a:r>
              <a:rPr lang="tr-TR" sz="2000" spc="-5" dirty="0">
                <a:latin typeface="Arial"/>
                <a:cs typeface="Arial"/>
              </a:rPr>
              <a:t>Hormonların etkilerini gösterdikleri hedef hücrelerine ulaşım şekilleri farklıdır. Hormon/hedef hücre etkileşiminde buna göre farklı tanımlar ortaya çıkmıştır.</a:t>
            </a:r>
          </a:p>
          <a:p>
            <a:pPr marL="355600" marR="196215" indent="-342900" algn="just">
              <a:lnSpc>
                <a:spcPts val="2920"/>
              </a:lnSpc>
              <a:buClr>
                <a:srgbClr val="CC3300"/>
              </a:buClr>
              <a:buSzPct val="74074"/>
              <a:buFont typeface="Wingdings"/>
              <a:buChar char=""/>
              <a:tabLst>
                <a:tab pos="355600" algn="l"/>
                <a:tab pos="5728970" algn="l"/>
              </a:tabLst>
            </a:pPr>
            <a:endParaRPr lang="tr-TR" sz="2000" spc="-5" dirty="0">
              <a:latin typeface="Arial"/>
              <a:cs typeface="Arial"/>
            </a:endParaRPr>
          </a:p>
          <a:p>
            <a:pPr marL="355600" marR="196215" indent="-342900" algn="just">
              <a:lnSpc>
                <a:spcPts val="2920"/>
              </a:lnSpc>
              <a:buClr>
                <a:srgbClr val="CC3300"/>
              </a:buClr>
              <a:buSzPct val="74074"/>
              <a:buFont typeface="Wingdings"/>
              <a:buChar char=""/>
              <a:tabLst>
                <a:tab pos="355600" algn="l"/>
                <a:tab pos="5728970" algn="l"/>
              </a:tabLst>
            </a:pPr>
            <a:r>
              <a:rPr lang="tr-TR" sz="2000" spc="-5" dirty="0">
                <a:latin typeface="Arial"/>
                <a:cs typeface="Arial"/>
              </a:rPr>
              <a:t>Endokrin Etki: Endokrin hücrede sentezlenen ve uzaktaki hedef dokuya kan yoluyla ulaşan hormonların etkisi bu şekilde adlandırılır (örneğin; ön hipofizde sentezlenen </a:t>
            </a:r>
            <a:r>
              <a:rPr lang="tr-TR" sz="2000" spc="-5" dirty="0" err="1">
                <a:latin typeface="Arial"/>
                <a:cs typeface="Arial"/>
              </a:rPr>
              <a:t>adrenokortikotropik</a:t>
            </a:r>
            <a:r>
              <a:rPr lang="tr-TR" sz="2000" spc="-5" dirty="0">
                <a:latin typeface="Arial"/>
                <a:cs typeface="Arial"/>
              </a:rPr>
              <a:t> hormonun adrenal korteksi etkilemesi gibi).</a:t>
            </a:r>
          </a:p>
          <a:p>
            <a:pPr marL="355600" marR="196215" indent="-342900" algn="just">
              <a:lnSpc>
                <a:spcPts val="2920"/>
              </a:lnSpc>
              <a:buClr>
                <a:srgbClr val="CC3300"/>
              </a:buClr>
              <a:buSzPct val="74074"/>
              <a:buFont typeface="Wingdings"/>
              <a:buChar char=""/>
              <a:tabLst>
                <a:tab pos="355600" algn="l"/>
                <a:tab pos="5728970" algn="l"/>
              </a:tabLst>
            </a:pPr>
            <a:endParaRPr lang="tr-TR" sz="2000" spc="-5" dirty="0">
              <a:latin typeface="Arial"/>
              <a:cs typeface="Arial"/>
            </a:endParaRPr>
          </a:p>
          <a:p>
            <a:pPr marL="355600" marR="196215" indent="-342900" algn="just">
              <a:lnSpc>
                <a:spcPts val="2920"/>
              </a:lnSpc>
              <a:buClr>
                <a:srgbClr val="CC3300"/>
              </a:buClr>
              <a:buSzPct val="74074"/>
              <a:buFont typeface="Wingdings"/>
              <a:buChar char=""/>
              <a:tabLst>
                <a:tab pos="355600" algn="l"/>
                <a:tab pos="5728970" algn="l"/>
              </a:tabLst>
            </a:pPr>
            <a:r>
              <a:rPr lang="tr-TR" sz="2000" spc="-5" dirty="0" err="1">
                <a:latin typeface="Arial"/>
                <a:cs typeface="Arial"/>
              </a:rPr>
              <a:t>Parakrin</a:t>
            </a:r>
            <a:r>
              <a:rPr lang="tr-TR" sz="2000" spc="-5" dirty="0">
                <a:latin typeface="Arial"/>
                <a:cs typeface="Arial"/>
              </a:rPr>
              <a:t> Etki: Endokrin hücrede sentezlenen hormonun, hücreler arasına salınarak hormon salgılayan hücre etrafında çok küçük bölgedeki komşu hücre reseptörüne bağlanması </a:t>
            </a:r>
            <a:r>
              <a:rPr lang="tr-TR" sz="2000" spc="-5" dirty="0" err="1">
                <a:latin typeface="Arial"/>
                <a:cs typeface="Arial"/>
              </a:rPr>
              <a:t>parakrin</a:t>
            </a:r>
            <a:r>
              <a:rPr lang="tr-TR" sz="2000" spc="-5" dirty="0">
                <a:latin typeface="Arial"/>
                <a:cs typeface="Arial"/>
              </a:rPr>
              <a:t> etkiyi oluşturur (örneğin; pankreastan salgılanan </a:t>
            </a:r>
            <a:r>
              <a:rPr lang="tr-TR" sz="2000" spc="-5" dirty="0" err="1">
                <a:latin typeface="Arial"/>
                <a:cs typeface="Arial"/>
              </a:rPr>
              <a:t>somatostatin</a:t>
            </a:r>
            <a:r>
              <a:rPr lang="tr-TR" sz="2000" spc="-5" dirty="0">
                <a:latin typeface="Arial"/>
                <a:cs typeface="Arial"/>
              </a:rPr>
              <a:t>, aynı dokuda komşu alfa ve beta adacık hücrelerini etkiler).</a:t>
            </a:r>
            <a:endParaRPr sz="2000" dirty="0">
              <a:latin typeface="Arial"/>
              <a:cs typeface="Arial"/>
            </a:endParaRPr>
          </a:p>
        </p:txBody>
      </p:sp>
    </p:spTree>
    <p:extLst>
      <p:ext uri="{BB962C8B-B14F-4D97-AF65-F5344CB8AC3E}">
        <p14:creationId xmlns:p14="http://schemas.microsoft.com/office/powerpoint/2010/main" val="33561163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a:extLst>
              <a:ext uri="{FF2B5EF4-FFF2-40B4-BE49-F238E27FC236}">
                <a16:creationId xmlns:a16="http://schemas.microsoft.com/office/drawing/2014/main" xmlns="" id="{26430685-78C0-437F-9C5A-61D323F4622B}"/>
              </a:ext>
            </a:extLst>
          </p:cNvPr>
          <p:cNvSpPr txBox="1"/>
          <p:nvPr/>
        </p:nvSpPr>
        <p:spPr>
          <a:xfrm>
            <a:off x="457200" y="685800"/>
            <a:ext cx="7988934" cy="4462760"/>
          </a:xfrm>
          <a:prstGeom prst="rect">
            <a:avLst/>
          </a:prstGeom>
        </p:spPr>
        <p:txBody>
          <a:bodyPr vert="horz" wrap="square" lIns="0" tIns="0" rIns="0" bIns="0" rtlCol="0">
            <a:spAutoFit/>
          </a:bodyPr>
          <a:lstStyle/>
          <a:p>
            <a:pPr marL="355600" marR="196215" indent="-342900" algn="just">
              <a:lnSpc>
                <a:spcPts val="2920"/>
              </a:lnSpc>
              <a:buClr>
                <a:srgbClr val="CC3300"/>
              </a:buClr>
              <a:buSzPct val="74074"/>
              <a:buFont typeface="Wingdings"/>
              <a:buChar char=""/>
              <a:tabLst>
                <a:tab pos="355600" algn="l"/>
                <a:tab pos="5728970" algn="l"/>
              </a:tabLst>
            </a:pPr>
            <a:r>
              <a:rPr lang="tr-TR" sz="2000" spc="-5" dirty="0" err="1">
                <a:latin typeface="Arial"/>
                <a:cs typeface="Arial"/>
              </a:rPr>
              <a:t>Otokrin</a:t>
            </a:r>
            <a:r>
              <a:rPr lang="tr-TR" sz="2000" spc="-5" dirty="0">
                <a:latin typeface="Arial"/>
                <a:cs typeface="Arial"/>
              </a:rPr>
              <a:t> Etki: Endokrin hücreden salgılanan hormonun, salgılandığı hücreyi etkilemesidir. (örneğin, </a:t>
            </a:r>
            <a:r>
              <a:rPr lang="tr-TR" sz="2000" spc="-5" dirty="0" err="1">
                <a:latin typeface="Arial"/>
                <a:cs typeface="Arial"/>
              </a:rPr>
              <a:t>somatostatinin</a:t>
            </a:r>
            <a:r>
              <a:rPr lang="tr-TR" sz="2000" spc="-5" dirty="0">
                <a:latin typeface="Arial"/>
                <a:cs typeface="Arial"/>
              </a:rPr>
              <a:t> kendi oluştuğu hücreyi etkilemesi gibi). </a:t>
            </a:r>
            <a:r>
              <a:rPr lang="tr-TR" sz="2000" spc="-5" dirty="0" err="1">
                <a:latin typeface="Arial"/>
                <a:cs typeface="Arial"/>
              </a:rPr>
              <a:t>Otokrin</a:t>
            </a:r>
            <a:r>
              <a:rPr lang="tr-TR" sz="2000" spc="-5" dirty="0">
                <a:latin typeface="Arial"/>
                <a:cs typeface="Arial"/>
              </a:rPr>
              <a:t> etkili hormonun varlığı ve aktivitesi birkaç saniye sonra sonlanır. Buna karşılık </a:t>
            </a:r>
            <a:r>
              <a:rPr lang="tr-TR" sz="2000" spc="-5" dirty="0" err="1">
                <a:latin typeface="Arial"/>
                <a:cs typeface="Arial"/>
              </a:rPr>
              <a:t>parakrin</a:t>
            </a:r>
            <a:r>
              <a:rPr lang="tr-TR" sz="2000" spc="-5" dirty="0">
                <a:latin typeface="Arial"/>
                <a:cs typeface="Arial"/>
              </a:rPr>
              <a:t> ve endokrin etkili hormonların yarılanma süreleri daha uzundur (</a:t>
            </a:r>
            <a:r>
              <a:rPr lang="tr-TR" sz="2000" spc="-5" dirty="0" err="1">
                <a:latin typeface="Arial"/>
                <a:cs typeface="Arial"/>
              </a:rPr>
              <a:t>otokrin</a:t>
            </a:r>
            <a:r>
              <a:rPr lang="tr-TR" sz="2000" spc="-5" dirty="0">
                <a:latin typeface="Arial"/>
                <a:cs typeface="Arial"/>
              </a:rPr>
              <a:t> &lt; </a:t>
            </a:r>
            <a:r>
              <a:rPr lang="tr-TR" sz="2000" spc="-5" dirty="0" err="1">
                <a:latin typeface="Arial"/>
                <a:cs typeface="Arial"/>
              </a:rPr>
              <a:t>parakrin</a:t>
            </a:r>
            <a:r>
              <a:rPr lang="tr-TR" sz="2000" spc="-5" dirty="0">
                <a:latin typeface="Arial"/>
                <a:cs typeface="Arial"/>
              </a:rPr>
              <a:t> &lt; endokrin).</a:t>
            </a:r>
          </a:p>
          <a:p>
            <a:pPr marL="355600" marR="196215" indent="-342900" algn="just">
              <a:lnSpc>
                <a:spcPts val="2920"/>
              </a:lnSpc>
              <a:buClr>
                <a:srgbClr val="CC3300"/>
              </a:buClr>
              <a:buSzPct val="74074"/>
              <a:buFont typeface="Wingdings"/>
              <a:buChar char=""/>
              <a:tabLst>
                <a:tab pos="355600" algn="l"/>
                <a:tab pos="5728970" algn="l"/>
              </a:tabLst>
            </a:pPr>
            <a:endParaRPr lang="tr-TR" sz="2000" spc="-5" dirty="0">
              <a:latin typeface="Arial"/>
              <a:cs typeface="Arial"/>
            </a:endParaRPr>
          </a:p>
          <a:p>
            <a:pPr marL="355600" marR="196215" indent="-342900" algn="just">
              <a:lnSpc>
                <a:spcPts val="2920"/>
              </a:lnSpc>
              <a:buClr>
                <a:srgbClr val="CC3300"/>
              </a:buClr>
              <a:buSzPct val="74074"/>
              <a:buFont typeface="Wingdings"/>
              <a:buChar char=""/>
              <a:tabLst>
                <a:tab pos="355600" algn="l"/>
                <a:tab pos="5728970" algn="l"/>
              </a:tabLst>
            </a:pPr>
            <a:r>
              <a:rPr lang="tr-TR" sz="2000" spc="-5" dirty="0" err="1">
                <a:latin typeface="Arial"/>
                <a:cs typeface="Arial"/>
              </a:rPr>
              <a:t>Nörokrin</a:t>
            </a:r>
            <a:r>
              <a:rPr lang="tr-TR" sz="2000" spc="-5" dirty="0">
                <a:latin typeface="Arial"/>
                <a:cs typeface="Arial"/>
              </a:rPr>
              <a:t> Etki: Sinir hücresinde sentezlenen hormonun hücre arası </a:t>
            </a:r>
            <a:r>
              <a:rPr lang="tr-TR" sz="2000" spc="-5" dirty="0" err="1">
                <a:latin typeface="Arial"/>
                <a:cs typeface="Arial"/>
              </a:rPr>
              <a:t>boluktan</a:t>
            </a:r>
            <a:r>
              <a:rPr lang="tr-TR" sz="2000" spc="-5" dirty="0">
                <a:latin typeface="Arial"/>
                <a:cs typeface="Arial"/>
              </a:rPr>
              <a:t> komşu hücreye bağlanarak onun fonksiyonunu etkilemesidir (örneğin: kalpte sinir ucunda sentezlenen </a:t>
            </a:r>
            <a:r>
              <a:rPr lang="tr-TR" sz="2000" spc="-5" dirty="0" err="1">
                <a:latin typeface="Arial"/>
                <a:cs typeface="Arial"/>
              </a:rPr>
              <a:t>nöradrenalinin</a:t>
            </a:r>
            <a:r>
              <a:rPr lang="tr-TR" sz="2000" spc="-5" dirty="0">
                <a:latin typeface="Arial"/>
                <a:cs typeface="Arial"/>
              </a:rPr>
              <a:t> kalp kası hücreleri üzerine etkisi gibi). </a:t>
            </a:r>
            <a:r>
              <a:rPr lang="tr-TR" sz="2000" spc="-5" dirty="0" err="1">
                <a:latin typeface="Arial"/>
                <a:cs typeface="Arial"/>
              </a:rPr>
              <a:t>Parakrin</a:t>
            </a:r>
            <a:r>
              <a:rPr lang="tr-TR" sz="2000" spc="-5" dirty="0">
                <a:latin typeface="Arial"/>
                <a:cs typeface="Arial"/>
              </a:rPr>
              <a:t> etkiden farkı, sentezin sinir hücresinde gerçekleşmesidir.</a:t>
            </a:r>
          </a:p>
        </p:txBody>
      </p:sp>
    </p:spTree>
    <p:extLst>
      <p:ext uri="{BB962C8B-B14F-4D97-AF65-F5344CB8AC3E}">
        <p14:creationId xmlns:p14="http://schemas.microsoft.com/office/powerpoint/2010/main" val="3250008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a:extLst>
              <a:ext uri="{FF2B5EF4-FFF2-40B4-BE49-F238E27FC236}">
                <a16:creationId xmlns:a16="http://schemas.microsoft.com/office/drawing/2014/main" xmlns="" id="{5B0223B3-0C4F-4982-A171-9CBB9C49B979}"/>
              </a:ext>
            </a:extLst>
          </p:cNvPr>
          <p:cNvSpPr txBox="1"/>
          <p:nvPr/>
        </p:nvSpPr>
        <p:spPr>
          <a:xfrm>
            <a:off x="457200" y="685800"/>
            <a:ext cx="7988934" cy="5950347"/>
          </a:xfrm>
          <a:prstGeom prst="rect">
            <a:avLst/>
          </a:prstGeom>
        </p:spPr>
        <p:txBody>
          <a:bodyPr vert="horz" wrap="square" lIns="0" tIns="0" rIns="0" bIns="0" rtlCol="0">
            <a:spAutoFit/>
          </a:bodyPr>
          <a:lstStyle/>
          <a:p>
            <a:pPr marL="355600" marR="196215" indent="-342900" algn="just">
              <a:lnSpc>
                <a:spcPts val="2920"/>
              </a:lnSpc>
              <a:buClr>
                <a:srgbClr val="CC3300"/>
              </a:buClr>
              <a:buSzPct val="74074"/>
              <a:buFont typeface="Wingdings"/>
              <a:buChar char=""/>
              <a:tabLst>
                <a:tab pos="355600" algn="l"/>
                <a:tab pos="5728970" algn="l"/>
              </a:tabLst>
            </a:pPr>
            <a:r>
              <a:rPr lang="tr-TR" sz="2000" spc="-5" dirty="0" err="1">
                <a:latin typeface="Arial"/>
                <a:cs typeface="Arial"/>
              </a:rPr>
              <a:t>Nöroendokrin</a:t>
            </a:r>
            <a:r>
              <a:rPr lang="tr-TR" sz="2000" spc="-5" dirty="0">
                <a:latin typeface="Arial"/>
                <a:cs typeface="Arial"/>
              </a:rPr>
              <a:t> Etki: Etkin madde, sinir ucundan sentezlenerek kan dolaşımına salınır. Uzak yerdeki hücre reseptörüne bağlanır. Kalpte sinir ucunda sentezlenen </a:t>
            </a:r>
            <a:r>
              <a:rPr lang="tr-TR" sz="2000" spc="-5" dirty="0" err="1">
                <a:latin typeface="Arial"/>
                <a:cs typeface="Arial"/>
              </a:rPr>
              <a:t>nöradrenalinin</a:t>
            </a:r>
            <a:r>
              <a:rPr lang="tr-TR" sz="2000" spc="-5" dirty="0">
                <a:latin typeface="Arial"/>
                <a:cs typeface="Arial"/>
              </a:rPr>
              <a:t> etkisi buna örnektir. Endokrin etkiden farkı, sentezin sinir hücresinde gerçekleşmesidir.</a:t>
            </a:r>
          </a:p>
          <a:p>
            <a:pPr marL="355600" marR="196215" indent="-342900" algn="just">
              <a:lnSpc>
                <a:spcPts val="2920"/>
              </a:lnSpc>
              <a:buClr>
                <a:srgbClr val="CC3300"/>
              </a:buClr>
              <a:buSzPct val="74074"/>
              <a:buFont typeface="Wingdings"/>
              <a:buChar char=""/>
              <a:tabLst>
                <a:tab pos="355600" algn="l"/>
                <a:tab pos="5728970" algn="l"/>
              </a:tabLst>
            </a:pPr>
            <a:endParaRPr lang="tr-TR" sz="2000" spc="-5" dirty="0">
              <a:latin typeface="Arial"/>
              <a:cs typeface="Arial"/>
            </a:endParaRPr>
          </a:p>
          <a:p>
            <a:pPr marL="355600" marR="196215" indent="-342900" algn="just">
              <a:lnSpc>
                <a:spcPts val="2920"/>
              </a:lnSpc>
              <a:buClr>
                <a:srgbClr val="CC3300"/>
              </a:buClr>
              <a:buSzPct val="74074"/>
              <a:buFont typeface="Wingdings"/>
              <a:buChar char=""/>
              <a:tabLst>
                <a:tab pos="355600" algn="l"/>
                <a:tab pos="5728970" algn="l"/>
              </a:tabLst>
            </a:pPr>
            <a:r>
              <a:rPr lang="tr-TR" sz="2000" spc="-5" dirty="0" err="1">
                <a:latin typeface="Arial"/>
                <a:cs typeface="Arial"/>
              </a:rPr>
              <a:t>Nörotransmisyon</a:t>
            </a:r>
            <a:r>
              <a:rPr lang="tr-TR" sz="2000" spc="-5" dirty="0">
                <a:latin typeface="Arial"/>
                <a:cs typeface="Arial"/>
              </a:rPr>
              <a:t>: Nöronda sentezlenerek sinir ucundan salınan maddenin (</a:t>
            </a:r>
            <a:r>
              <a:rPr lang="tr-TR" sz="2000" spc="-5" dirty="0" err="1">
                <a:latin typeface="Arial"/>
                <a:cs typeface="Arial"/>
              </a:rPr>
              <a:t>nörotransmitter</a:t>
            </a:r>
            <a:r>
              <a:rPr lang="tr-TR" sz="2000" spc="-5" dirty="0">
                <a:latin typeface="Arial"/>
                <a:cs typeface="Arial"/>
              </a:rPr>
              <a:t>) </a:t>
            </a:r>
            <a:r>
              <a:rPr lang="tr-TR" sz="2000" spc="-5" dirty="0" err="1">
                <a:latin typeface="Arial"/>
                <a:cs typeface="Arial"/>
              </a:rPr>
              <a:t>sinaps</a:t>
            </a:r>
            <a:r>
              <a:rPr lang="tr-TR" sz="2000" spc="-5" dirty="0">
                <a:latin typeface="Arial"/>
                <a:cs typeface="Arial"/>
              </a:rPr>
              <a:t> (nöronların (sinir hücrelerinin) diğer nöronlara ya da kas veya salgı bezleri gibi nöron olmayan hücrelere mesaj iletmesine olanak tanıyan özelleşmiş bağlantı noktaları) aralığını geçerek diğer nöronun spesifik reseptörüne bağlanması </a:t>
            </a:r>
            <a:r>
              <a:rPr lang="tr-TR" sz="2000" spc="-5" dirty="0" err="1">
                <a:latin typeface="Arial"/>
                <a:cs typeface="Arial"/>
              </a:rPr>
              <a:t>nörotransmisyonu</a:t>
            </a:r>
            <a:r>
              <a:rPr lang="tr-TR" sz="2000" spc="-5" dirty="0">
                <a:latin typeface="Arial"/>
                <a:cs typeface="Arial"/>
              </a:rPr>
              <a:t> sağlar. Örneğin sempatik </a:t>
            </a:r>
            <a:r>
              <a:rPr lang="tr-TR" sz="2000" spc="-5" dirty="0" err="1">
                <a:latin typeface="Arial"/>
                <a:cs typeface="Arial"/>
              </a:rPr>
              <a:t>ganglionda</a:t>
            </a:r>
            <a:r>
              <a:rPr lang="tr-TR" sz="2000" spc="-5" dirty="0">
                <a:latin typeface="Arial"/>
                <a:cs typeface="Arial"/>
              </a:rPr>
              <a:t> </a:t>
            </a:r>
            <a:r>
              <a:rPr lang="tr-TR" sz="2000" spc="-5" dirty="0" err="1">
                <a:latin typeface="Arial"/>
                <a:cs typeface="Arial"/>
              </a:rPr>
              <a:t>preganglionik</a:t>
            </a:r>
            <a:r>
              <a:rPr lang="tr-TR" sz="2000" spc="-5" dirty="0">
                <a:latin typeface="Arial"/>
                <a:cs typeface="Arial"/>
              </a:rPr>
              <a:t> sinir ucundan serbestleşen </a:t>
            </a:r>
            <a:r>
              <a:rPr lang="tr-TR" sz="2000" spc="-5" dirty="0" err="1">
                <a:latin typeface="Arial"/>
                <a:cs typeface="Arial"/>
              </a:rPr>
              <a:t>asetilkolin</a:t>
            </a:r>
            <a:r>
              <a:rPr lang="tr-TR" sz="2000" spc="-5" dirty="0">
                <a:latin typeface="Arial"/>
                <a:cs typeface="Arial"/>
              </a:rPr>
              <a:t>, </a:t>
            </a:r>
            <a:r>
              <a:rPr lang="tr-TR" sz="2000" spc="-5" dirty="0" err="1">
                <a:latin typeface="Arial"/>
                <a:cs typeface="Arial"/>
              </a:rPr>
              <a:t>postganglionik</a:t>
            </a:r>
            <a:r>
              <a:rPr lang="tr-TR" sz="2000" spc="-5" dirty="0">
                <a:latin typeface="Arial"/>
                <a:cs typeface="Arial"/>
              </a:rPr>
              <a:t> sinirdeki reseptöre bağlanarak </a:t>
            </a:r>
            <a:r>
              <a:rPr lang="tr-TR" sz="2000" spc="-5" dirty="0" err="1">
                <a:latin typeface="Arial"/>
                <a:cs typeface="Arial"/>
              </a:rPr>
              <a:t>nöradrenalin</a:t>
            </a:r>
            <a:r>
              <a:rPr lang="tr-TR" sz="2000" spc="-5" dirty="0">
                <a:latin typeface="Arial"/>
                <a:cs typeface="Arial"/>
              </a:rPr>
              <a:t> salınmasını uyarır.</a:t>
            </a:r>
          </a:p>
          <a:p>
            <a:pPr marL="355600" marR="196215" indent="-342900" algn="just">
              <a:lnSpc>
                <a:spcPts val="2920"/>
              </a:lnSpc>
              <a:buClr>
                <a:srgbClr val="CC3300"/>
              </a:buClr>
              <a:buSzPct val="74074"/>
              <a:buFont typeface="Wingdings"/>
              <a:buChar char=""/>
              <a:tabLst>
                <a:tab pos="355600" algn="l"/>
                <a:tab pos="5728970" algn="l"/>
              </a:tabLst>
            </a:pPr>
            <a:endParaRPr sz="2000" dirty="0">
              <a:latin typeface="Arial"/>
              <a:cs typeface="Arial"/>
            </a:endParaRPr>
          </a:p>
        </p:txBody>
      </p:sp>
    </p:spTree>
    <p:extLst>
      <p:ext uri="{BB962C8B-B14F-4D97-AF65-F5344CB8AC3E}">
        <p14:creationId xmlns:p14="http://schemas.microsoft.com/office/powerpoint/2010/main" val="5923400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6606" y="428752"/>
            <a:ext cx="8070786" cy="553998"/>
          </a:xfrm>
          <a:prstGeom prst="rect">
            <a:avLst/>
          </a:prstGeom>
        </p:spPr>
        <p:txBody>
          <a:bodyPr vert="horz" wrap="square" lIns="0" tIns="0" rIns="0" bIns="0" rtlCol="0">
            <a:spAutoFit/>
          </a:bodyPr>
          <a:lstStyle/>
          <a:p>
            <a:pPr marL="11430">
              <a:lnSpc>
                <a:spcPct val="100000"/>
              </a:lnSpc>
            </a:pPr>
            <a:r>
              <a:rPr lang="tr-TR" sz="3600" b="1" spc="-5" dirty="0">
                <a:solidFill>
                  <a:srgbClr val="000000"/>
                </a:solidFill>
                <a:latin typeface="Arial"/>
                <a:cs typeface="Arial"/>
              </a:rPr>
              <a:t>Hormonların Birbirlerine Etkileri</a:t>
            </a:r>
            <a:endParaRPr sz="3600" dirty="0">
              <a:latin typeface="Arial"/>
              <a:cs typeface="Arial"/>
            </a:endParaRPr>
          </a:p>
        </p:txBody>
      </p:sp>
      <p:sp>
        <p:nvSpPr>
          <p:cNvPr id="3" name="object 3"/>
          <p:cNvSpPr txBox="1"/>
          <p:nvPr/>
        </p:nvSpPr>
        <p:spPr>
          <a:xfrm>
            <a:off x="535940" y="1256093"/>
            <a:ext cx="7988934" cy="4859655"/>
          </a:xfrm>
          <a:prstGeom prst="rect">
            <a:avLst/>
          </a:prstGeom>
        </p:spPr>
        <p:txBody>
          <a:bodyPr vert="horz" wrap="square" lIns="0" tIns="0" rIns="0" bIns="0" rtlCol="0">
            <a:spAutoFit/>
          </a:bodyPr>
          <a:lstStyle/>
          <a:p>
            <a:pPr marL="355600" marR="196215" indent="-342900">
              <a:lnSpc>
                <a:spcPts val="2920"/>
              </a:lnSpc>
              <a:buClr>
                <a:srgbClr val="CC3300"/>
              </a:buClr>
              <a:buSzPct val="74074"/>
              <a:buFont typeface="Wingdings"/>
              <a:buChar char=""/>
              <a:tabLst>
                <a:tab pos="355600" algn="l"/>
                <a:tab pos="5728970" algn="l"/>
              </a:tabLst>
            </a:pPr>
            <a:r>
              <a:rPr sz="2700" b="1" spc="-5" dirty="0">
                <a:solidFill>
                  <a:srgbClr val="FF0000"/>
                </a:solidFill>
                <a:latin typeface="Arial"/>
                <a:cs typeface="Arial"/>
              </a:rPr>
              <a:t>1. Permisif Etki </a:t>
            </a:r>
            <a:r>
              <a:rPr sz="2700" b="1" dirty="0">
                <a:solidFill>
                  <a:srgbClr val="FF0000"/>
                </a:solidFill>
                <a:latin typeface="Arial"/>
                <a:cs typeface="Arial"/>
              </a:rPr>
              <a:t>(İzin</a:t>
            </a:r>
            <a:r>
              <a:rPr sz="2700" b="1" spc="30" dirty="0">
                <a:solidFill>
                  <a:srgbClr val="FF0000"/>
                </a:solidFill>
                <a:latin typeface="Arial"/>
                <a:cs typeface="Arial"/>
              </a:rPr>
              <a:t> </a:t>
            </a:r>
            <a:r>
              <a:rPr sz="2700" b="1" spc="-5" dirty="0">
                <a:solidFill>
                  <a:srgbClr val="FF0000"/>
                </a:solidFill>
                <a:latin typeface="Arial"/>
                <a:cs typeface="Arial"/>
              </a:rPr>
              <a:t>verici</a:t>
            </a:r>
            <a:r>
              <a:rPr sz="2700" b="1" dirty="0">
                <a:solidFill>
                  <a:srgbClr val="FF0000"/>
                </a:solidFill>
                <a:latin typeface="Arial"/>
                <a:cs typeface="Arial"/>
              </a:rPr>
              <a:t> </a:t>
            </a:r>
            <a:r>
              <a:rPr sz="2700" b="1" spc="-5" dirty="0">
                <a:solidFill>
                  <a:srgbClr val="FF0000"/>
                </a:solidFill>
                <a:latin typeface="Arial"/>
                <a:cs typeface="Arial"/>
              </a:rPr>
              <a:t>Etki):	</a:t>
            </a:r>
            <a:r>
              <a:rPr sz="2700" spc="-5" dirty="0">
                <a:latin typeface="Arial"/>
                <a:cs typeface="Arial"/>
              </a:rPr>
              <a:t>Bir</a:t>
            </a:r>
            <a:r>
              <a:rPr sz="2700" spc="-95" dirty="0">
                <a:latin typeface="Arial"/>
                <a:cs typeface="Arial"/>
              </a:rPr>
              <a:t> </a:t>
            </a:r>
            <a:r>
              <a:rPr sz="2700" spc="-5" dirty="0">
                <a:latin typeface="Arial"/>
                <a:cs typeface="Arial"/>
              </a:rPr>
              <a:t>hormonun  </a:t>
            </a:r>
            <a:r>
              <a:rPr sz="2700" dirty="0">
                <a:latin typeface="Arial"/>
                <a:cs typeface="Arial"/>
              </a:rPr>
              <a:t>etkisini </a:t>
            </a:r>
            <a:r>
              <a:rPr sz="2700" spc="-5" dirty="0">
                <a:latin typeface="Arial"/>
                <a:cs typeface="Arial"/>
              </a:rPr>
              <a:t>gösterebilmesi için, diğer bir hormonun  ortamda bulunması</a:t>
            </a:r>
            <a:r>
              <a:rPr sz="2700" spc="-40" dirty="0">
                <a:latin typeface="Arial"/>
                <a:cs typeface="Arial"/>
              </a:rPr>
              <a:t> </a:t>
            </a:r>
            <a:r>
              <a:rPr sz="2700" spc="-5" dirty="0">
                <a:latin typeface="Arial"/>
                <a:cs typeface="Arial"/>
              </a:rPr>
              <a:t>gerekir.</a:t>
            </a:r>
            <a:endParaRPr sz="2700" dirty="0">
              <a:latin typeface="Arial"/>
              <a:cs typeface="Arial"/>
            </a:endParaRPr>
          </a:p>
          <a:p>
            <a:pPr marL="355600" indent="-342900">
              <a:lnSpc>
                <a:spcPct val="100000"/>
              </a:lnSpc>
              <a:spcBef>
                <a:spcPts val="280"/>
              </a:spcBef>
              <a:buClr>
                <a:srgbClr val="CC3300"/>
              </a:buClr>
              <a:buSzPct val="74074"/>
              <a:buFont typeface="Wingdings"/>
              <a:buChar char=""/>
              <a:tabLst>
                <a:tab pos="355600" algn="l"/>
              </a:tabLst>
            </a:pPr>
            <a:r>
              <a:rPr sz="2700" dirty="0">
                <a:solidFill>
                  <a:srgbClr val="0070C0"/>
                </a:solidFill>
                <a:latin typeface="Arial"/>
                <a:cs typeface="Arial"/>
              </a:rPr>
              <a:t>Örn: </a:t>
            </a:r>
            <a:r>
              <a:rPr sz="2700" spc="-5" dirty="0">
                <a:latin typeface="Arial"/>
                <a:cs typeface="Arial"/>
              </a:rPr>
              <a:t>FSH salgılanması için, </a:t>
            </a:r>
            <a:r>
              <a:rPr sz="2700" spc="-10" dirty="0">
                <a:latin typeface="Arial"/>
                <a:cs typeface="Arial"/>
              </a:rPr>
              <a:t>GnRH’a </a:t>
            </a:r>
            <a:r>
              <a:rPr sz="2700" spc="-5" dirty="0">
                <a:latin typeface="Arial"/>
                <a:cs typeface="Arial"/>
              </a:rPr>
              <a:t>ihtiyaç</a:t>
            </a:r>
            <a:r>
              <a:rPr sz="2700" spc="40" dirty="0">
                <a:latin typeface="Arial"/>
                <a:cs typeface="Arial"/>
              </a:rPr>
              <a:t> </a:t>
            </a:r>
            <a:r>
              <a:rPr sz="2700" spc="-5" dirty="0">
                <a:latin typeface="Arial"/>
                <a:cs typeface="Arial"/>
              </a:rPr>
              <a:t>vardır.</a:t>
            </a:r>
            <a:endParaRPr sz="2700" dirty="0">
              <a:latin typeface="Arial"/>
              <a:cs typeface="Arial"/>
            </a:endParaRPr>
          </a:p>
          <a:p>
            <a:pPr marL="355600" marR="1090930" indent="-342900">
              <a:lnSpc>
                <a:spcPts val="2920"/>
              </a:lnSpc>
              <a:spcBef>
                <a:spcPts val="685"/>
              </a:spcBef>
              <a:buClr>
                <a:srgbClr val="CC3300"/>
              </a:buClr>
              <a:buSzPct val="74074"/>
              <a:buFont typeface="Wingdings"/>
              <a:buChar char=""/>
              <a:tabLst>
                <a:tab pos="355600" algn="l"/>
              </a:tabLst>
            </a:pPr>
            <a:r>
              <a:rPr sz="2700" b="1" spc="-5" dirty="0">
                <a:solidFill>
                  <a:srgbClr val="FF0000"/>
                </a:solidFill>
                <a:latin typeface="Arial"/>
                <a:cs typeface="Arial"/>
              </a:rPr>
              <a:t>2. </a:t>
            </a:r>
            <a:r>
              <a:rPr sz="2700" b="1" dirty="0">
                <a:solidFill>
                  <a:srgbClr val="FF0000"/>
                </a:solidFill>
                <a:latin typeface="Arial"/>
                <a:cs typeface="Arial"/>
              </a:rPr>
              <a:t>Sinerjik Etki: </a:t>
            </a:r>
            <a:r>
              <a:rPr sz="2700" spc="-5" dirty="0">
                <a:latin typeface="Arial"/>
                <a:cs typeface="Arial"/>
              </a:rPr>
              <a:t>Bazı hormonlar, diğer bir  hormonla aynı hedefe yönelik </a:t>
            </a:r>
            <a:r>
              <a:rPr sz="2700" dirty="0">
                <a:latin typeface="Arial"/>
                <a:cs typeface="Arial"/>
              </a:rPr>
              <a:t>etki</a:t>
            </a:r>
            <a:r>
              <a:rPr sz="2700" spc="-30" dirty="0">
                <a:latin typeface="Arial"/>
                <a:cs typeface="Arial"/>
              </a:rPr>
              <a:t> </a:t>
            </a:r>
            <a:r>
              <a:rPr sz="2700" spc="-5" dirty="0">
                <a:latin typeface="Arial"/>
                <a:cs typeface="Arial"/>
              </a:rPr>
              <a:t>yaparlar.</a:t>
            </a:r>
            <a:endParaRPr sz="2700" dirty="0">
              <a:latin typeface="Arial"/>
              <a:cs typeface="Arial"/>
            </a:endParaRPr>
          </a:p>
          <a:p>
            <a:pPr marL="355600" marR="60960" indent="-342900">
              <a:lnSpc>
                <a:spcPts val="2920"/>
              </a:lnSpc>
              <a:spcBef>
                <a:spcPts val="640"/>
              </a:spcBef>
              <a:buClr>
                <a:srgbClr val="CC3300"/>
              </a:buClr>
              <a:buSzPct val="74074"/>
              <a:buFont typeface="Wingdings"/>
              <a:buChar char=""/>
              <a:tabLst>
                <a:tab pos="449580" algn="l"/>
                <a:tab pos="450215" algn="l"/>
              </a:tabLst>
            </a:pPr>
            <a:r>
              <a:rPr sz="2700" dirty="0">
                <a:solidFill>
                  <a:srgbClr val="0070C0"/>
                </a:solidFill>
                <a:latin typeface="Arial"/>
                <a:cs typeface="Arial"/>
              </a:rPr>
              <a:t>Örn</a:t>
            </a:r>
            <a:r>
              <a:rPr sz="2700" dirty="0">
                <a:latin typeface="Arial"/>
                <a:cs typeface="Arial"/>
              </a:rPr>
              <a:t>: </a:t>
            </a:r>
            <a:r>
              <a:rPr sz="2700" spc="-5" dirty="0">
                <a:latin typeface="Arial"/>
                <a:cs typeface="Arial"/>
              </a:rPr>
              <a:t>Süt oluşumu </a:t>
            </a:r>
            <a:r>
              <a:rPr sz="2700" dirty="0">
                <a:latin typeface="Arial"/>
                <a:cs typeface="Arial"/>
              </a:rPr>
              <a:t>için </a:t>
            </a:r>
            <a:r>
              <a:rPr sz="2700" spc="-5" dirty="0">
                <a:latin typeface="Arial"/>
                <a:cs typeface="Arial"/>
              </a:rPr>
              <a:t>Östrojen </a:t>
            </a:r>
            <a:r>
              <a:rPr sz="2700" dirty="0">
                <a:latin typeface="Arial"/>
                <a:cs typeface="Arial"/>
              </a:rPr>
              <a:t>ve </a:t>
            </a:r>
            <a:r>
              <a:rPr sz="2700" spc="-5" dirty="0">
                <a:latin typeface="Arial"/>
                <a:cs typeface="Arial"/>
              </a:rPr>
              <a:t>Progesteronun  </a:t>
            </a:r>
            <a:r>
              <a:rPr sz="2700" dirty="0">
                <a:latin typeface="Arial"/>
                <a:cs typeface="Arial"/>
              </a:rPr>
              <a:t>birlikte etkisi</a:t>
            </a:r>
            <a:r>
              <a:rPr sz="2700" spc="-60" dirty="0">
                <a:latin typeface="Arial"/>
                <a:cs typeface="Arial"/>
              </a:rPr>
              <a:t> </a:t>
            </a:r>
            <a:r>
              <a:rPr sz="2700" spc="-5" dirty="0">
                <a:latin typeface="Arial"/>
                <a:cs typeface="Arial"/>
              </a:rPr>
              <a:t>gereklidir.</a:t>
            </a:r>
            <a:endParaRPr sz="2700" dirty="0">
              <a:latin typeface="Arial"/>
              <a:cs typeface="Arial"/>
            </a:endParaRPr>
          </a:p>
          <a:p>
            <a:pPr marL="449580" indent="-436880">
              <a:lnSpc>
                <a:spcPts val="3080"/>
              </a:lnSpc>
              <a:spcBef>
                <a:spcPts val="280"/>
              </a:spcBef>
              <a:buClr>
                <a:srgbClr val="CC3300"/>
              </a:buClr>
              <a:buSzPct val="74074"/>
              <a:buFont typeface="Wingdings"/>
              <a:buChar char=""/>
              <a:tabLst>
                <a:tab pos="449580" algn="l"/>
                <a:tab pos="450215" algn="l"/>
              </a:tabLst>
            </a:pPr>
            <a:r>
              <a:rPr sz="2700" b="1" spc="-5" dirty="0">
                <a:solidFill>
                  <a:srgbClr val="FF0000"/>
                </a:solidFill>
                <a:latin typeface="Arial"/>
                <a:cs typeface="Arial"/>
              </a:rPr>
              <a:t>3. </a:t>
            </a:r>
            <a:r>
              <a:rPr sz="2700" b="1" spc="-10" dirty="0">
                <a:solidFill>
                  <a:srgbClr val="FF0000"/>
                </a:solidFill>
                <a:latin typeface="Arial"/>
                <a:cs typeface="Arial"/>
              </a:rPr>
              <a:t>Antagonist </a:t>
            </a:r>
            <a:r>
              <a:rPr sz="2700" b="1" spc="-5" dirty="0">
                <a:solidFill>
                  <a:srgbClr val="FF0000"/>
                </a:solidFill>
                <a:latin typeface="Arial"/>
                <a:cs typeface="Arial"/>
              </a:rPr>
              <a:t>Etki: </a:t>
            </a:r>
            <a:r>
              <a:rPr sz="2700" spc="-5" dirty="0">
                <a:latin typeface="Arial"/>
                <a:cs typeface="Arial"/>
              </a:rPr>
              <a:t>Bazen bir hormon</a:t>
            </a:r>
            <a:r>
              <a:rPr sz="2700" spc="55" dirty="0">
                <a:latin typeface="Arial"/>
                <a:cs typeface="Arial"/>
              </a:rPr>
              <a:t> </a:t>
            </a:r>
            <a:r>
              <a:rPr sz="2700" spc="-5" dirty="0">
                <a:latin typeface="Arial"/>
                <a:cs typeface="Arial"/>
              </a:rPr>
              <a:t>diğerini</a:t>
            </a:r>
            <a:endParaRPr sz="2700" dirty="0">
              <a:latin typeface="Arial"/>
              <a:cs typeface="Arial"/>
            </a:endParaRPr>
          </a:p>
          <a:p>
            <a:pPr marL="355600">
              <a:lnSpc>
                <a:spcPts val="3080"/>
              </a:lnSpc>
            </a:pPr>
            <a:r>
              <a:rPr sz="2700" spc="-5" dirty="0">
                <a:latin typeface="Arial"/>
                <a:cs typeface="Arial"/>
              </a:rPr>
              <a:t>üzerine engelleyici-kısıtlayıcı </a:t>
            </a:r>
            <a:r>
              <a:rPr sz="2700" dirty="0">
                <a:latin typeface="Arial"/>
                <a:cs typeface="Arial"/>
              </a:rPr>
              <a:t>etki</a:t>
            </a:r>
            <a:r>
              <a:rPr sz="2700" spc="10" dirty="0">
                <a:latin typeface="Arial"/>
                <a:cs typeface="Arial"/>
              </a:rPr>
              <a:t> </a:t>
            </a:r>
            <a:r>
              <a:rPr sz="2700" spc="-5" dirty="0">
                <a:latin typeface="Arial"/>
                <a:cs typeface="Arial"/>
              </a:rPr>
              <a:t>yapabilir.</a:t>
            </a:r>
            <a:endParaRPr sz="2700" dirty="0">
              <a:latin typeface="Arial"/>
              <a:cs typeface="Arial"/>
            </a:endParaRPr>
          </a:p>
          <a:p>
            <a:pPr marL="355600" indent="-342900">
              <a:lnSpc>
                <a:spcPts val="3080"/>
              </a:lnSpc>
              <a:spcBef>
                <a:spcPts val="320"/>
              </a:spcBef>
              <a:buClr>
                <a:srgbClr val="CC3300"/>
              </a:buClr>
              <a:buSzPct val="74074"/>
              <a:buFont typeface="Wingdings"/>
              <a:buChar char=""/>
              <a:tabLst>
                <a:tab pos="355600" algn="l"/>
              </a:tabLst>
            </a:pPr>
            <a:r>
              <a:rPr sz="2700" dirty="0">
                <a:solidFill>
                  <a:srgbClr val="0070C0"/>
                </a:solidFill>
                <a:latin typeface="Arial"/>
                <a:cs typeface="Arial"/>
              </a:rPr>
              <a:t>Örn:</a:t>
            </a:r>
            <a:r>
              <a:rPr sz="2700" dirty="0">
                <a:latin typeface="Arial"/>
                <a:cs typeface="Arial"/>
              </a:rPr>
              <a:t>, </a:t>
            </a:r>
            <a:r>
              <a:rPr sz="2700" spc="-5" dirty="0">
                <a:latin typeface="Arial"/>
                <a:cs typeface="Arial"/>
              </a:rPr>
              <a:t>Yükselen İnhibin hormonun,</a:t>
            </a:r>
            <a:r>
              <a:rPr sz="2700" spc="-45" dirty="0">
                <a:latin typeface="Arial"/>
                <a:cs typeface="Arial"/>
              </a:rPr>
              <a:t> </a:t>
            </a:r>
            <a:r>
              <a:rPr sz="2700" spc="-5" dirty="0">
                <a:latin typeface="Arial"/>
                <a:cs typeface="Arial"/>
              </a:rPr>
              <a:t>FSH’yı</a:t>
            </a:r>
            <a:endParaRPr sz="2700" dirty="0">
              <a:latin typeface="Arial"/>
              <a:cs typeface="Arial"/>
            </a:endParaRPr>
          </a:p>
          <a:p>
            <a:pPr marL="355600">
              <a:lnSpc>
                <a:spcPts val="3080"/>
              </a:lnSpc>
            </a:pPr>
            <a:r>
              <a:rPr sz="2700" spc="-5" dirty="0">
                <a:latin typeface="Arial"/>
                <a:cs typeface="Arial"/>
              </a:rPr>
              <a:t>engellemesi.</a:t>
            </a:r>
            <a:endParaRPr sz="2700" dirty="0">
              <a:latin typeface="Arial"/>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3401330960"/>
              </p:ext>
            </p:extLst>
          </p:nvPr>
        </p:nvGraphicFramePr>
        <p:xfrm>
          <a:off x="0" y="0"/>
          <a:ext cx="9137650" cy="6854821"/>
        </p:xfrm>
        <a:graphic>
          <a:graphicData uri="http://schemas.openxmlformats.org/drawingml/2006/table">
            <a:tbl>
              <a:tblPr firstRow="1" bandRow="1">
                <a:tableStyleId>{2D5ABB26-0587-4C30-8999-92F81FD0307C}</a:tableStyleId>
              </a:tblPr>
              <a:tblGrid>
                <a:gridCol w="3044825">
                  <a:extLst>
                    <a:ext uri="{9D8B030D-6E8A-4147-A177-3AD203B41FA5}">
                      <a16:colId xmlns:a16="http://schemas.microsoft.com/office/drawing/2014/main" xmlns="" val="20000"/>
                    </a:ext>
                  </a:extLst>
                </a:gridCol>
                <a:gridCol w="3048000">
                  <a:extLst>
                    <a:ext uri="{9D8B030D-6E8A-4147-A177-3AD203B41FA5}">
                      <a16:colId xmlns:a16="http://schemas.microsoft.com/office/drawing/2014/main" xmlns="" val="20001"/>
                    </a:ext>
                  </a:extLst>
                </a:gridCol>
                <a:gridCol w="3044825">
                  <a:extLst>
                    <a:ext uri="{9D8B030D-6E8A-4147-A177-3AD203B41FA5}">
                      <a16:colId xmlns:a16="http://schemas.microsoft.com/office/drawing/2014/main" xmlns="" val="20002"/>
                    </a:ext>
                  </a:extLst>
                </a:gridCol>
              </a:tblGrid>
              <a:tr h="545490">
                <a:tc>
                  <a:txBody>
                    <a:bodyPr/>
                    <a:lstStyle/>
                    <a:p>
                      <a:pPr marL="234950">
                        <a:lnSpc>
                          <a:spcPct val="100000"/>
                        </a:lnSpc>
                        <a:spcBef>
                          <a:spcPts val="1390"/>
                        </a:spcBef>
                      </a:pPr>
                      <a:r>
                        <a:rPr sz="1800" b="1" spc="-5" dirty="0">
                          <a:solidFill>
                            <a:srgbClr val="FFFFFF"/>
                          </a:solidFill>
                          <a:latin typeface="Arial"/>
                          <a:cs typeface="Arial"/>
                        </a:rPr>
                        <a:t>SENTEZLENDİĞİ</a:t>
                      </a:r>
                      <a:r>
                        <a:rPr sz="1800" b="1" spc="-70" dirty="0">
                          <a:solidFill>
                            <a:srgbClr val="FFFFFF"/>
                          </a:solidFill>
                          <a:latin typeface="Arial"/>
                          <a:cs typeface="Arial"/>
                        </a:rPr>
                        <a:t> </a:t>
                      </a:r>
                      <a:r>
                        <a:rPr sz="1800" b="1" spc="-5" dirty="0">
                          <a:solidFill>
                            <a:srgbClr val="FFFFFF"/>
                          </a:solidFill>
                          <a:latin typeface="Arial"/>
                          <a:cs typeface="Arial"/>
                        </a:rPr>
                        <a:t>DOKU</a:t>
                      </a:r>
                      <a:endParaRPr sz="1800">
                        <a:latin typeface="Arial"/>
                        <a:cs typeface="Arial"/>
                      </a:endParaRPr>
                    </a:p>
                  </a:txBody>
                  <a:tcPr marL="0" marR="0" marT="0" marB="0">
                    <a:lnL w="6350">
                      <a:solidFill>
                        <a:srgbClr val="FFFFFF"/>
                      </a:solidFill>
                      <a:prstDash val="solid"/>
                    </a:lnL>
                    <a:lnR w="12700">
                      <a:solidFill>
                        <a:srgbClr val="FFFFFF"/>
                      </a:solidFill>
                      <a:prstDash val="solid"/>
                    </a:lnR>
                    <a:lnT w="6350">
                      <a:solidFill>
                        <a:srgbClr val="FFFFFF"/>
                      </a:solidFill>
                      <a:prstDash val="solid"/>
                    </a:lnT>
                    <a:lnB w="38100">
                      <a:solidFill>
                        <a:srgbClr val="FFFFFF"/>
                      </a:solidFill>
                      <a:prstDash val="solid"/>
                    </a:lnB>
                    <a:solidFill>
                      <a:srgbClr val="FFCC00"/>
                    </a:solidFill>
                  </a:tcPr>
                </a:tc>
                <a:tc>
                  <a:txBody>
                    <a:bodyPr/>
                    <a:lstStyle/>
                    <a:p>
                      <a:pPr algn="ctr">
                        <a:lnSpc>
                          <a:spcPct val="100000"/>
                        </a:lnSpc>
                        <a:spcBef>
                          <a:spcPts val="1390"/>
                        </a:spcBef>
                      </a:pPr>
                      <a:r>
                        <a:rPr sz="1800" b="1" spc="-5" dirty="0">
                          <a:solidFill>
                            <a:srgbClr val="FFFFFF"/>
                          </a:solidFill>
                          <a:latin typeface="Arial"/>
                          <a:cs typeface="Arial"/>
                        </a:rPr>
                        <a:t>HORMON</a:t>
                      </a:r>
                      <a:endParaRPr sz="1800">
                        <a:latin typeface="Arial"/>
                        <a:cs typeface="Arial"/>
                      </a:endParaRPr>
                    </a:p>
                  </a:txBody>
                  <a:tcPr marL="0" marR="0" marT="0" marB="0">
                    <a:lnL w="12700">
                      <a:solidFill>
                        <a:srgbClr val="FFFFFF"/>
                      </a:solidFill>
                      <a:prstDash val="solid"/>
                    </a:lnL>
                    <a:lnR w="12700">
                      <a:solidFill>
                        <a:srgbClr val="FFFFFF"/>
                      </a:solidFill>
                      <a:prstDash val="solid"/>
                    </a:lnR>
                    <a:lnT w="6350">
                      <a:solidFill>
                        <a:srgbClr val="FFFFFF"/>
                      </a:solidFill>
                      <a:prstDash val="solid"/>
                    </a:lnT>
                    <a:lnB w="38100">
                      <a:solidFill>
                        <a:srgbClr val="FFFFFF"/>
                      </a:solidFill>
                      <a:prstDash val="solid"/>
                    </a:lnB>
                    <a:solidFill>
                      <a:srgbClr val="FFCC00"/>
                    </a:solidFill>
                  </a:tcPr>
                </a:tc>
                <a:tc>
                  <a:txBody>
                    <a:bodyPr/>
                    <a:lstStyle/>
                    <a:p>
                      <a:pPr marL="754380">
                        <a:lnSpc>
                          <a:spcPct val="100000"/>
                        </a:lnSpc>
                        <a:spcBef>
                          <a:spcPts val="1390"/>
                        </a:spcBef>
                      </a:pPr>
                      <a:r>
                        <a:rPr sz="1800" b="1" spc="-5" dirty="0">
                          <a:solidFill>
                            <a:srgbClr val="FFFFFF"/>
                          </a:solidFill>
                          <a:latin typeface="Arial"/>
                          <a:cs typeface="Arial"/>
                        </a:rPr>
                        <a:t>FONKSİYONU</a:t>
                      </a:r>
                      <a:endParaRPr sz="1800">
                        <a:latin typeface="Arial"/>
                        <a:cs typeface="Arial"/>
                      </a:endParaRPr>
                    </a:p>
                  </a:txBody>
                  <a:tcPr marL="0" marR="0" marT="0" marB="0">
                    <a:lnL w="12700">
                      <a:solidFill>
                        <a:srgbClr val="FFFFFF"/>
                      </a:solidFill>
                      <a:prstDash val="solid"/>
                    </a:lnL>
                    <a:lnR w="6350">
                      <a:solidFill>
                        <a:srgbClr val="FFFFFF"/>
                      </a:solidFill>
                      <a:prstDash val="solid"/>
                    </a:lnR>
                    <a:lnT w="6350">
                      <a:solidFill>
                        <a:srgbClr val="FFFFFF"/>
                      </a:solidFill>
                      <a:prstDash val="solid"/>
                    </a:lnT>
                    <a:lnB w="38100">
                      <a:solidFill>
                        <a:srgbClr val="FFFFFF"/>
                      </a:solidFill>
                      <a:prstDash val="solid"/>
                    </a:lnB>
                    <a:solidFill>
                      <a:srgbClr val="FFCC00"/>
                    </a:solidFill>
                  </a:tcPr>
                </a:tc>
                <a:extLst>
                  <a:ext uri="{0D108BD9-81ED-4DB2-BD59-A6C34878D82A}">
                    <a16:rowId xmlns:a16="http://schemas.microsoft.com/office/drawing/2014/main" xmlns="" val="10000"/>
                  </a:ext>
                </a:extLst>
              </a:tr>
              <a:tr h="487705">
                <a:tc rowSpan="5">
                  <a:txBody>
                    <a:bodyPr/>
                    <a:lstStyle/>
                    <a:p>
                      <a:pPr>
                        <a:lnSpc>
                          <a:spcPct val="100000"/>
                        </a:lnSpc>
                      </a:pPr>
                      <a:endParaRPr sz="1800" dirty="0">
                        <a:latin typeface="Times New Roman"/>
                        <a:cs typeface="Times New Roman"/>
                      </a:endParaRPr>
                    </a:p>
                    <a:p>
                      <a:pPr>
                        <a:lnSpc>
                          <a:spcPct val="100000"/>
                        </a:lnSpc>
                      </a:pPr>
                      <a:endParaRPr sz="1800" dirty="0">
                        <a:latin typeface="Times New Roman"/>
                        <a:cs typeface="Times New Roman"/>
                      </a:endParaRPr>
                    </a:p>
                    <a:p>
                      <a:pPr>
                        <a:lnSpc>
                          <a:spcPct val="100000"/>
                        </a:lnSpc>
                      </a:pPr>
                      <a:endParaRPr sz="1800" dirty="0">
                        <a:latin typeface="Times New Roman"/>
                        <a:cs typeface="Times New Roman"/>
                      </a:endParaRPr>
                    </a:p>
                    <a:p>
                      <a:pPr>
                        <a:lnSpc>
                          <a:spcPct val="100000"/>
                        </a:lnSpc>
                      </a:pPr>
                      <a:endParaRPr sz="1800" dirty="0">
                        <a:latin typeface="Times New Roman"/>
                        <a:cs typeface="Times New Roman"/>
                      </a:endParaRPr>
                    </a:p>
                    <a:p>
                      <a:pPr>
                        <a:lnSpc>
                          <a:spcPct val="100000"/>
                        </a:lnSpc>
                      </a:pPr>
                      <a:endParaRPr sz="1800" dirty="0">
                        <a:latin typeface="Times New Roman"/>
                        <a:cs typeface="Times New Roman"/>
                      </a:endParaRPr>
                    </a:p>
                    <a:p>
                      <a:pPr>
                        <a:lnSpc>
                          <a:spcPct val="100000"/>
                        </a:lnSpc>
                      </a:pPr>
                      <a:endParaRPr sz="1800" dirty="0">
                        <a:latin typeface="Times New Roman"/>
                        <a:cs typeface="Times New Roman"/>
                      </a:endParaRPr>
                    </a:p>
                    <a:p>
                      <a:pPr>
                        <a:lnSpc>
                          <a:spcPct val="100000"/>
                        </a:lnSpc>
                        <a:spcBef>
                          <a:spcPts val="45"/>
                        </a:spcBef>
                      </a:pPr>
                      <a:endParaRPr sz="2450" dirty="0">
                        <a:latin typeface="Times New Roman"/>
                        <a:cs typeface="Times New Roman"/>
                      </a:endParaRPr>
                    </a:p>
                    <a:p>
                      <a:pPr marL="753745">
                        <a:lnSpc>
                          <a:spcPct val="100000"/>
                        </a:lnSpc>
                      </a:pPr>
                      <a:r>
                        <a:rPr sz="1800" b="1" spc="-20" dirty="0">
                          <a:latin typeface="Arial"/>
                          <a:cs typeface="Arial"/>
                        </a:rPr>
                        <a:t>HİPOTALAMUS</a:t>
                      </a:r>
                      <a:endParaRPr sz="1800" dirty="0">
                        <a:latin typeface="Arial"/>
                        <a:cs typeface="Arial"/>
                      </a:endParaRPr>
                    </a:p>
                  </a:txBody>
                  <a:tcPr marL="0" marR="0" marT="0" marB="0">
                    <a:lnL w="635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ECCB"/>
                    </a:solidFill>
                  </a:tcPr>
                </a:tc>
                <a:tc>
                  <a:txBody>
                    <a:bodyPr/>
                    <a:lstStyle/>
                    <a:p>
                      <a:pPr algn="ctr">
                        <a:lnSpc>
                          <a:spcPct val="100000"/>
                        </a:lnSpc>
                        <a:spcBef>
                          <a:spcPts val="1130"/>
                        </a:spcBef>
                      </a:pPr>
                      <a:r>
                        <a:rPr sz="1600" b="1" spc="-10" dirty="0">
                          <a:latin typeface="Arial"/>
                          <a:cs typeface="Arial"/>
                        </a:rPr>
                        <a:t>GnRH</a:t>
                      </a:r>
                      <a:endParaRPr sz="16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ECCB"/>
                    </a:solidFill>
                  </a:tcPr>
                </a:tc>
                <a:tc>
                  <a:txBody>
                    <a:bodyPr/>
                    <a:lstStyle/>
                    <a:p>
                      <a:pPr marL="62230">
                        <a:lnSpc>
                          <a:spcPct val="100000"/>
                        </a:lnSpc>
                        <a:spcBef>
                          <a:spcPts val="1130"/>
                        </a:spcBef>
                      </a:pPr>
                      <a:r>
                        <a:rPr sz="1600" spc="-5" dirty="0">
                          <a:latin typeface="Arial"/>
                          <a:cs typeface="Arial"/>
                        </a:rPr>
                        <a:t>FSH, LH </a:t>
                      </a:r>
                      <a:r>
                        <a:rPr sz="1600" spc="-10" dirty="0">
                          <a:latin typeface="Arial"/>
                          <a:cs typeface="Arial"/>
                        </a:rPr>
                        <a:t>salınımını</a:t>
                      </a:r>
                      <a:r>
                        <a:rPr sz="1600" spc="60" dirty="0">
                          <a:latin typeface="Arial"/>
                          <a:cs typeface="Arial"/>
                        </a:rPr>
                        <a:t> </a:t>
                      </a:r>
                      <a:r>
                        <a:rPr sz="1600" spc="-25" dirty="0">
                          <a:latin typeface="Arial"/>
                          <a:cs typeface="Arial"/>
                        </a:rPr>
                        <a:t>uyarır.</a:t>
                      </a:r>
                      <a:endParaRPr sz="1600">
                        <a:latin typeface="Arial"/>
                        <a:cs typeface="Arial"/>
                      </a:endParaRPr>
                    </a:p>
                  </a:txBody>
                  <a:tcPr marL="0" marR="0" marT="0" marB="0">
                    <a:lnL w="12700">
                      <a:solidFill>
                        <a:srgbClr val="FFFFFF"/>
                      </a:solidFill>
                      <a:prstDash val="solid"/>
                    </a:lnL>
                    <a:lnR w="6350">
                      <a:solidFill>
                        <a:srgbClr val="FFFFFF"/>
                      </a:solidFill>
                      <a:prstDash val="solid"/>
                    </a:lnR>
                    <a:lnT w="38100">
                      <a:solidFill>
                        <a:srgbClr val="FFFFFF"/>
                      </a:solidFill>
                      <a:prstDash val="solid"/>
                    </a:lnT>
                    <a:lnB w="12700">
                      <a:solidFill>
                        <a:srgbClr val="FFFFFF"/>
                      </a:solidFill>
                      <a:prstDash val="solid"/>
                    </a:lnB>
                    <a:solidFill>
                      <a:srgbClr val="FFECCB"/>
                    </a:solidFill>
                  </a:tcPr>
                </a:tc>
                <a:extLst>
                  <a:ext uri="{0D108BD9-81ED-4DB2-BD59-A6C34878D82A}">
                    <a16:rowId xmlns:a16="http://schemas.microsoft.com/office/drawing/2014/main" xmlns="" val="10001"/>
                  </a:ext>
                </a:extLst>
              </a:tr>
              <a:tr h="739800">
                <a:tc vMerge="1">
                  <a:txBody>
                    <a:bodyPr/>
                    <a:lstStyle/>
                    <a:p>
                      <a:endParaRPr/>
                    </a:p>
                  </a:txBody>
                  <a:tcPr marL="0" marR="0" marT="0" marB="0">
                    <a:lnL w="635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ECCB"/>
                    </a:solidFill>
                  </a:tcPr>
                </a:tc>
                <a:tc>
                  <a:txBody>
                    <a:bodyPr/>
                    <a:lstStyle/>
                    <a:p>
                      <a:pPr algn="ctr">
                        <a:lnSpc>
                          <a:spcPct val="100000"/>
                        </a:lnSpc>
                        <a:spcBef>
                          <a:spcPts val="1230"/>
                        </a:spcBef>
                      </a:pPr>
                      <a:r>
                        <a:rPr sz="1600" b="1" spc="-5" dirty="0">
                          <a:latin typeface="Arial"/>
                          <a:cs typeface="Arial"/>
                        </a:rPr>
                        <a:t>PRH</a:t>
                      </a:r>
                      <a:endParaRPr sz="16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6E7"/>
                    </a:solidFill>
                  </a:tcPr>
                </a:tc>
                <a:tc>
                  <a:txBody>
                    <a:bodyPr/>
                    <a:lstStyle/>
                    <a:p>
                      <a:pPr marL="62230">
                        <a:lnSpc>
                          <a:spcPct val="100000"/>
                        </a:lnSpc>
                        <a:spcBef>
                          <a:spcPts val="1230"/>
                        </a:spcBef>
                      </a:pPr>
                      <a:r>
                        <a:rPr sz="1600" spc="-5" dirty="0">
                          <a:latin typeface="Arial"/>
                          <a:cs typeface="Arial"/>
                        </a:rPr>
                        <a:t>Prolaktin </a:t>
                      </a:r>
                      <a:r>
                        <a:rPr sz="1600" spc="-10" dirty="0">
                          <a:latin typeface="Arial"/>
                          <a:cs typeface="Arial"/>
                        </a:rPr>
                        <a:t>salınımını</a:t>
                      </a:r>
                      <a:r>
                        <a:rPr sz="1600" spc="65" dirty="0">
                          <a:latin typeface="Arial"/>
                          <a:cs typeface="Arial"/>
                        </a:rPr>
                        <a:t> </a:t>
                      </a:r>
                      <a:r>
                        <a:rPr sz="1600" spc="-25" dirty="0">
                          <a:latin typeface="Arial"/>
                          <a:cs typeface="Arial"/>
                        </a:rPr>
                        <a:t>uyarır.</a:t>
                      </a:r>
                      <a:endParaRPr sz="1600">
                        <a:latin typeface="Arial"/>
                        <a:cs typeface="Arial"/>
                      </a:endParaRPr>
                    </a:p>
                  </a:txBody>
                  <a:tcPr marL="0" marR="0" marT="0" marB="0">
                    <a:lnL w="12700">
                      <a:solidFill>
                        <a:srgbClr val="FFFFFF"/>
                      </a:solidFill>
                      <a:prstDash val="solid"/>
                    </a:lnL>
                    <a:lnR w="6350">
                      <a:solidFill>
                        <a:srgbClr val="FFFFFF"/>
                      </a:solidFill>
                      <a:prstDash val="solid"/>
                    </a:lnR>
                    <a:lnT w="12700">
                      <a:solidFill>
                        <a:srgbClr val="FFFFFF"/>
                      </a:solidFill>
                      <a:prstDash val="solid"/>
                    </a:lnT>
                    <a:lnB w="12700">
                      <a:solidFill>
                        <a:srgbClr val="FFFFFF"/>
                      </a:solidFill>
                      <a:prstDash val="solid"/>
                    </a:lnB>
                    <a:solidFill>
                      <a:srgbClr val="FFF6E7"/>
                    </a:solidFill>
                  </a:tcPr>
                </a:tc>
                <a:extLst>
                  <a:ext uri="{0D108BD9-81ED-4DB2-BD59-A6C34878D82A}">
                    <a16:rowId xmlns:a16="http://schemas.microsoft.com/office/drawing/2014/main" xmlns="" val="10002"/>
                  </a:ext>
                </a:extLst>
              </a:tr>
              <a:tr h="739813">
                <a:tc vMerge="1">
                  <a:txBody>
                    <a:bodyPr/>
                    <a:lstStyle/>
                    <a:p>
                      <a:endParaRPr/>
                    </a:p>
                  </a:txBody>
                  <a:tcPr marL="0" marR="0" marT="0" marB="0">
                    <a:lnL w="635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ECCB"/>
                    </a:solidFill>
                  </a:tcPr>
                </a:tc>
                <a:tc>
                  <a:txBody>
                    <a:bodyPr/>
                    <a:lstStyle/>
                    <a:p>
                      <a:pPr algn="ctr">
                        <a:lnSpc>
                          <a:spcPct val="100000"/>
                        </a:lnSpc>
                        <a:spcBef>
                          <a:spcPts val="1230"/>
                        </a:spcBef>
                      </a:pPr>
                      <a:r>
                        <a:rPr sz="1600" b="1" spc="-5" dirty="0">
                          <a:latin typeface="Arial"/>
                          <a:cs typeface="Arial"/>
                        </a:rPr>
                        <a:t>PIF</a:t>
                      </a:r>
                      <a:endParaRPr sz="16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CCB"/>
                    </a:solidFill>
                  </a:tcPr>
                </a:tc>
                <a:tc>
                  <a:txBody>
                    <a:bodyPr/>
                    <a:lstStyle/>
                    <a:p>
                      <a:pPr marL="62230">
                        <a:lnSpc>
                          <a:spcPct val="100000"/>
                        </a:lnSpc>
                        <a:spcBef>
                          <a:spcPts val="1230"/>
                        </a:spcBef>
                      </a:pPr>
                      <a:r>
                        <a:rPr sz="1600" spc="-5" dirty="0">
                          <a:latin typeface="Arial"/>
                          <a:cs typeface="Arial"/>
                        </a:rPr>
                        <a:t>Prolaktin </a:t>
                      </a:r>
                      <a:r>
                        <a:rPr sz="1600" spc="-10" dirty="0">
                          <a:latin typeface="Arial"/>
                          <a:cs typeface="Arial"/>
                        </a:rPr>
                        <a:t>salınımını </a:t>
                      </a:r>
                      <a:r>
                        <a:rPr sz="1600" spc="-5" dirty="0">
                          <a:latin typeface="Arial"/>
                          <a:cs typeface="Arial"/>
                        </a:rPr>
                        <a:t>inhibe</a:t>
                      </a:r>
                      <a:r>
                        <a:rPr sz="1600" spc="50" dirty="0">
                          <a:latin typeface="Arial"/>
                          <a:cs typeface="Arial"/>
                        </a:rPr>
                        <a:t> </a:t>
                      </a:r>
                      <a:r>
                        <a:rPr sz="1600" spc="-20" dirty="0">
                          <a:latin typeface="Arial"/>
                          <a:cs typeface="Arial"/>
                        </a:rPr>
                        <a:t>eder.</a:t>
                      </a:r>
                      <a:endParaRPr sz="1600">
                        <a:latin typeface="Arial"/>
                        <a:cs typeface="Arial"/>
                      </a:endParaRPr>
                    </a:p>
                  </a:txBody>
                  <a:tcPr marL="0" marR="0" marT="0" marB="0">
                    <a:lnL w="12700">
                      <a:solidFill>
                        <a:srgbClr val="FFFFFF"/>
                      </a:solidFill>
                      <a:prstDash val="solid"/>
                    </a:lnL>
                    <a:lnR w="6350">
                      <a:solidFill>
                        <a:srgbClr val="FFFFFF"/>
                      </a:solidFill>
                      <a:prstDash val="solid"/>
                    </a:lnR>
                    <a:lnT w="12700">
                      <a:solidFill>
                        <a:srgbClr val="FFFFFF"/>
                      </a:solidFill>
                      <a:prstDash val="solid"/>
                    </a:lnT>
                    <a:lnB w="12700">
                      <a:solidFill>
                        <a:srgbClr val="FFFFFF"/>
                      </a:solidFill>
                      <a:prstDash val="solid"/>
                    </a:lnB>
                    <a:solidFill>
                      <a:srgbClr val="FFECCB"/>
                    </a:solidFill>
                  </a:tcPr>
                </a:tc>
                <a:extLst>
                  <a:ext uri="{0D108BD9-81ED-4DB2-BD59-A6C34878D82A}">
                    <a16:rowId xmlns:a16="http://schemas.microsoft.com/office/drawing/2014/main" xmlns="" val="10003"/>
                  </a:ext>
                </a:extLst>
              </a:tr>
              <a:tr h="975410">
                <a:tc vMerge="1">
                  <a:txBody>
                    <a:bodyPr/>
                    <a:lstStyle/>
                    <a:p>
                      <a:endParaRPr/>
                    </a:p>
                  </a:txBody>
                  <a:tcPr marL="0" marR="0" marT="0" marB="0">
                    <a:lnL w="635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ECCB"/>
                    </a:solidFill>
                  </a:tcPr>
                </a:tc>
                <a:tc>
                  <a:txBody>
                    <a:bodyPr/>
                    <a:lstStyle/>
                    <a:p>
                      <a:pPr algn="ctr">
                        <a:lnSpc>
                          <a:spcPct val="100000"/>
                        </a:lnSpc>
                        <a:spcBef>
                          <a:spcPts val="1230"/>
                        </a:spcBef>
                      </a:pPr>
                      <a:r>
                        <a:rPr sz="1600" b="1" spc="-5" dirty="0" err="1">
                          <a:latin typeface="Arial"/>
                          <a:cs typeface="Arial"/>
                        </a:rPr>
                        <a:t>Oksitosin</a:t>
                      </a:r>
                      <a:endParaRPr sz="1600" dirty="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6E7"/>
                    </a:solidFill>
                  </a:tcPr>
                </a:tc>
                <a:tc>
                  <a:txBody>
                    <a:bodyPr/>
                    <a:lstStyle/>
                    <a:p>
                      <a:pPr marL="85090" marR="412115">
                        <a:lnSpc>
                          <a:spcPct val="100000"/>
                        </a:lnSpc>
                        <a:spcBef>
                          <a:spcPts val="270"/>
                        </a:spcBef>
                      </a:pPr>
                      <a:r>
                        <a:rPr sz="1600" spc="-5" dirty="0">
                          <a:latin typeface="Arial"/>
                          <a:cs typeface="Arial"/>
                        </a:rPr>
                        <a:t>gametlerin transportu, sütün  indirilmesi,</a:t>
                      </a:r>
                      <a:endParaRPr sz="1600">
                        <a:latin typeface="Arial"/>
                        <a:cs typeface="Arial"/>
                      </a:endParaRPr>
                    </a:p>
                  </a:txBody>
                  <a:tcPr marL="0" marR="0" marT="0" marB="0">
                    <a:lnL w="12700">
                      <a:solidFill>
                        <a:srgbClr val="FFFFFF"/>
                      </a:solidFill>
                      <a:prstDash val="solid"/>
                    </a:lnL>
                    <a:lnR w="6350">
                      <a:solidFill>
                        <a:srgbClr val="FFFFFF"/>
                      </a:solidFill>
                      <a:prstDash val="solid"/>
                    </a:lnR>
                    <a:lnT w="12700">
                      <a:solidFill>
                        <a:srgbClr val="FFFFFF"/>
                      </a:solidFill>
                      <a:prstDash val="solid"/>
                    </a:lnT>
                    <a:lnB w="12700">
                      <a:solidFill>
                        <a:srgbClr val="FFFFFF"/>
                      </a:solidFill>
                      <a:prstDash val="solid"/>
                    </a:lnB>
                    <a:solidFill>
                      <a:srgbClr val="FFF6E7"/>
                    </a:solidFill>
                  </a:tcPr>
                </a:tc>
                <a:extLst>
                  <a:ext uri="{0D108BD9-81ED-4DB2-BD59-A6C34878D82A}">
                    <a16:rowId xmlns:a16="http://schemas.microsoft.com/office/drawing/2014/main" xmlns="" val="10004"/>
                  </a:ext>
                </a:extLst>
              </a:tr>
              <a:tr h="739800">
                <a:tc vMerge="1">
                  <a:txBody>
                    <a:bodyPr/>
                    <a:lstStyle/>
                    <a:p>
                      <a:endParaRPr/>
                    </a:p>
                  </a:txBody>
                  <a:tcPr marL="0" marR="0" marT="0" marB="0">
                    <a:lnL w="635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ECCB"/>
                    </a:solidFill>
                  </a:tcPr>
                </a:tc>
                <a:tc>
                  <a:txBody>
                    <a:bodyPr/>
                    <a:lstStyle/>
                    <a:p>
                      <a:endParaRPr lang="tr-T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CCB"/>
                    </a:solidFill>
                  </a:tcPr>
                </a:tc>
                <a:tc>
                  <a:txBody>
                    <a:bodyPr/>
                    <a:lstStyle/>
                    <a:p>
                      <a:endParaRPr lang="tr-TR" dirty="0"/>
                    </a:p>
                  </a:txBody>
                  <a:tcPr marL="0" marR="0" marT="0" marB="0">
                    <a:lnL w="12700">
                      <a:solidFill>
                        <a:srgbClr val="FFFFFF"/>
                      </a:solidFill>
                      <a:prstDash val="solid"/>
                    </a:lnL>
                    <a:lnR w="6350">
                      <a:solidFill>
                        <a:srgbClr val="FFFFFF"/>
                      </a:solidFill>
                      <a:prstDash val="solid"/>
                    </a:lnR>
                    <a:lnT w="12700">
                      <a:solidFill>
                        <a:srgbClr val="FFFFFF"/>
                      </a:solidFill>
                      <a:prstDash val="solid"/>
                    </a:lnT>
                    <a:lnB w="12700">
                      <a:solidFill>
                        <a:srgbClr val="FFFFFF"/>
                      </a:solidFill>
                      <a:prstDash val="solid"/>
                    </a:lnB>
                    <a:solidFill>
                      <a:srgbClr val="FFECCB"/>
                    </a:solidFill>
                  </a:tcPr>
                </a:tc>
                <a:extLst>
                  <a:ext uri="{0D108BD9-81ED-4DB2-BD59-A6C34878D82A}">
                    <a16:rowId xmlns:a16="http://schemas.microsoft.com/office/drawing/2014/main" xmlns="" val="10005"/>
                  </a:ext>
                </a:extLst>
              </a:tr>
              <a:tr h="1005890">
                <a:tc rowSpan="3">
                  <a:txBody>
                    <a:bodyPr/>
                    <a:lstStyle/>
                    <a:p>
                      <a:pPr>
                        <a:lnSpc>
                          <a:spcPct val="100000"/>
                        </a:lnSpc>
                      </a:pPr>
                      <a:endParaRPr sz="1800">
                        <a:latin typeface="Times New Roman"/>
                        <a:cs typeface="Times New Roman"/>
                      </a:endParaRPr>
                    </a:p>
                    <a:p>
                      <a:pPr>
                        <a:lnSpc>
                          <a:spcPct val="100000"/>
                        </a:lnSpc>
                      </a:pPr>
                      <a:endParaRPr sz="1800">
                        <a:latin typeface="Times New Roman"/>
                        <a:cs typeface="Times New Roman"/>
                      </a:endParaRPr>
                    </a:p>
                    <a:p>
                      <a:pPr>
                        <a:lnSpc>
                          <a:spcPct val="100000"/>
                        </a:lnSpc>
                      </a:pPr>
                      <a:endParaRPr sz="1800">
                        <a:latin typeface="Times New Roman"/>
                        <a:cs typeface="Times New Roman"/>
                      </a:endParaRPr>
                    </a:p>
                    <a:p>
                      <a:pPr>
                        <a:lnSpc>
                          <a:spcPct val="100000"/>
                        </a:lnSpc>
                        <a:spcBef>
                          <a:spcPts val="45"/>
                        </a:spcBef>
                      </a:pPr>
                      <a:endParaRPr sz="2300">
                        <a:latin typeface="Times New Roman"/>
                        <a:cs typeface="Times New Roman"/>
                      </a:endParaRPr>
                    </a:p>
                    <a:p>
                      <a:pPr algn="ctr">
                        <a:lnSpc>
                          <a:spcPct val="100000"/>
                        </a:lnSpc>
                      </a:pPr>
                      <a:r>
                        <a:rPr sz="1800" b="1" spc="-5" dirty="0">
                          <a:latin typeface="Arial"/>
                          <a:cs typeface="Arial"/>
                        </a:rPr>
                        <a:t>HİPOFİZ</a:t>
                      </a:r>
                      <a:endParaRPr sz="1800">
                        <a:latin typeface="Arial"/>
                        <a:cs typeface="Arial"/>
                      </a:endParaRPr>
                    </a:p>
                    <a:p>
                      <a:pPr algn="ctr">
                        <a:lnSpc>
                          <a:spcPct val="100000"/>
                        </a:lnSpc>
                      </a:pPr>
                      <a:r>
                        <a:rPr sz="1800" b="1" dirty="0">
                          <a:latin typeface="Arial"/>
                          <a:cs typeface="Arial"/>
                        </a:rPr>
                        <a:t>(ÖN</a:t>
                      </a:r>
                      <a:r>
                        <a:rPr sz="1800" b="1" spc="-90" dirty="0">
                          <a:latin typeface="Arial"/>
                          <a:cs typeface="Arial"/>
                        </a:rPr>
                        <a:t> </a:t>
                      </a:r>
                      <a:r>
                        <a:rPr sz="1800" b="1" spc="-5" dirty="0">
                          <a:latin typeface="Arial"/>
                          <a:cs typeface="Arial"/>
                        </a:rPr>
                        <a:t>LOB)</a:t>
                      </a:r>
                      <a:endParaRPr sz="1800">
                        <a:latin typeface="Arial"/>
                        <a:cs typeface="Arial"/>
                      </a:endParaRPr>
                    </a:p>
                  </a:txBody>
                  <a:tcPr marL="0" marR="0" marT="0" marB="0">
                    <a:lnL w="6350">
                      <a:solidFill>
                        <a:srgbClr val="FFFFFF"/>
                      </a:solidFill>
                      <a:prstDash val="solid"/>
                    </a:lnL>
                    <a:lnR w="12700">
                      <a:solidFill>
                        <a:srgbClr val="FFFFFF"/>
                      </a:solidFill>
                      <a:prstDash val="solid"/>
                    </a:lnR>
                    <a:lnT w="12700">
                      <a:solidFill>
                        <a:srgbClr val="FFFFFF"/>
                      </a:solidFill>
                      <a:prstDash val="solid"/>
                    </a:lnT>
                    <a:solidFill>
                      <a:srgbClr val="FFF6E7"/>
                    </a:solidFill>
                  </a:tcPr>
                </a:tc>
                <a:tc>
                  <a:txBody>
                    <a:bodyPr/>
                    <a:lstStyle/>
                    <a:p>
                      <a:pPr algn="ctr">
                        <a:lnSpc>
                          <a:spcPct val="100000"/>
                        </a:lnSpc>
                        <a:spcBef>
                          <a:spcPts val="1230"/>
                        </a:spcBef>
                      </a:pPr>
                      <a:r>
                        <a:rPr sz="1600" b="1" spc="-5" dirty="0">
                          <a:latin typeface="Arial"/>
                          <a:cs typeface="Arial"/>
                        </a:rPr>
                        <a:t>FSH</a:t>
                      </a:r>
                      <a:endParaRPr sz="16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6E7"/>
                    </a:solidFill>
                  </a:tcPr>
                </a:tc>
                <a:tc>
                  <a:txBody>
                    <a:bodyPr/>
                    <a:lstStyle/>
                    <a:p>
                      <a:pPr marL="61594">
                        <a:lnSpc>
                          <a:spcPct val="100000"/>
                        </a:lnSpc>
                        <a:spcBef>
                          <a:spcPts val="830"/>
                        </a:spcBef>
                      </a:pPr>
                      <a:r>
                        <a:rPr sz="1100" spc="-5" dirty="0">
                          <a:latin typeface="Arial"/>
                          <a:cs typeface="Arial"/>
                        </a:rPr>
                        <a:t>Foliküler </a:t>
                      </a:r>
                      <a:r>
                        <a:rPr sz="1100" dirty="0">
                          <a:latin typeface="Arial"/>
                          <a:cs typeface="Arial"/>
                        </a:rPr>
                        <a:t>gelişim, Östrojen</a:t>
                      </a:r>
                      <a:r>
                        <a:rPr sz="1100" spc="-55" dirty="0">
                          <a:latin typeface="Arial"/>
                          <a:cs typeface="Arial"/>
                        </a:rPr>
                        <a:t> </a:t>
                      </a:r>
                      <a:r>
                        <a:rPr sz="1100" spc="-5" dirty="0">
                          <a:latin typeface="Arial"/>
                          <a:cs typeface="Arial"/>
                        </a:rPr>
                        <a:t>üretiminin</a:t>
                      </a:r>
                      <a:endParaRPr sz="1100" dirty="0">
                        <a:latin typeface="Arial"/>
                        <a:cs typeface="Arial"/>
                      </a:endParaRPr>
                    </a:p>
                    <a:p>
                      <a:pPr marL="62230" marR="387985" indent="-635">
                        <a:lnSpc>
                          <a:spcPct val="200000"/>
                        </a:lnSpc>
                      </a:pPr>
                      <a:r>
                        <a:rPr sz="1100" spc="-5" dirty="0">
                          <a:latin typeface="Arial"/>
                          <a:cs typeface="Arial"/>
                        </a:rPr>
                        <a:t>stimülasyonu, Spermatogenezisi </a:t>
                      </a:r>
                      <a:r>
                        <a:rPr sz="1100" spc="-5" dirty="0" err="1">
                          <a:latin typeface="Arial"/>
                          <a:cs typeface="Arial"/>
                        </a:rPr>
                        <a:t>için</a:t>
                      </a:r>
                      <a:r>
                        <a:rPr sz="1100" spc="-5" dirty="0">
                          <a:latin typeface="Arial"/>
                          <a:cs typeface="Arial"/>
                        </a:rPr>
                        <a:t> </a:t>
                      </a:r>
                      <a:r>
                        <a:rPr lang="tr-TR" sz="1100" spc="-5" dirty="0" err="1">
                          <a:latin typeface="Arial"/>
                          <a:cs typeface="Arial"/>
                        </a:rPr>
                        <a:t>androjen</a:t>
                      </a:r>
                      <a:r>
                        <a:rPr lang="tr-TR" sz="1100" spc="-5" dirty="0">
                          <a:latin typeface="Arial"/>
                          <a:cs typeface="Arial"/>
                        </a:rPr>
                        <a:t> bağlayıcı protein (ABP) </a:t>
                      </a:r>
                      <a:r>
                        <a:rPr sz="1100" spc="-5" dirty="0" err="1">
                          <a:latin typeface="Arial"/>
                          <a:cs typeface="Arial"/>
                        </a:rPr>
                        <a:t>üretimi</a:t>
                      </a:r>
                      <a:r>
                        <a:rPr sz="1100" spc="-5" dirty="0">
                          <a:latin typeface="Arial"/>
                          <a:cs typeface="Arial"/>
                        </a:rPr>
                        <a:t>.</a:t>
                      </a:r>
                      <a:endParaRPr sz="1100" dirty="0">
                        <a:latin typeface="Arial"/>
                        <a:cs typeface="Arial"/>
                      </a:endParaRPr>
                    </a:p>
                  </a:txBody>
                  <a:tcPr marL="0" marR="0" marT="0" marB="0">
                    <a:lnL w="12700">
                      <a:solidFill>
                        <a:srgbClr val="FFFFFF"/>
                      </a:solidFill>
                      <a:prstDash val="solid"/>
                    </a:lnL>
                    <a:lnR w="6350">
                      <a:solidFill>
                        <a:srgbClr val="FFFFFF"/>
                      </a:solidFill>
                      <a:prstDash val="solid"/>
                    </a:lnR>
                    <a:lnT w="12700">
                      <a:solidFill>
                        <a:srgbClr val="FFFFFF"/>
                      </a:solidFill>
                      <a:prstDash val="solid"/>
                    </a:lnT>
                    <a:lnB w="12700">
                      <a:solidFill>
                        <a:srgbClr val="FFFFFF"/>
                      </a:solidFill>
                      <a:prstDash val="solid"/>
                    </a:lnB>
                    <a:solidFill>
                      <a:srgbClr val="FFF6E7"/>
                    </a:solidFill>
                  </a:tcPr>
                </a:tc>
                <a:extLst>
                  <a:ext uri="{0D108BD9-81ED-4DB2-BD59-A6C34878D82A}">
                    <a16:rowId xmlns:a16="http://schemas.microsoft.com/office/drawing/2014/main" xmlns="" val="10006"/>
                  </a:ext>
                </a:extLst>
              </a:tr>
              <a:tr h="1005884">
                <a:tc vMerge="1">
                  <a:txBody>
                    <a:bodyPr/>
                    <a:lstStyle/>
                    <a:p>
                      <a:endParaRPr/>
                    </a:p>
                  </a:txBody>
                  <a:tcPr marL="0" marR="0" marT="0" marB="0">
                    <a:lnL w="6350">
                      <a:solidFill>
                        <a:srgbClr val="FFFFFF"/>
                      </a:solidFill>
                      <a:prstDash val="solid"/>
                    </a:lnL>
                    <a:lnR w="12700">
                      <a:solidFill>
                        <a:srgbClr val="FFFFFF"/>
                      </a:solidFill>
                      <a:prstDash val="solid"/>
                    </a:lnR>
                    <a:lnT w="12700">
                      <a:solidFill>
                        <a:srgbClr val="FFFFFF"/>
                      </a:solidFill>
                      <a:prstDash val="solid"/>
                    </a:lnT>
                    <a:solidFill>
                      <a:srgbClr val="FFF6E7"/>
                    </a:solidFill>
                  </a:tcPr>
                </a:tc>
                <a:tc>
                  <a:txBody>
                    <a:bodyPr/>
                    <a:lstStyle/>
                    <a:p>
                      <a:pPr algn="ctr">
                        <a:lnSpc>
                          <a:spcPct val="100000"/>
                        </a:lnSpc>
                        <a:spcBef>
                          <a:spcPts val="1230"/>
                        </a:spcBef>
                      </a:pPr>
                      <a:r>
                        <a:rPr sz="1600" b="1" spc="-10" dirty="0">
                          <a:latin typeface="Arial"/>
                          <a:cs typeface="Arial"/>
                        </a:rPr>
                        <a:t>LH</a:t>
                      </a:r>
                      <a:endParaRPr sz="16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CCB"/>
                    </a:solidFill>
                  </a:tcPr>
                </a:tc>
                <a:tc>
                  <a:txBody>
                    <a:bodyPr/>
                    <a:lstStyle/>
                    <a:p>
                      <a:pPr marL="61594">
                        <a:lnSpc>
                          <a:spcPct val="100000"/>
                        </a:lnSpc>
                        <a:spcBef>
                          <a:spcPts val="830"/>
                        </a:spcBef>
                      </a:pPr>
                      <a:r>
                        <a:rPr sz="1100" spc="-5" dirty="0">
                          <a:latin typeface="Arial"/>
                          <a:cs typeface="Arial"/>
                        </a:rPr>
                        <a:t>Ovulasyon, </a:t>
                      </a:r>
                      <a:r>
                        <a:rPr sz="1100" dirty="0">
                          <a:latin typeface="Arial"/>
                          <a:cs typeface="Arial"/>
                        </a:rPr>
                        <a:t>C.L.</a:t>
                      </a:r>
                      <a:r>
                        <a:rPr sz="1100" spc="-75" dirty="0">
                          <a:latin typeface="Arial"/>
                          <a:cs typeface="Arial"/>
                        </a:rPr>
                        <a:t> </a:t>
                      </a:r>
                      <a:r>
                        <a:rPr sz="1100" spc="-5" dirty="0">
                          <a:latin typeface="Arial"/>
                          <a:cs typeface="Arial"/>
                        </a:rPr>
                        <a:t>oluşumu,</a:t>
                      </a:r>
                      <a:endParaRPr sz="1100">
                        <a:latin typeface="Arial"/>
                        <a:cs typeface="Arial"/>
                      </a:endParaRPr>
                    </a:p>
                    <a:p>
                      <a:pPr>
                        <a:lnSpc>
                          <a:spcPct val="100000"/>
                        </a:lnSpc>
                        <a:spcBef>
                          <a:spcPts val="50"/>
                        </a:spcBef>
                      </a:pPr>
                      <a:endParaRPr sz="1100">
                        <a:latin typeface="Times New Roman"/>
                        <a:cs typeface="Times New Roman"/>
                      </a:endParaRPr>
                    </a:p>
                    <a:p>
                      <a:pPr marL="61594">
                        <a:lnSpc>
                          <a:spcPct val="100000"/>
                        </a:lnSpc>
                        <a:spcBef>
                          <a:spcPts val="5"/>
                        </a:spcBef>
                      </a:pPr>
                      <a:r>
                        <a:rPr sz="1100" spc="-5" dirty="0">
                          <a:latin typeface="Arial"/>
                          <a:cs typeface="Arial"/>
                        </a:rPr>
                        <a:t>progesteron,östrojen </a:t>
                      </a:r>
                      <a:r>
                        <a:rPr sz="1100" spc="-10" dirty="0">
                          <a:latin typeface="Arial"/>
                          <a:cs typeface="Arial"/>
                        </a:rPr>
                        <a:t>ve </a:t>
                      </a:r>
                      <a:r>
                        <a:rPr sz="1100" spc="-5" dirty="0">
                          <a:latin typeface="Arial"/>
                          <a:cs typeface="Arial"/>
                        </a:rPr>
                        <a:t>androjen</a:t>
                      </a:r>
                      <a:r>
                        <a:rPr sz="1100" spc="10" dirty="0">
                          <a:latin typeface="Arial"/>
                          <a:cs typeface="Arial"/>
                        </a:rPr>
                        <a:t> </a:t>
                      </a:r>
                      <a:r>
                        <a:rPr sz="1100" spc="-5" dirty="0">
                          <a:latin typeface="Arial"/>
                          <a:cs typeface="Arial"/>
                        </a:rPr>
                        <a:t>üretiminin</a:t>
                      </a:r>
                      <a:endParaRPr sz="1100">
                        <a:latin typeface="Arial"/>
                        <a:cs typeface="Arial"/>
                      </a:endParaRPr>
                    </a:p>
                    <a:p>
                      <a:pPr>
                        <a:lnSpc>
                          <a:spcPct val="100000"/>
                        </a:lnSpc>
                        <a:spcBef>
                          <a:spcPts val="50"/>
                        </a:spcBef>
                      </a:pPr>
                      <a:endParaRPr sz="1100">
                        <a:latin typeface="Times New Roman"/>
                        <a:cs typeface="Times New Roman"/>
                      </a:endParaRPr>
                    </a:p>
                    <a:p>
                      <a:pPr marL="61594">
                        <a:lnSpc>
                          <a:spcPct val="100000"/>
                        </a:lnSpc>
                        <a:spcBef>
                          <a:spcPts val="5"/>
                        </a:spcBef>
                      </a:pPr>
                      <a:r>
                        <a:rPr sz="1100" spc="-5" dirty="0">
                          <a:latin typeface="Arial"/>
                          <a:cs typeface="Arial"/>
                        </a:rPr>
                        <a:t>uyarılması.</a:t>
                      </a:r>
                      <a:endParaRPr sz="1100">
                        <a:latin typeface="Arial"/>
                        <a:cs typeface="Arial"/>
                      </a:endParaRPr>
                    </a:p>
                  </a:txBody>
                  <a:tcPr marL="0" marR="0" marT="0" marB="0">
                    <a:lnL w="12700">
                      <a:solidFill>
                        <a:srgbClr val="FFFFFF"/>
                      </a:solidFill>
                      <a:prstDash val="solid"/>
                    </a:lnL>
                    <a:lnR w="6350">
                      <a:solidFill>
                        <a:srgbClr val="FFFFFF"/>
                      </a:solidFill>
                      <a:prstDash val="solid"/>
                    </a:lnR>
                    <a:lnT w="12700">
                      <a:solidFill>
                        <a:srgbClr val="FFFFFF"/>
                      </a:solidFill>
                      <a:prstDash val="solid"/>
                    </a:lnT>
                    <a:lnB w="12700">
                      <a:solidFill>
                        <a:srgbClr val="FFFFFF"/>
                      </a:solidFill>
                      <a:prstDash val="solid"/>
                    </a:lnB>
                    <a:solidFill>
                      <a:srgbClr val="FFECCB"/>
                    </a:solidFill>
                  </a:tcPr>
                </a:tc>
                <a:extLst>
                  <a:ext uri="{0D108BD9-81ED-4DB2-BD59-A6C34878D82A}">
                    <a16:rowId xmlns:a16="http://schemas.microsoft.com/office/drawing/2014/main" xmlns="" val="10007"/>
                  </a:ext>
                </a:extLst>
              </a:tr>
              <a:tr h="615029">
                <a:tc vMerge="1">
                  <a:txBody>
                    <a:bodyPr/>
                    <a:lstStyle/>
                    <a:p>
                      <a:endParaRPr/>
                    </a:p>
                  </a:txBody>
                  <a:tcPr marL="0" marR="0" marT="0" marB="0">
                    <a:lnL w="6350">
                      <a:solidFill>
                        <a:srgbClr val="FFFFFF"/>
                      </a:solidFill>
                      <a:prstDash val="solid"/>
                    </a:lnL>
                    <a:lnR w="12700">
                      <a:solidFill>
                        <a:srgbClr val="FFFFFF"/>
                      </a:solidFill>
                      <a:prstDash val="solid"/>
                    </a:lnR>
                    <a:lnT w="12700">
                      <a:solidFill>
                        <a:srgbClr val="FFFFFF"/>
                      </a:solidFill>
                      <a:prstDash val="solid"/>
                    </a:lnT>
                    <a:solidFill>
                      <a:srgbClr val="FFF6E7"/>
                    </a:solidFill>
                  </a:tcPr>
                </a:tc>
                <a:tc>
                  <a:txBody>
                    <a:bodyPr/>
                    <a:lstStyle/>
                    <a:p>
                      <a:pPr algn="ctr">
                        <a:lnSpc>
                          <a:spcPct val="100000"/>
                        </a:lnSpc>
                        <a:spcBef>
                          <a:spcPts val="1230"/>
                        </a:spcBef>
                      </a:pPr>
                      <a:r>
                        <a:rPr sz="1600" b="1" spc="-5" dirty="0">
                          <a:latin typeface="Arial"/>
                          <a:cs typeface="Arial"/>
                        </a:rPr>
                        <a:t>Prolaktin</a:t>
                      </a:r>
                      <a:endParaRPr sz="16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solidFill>
                      <a:srgbClr val="FFF6E7"/>
                    </a:solidFill>
                  </a:tcPr>
                </a:tc>
                <a:tc>
                  <a:txBody>
                    <a:bodyPr/>
                    <a:lstStyle/>
                    <a:p>
                      <a:pPr marL="61594">
                        <a:lnSpc>
                          <a:spcPct val="100000"/>
                        </a:lnSpc>
                        <a:spcBef>
                          <a:spcPts val="830"/>
                        </a:spcBef>
                      </a:pPr>
                      <a:r>
                        <a:rPr sz="1100" spc="-5" dirty="0">
                          <a:latin typeface="Arial"/>
                          <a:cs typeface="Arial"/>
                        </a:rPr>
                        <a:t>Laktasyonun </a:t>
                      </a:r>
                      <a:r>
                        <a:rPr sz="1100" spc="-10" dirty="0">
                          <a:latin typeface="Arial"/>
                          <a:cs typeface="Arial"/>
                        </a:rPr>
                        <a:t>devamı, </a:t>
                      </a:r>
                      <a:r>
                        <a:rPr sz="1100" spc="-5" dirty="0">
                          <a:latin typeface="Arial"/>
                          <a:cs typeface="Arial"/>
                        </a:rPr>
                        <a:t>C.L.</a:t>
                      </a:r>
                      <a:r>
                        <a:rPr sz="1100" spc="20" dirty="0">
                          <a:latin typeface="Arial"/>
                          <a:cs typeface="Arial"/>
                        </a:rPr>
                        <a:t> </a:t>
                      </a:r>
                      <a:r>
                        <a:rPr sz="1100" spc="-5" dirty="0">
                          <a:latin typeface="Arial"/>
                          <a:cs typeface="Arial"/>
                        </a:rPr>
                        <a:t>fonksiyonunun</a:t>
                      </a:r>
                      <a:endParaRPr sz="1100" dirty="0">
                        <a:latin typeface="Arial"/>
                        <a:cs typeface="Arial"/>
                      </a:endParaRPr>
                    </a:p>
                    <a:p>
                      <a:pPr>
                        <a:lnSpc>
                          <a:spcPct val="100000"/>
                        </a:lnSpc>
                        <a:spcBef>
                          <a:spcPts val="55"/>
                        </a:spcBef>
                      </a:pPr>
                      <a:endParaRPr sz="1100" dirty="0">
                        <a:latin typeface="Times New Roman"/>
                        <a:cs typeface="Times New Roman"/>
                      </a:endParaRPr>
                    </a:p>
                    <a:p>
                      <a:pPr marL="61594">
                        <a:lnSpc>
                          <a:spcPct val="100000"/>
                        </a:lnSpc>
                      </a:pPr>
                      <a:r>
                        <a:rPr sz="1100" spc="-5" dirty="0">
                          <a:latin typeface="Arial"/>
                          <a:cs typeface="Arial"/>
                        </a:rPr>
                        <a:t>uyarılması</a:t>
                      </a:r>
                      <a:endParaRPr sz="1100" dirty="0">
                        <a:latin typeface="Arial"/>
                        <a:cs typeface="Arial"/>
                      </a:endParaRPr>
                    </a:p>
                  </a:txBody>
                  <a:tcPr marL="0" marR="0" marT="0" marB="0">
                    <a:lnL w="12700">
                      <a:solidFill>
                        <a:srgbClr val="FFFFFF"/>
                      </a:solidFill>
                      <a:prstDash val="solid"/>
                    </a:lnL>
                    <a:lnR w="6350">
                      <a:solidFill>
                        <a:srgbClr val="FFFFFF"/>
                      </a:solidFill>
                      <a:prstDash val="solid"/>
                    </a:lnR>
                    <a:lnT w="12700">
                      <a:solidFill>
                        <a:srgbClr val="FFFFFF"/>
                      </a:solidFill>
                      <a:prstDash val="solid"/>
                    </a:lnT>
                    <a:solidFill>
                      <a:srgbClr val="FFF6E7"/>
                    </a:solidFill>
                  </a:tcPr>
                </a:tc>
                <a:extLst>
                  <a:ext uri="{0D108BD9-81ED-4DB2-BD59-A6C34878D82A}">
                    <a16:rowId xmlns:a16="http://schemas.microsoft.com/office/drawing/2014/main" xmlns="" val="10008"/>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69850" y="0"/>
          <a:ext cx="9064625" cy="6770686"/>
        </p:xfrm>
        <a:graphic>
          <a:graphicData uri="http://schemas.openxmlformats.org/drawingml/2006/table">
            <a:tbl>
              <a:tblPr firstRow="1" bandRow="1">
                <a:tableStyleId>{2D5ABB26-0587-4C30-8999-92F81FD0307C}</a:tableStyleId>
              </a:tblPr>
              <a:tblGrid>
                <a:gridCol w="3022600">
                  <a:extLst>
                    <a:ext uri="{9D8B030D-6E8A-4147-A177-3AD203B41FA5}">
                      <a16:colId xmlns:a16="http://schemas.microsoft.com/office/drawing/2014/main" xmlns="" val="20000"/>
                    </a:ext>
                  </a:extLst>
                </a:gridCol>
                <a:gridCol w="3022600">
                  <a:extLst>
                    <a:ext uri="{9D8B030D-6E8A-4147-A177-3AD203B41FA5}">
                      <a16:colId xmlns:a16="http://schemas.microsoft.com/office/drawing/2014/main" xmlns="" val="20001"/>
                    </a:ext>
                  </a:extLst>
                </a:gridCol>
                <a:gridCol w="3019425">
                  <a:extLst>
                    <a:ext uri="{9D8B030D-6E8A-4147-A177-3AD203B41FA5}">
                      <a16:colId xmlns:a16="http://schemas.microsoft.com/office/drawing/2014/main" xmlns="" val="20002"/>
                    </a:ext>
                  </a:extLst>
                </a:gridCol>
              </a:tblGrid>
              <a:tr h="1135062">
                <a:tc>
                  <a:txBody>
                    <a:bodyPr/>
                    <a:lstStyle/>
                    <a:p>
                      <a:pPr marL="222250">
                        <a:lnSpc>
                          <a:spcPct val="100000"/>
                        </a:lnSpc>
                        <a:spcBef>
                          <a:spcPts val="1390"/>
                        </a:spcBef>
                      </a:pPr>
                      <a:r>
                        <a:rPr sz="1800" b="1" spc="-5" dirty="0">
                          <a:solidFill>
                            <a:srgbClr val="FFFFFF"/>
                          </a:solidFill>
                          <a:latin typeface="Arial"/>
                          <a:cs typeface="Arial"/>
                        </a:rPr>
                        <a:t>SENTEZLENDİĞİ</a:t>
                      </a:r>
                      <a:r>
                        <a:rPr sz="1800" b="1" spc="-70" dirty="0">
                          <a:solidFill>
                            <a:srgbClr val="FFFFFF"/>
                          </a:solidFill>
                          <a:latin typeface="Arial"/>
                          <a:cs typeface="Arial"/>
                        </a:rPr>
                        <a:t> </a:t>
                      </a:r>
                      <a:r>
                        <a:rPr sz="1800" b="1" spc="-5" dirty="0">
                          <a:solidFill>
                            <a:srgbClr val="FFFFFF"/>
                          </a:solidFill>
                          <a:latin typeface="Arial"/>
                          <a:cs typeface="Arial"/>
                        </a:rPr>
                        <a:t>DOKU</a:t>
                      </a:r>
                      <a:endParaRPr sz="1800">
                        <a:latin typeface="Arial"/>
                        <a:cs typeface="Arial"/>
                      </a:endParaRPr>
                    </a:p>
                  </a:txBody>
                  <a:tcPr marL="0" marR="0" marT="0" marB="0">
                    <a:lnL w="12700">
                      <a:solidFill>
                        <a:srgbClr val="FFFFFF"/>
                      </a:solidFill>
                      <a:prstDash val="solid"/>
                    </a:lnL>
                    <a:lnR w="12700">
                      <a:solidFill>
                        <a:srgbClr val="FFFFFF"/>
                      </a:solidFill>
                      <a:prstDash val="solid"/>
                    </a:lnR>
                    <a:lnT w="6350">
                      <a:solidFill>
                        <a:srgbClr val="FFFFFF"/>
                      </a:solidFill>
                      <a:prstDash val="solid"/>
                    </a:lnT>
                    <a:lnB w="38100">
                      <a:solidFill>
                        <a:srgbClr val="FFFFFF"/>
                      </a:solidFill>
                      <a:prstDash val="solid"/>
                    </a:lnB>
                    <a:solidFill>
                      <a:srgbClr val="FFCC00"/>
                    </a:solidFill>
                  </a:tcPr>
                </a:tc>
                <a:tc>
                  <a:txBody>
                    <a:bodyPr/>
                    <a:lstStyle/>
                    <a:p>
                      <a:pPr marL="635" algn="ctr">
                        <a:lnSpc>
                          <a:spcPct val="100000"/>
                        </a:lnSpc>
                        <a:spcBef>
                          <a:spcPts val="1390"/>
                        </a:spcBef>
                      </a:pPr>
                      <a:r>
                        <a:rPr sz="1800" b="1" spc="-5" dirty="0">
                          <a:solidFill>
                            <a:srgbClr val="FFFFFF"/>
                          </a:solidFill>
                          <a:latin typeface="Arial"/>
                          <a:cs typeface="Arial"/>
                        </a:rPr>
                        <a:t>HORMON</a:t>
                      </a:r>
                      <a:endParaRPr sz="1800">
                        <a:latin typeface="Arial"/>
                        <a:cs typeface="Arial"/>
                      </a:endParaRPr>
                    </a:p>
                  </a:txBody>
                  <a:tcPr marL="0" marR="0" marT="0" marB="0">
                    <a:lnL w="12700">
                      <a:solidFill>
                        <a:srgbClr val="FFFFFF"/>
                      </a:solidFill>
                      <a:prstDash val="solid"/>
                    </a:lnL>
                    <a:lnR w="12700">
                      <a:solidFill>
                        <a:srgbClr val="FFFFFF"/>
                      </a:solidFill>
                      <a:prstDash val="solid"/>
                    </a:lnR>
                    <a:lnT w="6350">
                      <a:solidFill>
                        <a:srgbClr val="FFFFFF"/>
                      </a:solidFill>
                      <a:prstDash val="solid"/>
                    </a:lnT>
                    <a:lnB w="38100">
                      <a:solidFill>
                        <a:srgbClr val="FFFFFF"/>
                      </a:solidFill>
                      <a:prstDash val="solid"/>
                    </a:lnB>
                    <a:solidFill>
                      <a:srgbClr val="FFCC00"/>
                    </a:solidFill>
                  </a:tcPr>
                </a:tc>
                <a:tc>
                  <a:txBody>
                    <a:bodyPr/>
                    <a:lstStyle/>
                    <a:p>
                      <a:pPr marL="742315">
                        <a:lnSpc>
                          <a:spcPct val="100000"/>
                        </a:lnSpc>
                        <a:spcBef>
                          <a:spcPts val="1390"/>
                        </a:spcBef>
                      </a:pPr>
                      <a:r>
                        <a:rPr sz="1800" b="1" spc="-5" dirty="0">
                          <a:solidFill>
                            <a:srgbClr val="FFFFFF"/>
                          </a:solidFill>
                          <a:latin typeface="Arial"/>
                          <a:cs typeface="Arial"/>
                        </a:rPr>
                        <a:t>FONKSİYONU</a:t>
                      </a:r>
                      <a:endParaRPr sz="1800">
                        <a:latin typeface="Arial"/>
                        <a:cs typeface="Arial"/>
                      </a:endParaRPr>
                    </a:p>
                  </a:txBody>
                  <a:tcPr marL="0" marR="0" marT="0" marB="0">
                    <a:lnL w="12700">
                      <a:solidFill>
                        <a:srgbClr val="FFFFFF"/>
                      </a:solidFill>
                      <a:prstDash val="solid"/>
                    </a:lnL>
                    <a:lnR w="6350">
                      <a:solidFill>
                        <a:srgbClr val="FFFFFF"/>
                      </a:solidFill>
                      <a:prstDash val="solid"/>
                    </a:lnR>
                    <a:lnT w="6350">
                      <a:solidFill>
                        <a:srgbClr val="FFFFFF"/>
                      </a:solidFill>
                      <a:prstDash val="solid"/>
                    </a:lnT>
                    <a:lnB w="38100">
                      <a:solidFill>
                        <a:srgbClr val="FFFFFF"/>
                      </a:solidFill>
                      <a:prstDash val="solid"/>
                    </a:lnB>
                    <a:solidFill>
                      <a:srgbClr val="FFCC00"/>
                    </a:solidFill>
                  </a:tcPr>
                </a:tc>
                <a:extLst>
                  <a:ext uri="{0D108BD9-81ED-4DB2-BD59-A6C34878D82A}">
                    <a16:rowId xmlns:a16="http://schemas.microsoft.com/office/drawing/2014/main" xmlns="" val="10000"/>
                  </a:ext>
                </a:extLst>
              </a:tr>
              <a:tr h="1760537">
                <a:tc rowSpan="5">
                  <a:txBody>
                    <a:bodyPr/>
                    <a:lstStyle/>
                    <a:p>
                      <a:pPr>
                        <a:lnSpc>
                          <a:spcPct val="100000"/>
                        </a:lnSpc>
                      </a:pPr>
                      <a:endParaRPr sz="2800">
                        <a:latin typeface="Times New Roman"/>
                        <a:cs typeface="Times New Roman"/>
                      </a:endParaRPr>
                    </a:p>
                    <a:p>
                      <a:pPr>
                        <a:lnSpc>
                          <a:spcPct val="100000"/>
                        </a:lnSpc>
                      </a:pPr>
                      <a:endParaRPr sz="2800">
                        <a:latin typeface="Times New Roman"/>
                        <a:cs typeface="Times New Roman"/>
                      </a:endParaRPr>
                    </a:p>
                    <a:p>
                      <a:pPr>
                        <a:lnSpc>
                          <a:spcPct val="100000"/>
                        </a:lnSpc>
                      </a:pPr>
                      <a:endParaRPr sz="2800">
                        <a:latin typeface="Times New Roman"/>
                        <a:cs typeface="Times New Roman"/>
                      </a:endParaRPr>
                    </a:p>
                    <a:p>
                      <a:pPr>
                        <a:lnSpc>
                          <a:spcPct val="100000"/>
                        </a:lnSpc>
                      </a:pPr>
                      <a:endParaRPr sz="2800">
                        <a:latin typeface="Times New Roman"/>
                        <a:cs typeface="Times New Roman"/>
                      </a:endParaRPr>
                    </a:p>
                    <a:p>
                      <a:pPr>
                        <a:lnSpc>
                          <a:spcPct val="100000"/>
                        </a:lnSpc>
                        <a:spcBef>
                          <a:spcPts val="30"/>
                        </a:spcBef>
                      </a:pPr>
                      <a:endParaRPr sz="3500">
                        <a:latin typeface="Times New Roman"/>
                        <a:cs typeface="Times New Roman"/>
                      </a:endParaRPr>
                    </a:p>
                    <a:p>
                      <a:pPr marL="578485">
                        <a:lnSpc>
                          <a:spcPct val="100000"/>
                        </a:lnSpc>
                      </a:pPr>
                      <a:r>
                        <a:rPr sz="2800" b="1" spc="-10" dirty="0">
                          <a:latin typeface="Arial"/>
                          <a:cs typeface="Arial"/>
                        </a:rPr>
                        <a:t>GONADLAR</a:t>
                      </a:r>
                      <a:endParaRPr sz="2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ECCB"/>
                    </a:solidFill>
                  </a:tcPr>
                </a:tc>
                <a:tc>
                  <a:txBody>
                    <a:bodyPr/>
                    <a:lstStyle/>
                    <a:p>
                      <a:pPr algn="ctr">
                        <a:lnSpc>
                          <a:spcPct val="100000"/>
                        </a:lnSpc>
                        <a:spcBef>
                          <a:spcPts val="1130"/>
                        </a:spcBef>
                      </a:pPr>
                      <a:r>
                        <a:rPr sz="1600" b="1" spc="-5" dirty="0">
                          <a:latin typeface="Arial"/>
                          <a:cs typeface="Arial"/>
                        </a:rPr>
                        <a:t>Östrojen</a:t>
                      </a:r>
                      <a:endParaRPr sz="16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ECCB"/>
                    </a:solidFill>
                  </a:tcPr>
                </a:tc>
                <a:tc>
                  <a:txBody>
                    <a:bodyPr/>
                    <a:lstStyle/>
                    <a:p>
                      <a:pPr marL="61594">
                        <a:lnSpc>
                          <a:spcPct val="100000"/>
                        </a:lnSpc>
                        <a:spcBef>
                          <a:spcPts val="969"/>
                        </a:spcBef>
                      </a:pPr>
                      <a:r>
                        <a:rPr sz="1400" dirty="0">
                          <a:latin typeface="Arial"/>
                          <a:cs typeface="Arial"/>
                        </a:rPr>
                        <a:t>Dişi seksüel </a:t>
                      </a:r>
                      <a:r>
                        <a:rPr sz="1400" spc="-5" dirty="0">
                          <a:latin typeface="Arial"/>
                          <a:cs typeface="Arial"/>
                        </a:rPr>
                        <a:t>davranışları,</a:t>
                      </a:r>
                      <a:r>
                        <a:rPr sz="1400" spc="-135" dirty="0">
                          <a:latin typeface="Arial"/>
                          <a:cs typeface="Arial"/>
                        </a:rPr>
                        <a:t> </a:t>
                      </a:r>
                      <a:r>
                        <a:rPr sz="1400" dirty="0">
                          <a:latin typeface="Arial"/>
                          <a:cs typeface="Arial"/>
                        </a:rPr>
                        <a:t>sekonder</a:t>
                      </a:r>
                      <a:endParaRPr sz="1400">
                        <a:latin typeface="Arial"/>
                        <a:cs typeface="Arial"/>
                      </a:endParaRPr>
                    </a:p>
                    <a:p>
                      <a:pPr marL="61594" marR="561975">
                        <a:lnSpc>
                          <a:spcPct val="200000"/>
                        </a:lnSpc>
                      </a:pPr>
                      <a:r>
                        <a:rPr sz="1400" dirty="0">
                          <a:latin typeface="Arial"/>
                          <a:cs typeface="Arial"/>
                        </a:rPr>
                        <a:t>dişilik karakterleri, uterus  </a:t>
                      </a:r>
                      <a:r>
                        <a:rPr sz="1400" spc="-5" dirty="0">
                          <a:latin typeface="Arial"/>
                          <a:cs typeface="Arial"/>
                        </a:rPr>
                        <a:t>kontraksiyonları, gonadotropin  salınımının</a:t>
                      </a:r>
                      <a:r>
                        <a:rPr sz="1400" spc="-100" dirty="0">
                          <a:latin typeface="Arial"/>
                          <a:cs typeface="Arial"/>
                        </a:rPr>
                        <a:t> </a:t>
                      </a:r>
                      <a:r>
                        <a:rPr sz="1400" dirty="0">
                          <a:latin typeface="Arial"/>
                          <a:cs typeface="Arial"/>
                        </a:rPr>
                        <a:t>kontrolü</a:t>
                      </a:r>
                      <a:endParaRPr sz="1400">
                        <a:latin typeface="Arial"/>
                        <a:cs typeface="Arial"/>
                      </a:endParaRPr>
                    </a:p>
                  </a:txBody>
                  <a:tcPr marL="0" marR="0" marT="0" marB="0">
                    <a:lnL w="12700">
                      <a:solidFill>
                        <a:srgbClr val="FFFFFF"/>
                      </a:solidFill>
                      <a:prstDash val="solid"/>
                    </a:lnL>
                    <a:lnR w="6350">
                      <a:solidFill>
                        <a:srgbClr val="FFFFFF"/>
                      </a:solidFill>
                      <a:prstDash val="solid"/>
                    </a:lnR>
                    <a:lnT w="38100">
                      <a:solidFill>
                        <a:srgbClr val="FFFFFF"/>
                      </a:solidFill>
                      <a:prstDash val="solid"/>
                    </a:lnT>
                    <a:lnB w="12700">
                      <a:solidFill>
                        <a:srgbClr val="FFFFFF"/>
                      </a:solidFill>
                      <a:prstDash val="solid"/>
                    </a:lnB>
                    <a:solidFill>
                      <a:srgbClr val="FFECCB"/>
                    </a:solidFill>
                  </a:tcPr>
                </a:tc>
                <a:extLst>
                  <a:ext uri="{0D108BD9-81ED-4DB2-BD59-A6C34878D82A}">
                    <a16:rowId xmlns:a16="http://schemas.microsoft.com/office/drawing/2014/main" xmlns="" val="10001"/>
                  </a:ext>
                </a:extLst>
              </a:tr>
              <a:tr h="1303337">
                <a:tc vMerge="1">
                  <a:txBody>
                    <a:bodyPr/>
                    <a:lstStyle/>
                    <a:p>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ECCB"/>
                    </a:solidFill>
                  </a:tcPr>
                </a:tc>
                <a:tc>
                  <a:txBody>
                    <a:bodyPr/>
                    <a:lstStyle/>
                    <a:p>
                      <a:pPr algn="ctr">
                        <a:lnSpc>
                          <a:spcPct val="100000"/>
                        </a:lnSpc>
                        <a:spcBef>
                          <a:spcPts val="1230"/>
                        </a:spcBef>
                      </a:pPr>
                      <a:r>
                        <a:rPr sz="1600" b="1" spc="-5" dirty="0">
                          <a:latin typeface="Arial"/>
                          <a:cs typeface="Arial"/>
                        </a:rPr>
                        <a:t>Progesteron</a:t>
                      </a:r>
                      <a:endParaRPr sz="16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6E7"/>
                    </a:solidFill>
                  </a:tcPr>
                </a:tc>
                <a:tc>
                  <a:txBody>
                    <a:bodyPr/>
                    <a:lstStyle/>
                    <a:p>
                      <a:pPr marL="61594">
                        <a:lnSpc>
                          <a:spcPct val="100000"/>
                        </a:lnSpc>
                        <a:spcBef>
                          <a:spcPts val="1070"/>
                        </a:spcBef>
                      </a:pPr>
                      <a:r>
                        <a:rPr sz="1400" spc="-5" dirty="0">
                          <a:latin typeface="Arial"/>
                          <a:cs typeface="Arial"/>
                        </a:rPr>
                        <a:t>İmplantasyon </a:t>
                      </a:r>
                      <a:r>
                        <a:rPr sz="1400" dirty="0">
                          <a:latin typeface="Arial"/>
                          <a:cs typeface="Arial"/>
                        </a:rPr>
                        <a:t>için</a:t>
                      </a:r>
                      <a:r>
                        <a:rPr sz="1400" spc="-90" dirty="0">
                          <a:latin typeface="Arial"/>
                          <a:cs typeface="Arial"/>
                        </a:rPr>
                        <a:t> </a:t>
                      </a:r>
                      <a:r>
                        <a:rPr sz="1400" spc="-5" dirty="0">
                          <a:latin typeface="Arial"/>
                          <a:cs typeface="Arial"/>
                        </a:rPr>
                        <a:t>ortamın</a:t>
                      </a:r>
                      <a:endParaRPr sz="1400">
                        <a:latin typeface="Arial"/>
                        <a:cs typeface="Arial"/>
                      </a:endParaRPr>
                    </a:p>
                    <a:p>
                      <a:pPr marL="61594" marR="256540">
                        <a:lnSpc>
                          <a:spcPct val="200000"/>
                        </a:lnSpc>
                      </a:pPr>
                      <a:r>
                        <a:rPr sz="1400" spc="-5" dirty="0">
                          <a:latin typeface="Arial"/>
                          <a:cs typeface="Arial"/>
                        </a:rPr>
                        <a:t>hazırlanması, gebeliğin </a:t>
                      </a:r>
                      <a:r>
                        <a:rPr sz="1400" spc="-10" dirty="0">
                          <a:latin typeface="Arial"/>
                          <a:cs typeface="Arial"/>
                        </a:rPr>
                        <a:t>devamı,  </a:t>
                      </a:r>
                      <a:r>
                        <a:rPr sz="1400" spc="-5" dirty="0">
                          <a:latin typeface="Arial"/>
                          <a:cs typeface="Arial"/>
                        </a:rPr>
                        <a:t>gonadotropin salınımının</a:t>
                      </a:r>
                      <a:r>
                        <a:rPr sz="1400" spc="275" dirty="0">
                          <a:latin typeface="Arial"/>
                          <a:cs typeface="Arial"/>
                        </a:rPr>
                        <a:t> </a:t>
                      </a:r>
                      <a:r>
                        <a:rPr sz="1400" dirty="0">
                          <a:latin typeface="Arial"/>
                          <a:cs typeface="Arial"/>
                        </a:rPr>
                        <a:t>kontrolü</a:t>
                      </a:r>
                      <a:endParaRPr sz="1400">
                        <a:latin typeface="Arial"/>
                        <a:cs typeface="Arial"/>
                      </a:endParaRPr>
                    </a:p>
                  </a:txBody>
                  <a:tcPr marL="0" marR="0" marT="0" marB="0">
                    <a:lnL w="12700">
                      <a:solidFill>
                        <a:srgbClr val="FFFFFF"/>
                      </a:solidFill>
                      <a:prstDash val="solid"/>
                    </a:lnL>
                    <a:lnR w="6350">
                      <a:solidFill>
                        <a:srgbClr val="FFFFFF"/>
                      </a:solidFill>
                      <a:prstDash val="solid"/>
                    </a:lnR>
                    <a:lnT w="12700">
                      <a:solidFill>
                        <a:srgbClr val="FFFFFF"/>
                      </a:solidFill>
                      <a:prstDash val="solid"/>
                    </a:lnT>
                    <a:lnB w="12700">
                      <a:solidFill>
                        <a:srgbClr val="FFFFFF"/>
                      </a:solidFill>
                      <a:prstDash val="solid"/>
                    </a:lnB>
                    <a:solidFill>
                      <a:srgbClr val="FFF6E7"/>
                    </a:solidFill>
                  </a:tcPr>
                </a:tc>
                <a:extLst>
                  <a:ext uri="{0D108BD9-81ED-4DB2-BD59-A6C34878D82A}">
                    <a16:rowId xmlns:a16="http://schemas.microsoft.com/office/drawing/2014/main" xmlns="" val="10002"/>
                  </a:ext>
                </a:extLst>
              </a:tr>
              <a:tr h="769937">
                <a:tc vMerge="1">
                  <a:txBody>
                    <a:bodyPr/>
                    <a:lstStyle/>
                    <a:p>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ECCB"/>
                    </a:solidFill>
                  </a:tcPr>
                </a:tc>
                <a:tc>
                  <a:txBody>
                    <a:bodyPr/>
                    <a:lstStyle/>
                    <a:p>
                      <a:pPr marL="635" algn="ctr">
                        <a:lnSpc>
                          <a:spcPct val="100000"/>
                        </a:lnSpc>
                        <a:spcBef>
                          <a:spcPts val="1230"/>
                        </a:spcBef>
                      </a:pPr>
                      <a:r>
                        <a:rPr sz="1600" b="1" spc="-15" dirty="0">
                          <a:latin typeface="Arial"/>
                          <a:cs typeface="Arial"/>
                        </a:rPr>
                        <a:t>Androjen</a:t>
                      </a:r>
                      <a:endParaRPr sz="16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CCB"/>
                    </a:solidFill>
                  </a:tcPr>
                </a:tc>
                <a:tc>
                  <a:txBody>
                    <a:bodyPr/>
                    <a:lstStyle/>
                    <a:p>
                      <a:pPr marL="61594">
                        <a:lnSpc>
                          <a:spcPct val="100000"/>
                        </a:lnSpc>
                        <a:spcBef>
                          <a:spcPts val="910"/>
                        </a:spcBef>
                      </a:pPr>
                      <a:r>
                        <a:rPr sz="1200" spc="-5" dirty="0">
                          <a:latin typeface="Arial"/>
                          <a:cs typeface="Arial"/>
                        </a:rPr>
                        <a:t>Sekonder erkeklik karakterlerinin</a:t>
                      </a:r>
                      <a:r>
                        <a:rPr sz="1200" spc="-85" dirty="0">
                          <a:latin typeface="Arial"/>
                          <a:cs typeface="Arial"/>
                        </a:rPr>
                        <a:t> </a:t>
                      </a:r>
                      <a:r>
                        <a:rPr sz="1200" spc="-10" dirty="0">
                          <a:latin typeface="Arial"/>
                          <a:cs typeface="Arial"/>
                        </a:rPr>
                        <a:t>ve</a:t>
                      </a:r>
                      <a:endParaRPr sz="1200">
                        <a:latin typeface="Arial"/>
                        <a:cs typeface="Arial"/>
                      </a:endParaRPr>
                    </a:p>
                    <a:p>
                      <a:pPr>
                        <a:lnSpc>
                          <a:spcPct val="100000"/>
                        </a:lnSpc>
                      </a:pPr>
                      <a:endParaRPr sz="1250">
                        <a:latin typeface="Times New Roman"/>
                        <a:cs typeface="Times New Roman"/>
                      </a:endParaRPr>
                    </a:p>
                    <a:p>
                      <a:pPr marL="61594">
                        <a:lnSpc>
                          <a:spcPct val="100000"/>
                        </a:lnSpc>
                      </a:pPr>
                      <a:r>
                        <a:rPr sz="1200" spc="-5" dirty="0">
                          <a:latin typeface="Arial"/>
                          <a:cs typeface="Arial"/>
                        </a:rPr>
                        <a:t>organlarının gelişimi,</a:t>
                      </a:r>
                      <a:r>
                        <a:rPr sz="1200" spc="-75" dirty="0">
                          <a:latin typeface="Arial"/>
                          <a:cs typeface="Arial"/>
                        </a:rPr>
                        <a:t> </a:t>
                      </a:r>
                      <a:r>
                        <a:rPr sz="1200" spc="-5" dirty="0">
                          <a:latin typeface="Arial"/>
                          <a:cs typeface="Arial"/>
                        </a:rPr>
                        <a:t>spermatogenezisin</a:t>
                      </a:r>
                      <a:endParaRPr sz="1200">
                        <a:latin typeface="Arial"/>
                        <a:cs typeface="Arial"/>
                      </a:endParaRPr>
                    </a:p>
                  </a:txBody>
                  <a:tcPr marL="0" marR="0" marT="0" marB="0">
                    <a:lnL w="12700">
                      <a:solidFill>
                        <a:srgbClr val="FFFFFF"/>
                      </a:solidFill>
                      <a:prstDash val="solid"/>
                    </a:lnL>
                    <a:lnR w="6350">
                      <a:solidFill>
                        <a:srgbClr val="FFFFFF"/>
                      </a:solidFill>
                      <a:prstDash val="solid"/>
                    </a:lnR>
                    <a:lnT w="12700">
                      <a:solidFill>
                        <a:srgbClr val="FFFFFF"/>
                      </a:solidFill>
                      <a:prstDash val="solid"/>
                    </a:lnT>
                    <a:lnB w="12700">
                      <a:solidFill>
                        <a:srgbClr val="FFFFFF"/>
                      </a:solidFill>
                      <a:prstDash val="solid"/>
                    </a:lnB>
                    <a:solidFill>
                      <a:srgbClr val="FFECCB"/>
                    </a:solidFill>
                  </a:tcPr>
                </a:tc>
                <a:extLst>
                  <a:ext uri="{0D108BD9-81ED-4DB2-BD59-A6C34878D82A}">
                    <a16:rowId xmlns:a16="http://schemas.microsoft.com/office/drawing/2014/main" xmlns="" val="10003"/>
                  </a:ext>
                </a:extLst>
              </a:tr>
              <a:tr h="769938">
                <a:tc vMerge="1">
                  <a:txBody>
                    <a:bodyPr/>
                    <a:lstStyle/>
                    <a:p>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ECCB"/>
                    </a:solidFill>
                  </a:tcPr>
                </a:tc>
                <a:tc>
                  <a:txBody>
                    <a:bodyPr/>
                    <a:lstStyle/>
                    <a:p>
                      <a:pPr marL="635" algn="ctr">
                        <a:lnSpc>
                          <a:spcPct val="100000"/>
                        </a:lnSpc>
                        <a:spcBef>
                          <a:spcPts val="1230"/>
                        </a:spcBef>
                      </a:pPr>
                      <a:r>
                        <a:rPr sz="1600" b="1" spc="-5" dirty="0">
                          <a:latin typeface="Arial"/>
                          <a:cs typeface="Arial"/>
                        </a:rPr>
                        <a:t>İnhibin</a:t>
                      </a:r>
                      <a:endParaRPr sz="16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6E7"/>
                    </a:solidFill>
                  </a:tcPr>
                </a:tc>
                <a:tc>
                  <a:txBody>
                    <a:bodyPr/>
                    <a:lstStyle/>
                    <a:p>
                      <a:pPr marL="61594">
                        <a:lnSpc>
                          <a:spcPct val="100000"/>
                        </a:lnSpc>
                        <a:spcBef>
                          <a:spcPts val="910"/>
                        </a:spcBef>
                      </a:pPr>
                      <a:r>
                        <a:rPr sz="1200" spc="-5" dirty="0">
                          <a:latin typeface="Arial"/>
                          <a:cs typeface="Arial"/>
                        </a:rPr>
                        <a:t>FSH salınımını</a:t>
                      </a:r>
                      <a:r>
                        <a:rPr sz="1200" spc="-15" dirty="0">
                          <a:latin typeface="Arial"/>
                          <a:cs typeface="Arial"/>
                        </a:rPr>
                        <a:t> engeller.</a:t>
                      </a:r>
                      <a:endParaRPr sz="1200">
                        <a:latin typeface="Arial"/>
                        <a:cs typeface="Arial"/>
                      </a:endParaRPr>
                    </a:p>
                  </a:txBody>
                  <a:tcPr marL="0" marR="0" marT="0" marB="0">
                    <a:lnL w="12700">
                      <a:solidFill>
                        <a:srgbClr val="FFFFFF"/>
                      </a:solidFill>
                      <a:prstDash val="solid"/>
                    </a:lnL>
                    <a:lnR w="6350">
                      <a:solidFill>
                        <a:srgbClr val="FFFFFF"/>
                      </a:solidFill>
                      <a:prstDash val="solid"/>
                    </a:lnR>
                    <a:lnT w="12700">
                      <a:solidFill>
                        <a:srgbClr val="FFFFFF"/>
                      </a:solidFill>
                      <a:prstDash val="solid"/>
                    </a:lnT>
                    <a:lnB w="12700">
                      <a:solidFill>
                        <a:srgbClr val="FFFFFF"/>
                      </a:solidFill>
                      <a:prstDash val="solid"/>
                    </a:lnB>
                    <a:solidFill>
                      <a:srgbClr val="FFF6E7"/>
                    </a:solidFill>
                  </a:tcPr>
                </a:tc>
                <a:extLst>
                  <a:ext uri="{0D108BD9-81ED-4DB2-BD59-A6C34878D82A}">
                    <a16:rowId xmlns:a16="http://schemas.microsoft.com/office/drawing/2014/main" xmlns="" val="10004"/>
                  </a:ext>
                </a:extLst>
              </a:tr>
              <a:tr h="1031875">
                <a:tc vMerge="1">
                  <a:txBody>
                    <a:bodyPr/>
                    <a:lstStyle/>
                    <a:p>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ECCB"/>
                    </a:solidFill>
                  </a:tcPr>
                </a:tc>
                <a:tc>
                  <a:txBody>
                    <a:bodyPr/>
                    <a:lstStyle/>
                    <a:p>
                      <a:pPr algn="ctr">
                        <a:lnSpc>
                          <a:spcPct val="100000"/>
                        </a:lnSpc>
                        <a:spcBef>
                          <a:spcPts val="1230"/>
                        </a:spcBef>
                      </a:pPr>
                      <a:r>
                        <a:rPr sz="1600" b="1" spc="-5" dirty="0">
                          <a:latin typeface="Arial"/>
                          <a:cs typeface="Arial"/>
                        </a:rPr>
                        <a:t>Relaksin</a:t>
                      </a:r>
                      <a:endParaRPr sz="16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CCB"/>
                    </a:solidFill>
                  </a:tcPr>
                </a:tc>
                <a:tc>
                  <a:txBody>
                    <a:bodyPr/>
                    <a:lstStyle/>
                    <a:p>
                      <a:pPr marL="61594">
                        <a:lnSpc>
                          <a:spcPct val="100000"/>
                        </a:lnSpc>
                        <a:spcBef>
                          <a:spcPts val="910"/>
                        </a:spcBef>
                      </a:pPr>
                      <a:r>
                        <a:rPr sz="1200" spc="-5" dirty="0">
                          <a:latin typeface="Arial"/>
                          <a:cs typeface="Arial"/>
                        </a:rPr>
                        <a:t>Serviksin</a:t>
                      </a:r>
                      <a:r>
                        <a:rPr sz="1200" spc="-70" dirty="0">
                          <a:latin typeface="Arial"/>
                          <a:cs typeface="Arial"/>
                        </a:rPr>
                        <a:t> </a:t>
                      </a:r>
                      <a:r>
                        <a:rPr sz="1200" spc="-5" dirty="0">
                          <a:latin typeface="Arial"/>
                          <a:cs typeface="Arial"/>
                        </a:rPr>
                        <a:t>gevşemesi.</a:t>
                      </a:r>
                      <a:endParaRPr sz="1200">
                        <a:latin typeface="Arial"/>
                        <a:cs typeface="Arial"/>
                      </a:endParaRPr>
                    </a:p>
                  </a:txBody>
                  <a:tcPr marL="0" marR="0" marT="0" marB="0">
                    <a:lnL w="12700">
                      <a:solidFill>
                        <a:srgbClr val="FFFFFF"/>
                      </a:solidFill>
                      <a:prstDash val="solid"/>
                    </a:lnL>
                    <a:lnR w="6350">
                      <a:solidFill>
                        <a:srgbClr val="FFFFFF"/>
                      </a:solidFill>
                      <a:prstDash val="solid"/>
                    </a:lnR>
                    <a:lnT w="12700">
                      <a:solidFill>
                        <a:srgbClr val="FFFFFF"/>
                      </a:solidFill>
                      <a:prstDash val="solid"/>
                    </a:lnT>
                    <a:lnB w="12700">
                      <a:solidFill>
                        <a:srgbClr val="FFFFFF"/>
                      </a:solidFill>
                      <a:prstDash val="solid"/>
                    </a:lnB>
                    <a:solidFill>
                      <a:srgbClr val="FFECCB"/>
                    </a:solidFill>
                  </a:tcPr>
                </a:tc>
                <a:extLst>
                  <a:ext uri="{0D108BD9-81ED-4DB2-BD59-A6C34878D82A}">
                    <a16:rowId xmlns:a16="http://schemas.microsoft.com/office/drawing/2014/main" xmlns="" val="10005"/>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47116" y="0"/>
            <a:ext cx="140335" cy="76200"/>
          </a:xfrm>
          <a:custGeom>
            <a:avLst/>
            <a:gdLst/>
            <a:ahLst/>
            <a:cxnLst/>
            <a:rect l="l" t="t" r="r" b="b"/>
            <a:pathLst>
              <a:path w="140334" h="76200">
                <a:moveTo>
                  <a:pt x="0" y="76200"/>
                </a:moveTo>
                <a:lnTo>
                  <a:pt x="140195" y="76200"/>
                </a:lnTo>
                <a:lnTo>
                  <a:pt x="140195" y="0"/>
                </a:lnTo>
                <a:lnTo>
                  <a:pt x="0" y="0"/>
                </a:lnTo>
                <a:lnTo>
                  <a:pt x="0" y="76200"/>
                </a:lnTo>
                <a:close/>
              </a:path>
            </a:pathLst>
          </a:custGeom>
          <a:solidFill>
            <a:srgbClr val="CC9900"/>
          </a:solidFill>
        </p:spPr>
        <p:txBody>
          <a:bodyPr wrap="square" lIns="0" tIns="0" rIns="0" bIns="0" rtlCol="0"/>
          <a:lstStyle/>
          <a:p>
            <a:endParaRPr/>
          </a:p>
        </p:txBody>
      </p:sp>
      <p:graphicFrame>
        <p:nvGraphicFramePr>
          <p:cNvPr id="3" name="object 3"/>
          <p:cNvGraphicFramePr>
            <a:graphicFrameLocks noGrp="1"/>
          </p:cNvGraphicFramePr>
          <p:nvPr>
            <p:extLst>
              <p:ext uri="{D42A27DB-BD31-4B8C-83A1-F6EECF244321}">
                <p14:modId xmlns:p14="http://schemas.microsoft.com/office/powerpoint/2010/main" val="3741719458"/>
              </p:ext>
            </p:extLst>
          </p:nvPr>
        </p:nvGraphicFramePr>
        <p:xfrm>
          <a:off x="69850" y="69850"/>
          <a:ext cx="8991600" cy="6724651"/>
        </p:xfrm>
        <a:graphic>
          <a:graphicData uri="http://schemas.openxmlformats.org/drawingml/2006/table">
            <a:tbl>
              <a:tblPr firstRow="1" bandRow="1">
                <a:tableStyleId>{2D5ABB26-0587-4C30-8999-92F81FD0307C}</a:tableStyleId>
              </a:tblPr>
              <a:tblGrid>
                <a:gridCol w="2997200">
                  <a:extLst>
                    <a:ext uri="{9D8B030D-6E8A-4147-A177-3AD203B41FA5}">
                      <a16:colId xmlns:a16="http://schemas.microsoft.com/office/drawing/2014/main" xmlns="" val="20000"/>
                    </a:ext>
                  </a:extLst>
                </a:gridCol>
                <a:gridCol w="2997200">
                  <a:extLst>
                    <a:ext uri="{9D8B030D-6E8A-4147-A177-3AD203B41FA5}">
                      <a16:colId xmlns:a16="http://schemas.microsoft.com/office/drawing/2014/main" xmlns="" val="20001"/>
                    </a:ext>
                  </a:extLst>
                </a:gridCol>
                <a:gridCol w="2997200">
                  <a:extLst>
                    <a:ext uri="{9D8B030D-6E8A-4147-A177-3AD203B41FA5}">
                      <a16:colId xmlns:a16="http://schemas.microsoft.com/office/drawing/2014/main" xmlns="" val="20002"/>
                    </a:ext>
                  </a:extLst>
                </a:gridCol>
              </a:tblGrid>
              <a:tr h="750963">
                <a:tc>
                  <a:txBody>
                    <a:bodyPr/>
                    <a:lstStyle/>
                    <a:p>
                      <a:pPr algn="ctr">
                        <a:lnSpc>
                          <a:spcPct val="100000"/>
                        </a:lnSpc>
                        <a:spcBef>
                          <a:spcPts val="1390"/>
                        </a:spcBef>
                      </a:pPr>
                      <a:r>
                        <a:rPr sz="1800" b="1" spc="-5" dirty="0">
                          <a:solidFill>
                            <a:srgbClr val="FFFFFF"/>
                          </a:solidFill>
                          <a:latin typeface="Arial"/>
                          <a:cs typeface="Arial"/>
                        </a:rPr>
                        <a:t>SENTEZLENDİĞİ</a:t>
                      </a:r>
                      <a:r>
                        <a:rPr sz="1800" b="1" spc="-70" dirty="0">
                          <a:solidFill>
                            <a:srgbClr val="FFFFFF"/>
                          </a:solidFill>
                          <a:latin typeface="Arial"/>
                          <a:cs typeface="Arial"/>
                        </a:rPr>
                        <a:t> </a:t>
                      </a:r>
                      <a:r>
                        <a:rPr sz="1800" b="1" spc="-5" dirty="0">
                          <a:solidFill>
                            <a:srgbClr val="FFFFFF"/>
                          </a:solidFill>
                          <a:latin typeface="Arial"/>
                          <a:cs typeface="Arial"/>
                        </a:rPr>
                        <a:t>DOKU</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CC00"/>
                    </a:solidFill>
                  </a:tcPr>
                </a:tc>
                <a:tc>
                  <a:txBody>
                    <a:bodyPr/>
                    <a:lstStyle/>
                    <a:p>
                      <a:pPr algn="ctr">
                        <a:lnSpc>
                          <a:spcPct val="100000"/>
                        </a:lnSpc>
                        <a:spcBef>
                          <a:spcPts val="1390"/>
                        </a:spcBef>
                      </a:pPr>
                      <a:r>
                        <a:rPr sz="1800" b="1" spc="-5" dirty="0">
                          <a:solidFill>
                            <a:srgbClr val="FFFFFF"/>
                          </a:solidFill>
                          <a:latin typeface="Arial"/>
                          <a:cs typeface="Arial"/>
                        </a:rPr>
                        <a:t>HORMON</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CC00"/>
                    </a:solidFill>
                  </a:tcPr>
                </a:tc>
                <a:tc>
                  <a:txBody>
                    <a:bodyPr/>
                    <a:lstStyle/>
                    <a:p>
                      <a:pPr algn="ctr">
                        <a:lnSpc>
                          <a:spcPct val="100000"/>
                        </a:lnSpc>
                        <a:spcBef>
                          <a:spcPts val="1390"/>
                        </a:spcBef>
                      </a:pPr>
                      <a:r>
                        <a:rPr sz="1800" b="1" spc="-5" dirty="0">
                          <a:solidFill>
                            <a:srgbClr val="FFFFFF"/>
                          </a:solidFill>
                          <a:latin typeface="Arial"/>
                          <a:cs typeface="Arial"/>
                        </a:rPr>
                        <a:t>FONKSİYONU</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CC00"/>
                    </a:solidFill>
                  </a:tcPr>
                </a:tc>
                <a:extLst>
                  <a:ext uri="{0D108BD9-81ED-4DB2-BD59-A6C34878D82A}">
                    <a16:rowId xmlns:a16="http://schemas.microsoft.com/office/drawing/2014/main" xmlns="" val="10000"/>
                  </a:ext>
                </a:extLst>
              </a:tr>
              <a:tr h="1503502">
                <a:tc rowSpan="2">
                  <a:txBody>
                    <a:bodyPr/>
                    <a:lstStyle/>
                    <a:p>
                      <a:pPr>
                        <a:lnSpc>
                          <a:spcPct val="100000"/>
                        </a:lnSpc>
                      </a:pPr>
                      <a:endParaRPr sz="1800">
                        <a:latin typeface="Times New Roman"/>
                        <a:cs typeface="Times New Roman"/>
                      </a:endParaRPr>
                    </a:p>
                    <a:p>
                      <a:pPr>
                        <a:lnSpc>
                          <a:spcPct val="100000"/>
                        </a:lnSpc>
                      </a:pPr>
                      <a:endParaRPr sz="1800">
                        <a:latin typeface="Times New Roman"/>
                        <a:cs typeface="Times New Roman"/>
                      </a:endParaRPr>
                    </a:p>
                    <a:p>
                      <a:pPr>
                        <a:lnSpc>
                          <a:spcPct val="100000"/>
                        </a:lnSpc>
                      </a:pPr>
                      <a:endParaRPr sz="1800">
                        <a:latin typeface="Times New Roman"/>
                        <a:cs typeface="Times New Roman"/>
                      </a:endParaRPr>
                    </a:p>
                    <a:p>
                      <a:pPr>
                        <a:lnSpc>
                          <a:spcPct val="100000"/>
                        </a:lnSpc>
                      </a:pPr>
                      <a:endParaRPr sz="1800">
                        <a:latin typeface="Times New Roman"/>
                        <a:cs typeface="Times New Roman"/>
                      </a:endParaRPr>
                    </a:p>
                    <a:p>
                      <a:pPr>
                        <a:lnSpc>
                          <a:spcPct val="100000"/>
                        </a:lnSpc>
                      </a:pPr>
                      <a:endParaRPr sz="1800">
                        <a:latin typeface="Times New Roman"/>
                        <a:cs typeface="Times New Roman"/>
                      </a:endParaRPr>
                    </a:p>
                    <a:p>
                      <a:pPr>
                        <a:lnSpc>
                          <a:spcPct val="100000"/>
                        </a:lnSpc>
                      </a:pPr>
                      <a:endParaRPr sz="1800">
                        <a:latin typeface="Times New Roman"/>
                        <a:cs typeface="Times New Roman"/>
                      </a:endParaRPr>
                    </a:p>
                    <a:p>
                      <a:pPr>
                        <a:lnSpc>
                          <a:spcPct val="100000"/>
                        </a:lnSpc>
                        <a:spcBef>
                          <a:spcPts val="45"/>
                        </a:spcBef>
                      </a:pPr>
                      <a:endParaRPr sz="2450">
                        <a:latin typeface="Times New Roman"/>
                        <a:cs typeface="Times New Roman"/>
                      </a:endParaRPr>
                    </a:p>
                    <a:p>
                      <a:pPr marL="902335">
                        <a:lnSpc>
                          <a:spcPct val="100000"/>
                        </a:lnSpc>
                      </a:pPr>
                      <a:r>
                        <a:rPr sz="1800" spc="-20" dirty="0">
                          <a:latin typeface="Arial"/>
                          <a:cs typeface="Arial"/>
                        </a:rPr>
                        <a:t>PLASENTA</a:t>
                      </a:r>
                      <a:endParaRPr sz="18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ECCB"/>
                    </a:solidFill>
                  </a:tcPr>
                </a:tc>
                <a:tc>
                  <a:txBody>
                    <a:bodyPr/>
                    <a:lstStyle/>
                    <a:p>
                      <a:pPr algn="ctr">
                        <a:lnSpc>
                          <a:spcPct val="100000"/>
                        </a:lnSpc>
                        <a:spcBef>
                          <a:spcPts val="1130"/>
                        </a:spcBef>
                      </a:pPr>
                      <a:r>
                        <a:rPr sz="1600" b="1" spc="-5" dirty="0">
                          <a:latin typeface="Arial"/>
                          <a:cs typeface="Arial"/>
                        </a:rPr>
                        <a:t>HCG</a:t>
                      </a:r>
                      <a:endParaRPr sz="16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ECCB"/>
                    </a:solidFill>
                  </a:tcPr>
                </a:tc>
                <a:tc>
                  <a:txBody>
                    <a:bodyPr/>
                    <a:lstStyle/>
                    <a:p>
                      <a:pPr>
                        <a:lnSpc>
                          <a:spcPct val="100000"/>
                        </a:lnSpc>
                      </a:pPr>
                      <a:endParaRPr sz="1600">
                        <a:latin typeface="Times New Roman"/>
                        <a:cs typeface="Times New Roman"/>
                      </a:endParaRPr>
                    </a:p>
                    <a:p>
                      <a:pPr>
                        <a:lnSpc>
                          <a:spcPct val="100000"/>
                        </a:lnSpc>
                      </a:pPr>
                      <a:endParaRPr sz="1600">
                        <a:latin typeface="Times New Roman"/>
                        <a:cs typeface="Times New Roman"/>
                      </a:endParaRPr>
                    </a:p>
                    <a:p>
                      <a:pPr>
                        <a:lnSpc>
                          <a:spcPct val="100000"/>
                        </a:lnSpc>
                        <a:spcBef>
                          <a:spcPts val="15"/>
                        </a:spcBef>
                      </a:pPr>
                      <a:endParaRPr sz="1500">
                        <a:latin typeface="Times New Roman"/>
                        <a:cs typeface="Times New Roman"/>
                      </a:endParaRPr>
                    </a:p>
                    <a:p>
                      <a:pPr algn="ctr">
                        <a:lnSpc>
                          <a:spcPct val="100000"/>
                        </a:lnSpc>
                      </a:pPr>
                      <a:r>
                        <a:rPr sz="1600" spc="-5" dirty="0">
                          <a:latin typeface="Arial"/>
                          <a:cs typeface="Arial"/>
                        </a:rPr>
                        <a:t>LH benzeri </a:t>
                      </a:r>
                      <a:r>
                        <a:rPr sz="1600" dirty="0">
                          <a:latin typeface="Arial"/>
                          <a:cs typeface="Arial"/>
                        </a:rPr>
                        <a:t>aktivite</a:t>
                      </a:r>
                      <a:r>
                        <a:rPr sz="1600" spc="-40" dirty="0">
                          <a:latin typeface="Arial"/>
                          <a:cs typeface="Arial"/>
                        </a:rPr>
                        <a:t> </a:t>
                      </a:r>
                      <a:r>
                        <a:rPr sz="1600" spc="-15" dirty="0">
                          <a:latin typeface="Arial"/>
                          <a:cs typeface="Arial"/>
                        </a:rPr>
                        <a:t>gösterir.</a:t>
                      </a:r>
                      <a:endParaRPr sz="16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ECCB"/>
                    </a:solidFill>
                  </a:tcPr>
                </a:tc>
                <a:extLst>
                  <a:ext uri="{0D108BD9-81ED-4DB2-BD59-A6C34878D82A}">
                    <a16:rowId xmlns:a16="http://schemas.microsoft.com/office/drawing/2014/main" xmlns="" val="10001"/>
                  </a:ext>
                </a:extLst>
              </a:tr>
              <a:tr h="1503502">
                <a:tc vMerge="1">
                  <a:txBody>
                    <a:bodyPr/>
                    <a:lstStyle/>
                    <a:p>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ECCB"/>
                    </a:solidFill>
                  </a:tcPr>
                </a:tc>
                <a:tc>
                  <a:txBody>
                    <a:bodyPr/>
                    <a:lstStyle/>
                    <a:p>
                      <a:pPr marL="635" algn="ctr">
                        <a:lnSpc>
                          <a:spcPct val="100000"/>
                        </a:lnSpc>
                        <a:spcBef>
                          <a:spcPts val="1230"/>
                        </a:spcBef>
                      </a:pPr>
                      <a:r>
                        <a:rPr sz="1600" b="1" spc="-5" dirty="0">
                          <a:latin typeface="Arial"/>
                          <a:cs typeface="Arial"/>
                        </a:rPr>
                        <a:t>PMSG</a:t>
                      </a:r>
                      <a:endParaRPr sz="16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6E7"/>
                    </a:solidFill>
                  </a:tcPr>
                </a:tc>
                <a:tc>
                  <a:txBody>
                    <a:bodyPr/>
                    <a:lstStyle/>
                    <a:p>
                      <a:pPr marL="97155" marR="92075" algn="ctr">
                        <a:lnSpc>
                          <a:spcPts val="3840"/>
                        </a:lnSpc>
                        <a:spcBef>
                          <a:spcPts val="210"/>
                        </a:spcBef>
                      </a:pPr>
                      <a:r>
                        <a:rPr sz="1600" spc="-5" dirty="0">
                          <a:latin typeface="Arial"/>
                          <a:cs typeface="Arial"/>
                        </a:rPr>
                        <a:t>FSH benzeri </a:t>
                      </a:r>
                      <a:r>
                        <a:rPr sz="1600" dirty="0">
                          <a:latin typeface="Arial"/>
                          <a:cs typeface="Arial"/>
                        </a:rPr>
                        <a:t>aktivite </a:t>
                      </a:r>
                      <a:r>
                        <a:rPr sz="1600" spc="-15" dirty="0">
                          <a:latin typeface="Arial"/>
                          <a:cs typeface="Arial"/>
                        </a:rPr>
                        <a:t>gösterir.  </a:t>
                      </a:r>
                      <a:r>
                        <a:rPr sz="1600" spc="-5" dirty="0">
                          <a:latin typeface="Arial"/>
                          <a:cs typeface="Arial"/>
                        </a:rPr>
                        <a:t>Kısraklarda sekonder C.L.’ların  oluşumunu</a:t>
                      </a:r>
                      <a:r>
                        <a:rPr sz="1600" spc="-60" dirty="0">
                          <a:latin typeface="Arial"/>
                          <a:cs typeface="Arial"/>
                        </a:rPr>
                        <a:t> </a:t>
                      </a:r>
                      <a:r>
                        <a:rPr sz="1600" spc="-15" dirty="0">
                          <a:latin typeface="Arial"/>
                          <a:cs typeface="Arial"/>
                        </a:rPr>
                        <a:t>sağlar.</a:t>
                      </a:r>
                      <a:endParaRPr sz="16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6E7"/>
                    </a:solidFill>
                  </a:tcPr>
                </a:tc>
                <a:extLst>
                  <a:ext uri="{0D108BD9-81ED-4DB2-BD59-A6C34878D82A}">
                    <a16:rowId xmlns:a16="http://schemas.microsoft.com/office/drawing/2014/main" xmlns="" val="10002"/>
                  </a:ext>
                </a:extLst>
              </a:tr>
              <a:tr h="1503502">
                <a:tc>
                  <a:txBody>
                    <a:bodyPr/>
                    <a:lstStyle/>
                    <a:p>
                      <a:endParaRPr sz="16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CCB"/>
                    </a:solidFill>
                  </a:tcPr>
                </a:tc>
                <a:tc>
                  <a:txBody>
                    <a:bodyPr/>
                    <a:lstStyle/>
                    <a:p>
                      <a:pPr>
                        <a:lnSpc>
                          <a:spcPct val="100000"/>
                        </a:lnSpc>
                      </a:pPr>
                      <a:endParaRPr sz="1600" dirty="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CCB"/>
                    </a:solidFill>
                  </a:tcPr>
                </a:tc>
                <a:tc>
                  <a:txBody>
                    <a:bodyPr/>
                    <a:lstStyle/>
                    <a:p>
                      <a:pPr>
                        <a:lnSpc>
                          <a:spcPct val="100000"/>
                        </a:lnSpc>
                      </a:pPr>
                      <a:endParaRPr sz="1600" dirty="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CCB"/>
                    </a:solidFill>
                  </a:tcPr>
                </a:tc>
                <a:extLst>
                  <a:ext uri="{0D108BD9-81ED-4DB2-BD59-A6C34878D82A}">
                    <a16:rowId xmlns:a16="http://schemas.microsoft.com/office/drawing/2014/main" xmlns="" val="10003"/>
                  </a:ext>
                </a:extLst>
              </a:tr>
              <a:tr h="1463182">
                <a:tc>
                  <a:txBody>
                    <a:bodyPr/>
                    <a:lstStyle/>
                    <a:p>
                      <a:pPr algn="ctr">
                        <a:lnSpc>
                          <a:spcPct val="100000"/>
                        </a:lnSpc>
                        <a:spcBef>
                          <a:spcPts val="260"/>
                        </a:spcBef>
                      </a:pPr>
                      <a:r>
                        <a:rPr sz="1800" spc="-5" dirty="0">
                          <a:latin typeface="Arial"/>
                          <a:cs typeface="Arial"/>
                        </a:rPr>
                        <a:t>UTERUS</a:t>
                      </a:r>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6E7"/>
                    </a:solidFill>
                  </a:tcPr>
                </a:tc>
                <a:tc>
                  <a:txBody>
                    <a:bodyPr/>
                    <a:lstStyle/>
                    <a:p>
                      <a:pPr marL="1270" algn="ctr">
                        <a:lnSpc>
                          <a:spcPct val="100000"/>
                        </a:lnSpc>
                        <a:spcBef>
                          <a:spcPts val="1230"/>
                        </a:spcBef>
                      </a:pPr>
                      <a:r>
                        <a:rPr sz="1600" b="1" spc="-10" dirty="0">
                          <a:latin typeface="Arial"/>
                          <a:cs typeface="Arial"/>
                        </a:rPr>
                        <a:t>PGF2</a:t>
                      </a:r>
                      <a:r>
                        <a:rPr sz="1600" b="1" spc="-10" dirty="0">
                          <a:latin typeface="Symbol"/>
                          <a:cs typeface="Symbol"/>
                        </a:rPr>
                        <a:t></a:t>
                      </a:r>
                      <a:endParaRPr sz="1600">
                        <a:latin typeface="Symbol"/>
                        <a:cs typeface="Symbo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6E7"/>
                    </a:solidFill>
                  </a:tcPr>
                </a:tc>
                <a:tc>
                  <a:txBody>
                    <a:bodyPr/>
                    <a:lstStyle/>
                    <a:p>
                      <a:pPr marL="234950" marR="229235" algn="ctr">
                        <a:lnSpc>
                          <a:spcPts val="3840"/>
                        </a:lnSpc>
                        <a:spcBef>
                          <a:spcPts val="50"/>
                        </a:spcBef>
                      </a:pPr>
                      <a:r>
                        <a:rPr sz="1600" spc="-5" dirty="0">
                          <a:latin typeface="Arial"/>
                          <a:cs typeface="Arial"/>
                        </a:rPr>
                        <a:t>Lüteolysis, </a:t>
                      </a:r>
                      <a:r>
                        <a:rPr sz="1600" dirty="0">
                          <a:latin typeface="Arial"/>
                          <a:cs typeface="Arial"/>
                        </a:rPr>
                        <a:t>siklusun</a:t>
                      </a:r>
                      <a:r>
                        <a:rPr sz="1600" spc="-80" dirty="0">
                          <a:latin typeface="Arial"/>
                          <a:cs typeface="Arial"/>
                        </a:rPr>
                        <a:t> </a:t>
                      </a:r>
                      <a:r>
                        <a:rPr sz="1600" spc="-5" dirty="0">
                          <a:latin typeface="Arial"/>
                          <a:cs typeface="Arial"/>
                        </a:rPr>
                        <a:t>yeniden  başlaması. Uterus  kontraksiyonları.</a:t>
                      </a:r>
                      <a:endParaRPr sz="1600" dirty="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6E7"/>
                    </a:solidFill>
                  </a:tcPr>
                </a:tc>
                <a:extLst>
                  <a:ext uri="{0D108BD9-81ED-4DB2-BD59-A6C34878D82A}">
                    <a16:rowId xmlns:a16="http://schemas.microsoft.com/office/drawing/2014/main" xmlns="" val="10004"/>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277876" rIns="0" bIns="0" rtlCol="0">
            <a:spAutoFit/>
          </a:bodyPr>
          <a:lstStyle/>
          <a:p>
            <a:pPr marL="11430">
              <a:lnSpc>
                <a:spcPct val="100000"/>
              </a:lnSpc>
            </a:pPr>
            <a:r>
              <a:rPr sz="2800" b="1" spc="-5" dirty="0">
                <a:solidFill>
                  <a:srgbClr val="CC3300"/>
                </a:solidFill>
                <a:latin typeface="Arial"/>
                <a:cs typeface="Arial"/>
              </a:rPr>
              <a:t>Reprodüktif</a:t>
            </a:r>
            <a:r>
              <a:rPr sz="2800" b="1" spc="-35" dirty="0">
                <a:solidFill>
                  <a:srgbClr val="CC3300"/>
                </a:solidFill>
                <a:latin typeface="Arial"/>
                <a:cs typeface="Arial"/>
              </a:rPr>
              <a:t> </a:t>
            </a:r>
            <a:r>
              <a:rPr sz="2800" b="1" spc="-5" dirty="0">
                <a:solidFill>
                  <a:srgbClr val="CC3300"/>
                </a:solidFill>
                <a:latin typeface="Arial"/>
                <a:cs typeface="Arial"/>
              </a:rPr>
              <a:t>Hormonlar</a:t>
            </a:r>
            <a:endParaRPr sz="2800">
              <a:latin typeface="Arial"/>
              <a:cs typeface="Arial"/>
            </a:endParaRPr>
          </a:p>
          <a:p>
            <a:pPr marL="11430">
              <a:lnSpc>
                <a:spcPct val="100000"/>
              </a:lnSpc>
            </a:pPr>
            <a:r>
              <a:rPr sz="2800" spc="-5" dirty="0">
                <a:solidFill>
                  <a:srgbClr val="CC9900"/>
                </a:solidFill>
              </a:rPr>
              <a:t>(Kimyasal </a:t>
            </a:r>
            <a:r>
              <a:rPr sz="2800" dirty="0">
                <a:solidFill>
                  <a:srgbClr val="CC9900"/>
                </a:solidFill>
              </a:rPr>
              <a:t>Yapılarına</a:t>
            </a:r>
            <a:r>
              <a:rPr sz="2800" spc="-30" dirty="0">
                <a:solidFill>
                  <a:srgbClr val="CC9900"/>
                </a:solidFill>
              </a:rPr>
              <a:t> </a:t>
            </a:r>
            <a:r>
              <a:rPr sz="2800" dirty="0">
                <a:solidFill>
                  <a:srgbClr val="CC9900"/>
                </a:solidFill>
              </a:rPr>
              <a:t>Göre):</a:t>
            </a:r>
            <a:endParaRPr sz="2800"/>
          </a:p>
        </p:txBody>
      </p:sp>
      <p:sp>
        <p:nvSpPr>
          <p:cNvPr id="3" name="object 3"/>
          <p:cNvSpPr txBox="1"/>
          <p:nvPr/>
        </p:nvSpPr>
        <p:spPr>
          <a:xfrm>
            <a:off x="535940" y="2022347"/>
            <a:ext cx="4629150" cy="1277620"/>
          </a:xfrm>
          <a:prstGeom prst="rect">
            <a:avLst/>
          </a:prstGeom>
        </p:spPr>
        <p:txBody>
          <a:bodyPr vert="horz" wrap="square" lIns="0" tIns="0" rIns="0" bIns="0" rtlCol="0">
            <a:spAutoFit/>
          </a:bodyPr>
          <a:lstStyle/>
          <a:p>
            <a:pPr marL="622300" indent="-609600">
              <a:lnSpc>
                <a:spcPct val="100000"/>
              </a:lnSpc>
              <a:buSzPct val="75000"/>
              <a:buFont typeface="Wingdings"/>
              <a:buChar char=""/>
              <a:tabLst>
                <a:tab pos="608965" algn="l"/>
                <a:tab pos="622300" algn="l"/>
              </a:tabLst>
            </a:pPr>
            <a:r>
              <a:rPr sz="2400" b="1" spc="-5" dirty="0">
                <a:solidFill>
                  <a:srgbClr val="CC3300"/>
                </a:solidFill>
                <a:latin typeface="Arial"/>
                <a:cs typeface="Arial"/>
              </a:rPr>
              <a:t>Protein (Peptid)</a:t>
            </a:r>
            <a:r>
              <a:rPr sz="2400" b="1" spc="-55" dirty="0">
                <a:solidFill>
                  <a:srgbClr val="CC3300"/>
                </a:solidFill>
                <a:latin typeface="Arial"/>
                <a:cs typeface="Arial"/>
              </a:rPr>
              <a:t> </a:t>
            </a:r>
            <a:r>
              <a:rPr sz="2400" b="1" spc="-5" dirty="0">
                <a:solidFill>
                  <a:srgbClr val="CC3300"/>
                </a:solidFill>
                <a:latin typeface="Arial"/>
                <a:cs typeface="Arial"/>
              </a:rPr>
              <a:t>Hormonlar:</a:t>
            </a:r>
            <a:endParaRPr sz="2400" dirty="0">
              <a:latin typeface="Arial"/>
              <a:cs typeface="Arial"/>
            </a:endParaRPr>
          </a:p>
          <a:p>
            <a:pPr marL="622300">
              <a:lnSpc>
                <a:spcPts val="2395"/>
              </a:lnSpc>
              <a:spcBef>
                <a:spcPts val="200"/>
              </a:spcBef>
            </a:pPr>
            <a:r>
              <a:rPr sz="2200" spc="-10" dirty="0">
                <a:latin typeface="Arial"/>
                <a:cs typeface="Arial"/>
              </a:rPr>
              <a:t>GnRH,</a:t>
            </a:r>
            <a:r>
              <a:rPr sz="2200" spc="-70" dirty="0">
                <a:latin typeface="Arial"/>
                <a:cs typeface="Arial"/>
              </a:rPr>
              <a:t> </a:t>
            </a:r>
            <a:r>
              <a:rPr sz="2200" spc="-5" dirty="0">
                <a:latin typeface="Arial"/>
                <a:cs typeface="Arial"/>
              </a:rPr>
              <a:t>FSH,</a:t>
            </a:r>
            <a:endParaRPr sz="2200" dirty="0">
              <a:latin typeface="Arial"/>
              <a:cs typeface="Arial"/>
            </a:endParaRPr>
          </a:p>
          <a:p>
            <a:pPr marL="622300">
              <a:lnSpc>
                <a:spcPts val="2130"/>
              </a:lnSpc>
            </a:pPr>
            <a:r>
              <a:rPr sz="2200" spc="-5" dirty="0">
                <a:latin typeface="Arial"/>
                <a:cs typeface="Arial"/>
              </a:rPr>
              <a:t>LH,hCG,ACTH,LTH,İnhibin</a:t>
            </a:r>
            <a:endParaRPr sz="2200" dirty="0">
              <a:latin typeface="Arial"/>
              <a:cs typeface="Arial"/>
            </a:endParaRPr>
          </a:p>
          <a:p>
            <a:pPr marL="622300">
              <a:lnSpc>
                <a:spcPts val="2375"/>
              </a:lnSpc>
            </a:pPr>
            <a:r>
              <a:rPr sz="2200" spc="-5" dirty="0" err="1">
                <a:latin typeface="Arial"/>
                <a:cs typeface="Arial"/>
              </a:rPr>
              <a:t>Oxitosin,Relaxine</a:t>
            </a:r>
            <a:endParaRPr sz="2200" dirty="0">
              <a:latin typeface="Arial"/>
              <a:cs typeface="Arial"/>
            </a:endParaRPr>
          </a:p>
        </p:txBody>
      </p:sp>
      <p:sp>
        <p:nvSpPr>
          <p:cNvPr id="4" name="object 4"/>
          <p:cNvSpPr txBox="1"/>
          <p:nvPr/>
        </p:nvSpPr>
        <p:spPr>
          <a:xfrm>
            <a:off x="535940" y="3696715"/>
            <a:ext cx="3700779" cy="889635"/>
          </a:xfrm>
          <a:prstGeom prst="rect">
            <a:avLst/>
          </a:prstGeom>
        </p:spPr>
        <p:txBody>
          <a:bodyPr vert="horz" wrap="square" lIns="0" tIns="0" rIns="0" bIns="0" rtlCol="0">
            <a:spAutoFit/>
          </a:bodyPr>
          <a:lstStyle/>
          <a:p>
            <a:pPr marL="622300" marR="5080" indent="-609600">
              <a:lnSpc>
                <a:spcPts val="2300"/>
              </a:lnSpc>
              <a:buSzPct val="75000"/>
              <a:buFont typeface="Wingdings"/>
              <a:buChar char=""/>
              <a:tabLst>
                <a:tab pos="621665" algn="l"/>
                <a:tab pos="622300" algn="l"/>
              </a:tabLst>
            </a:pPr>
            <a:r>
              <a:rPr sz="2400" b="1" spc="-5" dirty="0">
                <a:solidFill>
                  <a:srgbClr val="CC3300"/>
                </a:solidFill>
                <a:latin typeface="Arial"/>
                <a:cs typeface="Arial"/>
              </a:rPr>
              <a:t>Steroid Hormonlar</a:t>
            </a:r>
            <a:r>
              <a:rPr sz="2400" spc="-5" dirty="0">
                <a:solidFill>
                  <a:srgbClr val="CC3300"/>
                </a:solidFill>
                <a:latin typeface="Arial"/>
                <a:cs typeface="Arial"/>
              </a:rPr>
              <a:t>:  </a:t>
            </a:r>
            <a:r>
              <a:rPr sz="2400" spc="-5" dirty="0">
                <a:latin typeface="Arial"/>
                <a:cs typeface="Arial"/>
              </a:rPr>
              <a:t>Östrojen, Progesteron,  Androjen,</a:t>
            </a:r>
            <a:r>
              <a:rPr sz="2400" spc="-60" dirty="0">
                <a:latin typeface="Arial"/>
                <a:cs typeface="Arial"/>
              </a:rPr>
              <a:t> </a:t>
            </a:r>
            <a:r>
              <a:rPr sz="2400" spc="-5" dirty="0">
                <a:latin typeface="Arial"/>
                <a:cs typeface="Arial"/>
              </a:rPr>
              <a:t>Kortizol</a:t>
            </a:r>
            <a:endParaRPr sz="2400">
              <a:latin typeface="Arial"/>
              <a:cs typeface="Arial"/>
            </a:endParaRPr>
          </a:p>
        </p:txBody>
      </p:sp>
      <p:sp>
        <p:nvSpPr>
          <p:cNvPr id="5" name="object 5"/>
          <p:cNvSpPr txBox="1"/>
          <p:nvPr/>
        </p:nvSpPr>
        <p:spPr>
          <a:xfrm>
            <a:off x="535940" y="4942332"/>
            <a:ext cx="2833370" cy="668020"/>
          </a:xfrm>
          <a:prstGeom prst="rect">
            <a:avLst/>
          </a:prstGeom>
        </p:spPr>
        <p:txBody>
          <a:bodyPr vert="horz" wrap="square" lIns="0" tIns="0" rIns="0" bIns="0" rtlCol="0">
            <a:spAutoFit/>
          </a:bodyPr>
          <a:lstStyle/>
          <a:p>
            <a:pPr marL="622300" indent="-609600">
              <a:lnSpc>
                <a:spcPts val="2590"/>
              </a:lnSpc>
              <a:buSzPct val="75000"/>
              <a:buFont typeface="Wingdings"/>
              <a:buChar char=""/>
              <a:tabLst>
                <a:tab pos="621665" algn="l"/>
                <a:tab pos="622300" algn="l"/>
              </a:tabLst>
            </a:pPr>
            <a:r>
              <a:rPr sz="2400" b="1" spc="-5" dirty="0">
                <a:solidFill>
                  <a:srgbClr val="CC3300"/>
                </a:solidFill>
                <a:latin typeface="Arial"/>
                <a:cs typeface="Arial"/>
              </a:rPr>
              <a:t>Yağ</a:t>
            </a:r>
            <a:r>
              <a:rPr sz="2400" b="1" spc="-70" dirty="0">
                <a:solidFill>
                  <a:srgbClr val="CC3300"/>
                </a:solidFill>
                <a:latin typeface="Arial"/>
                <a:cs typeface="Arial"/>
              </a:rPr>
              <a:t> </a:t>
            </a:r>
            <a:r>
              <a:rPr sz="2400" b="1" spc="-5" dirty="0">
                <a:solidFill>
                  <a:srgbClr val="CC3300"/>
                </a:solidFill>
                <a:latin typeface="Arial"/>
                <a:cs typeface="Arial"/>
              </a:rPr>
              <a:t>Asitleri:</a:t>
            </a:r>
            <a:endParaRPr sz="2400">
              <a:latin typeface="Arial"/>
              <a:cs typeface="Arial"/>
            </a:endParaRPr>
          </a:p>
          <a:p>
            <a:pPr marL="622300">
              <a:lnSpc>
                <a:spcPts val="2590"/>
              </a:lnSpc>
            </a:pPr>
            <a:r>
              <a:rPr sz="2400" spc="-5" dirty="0">
                <a:latin typeface="Arial"/>
                <a:cs typeface="Arial"/>
              </a:rPr>
              <a:t>Prostaglandinler</a:t>
            </a:r>
            <a:endParaRPr sz="2400">
              <a:latin typeface="Arial"/>
              <a:cs typeface="Arial"/>
            </a:endParaRPr>
          </a:p>
        </p:txBody>
      </p:sp>
      <p:sp>
        <p:nvSpPr>
          <p:cNvPr id="6" name="object 6"/>
          <p:cNvSpPr txBox="1"/>
          <p:nvPr/>
        </p:nvSpPr>
        <p:spPr>
          <a:xfrm>
            <a:off x="5869940" y="1093723"/>
            <a:ext cx="2009775" cy="777240"/>
          </a:xfrm>
          <a:prstGeom prst="rect">
            <a:avLst/>
          </a:prstGeom>
        </p:spPr>
        <p:txBody>
          <a:bodyPr vert="horz" wrap="square" lIns="0" tIns="0" rIns="0" bIns="0" rtlCol="0">
            <a:spAutoFit/>
          </a:bodyPr>
          <a:lstStyle/>
          <a:p>
            <a:pPr marL="454659" indent="-441959">
              <a:lnSpc>
                <a:spcPts val="3025"/>
              </a:lnSpc>
              <a:buClr>
                <a:srgbClr val="CC3300"/>
              </a:buClr>
              <a:buSzPct val="75000"/>
              <a:buFont typeface="Wingdings"/>
              <a:buChar char=""/>
              <a:tabLst>
                <a:tab pos="454025" algn="l"/>
                <a:tab pos="454659" algn="l"/>
              </a:tabLst>
            </a:pPr>
            <a:r>
              <a:rPr sz="2800" b="1" spc="-5" dirty="0">
                <a:solidFill>
                  <a:srgbClr val="CC9900"/>
                </a:solidFill>
                <a:latin typeface="Arial"/>
                <a:cs typeface="Arial"/>
              </a:rPr>
              <a:t>Molekül</a:t>
            </a:r>
            <a:endParaRPr sz="2800">
              <a:latin typeface="Arial"/>
              <a:cs typeface="Arial"/>
            </a:endParaRPr>
          </a:p>
          <a:p>
            <a:pPr marL="354965">
              <a:lnSpc>
                <a:spcPts val="3025"/>
              </a:lnSpc>
            </a:pPr>
            <a:r>
              <a:rPr sz="2800" b="1" spc="-5" dirty="0">
                <a:solidFill>
                  <a:srgbClr val="CC9900"/>
                </a:solidFill>
                <a:latin typeface="Arial"/>
                <a:cs typeface="Arial"/>
              </a:rPr>
              <a:t>Ağırlıkları</a:t>
            </a:r>
            <a:endParaRPr sz="2800">
              <a:latin typeface="Arial"/>
              <a:cs typeface="Arial"/>
            </a:endParaRPr>
          </a:p>
        </p:txBody>
      </p:sp>
      <p:sp>
        <p:nvSpPr>
          <p:cNvPr id="7" name="object 7"/>
          <p:cNvSpPr txBox="1"/>
          <p:nvPr/>
        </p:nvSpPr>
        <p:spPr>
          <a:xfrm>
            <a:off x="5869940" y="2290571"/>
            <a:ext cx="110489" cy="375920"/>
          </a:xfrm>
          <a:prstGeom prst="rect">
            <a:avLst/>
          </a:prstGeom>
        </p:spPr>
        <p:txBody>
          <a:bodyPr vert="horz" wrap="square" lIns="0" tIns="0" rIns="0" bIns="0" rtlCol="0">
            <a:spAutoFit/>
          </a:bodyPr>
          <a:lstStyle/>
          <a:p>
            <a:pPr marL="12700">
              <a:lnSpc>
                <a:spcPct val="100000"/>
              </a:lnSpc>
            </a:pPr>
            <a:r>
              <a:rPr sz="2400" dirty="0">
                <a:latin typeface="Arial"/>
                <a:cs typeface="Arial"/>
              </a:rPr>
              <a:t>:</a:t>
            </a:r>
            <a:endParaRPr sz="2400">
              <a:latin typeface="Arial"/>
              <a:cs typeface="Arial"/>
            </a:endParaRPr>
          </a:p>
        </p:txBody>
      </p:sp>
      <p:sp>
        <p:nvSpPr>
          <p:cNvPr id="8" name="object 8"/>
          <p:cNvSpPr txBox="1"/>
          <p:nvPr/>
        </p:nvSpPr>
        <p:spPr>
          <a:xfrm>
            <a:off x="6543547" y="2290571"/>
            <a:ext cx="1566545" cy="375920"/>
          </a:xfrm>
          <a:prstGeom prst="rect">
            <a:avLst/>
          </a:prstGeom>
        </p:spPr>
        <p:txBody>
          <a:bodyPr vert="horz" wrap="square" lIns="0" tIns="0" rIns="0" bIns="0" rtlCol="0">
            <a:spAutoFit/>
          </a:bodyPr>
          <a:lstStyle/>
          <a:p>
            <a:pPr marL="12700">
              <a:lnSpc>
                <a:spcPct val="100000"/>
              </a:lnSpc>
            </a:pPr>
            <a:r>
              <a:rPr sz="2400" spc="-10" dirty="0">
                <a:latin typeface="Arial"/>
                <a:cs typeface="Arial"/>
              </a:rPr>
              <a:t>300</a:t>
            </a:r>
            <a:r>
              <a:rPr sz="2400" dirty="0">
                <a:latin typeface="Arial"/>
                <a:cs typeface="Arial"/>
              </a:rPr>
              <a:t>-</a:t>
            </a:r>
            <a:r>
              <a:rPr sz="2400" spc="-5" dirty="0">
                <a:latin typeface="Arial"/>
                <a:cs typeface="Arial"/>
              </a:rPr>
              <a:t>70</a:t>
            </a:r>
            <a:r>
              <a:rPr sz="2400" dirty="0">
                <a:latin typeface="Arial"/>
                <a:cs typeface="Arial"/>
              </a:rPr>
              <a:t>.</a:t>
            </a:r>
            <a:r>
              <a:rPr sz="2400" spc="-10" dirty="0">
                <a:latin typeface="Arial"/>
                <a:cs typeface="Arial"/>
              </a:rPr>
              <a:t>000</a:t>
            </a:r>
            <a:endParaRPr sz="2400">
              <a:latin typeface="Arial"/>
              <a:cs typeface="Arial"/>
            </a:endParaRPr>
          </a:p>
        </p:txBody>
      </p:sp>
      <p:sp>
        <p:nvSpPr>
          <p:cNvPr id="9" name="object 9"/>
          <p:cNvSpPr txBox="1"/>
          <p:nvPr/>
        </p:nvSpPr>
        <p:spPr>
          <a:xfrm>
            <a:off x="5869940" y="3753611"/>
            <a:ext cx="110489" cy="375920"/>
          </a:xfrm>
          <a:prstGeom prst="rect">
            <a:avLst/>
          </a:prstGeom>
        </p:spPr>
        <p:txBody>
          <a:bodyPr vert="horz" wrap="square" lIns="0" tIns="0" rIns="0" bIns="0" rtlCol="0">
            <a:spAutoFit/>
          </a:bodyPr>
          <a:lstStyle/>
          <a:p>
            <a:pPr marL="12700">
              <a:lnSpc>
                <a:spcPct val="100000"/>
              </a:lnSpc>
            </a:pPr>
            <a:r>
              <a:rPr sz="2400" dirty="0">
                <a:latin typeface="Arial"/>
                <a:cs typeface="Arial"/>
              </a:rPr>
              <a:t>:</a:t>
            </a:r>
            <a:endParaRPr sz="2400">
              <a:latin typeface="Arial"/>
              <a:cs typeface="Arial"/>
            </a:endParaRPr>
          </a:p>
        </p:txBody>
      </p:sp>
      <p:sp>
        <p:nvSpPr>
          <p:cNvPr id="10" name="object 10"/>
          <p:cNvSpPr txBox="1"/>
          <p:nvPr/>
        </p:nvSpPr>
        <p:spPr>
          <a:xfrm>
            <a:off x="6543547" y="3753611"/>
            <a:ext cx="1143000" cy="375920"/>
          </a:xfrm>
          <a:prstGeom prst="rect">
            <a:avLst/>
          </a:prstGeom>
        </p:spPr>
        <p:txBody>
          <a:bodyPr vert="horz" wrap="square" lIns="0" tIns="0" rIns="0" bIns="0" rtlCol="0">
            <a:spAutoFit/>
          </a:bodyPr>
          <a:lstStyle/>
          <a:p>
            <a:pPr marL="12700">
              <a:lnSpc>
                <a:spcPct val="100000"/>
              </a:lnSpc>
            </a:pPr>
            <a:r>
              <a:rPr sz="2400" spc="-10" dirty="0">
                <a:latin typeface="Arial"/>
                <a:cs typeface="Arial"/>
              </a:rPr>
              <a:t>300</a:t>
            </a:r>
            <a:r>
              <a:rPr sz="2400" dirty="0">
                <a:latin typeface="Arial"/>
                <a:cs typeface="Arial"/>
              </a:rPr>
              <a:t>-</a:t>
            </a:r>
            <a:r>
              <a:rPr sz="2400" spc="-10" dirty="0">
                <a:latin typeface="Arial"/>
                <a:cs typeface="Arial"/>
              </a:rPr>
              <a:t>400</a:t>
            </a:r>
            <a:endParaRPr sz="2400">
              <a:latin typeface="Arial"/>
              <a:cs typeface="Arial"/>
            </a:endParaRPr>
          </a:p>
        </p:txBody>
      </p:sp>
      <p:sp>
        <p:nvSpPr>
          <p:cNvPr id="11" name="object 11"/>
          <p:cNvSpPr txBox="1"/>
          <p:nvPr/>
        </p:nvSpPr>
        <p:spPr>
          <a:xfrm>
            <a:off x="5869940" y="4850892"/>
            <a:ext cx="110489" cy="375920"/>
          </a:xfrm>
          <a:prstGeom prst="rect">
            <a:avLst/>
          </a:prstGeom>
        </p:spPr>
        <p:txBody>
          <a:bodyPr vert="horz" wrap="square" lIns="0" tIns="0" rIns="0" bIns="0" rtlCol="0">
            <a:spAutoFit/>
          </a:bodyPr>
          <a:lstStyle/>
          <a:p>
            <a:pPr marL="12700">
              <a:lnSpc>
                <a:spcPct val="100000"/>
              </a:lnSpc>
            </a:pPr>
            <a:r>
              <a:rPr sz="2400" dirty="0">
                <a:latin typeface="Arial"/>
                <a:cs typeface="Arial"/>
              </a:rPr>
              <a:t>:</a:t>
            </a:r>
            <a:endParaRPr sz="2400">
              <a:latin typeface="Arial"/>
              <a:cs typeface="Arial"/>
            </a:endParaRPr>
          </a:p>
        </p:txBody>
      </p:sp>
      <p:sp>
        <p:nvSpPr>
          <p:cNvPr id="12" name="object 12"/>
          <p:cNvSpPr txBox="1"/>
          <p:nvPr/>
        </p:nvSpPr>
        <p:spPr>
          <a:xfrm>
            <a:off x="6543547" y="4850892"/>
            <a:ext cx="533400" cy="375920"/>
          </a:xfrm>
          <a:prstGeom prst="rect">
            <a:avLst/>
          </a:prstGeom>
        </p:spPr>
        <p:txBody>
          <a:bodyPr vert="horz" wrap="square" lIns="0" tIns="0" rIns="0" bIns="0" rtlCol="0">
            <a:spAutoFit/>
          </a:bodyPr>
          <a:lstStyle/>
          <a:p>
            <a:pPr marL="12700">
              <a:lnSpc>
                <a:spcPct val="100000"/>
              </a:lnSpc>
            </a:pPr>
            <a:r>
              <a:rPr sz="2400" spc="-10" dirty="0">
                <a:latin typeface="Arial"/>
                <a:cs typeface="Arial"/>
              </a:rPr>
              <a:t>400</a:t>
            </a:r>
            <a:endParaRPr sz="2400">
              <a:latin typeface="Arial"/>
              <a:cs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6606" y="428752"/>
            <a:ext cx="8070786" cy="686341"/>
          </a:xfrm>
          <a:prstGeom prst="rect">
            <a:avLst/>
          </a:prstGeom>
        </p:spPr>
        <p:txBody>
          <a:bodyPr vert="horz" wrap="square" lIns="0" tIns="192023" rIns="0" bIns="0" rtlCol="0">
            <a:spAutoFit/>
          </a:bodyPr>
          <a:lstStyle/>
          <a:p>
            <a:pPr marL="11430">
              <a:lnSpc>
                <a:spcPct val="100000"/>
              </a:lnSpc>
            </a:pPr>
            <a:r>
              <a:rPr lang="tr-TR" sz="3200" spc="-5" dirty="0">
                <a:solidFill>
                  <a:srgbClr val="CC3300"/>
                </a:solidFill>
              </a:rPr>
              <a:t>Hormon çeşitleri</a:t>
            </a:r>
            <a:r>
              <a:rPr sz="3200" spc="-5" dirty="0">
                <a:solidFill>
                  <a:srgbClr val="CC3300"/>
                </a:solidFill>
              </a:rPr>
              <a:t>:</a:t>
            </a:r>
            <a:endParaRPr sz="3200" dirty="0"/>
          </a:p>
        </p:txBody>
      </p:sp>
      <p:sp>
        <p:nvSpPr>
          <p:cNvPr id="3" name="object 3"/>
          <p:cNvSpPr/>
          <p:nvPr/>
        </p:nvSpPr>
        <p:spPr>
          <a:xfrm>
            <a:off x="381000" y="1295400"/>
            <a:ext cx="8534400" cy="5029200"/>
          </a:xfrm>
          <a:custGeom>
            <a:avLst/>
            <a:gdLst/>
            <a:ahLst/>
            <a:cxnLst/>
            <a:rect l="l" t="t" r="r" b="b"/>
            <a:pathLst>
              <a:path w="8534400" h="5029200">
                <a:moveTo>
                  <a:pt x="0" y="0"/>
                </a:moveTo>
                <a:lnTo>
                  <a:pt x="8534400" y="0"/>
                </a:lnTo>
                <a:lnTo>
                  <a:pt x="8534400" y="5029200"/>
                </a:lnTo>
                <a:lnTo>
                  <a:pt x="0" y="5029200"/>
                </a:lnTo>
                <a:lnTo>
                  <a:pt x="0" y="0"/>
                </a:lnTo>
                <a:close/>
              </a:path>
            </a:pathLst>
          </a:custGeom>
          <a:ln w="9144">
            <a:solidFill>
              <a:srgbClr val="FFCC00"/>
            </a:solidFill>
          </a:ln>
        </p:spPr>
        <p:txBody>
          <a:bodyPr wrap="square" lIns="0" tIns="0" rIns="0" bIns="0" rtlCol="0"/>
          <a:lstStyle/>
          <a:p>
            <a:endParaRPr/>
          </a:p>
        </p:txBody>
      </p:sp>
      <p:sp>
        <p:nvSpPr>
          <p:cNvPr id="4" name="object 4"/>
          <p:cNvSpPr txBox="1"/>
          <p:nvPr/>
        </p:nvSpPr>
        <p:spPr>
          <a:xfrm>
            <a:off x="459663" y="1329435"/>
            <a:ext cx="8346440" cy="4598035"/>
          </a:xfrm>
          <a:prstGeom prst="rect">
            <a:avLst/>
          </a:prstGeom>
        </p:spPr>
        <p:txBody>
          <a:bodyPr vert="horz" wrap="square" lIns="0" tIns="0" rIns="0" bIns="0" rtlCol="0">
            <a:spAutoFit/>
          </a:bodyPr>
          <a:lstStyle/>
          <a:p>
            <a:pPr marL="355600" indent="-342900">
              <a:lnSpc>
                <a:spcPct val="100000"/>
              </a:lnSpc>
              <a:buClr>
                <a:srgbClr val="CC3300"/>
              </a:buClr>
              <a:buSzPct val="75000"/>
              <a:buFont typeface="Wingdings"/>
              <a:buChar char=""/>
              <a:tabLst>
                <a:tab pos="356235" algn="l"/>
              </a:tabLst>
            </a:pPr>
            <a:r>
              <a:rPr sz="3200" spc="-5" dirty="0">
                <a:solidFill>
                  <a:srgbClr val="CC9900"/>
                </a:solidFill>
                <a:latin typeface="Arial"/>
                <a:cs typeface="Arial"/>
              </a:rPr>
              <a:t>Protein Hormonlar</a:t>
            </a:r>
            <a:r>
              <a:rPr sz="3200" spc="-5" dirty="0">
                <a:latin typeface="Arial"/>
                <a:cs typeface="Arial"/>
              </a:rPr>
              <a:t>: </a:t>
            </a:r>
            <a:r>
              <a:rPr sz="1800" b="1" spc="-5" dirty="0">
                <a:latin typeface="Arial"/>
                <a:cs typeface="Arial"/>
              </a:rPr>
              <a:t>Salgılandıkları Dokularda Depo</a:t>
            </a:r>
            <a:r>
              <a:rPr sz="1800" b="1" spc="20" dirty="0">
                <a:latin typeface="Arial"/>
                <a:cs typeface="Arial"/>
              </a:rPr>
              <a:t> </a:t>
            </a:r>
            <a:r>
              <a:rPr sz="1800" b="1" spc="-5" dirty="0">
                <a:latin typeface="Arial"/>
                <a:cs typeface="Arial"/>
              </a:rPr>
              <a:t>Edilebilir</a:t>
            </a:r>
            <a:r>
              <a:rPr sz="1800" spc="-5" dirty="0">
                <a:latin typeface="Arial"/>
                <a:cs typeface="Arial"/>
              </a:rPr>
              <a:t>.</a:t>
            </a:r>
            <a:endParaRPr sz="1800">
              <a:latin typeface="Arial"/>
              <a:cs typeface="Arial"/>
            </a:endParaRPr>
          </a:p>
          <a:p>
            <a:pPr>
              <a:lnSpc>
                <a:spcPct val="100000"/>
              </a:lnSpc>
              <a:spcBef>
                <a:spcPts val="20"/>
              </a:spcBef>
              <a:buChar char=""/>
            </a:pPr>
            <a:endParaRPr sz="2650">
              <a:latin typeface="Times New Roman"/>
              <a:cs typeface="Times New Roman"/>
            </a:endParaRPr>
          </a:p>
          <a:p>
            <a:pPr marL="12700">
              <a:lnSpc>
                <a:spcPct val="100000"/>
              </a:lnSpc>
            </a:pPr>
            <a:r>
              <a:rPr sz="1800" b="1" spc="-5" dirty="0">
                <a:solidFill>
                  <a:srgbClr val="CC3300"/>
                </a:solidFill>
                <a:latin typeface="Arial"/>
                <a:cs typeface="Arial"/>
              </a:rPr>
              <a:t>Protein Hormonlar </a:t>
            </a:r>
            <a:r>
              <a:rPr sz="1800" b="1" spc="-25" dirty="0">
                <a:solidFill>
                  <a:srgbClr val="CC3300"/>
                </a:solidFill>
                <a:latin typeface="Arial"/>
                <a:cs typeface="Arial"/>
              </a:rPr>
              <a:t>ve </a:t>
            </a:r>
            <a:r>
              <a:rPr sz="1800" b="1" spc="-5" dirty="0">
                <a:solidFill>
                  <a:srgbClr val="CC3300"/>
                </a:solidFill>
                <a:latin typeface="Arial"/>
                <a:cs typeface="Arial"/>
              </a:rPr>
              <a:t>Yağ</a:t>
            </a:r>
            <a:r>
              <a:rPr sz="1800" b="1" spc="10" dirty="0">
                <a:solidFill>
                  <a:srgbClr val="CC3300"/>
                </a:solidFill>
                <a:latin typeface="Arial"/>
                <a:cs typeface="Arial"/>
              </a:rPr>
              <a:t> </a:t>
            </a:r>
            <a:r>
              <a:rPr sz="1800" b="1" spc="-10" dirty="0">
                <a:solidFill>
                  <a:srgbClr val="CC3300"/>
                </a:solidFill>
                <a:latin typeface="Arial"/>
                <a:cs typeface="Arial"/>
              </a:rPr>
              <a:t>Asitleri,</a:t>
            </a:r>
            <a:endParaRPr sz="1800">
              <a:latin typeface="Arial"/>
              <a:cs typeface="Arial"/>
            </a:endParaRPr>
          </a:p>
          <a:p>
            <a:pPr marL="355600" indent="-342900">
              <a:lnSpc>
                <a:spcPct val="100000"/>
              </a:lnSpc>
              <a:spcBef>
                <a:spcPts val="560"/>
              </a:spcBef>
              <a:buClr>
                <a:srgbClr val="CC3300"/>
              </a:buClr>
              <a:buSzPct val="75000"/>
              <a:buFont typeface="Wingdings"/>
              <a:buChar char=""/>
              <a:tabLst>
                <a:tab pos="355600" algn="l"/>
                <a:tab pos="356235" algn="l"/>
              </a:tabLst>
            </a:pPr>
            <a:r>
              <a:rPr sz="2400" b="1" spc="-10" dirty="0">
                <a:latin typeface="Arial"/>
                <a:cs typeface="Arial"/>
              </a:rPr>
              <a:t>Büyük</a:t>
            </a:r>
            <a:r>
              <a:rPr sz="2400" b="1" spc="-25" dirty="0">
                <a:latin typeface="Arial"/>
                <a:cs typeface="Arial"/>
              </a:rPr>
              <a:t> </a:t>
            </a:r>
            <a:r>
              <a:rPr sz="2400" b="1" spc="-5" dirty="0">
                <a:latin typeface="Arial"/>
                <a:cs typeface="Arial"/>
              </a:rPr>
              <a:t>Moleküllüdürler</a:t>
            </a:r>
            <a:endParaRPr sz="2400">
              <a:latin typeface="Arial"/>
              <a:cs typeface="Arial"/>
            </a:endParaRPr>
          </a:p>
          <a:p>
            <a:pPr marL="355600" indent="-342900">
              <a:lnSpc>
                <a:spcPct val="100000"/>
              </a:lnSpc>
              <a:spcBef>
                <a:spcPts val="575"/>
              </a:spcBef>
              <a:buClr>
                <a:srgbClr val="CC3300"/>
              </a:buClr>
              <a:buSzPct val="75000"/>
              <a:buFont typeface="Wingdings"/>
              <a:buChar char=""/>
              <a:tabLst>
                <a:tab pos="355600" algn="l"/>
                <a:tab pos="356235" algn="l"/>
              </a:tabLst>
            </a:pPr>
            <a:r>
              <a:rPr sz="2400" b="1" spc="-5" dirty="0">
                <a:latin typeface="Arial"/>
                <a:cs typeface="Arial"/>
              </a:rPr>
              <a:t>Hücre Zarını</a:t>
            </a:r>
            <a:r>
              <a:rPr sz="2400" b="1" spc="-60" dirty="0">
                <a:latin typeface="Arial"/>
                <a:cs typeface="Arial"/>
              </a:rPr>
              <a:t> </a:t>
            </a:r>
            <a:r>
              <a:rPr sz="2400" b="1" spc="-5" dirty="0">
                <a:latin typeface="Arial"/>
                <a:cs typeface="Arial"/>
              </a:rPr>
              <a:t>Geçemezler</a:t>
            </a:r>
            <a:endParaRPr sz="2400">
              <a:latin typeface="Arial"/>
              <a:cs typeface="Arial"/>
            </a:endParaRPr>
          </a:p>
          <a:p>
            <a:pPr marL="355600" indent="-342900">
              <a:lnSpc>
                <a:spcPct val="100000"/>
              </a:lnSpc>
              <a:spcBef>
                <a:spcPts val="575"/>
              </a:spcBef>
              <a:buClr>
                <a:srgbClr val="CC3300"/>
              </a:buClr>
              <a:buSzPct val="75000"/>
              <a:buFont typeface="Wingdings"/>
              <a:buChar char=""/>
              <a:tabLst>
                <a:tab pos="355600" algn="l"/>
                <a:tab pos="356235" algn="l"/>
                <a:tab pos="2268220" algn="l"/>
              </a:tabLst>
            </a:pPr>
            <a:r>
              <a:rPr sz="2400" b="1" spc="-5" dirty="0">
                <a:latin typeface="Arial"/>
                <a:cs typeface="Arial"/>
              </a:rPr>
              <a:t>H.</a:t>
            </a:r>
            <a:r>
              <a:rPr sz="2400" b="1" dirty="0">
                <a:latin typeface="Arial"/>
                <a:cs typeface="Arial"/>
              </a:rPr>
              <a:t> </a:t>
            </a:r>
            <a:r>
              <a:rPr sz="2400" b="1" spc="-5" dirty="0">
                <a:latin typeface="Arial"/>
                <a:cs typeface="Arial"/>
              </a:rPr>
              <a:t>Zarındaki	Reseptöre Bağlanır</a:t>
            </a:r>
            <a:r>
              <a:rPr sz="2400" b="1" spc="-55" dirty="0">
                <a:latin typeface="Arial"/>
                <a:cs typeface="Arial"/>
              </a:rPr>
              <a:t> </a:t>
            </a:r>
            <a:r>
              <a:rPr sz="2400" b="1" spc="-10" dirty="0">
                <a:latin typeface="Arial"/>
                <a:cs typeface="Arial"/>
              </a:rPr>
              <a:t>ve</a:t>
            </a:r>
            <a:endParaRPr sz="2400">
              <a:latin typeface="Arial"/>
              <a:cs typeface="Arial"/>
            </a:endParaRPr>
          </a:p>
          <a:p>
            <a:pPr marL="355600" indent="-342900">
              <a:lnSpc>
                <a:spcPct val="100000"/>
              </a:lnSpc>
              <a:spcBef>
                <a:spcPts val="575"/>
              </a:spcBef>
              <a:buClr>
                <a:srgbClr val="CC3300"/>
              </a:buClr>
              <a:buSzPct val="75000"/>
              <a:buFont typeface="Wingdings"/>
              <a:buChar char=""/>
              <a:tabLst>
                <a:tab pos="355600" algn="l"/>
                <a:tab pos="356235" algn="l"/>
              </a:tabLst>
            </a:pPr>
            <a:r>
              <a:rPr sz="2400" b="1" spc="-5" dirty="0">
                <a:latin typeface="Arial"/>
                <a:cs typeface="Arial"/>
              </a:rPr>
              <a:t>Adenil Siklazı Aktive</a:t>
            </a:r>
            <a:r>
              <a:rPr sz="2400" b="1" spc="-45" dirty="0">
                <a:latin typeface="Arial"/>
                <a:cs typeface="Arial"/>
              </a:rPr>
              <a:t> </a:t>
            </a:r>
            <a:r>
              <a:rPr sz="2400" b="1" spc="-5" dirty="0">
                <a:latin typeface="Arial"/>
                <a:cs typeface="Arial"/>
              </a:rPr>
              <a:t>Ederler,</a:t>
            </a:r>
            <a:endParaRPr sz="2400">
              <a:latin typeface="Arial"/>
              <a:cs typeface="Arial"/>
            </a:endParaRPr>
          </a:p>
          <a:p>
            <a:pPr marL="355600" indent="-342900">
              <a:lnSpc>
                <a:spcPct val="100000"/>
              </a:lnSpc>
              <a:spcBef>
                <a:spcPts val="575"/>
              </a:spcBef>
              <a:buClr>
                <a:srgbClr val="CC3300"/>
              </a:buClr>
              <a:buSzPct val="75000"/>
              <a:buFont typeface="Wingdings"/>
              <a:buChar char=""/>
              <a:tabLst>
                <a:tab pos="355600" algn="l"/>
                <a:tab pos="356235" algn="l"/>
                <a:tab pos="1320165" algn="l"/>
              </a:tabLst>
            </a:pPr>
            <a:r>
              <a:rPr sz="2400" b="1" spc="-5" dirty="0">
                <a:latin typeface="Arial"/>
                <a:cs typeface="Arial"/>
              </a:rPr>
              <a:t>ATP:	cAMP ve Profosfata</a:t>
            </a:r>
            <a:r>
              <a:rPr sz="2400" b="1" spc="-50" dirty="0">
                <a:latin typeface="Arial"/>
                <a:cs typeface="Arial"/>
              </a:rPr>
              <a:t> </a:t>
            </a:r>
            <a:r>
              <a:rPr sz="2400" b="1" spc="-5" dirty="0">
                <a:latin typeface="Arial"/>
                <a:cs typeface="Arial"/>
              </a:rPr>
              <a:t>Dönüşür</a:t>
            </a:r>
            <a:endParaRPr sz="2400">
              <a:latin typeface="Arial"/>
              <a:cs typeface="Arial"/>
            </a:endParaRPr>
          </a:p>
          <a:p>
            <a:pPr marL="355600" indent="-342900">
              <a:lnSpc>
                <a:spcPct val="100000"/>
              </a:lnSpc>
              <a:spcBef>
                <a:spcPts val="575"/>
              </a:spcBef>
              <a:buClr>
                <a:srgbClr val="CC3300"/>
              </a:buClr>
              <a:buSzPct val="75000"/>
              <a:buFont typeface="Wingdings"/>
              <a:buChar char=""/>
              <a:tabLst>
                <a:tab pos="355600" algn="l"/>
                <a:tab pos="356235" algn="l"/>
              </a:tabLst>
            </a:pPr>
            <a:r>
              <a:rPr sz="2400" b="1" spc="-5" dirty="0">
                <a:latin typeface="Arial"/>
                <a:cs typeface="Arial"/>
              </a:rPr>
              <a:t>Protein Sentezi için Gereken Enerji Elde</a:t>
            </a:r>
            <a:r>
              <a:rPr sz="2400" b="1" spc="-15" dirty="0">
                <a:latin typeface="Arial"/>
                <a:cs typeface="Arial"/>
              </a:rPr>
              <a:t> </a:t>
            </a:r>
            <a:r>
              <a:rPr sz="2400" b="1" spc="-5" dirty="0">
                <a:latin typeface="Arial"/>
                <a:cs typeface="Arial"/>
              </a:rPr>
              <a:t>Edilir,</a:t>
            </a:r>
            <a:endParaRPr sz="2400">
              <a:latin typeface="Arial"/>
              <a:cs typeface="Arial"/>
            </a:endParaRPr>
          </a:p>
          <a:p>
            <a:pPr marL="355600" indent="-342900">
              <a:lnSpc>
                <a:spcPct val="100000"/>
              </a:lnSpc>
              <a:spcBef>
                <a:spcPts val="575"/>
              </a:spcBef>
              <a:buClr>
                <a:srgbClr val="CC3300"/>
              </a:buClr>
              <a:buSzPct val="75000"/>
              <a:buFont typeface="Wingdings"/>
              <a:buChar char=""/>
              <a:tabLst>
                <a:tab pos="355600" algn="l"/>
                <a:tab pos="356235" algn="l"/>
              </a:tabLst>
            </a:pPr>
            <a:r>
              <a:rPr sz="2400" b="1" spc="-5" dirty="0">
                <a:latin typeface="Arial"/>
                <a:cs typeface="Arial"/>
              </a:rPr>
              <a:t>cAMP: Mitokondriyumlardan </a:t>
            </a:r>
            <a:r>
              <a:rPr sz="2400" b="1" spc="-10" dirty="0">
                <a:latin typeface="Arial"/>
                <a:cs typeface="Arial"/>
              </a:rPr>
              <a:t>uyarıcı </a:t>
            </a:r>
            <a:r>
              <a:rPr sz="2400" b="1" spc="-5" dirty="0">
                <a:latin typeface="Arial"/>
                <a:cs typeface="Arial"/>
              </a:rPr>
              <a:t>bir</a:t>
            </a:r>
            <a:r>
              <a:rPr sz="2400" b="1" spc="20" dirty="0">
                <a:latin typeface="Arial"/>
                <a:cs typeface="Arial"/>
              </a:rPr>
              <a:t> </a:t>
            </a:r>
            <a:r>
              <a:rPr sz="2400" b="1" spc="-5" dirty="0">
                <a:latin typeface="Arial"/>
                <a:cs typeface="Arial"/>
              </a:rPr>
              <a:t>Protein</a:t>
            </a:r>
            <a:endParaRPr sz="2400">
              <a:latin typeface="Arial"/>
              <a:cs typeface="Arial"/>
            </a:endParaRPr>
          </a:p>
          <a:p>
            <a:pPr marL="355600">
              <a:lnSpc>
                <a:spcPct val="100000"/>
              </a:lnSpc>
            </a:pPr>
            <a:r>
              <a:rPr sz="2400" b="1" spc="-5" dirty="0">
                <a:latin typeface="Arial"/>
                <a:cs typeface="Arial"/>
              </a:rPr>
              <a:t>Ürettirir</a:t>
            </a:r>
            <a:endParaRPr sz="2400">
              <a:latin typeface="Arial"/>
              <a:cs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87630">
              <a:lnSpc>
                <a:spcPct val="100000"/>
              </a:lnSpc>
            </a:pPr>
            <a:r>
              <a:rPr sz="3200" spc="-5" dirty="0">
                <a:solidFill>
                  <a:srgbClr val="CC9900"/>
                </a:solidFill>
              </a:rPr>
              <a:t>Steroid Hormonlar</a:t>
            </a:r>
            <a:r>
              <a:rPr sz="4000" spc="-5" dirty="0">
                <a:solidFill>
                  <a:srgbClr val="000000"/>
                </a:solidFill>
              </a:rPr>
              <a:t>: </a:t>
            </a:r>
            <a:r>
              <a:rPr sz="2400" spc="-5" dirty="0">
                <a:solidFill>
                  <a:srgbClr val="000000"/>
                </a:solidFill>
              </a:rPr>
              <a:t>Salgılandıkları Dokularda</a:t>
            </a:r>
            <a:r>
              <a:rPr sz="2400" spc="40" dirty="0">
                <a:solidFill>
                  <a:srgbClr val="000000"/>
                </a:solidFill>
              </a:rPr>
              <a:t> </a:t>
            </a:r>
            <a:r>
              <a:rPr sz="2400" spc="-10" dirty="0">
                <a:solidFill>
                  <a:srgbClr val="000000"/>
                </a:solidFill>
              </a:rPr>
              <a:t>Depo</a:t>
            </a:r>
            <a:endParaRPr sz="2400"/>
          </a:p>
          <a:p>
            <a:pPr marL="87630">
              <a:lnSpc>
                <a:spcPct val="100000"/>
              </a:lnSpc>
              <a:spcBef>
                <a:spcPts val="50"/>
              </a:spcBef>
            </a:pPr>
            <a:r>
              <a:rPr sz="2400" spc="-5" dirty="0">
                <a:solidFill>
                  <a:srgbClr val="000000"/>
                </a:solidFill>
              </a:rPr>
              <a:t>Edilmezler</a:t>
            </a:r>
            <a:endParaRPr sz="2400"/>
          </a:p>
        </p:txBody>
      </p:sp>
      <p:sp>
        <p:nvSpPr>
          <p:cNvPr id="3" name="object 3"/>
          <p:cNvSpPr txBox="1"/>
          <p:nvPr/>
        </p:nvSpPr>
        <p:spPr>
          <a:xfrm>
            <a:off x="535940" y="1849628"/>
            <a:ext cx="7096759" cy="3636645"/>
          </a:xfrm>
          <a:prstGeom prst="rect">
            <a:avLst/>
          </a:prstGeom>
        </p:spPr>
        <p:txBody>
          <a:bodyPr vert="horz" wrap="square" lIns="0" tIns="0" rIns="0" bIns="0" rtlCol="0">
            <a:spAutoFit/>
          </a:bodyPr>
          <a:lstStyle/>
          <a:p>
            <a:pPr marL="355600" indent="-342900">
              <a:lnSpc>
                <a:spcPct val="100000"/>
              </a:lnSpc>
              <a:buClr>
                <a:srgbClr val="CC3300"/>
              </a:buClr>
              <a:buSzPct val="75000"/>
              <a:buFont typeface="Wingdings"/>
              <a:buChar char=""/>
              <a:tabLst>
                <a:tab pos="355600" algn="l"/>
              </a:tabLst>
            </a:pPr>
            <a:r>
              <a:rPr sz="2800" spc="-5" dirty="0">
                <a:latin typeface="Arial"/>
                <a:cs typeface="Arial"/>
              </a:rPr>
              <a:t>Küçük</a:t>
            </a:r>
            <a:r>
              <a:rPr sz="2800" spc="-60" dirty="0">
                <a:latin typeface="Arial"/>
                <a:cs typeface="Arial"/>
              </a:rPr>
              <a:t> </a:t>
            </a:r>
            <a:r>
              <a:rPr sz="2800" dirty="0">
                <a:latin typeface="Arial"/>
                <a:cs typeface="Arial"/>
              </a:rPr>
              <a:t>Moleküllüdürler</a:t>
            </a:r>
            <a:endParaRPr sz="2800">
              <a:latin typeface="Arial"/>
              <a:cs typeface="Arial"/>
            </a:endParaRPr>
          </a:p>
          <a:p>
            <a:pPr marL="355600" indent="-342900">
              <a:lnSpc>
                <a:spcPct val="100000"/>
              </a:lnSpc>
              <a:spcBef>
                <a:spcPts val="335"/>
              </a:spcBef>
              <a:buClr>
                <a:srgbClr val="CC3300"/>
              </a:buClr>
              <a:buSzPct val="75000"/>
              <a:buFont typeface="Wingdings"/>
              <a:buChar char=""/>
              <a:tabLst>
                <a:tab pos="355600" algn="l"/>
              </a:tabLst>
            </a:pPr>
            <a:r>
              <a:rPr sz="2800" spc="-5" dirty="0">
                <a:latin typeface="Arial"/>
                <a:cs typeface="Arial"/>
              </a:rPr>
              <a:t>Hücre </a:t>
            </a:r>
            <a:r>
              <a:rPr sz="2800" dirty="0">
                <a:latin typeface="Arial"/>
                <a:cs typeface="Arial"/>
              </a:rPr>
              <a:t>Zarını</a:t>
            </a:r>
            <a:r>
              <a:rPr sz="2800" spc="-55" dirty="0">
                <a:latin typeface="Arial"/>
                <a:cs typeface="Arial"/>
              </a:rPr>
              <a:t> </a:t>
            </a:r>
            <a:r>
              <a:rPr sz="2800" dirty="0">
                <a:latin typeface="Arial"/>
                <a:cs typeface="Arial"/>
              </a:rPr>
              <a:t>Geçebilirler</a:t>
            </a:r>
            <a:endParaRPr sz="2800">
              <a:latin typeface="Arial"/>
              <a:cs typeface="Arial"/>
            </a:endParaRPr>
          </a:p>
          <a:p>
            <a:pPr marL="355600" indent="-342900">
              <a:lnSpc>
                <a:spcPts val="3195"/>
              </a:lnSpc>
              <a:spcBef>
                <a:spcPts val="335"/>
              </a:spcBef>
              <a:buClr>
                <a:srgbClr val="CC3300"/>
              </a:buClr>
              <a:buSzPct val="75000"/>
              <a:buFont typeface="Wingdings"/>
              <a:buChar char=""/>
              <a:tabLst>
                <a:tab pos="355600" algn="l"/>
              </a:tabLst>
            </a:pPr>
            <a:r>
              <a:rPr sz="2800" spc="-5" dirty="0">
                <a:latin typeface="Arial"/>
                <a:cs typeface="Arial"/>
              </a:rPr>
              <a:t>Stoplazma </a:t>
            </a:r>
            <a:r>
              <a:rPr sz="2800" dirty="0">
                <a:latin typeface="Arial"/>
                <a:cs typeface="Arial"/>
              </a:rPr>
              <a:t>içerisindeki Reseptör</a:t>
            </a:r>
            <a:r>
              <a:rPr sz="2800" spc="-15" dirty="0">
                <a:latin typeface="Arial"/>
                <a:cs typeface="Arial"/>
              </a:rPr>
              <a:t> </a:t>
            </a:r>
            <a:r>
              <a:rPr sz="2800" dirty="0">
                <a:latin typeface="Arial"/>
                <a:cs typeface="Arial"/>
              </a:rPr>
              <a:t>Bölgeye</a:t>
            </a:r>
            <a:endParaRPr sz="2800">
              <a:latin typeface="Arial"/>
              <a:cs typeface="Arial"/>
            </a:endParaRPr>
          </a:p>
          <a:p>
            <a:pPr marL="355600">
              <a:lnSpc>
                <a:spcPts val="3195"/>
              </a:lnSpc>
            </a:pPr>
            <a:r>
              <a:rPr sz="2800" dirty="0">
                <a:latin typeface="Arial"/>
                <a:cs typeface="Arial"/>
              </a:rPr>
              <a:t>Bağlanırlar</a:t>
            </a:r>
            <a:endParaRPr sz="2800">
              <a:latin typeface="Arial"/>
              <a:cs typeface="Arial"/>
            </a:endParaRPr>
          </a:p>
          <a:p>
            <a:pPr marL="355600" indent="-342900">
              <a:lnSpc>
                <a:spcPct val="100000"/>
              </a:lnSpc>
              <a:spcBef>
                <a:spcPts val="334"/>
              </a:spcBef>
              <a:buClr>
                <a:srgbClr val="CC3300"/>
              </a:buClr>
              <a:buSzPct val="75000"/>
              <a:buFont typeface="Wingdings"/>
              <a:buChar char=""/>
              <a:tabLst>
                <a:tab pos="355600" algn="l"/>
              </a:tabLst>
            </a:pPr>
            <a:r>
              <a:rPr sz="2800" dirty="0">
                <a:latin typeface="Arial"/>
                <a:cs typeface="Arial"/>
              </a:rPr>
              <a:t>Nucleusa</a:t>
            </a:r>
            <a:r>
              <a:rPr sz="2800" spc="-80" dirty="0">
                <a:latin typeface="Arial"/>
                <a:cs typeface="Arial"/>
              </a:rPr>
              <a:t> </a:t>
            </a:r>
            <a:r>
              <a:rPr sz="2800" dirty="0">
                <a:latin typeface="Arial"/>
                <a:cs typeface="Arial"/>
              </a:rPr>
              <a:t>Geçerler</a:t>
            </a:r>
            <a:endParaRPr sz="2800">
              <a:latin typeface="Arial"/>
              <a:cs typeface="Arial"/>
            </a:endParaRPr>
          </a:p>
          <a:p>
            <a:pPr marL="355600" indent="-342900">
              <a:lnSpc>
                <a:spcPct val="100000"/>
              </a:lnSpc>
              <a:spcBef>
                <a:spcPts val="335"/>
              </a:spcBef>
              <a:buClr>
                <a:srgbClr val="CC3300"/>
              </a:buClr>
              <a:buSzPct val="75000"/>
              <a:buFont typeface="Wingdings"/>
              <a:buChar char=""/>
              <a:tabLst>
                <a:tab pos="355600" algn="l"/>
              </a:tabLst>
            </a:pPr>
            <a:r>
              <a:rPr sz="2800" dirty="0">
                <a:latin typeface="Arial"/>
                <a:cs typeface="Arial"/>
              </a:rPr>
              <a:t>Buradan </a:t>
            </a:r>
            <a:r>
              <a:rPr sz="2800" spc="-10" dirty="0">
                <a:latin typeface="Arial"/>
                <a:cs typeface="Arial"/>
              </a:rPr>
              <a:t>mRNA </a:t>
            </a:r>
            <a:r>
              <a:rPr sz="2800" dirty="0">
                <a:latin typeface="Arial"/>
                <a:cs typeface="Arial"/>
              </a:rPr>
              <a:t>sentezi</a:t>
            </a:r>
            <a:r>
              <a:rPr sz="2800" spc="-25" dirty="0">
                <a:latin typeface="Arial"/>
                <a:cs typeface="Arial"/>
              </a:rPr>
              <a:t> </a:t>
            </a:r>
            <a:r>
              <a:rPr sz="2800" dirty="0">
                <a:latin typeface="Arial"/>
                <a:cs typeface="Arial"/>
              </a:rPr>
              <a:t>başlatırlar</a:t>
            </a:r>
            <a:endParaRPr sz="2800">
              <a:latin typeface="Arial"/>
              <a:cs typeface="Arial"/>
            </a:endParaRPr>
          </a:p>
          <a:p>
            <a:pPr marL="355600" indent="-342900">
              <a:lnSpc>
                <a:spcPct val="100000"/>
              </a:lnSpc>
              <a:spcBef>
                <a:spcPts val="335"/>
              </a:spcBef>
              <a:buClr>
                <a:srgbClr val="CC3300"/>
              </a:buClr>
              <a:buSzPct val="75000"/>
              <a:buFont typeface="Wingdings"/>
              <a:buChar char=""/>
              <a:tabLst>
                <a:tab pos="355600" algn="l"/>
              </a:tabLst>
            </a:pPr>
            <a:r>
              <a:rPr sz="2800" spc="-10" dirty="0">
                <a:latin typeface="Arial"/>
                <a:cs typeface="Arial"/>
              </a:rPr>
              <a:t>mRNA, </a:t>
            </a:r>
            <a:r>
              <a:rPr sz="2800" spc="-5" dirty="0">
                <a:latin typeface="Arial"/>
                <a:cs typeface="Arial"/>
              </a:rPr>
              <a:t>Endoplazmik Retikulumu Etkiler</a:t>
            </a:r>
            <a:r>
              <a:rPr sz="2800" spc="114" dirty="0">
                <a:latin typeface="Arial"/>
                <a:cs typeface="Arial"/>
              </a:rPr>
              <a:t> </a:t>
            </a:r>
            <a:r>
              <a:rPr sz="2800" dirty="0">
                <a:latin typeface="Arial"/>
                <a:cs typeface="Arial"/>
              </a:rPr>
              <a:t>ve</a:t>
            </a:r>
            <a:endParaRPr sz="2800">
              <a:latin typeface="Arial"/>
              <a:cs typeface="Arial"/>
            </a:endParaRPr>
          </a:p>
          <a:p>
            <a:pPr marL="355600" indent="-342900">
              <a:lnSpc>
                <a:spcPct val="100000"/>
              </a:lnSpc>
              <a:spcBef>
                <a:spcPts val="335"/>
              </a:spcBef>
              <a:buClr>
                <a:srgbClr val="CC3300"/>
              </a:buClr>
              <a:buSzPct val="75000"/>
              <a:buFont typeface="Wingdings"/>
              <a:buChar char=""/>
              <a:tabLst>
                <a:tab pos="355600" algn="l"/>
              </a:tabLst>
            </a:pPr>
            <a:r>
              <a:rPr sz="2800" dirty="0">
                <a:latin typeface="Arial"/>
                <a:cs typeface="Arial"/>
              </a:rPr>
              <a:t>Buradan </a:t>
            </a:r>
            <a:r>
              <a:rPr sz="2800" spc="-5" dirty="0">
                <a:latin typeface="Arial"/>
                <a:cs typeface="Arial"/>
              </a:rPr>
              <a:t>Özel bir Protein</a:t>
            </a:r>
            <a:r>
              <a:rPr sz="2800" spc="35" dirty="0">
                <a:latin typeface="Arial"/>
                <a:cs typeface="Arial"/>
              </a:rPr>
              <a:t> </a:t>
            </a:r>
            <a:r>
              <a:rPr sz="2800" spc="-5" dirty="0">
                <a:latin typeface="Arial"/>
                <a:cs typeface="Arial"/>
              </a:rPr>
              <a:t>Üretilir</a:t>
            </a:r>
            <a:endParaRPr sz="2800">
              <a:latin typeface="Arial"/>
              <a:cs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64235" rIns="0" bIns="0" rtlCol="0">
            <a:spAutoFit/>
          </a:bodyPr>
          <a:lstStyle/>
          <a:p>
            <a:pPr marL="11430">
              <a:lnSpc>
                <a:spcPct val="100000"/>
              </a:lnSpc>
            </a:pPr>
            <a:r>
              <a:rPr dirty="0">
                <a:solidFill>
                  <a:srgbClr val="CC3300"/>
                </a:solidFill>
              </a:rPr>
              <a:t>Üretim</a:t>
            </a:r>
            <a:r>
              <a:rPr spc="-110" dirty="0">
                <a:solidFill>
                  <a:srgbClr val="CC3300"/>
                </a:solidFill>
              </a:rPr>
              <a:t> </a:t>
            </a:r>
            <a:r>
              <a:rPr dirty="0">
                <a:solidFill>
                  <a:srgbClr val="CC3300"/>
                </a:solidFill>
              </a:rPr>
              <a:t>Yerleri</a:t>
            </a:r>
          </a:p>
        </p:txBody>
      </p:sp>
      <p:sp>
        <p:nvSpPr>
          <p:cNvPr id="3" name="object 3"/>
          <p:cNvSpPr txBox="1"/>
          <p:nvPr/>
        </p:nvSpPr>
        <p:spPr>
          <a:xfrm>
            <a:off x="535940" y="2015235"/>
            <a:ext cx="4518660" cy="4062651"/>
          </a:xfrm>
          <a:prstGeom prst="rect">
            <a:avLst/>
          </a:prstGeom>
        </p:spPr>
        <p:txBody>
          <a:bodyPr vert="horz" wrap="square" lIns="0" tIns="0" rIns="0" bIns="0" rtlCol="0">
            <a:spAutoFit/>
          </a:bodyPr>
          <a:lstStyle/>
          <a:p>
            <a:pPr marL="355600" indent="-342900">
              <a:lnSpc>
                <a:spcPct val="100000"/>
              </a:lnSpc>
              <a:buClr>
                <a:srgbClr val="CC3300"/>
              </a:buClr>
              <a:buSzPct val="75000"/>
              <a:buFont typeface="Wingdings"/>
              <a:buChar char=""/>
              <a:tabLst>
                <a:tab pos="355600" algn="l"/>
              </a:tabLst>
            </a:pPr>
            <a:r>
              <a:rPr sz="3200" spc="-5" dirty="0">
                <a:latin typeface="Arial"/>
                <a:cs typeface="Arial"/>
              </a:rPr>
              <a:t>Epifiz</a:t>
            </a:r>
            <a:endParaRPr sz="3200" dirty="0">
              <a:latin typeface="Arial"/>
              <a:cs typeface="Arial"/>
            </a:endParaRPr>
          </a:p>
          <a:p>
            <a:pPr marL="355600" indent="-342900">
              <a:lnSpc>
                <a:spcPct val="100000"/>
              </a:lnSpc>
              <a:spcBef>
                <a:spcPts val="765"/>
              </a:spcBef>
              <a:buClr>
                <a:srgbClr val="CC3300"/>
              </a:buClr>
              <a:buSzPct val="75000"/>
              <a:buFont typeface="Wingdings"/>
              <a:buChar char=""/>
              <a:tabLst>
                <a:tab pos="355600" algn="l"/>
              </a:tabLst>
            </a:pPr>
            <a:r>
              <a:rPr sz="3200" spc="-10" dirty="0">
                <a:latin typeface="Arial"/>
                <a:cs typeface="Arial"/>
              </a:rPr>
              <a:t>Hipotalamus</a:t>
            </a:r>
            <a:endParaRPr sz="3200" dirty="0">
              <a:latin typeface="Arial"/>
              <a:cs typeface="Arial"/>
            </a:endParaRPr>
          </a:p>
          <a:p>
            <a:pPr marL="355600" indent="-342900">
              <a:lnSpc>
                <a:spcPct val="100000"/>
              </a:lnSpc>
              <a:spcBef>
                <a:spcPts val="765"/>
              </a:spcBef>
              <a:buClr>
                <a:srgbClr val="CC3300"/>
              </a:buClr>
              <a:buSzPct val="75000"/>
              <a:buFont typeface="Wingdings"/>
              <a:buChar char=""/>
              <a:tabLst>
                <a:tab pos="355600" algn="l"/>
              </a:tabLst>
            </a:pPr>
            <a:r>
              <a:rPr sz="3200" spc="-5" dirty="0">
                <a:latin typeface="Arial"/>
                <a:cs typeface="Arial"/>
              </a:rPr>
              <a:t>Hipofiz </a:t>
            </a:r>
            <a:r>
              <a:rPr sz="3200" dirty="0">
                <a:latin typeface="Arial"/>
                <a:cs typeface="Arial"/>
              </a:rPr>
              <a:t>(Ön - Arka</a:t>
            </a:r>
            <a:r>
              <a:rPr sz="3200" spc="-120" dirty="0">
                <a:latin typeface="Arial"/>
                <a:cs typeface="Arial"/>
              </a:rPr>
              <a:t> </a:t>
            </a:r>
            <a:r>
              <a:rPr sz="3200" spc="-10" dirty="0">
                <a:latin typeface="Arial"/>
                <a:cs typeface="Arial"/>
              </a:rPr>
              <a:t>Lob)</a:t>
            </a:r>
            <a:endParaRPr sz="3200" dirty="0">
              <a:latin typeface="Arial"/>
              <a:cs typeface="Arial"/>
            </a:endParaRPr>
          </a:p>
          <a:p>
            <a:pPr marL="355600" indent="-342900">
              <a:lnSpc>
                <a:spcPct val="100000"/>
              </a:lnSpc>
              <a:spcBef>
                <a:spcPts val="765"/>
              </a:spcBef>
              <a:buClr>
                <a:srgbClr val="CC3300"/>
              </a:buClr>
              <a:buSzPct val="75000"/>
              <a:buFont typeface="Wingdings"/>
              <a:buChar char=""/>
              <a:tabLst>
                <a:tab pos="355600" algn="l"/>
              </a:tabLst>
            </a:pPr>
            <a:r>
              <a:rPr sz="3200" spc="-10" dirty="0">
                <a:latin typeface="Arial"/>
                <a:cs typeface="Arial"/>
              </a:rPr>
              <a:t>Gonadlar</a:t>
            </a:r>
            <a:endParaRPr sz="3200" dirty="0">
              <a:latin typeface="Arial"/>
              <a:cs typeface="Arial"/>
            </a:endParaRPr>
          </a:p>
          <a:p>
            <a:pPr marL="355600" indent="-342900">
              <a:lnSpc>
                <a:spcPct val="100000"/>
              </a:lnSpc>
              <a:spcBef>
                <a:spcPts val="765"/>
              </a:spcBef>
              <a:buClr>
                <a:srgbClr val="CC3300"/>
              </a:buClr>
              <a:buSzPct val="75000"/>
              <a:buFont typeface="Wingdings"/>
              <a:buChar char=""/>
              <a:tabLst>
                <a:tab pos="355600" algn="l"/>
              </a:tabLst>
            </a:pPr>
            <a:r>
              <a:rPr sz="3200" spc="-5" dirty="0" err="1">
                <a:latin typeface="Arial"/>
                <a:cs typeface="Arial"/>
              </a:rPr>
              <a:t>Uretus-Plasenta</a:t>
            </a:r>
            <a:endParaRPr lang="tr-TR" sz="3200" spc="-5" dirty="0">
              <a:latin typeface="Arial"/>
              <a:cs typeface="Arial"/>
            </a:endParaRPr>
          </a:p>
          <a:p>
            <a:pPr marL="12700">
              <a:lnSpc>
                <a:spcPct val="100000"/>
              </a:lnSpc>
              <a:spcBef>
                <a:spcPts val="765"/>
              </a:spcBef>
              <a:buClr>
                <a:srgbClr val="CC3300"/>
              </a:buClr>
              <a:buSzPct val="75000"/>
              <a:tabLst>
                <a:tab pos="355600" algn="l"/>
              </a:tabLst>
            </a:pPr>
            <a:endParaRPr lang="tr-TR" sz="3200" spc="-5" dirty="0">
              <a:latin typeface="Arial"/>
              <a:cs typeface="Arial"/>
            </a:endParaRPr>
          </a:p>
          <a:p>
            <a:pPr marL="12700">
              <a:lnSpc>
                <a:spcPct val="100000"/>
              </a:lnSpc>
              <a:spcBef>
                <a:spcPts val="765"/>
              </a:spcBef>
              <a:buClr>
                <a:srgbClr val="CC3300"/>
              </a:buClr>
              <a:buSzPct val="75000"/>
              <a:tabLst>
                <a:tab pos="355600" algn="l"/>
              </a:tabLst>
            </a:pPr>
            <a:r>
              <a:rPr lang="tr-TR" sz="3200" dirty="0">
                <a:solidFill>
                  <a:srgbClr val="FF0000"/>
                </a:solidFill>
                <a:latin typeface="Arial"/>
                <a:cs typeface="Arial"/>
              </a:rPr>
              <a:t>SONNN</a:t>
            </a:r>
            <a:endParaRPr sz="3200" dirty="0">
              <a:solidFill>
                <a:srgbClr val="FF0000"/>
              </a:solidFill>
              <a:latin typeface="Arial"/>
              <a:cs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09955" y="135636"/>
            <a:ext cx="137160" cy="140335"/>
          </a:xfrm>
          <a:custGeom>
            <a:avLst/>
            <a:gdLst/>
            <a:ahLst/>
            <a:cxnLst/>
            <a:rect l="l" t="t" r="r" b="b"/>
            <a:pathLst>
              <a:path w="137159" h="140335">
                <a:moveTo>
                  <a:pt x="0" y="0"/>
                </a:moveTo>
                <a:lnTo>
                  <a:pt x="137159" y="0"/>
                </a:lnTo>
                <a:lnTo>
                  <a:pt x="137159" y="140207"/>
                </a:lnTo>
                <a:lnTo>
                  <a:pt x="0" y="140207"/>
                </a:lnTo>
                <a:lnTo>
                  <a:pt x="0" y="0"/>
                </a:lnTo>
                <a:close/>
              </a:path>
            </a:pathLst>
          </a:custGeom>
          <a:solidFill>
            <a:srgbClr val="CC9900"/>
          </a:solidFill>
        </p:spPr>
        <p:txBody>
          <a:bodyPr wrap="square" lIns="0" tIns="0" rIns="0" bIns="0" rtlCol="0"/>
          <a:lstStyle/>
          <a:p>
            <a:endParaRPr/>
          </a:p>
        </p:txBody>
      </p:sp>
      <p:sp>
        <p:nvSpPr>
          <p:cNvPr id="3" name="object 3"/>
          <p:cNvSpPr/>
          <p:nvPr/>
        </p:nvSpPr>
        <p:spPr>
          <a:xfrm>
            <a:off x="547116" y="0"/>
            <a:ext cx="140335" cy="139065"/>
          </a:xfrm>
          <a:custGeom>
            <a:avLst/>
            <a:gdLst/>
            <a:ahLst/>
            <a:cxnLst/>
            <a:rect l="l" t="t" r="r" b="b"/>
            <a:pathLst>
              <a:path w="140334" h="139065">
                <a:moveTo>
                  <a:pt x="0" y="138683"/>
                </a:moveTo>
                <a:lnTo>
                  <a:pt x="140195" y="138683"/>
                </a:lnTo>
                <a:lnTo>
                  <a:pt x="140195" y="0"/>
                </a:lnTo>
                <a:lnTo>
                  <a:pt x="0" y="0"/>
                </a:lnTo>
                <a:lnTo>
                  <a:pt x="0" y="138683"/>
                </a:lnTo>
                <a:close/>
              </a:path>
            </a:pathLst>
          </a:custGeom>
          <a:solidFill>
            <a:srgbClr val="CC9900"/>
          </a:solidFill>
        </p:spPr>
        <p:txBody>
          <a:bodyPr wrap="square" lIns="0" tIns="0" rIns="0" bIns="0" rtlCol="0"/>
          <a:lstStyle/>
          <a:p>
            <a:endParaRPr/>
          </a:p>
        </p:txBody>
      </p:sp>
      <p:sp>
        <p:nvSpPr>
          <p:cNvPr id="4" name="object 4"/>
          <p:cNvSpPr/>
          <p:nvPr/>
        </p:nvSpPr>
        <p:spPr>
          <a:xfrm>
            <a:off x="547116" y="135636"/>
            <a:ext cx="140335" cy="140335"/>
          </a:xfrm>
          <a:custGeom>
            <a:avLst/>
            <a:gdLst/>
            <a:ahLst/>
            <a:cxnLst/>
            <a:rect l="l" t="t" r="r" b="b"/>
            <a:pathLst>
              <a:path w="140334" h="140335">
                <a:moveTo>
                  <a:pt x="0" y="0"/>
                </a:moveTo>
                <a:lnTo>
                  <a:pt x="140208" y="0"/>
                </a:lnTo>
                <a:lnTo>
                  <a:pt x="140208" y="140207"/>
                </a:lnTo>
                <a:lnTo>
                  <a:pt x="0" y="140207"/>
                </a:lnTo>
                <a:lnTo>
                  <a:pt x="0" y="0"/>
                </a:lnTo>
                <a:close/>
              </a:path>
            </a:pathLst>
          </a:custGeom>
          <a:solidFill>
            <a:srgbClr val="CC6600"/>
          </a:solidFill>
        </p:spPr>
        <p:txBody>
          <a:bodyPr wrap="square" lIns="0" tIns="0" rIns="0" bIns="0" rtlCol="0"/>
          <a:lstStyle/>
          <a:p>
            <a:endParaRPr/>
          </a:p>
        </p:txBody>
      </p:sp>
      <p:sp>
        <p:nvSpPr>
          <p:cNvPr id="5" name="object 5"/>
          <p:cNvSpPr/>
          <p:nvPr/>
        </p:nvSpPr>
        <p:spPr>
          <a:xfrm>
            <a:off x="274320" y="274320"/>
            <a:ext cx="137160" cy="139065"/>
          </a:xfrm>
          <a:custGeom>
            <a:avLst/>
            <a:gdLst/>
            <a:ahLst/>
            <a:cxnLst/>
            <a:rect l="l" t="t" r="r" b="b"/>
            <a:pathLst>
              <a:path w="137159" h="139065">
                <a:moveTo>
                  <a:pt x="0" y="0"/>
                </a:moveTo>
                <a:lnTo>
                  <a:pt x="137160" y="0"/>
                </a:lnTo>
                <a:lnTo>
                  <a:pt x="137160" y="138684"/>
                </a:lnTo>
                <a:lnTo>
                  <a:pt x="0" y="138684"/>
                </a:lnTo>
                <a:lnTo>
                  <a:pt x="0" y="0"/>
                </a:lnTo>
                <a:close/>
              </a:path>
            </a:pathLst>
          </a:custGeom>
          <a:solidFill>
            <a:srgbClr val="CC9900"/>
          </a:solidFill>
        </p:spPr>
        <p:txBody>
          <a:bodyPr wrap="square" lIns="0" tIns="0" rIns="0" bIns="0" rtlCol="0"/>
          <a:lstStyle/>
          <a:p>
            <a:endParaRPr/>
          </a:p>
        </p:txBody>
      </p:sp>
      <p:sp>
        <p:nvSpPr>
          <p:cNvPr id="6" name="object 6"/>
          <p:cNvSpPr/>
          <p:nvPr/>
        </p:nvSpPr>
        <p:spPr>
          <a:xfrm>
            <a:off x="131063" y="137160"/>
            <a:ext cx="142240" cy="137160"/>
          </a:xfrm>
          <a:custGeom>
            <a:avLst/>
            <a:gdLst/>
            <a:ahLst/>
            <a:cxnLst/>
            <a:rect l="l" t="t" r="r" b="b"/>
            <a:pathLst>
              <a:path w="142240" h="137160">
                <a:moveTo>
                  <a:pt x="0" y="0"/>
                </a:moveTo>
                <a:lnTo>
                  <a:pt x="141732" y="0"/>
                </a:lnTo>
                <a:lnTo>
                  <a:pt x="141732" y="137159"/>
                </a:lnTo>
                <a:lnTo>
                  <a:pt x="0" y="137159"/>
                </a:lnTo>
                <a:lnTo>
                  <a:pt x="0" y="0"/>
                </a:lnTo>
                <a:close/>
              </a:path>
            </a:pathLst>
          </a:custGeom>
          <a:solidFill>
            <a:srgbClr val="CC3300"/>
          </a:solidFill>
        </p:spPr>
        <p:txBody>
          <a:bodyPr wrap="square" lIns="0" tIns="0" rIns="0" bIns="0" rtlCol="0"/>
          <a:lstStyle/>
          <a:p>
            <a:endParaRPr/>
          </a:p>
        </p:txBody>
      </p:sp>
      <p:sp>
        <p:nvSpPr>
          <p:cNvPr id="7" name="object 7"/>
          <p:cNvSpPr/>
          <p:nvPr/>
        </p:nvSpPr>
        <p:spPr>
          <a:xfrm>
            <a:off x="409955" y="271272"/>
            <a:ext cx="137160" cy="139065"/>
          </a:xfrm>
          <a:custGeom>
            <a:avLst/>
            <a:gdLst/>
            <a:ahLst/>
            <a:cxnLst/>
            <a:rect l="l" t="t" r="r" b="b"/>
            <a:pathLst>
              <a:path w="137159" h="139065">
                <a:moveTo>
                  <a:pt x="0" y="0"/>
                </a:moveTo>
                <a:lnTo>
                  <a:pt x="137159" y="0"/>
                </a:lnTo>
                <a:lnTo>
                  <a:pt x="137159" y="138684"/>
                </a:lnTo>
                <a:lnTo>
                  <a:pt x="0" y="138684"/>
                </a:lnTo>
                <a:lnTo>
                  <a:pt x="0" y="0"/>
                </a:lnTo>
                <a:close/>
              </a:path>
            </a:pathLst>
          </a:custGeom>
          <a:solidFill>
            <a:srgbClr val="CC6600"/>
          </a:solidFill>
        </p:spPr>
        <p:txBody>
          <a:bodyPr wrap="square" lIns="0" tIns="0" rIns="0" bIns="0" rtlCol="0"/>
          <a:lstStyle/>
          <a:p>
            <a:endParaRPr/>
          </a:p>
        </p:txBody>
      </p:sp>
      <p:sp>
        <p:nvSpPr>
          <p:cNvPr id="8" name="object 8"/>
          <p:cNvSpPr/>
          <p:nvPr/>
        </p:nvSpPr>
        <p:spPr>
          <a:xfrm>
            <a:off x="274320" y="409955"/>
            <a:ext cx="137160" cy="135890"/>
          </a:xfrm>
          <a:custGeom>
            <a:avLst/>
            <a:gdLst/>
            <a:ahLst/>
            <a:cxnLst/>
            <a:rect l="l" t="t" r="r" b="b"/>
            <a:pathLst>
              <a:path w="137159" h="135890">
                <a:moveTo>
                  <a:pt x="0" y="0"/>
                </a:moveTo>
                <a:lnTo>
                  <a:pt x="137160" y="0"/>
                </a:lnTo>
                <a:lnTo>
                  <a:pt x="137160" y="135636"/>
                </a:lnTo>
                <a:lnTo>
                  <a:pt x="0" y="135636"/>
                </a:lnTo>
                <a:lnTo>
                  <a:pt x="0" y="0"/>
                </a:lnTo>
                <a:close/>
              </a:path>
            </a:pathLst>
          </a:custGeom>
          <a:solidFill>
            <a:srgbClr val="CC6600"/>
          </a:solidFill>
        </p:spPr>
        <p:txBody>
          <a:bodyPr wrap="square" lIns="0" tIns="0" rIns="0" bIns="0" rtlCol="0"/>
          <a:lstStyle/>
          <a:p>
            <a:endParaRPr/>
          </a:p>
        </p:txBody>
      </p:sp>
      <p:sp>
        <p:nvSpPr>
          <p:cNvPr id="9" name="object 9"/>
          <p:cNvSpPr txBox="1"/>
          <p:nvPr/>
        </p:nvSpPr>
        <p:spPr>
          <a:xfrm>
            <a:off x="281305" y="724408"/>
            <a:ext cx="8024495" cy="5415329"/>
          </a:xfrm>
          <a:prstGeom prst="rect">
            <a:avLst/>
          </a:prstGeom>
        </p:spPr>
        <p:txBody>
          <a:bodyPr vert="horz" wrap="square" lIns="0" tIns="0" rIns="0" bIns="0" rtlCol="0">
            <a:spAutoFit/>
          </a:bodyPr>
          <a:lstStyle/>
          <a:p>
            <a:pPr marL="355600" marR="3924300" indent="-342900">
              <a:lnSpc>
                <a:spcPct val="135000"/>
              </a:lnSpc>
              <a:buClr>
                <a:srgbClr val="CC3300"/>
              </a:buClr>
              <a:buSzPct val="75000"/>
              <a:buFont typeface="Wingdings"/>
              <a:buChar char=""/>
              <a:tabLst>
                <a:tab pos="355600" algn="l"/>
              </a:tabLst>
            </a:pPr>
            <a:r>
              <a:rPr sz="3200" spc="-5" dirty="0">
                <a:solidFill>
                  <a:srgbClr val="CC9900"/>
                </a:solidFill>
                <a:latin typeface="Arial"/>
                <a:cs typeface="Arial"/>
              </a:rPr>
              <a:t>Epifiz (Pineal</a:t>
            </a:r>
            <a:r>
              <a:rPr sz="3200" spc="-60" dirty="0">
                <a:solidFill>
                  <a:srgbClr val="CC9900"/>
                </a:solidFill>
                <a:latin typeface="Arial"/>
                <a:cs typeface="Arial"/>
              </a:rPr>
              <a:t> </a:t>
            </a:r>
            <a:r>
              <a:rPr sz="3200" spc="-5" dirty="0">
                <a:solidFill>
                  <a:srgbClr val="CC9900"/>
                </a:solidFill>
                <a:latin typeface="Arial"/>
                <a:cs typeface="Arial"/>
              </a:rPr>
              <a:t>Bez):  </a:t>
            </a:r>
            <a:r>
              <a:rPr sz="3200" spc="-10" dirty="0">
                <a:solidFill>
                  <a:srgbClr val="CC3300"/>
                </a:solidFill>
                <a:latin typeface="Arial"/>
                <a:cs typeface="Arial"/>
              </a:rPr>
              <a:t>Melatonin:</a:t>
            </a:r>
            <a:endParaRPr sz="3200" dirty="0">
              <a:latin typeface="Arial"/>
              <a:cs typeface="Arial"/>
            </a:endParaRPr>
          </a:p>
          <a:p>
            <a:pPr marL="355600" indent="-342900">
              <a:lnSpc>
                <a:spcPct val="100000"/>
              </a:lnSpc>
              <a:spcBef>
                <a:spcPts val="2110"/>
              </a:spcBef>
              <a:buClr>
                <a:srgbClr val="CC3300"/>
              </a:buClr>
              <a:buSzPct val="75000"/>
              <a:buFont typeface="Wingdings"/>
              <a:buChar char=""/>
              <a:tabLst>
                <a:tab pos="355600" algn="l"/>
              </a:tabLst>
            </a:pPr>
            <a:r>
              <a:rPr sz="3200" spc="-5" dirty="0">
                <a:latin typeface="Arial"/>
                <a:cs typeface="Arial"/>
              </a:rPr>
              <a:t>Karanlık</a:t>
            </a:r>
            <a:r>
              <a:rPr sz="3200" spc="-70" dirty="0">
                <a:latin typeface="Arial"/>
                <a:cs typeface="Arial"/>
              </a:rPr>
              <a:t> </a:t>
            </a:r>
            <a:r>
              <a:rPr sz="3200" spc="-10" dirty="0">
                <a:latin typeface="Arial"/>
                <a:cs typeface="Arial"/>
              </a:rPr>
              <a:t>Hormonu.</a:t>
            </a:r>
            <a:endParaRPr sz="3200" dirty="0">
              <a:latin typeface="Arial"/>
              <a:cs typeface="Arial"/>
            </a:endParaRPr>
          </a:p>
          <a:p>
            <a:pPr marL="355600" marR="5080">
              <a:lnSpc>
                <a:spcPct val="135000"/>
              </a:lnSpc>
            </a:pPr>
            <a:r>
              <a:rPr sz="3200" spc="-5" dirty="0">
                <a:latin typeface="Arial"/>
                <a:cs typeface="Arial"/>
              </a:rPr>
              <a:t>Gün uzunluğundaki değişimlere </a:t>
            </a:r>
            <a:r>
              <a:rPr sz="3200" spc="-10" dirty="0">
                <a:latin typeface="Arial"/>
                <a:cs typeface="Arial"/>
              </a:rPr>
              <a:t>bağlı  </a:t>
            </a:r>
            <a:r>
              <a:rPr sz="3200" spc="-5" dirty="0">
                <a:latin typeface="Arial"/>
                <a:cs typeface="Arial"/>
              </a:rPr>
              <a:t>olarak, Mevsimsel </a:t>
            </a:r>
            <a:r>
              <a:rPr sz="3200" dirty="0">
                <a:latin typeface="Arial"/>
                <a:cs typeface="Arial"/>
              </a:rPr>
              <a:t>Östrus </a:t>
            </a:r>
            <a:r>
              <a:rPr sz="3200" spc="-5" dirty="0">
                <a:latin typeface="Arial"/>
                <a:cs typeface="Arial"/>
              </a:rPr>
              <a:t>gösteren  hayvan türlerinde </a:t>
            </a:r>
            <a:r>
              <a:rPr sz="3200" dirty="0">
                <a:latin typeface="Arial"/>
                <a:cs typeface="Arial"/>
              </a:rPr>
              <a:t>(K</a:t>
            </a:r>
            <a:r>
              <a:rPr lang="tr-TR" sz="3200" dirty="0" err="1">
                <a:latin typeface="Arial"/>
                <a:cs typeface="Arial"/>
              </a:rPr>
              <a:t>üçük</a:t>
            </a:r>
            <a:r>
              <a:rPr lang="tr-TR" sz="3200" dirty="0">
                <a:latin typeface="Arial"/>
                <a:cs typeface="Arial"/>
              </a:rPr>
              <a:t> </a:t>
            </a:r>
            <a:r>
              <a:rPr sz="3200" spc="-5" dirty="0">
                <a:latin typeface="Arial"/>
                <a:cs typeface="Arial"/>
              </a:rPr>
              <a:t>Ruminant, At,</a:t>
            </a:r>
            <a:r>
              <a:rPr sz="3200" spc="-114" dirty="0">
                <a:latin typeface="Arial"/>
                <a:cs typeface="Arial"/>
              </a:rPr>
              <a:t> </a:t>
            </a:r>
            <a:r>
              <a:rPr sz="3200" spc="-5" dirty="0">
                <a:latin typeface="Arial"/>
                <a:cs typeface="Arial"/>
              </a:rPr>
              <a:t>Kedi,  gibi..) </a:t>
            </a:r>
            <a:r>
              <a:rPr lang="tr-TR" sz="3200" spc="-5" dirty="0">
                <a:latin typeface="Arial"/>
                <a:cs typeface="Arial"/>
              </a:rPr>
              <a:t>kızgınlık döngüsünü</a:t>
            </a:r>
            <a:r>
              <a:rPr sz="3200" dirty="0">
                <a:latin typeface="Arial"/>
                <a:cs typeface="Arial"/>
              </a:rPr>
              <a:t> </a:t>
            </a:r>
            <a:r>
              <a:rPr sz="3200" spc="-5" dirty="0">
                <a:latin typeface="Arial"/>
                <a:cs typeface="Arial"/>
              </a:rPr>
              <a:t>başlatıp</a:t>
            </a:r>
            <a:r>
              <a:rPr sz="3200" spc="-100" dirty="0">
                <a:latin typeface="Arial"/>
                <a:cs typeface="Arial"/>
              </a:rPr>
              <a:t> </a:t>
            </a:r>
            <a:r>
              <a:rPr sz="3200" spc="-5" dirty="0">
                <a:latin typeface="Arial"/>
                <a:cs typeface="Arial"/>
              </a:rPr>
              <a:t>baskılama....</a:t>
            </a:r>
            <a:endParaRPr sz="3200" dirty="0">
              <a:latin typeface="Arial"/>
              <a:cs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244347" rIns="0" bIns="0" rtlCol="0">
            <a:spAutoFit/>
          </a:bodyPr>
          <a:lstStyle/>
          <a:p>
            <a:pPr marL="11430">
              <a:lnSpc>
                <a:spcPct val="100000"/>
              </a:lnSpc>
            </a:pPr>
            <a:r>
              <a:rPr sz="4000" spc="-5" dirty="0">
                <a:solidFill>
                  <a:srgbClr val="CC3300"/>
                </a:solidFill>
              </a:rPr>
              <a:t>Hipotalamus</a:t>
            </a:r>
            <a:r>
              <a:rPr sz="3200" spc="-5" dirty="0">
                <a:solidFill>
                  <a:srgbClr val="CC3300"/>
                </a:solidFill>
              </a:rPr>
              <a:t>: </a:t>
            </a:r>
            <a:r>
              <a:rPr sz="2800" spc="-5" dirty="0">
                <a:solidFill>
                  <a:srgbClr val="CC9900"/>
                </a:solidFill>
              </a:rPr>
              <a:t>GnRH,</a:t>
            </a:r>
            <a:r>
              <a:rPr sz="2800" spc="-35" dirty="0">
                <a:solidFill>
                  <a:srgbClr val="CC9900"/>
                </a:solidFill>
              </a:rPr>
              <a:t> </a:t>
            </a:r>
            <a:r>
              <a:rPr sz="2800" spc="-5" dirty="0">
                <a:solidFill>
                  <a:srgbClr val="CC9900"/>
                </a:solidFill>
              </a:rPr>
              <a:t>PRH,PIF</a:t>
            </a:r>
            <a:endParaRPr sz="2800"/>
          </a:p>
        </p:txBody>
      </p:sp>
      <p:sp>
        <p:nvSpPr>
          <p:cNvPr id="3" name="object 3"/>
          <p:cNvSpPr txBox="1"/>
          <p:nvPr/>
        </p:nvSpPr>
        <p:spPr>
          <a:xfrm>
            <a:off x="383540" y="1409700"/>
            <a:ext cx="7520305" cy="4455515"/>
          </a:xfrm>
          <a:prstGeom prst="rect">
            <a:avLst/>
          </a:prstGeom>
        </p:spPr>
        <p:txBody>
          <a:bodyPr vert="horz" wrap="square" lIns="0" tIns="0" rIns="0" bIns="0" rtlCol="0">
            <a:spAutoFit/>
          </a:bodyPr>
          <a:lstStyle/>
          <a:p>
            <a:pPr marL="165100">
              <a:lnSpc>
                <a:spcPct val="100000"/>
              </a:lnSpc>
            </a:pPr>
            <a:r>
              <a:rPr sz="2400" spc="-5" dirty="0">
                <a:latin typeface="Arial"/>
                <a:cs typeface="Arial"/>
              </a:rPr>
              <a:t>Beyin</a:t>
            </a:r>
            <a:r>
              <a:rPr sz="2400" spc="-50" dirty="0">
                <a:latin typeface="Arial"/>
                <a:cs typeface="Arial"/>
              </a:rPr>
              <a:t> </a:t>
            </a:r>
            <a:r>
              <a:rPr sz="2400" spc="-10" dirty="0">
                <a:latin typeface="Arial"/>
                <a:cs typeface="Arial"/>
              </a:rPr>
              <a:t>Tabanında.</a:t>
            </a:r>
            <a:endParaRPr sz="2400" dirty="0">
              <a:latin typeface="Arial"/>
              <a:cs typeface="Arial"/>
            </a:endParaRPr>
          </a:p>
          <a:p>
            <a:pPr marL="165100">
              <a:lnSpc>
                <a:spcPct val="100000"/>
              </a:lnSpc>
              <a:spcBef>
                <a:spcPts val="720"/>
              </a:spcBef>
            </a:pPr>
            <a:r>
              <a:rPr sz="2400" spc="-5" dirty="0">
                <a:latin typeface="Arial"/>
                <a:cs typeface="Arial"/>
              </a:rPr>
              <a:t>H</a:t>
            </a:r>
            <a:r>
              <a:rPr lang="tr-TR" sz="2400" spc="-5" dirty="0" err="1">
                <a:latin typeface="Arial"/>
                <a:cs typeface="Arial"/>
              </a:rPr>
              <a:t>ipofiz</a:t>
            </a:r>
            <a:r>
              <a:rPr lang="tr-TR" sz="2400" spc="-5" dirty="0">
                <a:latin typeface="Arial"/>
                <a:cs typeface="Arial"/>
              </a:rPr>
              <a:t> ön lobu i</a:t>
            </a:r>
            <a:r>
              <a:rPr sz="2400" spc="-5" dirty="0">
                <a:latin typeface="Arial"/>
                <a:cs typeface="Arial"/>
              </a:rPr>
              <a:t>le Özel Bir Damar</a:t>
            </a:r>
            <a:r>
              <a:rPr sz="2400" spc="5" dirty="0">
                <a:latin typeface="Arial"/>
                <a:cs typeface="Arial"/>
              </a:rPr>
              <a:t> </a:t>
            </a:r>
            <a:r>
              <a:rPr sz="2400" spc="-10" dirty="0">
                <a:latin typeface="Arial"/>
                <a:cs typeface="Arial"/>
              </a:rPr>
              <a:t>Bağlantısı,</a:t>
            </a:r>
            <a:endParaRPr sz="2400" dirty="0">
              <a:latin typeface="Arial"/>
              <a:cs typeface="Arial"/>
            </a:endParaRPr>
          </a:p>
          <a:p>
            <a:pPr marL="165100">
              <a:lnSpc>
                <a:spcPct val="100000"/>
              </a:lnSpc>
              <a:spcBef>
                <a:spcPts val="720"/>
              </a:spcBef>
              <a:tabLst>
                <a:tab pos="3028315" algn="l"/>
              </a:tabLst>
            </a:pPr>
            <a:r>
              <a:rPr lang="tr-TR" sz="2400" spc="-5" dirty="0">
                <a:latin typeface="Arial"/>
                <a:cs typeface="Arial"/>
              </a:rPr>
              <a:t>Hipofiz arka lobu </a:t>
            </a:r>
            <a:r>
              <a:rPr sz="2400" spc="-5" dirty="0" err="1">
                <a:latin typeface="Arial"/>
                <a:cs typeface="Arial"/>
              </a:rPr>
              <a:t>ile</a:t>
            </a:r>
            <a:r>
              <a:rPr sz="2400" spc="15" dirty="0">
                <a:latin typeface="Arial"/>
                <a:cs typeface="Arial"/>
              </a:rPr>
              <a:t> </a:t>
            </a:r>
            <a:r>
              <a:rPr sz="2400" spc="-5" dirty="0">
                <a:latin typeface="Arial"/>
                <a:cs typeface="Arial"/>
              </a:rPr>
              <a:t>ise,</a:t>
            </a:r>
            <a:r>
              <a:rPr sz="2400" spc="15" dirty="0">
                <a:latin typeface="Arial"/>
                <a:cs typeface="Arial"/>
              </a:rPr>
              <a:t> </a:t>
            </a:r>
            <a:r>
              <a:rPr sz="2400" spc="-5" dirty="0">
                <a:latin typeface="Arial"/>
                <a:cs typeface="Arial"/>
              </a:rPr>
              <a:t>Neural	</a:t>
            </a:r>
            <a:r>
              <a:rPr sz="2400" spc="-10" dirty="0">
                <a:latin typeface="Arial"/>
                <a:cs typeface="Arial"/>
              </a:rPr>
              <a:t>Bağlantısı</a:t>
            </a:r>
            <a:r>
              <a:rPr sz="2000" spc="-10" dirty="0">
                <a:latin typeface="Arial"/>
                <a:cs typeface="Arial"/>
              </a:rPr>
              <a:t>.</a:t>
            </a:r>
            <a:endParaRPr sz="2000" dirty="0">
              <a:latin typeface="Arial"/>
              <a:cs typeface="Arial"/>
            </a:endParaRPr>
          </a:p>
          <a:p>
            <a:pPr>
              <a:lnSpc>
                <a:spcPct val="100000"/>
              </a:lnSpc>
            </a:pPr>
            <a:endParaRPr sz="2400" dirty="0">
              <a:latin typeface="Times New Roman"/>
              <a:cs typeface="Times New Roman"/>
            </a:endParaRPr>
          </a:p>
          <a:p>
            <a:pPr>
              <a:lnSpc>
                <a:spcPct val="100000"/>
              </a:lnSpc>
            </a:pPr>
            <a:endParaRPr sz="2400" dirty="0">
              <a:latin typeface="Times New Roman"/>
              <a:cs typeface="Times New Roman"/>
            </a:endParaRPr>
          </a:p>
          <a:p>
            <a:pPr marL="355600" marR="5080" indent="-342900">
              <a:lnSpc>
                <a:spcPct val="109000"/>
              </a:lnSpc>
              <a:spcBef>
                <a:spcPts val="1420"/>
              </a:spcBef>
              <a:buClr>
                <a:srgbClr val="CC3300"/>
              </a:buClr>
              <a:buSzPct val="75000"/>
              <a:buFont typeface="Wingdings"/>
              <a:buChar char=""/>
              <a:tabLst>
                <a:tab pos="355600" algn="l"/>
              </a:tabLst>
            </a:pPr>
            <a:r>
              <a:rPr sz="3200" spc="-5" dirty="0">
                <a:solidFill>
                  <a:srgbClr val="CC9900"/>
                </a:solidFill>
                <a:latin typeface="Arial"/>
                <a:cs typeface="Arial"/>
              </a:rPr>
              <a:t>Hipotalamo-Hipofizer Portal Sistem:  </a:t>
            </a:r>
            <a:r>
              <a:rPr sz="2400" spc="-5" dirty="0">
                <a:latin typeface="Arial"/>
                <a:cs typeface="Arial"/>
              </a:rPr>
              <a:t>Hipotalamus </a:t>
            </a:r>
            <a:r>
              <a:rPr sz="2400" spc="-5" dirty="0" err="1">
                <a:latin typeface="Arial"/>
                <a:cs typeface="Arial"/>
              </a:rPr>
              <a:t>ile</a:t>
            </a:r>
            <a:r>
              <a:rPr sz="2400" spc="-5" dirty="0">
                <a:latin typeface="Arial"/>
                <a:cs typeface="Arial"/>
              </a:rPr>
              <a:t> </a:t>
            </a:r>
            <a:r>
              <a:rPr lang="tr-TR" sz="2400" spc="-5" dirty="0">
                <a:latin typeface="Arial"/>
                <a:cs typeface="Arial"/>
              </a:rPr>
              <a:t>Hipofiz ön lobu</a:t>
            </a:r>
            <a:r>
              <a:rPr sz="2400" spc="-5" dirty="0">
                <a:latin typeface="Arial"/>
                <a:cs typeface="Arial"/>
              </a:rPr>
              <a:t> </a:t>
            </a:r>
            <a:r>
              <a:rPr sz="2400" spc="-10" dirty="0">
                <a:latin typeface="Arial"/>
                <a:cs typeface="Arial"/>
              </a:rPr>
              <a:t>arasında </a:t>
            </a:r>
            <a:r>
              <a:rPr sz="2400" spc="-5" dirty="0">
                <a:latin typeface="Arial"/>
                <a:cs typeface="Arial"/>
              </a:rPr>
              <a:t>iki yönlü bir kan akışı  vardır.</a:t>
            </a:r>
            <a:endParaRPr sz="2400" dirty="0">
              <a:latin typeface="Arial"/>
              <a:cs typeface="Arial"/>
            </a:endParaRPr>
          </a:p>
          <a:p>
            <a:pPr>
              <a:lnSpc>
                <a:spcPct val="100000"/>
              </a:lnSpc>
              <a:spcBef>
                <a:spcPts val="5"/>
              </a:spcBef>
            </a:pPr>
            <a:endParaRPr sz="3500" dirty="0">
              <a:latin typeface="Times New Roman"/>
              <a:cs typeface="Times New Roman"/>
            </a:endParaRPr>
          </a:p>
          <a:p>
            <a:pPr marL="350520">
              <a:lnSpc>
                <a:spcPct val="100000"/>
              </a:lnSpc>
            </a:pPr>
            <a:r>
              <a:rPr sz="2400" spc="-5" dirty="0">
                <a:latin typeface="Arial"/>
                <a:cs typeface="Arial"/>
              </a:rPr>
              <a:t>Gonadotropinlerin </a:t>
            </a:r>
            <a:r>
              <a:rPr sz="2400" spc="-10" dirty="0">
                <a:latin typeface="Arial"/>
                <a:cs typeface="Arial"/>
              </a:rPr>
              <a:t>Salınımını </a:t>
            </a:r>
            <a:r>
              <a:rPr sz="2400" spc="-5" dirty="0">
                <a:latin typeface="Arial"/>
                <a:cs typeface="Arial"/>
              </a:rPr>
              <a:t>Kontrol</a:t>
            </a:r>
            <a:r>
              <a:rPr sz="2400" spc="75" dirty="0">
                <a:latin typeface="Arial"/>
                <a:cs typeface="Arial"/>
              </a:rPr>
              <a:t> </a:t>
            </a:r>
            <a:r>
              <a:rPr sz="2400" spc="-5" dirty="0">
                <a:latin typeface="Arial"/>
                <a:cs typeface="Arial"/>
              </a:rPr>
              <a:t>Eder.</a:t>
            </a:r>
            <a:endParaRPr sz="2400" dirty="0">
              <a:latin typeface="Arial"/>
              <a:cs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2874010" marR="5080" indent="-2761615">
              <a:lnSpc>
                <a:spcPct val="107900"/>
              </a:lnSpc>
            </a:pPr>
            <a:r>
              <a:rPr sz="4000" spc="-5" dirty="0">
                <a:solidFill>
                  <a:srgbClr val="CC3300"/>
                </a:solidFill>
              </a:rPr>
              <a:t>Hipofiz</a:t>
            </a:r>
            <a:r>
              <a:rPr spc="-5" dirty="0">
                <a:solidFill>
                  <a:srgbClr val="CC3300"/>
                </a:solidFill>
              </a:rPr>
              <a:t>: </a:t>
            </a:r>
            <a:r>
              <a:rPr sz="2400" spc="-5" dirty="0">
                <a:solidFill>
                  <a:srgbClr val="000000"/>
                </a:solidFill>
              </a:rPr>
              <a:t>Hipotalamusun Hemen </a:t>
            </a:r>
            <a:r>
              <a:rPr sz="2400" spc="-10" dirty="0">
                <a:solidFill>
                  <a:srgbClr val="000000"/>
                </a:solidFill>
              </a:rPr>
              <a:t>Altında, </a:t>
            </a:r>
            <a:r>
              <a:rPr sz="2400" spc="-5" dirty="0">
                <a:solidFill>
                  <a:srgbClr val="000000"/>
                </a:solidFill>
              </a:rPr>
              <a:t>SellaTursika  Üzerinde Yer</a:t>
            </a:r>
            <a:r>
              <a:rPr sz="2400" spc="-35" dirty="0">
                <a:solidFill>
                  <a:srgbClr val="000000"/>
                </a:solidFill>
              </a:rPr>
              <a:t> </a:t>
            </a:r>
            <a:r>
              <a:rPr sz="2400" spc="-10" dirty="0">
                <a:solidFill>
                  <a:srgbClr val="000000"/>
                </a:solidFill>
              </a:rPr>
              <a:t>Alır</a:t>
            </a:r>
            <a:endParaRPr sz="2400"/>
          </a:p>
        </p:txBody>
      </p:sp>
      <p:sp>
        <p:nvSpPr>
          <p:cNvPr id="3" name="object 3"/>
          <p:cNvSpPr txBox="1"/>
          <p:nvPr/>
        </p:nvSpPr>
        <p:spPr>
          <a:xfrm>
            <a:off x="535940" y="1966467"/>
            <a:ext cx="7487284" cy="3530710"/>
          </a:xfrm>
          <a:prstGeom prst="rect">
            <a:avLst/>
          </a:prstGeom>
        </p:spPr>
        <p:txBody>
          <a:bodyPr vert="horz" wrap="square" lIns="0" tIns="0" rIns="0" bIns="0" rtlCol="0">
            <a:spAutoFit/>
          </a:bodyPr>
          <a:lstStyle/>
          <a:p>
            <a:pPr marL="355600" indent="-342900">
              <a:lnSpc>
                <a:spcPct val="100000"/>
              </a:lnSpc>
              <a:buSzPct val="75000"/>
              <a:buFont typeface="Wingdings"/>
              <a:buChar char=""/>
              <a:tabLst>
                <a:tab pos="355600" algn="l"/>
              </a:tabLst>
            </a:pPr>
            <a:r>
              <a:rPr sz="3200" spc="-5" dirty="0">
                <a:solidFill>
                  <a:srgbClr val="CC3300"/>
                </a:solidFill>
                <a:latin typeface="Arial"/>
                <a:cs typeface="Arial"/>
              </a:rPr>
              <a:t>H.Ö.L:</a:t>
            </a:r>
            <a:endParaRPr sz="3200" dirty="0">
              <a:latin typeface="Arial"/>
              <a:cs typeface="Arial"/>
            </a:endParaRPr>
          </a:p>
          <a:p>
            <a:pPr marL="355600" marR="382270" indent="-343535">
              <a:lnSpc>
                <a:spcPct val="80000"/>
              </a:lnSpc>
              <a:spcBef>
                <a:spcPts val="685"/>
              </a:spcBef>
            </a:pPr>
            <a:r>
              <a:rPr sz="2800" dirty="0">
                <a:solidFill>
                  <a:srgbClr val="CC9900"/>
                </a:solidFill>
                <a:latin typeface="Arial"/>
                <a:cs typeface="Arial"/>
              </a:rPr>
              <a:t>1. </a:t>
            </a:r>
            <a:r>
              <a:rPr sz="2800" spc="-10" dirty="0">
                <a:solidFill>
                  <a:srgbClr val="CC9900"/>
                </a:solidFill>
                <a:latin typeface="Arial"/>
                <a:cs typeface="Arial"/>
              </a:rPr>
              <a:t>FSH: </a:t>
            </a:r>
            <a:r>
              <a:rPr sz="2800" dirty="0">
                <a:latin typeface="Arial"/>
                <a:cs typeface="Arial"/>
              </a:rPr>
              <a:t>32.000  dalton </a:t>
            </a:r>
            <a:r>
              <a:rPr sz="2800" spc="-5" dirty="0">
                <a:latin typeface="Arial"/>
                <a:cs typeface="Arial"/>
              </a:rPr>
              <a:t>molekül </a:t>
            </a:r>
            <a:r>
              <a:rPr sz="2800" dirty="0">
                <a:latin typeface="Arial"/>
                <a:cs typeface="Arial"/>
              </a:rPr>
              <a:t>ağırlığında, Glikoprotein  Yapıdadır. </a:t>
            </a:r>
            <a:r>
              <a:rPr sz="2800" spc="-5" dirty="0">
                <a:latin typeface="Arial"/>
                <a:cs typeface="Arial"/>
              </a:rPr>
              <a:t>5 </a:t>
            </a:r>
            <a:r>
              <a:rPr sz="2800" dirty="0">
                <a:latin typeface="Arial"/>
                <a:cs typeface="Arial"/>
              </a:rPr>
              <a:t>günde </a:t>
            </a:r>
            <a:r>
              <a:rPr sz="2800" spc="-5" dirty="0">
                <a:latin typeface="Arial"/>
                <a:cs typeface="Arial"/>
              </a:rPr>
              <a:t>bir pik  </a:t>
            </a:r>
            <a:r>
              <a:rPr sz="2800" dirty="0">
                <a:latin typeface="Arial"/>
                <a:cs typeface="Arial"/>
              </a:rPr>
              <a:t>yaparak siklusu</a:t>
            </a:r>
            <a:r>
              <a:rPr sz="2800" spc="-60" dirty="0">
                <a:latin typeface="Arial"/>
                <a:cs typeface="Arial"/>
              </a:rPr>
              <a:t> </a:t>
            </a:r>
            <a:r>
              <a:rPr sz="2800" dirty="0">
                <a:latin typeface="Arial"/>
                <a:cs typeface="Arial"/>
              </a:rPr>
              <a:t>düzenler.</a:t>
            </a:r>
          </a:p>
          <a:p>
            <a:pPr>
              <a:lnSpc>
                <a:spcPct val="100000"/>
              </a:lnSpc>
              <a:spcBef>
                <a:spcPts val="15"/>
              </a:spcBef>
            </a:pPr>
            <a:endParaRPr sz="3200" dirty="0">
              <a:latin typeface="Times New Roman"/>
              <a:cs typeface="Times New Roman"/>
            </a:endParaRPr>
          </a:p>
          <a:p>
            <a:pPr marL="12700" marR="5080">
              <a:lnSpc>
                <a:spcPct val="110000"/>
              </a:lnSpc>
              <a:tabLst>
                <a:tab pos="1793875" algn="l"/>
              </a:tabLst>
            </a:pPr>
            <a:r>
              <a:rPr sz="2800" dirty="0">
                <a:solidFill>
                  <a:srgbClr val="CC9900"/>
                </a:solidFill>
                <a:latin typeface="Arial"/>
                <a:cs typeface="Arial"/>
              </a:rPr>
              <a:t>Dişilerde</a:t>
            </a:r>
            <a:r>
              <a:rPr sz="2800" dirty="0">
                <a:latin typeface="Arial"/>
                <a:cs typeface="Arial"/>
              </a:rPr>
              <a:t>:	Follikülogenesis ve</a:t>
            </a:r>
            <a:r>
              <a:rPr sz="2800" spc="-15" dirty="0">
                <a:latin typeface="Arial"/>
                <a:cs typeface="Arial"/>
              </a:rPr>
              <a:t> </a:t>
            </a:r>
            <a:r>
              <a:rPr sz="2800" spc="-5" dirty="0">
                <a:latin typeface="Arial"/>
                <a:cs typeface="Arial"/>
              </a:rPr>
              <a:t>Östrojen</a:t>
            </a:r>
            <a:r>
              <a:rPr sz="2800" spc="-10" dirty="0">
                <a:latin typeface="Arial"/>
                <a:cs typeface="Arial"/>
              </a:rPr>
              <a:t> </a:t>
            </a:r>
            <a:r>
              <a:rPr sz="2800" spc="-5" dirty="0">
                <a:latin typeface="Arial"/>
                <a:cs typeface="Arial"/>
              </a:rPr>
              <a:t>Üretimi  </a:t>
            </a:r>
            <a:r>
              <a:rPr sz="2800" dirty="0">
                <a:solidFill>
                  <a:srgbClr val="CC9900"/>
                </a:solidFill>
                <a:latin typeface="Arial"/>
                <a:cs typeface="Arial"/>
              </a:rPr>
              <a:t>Erkeklerde: </a:t>
            </a:r>
            <a:r>
              <a:rPr sz="2800" dirty="0">
                <a:latin typeface="Arial"/>
                <a:cs typeface="Arial"/>
              </a:rPr>
              <a:t>Spermatogenesis</a:t>
            </a:r>
            <a:r>
              <a:rPr lang="tr-TR" sz="2800" dirty="0">
                <a:latin typeface="Arial"/>
                <a:cs typeface="Arial"/>
              </a:rPr>
              <a:t> ve </a:t>
            </a:r>
            <a:r>
              <a:rPr lang="tr-TR" sz="2800" dirty="0" err="1">
                <a:latin typeface="Arial"/>
                <a:cs typeface="Arial"/>
              </a:rPr>
              <a:t>testostereon</a:t>
            </a:r>
            <a:r>
              <a:rPr lang="tr-TR" sz="2800" dirty="0">
                <a:latin typeface="Arial"/>
                <a:cs typeface="Arial"/>
              </a:rPr>
              <a:t> üretimi</a:t>
            </a:r>
            <a:endParaRPr sz="2800" dirty="0">
              <a:latin typeface="Arial"/>
              <a:cs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6606" y="428752"/>
            <a:ext cx="8070786" cy="1303947"/>
          </a:xfrm>
          <a:prstGeom prst="rect">
            <a:avLst/>
          </a:prstGeom>
        </p:spPr>
        <p:txBody>
          <a:bodyPr vert="horz" wrap="square" lIns="0" tIns="139192" rIns="0" bIns="0" rtlCol="0">
            <a:spAutoFit/>
          </a:bodyPr>
          <a:lstStyle/>
          <a:p>
            <a:pPr marL="11430" marR="5080">
              <a:lnSpc>
                <a:spcPct val="135000"/>
              </a:lnSpc>
            </a:pPr>
            <a:r>
              <a:rPr sz="2800" b="1" spc="-5" dirty="0">
                <a:solidFill>
                  <a:srgbClr val="CC9900"/>
                </a:solidFill>
                <a:latin typeface="Arial"/>
                <a:cs typeface="Arial"/>
              </a:rPr>
              <a:t>2.LH</a:t>
            </a:r>
            <a:r>
              <a:rPr lang="tr-TR" sz="2800" b="1" spc="-5" dirty="0">
                <a:solidFill>
                  <a:srgbClr val="CC9900"/>
                </a:solidFill>
                <a:latin typeface="Arial"/>
                <a:cs typeface="Arial"/>
              </a:rPr>
              <a:t>:</a:t>
            </a:r>
            <a:r>
              <a:rPr sz="2800" b="1" spc="-5" dirty="0">
                <a:solidFill>
                  <a:srgbClr val="CC9900"/>
                </a:solidFill>
                <a:latin typeface="Arial"/>
                <a:cs typeface="Arial"/>
              </a:rPr>
              <a:t> </a:t>
            </a:r>
            <a:r>
              <a:rPr sz="2400" b="1" spc="-5" dirty="0">
                <a:solidFill>
                  <a:srgbClr val="000000"/>
                </a:solidFill>
                <a:latin typeface="Arial"/>
                <a:cs typeface="Arial"/>
              </a:rPr>
              <a:t>30.000  dalton molekül ağırlığında, Glikoprotein</a:t>
            </a:r>
            <a:r>
              <a:rPr sz="2400" b="1" spc="-75" dirty="0">
                <a:solidFill>
                  <a:srgbClr val="000000"/>
                </a:solidFill>
                <a:latin typeface="Arial"/>
                <a:cs typeface="Arial"/>
              </a:rPr>
              <a:t> </a:t>
            </a:r>
            <a:r>
              <a:rPr sz="2400" b="1" spc="-5" dirty="0">
                <a:solidFill>
                  <a:srgbClr val="000000"/>
                </a:solidFill>
                <a:latin typeface="Arial"/>
                <a:cs typeface="Arial"/>
              </a:rPr>
              <a:t>Yapıdadır</a:t>
            </a:r>
            <a:r>
              <a:rPr sz="2800" b="1" spc="-5" dirty="0">
                <a:solidFill>
                  <a:srgbClr val="000000"/>
                </a:solidFill>
                <a:latin typeface="Arial"/>
                <a:cs typeface="Arial"/>
              </a:rPr>
              <a:t>.</a:t>
            </a:r>
            <a:endParaRPr sz="2800" dirty="0">
              <a:latin typeface="Arial"/>
              <a:cs typeface="Arial"/>
            </a:endParaRPr>
          </a:p>
        </p:txBody>
      </p:sp>
      <p:sp>
        <p:nvSpPr>
          <p:cNvPr id="3" name="object 3"/>
          <p:cNvSpPr txBox="1"/>
          <p:nvPr/>
        </p:nvSpPr>
        <p:spPr>
          <a:xfrm>
            <a:off x="535781" y="2302687"/>
            <a:ext cx="7204709" cy="3634104"/>
          </a:xfrm>
          <a:prstGeom prst="rect">
            <a:avLst/>
          </a:prstGeom>
        </p:spPr>
        <p:txBody>
          <a:bodyPr vert="horz" wrap="square" lIns="0" tIns="0" rIns="0" bIns="0" rtlCol="0">
            <a:spAutoFit/>
          </a:bodyPr>
          <a:lstStyle/>
          <a:p>
            <a:pPr marL="12700" marR="5080" indent="-635">
              <a:lnSpc>
                <a:spcPct val="133500"/>
              </a:lnSpc>
            </a:pPr>
            <a:r>
              <a:rPr sz="2800" b="1" spc="-5" dirty="0">
                <a:solidFill>
                  <a:srgbClr val="CC9900"/>
                </a:solidFill>
                <a:latin typeface="Arial"/>
                <a:cs typeface="Arial"/>
              </a:rPr>
              <a:t>Dişilerde: </a:t>
            </a:r>
            <a:r>
              <a:rPr sz="2400" b="1" spc="-10" dirty="0">
                <a:latin typeface="Arial"/>
                <a:cs typeface="Arial"/>
              </a:rPr>
              <a:t>Ovaryumdaki </a:t>
            </a:r>
            <a:r>
              <a:rPr sz="2400" b="1" spc="-5" dirty="0">
                <a:latin typeface="Arial"/>
                <a:cs typeface="Arial"/>
              </a:rPr>
              <a:t>Teka Hücrelerinden  </a:t>
            </a:r>
            <a:r>
              <a:rPr sz="2400" b="1" spc="-5" dirty="0">
                <a:solidFill>
                  <a:srgbClr val="CC9900"/>
                </a:solidFill>
                <a:latin typeface="Arial"/>
                <a:cs typeface="Arial"/>
              </a:rPr>
              <a:t>Androjen</a:t>
            </a:r>
            <a:r>
              <a:rPr sz="2400" b="1" spc="-5" dirty="0">
                <a:latin typeface="Arial"/>
                <a:cs typeface="Arial"/>
              </a:rPr>
              <a:t>, Lüteal Hücrelerden </a:t>
            </a:r>
            <a:r>
              <a:rPr sz="2400" b="1" spc="-5" dirty="0">
                <a:solidFill>
                  <a:srgbClr val="CC9900"/>
                </a:solidFill>
                <a:latin typeface="Arial"/>
                <a:cs typeface="Arial"/>
              </a:rPr>
              <a:t>Progesteron </a:t>
            </a:r>
            <a:r>
              <a:rPr sz="2400" b="1" spc="-5" dirty="0">
                <a:latin typeface="Arial"/>
                <a:cs typeface="Arial"/>
              </a:rPr>
              <a:t>salgısı  başlatır.</a:t>
            </a:r>
            <a:endParaRPr sz="2400">
              <a:latin typeface="Arial"/>
              <a:cs typeface="Arial"/>
            </a:endParaRPr>
          </a:p>
          <a:p>
            <a:pPr marR="503555" algn="ctr">
              <a:lnSpc>
                <a:spcPct val="100000"/>
              </a:lnSpc>
              <a:spcBef>
                <a:spcPts val="1005"/>
              </a:spcBef>
              <a:tabLst>
                <a:tab pos="3637279" algn="l"/>
              </a:tabLst>
            </a:pPr>
            <a:r>
              <a:rPr sz="2400" b="1" spc="-10" dirty="0">
                <a:latin typeface="Arial"/>
                <a:cs typeface="Arial"/>
              </a:rPr>
              <a:t>Ovulasyondan</a:t>
            </a:r>
            <a:r>
              <a:rPr sz="2400" b="1" spc="45" dirty="0">
                <a:latin typeface="Arial"/>
                <a:cs typeface="Arial"/>
              </a:rPr>
              <a:t> </a:t>
            </a:r>
            <a:r>
              <a:rPr sz="2400" b="1" spc="-5" dirty="0">
                <a:latin typeface="Arial"/>
                <a:cs typeface="Arial"/>
              </a:rPr>
              <a:t>sorumlu,	Gebeliğin</a:t>
            </a:r>
            <a:r>
              <a:rPr sz="2400" b="1" spc="-90" dirty="0">
                <a:latin typeface="Arial"/>
                <a:cs typeface="Arial"/>
              </a:rPr>
              <a:t> </a:t>
            </a:r>
            <a:r>
              <a:rPr sz="2400" b="1" spc="-5" dirty="0">
                <a:latin typeface="Arial"/>
                <a:cs typeface="Arial"/>
              </a:rPr>
              <a:t>devamı.....</a:t>
            </a:r>
            <a:endParaRPr sz="2400">
              <a:latin typeface="Arial"/>
              <a:cs typeface="Arial"/>
            </a:endParaRPr>
          </a:p>
          <a:p>
            <a:pPr>
              <a:lnSpc>
                <a:spcPct val="100000"/>
              </a:lnSpc>
            </a:pPr>
            <a:endParaRPr sz="2400">
              <a:latin typeface="Times New Roman"/>
              <a:cs typeface="Times New Roman"/>
            </a:endParaRPr>
          </a:p>
          <a:p>
            <a:pPr>
              <a:lnSpc>
                <a:spcPct val="100000"/>
              </a:lnSpc>
              <a:spcBef>
                <a:spcPts val="40"/>
              </a:spcBef>
            </a:pPr>
            <a:endParaRPr sz="1900">
              <a:latin typeface="Times New Roman"/>
              <a:cs typeface="Times New Roman"/>
            </a:endParaRPr>
          </a:p>
          <a:p>
            <a:pPr marL="12700">
              <a:lnSpc>
                <a:spcPct val="100000"/>
              </a:lnSpc>
            </a:pPr>
            <a:r>
              <a:rPr sz="2800" b="1" dirty="0">
                <a:solidFill>
                  <a:srgbClr val="CC9900"/>
                </a:solidFill>
                <a:latin typeface="Arial"/>
                <a:cs typeface="Arial"/>
              </a:rPr>
              <a:t>Erkeklerde: </a:t>
            </a:r>
            <a:r>
              <a:rPr sz="2400" b="1" spc="-10" dirty="0">
                <a:latin typeface="Arial"/>
                <a:cs typeface="Arial"/>
              </a:rPr>
              <a:t>Leydig </a:t>
            </a:r>
            <a:r>
              <a:rPr sz="2400" b="1" spc="-5" dirty="0">
                <a:latin typeface="Arial"/>
                <a:cs typeface="Arial"/>
              </a:rPr>
              <a:t>Hücrelerinden</a:t>
            </a:r>
            <a:r>
              <a:rPr sz="2400" b="1" spc="-25" dirty="0">
                <a:latin typeface="Arial"/>
                <a:cs typeface="Arial"/>
              </a:rPr>
              <a:t> </a:t>
            </a:r>
            <a:r>
              <a:rPr sz="2400" b="1" spc="-5" dirty="0">
                <a:solidFill>
                  <a:srgbClr val="CC9900"/>
                </a:solidFill>
                <a:latin typeface="Arial"/>
                <a:cs typeface="Arial"/>
              </a:rPr>
              <a:t>Androjen,</a:t>
            </a:r>
            <a:endParaRPr sz="2400">
              <a:latin typeface="Arial"/>
              <a:cs typeface="Arial"/>
            </a:endParaRPr>
          </a:p>
          <a:p>
            <a:pPr marL="12700">
              <a:lnSpc>
                <a:spcPct val="100000"/>
              </a:lnSpc>
              <a:spcBef>
                <a:spcPts val="1080"/>
              </a:spcBef>
            </a:pPr>
            <a:r>
              <a:rPr sz="2400" b="1" spc="-5" dirty="0">
                <a:latin typeface="Arial"/>
                <a:cs typeface="Arial"/>
              </a:rPr>
              <a:t>salgılatır.</a:t>
            </a:r>
            <a:endParaRPr sz="2400">
              <a:latin typeface="Arial"/>
              <a:cs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3540" y="1231900"/>
            <a:ext cx="3522979" cy="496570"/>
          </a:xfrm>
          <a:prstGeom prst="rect">
            <a:avLst/>
          </a:prstGeom>
        </p:spPr>
        <p:txBody>
          <a:bodyPr vert="horz" wrap="square" lIns="0" tIns="0" rIns="0" bIns="0" rtlCol="0">
            <a:spAutoFit/>
          </a:bodyPr>
          <a:lstStyle/>
          <a:p>
            <a:pPr marL="12700">
              <a:lnSpc>
                <a:spcPct val="100000"/>
              </a:lnSpc>
            </a:pPr>
            <a:r>
              <a:rPr sz="3200" b="1" spc="-5" dirty="0">
                <a:solidFill>
                  <a:srgbClr val="CC3300"/>
                </a:solidFill>
                <a:latin typeface="Arial"/>
                <a:cs typeface="Arial"/>
              </a:rPr>
              <a:t>3. Prolaktin</a:t>
            </a:r>
            <a:r>
              <a:rPr sz="3200" b="1" spc="-100" dirty="0">
                <a:solidFill>
                  <a:srgbClr val="CC3300"/>
                </a:solidFill>
                <a:latin typeface="Arial"/>
                <a:cs typeface="Arial"/>
              </a:rPr>
              <a:t> </a:t>
            </a:r>
            <a:r>
              <a:rPr sz="3200" b="1" dirty="0">
                <a:solidFill>
                  <a:srgbClr val="CC3300"/>
                </a:solidFill>
                <a:latin typeface="Arial"/>
                <a:cs typeface="Arial"/>
              </a:rPr>
              <a:t>(LTH):</a:t>
            </a:r>
            <a:endParaRPr sz="3200">
              <a:latin typeface="Arial"/>
              <a:cs typeface="Arial"/>
            </a:endParaRPr>
          </a:p>
        </p:txBody>
      </p:sp>
      <p:sp>
        <p:nvSpPr>
          <p:cNvPr id="3" name="object 3"/>
          <p:cNvSpPr txBox="1"/>
          <p:nvPr/>
        </p:nvSpPr>
        <p:spPr>
          <a:xfrm>
            <a:off x="383540" y="2125979"/>
            <a:ext cx="7940675" cy="2914650"/>
          </a:xfrm>
          <a:prstGeom prst="rect">
            <a:avLst/>
          </a:prstGeom>
        </p:spPr>
        <p:txBody>
          <a:bodyPr vert="horz" wrap="square" lIns="0" tIns="0" rIns="0" bIns="0" rtlCol="0">
            <a:spAutoFit/>
          </a:bodyPr>
          <a:lstStyle/>
          <a:p>
            <a:pPr marL="95885">
              <a:lnSpc>
                <a:spcPct val="100000"/>
              </a:lnSpc>
            </a:pPr>
            <a:r>
              <a:rPr sz="2400" b="1" spc="-5" dirty="0">
                <a:latin typeface="Arial"/>
                <a:cs typeface="Arial"/>
              </a:rPr>
              <a:t>Poliopeptid </a:t>
            </a:r>
            <a:r>
              <a:rPr sz="2400" b="1" dirty="0">
                <a:latin typeface="Arial"/>
                <a:cs typeface="Arial"/>
              </a:rPr>
              <a:t>- </a:t>
            </a:r>
            <a:r>
              <a:rPr sz="2400" b="1" spc="-5" dirty="0">
                <a:latin typeface="Arial"/>
                <a:cs typeface="Arial"/>
              </a:rPr>
              <a:t>22.500 dalton</a:t>
            </a:r>
            <a:r>
              <a:rPr sz="2400" b="1" spc="-70" dirty="0">
                <a:latin typeface="Arial"/>
                <a:cs typeface="Arial"/>
              </a:rPr>
              <a:t> </a:t>
            </a:r>
            <a:r>
              <a:rPr sz="2400" b="1" spc="-5" dirty="0">
                <a:latin typeface="Arial"/>
                <a:cs typeface="Arial"/>
              </a:rPr>
              <a:t>molekül</a:t>
            </a:r>
            <a:r>
              <a:rPr sz="2400" spc="-5" dirty="0">
                <a:latin typeface="Arial"/>
                <a:cs typeface="Arial"/>
              </a:rPr>
              <a:t>,</a:t>
            </a:r>
            <a:endParaRPr sz="2400">
              <a:latin typeface="Arial"/>
              <a:cs typeface="Arial"/>
            </a:endParaRPr>
          </a:p>
          <a:p>
            <a:pPr marL="12700" marR="1171575">
              <a:lnSpc>
                <a:spcPts val="6720"/>
              </a:lnSpc>
              <a:spcBef>
                <a:spcPts val="625"/>
              </a:spcBef>
            </a:pPr>
            <a:r>
              <a:rPr sz="2800" b="1" spc="-5" dirty="0">
                <a:solidFill>
                  <a:srgbClr val="CC9900"/>
                </a:solidFill>
                <a:latin typeface="Arial"/>
                <a:cs typeface="Arial"/>
              </a:rPr>
              <a:t>Memelilerde</a:t>
            </a:r>
            <a:r>
              <a:rPr sz="2800" spc="-5" dirty="0">
                <a:solidFill>
                  <a:srgbClr val="CC9900"/>
                </a:solidFill>
                <a:latin typeface="Arial"/>
                <a:cs typeface="Arial"/>
              </a:rPr>
              <a:t>, </a:t>
            </a:r>
            <a:r>
              <a:rPr sz="2800" dirty="0">
                <a:latin typeface="Arial"/>
                <a:cs typeface="Arial"/>
              </a:rPr>
              <a:t>Laktasyonun başlatılması ve  devamı,</a:t>
            </a:r>
            <a:endParaRPr sz="2800">
              <a:latin typeface="Arial"/>
              <a:cs typeface="Arial"/>
            </a:endParaRPr>
          </a:p>
          <a:p>
            <a:pPr>
              <a:lnSpc>
                <a:spcPct val="100000"/>
              </a:lnSpc>
              <a:spcBef>
                <a:spcPts val="45"/>
              </a:spcBef>
            </a:pPr>
            <a:endParaRPr sz="2200">
              <a:latin typeface="Times New Roman"/>
              <a:cs typeface="Times New Roman"/>
            </a:endParaRPr>
          </a:p>
          <a:p>
            <a:pPr marL="12700">
              <a:lnSpc>
                <a:spcPct val="100000"/>
              </a:lnSpc>
            </a:pPr>
            <a:r>
              <a:rPr sz="2800" b="1" spc="-5" dirty="0">
                <a:solidFill>
                  <a:srgbClr val="CC9900"/>
                </a:solidFill>
                <a:latin typeface="Arial"/>
                <a:cs typeface="Arial"/>
              </a:rPr>
              <a:t>Kanatlılarda</a:t>
            </a:r>
            <a:r>
              <a:rPr sz="2800" spc="-5" dirty="0">
                <a:solidFill>
                  <a:srgbClr val="CC9900"/>
                </a:solidFill>
                <a:latin typeface="Arial"/>
                <a:cs typeface="Arial"/>
              </a:rPr>
              <a:t>, </a:t>
            </a:r>
            <a:r>
              <a:rPr sz="2800" dirty="0">
                <a:latin typeface="Arial"/>
                <a:cs typeface="Arial"/>
              </a:rPr>
              <a:t>Kuluçkaya </a:t>
            </a:r>
            <a:r>
              <a:rPr sz="2800" spc="-5" dirty="0">
                <a:latin typeface="Arial"/>
                <a:cs typeface="Arial"/>
              </a:rPr>
              <a:t>Yatma</a:t>
            </a:r>
            <a:r>
              <a:rPr sz="2800" dirty="0">
                <a:latin typeface="Arial"/>
                <a:cs typeface="Arial"/>
              </a:rPr>
              <a:t> Fonksiyonları.......</a:t>
            </a:r>
            <a:endParaRPr sz="2800">
              <a:latin typeface="Arial"/>
              <a:cs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940" y="887476"/>
            <a:ext cx="5309235" cy="496570"/>
          </a:xfrm>
          <a:prstGeom prst="rect">
            <a:avLst/>
          </a:prstGeom>
        </p:spPr>
        <p:txBody>
          <a:bodyPr vert="horz" wrap="square" lIns="0" tIns="0" rIns="0" bIns="0" rtlCol="0">
            <a:spAutoFit/>
          </a:bodyPr>
          <a:lstStyle/>
          <a:p>
            <a:pPr marL="12700">
              <a:lnSpc>
                <a:spcPct val="100000"/>
              </a:lnSpc>
              <a:tabLst>
                <a:tab pos="1367155" algn="l"/>
              </a:tabLst>
            </a:pPr>
            <a:r>
              <a:rPr sz="3200" spc="-5" dirty="0">
                <a:solidFill>
                  <a:srgbClr val="CC3300"/>
                </a:solidFill>
              </a:rPr>
              <a:t>H.A.L:	</a:t>
            </a:r>
            <a:r>
              <a:rPr sz="3200" spc="-5" dirty="0">
                <a:solidFill>
                  <a:srgbClr val="CC9900"/>
                </a:solidFill>
              </a:rPr>
              <a:t>Oxitosin,</a:t>
            </a:r>
            <a:r>
              <a:rPr sz="3200" spc="-60" dirty="0">
                <a:solidFill>
                  <a:srgbClr val="CC9900"/>
                </a:solidFill>
              </a:rPr>
              <a:t> </a:t>
            </a:r>
            <a:r>
              <a:rPr sz="3200" spc="-5" dirty="0">
                <a:solidFill>
                  <a:srgbClr val="CC9900"/>
                </a:solidFill>
              </a:rPr>
              <a:t>Vasopressin</a:t>
            </a:r>
            <a:endParaRPr sz="3200"/>
          </a:p>
        </p:txBody>
      </p:sp>
      <p:sp>
        <p:nvSpPr>
          <p:cNvPr id="3" name="object 3"/>
          <p:cNvSpPr txBox="1"/>
          <p:nvPr/>
        </p:nvSpPr>
        <p:spPr>
          <a:xfrm>
            <a:off x="535940" y="2017267"/>
            <a:ext cx="7954009" cy="4660250"/>
          </a:xfrm>
          <a:prstGeom prst="rect">
            <a:avLst/>
          </a:prstGeom>
        </p:spPr>
        <p:txBody>
          <a:bodyPr vert="horz" wrap="square" lIns="0" tIns="0" rIns="0" bIns="0" rtlCol="0">
            <a:spAutoFit/>
          </a:bodyPr>
          <a:lstStyle/>
          <a:p>
            <a:pPr marL="355600">
              <a:lnSpc>
                <a:spcPct val="100000"/>
              </a:lnSpc>
            </a:pPr>
            <a:r>
              <a:rPr sz="2800" b="1" dirty="0">
                <a:solidFill>
                  <a:srgbClr val="CC3300"/>
                </a:solidFill>
                <a:latin typeface="Arial"/>
                <a:cs typeface="Arial"/>
              </a:rPr>
              <a:t>1.</a:t>
            </a:r>
            <a:r>
              <a:rPr sz="2800" b="1" spc="-80" dirty="0">
                <a:solidFill>
                  <a:srgbClr val="CC3300"/>
                </a:solidFill>
                <a:latin typeface="Arial"/>
                <a:cs typeface="Arial"/>
              </a:rPr>
              <a:t> </a:t>
            </a:r>
            <a:r>
              <a:rPr sz="2800" b="1" spc="-5" dirty="0">
                <a:solidFill>
                  <a:srgbClr val="CC3300"/>
                </a:solidFill>
                <a:latin typeface="Arial"/>
                <a:cs typeface="Arial"/>
              </a:rPr>
              <a:t>Oxitosin:</a:t>
            </a:r>
            <a:endParaRPr sz="2800" dirty="0">
              <a:latin typeface="Arial"/>
              <a:cs typeface="Arial"/>
            </a:endParaRPr>
          </a:p>
          <a:p>
            <a:pPr marL="355600" marR="228600" indent="-342900">
              <a:lnSpc>
                <a:spcPct val="100299"/>
              </a:lnSpc>
              <a:spcBef>
                <a:spcPts val="660"/>
              </a:spcBef>
              <a:buClr>
                <a:srgbClr val="CC3300"/>
              </a:buClr>
              <a:buSzPct val="75000"/>
              <a:buFont typeface="Wingdings"/>
              <a:buChar char=""/>
              <a:tabLst>
                <a:tab pos="355600" algn="l"/>
                <a:tab pos="3248025" algn="l"/>
                <a:tab pos="5035550" algn="l"/>
              </a:tabLst>
            </a:pPr>
            <a:r>
              <a:rPr sz="2800" b="1" spc="-5" dirty="0">
                <a:solidFill>
                  <a:srgbClr val="CC9900"/>
                </a:solidFill>
                <a:latin typeface="Arial"/>
                <a:cs typeface="Arial"/>
              </a:rPr>
              <a:t>Hipotalamus’ta,</a:t>
            </a:r>
            <a:r>
              <a:rPr sz="2800" b="1" spc="75" dirty="0">
                <a:solidFill>
                  <a:srgbClr val="CC9900"/>
                </a:solidFill>
                <a:latin typeface="Arial"/>
                <a:cs typeface="Arial"/>
              </a:rPr>
              <a:t> </a:t>
            </a:r>
            <a:r>
              <a:rPr sz="2400" b="1" spc="-5" dirty="0">
                <a:latin typeface="Arial"/>
                <a:cs typeface="Arial"/>
              </a:rPr>
              <a:t>NÖRONLAR	tarafından  sentezlenir </a:t>
            </a:r>
            <a:r>
              <a:rPr sz="2400" b="1" dirty="0">
                <a:latin typeface="Arial"/>
                <a:cs typeface="Arial"/>
              </a:rPr>
              <a:t>, </a:t>
            </a:r>
            <a:r>
              <a:rPr sz="2400" b="1" spc="-5" dirty="0">
                <a:latin typeface="Arial"/>
                <a:cs typeface="Arial"/>
              </a:rPr>
              <a:t>AKSAONLAR </a:t>
            </a:r>
            <a:r>
              <a:rPr sz="2400" b="1" spc="-10" dirty="0">
                <a:latin typeface="Arial"/>
                <a:cs typeface="Arial"/>
              </a:rPr>
              <a:t>yoluyla </a:t>
            </a:r>
            <a:r>
              <a:rPr sz="2400" b="1" spc="-5" dirty="0">
                <a:solidFill>
                  <a:srgbClr val="CC9900"/>
                </a:solidFill>
                <a:latin typeface="Arial"/>
                <a:cs typeface="Arial"/>
              </a:rPr>
              <a:t>H.A.L.’a </a:t>
            </a:r>
            <a:r>
              <a:rPr sz="2400" b="1" spc="-5" dirty="0">
                <a:latin typeface="Arial"/>
                <a:cs typeface="Arial"/>
              </a:rPr>
              <a:t>gelerek  depo</a:t>
            </a:r>
            <a:r>
              <a:rPr sz="2400" b="1" dirty="0">
                <a:latin typeface="Arial"/>
                <a:cs typeface="Arial"/>
              </a:rPr>
              <a:t> </a:t>
            </a:r>
            <a:r>
              <a:rPr sz="2400" b="1" spc="-5" dirty="0">
                <a:latin typeface="Arial"/>
                <a:cs typeface="Arial"/>
              </a:rPr>
              <a:t>edilir.</a:t>
            </a:r>
            <a:r>
              <a:rPr sz="2400" b="1" spc="-20" dirty="0">
                <a:latin typeface="Arial"/>
                <a:cs typeface="Arial"/>
              </a:rPr>
              <a:t> </a:t>
            </a:r>
            <a:r>
              <a:rPr sz="2400" b="1" spc="-10" dirty="0">
                <a:latin typeface="Arial"/>
                <a:cs typeface="Arial"/>
              </a:rPr>
              <a:t>Ayrıca,	</a:t>
            </a:r>
            <a:r>
              <a:rPr sz="2400" b="1" spc="-5" dirty="0">
                <a:solidFill>
                  <a:srgbClr val="CC9900"/>
                </a:solidFill>
                <a:latin typeface="Arial"/>
                <a:cs typeface="Arial"/>
              </a:rPr>
              <a:t>Corpus </a:t>
            </a:r>
            <a:r>
              <a:rPr sz="2400" b="1" spc="-5" dirty="0" err="1">
                <a:solidFill>
                  <a:srgbClr val="CC9900"/>
                </a:solidFill>
                <a:latin typeface="Arial"/>
                <a:cs typeface="Arial"/>
              </a:rPr>
              <a:t>Luteum’dan</a:t>
            </a:r>
            <a:r>
              <a:rPr sz="2400" b="1" spc="-5" dirty="0">
                <a:solidFill>
                  <a:srgbClr val="CC9900"/>
                </a:solidFill>
                <a:latin typeface="Arial"/>
                <a:cs typeface="Arial"/>
              </a:rPr>
              <a:t> </a:t>
            </a:r>
            <a:r>
              <a:rPr sz="2400" b="1" spc="-5" dirty="0">
                <a:latin typeface="Arial"/>
                <a:cs typeface="Arial"/>
              </a:rPr>
              <a:t>da</a:t>
            </a:r>
            <a:r>
              <a:rPr lang="tr-TR" sz="2400" b="1" spc="-5" dirty="0">
                <a:latin typeface="Arial"/>
                <a:cs typeface="Arial"/>
              </a:rPr>
              <a:t> az miktarda</a:t>
            </a:r>
            <a:r>
              <a:rPr sz="2400" b="1" spc="-40" dirty="0">
                <a:latin typeface="Arial"/>
                <a:cs typeface="Arial"/>
              </a:rPr>
              <a:t> </a:t>
            </a:r>
            <a:r>
              <a:rPr sz="2400" b="1" spc="-5" dirty="0">
                <a:latin typeface="Arial"/>
                <a:cs typeface="Arial"/>
              </a:rPr>
              <a:t>Üretilir.</a:t>
            </a:r>
            <a:endParaRPr sz="2400" dirty="0">
              <a:latin typeface="Arial"/>
              <a:cs typeface="Arial"/>
            </a:endParaRPr>
          </a:p>
          <a:p>
            <a:pPr marL="355600" indent="-342900">
              <a:lnSpc>
                <a:spcPct val="100000"/>
              </a:lnSpc>
              <a:spcBef>
                <a:spcPts val="575"/>
              </a:spcBef>
              <a:buClr>
                <a:srgbClr val="CC3300"/>
              </a:buClr>
              <a:buSzPct val="75000"/>
              <a:buFont typeface="Wingdings"/>
              <a:buChar char=""/>
              <a:tabLst>
                <a:tab pos="354965" algn="l"/>
                <a:tab pos="355600" algn="l"/>
              </a:tabLst>
            </a:pPr>
            <a:r>
              <a:rPr sz="2400" b="1" spc="-5" dirty="0">
                <a:latin typeface="Arial"/>
                <a:cs typeface="Arial"/>
              </a:rPr>
              <a:t>Nöral </a:t>
            </a:r>
            <a:r>
              <a:rPr sz="2400" b="1" spc="-10" dirty="0">
                <a:latin typeface="Arial"/>
                <a:cs typeface="Arial"/>
              </a:rPr>
              <a:t>uyarılar </a:t>
            </a:r>
            <a:r>
              <a:rPr sz="2400" b="1" spc="-5" dirty="0">
                <a:latin typeface="Arial"/>
                <a:cs typeface="Arial"/>
              </a:rPr>
              <a:t>sonucunda kana</a:t>
            </a:r>
            <a:r>
              <a:rPr sz="2400" b="1" spc="25" dirty="0">
                <a:latin typeface="Arial"/>
                <a:cs typeface="Arial"/>
              </a:rPr>
              <a:t> </a:t>
            </a:r>
            <a:r>
              <a:rPr sz="2400" b="1" spc="-5" dirty="0">
                <a:latin typeface="Arial"/>
                <a:cs typeface="Arial"/>
              </a:rPr>
              <a:t>salınır.</a:t>
            </a:r>
            <a:endParaRPr sz="2400" dirty="0">
              <a:latin typeface="Arial"/>
              <a:cs typeface="Arial"/>
            </a:endParaRPr>
          </a:p>
          <a:p>
            <a:pPr marL="355600" indent="-342900">
              <a:lnSpc>
                <a:spcPct val="100000"/>
              </a:lnSpc>
              <a:spcBef>
                <a:spcPts val="575"/>
              </a:spcBef>
              <a:buClr>
                <a:srgbClr val="CC3300"/>
              </a:buClr>
              <a:buSzPct val="75000"/>
              <a:buFont typeface="Wingdings"/>
              <a:buChar char=""/>
              <a:tabLst>
                <a:tab pos="354965" algn="l"/>
                <a:tab pos="355600" algn="l"/>
              </a:tabLst>
            </a:pPr>
            <a:r>
              <a:rPr sz="2400" b="1" spc="-5" dirty="0">
                <a:latin typeface="Arial"/>
                <a:cs typeface="Arial"/>
              </a:rPr>
              <a:t>Genital sistem ve meme düz</a:t>
            </a:r>
            <a:r>
              <a:rPr sz="2400" b="1" spc="-30" dirty="0">
                <a:latin typeface="Arial"/>
                <a:cs typeface="Arial"/>
              </a:rPr>
              <a:t> </a:t>
            </a:r>
            <a:r>
              <a:rPr sz="2400" b="1" spc="-5" dirty="0">
                <a:latin typeface="Arial"/>
                <a:cs typeface="Arial"/>
              </a:rPr>
              <a:t>Kaslarının</a:t>
            </a:r>
            <a:endParaRPr sz="2400" dirty="0">
              <a:latin typeface="Arial"/>
              <a:cs typeface="Arial"/>
            </a:endParaRPr>
          </a:p>
          <a:p>
            <a:pPr marL="355600">
              <a:lnSpc>
                <a:spcPct val="100000"/>
              </a:lnSpc>
            </a:pPr>
            <a:r>
              <a:rPr sz="2400" b="1" spc="-10" dirty="0">
                <a:latin typeface="Arial"/>
                <a:cs typeface="Arial"/>
              </a:rPr>
              <a:t>Stimülasyonu</a:t>
            </a:r>
            <a:endParaRPr sz="2400" dirty="0">
              <a:latin typeface="Arial"/>
              <a:cs typeface="Arial"/>
            </a:endParaRPr>
          </a:p>
          <a:p>
            <a:pPr marL="355600" indent="-342900">
              <a:lnSpc>
                <a:spcPct val="100000"/>
              </a:lnSpc>
              <a:spcBef>
                <a:spcPts val="575"/>
              </a:spcBef>
              <a:buClr>
                <a:srgbClr val="CC3300"/>
              </a:buClr>
              <a:buSzPct val="75000"/>
              <a:buFont typeface="Wingdings"/>
              <a:buChar char=""/>
              <a:tabLst>
                <a:tab pos="354965" algn="l"/>
                <a:tab pos="355600" algn="l"/>
              </a:tabLst>
            </a:pPr>
            <a:r>
              <a:rPr sz="2400" b="1" spc="-5" dirty="0">
                <a:latin typeface="Arial"/>
                <a:cs typeface="Arial"/>
              </a:rPr>
              <a:t>Gametlerin</a:t>
            </a:r>
            <a:r>
              <a:rPr sz="2400" b="1" spc="-70" dirty="0">
                <a:latin typeface="Arial"/>
                <a:cs typeface="Arial"/>
              </a:rPr>
              <a:t> </a:t>
            </a:r>
            <a:r>
              <a:rPr sz="2400" b="1" spc="-5" dirty="0">
                <a:latin typeface="Arial"/>
                <a:cs typeface="Arial"/>
              </a:rPr>
              <a:t>Transportu</a:t>
            </a:r>
            <a:endParaRPr sz="2400" dirty="0">
              <a:latin typeface="Arial"/>
              <a:cs typeface="Arial"/>
            </a:endParaRPr>
          </a:p>
          <a:p>
            <a:pPr marL="355600" indent="-342900">
              <a:lnSpc>
                <a:spcPct val="100000"/>
              </a:lnSpc>
              <a:spcBef>
                <a:spcPts val="575"/>
              </a:spcBef>
              <a:buClr>
                <a:srgbClr val="CC3300"/>
              </a:buClr>
              <a:buSzPct val="75000"/>
              <a:buFont typeface="Wingdings"/>
              <a:buChar char=""/>
              <a:tabLst>
                <a:tab pos="354965" algn="l"/>
                <a:tab pos="355600" algn="l"/>
              </a:tabLst>
            </a:pPr>
            <a:r>
              <a:rPr sz="2400" b="1" spc="-5" dirty="0">
                <a:latin typeface="Arial"/>
                <a:cs typeface="Arial"/>
              </a:rPr>
              <a:t>Doğum, Sütün</a:t>
            </a:r>
            <a:r>
              <a:rPr sz="2400" b="1" spc="-60" dirty="0">
                <a:latin typeface="Arial"/>
                <a:cs typeface="Arial"/>
              </a:rPr>
              <a:t> </a:t>
            </a:r>
            <a:r>
              <a:rPr sz="2400" b="1" spc="-5" dirty="0">
                <a:latin typeface="Arial"/>
                <a:cs typeface="Arial"/>
              </a:rPr>
              <a:t>İndirilmesi</a:t>
            </a:r>
            <a:endParaRPr sz="2400" dirty="0">
              <a:latin typeface="Arial"/>
              <a:cs typeface="Arial"/>
            </a:endParaRPr>
          </a:p>
          <a:p>
            <a:pPr marL="355600" indent="-342900">
              <a:lnSpc>
                <a:spcPct val="100000"/>
              </a:lnSpc>
              <a:spcBef>
                <a:spcPts val="575"/>
              </a:spcBef>
              <a:buClr>
                <a:srgbClr val="CC3300"/>
              </a:buClr>
              <a:buSzPct val="75000"/>
              <a:buFont typeface="Wingdings"/>
              <a:buChar char=""/>
              <a:tabLst>
                <a:tab pos="354965" algn="l"/>
                <a:tab pos="355600" algn="l"/>
              </a:tabLst>
            </a:pPr>
            <a:r>
              <a:rPr sz="2400" b="1" spc="-5" dirty="0">
                <a:latin typeface="Arial"/>
                <a:cs typeface="Arial"/>
              </a:rPr>
              <a:t>Östrojen Varlığında, Endometriumdan PGF2</a:t>
            </a:r>
            <a:r>
              <a:rPr sz="2400" b="1" spc="-5" dirty="0">
                <a:latin typeface="Symbol"/>
                <a:cs typeface="Symbol"/>
              </a:rPr>
              <a:t></a:t>
            </a:r>
            <a:r>
              <a:rPr sz="2400" b="1" spc="5" dirty="0">
                <a:latin typeface="Times New Roman"/>
                <a:cs typeface="Times New Roman"/>
              </a:rPr>
              <a:t> </a:t>
            </a:r>
            <a:r>
              <a:rPr sz="2400" b="1" spc="-5" dirty="0">
                <a:latin typeface="Arial"/>
                <a:cs typeface="Arial"/>
              </a:rPr>
              <a:t>salgısı</a:t>
            </a:r>
            <a:endParaRPr sz="2400" dirty="0">
              <a:latin typeface="Arial"/>
              <a:cs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09955" y="135636"/>
            <a:ext cx="137160" cy="140335"/>
          </a:xfrm>
          <a:custGeom>
            <a:avLst/>
            <a:gdLst/>
            <a:ahLst/>
            <a:cxnLst/>
            <a:rect l="l" t="t" r="r" b="b"/>
            <a:pathLst>
              <a:path w="137159" h="140335">
                <a:moveTo>
                  <a:pt x="0" y="0"/>
                </a:moveTo>
                <a:lnTo>
                  <a:pt x="137159" y="0"/>
                </a:lnTo>
                <a:lnTo>
                  <a:pt x="137159" y="140207"/>
                </a:lnTo>
                <a:lnTo>
                  <a:pt x="0" y="140207"/>
                </a:lnTo>
                <a:lnTo>
                  <a:pt x="0" y="0"/>
                </a:lnTo>
                <a:close/>
              </a:path>
            </a:pathLst>
          </a:custGeom>
          <a:solidFill>
            <a:srgbClr val="CC9900"/>
          </a:solidFill>
        </p:spPr>
        <p:txBody>
          <a:bodyPr wrap="square" lIns="0" tIns="0" rIns="0" bIns="0" rtlCol="0"/>
          <a:lstStyle/>
          <a:p>
            <a:endParaRPr/>
          </a:p>
        </p:txBody>
      </p:sp>
      <p:sp>
        <p:nvSpPr>
          <p:cNvPr id="3" name="object 3"/>
          <p:cNvSpPr/>
          <p:nvPr/>
        </p:nvSpPr>
        <p:spPr>
          <a:xfrm>
            <a:off x="547116" y="0"/>
            <a:ext cx="140335" cy="139065"/>
          </a:xfrm>
          <a:custGeom>
            <a:avLst/>
            <a:gdLst/>
            <a:ahLst/>
            <a:cxnLst/>
            <a:rect l="l" t="t" r="r" b="b"/>
            <a:pathLst>
              <a:path w="140334" h="139065">
                <a:moveTo>
                  <a:pt x="0" y="138683"/>
                </a:moveTo>
                <a:lnTo>
                  <a:pt x="140195" y="138683"/>
                </a:lnTo>
                <a:lnTo>
                  <a:pt x="140195" y="0"/>
                </a:lnTo>
                <a:lnTo>
                  <a:pt x="0" y="0"/>
                </a:lnTo>
                <a:lnTo>
                  <a:pt x="0" y="138683"/>
                </a:lnTo>
                <a:close/>
              </a:path>
            </a:pathLst>
          </a:custGeom>
          <a:solidFill>
            <a:srgbClr val="CC9900"/>
          </a:solidFill>
        </p:spPr>
        <p:txBody>
          <a:bodyPr wrap="square" lIns="0" tIns="0" rIns="0" bIns="0" rtlCol="0"/>
          <a:lstStyle/>
          <a:p>
            <a:endParaRPr/>
          </a:p>
        </p:txBody>
      </p:sp>
      <p:sp>
        <p:nvSpPr>
          <p:cNvPr id="4" name="object 4"/>
          <p:cNvSpPr/>
          <p:nvPr/>
        </p:nvSpPr>
        <p:spPr>
          <a:xfrm>
            <a:off x="547116" y="135636"/>
            <a:ext cx="140335" cy="140335"/>
          </a:xfrm>
          <a:custGeom>
            <a:avLst/>
            <a:gdLst/>
            <a:ahLst/>
            <a:cxnLst/>
            <a:rect l="l" t="t" r="r" b="b"/>
            <a:pathLst>
              <a:path w="140334" h="140335">
                <a:moveTo>
                  <a:pt x="0" y="0"/>
                </a:moveTo>
                <a:lnTo>
                  <a:pt x="140208" y="0"/>
                </a:lnTo>
                <a:lnTo>
                  <a:pt x="140208" y="140207"/>
                </a:lnTo>
                <a:lnTo>
                  <a:pt x="0" y="140207"/>
                </a:lnTo>
                <a:lnTo>
                  <a:pt x="0" y="0"/>
                </a:lnTo>
                <a:close/>
              </a:path>
            </a:pathLst>
          </a:custGeom>
          <a:solidFill>
            <a:srgbClr val="CC6600"/>
          </a:solidFill>
        </p:spPr>
        <p:txBody>
          <a:bodyPr wrap="square" lIns="0" tIns="0" rIns="0" bIns="0" rtlCol="0"/>
          <a:lstStyle/>
          <a:p>
            <a:endParaRPr/>
          </a:p>
        </p:txBody>
      </p:sp>
      <p:sp>
        <p:nvSpPr>
          <p:cNvPr id="5" name="object 5"/>
          <p:cNvSpPr/>
          <p:nvPr/>
        </p:nvSpPr>
        <p:spPr>
          <a:xfrm>
            <a:off x="274320" y="274320"/>
            <a:ext cx="137160" cy="139065"/>
          </a:xfrm>
          <a:custGeom>
            <a:avLst/>
            <a:gdLst/>
            <a:ahLst/>
            <a:cxnLst/>
            <a:rect l="l" t="t" r="r" b="b"/>
            <a:pathLst>
              <a:path w="137159" h="139065">
                <a:moveTo>
                  <a:pt x="0" y="0"/>
                </a:moveTo>
                <a:lnTo>
                  <a:pt x="137160" y="0"/>
                </a:lnTo>
                <a:lnTo>
                  <a:pt x="137160" y="138684"/>
                </a:lnTo>
                <a:lnTo>
                  <a:pt x="0" y="138684"/>
                </a:lnTo>
                <a:lnTo>
                  <a:pt x="0" y="0"/>
                </a:lnTo>
                <a:close/>
              </a:path>
            </a:pathLst>
          </a:custGeom>
          <a:solidFill>
            <a:srgbClr val="CC9900"/>
          </a:solidFill>
        </p:spPr>
        <p:txBody>
          <a:bodyPr wrap="square" lIns="0" tIns="0" rIns="0" bIns="0" rtlCol="0"/>
          <a:lstStyle/>
          <a:p>
            <a:endParaRPr/>
          </a:p>
        </p:txBody>
      </p:sp>
      <p:sp>
        <p:nvSpPr>
          <p:cNvPr id="6" name="object 6"/>
          <p:cNvSpPr/>
          <p:nvPr/>
        </p:nvSpPr>
        <p:spPr>
          <a:xfrm>
            <a:off x="131063" y="137160"/>
            <a:ext cx="142240" cy="137160"/>
          </a:xfrm>
          <a:custGeom>
            <a:avLst/>
            <a:gdLst/>
            <a:ahLst/>
            <a:cxnLst/>
            <a:rect l="l" t="t" r="r" b="b"/>
            <a:pathLst>
              <a:path w="142240" h="137160">
                <a:moveTo>
                  <a:pt x="0" y="0"/>
                </a:moveTo>
                <a:lnTo>
                  <a:pt x="141732" y="0"/>
                </a:lnTo>
                <a:lnTo>
                  <a:pt x="141732" y="137159"/>
                </a:lnTo>
                <a:lnTo>
                  <a:pt x="0" y="137159"/>
                </a:lnTo>
                <a:lnTo>
                  <a:pt x="0" y="0"/>
                </a:lnTo>
                <a:close/>
              </a:path>
            </a:pathLst>
          </a:custGeom>
          <a:solidFill>
            <a:srgbClr val="CC3300"/>
          </a:solidFill>
        </p:spPr>
        <p:txBody>
          <a:bodyPr wrap="square" lIns="0" tIns="0" rIns="0" bIns="0" rtlCol="0"/>
          <a:lstStyle/>
          <a:p>
            <a:endParaRPr/>
          </a:p>
        </p:txBody>
      </p:sp>
      <p:sp>
        <p:nvSpPr>
          <p:cNvPr id="7" name="object 7"/>
          <p:cNvSpPr/>
          <p:nvPr/>
        </p:nvSpPr>
        <p:spPr>
          <a:xfrm>
            <a:off x="409955" y="271272"/>
            <a:ext cx="137160" cy="139065"/>
          </a:xfrm>
          <a:custGeom>
            <a:avLst/>
            <a:gdLst/>
            <a:ahLst/>
            <a:cxnLst/>
            <a:rect l="l" t="t" r="r" b="b"/>
            <a:pathLst>
              <a:path w="137159" h="139065">
                <a:moveTo>
                  <a:pt x="0" y="0"/>
                </a:moveTo>
                <a:lnTo>
                  <a:pt x="137159" y="0"/>
                </a:lnTo>
                <a:lnTo>
                  <a:pt x="137159" y="138684"/>
                </a:lnTo>
                <a:lnTo>
                  <a:pt x="0" y="138684"/>
                </a:lnTo>
                <a:lnTo>
                  <a:pt x="0" y="0"/>
                </a:lnTo>
                <a:close/>
              </a:path>
            </a:pathLst>
          </a:custGeom>
          <a:solidFill>
            <a:srgbClr val="CC6600"/>
          </a:solidFill>
        </p:spPr>
        <p:txBody>
          <a:bodyPr wrap="square" lIns="0" tIns="0" rIns="0" bIns="0" rtlCol="0"/>
          <a:lstStyle/>
          <a:p>
            <a:endParaRPr/>
          </a:p>
        </p:txBody>
      </p:sp>
      <p:sp>
        <p:nvSpPr>
          <p:cNvPr id="8" name="object 8"/>
          <p:cNvSpPr/>
          <p:nvPr/>
        </p:nvSpPr>
        <p:spPr>
          <a:xfrm>
            <a:off x="274320" y="409955"/>
            <a:ext cx="137160" cy="135890"/>
          </a:xfrm>
          <a:custGeom>
            <a:avLst/>
            <a:gdLst/>
            <a:ahLst/>
            <a:cxnLst/>
            <a:rect l="l" t="t" r="r" b="b"/>
            <a:pathLst>
              <a:path w="137159" h="135890">
                <a:moveTo>
                  <a:pt x="0" y="0"/>
                </a:moveTo>
                <a:lnTo>
                  <a:pt x="137160" y="0"/>
                </a:lnTo>
                <a:lnTo>
                  <a:pt x="137160" y="135636"/>
                </a:lnTo>
                <a:lnTo>
                  <a:pt x="0" y="135636"/>
                </a:lnTo>
                <a:lnTo>
                  <a:pt x="0" y="0"/>
                </a:lnTo>
                <a:close/>
              </a:path>
            </a:pathLst>
          </a:custGeom>
          <a:solidFill>
            <a:srgbClr val="CC6600"/>
          </a:solidFill>
        </p:spPr>
        <p:txBody>
          <a:bodyPr wrap="square" lIns="0" tIns="0" rIns="0" bIns="0" rtlCol="0"/>
          <a:lstStyle/>
          <a:p>
            <a:endParaRPr/>
          </a:p>
        </p:txBody>
      </p:sp>
      <p:sp>
        <p:nvSpPr>
          <p:cNvPr id="9" name="object 9"/>
          <p:cNvSpPr txBox="1"/>
          <p:nvPr/>
        </p:nvSpPr>
        <p:spPr>
          <a:xfrm>
            <a:off x="383540" y="1315720"/>
            <a:ext cx="7897495" cy="4398010"/>
          </a:xfrm>
          <a:prstGeom prst="rect">
            <a:avLst/>
          </a:prstGeom>
        </p:spPr>
        <p:txBody>
          <a:bodyPr vert="horz" wrap="square" lIns="0" tIns="0" rIns="0" bIns="0" rtlCol="0">
            <a:spAutoFit/>
          </a:bodyPr>
          <a:lstStyle/>
          <a:p>
            <a:pPr marL="12700">
              <a:lnSpc>
                <a:spcPct val="100000"/>
              </a:lnSpc>
            </a:pPr>
            <a:r>
              <a:rPr sz="3200" b="1" spc="-5" dirty="0">
                <a:solidFill>
                  <a:srgbClr val="CC3300"/>
                </a:solidFill>
                <a:latin typeface="Arial"/>
                <a:cs typeface="Arial"/>
              </a:rPr>
              <a:t>2.</a:t>
            </a:r>
            <a:r>
              <a:rPr sz="3200" b="1" spc="-95" dirty="0">
                <a:solidFill>
                  <a:srgbClr val="CC3300"/>
                </a:solidFill>
                <a:latin typeface="Arial"/>
                <a:cs typeface="Arial"/>
              </a:rPr>
              <a:t> </a:t>
            </a:r>
            <a:r>
              <a:rPr sz="3200" b="1" spc="-5" dirty="0">
                <a:solidFill>
                  <a:srgbClr val="CC3300"/>
                </a:solidFill>
                <a:latin typeface="Arial"/>
                <a:cs typeface="Arial"/>
              </a:rPr>
              <a:t>Vasopressin:</a:t>
            </a:r>
            <a:endParaRPr sz="3200">
              <a:latin typeface="Arial"/>
              <a:cs typeface="Arial"/>
            </a:endParaRPr>
          </a:p>
          <a:p>
            <a:pPr marL="12700" marR="5080">
              <a:lnSpc>
                <a:spcPct val="200000"/>
              </a:lnSpc>
            </a:pPr>
            <a:r>
              <a:rPr sz="3200" spc="-5" dirty="0">
                <a:solidFill>
                  <a:srgbClr val="CC9900"/>
                </a:solidFill>
                <a:latin typeface="Arial"/>
                <a:cs typeface="Arial"/>
              </a:rPr>
              <a:t>Hipotalamusta </a:t>
            </a:r>
            <a:r>
              <a:rPr sz="3200" spc="-5" dirty="0">
                <a:latin typeface="Arial"/>
                <a:cs typeface="Arial"/>
              </a:rPr>
              <a:t>üretilir</a:t>
            </a:r>
            <a:r>
              <a:rPr sz="3200" spc="-5" dirty="0">
                <a:solidFill>
                  <a:srgbClr val="CC9900"/>
                </a:solidFill>
                <a:latin typeface="Arial"/>
                <a:cs typeface="Arial"/>
              </a:rPr>
              <a:t>, H.A.L.’da </a:t>
            </a:r>
            <a:r>
              <a:rPr sz="3200" spc="-5" dirty="0">
                <a:latin typeface="Arial"/>
                <a:cs typeface="Arial"/>
              </a:rPr>
              <a:t>Depo edilir</a:t>
            </a:r>
            <a:r>
              <a:rPr sz="3200" spc="-5" dirty="0">
                <a:solidFill>
                  <a:srgbClr val="CC9900"/>
                </a:solidFill>
                <a:latin typeface="Arial"/>
                <a:cs typeface="Arial"/>
              </a:rPr>
              <a:t>.  </a:t>
            </a:r>
            <a:r>
              <a:rPr sz="3200" spc="-5" dirty="0">
                <a:latin typeface="Arial"/>
                <a:cs typeface="Arial"/>
              </a:rPr>
              <a:t>Anti Diüretik</a:t>
            </a:r>
            <a:r>
              <a:rPr sz="3200" spc="-80" dirty="0">
                <a:latin typeface="Arial"/>
                <a:cs typeface="Arial"/>
              </a:rPr>
              <a:t> </a:t>
            </a:r>
            <a:r>
              <a:rPr sz="3200" spc="-5" dirty="0">
                <a:latin typeface="Arial"/>
                <a:cs typeface="Arial"/>
              </a:rPr>
              <a:t>Hormondur.</a:t>
            </a:r>
            <a:endParaRPr sz="3200">
              <a:latin typeface="Arial"/>
              <a:cs typeface="Arial"/>
            </a:endParaRPr>
          </a:p>
          <a:p>
            <a:pPr>
              <a:lnSpc>
                <a:spcPct val="100000"/>
              </a:lnSpc>
              <a:spcBef>
                <a:spcPts val="45"/>
              </a:spcBef>
            </a:pPr>
            <a:endParaRPr sz="3300">
              <a:latin typeface="Times New Roman"/>
              <a:cs typeface="Times New Roman"/>
            </a:endParaRPr>
          </a:p>
          <a:p>
            <a:pPr marL="12700">
              <a:lnSpc>
                <a:spcPct val="100000"/>
              </a:lnSpc>
            </a:pPr>
            <a:r>
              <a:rPr sz="3200" spc="-5" dirty="0">
                <a:latin typeface="Arial"/>
                <a:cs typeface="Arial"/>
              </a:rPr>
              <a:t>Damar Düz Kaslarında Kontraksiyon</a:t>
            </a:r>
            <a:r>
              <a:rPr sz="3200" spc="-95" dirty="0">
                <a:latin typeface="Arial"/>
                <a:cs typeface="Arial"/>
              </a:rPr>
              <a:t> </a:t>
            </a:r>
            <a:r>
              <a:rPr sz="3200" spc="-5" dirty="0">
                <a:latin typeface="Arial"/>
                <a:cs typeface="Arial"/>
              </a:rPr>
              <a:t>ile</a:t>
            </a:r>
            <a:endParaRPr sz="3200">
              <a:latin typeface="Arial"/>
              <a:cs typeface="Arial"/>
            </a:endParaRPr>
          </a:p>
          <a:p>
            <a:pPr>
              <a:lnSpc>
                <a:spcPct val="100000"/>
              </a:lnSpc>
              <a:spcBef>
                <a:spcPts val="45"/>
              </a:spcBef>
            </a:pPr>
            <a:endParaRPr sz="3300">
              <a:latin typeface="Times New Roman"/>
              <a:cs typeface="Times New Roman"/>
            </a:endParaRPr>
          </a:p>
          <a:p>
            <a:pPr marL="12700">
              <a:lnSpc>
                <a:spcPct val="100000"/>
              </a:lnSpc>
            </a:pPr>
            <a:r>
              <a:rPr sz="3200" spc="-5" dirty="0">
                <a:latin typeface="Arial"/>
                <a:cs typeface="Arial"/>
              </a:rPr>
              <a:t>Postpartum </a:t>
            </a:r>
            <a:r>
              <a:rPr sz="3200" spc="-10" dirty="0">
                <a:latin typeface="Arial"/>
                <a:cs typeface="Arial"/>
              </a:rPr>
              <a:t>Kamana Kontrolünde</a:t>
            </a:r>
            <a:r>
              <a:rPr sz="3200" spc="-35" dirty="0">
                <a:latin typeface="Arial"/>
                <a:cs typeface="Arial"/>
              </a:rPr>
              <a:t> </a:t>
            </a:r>
            <a:r>
              <a:rPr sz="3200" spc="-5" dirty="0">
                <a:latin typeface="Arial"/>
                <a:cs typeface="Arial"/>
              </a:rPr>
              <a:t>Etkindir</a:t>
            </a:r>
            <a:endParaRPr sz="3200">
              <a:latin typeface="Arial"/>
              <a:cs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81863" rIns="0" bIns="0" rtlCol="0">
            <a:spAutoFit/>
          </a:bodyPr>
          <a:lstStyle/>
          <a:p>
            <a:pPr marL="11430">
              <a:lnSpc>
                <a:spcPct val="100000"/>
              </a:lnSpc>
            </a:pPr>
            <a:r>
              <a:rPr sz="4000" spc="-10" dirty="0">
                <a:solidFill>
                  <a:srgbClr val="CC3300"/>
                </a:solidFill>
              </a:rPr>
              <a:t>Gonadal Hormonlar:</a:t>
            </a:r>
            <a:r>
              <a:rPr sz="4000" spc="-45" dirty="0">
                <a:solidFill>
                  <a:srgbClr val="CC3300"/>
                </a:solidFill>
              </a:rPr>
              <a:t> </a:t>
            </a:r>
            <a:r>
              <a:rPr sz="2800" dirty="0">
                <a:solidFill>
                  <a:srgbClr val="CC9900"/>
                </a:solidFill>
              </a:rPr>
              <a:t>Androjenler,</a:t>
            </a:r>
            <a:endParaRPr sz="2800"/>
          </a:p>
        </p:txBody>
      </p:sp>
      <p:sp>
        <p:nvSpPr>
          <p:cNvPr id="3" name="object 3"/>
          <p:cNvSpPr txBox="1"/>
          <p:nvPr/>
        </p:nvSpPr>
        <p:spPr>
          <a:xfrm>
            <a:off x="535810" y="1224635"/>
            <a:ext cx="8912990" cy="4821833"/>
          </a:xfrm>
          <a:prstGeom prst="rect">
            <a:avLst/>
          </a:prstGeom>
        </p:spPr>
        <p:txBody>
          <a:bodyPr vert="horz" wrap="square" lIns="0" tIns="0" rIns="0" bIns="0" rtlCol="0">
            <a:spAutoFit/>
          </a:bodyPr>
          <a:lstStyle/>
          <a:p>
            <a:pPr marL="12700">
              <a:lnSpc>
                <a:spcPct val="100000"/>
              </a:lnSpc>
            </a:pPr>
            <a:r>
              <a:rPr sz="2800" dirty="0">
                <a:solidFill>
                  <a:srgbClr val="CC9900"/>
                </a:solidFill>
                <a:latin typeface="Arial"/>
                <a:cs typeface="Arial"/>
              </a:rPr>
              <a:t>Progestagenler, Östrojenler, İnhibin,</a:t>
            </a:r>
            <a:r>
              <a:rPr sz="2800" spc="-35" dirty="0">
                <a:solidFill>
                  <a:srgbClr val="CC9900"/>
                </a:solidFill>
                <a:latin typeface="Arial"/>
                <a:cs typeface="Arial"/>
              </a:rPr>
              <a:t> </a:t>
            </a:r>
            <a:r>
              <a:rPr sz="2800" spc="-5" dirty="0">
                <a:solidFill>
                  <a:srgbClr val="CC9900"/>
                </a:solidFill>
                <a:latin typeface="Arial"/>
                <a:cs typeface="Arial"/>
              </a:rPr>
              <a:t>Relaxin</a:t>
            </a:r>
            <a:endParaRPr sz="2800" dirty="0">
              <a:latin typeface="Arial"/>
              <a:cs typeface="Arial"/>
            </a:endParaRPr>
          </a:p>
          <a:p>
            <a:pPr>
              <a:lnSpc>
                <a:spcPct val="100000"/>
              </a:lnSpc>
              <a:spcBef>
                <a:spcPts val="20"/>
              </a:spcBef>
            </a:pPr>
            <a:endParaRPr sz="2500" dirty="0">
              <a:latin typeface="Times New Roman"/>
              <a:cs typeface="Times New Roman"/>
            </a:endParaRPr>
          </a:p>
          <a:p>
            <a:pPr marL="355600" marR="8890" indent="-342900">
              <a:lnSpc>
                <a:spcPct val="100000"/>
              </a:lnSpc>
            </a:pPr>
            <a:r>
              <a:rPr sz="2400" b="1" spc="-5" dirty="0">
                <a:solidFill>
                  <a:srgbClr val="CC6600"/>
                </a:solidFill>
                <a:latin typeface="Arial"/>
                <a:cs typeface="Arial"/>
              </a:rPr>
              <a:t>1. Androjenler (Testesteron): </a:t>
            </a:r>
            <a:r>
              <a:rPr sz="2400" b="1" spc="-5" dirty="0">
                <a:solidFill>
                  <a:srgbClr val="CC9900"/>
                </a:solidFill>
                <a:latin typeface="Arial"/>
                <a:cs typeface="Arial"/>
              </a:rPr>
              <a:t>Testis – </a:t>
            </a:r>
            <a:r>
              <a:rPr sz="2400" b="1" spc="-10" dirty="0">
                <a:solidFill>
                  <a:srgbClr val="CC9900"/>
                </a:solidFill>
                <a:latin typeface="Arial"/>
                <a:cs typeface="Arial"/>
              </a:rPr>
              <a:t>Leydig,  </a:t>
            </a:r>
            <a:r>
              <a:rPr sz="2400" b="1" spc="-5" dirty="0">
                <a:solidFill>
                  <a:srgbClr val="CC9900"/>
                </a:solidFill>
                <a:latin typeface="Arial"/>
                <a:cs typeface="Arial"/>
              </a:rPr>
              <a:t>Ovaryum-Granüloza </a:t>
            </a:r>
            <a:r>
              <a:rPr sz="2400" b="1" dirty="0">
                <a:solidFill>
                  <a:srgbClr val="CC9900"/>
                </a:solidFill>
                <a:latin typeface="Arial"/>
                <a:cs typeface="Arial"/>
              </a:rPr>
              <a:t>, </a:t>
            </a:r>
            <a:r>
              <a:rPr sz="1800" b="1" spc="-10" dirty="0">
                <a:solidFill>
                  <a:srgbClr val="CC9900"/>
                </a:solidFill>
                <a:latin typeface="Arial"/>
                <a:cs typeface="Arial"/>
              </a:rPr>
              <a:t>(Adrenal Korteks-eser</a:t>
            </a:r>
            <a:r>
              <a:rPr sz="1800" b="1" spc="90" dirty="0">
                <a:solidFill>
                  <a:srgbClr val="CC9900"/>
                </a:solidFill>
                <a:latin typeface="Arial"/>
                <a:cs typeface="Arial"/>
              </a:rPr>
              <a:t> </a:t>
            </a:r>
            <a:r>
              <a:rPr sz="1800" b="1" spc="-10" dirty="0">
                <a:solidFill>
                  <a:srgbClr val="CC9900"/>
                </a:solidFill>
                <a:latin typeface="Arial"/>
                <a:cs typeface="Arial"/>
              </a:rPr>
              <a:t>miktarda)</a:t>
            </a:r>
            <a:endParaRPr sz="1800" dirty="0">
              <a:latin typeface="Arial"/>
              <a:cs typeface="Arial"/>
            </a:endParaRPr>
          </a:p>
          <a:p>
            <a:pPr marL="12700">
              <a:lnSpc>
                <a:spcPct val="100000"/>
              </a:lnSpc>
              <a:spcBef>
                <a:spcPts val="1045"/>
              </a:spcBef>
            </a:pPr>
            <a:r>
              <a:rPr sz="2400" b="1" spc="-5" dirty="0">
                <a:latin typeface="Arial"/>
                <a:cs typeface="Arial"/>
              </a:rPr>
              <a:t>Spermatogenesis</a:t>
            </a:r>
            <a:endParaRPr sz="2400" dirty="0">
              <a:latin typeface="Arial"/>
              <a:cs typeface="Arial"/>
            </a:endParaRPr>
          </a:p>
          <a:p>
            <a:pPr marL="12700" marR="2744470">
              <a:lnSpc>
                <a:spcPct val="150000"/>
              </a:lnSpc>
            </a:pPr>
            <a:r>
              <a:rPr sz="2400" b="1" spc="-5" dirty="0">
                <a:latin typeface="Arial"/>
                <a:cs typeface="Arial"/>
              </a:rPr>
              <a:t>Sekonder Sex </a:t>
            </a:r>
            <a:r>
              <a:rPr sz="2400" b="1" spc="-5" dirty="0" err="1">
                <a:latin typeface="Arial"/>
                <a:cs typeface="Arial"/>
              </a:rPr>
              <a:t>Karakterleri</a:t>
            </a:r>
            <a:r>
              <a:rPr sz="2400" b="1" spc="-5" dirty="0">
                <a:latin typeface="Arial"/>
                <a:cs typeface="Arial"/>
              </a:rPr>
              <a:t> </a:t>
            </a:r>
            <a:r>
              <a:rPr lang="tr-TR" sz="2400" b="1" spc="-5" dirty="0">
                <a:latin typeface="Arial"/>
                <a:cs typeface="Arial"/>
              </a:rPr>
              <a:t>(kıllanma, sakal, bıyık)</a:t>
            </a:r>
          </a:p>
          <a:p>
            <a:pPr marL="12700" marR="2744470">
              <a:lnSpc>
                <a:spcPct val="150000"/>
              </a:lnSpc>
            </a:pPr>
            <a:r>
              <a:rPr sz="2400" b="1" spc="-5" dirty="0" err="1">
                <a:latin typeface="Arial"/>
                <a:cs typeface="Arial"/>
              </a:rPr>
              <a:t>Aksesör</a:t>
            </a:r>
            <a:r>
              <a:rPr sz="2400" b="1" spc="-5" dirty="0">
                <a:latin typeface="Arial"/>
                <a:cs typeface="Arial"/>
              </a:rPr>
              <a:t> Sex Bez</a:t>
            </a:r>
            <a:r>
              <a:rPr lang="tr-TR" sz="2400" b="1" spc="-5" dirty="0">
                <a:latin typeface="Arial"/>
                <a:cs typeface="Arial"/>
              </a:rPr>
              <a:t> (</a:t>
            </a:r>
            <a:r>
              <a:rPr lang="en-US" sz="2400" b="1" spc="-5" dirty="0">
                <a:latin typeface="Arial"/>
                <a:cs typeface="Arial"/>
              </a:rPr>
              <a:t>seminal vesicles, prostate, </a:t>
            </a:r>
            <a:r>
              <a:rPr lang="tr-TR" sz="2400" b="1" spc="-5" dirty="0">
                <a:latin typeface="Arial"/>
                <a:cs typeface="Arial"/>
              </a:rPr>
              <a:t>ve</a:t>
            </a:r>
            <a:r>
              <a:rPr lang="en-US" sz="2400" b="1" spc="-5" dirty="0">
                <a:latin typeface="Arial"/>
                <a:cs typeface="Arial"/>
              </a:rPr>
              <a:t> bulbourethral</a:t>
            </a:r>
            <a:r>
              <a:rPr lang="tr-TR" sz="2400" b="1" spc="-5" dirty="0">
                <a:latin typeface="Arial"/>
                <a:cs typeface="Arial"/>
              </a:rPr>
              <a:t>)</a:t>
            </a:r>
            <a:r>
              <a:rPr sz="2400" b="1" spc="-5" dirty="0">
                <a:latin typeface="Arial"/>
                <a:cs typeface="Arial"/>
              </a:rPr>
              <a:t> </a:t>
            </a:r>
            <a:r>
              <a:rPr sz="2400" b="1" spc="-10" dirty="0" err="1">
                <a:latin typeface="Arial"/>
                <a:cs typeface="Arial"/>
              </a:rPr>
              <a:t>Fonksiyonu</a:t>
            </a:r>
            <a:r>
              <a:rPr sz="2400" b="1" spc="-10" dirty="0">
                <a:latin typeface="Arial"/>
                <a:cs typeface="Arial"/>
              </a:rPr>
              <a:t>  </a:t>
            </a:r>
            <a:endParaRPr lang="tr-TR" sz="2400" b="1" spc="-10" dirty="0">
              <a:latin typeface="Arial"/>
              <a:cs typeface="Arial"/>
            </a:endParaRPr>
          </a:p>
          <a:p>
            <a:pPr marL="12700" marR="2744470">
              <a:lnSpc>
                <a:spcPct val="150000"/>
              </a:lnSpc>
            </a:pPr>
            <a:r>
              <a:rPr sz="2400" b="1" spc="-5" dirty="0" err="1">
                <a:latin typeface="Arial"/>
                <a:cs typeface="Arial"/>
              </a:rPr>
              <a:t>Östrojen</a:t>
            </a:r>
            <a:r>
              <a:rPr sz="2400" b="1" spc="-5" dirty="0">
                <a:latin typeface="Arial"/>
                <a:cs typeface="Arial"/>
              </a:rPr>
              <a:t> </a:t>
            </a:r>
            <a:r>
              <a:rPr sz="2400" b="1" dirty="0">
                <a:latin typeface="Arial"/>
                <a:cs typeface="Arial"/>
              </a:rPr>
              <a:t>Ön</a:t>
            </a:r>
            <a:r>
              <a:rPr sz="2400" b="1" spc="-114" dirty="0">
                <a:latin typeface="Arial"/>
                <a:cs typeface="Arial"/>
              </a:rPr>
              <a:t> </a:t>
            </a:r>
            <a:r>
              <a:rPr sz="2400" b="1" spc="-5" dirty="0">
                <a:latin typeface="Arial"/>
                <a:cs typeface="Arial"/>
              </a:rPr>
              <a:t>Maddesi</a:t>
            </a:r>
            <a:endParaRPr sz="2400" dirty="0">
              <a:latin typeface="Arial"/>
              <a:cs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09955" y="135636"/>
            <a:ext cx="137160" cy="140335"/>
          </a:xfrm>
          <a:custGeom>
            <a:avLst/>
            <a:gdLst/>
            <a:ahLst/>
            <a:cxnLst/>
            <a:rect l="l" t="t" r="r" b="b"/>
            <a:pathLst>
              <a:path w="137159" h="140335">
                <a:moveTo>
                  <a:pt x="0" y="0"/>
                </a:moveTo>
                <a:lnTo>
                  <a:pt x="137159" y="0"/>
                </a:lnTo>
                <a:lnTo>
                  <a:pt x="137159" y="140207"/>
                </a:lnTo>
                <a:lnTo>
                  <a:pt x="0" y="140207"/>
                </a:lnTo>
                <a:lnTo>
                  <a:pt x="0" y="0"/>
                </a:lnTo>
                <a:close/>
              </a:path>
            </a:pathLst>
          </a:custGeom>
          <a:solidFill>
            <a:srgbClr val="CC9900"/>
          </a:solidFill>
        </p:spPr>
        <p:txBody>
          <a:bodyPr wrap="square" lIns="0" tIns="0" rIns="0" bIns="0" rtlCol="0"/>
          <a:lstStyle/>
          <a:p>
            <a:endParaRPr/>
          </a:p>
        </p:txBody>
      </p:sp>
      <p:sp>
        <p:nvSpPr>
          <p:cNvPr id="3" name="object 3"/>
          <p:cNvSpPr/>
          <p:nvPr/>
        </p:nvSpPr>
        <p:spPr>
          <a:xfrm>
            <a:off x="547116" y="0"/>
            <a:ext cx="140335" cy="139065"/>
          </a:xfrm>
          <a:custGeom>
            <a:avLst/>
            <a:gdLst/>
            <a:ahLst/>
            <a:cxnLst/>
            <a:rect l="l" t="t" r="r" b="b"/>
            <a:pathLst>
              <a:path w="140334" h="139065">
                <a:moveTo>
                  <a:pt x="0" y="138683"/>
                </a:moveTo>
                <a:lnTo>
                  <a:pt x="140195" y="138683"/>
                </a:lnTo>
                <a:lnTo>
                  <a:pt x="140195" y="0"/>
                </a:lnTo>
                <a:lnTo>
                  <a:pt x="0" y="0"/>
                </a:lnTo>
                <a:lnTo>
                  <a:pt x="0" y="138683"/>
                </a:lnTo>
                <a:close/>
              </a:path>
            </a:pathLst>
          </a:custGeom>
          <a:solidFill>
            <a:srgbClr val="CC9900"/>
          </a:solidFill>
        </p:spPr>
        <p:txBody>
          <a:bodyPr wrap="square" lIns="0" tIns="0" rIns="0" bIns="0" rtlCol="0"/>
          <a:lstStyle/>
          <a:p>
            <a:endParaRPr/>
          </a:p>
        </p:txBody>
      </p:sp>
      <p:sp>
        <p:nvSpPr>
          <p:cNvPr id="4" name="object 4"/>
          <p:cNvSpPr/>
          <p:nvPr/>
        </p:nvSpPr>
        <p:spPr>
          <a:xfrm>
            <a:off x="547116" y="135636"/>
            <a:ext cx="140335" cy="140335"/>
          </a:xfrm>
          <a:custGeom>
            <a:avLst/>
            <a:gdLst/>
            <a:ahLst/>
            <a:cxnLst/>
            <a:rect l="l" t="t" r="r" b="b"/>
            <a:pathLst>
              <a:path w="140334" h="140335">
                <a:moveTo>
                  <a:pt x="0" y="0"/>
                </a:moveTo>
                <a:lnTo>
                  <a:pt x="140208" y="0"/>
                </a:lnTo>
                <a:lnTo>
                  <a:pt x="140208" y="140207"/>
                </a:lnTo>
                <a:lnTo>
                  <a:pt x="0" y="140207"/>
                </a:lnTo>
                <a:lnTo>
                  <a:pt x="0" y="0"/>
                </a:lnTo>
                <a:close/>
              </a:path>
            </a:pathLst>
          </a:custGeom>
          <a:solidFill>
            <a:srgbClr val="CC6600"/>
          </a:solidFill>
        </p:spPr>
        <p:txBody>
          <a:bodyPr wrap="square" lIns="0" tIns="0" rIns="0" bIns="0" rtlCol="0"/>
          <a:lstStyle/>
          <a:p>
            <a:endParaRPr/>
          </a:p>
        </p:txBody>
      </p:sp>
      <p:sp>
        <p:nvSpPr>
          <p:cNvPr id="5" name="object 5"/>
          <p:cNvSpPr/>
          <p:nvPr/>
        </p:nvSpPr>
        <p:spPr>
          <a:xfrm>
            <a:off x="274320" y="274320"/>
            <a:ext cx="137160" cy="139065"/>
          </a:xfrm>
          <a:custGeom>
            <a:avLst/>
            <a:gdLst/>
            <a:ahLst/>
            <a:cxnLst/>
            <a:rect l="l" t="t" r="r" b="b"/>
            <a:pathLst>
              <a:path w="137159" h="139065">
                <a:moveTo>
                  <a:pt x="0" y="0"/>
                </a:moveTo>
                <a:lnTo>
                  <a:pt x="137160" y="0"/>
                </a:lnTo>
                <a:lnTo>
                  <a:pt x="137160" y="138684"/>
                </a:lnTo>
                <a:lnTo>
                  <a:pt x="0" y="138684"/>
                </a:lnTo>
                <a:lnTo>
                  <a:pt x="0" y="0"/>
                </a:lnTo>
                <a:close/>
              </a:path>
            </a:pathLst>
          </a:custGeom>
          <a:solidFill>
            <a:srgbClr val="CC9900"/>
          </a:solidFill>
        </p:spPr>
        <p:txBody>
          <a:bodyPr wrap="square" lIns="0" tIns="0" rIns="0" bIns="0" rtlCol="0"/>
          <a:lstStyle/>
          <a:p>
            <a:endParaRPr/>
          </a:p>
        </p:txBody>
      </p:sp>
      <p:sp>
        <p:nvSpPr>
          <p:cNvPr id="6" name="object 6"/>
          <p:cNvSpPr/>
          <p:nvPr/>
        </p:nvSpPr>
        <p:spPr>
          <a:xfrm>
            <a:off x="131063" y="137160"/>
            <a:ext cx="142240" cy="137160"/>
          </a:xfrm>
          <a:custGeom>
            <a:avLst/>
            <a:gdLst/>
            <a:ahLst/>
            <a:cxnLst/>
            <a:rect l="l" t="t" r="r" b="b"/>
            <a:pathLst>
              <a:path w="142240" h="137160">
                <a:moveTo>
                  <a:pt x="0" y="0"/>
                </a:moveTo>
                <a:lnTo>
                  <a:pt x="141732" y="0"/>
                </a:lnTo>
                <a:lnTo>
                  <a:pt x="141732" y="137159"/>
                </a:lnTo>
                <a:lnTo>
                  <a:pt x="0" y="137159"/>
                </a:lnTo>
                <a:lnTo>
                  <a:pt x="0" y="0"/>
                </a:lnTo>
                <a:close/>
              </a:path>
            </a:pathLst>
          </a:custGeom>
          <a:solidFill>
            <a:srgbClr val="CC3300"/>
          </a:solidFill>
        </p:spPr>
        <p:txBody>
          <a:bodyPr wrap="square" lIns="0" tIns="0" rIns="0" bIns="0" rtlCol="0"/>
          <a:lstStyle/>
          <a:p>
            <a:endParaRPr/>
          </a:p>
        </p:txBody>
      </p:sp>
      <p:sp>
        <p:nvSpPr>
          <p:cNvPr id="7" name="object 7"/>
          <p:cNvSpPr/>
          <p:nvPr/>
        </p:nvSpPr>
        <p:spPr>
          <a:xfrm>
            <a:off x="409955" y="271272"/>
            <a:ext cx="137160" cy="139065"/>
          </a:xfrm>
          <a:custGeom>
            <a:avLst/>
            <a:gdLst/>
            <a:ahLst/>
            <a:cxnLst/>
            <a:rect l="l" t="t" r="r" b="b"/>
            <a:pathLst>
              <a:path w="137159" h="139065">
                <a:moveTo>
                  <a:pt x="0" y="0"/>
                </a:moveTo>
                <a:lnTo>
                  <a:pt x="137159" y="0"/>
                </a:lnTo>
                <a:lnTo>
                  <a:pt x="137159" y="138684"/>
                </a:lnTo>
                <a:lnTo>
                  <a:pt x="0" y="138684"/>
                </a:lnTo>
                <a:lnTo>
                  <a:pt x="0" y="0"/>
                </a:lnTo>
                <a:close/>
              </a:path>
            </a:pathLst>
          </a:custGeom>
          <a:solidFill>
            <a:srgbClr val="CC6600"/>
          </a:solidFill>
        </p:spPr>
        <p:txBody>
          <a:bodyPr wrap="square" lIns="0" tIns="0" rIns="0" bIns="0" rtlCol="0"/>
          <a:lstStyle/>
          <a:p>
            <a:endParaRPr/>
          </a:p>
        </p:txBody>
      </p:sp>
      <p:sp>
        <p:nvSpPr>
          <p:cNvPr id="8" name="object 8"/>
          <p:cNvSpPr/>
          <p:nvPr/>
        </p:nvSpPr>
        <p:spPr>
          <a:xfrm>
            <a:off x="274320" y="409955"/>
            <a:ext cx="137160" cy="135890"/>
          </a:xfrm>
          <a:custGeom>
            <a:avLst/>
            <a:gdLst/>
            <a:ahLst/>
            <a:cxnLst/>
            <a:rect l="l" t="t" r="r" b="b"/>
            <a:pathLst>
              <a:path w="137159" h="135890">
                <a:moveTo>
                  <a:pt x="0" y="0"/>
                </a:moveTo>
                <a:lnTo>
                  <a:pt x="137160" y="0"/>
                </a:lnTo>
                <a:lnTo>
                  <a:pt x="137160" y="135636"/>
                </a:lnTo>
                <a:lnTo>
                  <a:pt x="0" y="135636"/>
                </a:lnTo>
                <a:lnTo>
                  <a:pt x="0" y="0"/>
                </a:lnTo>
                <a:close/>
              </a:path>
            </a:pathLst>
          </a:custGeom>
          <a:solidFill>
            <a:srgbClr val="CC6600"/>
          </a:solidFill>
        </p:spPr>
        <p:txBody>
          <a:bodyPr wrap="square" lIns="0" tIns="0" rIns="0" bIns="0" rtlCol="0"/>
          <a:lstStyle/>
          <a:p>
            <a:endParaRPr/>
          </a:p>
        </p:txBody>
      </p:sp>
      <p:sp>
        <p:nvSpPr>
          <p:cNvPr id="9" name="object 9"/>
          <p:cNvSpPr txBox="1"/>
          <p:nvPr/>
        </p:nvSpPr>
        <p:spPr>
          <a:xfrm>
            <a:off x="535940" y="632459"/>
            <a:ext cx="8182609" cy="4582160"/>
          </a:xfrm>
          <a:prstGeom prst="rect">
            <a:avLst/>
          </a:prstGeom>
        </p:spPr>
        <p:txBody>
          <a:bodyPr vert="horz" wrap="square" lIns="0" tIns="0" rIns="0" bIns="0" rtlCol="0">
            <a:spAutoFit/>
          </a:bodyPr>
          <a:lstStyle/>
          <a:p>
            <a:pPr marL="12700" marR="3521710">
              <a:lnSpc>
                <a:spcPct val="125000"/>
              </a:lnSpc>
            </a:pPr>
            <a:r>
              <a:rPr sz="2400" b="1" spc="-5" dirty="0">
                <a:solidFill>
                  <a:srgbClr val="CC6600"/>
                </a:solidFill>
                <a:latin typeface="Arial"/>
                <a:cs typeface="Arial"/>
              </a:rPr>
              <a:t>2.</a:t>
            </a:r>
            <a:r>
              <a:rPr sz="2400" b="1" spc="-165" dirty="0">
                <a:solidFill>
                  <a:srgbClr val="CC6600"/>
                </a:solidFill>
                <a:latin typeface="Arial"/>
                <a:cs typeface="Arial"/>
              </a:rPr>
              <a:t> </a:t>
            </a:r>
            <a:r>
              <a:rPr sz="2400" b="1" spc="-5" dirty="0">
                <a:solidFill>
                  <a:srgbClr val="CC6600"/>
                </a:solidFill>
                <a:latin typeface="Arial"/>
                <a:cs typeface="Arial"/>
              </a:rPr>
              <a:t>Progestagenler(Progesteron):  </a:t>
            </a:r>
            <a:r>
              <a:rPr sz="2400" b="1" spc="-5" dirty="0">
                <a:solidFill>
                  <a:srgbClr val="CC9900"/>
                </a:solidFill>
                <a:latin typeface="Arial"/>
                <a:cs typeface="Arial"/>
              </a:rPr>
              <a:t>Lüteal Doku (C.L.)-</a:t>
            </a:r>
            <a:r>
              <a:rPr sz="2400" b="1" spc="-70" dirty="0">
                <a:solidFill>
                  <a:srgbClr val="CC9900"/>
                </a:solidFill>
                <a:latin typeface="Arial"/>
                <a:cs typeface="Arial"/>
              </a:rPr>
              <a:t> </a:t>
            </a:r>
            <a:r>
              <a:rPr sz="2400" b="1" spc="-5" dirty="0">
                <a:solidFill>
                  <a:srgbClr val="CC9900"/>
                </a:solidFill>
                <a:latin typeface="Arial"/>
                <a:cs typeface="Arial"/>
              </a:rPr>
              <a:t>Plasenta</a:t>
            </a:r>
            <a:endParaRPr sz="2400">
              <a:latin typeface="Arial"/>
              <a:cs typeface="Arial"/>
            </a:endParaRPr>
          </a:p>
          <a:p>
            <a:pPr>
              <a:lnSpc>
                <a:spcPct val="100000"/>
              </a:lnSpc>
            </a:pPr>
            <a:endParaRPr sz="2400">
              <a:latin typeface="Times New Roman"/>
              <a:cs typeface="Times New Roman"/>
            </a:endParaRPr>
          </a:p>
          <a:p>
            <a:pPr marL="12700">
              <a:lnSpc>
                <a:spcPct val="100000"/>
              </a:lnSpc>
              <a:spcBef>
                <a:spcPts val="1560"/>
              </a:spcBef>
            </a:pPr>
            <a:r>
              <a:rPr sz="2400" b="1" spc="-5" dirty="0">
                <a:solidFill>
                  <a:srgbClr val="CC3300"/>
                </a:solidFill>
                <a:latin typeface="Arial"/>
                <a:cs typeface="Arial"/>
              </a:rPr>
              <a:t>Gebeliğin</a:t>
            </a:r>
            <a:r>
              <a:rPr sz="2400" b="1" spc="-90" dirty="0">
                <a:solidFill>
                  <a:srgbClr val="CC3300"/>
                </a:solidFill>
                <a:latin typeface="Arial"/>
                <a:cs typeface="Arial"/>
              </a:rPr>
              <a:t> </a:t>
            </a:r>
            <a:r>
              <a:rPr sz="2400" b="1" spc="-5" dirty="0">
                <a:solidFill>
                  <a:srgbClr val="CC3300"/>
                </a:solidFill>
                <a:latin typeface="Arial"/>
                <a:cs typeface="Arial"/>
              </a:rPr>
              <a:t>Devamı:</a:t>
            </a:r>
            <a:endParaRPr sz="2400">
              <a:latin typeface="Arial"/>
              <a:cs typeface="Arial"/>
            </a:endParaRPr>
          </a:p>
          <a:p>
            <a:pPr>
              <a:lnSpc>
                <a:spcPct val="100000"/>
              </a:lnSpc>
              <a:spcBef>
                <a:spcPts val="35"/>
              </a:spcBef>
            </a:pPr>
            <a:endParaRPr sz="3100">
              <a:latin typeface="Times New Roman"/>
              <a:cs typeface="Times New Roman"/>
            </a:endParaRPr>
          </a:p>
          <a:p>
            <a:pPr marL="12700" marR="3184525">
              <a:lnSpc>
                <a:spcPct val="125000"/>
              </a:lnSpc>
            </a:pPr>
            <a:r>
              <a:rPr sz="2400" b="1" spc="-5" dirty="0">
                <a:latin typeface="Arial"/>
                <a:cs typeface="Arial"/>
              </a:rPr>
              <a:t>LH Üzerine Negatif Feed </a:t>
            </a:r>
            <a:r>
              <a:rPr sz="2400" b="1" spc="-10" dirty="0">
                <a:latin typeface="Arial"/>
                <a:cs typeface="Arial"/>
              </a:rPr>
              <a:t>Back  </a:t>
            </a:r>
            <a:r>
              <a:rPr sz="2400" b="1" spc="-5" dirty="0">
                <a:latin typeface="Arial"/>
                <a:cs typeface="Arial"/>
              </a:rPr>
              <a:t>Miyometrium Hareketi </a:t>
            </a:r>
            <a:r>
              <a:rPr sz="2400" b="1" spc="-10" dirty="0">
                <a:latin typeface="Arial"/>
                <a:cs typeface="Arial"/>
              </a:rPr>
              <a:t>İnhibisyonu  </a:t>
            </a:r>
            <a:r>
              <a:rPr sz="2400" b="1" spc="-5" dirty="0">
                <a:latin typeface="Arial"/>
                <a:cs typeface="Arial"/>
              </a:rPr>
              <a:t>Endometrium </a:t>
            </a:r>
            <a:r>
              <a:rPr sz="2400" b="1" spc="-10" dirty="0">
                <a:latin typeface="Arial"/>
                <a:cs typeface="Arial"/>
              </a:rPr>
              <a:t>Sekresyonu </a:t>
            </a:r>
            <a:r>
              <a:rPr sz="2400" b="1" spc="-5" dirty="0">
                <a:latin typeface="Arial"/>
                <a:cs typeface="Arial"/>
              </a:rPr>
              <a:t>Artış  Östrus Davranışları </a:t>
            </a:r>
            <a:r>
              <a:rPr sz="2400" b="1" spc="-10" dirty="0">
                <a:latin typeface="Arial"/>
                <a:cs typeface="Arial"/>
              </a:rPr>
              <a:t>İnhibisyonu</a:t>
            </a:r>
            <a:endParaRPr sz="2400">
              <a:latin typeface="Arial"/>
              <a:cs typeface="Arial"/>
            </a:endParaRPr>
          </a:p>
          <a:p>
            <a:pPr marL="12700">
              <a:lnSpc>
                <a:spcPct val="100000"/>
              </a:lnSpc>
              <a:spcBef>
                <a:spcPts val="720"/>
              </a:spcBef>
            </a:pPr>
            <a:r>
              <a:rPr sz="2400" b="1" spc="-5" dirty="0">
                <a:latin typeface="Arial"/>
                <a:cs typeface="Arial"/>
              </a:rPr>
              <a:t>Östrojenle Birlikte: Uterus ve Meme bezlerinin</a:t>
            </a:r>
            <a:r>
              <a:rPr sz="2400" b="1" dirty="0">
                <a:latin typeface="Arial"/>
                <a:cs typeface="Arial"/>
              </a:rPr>
              <a:t> </a:t>
            </a:r>
            <a:r>
              <a:rPr sz="2400" b="1" spc="-10" dirty="0">
                <a:latin typeface="Arial"/>
                <a:cs typeface="Arial"/>
              </a:rPr>
              <a:t>büyümesi</a:t>
            </a:r>
            <a:endParaRPr sz="2400">
              <a:latin typeface="Arial"/>
              <a:cs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8176" rIns="0" bIns="0" rtlCol="0">
            <a:spAutoFit/>
          </a:bodyPr>
          <a:lstStyle/>
          <a:p>
            <a:pPr marL="11430">
              <a:lnSpc>
                <a:spcPct val="100000"/>
              </a:lnSpc>
            </a:pPr>
            <a:r>
              <a:rPr sz="2400" b="1" spc="-5" dirty="0">
                <a:solidFill>
                  <a:srgbClr val="CC3300"/>
                </a:solidFill>
                <a:latin typeface="Arial"/>
                <a:cs typeface="Arial"/>
              </a:rPr>
              <a:t>3. Östrojenler: </a:t>
            </a:r>
            <a:r>
              <a:rPr sz="2000" b="1" dirty="0">
                <a:solidFill>
                  <a:srgbClr val="CC9900"/>
                </a:solidFill>
                <a:latin typeface="Arial"/>
                <a:cs typeface="Arial"/>
              </a:rPr>
              <a:t>Graff </a:t>
            </a:r>
            <a:r>
              <a:rPr sz="2000" b="1" spc="-5" dirty="0">
                <a:solidFill>
                  <a:srgbClr val="CC9900"/>
                </a:solidFill>
                <a:latin typeface="Arial"/>
                <a:cs typeface="Arial"/>
              </a:rPr>
              <a:t>Folikülü- </a:t>
            </a:r>
            <a:r>
              <a:rPr sz="2000" b="1" dirty="0">
                <a:solidFill>
                  <a:srgbClr val="CC9900"/>
                </a:solidFill>
                <a:latin typeface="Arial"/>
                <a:cs typeface="Arial"/>
              </a:rPr>
              <a:t>Teka </a:t>
            </a:r>
            <a:r>
              <a:rPr sz="2000" b="1" spc="-5" dirty="0">
                <a:solidFill>
                  <a:srgbClr val="CC9900"/>
                </a:solidFill>
                <a:latin typeface="Arial"/>
                <a:cs typeface="Arial"/>
              </a:rPr>
              <a:t>İnterna </a:t>
            </a:r>
            <a:r>
              <a:rPr sz="2000" b="1" dirty="0">
                <a:solidFill>
                  <a:srgbClr val="CC9900"/>
                </a:solidFill>
                <a:latin typeface="Arial"/>
                <a:cs typeface="Arial"/>
              </a:rPr>
              <a:t>Hücreleri,</a:t>
            </a:r>
            <a:r>
              <a:rPr sz="2000" b="1" spc="-95" dirty="0">
                <a:solidFill>
                  <a:srgbClr val="CC9900"/>
                </a:solidFill>
                <a:latin typeface="Arial"/>
                <a:cs typeface="Arial"/>
              </a:rPr>
              <a:t> </a:t>
            </a:r>
            <a:r>
              <a:rPr sz="2000" b="1" spc="-5" dirty="0">
                <a:solidFill>
                  <a:srgbClr val="CC9900"/>
                </a:solidFill>
                <a:latin typeface="Arial"/>
                <a:cs typeface="Arial"/>
              </a:rPr>
              <a:t>Plasenta</a:t>
            </a:r>
            <a:endParaRPr sz="2000">
              <a:latin typeface="Arial"/>
              <a:cs typeface="Arial"/>
            </a:endParaRPr>
          </a:p>
          <a:p>
            <a:pPr marL="11430">
              <a:lnSpc>
                <a:spcPct val="100000"/>
              </a:lnSpc>
              <a:spcBef>
                <a:spcPts val="290"/>
              </a:spcBef>
            </a:pPr>
            <a:r>
              <a:rPr sz="2000" b="1" spc="-5" dirty="0">
                <a:solidFill>
                  <a:srgbClr val="CC9900"/>
                </a:solidFill>
                <a:latin typeface="Arial"/>
                <a:cs typeface="Arial"/>
              </a:rPr>
              <a:t>Sertoli </a:t>
            </a:r>
            <a:r>
              <a:rPr sz="2000" b="1" dirty="0">
                <a:solidFill>
                  <a:srgbClr val="CC9900"/>
                </a:solidFill>
                <a:latin typeface="Arial"/>
                <a:cs typeface="Arial"/>
              </a:rPr>
              <a:t>(Androjen Ön</a:t>
            </a:r>
            <a:r>
              <a:rPr sz="2000" b="1" spc="-110" dirty="0">
                <a:solidFill>
                  <a:srgbClr val="CC9900"/>
                </a:solidFill>
                <a:latin typeface="Arial"/>
                <a:cs typeface="Arial"/>
              </a:rPr>
              <a:t> </a:t>
            </a:r>
            <a:r>
              <a:rPr sz="2000" b="1" dirty="0">
                <a:solidFill>
                  <a:srgbClr val="CC9900"/>
                </a:solidFill>
                <a:latin typeface="Arial"/>
                <a:cs typeface="Arial"/>
              </a:rPr>
              <a:t>Maddelerinden)</a:t>
            </a:r>
            <a:endParaRPr sz="2000">
              <a:latin typeface="Arial"/>
              <a:cs typeface="Arial"/>
            </a:endParaRPr>
          </a:p>
        </p:txBody>
      </p:sp>
      <p:sp>
        <p:nvSpPr>
          <p:cNvPr id="3" name="object 3"/>
          <p:cNvSpPr txBox="1"/>
          <p:nvPr/>
        </p:nvSpPr>
        <p:spPr>
          <a:xfrm>
            <a:off x="535940" y="1706879"/>
            <a:ext cx="6660515" cy="4458144"/>
          </a:xfrm>
          <a:prstGeom prst="rect">
            <a:avLst/>
          </a:prstGeom>
        </p:spPr>
        <p:txBody>
          <a:bodyPr vert="horz" wrap="square" lIns="0" tIns="0" rIns="0" bIns="0" rtlCol="0">
            <a:spAutoFit/>
          </a:bodyPr>
          <a:lstStyle/>
          <a:p>
            <a:pPr marL="12700">
              <a:lnSpc>
                <a:spcPct val="100000"/>
              </a:lnSpc>
            </a:pPr>
            <a:r>
              <a:rPr sz="2400" b="1" spc="-5" dirty="0">
                <a:solidFill>
                  <a:srgbClr val="CC9900"/>
                </a:solidFill>
                <a:latin typeface="Arial"/>
                <a:cs typeface="Arial"/>
              </a:rPr>
              <a:t>İnek- Östradiol 17</a:t>
            </a:r>
            <a:r>
              <a:rPr sz="2400" b="1" spc="-5" dirty="0">
                <a:solidFill>
                  <a:srgbClr val="CC9900"/>
                </a:solidFill>
                <a:latin typeface="Symbol"/>
                <a:cs typeface="Symbol"/>
              </a:rPr>
              <a:t></a:t>
            </a:r>
            <a:r>
              <a:rPr sz="2400" b="1" spc="-5" dirty="0">
                <a:solidFill>
                  <a:srgbClr val="CC9900"/>
                </a:solidFill>
                <a:latin typeface="Times New Roman"/>
                <a:cs typeface="Times New Roman"/>
              </a:rPr>
              <a:t> </a:t>
            </a:r>
            <a:r>
              <a:rPr sz="2400" b="1" spc="-5" dirty="0">
                <a:latin typeface="Arial"/>
                <a:cs typeface="Arial"/>
              </a:rPr>
              <a:t>(En Aktif</a:t>
            </a:r>
            <a:r>
              <a:rPr sz="2400" b="1" spc="20" dirty="0">
                <a:latin typeface="Arial"/>
                <a:cs typeface="Arial"/>
              </a:rPr>
              <a:t> </a:t>
            </a:r>
            <a:r>
              <a:rPr sz="2400" b="1" spc="-5" dirty="0">
                <a:latin typeface="Arial"/>
                <a:cs typeface="Arial"/>
              </a:rPr>
              <a:t>Form)</a:t>
            </a:r>
            <a:endParaRPr sz="2400" dirty="0">
              <a:latin typeface="Arial"/>
              <a:cs typeface="Arial"/>
            </a:endParaRPr>
          </a:p>
          <a:p>
            <a:pPr>
              <a:lnSpc>
                <a:spcPct val="100000"/>
              </a:lnSpc>
              <a:spcBef>
                <a:spcPts val="5"/>
              </a:spcBef>
            </a:pPr>
            <a:endParaRPr sz="3000" dirty="0">
              <a:latin typeface="Times New Roman"/>
              <a:cs typeface="Times New Roman"/>
            </a:endParaRPr>
          </a:p>
          <a:p>
            <a:pPr marL="12700">
              <a:lnSpc>
                <a:spcPct val="100000"/>
              </a:lnSpc>
            </a:pPr>
            <a:r>
              <a:rPr sz="2400" b="1" spc="-5" dirty="0">
                <a:latin typeface="Arial"/>
                <a:cs typeface="Arial"/>
              </a:rPr>
              <a:t>Östrus</a:t>
            </a:r>
            <a:r>
              <a:rPr sz="2400" b="1" spc="-70" dirty="0">
                <a:latin typeface="Arial"/>
                <a:cs typeface="Arial"/>
              </a:rPr>
              <a:t> </a:t>
            </a:r>
            <a:r>
              <a:rPr sz="2400" b="1" spc="-5" dirty="0">
                <a:latin typeface="Arial"/>
                <a:cs typeface="Arial"/>
              </a:rPr>
              <a:t>Davranışları</a:t>
            </a:r>
            <a:endParaRPr sz="2400" dirty="0">
              <a:latin typeface="Arial"/>
              <a:cs typeface="Arial"/>
            </a:endParaRPr>
          </a:p>
          <a:p>
            <a:pPr marL="12700">
              <a:lnSpc>
                <a:spcPct val="100000"/>
              </a:lnSpc>
              <a:spcBef>
                <a:spcPts val="285"/>
              </a:spcBef>
            </a:pPr>
            <a:r>
              <a:rPr sz="2400" b="1" spc="-5" dirty="0">
                <a:latin typeface="Arial"/>
                <a:cs typeface="Arial"/>
              </a:rPr>
              <a:t>Preovülatör Piki </a:t>
            </a:r>
            <a:r>
              <a:rPr sz="2400" b="1" dirty="0" err="1">
                <a:latin typeface="Arial"/>
                <a:cs typeface="Arial"/>
              </a:rPr>
              <a:t>ile</a:t>
            </a:r>
            <a:r>
              <a:rPr sz="2400" b="1" dirty="0">
                <a:latin typeface="Arial"/>
                <a:cs typeface="Arial"/>
              </a:rPr>
              <a:t> </a:t>
            </a:r>
            <a:r>
              <a:rPr sz="2400" b="1" spc="-5" dirty="0">
                <a:latin typeface="Arial"/>
                <a:cs typeface="Arial"/>
              </a:rPr>
              <a:t>LH Pikine Sebep</a:t>
            </a:r>
            <a:r>
              <a:rPr sz="2400" b="1" spc="-50" dirty="0">
                <a:latin typeface="Arial"/>
                <a:cs typeface="Arial"/>
              </a:rPr>
              <a:t> </a:t>
            </a:r>
            <a:r>
              <a:rPr sz="2400" b="1" spc="-5" dirty="0">
                <a:latin typeface="Arial"/>
                <a:cs typeface="Arial"/>
              </a:rPr>
              <a:t>Olur</a:t>
            </a:r>
            <a:endParaRPr sz="2400" dirty="0">
              <a:latin typeface="Arial"/>
              <a:cs typeface="Arial"/>
            </a:endParaRPr>
          </a:p>
          <a:p>
            <a:pPr marL="12700">
              <a:lnSpc>
                <a:spcPct val="100000"/>
              </a:lnSpc>
              <a:spcBef>
                <a:spcPts val="285"/>
              </a:spcBef>
            </a:pPr>
            <a:r>
              <a:rPr sz="2400" b="1" spc="-10" dirty="0">
                <a:latin typeface="Arial"/>
                <a:cs typeface="Arial"/>
              </a:rPr>
              <a:t>Ovulasyona</a:t>
            </a:r>
            <a:r>
              <a:rPr sz="2400" b="1" spc="-20" dirty="0">
                <a:latin typeface="Arial"/>
                <a:cs typeface="Arial"/>
              </a:rPr>
              <a:t> </a:t>
            </a:r>
            <a:r>
              <a:rPr sz="2400" b="1" spc="-5" dirty="0">
                <a:latin typeface="Arial"/>
                <a:cs typeface="Arial"/>
              </a:rPr>
              <a:t>Yardımcı</a:t>
            </a:r>
            <a:endParaRPr sz="2400" dirty="0">
              <a:latin typeface="Arial"/>
              <a:cs typeface="Arial"/>
            </a:endParaRPr>
          </a:p>
          <a:p>
            <a:pPr marL="12700">
              <a:lnSpc>
                <a:spcPct val="100000"/>
              </a:lnSpc>
              <a:spcBef>
                <a:spcPts val="285"/>
              </a:spcBef>
            </a:pPr>
            <a:r>
              <a:rPr sz="2400" b="1" spc="-5" dirty="0">
                <a:latin typeface="Arial"/>
                <a:cs typeface="Arial"/>
              </a:rPr>
              <a:t>Servikste Gevşeme, Salgı</a:t>
            </a:r>
            <a:r>
              <a:rPr sz="2400" b="1" spc="-30" dirty="0">
                <a:latin typeface="Arial"/>
                <a:cs typeface="Arial"/>
              </a:rPr>
              <a:t> </a:t>
            </a:r>
            <a:r>
              <a:rPr sz="2400" b="1" spc="-5" dirty="0">
                <a:latin typeface="Arial"/>
                <a:cs typeface="Arial"/>
              </a:rPr>
              <a:t>(Çara)</a:t>
            </a:r>
            <a:endParaRPr sz="2400" dirty="0">
              <a:latin typeface="Arial"/>
              <a:cs typeface="Arial"/>
            </a:endParaRPr>
          </a:p>
          <a:p>
            <a:pPr marL="12700">
              <a:lnSpc>
                <a:spcPct val="100000"/>
              </a:lnSpc>
              <a:spcBef>
                <a:spcPts val="285"/>
              </a:spcBef>
            </a:pPr>
            <a:r>
              <a:rPr sz="2400" b="1" spc="-5" dirty="0">
                <a:latin typeface="Arial"/>
                <a:cs typeface="Arial"/>
              </a:rPr>
              <a:t>Vulvada Hipermi,</a:t>
            </a:r>
            <a:r>
              <a:rPr sz="2400" b="1" spc="-70" dirty="0">
                <a:latin typeface="Arial"/>
                <a:cs typeface="Arial"/>
              </a:rPr>
              <a:t> </a:t>
            </a:r>
            <a:r>
              <a:rPr sz="2400" b="1" spc="-5" dirty="0">
                <a:latin typeface="Arial"/>
                <a:cs typeface="Arial"/>
              </a:rPr>
              <a:t>Ödem</a:t>
            </a:r>
            <a:endParaRPr sz="2400" dirty="0">
              <a:latin typeface="Arial"/>
              <a:cs typeface="Arial"/>
            </a:endParaRPr>
          </a:p>
          <a:p>
            <a:pPr marL="12700" marR="835660">
              <a:lnSpc>
                <a:spcPct val="110000"/>
              </a:lnSpc>
            </a:pPr>
            <a:r>
              <a:rPr sz="2400" b="1" spc="-5" dirty="0">
                <a:latin typeface="Arial"/>
                <a:cs typeface="Arial"/>
              </a:rPr>
              <a:t>Uterus ve Vajinada </a:t>
            </a:r>
            <a:r>
              <a:rPr sz="2400" b="1" spc="-5" dirty="0" err="1">
                <a:latin typeface="Arial"/>
                <a:cs typeface="Arial"/>
              </a:rPr>
              <a:t>Lökosit</a:t>
            </a:r>
            <a:r>
              <a:rPr sz="2400" b="1" spc="-5" dirty="0">
                <a:latin typeface="Arial"/>
                <a:cs typeface="Arial"/>
              </a:rPr>
              <a:t> </a:t>
            </a:r>
            <a:r>
              <a:rPr sz="2400" b="1" spc="-5" dirty="0" err="1">
                <a:latin typeface="Arial"/>
                <a:cs typeface="Arial"/>
              </a:rPr>
              <a:t>İnfiltrasyo</a:t>
            </a:r>
            <a:r>
              <a:rPr lang="tr-TR" sz="2400" b="1" spc="-5" dirty="0">
                <a:latin typeface="Arial"/>
                <a:cs typeface="Arial"/>
              </a:rPr>
              <a:t>nu (akyuvar sızması)</a:t>
            </a:r>
          </a:p>
          <a:p>
            <a:pPr marL="12700" marR="835660">
              <a:lnSpc>
                <a:spcPct val="110000"/>
              </a:lnSpc>
            </a:pPr>
            <a:r>
              <a:rPr sz="2400" b="1" spc="-5" dirty="0">
                <a:latin typeface="Arial"/>
                <a:cs typeface="Arial"/>
              </a:rPr>
              <a:t>Uterusta Tonus</a:t>
            </a:r>
            <a:r>
              <a:rPr lang="tr-TR" sz="2400" b="1" spc="-5" dirty="0">
                <a:latin typeface="Arial"/>
                <a:cs typeface="Arial"/>
              </a:rPr>
              <a:t> (kasılma)</a:t>
            </a:r>
            <a:r>
              <a:rPr sz="2400" b="1" spc="-60" dirty="0">
                <a:latin typeface="Arial"/>
                <a:cs typeface="Arial"/>
              </a:rPr>
              <a:t> </a:t>
            </a:r>
            <a:r>
              <a:rPr sz="2400" b="1" spc="-5" dirty="0">
                <a:latin typeface="Arial"/>
                <a:cs typeface="Arial"/>
              </a:rPr>
              <a:t>Artışı</a:t>
            </a:r>
            <a:endParaRPr sz="2400" dirty="0">
              <a:latin typeface="Arial"/>
              <a:cs typeface="Arial"/>
            </a:endParaRPr>
          </a:p>
          <a:p>
            <a:pPr marL="12700">
              <a:lnSpc>
                <a:spcPct val="100000"/>
              </a:lnSpc>
              <a:spcBef>
                <a:spcPts val="285"/>
              </a:spcBef>
            </a:pPr>
            <a:r>
              <a:rPr sz="2400" b="1" spc="-5" dirty="0">
                <a:latin typeface="Arial"/>
                <a:cs typeface="Arial"/>
              </a:rPr>
              <a:t>Gametlerin Transportuna</a:t>
            </a:r>
            <a:r>
              <a:rPr sz="2400" b="1" spc="-55" dirty="0">
                <a:latin typeface="Arial"/>
                <a:cs typeface="Arial"/>
              </a:rPr>
              <a:t> </a:t>
            </a:r>
            <a:r>
              <a:rPr sz="2400" b="1" spc="-5" dirty="0">
                <a:latin typeface="Arial"/>
                <a:cs typeface="Arial"/>
              </a:rPr>
              <a:t>Yardımcı</a:t>
            </a:r>
            <a:endParaRPr sz="2400" dirty="0">
              <a:latin typeface="Arial"/>
              <a:cs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09955" y="135636"/>
            <a:ext cx="137160" cy="140335"/>
          </a:xfrm>
          <a:custGeom>
            <a:avLst/>
            <a:gdLst/>
            <a:ahLst/>
            <a:cxnLst/>
            <a:rect l="l" t="t" r="r" b="b"/>
            <a:pathLst>
              <a:path w="137159" h="140335">
                <a:moveTo>
                  <a:pt x="0" y="0"/>
                </a:moveTo>
                <a:lnTo>
                  <a:pt x="137159" y="0"/>
                </a:lnTo>
                <a:lnTo>
                  <a:pt x="137159" y="140207"/>
                </a:lnTo>
                <a:lnTo>
                  <a:pt x="0" y="140207"/>
                </a:lnTo>
                <a:lnTo>
                  <a:pt x="0" y="0"/>
                </a:lnTo>
                <a:close/>
              </a:path>
            </a:pathLst>
          </a:custGeom>
          <a:solidFill>
            <a:srgbClr val="CC9900"/>
          </a:solidFill>
        </p:spPr>
        <p:txBody>
          <a:bodyPr wrap="square" lIns="0" tIns="0" rIns="0" bIns="0" rtlCol="0"/>
          <a:lstStyle/>
          <a:p>
            <a:endParaRPr/>
          </a:p>
        </p:txBody>
      </p:sp>
      <p:sp>
        <p:nvSpPr>
          <p:cNvPr id="3" name="object 3"/>
          <p:cNvSpPr/>
          <p:nvPr/>
        </p:nvSpPr>
        <p:spPr>
          <a:xfrm>
            <a:off x="547116" y="0"/>
            <a:ext cx="140335" cy="139065"/>
          </a:xfrm>
          <a:custGeom>
            <a:avLst/>
            <a:gdLst/>
            <a:ahLst/>
            <a:cxnLst/>
            <a:rect l="l" t="t" r="r" b="b"/>
            <a:pathLst>
              <a:path w="140334" h="139065">
                <a:moveTo>
                  <a:pt x="0" y="138683"/>
                </a:moveTo>
                <a:lnTo>
                  <a:pt x="140195" y="138683"/>
                </a:lnTo>
                <a:lnTo>
                  <a:pt x="140195" y="0"/>
                </a:lnTo>
                <a:lnTo>
                  <a:pt x="0" y="0"/>
                </a:lnTo>
                <a:lnTo>
                  <a:pt x="0" y="138683"/>
                </a:lnTo>
                <a:close/>
              </a:path>
            </a:pathLst>
          </a:custGeom>
          <a:solidFill>
            <a:srgbClr val="CC9900"/>
          </a:solidFill>
        </p:spPr>
        <p:txBody>
          <a:bodyPr wrap="square" lIns="0" tIns="0" rIns="0" bIns="0" rtlCol="0"/>
          <a:lstStyle/>
          <a:p>
            <a:endParaRPr/>
          </a:p>
        </p:txBody>
      </p:sp>
      <p:sp>
        <p:nvSpPr>
          <p:cNvPr id="4" name="object 4"/>
          <p:cNvSpPr/>
          <p:nvPr/>
        </p:nvSpPr>
        <p:spPr>
          <a:xfrm>
            <a:off x="547116" y="135636"/>
            <a:ext cx="140335" cy="140335"/>
          </a:xfrm>
          <a:custGeom>
            <a:avLst/>
            <a:gdLst/>
            <a:ahLst/>
            <a:cxnLst/>
            <a:rect l="l" t="t" r="r" b="b"/>
            <a:pathLst>
              <a:path w="140334" h="140335">
                <a:moveTo>
                  <a:pt x="0" y="0"/>
                </a:moveTo>
                <a:lnTo>
                  <a:pt x="140208" y="0"/>
                </a:lnTo>
                <a:lnTo>
                  <a:pt x="140208" y="140207"/>
                </a:lnTo>
                <a:lnTo>
                  <a:pt x="0" y="140207"/>
                </a:lnTo>
                <a:lnTo>
                  <a:pt x="0" y="0"/>
                </a:lnTo>
                <a:close/>
              </a:path>
            </a:pathLst>
          </a:custGeom>
          <a:solidFill>
            <a:srgbClr val="CC6600"/>
          </a:solidFill>
        </p:spPr>
        <p:txBody>
          <a:bodyPr wrap="square" lIns="0" tIns="0" rIns="0" bIns="0" rtlCol="0"/>
          <a:lstStyle/>
          <a:p>
            <a:endParaRPr/>
          </a:p>
        </p:txBody>
      </p:sp>
      <p:sp>
        <p:nvSpPr>
          <p:cNvPr id="5" name="object 5"/>
          <p:cNvSpPr/>
          <p:nvPr/>
        </p:nvSpPr>
        <p:spPr>
          <a:xfrm>
            <a:off x="274320" y="274320"/>
            <a:ext cx="137160" cy="139065"/>
          </a:xfrm>
          <a:custGeom>
            <a:avLst/>
            <a:gdLst/>
            <a:ahLst/>
            <a:cxnLst/>
            <a:rect l="l" t="t" r="r" b="b"/>
            <a:pathLst>
              <a:path w="137159" h="139065">
                <a:moveTo>
                  <a:pt x="0" y="0"/>
                </a:moveTo>
                <a:lnTo>
                  <a:pt x="137160" y="0"/>
                </a:lnTo>
                <a:lnTo>
                  <a:pt x="137160" y="138684"/>
                </a:lnTo>
                <a:lnTo>
                  <a:pt x="0" y="138684"/>
                </a:lnTo>
                <a:lnTo>
                  <a:pt x="0" y="0"/>
                </a:lnTo>
                <a:close/>
              </a:path>
            </a:pathLst>
          </a:custGeom>
          <a:solidFill>
            <a:srgbClr val="CC9900"/>
          </a:solidFill>
        </p:spPr>
        <p:txBody>
          <a:bodyPr wrap="square" lIns="0" tIns="0" rIns="0" bIns="0" rtlCol="0"/>
          <a:lstStyle/>
          <a:p>
            <a:endParaRPr/>
          </a:p>
        </p:txBody>
      </p:sp>
      <p:sp>
        <p:nvSpPr>
          <p:cNvPr id="6" name="object 6"/>
          <p:cNvSpPr/>
          <p:nvPr/>
        </p:nvSpPr>
        <p:spPr>
          <a:xfrm>
            <a:off x="131063" y="137160"/>
            <a:ext cx="142240" cy="137160"/>
          </a:xfrm>
          <a:custGeom>
            <a:avLst/>
            <a:gdLst/>
            <a:ahLst/>
            <a:cxnLst/>
            <a:rect l="l" t="t" r="r" b="b"/>
            <a:pathLst>
              <a:path w="142240" h="137160">
                <a:moveTo>
                  <a:pt x="0" y="0"/>
                </a:moveTo>
                <a:lnTo>
                  <a:pt x="141732" y="0"/>
                </a:lnTo>
                <a:lnTo>
                  <a:pt x="141732" y="137159"/>
                </a:lnTo>
                <a:lnTo>
                  <a:pt x="0" y="137159"/>
                </a:lnTo>
                <a:lnTo>
                  <a:pt x="0" y="0"/>
                </a:lnTo>
                <a:close/>
              </a:path>
            </a:pathLst>
          </a:custGeom>
          <a:solidFill>
            <a:srgbClr val="CC3300"/>
          </a:solidFill>
        </p:spPr>
        <p:txBody>
          <a:bodyPr wrap="square" lIns="0" tIns="0" rIns="0" bIns="0" rtlCol="0"/>
          <a:lstStyle/>
          <a:p>
            <a:endParaRPr/>
          </a:p>
        </p:txBody>
      </p:sp>
      <p:sp>
        <p:nvSpPr>
          <p:cNvPr id="7" name="object 7"/>
          <p:cNvSpPr/>
          <p:nvPr/>
        </p:nvSpPr>
        <p:spPr>
          <a:xfrm>
            <a:off x="409955" y="271272"/>
            <a:ext cx="137160" cy="139065"/>
          </a:xfrm>
          <a:custGeom>
            <a:avLst/>
            <a:gdLst/>
            <a:ahLst/>
            <a:cxnLst/>
            <a:rect l="l" t="t" r="r" b="b"/>
            <a:pathLst>
              <a:path w="137159" h="139065">
                <a:moveTo>
                  <a:pt x="0" y="0"/>
                </a:moveTo>
                <a:lnTo>
                  <a:pt x="137159" y="0"/>
                </a:lnTo>
                <a:lnTo>
                  <a:pt x="137159" y="138684"/>
                </a:lnTo>
                <a:lnTo>
                  <a:pt x="0" y="138684"/>
                </a:lnTo>
                <a:lnTo>
                  <a:pt x="0" y="0"/>
                </a:lnTo>
                <a:close/>
              </a:path>
            </a:pathLst>
          </a:custGeom>
          <a:solidFill>
            <a:srgbClr val="CC6600"/>
          </a:solidFill>
        </p:spPr>
        <p:txBody>
          <a:bodyPr wrap="square" lIns="0" tIns="0" rIns="0" bIns="0" rtlCol="0"/>
          <a:lstStyle/>
          <a:p>
            <a:endParaRPr/>
          </a:p>
        </p:txBody>
      </p:sp>
      <p:sp>
        <p:nvSpPr>
          <p:cNvPr id="8" name="object 8"/>
          <p:cNvSpPr/>
          <p:nvPr/>
        </p:nvSpPr>
        <p:spPr>
          <a:xfrm>
            <a:off x="274320" y="409955"/>
            <a:ext cx="137160" cy="135890"/>
          </a:xfrm>
          <a:custGeom>
            <a:avLst/>
            <a:gdLst/>
            <a:ahLst/>
            <a:cxnLst/>
            <a:rect l="l" t="t" r="r" b="b"/>
            <a:pathLst>
              <a:path w="137159" h="135890">
                <a:moveTo>
                  <a:pt x="0" y="0"/>
                </a:moveTo>
                <a:lnTo>
                  <a:pt x="137160" y="0"/>
                </a:lnTo>
                <a:lnTo>
                  <a:pt x="137160" y="135636"/>
                </a:lnTo>
                <a:lnTo>
                  <a:pt x="0" y="135636"/>
                </a:lnTo>
                <a:lnTo>
                  <a:pt x="0" y="0"/>
                </a:lnTo>
                <a:close/>
              </a:path>
            </a:pathLst>
          </a:custGeom>
          <a:solidFill>
            <a:srgbClr val="CC6600"/>
          </a:solidFill>
        </p:spPr>
        <p:txBody>
          <a:bodyPr wrap="square" lIns="0" tIns="0" rIns="0" bIns="0" rtlCol="0"/>
          <a:lstStyle/>
          <a:p>
            <a:endParaRPr/>
          </a:p>
        </p:txBody>
      </p:sp>
      <p:sp>
        <p:nvSpPr>
          <p:cNvPr id="9" name="object 9"/>
          <p:cNvSpPr txBox="1"/>
          <p:nvPr/>
        </p:nvSpPr>
        <p:spPr>
          <a:xfrm>
            <a:off x="535940" y="1005840"/>
            <a:ext cx="4953000" cy="1492716"/>
          </a:xfrm>
          <a:prstGeom prst="rect">
            <a:avLst/>
          </a:prstGeom>
        </p:spPr>
        <p:txBody>
          <a:bodyPr vert="horz" wrap="square" lIns="0" tIns="0" rIns="0" bIns="0" rtlCol="0">
            <a:spAutoFit/>
          </a:bodyPr>
          <a:lstStyle/>
          <a:p>
            <a:pPr marL="12700">
              <a:lnSpc>
                <a:spcPct val="100000"/>
              </a:lnSpc>
            </a:pPr>
            <a:r>
              <a:rPr sz="2400" b="1" spc="-5" dirty="0">
                <a:solidFill>
                  <a:srgbClr val="CC3300"/>
                </a:solidFill>
                <a:latin typeface="Arial"/>
                <a:cs typeface="Arial"/>
              </a:rPr>
              <a:t>4. Relaksin: </a:t>
            </a:r>
            <a:r>
              <a:rPr sz="2400" b="1" spc="-5" dirty="0">
                <a:solidFill>
                  <a:srgbClr val="CC9900"/>
                </a:solidFill>
                <a:latin typeface="Arial"/>
                <a:cs typeface="Arial"/>
              </a:rPr>
              <a:t>Granüloza-</a:t>
            </a:r>
            <a:r>
              <a:rPr sz="2400" b="1" spc="-25" dirty="0">
                <a:solidFill>
                  <a:srgbClr val="CC9900"/>
                </a:solidFill>
                <a:latin typeface="Arial"/>
                <a:cs typeface="Arial"/>
              </a:rPr>
              <a:t> </a:t>
            </a:r>
            <a:r>
              <a:rPr sz="2400" b="1" spc="-5" dirty="0">
                <a:solidFill>
                  <a:srgbClr val="CC9900"/>
                </a:solidFill>
                <a:latin typeface="Arial"/>
                <a:cs typeface="Arial"/>
              </a:rPr>
              <a:t>Polipeptid</a:t>
            </a:r>
            <a:endParaRPr sz="2400" dirty="0">
              <a:latin typeface="Arial"/>
              <a:cs typeface="Arial"/>
            </a:endParaRPr>
          </a:p>
          <a:p>
            <a:pPr>
              <a:lnSpc>
                <a:spcPct val="100000"/>
              </a:lnSpc>
              <a:spcBef>
                <a:spcPts val="5"/>
              </a:spcBef>
            </a:pPr>
            <a:endParaRPr sz="2500" dirty="0">
              <a:latin typeface="Times New Roman"/>
              <a:cs typeface="Times New Roman"/>
            </a:endParaRPr>
          </a:p>
          <a:p>
            <a:pPr marL="12700">
              <a:lnSpc>
                <a:spcPct val="100000"/>
              </a:lnSpc>
            </a:pPr>
            <a:r>
              <a:rPr sz="2400" b="1" spc="-5" dirty="0" err="1">
                <a:latin typeface="Arial"/>
                <a:cs typeface="Arial"/>
              </a:rPr>
              <a:t>Pelvisin</a:t>
            </a:r>
            <a:r>
              <a:rPr sz="2400" b="1" spc="-70" dirty="0">
                <a:latin typeface="Arial"/>
                <a:cs typeface="Arial"/>
              </a:rPr>
              <a:t> </a:t>
            </a:r>
            <a:r>
              <a:rPr sz="2400" b="1" spc="-5" dirty="0" err="1">
                <a:latin typeface="Arial"/>
                <a:cs typeface="Arial"/>
              </a:rPr>
              <a:t>Gevşemesi</a:t>
            </a:r>
            <a:r>
              <a:rPr lang="tr-TR" sz="2400" b="1" spc="-5" dirty="0">
                <a:latin typeface="Arial"/>
                <a:cs typeface="Arial"/>
              </a:rPr>
              <a:t> ve genişlemesi</a:t>
            </a:r>
            <a:endParaRPr sz="2400" dirty="0">
              <a:latin typeface="Arial"/>
              <a:cs typeface="Arial"/>
            </a:endParaRPr>
          </a:p>
        </p:txBody>
      </p:sp>
      <p:sp>
        <p:nvSpPr>
          <p:cNvPr id="10" name="object 10"/>
          <p:cNvSpPr txBox="1"/>
          <p:nvPr/>
        </p:nvSpPr>
        <p:spPr>
          <a:xfrm>
            <a:off x="535940" y="3412235"/>
            <a:ext cx="6398260" cy="1300356"/>
          </a:xfrm>
          <a:prstGeom prst="rect">
            <a:avLst/>
          </a:prstGeom>
        </p:spPr>
        <p:txBody>
          <a:bodyPr vert="horz" wrap="square" lIns="0" tIns="0" rIns="0" bIns="0" rtlCol="0">
            <a:spAutoFit/>
          </a:bodyPr>
          <a:lstStyle/>
          <a:p>
            <a:pPr marL="12700">
              <a:lnSpc>
                <a:spcPct val="100000"/>
              </a:lnSpc>
            </a:pPr>
            <a:r>
              <a:rPr sz="2400" b="1" spc="-5" dirty="0">
                <a:solidFill>
                  <a:srgbClr val="CC3300"/>
                </a:solidFill>
                <a:latin typeface="Arial"/>
                <a:cs typeface="Arial"/>
              </a:rPr>
              <a:t>5. İnhibin: </a:t>
            </a:r>
            <a:r>
              <a:rPr sz="2400" b="1" spc="-5" dirty="0">
                <a:solidFill>
                  <a:srgbClr val="CC9900"/>
                </a:solidFill>
                <a:latin typeface="Arial"/>
                <a:cs typeface="Arial"/>
              </a:rPr>
              <a:t>Granüloza- Sertoli: Anti</a:t>
            </a:r>
            <a:r>
              <a:rPr sz="2400" b="1" spc="145" dirty="0">
                <a:solidFill>
                  <a:srgbClr val="CC9900"/>
                </a:solidFill>
                <a:latin typeface="Arial"/>
                <a:cs typeface="Arial"/>
              </a:rPr>
              <a:t> </a:t>
            </a:r>
            <a:r>
              <a:rPr sz="2400" b="1" spc="-5" dirty="0">
                <a:solidFill>
                  <a:srgbClr val="CC9900"/>
                </a:solidFill>
                <a:latin typeface="Arial"/>
                <a:cs typeface="Arial"/>
              </a:rPr>
              <a:t>FSH</a:t>
            </a:r>
            <a:endParaRPr sz="2400" dirty="0">
              <a:latin typeface="Arial"/>
              <a:cs typeface="Arial"/>
            </a:endParaRPr>
          </a:p>
          <a:p>
            <a:pPr>
              <a:lnSpc>
                <a:spcPct val="100000"/>
              </a:lnSpc>
            </a:pPr>
            <a:endParaRPr sz="2400" dirty="0">
              <a:latin typeface="Times New Roman"/>
              <a:cs typeface="Times New Roman"/>
            </a:endParaRPr>
          </a:p>
          <a:p>
            <a:pPr marL="12700">
              <a:lnSpc>
                <a:spcPct val="100000"/>
              </a:lnSpc>
              <a:spcBef>
                <a:spcPts val="1465"/>
              </a:spcBef>
            </a:pPr>
            <a:r>
              <a:rPr lang="tr-TR" sz="2400" b="1" spc="-5" dirty="0">
                <a:latin typeface="Arial"/>
                <a:cs typeface="Arial"/>
              </a:rPr>
              <a:t>Kızgınlık döngüsünün kontrolü</a:t>
            </a:r>
            <a:r>
              <a:rPr sz="2400" b="1" spc="-90" dirty="0">
                <a:latin typeface="Arial"/>
                <a:cs typeface="Arial"/>
              </a:rPr>
              <a:t> </a:t>
            </a:r>
            <a:endParaRPr sz="2400" dirty="0">
              <a:latin typeface="Arial"/>
              <a:cs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09955" y="135636"/>
            <a:ext cx="137160" cy="140335"/>
          </a:xfrm>
          <a:custGeom>
            <a:avLst/>
            <a:gdLst/>
            <a:ahLst/>
            <a:cxnLst/>
            <a:rect l="l" t="t" r="r" b="b"/>
            <a:pathLst>
              <a:path w="137159" h="140335">
                <a:moveTo>
                  <a:pt x="0" y="0"/>
                </a:moveTo>
                <a:lnTo>
                  <a:pt x="137159" y="0"/>
                </a:lnTo>
                <a:lnTo>
                  <a:pt x="137159" y="140207"/>
                </a:lnTo>
                <a:lnTo>
                  <a:pt x="0" y="140207"/>
                </a:lnTo>
                <a:lnTo>
                  <a:pt x="0" y="0"/>
                </a:lnTo>
                <a:close/>
              </a:path>
            </a:pathLst>
          </a:custGeom>
          <a:solidFill>
            <a:srgbClr val="CC9900"/>
          </a:solidFill>
        </p:spPr>
        <p:txBody>
          <a:bodyPr wrap="square" lIns="0" tIns="0" rIns="0" bIns="0" rtlCol="0"/>
          <a:lstStyle/>
          <a:p>
            <a:endParaRPr/>
          </a:p>
        </p:txBody>
      </p:sp>
      <p:sp>
        <p:nvSpPr>
          <p:cNvPr id="3" name="object 3"/>
          <p:cNvSpPr/>
          <p:nvPr/>
        </p:nvSpPr>
        <p:spPr>
          <a:xfrm>
            <a:off x="547116" y="0"/>
            <a:ext cx="140335" cy="139065"/>
          </a:xfrm>
          <a:custGeom>
            <a:avLst/>
            <a:gdLst/>
            <a:ahLst/>
            <a:cxnLst/>
            <a:rect l="l" t="t" r="r" b="b"/>
            <a:pathLst>
              <a:path w="140334" h="139065">
                <a:moveTo>
                  <a:pt x="0" y="138683"/>
                </a:moveTo>
                <a:lnTo>
                  <a:pt x="140195" y="138683"/>
                </a:lnTo>
                <a:lnTo>
                  <a:pt x="140195" y="0"/>
                </a:lnTo>
                <a:lnTo>
                  <a:pt x="0" y="0"/>
                </a:lnTo>
                <a:lnTo>
                  <a:pt x="0" y="138683"/>
                </a:lnTo>
                <a:close/>
              </a:path>
            </a:pathLst>
          </a:custGeom>
          <a:solidFill>
            <a:srgbClr val="CC9900"/>
          </a:solidFill>
        </p:spPr>
        <p:txBody>
          <a:bodyPr wrap="square" lIns="0" tIns="0" rIns="0" bIns="0" rtlCol="0"/>
          <a:lstStyle/>
          <a:p>
            <a:endParaRPr/>
          </a:p>
        </p:txBody>
      </p:sp>
      <p:sp>
        <p:nvSpPr>
          <p:cNvPr id="4" name="object 4"/>
          <p:cNvSpPr/>
          <p:nvPr/>
        </p:nvSpPr>
        <p:spPr>
          <a:xfrm>
            <a:off x="547116" y="135636"/>
            <a:ext cx="140335" cy="140335"/>
          </a:xfrm>
          <a:custGeom>
            <a:avLst/>
            <a:gdLst/>
            <a:ahLst/>
            <a:cxnLst/>
            <a:rect l="l" t="t" r="r" b="b"/>
            <a:pathLst>
              <a:path w="140334" h="140335">
                <a:moveTo>
                  <a:pt x="0" y="0"/>
                </a:moveTo>
                <a:lnTo>
                  <a:pt x="140208" y="0"/>
                </a:lnTo>
                <a:lnTo>
                  <a:pt x="140208" y="140207"/>
                </a:lnTo>
                <a:lnTo>
                  <a:pt x="0" y="140207"/>
                </a:lnTo>
                <a:lnTo>
                  <a:pt x="0" y="0"/>
                </a:lnTo>
                <a:close/>
              </a:path>
            </a:pathLst>
          </a:custGeom>
          <a:solidFill>
            <a:srgbClr val="CC6600"/>
          </a:solidFill>
        </p:spPr>
        <p:txBody>
          <a:bodyPr wrap="square" lIns="0" tIns="0" rIns="0" bIns="0" rtlCol="0"/>
          <a:lstStyle/>
          <a:p>
            <a:endParaRPr/>
          </a:p>
        </p:txBody>
      </p:sp>
      <p:sp>
        <p:nvSpPr>
          <p:cNvPr id="5" name="object 5"/>
          <p:cNvSpPr/>
          <p:nvPr/>
        </p:nvSpPr>
        <p:spPr>
          <a:xfrm>
            <a:off x="274320" y="274320"/>
            <a:ext cx="137160" cy="139065"/>
          </a:xfrm>
          <a:custGeom>
            <a:avLst/>
            <a:gdLst/>
            <a:ahLst/>
            <a:cxnLst/>
            <a:rect l="l" t="t" r="r" b="b"/>
            <a:pathLst>
              <a:path w="137159" h="139065">
                <a:moveTo>
                  <a:pt x="0" y="0"/>
                </a:moveTo>
                <a:lnTo>
                  <a:pt x="137160" y="0"/>
                </a:lnTo>
                <a:lnTo>
                  <a:pt x="137160" y="138684"/>
                </a:lnTo>
                <a:lnTo>
                  <a:pt x="0" y="138684"/>
                </a:lnTo>
                <a:lnTo>
                  <a:pt x="0" y="0"/>
                </a:lnTo>
                <a:close/>
              </a:path>
            </a:pathLst>
          </a:custGeom>
          <a:solidFill>
            <a:srgbClr val="CC9900"/>
          </a:solidFill>
        </p:spPr>
        <p:txBody>
          <a:bodyPr wrap="square" lIns="0" tIns="0" rIns="0" bIns="0" rtlCol="0"/>
          <a:lstStyle/>
          <a:p>
            <a:endParaRPr/>
          </a:p>
        </p:txBody>
      </p:sp>
      <p:sp>
        <p:nvSpPr>
          <p:cNvPr id="6" name="object 6"/>
          <p:cNvSpPr/>
          <p:nvPr/>
        </p:nvSpPr>
        <p:spPr>
          <a:xfrm>
            <a:off x="131063" y="137160"/>
            <a:ext cx="142240" cy="137160"/>
          </a:xfrm>
          <a:custGeom>
            <a:avLst/>
            <a:gdLst/>
            <a:ahLst/>
            <a:cxnLst/>
            <a:rect l="l" t="t" r="r" b="b"/>
            <a:pathLst>
              <a:path w="142240" h="137160">
                <a:moveTo>
                  <a:pt x="0" y="0"/>
                </a:moveTo>
                <a:lnTo>
                  <a:pt x="141732" y="0"/>
                </a:lnTo>
                <a:lnTo>
                  <a:pt x="141732" y="137159"/>
                </a:lnTo>
                <a:lnTo>
                  <a:pt x="0" y="137159"/>
                </a:lnTo>
                <a:lnTo>
                  <a:pt x="0" y="0"/>
                </a:lnTo>
                <a:close/>
              </a:path>
            </a:pathLst>
          </a:custGeom>
          <a:solidFill>
            <a:srgbClr val="CC3300"/>
          </a:solidFill>
        </p:spPr>
        <p:txBody>
          <a:bodyPr wrap="square" lIns="0" tIns="0" rIns="0" bIns="0" rtlCol="0"/>
          <a:lstStyle/>
          <a:p>
            <a:endParaRPr/>
          </a:p>
        </p:txBody>
      </p:sp>
      <p:sp>
        <p:nvSpPr>
          <p:cNvPr id="7" name="object 7"/>
          <p:cNvSpPr/>
          <p:nvPr/>
        </p:nvSpPr>
        <p:spPr>
          <a:xfrm>
            <a:off x="409955" y="271272"/>
            <a:ext cx="137160" cy="139065"/>
          </a:xfrm>
          <a:custGeom>
            <a:avLst/>
            <a:gdLst/>
            <a:ahLst/>
            <a:cxnLst/>
            <a:rect l="l" t="t" r="r" b="b"/>
            <a:pathLst>
              <a:path w="137159" h="139065">
                <a:moveTo>
                  <a:pt x="0" y="0"/>
                </a:moveTo>
                <a:lnTo>
                  <a:pt x="137159" y="0"/>
                </a:lnTo>
                <a:lnTo>
                  <a:pt x="137159" y="138684"/>
                </a:lnTo>
                <a:lnTo>
                  <a:pt x="0" y="138684"/>
                </a:lnTo>
                <a:lnTo>
                  <a:pt x="0" y="0"/>
                </a:lnTo>
                <a:close/>
              </a:path>
            </a:pathLst>
          </a:custGeom>
          <a:solidFill>
            <a:srgbClr val="CC6600"/>
          </a:solidFill>
        </p:spPr>
        <p:txBody>
          <a:bodyPr wrap="square" lIns="0" tIns="0" rIns="0" bIns="0" rtlCol="0"/>
          <a:lstStyle/>
          <a:p>
            <a:endParaRPr/>
          </a:p>
        </p:txBody>
      </p:sp>
      <p:sp>
        <p:nvSpPr>
          <p:cNvPr id="8" name="object 8"/>
          <p:cNvSpPr/>
          <p:nvPr/>
        </p:nvSpPr>
        <p:spPr>
          <a:xfrm>
            <a:off x="274320" y="409955"/>
            <a:ext cx="137160" cy="135890"/>
          </a:xfrm>
          <a:custGeom>
            <a:avLst/>
            <a:gdLst/>
            <a:ahLst/>
            <a:cxnLst/>
            <a:rect l="l" t="t" r="r" b="b"/>
            <a:pathLst>
              <a:path w="137159" h="135890">
                <a:moveTo>
                  <a:pt x="0" y="0"/>
                </a:moveTo>
                <a:lnTo>
                  <a:pt x="137160" y="0"/>
                </a:lnTo>
                <a:lnTo>
                  <a:pt x="137160" y="135636"/>
                </a:lnTo>
                <a:lnTo>
                  <a:pt x="0" y="135636"/>
                </a:lnTo>
                <a:lnTo>
                  <a:pt x="0" y="0"/>
                </a:lnTo>
                <a:close/>
              </a:path>
            </a:pathLst>
          </a:custGeom>
          <a:solidFill>
            <a:srgbClr val="CC6600"/>
          </a:solidFill>
        </p:spPr>
        <p:txBody>
          <a:bodyPr wrap="square" lIns="0" tIns="0" rIns="0" bIns="0" rtlCol="0"/>
          <a:lstStyle/>
          <a:p>
            <a:endParaRPr/>
          </a:p>
        </p:txBody>
      </p:sp>
      <p:sp>
        <p:nvSpPr>
          <p:cNvPr id="9" name="object 9"/>
          <p:cNvSpPr txBox="1"/>
          <p:nvPr/>
        </p:nvSpPr>
        <p:spPr>
          <a:xfrm>
            <a:off x="307340" y="769620"/>
            <a:ext cx="8202930" cy="4275529"/>
          </a:xfrm>
          <a:prstGeom prst="rect">
            <a:avLst/>
          </a:prstGeom>
        </p:spPr>
        <p:txBody>
          <a:bodyPr vert="horz" wrap="square" lIns="0" tIns="0" rIns="0" bIns="0" rtlCol="0">
            <a:spAutoFit/>
          </a:bodyPr>
          <a:lstStyle/>
          <a:p>
            <a:pPr marL="241300" marR="774065">
              <a:lnSpc>
                <a:spcPct val="100000"/>
              </a:lnSpc>
            </a:pPr>
            <a:r>
              <a:rPr sz="2400" b="1" spc="-5" dirty="0">
                <a:solidFill>
                  <a:srgbClr val="CC3300"/>
                </a:solidFill>
                <a:latin typeface="Arial"/>
                <a:cs typeface="Arial"/>
              </a:rPr>
              <a:t>Plasental Hormonlar: </a:t>
            </a:r>
            <a:r>
              <a:rPr sz="2400" b="1" spc="-5" dirty="0">
                <a:solidFill>
                  <a:srgbClr val="CC9900"/>
                </a:solidFill>
                <a:latin typeface="Arial"/>
                <a:cs typeface="Arial"/>
              </a:rPr>
              <a:t>Steroidler,Relaxine, HCG </a:t>
            </a:r>
            <a:r>
              <a:rPr sz="2400" b="1" spc="-10" dirty="0">
                <a:solidFill>
                  <a:srgbClr val="CC9900"/>
                </a:solidFill>
                <a:latin typeface="Arial"/>
                <a:cs typeface="Arial"/>
              </a:rPr>
              <a:t>ve  </a:t>
            </a:r>
            <a:r>
              <a:rPr sz="2400" b="1" spc="-5" dirty="0">
                <a:solidFill>
                  <a:srgbClr val="CC9900"/>
                </a:solidFill>
                <a:latin typeface="Arial"/>
                <a:cs typeface="Arial"/>
              </a:rPr>
              <a:t>PMSG</a:t>
            </a:r>
            <a:endParaRPr sz="2400" dirty="0">
              <a:latin typeface="Arial"/>
              <a:cs typeface="Arial"/>
            </a:endParaRPr>
          </a:p>
          <a:p>
            <a:pPr>
              <a:lnSpc>
                <a:spcPct val="100000"/>
              </a:lnSpc>
              <a:spcBef>
                <a:spcPts val="55"/>
              </a:spcBef>
            </a:pPr>
            <a:endParaRPr sz="3500" dirty="0">
              <a:latin typeface="Times New Roman"/>
              <a:cs typeface="Times New Roman"/>
            </a:endParaRPr>
          </a:p>
          <a:p>
            <a:pPr marL="355600" marR="58419" indent="-342900">
              <a:lnSpc>
                <a:spcPct val="100000"/>
              </a:lnSpc>
            </a:pPr>
            <a:r>
              <a:rPr sz="2400" b="1" spc="-5" dirty="0">
                <a:solidFill>
                  <a:srgbClr val="CC9900"/>
                </a:solidFill>
                <a:latin typeface="Arial"/>
                <a:cs typeface="Arial"/>
              </a:rPr>
              <a:t>Östrojen: </a:t>
            </a:r>
            <a:r>
              <a:rPr sz="2400" b="1" spc="-5" dirty="0">
                <a:latin typeface="Arial"/>
                <a:cs typeface="Arial"/>
              </a:rPr>
              <a:t>Doğumdan önceki son </a:t>
            </a:r>
            <a:r>
              <a:rPr sz="2400" b="1" dirty="0">
                <a:latin typeface="Arial"/>
                <a:cs typeface="Arial"/>
              </a:rPr>
              <a:t>bir </a:t>
            </a:r>
            <a:r>
              <a:rPr sz="2400" b="1" spc="-5" dirty="0">
                <a:latin typeface="Arial"/>
                <a:cs typeface="Arial"/>
              </a:rPr>
              <a:t>kaç haftada artarak,  Oxitosin Reseptöplerini</a:t>
            </a:r>
            <a:r>
              <a:rPr sz="2400" b="1" spc="-50" dirty="0">
                <a:latin typeface="Arial"/>
                <a:cs typeface="Arial"/>
              </a:rPr>
              <a:t> </a:t>
            </a:r>
            <a:r>
              <a:rPr sz="2400" b="1" spc="-5" dirty="0">
                <a:latin typeface="Arial"/>
                <a:cs typeface="Arial"/>
              </a:rPr>
              <a:t>artırır.</a:t>
            </a:r>
            <a:endParaRPr sz="2400" dirty="0">
              <a:latin typeface="Arial"/>
              <a:cs typeface="Arial"/>
            </a:endParaRPr>
          </a:p>
          <a:p>
            <a:pPr marL="12700" indent="337820">
              <a:lnSpc>
                <a:spcPct val="100000"/>
              </a:lnSpc>
              <a:spcBef>
                <a:spcPts val="575"/>
              </a:spcBef>
            </a:pPr>
            <a:r>
              <a:rPr sz="2400" b="1" spc="-5" dirty="0">
                <a:latin typeface="Arial"/>
                <a:cs typeface="Arial"/>
              </a:rPr>
              <a:t>PGF2</a:t>
            </a:r>
            <a:r>
              <a:rPr sz="2400" b="1" spc="-5" dirty="0">
                <a:latin typeface="Symbol"/>
                <a:cs typeface="Symbol"/>
              </a:rPr>
              <a:t></a:t>
            </a:r>
            <a:r>
              <a:rPr sz="2400" b="1" spc="-5" dirty="0">
                <a:latin typeface="Times New Roman"/>
                <a:cs typeface="Times New Roman"/>
              </a:rPr>
              <a:t> </a:t>
            </a:r>
            <a:r>
              <a:rPr sz="2400" b="1" spc="-15" dirty="0">
                <a:latin typeface="Arial"/>
                <a:cs typeface="Arial"/>
              </a:rPr>
              <a:t>yı </a:t>
            </a:r>
            <a:r>
              <a:rPr sz="2400" b="1" spc="-5" dirty="0">
                <a:latin typeface="Arial"/>
                <a:cs typeface="Arial"/>
              </a:rPr>
              <a:t>stimule </a:t>
            </a:r>
            <a:r>
              <a:rPr sz="2400" b="1" spc="-5" dirty="0" err="1">
                <a:latin typeface="Arial"/>
                <a:cs typeface="Arial"/>
              </a:rPr>
              <a:t>eder-Miyometrium</a:t>
            </a:r>
            <a:r>
              <a:rPr sz="2400" b="1" spc="110" dirty="0">
                <a:latin typeface="Arial"/>
                <a:cs typeface="Arial"/>
              </a:rPr>
              <a:t> </a:t>
            </a:r>
            <a:r>
              <a:rPr sz="2400" b="1" spc="-10" dirty="0" err="1">
                <a:latin typeface="Arial"/>
                <a:cs typeface="Arial"/>
              </a:rPr>
              <a:t>Kon</a:t>
            </a:r>
            <a:r>
              <a:rPr lang="tr-TR" sz="2400" b="1" spc="-10" dirty="0">
                <a:latin typeface="Arial"/>
                <a:cs typeface="Arial"/>
              </a:rPr>
              <a:t>t</a:t>
            </a:r>
            <a:r>
              <a:rPr sz="2400" b="1" spc="-10" dirty="0" err="1">
                <a:latin typeface="Arial"/>
                <a:cs typeface="Arial"/>
              </a:rPr>
              <a:t>raksiyonları</a:t>
            </a:r>
            <a:r>
              <a:rPr sz="2400" b="1" spc="-10" dirty="0">
                <a:latin typeface="Arial"/>
                <a:cs typeface="Arial"/>
              </a:rPr>
              <a:t>.</a:t>
            </a:r>
            <a:endParaRPr sz="2400" dirty="0">
              <a:latin typeface="Arial"/>
              <a:cs typeface="Arial"/>
            </a:endParaRPr>
          </a:p>
          <a:p>
            <a:pPr>
              <a:lnSpc>
                <a:spcPct val="100000"/>
              </a:lnSpc>
              <a:spcBef>
                <a:spcPts val="5"/>
              </a:spcBef>
            </a:pPr>
            <a:endParaRPr sz="3500" dirty="0">
              <a:latin typeface="Times New Roman"/>
              <a:cs typeface="Times New Roman"/>
            </a:endParaRPr>
          </a:p>
          <a:p>
            <a:pPr marL="12700">
              <a:lnSpc>
                <a:spcPct val="100000"/>
              </a:lnSpc>
            </a:pPr>
            <a:r>
              <a:rPr sz="2400" b="1" spc="-5" dirty="0">
                <a:solidFill>
                  <a:srgbClr val="CC9900"/>
                </a:solidFill>
                <a:latin typeface="Arial"/>
                <a:cs typeface="Arial"/>
              </a:rPr>
              <a:t>Progesteron: </a:t>
            </a:r>
            <a:r>
              <a:rPr sz="2400" b="1" spc="-5" dirty="0">
                <a:latin typeface="Arial"/>
                <a:cs typeface="Arial"/>
              </a:rPr>
              <a:t>Gebelik Süresince Salgılanır- Sonlarda</a:t>
            </a:r>
            <a:r>
              <a:rPr sz="2400" b="1" spc="-15" dirty="0">
                <a:latin typeface="Arial"/>
                <a:cs typeface="Arial"/>
              </a:rPr>
              <a:t> </a:t>
            </a:r>
            <a:r>
              <a:rPr sz="2400" b="1" spc="-5" dirty="0">
                <a:latin typeface="Arial"/>
                <a:cs typeface="Arial"/>
              </a:rPr>
              <a:t>Az.</a:t>
            </a:r>
            <a:endParaRPr sz="2400" dirty="0">
              <a:latin typeface="Arial"/>
              <a:cs typeface="Arial"/>
            </a:endParaRPr>
          </a:p>
          <a:p>
            <a:pPr marL="1841500">
              <a:lnSpc>
                <a:spcPct val="100000"/>
              </a:lnSpc>
              <a:spcBef>
                <a:spcPts val="575"/>
              </a:spcBef>
            </a:pPr>
            <a:r>
              <a:rPr sz="2400" b="1" spc="-5" dirty="0">
                <a:latin typeface="Arial"/>
                <a:cs typeface="Arial"/>
              </a:rPr>
              <a:t>Anti GnRH, </a:t>
            </a:r>
            <a:r>
              <a:rPr sz="2400" b="1" spc="-5" dirty="0" err="1">
                <a:latin typeface="Arial"/>
                <a:cs typeface="Arial"/>
              </a:rPr>
              <a:t>Sik</a:t>
            </a:r>
            <a:r>
              <a:rPr lang="tr-TR" sz="2400" b="1" spc="-5" dirty="0">
                <a:latin typeface="Arial"/>
                <a:cs typeface="Arial"/>
              </a:rPr>
              <a:t>l</a:t>
            </a:r>
            <a:r>
              <a:rPr sz="2400" b="1" spc="-5" dirty="0">
                <a:latin typeface="Arial"/>
                <a:cs typeface="Arial"/>
              </a:rPr>
              <a:t>us</a:t>
            </a:r>
            <a:r>
              <a:rPr sz="2400" b="1" spc="-65" dirty="0">
                <a:latin typeface="Arial"/>
                <a:cs typeface="Arial"/>
              </a:rPr>
              <a:t> </a:t>
            </a:r>
            <a:r>
              <a:rPr sz="2400" b="1" spc="-5" dirty="0">
                <a:latin typeface="Arial"/>
                <a:cs typeface="Arial"/>
              </a:rPr>
              <a:t>Blokajı</a:t>
            </a:r>
            <a:endParaRPr sz="2400" dirty="0">
              <a:latin typeface="Arial"/>
              <a:cs typeface="Arial"/>
            </a:endParaRPr>
          </a:p>
          <a:p>
            <a:pPr marL="12700">
              <a:lnSpc>
                <a:spcPct val="100000"/>
              </a:lnSpc>
              <a:spcBef>
                <a:spcPts val="575"/>
              </a:spcBef>
            </a:pPr>
            <a:r>
              <a:rPr sz="2400" b="1" spc="-5" dirty="0">
                <a:solidFill>
                  <a:srgbClr val="CC9900"/>
                </a:solidFill>
                <a:latin typeface="Arial"/>
                <a:cs typeface="Arial"/>
              </a:rPr>
              <a:t>Relaxine: </a:t>
            </a:r>
            <a:r>
              <a:rPr sz="2400" b="1" spc="-5" dirty="0">
                <a:latin typeface="Arial"/>
                <a:cs typeface="Arial"/>
              </a:rPr>
              <a:t>Gebeliğin Son</a:t>
            </a:r>
            <a:r>
              <a:rPr sz="2400" b="1" spc="-60" dirty="0">
                <a:latin typeface="Arial"/>
                <a:cs typeface="Arial"/>
              </a:rPr>
              <a:t> </a:t>
            </a:r>
            <a:r>
              <a:rPr sz="2400" b="1" spc="-5" dirty="0">
                <a:latin typeface="Arial"/>
                <a:cs typeface="Arial"/>
              </a:rPr>
              <a:t>Dönemlerinde</a:t>
            </a:r>
            <a:endParaRPr sz="2400" dirty="0">
              <a:latin typeface="Arial"/>
              <a:cs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523747" rIns="0" bIns="0" rtlCol="0">
            <a:spAutoFit/>
          </a:bodyPr>
          <a:lstStyle/>
          <a:p>
            <a:pPr marL="11430">
              <a:lnSpc>
                <a:spcPct val="100000"/>
              </a:lnSpc>
            </a:pPr>
            <a:r>
              <a:rPr sz="2400" b="1" spc="-5" dirty="0">
                <a:solidFill>
                  <a:srgbClr val="CC3300"/>
                </a:solidFill>
                <a:latin typeface="Arial"/>
                <a:cs typeface="Arial"/>
              </a:rPr>
              <a:t>HCG: </a:t>
            </a:r>
            <a:r>
              <a:rPr sz="2400" b="1" spc="-5" dirty="0">
                <a:solidFill>
                  <a:srgbClr val="CC9900"/>
                </a:solidFill>
                <a:latin typeface="Arial"/>
                <a:cs typeface="Arial"/>
              </a:rPr>
              <a:t>Human Chorionic</a:t>
            </a:r>
            <a:r>
              <a:rPr sz="2400" b="1" spc="-25" dirty="0">
                <a:solidFill>
                  <a:srgbClr val="CC9900"/>
                </a:solidFill>
                <a:latin typeface="Arial"/>
                <a:cs typeface="Arial"/>
              </a:rPr>
              <a:t> </a:t>
            </a:r>
            <a:r>
              <a:rPr sz="2400" b="1" spc="-5" dirty="0">
                <a:solidFill>
                  <a:srgbClr val="CC9900"/>
                </a:solidFill>
                <a:latin typeface="Arial"/>
                <a:cs typeface="Arial"/>
              </a:rPr>
              <a:t>Gonadotropin</a:t>
            </a:r>
            <a:endParaRPr sz="2400">
              <a:latin typeface="Arial"/>
              <a:cs typeface="Arial"/>
            </a:endParaRPr>
          </a:p>
        </p:txBody>
      </p:sp>
      <p:sp>
        <p:nvSpPr>
          <p:cNvPr id="3" name="object 3"/>
          <p:cNvSpPr txBox="1"/>
          <p:nvPr/>
        </p:nvSpPr>
        <p:spPr>
          <a:xfrm>
            <a:off x="535940" y="1946148"/>
            <a:ext cx="7363459" cy="3521075"/>
          </a:xfrm>
          <a:prstGeom prst="rect">
            <a:avLst/>
          </a:prstGeom>
        </p:spPr>
        <p:txBody>
          <a:bodyPr vert="horz" wrap="square" lIns="0" tIns="0" rIns="0" bIns="0" rtlCol="0">
            <a:spAutoFit/>
          </a:bodyPr>
          <a:lstStyle/>
          <a:p>
            <a:pPr marL="12700" marR="1521460">
              <a:lnSpc>
                <a:spcPct val="120000"/>
              </a:lnSpc>
            </a:pPr>
            <a:r>
              <a:rPr sz="2400" b="1" spc="-5" dirty="0">
                <a:latin typeface="Arial"/>
                <a:cs typeface="Arial"/>
              </a:rPr>
              <a:t>İnsan Plasentasının Trofoblast Hücreleri  İmplantasyon-Doğum</a:t>
            </a:r>
            <a:r>
              <a:rPr sz="2400" b="1" spc="-70" dirty="0">
                <a:latin typeface="Arial"/>
                <a:cs typeface="Arial"/>
              </a:rPr>
              <a:t> </a:t>
            </a:r>
            <a:r>
              <a:rPr sz="2400" b="1" spc="-5" dirty="0">
                <a:latin typeface="Arial"/>
                <a:cs typeface="Arial"/>
              </a:rPr>
              <a:t>Süresince</a:t>
            </a:r>
            <a:endParaRPr sz="2400">
              <a:latin typeface="Arial"/>
              <a:cs typeface="Arial"/>
            </a:endParaRPr>
          </a:p>
          <a:p>
            <a:pPr marL="12700">
              <a:lnSpc>
                <a:spcPct val="100000"/>
              </a:lnSpc>
              <a:spcBef>
                <a:spcPts val="575"/>
              </a:spcBef>
            </a:pPr>
            <a:r>
              <a:rPr sz="2400" b="1" spc="-10" dirty="0">
                <a:latin typeface="Arial"/>
                <a:cs typeface="Arial"/>
              </a:rPr>
              <a:t>LH’ya</a:t>
            </a:r>
            <a:r>
              <a:rPr sz="2400" b="1" spc="-55" dirty="0">
                <a:latin typeface="Arial"/>
                <a:cs typeface="Arial"/>
              </a:rPr>
              <a:t> </a:t>
            </a:r>
            <a:r>
              <a:rPr sz="2400" b="1" spc="-5" dirty="0">
                <a:latin typeface="Arial"/>
                <a:cs typeface="Arial"/>
              </a:rPr>
              <a:t>Benzer.</a:t>
            </a:r>
            <a:endParaRPr sz="2400">
              <a:latin typeface="Arial"/>
              <a:cs typeface="Arial"/>
            </a:endParaRPr>
          </a:p>
          <a:p>
            <a:pPr marL="12700">
              <a:lnSpc>
                <a:spcPct val="100000"/>
              </a:lnSpc>
              <a:spcBef>
                <a:spcPts val="575"/>
              </a:spcBef>
            </a:pPr>
            <a:r>
              <a:rPr sz="2400" b="1" spc="-5" dirty="0">
                <a:solidFill>
                  <a:srgbClr val="CC9900"/>
                </a:solidFill>
                <a:latin typeface="Arial"/>
                <a:cs typeface="Arial"/>
              </a:rPr>
              <a:t>Eksojen</a:t>
            </a:r>
            <a:r>
              <a:rPr sz="2400" b="1" spc="-65" dirty="0">
                <a:solidFill>
                  <a:srgbClr val="CC9900"/>
                </a:solidFill>
                <a:latin typeface="Arial"/>
                <a:cs typeface="Arial"/>
              </a:rPr>
              <a:t> </a:t>
            </a:r>
            <a:r>
              <a:rPr sz="2400" b="1" spc="-5" dirty="0">
                <a:solidFill>
                  <a:srgbClr val="CC9900"/>
                </a:solidFill>
                <a:latin typeface="Arial"/>
                <a:cs typeface="Arial"/>
              </a:rPr>
              <a:t>verildiğinde,</a:t>
            </a:r>
            <a:endParaRPr sz="2400">
              <a:latin typeface="Arial"/>
              <a:cs typeface="Arial"/>
            </a:endParaRPr>
          </a:p>
          <a:p>
            <a:pPr marL="12700">
              <a:lnSpc>
                <a:spcPct val="100000"/>
              </a:lnSpc>
              <a:spcBef>
                <a:spcPts val="575"/>
              </a:spcBef>
            </a:pPr>
            <a:r>
              <a:rPr sz="2400" b="1" spc="-10" dirty="0">
                <a:latin typeface="Arial"/>
                <a:cs typeface="Arial"/>
              </a:rPr>
              <a:t>Ovulasyona </a:t>
            </a:r>
            <a:r>
              <a:rPr sz="2400" b="1" spc="-5" dirty="0">
                <a:latin typeface="Arial"/>
                <a:cs typeface="Arial"/>
              </a:rPr>
              <a:t>Neden</a:t>
            </a:r>
            <a:r>
              <a:rPr sz="2400" b="1" spc="-10" dirty="0">
                <a:latin typeface="Arial"/>
                <a:cs typeface="Arial"/>
              </a:rPr>
              <a:t> </a:t>
            </a:r>
            <a:r>
              <a:rPr sz="2400" b="1" spc="-5" dirty="0">
                <a:latin typeface="Arial"/>
                <a:cs typeface="Arial"/>
              </a:rPr>
              <a:t>Olur</a:t>
            </a:r>
            <a:endParaRPr sz="2400">
              <a:latin typeface="Arial"/>
              <a:cs typeface="Arial"/>
            </a:endParaRPr>
          </a:p>
          <a:p>
            <a:pPr marL="12700" marR="2013585">
              <a:lnSpc>
                <a:spcPct val="120000"/>
              </a:lnSpc>
            </a:pPr>
            <a:r>
              <a:rPr sz="2400" b="1" spc="-5" dirty="0">
                <a:latin typeface="Arial"/>
                <a:cs typeface="Arial"/>
              </a:rPr>
              <a:t>Granüloza Hücrelerini Lüteinize Eder  C.L.un </a:t>
            </a:r>
            <a:r>
              <a:rPr sz="2400" b="1" spc="-10" dirty="0">
                <a:latin typeface="Arial"/>
                <a:cs typeface="Arial"/>
              </a:rPr>
              <a:t>Fonksiyonun </a:t>
            </a:r>
            <a:r>
              <a:rPr sz="2400" b="1" spc="-5" dirty="0">
                <a:latin typeface="Arial"/>
                <a:cs typeface="Arial"/>
              </a:rPr>
              <a:t>Destek</a:t>
            </a:r>
            <a:r>
              <a:rPr sz="2400" b="1" spc="-15" dirty="0">
                <a:latin typeface="Arial"/>
                <a:cs typeface="Arial"/>
              </a:rPr>
              <a:t> </a:t>
            </a:r>
            <a:r>
              <a:rPr sz="2400" b="1" spc="-5" dirty="0">
                <a:latin typeface="Arial"/>
                <a:cs typeface="Arial"/>
              </a:rPr>
              <a:t>Olur</a:t>
            </a:r>
            <a:endParaRPr sz="2400">
              <a:latin typeface="Arial"/>
              <a:cs typeface="Arial"/>
            </a:endParaRPr>
          </a:p>
          <a:p>
            <a:pPr marL="12700">
              <a:lnSpc>
                <a:spcPct val="100000"/>
              </a:lnSpc>
              <a:spcBef>
                <a:spcPts val="575"/>
              </a:spcBef>
            </a:pPr>
            <a:r>
              <a:rPr sz="2400" b="1" spc="-10" dirty="0">
                <a:latin typeface="Arial"/>
                <a:cs typeface="Arial"/>
              </a:rPr>
              <a:t>Leydig </a:t>
            </a:r>
            <a:r>
              <a:rPr sz="2400" b="1" spc="-5" dirty="0">
                <a:latin typeface="Arial"/>
                <a:cs typeface="Arial"/>
              </a:rPr>
              <a:t>Hücrelerini </a:t>
            </a:r>
            <a:r>
              <a:rPr sz="2400" b="1" spc="-10" dirty="0">
                <a:latin typeface="Arial"/>
                <a:cs typeface="Arial"/>
              </a:rPr>
              <a:t>Uyararak- </a:t>
            </a:r>
            <a:r>
              <a:rPr sz="2400" b="1" spc="-5" dirty="0">
                <a:latin typeface="Arial"/>
                <a:cs typeface="Arial"/>
              </a:rPr>
              <a:t>Testesteron</a:t>
            </a:r>
            <a:r>
              <a:rPr sz="2400" b="1" spc="120" dirty="0">
                <a:latin typeface="Arial"/>
                <a:cs typeface="Arial"/>
              </a:rPr>
              <a:t> </a:t>
            </a:r>
            <a:r>
              <a:rPr sz="2400" b="1" spc="-5" dirty="0">
                <a:latin typeface="Arial"/>
                <a:cs typeface="Arial"/>
              </a:rPr>
              <a:t>Salgılatır</a:t>
            </a:r>
            <a:endParaRPr sz="2400">
              <a:latin typeface="Arial"/>
              <a:cs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523747" rIns="0" bIns="0" rtlCol="0">
            <a:spAutoFit/>
          </a:bodyPr>
          <a:lstStyle/>
          <a:p>
            <a:pPr marL="11430">
              <a:lnSpc>
                <a:spcPct val="100000"/>
              </a:lnSpc>
            </a:pPr>
            <a:r>
              <a:rPr sz="2400" b="1" spc="-5" dirty="0">
                <a:solidFill>
                  <a:srgbClr val="CC3300"/>
                </a:solidFill>
                <a:latin typeface="Arial"/>
                <a:cs typeface="Arial"/>
              </a:rPr>
              <a:t>PMSG:Pregnant Mare Serum</a:t>
            </a:r>
            <a:r>
              <a:rPr sz="2400" b="1" spc="-15" dirty="0">
                <a:solidFill>
                  <a:srgbClr val="CC3300"/>
                </a:solidFill>
                <a:latin typeface="Arial"/>
                <a:cs typeface="Arial"/>
              </a:rPr>
              <a:t> </a:t>
            </a:r>
            <a:r>
              <a:rPr sz="2400" b="1" spc="-5" dirty="0">
                <a:solidFill>
                  <a:srgbClr val="CC3300"/>
                </a:solidFill>
                <a:latin typeface="Arial"/>
                <a:cs typeface="Arial"/>
              </a:rPr>
              <a:t>Gonadotrophin</a:t>
            </a:r>
            <a:endParaRPr sz="2400">
              <a:latin typeface="Arial"/>
              <a:cs typeface="Arial"/>
            </a:endParaRPr>
          </a:p>
        </p:txBody>
      </p:sp>
      <p:sp>
        <p:nvSpPr>
          <p:cNvPr id="3" name="object 3"/>
          <p:cNvSpPr txBox="1"/>
          <p:nvPr/>
        </p:nvSpPr>
        <p:spPr>
          <a:xfrm>
            <a:off x="535940" y="2019300"/>
            <a:ext cx="7093584" cy="3009265"/>
          </a:xfrm>
          <a:prstGeom prst="rect">
            <a:avLst/>
          </a:prstGeom>
        </p:spPr>
        <p:txBody>
          <a:bodyPr vert="horz" wrap="square" lIns="0" tIns="0" rIns="0" bIns="0" rtlCol="0">
            <a:spAutoFit/>
          </a:bodyPr>
          <a:lstStyle/>
          <a:p>
            <a:pPr marL="12700">
              <a:lnSpc>
                <a:spcPct val="100000"/>
              </a:lnSpc>
            </a:pPr>
            <a:r>
              <a:rPr sz="2400" spc="-5" dirty="0">
                <a:latin typeface="Arial"/>
                <a:cs typeface="Arial"/>
              </a:rPr>
              <a:t>Gebeliğin 40-150.</a:t>
            </a:r>
            <a:r>
              <a:rPr sz="2400" spc="-35" dirty="0">
                <a:latin typeface="Arial"/>
                <a:cs typeface="Arial"/>
              </a:rPr>
              <a:t> </a:t>
            </a:r>
            <a:r>
              <a:rPr sz="2400" spc="-5" dirty="0">
                <a:latin typeface="Arial"/>
                <a:cs typeface="Arial"/>
              </a:rPr>
              <a:t>günlerinde</a:t>
            </a:r>
            <a:endParaRPr sz="2400">
              <a:latin typeface="Arial"/>
              <a:cs typeface="Arial"/>
            </a:endParaRPr>
          </a:p>
          <a:p>
            <a:pPr marL="12700">
              <a:lnSpc>
                <a:spcPct val="100000"/>
              </a:lnSpc>
              <a:spcBef>
                <a:spcPts val="575"/>
              </a:spcBef>
            </a:pPr>
            <a:r>
              <a:rPr sz="2400" spc="-5" dirty="0">
                <a:latin typeface="Arial"/>
                <a:cs typeface="Arial"/>
              </a:rPr>
              <a:t>Uterusun Fötal Trofoblast</a:t>
            </a:r>
            <a:r>
              <a:rPr sz="2400" spc="-15" dirty="0">
                <a:latin typeface="Arial"/>
                <a:cs typeface="Arial"/>
              </a:rPr>
              <a:t> </a:t>
            </a:r>
            <a:r>
              <a:rPr sz="2400" spc="-5" dirty="0">
                <a:latin typeface="Arial"/>
                <a:cs typeface="Arial"/>
              </a:rPr>
              <a:t>Hücrelerinden.</a:t>
            </a:r>
            <a:endParaRPr sz="2400">
              <a:latin typeface="Arial"/>
              <a:cs typeface="Arial"/>
            </a:endParaRPr>
          </a:p>
          <a:p>
            <a:pPr>
              <a:lnSpc>
                <a:spcPct val="100000"/>
              </a:lnSpc>
              <a:spcBef>
                <a:spcPts val="5"/>
              </a:spcBef>
            </a:pPr>
            <a:endParaRPr sz="3500">
              <a:latin typeface="Times New Roman"/>
              <a:cs typeface="Times New Roman"/>
            </a:endParaRPr>
          </a:p>
          <a:p>
            <a:pPr marL="12700">
              <a:lnSpc>
                <a:spcPct val="100000"/>
              </a:lnSpc>
            </a:pPr>
            <a:r>
              <a:rPr sz="2400" spc="-5" dirty="0">
                <a:solidFill>
                  <a:srgbClr val="FF0000"/>
                </a:solidFill>
                <a:latin typeface="Arial"/>
                <a:cs typeface="Arial"/>
              </a:rPr>
              <a:t>Kısrakta FSH ve LH karakteri ile</a:t>
            </a:r>
            <a:r>
              <a:rPr sz="2400" spc="-5" dirty="0">
                <a:latin typeface="Arial"/>
                <a:cs typeface="Arial"/>
              </a:rPr>
              <a:t>:</a:t>
            </a:r>
            <a:endParaRPr sz="2400">
              <a:latin typeface="Arial"/>
              <a:cs typeface="Arial"/>
            </a:endParaRPr>
          </a:p>
          <a:p>
            <a:pPr marL="12700">
              <a:lnSpc>
                <a:spcPct val="100000"/>
              </a:lnSpc>
              <a:spcBef>
                <a:spcPts val="575"/>
              </a:spcBef>
            </a:pPr>
            <a:r>
              <a:rPr sz="2400" spc="-5" dirty="0">
                <a:latin typeface="Arial"/>
                <a:cs typeface="Arial"/>
              </a:rPr>
              <a:t>Sekonder Foliküller ve C.L. </a:t>
            </a:r>
            <a:r>
              <a:rPr sz="2400" spc="-10" dirty="0">
                <a:latin typeface="Arial"/>
                <a:cs typeface="Arial"/>
              </a:rPr>
              <a:t>ların </a:t>
            </a:r>
            <a:r>
              <a:rPr sz="2400" spc="-5" dirty="0">
                <a:latin typeface="Arial"/>
                <a:cs typeface="Arial"/>
              </a:rPr>
              <a:t>oluşumu ve</a:t>
            </a:r>
            <a:r>
              <a:rPr sz="2400" spc="130" dirty="0">
                <a:latin typeface="Arial"/>
                <a:cs typeface="Arial"/>
              </a:rPr>
              <a:t> </a:t>
            </a:r>
            <a:r>
              <a:rPr sz="2400" spc="-5" dirty="0">
                <a:latin typeface="Arial"/>
                <a:cs typeface="Arial"/>
              </a:rPr>
              <a:t>devamı</a:t>
            </a:r>
            <a:endParaRPr sz="2400">
              <a:latin typeface="Arial"/>
              <a:cs typeface="Arial"/>
            </a:endParaRPr>
          </a:p>
          <a:p>
            <a:pPr>
              <a:lnSpc>
                <a:spcPct val="100000"/>
              </a:lnSpc>
              <a:spcBef>
                <a:spcPts val="5"/>
              </a:spcBef>
            </a:pPr>
            <a:endParaRPr sz="3500">
              <a:latin typeface="Times New Roman"/>
              <a:cs typeface="Times New Roman"/>
            </a:endParaRPr>
          </a:p>
          <a:p>
            <a:pPr marL="12700">
              <a:lnSpc>
                <a:spcPct val="100000"/>
              </a:lnSpc>
            </a:pPr>
            <a:r>
              <a:rPr sz="2400" spc="-5" dirty="0">
                <a:solidFill>
                  <a:srgbClr val="FF0000"/>
                </a:solidFill>
                <a:latin typeface="Arial"/>
                <a:cs typeface="Arial"/>
              </a:rPr>
              <a:t>Diğer Hayvanlarda daha çok FSH</a:t>
            </a:r>
            <a:r>
              <a:rPr sz="2400" spc="65" dirty="0">
                <a:solidFill>
                  <a:srgbClr val="FF0000"/>
                </a:solidFill>
                <a:latin typeface="Arial"/>
                <a:cs typeface="Arial"/>
              </a:rPr>
              <a:t> </a:t>
            </a:r>
            <a:r>
              <a:rPr sz="2400" spc="-5" dirty="0">
                <a:solidFill>
                  <a:srgbClr val="FF0000"/>
                </a:solidFill>
                <a:latin typeface="Arial"/>
                <a:cs typeface="Arial"/>
              </a:rPr>
              <a:t>karakterli</a:t>
            </a:r>
            <a:endParaRPr sz="2400">
              <a:latin typeface="Arial"/>
              <a:cs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491235" rIns="0" bIns="0" rtlCol="0">
            <a:spAutoFit/>
          </a:bodyPr>
          <a:lstStyle/>
          <a:p>
            <a:pPr marL="11430">
              <a:lnSpc>
                <a:spcPct val="100000"/>
              </a:lnSpc>
            </a:pPr>
            <a:r>
              <a:rPr sz="2800" b="1" spc="-5" dirty="0">
                <a:solidFill>
                  <a:srgbClr val="CC3300"/>
                </a:solidFill>
                <a:latin typeface="Arial"/>
                <a:cs typeface="Arial"/>
              </a:rPr>
              <a:t>Adrenal</a:t>
            </a:r>
            <a:r>
              <a:rPr sz="2800" b="1" spc="-35" dirty="0">
                <a:solidFill>
                  <a:srgbClr val="CC3300"/>
                </a:solidFill>
                <a:latin typeface="Arial"/>
                <a:cs typeface="Arial"/>
              </a:rPr>
              <a:t> </a:t>
            </a:r>
            <a:r>
              <a:rPr sz="2800" b="1" spc="-5" dirty="0">
                <a:solidFill>
                  <a:srgbClr val="CC3300"/>
                </a:solidFill>
                <a:latin typeface="Arial"/>
                <a:cs typeface="Arial"/>
              </a:rPr>
              <a:t>Korteks:</a:t>
            </a:r>
            <a:endParaRPr sz="2800">
              <a:latin typeface="Arial"/>
              <a:cs typeface="Arial"/>
            </a:endParaRPr>
          </a:p>
        </p:txBody>
      </p:sp>
      <p:sp>
        <p:nvSpPr>
          <p:cNvPr id="3" name="object 3"/>
          <p:cNvSpPr txBox="1"/>
          <p:nvPr/>
        </p:nvSpPr>
        <p:spPr>
          <a:xfrm>
            <a:off x="535940" y="2017217"/>
            <a:ext cx="7928609" cy="3508375"/>
          </a:xfrm>
          <a:prstGeom prst="rect">
            <a:avLst/>
          </a:prstGeom>
        </p:spPr>
        <p:txBody>
          <a:bodyPr vert="horz" wrap="square" lIns="0" tIns="0" rIns="0" bIns="0" rtlCol="0">
            <a:spAutoFit/>
          </a:bodyPr>
          <a:lstStyle/>
          <a:p>
            <a:pPr marL="407034" indent="-394335">
              <a:lnSpc>
                <a:spcPct val="100000"/>
              </a:lnSpc>
              <a:buAutoNum type="arabicPeriod"/>
              <a:tabLst>
                <a:tab pos="407670" algn="l"/>
              </a:tabLst>
            </a:pPr>
            <a:r>
              <a:rPr sz="2800" b="1" spc="-5" dirty="0">
                <a:solidFill>
                  <a:srgbClr val="FF0000"/>
                </a:solidFill>
                <a:latin typeface="Arial"/>
                <a:cs typeface="Arial"/>
              </a:rPr>
              <a:t>Steroidler </a:t>
            </a:r>
            <a:r>
              <a:rPr sz="2800" b="1" spc="-5" dirty="0">
                <a:latin typeface="Arial"/>
                <a:cs typeface="Arial"/>
              </a:rPr>
              <a:t>(Östrojen, Progesteron,</a:t>
            </a:r>
            <a:r>
              <a:rPr sz="2800" b="1" spc="50" dirty="0">
                <a:latin typeface="Arial"/>
                <a:cs typeface="Arial"/>
              </a:rPr>
              <a:t> </a:t>
            </a:r>
            <a:r>
              <a:rPr sz="2800" b="1" spc="-5" dirty="0">
                <a:latin typeface="Arial"/>
                <a:cs typeface="Arial"/>
              </a:rPr>
              <a:t>Androjen)</a:t>
            </a:r>
            <a:endParaRPr sz="2800">
              <a:latin typeface="Arial"/>
              <a:cs typeface="Arial"/>
            </a:endParaRPr>
          </a:p>
          <a:p>
            <a:pPr>
              <a:lnSpc>
                <a:spcPct val="100000"/>
              </a:lnSpc>
              <a:spcBef>
                <a:spcPts val="45"/>
              </a:spcBef>
              <a:buClr>
                <a:srgbClr val="FF0000"/>
              </a:buClr>
              <a:buFont typeface="Arial"/>
              <a:buAutoNum type="arabicPeriod"/>
            </a:pPr>
            <a:endParaRPr sz="4050">
              <a:latin typeface="Times New Roman"/>
              <a:cs typeface="Times New Roman"/>
            </a:endParaRPr>
          </a:p>
          <a:p>
            <a:pPr marL="407034" indent="-394335">
              <a:lnSpc>
                <a:spcPct val="100000"/>
              </a:lnSpc>
              <a:buAutoNum type="arabicPeriod"/>
              <a:tabLst>
                <a:tab pos="407670" algn="l"/>
              </a:tabLst>
            </a:pPr>
            <a:r>
              <a:rPr sz="2800" b="1" spc="-5" dirty="0">
                <a:solidFill>
                  <a:srgbClr val="FF0000"/>
                </a:solidFill>
                <a:latin typeface="Arial"/>
                <a:cs typeface="Arial"/>
              </a:rPr>
              <a:t>Glükokortikoidler</a:t>
            </a:r>
            <a:endParaRPr sz="2800">
              <a:latin typeface="Arial"/>
              <a:cs typeface="Arial"/>
            </a:endParaRPr>
          </a:p>
          <a:p>
            <a:pPr marL="12700">
              <a:lnSpc>
                <a:spcPct val="100000"/>
              </a:lnSpc>
              <a:spcBef>
                <a:spcPts val="670"/>
              </a:spcBef>
            </a:pPr>
            <a:r>
              <a:rPr sz="2800" b="1" dirty="0">
                <a:latin typeface="Arial"/>
                <a:cs typeface="Arial"/>
              </a:rPr>
              <a:t>(Östr- </a:t>
            </a:r>
            <a:r>
              <a:rPr sz="2800" b="1" spc="-5" dirty="0">
                <a:latin typeface="Arial"/>
                <a:cs typeface="Arial"/>
              </a:rPr>
              <a:t>Prog. dengesi, PGF2</a:t>
            </a:r>
            <a:r>
              <a:rPr sz="2800" b="1" spc="-5" dirty="0">
                <a:latin typeface="Symbol"/>
                <a:cs typeface="Symbol"/>
              </a:rPr>
              <a:t></a:t>
            </a:r>
            <a:r>
              <a:rPr sz="2800" b="1" spc="-5" dirty="0">
                <a:latin typeface="Arial"/>
                <a:cs typeface="Arial"/>
              </a:rPr>
              <a:t>, </a:t>
            </a:r>
            <a:r>
              <a:rPr sz="2800" b="1" spc="-10" dirty="0">
                <a:latin typeface="Arial"/>
                <a:cs typeface="Arial"/>
              </a:rPr>
              <a:t>Doğum)</a:t>
            </a:r>
            <a:endParaRPr sz="2800">
              <a:latin typeface="Arial"/>
              <a:cs typeface="Arial"/>
            </a:endParaRPr>
          </a:p>
          <a:p>
            <a:pPr>
              <a:lnSpc>
                <a:spcPct val="100000"/>
              </a:lnSpc>
              <a:spcBef>
                <a:spcPts val="45"/>
              </a:spcBef>
            </a:pPr>
            <a:endParaRPr sz="4050">
              <a:latin typeface="Times New Roman"/>
              <a:cs typeface="Times New Roman"/>
            </a:endParaRPr>
          </a:p>
          <a:p>
            <a:pPr marL="12700">
              <a:lnSpc>
                <a:spcPct val="100000"/>
              </a:lnSpc>
            </a:pPr>
            <a:r>
              <a:rPr sz="2800" b="1" spc="-5" dirty="0">
                <a:solidFill>
                  <a:srgbClr val="CC3300"/>
                </a:solidFill>
                <a:latin typeface="Arial"/>
                <a:cs typeface="Arial"/>
              </a:rPr>
              <a:t>Endometrium:</a:t>
            </a:r>
            <a:endParaRPr sz="2800">
              <a:latin typeface="Arial"/>
              <a:cs typeface="Arial"/>
            </a:endParaRPr>
          </a:p>
          <a:p>
            <a:pPr marL="12700">
              <a:lnSpc>
                <a:spcPct val="100000"/>
              </a:lnSpc>
              <a:spcBef>
                <a:spcPts val="670"/>
              </a:spcBef>
            </a:pPr>
            <a:r>
              <a:rPr sz="2800" b="1" spc="-5" dirty="0">
                <a:solidFill>
                  <a:srgbClr val="7030A0"/>
                </a:solidFill>
                <a:latin typeface="Arial"/>
                <a:cs typeface="Arial"/>
              </a:rPr>
              <a:t>PGF2</a:t>
            </a:r>
            <a:r>
              <a:rPr sz="2800" b="1" spc="-5" dirty="0">
                <a:solidFill>
                  <a:srgbClr val="7030A0"/>
                </a:solidFill>
                <a:latin typeface="Symbol"/>
                <a:cs typeface="Symbol"/>
              </a:rPr>
              <a:t></a:t>
            </a:r>
            <a:r>
              <a:rPr sz="2800" b="1" spc="-5" dirty="0">
                <a:solidFill>
                  <a:srgbClr val="7030A0"/>
                </a:solidFill>
                <a:latin typeface="Arial"/>
                <a:cs typeface="Arial"/>
              </a:rPr>
              <a:t>: </a:t>
            </a:r>
            <a:r>
              <a:rPr sz="2800" b="1" spc="-5" dirty="0">
                <a:latin typeface="Arial"/>
                <a:cs typeface="Arial"/>
              </a:rPr>
              <a:t>Lüteolysis, Ovulasyon,</a:t>
            </a:r>
            <a:r>
              <a:rPr sz="2800" b="1" spc="45" dirty="0">
                <a:latin typeface="Arial"/>
                <a:cs typeface="Arial"/>
              </a:rPr>
              <a:t> </a:t>
            </a:r>
            <a:r>
              <a:rPr sz="2800" b="1" spc="-10" dirty="0">
                <a:latin typeface="Arial"/>
                <a:cs typeface="Arial"/>
              </a:rPr>
              <a:t>Doğum</a:t>
            </a:r>
            <a:endParaRPr sz="2800">
              <a:latin typeface="Arial"/>
              <a:cs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body" idx="1"/>
          </p:nvPr>
        </p:nvSpPr>
        <p:spPr>
          <a:prstGeom prst="rect">
            <a:avLst/>
          </a:prstGeom>
        </p:spPr>
        <p:txBody>
          <a:bodyPr vert="horz" wrap="square" lIns="0" tIns="0" rIns="0" bIns="0" rtlCol="0">
            <a:spAutoFit/>
          </a:bodyPr>
          <a:lstStyle/>
          <a:p>
            <a:pPr marL="12700" marR="5080" algn="ctr">
              <a:lnSpc>
                <a:spcPct val="100000"/>
              </a:lnSpc>
            </a:pPr>
            <a:r>
              <a:rPr dirty="0"/>
              <a:t>Rep</a:t>
            </a:r>
            <a:r>
              <a:rPr spc="-5" dirty="0"/>
              <a:t>r</a:t>
            </a:r>
            <a:r>
              <a:rPr dirty="0"/>
              <a:t>odü</a:t>
            </a:r>
            <a:r>
              <a:rPr spc="5" dirty="0"/>
              <a:t>ksiy</a:t>
            </a:r>
            <a:r>
              <a:rPr dirty="0"/>
              <a:t>onun  Hormonel  </a:t>
            </a:r>
            <a:r>
              <a:rPr spc="-5" dirty="0"/>
              <a:t>Mekanizması  </a:t>
            </a:r>
            <a:r>
              <a:rPr dirty="0">
                <a:solidFill>
                  <a:srgbClr val="CC9900"/>
                </a:solidFill>
              </a:rPr>
              <a:t>(DİŞİLERDE)</a:t>
            </a:r>
          </a:p>
        </p:txBody>
      </p:sp>
      <p:sp>
        <p:nvSpPr>
          <p:cNvPr id="3" name="object 3"/>
          <p:cNvSpPr/>
          <p:nvPr/>
        </p:nvSpPr>
        <p:spPr>
          <a:xfrm>
            <a:off x="3657600" y="4953000"/>
            <a:ext cx="2029968" cy="1545336"/>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491235" rIns="0" bIns="0" rtlCol="0">
            <a:spAutoFit/>
          </a:bodyPr>
          <a:lstStyle/>
          <a:p>
            <a:pPr marL="11430">
              <a:lnSpc>
                <a:spcPct val="100000"/>
              </a:lnSpc>
            </a:pPr>
            <a:r>
              <a:rPr sz="2800" b="1" spc="-5" dirty="0">
                <a:solidFill>
                  <a:srgbClr val="CC3300"/>
                </a:solidFill>
                <a:latin typeface="Arial"/>
                <a:cs typeface="Arial"/>
              </a:rPr>
              <a:t>Östrus Siklusu: </a:t>
            </a:r>
            <a:r>
              <a:rPr sz="2800" b="1" dirty="0">
                <a:solidFill>
                  <a:srgbClr val="000000"/>
                </a:solidFill>
                <a:latin typeface="Arial"/>
                <a:cs typeface="Arial"/>
              </a:rPr>
              <a:t>18-24 (21</a:t>
            </a:r>
            <a:r>
              <a:rPr sz="2800" b="1" spc="15" dirty="0">
                <a:solidFill>
                  <a:srgbClr val="000000"/>
                </a:solidFill>
                <a:latin typeface="Arial"/>
                <a:cs typeface="Arial"/>
              </a:rPr>
              <a:t> </a:t>
            </a:r>
            <a:r>
              <a:rPr sz="2800" b="1" spc="-10" dirty="0">
                <a:solidFill>
                  <a:srgbClr val="000000"/>
                </a:solidFill>
                <a:latin typeface="Arial"/>
                <a:cs typeface="Arial"/>
              </a:rPr>
              <a:t>gün)</a:t>
            </a:r>
            <a:endParaRPr sz="2800">
              <a:latin typeface="Arial"/>
              <a:cs typeface="Arial"/>
            </a:endParaRPr>
          </a:p>
        </p:txBody>
      </p:sp>
      <p:sp>
        <p:nvSpPr>
          <p:cNvPr id="3" name="object 3"/>
          <p:cNvSpPr/>
          <p:nvPr/>
        </p:nvSpPr>
        <p:spPr>
          <a:xfrm>
            <a:off x="3863987" y="2845650"/>
            <a:ext cx="1493520" cy="848994"/>
          </a:xfrm>
          <a:custGeom>
            <a:avLst/>
            <a:gdLst/>
            <a:ahLst/>
            <a:cxnLst/>
            <a:rect l="l" t="t" r="r" b="b"/>
            <a:pathLst>
              <a:path w="1493520" h="848995">
                <a:moveTo>
                  <a:pt x="1238454" y="622922"/>
                </a:moveTo>
                <a:lnTo>
                  <a:pt x="660768" y="622922"/>
                </a:lnTo>
                <a:lnTo>
                  <a:pt x="694872" y="623477"/>
                </a:lnTo>
                <a:lnTo>
                  <a:pt x="728872" y="625152"/>
                </a:lnTo>
                <a:lnTo>
                  <a:pt x="762709" y="627964"/>
                </a:lnTo>
                <a:lnTo>
                  <a:pt x="796328" y="631926"/>
                </a:lnTo>
                <a:lnTo>
                  <a:pt x="731240" y="848563"/>
                </a:lnTo>
                <a:lnTo>
                  <a:pt x="1238454" y="622922"/>
                </a:lnTo>
                <a:close/>
              </a:path>
              <a:path w="1493520" h="848995">
                <a:moveTo>
                  <a:pt x="660768" y="199301"/>
                </a:moveTo>
                <a:lnTo>
                  <a:pt x="607320" y="200006"/>
                </a:lnTo>
                <a:lnTo>
                  <a:pt x="554078" y="202155"/>
                </a:lnTo>
                <a:lnTo>
                  <a:pt x="501106" y="205736"/>
                </a:lnTo>
                <a:lnTo>
                  <a:pt x="448466" y="210737"/>
                </a:lnTo>
                <a:lnTo>
                  <a:pt x="396220" y="217146"/>
                </a:lnTo>
                <a:lnTo>
                  <a:pt x="344433" y="224949"/>
                </a:lnTo>
                <a:lnTo>
                  <a:pt x="293165" y="234137"/>
                </a:lnTo>
                <a:lnTo>
                  <a:pt x="242481" y="244696"/>
                </a:lnTo>
                <a:lnTo>
                  <a:pt x="192442" y="256614"/>
                </a:lnTo>
                <a:lnTo>
                  <a:pt x="143112" y="269880"/>
                </a:lnTo>
                <a:lnTo>
                  <a:pt x="94553" y="284480"/>
                </a:lnTo>
                <a:lnTo>
                  <a:pt x="46828" y="300404"/>
                </a:lnTo>
                <a:lnTo>
                  <a:pt x="0" y="317639"/>
                </a:lnTo>
                <a:lnTo>
                  <a:pt x="316623" y="684555"/>
                </a:lnTo>
                <a:lnTo>
                  <a:pt x="362278" y="668405"/>
                </a:lnTo>
                <a:lnTo>
                  <a:pt x="409450" y="654639"/>
                </a:lnTo>
                <a:lnTo>
                  <a:pt x="457929" y="643297"/>
                </a:lnTo>
                <a:lnTo>
                  <a:pt x="507509" y="634415"/>
                </a:lnTo>
                <a:lnTo>
                  <a:pt x="557981" y="628034"/>
                </a:lnTo>
                <a:lnTo>
                  <a:pt x="609137" y="624190"/>
                </a:lnTo>
                <a:lnTo>
                  <a:pt x="660768" y="622922"/>
                </a:lnTo>
                <a:lnTo>
                  <a:pt x="1238454" y="622922"/>
                </a:lnTo>
                <a:lnTo>
                  <a:pt x="1493075" y="509650"/>
                </a:lnTo>
                <a:lnTo>
                  <a:pt x="1201745" y="216649"/>
                </a:lnTo>
                <a:lnTo>
                  <a:pt x="921245" y="216649"/>
                </a:lnTo>
                <a:lnTo>
                  <a:pt x="869620" y="210412"/>
                </a:lnTo>
                <a:lnTo>
                  <a:pt x="817701" y="205555"/>
                </a:lnTo>
                <a:lnTo>
                  <a:pt x="765546" y="202082"/>
                </a:lnTo>
                <a:lnTo>
                  <a:pt x="713216" y="199997"/>
                </a:lnTo>
                <a:lnTo>
                  <a:pt x="660768" y="199301"/>
                </a:lnTo>
                <a:close/>
              </a:path>
              <a:path w="1493520" h="848995">
                <a:moveTo>
                  <a:pt x="986332" y="0"/>
                </a:moveTo>
                <a:lnTo>
                  <a:pt x="921245" y="216649"/>
                </a:lnTo>
                <a:lnTo>
                  <a:pt x="1201745" y="216649"/>
                </a:lnTo>
                <a:lnTo>
                  <a:pt x="986332" y="0"/>
                </a:lnTo>
                <a:close/>
              </a:path>
            </a:pathLst>
          </a:custGeom>
          <a:solidFill>
            <a:srgbClr val="FF0000"/>
          </a:solidFill>
        </p:spPr>
        <p:txBody>
          <a:bodyPr wrap="square" lIns="0" tIns="0" rIns="0" bIns="0" rtlCol="0"/>
          <a:lstStyle/>
          <a:p>
            <a:endParaRPr/>
          </a:p>
        </p:txBody>
      </p:sp>
      <p:sp>
        <p:nvSpPr>
          <p:cNvPr id="4" name="object 4"/>
          <p:cNvSpPr/>
          <p:nvPr/>
        </p:nvSpPr>
        <p:spPr>
          <a:xfrm>
            <a:off x="3856431" y="2837052"/>
            <a:ext cx="1509395" cy="865505"/>
          </a:xfrm>
          <a:custGeom>
            <a:avLst/>
            <a:gdLst/>
            <a:ahLst/>
            <a:cxnLst/>
            <a:rect l="l" t="t" r="r" b="b"/>
            <a:pathLst>
              <a:path w="1509395" h="865504">
                <a:moveTo>
                  <a:pt x="991882" y="0"/>
                </a:moveTo>
                <a:lnTo>
                  <a:pt x="1508785" y="519734"/>
                </a:lnTo>
                <a:lnTo>
                  <a:pt x="731608" y="865416"/>
                </a:lnTo>
                <a:lnTo>
                  <a:pt x="797979" y="644880"/>
                </a:lnTo>
                <a:lnTo>
                  <a:pt x="736168" y="638708"/>
                </a:lnTo>
                <a:lnTo>
                  <a:pt x="668642" y="636333"/>
                </a:lnTo>
                <a:lnTo>
                  <a:pt x="578916" y="640283"/>
                </a:lnTo>
                <a:lnTo>
                  <a:pt x="491223" y="651738"/>
                </a:lnTo>
                <a:lnTo>
                  <a:pt x="406717" y="671093"/>
                </a:lnTo>
                <a:lnTo>
                  <a:pt x="323062" y="698576"/>
                </a:lnTo>
                <a:lnTo>
                  <a:pt x="0" y="324497"/>
                </a:lnTo>
                <a:lnTo>
                  <a:pt x="82981" y="294830"/>
                </a:lnTo>
                <a:lnTo>
                  <a:pt x="161772" y="270967"/>
                </a:lnTo>
                <a:lnTo>
                  <a:pt x="242938" y="250266"/>
                </a:lnTo>
                <a:lnTo>
                  <a:pt x="325704" y="233553"/>
                </a:lnTo>
                <a:lnTo>
                  <a:pt x="410044" y="220433"/>
                </a:lnTo>
                <a:lnTo>
                  <a:pt x="495173" y="210883"/>
                </a:lnTo>
                <a:lnTo>
                  <a:pt x="581494" y="205308"/>
                </a:lnTo>
                <a:lnTo>
                  <a:pt x="668642" y="203327"/>
                </a:lnTo>
                <a:lnTo>
                  <a:pt x="799896" y="207695"/>
                </a:lnTo>
                <a:lnTo>
                  <a:pt x="925677" y="220433"/>
                </a:lnTo>
                <a:lnTo>
                  <a:pt x="991882" y="0"/>
                </a:lnTo>
                <a:close/>
              </a:path>
            </a:pathLst>
          </a:custGeom>
          <a:ln w="9144">
            <a:solidFill>
              <a:srgbClr val="000000"/>
            </a:solidFill>
          </a:ln>
        </p:spPr>
        <p:txBody>
          <a:bodyPr wrap="square" lIns="0" tIns="0" rIns="0" bIns="0" rtlCol="0"/>
          <a:lstStyle/>
          <a:p>
            <a:endParaRPr/>
          </a:p>
        </p:txBody>
      </p:sp>
      <p:sp>
        <p:nvSpPr>
          <p:cNvPr id="5" name="object 5"/>
          <p:cNvSpPr/>
          <p:nvPr/>
        </p:nvSpPr>
        <p:spPr>
          <a:xfrm>
            <a:off x="4854575" y="3540518"/>
            <a:ext cx="1132205" cy="1305560"/>
          </a:xfrm>
          <a:custGeom>
            <a:avLst/>
            <a:gdLst/>
            <a:ahLst/>
            <a:cxnLst/>
            <a:rect l="l" t="t" r="r" b="b"/>
            <a:pathLst>
              <a:path w="1132204" h="1305560">
                <a:moveTo>
                  <a:pt x="0" y="708024"/>
                </a:moveTo>
                <a:lnTo>
                  <a:pt x="486410" y="1305039"/>
                </a:lnTo>
                <a:lnTo>
                  <a:pt x="1131824" y="855103"/>
                </a:lnTo>
                <a:lnTo>
                  <a:pt x="792226" y="811047"/>
                </a:lnTo>
                <a:lnTo>
                  <a:pt x="798060" y="767074"/>
                </a:lnTo>
                <a:lnTo>
                  <a:pt x="799465" y="752195"/>
                </a:lnTo>
                <a:lnTo>
                  <a:pt x="339471" y="752195"/>
                </a:lnTo>
                <a:lnTo>
                  <a:pt x="0" y="708024"/>
                </a:lnTo>
                <a:close/>
              </a:path>
              <a:path w="1132204" h="1305560">
                <a:moveTo>
                  <a:pt x="621919" y="0"/>
                </a:moveTo>
                <a:lnTo>
                  <a:pt x="225933" y="211454"/>
                </a:lnTo>
                <a:lnTo>
                  <a:pt x="251275" y="254953"/>
                </a:lnTo>
                <a:lnTo>
                  <a:pt x="273767" y="299611"/>
                </a:lnTo>
                <a:lnTo>
                  <a:pt x="293374" y="345305"/>
                </a:lnTo>
                <a:lnTo>
                  <a:pt x="310058" y="391916"/>
                </a:lnTo>
                <a:lnTo>
                  <a:pt x="323783" y="439323"/>
                </a:lnTo>
                <a:lnTo>
                  <a:pt x="334513" y="487403"/>
                </a:lnTo>
                <a:lnTo>
                  <a:pt x="342210" y="536036"/>
                </a:lnTo>
                <a:lnTo>
                  <a:pt x="346838" y="585102"/>
                </a:lnTo>
                <a:lnTo>
                  <a:pt x="348361" y="634479"/>
                </a:lnTo>
                <a:lnTo>
                  <a:pt x="347811" y="663991"/>
                </a:lnTo>
                <a:lnTo>
                  <a:pt x="346154" y="693470"/>
                </a:lnTo>
                <a:lnTo>
                  <a:pt x="343370" y="722944"/>
                </a:lnTo>
                <a:lnTo>
                  <a:pt x="339471" y="752195"/>
                </a:lnTo>
                <a:lnTo>
                  <a:pt x="799465" y="752195"/>
                </a:lnTo>
                <a:lnTo>
                  <a:pt x="802230" y="722883"/>
                </a:lnTo>
                <a:lnTo>
                  <a:pt x="804727" y="678723"/>
                </a:lnTo>
                <a:lnTo>
                  <a:pt x="805561" y="634479"/>
                </a:lnTo>
                <a:lnTo>
                  <a:pt x="804463" y="583158"/>
                </a:lnTo>
                <a:lnTo>
                  <a:pt x="801126" y="532035"/>
                </a:lnTo>
                <a:lnTo>
                  <a:pt x="795567" y="481171"/>
                </a:lnTo>
                <a:lnTo>
                  <a:pt x="787806" y="430626"/>
                </a:lnTo>
                <a:lnTo>
                  <a:pt x="777860" y="380459"/>
                </a:lnTo>
                <a:lnTo>
                  <a:pt x="765750" y="330732"/>
                </a:lnTo>
                <a:lnTo>
                  <a:pt x="751492" y="281504"/>
                </a:lnTo>
                <a:lnTo>
                  <a:pt x="735107" y="232836"/>
                </a:lnTo>
                <a:lnTo>
                  <a:pt x="716613" y="184788"/>
                </a:lnTo>
                <a:lnTo>
                  <a:pt x="696028" y="137420"/>
                </a:lnTo>
                <a:lnTo>
                  <a:pt x="673371" y="90792"/>
                </a:lnTo>
                <a:lnTo>
                  <a:pt x="648662" y="44965"/>
                </a:lnTo>
                <a:lnTo>
                  <a:pt x="621919" y="0"/>
                </a:lnTo>
                <a:close/>
              </a:path>
            </a:pathLst>
          </a:custGeom>
          <a:solidFill>
            <a:srgbClr val="3366FF"/>
          </a:solidFill>
        </p:spPr>
        <p:txBody>
          <a:bodyPr wrap="square" lIns="0" tIns="0" rIns="0" bIns="0" rtlCol="0"/>
          <a:lstStyle/>
          <a:p>
            <a:endParaRPr/>
          </a:p>
        </p:txBody>
      </p:sp>
      <p:sp>
        <p:nvSpPr>
          <p:cNvPr id="6" name="object 6"/>
          <p:cNvSpPr/>
          <p:nvPr/>
        </p:nvSpPr>
        <p:spPr>
          <a:xfrm>
            <a:off x="4843678" y="3534752"/>
            <a:ext cx="1155065" cy="1317625"/>
          </a:xfrm>
          <a:custGeom>
            <a:avLst/>
            <a:gdLst/>
            <a:ahLst/>
            <a:cxnLst/>
            <a:rect l="l" t="t" r="r" b="b"/>
            <a:pathLst>
              <a:path w="1155064" h="1317625">
                <a:moveTo>
                  <a:pt x="1155001" y="857973"/>
                </a:moveTo>
                <a:lnTo>
                  <a:pt x="496100" y="1317218"/>
                </a:lnTo>
                <a:lnTo>
                  <a:pt x="0" y="708126"/>
                </a:lnTo>
                <a:lnTo>
                  <a:pt x="346113" y="753059"/>
                </a:lnTo>
                <a:lnTo>
                  <a:pt x="352310" y="699109"/>
                </a:lnTo>
                <a:lnTo>
                  <a:pt x="354672" y="640308"/>
                </a:lnTo>
                <a:lnTo>
                  <a:pt x="352704" y="585088"/>
                </a:lnTo>
                <a:lnTo>
                  <a:pt x="346786" y="530250"/>
                </a:lnTo>
                <a:lnTo>
                  <a:pt x="336918" y="476186"/>
                </a:lnTo>
                <a:lnTo>
                  <a:pt x="323494" y="422503"/>
                </a:lnTo>
                <a:lnTo>
                  <a:pt x="306539" y="370052"/>
                </a:lnTo>
                <a:lnTo>
                  <a:pt x="285229" y="318744"/>
                </a:lnTo>
                <a:lnTo>
                  <a:pt x="260756" y="268211"/>
                </a:lnTo>
                <a:lnTo>
                  <a:pt x="230289" y="215442"/>
                </a:lnTo>
                <a:lnTo>
                  <a:pt x="634441" y="0"/>
                </a:lnTo>
                <a:lnTo>
                  <a:pt x="679208" y="77393"/>
                </a:lnTo>
                <a:lnTo>
                  <a:pt x="716241" y="153466"/>
                </a:lnTo>
                <a:lnTo>
                  <a:pt x="748118" y="231152"/>
                </a:lnTo>
                <a:lnTo>
                  <a:pt x="774014" y="310845"/>
                </a:lnTo>
                <a:lnTo>
                  <a:pt x="794334" y="391706"/>
                </a:lnTo>
                <a:lnTo>
                  <a:pt x="809078" y="473773"/>
                </a:lnTo>
                <a:lnTo>
                  <a:pt x="818235" y="556653"/>
                </a:lnTo>
                <a:lnTo>
                  <a:pt x="821029" y="640333"/>
                </a:lnTo>
                <a:lnTo>
                  <a:pt x="817435" y="729170"/>
                </a:lnTo>
                <a:lnTo>
                  <a:pt x="807999" y="812977"/>
                </a:lnTo>
                <a:lnTo>
                  <a:pt x="1155001" y="857973"/>
                </a:lnTo>
                <a:close/>
              </a:path>
            </a:pathLst>
          </a:custGeom>
          <a:ln w="9144">
            <a:solidFill>
              <a:srgbClr val="FF0066"/>
            </a:solidFill>
          </a:ln>
        </p:spPr>
        <p:txBody>
          <a:bodyPr wrap="square" lIns="0" tIns="0" rIns="0" bIns="0" rtlCol="0"/>
          <a:lstStyle/>
          <a:p>
            <a:endParaRPr/>
          </a:p>
        </p:txBody>
      </p:sp>
      <p:sp>
        <p:nvSpPr>
          <p:cNvPr id="7" name="object 7"/>
          <p:cNvSpPr/>
          <p:nvPr/>
        </p:nvSpPr>
        <p:spPr>
          <a:xfrm>
            <a:off x="3639464" y="4510023"/>
            <a:ext cx="1623060" cy="709295"/>
          </a:xfrm>
          <a:custGeom>
            <a:avLst/>
            <a:gdLst/>
            <a:ahLst/>
            <a:cxnLst/>
            <a:rect l="l" t="t" r="r" b="b"/>
            <a:pathLst>
              <a:path w="1623060" h="709295">
                <a:moveTo>
                  <a:pt x="838314" y="0"/>
                </a:moveTo>
                <a:lnTo>
                  <a:pt x="0" y="291744"/>
                </a:lnTo>
                <a:lnTo>
                  <a:pt x="586498" y="708786"/>
                </a:lnTo>
                <a:lnTo>
                  <a:pt x="647357" y="537565"/>
                </a:lnTo>
                <a:lnTo>
                  <a:pt x="1132758" y="537565"/>
                </a:lnTo>
                <a:lnTo>
                  <a:pt x="1196609" y="531311"/>
                </a:lnTo>
                <a:lnTo>
                  <a:pt x="1246370" y="525282"/>
                </a:lnTo>
                <a:lnTo>
                  <a:pt x="1295644" y="518350"/>
                </a:lnTo>
                <a:lnTo>
                  <a:pt x="1344383" y="510524"/>
                </a:lnTo>
                <a:lnTo>
                  <a:pt x="1392537" y="501810"/>
                </a:lnTo>
                <a:lnTo>
                  <a:pt x="1440055" y="492216"/>
                </a:lnTo>
                <a:lnTo>
                  <a:pt x="1486888" y="481750"/>
                </a:lnTo>
                <a:lnTo>
                  <a:pt x="1532986" y="470417"/>
                </a:lnTo>
                <a:lnTo>
                  <a:pt x="1578300" y="458227"/>
                </a:lnTo>
                <a:lnTo>
                  <a:pt x="1622780" y="445185"/>
                </a:lnTo>
                <a:lnTo>
                  <a:pt x="1290500" y="176174"/>
                </a:lnTo>
                <a:lnTo>
                  <a:pt x="890625" y="176174"/>
                </a:lnTo>
                <a:lnTo>
                  <a:pt x="862184" y="175872"/>
                </a:lnTo>
                <a:lnTo>
                  <a:pt x="833804" y="174963"/>
                </a:lnTo>
                <a:lnTo>
                  <a:pt x="805545" y="173436"/>
                </a:lnTo>
                <a:lnTo>
                  <a:pt x="777468" y="171284"/>
                </a:lnTo>
                <a:lnTo>
                  <a:pt x="838314" y="0"/>
                </a:lnTo>
                <a:close/>
              </a:path>
              <a:path w="1623060" h="709295">
                <a:moveTo>
                  <a:pt x="1132758" y="537565"/>
                </a:moveTo>
                <a:lnTo>
                  <a:pt x="647357" y="537565"/>
                </a:lnTo>
                <a:lnTo>
                  <a:pt x="695647" y="541361"/>
                </a:lnTo>
                <a:lnTo>
                  <a:pt x="744168" y="544318"/>
                </a:lnTo>
                <a:lnTo>
                  <a:pt x="792871" y="546435"/>
                </a:lnTo>
                <a:lnTo>
                  <a:pt x="841707" y="547707"/>
                </a:lnTo>
                <a:lnTo>
                  <a:pt x="890625" y="548132"/>
                </a:lnTo>
                <a:lnTo>
                  <a:pt x="942257" y="547669"/>
                </a:lnTo>
                <a:lnTo>
                  <a:pt x="993702" y="546260"/>
                </a:lnTo>
                <a:lnTo>
                  <a:pt x="1044909" y="543912"/>
                </a:lnTo>
                <a:lnTo>
                  <a:pt x="1095829" y="540634"/>
                </a:lnTo>
                <a:lnTo>
                  <a:pt x="1132758" y="537565"/>
                </a:lnTo>
                <a:close/>
              </a:path>
              <a:path w="1623060" h="709295">
                <a:moveTo>
                  <a:pt x="1231392" y="128320"/>
                </a:moveTo>
                <a:lnTo>
                  <a:pt x="1186547" y="140832"/>
                </a:lnTo>
                <a:lnTo>
                  <a:pt x="1140055" y="151511"/>
                </a:lnTo>
                <a:lnTo>
                  <a:pt x="1092135" y="160322"/>
                </a:lnTo>
                <a:lnTo>
                  <a:pt x="1043010" y="167229"/>
                </a:lnTo>
                <a:lnTo>
                  <a:pt x="992902" y="172196"/>
                </a:lnTo>
                <a:lnTo>
                  <a:pt x="942033" y="175190"/>
                </a:lnTo>
                <a:lnTo>
                  <a:pt x="890625" y="176174"/>
                </a:lnTo>
                <a:lnTo>
                  <a:pt x="1290500" y="176174"/>
                </a:lnTo>
                <a:lnTo>
                  <a:pt x="1231392" y="128320"/>
                </a:lnTo>
                <a:close/>
              </a:path>
            </a:pathLst>
          </a:custGeom>
          <a:solidFill>
            <a:srgbClr val="FFCC66"/>
          </a:solidFill>
        </p:spPr>
        <p:txBody>
          <a:bodyPr wrap="square" lIns="0" tIns="0" rIns="0" bIns="0" rtlCol="0"/>
          <a:lstStyle/>
          <a:p>
            <a:endParaRPr/>
          </a:p>
        </p:txBody>
      </p:sp>
      <p:sp>
        <p:nvSpPr>
          <p:cNvPr id="8" name="object 8"/>
          <p:cNvSpPr/>
          <p:nvPr/>
        </p:nvSpPr>
        <p:spPr>
          <a:xfrm>
            <a:off x="3629304" y="4502213"/>
            <a:ext cx="1642745" cy="723900"/>
          </a:xfrm>
          <a:custGeom>
            <a:avLst/>
            <a:gdLst/>
            <a:ahLst/>
            <a:cxnLst/>
            <a:rect l="l" t="t" r="r" b="b"/>
            <a:pathLst>
              <a:path w="1642745" h="723900">
                <a:moveTo>
                  <a:pt x="598741" y="723506"/>
                </a:moveTo>
                <a:lnTo>
                  <a:pt x="0" y="298157"/>
                </a:lnTo>
                <a:lnTo>
                  <a:pt x="855979" y="0"/>
                </a:lnTo>
                <a:lnTo>
                  <a:pt x="793737" y="174599"/>
                </a:lnTo>
                <a:lnTo>
                  <a:pt x="900493" y="179095"/>
                </a:lnTo>
                <a:lnTo>
                  <a:pt x="989850" y="176326"/>
                </a:lnTo>
                <a:lnTo>
                  <a:pt x="1077226" y="167233"/>
                </a:lnTo>
                <a:lnTo>
                  <a:pt x="1161021" y="152209"/>
                </a:lnTo>
                <a:lnTo>
                  <a:pt x="1242466" y="131038"/>
                </a:lnTo>
                <a:lnTo>
                  <a:pt x="1642427" y="454748"/>
                </a:lnTo>
                <a:lnTo>
                  <a:pt x="1549704" y="480987"/>
                </a:lnTo>
                <a:lnTo>
                  <a:pt x="1462620" y="501662"/>
                </a:lnTo>
                <a:lnTo>
                  <a:pt x="1373162" y="519556"/>
                </a:lnTo>
                <a:lnTo>
                  <a:pt x="1281709" y="534276"/>
                </a:lnTo>
                <a:lnTo>
                  <a:pt x="1188275" y="545807"/>
                </a:lnTo>
                <a:lnTo>
                  <a:pt x="1093266" y="553758"/>
                </a:lnTo>
                <a:lnTo>
                  <a:pt x="997457" y="558914"/>
                </a:lnTo>
                <a:lnTo>
                  <a:pt x="900442" y="560514"/>
                </a:lnTo>
                <a:lnTo>
                  <a:pt x="778421" y="557733"/>
                </a:lnTo>
                <a:lnTo>
                  <a:pt x="660336" y="550011"/>
                </a:lnTo>
                <a:lnTo>
                  <a:pt x="598741" y="723506"/>
                </a:lnTo>
                <a:close/>
              </a:path>
            </a:pathLst>
          </a:custGeom>
          <a:ln w="9143">
            <a:solidFill>
              <a:srgbClr val="000000"/>
            </a:solidFill>
          </a:ln>
        </p:spPr>
        <p:txBody>
          <a:bodyPr wrap="square" lIns="0" tIns="0" rIns="0" bIns="0" rtlCol="0"/>
          <a:lstStyle/>
          <a:p>
            <a:endParaRPr/>
          </a:p>
        </p:txBody>
      </p:sp>
      <p:sp>
        <p:nvSpPr>
          <p:cNvPr id="9" name="object 9"/>
          <p:cNvSpPr/>
          <p:nvPr/>
        </p:nvSpPr>
        <p:spPr>
          <a:xfrm>
            <a:off x="3078365" y="3366935"/>
            <a:ext cx="1184910" cy="1304290"/>
          </a:xfrm>
          <a:custGeom>
            <a:avLst/>
            <a:gdLst/>
            <a:ahLst/>
            <a:cxnLst/>
            <a:rect l="l" t="t" r="r" b="b"/>
            <a:pathLst>
              <a:path w="1184910" h="1304289">
                <a:moveTo>
                  <a:pt x="675538" y="0"/>
                </a:moveTo>
                <a:lnTo>
                  <a:pt x="0" y="449656"/>
                </a:lnTo>
                <a:lnTo>
                  <a:pt x="355447" y="493687"/>
                </a:lnTo>
                <a:lnTo>
                  <a:pt x="349344" y="537631"/>
                </a:lnTo>
                <a:lnTo>
                  <a:pt x="344979" y="581794"/>
                </a:lnTo>
                <a:lnTo>
                  <a:pt x="342363" y="625925"/>
                </a:lnTo>
                <a:lnTo>
                  <a:pt x="341490" y="670140"/>
                </a:lnTo>
                <a:lnTo>
                  <a:pt x="342639" y="721429"/>
                </a:lnTo>
                <a:lnTo>
                  <a:pt x="346133" y="772521"/>
                </a:lnTo>
                <a:lnTo>
                  <a:pt x="351952" y="823355"/>
                </a:lnTo>
                <a:lnTo>
                  <a:pt x="360076" y="873870"/>
                </a:lnTo>
                <a:lnTo>
                  <a:pt x="370486" y="924008"/>
                </a:lnTo>
                <a:lnTo>
                  <a:pt x="383162" y="973706"/>
                </a:lnTo>
                <a:lnTo>
                  <a:pt x="398084" y="1022905"/>
                </a:lnTo>
                <a:lnTo>
                  <a:pt x="415234" y="1071545"/>
                </a:lnTo>
                <a:lnTo>
                  <a:pt x="434591" y="1119565"/>
                </a:lnTo>
                <a:lnTo>
                  <a:pt x="456137" y="1166905"/>
                </a:lnTo>
                <a:lnTo>
                  <a:pt x="479850" y="1213504"/>
                </a:lnTo>
                <a:lnTo>
                  <a:pt x="505713" y="1259302"/>
                </a:lnTo>
                <a:lnTo>
                  <a:pt x="533704" y="1304239"/>
                </a:lnTo>
                <a:lnTo>
                  <a:pt x="948169" y="1092911"/>
                </a:lnTo>
                <a:lnTo>
                  <a:pt x="921644" y="1049441"/>
                </a:lnTo>
                <a:lnTo>
                  <a:pt x="898102" y="1004814"/>
                </a:lnTo>
                <a:lnTo>
                  <a:pt x="877580" y="959148"/>
                </a:lnTo>
                <a:lnTo>
                  <a:pt x="860118" y="912566"/>
                </a:lnTo>
                <a:lnTo>
                  <a:pt x="845753" y="865189"/>
                </a:lnTo>
                <a:lnTo>
                  <a:pt x="834523" y="817136"/>
                </a:lnTo>
                <a:lnTo>
                  <a:pt x="826466" y="768530"/>
                </a:lnTo>
                <a:lnTo>
                  <a:pt x="821621" y="719491"/>
                </a:lnTo>
                <a:lnTo>
                  <a:pt x="820026" y="670140"/>
                </a:lnTo>
                <a:lnTo>
                  <a:pt x="820602" y="640647"/>
                </a:lnTo>
                <a:lnTo>
                  <a:pt x="822337" y="611187"/>
                </a:lnTo>
                <a:lnTo>
                  <a:pt x="825253" y="581733"/>
                </a:lnTo>
                <a:lnTo>
                  <a:pt x="829335" y="552500"/>
                </a:lnTo>
                <a:lnTo>
                  <a:pt x="1146975" y="552500"/>
                </a:lnTo>
                <a:lnTo>
                  <a:pt x="675538" y="0"/>
                </a:lnTo>
                <a:close/>
              </a:path>
              <a:path w="1184910" h="1304289">
                <a:moveTo>
                  <a:pt x="1146975" y="552500"/>
                </a:moveTo>
                <a:lnTo>
                  <a:pt x="829335" y="552500"/>
                </a:lnTo>
                <a:lnTo>
                  <a:pt x="1184643" y="596645"/>
                </a:lnTo>
                <a:lnTo>
                  <a:pt x="1146975" y="552500"/>
                </a:lnTo>
                <a:close/>
              </a:path>
            </a:pathLst>
          </a:custGeom>
          <a:solidFill>
            <a:srgbClr val="FF00FF"/>
          </a:solidFill>
        </p:spPr>
        <p:txBody>
          <a:bodyPr wrap="square" lIns="0" tIns="0" rIns="0" bIns="0" rtlCol="0"/>
          <a:lstStyle/>
          <a:p>
            <a:endParaRPr/>
          </a:p>
        </p:txBody>
      </p:sp>
      <p:sp>
        <p:nvSpPr>
          <p:cNvPr id="10" name="object 10"/>
          <p:cNvSpPr/>
          <p:nvPr/>
        </p:nvSpPr>
        <p:spPr>
          <a:xfrm>
            <a:off x="3065754" y="3360648"/>
            <a:ext cx="1209040" cy="1316355"/>
          </a:xfrm>
          <a:custGeom>
            <a:avLst/>
            <a:gdLst/>
            <a:ahLst/>
            <a:cxnLst/>
            <a:rect l="l" t="t" r="r" b="b"/>
            <a:pathLst>
              <a:path w="1209039" h="1316354">
                <a:moveTo>
                  <a:pt x="0" y="458736"/>
                </a:moveTo>
                <a:lnTo>
                  <a:pt x="689114" y="0"/>
                </a:lnTo>
                <a:lnTo>
                  <a:pt x="1208582" y="608545"/>
                </a:lnTo>
                <a:lnTo>
                  <a:pt x="846239" y="563600"/>
                </a:lnTo>
                <a:lnTo>
                  <a:pt x="839673" y="617613"/>
                </a:lnTo>
                <a:lnTo>
                  <a:pt x="837311" y="676389"/>
                </a:lnTo>
                <a:lnTo>
                  <a:pt x="839279" y="731596"/>
                </a:lnTo>
                <a:lnTo>
                  <a:pt x="845591" y="786434"/>
                </a:lnTo>
                <a:lnTo>
                  <a:pt x="855459" y="840473"/>
                </a:lnTo>
                <a:lnTo>
                  <a:pt x="869657" y="893711"/>
                </a:lnTo>
                <a:lnTo>
                  <a:pt x="887806" y="946200"/>
                </a:lnTo>
                <a:lnTo>
                  <a:pt x="909510" y="997508"/>
                </a:lnTo>
                <a:lnTo>
                  <a:pt x="935151" y="1048004"/>
                </a:lnTo>
                <a:lnTo>
                  <a:pt x="967397" y="1100886"/>
                </a:lnTo>
                <a:lnTo>
                  <a:pt x="544880" y="1316189"/>
                </a:lnTo>
                <a:lnTo>
                  <a:pt x="498144" y="1238999"/>
                </a:lnTo>
                <a:lnTo>
                  <a:pt x="459105" y="1163294"/>
                </a:lnTo>
                <a:lnTo>
                  <a:pt x="426034" y="1085202"/>
                </a:lnTo>
                <a:lnTo>
                  <a:pt x="398932" y="1005916"/>
                </a:lnTo>
                <a:lnTo>
                  <a:pt x="377418" y="925042"/>
                </a:lnTo>
                <a:lnTo>
                  <a:pt x="361886" y="842949"/>
                </a:lnTo>
                <a:lnTo>
                  <a:pt x="352717" y="760056"/>
                </a:lnTo>
                <a:lnTo>
                  <a:pt x="349529" y="676376"/>
                </a:lnTo>
                <a:lnTo>
                  <a:pt x="353110" y="587502"/>
                </a:lnTo>
                <a:lnTo>
                  <a:pt x="363296" y="503745"/>
                </a:lnTo>
                <a:lnTo>
                  <a:pt x="0" y="458736"/>
                </a:lnTo>
                <a:close/>
              </a:path>
            </a:pathLst>
          </a:custGeom>
          <a:ln w="9144">
            <a:solidFill>
              <a:srgbClr val="FF00FF"/>
            </a:solidFill>
          </a:ln>
        </p:spPr>
        <p:txBody>
          <a:bodyPr wrap="square" lIns="0" tIns="0" rIns="0" bIns="0" rtlCol="0"/>
          <a:lstStyle/>
          <a:p>
            <a:endParaRPr/>
          </a:p>
        </p:txBody>
      </p:sp>
      <p:sp>
        <p:nvSpPr>
          <p:cNvPr id="11" name="object 11"/>
          <p:cNvSpPr txBox="1"/>
          <p:nvPr/>
        </p:nvSpPr>
        <p:spPr>
          <a:xfrm>
            <a:off x="3203448" y="1981200"/>
            <a:ext cx="2592705" cy="786765"/>
          </a:xfrm>
          <a:prstGeom prst="rect">
            <a:avLst/>
          </a:prstGeom>
          <a:solidFill>
            <a:srgbClr val="FFCC00"/>
          </a:solidFill>
        </p:spPr>
        <p:txBody>
          <a:bodyPr vert="horz" wrap="square" lIns="0" tIns="112395" rIns="0" bIns="0" rtlCol="0">
            <a:spAutoFit/>
          </a:bodyPr>
          <a:lstStyle/>
          <a:p>
            <a:pPr algn="ctr">
              <a:lnSpc>
                <a:spcPct val="100000"/>
              </a:lnSpc>
              <a:spcBef>
                <a:spcPts val="885"/>
              </a:spcBef>
            </a:pPr>
            <a:r>
              <a:rPr sz="1800" b="1" spc="-5" dirty="0">
                <a:latin typeface="Arial"/>
                <a:cs typeface="Arial"/>
              </a:rPr>
              <a:t>ÖSTRUS</a:t>
            </a:r>
            <a:endParaRPr sz="1800">
              <a:latin typeface="Arial"/>
              <a:cs typeface="Arial"/>
            </a:endParaRPr>
          </a:p>
          <a:p>
            <a:pPr marR="116205" algn="ctr">
              <a:lnSpc>
                <a:spcPct val="100000"/>
              </a:lnSpc>
            </a:pPr>
            <a:r>
              <a:rPr sz="1800" b="1" spc="-10" dirty="0">
                <a:latin typeface="Arial"/>
                <a:cs typeface="Arial"/>
              </a:rPr>
              <a:t>12-18</a:t>
            </a:r>
            <a:r>
              <a:rPr sz="1800" b="1" spc="-55" dirty="0">
                <a:latin typeface="Arial"/>
                <a:cs typeface="Arial"/>
              </a:rPr>
              <a:t> </a:t>
            </a:r>
            <a:r>
              <a:rPr sz="1800" b="1" spc="-15" dirty="0">
                <a:latin typeface="Arial"/>
                <a:cs typeface="Arial"/>
              </a:rPr>
              <a:t>saat</a:t>
            </a:r>
            <a:endParaRPr sz="1800">
              <a:latin typeface="Arial"/>
              <a:cs typeface="Arial"/>
            </a:endParaRPr>
          </a:p>
        </p:txBody>
      </p:sp>
      <p:sp>
        <p:nvSpPr>
          <p:cNvPr id="12" name="object 12"/>
          <p:cNvSpPr txBox="1"/>
          <p:nvPr/>
        </p:nvSpPr>
        <p:spPr>
          <a:xfrm>
            <a:off x="5940552" y="3529584"/>
            <a:ext cx="2161540" cy="1033780"/>
          </a:xfrm>
          <a:prstGeom prst="rect">
            <a:avLst/>
          </a:prstGeom>
          <a:solidFill>
            <a:srgbClr val="FFCC00"/>
          </a:solidFill>
        </p:spPr>
        <p:txBody>
          <a:bodyPr vert="horz" wrap="square" lIns="0" tIns="98425" rIns="0" bIns="0" rtlCol="0">
            <a:spAutoFit/>
          </a:bodyPr>
          <a:lstStyle/>
          <a:p>
            <a:pPr algn="ctr">
              <a:lnSpc>
                <a:spcPct val="100000"/>
              </a:lnSpc>
              <a:spcBef>
                <a:spcPts val="775"/>
              </a:spcBef>
            </a:pPr>
            <a:r>
              <a:rPr sz="1800" b="1" spc="-5" dirty="0">
                <a:latin typeface="Arial"/>
                <a:cs typeface="Arial"/>
              </a:rPr>
              <a:t>METÖSTRUS</a:t>
            </a:r>
            <a:endParaRPr sz="1800">
              <a:latin typeface="Arial"/>
              <a:cs typeface="Arial"/>
            </a:endParaRPr>
          </a:p>
          <a:p>
            <a:pPr algn="ctr">
              <a:lnSpc>
                <a:spcPct val="100000"/>
              </a:lnSpc>
            </a:pPr>
            <a:r>
              <a:rPr sz="1800" b="1" spc="-5" dirty="0">
                <a:latin typeface="Arial"/>
                <a:cs typeface="Arial"/>
              </a:rPr>
              <a:t>3-4</a:t>
            </a:r>
            <a:r>
              <a:rPr sz="1800" b="1" spc="-100" dirty="0">
                <a:latin typeface="Arial"/>
                <a:cs typeface="Arial"/>
              </a:rPr>
              <a:t> </a:t>
            </a:r>
            <a:r>
              <a:rPr sz="1800" b="1" dirty="0">
                <a:latin typeface="Arial"/>
                <a:cs typeface="Arial"/>
              </a:rPr>
              <a:t>gün</a:t>
            </a:r>
            <a:endParaRPr sz="1800">
              <a:latin typeface="Arial"/>
              <a:cs typeface="Arial"/>
            </a:endParaRPr>
          </a:p>
        </p:txBody>
      </p:sp>
      <p:sp>
        <p:nvSpPr>
          <p:cNvPr id="13" name="object 13"/>
          <p:cNvSpPr txBox="1"/>
          <p:nvPr/>
        </p:nvSpPr>
        <p:spPr>
          <a:xfrm>
            <a:off x="3348228" y="5393435"/>
            <a:ext cx="2303145" cy="887094"/>
          </a:xfrm>
          <a:prstGeom prst="rect">
            <a:avLst/>
          </a:prstGeom>
          <a:solidFill>
            <a:srgbClr val="FFCC00"/>
          </a:solidFill>
        </p:spPr>
        <p:txBody>
          <a:bodyPr vert="horz" wrap="square" lIns="0" tIns="4445" rIns="0" bIns="0" rtlCol="0">
            <a:spAutoFit/>
          </a:bodyPr>
          <a:lstStyle/>
          <a:p>
            <a:pPr>
              <a:lnSpc>
                <a:spcPct val="100000"/>
              </a:lnSpc>
              <a:spcBef>
                <a:spcPts val="35"/>
              </a:spcBef>
            </a:pPr>
            <a:endParaRPr sz="1550">
              <a:latin typeface="Times New Roman"/>
              <a:cs typeface="Times New Roman"/>
            </a:endParaRPr>
          </a:p>
          <a:p>
            <a:pPr marL="559435">
              <a:lnSpc>
                <a:spcPct val="100000"/>
              </a:lnSpc>
            </a:pPr>
            <a:r>
              <a:rPr sz="1800" b="1" spc="-5" dirty="0">
                <a:latin typeface="Arial"/>
                <a:cs typeface="Arial"/>
              </a:rPr>
              <a:t>DİÖSTRUS</a:t>
            </a:r>
            <a:endParaRPr sz="1800">
              <a:latin typeface="Arial"/>
              <a:cs typeface="Arial"/>
            </a:endParaRPr>
          </a:p>
          <a:p>
            <a:pPr marL="597535">
              <a:lnSpc>
                <a:spcPct val="100000"/>
              </a:lnSpc>
            </a:pPr>
            <a:r>
              <a:rPr sz="1800" b="1" spc="-10" dirty="0">
                <a:latin typeface="Arial"/>
                <a:cs typeface="Arial"/>
              </a:rPr>
              <a:t>15-16</a:t>
            </a:r>
            <a:r>
              <a:rPr sz="1800" b="1" spc="-75" dirty="0">
                <a:latin typeface="Arial"/>
                <a:cs typeface="Arial"/>
              </a:rPr>
              <a:t> </a:t>
            </a:r>
            <a:r>
              <a:rPr sz="1800" b="1" dirty="0">
                <a:latin typeface="Arial"/>
                <a:cs typeface="Arial"/>
              </a:rPr>
              <a:t>Gün</a:t>
            </a:r>
            <a:endParaRPr sz="1800">
              <a:latin typeface="Arial"/>
              <a:cs typeface="Arial"/>
            </a:endParaRPr>
          </a:p>
        </p:txBody>
      </p:sp>
      <p:sp>
        <p:nvSpPr>
          <p:cNvPr id="14" name="object 14"/>
          <p:cNvSpPr txBox="1"/>
          <p:nvPr/>
        </p:nvSpPr>
        <p:spPr>
          <a:xfrm>
            <a:off x="972311" y="3666744"/>
            <a:ext cx="2074545" cy="826135"/>
          </a:xfrm>
          <a:prstGeom prst="rect">
            <a:avLst/>
          </a:prstGeom>
          <a:solidFill>
            <a:srgbClr val="FFCC00"/>
          </a:solidFill>
        </p:spPr>
        <p:txBody>
          <a:bodyPr vert="horz" wrap="square" lIns="0" tIns="132715" rIns="0" bIns="0" rtlCol="0">
            <a:spAutoFit/>
          </a:bodyPr>
          <a:lstStyle/>
          <a:p>
            <a:pPr algn="ctr">
              <a:lnSpc>
                <a:spcPct val="100000"/>
              </a:lnSpc>
              <a:spcBef>
                <a:spcPts val="1045"/>
              </a:spcBef>
            </a:pPr>
            <a:r>
              <a:rPr sz="1800" b="1" spc="-5" dirty="0">
                <a:latin typeface="Arial"/>
                <a:cs typeface="Arial"/>
              </a:rPr>
              <a:t>PROÖSTRUS</a:t>
            </a:r>
            <a:endParaRPr sz="1800">
              <a:latin typeface="Arial"/>
              <a:cs typeface="Arial"/>
            </a:endParaRPr>
          </a:p>
          <a:p>
            <a:pPr algn="ctr">
              <a:lnSpc>
                <a:spcPct val="100000"/>
              </a:lnSpc>
            </a:pPr>
            <a:r>
              <a:rPr sz="1800" b="1" spc="-5" dirty="0">
                <a:latin typeface="Arial"/>
                <a:cs typeface="Arial"/>
              </a:rPr>
              <a:t>2-3</a:t>
            </a:r>
            <a:r>
              <a:rPr sz="1800" b="1" spc="-100" dirty="0">
                <a:latin typeface="Arial"/>
                <a:cs typeface="Arial"/>
              </a:rPr>
              <a:t> </a:t>
            </a:r>
            <a:r>
              <a:rPr sz="1800" b="1" dirty="0">
                <a:latin typeface="Arial"/>
                <a:cs typeface="Arial"/>
              </a:rPr>
              <a:t>gün</a:t>
            </a:r>
            <a:endParaRPr sz="1800">
              <a:latin typeface="Arial"/>
              <a:cs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6">
            <a:extLst>
              <a:ext uri="{FF2B5EF4-FFF2-40B4-BE49-F238E27FC236}">
                <a16:creationId xmlns:a16="http://schemas.microsoft.com/office/drawing/2014/main" xmlns="" id="{A0D06E5A-19F8-4828-9570-5868517A3EFB}"/>
              </a:ext>
            </a:extLst>
          </p:cNvPr>
          <p:cNvSpPr>
            <a:spLocks noChangeArrowheads="1"/>
          </p:cNvSpPr>
          <p:nvPr/>
        </p:nvSpPr>
        <p:spPr bwMode="auto">
          <a:xfrm>
            <a:off x="395288" y="620713"/>
            <a:ext cx="8351837" cy="863600"/>
          </a:xfrm>
          <a:prstGeom prst="flowChartAlternateProcess">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tr-TR" altLang="tr-TR"/>
          </a:p>
        </p:txBody>
      </p:sp>
      <p:sp>
        <p:nvSpPr>
          <p:cNvPr id="5" name="Rectangle 7">
            <a:extLst>
              <a:ext uri="{FF2B5EF4-FFF2-40B4-BE49-F238E27FC236}">
                <a16:creationId xmlns:a16="http://schemas.microsoft.com/office/drawing/2014/main" xmlns="" id="{1BC7E22C-4634-4ED2-B516-C3853CA13FB9}"/>
              </a:ext>
            </a:extLst>
          </p:cNvPr>
          <p:cNvSpPr>
            <a:spLocks noChangeArrowheads="1"/>
          </p:cNvSpPr>
          <p:nvPr/>
        </p:nvSpPr>
        <p:spPr bwMode="auto">
          <a:xfrm>
            <a:off x="595313" y="731838"/>
            <a:ext cx="8264525" cy="646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tr-TR" sz="3600"/>
              <a:t>KIZGINLIK DÖNGÜSÜ PERİYODLARI</a:t>
            </a:r>
          </a:p>
        </p:txBody>
      </p:sp>
      <p:sp>
        <p:nvSpPr>
          <p:cNvPr id="6" name="AutoShape 8">
            <a:extLst>
              <a:ext uri="{FF2B5EF4-FFF2-40B4-BE49-F238E27FC236}">
                <a16:creationId xmlns:a16="http://schemas.microsoft.com/office/drawing/2014/main" xmlns="" id="{DC06CBFB-F10F-4C47-9DB8-517C31DD6D55}"/>
              </a:ext>
            </a:extLst>
          </p:cNvPr>
          <p:cNvSpPr>
            <a:spLocks noChangeArrowheads="1"/>
          </p:cNvSpPr>
          <p:nvPr/>
        </p:nvSpPr>
        <p:spPr bwMode="auto">
          <a:xfrm>
            <a:off x="468313" y="1628775"/>
            <a:ext cx="8351837" cy="2592388"/>
          </a:xfrm>
          <a:prstGeom prst="flowChartAlternateProcess">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tr-TR" altLang="tr-TR"/>
          </a:p>
        </p:txBody>
      </p:sp>
      <p:pic>
        <p:nvPicPr>
          <p:cNvPr id="7" name="Picture 11" descr="BovineEstrusCycle">
            <a:extLst>
              <a:ext uri="{FF2B5EF4-FFF2-40B4-BE49-F238E27FC236}">
                <a16:creationId xmlns:a16="http://schemas.microsoft.com/office/drawing/2014/main" xmlns="" id="{97212A5F-E8E4-4301-807B-0C52E3F714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361" t="14413" r="2203"/>
          <a:stretch>
            <a:fillRect/>
          </a:stretch>
        </p:blipFill>
        <p:spPr bwMode="auto">
          <a:xfrm>
            <a:off x="4356100" y="1773238"/>
            <a:ext cx="3095625" cy="237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AutoShape 12">
            <a:extLst>
              <a:ext uri="{FF2B5EF4-FFF2-40B4-BE49-F238E27FC236}">
                <a16:creationId xmlns:a16="http://schemas.microsoft.com/office/drawing/2014/main" xmlns="" id="{C736D96E-A5A6-4E0A-81F8-2612372CCADD}"/>
              </a:ext>
            </a:extLst>
          </p:cNvPr>
          <p:cNvSpPr>
            <a:spLocks noChangeArrowheads="1"/>
          </p:cNvSpPr>
          <p:nvPr/>
        </p:nvSpPr>
        <p:spPr bwMode="auto">
          <a:xfrm>
            <a:off x="468313" y="4365625"/>
            <a:ext cx="8351837" cy="1800225"/>
          </a:xfrm>
          <a:prstGeom prst="flowChartAlternateProcess">
            <a:avLst/>
          </a:prstGeom>
          <a:solidFill>
            <a:srgbClr val="CC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tr-TR" altLang="tr-TR"/>
          </a:p>
        </p:txBody>
      </p:sp>
      <p:sp>
        <p:nvSpPr>
          <p:cNvPr id="9" name="Rectangle 13">
            <a:extLst>
              <a:ext uri="{FF2B5EF4-FFF2-40B4-BE49-F238E27FC236}">
                <a16:creationId xmlns:a16="http://schemas.microsoft.com/office/drawing/2014/main" xmlns="" id="{ED0E9992-EEB2-49A3-9AA2-3E4B6CC522E6}"/>
              </a:ext>
            </a:extLst>
          </p:cNvPr>
          <p:cNvSpPr>
            <a:spLocks noChangeArrowheads="1"/>
          </p:cNvSpPr>
          <p:nvPr/>
        </p:nvSpPr>
        <p:spPr bwMode="auto">
          <a:xfrm>
            <a:off x="539750" y="1628775"/>
            <a:ext cx="7991475" cy="4376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2" algn="just" eaLnBrk="1" hangingPunct="1">
              <a:lnSpc>
                <a:spcPct val="170000"/>
              </a:lnSpc>
              <a:buClr>
                <a:srgbClr val="D60093"/>
              </a:buClr>
              <a:buSzPct val="150000"/>
              <a:buFont typeface="Wingdings" panose="05000000000000000000" pitchFamily="2" charset="2"/>
              <a:buChar char="ü"/>
            </a:pPr>
            <a:r>
              <a:rPr lang="tr-TR" altLang="tr-TR" sz="2400" dirty="0"/>
              <a:t>Östrus</a:t>
            </a:r>
          </a:p>
          <a:p>
            <a:pPr lvl="2" algn="just" eaLnBrk="1" hangingPunct="1">
              <a:lnSpc>
                <a:spcPct val="170000"/>
              </a:lnSpc>
              <a:buClr>
                <a:srgbClr val="D60093"/>
              </a:buClr>
              <a:buSzPct val="150000"/>
              <a:buFont typeface="Wingdings" panose="05000000000000000000" pitchFamily="2" charset="2"/>
              <a:buChar char="ü"/>
            </a:pPr>
            <a:r>
              <a:rPr lang="tr-TR" altLang="tr-TR" sz="2400" dirty="0"/>
              <a:t>Metöstrus</a:t>
            </a:r>
          </a:p>
          <a:p>
            <a:pPr lvl="2" algn="just" eaLnBrk="1" hangingPunct="1">
              <a:lnSpc>
                <a:spcPct val="170000"/>
              </a:lnSpc>
              <a:buClr>
                <a:srgbClr val="D60093"/>
              </a:buClr>
              <a:buSzPct val="150000"/>
              <a:buFont typeface="Wingdings" panose="05000000000000000000" pitchFamily="2" charset="2"/>
              <a:buChar char="ü"/>
            </a:pPr>
            <a:r>
              <a:rPr lang="tr-TR" altLang="tr-TR" sz="2400" dirty="0"/>
              <a:t>Diöstrus </a:t>
            </a:r>
          </a:p>
          <a:p>
            <a:pPr lvl="2" algn="just" eaLnBrk="1" hangingPunct="1">
              <a:lnSpc>
                <a:spcPct val="170000"/>
              </a:lnSpc>
              <a:buClr>
                <a:srgbClr val="D60093"/>
              </a:buClr>
              <a:buSzPct val="150000"/>
              <a:buFont typeface="Wingdings" panose="05000000000000000000" pitchFamily="2" charset="2"/>
              <a:buChar char="ü"/>
            </a:pPr>
            <a:r>
              <a:rPr lang="tr-TR" altLang="tr-TR" sz="2400" dirty="0"/>
              <a:t>Proöstrus</a:t>
            </a:r>
          </a:p>
          <a:p>
            <a:pPr algn="just" eaLnBrk="1" hangingPunct="1">
              <a:lnSpc>
                <a:spcPct val="120000"/>
              </a:lnSpc>
            </a:pPr>
            <a:endParaRPr lang="tr-TR" altLang="tr-TR" sz="2400" dirty="0"/>
          </a:p>
          <a:p>
            <a:pPr algn="just" eaLnBrk="1" hangingPunct="1">
              <a:lnSpc>
                <a:spcPct val="120000"/>
              </a:lnSpc>
              <a:buClr>
                <a:srgbClr val="D60093"/>
              </a:buClr>
              <a:buSzPct val="115000"/>
              <a:buFont typeface="Wingdings" panose="05000000000000000000" pitchFamily="2" charset="2"/>
              <a:buChar char="Ø"/>
            </a:pPr>
            <a:r>
              <a:rPr lang="tr-TR" altLang="tr-TR" sz="2400" dirty="0"/>
              <a:t>Bu periyodlar, doğum sonrası (post </a:t>
            </a:r>
            <a:r>
              <a:rPr lang="tr-TR" altLang="tr-TR" sz="2400" dirty="0" err="1"/>
              <a:t>partum</a:t>
            </a:r>
            <a:r>
              <a:rPr lang="tr-TR" altLang="tr-TR" sz="2400" dirty="0"/>
              <a:t>) erken dönemde </a:t>
            </a:r>
            <a:r>
              <a:rPr lang="tr-TR" altLang="tr-TR" sz="2400" i="1" dirty="0"/>
              <a:t>anöstrus</a:t>
            </a:r>
            <a:r>
              <a:rPr lang="tr-TR" altLang="tr-TR" sz="2400" dirty="0"/>
              <a:t> (döngünün olmaması) periyodu hariç döngüsel olarak ve birbiri ardına gerçekleşmektedir.</a:t>
            </a:r>
          </a:p>
        </p:txBody>
      </p:sp>
    </p:spTree>
    <p:extLst>
      <p:ext uri="{BB962C8B-B14F-4D97-AF65-F5344CB8AC3E}">
        <p14:creationId xmlns:p14="http://schemas.microsoft.com/office/powerpoint/2010/main" val="31898800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9495" name="Group 119">
            <a:extLst>
              <a:ext uri="{FF2B5EF4-FFF2-40B4-BE49-F238E27FC236}">
                <a16:creationId xmlns:a16="http://schemas.microsoft.com/office/drawing/2014/main" xmlns="" id="{0FD5EE0F-EB18-44B1-BF67-3F9167E6FCC3}"/>
              </a:ext>
            </a:extLst>
          </p:cNvPr>
          <p:cNvGraphicFramePr>
            <a:graphicFrameLocks noGrp="1"/>
          </p:cNvGraphicFramePr>
          <p:nvPr>
            <p:ph/>
            <p:extLst>
              <p:ext uri="{D42A27DB-BD31-4B8C-83A1-F6EECF244321}">
                <p14:modId xmlns:p14="http://schemas.microsoft.com/office/powerpoint/2010/main" val="1929313056"/>
              </p:ext>
            </p:extLst>
          </p:nvPr>
        </p:nvGraphicFramePr>
        <p:xfrm>
          <a:off x="395288" y="1196975"/>
          <a:ext cx="8280400" cy="4968876"/>
        </p:xfrm>
        <a:graphic>
          <a:graphicData uri="http://schemas.openxmlformats.org/drawingml/2006/table">
            <a:tbl>
              <a:tblPr/>
              <a:tblGrid>
                <a:gridCol w="2606675">
                  <a:extLst>
                    <a:ext uri="{9D8B030D-6E8A-4147-A177-3AD203B41FA5}">
                      <a16:colId xmlns:a16="http://schemas.microsoft.com/office/drawing/2014/main" xmlns="" val="1780143254"/>
                    </a:ext>
                  </a:extLst>
                </a:gridCol>
                <a:gridCol w="1597025">
                  <a:extLst>
                    <a:ext uri="{9D8B030D-6E8A-4147-A177-3AD203B41FA5}">
                      <a16:colId xmlns:a16="http://schemas.microsoft.com/office/drawing/2014/main" xmlns="" val="4054460574"/>
                    </a:ext>
                  </a:extLst>
                </a:gridCol>
                <a:gridCol w="1084262">
                  <a:extLst>
                    <a:ext uri="{9D8B030D-6E8A-4147-A177-3AD203B41FA5}">
                      <a16:colId xmlns:a16="http://schemas.microsoft.com/office/drawing/2014/main" xmlns="" val="3802504649"/>
                    </a:ext>
                  </a:extLst>
                </a:gridCol>
                <a:gridCol w="1503363">
                  <a:extLst>
                    <a:ext uri="{9D8B030D-6E8A-4147-A177-3AD203B41FA5}">
                      <a16:colId xmlns:a16="http://schemas.microsoft.com/office/drawing/2014/main" xmlns="" val="3541069894"/>
                    </a:ext>
                  </a:extLst>
                </a:gridCol>
                <a:gridCol w="1489075">
                  <a:extLst>
                    <a:ext uri="{9D8B030D-6E8A-4147-A177-3AD203B41FA5}">
                      <a16:colId xmlns:a16="http://schemas.microsoft.com/office/drawing/2014/main" xmlns="" val="3886861939"/>
                    </a:ext>
                  </a:extLst>
                </a:gridCol>
              </a:tblGrid>
              <a:tr h="823913">
                <a:tc>
                  <a:txBody>
                    <a:bodyPr/>
                    <a:lstStyle>
                      <a:lvl1pPr eaLnBrk="0" hangingPunct="0">
                        <a:spcBef>
                          <a:spcPts val="600"/>
                        </a:spcBef>
                        <a:buClr>
                          <a:schemeClr val="accent2"/>
                        </a:buClr>
                        <a:buSzPct val="85000"/>
                        <a:buFont typeface="Wingdings 2" panose="05020102010507070707" pitchFamily="18" charset="2"/>
                        <a:defRPr sz="2200">
                          <a:solidFill>
                            <a:schemeClr val="tx1"/>
                          </a:solidFill>
                          <a:latin typeface="Constantia" panose="02030602050306030303" pitchFamily="18" charset="0"/>
                        </a:defRPr>
                      </a:lvl1pPr>
                      <a:lvl2pPr eaLnBrk="0" hangingPunct="0">
                        <a:spcBef>
                          <a:spcPts val="300"/>
                        </a:spcBef>
                        <a:buClr>
                          <a:srgbClr val="D6903D"/>
                        </a:buClr>
                        <a:buSzPct val="85000"/>
                        <a:buFont typeface="Wingdings 2" panose="05020102010507070707" pitchFamily="18" charset="2"/>
                        <a:defRPr sz="2000">
                          <a:solidFill>
                            <a:schemeClr val="tx2"/>
                          </a:solidFill>
                          <a:latin typeface="Constantia" panose="02030602050306030303" pitchFamily="18" charset="0"/>
                        </a:defRPr>
                      </a:lvl2pPr>
                      <a:lvl3pPr eaLnBrk="0" hangingPunct="0">
                        <a:spcBef>
                          <a:spcPts val="300"/>
                        </a:spcBef>
                        <a:buClr>
                          <a:srgbClr val="B37732"/>
                        </a:buClr>
                        <a:buSzPct val="85000"/>
                        <a:buFont typeface="Wingdings 2" panose="05020102010507070707" pitchFamily="18" charset="2"/>
                        <a:defRPr sz="1900">
                          <a:solidFill>
                            <a:schemeClr val="tx1"/>
                          </a:solidFill>
                          <a:latin typeface="Constantia" panose="02030602050306030303" pitchFamily="18" charset="0"/>
                        </a:defRPr>
                      </a:lvl3pPr>
                      <a:lvl4pPr eaLnBrk="0" hangingPunct="0">
                        <a:spcBef>
                          <a:spcPts val="300"/>
                        </a:spcBef>
                        <a:buClr>
                          <a:srgbClr val="D6903D"/>
                        </a:buClr>
                        <a:buSzPct val="85000"/>
                        <a:buFont typeface="Wingdings 2" panose="05020102010507070707" pitchFamily="18" charset="2"/>
                        <a:defRPr sz="1700">
                          <a:solidFill>
                            <a:schemeClr val="tx1"/>
                          </a:solidFill>
                          <a:latin typeface="Constantia" panose="02030602050306030303" pitchFamily="18" charset="0"/>
                        </a:defRPr>
                      </a:lvl4pPr>
                      <a:lvl5pPr eaLnBrk="0" hangingPunct="0">
                        <a:spcBef>
                          <a:spcPts val="338"/>
                        </a:spcBef>
                        <a:buClr>
                          <a:srgbClr val="D6903D"/>
                        </a:buClr>
                        <a:buSzPct val="85000"/>
                        <a:buFont typeface="Wingdings 2" panose="05020102010507070707" pitchFamily="18" charset="2"/>
                        <a:defRPr sz="1400">
                          <a:solidFill>
                            <a:schemeClr val="tx1"/>
                          </a:solidFill>
                          <a:latin typeface="Constantia" panose="02030602050306030303" pitchFamily="18" charset="0"/>
                        </a:defRPr>
                      </a:lvl5pPr>
                      <a:lvl6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6pPr>
                      <a:lvl7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7pPr>
                      <a:lvl8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8pPr>
                      <a:lvl9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9pPr>
                    </a:lstStyle>
                    <a:p>
                      <a:pPr marL="0" marR="0" lvl="0" indent="0" algn="l" defTabSz="914400" rtl="0" eaLnBrk="0" fontAlgn="base" latinLnBrk="0" hangingPunct="0">
                        <a:lnSpc>
                          <a:spcPct val="100000"/>
                        </a:lnSpc>
                        <a:spcBef>
                          <a:spcPts val="600"/>
                        </a:spcBef>
                        <a:spcAft>
                          <a:spcPct val="0"/>
                        </a:spcAft>
                        <a:buClr>
                          <a:schemeClr val="accent2"/>
                        </a:buClr>
                        <a:buSzPct val="85000"/>
                        <a:buFont typeface="Wingdings 2" panose="05020102010507070707" pitchFamily="18" charset="2"/>
                        <a:buNone/>
                        <a:tabLst/>
                      </a:pPr>
                      <a:endParaRPr kumimoji="0" lang="tr-TR" altLang="tr-TR" sz="1800" b="0" i="0" u="none" strike="noStrike" cap="none" normalizeH="0" baseline="0">
                        <a:ln>
                          <a:noFill/>
                        </a:ln>
                        <a:solidFill>
                          <a:schemeClr val="tx1"/>
                        </a:solidFill>
                        <a:effectLst/>
                        <a:latin typeface="Tahoma" panose="020B0604030504040204" pitchFamily="34" charset="0"/>
                      </a:endParaRPr>
                    </a:p>
                  </a:txBody>
                  <a:tcPr anchor="ctr"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2"/>
                        </a:buClr>
                        <a:buSzPct val="85000"/>
                        <a:buFont typeface="Wingdings 2" panose="05020102010507070707" pitchFamily="18" charset="2"/>
                        <a:defRPr sz="2200">
                          <a:solidFill>
                            <a:schemeClr val="tx1"/>
                          </a:solidFill>
                          <a:latin typeface="Constantia" panose="02030602050306030303" pitchFamily="18" charset="0"/>
                        </a:defRPr>
                      </a:lvl1pPr>
                      <a:lvl2pPr eaLnBrk="0" hangingPunct="0">
                        <a:spcBef>
                          <a:spcPts val="300"/>
                        </a:spcBef>
                        <a:buClr>
                          <a:srgbClr val="D6903D"/>
                        </a:buClr>
                        <a:buSzPct val="85000"/>
                        <a:buFont typeface="Wingdings 2" panose="05020102010507070707" pitchFamily="18" charset="2"/>
                        <a:defRPr sz="2000">
                          <a:solidFill>
                            <a:schemeClr val="tx2"/>
                          </a:solidFill>
                          <a:latin typeface="Constantia" panose="02030602050306030303" pitchFamily="18" charset="0"/>
                        </a:defRPr>
                      </a:lvl2pPr>
                      <a:lvl3pPr eaLnBrk="0" hangingPunct="0">
                        <a:spcBef>
                          <a:spcPts val="300"/>
                        </a:spcBef>
                        <a:buClr>
                          <a:srgbClr val="B37732"/>
                        </a:buClr>
                        <a:buSzPct val="85000"/>
                        <a:buFont typeface="Wingdings 2" panose="05020102010507070707" pitchFamily="18" charset="2"/>
                        <a:defRPr sz="1900">
                          <a:solidFill>
                            <a:schemeClr val="tx1"/>
                          </a:solidFill>
                          <a:latin typeface="Constantia" panose="02030602050306030303" pitchFamily="18" charset="0"/>
                        </a:defRPr>
                      </a:lvl3pPr>
                      <a:lvl4pPr eaLnBrk="0" hangingPunct="0">
                        <a:spcBef>
                          <a:spcPts val="300"/>
                        </a:spcBef>
                        <a:buClr>
                          <a:srgbClr val="D6903D"/>
                        </a:buClr>
                        <a:buSzPct val="85000"/>
                        <a:buFont typeface="Wingdings 2" panose="05020102010507070707" pitchFamily="18" charset="2"/>
                        <a:defRPr sz="1700">
                          <a:solidFill>
                            <a:schemeClr val="tx1"/>
                          </a:solidFill>
                          <a:latin typeface="Constantia" panose="02030602050306030303" pitchFamily="18" charset="0"/>
                        </a:defRPr>
                      </a:lvl4pPr>
                      <a:lvl5pPr eaLnBrk="0" hangingPunct="0">
                        <a:spcBef>
                          <a:spcPts val="338"/>
                        </a:spcBef>
                        <a:buClr>
                          <a:srgbClr val="D6903D"/>
                        </a:buClr>
                        <a:buSzPct val="85000"/>
                        <a:buFont typeface="Wingdings 2" panose="05020102010507070707" pitchFamily="18" charset="2"/>
                        <a:defRPr sz="1400">
                          <a:solidFill>
                            <a:schemeClr val="tx1"/>
                          </a:solidFill>
                          <a:latin typeface="Constantia" panose="02030602050306030303" pitchFamily="18" charset="0"/>
                        </a:defRPr>
                      </a:lvl5pPr>
                      <a:lvl6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6pPr>
                      <a:lvl7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7pPr>
                      <a:lvl8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8pPr>
                      <a:lvl9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İnek</a:t>
                      </a:r>
                      <a:endParaRPr kumimoji="0" lang="tr-TR" altLang="tr-TR" sz="1800" b="0" i="0" u="none" strike="noStrike" cap="none" normalizeH="0" baseline="0">
                        <a:ln>
                          <a:noFill/>
                        </a:ln>
                        <a:solidFill>
                          <a:schemeClr val="tx1"/>
                        </a:solidFill>
                        <a:effectLst/>
                        <a:latin typeface="Tahoma" panose="020B0604030504040204" pitchFamily="34" charset="0"/>
                      </a:endParaRPr>
                    </a:p>
                  </a:txBody>
                  <a:tcPr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2"/>
                        </a:buClr>
                        <a:buSzPct val="85000"/>
                        <a:buFont typeface="Wingdings 2" panose="05020102010507070707" pitchFamily="18" charset="2"/>
                        <a:defRPr sz="2200">
                          <a:solidFill>
                            <a:schemeClr val="tx1"/>
                          </a:solidFill>
                          <a:latin typeface="Constantia" panose="02030602050306030303" pitchFamily="18" charset="0"/>
                        </a:defRPr>
                      </a:lvl1pPr>
                      <a:lvl2pPr eaLnBrk="0" hangingPunct="0">
                        <a:spcBef>
                          <a:spcPts val="300"/>
                        </a:spcBef>
                        <a:buClr>
                          <a:srgbClr val="D6903D"/>
                        </a:buClr>
                        <a:buSzPct val="85000"/>
                        <a:buFont typeface="Wingdings 2" panose="05020102010507070707" pitchFamily="18" charset="2"/>
                        <a:defRPr sz="2000">
                          <a:solidFill>
                            <a:schemeClr val="tx2"/>
                          </a:solidFill>
                          <a:latin typeface="Constantia" panose="02030602050306030303" pitchFamily="18" charset="0"/>
                        </a:defRPr>
                      </a:lvl2pPr>
                      <a:lvl3pPr eaLnBrk="0" hangingPunct="0">
                        <a:spcBef>
                          <a:spcPts val="300"/>
                        </a:spcBef>
                        <a:buClr>
                          <a:srgbClr val="B37732"/>
                        </a:buClr>
                        <a:buSzPct val="85000"/>
                        <a:buFont typeface="Wingdings 2" panose="05020102010507070707" pitchFamily="18" charset="2"/>
                        <a:defRPr sz="1900">
                          <a:solidFill>
                            <a:schemeClr val="tx1"/>
                          </a:solidFill>
                          <a:latin typeface="Constantia" panose="02030602050306030303" pitchFamily="18" charset="0"/>
                        </a:defRPr>
                      </a:lvl3pPr>
                      <a:lvl4pPr eaLnBrk="0" hangingPunct="0">
                        <a:spcBef>
                          <a:spcPts val="300"/>
                        </a:spcBef>
                        <a:buClr>
                          <a:srgbClr val="D6903D"/>
                        </a:buClr>
                        <a:buSzPct val="85000"/>
                        <a:buFont typeface="Wingdings 2" panose="05020102010507070707" pitchFamily="18" charset="2"/>
                        <a:defRPr sz="1700">
                          <a:solidFill>
                            <a:schemeClr val="tx1"/>
                          </a:solidFill>
                          <a:latin typeface="Constantia" panose="02030602050306030303" pitchFamily="18" charset="0"/>
                        </a:defRPr>
                      </a:lvl4pPr>
                      <a:lvl5pPr eaLnBrk="0" hangingPunct="0">
                        <a:spcBef>
                          <a:spcPts val="338"/>
                        </a:spcBef>
                        <a:buClr>
                          <a:srgbClr val="D6903D"/>
                        </a:buClr>
                        <a:buSzPct val="85000"/>
                        <a:buFont typeface="Wingdings 2" panose="05020102010507070707" pitchFamily="18" charset="2"/>
                        <a:defRPr sz="1400">
                          <a:solidFill>
                            <a:schemeClr val="tx1"/>
                          </a:solidFill>
                          <a:latin typeface="Constantia" panose="02030602050306030303" pitchFamily="18" charset="0"/>
                        </a:defRPr>
                      </a:lvl5pPr>
                      <a:lvl6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6pPr>
                      <a:lvl7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7pPr>
                      <a:lvl8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8pPr>
                      <a:lvl9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Koyun</a:t>
                      </a:r>
                      <a:endParaRPr kumimoji="0" lang="tr-TR" altLang="tr-TR" sz="1800" b="0" i="0" u="none" strike="noStrike" cap="none" normalizeH="0" baseline="0">
                        <a:ln>
                          <a:noFill/>
                        </a:ln>
                        <a:solidFill>
                          <a:schemeClr val="tx1"/>
                        </a:solidFill>
                        <a:effectLst/>
                        <a:latin typeface="Tahoma" panose="020B0604030504040204" pitchFamily="34" charset="0"/>
                      </a:endParaRPr>
                    </a:p>
                  </a:txBody>
                  <a:tcPr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2"/>
                        </a:buClr>
                        <a:buSzPct val="85000"/>
                        <a:buFont typeface="Wingdings 2" panose="05020102010507070707" pitchFamily="18" charset="2"/>
                        <a:defRPr sz="2200">
                          <a:solidFill>
                            <a:schemeClr val="tx1"/>
                          </a:solidFill>
                          <a:latin typeface="Constantia" panose="02030602050306030303" pitchFamily="18" charset="0"/>
                        </a:defRPr>
                      </a:lvl1pPr>
                      <a:lvl2pPr eaLnBrk="0" hangingPunct="0">
                        <a:spcBef>
                          <a:spcPts val="300"/>
                        </a:spcBef>
                        <a:buClr>
                          <a:srgbClr val="D6903D"/>
                        </a:buClr>
                        <a:buSzPct val="85000"/>
                        <a:buFont typeface="Wingdings 2" panose="05020102010507070707" pitchFamily="18" charset="2"/>
                        <a:defRPr sz="2000">
                          <a:solidFill>
                            <a:schemeClr val="tx2"/>
                          </a:solidFill>
                          <a:latin typeface="Constantia" panose="02030602050306030303" pitchFamily="18" charset="0"/>
                        </a:defRPr>
                      </a:lvl2pPr>
                      <a:lvl3pPr eaLnBrk="0" hangingPunct="0">
                        <a:spcBef>
                          <a:spcPts val="300"/>
                        </a:spcBef>
                        <a:buClr>
                          <a:srgbClr val="B37732"/>
                        </a:buClr>
                        <a:buSzPct val="85000"/>
                        <a:buFont typeface="Wingdings 2" panose="05020102010507070707" pitchFamily="18" charset="2"/>
                        <a:defRPr sz="1900">
                          <a:solidFill>
                            <a:schemeClr val="tx1"/>
                          </a:solidFill>
                          <a:latin typeface="Constantia" panose="02030602050306030303" pitchFamily="18" charset="0"/>
                        </a:defRPr>
                      </a:lvl3pPr>
                      <a:lvl4pPr eaLnBrk="0" hangingPunct="0">
                        <a:spcBef>
                          <a:spcPts val="300"/>
                        </a:spcBef>
                        <a:buClr>
                          <a:srgbClr val="D6903D"/>
                        </a:buClr>
                        <a:buSzPct val="85000"/>
                        <a:buFont typeface="Wingdings 2" panose="05020102010507070707" pitchFamily="18" charset="2"/>
                        <a:defRPr sz="1700">
                          <a:solidFill>
                            <a:schemeClr val="tx1"/>
                          </a:solidFill>
                          <a:latin typeface="Constantia" panose="02030602050306030303" pitchFamily="18" charset="0"/>
                        </a:defRPr>
                      </a:lvl4pPr>
                      <a:lvl5pPr eaLnBrk="0" hangingPunct="0">
                        <a:spcBef>
                          <a:spcPts val="338"/>
                        </a:spcBef>
                        <a:buClr>
                          <a:srgbClr val="D6903D"/>
                        </a:buClr>
                        <a:buSzPct val="85000"/>
                        <a:buFont typeface="Wingdings 2" panose="05020102010507070707" pitchFamily="18" charset="2"/>
                        <a:defRPr sz="1400">
                          <a:solidFill>
                            <a:schemeClr val="tx1"/>
                          </a:solidFill>
                          <a:latin typeface="Constantia" panose="02030602050306030303" pitchFamily="18" charset="0"/>
                        </a:defRPr>
                      </a:lvl5pPr>
                      <a:lvl6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6pPr>
                      <a:lvl7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7pPr>
                      <a:lvl8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8pPr>
                      <a:lvl9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Keçi</a:t>
                      </a:r>
                      <a:endParaRPr kumimoji="0" lang="tr-TR" altLang="tr-TR" sz="1800" b="0" i="0" u="none" strike="noStrike" cap="none" normalizeH="0" baseline="0">
                        <a:ln>
                          <a:noFill/>
                        </a:ln>
                        <a:solidFill>
                          <a:schemeClr val="tx1"/>
                        </a:solidFill>
                        <a:effectLst/>
                        <a:latin typeface="Tahoma" panose="020B0604030504040204" pitchFamily="34" charset="0"/>
                      </a:endParaRPr>
                    </a:p>
                  </a:txBody>
                  <a:tcPr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2"/>
                        </a:buClr>
                        <a:buSzPct val="85000"/>
                        <a:buFont typeface="Wingdings 2" panose="05020102010507070707" pitchFamily="18" charset="2"/>
                        <a:defRPr sz="2200">
                          <a:solidFill>
                            <a:schemeClr val="tx1"/>
                          </a:solidFill>
                          <a:latin typeface="Constantia" panose="02030602050306030303" pitchFamily="18" charset="0"/>
                        </a:defRPr>
                      </a:lvl1pPr>
                      <a:lvl2pPr eaLnBrk="0" hangingPunct="0">
                        <a:spcBef>
                          <a:spcPts val="300"/>
                        </a:spcBef>
                        <a:buClr>
                          <a:srgbClr val="D6903D"/>
                        </a:buClr>
                        <a:buSzPct val="85000"/>
                        <a:buFont typeface="Wingdings 2" panose="05020102010507070707" pitchFamily="18" charset="2"/>
                        <a:defRPr sz="2000">
                          <a:solidFill>
                            <a:schemeClr val="tx2"/>
                          </a:solidFill>
                          <a:latin typeface="Constantia" panose="02030602050306030303" pitchFamily="18" charset="0"/>
                        </a:defRPr>
                      </a:lvl2pPr>
                      <a:lvl3pPr eaLnBrk="0" hangingPunct="0">
                        <a:spcBef>
                          <a:spcPts val="300"/>
                        </a:spcBef>
                        <a:buClr>
                          <a:srgbClr val="B37732"/>
                        </a:buClr>
                        <a:buSzPct val="85000"/>
                        <a:buFont typeface="Wingdings 2" panose="05020102010507070707" pitchFamily="18" charset="2"/>
                        <a:defRPr sz="1900">
                          <a:solidFill>
                            <a:schemeClr val="tx1"/>
                          </a:solidFill>
                          <a:latin typeface="Constantia" panose="02030602050306030303" pitchFamily="18" charset="0"/>
                        </a:defRPr>
                      </a:lvl3pPr>
                      <a:lvl4pPr eaLnBrk="0" hangingPunct="0">
                        <a:spcBef>
                          <a:spcPts val="300"/>
                        </a:spcBef>
                        <a:buClr>
                          <a:srgbClr val="D6903D"/>
                        </a:buClr>
                        <a:buSzPct val="85000"/>
                        <a:buFont typeface="Wingdings 2" panose="05020102010507070707" pitchFamily="18" charset="2"/>
                        <a:defRPr sz="1700">
                          <a:solidFill>
                            <a:schemeClr val="tx1"/>
                          </a:solidFill>
                          <a:latin typeface="Constantia" panose="02030602050306030303" pitchFamily="18" charset="0"/>
                        </a:defRPr>
                      </a:lvl4pPr>
                      <a:lvl5pPr eaLnBrk="0" hangingPunct="0">
                        <a:spcBef>
                          <a:spcPts val="338"/>
                        </a:spcBef>
                        <a:buClr>
                          <a:srgbClr val="D6903D"/>
                        </a:buClr>
                        <a:buSzPct val="85000"/>
                        <a:buFont typeface="Wingdings 2" panose="05020102010507070707" pitchFamily="18" charset="2"/>
                        <a:defRPr sz="1400">
                          <a:solidFill>
                            <a:schemeClr val="tx1"/>
                          </a:solidFill>
                          <a:latin typeface="Constantia" panose="02030602050306030303" pitchFamily="18" charset="0"/>
                        </a:defRPr>
                      </a:lvl5pPr>
                      <a:lvl6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6pPr>
                      <a:lvl7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7pPr>
                      <a:lvl8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8pPr>
                      <a:lvl9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At</a:t>
                      </a:r>
                      <a:endParaRPr kumimoji="0" lang="tr-TR" altLang="tr-TR" sz="1800" b="0" i="0" u="none" strike="noStrike" cap="none" normalizeH="0" baseline="0">
                        <a:ln>
                          <a:noFill/>
                        </a:ln>
                        <a:solidFill>
                          <a:schemeClr val="tx1"/>
                        </a:solidFill>
                        <a:effectLst/>
                        <a:latin typeface="Tahoma" panose="020B0604030504040204" pitchFamily="34" charset="0"/>
                      </a:endParaRPr>
                    </a:p>
                  </a:txBody>
                  <a:tcPr anchor="ctr"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492124390"/>
                  </a:ext>
                </a:extLst>
              </a:tr>
              <a:tr h="511175">
                <a:tc>
                  <a:txBody>
                    <a:bodyPr/>
                    <a:lstStyle>
                      <a:lvl1pPr eaLnBrk="0" hangingPunct="0">
                        <a:spcBef>
                          <a:spcPts val="600"/>
                        </a:spcBef>
                        <a:buClr>
                          <a:schemeClr val="accent2"/>
                        </a:buClr>
                        <a:buSzPct val="85000"/>
                        <a:buFont typeface="Wingdings 2" panose="05020102010507070707" pitchFamily="18" charset="2"/>
                        <a:defRPr sz="2200">
                          <a:solidFill>
                            <a:schemeClr val="tx1"/>
                          </a:solidFill>
                          <a:latin typeface="Constantia" panose="02030602050306030303" pitchFamily="18" charset="0"/>
                        </a:defRPr>
                      </a:lvl1pPr>
                      <a:lvl2pPr eaLnBrk="0" hangingPunct="0">
                        <a:spcBef>
                          <a:spcPts val="300"/>
                        </a:spcBef>
                        <a:buClr>
                          <a:srgbClr val="D6903D"/>
                        </a:buClr>
                        <a:buSzPct val="85000"/>
                        <a:buFont typeface="Wingdings 2" panose="05020102010507070707" pitchFamily="18" charset="2"/>
                        <a:defRPr sz="2000">
                          <a:solidFill>
                            <a:schemeClr val="tx2"/>
                          </a:solidFill>
                          <a:latin typeface="Constantia" panose="02030602050306030303" pitchFamily="18" charset="0"/>
                        </a:defRPr>
                      </a:lvl2pPr>
                      <a:lvl3pPr eaLnBrk="0" hangingPunct="0">
                        <a:spcBef>
                          <a:spcPts val="300"/>
                        </a:spcBef>
                        <a:buClr>
                          <a:srgbClr val="B37732"/>
                        </a:buClr>
                        <a:buSzPct val="85000"/>
                        <a:buFont typeface="Wingdings 2" panose="05020102010507070707" pitchFamily="18" charset="2"/>
                        <a:defRPr sz="1900">
                          <a:solidFill>
                            <a:schemeClr val="tx1"/>
                          </a:solidFill>
                          <a:latin typeface="Constantia" panose="02030602050306030303" pitchFamily="18" charset="0"/>
                        </a:defRPr>
                      </a:lvl3pPr>
                      <a:lvl4pPr eaLnBrk="0" hangingPunct="0">
                        <a:spcBef>
                          <a:spcPts val="300"/>
                        </a:spcBef>
                        <a:buClr>
                          <a:srgbClr val="D6903D"/>
                        </a:buClr>
                        <a:buSzPct val="85000"/>
                        <a:buFont typeface="Wingdings 2" panose="05020102010507070707" pitchFamily="18" charset="2"/>
                        <a:defRPr sz="1700">
                          <a:solidFill>
                            <a:schemeClr val="tx1"/>
                          </a:solidFill>
                          <a:latin typeface="Constantia" panose="02030602050306030303" pitchFamily="18" charset="0"/>
                        </a:defRPr>
                      </a:lvl4pPr>
                      <a:lvl5pPr eaLnBrk="0" hangingPunct="0">
                        <a:spcBef>
                          <a:spcPts val="338"/>
                        </a:spcBef>
                        <a:buClr>
                          <a:srgbClr val="D6903D"/>
                        </a:buClr>
                        <a:buSzPct val="85000"/>
                        <a:buFont typeface="Wingdings 2" panose="05020102010507070707" pitchFamily="18" charset="2"/>
                        <a:defRPr sz="1400">
                          <a:solidFill>
                            <a:schemeClr val="tx1"/>
                          </a:solidFill>
                          <a:latin typeface="Constantia" panose="02030602050306030303" pitchFamily="18" charset="0"/>
                        </a:defRPr>
                      </a:lvl5pPr>
                      <a:lvl6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6pPr>
                      <a:lvl7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7pPr>
                      <a:lvl8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8pPr>
                      <a:lvl9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Kızgınlık döngüsü (gün)</a:t>
                      </a:r>
                      <a:endParaRPr kumimoji="0" lang="tr-TR" altLang="tr-TR" sz="1800" b="0" i="0" u="none" strike="noStrike" cap="none" normalizeH="0" baseline="0">
                        <a:ln>
                          <a:noFill/>
                        </a:ln>
                        <a:solidFill>
                          <a:schemeClr val="tx1"/>
                        </a:solidFill>
                        <a:effectLst/>
                        <a:latin typeface="Tahoma" panose="020B0604030504040204" pitchFamily="34" charset="0"/>
                      </a:endParaRPr>
                    </a:p>
                  </a:txBody>
                  <a:tcPr anchor="ctr"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eaLnBrk="0" hangingPunct="0">
                        <a:spcBef>
                          <a:spcPts val="600"/>
                        </a:spcBef>
                        <a:buClr>
                          <a:schemeClr val="accent2"/>
                        </a:buClr>
                        <a:buSzPct val="85000"/>
                        <a:buFont typeface="Wingdings 2" panose="05020102010507070707" pitchFamily="18" charset="2"/>
                        <a:defRPr sz="2200">
                          <a:solidFill>
                            <a:schemeClr val="tx1"/>
                          </a:solidFill>
                          <a:latin typeface="Constantia" panose="02030602050306030303" pitchFamily="18" charset="0"/>
                        </a:defRPr>
                      </a:lvl1pPr>
                      <a:lvl2pPr eaLnBrk="0" hangingPunct="0">
                        <a:spcBef>
                          <a:spcPts val="300"/>
                        </a:spcBef>
                        <a:buClr>
                          <a:srgbClr val="D6903D"/>
                        </a:buClr>
                        <a:buSzPct val="85000"/>
                        <a:buFont typeface="Wingdings 2" panose="05020102010507070707" pitchFamily="18" charset="2"/>
                        <a:defRPr sz="2000">
                          <a:solidFill>
                            <a:schemeClr val="tx2"/>
                          </a:solidFill>
                          <a:latin typeface="Constantia" panose="02030602050306030303" pitchFamily="18" charset="0"/>
                        </a:defRPr>
                      </a:lvl2pPr>
                      <a:lvl3pPr eaLnBrk="0" hangingPunct="0">
                        <a:spcBef>
                          <a:spcPts val="300"/>
                        </a:spcBef>
                        <a:buClr>
                          <a:srgbClr val="B37732"/>
                        </a:buClr>
                        <a:buSzPct val="85000"/>
                        <a:buFont typeface="Wingdings 2" panose="05020102010507070707" pitchFamily="18" charset="2"/>
                        <a:defRPr sz="1900">
                          <a:solidFill>
                            <a:schemeClr val="tx1"/>
                          </a:solidFill>
                          <a:latin typeface="Constantia" panose="02030602050306030303" pitchFamily="18" charset="0"/>
                        </a:defRPr>
                      </a:lvl3pPr>
                      <a:lvl4pPr eaLnBrk="0" hangingPunct="0">
                        <a:spcBef>
                          <a:spcPts val="300"/>
                        </a:spcBef>
                        <a:buClr>
                          <a:srgbClr val="D6903D"/>
                        </a:buClr>
                        <a:buSzPct val="85000"/>
                        <a:buFont typeface="Wingdings 2" panose="05020102010507070707" pitchFamily="18" charset="2"/>
                        <a:defRPr sz="1700">
                          <a:solidFill>
                            <a:schemeClr val="tx1"/>
                          </a:solidFill>
                          <a:latin typeface="Constantia" panose="02030602050306030303" pitchFamily="18" charset="0"/>
                        </a:defRPr>
                      </a:lvl4pPr>
                      <a:lvl5pPr eaLnBrk="0" hangingPunct="0">
                        <a:spcBef>
                          <a:spcPts val="338"/>
                        </a:spcBef>
                        <a:buClr>
                          <a:srgbClr val="D6903D"/>
                        </a:buClr>
                        <a:buSzPct val="85000"/>
                        <a:buFont typeface="Wingdings 2" panose="05020102010507070707" pitchFamily="18" charset="2"/>
                        <a:defRPr sz="1400">
                          <a:solidFill>
                            <a:schemeClr val="tx1"/>
                          </a:solidFill>
                          <a:latin typeface="Constantia" panose="02030602050306030303" pitchFamily="18" charset="0"/>
                        </a:defRPr>
                      </a:lvl5pPr>
                      <a:lvl6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6pPr>
                      <a:lvl7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7pPr>
                      <a:lvl8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8pPr>
                      <a:lvl9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21</a:t>
                      </a:r>
                      <a:endParaRPr kumimoji="0" lang="tr-TR" altLang="tr-TR" sz="1800" b="0" i="0" u="none" strike="noStrike" cap="none" normalizeH="0" baseline="0">
                        <a:ln>
                          <a:noFill/>
                        </a:ln>
                        <a:solidFill>
                          <a:schemeClr val="tx1"/>
                        </a:solidFill>
                        <a:effectLst/>
                        <a:latin typeface="Tahoma" panose="020B0604030504040204" pitchFamily="34" charset="0"/>
                      </a:endParaRPr>
                    </a:p>
                  </a:txBody>
                  <a:tcPr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eaLnBrk="0" hangingPunct="0">
                        <a:spcBef>
                          <a:spcPts val="600"/>
                        </a:spcBef>
                        <a:buClr>
                          <a:schemeClr val="accent2"/>
                        </a:buClr>
                        <a:buSzPct val="85000"/>
                        <a:buFont typeface="Wingdings 2" panose="05020102010507070707" pitchFamily="18" charset="2"/>
                        <a:defRPr sz="2200">
                          <a:solidFill>
                            <a:schemeClr val="tx1"/>
                          </a:solidFill>
                          <a:latin typeface="Constantia" panose="02030602050306030303" pitchFamily="18" charset="0"/>
                        </a:defRPr>
                      </a:lvl1pPr>
                      <a:lvl2pPr eaLnBrk="0" hangingPunct="0">
                        <a:spcBef>
                          <a:spcPts val="300"/>
                        </a:spcBef>
                        <a:buClr>
                          <a:srgbClr val="D6903D"/>
                        </a:buClr>
                        <a:buSzPct val="85000"/>
                        <a:buFont typeface="Wingdings 2" panose="05020102010507070707" pitchFamily="18" charset="2"/>
                        <a:defRPr sz="2000">
                          <a:solidFill>
                            <a:schemeClr val="tx2"/>
                          </a:solidFill>
                          <a:latin typeface="Constantia" panose="02030602050306030303" pitchFamily="18" charset="0"/>
                        </a:defRPr>
                      </a:lvl2pPr>
                      <a:lvl3pPr eaLnBrk="0" hangingPunct="0">
                        <a:spcBef>
                          <a:spcPts val="300"/>
                        </a:spcBef>
                        <a:buClr>
                          <a:srgbClr val="B37732"/>
                        </a:buClr>
                        <a:buSzPct val="85000"/>
                        <a:buFont typeface="Wingdings 2" panose="05020102010507070707" pitchFamily="18" charset="2"/>
                        <a:defRPr sz="1900">
                          <a:solidFill>
                            <a:schemeClr val="tx1"/>
                          </a:solidFill>
                          <a:latin typeface="Constantia" panose="02030602050306030303" pitchFamily="18" charset="0"/>
                        </a:defRPr>
                      </a:lvl3pPr>
                      <a:lvl4pPr eaLnBrk="0" hangingPunct="0">
                        <a:spcBef>
                          <a:spcPts val="300"/>
                        </a:spcBef>
                        <a:buClr>
                          <a:srgbClr val="D6903D"/>
                        </a:buClr>
                        <a:buSzPct val="85000"/>
                        <a:buFont typeface="Wingdings 2" panose="05020102010507070707" pitchFamily="18" charset="2"/>
                        <a:defRPr sz="1700">
                          <a:solidFill>
                            <a:schemeClr val="tx1"/>
                          </a:solidFill>
                          <a:latin typeface="Constantia" panose="02030602050306030303" pitchFamily="18" charset="0"/>
                        </a:defRPr>
                      </a:lvl4pPr>
                      <a:lvl5pPr eaLnBrk="0" hangingPunct="0">
                        <a:spcBef>
                          <a:spcPts val="338"/>
                        </a:spcBef>
                        <a:buClr>
                          <a:srgbClr val="D6903D"/>
                        </a:buClr>
                        <a:buSzPct val="85000"/>
                        <a:buFont typeface="Wingdings 2" panose="05020102010507070707" pitchFamily="18" charset="2"/>
                        <a:defRPr sz="1400">
                          <a:solidFill>
                            <a:schemeClr val="tx1"/>
                          </a:solidFill>
                          <a:latin typeface="Constantia" panose="02030602050306030303" pitchFamily="18" charset="0"/>
                        </a:defRPr>
                      </a:lvl5pPr>
                      <a:lvl6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6pPr>
                      <a:lvl7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7pPr>
                      <a:lvl8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8pPr>
                      <a:lvl9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17</a:t>
                      </a:r>
                      <a:endParaRPr kumimoji="0" lang="tr-TR" altLang="tr-TR" sz="1800" b="0" i="0" u="none" strike="noStrike" cap="none" normalizeH="0" baseline="0">
                        <a:ln>
                          <a:noFill/>
                        </a:ln>
                        <a:solidFill>
                          <a:schemeClr val="tx1"/>
                        </a:solidFill>
                        <a:effectLst/>
                        <a:latin typeface="Tahoma" panose="020B0604030504040204" pitchFamily="34" charset="0"/>
                      </a:endParaRPr>
                    </a:p>
                  </a:txBody>
                  <a:tcPr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eaLnBrk="0" hangingPunct="0">
                        <a:spcBef>
                          <a:spcPts val="600"/>
                        </a:spcBef>
                        <a:buClr>
                          <a:schemeClr val="accent2"/>
                        </a:buClr>
                        <a:buSzPct val="85000"/>
                        <a:buFont typeface="Wingdings 2" panose="05020102010507070707" pitchFamily="18" charset="2"/>
                        <a:defRPr sz="2200">
                          <a:solidFill>
                            <a:schemeClr val="tx1"/>
                          </a:solidFill>
                          <a:latin typeface="Constantia" panose="02030602050306030303" pitchFamily="18" charset="0"/>
                        </a:defRPr>
                      </a:lvl1pPr>
                      <a:lvl2pPr eaLnBrk="0" hangingPunct="0">
                        <a:spcBef>
                          <a:spcPts val="300"/>
                        </a:spcBef>
                        <a:buClr>
                          <a:srgbClr val="D6903D"/>
                        </a:buClr>
                        <a:buSzPct val="85000"/>
                        <a:buFont typeface="Wingdings 2" panose="05020102010507070707" pitchFamily="18" charset="2"/>
                        <a:defRPr sz="2000">
                          <a:solidFill>
                            <a:schemeClr val="tx2"/>
                          </a:solidFill>
                          <a:latin typeface="Constantia" panose="02030602050306030303" pitchFamily="18" charset="0"/>
                        </a:defRPr>
                      </a:lvl2pPr>
                      <a:lvl3pPr eaLnBrk="0" hangingPunct="0">
                        <a:spcBef>
                          <a:spcPts val="300"/>
                        </a:spcBef>
                        <a:buClr>
                          <a:srgbClr val="B37732"/>
                        </a:buClr>
                        <a:buSzPct val="85000"/>
                        <a:buFont typeface="Wingdings 2" panose="05020102010507070707" pitchFamily="18" charset="2"/>
                        <a:defRPr sz="1900">
                          <a:solidFill>
                            <a:schemeClr val="tx1"/>
                          </a:solidFill>
                          <a:latin typeface="Constantia" panose="02030602050306030303" pitchFamily="18" charset="0"/>
                        </a:defRPr>
                      </a:lvl3pPr>
                      <a:lvl4pPr eaLnBrk="0" hangingPunct="0">
                        <a:spcBef>
                          <a:spcPts val="300"/>
                        </a:spcBef>
                        <a:buClr>
                          <a:srgbClr val="D6903D"/>
                        </a:buClr>
                        <a:buSzPct val="85000"/>
                        <a:buFont typeface="Wingdings 2" panose="05020102010507070707" pitchFamily="18" charset="2"/>
                        <a:defRPr sz="1700">
                          <a:solidFill>
                            <a:schemeClr val="tx1"/>
                          </a:solidFill>
                          <a:latin typeface="Constantia" panose="02030602050306030303" pitchFamily="18" charset="0"/>
                        </a:defRPr>
                      </a:lvl4pPr>
                      <a:lvl5pPr eaLnBrk="0" hangingPunct="0">
                        <a:spcBef>
                          <a:spcPts val="338"/>
                        </a:spcBef>
                        <a:buClr>
                          <a:srgbClr val="D6903D"/>
                        </a:buClr>
                        <a:buSzPct val="85000"/>
                        <a:buFont typeface="Wingdings 2" panose="05020102010507070707" pitchFamily="18" charset="2"/>
                        <a:defRPr sz="1400">
                          <a:solidFill>
                            <a:schemeClr val="tx1"/>
                          </a:solidFill>
                          <a:latin typeface="Constantia" panose="02030602050306030303" pitchFamily="18" charset="0"/>
                        </a:defRPr>
                      </a:lvl5pPr>
                      <a:lvl6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6pPr>
                      <a:lvl7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7pPr>
                      <a:lvl8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8pPr>
                      <a:lvl9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21</a:t>
                      </a:r>
                      <a:endParaRPr kumimoji="0" lang="tr-TR" altLang="tr-TR" sz="1800" b="0" i="0" u="none" strike="noStrike" cap="none" normalizeH="0" baseline="0">
                        <a:ln>
                          <a:noFill/>
                        </a:ln>
                        <a:solidFill>
                          <a:schemeClr val="tx1"/>
                        </a:solidFill>
                        <a:effectLst/>
                        <a:latin typeface="Tahoma" panose="020B0604030504040204" pitchFamily="34" charset="0"/>
                      </a:endParaRPr>
                    </a:p>
                  </a:txBody>
                  <a:tcPr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eaLnBrk="0" hangingPunct="0">
                        <a:spcBef>
                          <a:spcPts val="600"/>
                        </a:spcBef>
                        <a:buClr>
                          <a:schemeClr val="accent2"/>
                        </a:buClr>
                        <a:buSzPct val="85000"/>
                        <a:buFont typeface="Wingdings 2" panose="05020102010507070707" pitchFamily="18" charset="2"/>
                        <a:defRPr sz="2200">
                          <a:solidFill>
                            <a:schemeClr val="tx1"/>
                          </a:solidFill>
                          <a:latin typeface="Constantia" panose="02030602050306030303" pitchFamily="18" charset="0"/>
                        </a:defRPr>
                      </a:lvl1pPr>
                      <a:lvl2pPr eaLnBrk="0" hangingPunct="0">
                        <a:spcBef>
                          <a:spcPts val="300"/>
                        </a:spcBef>
                        <a:buClr>
                          <a:srgbClr val="D6903D"/>
                        </a:buClr>
                        <a:buSzPct val="85000"/>
                        <a:buFont typeface="Wingdings 2" panose="05020102010507070707" pitchFamily="18" charset="2"/>
                        <a:defRPr sz="2000">
                          <a:solidFill>
                            <a:schemeClr val="tx2"/>
                          </a:solidFill>
                          <a:latin typeface="Constantia" panose="02030602050306030303" pitchFamily="18" charset="0"/>
                        </a:defRPr>
                      </a:lvl2pPr>
                      <a:lvl3pPr eaLnBrk="0" hangingPunct="0">
                        <a:spcBef>
                          <a:spcPts val="300"/>
                        </a:spcBef>
                        <a:buClr>
                          <a:srgbClr val="B37732"/>
                        </a:buClr>
                        <a:buSzPct val="85000"/>
                        <a:buFont typeface="Wingdings 2" panose="05020102010507070707" pitchFamily="18" charset="2"/>
                        <a:defRPr sz="1900">
                          <a:solidFill>
                            <a:schemeClr val="tx1"/>
                          </a:solidFill>
                          <a:latin typeface="Constantia" panose="02030602050306030303" pitchFamily="18" charset="0"/>
                        </a:defRPr>
                      </a:lvl3pPr>
                      <a:lvl4pPr eaLnBrk="0" hangingPunct="0">
                        <a:spcBef>
                          <a:spcPts val="300"/>
                        </a:spcBef>
                        <a:buClr>
                          <a:srgbClr val="D6903D"/>
                        </a:buClr>
                        <a:buSzPct val="85000"/>
                        <a:buFont typeface="Wingdings 2" panose="05020102010507070707" pitchFamily="18" charset="2"/>
                        <a:defRPr sz="1700">
                          <a:solidFill>
                            <a:schemeClr val="tx1"/>
                          </a:solidFill>
                          <a:latin typeface="Constantia" panose="02030602050306030303" pitchFamily="18" charset="0"/>
                        </a:defRPr>
                      </a:lvl4pPr>
                      <a:lvl5pPr eaLnBrk="0" hangingPunct="0">
                        <a:spcBef>
                          <a:spcPts val="338"/>
                        </a:spcBef>
                        <a:buClr>
                          <a:srgbClr val="D6903D"/>
                        </a:buClr>
                        <a:buSzPct val="85000"/>
                        <a:buFont typeface="Wingdings 2" panose="05020102010507070707" pitchFamily="18" charset="2"/>
                        <a:defRPr sz="1400">
                          <a:solidFill>
                            <a:schemeClr val="tx1"/>
                          </a:solidFill>
                          <a:latin typeface="Constantia" panose="02030602050306030303" pitchFamily="18" charset="0"/>
                        </a:defRPr>
                      </a:lvl5pPr>
                      <a:lvl6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6pPr>
                      <a:lvl7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7pPr>
                      <a:lvl8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8pPr>
                      <a:lvl9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12</a:t>
                      </a:r>
                      <a:endParaRPr kumimoji="0" lang="tr-TR" altLang="tr-TR" sz="1800" b="0" i="0" u="none" strike="noStrike" cap="none" normalizeH="0" baseline="0">
                        <a:ln>
                          <a:noFill/>
                        </a:ln>
                        <a:solidFill>
                          <a:schemeClr val="tx1"/>
                        </a:solidFill>
                        <a:effectLst/>
                        <a:latin typeface="Tahoma" panose="020B0604030504040204" pitchFamily="34" charset="0"/>
                      </a:endParaRPr>
                    </a:p>
                  </a:txBody>
                  <a:tcPr anchor="ctr"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xmlns="" val="1917673419"/>
                  </a:ext>
                </a:extLst>
              </a:tr>
              <a:tr h="511175">
                <a:tc>
                  <a:txBody>
                    <a:bodyPr/>
                    <a:lstStyle>
                      <a:lvl1pPr eaLnBrk="0" hangingPunct="0">
                        <a:spcBef>
                          <a:spcPts val="600"/>
                        </a:spcBef>
                        <a:buClr>
                          <a:schemeClr val="accent2"/>
                        </a:buClr>
                        <a:buSzPct val="85000"/>
                        <a:buFont typeface="Wingdings 2" panose="05020102010507070707" pitchFamily="18" charset="2"/>
                        <a:defRPr sz="2200">
                          <a:solidFill>
                            <a:schemeClr val="tx1"/>
                          </a:solidFill>
                          <a:latin typeface="Constantia" panose="02030602050306030303" pitchFamily="18" charset="0"/>
                        </a:defRPr>
                      </a:lvl1pPr>
                      <a:lvl2pPr eaLnBrk="0" hangingPunct="0">
                        <a:spcBef>
                          <a:spcPts val="300"/>
                        </a:spcBef>
                        <a:buClr>
                          <a:srgbClr val="D6903D"/>
                        </a:buClr>
                        <a:buSzPct val="85000"/>
                        <a:buFont typeface="Wingdings 2" panose="05020102010507070707" pitchFamily="18" charset="2"/>
                        <a:defRPr sz="2000">
                          <a:solidFill>
                            <a:schemeClr val="tx2"/>
                          </a:solidFill>
                          <a:latin typeface="Constantia" panose="02030602050306030303" pitchFamily="18" charset="0"/>
                        </a:defRPr>
                      </a:lvl2pPr>
                      <a:lvl3pPr eaLnBrk="0" hangingPunct="0">
                        <a:spcBef>
                          <a:spcPts val="300"/>
                        </a:spcBef>
                        <a:buClr>
                          <a:srgbClr val="B37732"/>
                        </a:buClr>
                        <a:buSzPct val="85000"/>
                        <a:buFont typeface="Wingdings 2" panose="05020102010507070707" pitchFamily="18" charset="2"/>
                        <a:defRPr sz="1900">
                          <a:solidFill>
                            <a:schemeClr val="tx1"/>
                          </a:solidFill>
                          <a:latin typeface="Constantia" panose="02030602050306030303" pitchFamily="18" charset="0"/>
                        </a:defRPr>
                      </a:lvl3pPr>
                      <a:lvl4pPr eaLnBrk="0" hangingPunct="0">
                        <a:spcBef>
                          <a:spcPts val="300"/>
                        </a:spcBef>
                        <a:buClr>
                          <a:srgbClr val="D6903D"/>
                        </a:buClr>
                        <a:buSzPct val="85000"/>
                        <a:buFont typeface="Wingdings 2" panose="05020102010507070707" pitchFamily="18" charset="2"/>
                        <a:defRPr sz="1700">
                          <a:solidFill>
                            <a:schemeClr val="tx1"/>
                          </a:solidFill>
                          <a:latin typeface="Constantia" panose="02030602050306030303" pitchFamily="18" charset="0"/>
                        </a:defRPr>
                      </a:lvl4pPr>
                      <a:lvl5pPr eaLnBrk="0" hangingPunct="0">
                        <a:spcBef>
                          <a:spcPts val="338"/>
                        </a:spcBef>
                        <a:buClr>
                          <a:srgbClr val="D6903D"/>
                        </a:buClr>
                        <a:buSzPct val="85000"/>
                        <a:buFont typeface="Wingdings 2" panose="05020102010507070707" pitchFamily="18" charset="2"/>
                        <a:defRPr sz="1400">
                          <a:solidFill>
                            <a:schemeClr val="tx1"/>
                          </a:solidFill>
                          <a:latin typeface="Constantia" panose="02030602050306030303" pitchFamily="18" charset="0"/>
                        </a:defRPr>
                      </a:lvl5pPr>
                      <a:lvl6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6pPr>
                      <a:lvl7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7pPr>
                      <a:lvl8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8pPr>
                      <a:lvl9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    Metöstrus </a:t>
                      </a:r>
                      <a:endParaRPr kumimoji="0" lang="tr-TR" altLang="tr-TR" sz="1800" b="0" i="0" u="none" strike="noStrike" cap="none" normalizeH="0" baseline="0">
                        <a:ln>
                          <a:noFill/>
                        </a:ln>
                        <a:solidFill>
                          <a:schemeClr val="tx1"/>
                        </a:solidFill>
                        <a:effectLst/>
                        <a:latin typeface="Tahoma" panose="020B0604030504040204" pitchFamily="34" charset="0"/>
                      </a:endParaRPr>
                    </a:p>
                  </a:txBody>
                  <a:tcPr anchor="ctr" horzOverflow="overflow">
                    <a:lnL cap="flat">
                      <a:noFill/>
                    </a:lnL>
                    <a:lnR>
                      <a:noFill/>
                    </a:lnR>
                    <a:lnT>
                      <a:noFill/>
                    </a:lnT>
                    <a:lnB>
                      <a:noFill/>
                    </a:lnB>
                    <a:lnTlToBr>
                      <a:noFill/>
                    </a:lnTlToBr>
                    <a:lnBlToTr>
                      <a:noFill/>
                    </a:lnBlToTr>
                    <a:noFill/>
                  </a:tcPr>
                </a:tc>
                <a:tc>
                  <a:txBody>
                    <a:bodyPr/>
                    <a:lstStyle>
                      <a:lvl1pPr eaLnBrk="0" hangingPunct="0">
                        <a:spcBef>
                          <a:spcPts val="600"/>
                        </a:spcBef>
                        <a:buClr>
                          <a:schemeClr val="accent2"/>
                        </a:buClr>
                        <a:buSzPct val="85000"/>
                        <a:buFont typeface="Wingdings 2" panose="05020102010507070707" pitchFamily="18" charset="2"/>
                        <a:defRPr sz="2200">
                          <a:solidFill>
                            <a:schemeClr val="tx1"/>
                          </a:solidFill>
                          <a:latin typeface="Constantia" panose="02030602050306030303" pitchFamily="18" charset="0"/>
                        </a:defRPr>
                      </a:lvl1pPr>
                      <a:lvl2pPr eaLnBrk="0" hangingPunct="0">
                        <a:spcBef>
                          <a:spcPts val="300"/>
                        </a:spcBef>
                        <a:buClr>
                          <a:srgbClr val="D6903D"/>
                        </a:buClr>
                        <a:buSzPct val="85000"/>
                        <a:buFont typeface="Wingdings 2" panose="05020102010507070707" pitchFamily="18" charset="2"/>
                        <a:defRPr sz="2000">
                          <a:solidFill>
                            <a:schemeClr val="tx2"/>
                          </a:solidFill>
                          <a:latin typeface="Constantia" panose="02030602050306030303" pitchFamily="18" charset="0"/>
                        </a:defRPr>
                      </a:lvl2pPr>
                      <a:lvl3pPr eaLnBrk="0" hangingPunct="0">
                        <a:spcBef>
                          <a:spcPts val="300"/>
                        </a:spcBef>
                        <a:buClr>
                          <a:srgbClr val="B37732"/>
                        </a:buClr>
                        <a:buSzPct val="85000"/>
                        <a:buFont typeface="Wingdings 2" panose="05020102010507070707" pitchFamily="18" charset="2"/>
                        <a:defRPr sz="1900">
                          <a:solidFill>
                            <a:schemeClr val="tx1"/>
                          </a:solidFill>
                          <a:latin typeface="Constantia" panose="02030602050306030303" pitchFamily="18" charset="0"/>
                        </a:defRPr>
                      </a:lvl3pPr>
                      <a:lvl4pPr eaLnBrk="0" hangingPunct="0">
                        <a:spcBef>
                          <a:spcPts val="300"/>
                        </a:spcBef>
                        <a:buClr>
                          <a:srgbClr val="D6903D"/>
                        </a:buClr>
                        <a:buSzPct val="85000"/>
                        <a:buFont typeface="Wingdings 2" panose="05020102010507070707" pitchFamily="18" charset="2"/>
                        <a:defRPr sz="1700">
                          <a:solidFill>
                            <a:schemeClr val="tx1"/>
                          </a:solidFill>
                          <a:latin typeface="Constantia" panose="02030602050306030303" pitchFamily="18" charset="0"/>
                        </a:defRPr>
                      </a:lvl4pPr>
                      <a:lvl5pPr eaLnBrk="0" hangingPunct="0">
                        <a:spcBef>
                          <a:spcPts val="338"/>
                        </a:spcBef>
                        <a:buClr>
                          <a:srgbClr val="D6903D"/>
                        </a:buClr>
                        <a:buSzPct val="85000"/>
                        <a:buFont typeface="Wingdings 2" panose="05020102010507070707" pitchFamily="18" charset="2"/>
                        <a:defRPr sz="1400">
                          <a:solidFill>
                            <a:schemeClr val="tx1"/>
                          </a:solidFill>
                          <a:latin typeface="Constantia" panose="02030602050306030303" pitchFamily="18" charset="0"/>
                        </a:defRPr>
                      </a:lvl5pPr>
                      <a:lvl6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6pPr>
                      <a:lvl7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7pPr>
                      <a:lvl8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8pPr>
                      <a:lvl9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3-4</a:t>
                      </a:r>
                      <a:endParaRPr kumimoji="0" lang="tr-TR" altLang="tr-TR" sz="1800" b="0" i="0" u="none" strike="noStrike" cap="none" normalizeH="0" baseline="0">
                        <a:ln>
                          <a:noFill/>
                        </a:ln>
                        <a:solidFill>
                          <a:schemeClr val="tx1"/>
                        </a:solidFill>
                        <a:effectLst/>
                        <a:latin typeface="Tahoma" panose="020B0604030504040204" pitchFamily="34" charset="0"/>
                      </a:endParaRPr>
                    </a:p>
                  </a:txBody>
                  <a:tcPr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2"/>
                        </a:buClr>
                        <a:buSzPct val="85000"/>
                        <a:buFont typeface="Wingdings 2" panose="05020102010507070707" pitchFamily="18" charset="2"/>
                        <a:defRPr sz="2200">
                          <a:solidFill>
                            <a:schemeClr val="tx1"/>
                          </a:solidFill>
                          <a:latin typeface="Constantia" panose="02030602050306030303" pitchFamily="18" charset="0"/>
                        </a:defRPr>
                      </a:lvl1pPr>
                      <a:lvl2pPr eaLnBrk="0" hangingPunct="0">
                        <a:spcBef>
                          <a:spcPts val="300"/>
                        </a:spcBef>
                        <a:buClr>
                          <a:srgbClr val="D6903D"/>
                        </a:buClr>
                        <a:buSzPct val="85000"/>
                        <a:buFont typeface="Wingdings 2" panose="05020102010507070707" pitchFamily="18" charset="2"/>
                        <a:defRPr sz="2000">
                          <a:solidFill>
                            <a:schemeClr val="tx2"/>
                          </a:solidFill>
                          <a:latin typeface="Constantia" panose="02030602050306030303" pitchFamily="18" charset="0"/>
                        </a:defRPr>
                      </a:lvl2pPr>
                      <a:lvl3pPr eaLnBrk="0" hangingPunct="0">
                        <a:spcBef>
                          <a:spcPts val="300"/>
                        </a:spcBef>
                        <a:buClr>
                          <a:srgbClr val="B37732"/>
                        </a:buClr>
                        <a:buSzPct val="85000"/>
                        <a:buFont typeface="Wingdings 2" panose="05020102010507070707" pitchFamily="18" charset="2"/>
                        <a:defRPr sz="1900">
                          <a:solidFill>
                            <a:schemeClr val="tx1"/>
                          </a:solidFill>
                          <a:latin typeface="Constantia" panose="02030602050306030303" pitchFamily="18" charset="0"/>
                        </a:defRPr>
                      </a:lvl3pPr>
                      <a:lvl4pPr eaLnBrk="0" hangingPunct="0">
                        <a:spcBef>
                          <a:spcPts val="300"/>
                        </a:spcBef>
                        <a:buClr>
                          <a:srgbClr val="D6903D"/>
                        </a:buClr>
                        <a:buSzPct val="85000"/>
                        <a:buFont typeface="Wingdings 2" panose="05020102010507070707" pitchFamily="18" charset="2"/>
                        <a:defRPr sz="1700">
                          <a:solidFill>
                            <a:schemeClr val="tx1"/>
                          </a:solidFill>
                          <a:latin typeface="Constantia" panose="02030602050306030303" pitchFamily="18" charset="0"/>
                        </a:defRPr>
                      </a:lvl4pPr>
                      <a:lvl5pPr eaLnBrk="0" hangingPunct="0">
                        <a:spcBef>
                          <a:spcPts val="338"/>
                        </a:spcBef>
                        <a:buClr>
                          <a:srgbClr val="D6903D"/>
                        </a:buClr>
                        <a:buSzPct val="85000"/>
                        <a:buFont typeface="Wingdings 2" panose="05020102010507070707" pitchFamily="18" charset="2"/>
                        <a:defRPr sz="1400">
                          <a:solidFill>
                            <a:schemeClr val="tx1"/>
                          </a:solidFill>
                          <a:latin typeface="Constantia" panose="02030602050306030303" pitchFamily="18" charset="0"/>
                        </a:defRPr>
                      </a:lvl5pPr>
                      <a:lvl6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6pPr>
                      <a:lvl7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7pPr>
                      <a:lvl8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8pPr>
                      <a:lvl9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2-3</a:t>
                      </a:r>
                      <a:endParaRPr kumimoji="0" lang="tr-TR" altLang="tr-TR" sz="1800" b="0" i="0" u="none" strike="noStrike" cap="none" normalizeH="0" baseline="0">
                        <a:ln>
                          <a:noFill/>
                        </a:ln>
                        <a:solidFill>
                          <a:schemeClr val="tx1"/>
                        </a:solidFill>
                        <a:effectLst/>
                        <a:latin typeface="Tahoma" panose="020B0604030504040204" pitchFamily="34" charset="0"/>
                      </a:endParaRPr>
                    </a:p>
                  </a:txBody>
                  <a:tcPr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2"/>
                        </a:buClr>
                        <a:buSzPct val="85000"/>
                        <a:buFont typeface="Wingdings 2" panose="05020102010507070707" pitchFamily="18" charset="2"/>
                        <a:defRPr sz="2200">
                          <a:solidFill>
                            <a:schemeClr val="tx1"/>
                          </a:solidFill>
                          <a:latin typeface="Constantia" panose="02030602050306030303" pitchFamily="18" charset="0"/>
                        </a:defRPr>
                      </a:lvl1pPr>
                      <a:lvl2pPr eaLnBrk="0" hangingPunct="0">
                        <a:spcBef>
                          <a:spcPts val="300"/>
                        </a:spcBef>
                        <a:buClr>
                          <a:srgbClr val="D6903D"/>
                        </a:buClr>
                        <a:buSzPct val="85000"/>
                        <a:buFont typeface="Wingdings 2" panose="05020102010507070707" pitchFamily="18" charset="2"/>
                        <a:defRPr sz="2000">
                          <a:solidFill>
                            <a:schemeClr val="tx2"/>
                          </a:solidFill>
                          <a:latin typeface="Constantia" panose="02030602050306030303" pitchFamily="18" charset="0"/>
                        </a:defRPr>
                      </a:lvl2pPr>
                      <a:lvl3pPr eaLnBrk="0" hangingPunct="0">
                        <a:spcBef>
                          <a:spcPts val="300"/>
                        </a:spcBef>
                        <a:buClr>
                          <a:srgbClr val="B37732"/>
                        </a:buClr>
                        <a:buSzPct val="85000"/>
                        <a:buFont typeface="Wingdings 2" panose="05020102010507070707" pitchFamily="18" charset="2"/>
                        <a:defRPr sz="1900">
                          <a:solidFill>
                            <a:schemeClr val="tx1"/>
                          </a:solidFill>
                          <a:latin typeface="Constantia" panose="02030602050306030303" pitchFamily="18" charset="0"/>
                        </a:defRPr>
                      </a:lvl3pPr>
                      <a:lvl4pPr eaLnBrk="0" hangingPunct="0">
                        <a:spcBef>
                          <a:spcPts val="300"/>
                        </a:spcBef>
                        <a:buClr>
                          <a:srgbClr val="D6903D"/>
                        </a:buClr>
                        <a:buSzPct val="85000"/>
                        <a:buFont typeface="Wingdings 2" panose="05020102010507070707" pitchFamily="18" charset="2"/>
                        <a:defRPr sz="1700">
                          <a:solidFill>
                            <a:schemeClr val="tx1"/>
                          </a:solidFill>
                          <a:latin typeface="Constantia" panose="02030602050306030303" pitchFamily="18" charset="0"/>
                        </a:defRPr>
                      </a:lvl4pPr>
                      <a:lvl5pPr eaLnBrk="0" hangingPunct="0">
                        <a:spcBef>
                          <a:spcPts val="338"/>
                        </a:spcBef>
                        <a:buClr>
                          <a:srgbClr val="D6903D"/>
                        </a:buClr>
                        <a:buSzPct val="85000"/>
                        <a:buFont typeface="Wingdings 2" panose="05020102010507070707" pitchFamily="18" charset="2"/>
                        <a:defRPr sz="1400">
                          <a:solidFill>
                            <a:schemeClr val="tx1"/>
                          </a:solidFill>
                          <a:latin typeface="Constantia" panose="02030602050306030303" pitchFamily="18" charset="0"/>
                        </a:defRPr>
                      </a:lvl5pPr>
                      <a:lvl6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6pPr>
                      <a:lvl7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7pPr>
                      <a:lvl8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8pPr>
                      <a:lvl9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2-3</a:t>
                      </a:r>
                      <a:endParaRPr kumimoji="0" lang="tr-TR" altLang="tr-TR" sz="1800" b="0" i="0" u="none" strike="noStrike" cap="none" normalizeH="0" baseline="0">
                        <a:ln>
                          <a:noFill/>
                        </a:ln>
                        <a:solidFill>
                          <a:schemeClr val="tx1"/>
                        </a:solidFill>
                        <a:effectLst/>
                        <a:latin typeface="Tahoma" panose="020B0604030504040204" pitchFamily="34" charset="0"/>
                      </a:endParaRPr>
                    </a:p>
                  </a:txBody>
                  <a:tcPr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2"/>
                        </a:buClr>
                        <a:buSzPct val="85000"/>
                        <a:buFont typeface="Wingdings 2" panose="05020102010507070707" pitchFamily="18" charset="2"/>
                        <a:defRPr sz="2200">
                          <a:solidFill>
                            <a:schemeClr val="tx1"/>
                          </a:solidFill>
                          <a:latin typeface="Constantia" panose="02030602050306030303" pitchFamily="18" charset="0"/>
                        </a:defRPr>
                      </a:lvl1pPr>
                      <a:lvl2pPr eaLnBrk="0" hangingPunct="0">
                        <a:spcBef>
                          <a:spcPts val="300"/>
                        </a:spcBef>
                        <a:buClr>
                          <a:srgbClr val="D6903D"/>
                        </a:buClr>
                        <a:buSzPct val="85000"/>
                        <a:buFont typeface="Wingdings 2" panose="05020102010507070707" pitchFamily="18" charset="2"/>
                        <a:defRPr sz="2000">
                          <a:solidFill>
                            <a:schemeClr val="tx2"/>
                          </a:solidFill>
                          <a:latin typeface="Constantia" panose="02030602050306030303" pitchFamily="18" charset="0"/>
                        </a:defRPr>
                      </a:lvl2pPr>
                      <a:lvl3pPr eaLnBrk="0" hangingPunct="0">
                        <a:spcBef>
                          <a:spcPts val="300"/>
                        </a:spcBef>
                        <a:buClr>
                          <a:srgbClr val="B37732"/>
                        </a:buClr>
                        <a:buSzPct val="85000"/>
                        <a:buFont typeface="Wingdings 2" panose="05020102010507070707" pitchFamily="18" charset="2"/>
                        <a:defRPr sz="1900">
                          <a:solidFill>
                            <a:schemeClr val="tx1"/>
                          </a:solidFill>
                          <a:latin typeface="Constantia" panose="02030602050306030303" pitchFamily="18" charset="0"/>
                        </a:defRPr>
                      </a:lvl3pPr>
                      <a:lvl4pPr eaLnBrk="0" hangingPunct="0">
                        <a:spcBef>
                          <a:spcPts val="300"/>
                        </a:spcBef>
                        <a:buClr>
                          <a:srgbClr val="D6903D"/>
                        </a:buClr>
                        <a:buSzPct val="85000"/>
                        <a:buFont typeface="Wingdings 2" panose="05020102010507070707" pitchFamily="18" charset="2"/>
                        <a:defRPr sz="1700">
                          <a:solidFill>
                            <a:schemeClr val="tx1"/>
                          </a:solidFill>
                          <a:latin typeface="Constantia" panose="02030602050306030303" pitchFamily="18" charset="0"/>
                        </a:defRPr>
                      </a:lvl4pPr>
                      <a:lvl5pPr eaLnBrk="0" hangingPunct="0">
                        <a:spcBef>
                          <a:spcPts val="338"/>
                        </a:spcBef>
                        <a:buClr>
                          <a:srgbClr val="D6903D"/>
                        </a:buClr>
                        <a:buSzPct val="85000"/>
                        <a:buFont typeface="Wingdings 2" panose="05020102010507070707" pitchFamily="18" charset="2"/>
                        <a:defRPr sz="1400">
                          <a:solidFill>
                            <a:schemeClr val="tx1"/>
                          </a:solidFill>
                          <a:latin typeface="Constantia" panose="02030602050306030303" pitchFamily="18" charset="0"/>
                        </a:defRPr>
                      </a:lvl5pPr>
                      <a:lvl6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6pPr>
                      <a:lvl7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7pPr>
                      <a:lvl8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8pPr>
                      <a:lvl9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2-3</a:t>
                      </a:r>
                      <a:endParaRPr kumimoji="0" lang="tr-TR" altLang="tr-TR" sz="1800" b="0" i="0" u="none" strike="noStrike" cap="none" normalizeH="0" baseline="0">
                        <a:ln>
                          <a:noFill/>
                        </a:ln>
                        <a:solidFill>
                          <a:schemeClr val="tx1"/>
                        </a:solidFill>
                        <a:effectLst/>
                        <a:latin typeface="Tahoma" panose="020B0604030504040204" pitchFamily="34" charset="0"/>
                      </a:endParaRPr>
                    </a:p>
                  </a:txBody>
                  <a:tcPr anchor="ct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xmlns="" val="668500151"/>
                  </a:ext>
                </a:extLst>
              </a:tr>
              <a:tr h="511175">
                <a:tc>
                  <a:txBody>
                    <a:bodyPr/>
                    <a:lstStyle>
                      <a:lvl1pPr eaLnBrk="0" hangingPunct="0">
                        <a:spcBef>
                          <a:spcPts val="600"/>
                        </a:spcBef>
                        <a:buClr>
                          <a:schemeClr val="accent2"/>
                        </a:buClr>
                        <a:buSzPct val="85000"/>
                        <a:buFont typeface="Wingdings 2" panose="05020102010507070707" pitchFamily="18" charset="2"/>
                        <a:defRPr sz="2200">
                          <a:solidFill>
                            <a:schemeClr val="tx1"/>
                          </a:solidFill>
                          <a:latin typeface="Constantia" panose="02030602050306030303" pitchFamily="18" charset="0"/>
                        </a:defRPr>
                      </a:lvl1pPr>
                      <a:lvl2pPr eaLnBrk="0" hangingPunct="0">
                        <a:spcBef>
                          <a:spcPts val="300"/>
                        </a:spcBef>
                        <a:buClr>
                          <a:srgbClr val="D6903D"/>
                        </a:buClr>
                        <a:buSzPct val="85000"/>
                        <a:buFont typeface="Wingdings 2" panose="05020102010507070707" pitchFamily="18" charset="2"/>
                        <a:defRPr sz="2000">
                          <a:solidFill>
                            <a:schemeClr val="tx2"/>
                          </a:solidFill>
                          <a:latin typeface="Constantia" panose="02030602050306030303" pitchFamily="18" charset="0"/>
                        </a:defRPr>
                      </a:lvl2pPr>
                      <a:lvl3pPr eaLnBrk="0" hangingPunct="0">
                        <a:spcBef>
                          <a:spcPts val="300"/>
                        </a:spcBef>
                        <a:buClr>
                          <a:srgbClr val="B37732"/>
                        </a:buClr>
                        <a:buSzPct val="85000"/>
                        <a:buFont typeface="Wingdings 2" panose="05020102010507070707" pitchFamily="18" charset="2"/>
                        <a:defRPr sz="1900">
                          <a:solidFill>
                            <a:schemeClr val="tx1"/>
                          </a:solidFill>
                          <a:latin typeface="Constantia" panose="02030602050306030303" pitchFamily="18" charset="0"/>
                        </a:defRPr>
                      </a:lvl3pPr>
                      <a:lvl4pPr eaLnBrk="0" hangingPunct="0">
                        <a:spcBef>
                          <a:spcPts val="300"/>
                        </a:spcBef>
                        <a:buClr>
                          <a:srgbClr val="D6903D"/>
                        </a:buClr>
                        <a:buSzPct val="85000"/>
                        <a:buFont typeface="Wingdings 2" panose="05020102010507070707" pitchFamily="18" charset="2"/>
                        <a:defRPr sz="1700">
                          <a:solidFill>
                            <a:schemeClr val="tx1"/>
                          </a:solidFill>
                          <a:latin typeface="Constantia" panose="02030602050306030303" pitchFamily="18" charset="0"/>
                        </a:defRPr>
                      </a:lvl4pPr>
                      <a:lvl5pPr eaLnBrk="0" hangingPunct="0">
                        <a:spcBef>
                          <a:spcPts val="338"/>
                        </a:spcBef>
                        <a:buClr>
                          <a:srgbClr val="D6903D"/>
                        </a:buClr>
                        <a:buSzPct val="85000"/>
                        <a:buFont typeface="Wingdings 2" panose="05020102010507070707" pitchFamily="18" charset="2"/>
                        <a:defRPr sz="1400">
                          <a:solidFill>
                            <a:schemeClr val="tx1"/>
                          </a:solidFill>
                          <a:latin typeface="Constantia" panose="02030602050306030303" pitchFamily="18" charset="0"/>
                        </a:defRPr>
                      </a:lvl5pPr>
                      <a:lvl6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6pPr>
                      <a:lvl7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7pPr>
                      <a:lvl8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8pPr>
                      <a:lvl9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    Diöstrus </a:t>
                      </a:r>
                      <a:endParaRPr kumimoji="0" lang="tr-TR" altLang="tr-TR" sz="1800" b="0" i="0" u="none" strike="noStrike" cap="none" normalizeH="0" baseline="0">
                        <a:ln>
                          <a:noFill/>
                        </a:ln>
                        <a:solidFill>
                          <a:schemeClr val="tx1"/>
                        </a:solidFill>
                        <a:effectLst/>
                        <a:latin typeface="Tahoma" panose="020B0604030504040204" pitchFamily="34" charset="0"/>
                      </a:endParaRPr>
                    </a:p>
                  </a:txBody>
                  <a:tcPr anchor="ctr" horzOverflow="overflow">
                    <a:lnL cap="flat">
                      <a:noFill/>
                    </a:lnL>
                    <a:lnR>
                      <a:noFill/>
                    </a:lnR>
                    <a:lnT>
                      <a:noFill/>
                    </a:lnT>
                    <a:lnB>
                      <a:noFill/>
                    </a:lnB>
                    <a:lnTlToBr>
                      <a:noFill/>
                    </a:lnTlToBr>
                    <a:lnBlToTr>
                      <a:noFill/>
                    </a:lnBlToTr>
                    <a:noFill/>
                  </a:tcPr>
                </a:tc>
                <a:tc>
                  <a:txBody>
                    <a:bodyPr/>
                    <a:lstStyle>
                      <a:lvl1pPr eaLnBrk="0" hangingPunct="0">
                        <a:spcBef>
                          <a:spcPts val="600"/>
                        </a:spcBef>
                        <a:buClr>
                          <a:schemeClr val="accent2"/>
                        </a:buClr>
                        <a:buSzPct val="85000"/>
                        <a:buFont typeface="Wingdings 2" panose="05020102010507070707" pitchFamily="18" charset="2"/>
                        <a:defRPr sz="2200">
                          <a:solidFill>
                            <a:schemeClr val="tx1"/>
                          </a:solidFill>
                          <a:latin typeface="Constantia" panose="02030602050306030303" pitchFamily="18" charset="0"/>
                        </a:defRPr>
                      </a:lvl1pPr>
                      <a:lvl2pPr eaLnBrk="0" hangingPunct="0">
                        <a:spcBef>
                          <a:spcPts val="300"/>
                        </a:spcBef>
                        <a:buClr>
                          <a:srgbClr val="D6903D"/>
                        </a:buClr>
                        <a:buSzPct val="85000"/>
                        <a:buFont typeface="Wingdings 2" panose="05020102010507070707" pitchFamily="18" charset="2"/>
                        <a:defRPr sz="2000">
                          <a:solidFill>
                            <a:schemeClr val="tx2"/>
                          </a:solidFill>
                          <a:latin typeface="Constantia" panose="02030602050306030303" pitchFamily="18" charset="0"/>
                        </a:defRPr>
                      </a:lvl2pPr>
                      <a:lvl3pPr eaLnBrk="0" hangingPunct="0">
                        <a:spcBef>
                          <a:spcPts val="300"/>
                        </a:spcBef>
                        <a:buClr>
                          <a:srgbClr val="B37732"/>
                        </a:buClr>
                        <a:buSzPct val="85000"/>
                        <a:buFont typeface="Wingdings 2" panose="05020102010507070707" pitchFamily="18" charset="2"/>
                        <a:defRPr sz="1900">
                          <a:solidFill>
                            <a:schemeClr val="tx1"/>
                          </a:solidFill>
                          <a:latin typeface="Constantia" panose="02030602050306030303" pitchFamily="18" charset="0"/>
                        </a:defRPr>
                      </a:lvl3pPr>
                      <a:lvl4pPr eaLnBrk="0" hangingPunct="0">
                        <a:spcBef>
                          <a:spcPts val="300"/>
                        </a:spcBef>
                        <a:buClr>
                          <a:srgbClr val="D6903D"/>
                        </a:buClr>
                        <a:buSzPct val="85000"/>
                        <a:buFont typeface="Wingdings 2" panose="05020102010507070707" pitchFamily="18" charset="2"/>
                        <a:defRPr sz="1700">
                          <a:solidFill>
                            <a:schemeClr val="tx1"/>
                          </a:solidFill>
                          <a:latin typeface="Constantia" panose="02030602050306030303" pitchFamily="18" charset="0"/>
                        </a:defRPr>
                      </a:lvl4pPr>
                      <a:lvl5pPr eaLnBrk="0" hangingPunct="0">
                        <a:spcBef>
                          <a:spcPts val="338"/>
                        </a:spcBef>
                        <a:buClr>
                          <a:srgbClr val="D6903D"/>
                        </a:buClr>
                        <a:buSzPct val="85000"/>
                        <a:buFont typeface="Wingdings 2" panose="05020102010507070707" pitchFamily="18" charset="2"/>
                        <a:defRPr sz="1400">
                          <a:solidFill>
                            <a:schemeClr val="tx1"/>
                          </a:solidFill>
                          <a:latin typeface="Constantia" panose="02030602050306030303" pitchFamily="18" charset="0"/>
                        </a:defRPr>
                      </a:lvl5pPr>
                      <a:lvl6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6pPr>
                      <a:lvl7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7pPr>
                      <a:lvl8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8pPr>
                      <a:lvl9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10-14</a:t>
                      </a:r>
                      <a:endParaRPr kumimoji="0" lang="tr-TR" altLang="tr-TR" sz="1800" b="0" i="0" u="none" strike="noStrike" cap="none" normalizeH="0" baseline="0">
                        <a:ln>
                          <a:noFill/>
                        </a:ln>
                        <a:solidFill>
                          <a:schemeClr val="tx1"/>
                        </a:solidFill>
                        <a:effectLst/>
                        <a:latin typeface="Tahoma" panose="020B0604030504040204" pitchFamily="34" charset="0"/>
                      </a:endParaRPr>
                    </a:p>
                  </a:txBody>
                  <a:tcPr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2"/>
                        </a:buClr>
                        <a:buSzPct val="85000"/>
                        <a:buFont typeface="Wingdings 2" panose="05020102010507070707" pitchFamily="18" charset="2"/>
                        <a:defRPr sz="2200">
                          <a:solidFill>
                            <a:schemeClr val="tx1"/>
                          </a:solidFill>
                          <a:latin typeface="Constantia" panose="02030602050306030303" pitchFamily="18" charset="0"/>
                        </a:defRPr>
                      </a:lvl1pPr>
                      <a:lvl2pPr eaLnBrk="0" hangingPunct="0">
                        <a:spcBef>
                          <a:spcPts val="300"/>
                        </a:spcBef>
                        <a:buClr>
                          <a:srgbClr val="D6903D"/>
                        </a:buClr>
                        <a:buSzPct val="85000"/>
                        <a:buFont typeface="Wingdings 2" panose="05020102010507070707" pitchFamily="18" charset="2"/>
                        <a:defRPr sz="2000">
                          <a:solidFill>
                            <a:schemeClr val="tx2"/>
                          </a:solidFill>
                          <a:latin typeface="Constantia" panose="02030602050306030303" pitchFamily="18" charset="0"/>
                        </a:defRPr>
                      </a:lvl2pPr>
                      <a:lvl3pPr eaLnBrk="0" hangingPunct="0">
                        <a:spcBef>
                          <a:spcPts val="300"/>
                        </a:spcBef>
                        <a:buClr>
                          <a:srgbClr val="B37732"/>
                        </a:buClr>
                        <a:buSzPct val="85000"/>
                        <a:buFont typeface="Wingdings 2" panose="05020102010507070707" pitchFamily="18" charset="2"/>
                        <a:defRPr sz="1900">
                          <a:solidFill>
                            <a:schemeClr val="tx1"/>
                          </a:solidFill>
                          <a:latin typeface="Constantia" panose="02030602050306030303" pitchFamily="18" charset="0"/>
                        </a:defRPr>
                      </a:lvl3pPr>
                      <a:lvl4pPr eaLnBrk="0" hangingPunct="0">
                        <a:spcBef>
                          <a:spcPts val="300"/>
                        </a:spcBef>
                        <a:buClr>
                          <a:srgbClr val="D6903D"/>
                        </a:buClr>
                        <a:buSzPct val="85000"/>
                        <a:buFont typeface="Wingdings 2" panose="05020102010507070707" pitchFamily="18" charset="2"/>
                        <a:defRPr sz="1700">
                          <a:solidFill>
                            <a:schemeClr val="tx1"/>
                          </a:solidFill>
                          <a:latin typeface="Constantia" panose="02030602050306030303" pitchFamily="18" charset="0"/>
                        </a:defRPr>
                      </a:lvl4pPr>
                      <a:lvl5pPr eaLnBrk="0" hangingPunct="0">
                        <a:spcBef>
                          <a:spcPts val="338"/>
                        </a:spcBef>
                        <a:buClr>
                          <a:srgbClr val="D6903D"/>
                        </a:buClr>
                        <a:buSzPct val="85000"/>
                        <a:buFont typeface="Wingdings 2" panose="05020102010507070707" pitchFamily="18" charset="2"/>
                        <a:defRPr sz="1400">
                          <a:solidFill>
                            <a:schemeClr val="tx1"/>
                          </a:solidFill>
                          <a:latin typeface="Constantia" panose="02030602050306030303" pitchFamily="18" charset="0"/>
                        </a:defRPr>
                      </a:lvl5pPr>
                      <a:lvl6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6pPr>
                      <a:lvl7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7pPr>
                      <a:lvl8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8pPr>
                      <a:lvl9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10-12</a:t>
                      </a:r>
                      <a:endParaRPr kumimoji="0" lang="tr-TR" altLang="tr-TR" sz="1800" b="0" i="0" u="none" strike="noStrike" cap="none" normalizeH="0" baseline="0">
                        <a:ln>
                          <a:noFill/>
                        </a:ln>
                        <a:solidFill>
                          <a:schemeClr val="tx1"/>
                        </a:solidFill>
                        <a:effectLst/>
                        <a:latin typeface="Tahoma" panose="020B0604030504040204" pitchFamily="34" charset="0"/>
                      </a:endParaRPr>
                    </a:p>
                  </a:txBody>
                  <a:tcPr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2"/>
                        </a:buClr>
                        <a:buSzPct val="85000"/>
                        <a:buFont typeface="Wingdings 2" panose="05020102010507070707" pitchFamily="18" charset="2"/>
                        <a:defRPr sz="2200">
                          <a:solidFill>
                            <a:schemeClr val="tx1"/>
                          </a:solidFill>
                          <a:latin typeface="Constantia" panose="02030602050306030303" pitchFamily="18" charset="0"/>
                        </a:defRPr>
                      </a:lvl1pPr>
                      <a:lvl2pPr eaLnBrk="0" hangingPunct="0">
                        <a:spcBef>
                          <a:spcPts val="300"/>
                        </a:spcBef>
                        <a:buClr>
                          <a:srgbClr val="D6903D"/>
                        </a:buClr>
                        <a:buSzPct val="85000"/>
                        <a:buFont typeface="Wingdings 2" panose="05020102010507070707" pitchFamily="18" charset="2"/>
                        <a:defRPr sz="2000">
                          <a:solidFill>
                            <a:schemeClr val="tx2"/>
                          </a:solidFill>
                          <a:latin typeface="Constantia" panose="02030602050306030303" pitchFamily="18" charset="0"/>
                        </a:defRPr>
                      </a:lvl2pPr>
                      <a:lvl3pPr eaLnBrk="0" hangingPunct="0">
                        <a:spcBef>
                          <a:spcPts val="300"/>
                        </a:spcBef>
                        <a:buClr>
                          <a:srgbClr val="B37732"/>
                        </a:buClr>
                        <a:buSzPct val="85000"/>
                        <a:buFont typeface="Wingdings 2" panose="05020102010507070707" pitchFamily="18" charset="2"/>
                        <a:defRPr sz="1900">
                          <a:solidFill>
                            <a:schemeClr val="tx1"/>
                          </a:solidFill>
                          <a:latin typeface="Constantia" panose="02030602050306030303" pitchFamily="18" charset="0"/>
                        </a:defRPr>
                      </a:lvl3pPr>
                      <a:lvl4pPr eaLnBrk="0" hangingPunct="0">
                        <a:spcBef>
                          <a:spcPts val="300"/>
                        </a:spcBef>
                        <a:buClr>
                          <a:srgbClr val="D6903D"/>
                        </a:buClr>
                        <a:buSzPct val="85000"/>
                        <a:buFont typeface="Wingdings 2" panose="05020102010507070707" pitchFamily="18" charset="2"/>
                        <a:defRPr sz="1700">
                          <a:solidFill>
                            <a:schemeClr val="tx1"/>
                          </a:solidFill>
                          <a:latin typeface="Constantia" panose="02030602050306030303" pitchFamily="18" charset="0"/>
                        </a:defRPr>
                      </a:lvl4pPr>
                      <a:lvl5pPr eaLnBrk="0" hangingPunct="0">
                        <a:spcBef>
                          <a:spcPts val="338"/>
                        </a:spcBef>
                        <a:buClr>
                          <a:srgbClr val="D6903D"/>
                        </a:buClr>
                        <a:buSzPct val="85000"/>
                        <a:buFont typeface="Wingdings 2" panose="05020102010507070707" pitchFamily="18" charset="2"/>
                        <a:defRPr sz="1400">
                          <a:solidFill>
                            <a:schemeClr val="tx1"/>
                          </a:solidFill>
                          <a:latin typeface="Constantia" panose="02030602050306030303" pitchFamily="18" charset="0"/>
                        </a:defRPr>
                      </a:lvl5pPr>
                      <a:lvl6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6pPr>
                      <a:lvl7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7pPr>
                      <a:lvl8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8pPr>
                      <a:lvl9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13-15</a:t>
                      </a:r>
                      <a:endParaRPr kumimoji="0" lang="tr-TR" altLang="tr-TR" sz="1800" b="0" i="0" u="none" strike="noStrike" cap="none" normalizeH="0" baseline="0">
                        <a:ln>
                          <a:noFill/>
                        </a:ln>
                        <a:solidFill>
                          <a:schemeClr val="tx1"/>
                        </a:solidFill>
                        <a:effectLst/>
                        <a:latin typeface="Tahoma" panose="020B0604030504040204" pitchFamily="34" charset="0"/>
                      </a:endParaRPr>
                    </a:p>
                  </a:txBody>
                  <a:tcPr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2"/>
                        </a:buClr>
                        <a:buSzPct val="85000"/>
                        <a:buFont typeface="Wingdings 2" panose="05020102010507070707" pitchFamily="18" charset="2"/>
                        <a:defRPr sz="2200">
                          <a:solidFill>
                            <a:schemeClr val="tx1"/>
                          </a:solidFill>
                          <a:latin typeface="Constantia" panose="02030602050306030303" pitchFamily="18" charset="0"/>
                        </a:defRPr>
                      </a:lvl1pPr>
                      <a:lvl2pPr eaLnBrk="0" hangingPunct="0">
                        <a:spcBef>
                          <a:spcPts val="300"/>
                        </a:spcBef>
                        <a:buClr>
                          <a:srgbClr val="D6903D"/>
                        </a:buClr>
                        <a:buSzPct val="85000"/>
                        <a:buFont typeface="Wingdings 2" panose="05020102010507070707" pitchFamily="18" charset="2"/>
                        <a:defRPr sz="2000">
                          <a:solidFill>
                            <a:schemeClr val="tx2"/>
                          </a:solidFill>
                          <a:latin typeface="Constantia" panose="02030602050306030303" pitchFamily="18" charset="0"/>
                        </a:defRPr>
                      </a:lvl2pPr>
                      <a:lvl3pPr eaLnBrk="0" hangingPunct="0">
                        <a:spcBef>
                          <a:spcPts val="300"/>
                        </a:spcBef>
                        <a:buClr>
                          <a:srgbClr val="B37732"/>
                        </a:buClr>
                        <a:buSzPct val="85000"/>
                        <a:buFont typeface="Wingdings 2" panose="05020102010507070707" pitchFamily="18" charset="2"/>
                        <a:defRPr sz="1900">
                          <a:solidFill>
                            <a:schemeClr val="tx1"/>
                          </a:solidFill>
                          <a:latin typeface="Constantia" panose="02030602050306030303" pitchFamily="18" charset="0"/>
                        </a:defRPr>
                      </a:lvl3pPr>
                      <a:lvl4pPr eaLnBrk="0" hangingPunct="0">
                        <a:spcBef>
                          <a:spcPts val="300"/>
                        </a:spcBef>
                        <a:buClr>
                          <a:srgbClr val="D6903D"/>
                        </a:buClr>
                        <a:buSzPct val="85000"/>
                        <a:buFont typeface="Wingdings 2" panose="05020102010507070707" pitchFamily="18" charset="2"/>
                        <a:defRPr sz="1700">
                          <a:solidFill>
                            <a:schemeClr val="tx1"/>
                          </a:solidFill>
                          <a:latin typeface="Constantia" panose="02030602050306030303" pitchFamily="18" charset="0"/>
                        </a:defRPr>
                      </a:lvl4pPr>
                      <a:lvl5pPr eaLnBrk="0" hangingPunct="0">
                        <a:spcBef>
                          <a:spcPts val="338"/>
                        </a:spcBef>
                        <a:buClr>
                          <a:srgbClr val="D6903D"/>
                        </a:buClr>
                        <a:buSzPct val="85000"/>
                        <a:buFont typeface="Wingdings 2" panose="05020102010507070707" pitchFamily="18" charset="2"/>
                        <a:defRPr sz="1400">
                          <a:solidFill>
                            <a:schemeClr val="tx1"/>
                          </a:solidFill>
                          <a:latin typeface="Constantia" panose="02030602050306030303" pitchFamily="18" charset="0"/>
                        </a:defRPr>
                      </a:lvl5pPr>
                      <a:lvl6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6pPr>
                      <a:lvl7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7pPr>
                      <a:lvl8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8pPr>
                      <a:lvl9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10-12</a:t>
                      </a:r>
                      <a:endParaRPr kumimoji="0" lang="tr-TR" altLang="tr-TR" sz="1800" b="0" i="0" u="none" strike="noStrike" cap="none" normalizeH="0" baseline="0">
                        <a:ln>
                          <a:noFill/>
                        </a:ln>
                        <a:solidFill>
                          <a:schemeClr val="tx1"/>
                        </a:solidFill>
                        <a:effectLst/>
                        <a:latin typeface="Tahoma" panose="020B0604030504040204" pitchFamily="34" charset="0"/>
                      </a:endParaRPr>
                    </a:p>
                  </a:txBody>
                  <a:tcPr anchor="ct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xmlns="" val="1111895309"/>
                  </a:ext>
                </a:extLst>
              </a:tr>
              <a:tr h="511175">
                <a:tc>
                  <a:txBody>
                    <a:bodyPr/>
                    <a:lstStyle>
                      <a:lvl1pPr eaLnBrk="0" hangingPunct="0">
                        <a:spcBef>
                          <a:spcPts val="600"/>
                        </a:spcBef>
                        <a:buClr>
                          <a:schemeClr val="accent2"/>
                        </a:buClr>
                        <a:buSzPct val="85000"/>
                        <a:buFont typeface="Wingdings 2" panose="05020102010507070707" pitchFamily="18" charset="2"/>
                        <a:defRPr sz="2200">
                          <a:solidFill>
                            <a:schemeClr val="tx1"/>
                          </a:solidFill>
                          <a:latin typeface="Constantia" panose="02030602050306030303" pitchFamily="18" charset="0"/>
                        </a:defRPr>
                      </a:lvl1pPr>
                      <a:lvl2pPr eaLnBrk="0" hangingPunct="0">
                        <a:spcBef>
                          <a:spcPts val="300"/>
                        </a:spcBef>
                        <a:buClr>
                          <a:srgbClr val="D6903D"/>
                        </a:buClr>
                        <a:buSzPct val="85000"/>
                        <a:buFont typeface="Wingdings 2" panose="05020102010507070707" pitchFamily="18" charset="2"/>
                        <a:defRPr sz="2000">
                          <a:solidFill>
                            <a:schemeClr val="tx2"/>
                          </a:solidFill>
                          <a:latin typeface="Constantia" panose="02030602050306030303" pitchFamily="18" charset="0"/>
                        </a:defRPr>
                      </a:lvl2pPr>
                      <a:lvl3pPr eaLnBrk="0" hangingPunct="0">
                        <a:spcBef>
                          <a:spcPts val="300"/>
                        </a:spcBef>
                        <a:buClr>
                          <a:srgbClr val="B37732"/>
                        </a:buClr>
                        <a:buSzPct val="85000"/>
                        <a:buFont typeface="Wingdings 2" panose="05020102010507070707" pitchFamily="18" charset="2"/>
                        <a:defRPr sz="1900">
                          <a:solidFill>
                            <a:schemeClr val="tx1"/>
                          </a:solidFill>
                          <a:latin typeface="Constantia" panose="02030602050306030303" pitchFamily="18" charset="0"/>
                        </a:defRPr>
                      </a:lvl3pPr>
                      <a:lvl4pPr eaLnBrk="0" hangingPunct="0">
                        <a:spcBef>
                          <a:spcPts val="300"/>
                        </a:spcBef>
                        <a:buClr>
                          <a:srgbClr val="D6903D"/>
                        </a:buClr>
                        <a:buSzPct val="85000"/>
                        <a:buFont typeface="Wingdings 2" panose="05020102010507070707" pitchFamily="18" charset="2"/>
                        <a:defRPr sz="1700">
                          <a:solidFill>
                            <a:schemeClr val="tx1"/>
                          </a:solidFill>
                          <a:latin typeface="Constantia" panose="02030602050306030303" pitchFamily="18" charset="0"/>
                        </a:defRPr>
                      </a:lvl4pPr>
                      <a:lvl5pPr eaLnBrk="0" hangingPunct="0">
                        <a:spcBef>
                          <a:spcPts val="338"/>
                        </a:spcBef>
                        <a:buClr>
                          <a:srgbClr val="D6903D"/>
                        </a:buClr>
                        <a:buSzPct val="85000"/>
                        <a:buFont typeface="Wingdings 2" panose="05020102010507070707" pitchFamily="18" charset="2"/>
                        <a:defRPr sz="1400">
                          <a:solidFill>
                            <a:schemeClr val="tx1"/>
                          </a:solidFill>
                          <a:latin typeface="Constantia" panose="02030602050306030303" pitchFamily="18" charset="0"/>
                        </a:defRPr>
                      </a:lvl5pPr>
                      <a:lvl6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6pPr>
                      <a:lvl7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7pPr>
                      <a:lvl8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8pPr>
                      <a:lvl9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    Proöstrus </a:t>
                      </a:r>
                      <a:endParaRPr kumimoji="0" lang="tr-TR" altLang="tr-TR" sz="1800" b="0" i="0" u="none" strike="noStrike" cap="none" normalizeH="0" baseline="0">
                        <a:ln>
                          <a:noFill/>
                        </a:ln>
                        <a:solidFill>
                          <a:schemeClr val="tx1"/>
                        </a:solidFill>
                        <a:effectLst/>
                        <a:latin typeface="Tahoma" panose="020B0604030504040204" pitchFamily="34" charset="0"/>
                      </a:endParaRPr>
                    </a:p>
                  </a:txBody>
                  <a:tcPr anchor="ctr" horzOverflow="overflow">
                    <a:lnL cap="flat">
                      <a:noFill/>
                    </a:lnL>
                    <a:lnR>
                      <a:noFill/>
                    </a:lnR>
                    <a:lnT>
                      <a:noFill/>
                    </a:lnT>
                    <a:lnB>
                      <a:noFill/>
                    </a:lnB>
                    <a:lnTlToBr>
                      <a:noFill/>
                    </a:lnTlToBr>
                    <a:lnBlToTr>
                      <a:noFill/>
                    </a:lnBlToTr>
                    <a:noFill/>
                  </a:tcPr>
                </a:tc>
                <a:tc>
                  <a:txBody>
                    <a:bodyPr/>
                    <a:lstStyle>
                      <a:lvl1pPr eaLnBrk="0" hangingPunct="0">
                        <a:spcBef>
                          <a:spcPts val="600"/>
                        </a:spcBef>
                        <a:buClr>
                          <a:schemeClr val="accent2"/>
                        </a:buClr>
                        <a:buSzPct val="85000"/>
                        <a:buFont typeface="Wingdings 2" panose="05020102010507070707" pitchFamily="18" charset="2"/>
                        <a:defRPr sz="2200">
                          <a:solidFill>
                            <a:schemeClr val="tx1"/>
                          </a:solidFill>
                          <a:latin typeface="Constantia" panose="02030602050306030303" pitchFamily="18" charset="0"/>
                        </a:defRPr>
                      </a:lvl1pPr>
                      <a:lvl2pPr eaLnBrk="0" hangingPunct="0">
                        <a:spcBef>
                          <a:spcPts val="300"/>
                        </a:spcBef>
                        <a:buClr>
                          <a:srgbClr val="D6903D"/>
                        </a:buClr>
                        <a:buSzPct val="85000"/>
                        <a:buFont typeface="Wingdings 2" panose="05020102010507070707" pitchFamily="18" charset="2"/>
                        <a:defRPr sz="2000">
                          <a:solidFill>
                            <a:schemeClr val="tx2"/>
                          </a:solidFill>
                          <a:latin typeface="Constantia" panose="02030602050306030303" pitchFamily="18" charset="0"/>
                        </a:defRPr>
                      </a:lvl2pPr>
                      <a:lvl3pPr eaLnBrk="0" hangingPunct="0">
                        <a:spcBef>
                          <a:spcPts val="300"/>
                        </a:spcBef>
                        <a:buClr>
                          <a:srgbClr val="B37732"/>
                        </a:buClr>
                        <a:buSzPct val="85000"/>
                        <a:buFont typeface="Wingdings 2" panose="05020102010507070707" pitchFamily="18" charset="2"/>
                        <a:defRPr sz="1900">
                          <a:solidFill>
                            <a:schemeClr val="tx1"/>
                          </a:solidFill>
                          <a:latin typeface="Constantia" panose="02030602050306030303" pitchFamily="18" charset="0"/>
                        </a:defRPr>
                      </a:lvl3pPr>
                      <a:lvl4pPr eaLnBrk="0" hangingPunct="0">
                        <a:spcBef>
                          <a:spcPts val="300"/>
                        </a:spcBef>
                        <a:buClr>
                          <a:srgbClr val="D6903D"/>
                        </a:buClr>
                        <a:buSzPct val="85000"/>
                        <a:buFont typeface="Wingdings 2" panose="05020102010507070707" pitchFamily="18" charset="2"/>
                        <a:defRPr sz="1700">
                          <a:solidFill>
                            <a:schemeClr val="tx1"/>
                          </a:solidFill>
                          <a:latin typeface="Constantia" panose="02030602050306030303" pitchFamily="18" charset="0"/>
                        </a:defRPr>
                      </a:lvl4pPr>
                      <a:lvl5pPr eaLnBrk="0" hangingPunct="0">
                        <a:spcBef>
                          <a:spcPts val="338"/>
                        </a:spcBef>
                        <a:buClr>
                          <a:srgbClr val="D6903D"/>
                        </a:buClr>
                        <a:buSzPct val="85000"/>
                        <a:buFont typeface="Wingdings 2" panose="05020102010507070707" pitchFamily="18" charset="2"/>
                        <a:defRPr sz="1400">
                          <a:solidFill>
                            <a:schemeClr val="tx1"/>
                          </a:solidFill>
                          <a:latin typeface="Constantia" panose="02030602050306030303" pitchFamily="18" charset="0"/>
                        </a:defRPr>
                      </a:lvl5pPr>
                      <a:lvl6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6pPr>
                      <a:lvl7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7pPr>
                      <a:lvl8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8pPr>
                      <a:lvl9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3-4</a:t>
                      </a:r>
                      <a:endParaRPr kumimoji="0" lang="tr-TR" altLang="tr-TR" sz="1800" b="0" i="0" u="none" strike="noStrike" cap="none" normalizeH="0" baseline="0">
                        <a:ln>
                          <a:noFill/>
                        </a:ln>
                        <a:solidFill>
                          <a:schemeClr val="tx1"/>
                        </a:solidFill>
                        <a:effectLst/>
                        <a:latin typeface="Tahoma" panose="020B0604030504040204" pitchFamily="34" charset="0"/>
                      </a:endParaRPr>
                    </a:p>
                  </a:txBody>
                  <a:tcPr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2"/>
                        </a:buClr>
                        <a:buSzPct val="85000"/>
                        <a:buFont typeface="Wingdings 2" panose="05020102010507070707" pitchFamily="18" charset="2"/>
                        <a:defRPr sz="2200">
                          <a:solidFill>
                            <a:schemeClr val="tx1"/>
                          </a:solidFill>
                          <a:latin typeface="Constantia" panose="02030602050306030303" pitchFamily="18" charset="0"/>
                        </a:defRPr>
                      </a:lvl1pPr>
                      <a:lvl2pPr eaLnBrk="0" hangingPunct="0">
                        <a:spcBef>
                          <a:spcPts val="300"/>
                        </a:spcBef>
                        <a:buClr>
                          <a:srgbClr val="D6903D"/>
                        </a:buClr>
                        <a:buSzPct val="85000"/>
                        <a:buFont typeface="Wingdings 2" panose="05020102010507070707" pitchFamily="18" charset="2"/>
                        <a:defRPr sz="2000">
                          <a:solidFill>
                            <a:schemeClr val="tx2"/>
                          </a:solidFill>
                          <a:latin typeface="Constantia" panose="02030602050306030303" pitchFamily="18" charset="0"/>
                        </a:defRPr>
                      </a:lvl2pPr>
                      <a:lvl3pPr eaLnBrk="0" hangingPunct="0">
                        <a:spcBef>
                          <a:spcPts val="300"/>
                        </a:spcBef>
                        <a:buClr>
                          <a:srgbClr val="B37732"/>
                        </a:buClr>
                        <a:buSzPct val="85000"/>
                        <a:buFont typeface="Wingdings 2" panose="05020102010507070707" pitchFamily="18" charset="2"/>
                        <a:defRPr sz="1900">
                          <a:solidFill>
                            <a:schemeClr val="tx1"/>
                          </a:solidFill>
                          <a:latin typeface="Constantia" panose="02030602050306030303" pitchFamily="18" charset="0"/>
                        </a:defRPr>
                      </a:lvl3pPr>
                      <a:lvl4pPr eaLnBrk="0" hangingPunct="0">
                        <a:spcBef>
                          <a:spcPts val="300"/>
                        </a:spcBef>
                        <a:buClr>
                          <a:srgbClr val="D6903D"/>
                        </a:buClr>
                        <a:buSzPct val="85000"/>
                        <a:buFont typeface="Wingdings 2" panose="05020102010507070707" pitchFamily="18" charset="2"/>
                        <a:defRPr sz="1700">
                          <a:solidFill>
                            <a:schemeClr val="tx1"/>
                          </a:solidFill>
                          <a:latin typeface="Constantia" panose="02030602050306030303" pitchFamily="18" charset="0"/>
                        </a:defRPr>
                      </a:lvl4pPr>
                      <a:lvl5pPr eaLnBrk="0" hangingPunct="0">
                        <a:spcBef>
                          <a:spcPts val="338"/>
                        </a:spcBef>
                        <a:buClr>
                          <a:srgbClr val="D6903D"/>
                        </a:buClr>
                        <a:buSzPct val="85000"/>
                        <a:buFont typeface="Wingdings 2" panose="05020102010507070707" pitchFamily="18" charset="2"/>
                        <a:defRPr sz="1400">
                          <a:solidFill>
                            <a:schemeClr val="tx1"/>
                          </a:solidFill>
                          <a:latin typeface="Constantia" panose="02030602050306030303" pitchFamily="18" charset="0"/>
                        </a:defRPr>
                      </a:lvl5pPr>
                      <a:lvl6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6pPr>
                      <a:lvl7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7pPr>
                      <a:lvl8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8pPr>
                      <a:lvl9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2-3</a:t>
                      </a:r>
                      <a:endParaRPr kumimoji="0" lang="tr-TR" altLang="tr-TR" sz="1800" b="0" i="0" u="none" strike="noStrike" cap="none" normalizeH="0" baseline="0">
                        <a:ln>
                          <a:noFill/>
                        </a:ln>
                        <a:solidFill>
                          <a:schemeClr val="tx1"/>
                        </a:solidFill>
                        <a:effectLst/>
                        <a:latin typeface="Tahoma" panose="020B0604030504040204" pitchFamily="34" charset="0"/>
                      </a:endParaRPr>
                    </a:p>
                  </a:txBody>
                  <a:tcPr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2"/>
                        </a:buClr>
                        <a:buSzPct val="85000"/>
                        <a:buFont typeface="Wingdings 2" panose="05020102010507070707" pitchFamily="18" charset="2"/>
                        <a:defRPr sz="2200">
                          <a:solidFill>
                            <a:schemeClr val="tx1"/>
                          </a:solidFill>
                          <a:latin typeface="Constantia" panose="02030602050306030303" pitchFamily="18" charset="0"/>
                        </a:defRPr>
                      </a:lvl1pPr>
                      <a:lvl2pPr eaLnBrk="0" hangingPunct="0">
                        <a:spcBef>
                          <a:spcPts val="300"/>
                        </a:spcBef>
                        <a:buClr>
                          <a:srgbClr val="D6903D"/>
                        </a:buClr>
                        <a:buSzPct val="85000"/>
                        <a:buFont typeface="Wingdings 2" panose="05020102010507070707" pitchFamily="18" charset="2"/>
                        <a:defRPr sz="2000">
                          <a:solidFill>
                            <a:schemeClr val="tx2"/>
                          </a:solidFill>
                          <a:latin typeface="Constantia" panose="02030602050306030303" pitchFamily="18" charset="0"/>
                        </a:defRPr>
                      </a:lvl2pPr>
                      <a:lvl3pPr eaLnBrk="0" hangingPunct="0">
                        <a:spcBef>
                          <a:spcPts val="300"/>
                        </a:spcBef>
                        <a:buClr>
                          <a:srgbClr val="B37732"/>
                        </a:buClr>
                        <a:buSzPct val="85000"/>
                        <a:buFont typeface="Wingdings 2" panose="05020102010507070707" pitchFamily="18" charset="2"/>
                        <a:defRPr sz="1900">
                          <a:solidFill>
                            <a:schemeClr val="tx1"/>
                          </a:solidFill>
                          <a:latin typeface="Constantia" panose="02030602050306030303" pitchFamily="18" charset="0"/>
                        </a:defRPr>
                      </a:lvl3pPr>
                      <a:lvl4pPr eaLnBrk="0" hangingPunct="0">
                        <a:spcBef>
                          <a:spcPts val="300"/>
                        </a:spcBef>
                        <a:buClr>
                          <a:srgbClr val="D6903D"/>
                        </a:buClr>
                        <a:buSzPct val="85000"/>
                        <a:buFont typeface="Wingdings 2" panose="05020102010507070707" pitchFamily="18" charset="2"/>
                        <a:defRPr sz="1700">
                          <a:solidFill>
                            <a:schemeClr val="tx1"/>
                          </a:solidFill>
                          <a:latin typeface="Constantia" panose="02030602050306030303" pitchFamily="18" charset="0"/>
                        </a:defRPr>
                      </a:lvl4pPr>
                      <a:lvl5pPr eaLnBrk="0" hangingPunct="0">
                        <a:spcBef>
                          <a:spcPts val="338"/>
                        </a:spcBef>
                        <a:buClr>
                          <a:srgbClr val="D6903D"/>
                        </a:buClr>
                        <a:buSzPct val="85000"/>
                        <a:buFont typeface="Wingdings 2" panose="05020102010507070707" pitchFamily="18" charset="2"/>
                        <a:defRPr sz="1400">
                          <a:solidFill>
                            <a:schemeClr val="tx1"/>
                          </a:solidFill>
                          <a:latin typeface="Constantia" panose="02030602050306030303" pitchFamily="18" charset="0"/>
                        </a:defRPr>
                      </a:lvl5pPr>
                      <a:lvl6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6pPr>
                      <a:lvl7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7pPr>
                      <a:lvl8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8pPr>
                      <a:lvl9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2-3</a:t>
                      </a:r>
                      <a:endParaRPr kumimoji="0" lang="tr-TR" altLang="tr-TR" sz="1800" b="0" i="0" u="none" strike="noStrike" cap="none" normalizeH="0" baseline="0">
                        <a:ln>
                          <a:noFill/>
                        </a:ln>
                        <a:solidFill>
                          <a:schemeClr val="tx1"/>
                        </a:solidFill>
                        <a:effectLst/>
                        <a:latin typeface="Tahoma" panose="020B0604030504040204" pitchFamily="34" charset="0"/>
                      </a:endParaRPr>
                    </a:p>
                  </a:txBody>
                  <a:tcPr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2"/>
                        </a:buClr>
                        <a:buSzPct val="85000"/>
                        <a:buFont typeface="Wingdings 2" panose="05020102010507070707" pitchFamily="18" charset="2"/>
                        <a:defRPr sz="2200">
                          <a:solidFill>
                            <a:schemeClr val="tx1"/>
                          </a:solidFill>
                          <a:latin typeface="Constantia" panose="02030602050306030303" pitchFamily="18" charset="0"/>
                        </a:defRPr>
                      </a:lvl1pPr>
                      <a:lvl2pPr eaLnBrk="0" hangingPunct="0">
                        <a:spcBef>
                          <a:spcPts val="300"/>
                        </a:spcBef>
                        <a:buClr>
                          <a:srgbClr val="D6903D"/>
                        </a:buClr>
                        <a:buSzPct val="85000"/>
                        <a:buFont typeface="Wingdings 2" panose="05020102010507070707" pitchFamily="18" charset="2"/>
                        <a:defRPr sz="2000">
                          <a:solidFill>
                            <a:schemeClr val="tx2"/>
                          </a:solidFill>
                          <a:latin typeface="Constantia" panose="02030602050306030303" pitchFamily="18" charset="0"/>
                        </a:defRPr>
                      </a:lvl2pPr>
                      <a:lvl3pPr eaLnBrk="0" hangingPunct="0">
                        <a:spcBef>
                          <a:spcPts val="300"/>
                        </a:spcBef>
                        <a:buClr>
                          <a:srgbClr val="B37732"/>
                        </a:buClr>
                        <a:buSzPct val="85000"/>
                        <a:buFont typeface="Wingdings 2" panose="05020102010507070707" pitchFamily="18" charset="2"/>
                        <a:defRPr sz="1900">
                          <a:solidFill>
                            <a:schemeClr val="tx1"/>
                          </a:solidFill>
                          <a:latin typeface="Constantia" panose="02030602050306030303" pitchFamily="18" charset="0"/>
                        </a:defRPr>
                      </a:lvl3pPr>
                      <a:lvl4pPr eaLnBrk="0" hangingPunct="0">
                        <a:spcBef>
                          <a:spcPts val="300"/>
                        </a:spcBef>
                        <a:buClr>
                          <a:srgbClr val="D6903D"/>
                        </a:buClr>
                        <a:buSzPct val="85000"/>
                        <a:buFont typeface="Wingdings 2" panose="05020102010507070707" pitchFamily="18" charset="2"/>
                        <a:defRPr sz="1700">
                          <a:solidFill>
                            <a:schemeClr val="tx1"/>
                          </a:solidFill>
                          <a:latin typeface="Constantia" panose="02030602050306030303" pitchFamily="18" charset="0"/>
                        </a:defRPr>
                      </a:lvl4pPr>
                      <a:lvl5pPr eaLnBrk="0" hangingPunct="0">
                        <a:spcBef>
                          <a:spcPts val="338"/>
                        </a:spcBef>
                        <a:buClr>
                          <a:srgbClr val="D6903D"/>
                        </a:buClr>
                        <a:buSzPct val="85000"/>
                        <a:buFont typeface="Wingdings 2" panose="05020102010507070707" pitchFamily="18" charset="2"/>
                        <a:defRPr sz="1400">
                          <a:solidFill>
                            <a:schemeClr val="tx1"/>
                          </a:solidFill>
                          <a:latin typeface="Constantia" panose="02030602050306030303" pitchFamily="18" charset="0"/>
                        </a:defRPr>
                      </a:lvl5pPr>
                      <a:lvl6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6pPr>
                      <a:lvl7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7pPr>
                      <a:lvl8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8pPr>
                      <a:lvl9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2-3</a:t>
                      </a:r>
                      <a:endParaRPr kumimoji="0" lang="tr-TR" altLang="tr-TR" sz="1800" b="0" i="0" u="none" strike="noStrike" cap="none" normalizeH="0" baseline="0">
                        <a:ln>
                          <a:noFill/>
                        </a:ln>
                        <a:solidFill>
                          <a:schemeClr val="tx1"/>
                        </a:solidFill>
                        <a:effectLst/>
                        <a:latin typeface="Tahoma" panose="020B0604030504040204" pitchFamily="34" charset="0"/>
                      </a:endParaRPr>
                    </a:p>
                  </a:txBody>
                  <a:tcPr anchor="ct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xmlns="" val="3264078284"/>
                  </a:ext>
                </a:extLst>
              </a:tr>
              <a:tr h="814388">
                <a:tc>
                  <a:txBody>
                    <a:bodyPr/>
                    <a:lstStyle>
                      <a:lvl1pPr eaLnBrk="0" hangingPunct="0">
                        <a:spcBef>
                          <a:spcPts val="600"/>
                        </a:spcBef>
                        <a:buClr>
                          <a:schemeClr val="accent2"/>
                        </a:buClr>
                        <a:buSzPct val="85000"/>
                        <a:buFont typeface="Wingdings 2" panose="05020102010507070707" pitchFamily="18" charset="2"/>
                        <a:defRPr sz="2200">
                          <a:solidFill>
                            <a:schemeClr val="tx1"/>
                          </a:solidFill>
                          <a:latin typeface="Constantia" panose="02030602050306030303" pitchFamily="18" charset="0"/>
                        </a:defRPr>
                      </a:lvl1pPr>
                      <a:lvl2pPr eaLnBrk="0" hangingPunct="0">
                        <a:spcBef>
                          <a:spcPts val="300"/>
                        </a:spcBef>
                        <a:buClr>
                          <a:srgbClr val="D6903D"/>
                        </a:buClr>
                        <a:buSzPct val="85000"/>
                        <a:buFont typeface="Wingdings 2" panose="05020102010507070707" pitchFamily="18" charset="2"/>
                        <a:defRPr sz="2000">
                          <a:solidFill>
                            <a:schemeClr val="tx2"/>
                          </a:solidFill>
                          <a:latin typeface="Constantia" panose="02030602050306030303" pitchFamily="18" charset="0"/>
                        </a:defRPr>
                      </a:lvl2pPr>
                      <a:lvl3pPr eaLnBrk="0" hangingPunct="0">
                        <a:spcBef>
                          <a:spcPts val="300"/>
                        </a:spcBef>
                        <a:buClr>
                          <a:srgbClr val="B37732"/>
                        </a:buClr>
                        <a:buSzPct val="85000"/>
                        <a:buFont typeface="Wingdings 2" panose="05020102010507070707" pitchFamily="18" charset="2"/>
                        <a:defRPr sz="1900">
                          <a:solidFill>
                            <a:schemeClr val="tx1"/>
                          </a:solidFill>
                          <a:latin typeface="Constantia" panose="02030602050306030303" pitchFamily="18" charset="0"/>
                        </a:defRPr>
                      </a:lvl3pPr>
                      <a:lvl4pPr eaLnBrk="0" hangingPunct="0">
                        <a:spcBef>
                          <a:spcPts val="300"/>
                        </a:spcBef>
                        <a:buClr>
                          <a:srgbClr val="D6903D"/>
                        </a:buClr>
                        <a:buSzPct val="85000"/>
                        <a:buFont typeface="Wingdings 2" panose="05020102010507070707" pitchFamily="18" charset="2"/>
                        <a:defRPr sz="1700">
                          <a:solidFill>
                            <a:schemeClr val="tx1"/>
                          </a:solidFill>
                          <a:latin typeface="Constantia" panose="02030602050306030303" pitchFamily="18" charset="0"/>
                        </a:defRPr>
                      </a:lvl4pPr>
                      <a:lvl5pPr eaLnBrk="0" hangingPunct="0">
                        <a:spcBef>
                          <a:spcPts val="338"/>
                        </a:spcBef>
                        <a:buClr>
                          <a:srgbClr val="D6903D"/>
                        </a:buClr>
                        <a:buSzPct val="85000"/>
                        <a:buFont typeface="Wingdings 2" panose="05020102010507070707" pitchFamily="18" charset="2"/>
                        <a:defRPr sz="1400">
                          <a:solidFill>
                            <a:schemeClr val="tx1"/>
                          </a:solidFill>
                          <a:latin typeface="Constantia" panose="02030602050306030303" pitchFamily="18" charset="0"/>
                        </a:defRPr>
                      </a:lvl5pPr>
                      <a:lvl6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6pPr>
                      <a:lvl7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7pPr>
                      <a:lvl8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8pPr>
                      <a:lvl9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    Östrus (Kızgınlık) </a:t>
                      </a:r>
                      <a:endParaRPr kumimoji="0" lang="tr-TR" altLang="tr-TR" sz="1800" b="0" i="0" u="none" strike="noStrike" cap="none" normalizeH="0" baseline="0">
                        <a:ln>
                          <a:noFill/>
                        </a:ln>
                        <a:solidFill>
                          <a:schemeClr val="tx1"/>
                        </a:solidFill>
                        <a:effectLst/>
                        <a:latin typeface="Tahoma" panose="020B0604030504040204" pitchFamily="34" charset="0"/>
                      </a:endParaRPr>
                    </a:p>
                  </a:txBody>
                  <a:tcPr anchor="ctr" horzOverflow="overflow">
                    <a:lnL cap="flat">
                      <a:noFill/>
                    </a:lnL>
                    <a:lnR>
                      <a:noFill/>
                    </a:lnR>
                    <a:lnT>
                      <a:noFill/>
                    </a:lnT>
                    <a:lnB>
                      <a:noFill/>
                    </a:lnB>
                    <a:lnTlToBr>
                      <a:noFill/>
                    </a:lnTlToBr>
                    <a:lnBlToTr>
                      <a:noFill/>
                    </a:lnBlToTr>
                    <a:noFill/>
                  </a:tcPr>
                </a:tc>
                <a:tc>
                  <a:txBody>
                    <a:bodyPr/>
                    <a:lstStyle>
                      <a:lvl1pPr eaLnBrk="0" hangingPunct="0">
                        <a:spcBef>
                          <a:spcPts val="600"/>
                        </a:spcBef>
                        <a:buClr>
                          <a:schemeClr val="accent2"/>
                        </a:buClr>
                        <a:buSzPct val="85000"/>
                        <a:buFont typeface="Wingdings 2" panose="05020102010507070707" pitchFamily="18" charset="2"/>
                        <a:defRPr sz="2200">
                          <a:solidFill>
                            <a:schemeClr val="tx1"/>
                          </a:solidFill>
                          <a:latin typeface="Constantia" panose="02030602050306030303" pitchFamily="18" charset="0"/>
                        </a:defRPr>
                      </a:lvl1pPr>
                      <a:lvl2pPr eaLnBrk="0" hangingPunct="0">
                        <a:spcBef>
                          <a:spcPts val="300"/>
                        </a:spcBef>
                        <a:buClr>
                          <a:srgbClr val="D6903D"/>
                        </a:buClr>
                        <a:buSzPct val="85000"/>
                        <a:buFont typeface="Wingdings 2" panose="05020102010507070707" pitchFamily="18" charset="2"/>
                        <a:defRPr sz="2000">
                          <a:solidFill>
                            <a:schemeClr val="tx2"/>
                          </a:solidFill>
                          <a:latin typeface="Constantia" panose="02030602050306030303" pitchFamily="18" charset="0"/>
                        </a:defRPr>
                      </a:lvl2pPr>
                      <a:lvl3pPr eaLnBrk="0" hangingPunct="0">
                        <a:spcBef>
                          <a:spcPts val="300"/>
                        </a:spcBef>
                        <a:buClr>
                          <a:srgbClr val="B37732"/>
                        </a:buClr>
                        <a:buSzPct val="85000"/>
                        <a:buFont typeface="Wingdings 2" panose="05020102010507070707" pitchFamily="18" charset="2"/>
                        <a:defRPr sz="1900">
                          <a:solidFill>
                            <a:schemeClr val="tx1"/>
                          </a:solidFill>
                          <a:latin typeface="Constantia" panose="02030602050306030303" pitchFamily="18" charset="0"/>
                        </a:defRPr>
                      </a:lvl3pPr>
                      <a:lvl4pPr eaLnBrk="0" hangingPunct="0">
                        <a:spcBef>
                          <a:spcPts val="300"/>
                        </a:spcBef>
                        <a:buClr>
                          <a:srgbClr val="D6903D"/>
                        </a:buClr>
                        <a:buSzPct val="85000"/>
                        <a:buFont typeface="Wingdings 2" panose="05020102010507070707" pitchFamily="18" charset="2"/>
                        <a:defRPr sz="1700">
                          <a:solidFill>
                            <a:schemeClr val="tx1"/>
                          </a:solidFill>
                          <a:latin typeface="Constantia" panose="02030602050306030303" pitchFamily="18" charset="0"/>
                        </a:defRPr>
                      </a:lvl4pPr>
                      <a:lvl5pPr eaLnBrk="0" hangingPunct="0">
                        <a:spcBef>
                          <a:spcPts val="338"/>
                        </a:spcBef>
                        <a:buClr>
                          <a:srgbClr val="D6903D"/>
                        </a:buClr>
                        <a:buSzPct val="85000"/>
                        <a:buFont typeface="Wingdings 2" panose="05020102010507070707" pitchFamily="18" charset="2"/>
                        <a:defRPr sz="1400">
                          <a:solidFill>
                            <a:schemeClr val="tx1"/>
                          </a:solidFill>
                          <a:latin typeface="Constantia" panose="02030602050306030303" pitchFamily="18" charset="0"/>
                        </a:defRPr>
                      </a:lvl5pPr>
                      <a:lvl6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6pPr>
                      <a:lvl7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7pPr>
                      <a:lvl8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8pPr>
                      <a:lvl9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12-18 s</a:t>
                      </a:r>
                      <a:endParaRPr kumimoji="0" lang="tr-TR" altLang="tr-TR" sz="1800" b="0" i="0" u="none" strike="noStrike" cap="none" normalizeH="0" baseline="0">
                        <a:ln>
                          <a:noFill/>
                        </a:ln>
                        <a:solidFill>
                          <a:schemeClr val="tx1"/>
                        </a:solidFill>
                        <a:effectLst/>
                        <a:latin typeface="Tahoma" panose="020B0604030504040204" pitchFamily="34" charset="0"/>
                      </a:endParaRPr>
                    </a:p>
                  </a:txBody>
                  <a:tcPr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2"/>
                        </a:buClr>
                        <a:buSzPct val="85000"/>
                        <a:buFont typeface="Wingdings 2" panose="05020102010507070707" pitchFamily="18" charset="2"/>
                        <a:defRPr sz="2200">
                          <a:solidFill>
                            <a:schemeClr val="tx1"/>
                          </a:solidFill>
                          <a:latin typeface="Constantia" panose="02030602050306030303" pitchFamily="18" charset="0"/>
                        </a:defRPr>
                      </a:lvl1pPr>
                      <a:lvl2pPr eaLnBrk="0" hangingPunct="0">
                        <a:spcBef>
                          <a:spcPts val="300"/>
                        </a:spcBef>
                        <a:buClr>
                          <a:srgbClr val="D6903D"/>
                        </a:buClr>
                        <a:buSzPct val="85000"/>
                        <a:buFont typeface="Wingdings 2" panose="05020102010507070707" pitchFamily="18" charset="2"/>
                        <a:defRPr sz="2000">
                          <a:solidFill>
                            <a:schemeClr val="tx2"/>
                          </a:solidFill>
                          <a:latin typeface="Constantia" panose="02030602050306030303" pitchFamily="18" charset="0"/>
                        </a:defRPr>
                      </a:lvl2pPr>
                      <a:lvl3pPr eaLnBrk="0" hangingPunct="0">
                        <a:spcBef>
                          <a:spcPts val="300"/>
                        </a:spcBef>
                        <a:buClr>
                          <a:srgbClr val="B37732"/>
                        </a:buClr>
                        <a:buSzPct val="85000"/>
                        <a:buFont typeface="Wingdings 2" panose="05020102010507070707" pitchFamily="18" charset="2"/>
                        <a:defRPr sz="1900">
                          <a:solidFill>
                            <a:schemeClr val="tx1"/>
                          </a:solidFill>
                          <a:latin typeface="Constantia" panose="02030602050306030303" pitchFamily="18" charset="0"/>
                        </a:defRPr>
                      </a:lvl3pPr>
                      <a:lvl4pPr eaLnBrk="0" hangingPunct="0">
                        <a:spcBef>
                          <a:spcPts val="300"/>
                        </a:spcBef>
                        <a:buClr>
                          <a:srgbClr val="D6903D"/>
                        </a:buClr>
                        <a:buSzPct val="85000"/>
                        <a:buFont typeface="Wingdings 2" panose="05020102010507070707" pitchFamily="18" charset="2"/>
                        <a:defRPr sz="1700">
                          <a:solidFill>
                            <a:schemeClr val="tx1"/>
                          </a:solidFill>
                          <a:latin typeface="Constantia" panose="02030602050306030303" pitchFamily="18" charset="0"/>
                        </a:defRPr>
                      </a:lvl4pPr>
                      <a:lvl5pPr eaLnBrk="0" hangingPunct="0">
                        <a:spcBef>
                          <a:spcPts val="338"/>
                        </a:spcBef>
                        <a:buClr>
                          <a:srgbClr val="D6903D"/>
                        </a:buClr>
                        <a:buSzPct val="85000"/>
                        <a:buFont typeface="Wingdings 2" panose="05020102010507070707" pitchFamily="18" charset="2"/>
                        <a:defRPr sz="1400">
                          <a:solidFill>
                            <a:schemeClr val="tx1"/>
                          </a:solidFill>
                          <a:latin typeface="Constantia" panose="02030602050306030303" pitchFamily="18" charset="0"/>
                        </a:defRPr>
                      </a:lvl5pPr>
                      <a:lvl6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6pPr>
                      <a:lvl7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7pPr>
                      <a:lvl8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8pPr>
                      <a:lvl9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24-36 s</a:t>
                      </a:r>
                      <a:endParaRPr kumimoji="0" lang="tr-TR" altLang="tr-TR" sz="1800" b="0" i="0" u="none" strike="noStrike" cap="none" normalizeH="0" baseline="0">
                        <a:ln>
                          <a:noFill/>
                        </a:ln>
                        <a:solidFill>
                          <a:schemeClr val="tx1"/>
                        </a:solidFill>
                        <a:effectLst/>
                        <a:latin typeface="Tahoma" panose="020B0604030504040204" pitchFamily="34" charset="0"/>
                      </a:endParaRPr>
                    </a:p>
                  </a:txBody>
                  <a:tcPr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2"/>
                        </a:buClr>
                        <a:buSzPct val="85000"/>
                        <a:buFont typeface="Wingdings 2" panose="05020102010507070707" pitchFamily="18" charset="2"/>
                        <a:defRPr sz="2200">
                          <a:solidFill>
                            <a:schemeClr val="tx1"/>
                          </a:solidFill>
                          <a:latin typeface="Constantia" panose="02030602050306030303" pitchFamily="18" charset="0"/>
                        </a:defRPr>
                      </a:lvl1pPr>
                      <a:lvl2pPr eaLnBrk="0" hangingPunct="0">
                        <a:spcBef>
                          <a:spcPts val="300"/>
                        </a:spcBef>
                        <a:buClr>
                          <a:srgbClr val="D6903D"/>
                        </a:buClr>
                        <a:buSzPct val="85000"/>
                        <a:buFont typeface="Wingdings 2" panose="05020102010507070707" pitchFamily="18" charset="2"/>
                        <a:defRPr sz="2000">
                          <a:solidFill>
                            <a:schemeClr val="tx2"/>
                          </a:solidFill>
                          <a:latin typeface="Constantia" panose="02030602050306030303" pitchFamily="18" charset="0"/>
                        </a:defRPr>
                      </a:lvl2pPr>
                      <a:lvl3pPr eaLnBrk="0" hangingPunct="0">
                        <a:spcBef>
                          <a:spcPts val="300"/>
                        </a:spcBef>
                        <a:buClr>
                          <a:srgbClr val="B37732"/>
                        </a:buClr>
                        <a:buSzPct val="85000"/>
                        <a:buFont typeface="Wingdings 2" panose="05020102010507070707" pitchFamily="18" charset="2"/>
                        <a:defRPr sz="1900">
                          <a:solidFill>
                            <a:schemeClr val="tx1"/>
                          </a:solidFill>
                          <a:latin typeface="Constantia" panose="02030602050306030303" pitchFamily="18" charset="0"/>
                        </a:defRPr>
                      </a:lvl3pPr>
                      <a:lvl4pPr eaLnBrk="0" hangingPunct="0">
                        <a:spcBef>
                          <a:spcPts val="300"/>
                        </a:spcBef>
                        <a:buClr>
                          <a:srgbClr val="D6903D"/>
                        </a:buClr>
                        <a:buSzPct val="85000"/>
                        <a:buFont typeface="Wingdings 2" panose="05020102010507070707" pitchFamily="18" charset="2"/>
                        <a:defRPr sz="1700">
                          <a:solidFill>
                            <a:schemeClr val="tx1"/>
                          </a:solidFill>
                          <a:latin typeface="Constantia" panose="02030602050306030303" pitchFamily="18" charset="0"/>
                        </a:defRPr>
                      </a:lvl4pPr>
                      <a:lvl5pPr eaLnBrk="0" hangingPunct="0">
                        <a:spcBef>
                          <a:spcPts val="338"/>
                        </a:spcBef>
                        <a:buClr>
                          <a:srgbClr val="D6903D"/>
                        </a:buClr>
                        <a:buSzPct val="85000"/>
                        <a:buFont typeface="Wingdings 2" panose="05020102010507070707" pitchFamily="18" charset="2"/>
                        <a:defRPr sz="1400">
                          <a:solidFill>
                            <a:schemeClr val="tx1"/>
                          </a:solidFill>
                          <a:latin typeface="Constantia" panose="02030602050306030303" pitchFamily="18" charset="0"/>
                        </a:defRPr>
                      </a:lvl5pPr>
                      <a:lvl6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6pPr>
                      <a:lvl7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7pPr>
                      <a:lvl8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8pPr>
                      <a:lvl9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30-40 s</a:t>
                      </a:r>
                      <a:endParaRPr kumimoji="0" lang="tr-TR" altLang="tr-TR" sz="1800" b="0" i="0" u="none" strike="noStrike" cap="none" normalizeH="0" baseline="0">
                        <a:ln>
                          <a:noFill/>
                        </a:ln>
                        <a:solidFill>
                          <a:schemeClr val="tx1"/>
                        </a:solidFill>
                        <a:effectLst/>
                        <a:latin typeface="Tahoma" panose="020B0604030504040204" pitchFamily="34" charset="0"/>
                      </a:endParaRPr>
                    </a:p>
                  </a:txBody>
                  <a:tcPr anchor="ctr" horzOverflow="overflow">
                    <a:lnL>
                      <a:noFill/>
                    </a:lnL>
                    <a:lnR>
                      <a:noFill/>
                    </a:lnR>
                    <a:lnT>
                      <a:noFill/>
                    </a:lnT>
                    <a:lnB>
                      <a:noFill/>
                    </a:lnB>
                    <a:lnTlToBr>
                      <a:noFill/>
                    </a:lnTlToBr>
                    <a:lnBlToTr>
                      <a:noFill/>
                    </a:lnBlToTr>
                    <a:noFill/>
                  </a:tcPr>
                </a:tc>
                <a:tc>
                  <a:txBody>
                    <a:bodyPr/>
                    <a:lstStyle>
                      <a:lvl1pPr eaLnBrk="0" hangingPunct="0">
                        <a:spcBef>
                          <a:spcPts val="600"/>
                        </a:spcBef>
                        <a:buClr>
                          <a:schemeClr val="accent2"/>
                        </a:buClr>
                        <a:buSzPct val="85000"/>
                        <a:buFont typeface="Wingdings 2" panose="05020102010507070707" pitchFamily="18" charset="2"/>
                        <a:defRPr sz="2200">
                          <a:solidFill>
                            <a:schemeClr val="tx1"/>
                          </a:solidFill>
                          <a:latin typeface="Constantia" panose="02030602050306030303" pitchFamily="18" charset="0"/>
                        </a:defRPr>
                      </a:lvl1pPr>
                      <a:lvl2pPr eaLnBrk="0" hangingPunct="0">
                        <a:spcBef>
                          <a:spcPts val="300"/>
                        </a:spcBef>
                        <a:buClr>
                          <a:srgbClr val="D6903D"/>
                        </a:buClr>
                        <a:buSzPct val="85000"/>
                        <a:buFont typeface="Wingdings 2" panose="05020102010507070707" pitchFamily="18" charset="2"/>
                        <a:defRPr sz="2000">
                          <a:solidFill>
                            <a:schemeClr val="tx2"/>
                          </a:solidFill>
                          <a:latin typeface="Constantia" panose="02030602050306030303" pitchFamily="18" charset="0"/>
                        </a:defRPr>
                      </a:lvl2pPr>
                      <a:lvl3pPr eaLnBrk="0" hangingPunct="0">
                        <a:spcBef>
                          <a:spcPts val="300"/>
                        </a:spcBef>
                        <a:buClr>
                          <a:srgbClr val="B37732"/>
                        </a:buClr>
                        <a:buSzPct val="85000"/>
                        <a:buFont typeface="Wingdings 2" panose="05020102010507070707" pitchFamily="18" charset="2"/>
                        <a:defRPr sz="1900">
                          <a:solidFill>
                            <a:schemeClr val="tx1"/>
                          </a:solidFill>
                          <a:latin typeface="Constantia" panose="02030602050306030303" pitchFamily="18" charset="0"/>
                        </a:defRPr>
                      </a:lvl3pPr>
                      <a:lvl4pPr eaLnBrk="0" hangingPunct="0">
                        <a:spcBef>
                          <a:spcPts val="300"/>
                        </a:spcBef>
                        <a:buClr>
                          <a:srgbClr val="D6903D"/>
                        </a:buClr>
                        <a:buSzPct val="85000"/>
                        <a:buFont typeface="Wingdings 2" panose="05020102010507070707" pitchFamily="18" charset="2"/>
                        <a:defRPr sz="1700">
                          <a:solidFill>
                            <a:schemeClr val="tx1"/>
                          </a:solidFill>
                          <a:latin typeface="Constantia" panose="02030602050306030303" pitchFamily="18" charset="0"/>
                        </a:defRPr>
                      </a:lvl4pPr>
                      <a:lvl5pPr eaLnBrk="0" hangingPunct="0">
                        <a:spcBef>
                          <a:spcPts val="338"/>
                        </a:spcBef>
                        <a:buClr>
                          <a:srgbClr val="D6903D"/>
                        </a:buClr>
                        <a:buSzPct val="85000"/>
                        <a:buFont typeface="Wingdings 2" panose="05020102010507070707" pitchFamily="18" charset="2"/>
                        <a:defRPr sz="1400">
                          <a:solidFill>
                            <a:schemeClr val="tx1"/>
                          </a:solidFill>
                          <a:latin typeface="Constantia" panose="02030602050306030303" pitchFamily="18" charset="0"/>
                        </a:defRPr>
                      </a:lvl5pPr>
                      <a:lvl6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6pPr>
                      <a:lvl7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7pPr>
                      <a:lvl8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8pPr>
                      <a:lvl9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4-8 gün</a:t>
                      </a:r>
                      <a:endParaRPr kumimoji="0" lang="tr-TR" altLang="tr-TR" sz="1800" b="0" i="0" u="none" strike="noStrike" cap="none" normalizeH="0" baseline="0">
                        <a:ln>
                          <a:noFill/>
                        </a:ln>
                        <a:solidFill>
                          <a:schemeClr val="tx1"/>
                        </a:solidFill>
                        <a:effectLst/>
                        <a:latin typeface="Tahoma" panose="020B0604030504040204" pitchFamily="34" charset="0"/>
                      </a:endParaRPr>
                    </a:p>
                  </a:txBody>
                  <a:tcPr anchor="ct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xmlns="" val="39636731"/>
                  </a:ext>
                </a:extLst>
              </a:tr>
              <a:tr h="1285875">
                <a:tc>
                  <a:txBody>
                    <a:bodyPr/>
                    <a:lstStyle>
                      <a:lvl1pPr eaLnBrk="0" hangingPunct="0">
                        <a:spcBef>
                          <a:spcPts val="600"/>
                        </a:spcBef>
                        <a:buClr>
                          <a:schemeClr val="accent2"/>
                        </a:buClr>
                        <a:buSzPct val="85000"/>
                        <a:buFont typeface="Wingdings 2" panose="05020102010507070707" pitchFamily="18" charset="2"/>
                        <a:defRPr sz="2200">
                          <a:solidFill>
                            <a:schemeClr val="tx1"/>
                          </a:solidFill>
                          <a:latin typeface="Constantia" panose="02030602050306030303" pitchFamily="18" charset="0"/>
                        </a:defRPr>
                      </a:lvl1pPr>
                      <a:lvl2pPr eaLnBrk="0" hangingPunct="0">
                        <a:spcBef>
                          <a:spcPts val="300"/>
                        </a:spcBef>
                        <a:buClr>
                          <a:srgbClr val="D6903D"/>
                        </a:buClr>
                        <a:buSzPct val="85000"/>
                        <a:buFont typeface="Wingdings 2" panose="05020102010507070707" pitchFamily="18" charset="2"/>
                        <a:defRPr sz="2000">
                          <a:solidFill>
                            <a:schemeClr val="tx2"/>
                          </a:solidFill>
                          <a:latin typeface="Constantia" panose="02030602050306030303" pitchFamily="18" charset="0"/>
                        </a:defRPr>
                      </a:lvl2pPr>
                      <a:lvl3pPr eaLnBrk="0" hangingPunct="0">
                        <a:spcBef>
                          <a:spcPts val="300"/>
                        </a:spcBef>
                        <a:buClr>
                          <a:srgbClr val="B37732"/>
                        </a:buClr>
                        <a:buSzPct val="85000"/>
                        <a:buFont typeface="Wingdings 2" panose="05020102010507070707" pitchFamily="18" charset="2"/>
                        <a:defRPr sz="1900">
                          <a:solidFill>
                            <a:schemeClr val="tx1"/>
                          </a:solidFill>
                          <a:latin typeface="Constantia" panose="02030602050306030303" pitchFamily="18" charset="0"/>
                        </a:defRPr>
                      </a:lvl3pPr>
                      <a:lvl4pPr eaLnBrk="0" hangingPunct="0">
                        <a:spcBef>
                          <a:spcPts val="300"/>
                        </a:spcBef>
                        <a:buClr>
                          <a:srgbClr val="D6903D"/>
                        </a:buClr>
                        <a:buSzPct val="85000"/>
                        <a:buFont typeface="Wingdings 2" panose="05020102010507070707" pitchFamily="18" charset="2"/>
                        <a:defRPr sz="1700">
                          <a:solidFill>
                            <a:schemeClr val="tx1"/>
                          </a:solidFill>
                          <a:latin typeface="Constantia" panose="02030602050306030303" pitchFamily="18" charset="0"/>
                        </a:defRPr>
                      </a:lvl4pPr>
                      <a:lvl5pPr eaLnBrk="0" hangingPunct="0">
                        <a:spcBef>
                          <a:spcPts val="338"/>
                        </a:spcBef>
                        <a:buClr>
                          <a:srgbClr val="D6903D"/>
                        </a:buClr>
                        <a:buSzPct val="85000"/>
                        <a:buFont typeface="Wingdings 2" panose="05020102010507070707" pitchFamily="18" charset="2"/>
                        <a:defRPr sz="1400">
                          <a:solidFill>
                            <a:schemeClr val="tx1"/>
                          </a:solidFill>
                          <a:latin typeface="Constantia" panose="02030602050306030303" pitchFamily="18" charset="0"/>
                        </a:defRPr>
                      </a:lvl5pPr>
                      <a:lvl6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6pPr>
                      <a:lvl7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7pPr>
                      <a:lvl8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8pPr>
                      <a:lvl9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9pPr>
                    </a:lstStyle>
                    <a:p>
                      <a:pPr marL="0" marR="0" lvl="0" indent="0" algn="just" defTabSz="914400" rtl="0" eaLnBrk="0" fontAlgn="base" latinLnBrk="0" hangingPunct="0">
                        <a:lnSpc>
                          <a:spcPct val="1300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Ovulasyon</a:t>
                      </a:r>
                      <a:endParaRPr kumimoji="0" lang="tr-TR" altLang="tr-TR" sz="1800" b="0" i="0" u="none" strike="noStrike" cap="none" normalizeH="0" baseline="0">
                        <a:ln>
                          <a:noFill/>
                        </a:ln>
                        <a:solidFill>
                          <a:schemeClr val="tx1"/>
                        </a:solidFill>
                        <a:effectLst/>
                        <a:latin typeface="Tahoma" panose="020B0604030504040204" pitchFamily="34" charset="0"/>
                      </a:endParaRPr>
                    </a:p>
                  </a:txBody>
                  <a:tcPr anchor="ctr" horzOverflow="overflow">
                    <a:lnL cap="flat">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2"/>
                        </a:buClr>
                        <a:buSzPct val="85000"/>
                        <a:buFont typeface="Wingdings 2" panose="05020102010507070707" pitchFamily="18" charset="2"/>
                        <a:defRPr sz="2200">
                          <a:solidFill>
                            <a:schemeClr val="tx1"/>
                          </a:solidFill>
                          <a:latin typeface="Constantia" panose="02030602050306030303" pitchFamily="18" charset="0"/>
                        </a:defRPr>
                      </a:lvl1pPr>
                      <a:lvl2pPr eaLnBrk="0" hangingPunct="0">
                        <a:spcBef>
                          <a:spcPts val="300"/>
                        </a:spcBef>
                        <a:buClr>
                          <a:srgbClr val="D6903D"/>
                        </a:buClr>
                        <a:buSzPct val="85000"/>
                        <a:buFont typeface="Wingdings 2" panose="05020102010507070707" pitchFamily="18" charset="2"/>
                        <a:defRPr sz="2000">
                          <a:solidFill>
                            <a:schemeClr val="tx2"/>
                          </a:solidFill>
                          <a:latin typeface="Constantia" panose="02030602050306030303" pitchFamily="18" charset="0"/>
                        </a:defRPr>
                      </a:lvl2pPr>
                      <a:lvl3pPr eaLnBrk="0" hangingPunct="0">
                        <a:spcBef>
                          <a:spcPts val="300"/>
                        </a:spcBef>
                        <a:buClr>
                          <a:srgbClr val="B37732"/>
                        </a:buClr>
                        <a:buSzPct val="85000"/>
                        <a:buFont typeface="Wingdings 2" panose="05020102010507070707" pitchFamily="18" charset="2"/>
                        <a:defRPr sz="1900">
                          <a:solidFill>
                            <a:schemeClr val="tx1"/>
                          </a:solidFill>
                          <a:latin typeface="Constantia" panose="02030602050306030303" pitchFamily="18" charset="0"/>
                        </a:defRPr>
                      </a:lvl3pPr>
                      <a:lvl4pPr eaLnBrk="0" hangingPunct="0">
                        <a:spcBef>
                          <a:spcPts val="300"/>
                        </a:spcBef>
                        <a:buClr>
                          <a:srgbClr val="D6903D"/>
                        </a:buClr>
                        <a:buSzPct val="85000"/>
                        <a:buFont typeface="Wingdings 2" panose="05020102010507070707" pitchFamily="18" charset="2"/>
                        <a:defRPr sz="1700">
                          <a:solidFill>
                            <a:schemeClr val="tx1"/>
                          </a:solidFill>
                          <a:latin typeface="Constantia" panose="02030602050306030303" pitchFamily="18" charset="0"/>
                        </a:defRPr>
                      </a:lvl4pPr>
                      <a:lvl5pPr eaLnBrk="0" hangingPunct="0">
                        <a:spcBef>
                          <a:spcPts val="338"/>
                        </a:spcBef>
                        <a:buClr>
                          <a:srgbClr val="D6903D"/>
                        </a:buClr>
                        <a:buSzPct val="85000"/>
                        <a:buFont typeface="Wingdings 2" panose="05020102010507070707" pitchFamily="18" charset="2"/>
                        <a:defRPr sz="1400">
                          <a:solidFill>
                            <a:schemeClr val="tx1"/>
                          </a:solidFill>
                          <a:latin typeface="Constantia" panose="02030602050306030303" pitchFamily="18" charset="0"/>
                        </a:defRPr>
                      </a:lvl5pPr>
                      <a:lvl6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6pPr>
                      <a:lvl7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7pPr>
                      <a:lvl8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8pPr>
                      <a:lvl9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9pPr>
                    </a:lstStyle>
                    <a:p>
                      <a:pPr marL="0" marR="0" lvl="0" indent="0" algn="ctr" defTabSz="914400" rtl="0" eaLnBrk="0" fontAlgn="base" latinLnBrk="0" hangingPunct="0">
                        <a:lnSpc>
                          <a:spcPct val="130000"/>
                        </a:lnSpc>
                        <a:spcBef>
                          <a:spcPct val="0"/>
                        </a:spcBef>
                        <a:spcAft>
                          <a:spcPct val="0"/>
                        </a:spcAft>
                        <a:buClrTx/>
                        <a:buSzTx/>
                        <a:buFontTx/>
                        <a:buNone/>
                        <a:tabLst/>
                      </a:pPr>
                      <a:r>
                        <a:rPr kumimoji="0" lang="tr-TR" altLang="tr-TR" sz="14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Kızgınlıktan     10-12 saat sonra</a:t>
                      </a:r>
                      <a:endParaRPr kumimoji="0" lang="tr-TR" altLang="tr-TR" sz="1400" b="0" i="0" u="none" strike="noStrike" cap="none" normalizeH="0" baseline="0">
                        <a:ln>
                          <a:noFill/>
                        </a:ln>
                        <a:solidFill>
                          <a:schemeClr val="tx1"/>
                        </a:solidFill>
                        <a:effectLst/>
                        <a:latin typeface="Tahoma" panose="020B0604030504040204" pitchFamily="34" charset="0"/>
                      </a:endParaRP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2"/>
                        </a:buClr>
                        <a:buSzPct val="85000"/>
                        <a:buFont typeface="Wingdings 2" panose="05020102010507070707" pitchFamily="18" charset="2"/>
                        <a:defRPr sz="2200">
                          <a:solidFill>
                            <a:schemeClr val="tx1"/>
                          </a:solidFill>
                          <a:latin typeface="Constantia" panose="02030602050306030303" pitchFamily="18" charset="0"/>
                        </a:defRPr>
                      </a:lvl1pPr>
                      <a:lvl2pPr eaLnBrk="0" hangingPunct="0">
                        <a:spcBef>
                          <a:spcPts val="300"/>
                        </a:spcBef>
                        <a:buClr>
                          <a:srgbClr val="D6903D"/>
                        </a:buClr>
                        <a:buSzPct val="85000"/>
                        <a:buFont typeface="Wingdings 2" panose="05020102010507070707" pitchFamily="18" charset="2"/>
                        <a:defRPr sz="2000">
                          <a:solidFill>
                            <a:schemeClr val="tx2"/>
                          </a:solidFill>
                          <a:latin typeface="Constantia" panose="02030602050306030303" pitchFamily="18" charset="0"/>
                        </a:defRPr>
                      </a:lvl2pPr>
                      <a:lvl3pPr eaLnBrk="0" hangingPunct="0">
                        <a:spcBef>
                          <a:spcPts val="300"/>
                        </a:spcBef>
                        <a:buClr>
                          <a:srgbClr val="B37732"/>
                        </a:buClr>
                        <a:buSzPct val="85000"/>
                        <a:buFont typeface="Wingdings 2" panose="05020102010507070707" pitchFamily="18" charset="2"/>
                        <a:defRPr sz="1900">
                          <a:solidFill>
                            <a:schemeClr val="tx1"/>
                          </a:solidFill>
                          <a:latin typeface="Constantia" panose="02030602050306030303" pitchFamily="18" charset="0"/>
                        </a:defRPr>
                      </a:lvl3pPr>
                      <a:lvl4pPr eaLnBrk="0" hangingPunct="0">
                        <a:spcBef>
                          <a:spcPts val="300"/>
                        </a:spcBef>
                        <a:buClr>
                          <a:srgbClr val="D6903D"/>
                        </a:buClr>
                        <a:buSzPct val="85000"/>
                        <a:buFont typeface="Wingdings 2" panose="05020102010507070707" pitchFamily="18" charset="2"/>
                        <a:defRPr sz="1700">
                          <a:solidFill>
                            <a:schemeClr val="tx1"/>
                          </a:solidFill>
                          <a:latin typeface="Constantia" panose="02030602050306030303" pitchFamily="18" charset="0"/>
                        </a:defRPr>
                      </a:lvl4pPr>
                      <a:lvl5pPr eaLnBrk="0" hangingPunct="0">
                        <a:spcBef>
                          <a:spcPts val="338"/>
                        </a:spcBef>
                        <a:buClr>
                          <a:srgbClr val="D6903D"/>
                        </a:buClr>
                        <a:buSzPct val="85000"/>
                        <a:buFont typeface="Wingdings 2" panose="05020102010507070707" pitchFamily="18" charset="2"/>
                        <a:defRPr sz="1400">
                          <a:solidFill>
                            <a:schemeClr val="tx1"/>
                          </a:solidFill>
                          <a:latin typeface="Constantia" panose="02030602050306030303" pitchFamily="18" charset="0"/>
                        </a:defRPr>
                      </a:lvl5pPr>
                      <a:lvl6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6pPr>
                      <a:lvl7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7pPr>
                      <a:lvl8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8pPr>
                      <a:lvl9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9pPr>
                    </a:lstStyle>
                    <a:p>
                      <a:pPr marL="0" marR="0" lvl="0" indent="0" algn="ctr" defTabSz="914400" rtl="0" eaLnBrk="0" fontAlgn="base" latinLnBrk="0" hangingPunct="0">
                        <a:lnSpc>
                          <a:spcPct val="130000"/>
                        </a:lnSpc>
                        <a:spcBef>
                          <a:spcPct val="0"/>
                        </a:spcBef>
                        <a:spcAft>
                          <a:spcPct val="0"/>
                        </a:spcAft>
                        <a:buClrTx/>
                        <a:buSzTx/>
                        <a:buFontTx/>
                        <a:buNone/>
                        <a:tabLst/>
                      </a:pPr>
                      <a:r>
                        <a:rPr kumimoji="0" lang="tr-TR" altLang="tr-TR" sz="14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Kızgınlığın sonları</a:t>
                      </a:r>
                      <a:endParaRPr kumimoji="0" lang="tr-TR" altLang="tr-TR" sz="1400" b="0" i="0" u="none" strike="noStrike" cap="none" normalizeH="0" baseline="0">
                        <a:ln>
                          <a:noFill/>
                        </a:ln>
                        <a:solidFill>
                          <a:schemeClr val="tx1"/>
                        </a:solidFill>
                        <a:effectLst/>
                        <a:latin typeface="Tahoma" panose="020B0604030504040204" pitchFamily="34" charset="0"/>
                      </a:endParaRP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2"/>
                        </a:buClr>
                        <a:buSzPct val="85000"/>
                        <a:buFont typeface="Wingdings 2" panose="05020102010507070707" pitchFamily="18" charset="2"/>
                        <a:defRPr sz="2200">
                          <a:solidFill>
                            <a:schemeClr val="tx1"/>
                          </a:solidFill>
                          <a:latin typeface="Constantia" panose="02030602050306030303" pitchFamily="18" charset="0"/>
                        </a:defRPr>
                      </a:lvl1pPr>
                      <a:lvl2pPr eaLnBrk="0" hangingPunct="0">
                        <a:spcBef>
                          <a:spcPts val="300"/>
                        </a:spcBef>
                        <a:buClr>
                          <a:srgbClr val="D6903D"/>
                        </a:buClr>
                        <a:buSzPct val="85000"/>
                        <a:buFont typeface="Wingdings 2" panose="05020102010507070707" pitchFamily="18" charset="2"/>
                        <a:defRPr sz="2000">
                          <a:solidFill>
                            <a:schemeClr val="tx2"/>
                          </a:solidFill>
                          <a:latin typeface="Constantia" panose="02030602050306030303" pitchFamily="18" charset="0"/>
                        </a:defRPr>
                      </a:lvl2pPr>
                      <a:lvl3pPr eaLnBrk="0" hangingPunct="0">
                        <a:spcBef>
                          <a:spcPts val="300"/>
                        </a:spcBef>
                        <a:buClr>
                          <a:srgbClr val="B37732"/>
                        </a:buClr>
                        <a:buSzPct val="85000"/>
                        <a:buFont typeface="Wingdings 2" panose="05020102010507070707" pitchFamily="18" charset="2"/>
                        <a:defRPr sz="1900">
                          <a:solidFill>
                            <a:schemeClr val="tx1"/>
                          </a:solidFill>
                          <a:latin typeface="Constantia" panose="02030602050306030303" pitchFamily="18" charset="0"/>
                        </a:defRPr>
                      </a:lvl3pPr>
                      <a:lvl4pPr eaLnBrk="0" hangingPunct="0">
                        <a:spcBef>
                          <a:spcPts val="300"/>
                        </a:spcBef>
                        <a:buClr>
                          <a:srgbClr val="D6903D"/>
                        </a:buClr>
                        <a:buSzPct val="85000"/>
                        <a:buFont typeface="Wingdings 2" panose="05020102010507070707" pitchFamily="18" charset="2"/>
                        <a:defRPr sz="1700">
                          <a:solidFill>
                            <a:schemeClr val="tx1"/>
                          </a:solidFill>
                          <a:latin typeface="Constantia" panose="02030602050306030303" pitchFamily="18" charset="0"/>
                        </a:defRPr>
                      </a:lvl4pPr>
                      <a:lvl5pPr eaLnBrk="0" hangingPunct="0">
                        <a:spcBef>
                          <a:spcPts val="338"/>
                        </a:spcBef>
                        <a:buClr>
                          <a:srgbClr val="D6903D"/>
                        </a:buClr>
                        <a:buSzPct val="85000"/>
                        <a:buFont typeface="Wingdings 2" panose="05020102010507070707" pitchFamily="18" charset="2"/>
                        <a:defRPr sz="1400">
                          <a:solidFill>
                            <a:schemeClr val="tx1"/>
                          </a:solidFill>
                          <a:latin typeface="Constantia" panose="02030602050306030303" pitchFamily="18" charset="0"/>
                        </a:defRPr>
                      </a:lvl5pPr>
                      <a:lvl6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6pPr>
                      <a:lvl7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7pPr>
                      <a:lvl8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8pPr>
                      <a:lvl9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9pPr>
                    </a:lstStyle>
                    <a:p>
                      <a:pPr marL="0" marR="0" lvl="0" indent="0" algn="ctr" defTabSz="914400" rtl="0" eaLnBrk="0" fontAlgn="base" latinLnBrk="0" hangingPunct="0">
                        <a:lnSpc>
                          <a:spcPct val="130000"/>
                        </a:lnSpc>
                        <a:spcBef>
                          <a:spcPct val="0"/>
                        </a:spcBef>
                        <a:spcAft>
                          <a:spcPct val="0"/>
                        </a:spcAft>
                        <a:buClrTx/>
                        <a:buSzTx/>
                        <a:buFontTx/>
                        <a:buNone/>
                        <a:tabLst/>
                      </a:pPr>
                      <a:r>
                        <a:rPr kumimoji="0" lang="tr-TR" altLang="tr-TR" sz="14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Kızgınlıktan birkaç saat sonra</a:t>
                      </a:r>
                      <a:endParaRPr kumimoji="0" lang="tr-TR" altLang="tr-TR" sz="1400" b="0" i="0" u="none" strike="noStrike" cap="none" normalizeH="0" baseline="0">
                        <a:ln>
                          <a:noFill/>
                        </a:ln>
                        <a:solidFill>
                          <a:schemeClr val="tx1"/>
                        </a:solidFill>
                        <a:effectLst/>
                        <a:latin typeface="Tahoma" panose="020B0604030504040204" pitchFamily="34" charset="0"/>
                      </a:endParaRP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600"/>
                        </a:spcBef>
                        <a:buClr>
                          <a:schemeClr val="accent2"/>
                        </a:buClr>
                        <a:buSzPct val="85000"/>
                        <a:buFont typeface="Wingdings 2" panose="05020102010507070707" pitchFamily="18" charset="2"/>
                        <a:defRPr sz="2200">
                          <a:solidFill>
                            <a:schemeClr val="tx1"/>
                          </a:solidFill>
                          <a:latin typeface="Constantia" panose="02030602050306030303" pitchFamily="18" charset="0"/>
                        </a:defRPr>
                      </a:lvl1pPr>
                      <a:lvl2pPr eaLnBrk="0" hangingPunct="0">
                        <a:spcBef>
                          <a:spcPts val="300"/>
                        </a:spcBef>
                        <a:buClr>
                          <a:srgbClr val="D6903D"/>
                        </a:buClr>
                        <a:buSzPct val="85000"/>
                        <a:buFont typeface="Wingdings 2" panose="05020102010507070707" pitchFamily="18" charset="2"/>
                        <a:defRPr sz="2000">
                          <a:solidFill>
                            <a:schemeClr val="tx2"/>
                          </a:solidFill>
                          <a:latin typeface="Constantia" panose="02030602050306030303" pitchFamily="18" charset="0"/>
                        </a:defRPr>
                      </a:lvl2pPr>
                      <a:lvl3pPr eaLnBrk="0" hangingPunct="0">
                        <a:spcBef>
                          <a:spcPts val="300"/>
                        </a:spcBef>
                        <a:buClr>
                          <a:srgbClr val="B37732"/>
                        </a:buClr>
                        <a:buSzPct val="85000"/>
                        <a:buFont typeface="Wingdings 2" panose="05020102010507070707" pitchFamily="18" charset="2"/>
                        <a:defRPr sz="1900">
                          <a:solidFill>
                            <a:schemeClr val="tx1"/>
                          </a:solidFill>
                          <a:latin typeface="Constantia" panose="02030602050306030303" pitchFamily="18" charset="0"/>
                        </a:defRPr>
                      </a:lvl3pPr>
                      <a:lvl4pPr eaLnBrk="0" hangingPunct="0">
                        <a:spcBef>
                          <a:spcPts val="300"/>
                        </a:spcBef>
                        <a:buClr>
                          <a:srgbClr val="D6903D"/>
                        </a:buClr>
                        <a:buSzPct val="85000"/>
                        <a:buFont typeface="Wingdings 2" panose="05020102010507070707" pitchFamily="18" charset="2"/>
                        <a:defRPr sz="1700">
                          <a:solidFill>
                            <a:schemeClr val="tx1"/>
                          </a:solidFill>
                          <a:latin typeface="Constantia" panose="02030602050306030303" pitchFamily="18" charset="0"/>
                        </a:defRPr>
                      </a:lvl4pPr>
                      <a:lvl5pPr eaLnBrk="0" hangingPunct="0">
                        <a:spcBef>
                          <a:spcPts val="338"/>
                        </a:spcBef>
                        <a:buClr>
                          <a:srgbClr val="D6903D"/>
                        </a:buClr>
                        <a:buSzPct val="85000"/>
                        <a:buFont typeface="Wingdings 2" panose="05020102010507070707" pitchFamily="18" charset="2"/>
                        <a:defRPr sz="1400">
                          <a:solidFill>
                            <a:schemeClr val="tx1"/>
                          </a:solidFill>
                          <a:latin typeface="Constantia" panose="02030602050306030303" pitchFamily="18" charset="0"/>
                        </a:defRPr>
                      </a:lvl5pPr>
                      <a:lvl6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6pPr>
                      <a:lvl7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7pPr>
                      <a:lvl8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8pPr>
                      <a:lvl9pPr eaLnBrk="0" fontAlgn="base" hangingPunct="0">
                        <a:spcBef>
                          <a:spcPts val="338"/>
                        </a:spcBef>
                        <a:spcAft>
                          <a:spcPct val="0"/>
                        </a:spcAft>
                        <a:buClr>
                          <a:srgbClr val="D6903D"/>
                        </a:buClr>
                        <a:buSzPct val="85000"/>
                        <a:buFont typeface="Wingdings 2" panose="05020102010507070707" pitchFamily="18" charset="2"/>
                        <a:defRPr sz="1400">
                          <a:solidFill>
                            <a:schemeClr val="tx1"/>
                          </a:solidFill>
                          <a:latin typeface="Constantia" panose="02030602050306030303" pitchFamily="18" charset="0"/>
                        </a:defRPr>
                      </a:lvl9pPr>
                    </a:lstStyle>
                    <a:p>
                      <a:pPr marL="0" marR="0" lvl="0" indent="0" algn="ctr" defTabSz="914400" rtl="0" eaLnBrk="0" fontAlgn="base" latinLnBrk="0" hangingPunct="0">
                        <a:lnSpc>
                          <a:spcPct val="130000"/>
                        </a:lnSpc>
                        <a:spcBef>
                          <a:spcPct val="0"/>
                        </a:spcBef>
                        <a:spcAft>
                          <a:spcPct val="0"/>
                        </a:spcAft>
                        <a:buClrTx/>
                        <a:buSzTx/>
                        <a:buFontTx/>
                        <a:buNone/>
                        <a:tabLst/>
                      </a:pPr>
                      <a:r>
                        <a:rPr kumimoji="0" lang="tr-TR" altLang="tr-TR" sz="1400" b="0" i="0" u="none" strike="noStrike" cap="none" normalizeH="0" baseline="0">
                          <a:ln>
                            <a:noFill/>
                          </a:ln>
                          <a:solidFill>
                            <a:schemeClr val="tx1"/>
                          </a:solidFill>
                          <a:effectLst/>
                          <a:latin typeface="Tahoma" panose="020B0604030504040204" pitchFamily="34" charset="0"/>
                          <a:cs typeface="Times New Roman" panose="02020603050405020304" pitchFamily="18" charset="0"/>
                        </a:rPr>
                        <a:t>Kızgınlığın bitiminden 1-2 gün önce</a:t>
                      </a:r>
                      <a:endParaRPr kumimoji="0" lang="tr-TR" altLang="tr-TR" sz="1400" b="0" i="0" u="none" strike="noStrike" cap="none" normalizeH="0" baseline="0">
                        <a:ln>
                          <a:noFill/>
                        </a:ln>
                        <a:solidFill>
                          <a:schemeClr val="tx1"/>
                        </a:solidFill>
                        <a:effectLst/>
                        <a:latin typeface="Tahoma" panose="020B0604030504040204" pitchFamily="34" charset="0"/>
                      </a:endParaRPr>
                    </a:p>
                  </a:txBody>
                  <a:tcPr anchor="ctr" horzOverflow="overflow">
                    <a:lnL>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641000866"/>
                  </a:ext>
                </a:extLst>
              </a:tr>
            </a:tbl>
          </a:graphicData>
        </a:graphic>
      </p:graphicFrame>
      <p:sp>
        <p:nvSpPr>
          <p:cNvPr id="229497" name="AutoShape 121">
            <a:extLst>
              <a:ext uri="{FF2B5EF4-FFF2-40B4-BE49-F238E27FC236}">
                <a16:creationId xmlns:a16="http://schemas.microsoft.com/office/drawing/2014/main" xmlns="" id="{BB4E6037-FED2-4829-9960-AF9D3F808697}"/>
              </a:ext>
            </a:extLst>
          </p:cNvPr>
          <p:cNvSpPr>
            <a:spLocks noChangeArrowheads="1"/>
          </p:cNvSpPr>
          <p:nvPr/>
        </p:nvSpPr>
        <p:spPr bwMode="auto">
          <a:xfrm>
            <a:off x="684213" y="404813"/>
            <a:ext cx="8064500" cy="647700"/>
          </a:xfrm>
          <a:prstGeom prst="flowChartAlternateProcess">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229498" name="Rectangle 122">
            <a:extLst>
              <a:ext uri="{FF2B5EF4-FFF2-40B4-BE49-F238E27FC236}">
                <a16:creationId xmlns:a16="http://schemas.microsoft.com/office/drawing/2014/main" xmlns="" id="{C9AF380C-3670-47F5-9BBF-331B370FA4BA}"/>
              </a:ext>
            </a:extLst>
          </p:cNvPr>
          <p:cNvSpPr>
            <a:spLocks noChangeArrowheads="1"/>
          </p:cNvSpPr>
          <p:nvPr/>
        </p:nvSpPr>
        <p:spPr bwMode="auto">
          <a:xfrm>
            <a:off x="1403350" y="549275"/>
            <a:ext cx="598663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r-TR" altLang="tr-TR" sz="2400"/>
              <a:t>Farklı Türlerde Kızgınlık Döngüsünün Özellikleri</a:t>
            </a:r>
          </a:p>
        </p:txBody>
      </p:sp>
    </p:spTree>
    <p:extLst>
      <p:ext uri="{BB962C8B-B14F-4D97-AF65-F5344CB8AC3E}">
        <p14:creationId xmlns:p14="http://schemas.microsoft.com/office/powerpoint/2010/main" val="28309536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1">
            <a:extLst>
              <a:ext uri="{FF2B5EF4-FFF2-40B4-BE49-F238E27FC236}">
                <a16:creationId xmlns:a16="http://schemas.microsoft.com/office/drawing/2014/main" xmlns="" id="{E42AF32A-E269-47BB-B007-A18882CA21FE}"/>
              </a:ext>
            </a:extLst>
          </p:cNvPr>
          <p:cNvSpPr>
            <a:spLocks noGrp="1"/>
          </p:cNvSpPr>
          <p:nvPr>
            <p:ph type="title"/>
          </p:nvPr>
        </p:nvSpPr>
        <p:spPr>
          <a:xfrm>
            <a:off x="457200" y="762000"/>
            <a:ext cx="8229600" cy="677108"/>
          </a:xfrm>
        </p:spPr>
        <p:txBody>
          <a:bodyPr/>
          <a:lstStyle/>
          <a:p>
            <a:r>
              <a:rPr lang="tr-TR" altLang="tr-TR" dirty="0">
                <a:solidFill>
                  <a:schemeClr val="tx1"/>
                </a:solidFill>
              </a:rPr>
              <a:t>Kızgınlık gösterme tipler</a:t>
            </a:r>
          </a:p>
        </p:txBody>
      </p:sp>
      <p:sp>
        <p:nvSpPr>
          <p:cNvPr id="5" name="İçerik Yer Tutucusu 2">
            <a:extLst>
              <a:ext uri="{FF2B5EF4-FFF2-40B4-BE49-F238E27FC236}">
                <a16:creationId xmlns:a16="http://schemas.microsoft.com/office/drawing/2014/main" xmlns="" id="{ABEEC501-C994-48B6-B02D-18AB3089D6BF}"/>
              </a:ext>
            </a:extLst>
          </p:cNvPr>
          <p:cNvSpPr txBox="1">
            <a:spLocks/>
          </p:cNvSpPr>
          <p:nvPr/>
        </p:nvSpPr>
        <p:spPr>
          <a:xfrm>
            <a:off x="914400" y="2286000"/>
            <a:ext cx="7067550" cy="3416320"/>
          </a:xfrm>
          <a:prstGeom prst="rect">
            <a:avLst/>
          </a:prstGeom>
        </p:spPr>
        <p:txBody>
          <a:bodyPr wrap="square" lIns="0" tIns="0" rIns="0" bIns="0">
            <a:spAutoFit/>
          </a:bodyPr>
          <a:lstStyle>
            <a:lvl1pPr marL="0">
              <a:defRPr sz="4400" b="0" i="0">
                <a:solidFill>
                  <a:srgbClr val="CC3300"/>
                </a:solidFill>
                <a:latin typeface="Arial"/>
                <a:ea typeface="+mn-ea"/>
                <a:cs typeface="Arial"/>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tr-TR" altLang="tr-TR" kern="0" dirty="0">
                <a:solidFill>
                  <a:schemeClr val="tx1"/>
                </a:solidFill>
              </a:rPr>
              <a:t>Mono </a:t>
            </a:r>
            <a:r>
              <a:rPr lang="tr-TR" altLang="tr-TR" kern="0" dirty="0" err="1">
                <a:solidFill>
                  <a:schemeClr val="tx1"/>
                </a:solidFill>
              </a:rPr>
              <a:t>Östrik</a:t>
            </a:r>
            <a:endParaRPr lang="tr-TR" altLang="tr-TR" kern="0" dirty="0">
              <a:solidFill>
                <a:schemeClr val="tx1"/>
              </a:solidFill>
            </a:endParaRPr>
          </a:p>
          <a:p>
            <a:pPr lvl="1"/>
            <a:r>
              <a:rPr lang="tr-TR" altLang="tr-TR" kern="0" dirty="0"/>
              <a:t>Yabani hayvanlar</a:t>
            </a:r>
          </a:p>
          <a:p>
            <a:r>
              <a:rPr lang="tr-TR" altLang="tr-TR" kern="0" dirty="0" err="1">
                <a:solidFill>
                  <a:schemeClr val="tx1"/>
                </a:solidFill>
              </a:rPr>
              <a:t>Poli-östrik</a:t>
            </a:r>
            <a:endParaRPr lang="tr-TR" altLang="tr-TR" kern="0" dirty="0">
              <a:solidFill>
                <a:schemeClr val="tx1"/>
              </a:solidFill>
            </a:endParaRPr>
          </a:p>
          <a:p>
            <a:pPr lvl="1"/>
            <a:r>
              <a:rPr lang="tr-TR" altLang="tr-TR" kern="0" dirty="0"/>
              <a:t>Sığır</a:t>
            </a:r>
          </a:p>
          <a:p>
            <a:r>
              <a:rPr lang="tr-TR" altLang="tr-TR" kern="0" dirty="0">
                <a:solidFill>
                  <a:schemeClr val="tx1"/>
                </a:solidFill>
              </a:rPr>
              <a:t>Mevsime bağlı </a:t>
            </a:r>
            <a:r>
              <a:rPr lang="tr-TR" altLang="tr-TR" kern="0" dirty="0" err="1">
                <a:solidFill>
                  <a:schemeClr val="tx1"/>
                </a:solidFill>
              </a:rPr>
              <a:t>poli-östrik</a:t>
            </a:r>
            <a:endParaRPr lang="tr-TR" altLang="tr-TR" kern="0" dirty="0">
              <a:solidFill>
                <a:schemeClr val="tx1"/>
              </a:solidFill>
            </a:endParaRPr>
          </a:p>
          <a:p>
            <a:pPr lvl="1"/>
            <a:r>
              <a:rPr lang="tr-TR" altLang="tr-TR" kern="0" dirty="0"/>
              <a:t>Koyun</a:t>
            </a:r>
          </a:p>
          <a:p>
            <a:pPr lvl="1"/>
            <a:r>
              <a:rPr lang="tr-TR" altLang="tr-TR" kern="0" dirty="0"/>
              <a:t>Keçi</a:t>
            </a:r>
          </a:p>
          <a:p>
            <a:pPr lvl="1"/>
            <a:r>
              <a:rPr lang="tr-TR" altLang="tr-TR" kern="0" dirty="0"/>
              <a:t>Manda </a:t>
            </a:r>
          </a:p>
        </p:txBody>
      </p:sp>
    </p:spTree>
    <p:extLst>
      <p:ext uri="{BB962C8B-B14F-4D97-AF65-F5344CB8AC3E}">
        <p14:creationId xmlns:p14="http://schemas.microsoft.com/office/powerpoint/2010/main" val="37952182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42747" rIns="0" bIns="0" rtlCol="0">
            <a:spAutoFit/>
          </a:bodyPr>
          <a:lstStyle/>
          <a:p>
            <a:pPr marL="11430" marR="5080">
              <a:lnSpc>
                <a:spcPct val="100000"/>
              </a:lnSpc>
            </a:pPr>
            <a:r>
              <a:rPr sz="3600" dirty="0">
                <a:solidFill>
                  <a:srgbClr val="CC9900"/>
                </a:solidFill>
                <a:latin typeface="Comic Sans MS"/>
                <a:cs typeface="Comic Sans MS"/>
              </a:rPr>
              <a:t>Dış </a:t>
            </a:r>
            <a:r>
              <a:rPr sz="3600" spc="-5" dirty="0">
                <a:solidFill>
                  <a:srgbClr val="CC9900"/>
                </a:solidFill>
                <a:latin typeface="Comic Sans MS"/>
                <a:cs typeface="Comic Sans MS"/>
              </a:rPr>
              <a:t>ve İç Uyarımlardan Merkezi Sinir  Sisteminin Etkilenmesi</a:t>
            </a:r>
            <a:endParaRPr sz="3600">
              <a:latin typeface="Comic Sans MS"/>
              <a:cs typeface="Comic Sans MS"/>
            </a:endParaRPr>
          </a:p>
        </p:txBody>
      </p:sp>
      <p:sp>
        <p:nvSpPr>
          <p:cNvPr id="3" name="object 3"/>
          <p:cNvSpPr/>
          <p:nvPr/>
        </p:nvSpPr>
        <p:spPr>
          <a:xfrm>
            <a:off x="1219200" y="1752600"/>
            <a:ext cx="7162787" cy="4687822"/>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1417637" y="1935479"/>
            <a:ext cx="5970905" cy="365760"/>
          </a:xfrm>
          <a:prstGeom prst="rect">
            <a:avLst/>
          </a:prstGeom>
        </p:spPr>
        <p:txBody>
          <a:bodyPr vert="horz" wrap="square" lIns="0" tIns="0" rIns="0" bIns="0" rtlCol="0">
            <a:spAutoFit/>
          </a:bodyPr>
          <a:lstStyle/>
          <a:p>
            <a:pPr marL="12700">
              <a:lnSpc>
                <a:spcPct val="100000"/>
              </a:lnSpc>
              <a:tabLst>
                <a:tab pos="4431665" algn="l"/>
              </a:tabLst>
            </a:pPr>
            <a:r>
              <a:rPr sz="2400" spc="-5" dirty="0">
                <a:solidFill>
                  <a:srgbClr val="FFFFFF"/>
                </a:solidFill>
                <a:latin typeface="Comic Sans MS"/>
                <a:cs typeface="Comic Sans MS"/>
              </a:rPr>
              <a:t>Dış</a:t>
            </a:r>
            <a:r>
              <a:rPr sz="2400" spc="5" dirty="0">
                <a:solidFill>
                  <a:srgbClr val="FFFFFF"/>
                </a:solidFill>
                <a:latin typeface="Comic Sans MS"/>
                <a:cs typeface="Comic Sans MS"/>
              </a:rPr>
              <a:t> </a:t>
            </a:r>
            <a:r>
              <a:rPr sz="2400" spc="-5" dirty="0">
                <a:solidFill>
                  <a:srgbClr val="FFFFFF"/>
                </a:solidFill>
                <a:latin typeface="Comic Sans MS"/>
                <a:cs typeface="Comic Sans MS"/>
              </a:rPr>
              <a:t>Etkiler	Dış</a:t>
            </a:r>
            <a:r>
              <a:rPr sz="2400" spc="-65" dirty="0">
                <a:solidFill>
                  <a:srgbClr val="FFFFFF"/>
                </a:solidFill>
                <a:latin typeface="Comic Sans MS"/>
                <a:cs typeface="Comic Sans MS"/>
              </a:rPr>
              <a:t> </a:t>
            </a:r>
            <a:r>
              <a:rPr sz="2400" spc="-5" dirty="0">
                <a:solidFill>
                  <a:srgbClr val="FFFFFF"/>
                </a:solidFill>
                <a:latin typeface="Comic Sans MS"/>
                <a:cs typeface="Comic Sans MS"/>
              </a:rPr>
              <a:t>Etkiler</a:t>
            </a:r>
            <a:endParaRPr sz="2400">
              <a:latin typeface="Comic Sans MS"/>
              <a:cs typeface="Comic Sans MS"/>
            </a:endParaRPr>
          </a:p>
        </p:txBody>
      </p:sp>
      <p:sp>
        <p:nvSpPr>
          <p:cNvPr id="5" name="object 5"/>
          <p:cNvSpPr/>
          <p:nvPr/>
        </p:nvSpPr>
        <p:spPr>
          <a:xfrm>
            <a:off x="1905761" y="2439161"/>
            <a:ext cx="461645" cy="395605"/>
          </a:xfrm>
          <a:custGeom>
            <a:avLst/>
            <a:gdLst/>
            <a:ahLst/>
            <a:cxnLst/>
            <a:rect l="l" t="t" r="r" b="b"/>
            <a:pathLst>
              <a:path w="461644" h="395605">
                <a:moveTo>
                  <a:pt x="0" y="0"/>
                </a:moveTo>
                <a:lnTo>
                  <a:pt x="461086" y="395211"/>
                </a:lnTo>
              </a:path>
            </a:pathLst>
          </a:custGeom>
          <a:ln w="38100">
            <a:solidFill>
              <a:srgbClr val="FFFFFF"/>
            </a:solidFill>
          </a:ln>
        </p:spPr>
        <p:txBody>
          <a:bodyPr wrap="square" lIns="0" tIns="0" rIns="0" bIns="0" rtlCol="0"/>
          <a:lstStyle/>
          <a:p>
            <a:endParaRPr/>
          </a:p>
        </p:txBody>
      </p:sp>
      <p:sp>
        <p:nvSpPr>
          <p:cNvPr id="6" name="object 6"/>
          <p:cNvSpPr/>
          <p:nvPr/>
        </p:nvSpPr>
        <p:spPr>
          <a:xfrm>
            <a:off x="2315197" y="2778582"/>
            <a:ext cx="124460" cy="118110"/>
          </a:xfrm>
          <a:custGeom>
            <a:avLst/>
            <a:gdLst/>
            <a:ahLst/>
            <a:cxnLst/>
            <a:rect l="l" t="t" r="r" b="b"/>
            <a:pathLst>
              <a:path w="124460" h="118110">
                <a:moveTo>
                  <a:pt x="74383" y="0"/>
                </a:moveTo>
                <a:lnTo>
                  <a:pt x="0" y="86779"/>
                </a:lnTo>
                <a:lnTo>
                  <a:pt x="123964" y="117779"/>
                </a:lnTo>
                <a:lnTo>
                  <a:pt x="74383" y="0"/>
                </a:lnTo>
                <a:close/>
              </a:path>
            </a:pathLst>
          </a:custGeom>
          <a:solidFill>
            <a:srgbClr val="FFFFFF"/>
          </a:solidFill>
        </p:spPr>
        <p:txBody>
          <a:bodyPr wrap="square" lIns="0" tIns="0" rIns="0" bIns="0" rtlCol="0"/>
          <a:lstStyle/>
          <a:p>
            <a:endParaRPr/>
          </a:p>
        </p:txBody>
      </p:sp>
      <p:sp>
        <p:nvSpPr>
          <p:cNvPr id="7" name="object 7"/>
          <p:cNvSpPr/>
          <p:nvPr/>
        </p:nvSpPr>
        <p:spPr>
          <a:xfrm>
            <a:off x="5625350" y="2401061"/>
            <a:ext cx="395605" cy="461645"/>
          </a:xfrm>
          <a:custGeom>
            <a:avLst/>
            <a:gdLst/>
            <a:ahLst/>
            <a:cxnLst/>
            <a:rect l="l" t="t" r="r" b="b"/>
            <a:pathLst>
              <a:path w="395604" h="461644">
                <a:moveTo>
                  <a:pt x="395211" y="0"/>
                </a:moveTo>
                <a:lnTo>
                  <a:pt x="0" y="461086"/>
                </a:lnTo>
              </a:path>
            </a:pathLst>
          </a:custGeom>
          <a:ln w="38100">
            <a:solidFill>
              <a:srgbClr val="FFFFFF"/>
            </a:solidFill>
          </a:ln>
        </p:spPr>
        <p:txBody>
          <a:bodyPr wrap="square" lIns="0" tIns="0" rIns="0" bIns="0" rtlCol="0"/>
          <a:lstStyle/>
          <a:p>
            <a:endParaRPr/>
          </a:p>
        </p:txBody>
      </p:sp>
      <p:sp>
        <p:nvSpPr>
          <p:cNvPr id="8" name="object 8"/>
          <p:cNvSpPr/>
          <p:nvPr/>
        </p:nvSpPr>
        <p:spPr>
          <a:xfrm>
            <a:off x="5563361" y="2810497"/>
            <a:ext cx="118110" cy="124460"/>
          </a:xfrm>
          <a:custGeom>
            <a:avLst/>
            <a:gdLst/>
            <a:ahLst/>
            <a:cxnLst/>
            <a:rect l="l" t="t" r="r" b="b"/>
            <a:pathLst>
              <a:path w="118110" h="124460">
                <a:moveTo>
                  <a:pt x="31000" y="0"/>
                </a:moveTo>
                <a:lnTo>
                  <a:pt x="0" y="123964"/>
                </a:lnTo>
                <a:lnTo>
                  <a:pt x="117779" y="74383"/>
                </a:lnTo>
                <a:lnTo>
                  <a:pt x="31000" y="0"/>
                </a:lnTo>
                <a:close/>
              </a:path>
            </a:pathLst>
          </a:custGeom>
          <a:solidFill>
            <a:srgbClr val="FFFFFF"/>
          </a:solidFill>
        </p:spPr>
        <p:txBody>
          <a:bodyPr wrap="square" lIns="0" tIns="0" rIns="0" bIns="0" rtlCol="0"/>
          <a:lstStyle/>
          <a:p>
            <a:endParaRPr/>
          </a:p>
        </p:txBody>
      </p:sp>
      <p:sp>
        <p:nvSpPr>
          <p:cNvPr id="9" name="object 9"/>
          <p:cNvSpPr txBox="1"/>
          <p:nvPr/>
        </p:nvSpPr>
        <p:spPr>
          <a:xfrm>
            <a:off x="6130925" y="5440679"/>
            <a:ext cx="1421765" cy="381635"/>
          </a:xfrm>
          <a:prstGeom prst="rect">
            <a:avLst/>
          </a:prstGeom>
        </p:spPr>
        <p:txBody>
          <a:bodyPr vert="horz" wrap="square" lIns="0" tIns="0" rIns="0" bIns="0" rtlCol="0">
            <a:spAutoFit/>
          </a:bodyPr>
          <a:lstStyle/>
          <a:p>
            <a:pPr marL="12700">
              <a:lnSpc>
                <a:spcPct val="100000"/>
              </a:lnSpc>
            </a:pPr>
            <a:r>
              <a:rPr sz="2400" spc="-5" dirty="0">
                <a:solidFill>
                  <a:srgbClr val="FFFFFF"/>
                </a:solidFill>
                <a:latin typeface="Comic Sans MS"/>
                <a:cs typeface="Comic Sans MS"/>
              </a:rPr>
              <a:t>İç</a:t>
            </a:r>
            <a:r>
              <a:rPr sz="2400" spc="-70" dirty="0">
                <a:solidFill>
                  <a:srgbClr val="FFFFFF"/>
                </a:solidFill>
                <a:latin typeface="Comic Sans MS"/>
                <a:cs typeface="Comic Sans MS"/>
              </a:rPr>
              <a:t> </a:t>
            </a:r>
            <a:r>
              <a:rPr sz="2400" spc="-5" dirty="0">
                <a:solidFill>
                  <a:srgbClr val="FFFFFF"/>
                </a:solidFill>
                <a:latin typeface="Comic Sans MS"/>
                <a:cs typeface="Comic Sans MS"/>
              </a:rPr>
              <a:t>Etkiler</a:t>
            </a:r>
            <a:endParaRPr sz="2400">
              <a:latin typeface="Comic Sans MS"/>
              <a:cs typeface="Comic Sans MS"/>
            </a:endParaRPr>
          </a:p>
        </p:txBody>
      </p:sp>
      <p:sp>
        <p:nvSpPr>
          <p:cNvPr id="10" name="object 10"/>
          <p:cNvSpPr/>
          <p:nvPr/>
        </p:nvSpPr>
        <p:spPr>
          <a:xfrm>
            <a:off x="5428589" y="5424030"/>
            <a:ext cx="589280" cy="147955"/>
          </a:xfrm>
          <a:custGeom>
            <a:avLst/>
            <a:gdLst/>
            <a:ahLst/>
            <a:cxnLst/>
            <a:rect l="l" t="t" r="r" b="b"/>
            <a:pathLst>
              <a:path w="589279" h="147954">
                <a:moveTo>
                  <a:pt x="588987" y="147929"/>
                </a:moveTo>
                <a:lnTo>
                  <a:pt x="0" y="0"/>
                </a:lnTo>
              </a:path>
            </a:pathLst>
          </a:custGeom>
          <a:ln w="38100">
            <a:solidFill>
              <a:srgbClr val="FFFFFF"/>
            </a:solidFill>
          </a:ln>
        </p:spPr>
        <p:txBody>
          <a:bodyPr wrap="square" lIns="0" tIns="0" rIns="0" bIns="0" rtlCol="0"/>
          <a:lstStyle/>
          <a:p>
            <a:endParaRPr/>
          </a:p>
        </p:txBody>
      </p:sp>
      <p:sp>
        <p:nvSpPr>
          <p:cNvPr id="11" name="object 11"/>
          <p:cNvSpPr/>
          <p:nvPr/>
        </p:nvSpPr>
        <p:spPr>
          <a:xfrm>
            <a:off x="5336222" y="5373255"/>
            <a:ext cx="125095" cy="111125"/>
          </a:xfrm>
          <a:custGeom>
            <a:avLst/>
            <a:gdLst/>
            <a:ahLst/>
            <a:cxnLst/>
            <a:rect l="l" t="t" r="r" b="b"/>
            <a:pathLst>
              <a:path w="125095" h="111125">
                <a:moveTo>
                  <a:pt x="124777" y="0"/>
                </a:moveTo>
                <a:lnTo>
                  <a:pt x="0" y="27584"/>
                </a:lnTo>
                <a:lnTo>
                  <a:pt x="96926" y="110858"/>
                </a:lnTo>
                <a:lnTo>
                  <a:pt x="124777" y="0"/>
                </a:lnTo>
                <a:close/>
              </a:path>
            </a:pathLst>
          </a:custGeom>
          <a:solidFill>
            <a:srgbClr val="FFFFFF"/>
          </a:solidFill>
        </p:spPr>
        <p:txBody>
          <a:bodyPr wrap="square" lIns="0" tIns="0" rIns="0" bIns="0" rtlCol="0"/>
          <a:lstStyle/>
          <a:p>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42747" rIns="0" bIns="0" rtlCol="0">
            <a:spAutoFit/>
          </a:bodyPr>
          <a:lstStyle/>
          <a:p>
            <a:pPr marL="11430" marR="5080">
              <a:lnSpc>
                <a:spcPct val="100000"/>
              </a:lnSpc>
            </a:pPr>
            <a:r>
              <a:rPr sz="3600" spc="-5" dirty="0">
                <a:solidFill>
                  <a:srgbClr val="CC9900"/>
                </a:solidFill>
                <a:latin typeface="Comic Sans MS"/>
                <a:cs typeface="Comic Sans MS"/>
              </a:rPr>
              <a:t>Hipotalamus Kontrolünde FSH ve LH  Salınımı</a:t>
            </a:r>
            <a:endParaRPr sz="3600">
              <a:latin typeface="Comic Sans MS"/>
              <a:cs typeface="Comic Sans MS"/>
            </a:endParaRPr>
          </a:p>
        </p:txBody>
      </p:sp>
      <p:sp>
        <p:nvSpPr>
          <p:cNvPr id="3" name="object 3"/>
          <p:cNvSpPr/>
          <p:nvPr/>
        </p:nvSpPr>
        <p:spPr>
          <a:xfrm>
            <a:off x="914400" y="1752600"/>
            <a:ext cx="7315200" cy="4765548"/>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4663440" y="4930140"/>
            <a:ext cx="2619756" cy="1670304"/>
          </a:xfrm>
          <a:prstGeom prst="rect">
            <a:avLst/>
          </a:prstGeom>
          <a:blipFill>
            <a:blip r:embed="rId3" cstate="print"/>
            <a:stretch>
              <a:fillRect/>
            </a:stretch>
          </a:blipFill>
        </p:spPr>
        <p:txBody>
          <a:bodyPr wrap="square" lIns="0" tIns="0" rIns="0" bIns="0" rtlCol="0"/>
          <a:lstStyle/>
          <a:p>
            <a:endParaRPr/>
          </a:p>
        </p:txBody>
      </p:sp>
      <p:sp>
        <p:nvSpPr>
          <p:cNvPr id="5" name="object 5"/>
          <p:cNvSpPr txBox="1"/>
          <p:nvPr/>
        </p:nvSpPr>
        <p:spPr>
          <a:xfrm>
            <a:off x="5119687" y="5138166"/>
            <a:ext cx="1661160" cy="929005"/>
          </a:xfrm>
          <a:prstGeom prst="rect">
            <a:avLst/>
          </a:prstGeom>
        </p:spPr>
        <p:txBody>
          <a:bodyPr vert="horz" wrap="square" lIns="0" tIns="0" rIns="0" bIns="0" rtlCol="0">
            <a:spAutoFit/>
          </a:bodyPr>
          <a:lstStyle/>
          <a:p>
            <a:pPr marL="12700">
              <a:lnSpc>
                <a:spcPct val="100000"/>
              </a:lnSpc>
            </a:pPr>
            <a:r>
              <a:rPr sz="6000" b="1" dirty="0">
                <a:latin typeface="Arial"/>
                <a:cs typeface="Arial"/>
              </a:rPr>
              <a:t>+</a:t>
            </a:r>
            <a:r>
              <a:rPr sz="6000" b="1" spc="-90" dirty="0">
                <a:latin typeface="Arial"/>
                <a:cs typeface="Arial"/>
              </a:rPr>
              <a:t> </a:t>
            </a:r>
            <a:r>
              <a:rPr sz="6000" b="1" spc="-155" dirty="0">
                <a:latin typeface="Arial"/>
                <a:cs typeface="Arial"/>
              </a:rPr>
              <a:t>LH</a:t>
            </a:r>
            <a:endParaRPr sz="6000">
              <a:latin typeface="Arial"/>
              <a:cs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268732" rIns="0" bIns="0" rtlCol="0">
            <a:spAutoFit/>
          </a:bodyPr>
          <a:lstStyle/>
          <a:p>
            <a:pPr marL="11430" marR="5080">
              <a:lnSpc>
                <a:spcPct val="100000"/>
              </a:lnSpc>
            </a:pPr>
            <a:r>
              <a:rPr sz="2800" spc="-5" dirty="0">
                <a:solidFill>
                  <a:srgbClr val="CC9900"/>
                </a:solidFill>
                <a:latin typeface="Comic Sans MS"/>
                <a:cs typeface="Comic Sans MS"/>
              </a:rPr>
              <a:t>FSH Etkisiyle Follikül </a:t>
            </a:r>
            <a:r>
              <a:rPr sz="2800" spc="-10" dirty="0">
                <a:solidFill>
                  <a:srgbClr val="CC9900"/>
                </a:solidFill>
                <a:latin typeface="Comic Sans MS"/>
                <a:cs typeface="Comic Sans MS"/>
              </a:rPr>
              <a:t>Gelişiminin Uyarılması ve  </a:t>
            </a:r>
            <a:r>
              <a:rPr sz="2800" spc="-5" dirty="0">
                <a:solidFill>
                  <a:srgbClr val="CC9900"/>
                </a:solidFill>
                <a:latin typeface="Comic Sans MS"/>
                <a:cs typeface="Comic Sans MS"/>
              </a:rPr>
              <a:t>Follikül İçi Östrojen Sentezinin</a:t>
            </a:r>
            <a:r>
              <a:rPr sz="2800" spc="35" dirty="0">
                <a:solidFill>
                  <a:srgbClr val="CC9900"/>
                </a:solidFill>
                <a:latin typeface="Comic Sans MS"/>
                <a:cs typeface="Comic Sans MS"/>
              </a:rPr>
              <a:t> </a:t>
            </a:r>
            <a:r>
              <a:rPr sz="2800" spc="-10" dirty="0">
                <a:solidFill>
                  <a:srgbClr val="CC9900"/>
                </a:solidFill>
                <a:latin typeface="Comic Sans MS"/>
                <a:cs typeface="Comic Sans MS"/>
              </a:rPr>
              <a:t>Başlaması</a:t>
            </a:r>
            <a:endParaRPr sz="2800">
              <a:latin typeface="Comic Sans MS"/>
              <a:cs typeface="Comic Sans MS"/>
            </a:endParaRPr>
          </a:p>
        </p:txBody>
      </p:sp>
      <p:sp>
        <p:nvSpPr>
          <p:cNvPr id="3" name="object 3"/>
          <p:cNvSpPr/>
          <p:nvPr/>
        </p:nvSpPr>
        <p:spPr>
          <a:xfrm>
            <a:off x="838200" y="1752600"/>
            <a:ext cx="7391400" cy="4863084"/>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940" y="484123"/>
            <a:ext cx="7345045" cy="1296670"/>
          </a:xfrm>
          <a:prstGeom prst="rect">
            <a:avLst/>
          </a:prstGeom>
        </p:spPr>
        <p:txBody>
          <a:bodyPr vert="horz" wrap="square" lIns="0" tIns="0" rIns="0" bIns="0" rtlCol="0">
            <a:spAutoFit/>
          </a:bodyPr>
          <a:lstStyle/>
          <a:p>
            <a:pPr marL="12700" marR="5080">
              <a:lnSpc>
                <a:spcPct val="100000"/>
              </a:lnSpc>
              <a:tabLst>
                <a:tab pos="3886835" algn="l"/>
              </a:tabLst>
            </a:pPr>
            <a:r>
              <a:rPr sz="2800" spc="-5" dirty="0">
                <a:solidFill>
                  <a:srgbClr val="CC9900"/>
                </a:solidFill>
                <a:latin typeface="Comic Sans MS"/>
                <a:cs typeface="Comic Sans MS"/>
              </a:rPr>
              <a:t>Yükselen Östrojen Seviyelerine Bağlı Olarak  </a:t>
            </a:r>
            <a:r>
              <a:rPr sz="2800" spc="-10" dirty="0">
                <a:solidFill>
                  <a:srgbClr val="CC9900"/>
                </a:solidFill>
                <a:latin typeface="Comic Sans MS"/>
                <a:cs typeface="Comic Sans MS"/>
              </a:rPr>
              <a:t>Dış/İç</a:t>
            </a:r>
            <a:r>
              <a:rPr sz="2800" spc="40" dirty="0">
                <a:solidFill>
                  <a:srgbClr val="CC9900"/>
                </a:solidFill>
                <a:latin typeface="Comic Sans MS"/>
                <a:cs typeface="Comic Sans MS"/>
              </a:rPr>
              <a:t> </a:t>
            </a:r>
            <a:r>
              <a:rPr sz="2800" spc="-5" dirty="0">
                <a:solidFill>
                  <a:srgbClr val="CC9900"/>
                </a:solidFill>
                <a:latin typeface="Comic Sans MS"/>
                <a:cs typeface="Comic Sans MS"/>
              </a:rPr>
              <a:t>Semptomlar</a:t>
            </a:r>
            <a:r>
              <a:rPr sz="2800" spc="25" dirty="0">
                <a:solidFill>
                  <a:srgbClr val="CC9900"/>
                </a:solidFill>
                <a:latin typeface="Comic Sans MS"/>
                <a:cs typeface="Comic Sans MS"/>
              </a:rPr>
              <a:t> </a:t>
            </a:r>
            <a:r>
              <a:rPr sz="2800" spc="-5" dirty="0">
                <a:solidFill>
                  <a:srgbClr val="CC9900"/>
                </a:solidFill>
                <a:latin typeface="Comic Sans MS"/>
                <a:cs typeface="Comic Sans MS"/>
              </a:rPr>
              <a:t>ve	Endometriumda  Proliferasyon</a:t>
            </a:r>
            <a:endParaRPr sz="2800">
              <a:latin typeface="Comic Sans MS"/>
              <a:cs typeface="Comic Sans MS"/>
            </a:endParaRPr>
          </a:p>
        </p:txBody>
      </p:sp>
      <p:sp>
        <p:nvSpPr>
          <p:cNvPr id="3" name="object 3"/>
          <p:cNvSpPr/>
          <p:nvPr/>
        </p:nvSpPr>
        <p:spPr>
          <a:xfrm>
            <a:off x="914400" y="1866900"/>
            <a:ext cx="7239000" cy="47625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55371" rIns="0" bIns="0" rtlCol="0">
            <a:spAutoFit/>
          </a:bodyPr>
          <a:lstStyle/>
          <a:p>
            <a:pPr marL="11430" marR="5080">
              <a:lnSpc>
                <a:spcPct val="100000"/>
              </a:lnSpc>
            </a:pPr>
            <a:r>
              <a:rPr sz="2800" spc="-5" dirty="0">
                <a:solidFill>
                  <a:srgbClr val="CC9900"/>
                </a:solidFill>
                <a:latin typeface="Comic Sans MS"/>
                <a:cs typeface="Comic Sans MS"/>
              </a:rPr>
              <a:t>Östrojen Salgısının </a:t>
            </a:r>
            <a:r>
              <a:rPr sz="2800" spc="-10" dirty="0">
                <a:solidFill>
                  <a:srgbClr val="CC9900"/>
                </a:solidFill>
                <a:latin typeface="Comic Sans MS"/>
                <a:cs typeface="Comic Sans MS"/>
              </a:rPr>
              <a:t>Artması </a:t>
            </a:r>
            <a:r>
              <a:rPr sz="2800" spc="-5" dirty="0">
                <a:solidFill>
                  <a:srgbClr val="CC9900"/>
                </a:solidFill>
                <a:latin typeface="Comic Sans MS"/>
                <a:cs typeface="Comic Sans MS"/>
              </a:rPr>
              <a:t>ve İkincil FSH  </a:t>
            </a:r>
            <a:r>
              <a:rPr sz="2800" spc="-10" dirty="0">
                <a:solidFill>
                  <a:srgbClr val="CC9900"/>
                </a:solidFill>
                <a:latin typeface="Comic Sans MS"/>
                <a:cs typeface="Comic Sans MS"/>
              </a:rPr>
              <a:t>Yükselişi </a:t>
            </a:r>
            <a:r>
              <a:rPr sz="2800" spc="-5" dirty="0">
                <a:solidFill>
                  <a:srgbClr val="CC9900"/>
                </a:solidFill>
                <a:latin typeface="Comic Sans MS"/>
                <a:cs typeface="Comic Sans MS"/>
              </a:rPr>
              <a:t>ile Birlikte Hipofiz Ön </a:t>
            </a:r>
            <a:r>
              <a:rPr sz="2800" spc="-10" dirty="0">
                <a:solidFill>
                  <a:srgbClr val="CC9900"/>
                </a:solidFill>
                <a:latin typeface="Comic Sans MS"/>
                <a:cs typeface="Comic Sans MS"/>
              </a:rPr>
              <a:t>Lobunun  Uyarılması</a:t>
            </a:r>
            <a:endParaRPr sz="2800">
              <a:latin typeface="Comic Sans MS"/>
              <a:cs typeface="Comic Sans MS"/>
            </a:endParaRPr>
          </a:p>
        </p:txBody>
      </p:sp>
      <p:sp>
        <p:nvSpPr>
          <p:cNvPr id="3" name="object 3"/>
          <p:cNvSpPr/>
          <p:nvPr/>
        </p:nvSpPr>
        <p:spPr>
          <a:xfrm>
            <a:off x="533400" y="1865376"/>
            <a:ext cx="7772400" cy="4764024"/>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88340" y="369823"/>
            <a:ext cx="7796530" cy="1296670"/>
          </a:xfrm>
          <a:prstGeom prst="rect">
            <a:avLst/>
          </a:prstGeom>
        </p:spPr>
        <p:txBody>
          <a:bodyPr vert="horz" wrap="square" lIns="0" tIns="0" rIns="0" bIns="0" rtlCol="0">
            <a:spAutoFit/>
          </a:bodyPr>
          <a:lstStyle/>
          <a:p>
            <a:pPr marL="12700" marR="5080">
              <a:lnSpc>
                <a:spcPct val="100000"/>
              </a:lnSpc>
            </a:pPr>
            <a:r>
              <a:rPr sz="2800" spc="-10" dirty="0">
                <a:solidFill>
                  <a:srgbClr val="CC9900"/>
                </a:solidFill>
                <a:latin typeface="Comic Sans MS"/>
                <a:cs typeface="Comic Sans MS"/>
              </a:rPr>
              <a:t>GnRH </a:t>
            </a:r>
            <a:r>
              <a:rPr sz="2800" spc="-5" dirty="0">
                <a:solidFill>
                  <a:srgbClr val="CC9900"/>
                </a:solidFill>
                <a:latin typeface="Comic Sans MS"/>
                <a:cs typeface="Comic Sans MS"/>
              </a:rPr>
              <a:t>Stimulasyonuna Bağlı </a:t>
            </a:r>
            <a:r>
              <a:rPr sz="2800" spc="-10" dirty="0">
                <a:solidFill>
                  <a:srgbClr val="CC9900"/>
                </a:solidFill>
                <a:latin typeface="Comic Sans MS"/>
                <a:cs typeface="Comic Sans MS"/>
              </a:rPr>
              <a:t>Kısa </a:t>
            </a:r>
            <a:r>
              <a:rPr sz="2800" spc="-5" dirty="0">
                <a:solidFill>
                  <a:srgbClr val="CC9900"/>
                </a:solidFill>
                <a:latin typeface="Comic Sans MS"/>
                <a:cs typeface="Comic Sans MS"/>
              </a:rPr>
              <a:t>Süreli </a:t>
            </a:r>
            <a:r>
              <a:rPr sz="2800" i="1" spc="-5" dirty="0">
                <a:solidFill>
                  <a:srgbClr val="CC9900"/>
                </a:solidFill>
                <a:latin typeface="Comic Sans MS"/>
                <a:cs typeface="Comic Sans MS"/>
              </a:rPr>
              <a:t>–</a:t>
            </a:r>
            <a:r>
              <a:rPr sz="2800" spc="-5" dirty="0">
                <a:solidFill>
                  <a:srgbClr val="CC9900"/>
                </a:solidFill>
                <a:latin typeface="Comic Sans MS"/>
                <a:cs typeface="Comic Sans MS"/>
              </a:rPr>
              <a:t>Yüksek  LH Salınımı / </a:t>
            </a:r>
            <a:r>
              <a:rPr sz="2800" spc="-10" dirty="0">
                <a:solidFill>
                  <a:srgbClr val="CC9900"/>
                </a:solidFill>
                <a:latin typeface="Comic Sans MS"/>
                <a:cs typeface="Comic Sans MS"/>
              </a:rPr>
              <a:t>Graaf </a:t>
            </a:r>
            <a:r>
              <a:rPr sz="2800" spc="-5" dirty="0">
                <a:solidFill>
                  <a:srgbClr val="CC9900"/>
                </a:solidFill>
                <a:latin typeface="Comic Sans MS"/>
                <a:cs typeface="Comic Sans MS"/>
              </a:rPr>
              <a:t>Follikülünün </a:t>
            </a:r>
            <a:r>
              <a:rPr sz="2800" spc="-10" dirty="0">
                <a:solidFill>
                  <a:srgbClr val="CC9900"/>
                </a:solidFill>
                <a:latin typeface="Comic Sans MS"/>
                <a:cs typeface="Comic Sans MS"/>
              </a:rPr>
              <a:t>Olgunlaşması  </a:t>
            </a:r>
            <a:r>
              <a:rPr sz="2800" spc="-5" dirty="0">
                <a:solidFill>
                  <a:srgbClr val="CC9900"/>
                </a:solidFill>
                <a:latin typeface="Comic Sans MS"/>
                <a:cs typeface="Comic Sans MS"/>
              </a:rPr>
              <a:t>ve</a:t>
            </a:r>
            <a:r>
              <a:rPr sz="2800" spc="-95" dirty="0">
                <a:solidFill>
                  <a:srgbClr val="CC9900"/>
                </a:solidFill>
                <a:latin typeface="Comic Sans MS"/>
                <a:cs typeface="Comic Sans MS"/>
              </a:rPr>
              <a:t> </a:t>
            </a:r>
            <a:r>
              <a:rPr sz="2800" spc="-5" dirty="0">
                <a:solidFill>
                  <a:srgbClr val="CC9900"/>
                </a:solidFill>
                <a:latin typeface="Comic Sans MS"/>
                <a:cs typeface="Comic Sans MS"/>
              </a:rPr>
              <a:t>Ovulasyonu</a:t>
            </a:r>
            <a:endParaRPr sz="2800">
              <a:latin typeface="Comic Sans MS"/>
              <a:cs typeface="Comic Sans MS"/>
            </a:endParaRPr>
          </a:p>
        </p:txBody>
      </p:sp>
      <p:sp>
        <p:nvSpPr>
          <p:cNvPr id="3" name="object 3"/>
          <p:cNvSpPr/>
          <p:nvPr/>
        </p:nvSpPr>
        <p:spPr>
          <a:xfrm>
            <a:off x="914400" y="1752600"/>
            <a:ext cx="7391400" cy="4849368"/>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2065" marR="5080" algn="ctr">
              <a:lnSpc>
                <a:spcPct val="100000"/>
              </a:lnSpc>
            </a:pPr>
            <a:r>
              <a:rPr sz="3200" spc="-5" dirty="0">
                <a:solidFill>
                  <a:srgbClr val="CC9900"/>
                </a:solidFill>
                <a:latin typeface="Comic Sans MS"/>
                <a:cs typeface="Comic Sans MS"/>
              </a:rPr>
              <a:t>Gelişen </a:t>
            </a:r>
            <a:r>
              <a:rPr sz="3200" dirty="0">
                <a:solidFill>
                  <a:srgbClr val="CC9900"/>
                </a:solidFill>
                <a:latin typeface="Comic Sans MS"/>
                <a:cs typeface="Comic Sans MS"/>
              </a:rPr>
              <a:t>CL’dan </a:t>
            </a:r>
            <a:r>
              <a:rPr sz="3200" spc="-5" dirty="0">
                <a:solidFill>
                  <a:srgbClr val="CC9900"/>
                </a:solidFill>
                <a:latin typeface="Comic Sans MS"/>
                <a:cs typeface="Comic Sans MS"/>
              </a:rPr>
              <a:t>Progesteron Sekresyonunun  Başlaması </a:t>
            </a:r>
            <a:r>
              <a:rPr sz="3200" dirty="0">
                <a:solidFill>
                  <a:srgbClr val="CC9900"/>
                </a:solidFill>
                <a:latin typeface="Comic Sans MS"/>
                <a:cs typeface="Comic Sans MS"/>
              </a:rPr>
              <a:t>ve </a:t>
            </a:r>
            <a:r>
              <a:rPr sz="3200" spc="-5" dirty="0">
                <a:solidFill>
                  <a:srgbClr val="CC9900"/>
                </a:solidFill>
                <a:latin typeface="Comic Sans MS"/>
                <a:cs typeface="Comic Sans MS"/>
              </a:rPr>
              <a:t>Endometriumda Sekresyon  Dönemi</a:t>
            </a:r>
            <a:endParaRPr sz="3200">
              <a:latin typeface="Comic Sans MS"/>
              <a:cs typeface="Comic Sans MS"/>
            </a:endParaRPr>
          </a:p>
        </p:txBody>
      </p:sp>
      <p:sp>
        <p:nvSpPr>
          <p:cNvPr id="3" name="object 3"/>
          <p:cNvSpPr/>
          <p:nvPr/>
        </p:nvSpPr>
        <p:spPr>
          <a:xfrm>
            <a:off x="914400" y="1981212"/>
            <a:ext cx="7315200" cy="4789919"/>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265745" rIns="0" bIns="0" rtlCol="0">
            <a:spAutoFit/>
          </a:bodyPr>
          <a:lstStyle/>
          <a:p>
            <a:pPr marL="11430" marR="5080">
              <a:lnSpc>
                <a:spcPct val="100699"/>
              </a:lnSpc>
            </a:pPr>
            <a:r>
              <a:rPr sz="2800" spc="-5" dirty="0">
                <a:solidFill>
                  <a:srgbClr val="000000"/>
                </a:solidFill>
                <a:latin typeface="Comic Sans MS"/>
                <a:cs typeface="Comic Sans MS"/>
              </a:rPr>
              <a:t>Gebelik Gerçekleşmediğinde Siklusun 16/17.  Günlerinde Endometriumda </a:t>
            </a:r>
            <a:r>
              <a:rPr sz="2800" spc="-10" dirty="0">
                <a:solidFill>
                  <a:srgbClr val="000000"/>
                </a:solidFill>
                <a:latin typeface="Comic Sans MS"/>
                <a:cs typeface="Comic Sans MS"/>
              </a:rPr>
              <a:t>PGF2</a:t>
            </a:r>
            <a:r>
              <a:rPr sz="2800" spc="-10" dirty="0">
                <a:solidFill>
                  <a:srgbClr val="000000"/>
                </a:solidFill>
                <a:latin typeface="Symbol"/>
                <a:cs typeface="Symbol"/>
              </a:rPr>
              <a:t></a:t>
            </a:r>
            <a:r>
              <a:rPr sz="2800" spc="200" dirty="0">
                <a:solidFill>
                  <a:srgbClr val="000000"/>
                </a:solidFill>
                <a:latin typeface="Times New Roman"/>
                <a:cs typeface="Times New Roman"/>
              </a:rPr>
              <a:t> </a:t>
            </a:r>
            <a:r>
              <a:rPr sz="2800" spc="-5" dirty="0">
                <a:solidFill>
                  <a:srgbClr val="000000"/>
                </a:solidFill>
                <a:latin typeface="Comic Sans MS"/>
                <a:cs typeface="Comic Sans MS"/>
              </a:rPr>
              <a:t>Sentezi</a:t>
            </a:r>
            <a:endParaRPr sz="2800">
              <a:latin typeface="Comic Sans MS"/>
              <a:cs typeface="Comic Sans MS"/>
            </a:endParaRPr>
          </a:p>
        </p:txBody>
      </p:sp>
      <p:sp>
        <p:nvSpPr>
          <p:cNvPr id="3" name="object 3"/>
          <p:cNvSpPr/>
          <p:nvPr/>
        </p:nvSpPr>
        <p:spPr>
          <a:xfrm>
            <a:off x="838200" y="1793748"/>
            <a:ext cx="7467600" cy="4911852"/>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09955" y="135636"/>
            <a:ext cx="137160" cy="140335"/>
          </a:xfrm>
          <a:custGeom>
            <a:avLst/>
            <a:gdLst/>
            <a:ahLst/>
            <a:cxnLst/>
            <a:rect l="l" t="t" r="r" b="b"/>
            <a:pathLst>
              <a:path w="137159" h="140335">
                <a:moveTo>
                  <a:pt x="0" y="0"/>
                </a:moveTo>
                <a:lnTo>
                  <a:pt x="137159" y="0"/>
                </a:lnTo>
                <a:lnTo>
                  <a:pt x="137159" y="140207"/>
                </a:lnTo>
                <a:lnTo>
                  <a:pt x="0" y="140207"/>
                </a:lnTo>
                <a:lnTo>
                  <a:pt x="0" y="0"/>
                </a:lnTo>
                <a:close/>
              </a:path>
            </a:pathLst>
          </a:custGeom>
          <a:solidFill>
            <a:srgbClr val="CC9900"/>
          </a:solidFill>
        </p:spPr>
        <p:txBody>
          <a:bodyPr wrap="square" lIns="0" tIns="0" rIns="0" bIns="0" rtlCol="0"/>
          <a:lstStyle/>
          <a:p>
            <a:endParaRPr/>
          </a:p>
        </p:txBody>
      </p:sp>
      <p:sp>
        <p:nvSpPr>
          <p:cNvPr id="3" name="object 3"/>
          <p:cNvSpPr/>
          <p:nvPr/>
        </p:nvSpPr>
        <p:spPr>
          <a:xfrm>
            <a:off x="547116" y="0"/>
            <a:ext cx="140335" cy="139065"/>
          </a:xfrm>
          <a:custGeom>
            <a:avLst/>
            <a:gdLst/>
            <a:ahLst/>
            <a:cxnLst/>
            <a:rect l="l" t="t" r="r" b="b"/>
            <a:pathLst>
              <a:path w="140334" h="139065">
                <a:moveTo>
                  <a:pt x="0" y="138683"/>
                </a:moveTo>
                <a:lnTo>
                  <a:pt x="140195" y="138683"/>
                </a:lnTo>
                <a:lnTo>
                  <a:pt x="140195" y="0"/>
                </a:lnTo>
                <a:lnTo>
                  <a:pt x="0" y="0"/>
                </a:lnTo>
                <a:lnTo>
                  <a:pt x="0" y="138683"/>
                </a:lnTo>
                <a:close/>
              </a:path>
            </a:pathLst>
          </a:custGeom>
          <a:solidFill>
            <a:srgbClr val="CC9900"/>
          </a:solidFill>
        </p:spPr>
        <p:txBody>
          <a:bodyPr wrap="square" lIns="0" tIns="0" rIns="0" bIns="0" rtlCol="0"/>
          <a:lstStyle/>
          <a:p>
            <a:endParaRPr/>
          </a:p>
        </p:txBody>
      </p:sp>
      <p:sp>
        <p:nvSpPr>
          <p:cNvPr id="4" name="object 4"/>
          <p:cNvSpPr/>
          <p:nvPr/>
        </p:nvSpPr>
        <p:spPr>
          <a:xfrm>
            <a:off x="547116" y="135636"/>
            <a:ext cx="140335" cy="140335"/>
          </a:xfrm>
          <a:custGeom>
            <a:avLst/>
            <a:gdLst/>
            <a:ahLst/>
            <a:cxnLst/>
            <a:rect l="l" t="t" r="r" b="b"/>
            <a:pathLst>
              <a:path w="140334" h="140335">
                <a:moveTo>
                  <a:pt x="0" y="0"/>
                </a:moveTo>
                <a:lnTo>
                  <a:pt x="140208" y="0"/>
                </a:lnTo>
                <a:lnTo>
                  <a:pt x="140208" y="140207"/>
                </a:lnTo>
                <a:lnTo>
                  <a:pt x="0" y="140207"/>
                </a:lnTo>
                <a:lnTo>
                  <a:pt x="0" y="0"/>
                </a:lnTo>
                <a:close/>
              </a:path>
            </a:pathLst>
          </a:custGeom>
          <a:solidFill>
            <a:srgbClr val="CC6600"/>
          </a:solidFill>
        </p:spPr>
        <p:txBody>
          <a:bodyPr wrap="square" lIns="0" tIns="0" rIns="0" bIns="0" rtlCol="0"/>
          <a:lstStyle/>
          <a:p>
            <a:endParaRPr/>
          </a:p>
        </p:txBody>
      </p:sp>
      <p:sp>
        <p:nvSpPr>
          <p:cNvPr id="5" name="object 5"/>
          <p:cNvSpPr/>
          <p:nvPr/>
        </p:nvSpPr>
        <p:spPr>
          <a:xfrm>
            <a:off x="274320" y="274320"/>
            <a:ext cx="137160" cy="139065"/>
          </a:xfrm>
          <a:custGeom>
            <a:avLst/>
            <a:gdLst/>
            <a:ahLst/>
            <a:cxnLst/>
            <a:rect l="l" t="t" r="r" b="b"/>
            <a:pathLst>
              <a:path w="137159" h="139065">
                <a:moveTo>
                  <a:pt x="0" y="0"/>
                </a:moveTo>
                <a:lnTo>
                  <a:pt x="137160" y="0"/>
                </a:lnTo>
                <a:lnTo>
                  <a:pt x="137160" y="138684"/>
                </a:lnTo>
                <a:lnTo>
                  <a:pt x="0" y="138684"/>
                </a:lnTo>
                <a:lnTo>
                  <a:pt x="0" y="0"/>
                </a:lnTo>
                <a:close/>
              </a:path>
            </a:pathLst>
          </a:custGeom>
          <a:solidFill>
            <a:srgbClr val="CC9900"/>
          </a:solidFill>
        </p:spPr>
        <p:txBody>
          <a:bodyPr wrap="square" lIns="0" tIns="0" rIns="0" bIns="0" rtlCol="0"/>
          <a:lstStyle/>
          <a:p>
            <a:endParaRPr/>
          </a:p>
        </p:txBody>
      </p:sp>
      <p:sp>
        <p:nvSpPr>
          <p:cNvPr id="6" name="object 6"/>
          <p:cNvSpPr/>
          <p:nvPr/>
        </p:nvSpPr>
        <p:spPr>
          <a:xfrm>
            <a:off x="131063" y="137160"/>
            <a:ext cx="142240" cy="137160"/>
          </a:xfrm>
          <a:custGeom>
            <a:avLst/>
            <a:gdLst/>
            <a:ahLst/>
            <a:cxnLst/>
            <a:rect l="l" t="t" r="r" b="b"/>
            <a:pathLst>
              <a:path w="142240" h="137160">
                <a:moveTo>
                  <a:pt x="0" y="0"/>
                </a:moveTo>
                <a:lnTo>
                  <a:pt x="141732" y="0"/>
                </a:lnTo>
                <a:lnTo>
                  <a:pt x="141732" y="137159"/>
                </a:lnTo>
                <a:lnTo>
                  <a:pt x="0" y="137159"/>
                </a:lnTo>
                <a:lnTo>
                  <a:pt x="0" y="0"/>
                </a:lnTo>
                <a:close/>
              </a:path>
            </a:pathLst>
          </a:custGeom>
          <a:solidFill>
            <a:srgbClr val="CC3300"/>
          </a:solidFill>
        </p:spPr>
        <p:txBody>
          <a:bodyPr wrap="square" lIns="0" tIns="0" rIns="0" bIns="0" rtlCol="0"/>
          <a:lstStyle/>
          <a:p>
            <a:endParaRPr/>
          </a:p>
        </p:txBody>
      </p:sp>
      <p:sp>
        <p:nvSpPr>
          <p:cNvPr id="7" name="object 7"/>
          <p:cNvSpPr/>
          <p:nvPr/>
        </p:nvSpPr>
        <p:spPr>
          <a:xfrm>
            <a:off x="409955" y="271272"/>
            <a:ext cx="137160" cy="139065"/>
          </a:xfrm>
          <a:custGeom>
            <a:avLst/>
            <a:gdLst/>
            <a:ahLst/>
            <a:cxnLst/>
            <a:rect l="l" t="t" r="r" b="b"/>
            <a:pathLst>
              <a:path w="137159" h="139065">
                <a:moveTo>
                  <a:pt x="0" y="0"/>
                </a:moveTo>
                <a:lnTo>
                  <a:pt x="137159" y="0"/>
                </a:lnTo>
                <a:lnTo>
                  <a:pt x="137159" y="138684"/>
                </a:lnTo>
                <a:lnTo>
                  <a:pt x="0" y="138684"/>
                </a:lnTo>
                <a:lnTo>
                  <a:pt x="0" y="0"/>
                </a:lnTo>
                <a:close/>
              </a:path>
            </a:pathLst>
          </a:custGeom>
          <a:solidFill>
            <a:srgbClr val="CC6600"/>
          </a:solidFill>
        </p:spPr>
        <p:txBody>
          <a:bodyPr wrap="square" lIns="0" tIns="0" rIns="0" bIns="0" rtlCol="0"/>
          <a:lstStyle/>
          <a:p>
            <a:endParaRPr/>
          </a:p>
        </p:txBody>
      </p:sp>
      <p:sp>
        <p:nvSpPr>
          <p:cNvPr id="8" name="object 8"/>
          <p:cNvSpPr/>
          <p:nvPr/>
        </p:nvSpPr>
        <p:spPr>
          <a:xfrm>
            <a:off x="274320" y="409955"/>
            <a:ext cx="137160" cy="135890"/>
          </a:xfrm>
          <a:custGeom>
            <a:avLst/>
            <a:gdLst/>
            <a:ahLst/>
            <a:cxnLst/>
            <a:rect l="l" t="t" r="r" b="b"/>
            <a:pathLst>
              <a:path w="137159" h="135890">
                <a:moveTo>
                  <a:pt x="0" y="0"/>
                </a:moveTo>
                <a:lnTo>
                  <a:pt x="137160" y="0"/>
                </a:lnTo>
                <a:lnTo>
                  <a:pt x="137160" y="135636"/>
                </a:lnTo>
                <a:lnTo>
                  <a:pt x="0" y="135636"/>
                </a:lnTo>
                <a:lnTo>
                  <a:pt x="0" y="0"/>
                </a:lnTo>
                <a:close/>
              </a:path>
            </a:pathLst>
          </a:custGeom>
          <a:solidFill>
            <a:srgbClr val="CC6600"/>
          </a:solidFill>
        </p:spPr>
        <p:txBody>
          <a:bodyPr wrap="square" lIns="0" tIns="0" rIns="0" bIns="0" rtlCol="0"/>
          <a:lstStyle/>
          <a:p>
            <a:endParaRPr/>
          </a:p>
        </p:txBody>
      </p:sp>
      <p:sp>
        <p:nvSpPr>
          <p:cNvPr id="9" name="object 9"/>
          <p:cNvSpPr/>
          <p:nvPr/>
        </p:nvSpPr>
        <p:spPr>
          <a:xfrm>
            <a:off x="0" y="0"/>
            <a:ext cx="9143987" cy="6857999"/>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288035" rIns="0" bIns="0" rtlCol="0">
            <a:spAutoFit/>
          </a:bodyPr>
          <a:lstStyle/>
          <a:p>
            <a:pPr marL="11430" marR="5080">
              <a:lnSpc>
                <a:spcPts val="3340"/>
              </a:lnSpc>
            </a:pPr>
            <a:r>
              <a:rPr sz="2800" spc="-5" dirty="0">
                <a:solidFill>
                  <a:srgbClr val="000000"/>
                </a:solidFill>
                <a:latin typeface="Comic Sans MS"/>
                <a:cs typeface="Comic Sans MS"/>
              </a:rPr>
              <a:t>Ters Akış ile Uterus </a:t>
            </a:r>
            <a:r>
              <a:rPr sz="2800" spc="-10" dirty="0">
                <a:solidFill>
                  <a:srgbClr val="000000"/>
                </a:solidFill>
                <a:latin typeface="Comic Sans MS"/>
                <a:cs typeface="Comic Sans MS"/>
              </a:rPr>
              <a:t>Venasından PGF2</a:t>
            </a:r>
            <a:r>
              <a:rPr sz="2800" spc="-10" dirty="0">
                <a:solidFill>
                  <a:srgbClr val="000000"/>
                </a:solidFill>
                <a:latin typeface="Symbol"/>
                <a:cs typeface="Symbol"/>
              </a:rPr>
              <a:t></a:t>
            </a:r>
            <a:r>
              <a:rPr sz="2800" spc="-10" dirty="0">
                <a:solidFill>
                  <a:srgbClr val="000000"/>
                </a:solidFill>
                <a:latin typeface="Times New Roman"/>
                <a:cs typeface="Times New Roman"/>
              </a:rPr>
              <a:t> </a:t>
            </a:r>
            <a:r>
              <a:rPr sz="2800" spc="-5" dirty="0">
                <a:solidFill>
                  <a:srgbClr val="000000"/>
                </a:solidFill>
                <a:latin typeface="Comic Sans MS"/>
                <a:cs typeface="Comic Sans MS"/>
              </a:rPr>
              <a:t>‘nın  </a:t>
            </a:r>
            <a:r>
              <a:rPr sz="2800" spc="-10" dirty="0">
                <a:solidFill>
                  <a:srgbClr val="000000"/>
                </a:solidFill>
                <a:latin typeface="Comic Sans MS"/>
                <a:cs typeface="Comic Sans MS"/>
              </a:rPr>
              <a:t>Ovaryum </a:t>
            </a:r>
            <a:r>
              <a:rPr sz="2800" spc="-5" dirty="0">
                <a:solidFill>
                  <a:srgbClr val="000000"/>
                </a:solidFill>
                <a:latin typeface="Comic Sans MS"/>
                <a:cs typeface="Comic Sans MS"/>
              </a:rPr>
              <a:t>Arterine</a:t>
            </a:r>
            <a:r>
              <a:rPr sz="2800" spc="25" dirty="0">
                <a:solidFill>
                  <a:srgbClr val="000000"/>
                </a:solidFill>
                <a:latin typeface="Comic Sans MS"/>
                <a:cs typeface="Comic Sans MS"/>
              </a:rPr>
              <a:t> </a:t>
            </a:r>
            <a:r>
              <a:rPr sz="2800" spc="-5" dirty="0">
                <a:solidFill>
                  <a:srgbClr val="000000"/>
                </a:solidFill>
                <a:latin typeface="Comic Sans MS"/>
                <a:cs typeface="Comic Sans MS"/>
              </a:rPr>
              <a:t>Geçişi</a:t>
            </a:r>
            <a:endParaRPr sz="2800">
              <a:latin typeface="Comic Sans MS"/>
              <a:cs typeface="Comic Sans MS"/>
            </a:endParaRPr>
          </a:p>
        </p:txBody>
      </p:sp>
      <p:sp>
        <p:nvSpPr>
          <p:cNvPr id="3" name="object 3"/>
          <p:cNvSpPr/>
          <p:nvPr/>
        </p:nvSpPr>
        <p:spPr>
          <a:xfrm>
            <a:off x="914400" y="1752600"/>
            <a:ext cx="7391400" cy="4826508"/>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288035" rIns="0" bIns="0" rtlCol="0">
            <a:spAutoFit/>
          </a:bodyPr>
          <a:lstStyle/>
          <a:p>
            <a:pPr marL="11430" marR="5080">
              <a:lnSpc>
                <a:spcPts val="3340"/>
              </a:lnSpc>
            </a:pPr>
            <a:r>
              <a:rPr sz="2800" spc="-10" dirty="0">
                <a:solidFill>
                  <a:srgbClr val="000000"/>
                </a:solidFill>
                <a:latin typeface="Comic Sans MS"/>
                <a:cs typeface="Comic Sans MS"/>
              </a:rPr>
              <a:t>PGF2</a:t>
            </a:r>
            <a:r>
              <a:rPr sz="2800" spc="-10" dirty="0">
                <a:solidFill>
                  <a:srgbClr val="000000"/>
                </a:solidFill>
                <a:latin typeface="Symbol"/>
                <a:cs typeface="Symbol"/>
              </a:rPr>
              <a:t></a:t>
            </a:r>
            <a:r>
              <a:rPr sz="2800" spc="-10" dirty="0">
                <a:solidFill>
                  <a:srgbClr val="000000"/>
                </a:solidFill>
                <a:latin typeface="Times New Roman"/>
                <a:cs typeface="Times New Roman"/>
              </a:rPr>
              <a:t> </a:t>
            </a:r>
            <a:r>
              <a:rPr sz="2800" spc="-5" dirty="0">
                <a:solidFill>
                  <a:srgbClr val="000000"/>
                </a:solidFill>
                <a:latin typeface="Comic Sans MS"/>
                <a:cs typeface="Comic Sans MS"/>
              </a:rPr>
              <a:t>Etkisiyle </a:t>
            </a:r>
            <a:r>
              <a:rPr sz="2800" spc="-10" dirty="0">
                <a:solidFill>
                  <a:srgbClr val="000000"/>
                </a:solidFill>
                <a:latin typeface="Comic Sans MS"/>
                <a:cs typeface="Comic Sans MS"/>
              </a:rPr>
              <a:t>CL’un </a:t>
            </a:r>
            <a:r>
              <a:rPr sz="2800" spc="-5" dirty="0">
                <a:solidFill>
                  <a:srgbClr val="000000"/>
                </a:solidFill>
                <a:latin typeface="Comic Sans MS"/>
                <a:cs typeface="Comic Sans MS"/>
              </a:rPr>
              <a:t>Regresyonu Sonucu </a:t>
            </a:r>
            <a:r>
              <a:rPr sz="2800" spc="-10" dirty="0">
                <a:solidFill>
                  <a:srgbClr val="000000"/>
                </a:solidFill>
                <a:latin typeface="Comic Sans MS"/>
                <a:cs typeface="Comic Sans MS"/>
              </a:rPr>
              <a:t>Kan  </a:t>
            </a:r>
            <a:r>
              <a:rPr sz="2800" spc="-5" dirty="0">
                <a:solidFill>
                  <a:srgbClr val="000000"/>
                </a:solidFill>
                <a:latin typeface="Comic Sans MS"/>
                <a:cs typeface="Comic Sans MS"/>
              </a:rPr>
              <a:t>Progesteron Seviyesinin</a:t>
            </a:r>
            <a:r>
              <a:rPr sz="2800" spc="30" dirty="0">
                <a:solidFill>
                  <a:srgbClr val="000000"/>
                </a:solidFill>
                <a:latin typeface="Comic Sans MS"/>
                <a:cs typeface="Comic Sans MS"/>
              </a:rPr>
              <a:t> </a:t>
            </a:r>
            <a:r>
              <a:rPr sz="2800" spc="-10" dirty="0">
                <a:solidFill>
                  <a:srgbClr val="000000"/>
                </a:solidFill>
                <a:latin typeface="Comic Sans MS"/>
                <a:cs typeface="Comic Sans MS"/>
              </a:rPr>
              <a:t>Düşmesi</a:t>
            </a:r>
            <a:endParaRPr sz="2800">
              <a:latin typeface="Comic Sans MS"/>
              <a:cs typeface="Comic Sans MS"/>
            </a:endParaRPr>
          </a:p>
        </p:txBody>
      </p:sp>
      <p:sp>
        <p:nvSpPr>
          <p:cNvPr id="3" name="object 3"/>
          <p:cNvSpPr/>
          <p:nvPr/>
        </p:nvSpPr>
        <p:spPr>
          <a:xfrm>
            <a:off x="914400" y="1752600"/>
            <a:ext cx="7391400" cy="4826508"/>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940" y="634491"/>
            <a:ext cx="7358380" cy="991869"/>
          </a:xfrm>
          <a:prstGeom prst="rect">
            <a:avLst/>
          </a:prstGeom>
        </p:spPr>
        <p:txBody>
          <a:bodyPr vert="horz" wrap="square" lIns="0" tIns="0" rIns="0" bIns="0" rtlCol="0">
            <a:spAutoFit/>
          </a:bodyPr>
          <a:lstStyle/>
          <a:p>
            <a:pPr marL="12700" marR="5080">
              <a:lnSpc>
                <a:spcPct val="100000"/>
              </a:lnSpc>
            </a:pPr>
            <a:r>
              <a:rPr sz="3200" dirty="0">
                <a:solidFill>
                  <a:srgbClr val="000000"/>
                </a:solidFill>
                <a:latin typeface="Comic Sans MS"/>
                <a:cs typeface="Comic Sans MS"/>
              </a:rPr>
              <a:t>İnek </a:t>
            </a:r>
            <a:r>
              <a:rPr sz="3200" spc="-5" dirty="0">
                <a:solidFill>
                  <a:srgbClr val="000000"/>
                </a:solidFill>
                <a:latin typeface="Comic Sans MS"/>
                <a:cs typeface="Comic Sans MS"/>
              </a:rPr>
              <a:t>Östrus Siklusu Sırasında </a:t>
            </a:r>
            <a:r>
              <a:rPr sz="3200" dirty="0">
                <a:solidFill>
                  <a:srgbClr val="000000"/>
                </a:solidFill>
                <a:latin typeface="Comic Sans MS"/>
                <a:cs typeface="Comic Sans MS"/>
              </a:rPr>
              <a:t>Kan  </a:t>
            </a:r>
            <a:r>
              <a:rPr sz="3200" spc="-5" dirty="0">
                <a:solidFill>
                  <a:srgbClr val="000000"/>
                </a:solidFill>
                <a:latin typeface="Comic Sans MS"/>
                <a:cs typeface="Comic Sans MS"/>
              </a:rPr>
              <a:t>Hormon Parametrelerindeki</a:t>
            </a:r>
            <a:r>
              <a:rPr sz="3200" spc="5" dirty="0">
                <a:solidFill>
                  <a:srgbClr val="000000"/>
                </a:solidFill>
                <a:latin typeface="Comic Sans MS"/>
                <a:cs typeface="Comic Sans MS"/>
              </a:rPr>
              <a:t> </a:t>
            </a:r>
            <a:r>
              <a:rPr sz="3200" spc="-5" dirty="0">
                <a:solidFill>
                  <a:srgbClr val="000000"/>
                </a:solidFill>
                <a:latin typeface="Comic Sans MS"/>
                <a:cs typeface="Comic Sans MS"/>
              </a:rPr>
              <a:t>Değişimler</a:t>
            </a:r>
            <a:endParaRPr sz="3200">
              <a:latin typeface="Comic Sans MS"/>
              <a:cs typeface="Comic Sans MS"/>
            </a:endParaRPr>
          </a:p>
        </p:txBody>
      </p:sp>
      <p:sp>
        <p:nvSpPr>
          <p:cNvPr id="3" name="object 3"/>
          <p:cNvSpPr/>
          <p:nvPr/>
        </p:nvSpPr>
        <p:spPr>
          <a:xfrm>
            <a:off x="1382267" y="1752600"/>
            <a:ext cx="6542532" cy="4419600"/>
          </a:xfrm>
          <a:prstGeom prst="rect">
            <a:avLst/>
          </a:prstGeom>
          <a:blipFill>
            <a:blip r:embed="rId2" cstate="print"/>
            <a:stretch>
              <a:fillRect/>
            </a:stretch>
          </a:blipFill>
        </p:spPr>
        <p:txBody>
          <a:bodyPr wrap="square" lIns="0" tIns="0" rIns="0" bIns="0" rtlCol="0"/>
          <a:lstStyle/>
          <a:p>
            <a:endParaRPr/>
          </a:p>
        </p:txBody>
      </p:sp>
      <p:sp>
        <p:nvSpPr>
          <p:cNvPr id="4" name="Metin kutusu 3">
            <a:extLst>
              <a:ext uri="{FF2B5EF4-FFF2-40B4-BE49-F238E27FC236}">
                <a16:creationId xmlns:a16="http://schemas.microsoft.com/office/drawing/2014/main" xmlns="" id="{57BD5844-5046-4FBD-9EB4-CFE35EA62EB3}"/>
              </a:ext>
            </a:extLst>
          </p:cNvPr>
          <p:cNvSpPr txBox="1"/>
          <p:nvPr/>
        </p:nvSpPr>
        <p:spPr>
          <a:xfrm>
            <a:off x="914400" y="6301957"/>
            <a:ext cx="819455" cy="523220"/>
          </a:xfrm>
          <a:prstGeom prst="rect">
            <a:avLst/>
          </a:prstGeom>
          <a:noFill/>
        </p:spPr>
        <p:txBody>
          <a:bodyPr wrap="none" rtlCol="0">
            <a:spAutoFit/>
          </a:bodyPr>
          <a:lstStyle/>
          <a:p>
            <a:r>
              <a:rPr lang="tr-TR" sz="2800">
                <a:solidFill>
                  <a:srgbClr val="FF0000"/>
                </a:solidFill>
              </a:rPr>
              <a:t>SON</a:t>
            </a:r>
            <a:endParaRPr lang="tr-TR" sz="2800" dirty="0">
              <a:solidFill>
                <a:srgbClr val="FF0000"/>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417067" rIns="0" bIns="0" rtlCol="0">
            <a:spAutoFit/>
          </a:bodyPr>
          <a:lstStyle/>
          <a:p>
            <a:pPr marL="11430">
              <a:lnSpc>
                <a:spcPct val="100000"/>
              </a:lnSpc>
            </a:pPr>
            <a:r>
              <a:rPr sz="3600" spc="-5" dirty="0">
                <a:solidFill>
                  <a:srgbClr val="000000"/>
                </a:solidFill>
                <a:latin typeface="Comic Sans MS"/>
                <a:cs typeface="Comic Sans MS"/>
              </a:rPr>
              <a:t>Ovaryumda </a:t>
            </a:r>
            <a:r>
              <a:rPr sz="3600" dirty="0">
                <a:solidFill>
                  <a:srgbClr val="000000"/>
                </a:solidFill>
                <a:latin typeface="Comic Sans MS"/>
                <a:cs typeface="Comic Sans MS"/>
              </a:rPr>
              <a:t>Graaf</a:t>
            </a:r>
            <a:r>
              <a:rPr sz="3600" spc="-60" dirty="0">
                <a:solidFill>
                  <a:srgbClr val="000000"/>
                </a:solidFill>
                <a:latin typeface="Comic Sans MS"/>
                <a:cs typeface="Comic Sans MS"/>
              </a:rPr>
              <a:t> </a:t>
            </a:r>
            <a:r>
              <a:rPr sz="3600" spc="-5" dirty="0">
                <a:solidFill>
                  <a:srgbClr val="000000"/>
                </a:solidFill>
                <a:latin typeface="Comic Sans MS"/>
                <a:cs typeface="Comic Sans MS"/>
              </a:rPr>
              <a:t>Follikülü</a:t>
            </a:r>
            <a:endParaRPr sz="3600">
              <a:latin typeface="Comic Sans MS"/>
              <a:cs typeface="Comic Sans MS"/>
            </a:endParaRPr>
          </a:p>
        </p:txBody>
      </p:sp>
      <p:sp>
        <p:nvSpPr>
          <p:cNvPr id="3" name="object 3"/>
          <p:cNvSpPr/>
          <p:nvPr/>
        </p:nvSpPr>
        <p:spPr>
          <a:xfrm>
            <a:off x="914400" y="1752612"/>
            <a:ext cx="7315200" cy="4728959"/>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940" y="634491"/>
            <a:ext cx="4940300" cy="991869"/>
          </a:xfrm>
          <a:prstGeom prst="rect">
            <a:avLst/>
          </a:prstGeom>
        </p:spPr>
        <p:txBody>
          <a:bodyPr vert="horz" wrap="square" lIns="0" tIns="0" rIns="0" bIns="0" rtlCol="0">
            <a:spAutoFit/>
          </a:bodyPr>
          <a:lstStyle/>
          <a:p>
            <a:pPr marL="12700" marR="5080">
              <a:lnSpc>
                <a:spcPct val="100000"/>
              </a:lnSpc>
            </a:pPr>
            <a:r>
              <a:rPr sz="3200" spc="-5" dirty="0">
                <a:solidFill>
                  <a:srgbClr val="000000"/>
                </a:solidFill>
                <a:latin typeface="Comic Sans MS"/>
                <a:cs typeface="Comic Sans MS"/>
              </a:rPr>
              <a:t>Ovulasyondan </a:t>
            </a:r>
            <a:r>
              <a:rPr sz="3200" dirty="0">
                <a:solidFill>
                  <a:srgbClr val="000000"/>
                </a:solidFill>
                <a:latin typeface="Comic Sans MS"/>
                <a:cs typeface="Comic Sans MS"/>
              </a:rPr>
              <a:t>2 gün </a:t>
            </a:r>
            <a:r>
              <a:rPr sz="3200" spc="-5" dirty="0">
                <a:solidFill>
                  <a:srgbClr val="000000"/>
                </a:solidFill>
                <a:latin typeface="Comic Sans MS"/>
                <a:cs typeface="Comic Sans MS"/>
              </a:rPr>
              <a:t>Sonra  Ovaryumun</a:t>
            </a:r>
            <a:r>
              <a:rPr sz="3200" spc="-60" dirty="0">
                <a:solidFill>
                  <a:srgbClr val="000000"/>
                </a:solidFill>
                <a:latin typeface="Comic Sans MS"/>
                <a:cs typeface="Comic Sans MS"/>
              </a:rPr>
              <a:t> </a:t>
            </a:r>
            <a:r>
              <a:rPr sz="3200" spc="-5" dirty="0">
                <a:solidFill>
                  <a:srgbClr val="000000"/>
                </a:solidFill>
                <a:latin typeface="Comic Sans MS"/>
                <a:cs typeface="Comic Sans MS"/>
              </a:rPr>
              <a:t>Görünümü</a:t>
            </a:r>
            <a:endParaRPr sz="3200">
              <a:latin typeface="Comic Sans MS"/>
              <a:cs typeface="Comic Sans MS"/>
            </a:endParaRPr>
          </a:p>
        </p:txBody>
      </p:sp>
      <p:sp>
        <p:nvSpPr>
          <p:cNvPr id="3" name="object 3"/>
          <p:cNvSpPr/>
          <p:nvPr/>
        </p:nvSpPr>
        <p:spPr>
          <a:xfrm>
            <a:off x="914400" y="1845564"/>
            <a:ext cx="7315200" cy="4707623"/>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3895344" y="2502407"/>
            <a:ext cx="2302764" cy="679703"/>
          </a:xfrm>
          <a:prstGeom prst="rect">
            <a:avLst/>
          </a:prstGeom>
          <a:blipFill>
            <a:blip r:embed="rId3" cstate="print"/>
            <a:stretch>
              <a:fillRect/>
            </a:stretch>
          </a:blipFill>
        </p:spPr>
        <p:txBody>
          <a:bodyPr wrap="square" lIns="0" tIns="0" rIns="0" bIns="0" rtlCol="0"/>
          <a:lstStyle/>
          <a:p>
            <a:endParaRPr/>
          </a:p>
        </p:txBody>
      </p:sp>
      <p:sp>
        <p:nvSpPr>
          <p:cNvPr id="5" name="object 5"/>
          <p:cNvSpPr txBox="1"/>
          <p:nvPr/>
        </p:nvSpPr>
        <p:spPr>
          <a:xfrm>
            <a:off x="4072699" y="2590927"/>
            <a:ext cx="1922145" cy="377190"/>
          </a:xfrm>
          <a:prstGeom prst="rect">
            <a:avLst/>
          </a:prstGeom>
        </p:spPr>
        <p:txBody>
          <a:bodyPr vert="horz" wrap="square" lIns="0" tIns="0" rIns="0" bIns="0" rtlCol="0">
            <a:spAutoFit/>
          </a:bodyPr>
          <a:lstStyle/>
          <a:p>
            <a:pPr marL="12700">
              <a:lnSpc>
                <a:spcPct val="100000"/>
              </a:lnSpc>
            </a:pPr>
            <a:r>
              <a:rPr sz="2400" dirty="0">
                <a:latin typeface="Times New Roman"/>
                <a:cs typeface="Times New Roman"/>
              </a:rPr>
              <a:t>Ovulasyon</a:t>
            </a:r>
            <a:r>
              <a:rPr sz="2400" spc="-190" dirty="0">
                <a:latin typeface="Times New Roman"/>
                <a:cs typeface="Times New Roman"/>
              </a:rPr>
              <a:t> </a:t>
            </a:r>
            <a:r>
              <a:rPr sz="2400" spc="-65" dirty="0">
                <a:latin typeface="Times New Roman"/>
                <a:cs typeface="Times New Roman"/>
              </a:rPr>
              <a:t>Yeri</a:t>
            </a:r>
            <a:endParaRPr sz="2400">
              <a:latin typeface="Times New Roman"/>
              <a:cs typeface="Times New Roman"/>
            </a:endParaRPr>
          </a:p>
        </p:txBody>
      </p:sp>
      <p:sp>
        <p:nvSpPr>
          <p:cNvPr id="6" name="object 6"/>
          <p:cNvSpPr/>
          <p:nvPr/>
        </p:nvSpPr>
        <p:spPr>
          <a:xfrm>
            <a:off x="4877561" y="3048761"/>
            <a:ext cx="713740" cy="784860"/>
          </a:xfrm>
          <a:custGeom>
            <a:avLst/>
            <a:gdLst/>
            <a:ahLst/>
            <a:cxnLst/>
            <a:rect l="l" t="t" r="r" b="b"/>
            <a:pathLst>
              <a:path w="713739" h="784860">
                <a:moveTo>
                  <a:pt x="0" y="0"/>
                </a:moveTo>
                <a:lnTo>
                  <a:pt x="713308" y="784631"/>
                </a:lnTo>
              </a:path>
            </a:pathLst>
          </a:custGeom>
          <a:ln w="28956">
            <a:solidFill>
              <a:srgbClr val="000000"/>
            </a:solidFill>
          </a:ln>
        </p:spPr>
        <p:txBody>
          <a:bodyPr wrap="square" lIns="0" tIns="0" rIns="0" bIns="0" rtlCol="0"/>
          <a:lstStyle/>
          <a:p>
            <a:endParaRPr/>
          </a:p>
        </p:txBody>
      </p:sp>
      <p:sp>
        <p:nvSpPr>
          <p:cNvPr id="7" name="object 7"/>
          <p:cNvSpPr/>
          <p:nvPr/>
        </p:nvSpPr>
        <p:spPr>
          <a:xfrm>
            <a:off x="5548998" y="3793464"/>
            <a:ext cx="90805" cy="93980"/>
          </a:xfrm>
          <a:custGeom>
            <a:avLst/>
            <a:gdLst/>
            <a:ahLst/>
            <a:cxnLst/>
            <a:rect l="l" t="t" r="r" b="b"/>
            <a:pathLst>
              <a:path w="90804" h="93979">
                <a:moveTo>
                  <a:pt x="64274" y="0"/>
                </a:moveTo>
                <a:lnTo>
                  <a:pt x="0" y="58432"/>
                </a:lnTo>
                <a:lnTo>
                  <a:pt x="90563" y="93497"/>
                </a:lnTo>
                <a:lnTo>
                  <a:pt x="64274" y="0"/>
                </a:lnTo>
                <a:close/>
              </a:path>
            </a:pathLst>
          </a:custGeom>
          <a:solidFill>
            <a:srgbClr val="000000"/>
          </a:solidFill>
        </p:spPr>
        <p:txBody>
          <a:bodyPr wrap="square" lIns="0" tIns="0" rIns="0" bIns="0" rtlCol="0"/>
          <a:lstStyle/>
          <a:p>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205739" rIns="0" bIns="0" rtlCol="0">
            <a:spAutoFit/>
          </a:bodyPr>
          <a:lstStyle/>
          <a:p>
            <a:pPr marL="11430" marR="5080">
              <a:lnSpc>
                <a:spcPct val="100000"/>
              </a:lnSpc>
            </a:pPr>
            <a:r>
              <a:rPr sz="3200" spc="-5" dirty="0">
                <a:solidFill>
                  <a:srgbClr val="000000"/>
                </a:solidFill>
                <a:latin typeface="Comic Sans MS"/>
                <a:cs typeface="Comic Sans MS"/>
              </a:rPr>
              <a:t>Ovulasyondan </a:t>
            </a:r>
            <a:r>
              <a:rPr sz="3200" dirty="0">
                <a:solidFill>
                  <a:srgbClr val="000000"/>
                </a:solidFill>
                <a:latin typeface="Comic Sans MS"/>
                <a:cs typeface="Comic Sans MS"/>
              </a:rPr>
              <a:t>3 </a:t>
            </a:r>
            <a:r>
              <a:rPr sz="3200" spc="-5" dirty="0">
                <a:solidFill>
                  <a:srgbClr val="000000"/>
                </a:solidFill>
                <a:latin typeface="Comic Sans MS"/>
                <a:cs typeface="Comic Sans MS"/>
              </a:rPr>
              <a:t>Gün Sonra </a:t>
            </a:r>
            <a:r>
              <a:rPr sz="3200" dirty="0">
                <a:solidFill>
                  <a:srgbClr val="000000"/>
                </a:solidFill>
                <a:latin typeface="Comic Sans MS"/>
                <a:cs typeface="Comic Sans MS"/>
              </a:rPr>
              <a:t>Corpus Luteum  </a:t>
            </a:r>
            <a:r>
              <a:rPr sz="3200" spc="-5" dirty="0">
                <a:solidFill>
                  <a:srgbClr val="000000"/>
                </a:solidFill>
                <a:latin typeface="Comic Sans MS"/>
                <a:cs typeface="Comic Sans MS"/>
              </a:rPr>
              <a:t>Gelişimi</a:t>
            </a:r>
            <a:endParaRPr sz="3200">
              <a:latin typeface="Comic Sans MS"/>
              <a:cs typeface="Comic Sans MS"/>
            </a:endParaRPr>
          </a:p>
        </p:txBody>
      </p:sp>
      <p:sp>
        <p:nvSpPr>
          <p:cNvPr id="3" name="object 3"/>
          <p:cNvSpPr/>
          <p:nvPr/>
        </p:nvSpPr>
        <p:spPr>
          <a:xfrm>
            <a:off x="838200" y="1815083"/>
            <a:ext cx="7391400" cy="4814314"/>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4410455" y="1990344"/>
            <a:ext cx="3639311" cy="679703"/>
          </a:xfrm>
          <a:prstGeom prst="rect">
            <a:avLst/>
          </a:prstGeom>
          <a:blipFill>
            <a:blip r:embed="rId3" cstate="print"/>
            <a:stretch>
              <a:fillRect/>
            </a:stretch>
          </a:blipFill>
        </p:spPr>
        <p:txBody>
          <a:bodyPr wrap="square" lIns="0" tIns="0" rIns="0" bIns="0" rtlCol="0"/>
          <a:lstStyle/>
          <a:p>
            <a:endParaRPr/>
          </a:p>
        </p:txBody>
      </p:sp>
      <p:sp>
        <p:nvSpPr>
          <p:cNvPr id="5" name="object 5"/>
          <p:cNvSpPr txBox="1"/>
          <p:nvPr/>
        </p:nvSpPr>
        <p:spPr>
          <a:xfrm>
            <a:off x="4587938" y="2078164"/>
            <a:ext cx="3258820" cy="377190"/>
          </a:xfrm>
          <a:prstGeom prst="rect">
            <a:avLst/>
          </a:prstGeom>
        </p:spPr>
        <p:txBody>
          <a:bodyPr vert="horz" wrap="square" lIns="0" tIns="0" rIns="0" bIns="0" rtlCol="0">
            <a:spAutoFit/>
          </a:bodyPr>
          <a:lstStyle/>
          <a:p>
            <a:pPr marL="12700">
              <a:lnSpc>
                <a:spcPct val="100000"/>
              </a:lnSpc>
            </a:pPr>
            <a:r>
              <a:rPr sz="2400" spc="-5" dirty="0">
                <a:latin typeface="Times New Roman"/>
                <a:cs typeface="Times New Roman"/>
              </a:rPr>
              <a:t>Gelişen Corpus</a:t>
            </a:r>
            <a:r>
              <a:rPr sz="2400" spc="-35" dirty="0">
                <a:latin typeface="Times New Roman"/>
                <a:cs typeface="Times New Roman"/>
              </a:rPr>
              <a:t> </a:t>
            </a:r>
            <a:r>
              <a:rPr sz="2400" spc="-5" dirty="0">
                <a:latin typeface="Times New Roman"/>
                <a:cs typeface="Times New Roman"/>
              </a:rPr>
              <a:t>Luteumlar</a:t>
            </a:r>
            <a:endParaRPr sz="2400">
              <a:latin typeface="Times New Roman"/>
              <a:cs typeface="Times New Roman"/>
            </a:endParaRPr>
          </a:p>
        </p:txBody>
      </p:sp>
      <p:sp>
        <p:nvSpPr>
          <p:cNvPr id="6" name="object 6"/>
          <p:cNvSpPr/>
          <p:nvPr/>
        </p:nvSpPr>
        <p:spPr>
          <a:xfrm>
            <a:off x="5106161" y="2577845"/>
            <a:ext cx="66040" cy="462280"/>
          </a:xfrm>
          <a:custGeom>
            <a:avLst/>
            <a:gdLst/>
            <a:ahLst/>
            <a:cxnLst/>
            <a:rect l="l" t="t" r="r" b="b"/>
            <a:pathLst>
              <a:path w="66039" h="462280">
                <a:moveTo>
                  <a:pt x="0" y="0"/>
                </a:moveTo>
                <a:lnTo>
                  <a:pt x="65963" y="461733"/>
                </a:lnTo>
              </a:path>
            </a:pathLst>
          </a:custGeom>
          <a:ln w="28955">
            <a:solidFill>
              <a:srgbClr val="000000"/>
            </a:solidFill>
          </a:ln>
        </p:spPr>
        <p:txBody>
          <a:bodyPr wrap="square" lIns="0" tIns="0" rIns="0" bIns="0" rtlCol="0"/>
          <a:lstStyle/>
          <a:p>
            <a:endParaRPr/>
          </a:p>
        </p:txBody>
      </p:sp>
      <p:sp>
        <p:nvSpPr>
          <p:cNvPr id="7" name="object 7"/>
          <p:cNvSpPr/>
          <p:nvPr/>
        </p:nvSpPr>
        <p:spPr>
          <a:xfrm>
            <a:off x="5127091" y="3019107"/>
            <a:ext cx="86360" cy="92710"/>
          </a:xfrm>
          <a:custGeom>
            <a:avLst/>
            <a:gdLst/>
            <a:ahLst/>
            <a:cxnLst/>
            <a:rect l="l" t="t" r="r" b="b"/>
            <a:pathLst>
              <a:path w="86360" h="92710">
                <a:moveTo>
                  <a:pt x="85991" y="0"/>
                </a:moveTo>
                <a:lnTo>
                  <a:pt x="0" y="12280"/>
                </a:lnTo>
                <a:lnTo>
                  <a:pt x="55270" y="92138"/>
                </a:lnTo>
                <a:lnTo>
                  <a:pt x="85991" y="0"/>
                </a:lnTo>
                <a:close/>
              </a:path>
            </a:pathLst>
          </a:custGeom>
          <a:solidFill>
            <a:srgbClr val="000000"/>
          </a:solidFill>
        </p:spPr>
        <p:txBody>
          <a:bodyPr wrap="square" lIns="0" tIns="0" rIns="0" bIns="0" rtlCol="0"/>
          <a:lstStyle/>
          <a:p>
            <a:endParaRPr/>
          </a:p>
        </p:txBody>
      </p:sp>
      <p:sp>
        <p:nvSpPr>
          <p:cNvPr id="8" name="object 8"/>
          <p:cNvSpPr/>
          <p:nvPr/>
        </p:nvSpPr>
        <p:spPr>
          <a:xfrm>
            <a:off x="6706361" y="2501645"/>
            <a:ext cx="71120" cy="918844"/>
          </a:xfrm>
          <a:custGeom>
            <a:avLst/>
            <a:gdLst/>
            <a:ahLst/>
            <a:cxnLst/>
            <a:rect l="l" t="t" r="r" b="b"/>
            <a:pathLst>
              <a:path w="71120" h="918845">
                <a:moveTo>
                  <a:pt x="0" y="0"/>
                </a:moveTo>
                <a:lnTo>
                  <a:pt x="70650" y="918425"/>
                </a:lnTo>
              </a:path>
            </a:pathLst>
          </a:custGeom>
          <a:ln w="28956">
            <a:solidFill>
              <a:srgbClr val="000000"/>
            </a:solidFill>
          </a:ln>
        </p:spPr>
        <p:txBody>
          <a:bodyPr wrap="square" lIns="0" tIns="0" rIns="0" bIns="0" rtlCol="0"/>
          <a:lstStyle/>
          <a:p>
            <a:endParaRPr/>
          </a:p>
        </p:txBody>
      </p:sp>
      <p:sp>
        <p:nvSpPr>
          <p:cNvPr id="9" name="object 9"/>
          <p:cNvSpPr/>
          <p:nvPr/>
        </p:nvSpPr>
        <p:spPr>
          <a:xfrm>
            <a:off x="6732599" y="3402304"/>
            <a:ext cx="86995" cy="90170"/>
          </a:xfrm>
          <a:custGeom>
            <a:avLst/>
            <a:gdLst/>
            <a:ahLst/>
            <a:cxnLst/>
            <a:rect l="l" t="t" r="r" b="b"/>
            <a:pathLst>
              <a:path w="86995" h="90170">
                <a:moveTo>
                  <a:pt x="86614" y="0"/>
                </a:moveTo>
                <a:lnTo>
                  <a:pt x="0" y="6654"/>
                </a:lnTo>
                <a:lnTo>
                  <a:pt x="49961" y="89941"/>
                </a:lnTo>
                <a:lnTo>
                  <a:pt x="86614" y="0"/>
                </a:lnTo>
                <a:close/>
              </a:path>
            </a:pathLst>
          </a:custGeom>
          <a:solidFill>
            <a:srgbClr val="000000"/>
          </a:solidFill>
        </p:spPr>
        <p:txBody>
          <a:bodyPr wrap="square" lIns="0" tIns="0" rIns="0" bIns="0" rtlCol="0"/>
          <a:lstStyle/>
          <a:p>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205739" rIns="0" bIns="0" rtlCol="0">
            <a:spAutoFit/>
          </a:bodyPr>
          <a:lstStyle/>
          <a:p>
            <a:pPr marL="11430" marR="5080">
              <a:lnSpc>
                <a:spcPct val="100000"/>
              </a:lnSpc>
            </a:pPr>
            <a:r>
              <a:rPr sz="3200" spc="-5" dirty="0">
                <a:solidFill>
                  <a:srgbClr val="000000"/>
                </a:solidFill>
                <a:latin typeface="Comic Sans MS"/>
                <a:cs typeface="Comic Sans MS"/>
              </a:rPr>
              <a:t>Siklusun </a:t>
            </a:r>
            <a:r>
              <a:rPr sz="3200" dirty="0">
                <a:solidFill>
                  <a:srgbClr val="000000"/>
                </a:solidFill>
                <a:latin typeface="Comic Sans MS"/>
                <a:cs typeface="Comic Sans MS"/>
              </a:rPr>
              <a:t>6. Gününde </a:t>
            </a:r>
            <a:r>
              <a:rPr sz="3200" spc="-5" dirty="0">
                <a:solidFill>
                  <a:srgbClr val="000000"/>
                </a:solidFill>
                <a:latin typeface="Comic Sans MS"/>
                <a:cs typeface="Comic Sans MS"/>
              </a:rPr>
              <a:t>Gelişmekte Olan  </a:t>
            </a:r>
            <a:r>
              <a:rPr sz="3200" dirty="0">
                <a:solidFill>
                  <a:srgbClr val="000000"/>
                </a:solidFill>
                <a:latin typeface="Comic Sans MS"/>
                <a:cs typeface="Comic Sans MS"/>
              </a:rPr>
              <a:t>Corpus</a:t>
            </a:r>
            <a:r>
              <a:rPr sz="3200" spc="-100" dirty="0">
                <a:solidFill>
                  <a:srgbClr val="000000"/>
                </a:solidFill>
                <a:latin typeface="Comic Sans MS"/>
                <a:cs typeface="Comic Sans MS"/>
              </a:rPr>
              <a:t> </a:t>
            </a:r>
            <a:r>
              <a:rPr sz="3200" dirty="0">
                <a:solidFill>
                  <a:srgbClr val="000000"/>
                </a:solidFill>
                <a:latin typeface="Comic Sans MS"/>
                <a:cs typeface="Comic Sans MS"/>
              </a:rPr>
              <a:t>Luteum</a:t>
            </a:r>
            <a:endParaRPr sz="3200">
              <a:latin typeface="Comic Sans MS"/>
              <a:cs typeface="Comic Sans MS"/>
            </a:endParaRPr>
          </a:p>
        </p:txBody>
      </p:sp>
      <p:sp>
        <p:nvSpPr>
          <p:cNvPr id="3" name="object 3"/>
          <p:cNvSpPr/>
          <p:nvPr/>
        </p:nvSpPr>
        <p:spPr>
          <a:xfrm>
            <a:off x="609612" y="1854707"/>
            <a:ext cx="7619987" cy="4774679"/>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268732" rIns="0" bIns="0" rtlCol="0">
            <a:spAutoFit/>
          </a:bodyPr>
          <a:lstStyle/>
          <a:p>
            <a:pPr marL="11430" marR="5080">
              <a:lnSpc>
                <a:spcPct val="100000"/>
              </a:lnSpc>
            </a:pPr>
            <a:r>
              <a:rPr sz="2800" spc="-10" dirty="0">
                <a:solidFill>
                  <a:srgbClr val="000000"/>
                </a:solidFill>
                <a:latin typeface="Comic Sans MS"/>
                <a:cs typeface="Comic Sans MS"/>
              </a:rPr>
              <a:t>Östrustan </a:t>
            </a:r>
            <a:r>
              <a:rPr sz="2800" spc="-5" dirty="0">
                <a:solidFill>
                  <a:srgbClr val="000000"/>
                </a:solidFill>
                <a:latin typeface="Comic Sans MS"/>
                <a:cs typeface="Comic Sans MS"/>
              </a:rPr>
              <a:t>7 </a:t>
            </a:r>
            <a:r>
              <a:rPr sz="2800" spc="-10" dirty="0">
                <a:solidFill>
                  <a:srgbClr val="000000"/>
                </a:solidFill>
                <a:latin typeface="Comic Sans MS"/>
                <a:cs typeface="Comic Sans MS"/>
              </a:rPr>
              <a:t>Gün </a:t>
            </a:r>
            <a:r>
              <a:rPr sz="2800" spc="-5" dirty="0">
                <a:solidFill>
                  <a:srgbClr val="000000"/>
                </a:solidFill>
                <a:latin typeface="Comic Sans MS"/>
                <a:cs typeface="Comic Sans MS"/>
              </a:rPr>
              <a:t>Sonra </a:t>
            </a:r>
            <a:r>
              <a:rPr sz="2800" spc="-10" dirty="0">
                <a:solidFill>
                  <a:srgbClr val="000000"/>
                </a:solidFill>
                <a:latin typeface="Comic Sans MS"/>
                <a:cs typeface="Comic Sans MS"/>
              </a:rPr>
              <a:t>Gelişmiş </a:t>
            </a:r>
            <a:r>
              <a:rPr sz="2800" spc="-5" dirty="0">
                <a:solidFill>
                  <a:srgbClr val="000000"/>
                </a:solidFill>
                <a:latin typeface="Comic Sans MS"/>
                <a:cs typeface="Comic Sans MS"/>
              </a:rPr>
              <a:t>Bir Follikül </a:t>
            </a:r>
            <a:r>
              <a:rPr sz="2800" spc="-10" dirty="0">
                <a:solidFill>
                  <a:srgbClr val="000000"/>
                </a:solidFill>
                <a:latin typeface="Comic Sans MS"/>
                <a:cs typeface="Comic Sans MS"/>
              </a:rPr>
              <a:t>ve  </a:t>
            </a:r>
            <a:r>
              <a:rPr sz="2800" spc="-5" dirty="0">
                <a:solidFill>
                  <a:srgbClr val="000000"/>
                </a:solidFill>
                <a:latin typeface="Comic Sans MS"/>
                <a:cs typeface="Comic Sans MS"/>
              </a:rPr>
              <a:t>Siklik Corpus</a:t>
            </a:r>
            <a:r>
              <a:rPr sz="2800" spc="-40" dirty="0">
                <a:solidFill>
                  <a:srgbClr val="000000"/>
                </a:solidFill>
                <a:latin typeface="Comic Sans MS"/>
                <a:cs typeface="Comic Sans MS"/>
              </a:rPr>
              <a:t> </a:t>
            </a:r>
            <a:r>
              <a:rPr sz="2800" spc="-10" dirty="0">
                <a:solidFill>
                  <a:srgbClr val="000000"/>
                </a:solidFill>
                <a:latin typeface="Comic Sans MS"/>
                <a:cs typeface="Comic Sans MS"/>
              </a:rPr>
              <a:t>Luteum</a:t>
            </a:r>
            <a:endParaRPr sz="2800">
              <a:latin typeface="Comic Sans MS"/>
              <a:cs typeface="Comic Sans MS"/>
            </a:endParaRPr>
          </a:p>
        </p:txBody>
      </p:sp>
      <p:sp>
        <p:nvSpPr>
          <p:cNvPr id="3" name="object 3"/>
          <p:cNvSpPr/>
          <p:nvPr/>
        </p:nvSpPr>
        <p:spPr>
          <a:xfrm>
            <a:off x="533400" y="1752612"/>
            <a:ext cx="8001000" cy="4635995"/>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205739" rIns="0" bIns="0" rtlCol="0">
            <a:spAutoFit/>
          </a:bodyPr>
          <a:lstStyle/>
          <a:p>
            <a:pPr marL="11430" marR="5080">
              <a:lnSpc>
                <a:spcPct val="100000"/>
              </a:lnSpc>
            </a:pPr>
            <a:r>
              <a:rPr sz="3200" spc="-5" dirty="0">
                <a:solidFill>
                  <a:srgbClr val="000000"/>
                </a:solidFill>
                <a:latin typeface="Comic Sans MS"/>
                <a:cs typeface="Comic Sans MS"/>
              </a:rPr>
              <a:t>Siklusun 8</a:t>
            </a:r>
            <a:r>
              <a:rPr sz="3200" i="1" spc="-5" dirty="0">
                <a:solidFill>
                  <a:srgbClr val="000000"/>
                </a:solidFill>
                <a:latin typeface="Comic Sans MS"/>
                <a:cs typeface="Comic Sans MS"/>
              </a:rPr>
              <a:t>-</a:t>
            </a:r>
            <a:r>
              <a:rPr sz="3200" spc="-5" dirty="0">
                <a:solidFill>
                  <a:srgbClr val="000000"/>
                </a:solidFill>
                <a:latin typeface="Comic Sans MS"/>
                <a:cs typeface="Comic Sans MS"/>
              </a:rPr>
              <a:t>12 Günleri Arası Aktif </a:t>
            </a:r>
            <a:r>
              <a:rPr sz="3200" dirty="0">
                <a:solidFill>
                  <a:srgbClr val="000000"/>
                </a:solidFill>
                <a:latin typeface="Comic Sans MS"/>
                <a:cs typeface="Comic Sans MS"/>
              </a:rPr>
              <a:t>Corpus  Luteum</a:t>
            </a:r>
            <a:endParaRPr sz="3200">
              <a:latin typeface="Comic Sans MS"/>
              <a:cs typeface="Comic Sans MS"/>
            </a:endParaRPr>
          </a:p>
        </p:txBody>
      </p:sp>
      <p:sp>
        <p:nvSpPr>
          <p:cNvPr id="3" name="object 3"/>
          <p:cNvSpPr/>
          <p:nvPr/>
        </p:nvSpPr>
        <p:spPr>
          <a:xfrm>
            <a:off x="914400" y="1752612"/>
            <a:ext cx="7315200" cy="4764011"/>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9740" y="672591"/>
            <a:ext cx="8170545" cy="991869"/>
          </a:xfrm>
          <a:prstGeom prst="rect">
            <a:avLst/>
          </a:prstGeom>
        </p:spPr>
        <p:txBody>
          <a:bodyPr vert="horz" wrap="square" lIns="0" tIns="0" rIns="0" bIns="0" rtlCol="0">
            <a:spAutoFit/>
          </a:bodyPr>
          <a:lstStyle/>
          <a:p>
            <a:pPr marL="12700" marR="5080">
              <a:lnSpc>
                <a:spcPct val="100000"/>
              </a:lnSpc>
            </a:pPr>
            <a:r>
              <a:rPr sz="3200" spc="-5" dirty="0">
                <a:solidFill>
                  <a:srgbClr val="000000"/>
                </a:solidFill>
                <a:latin typeface="Comic Sans MS"/>
                <a:cs typeface="Comic Sans MS"/>
              </a:rPr>
              <a:t>Siklusun </a:t>
            </a:r>
            <a:r>
              <a:rPr sz="3200" dirty="0">
                <a:solidFill>
                  <a:srgbClr val="000000"/>
                </a:solidFill>
                <a:latin typeface="Comic Sans MS"/>
                <a:cs typeface="Comic Sans MS"/>
              </a:rPr>
              <a:t>20. Gününde </a:t>
            </a:r>
            <a:r>
              <a:rPr sz="3200" spc="-5" dirty="0">
                <a:solidFill>
                  <a:srgbClr val="000000"/>
                </a:solidFill>
                <a:latin typeface="Comic Sans MS"/>
                <a:cs typeface="Comic Sans MS"/>
              </a:rPr>
              <a:t>Gelişen Graaf Follikül  </a:t>
            </a:r>
            <a:r>
              <a:rPr sz="3200" dirty="0">
                <a:solidFill>
                  <a:srgbClr val="000000"/>
                </a:solidFill>
                <a:latin typeface="Comic Sans MS"/>
                <a:cs typeface="Comic Sans MS"/>
              </a:rPr>
              <a:t>ve </a:t>
            </a:r>
            <a:r>
              <a:rPr sz="3200" spc="-5" dirty="0">
                <a:solidFill>
                  <a:srgbClr val="000000"/>
                </a:solidFill>
                <a:latin typeface="Comic Sans MS"/>
                <a:cs typeface="Comic Sans MS"/>
              </a:rPr>
              <a:t>Regrese </a:t>
            </a:r>
            <a:r>
              <a:rPr sz="3200" dirty="0">
                <a:solidFill>
                  <a:srgbClr val="000000"/>
                </a:solidFill>
                <a:latin typeface="Comic Sans MS"/>
                <a:cs typeface="Comic Sans MS"/>
              </a:rPr>
              <a:t>Corpus</a:t>
            </a:r>
            <a:r>
              <a:rPr sz="3200" spc="-60" dirty="0">
                <a:solidFill>
                  <a:srgbClr val="000000"/>
                </a:solidFill>
                <a:latin typeface="Comic Sans MS"/>
                <a:cs typeface="Comic Sans MS"/>
              </a:rPr>
              <a:t> </a:t>
            </a:r>
            <a:r>
              <a:rPr sz="3200" dirty="0">
                <a:solidFill>
                  <a:srgbClr val="000000"/>
                </a:solidFill>
                <a:latin typeface="Comic Sans MS"/>
                <a:cs typeface="Comic Sans MS"/>
              </a:rPr>
              <a:t>Luteum</a:t>
            </a:r>
            <a:endParaRPr sz="3200">
              <a:latin typeface="Comic Sans MS"/>
              <a:cs typeface="Comic Sans MS"/>
            </a:endParaRPr>
          </a:p>
        </p:txBody>
      </p:sp>
      <p:sp>
        <p:nvSpPr>
          <p:cNvPr id="3" name="object 3"/>
          <p:cNvSpPr/>
          <p:nvPr/>
        </p:nvSpPr>
        <p:spPr>
          <a:xfrm>
            <a:off x="990600" y="1874518"/>
            <a:ext cx="7315200" cy="4754868"/>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4512564" y="2007107"/>
            <a:ext cx="2868167" cy="569976"/>
          </a:xfrm>
          <a:prstGeom prst="rect">
            <a:avLst/>
          </a:prstGeom>
          <a:blipFill>
            <a:blip r:embed="rId3" cstate="print"/>
            <a:stretch>
              <a:fillRect/>
            </a:stretch>
          </a:blipFill>
        </p:spPr>
        <p:txBody>
          <a:bodyPr wrap="square" lIns="0" tIns="0" rIns="0" bIns="0" rtlCol="0"/>
          <a:lstStyle/>
          <a:p>
            <a:endParaRPr/>
          </a:p>
        </p:txBody>
      </p:sp>
      <p:sp>
        <p:nvSpPr>
          <p:cNvPr id="5" name="object 5"/>
          <p:cNvSpPr txBox="1"/>
          <p:nvPr/>
        </p:nvSpPr>
        <p:spPr>
          <a:xfrm>
            <a:off x="4659376" y="2077211"/>
            <a:ext cx="2552065" cy="320040"/>
          </a:xfrm>
          <a:prstGeom prst="rect">
            <a:avLst/>
          </a:prstGeom>
        </p:spPr>
        <p:txBody>
          <a:bodyPr vert="horz" wrap="square" lIns="0" tIns="0" rIns="0" bIns="0" rtlCol="0">
            <a:spAutoFit/>
          </a:bodyPr>
          <a:lstStyle/>
          <a:p>
            <a:pPr marL="12700">
              <a:lnSpc>
                <a:spcPct val="100000"/>
              </a:lnSpc>
            </a:pPr>
            <a:r>
              <a:rPr sz="2000" spc="-5" dirty="0">
                <a:latin typeface="Comic Sans MS"/>
                <a:cs typeface="Comic Sans MS"/>
              </a:rPr>
              <a:t>Gelişen Graaf</a:t>
            </a:r>
            <a:r>
              <a:rPr sz="2000" spc="-40" dirty="0">
                <a:latin typeface="Comic Sans MS"/>
                <a:cs typeface="Comic Sans MS"/>
              </a:rPr>
              <a:t> </a:t>
            </a:r>
            <a:r>
              <a:rPr sz="2000" dirty="0">
                <a:latin typeface="Comic Sans MS"/>
                <a:cs typeface="Comic Sans MS"/>
              </a:rPr>
              <a:t>Follikül</a:t>
            </a:r>
            <a:endParaRPr sz="2000">
              <a:latin typeface="Comic Sans MS"/>
              <a:cs typeface="Comic Sans MS"/>
            </a:endParaRPr>
          </a:p>
        </p:txBody>
      </p:sp>
      <p:sp>
        <p:nvSpPr>
          <p:cNvPr id="6" name="object 6"/>
          <p:cNvSpPr/>
          <p:nvPr/>
        </p:nvSpPr>
        <p:spPr>
          <a:xfrm>
            <a:off x="5791200" y="2407920"/>
            <a:ext cx="0" cy="469900"/>
          </a:xfrm>
          <a:custGeom>
            <a:avLst/>
            <a:gdLst/>
            <a:ahLst/>
            <a:cxnLst/>
            <a:rect l="l" t="t" r="r" b="b"/>
            <a:pathLst>
              <a:path h="469900">
                <a:moveTo>
                  <a:pt x="0" y="0"/>
                </a:moveTo>
                <a:lnTo>
                  <a:pt x="0" y="469900"/>
                </a:lnTo>
              </a:path>
            </a:pathLst>
          </a:custGeom>
          <a:ln w="12700">
            <a:solidFill>
              <a:srgbClr val="000000"/>
            </a:solidFill>
          </a:ln>
        </p:spPr>
        <p:txBody>
          <a:bodyPr wrap="square" lIns="0" tIns="0" rIns="0" bIns="0" rtlCol="0"/>
          <a:lstStyle/>
          <a:p>
            <a:endParaRPr/>
          </a:p>
        </p:txBody>
      </p:sp>
      <p:sp>
        <p:nvSpPr>
          <p:cNvPr id="7" name="object 7"/>
          <p:cNvSpPr/>
          <p:nvPr/>
        </p:nvSpPr>
        <p:spPr>
          <a:xfrm>
            <a:off x="5753100" y="2865120"/>
            <a:ext cx="76200" cy="76200"/>
          </a:xfrm>
          <a:custGeom>
            <a:avLst/>
            <a:gdLst/>
            <a:ahLst/>
            <a:cxnLst/>
            <a:rect l="l" t="t" r="r" b="b"/>
            <a:pathLst>
              <a:path w="76200" h="76200">
                <a:moveTo>
                  <a:pt x="76200" y="0"/>
                </a:moveTo>
                <a:lnTo>
                  <a:pt x="0" y="0"/>
                </a:lnTo>
                <a:lnTo>
                  <a:pt x="38100" y="76200"/>
                </a:lnTo>
                <a:lnTo>
                  <a:pt x="76200" y="0"/>
                </a:lnTo>
                <a:close/>
              </a:path>
            </a:pathLst>
          </a:custGeom>
          <a:solidFill>
            <a:srgbClr val="000000"/>
          </a:solidFill>
        </p:spPr>
        <p:txBody>
          <a:bodyPr wrap="square" lIns="0" tIns="0" rIns="0" bIns="0" rtlCol="0"/>
          <a:lstStyle/>
          <a:p>
            <a:endParaRPr/>
          </a:p>
        </p:txBody>
      </p:sp>
      <p:sp>
        <p:nvSpPr>
          <p:cNvPr id="8" name="object 8"/>
          <p:cNvSpPr/>
          <p:nvPr/>
        </p:nvSpPr>
        <p:spPr>
          <a:xfrm>
            <a:off x="1071372" y="1965960"/>
            <a:ext cx="3116579" cy="569976"/>
          </a:xfrm>
          <a:prstGeom prst="rect">
            <a:avLst/>
          </a:prstGeom>
          <a:blipFill>
            <a:blip r:embed="rId4" cstate="print"/>
            <a:stretch>
              <a:fillRect/>
            </a:stretch>
          </a:blipFill>
        </p:spPr>
        <p:txBody>
          <a:bodyPr wrap="square" lIns="0" tIns="0" rIns="0" bIns="0" rtlCol="0"/>
          <a:lstStyle/>
          <a:p>
            <a:endParaRPr/>
          </a:p>
        </p:txBody>
      </p:sp>
      <p:sp>
        <p:nvSpPr>
          <p:cNvPr id="9" name="object 9"/>
          <p:cNvSpPr txBox="1"/>
          <p:nvPr/>
        </p:nvSpPr>
        <p:spPr>
          <a:xfrm>
            <a:off x="1219263" y="2035936"/>
            <a:ext cx="2800350" cy="320040"/>
          </a:xfrm>
          <a:prstGeom prst="rect">
            <a:avLst/>
          </a:prstGeom>
        </p:spPr>
        <p:txBody>
          <a:bodyPr vert="horz" wrap="square" lIns="0" tIns="0" rIns="0" bIns="0" rtlCol="0">
            <a:spAutoFit/>
          </a:bodyPr>
          <a:lstStyle/>
          <a:p>
            <a:pPr marL="12700">
              <a:lnSpc>
                <a:spcPct val="100000"/>
              </a:lnSpc>
            </a:pPr>
            <a:r>
              <a:rPr sz="2000" spc="-5" dirty="0">
                <a:latin typeface="Comic Sans MS"/>
                <a:cs typeface="Comic Sans MS"/>
              </a:rPr>
              <a:t>Regrese </a:t>
            </a:r>
            <a:r>
              <a:rPr sz="2000" dirty="0">
                <a:latin typeface="Comic Sans MS"/>
                <a:cs typeface="Comic Sans MS"/>
              </a:rPr>
              <a:t>Corpus</a:t>
            </a:r>
            <a:r>
              <a:rPr sz="2000" spc="-40" dirty="0">
                <a:latin typeface="Comic Sans MS"/>
                <a:cs typeface="Comic Sans MS"/>
              </a:rPr>
              <a:t> </a:t>
            </a:r>
            <a:r>
              <a:rPr sz="2000" spc="-5" dirty="0">
                <a:latin typeface="Comic Sans MS"/>
                <a:cs typeface="Comic Sans MS"/>
              </a:rPr>
              <a:t>Luteum</a:t>
            </a:r>
            <a:endParaRPr sz="2000">
              <a:latin typeface="Comic Sans MS"/>
              <a:cs typeface="Comic Sans MS"/>
            </a:endParaRPr>
          </a:p>
        </p:txBody>
      </p:sp>
      <p:sp>
        <p:nvSpPr>
          <p:cNvPr id="10" name="object 10"/>
          <p:cNvSpPr/>
          <p:nvPr/>
        </p:nvSpPr>
        <p:spPr>
          <a:xfrm>
            <a:off x="2458478" y="2407920"/>
            <a:ext cx="132715" cy="397510"/>
          </a:xfrm>
          <a:custGeom>
            <a:avLst/>
            <a:gdLst/>
            <a:ahLst/>
            <a:cxnLst/>
            <a:rect l="l" t="t" r="r" b="b"/>
            <a:pathLst>
              <a:path w="132714" h="397510">
                <a:moveTo>
                  <a:pt x="132321" y="0"/>
                </a:moveTo>
                <a:lnTo>
                  <a:pt x="0" y="396963"/>
                </a:lnTo>
              </a:path>
            </a:pathLst>
          </a:custGeom>
          <a:ln w="12700">
            <a:solidFill>
              <a:srgbClr val="000000"/>
            </a:solidFill>
          </a:ln>
        </p:spPr>
        <p:txBody>
          <a:bodyPr wrap="square" lIns="0" tIns="0" rIns="0" bIns="0" rtlCol="0"/>
          <a:lstStyle/>
          <a:p>
            <a:endParaRPr/>
          </a:p>
        </p:txBody>
      </p:sp>
      <p:sp>
        <p:nvSpPr>
          <p:cNvPr id="11" name="object 11"/>
          <p:cNvSpPr/>
          <p:nvPr/>
        </p:nvSpPr>
        <p:spPr>
          <a:xfrm>
            <a:off x="2426347" y="2780779"/>
            <a:ext cx="72390" cy="84455"/>
          </a:xfrm>
          <a:custGeom>
            <a:avLst/>
            <a:gdLst/>
            <a:ahLst/>
            <a:cxnLst/>
            <a:rect l="l" t="t" r="r" b="b"/>
            <a:pathLst>
              <a:path w="72389" h="84455">
                <a:moveTo>
                  <a:pt x="0" y="0"/>
                </a:moveTo>
                <a:lnTo>
                  <a:pt x="12052" y="84340"/>
                </a:lnTo>
                <a:lnTo>
                  <a:pt x="72288" y="24091"/>
                </a:lnTo>
                <a:lnTo>
                  <a:pt x="0" y="0"/>
                </a:lnTo>
                <a:close/>
              </a:path>
            </a:pathLst>
          </a:custGeom>
          <a:solidFill>
            <a:srgbClr val="000000"/>
          </a:solidFill>
        </p:spPr>
        <p:txBody>
          <a:bodyPr wrap="square" lIns="0" tIns="0" rIns="0" bIns="0" rtlCol="0"/>
          <a:lstStyle/>
          <a:p>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55371" rIns="0" bIns="0" rtlCol="0">
            <a:spAutoFit/>
          </a:bodyPr>
          <a:lstStyle/>
          <a:p>
            <a:pPr marL="11430" marR="5080">
              <a:lnSpc>
                <a:spcPct val="100000"/>
              </a:lnSpc>
            </a:pPr>
            <a:r>
              <a:rPr sz="2800" spc="-5" dirty="0">
                <a:solidFill>
                  <a:srgbClr val="000000"/>
                </a:solidFill>
                <a:latin typeface="Comic Sans MS"/>
                <a:cs typeface="Comic Sans MS"/>
              </a:rPr>
              <a:t>Doğumdan 4 Ay Sonra Suböstruslu Bir İneğin  </a:t>
            </a:r>
            <a:r>
              <a:rPr sz="2800" spc="-10" dirty="0">
                <a:solidFill>
                  <a:srgbClr val="000000"/>
                </a:solidFill>
                <a:latin typeface="Comic Sans MS"/>
                <a:cs typeface="Comic Sans MS"/>
              </a:rPr>
              <a:t>Ovaryumunda </a:t>
            </a:r>
            <a:r>
              <a:rPr sz="2800" spc="-5" dirty="0">
                <a:solidFill>
                  <a:srgbClr val="000000"/>
                </a:solidFill>
                <a:latin typeface="Comic Sans MS"/>
                <a:cs typeface="Comic Sans MS"/>
              </a:rPr>
              <a:t>5 Farklı Siklus Periyoduna </a:t>
            </a:r>
            <a:r>
              <a:rPr sz="2800" spc="-10" dirty="0">
                <a:solidFill>
                  <a:srgbClr val="000000"/>
                </a:solidFill>
                <a:latin typeface="Comic Sans MS"/>
                <a:cs typeface="Comic Sans MS"/>
              </a:rPr>
              <a:t>Ait  </a:t>
            </a:r>
            <a:r>
              <a:rPr sz="2800" spc="-5" dirty="0">
                <a:solidFill>
                  <a:srgbClr val="000000"/>
                </a:solidFill>
                <a:latin typeface="Comic Sans MS"/>
                <a:cs typeface="Comic Sans MS"/>
              </a:rPr>
              <a:t>Corpus</a:t>
            </a:r>
            <a:r>
              <a:rPr sz="2800" spc="-45" dirty="0">
                <a:solidFill>
                  <a:srgbClr val="000000"/>
                </a:solidFill>
                <a:latin typeface="Comic Sans MS"/>
                <a:cs typeface="Comic Sans MS"/>
              </a:rPr>
              <a:t> </a:t>
            </a:r>
            <a:r>
              <a:rPr sz="2800" spc="-10" dirty="0">
                <a:solidFill>
                  <a:srgbClr val="000000"/>
                </a:solidFill>
                <a:latin typeface="Comic Sans MS"/>
                <a:cs typeface="Comic Sans MS"/>
              </a:rPr>
              <a:t>Luteumlar</a:t>
            </a:r>
            <a:endParaRPr sz="2800">
              <a:latin typeface="Comic Sans MS"/>
              <a:cs typeface="Comic Sans MS"/>
            </a:endParaRPr>
          </a:p>
        </p:txBody>
      </p:sp>
      <p:sp>
        <p:nvSpPr>
          <p:cNvPr id="3" name="object 3"/>
          <p:cNvSpPr/>
          <p:nvPr/>
        </p:nvSpPr>
        <p:spPr>
          <a:xfrm>
            <a:off x="914400" y="1853183"/>
            <a:ext cx="7315200" cy="4776216"/>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6054852" y="6143242"/>
            <a:ext cx="1993392" cy="513588"/>
          </a:xfrm>
          <a:prstGeom prst="rect">
            <a:avLst/>
          </a:prstGeom>
          <a:blipFill>
            <a:blip r:embed="rId3" cstate="print"/>
            <a:stretch>
              <a:fillRect/>
            </a:stretch>
          </a:blipFill>
        </p:spPr>
        <p:txBody>
          <a:bodyPr wrap="square" lIns="0" tIns="0" rIns="0" bIns="0" rtlCol="0"/>
          <a:lstStyle/>
          <a:p>
            <a:endParaRPr/>
          </a:p>
        </p:txBody>
      </p:sp>
      <p:sp>
        <p:nvSpPr>
          <p:cNvPr id="5" name="object 5"/>
          <p:cNvSpPr txBox="1"/>
          <p:nvPr/>
        </p:nvSpPr>
        <p:spPr>
          <a:xfrm>
            <a:off x="6186551" y="6205728"/>
            <a:ext cx="1711325" cy="289560"/>
          </a:xfrm>
          <a:prstGeom prst="rect">
            <a:avLst/>
          </a:prstGeom>
        </p:spPr>
        <p:txBody>
          <a:bodyPr vert="horz" wrap="square" lIns="0" tIns="0" rIns="0" bIns="0" rtlCol="0">
            <a:spAutoFit/>
          </a:bodyPr>
          <a:lstStyle/>
          <a:p>
            <a:pPr marL="12700">
              <a:lnSpc>
                <a:spcPct val="100000"/>
              </a:lnSpc>
            </a:pPr>
            <a:r>
              <a:rPr sz="1800" spc="-5" dirty="0">
                <a:latin typeface="Comic Sans MS"/>
                <a:cs typeface="Comic Sans MS"/>
              </a:rPr>
              <a:t>Corpus</a:t>
            </a:r>
            <a:r>
              <a:rPr sz="1800" spc="-40" dirty="0">
                <a:latin typeface="Comic Sans MS"/>
                <a:cs typeface="Comic Sans MS"/>
              </a:rPr>
              <a:t> </a:t>
            </a:r>
            <a:r>
              <a:rPr sz="1800" spc="-5" dirty="0">
                <a:latin typeface="Comic Sans MS"/>
                <a:cs typeface="Comic Sans MS"/>
              </a:rPr>
              <a:t>Albicans</a:t>
            </a:r>
            <a:endParaRPr sz="1800">
              <a:latin typeface="Comic Sans MS"/>
              <a:cs typeface="Comic Sans MS"/>
            </a:endParaRPr>
          </a:p>
        </p:txBody>
      </p:sp>
      <p:sp>
        <p:nvSpPr>
          <p:cNvPr id="6" name="object 6"/>
          <p:cNvSpPr/>
          <p:nvPr/>
        </p:nvSpPr>
        <p:spPr>
          <a:xfrm>
            <a:off x="6802449" y="5175770"/>
            <a:ext cx="285115" cy="997585"/>
          </a:xfrm>
          <a:custGeom>
            <a:avLst/>
            <a:gdLst/>
            <a:ahLst/>
            <a:cxnLst/>
            <a:rect l="l" t="t" r="r" b="b"/>
            <a:pathLst>
              <a:path w="285115" h="997585">
                <a:moveTo>
                  <a:pt x="284911" y="997191"/>
                </a:moveTo>
                <a:lnTo>
                  <a:pt x="0" y="0"/>
                </a:lnTo>
              </a:path>
            </a:pathLst>
          </a:custGeom>
          <a:ln w="28956">
            <a:solidFill>
              <a:srgbClr val="000000"/>
            </a:solidFill>
          </a:ln>
        </p:spPr>
        <p:txBody>
          <a:bodyPr wrap="square" lIns="0" tIns="0" rIns="0" bIns="0" rtlCol="0"/>
          <a:lstStyle/>
          <a:p>
            <a:endParaRPr/>
          </a:p>
        </p:txBody>
      </p:sp>
      <p:sp>
        <p:nvSpPr>
          <p:cNvPr id="7" name="object 7"/>
          <p:cNvSpPr/>
          <p:nvPr/>
        </p:nvSpPr>
        <p:spPr>
          <a:xfrm>
            <a:off x="6764655" y="5106161"/>
            <a:ext cx="83820" cy="95885"/>
          </a:xfrm>
          <a:custGeom>
            <a:avLst/>
            <a:gdLst/>
            <a:ahLst/>
            <a:cxnLst/>
            <a:rect l="l" t="t" r="r" b="b"/>
            <a:pathLst>
              <a:path w="83820" h="95885">
                <a:moveTo>
                  <a:pt x="17907" y="0"/>
                </a:moveTo>
                <a:lnTo>
                  <a:pt x="0" y="95453"/>
                </a:lnTo>
                <a:lnTo>
                  <a:pt x="83527" y="71589"/>
                </a:lnTo>
                <a:lnTo>
                  <a:pt x="17907" y="0"/>
                </a:lnTo>
                <a:close/>
              </a:path>
            </a:pathLst>
          </a:custGeom>
          <a:solidFill>
            <a:srgbClr val="000000"/>
          </a:solidFill>
        </p:spPr>
        <p:txBody>
          <a:bodyPr wrap="square" lIns="0" tIns="0" rIns="0" bIns="0" rtlCol="0"/>
          <a:lstStyle/>
          <a:p>
            <a:endParaRPr/>
          </a:p>
        </p:txBody>
      </p:sp>
      <p:sp>
        <p:nvSpPr>
          <p:cNvPr id="8" name="object 8"/>
          <p:cNvSpPr/>
          <p:nvPr/>
        </p:nvSpPr>
        <p:spPr>
          <a:xfrm>
            <a:off x="1548383" y="5608320"/>
            <a:ext cx="1168895" cy="513588"/>
          </a:xfrm>
          <a:prstGeom prst="rect">
            <a:avLst/>
          </a:prstGeom>
          <a:blipFill>
            <a:blip r:embed="rId4" cstate="print"/>
            <a:stretch>
              <a:fillRect/>
            </a:stretch>
          </a:blipFill>
        </p:spPr>
        <p:txBody>
          <a:bodyPr wrap="square" lIns="0" tIns="0" rIns="0" bIns="0" rtlCol="0"/>
          <a:lstStyle/>
          <a:p>
            <a:endParaRPr/>
          </a:p>
        </p:txBody>
      </p:sp>
      <p:sp>
        <p:nvSpPr>
          <p:cNvPr id="9" name="object 9"/>
          <p:cNvSpPr/>
          <p:nvPr/>
        </p:nvSpPr>
        <p:spPr>
          <a:xfrm>
            <a:off x="1618488" y="5882638"/>
            <a:ext cx="1027176" cy="513588"/>
          </a:xfrm>
          <a:prstGeom prst="rect">
            <a:avLst/>
          </a:prstGeom>
          <a:blipFill>
            <a:blip r:embed="rId5" cstate="print"/>
            <a:stretch>
              <a:fillRect/>
            </a:stretch>
          </a:blipFill>
        </p:spPr>
        <p:txBody>
          <a:bodyPr wrap="square" lIns="0" tIns="0" rIns="0" bIns="0" rtlCol="0"/>
          <a:lstStyle/>
          <a:p>
            <a:endParaRPr/>
          </a:p>
        </p:txBody>
      </p:sp>
      <p:sp>
        <p:nvSpPr>
          <p:cNvPr id="10" name="object 10"/>
          <p:cNvSpPr/>
          <p:nvPr/>
        </p:nvSpPr>
        <p:spPr>
          <a:xfrm>
            <a:off x="1591055" y="6156958"/>
            <a:ext cx="1083564" cy="513588"/>
          </a:xfrm>
          <a:prstGeom prst="rect">
            <a:avLst/>
          </a:prstGeom>
          <a:blipFill>
            <a:blip r:embed="rId6" cstate="print"/>
            <a:stretch>
              <a:fillRect/>
            </a:stretch>
          </a:blipFill>
        </p:spPr>
        <p:txBody>
          <a:bodyPr wrap="square" lIns="0" tIns="0" rIns="0" bIns="0" rtlCol="0"/>
          <a:lstStyle/>
          <a:p>
            <a:endParaRPr/>
          </a:p>
        </p:txBody>
      </p:sp>
      <p:sp>
        <p:nvSpPr>
          <p:cNvPr id="11" name="object 11"/>
          <p:cNvSpPr txBox="1"/>
          <p:nvPr/>
        </p:nvSpPr>
        <p:spPr>
          <a:xfrm>
            <a:off x="1679575" y="5670740"/>
            <a:ext cx="887094" cy="838200"/>
          </a:xfrm>
          <a:prstGeom prst="rect">
            <a:avLst/>
          </a:prstGeom>
        </p:spPr>
        <p:txBody>
          <a:bodyPr vert="horz" wrap="square" lIns="0" tIns="0" rIns="0" bIns="0" rtlCol="0">
            <a:spAutoFit/>
          </a:bodyPr>
          <a:lstStyle/>
          <a:p>
            <a:pPr marL="12065" marR="5080" algn="ctr">
              <a:lnSpc>
                <a:spcPct val="100000"/>
              </a:lnSpc>
            </a:pPr>
            <a:r>
              <a:rPr sz="1800" spc="-5" dirty="0">
                <a:latin typeface="Comic Sans MS"/>
                <a:cs typeface="Comic Sans MS"/>
              </a:rPr>
              <a:t>Re</a:t>
            </a:r>
            <a:r>
              <a:rPr sz="1800" dirty="0">
                <a:latin typeface="Comic Sans MS"/>
                <a:cs typeface="Comic Sans MS"/>
              </a:rPr>
              <a:t>g</a:t>
            </a:r>
            <a:r>
              <a:rPr sz="1800" spc="-5" dirty="0">
                <a:latin typeface="Comic Sans MS"/>
                <a:cs typeface="Comic Sans MS"/>
              </a:rPr>
              <a:t>res</a:t>
            </a:r>
            <a:r>
              <a:rPr sz="1800" dirty="0">
                <a:latin typeface="Comic Sans MS"/>
                <a:cs typeface="Comic Sans MS"/>
              </a:rPr>
              <a:t>e  </a:t>
            </a:r>
            <a:r>
              <a:rPr sz="1800" spc="-5" dirty="0">
                <a:latin typeface="Comic Sans MS"/>
                <a:cs typeface="Comic Sans MS"/>
              </a:rPr>
              <a:t>Corpus  Luteum</a:t>
            </a:r>
            <a:endParaRPr sz="1800">
              <a:latin typeface="Comic Sans MS"/>
              <a:cs typeface="Comic Sans MS"/>
            </a:endParaRPr>
          </a:p>
        </p:txBody>
      </p:sp>
      <p:sp>
        <p:nvSpPr>
          <p:cNvPr id="12" name="object 12"/>
          <p:cNvSpPr/>
          <p:nvPr/>
        </p:nvSpPr>
        <p:spPr>
          <a:xfrm>
            <a:off x="2058161" y="5018506"/>
            <a:ext cx="348615" cy="697865"/>
          </a:xfrm>
          <a:custGeom>
            <a:avLst/>
            <a:gdLst/>
            <a:ahLst/>
            <a:cxnLst/>
            <a:rect l="l" t="t" r="r" b="b"/>
            <a:pathLst>
              <a:path w="348614" h="697864">
                <a:moveTo>
                  <a:pt x="0" y="697255"/>
                </a:moveTo>
                <a:lnTo>
                  <a:pt x="348627" y="0"/>
                </a:lnTo>
              </a:path>
            </a:pathLst>
          </a:custGeom>
          <a:ln w="28956">
            <a:solidFill>
              <a:srgbClr val="000000"/>
            </a:solidFill>
          </a:ln>
        </p:spPr>
        <p:txBody>
          <a:bodyPr wrap="square" lIns="0" tIns="0" rIns="0" bIns="0" rtlCol="0"/>
          <a:lstStyle/>
          <a:p>
            <a:endParaRPr/>
          </a:p>
        </p:txBody>
      </p:sp>
      <p:sp>
        <p:nvSpPr>
          <p:cNvPr id="13" name="object 13"/>
          <p:cNvSpPr/>
          <p:nvPr/>
        </p:nvSpPr>
        <p:spPr>
          <a:xfrm>
            <a:off x="2361463" y="4953761"/>
            <a:ext cx="78105" cy="97155"/>
          </a:xfrm>
          <a:custGeom>
            <a:avLst/>
            <a:gdLst/>
            <a:ahLst/>
            <a:cxnLst/>
            <a:rect l="l" t="t" r="r" b="b"/>
            <a:pathLst>
              <a:path w="78105" h="97154">
                <a:moveTo>
                  <a:pt x="77698" y="0"/>
                </a:moveTo>
                <a:lnTo>
                  <a:pt x="0" y="58267"/>
                </a:lnTo>
                <a:lnTo>
                  <a:pt x="77698" y="97116"/>
                </a:lnTo>
                <a:lnTo>
                  <a:pt x="77698" y="0"/>
                </a:lnTo>
                <a:close/>
              </a:path>
            </a:pathLst>
          </a:custGeom>
          <a:solidFill>
            <a:srgbClr val="000000"/>
          </a:solidFill>
        </p:spPr>
        <p:txBody>
          <a:bodyPr wrap="square" lIns="0" tIns="0" rIns="0" bIns="0" rtlCol="0"/>
          <a:lstStyle/>
          <a:p>
            <a:endParaRPr/>
          </a:p>
        </p:txBody>
      </p:sp>
      <p:sp>
        <p:nvSpPr>
          <p:cNvPr id="14" name="object 14"/>
          <p:cNvSpPr/>
          <p:nvPr/>
        </p:nvSpPr>
        <p:spPr>
          <a:xfrm>
            <a:off x="3480815" y="1860804"/>
            <a:ext cx="3290316" cy="513588"/>
          </a:xfrm>
          <a:prstGeom prst="rect">
            <a:avLst/>
          </a:prstGeom>
          <a:blipFill>
            <a:blip r:embed="rId7" cstate="print"/>
            <a:stretch>
              <a:fillRect/>
            </a:stretch>
          </a:blipFill>
        </p:spPr>
        <p:txBody>
          <a:bodyPr wrap="square" lIns="0" tIns="0" rIns="0" bIns="0" rtlCol="0"/>
          <a:lstStyle/>
          <a:p>
            <a:endParaRPr/>
          </a:p>
        </p:txBody>
      </p:sp>
      <p:sp>
        <p:nvSpPr>
          <p:cNvPr id="15" name="object 15"/>
          <p:cNvSpPr/>
          <p:nvPr/>
        </p:nvSpPr>
        <p:spPr>
          <a:xfrm>
            <a:off x="5029961" y="2210561"/>
            <a:ext cx="0" cy="765810"/>
          </a:xfrm>
          <a:custGeom>
            <a:avLst/>
            <a:gdLst/>
            <a:ahLst/>
            <a:cxnLst/>
            <a:rect l="l" t="t" r="r" b="b"/>
            <a:pathLst>
              <a:path h="765810">
                <a:moveTo>
                  <a:pt x="0" y="0"/>
                </a:moveTo>
                <a:lnTo>
                  <a:pt x="0" y="765810"/>
                </a:lnTo>
              </a:path>
            </a:pathLst>
          </a:custGeom>
          <a:ln w="28956">
            <a:solidFill>
              <a:srgbClr val="000000"/>
            </a:solidFill>
          </a:ln>
        </p:spPr>
        <p:txBody>
          <a:bodyPr wrap="square" lIns="0" tIns="0" rIns="0" bIns="0" rtlCol="0"/>
          <a:lstStyle/>
          <a:p>
            <a:endParaRPr/>
          </a:p>
        </p:txBody>
      </p:sp>
      <p:sp>
        <p:nvSpPr>
          <p:cNvPr id="16" name="object 16"/>
          <p:cNvSpPr/>
          <p:nvPr/>
        </p:nvSpPr>
        <p:spPr>
          <a:xfrm>
            <a:off x="4986528" y="2961894"/>
            <a:ext cx="86995" cy="86995"/>
          </a:xfrm>
          <a:custGeom>
            <a:avLst/>
            <a:gdLst/>
            <a:ahLst/>
            <a:cxnLst/>
            <a:rect l="l" t="t" r="r" b="b"/>
            <a:pathLst>
              <a:path w="86995" h="86994">
                <a:moveTo>
                  <a:pt x="86867" y="0"/>
                </a:moveTo>
                <a:lnTo>
                  <a:pt x="0" y="0"/>
                </a:lnTo>
                <a:lnTo>
                  <a:pt x="43433" y="86868"/>
                </a:lnTo>
                <a:lnTo>
                  <a:pt x="86867" y="0"/>
                </a:lnTo>
                <a:close/>
              </a:path>
            </a:pathLst>
          </a:custGeom>
          <a:solidFill>
            <a:srgbClr val="000000"/>
          </a:solidFill>
        </p:spPr>
        <p:txBody>
          <a:bodyPr wrap="square" lIns="0" tIns="0" rIns="0" bIns="0" rtlCol="0"/>
          <a:lstStyle/>
          <a:p>
            <a:endParaRPr/>
          </a:p>
        </p:txBody>
      </p:sp>
      <p:sp>
        <p:nvSpPr>
          <p:cNvPr id="17" name="object 17"/>
          <p:cNvSpPr/>
          <p:nvPr/>
        </p:nvSpPr>
        <p:spPr>
          <a:xfrm>
            <a:off x="4945595" y="5511901"/>
            <a:ext cx="1608455" cy="585470"/>
          </a:xfrm>
          <a:custGeom>
            <a:avLst/>
            <a:gdLst/>
            <a:ahLst/>
            <a:cxnLst/>
            <a:rect l="l" t="t" r="r" b="b"/>
            <a:pathLst>
              <a:path w="1608454" h="585470">
                <a:moveTo>
                  <a:pt x="1608366" y="584860"/>
                </a:moveTo>
                <a:lnTo>
                  <a:pt x="0" y="0"/>
                </a:lnTo>
              </a:path>
            </a:pathLst>
          </a:custGeom>
          <a:ln w="28956">
            <a:solidFill>
              <a:srgbClr val="000000"/>
            </a:solidFill>
          </a:ln>
        </p:spPr>
        <p:txBody>
          <a:bodyPr wrap="square" lIns="0" tIns="0" rIns="0" bIns="0" rtlCol="0"/>
          <a:lstStyle/>
          <a:p>
            <a:endParaRPr/>
          </a:p>
        </p:txBody>
      </p:sp>
      <p:sp>
        <p:nvSpPr>
          <p:cNvPr id="18" name="object 18"/>
          <p:cNvSpPr/>
          <p:nvPr/>
        </p:nvSpPr>
        <p:spPr>
          <a:xfrm>
            <a:off x="4877561" y="5476036"/>
            <a:ext cx="96520" cy="81915"/>
          </a:xfrm>
          <a:custGeom>
            <a:avLst/>
            <a:gdLst/>
            <a:ahLst/>
            <a:cxnLst/>
            <a:rect l="l" t="t" r="r" b="b"/>
            <a:pathLst>
              <a:path w="96520" h="81914">
                <a:moveTo>
                  <a:pt x="96481" y="0"/>
                </a:moveTo>
                <a:lnTo>
                  <a:pt x="0" y="11125"/>
                </a:lnTo>
                <a:lnTo>
                  <a:pt x="66789" y="81635"/>
                </a:lnTo>
                <a:lnTo>
                  <a:pt x="96481" y="0"/>
                </a:lnTo>
                <a:close/>
              </a:path>
            </a:pathLst>
          </a:custGeom>
          <a:solidFill>
            <a:srgbClr val="000000"/>
          </a:solidFill>
        </p:spPr>
        <p:txBody>
          <a:bodyPr wrap="square" lIns="0" tIns="0" rIns="0" bIns="0" rtlCol="0"/>
          <a:lstStyle/>
          <a:p>
            <a:endParaRPr/>
          </a:p>
        </p:txBody>
      </p:sp>
      <p:sp>
        <p:nvSpPr>
          <p:cNvPr id="19" name="object 19"/>
          <p:cNvSpPr/>
          <p:nvPr/>
        </p:nvSpPr>
        <p:spPr>
          <a:xfrm>
            <a:off x="6205728" y="2225039"/>
            <a:ext cx="1958339" cy="513588"/>
          </a:xfrm>
          <a:prstGeom prst="rect">
            <a:avLst/>
          </a:prstGeom>
          <a:blipFill>
            <a:blip r:embed="rId8" cstate="print"/>
            <a:stretch>
              <a:fillRect/>
            </a:stretch>
          </a:blipFill>
        </p:spPr>
        <p:txBody>
          <a:bodyPr wrap="square" lIns="0" tIns="0" rIns="0" bIns="0" rtlCol="0"/>
          <a:lstStyle/>
          <a:p>
            <a:endParaRPr/>
          </a:p>
        </p:txBody>
      </p:sp>
      <p:sp>
        <p:nvSpPr>
          <p:cNvPr id="20" name="object 20"/>
          <p:cNvSpPr/>
          <p:nvPr/>
        </p:nvSpPr>
        <p:spPr>
          <a:xfrm>
            <a:off x="6566916" y="2499360"/>
            <a:ext cx="1235964" cy="513588"/>
          </a:xfrm>
          <a:prstGeom prst="rect">
            <a:avLst/>
          </a:prstGeom>
          <a:blipFill>
            <a:blip r:embed="rId9" cstate="print"/>
            <a:stretch>
              <a:fillRect/>
            </a:stretch>
          </a:blipFill>
        </p:spPr>
        <p:txBody>
          <a:bodyPr wrap="square" lIns="0" tIns="0" rIns="0" bIns="0" rtlCol="0"/>
          <a:lstStyle/>
          <a:p>
            <a:endParaRPr/>
          </a:p>
        </p:txBody>
      </p:sp>
      <p:sp>
        <p:nvSpPr>
          <p:cNvPr id="21" name="object 21"/>
          <p:cNvSpPr/>
          <p:nvPr/>
        </p:nvSpPr>
        <p:spPr>
          <a:xfrm>
            <a:off x="6248400" y="2773679"/>
            <a:ext cx="1872983" cy="513588"/>
          </a:xfrm>
          <a:prstGeom prst="rect">
            <a:avLst/>
          </a:prstGeom>
          <a:blipFill>
            <a:blip r:embed="rId10" cstate="print"/>
            <a:stretch>
              <a:fillRect/>
            </a:stretch>
          </a:blipFill>
        </p:spPr>
        <p:txBody>
          <a:bodyPr wrap="square" lIns="0" tIns="0" rIns="0" bIns="0" rtlCol="0"/>
          <a:lstStyle/>
          <a:p>
            <a:endParaRPr/>
          </a:p>
        </p:txBody>
      </p:sp>
      <p:sp>
        <p:nvSpPr>
          <p:cNvPr id="22" name="object 22"/>
          <p:cNvSpPr txBox="1"/>
          <p:nvPr/>
        </p:nvSpPr>
        <p:spPr>
          <a:xfrm>
            <a:off x="3611562" y="1924240"/>
            <a:ext cx="4358640" cy="1201420"/>
          </a:xfrm>
          <a:prstGeom prst="rect">
            <a:avLst/>
          </a:prstGeom>
        </p:spPr>
        <p:txBody>
          <a:bodyPr vert="horz" wrap="square" lIns="0" tIns="0" rIns="0" bIns="0" rtlCol="0">
            <a:spAutoFit/>
          </a:bodyPr>
          <a:lstStyle/>
          <a:p>
            <a:pPr marL="12700">
              <a:lnSpc>
                <a:spcPct val="100000"/>
              </a:lnSpc>
            </a:pPr>
            <a:r>
              <a:rPr sz="1800" spc="-5" dirty="0">
                <a:latin typeface="Comic Sans MS"/>
                <a:cs typeface="Comic Sans MS"/>
              </a:rPr>
              <a:t>Yeni Gelişen Corpus</a:t>
            </a:r>
            <a:r>
              <a:rPr sz="1800" spc="-35" dirty="0">
                <a:latin typeface="Comic Sans MS"/>
                <a:cs typeface="Comic Sans MS"/>
              </a:rPr>
              <a:t> </a:t>
            </a:r>
            <a:r>
              <a:rPr sz="1800" spc="-5" dirty="0">
                <a:latin typeface="Comic Sans MS"/>
                <a:cs typeface="Comic Sans MS"/>
              </a:rPr>
              <a:t>Luteum</a:t>
            </a:r>
            <a:endParaRPr sz="1800">
              <a:latin typeface="Comic Sans MS"/>
              <a:cs typeface="Comic Sans MS"/>
            </a:endParaRPr>
          </a:p>
          <a:p>
            <a:pPr marL="2738120" marR="5080" indent="-26670" algn="ctr">
              <a:lnSpc>
                <a:spcPct val="100000"/>
              </a:lnSpc>
              <a:spcBef>
                <a:spcPts val="700"/>
              </a:spcBef>
            </a:pPr>
            <a:r>
              <a:rPr sz="1800" spc="-5" dirty="0">
                <a:latin typeface="Comic Sans MS"/>
                <a:cs typeface="Comic Sans MS"/>
              </a:rPr>
              <a:t>İleri Derecede  Regrese  Corpus</a:t>
            </a:r>
            <a:r>
              <a:rPr sz="1800" spc="-50" dirty="0">
                <a:latin typeface="Comic Sans MS"/>
                <a:cs typeface="Comic Sans MS"/>
              </a:rPr>
              <a:t> </a:t>
            </a:r>
            <a:r>
              <a:rPr sz="1800" spc="-5" dirty="0">
                <a:latin typeface="Comic Sans MS"/>
                <a:cs typeface="Comic Sans MS"/>
              </a:rPr>
              <a:t>Luteum</a:t>
            </a:r>
            <a:endParaRPr sz="1800">
              <a:latin typeface="Comic Sans MS"/>
              <a:cs typeface="Comic Sans MS"/>
            </a:endParaRPr>
          </a:p>
        </p:txBody>
      </p:sp>
      <p:sp>
        <p:nvSpPr>
          <p:cNvPr id="23" name="object 23"/>
          <p:cNvSpPr/>
          <p:nvPr/>
        </p:nvSpPr>
        <p:spPr>
          <a:xfrm>
            <a:off x="7023062" y="3124961"/>
            <a:ext cx="140970" cy="843280"/>
          </a:xfrm>
          <a:custGeom>
            <a:avLst/>
            <a:gdLst/>
            <a:ahLst/>
            <a:cxnLst/>
            <a:rect l="l" t="t" r="r" b="b"/>
            <a:pathLst>
              <a:path w="140970" h="843279">
                <a:moveTo>
                  <a:pt x="140500" y="0"/>
                </a:moveTo>
                <a:lnTo>
                  <a:pt x="0" y="843000"/>
                </a:lnTo>
              </a:path>
            </a:pathLst>
          </a:custGeom>
          <a:ln w="28956">
            <a:solidFill>
              <a:srgbClr val="000000"/>
            </a:solidFill>
          </a:ln>
        </p:spPr>
        <p:txBody>
          <a:bodyPr wrap="square" lIns="0" tIns="0" rIns="0" bIns="0" rtlCol="0"/>
          <a:lstStyle/>
          <a:p>
            <a:endParaRPr/>
          </a:p>
        </p:txBody>
      </p:sp>
      <p:sp>
        <p:nvSpPr>
          <p:cNvPr id="24" name="object 24"/>
          <p:cNvSpPr/>
          <p:nvPr/>
        </p:nvSpPr>
        <p:spPr>
          <a:xfrm>
            <a:off x="6982599" y="3946537"/>
            <a:ext cx="85725" cy="93345"/>
          </a:xfrm>
          <a:custGeom>
            <a:avLst/>
            <a:gdLst/>
            <a:ahLst/>
            <a:cxnLst/>
            <a:rect l="l" t="t" r="r" b="b"/>
            <a:pathLst>
              <a:path w="85725" h="93345">
                <a:moveTo>
                  <a:pt x="0" y="0"/>
                </a:moveTo>
                <a:lnTo>
                  <a:pt x="28562" y="92824"/>
                </a:lnTo>
                <a:lnTo>
                  <a:pt x="85686" y="14274"/>
                </a:lnTo>
                <a:lnTo>
                  <a:pt x="0" y="0"/>
                </a:lnTo>
                <a:close/>
              </a:path>
            </a:pathLst>
          </a:custGeom>
          <a:solidFill>
            <a:srgbClr val="000000"/>
          </a:solidFill>
        </p:spPr>
        <p:txBody>
          <a:bodyPr wrap="square" lIns="0" tIns="0" rIns="0" bIns="0" rtlCol="0"/>
          <a:lstStyle/>
          <a:p>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417067" rIns="0" bIns="0" rtlCol="0">
            <a:spAutoFit/>
          </a:bodyPr>
          <a:lstStyle/>
          <a:p>
            <a:pPr marL="11430">
              <a:lnSpc>
                <a:spcPct val="100000"/>
              </a:lnSpc>
            </a:pPr>
            <a:r>
              <a:rPr sz="3600" spc="-5" dirty="0">
                <a:solidFill>
                  <a:srgbClr val="000000"/>
                </a:solidFill>
                <a:latin typeface="Comic Sans MS"/>
                <a:cs typeface="Comic Sans MS"/>
              </a:rPr>
              <a:t>Folliküler</a:t>
            </a:r>
            <a:r>
              <a:rPr sz="3600" spc="-20" dirty="0">
                <a:solidFill>
                  <a:srgbClr val="000000"/>
                </a:solidFill>
                <a:latin typeface="Comic Sans MS"/>
                <a:cs typeface="Comic Sans MS"/>
              </a:rPr>
              <a:t> </a:t>
            </a:r>
            <a:r>
              <a:rPr sz="3600" spc="-5" dirty="0">
                <a:solidFill>
                  <a:srgbClr val="000000"/>
                </a:solidFill>
                <a:latin typeface="Comic Sans MS"/>
                <a:cs typeface="Comic Sans MS"/>
              </a:rPr>
              <a:t>Gelişim</a:t>
            </a:r>
            <a:endParaRPr sz="3600">
              <a:latin typeface="Comic Sans MS"/>
              <a:cs typeface="Comic Sans MS"/>
            </a:endParaRPr>
          </a:p>
        </p:txBody>
      </p:sp>
      <p:sp>
        <p:nvSpPr>
          <p:cNvPr id="3" name="object 3"/>
          <p:cNvSpPr/>
          <p:nvPr/>
        </p:nvSpPr>
        <p:spPr>
          <a:xfrm>
            <a:off x="1066800" y="1790700"/>
            <a:ext cx="7010400" cy="4684776"/>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205739" rIns="0" bIns="0" rtlCol="0">
            <a:spAutoFit/>
          </a:bodyPr>
          <a:lstStyle/>
          <a:p>
            <a:pPr marL="11430" marR="5080">
              <a:lnSpc>
                <a:spcPct val="100000"/>
              </a:lnSpc>
            </a:pPr>
            <a:r>
              <a:rPr sz="3200" spc="-5" dirty="0">
                <a:solidFill>
                  <a:srgbClr val="000000"/>
                </a:solidFill>
                <a:latin typeface="Comic Sans MS"/>
                <a:cs typeface="Comic Sans MS"/>
              </a:rPr>
              <a:t>İneklerin Östrus Siklusu Sırasında  Dominant Folliküllerin</a:t>
            </a:r>
            <a:r>
              <a:rPr sz="3200" spc="-10" dirty="0">
                <a:solidFill>
                  <a:srgbClr val="000000"/>
                </a:solidFill>
                <a:latin typeface="Comic Sans MS"/>
                <a:cs typeface="Comic Sans MS"/>
              </a:rPr>
              <a:t> </a:t>
            </a:r>
            <a:r>
              <a:rPr sz="3200" spc="-5" dirty="0">
                <a:solidFill>
                  <a:srgbClr val="000000"/>
                </a:solidFill>
                <a:latin typeface="Comic Sans MS"/>
                <a:cs typeface="Comic Sans MS"/>
              </a:rPr>
              <a:t>Dönüşümü</a:t>
            </a:r>
            <a:endParaRPr sz="3200">
              <a:latin typeface="Comic Sans MS"/>
              <a:cs typeface="Comic Sans MS"/>
            </a:endParaRPr>
          </a:p>
        </p:txBody>
      </p:sp>
      <p:sp>
        <p:nvSpPr>
          <p:cNvPr id="3" name="object 3"/>
          <p:cNvSpPr/>
          <p:nvPr/>
        </p:nvSpPr>
        <p:spPr>
          <a:xfrm>
            <a:off x="914400" y="1979676"/>
            <a:ext cx="7391400" cy="4344924"/>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449579" rIns="0" bIns="0" rtlCol="0">
            <a:spAutoFit/>
          </a:bodyPr>
          <a:lstStyle/>
          <a:p>
            <a:pPr marL="133350">
              <a:lnSpc>
                <a:spcPct val="100000"/>
              </a:lnSpc>
            </a:pPr>
            <a:r>
              <a:rPr sz="3200" spc="-5" dirty="0">
                <a:solidFill>
                  <a:srgbClr val="000000"/>
                </a:solidFill>
                <a:latin typeface="Comic Sans MS"/>
                <a:cs typeface="Comic Sans MS"/>
              </a:rPr>
              <a:t>Progesteron </a:t>
            </a:r>
            <a:r>
              <a:rPr sz="3200" dirty="0">
                <a:solidFill>
                  <a:srgbClr val="000000"/>
                </a:solidFill>
                <a:latin typeface="Comic Sans MS"/>
                <a:cs typeface="Comic Sans MS"/>
              </a:rPr>
              <a:t>LH</a:t>
            </a:r>
            <a:r>
              <a:rPr sz="3200" spc="-10" dirty="0">
                <a:solidFill>
                  <a:srgbClr val="000000"/>
                </a:solidFill>
                <a:latin typeface="Comic Sans MS"/>
                <a:cs typeface="Comic Sans MS"/>
              </a:rPr>
              <a:t> </a:t>
            </a:r>
            <a:r>
              <a:rPr sz="3200" spc="-5" dirty="0">
                <a:solidFill>
                  <a:srgbClr val="000000"/>
                </a:solidFill>
                <a:latin typeface="Comic Sans MS"/>
                <a:cs typeface="Comic Sans MS"/>
              </a:rPr>
              <a:t>Etkileşimi</a:t>
            </a:r>
            <a:endParaRPr sz="3200">
              <a:latin typeface="Comic Sans MS"/>
              <a:cs typeface="Comic Sans MS"/>
            </a:endParaRPr>
          </a:p>
        </p:txBody>
      </p:sp>
      <p:sp>
        <p:nvSpPr>
          <p:cNvPr id="3" name="object 3"/>
          <p:cNvSpPr/>
          <p:nvPr/>
        </p:nvSpPr>
        <p:spPr>
          <a:xfrm>
            <a:off x="1928622" y="1654301"/>
            <a:ext cx="5076825" cy="4198620"/>
          </a:xfrm>
          <a:custGeom>
            <a:avLst/>
            <a:gdLst/>
            <a:ahLst/>
            <a:cxnLst/>
            <a:rect l="l" t="t" r="r" b="b"/>
            <a:pathLst>
              <a:path w="5076825" h="4198620">
                <a:moveTo>
                  <a:pt x="0" y="0"/>
                </a:moveTo>
                <a:lnTo>
                  <a:pt x="5076444" y="0"/>
                </a:lnTo>
                <a:lnTo>
                  <a:pt x="5076444" y="4198620"/>
                </a:lnTo>
                <a:lnTo>
                  <a:pt x="0" y="4198620"/>
                </a:lnTo>
                <a:lnTo>
                  <a:pt x="0" y="0"/>
                </a:lnTo>
                <a:close/>
              </a:path>
            </a:pathLst>
          </a:custGeom>
          <a:ln w="38100">
            <a:solidFill>
              <a:srgbClr val="FFCC99"/>
            </a:solidFill>
          </a:ln>
        </p:spPr>
        <p:txBody>
          <a:bodyPr wrap="square" lIns="0" tIns="0" rIns="0" bIns="0" rtlCol="0"/>
          <a:lstStyle/>
          <a:p>
            <a:endParaRPr/>
          </a:p>
        </p:txBody>
      </p:sp>
      <p:sp>
        <p:nvSpPr>
          <p:cNvPr id="4" name="object 4"/>
          <p:cNvSpPr/>
          <p:nvPr/>
        </p:nvSpPr>
        <p:spPr>
          <a:xfrm>
            <a:off x="2094738" y="5852921"/>
            <a:ext cx="0" cy="55244"/>
          </a:xfrm>
          <a:custGeom>
            <a:avLst/>
            <a:gdLst/>
            <a:ahLst/>
            <a:cxnLst/>
            <a:rect l="l" t="t" r="r" b="b"/>
            <a:pathLst>
              <a:path h="55245">
                <a:moveTo>
                  <a:pt x="0" y="0"/>
                </a:moveTo>
                <a:lnTo>
                  <a:pt x="0" y="54863"/>
                </a:lnTo>
              </a:path>
            </a:pathLst>
          </a:custGeom>
          <a:ln w="25908">
            <a:solidFill>
              <a:srgbClr val="FFCC99"/>
            </a:solidFill>
          </a:ln>
        </p:spPr>
        <p:txBody>
          <a:bodyPr wrap="square" lIns="0" tIns="0" rIns="0" bIns="0" rtlCol="0"/>
          <a:lstStyle/>
          <a:p>
            <a:endParaRPr/>
          </a:p>
        </p:txBody>
      </p:sp>
      <p:sp>
        <p:nvSpPr>
          <p:cNvPr id="5" name="object 5"/>
          <p:cNvSpPr/>
          <p:nvPr/>
        </p:nvSpPr>
        <p:spPr>
          <a:xfrm>
            <a:off x="4994909" y="5852921"/>
            <a:ext cx="0" cy="55244"/>
          </a:xfrm>
          <a:custGeom>
            <a:avLst/>
            <a:gdLst/>
            <a:ahLst/>
            <a:cxnLst/>
            <a:rect l="l" t="t" r="r" b="b"/>
            <a:pathLst>
              <a:path h="55245">
                <a:moveTo>
                  <a:pt x="0" y="0"/>
                </a:moveTo>
                <a:lnTo>
                  <a:pt x="0" y="54863"/>
                </a:lnTo>
              </a:path>
            </a:pathLst>
          </a:custGeom>
          <a:ln w="25908">
            <a:solidFill>
              <a:srgbClr val="FFCC99"/>
            </a:solidFill>
          </a:ln>
        </p:spPr>
        <p:txBody>
          <a:bodyPr wrap="square" lIns="0" tIns="0" rIns="0" bIns="0" rtlCol="0"/>
          <a:lstStyle/>
          <a:p>
            <a:endParaRPr/>
          </a:p>
        </p:txBody>
      </p:sp>
      <p:sp>
        <p:nvSpPr>
          <p:cNvPr id="6" name="object 6"/>
          <p:cNvSpPr/>
          <p:nvPr/>
        </p:nvSpPr>
        <p:spPr>
          <a:xfrm>
            <a:off x="5218938" y="5852921"/>
            <a:ext cx="0" cy="55244"/>
          </a:xfrm>
          <a:custGeom>
            <a:avLst/>
            <a:gdLst/>
            <a:ahLst/>
            <a:cxnLst/>
            <a:rect l="l" t="t" r="r" b="b"/>
            <a:pathLst>
              <a:path h="55245">
                <a:moveTo>
                  <a:pt x="0" y="0"/>
                </a:moveTo>
                <a:lnTo>
                  <a:pt x="0" y="54863"/>
                </a:lnTo>
              </a:path>
            </a:pathLst>
          </a:custGeom>
          <a:ln w="25908">
            <a:solidFill>
              <a:srgbClr val="FFCC99"/>
            </a:solidFill>
          </a:ln>
        </p:spPr>
        <p:txBody>
          <a:bodyPr wrap="square" lIns="0" tIns="0" rIns="0" bIns="0" rtlCol="0"/>
          <a:lstStyle/>
          <a:p>
            <a:endParaRPr/>
          </a:p>
        </p:txBody>
      </p:sp>
      <p:sp>
        <p:nvSpPr>
          <p:cNvPr id="7" name="object 7"/>
          <p:cNvSpPr/>
          <p:nvPr/>
        </p:nvSpPr>
        <p:spPr>
          <a:xfrm>
            <a:off x="5441441" y="5852921"/>
            <a:ext cx="0" cy="55244"/>
          </a:xfrm>
          <a:custGeom>
            <a:avLst/>
            <a:gdLst/>
            <a:ahLst/>
            <a:cxnLst/>
            <a:rect l="l" t="t" r="r" b="b"/>
            <a:pathLst>
              <a:path h="55245">
                <a:moveTo>
                  <a:pt x="0" y="0"/>
                </a:moveTo>
                <a:lnTo>
                  <a:pt x="0" y="54863"/>
                </a:lnTo>
              </a:path>
            </a:pathLst>
          </a:custGeom>
          <a:ln w="25908">
            <a:solidFill>
              <a:srgbClr val="FFCC99"/>
            </a:solidFill>
          </a:ln>
        </p:spPr>
        <p:txBody>
          <a:bodyPr wrap="square" lIns="0" tIns="0" rIns="0" bIns="0" rtlCol="0"/>
          <a:lstStyle/>
          <a:p>
            <a:endParaRPr/>
          </a:p>
        </p:txBody>
      </p:sp>
      <p:sp>
        <p:nvSpPr>
          <p:cNvPr id="8" name="object 8"/>
          <p:cNvSpPr/>
          <p:nvPr/>
        </p:nvSpPr>
        <p:spPr>
          <a:xfrm>
            <a:off x="5665470" y="5852921"/>
            <a:ext cx="0" cy="55244"/>
          </a:xfrm>
          <a:custGeom>
            <a:avLst/>
            <a:gdLst/>
            <a:ahLst/>
            <a:cxnLst/>
            <a:rect l="l" t="t" r="r" b="b"/>
            <a:pathLst>
              <a:path h="55245">
                <a:moveTo>
                  <a:pt x="0" y="0"/>
                </a:moveTo>
                <a:lnTo>
                  <a:pt x="0" y="54863"/>
                </a:lnTo>
              </a:path>
            </a:pathLst>
          </a:custGeom>
          <a:ln w="25908">
            <a:solidFill>
              <a:srgbClr val="FFCC99"/>
            </a:solidFill>
          </a:ln>
        </p:spPr>
        <p:txBody>
          <a:bodyPr wrap="square" lIns="0" tIns="0" rIns="0" bIns="0" rtlCol="0"/>
          <a:lstStyle/>
          <a:p>
            <a:endParaRPr/>
          </a:p>
        </p:txBody>
      </p:sp>
      <p:sp>
        <p:nvSpPr>
          <p:cNvPr id="9" name="object 9"/>
          <p:cNvSpPr/>
          <p:nvPr/>
        </p:nvSpPr>
        <p:spPr>
          <a:xfrm>
            <a:off x="5887973" y="5852921"/>
            <a:ext cx="0" cy="55244"/>
          </a:xfrm>
          <a:custGeom>
            <a:avLst/>
            <a:gdLst/>
            <a:ahLst/>
            <a:cxnLst/>
            <a:rect l="l" t="t" r="r" b="b"/>
            <a:pathLst>
              <a:path h="55245">
                <a:moveTo>
                  <a:pt x="0" y="0"/>
                </a:moveTo>
                <a:lnTo>
                  <a:pt x="0" y="54863"/>
                </a:lnTo>
              </a:path>
            </a:pathLst>
          </a:custGeom>
          <a:ln w="25908">
            <a:solidFill>
              <a:srgbClr val="FFCC99"/>
            </a:solidFill>
          </a:ln>
        </p:spPr>
        <p:txBody>
          <a:bodyPr wrap="square" lIns="0" tIns="0" rIns="0" bIns="0" rtlCol="0"/>
          <a:lstStyle/>
          <a:p>
            <a:endParaRPr/>
          </a:p>
        </p:txBody>
      </p:sp>
      <p:sp>
        <p:nvSpPr>
          <p:cNvPr id="10" name="object 10"/>
          <p:cNvSpPr/>
          <p:nvPr/>
        </p:nvSpPr>
        <p:spPr>
          <a:xfrm>
            <a:off x="6334505" y="5852921"/>
            <a:ext cx="0" cy="55244"/>
          </a:xfrm>
          <a:custGeom>
            <a:avLst/>
            <a:gdLst/>
            <a:ahLst/>
            <a:cxnLst/>
            <a:rect l="l" t="t" r="r" b="b"/>
            <a:pathLst>
              <a:path h="55245">
                <a:moveTo>
                  <a:pt x="0" y="0"/>
                </a:moveTo>
                <a:lnTo>
                  <a:pt x="0" y="54863"/>
                </a:lnTo>
              </a:path>
            </a:pathLst>
          </a:custGeom>
          <a:ln w="25908">
            <a:solidFill>
              <a:srgbClr val="FFCC99"/>
            </a:solidFill>
          </a:ln>
        </p:spPr>
        <p:txBody>
          <a:bodyPr wrap="square" lIns="0" tIns="0" rIns="0" bIns="0" rtlCol="0"/>
          <a:lstStyle/>
          <a:p>
            <a:endParaRPr/>
          </a:p>
        </p:txBody>
      </p:sp>
      <p:sp>
        <p:nvSpPr>
          <p:cNvPr id="11" name="object 11"/>
          <p:cNvSpPr/>
          <p:nvPr/>
        </p:nvSpPr>
        <p:spPr>
          <a:xfrm>
            <a:off x="6110478" y="5852921"/>
            <a:ext cx="0" cy="55244"/>
          </a:xfrm>
          <a:custGeom>
            <a:avLst/>
            <a:gdLst/>
            <a:ahLst/>
            <a:cxnLst/>
            <a:rect l="l" t="t" r="r" b="b"/>
            <a:pathLst>
              <a:path h="55245">
                <a:moveTo>
                  <a:pt x="0" y="0"/>
                </a:moveTo>
                <a:lnTo>
                  <a:pt x="0" y="54863"/>
                </a:lnTo>
              </a:path>
            </a:pathLst>
          </a:custGeom>
          <a:ln w="25908">
            <a:solidFill>
              <a:srgbClr val="FFCC99"/>
            </a:solidFill>
          </a:ln>
        </p:spPr>
        <p:txBody>
          <a:bodyPr wrap="square" lIns="0" tIns="0" rIns="0" bIns="0" rtlCol="0"/>
          <a:lstStyle/>
          <a:p>
            <a:endParaRPr/>
          </a:p>
        </p:txBody>
      </p:sp>
      <p:sp>
        <p:nvSpPr>
          <p:cNvPr id="12" name="object 12"/>
          <p:cNvSpPr/>
          <p:nvPr/>
        </p:nvSpPr>
        <p:spPr>
          <a:xfrm>
            <a:off x="3880865" y="5852921"/>
            <a:ext cx="0" cy="55244"/>
          </a:xfrm>
          <a:custGeom>
            <a:avLst/>
            <a:gdLst/>
            <a:ahLst/>
            <a:cxnLst/>
            <a:rect l="l" t="t" r="r" b="b"/>
            <a:pathLst>
              <a:path h="55245">
                <a:moveTo>
                  <a:pt x="0" y="0"/>
                </a:moveTo>
                <a:lnTo>
                  <a:pt x="0" y="54863"/>
                </a:lnTo>
              </a:path>
            </a:pathLst>
          </a:custGeom>
          <a:ln w="25908">
            <a:solidFill>
              <a:srgbClr val="FFCC99"/>
            </a:solidFill>
          </a:ln>
        </p:spPr>
        <p:txBody>
          <a:bodyPr wrap="square" lIns="0" tIns="0" rIns="0" bIns="0" rtlCol="0"/>
          <a:lstStyle/>
          <a:p>
            <a:endParaRPr/>
          </a:p>
        </p:txBody>
      </p:sp>
      <p:sp>
        <p:nvSpPr>
          <p:cNvPr id="13" name="object 13"/>
          <p:cNvSpPr/>
          <p:nvPr/>
        </p:nvSpPr>
        <p:spPr>
          <a:xfrm>
            <a:off x="4103370" y="5852921"/>
            <a:ext cx="0" cy="55244"/>
          </a:xfrm>
          <a:custGeom>
            <a:avLst/>
            <a:gdLst/>
            <a:ahLst/>
            <a:cxnLst/>
            <a:rect l="l" t="t" r="r" b="b"/>
            <a:pathLst>
              <a:path h="55245">
                <a:moveTo>
                  <a:pt x="0" y="0"/>
                </a:moveTo>
                <a:lnTo>
                  <a:pt x="0" y="54863"/>
                </a:lnTo>
              </a:path>
            </a:pathLst>
          </a:custGeom>
          <a:ln w="25908">
            <a:solidFill>
              <a:srgbClr val="FFCC99"/>
            </a:solidFill>
          </a:ln>
        </p:spPr>
        <p:txBody>
          <a:bodyPr wrap="square" lIns="0" tIns="0" rIns="0" bIns="0" rtlCol="0"/>
          <a:lstStyle/>
          <a:p>
            <a:endParaRPr/>
          </a:p>
        </p:txBody>
      </p:sp>
      <p:sp>
        <p:nvSpPr>
          <p:cNvPr id="14" name="object 14"/>
          <p:cNvSpPr/>
          <p:nvPr/>
        </p:nvSpPr>
        <p:spPr>
          <a:xfrm>
            <a:off x="4327397" y="5852921"/>
            <a:ext cx="0" cy="55244"/>
          </a:xfrm>
          <a:custGeom>
            <a:avLst/>
            <a:gdLst/>
            <a:ahLst/>
            <a:cxnLst/>
            <a:rect l="l" t="t" r="r" b="b"/>
            <a:pathLst>
              <a:path h="55245">
                <a:moveTo>
                  <a:pt x="0" y="0"/>
                </a:moveTo>
                <a:lnTo>
                  <a:pt x="0" y="54863"/>
                </a:lnTo>
              </a:path>
            </a:pathLst>
          </a:custGeom>
          <a:ln w="25908">
            <a:solidFill>
              <a:srgbClr val="FFCC99"/>
            </a:solidFill>
          </a:ln>
        </p:spPr>
        <p:txBody>
          <a:bodyPr wrap="square" lIns="0" tIns="0" rIns="0" bIns="0" rtlCol="0"/>
          <a:lstStyle/>
          <a:p>
            <a:endParaRPr/>
          </a:p>
        </p:txBody>
      </p:sp>
      <p:sp>
        <p:nvSpPr>
          <p:cNvPr id="15" name="object 15"/>
          <p:cNvSpPr/>
          <p:nvPr/>
        </p:nvSpPr>
        <p:spPr>
          <a:xfrm>
            <a:off x="4548378" y="5852921"/>
            <a:ext cx="0" cy="55244"/>
          </a:xfrm>
          <a:custGeom>
            <a:avLst/>
            <a:gdLst/>
            <a:ahLst/>
            <a:cxnLst/>
            <a:rect l="l" t="t" r="r" b="b"/>
            <a:pathLst>
              <a:path h="55245">
                <a:moveTo>
                  <a:pt x="0" y="0"/>
                </a:moveTo>
                <a:lnTo>
                  <a:pt x="0" y="54863"/>
                </a:lnTo>
              </a:path>
            </a:pathLst>
          </a:custGeom>
          <a:ln w="25908">
            <a:solidFill>
              <a:srgbClr val="FFCC99"/>
            </a:solidFill>
          </a:ln>
        </p:spPr>
        <p:txBody>
          <a:bodyPr wrap="square" lIns="0" tIns="0" rIns="0" bIns="0" rtlCol="0"/>
          <a:lstStyle/>
          <a:p>
            <a:endParaRPr/>
          </a:p>
        </p:txBody>
      </p:sp>
      <p:sp>
        <p:nvSpPr>
          <p:cNvPr id="16" name="object 16"/>
          <p:cNvSpPr/>
          <p:nvPr/>
        </p:nvSpPr>
        <p:spPr>
          <a:xfrm>
            <a:off x="4772405" y="5852921"/>
            <a:ext cx="0" cy="55244"/>
          </a:xfrm>
          <a:custGeom>
            <a:avLst/>
            <a:gdLst/>
            <a:ahLst/>
            <a:cxnLst/>
            <a:rect l="l" t="t" r="r" b="b"/>
            <a:pathLst>
              <a:path h="55245">
                <a:moveTo>
                  <a:pt x="0" y="0"/>
                </a:moveTo>
                <a:lnTo>
                  <a:pt x="0" y="54863"/>
                </a:lnTo>
              </a:path>
            </a:pathLst>
          </a:custGeom>
          <a:ln w="25908">
            <a:solidFill>
              <a:srgbClr val="FFCC99"/>
            </a:solidFill>
          </a:ln>
        </p:spPr>
        <p:txBody>
          <a:bodyPr wrap="square" lIns="0" tIns="0" rIns="0" bIns="0" rtlCol="0"/>
          <a:lstStyle/>
          <a:p>
            <a:endParaRPr/>
          </a:p>
        </p:txBody>
      </p:sp>
      <p:sp>
        <p:nvSpPr>
          <p:cNvPr id="17" name="object 17"/>
          <p:cNvSpPr/>
          <p:nvPr/>
        </p:nvSpPr>
        <p:spPr>
          <a:xfrm>
            <a:off x="3656838" y="5852921"/>
            <a:ext cx="0" cy="55244"/>
          </a:xfrm>
          <a:custGeom>
            <a:avLst/>
            <a:gdLst/>
            <a:ahLst/>
            <a:cxnLst/>
            <a:rect l="l" t="t" r="r" b="b"/>
            <a:pathLst>
              <a:path h="55245">
                <a:moveTo>
                  <a:pt x="0" y="0"/>
                </a:moveTo>
                <a:lnTo>
                  <a:pt x="0" y="54863"/>
                </a:lnTo>
              </a:path>
            </a:pathLst>
          </a:custGeom>
          <a:ln w="25908">
            <a:solidFill>
              <a:srgbClr val="FFCC99"/>
            </a:solidFill>
          </a:ln>
        </p:spPr>
        <p:txBody>
          <a:bodyPr wrap="square" lIns="0" tIns="0" rIns="0" bIns="0" rtlCol="0"/>
          <a:lstStyle/>
          <a:p>
            <a:endParaRPr/>
          </a:p>
        </p:txBody>
      </p:sp>
      <p:sp>
        <p:nvSpPr>
          <p:cNvPr id="18" name="object 18"/>
          <p:cNvSpPr/>
          <p:nvPr/>
        </p:nvSpPr>
        <p:spPr>
          <a:xfrm>
            <a:off x="2541270" y="5852921"/>
            <a:ext cx="0" cy="55244"/>
          </a:xfrm>
          <a:custGeom>
            <a:avLst/>
            <a:gdLst/>
            <a:ahLst/>
            <a:cxnLst/>
            <a:rect l="l" t="t" r="r" b="b"/>
            <a:pathLst>
              <a:path h="55245">
                <a:moveTo>
                  <a:pt x="0" y="0"/>
                </a:moveTo>
                <a:lnTo>
                  <a:pt x="0" y="54863"/>
                </a:lnTo>
              </a:path>
            </a:pathLst>
          </a:custGeom>
          <a:ln w="25908">
            <a:solidFill>
              <a:srgbClr val="FFCC99"/>
            </a:solidFill>
          </a:ln>
        </p:spPr>
        <p:txBody>
          <a:bodyPr wrap="square" lIns="0" tIns="0" rIns="0" bIns="0" rtlCol="0"/>
          <a:lstStyle/>
          <a:p>
            <a:endParaRPr/>
          </a:p>
        </p:txBody>
      </p:sp>
      <p:sp>
        <p:nvSpPr>
          <p:cNvPr id="19" name="object 19"/>
          <p:cNvSpPr/>
          <p:nvPr/>
        </p:nvSpPr>
        <p:spPr>
          <a:xfrm>
            <a:off x="2765298" y="5852921"/>
            <a:ext cx="0" cy="55244"/>
          </a:xfrm>
          <a:custGeom>
            <a:avLst/>
            <a:gdLst/>
            <a:ahLst/>
            <a:cxnLst/>
            <a:rect l="l" t="t" r="r" b="b"/>
            <a:pathLst>
              <a:path h="55245">
                <a:moveTo>
                  <a:pt x="0" y="0"/>
                </a:moveTo>
                <a:lnTo>
                  <a:pt x="0" y="54863"/>
                </a:lnTo>
              </a:path>
            </a:pathLst>
          </a:custGeom>
          <a:ln w="25908">
            <a:solidFill>
              <a:srgbClr val="FFCC99"/>
            </a:solidFill>
          </a:ln>
        </p:spPr>
        <p:txBody>
          <a:bodyPr wrap="square" lIns="0" tIns="0" rIns="0" bIns="0" rtlCol="0"/>
          <a:lstStyle/>
          <a:p>
            <a:endParaRPr/>
          </a:p>
        </p:txBody>
      </p:sp>
      <p:sp>
        <p:nvSpPr>
          <p:cNvPr id="20" name="object 20"/>
          <p:cNvSpPr/>
          <p:nvPr/>
        </p:nvSpPr>
        <p:spPr>
          <a:xfrm>
            <a:off x="2986277" y="5852921"/>
            <a:ext cx="0" cy="55244"/>
          </a:xfrm>
          <a:custGeom>
            <a:avLst/>
            <a:gdLst/>
            <a:ahLst/>
            <a:cxnLst/>
            <a:rect l="l" t="t" r="r" b="b"/>
            <a:pathLst>
              <a:path h="55245">
                <a:moveTo>
                  <a:pt x="0" y="0"/>
                </a:moveTo>
                <a:lnTo>
                  <a:pt x="0" y="54863"/>
                </a:lnTo>
              </a:path>
            </a:pathLst>
          </a:custGeom>
          <a:ln w="25908">
            <a:solidFill>
              <a:srgbClr val="FFCC99"/>
            </a:solidFill>
          </a:ln>
        </p:spPr>
        <p:txBody>
          <a:bodyPr wrap="square" lIns="0" tIns="0" rIns="0" bIns="0" rtlCol="0"/>
          <a:lstStyle/>
          <a:p>
            <a:endParaRPr/>
          </a:p>
        </p:txBody>
      </p:sp>
      <p:sp>
        <p:nvSpPr>
          <p:cNvPr id="21" name="object 21"/>
          <p:cNvSpPr/>
          <p:nvPr/>
        </p:nvSpPr>
        <p:spPr>
          <a:xfrm>
            <a:off x="3210305" y="5852921"/>
            <a:ext cx="0" cy="55244"/>
          </a:xfrm>
          <a:custGeom>
            <a:avLst/>
            <a:gdLst/>
            <a:ahLst/>
            <a:cxnLst/>
            <a:rect l="l" t="t" r="r" b="b"/>
            <a:pathLst>
              <a:path h="55245">
                <a:moveTo>
                  <a:pt x="0" y="0"/>
                </a:moveTo>
                <a:lnTo>
                  <a:pt x="0" y="54863"/>
                </a:lnTo>
              </a:path>
            </a:pathLst>
          </a:custGeom>
          <a:ln w="25908">
            <a:solidFill>
              <a:srgbClr val="FFCC99"/>
            </a:solidFill>
          </a:ln>
        </p:spPr>
        <p:txBody>
          <a:bodyPr wrap="square" lIns="0" tIns="0" rIns="0" bIns="0" rtlCol="0"/>
          <a:lstStyle/>
          <a:p>
            <a:endParaRPr/>
          </a:p>
        </p:txBody>
      </p:sp>
      <p:sp>
        <p:nvSpPr>
          <p:cNvPr id="22" name="object 22"/>
          <p:cNvSpPr/>
          <p:nvPr/>
        </p:nvSpPr>
        <p:spPr>
          <a:xfrm>
            <a:off x="3432809" y="5852921"/>
            <a:ext cx="0" cy="55244"/>
          </a:xfrm>
          <a:custGeom>
            <a:avLst/>
            <a:gdLst/>
            <a:ahLst/>
            <a:cxnLst/>
            <a:rect l="l" t="t" r="r" b="b"/>
            <a:pathLst>
              <a:path h="55245">
                <a:moveTo>
                  <a:pt x="0" y="0"/>
                </a:moveTo>
                <a:lnTo>
                  <a:pt x="0" y="54863"/>
                </a:lnTo>
              </a:path>
            </a:pathLst>
          </a:custGeom>
          <a:ln w="25908">
            <a:solidFill>
              <a:srgbClr val="FFCC99"/>
            </a:solidFill>
          </a:ln>
        </p:spPr>
        <p:txBody>
          <a:bodyPr wrap="square" lIns="0" tIns="0" rIns="0" bIns="0" rtlCol="0"/>
          <a:lstStyle/>
          <a:p>
            <a:endParaRPr/>
          </a:p>
        </p:txBody>
      </p:sp>
      <p:sp>
        <p:nvSpPr>
          <p:cNvPr id="23" name="object 23"/>
          <p:cNvSpPr/>
          <p:nvPr/>
        </p:nvSpPr>
        <p:spPr>
          <a:xfrm>
            <a:off x="2318766" y="5852921"/>
            <a:ext cx="0" cy="55244"/>
          </a:xfrm>
          <a:custGeom>
            <a:avLst/>
            <a:gdLst/>
            <a:ahLst/>
            <a:cxnLst/>
            <a:rect l="l" t="t" r="r" b="b"/>
            <a:pathLst>
              <a:path h="55245">
                <a:moveTo>
                  <a:pt x="0" y="0"/>
                </a:moveTo>
                <a:lnTo>
                  <a:pt x="0" y="54863"/>
                </a:lnTo>
              </a:path>
            </a:pathLst>
          </a:custGeom>
          <a:ln w="25908">
            <a:solidFill>
              <a:srgbClr val="FFCC99"/>
            </a:solidFill>
          </a:ln>
        </p:spPr>
        <p:txBody>
          <a:bodyPr wrap="square" lIns="0" tIns="0" rIns="0" bIns="0" rtlCol="0"/>
          <a:lstStyle/>
          <a:p>
            <a:endParaRPr/>
          </a:p>
        </p:txBody>
      </p:sp>
      <p:sp>
        <p:nvSpPr>
          <p:cNvPr id="24" name="object 24"/>
          <p:cNvSpPr/>
          <p:nvPr/>
        </p:nvSpPr>
        <p:spPr>
          <a:xfrm>
            <a:off x="6558533" y="5852921"/>
            <a:ext cx="0" cy="55244"/>
          </a:xfrm>
          <a:custGeom>
            <a:avLst/>
            <a:gdLst/>
            <a:ahLst/>
            <a:cxnLst/>
            <a:rect l="l" t="t" r="r" b="b"/>
            <a:pathLst>
              <a:path h="55245">
                <a:moveTo>
                  <a:pt x="0" y="0"/>
                </a:moveTo>
                <a:lnTo>
                  <a:pt x="0" y="54863"/>
                </a:lnTo>
              </a:path>
            </a:pathLst>
          </a:custGeom>
          <a:ln w="25908">
            <a:solidFill>
              <a:srgbClr val="FFCC99"/>
            </a:solidFill>
          </a:ln>
        </p:spPr>
        <p:txBody>
          <a:bodyPr wrap="square" lIns="0" tIns="0" rIns="0" bIns="0" rtlCol="0"/>
          <a:lstStyle/>
          <a:p>
            <a:endParaRPr/>
          </a:p>
        </p:txBody>
      </p:sp>
      <p:sp>
        <p:nvSpPr>
          <p:cNvPr id="25" name="object 25"/>
          <p:cNvSpPr txBox="1"/>
          <p:nvPr/>
        </p:nvSpPr>
        <p:spPr>
          <a:xfrm>
            <a:off x="2136775" y="5878067"/>
            <a:ext cx="116839" cy="258445"/>
          </a:xfrm>
          <a:prstGeom prst="rect">
            <a:avLst/>
          </a:prstGeom>
        </p:spPr>
        <p:txBody>
          <a:bodyPr vert="horz" wrap="square" lIns="0" tIns="0" rIns="0" bIns="0" rtlCol="0">
            <a:spAutoFit/>
          </a:bodyPr>
          <a:lstStyle/>
          <a:p>
            <a:pPr marL="12700">
              <a:lnSpc>
                <a:spcPct val="100000"/>
              </a:lnSpc>
            </a:pPr>
            <a:r>
              <a:rPr sz="1600" spc="-5" dirty="0">
                <a:latin typeface="Comic Sans MS"/>
                <a:cs typeface="Comic Sans MS"/>
              </a:rPr>
              <a:t>1</a:t>
            </a:r>
            <a:endParaRPr sz="1600">
              <a:latin typeface="Comic Sans MS"/>
              <a:cs typeface="Comic Sans MS"/>
            </a:endParaRPr>
          </a:p>
        </p:txBody>
      </p:sp>
      <p:sp>
        <p:nvSpPr>
          <p:cNvPr id="26" name="object 26"/>
          <p:cNvSpPr txBox="1"/>
          <p:nvPr/>
        </p:nvSpPr>
        <p:spPr>
          <a:xfrm>
            <a:off x="4341660" y="5901782"/>
            <a:ext cx="2012950" cy="258445"/>
          </a:xfrm>
          <a:prstGeom prst="rect">
            <a:avLst/>
          </a:prstGeom>
        </p:spPr>
        <p:txBody>
          <a:bodyPr vert="horz" wrap="square" lIns="0" tIns="0" rIns="0" bIns="0" rtlCol="0">
            <a:spAutoFit/>
          </a:bodyPr>
          <a:lstStyle/>
          <a:p>
            <a:pPr marL="12700">
              <a:lnSpc>
                <a:spcPct val="100000"/>
              </a:lnSpc>
              <a:tabLst>
                <a:tab pos="436245" algn="l"/>
                <a:tab pos="891540" algn="l"/>
                <a:tab pos="1326515" algn="l"/>
                <a:tab pos="1784350" algn="l"/>
              </a:tabLst>
            </a:pPr>
            <a:r>
              <a:rPr sz="2400" spc="-7" baseline="1736" dirty="0">
                <a:latin typeface="Comic Sans MS"/>
                <a:cs typeface="Comic Sans MS"/>
              </a:rPr>
              <a:t>11	13	15	17	</a:t>
            </a:r>
            <a:r>
              <a:rPr sz="1600" spc="-5" dirty="0">
                <a:latin typeface="Comic Sans MS"/>
                <a:cs typeface="Comic Sans MS"/>
              </a:rPr>
              <a:t>19</a:t>
            </a:r>
            <a:endParaRPr sz="1600">
              <a:latin typeface="Comic Sans MS"/>
              <a:cs typeface="Comic Sans MS"/>
            </a:endParaRPr>
          </a:p>
        </p:txBody>
      </p:sp>
      <p:sp>
        <p:nvSpPr>
          <p:cNvPr id="27" name="object 27"/>
          <p:cNvSpPr/>
          <p:nvPr/>
        </p:nvSpPr>
        <p:spPr>
          <a:xfrm>
            <a:off x="6781038" y="5852921"/>
            <a:ext cx="0" cy="55244"/>
          </a:xfrm>
          <a:custGeom>
            <a:avLst/>
            <a:gdLst/>
            <a:ahLst/>
            <a:cxnLst/>
            <a:rect l="l" t="t" r="r" b="b"/>
            <a:pathLst>
              <a:path h="55245">
                <a:moveTo>
                  <a:pt x="0" y="0"/>
                </a:moveTo>
                <a:lnTo>
                  <a:pt x="0" y="54863"/>
                </a:lnTo>
              </a:path>
            </a:pathLst>
          </a:custGeom>
          <a:ln w="25908">
            <a:solidFill>
              <a:srgbClr val="FFCC99"/>
            </a:solidFill>
          </a:ln>
        </p:spPr>
        <p:txBody>
          <a:bodyPr wrap="square" lIns="0" tIns="0" rIns="0" bIns="0" rtlCol="0"/>
          <a:lstStyle/>
          <a:p>
            <a:endParaRPr/>
          </a:p>
        </p:txBody>
      </p:sp>
      <p:sp>
        <p:nvSpPr>
          <p:cNvPr id="28" name="object 28"/>
          <p:cNvSpPr txBox="1"/>
          <p:nvPr/>
        </p:nvSpPr>
        <p:spPr>
          <a:xfrm>
            <a:off x="1708150" y="5722492"/>
            <a:ext cx="149225" cy="258445"/>
          </a:xfrm>
          <a:prstGeom prst="rect">
            <a:avLst/>
          </a:prstGeom>
        </p:spPr>
        <p:txBody>
          <a:bodyPr vert="horz" wrap="square" lIns="0" tIns="0" rIns="0" bIns="0" rtlCol="0">
            <a:spAutoFit/>
          </a:bodyPr>
          <a:lstStyle/>
          <a:p>
            <a:pPr marL="12700">
              <a:lnSpc>
                <a:spcPct val="100000"/>
              </a:lnSpc>
            </a:pPr>
            <a:r>
              <a:rPr sz="1600" spc="-5" dirty="0">
                <a:latin typeface="Comic Sans MS"/>
                <a:cs typeface="Comic Sans MS"/>
              </a:rPr>
              <a:t>0</a:t>
            </a:r>
            <a:endParaRPr sz="1600">
              <a:latin typeface="Comic Sans MS"/>
              <a:cs typeface="Comic Sans MS"/>
            </a:endParaRPr>
          </a:p>
        </p:txBody>
      </p:sp>
      <p:sp>
        <p:nvSpPr>
          <p:cNvPr id="29" name="object 29"/>
          <p:cNvSpPr/>
          <p:nvPr/>
        </p:nvSpPr>
        <p:spPr>
          <a:xfrm>
            <a:off x="1873757" y="4434078"/>
            <a:ext cx="55244" cy="0"/>
          </a:xfrm>
          <a:custGeom>
            <a:avLst/>
            <a:gdLst/>
            <a:ahLst/>
            <a:cxnLst/>
            <a:rect l="l" t="t" r="r" b="b"/>
            <a:pathLst>
              <a:path w="55244">
                <a:moveTo>
                  <a:pt x="0" y="0"/>
                </a:moveTo>
                <a:lnTo>
                  <a:pt x="54864" y="0"/>
                </a:lnTo>
              </a:path>
            </a:pathLst>
          </a:custGeom>
          <a:ln w="25908">
            <a:solidFill>
              <a:srgbClr val="FFCC99"/>
            </a:solidFill>
          </a:ln>
        </p:spPr>
        <p:txBody>
          <a:bodyPr wrap="square" lIns="0" tIns="0" rIns="0" bIns="0" rtlCol="0"/>
          <a:lstStyle/>
          <a:p>
            <a:endParaRPr/>
          </a:p>
        </p:txBody>
      </p:sp>
      <p:sp>
        <p:nvSpPr>
          <p:cNvPr id="30" name="object 30"/>
          <p:cNvSpPr/>
          <p:nvPr/>
        </p:nvSpPr>
        <p:spPr>
          <a:xfrm>
            <a:off x="1873757" y="5142738"/>
            <a:ext cx="55244" cy="0"/>
          </a:xfrm>
          <a:custGeom>
            <a:avLst/>
            <a:gdLst/>
            <a:ahLst/>
            <a:cxnLst/>
            <a:rect l="l" t="t" r="r" b="b"/>
            <a:pathLst>
              <a:path w="55244">
                <a:moveTo>
                  <a:pt x="0" y="0"/>
                </a:moveTo>
                <a:lnTo>
                  <a:pt x="54864" y="0"/>
                </a:lnTo>
              </a:path>
            </a:pathLst>
          </a:custGeom>
          <a:ln w="25908">
            <a:solidFill>
              <a:srgbClr val="FFCC99"/>
            </a:solidFill>
          </a:ln>
        </p:spPr>
        <p:txBody>
          <a:bodyPr wrap="square" lIns="0" tIns="0" rIns="0" bIns="0" rtlCol="0"/>
          <a:lstStyle/>
          <a:p>
            <a:endParaRPr/>
          </a:p>
        </p:txBody>
      </p:sp>
      <p:sp>
        <p:nvSpPr>
          <p:cNvPr id="31" name="object 31"/>
          <p:cNvSpPr/>
          <p:nvPr/>
        </p:nvSpPr>
        <p:spPr>
          <a:xfrm>
            <a:off x="1873757" y="3725417"/>
            <a:ext cx="55244" cy="0"/>
          </a:xfrm>
          <a:custGeom>
            <a:avLst/>
            <a:gdLst/>
            <a:ahLst/>
            <a:cxnLst/>
            <a:rect l="l" t="t" r="r" b="b"/>
            <a:pathLst>
              <a:path w="55244">
                <a:moveTo>
                  <a:pt x="0" y="0"/>
                </a:moveTo>
                <a:lnTo>
                  <a:pt x="54864" y="0"/>
                </a:lnTo>
              </a:path>
            </a:pathLst>
          </a:custGeom>
          <a:ln w="25908">
            <a:solidFill>
              <a:srgbClr val="FFCC99"/>
            </a:solidFill>
          </a:ln>
        </p:spPr>
        <p:txBody>
          <a:bodyPr wrap="square" lIns="0" tIns="0" rIns="0" bIns="0" rtlCol="0"/>
          <a:lstStyle/>
          <a:p>
            <a:endParaRPr/>
          </a:p>
        </p:txBody>
      </p:sp>
      <p:sp>
        <p:nvSpPr>
          <p:cNvPr id="32" name="object 32"/>
          <p:cNvSpPr/>
          <p:nvPr/>
        </p:nvSpPr>
        <p:spPr>
          <a:xfrm>
            <a:off x="1873757" y="3018282"/>
            <a:ext cx="55244" cy="0"/>
          </a:xfrm>
          <a:custGeom>
            <a:avLst/>
            <a:gdLst/>
            <a:ahLst/>
            <a:cxnLst/>
            <a:rect l="l" t="t" r="r" b="b"/>
            <a:pathLst>
              <a:path w="55244">
                <a:moveTo>
                  <a:pt x="0" y="0"/>
                </a:moveTo>
                <a:lnTo>
                  <a:pt x="54864" y="0"/>
                </a:lnTo>
              </a:path>
            </a:pathLst>
          </a:custGeom>
          <a:ln w="25908">
            <a:solidFill>
              <a:srgbClr val="FFCC99"/>
            </a:solidFill>
          </a:ln>
        </p:spPr>
        <p:txBody>
          <a:bodyPr wrap="square" lIns="0" tIns="0" rIns="0" bIns="0" rtlCol="0"/>
          <a:lstStyle/>
          <a:p>
            <a:endParaRPr/>
          </a:p>
        </p:txBody>
      </p:sp>
      <p:sp>
        <p:nvSpPr>
          <p:cNvPr id="33" name="object 33"/>
          <p:cNvSpPr/>
          <p:nvPr/>
        </p:nvSpPr>
        <p:spPr>
          <a:xfrm>
            <a:off x="1873757" y="5860541"/>
            <a:ext cx="55244" cy="0"/>
          </a:xfrm>
          <a:custGeom>
            <a:avLst/>
            <a:gdLst/>
            <a:ahLst/>
            <a:cxnLst/>
            <a:rect l="l" t="t" r="r" b="b"/>
            <a:pathLst>
              <a:path w="55244">
                <a:moveTo>
                  <a:pt x="0" y="0"/>
                </a:moveTo>
                <a:lnTo>
                  <a:pt x="54864" y="0"/>
                </a:lnTo>
              </a:path>
            </a:pathLst>
          </a:custGeom>
          <a:ln w="25908">
            <a:solidFill>
              <a:srgbClr val="FFCC99"/>
            </a:solidFill>
          </a:ln>
        </p:spPr>
        <p:txBody>
          <a:bodyPr wrap="square" lIns="0" tIns="0" rIns="0" bIns="0" rtlCol="0"/>
          <a:lstStyle/>
          <a:p>
            <a:endParaRPr/>
          </a:p>
        </p:txBody>
      </p:sp>
      <p:sp>
        <p:nvSpPr>
          <p:cNvPr id="34" name="object 34"/>
          <p:cNvSpPr/>
          <p:nvPr/>
        </p:nvSpPr>
        <p:spPr>
          <a:xfrm>
            <a:off x="1873757" y="5523738"/>
            <a:ext cx="55244" cy="0"/>
          </a:xfrm>
          <a:custGeom>
            <a:avLst/>
            <a:gdLst/>
            <a:ahLst/>
            <a:cxnLst/>
            <a:rect l="l" t="t" r="r" b="b"/>
            <a:pathLst>
              <a:path w="55244">
                <a:moveTo>
                  <a:pt x="0" y="0"/>
                </a:moveTo>
                <a:lnTo>
                  <a:pt x="54864" y="0"/>
                </a:lnTo>
              </a:path>
            </a:pathLst>
          </a:custGeom>
          <a:ln w="25908">
            <a:solidFill>
              <a:srgbClr val="FFCC99"/>
            </a:solidFill>
          </a:ln>
        </p:spPr>
        <p:txBody>
          <a:bodyPr wrap="square" lIns="0" tIns="0" rIns="0" bIns="0" rtlCol="0"/>
          <a:lstStyle/>
          <a:p>
            <a:endParaRPr/>
          </a:p>
        </p:txBody>
      </p:sp>
      <p:sp>
        <p:nvSpPr>
          <p:cNvPr id="35" name="object 35"/>
          <p:cNvSpPr/>
          <p:nvPr/>
        </p:nvSpPr>
        <p:spPr>
          <a:xfrm>
            <a:off x="1873757" y="4760214"/>
            <a:ext cx="55244" cy="0"/>
          </a:xfrm>
          <a:custGeom>
            <a:avLst/>
            <a:gdLst/>
            <a:ahLst/>
            <a:cxnLst/>
            <a:rect l="l" t="t" r="r" b="b"/>
            <a:pathLst>
              <a:path w="55244">
                <a:moveTo>
                  <a:pt x="0" y="0"/>
                </a:moveTo>
                <a:lnTo>
                  <a:pt x="54864" y="0"/>
                </a:lnTo>
              </a:path>
            </a:pathLst>
          </a:custGeom>
          <a:ln w="25908">
            <a:solidFill>
              <a:srgbClr val="FFCC99"/>
            </a:solidFill>
          </a:ln>
        </p:spPr>
        <p:txBody>
          <a:bodyPr wrap="square" lIns="0" tIns="0" rIns="0" bIns="0" rtlCol="0"/>
          <a:lstStyle/>
          <a:p>
            <a:endParaRPr/>
          </a:p>
        </p:txBody>
      </p:sp>
      <p:sp>
        <p:nvSpPr>
          <p:cNvPr id="36" name="object 36"/>
          <p:cNvSpPr/>
          <p:nvPr/>
        </p:nvSpPr>
        <p:spPr>
          <a:xfrm>
            <a:off x="1873757" y="4107941"/>
            <a:ext cx="55244" cy="0"/>
          </a:xfrm>
          <a:custGeom>
            <a:avLst/>
            <a:gdLst/>
            <a:ahLst/>
            <a:cxnLst/>
            <a:rect l="l" t="t" r="r" b="b"/>
            <a:pathLst>
              <a:path w="55244">
                <a:moveTo>
                  <a:pt x="0" y="0"/>
                </a:moveTo>
                <a:lnTo>
                  <a:pt x="54864" y="0"/>
                </a:lnTo>
              </a:path>
            </a:pathLst>
          </a:custGeom>
          <a:ln w="25908">
            <a:solidFill>
              <a:srgbClr val="FFCC99"/>
            </a:solidFill>
          </a:ln>
        </p:spPr>
        <p:txBody>
          <a:bodyPr wrap="square" lIns="0" tIns="0" rIns="0" bIns="0" rtlCol="0"/>
          <a:lstStyle/>
          <a:p>
            <a:endParaRPr/>
          </a:p>
        </p:txBody>
      </p:sp>
      <p:sp>
        <p:nvSpPr>
          <p:cNvPr id="37" name="object 37"/>
          <p:cNvSpPr/>
          <p:nvPr/>
        </p:nvSpPr>
        <p:spPr>
          <a:xfrm>
            <a:off x="1873757" y="3399282"/>
            <a:ext cx="55244" cy="0"/>
          </a:xfrm>
          <a:custGeom>
            <a:avLst/>
            <a:gdLst/>
            <a:ahLst/>
            <a:cxnLst/>
            <a:rect l="l" t="t" r="r" b="b"/>
            <a:pathLst>
              <a:path w="55244">
                <a:moveTo>
                  <a:pt x="0" y="0"/>
                </a:moveTo>
                <a:lnTo>
                  <a:pt x="54864" y="0"/>
                </a:lnTo>
              </a:path>
            </a:pathLst>
          </a:custGeom>
          <a:ln w="25908">
            <a:solidFill>
              <a:srgbClr val="FFCC99"/>
            </a:solidFill>
          </a:ln>
        </p:spPr>
        <p:txBody>
          <a:bodyPr wrap="square" lIns="0" tIns="0" rIns="0" bIns="0" rtlCol="0"/>
          <a:lstStyle/>
          <a:p>
            <a:endParaRPr/>
          </a:p>
        </p:txBody>
      </p:sp>
      <p:sp>
        <p:nvSpPr>
          <p:cNvPr id="38" name="object 38"/>
          <p:cNvSpPr txBox="1"/>
          <p:nvPr/>
        </p:nvSpPr>
        <p:spPr>
          <a:xfrm>
            <a:off x="1704975" y="5070030"/>
            <a:ext cx="149225" cy="258445"/>
          </a:xfrm>
          <a:prstGeom prst="rect">
            <a:avLst/>
          </a:prstGeom>
        </p:spPr>
        <p:txBody>
          <a:bodyPr vert="horz" wrap="square" lIns="0" tIns="0" rIns="0" bIns="0" rtlCol="0">
            <a:spAutoFit/>
          </a:bodyPr>
          <a:lstStyle/>
          <a:p>
            <a:pPr marL="12700">
              <a:lnSpc>
                <a:spcPct val="100000"/>
              </a:lnSpc>
            </a:pPr>
            <a:r>
              <a:rPr sz="1600" spc="-5" dirty="0">
                <a:latin typeface="Comic Sans MS"/>
                <a:cs typeface="Comic Sans MS"/>
              </a:rPr>
              <a:t>2</a:t>
            </a:r>
            <a:endParaRPr sz="1600">
              <a:latin typeface="Comic Sans MS"/>
              <a:cs typeface="Comic Sans MS"/>
            </a:endParaRPr>
          </a:p>
        </p:txBody>
      </p:sp>
      <p:sp>
        <p:nvSpPr>
          <p:cNvPr id="39" name="object 39"/>
          <p:cNvSpPr txBox="1"/>
          <p:nvPr/>
        </p:nvSpPr>
        <p:spPr>
          <a:xfrm>
            <a:off x="1708213" y="4360405"/>
            <a:ext cx="149225" cy="258445"/>
          </a:xfrm>
          <a:prstGeom prst="rect">
            <a:avLst/>
          </a:prstGeom>
        </p:spPr>
        <p:txBody>
          <a:bodyPr vert="horz" wrap="square" lIns="0" tIns="0" rIns="0" bIns="0" rtlCol="0">
            <a:spAutoFit/>
          </a:bodyPr>
          <a:lstStyle/>
          <a:p>
            <a:pPr marL="12700">
              <a:lnSpc>
                <a:spcPct val="100000"/>
              </a:lnSpc>
            </a:pPr>
            <a:r>
              <a:rPr sz="1600" spc="-5" dirty="0">
                <a:latin typeface="Comic Sans MS"/>
                <a:cs typeface="Comic Sans MS"/>
              </a:rPr>
              <a:t>4</a:t>
            </a:r>
            <a:endParaRPr sz="1600">
              <a:latin typeface="Comic Sans MS"/>
              <a:cs typeface="Comic Sans MS"/>
            </a:endParaRPr>
          </a:p>
        </p:txBody>
      </p:sp>
      <p:sp>
        <p:nvSpPr>
          <p:cNvPr id="40" name="object 40"/>
          <p:cNvSpPr txBox="1"/>
          <p:nvPr/>
        </p:nvSpPr>
        <p:spPr>
          <a:xfrm>
            <a:off x="1708213" y="3652405"/>
            <a:ext cx="149225" cy="258445"/>
          </a:xfrm>
          <a:prstGeom prst="rect">
            <a:avLst/>
          </a:prstGeom>
        </p:spPr>
        <p:txBody>
          <a:bodyPr vert="horz" wrap="square" lIns="0" tIns="0" rIns="0" bIns="0" rtlCol="0">
            <a:spAutoFit/>
          </a:bodyPr>
          <a:lstStyle/>
          <a:p>
            <a:pPr marL="12700">
              <a:lnSpc>
                <a:spcPct val="100000"/>
              </a:lnSpc>
            </a:pPr>
            <a:r>
              <a:rPr sz="1600" spc="-5" dirty="0">
                <a:latin typeface="Comic Sans MS"/>
                <a:cs typeface="Comic Sans MS"/>
              </a:rPr>
              <a:t>6</a:t>
            </a:r>
            <a:endParaRPr sz="1600">
              <a:latin typeface="Comic Sans MS"/>
              <a:cs typeface="Comic Sans MS"/>
            </a:endParaRPr>
          </a:p>
        </p:txBody>
      </p:sp>
      <p:sp>
        <p:nvSpPr>
          <p:cNvPr id="41" name="object 41"/>
          <p:cNvSpPr txBox="1"/>
          <p:nvPr/>
        </p:nvSpPr>
        <p:spPr>
          <a:xfrm>
            <a:off x="1708213" y="2922104"/>
            <a:ext cx="149225" cy="258445"/>
          </a:xfrm>
          <a:prstGeom prst="rect">
            <a:avLst/>
          </a:prstGeom>
        </p:spPr>
        <p:txBody>
          <a:bodyPr vert="horz" wrap="square" lIns="0" tIns="0" rIns="0" bIns="0" rtlCol="0">
            <a:spAutoFit/>
          </a:bodyPr>
          <a:lstStyle/>
          <a:p>
            <a:pPr marL="12700">
              <a:lnSpc>
                <a:spcPct val="100000"/>
              </a:lnSpc>
            </a:pPr>
            <a:r>
              <a:rPr sz="1600" spc="-5" dirty="0">
                <a:latin typeface="Comic Sans MS"/>
                <a:cs typeface="Comic Sans MS"/>
              </a:rPr>
              <a:t>8</a:t>
            </a:r>
            <a:endParaRPr sz="1600">
              <a:latin typeface="Comic Sans MS"/>
              <a:cs typeface="Comic Sans MS"/>
            </a:endParaRPr>
          </a:p>
        </p:txBody>
      </p:sp>
      <p:sp>
        <p:nvSpPr>
          <p:cNvPr id="42" name="object 42"/>
          <p:cNvSpPr/>
          <p:nvPr/>
        </p:nvSpPr>
        <p:spPr>
          <a:xfrm>
            <a:off x="1873757" y="2308098"/>
            <a:ext cx="55244" cy="0"/>
          </a:xfrm>
          <a:custGeom>
            <a:avLst/>
            <a:gdLst/>
            <a:ahLst/>
            <a:cxnLst/>
            <a:rect l="l" t="t" r="r" b="b"/>
            <a:pathLst>
              <a:path w="55244">
                <a:moveTo>
                  <a:pt x="0" y="0"/>
                </a:moveTo>
                <a:lnTo>
                  <a:pt x="54864" y="0"/>
                </a:lnTo>
              </a:path>
            </a:pathLst>
          </a:custGeom>
          <a:ln w="25908">
            <a:solidFill>
              <a:srgbClr val="FFCC99"/>
            </a:solidFill>
          </a:ln>
        </p:spPr>
        <p:txBody>
          <a:bodyPr wrap="square" lIns="0" tIns="0" rIns="0" bIns="0" rtlCol="0"/>
          <a:lstStyle/>
          <a:p>
            <a:endParaRPr/>
          </a:p>
        </p:txBody>
      </p:sp>
      <p:sp>
        <p:nvSpPr>
          <p:cNvPr id="43" name="object 43"/>
          <p:cNvSpPr/>
          <p:nvPr/>
        </p:nvSpPr>
        <p:spPr>
          <a:xfrm>
            <a:off x="1873757" y="2689098"/>
            <a:ext cx="55244" cy="0"/>
          </a:xfrm>
          <a:custGeom>
            <a:avLst/>
            <a:gdLst/>
            <a:ahLst/>
            <a:cxnLst/>
            <a:rect l="l" t="t" r="r" b="b"/>
            <a:pathLst>
              <a:path w="55244">
                <a:moveTo>
                  <a:pt x="0" y="0"/>
                </a:moveTo>
                <a:lnTo>
                  <a:pt x="54864" y="0"/>
                </a:lnTo>
              </a:path>
            </a:pathLst>
          </a:custGeom>
          <a:ln w="25908">
            <a:solidFill>
              <a:srgbClr val="FFCC99"/>
            </a:solidFill>
          </a:ln>
        </p:spPr>
        <p:txBody>
          <a:bodyPr wrap="square" lIns="0" tIns="0" rIns="0" bIns="0" rtlCol="0"/>
          <a:lstStyle/>
          <a:p>
            <a:endParaRPr/>
          </a:p>
        </p:txBody>
      </p:sp>
      <p:sp>
        <p:nvSpPr>
          <p:cNvPr id="44" name="object 44"/>
          <p:cNvSpPr txBox="1"/>
          <p:nvPr/>
        </p:nvSpPr>
        <p:spPr>
          <a:xfrm>
            <a:off x="1658937" y="2210942"/>
            <a:ext cx="240665" cy="258445"/>
          </a:xfrm>
          <a:prstGeom prst="rect">
            <a:avLst/>
          </a:prstGeom>
        </p:spPr>
        <p:txBody>
          <a:bodyPr vert="horz" wrap="square" lIns="0" tIns="0" rIns="0" bIns="0" rtlCol="0">
            <a:spAutoFit/>
          </a:bodyPr>
          <a:lstStyle/>
          <a:p>
            <a:pPr marL="12700">
              <a:lnSpc>
                <a:spcPct val="100000"/>
              </a:lnSpc>
            </a:pPr>
            <a:r>
              <a:rPr sz="1600" spc="-5" dirty="0">
                <a:latin typeface="Comic Sans MS"/>
                <a:cs typeface="Comic Sans MS"/>
              </a:rPr>
              <a:t>10</a:t>
            </a:r>
            <a:endParaRPr sz="1600">
              <a:latin typeface="Comic Sans MS"/>
              <a:cs typeface="Comic Sans MS"/>
            </a:endParaRPr>
          </a:p>
        </p:txBody>
      </p:sp>
      <p:sp>
        <p:nvSpPr>
          <p:cNvPr id="45" name="object 45"/>
          <p:cNvSpPr txBox="1"/>
          <p:nvPr/>
        </p:nvSpPr>
        <p:spPr>
          <a:xfrm>
            <a:off x="7077100" y="5720960"/>
            <a:ext cx="149225" cy="258445"/>
          </a:xfrm>
          <a:prstGeom prst="rect">
            <a:avLst/>
          </a:prstGeom>
        </p:spPr>
        <p:txBody>
          <a:bodyPr vert="horz" wrap="square" lIns="0" tIns="0" rIns="0" bIns="0" rtlCol="0">
            <a:spAutoFit/>
          </a:bodyPr>
          <a:lstStyle/>
          <a:p>
            <a:pPr marL="12700">
              <a:lnSpc>
                <a:spcPct val="100000"/>
              </a:lnSpc>
            </a:pPr>
            <a:r>
              <a:rPr sz="1600" spc="-5" dirty="0">
                <a:latin typeface="Comic Sans MS"/>
                <a:cs typeface="Comic Sans MS"/>
              </a:rPr>
              <a:t>0</a:t>
            </a:r>
            <a:endParaRPr sz="1600">
              <a:latin typeface="Comic Sans MS"/>
              <a:cs typeface="Comic Sans MS"/>
            </a:endParaRPr>
          </a:p>
        </p:txBody>
      </p:sp>
      <p:sp>
        <p:nvSpPr>
          <p:cNvPr id="46" name="object 46"/>
          <p:cNvSpPr txBox="1"/>
          <p:nvPr/>
        </p:nvSpPr>
        <p:spPr>
          <a:xfrm>
            <a:off x="7075475" y="5066868"/>
            <a:ext cx="149225" cy="258445"/>
          </a:xfrm>
          <a:prstGeom prst="rect">
            <a:avLst/>
          </a:prstGeom>
        </p:spPr>
        <p:txBody>
          <a:bodyPr vert="horz" wrap="square" lIns="0" tIns="0" rIns="0" bIns="0" rtlCol="0">
            <a:spAutoFit/>
          </a:bodyPr>
          <a:lstStyle/>
          <a:p>
            <a:pPr marL="12700">
              <a:lnSpc>
                <a:spcPct val="100000"/>
              </a:lnSpc>
            </a:pPr>
            <a:r>
              <a:rPr sz="1600" spc="-5" dirty="0">
                <a:latin typeface="Comic Sans MS"/>
                <a:cs typeface="Comic Sans MS"/>
              </a:rPr>
              <a:t>2</a:t>
            </a:r>
            <a:endParaRPr sz="1600">
              <a:latin typeface="Comic Sans MS"/>
              <a:cs typeface="Comic Sans MS"/>
            </a:endParaRPr>
          </a:p>
        </p:txBody>
      </p:sp>
      <p:sp>
        <p:nvSpPr>
          <p:cNvPr id="47" name="object 47"/>
          <p:cNvSpPr txBox="1"/>
          <p:nvPr/>
        </p:nvSpPr>
        <p:spPr>
          <a:xfrm>
            <a:off x="7077100" y="4357242"/>
            <a:ext cx="149225" cy="258445"/>
          </a:xfrm>
          <a:prstGeom prst="rect">
            <a:avLst/>
          </a:prstGeom>
        </p:spPr>
        <p:txBody>
          <a:bodyPr vert="horz" wrap="square" lIns="0" tIns="0" rIns="0" bIns="0" rtlCol="0">
            <a:spAutoFit/>
          </a:bodyPr>
          <a:lstStyle/>
          <a:p>
            <a:pPr marL="12700">
              <a:lnSpc>
                <a:spcPct val="100000"/>
              </a:lnSpc>
            </a:pPr>
            <a:r>
              <a:rPr sz="1600" spc="-5" dirty="0">
                <a:latin typeface="Comic Sans MS"/>
                <a:cs typeface="Comic Sans MS"/>
              </a:rPr>
              <a:t>4</a:t>
            </a:r>
            <a:endParaRPr sz="1600">
              <a:latin typeface="Comic Sans MS"/>
              <a:cs typeface="Comic Sans MS"/>
            </a:endParaRPr>
          </a:p>
        </p:txBody>
      </p:sp>
      <p:sp>
        <p:nvSpPr>
          <p:cNvPr id="48" name="object 48"/>
          <p:cNvSpPr txBox="1"/>
          <p:nvPr/>
        </p:nvSpPr>
        <p:spPr>
          <a:xfrm>
            <a:off x="7077100" y="3650869"/>
            <a:ext cx="149225" cy="258445"/>
          </a:xfrm>
          <a:prstGeom prst="rect">
            <a:avLst/>
          </a:prstGeom>
        </p:spPr>
        <p:txBody>
          <a:bodyPr vert="horz" wrap="square" lIns="0" tIns="0" rIns="0" bIns="0" rtlCol="0">
            <a:spAutoFit/>
          </a:bodyPr>
          <a:lstStyle/>
          <a:p>
            <a:pPr marL="12700">
              <a:lnSpc>
                <a:spcPct val="100000"/>
              </a:lnSpc>
            </a:pPr>
            <a:r>
              <a:rPr sz="1600" spc="-5" dirty="0">
                <a:latin typeface="Comic Sans MS"/>
                <a:cs typeface="Comic Sans MS"/>
              </a:rPr>
              <a:t>6</a:t>
            </a:r>
            <a:endParaRPr sz="1600">
              <a:latin typeface="Comic Sans MS"/>
              <a:cs typeface="Comic Sans MS"/>
            </a:endParaRPr>
          </a:p>
        </p:txBody>
      </p:sp>
      <p:sp>
        <p:nvSpPr>
          <p:cNvPr id="49" name="object 49"/>
          <p:cNvSpPr txBox="1"/>
          <p:nvPr/>
        </p:nvSpPr>
        <p:spPr>
          <a:xfrm>
            <a:off x="7077100" y="2918942"/>
            <a:ext cx="149225" cy="258445"/>
          </a:xfrm>
          <a:prstGeom prst="rect">
            <a:avLst/>
          </a:prstGeom>
        </p:spPr>
        <p:txBody>
          <a:bodyPr vert="horz" wrap="square" lIns="0" tIns="0" rIns="0" bIns="0" rtlCol="0">
            <a:spAutoFit/>
          </a:bodyPr>
          <a:lstStyle/>
          <a:p>
            <a:pPr marL="12700">
              <a:lnSpc>
                <a:spcPct val="100000"/>
              </a:lnSpc>
            </a:pPr>
            <a:r>
              <a:rPr sz="1600" spc="-5" dirty="0">
                <a:latin typeface="Comic Sans MS"/>
                <a:cs typeface="Comic Sans MS"/>
              </a:rPr>
              <a:t>8</a:t>
            </a:r>
            <a:endParaRPr sz="1600">
              <a:latin typeface="Comic Sans MS"/>
              <a:cs typeface="Comic Sans MS"/>
            </a:endParaRPr>
          </a:p>
        </p:txBody>
      </p:sp>
      <p:sp>
        <p:nvSpPr>
          <p:cNvPr id="50" name="object 50"/>
          <p:cNvSpPr txBox="1"/>
          <p:nvPr/>
        </p:nvSpPr>
        <p:spPr>
          <a:xfrm>
            <a:off x="7031088" y="2207704"/>
            <a:ext cx="240665" cy="258445"/>
          </a:xfrm>
          <a:prstGeom prst="rect">
            <a:avLst/>
          </a:prstGeom>
        </p:spPr>
        <p:txBody>
          <a:bodyPr vert="horz" wrap="square" lIns="0" tIns="0" rIns="0" bIns="0" rtlCol="0">
            <a:spAutoFit/>
          </a:bodyPr>
          <a:lstStyle/>
          <a:p>
            <a:pPr marL="12700">
              <a:lnSpc>
                <a:spcPct val="100000"/>
              </a:lnSpc>
            </a:pPr>
            <a:r>
              <a:rPr sz="1600" spc="-5" dirty="0">
                <a:latin typeface="Comic Sans MS"/>
                <a:cs typeface="Comic Sans MS"/>
              </a:rPr>
              <a:t>10</a:t>
            </a:r>
            <a:endParaRPr sz="1600">
              <a:latin typeface="Comic Sans MS"/>
              <a:cs typeface="Comic Sans MS"/>
            </a:endParaRPr>
          </a:p>
        </p:txBody>
      </p:sp>
      <p:sp>
        <p:nvSpPr>
          <p:cNvPr id="51" name="object 51"/>
          <p:cNvSpPr/>
          <p:nvPr/>
        </p:nvSpPr>
        <p:spPr>
          <a:xfrm>
            <a:off x="7005066" y="4434078"/>
            <a:ext cx="56515" cy="0"/>
          </a:xfrm>
          <a:custGeom>
            <a:avLst/>
            <a:gdLst/>
            <a:ahLst/>
            <a:cxnLst/>
            <a:rect l="l" t="t" r="r" b="b"/>
            <a:pathLst>
              <a:path w="56515">
                <a:moveTo>
                  <a:pt x="0" y="0"/>
                </a:moveTo>
                <a:lnTo>
                  <a:pt x="56388" y="0"/>
                </a:lnTo>
              </a:path>
            </a:pathLst>
          </a:custGeom>
          <a:ln w="25908">
            <a:solidFill>
              <a:srgbClr val="FFCC99"/>
            </a:solidFill>
          </a:ln>
        </p:spPr>
        <p:txBody>
          <a:bodyPr wrap="square" lIns="0" tIns="0" rIns="0" bIns="0" rtlCol="0"/>
          <a:lstStyle/>
          <a:p>
            <a:endParaRPr/>
          </a:p>
        </p:txBody>
      </p:sp>
      <p:sp>
        <p:nvSpPr>
          <p:cNvPr id="52" name="object 52"/>
          <p:cNvSpPr/>
          <p:nvPr/>
        </p:nvSpPr>
        <p:spPr>
          <a:xfrm>
            <a:off x="7005066" y="5142738"/>
            <a:ext cx="56515" cy="0"/>
          </a:xfrm>
          <a:custGeom>
            <a:avLst/>
            <a:gdLst/>
            <a:ahLst/>
            <a:cxnLst/>
            <a:rect l="l" t="t" r="r" b="b"/>
            <a:pathLst>
              <a:path w="56515">
                <a:moveTo>
                  <a:pt x="0" y="0"/>
                </a:moveTo>
                <a:lnTo>
                  <a:pt x="56388" y="0"/>
                </a:lnTo>
              </a:path>
            </a:pathLst>
          </a:custGeom>
          <a:ln w="25908">
            <a:solidFill>
              <a:srgbClr val="FFCC99"/>
            </a:solidFill>
          </a:ln>
        </p:spPr>
        <p:txBody>
          <a:bodyPr wrap="square" lIns="0" tIns="0" rIns="0" bIns="0" rtlCol="0"/>
          <a:lstStyle/>
          <a:p>
            <a:endParaRPr/>
          </a:p>
        </p:txBody>
      </p:sp>
      <p:sp>
        <p:nvSpPr>
          <p:cNvPr id="53" name="object 53"/>
          <p:cNvSpPr/>
          <p:nvPr/>
        </p:nvSpPr>
        <p:spPr>
          <a:xfrm>
            <a:off x="7005066" y="3725417"/>
            <a:ext cx="56515" cy="0"/>
          </a:xfrm>
          <a:custGeom>
            <a:avLst/>
            <a:gdLst/>
            <a:ahLst/>
            <a:cxnLst/>
            <a:rect l="l" t="t" r="r" b="b"/>
            <a:pathLst>
              <a:path w="56515">
                <a:moveTo>
                  <a:pt x="0" y="0"/>
                </a:moveTo>
                <a:lnTo>
                  <a:pt x="56388" y="0"/>
                </a:lnTo>
              </a:path>
            </a:pathLst>
          </a:custGeom>
          <a:ln w="25908">
            <a:solidFill>
              <a:srgbClr val="FFCC99"/>
            </a:solidFill>
          </a:ln>
        </p:spPr>
        <p:txBody>
          <a:bodyPr wrap="square" lIns="0" tIns="0" rIns="0" bIns="0" rtlCol="0"/>
          <a:lstStyle/>
          <a:p>
            <a:endParaRPr/>
          </a:p>
        </p:txBody>
      </p:sp>
      <p:sp>
        <p:nvSpPr>
          <p:cNvPr id="54" name="object 54"/>
          <p:cNvSpPr/>
          <p:nvPr/>
        </p:nvSpPr>
        <p:spPr>
          <a:xfrm>
            <a:off x="7005066" y="3018282"/>
            <a:ext cx="56515" cy="0"/>
          </a:xfrm>
          <a:custGeom>
            <a:avLst/>
            <a:gdLst/>
            <a:ahLst/>
            <a:cxnLst/>
            <a:rect l="l" t="t" r="r" b="b"/>
            <a:pathLst>
              <a:path w="56515">
                <a:moveTo>
                  <a:pt x="0" y="0"/>
                </a:moveTo>
                <a:lnTo>
                  <a:pt x="56388" y="0"/>
                </a:lnTo>
              </a:path>
            </a:pathLst>
          </a:custGeom>
          <a:ln w="25908">
            <a:solidFill>
              <a:srgbClr val="FFCC99"/>
            </a:solidFill>
          </a:ln>
        </p:spPr>
        <p:txBody>
          <a:bodyPr wrap="square" lIns="0" tIns="0" rIns="0" bIns="0" rtlCol="0"/>
          <a:lstStyle/>
          <a:p>
            <a:endParaRPr/>
          </a:p>
        </p:txBody>
      </p:sp>
      <p:sp>
        <p:nvSpPr>
          <p:cNvPr id="55" name="object 55"/>
          <p:cNvSpPr/>
          <p:nvPr/>
        </p:nvSpPr>
        <p:spPr>
          <a:xfrm>
            <a:off x="7005066" y="5860541"/>
            <a:ext cx="56515" cy="0"/>
          </a:xfrm>
          <a:custGeom>
            <a:avLst/>
            <a:gdLst/>
            <a:ahLst/>
            <a:cxnLst/>
            <a:rect l="l" t="t" r="r" b="b"/>
            <a:pathLst>
              <a:path w="56515">
                <a:moveTo>
                  <a:pt x="0" y="0"/>
                </a:moveTo>
                <a:lnTo>
                  <a:pt x="56388" y="0"/>
                </a:lnTo>
              </a:path>
            </a:pathLst>
          </a:custGeom>
          <a:ln w="25908">
            <a:solidFill>
              <a:srgbClr val="FFCC99"/>
            </a:solidFill>
          </a:ln>
        </p:spPr>
        <p:txBody>
          <a:bodyPr wrap="square" lIns="0" tIns="0" rIns="0" bIns="0" rtlCol="0"/>
          <a:lstStyle/>
          <a:p>
            <a:endParaRPr/>
          </a:p>
        </p:txBody>
      </p:sp>
      <p:sp>
        <p:nvSpPr>
          <p:cNvPr id="56" name="object 56"/>
          <p:cNvSpPr/>
          <p:nvPr/>
        </p:nvSpPr>
        <p:spPr>
          <a:xfrm>
            <a:off x="7005066" y="5523738"/>
            <a:ext cx="56515" cy="0"/>
          </a:xfrm>
          <a:custGeom>
            <a:avLst/>
            <a:gdLst/>
            <a:ahLst/>
            <a:cxnLst/>
            <a:rect l="l" t="t" r="r" b="b"/>
            <a:pathLst>
              <a:path w="56515">
                <a:moveTo>
                  <a:pt x="0" y="0"/>
                </a:moveTo>
                <a:lnTo>
                  <a:pt x="56388" y="0"/>
                </a:lnTo>
              </a:path>
            </a:pathLst>
          </a:custGeom>
          <a:ln w="25908">
            <a:solidFill>
              <a:srgbClr val="FFCC99"/>
            </a:solidFill>
          </a:ln>
        </p:spPr>
        <p:txBody>
          <a:bodyPr wrap="square" lIns="0" tIns="0" rIns="0" bIns="0" rtlCol="0"/>
          <a:lstStyle/>
          <a:p>
            <a:endParaRPr/>
          </a:p>
        </p:txBody>
      </p:sp>
      <p:sp>
        <p:nvSpPr>
          <p:cNvPr id="57" name="object 57"/>
          <p:cNvSpPr/>
          <p:nvPr/>
        </p:nvSpPr>
        <p:spPr>
          <a:xfrm>
            <a:off x="7005066" y="4760214"/>
            <a:ext cx="56515" cy="0"/>
          </a:xfrm>
          <a:custGeom>
            <a:avLst/>
            <a:gdLst/>
            <a:ahLst/>
            <a:cxnLst/>
            <a:rect l="l" t="t" r="r" b="b"/>
            <a:pathLst>
              <a:path w="56515">
                <a:moveTo>
                  <a:pt x="0" y="0"/>
                </a:moveTo>
                <a:lnTo>
                  <a:pt x="56388" y="0"/>
                </a:lnTo>
              </a:path>
            </a:pathLst>
          </a:custGeom>
          <a:ln w="25908">
            <a:solidFill>
              <a:srgbClr val="FFCC99"/>
            </a:solidFill>
          </a:ln>
        </p:spPr>
        <p:txBody>
          <a:bodyPr wrap="square" lIns="0" tIns="0" rIns="0" bIns="0" rtlCol="0"/>
          <a:lstStyle/>
          <a:p>
            <a:endParaRPr/>
          </a:p>
        </p:txBody>
      </p:sp>
      <p:sp>
        <p:nvSpPr>
          <p:cNvPr id="58" name="object 58"/>
          <p:cNvSpPr/>
          <p:nvPr/>
        </p:nvSpPr>
        <p:spPr>
          <a:xfrm>
            <a:off x="7005066" y="4107941"/>
            <a:ext cx="56515" cy="0"/>
          </a:xfrm>
          <a:custGeom>
            <a:avLst/>
            <a:gdLst/>
            <a:ahLst/>
            <a:cxnLst/>
            <a:rect l="l" t="t" r="r" b="b"/>
            <a:pathLst>
              <a:path w="56515">
                <a:moveTo>
                  <a:pt x="0" y="0"/>
                </a:moveTo>
                <a:lnTo>
                  <a:pt x="56388" y="0"/>
                </a:lnTo>
              </a:path>
            </a:pathLst>
          </a:custGeom>
          <a:ln w="25908">
            <a:solidFill>
              <a:srgbClr val="FFCC99"/>
            </a:solidFill>
          </a:ln>
        </p:spPr>
        <p:txBody>
          <a:bodyPr wrap="square" lIns="0" tIns="0" rIns="0" bIns="0" rtlCol="0"/>
          <a:lstStyle/>
          <a:p>
            <a:endParaRPr/>
          </a:p>
        </p:txBody>
      </p:sp>
      <p:sp>
        <p:nvSpPr>
          <p:cNvPr id="59" name="object 59"/>
          <p:cNvSpPr/>
          <p:nvPr/>
        </p:nvSpPr>
        <p:spPr>
          <a:xfrm>
            <a:off x="7005066" y="3399282"/>
            <a:ext cx="56515" cy="0"/>
          </a:xfrm>
          <a:custGeom>
            <a:avLst/>
            <a:gdLst/>
            <a:ahLst/>
            <a:cxnLst/>
            <a:rect l="l" t="t" r="r" b="b"/>
            <a:pathLst>
              <a:path w="56515">
                <a:moveTo>
                  <a:pt x="0" y="0"/>
                </a:moveTo>
                <a:lnTo>
                  <a:pt x="56388" y="0"/>
                </a:lnTo>
              </a:path>
            </a:pathLst>
          </a:custGeom>
          <a:ln w="25908">
            <a:solidFill>
              <a:srgbClr val="FFCC99"/>
            </a:solidFill>
          </a:ln>
        </p:spPr>
        <p:txBody>
          <a:bodyPr wrap="square" lIns="0" tIns="0" rIns="0" bIns="0" rtlCol="0"/>
          <a:lstStyle/>
          <a:p>
            <a:endParaRPr/>
          </a:p>
        </p:txBody>
      </p:sp>
      <p:sp>
        <p:nvSpPr>
          <p:cNvPr id="60" name="object 60"/>
          <p:cNvSpPr/>
          <p:nvPr/>
        </p:nvSpPr>
        <p:spPr>
          <a:xfrm>
            <a:off x="7005066" y="2308098"/>
            <a:ext cx="56515" cy="0"/>
          </a:xfrm>
          <a:custGeom>
            <a:avLst/>
            <a:gdLst/>
            <a:ahLst/>
            <a:cxnLst/>
            <a:rect l="l" t="t" r="r" b="b"/>
            <a:pathLst>
              <a:path w="56515">
                <a:moveTo>
                  <a:pt x="0" y="0"/>
                </a:moveTo>
                <a:lnTo>
                  <a:pt x="56388" y="0"/>
                </a:lnTo>
              </a:path>
            </a:pathLst>
          </a:custGeom>
          <a:ln w="25908">
            <a:solidFill>
              <a:srgbClr val="FFCC99"/>
            </a:solidFill>
          </a:ln>
        </p:spPr>
        <p:txBody>
          <a:bodyPr wrap="square" lIns="0" tIns="0" rIns="0" bIns="0" rtlCol="0"/>
          <a:lstStyle/>
          <a:p>
            <a:endParaRPr/>
          </a:p>
        </p:txBody>
      </p:sp>
      <p:sp>
        <p:nvSpPr>
          <p:cNvPr id="61" name="object 61"/>
          <p:cNvSpPr/>
          <p:nvPr/>
        </p:nvSpPr>
        <p:spPr>
          <a:xfrm>
            <a:off x="7005066" y="2689098"/>
            <a:ext cx="56515" cy="0"/>
          </a:xfrm>
          <a:custGeom>
            <a:avLst/>
            <a:gdLst/>
            <a:ahLst/>
            <a:cxnLst/>
            <a:rect l="l" t="t" r="r" b="b"/>
            <a:pathLst>
              <a:path w="56515">
                <a:moveTo>
                  <a:pt x="0" y="0"/>
                </a:moveTo>
                <a:lnTo>
                  <a:pt x="56388" y="0"/>
                </a:lnTo>
              </a:path>
            </a:pathLst>
          </a:custGeom>
          <a:ln w="25908">
            <a:solidFill>
              <a:srgbClr val="FFCC99"/>
            </a:solidFill>
          </a:ln>
        </p:spPr>
        <p:txBody>
          <a:bodyPr wrap="square" lIns="0" tIns="0" rIns="0" bIns="0" rtlCol="0"/>
          <a:lstStyle/>
          <a:p>
            <a:endParaRPr/>
          </a:p>
        </p:txBody>
      </p:sp>
      <p:sp>
        <p:nvSpPr>
          <p:cNvPr id="62" name="object 62"/>
          <p:cNvSpPr/>
          <p:nvPr/>
        </p:nvSpPr>
        <p:spPr>
          <a:xfrm>
            <a:off x="7005066" y="1927098"/>
            <a:ext cx="56515" cy="0"/>
          </a:xfrm>
          <a:custGeom>
            <a:avLst/>
            <a:gdLst/>
            <a:ahLst/>
            <a:cxnLst/>
            <a:rect l="l" t="t" r="r" b="b"/>
            <a:pathLst>
              <a:path w="56515">
                <a:moveTo>
                  <a:pt x="0" y="0"/>
                </a:moveTo>
                <a:lnTo>
                  <a:pt x="56388" y="0"/>
                </a:lnTo>
              </a:path>
            </a:pathLst>
          </a:custGeom>
          <a:ln w="25908">
            <a:solidFill>
              <a:srgbClr val="FFCC99"/>
            </a:solidFill>
          </a:ln>
        </p:spPr>
        <p:txBody>
          <a:bodyPr wrap="square" lIns="0" tIns="0" rIns="0" bIns="0" rtlCol="0"/>
          <a:lstStyle/>
          <a:p>
            <a:endParaRPr/>
          </a:p>
        </p:txBody>
      </p:sp>
      <p:sp>
        <p:nvSpPr>
          <p:cNvPr id="63" name="object 63"/>
          <p:cNvSpPr/>
          <p:nvPr/>
        </p:nvSpPr>
        <p:spPr>
          <a:xfrm>
            <a:off x="1873757" y="1927098"/>
            <a:ext cx="55244" cy="0"/>
          </a:xfrm>
          <a:custGeom>
            <a:avLst/>
            <a:gdLst/>
            <a:ahLst/>
            <a:cxnLst/>
            <a:rect l="l" t="t" r="r" b="b"/>
            <a:pathLst>
              <a:path w="55244">
                <a:moveTo>
                  <a:pt x="0" y="0"/>
                </a:moveTo>
                <a:lnTo>
                  <a:pt x="54864" y="0"/>
                </a:lnTo>
              </a:path>
            </a:pathLst>
          </a:custGeom>
          <a:ln w="25908">
            <a:solidFill>
              <a:srgbClr val="FFCC99"/>
            </a:solidFill>
          </a:ln>
        </p:spPr>
        <p:txBody>
          <a:bodyPr wrap="square" lIns="0" tIns="0" rIns="0" bIns="0" rtlCol="0"/>
          <a:lstStyle/>
          <a:p>
            <a:endParaRPr/>
          </a:p>
        </p:txBody>
      </p:sp>
      <p:sp>
        <p:nvSpPr>
          <p:cNvPr id="64" name="object 64"/>
          <p:cNvSpPr/>
          <p:nvPr/>
        </p:nvSpPr>
        <p:spPr>
          <a:xfrm>
            <a:off x="2059685" y="3554607"/>
            <a:ext cx="4892040" cy="2212975"/>
          </a:xfrm>
          <a:custGeom>
            <a:avLst/>
            <a:gdLst/>
            <a:ahLst/>
            <a:cxnLst/>
            <a:rect l="l" t="t" r="r" b="b"/>
            <a:pathLst>
              <a:path w="4892040" h="2212975">
                <a:moveTo>
                  <a:pt x="0" y="2142072"/>
                </a:moveTo>
                <a:lnTo>
                  <a:pt x="44725" y="2151618"/>
                </a:lnTo>
                <a:lnTo>
                  <a:pt x="90977" y="2158778"/>
                </a:lnTo>
                <a:lnTo>
                  <a:pt x="140279" y="2161165"/>
                </a:lnTo>
                <a:lnTo>
                  <a:pt x="194155" y="2156391"/>
                </a:lnTo>
                <a:lnTo>
                  <a:pt x="254127" y="2142072"/>
                </a:lnTo>
                <a:lnTo>
                  <a:pt x="270240" y="2138037"/>
                </a:lnTo>
                <a:lnTo>
                  <a:pt x="281905" y="2137094"/>
                </a:lnTo>
                <a:lnTo>
                  <a:pt x="290169" y="2138430"/>
                </a:lnTo>
                <a:lnTo>
                  <a:pt x="296080" y="2141238"/>
                </a:lnTo>
                <a:lnTo>
                  <a:pt x="300684" y="2144707"/>
                </a:lnTo>
                <a:lnTo>
                  <a:pt x="305030" y="2148028"/>
                </a:lnTo>
                <a:lnTo>
                  <a:pt x="310165" y="2150390"/>
                </a:lnTo>
                <a:lnTo>
                  <a:pt x="359539" y="2134061"/>
                </a:lnTo>
                <a:lnTo>
                  <a:pt x="416193" y="2099094"/>
                </a:lnTo>
                <a:lnTo>
                  <a:pt x="456177" y="2072076"/>
                </a:lnTo>
                <a:lnTo>
                  <a:pt x="505330" y="2037621"/>
                </a:lnTo>
                <a:lnTo>
                  <a:pt x="564698" y="1994921"/>
                </a:lnTo>
                <a:lnTo>
                  <a:pt x="635330" y="1943164"/>
                </a:lnTo>
                <a:lnTo>
                  <a:pt x="685090" y="1905858"/>
                </a:lnTo>
                <a:lnTo>
                  <a:pt x="741036" y="1862906"/>
                </a:lnTo>
                <a:lnTo>
                  <a:pt x="771184" y="1839451"/>
                </a:lnTo>
                <a:lnTo>
                  <a:pt x="802706" y="1814752"/>
                </a:lnTo>
                <a:lnTo>
                  <a:pt x="835544" y="1788864"/>
                </a:lnTo>
                <a:lnTo>
                  <a:pt x="869641" y="1761842"/>
                </a:lnTo>
                <a:lnTo>
                  <a:pt x="904939" y="1733741"/>
                </a:lnTo>
                <a:lnTo>
                  <a:pt x="941380" y="1704618"/>
                </a:lnTo>
                <a:lnTo>
                  <a:pt x="978908" y="1674528"/>
                </a:lnTo>
                <a:lnTo>
                  <a:pt x="1017464" y="1643525"/>
                </a:lnTo>
                <a:lnTo>
                  <a:pt x="1056991" y="1611667"/>
                </a:lnTo>
                <a:lnTo>
                  <a:pt x="1097431" y="1579007"/>
                </a:lnTo>
                <a:lnTo>
                  <a:pt x="1138728" y="1545603"/>
                </a:lnTo>
                <a:lnTo>
                  <a:pt x="1180823" y="1511508"/>
                </a:lnTo>
                <a:lnTo>
                  <a:pt x="1223659" y="1476779"/>
                </a:lnTo>
                <a:lnTo>
                  <a:pt x="1267178" y="1441472"/>
                </a:lnTo>
                <a:lnTo>
                  <a:pt x="1311323" y="1405641"/>
                </a:lnTo>
                <a:lnTo>
                  <a:pt x="1356037" y="1369342"/>
                </a:lnTo>
                <a:lnTo>
                  <a:pt x="1401261" y="1332631"/>
                </a:lnTo>
                <a:lnTo>
                  <a:pt x="1446939" y="1295564"/>
                </a:lnTo>
                <a:lnTo>
                  <a:pt x="1493012" y="1258195"/>
                </a:lnTo>
                <a:lnTo>
                  <a:pt x="1539424" y="1220580"/>
                </a:lnTo>
                <a:lnTo>
                  <a:pt x="1586116" y="1182775"/>
                </a:lnTo>
                <a:lnTo>
                  <a:pt x="1633032" y="1144835"/>
                </a:lnTo>
                <a:lnTo>
                  <a:pt x="1680113" y="1106816"/>
                </a:lnTo>
                <a:lnTo>
                  <a:pt x="1727303" y="1068773"/>
                </a:lnTo>
                <a:lnTo>
                  <a:pt x="1774543" y="1030761"/>
                </a:lnTo>
                <a:lnTo>
                  <a:pt x="1821776" y="992837"/>
                </a:lnTo>
                <a:lnTo>
                  <a:pt x="1868945" y="955056"/>
                </a:lnTo>
                <a:lnTo>
                  <a:pt x="1915992" y="917473"/>
                </a:lnTo>
                <a:lnTo>
                  <a:pt x="1962860" y="880143"/>
                </a:lnTo>
                <a:lnTo>
                  <a:pt x="2009490" y="843123"/>
                </a:lnTo>
                <a:lnTo>
                  <a:pt x="2055826" y="806468"/>
                </a:lnTo>
                <a:lnTo>
                  <a:pt x="2101810" y="770232"/>
                </a:lnTo>
                <a:lnTo>
                  <a:pt x="2147385" y="734473"/>
                </a:lnTo>
                <a:lnTo>
                  <a:pt x="2192492" y="699244"/>
                </a:lnTo>
                <a:lnTo>
                  <a:pt x="2237075" y="664603"/>
                </a:lnTo>
                <a:lnTo>
                  <a:pt x="2281076" y="630603"/>
                </a:lnTo>
                <a:lnTo>
                  <a:pt x="2324437" y="597301"/>
                </a:lnTo>
                <a:lnTo>
                  <a:pt x="2367102" y="564753"/>
                </a:lnTo>
                <a:lnTo>
                  <a:pt x="2409011" y="533013"/>
                </a:lnTo>
                <a:lnTo>
                  <a:pt x="2450108" y="502137"/>
                </a:lnTo>
                <a:lnTo>
                  <a:pt x="2490336" y="472182"/>
                </a:lnTo>
                <a:lnTo>
                  <a:pt x="2529636" y="443201"/>
                </a:lnTo>
                <a:lnTo>
                  <a:pt x="2567951" y="415251"/>
                </a:lnTo>
                <a:lnTo>
                  <a:pt x="2605225" y="388387"/>
                </a:lnTo>
                <a:lnTo>
                  <a:pt x="2641398" y="362665"/>
                </a:lnTo>
                <a:lnTo>
                  <a:pt x="2676414" y="338140"/>
                </a:lnTo>
                <a:lnTo>
                  <a:pt x="2710215" y="314868"/>
                </a:lnTo>
                <a:lnTo>
                  <a:pt x="2742744" y="292904"/>
                </a:lnTo>
                <a:lnTo>
                  <a:pt x="2803755" y="253123"/>
                </a:lnTo>
                <a:lnTo>
                  <a:pt x="2858985" y="219241"/>
                </a:lnTo>
                <a:lnTo>
                  <a:pt x="2932031" y="176177"/>
                </a:lnTo>
                <a:lnTo>
                  <a:pt x="2997740" y="137732"/>
                </a:lnTo>
                <a:lnTo>
                  <a:pt x="3056697" y="103938"/>
                </a:lnTo>
                <a:lnTo>
                  <a:pt x="3109485" y="74822"/>
                </a:lnTo>
                <a:lnTo>
                  <a:pt x="3156688" y="50413"/>
                </a:lnTo>
                <a:lnTo>
                  <a:pt x="3198888" y="30741"/>
                </a:lnTo>
                <a:lnTo>
                  <a:pt x="3236671" y="15835"/>
                </a:lnTo>
                <a:lnTo>
                  <a:pt x="3301315" y="435"/>
                </a:lnTo>
                <a:lnTo>
                  <a:pt x="3329344" y="0"/>
                </a:lnTo>
                <a:lnTo>
                  <a:pt x="3355289" y="4446"/>
                </a:lnTo>
                <a:lnTo>
                  <a:pt x="3403260" y="28100"/>
                </a:lnTo>
                <a:lnTo>
                  <a:pt x="3449897" y="71629"/>
                </a:lnTo>
                <a:lnTo>
                  <a:pt x="3499868" y="135265"/>
                </a:lnTo>
                <a:lnTo>
                  <a:pt x="3527562" y="174696"/>
                </a:lnTo>
                <a:lnTo>
                  <a:pt x="3557841" y="219241"/>
                </a:lnTo>
                <a:lnTo>
                  <a:pt x="3588677" y="273269"/>
                </a:lnTo>
                <a:lnTo>
                  <a:pt x="3617800" y="340144"/>
                </a:lnTo>
                <a:lnTo>
                  <a:pt x="3631788" y="377937"/>
                </a:lnTo>
                <a:lnTo>
                  <a:pt x="3645431" y="418388"/>
                </a:lnTo>
                <a:lnTo>
                  <a:pt x="3658757" y="461310"/>
                </a:lnTo>
                <a:lnTo>
                  <a:pt x="3671794" y="506520"/>
                </a:lnTo>
                <a:lnTo>
                  <a:pt x="3684568" y="553832"/>
                </a:lnTo>
                <a:lnTo>
                  <a:pt x="3697109" y="603062"/>
                </a:lnTo>
                <a:lnTo>
                  <a:pt x="3709444" y="654025"/>
                </a:lnTo>
                <a:lnTo>
                  <a:pt x="3721600" y="706535"/>
                </a:lnTo>
                <a:lnTo>
                  <a:pt x="3733606" y="760409"/>
                </a:lnTo>
                <a:lnTo>
                  <a:pt x="3745489" y="815460"/>
                </a:lnTo>
                <a:lnTo>
                  <a:pt x="3757277" y="871505"/>
                </a:lnTo>
                <a:lnTo>
                  <a:pt x="3768998" y="928358"/>
                </a:lnTo>
                <a:lnTo>
                  <a:pt x="3780679" y="985835"/>
                </a:lnTo>
                <a:lnTo>
                  <a:pt x="3792349" y="1043751"/>
                </a:lnTo>
                <a:lnTo>
                  <a:pt x="3804035" y="1101920"/>
                </a:lnTo>
                <a:lnTo>
                  <a:pt x="3815765" y="1160158"/>
                </a:lnTo>
                <a:lnTo>
                  <a:pt x="3827567" y="1218280"/>
                </a:lnTo>
                <a:lnTo>
                  <a:pt x="3839469" y="1276101"/>
                </a:lnTo>
                <a:lnTo>
                  <a:pt x="3851497" y="1333436"/>
                </a:lnTo>
                <a:lnTo>
                  <a:pt x="3863681" y="1390101"/>
                </a:lnTo>
                <a:lnTo>
                  <a:pt x="3876048" y="1445910"/>
                </a:lnTo>
                <a:lnTo>
                  <a:pt x="3888626" y="1500678"/>
                </a:lnTo>
                <a:lnTo>
                  <a:pt x="3901442" y="1554222"/>
                </a:lnTo>
                <a:lnTo>
                  <a:pt x="3914524" y="1606355"/>
                </a:lnTo>
                <a:lnTo>
                  <a:pt x="3927901" y="1656894"/>
                </a:lnTo>
                <a:lnTo>
                  <a:pt x="3941599" y="1705652"/>
                </a:lnTo>
                <a:lnTo>
                  <a:pt x="3955647" y="1752446"/>
                </a:lnTo>
                <a:lnTo>
                  <a:pt x="3970072" y="1797090"/>
                </a:lnTo>
                <a:lnTo>
                  <a:pt x="3984903" y="1839399"/>
                </a:lnTo>
                <a:lnTo>
                  <a:pt x="4000167" y="1879189"/>
                </a:lnTo>
                <a:lnTo>
                  <a:pt x="4015891" y="1916275"/>
                </a:lnTo>
                <a:lnTo>
                  <a:pt x="4048834" y="1981595"/>
                </a:lnTo>
                <a:lnTo>
                  <a:pt x="4099469" y="2053368"/>
                </a:lnTo>
                <a:lnTo>
                  <a:pt x="4135774" y="2090705"/>
                </a:lnTo>
                <a:lnTo>
                  <a:pt x="4174651" y="2121963"/>
                </a:lnTo>
                <a:lnTo>
                  <a:pt x="4215730" y="2147637"/>
                </a:lnTo>
                <a:lnTo>
                  <a:pt x="4258641" y="2168221"/>
                </a:lnTo>
                <a:lnTo>
                  <a:pt x="4303014" y="2184208"/>
                </a:lnTo>
                <a:lnTo>
                  <a:pt x="4348477" y="2196093"/>
                </a:lnTo>
                <a:lnTo>
                  <a:pt x="4394660" y="2204370"/>
                </a:lnTo>
                <a:lnTo>
                  <a:pt x="4441194" y="2209532"/>
                </a:lnTo>
                <a:lnTo>
                  <a:pt x="4487707" y="2212074"/>
                </a:lnTo>
                <a:lnTo>
                  <a:pt x="4533828" y="2212490"/>
                </a:lnTo>
                <a:lnTo>
                  <a:pt x="4579189" y="2211273"/>
                </a:lnTo>
                <a:lnTo>
                  <a:pt x="4623417" y="2208918"/>
                </a:lnTo>
                <a:lnTo>
                  <a:pt x="4666143" y="2205919"/>
                </a:lnTo>
                <a:lnTo>
                  <a:pt x="4706996" y="2202769"/>
                </a:lnTo>
                <a:lnTo>
                  <a:pt x="4745606" y="2199963"/>
                </a:lnTo>
                <a:lnTo>
                  <a:pt x="4781602" y="2197995"/>
                </a:lnTo>
                <a:lnTo>
                  <a:pt x="4814614" y="2197358"/>
                </a:lnTo>
                <a:lnTo>
                  <a:pt x="4844271" y="2198547"/>
                </a:lnTo>
                <a:lnTo>
                  <a:pt x="4870203" y="2202056"/>
                </a:lnTo>
                <a:lnTo>
                  <a:pt x="4892040" y="2208379"/>
                </a:lnTo>
              </a:path>
            </a:pathLst>
          </a:custGeom>
          <a:ln w="25907">
            <a:solidFill>
              <a:srgbClr val="FFCCFF"/>
            </a:solidFill>
            <a:prstDash val="lgDash"/>
          </a:ln>
        </p:spPr>
        <p:txBody>
          <a:bodyPr wrap="square" lIns="0" tIns="0" rIns="0" bIns="0" rtlCol="0"/>
          <a:lstStyle/>
          <a:p>
            <a:endParaRPr/>
          </a:p>
        </p:txBody>
      </p:sp>
      <p:sp>
        <p:nvSpPr>
          <p:cNvPr id="65" name="object 65"/>
          <p:cNvSpPr/>
          <p:nvPr/>
        </p:nvSpPr>
        <p:spPr>
          <a:xfrm>
            <a:off x="2059685" y="1986533"/>
            <a:ext cx="4956175" cy="3803015"/>
          </a:xfrm>
          <a:custGeom>
            <a:avLst/>
            <a:gdLst/>
            <a:ahLst/>
            <a:cxnLst/>
            <a:rect l="l" t="t" r="r" b="b"/>
            <a:pathLst>
              <a:path w="4956175" h="3803015">
                <a:moveTo>
                  <a:pt x="0" y="3577132"/>
                </a:moveTo>
                <a:lnTo>
                  <a:pt x="16304" y="3584894"/>
                </a:lnTo>
                <a:lnTo>
                  <a:pt x="32607" y="3589553"/>
                </a:lnTo>
                <a:lnTo>
                  <a:pt x="48909" y="3588002"/>
                </a:lnTo>
                <a:lnTo>
                  <a:pt x="65214" y="3577132"/>
                </a:lnTo>
                <a:lnTo>
                  <a:pt x="81513" y="3547114"/>
                </a:lnTo>
                <a:lnTo>
                  <a:pt x="97815" y="3502607"/>
                </a:lnTo>
                <a:lnTo>
                  <a:pt x="114117" y="3462241"/>
                </a:lnTo>
                <a:lnTo>
                  <a:pt x="130416" y="3444646"/>
                </a:lnTo>
                <a:lnTo>
                  <a:pt x="145194" y="3462241"/>
                </a:lnTo>
                <a:lnTo>
                  <a:pt x="158951" y="3502607"/>
                </a:lnTo>
                <a:lnTo>
                  <a:pt x="174745" y="3547114"/>
                </a:lnTo>
                <a:lnTo>
                  <a:pt x="195630" y="3577132"/>
                </a:lnTo>
                <a:lnTo>
                  <a:pt x="225182" y="3589555"/>
                </a:lnTo>
                <a:lnTo>
                  <a:pt x="260845" y="3593696"/>
                </a:lnTo>
                <a:lnTo>
                  <a:pt x="296507" y="3589555"/>
                </a:lnTo>
                <a:lnTo>
                  <a:pt x="326059" y="3577132"/>
                </a:lnTo>
                <a:lnTo>
                  <a:pt x="348474" y="3547114"/>
                </a:lnTo>
                <a:lnTo>
                  <a:pt x="366814" y="3502607"/>
                </a:lnTo>
                <a:lnTo>
                  <a:pt x="381077" y="3462241"/>
                </a:lnTo>
                <a:lnTo>
                  <a:pt x="391261" y="3444646"/>
                </a:lnTo>
                <a:lnTo>
                  <a:pt x="392792" y="3462241"/>
                </a:lnTo>
                <a:lnTo>
                  <a:pt x="387189" y="3502607"/>
                </a:lnTo>
                <a:lnTo>
                  <a:pt x="383623" y="3547114"/>
                </a:lnTo>
                <a:lnTo>
                  <a:pt x="391261" y="3577132"/>
                </a:lnTo>
                <a:lnTo>
                  <a:pt x="416229" y="3589555"/>
                </a:lnTo>
                <a:lnTo>
                  <a:pt x="452404" y="3593696"/>
                </a:lnTo>
                <a:lnTo>
                  <a:pt x="490615" y="3589555"/>
                </a:lnTo>
                <a:lnTo>
                  <a:pt x="521690" y="3577132"/>
                </a:lnTo>
                <a:lnTo>
                  <a:pt x="542576" y="3547114"/>
                </a:lnTo>
                <a:lnTo>
                  <a:pt x="558369" y="3502607"/>
                </a:lnTo>
                <a:lnTo>
                  <a:pt x="572127" y="3462241"/>
                </a:lnTo>
                <a:lnTo>
                  <a:pt x="586905" y="3444646"/>
                </a:lnTo>
                <a:lnTo>
                  <a:pt x="601675" y="3462241"/>
                </a:lnTo>
                <a:lnTo>
                  <a:pt x="615429" y="3502607"/>
                </a:lnTo>
                <a:lnTo>
                  <a:pt x="631221" y="3547114"/>
                </a:lnTo>
                <a:lnTo>
                  <a:pt x="652106" y="3577132"/>
                </a:lnTo>
                <a:lnTo>
                  <a:pt x="681659" y="3586450"/>
                </a:lnTo>
                <a:lnTo>
                  <a:pt x="717321" y="3585414"/>
                </a:lnTo>
                <a:lnTo>
                  <a:pt x="752983" y="3580238"/>
                </a:lnTo>
                <a:lnTo>
                  <a:pt x="782535" y="3577132"/>
                </a:lnTo>
                <a:lnTo>
                  <a:pt x="803421" y="3586448"/>
                </a:lnTo>
                <a:lnTo>
                  <a:pt x="819215" y="3601974"/>
                </a:lnTo>
                <a:lnTo>
                  <a:pt x="832972" y="3605079"/>
                </a:lnTo>
                <a:lnTo>
                  <a:pt x="855899" y="3541035"/>
                </a:lnTo>
                <a:lnTo>
                  <a:pt x="864049" y="3487083"/>
                </a:lnTo>
                <a:lnTo>
                  <a:pt x="872200" y="3422263"/>
                </a:lnTo>
                <a:lnTo>
                  <a:pt x="880351" y="3353562"/>
                </a:lnTo>
                <a:lnTo>
                  <a:pt x="888502" y="3287965"/>
                </a:lnTo>
                <a:lnTo>
                  <a:pt x="896652" y="3232461"/>
                </a:lnTo>
                <a:lnTo>
                  <a:pt x="904803" y="3194034"/>
                </a:lnTo>
                <a:lnTo>
                  <a:pt x="912952" y="3179673"/>
                </a:lnTo>
                <a:lnTo>
                  <a:pt x="920213" y="3193582"/>
                </a:lnTo>
                <a:lnTo>
                  <a:pt x="926201" y="3230909"/>
                </a:lnTo>
                <a:lnTo>
                  <a:pt x="931678" y="3285055"/>
                </a:lnTo>
                <a:lnTo>
                  <a:pt x="937410" y="3349423"/>
                </a:lnTo>
                <a:lnTo>
                  <a:pt x="944161" y="3417413"/>
                </a:lnTo>
                <a:lnTo>
                  <a:pt x="952694" y="3482427"/>
                </a:lnTo>
                <a:lnTo>
                  <a:pt x="963775" y="3537866"/>
                </a:lnTo>
                <a:lnTo>
                  <a:pt x="978166" y="3577132"/>
                </a:lnTo>
                <a:lnTo>
                  <a:pt x="1011032" y="3616877"/>
                </a:lnTo>
                <a:lnTo>
                  <a:pt x="1053288" y="3643374"/>
                </a:lnTo>
                <a:lnTo>
                  <a:pt x="1098675" y="3656623"/>
                </a:lnTo>
                <a:lnTo>
                  <a:pt x="1140931" y="3656624"/>
                </a:lnTo>
                <a:lnTo>
                  <a:pt x="1173797" y="3643376"/>
                </a:lnTo>
                <a:lnTo>
                  <a:pt x="1192212" y="3613014"/>
                </a:lnTo>
                <a:lnTo>
                  <a:pt x="1205194" y="3562411"/>
                </a:lnTo>
                <a:lnTo>
                  <a:pt x="1214553" y="3502607"/>
                </a:lnTo>
                <a:lnTo>
                  <a:pt x="1222101" y="3444644"/>
                </a:lnTo>
                <a:lnTo>
                  <a:pt x="1229650" y="3399562"/>
                </a:lnTo>
                <a:lnTo>
                  <a:pt x="1239012" y="3378403"/>
                </a:lnTo>
                <a:lnTo>
                  <a:pt x="1248926" y="3390593"/>
                </a:lnTo>
                <a:lnTo>
                  <a:pt x="1255709" y="3430870"/>
                </a:lnTo>
                <a:lnTo>
                  <a:pt x="1264056" y="3484925"/>
                </a:lnTo>
                <a:lnTo>
                  <a:pt x="1278663" y="3538448"/>
                </a:lnTo>
                <a:lnTo>
                  <a:pt x="1304226" y="3577132"/>
                </a:lnTo>
                <a:lnTo>
                  <a:pt x="1338643" y="3598906"/>
                </a:lnTo>
                <a:lnTo>
                  <a:pt x="1383929" y="3618840"/>
                </a:lnTo>
                <a:lnTo>
                  <a:pt x="1434649" y="3635095"/>
                </a:lnTo>
                <a:lnTo>
                  <a:pt x="1485368" y="3645830"/>
                </a:lnTo>
                <a:lnTo>
                  <a:pt x="1530654" y="3649204"/>
                </a:lnTo>
                <a:lnTo>
                  <a:pt x="1565071" y="3643376"/>
                </a:lnTo>
                <a:lnTo>
                  <a:pt x="1590634" y="3614227"/>
                </a:lnTo>
                <a:lnTo>
                  <a:pt x="1605240" y="3563882"/>
                </a:lnTo>
                <a:lnTo>
                  <a:pt x="1613586" y="3508238"/>
                </a:lnTo>
                <a:lnTo>
                  <a:pt x="1620365" y="3463194"/>
                </a:lnTo>
                <a:lnTo>
                  <a:pt x="1630273" y="3444646"/>
                </a:lnTo>
                <a:lnTo>
                  <a:pt x="1643318" y="3467434"/>
                </a:lnTo>
                <a:lnTo>
                  <a:pt x="1656363" y="3520959"/>
                </a:lnTo>
                <a:lnTo>
                  <a:pt x="1669407" y="3582964"/>
                </a:lnTo>
                <a:lnTo>
                  <a:pt x="1682448" y="3631188"/>
                </a:lnTo>
                <a:lnTo>
                  <a:pt x="1714121" y="3568053"/>
                </a:lnTo>
                <a:lnTo>
                  <a:pt x="1723437" y="3503742"/>
                </a:lnTo>
                <a:lnTo>
                  <a:pt x="1732753" y="3435568"/>
                </a:lnTo>
                <a:lnTo>
                  <a:pt x="1742068" y="3373960"/>
                </a:lnTo>
                <a:lnTo>
                  <a:pt x="1751385" y="3329348"/>
                </a:lnTo>
                <a:lnTo>
                  <a:pt x="1760702" y="3312160"/>
                </a:lnTo>
                <a:lnTo>
                  <a:pt x="1768305" y="3326451"/>
                </a:lnTo>
                <a:lnTo>
                  <a:pt x="1773628" y="3364305"/>
                </a:lnTo>
                <a:lnTo>
                  <a:pt x="1778381" y="3418189"/>
                </a:lnTo>
                <a:lnTo>
                  <a:pt x="1784276" y="3480570"/>
                </a:lnTo>
                <a:lnTo>
                  <a:pt x="1793024" y="3543916"/>
                </a:lnTo>
                <a:lnTo>
                  <a:pt x="1806333" y="3600695"/>
                </a:lnTo>
                <a:lnTo>
                  <a:pt x="1825917" y="3643376"/>
                </a:lnTo>
                <a:lnTo>
                  <a:pt x="1854625" y="3678524"/>
                </a:lnTo>
                <a:lnTo>
                  <a:pt x="1891889" y="3715024"/>
                </a:lnTo>
                <a:lnTo>
                  <a:pt x="1934285" y="3748822"/>
                </a:lnTo>
                <a:lnTo>
                  <a:pt x="1978393" y="3775861"/>
                </a:lnTo>
                <a:lnTo>
                  <a:pt x="2020790" y="3792084"/>
                </a:lnTo>
                <a:lnTo>
                  <a:pt x="2058054" y="3793436"/>
                </a:lnTo>
                <a:lnTo>
                  <a:pt x="2086762" y="3775862"/>
                </a:lnTo>
                <a:lnTo>
                  <a:pt x="2110524" y="3706383"/>
                </a:lnTo>
                <a:lnTo>
                  <a:pt x="2118657" y="3652234"/>
                </a:lnTo>
                <a:lnTo>
                  <a:pt x="2124879" y="3590121"/>
                </a:lnTo>
                <a:lnTo>
                  <a:pt x="2129630" y="3523778"/>
                </a:lnTo>
                <a:lnTo>
                  <a:pt x="2133353" y="3456937"/>
                </a:lnTo>
                <a:lnTo>
                  <a:pt x="2136488" y="3393332"/>
                </a:lnTo>
                <a:lnTo>
                  <a:pt x="2139475" y="3336694"/>
                </a:lnTo>
                <a:lnTo>
                  <a:pt x="2142756" y="3290757"/>
                </a:lnTo>
                <a:lnTo>
                  <a:pt x="2146772" y="3259254"/>
                </a:lnTo>
                <a:lnTo>
                  <a:pt x="2151964" y="3245916"/>
                </a:lnTo>
                <a:lnTo>
                  <a:pt x="2157899" y="3253833"/>
                </a:lnTo>
                <a:lnTo>
                  <a:pt x="2162922" y="3281424"/>
                </a:lnTo>
                <a:lnTo>
                  <a:pt x="2167422" y="3324515"/>
                </a:lnTo>
                <a:lnTo>
                  <a:pt x="2171792" y="3378933"/>
                </a:lnTo>
                <a:lnTo>
                  <a:pt x="2176422" y="3440506"/>
                </a:lnTo>
                <a:lnTo>
                  <a:pt x="2181705" y="3505059"/>
                </a:lnTo>
                <a:lnTo>
                  <a:pt x="2188030" y="3568420"/>
                </a:lnTo>
                <a:lnTo>
                  <a:pt x="2195790" y="3626416"/>
                </a:lnTo>
                <a:lnTo>
                  <a:pt x="2205376" y="3674873"/>
                </a:lnTo>
                <a:lnTo>
                  <a:pt x="2243745" y="3749029"/>
                </a:lnTo>
                <a:lnTo>
                  <a:pt x="2277558" y="3778318"/>
                </a:lnTo>
                <a:lnTo>
                  <a:pt x="2314994" y="3796566"/>
                </a:lnTo>
                <a:lnTo>
                  <a:pt x="2352429" y="3802853"/>
                </a:lnTo>
                <a:lnTo>
                  <a:pt x="2386242" y="3796258"/>
                </a:lnTo>
                <a:lnTo>
                  <a:pt x="2425422" y="3747692"/>
                </a:lnTo>
                <a:lnTo>
                  <a:pt x="2434815" y="3703438"/>
                </a:lnTo>
                <a:lnTo>
                  <a:pt x="2441793" y="3648281"/>
                </a:lnTo>
                <a:lnTo>
                  <a:pt x="2447161" y="3587399"/>
                </a:lnTo>
                <a:lnTo>
                  <a:pt x="2451724" y="3525972"/>
                </a:lnTo>
                <a:lnTo>
                  <a:pt x="2456287" y="3469179"/>
                </a:lnTo>
                <a:lnTo>
                  <a:pt x="2461655" y="3422201"/>
                </a:lnTo>
                <a:lnTo>
                  <a:pt x="2468632" y="3390215"/>
                </a:lnTo>
                <a:lnTo>
                  <a:pt x="2478024" y="3378403"/>
                </a:lnTo>
                <a:lnTo>
                  <a:pt x="2490009" y="3391670"/>
                </a:lnTo>
                <a:lnTo>
                  <a:pt x="2503873" y="3427290"/>
                </a:lnTo>
                <a:lnTo>
                  <a:pt x="2519080" y="3478995"/>
                </a:lnTo>
                <a:lnTo>
                  <a:pt x="2535092" y="3540514"/>
                </a:lnTo>
                <a:lnTo>
                  <a:pt x="2551372" y="3605576"/>
                </a:lnTo>
                <a:lnTo>
                  <a:pt x="2567384" y="3667912"/>
                </a:lnTo>
                <a:lnTo>
                  <a:pt x="2582590" y="3721252"/>
                </a:lnTo>
                <a:lnTo>
                  <a:pt x="2596454" y="3759325"/>
                </a:lnTo>
                <a:lnTo>
                  <a:pt x="2608440" y="3775862"/>
                </a:lnTo>
                <a:lnTo>
                  <a:pt x="2619269" y="3765704"/>
                </a:lnTo>
                <a:lnTo>
                  <a:pt x="2627804" y="3731871"/>
                </a:lnTo>
                <a:lnTo>
                  <a:pt x="2634810" y="3681736"/>
                </a:lnTo>
                <a:lnTo>
                  <a:pt x="2641052" y="3622675"/>
                </a:lnTo>
                <a:lnTo>
                  <a:pt x="2647293" y="3562060"/>
                </a:lnTo>
                <a:lnTo>
                  <a:pt x="2654297" y="3507268"/>
                </a:lnTo>
                <a:lnTo>
                  <a:pt x="2662830" y="3465671"/>
                </a:lnTo>
                <a:lnTo>
                  <a:pt x="2673654" y="3444646"/>
                </a:lnTo>
                <a:lnTo>
                  <a:pt x="2690866" y="3448632"/>
                </a:lnTo>
                <a:lnTo>
                  <a:pt x="2709888" y="3476540"/>
                </a:lnTo>
                <a:lnTo>
                  <a:pt x="2730720" y="3519169"/>
                </a:lnTo>
                <a:lnTo>
                  <a:pt x="2753363" y="3567319"/>
                </a:lnTo>
                <a:lnTo>
                  <a:pt x="2777818" y="3611788"/>
                </a:lnTo>
                <a:lnTo>
                  <a:pt x="2804083" y="3643376"/>
                </a:lnTo>
                <a:lnTo>
                  <a:pt x="2841123" y="3670401"/>
                </a:lnTo>
                <a:lnTo>
                  <a:pt x="2883902" y="3695308"/>
                </a:lnTo>
                <a:lnTo>
                  <a:pt x="2927723" y="3713327"/>
                </a:lnTo>
                <a:lnTo>
                  <a:pt x="2967892" y="3719687"/>
                </a:lnTo>
                <a:lnTo>
                  <a:pt x="2999714" y="3709619"/>
                </a:lnTo>
                <a:lnTo>
                  <a:pt x="3018129" y="3679257"/>
                </a:lnTo>
                <a:lnTo>
                  <a:pt x="3031111" y="3628654"/>
                </a:lnTo>
                <a:lnTo>
                  <a:pt x="3040470" y="3568850"/>
                </a:lnTo>
                <a:lnTo>
                  <a:pt x="3048018" y="3510887"/>
                </a:lnTo>
                <a:lnTo>
                  <a:pt x="3055567" y="3465805"/>
                </a:lnTo>
                <a:lnTo>
                  <a:pt x="3064929" y="3444646"/>
                </a:lnTo>
                <a:lnTo>
                  <a:pt x="3074837" y="3456837"/>
                </a:lnTo>
                <a:lnTo>
                  <a:pt x="3081616" y="3497114"/>
                </a:lnTo>
                <a:lnTo>
                  <a:pt x="3089961" y="3551168"/>
                </a:lnTo>
                <a:lnTo>
                  <a:pt x="3104568" y="3604692"/>
                </a:lnTo>
                <a:lnTo>
                  <a:pt x="3130130" y="3643376"/>
                </a:lnTo>
                <a:lnTo>
                  <a:pt x="3164548" y="3665149"/>
                </a:lnTo>
                <a:lnTo>
                  <a:pt x="3209833" y="3685083"/>
                </a:lnTo>
                <a:lnTo>
                  <a:pt x="3260553" y="3701338"/>
                </a:lnTo>
                <a:lnTo>
                  <a:pt x="3311273" y="3712073"/>
                </a:lnTo>
                <a:lnTo>
                  <a:pt x="3356558" y="3715447"/>
                </a:lnTo>
                <a:lnTo>
                  <a:pt x="3390976" y="3709619"/>
                </a:lnTo>
                <a:lnTo>
                  <a:pt x="3416539" y="3681530"/>
                </a:lnTo>
                <a:lnTo>
                  <a:pt x="3431146" y="3633303"/>
                </a:lnTo>
                <a:lnTo>
                  <a:pt x="3439493" y="3579249"/>
                </a:lnTo>
                <a:lnTo>
                  <a:pt x="3446276" y="3533675"/>
                </a:lnTo>
                <a:lnTo>
                  <a:pt x="3456190" y="3510889"/>
                </a:lnTo>
                <a:lnTo>
                  <a:pt x="3472495" y="3526934"/>
                </a:lnTo>
                <a:lnTo>
                  <a:pt x="3488797" y="3572994"/>
                </a:lnTo>
                <a:lnTo>
                  <a:pt x="3505100" y="3621123"/>
                </a:lnTo>
                <a:lnTo>
                  <a:pt x="3521405" y="3643376"/>
                </a:lnTo>
                <a:lnTo>
                  <a:pt x="3537704" y="3622675"/>
                </a:lnTo>
                <a:lnTo>
                  <a:pt x="3554007" y="3577132"/>
                </a:lnTo>
                <a:lnTo>
                  <a:pt x="3570313" y="3531590"/>
                </a:lnTo>
                <a:lnTo>
                  <a:pt x="3586619" y="3510889"/>
                </a:lnTo>
                <a:lnTo>
                  <a:pt x="3602918" y="3533142"/>
                </a:lnTo>
                <a:lnTo>
                  <a:pt x="3619220" y="3581271"/>
                </a:lnTo>
                <a:lnTo>
                  <a:pt x="3635522" y="3627330"/>
                </a:lnTo>
                <a:lnTo>
                  <a:pt x="3651821" y="3643376"/>
                </a:lnTo>
                <a:lnTo>
                  <a:pt x="3663823" y="3618470"/>
                </a:lnTo>
                <a:lnTo>
                  <a:pt x="3674780" y="3568655"/>
                </a:lnTo>
                <a:lnTo>
                  <a:pt x="3686258" y="3511420"/>
                </a:lnTo>
                <a:lnTo>
                  <a:pt x="3699822" y="3464254"/>
                </a:lnTo>
                <a:lnTo>
                  <a:pt x="3717036" y="3444646"/>
                </a:lnTo>
                <a:lnTo>
                  <a:pt x="3739988" y="3465314"/>
                </a:lnTo>
                <a:lnTo>
                  <a:pt x="3767637" y="3514599"/>
                </a:lnTo>
                <a:lnTo>
                  <a:pt x="3796851" y="3573423"/>
                </a:lnTo>
                <a:lnTo>
                  <a:pt x="3824499" y="3622708"/>
                </a:lnTo>
                <a:lnTo>
                  <a:pt x="3847452" y="3643376"/>
                </a:lnTo>
                <a:lnTo>
                  <a:pt x="3863628" y="3623767"/>
                </a:lnTo>
                <a:lnTo>
                  <a:pt x="3875107" y="3576601"/>
                </a:lnTo>
                <a:lnTo>
                  <a:pt x="3885020" y="3519366"/>
                </a:lnTo>
                <a:lnTo>
                  <a:pt x="3896496" y="3469552"/>
                </a:lnTo>
                <a:lnTo>
                  <a:pt x="3912666" y="3444646"/>
                </a:lnTo>
                <a:lnTo>
                  <a:pt x="3936667" y="3455246"/>
                </a:lnTo>
                <a:lnTo>
                  <a:pt x="3966405" y="3489692"/>
                </a:lnTo>
                <a:lnTo>
                  <a:pt x="3997184" y="3532086"/>
                </a:lnTo>
                <a:lnTo>
                  <a:pt x="4024313" y="3566532"/>
                </a:lnTo>
                <a:lnTo>
                  <a:pt x="4043095" y="3577132"/>
                </a:lnTo>
                <a:lnTo>
                  <a:pt x="4048309" y="3553286"/>
                </a:lnTo>
                <a:lnTo>
                  <a:pt x="4043090" y="3505590"/>
                </a:lnTo>
                <a:lnTo>
                  <a:pt x="4035264" y="3449945"/>
                </a:lnTo>
                <a:lnTo>
                  <a:pt x="4032658" y="3402249"/>
                </a:lnTo>
                <a:lnTo>
                  <a:pt x="4043095" y="3378403"/>
                </a:lnTo>
                <a:lnTo>
                  <a:pt x="4072830" y="3387943"/>
                </a:lnTo>
                <a:lnTo>
                  <a:pt x="4116652" y="3420270"/>
                </a:lnTo>
                <a:lnTo>
                  <a:pt x="4165170" y="3461075"/>
                </a:lnTo>
                <a:lnTo>
                  <a:pt x="4208991" y="3496051"/>
                </a:lnTo>
                <a:lnTo>
                  <a:pt x="4238726" y="3510889"/>
                </a:lnTo>
                <a:lnTo>
                  <a:pt x="4250951" y="3491740"/>
                </a:lnTo>
                <a:lnTo>
                  <a:pt x="4246875" y="3448785"/>
                </a:lnTo>
                <a:lnTo>
                  <a:pt x="4238724" y="3403760"/>
                </a:lnTo>
                <a:lnTo>
                  <a:pt x="4238726" y="3378403"/>
                </a:lnTo>
                <a:lnTo>
                  <a:pt x="4251973" y="3385649"/>
                </a:lnTo>
                <a:lnTo>
                  <a:pt x="4271333" y="3411524"/>
                </a:lnTo>
                <a:lnTo>
                  <a:pt x="4290693" y="3437399"/>
                </a:lnTo>
                <a:lnTo>
                  <a:pt x="4303941" y="3444646"/>
                </a:lnTo>
                <a:lnTo>
                  <a:pt x="4306993" y="3419289"/>
                </a:lnTo>
                <a:lnTo>
                  <a:pt x="4303936" y="3374264"/>
                </a:lnTo>
                <a:lnTo>
                  <a:pt x="4300881" y="3331309"/>
                </a:lnTo>
                <a:lnTo>
                  <a:pt x="4303941" y="3312160"/>
                </a:lnTo>
                <a:lnTo>
                  <a:pt x="4315654" y="3332861"/>
                </a:lnTo>
                <a:lnTo>
                  <a:pt x="4332465" y="3378403"/>
                </a:lnTo>
                <a:lnTo>
                  <a:pt x="4351314" y="3423945"/>
                </a:lnTo>
                <a:lnTo>
                  <a:pt x="4369142" y="3444646"/>
                </a:lnTo>
                <a:lnTo>
                  <a:pt x="4385449" y="3425497"/>
                </a:lnTo>
                <a:lnTo>
                  <a:pt x="4401754" y="3382541"/>
                </a:lnTo>
                <a:lnTo>
                  <a:pt x="4418057" y="3337516"/>
                </a:lnTo>
                <a:lnTo>
                  <a:pt x="4434357" y="3312160"/>
                </a:lnTo>
                <a:lnTo>
                  <a:pt x="4452190" y="3319406"/>
                </a:lnTo>
                <a:lnTo>
                  <a:pt x="4471041" y="3345281"/>
                </a:lnTo>
                <a:lnTo>
                  <a:pt x="4487853" y="3371156"/>
                </a:lnTo>
                <a:lnTo>
                  <a:pt x="4499571" y="3378403"/>
                </a:lnTo>
                <a:lnTo>
                  <a:pt x="4502629" y="3353046"/>
                </a:lnTo>
                <a:lnTo>
                  <a:pt x="4499571" y="3308021"/>
                </a:lnTo>
                <a:lnTo>
                  <a:pt x="4496514" y="3265065"/>
                </a:lnTo>
                <a:lnTo>
                  <a:pt x="4499571" y="3245916"/>
                </a:lnTo>
                <a:lnTo>
                  <a:pt x="4505912" y="3293298"/>
                </a:lnTo>
                <a:lnTo>
                  <a:pt x="4509761" y="3342693"/>
                </a:lnTo>
                <a:lnTo>
                  <a:pt x="4511856" y="3370948"/>
                </a:lnTo>
                <a:lnTo>
                  <a:pt x="4514063" y="3400483"/>
                </a:lnTo>
                <a:lnTo>
                  <a:pt x="4518818" y="3460113"/>
                </a:lnTo>
                <a:lnTo>
                  <a:pt x="4524025" y="3515028"/>
                </a:lnTo>
                <a:lnTo>
                  <a:pt x="4529686" y="3558672"/>
                </a:lnTo>
                <a:lnTo>
                  <a:pt x="4539026" y="3588667"/>
                </a:lnTo>
                <a:lnTo>
                  <a:pt x="4542366" y="3585928"/>
                </a:lnTo>
                <a:lnTo>
                  <a:pt x="4553066" y="3528031"/>
                </a:lnTo>
                <a:lnTo>
                  <a:pt x="4556859" y="3489440"/>
                </a:lnTo>
                <a:lnTo>
                  <a:pt x="4560766" y="3439837"/>
                </a:lnTo>
                <a:lnTo>
                  <a:pt x="4564786" y="3378403"/>
                </a:lnTo>
                <a:lnTo>
                  <a:pt x="4567819" y="3323954"/>
                </a:lnTo>
                <a:lnTo>
                  <a:pt x="4571069" y="3258047"/>
                </a:lnTo>
                <a:lnTo>
                  <a:pt x="4574520" y="3181502"/>
                </a:lnTo>
                <a:lnTo>
                  <a:pt x="4576316" y="3139495"/>
                </a:lnTo>
                <a:lnTo>
                  <a:pt x="4578157" y="3095136"/>
                </a:lnTo>
                <a:lnTo>
                  <a:pt x="4580040" y="3048527"/>
                </a:lnTo>
                <a:lnTo>
                  <a:pt x="4581964" y="2999770"/>
                </a:lnTo>
                <a:lnTo>
                  <a:pt x="4583926" y="2948968"/>
                </a:lnTo>
                <a:lnTo>
                  <a:pt x="4585925" y="2896223"/>
                </a:lnTo>
                <a:lnTo>
                  <a:pt x="4587959" y="2841638"/>
                </a:lnTo>
                <a:lnTo>
                  <a:pt x="4590026" y="2785315"/>
                </a:lnTo>
                <a:lnTo>
                  <a:pt x="4592123" y="2727356"/>
                </a:lnTo>
                <a:lnTo>
                  <a:pt x="4594249" y="2667864"/>
                </a:lnTo>
                <a:lnTo>
                  <a:pt x="4596402" y="2606941"/>
                </a:lnTo>
                <a:lnTo>
                  <a:pt x="4598580" y="2544690"/>
                </a:lnTo>
                <a:lnTo>
                  <a:pt x="4600781" y="2481213"/>
                </a:lnTo>
                <a:lnTo>
                  <a:pt x="4603003" y="2416612"/>
                </a:lnTo>
                <a:lnTo>
                  <a:pt x="4605244" y="2350991"/>
                </a:lnTo>
                <a:lnTo>
                  <a:pt x="4607502" y="2284451"/>
                </a:lnTo>
                <a:lnTo>
                  <a:pt x="4609775" y="2217094"/>
                </a:lnTo>
                <a:lnTo>
                  <a:pt x="4612062" y="2149024"/>
                </a:lnTo>
                <a:lnTo>
                  <a:pt x="4614360" y="2080342"/>
                </a:lnTo>
                <a:lnTo>
                  <a:pt x="4616667" y="2011151"/>
                </a:lnTo>
                <a:lnTo>
                  <a:pt x="4618981" y="1941553"/>
                </a:lnTo>
                <a:lnTo>
                  <a:pt x="4621301" y="1871652"/>
                </a:lnTo>
                <a:lnTo>
                  <a:pt x="4623625" y="1801549"/>
                </a:lnTo>
                <a:lnTo>
                  <a:pt x="4625950" y="1731346"/>
                </a:lnTo>
                <a:lnTo>
                  <a:pt x="4628274" y="1661146"/>
                </a:lnTo>
                <a:lnTo>
                  <a:pt x="4630596" y="1591052"/>
                </a:lnTo>
                <a:lnTo>
                  <a:pt x="4632914" y="1521166"/>
                </a:lnTo>
                <a:lnTo>
                  <a:pt x="4635226" y="1451590"/>
                </a:lnTo>
                <a:lnTo>
                  <a:pt x="4637529" y="1382427"/>
                </a:lnTo>
                <a:lnTo>
                  <a:pt x="4639822" y="1313779"/>
                </a:lnTo>
                <a:lnTo>
                  <a:pt x="4642103" y="1245749"/>
                </a:lnTo>
                <a:lnTo>
                  <a:pt x="4644370" y="1178438"/>
                </a:lnTo>
                <a:lnTo>
                  <a:pt x="4646620" y="1111950"/>
                </a:lnTo>
                <a:lnTo>
                  <a:pt x="4648853" y="1046387"/>
                </a:lnTo>
                <a:lnTo>
                  <a:pt x="4651066" y="981851"/>
                </a:lnTo>
                <a:lnTo>
                  <a:pt x="4653257" y="918445"/>
                </a:lnTo>
                <a:lnTo>
                  <a:pt x="4655424" y="856271"/>
                </a:lnTo>
                <a:lnTo>
                  <a:pt x="4657565" y="795431"/>
                </a:lnTo>
                <a:lnTo>
                  <a:pt x="4659679" y="736029"/>
                </a:lnTo>
                <a:lnTo>
                  <a:pt x="4661763" y="678165"/>
                </a:lnTo>
                <a:lnTo>
                  <a:pt x="4663815" y="621944"/>
                </a:lnTo>
                <a:lnTo>
                  <a:pt x="4665833" y="567466"/>
                </a:lnTo>
                <a:lnTo>
                  <a:pt x="4667816" y="514835"/>
                </a:lnTo>
                <a:lnTo>
                  <a:pt x="4669762" y="464153"/>
                </a:lnTo>
                <a:lnTo>
                  <a:pt x="4671668" y="415523"/>
                </a:lnTo>
                <a:lnTo>
                  <a:pt x="4673532" y="369046"/>
                </a:lnTo>
                <a:lnTo>
                  <a:pt x="4675353" y="324826"/>
                </a:lnTo>
                <a:lnTo>
                  <a:pt x="4677129" y="282964"/>
                </a:lnTo>
                <a:lnTo>
                  <a:pt x="4678858" y="243563"/>
                </a:lnTo>
                <a:lnTo>
                  <a:pt x="4682165" y="172555"/>
                </a:lnTo>
                <a:lnTo>
                  <a:pt x="4685260" y="112620"/>
                </a:lnTo>
                <a:lnTo>
                  <a:pt x="4688127" y="64577"/>
                </a:lnTo>
                <a:lnTo>
                  <a:pt x="4691965" y="16605"/>
                </a:lnTo>
                <a:lnTo>
                  <a:pt x="4695202" y="0"/>
                </a:lnTo>
                <a:lnTo>
                  <a:pt x="4696118" y="1842"/>
                </a:lnTo>
                <a:lnTo>
                  <a:pt x="4698698" y="44419"/>
                </a:lnTo>
                <a:lnTo>
                  <a:pt x="4699393" y="85442"/>
                </a:lnTo>
                <a:lnTo>
                  <a:pt x="4699731" y="138565"/>
                </a:lnTo>
                <a:lnTo>
                  <a:pt x="4699777" y="169416"/>
                </a:lnTo>
                <a:lnTo>
                  <a:pt x="4699745" y="202995"/>
                </a:lnTo>
                <a:lnTo>
                  <a:pt x="4699466" y="277939"/>
                </a:lnTo>
                <a:lnTo>
                  <a:pt x="4699226" y="319105"/>
                </a:lnTo>
                <a:lnTo>
                  <a:pt x="4698925" y="362603"/>
                </a:lnTo>
                <a:lnTo>
                  <a:pt x="4698566" y="408333"/>
                </a:lnTo>
                <a:lnTo>
                  <a:pt x="4698153" y="456196"/>
                </a:lnTo>
                <a:lnTo>
                  <a:pt x="4697691" y="506093"/>
                </a:lnTo>
                <a:lnTo>
                  <a:pt x="4697182" y="557924"/>
                </a:lnTo>
                <a:lnTo>
                  <a:pt x="4696632" y="611591"/>
                </a:lnTo>
                <a:lnTo>
                  <a:pt x="4696043" y="666994"/>
                </a:lnTo>
                <a:lnTo>
                  <a:pt x="4695420" y="724035"/>
                </a:lnTo>
                <a:lnTo>
                  <a:pt x="4694766" y="782614"/>
                </a:lnTo>
                <a:lnTo>
                  <a:pt x="4694086" y="842632"/>
                </a:lnTo>
                <a:lnTo>
                  <a:pt x="4693384" y="903990"/>
                </a:lnTo>
                <a:lnTo>
                  <a:pt x="4692663" y="966589"/>
                </a:lnTo>
                <a:lnTo>
                  <a:pt x="4691927" y="1030330"/>
                </a:lnTo>
                <a:lnTo>
                  <a:pt x="4691180" y="1095113"/>
                </a:lnTo>
                <a:lnTo>
                  <a:pt x="4690426" y="1160840"/>
                </a:lnTo>
                <a:lnTo>
                  <a:pt x="4689670" y="1227411"/>
                </a:lnTo>
                <a:lnTo>
                  <a:pt x="4688914" y="1294728"/>
                </a:lnTo>
                <a:lnTo>
                  <a:pt x="4688163" y="1362691"/>
                </a:lnTo>
                <a:lnTo>
                  <a:pt x="4687420" y="1431201"/>
                </a:lnTo>
                <a:lnTo>
                  <a:pt x="4686690" y="1500159"/>
                </a:lnTo>
                <a:lnTo>
                  <a:pt x="4685977" y="1569466"/>
                </a:lnTo>
                <a:lnTo>
                  <a:pt x="4685284" y="1639023"/>
                </a:lnTo>
                <a:lnTo>
                  <a:pt x="4684615" y="1708730"/>
                </a:lnTo>
                <a:lnTo>
                  <a:pt x="4683975" y="1778489"/>
                </a:lnTo>
                <a:lnTo>
                  <a:pt x="4683366" y="1848200"/>
                </a:lnTo>
                <a:lnTo>
                  <a:pt x="4682794" y="1917765"/>
                </a:lnTo>
                <a:lnTo>
                  <a:pt x="4682261" y="1987083"/>
                </a:lnTo>
                <a:lnTo>
                  <a:pt x="4681773" y="2056057"/>
                </a:lnTo>
                <a:lnTo>
                  <a:pt x="4681331" y="2124587"/>
                </a:lnTo>
                <a:lnTo>
                  <a:pt x="4680942" y="2192574"/>
                </a:lnTo>
                <a:lnTo>
                  <a:pt x="4680608" y="2259918"/>
                </a:lnTo>
                <a:lnTo>
                  <a:pt x="4680333" y="2326521"/>
                </a:lnTo>
                <a:lnTo>
                  <a:pt x="4680122" y="2392284"/>
                </a:lnTo>
                <a:lnTo>
                  <a:pt x="4679978" y="2457107"/>
                </a:lnTo>
                <a:lnTo>
                  <a:pt x="4679905" y="2520891"/>
                </a:lnTo>
                <a:lnTo>
                  <a:pt x="4679907" y="2583538"/>
                </a:lnTo>
                <a:lnTo>
                  <a:pt x="4679988" y="2644947"/>
                </a:lnTo>
                <a:lnTo>
                  <a:pt x="4680152" y="2705021"/>
                </a:lnTo>
                <a:lnTo>
                  <a:pt x="4680403" y="2763659"/>
                </a:lnTo>
                <a:lnTo>
                  <a:pt x="4680744" y="2820763"/>
                </a:lnTo>
                <a:lnTo>
                  <a:pt x="4681179" y="2876234"/>
                </a:lnTo>
                <a:lnTo>
                  <a:pt x="4681714" y="2929972"/>
                </a:lnTo>
                <a:lnTo>
                  <a:pt x="4682350" y="2981879"/>
                </a:lnTo>
                <a:lnTo>
                  <a:pt x="4683093" y="3031855"/>
                </a:lnTo>
                <a:lnTo>
                  <a:pt x="4683946" y="3079801"/>
                </a:lnTo>
                <a:lnTo>
                  <a:pt x="4684913" y="3125618"/>
                </a:lnTo>
                <a:lnTo>
                  <a:pt x="4685997" y="3169207"/>
                </a:lnTo>
                <a:lnTo>
                  <a:pt x="4687204" y="3210469"/>
                </a:lnTo>
                <a:lnTo>
                  <a:pt x="4688537" y="3249305"/>
                </a:lnTo>
                <a:lnTo>
                  <a:pt x="4691595" y="3319301"/>
                </a:lnTo>
                <a:lnTo>
                  <a:pt x="4695202" y="3378403"/>
                </a:lnTo>
                <a:lnTo>
                  <a:pt x="4701849" y="3458251"/>
                </a:lnTo>
                <a:lnTo>
                  <a:pt x="4709341" y="3527799"/>
                </a:lnTo>
                <a:lnTo>
                  <a:pt x="4717636" y="3587561"/>
                </a:lnTo>
                <a:lnTo>
                  <a:pt x="4726691" y="3638054"/>
                </a:lnTo>
                <a:lnTo>
                  <a:pt x="4736464" y="3679791"/>
                </a:lnTo>
                <a:lnTo>
                  <a:pt x="4757997" y="3739060"/>
                </a:lnTo>
                <a:lnTo>
                  <a:pt x="4781896" y="3769489"/>
                </a:lnTo>
                <a:lnTo>
                  <a:pt x="4807823" y="3775197"/>
                </a:lnTo>
                <a:lnTo>
                  <a:pt x="4821441" y="3770068"/>
                </a:lnTo>
                <a:lnTo>
                  <a:pt x="4864409" y="3728932"/>
                </a:lnTo>
                <a:lnTo>
                  <a:pt x="4894392" y="3685199"/>
                </a:lnTo>
                <a:lnTo>
                  <a:pt x="4925051" y="3633226"/>
                </a:lnTo>
                <a:lnTo>
                  <a:pt x="4940528" y="3605436"/>
                </a:lnTo>
                <a:lnTo>
                  <a:pt x="4956048" y="3577132"/>
                </a:lnTo>
              </a:path>
            </a:pathLst>
          </a:custGeom>
          <a:ln w="25908">
            <a:solidFill>
              <a:srgbClr val="00FFFF"/>
            </a:solidFill>
          </a:ln>
        </p:spPr>
        <p:txBody>
          <a:bodyPr wrap="square" lIns="0" tIns="0" rIns="0" bIns="0" rtlCol="0"/>
          <a:lstStyle/>
          <a:p>
            <a:endParaRPr/>
          </a:p>
        </p:txBody>
      </p:sp>
      <p:sp>
        <p:nvSpPr>
          <p:cNvPr id="66" name="object 66"/>
          <p:cNvSpPr txBox="1"/>
          <p:nvPr/>
        </p:nvSpPr>
        <p:spPr>
          <a:xfrm>
            <a:off x="7334225" y="2555875"/>
            <a:ext cx="280035" cy="2458085"/>
          </a:xfrm>
          <a:prstGeom prst="rect">
            <a:avLst/>
          </a:prstGeom>
        </p:spPr>
        <p:txBody>
          <a:bodyPr vert="vert" wrap="square" lIns="0" tIns="0" rIns="0" bIns="0" rtlCol="0">
            <a:spAutoFit/>
          </a:bodyPr>
          <a:lstStyle/>
          <a:p>
            <a:pPr marL="12700">
              <a:lnSpc>
                <a:spcPts val="2085"/>
              </a:lnSpc>
            </a:pPr>
            <a:r>
              <a:rPr sz="2000" dirty="0">
                <a:latin typeface="Comic Sans MS"/>
                <a:cs typeface="Comic Sans MS"/>
              </a:rPr>
              <a:t>P</a:t>
            </a:r>
            <a:r>
              <a:rPr sz="2000" spc="-5" dirty="0">
                <a:latin typeface="Comic Sans MS"/>
                <a:cs typeface="Comic Sans MS"/>
              </a:rPr>
              <a:t>r</a:t>
            </a:r>
            <a:r>
              <a:rPr sz="2000" dirty="0">
                <a:latin typeface="Comic Sans MS"/>
                <a:cs typeface="Comic Sans MS"/>
              </a:rPr>
              <a:t>og</a:t>
            </a:r>
            <a:r>
              <a:rPr sz="2000" spc="-10" dirty="0">
                <a:latin typeface="Comic Sans MS"/>
                <a:cs typeface="Comic Sans MS"/>
              </a:rPr>
              <a:t>e</a:t>
            </a:r>
            <a:r>
              <a:rPr sz="2000" spc="-5" dirty="0">
                <a:latin typeface="Comic Sans MS"/>
                <a:cs typeface="Comic Sans MS"/>
              </a:rPr>
              <a:t>s</a:t>
            </a:r>
            <a:r>
              <a:rPr sz="2000" dirty="0">
                <a:latin typeface="Comic Sans MS"/>
                <a:cs typeface="Comic Sans MS"/>
              </a:rPr>
              <a:t>t</a:t>
            </a:r>
            <a:r>
              <a:rPr sz="2000" spc="-10" dirty="0">
                <a:latin typeface="Comic Sans MS"/>
                <a:cs typeface="Comic Sans MS"/>
              </a:rPr>
              <a:t>e</a:t>
            </a:r>
            <a:r>
              <a:rPr sz="2000" spc="-5" dirty="0">
                <a:latin typeface="Comic Sans MS"/>
                <a:cs typeface="Comic Sans MS"/>
              </a:rPr>
              <a:t>r</a:t>
            </a:r>
            <a:r>
              <a:rPr sz="2000" dirty="0">
                <a:latin typeface="Comic Sans MS"/>
                <a:cs typeface="Comic Sans MS"/>
              </a:rPr>
              <a:t>on</a:t>
            </a:r>
            <a:r>
              <a:rPr sz="2000" spc="-5" dirty="0">
                <a:latin typeface="Comic Sans MS"/>
                <a:cs typeface="Comic Sans MS"/>
              </a:rPr>
              <a:t> (n</a:t>
            </a:r>
            <a:r>
              <a:rPr sz="2000" dirty="0">
                <a:latin typeface="Comic Sans MS"/>
                <a:cs typeface="Comic Sans MS"/>
              </a:rPr>
              <a:t>g</a:t>
            </a:r>
            <a:r>
              <a:rPr sz="2000" spc="-10" dirty="0">
                <a:latin typeface="Comic Sans MS"/>
                <a:cs typeface="Comic Sans MS"/>
              </a:rPr>
              <a:t>/</a:t>
            </a:r>
            <a:r>
              <a:rPr sz="2000" dirty="0">
                <a:latin typeface="Comic Sans MS"/>
                <a:cs typeface="Comic Sans MS"/>
              </a:rPr>
              <a:t>m</a:t>
            </a:r>
            <a:r>
              <a:rPr sz="2000" spc="-5" dirty="0">
                <a:latin typeface="Comic Sans MS"/>
                <a:cs typeface="Comic Sans MS"/>
              </a:rPr>
              <a:t>L</a:t>
            </a:r>
            <a:r>
              <a:rPr sz="2000" dirty="0">
                <a:latin typeface="Comic Sans MS"/>
                <a:cs typeface="Comic Sans MS"/>
              </a:rPr>
              <a:t>)</a:t>
            </a:r>
            <a:endParaRPr sz="2000">
              <a:latin typeface="Comic Sans MS"/>
              <a:cs typeface="Comic Sans MS"/>
            </a:endParaRPr>
          </a:p>
        </p:txBody>
      </p:sp>
      <p:sp>
        <p:nvSpPr>
          <p:cNvPr id="67" name="object 67"/>
          <p:cNvSpPr txBox="1"/>
          <p:nvPr/>
        </p:nvSpPr>
        <p:spPr>
          <a:xfrm>
            <a:off x="1321904" y="2962229"/>
            <a:ext cx="280035" cy="1359535"/>
          </a:xfrm>
          <a:prstGeom prst="rect">
            <a:avLst/>
          </a:prstGeom>
        </p:spPr>
        <p:txBody>
          <a:bodyPr vert="vert270" wrap="square" lIns="0" tIns="0" rIns="0" bIns="0" rtlCol="0">
            <a:spAutoFit/>
          </a:bodyPr>
          <a:lstStyle/>
          <a:p>
            <a:pPr marL="12700">
              <a:lnSpc>
                <a:spcPts val="2085"/>
              </a:lnSpc>
            </a:pPr>
            <a:r>
              <a:rPr sz="2000" spc="-5" dirty="0">
                <a:latin typeface="Comic Sans MS"/>
                <a:cs typeface="Comic Sans MS"/>
              </a:rPr>
              <a:t>L</a:t>
            </a:r>
            <a:r>
              <a:rPr sz="2000" dirty="0">
                <a:latin typeface="Comic Sans MS"/>
                <a:cs typeface="Comic Sans MS"/>
              </a:rPr>
              <a:t>H</a:t>
            </a:r>
            <a:r>
              <a:rPr sz="2000" spc="-5" dirty="0">
                <a:latin typeface="Comic Sans MS"/>
                <a:cs typeface="Comic Sans MS"/>
              </a:rPr>
              <a:t> (n</a:t>
            </a:r>
            <a:r>
              <a:rPr sz="2000" dirty="0">
                <a:latin typeface="Comic Sans MS"/>
                <a:cs typeface="Comic Sans MS"/>
              </a:rPr>
              <a:t>g</a:t>
            </a:r>
            <a:r>
              <a:rPr sz="2000" spc="-10" dirty="0">
                <a:latin typeface="Comic Sans MS"/>
                <a:cs typeface="Comic Sans MS"/>
              </a:rPr>
              <a:t>/</a:t>
            </a:r>
            <a:r>
              <a:rPr sz="2000" dirty="0">
                <a:latin typeface="Comic Sans MS"/>
                <a:cs typeface="Comic Sans MS"/>
              </a:rPr>
              <a:t>m</a:t>
            </a:r>
            <a:r>
              <a:rPr sz="2000" spc="-5" dirty="0">
                <a:latin typeface="Comic Sans MS"/>
                <a:cs typeface="Comic Sans MS"/>
              </a:rPr>
              <a:t>L</a:t>
            </a:r>
            <a:r>
              <a:rPr sz="2000" dirty="0">
                <a:latin typeface="Comic Sans MS"/>
                <a:cs typeface="Comic Sans MS"/>
              </a:rPr>
              <a:t>)</a:t>
            </a:r>
            <a:endParaRPr sz="2000">
              <a:latin typeface="Comic Sans MS"/>
              <a:cs typeface="Comic Sans MS"/>
            </a:endParaRPr>
          </a:p>
        </p:txBody>
      </p:sp>
      <p:sp>
        <p:nvSpPr>
          <p:cNvPr id="68" name="object 68"/>
          <p:cNvSpPr txBox="1"/>
          <p:nvPr/>
        </p:nvSpPr>
        <p:spPr>
          <a:xfrm>
            <a:off x="6542087" y="5928486"/>
            <a:ext cx="1837055" cy="320040"/>
          </a:xfrm>
          <a:prstGeom prst="rect">
            <a:avLst/>
          </a:prstGeom>
        </p:spPr>
        <p:txBody>
          <a:bodyPr vert="horz" wrap="square" lIns="0" tIns="0" rIns="0" bIns="0" rtlCol="0">
            <a:spAutoFit/>
          </a:bodyPr>
          <a:lstStyle/>
          <a:p>
            <a:pPr marL="12700">
              <a:lnSpc>
                <a:spcPct val="100000"/>
              </a:lnSpc>
            </a:pPr>
            <a:r>
              <a:rPr sz="2400" spc="7" baseline="24305" dirty="0">
                <a:latin typeface="Comic Sans MS"/>
                <a:cs typeface="Comic Sans MS"/>
              </a:rPr>
              <a:t>21</a:t>
            </a:r>
            <a:r>
              <a:rPr sz="2000" spc="5" dirty="0">
                <a:latin typeface="Comic Sans MS"/>
                <a:cs typeface="Comic Sans MS"/>
              </a:rPr>
              <a:t>Siklus</a:t>
            </a:r>
            <a:r>
              <a:rPr sz="2000" spc="-90" dirty="0">
                <a:latin typeface="Comic Sans MS"/>
                <a:cs typeface="Comic Sans MS"/>
              </a:rPr>
              <a:t> </a:t>
            </a:r>
            <a:r>
              <a:rPr sz="2000" spc="-5" dirty="0">
                <a:latin typeface="Comic Sans MS"/>
                <a:cs typeface="Comic Sans MS"/>
              </a:rPr>
              <a:t>günleri</a:t>
            </a:r>
            <a:endParaRPr sz="2000">
              <a:latin typeface="Comic Sans MS"/>
              <a:cs typeface="Comic Sans MS"/>
            </a:endParaRPr>
          </a:p>
        </p:txBody>
      </p:sp>
      <p:sp>
        <p:nvSpPr>
          <p:cNvPr id="69" name="object 69"/>
          <p:cNvSpPr txBox="1"/>
          <p:nvPr/>
        </p:nvSpPr>
        <p:spPr>
          <a:xfrm>
            <a:off x="2220772" y="6163817"/>
            <a:ext cx="396240" cy="258445"/>
          </a:xfrm>
          <a:prstGeom prst="rect">
            <a:avLst/>
          </a:prstGeom>
        </p:spPr>
        <p:txBody>
          <a:bodyPr vert="horz" wrap="square" lIns="0" tIns="0" rIns="0" bIns="0" rtlCol="0">
            <a:spAutoFit/>
          </a:bodyPr>
          <a:lstStyle/>
          <a:p>
            <a:pPr marL="12700">
              <a:lnSpc>
                <a:spcPct val="100000"/>
              </a:lnSpc>
            </a:pPr>
            <a:r>
              <a:rPr sz="1600" spc="-10" dirty="0">
                <a:latin typeface="Comic Sans MS"/>
                <a:cs typeface="Comic Sans MS"/>
              </a:rPr>
              <a:t>228</a:t>
            </a:r>
            <a:endParaRPr sz="1600">
              <a:latin typeface="Comic Sans MS"/>
              <a:cs typeface="Comic Sans MS"/>
            </a:endParaRPr>
          </a:p>
        </p:txBody>
      </p:sp>
      <p:sp>
        <p:nvSpPr>
          <p:cNvPr id="70" name="object 70"/>
          <p:cNvSpPr txBox="1"/>
          <p:nvPr/>
        </p:nvSpPr>
        <p:spPr>
          <a:xfrm>
            <a:off x="2578036" y="5887594"/>
            <a:ext cx="1485900" cy="534670"/>
          </a:xfrm>
          <a:prstGeom prst="rect">
            <a:avLst/>
          </a:prstGeom>
        </p:spPr>
        <p:txBody>
          <a:bodyPr vert="horz" wrap="square" lIns="0" tIns="0" rIns="0" bIns="0" rtlCol="0">
            <a:spAutoFit/>
          </a:bodyPr>
          <a:lstStyle/>
          <a:p>
            <a:pPr algn="ctr">
              <a:lnSpc>
                <a:spcPct val="100000"/>
              </a:lnSpc>
              <a:tabLst>
                <a:tab pos="439420" algn="l"/>
                <a:tab pos="893444" algn="l"/>
                <a:tab pos="1336040" algn="l"/>
              </a:tabLst>
            </a:pPr>
            <a:r>
              <a:rPr sz="1600" spc="-5" dirty="0">
                <a:latin typeface="Comic Sans MS"/>
                <a:cs typeface="Comic Sans MS"/>
              </a:rPr>
              <a:t>3	5	7	</a:t>
            </a:r>
            <a:r>
              <a:rPr sz="1600" i="1" spc="-5" dirty="0">
                <a:latin typeface="Comic Sans MS"/>
                <a:cs typeface="Comic Sans MS"/>
              </a:rPr>
              <a:t>9</a:t>
            </a:r>
            <a:endParaRPr sz="1600">
              <a:latin typeface="Comic Sans MS"/>
              <a:cs typeface="Comic Sans MS"/>
            </a:endParaRPr>
          </a:p>
          <a:p>
            <a:pPr marR="28575" algn="ctr">
              <a:lnSpc>
                <a:spcPct val="100000"/>
              </a:lnSpc>
              <a:spcBef>
                <a:spcPts val="254"/>
              </a:spcBef>
            </a:pPr>
            <a:r>
              <a:rPr sz="1600" spc="-5" dirty="0">
                <a:latin typeface="Comic Sans MS"/>
                <a:cs typeface="Comic Sans MS"/>
              </a:rPr>
              <a:t>316</a:t>
            </a:r>
            <a:endParaRPr sz="1600">
              <a:latin typeface="Comic Sans MS"/>
              <a:cs typeface="Comic Sans MS"/>
            </a:endParaRPr>
          </a:p>
        </p:txBody>
      </p:sp>
      <p:sp>
        <p:nvSpPr>
          <p:cNvPr id="71" name="object 71"/>
          <p:cNvSpPr txBox="1"/>
          <p:nvPr/>
        </p:nvSpPr>
        <p:spPr>
          <a:xfrm>
            <a:off x="4008920" y="6163817"/>
            <a:ext cx="2588895" cy="258445"/>
          </a:xfrm>
          <a:prstGeom prst="rect">
            <a:avLst/>
          </a:prstGeom>
        </p:spPr>
        <p:txBody>
          <a:bodyPr vert="horz" wrap="square" lIns="0" tIns="0" rIns="0" bIns="0" rtlCol="0">
            <a:spAutoFit/>
          </a:bodyPr>
          <a:lstStyle/>
          <a:p>
            <a:pPr marL="12700">
              <a:lnSpc>
                <a:spcPct val="100000"/>
              </a:lnSpc>
              <a:tabLst>
                <a:tab pos="945515" algn="l"/>
                <a:tab pos="1787525" algn="l"/>
                <a:tab pos="2328545" algn="l"/>
              </a:tabLst>
            </a:pPr>
            <a:r>
              <a:rPr sz="1600" spc="-10" dirty="0">
                <a:latin typeface="Comic Sans MS"/>
                <a:cs typeface="Comic Sans MS"/>
              </a:rPr>
              <a:t>3</a:t>
            </a:r>
            <a:r>
              <a:rPr sz="1600" spc="-5" dirty="0">
                <a:latin typeface="Comic Sans MS"/>
                <a:cs typeface="Comic Sans MS"/>
              </a:rPr>
              <a:t>10</a:t>
            </a:r>
            <a:r>
              <a:rPr sz="1600" dirty="0">
                <a:latin typeface="Comic Sans MS"/>
                <a:cs typeface="Comic Sans MS"/>
              </a:rPr>
              <a:t>	</a:t>
            </a:r>
            <a:r>
              <a:rPr sz="1600" spc="-10" dirty="0">
                <a:latin typeface="Comic Sans MS"/>
                <a:cs typeface="Comic Sans MS"/>
              </a:rPr>
              <a:t>30</a:t>
            </a:r>
            <a:r>
              <a:rPr sz="1600" spc="-5" dirty="0">
                <a:latin typeface="Comic Sans MS"/>
                <a:cs typeface="Comic Sans MS"/>
              </a:rPr>
              <a:t>9</a:t>
            </a:r>
            <a:r>
              <a:rPr sz="1600" dirty="0">
                <a:latin typeface="Comic Sans MS"/>
                <a:cs typeface="Comic Sans MS"/>
              </a:rPr>
              <a:t>	</a:t>
            </a:r>
            <a:r>
              <a:rPr sz="1600" spc="-5" dirty="0">
                <a:latin typeface="Comic Sans MS"/>
                <a:cs typeface="Comic Sans MS"/>
              </a:rPr>
              <a:t>1</a:t>
            </a:r>
            <a:r>
              <a:rPr sz="1600" spc="-10" dirty="0">
                <a:latin typeface="Comic Sans MS"/>
                <a:cs typeface="Comic Sans MS"/>
              </a:rPr>
              <a:t>4</a:t>
            </a:r>
            <a:r>
              <a:rPr sz="1600" spc="-5" dirty="0">
                <a:latin typeface="Comic Sans MS"/>
                <a:cs typeface="Comic Sans MS"/>
              </a:rPr>
              <a:t>5</a:t>
            </a:r>
            <a:r>
              <a:rPr sz="1600" dirty="0">
                <a:latin typeface="Comic Sans MS"/>
                <a:cs typeface="Comic Sans MS"/>
              </a:rPr>
              <a:t>	</a:t>
            </a:r>
            <a:r>
              <a:rPr sz="1600" spc="-10" dirty="0">
                <a:latin typeface="Comic Sans MS"/>
                <a:cs typeface="Comic Sans MS"/>
              </a:rPr>
              <a:t>55</a:t>
            </a:r>
            <a:endParaRPr sz="1600">
              <a:latin typeface="Comic Sans MS"/>
              <a:cs typeface="Comic Sans MS"/>
            </a:endParaRPr>
          </a:p>
        </p:txBody>
      </p:sp>
      <p:sp>
        <p:nvSpPr>
          <p:cNvPr id="72" name="object 72"/>
          <p:cNvSpPr txBox="1"/>
          <p:nvPr/>
        </p:nvSpPr>
        <p:spPr>
          <a:xfrm>
            <a:off x="4192765" y="6417690"/>
            <a:ext cx="2752725" cy="320040"/>
          </a:xfrm>
          <a:prstGeom prst="rect">
            <a:avLst/>
          </a:prstGeom>
        </p:spPr>
        <p:txBody>
          <a:bodyPr vert="horz" wrap="square" lIns="0" tIns="0" rIns="0" bIns="0" rtlCol="0">
            <a:spAutoFit/>
          </a:bodyPr>
          <a:lstStyle/>
          <a:p>
            <a:pPr marL="12700">
              <a:lnSpc>
                <a:spcPct val="100000"/>
              </a:lnSpc>
            </a:pPr>
            <a:r>
              <a:rPr sz="2000" spc="-5" dirty="0">
                <a:latin typeface="Comic Sans MS"/>
                <a:cs typeface="Comic Sans MS"/>
              </a:rPr>
              <a:t>Salınım Aralığı</a:t>
            </a:r>
            <a:r>
              <a:rPr sz="2000" spc="-35" dirty="0">
                <a:latin typeface="Comic Sans MS"/>
                <a:cs typeface="Comic Sans MS"/>
              </a:rPr>
              <a:t> </a:t>
            </a:r>
            <a:r>
              <a:rPr sz="2000" spc="-5" dirty="0">
                <a:latin typeface="Comic Sans MS"/>
                <a:cs typeface="Comic Sans MS"/>
              </a:rPr>
              <a:t>(dakika)</a:t>
            </a:r>
            <a:endParaRPr sz="2000">
              <a:latin typeface="Comic Sans MS"/>
              <a:cs typeface="Comic Sans MS"/>
            </a:endParaRPr>
          </a:p>
        </p:txBody>
      </p:sp>
      <p:sp>
        <p:nvSpPr>
          <p:cNvPr id="73" name="object 73"/>
          <p:cNvSpPr/>
          <p:nvPr/>
        </p:nvSpPr>
        <p:spPr>
          <a:xfrm>
            <a:off x="1448561" y="4379214"/>
            <a:ext cx="0" cy="574675"/>
          </a:xfrm>
          <a:custGeom>
            <a:avLst/>
            <a:gdLst/>
            <a:ahLst/>
            <a:cxnLst/>
            <a:rect l="l" t="t" r="r" b="b"/>
            <a:pathLst>
              <a:path h="574675">
                <a:moveTo>
                  <a:pt x="0" y="0"/>
                </a:moveTo>
                <a:lnTo>
                  <a:pt x="0" y="574548"/>
                </a:lnTo>
              </a:path>
            </a:pathLst>
          </a:custGeom>
          <a:ln w="25908">
            <a:solidFill>
              <a:srgbClr val="00FFFF"/>
            </a:solidFill>
          </a:ln>
        </p:spPr>
        <p:txBody>
          <a:bodyPr wrap="square" lIns="0" tIns="0" rIns="0" bIns="0" rtlCol="0"/>
          <a:lstStyle/>
          <a:p>
            <a:endParaRPr/>
          </a:p>
        </p:txBody>
      </p:sp>
      <p:sp>
        <p:nvSpPr>
          <p:cNvPr id="74" name="object 74"/>
          <p:cNvSpPr/>
          <p:nvPr/>
        </p:nvSpPr>
        <p:spPr>
          <a:xfrm>
            <a:off x="7495793" y="1942338"/>
            <a:ext cx="0" cy="576580"/>
          </a:xfrm>
          <a:custGeom>
            <a:avLst/>
            <a:gdLst/>
            <a:ahLst/>
            <a:cxnLst/>
            <a:rect l="l" t="t" r="r" b="b"/>
            <a:pathLst>
              <a:path h="576580">
                <a:moveTo>
                  <a:pt x="0" y="0"/>
                </a:moveTo>
                <a:lnTo>
                  <a:pt x="0" y="576072"/>
                </a:lnTo>
              </a:path>
            </a:pathLst>
          </a:custGeom>
          <a:ln w="25908">
            <a:solidFill>
              <a:srgbClr val="FFCCFF"/>
            </a:solidFill>
            <a:prstDash val="lgDash"/>
          </a:ln>
        </p:spPr>
        <p:txBody>
          <a:bodyPr wrap="square" lIns="0" tIns="0" rIns="0" bIns="0" rtlCol="0"/>
          <a:lstStyle/>
          <a:p>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114800" y="3505200"/>
            <a:ext cx="0" cy="3124200"/>
          </a:xfrm>
          <a:custGeom>
            <a:avLst/>
            <a:gdLst/>
            <a:ahLst/>
            <a:cxnLst/>
            <a:rect l="l" t="t" r="r" b="b"/>
            <a:pathLst>
              <a:path h="3124200">
                <a:moveTo>
                  <a:pt x="0" y="0"/>
                </a:moveTo>
                <a:lnTo>
                  <a:pt x="0" y="3124200"/>
                </a:lnTo>
              </a:path>
            </a:pathLst>
          </a:custGeom>
          <a:ln w="9144">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764540" y="293623"/>
            <a:ext cx="6033135" cy="442595"/>
          </a:xfrm>
          <a:prstGeom prst="rect">
            <a:avLst/>
          </a:prstGeom>
        </p:spPr>
        <p:txBody>
          <a:bodyPr vert="horz" wrap="square" lIns="0" tIns="0" rIns="0" bIns="0" rtlCol="0">
            <a:spAutoFit/>
          </a:bodyPr>
          <a:lstStyle/>
          <a:p>
            <a:pPr marL="12700">
              <a:lnSpc>
                <a:spcPct val="100000"/>
              </a:lnSpc>
            </a:pPr>
            <a:r>
              <a:rPr sz="2800" spc="-10" dirty="0">
                <a:solidFill>
                  <a:srgbClr val="000000"/>
                </a:solidFill>
                <a:latin typeface="Comic Sans MS"/>
                <a:cs typeface="Comic Sans MS"/>
              </a:rPr>
              <a:t>Tabii </a:t>
            </a:r>
            <a:r>
              <a:rPr sz="2800" spc="-5" dirty="0">
                <a:solidFill>
                  <a:srgbClr val="000000"/>
                </a:solidFill>
                <a:latin typeface="Comic Sans MS"/>
                <a:cs typeface="Comic Sans MS"/>
              </a:rPr>
              <a:t>ve Sun’i Tohumlamanın Optimal</a:t>
            </a:r>
            <a:endParaRPr sz="2800">
              <a:latin typeface="Comic Sans MS"/>
              <a:cs typeface="Comic Sans MS"/>
            </a:endParaRPr>
          </a:p>
        </p:txBody>
      </p:sp>
      <p:sp>
        <p:nvSpPr>
          <p:cNvPr id="4" name="object 4"/>
          <p:cNvSpPr txBox="1"/>
          <p:nvPr/>
        </p:nvSpPr>
        <p:spPr>
          <a:xfrm>
            <a:off x="764540" y="720445"/>
            <a:ext cx="6915784" cy="869950"/>
          </a:xfrm>
          <a:prstGeom prst="rect">
            <a:avLst/>
          </a:prstGeom>
        </p:spPr>
        <p:txBody>
          <a:bodyPr vert="horz" wrap="square" lIns="0" tIns="0" rIns="0" bIns="0" rtlCol="0">
            <a:spAutoFit/>
          </a:bodyPr>
          <a:lstStyle/>
          <a:p>
            <a:pPr marL="12700" marR="5080">
              <a:lnSpc>
                <a:spcPct val="100000"/>
              </a:lnSpc>
            </a:pPr>
            <a:r>
              <a:rPr sz="2800" spc="-5" dirty="0">
                <a:latin typeface="Comic Sans MS"/>
                <a:cs typeface="Comic Sans MS"/>
              </a:rPr>
              <a:t>Zamanlanması İçin Östrus semptomlarının  Seyri</a:t>
            </a:r>
            <a:endParaRPr sz="2800">
              <a:latin typeface="Comic Sans MS"/>
              <a:cs typeface="Comic Sans MS"/>
            </a:endParaRPr>
          </a:p>
        </p:txBody>
      </p:sp>
      <p:sp>
        <p:nvSpPr>
          <p:cNvPr id="5" name="object 5"/>
          <p:cNvSpPr/>
          <p:nvPr/>
        </p:nvSpPr>
        <p:spPr>
          <a:xfrm>
            <a:off x="5029961" y="3505961"/>
            <a:ext cx="0" cy="2057400"/>
          </a:xfrm>
          <a:custGeom>
            <a:avLst/>
            <a:gdLst/>
            <a:ahLst/>
            <a:cxnLst/>
            <a:rect l="l" t="t" r="r" b="b"/>
            <a:pathLst>
              <a:path h="2057400">
                <a:moveTo>
                  <a:pt x="0" y="0"/>
                </a:moveTo>
                <a:lnTo>
                  <a:pt x="0" y="2057400"/>
                </a:lnTo>
              </a:path>
            </a:pathLst>
          </a:custGeom>
          <a:ln w="19812">
            <a:solidFill>
              <a:srgbClr val="000000"/>
            </a:solidFill>
            <a:prstDash val="lgDash"/>
          </a:ln>
        </p:spPr>
        <p:txBody>
          <a:bodyPr wrap="square" lIns="0" tIns="0" rIns="0" bIns="0" rtlCol="0"/>
          <a:lstStyle/>
          <a:p>
            <a:endParaRPr/>
          </a:p>
        </p:txBody>
      </p:sp>
      <p:sp>
        <p:nvSpPr>
          <p:cNvPr id="6" name="object 6"/>
          <p:cNvSpPr/>
          <p:nvPr/>
        </p:nvSpPr>
        <p:spPr>
          <a:xfrm>
            <a:off x="6858761" y="3505961"/>
            <a:ext cx="0" cy="2057400"/>
          </a:xfrm>
          <a:custGeom>
            <a:avLst/>
            <a:gdLst/>
            <a:ahLst/>
            <a:cxnLst/>
            <a:rect l="l" t="t" r="r" b="b"/>
            <a:pathLst>
              <a:path h="2057400">
                <a:moveTo>
                  <a:pt x="0" y="0"/>
                </a:moveTo>
                <a:lnTo>
                  <a:pt x="0" y="2057400"/>
                </a:lnTo>
              </a:path>
            </a:pathLst>
          </a:custGeom>
          <a:ln w="19812">
            <a:solidFill>
              <a:srgbClr val="000000"/>
            </a:solidFill>
            <a:prstDash val="lgDash"/>
          </a:ln>
        </p:spPr>
        <p:txBody>
          <a:bodyPr wrap="square" lIns="0" tIns="0" rIns="0" bIns="0" rtlCol="0"/>
          <a:lstStyle/>
          <a:p>
            <a:endParaRPr/>
          </a:p>
        </p:txBody>
      </p:sp>
      <p:sp>
        <p:nvSpPr>
          <p:cNvPr id="7" name="object 7"/>
          <p:cNvSpPr/>
          <p:nvPr/>
        </p:nvSpPr>
        <p:spPr>
          <a:xfrm>
            <a:off x="5125211" y="5029961"/>
            <a:ext cx="1638300" cy="0"/>
          </a:xfrm>
          <a:custGeom>
            <a:avLst/>
            <a:gdLst/>
            <a:ahLst/>
            <a:cxnLst/>
            <a:rect l="l" t="t" r="r" b="b"/>
            <a:pathLst>
              <a:path w="1638300">
                <a:moveTo>
                  <a:pt x="0" y="0"/>
                </a:moveTo>
                <a:lnTo>
                  <a:pt x="1638300" y="0"/>
                </a:lnTo>
              </a:path>
            </a:pathLst>
          </a:custGeom>
          <a:ln w="38100">
            <a:solidFill>
              <a:srgbClr val="FFCCFF"/>
            </a:solidFill>
          </a:ln>
        </p:spPr>
        <p:txBody>
          <a:bodyPr wrap="square" lIns="0" tIns="0" rIns="0" bIns="0" rtlCol="0"/>
          <a:lstStyle/>
          <a:p>
            <a:endParaRPr/>
          </a:p>
        </p:txBody>
      </p:sp>
      <p:sp>
        <p:nvSpPr>
          <p:cNvPr id="8" name="object 8"/>
          <p:cNvSpPr/>
          <p:nvPr/>
        </p:nvSpPr>
        <p:spPr>
          <a:xfrm>
            <a:off x="6744461" y="4972811"/>
            <a:ext cx="114300" cy="114300"/>
          </a:xfrm>
          <a:custGeom>
            <a:avLst/>
            <a:gdLst/>
            <a:ahLst/>
            <a:cxnLst/>
            <a:rect l="l" t="t" r="r" b="b"/>
            <a:pathLst>
              <a:path w="114300" h="114300">
                <a:moveTo>
                  <a:pt x="0" y="0"/>
                </a:moveTo>
                <a:lnTo>
                  <a:pt x="0" y="114300"/>
                </a:lnTo>
                <a:lnTo>
                  <a:pt x="114300" y="57150"/>
                </a:lnTo>
                <a:lnTo>
                  <a:pt x="0" y="0"/>
                </a:lnTo>
                <a:close/>
              </a:path>
            </a:pathLst>
          </a:custGeom>
          <a:solidFill>
            <a:srgbClr val="FFCCFF"/>
          </a:solidFill>
        </p:spPr>
        <p:txBody>
          <a:bodyPr wrap="square" lIns="0" tIns="0" rIns="0" bIns="0" rtlCol="0"/>
          <a:lstStyle/>
          <a:p>
            <a:endParaRPr/>
          </a:p>
        </p:txBody>
      </p:sp>
      <p:sp>
        <p:nvSpPr>
          <p:cNvPr id="9" name="object 9"/>
          <p:cNvSpPr/>
          <p:nvPr/>
        </p:nvSpPr>
        <p:spPr>
          <a:xfrm>
            <a:off x="5029961" y="4972811"/>
            <a:ext cx="114300" cy="114300"/>
          </a:xfrm>
          <a:custGeom>
            <a:avLst/>
            <a:gdLst/>
            <a:ahLst/>
            <a:cxnLst/>
            <a:rect l="l" t="t" r="r" b="b"/>
            <a:pathLst>
              <a:path w="114300" h="114300">
                <a:moveTo>
                  <a:pt x="114300" y="0"/>
                </a:moveTo>
                <a:lnTo>
                  <a:pt x="0" y="57150"/>
                </a:lnTo>
                <a:lnTo>
                  <a:pt x="114300" y="114300"/>
                </a:lnTo>
                <a:lnTo>
                  <a:pt x="114300" y="0"/>
                </a:lnTo>
                <a:close/>
              </a:path>
            </a:pathLst>
          </a:custGeom>
          <a:solidFill>
            <a:srgbClr val="FFCCFF"/>
          </a:solidFill>
        </p:spPr>
        <p:txBody>
          <a:bodyPr wrap="square" lIns="0" tIns="0" rIns="0" bIns="0" rtlCol="0"/>
          <a:lstStyle/>
          <a:p>
            <a:endParaRPr/>
          </a:p>
        </p:txBody>
      </p:sp>
      <p:sp>
        <p:nvSpPr>
          <p:cNvPr id="10" name="object 10"/>
          <p:cNvSpPr/>
          <p:nvPr/>
        </p:nvSpPr>
        <p:spPr>
          <a:xfrm>
            <a:off x="6858761" y="5029961"/>
            <a:ext cx="1581150" cy="0"/>
          </a:xfrm>
          <a:custGeom>
            <a:avLst/>
            <a:gdLst/>
            <a:ahLst/>
            <a:cxnLst/>
            <a:rect l="l" t="t" r="r" b="b"/>
            <a:pathLst>
              <a:path w="1581150">
                <a:moveTo>
                  <a:pt x="0" y="0"/>
                </a:moveTo>
                <a:lnTo>
                  <a:pt x="1581150" y="0"/>
                </a:lnTo>
              </a:path>
            </a:pathLst>
          </a:custGeom>
          <a:ln w="38100">
            <a:solidFill>
              <a:srgbClr val="FF5050"/>
            </a:solidFill>
          </a:ln>
        </p:spPr>
        <p:txBody>
          <a:bodyPr wrap="square" lIns="0" tIns="0" rIns="0" bIns="0" rtlCol="0"/>
          <a:lstStyle/>
          <a:p>
            <a:endParaRPr/>
          </a:p>
        </p:txBody>
      </p:sp>
      <p:sp>
        <p:nvSpPr>
          <p:cNvPr id="11" name="object 11"/>
          <p:cNvSpPr/>
          <p:nvPr/>
        </p:nvSpPr>
        <p:spPr>
          <a:xfrm>
            <a:off x="8420861" y="4972811"/>
            <a:ext cx="114300" cy="114300"/>
          </a:xfrm>
          <a:custGeom>
            <a:avLst/>
            <a:gdLst/>
            <a:ahLst/>
            <a:cxnLst/>
            <a:rect l="l" t="t" r="r" b="b"/>
            <a:pathLst>
              <a:path w="114300" h="114300">
                <a:moveTo>
                  <a:pt x="0" y="0"/>
                </a:moveTo>
                <a:lnTo>
                  <a:pt x="0" y="114300"/>
                </a:lnTo>
                <a:lnTo>
                  <a:pt x="114300" y="57150"/>
                </a:lnTo>
                <a:lnTo>
                  <a:pt x="0" y="0"/>
                </a:lnTo>
                <a:close/>
              </a:path>
            </a:pathLst>
          </a:custGeom>
          <a:solidFill>
            <a:srgbClr val="FF5050"/>
          </a:solidFill>
        </p:spPr>
        <p:txBody>
          <a:bodyPr wrap="square" lIns="0" tIns="0" rIns="0" bIns="0" rtlCol="0"/>
          <a:lstStyle/>
          <a:p>
            <a:endParaRPr/>
          </a:p>
        </p:txBody>
      </p:sp>
      <p:sp>
        <p:nvSpPr>
          <p:cNvPr id="12" name="object 12"/>
          <p:cNvSpPr/>
          <p:nvPr/>
        </p:nvSpPr>
        <p:spPr>
          <a:xfrm>
            <a:off x="1372361" y="3505961"/>
            <a:ext cx="0" cy="3124200"/>
          </a:xfrm>
          <a:custGeom>
            <a:avLst/>
            <a:gdLst/>
            <a:ahLst/>
            <a:cxnLst/>
            <a:rect l="l" t="t" r="r" b="b"/>
            <a:pathLst>
              <a:path h="3124200">
                <a:moveTo>
                  <a:pt x="0" y="0"/>
                </a:moveTo>
                <a:lnTo>
                  <a:pt x="0" y="3124200"/>
                </a:lnTo>
              </a:path>
            </a:pathLst>
          </a:custGeom>
          <a:ln w="19812">
            <a:solidFill>
              <a:srgbClr val="000000"/>
            </a:solidFill>
            <a:prstDash val="lgDash"/>
          </a:ln>
        </p:spPr>
        <p:txBody>
          <a:bodyPr wrap="square" lIns="0" tIns="0" rIns="0" bIns="0" rtlCol="0"/>
          <a:lstStyle/>
          <a:p>
            <a:endParaRPr/>
          </a:p>
        </p:txBody>
      </p:sp>
      <p:sp>
        <p:nvSpPr>
          <p:cNvPr id="13" name="object 13"/>
          <p:cNvSpPr txBox="1"/>
          <p:nvPr/>
        </p:nvSpPr>
        <p:spPr>
          <a:xfrm>
            <a:off x="153987" y="4071111"/>
            <a:ext cx="1174115" cy="320040"/>
          </a:xfrm>
          <a:prstGeom prst="rect">
            <a:avLst/>
          </a:prstGeom>
        </p:spPr>
        <p:txBody>
          <a:bodyPr vert="horz" wrap="square" lIns="0" tIns="0" rIns="0" bIns="0" rtlCol="0">
            <a:spAutoFit/>
          </a:bodyPr>
          <a:lstStyle/>
          <a:p>
            <a:pPr marL="12700">
              <a:lnSpc>
                <a:spcPct val="100000"/>
              </a:lnSpc>
            </a:pPr>
            <a:r>
              <a:rPr sz="2000" spc="-5" dirty="0">
                <a:latin typeface="Comic Sans MS"/>
                <a:cs typeface="Comic Sans MS"/>
              </a:rPr>
              <a:t>proöstrus</a:t>
            </a:r>
            <a:endParaRPr sz="2000">
              <a:latin typeface="Comic Sans MS"/>
              <a:cs typeface="Comic Sans MS"/>
            </a:endParaRPr>
          </a:p>
        </p:txBody>
      </p:sp>
      <p:sp>
        <p:nvSpPr>
          <p:cNvPr id="14" name="object 14"/>
          <p:cNvSpPr txBox="1"/>
          <p:nvPr/>
        </p:nvSpPr>
        <p:spPr>
          <a:xfrm>
            <a:off x="154939" y="4629721"/>
            <a:ext cx="601980" cy="227965"/>
          </a:xfrm>
          <a:prstGeom prst="rect">
            <a:avLst/>
          </a:prstGeom>
        </p:spPr>
        <p:txBody>
          <a:bodyPr vert="horz" wrap="square" lIns="0" tIns="0" rIns="0" bIns="0" rtlCol="0">
            <a:spAutoFit/>
          </a:bodyPr>
          <a:lstStyle/>
          <a:p>
            <a:pPr marL="12700">
              <a:lnSpc>
                <a:spcPct val="100000"/>
              </a:lnSpc>
            </a:pPr>
            <a:r>
              <a:rPr sz="1400" dirty="0">
                <a:latin typeface="Wingdings"/>
                <a:cs typeface="Wingdings"/>
              </a:rPr>
              <a:t></a:t>
            </a:r>
            <a:r>
              <a:rPr sz="1400" spc="-5" dirty="0">
                <a:latin typeface="Comic Sans MS"/>
                <a:cs typeface="Comic Sans MS"/>
              </a:rPr>
              <a:t>V</a:t>
            </a:r>
            <a:r>
              <a:rPr sz="1400" dirty="0">
                <a:latin typeface="Comic Sans MS"/>
                <a:cs typeface="Comic Sans MS"/>
              </a:rPr>
              <a:t>u</a:t>
            </a:r>
            <a:r>
              <a:rPr sz="1400" spc="-5" dirty="0">
                <a:latin typeface="Comic Sans MS"/>
                <a:cs typeface="Comic Sans MS"/>
              </a:rPr>
              <a:t>l</a:t>
            </a:r>
            <a:r>
              <a:rPr sz="1400" dirty="0">
                <a:latin typeface="Comic Sans MS"/>
                <a:cs typeface="Comic Sans MS"/>
              </a:rPr>
              <a:t>va</a:t>
            </a:r>
            <a:endParaRPr sz="1400">
              <a:latin typeface="Comic Sans MS"/>
              <a:cs typeface="Comic Sans MS"/>
            </a:endParaRPr>
          </a:p>
        </p:txBody>
      </p:sp>
      <p:sp>
        <p:nvSpPr>
          <p:cNvPr id="15" name="object 15"/>
          <p:cNvSpPr txBox="1"/>
          <p:nvPr/>
        </p:nvSpPr>
        <p:spPr>
          <a:xfrm>
            <a:off x="250927" y="4843157"/>
            <a:ext cx="1081405" cy="227965"/>
          </a:xfrm>
          <a:prstGeom prst="rect">
            <a:avLst/>
          </a:prstGeom>
        </p:spPr>
        <p:txBody>
          <a:bodyPr vert="horz" wrap="square" lIns="0" tIns="0" rIns="0" bIns="0" rtlCol="0">
            <a:spAutoFit/>
          </a:bodyPr>
          <a:lstStyle/>
          <a:p>
            <a:pPr marL="12700">
              <a:lnSpc>
                <a:spcPct val="100000"/>
              </a:lnSpc>
            </a:pPr>
            <a:r>
              <a:rPr sz="1400" dirty="0">
                <a:latin typeface="Comic Sans MS"/>
                <a:cs typeface="Comic Sans MS"/>
              </a:rPr>
              <a:t>duda</a:t>
            </a:r>
            <a:r>
              <a:rPr sz="1400" spc="-5" dirty="0">
                <a:latin typeface="Comic Sans MS"/>
                <a:cs typeface="Comic Sans MS"/>
              </a:rPr>
              <a:t>kl</a:t>
            </a:r>
            <a:r>
              <a:rPr sz="1400" dirty="0">
                <a:latin typeface="Comic Sans MS"/>
                <a:cs typeface="Comic Sans MS"/>
              </a:rPr>
              <a:t>a</a:t>
            </a:r>
            <a:r>
              <a:rPr sz="1400" spc="-5" dirty="0">
                <a:latin typeface="Comic Sans MS"/>
                <a:cs typeface="Comic Sans MS"/>
              </a:rPr>
              <a:t>r</a:t>
            </a:r>
            <a:r>
              <a:rPr sz="1400" dirty="0">
                <a:latin typeface="Comic Sans MS"/>
                <a:cs typeface="Comic Sans MS"/>
              </a:rPr>
              <a:t>ı</a:t>
            </a:r>
            <a:r>
              <a:rPr sz="1400" spc="-5" dirty="0">
                <a:latin typeface="Comic Sans MS"/>
                <a:cs typeface="Comic Sans MS"/>
              </a:rPr>
              <a:t>n</a:t>
            </a:r>
            <a:r>
              <a:rPr sz="1400" dirty="0">
                <a:latin typeface="Comic Sans MS"/>
                <a:cs typeface="Comic Sans MS"/>
              </a:rPr>
              <a:t>da</a:t>
            </a:r>
            <a:endParaRPr sz="1400">
              <a:latin typeface="Comic Sans MS"/>
              <a:cs typeface="Comic Sans MS"/>
            </a:endParaRPr>
          </a:p>
        </p:txBody>
      </p:sp>
      <p:sp>
        <p:nvSpPr>
          <p:cNvPr id="16" name="object 16"/>
          <p:cNvSpPr txBox="1"/>
          <p:nvPr/>
        </p:nvSpPr>
        <p:spPr>
          <a:xfrm>
            <a:off x="250927" y="5056593"/>
            <a:ext cx="485775" cy="227965"/>
          </a:xfrm>
          <a:prstGeom prst="rect">
            <a:avLst/>
          </a:prstGeom>
        </p:spPr>
        <p:txBody>
          <a:bodyPr vert="horz" wrap="square" lIns="0" tIns="0" rIns="0" bIns="0" rtlCol="0">
            <a:spAutoFit/>
          </a:bodyPr>
          <a:lstStyle/>
          <a:p>
            <a:pPr marL="12700">
              <a:lnSpc>
                <a:spcPct val="100000"/>
              </a:lnSpc>
            </a:pPr>
            <a:r>
              <a:rPr sz="1400" dirty="0">
                <a:latin typeface="Comic Sans MS"/>
                <a:cs typeface="Comic Sans MS"/>
              </a:rPr>
              <a:t>şişme</a:t>
            </a:r>
            <a:endParaRPr sz="1400">
              <a:latin typeface="Comic Sans MS"/>
              <a:cs typeface="Comic Sans MS"/>
            </a:endParaRPr>
          </a:p>
        </p:txBody>
      </p:sp>
      <p:sp>
        <p:nvSpPr>
          <p:cNvPr id="17" name="object 17"/>
          <p:cNvSpPr txBox="1"/>
          <p:nvPr/>
        </p:nvSpPr>
        <p:spPr>
          <a:xfrm>
            <a:off x="154939" y="5269801"/>
            <a:ext cx="1168400" cy="227965"/>
          </a:xfrm>
          <a:prstGeom prst="rect">
            <a:avLst/>
          </a:prstGeom>
        </p:spPr>
        <p:txBody>
          <a:bodyPr vert="horz" wrap="square" lIns="0" tIns="0" rIns="0" bIns="0" rtlCol="0">
            <a:spAutoFit/>
          </a:bodyPr>
          <a:lstStyle/>
          <a:p>
            <a:pPr marL="12700">
              <a:lnSpc>
                <a:spcPct val="100000"/>
              </a:lnSpc>
            </a:pPr>
            <a:r>
              <a:rPr sz="1400" dirty="0">
                <a:latin typeface="Wingdings"/>
                <a:cs typeface="Wingdings"/>
              </a:rPr>
              <a:t></a:t>
            </a:r>
            <a:r>
              <a:rPr sz="1400" dirty="0">
                <a:latin typeface="Comic Sans MS"/>
                <a:cs typeface="Comic Sans MS"/>
              </a:rPr>
              <a:t>Vagina</a:t>
            </a:r>
            <a:r>
              <a:rPr sz="1400" spc="-110" dirty="0">
                <a:latin typeface="Comic Sans MS"/>
                <a:cs typeface="Comic Sans MS"/>
              </a:rPr>
              <a:t> </a:t>
            </a:r>
            <a:r>
              <a:rPr sz="1400" spc="-5" dirty="0">
                <a:latin typeface="Comic Sans MS"/>
                <a:cs typeface="Comic Sans MS"/>
              </a:rPr>
              <a:t>girişi</a:t>
            </a:r>
            <a:endParaRPr sz="1400">
              <a:latin typeface="Comic Sans MS"/>
              <a:cs typeface="Comic Sans MS"/>
            </a:endParaRPr>
          </a:p>
        </p:txBody>
      </p:sp>
      <p:sp>
        <p:nvSpPr>
          <p:cNvPr id="18" name="object 18"/>
          <p:cNvSpPr txBox="1"/>
          <p:nvPr/>
        </p:nvSpPr>
        <p:spPr>
          <a:xfrm>
            <a:off x="250927" y="5483236"/>
            <a:ext cx="399415" cy="227965"/>
          </a:xfrm>
          <a:prstGeom prst="rect">
            <a:avLst/>
          </a:prstGeom>
        </p:spPr>
        <p:txBody>
          <a:bodyPr vert="horz" wrap="square" lIns="0" tIns="0" rIns="0" bIns="0" rtlCol="0">
            <a:spAutoFit/>
          </a:bodyPr>
          <a:lstStyle/>
          <a:p>
            <a:pPr marL="12700">
              <a:lnSpc>
                <a:spcPct val="100000"/>
              </a:lnSpc>
            </a:pPr>
            <a:r>
              <a:rPr sz="1400" dirty="0">
                <a:latin typeface="Comic Sans MS"/>
                <a:cs typeface="Comic Sans MS"/>
              </a:rPr>
              <a:t>ıs</a:t>
            </a:r>
            <a:r>
              <a:rPr sz="1400" spc="-5" dirty="0">
                <a:latin typeface="Comic Sans MS"/>
                <a:cs typeface="Comic Sans MS"/>
              </a:rPr>
              <a:t>l</a:t>
            </a:r>
            <a:r>
              <a:rPr sz="1400" dirty="0">
                <a:latin typeface="Comic Sans MS"/>
                <a:cs typeface="Comic Sans MS"/>
              </a:rPr>
              <a:t>ak</a:t>
            </a:r>
            <a:endParaRPr sz="1400">
              <a:latin typeface="Comic Sans MS"/>
              <a:cs typeface="Comic Sans MS"/>
            </a:endParaRPr>
          </a:p>
        </p:txBody>
      </p:sp>
      <p:sp>
        <p:nvSpPr>
          <p:cNvPr id="19" name="object 19"/>
          <p:cNvSpPr txBox="1"/>
          <p:nvPr/>
        </p:nvSpPr>
        <p:spPr>
          <a:xfrm>
            <a:off x="2201862" y="4047299"/>
            <a:ext cx="782320" cy="320040"/>
          </a:xfrm>
          <a:prstGeom prst="rect">
            <a:avLst/>
          </a:prstGeom>
        </p:spPr>
        <p:txBody>
          <a:bodyPr vert="horz" wrap="square" lIns="0" tIns="0" rIns="0" bIns="0" rtlCol="0">
            <a:spAutoFit/>
          </a:bodyPr>
          <a:lstStyle/>
          <a:p>
            <a:pPr marL="12700">
              <a:lnSpc>
                <a:spcPct val="100000"/>
              </a:lnSpc>
            </a:pPr>
            <a:r>
              <a:rPr sz="2000" dirty="0">
                <a:latin typeface="Comic Sans MS"/>
                <a:cs typeface="Comic Sans MS"/>
              </a:rPr>
              <a:t>ö</a:t>
            </a:r>
            <a:r>
              <a:rPr sz="2000" spc="-5" dirty="0">
                <a:latin typeface="Comic Sans MS"/>
                <a:cs typeface="Comic Sans MS"/>
              </a:rPr>
              <a:t>s</a:t>
            </a:r>
            <a:r>
              <a:rPr sz="2000" dirty="0">
                <a:latin typeface="Comic Sans MS"/>
                <a:cs typeface="Comic Sans MS"/>
              </a:rPr>
              <a:t>t</a:t>
            </a:r>
            <a:r>
              <a:rPr sz="2000" spc="-5" dirty="0">
                <a:latin typeface="Comic Sans MS"/>
                <a:cs typeface="Comic Sans MS"/>
              </a:rPr>
              <a:t>r</a:t>
            </a:r>
            <a:r>
              <a:rPr sz="2000" dirty="0">
                <a:latin typeface="Comic Sans MS"/>
                <a:cs typeface="Comic Sans MS"/>
              </a:rPr>
              <a:t>us</a:t>
            </a:r>
            <a:endParaRPr sz="2000">
              <a:latin typeface="Comic Sans MS"/>
              <a:cs typeface="Comic Sans MS"/>
            </a:endParaRPr>
          </a:p>
        </p:txBody>
      </p:sp>
      <p:sp>
        <p:nvSpPr>
          <p:cNvPr id="20" name="object 20"/>
          <p:cNvSpPr txBox="1"/>
          <p:nvPr/>
        </p:nvSpPr>
        <p:spPr>
          <a:xfrm>
            <a:off x="7250277" y="4452226"/>
            <a:ext cx="918844" cy="320040"/>
          </a:xfrm>
          <a:prstGeom prst="rect">
            <a:avLst/>
          </a:prstGeom>
        </p:spPr>
        <p:txBody>
          <a:bodyPr vert="horz" wrap="square" lIns="0" tIns="0" rIns="0" bIns="0" rtlCol="0">
            <a:spAutoFit/>
          </a:bodyPr>
          <a:lstStyle/>
          <a:p>
            <a:pPr marL="12700">
              <a:lnSpc>
                <a:spcPct val="100000"/>
              </a:lnSpc>
            </a:pPr>
            <a:r>
              <a:rPr sz="2000" b="1" spc="-5" dirty="0">
                <a:latin typeface="Comic Sans MS"/>
                <a:cs typeface="Comic Sans MS"/>
              </a:rPr>
              <a:t>k</a:t>
            </a:r>
            <a:r>
              <a:rPr sz="2000" b="1" dirty="0">
                <a:latin typeface="Comic Sans MS"/>
                <a:cs typeface="Comic Sans MS"/>
              </a:rPr>
              <a:t>a</a:t>
            </a:r>
            <a:r>
              <a:rPr sz="2000" b="1" spc="-5" dirty="0">
                <a:latin typeface="Comic Sans MS"/>
                <a:cs typeface="Comic Sans MS"/>
              </a:rPr>
              <a:t>n</a:t>
            </a:r>
            <a:r>
              <a:rPr sz="2000" b="1" dirty="0">
                <a:latin typeface="Comic Sans MS"/>
                <a:cs typeface="Comic Sans MS"/>
              </a:rPr>
              <a:t>ama</a:t>
            </a:r>
            <a:endParaRPr sz="2000">
              <a:latin typeface="Comic Sans MS"/>
              <a:cs typeface="Comic Sans MS"/>
            </a:endParaRPr>
          </a:p>
        </p:txBody>
      </p:sp>
      <p:sp>
        <p:nvSpPr>
          <p:cNvPr id="21" name="object 21"/>
          <p:cNvSpPr txBox="1"/>
          <p:nvPr/>
        </p:nvSpPr>
        <p:spPr>
          <a:xfrm>
            <a:off x="5404078" y="4436440"/>
            <a:ext cx="1158875" cy="320040"/>
          </a:xfrm>
          <a:prstGeom prst="rect">
            <a:avLst/>
          </a:prstGeom>
        </p:spPr>
        <p:txBody>
          <a:bodyPr vert="horz" wrap="square" lIns="0" tIns="0" rIns="0" bIns="0" rtlCol="0">
            <a:spAutoFit/>
          </a:bodyPr>
          <a:lstStyle/>
          <a:p>
            <a:pPr marL="12700">
              <a:lnSpc>
                <a:spcPct val="100000"/>
              </a:lnSpc>
            </a:pPr>
            <a:r>
              <a:rPr sz="2000" b="1" dirty="0">
                <a:latin typeface="Comic Sans MS"/>
                <a:cs typeface="Comic Sans MS"/>
              </a:rPr>
              <a:t>o</a:t>
            </a:r>
            <a:r>
              <a:rPr sz="2000" b="1" spc="-5" dirty="0">
                <a:latin typeface="Comic Sans MS"/>
                <a:cs typeface="Comic Sans MS"/>
              </a:rPr>
              <a:t>v</a:t>
            </a:r>
            <a:r>
              <a:rPr sz="2000" b="1" dirty="0">
                <a:latin typeface="Comic Sans MS"/>
                <a:cs typeface="Comic Sans MS"/>
              </a:rPr>
              <a:t>ula</a:t>
            </a:r>
            <a:r>
              <a:rPr sz="2000" b="1" spc="-5" dirty="0">
                <a:latin typeface="Comic Sans MS"/>
                <a:cs typeface="Comic Sans MS"/>
              </a:rPr>
              <a:t>sy</a:t>
            </a:r>
            <a:r>
              <a:rPr sz="2000" b="1" dirty="0">
                <a:latin typeface="Comic Sans MS"/>
                <a:cs typeface="Comic Sans MS"/>
              </a:rPr>
              <a:t>on</a:t>
            </a:r>
            <a:endParaRPr sz="2000">
              <a:latin typeface="Comic Sans MS"/>
              <a:cs typeface="Comic Sans MS"/>
            </a:endParaRPr>
          </a:p>
        </p:txBody>
      </p:sp>
      <p:sp>
        <p:nvSpPr>
          <p:cNvPr id="22" name="object 22"/>
          <p:cNvSpPr/>
          <p:nvPr/>
        </p:nvSpPr>
        <p:spPr>
          <a:xfrm>
            <a:off x="2232660" y="3505200"/>
            <a:ext cx="645160" cy="466725"/>
          </a:xfrm>
          <a:custGeom>
            <a:avLst/>
            <a:gdLst/>
            <a:ahLst/>
            <a:cxnLst/>
            <a:rect l="l" t="t" r="r" b="b"/>
            <a:pathLst>
              <a:path w="645160" h="466725">
                <a:moveTo>
                  <a:pt x="0" y="0"/>
                </a:moveTo>
                <a:lnTo>
                  <a:pt x="644651" y="0"/>
                </a:lnTo>
                <a:lnTo>
                  <a:pt x="644651" y="466344"/>
                </a:lnTo>
                <a:lnTo>
                  <a:pt x="0" y="466344"/>
                </a:lnTo>
                <a:lnTo>
                  <a:pt x="0" y="0"/>
                </a:lnTo>
                <a:close/>
              </a:path>
            </a:pathLst>
          </a:custGeom>
          <a:ln w="9144">
            <a:solidFill>
              <a:srgbClr val="00FFFF"/>
            </a:solidFill>
          </a:ln>
        </p:spPr>
        <p:txBody>
          <a:bodyPr wrap="square" lIns="0" tIns="0" rIns="0" bIns="0" rtlCol="0"/>
          <a:lstStyle/>
          <a:p>
            <a:endParaRPr/>
          </a:p>
        </p:txBody>
      </p:sp>
      <p:sp>
        <p:nvSpPr>
          <p:cNvPr id="23" name="object 23"/>
          <p:cNvSpPr txBox="1"/>
          <p:nvPr/>
        </p:nvSpPr>
        <p:spPr>
          <a:xfrm>
            <a:off x="2325116" y="3543300"/>
            <a:ext cx="457200" cy="380365"/>
          </a:xfrm>
          <a:prstGeom prst="rect">
            <a:avLst/>
          </a:prstGeom>
        </p:spPr>
        <p:txBody>
          <a:bodyPr vert="horz" wrap="square" lIns="0" tIns="0" rIns="0" bIns="0" rtlCol="0">
            <a:spAutoFit/>
          </a:bodyPr>
          <a:lstStyle/>
          <a:p>
            <a:pPr marL="59690" marR="5080" indent="-47625">
              <a:lnSpc>
                <a:spcPct val="100000"/>
              </a:lnSpc>
            </a:pPr>
            <a:r>
              <a:rPr sz="1200" dirty="0">
                <a:solidFill>
                  <a:srgbClr val="FFFFCC"/>
                </a:solidFill>
                <a:latin typeface="Comic Sans MS"/>
                <a:cs typeface="Comic Sans MS"/>
              </a:rPr>
              <a:t>U</a:t>
            </a:r>
            <a:r>
              <a:rPr sz="1200" spc="-5" dirty="0">
                <a:solidFill>
                  <a:srgbClr val="FFFFCC"/>
                </a:solidFill>
                <a:latin typeface="Comic Sans MS"/>
                <a:cs typeface="Comic Sans MS"/>
              </a:rPr>
              <a:t>ygun  değil</a:t>
            </a:r>
            <a:endParaRPr sz="1200">
              <a:latin typeface="Comic Sans MS"/>
              <a:cs typeface="Comic Sans MS"/>
            </a:endParaRPr>
          </a:p>
        </p:txBody>
      </p:sp>
      <p:sp>
        <p:nvSpPr>
          <p:cNvPr id="24" name="object 24"/>
          <p:cNvSpPr/>
          <p:nvPr/>
        </p:nvSpPr>
        <p:spPr>
          <a:xfrm>
            <a:off x="3378708" y="2026920"/>
            <a:ext cx="1565148" cy="457200"/>
          </a:xfrm>
          <a:prstGeom prst="rect">
            <a:avLst/>
          </a:prstGeom>
          <a:blipFill>
            <a:blip r:embed="rId2" cstate="print"/>
            <a:stretch>
              <a:fillRect/>
            </a:stretch>
          </a:blipFill>
        </p:spPr>
        <p:txBody>
          <a:bodyPr wrap="square" lIns="0" tIns="0" rIns="0" bIns="0" rtlCol="0"/>
          <a:lstStyle/>
          <a:p>
            <a:endParaRPr/>
          </a:p>
        </p:txBody>
      </p:sp>
      <p:sp>
        <p:nvSpPr>
          <p:cNvPr id="25" name="object 25"/>
          <p:cNvSpPr txBox="1"/>
          <p:nvPr/>
        </p:nvSpPr>
        <p:spPr>
          <a:xfrm>
            <a:off x="3494087" y="2082355"/>
            <a:ext cx="1316990" cy="258445"/>
          </a:xfrm>
          <a:prstGeom prst="rect">
            <a:avLst/>
          </a:prstGeom>
        </p:spPr>
        <p:txBody>
          <a:bodyPr vert="horz" wrap="square" lIns="0" tIns="0" rIns="0" bIns="0" rtlCol="0">
            <a:spAutoFit/>
          </a:bodyPr>
          <a:lstStyle/>
          <a:p>
            <a:pPr marL="12700">
              <a:lnSpc>
                <a:spcPct val="100000"/>
              </a:lnSpc>
            </a:pPr>
            <a:r>
              <a:rPr sz="1600" b="1" spc="-5" dirty="0">
                <a:latin typeface="Comic Sans MS"/>
                <a:cs typeface="Comic Sans MS"/>
              </a:rPr>
              <a:t>Östrus</a:t>
            </a:r>
            <a:r>
              <a:rPr sz="1600" b="1" spc="-75" dirty="0">
                <a:latin typeface="Comic Sans MS"/>
                <a:cs typeface="Comic Sans MS"/>
              </a:rPr>
              <a:t> </a:t>
            </a:r>
            <a:r>
              <a:rPr sz="1600" b="1" spc="-5" dirty="0">
                <a:latin typeface="Comic Sans MS"/>
                <a:cs typeface="Comic Sans MS"/>
              </a:rPr>
              <a:t>bitimi</a:t>
            </a:r>
            <a:endParaRPr sz="1600">
              <a:latin typeface="Comic Sans MS"/>
              <a:cs typeface="Comic Sans MS"/>
            </a:endParaRPr>
          </a:p>
        </p:txBody>
      </p:sp>
      <p:sp>
        <p:nvSpPr>
          <p:cNvPr id="26" name="object 26"/>
          <p:cNvSpPr/>
          <p:nvPr/>
        </p:nvSpPr>
        <p:spPr>
          <a:xfrm>
            <a:off x="365759" y="2037588"/>
            <a:ext cx="1953768" cy="457200"/>
          </a:xfrm>
          <a:prstGeom prst="rect">
            <a:avLst/>
          </a:prstGeom>
          <a:blipFill>
            <a:blip r:embed="rId3" cstate="print"/>
            <a:stretch>
              <a:fillRect/>
            </a:stretch>
          </a:blipFill>
        </p:spPr>
        <p:txBody>
          <a:bodyPr wrap="square" lIns="0" tIns="0" rIns="0" bIns="0" rtlCol="0"/>
          <a:lstStyle/>
          <a:p>
            <a:endParaRPr/>
          </a:p>
        </p:txBody>
      </p:sp>
      <p:sp>
        <p:nvSpPr>
          <p:cNvPr id="27" name="object 27"/>
          <p:cNvSpPr txBox="1"/>
          <p:nvPr/>
        </p:nvSpPr>
        <p:spPr>
          <a:xfrm>
            <a:off x="481012" y="2093467"/>
            <a:ext cx="1705610" cy="258445"/>
          </a:xfrm>
          <a:prstGeom prst="rect">
            <a:avLst/>
          </a:prstGeom>
        </p:spPr>
        <p:txBody>
          <a:bodyPr vert="horz" wrap="square" lIns="0" tIns="0" rIns="0" bIns="0" rtlCol="0">
            <a:spAutoFit/>
          </a:bodyPr>
          <a:lstStyle/>
          <a:p>
            <a:pPr marL="12700">
              <a:lnSpc>
                <a:spcPct val="100000"/>
              </a:lnSpc>
            </a:pPr>
            <a:r>
              <a:rPr sz="1600" b="1" spc="-5" dirty="0">
                <a:latin typeface="Comic Sans MS"/>
                <a:cs typeface="Comic Sans MS"/>
              </a:rPr>
              <a:t>Östrus</a:t>
            </a:r>
            <a:r>
              <a:rPr sz="1600" b="1" spc="-65" dirty="0">
                <a:latin typeface="Comic Sans MS"/>
                <a:cs typeface="Comic Sans MS"/>
              </a:rPr>
              <a:t> </a:t>
            </a:r>
            <a:r>
              <a:rPr sz="1600" b="1" spc="-5" dirty="0">
                <a:latin typeface="Comic Sans MS"/>
                <a:cs typeface="Comic Sans MS"/>
              </a:rPr>
              <a:t>başlangıcı</a:t>
            </a:r>
            <a:endParaRPr sz="1600">
              <a:latin typeface="Comic Sans MS"/>
              <a:cs typeface="Comic Sans MS"/>
            </a:endParaRPr>
          </a:p>
        </p:txBody>
      </p:sp>
      <p:sp>
        <p:nvSpPr>
          <p:cNvPr id="28" name="object 28"/>
          <p:cNvSpPr/>
          <p:nvPr/>
        </p:nvSpPr>
        <p:spPr>
          <a:xfrm>
            <a:off x="1371600" y="2438400"/>
            <a:ext cx="0" cy="393700"/>
          </a:xfrm>
          <a:custGeom>
            <a:avLst/>
            <a:gdLst/>
            <a:ahLst/>
            <a:cxnLst/>
            <a:rect l="l" t="t" r="r" b="b"/>
            <a:pathLst>
              <a:path h="393700">
                <a:moveTo>
                  <a:pt x="0" y="0"/>
                </a:moveTo>
                <a:lnTo>
                  <a:pt x="0" y="393700"/>
                </a:lnTo>
              </a:path>
            </a:pathLst>
          </a:custGeom>
          <a:ln w="12700">
            <a:solidFill>
              <a:srgbClr val="000000"/>
            </a:solidFill>
          </a:ln>
        </p:spPr>
        <p:txBody>
          <a:bodyPr wrap="square" lIns="0" tIns="0" rIns="0" bIns="0" rtlCol="0"/>
          <a:lstStyle/>
          <a:p>
            <a:endParaRPr/>
          </a:p>
        </p:txBody>
      </p:sp>
      <p:sp>
        <p:nvSpPr>
          <p:cNvPr id="29" name="object 29"/>
          <p:cNvSpPr/>
          <p:nvPr/>
        </p:nvSpPr>
        <p:spPr>
          <a:xfrm>
            <a:off x="1333500" y="2819400"/>
            <a:ext cx="76200" cy="76200"/>
          </a:xfrm>
          <a:custGeom>
            <a:avLst/>
            <a:gdLst/>
            <a:ahLst/>
            <a:cxnLst/>
            <a:rect l="l" t="t" r="r" b="b"/>
            <a:pathLst>
              <a:path w="76200" h="76200">
                <a:moveTo>
                  <a:pt x="76200" y="0"/>
                </a:moveTo>
                <a:lnTo>
                  <a:pt x="0" y="0"/>
                </a:lnTo>
                <a:lnTo>
                  <a:pt x="38100" y="76200"/>
                </a:lnTo>
                <a:lnTo>
                  <a:pt x="76200" y="0"/>
                </a:lnTo>
                <a:close/>
              </a:path>
            </a:pathLst>
          </a:custGeom>
          <a:solidFill>
            <a:srgbClr val="000000"/>
          </a:solidFill>
        </p:spPr>
        <p:txBody>
          <a:bodyPr wrap="square" lIns="0" tIns="0" rIns="0" bIns="0" rtlCol="0"/>
          <a:lstStyle/>
          <a:p>
            <a:endParaRPr/>
          </a:p>
        </p:txBody>
      </p:sp>
      <p:sp>
        <p:nvSpPr>
          <p:cNvPr id="30" name="object 30"/>
          <p:cNvSpPr/>
          <p:nvPr/>
        </p:nvSpPr>
        <p:spPr>
          <a:xfrm>
            <a:off x="4114800" y="2438400"/>
            <a:ext cx="0" cy="393700"/>
          </a:xfrm>
          <a:custGeom>
            <a:avLst/>
            <a:gdLst/>
            <a:ahLst/>
            <a:cxnLst/>
            <a:rect l="l" t="t" r="r" b="b"/>
            <a:pathLst>
              <a:path h="393700">
                <a:moveTo>
                  <a:pt x="0" y="0"/>
                </a:moveTo>
                <a:lnTo>
                  <a:pt x="0" y="393700"/>
                </a:lnTo>
              </a:path>
            </a:pathLst>
          </a:custGeom>
          <a:ln w="12700">
            <a:solidFill>
              <a:srgbClr val="000000"/>
            </a:solidFill>
          </a:ln>
        </p:spPr>
        <p:txBody>
          <a:bodyPr wrap="square" lIns="0" tIns="0" rIns="0" bIns="0" rtlCol="0"/>
          <a:lstStyle/>
          <a:p>
            <a:endParaRPr/>
          </a:p>
        </p:txBody>
      </p:sp>
      <p:sp>
        <p:nvSpPr>
          <p:cNvPr id="31" name="object 31"/>
          <p:cNvSpPr/>
          <p:nvPr/>
        </p:nvSpPr>
        <p:spPr>
          <a:xfrm>
            <a:off x="4076700" y="2819400"/>
            <a:ext cx="76200" cy="76200"/>
          </a:xfrm>
          <a:custGeom>
            <a:avLst/>
            <a:gdLst/>
            <a:ahLst/>
            <a:cxnLst/>
            <a:rect l="l" t="t" r="r" b="b"/>
            <a:pathLst>
              <a:path w="76200" h="76200">
                <a:moveTo>
                  <a:pt x="76200" y="0"/>
                </a:moveTo>
                <a:lnTo>
                  <a:pt x="0" y="0"/>
                </a:lnTo>
                <a:lnTo>
                  <a:pt x="38100" y="76200"/>
                </a:lnTo>
                <a:lnTo>
                  <a:pt x="76200" y="0"/>
                </a:lnTo>
                <a:close/>
              </a:path>
            </a:pathLst>
          </a:custGeom>
          <a:solidFill>
            <a:srgbClr val="000000"/>
          </a:solidFill>
        </p:spPr>
        <p:txBody>
          <a:bodyPr wrap="square" lIns="0" tIns="0" rIns="0" bIns="0" rtlCol="0"/>
          <a:lstStyle/>
          <a:p>
            <a:endParaRPr/>
          </a:p>
        </p:txBody>
      </p:sp>
      <p:sp>
        <p:nvSpPr>
          <p:cNvPr id="32" name="object 32"/>
          <p:cNvSpPr/>
          <p:nvPr/>
        </p:nvSpPr>
        <p:spPr>
          <a:xfrm>
            <a:off x="5029200" y="3505200"/>
            <a:ext cx="797560" cy="466725"/>
          </a:xfrm>
          <a:custGeom>
            <a:avLst/>
            <a:gdLst/>
            <a:ahLst/>
            <a:cxnLst/>
            <a:rect l="l" t="t" r="r" b="b"/>
            <a:pathLst>
              <a:path w="797560" h="466725">
                <a:moveTo>
                  <a:pt x="0" y="0"/>
                </a:moveTo>
                <a:lnTo>
                  <a:pt x="797051" y="0"/>
                </a:lnTo>
                <a:lnTo>
                  <a:pt x="797051" y="466344"/>
                </a:lnTo>
                <a:lnTo>
                  <a:pt x="0" y="466344"/>
                </a:lnTo>
                <a:lnTo>
                  <a:pt x="0" y="0"/>
                </a:lnTo>
                <a:close/>
              </a:path>
            </a:pathLst>
          </a:custGeom>
          <a:solidFill>
            <a:srgbClr val="663300">
              <a:alpha val="50195"/>
            </a:srgbClr>
          </a:solidFill>
        </p:spPr>
        <p:txBody>
          <a:bodyPr wrap="square" lIns="0" tIns="0" rIns="0" bIns="0" rtlCol="0"/>
          <a:lstStyle/>
          <a:p>
            <a:endParaRPr/>
          </a:p>
        </p:txBody>
      </p:sp>
      <p:sp>
        <p:nvSpPr>
          <p:cNvPr id="33" name="object 33"/>
          <p:cNvSpPr/>
          <p:nvPr/>
        </p:nvSpPr>
        <p:spPr>
          <a:xfrm>
            <a:off x="5029200" y="3505200"/>
            <a:ext cx="797560" cy="466725"/>
          </a:xfrm>
          <a:custGeom>
            <a:avLst/>
            <a:gdLst/>
            <a:ahLst/>
            <a:cxnLst/>
            <a:rect l="l" t="t" r="r" b="b"/>
            <a:pathLst>
              <a:path w="797560" h="466725">
                <a:moveTo>
                  <a:pt x="0" y="0"/>
                </a:moveTo>
                <a:lnTo>
                  <a:pt x="797051" y="0"/>
                </a:lnTo>
                <a:lnTo>
                  <a:pt x="797051" y="466344"/>
                </a:lnTo>
                <a:lnTo>
                  <a:pt x="0" y="466344"/>
                </a:lnTo>
                <a:lnTo>
                  <a:pt x="0" y="0"/>
                </a:lnTo>
                <a:close/>
              </a:path>
            </a:pathLst>
          </a:custGeom>
          <a:ln w="9144">
            <a:solidFill>
              <a:srgbClr val="000000"/>
            </a:solidFill>
          </a:ln>
        </p:spPr>
        <p:txBody>
          <a:bodyPr wrap="square" lIns="0" tIns="0" rIns="0" bIns="0" rtlCol="0"/>
          <a:lstStyle/>
          <a:p>
            <a:endParaRPr/>
          </a:p>
        </p:txBody>
      </p:sp>
      <p:sp>
        <p:nvSpPr>
          <p:cNvPr id="34" name="object 34"/>
          <p:cNvSpPr txBox="1"/>
          <p:nvPr/>
        </p:nvSpPr>
        <p:spPr>
          <a:xfrm>
            <a:off x="5169534" y="3543300"/>
            <a:ext cx="514984" cy="380365"/>
          </a:xfrm>
          <a:prstGeom prst="rect">
            <a:avLst/>
          </a:prstGeom>
        </p:spPr>
        <p:txBody>
          <a:bodyPr vert="horz" wrap="square" lIns="0" tIns="0" rIns="0" bIns="0" rtlCol="0">
            <a:spAutoFit/>
          </a:bodyPr>
          <a:lstStyle/>
          <a:p>
            <a:pPr marL="12700" marR="5080" indent="76200">
              <a:lnSpc>
                <a:spcPct val="100000"/>
              </a:lnSpc>
            </a:pPr>
            <a:r>
              <a:rPr sz="1200" spc="-10" dirty="0">
                <a:solidFill>
                  <a:srgbClr val="FFFFCC"/>
                </a:solidFill>
                <a:latin typeface="Comic Sans MS"/>
                <a:cs typeface="Comic Sans MS"/>
              </a:rPr>
              <a:t>Şans  </a:t>
            </a:r>
            <a:r>
              <a:rPr sz="1200" dirty="0">
                <a:solidFill>
                  <a:srgbClr val="FFFFCC"/>
                </a:solidFill>
                <a:latin typeface="Comic Sans MS"/>
                <a:cs typeface="Comic Sans MS"/>
              </a:rPr>
              <a:t>o</a:t>
            </a:r>
            <a:r>
              <a:rPr sz="1200" spc="-5" dirty="0">
                <a:solidFill>
                  <a:srgbClr val="FFFFCC"/>
                </a:solidFill>
                <a:latin typeface="Comic Sans MS"/>
                <a:cs typeface="Comic Sans MS"/>
              </a:rPr>
              <a:t>la</a:t>
            </a:r>
            <a:r>
              <a:rPr sz="1200" spc="-10" dirty="0">
                <a:solidFill>
                  <a:srgbClr val="FFFFCC"/>
                </a:solidFill>
                <a:latin typeface="Comic Sans MS"/>
                <a:cs typeface="Comic Sans MS"/>
              </a:rPr>
              <a:t>b</a:t>
            </a:r>
            <a:r>
              <a:rPr sz="1200" spc="-5" dirty="0">
                <a:solidFill>
                  <a:srgbClr val="FFFFCC"/>
                </a:solidFill>
                <a:latin typeface="Comic Sans MS"/>
                <a:cs typeface="Comic Sans MS"/>
              </a:rPr>
              <a:t>i</a:t>
            </a:r>
            <a:r>
              <a:rPr sz="1200" spc="-10" dirty="0">
                <a:solidFill>
                  <a:srgbClr val="FFFFCC"/>
                </a:solidFill>
                <a:latin typeface="Comic Sans MS"/>
                <a:cs typeface="Comic Sans MS"/>
              </a:rPr>
              <a:t>l</a:t>
            </a:r>
            <a:r>
              <a:rPr sz="1200" spc="-5" dirty="0">
                <a:solidFill>
                  <a:srgbClr val="FFFFCC"/>
                </a:solidFill>
                <a:latin typeface="Comic Sans MS"/>
                <a:cs typeface="Comic Sans MS"/>
              </a:rPr>
              <a:t>ir</a:t>
            </a:r>
            <a:endParaRPr sz="1200">
              <a:latin typeface="Comic Sans MS"/>
              <a:cs typeface="Comic Sans MS"/>
            </a:endParaRPr>
          </a:p>
        </p:txBody>
      </p:sp>
      <p:sp>
        <p:nvSpPr>
          <p:cNvPr id="35" name="object 35"/>
          <p:cNvSpPr txBox="1"/>
          <p:nvPr/>
        </p:nvSpPr>
        <p:spPr>
          <a:xfrm>
            <a:off x="1526539" y="4658296"/>
            <a:ext cx="2299970" cy="654685"/>
          </a:xfrm>
          <a:prstGeom prst="rect">
            <a:avLst/>
          </a:prstGeom>
        </p:spPr>
        <p:txBody>
          <a:bodyPr vert="horz" wrap="square" lIns="0" tIns="0" rIns="0" bIns="0" rtlCol="0">
            <a:spAutoFit/>
          </a:bodyPr>
          <a:lstStyle/>
          <a:p>
            <a:pPr marL="12700">
              <a:lnSpc>
                <a:spcPct val="100000"/>
              </a:lnSpc>
            </a:pPr>
            <a:r>
              <a:rPr sz="1400" spc="-5" dirty="0">
                <a:latin typeface="Wingdings"/>
                <a:cs typeface="Wingdings"/>
              </a:rPr>
              <a:t></a:t>
            </a:r>
            <a:r>
              <a:rPr sz="1400" spc="-5" dirty="0">
                <a:latin typeface="Comic Sans MS"/>
                <a:cs typeface="Comic Sans MS"/>
              </a:rPr>
              <a:t>Gerginlik,</a:t>
            </a:r>
            <a:r>
              <a:rPr sz="1400" spc="-90" dirty="0">
                <a:latin typeface="Comic Sans MS"/>
                <a:cs typeface="Comic Sans MS"/>
              </a:rPr>
              <a:t> </a:t>
            </a:r>
            <a:r>
              <a:rPr sz="1400" dirty="0">
                <a:latin typeface="Comic Sans MS"/>
                <a:cs typeface="Comic Sans MS"/>
              </a:rPr>
              <a:t>bağırma</a:t>
            </a:r>
            <a:endParaRPr sz="1400">
              <a:latin typeface="Comic Sans MS"/>
              <a:cs typeface="Comic Sans MS"/>
            </a:endParaRPr>
          </a:p>
          <a:p>
            <a:pPr marL="160020" marR="5080" indent="-147955">
              <a:lnSpc>
                <a:spcPct val="100000"/>
              </a:lnSpc>
            </a:pPr>
            <a:r>
              <a:rPr sz="1400" spc="-5" dirty="0">
                <a:latin typeface="Wingdings"/>
                <a:cs typeface="Wingdings"/>
              </a:rPr>
              <a:t></a:t>
            </a:r>
            <a:r>
              <a:rPr sz="1400" spc="-5" dirty="0">
                <a:latin typeface="Comic Sans MS"/>
                <a:cs typeface="Comic Sans MS"/>
              </a:rPr>
              <a:t>Diğer ineklerin</a:t>
            </a:r>
            <a:r>
              <a:rPr sz="1400" spc="-90" dirty="0">
                <a:latin typeface="Comic Sans MS"/>
                <a:cs typeface="Comic Sans MS"/>
              </a:rPr>
              <a:t> </a:t>
            </a:r>
            <a:r>
              <a:rPr sz="1400" dirty="0">
                <a:latin typeface="Comic Sans MS"/>
                <a:cs typeface="Comic Sans MS"/>
              </a:rPr>
              <a:t>atlamasına  müsaade</a:t>
            </a:r>
            <a:endParaRPr sz="1400">
              <a:latin typeface="Comic Sans MS"/>
              <a:cs typeface="Comic Sans MS"/>
            </a:endParaRPr>
          </a:p>
        </p:txBody>
      </p:sp>
      <p:sp>
        <p:nvSpPr>
          <p:cNvPr id="36" name="object 36"/>
          <p:cNvSpPr txBox="1"/>
          <p:nvPr/>
        </p:nvSpPr>
        <p:spPr>
          <a:xfrm>
            <a:off x="1526539" y="5298376"/>
            <a:ext cx="2915285" cy="227965"/>
          </a:xfrm>
          <a:prstGeom prst="rect">
            <a:avLst/>
          </a:prstGeom>
        </p:spPr>
        <p:txBody>
          <a:bodyPr vert="horz" wrap="square" lIns="0" tIns="0" rIns="0" bIns="0" rtlCol="0">
            <a:spAutoFit/>
          </a:bodyPr>
          <a:lstStyle/>
          <a:p>
            <a:pPr marL="12700">
              <a:lnSpc>
                <a:spcPct val="100000"/>
              </a:lnSpc>
            </a:pPr>
            <a:r>
              <a:rPr sz="1400" dirty="0">
                <a:latin typeface="Wingdings"/>
                <a:cs typeface="Wingdings"/>
              </a:rPr>
              <a:t></a:t>
            </a:r>
            <a:r>
              <a:rPr sz="1400" dirty="0">
                <a:latin typeface="Comic Sans MS"/>
                <a:cs typeface="Comic Sans MS"/>
              </a:rPr>
              <a:t>Vulva dudakları ödemli,</a:t>
            </a:r>
            <a:r>
              <a:rPr sz="1400" spc="-180" dirty="0">
                <a:latin typeface="Comic Sans MS"/>
                <a:cs typeface="Comic Sans MS"/>
              </a:rPr>
              <a:t> </a:t>
            </a:r>
            <a:r>
              <a:rPr sz="1400" dirty="0">
                <a:latin typeface="Comic Sans MS"/>
                <a:cs typeface="Comic Sans MS"/>
              </a:rPr>
              <a:t>hiperemik</a:t>
            </a:r>
            <a:endParaRPr sz="1400">
              <a:latin typeface="Comic Sans MS"/>
              <a:cs typeface="Comic Sans MS"/>
            </a:endParaRPr>
          </a:p>
        </p:txBody>
      </p:sp>
      <p:sp>
        <p:nvSpPr>
          <p:cNvPr id="37" name="object 37"/>
          <p:cNvSpPr txBox="1"/>
          <p:nvPr/>
        </p:nvSpPr>
        <p:spPr>
          <a:xfrm>
            <a:off x="1526539" y="5511736"/>
            <a:ext cx="2245995" cy="441325"/>
          </a:xfrm>
          <a:prstGeom prst="rect">
            <a:avLst/>
          </a:prstGeom>
        </p:spPr>
        <p:txBody>
          <a:bodyPr vert="horz" wrap="square" lIns="0" tIns="0" rIns="0" bIns="0" rtlCol="0">
            <a:spAutoFit/>
          </a:bodyPr>
          <a:lstStyle/>
          <a:p>
            <a:pPr marL="160020" marR="5080" indent="-147955">
              <a:lnSpc>
                <a:spcPct val="100000"/>
              </a:lnSpc>
            </a:pPr>
            <a:r>
              <a:rPr sz="1400" dirty="0">
                <a:latin typeface="Wingdings"/>
                <a:cs typeface="Wingdings"/>
              </a:rPr>
              <a:t></a:t>
            </a:r>
            <a:r>
              <a:rPr sz="1400" dirty="0">
                <a:latin typeface="Comic Sans MS"/>
                <a:cs typeface="Comic Sans MS"/>
              </a:rPr>
              <a:t>İpliksel ve </a:t>
            </a:r>
            <a:r>
              <a:rPr sz="1400" spc="-5" dirty="0">
                <a:latin typeface="Comic Sans MS"/>
                <a:cs typeface="Comic Sans MS"/>
              </a:rPr>
              <a:t>renksiz</a:t>
            </a:r>
            <a:r>
              <a:rPr sz="1400" spc="-125" dirty="0">
                <a:latin typeface="Comic Sans MS"/>
                <a:cs typeface="Comic Sans MS"/>
              </a:rPr>
              <a:t> </a:t>
            </a:r>
            <a:r>
              <a:rPr sz="1400" dirty="0">
                <a:latin typeface="Comic Sans MS"/>
                <a:cs typeface="Comic Sans MS"/>
              </a:rPr>
              <a:t>müköz  </a:t>
            </a:r>
            <a:r>
              <a:rPr sz="1400" spc="-5" dirty="0">
                <a:latin typeface="Comic Sans MS"/>
                <a:cs typeface="Comic Sans MS"/>
              </a:rPr>
              <a:t>akıntı</a:t>
            </a:r>
            <a:r>
              <a:rPr sz="1400" spc="-70" dirty="0">
                <a:latin typeface="Comic Sans MS"/>
                <a:cs typeface="Comic Sans MS"/>
              </a:rPr>
              <a:t> </a:t>
            </a:r>
            <a:r>
              <a:rPr sz="1400" spc="-5" dirty="0">
                <a:latin typeface="Comic Sans MS"/>
                <a:cs typeface="Comic Sans MS"/>
              </a:rPr>
              <a:t>(Çara)</a:t>
            </a:r>
            <a:endParaRPr sz="1400">
              <a:latin typeface="Comic Sans MS"/>
              <a:cs typeface="Comic Sans MS"/>
            </a:endParaRPr>
          </a:p>
        </p:txBody>
      </p:sp>
      <p:sp>
        <p:nvSpPr>
          <p:cNvPr id="38" name="object 38"/>
          <p:cNvSpPr/>
          <p:nvPr/>
        </p:nvSpPr>
        <p:spPr>
          <a:xfrm>
            <a:off x="1067561" y="3505961"/>
            <a:ext cx="7372350" cy="0"/>
          </a:xfrm>
          <a:custGeom>
            <a:avLst/>
            <a:gdLst/>
            <a:ahLst/>
            <a:cxnLst/>
            <a:rect l="l" t="t" r="r" b="b"/>
            <a:pathLst>
              <a:path w="7372350">
                <a:moveTo>
                  <a:pt x="0" y="0"/>
                </a:moveTo>
                <a:lnTo>
                  <a:pt x="7372350" y="0"/>
                </a:lnTo>
              </a:path>
            </a:pathLst>
          </a:custGeom>
          <a:ln w="38100">
            <a:solidFill>
              <a:srgbClr val="FFCC99"/>
            </a:solidFill>
          </a:ln>
        </p:spPr>
        <p:txBody>
          <a:bodyPr wrap="square" lIns="0" tIns="0" rIns="0" bIns="0" rtlCol="0"/>
          <a:lstStyle/>
          <a:p>
            <a:endParaRPr/>
          </a:p>
        </p:txBody>
      </p:sp>
      <p:sp>
        <p:nvSpPr>
          <p:cNvPr id="39" name="object 39"/>
          <p:cNvSpPr/>
          <p:nvPr/>
        </p:nvSpPr>
        <p:spPr>
          <a:xfrm>
            <a:off x="8420861" y="3448811"/>
            <a:ext cx="114300" cy="114300"/>
          </a:xfrm>
          <a:custGeom>
            <a:avLst/>
            <a:gdLst/>
            <a:ahLst/>
            <a:cxnLst/>
            <a:rect l="l" t="t" r="r" b="b"/>
            <a:pathLst>
              <a:path w="114300" h="114300">
                <a:moveTo>
                  <a:pt x="0" y="0"/>
                </a:moveTo>
                <a:lnTo>
                  <a:pt x="0" y="114300"/>
                </a:lnTo>
                <a:lnTo>
                  <a:pt x="114300" y="57150"/>
                </a:lnTo>
                <a:lnTo>
                  <a:pt x="0" y="0"/>
                </a:lnTo>
                <a:close/>
              </a:path>
            </a:pathLst>
          </a:custGeom>
          <a:solidFill>
            <a:srgbClr val="FFCC99"/>
          </a:solidFill>
        </p:spPr>
        <p:txBody>
          <a:bodyPr wrap="square" lIns="0" tIns="0" rIns="0" bIns="0" rtlCol="0"/>
          <a:lstStyle/>
          <a:p>
            <a:endParaRPr/>
          </a:p>
        </p:txBody>
      </p:sp>
      <p:sp>
        <p:nvSpPr>
          <p:cNvPr id="40" name="object 40"/>
          <p:cNvSpPr/>
          <p:nvPr/>
        </p:nvSpPr>
        <p:spPr>
          <a:xfrm>
            <a:off x="4420361" y="3277361"/>
            <a:ext cx="0" cy="228600"/>
          </a:xfrm>
          <a:custGeom>
            <a:avLst/>
            <a:gdLst/>
            <a:ahLst/>
            <a:cxnLst/>
            <a:rect l="l" t="t" r="r" b="b"/>
            <a:pathLst>
              <a:path h="228600">
                <a:moveTo>
                  <a:pt x="0" y="0"/>
                </a:moveTo>
                <a:lnTo>
                  <a:pt x="0" y="228600"/>
                </a:lnTo>
              </a:path>
            </a:pathLst>
          </a:custGeom>
          <a:ln w="25908">
            <a:solidFill>
              <a:srgbClr val="FFCC99"/>
            </a:solidFill>
          </a:ln>
        </p:spPr>
        <p:txBody>
          <a:bodyPr wrap="square" lIns="0" tIns="0" rIns="0" bIns="0" rtlCol="0"/>
          <a:lstStyle/>
          <a:p>
            <a:endParaRPr/>
          </a:p>
        </p:txBody>
      </p:sp>
      <p:sp>
        <p:nvSpPr>
          <p:cNvPr id="41" name="object 41"/>
          <p:cNvSpPr/>
          <p:nvPr/>
        </p:nvSpPr>
        <p:spPr>
          <a:xfrm>
            <a:off x="1372361" y="3277361"/>
            <a:ext cx="0" cy="228600"/>
          </a:xfrm>
          <a:custGeom>
            <a:avLst/>
            <a:gdLst/>
            <a:ahLst/>
            <a:cxnLst/>
            <a:rect l="l" t="t" r="r" b="b"/>
            <a:pathLst>
              <a:path h="228600">
                <a:moveTo>
                  <a:pt x="0" y="0"/>
                </a:moveTo>
                <a:lnTo>
                  <a:pt x="0" y="228600"/>
                </a:lnTo>
              </a:path>
            </a:pathLst>
          </a:custGeom>
          <a:ln w="25908">
            <a:solidFill>
              <a:srgbClr val="FFCC99"/>
            </a:solidFill>
          </a:ln>
        </p:spPr>
        <p:txBody>
          <a:bodyPr wrap="square" lIns="0" tIns="0" rIns="0" bIns="0" rtlCol="0"/>
          <a:lstStyle/>
          <a:p>
            <a:endParaRPr/>
          </a:p>
        </p:txBody>
      </p:sp>
      <p:sp>
        <p:nvSpPr>
          <p:cNvPr id="42" name="object 42"/>
          <p:cNvSpPr/>
          <p:nvPr/>
        </p:nvSpPr>
        <p:spPr>
          <a:xfrm>
            <a:off x="2591561" y="3277361"/>
            <a:ext cx="0" cy="228600"/>
          </a:xfrm>
          <a:custGeom>
            <a:avLst/>
            <a:gdLst/>
            <a:ahLst/>
            <a:cxnLst/>
            <a:rect l="l" t="t" r="r" b="b"/>
            <a:pathLst>
              <a:path h="228600">
                <a:moveTo>
                  <a:pt x="0" y="0"/>
                </a:moveTo>
                <a:lnTo>
                  <a:pt x="0" y="228600"/>
                </a:lnTo>
              </a:path>
            </a:pathLst>
          </a:custGeom>
          <a:ln w="25908">
            <a:solidFill>
              <a:srgbClr val="FFCC99"/>
            </a:solidFill>
          </a:ln>
        </p:spPr>
        <p:txBody>
          <a:bodyPr wrap="square" lIns="0" tIns="0" rIns="0" bIns="0" rtlCol="0"/>
          <a:lstStyle/>
          <a:p>
            <a:endParaRPr/>
          </a:p>
        </p:txBody>
      </p:sp>
      <p:sp>
        <p:nvSpPr>
          <p:cNvPr id="43" name="object 43"/>
          <p:cNvSpPr/>
          <p:nvPr/>
        </p:nvSpPr>
        <p:spPr>
          <a:xfrm>
            <a:off x="1981961" y="3277361"/>
            <a:ext cx="0" cy="228600"/>
          </a:xfrm>
          <a:custGeom>
            <a:avLst/>
            <a:gdLst/>
            <a:ahLst/>
            <a:cxnLst/>
            <a:rect l="l" t="t" r="r" b="b"/>
            <a:pathLst>
              <a:path h="228600">
                <a:moveTo>
                  <a:pt x="0" y="0"/>
                </a:moveTo>
                <a:lnTo>
                  <a:pt x="0" y="228600"/>
                </a:lnTo>
              </a:path>
            </a:pathLst>
          </a:custGeom>
          <a:ln w="25908">
            <a:solidFill>
              <a:srgbClr val="FFCC99"/>
            </a:solidFill>
          </a:ln>
        </p:spPr>
        <p:txBody>
          <a:bodyPr wrap="square" lIns="0" tIns="0" rIns="0" bIns="0" rtlCol="0"/>
          <a:lstStyle/>
          <a:p>
            <a:endParaRPr/>
          </a:p>
        </p:txBody>
      </p:sp>
      <p:sp>
        <p:nvSpPr>
          <p:cNvPr id="44" name="object 44"/>
          <p:cNvSpPr/>
          <p:nvPr/>
        </p:nvSpPr>
        <p:spPr>
          <a:xfrm>
            <a:off x="3810761" y="3277361"/>
            <a:ext cx="0" cy="228600"/>
          </a:xfrm>
          <a:custGeom>
            <a:avLst/>
            <a:gdLst/>
            <a:ahLst/>
            <a:cxnLst/>
            <a:rect l="l" t="t" r="r" b="b"/>
            <a:pathLst>
              <a:path h="228600">
                <a:moveTo>
                  <a:pt x="0" y="0"/>
                </a:moveTo>
                <a:lnTo>
                  <a:pt x="0" y="228600"/>
                </a:lnTo>
              </a:path>
            </a:pathLst>
          </a:custGeom>
          <a:ln w="25908">
            <a:solidFill>
              <a:srgbClr val="FFCC99"/>
            </a:solidFill>
          </a:ln>
        </p:spPr>
        <p:txBody>
          <a:bodyPr wrap="square" lIns="0" tIns="0" rIns="0" bIns="0" rtlCol="0"/>
          <a:lstStyle/>
          <a:p>
            <a:endParaRPr/>
          </a:p>
        </p:txBody>
      </p:sp>
      <p:sp>
        <p:nvSpPr>
          <p:cNvPr id="45" name="object 45"/>
          <p:cNvSpPr/>
          <p:nvPr/>
        </p:nvSpPr>
        <p:spPr>
          <a:xfrm>
            <a:off x="3201161" y="3277361"/>
            <a:ext cx="0" cy="228600"/>
          </a:xfrm>
          <a:custGeom>
            <a:avLst/>
            <a:gdLst/>
            <a:ahLst/>
            <a:cxnLst/>
            <a:rect l="l" t="t" r="r" b="b"/>
            <a:pathLst>
              <a:path h="228600">
                <a:moveTo>
                  <a:pt x="0" y="0"/>
                </a:moveTo>
                <a:lnTo>
                  <a:pt x="0" y="228600"/>
                </a:lnTo>
              </a:path>
            </a:pathLst>
          </a:custGeom>
          <a:ln w="25908">
            <a:solidFill>
              <a:srgbClr val="FFCC99"/>
            </a:solidFill>
          </a:ln>
        </p:spPr>
        <p:txBody>
          <a:bodyPr wrap="square" lIns="0" tIns="0" rIns="0" bIns="0" rtlCol="0"/>
          <a:lstStyle/>
          <a:p>
            <a:endParaRPr/>
          </a:p>
        </p:txBody>
      </p:sp>
      <p:sp>
        <p:nvSpPr>
          <p:cNvPr id="46" name="object 46"/>
          <p:cNvSpPr/>
          <p:nvPr/>
        </p:nvSpPr>
        <p:spPr>
          <a:xfrm>
            <a:off x="5639561" y="3277361"/>
            <a:ext cx="0" cy="228600"/>
          </a:xfrm>
          <a:custGeom>
            <a:avLst/>
            <a:gdLst/>
            <a:ahLst/>
            <a:cxnLst/>
            <a:rect l="l" t="t" r="r" b="b"/>
            <a:pathLst>
              <a:path h="228600">
                <a:moveTo>
                  <a:pt x="0" y="0"/>
                </a:moveTo>
                <a:lnTo>
                  <a:pt x="0" y="228600"/>
                </a:lnTo>
              </a:path>
            </a:pathLst>
          </a:custGeom>
          <a:ln w="25908">
            <a:solidFill>
              <a:srgbClr val="FFCC99"/>
            </a:solidFill>
          </a:ln>
        </p:spPr>
        <p:txBody>
          <a:bodyPr wrap="square" lIns="0" tIns="0" rIns="0" bIns="0" rtlCol="0"/>
          <a:lstStyle/>
          <a:p>
            <a:endParaRPr/>
          </a:p>
        </p:txBody>
      </p:sp>
      <p:sp>
        <p:nvSpPr>
          <p:cNvPr id="47" name="object 47"/>
          <p:cNvSpPr/>
          <p:nvPr/>
        </p:nvSpPr>
        <p:spPr>
          <a:xfrm>
            <a:off x="5029961" y="3277361"/>
            <a:ext cx="0" cy="228600"/>
          </a:xfrm>
          <a:custGeom>
            <a:avLst/>
            <a:gdLst/>
            <a:ahLst/>
            <a:cxnLst/>
            <a:rect l="l" t="t" r="r" b="b"/>
            <a:pathLst>
              <a:path h="228600">
                <a:moveTo>
                  <a:pt x="0" y="0"/>
                </a:moveTo>
                <a:lnTo>
                  <a:pt x="0" y="228600"/>
                </a:lnTo>
              </a:path>
            </a:pathLst>
          </a:custGeom>
          <a:ln w="25908">
            <a:solidFill>
              <a:srgbClr val="FFCC99"/>
            </a:solidFill>
          </a:ln>
        </p:spPr>
        <p:txBody>
          <a:bodyPr wrap="square" lIns="0" tIns="0" rIns="0" bIns="0" rtlCol="0"/>
          <a:lstStyle/>
          <a:p>
            <a:endParaRPr/>
          </a:p>
        </p:txBody>
      </p:sp>
      <p:sp>
        <p:nvSpPr>
          <p:cNvPr id="48" name="object 48"/>
          <p:cNvSpPr/>
          <p:nvPr/>
        </p:nvSpPr>
        <p:spPr>
          <a:xfrm>
            <a:off x="6249161" y="3277361"/>
            <a:ext cx="0" cy="228600"/>
          </a:xfrm>
          <a:custGeom>
            <a:avLst/>
            <a:gdLst/>
            <a:ahLst/>
            <a:cxnLst/>
            <a:rect l="l" t="t" r="r" b="b"/>
            <a:pathLst>
              <a:path h="228600">
                <a:moveTo>
                  <a:pt x="0" y="0"/>
                </a:moveTo>
                <a:lnTo>
                  <a:pt x="0" y="228600"/>
                </a:lnTo>
              </a:path>
            </a:pathLst>
          </a:custGeom>
          <a:ln w="25908">
            <a:solidFill>
              <a:srgbClr val="FFCC99"/>
            </a:solidFill>
          </a:ln>
        </p:spPr>
        <p:txBody>
          <a:bodyPr wrap="square" lIns="0" tIns="0" rIns="0" bIns="0" rtlCol="0"/>
          <a:lstStyle/>
          <a:p>
            <a:endParaRPr/>
          </a:p>
        </p:txBody>
      </p:sp>
      <p:sp>
        <p:nvSpPr>
          <p:cNvPr id="49" name="object 49"/>
          <p:cNvSpPr/>
          <p:nvPr/>
        </p:nvSpPr>
        <p:spPr>
          <a:xfrm>
            <a:off x="6858761" y="3277361"/>
            <a:ext cx="0" cy="228600"/>
          </a:xfrm>
          <a:custGeom>
            <a:avLst/>
            <a:gdLst/>
            <a:ahLst/>
            <a:cxnLst/>
            <a:rect l="l" t="t" r="r" b="b"/>
            <a:pathLst>
              <a:path h="228600">
                <a:moveTo>
                  <a:pt x="0" y="0"/>
                </a:moveTo>
                <a:lnTo>
                  <a:pt x="0" y="228600"/>
                </a:lnTo>
              </a:path>
            </a:pathLst>
          </a:custGeom>
          <a:ln w="25908">
            <a:solidFill>
              <a:srgbClr val="FFCC99"/>
            </a:solidFill>
          </a:ln>
        </p:spPr>
        <p:txBody>
          <a:bodyPr wrap="square" lIns="0" tIns="0" rIns="0" bIns="0" rtlCol="0"/>
          <a:lstStyle/>
          <a:p>
            <a:endParaRPr/>
          </a:p>
        </p:txBody>
      </p:sp>
      <p:sp>
        <p:nvSpPr>
          <p:cNvPr id="50" name="object 50"/>
          <p:cNvSpPr/>
          <p:nvPr/>
        </p:nvSpPr>
        <p:spPr>
          <a:xfrm>
            <a:off x="7468361" y="3277361"/>
            <a:ext cx="0" cy="228600"/>
          </a:xfrm>
          <a:custGeom>
            <a:avLst/>
            <a:gdLst/>
            <a:ahLst/>
            <a:cxnLst/>
            <a:rect l="l" t="t" r="r" b="b"/>
            <a:pathLst>
              <a:path h="228600">
                <a:moveTo>
                  <a:pt x="0" y="0"/>
                </a:moveTo>
                <a:lnTo>
                  <a:pt x="0" y="228600"/>
                </a:lnTo>
              </a:path>
            </a:pathLst>
          </a:custGeom>
          <a:ln w="25908">
            <a:solidFill>
              <a:srgbClr val="FFCC99"/>
            </a:solidFill>
          </a:ln>
        </p:spPr>
        <p:txBody>
          <a:bodyPr wrap="square" lIns="0" tIns="0" rIns="0" bIns="0" rtlCol="0"/>
          <a:lstStyle/>
          <a:p>
            <a:endParaRPr/>
          </a:p>
        </p:txBody>
      </p:sp>
      <p:sp>
        <p:nvSpPr>
          <p:cNvPr id="51" name="object 51"/>
          <p:cNvSpPr/>
          <p:nvPr/>
        </p:nvSpPr>
        <p:spPr>
          <a:xfrm>
            <a:off x="8077961" y="3277361"/>
            <a:ext cx="0" cy="228600"/>
          </a:xfrm>
          <a:custGeom>
            <a:avLst/>
            <a:gdLst/>
            <a:ahLst/>
            <a:cxnLst/>
            <a:rect l="l" t="t" r="r" b="b"/>
            <a:pathLst>
              <a:path h="228600">
                <a:moveTo>
                  <a:pt x="0" y="0"/>
                </a:moveTo>
                <a:lnTo>
                  <a:pt x="0" y="228600"/>
                </a:lnTo>
              </a:path>
            </a:pathLst>
          </a:custGeom>
          <a:ln w="25908">
            <a:solidFill>
              <a:srgbClr val="FFCC99"/>
            </a:solidFill>
          </a:ln>
        </p:spPr>
        <p:txBody>
          <a:bodyPr wrap="square" lIns="0" tIns="0" rIns="0" bIns="0" rtlCol="0"/>
          <a:lstStyle/>
          <a:p>
            <a:endParaRPr/>
          </a:p>
        </p:txBody>
      </p:sp>
      <p:sp>
        <p:nvSpPr>
          <p:cNvPr id="52" name="object 52"/>
          <p:cNvSpPr/>
          <p:nvPr/>
        </p:nvSpPr>
        <p:spPr>
          <a:xfrm>
            <a:off x="2879598" y="3353561"/>
            <a:ext cx="0" cy="116205"/>
          </a:xfrm>
          <a:custGeom>
            <a:avLst/>
            <a:gdLst/>
            <a:ahLst/>
            <a:cxnLst/>
            <a:rect l="l" t="t" r="r" b="b"/>
            <a:pathLst>
              <a:path h="116204">
                <a:moveTo>
                  <a:pt x="0" y="0"/>
                </a:moveTo>
                <a:lnTo>
                  <a:pt x="0" y="115823"/>
                </a:lnTo>
              </a:path>
            </a:pathLst>
          </a:custGeom>
          <a:ln w="25908">
            <a:solidFill>
              <a:srgbClr val="FFCC99"/>
            </a:solidFill>
          </a:ln>
        </p:spPr>
        <p:txBody>
          <a:bodyPr wrap="square" lIns="0" tIns="0" rIns="0" bIns="0" rtlCol="0"/>
          <a:lstStyle/>
          <a:p>
            <a:endParaRPr/>
          </a:p>
        </p:txBody>
      </p:sp>
      <p:sp>
        <p:nvSpPr>
          <p:cNvPr id="53" name="object 53"/>
          <p:cNvSpPr/>
          <p:nvPr/>
        </p:nvSpPr>
        <p:spPr>
          <a:xfrm>
            <a:off x="2286761" y="3353561"/>
            <a:ext cx="0" cy="116205"/>
          </a:xfrm>
          <a:custGeom>
            <a:avLst/>
            <a:gdLst/>
            <a:ahLst/>
            <a:cxnLst/>
            <a:rect l="l" t="t" r="r" b="b"/>
            <a:pathLst>
              <a:path h="116204">
                <a:moveTo>
                  <a:pt x="0" y="0"/>
                </a:moveTo>
                <a:lnTo>
                  <a:pt x="0" y="115823"/>
                </a:lnTo>
              </a:path>
            </a:pathLst>
          </a:custGeom>
          <a:ln w="25908">
            <a:solidFill>
              <a:srgbClr val="FFCC99"/>
            </a:solidFill>
          </a:ln>
        </p:spPr>
        <p:txBody>
          <a:bodyPr wrap="square" lIns="0" tIns="0" rIns="0" bIns="0" rtlCol="0"/>
          <a:lstStyle/>
          <a:p>
            <a:endParaRPr/>
          </a:p>
        </p:txBody>
      </p:sp>
      <p:sp>
        <p:nvSpPr>
          <p:cNvPr id="54" name="object 54"/>
          <p:cNvSpPr/>
          <p:nvPr/>
        </p:nvSpPr>
        <p:spPr>
          <a:xfrm>
            <a:off x="4115561" y="3353561"/>
            <a:ext cx="0" cy="116205"/>
          </a:xfrm>
          <a:custGeom>
            <a:avLst/>
            <a:gdLst/>
            <a:ahLst/>
            <a:cxnLst/>
            <a:rect l="l" t="t" r="r" b="b"/>
            <a:pathLst>
              <a:path h="116204">
                <a:moveTo>
                  <a:pt x="0" y="0"/>
                </a:moveTo>
                <a:lnTo>
                  <a:pt x="0" y="115823"/>
                </a:lnTo>
              </a:path>
            </a:pathLst>
          </a:custGeom>
          <a:ln w="25908">
            <a:solidFill>
              <a:srgbClr val="FFCC99"/>
            </a:solidFill>
          </a:ln>
        </p:spPr>
        <p:txBody>
          <a:bodyPr wrap="square" lIns="0" tIns="0" rIns="0" bIns="0" rtlCol="0"/>
          <a:lstStyle/>
          <a:p>
            <a:endParaRPr/>
          </a:p>
        </p:txBody>
      </p:sp>
      <p:sp>
        <p:nvSpPr>
          <p:cNvPr id="55" name="object 55"/>
          <p:cNvSpPr txBox="1"/>
          <p:nvPr/>
        </p:nvSpPr>
        <p:spPr>
          <a:xfrm>
            <a:off x="1341780" y="2971800"/>
            <a:ext cx="118745" cy="197485"/>
          </a:xfrm>
          <a:prstGeom prst="rect">
            <a:avLst/>
          </a:prstGeom>
        </p:spPr>
        <p:txBody>
          <a:bodyPr vert="horz" wrap="square" lIns="0" tIns="0" rIns="0" bIns="0" rtlCol="0">
            <a:spAutoFit/>
          </a:bodyPr>
          <a:lstStyle/>
          <a:p>
            <a:pPr marL="12700">
              <a:lnSpc>
                <a:spcPct val="100000"/>
              </a:lnSpc>
            </a:pPr>
            <a:r>
              <a:rPr sz="1200" spc="-5" dirty="0">
                <a:latin typeface="Comic Sans MS"/>
                <a:cs typeface="Comic Sans MS"/>
              </a:rPr>
              <a:t>0</a:t>
            </a:r>
            <a:endParaRPr sz="1200">
              <a:latin typeface="Comic Sans MS"/>
              <a:cs typeface="Comic Sans MS"/>
            </a:endParaRPr>
          </a:p>
        </p:txBody>
      </p:sp>
      <p:sp>
        <p:nvSpPr>
          <p:cNvPr id="56" name="object 56"/>
          <p:cNvSpPr txBox="1"/>
          <p:nvPr/>
        </p:nvSpPr>
        <p:spPr>
          <a:xfrm>
            <a:off x="1933854" y="2976524"/>
            <a:ext cx="118745" cy="197485"/>
          </a:xfrm>
          <a:prstGeom prst="rect">
            <a:avLst/>
          </a:prstGeom>
        </p:spPr>
        <p:txBody>
          <a:bodyPr vert="horz" wrap="square" lIns="0" tIns="0" rIns="0" bIns="0" rtlCol="0">
            <a:spAutoFit/>
          </a:bodyPr>
          <a:lstStyle/>
          <a:p>
            <a:pPr marL="12700">
              <a:lnSpc>
                <a:spcPct val="100000"/>
              </a:lnSpc>
            </a:pPr>
            <a:r>
              <a:rPr sz="1200" spc="-5" dirty="0">
                <a:latin typeface="Comic Sans MS"/>
                <a:cs typeface="Comic Sans MS"/>
              </a:rPr>
              <a:t>4</a:t>
            </a:r>
            <a:endParaRPr sz="1200">
              <a:latin typeface="Comic Sans MS"/>
              <a:cs typeface="Comic Sans MS"/>
            </a:endParaRPr>
          </a:p>
        </p:txBody>
      </p:sp>
      <p:sp>
        <p:nvSpPr>
          <p:cNvPr id="57" name="object 57"/>
          <p:cNvSpPr txBox="1"/>
          <p:nvPr/>
        </p:nvSpPr>
        <p:spPr>
          <a:xfrm>
            <a:off x="2543454" y="2973323"/>
            <a:ext cx="118745" cy="197485"/>
          </a:xfrm>
          <a:prstGeom prst="rect">
            <a:avLst/>
          </a:prstGeom>
        </p:spPr>
        <p:txBody>
          <a:bodyPr vert="horz" wrap="square" lIns="0" tIns="0" rIns="0" bIns="0" rtlCol="0">
            <a:spAutoFit/>
          </a:bodyPr>
          <a:lstStyle/>
          <a:p>
            <a:pPr marL="12700">
              <a:lnSpc>
                <a:spcPct val="100000"/>
              </a:lnSpc>
            </a:pPr>
            <a:r>
              <a:rPr sz="1200" spc="-5" dirty="0">
                <a:latin typeface="Comic Sans MS"/>
                <a:cs typeface="Comic Sans MS"/>
              </a:rPr>
              <a:t>8</a:t>
            </a:r>
            <a:endParaRPr sz="1200">
              <a:latin typeface="Comic Sans MS"/>
              <a:cs typeface="Comic Sans MS"/>
            </a:endParaRPr>
          </a:p>
        </p:txBody>
      </p:sp>
      <p:sp>
        <p:nvSpPr>
          <p:cNvPr id="58" name="object 58"/>
          <p:cNvSpPr txBox="1"/>
          <p:nvPr/>
        </p:nvSpPr>
        <p:spPr>
          <a:xfrm>
            <a:off x="4944059" y="2992373"/>
            <a:ext cx="211454" cy="197485"/>
          </a:xfrm>
          <a:prstGeom prst="rect">
            <a:avLst/>
          </a:prstGeom>
        </p:spPr>
        <p:txBody>
          <a:bodyPr vert="horz" wrap="square" lIns="0" tIns="0" rIns="0" bIns="0" rtlCol="0">
            <a:spAutoFit/>
          </a:bodyPr>
          <a:lstStyle/>
          <a:p>
            <a:pPr marL="12700">
              <a:lnSpc>
                <a:spcPct val="100000"/>
              </a:lnSpc>
            </a:pPr>
            <a:r>
              <a:rPr sz="1200" spc="-5" dirty="0">
                <a:latin typeface="Comic Sans MS"/>
                <a:cs typeface="Comic Sans MS"/>
              </a:rPr>
              <a:t>24</a:t>
            </a:r>
            <a:endParaRPr sz="1200">
              <a:latin typeface="Comic Sans MS"/>
              <a:cs typeface="Comic Sans MS"/>
            </a:endParaRPr>
          </a:p>
        </p:txBody>
      </p:sp>
      <p:sp>
        <p:nvSpPr>
          <p:cNvPr id="59" name="object 59"/>
          <p:cNvSpPr txBox="1"/>
          <p:nvPr/>
        </p:nvSpPr>
        <p:spPr>
          <a:xfrm>
            <a:off x="3735374" y="2973323"/>
            <a:ext cx="187325" cy="197485"/>
          </a:xfrm>
          <a:prstGeom prst="rect">
            <a:avLst/>
          </a:prstGeom>
        </p:spPr>
        <p:txBody>
          <a:bodyPr vert="horz" wrap="square" lIns="0" tIns="0" rIns="0" bIns="0" rtlCol="0">
            <a:spAutoFit/>
          </a:bodyPr>
          <a:lstStyle/>
          <a:p>
            <a:pPr marL="12700">
              <a:lnSpc>
                <a:spcPct val="100000"/>
              </a:lnSpc>
            </a:pPr>
            <a:r>
              <a:rPr sz="1200" spc="-5" dirty="0">
                <a:latin typeface="Comic Sans MS"/>
                <a:cs typeface="Comic Sans MS"/>
              </a:rPr>
              <a:t>16</a:t>
            </a:r>
            <a:endParaRPr sz="1200">
              <a:latin typeface="Comic Sans MS"/>
              <a:cs typeface="Comic Sans MS"/>
            </a:endParaRPr>
          </a:p>
        </p:txBody>
      </p:sp>
      <p:sp>
        <p:nvSpPr>
          <p:cNvPr id="60" name="object 60"/>
          <p:cNvSpPr txBox="1"/>
          <p:nvPr/>
        </p:nvSpPr>
        <p:spPr>
          <a:xfrm>
            <a:off x="3125774" y="2973323"/>
            <a:ext cx="187325" cy="197485"/>
          </a:xfrm>
          <a:prstGeom prst="rect">
            <a:avLst/>
          </a:prstGeom>
        </p:spPr>
        <p:txBody>
          <a:bodyPr vert="horz" wrap="square" lIns="0" tIns="0" rIns="0" bIns="0" rtlCol="0">
            <a:spAutoFit/>
          </a:bodyPr>
          <a:lstStyle/>
          <a:p>
            <a:pPr marL="12700">
              <a:lnSpc>
                <a:spcPct val="100000"/>
              </a:lnSpc>
            </a:pPr>
            <a:r>
              <a:rPr sz="1200" spc="-5" dirty="0">
                <a:latin typeface="Comic Sans MS"/>
                <a:cs typeface="Comic Sans MS"/>
              </a:rPr>
              <a:t>12</a:t>
            </a:r>
            <a:endParaRPr sz="1200">
              <a:latin typeface="Comic Sans MS"/>
              <a:cs typeface="Comic Sans MS"/>
            </a:endParaRPr>
          </a:p>
        </p:txBody>
      </p:sp>
      <p:sp>
        <p:nvSpPr>
          <p:cNvPr id="61" name="object 61"/>
          <p:cNvSpPr txBox="1"/>
          <p:nvPr/>
        </p:nvSpPr>
        <p:spPr>
          <a:xfrm>
            <a:off x="4336897" y="2976524"/>
            <a:ext cx="211454" cy="197485"/>
          </a:xfrm>
          <a:prstGeom prst="rect">
            <a:avLst/>
          </a:prstGeom>
        </p:spPr>
        <p:txBody>
          <a:bodyPr vert="horz" wrap="square" lIns="0" tIns="0" rIns="0" bIns="0" rtlCol="0">
            <a:spAutoFit/>
          </a:bodyPr>
          <a:lstStyle/>
          <a:p>
            <a:pPr marL="12700">
              <a:lnSpc>
                <a:spcPct val="100000"/>
              </a:lnSpc>
            </a:pPr>
            <a:r>
              <a:rPr sz="1200" spc="-5" dirty="0">
                <a:latin typeface="Comic Sans MS"/>
                <a:cs typeface="Comic Sans MS"/>
              </a:rPr>
              <a:t>20</a:t>
            </a:r>
            <a:endParaRPr sz="1200">
              <a:latin typeface="Comic Sans MS"/>
              <a:cs typeface="Comic Sans MS"/>
            </a:endParaRPr>
          </a:p>
        </p:txBody>
      </p:sp>
      <p:sp>
        <p:nvSpPr>
          <p:cNvPr id="62" name="object 62"/>
          <p:cNvSpPr txBox="1"/>
          <p:nvPr/>
        </p:nvSpPr>
        <p:spPr>
          <a:xfrm>
            <a:off x="5553659" y="2995574"/>
            <a:ext cx="211454" cy="197485"/>
          </a:xfrm>
          <a:prstGeom prst="rect">
            <a:avLst/>
          </a:prstGeom>
        </p:spPr>
        <p:txBody>
          <a:bodyPr vert="horz" wrap="square" lIns="0" tIns="0" rIns="0" bIns="0" rtlCol="0">
            <a:spAutoFit/>
          </a:bodyPr>
          <a:lstStyle/>
          <a:p>
            <a:pPr marL="12700">
              <a:lnSpc>
                <a:spcPct val="100000"/>
              </a:lnSpc>
            </a:pPr>
            <a:r>
              <a:rPr sz="1200" spc="-5" dirty="0">
                <a:latin typeface="Comic Sans MS"/>
                <a:cs typeface="Comic Sans MS"/>
              </a:rPr>
              <a:t>28</a:t>
            </a:r>
            <a:endParaRPr sz="1200">
              <a:latin typeface="Comic Sans MS"/>
              <a:cs typeface="Comic Sans MS"/>
            </a:endParaRPr>
          </a:p>
        </p:txBody>
      </p:sp>
      <p:sp>
        <p:nvSpPr>
          <p:cNvPr id="63" name="object 63"/>
          <p:cNvSpPr txBox="1"/>
          <p:nvPr/>
        </p:nvSpPr>
        <p:spPr>
          <a:xfrm>
            <a:off x="6772859" y="2992373"/>
            <a:ext cx="211454" cy="197485"/>
          </a:xfrm>
          <a:prstGeom prst="rect">
            <a:avLst/>
          </a:prstGeom>
        </p:spPr>
        <p:txBody>
          <a:bodyPr vert="horz" wrap="square" lIns="0" tIns="0" rIns="0" bIns="0" rtlCol="0">
            <a:spAutoFit/>
          </a:bodyPr>
          <a:lstStyle/>
          <a:p>
            <a:pPr marL="12700">
              <a:lnSpc>
                <a:spcPct val="100000"/>
              </a:lnSpc>
            </a:pPr>
            <a:r>
              <a:rPr sz="1200" spc="-5" dirty="0">
                <a:latin typeface="Comic Sans MS"/>
                <a:cs typeface="Comic Sans MS"/>
              </a:rPr>
              <a:t>36</a:t>
            </a:r>
            <a:endParaRPr sz="1200">
              <a:latin typeface="Comic Sans MS"/>
              <a:cs typeface="Comic Sans MS"/>
            </a:endParaRPr>
          </a:p>
        </p:txBody>
      </p:sp>
      <p:sp>
        <p:nvSpPr>
          <p:cNvPr id="64" name="object 64"/>
          <p:cNvSpPr txBox="1"/>
          <p:nvPr/>
        </p:nvSpPr>
        <p:spPr>
          <a:xfrm>
            <a:off x="7382459" y="2992373"/>
            <a:ext cx="211454" cy="197485"/>
          </a:xfrm>
          <a:prstGeom prst="rect">
            <a:avLst/>
          </a:prstGeom>
        </p:spPr>
        <p:txBody>
          <a:bodyPr vert="horz" wrap="square" lIns="0" tIns="0" rIns="0" bIns="0" rtlCol="0">
            <a:spAutoFit/>
          </a:bodyPr>
          <a:lstStyle/>
          <a:p>
            <a:pPr marL="12700">
              <a:lnSpc>
                <a:spcPct val="100000"/>
              </a:lnSpc>
            </a:pPr>
            <a:r>
              <a:rPr sz="1200" spc="-5" dirty="0">
                <a:latin typeface="Comic Sans MS"/>
                <a:cs typeface="Comic Sans MS"/>
              </a:rPr>
              <a:t>40</a:t>
            </a:r>
            <a:endParaRPr sz="1200">
              <a:latin typeface="Comic Sans MS"/>
              <a:cs typeface="Comic Sans MS"/>
            </a:endParaRPr>
          </a:p>
        </p:txBody>
      </p:sp>
      <p:sp>
        <p:nvSpPr>
          <p:cNvPr id="65" name="object 65"/>
          <p:cNvSpPr txBox="1"/>
          <p:nvPr/>
        </p:nvSpPr>
        <p:spPr>
          <a:xfrm>
            <a:off x="6163259" y="3001822"/>
            <a:ext cx="211454" cy="197485"/>
          </a:xfrm>
          <a:prstGeom prst="rect">
            <a:avLst/>
          </a:prstGeom>
        </p:spPr>
        <p:txBody>
          <a:bodyPr vert="horz" wrap="square" lIns="0" tIns="0" rIns="0" bIns="0" rtlCol="0">
            <a:spAutoFit/>
          </a:bodyPr>
          <a:lstStyle/>
          <a:p>
            <a:pPr marL="12700">
              <a:lnSpc>
                <a:spcPct val="100000"/>
              </a:lnSpc>
            </a:pPr>
            <a:r>
              <a:rPr sz="1200" spc="-5" dirty="0">
                <a:latin typeface="Comic Sans MS"/>
                <a:cs typeface="Comic Sans MS"/>
              </a:rPr>
              <a:t>32</a:t>
            </a:r>
            <a:endParaRPr sz="1200">
              <a:latin typeface="Comic Sans MS"/>
              <a:cs typeface="Comic Sans MS"/>
            </a:endParaRPr>
          </a:p>
        </p:txBody>
      </p:sp>
      <p:sp>
        <p:nvSpPr>
          <p:cNvPr id="66" name="object 66"/>
          <p:cNvSpPr txBox="1"/>
          <p:nvPr/>
        </p:nvSpPr>
        <p:spPr>
          <a:xfrm>
            <a:off x="7992059" y="2992373"/>
            <a:ext cx="211454" cy="197485"/>
          </a:xfrm>
          <a:prstGeom prst="rect">
            <a:avLst/>
          </a:prstGeom>
        </p:spPr>
        <p:txBody>
          <a:bodyPr vert="horz" wrap="square" lIns="0" tIns="0" rIns="0" bIns="0" rtlCol="0">
            <a:spAutoFit/>
          </a:bodyPr>
          <a:lstStyle/>
          <a:p>
            <a:pPr marL="12700">
              <a:lnSpc>
                <a:spcPct val="100000"/>
              </a:lnSpc>
            </a:pPr>
            <a:r>
              <a:rPr sz="1200" spc="-5" dirty="0">
                <a:latin typeface="Comic Sans MS"/>
                <a:cs typeface="Comic Sans MS"/>
              </a:rPr>
              <a:t>44</a:t>
            </a:r>
            <a:endParaRPr sz="1200">
              <a:latin typeface="Comic Sans MS"/>
              <a:cs typeface="Comic Sans MS"/>
            </a:endParaRPr>
          </a:p>
        </p:txBody>
      </p:sp>
      <p:sp>
        <p:nvSpPr>
          <p:cNvPr id="67" name="object 67"/>
          <p:cNvSpPr txBox="1"/>
          <p:nvPr/>
        </p:nvSpPr>
        <p:spPr>
          <a:xfrm>
            <a:off x="4036974" y="3162300"/>
            <a:ext cx="187325" cy="197485"/>
          </a:xfrm>
          <a:prstGeom prst="rect">
            <a:avLst/>
          </a:prstGeom>
        </p:spPr>
        <p:txBody>
          <a:bodyPr vert="horz" wrap="square" lIns="0" tIns="0" rIns="0" bIns="0" rtlCol="0">
            <a:spAutoFit/>
          </a:bodyPr>
          <a:lstStyle/>
          <a:p>
            <a:pPr marL="12700">
              <a:lnSpc>
                <a:spcPct val="100000"/>
              </a:lnSpc>
            </a:pPr>
            <a:r>
              <a:rPr sz="1200" spc="-5" dirty="0">
                <a:latin typeface="Comic Sans MS"/>
                <a:cs typeface="Comic Sans MS"/>
              </a:rPr>
              <a:t>18</a:t>
            </a:r>
            <a:endParaRPr sz="1200">
              <a:latin typeface="Comic Sans MS"/>
              <a:cs typeface="Comic Sans MS"/>
            </a:endParaRPr>
          </a:p>
        </p:txBody>
      </p:sp>
      <p:sp>
        <p:nvSpPr>
          <p:cNvPr id="68" name="object 68"/>
          <p:cNvSpPr txBox="1"/>
          <p:nvPr/>
        </p:nvSpPr>
        <p:spPr>
          <a:xfrm>
            <a:off x="2784398" y="3162300"/>
            <a:ext cx="187325" cy="197485"/>
          </a:xfrm>
          <a:prstGeom prst="rect">
            <a:avLst/>
          </a:prstGeom>
        </p:spPr>
        <p:txBody>
          <a:bodyPr vert="horz" wrap="square" lIns="0" tIns="0" rIns="0" bIns="0" rtlCol="0">
            <a:spAutoFit/>
          </a:bodyPr>
          <a:lstStyle/>
          <a:p>
            <a:pPr marL="12700">
              <a:lnSpc>
                <a:spcPct val="100000"/>
              </a:lnSpc>
            </a:pPr>
            <a:r>
              <a:rPr sz="1200" spc="-5" dirty="0">
                <a:latin typeface="Comic Sans MS"/>
                <a:cs typeface="Comic Sans MS"/>
              </a:rPr>
              <a:t>10</a:t>
            </a:r>
            <a:endParaRPr sz="1200">
              <a:latin typeface="Comic Sans MS"/>
              <a:cs typeface="Comic Sans MS"/>
            </a:endParaRPr>
          </a:p>
        </p:txBody>
      </p:sp>
      <p:sp>
        <p:nvSpPr>
          <p:cNvPr id="69" name="object 69"/>
          <p:cNvSpPr txBox="1"/>
          <p:nvPr/>
        </p:nvSpPr>
        <p:spPr>
          <a:xfrm>
            <a:off x="2243226" y="3162300"/>
            <a:ext cx="118745" cy="197485"/>
          </a:xfrm>
          <a:prstGeom prst="rect">
            <a:avLst/>
          </a:prstGeom>
        </p:spPr>
        <p:txBody>
          <a:bodyPr vert="horz" wrap="square" lIns="0" tIns="0" rIns="0" bIns="0" rtlCol="0">
            <a:spAutoFit/>
          </a:bodyPr>
          <a:lstStyle/>
          <a:p>
            <a:pPr marL="12700">
              <a:lnSpc>
                <a:spcPct val="100000"/>
              </a:lnSpc>
            </a:pPr>
            <a:r>
              <a:rPr sz="1200" spc="-5" dirty="0">
                <a:latin typeface="Comic Sans MS"/>
                <a:cs typeface="Comic Sans MS"/>
              </a:rPr>
              <a:t>6</a:t>
            </a:r>
            <a:endParaRPr sz="1200">
              <a:latin typeface="Comic Sans MS"/>
              <a:cs typeface="Comic Sans MS"/>
            </a:endParaRPr>
          </a:p>
        </p:txBody>
      </p:sp>
      <p:sp>
        <p:nvSpPr>
          <p:cNvPr id="70" name="object 70"/>
          <p:cNvSpPr txBox="1"/>
          <p:nvPr/>
        </p:nvSpPr>
        <p:spPr>
          <a:xfrm>
            <a:off x="8308975" y="3095815"/>
            <a:ext cx="479425" cy="289560"/>
          </a:xfrm>
          <a:prstGeom prst="rect">
            <a:avLst/>
          </a:prstGeom>
        </p:spPr>
        <p:txBody>
          <a:bodyPr vert="horz" wrap="square" lIns="0" tIns="0" rIns="0" bIns="0" rtlCol="0">
            <a:spAutoFit/>
          </a:bodyPr>
          <a:lstStyle/>
          <a:p>
            <a:pPr marL="12700">
              <a:lnSpc>
                <a:spcPct val="100000"/>
              </a:lnSpc>
            </a:pPr>
            <a:r>
              <a:rPr sz="1800" spc="-5" dirty="0">
                <a:latin typeface="Comic Sans MS"/>
                <a:cs typeface="Comic Sans MS"/>
              </a:rPr>
              <a:t>s</a:t>
            </a:r>
            <a:r>
              <a:rPr sz="1800" dirty="0">
                <a:latin typeface="Comic Sans MS"/>
                <a:cs typeface="Comic Sans MS"/>
              </a:rPr>
              <a:t>aa</a:t>
            </a:r>
            <a:r>
              <a:rPr sz="1800" spc="-5" dirty="0">
                <a:latin typeface="Comic Sans MS"/>
                <a:cs typeface="Comic Sans MS"/>
              </a:rPr>
              <a:t>t</a:t>
            </a:r>
            <a:endParaRPr sz="1800">
              <a:latin typeface="Comic Sans MS"/>
              <a:cs typeface="Comic Sans MS"/>
            </a:endParaRPr>
          </a:p>
        </p:txBody>
      </p:sp>
      <p:sp>
        <p:nvSpPr>
          <p:cNvPr id="71" name="object 71"/>
          <p:cNvSpPr txBox="1"/>
          <p:nvPr/>
        </p:nvSpPr>
        <p:spPr>
          <a:xfrm>
            <a:off x="1524000" y="6239255"/>
            <a:ext cx="762000" cy="466725"/>
          </a:xfrm>
          <a:prstGeom prst="rect">
            <a:avLst/>
          </a:prstGeom>
          <a:ln w="9143">
            <a:solidFill>
              <a:srgbClr val="00FFFF"/>
            </a:solidFill>
          </a:ln>
        </p:spPr>
        <p:txBody>
          <a:bodyPr vert="horz" wrap="square" lIns="0" tIns="33020" rIns="0" bIns="0" rtlCol="0">
            <a:spAutoFit/>
          </a:bodyPr>
          <a:lstStyle/>
          <a:p>
            <a:pPr marL="206375" marR="152400" indent="-45720">
              <a:lnSpc>
                <a:spcPct val="100000"/>
              </a:lnSpc>
              <a:spcBef>
                <a:spcPts val="260"/>
              </a:spcBef>
            </a:pPr>
            <a:r>
              <a:rPr sz="1200" dirty="0">
                <a:solidFill>
                  <a:srgbClr val="FFFFCC"/>
                </a:solidFill>
                <a:latin typeface="Comic Sans MS"/>
                <a:cs typeface="Comic Sans MS"/>
              </a:rPr>
              <a:t>U</a:t>
            </a:r>
            <a:r>
              <a:rPr sz="1200" spc="-5" dirty="0">
                <a:solidFill>
                  <a:srgbClr val="FFFFCC"/>
                </a:solidFill>
                <a:latin typeface="Comic Sans MS"/>
                <a:cs typeface="Comic Sans MS"/>
              </a:rPr>
              <a:t>ygun  değil</a:t>
            </a:r>
            <a:endParaRPr sz="1200">
              <a:latin typeface="Comic Sans MS"/>
              <a:cs typeface="Comic Sans MS"/>
            </a:endParaRPr>
          </a:p>
        </p:txBody>
      </p:sp>
      <p:sp>
        <p:nvSpPr>
          <p:cNvPr id="72" name="object 72"/>
          <p:cNvSpPr/>
          <p:nvPr/>
        </p:nvSpPr>
        <p:spPr>
          <a:xfrm>
            <a:off x="2362200" y="6042659"/>
            <a:ext cx="1524000" cy="739140"/>
          </a:xfrm>
          <a:prstGeom prst="rect">
            <a:avLst/>
          </a:prstGeom>
          <a:blipFill>
            <a:blip r:embed="rId4" cstate="print"/>
            <a:stretch>
              <a:fillRect/>
            </a:stretch>
          </a:blipFill>
        </p:spPr>
        <p:txBody>
          <a:bodyPr wrap="square" lIns="0" tIns="0" rIns="0" bIns="0" rtlCol="0"/>
          <a:lstStyle/>
          <a:p>
            <a:endParaRPr/>
          </a:p>
        </p:txBody>
      </p:sp>
      <p:sp>
        <p:nvSpPr>
          <p:cNvPr id="73" name="object 73"/>
          <p:cNvSpPr txBox="1"/>
          <p:nvPr/>
        </p:nvSpPr>
        <p:spPr>
          <a:xfrm>
            <a:off x="2362200" y="6042659"/>
            <a:ext cx="1524000" cy="739140"/>
          </a:xfrm>
          <a:prstGeom prst="rect">
            <a:avLst/>
          </a:prstGeom>
          <a:ln w="9144">
            <a:solidFill>
              <a:srgbClr val="FF5050"/>
            </a:solidFill>
          </a:ln>
        </p:spPr>
        <p:txBody>
          <a:bodyPr vert="horz" wrap="square" lIns="0" tIns="31750" rIns="0" bIns="0" rtlCol="0">
            <a:spAutoFit/>
          </a:bodyPr>
          <a:lstStyle/>
          <a:p>
            <a:pPr marL="147955" marR="140335" indent="398780">
              <a:lnSpc>
                <a:spcPct val="100000"/>
              </a:lnSpc>
              <a:spcBef>
                <a:spcPts val="250"/>
              </a:spcBef>
            </a:pPr>
            <a:r>
              <a:rPr sz="1400" dirty="0">
                <a:solidFill>
                  <a:srgbClr val="FFFFFF"/>
                </a:solidFill>
                <a:latin typeface="Comic Sans MS"/>
                <a:cs typeface="Comic Sans MS"/>
              </a:rPr>
              <a:t>Tabii  tohumlama</a:t>
            </a:r>
            <a:r>
              <a:rPr sz="1400" spc="-110" dirty="0">
                <a:solidFill>
                  <a:srgbClr val="FFFFFF"/>
                </a:solidFill>
                <a:latin typeface="Comic Sans MS"/>
                <a:cs typeface="Comic Sans MS"/>
              </a:rPr>
              <a:t> </a:t>
            </a:r>
            <a:r>
              <a:rPr sz="1400" dirty="0">
                <a:solidFill>
                  <a:srgbClr val="FFFFFF"/>
                </a:solidFill>
                <a:latin typeface="Comic Sans MS"/>
                <a:cs typeface="Comic Sans MS"/>
              </a:rPr>
              <a:t>için  </a:t>
            </a:r>
            <a:r>
              <a:rPr sz="1400" spc="-5" dirty="0">
                <a:solidFill>
                  <a:srgbClr val="FFFFFF"/>
                </a:solidFill>
                <a:latin typeface="Comic Sans MS"/>
                <a:cs typeface="Comic Sans MS"/>
              </a:rPr>
              <a:t>en</a:t>
            </a:r>
            <a:r>
              <a:rPr sz="1400" spc="-60" dirty="0">
                <a:solidFill>
                  <a:srgbClr val="FFFFFF"/>
                </a:solidFill>
                <a:latin typeface="Comic Sans MS"/>
                <a:cs typeface="Comic Sans MS"/>
              </a:rPr>
              <a:t> </a:t>
            </a:r>
            <a:r>
              <a:rPr sz="1400" spc="-5" dirty="0">
                <a:solidFill>
                  <a:srgbClr val="FFFFFF"/>
                </a:solidFill>
                <a:latin typeface="Comic Sans MS"/>
                <a:cs typeface="Comic Sans MS"/>
              </a:rPr>
              <a:t>uygunzaman</a:t>
            </a:r>
            <a:endParaRPr sz="1400">
              <a:latin typeface="Comic Sans MS"/>
              <a:cs typeface="Comic Sans MS"/>
            </a:endParaRPr>
          </a:p>
        </p:txBody>
      </p:sp>
      <p:sp>
        <p:nvSpPr>
          <p:cNvPr id="74" name="object 74"/>
          <p:cNvSpPr/>
          <p:nvPr/>
        </p:nvSpPr>
        <p:spPr>
          <a:xfrm>
            <a:off x="2895600" y="3505200"/>
            <a:ext cx="2133600" cy="527304"/>
          </a:xfrm>
          <a:prstGeom prst="rect">
            <a:avLst/>
          </a:prstGeom>
          <a:blipFill>
            <a:blip r:embed="rId5" cstate="print"/>
            <a:stretch>
              <a:fillRect/>
            </a:stretch>
          </a:blipFill>
        </p:spPr>
        <p:txBody>
          <a:bodyPr wrap="square" lIns="0" tIns="0" rIns="0" bIns="0" rtlCol="0"/>
          <a:lstStyle/>
          <a:p>
            <a:endParaRPr/>
          </a:p>
        </p:txBody>
      </p:sp>
      <p:sp>
        <p:nvSpPr>
          <p:cNvPr id="75" name="object 75"/>
          <p:cNvSpPr/>
          <p:nvPr/>
        </p:nvSpPr>
        <p:spPr>
          <a:xfrm>
            <a:off x="2895600" y="3505200"/>
            <a:ext cx="2133600" cy="527685"/>
          </a:xfrm>
          <a:custGeom>
            <a:avLst/>
            <a:gdLst/>
            <a:ahLst/>
            <a:cxnLst/>
            <a:rect l="l" t="t" r="r" b="b"/>
            <a:pathLst>
              <a:path w="2133600" h="527685">
                <a:moveTo>
                  <a:pt x="0" y="0"/>
                </a:moveTo>
                <a:lnTo>
                  <a:pt x="2133600" y="0"/>
                </a:lnTo>
                <a:lnTo>
                  <a:pt x="2133600" y="527304"/>
                </a:lnTo>
                <a:lnTo>
                  <a:pt x="0" y="527304"/>
                </a:lnTo>
                <a:lnTo>
                  <a:pt x="0" y="0"/>
                </a:lnTo>
                <a:close/>
              </a:path>
            </a:pathLst>
          </a:custGeom>
          <a:ln w="9144">
            <a:solidFill>
              <a:srgbClr val="FF5050"/>
            </a:solidFill>
          </a:ln>
        </p:spPr>
        <p:txBody>
          <a:bodyPr wrap="square" lIns="0" tIns="0" rIns="0" bIns="0" rtlCol="0"/>
          <a:lstStyle/>
          <a:p>
            <a:endParaRPr/>
          </a:p>
        </p:txBody>
      </p:sp>
      <p:sp>
        <p:nvSpPr>
          <p:cNvPr id="76" name="object 76"/>
          <p:cNvSpPr txBox="1"/>
          <p:nvPr/>
        </p:nvSpPr>
        <p:spPr>
          <a:xfrm>
            <a:off x="3229482" y="3542283"/>
            <a:ext cx="1465580" cy="441325"/>
          </a:xfrm>
          <a:prstGeom prst="rect">
            <a:avLst/>
          </a:prstGeom>
        </p:spPr>
        <p:txBody>
          <a:bodyPr vert="horz" wrap="square" lIns="0" tIns="0" rIns="0" bIns="0" rtlCol="0">
            <a:spAutoFit/>
          </a:bodyPr>
          <a:lstStyle/>
          <a:p>
            <a:pPr marL="451484" marR="5080" indent="-439420">
              <a:lnSpc>
                <a:spcPct val="100000"/>
              </a:lnSpc>
            </a:pPr>
            <a:r>
              <a:rPr sz="1400" dirty="0">
                <a:solidFill>
                  <a:srgbClr val="FFFFFF"/>
                </a:solidFill>
                <a:latin typeface="Comic Sans MS"/>
                <a:cs typeface="Comic Sans MS"/>
              </a:rPr>
              <a:t>Uygun</a:t>
            </a:r>
            <a:r>
              <a:rPr sz="1400" spc="-90" dirty="0">
                <a:solidFill>
                  <a:srgbClr val="FFFFFF"/>
                </a:solidFill>
                <a:latin typeface="Comic Sans MS"/>
                <a:cs typeface="Comic Sans MS"/>
              </a:rPr>
              <a:t> </a:t>
            </a:r>
            <a:r>
              <a:rPr sz="1400" dirty="0">
                <a:solidFill>
                  <a:srgbClr val="FFFFFF"/>
                </a:solidFill>
                <a:latin typeface="Comic Sans MS"/>
                <a:cs typeface="Comic Sans MS"/>
              </a:rPr>
              <a:t>tohumlama  zamanı</a:t>
            </a:r>
            <a:endParaRPr sz="1400">
              <a:latin typeface="Comic Sans MS"/>
              <a:cs typeface="Comic Sans MS"/>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1430" marR="5080">
              <a:lnSpc>
                <a:spcPct val="100000"/>
              </a:lnSpc>
            </a:pPr>
            <a:r>
              <a:rPr sz="3200" spc="-5" dirty="0">
                <a:solidFill>
                  <a:srgbClr val="000000"/>
                </a:solidFill>
                <a:latin typeface="Comic Sans MS"/>
                <a:cs typeface="Comic Sans MS"/>
              </a:rPr>
              <a:t>Ovulasyon, Fertilizasyon, Embriyonal  Gelişimler </a:t>
            </a:r>
            <a:r>
              <a:rPr sz="3200" dirty="0">
                <a:solidFill>
                  <a:srgbClr val="000000"/>
                </a:solidFill>
                <a:latin typeface="Comic Sans MS"/>
                <a:cs typeface="Comic Sans MS"/>
              </a:rPr>
              <a:t>ve</a:t>
            </a:r>
            <a:r>
              <a:rPr sz="3200" spc="-45" dirty="0">
                <a:solidFill>
                  <a:srgbClr val="000000"/>
                </a:solidFill>
                <a:latin typeface="Comic Sans MS"/>
                <a:cs typeface="Comic Sans MS"/>
              </a:rPr>
              <a:t> </a:t>
            </a:r>
            <a:r>
              <a:rPr sz="3200" spc="-5" dirty="0">
                <a:solidFill>
                  <a:srgbClr val="000000"/>
                </a:solidFill>
                <a:latin typeface="Comic Sans MS"/>
                <a:cs typeface="Comic Sans MS"/>
              </a:rPr>
              <a:t>Bölgeleri</a:t>
            </a:r>
            <a:endParaRPr sz="3200">
              <a:latin typeface="Comic Sans MS"/>
              <a:cs typeface="Comic Sans MS"/>
            </a:endParaRPr>
          </a:p>
        </p:txBody>
      </p:sp>
      <p:sp>
        <p:nvSpPr>
          <p:cNvPr id="3" name="object 3"/>
          <p:cNvSpPr/>
          <p:nvPr/>
        </p:nvSpPr>
        <p:spPr>
          <a:xfrm>
            <a:off x="0" y="1447800"/>
            <a:ext cx="9144000" cy="5410199"/>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09955" y="135636"/>
            <a:ext cx="137160" cy="140335"/>
          </a:xfrm>
          <a:custGeom>
            <a:avLst/>
            <a:gdLst/>
            <a:ahLst/>
            <a:cxnLst/>
            <a:rect l="l" t="t" r="r" b="b"/>
            <a:pathLst>
              <a:path w="137159" h="140335">
                <a:moveTo>
                  <a:pt x="0" y="0"/>
                </a:moveTo>
                <a:lnTo>
                  <a:pt x="137159" y="0"/>
                </a:lnTo>
                <a:lnTo>
                  <a:pt x="137159" y="140207"/>
                </a:lnTo>
                <a:lnTo>
                  <a:pt x="0" y="140207"/>
                </a:lnTo>
                <a:lnTo>
                  <a:pt x="0" y="0"/>
                </a:lnTo>
                <a:close/>
              </a:path>
            </a:pathLst>
          </a:custGeom>
          <a:solidFill>
            <a:srgbClr val="CC9900"/>
          </a:solidFill>
        </p:spPr>
        <p:txBody>
          <a:bodyPr wrap="square" lIns="0" tIns="0" rIns="0" bIns="0" rtlCol="0"/>
          <a:lstStyle/>
          <a:p>
            <a:endParaRPr/>
          </a:p>
        </p:txBody>
      </p:sp>
      <p:sp>
        <p:nvSpPr>
          <p:cNvPr id="3" name="object 3"/>
          <p:cNvSpPr/>
          <p:nvPr/>
        </p:nvSpPr>
        <p:spPr>
          <a:xfrm>
            <a:off x="547116" y="0"/>
            <a:ext cx="140335" cy="139065"/>
          </a:xfrm>
          <a:custGeom>
            <a:avLst/>
            <a:gdLst/>
            <a:ahLst/>
            <a:cxnLst/>
            <a:rect l="l" t="t" r="r" b="b"/>
            <a:pathLst>
              <a:path w="140334" h="139065">
                <a:moveTo>
                  <a:pt x="0" y="138683"/>
                </a:moveTo>
                <a:lnTo>
                  <a:pt x="140195" y="138683"/>
                </a:lnTo>
                <a:lnTo>
                  <a:pt x="140195" y="0"/>
                </a:lnTo>
                <a:lnTo>
                  <a:pt x="0" y="0"/>
                </a:lnTo>
                <a:lnTo>
                  <a:pt x="0" y="138683"/>
                </a:lnTo>
                <a:close/>
              </a:path>
            </a:pathLst>
          </a:custGeom>
          <a:solidFill>
            <a:srgbClr val="CC9900"/>
          </a:solidFill>
        </p:spPr>
        <p:txBody>
          <a:bodyPr wrap="square" lIns="0" tIns="0" rIns="0" bIns="0" rtlCol="0"/>
          <a:lstStyle/>
          <a:p>
            <a:endParaRPr/>
          </a:p>
        </p:txBody>
      </p:sp>
      <p:sp>
        <p:nvSpPr>
          <p:cNvPr id="4" name="object 4"/>
          <p:cNvSpPr/>
          <p:nvPr/>
        </p:nvSpPr>
        <p:spPr>
          <a:xfrm>
            <a:off x="547116" y="135636"/>
            <a:ext cx="140335" cy="140335"/>
          </a:xfrm>
          <a:custGeom>
            <a:avLst/>
            <a:gdLst/>
            <a:ahLst/>
            <a:cxnLst/>
            <a:rect l="l" t="t" r="r" b="b"/>
            <a:pathLst>
              <a:path w="140334" h="140335">
                <a:moveTo>
                  <a:pt x="0" y="0"/>
                </a:moveTo>
                <a:lnTo>
                  <a:pt x="140208" y="0"/>
                </a:lnTo>
                <a:lnTo>
                  <a:pt x="140208" y="140207"/>
                </a:lnTo>
                <a:lnTo>
                  <a:pt x="0" y="140207"/>
                </a:lnTo>
                <a:lnTo>
                  <a:pt x="0" y="0"/>
                </a:lnTo>
                <a:close/>
              </a:path>
            </a:pathLst>
          </a:custGeom>
          <a:solidFill>
            <a:srgbClr val="CC6600"/>
          </a:solidFill>
        </p:spPr>
        <p:txBody>
          <a:bodyPr wrap="square" lIns="0" tIns="0" rIns="0" bIns="0" rtlCol="0"/>
          <a:lstStyle/>
          <a:p>
            <a:endParaRPr/>
          </a:p>
        </p:txBody>
      </p:sp>
      <p:sp>
        <p:nvSpPr>
          <p:cNvPr id="5" name="object 5"/>
          <p:cNvSpPr/>
          <p:nvPr/>
        </p:nvSpPr>
        <p:spPr>
          <a:xfrm>
            <a:off x="274320" y="274320"/>
            <a:ext cx="137160" cy="139065"/>
          </a:xfrm>
          <a:custGeom>
            <a:avLst/>
            <a:gdLst/>
            <a:ahLst/>
            <a:cxnLst/>
            <a:rect l="l" t="t" r="r" b="b"/>
            <a:pathLst>
              <a:path w="137159" h="139065">
                <a:moveTo>
                  <a:pt x="0" y="0"/>
                </a:moveTo>
                <a:lnTo>
                  <a:pt x="137160" y="0"/>
                </a:lnTo>
                <a:lnTo>
                  <a:pt x="137160" y="138684"/>
                </a:lnTo>
                <a:lnTo>
                  <a:pt x="0" y="138684"/>
                </a:lnTo>
                <a:lnTo>
                  <a:pt x="0" y="0"/>
                </a:lnTo>
                <a:close/>
              </a:path>
            </a:pathLst>
          </a:custGeom>
          <a:solidFill>
            <a:srgbClr val="CC9900"/>
          </a:solidFill>
        </p:spPr>
        <p:txBody>
          <a:bodyPr wrap="square" lIns="0" tIns="0" rIns="0" bIns="0" rtlCol="0"/>
          <a:lstStyle/>
          <a:p>
            <a:endParaRPr/>
          </a:p>
        </p:txBody>
      </p:sp>
      <p:sp>
        <p:nvSpPr>
          <p:cNvPr id="6" name="object 6"/>
          <p:cNvSpPr/>
          <p:nvPr/>
        </p:nvSpPr>
        <p:spPr>
          <a:xfrm>
            <a:off x="131063" y="137160"/>
            <a:ext cx="142240" cy="137160"/>
          </a:xfrm>
          <a:custGeom>
            <a:avLst/>
            <a:gdLst/>
            <a:ahLst/>
            <a:cxnLst/>
            <a:rect l="l" t="t" r="r" b="b"/>
            <a:pathLst>
              <a:path w="142240" h="137160">
                <a:moveTo>
                  <a:pt x="0" y="0"/>
                </a:moveTo>
                <a:lnTo>
                  <a:pt x="141732" y="0"/>
                </a:lnTo>
                <a:lnTo>
                  <a:pt x="141732" y="137159"/>
                </a:lnTo>
                <a:lnTo>
                  <a:pt x="0" y="137159"/>
                </a:lnTo>
                <a:lnTo>
                  <a:pt x="0" y="0"/>
                </a:lnTo>
                <a:close/>
              </a:path>
            </a:pathLst>
          </a:custGeom>
          <a:solidFill>
            <a:srgbClr val="CC3300"/>
          </a:solidFill>
        </p:spPr>
        <p:txBody>
          <a:bodyPr wrap="square" lIns="0" tIns="0" rIns="0" bIns="0" rtlCol="0"/>
          <a:lstStyle/>
          <a:p>
            <a:endParaRPr/>
          </a:p>
        </p:txBody>
      </p:sp>
      <p:sp>
        <p:nvSpPr>
          <p:cNvPr id="7" name="object 7"/>
          <p:cNvSpPr/>
          <p:nvPr/>
        </p:nvSpPr>
        <p:spPr>
          <a:xfrm>
            <a:off x="409955" y="271272"/>
            <a:ext cx="137160" cy="139065"/>
          </a:xfrm>
          <a:custGeom>
            <a:avLst/>
            <a:gdLst/>
            <a:ahLst/>
            <a:cxnLst/>
            <a:rect l="l" t="t" r="r" b="b"/>
            <a:pathLst>
              <a:path w="137159" h="139065">
                <a:moveTo>
                  <a:pt x="0" y="0"/>
                </a:moveTo>
                <a:lnTo>
                  <a:pt x="137159" y="0"/>
                </a:lnTo>
                <a:lnTo>
                  <a:pt x="137159" y="138684"/>
                </a:lnTo>
                <a:lnTo>
                  <a:pt x="0" y="138684"/>
                </a:lnTo>
                <a:lnTo>
                  <a:pt x="0" y="0"/>
                </a:lnTo>
                <a:close/>
              </a:path>
            </a:pathLst>
          </a:custGeom>
          <a:solidFill>
            <a:srgbClr val="CC6600"/>
          </a:solidFill>
        </p:spPr>
        <p:txBody>
          <a:bodyPr wrap="square" lIns="0" tIns="0" rIns="0" bIns="0" rtlCol="0"/>
          <a:lstStyle/>
          <a:p>
            <a:endParaRPr/>
          </a:p>
        </p:txBody>
      </p:sp>
      <p:sp>
        <p:nvSpPr>
          <p:cNvPr id="8" name="object 8"/>
          <p:cNvSpPr/>
          <p:nvPr/>
        </p:nvSpPr>
        <p:spPr>
          <a:xfrm>
            <a:off x="274320" y="409955"/>
            <a:ext cx="137160" cy="135890"/>
          </a:xfrm>
          <a:custGeom>
            <a:avLst/>
            <a:gdLst/>
            <a:ahLst/>
            <a:cxnLst/>
            <a:rect l="l" t="t" r="r" b="b"/>
            <a:pathLst>
              <a:path w="137159" h="135890">
                <a:moveTo>
                  <a:pt x="0" y="0"/>
                </a:moveTo>
                <a:lnTo>
                  <a:pt x="137160" y="0"/>
                </a:lnTo>
                <a:lnTo>
                  <a:pt x="137160" y="135636"/>
                </a:lnTo>
                <a:lnTo>
                  <a:pt x="0" y="135636"/>
                </a:lnTo>
                <a:lnTo>
                  <a:pt x="0" y="0"/>
                </a:lnTo>
                <a:close/>
              </a:path>
            </a:pathLst>
          </a:custGeom>
          <a:solidFill>
            <a:srgbClr val="CC6600"/>
          </a:solidFill>
        </p:spPr>
        <p:txBody>
          <a:bodyPr wrap="square" lIns="0" tIns="0" rIns="0" bIns="0" rtlCol="0"/>
          <a:lstStyle/>
          <a:p>
            <a:endParaRPr/>
          </a:p>
        </p:txBody>
      </p:sp>
      <p:sp>
        <p:nvSpPr>
          <p:cNvPr id="9" name="object 9"/>
          <p:cNvSpPr/>
          <p:nvPr/>
        </p:nvSpPr>
        <p:spPr>
          <a:xfrm>
            <a:off x="0" y="0"/>
            <a:ext cx="9143987" cy="6857999"/>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09955" y="135636"/>
            <a:ext cx="137160" cy="140335"/>
          </a:xfrm>
          <a:custGeom>
            <a:avLst/>
            <a:gdLst/>
            <a:ahLst/>
            <a:cxnLst/>
            <a:rect l="l" t="t" r="r" b="b"/>
            <a:pathLst>
              <a:path w="137159" h="140335">
                <a:moveTo>
                  <a:pt x="0" y="0"/>
                </a:moveTo>
                <a:lnTo>
                  <a:pt x="137159" y="0"/>
                </a:lnTo>
                <a:lnTo>
                  <a:pt x="137159" y="140207"/>
                </a:lnTo>
                <a:lnTo>
                  <a:pt x="0" y="140207"/>
                </a:lnTo>
                <a:lnTo>
                  <a:pt x="0" y="0"/>
                </a:lnTo>
                <a:close/>
              </a:path>
            </a:pathLst>
          </a:custGeom>
          <a:solidFill>
            <a:srgbClr val="CC9900"/>
          </a:solidFill>
        </p:spPr>
        <p:txBody>
          <a:bodyPr wrap="square" lIns="0" tIns="0" rIns="0" bIns="0" rtlCol="0"/>
          <a:lstStyle/>
          <a:p>
            <a:endParaRPr/>
          </a:p>
        </p:txBody>
      </p:sp>
      <p:sp>
        <p:nvSpPr>
          <p:cNvPr id="3" name="object 3"/>
          <p:cNvSpPr/>
          <p:nvPr/>
        </p:nvSpPr>
        <p:spPr>
          <a:xfrm>
            <a:off x="547116" y="0"/>
            <a:ext cx="140335" cy="139065"/>
          </a:xfrm>
          <a:custGeom>
            <a:avLst/>
            <a:gdLst/>
            <a:ahLst/>
            <a:cxnLst/>
            <a:rect l="l" t="t" r="r" b="b"/>
            <a:pathLst>
              <a:path w="140334" h="139065">
                <a:moveTo>
                  <a:pt x="0" y="138683"/>
                </a:moveTo>
                <a:lnTo>
                  <a:pt x="140195" y="138683"/>
                </a:lnTo>
                <a:lnTo>
                  <a:pt x="140195" y="0"/>
                </a:lnTo>
                <a:lnTo>
                  <a:pt x="0" y="0"/>
                </a:lnTo>
                <a:lnTo>
                  <a:pt x="0" y="138683"/>
                </a:lnTo>
                <a:close/>
              </a:path>
            </a:pathLst>
          </a:custGeom>
          <a:solidFill>
            <a:srgbClr val="CC9900"/>
          </a:solidFill>
        </p:spPr>
        <p:txBody>
          <a:bodyPr wrap="square" lIns="0" tIns="0" rIns="0" bIns="0" rtlCol="0"/>
          <a:lstStyle/>
          <a:p>
            <a:endParaRPr/>
          </a:p>
        </p:txBody>
      </p:sp>
      <p:sp>
        <p:nvSpPr>
          <p:cNvPr id="4" name="object 4"/>
          <p:cNvSpPr/>
          <p:nvPr/>
        </p:nvSpPr>
        <p:spPr>
          <a:xfrm>
            <a:off x="547116" y="135636"/>
            <a:ext cx="140335" cy="140335"/>
          </a:xfrm>
          <a:custGeom>
            <a:avLst/>
            <a:gdLst/>
            <a:ahLst/>
            <a:cxnLst/>
            <a:rect l="l" t="t" r="r" b="b"/>
            <a:pathLst>
              <a:path w="140334" h="140335">
                <a:moveTo>
                  <a:pt x="0" y="0"/>
                </a:moveTo>
                <a:lnTo>
                  <a:pt x="140208" y="0"/>
                </a:lnTo>
                <a:lnTo>
                  <a:pt x="140208" y="140207"/>
                </a:lnTo>
                <a:lnTo>
                  <a:pt x="0" y="140207"/>
                </a:lnTo>
                <a:lnTo>
                  <a:pt x="0" y="0"/>
                </a:lnTo>
                <a:close/>
              </a:path>
            </a:pathLst>
          </a:custGeom>
          <a:solidFill>
            <a:srgbClr val="CC6600"/>
          </a:solidFill>
        </p:spPr>
        <p:txBody>
          <a:bodyPr wrap="square" lIns="0" tIns="0" rIns="0" bIns="0" rtlCol="0"/>
          <a:lstStyle/>
          <a:p>
            <a:endParaRPr/>
          </a:p>
        </p:txBody>
      </p:sp>
      <p:sp>
        <p:nvSpPr>
          <p:cNvPr id="5" name="object 5"/>
          <p:cNvSpPr/>
          <p:nvPr/>
        </p:nvSpPr>
        <p:spPr>
          <a:xfrm>
            <a:off x="274320" y="274320"/>
            <a:ext cx="137160" cy="139065"/>
          </a:xfrm>
          <a:custGeom>
            <a:avLst/>
            <a:gdLst/>
            <a:ahLst/>
            <a:cxnLst/>
            <a:rect l="l" t="t" r="r" b="b"/>
            <a:pathLst>
              <a:path w="137159" h="139065">
                <a:moveTo>
                  <a:pt x="0" y="0"/>
                </a:moveTo>
                <a:lnTo>
                  <a:pt x="137160" y="0"/>
                </a:lnTo>
                <a:lnTo>
                  <a:pt x="137160" y="138684"/>
                </a:lnTo>
                <a:lnTo>
                  <a:pt x="0" y="138684"/>
                </a:lnTo>
                <a:lnTo>
                  <a:pt x="0" y="0"/>
                </a:lnTo>
                <a:close/>
              </a:path>
            </a:pathLst>
          </a:custGeom>
          <a:solidFill>
            <a:srgbClr val="CC9900"/>
          </a:solidFill>
        </p:spPr>
        <p:txBody>
          <a:bodyPr wrap="square" lIns="0" tIns="0" rIns="0" bIns="0" rtlCol="0"/>
          <a:lstStyle/>
          <a:p>
            <a:endParaRPr/>
          </a:p>
        </p:txBody>
      </p:sp>
      <p:sp>
        <p:nvSpPr>
          <p:cNvPr id="6" name="object 6"/>
          <p:cNvSpPr/>
          <p:nvPr/>
        </p:nvSpPr>
        <p:spPr>
          <a:xfrm>
            <a:off x="131063" y="137160"/>
            <a:ext cx="142240" cy="137160"/>
          </a:xfrm>
          <a:custGeom>
            <a:avLst/>
            <a:gdLst/>
            <a:ahLst/>
            <a:cxnLst/>
            <a:rect l="l" t="t" r="r" b="b"/>
            <a:pathLst>
              <a:path w="142240" h="137160">
                <a:moveTo>
                  <a:pt x="0" y="0"/>
                </a:moveTo>
                <a:lnTo>
                  <a:pt x="141732" y="0"/>
                </a:lnTo>
                <a:lnTo>
                  <a:pt x="141732" y="137159"/>
                </a:lnTo>
                <a:lnTo>
                  <a:pt x="0" y="137159"/>
                </a:lnTo>
                <a:lnTo>
                  <a:pt x="0" y="0"/>
                </a:lnTo>
                <a:close/>
              </a:path>
            </a:pathLst>
          </a:custGeom>
          <a:solidFill>
            <a:srgbClr val="CC3300"/>
          </a:solidFill>
        </p:spPr>
        <p:txBody>
          <a:bodyPr wrap="square" lIns="0" tIns="0" rIns="0" bIns="0" rtlCol="0"/>
          <a:lstStyle/>
          <a:p>
            <a:endParaRPr/>
          </a:p>
        </p:txBody>
      </p:sp>
      <p:sp>
        <p:nvSpPr>
          <p:cNvPr id="7" name="object 7"/>
          <p:cNvSpPr/>
          <p:nvPr/>
        </p:nvSpPr>
        <p:spPr>
          <a:xfrm>
            <a:off x="409955" y="271272"/>
            <a:ext cx="137160" cy="139065"/>
          </a:xfrm>
          <a:custGeom>
            <a:avLst/>
            <a:gdLst/>
            <a:ahLst/>
            <a:cxnLst/>
            <a:rect l="l" t="t" r="r" b="b"/>
            <a:pathLst>
              <a:path w="137159" h="139065">
                <a:moveTo>
                  <a:pt x="0" y="0"/>
                </a:moveTo>
                <a:lnTo>
                  <a:pt x="137159" y="0"/>
                </a:lnTo>
                <a:lnTo>
                  <a:pt x="137159" y="138684"/>
                </a:lnTo>
                <a:lnTo>
                  <a:pt x="0" y="138684"/>
                </a:lnTo>
                <a:lnTo>
                  <a:pt x="0" y="0"/>
                </a:lnTo>
                <a:close/>
              </a:path>
            </a:pathLst>
          </a:custGeom>
          <a:solidFill>
            <a:srgbClr val="CC6600"/>
          </a:solidFill>
        </p:spPr>
        <p:txBody>
          <a:bodyPr wrap="square" lIns="0" tIns="0" rIns="0" bIns="0" rtlCol="0"/>
          <a:lstStyle/>
          <a:p>
            <a:endParaRPr/>
          </a:p>
        </p:txBody>
      </p:sp>
      <p:sp>
        <p:nvSpPr>
          <p:cNvPr id="8" name="object 8"/>
          <p:cNvSpPr/>
          <p:nvPr/>
        </p:nvSpPr>
        <p:spPr>
          <a:xfrm>
            <a:off x="274320" y="409955"/>
            <a:ext cx="137160" cy="135890"/>
          </a:xfrm>
          <a:custGeom>
            <a:avLst/>
            <a:gdLst/>
            <a:ahLst/>
            <a:cxnLst/>
            <a:rect l="l" t="t" r="r" b="b"/>
            <a:pathLst>
              <a:path w="137159" h="135890">
                <a:moveTo>
                  <a:pt x="0" y="0"/>
                </a:moveTo>
                <a:lnTo>
                  <a:pt x="137160" y="0"/>
                </a:lnTo>
                <a:lnTo>
                  <a:pt x="137160" y="135636"/>
                </a:lnTo>
                <a:lnTo>
                  <a:pt x="0" y="135636"/>
                </a:lnTo>
                <a:lnTo>
                  <a:pt x="0" y="0"/>
                </a:lnTo>
                <a:close/>
              </a:path>
            </a:pathLst>
          </a:custGeom>
          <a:solidFill>
            <a:srgbClr val="CC6600"/>
          </a:solidFill>
        </p:spPr>
        <p:txBody>
          <a:bodyPr wrap="square" lIns="0" tIns="0" rIns="0" bIns="0" rtlCol="0"/>
          <a:lstStyle/>
          <a:p>
            <a:endParaRPr/>
          </a:p>
        </p:txBody>
      </p:sp>
      <p:sp>
        <p:nvSpPr>
          <p:cNvPr id="9" name="object 9"/>
          <p:cNvSpPr/>
          <p:nvPr/>
        </p:nvSpPr>
        <p:spPr>
          <a:xfrm>
            <a:off x="152400" y="152400"/>
            <a:ext cx="8762987" cy="65532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09955" y="135636"/>
            <a:ext cx="137160" cy="140335"/>
          </a:xfrm>
          <a:custGeom>
            <a:avLst/>
            <a:gdLst/>
            <a:ahLst/>
            <a:cxnLst/>
            <a:rect l="l" t="t" r="r" b="b"/>
            <a:pathLst>
              <a:path w="137159" h="140335">
                <a:moveTo>
                  <a:pt x="0" y="0"/>
                </a:moveTo>
                <a:lnTo>
                  <a:pt x="137159" y="0"/>
                </a:lnTo>
                <a:lnTo>
                  <a:pt x="137159" y="140207"/>
                </a:lnTo>
                <a:lnTo>
                  <a:pt x="0" y="140207"/>
                </a:lnTo>
                <a:lnTo>
                  <a:pt x="0" y="0"/>
                </a:lnTo>
                <a:close/>
              </a:path>
            </a:pathLst>
          </a:custGeom>
          <a:solidFill>
            <a:srgbClr val="CC9900"/>
          </a:solidFill>
        </p:spPr>
        <p:txBody>
          <a:bodyPr wrap="square" lIns="0" tIns="0" rIns="0" bIns="0" rtlCol="0"/>
          <a:lstStyle/>
          <a:p>
            <a:endParaRPr/>
          </a:p>
        </p:txBody>
      </p:sp>
      <p:sp>
        <p:nvSpPr>
          <p:cNvPr id="3" name="object 3"/>
          <p:cNvSpPr/>
          <p:nvPr/>
        </p:nvSpPr>
        <p:spPr>
          <a:xfrm>
            <a:off x="547116" y="0"/>
            <a:ext cx="140335" cy="139065"/>
          </a:xfrm>
          <a:custGeom>
            <a:avLst/>
            <a:gdLst/>
            <a:ahLst/>
            <a:cxnLst/>
            <a:rect l="l" t="t" r="r" b="b"/>
            <a:pathLst>
              <a:path w="140334" h="139065">
                <a:moveTo>
                  <a:pt x="0" y="138683"/>
                </a:moveTo>
                <a:lnTo>
                  <a:pt x="140195" y="138683"/>
                </a:lnTo>
                <a:lnTo>
                  <a:pt x="140195" y="0"/>
                </a:lnTo>
                <a:lnTo>
                  <a:pt x="0" y="0"/>
                </a:lnTo>
                <a:lnTo>
                  <a:pt x="0" y="138683"/>
                </a:lnTo>
                <a:close/>
              </a:path>
            </a:pathLst>
          </a:custGeom>
          <a:solidFill>
            <a:srgbClr val="CC9900"/>
          </a:solidFill>
        </p:spPr>
        <p:txBody>
          <a:bodyPr wrap="square" lIns="0" tIns="0" rIns="0" bIns="0" rtlCol="0"/>
          <a:lstStyle/>
          <a:p>
            <a:endParaRPr/>
          </a:p>
        </p:txBody>
      </p:sp>
      <p:sp>
        <p:nvSpPr>
          <p:cNvPr id="4" name="object 4"/>
          <p:cNvSpPr/>
          <p:nvPr/>
        </p:nvSpPr>
        <p:spPr>
          <a:xfrm>
            <a:off x="547116" y="135636"/>
            <a:ext cx="140335" cy="140335"/>
          </a:xfrm>
          <a:custGeom>
            <a:avLst/>
            <a:gdLst/>
            <a:ahLst/>
            <a:cxnLst/>
            <a:rect l="l" t="t" r="r" b="b"/>
            <a:pathLst>
              <a:path w="140334" h="140335">
                <a:moveTo>
                  <a:pt x="0" y="0"/>
                </a:moveTo>
                <a:lnTo>
                  <a:pt x="140208" y="0"/>
                </a:lnTo>
                <a:lnTo>
                  <a:pt x="140208" y="140207"/>
                </a:lnTo>
                <a:lnTo>
                  <a:pt x="0" y="140207"/>
                </a:lnTo>
                <a:lnTo>
                  <a:pt x="0" y="0"/>
                </a:lnTo>
                <a:close/>
              </a:path>
            </a:pathLst>
          </a:custGeom>
          <a:solidFill>
            <a:srgbClr val="CC6600"/>
          </a:solidFill>
        </p:spPr>
        <p:txBody>
          <a:bodyPr wrap="square" lIns="0" tIns="0" rIns="0" bIns="0" rtlCol="0"/>
          <a:lstStyle/>
          <a:p>
            <a:endParaRPr/>
          </a:p>
        </p:txBody>
      </p:sp>
      <p:sp>
        <p:nvSpPr>
          <p:cNvPr id="5" name="object 5"/>
          <p:cNvSpPr/>
          <p:nvPr/>
        </p:nvSpPr>
        <p:spPr>
          <a:xfrm>
            <a:off x="274320" y="274320"/>
            <a:ext cx="137160" cy="139065"/>
          </a:xfrm>
          <a:custGeom>
            <a:avLst/>
            <a:gdLst/>
            <a:ahLst/>
            <a:cxnLst/>
            <a:rect l="l" t="t" r="r" b="b"/>
            <a:pathLst>
              <a:path w="137159" h="139065">
                <a:moveTo>
                  <a:pt x="0" y="0"/>
                </a:moveTo>
                <a:lnTo>
                  <a:pt x="137160" y="0"/>
                </a:lnTo>
                <a:lnTo>
                  <a:pt x="137160" y="138684"/>
                </a:lnTo>
                <a:lnTo>
                  <a:pt x="0" y="138684"/>
                </a:lnTo>
                <a:lnTo>
                  <a:pt x="0" y="0"/>
                </a:lnTo>
                <a:close/>
              </a:path>
            </a:pathLst>
          </a:custGeom>
          <a:solidFill>
            <a:srgbClr val="CC9900"/>
          </a:solidFill>
        </p:spPr>
        <p:txBody>
          <a:bodyPr wrap="square" lIns="0" tIns="0" rIns="0" bIns="0" rtlCol="0"/>
          <a:lstStyle/>
          <a:p>
            <a:endParaRPr/>
          </a:p>
        </p:txBody>
      </p:sp>
      <p:sp>
        <p:nvSpPr>
          <p:cNvPr id="6" name="object 6"/>
          <p:cNvSpPr/>
          <p:nvPr/>
        </p:nvSpPr>
        <p:spPr>
          <a:xfrm>
            <a:off x="131063" y="137160"/>
            <a:ext cx="142240" cy="137160"/>
          </a:xfrm>
          <a:custGeom>
            <a:avLst/>
            <a:gdLst/>
            <a:ahLst/>
            <a:cxnLst/>
            <a:rect l="l" t="t" r="r" b="b"/>
            <a:pathLst>
              <a:path w="142240" h="137160">
                <a:moveTo>
                  <a:pt x="0" y="0"/>
                </a:moveTo>
                <a:lnTo>
                  <a:pt x="141732" y="0"/>
                </a:lnTo>
                <a:lnTo>
                  <a:pt x="141732" y="137159"/>
                </a:lnTo>
                <a:lnTo>
                  <a:pt x="0" y="137159"/>
                </a:lnTo>
                <a:lnTo>
                  <a:pt x="0" y="0"/>
                </a:lnTo>
                <a:close/>
              </a:path>
            </a:pathLst>
          </a:custGeom>
          <a:solidFill>
            <a:srgbClr val="CC3300"/>
          </a:solidFill>
        </p:spPr>
        <p:txBody>
          <a:bodyPr wrap="square" lIns="0" tIns="0" rIns="0" bIns="0" rtlCol="0"/>
          <a:lstStyle/>
          <a:p>
            <a:endParaRPr/>
          </a:p>
        </p:txBody>
      </p:sp>
      <p:sp>
        <p:nvSpPr>
          <p:cNvPr id="7" name="object 7"/>
          <p:cNvSpPr/>
          <p:nvPr/>
        </p:nvSpPr>
        <p:spPr>
          <a:xfrm>
            <a:off x="409955" y="271272"/>
            <a:ext cx="137160" cy="139065"/>
          </a:xfrm>
          <a:custGeom>
            <a:avLst/>
            <a:gdLst/>
            <a:ahLst/>
            <a:cxnLst/>
            <a:rect l="l" t="t" r="r" b="b"/>
            <a:pathLst>
              <a:path w="137159" h="139065">
                <a:moveTo>
                  <a:pt x="0" y="0"/>
                </a:moveTo>
                <a:lnTo>
                  <a:pt x="137159" y="0"/>
                </a:lnTo>
                <a:lnTo>
                  <a:pt x="137159" y="138684"/>
                </a:lnTo>
                <a:lnTo>
                  <a:pt x="0" y="138684"/>
                </a:lnTo>
                <a:lnTo>
                  <a:pt x="0" y="0"/>
                </a:lnTo>
                <a:close/>
              </a:path>
            </a:pathLst>
          </a:custGeom>
          <a:solidFill>
            <a:srgbClr val="CC6600"/>
          </a:solidFill>
        </p:spPr>
        <p:txBody>
          <a:bodyPr wrap="square" lIns="0" tIns="0" rIns="0" bIns="0" rtlCol="0"/>
          <a:lstStyle/>
          <a:p>
            <a:endParaRPr/>
          </a:p>
        </p:txBody>
      </p:sp>
      <p:sp>
        <p:nvSpPr>
          <p:cNvPr id="8" name="object 8"/>
          <p:cNvSpPr/>
          <p:nvPr/>
        </p:nvSpPr>
        <p:spPr>
          <a:xfrm>
            <a:off x="274320" y="409955"/>
            <a:ext cx="137160" cy="135890"/>
          </a:xfrm>
          <a:custGeom>
            <a:avLst/>
            <a:gdLst/>
            <a:ahLst/>
            <a:cxnLst/>
            <a:rect l="l" t="t" r="r" b="b"/>
            <a:pathLst>
              <a:path w="137159" h="135890">
                <a:moveTo>
                  <a:pt x="0" y="0"/>
                </a:moveTo>
                <a:lnTo>
                  <a:pt x="137160" y="0"/>
                </a:lnTo>
                <a:lnTo>
                  <a:pt x="137160" y="135636"/>
                </a:lnTo>
                <a:lnTo>
                  <a:pt x="0" y="135636"/>
                </a:lnTo>
                <a:lnTo>
                  <a:pt x="0" y="0"/>
                </a:lnTo>
                <a:close/>
              </a:path>
            </a:pathLst>
          </a:custGeom>
          <a:solidFill>
            <a:srgbClr val="CC6600"/>
          </a:solidFill>
        </p:spPr>
        <p:txBody>
          <a:bodyPr wrap="square" lIns="0" tIns="0" rIns="0" bIns="0" rtlCol="0"/>
          <a:lstStyle/>
          <a:p>
            <a:endParaRPr/>
          </a:p>
        </p:txBody>
      </p:sp>
      <p:sp>
        <p:nvSpPr>
          <p:cNvPr id="9" name="object 9"/>
          <p:cNvSpPr/>
          <p:nvPr/>
        </p:nvSpPr>
        <p:spPr>
          <a:xfrm>
            <a:off x="152400" y="152400"/>
            <a:ext cx="8763000" cy="63246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09955" y="135636"/>
            <a:ext cx="137160" cy="140335"/>
          </a:xfrm>
          <a:custGeom>
            <a:avLst/>
            <a:gdLst/>
            <a:ahLst/>
            <a:cxnLst/>
            <a:rect l="l" t="t" r="r" b="b"/>
            <a:pathLst>
              <a:path w="137159" h="140335">
                <a:moveTo>
                  <a:pt x="0" y="0"/>
                </a:moveTo>
                <a:lnTo>
                  <a:pt x="137159" y="0"/>
                </a:lnTo>
                <a:lnTo>
                  <a:pt x="137159" y="140207"/>
                </a:lnTo>
                <a:lnTo>
                  <a:pt x="0" y="140207"/>
                </a:lnTo>
                <a:lnTo>
                  <a:pt x="0" y="0"/>
                </a:lnTo>
                <a:close/>
              </a:path>
            </a:pathLst>
          </a:custGeom>
          <a:solidFill>
            <a:srgbClr val="CC9900"/>
          </a:solidFill>
        </p:spPr>
        <p:txBody>
          <a:bodyPr wrap="square" lIns="0" tIns="0" rIns="0" bIns="0" rtlCol="0"/>
          <a:lstStyle/>
          <a:p>
            <a:endParaRPr/>
          </a:p>
        </p:txBody>
      </p:sp>
      <p:sp>
        <p:nvSpPr>
          <p:cNvPr id="3" name="object 3"/>
          <p:cNvSpPr/>
          <p:nvPr/>
        </p:nvSpPr>
        <p:spPr>
          <a:xfrm>
            <a:off x="547116" y="0"/>
            <a:ext cx="140335" cy="139065"/>
          </a:xfrm>
          <a:custGeom>
            <a:avLst/>
            <a:gdLst/>
            <a:ahLst/>
            <a:cxnLst/>
            <a:rect l="l" t="t" r="r" b="b"/>
            <a:pathLst>
              <a:path w="140334" h="139065">
                <a:moveTo>
                  <a:pt x="0" y="138683"/>
                </a:moveTo>
                <a:lnTo>
                  <a:pt x="140195" y="138683"/>
                </a:lnTo>
                <a:lnTo>
                  <a:pt x="140195" y="0"/>
                </a:lnTo>
                <a:lnTo>
                  <a:pt x="0" y="0"/>
                </a:lnTo>
                <a:lnTo>
                  <a:pt x="0" y="138683"/>
                </a:lnTo>
                <a:close/>
              </a:path>
            </a:pathLst>
          </a:custGeom>
          <a:solidFill>
            <a:srgbClr val="CC9900"/>
          </a:solidFill>
        </p:spPr>
        <p:txBody>
          <a:bodyPr wrap="square" lIns="0" tIns="0" rIns="0" bIns="0" rtlCol="0"/>
          <a:lstStyle/>
          <a:p>
            <a:endParaRPr/>
          </a:p>
        </p:txBody>
      </p:sp>
      <p:sp>
        <p:nvSpPr>
          <p:cNvPr id="4" name="object 4"/>
          <p:cNvSpPr/>
          <p:nvPr/>
        </p:nvSpPr>
        <p:spPr>
          <a:xfrm>
            <a:off x="547116" y="135636"/>
            <a:ext cx="140335" cy="140335"/>
          </a:xfrm>
          <a:custGeom>
            <a:avLst/>
            <a:gdLst/>
            <a:ahLst/>
            <a:cxnLst/>
            <a:rect l="l" t="t" r="r" b="b"/>
            <a:pathLst>
              <a:path w="140334" h="140335">
                <a:moveTo>
                  <a:pt x="0" y="0"/>
                </a:moveTo>
                <a:lnTo>
                  <a:pt x="140208" y="0"/>
                </a:lnTo>
                <a:lnTo>
                  <a:pt x="140208" y="140207"/>
                </a:lnTo>
                <a:lnTo>
                  <a:pt x="0" y="140207"/>
                </a:lnTo>
                <a:lnTo>
                  <a:pt x="0" y="0"/>
                </a:lnTo>
                <a:close/>
              </a:path>
            </a:pathLst>
          </a:custGeom>
          <a:solidFill>
            <a:srgbClr val="CC6600"/>
          </a:solidFill>
        </p:spPr>
        <p:txBody>
          <a:bodyPr wrap="square" lIns="0" tIns="0" rIns="0" bIns="0" rtlCol="0"/>
          <a:lstStyle/>
          <a:p>
            <a:endParaRPr/>
          </a:p>
        </p:txBody>
      </p:sp>
      <p:sp>
        <p:nvSpPr>
          <p:cNvPr id="5" name="object 5"/>
          <p:cNvSpPr/>
          <p:nvPr/>
        </p:nvSpPr>
        <p:spPr>
          <a:xfrm>
            <a:off x="274320" y="274320"/>
            <a:ext cx="137160" cy="139065"/>
          </a:xfrm>
          <a:custGeom>
            <a:avLst/>
            <a:gdLst/>
            <a:ahLst/>
            <a:cxnLst/>
            <a:rect l="l" t="t" r="r" b="b"/>
            <a:pathLst>
              <a:path w="137159" h="139065">
                <a:moveTo>
                  <a:pt x="0" y="0"/>
                </a:moveTo>
                <a:lnTo>
                  <a:pt x="137160" y="0"/>
                </a:lnTo>
                <a:lnTo>
                  <a:pt x="137160" y="138684"/>
                </a:lnTo>
                <a:lnTo>
                  <a:pt x="0" y="138684"/>
                </a:lnTo>
                <a:lnTo>
                  <a:pt x="0" y="0"/>
                </a:lnTo>
                <a:close/>
              </a:path>
            </a:pathLst>
          </a:custGeom>
          <a:solidFill>
            <a:srgbClr val="CC9900"/>
          </a:solidFill>
        </p:spPr>
        <p:txBody>
          <a:bodyPr wrap="square" lIns="0" tIns="0" rIns="0" bIns="0" rtlCol="0"/>
          <a:lstStyle/>
          <a:p>
            <a:endParaRPr/>
          </a:p>
        </p:txBody>
      </p:sp>
      <p:sp>
        <p:nvSpPr>
          <p:cNvPr id="6" name="object 6"/>
          <p:cNvSpPr/>
          <p:nvPr/>
        </p:nvSpPr>
        <p:spPr>
          <a:xfrm>
            <a:off x="131063" y="137160"/>
            <a:ext cx="142240" cy="137160"/>
          </a:xfrm>
          <a:custGeom>
            <a:avLst/>
            <a:gdLst/>
            <a:ahLst/>
            <a:cxnLst/>
            <a:rect l="l" t="t" r="r" b="b"/>
            <a:pathLst>
              <a:path w="142240" h="137160">
                <a:moveTo>
                  <a:pt x="0" y="0"/>
                </a:moveTo>
                <a:lnTo>
                  <a:pt x="141732" y="0"/>
                </a:lnTo>
                <a:lnTo>
                  <a:pt x="141732" y="137159"/>
                </a:lnTo>
                <a:lnTo>
                  <a:pt x="0" y="137159"/>
                </a:lnTo>
                <a:lnTo>
                  <a:pt x="0" y="0"/>
                </a:lnTo>
                <a:close/>
              </a:path>
            </a:pathLst>
          </a:custGeom>
          <a:solidFill>
            <a:srgbClr val="CC3300"/>
          </a:solidFill>
        </p:spPr>
        <p:txBody>
          <a:bodyPr wrap="square" lIns="0" tIns="0" rIns="0" bIns="0" rtlCol="0"/>
          <a:lstStyle/>
          <a:p>
            <a:endParaRPr/>
          </a:p>
        </p:txBody>
      </p:sp>
      <p:sp>
        <p:nvSpPr>
          <p:cNvPr id="7" name="object 7"/>
          <p:cNvSpPr/>
          <p:nvPr/>
        </p:nvSpPr>
        <p:spPr>
          <a:xfrm>
            <a:off x="409955" y="271272"/>
            <a:ext cx="137160" cy="139065"/>
          </a:xfrm>
          <a:custGeom>
            <a:avLst/>
            <a:gdLst/>
            <a:ahLst/>
            <a:cxnLst/>
            <a:rect l="l" t="t" r="r" b="b"/>
            <a:pathLst>
              <a:path w="137159" h="139065">
                <a:moveTo>
                  <a:pt x="0" y="0"/>
                </a:moveTo>
                <a:lnTo>
                  <a:pt x="137159" y="0"/>
                </a:lnTo>
                <a:lnTo>
                  <a:pt x="137159" y="138684"/>
                </a:lnTo>
                <a:lnTo>
                  <a:pt x="0" y="138684"/>
                </a:lnTo>
                <a:lnTo>
                  <a:pt x="0" y="0"/>
                </a:lnTo>
                <a:close/>
              </a:path>
            </a:pathLst>
          </a:custGeom>
          <a:solidFill>
            <a:srgbClr val="CC6600"/>
          </a:solidFill>
        </p:spPr>
        <p:txBody>
          <a:bodyPr wrap="square" lIns="0" tIns="0" rIns="0" bIns="0" rtlCol="0"/>
          <a:lstStyle/>
          <a:p>
            <a:endParaRPr/>
          </a:p>
        </p:txBody>
      </p:sp>
      <p:sp>
        <p:nvSpPr>
          <p:cNvPr id="8" name="object 8"/>
          <p:cNvSpPr/>
          <p:nvPr/>
        </p:nvSpPr>
        <p:spPr>
          <a:xfrm>
            <a:off x="274320" y="409955"/>
            <a:ext cx="137160" cy="135890"/>
          </a:xfrm>
          <a:custGeom>
            <a:avLst/>
            <a:gdLst/>
            <a:ahLst/>
            <a:cxnLst/>
            <a:rect l="l" t="t" r="r" b="b"/>
            <a:pathLst>
              <a:path w="137159" h="135890">
                <a:moveTo>
                  <a:pt x="0" y="0"/>
                </a:moveTo>
                <a:lnTo>
                  <a:pt x="137160" y="0"/>
                </a:lnTo>
                <a:lnTo>
                  <a:pt x="137160" y="135636"/>
                </a:lnTo>
                <a:lnTo>
                  <a:pt x="0" y="135636"/>
                </a:lnTo>
                <a:lnTo>
                  <a:pt x="0" y="0"/>
                </a:lnTo>
                <a:close/>
              </a:path>
            </a:pathLst>
          </a:custGeom>
          <a:solidFill>
            <a:srgbClr val="CC6600"/>
          </a:solidFill>
        </p:spPr>
        <p:txBody>
          <a:bodyPr wrap="square" lIns="0" tIns="0" rIns="0" bIns="0" rtlCol="0"/>
          <a:lstStyle/>
          <a:p>
            <a:endParaRPr/>
          </a:p>
        </p:txBody>
      </p:sp>
      <p:sp>
        <p:nvSpPr>
          <p:cNvPr id="9" name="object 9"/>
          <p:cNvSpPr/>
          <p:nvPr/>
        </p:nvSpPr>
        <p:spPr>
          <a:xfrm>
            <a:off x="381000" y="1066800"/>
            <a:ext cx="8229600" cy="49530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09955" y="135636"/>
            <a:ext cx="137160" cy="140335"/>
          </a:xfrm>
          <a:custGeom>
            <a:avLst/>
            <a:gdLst/>
            <a:ahLst/>
            <a:cxnLst/>
            <a:rect l="l" t="t" r="r" b="b"/>
            <a:pathLst>
              <a:path w="137159" h="140335">
                <a:moveTo>
                  <a:pt x="0" y="0"/>
                </a:moveTo>
                <a:lnTo>
                  <a:pt x="137159" y="0"/>
                </a:lnTo>
                <a:lnTo>
                  <a:pt x="137159" y="140207"/>
                </a:lnTo>
                <a:lnTo>
                  <a:pt x="0" y="140207"/>
                </a:lnTo>
                <a:lnTo>
                  <a:pt x="0" y="0"/>
                </a:lnTo>
                <a:close/>
              </a:path>
            </a:pathLst>
          </a:custGeom>
          <a:solidFill>
            <a:srgbClr val="CC9900"/>
          </a:solidFill>
        </p:spPr>
        <p:txBody>
          <a:bodyPr wrap="square" lIns="0" tIns="0" rIns="0" bIns="0" rtlCol="0"/>
          <a:lstStyle/>
          <a:p>
            <a:endParaRPr/>
          </a:p>
        </p:txBody>
      </p:sp>
      <p:sp>
        <p:nvSpPr>
          <p:cNvPr id="3" name="object 3"/>
          <p:cNvSpPr/>
          <p:nvPr/>
        </p:nvSpPr>
        <p:spPr>
          <a:xfrm>
            <a:off x="547116" y="0"/>
            <a:ext cx="140335" cy="139065"/>
          </a:xfrm>
          <a:custGeom>
            <a:avLst/>
            <a:gdLst/>
            <a:ahLst/>
            <a:cxnLst/>
            <a:rect l="l" t="t" r="r" b="b"/>
            <a:pathLst>
              <a:path w="140334" h="139065">
                <a:moveTo>
                  <a:pt x="0" y="138683"/>
                </a:moveTo>
                <a:lnTo>
                  <a:pt x="140195" y="138683"/>
                </a:lnTo>
                <a:lnTo>
                  <a:pt x="140195" y="0"/>
                </a:lnTo>
                <a:lnTo>
                  <a:pt x="0" y="0"/>
                </a:lnTo>
                <a:lnTo>
                  <a:pt x="0" y="138683"/>
                </a:lnTo>
                <a:close/>
              </a:path>
            </a:pathLst>
          </a:custGeom>
          <a:solidFill>
            <a:srgbClr val="CC9900"/>
          </a:solidFill>
        </p:spPr>
        <p:txBody>
          <a:bodyPr wrap="square" lIns="0" tIns="0" rIns="0" bIns="0" rtlCol="0"/>
          <a:lstStyle/>
          <a:p>
            <a:endParaRPr/>
          </a:p>
        </p:txBody>
      </p:sp>
      <p:sp>
        <p:nvSpPr>
          <p:cNvPr id="4" name="object 4"/>
          <p:cNvSpPr/>
          <p:nvPr/>
        </p:nvSpPr>
        <p:spPr>
          <a:xfrm>
            <a:off x="547116" y="135636"/>
            <a:ext cx="140335" cy="140335"/>
          </a:xfrm>
          <a:custGeom>
            <a:avLst/>
            <a:gdLst/>
            <a:ahLst/>
            <a:cxnLst/>
            <a:rect l="l" t="t" r="r" b="b"/>
            <a:pathLst>
              <a:path w="140334" h="140335">
                <a:moveTo>
                  <a:pt x="0" y="0"/>
                </a:moveTo>
                <a:lnTo>
                  <a:pt x="140208" y="0"/>
                </a:lnTo>
                <a:lnTo>
                  <a:pt x="140208" y="140207"/>
                </a:lnTo>
                <a:lnTo>
                  <a:pt x="0" y="140207"/>
                </a:lnTo>
                <a:lnTo>
                  <a:pt x="0" y="0"/>
                </a:lnTo>
                <a:close/>
              </a:path>
            </a:pathLst>
          </a:custGeom>
          <a:solidFill>
            <a:srgbClr val="CC6600"/>
          </a:solidFill>
        </p:spPr>
        <p:txBody>
          <a:bodyPr wrap="square" lIns="0" tIns="0" rIns="0" bIns="0" rtlCol="0"/>
          <a:lstStyle/>
          <a:p>
            <a:endParaRPr/>
          </a:p>
        </p:txBody>
      </p:sp>
      <p:sp>
        <p:nvSpPr>
          <p:cNvPr id="5" name="object 5"/>
          <p:cNvSpPr/>
          <p:nvPr/>
        </p:nvSpPr>
        <p:spPr>
          <a:xfrm>
            <a:off x="274320" y="274320"/>
            <a:ext cx="137160" cy="139065"/>
          </a:xfrm>
          <a:custGeom>
            <a:avLst/>
            <a:gdLst/>
            <a:ahLst/>
            <a:cxnLst/>
            <a:rect l="l" t="t" r="r" b="b"/>
            <a:pathLst>
              <a:path w="137159" h="139065">
                <a:moveTo>
                  <a:pt x="0" y="0"/>
                </a:moveTo>
                <a:lnTo>
                  <a:pt x="137160" y="0"/>
                </a:lnTo>
                <a:lnTo>
                  <a:pt x="137160" y="138684"/>
                </a:lnTo>
                <a:lnTo>
                  <a:pt x="0" y="138684"/>
                </a:lnTo>
                <a:lnTo>
                  <a:pt x="0" y="0"/>
                </a:lnTo>
                <a:close/>
              </a:path>
            </a:pathLst>
          </a:custGeom>
          <a:solidFill>
            <a:srgbClr val="CC9900"/>
          </a:solidFill>
        </p:spPr>
        <p:txBody>
          <a:bodyPr wrap="square" lIns="0" tIns="0" rIns="0" bIns="0" rtlCol="0"/>
          <a:lstStyle/>
          <a:p>
            <a:endParaRPr/>
          </a:p>
        </p:txBody>
      </p:sp>
      <p:sp>
        <p:nvSpPr>
          <p:cNvPr id="6" name="object 6"/>
          <p:cNvSpPr/>
          <p:nvPr/>
        </p:nvSpPr>
        <p:spPr>
          <a:xfrm>
            <a:off x="131063" y="137160"/>
            <a:ext cx="142240" cy="137160"/>
          </a:xfrm>
          <a:custGeom>
            <a:avLst/>
            <a:gdLst/>
            <a:ahLst/>
            <a:cxnLst/>
            <a:rect l="l" t="t" r="r" b="b"/>
            <a:pathLst>
              <a:path w="142240" h="137160">
                <a:moveTo>
                  <a:pt x="0" y="0"/>
                </a:moveTo>
                <a:lnTo>
                  <a:pt x="141732" y="0"/>
                </a:lnTo>
                <a:lnTo>
                  <a:pt x="141732" y="137159"/>
                </a:lnTo>
                <a:lnTo>
                  <a:pt x="0" y="137159"/>
                </a:lnTo>
                <a:lnTo>
                  <a:pt x="0" y="0"/>
                </a:lnTo>
                <a:close/>
              </a:path>
            </a:pathLst>
          </a:custGeom>
          <a:solidFill>
            <a:srgbClr val="CC3300"/>
          </a:solidFill>
        </p:spPr>
        <p:txBody>
          <a:bodyPr wrap="square" lIns="0" tIns="0" rIns="0" bIns="0" rtlCol="0"/>
          <a:lstStyle/>
          <a:p>
            <a:endParaRPr/>
          </a:p>
        </p:txBody>
      </p:sp>
      <p:sp>
        <p:nvSpPr>
          <p:cNvPr id="7" name="object 7"/>
          <p:cNvSpPr/>
          <p:nvPr/>
        </p:nvSpPr>
        <p:spPr>
          <a:xfrm>
            <a:off x="409955" y="271272"/>
            <a:ext cx="137160" cy="139065"/>
          </a:xfrm>
          <a:custGeom>
            <a:avLst/>
            <a:gdLst/>
            <a:ahLst/>
            <a:cxnLst/>
            <a:rect l="l" t="t" r="r" b="b"/>
            <a:pathLst>
              <a:path w="137159" h="139065">
                <a:moveTo>
                  <a:pt x="0" y="0"/>
                </a:moveTo>
                <a:lnTo>
                  <a:pt x="137159" y="0"/>
                </a:lnTo>
                <a:lnTo>
                  <a:pt x="137159" y="138684"/>
                </a:lnTo>
                <a:lnTo>
                  <a:pt x="0" y="138684"/>
                </a:lnTo>
                <a:lnTo>
                  <a:pt x="0" y="0"/>
                </a:lnTo>
                <a:close/>
              </a:path>
            </a:pathLst>
          </a:custGeom>
          <a:solidFill>
            <a:srgbClr val="CC6600"/>
          </a:solidFill>
        </p:spPr>
        <p:txBody>
          <a:bodyPr wrap="square" lIns="0" tIns="0" rIns="0" bIns="0" rtlCol="0"/>
          <a:lstStyle/>
          <a:p>
            <a:endParaRPr/>
          </a:p>
        </p:txBody>
      </p:sp>
      <p:sp>
        <p:nvSpPr>
          <p:cNvPr id="8" name="object 8"/>
          <p:cNvSpPr/>
          <p:nvPr/>
        </p:nvSpPr>
        <p:spPr>
          <a:xfrm>
            <a:off x="274320" y="409955"/>
            <a:ext cx="137160" cy="135890"/>
          </a:xfrm>
          <a:custGeom>
            <a:avLst/>
            <a:gdLst/>
            <a:ahLst/>
            <a:cxnLst/>
            <a:rect l="l" t="t" r="r" b="b"/>
            <a:pathLst>
              <a:path w="137159" h="135890">
                <a:moveTo>
                  <a:pt x="0" y="0"/>
                </a:moveTo>
                <a:lnTo>
                  <a:pt x="137160" y="0"/>
                </a:lnTo>
                <a:lnTo>
                  <a:pt x="137160" y="135636"/>
                </a:lnTo>
                <a:lnTo>
                  <a:pt x="0" y="135636"/>
                </a:lnTo>
                <a:lnTo>
                  <a:pt x="0" y="0"/>
                </a:lnTo>
                <a:close/>
              </a:path>
            </a:pathLst>
          </a:custGeom>
          <a:solidFill>
            <a:srgbClr val="CC6600"/>
          </a:solidFill>
        </p:spPr>
        <p:txBody>
          <a:bodyPr wrap="square" lIns="0" tIns="0" rIns="0" bIns="0" rtlCol="0"/>
          <a:lstStyle/>
          <a:p>
            <a:endParaRPr/>
          </a:p>
        </p:txBody>
      </p:sp>
      <p:sp>
        <p:nvSpPr>
          <p:cNvPr id="9" name="object 9"/>
          <p:cNvSpPr/>
          <p:nvPr/>
        </p:nvSpPr>
        <p:spPr>
          <a:xfrm>
            <a:off x="0" y="0"/>
            <a:ext cx="9144000" cy="6857999"/>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09955" y="135636"/>
            <a:ext cx="137160" cy="140335"/>
          </a:xfrm>
          <a:custGeom>
            <a:avLst/>
            <a:gdLst/>
            <a:ahLst/>
            <a:cxnLst/>
            <a:rect l="l" t="t" r="r" b="b"/>
            <a:pathLst>
              <a:path w="137159" h="140335">
                <a:moveTo>
                  <a:pt x="0" y="0"/>
                </a:moveTo>
                <a:lnTo>
                  <a:pt x="137159" y="0"/>
                </a:lnTo>
                <a:lnTo>
                  <a:pt x="137159" y="140207"/>
                </a:lnTo>
                <a:lnTo>
                  <a:pt x="0" y="140207"/>
                </a:lnTo>
                <a:lnTo>
                  <a:pt x="0" y="0"/>
                </a:lnTo>
                <a:close/>
              </a:path>
            </a:pathLst>
          </a:custGeom>
          <a:solidFill>
            <a:srgbClr val="CC9900"/>
          </a:solidFill>
        </p:spPr>
        <p:txBody>
          <a:bodyPr wrap="square" lIns="0" tIns="0" rIns="0" bIns="0" rtlCol="0"/>
          <a:lstStyle/>
          <a:p>
            <a:endParaRPr/>
          </a:p>
        </p:txBody>
      </p:sp>
      <p:sp>
        <p:nvSpPr>
          <p:cNvPr id="3" name="object 3"/>
          <p:cNvSpPr/>
          <p:nvPr/>
        </p:nvSpPr>
        <p:spPr>
          <a:xfrm>
            <a:off x="547116" y="0"/>
            <a:ext cx="140335" cy="139065"/>
          </a:xfrm>
          <a:custGeom>
            <a:avLst/>
            <a:gdLst/>
            <a:ahLst/>
            <a:cxnLst/>
            <a:rect l="l" t="t" r="r" b="b"/>
            <a:pathLst>
              <a:path w="140334" h="139065">
                <a:moveTo>
                  <a:pt x="0" y="138683"/>
                </a:moveTo>
                <a:lnTo>
                  <a:pt x="140195" y="138683"/>
                </a:lnTo>
                <a:lnTo>
                  <a:pt x="140195" y="0"/>
                </a:lnTo>
                <a:lnTo>
                  <a:pt x="0" y="0"/>
                </a:lnTo>
                <a:lnTo>
                  <a:pt x="0" y="138683"/>
                </a:lnTo>
                <a:close/>
              </a:path>
            </a:pathLst>
          </a:custGeom>
          <a:solidFill>
            <a:srgbClr val="CC9900"/>
          </a:solidFill>
        </p:spPr>
        <p:txBody>
          <a:bodyPr wrap="square" lIns="0" tIns="0" rIns="0" bIns="0" rtlCol="0"/>
          <a:lstStyle/>
          <a:p>
            <a:endParaRPr/>
          </a:p>
        </p:txBody>
      </p:sp>
      <p:sp>
        <p:nvSpPr>
          <p:cNvPr id="4" name="object 4"/>
          <p:cNvSpPr/>
          <p:nvPr/>
        </p:nvSpPr>
        <p:spPr>
          <a:xfrm>
            <a:off x="547116" y="135636"/>
            <a:ext cx="140335" cy="140335"/>
          </a:xfrm>
          <a:custGeom>
            <a:avLst/>
            <a:gdLst/>
            <a:ahLst/>
            <a:cxnLst/>
            <a:rect l="l" t="t" r="r" b="b"/>
            <a:pathLst>
              <a:path w="140334" h="140335">
                <a:moveTo>
                  <a:pt x="0" y="0"/>
                </a:moveTo>
                <a:lnTo>
                  <a:pt x="140208" y="0"/>
                </a:lnTo>
                <a:lnTo>
                  <a:pt x="140208" y="140207"/>
                </a:lnTo>
                <a:lnTo>
                  <a:pt x="0" y="140207"/>
                </a:lnTo>
                <a:lnTo>
                  <a:pt x="0" y="0"/>
                </a:lnTo>
                <a:close/>
              </a:path>
            </a:pathLst>
          </a:custGeom>
          <a:solidFill>
            <a:srgbClr val="CC6600"/>
          </a:solidFill>
        </p:spPr>
        <p:txBody>
          <a:bodyPr wrap="square" lIns="0" tIns="0" rIns="0" bIns="0" rtlCol="0"/>
          <a:lstStyle/>
          <a:p>
            <a:endParaRPr/>
          </a:p>
        </p:txBody>
      </p:sp>
      <p:sp>
        <p:nvSpPr>
          <p:cNvPr id="5" name="object 5"/>
          <p:cNvSpPr/>
          <p:nvPr/>
        </p:nvSpPr>
        <p:spPr>
          <a:xfrm>
            <a:off x="274320" y="274320"/>
            <a:ext cx="137160" cy="139065"/>
          </a:xfrm>
          <a:custGeom>
            <a:avLst/>
            <a:gdLst/>
            <a:ahLst/>
            <a:cxnLst/>
            <a:rect l="l" t="t" r="r" b="b"/>
            <a:pathLst>
              <a:path w="137159" h="139065">
                <a:moveTo>
                  <a:pt x="0" y="0"/>
                </a:moveTo>
                <a:lnTo>
                  <a:pt x="137160" y="0"/>
                </a:lnTo>
                <a:lnTo>
                  <a:pt x="137160" y="138684"/>
                </a:lnTo>
                <a:lnTo>
                  <a:pt x="0" y="138684"/>
                </a:lnTo>
                <a:lnTo>
                  <a:pt x="0" y="0"/>
                </a:lnTo>
                <a:close/>
              </a:path>
            </a:pathLst>
          </a:custGeom>
          <a:solidFill>
            <a:srgbClr val="CC9900"/>
          </a:solidFill>
        </p:spPr>
        <p:txBody>
          <a:bodyPr wrap="square" lIns="0" tIns="0" rIns="0" bIns="0" rtlCol="0"/>
          <a:lstStyle/>
          <a:p>
            <a:endParaRPr/>
          </a:p>
        </p:txBody>
      </p:sp>
      <p:sp>
        <p:nvSpPr>
          <p:cNvPr id="6" name="object 6"/>
          <p:cNvSpPr/>
          <p:nvPr/>
        </p:nvSpPr>
        <p:spPr>
          <a:xfrm>
            <a:off x="131063" y="137160"/>
            <a:ext cx="142240" cy="137160"/>
          </a:xfrm>
          <a:custGeom>
            <a:avLst/>
            <a:gdLst/>
            <a:ahLst/>
            <a:cxnLst/>
            <a:rect l="l" t="t" r="r" b="b"/>
            <a:pathLst>
              <a:path w="142240" h="137160">
                <a:moveTo>
                  <a:pt x="0" y="0"/>
                </a:moveTo>
                <a:lnTo>
                  <a:pt x="141732" y="0"/>
                </a:lnTo>
                <a:lnTo>
                  <a:pt x="141732" y="137159"/>
                </a:lnTo>
                <a:lnTo>
                  <a:pt x="0" y="137159"/>
                </a:lnTo>
                <a:lnTo>
                  <a:pt x="0" y="0"/>
                </a:lnTo>
                <a:close/>
              </a:path>
            </a:pathLst>
          </a:custGeom>
          <a:solidFill>
            <a:srgbClr val="CC3300"/>
          </a:solidFill>
        </p:spPr>
        <p:txBody>
          <a:bodyPr wrap="square" lIns="0" tIns="0" rIns="0" bIns="0" rtlCol="0"/>
          <a:lstStyle/>
          <a:p>
            <a:endParaRPr/>
          </a:p>
        </p:txBody>
      </p:sp>
      <p:sp>
        <p:nvSpPr>
          <p:cNvPr id="7" name="object 7"/>
          <p:cNvSpPr/>
          <p:nvPr/>
        </p:nvSpPr>
        <p:spPr>
          <a:xfrm>
            <a:off x="409955" y="271272"/>
            <a:ext cx="137160" cy="139065"/>
          </a:xfrm>
          <a:custGeom>
            <a:avLst/>
            <a:gdLst/>
            <a:ahLst/>
            <a:cxnLst/>
            <a:rect l="l" t="t" r="r" b="b"/>
            <a:pathLst>
              <a:path w="137159" h="139065">
                <a:moveTo>
                  <a:pt x="0" y="0"/>
                </a:moveTo>
                <a:lnTo>
                  <a:pt x="137159" y="0"/>
                </a:lnTo>
                <a:lnTo>
                  <a:pt x="137159" y="138684"/>
                </a:lnTo>
                <a:lnTo>
                  <a:pt x="0" y="138684"/>
                </a:lnTo>
                <a:lnTo>
                  <a:pt x="0" y="0"/>
                </a:lnTo>
                <a:close/>
              </a:path>
            </a:pathLst>
          </a:custGeom>
          <a:solidFill>
            <a:srgbClr val="CC6600"/>
          </a:solidFill>
        </p:spPr>
        <p:txBody>
          <a:bodyPr wrap="square" lIns="0" tIns="0" rIns="0" bIns="0" rtlCol="0"/>
          <a:lstStyle/>
          <a:p>
            <a:endParaRPr/>
          </a:p>
        </p:txBody>
      </p:sp>
      <p:sp>
        <p:nvSpPr>
          <p:cNvPr id="8" name="object 8"/>
          <p:cNvSpPr/>
          <p:nvPr/>
        </p:nvSpPr>
        <p:spPr>
          <a:xfrm>
            <a:off x="274320" y="409955"/>
            <a:ext cx="137160" cy="135890"/>
          </a:xfrm>
          <a:custGeom>
            <a:avLst/>
            <a:gdLst/>
            <a:ahLst/>
            <a:cxnLst/>
            <a:rect l="l" t="t" r="r" b="b"/>
            <a:pathLst>
              <a:path w="137159" h="135890">
                <a:moveTo>
                  <a:pt x="0" y="0"/>
                </a:moveTo>
                <a:lnTo>
                  <a:pt x="137160" y="0"/>
                </a:lnTo>
                <a:lnTo>
                  <a:pt x="137160" y="135636"/>
                </a:lnTo>
                <a:lnTo>
                  <a:pt x="0" y="135636"/>
                </a:lnTo>
                <a:lnTo>
                  <a:pt x="0" y="0"/>
                </a:lnTo>
                <a:close/>
              </a:path>
            </a:pathLst>
          </a:custGeom>
          <a:solidFill>
            <a:srgbClr val="CC6600"/>
          </a:solidFill>
        </p:spPr>
        <p:txBody>
          <a:bodyPr wrap="square" lIns="0" tIns="0" rIns="0" bIns="0" rtlCol="0"/>
          <a:lstStyle/>
          <a:p>
            <a:endParaRPr/>
          </a:p>
        </p:txBody>
      </p:sp>
      <p:sp>
        <p:nvSpPr>
          <p:cNvPr id="9" name="object 9"/>
          <p:cNvSpPr/>
          <p:nvPr/>
        </p:nvSpPr>
        <p:spPr>
          <a:xfrm>
            <a:off x="0" y="0"/>
            <a:ext cx="9144000" cy="6857998"/>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09955" y="135636"/>
            <a:ext cx="137160" cy="140335"/>
          </a:xfrm>
          <a:custGeom>
            <a:avLst/>
            <a:gdLst/>
            <a:ahLst/>
            <a:cxnLst/>
            <a:rect l="l" t="t" r="r" b="b"/>
            <a:pathLst>
              <a:path w="137159" h="140335">
                <a:moveTo>
                  <a:pt x="0" y="0"/>
                </a:moveTo>
                <a:lnTo>
                  <a:pt x="137159" y="0"/>
                </a:lnTo>
                <a:lnTo>
                  <a:pt x="137159" y="140207"/>
                </a:lnTo>
                <a:lnTo>
                  <a:pt x="0" y="140207"/>
                </a:lnTo>
                <a:lnTo>
                  <a:pt x="0" y="0"/>
                </a:lnTo>
                <a:close/>
              </a:path>
            </a:pathLst>
          </a:custGeom>
          <a:solidFill>
            <a:srgbClr val="CC9900"/>
          </a:solidFill>
        </p:spPr>
        <p:txBody>
          <a:bodyPr wrap="square" lIns="0" tIns="0" rIns="0" bIns="0" rtlCol="0"/>
          <a:lstStyle/>
          <a:p>
            <a:endParaRPr/>
          </a:p>
        </p:txBody>
      </p:sp>
      <p:sp>
        <p:nvSpPr>
          <p:cNvPr id="3" name="object 3"/>
          <p:cNvSpPr/>
          <p:nvPr/>
        </p:nvSpPr>
        <p:spPr>
          <a:xfrm>
            <a:off x="547116" y="0"/>
            <a:ext cx="140335" cy="139065"/>
          </a:xfrm>
          <a:custGeom>
            <a:avLst/>
            <a:gdLst/>
            <a:ahLst/>
            <a:cxnLst/>
            <a:rect l="l" t="t" r="r" b="b"/>
            <a:pathLst>
              <a:path w="140334" h="139065">
                <a:moveTo>
                  <a:pt x="0" y="138683"/>
                </a:moveTo>
                <a:lnTo>
                  <a:pt x="140195" y="138683"/>
                </a:lnTo>
                <a:lnTo>
                  <a:pt x="140195" y="0"/>
                </a:lnTo>
                <a:lnTo>
                  <a:pt x="0" y="0"/>
                </a:lnTo>
                <a:lnTo>
                  <a:pt x="0" y="138683"/>
                </a:lnTo>
                <a:close/>
              </a:path>
            </a:pathLst>
          </a:custGeom>
          <a:solidFill>
            <a:srgbClr val="CC9900"/>
          </a:solidFill>
        </p:spPr>
        <p:txBody>
          <a:bodyPr wrap="square" lIns="0" tIns="0" rIns="0" bIns="0" rtlCol="0"/>
          <a:lstStyle/>
          <a:p>
            <a:endParaRPr/>
          </a:p>
        </p:txBody>
      </p:sp>
      <p:sp>
        <p:nvSpPr>
          <p:cNvPr id="4" name="object 4"/>
          <p:cNvSpPr/>
          <p:nvPr/>
        </p:nvSpPr>
        <p:spPr>
          <a:xfrm>
            <a:off x="547116" y="135636"/>
            <a:ext cx="140335" cy="140335"/>
          </a:xfrm>
          <a:custGeom>
            <a:avLst/>
            <a:gdLst/>
            <a:ahLst/>
            <a:cxnLst/>
            <a:rect l="l" t="t" r="r" b="b"/>
            <a:pathLst>
              <a:path w="140334" h="140335">
                <a:moveTo>
                  <a:pt x="0" y="0"/>
                </a:moveTo>
                <a:lnTo>
                  <a:pt x="140208" y="0"/>
                </a:lnTo>
                <a:lnTo>
                  <a:pt x="140208" y="140207"/>
                </a:lnTo>
                <a:lnTo>
                  <a:pt x="0" y="140207"/>
                </a:lnTo>
                <a:lnTo>
                  <a:pt x="0" y="0"/>
                </a:lnTo>
                <a:close/>
              </a:path>
            </a:pathLst>
          </a:custGeom>
          <a:solidFill>
            <a:srgbClr val="CC6600"/>
          </a:solidFill>
        </p:spPr>
        <p:txBody>
          <a:bodyPr wrap="square" lIns="0" tIns="0" rIns="0" bIns="0" rtlCol="0"/>
          <a:lstStyle/>
          <a:p>
            <a:endParaRPr/>
          </a:p>
        </p:txBody>
      </p:sp>
      <p:sp>
        <p:nvSpPr>
          <p:cNvPr id="5" name="object 5"/>
          <p:cNvSpPr/>
          <p:nvPr/>
        </p:nvSpPr>
        <p:spPr>
          <a:xfrm>
            <a:off x="274320" y="274320"/>
            <a:ext cx="137160" cy="139065"/>
          </a:xfrm>
          <a:custGeom>
            <a:avLst/>
            <a:gdLst/>
            <a:ahLst/>
            <a:cxnLst/>
            <a:rect l="l" t="t" r="r" b="b"/>
            <a:pathLst>
              <a:path w="137159" h="139065">
                <a:moveTo>
                  <a:pt x="0" y="0"/>
                </a:moveTo>
                <a:lnTo>
                  <a:pt x="137160" y="0"/>
                </a:lnTo>
                <a:lnTo>
                  <a:pt x="137160" y="138684"/>
                </a:lnTo>
                <a:lnTo>
                  <a:pt x="0" y="138684"/>
                </a:lnTo>
                <a:lnTo>
                  <a:pt x="0" y="0"/>
                </a:lnTo>
                <a:close/>
              </a:path>
            </a:pathLst>
          </a:custGeom>
          <a:solidFill>
            <a:srgbClr val="CC9900"/>
          </a:solidFill>
        </p:spPr>
        <p:txBody>
          <a:bodyPr wrap="square" lIns="0" tIns="0" rIns="0" bIns="0" rtlCol="0"/>
          <a:lstStyle/>
          <a:p>
            <a:endParaRPr/>
          </a:p>
        </p:txBody>
      </p:sp>
      <p:sp>
        <p:nvSpPr>
          <p:cNvPr id="6" name="object 6"/>
          <p:cNvSpPr/>
          <p:nvPr/>
        </p:nvSpPr>
        <p:spPr>
          <a:xfrm>
            <a:off x="131063" y="137160"/>
            <a:ext cx="142240" cy="137160"/>
          </a:xfrm>
          <a:custGeom>
            <a:avLst/>
            <a:gdLst/>
            <a:ahLst/>
            <a:cxnLst/>
            <a:rect l="l" t="t" r="r" b="b"/>
            <a:pathLst>
              <a:path w="142240" h="137160">
                <a:moveTo>
                  <a:pt x="0" y="0"/>
                </a:moveTo>
                <a:lnTo>
                  <a:pt x="141732" y="0"/>
                </a:lnTo>
                <a:lnTo>
                  <a:pt x="141732" y="137159"/>
                </a:lnTo>
                <a:lnTo>
                  <a:pt x="0" y="137159"/>
                </a:lnTo>
                <a:lnTo>
                  <a:pt x="0" y="0"/>
                </a:lnTo>
                <a:close/>
              </a:path>
            </a:pathLst>
          </a:custGeom>
          <a:solidFill>
            <a:srgbClr val="CC3300"/>
          </a:solidFill>
        </p:spPr>
        <p:txBody>
          <a:bodyPr wrap="square" lIns="0" tIns="0" rIns="0" bIns="0" rtlCol="0"/>
          <a:lstStyle/>
          <a:p>
            <a:endParaRPr/>
          </a:p>
        </p:txBody>
      </p:sp>
      <p:sp>
        <p:nvSpPr>
          <p:cNvPr id="7" name="object 7"/>
          <p:cNvSpPr/>
          <p:nvPr/>
        </p:nvSpPr>
        <p:spPr>
          <a:xfrm>
            <a:off x="409955" y="271272"/>
            <a:ext cx="137160" cy="139065"/>
          </a:xfrm>
          <a:custGeom>
            <a:avLst/>
            <a:gdLst/>
            <a:ahLst/>
            <a:cxnLst/>
            <a:rect l="l" t="t" r="r" b="b"/>
            <a:pathLst>
              <a:path w="137159" h="139065">
                <a:moveTo>
                  <a:pt x="0" y="0"/>
                </a:moveTo>
                <a:lnTo>
                  <a:pt x="137159" y="0"/>
                </a:lnTo>
                <a:lnTo>
                  <a:pt x="137159" y="138684"/>
                </a:lnTo>
                <a:lnTo>
                  <a:pt x="0" y="138684"/>
                </a:lnTo>
                <a:lnTo>
                  <a:pt x="0" y="0"/>
                </a:lnTo>
                <a:close/>
              </a:path>
            </a:pathLst>
          </a:custGeom>
          <a:solidFill>
            <a:srgbClr val="CC6600"/>
          </a:solidFill>
        </p:spPr>
        <p:txBody>
          <a:bodyPr wrap="square" lIns="0" tIns="0" rIns="0" bIns="0" rtlCol="0"/>
          <a:lstStyle/>
          <a:p>
            <a:endParaRPr/>
          </a:p>
        </p:txBody>
      </p:sp>
      <p:sp>
        <p:nvSpPr>
          <p:cNvPr id="8" name="object 8"/>
          <p:cNvSpPr/>
          <p:nvPr/>
        </p:nvSpPr>
        <p:spPr>
          <a:xfrm>
            <a:off x="274320" y="409955"/>
            <a:ext cx="137160" cy="135890"/>
          </a:xfrm>
          <a:custGeom>
            <a:avLst/>
            <a:gdLst/>
            <a:ahLst/>
            <a:cxnLst/>
            <a:rect l="l" t="t" r="r" b="b"/>
            <a:pathLst>
              <a:path w="137159" h="135890">
                <a:moveTo>
                  <a:pt x="0" y="0"/>
                </a:moveTo>
                <a:lnTo>
                  <a:pt x="137160" y="0"/>
                </a:lnTo>
                <a:lnTo>
                  <a:pt x="137160" y="135636"/>
                </a:lnTo>
                <a:lnTo>
                  <a:pt x="0" y="135636"/>
                </a:lnTo>
                <a:lnTo>
                  <a:pt x="0" y="0"/>
                </a:lnTo>
                <a:close/>
              </a:path>
            </a:pathLst>
          </a:custGeom>
          <a:solidFill>
            <a:srgbClr val="CC6600"/>
          </a:solidFill>
        </p:spPr>
        <p:txBody>
          <a:bodyPr wrap="square" lIns="0" tIns="0" rIns="0" bIns="0" rtlCol="0"/>
          <a:lstStyle/>
          <a:p>
            <a:endParaRPr/>
          </a:p>
        </p:txBody>
      </p:sp>
      <p:sp>
        <p:nvSpPr>
          <p:cNvPr id="9" name="object 9"/>
          <p:cNvSpPr/>
          <p:nvPr/>
        </p:nvSpPr>
        <p:spPr>
          <a:xfrm>
            <a:off x="0" y="0"/>
            <a:ext cx="9144000" cy="6857998"/>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09955" y="135636"/>
            <a:ext cx="137160" cy="140335"/>
          </a:xfrm>
          <a:custGeom>
            <a:avLst/>
            <a:gdLst/>
            <a:ahLst/>
            <a:cxnLst/>
            <a:rect l="l" t="t" r="r" b="b"/>
            <a:pathLst>
              <a:path w="137159" h="140335">
                <a:moveTo>
                  <a:pt x="0" y="0"/>
                </a:moveTo>
                <a:lnTo>
                  <a:pt x="137159" y="0"/>
                </a:lnTo>
                <a:lnTo>
                  <a:pt x="137159" y="140207"/>
                </a:lnTo>
                <a:lnTo>
                  <a:pt x="0" y="140207"/>
                </a:lnTo>
                <a:lnTo>
                  <a:pt x="0" y="0"/>
                </a:lnTo>
                <a:close/>
              </a:path>
            </a:pathLst>
          </a:custGeom>
          <a:solidFill>
            <a:srgbClr val="CC9900"/>
          </a:solidFill>
        </p:spPr>
        <p:txBody>
          <a:bodyPr wrap="square" lIns="0" tIns="0" rIns="0" bIns="0" rtlCol="0"/>
          <a:lstStyle/>
          <a:p>
            <a:endParaRPr/>
          </a:p>
        </p:txBody>
      </p:sp>
      <p:sp>
        <p:nvSpPr>
          <p:cNvPr id="3" name="object 3"/>
          <p:cNvSpPr/>
          <p:nvPr/>
        </p:nvSpPr>
        <p:spPr>
          <a:xfrm>
            <a:off x="547116" y="0"/>
            <a:ext cx="140335" cy="139065"/>
          </a:xfrm>
          <a:custGeom>
            <a:avLst/>
            <a:gdLst/>
            <a:ahLst/>
            <a:cxnLst/>
            <a:rect l="l" t="t" r="r" b="b"/>
            <a:pathLst>
              <a:path w="140334" h="139065">
                <a:moveTo>
                  <a:pt x="0" y="138683"/>
                </a:moveTo>
                <a:lnTo>
                  <a:pt x="140195" y="138683"/>
                </a:lnTo>
                <a:lnTo>
                  <a:pt x="140195" y="0"/>
                </a:lnTo>
                <a:lnTo>
                  <a:pt x="0" y="0"/>
                </a:lnTo>
                <a:lnTo>
                  <a:pt x="0" y="138683"/>
                </a:lnTo>
                <a:close/>
              </a:path>
            </a:pathLst>
          </a:custGeom>
          <a:solidFill>
            <a:srgbClr val="CC9900"/>
          </a:solidFill>
        </p:spPr>
        <p:txBody>
          <a:bodyPr wrap="square" lIns="0" tIns="0" rIns="0" bIns="0" rtlCol="0"/>
          <a:lstStyle/>
          <a:p>
            <a:endParaRPr/>
          </a:p>
        </p:txBody>
      </p:sp>
      <p:sp>
        <p:nvSpPr>
          <p:cNvPr id="4" name="object 4"/>
          <p:cNvSpPr/>
          <p:nvPr/>
        </p:nvSpPr>
        <p:spPr>
          <a:xfrm>
            <a:off x="547116" y="135636"/>
            <a:ext cx="140335" cy="140335"/>
          </a:xfrm>
          <a:custGeom>
            <a:avLst/>
            <a:gdLst/>
            <a:ahLst/>
            <a:cxnLst/>
            <a:rect l="l" t="t" r="r" b="b"/>
            <a:pathLst>
              <a:path w="140334" h="140335">
                <a:moveTo>
                  <a:pt x="0" y="0"/>
                </a:moveTo>
                <a:lnTo>
                  <a:pt x="140208" y="0"/>
                </a:lnTo>
                <a:lnTo>
                  <a:pt x="140208" y="140207"/>
                </a:lnTo>
                <a:lnTo>
                  <a:pt x="0" y="140207"/>
                </a:lnTo>
                <a:lnTo>
                  <a:pt x="0" y="0"/>
                </a:lnTo>
                <a:close/>
              </a:path>
            </a:pathLst>
          </a:custGeom>
          <a:solidFill>
            <a:srgbClr val="CC6600"/>
          </a:solidFill>
        </p:spPr>
        <p:txBody>
          <a:bodyPr wrap="square" lIns="0" tIns="0" rIns="0" bIns="0" rtlCol="0"/>
          <a:lstStyle/>
          <a:p>
            <a:endParaRPr/>
          </a:p>
        </p:txBody>
      </p:sp>
      <p:sp>
        <p:nvSpPr>
          <p:cNvPr id="5" name="object 5"/>
          <p:cNvSpPr/>
          <p:nvPr/>
        </p:nvSpPr>
        <p:spPr>
          <a:xfrm>
            <a:off x="274320" y="274320"/>
            <a:ext cx="137160" cy="139065"/>
          </a:xfrm>
          <a:custGeom>
            <a:avLst/>
            <a:gdLst/>
            <a:ahLst/>
            <a:cxnLst/>
            <a:rect l="l" t="t" r="r" b="b"/>
            <a:pathLst>
              <a:path w="137159" h="139065">
                <a:moveTo>
                  <a:pt x="0" y="0"/>
                </a:moveTo>
                <a:lnTo>
                  <a:pt x="137160" y="0"/>
                </a:lnTo>
                <a:lnTo>
                  <a:pt x="137160" y="138684"/>
                </a:lnTo>
                <a:lnTo>
                  <a:pt x="0" y="138684"/>
                </a:lnTo>
                <a:lnTo>
                  <a:pt x="0" y="0"/>
                </a:lnTo>
                <a:close/>
              </a:path>
            </a:pathLst>
          </a:custGeom>
          <a:solidFill>
            <a:srgbClr val="CC9900"/>
          </a:solidFill>
        </p:spPr>
        <p:txBody>
          <a:bodyPr wrap="square" lIns="0" tIns="0" rIns="0" bIns="0" rtlCol="0"/>
          <a:lstStyle/>
          <a:p>
            <a:endParaRPr/>
          </a:p>
        </p:txBody>
      </p:sp>
      <p:sp>
        <p:nvSpPr>
          <p:cNvPr id="6" name="object 6"/>
          <p:cNvSpPr/>
          <p:nvPr/>
        </p:nvSpPr>
        <p:spPr>
          <a:xfrm>
            <a:off x="131063" y="137160"/>
            <a:ext cx="142240" cy="137160"/>
          </a:xfrm>
          <a:custGeom>
            <a:avLst/>
            <a:gdLst/>
            <a:ahLst/>
            <a:cxnLst/>
            <a:rect l="l" t="t" r="r" b="b"/>
            <a:pathLst>
              <a:path w="142240" h="137160">
                <a:moveTo>
                  <a:pt x="0" y="0"/>
                </a:moveTo>
                <a:lnTo>
                  <a:pt x="141732" y="0"/>
                </a:lnTo>
                <a:lnTo>
                  <a:pt x="141732" y="137159"/>
                </a:lnTo>
                <a:lnTo>
                  <a:pt x="0" y="137159"/>
                </a:lnTo>
                <a:lnTo>
                  <a:pt x="0" y="0"/>
                </a:lnTo>
                <a:close/>
              </a:path>
            </a:pathLst>
          </a:custGeom>
          <a:solidFill>
            <a:srgbClr val="CC3300"/>
          </a:solidFill>
        </p:spPr>
        <p:txBody>
          <a:bodyPr wrap="square" lIns="0" tIns="0" rIns="0" bIns="0" rtlCol="0"/>
          <a:lstStyle/>
          <a:p>
            <a:endParaRPr/>
          </a:p>
        </p:txBody>
      </p:sp>
      <p:sp>
        <p:nvSpPr>
          <p:cNvPr id="7" name="object 7"/>
          <p:cNvSpPr/>
          <p:nvPr/>
        </p:nvSpPr>
        <p:spPr>
          <a:xfrm>
            <a:off x="409955" y="271272"/>
            <a:ext cx="137160" cy="139065"/>
          </a:xfrm>
          <a:custGeom>
            <a:avLst/>
            <a:gdLst/>
            <a:ahLst/>
            <a:cxnLst/>
            <a:rect l="l" t="t" r="r" b="b"/>
            <a:pathLst>
              <a:path w="137159" h="139065">
                <a:moveTo>
                  <a:pt x="0" y="0"/>
                </a:moveTo>
                <a:lnTo>
                  <a:pt x="137159" y="0"/>
                </a:lnTo>
                <a:lnTo>
                  <a:pt x="137159" y="138684"/>
                </a:lnTo>
                <a:lnTo>
                  <a:pt x="0" y="138684"/>
                </a:lnTo>
                <a:lnTo>
                  <a:pt x="0" y="0"/>
                </a:lnTo>
                <a:close/>
              </a:path>
            </a:pathLst>
          </a:custGeom>
          <a:solidFill>
            <a:srgbClr val="CC6600"/>
          </a:solidFill>
        </p:spPr>
        <p:txBody>
          <a:bodyPr wrap="square" lIns="0" tIns="0" rIns="0" bIns="0" rtlCol="0"/>
          <a:lstStyle/>
          <a:p>
            <a:endParaRPr/>
          </a:p>
        </p:txBody>
      </p:sp>
      <p:sp>
        <p:nvSpPr>
          <p:cNvPr id="8" name="object 8"/>
          <p:cNvSpPr/>
          <p:nvPr/>
        </p:nvSpPr>
        <p:spPr>
          <a:xfrm>
            <a:off x="274320" y="409955"/>
            <a:ext cx="137160" cy="135890"/>
          </a:xfrm>
          <a:custGeom>
            <a:avLst/>
            <a:gdLst/>
            <a:ahLst/>
            <a:cxnLst/>
            <a:rect l="l" t="t" r="r" b="b"/>
            <a:pathLst>
              <a:path w="137159" h="135890">
                <a:moveTo>
                  <a:pt x="0" y="0"/>
                </a:moveTo>
                <a:lnTo>
                  <a:pt x="137160" y="0"/>
                </a:lnTo>
                <a:lnTo>
                  <a:pt x="137160" y="135636"/>
                </a:lnTo>
                <a:lnTo>
                  <a:pt x="0" y="135636"/>
                </a:lnTo>
                <a:lnTo>
                  <a:pt x="0" y="0"/>
                </a:lnTo>
                <a:close/>
              </a:path>
            </a:pathLst>
          </a:custGeom>
          <a:solidFill>
            <a:srgbClr val="CC6600"/>
          </a:solidFill>
        </p:spPr>
        <p:txBody>
          <a:bodyPr wrap="square" lIns="0" tIns="0" rIns="0" bIns="0" rtlCol="0"/>
          <a:lstStyle/>
          <a:p>
            <a:endParaRPr/>
          </a:p>
        </p:txBody>
      </p:sp>
      <p:sp>
        <p:nvSpPr>
          <p:cNvPr id="9" name="object 9"/>
          <p:cNvSpPr/>
          <p:nvPr/>
        </p:nvSpPr>
        <p:spPr>
          <a:xfrm>
            <a:off x="0" y="0"/>
            <a:ext cx="9144000" cy="6857999"/>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09955" y="135636"/>
            <a:ext cx="137160" cy="140335"/>
          </a:xfrm>
          <a:custGeom>
            <a:avLst/>
            <a:gdLst/>
            <a:ahLst/>
            <a:cxnLst/>
            <a:rect l="l" t="t" r="r" b="b"/>
            <a:pathLst>
              <a:path w="137159" h="140335">
                <a:moveTo>
                  <a:pt x="0" y="0"/>
                </a:moveTo>
                <a:lnTo>
                  <a:pt x="137159" y="0"/>
                </a:lnTo>
                <a:lnTo>
                  <a:pt x="137159" y="140207"/>
                </a:lnTo>
                <a:lnTo>
                  <a:pt x="0" y="140207"/>
                </a:lnTo>
                <a:lnTo>
                  <a:pt x="0" y="0"/>
                </a:lnTo>
                <a:close/>
              </a:path>
            </a:pathLst>
          </a:custGeom>
          <a:solidFill>
            <a:srgbClr val="CC9900"/>
          </a:solidFill>
        </p:spPr>
        <p:txBody>
          <a:bodyPr wrap="square" lIns="0" tIns="0" rIns="0" bIns="0" rtlCol="0"/>
          <a:lstStyle/>
          <a:p>
            <a:endParaRPr/>
          </a:p>
        </p:txBody>
      </p:sp>
      <p:sp>
        <p:nvSpPr>
          <p:cNvPr id="3" name="object 3"/>
          <p:cNvSpPr/>
          <p:nvPr/>
        </p:nvSpPr>
        <p:spPr>
          <a:xfrm>
            <a:off x="547116" y="0"/>
            <a:ext cx="140335" cy="139065"/>
          </a:xfrm>
          <a:custGeom>
            <a:avLst/>
            <a:gdLst/>
            <a:ahLst/>
            <a:cxnLst/>
            <a:rect l="l" t="t" r="r" b="b"/>
            <a:pathLst>
              <a:path w="140334" h="139065">
                <a:moveTo>
                  <a:pt x="0" y="138683"/>
                </a:moveTo>
                <a:lnTo>
                  <a:pt x="140195" y="138683"/>
                </a:lnTo>
                <a:lnTo>
                  <a:pt x="140195" y="0"/>
                </a:lnTo>
                <a:lnTo>
                  <a:pt x="0" y="0"/>
                </a:lnTo>
                <a:lnTo>
                  <a:pt x="0" y="138683"/>
                </a:lnTo>
                <a:close/>
              </a:path>
            </a:pathLst>
          </a:custGeom>
          <a:solidFill>
            <a:srgbClr val="CC9900"/>
          </a:solidFill>
        </p:spPr>
        <p:txBody>
          <a:bodyPr wrap="square" lIns="0" tIns="0" rIns="0" bIns="0" rtlCol="0"/>
          <a:lstStyle/>
          <a:p>
            <a:endParaRPr/>
          </a:p>
        </p:txBody>
      </p:sp>
      <p:sp>
        <p:nvSpPr>
          <p:cNvPr id="4" name="object 4"/>
          <p:cNvSpPr/>
          <p:nvPr/>
        </p:nvSpPr>
        <p:spPr>
          <a:xfrm>
            <a:off x="547116" y="135636"/>
            <a:ext cx="140335" cy="140335"/>
          </a:xfrm>
          <a:custGeom>
            <a:avLst/>
            <a:gdLst/>
            <a:ahLst/>
            <a:cxnLst/>
            <a:rect l="l" t="t" r="r" b="b"/>
            <a:pathLst>
              <a:path w="140334" h="140335">
                <a:moveTo>
                  <a:pt x="0" y="0"/>
                </a:moveTo>
                <a:lnTo>
                  <a:pt x="140208" y="0"/>
                </a:lnTo>
                <a:lnTo>
                  <a:pt x="140208" y="140207"/>
                </a:lnTo>
                <a:lnTo>
                  <a:pt x="0" y="140207"/>
                </a:lnTo>
                <a:lnTo>
                  <a:pt x="0" y="0"/>
                </a:lnTo>
                <a:close/>
              </a:path>
            </a:pathLst>
          </a:custGeom>
          <a:solidFill>
            <a:srgbClr val="CC6600"/>
          </a:solidFill>
        </p:spPr>
        <p:txBody>
          <a:bodyPr wrap="square" lIns="0" tIns="0" rIns="0" bIns="0" rtlCol="0"/>
          <a:lstStyle/>
          <a:p>
            <a:endParaRPr/>
          </a:p>
        </p:txBody>
      </p:sp>
      <p:sp>
        <p:nvSpPr>
          <p:cNvPr id="5" name="object 5"/>
          <p:cNvSpPr/>
          <p:nvPr/>
        </p:nvSpPr>
        <p:spPr>
          <a:xfrm>
            <a:off x="274320" y="274320"/>
            <a:ext cx="137160" cy="139065"/>
          </a:xfrm>
          <a:custGeom>
            <a:avLst/>
            <a:gdLst/>
            <a:ahLst/>
            <a:cxnLst/>
            <a:rect l="l" t="t" r="r" b="b"/>
            <a:pathLst>
              <a:path w="137159" h="139065">
                <a:moveTo>
                  <a:pt x="0" y="0"/>
                </a:moveTo>
                <a:lnTo>
                  <a:pt x="137160" y="0"/>
                </a:lnTo>
                <a:lnTo>
                  <a:pt x="137160" y="138684"/>
                </a:lnTo>
                <a:lnTo>
                  <a:pt x="0" y="138684"/>
                </a:lnTo>
                <a:lnTo>
                  <a:pt x="0" y="0"/>
                </a:lnTo>
                <a:close/>
              </a:path>
            </a:pathLst>
          </a:custGeom>
          <a:solidFill>
            <a:srgbClr val="CC9900"/>
          </a:solidFill>
        </p:spPr>
        <p:txBody>
          <a:bodyPr wrap="square" lIns="0" tIns="0" rIns="0" bIns="0" rtlCol="0"/>
          <a:lstStyle/>
          <a:p>
            <a:endParaRPr/>
          </a:p>
        </p:txBody>
      </p:sp>
      <p:sp>
        <p:nvSpPr>
          <p:cNvPr id="6" name="object 6"/>
          <p:cNvSpPr/>
          <p:nvPr/>
        </p:nvSpPr>
        <p:spPr>
          <a:xfrm>
            <a:off x="131063" y="137160"/>
            <a:ext cx="142240" cy="137160"/>
          </a:xfrm>
          <a:custGeom>
            <a:avLst/>
            <a:gdLst/>
            <a:ahLst/>
            <a:cxnLst/>
            <a:rect l="l" t="t" r="r" b="b"/>
            <a:pathLst>
              <a:path w="142240" h="137160">
                <a:moveTo>
                  <a:pt x="0" y="0"/>
                </a:moveTo>
                <a:lnTo>
                  <a:pt x="141732" y="0"/>
                </a:lnTo>
                <a:lnTo>
                  <a:pt x="141732" y="137159"/>
                </a:lnTo>
                <a:lnTo>
                  <a:pt x="0" y="137159"/>
                </a:lnTo>
                <a:lnTo>
                  <a:pt x="0" y="0"/>
                </a:lnTo>
                <a:close/>
              </a:path>
            </a:pathLst>
          </a:custGeom>
          <a:solidFill>
            <a:srgbClr val="CC3300"/>
          </a:solidFill>
        </p:spPr>
        <p:txBody>
          <a:bodyPr wrap="square" lIns="0" tIns="0" rIns="0" bIns="0" rtlCol="0"/>
          <a:lstStyle/>
          <a:p>
            <a:endParaRPr/>
          </a:p>
        </p:txBody>
      </p:sp>
      <p:sp>
        <p:nvSpPr>
          <p:cNvPr id="7" name="object 7"/>
          <p:cNvSpPr/>
          <p:nvPr/>
        </p:nvSpPr>
        <p:spPr>
          <a:xfrm>
            <a:off x="409955" y="271272"/>
            <a:ext cx="137160" cy="139065"/>
          </a:xfrm>
          <a:custGeom>
            <a:avLst/>
            <a:gdLst/>
            <a:ahLst/>
            <a:cxnLst/>
            <a:rect l="l" t="t" r="r" b="b"/>
            <a:pathLst>
              <a:path w="137159" h="139065">
                <a:moveTo>
                  <a:pt x="0" y="0"/>
                </a:moveTo>
                <a:lnTo>
                  <a:pt x="137159" y="0"/>
                </a:lnTo>
                <a:lnTo>
                  <a:pt x="137159" y="138684"/>
                </a:lnTo>
                <a:lnTo>
                  <a:pt x="0" y="138684"/>
                </a:lnTo>
                <a:lnTo>
                  <a:pt x="0" y="0"/>
                </a:lnTo>
                <a:close/>
              </a:path>
            </a:pathLst>
          </a:custGeom>
          <a:solidFill>
            <a:srgbClr val="CC6600"/>
          </a:solidFill>
        </p:spPr>
        <p:txBody>
          <a:bodyPr wrap="square" lIns="0" tIns="0" rIns="0" bIns="0" rtlCol="0"/>
          <a:lstStyle/>
          <a:p>
            <a:endParaRPr/>
          </a:p>
        </p:txBody>
      </p:sp>
      <p:sp>
        <p:nvSpPr>
          <p:cNvPr id="8" name="object 8"/>
          <p:cNvSpPr/>
          <p:nvPr/>
        </p:nvSpPr>
        <p:spPr>
          <a:xfrm>
            <a:off x="274320" y="409955"/>
            <a:ext cx="137160" cy="135890"/>
          </a:xfrm>
          <a:custGeom>
            <a:avLst/>
            <a:gdLst/>
            <a:ahLst/>
            <a:cxnLst/>
            <a:rect l="l" t="t" r="r" b="b"/>
            <a:pathLst>
              <a:path w="137159" h="135890">
                <a:moveTo>
                  <a:pt x="0" y="0"/>
                </a:moveTo>
                <a:lnTo>
                  <a:pt x="137160" y="0"/>
                </a:lnTo>
                <a:lnTo>
                  <a:pt x="137160" y="135636"/>
                </a:lnTo>
                <a:lnTo>
                  <a:pt x="0" y="135636"/>
                </a:lnTo>
                <a:lnTo>
                  <a:pt x="0" y="0"/>
                </a:lnTo>
                <a:close/>
              </a:path>
            </a:pathLst>
          </a:custGeom>
          <a:solidFill>
            <a:srgbClr val="CC6600"/>
          </a:solidFill>
        </p:spPr>
        <p:txBody>
          <a:bodyPr wrap="square" lIns="0" tIns="0" rIns="0" bIns="0" rtlCol="0"/>
          <a:lstStyle/>
          <a:p>
            <a:endParaRPr/>
          </a:p>
        </p:txBody>
      </p:sp>
      <p:sp>
        <p:nvSpPr>
          <p:cNvPr id="9" name="object 9"/>
          <p:cNvSpPr/>
          <p:nvPr/>
        </p:nvSpPr>
        <p:spPr>
          <a:xfrm>
            <a:off x="0" y="0"/>
            <a:ext cx="9144000" cy="6857999"/>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09955" y="135636"/>
            <a:ext cx="137160" cy="140335"/>
          </a:xfrm>
          <a:custGeom>
            <a:avLst/>
            <a:gdLst/>
            <a:ahLst/>
            <a:cxnLst/>
            <a:rect l="l" t="t" r="r" b="b"/>
            <a:pathLst>
              <a:path w="137159" h="140335">
                <a:moveTo>
                  <a:pt x="0" y="0"/>
                </a:moveTo>
                <a:lnTo>
                  <a:pt x="137159" y="0"/>
                </a:lnTo>
                <a:lnTo>
                  <a:pt x="137159" y="140207"/>
                </a:lnTo>
                <a:lnTo>
                  <a:pt x="0" y="140207"/>
                </a:lnTo>
                <a:lnTo>
                  <a:pt x="0" y="0"/>
                </a:lnTo>
                <a:close/>
              </a:path>
            </a:pathLst>
          </a:custGeom>
          <a:solidFill>
            <a:srgbClr val="CC9900"/>
          </a:solidFill>
        </p:spPr>
        <p:txBody>
          <a:bodyPr wrap="square" lIns="0" tIns="0" rIns="0" bIns="0" rtlCol="0"/>
          <a:lstStyle/>
          <a:p>
            <a:endParaRPr/>
          </a:p>
        </p:txBody>
      </p:sp>
      <p:sp>
        <p:nvSpPr>
          <p:cNvPr id="3" name="object 3"/>
          <p:cNvSpPr/>
          <p:nvPr/>
        </p:nvSpPr>
        <p:spPr>
          <a:xfrm>
            <a:off x="547116" y="0"/>
            <a:ext cx="140335" cy="139065"/>
          </a:xfrm>
          <a:custGeom>
            <a:avLst/>
            <a:gdLst/>
            <a:ahLst/>
            <a:cxnLst/>
            <a:rect l="l" t="t" r="r" b="b"/>
            <a:pathLst>
              <a:path w="140334" h="139065">
                <a:moveTo>
                  <a:pt x="0" y="138683"/>
                </a:moveTo>
                <a:lnTo>
                  <a:pt x="140195" y="138683"/>
                </a:lnTo>
                <a:lnTo>
                  <a:pt x="140195" y="0"/>
                </a:lnTo>
                <a:lnTo>
                  <a:pt x="0" y="0"/>
                </a:lnTo>
                <a:lnTo>
                  <a:pt x="0" y="138683"/>
                </a:lnTo>
                <a:close/>
              </a:path>
            </a:pathLst>
          </a:custGeom>
          <a:solidFill>
            <a:srgbClr val="CC9900"/>
          </a:solidFill>
        </p:spPr>
        <p:txBody>
          <a:bodyPr wrap="square" lIns="0" tIns="0" rIns="0" bIns="0" rtlCol="0"/>
          <a:lstStyle/>
          <a:p>
            <a:endParaRPr/>
          </a:p>
        </p:txBody>
      </p:sp>
      <p:sp>
        <p:nvSpPr>
          <p:cNvPr id="4" name="object 4"/>
          <p:cNvSpPr/>
          <p:nvPr/>
        </p:nvSpPr>
        <p:spPr>
          <a:xfrm>
            <a:off x="547116" y="135636"/>
            <a:ext cx="140335" cy="140335"/>
          </a:xfrm>
          <a:custGeom>
            <a:avLst/>
            <a:gdLst/>
            <a:ahLst/>
            <a:cxnLst/>
            <a:rect l="l" t="t" r="r" b="b"/>
            <a:pathLst>
              <a:path w="140334" h="140335">
                <a:moveTo>
                  <a:pt x="0" y="0"/>
                </a:moveTo>
                <a:lnTo>
                  <a:pt x="140208" y="0"/>
                </a:lnTo>
                <a:lnTo>
                  <a:pt x="140208" y="140207"/>
                </a:lnTo>
                <a:lnTo>
                  <a:pt x="0" y="140207"/>
                </a:lnTo>
                <a:lnTo>
                  <a:pt x="0" y="0"/>
                </a:lnTo>
                <a:close/>
              </a:path>
            </a:pathLst>
          </a:custGeom>
          <a:solidFill>
            <a:srgbClr val="CC6600"/>
          </a:solidFill>
        </p:spPr>
        <p:txBody>
          <a:bodyPr wrap="square" lIns="0" tIns="0" rIns="0" bIns="0" rtlCol="0"/>
          <a:lstStyle/>
          <a:p>
            <a:endParaRPr/>
          </a:p>
        </p:txBody>
      </p:sp>
      <p:sp>
        <p:nvSpPr>
          <p:cNvPr id="5" name="object 5"/>
          <p:cNvSpPr/>
          <p:nvPr/>
        </p:nvSpPr>
        <p:spPr>
          <a:xfrm>
            <a:off x="274320" y="274320"/>
            <a:ext cx="137160" cy="139065"/>
          </a:xfrm>
          <a:custGeom>
            <a:avLst/>
            <a:gdLst/>
            <a:ahLst/>
            <a:cxnLst/>
            <a:rect l="l" t="t" r="r" b="b"/>
            <a:pathLst>
              <a:path w="137159" h="139065">
                <a:moveTo>
                  <a:pt x="0" y="0"/>
                </a:moveTo>
                <a:lnTo>
                  <a:pt x="137160" y="0"/>
                </a:lnTo>
                <a:lnTo>
                  <a:pt x="137160" y="138684"/>
                </a:lnTo>
                <a:lnTo>
                  <a:pt x="0" y="138684"/>
                </a:lnTo>
                <a:lnTo>
                  <a:pt x="0" y="0"/>
                </a:lnTo>
                <a:close/>
              </a:path>
            </a:pathLst>
          </a:custGeom>
          <a:solidFill>
            <a:srgbClr val="CC9900"/>
          </a:solidFill>
        </p:spPr>
        <p:txBody>
          <a:bodyPr wrap="square" lIns="0" tIns="0" rIns="0" bIns="0" rtlCol="0"/>
          <a:lstStyle/>
          <a:p>
            <a:endParaRPr/>
          </a:p>
        </p:txBody>
      </p:sp>
      <p:sp>
        <p:nvSpPr>
          <p:cNvPr id="6" name="object 6"/>
          <p:cNvSpPr/>
          <p:nvPr/>
        </p:nvSpPr>
        <p:spPr>
          <a:xfrm>
            <a:off x="131063" y="137160"/>
            <a:ext cx="142240" cy="137160"/>
          </a:xfrm>
          <a:custGeom>
            <a:avLst/>
            <a:gdLst/>
            <a:ahLst/>
            <a:cxnLst/>
            <a:rect l="l" t="t" r="r" b="b"/>
            <a:pathLst>
              <a:path w="142240" h="137160">
                <a:moveTo>
                  <a:pt x="0" y="0"/>
                </a:moveTo>
                <a:lnTo>
                  <a:pt x="141732" y="0"/>
                </a:lnTo>
                <a:lnTo>
                  <a:pt x="141732" y="137159"/>
                </a:lnTo>
                <a:lnTo>
                  <a:pt x="0" y="137159"/>
                </a:lnTo>
                <a:lnTo>
                  <a:pt x="0" y="0"/>
                </a:lnTo>
                <a:close/>
              </a:path>
            </a:pathLst>
          </a:custGeom>
          <a:solidFill>
            <a:srgbClr val="CC3300"/>
          </a:solidFill>
        </p:spPr>
        <p:txBody>
          <a:bodyPr wrap="square" lIns="0" tIns="0" rIns="0" bIns="0" rtlCol="0"/>
          <a:lstStyle/>
          <a:p>
            <a:endParaRPr/>
          </a:p>
        </p:txBody>
      </p:sp>
      <p:sp>
        <p:nvSpPr>
          <p:cNvPr id="7" name="object 7"/>
          <p:cNvSpPr/>
          <p:nvPr/>
        </p:nvSpPr>
        <p:spPr>
          <a:xfrm>
            <a:off x="409955" y="271272"/>
            <a:ext cx="137160" cy="139065"/>
          </a:xfrm>
          <a:custGeom>
            <a:avLst/>
            <a:gdLst/>
            <a:ahLst/>
            <a:cxnLst/>
            <a:rect l="l" t="t" r="r" b="b"/>
            <a:pathLst>
              <a:path w="137159" h="139065">
                <a:moveTo>
                  <a:pt x="0" y="0"/>
                </a:moveTo>
                <a:lnTo>
                  <a:pt x="137159" y="0"/>
                </a:lnTo>
                <a:lnTo>
                  <a:pt x="137159" y="138684"/>
                </a:lnTo>
                <a:lnTo>
                  <a:pt x="0" y="138684"/>
                </a:lnTo>
                <a:lnTo>
                  <a:pt x="0" y="0"/>
                </a:lnTo>
                <a:close/>
              </a:path>
            </a:pathLst>
          </a:custGeom>
          <a:solidFill>
            <a:srgbClr val="CC6600"/>
          </a:solidFill>
        </p:spPr>
        <p:txBody>
          <a:bodyPr wrap="square" lIns="0" tIns="0" rIns="0" bIns="0" rtlCol="0"/>
          <a:lstStyle/>
          <a:p>
            <a:endParaRPr/>
          </a:p>
        </p:txBody>
      </p:sp>
      <p:sp>
        <p:nvSpPr>
          <p:cNvPr id="8" name="object 8"/>
          <p:cNvSpPr/>
          <p:nvPr/>
        </p:nvSpPr>
        <p:spPr>
          <a:xfrm>
            <a:off x="274320" y="409955"/>
            <a:ext cx="137160" cy="135890"/>
          </a:xfrm>
          <a:custGeom>
            <a:avLst/>
            <a:gdLst/>
            <a:ahLst/>
            <a:cxnLst/>
            <a:rect l="l" t="t" r="r" b="b"/>
            <a:pathLst>
              <a:path w="137159" h="135890">
                <a:moveTo>
                  <a:pt x="0" y="0"/>
                </a:moveTo>
                <a:lnTo>
                  <a:pt x="137160" y="0"/>
                </a:lnTo>
                <a:lnTo>
                  <a:pt x="137160" y="135636"/>
                </a:lnTo>
                <a:lnTo>
                  <a:pt x="0" y="135636"/>
                </a:lnTo>
                <a:lnTo>
                  <a:pt x="0" y="0"/>
                </a:lnTo>
                <a:close/>
              </a:path>
            </a:pathLst>
          </a:custGeom>
          <a:solidFill>
            <a:srgbClr val="CC6600"/>
          </a:solidFill>
        </p:spPr>
        <p:txBody>
          <a:bodyPr wrap="square" lIns="0" tIns="0" rIns="0" bIns="0" rtlCol="0"/>
          <a:lstStyle/>
          <a:p>
            <a:endParaRPr/>
          </a:p>
        </p:txBody>
      </p:sp>
      <p:sp>
        <p:nvSpPr>
          <p:cNvPr id="9" name="object 9"/>
          <p:cNvSpPr/>
          <p:nvPr/>
        </p:nvSpPr>
        <p:spPr>
          <a:xfrm>
            <a:off x="0" y="0"/>
            <a:ext cx="9144000" cy="68580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09955" y="135636"/>
            <a:ext cx="137160" cy="140335"/>
          </a:xfrm>
          <a:custGeom>
            <a:avLst/>
            <a:gdLst/>
            <a:ahLst/>
            <a:cxnLst/>
            <a:rect l="l" t="t" r="r" b="b"/>
            <a:pathLst>
              <a:path w="137159" h="140335">
                <a:moveTo>
                  <a:pt x="0" y="0"/>
                </a:moveTo>
                <a:lnTo>
                  <a:pt x="137159" y="0"/>
                </a:lnTo>
                <a:lnTo>
                  <a:pt x="137159" y="140207"/>
                </a:lnTo>
                <a:lnTo>
                  <a:pt x="0" y="140207"/>
                </a:lnTo>
                <a:lnTo>
                  <a:pt x="0" y="0"/>
                </a:lnTo>
                <a:close/>
              </a:path>
            </a:pathLst>
          </a:custGeom>
          <a:solidFill>
            <a:srgbClr val="CC9900"/>
          </a:solidFill>
        </p:spPr>
        <p:txBody>
          <a:bodyPr wrap="square" lIns="0" tIns="0" rIns="0" bIns="0" rtlCol="0"/>
          <a:lstStyle/>
          <a:p>
            <a:endParaRPr/>
          </a:p>
        </p:txBody>
      </p:sp>
      <p:sp>
        <p:nvSpPr>
          <p:cNvPr id="3" name="object 3"/>
          <p:cNvSpPr/>
          <p:nvPr/>
        </p:nvSpPr>
        <p:spPr>
          <a:xfrm>
            <a:off x="547116" y="0"/>
            <a:ext cx="140335" cy="139065"/>
          </a:xfrm>
          <a:custGeom>
            <a:avLst/>
            <a:gdLst/>
            <a:ahLst/>
            <a:cxnLst/>
            <a:rect l="l" t="t" r="r" b="b"/>
            <a:pathLst>
              <a:path w="140334" h="139065">
                <a:moveTo>
                  <a:pt x="0" y="138683"/>
                </a:moveTo>
                <a:lnTo>
                  <a:pt x="140195" y="138683"/>
                </a:lnTo>
                <a:lnTo>
                  <a:pt x="140195" y="0"/>
                </a:lnTo>
                <a:lnTo>
                  <a:pt x="0" y="0"/>
                </a:lnTo>
                <a:lnTo>
                  <a:pt x="0" y="138683"/>
                </a:lnTo>
                <a:close/>
              </a:path>
            </a:pathLst>
          </a:custGeom>
          <a:solidFill>
            <a:srgbClr val="CC9900"/>
          </a:solidFill>
        </p:spPr>
        <p:txBody>
          <a:bodyPr wrap="square" lIns="0" tIns="0" rIns="0" bIns="0" rtlCol="0"/>
          <a:lstStyle/>
          <a:p>
            <a:endParaRPr/>
          </a:p>
        </p:txBody>
      </p:sp>
      <p:sp>
        <p:nvSpPr>
          <p:cNvPr id="4" name="object 4"/>
          <p:cNvSpPr/>
          <p:nvPr/>
        </p:nvSpPr>
        <p:spPr>
          <a:xfrm>
            <a:off x="547116" y="135636"/>
            <a:ext cx="140335" cy="140335"/>
          </a:xfrm>
          <a:custGeom>
            <a:avLst/>
            <a:gdLst/>
            <a:ahLst/>
            <a:cxnLst/>
            <a:rect l="l" t="t" r="r" b="b"/>
            <a:pathLst>
              <a:path w="140334" h="140335">
                <a:moveTo>
                  <a:pt x="0" y="0"/>
                </a:moveTo>
                <a:lnTo>
                  <a:pt x="140208" y="0"/>
                </a:lnTo>
                <a:lnTo>
                  <a:pt x="140208" y="140207"/>
                </a:lnTo>
                <a:lnTo>
                  <a:pt x="0" y="140207"/>
                </a:lnTo>
                <a:lnTo>
                  <a:pt x="0" y="0"/>
                </a:lnTo>
                <a:close/>
              </a:path>
            </a:pathLst>
          </a:custGeom>
          <a:solidFill>
            <a:srgbClr val="CC6600"/>
          </a:solidFill>
        </p:spPr>
        <p:txBody>
          <a:bodyPr wrap="square" lIns="0" tIns="0" rIns="0" bIns="0" rtlCol="0"/>
          <a:lstStyle/>
          <a:p>
            <a:endParaRPr/>
          </a:p>
        </p:txBody>
      </p:sp>
      <p:sp>
        <p:nvSpPr>
          <p:cNvPr id="5" name="object 5"/>
          <p:cNvSpPr/>
          <p:nvPr/>
        </p:nvSpPr>
        <p:spPr>
          <a:xfrm>
            <a:off x="274320" y="274320"/>
            <a:ext cx="137160" cy="139065"/>
          </a:xfrm>
          <a:custGeom>
            <a:avLst/>
            <a:gdLst/>
            <a:ahLst/>
            <a:cxnLst/>
            <a:rect l="l" t="t" r="r" b="b"/>
            <a:pathLst>
              <a:path w="137159" h="139065">
                <a:moveTo>
                  <a:pt x="0" y="0"/>
                </a:moveTo>
                <a:lnTo>
                  <a:pt x="137160" y="0"/>
                </a:lnTo>
                <a:lnTo>
                  <a:pt x="137160" y="138684"/>
                </a:lnTo>
                <a:lnTo>
                  <a:pt x="0" y="138684"/>
                </a:lnTo>
                <a:lnTo>
                  <a:pt x="0" y="0"/>
                </a:lnTo>
                <a:close/>
              </a:path>
            </a:pathLst>
          </a:custGeom>
          <a:solidFill>
            <a:srgbClr val="CC9900"/>
          </a:solidFill>
        </p:spPr>
        <p:txBody>
          <a:bodyPr wrap="square" lIns="0" tIns="0" rIns="0" bIns="0" rtlCol="0"/>
          <a:lstStyle/>
          <a:p>
            <a:endParaRPr/>
          </a:p>
        </p:txBody>
      </p:sp>
      <p:sp>
        <p:nvSpPr>
          <p:cNvPr id="6" name="object 6"/>
          <p:cNvSpPr/>
          <p:nvPr/>
        </p:nvSpPr>
        <p:spPr>
          <a:xfrm>
            <a:off x="131063" y="137160"/>
            <a:ext cx="142240" cy="137160"/>
          </a:xfrm>
          <a:custGeom>
            <a:avLst/>
            <a:gdLst/>
            <a:ahLst/>
            <a:cxnLst/>
            <a:rect l="l" t="t" r="r" b="b"/>
            <a:pathLst>
              <a:path w="142240" h="137160">
                <a:moveTo>
                  <a:pt x="0" y="0"/>
                </a:moveTo>
                <a:lnTo>
                  <a:pt x="141732" y="0"/>
                </a:lnTo>
                <a:lnTo>
                  <a:pt x="141732" y="137159"/>
                </a:lnTo>
                <a:lnTo>
                  <a:pt x="0" y="137159"/>
                </a:lnTo>
                <a:lnTo>
                  <a:pt x="0" y="0"/>
                </a:lnTo>
                <a:close/>
              </a:path>
            </a:pathLst>
          </a:custGeom>
          <a:solidFill>
            <a:srgbClr val="CC3300"/>
          </a:solidFill>
        </p:spPr>
        <p:txBody>
          <a:bodyPr wrap="square" lIns="0" tIns="0" rIns="0" bIns="0" rtlCol="0"/>
          <a:lstStyle/>
          <a:p>
            <a:endParaRPr/>
          </a:p>
        </p:txBody>
      </p:sp>
      <p:sp>
        <p:nvSpPr>
          <p:cNvPr id="7" name="object 7"/>
          <p:cNvSpPr/>
          <p:nvPr/>
        </p:nvSpPr>
        <p:spPr>
          <a:xfrm>
            <a:off x="409955" y="271272"/>
            <a:ext cx="137160" cy="139065"/>
          </a:xfrm>
          <a:custGeom>
            <a:avLst/>
            <a:gdLst/>
            <a:ahLst/>
            <a:cxnLst/>
            <a:rect l="l" t="t" r="r" b="b"/>
            <a:pathLst>
              <a:path w="137159" h="139065">
                <a:moveTo>
                  <a:pt x="0" y="0"/>
                </a:moveTo>
                <a:lnTo>
                  <a:pt x="137159" y="0"/>
                </a:lnTo>
                <a:lnTo>
                  <a:pt x="137159" y="138684"/>
                </a:lnTo>
                <a:lnTo>
                  <a:pt x="0" y="138684"/>
                </a:lnTo>
                <a:lnTo>
                  <a:pt x="0" y="0"/>
                </a:lnTo>
                <a:close/>
              </a:path>
            </a:pathLst>
          </a:custGeom>
          <a:solidFill>
            <a:srgbClr val="CC6600"/>
          </a:solidFill>
        </p:spPr>
        <p:txBody>
          <a:bodyPr wrap="square" lIns="0" tIns="0" rIns="0" bIns="0" rtlCol="0"/>
          <a:lstStyle/>
          <a:p>
            <a:endParaRPr/>
          </a:p>
        </p:txBody>
      </p:sp>
      <p:sp>
        <p:nvSpPr>
          <p:cNvPr id="8" name="object 8"/>
          <p:cNvSpPr/>
          <p:nvPr/>
        </p:nvSpPr>
        <p:spPr>
          <a:xfrm>
            <a:off x="274320" y="409955"/>
            <a:ext cx="137160" cy="135890"/>
          </a:xfrm>
          <a:custGeom>
            <a:avLst/>
            <a:gdLst/>
            <a:ahLst/>
            <a:cxnLst/>
            <a:rect l="l" t="t" r="r" b="b"/>
            <a:pathLst>
              <a:path w="137159" h="135890">
                <a:moveTo>
                  <a:pt x="0" y="0"/>
                </a:moveTo>
                <a:lnTo>
                  <a:pt x="137160" y="0"/>
                </a:lnTo>
                <a:lnTo>
                  <a:pt x="137160" y="135636"/>
                </a:lnTo>
                <a:lnTo>
                  <a:pt x="0" y="135636"/>
                </a:lnTo>
                <a:lnTo>
                  <a:pt x="0" y="0"/>
                </a:lnTo>
                <a:close/>
              </a:path>
            </a:pathLst>
          </a:custGeom>
          <a:solidFill>
            <a:srgbClr val="CC6600"/>
          </a:solidFill>
        </p:spPr>
        <p:txBody>
          <a:bodyPr wrap="square" lIns="0" tIns="0" rIns="0" bIns="0" rtlCol="0"/>
          <a:lstStyle/>
          <a:p>
            <a:endParaRPr/>
          </a:p>
        </p:txBody>
      </p:sp>
      <p:sp>
        <p:nvSpPr>
          <p:cNvPr id="9" name="object 9"/>
          <p:cNvSpPr/>
          <p:nvPr/>
        </p:nvSpPr>
        <p:spPr>
          <a:xfrm>
            <a:off x="0" y="0"/>
            <a:ext cx="9144000" cy="6857999"/>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09955" y="135636"/>
            <a:ext cx="137160" cy="140335"/>
          </a:xfrm>
          <a:custGeom>
            <a:avLst/>
            <a:gdLst/>
            <a:ahLst/>
            <a:cxnLst/>
            <a:rect l="l" t="t" r="r" b="b"/>
            <a:pathLst>
              <a:path w="137159" h="140335">
                <a:moveTo>
                  <a:pt x="0" y="0"/>
                </a:moveTo>
                <a:lnTo>
                  <a:pt x="137159" y="0"/>
                </a:lnTo>
                <a:lnTo>
                  <a:pt x="137159" y="140207"/>
                </a:lnTo>
                <a:lnTo>
                  <a:pt x="0" y="140207"/>
                </a:lnTo>
                <a:lnTo>
                  <a:pt x="0" y="0"/>
                </a:lnTo>
                <a:close/>
              </a:path>
            </a:pathLst>
          </a:custGeom>
          <a:solidFill>
            <a:srgbClr val="CC9900"/>
          </a:solidFill>
        </p:spPr>
        <p:txBody>
          <a:bodyPr wrap="square" lIns="0" tIns="0" rIns="0" bIns="0" rtlCol="0"/>
          <a:lstStyle/>
          <a:p>
            <a:endParaRPr/>
          </a:p>
        </p:txBody>
      </p:sp>
      <p:sp>
        <p:nvSpPr>
          <p:cNvPr id="3" name="object 3"/>
          <p:cNvSpPr/>
          <p:nvPr/>
        </p:nvSpPr>
        <p:spPr>
          <a:xfrm>
            <a:off x="547116" y="0"/>
            <a:ext cx="140335" cy="139065"/>
          </a:xfrm>
          <a:custGeom>
            <a:avLst/>
            <a:gdLst/>
            <a:ahLst/>
            <a:cxnLst/>
            <a:rect l="l" t="t" r="r" b="b"/>
            <a:pathLst>
              <a:path w="140334" h="139065">
                <a:moveTo>
                  <a:pt x="0" y="138683"/>
                </a:moveTo>
                <a:lnTo>
                  <a:pt x="140195" y="138683"/>
                </a:lnTo>
                <a:lnTo>
                  <a:pt x="140195" y="0"/>
                </a:lnTo>
                <a:lnTo>
                  <a:pt x="0" y="0"/>
                </a:lnTo>
                <a:lnTo>
                  <a:pt x="0" y="138683"/>
                </a:lnTo>
                <a:close/>
              </a:path>
            </a:pathLst>
          </a:custGeom>
          <a:solidFill>
            <a:srgbClr val="CC9900"/>
          </a:solidFill>
        </p:spPr>
        <p:txBody>
          <a:bodyPr wrap="square" lIns="0" tIns="0" rIns="0" bIns="0" rtlCol="0"/>
          <a:lstStyle/>
          <a:p>
            <a:endParaRPr/>
          </a:p>
        </p:txBody>
      </p:sp>
      <p:sp>
        <p:nvSpPr>
          <p:cNvPr id="4" name="object 4"/>
          <p:cNvSpPr/>
          <p:nvPr/>
        </p:nvSpPr>
        <p:spPr>
          <a:xfrm>
            <a:off x="547116" y="135636"/>
            <a:ext cx="140335" cy="140335"/>
          </a:xfrm>
          <a:custGeom>
            <a:avLst/>
            <a:gdLst/>
            <a:ahLst/>
            <a:cxnLst/>
            <a:rect l="l" t="t" r="r" b="b"/>
            <a:pathLst>
              <a:path w="140334" h="140335">
                <a:moveTo>
                  <a:pt x="0" y="0"/>
                </a:moveTo>
                <a:lnTo>
                  <a:pt x="140208" y="0"/>
                </a:lnTo>
                <a:lnTo>
                  <a:pt x="140208" y="140207"/>
                </a:lnTo>
                <a:lnTo>
                  <a:pt x="0" y="140207"/>
                </a:lnTo>
                <a:lnTo>
                  <a:pt x="0" y="0"/>
                </a:lnTo>
                <a:close/>
              </a:path>
            </a:pathLst>
          </a:custGeom>
          <a:solidFill>
            <a:srgbClr val="CC6600"/>
          </a:solidFill>
        </p:spPr>
        <p:txBody>
          <a:bodyPr wrap="square" lIns="0" tIns="0" rIns="0" bIns="0" rtlCol="0"/>
          <a:lstStyle/>
          <a:p>
            <a:endParaRPr/>
          </a:p>
        </p:txBody>
      </p:sp>
      <p:sp>
        <p:nvSpPr>
          <p:cNvPr id="5" name="object 5"/>
          <p:cNvSpPr/>
          <p:nvPr/>
        </p:nvSpPr>
        <p:spPr>
          <a:xfrm>
            <a:off x="274320" y="274320"/>
            <a:ext cx="137160" cy="139065"/>
          </a:xfrm>
          <a:custGeom>
            <a:avLst/>
            <a:gdLst/>
            <a:ahLst/>
            <a:cxnLst/>
            <a:rect l="l" t="t" r="r" b="b"/>
            <a:pathLst>
              <a:path w="137159" h="139065">
                <a:moveTo>
                  <a:pt x="0" y="0"/>
                </a:moveTo>
                <a:lnTo>
                  <a:pt x="137160" y="0"/>
                </a:lnTo>
                <a:lnTo>
                  <a:pt x="137160" y="138684"/>
                </a:lnTo>
                <a:lnTo>
                  <a:pt x="0" y="138684"/>
                </a:lnTo>
                <a:lnTo>
                  <a:pt x="0" y="0"/>
                </a:lnTo>
                <a:close/>
              </a:path>
            </a:pathLst>
          </a:custGeom>
          <a:solidFill>
            <a:srgbClr val="CC9900"/>
          </a:solidFill>
        </p:spPr>
        <p:txBody>
          <a:bodyPr wrap="square" lIns="0" tIns="0" rIns="0" bIns="0" rtlCol="0"/>
          <a:lstStyle/>
          <a:p>
            <a:endParaRPr/>
          </a:p>
        </p:txBody>
      </p:sp>
      <p:sp>
        <p:nvSpPr>
          <p:cNvPr id="6" name="object 6"/>
          <p:cNvSpPr/>
          <p:nvPr/>
        </p:nvSpPr>
        <p:spPr>
          <a:xfrm>
            <a:off x="131063" y="137160"/>
            <a:ext cx="142240" cy="137160"/>
          </a:xfrm>
          <a:custGeom>
            <a:avLst/>
            <a:gdLst/>
            <a:ahLst/>
            <a:cxnLst/>
            <a:rect l="l" t="t" r="r" b="b"/>
            <a:pathLst>
              <a:path w="142240" h="137160">
                <a:moveTo>
                  <a:pt x="0" y="0"/>
                </a:moveTo>
                <a:lnTo>
                  <a:pt x="141732" y="0"/>
                </a:lnTo>
                <a:lnTo>
                  <a:pt x="141732" y="137159"/>
                </a:lnTo>
                <a:lnTo>
                  <a:pt x="0" y="137159"/>
                </a:lnTo>
                <a:lnTo>
                  <a:pt x="0" y="0"/>
                </a:lnTo>
                <a:close/>
              </a:path>
            </a:pathLst>
          </a:custGeom>
          <a:solidFill>
            <a:srgbClr val="CC3300"/>
          </a:solidFill>
        </p:spPr>
        <p:txBody>
          <a:bodyPr wrap="square" lIns="0" tIns="0" rIns="0" bIns="0" rtlCol="0"/>
          <a:lstStyle/>
          <a:p>
            <a:endParaRPr/>
          </a:p>
        </p:txBody>
      </p:sp>
      <p:sp>
        <p:nvSpPr>
          <p:cNvPr id="7" name="object 7"/>
          <p:cNvSpPr/>
          <p:nvPr/>
        </p:nvSpPr>
        <p:spPr>
          <a:xfrm>
            <a:off x="409955" y="271272"/>
            <a:ext cx="137160" cy="139065"/>
          </a:xfrm>
          <a:custGeom>
            <a:avLst/>
            <a:gdLst/>
            <a:ahLst/>
            <a:cxnLst/>
            <a:rect l="l" t="t" r="r" b="b"/>
            <a:pathLst>
              <a:path w="137159" h="139065">
                <a:moveTo>
                  <a:pt x="0" y="0"/>
                </a:moveTo>
                <a:lnTo>
                  <a:pt x="137159" y="0"/>
                </a:lnTo>
                <a:lnTo>
                  <a:pt x="137159" y="138684"/>
                </a:lnTo>
                <a:lnTo>
                  <a:pt x="0" y="138684"/>
                </a:lnTo>
                <a:lnTo>
                  <a:pt x="0" y="0"/>
                </a:lnTo>
                <a:close/>
              </a:path>
            </a:pathLst>
          </a:custGeom>
          <a:solidFill>
            <a:srgbClr val="CC6600"/>
          </a:solidFill>
        </p:spPr>
        <p:txBody>
          <a:bodyPr wrap="square" lIns="0" tIns="0" rIns="0" bIns="0" rtlCol="0"/>
          <a:lstStyle/>
          <a:p>
            <a:endParaRPr/>
          </a:p>
        </p:txBody>
      </p:sp>
      <p:sp>
        <p:nvSpPr>
          <p:cNvPr id="8" name="object 8"/>
          <p:cNvSpPr/>
          <p:nvPr/>
        </p:nvSpPr>
        <p:spPr>
          <a:xfrm>
            <a:off x="274320" y="409955"/>
            <a:ext cx="137160" cy="135890"/>
          </a:xfrm>
          <a:custGeom>
            <a:avLst/>
            <a:gdLst/>
            <a:ahLst/>
            <a:cxnLst/>
            <a:rect l="l" t="t" r="r" b="b"/>
            <a:pathLst>
              <a:path w="137159" h="135890">
                <a:moveTo>
                  <a:pt x="0" y="0"/>
                </a:moveTo>
                <a:lnTo>
                  <a:pt x="137160" y="0"/>
                </a:lnTo>
                <a:lnTo>
                  <a:pt x="137160" y="135636"/>
                </a:lnTo>
                <a:lnTo>
                  <a:pt x="0" y="135636"/>
                </a:lnTo>
                <a:lnTo>
                  <a:pt x="0" y="0"/>
                </a:lnTo>
                <a:close/>
              </a:path>
            </a:pathLst>
          </a:custGeom>
          <a:solidFill>
            <a:srgbClr val="CC6600"/>
          </a:solidFill>
        </p:spPr>
        <p:txBody>
          <a:bodyPr wrap="square" lIns="0" tIns="0" rIns="0" bIns="0" rtlCol="0"/>
          <a:lstStyle/>
          <a:p>
            <a:endParaRPr/>
          </a:p>
        </p:txBody>
      </p:sp>
      <p:sp>
        <p:nvSpPr>
          <p:cNvPr id="9" name="object 9"/>
          <p:cNvSpPr/>
          <p:nvPr/>
        </p:nvSpPr>
        <p:spPr>
          <a:xfrm>
            <a:off x="0" y="0"/>
            <a:ext cx="9144000" cy="6857998"/>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09955" y="135636"/>
            <a:ext cx="137160" cy="140335"/>
          </a:xfrm>
          <a:custGeom>
            <a:avLst/>
            <a:gdLst/>
            <a:ahLst/>
            <a:cxnLst/>
            <a:rect l="l" t="t" r="r" b="b"/>
            <a:pathLst>
              <a:path w="137159" h="140335">
                <a:moveTo>
                  <a:pt x="0" y="0"/>
                </a:moveTo>
                <a:lnTo>
                  <a:pt x="137159" y="0"/>
                </a:lnTo>
                <a:lnTo>
                  <a:pt x="137159" y="140207"/>
                </a:lnTo>
                <a:lnTo>
                  <a:pt x="0" y="140207"/>
                </a:lnTo>
                <a:lnTo>
                  <a:pt x="0" y="0"/>
                </a:lnTo>
                <a:close/>
              </a:path>
            </a:pathLst>
          </a:custGeom>
          <a:solidFill>
            <a:srgbClr val="CC9900"/>
          </a:solidFill>
        </p:spPr>
        <p:txBody>
          <a:bodyPr wrap="square" lIns="0" tIns="0" rIns="0" bIns="0" rtlCol="0"/>
          <a:lstStyle/>
          <a:p>
            <a:endParaRPr/>
          </a:p>
        </p:txBody>
      </p:sp>
      <p:sp>
        <p:nvSpPr>
          <p:cNvPr id="3" name="object 3"/>
          <p:cNvSpPr/>
          <p:nvPr/>
        </p:nvSpPr>
        <p:spPr>
          <a:xfrm>
            <a:off x="547116" y="0"/>
            <a:ext cx="140335" cy="139065"/>
          </a:xfrm>
          <a:custGeom>
            <a:avLst/>
            <a:gdLst/>
            <a:ahLst/>
            <a:cxnLst/>
            <a:rect l="l" t="t" r="r" b="b"/>
            <a:pathLst>
              <a:path w="140334" h="139065">
                <a:moveTo>
                  <a:pt x="0" y="138683"/>
                </a:moveTo>
                <a:lnTo>
                  <a:pt x="140195" y="138683"/>
                </a:lnTo>
                <a:lnTo>
                  <a:pt x="140195" y="0"/>
                </a:lnTo>
                <a:lnTo>
                  <a:pt x="0" y="0"/>
                </a:lnTo>
                <a:lnTo>
                  <a:pt x="0" y="138683"/>
                </a:lnTo>
                <a:close/>
              </a:path>
            </a:pathLst>
          </a:custGeom>
          <a:solidFill>
            <a:srgbClr val="CC9900"/>
          </a:solidFill>
        </p:spPr>
        <p:txBody>
          <a:bodyPr wrap="square" lIns="0" tIns="0" rIns="0" bIns="0" rtlCol="0"/>
          <a:lstStyle/>
          <a:p>
            <a:endParaRPr/>
          </a:p>
        </p:txBody>
      </p:sp>
      <p:sp>
        <p:nvSpPr>
          <p:cNvPr id="4" name="object 4"/>
          <p:cNvSpPr/>
          <p:nvPr/>
        </p:nvSpPr>
        <p:spPr>
          <a:xfrm>
            <a:off x="547116" y="135636"/>
            <a:ext cx="140335" cy="140335"/>
          </a:xfrm>
          <a:custGeom>
            <a:avLst/>
            <a:gdLst/>
            <a:ahLst/>
            <a:cxnLst/>
            <a:rect l="l" t="t" r="r" b="b"/>
            <a:pathLst>
              <a:path w="140334" h="140335">
                <a:moveTo>
                  <a:pt x="0" y="0"/>
                </a:moveTo>
                <a:lnTo>
                  <a:pt x="140208" y="0"/>
                </a:lnTo>
                <a:lnTo>
                  <a:pt x="140208" y="140207"/>
                </a:lnTo>
                <a:lnTo>
                  <a:pt x="0" y="140207"/>
                </a:lnTo>
                <a:lnTo>
                  <a:pt x="0" y="0"/>
                </a:lnTo>
                <a:close/>
              </a:path>
            </a:pathLst>
          </a:custGeom>
          <a:solidFill>
            <a:srgbClr val="CC6600"/>
          </a:solidFill>
        </p:spPr>
        <p:txBody>
          <a:bodyPr wrap="square" lIns="0" tIns="0" rIns="0" bIns="0" rtlCol="0"/>
          <a:lstStyle/>
          <a:p>
            <a:endParaRPr/>
          </a:p>
        </p:txBody>
      </p:sp>
      <p:sp>
        <p:nvSpPr>
          <p:cNvPr id="5" name="object 5"/>
          <p:cNvSpPr/>
          <p:nvPr/>
        </p:nvSpPr>
        <p:spPr>
          <a:xfrm>
            <a:off x="274320" y="274320"/>
            <a:ext cx="137160" cy="139065"/>
          </a:xfrm>
          <a:custGeom>
            <a:avLst/>
            <a:gdLst/>
            <a:ahLst/>
            <a:cxnLst/>
            <a:rect l="l" t="t" r="r" b="b"/>
            <a:pathLst>
              <a:path w="137159" h="139065">
                <a:moveTo>
                  <a:pt x="0" y="0"/>
                </a:moveTo>
                <a:lnTo>
                  <a:pt x="137160" y="0"/>
                </a:lnTo>
                <a:lnTo>
                  <a:pt x="137160" y="138684"/>
                </a:lnTo>
                <a:lnTo>
                  <a:pt x="0" y="138684"/>
                </a:lnTo>
                <a:lnTo>
                  <a:pt x="0" y="0"/>
                </a:lnTo>
                <a:close/>
              </a:path>
            </a:pathLst>
          </a:custGeom>
          <a:solidFill>
            <a:srgbClr val="CC9900"/>
          </a:solidFill>
        </p:spPr>
        <p:txBody>
          <a:bodyPr wrap="square" lIns="0" tIns="0" rIns="0" bIns="0" rtlCol="0"/>
          <a:lstStyle/>
          <a:p>
            <a:endParaRPr/>
          </a:p>
        </p:txBody>
      </p:sp>
      <p:sp>
        <p:nvSpPr>
          <p:cNvPr id="6" name="object 6"/>
          <p:cNvSpPr/>
          <p:nvPr/>
        </p:nvSpPr>
        <p:spPr>
          <a:xfrm>
            <a:off x="131063" y="137160"/>
            <a:ext cx="142240" cy="137160"/>
          </a:xfrm>
          <a:custGeom>
            <a:avLst/>
            <a:gdLst/>
            <a:ahLst/>
            <a:cxnLst/>
            <a:rect l="l" t="t" r="r" b="b"/>
            <a:pathLst>
              <a:path w="142240" h="137160">
                <a:moveTo>
                  <a:pt x="0" y="0"/>
                </a:moveTo>
                <a:lnTo>
                  <a:pt x="141732" y="0"/>
                </a:lnTo>
                <a:lnTo>
                  <a:pt x="141732" y="137159"/>
                </a:lnTo>
                <a:lnTo>
                  <a:pt x="0" y="137159"/>
                </a:lnTo>
                <a:lnTo>
                  <a:pt x="0" y="0"/>
                </a:lnTo>
                <a:close/>
              </a:path>
            </a:pathLst>
          </a:custGeom>
          <a:solidFill>
            <a:srgbClr val="CC3300"/>
          </a:solidFill>
        </p:spPr>
        <p:txBody>
          <a:bodyPr wrap="square" lIns="0" tIns="0" rIns="0" bIns="0" rtlCol="0"/>
          <a:lstStyle/>
          <a:p>
            <a:endParaRPr/>
          </a:p>
        </p:txBody>
      </p:sp>
      <p:sp>
        <p:nvSpPr>
          <p:cNvPr id="7" name="object 7"/>
          <p:cNvSpPr/>
          <p:nvPr/>
        </p:nvSpPr>
        <p:spPr>
          <a:xfrm>
            <a:off x="409955" y="271272"/>
            <a:ext cx="137160" cy="139065"/>
          </a:xfrm>
          <a:custGeom>
            <a:avLst/>
            <a:gdLst/>
            <a:ahLst/>
            <a:cxnLst/>
            <a:rect l="l" t="t" r="r" b="b"/>
            <a:pathLst>
              <a:path w="137159" h="139065">
                <a:moveTo>
                  <a:pt x="0" y="0"/>
                </a:moveTo>
                <a:lnTo>
                  <a:pt x="137159" y="0"/>
                </a:lnTo>
                <a:lnTo>
                  <a:pt x="137159" y="138684"/>
                </a:lnTo>
                <a:lnTo>
                  <a:pt x="0" y="138684"/>
                </a:lnTo>
                <a:lnTo>
                  <a:pt x="0" y="0"/>
                </a:lnTo>
                <a:close/>
              </a:path>
            </a:pathLst>
          </a:custGeom>
          <a:solidFill>
            <a:srgbClr val="CC6600"/>
          </a:solidFill>
        </p:spPr>
        <p:txBody>
          <a:bodyPr wrap="square" lIns="0" tIns="0" rIns="0" bIns="0" rtlCol="0"/>
          <a:lstStyle/>
          <a:p>
            <a:endParaRPr/>
          </a:p>
        </p:txBody>
      </p:sp>
      <p:sp>
        <p:nvSpPr>
          <p:cNvPr id="8" name="object 8"/>
          <p:cNvSpPr/>
          <p:nvPr/>
        </p:nvSpPr>
        <p:spPr>
          <a:xfrm>
            <a:off x="274320" y="409955"/>
            <a:ext cx="137160" cy="135890"/>
          </a:xfrm>
          <a:custGeom>
            <a:avLst/>
            <a:gdLst/>
            <a:ahLst/>
            <a:cxnLst/>
            <a:rect l="l" t="t" r="r" b="b"/>
            <a:pathLst>
              <a:path w="137159" h="135890">
                <a:moveTo>
                  <a:pt x="0" y="0"/>
                </a:moveTo>
                <a:lnTo>
                  <a:pt x="137160" y="0"/>
                </a:lnTo>
                <a:lnTo>
                  <a:pt x="137160" y="135636"/>
                </a:lnTo>
                <a:lnTo>
                  <a:pt x="0" y="135636"/>
                </a:lnTo>
                <a:lnTo>
                  <a:pt x="0" y="0"/>
                </a:lnTo>
                <a:close/>
              </a:path>
            </a:pathLst>
          </a:custGeom>
          <a:solidFill>
            <a:srgbClr val="CC6600"/>
          </a:solidFill>
        </p:spPr>
        <p:txBody>
          <a:bodyPr wrap="square" lIns="0" tIns="0" rIns="0" bIns="0" rtlCol="0"/>
          <a:lstStyle/>
          <a:p>
            <a:endParaRPr/>
          </a:p>
        </p:txBody>
      </p:sp>
      <p:sp>
        <p:nvSpPr>
          <p:cNvPr id="9" name="object 9"/>
          <p:cNvSpPr/>
          <p:nvPr/>
        </p:nvSpPr>
        <p:spPr>
          <a:xfrm>
            <a:off x="0" y="0"/>
            <a:ext cx="9144000" cy="6857999"/>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205739" rIns="0" bIns="0" rtlCol="0">
            <a:spAutoFit/>
          </a:bodyPr>
          <a:lstStyle/>
          <a:p>
            <a:pPr marL="11430" marR="5080">
              <a:lnSpc>
                <a:spcPct val="100000"/>
              </a:lnSpc>
            </a:pPr>
            <a:r>
              <a:rPr sz="3200" spc="-5" dirty="0">
                <a:solidFill>
                  <a:srgbClr val="000000"/>
                </a:solidFill>
                <a:latin typeface="Comic Sans MS"/>
                <a:cs typeface="Comic Sans MS"/>
              </a:rPr>
              <a:t>15 Günlük Gebelikte Embriyo </a:t>
            </a:r>
            <a:r>
              <a:rPr sz="3200" dirty="0">
                <a:solidFill>
                  <a:srgbClr val="000000"/>
                </a:solidFill>
                <a:latin typeface="Comic Sans MS"/>
                <a:cs typeface="Comic Sans MS"/>
              </a:rPr>
              <a:t>ve Yavru  </a:t>
            </a:r>
            <a:r>
              <a:rPr sz="3200" spc="-5" dirty="0">
                <a:solidFill>
                  <a:srgbClr val="000000"/>
                </a:solidFill>
                <a:latin typeface="Comic Sans MS"/>
                <a:cs typeface="Comic Sans MS"/>
              </a:rPr>
              <a:t>Zarları</a:t>
            </a:r>
            <a:endParaRPr sz="3200">
              <a:latin typeface="Comic Sans MS"/>
              <a:cs typeface="Comic Sans MS"/>
            </a:endParaRPr>
          </a:p>
        </p:txBody>
      </p:sp>
      <p:sp>
        <p:nvSpPr>
          <p:cNvPr id="3" name="object 3"/>
          <p:cNvSpPr/>
          <p:nvPr/>
        </p:nvSpPr>
        <p:spPr>
          <a:xfrm>
            <a:off x="914400" y="1752600"/>
            <a:ext cx="7315200" cy="48006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449579" rIns="0" bIns="0" rtlCol="0">
            <a:spAutoFit/>
          </a:bodyPr>
          <a:lstStyle/>
          <a:p>
            <a:pPr marL="11430">
              <a:lnSpc>
                <a:spcPct val="100000"/>
              </a:lnSpc>
            </a:pPr>
            <a:r>
              <a:rPr sz="3200" spc="-5" dirty="0">
                <a:solidFill>
                  <a:srgbClr val="000000"/>
                </a:solidFill>
                <a:latin typeface="Comic Sans MS"/>
                <a:cs typeface="Comic Sans MS"/>
              </a:rPr>
              <a:t>Gebeliğin </a:t>
            </a:r>
            <a:r>
              <a:rPr sz="3200" dirty="0">
                <a:solidFill>
                  <a:srgbClr val="000000"/>
                </a:solidFill>
                <a:latin typeface="Comic Sans MS"/>
                <a:cs typeface="Comic Sans MS"/>
              </a:rPr>
              <a:t>56. Gününde </a:t>
            </a:r>
            <a:r>
              <a:rPr sz="3200" spc="-5" dirty="0">
                <a:solidFill>
                  <a:srgbClr val="000000"/>
                </a:solidFill>
                <a:latin typeface="Comic Sans MS"/>
                <a:cs typeface="Comic Sans MS"/>
              </a:rPr>
              <a:t>Bir </a:t>
            </a:r>
            <a:r>
              <a:rPr sz="3200" dirty="0">
                <a:solidFill>
                  <a:srgbClr val="000000"/>
                </a:solidFill>
                <a:latin typeface="Comic Sans MS"/>
                <a:cs typeface="Comic Sans MS"/>
              </a:rPr>
              <a:t>İnek</a:t>
            </a:r>
            <a:r>
              <a:rPr sz="3200" spc="-80" dirty="0">
                <a:solidFill>
                  <a:srgbClr val="000000"/>
                </a:solidFill>
                <a:latin typeface="Comic Sans MS"/>
                <a:cs typeface="Comic Sans MS"/>
              </a:rPr>
              <a:t> </a:t>
            </a:r>
            <a:r>
              <a:rPr sz="3200" dirty="0">
                <a:solidFill>
                  <a:srgbClr val="000000"/>
                </a:solidFill>
                <a:latin typeface="Comic Sans MS"/>
                <a:cs typeface="Comic Sans MS"/>
              </a:rPr>
              <a:t>Uterusu</a:t>
            </a:r>
            <a:endParaRPr sz="3200">
              <a:latin typeface="Comic Sans MS"/>
              <a:cs typeface="Comic Sans MS"/>
            </a:endParaRPr>
          </a:p>
        </p:txBody>
      </p:sp>
      <p:sp>
        <p:nvSpPr>
          <p:cNvPr id="3" name="object 3"/>
          <p:cNvSpPr/>
          <p:nvPr/>
        </p:nvSpPr>
        <p:spPr>
          <a:xfrm>
            <a:off x="914400" y="1752600"/>
            <a:ext cx="7315200" cy="4846307"/>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449579" rIns="0" bIns="0" rtlCol="0">
            <a:spAutoFit/>
          </a:bodyPr>
          <a:lstStyle/>
          <a:p>
            <a:pPr marL="11430">
              <a:lnSpc>
                <a:spcPct val="100000"/>
              </a:lnSpc>
            </a:pPr>
            <a:r>
              <a:rPr sz="3200" spc="-5" dirty="0">
                <a:solidFill>
                  <a:srgbClr val="000000"/>
                </a:solidFill>
                <a:latin typeface="Comic Sans MS"/>
                <a:cs typeface="Comic Sans MS"/>
              </a:rPr>
              <a:t>Gebeliğin </a:t>
            </a:r>
            <a:r>
              <a:rPr sz="3200" dirty="0">
                <a:solidFill>
                  <a:srgbClr val="000000"/>
                </a:solidFill>
                <a:latin typeface="Comic Sans MS"/>
                <a:cs typeface="Comic Sans MS"/>
              </a:rPr>
              <a:t>3. Ayında </a:t>
            </a:r>
            <a:r>
              <a:rPr sz="3200" spc="-5" dirty="0">
                <a:solidFill>
                  <a:srgbClr val="000000"/>
                </a:solidFill>
                <a:latin typeface="Comic Sans MS"/>
                <a:cs typeface="Comic Sans MS"/>
              </a:rPr>
              <a:t>Bir </a:t>
            </a:r>
            <a:r>
              <a:rPr sz="3200" dirty="0">
                <a:solidFill>
                  <a:srgbClr val="000000"/>
                </a:solidFill>
                <a:latin typeface="Comic Sans MS"/>
                <a:cs typeface="Comic Sans MS"/>
              </a:rPr>
              <a:t>İnek</a:t>
            </a:r>
            <a:r>
              <a:rPr sz="3200" spc="-80" dirty="0">
                <a:solidFill>
                  <a:srgbClr val="000000"/>
                </a:solidFill>
                <a:latin typeface="Comic Sans MS"/>
                <a:cs typeface="Comic Sans MS"/>
              </a:rPr>
              <a:t> </a:t>
            </a:r>
            <a:r>
              <a:rPr sz="3200" dirty="0">
                <a:solidFill>
                  <a:srgbClr val="000000"/>
                </a:solidFill>
                <a:latin typeface="Comic Sans MS"/>
                <a:cs typeface="Comic Sans MS"/>
              </a:rPr>
              <a:t>Uterusu</a:t>
            </a:r>
            <a:endParaRPr sz="3200">
              <a:latin typeface="Comic Sans MS"/>
              <a:cs typeface="Comic Sans MS"/>
            </a:endParaRPr>
          </a:p>
        </p:txBody>
      </p:sp>
      <p:sp>
        <p:nvSpPr>
          <p:cNvPr id="3" name="object 3"/>
          <p:cNvSpPr/>
          <p:nvPr/>
        </p:nvSpPr>
        <p:spPr>
          <a:xfrm>
            <a:off x="990600" y="1752612"/>
            <a:ext cx="7162800" cy="4700003"/>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449579" rIns="0" bIns="0" rtlCol="0">
            <a:spAutoFit/>
          </a:bodyPr>
          <a:lstStyle/>
          <a:p>
            <a:pPr marL="11430">
              <a:lnSpc>
                <a:spcPct val="100000"/>
              </a:lnSpc>
            </a:pPr>
            <a:r>
              <a:rPr sz="3200" dirty="0">
                <a:solidFill>
                  <a:srgbClr val="000000"/>
                </a:solidFill>
                <a:latin typeface="Comic Sans MS"/>
                <a:cs typeface="Comic Sans MS"/>
              </a:rPr>
              <a:t>4 </a:t>
            </a:r>
            <a:r>
              <a:rPr sz="3200" spc="-5" dirty="0">
                <a:solidFill>
                  <a:srgbClr val="000000"/>
                </a:solidFill>
                <a:latin typeface="Comic Sans MS"/>
                <a:cs typeface="Comic Sans MS"/>
              </a:rPr>
              <a:t>Aylık </a:t>
            </a:r>
            <a:r>
              <a:rPr sz="3200" dirty="0">
                <a:solidFill>
                  <a:srgbClr val="000000"/>
                </a:solidFill>
                <a:latin typeface="Comic Sans MS"/>
                <a:cs typeface="Comic Sans MS"/>
              </a:rPr>
              <a:t>Fetus ve Yavru</a:t>
            </a:r>
            <a:r>
              <a:rPr sz="3200" spc="-55" dirty="0">
                <a:solidFill>
                  <a:srgbClr val="000000"/>
                </a:solidFill>
                <a:latin typeface="Comic Sans MS"/>
                <a:cs typeface="Comic Sans MS"/>
              </a:rPr>
              <a:t> </a:t>
            </a:r>
            <a:r>
              <a:rPr sz="3200" spc="-5" dirty="0">
                <a:solidFill>
                  <a:srgbClr val="000000"/>
                </a:solidFill>
                <a:latin typeface="Comic Sans MS"/>
                <a:cs typeface="Comic Sans MS"/>
              </a:rPr>
              <a:t>Zarları</a:t>
            </a:r>
            <a:endParaRPr sz="3200">
              <a:latin typeface="Comic Sans MS"/>
              <a:cs typeface="Comic Sans MS"/>
            </a:endParaRPr>
          </a:p>
        </p:txBody>
      </p:sp>
      <p:sp>
        <p:nvSpPr>
          <p:cNvPr id="3" name="object 3"/>
          <p:cNvSpPr/>
          <p:nvPr/>
        </p:nvSpPr>
        <p:spPr>
          <a:xfrm>
            <a:off x="914400" y="1752612"/>
            <a:ext cx="7315200" cy="4728959"/>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09955" y="135636"/>
            <a:ext cx="137160" cy="140335"/>
          </a:xfrm>
          <a:custGeom>
            <a:avLst/>
            <a:gdLst/>
            <a:ahLst/>
            <a:cxnLst/>
            <a:rect l="l" t="t" r="r" b="b"/>
            <a:pathLst>
              <a:path w="137159" h="140335">
                <a:moveTo>
                  <a:pt x="0" y="0"/>
                </a:moveTo>
                <a:lnTo>
                  <a:pt x="137159" y="0"/>
                </a:lnTo>
                <a:lnTo>
                  <a:pt x="137159" y="140207"/>
                </a:lnTo>
                <a:lnTo>
                  <a:pt x="0" y="140207"/>
                </a:lnTo>
                <a:lnTo>
                  <a:pt x="0" y="0"/>
                </a:lnTo>
                <a:close/>
              </a:path>
            </a:pathLst>
          </a:custGeom>
          <a:solidFill>
            <a:srgbClr val="CC9900"/>
          </a:solidFill>
        </p:spPr>
        <p:txBody>
          <a:bodyPr wrap="square" lIns="0" tIns="0" rIns="0" bIns="0" rtlCol="0"/>
          <a:lstStyle/>
          <a:p>
            <a:endParaRPr/>
          </a:p>
        </p:txBody>
      </p:sp>
      <p:sp>
        <p:nvSpPr>
          <p:cNvPr id="3" name="object 3"/>
          <p:cNvSpPr/>
          <p:nvPr/>
        </p:nvSpPr>
        <p:spPr>
          <a:xfrm>
            <a:off x="547116" y="0"/>
            <a:ext cx="140335" cy="139065"/>
          </a:xfrm>
          <a:custGeom>
            <a:avLst/>
            <a:gdLst/>
            <a:ahLst/>
            <a:cxnLst/>
            <a:rect l="l" t="t" r="r" b="b"/>
            <a:pathLst>
              <a:path w="140334" h="139065">
                <a:moveTo>
                  <a:pt x="0" y="138683"/>
                </a:moveTo>
                <a:lnTo>
                  <a:pt x="140195" y="138683"/>
                </a:lnTo>
                <a:lnTo>
                  <a:pt x="140195" y="0"/>
                </a:lnTo>
                <a:lnTo>
                  <a:pt x="0" y="0"/>
                </a:lnTo>
                <a:lnTo>
                  <a:pt x="0" y="138683"/>
                </a:lnTo>
                <a:close/>
              </a:path>
            </a:pathLst>
          </a:custGeom>
          <a:solidFill>
            <a:srgbClr val="CC9900"/>
          </a:solidFill>
        </p:spPr>
        <p:txBody>
          <a:bodyPr wrap="square" lIns="0" tIns="0" rIns="0" bIns="0" rtlCol="0"/>
          <a:lstStyle/>
          <a:p>
            <a:endParaRPr/>
          </a:p>
        </p:txBody>
      </p:sp>
      <p:sp>
        <p:nvSpPr>
          <p:cNvPr id="4" name="object 4"/>
          <p:cNvSpPr/>
          <p:nvPr/>
        </p:nvSpPr>
        <p:spPr>
          <a:xfrm>
            <a:off x="547116" y="135636"/>
            <a:ext cx="140335" cy="140335"/>
          </a:xfrm>
          <a:custGeom>
            <a:avLst/>
            <a:gdLst/>
            <a:ahLst/>
            <a:cxnLst/>
            <a:rect l="l" t="t" r="r" b="b"/>
            <a:pathLst>
              <a:path w="140334" h="140335">
                <a:moveTo>
                  <a:pt x="0" y="0"/>
                </a:moveTo>
                <a:lnTo>
                  <a:pt x="140208" y="0"/>
                </a:lnTo>
                <a:lnTo>
                  <a:pt x="140208" y="140207"/>
                </a:lnTo>
                <a:lnTo>
                  <a:pt x="0" y="140207"/>
                </a:lnTo>
                <a:lnTo>
                  <a:pt x="0" y="0"/>
                </a:lnTo>
                <a:close/>
              </a:path>
            </a:pathLst>
          </a:custGeom>
          <a:solidFill>
            <a:srgbClr val="CC6600"/>
          </a:solidFill>
        </p:spPr>
        <p:txBody>
          <a:bodyPr wrap="square" lIns="0" tIns="0" rIns="0" bIns="0" rtlCol="0"/>
          <a:lstStyle/>
          <a:p>
            <a:endParaRPr/>
          </a:p>
        </p:txBody>
      </p:sp>
      <p:sp>
        <p:nvSpPr>
          <p:cNvPr id="5" name="object 5"/>
          <p:cNvSpPr/>
          <p:nvPr/>
        </p:nvSpPr>
        <p:spPr>
          <a:xfrm>
            <a:off x="274320" y="274320"/>
            <a:ext cx="137160" cy="139065"/>
          </a:xfrm>
          <a:custGeom>
            <a:avLst/>
            <a:gdLst/>
            <a:ahLst/>
            <a:cxnLst/>
            <a:rect l="l" t="t" r="r" b="b"/>
            <a:pathLst>
              <a:path w="137159" h="139065">
                <a:moveTo>
                  <a:pt x="0" y="0"/>
                </a:moveTo>
                <a:lnTo>
                  <a:pt x="137160" y="0"/>
                </a:lnTo>
                <a:lnTo>
                  <a:pt x="137160" y="138684"/>
                </a:lnTo>
                <a:lnTo>
                  <a:pt x="0" y="138684"/>
                </a:lnTo>
                <a:lnTo>
                  <a:pt x="0" y="0"/>
                </a:lnTo>
                <a:close/>
              </a:path>
            </a:pathLst>
          </a:custGeom>
          <a:solidFill>
            <a:srgbClr val="CC9900"/>
          </a:solidFill>
        </p:spPr>
        <p:txBody>
          <a:bodyPr wrap="square" lIns="0" tIns="0" rIns="0" bIns="0" rtlCol="0"/>
          <a:lstStyle/>
          <a:p>
            <a:endParaRPr/>
          </a:p>
        </p:txBody>
      </p:sp>
      <p:sp>
        <p:nvSpPr>
          <p:cNvPr id="6" name="object 6"/>
          <p:cNvSpPr/>
          <p:nvPr/>
        </p:nvSpPr>
        <p:spPr>
          <a:xfrm>
            <a:off x="131063" y="137160"/>
            <a:ext cx="142240" cy="137160"/>
          </a:xfrm>
          <a:custGeom>
            <a:avLst/>
            <a:gdLst/>
            <a:ahLst/>
            <a:cxnLst/>
            <a:rect l="l" t="t" r="r" b="b"/>
            <a:pathLst>
              <a:path w="142240" h="137160">
                <a:moveTo>
                  <a:pt x="0" y="0"/>
                </a:moveTo>
                <a:lnTo>
                  <a:pt x="141732" y="0"/>
                </a:lnTo>
                <a:lnTo>
                  <a:pt x="141732" y="137159"/>
                </a:lnTo>
                <a:lnTo>
                  <a:pt x="0" y="137159"/>
                </a:lnTo>
                <a:lnTo>
                  <a:pt x="0" y="0"/>
                </a:lnTo>
                <a:close/>
              </a:path>
            </a:pathLst>
          </a:custGeom>
          <a:solidFill>
            <a:srgbClr val="CC3300"/>
          </a:solidFill>
        </p:spPr>
        <p:txBody>
          <a:bodyPr wrap="square" lIns="0" tIns="0" rIns="0" bIns="0" rtlCol="0"/>
          <a:lstStyle/>
          <a:p>
            <a:endParaRPr/>
          </a:p>
        </p:txBody>
      </p:sp>
      <p:sp>
        <p:nvSpPr>
          <p:cNvPr id="7" name="object 7"/>
          <p:cNvSpPr/>
          <p:nvPr/>
        </p:nvSpPr>
        <p:spPr>
          <a:xfrm>
            <a:off x="409955" y="271272"/>
            <a:ext cx="137160" cy="139065"/>
          </a:xfrm>
          <a:custGeom>
            <a:avLst/>
            <a:gdLst/>
            <a:ahLst/>
            <a:cxnLst/>
            <a:rect l="l" t="t" r="r" b="b"/>
            <a:pathLst>
              <a:path w="137159" h="139065">
                <a:moveTo>
                  <a:pt x="0" y="0"/>
                </a:moveTo>
                <a:lnTo>
                  <a:pt x="137159" y="0"/>
                </a:lnTo>
                <a:lnTo>
                  <a:pt x="137159" y="138684"/>
                </a:lnTo>
                <a:lnTo>
                  <a:pt x="0" y="138684"/>
                </a:lnTo>
                <a:lnTo>
                  <a:pt x="0" y="0"/>
                </a:lnTo>
                <a:close/>
              </a:path>
            </a:pathLst>
          </a:custGeom>
          <a:solidFill>
            <a:srgbClr val="CC6600"/>
          </a:solidFill>
        </p:spPr>
        <p:txBody>
          <a:bodyPr wrap="square" lIns="0" tIns="0" rIns="0" bIns="0" rtlCol="0"/>
          <a:lstStyle/>
          <a:p>
            <a:endParaRPr/>
          </a:p>
        </p:txBody>
      </p:sp>
      <p:sp>
        <p:nvSpPr>
          <p:cNvPr id="8" name="object 8"/>
          <p:cNvSpPr/>
          <p:nvPr/>
        </p:nvSpPr>
        <p:spPr>
          <a:xfrm>
            <a:off x="274320" y="409955"/>
            <a:ext cx="137160" cy="135890"/>
          </a:xfrm>
          <a:custGeom>
            <a:avLst/>
            <a:gdLst/>
            <a:ahLst/>
            <a:cxnLst/>
            <a:rect l="l" t="t" r="r" b="b"/>
            <a:pathLst>
              <a:path w="137159" h="135890">
                <a:moveTo>
                  <a:pt x="0" y="0"/>
                </a:moveTo>
                <a:lnTo>
                  <a:pt x="137160" y="0"/>
                </a:lnTo>
                <a:lnTo>
                  <a:pt x="137160" y="135636"/>
                </a:lnTo>
                <a:lnTo>
                  <a:pt x="0" y="135636"/>
                </a:lnTo>
                <a:lnTo>
                  <a:pt x="0" y="0"/>
                </a:lnTo>
                <a:close/>
              </a:path>
            </a:pathLst>
          </a:custGeom>
          <a:solidFill>
            <a:srgbClr val="CC6600"/>
          </a:solidFill>
        </p:spPr>
        <p:txBody>
          <a:bodyPr wrap="square" lIns="0" tIns="0" rIns="0" bIns="0" rtlCol="0"/>
          <a:lstStyle/>
          <a:p>
            <a:endParaRPr/>
          </a:p>
        </p:txBody>
      </p:sp>
      <p:sp>
        <p:nvSpPr>
          <p:cNvPr id="9" name="object 9"/>
          <p:cNvSpPr/>
          <p:nvPr/>
        </p:nvSpPr>
        <p:spPr>
          <a:xfrm>
            <a:off x="0" y="0"/>
            <a:ext cx="9144000" cy="6857999"/>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09955" y="135636"/>
            <a:ext cx="137160" cy="140335"/>
          </a:xfrm>
          <a:custGeom>
            <a:avLst/>
            <a:gdLst/>
            <a:ahLst/>
            <a:cxnLst/>
            <a:rect l="l" t="t" r="r" b="b"/>
            <a:pathLst>
              <a:path w="137159" h="140335">
                <a:moveTo>
                  <a:pt x="0" y="0"/>
                </a:moveTo>
                <a:lnTo>
                  <a:pt x="137159" y="0"/>
                </a:lnTo>
                <a:lnTo>
                  <a:pt x="137159" y="140207"/>
                </a:lnTo>
                <a:lnTo>
                  <a:pt x="0" y="140207"/>
                </a:lnTo>
                <a:lnTo>
                  <a:pt x="0" y="0"/>
                </a:lnTo>
                <a:close/>
              </a:path>
            </a:pathLst>
          </a:custGeom>
          <a:solidFill>
            <a:srgbClr val="CC9900"/>
          </a:solidFill>
        </p:spPr>
        <p:txBody>
          <a:bodyPr wrap="square" lIns="0" tIns="0" rIns="0" bIns="0" rtlCol="0"/>
          <a:lstStyle/>
          <a:p>
            <a:endParaRPr/>
          </a:p>
        </p:txBody>
      </p:sp>
      <p:sp>
        <p:nvSpPr>
          <p:cNvPr id="3" name="object 3"/>
          <p:cNvSpPr/>
          <p:nvPr/>
        </p:nvSpPr>
        <p:spPr>
          <a:xfrm>
            <a:off x="547116" y="0"/>
            <a:ext cx="140335" cy="139065"/>
          </a:xfrm>
          <a:custGeom>
            <a:avLst/>
            <a:gdLst/>
            <a:ahLst/>
            <a:cxnLst/>
            <a:rect l="l" t="t" r="r" b="b"/>
            <a:pathLst>
              <a:path w="140334" h="139065">
                <a:moveTo>
                  <a:pt x="0" y="138683"/>
                </a:moveTo>
                <a:lnTo>
                  <a:pt x="140195" y="138683"/>
                </a:lnTo>
                <a:lnTo>
                  <a:pt x="140195" y="0"/>
                </a:lnTo>
                <a:lnTo>
                  <a:pt x="0" y="0"/>
                </a:lnTo>
                <a:lnTo>
                  <a:pt x="0" y="138683"/>
                </a:lnTo>
                <a:close/>
              </a:path>
            </a:pathLst>
          </a:custGeom>
          <a:solidFill>
            <a:srgbClr val="CC9900"/>
          </a:solidFill>
        </p:spPr>
        <p:txBody>
          <a:bodyPr wrap="square" lIns="0" tIns="0" rIns="0" bIns="0" rtlCol="0"/>
          <a:lstStyle/>
          <a:p>
            <a:endParaRPr/>
          </a:p>
        </p:txBody>
      </p:sp>
      <p:sp>
        <p:nvSpPr>
          <p:cNvPr id="4" name="object 4"/>
          <p:cNvSpPr/>
          <p:nvPr/>
        </p:nvSpPr>
        <p:spPr>
          <a:xfrm>
            <a:off x="547116" y="135636"/>
            <a:ext cx="140335" cy="140335"/>
          </a:xfrm>
          <a:custGeom>
            <a:avLst/>
            <a:gdLst/>
            <a:ahLst/>
            <a:cxnLst/>
            <a:rect l="l" t="t" r="r" b="b"/>
            <a:pathLst>
              <a:path w="140334" h="140335">
                <a:moveTo>
                  <a:pt x="0" y="0"/>
                </a:moveTo>
                <a:lnTo>
                  <a:pt x="140208" y="0"/>
                </a:lnTo>
                <a:lnTo>
                  <a:pt x="140208" y="140207"/>
                </a:lnTo>
                <a:lnTo>
                  <a:pt x="0" y="140207"/>
                </a:lnTo>
                <a:lnTo>
                  <a:pt x="0" y="0"/>
                </a:lnTo>
                <a:close/>
              </a:path>
            </a:pathLst>
          </a:custGeom>
          <a:solidFill>
            <a:srgbClr val="CC6600"/>
          </a:solidFill>
        </p:spPr>
        <p:txBody>
          <a:bodyPr wrap="square" lIns="0" tIns="0" rIns="0" bIns="0" rtlCol="0"/>
          <a:lstStyle/>
          <a:p>
            <a:endParaRPr/>
          </a:p>
        </p:txBody>
      </p:sp>
      <p:sp>
        <p:nvSpPr>
          <p:cNvPr id="5" name="object 5"/>
          <p:cNvSpPr/>
          <p:nvPr/>
        </p:nvSpPr>
        <p:spPr>
          <a:xfrm>
            <a:off x="274320" y="274320"/>
            <a:ext cx="137160" cy="139065"/>
          </a:xfrm>
          <a:custGeom>
            <a:avLst/>
            <a:gdLst/>
            <a:ahLst/>
            <a:cxnLst/>
            <a:rect l="l" t="t" r="r" b="b"/>
            <a:pathLst>
              <a:path w="137159" h="139065">
                <a:moveTo>
                  <a:pt x="0" y="0"/>
                </a:moveTo>
                <a:lnTo>
                  <a:pt x="137160" y="0"/>
                </a:lnTo>
                <a:lnTo>
                  <a:pt x="137160" y="138684"/>
                </a:lnTo>
                <a:lnTo>
                  <a:pt x="0" y="138684"/>
                </a:lnTo>
                <a:lnTo>
                  <a:pt x="0" y="0"/>
                </a:lnTo>
                <a:close/>
              </a:path>
            </a:pathLst>
          </a:custGeom>
          <a:solidFill>
            <a:srgbClr val="CC9900"/>
          </a:solidFill>
        </p:spPr>
        <p:txBody>
          <a:bodyPr wrap="square" lIns="0" tIns="0" rIns="0" bIns="0" rtlCol="0"/>
          <a:lstStyle/>
          <a:p>
            <a:endParaRPr/>
          </a:p>
        </p:txBody>
      </p:sp>
      <p:sp>
        <p:nvSpPr>
          <p:cNvPr id="6" name="object 6"/>
          <p:cNvSpPr/>
          <p:nvPr/>
        </p:nvSpPr>
        <p:spPr>
          <a:xfrm>
            <a:off x="131063" y="137160"/>
            <a:ext cx="142240" cy="137160"/>
          </a:xfrm>
          <a:custGeom>
            <a:avLst/>
            <a:gdLst/>
            <a:ahLst/>
            <a:cxnLst/>
            <a:rect l="l" t="t" r="r" b="b"/>
            <a:pathLst>
              <a:path w="142240" h="137160">
                <a:moveTo>
                  <a:pt x="0" y="0"/>
                </a:moveTo>
                <a:lnTo>
                  <a:pt x="141732" y="0"/>
                </a:lnTo>
                <a:lnTo>
                  <a:pt x="141732" y="137159"/>
                </a:lnTo>
                <a:lnTo>
                  <a:pt x="0" y="137159"/>
                </a:lnTo>
                <a:lnTo>
                  <a:pt x="0" y="0"/>
                </a:lnTo>
                <a:close/>
              </a:path>
            </a:pathLst>
          </a:custGeom>
          <a:solidFill>
            <a:srgbClr val="CC3300"/>
          </a:solidFill>
        </p:spPr>
        <p:txBody>
          <a:bodyPr wrap="square" lIns="0" tIns="0" rIns="0" bIns="0" rtlCol="0"/>
          <a:lstStyle/>
          <a:p>
            <a:endParaRPr/>
          </a:p>
        </p:txBody>
      </p:sp>
      <p:sp>
        <p:nvSpPr>
          <p:cNvPr id="7" name="object 7"/>
          <p:cNvSpPr/>
          <p:nvPr/>
        </p:nvSpPr>
        <p:spPr>
          <a:xfrm>
            <a:off x="409955" y="271272"/>
            <a:ext cx="137160" cy="139065"/>
          </a:xfrm>
          <a:custGeom>
            <a:avLst/>
            <a:gdLst/>
            <a:ahLst/>
            <a:cxnLst/>
            <a:rect l="l" t="t" r="r" b="b"/>
            <a:pathLst>
              <a:path w="137159" h="139065">
                <a:moveTo>
                  <a:pt x="0" y="0"/>
                </a:moveTo>
                <a:lnTo>
                  <a:pt x="137159" y="0"/>
                </a:lnTo>
                <a:lnTo>
                  <a:pt x="137159" y="138684"/>
                </a:lnTo>
                <a:lnTo>
                  <a:pt x="0" y="138684"/>
                </a:lnTo>
                <a:lnTo>
                  <a:pt x="0" y="0"/>
                </a:lnTo>
                <a:close/>
              </a:path>
            </a:pathLst>
          </a:custGeom>
          <a:solidFill>
            <a:srgbClr val="CC6600"/>
          </a:solidFill>
        </p:spPr>
        <p:txBody>
          <a:bodyPr wrap="square" lIns="0" tIns="0" rIns="0" bIns="0" rtlCol="0"/>
          <a:lstStyle/>
          <a:p>
            <a:endParaRPr/>
          </a:p>
        </p:txBody>
      </p:sp>
      <p:sp>
        <p:nvSpPr>
          <p:cNvPr id="8" name="object 8"/>
          <p:cNvSpPr/>
          <p:nvPr/>
        </p:nvSpPr>
        <p:spPr>
          <a:xfrm>
            <a:off x="274320" y="409955"/>
            <a:ext cx="137160" cy="135890"/>
          </a:xfrm>
          <a:custGeom>
            <a:avLst/>
            <a:gdLst/>
            <a:ahLst/>
            <a:cxnLst/>
            <a:rect l="l" t="t" r="r" b="b"/>
            <a:pathLst>
              <a:path w="137159" h="135890">
                <a:moveTo>
                  <a:pt x="0" y="0"/>
                </a:moveTo>
                <a:lnTo>
                  <a:pt x="137160" y="0"/>
                </a:lnTo>
                <a:lnTo>
                  <a:pt x="137160" y="135636"/>
                </a:lnTo>
                <a:lnTo>
                  <a:pt x="0" y="135636"/>
                </a:lnTo>
                <a:lnTo>
                  <a:pt x="0" y="0"/>
                </a:lnTo>
                <a:close/>
              </a:path>
            </a:pathLst>
          </a:custGeom>
          <a:solidFill>
            <a:srgbClr val="CC6600"/>
          </a:solidFill>
        </p:spPr>
        <p:txBody>
          <a:bodyPr wrap="square" lIns="0" tIns="0" rIns="0" bIns="0" rtlCol="0"/>
          <a:lstStyle/>
          <a:p>
            <a:endParaRPr/>
          </a:p>
        </p:txBody>
      </p:sp>
      <p:sp>
        <p:nvSpPr>
          <p:cNvPr id="9" name="object 9"/>
          <p:cNvSpPr txBox="1"/>
          <p:nvPr/>
        </p:nvSpPr>
        <p:spPr>
          <a:xfrm>
            <a:off x="2239772" y="942340"/>
            <a:ext cx="4965065" cy="3816350"/>
          </a:xfrm>
          <a:prstGeom prst="rect">
            <a:avLst/>
          </a:prstGeom>
        </p:spPr>
        <p:txBody>
          <a:bodyPr vert="horz" wrap="square" lIns="0" tIns="0" rIns="0" bIns="0" rtlCol="0">
            <a:spAutoFit/>
          </a:bodyPr>
          <a:lstStyle/>
          <a:p>
            <a:pPr marL="12700" marR="5080" algn="ctr">
              <a:lnSpc>
                <a:spcPct val="100000"/>
              </a:lnSpc>
            </a:pPr>
            <a:r>
              <a:rPr sz="5000" dirty="0">
                <a:solidFill>
                  <a:srgbClr val="CC3300"/>
                </a:solidFill>
                <a:latin typeface="Arial"/>
                <a:cs typeface="Arial"/>
              </a:rPr>
              <a:t>Reprod</a:t>
            </a:r>
            <a:r>
              <a:rPr sz="5000" spc="-15" dirty="0">
                <a:solidFill>
                  <a:srgbClr val="CC3300"/>
                </a:solidFill>
                <a:latin typeface="Arial"/>
                <a:cs typeface="Arial"/>
              </a:rPr>
              <a:t>ü</a:t>
            </a:r>
            <a:r>
              <a:rPr sz="5000" spc="-10" dirty="0">
                <a:solidFill>
                  <a:srgbClr val="CC3300"/>
                </a:solidFill>
                <a:latin typeface="Arial"/>
                <a:cs typeface="Arial"/>
              </a:rPr>
              <a:t>k</a:t>
            </a:r>
            <a:r>
              <a:rPr sz="5000" spc="5" dirty="0">
                <a:solidFill>
                  <a:srgbClr val="CC3300"/>
                </a:solidFill>
                <a:latin typeface="Arial"/>
                <a:cs typeface="Arial"/>
              </a:rPr>
              <a:t>s</a:t>
            </a:r>
            <a:r>
              <a:rPr sz="5000" spc="-10" dirty="0">
                <a:solidFill>
                  <a:srgbClr val="CC3300"/>
                </a:solidFill>
                <a:latin typeface="Arial"/>
                <a:cs typeface="Arial"/>
              </a:rPr>
              <a:t>i</a:t>
            </a:r>
            <a:r>
              <a:rPr sz="5000" spc="5" dirty="0">
                <a:solidFill>
                  <a:srgbClr val="CC3300"/>
                </a:solidFill>
                <a:latin typeface="Arial"/>
                <a:cs typeface="Arial"/>
              </a:rPr>
              <a:t>y</a:t>
            </a:r>
            <a:r>
              <a:rPr sz="5000" spc="-10" dirty="0">
                <a:solidFill>
                  <a:srgbClr val="CC3300"/>
                </a:solidFill>
                <a:latin typeface="Arial"/>
                <a:cs typeface="Arial"/>
              </a:rPr>
              <a:t>on</a:t>
            </a:r>
            <a:r>
              <a:rPr sz="5000" spc="-15" dirty="0">
                <a:solidFill>
                  <a:srgbClr val="CC3300"/>
                </a:solidFill>
                <a:latin typeface="Arial"/>
                <a:cs typeface="Arial"/>
              </a:rPr>
              <a:t>u</a:t>
            </a:r>
            <a:r>
              <a:rPr sz="5000" dirty="0">
                <a:solidFill>
                  <a:srgbClr val="CC3300"/>
                </a:solidFill>
                <a:latin typeface="Arial"/>
                <a:cs typeface="Arial"/>
              </a:rPr>
              <a:t>n  </a:t>
            </a:r>
            <a:r>
              <a:rPr sz="5000" spc="-5" dirty="0">
                <a:solidFill>
                  <a:srgbClr val="CC3300"/>
                </a:solidFill>
                <a:latin typeface="Arial"/>
                <a:cs typeface="Arial"/>
              </a:rPr>
              <a:t>Hormonel  Mekanizması</a:t>
            </a:r>
            <a:endParaRPr sz="5000">
              <a:latin typeface="Arial"/>
              <a:cs typeface="Arial"/>
            </a:endParaRPr>
          </a:p>
          <a:p>
            <a:pPr>
              <a:lnSpc>
                <a:spcPct val="100000"/>
              </a:lnSpc>
              <a:spcBef>
                <a:spcPts val="20"/>
              </a:spcBef>
            </a:pPr>
            <a:endParaRPr sz="5200">
              <a:latin typeface="Times New Roman"/>
              <a:cs typeface="Times New Roman"/>
            </a:endParaRPr>
          </a:p>
          <a:p>
            <a:pPr marL="3175" algn="ctr">
              <a:lnSpc>
                <a:spcPct val="100000"/>
              </a:lnSpc>
            </a:pPr>
            <a:r>
              <a:rPr sz="5000" dirty="0">
                <a:solidFill>
                  <a:srgbClr val="CC9900"/>
                </a:solidFill>
                <a:latin typeface="Arial"/>
                <a:cs typeface="Arial"/>
              </a:rPr>
              <a:t>(ERKEKLERDE)</a:t>
            </a:r>
            <a:endParaRPr sz="5000">
              <a:latin typeface="Arial"/>
              <a:cs typeface="Aria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42747" rIns="0" bIns="0" rtlCol="0">
            <a:spAutoFit/>
          </a:bodyPr>
          <a:lstStyle/>
          <a:p>
            <a:pPr marL="11430" marR="5080">
              <a:lnSpc>
                <a:spcPct val="100000"/>
              </a:lnSpc>
            </a:pPr>
            <a:r>
              <a:rPr sz="3600" dirty="0">
                <a:solidFill>
                  <a:srgbClr val="CC9900"/>
                </a:solidFill>
                <a:latin typeface="Comic Sans MS"/>
                <a:cs typeface="Comic Sans MS"/>
              </a:rPr>
              <a:t>Dış </a:t>
            </a:r>
            <a:r>
              <a:rPr sz="3600" spc="-5" dirty="0">
                <a:solidFill>
                  <a:srgbClr val="CC9900"/>
                </a:solidFill>
                <a:latin typeface="Comic Sans MS"/>
                <a:cs typeface="Comic Sans MS"/>
              </a:rPr>
              <a:t>ve İç Uyarımlardan Merkezi Sinir  Sisteminin Etkilenmesi</a:t>
            </a:r>
            <a:endParaRPr sz="3600">
              <a:latin typeface="Comic Sans MS"/>
              <a:cs typeface="Comic Sans MS"/>
            </a:endParaRPr>
          </a:p>
        </p:txBody>
      </p:sp>
      <p:sp>
        <p:nvSpPr>
          <p:cNvPr id="3" name="object 3"/>
          <p:cNvSpPr/>
          <p:nvPr/>
        </p:nvSpPr>
        <p:spPr>
          <a:xfrm>
            <a:off x="1219200" y="1752600"/>
            <a:ext cx="7162787" cy="4687822"/>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1417637" y="1935479"/>
            <a:ext cx="5970905" cy="365760"/>
          </a:xfrm>
          <a:prstGeom prst="rect">
            <a:avLst/>
          </a:prstGeom>
        </p:spPr>
        <p:txBody>
          <a:bodyPr vert="horz" wrap="square" lIns="0" tIns="0" rIns="0" bIns="0" rtlCol="0">
            <a:spAutoFit/>
          </a:bodyPr>
          <a:lstStyle/>
          <a:p>
            <a:pPr marL="12700">
              <a:lnSpc>
                <a:spcPct val="100000"/>
              </a:lnSpc>
              <a:tabLst>
                <a:tab pos="4431665" algn="l"/>
              </a:tabLst>
            </a:pPr>
            <a:r>
              <a:rPr sz="2400" spc="-5" dirty="0">
                <a:solidFill>
                  <a:srgbClr val="FFFFFF"/>
                </a:solidFill>
                <a:latin typeface="Comic Sans MS"/>
                <a:cs typeface="Comic Sans MS"/>
              </a:rPr>
              <a:t>Dış</a:t>
            </a:r>
            <a:r>
              <a:rPr sz="2400" spc="5" dirty="0">
                <a:solidFill>
                  <a:srgbClr val="FFFFFF"/>
                </a:solidFill>
                <a:latin typeface="Comic Sans MS"/>
                <a:cs typeface="Comic Sans MS"/>
              </a:rPr>
              <a:t> </a:t>
            </a:r>
            <a:r>
              <a:rPr sz="2400" spc="-5" dirty="0">
                <a:solidFill>
                  <a:srgbClr val="FFFFFF"/>
                </a:solidFill>
                <a:latin typeface="Comic Sans MS"/>
                <a:cs typeface="Comic Sans MS"/>
              </a:rPr>
              <a:t>Etkiler	Dış</a:t>
            </a:r>
            <a:r>
              <a:rPr sz="2400" spc="-65" dirty="0">
                <a:solidFill>
                  <a:srgbClr val="FFFFFF"/>
                </a:solidFill>
                <a:latin typeface="Comic Sans MS"/>
                <a:cs typeface="Comic Sans MS"/>
              </a:rPr>
              <a:t> </a:t>
            </a:r>
            <a:r>
              <a:rPr sz="2400" spc="-5" dirty="0">
                <a:solidFill>
                  <a:srgbClr val="FFFFFF"/>
                </a:solidFill>
                <a:latin typeface="Comic Sans MS"/>
                <a:cs typeface="Comic Sans MS"/>
              </a:rPr>
              <a:t>Etkiler</a:t>
            </a:r>
            <a:endParaRPr sz="2400">
              <a:latin typeface="Comic Sans MS"/>
              <a:cs typeface="Comic Sans MS"/>
            </a:endParaRPr>
          </a:p>
        </p:txBody>
      </p:sp>
      <p:sp>
        <p:nvSpPr>
          <p:cNvPr id="5" name="object 5"/>
          <p:cNvSpPr/>
          <p:nvPr/>
        </p:nvSpPr>
        <p:spPr>
          <a:xfrm>
            <a:off x="1905761" y="2439161"/>
            <a:ext cx="461645" cy="395605"/>
          </a:xfrm>
          <a:custGeom>
            <a:avLst/>
            <a:gdLst/>
            <a:ahLst/>
            <a:cxnLst/>
            <a:rect l="l" t="t" r="r" b="b"/>
            <a:pathLst>
              <a:path w="461644" h="395605">
                <a:moveTo>
                  <a:pt x="0" y="0"/>
                </a:moveTo>
                <a:lnTo>
                  <a:pt x="461086" y="395211"/>
                </a:lnTo>
              </a:path>
            </a:pathLst>
          </a:custGeom>
          <a:ln w="38100">
            <a:solidFill>
              <a:srgbClr val="FFFFFF"/>
            </a:solidFill>
          </a:ln>
        </p:spPr>
        <p:txBody>
          <a:bodyPr wrap="square" lIns="0" tIns="0" rIns="0" bIns="0" rtlCol="0"/>
          <a:lstStyle/>
          <a:p>
            <a:endParaRPr/>
          </a:p>
        </p:txBody>
      </p:sp>
      <p:sp>
        <p:nvSpPr>
          <p:cNvPr id="6" name="object 6"/>
          <p:cNvSpPr/>
          <p:nvPr/>
        </p:nvSpPr>
        <p:spPr>
          <a:xfrm>
            <a:off x="2315197" y="2778582"/>
            <a:ext cx="124460" cy="118110"/>
          </a:xfrm>
          <a:custGeom>
            <a:avLst/>
            <a:gdLst/>
            <a:ahLst/>
            <a:cxnLst/>
            <a:rect l="l" t="t" r="r" b="b"/>
            <a:pathLst>
              <a:path w="124460" h="118110">
                <a:moveTo>
                  <a:pt x="74383" y="0"/>
                </a:moveTo>
                <a:lnTo>
                  <a:pt x="0" y="86779"/>
                </a:lnTo>
                <a:lnTo>
                  <a:pt x="123964" y="117779"/>
                </a:lnTo>
                <a:lnTo>
                  <a:pt x="74383" y="0"/>
                </a:lnTo>
                <a:close/>
              </a:path>
            </a:pathLst>
          </a:custGeom>
          <a:solidFill>
            <a:srgbClr val="FFFFFF"/>
          </a:solidFill>
        </p:spPr>
        <p:txBody>
          <a:bodyPr wrap="square" lIns="0" tIns="0" rIns="0" bIns="0" rtlCol="0"/>
          <a:lstStyle/>
          <a:p>
            <a:endParaRPr/>
          </a:p>
        </p:txBody>
      </p:sp>
      <p:sp>
        <p:nvSpPr>
          <p:cNvPr id="7" name="object 7"/>
          <p:cNvSpPr/>
          <p:nvPr/>
        </p:nvSpPr>
        <p:spPr>
          <a:xfrm>
            <a:off x="5625350" y="2401061"/>
            <a:ext cx="395605" cy="461645"/>
          </a:xfrm>
          <a:custGeom>
            <a:avLst/>
            <a:gdLst/>
            <a:ahLst/>
            <a:cxnLst/>
            <a:rect l="l" t="t" r="r" b="b"/>
            <a:pathLst>
              <a:path w="395604" h="461644">
                <a:moveTo>
                  <a:pt x="395211" y="0"/>
                </a:moveTo>
                <a:lnTo>
                  <a:pt x="0" y="461086"/>
                </a:lnTo>
              </a:path>
            </a:pathLst>
          </a:custGeom>
          <a:ln w="38100">
            <a:solidFill>
              <a:srgbClr val="FFFFFF"/>
            </a:solidFill>
          </a:ln>
        </p:spPr>
        <p:txBody>
          <a:bodyPr wrap="square" lIns="0" tIns="0" rIns="0" bIns="0" rtlCol="0"/>
          <a:lstStyle/>
          <a:p>
            <a:endParaRPr/>
          </a:p>
        </p:txBody>
      </p:sp>
      <p:sp>
        <p:nvSpPr>
          <p:cNvPr id="8" name="object 8"/>
          <p:cNvSpPr/>
          <p:nvPr/>
        </p:nvSpPr>
        <p:spPr>
          <a:xfrm>
            <a:off x="5563361" y="2810497"/>
            <a:ext cx="118110" cy="124460"/>
          </a:xfrm>
          <a:custGeom>
            <a:avLst/>
            <a:gdLst/>
            <a:ahLst/>
            <a:cxnLst/>
            <a:rect l="l" t="t" r="r" b="b"/>
            <a:pathLst>
              <a:path w="118110" h="124460">
                <a:moveTo>
                  <a:pt x="31000" y="0"/>
                </a:moveTo>
                <a:lnTo>
                  <a:pt x="0" y="123964"/>
                </a:lnTo>
                <a:lnTo>
                  <a:pt x="117779" y="74383"/>
                </a:lnTo>
                <a:lnTo>
                  <a:pt x="31000" y="0"/>
                </a:lnTo>
                <a:close/>
              </a:path>
            </a:pathLst>
          </a:custGeom>
          <a:solidFill>
            <a:srgbClr val="FFFFFF"/>
          </a:solidFill>
        </p:spPr>
        <p:txBody>
          <a:bodyPr wrap="square" lIns="0" tIns="0" rIns="0" bIns="0" rtlCol="0"/>
          <a:lstStyle/>
          <a:p>
            <a:endParaRPr/>
          </a:p>
        </p:txBody>
      </p:sp>
      <p:sp>
        <p:nvSpPr>
          <p:cNvPr id="9" name="object 9"/>
          <p:cNvSpPr txBox="1"/>
          <p:nvPr/>
        </p:nvSpPr>
        <p:spPr>
          <a:xfrm>
            <a:off x="6130925" y="5440679"/>
            <a:ext cx="1421765" cy="381635"/>
          </a:xfrm>
          <a:prstGeom prst="rect">
            <a:avLst/>
          </a:prstGeom>
        </p:spPr>
        <p:txBody>
          <a:bodyPr vert="horz" wrap="square" lIns="0" tIns="0" rIns="0" bIns="0" rtlCol="0">
            <a:spAutoFit/>
          </a:bodyPr>
          <a:lstStyle/>
          <a:p>
            <a:pPr marL="12700">
              <a:lnSpc>
                <a:spcPct val="100000"/>
              </a:lnSpc>
            </a:pPr>
            <a:r>
              <a:rPr sz="2400" spc="-5" dirty="0">
                <a:solidFill>
                  <a:srgbClr val="FFFFFF"/>
                </a:solidFill>
                <a:latin typeface="Comic Sans MS"/>
                <a:cs typeface="Comic Sans MS"/>
              </a:rPr>
              <a:t>İç</a:t>
            </a:r>
            <a:r>
              <a:rPr sz="2400" spc="-70" dirty="0">
                <a:solidFill>
                  <a:srgbClr val="FFFFFF"/>
                </a:solidFill>
                <a:latin typeface="Comic Sans MS"/>
                <a:cs typeface="Comic Sans MS"/>
              </a:rPr>
              <a:t> </a:t>
            </a:r>
            <a:r>
              <a:rPr sz="2400" spc="-5" dirty="0">
                <a:solidFill>
                  <a:srgbClr val="FFFFFF"/>
                </a:solidFill>
                <a:latin typeface="Comic Sans MS"/>
                <a:cs typeface="Comic Sans MS"/>
              </a:rPr>
              <a:t>Etkiler</a:t>
            </a:r>
            <a:endParaRPr sz="2400">
              <a:latin typeface="Comic Sans MS"/>
              <a:cs typeface="Comic Sans MS"/>
            </a:endParaRPr>
          </a:p>
        </p:txBody>
      </p:sp>
      <p:sp>
        <p:nvSpPr>
          <p:cNvPr id="10" name="object 10"/>
          <p:cNvSpPr/>
          <p:nvPr/>
        </p:nvSpPr>
        <p:spPr>
          <a:xfrm>
            <a:off x="5428589" y="5424030"/>
            <a:ext cx="589280" cy="147955"/>
          </a:xfrm>
          <a:custGeom>
            <a:avLst/>
            <a:gdLst/>
            <a:ahLst/>
            <a:cxnLst/>
            <a:rect l="l" t="t" r="r" b="b"/>
            <a:pathLst>
              <a:path w="589279" h="147954">
                <a:moveTo>
                  <a:pt x="588987" y="147929"/>
                </a:moveTo>
                <a:lnTo>
                  <a:pt x="0" y="0"/>
                </a:lnTo>
              </a:path>
            </a:pathLst>
          </a:custGeom>
          <a:ln w="38100">
            <a:solidFill>
              <a:srgbClr val="FFFFFF"/>
            </a:solidFill>
          </a:ln>
        </p:spPr>
        <p:txBody>
          <a:bodyPr wrap="square" lIns="0" tIns="0" rIns="0" bIns="0" rtlCol="0"/>
          <a:lstStyle/>
          <a:p>
            <a:endParaRPr/>
          </a:p>
        </p:txBody>
      </p:sp>
      <p:sp>
        <p:nvSpPr>
          <p:cNvPr id="11" name="object 11"/>
          <p:cNvSpPr/>
          <p:nvPr/>
        </p:nvSpPr>
        <p:spPr>
          <a:xfrm>
            <a:off x="5336222" y="5373255"/>
            <a:ext cx="125095" cy="111125"/>
          </a:xfrm>
          <a:custGeom>
            <a:avLst/>
            <a:gdLst/>
            <a:ahLst/>
            <a:cxnLst/>
            <a:rect l="l" t="t" r="r" b="b"/>
            <a:pathLst>
              <a:path w="125095" h="111125">
                <a:moveTo>
                  <a:pt x="124777" y="0"/>
                </a:moveTo>
                <a:lnTo>
                  <a:pt x="0" y="27584"/>
                </a:lnTo>
                <a:lnTo>
                  <a:pt x="96926" y="110858"/>
                </a:lnTo>
                <a:lnTo>
                  <a:pt x="124777" y="0"/>
                </a:lnTo>
                <a:close/>
              </a:path>
            </a:pathLst>
          </a:custGeom>
          <a:solidFill>
            <a:srgbClr val="FFFFFF"/>
          </a:solidFill>
        </p:spPr>
        <p:txBody>
          <a:bodyPr wrap="square" lIns="0" tIns="0" rIns="0" bIns="0" rtlCol="0"/>
          <a:lstStyle/>
          <a:p>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7340" y="792988"/>
            <a:ext cx="1578610" cy="678180"/>
          </a:xfrm>
          <a:prstGeom prst="rect">
            <a:avLst/>
          </a:prstGeom>
        </p:spPr>
        <p:txBody>
          <a:bodyPr vert="horz" wrap="square" lIns="0" tIns="0" rIns="0" bIns="0" rtlCol="0">
            <a:spAutoFit/>
          </a:bodyPr>
          <a:lstStyle/>
          <a:p>
            <a:pPr marL="12700">
              <a:lnSpc>
                <a:spcPct val="100000"/>
              </a:lnSpc>
            </a:pPr>
            <a:r>
              <a:rPr spc="-10" dirty="0"/>
              <a:t>G</a:t>
            </a:r>
            <a:r>
              <a:rPr dirty="0"/>
              <a:t>nRH</a:t>
            </a:r>
          </a:p>
        </p:txBody>
      </p:sp>
      <p:sp>
        <p:nvSpPr>
          <p:cNvPr id="3" name="object 3"/>
          <p:cNvSpPr txBox="1"/>
          <p:nvPr/>
        </p:nvSpPr>
        <p:spPr>
          <a:xfrm>
            <a:off x="307340" y="1974596"/>
            <a:ext cx="872490" cy="436245"/>
          </a:xfrm>
          <a:prstGeom prst="rect">
            <a:avLst/>
          </a:prstGeom>
        </p:spPr>
        <p:txBody>
          <a:bodyPr vert="horz" wrap="square" lIns="0" tIns="0" rIns="0" bIns="0" rtlCol="0">
            <a:spAutoFit/>
          </a:bodyPr>
          <a:lstStyle/>
          <a:p>
            <a:pPr marL="12700">
              <a:lnSpc>
                <a:spcPct val="100000"/>
              </a:lnSpc>
            </a:pPr>
            <a:r>
              <a:rPr sz="2800" spc="-5" dirty="0">
                <a:solidFill>
                  <a:srgbClr val="FF0000"/>
                </a:solidFill>
                <a:latin typeface="Arial"/>
                <a:cs typeface="Arial"/>
              </a:rPr>
              <a:t>I</a:t>
            </a:r>
            <a:r>
              <a:rPr sz="2800" spc="-10" dirty="0">
                <a:solidFill>
                  <a:srgbClr val="FF0000"/>
                </a:solidFill>
                <a:latin typeface="Arial"/>
                <a:cs typeface="Arial"/>
              </a:rPr>
              <a:t>C</a:t>
            </a:r>
            <a:r>
              <a:rPr sz="2800" spc="-15" dirty="0">
                <a:solidFill>
                  <a:srgbClr val="FF0000"/>
                </a:solidFill>
                <a:latin typeface="Arial"/>
                <a:cs typeface="Arial"/>
              </a:rPr>
              <a:t>SH</a:t>
            </a:r>
            <a:endParaRPr sz="2800">
              <a:latin typeface="Arial"/>
              <a:cs typeface="Arial"/>
            </a:endParaRPr>
          </a:p>
        </p:txBody>
      </p:sp>
      <p:sp>
        <p:nvSpPr>
          <p:cNvPr id="4" name="object 4"/>
          <p:cNvSpPr txBox="1"/>
          <p:nvPr/>
        </p:nvSpPr>
        <p:spPr>
          <a:xfrm>
            <a:off x="1811527" y="2076196"/>
            <a:ext cx="704850" cy="315595"/>
          </a:xfrm>
          <a:prstGeom prst="rect">
            <a:avLst/>
          </a:prstGeom>
        </p:spPr>
        <p:txBody>
          <a:bodyPr vert="horz" wrap="square" lIns="0" tIns="0" rIns="0" bIns="0" rtlCol="0">
            <a:spAutoFit/>
          </a:bodyPr>
          <a:lstStyle/>
          <a:p>
            <a:pPr marL="12700">
              <a:lnSpc>
                <a:spcPct val="100000"/>
              </a:lnSpc>
            </a:pPr>
            <a:r>
              <a:rPr sz="2000" spc="-5" dirty="0">
                <a:solidFill>
                  <a:srgbClr val="CC3300"/>
                </a:solidFill>
                <a:latin typeface="Arial"/>
                <a:cs typeface="Arial"/>
              </a:rPr>
              <a:t>Testis</a:t>
            </a:r>
            <a:endParaRPr sz="2000">
              <a:latin typeface="Arial"/>
              <a:cs typeface="Arial"/>
            </a:endParaRPr>
          </a:p>
        </p:txBody>
      </p:sp>
      <p:sp>
        <p:nvSpPr>
          <p:cNvPr id="5" name="object 5"/>
          <p:cNvSpPr txBox="1"/>
          <p:nvPr/>
        </p:nvSpPr>
        <p:spPr>
          <a:xfrm>
            <a:off x="1602739" y="3014979"/>
            <a:ext cx="1917700" cy="315595"/>
          </a:xfrm>
          <a:prstGeom prst="rect">
            <a:avLst/>
          </a:prstGeom>
        </p:spPr>
        <p:txBody>
          <a:bodyPr vert="horz" wrap="square" lIns="0" tIns="0" rIns="0" bIns="0" rtlCol="0">
            <a:spAutoFit/>
          </a:bodyPr>
          <a:lstStyle/>
          <a:p>
            <a:pPr marL="12700">
              <a:lnSpc>
                <a:spcPct val="100000"/>
              </a:lnSpc>
            </a:pPr>
            <a:r>
              <a:rPr sz="2000" dirty="0">
                <a:solidFill>
                  <a:srgbClr val="FF0000"/>
                </a:solidFill>
                <a:latin typeface="Arial"/>
                <a:cs typeface="Arial"/>
              </a:rPr>
              <a:t>Neg. Feed.</a:t>
            </a:r>
            <a:r>
              <a:rPr sz="2000" spc="-125" dirty="0">
                <a:solidFill>
                  <a:srgbClr val="FF0000"/>
                </a:solidFill>
                <a:latin typeface="Arial"/>
                <a:cs typeface="Arial"/>
              </a:rPr>
              <a:t> </a:t>
            </a:r>
            <a:r>
              <a:rPr sz="2000" dirty="0">
                <a:solidFill>
                  <a:srgbClr val="FF0000"/>
                </a:solidFill>
                <a:latin typeface="Arial"/>
                <a:cs typeface="Arial"/>
              </a:rPr>
              <a:t>Back</a:t>
            </a:r>
            <a:endParaRPr sz="2000">
              <a:latin typeface="Arial"/>
              <a:cs typeface="Arial"/>
            </a:endParaRPr>
          </a:p>
        </p:txBody>
      </p:sp>
      <p:sp>
        <p:nvSpPr>
          <p:cNvPr id="6" name="object 6"/>
          <p:cNvSpPr txBox="1"/>
          <p:nvPr/>
        </p:nvSpPr>
        <p:spPr>
          <a:xfrm>
            <a:off x="4641596" y="1974596"/>
            <a:ext cx="3430270" cy="1374775"/>
          </a:xfrm>
          <a:prstGeom prst="rect">
            <a:avLst/>
          </a:prstGeom>
        </p:spPr>
        <p:txBody>
          <a:bodyPr vert="horz" wrap="square" lIns="0" tIns="0" rIns="0" bIns="0" rtlCol="0">
            <a:spAutoFit/>
          </a:bodyPr>
          <a:lstStyle/>
          <a:p>
            <a:pPr marL="268605">
              <a:lnSpc>
                <a:spcPct val="100000"/>
              </a:lnSpc>
            </a:pPr>
            <a:r>
              <a:rPr sz="2800" b="1" spc="-10" dirty="0">
                <a:solidFill>
                  <a:srgbClr val="FF0000"/>
                </a:solidFill>
                <a:latin typeface="Arial"/>
                <a:cs typeface="Arial"/>
              </a:rPr>
              <a:t>Leydig </a:t>
            </a:r>
            <a:r>
              <a:rPr sz="1600" spc="-5" dirty="0">
                <a:solidFill>
                  <a:srgbClr val="002060"/>
                </a:solidFill>
                <a:latin typeface="Arial"/>
                <a:cs typeface="Arial"/>
              </a:rPr>
              <a:t>(İnterstisyal</a:t>
            </a:r>
            <a:r>
              <a:rPr sz="1600" spc="-165" dirty="0">
                <a:solidFill>
                  <a:srgbClr val="002060"/>
                </a:solidFill>
                <a:latin typeface="Arial"/>
                <a:cs typeface="Arial"/>
              </a:rPr>
              <a:t> </a:t>
            </a:r>
            <a:r>
              <a:rPr sz="1600" spc="-5" dirty="0">
                <a:solidFill>
                  <a:srgbClr val="002060"/>
                </a:solidFill>
                <a:latin typeface="Arial"/>
                <a:cs typeface="Arial"/>
              </a:rPr>
              <a:t>Hücreler)</a:t>
            </a:r>
            <a:endParaRPr sz="1600">
              <a:latin typeface="Arial"/>
              <a:cs typeface="Arial"/>
            </a:endParaRPr>
          </a:p>
          <a:p>
            <a:pPr>
              <a:lnSpc>
                <a:spcPct val="100000"/>
              </a:lnSpc>
              <a:spcBef>
                <a:spcPts val="5"/>
              </a:spcBef>
            </a:pPr>
            <a:endParaRPr sz="3500">
              <a:latin typeface="Times New Roman"/>
              <a:cs typeface="Times New Roman"/>
            </a:endParaRPr>
          </a:p>
          <a:p>
            <a:pPr marL="12700">
              <a:lnSpc>
                <a:spcPct val="100000"/>
              </a:lnSpc>
            </a:pPr>
            <a:r>
              <a:rPr sz="2800" dirty="0">
                <a:solidFill>
                  <a:srgbClr val="FF0000"/>
                </a:solidFill>
                <a:latin typeface="Arial"/>
                <a:cs typeface="Arial"/>
              </a:rPr>
              <a:t>Testesteron</a:t>
            </a:r>
            <a:endParaRPr sz="2800">
              <a:latin typeface="Arial"/>
              <a:cs typeface="Arial"/>
            </a:endParaRPr>
          </a:p>
        </p:txBody>
      </p:sp>
      <p:sp>
        <p:nvSpPr>
          <p:cNvPr id="7" name="object 7"/>
          <p:cNvSpPr txBox="1"/>
          <p:nvPr/>
        </p:nvSpPr>
        <p:spPr>
          <a:xfrm>
            <a:off x="4345940" y="4329562"/>
            <a:ext cx="3585210" cy="1235075"/>
          </a:xfrm>
          <a:prstGeom prst="rect">
            <a:avLst/>
          </a:prstGeom>
        </p:spPr>
        <p:txBody>
          <a:bodyPr vert="horz" wrap="square" lIns="0" tIns="0" rIns="0" bIns="0" rtlCol="0">
            <a:spAutoFit/>
          </a:bodyPr>
          <a:lstStyle/>
          <a:p>
            <a:pPr marL="12700" marR="5080">
              <a:lnSpc>
                <a:spcPct val="111700"/>
              </a:lnSpc>
            </a:pPr>
            <a:r>
              <a:rPr sz="2400" spc="-5" dirty="0">
                <a:solidFill>
                  <a:srgbClr val="FF0000"/>
                </a:solidFill>
                <a:latin typeface="Arial"/>
                <a:cs typeface="Arial"/>
              </a:rPr>
              <a:t>Spermatogenesis  Sekonder Sex Karakterleri  Aksesör Sex</a:t>
            </a:r>
            <a:r>
              <a:rPr sz="2400" spc="-45" dirty="0">
                <a:solidFill>
                  <a:srgbClr val="FF0000"/>
                </a:solidFill>
                <a:latin typeface="Arial"/>
                <a:cs typeface="Arial"/>
              </a:rPr>
              <a:t> </a:t>
            </a:r>
            <a:r>
              <a:rPr sz="2400" spc="-5" dirty="0">
                <a:solidFill>
                  <a:srgbClr val="FF0000"/>
                </a:solidFill>
                <a:latin typeface="Arial"/>
                <a:cs typeface="Arial"/>
              </a:rPr>
              <a:t>Bezleri</a:t>
            </a:r>
            <a:endParaRPr sz="2400">
              <a:latin typeface="Arial"/>
              <a:cs typeface="Arial"/>
            </a:endParaRPr>
          </a:p>
        </p:txBody>
      </p:sp>
      <p:sp>
        <p:nvSpPr>
          <p:cNvPr id="8" name="object 8"/>
          <p:cNvSpPr/>
          <p:nvPr/>
        </p:nvSpPr>
        <p:spPr>
          <a:xfrm>
            <a:off x="5410200" y="2438400"/>
            <a:ext cx="0" cy="469900"/>
          </a:xfrm>
          <a:custGeom>
            <a:avLst/>
            <a:gdLst/>
            <a:ahLst/>
            <a:cxnLst/>
            <a:rect l="l" t="t" r="r" b="b"/>
            <a:pathLst>
              <a:path h="469900">
                <a:moveTo>
                  <a:pt x="0" y="0"/>
                </a:moveTo>
                <a:lnTo>
                  <a:pt x="0" y="469900"/>
                </a:lnTo>
              </a:path>
            </a:pathLst>
          </a:custGeom>
          <a:ln w="12700">
            <a:solidFill>
              <a:srgbClr val="000000"/>
            </a:solidFill>
          </a:ln>
        </p:spPr>
        <p:txBody>
          <a:bodyPr wrap="square" lIns="0" tIns="0" rIns="0" bIns="0" rtlCol="0"/>
          <a:lstStyle/>
          <a:p>
            <a:endParaRPr/>
          </a:p>
        </p:txBody>
      </p:sp>
      <p:sp>
        <p:nvSpPr>
          <p:cNvPr id="9" name="object 9"/>
          <p:cNvSpPr/>
          <p:nvPr/>
        </p:nvSpPr>
        <p:spPr>
          <a:xfrm>
            <a:off x="5372100" y="2895600"/>
            <a:ext cx="76200" cy="76200"/>
          </a:xfrm>
          <a:custGeom>
            <a:avLst/>
            <a:gdLst/>
            <a:ahLst/>
            <a:cxnLst/>
            <a:rect l="l" t="t" r="r" b="b"/>
            <a:pathLst>
              <a:path w="76200" h="76200">
                <a:moveTo>
                  <a:pt x="76200" y="0"/>
                </a:moveTo>
                <a:lnTo>
                  <a:pt x="0" y="0"/>
                </a:lnTo>
                <a:lnTo>
                  <a:pt x="38100" y="76200"/>
                </a:lnTo>
                <a:lnTo>
                  <a:pt x="76200" y="0"/>
                </a:lnTo>
                <a:close/>
              </a:path>
            </a:pathLst>
          </a:custGeom>
          <a:solidFill>
            <a:srgbClr val="000000"/>
          </a:solidFill>
        </p:spPr>
        <p:txBody>
          <a:bodyPr wrap="square" lIns="0" tIns="0" rIns="0" bIns="0" rtlCol="0"/>
          <a:lstStyle/>
          <a:p>
            <a:endParaRPr/>
          </a:p>
        </p:txBody>
      </p:sp>
      <p:sp>
        <p:nvSpPr>
          <p:cNvPr id="10" name="object 10"/>
          <p:cNvSpPr/>
          <p:nvPr/>
        </p:nvSpPr>
        <p:spPr>
          <a:xfrm>
            <a:off x="5486400" y="3733800"/>
            <a:ext cx="0" cy="469900"/>
          </a:xfrm>
          <a:custGeom>
            <a:avLst/>
            <a:gdLst/>
            <a:ahLst/>
            <a:cxnLst/>
            <a:rect l="l" t="t" r="r" b="b"/>
            <a:pathLst>
              <a:path h="469900">
                <a:moveTo>
                  <a:pt x="0" y="0"/>
                </a:moveTo>
                <a:lnTo>
                  <a:pt x="0" y="469900"/>
                </a:lnTo>
              </a:path>
            </a:pathLst>
          </a:custGeom>
          <a:ln w="12700">
            <a:solidFill>
              <a:srgbClr val="000000"/>
            </a:solidFill>
          </a:ln>
        </p:spPr>
        <p:txBody>
          <a:bodyPr wrap="square" lIns="0" tIns="0" rIns="0" bIns="0" rtlCol="0"/>
          <a:lstStyle/>
          <a:p>
            <a:endParaRPr/>
          </a:p>
        </p:txBody>
      </p:sp>
      <p:sp>
        <p:nvSpPr>
          <p:cNvPr id="11" name="object 11"/>
          <p:cNvSpPr/>
          <p:nvPr/>
        </p:nvSpPr>
        <p:spPr>
          <a:xfrm>
            <a:off x="5448300" y="4191000"/>
            <a:ext cx="76200" cy="76200"/>
          </a:xfrm>
          <a:custGeom>
            <a:avLst/>
            <a:gdLst/>
            <a:ahLst/>
            <a:cxnLst/>
            <a:rect l="l" t="t" r="r" b="b"/>
            <a:pathLst>
              <a:path w="76200" h="76200">
                <a:moveTo>
                  <a:pt x="76200" y="0"/>
                </a:moveTo>
                <a:lnTo>
                  <a:pt x="0" y="0"/>
                </a:lnTo>
                <a:lnTo>
                  <a:pt x="38100" y="76200"/>
                </a:lnTo>
                <a:lnTo>
                  <a:pt x="76200" y="0"/>
                </a:lnTo>
                <a:close/>
              </a:path>
            </a:pathLst>
          </a:custGeom>
          <a:solidFill>
            <a:srgbClr val="000000"/>
          </a:solidFill>
        </p:spPr>
        <p:txBody>
          <a:bodyPr wrap="square" lIns="0" tIns="0" rIns="0" bIns="0" rtlCol="0"/>
          <a:lstStyle/>
          <a:p>
            <a:endParaRPr/>
          </a:p>
        </p:txBody>
      </p:sp>
      <p:sp>
        <p:nvSpPr>
          <p:cNvPr id="12" name="object 12"/>
          <p:cNvSpPr/>
          <p:nvPr/>
        </p:nvSpPr>
        <p:spPr>
          <a:xfrm>
            <a:off x="3797300" y="3200400"/>
            <a:ext cx="774700" cy="0"/>
          </a:xfrm>
          <a:custGeom>
            <a:avLst/>
            <a:gdLst/>
            <a:ahLst/>
            <a:cxnLst/>
            <a:rect l="l" t="t" r="r" b="b"/>
            <a:pathLst>
              <a:path w="774700">
                <a:moveTo>
                  <a:pt x="774700" y="0"/>
                </a:moveTo>
                <a:lnTo>
                  <a:pt x="0" y="0"/>
                </a:lnTo>
              </a:path>
            </a:pathLst>
          </a:custGeom>
          <a:ln w="12700">
            <a:solidFill>
              <a:srgbClr val="000000"/>
            </a:solidFill>
          </a:ln>
        </p:spPr>
        <p:txBody>
          <a:bodyPr wrap="square" lIns="0" tIns="0" rIns="0" bIns="0" rtlCol="0"/>
          <a:lstStyle/>
          <a:p>
            <a:endParaRPr/>
          </a:p>
        </p:txBody>
      </p:sp>
      <p:sp>
        <p:nvSpPr>
          <p:cNvPr id="13" name="object 13"/>
          <p:cNvSpPr/>
          <p:nvPr/>
        </p:nvSpPr>
        <p:spPr>
          <a:xfrm>
            <a:off x="3733800" y="3162300"/>
            <a:ext cx="76200" cy="76200"/>
          </a:xfrm>
          <a:custGeom>
            <a:avLst/>
            <a:gdLst/>
            <a:ahLst/>
            <a:cxnLst/>
            <a:rect l="l" t="t" r="r" b="b"/>
            <a:pathLst>
              <a:path w="76200" h="76200">
                <a:moveTo>
                  <a:pt x="76200" y="0"/>
                </a:moveTo>
                <a:lnTo>
                  <a:pt x="0" y="38100"/>
                </a:lnTo>
                <a:lnTo>
                  <a:pt x="76200" y="76200"/>
                </a:lnTo>
                <a:lnTo>
                  <a:pt x="76200" y="0"/>
                </a:lnTo>
                <a:close/>
              </a:path>
            </a:pathLst>
          </a:custGeom>
          <a:solidFill>
            <a:srgbClr val="000000"/>
          </a:solidFill>
        </p:spPr>
        <p:txBody>
          <a:bodyPr wrap="square" lIns="0" tIns="0" rIns="0" bIns="0" rtlCol="0"/>
          <a:lstStyle/>
          <a:p>
            <a:endParaRPr/>
          </a:p>
        </p:txBody>
      </p:sp>
      <p:sp>
        <p:nvSpPr>
          <p:cNvPr id="14" name="object 14"/>
          <p:cNvSpPr/>
          <p:nvPr/>
        </p:nvSpPr>
        <p:spPr>
          <a:xfrm>
            <a:off x="609600" y="1488947"/>
            <a:ext cx="228600" cy="457200"/>
          </a:xfrm>
          <a:custGeom>
            <a:avLst/>
            <a:gdLst/>
            <a:ahLst/>
            <a:cxnLst/>
            <a:rect l="l" t="t" r="r" b="b"/>
            <a:pathLst>
              <a:path w="228600" h="457200">
                <a:moveTo>
                  <a:pt x="228600" y="342900"/>
                </a:moveTo>
                <a:lnTo>
                  <a:pt x="0" y="342900"/>
                </a:lnTo>
                <a:lnTo>
                  <a:pt x="114300" y="457200"/>
                </a:lnTo>
                <a:lnTo>
                  <a:pt x="228600" y="342900"/>
                </a:lnTo>
                <a:close/>
              </a:path>
              <a:path w="228600" h="457200">
                <a:moveTo>
                  <a:pt x="171450" y="0"/>
                </a:moveTo>
                <a:lnTo>
                  <a:pt x="57150" y="0"/>
                </a:lnTo>
                <a:lnTo>
                  <a:pt x="57150" y="342900"/>
                </a:lnTo>
                <a:lnTo>
                  <a:pt x="171450" y="342900"/>
                </a:lnTo>
                <a:lnTo>
                  <a:pt x="171450" y="0"/>
                </a:lnTo>
                <a:close/>
              </a:path>
            </a:pathLst>
          </a:custGeom>
          <a:solidFill>
            <a:srgbClr val="FFCC00"/>
          </a:solidFill>
        </p:spPr>
        <p:txBody>
          <a:bodyPr wrap="square" lIns="0" tIns="0" rIns="0" bIns="0" rtlCol="0"/>
          <a:lstStyle/>
          <a:p>
            <a:endParaRPr/>
          </a:p>
        </p:txBody>
      </p:sp>
      <p:sp>
        <p:nvSpPr>
          <p:cNvPr id="15" name="object 15"/>
          <p:cNvSpPr/>
          <p:nvPr/>
        </p:nvSpPr>
        <p:spPr>
          <a:xfrm>
            <a:off x="609600" y="1488947"/>
            <a:ext cx="228600" cy="457200"/>
          </a:xfrm>
          <a:custGeom>
            <a:avLst/>
            <a:gdLst/>
            <a:ahLst/>
            <a:cxnLst/>
            <a:rect l="l" t="t" r="r" b="b"/>
            <a:pathLst>
              <a:path w="228600" h="457200">
                <a:moveTo>
                  <a:pt x="228600" y="342900"/>
                </a:moveTo>
                <a:lnTo>
                  <a:pt x="171450" y="342900"/>
                </a:lnTo>
                <a:lnTo>
                  <a:pt x="171450" y="0"/>
                </a:lnTo>
                <a:lnTo>
                  <a:pt x="57150" y="0"/>
                </a:lnTo>
                <a:lnTo>
                  <a:pt x="57150" y="342900"/>
                </a:lnTo>
                <a:lnTo>
                  <a:pt x="0" y="342900"/>
                </a:lnTo>
                <a:lnTo>
                  <a:pt x="114300" y="457200"/>
                </a:lnTo>
                <a:lnTo>
                  <a:pt x="228600" y="342900"/>
                </a:lnTo>
                <a:close/>
              </a:path>
            </a:pathLst>
          </a:custGeom>
          <a:ln w="9144">
            <a:solidFill>
              <a:srgbClr val="000000"/>
            </a:solidFill>
          </a:ln>
        </p:spPr>
        <p:txBody>
          <a:bodyPr wrap="square" lIns="0" tIns="0" rIns="0" bIns="0" rtlCol="0"/>
          <a:lstStyle/>
          <a:p>
            <a:endParaRPr/>
          </a:p>
        </p:txBody>
      </p:sp>
      <p:sp>
        <p:nvSpPr>
          <p:cNvPr id="16" name="object 16"/>
          <p:cNvSpPr/>
          <p:nvPr/>
        </p:nvSpPr>
        <p:spPr>
          <a:xfrm>
            <a:off x="1295400" y="2286000"/>
            <a:ext cx="1905000" cy="304800"/>
          </a:xfrm>
          <a:custGeom>
            <a:avLst/>
            <a:gdLst/>
            <a:ahLst/>
            <a:cxnLst/>
            <a:rect l="l" t="t" r="r" b="b"/>
            <a:pathLst>
              <a:path w="1905000" h="304800">
                <a:moveTo>
                  <a:pt x="1752600" y="0"/>
                </a:moveTo>
                <a:lnTo>
                  <a:pt x="1752600" y="76200"/>
                </a:lnTo>
                <a:lnTo>
                  <a:pt x="0" y="76200"/>
                </a:lnTo>
                <a:lnTo>
                  <a:pt x="0" y="228600"/>
                </a:lnTo>
                <a:lnTo>
                  <a:pt x="1752600" y="228600"/>
                </a:lnTo>
                <a:lnTo>
                  <a:pt x="1752600" y="304800"/>
                </a:lnTo>
                <a:lnTo>
                  <a:pt x="1905000" y="152400"/>
                </a:lnTo>
                <a:lnTo>
                  <a:pt x="1752600" y="0"/>
                </a:lnTo>
                <a:close/>
              </a:path>
            </a:pathLst>
          </a:custGeom>
          <a:solidFill>
            <a:srgbClr val="FFCC00"/>
          </a:solidFill>
        </p:spPr>
        <p:txBody>
          <a:bodyPr wrap="square" lIns="0" tIns="0" rIns="0" bIns="0" rtlCol="0"/>
          <a:lstStyle/>
          <a:p>
            <a:endParaRPr/>
          </a:p>
        </p:txBody>
      </p:sp>
      <p:sp>
        <p:nvSpPr>
          <p:cNvPr id="17" name="object 17"/>
          <p:cNvSpPr/>
          <p:nvPr/>
        </p:nvSpPr>
        <p:spPr>
          <a:xfrm>
            <a:off x="1295400" y="2286000"/>
            <a:ext cx="1905000" cy="304800"/>
          </a:xfrm>
          <a:custGeom>
            <a:avLst/>
            <a:gdLst/>
            <a:ahLst/>
            <a:cxnLst/>
            <a:rect l="l" t="t" r="r" b="b"/>
            <a:pathLst>
              <a:path w="1905000" h="304800">
                <a:moveTo>
                  <a:pt x="0" y="76200"/>
                </a:moveTo>
                <a:lnTo>
                  <a:pt x="1752600" y="76200"/>
                </a:lnTo>
                <a:lnTo>
                  <a:pt x="1752600" y="0"/>
                </a:lnTo>
                <a:lnTo>
                  <a:pt x="1905000" y="152400"/>
                </a:lnTo>
                <a:lnTo>
                  <a:pt x="1752600" y="304800"/>
                </a:lnTo>
                <a:lnTo>
                  <a:pt x="1752600" y="228600"/>
                </a:lnTo>
                <a:lnTo>
                  <a:pt x="0" y="228600"/>
                </a:lnTo>
                <a:lnTo>
                  <a:pt x="0" y="76200"/>
                </a:lnTo>
                <a:close/>
              </a:path>
            </a:pathLst>
          </a:custGeom>
          <a:ln w="9144">
            <a:solidFill>
              <a:srgbClr val="000000"/>
            </a:solidFill>
          </a:ln>
        </p:spPr>
        <p:txBody>
          <a:bodyPr wrap="square" lIns="0" tIns="0" rIns="0" bIns="0" rtlCol="0"/>
          <a:lstStyle/>
          <a:p>
            <a:endParaRPr/>
          </a:p>
        </p:txBody>
      </p:sp>
      <p:sp>
        <p:nvSpPr>
          <p:cNvPr id="18" name="object 18"/>
          <p:cNvSpPr/>
          <p:nvPr/>
        </p:nvSpPr>
        <p:spPr>
          <a:xfrm>
            <a:off x="533400" y="2438400"/>
            <a:ext cx="914400" cy="762000"/>
          </a:xfrm>
          <a:custGeom>
            <a:avLst/>
            <a:gdLst/>
            <a:ahLst/>
            <a:cxnLst/>
            <a:rect l="l" t="t" r="r" b="b"/>
            <a:pathLst>
              <a:path w="914400" h="762000">
                <a:moveTo>
                  <a:pt x="252158" y="190500"/>
                </a:moveTo>
                <a:lnTo>
                  <a:pt x="128841" y="190500"/>
                </a:lnTo>
                <a:lnTo>
                  <a:pt x="128841" y="428625"/>
                </a:lnTo>
                <a:lnTo>
                  <a:pt x="132455" y="477887"/>
                </a:lnTo>
                <a:lnTo>
                  <a:pt x="142955" y="524905"/>
                </a:lnTo>
                <a:lnTo>
                  <a:pt x="159825" y="569164"/>
                </a:lnTo>
                <a:lnTo>
                  <a:pt x="182548" y="610148"/>
                </a:lnTo>
                <a:lnTo>
                  <a:pt x="210610" y="647341"/>
                </a:lnTo>
                <a:lnTo>
                  <a:pt x="243495" y="680226"/>
                </a:lnTo>
                <a:lnTo>
                  <a:pt x="280687" y="708289"/>
                </a:lnTo>
                <a:lnTo>
                  <a:pt x="321671" y="731014"/>
                </a:lnTo>
                <a:lnTo>
                  <a:pt x="365930" y="747884"/>
                </a:lnTo>
                <a:lnTo>
                  <a:pt x="412951" y="758385"/>
                </a:lnTo>
                <a:lnTo>
                  <a:pt x="462216" y="762000"/>
                </a:lnTo>
                <a:lnTo>
                  <a:pt x="914400" y="762000"/>
                </a:lnTo>
                <a:lnTo>
                  <a:pt x="914400" y="638683"/>
                </a:lnTo>
                <a:lnTo>
                  <a:pt x="462216" y="638683"/>
                </a:lnTo>
                <a:lnTo>
                  <a:pt x="414051" y="633135"/>
                </a:lnTo>
                <a:lnTo>
                  <a:pt x="369837" y="617332"/>
                </a:lnTo>
                <a:lnTo>
                  <a:pt x="330834" y="592536"/>
                </a:lnTo>
                <a:lnTo>
                  <a:pt x="298305" y="560006"/>
                </a:lnTo>
                <a:lnTo>
                  <a:pt x="273508" y="521004"/>
                </a:lnTo>
                <a:lnTo>
                  <a:pt x="257706" y="476790"/>
                </a:lnTo>
                <a:lnTo>
                  <a:pt x="252158" y="428625"/>
                </a:lnTo>
                <a:lnTo>
                  <a:pt x="252158" y="190500"/>
                </a:lnTo>
                <a:close/>
              </a:path>
              <a:path w="914400" h="762000">
                <a:moveTo>
                  <a:pt x="190500" y="0"/>
                </a:moveTo>
                <a:lnTo>
                  <a:pt x="0" y="190500"/>
                </a:lnTo>
                <a:lnTo>
                  <a:pt x="381000" y="190500"/>
                </a:lnTo>
                <a:lnTo>
                  <a:pt x="190500" y="0"/>
                </a:lnTo>
                <a:close/>
              </a:path>
            </a:pathLst>
          </a:custGeom>
          <a:solidFill>
            <a:srgbClr val="FFCC00"/>
          </a:solidFill>
        </p:spPr>
        <p:txBody>
          <a:bodyPr wrap="square" lIns="0" tIns="0" rIns="0" bIns="0" rtlCol="0"/>
          <a:lstStyle/>
          <a:p>
            <a:endParaRPr/>
          </a:p>
        </p:txBody>
      </p:sp>
      <p:sp>
        <p:nvSpPr>
          <p:cNvPr id="19" name="object 19"/>
          <p:cNvSpPr/>
          <p:nvPr/>
        </p:nvSpPr>
        <p:spPr>
          <a:xfrm>
            <a:off x="533400" y="2438400"/>
            <a:ext cx="914400" cy="762000"/>
          </a:xfrm>
          <a:custGeom>
            <a:avLst/>
            <a:gdLst/>
            <a:ahLst/>
            <a:cxnLst/>
            <a:rect l="l" t="t" r="r" b="b"/>
            <a:pathLst>
              <a:path w="914400" h="762000">
                <a:moveTo>
                  <a:pt x="914400" y="762000"/>
                </a:moveTo>
                <a:lnTo>
                  <a:pt x="462216" y="762000"/>
                </a:lnTo>
                <a:lnTo>
                  <a:pt x="412951" y="758385"/>
                </a:lnTo>
                <a:lnTo>
                  <a:pt x="365930" y="747884"/>
                </a:lnTo>
                <a:lnTo>
                  <a:pt x="321671" y="731014"/>
                </a:lnTo>
                <a:lnTo>
                  <a:pt x="280687" y="708289"/>
                </a:lnTo>
                <a:lnTo>
                  <a:pt x="243495" y="680226"/>
                </a:lnTo>
                <a:lnTo>
                  <a:pt x="210610" y="647341"/>
                </a:lnTo>
                <a:lnTo>
                  <a:pt x="182548" y="610148"/>
                </a:lnTo>
                <a:lnTo>
                  <a:pt x="159825" y="569164"/>
                </a:lnTo>
                <a:lnTo>
                  <a:pt x="142955" y="524905"/>
                </a:lnTo>
                <a:lnTo>
                  <a:pt x="132455" y="477887"/>
                </a:lnTo>
                <a:lnTo>
                  <a:pt x="128841" y="428625"/>
                </a:lnTo>
                <a:lnTo>
                  <a:pt x="128841" y="190500"/>
                </a:lnTo>
                <a:lnTo>
                  <a:pt x="0" y="190500"/>
                </a:lnTo>
                <a:lnTo>
                  <a:pt x="190500" y="0"/>
                </a:lnTo>
                <a:lnTo>
                  <a:pt x="381000" y="190500"/>
                </a:lnTo>
                <a:lnTo>
                  <a:pt x="252158" y="190500"/>
                </a:lnTo>
                <a:lnTo>
                  <a:pt x="252158" y="428625"/>
                </a:lnTo>
                <a:lnTo>
                  <a:pt x="257706" y="476790"/>
                </a:lnTo>
                <a:lnTo>
                  <a:pt x="273508" y="521004"/>
                </a:lnTo>
                <a:lnTo>
                  <a:pt x="298305" y="560006"/>
                </a:lnTo>
                <a:lnTo>
                  <a:pt x="330834" y="592536"/>
                </a:lnTo>
                <a:lnTo>
                  <a:pt x="369837" y="617332"/>
                </a:lnTo>
                <a:lnTo>
                  <a:pt x="414051" y="633135"/>
                </a:lnTo>
                <a:lnTo>
                  <a:pt x="462216" y="638683"/>
                </a:lnTo>
                <a:lnTo>
                  <a:pt x="914400" y="638683"/>
                </a:lnTo>
                <a:lnTo>
                  <a:pt x="914400" y="762000"/>
                </a:lnTo>
                <a:close/>
              </a:path>
            </a:pathLst>
          </a:custGeom>
          <a:ln w="9144">
            <a:solidFill>
              <a:srgbClr val="000000"/>
            </a:solidFill>
          </a:ln>
        </p:spPr>
        <p:txBody>
          <a:bodyPr wrap="square" lIns="0" tIns="0" rIns="0" bIns="0" rtlCol="0"/>
          <a:lstStyle/>
          <a:p>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211835" rIns="0" bIns="0" rtlCol="0">
            <a:spAutoFit/>
          </a:bodyPr>
          <a:lstStyle/>
          <a:p>
            <a:pPr marL="90805">
              <a:lnSpc>
                <a:spcPct val="100000"/>
              </a:lnSpc>
            </a:pPr>
            <a:r>
              <a:rPr spc="-10" dirty="0"/>
              <a:t>G</a:t>
            </a:r>
            <a:r>
              <a:rPr dirty="0"/>
              <a:t>nRH</a:t>
            </a:r>
          </a:p>
        </p:txBody>
      </p:sp>
      <p:sp>
        <p:nvSpPr>
          <p:cNvPr id="3" name="object 3"/>
          <p:cNvSpPr txBox="1"/>
          <p:nvPr/>
        </p:nvSpPr>
        <p:spPr>
          <a:xfrm>
            <a:off x="916939" y="2065528"/>
            <a:ext cx="533400" cy="315595"/>
          </a:xfrm>
          <a:prstGeom prst="rect">
            <a:avLst/>
          </a:prstGeom>
        </p:spPr>
        <p:txBody>
          <a:bodyPr vert="horz" wrap="square" lIns="0" tIns="0" rIns="0" bIns="0" rtlCol="0">
            <a:spAutoFit/>
          </a:bodyPr>
          <a:lstStyle/>
          <a:p>
            <a:pPr marL="12700">
              <a:lnSpc>
                <a:spcPct val="100000"/>
              </a:lnSpc>
            </a:pPr>
            <a:r>
              <a:rPr sz="2000" b="1" spc="-5" dirty="0">
                <a:solidFill>
                  <a:srgbClr val="CC3300"/>
                </a:solidFill>
                <a:latin typeface="Arial"/>
                <a:cs typeface="Arial"/>
              </a:rPr>
              <a:t>FSH</a:t>
            </a:r>
            <a:endParaRPr sz="2000">
              <a:latin typeface="Arial"/>
              <a:cs typeface="Arial"/>
            </a:endParaRPr>
          </a:p>
        </p:txBody>
      </p:sp>
      <p:sp>
        <p:nvSpPr>
          <p:cNvPr id="4" name="object 4"/>
          <p:cNvSpPr txBox="1"/>
          <p:nvPr/>
        </p:nvSpPr>
        <p:spPr>
          <a:xfrm>
            <a:off x="1985365" y="2065528"/>
            <a:ext cx="915035" cy="315595"/>
          </a:xfrm>
          <a:prstGeom prst="rect">
            <a:avLst/>
          </a:prstGeom>
        </p:spPr>
        <p:txBody>
          <a:bodyPr vert="horz" wrap="square" lIns="0" tIns="0" rIns="0" bIns="0" rtlCol="0">
            <a:spAutoFit/>
          </a:bodyPr>
          <a:lstStyle/>
          <a:p>
            <a:pPr marL="12700">
              <a:lnSpc>
                <a:spcPct val="100000"/>
              </a:lnSpc>
            </a:pPr>
            <a:r>
              <a:rPr sz="2000" b="1" spc="-5" dirty="0">
                <a:latin typeface="Arial"/>
                <a:cs typeface="Arial"/>
              </a:rPr>
              <a:t>TEST</a:t>
            </a:r>
            <a:r>
              <a:rPr sz="2000" b="1" spc="-10" dirty="0">
                <a:latin typeface="Arial"/>
                <a:cs typeface="Arial"/>
              </a:rPr>
              <a:t>İ</a:t>
            </a:r>
            <a:r>
              <a:rPr sz="2000" b="1" dirty="0">
                <a:latin typeface="Arial"/>
                <a:cs typeface="Arial"/>
              </a:rPr>
              <a:t>S</a:t>
            </a:r>
            <a:endParaRPr sz="2000">
              <a:latin typeface="Arial"/>
              <a:cs typeface="Arial"/>
            </a:endParaRPr>
          </a:p>
        </p:txBody>
      </p:sp>
      <p:sp>
        <p:nvSpPr>
          <p:cNvPr id="5" name="object 5"/>
          <p:cNvSpPr txBox="1"/>
          <p:nvPr/>
        </p:nvSpPr>
        <p:spPr>
          <a:xfrm>
            <a:off x="3660140" y="1982723"/>
            <a:ext cx="975360" cy="375920"/>
          </a:xfrm>
          <a:prstGeom prst="rect">
            <a:avLst/>
          </a:prstGeom>
        </p:spPr>
        <p:txBody>
          <a:bodyPr vert="horz" wrap="square" lIns="0" tIns="0" rIns="0" bIns="0" rtlCol="0">
            <a:spAutoFit/>
          </a:bodyPr>
          <a:lstStyle/>
          <a:p>
            <a:pPr marL="12700">
              <a:lnSpc>
                <a:spcPct val="100000"/>
              </a:lnSpc>
            </a:pPr>
            <a:r>
              <a:rPr sz="2400" b="1" spc="-5" dirty="0">
                <a:solidFill>
                  <a:srgbClr val="0070C0"/>
                </a:solidFill>
                <a:latin typeface="Arial"/>
                <a:cs typeface="Arial"/>
              </a:rPr>
              <a:t>Sertoli</a:t>
            </a:r>
            <a:endParaRPr sz="2400">
              <a:latin typeface="Arial"/>
              <a:cs typeface="Arial"/>
            </a:endParaRPr>
          </a:p>
        </p:txBody>
      </p:sp>
      <p:sp>
        <p:nvSpPr>
          <p:cNvPr id="6" name="object 6"/>
          <p:cNvSpPr txBox="1"/>
          <p:nvPr/>
        </p:nvSpPr>
        <p:spPr>
          <a:xfrm>
            <a:off x="3743959" y="3189732"/>
            <a:ext cx="2261870" cy="375920"/>
          </a:xfrm>
          <a:prstGeom prst="rect">
            <a:avLst/>
          </a:prstGeom>
        </p:spPr>
        <p:txBody>
          <a:bodyPr vert="horz" wrap="square" lIns="0" tIns="0" rIns="0" bIns="0" rtlCol="0">
            <a:spAutoFit/>
          </a:bodyPr>
          <a:lstStyle/>
          <a:p>
            <a:pPr marL="12700">
              <a:lnSpc>
                <a:spcPct val="100000"/>
              </a:lnSpc>
            </a:pPr>
            <a:r>
              <a:rPr sz="2400" b="1" spc="-5" dirty="0">
                <a:solidFill>
                  <a:srgbClr val="0070C0"/>
                </a:solidFill>
                <a:latin typeface="Arial"/>
                <a:cs typeface="Arial"/>
              </a:rPr>
              <a:t>A.B.P. –</a:t>
            </a:r>
            <a:r>
              <a:rPr sz="2400" b="1" spc="-60" dirty="0">
                <a:solidFill>
                  <a:srgbClr val="0070C0"/>
                </a:solidFill>
                <a:latin typeface="Arial"/>
                <a:cs typeface="Arial"/>
              </a:rPr>
              <a:t> </a:t>
            </a:r>
            <a:r>
              <a:rPr sz="2400" b="1" spc="-5" dirty="0">
                <a:solidFill>
                  <a:srgbClr val="0070C0"/>
                </a:solidFill>
                <a:latin typeface="Arial"/>
                <a:cs typeface="Arial"/>
              </a:rPr>
              <a:t>İnhibin</a:t>
            </a:r>
            <a:endParaRPr sz="2400">
              <a:latin typeface="Arial"/>
              <a:cs typeface="Arial"/>
            </a:endParaRPr>
          </a:p>
        </p:txBody>
      </p:sp>
      <p:sp>
        <p:nvSpPr>
          <p:cNvPr id="7" name="object 7"/>
          <p:cNvSpPr txBox="1"/>
          <p:nvPr/>
        </p:nvSpPr>
        <p:spPr>
          <a:xfrm>
            <a:off x="6741668" y="3240532"/>
            <a:ext cx="1916430" cy="315595"/>
          </a:xfrm>
          <a:prstGeom prst="rect">
            <a:avLst/>
          </a:prstGeom>
        </p:spPr>
        <p:txBody>
          <a:bodyPr vert="horz" wrap="square" lIns="0" tIns="0" rIns="0" bIns="0" rtlCol="0">
            <a:spAutoFit/>
          </a:bodyPr>
          <a:lstStyle/>
          <a:p>
            <a:pPr marL="12700">
              <a:lnSpc>
                <a:spcPct val="100000"/>
              </a:lnSpc>
            </a:pPr>
            <a:r>
              <a:rPr sz="2000" dirty="0">
                <a:solidFill>
                  <a:srgbClr val="FF0000"/>
                </a:solidFill>
                <a:latin typeface="Arial"/>
                <a:cs typeface="Arial"/>
              </a:rPr>
              <a:t>Neg. Feed.</a:t>
            </a:r>
            <a:r>
              <a:rPr sz="2000" spc="-135" dirty="0">
                <a:solidFill>
                  <a:srgbClr val="FF0000"/>
                </a:solidFill>
                <a:latin typeface="Arial"/>
                <a:cs typeface="Arial"/>
              </a:rPr>
              <a:t> </a:t>
            </a:r>
            <a:r>
              <a:rPr sz="2000" dirty="0">
                <a:solidFill>
                  <a:srgbClr val="FF0000"/>
                </a:solidFill>
                <a:latin typeface="Arial"/>
                <a:cs typeface="Arial"/>
              </a:rPr>
              <a:t>Back</a:t>
            </a:r>
            <a:endParaRPr sz="2000">
              <a:latin typeface="Arial"/>
              <a:cs typeface="Arial"/>
            </a:endParaRPr>
          </a:p>
        </p:txBody>
      </p:sp>
      <p:sp>
        <p:nvSpPr>
          <p:cNvPr id="8" name="object 8"/>
          <p:cNvSpPr txBox="1"/>
          <p:nvPr/>
        </p:nvSpPr>
        <p:spPr>
          <a:xfrm>
            <a:off x="3660140" y="4396740"/>
            <a:ext cx="3328670" cy="1582420"/>
          </a:xfrm>
          <a:prstGeom prst="rect">
            <a:avLst/>
          </a:prstGeom>
        </p:spPr>
        <p:txBody>
          <a:bodyPr vert="horz" wrap="square" lIns="0" tIns="0" rIns="0" bIns="0" rtlCol="0">
            <a:spAutoFit/>
          </a:bodyPr>
          <a:lstStyle/>
          <a:p>
            <a:pPr marL="12700">
              <a:lnSpc>
                <a:spcPct val="100000"/>
              </a:lnSpc>
            </a:pPr>
            <a:r>
              <a:rPr sz="2400" b="1" spc="-5" dirty="0">
                <a:solidFill>
                  <a:srgbClr val="0070C0"/>
                </a:solidFill>
                <a:latin typeface="Arial"/>
                <a:cs typeface="Arial"/>
              </a:rPr>
              <a:t>Testesteron</a:t>
            </a:r>
            <a:r>
              <a:rPr sz="2400" b="1" spc="-65" dirty="0">
                <a:solidFill>
                  <a:srgbClr val="0070C0"/>
                </a:solidFill>
                <a:latin typeface="Arial"/>
                <a:cs typeface="Arial"/>
              </a:rPr>
              <a:t> </a:t>
            </a:r>
            <a:r>
              <a:rPr sz="2400" b="1" spc="-5" dirty="0">
                <a:solidFill>
                  <a:srgbClr val="0070C0"/>
                </a:solidFill>
                <a:latin typeface="Arial"/>
                <a:cs typeface="Arial"/>
              </a:rPr>
              <a:t>Taşınması</a:t>
            </a:r>
            <a:endParaRPr sz="2400">
              <a:latin typeface="Arial"/>
              <a:cs typeface="Arial"/>
            </a:endParaRPr>
          </a:p>
          <a:p>
            <a:pPr>
              <a:lnSpc>
                <a:spcPct val="100000"/>
              </a:lnSpc>
            </a:pPr>
            <a:endParaRPr sz="2400">
              <a:latin typeface="Times New Roman"/>
              <a:cs typeface="Times New Roman"/>
            </a:endParaRPr>
          </a:p>
          <a:p>
            <a:pPr>
              <a:lnSpc>
                <a:spcPct val="100000"/>
              </a:lnSpc>
              <a:spcBef>
                <a:spcPts val="10"/>
              </a:spcBef>
            </a:pPr>
            <a:endParaRPr sz="3350">
              <a:latin typeface="Times New Roman"/>
              <a:cs typeface="Times New Roman"/>
            </a:endParaRPr>
          </a:p>
          <a:p>
            <a:pPr marL="12700">
              <a:lnSpc>
                <a:spcPct val="100000"/>
              </a:lnSpc>
            </a:pPr>
            <a:r>
              <a:rPr sz="2400" b="1" spc="-5" dirty="0">
                <a:solidFill>
                  <a:srgbClr val="0070C0"/>
                </a:solidFill>
                <a:latin typeface="Arial"/>
                <a:cs typeface="Arial"/>
              </a:rPr>
              <a:t>Spermatogenesis</a:t>
            </a:r>
            <a:endParaRPr sz="2400">
              <a:latin typeface="Arial"/>
              <a:cs typeface="Arial"/>
            </a:endParaRPr>
          </a:p>
        </p:txBody>
      </p:sp>
      <p:sp>
        <p:nvSpPr>
          <p:cNvPr id="9" name="object 9"/>
          <p:cNvSpPr/>
          <p:nvPr/>
        </p:nvSpPr>
        <p:spPr>
          <a:xfrm>
            <a:off x="1676400" y="2438400"/>
            <a:ext cx="1536700" cy="0"/>
          </a:xfrm>
          <a:custGeom>
            <a:avLst/>
            <a:gdLst/>
            <a:ahLst/>
            <a:cxnLst/>
            <a:rect l="l" t="t" r="r" b="b"/>
            <a:pathLst>
              <a:path w="1536700">
                <a:moveTo>
                  <a:pt x="0" y="0"/>
                </a:moveTo>
                <a:lnTo>
                  <a:pt x="1536700" y="0"/>
                </a:lnTo>
              </a:path>
            </a:pathLst>
          </a:custGeom>
          <a:ln w="12700">
            <a:solidFill>
              <a:srgbClr val="000000"/>
            </a:solidFill>
          </a:ln>
        </p:spPr>
        <p:txBody>
          <a:bodyPr wrap="square" lIns="0" tIns="0" rIns="0" bIns="0" rtlCol="0"/>
          <a:lstStyle/>
          <a:p>
            <a:endParaRPr/>
          </a:p>
        </p:txBody>
      </p:sp>
      <p:sp>
        <p:nvSpPr>
          <p:cNvPr id="10" name="object 10"/>
          <p:cNvSpPr/>
          <p:nvPr/>
        </p:nvSpPr>
        <p:spPr>
          <a:xfrm>
            <a:off x="3200400" y="2400300"/>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a:p>
        </p:txBody>
      </p:sp>
      <p:sp>
        <p:nvSpPr>
          <p:cNvPr id="11" name="object 11"/>
          <p:cNvSpPr/>
          <p:nvPr/>
        </p:nvSpPr>
        <p:spPr>
          <a:xfrm>
            <a:off x="4114800" y="2438400"/>
            <a:ext cx="0" cy="469900"/>
          </a:xfrm>
          <a:custGeom>
            <a:avLst/>
            <a:gdLst/>
            <a:ahLst/>
            <a:cxnLst/>
            <a:rect l="l" t="t" r="r" b="b"/>
            <a:pathLst>
              <a:path h="469900">
                <a:moveTo>
                  <a:pt x="0" y="0"/>
                </a:moveTo>
                <a:lnTo>
                  <a:pt x="0" y="469900"/>
                </a:lnTo>
              </a:path>
            </a:pathLst>
          </a:custGeom>
          <a:ln w="12700">
            <a:solidFill>
              <a:srgbClr val="000000"/>
            </a:solidFill>
          </a:ln>
        </p:spPr>
        <p:txBody>
          <a:bodyPr wrap="square" lIns="0" tIns="0" rIns="0" bIns="0" rtlCol="0"/>
          <a:lstStyle/>
          <a:p>
            <a:endParaRPr/>
          </a:p>
        </p:txBody>
      </p:sp>
      <p:sp>
        <p:nvSpPr>
          <p:cNvPr id="12" name="object 12"/>
          <p:cNvSpPr/>
          <p:nvPr/>
        </p:nvSpPr>
        <p:spPr>
          <a:xfrm>
            <a:off x="4076700" y="2895600"/>
            <a:ext cx="76200" cy="76200"/>
          </a:xfrm>
          <a:custGeom>
            <a:avLst/>
            <a:gdLst/>
            <a:ahLst/>
            <a:cxnLst/>
            <a:rect l="l" t="t" r="r" b="b"/>
            <a:pathLst>
              <a:path w="76200" h="76200">
                <a:moveTo>
                  <a:pt x="76200" y="0"/>
                </a:moveTo>
                <a:lnTo>
                  <a:pt x="0" y="0"/>
                </a:lnTo>
                <a:lnTo>
                  <a:pt x="38100" y="76200"/>
                </a:lnTo>
                <a:lnTo>
                  <a:pt x="76200" y="0"/>
                </a:lnTo>
                <a:close/>
              </a:path>
            </a:pathLst>
          </a:custGeom>
          <a:solidFill>
            <a:srgbClr val="000000"/>
          </a:solidFill>
        </p:spPr>
        <p:txBody>
          <a:bodyPr wrap="square" lIns="0" tIns="0" rIns="0" bIns="0" rtlCol="0"/>
          <a:lstStyle/>
          <a:p>
            <a:endParaRPr/>
          </a:p>
        </p:txBody>
      </p:sp>
      <p:sp>
        <p:nvSpPr>
          <p:cNvPr id="13" name="object 13"/>
          <p:cNvSpPr/>
          <p:nvPr/>
        </p:nvSpPr>
        <p:spPr>
          <a:xfrm>
            <a:off x="4114800" y="3733800"/>
            <a:ext cx="0" cy="469900"/>
          </a:xfrm>
          <a:custGeom>
            <a:avLst/>
            <a:gdLst/>
            <a:ahLst/>
            <a:cxnLst/>
            <a:rect l="l" t="t" r="r" b="b"/>
            <a:pathLst>
              <a:path h="469900">
                <a:moveTo>
                  <a:pt x="0" y="0"/>
                </a:moveTo>
                <a:lnTo>
                  <a:pt x="0" y="469900"/>
                </a:lnTo>
              </a:path>
            </a:pathLst>
          </a:custGeom>
          <a:ln w="12700">
            <a:solidFill>
              <a:srgbClr val="000000"/>
            </a:solidFill>
          </a:ln>
        </p:spPr>
        <p:txBody>
          <a:bodyPr wrap="square" lIns="0" tIns="0" rIns="0" bIns="0" rtlCol="0"/>
          <a:lstStyle/>
          <a:p>
            <a:endParaRPr/>
          </a:p>
        </p:txBody>
      </p:sp>
      <p:sp>
        <p:nvSpPr>
          <p:cNvPr id="14" name="object 14"/>
          <p:cNvSpPr/>
          <p:nvPr/>
        </p:nvSpPr>
        <p:spPr>
          <a:xfrm>
            <a:off x="4076700" y="4191000"/>
            <a:ext cx="76200" cy="76200"/>
          </a:xfrm>
          <a:custGeom>
            <a:avLst/>
            <a:gdLst/>
            <a:ahLst/>
            <a:cxnLst/>
            <a:rect l="l" t="t" r="r" b="b"/>
            <a:pathLst>
              <a:path w="76200" h="76200">
                <a:moveTo>
                  <a:pt x="76200" y="0"/>
                </a:moveTo>
                <a:lnTo>
                  <a:pt x="0" y="0"/>
                </a:lnTo>
                <a:lnTo>
                  <a:pt x="38100" y="76200"/>
                </a:lnTo>
                <a:lnTo>
                  <a:pt x="76200" y="0"/>
                </a:lnTo>
                <a:close/>
              </a:path>
            </a:pathLst>
          </a:custGeom>
          <a:solidFill>
            <a:srgbClr val="000000"/>
          </a:solidFill>
        </p:spPr>
        <p:txBody>
          <a:bodyPr wrap="square" lIns="0" tIns="0" rIns="0" bIns="0" rtlCol="0"/>
          <a:lstStyle/>
          <a:p>
            <a:endParaRPr/>
          </a:p>
        </p:txBody>
      </p:sp>
      <p:sp>
        <p:nvSpPr>
          <p:cNvPr id="15" name="object 15"/>
          <p:cNvSpPr/>
          <p:nvPr/>
        </p:nvSpPr>
        <p:spPr>
          <a:xfrm>
            <a:off x="4114800" y="4876800"/>
            <a:ext cx="0" cy="469900"/>
          </a:xfrm>
          <a:custGeom>
            <a:avLst/>
            <a:gdLst/>
            <a:ahLst/>
            <a:cxnLst/>
            <a:rect l="l" t="t" r="r" b="b"/>
            <a:pathLst>
              <a:path h="469900">
                <a:moveTo>
                  <a:pt x="0" y="0"/>
                </a:moveTo>
                <a:lnTo>
                  <a:pt x="0" y="469900"/>
                </a:lnTo>
              </a:path>
            </a:pathLst>
          </a:custGeom>
          <a:ln w="12700">
            <a:solidFill>
              <a:srgbClr val="000000"/>
            </a:solidFill>
          </a:ln>
        </p:spPr>
        <p:txBody>
          <a:bodyPr wrap="square" lIns="0" tIns="0" rIns="0" bIns="0" rtlCol="0"/>
          <a:lstStyle/>
          <a:p>
            <a:endParaRPr/>
          </a:p>
        </p:txBody>
      </p:sp>
      <p:sp>
        <p:nvSpPr>
          <p:cNvPr id="16" name="object 16"/>
          <p:cNvSpPr/>
          <p:nvPr/>
        </p:nvSpPr>
        <p:spPr>
          <a:xfrm>
            <a:off x="4076700" y="5334000"/>
            <a:ext cx="76200" cy="76200"/>
          </a:xfrm>
          <a:custGeom>
            <a:avLst/>
            <a:gdLst/>
            <a:ahLst/>
            <a:cxnLst/>
            <a:rect l="l" t="t" r="r" b="b"/>
            <a:pathLst>
              <a:path w="76200" h="76200">
                <a:moveTo>
                  <a:pt x="76200" y="0"/>
                </a:moveTo>
                <a:lnTo>
                  <a:pt x="0" y="0"/>
                </a:lnTo>
                <a:lnTo>
                  <a:pt x="38100" y="76200"/>
                </a:lnTo>
                <a:lnTo>
                  <a:pt x="76200" y="0"/>
                </a:lnTo>
                <a:close/>
              </a:path>
            </a:pathLst>
          </a:custGeom>
          <a:solidFill>
            <a:srgbClr val="000000"/>
          </a:solidFill>
        </p:spPr>
        <p:txBody>
          <a:bodyPr wrap="square" lIns="0" tIns="0" rIns="0" bIns="0" rtlCol="0"/>
          <a:lstStyle/>
          <a:p>
            <a:endParaRPr/>
          </a:p>
        </p:txBody>
      </p:sp>
      <p:sp>
        <p:nvSpPr>
          <p:cNvPr id="17" name="object 17"/>
          <p:cNvSpPr/>
          <p:nvPr/>
        </p:nvSpPr>
        <p:spPr>
          <a:xfrm>
            <a:off x="6172200" y="3429000"/>
            <a:ext cx="393700" cy="0"/>
          </a:xfrm>
          <a:custGeom>
            <a:avLst/>
            <a:gdLst/>
            <a:ahLst/>
            <a:cxnLst/>
            <a:rect l="l" t="t" r="r" b="b"/>
            <a:pathLst>
              <a:path w="393700">
                <a:moveTo>
                  <a:pt x="0" y="0"/>
                </a:moveTo>
                <a:lnTo>
                  <a:pt x="393700" y="0"/>
                </a:lnTo>
              </a:path>
            </a:pathLst>
          </a:custGeom>
          <a:ln w="12700">
            <a:solidFill>
              <a:srgbClr val="000000"/>
            </a:solidFill>
          </a:ln>
        </p:spPr>
        <p:txBody>
          <a:bodyPr wrap="square" lIns="0" tIns="0" rIns="0" bIns="0" rtlCol="0"/>
          <a:lstStyle/>
          <a:p>
            <a:endParaRPr/>
          </a:p>
        </p:txBody>
      </p:sp>
      <p:sp>
        <p:nvSpPr>
          <p:cNvPr id="18" name="object 18"/>
          <p:cNvSpPr/>
          <p:nvPr/>
        </p:nvSpPr>
        <p:spPr>
          <a:xfrm>
            <a:off x="6553200" y="3390900"/>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a:p>
        </p:txBody>
      </p:sp>
      <p:sp>
        <p:nvSpPr>
          <p:cNvPr id="19" name="object 19"/>
          <p:cNvSpPr/>
          <p:nvPr/>
        </p:nvSpPr>
        <p:spPr>
          <a:xfrm>
            <a:off x="1066800" y="1371600"/>
            <a:ext cx="393700" cy="574675"/>
          </a:xfrm>
          <a:custGeom>
            <a:avLst/>
            <a:gdLst/>
            <a:ahLst/>
            <a:cxnLst/>
            <a:rect l="l" t="t" r="r" b="b"/>
            <a:pathLst>
              <a:path w="393700" h="574675">
                <a:moveTo>
                  <a:pt x="393191" y="367372"/>
                </a:moveTo>
                <a:lnTo>
                  <a:pt x="0" y="367372"/>
                </a:lnTo>
                <a:lnTo>
                  <a:pt x="196595" y="574548"/>
                </a:lnTo>
                <a:lnTo>
                  <a:pt x="393191" y="367372"/>
                </a:lnTo>
                <a:close/>
              </a:path>
              <a:path w="393700" h="574675">
                <a:moveTo>
                  <a:pt x="294893" y="0"/>
                </a:moveTo>
                <a:lnTo>
                  <a:pt x="98297" y="0"/>
                </a:lnTo>
                <a:lnTo>
                  <a:pt x="98297" y="367372"/>
                </a:lnTo>
                <a:lnTo>
                  <a:pt x="294893" y="367372"/>
                </a:lnTo>
                <a:lnTo>
                  <a:pt x="294893" y="0"/>
                </a:lnTo>
                <a:close/>
              </a:path>
            </a:pathLst>
          </a:custGeom>
          <a:solidFill>
            <a:srgbClr val="FFCC00"/>
          </a:solidFill>
        </p:spPr>
        <p:txBody>
          <a:bodyPr wrap="square" lIns="0" tIns="0" rIns="0" bIns="0" rtlCol="0"/>
          <a:lstStyle/>
          <a:p>
            <a:endParaRPr/>
          </a:p>
        </p:txBody>
      </p:sp>
      <p:sp>
        <p:nvSpPr>
          <p:cNvPr id="20" name="object 20"/>
          <p:cNvSpPr/>
          <p:nvPr/>
        </p:nvSpPr>
        <p:spPr>
          <a:xfrm>
            <a:off x="1066800" y="1371600"/>
            <a:ext cx="393700" cy="574675"/>
          </a:xfrm>
          <a:custGeom>
            <a:avLst/>
            <a:gdLst/>
            <a:ahLst/>
            <a:cxnLst/>
            <a:rect l="l" t="t" r="r" b="b"/>
            <a:pathLst>
              <a:path w="393700" h="574675">
                <a:moveTo>
                  <a:pt x="393191" y="367372"/>
                </a:moveTo>
                <a:lnTo>
                  <a:pt x="294893" y="367372"/>
                </a:lnTo>
                <a:lnTo>
                  <a:pt x="294893" y="0"/>
                </a:lnTo>
                <a:lnTo>
                  <a:pt x="98297" y="0"/>
                </a:lnTo>
                <a:lnTo>
                  <a:pt x="98297" y="367372"/>
                </a:lnTo>
                <a:lnTo>
                  <a:pt x="0" y="367372"/>
                </a:lnTo>
                <a:lnTo>
                  <a:pt x="196595" y="574548"/>
                </a:lnTo>
                <a:lnTo>
                  <a:pt x="393191" y="367372"/>
                </a:lnTo>
                <a:close/>
              </a:path>
            </a:pathLst>
          </a:custGeom>
          <a:ln w="9144">
            <a:solidFill>
              <a:srgbClr val="000000"/>
            </a:solidFill>
          </a:ln>
        </p:spPr>
        <p:txBody>
          <a:bodyPr wrap="square" lIns="0" tIns="0" rIns="0" bIns="0" rtlCol="0"/>
          <a:lstStyle/>
          <a:p>
            <a:endParaRPr/>
          </a:p>
        </p:txBody>
      </p:sp>
      <p:sp>
        <p:nvSpPr>
          <p:cNvPr id="21" name="object 21"/>
          <p:cNvSpPr/>
          <p:nvPr/>
        </p:nvSpPr>
        <p:spPr>
          <a:xfrm>
            <a:off x="2819400" y="1066800"/>
            <a:ext cx="5105400" cy="990600"/>
          </a:xfrm>
          <a:custGeom>
            <a:avLst/>
            <a:gdLst/>
            <a:ahLst/>
            <a:cxnLst/>
            <a:rect l="l" t="t" r="r" b="b"/>
            <a:pathLst>
              <a:path w="5105400" h="990600">
                <a:moveTo>
                  <a:pt x="4937882" y="293497"/>
                </a:moveTo>
                <a:lnTo>
                  <a:pt x="4672012" y="293497"/>
                </a:lnTo>
                <a:lnTo>
                  <a:pt x="4718380" y="296616"/>
                </a:lnTo>
                <a:lnTo>
                  <a:pt x="4762851" y="305702"/>
                </a:lnTo>
                <a:lnTo>
                  <a:pt x="4805019" y="320349"/>
                </a:lnTo>
                <a:lnTo>
                  <a:pt x="4844476" y="340148"/>
                </a:lnTo>
                <a:lnTo>
                  <a:pt x="4880815" y="364693"/>
                </a:lnTo>
                <a:lnTo>
                  <a:pt x="4913630" y="393577"/>
                </a:lnTo>
                <a:lnTo>
                  <a:pt x="4942512" y="426392"/>
                </a:lnTo>
                <a:lnTo>
                  <a:pt x="4967057" y="462732"/>
                </a:lnTo>
                <a:lnTo>
                  <a:pt x="4986855" y="502189"/>
                </a:lnTo>
                <a:lnTo>
                  <a:pt x="5001501" y="544355"/>
                </a:lnTo>
                <a:lnTo>
                  <a:pt x="5010586" y="588825"/>
                </a:lnTo>
                <a:lnTo>
                  <a:pt x="5013706" y="635190"/>
                </a:lnTo>
                <a:lnTo>
                  <a:pt x="5013706" y="990600"/>
                </a:lnTo>
                <a:lnTo>
                  <a:pt x="5105400" y="990600"/>
                </a:lnTo>
                <a:lnTo>
                  <a:pt x="5105400" y="635190"/>
                </a:lnTo>
                <a:lnTo>
                  <a:pt x="5102856" y="587967"/>
                </a:lnTo>
                <a:lnTo>
                  <a:pt x="5095404" y="542217"/>
                </a:lnTo>
                <a:lnTo>
                  <a:pt x="5083305" y="498205"/>
                </a:lnTo>
                <a:lnTo>
                  <a:pt x="5066826" y="456194"/>
                </a:lnTo>
                <a:lnTo>
                  <a:pt x="5046230" y="416449"/>
                </a:lnTo>
                <a:lnTo>
                  <a:pt x="5021782" y="379235"/>
                </a:lnTo>
                <a:lnTo>
                  <a:pt x="4993746" y="344816"/>
                </a:lnTo>
                <a:lnTo>
                  <a:pt x="4962386" y="313456"/>
                </a:lnTo>
                <a:lnTo>
                  <a:pt x="4937882" y="293497"/>
                </a:lnTo>
                <a:close/>
              </a:path>
              <a:path w="5105400" h="990600">
                <a:moveTo>
                  <a:pt x="247650" y="0"/>
                </a:moveTo>
                <a:lnTo>
                  <a:pt x="0" y="247650"/>
                </a:lnTo>
                <a:lnTo>
                  <a:pt x="247650" y="495300"/>
                </a:lnTo>
                <a:lnTo>
                  <a:pt x="247650" y="293497"/>
                </a:lnTo>
                <a:lnTo>
                  <a:pt x="4937882" y="293497"/>
                </a:lnTo>
                <a:lnTo>
                  <a:pt x="4890753" y="260972"/>
                </a:lnTo>
                <a:lnTo>
                  <a:pt x="4851008" y="240376"/>
                </a:lnTo>
                <a:lnTo>
                  <a:pt x="4808997" y="223897"/>
                </a:lnTo>
                <a:lnTo>
                  <a:pt x="4764985" y="211798"/>
                </a:lnTo>
                <a:lnTo>
                  <a:pt x="4719235" y="204346"/>
                </a:lnTo>
                <a:lnTo>
                  <a:pt x="4672012" y="201803"/>
                </a:lnTo>
                <a:lnTo>
                  <a:pt x="247650" y="201803"/>
                </a:lnTo>
                <a:lnTo>
                  <a:pt x="247650" y="0"/>
                </a:lnTo>
                <a:close/>
              </a:path>
            </a:pathLst>
          </a:custGeom>
          <a:solidFill>
            <a:srgbClr val="FFCC00"/>
          </a:solidFill>
        </p:spPr>
        <p:txBody>
          <a:bodyPr wrap="square" lIns="0" tIns="0" rIns="0" bIns="0" rtlCol="0"/>
          <a:lstStyle/>
          <a:p>
            <a:endParaRPr/>
          </a:p>
        </p:txBody>
      </p:sp>
      <p:sp>
        <p:nvSpPr>
          <p:cNvPr id="22" name="object 22"/>
          <p:cNvSpPr/>
          <p:nvPr/>
        </p:nvSpPr>
        <p:spPr>
          <a:xfrm>
            <a:off x="2819400" y="1066800"/>
            <a:ext cx="5105400" cy="990600"/>
          </a:xfrm>
          <a:custGeom>
            <a:avLst/>
            <a:gdLst/>
            <a:ahLst/>
            <a:cxnLst/>
            <a:rect l="l" t="t" r="r" b="b"/>
            <a:pathLst>
              <a:path w="5105400" h="990600">
                <a:moveTo>
                  <a:pt x="5105400" y="990600"/>
                </a:moveTo>
                <a:lnTo>
                  <a:pt x="5105400" y="635190"/>
                </a:lnTo>
                <a:lnTo>
                  <a:pt x="5102856" y="587967"/>
                </a:lnTo>
                <a:lnTo>
                  <a:pt x="5095404" y="542217"/>
                </a:lnTo>
                <a:lnTo>
                  <a:pt x="5083305" y="498205"/>
                </a:lnTo>
                <a:lnTo>
                  <a:pt x="5066826" y="456194"/>
                </a:lnTo>
                <a:lnTo>
                  <a:pt x="5046230" y="416449"/>
                </a:lnTo>
                <a:lnTo>
                  <a:pt x="5021782" y="379235"/>
                </a:lnTo>
                <a:lnTo>
                  <a:pt x="4993746" y="344816"/>
                </a:lnTo>
                <a:lnTo>
                  <a:pt x="4962386" y="313456"/>
                </a:lnTo>
                <a:lnTo>
                  <a:pt x="4927967" y="285420"/>
                </a:lnTo>
                <a:lnTo>
                  <a:pt x="4890753" y="260972"/>
                </a:lnTo>
                <a:lnTo>
                  <a:pt x="4851008" y="240376"/>
                </a:lnTo>
                <a:lnTo>
                  <a:pt x="4808997" y="223897"/>
                </a:lnTo>
                <a:lnTo>
                  <a:pt x="4764985" y="211798"/>
                </a:lnTo>
                <a:lnTo>
                  <a:pt x="4719235" y="204346"/>
                </a:lnTo>
                <a:lnTo>
                  <a:pt x="4672012" y="201803"/>
                </a:lnTo>
                <a:lnTo>
                  <a:pt x="247650" y="201803"/>
                </a:lnTo>
                <a:lnTo>
                  <a:pt x="247650" y="0"/>
                </a:lnTo>
                <a:lnTo>
                  <a:pt x="0" y="247650"/>
                </a:lnTo>
                <a:lnTo>
                  <a:pt x="247650" y="495300"/>
                </a:lnTo>
                <a:lnTo>
                  <a:pt x="247650" y="293497"/>
                </a:lnTo>
                <a:lnTo>
                  <a:pt x="4672012" y="293497"/>
                </a:lnTo>
                <a:lnTo>
                  <a:pt x="4718380" y="296616"/>
                </a:lnTo>
                <a:lnTo>
                  <a:pt x="4762851" y="305702"/>
                </a:lnTo>
                <a:lnTo>
                  <a:pt x="4805019" y="320349"/>
                </a:lnTo>
                <a:lnTo>
                  <a:pt x="4844476" y="340148"/>
                </a:lnTo>
                <a:lnTo>
                  <a:pt x="4880815" y="364693"/>
                </a:lnTo>
                <a:lnTo>
                  <a:pt x="4913630" y="393577"/>
                </a:lnTo>
                <a:lnTo>
                  <a:pt x="4942512" y="426392"/>
                </a:lnTo>
                <a:lnTo>
                  <a:pt x="4967057" y="462732"/>
                </a:lnTo>
                <a:lnTo>
                  <a:pt x="4986855" y="502189"/>
                </a:lnTo>
                <a:lnTo>
                  <a:pt x="5001501" y="544355"/>
                </a:lnTo>
                <a:lnTo>
                  <a:pt x="5010586" y="588825"/>
                </a:lnTo>
                <a:lnTo>
                  <a:pt x="5013706" y="635190"/>
                </a:lnTo>
                <a:lnTo>
                  <a:pt x="5013706" y="990600"/>
                </a:lnTo>
                <a:lnTo>
                  <a:pt x="5105400" y="990600"/>
                </a:lnTo>
                <a:close/>
              </a:path>
            </a:pathLst>
          </a:custGeom>
          <a:ln w="9144">
            <a:solidFill>
              <a:srgbClr val="000000"/>
            </a:solidFill>
          </a:ln>
        </p:spPr>
        <p:txBody>
          <a:bodyPr wrap="square" lIns="0" tIns="0" rIns="0" bIns="0" rtlCol="0"/>
          <a:lstStyle/>
          <a:p>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110</TotalTime>
  <Words>1924</Words>
  <Application>Microsoft Office PowerPoint</Application>
  <PresentationFormat>Ekran Gösterisi (4:3)</PresentationFormat>
  <Paragraphs>468</Paragraphs>
  <Slides>83</Slides>
  <Notes>0</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83</vt:i4>
      </vt:variant>
    </vt:vector>
  </HeadingPairs>
  <TitlesOfParts>
    <vt:vector size="92" baseType="lpstr">
      <vt:lpstr>Arial</vt:lpstr>
      <vt:lpstr>Calibri</vt:lpstr>
      <vt:lpstr>Comic Sans MS</vt:lpstr>
      <vt:lpstr>Symbol</vt:lpstr>
      <vt:lpstr>Tahoma</vt:lpstr>
      <vt:lpstr>Times New Roman</vt:lpstr>
      <vt:lpstr>Wingdings</vt:lpstr>
      <vt:lpstr>Wingdings 2</vt:lpstr>
      <vt:lpstr>Office Theme</vt:lpstr>
      <vt:lpstr>Reprodüktif  Endokrinoloji</vt:lpstr>
      <vt:lpstr>TANIMLAR:</vt:lpstr>
      <vt:lpstr>PowerPoint Sunusu</vt:lpstr>
      <vt:lpstr>PowerPoint Sunusu</vt:lpstr>
      <vt:lpstr>HORMONLARIN TAŞINMASI</vt:lpstr>
      <vt:lpstr>ETKİ BİÇİMİ</vt:lpstr>
      <vt:lpstr>PowerPoint Sunusu</vt:lpstr>
      <vt:lpstr>PowerPoint Sunusu</vt:lpstr>
      <vt:lpstr>Hormonların Birbirlerine Etkileri</vt:lpstr>
      <vt:lpstr>PowerPoint Sunusu</vt:lpstr>
      <vt:lpstr>PowerPoint Sunusu</vt:lpstr>
      <vt:lpstr>PowerPoint Sunusu</vt:lpstr>
      <vt:lpstr>Reprodüktif Hormonlar (Kimyasal Yapılarına Göre):</vt:lpstr>
      <vt:lpstr>Hormon çeşitleri:</vt:lpstr>
      <vt:lpstr>Steroid Hormonlar: Salgılandıkları Dokularda Depo Edilmezler</vt:lpstr>
      <vt:lpstr>Üretim Yerleri</vt:lpstr>
      <vt:lpstr>PowerPoint Sunusu</vt:lpstr>
      <vt:lpstr>Hipotalamus: GnRH, PRH,PIF</vt:lpstr>
      <vt:lpstr>Hipofiz: Hipotalamusun Hemen Altında, SellaTursika  Üzerinde Yer Alır</vt:lpstr>
      <vt:lpstr>2.LH: 30.000  dalton molekül ağırlığında, Glikoprotein Yapıdadır.</vt:lpstr>
      <vt:lpstr>3. Prolaktin (LTH):</vt:lpstr>
      <vt:lpstr>H.A.L: Oxitosin, Vasopressin</vt:lpstr>
      <vt:lpstr>PowerPoint Sunusu</vt:lpstr>
      <vt:lpstr>Gonadal Hormonlar: Androjenler,</vt:lpstr>
      <vt:lpstr>PowerPoint Sunusu</vt:lpstr>
      <vt:lpstr>3. Östrojenler: Graff Folikülü- Teka İnterna Hücreleri, Plasenta Sertoli (Androjen Ön Maddelerinden)</vt:lpstr>
      <vt:lpstr>PowerPoint Sunusu</vt:lpstr>
      <vt:lpstr>PowerPoint Sunusu</vt:lpstr>
      <vt:lpstr>HCG: Human Chorionic Gonadotropin</vt:lpstr>
      <vt:lpstr>PMSG:Pregnant Mare Serum Gonadotrophin</vt:lpstr>
      <vt:lpstr>Adrenal Korteks:</vt:lpstr>
      <vt:lpstr>PowerPoint Sunusu</vt:lpstr>
      <vt:lpstr>Östrus Siklusu: 18-24 (21 gün)</vt:lpstr>
      <vt:lpstr>PowerPoint Sunusu</vt:lpstr>
      <vt:lpstr>PowerPoint Sunusu</vt:lpstr>
      <vt:lpstr>Kızgınlık gösterme tipler</vt:lpstr>
      <vt:lpstr>Dış ve İç Uyarımlardan Merkezi Sinir  Sisteminin Etkilenmesi</vt:lpstr>
      <vt:lpstr>Hipotalamus Kontrolünde FSH ve LH  Salınımı</vt:lpstr>
      <vt:lpstr>FSH Etkisiyle Follikül Gelişiminin Uyarılması ve  Follikül İçi Östrojen Sentezinin Başlaması</vt:lpstr>
      <vt:lpstr>Yükselen Östrojen Seviyelerine Bağlı Olarak  Dış/İç Semptomlar ve Endometriumda  Proliferasyon</vt:lpstr>
      <vt:lpstr>Östrojen Salgısının Artması ve İkincil FSH  Yükselişi ile Birlikte Hipofiz Ön Lobunun  Uyarılması</vt:lpstr>
      <vt:lpstr>GnRH Stimulasyonuna Bağlı Kısa Süreli –Yüksek  LH Salınımı / Graaf Follikülünün Olgunlaşması  ve Ovulasyonu</vt:lpstr>
      <vt:lpstr>Gelişen CL’dan Progesteron Sekresyonunun  Başlaması ve Endometriumda Sekresyon  Dönemi</vt:lpstr>
      <vt:lpstr>Gebelik Gerçekleşmediğinde Siklusun 16/17.  Günlerinde Endometriumda PGF2 Sentezi</vt:lpstr>
      <vt:lpstr>PowerPoint Sunusu</vt:lpstr>
      <vt:lpstr>Ters Akış ile Uterus Venasından PGF2 ‘nın  Ovaryum Arterine Geçişi</vt:lpstr>
      <vt:lpstr>PGF2 Etkisiyle CL’un Regresyonu Sonucu Kan  Progesteron Seviyesinin Düşmesi</vt:lpstr>
      <vt:lpstr>İnek Östrus Siklusu Sırasında Kan  Hormon Parametrelerindeki Değişimler</vt:lpstr>
      <vt:lpstr>Ovaryumda Graaf Follikülü</vt:lpstr>
      <vt:lpstr>Ovulasyondan 2 gün Sonra  Ovaryumun Görünümü</vt:lpstr>
      <vt:lpstr>Ovulasyondan 3 Gün Sonra Corpus Luteum  Gelişimi</vt:lpstr>
      <vt:lpstr>Siklusun 6. Gününde Gelişmekte Olan  Corpus Luteum</vt:lpstr>
      <vt:lpstr>Östrustan 7 Gün Sonra Gelişmiş Bir Follikül ve  Siklik Corpus Luteum</vt:lpstr>
      <vt:lpstr>Siklusun 8-12 Günleri Arası Aktif Corpus  Luteum</vt:lpstr>
      <vt:lpstr>Siklusun 20. Gününde Gelişen Graaf Follikül  ve Regrese Corpus Luteum</vt:lpstr>
      <vt:lpstr>Doğumdan 4 Ay Sonra Suböstruslu Bir İneğin  Ovaryumunda 5 Farklı Siklus Periyoduna Ait  Corpus Luteumlar</vt:lpstr>
      <vt:lpstr>Folliküler Gelişim</vt:lpstr>
      <vt:lpstr>İneklerin Östrus Siklusu Sırasında  Dominant Folliküllerin Dönüşümü</vt:lpstr>
      <vt:lpstr>Progesteron LH Etkileşimi</vt:lpstr>
      <vt:lpstr>Tabii ve Sun’i Tohumlamanın Optimal</vt:lpstr>
      <vt:lpstr>Ovulasyon, Fertilizasyon, Embriyonal  Gelişimler ve Bölgeleri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15 Günlük Gebelikte Embriyo ve Yavru  Zarları</vt:lpstr>
      <vt:lpstr>Gebeliğin 56. Gününde Bir İnek Uterusu</vt:lpstr>
      <vt:lpstr>Gebeliğin 3. Ayında Bir İnek Uterusu</vt:lpstr>
      <vt:lpstr>4 Aylık Fetus ve Yavru Zarları</vt:lpstr>
      <vt:lpstr>PowerPoint Sunusu</vt:lpstr>
      <vt:lpstr>PowerPoint Sunusu</vt:lpstr>
      <vt:lpstr>Dış ve İç Uyarımlardan Merkezi Sinir  Sisteminin Etkilenmesi</vt:lpstr>
      <vt:lpstr>GnRH</vt:lpstr>
      <vt:lpstr>GnRH</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Lenovo</cp:lastModifiedBy>
  <cp:revision>12</cp:revision>
  <dcterms:created xsi:type="dcterms:W3CDTF">2017-09-26T09:53:22Z</dcterms:created>
  <dcterms:modified xsi:type="dcterms:W3CDTF">2018-11-08T07:07:53Z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2015-04-13T00:00:00Z</vt:filetime>
  </property>
  <property fmtid="{D5CDD505-2E9C-101B-9397-08002B2CF9AE}" pid="3" name="Creator">
    <vt:lpwstr>Acrobat PDFMaker 11 for PowerPoint</vt:lpwstr>
  </property>
  <property fmtid="{D5CDD505-2E9C-101B-9397-08002B2CF9AE}" pid="4" name="LastSaved">
    <vt:filetime>2017-09-26T00:00:00Z</vt:filetime>
  </property>
</Properties>
</file>