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  <p:sldMasterId id="2147484008" r:id="rId2"/>
  </p:sldMasterIdLst>
  <p:notesMasterIdLst>
    <p:notesMasterId r:id="rId45"/>
  </p:notesMasterIdLst>
  <p:handoutMasterIdLst>
    <p:handoutMasterId r:id="rId46"/>
  </p:handoutMasterIdLst>
  <p:sldIdLst>
    <p:sldId id="256" r:id="rId3"/>
    <p:sldId id="299" r:id="rId4"/>
    <p:sldId id="257" r:id="rId5"/>
    <p:sldId id="288" r:id="rId6"/>
    <p:sldId id="258" r:id="rId7"/>
    <p:sldId id="283" r:id="rId8"/>
    <p:sldId id="259" r:id="rId9"/>
    <p:sldId id="284" r:id="rId10"/>
    <p:sldId id="260" r:id="rId11"/>
    <p:sldId id="285" r:id="rId12"/>
    <p:sldId id="261" r:id="rId13"/>
    <p:sldId id="289" r:id="rId14"/>
    <p:sldId id="297" r:id="rId15"/>
    <p:sldId id="262" r:id="rId16"/>
    <p:sldId id="263" r:id="rId17"/>
    <p:sldId id="290" r:id="rId18"/>
    <p:sldId id="286" r:id="rId19"/>
    <p:sldId id="264" r:id="rId20"/>
    <p:sldId id="291" r:id="rId21"/>
    <p:sldId id="287" r:id="rId22"/>
    <p:sldId id="278" r:id="rId23"/>
    <p:sldId id="280" r:id="rId24"/>
    <p:sldId id="265" r:id="rId25"/>
    <p:sldId id="266" r:id="rId26"/>
    <p:sldId id="267" r:id="rId27"/>
    <p:sldId id="268" r:id="rId28"/>
    <p:sldId id="269" r:id="rId29"/>
    <p:sldId id="292" r:id="rId30"/>
    <p:sldId id="270" r:id="rId31"/>
    <p:sldId id="293" r:id="rId32"/>
    <p:sldId id="271" r:id="rId33"/>
    <p:sldId id="281" r:id="rId34"/>
    <p:sldId id="294" r:id="rId35"/>
    <p:sldId id="272" r:id="rId36"/>
    <p:sldId id="273" r:id="rId37"/>
    <p:sldId id="298" r:id="rId38"/>
    <p:sldId id="295" r:id="rId39"/>
    <p:sldId id="274" r:id="rId40"/>
    <p:sldId id="296" r:id="rId41"/>
    <p:sldId id="275" r:id="rId42"/>
    <p:sldId id="276" r:id="rId43"/>
    <p:sldId id="282" r:id="rId4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498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D5228-494B-4959-B838-8E8419396ADA}" type="datetimeFigureOut">
              <a:rPr lang="tr-TR" smtClean="0"/>
              <a:pPr/>
              <a:t>26.9.2018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D29F6-3F9A-481B-BE38-0EC861290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BD0FD-3ECC-4252-9A53-A2F7E62B04FD}" type="datetimeFigureOut">
              <a:rPr lang="tr-TR" smtClean="0"/>
              <a:pPr/>
              <a:t>26.9.2018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ED9DA-66B3-461C-961F-C3ADE41E79F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ED9DA-66B3-461C-961F-C3ADE41E79FD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ED9DA-66B3-461C-961F-C3ADE41E79FD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ED9DA-66B3-461C-961F-C3ADE41E79FD}" type="slidenum">
              <a:rPr lang="tr-TR" smtClean="0"/>
              <a:pPr/>
              <a:t>28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ED9DA-66B3-461C-961F-C3ADE41E79FD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2D23C-DF2F-46E2-A9C2-ABAFF7BBF89A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EC61B-40F4-449D-ACD8-51E59E9DC02C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CC18-F609-4EA2-8B53-DDDFBE88EFEC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6CA4-7595-4DC2-9F65-3A32B70D4723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F2FDE-76F2-426E-898A-800E6526040D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C6285-A3AC-4558-88BE-DD3BD3251E72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66E1-F3C6-48CC-8F4C-528750C789B2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0600-FEEA-4D61-8D9B-D220C0D3D5DB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8D93-E35D-42AB-AE6E-6979DFE2FBC1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50EA-D2B5-49F7-BD5F-34A5BE8D77FC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A478-3934-4119-B941-DC8567AD332B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9CA2C87-392F-4453-A231-E63A04C3996F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44DA7D-1981-488A-A84D-3A3BAE757569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70C6D97-0E64-4454-8B96-EDA127046224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2854C-3CB0-4CD5-93CF-34E24DC30BB9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96892-0010-4BD0-A417-BAB70B29F7FA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44BD1E-D5BA-425A-9FA7-20D8CE8E2ACF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1B9B2-8036-4EC7-A236-C6C77323AD63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868F127-94B1-496D-8F65-72B4769AA05E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566B6A5-D200-4F47-B37F-A750446409BE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C011-0C92-423E-84F2-FCFCD4C5881B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7B69E-D8AD-4337-8482-2856E77509BC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378E2-E0B6-49F1-AEA9-ADDA17C83616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451E47-50F8-44A9-BC6B-2BD6926B646C}" type="datetime1">
              <a:rPr lang="tr-TR" smtClean="0"/>
              <a:pPr/>
              <a:t>26.9.2018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B3BCEB1-382A-49C2-83C5-2C71B9841FC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79512" y="1340768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tr-TR" sz="4800" dirty="0" smtClean="0">
                <a:solidFill>
                  <a:schemeClr val="tx1"/>
                </a:solidFill>
              </a:rPr>
              <a:t>OMURGASIZLAR BİYOLOJİSİ</a:t>
            </a:r>
            <a:endParaRPr lang="tr-TR" sz="4800" dirty="0">
              <a:solidFill>
                <a:schemeClr val="tx1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259632" y="3789040"/>
            <a:ext cx="6400800" cy="1752600"/>
          </a:xfrm>
        </p:spPr>
        <p:txBody>
          <a:bodyPr>
            <a:normAutofit/>
          </a:bodyPr>
          <a:lstStyle/>
          <a:p>
            <a:r>
              <a:rPr lang="tr-TR" sz="2800" b="1" dirty="0" err="1" smtClean="0">
                <a:solidFill>
                  <a:schemeClr val="tx1"/>
                </a:solidFill>
              </a:rPr>
              <a:t>Jan</a:t>
            </a:r>
            <a:r>
              <a:rPr lang="tr-TR" sz="2800" b="1" dirty="0" smtClean="0">
                <a:solidFill>
                  <a:schemeClr val="tx1"/>
                </a:solidFill>
              </a:rPr>
              <a:t> A. </a:t>
            </a:r>
            <a:r>
              <a:rPr lang="tr-TR" sz="2800" b="1" dirty="0" err="1" smtClean="0">
                <a:solidFill>
                  <a:schemeClr val="tx1"/>
                </a:solidFill>
              </a:rPr>
              <a:t>Pechenik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</a:t>
            </a:fld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136904" cy="654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39502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Bölüm</a:t>
            </a:r>
            <a:r>
              <a:rPr kumimoji="0" lang="tr-TR" sz="4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1: </a:t>
            </a:r>
            <a:r>
              <a:rPr kumimoji="0" lang="tr-TR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Giriş ve Çevresel Faktörler</a:t>
            </a:r>
            <a:endParaRPr kumimoji="0" lang="tr-TR" sz="4000" b="1" i="0" u="sng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tr-TR" sz="4000" b="0" i="0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225550" y="523875"/>
            <a:ext cx="2260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540437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2474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-144016" y="1338300"/>
            <a:ext cx="928801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Omurgasızlar Üzerindeki Araştırmaların Önemi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683568" y="3068960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 algn="just">
              <a:buFont typeface="Wingdings" pitchFamily="2" charset="2"/>
              <a:buChar char="Ø"/>
            </a:pPr>
            <a:r>
              <a:rPr lang="tr-TR" sz="2800" dirty="0" smtClean="0"/>
              <a:t>“Bizim omurgasızlara ihtiyacımız vardır ancak, onların bize ihtiyacı yoktur.”</a:t>
            </a:r>
          </a:p>
          <a:p>
            <a:pPr marL="4103688" lvl="8" indent="-446088" algn="just"/>
            <a:r>
              <a:rPr lang="tr-TR" sz="2800" dirty="0" smtClean="0"/>
              <a:t>		 E.O.Wilson. 1987.</a:t>
            </a:r>
          </a:p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 </a:t>
            </a:r>
            <a:endParaRPr lang="tr-TR" sz="2800" dirty="0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225550" y="523875"/>
            <a:ext cx="2260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2474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-144016" y="1114872"/>
            <a:ext cx="928801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Omurgasızlar Üzerindeki Araştırmaların Önemi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0" y="1916832"/>
            <a:ext cx="8604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tr-TR" sz="2800" dirty="0" smtClean="0"/>
          </a:p>
          <a:p>
            <a:pPr algn="just"/>
            <a:r>
              <a:rPr lang="tr-TR" sz="2800" dirty="0" smtClean="0"/>
              <a:t> </a:t>
            </a:r>
            <a:endParaRPr lang="tr-TR" sz="2800" dirty="0"/>
          </a:p>
        </p:txBody>
      </p:sp>
      <p:sp>
        <p:nvSpPr>
          <p:cNvPr id="9" name="8 Dikdörtgen"/>
          <p:cNvSpPr/>
          <p:nvPr/>
        </p:nvSpPr>
        <p:spPr>
          <a:xfrm>
            <a:off x="755576" y="2348880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</a:rPr>
              <a:t>Omurgasızları kullanarak çok sayıda </a:t>
            </a:r>
            <a:r>
              <a:rPr lang="tr-TR" sz="2800" b="1" dirty="0" smtClean="0">
                <a:solidFill>
                  <a:srgbClr val="FF0000"/>
                </a:solidFill>
              </a:rPr>
              <a:t>büyüleyici ve önemli araştırma yapılmıştır </a:t>
            </a:r>
            <a:r>
              <a:rPr lang="tr-TR" sz="2800" dirty="0" smtClean="0">
                <a:solidFill>
                  <a:srgbClr val="FF0000"/>
                </a:solidFill>
              </a:rPr>
              <a:t>ve </a:t>
            </a:r>
            <a:r>
              <a:rPr lang="tr-TR" sz="2800" b="1" dirty="0" smtClean="0">
                <a:solidFill>
                  <a:srgbClr val="FF0000"/>
                </a:solidFill>
              </a:rPr>
              <a:t>yapılmaya devam etmektedir</a:t>
            </a:r>
            <a:r>
              <a:rPr lang="tr-TR" sz="2800" dirty="0" smtClean="0">
                <a:solidFill>
                  <a:srgbClr val="FF0000"/>
                </a:solidFill>
              </a:rPr>
              <a:t>. </a:t>
            </a: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0070C0"/>
                </a:solidFill>
              </a:rPr>
              <a:t>Pek çok </a:t>
            </a:r>
            <a:r>
              <a:rPr lang="tr-TR" sz="2800" b="1" dirty="0" smtClean="0">
                <a:solidFill>
                  <a:srgbClr val="0070C0"/>
                </a:solidFill>
              </a:rPr>
              <a:t>insan hastalığı</a:t>
            </a:r>
            <a:r>
              <a:rPr lang="tr-TR" sz="2800" dirty="0" smtClean="0">
                <a:solidFill>
                  <a:srgbClr val="0070C0"/>
                </a:solidFill>
              </a:rPr>
              <a:t>, faydalandığımız </a:t>
            </a:r>
            <a:r>
              <a:rPr lang="tr-TR" sz="2800" b="1" dirty="0" smtClean="0">
                <a:solidFill>
                  <a:srgbClr val="0070C0"/>
                </a:solidFill>
              </a:rPr>
              <a:t>bitki ve hayvanların hastalıkları </a:t>
            </a:r>
            <a:r>
              <a:rPr lang="tr-TR" sz="2800" dirty="0" smtClean="0">
                <a:solidFill>
                  <a:srgbClr val="0070C0"/>
                </a:solidFill>
              </a:rPr>
              <a:t>doğrudan ya da dolaylı olarak </a:t>
            </a:r>
            <a:r>
              <a:rPr lang="tr-TR" sz="2800" b="1" dirty="0" smtClean="0">
                <a:solidFill>
                  <a:srgbClr val="0070C0"/>
                </a:solidFill>
              </a:rPr>
              <a:t>omurgasızlardan kaynaklanmaktadır</a:t>
            </a:r>
            <a:r>
              <a:rPr lang="tr-TR" sz="2800" dirty="0" smtClean="0">
                <a:solidFill>
                  <a:srgbClr val="0070C0"/>
                </a:solidFill>
              </a:rPr>
              <a:t>.</a:t>
            </a: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11560" y="1988840"/>
            <a:ext cx="78488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FF0000"/>
                </a:solidFill>
                <a:cs typeface="Arial" pitchFamily="34" charset="0"/>
              </a:rPr>
              <a:t>Genetik çeşitliliğin kökeni</a:t>
            </a:r>
            <a:r>
              <a:rPr lang="tr-TR" sz="2800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tr-TR" sz="2800" b="1" dirty="0" smtClean="0">
                <a:solidFill>
                  <a:srgbClr val="FF0000"/>
                </a:solidFill>
                <a:cs typeface="Arial" pitchFamily="34" charset="0"/>
              </a:rPr>
              <a:t>korunumu ve sonraki nesillere aktarım mekanizmaları </a:t>
            </a:r>
            <a:r>
              <a:rPr lang="tr-TR" sz="2800" dirty="0" smtClean="0">
                <a:solidFill>
                  <a:srgbClr val="FF0000"/>
                </a:solidFill>
                <a:cs typeface="Arial" pitchFamily="34" charset="0"/>
              </a:rPr>
              <a:t>ve </a:t>
            </a: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chemeClr val="tx2"/>
                </a:solidFill>
                <a:cs typeface="Arial" pitchFamily="34" charset="0"/>
              </a:rPr>
              <a:t>aynı şekilde </a:t>
            </a:r>
            <a:r>
              <a:rPr lang="tr-TR" sz="2800" b="1" dirty="0" smtClean="0">
                <a:solidFill>
                  <a:schemeClr val="tx2"/>
                </a:solidFill>
                <a:cs typeface="Arial" pitchFamily="34" charset="0"/>
              </a:rPr>
              <a:t>hayvan davranışı, gelişimi, fizyolojisi, ekolojisi ve evriminin </a:t>
            </a:r>
            <a:r>
              <a:rPr lang="tr-TR" sz="2800" dirty="0" smtClean="0">
                <a:solidFill>
                  <a:schemeClr val="tx2"/>
                </a:solidFill>
                <a:cs typeface="Arial" pitchFamily="34" charset="0"/>
              </a:rPr>
              <a:t>birçok temel prensibi hakkındaki bildiklerimiz de </a:t>
            </a:r>
            <a:r>
              <a:rPr lang="tr-TR" sz="2800" b="1" dirty="0" smtClean="0">
                <a:solidFill>
                  <a:schemeClr val="tx2"/>
                </a:solidFill>
                <a:cs typeface="Arial" pitchFamily="34" charset="0"/>
              </a:rPr>
              <a:t>omurgasızlarla yapılan çalışmalar sayesinde elde edilmiştir</a:t>
            </a:r>
            <a:r>
              <a:rPr lang="tr-TR" sz="2800" dirty="0" smtClean="0">
                <a:solidFill>
                  <a:schemeClr val="tx2"/>
                </a:solidFill>
                <a:cs typeface="Arial" pitchFamily="34" charset="0"/>
              </a:rPr>
              <a:t>.</a:t>
            </a:r>
          </a:p>
          <a:p>
            <a:pPr marL="352425" indent="-352425" algn="just"/>
            <a:endParaRPr lang="tr-TR" sz="2800" dirty="0" smtClean="0"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-180528" y="908719"/>
            <a:ext cx="9468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Omurgasızlar Üzerindeki Araştırmaların Önemi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948391" y="0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971600" y="620688"/>
            <a:ext cx="741682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/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Omurgasızlar Üzerindeki Araştırmaların Önemi </a:t>
            </a:r>
          </a:p>
          <a:p>
            <a:pPr marL="352425" indent="-352425" algn="just"/>
            <a:endParaRPr lang="tr-TR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cs typeface="Arial" pitchFamily="34" charset="0"/>
              </a:rPr>
              <a:t>Bunlara ek olarak, </a:t>
            </a:r>
            <a:r>
              <a:rPr lang="tr-TR" sz="2800" b="1" dirty="0" smtClean="0">
                <a:solidFill>
                  <a:srgbClr val="FF0000"/>
                </a:solidFill>
                <a:cs typeface="Arial" pitchFamily="34" charset="0"/>
              </a:rPr>
              <a:t>omurgasızlar üzerindeki modern araştırmalar</a:t>
            </a:r>
            <a:r>
              <a:rPr lang="tr-TR" sz="2800" b="1" dirty="0" smtClean="0"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cs typeface="Arial" pitchFamily="34" charset="0"/>
              </a:rPr>
              <a:t>bağışıklık tanıma sistemlerinin nasıl evrimleştiğinin ve çalıştığının</a:t>
            </a:r>
            <a:r>
              <a:rPr lang="tr-TR" sz="2800" b="1" dirty="0" smtClean="0">
                <a:cs typeface="Arial" pitchFamily="34" charset="0"/>
              </a:rPr>
              <a:t> </a:t>
            </a:r>
            <a:r>
              <a:rPr lang="tr-TR" sz="2800" dirty="0" smtClean="0">
                <a:solidFill>
                  <a:srgbClr val="FF0000"/>
                </a:solidFill>
                <a:cs typeface="Arial" pitchFamily="34" charset="0"/>
              </a:rPr>
              <a:t>hikâyesinin aydınlatılmasına da yardımcı olmaktadır. </a:t>
            </a: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cs typeface="Arial" pitchFamily="34" charset="0"/>
              </a:rPr>
              <a:t>Aynı zamanda bazı </a:t>
            </a:r>
            <a:r>
              <a:rPr lang="tr-TR" sz="2800" dirty="0" smtClean="0">
                <a:solidFill>
                  <a:srgbClr val="0070C0"/>
                </a:solidFill>
                <a:cs typeface="Arial" pitchFamily="34" charset="0"/>
              </a:rPr>
              <a:t>omurgasızların, çeşitli </a:t>
            </a:r>
            <a:r>
              <a:rPr lang="tr-TR" sz="2800" b="1" dirty="0" smtClean="0">
                <a:solidFill>
                  <a:srgbClr val="0070C0"/>
                </a:solidFill>
                <a:cs typeface="Arial" pitchFamily="34" charset="0"/>
              </a:rPr>
              <a:t>tarımsal zararlıların kontrolü</a:t>
            </a:r>
            <a:r>
              <a:rPr lang="tr-TR" sz="2800" dirty="0" smtClean="0">
                <a:solidFill>
                  <a:srgbClr val="0070C0"/>
                </a:solidFill>
                <a:cs typeface="Arial" pitchFamily="34" charset="0"/>
              </a:rPr>
              <a:t> için </a:t>
            </a:r>
            <a:r>
              <a:rPr lang="tr-TR" sz="2800" b="1" dirty="0" smtClean="0">
                <a:solidFill>
                  <a:srgbClr val="0070C0"/>
                </a:solidFill>
                <a:cs typeface="Arial" pitchFamily="34" charset="0"/>
              </a:rPr>
              <a:t>biyolojik ajan </a:t>
            </a:r>
            <a:r>
              <a:rPr lang="tr-TR" sz="2800" dirty="0" smtClean="0">
                <a:solidFill>
                  <a:srgbClr val="0070C0"/>
                </a:solidFill>
                <a:cs typeface="Arial" pitchFamily="34" charset="0"/>
              </a:rPr>
              <a:t>ve </a:t>
            </a:r>
            <a:r>
              <a:rPr lang="tr-TR" sz="2800" b="1" dirty="0" smtClean="0">
                <a:solidFill>
                  <a:srgbClr val="0070C0"/>
                </a:solidFill>
                <a:cs typeface="Arial" pitchFamily="34" charset="0"/>
              </a:rPr>
              <a:t>potansiyel biyomedikallerin</a:t>
            </a:r>
            <a:r>
              <a:rPr lang="tr-TR" sz="2800" dirty="0" smtClean="0">
                <a:solidFill>
                  <a:srgbClr val="0070C0"/>
                </a:solidFill>
                <a:cs typeface="Arial" pitchFamily="34" charset="0"/>
              </a:rPr>
              <a:t> yegâne kimyasal kaynağı olarak ticari önemi artmaktadır.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6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83568" y="1484784"/>
            <a:ext cx="7848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FF0000"/>
                </a:solidFill>
              </a:rPr>
              <a:t>Örneğin</a:t>
            </a:r>
            <a:r>
              <a:rPr lang="tr-TR" sz="2800" dirty="0" smtClean="0">
                <a:solidFill>
                  <a:srgbClr val="FF0000"/>
                </a:solidFill>
              </a:rPr>
              <a:t>, </a:t>
            </a:r>
            <a:r>
              <a:rPr lang="tr-TR" sz="2800" b="1" dirty="0" smtClean="0">
                <a:solidFill>
                  <a:srgbClr val="FF0000"/>
                </a:solidFill>
              </a:rPr>
              <a:t>deniz süngerlerinden izole edilen </a:t>
            </a:r>
            <a:r>
              <a:rPr lang="tr-TR" sz="2800" dirty="0" smtClean="0">
                <a:solidFill>
                  <a:srgbClr val="FF0000"/>
                </a:solidFill>
              </a:rPr>
              <a:t>bazı maddelerin güçlü </a:t>
            </a:r>
            <a:r>
              <a:rPr lang="tr-TR" sz="2800" b="1" dirty="0" smtClean="0">
                <a:solidFill>
                  <a:srgbClr val="FF0000"/>
                </a:solidFill>
              </a:rPr>
              <a:t>tümör baskılayıcı ajanlar </a:t>
            </a:r>
            <a:r>
              <a:rPr lang="tr-TR" sz="2800" dirty="0" smtClean="0">
                <a:solidFill>
                  <a:srgbClr val="FF0000"/>
                </a:solidFill>
              </a:rPr>
              <a:t>olabilme potansiyeli ve 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0070C0"/>
                </a:solidFill>
              </a:rPr>
              <a:t>bazı </a:t>
            </a:r>
            <a:r>
              <a:rPr lang="tr-TR" sz="2800" b="1" dirty="0" smtClean="0">
                <a:solidFill>
                  <a:srgbClr val="0070C0"/>
                </a:solidFill>
              </a:rPr>
              <a:t>örümcek ve zehirli salyangozlardan</a:t>
            </a:r>
            <a:r>
              <a:rPr lang="tr-TR" sz="2800" dirty="0" smtClean="0">
                <a:solidFill>
                  <a:srgbClr val="0070C0"/>
                </a:solidFill>
              </a:rPr>
              <a:t> izole edilen diğer bazı maddeler </a:t>
            </a:r>
            <a:r>
              <a:rPr lang="tr-TR" sz="2800" b="1" dirty="0" err="1" smtClean="0">
                <a:solidFill>
                  <a:srgbClr val="0070C0"/>
                </a:solidFill>
              </a:rPr>
              <a:t>nörobiyologların</a:t>
            </a:r>
            <a:r>
              <a:rPr lang="tr-TR" sz="2800" b="1" dirty="0" smtClean="0">
                <a:solidFill>
                  <a:srgbClr val="0070C0"/>
                </a:solidFill>
              </a:rPr>
              <a:t> sinir ve kas fonksiyonlarının </a:t>
            </a:r>
            <a:r>
              <a:rPr lang="tr-TR" sz="2800" b="1" dirty="0" smtClean="0"/>
              <a:t>örneğin</a:t>
            </a:r>
            <a:r>
              <a:rPr lang="tr-TR" sz="2800" dirty="0" smtClean="0"/>
              <a:t>; </a:t>
            </a:r>
            <a:r>
              <a:rPr lang="tr-TR" sz="2800" b="1" dirty="0" smtClean="0"/>
              <a:t>iyon kanallarının nasıl açılıp kapandığı gibi anahtar yönlerinin çalışmaları için </a:t>
            </a:r>
            <a:r>
              <a:rPr lang="tr-TR" sz="2800" dirty="0" smtClean="0"/>
              <a:t>oldukça özel </a:t>
            </a:r>
            <a:r>
              <a:rPr lang="tr-TR" sz="2800" b="1" dirty="0" smtClean="0"/>
              <a:t>kimyasal </a:t>
            </a:r>
            <a:r>
              <a:rPr lang="tr-TR" sz="2800" b="1" dirty="0" err="1" smtClean="0"/>
              <a:t>problar</a:t>
            </a:r>
            <a:r>
              <a:rPr lang="tr-TR" sz="2800" b="1" dirty="0" smtClean="0"/>
              <a:t> </a:t>
            </a:r>
            <a:r>
              <a:rPr lang="tr-TR" sz="2800" dirty="0" smtClean="0"/>
              <a:t>sağlamaktadır. </a:t>
            </a:r>
          </a:p>
          <a:p>
            <a:pPr marL="257175" indent="-257175" algn="just">
              <a:buFont typeface="Wingdings" pitchFamily="2" charset="2"/>
              <a:buChar char="Ø"/>
            </a:pPr>
            <a:endParaRPr lang="tr-TR" sz="2800" dirty="0" smtClean="0"/>
          </a:p>
        </p:txBody>
      </p:sp>
      <p:sp>
        <p:nvSpPr>
          <p:cNvPr id="3" name="2 Dikdörtgen"/>
          <p:cNvSpPr/>
          <p:nvPr/>
        </p:nvSpPr>
        <p:spPr>
          <a:xfrm>
            <a:off x="-144016" y="467961"/>
            <a:ext cx="9396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Omurgasızlar Üzerindeki Araştırmaların Önemi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948391" y="0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115616" y="980728"/>
            <a:ext cx="7200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ctr"/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Omurgasızlar Üzerindeki Araştırmaların Önemi</a:t>
            </a:r>
          </a:p>
          <a:p>
            <a:pPr marL="257175" indent="-257175" algn="just"/>
            <a:endParaRPr lang="tr-TR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57175" indent="-25717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chemeClr val="accent1"/>
                </a:solidFill>
              </a:rPr>
              <a:t>Omurgasızlardan elde edilmiş diğer bazı maddeler de </a:t>
            </a:r>
            <a:r>
              <a:rPr lang="tr-TR" sz="2800" b="1" dirty="0" smtClean="0">
                <a:solidFill>
                  <a:schemeClr val="accent1"/>
                </a:solidFill>
              </a:rPr>
              <a:t>hızlı yapıştırıcılar </a:t>
            </a:r>
            <a:r>
              <a:rPr lang="tr-TR" sz="2800" dirty="0" smtClean="0"/>
              <a:t>(örneğin; </a:t>
            </a:r>
            <a:r>
              <a:rPr lang="tr-TR" sz="2800" dirty="0" err="1" smtClean="0"/>
              <a:t>onychophora</a:t>
            </a:r>
            <a:r>
              <a:rPr lang="tr-TR" sz="2800" dirty="0" smtClean="0"/>
              <a:t> ve </a:t>
            </a:r>
            <a:r>
              <a:rPr lang="tr-TR" sz="2800" dirty="0" err="1" smtClean="0"/>
              <a:t>barnakllardan</a:t>
            </a:r>
            <a:r>
              <a:rPr lang="tr-TR" sz="2800" dirty="0" smtClean="0"/>
              <a:t> bazı örümcek ve </a:t>
            </a:r>
            <a:r>
              <a:rPr lang="tr-TR" sz="2800" dirty="0" err="1" smtClean="0"/>
              <a:t>bivalvia</a:t>
            </a:r>
            <a:r>
              <a:rPr lang="tr-TR" sz="2800" dirty="0" smtClean="0"/>
              <a:t> türlerinden üretilen yapışkanlar)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tr-TR" sz="2800" dirty="0" smtClean="0"/>
              <a:t> </a:t>
            </a:r>
            <a:r>
              <a:rPr lang="tr-TR" sz="2800" dirty="0" smtClean="0">
                <a:solidFill>
                  <a:srgbClr val="FF0000"/>
                </a:solidFill>
              </a:rPr>
              <a:t>olarak ve </a:t>
            </a:r>
            <a:r>
              <a:rPr lang="tr-TR" sz="2800" b="1" dirty="0" smtClean="0">
                <a:solidFill>
                  <a:srgbClr val="FF0000"/>
                </a:solidFill>
              </a:rPr>
              <a:t>korozyon önleyici </a:t>
            </a:r>
            <a:r>
              <a:rPr lang="tr-TR" sz="2800" dirty="0" smtClean="0"/>
              <a:t>(örneğin; </a:t>
            </a:r>
            <a:r>
              <a:rPr lang="tr-TR" sz="2800" dirty="0" err="1" smtClean="0"/>
              <a:t>barnakl</a:t>
            </a:r>
            <a:r>
              <a:rPr lang="tr-TR" sz="2800" dirty="0" smtClean="0"/>
              <a:t> yapıştırıcısı) </a:t>
            </a:r>
            <a:r>
              <a:rPr lang="tr-TR" sz="2800" dirty="0" smtClean="0">
                <a:solidFill>
                  <a:srgbClr val="FF0000"/>
                </a:solidFill>
              </a:rPr>
              <a:t>ajanlar olarak önemli bir potansiyele sahiptir. 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755576" y="1844824"/>
            <a:ext cx="77048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/>
              <a:t>Omurgasızlar aynı zamanda </a:t>
            </a:r>
            <a:r>
              <a:rPr lang="tr-TR" sz="2800" b="1" dirty="0" smtClean="0">
                <a:solidFill>
                  <a:srgbClr val="FF0000"/>
                </a:solidFill>
              </a:rPr>
              <a:t>sucul çevrelerde kirletici madde stresini izlemek ve değerlendirmek</a:t>
            </a:r>
            <a:r>
              <a:rPr lang="tr-TR" sz="2800" dirty="0" smtClean="0">
                <a:solidFill>
                  <a:srgbClr val="FF0000"/>
                </a:solidFill>
              </a:rPr>
              <a:t> için yaygın olarak kullanılmaya başlanmıştır</a:t>
            </a:r>
            <a:r>
              <a:rPr lang="tr-TR" sz="2800" dirty="0" smtClean="0"/>
              <a:t>. </a:t>
            </a: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0070C0"/>
                </a:solidFill>
              </a:rPr>
              <a:t>Ayrıca </a:t>
            </a:r>
            <a:r>
              <a:rPr lang="tr-TR" sz="2800" b="1" dirty="0" smtClean="0">
                <a:solidFill>
                  <a:srgbClr val="0070C0"/>
                </a:solidFill>
              </a:rPr>
              <a:t>hem karasal hem de sucul çevrelerden omurgasız türlerinin hızlı kaybı biyolojik çeşitlilik çalışmalarında </a:t>
            </a:r>
            <a:r>
              <a:rPr lang="tr-TR" sz="2800" dirty="0" smtClean="0">
                <a:solidFill>
                  <a:srgbClr val="0070C0"/>
                </a:solidFill>
              </a:rPr>
              <a:t>artan bir şekilde ilgi çekmektedir.</a:t>
            </a:r>
          </a:p>
          <a:p>
            <a:pPr marL="352425" indent="-352425" algn="just">
              <a:buFont typeface="Wingdings" pitchFamily="2" charset="2"/>
              <a:buChar char="Ø"/>
            </a:pPr>
            <a:endParaRPr lang="tr-TR" sz="2800" dirty="0" smtClean="0"/>
          </a:p>
          <a:p>
            <a:pPr marL="352425" indent="-352425" algn="just">
              <a:buFont typeface="Wingdings" pitchFamily="2" charset="2"/>
              <a:buChar char="Ø"/>
            </a:pPr>
            <a:endParaRPr lang="tr-TR" sz="2800" dirty="0"/>
          </a:p>
        </p:txBody>
      </p:sp>
      <p:sp>
        <p:nvSpPr>
          <p:cNvPr id="3" name="2 Dikdörtgen"/>
          <p:cNvSpPr/>
          <p:nvPr/>
        </p:nvSpPr>
        <p:spPr>
          <a:xfrm>
            <a:off x="-216024" y="539969"/>
            <a:ext cx="9468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Omurgasızlar Üzerindeki Araştırmaların Önemi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948391" y="35332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115616" y="980728"/>
            <a:ext cx="7272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Omurgasızlar Üzerindeki Araştırmaların Önemi </a:t>
            </a:r>
          </a:p>
          <a:p>
            <a:endParaRPr lang="tr-TR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00B050"/>
                </a:solidFill>
              </a:rPr>
              <a:t>Son olarak, çeşitli omurgasız türlerinin </a:t>
            </a:r>
            <a:r>
              <a:rPr lang="tr-TR" sz="2800" b="1" dirty="0" smtClean="0">
                <a:solidFill>
                  <a:srgbClr val="00B050"/>
                </a:solidFill>
              </a:rPr>
              <a:t>kendilerine ait olmayan habitatlara artan şekilde yayılışı </a:t>
            </a:r>
            <a:r>
              <a:rPr lang="tr-TR" sz="2800" dirty="0" smtClean="0">
                <a:solidFill>
                  <a:srgbClr val="00B050"/>
                </a:solidFill>
              </a:rPr>
              <a:t>hakkında giderek büyüyen bir ilgi vardır ve </a:t>
            </a:r>
            <a:r>
              <a:rPr lang="tr-TR" sz="2800" b="1" dirty="0" smtClean="0">
                <a:solidFill>
                  <a:srgbClr val="00B050"/>
                </a:solidFill>
              </a:rPr>
              <a:t>taşınma mekanizmalarına </a:t>
            </a:r>
            <a:r>
              <a:rPr lang="tr-TR" sz="2800" dirty="0" smtClean="0">
                <a:solidFill>
                  <a:srgbClr val="00B050"/>
                </a:solidFill>
              </a:rPr>
              <a:t>ve bu gibi </a:t>
            </a:r>
            <a:r>
              <a:rPr lang="tr-TR" sz="2800" b="1" dirty="0" smtClean="0">
                <a:solidFill>
                  <a:srgbClr val="00B050"/>
                </a:solidFill>
              </a:rPr>
              <a:t>biyolojik istilaların çevresel etkisine </a:t>
            </a:r>
            <a:r>
              <a:rPr lang="tr-TR" sz="2800" dirty="0" smtClean="0">
                <a:solidFill>
                  <a:srgbClr val="00B050"/>
                </a:solidFill>
              </a:rPr>
              <a:t>gittikçe artan bir ilgi gösterilmektedir. </a:t>
            </a:r>
            <a:endParaRPr lang="tr-TR" sz="2800" dirty="0">
              <a:solidFill>
                <a:srgbClr val="00B050"/>
              </a:solidFill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10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66295" y="620688"/>
            <a:ext cx="42114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Çevresel Faktörler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27584" y="1736372"/>
            <a:ext cx="777686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57175" marR="0" lvl="0" indent="-2571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Bu kitapta yer alan organizmalar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30’dan fazla şube içerisinde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gruplanmıştır.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Bu şubelerin neredeyse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yarısının üyeleri tamamen denizeldir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ve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geriye kalan şubelerin üyeleri öncelikli deniz daha az oranda ise tatlı su habitatlarında bulunur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Eklem bacaklıları çıkarırsak,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omurgasızlar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genellikle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karasal çevreyi işgal etmede çok az başarılı olmuşlardır. </a:t>
            </a:r>
            <a:endParaRPr kumimoji="0" lang="tr-TR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932040" y="35332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043608" y="1484784"/>
            <a:ext cx="7200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0" indent="-257175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Hatta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yetişkin evrede karasal olan omurgasızlar </a:t>
            </a: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bile sıklıkla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sucul gelişim safhalarına</a:t>
            </a: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sahiptir.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Dolayısıyla </a:t>
            </a:r>
            <a:r>
              <a:rPr lang="tr-TR" sz="2800" b="1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suyun tatlı ve tuzlu fiziksel özelliklerini göz önünde bulundurmak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çok fazla türün yaşamlarının tamamı ya da bir parçasında neden sucul olduklarını keşfetmede önemli olacaktır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lang="tr-TR" sz="28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115616" y="1916833"/>
            <a:ext cx="70567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0" indent="-257175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Tuzlu su, tatlı su ve havanın özellikleri,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farklı habitatlarda hayvanların gösterdiği yapısal, fizyolojik ve davranışsal karakteristikleri belirlemede başlıca rolü oynar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tr-TR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123728" y="1035170"/>
            <a:ext cx="49552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Hava Kuru, Su Islaktır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11560" y="1986081"/>
            <a:ext cx="806489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2425" marR="0" lvl="0" indent="-3524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Hava kuru ancak su ıslaktır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Bu cümle çok anlamsız gibi görünebilir ancak,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Tablo 1.1’de görüldüğü gibi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morfoloji, solunum fizyolojisi, azot metabolizması ve üreme biyolojisi ile ilgili sonuçları büyüktür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800" b="0" i="0" u="none" strike="noStrike" cap="none" normalizeH="0" baseline="0" dirty="0" smtClean="0">
              <a:ln>
                <a:noFill/>
              </a:ln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352425" marR="0" lvl="0" indent="-3524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Sucul organizmalar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kuruma tehlikesinde olmadığından, gaz değişimi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tüm vücut yüzeyi boyunca gerçekleştirilebilir.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804375" y="179348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14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39552" y="1124744"/>
            <a:ext cx="799288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2425" marR="0" lvl="0" indent="-3524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Sucul solunum sistemleri için gerekli olan en az karmaşıklığın tersine,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karasal organizmalar potansiyel kuruma (</a:t>
            </a:r>
            <a:r>
              <a:rPr kumimoji="0" lang="tr-TR" sz="28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dehidrasyon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ile mücadele etmek zorundadır.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Özelleşmemiş vücut yüzeyleri yoluyla gerçekleştirdikleri, gazların basit difüzyonuna bağlı olan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karasal türler, aynı toprak solucanındaki mukus salgısı ile sağlandığı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gibi,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nemli bir dış vücut yüzeyi sağlamak için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gereken çeşitli yollara sahip olmak zorundadırlar. 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2051720" y="539969"/>
            <a:ext cx="4421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Hava Kuru, Su Islaktır</a:t>
            </a:r>
          </a:p>
        </p:txBody>
      </p:sp>
      <p:sp>
        <p:nvSpPr>
          <p:cNvPr id="5" name="4 Dikdörtgen"/>
          <p:cNvSpPr/>
          <p:nvPr/>
        </p:nvSpPr>
        <p:spPr>
          <a:xfrm>
            <a:off x="4732367" y="44624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683568" y="1844824"/>
            <a:ext cx="7632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Gerçek anlamda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karasal omurgasızlar </a:t>
            </a: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genellikle hızlı </a:t>
            </a:r>
            <a:r>
              <a:rPr lang="tr-TR" sz="28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dehidrasyonu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engelleyen su geçirmez bir dış vücut örtüsüne </a:t>
            </a: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sahiptir</a:t>
            </a:r>
            <a:r>
              <a:rPr lang="tr-TR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Bu şekildeki türlerde </a:t>
            </a: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gaz değişimi özelleşmiş iç solunum yapıları tarafından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gerçekleştirilmek zorundadır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tr-TR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83568" y="2060848"/>
            <a:ext cx="79208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Sperm ile yumurtanın birleşmesi ve sonrasında zigotun gelişimi </a:t>
            </a: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sucul omurgasızlarda karasal türlerden çok daha basit bir şekilde gerçekleşebilmektedir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tr-TR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2132856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0070C0"/>
                </a:solidFill>
              </a:rPr>
              <a:t>Habitat farkı olmaksızın </a:t>
            </a:r>
            <a:r>
              <a:rPr lang="tr-TR" sz="2800" b="1" dirty="0" smtClean="0">
                <a:solidFill>
                  <a:srgbClr val="FF0000"/>
                </a:solidFill>
              </a:rPr>
              <a:t>tüm organizmalar için amino asit metabolizmasının son temel ürünü amonyaktır</a:t>
            </a:r>
            <a:r>
              <a:rPr lang="tr-TR" sz="2800" b="1" dirty="0" smtClean="0"/>
              <a:t>. </a:t>
            </a:r>
            <a:r>
              <a:rPr lang="tr-TR" sz="2800" dirty="0" smtClean="0"/>
              <a:t>Bunun yanında, </a:t>
            </a:r>
            <a:r>
              <a:rPr lang="tr-TR" sz="2800" b="1" dirty="0" smtClean="0"/>
              <a:t>az sayıdaki karasal organizma, üretilen amonyağı sürekli olarak atma lüksünü karşılayabilir </a:t>
            </a:r>
            <a:r>
              <a:rPr lang="tr-TR" sz="2800" dirty="0" smtClean="0">
                <a:solidFill>
                  <a:srgbClr val="00B050"/>
                </a:solidFill>
              </a:rPr>
              <a:t>çünkü; </a:t>
            </a:r>
            <a:r>
              <a:rPr lang="tr-TR" sz="2800" b="1" dirty="0" smtClean="0">
                <a:solidFill>
                  <a:srgbClr val="00B050"/>
                </a:solidFill>
              </a:rPr>
              <a:t>amonyağı dışarı atmada gereksinim duyulan su kaynağı azdır</a:t>
            </a:r>
            <a:r>
              <a:rPr lang="tr-TR" sz="2800" dirty="0" smtClean="0">
                <a:solidFill>
                  <a:srgbClr val="00B050"/>
                </a:solidFill>
              </a:rPr>
              <a:t>. </a:t>
            </a:r>
            <a:endParaRPr lang="tr-TR" sz="2800" dirty="0">
              <a:solidFill>
                <a:srgbClr val="00B050"/>
              </a:solidFill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990082" y="692696"/>
            <a:ext cx="44214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Hava Kuru, Su Islaktır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804375" y="35332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043608" y="1844824"/>
            <a:ext cx="7056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dirty="0" smtClean="0"/>
              <a:t>Karada yaşamaya bir uyum olarak, </a:t>
            </a:r>
            <a:r>
              <a:rPr lang="tr-TR" sz="2800" b="1" dirty="0" smtClean="0">
                <a:solidFill>
                  <a:srgbClr val="FF0000"/>
                </a:solidFill>
              </a:rPr>
              <a:t>karasal organizmalar genellikle amonyak moleküllerini daha az zehirli maddeler</a:t>
            </a: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smtClean="0">
                <a:solidFill>
                  <a:srgbClr val="00B050"/>
                </a:solidFill>
              </a:rPr>
              <a:t>(üre ve ürik asit) </a:t>
            </a:r>
            <a:r>
              <a:rPr lang="tr-TR" sz="2800" b="1" dirty="0" smtClean="0">
                <a:solidFill>
                  <a:srgbClr val="FF0000"/>
                </a:solidFill>
              </a:rPr>
              <a:t>oluşturmak üzere birleştirir </a:t>
            </a:r>
            <a:r>
              <a:rPr lang="tr-TR" sz="2800" b="1" dirty="0" smtClean="0">
                <a:solidFill>
                  <a:srgbClr val="0070C0"/>
                </a:solidFill>
              </a:rPr>
              <a:t>ve daha sonra bunları daha az miktarda su ile boşaltabilir. </a:t>
            </a:r>
            <a:endParaRPr lang="tr-TR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971600" y="1700808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dirty="0" smtClean="0"/>
              <a:t>Bu amonyak </a:t>
            </a:r>
            <a:r>
              <a:rPr lang="tr-TR" sz="2800" b="1" dirty="0" err="1" smtClean="0"/>
              <a:t>detoksifikasyonu</a:t>
            </a:r>
            <a:r>
              <a:rPr lang="tr-TR" sz="2800" b="1" dirty="0" smtClean="0"/>
              <a:t> ek biyokimyasal yollara ve daha fazla enerji kullanımına ihtiyaç duyar</a:t>
            </a:r>
            <a:r>
              <a:rPr lang="tr-TR" sz="2800" dirty="0" smtClean="0"/>
              <a:t>. </a:t>
            </a:r>
          </a:p>
          <a:p>
            <a:pPr algn="just"/>
            <a:r>
              <a:rPr lang="tr-TR" sz="2800" dirty="0" smtClean="0"/>
              <a:t>Diğer yandan, </a:t>
            </a:r>
            <a:r>
              <a:rPr lang="tr-TR" sz="2800" b="1" dirty="0" smtClean="0">
                <a:solidFill>
                  <a:srgbClr val="FF0000"/>
                </a:solidFill>
              </a:rPr>
              <a:t>sucul omurgasızlar</a:t>
            </a:r>
            <a:r>
              <a:rPr lang="tr-TR" sz="2800" dirty="0" smtClean="0">
                <a:solidFill>
                  <a:srgbClr val="FF0000"/>
                </a:solidFill>
              </a:rPr>
              <a:t>, </a:t>
            </a:r>
            <a:r>
              <a:rPr lang="tr-TR" sz="2800" b="1" dirty="0" smtClean="0">
                <a:solidFill>
                  <a:srgbClr val="FF0000"/>
                </a:solidFill>
              </a:rPr>
              <a:t>üretilen </a:t>
            </a:r>
            <a:r>
              <a:rPr lang="tr-TR" sz="2800" b="1" dirty="0" err="1" smtClean="0">
                <a:solidFill>
                  <a:srgbClr val="FF0000"/>
                </a:solidFill>
              </a:rPr>
              <a:t>metabolik</a:t>
            </a:r>
            <a:r>
              <a:rPr lang="tr-TR" sz="2800" b="1" dirty="0" smtClean="0">
                <a:solidFill>
                  <a:srgbClr val="FF0000"/>
                </a:solidFill>
              </a:rPr>
              <a:t> amonyağı seyreltmek için basitçe çevrelerindeki suyu kullanabilir. 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28600" y="0"/>
            <a:ext cx="8610600" cy="1470025"/>
          </a:xfrm>
        </p:spPr>
        <p:txBody>
          <a:bodyPr>
            <a:normAutofit/>
          </a:bodyPr>
          <a:lstStyle/>
          <a:p>
            <a:pPr marL="1146175" indent="-1146175" algn="just"/>
            <a:r>
              <a:rPr lang="tr-TR" sz="2000" b="1" dirty="0" smtClean="0">
                <a:solidFill>
                  <a:srgbClr val="FF0000"/>
                </a:solidFill>
              </a:rPr>
              <a:t>Tablo 1.1.</a:t>
            </a:r>
            <a:r>
              <a:rPr lang="tr-TR" sz="2000" b="1" dirty="0">
                <a:solidFill>
                  <a:srgbClr val="FF0000"/>
                </a:solidFill>
              </a:rPr>
              <a:t>	</a:t>
            </a:r>
            <a:r>
              <a:rPr lang="tr-TR" sz="2000" b="1" dirty="0"/>
              <a:t>Farklı Yaşam Tipleri Olan İki Ana Çevrede, Sucul ve Karasal, Su ve Havanın Fiziksel Özelliklerinin Farklı Yansımalarının Özeti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52400" y="1066800"/>
            <a:ext cx="7620000" cy="457200"/>
          </a:xfrm>
        </p:spPr>
        <p:txBody>
          <a:bodyPr>
            <a:normAutofit/>
          </a:bodyPr>
          <a:lstStyle/>
          <a:p>
            <a:pPr algn="l"/>
            <a:r>
              <a:rPr lang="tr-TR" sz="1800" b="1" u="sng" dirty="0" smtClean="0">
                <a:solidFill>
                  <a:schemeClr val="tx1"/>
                </a:solidFill>
              </a:rPr>
              <a:t>Özellik                               	 Su                                                               Hava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152400" y="1656100"/>
            <a:ext cx="22860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Nem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b="1" dirty="0" smtClean="0"/>
              <a:t>Yoğunluk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b="1" dirty="0" smtClean="0"/>
              <a:t>Basınç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b="1" dirty="0" smtClean="0"/>
              <a:t>Özgül Isı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b="1" dirty="0" smtClean="0"/>
              <a:t>Oksijen Çözünürlüğü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8" name="7 Metin kutusu"/>
          <p:cNvSpPr txBox="1"/>
          <p:nvPr/>
        </p:nvSpPr>
        <p:spPr>
          <a:xfrm>
            <a:off x="2362200" y="1634490"/>
            <a:ext cx="3581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r>
              <a:rPr lang="tr-TR" dirty="0" smtClean="0"/>
              <a:t>     Dışsal solunum yüzeyleri,</a:t>
            </a:r>
          </a:p>
          <a:p>
            <a:r>
              <a:rPr lang="tr-TR" dirty="0" smtClean="0"/>
              <a:t>     Dış döllenme*, dış gelişim,</a:t>
            </a:r>
          </a:p>
          <a:p>
            <a:r>
              <a:rPr lang="tr-TR" dirty="0" smtClean="0"/>
              <a:t>     Amonyak boşaltımı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r>
              <a:rPr lang="tr-TR" dirty="0" smtClean="0"/>
              <a:t>     Katı iskelet desteği gereksiz,</a:t>
            </a:r>
          </a:p>
          <a:p>
            <a:pPr marL="231775" indent="-231775"/>
            <a:r>
              <a:rPr lang="tr-TR" dirty="0"/>
              <a:t> </a:t>
            </a:r>
            <a:r>
              <a:rPr lang="tr-TR" dirty="0" smtClean="0"/>
              <a:t>    süzerek beslenme yaşam stili       olası, dış döllenme, dağılıcı  gelişim safhaları*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pPr marL="231775" indent="-231775"/>
            <a:r>
              <a:rPr lang="tr-TR" dirty="0" smtClean="0"/>
              <a:t>     Basınç değişikliğini eşit ve etkili   bir şekilde geçirir.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r>
              <a:rPr lang="tr-TR" dirty="0" smtClean="0"/>
              <a:t>     Sıcaklık sabitliği</a:t>
            </a:r>
          </a:p>
          <a:p>
            <a:endParaRPr lang="tr-TR" dirty="0" smtClean="0"/>
          </a:p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r>
              <a:rPr lang="tr-TR" dirty="0" smtClean="0"/>
              <a:t>     1 </a:t>
            </a:r>
            <a:r>
              <a:rPr lang="tr-TR" dirty="0" err="1" smtClean="0"/>
              <a:t>lt</a:t>
            </a:r>
            <a:r>
              <a:rPr lang="tr-TR" dirty="0" smtClean="0"/>
              <a:t> suda 5-6 ml O₂</a:t>
            </a:r>
          </a:p>
          <a:p>
            <a:r>
              <a:rPr lang="tr-TR" dirty="0" smtClean="0"/>
              <a:t> 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/>
              <a:t> </a:t>
            </a:r>
            <a:r>
              <a:rPr lang="tr-TR" dirty="0" smtClean="0"/>
              <a:t>                     </a:t>
            </a:r>
            <a:endParaRPr lang="tr-TR" dirty="0"/>
          </a:p>
        </p:txBody>
      </p:sp>
      <p:sp>
        <p:nvSpPr>
          <p:cNvPr id="9" name="8 Metin kutusu"/>
          <p:cNvSpPr txBox="1"/>
          <p:nvPr/>
        </p:nvSpPr>
        <p:spPr>
          <a:xfrm>
            <a:off x="5943600" y="1551087"/>
            <a:ext cx="3048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r>
              <a:rPr lang="tr-TR" dirty="0" smtClean="0"/>
              <a:t>İç solunum yüzeyleri, iç döllenme, korunaklı çevre, üre ve ürik asit boşaltımı.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r>
              <a:rPr lang="tr-TR" dirty="0" smtClean="0"/>
              <a:t>Katı iskelet desteği gerekli, besin bulmak için hareket zorunlu, iç döllenme, hareketsiz gelişim safhaları.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r>
              <a:rPr lang="tr-TR" dirty="0" smtClean="0"/>
              <a:t>Basınç değişikliklerini aktarmada daha az etkili.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r>
              <a:rPr lang="tr-TR" dirty="0" smtClean="0"/>
              <a:t>Çevre sıcaklığında büyük dalgalanmalar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r>
              <a:rPr lang="tr-TR" dirty="0" smtClean="0"/>
              <a:t>1 </a:t>
            </a:r>
            <a:r>
              <a:rPr lang="tr-TR" dirty="0" err="1" smtClean="0"/>
              <a:t>lt</a:t>
            </a:r>
            <a:r>
              <a:rPr lang="tr-TR" dirty="0" smtClean="0"/>
              <a:t> havada 210 ml O₂</a:t>
            </a:r>
          </a:p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52400" y="0"/>
            <a:ext cx="8839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4913" indent="-1204913" algn="just"/>
            <a:r>
              <a:rPr lang="tr-TR" sz="2000" b="1" dirty="0" smtClean="0">
                <a:solidFill>
                  <a:srgbClr val="FF0000"/>
                </a:solidFill>
              </a:rPr>
              <a:t>Tablo 1.1. </a:t>
            </a:r>
            <a:r>
              <a:rPr lang="tr-TR" sz="2000" b="1" dirty="0" smtClean="0"/>
              <a:t>Farklı Yaşam Tipleri Olan İki Ana Çevrede, Sucul ve Karasal, Su ve     Havanın Fiziksel Özelliklerinin Farklı Yansımalarının Özeti</a:t>
            </a:r>
            <a:endParaRPr lang="tr-TR" sz="2000" dirty="0"/>
          </a:p>
        </p:txBody>
      </p:sp>
      <p:sp>
        <p:nvSpPr>
          <p:cNvPr id="3" name="2 Dikdörtgen"/>
          <p:cNvSpPr/>
          <p:nvPr/>
        </p:nvSpPr>
        <p:spPr>
          <a:xfrm>
            <a:off x="304800" y="685800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u="sng" dirty="0"/>
              <a:t>Özellik                                Su                                                               </a:t>
            </a:r>
            <a:r>
              <a:rPr lang="tr-TR" b="1" u="sng" dirty="0" smtClean="0"/>
              <a:t>  Hava</a:t>
            </a:r>
            <a:endParaRPr lang="tr-TR" b="1" u="sng" dirty="0"/>
          </a:p>
        </p:txBody>
      </p:sp>
      <p:sp>
        <p:nvSpPr>
          <p:cNvPr id="4" name="3 Metin kutusu"/>
          <p:cNvSpPr txBox="1"/>
          <p:nvPr/>
        </p:nvSpPr>
        <p:spPr>
          <a:xfrm>
            <a:off x="152400" y="1143000"/>
            <a:ext cx="2438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Akışkanlık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b="1" dirty="0" smtClean="0"/>
              <a:t>Oksijen difüzyon</a:t>
            </a:r>
          </a:p>
          <a:p>
            <a:r>
              <a:rPr lang="tr-TR" b="1" dirty="0" smtClean="0"/>
              <a:t> oranı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b="1" dirty="0" smtClean="0"/>
              <a:t>Besin içeriği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tr-TR" b="1" dirty="0" smtClean="0"/>
          </a:p>
          <a:p>
            <a:r>
              <a:rPr lang="tr-TR" b="1" dirty="0" smtClean="0"/>
              <a:t>Işık yok olma </a:t>
            </a:r>
          </a:p>
          <a:p>
            <a:r>
              <a:rPr lang="tr-TR" b="1" dirty="0" smtClean="0"/>
              <a:t>katsayısı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2209800" y="1143000"/>
            <a:ext cx="3733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pPr marL="177800" indent="-177800" algn="just"/>
            <a:r>
              <a:rPr lang="tr-TR" dirty="0" smtClean="0"/>
              <a:t>   Organizmalar yavaşça batar,</a:t>
            </a:r>
          </a:p>
          <a:p>
            <a:pPr marL="177800" indent="-177800" algn="just"/>
            <a:r>
              <a:rPr lang="tr-TR" dirty="0" smtClean="0"/>
              <a:t>    Harekete karşı yüksek sürtünme    direnci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pPr marL="177800" indent="-177800" algn="just"/>
            <a:r>
              <a:rPr lang="tr-TR" dirty="0" smtClean="0"/>
              <a:t>    Gaz değişimi için hayvanlar hareket   etmek (yada suyu hareket ettirmek) zorundadır.</a:t>
            </a:r>
          </a:p>
          <a:p>
            <a:pPr algn="just"/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pPr marL="231775" indent="-231775" algn="just"/>
            <a:r>
              <a:rPr lang="tr-TR" dirty="0" smtClean="0"/>
              <a:t>    Tuzlar ve besin, tüm yaşam   safhalar* için sudan direkt emilme yolu ile almaya uygundur, yetişkinler her yumurta* için minimum besin yatırımı yapabilir.</a:t>
            </a:r>
          </a:p>
          <a:p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pPr marL="177800" indent="-177800" algn="just"/>
            <a:r>
              <a:rPr lang="tr-TR" dirty="0" smtClean="0"/>
              <a:t>    Hayvanların yüzey-suyu birincil üretim bölgelerinden uzaklaşmış olabilir.</a:t>
            </a:r>
          </a:p>
          <a:p>
            <a:endParaRPr lang="tr-TR" dirty="0" smtClean="0"/>
          </a:p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6172200" y="1143000"/>
            <a:ext cx="2819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pPr marL="177800" indent="-177800" algn="just"/>
            <a:r>
              <a:rPr lang="tr-TR" dirty="0" smtClean="0"/>
              <a:t>    Hızlı düşme oranı, harekete karşı düşük sürtünme direnci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Yüksek:</a:t>
            </a:r>
          </a:p>
          <a:p>
            <a:pPr marL="177800" indent="-177800" algn="just"/>
            <a:r>
              <a:rPr lang="tr-TR" dirty="0" smtClean="0"/>
              <a:t>    Sudakinden 10000 kez daha yüksektir.</a:t>
            </a:r>
          </a:p>
          <a:p>
            <a:endParaRPr lang="tr-TR" dirty="0"/>
          </a:p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pPr marL="177800" indent="-177800" algn="just"/>
            <a:r>
              <a:rPr lang="tr-TR" dirty="0" smtClean="0"/>
              <a:t>    Havadan direkt emilme yolu ile alınabilecek besin yoktur. Yetişkinler yumurtanın gelişimi için gerekli tüm besin ve tuzları sağlar. 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Düşük:</a:t>
            </a:r>
          </a:p>
          <a:p>
            <a:pPr marL="177800" indent="-177800" algn="just"/>
            <a:r>
              <a:rPr lang="tr-TR" dirty="0" smtClean="0"/>
              <a:t>   Hayvanlar asla birincil üretim bölgelerinden uzak değildir.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-457200" y="6553200"/>
            <a:ext cx="1013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600" dirty="0" smtClean="0">
                <a:solidFill>
                  <a:srgbClr val="231F2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*</a:t>
            </a:r>
            <a:r>
              <a:rPr lang="tr-TR" sz="1400" b="1" dirty="0" smtClean="0">
                <a:solidFill>
                  <a:srgbClr val="231F20"/>
                </a:solidFill>
                <a:ea typeface="Times New Roman" pitchFamily="18" charset="0"/>
                <a:cs typeface="Arial" pitchFamily="34" charset="0"/>
              </a:rPr>
              <a:t>Özellikle deniz omurgasızlarının karakteristiği olan ve tatlı su omurgasızları arasında yaygın olmayan özellikleri belirtir.</a:t>
            </a:r>
            <a:endParaRPr lang="tr-TR" sz="1400" b="1" dirty="0" smtClean="0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974173" y="906543"/>
            <a:ext cx="51956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Su “Evrensel </a:t>
            </a:r>
            <a:r>
              <a:rPr kumimoji="0" lang="tr-TR" sz="32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Çözücü”dür</a:t>
            </a:r>
            <a:endParaRPr kumimoji="0" lang="tr-TR" sz="32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323528" y="1772816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FF0000"/>
                </a:solidFill>
              </a:rPr>
              <a:t>Su dikkate şayan çok amaçlı bir çözücüdür. </a:t>
            </a:r>
            <a:r>
              <a:rPr lang="tr-TR" sz="2800" dirty="0" smtClean="0">
                <a:solidFill>
                  <a:srgbClr val="FF0000"/>
                </a:solidFill>
              </a:rPr>
              <a:t>Sucul omurgasızlara yararı hem doğrudan hem de dolaylıdır. </a:t>
            </a:r>
            <a:r>
              <a:rPr lang="tr-TR" sz="2800" dirty="0" smtClean="0">
                <a:solidFill>
                  <a:srgbClr val="0070C0"/>
                </a:solidFill>
              </a:rPr>
              <a:t>İlk önce</a:t>
            </a:r>
            <a:r>
              <a:rPr lang="tr-TR" sz="2800" b="1" dirty="0" smtClean="0">
                <a:solidFill>
                  <a:srgbClr val="0070C0"/>
                </a:solidFill>
              </a:rPr>
              <a:t>, sucul hayvanlar çözülmüş besinleri </a:t>
            </a:r>
            <a:r>
              <a:rPr lang="tr-TR" sz="2800" dirty="0" smtClean="0">
                <a:solidFill>
                  <a:srgbClr val="0070C0"/>
                </a:solidFill>
              </a:rPr>
              <a:t>(amino asit, karbonhidrat ve tuzları içeren) </a:t>
            </a:r>
            <a:r>
              <a:rPr lang="tr-TR" sz="2800" b="1" dirty="0" smtClean="0">
                <a:solidFill>
                  <a:srgbClr val="0070C0"/>
                </a:solidFill>
              </a:rPr>
              <a:t>potansiyel olarak direkt çevrelerindeki sudan difüzyon ya da aktif taşıma ile alabilir. </a:t>
            </a:r>
            <a:r>
              <a:rPr lang="tr-TR" sz="2800" b="1" dirty="0" smtClean="0"/>
              <a:t>Özellikle, çözülmüş tuzlar ve suda çözünen organik besinler gelişen embriyo ve larvalar tarafından direkt sudan alınabilir. </a:t>
            </a:r>
            <a:endParaRPr lang="tr-TR" sz="2800" b="1" dirty="0"/>
          </a:p>
        </p:txBody>
      </p:sp>
      <p:sp>
        <p:nvSpPr>
          <p:cNvPr id="4" name="3 Dikdörtgen"/>
          <p:cNvSpPr/>
          <p:nvPr/>
        </p:nvSpPr>
        <p:spPr>
          <a:xfrm>
            <a:off x="4660359" y="107340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743854" y="980728"/>
            <a:ext cx="5656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Su Havadan Daha Yoğundur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23528" y="1701389"/>
            <a:ext cx="842493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57175" indent="-257175" algn="just" eaLnBrk="0" hangingPunct="0">
              <a:buFont typeface="Wingdings" pitchFamily="2" charset="2"/>
              <a:buChar char="Ø"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Suyun havadan çok daha yoğun olduğu gerçeği, omurgasızlar için son derece önemli sonuçlara sahiptir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Örneğin,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suda katı bir iskelet destek sistemine ihtiyaç </a:t>
            </a:r>
            <a:r>
              <a:rPr lang="tr-TR" sz="2800" b="1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yoktur</a:t>
            </a:r>
            <a:r>
              <a:rPr lang="tr-TR" sz="2800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, </a:t>
            </a:r>
            <a:r>
              <a:rPr lang="tr-TR" sz="2800" b="1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çünkü ortamın kendisi destekleyicidir</a:t>
            </a:r>
            <a:r>
              <a:rPr lang="tr-TR" sz="2800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; </a:t>
            </a:r>
            <a:r>
              <a:rPr lang="tr-TR" sz="2800" b="1" dirty="0" smtClean="0">
                <a:latin typeface="+mj-lt"/>
                <a:cs typeface="Arial" pitchFamily="34" charset="0"/>
              </a:rPr>
              <a:t>su aynı zamanda </a:t>
            </a:r>
            <a:r>
              <a:rPr lang="tr-TR" sz="2800" dirty="0" smtClean="0">
                <a:latin typeface="+mj-lt"/>
                <a:cs typeface="Arial" pitchFamily="34" charset="0"/>
              </a:rPr>
              <a:t>havada tahrip olabilecek ve düzgün fonksiyonu durabilecek solungaç iplikleri gibi </a:t>
            </a:r>
            <a:r>
              <a:rPr lang="tr-TR" sz="2800" b="1" dirty="0" smtClean="0">
                <a:latin typeface="+mj-lt"/>
                <a:cs typeface="Arial" pitchFamily="34" charset="0"/>
              </a:rPr>
              <a:t>narin anatomik yapıları destekler</a:t>
            </a:r>
            <a:r>
              <a:rPr lang="tr-TR" sz="2800" dirty="0" smtClean="0">
                <a:latin typeface="+mj-lt"/>
                <a:cs typeface="Arial" pitchFamily="34" charset="0"/>
              </a:rPr>
              <a:t>. Aynı nedenden dolayı, hayvanlar su içerisinde havadan daha büyük etkinlikle </a:t>
            </a:r>
            <a:r>
              <a:rPr lang="tr-TR" sz="2800" b="1" dirty="0" smtClean="0">
                <a:latin typeface="+mj-lt"/>
                <a:cs typeface="Arial" pitchFamily="34" charset="0"/>
              </a:rPr>
              <a:t>belli bir mesafede ilerlemek için daha az enerji harcayarak hareket edebilir</a:t>
            </a:r>
            <a:r>
              <a:rPr lang="tr-TR" sz="2800" dirty="0" smtClean="0">
                <a:latin typeface="+mj-lt"/>
                <a:cs typeface="Arial" pitchFamily="34" charset="0"/>
              </a:rPr>
              <a:t>. </a:t>
            </a:r>
            <a:endParaRPr kumimoji="0" lang="tr-TR" sz="28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660359" y="87015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1700808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Deniz omurgasızları arasında yaygınca karşılaştığımız dış döllenme ve embriyonun dış gelişimi</a:t>
            </a:r>
            <a:r>
              <a:rPr lang="tr-TR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, </a:t>
            </a:r>
            <a:r>
              <a:rPr lang="tr-TR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suyun yüksek yoğunluğu ve ıslaklığı ile mümkün kılınmıştır</a:t>
            </a:r>
            <a:r>
              <a:rPr lang="tr-TR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.</a:t>
            </a:r>
          </a:p>
          <a:p>
            <a:pPr marL="352425" indent="-352425" algn="just"/>
            <a:endParaRPr lang="tr-TR" sz="2800" dirty="0" smtClean="0">
              <a:latin typeface="+mj-lt"/>
              <a:cs typeface="Arial" pitchFamily="34" charset="0"/>
            </a:endParaRP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latin typeface="+mj-lt"/>
                <a:cs typeface="Arial" pitchFamily="34" charset="0"/>
              </a:rPr>
              <a:t>Deniz omurgasızlarının birçok grubunda </a:t>
            </a:r>
            <a:r>
              <a:rPr lang="tr-TR" sz="2800" b="1" dirty="0" smtClean="0">
                <a:latin typeface="+mj-lt"/>
                <a:cs typeface="Arial" pitchFamily="34" charset="0"/>
              </a:rPr>
              <a:t>dış döllenme ve/veya dış larva gelişimi istisna değil, bir kuraldır. </a:t>
            </a:r>
          </a:p>
          <a:p>
            <a:pPr marL="352425" indent="-352425" algn="just">
              <a:buFont typeface="Wingdings" pitchFamily="2" charset="2"/>
              <a:buChar char="Ø"/>
            </a:pPr>
            <a:endParaRPr lang="tr-TR" sz="2800" dirty="0" smtClean="0">
              <a:latin typeface="+mj-lt"/>
              <a:cs typeface="Arial" pitchFamily="34" charset="0"/>
            </a:endParaRP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Tam olarak çoğu karasal hayvanda karşılaşılan durumun tersidir.</a:t>
            </a:r>
            <a:endParaRPr lang="tr-TR" sz="2800" b="1" dirty="0">
              <a:solidFill>
                <a:schemeClr val="tx2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507996" y="620688"/>
            <a:ext cx="5656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 Havadan Daha Yoğundur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588351" y="159023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814674" y="175329"/>
            <a:ext cx="55146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Su Isıl Kararlılığına Sahiptir</a:t>
            </a:r>
          </a:p>
        </p:txBody>
      </p:sp>
      <p:sp>
        <p:nvSpPr>
          <p:cNvPr id="3" name="2 Dikdörtgen"/>
          <p:cNvSpPr/>
          <p:nvPr/>
        </p:nvSpPr>
        <p:spPr>
          <a:xfrm>
            <a:off x="323528" y="692696"/>
            <a:ext cx="8496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Biyolojik çevre olarak </a:t>
            </a:r>
            <a:r>
              <a:rPr lang="tr-TR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suyun ek bir avantajı havaya göre göreceli olarak yüksek ısı kararlılığıdır</a:t>
            </a:r>
            <a:r>
              <a:rPr lang="tr-TR" sz="2800" b="1" dirty="0" smtClean="0">
                <a:latin typeface="+mj-lt"/>
                <a:cs typeface="Arial" pitchFamily="34" charset="0"/>
              </a:rPr>
              <a:t>. Su yüksek özgül ısıya sahiptir</a:t>
            </a:r>
            <a:r>
              <a:rPr lang="tr-TR" sz="2800" dirty="0" smtClean="0">
                <a:latin typeface="+mj-lt"/>
                <a:cs typeface="Arial" pitchFamily="34" charset="0"/>
              </a:rPr>
              <a:t>, </a:t>
            </a:r>
            <a:r>
              <a:rPr lang="tr-TR" sz="2800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yani </a:t>
            </a:r>
            <a:r>
              <a:rPr lang="tr-TR" sz="2800" b="1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1 gr (gram) suyu 1 C° ısıtmak için gerekli kalori sayısıdır ki bu miktar çoğu maddenin ısısını 1 C° arttırmak için gerekli olandan çok daha fazladır</a:t>
            </a:r>
            <a:r>
              <a:rPr lang="tr-TR" sz="2800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. </a:t>
            </a:r>
          </a:p>
          <a:p>
            <a:pPr marL="257175" indent="-257175" algn="just" eaLnBrk="0" hangingPunct="0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Mevsimsel sıcaklık dalgalanmaları farkı çok daha dikkat çekicidir. </a:t>
            </a:r>
            <a:r>
              <a:rPr lang="tr-TR" sz="2800" dirty="0" smtClean="0">
                <a:latin typeface="+mj-lt"/>
                <a:cs typeface="Arial" pitchFamily="34" charset="0"/>
              </a:rPr>
              <a:t>Örneğin; </a:t>
            </a:r>
            <a:r>
              <a:rPr lang="tr-TR" sz="2800" b="1" dirty="0" smtClean="0">
                <a:latin typeface="+mj-lt"/>
                <a:cs typeface="Arial" pitchFamily="34" charset="0"/>
              </a:rPr>
              <a:t>Massachusetts Cape </a:t>
            </a:r>
            <a:r>
              <a:rPr lang="tr-TR" sz="2800" b="1" dirty="0" err="1" smtClean="0">
                <a:latin typeface="+mj-lt"/>
                <a:cs typeface="Arial" pitchFamily="34" charset="0"/>
              </a:rPr>
              <a:t>Cod</a:t>
            </a:r>
            <a:r>
              <a:rPr lang="tr-TR" sz="2800" b="1" dirty="0" smtClean="0">
                <a:latin typeface="+mj-lt"/>
                <a:cs typeface="Arial" pitchFamily="34" charset="0"/>
              </a:rPr>
              <a:t> yarımadası yakınlarında yerel deniz suyu sıcaklığı </a:t>
            </a:r>
            <a:r>
              <a:rPr lang="tr-TR" sz="2800" b="1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kışın yaklaşık 5 C° yazın ise 20 C° arasında değişir; mevsimsel aralık ise yaklaşık 15 C°’</a:t>
            </a:r>
            <a:r>
              <a:rPr lang="tr-TR" sz="2800" b="1" dirty="0" err="1" smtClean="0">
                <a:solidFill>
                  <a:srgbClr val="0070C0"/>
                </a:solidFill>
                <a:latin typeface="+mj-lt"/>
                <a:cs typeface="Arial" pitchFamily="34" charset="0"/>
              </a:rPr>
              <a:t>dir</a:t>
            </a:r>
            <a:r>
              <a:rPr lang="tr-TR" sz="2800" b="1" dirty="0" smtClean="0">
                <a:latin typeface="+mj-lt"/>
                <a:cs typeface="Arial" pitchFamily="34" charset="0"/>
              </a:rPr>
              <a:t>.</a:t>
            </a:r>
            <a:r>
              <a:rPr lang="tr-TR" sz="2800" dirty="0" smtClean="0">
                <a:latin typeface="+mj-lt"/>
                <a:cs typeface="Arial" pitchFamily="34" charset="0"/>
              </a:rPr>
              <a:t> </a:t>
            </a:r>
            <a:r>
              <a:rPr lang="tr-TR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Diğer yandan, </a:t>
            </a:r>
            <a:r>
              <a:rPr lang="tr-TR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hava sıcaklığı yaklaşık -25 C° ile 40 C° arasında dalgalanır, mevsimsel aralık ise yaklaşık 65 C°’</a:t>
            </a:r>
            <a:r>
              <a:rPr lang="tr-TR" sz="2800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dir</a:t>
            </a:r>
            <a:r>
              <a:rPr lang="tr-TR" sz="2800" dirty="0" smtClean="0">
                <a:latin typeface="+mj-lt"/>
                <a:cs typeface="Arial" pitchFamily="34" charset="0"/>
              </a:rPr>
              <a:t>. </a:t>
            </a:r>
          </a:p>
          <a:p>
            <a:pPr marL="257175" indent="-257175" algn="just">
              <a:buFont typeface="Wingdings" pitchFamily="2" charset="2"/>
              <a:buChar char="Ø"/>
            </a:pP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732367" y="87015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26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567619" y="692696"/>
            <a:ext cx="60087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Sucul Yaşam ile İlgili Sorunlar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95536" y="1446451"/>
            <a:ext cx="828092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57175" marR="0" lvl="0" indent="-2571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 içerisindeki yaşam bazı sorunları ortaya çıkarır.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Işık suda havadan çok daha kısa mesafede ortadan kalkmaktadır,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dolayısıyla sucul birincil üretimin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çoğu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(genellikle </a:t>
            </a:r>
            <a:r>
              <a:rPr kumimoji="0" lang="tr-TR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fotosentetik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bitkiler, algler ve </a:t>
            </a:r>
            <a:r>
              <a:rPr kumimoji="0" lang="tr-TR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fitoplanktonlar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tarafından yapılan karbonun karbondioksitten karbonhidrata </a:t>
            </a:r>
            <a:r>
              <a:rPr kumimoji="0" lang="tr-TR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fiksasyonu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üstteki ilk 20-50 m (metre) ile sınırlıdır.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Dahası,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suyun oksijen taşıma kapasitesi, hacim-hacim olarak, havanınkinin sadece yaklaşık % 2,5’i kadarıdır. </a:t>
            </a:r>
            <a:endParaRPr kumimoji="0" lang="tr-TR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732367" y="87015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971600" y="1556792"/>
            <a:ext cx="72728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Sucul organizmalar için ek bir sorun,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su içerisinde verilen bir mesafede bir molekülün difüzyonu için gerekli sürenin havada aynı mesafede aynı molekülün difüzyonu için gereken süreden çok ama çok daha fazla olmasıdır</a:t>
            </a:r>
            <a:r>
              <a:rPr lang="tr-TR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Gerçekten de </a:t>
            </a: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oksijen havada, su içerisindekinden 300.000 kez daha hızlı hareket etmektedir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! </a:t>
            </a:r>
            <a:endParaRPr lang="tr-TR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1987679"/>
            <a:ext cx="835292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57175" marR="0" lvl="0" indent="-2571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Potansiyel zorluklar da;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suyun yüksek yoğunluğu ve viskozitesinden kaynaklanır.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Su havadan yaklaşık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800 kez yoğun ve yaklaşık 50 kez daha akışkandır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Viskozite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(akışkanlık) temelde sıvı moleküllerinin birbirlerine ne kadar yapıştıklarının derecesini ölçer.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Tersine, daha önce su içerisindeki yaşamın yararlarını tartışmada bahsedilen yoğunluk, birim hacim içerisindeki kütlenin ölçüsüdür. 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659583" y="620688"/>
            <a:ext cx="6008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Sucul Yaşam ile İlgili Sorunlar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732367" y="107340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30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899592" y="1988841"/>
            <a:ext cx="7416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Suyun yüksek yoğunluğu ve akışkanlığından dolayı içerisinde yüzen ya da bir akımla karşılaşan hayvanlar, </a:t>
            </a:r>
            <a:r>
              <a:rPr lang="tr-TR" sz="2800" b="1" dirty="0" smtClean="0">
                <a:solidFill>
                  <a:srgbClr val="00B050"/>
                </a:solidFill>
                <a:ea typeface="Times New Roman" pitchFamily="18" charset="0"/>
                <a:cs typeface="Arial" pitchFamily="34" charset="0"/>
              </a:rPr>
              <a:t>havada karşılaşabileceklerinden çok daha fazla bir sürtünme direnci </a:t>
            </a:r>
            <a:r>
              <a:rPr lang="tr-TR" sz="2800" dirty="0" smtClean="0">
                <a:solidFill>
                  <a:srgbClr val="00B050"/>
                </a:solidFill>
                <a:ea typeface="Times New Roman" pitchFamily="18" charset="0"/>
                <a:cs typeface="Arial" pitchFamily="34" charset="0"/>
              </a:rPr>
              <a:t>(</a:t>
            </a:r>
            <a:r>
              <a:rPr lang="tr-TR" sz="2800" dirty="0" err="1" smtClean="0">
                <a:solidFill>
                  <a:srgbClr val="00B050"/>
                </a:solidFill>
                <a:ea typeface="Times New Roman" pitchFamily="18" charset="0"/>
                <a:cs typeface="Arial" pitchFamily="34" charset="0"/>
              </a:rPr>
              <a:t>drag</a:t>
            </a:r>
            <a:r>
              <a:rPr lang="tr-TR" sz="2800" dirty="0" smtClean="0">
                <a:solidFill>
                  <a:srgbClr val="00B05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00B050"/>
                </a:solidFill>
                <a:ea typeface="Times New Roman" pitchFamily="18" charset="0"/>
                <a:cs typeface="Arial" pitchFamily="34" charset="0"/>
              </a:rPr>
              <a:t>“sürtünme” </a:t>
            </a:r>
            <a:r>
              <a:rPr lang="tr-TR" sz="2800" dirty="0" smtClean="0">
                <a:solidFill>
                  <a:srgbClr val="00B050"/>
                </a:solidFill>
                <a:ea typeface="Times New Roman" pitchFamily="18" charset="0"/>
                <a:cs typeface="Arial" pitchFamily="34" charset="0"/>
              </a:rPr>
              <a:t>adı verilir) </a:t>
            </a:r>
            <a:r>
              <a:rPr lang="tr-TR" sz="2800" b="1" dirty="0" smtClean="0">
                <a:solidFill>
                  <a:srgbClr val="00B050"/>
                </a:solidFill>
                <a:ea typeface="Times New Roman" pitchFamily="18" charset="0"/>
                <a:cs typeface="Arial" pitchFamily="34" charset="0"/>
              </a:rPr>
              <a:t>ile karşılaşırlar. </a:t>
            </a:r>
            <a:endParaRPr lang="tr-TR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4016" y="1844824"/>
            <a:ext cx="8820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tr-TR" sz="2800" dirty="0" smtClean="0">
                <a:latin typeface="+mj-lt"/>
                <a:cs typeface="Arial" pitchFamily="34" charset="0"/>
              </a:rPr>
              <a:t>Aslında, </a:t>
            </a:r>
            <a:r>
              <a:rPr lang="tr-TR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küçük organizmalar küçük vücutlarından dolayı gerçekte yavaş yüzmek zorunda olan viskoz güçlerin baskın olduğu </a:t>
            </a:r>
            <a:r>
              <a:rPr lang="tr-TR" sz="2800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Reynolds</a:t>
            </a:r>
            <a:r>
              <a:rPr lang="tr-TR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sayısı</a:t>
            </a:r>
            <a:r>
              <a:rPr lang="tr-TR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nın </a:t>
            </a:r>
            <a:r>
              <a:rPr lang="tr-TR" sz="2800" dirty="0" smtClean="0">
                <a:latin typeface="+mj-lt"/>
                <a:cs typeface="Arial" pitchFamily="34" charset="0"/>
              </a:rPr>
              <a:t>(esasen eylemsizliğin viskoz güçlere olan oranı) </a:t>
            </a:r>
            <a:r>
              <a:rPr lang="tr-TR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çok düşük olduğu bir dünyada yaşar. </a:t>
            </a:r>
          </a:p>
          <a:p>
            <a:pPr marL="257175" indent="-257175" algn="just">
              <a:buFont typeface="Wingdings" pitchFamily="2" charset="2"/>
              <a:buChar char="Ø"/>
            </a:pPr>
            <a:endParaRPr lang="tr-TR" sz="2800" dirty="0" smtClean="0">
              <a:latin typeface="+mj-lt"/>
              <a:cs typeface="Arial" pitchFamily="34" charset="0"/>
            </a:endParaRPr>
          </a:p>
          <a:p>
            <a:pPr algn="just" eaLnBrk="0" hangingPunct="0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Suya evrensel çözücü denilmesi gerçeğine rağmen,</a:t>
            </a:r>
          </a:p>
          <a:p>
            <a:pPr marL="257175" indent="-257175" algn="just"/>
            <a:r>
              <a:rPr lang="tr-TR" sz="2800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   özellikle sucul omurgasızlar için şiddetli olan başka bir problem yaratır.</a:t>
            </a:r>
          </a:p>
        </p:txBody>
      </p:sp>
      <p:sp>
        <p:nvSpPr>
          <p:cNvPr id="3" name="2 Dikdörtgen"/>
          <p:cNvSpPr/>
          <p:nvPr/>
        </p:nvSpPr>
        <p:spPr>
          <a:xfrm>
            <a:off x="1371551" y="980728"/>
            <a:ext cx="6008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Sucul Yaşam ile İlgili Sorunlar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588351" y="159023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371551" y="692696"/>
            <a:ext cx="6008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Sucul Yaşam ile İlgili Sorunlar</a:t>
            </a:r>
          </a:p>
        </p:txBody>
      </p:sp>
      <p:sp>
        <p:nvSpPr>
          <p:cNvPr id="3" name="2 Dikdörtgen"/>
          <p:cNvSpPr/>
          <p:nvPr/>
        </p:nvSpPr>
        <p:spPr>
          <a:xfrm>
            <a:off x="539552" y="1988839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0070C0"/>
                </a:solidFill>
                <a:cs typeface="Arial" pitchFamily="34" charset="0"/>
              </a:rPr>
              <a:t>Sucul hayvanlar özellikle bu kirleticilerle çok yakın temas halinde yaşamak zorundadır</a:t>
            </a:r>
            <a:r>
              <a:rPr lang="tr-TR" sz="2800" dirty="0" smtClean="0">
                <a:solidFill>
                  <a:srgbClr val="0070C0"/>
                </a:solidFill>
                <a:cs typeface="Arial" pitchFamily="34" charset="0"/>
              </a:rPr>
              <a:t>. </a:t>
            </a:r>
            <a:r>
              <a:rPr lang="tr-TR" sz="2800" dirty="0" smtClean="0">
                <a:cs typeface="Arial" pitchFamily="34" charset="0"/>
              </a:rPr>
              <a:t>Örneğin, sucul omurgasızların gaz değişim yüzeylerinin daima kendilerini çevreleyen sıvı ile direkt temasta olduğunu göz önüne alınız. </a:t>
            </a:r>
          </a:p>
          <a:p>
            <a:pPr marL="257175" indent="-257175" algn="just">
              <a:buFont typeface="Wingdings" pitchFamily="2" charset="2"/>
              <a:buChar char="Ø"/>
            </a:pPr>
            <a:endParaRPr lang="tr-TR" sz="2400" dirty="0" smtClean="0">
              <a:cs typeface="Arial" pitchFamily="34" charset="0"/>
            </a:endParaRPr>
          </a:p>
          <a:p>
            <a:pPr marL="257175" indent="-257175" algn="just">
              <a:buFont typeface="Wingdings" pitchFamily="2" charset="2"/>
              <a:buChar char="Ø"/>
            </a:pPr>
            <a:endParaRPr lang="tr-TR" sz="2800" dirty="0"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732367" y="35332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33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755576" y="1052736"/>
            <a:ext cx="7416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0" indent="-257175" algn="just">
              <a:buFont typeface="Wingdings" pitchFamily="2" charset="2"/>
              <a:buChar char="Ø"/>
            </a:pPr>
            <a:r>
              <a:rPr lang="tr-TR" sz="2800" dirty="0" smtClean="0">
                <a:cs typeface="Arial" pitchFamily="34" charset="0"/>
              </a:rPr>
              <a:t> </a:t>
            </a:r>
            <a:r>
              <a:rPr lang="tr-TR" sz="2800" dirty="0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Sucul omurgasızların yaşam döngüsünde çok yaygın serbest yaşayan </a:t>
            </a:r>
            <a:r>
              <a:rPr lang="tr-TR" sz="2800" b="1" dirty="0" err="1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embriyonik</a:t>
            </a:r>
            <a:r>
              <a:rPr lang="tr-TR" sz="2800" b="1" dirty="0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 ve </a:t>
            </a:r>
            <a:r>
              <a:rPr lang="tr-TR" sz="2800" b="1" dirty="0" err="1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larval</a:t>
            </a:r>
            <a:r>
              <a:rPr lang="tr-TR" sz="2800" b="1" dirty="0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 safhalar özellikle kirletici saldırısına, kısmen yüksek </a:t>
            </a:r>
            <a:r>
              <a:rPr lang="tr-TR" sz="2800" b="1" dirty="0" smtClean="0">
                <a:solidFill>
                  <a:srgbClr val="00B050"/>
                </a:solidFill>
                <a:ea typeface="Times New Roman" pitchFamily="18" charset="0"/>
                <a:cs typeface="Arial" pitchFamily="34" charset="0"/>
              </a:rPr>
              <a:t>yüzey alanı : hacim </a:t>
            </a:r>
            <a:r>
              <a:rPr lang="tr-TR" sz="2800" b="1" dirty="0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oranından dolayı </a:t>
            </a:r>
            <a:r>
              <a:rPr lang="tr-TR" sz="2800" dirty="0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ve kısmen de geçirdikleri çok karmaşık ve kritik gelişim süreçlerinden dolayı hassas görülmektedir</a:t>
            </a:r>
            <a:r>
              <a:rPr lang="tr-TR" sz="2800" dirty="0" smtClean="0">
                <a:ea typeface="Times New Roman" pitchFamily="18" charset="0"/>
                <a:cs typeface="Arial" pitchFamily="34" charset="0"/>
              </a:rPr>
              <a:t>. </a:t>
            </a:r>
            <a:r>
              <a:rPr lang="tr-TR" sz="2800" b="1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Aslında gelişim safhaları, verilen herhangi bir zehirli maddenin kötü etkilerinden aynı türün yetişkinlerini etkilenmesi için gerekli yoğunluğun sadece 1/10 ile 1/100 arasındaki dozda bile tipik olarak aynı derecede zarar görür.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23528" y="1547500"/>
            <a:ext cx="8424936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57175" marR="0" lvl="0" indent="-2571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257175" indent="-257175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Diğer gazlar gibi, 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karbondioksit de suda çözülür</a:t>
            </a: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Bilim insanları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okyanusların son 50 yılda yaydığımız CO2’in yaklaşık 1/3’ünü özümsediğini </a:t>
            </a: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tahmin etmektedir. 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İnanılmaz bir şekilde </a:t>
            </a: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bu CO2 alımı deniz suyunun bikarbonat tamponlama sistemini mahvetmiştir</a:t>
            </a:r>
            <a:r>
              <a:rPr lang="tr-TR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57175" indent="-257175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257175" indent="-257175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00B050"/>
                </a:solidFill>
              </a:rPr>
              <a:t>Ve </a:t>
            </a:r>
            <a:r>
              <a:rPr lang="tr-TR" sz="2800" b="1" dirty="0" smtClean="0">
                <a:solidFill>
                  <a:srgbClr val="00B050"/>
                </a:solidFill>
              </a:rPr>
              <a:t>okyanus </a:t>
            </a:r>
            <a:r>
              <a:rPr lang="tr-TR" sz="2800" b="1" dirty="0" err="1" smtClean="0">
                <a:solidFill>
                  <a:srgbClr val="00B050"/>
                </a:solidFill>
              </a:rPr>
              <a:t>pH’sını</a:t>
            </a:r>
            <a:r>
              <a:rPr lang="tr-TR" sz="2800" b="1" dirty="0" smtClean="0">
                <a:solidFill>
                  <a:srgbClr val="00B050"/>
                </a:solidFill>
              </a:rPr>
              <a:t> yaklaşık 0,1 </a:t>
            </a:r>
            <a:r>
              <a:rPr lang="tr-TR" sz="2800" b="1" dirty="0" err="1" smtClean="0">
                <a:solidFill>
                  <a:srgbClr val="00B050"/>
                </a:solidFill>
              </a:rPr>
              <a:t>pH</a:t>
            </a:r>
            <a:r>
              <a:rPr lang="tr-TR" sz="2800" b="1" dirty="0" smtClean="0">
                <a:solidFill>
                  <a:srgbClr val="00B050"/>
                </a:solidFill>
              </a:rPr>
              <a:t> </a:t>
            </a:r>
            <a:r>
              <a:rPr lang="tr-TR" sz="2800" dirty="0" smtClean="0">
                <a:solidFill>
                  <a:srgbClr val="00B050"/>
                </a:solidFill>
              </a:rPr>
              <a:t>birimi düşürmüştür. </a:t>
            </a:r>
            <a:endParaRPr lang="tr-TR" sz="28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257175" marR="0" lvl="0" indent="-2571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tr-TR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515567" y="1196752"/>
            <a:ext cx="6008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Sucul Yaşam ile İlgili Sorunlar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804375" y="87015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1412777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>
              <a:buFont typeface="Wingdings" pitchFamily="2" charset="2"/>
              <a:buChar char="Ø"/>
            </a:pPr>
            <a:r>
              <a:rPr lang="tr-TR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Tatlı suda yaşayan organizmalar tatlı su ortamına özgü birçok zorlukla karşılaşır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İlk önce </a:t>
            </a: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tatlı su kütlelerinin çoğu sonuçta kısa ömürlüdür, küçük gölet ve göller yıllık ya da daha kısa aralıklarda kurumaya maruz kalır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52425" indent="-352425" algn="just"/>
            <a:endParaRPr lang="tr-TR" sz="2800" b="1" dirty="0" smtClean="0">
              <a:latin typeface="Arial" pitchFamily="34" charset="0"/>
              <a:cs typeface="Arial" pitchFamily="34" charset="0"/>
            </a:endParaRPr>
          </a:p>
          <a:p>
            <a:pPr marL="352425" indent="-352425" algn="just">
              <a:buFont typeface="Wingdings" pitchFamily="2" charset="2"/>
              <a:buChar char="Ø"/>
            </a:pP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Deniz omurgasızlarının çoğu bunun gibi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yüksek dereceli habitat güvensizliklerine maruz kalmaz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. </a:t>
            </a: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marL="352425" indent="-352425" algn="just">
              <a:buFont typeface="Wingdings" pitchFamily="2" charset="2"/>
              <a:buChar char="Ø"/>
            </a:pP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marL="352425" indent="-352425" algn="just">
              <a:buFont typeface="Wingdings" pitchFamily="2" charset="2"/>
              <a:buChar char="Ø"/>
            </a:pP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marL="352425" indent="-352425" algn="just"/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443559" y="188640"/>
            <a:ext cx="6008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Sucul Yaşam ile İlgili Sorunlar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5324965" y="0"/>
            <a:ext cx="3567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36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187624" y="1196752"/>
            <a:ext cx="69847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İkinci olarak 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tatlı su organizmalarının </a:t>
            </a:r>
            <a:r>
              <a:rPr lang="tr-TR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vücut içi sıvıları, kendilerini çevreleyen ortamdan daima daha yüksek </a:t>
            </a:r>
            <a:r>
              <a:rPr lang="tr-TR" sz="28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ozmotik</a:t>
            </a:r>
            <a:r>
              <a:rPr lang="tr-TR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yoğunluktadır;</a:t>
            </a: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tr-TR" sz="2800" dirty="0" smtClean="0">
                <a:latin typeface="Arial" pitchFamily="34" charset="0"/>
                <a:cs typeface="Arial" pitchFamily="34" charset="0"/>
              </a:rPr>
              <a:t>yani tatlı su organizmaları çevrelerine karşı </a:t>
            </a:r>
            <a:r>
              <a:rPr lang="tr-TR" sz="2800" b="1" dirty="0" err="1" smtClean="0">
                <a:latin typeface="Arial" pitchFamily="34" charset="0"/>
                <a:cs typeface="Arial" pitchFamily="34" charset="0"/>
              </a:rPr>
              <a:t>hiperozmotiktir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ve su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ozmotik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yoğunluk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gradiyentinde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organizma içine difüzyon olma eğilimindedir.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37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043608" y="1628800"/>
            <a:ext cx="71287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Bunun aksine, 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deniz omurgasızları yaşadıkları ortam içerisinde </a:t>
            </a:r>
            <a:r>
              <a:rPr lang="tr-TR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ozmotik</a:t>
            </a:r>
            <a:r>
              <a:rPr lang="tr-T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dengededir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; yani </a:t>
            </a: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vücut sıvıları içerisindeki çözünen madde yoğunluğu çevresindeki deniz suyundakine eşittir.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79512" y="1802433"/>
            <a:ext cx="8496944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2425" marR="0" lvl="0" indent="-3524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Ayrıca, tatlı su ortamında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(tanım gereği tatlı su)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tuz göreceli olarak nadir olduğundan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tr-TR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embriyonik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gelişim için gerekli tüm tuzların çoğu yumurtaya anne tarafından sağlanmak zorundadır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352425" marR="0" lvl="0" indent="-3524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Buna karşın,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deniz embriyolarının farklılaşma ve büyümesi için gereken tüm tuzlar hâlihazırda kendilerini çevreleyen ortamda bulunmaktadır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52425" marR="0" lvl="0" indent="-3524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lang="tr-TR" sz="2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2425" marR="0" lvl="0" indent="-3524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443559" y="620688"/>
            <a:ext cx="6008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Sucul Yaşam ile İlgili Sorunlar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804375" y="107340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39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899592" y="1052736"/>
            <a:ext cx="734481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tr-TR" sz="2800" b="1" dirty="0" smtClean="0">
                <a:latin typeface="Arial" pitchFamily="34" charset="0"/>
                <a:cs typeface="Arial" pitchFamily="34" charset="0"/>
              </a:rPr>
              <a:t>Tatlı sudaki tuzların göreceli azlığı içerisinde yaşayan hayvanlar için ek alt bölümlemelere sahiptir. </a:t>
            </a:r>
            <a:r>
              <a:rPr lang="tr-T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İçeri giren suyu sürekli dışarı atmak zorunda olan tatlı su organizmaları sıklıkla idrar vücudu terk etmeden önce değerli tuzların idrardan geri alınması için karmaşık fizyolojik mekanizmalara sahiptir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tr-TR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aynı zamanda meydana gelen tuz eksikliklerini tamamlayacak mekanizmalara da sahip olması gerekir.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51520" y="1845404"/>
            <a:ext cx="85689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57175" marR="0" lvl="0" indent="-2571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Son olarak,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tuzlu suyun </a:t>
            </a:r>
            <a:r>
              <a:rPr kumimoji="0" lang="tr-TR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pH’ı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zaman ve boyut açısından tatlı suyun </a:t>
            </a:r>
            <a:r>
              <a:rPr kumimoji="0" lang="tr-TR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pH’ından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çok daha az değişkendir.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Tuzlu suyun </a:t>
            </a:r>
            <a:r>
              <a:rPr kumimoji="0" lang="tr-TR" sz="28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pH’ı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8,1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civarında olup bu değer bikarbonat iyonunun inanılmaz tamponlama kapasitesi sayesinde sağlanır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257175" marR="0" lvl="0" indent="-2571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Çoğu tatlı su ortamı bunun gibi yüksek tamponlama kapasitesinden yoksundur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ve 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dolayısıyla suyun </a:t>
            </a:r>
            <a:r>
              <a:rPr kumimoji="0" lang="tr-TR" sz="28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pH’ı</a:t>
            </a: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yerel olarak asit ve baz içeriği bakımından çok daha fazla dalgalanma göstermektedir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371551" y="1124744"/>
            <a:ext cx="6008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Sucul Yaşam ile İlgili Sorunlar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4660359" y="231031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40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656074" y="908720"/>
            <a:ext cx="58318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Yaşamın Kökeni ve Çeşitliliği</a:t>
            </a:r>
          </a:p>
        </p:txBody>
      </p:sp>
      <p:sp>
        <p:nvSpPr>
          <p:cNvPr id="3" name="2 Dikdörtgen"/>
          <p:cNvSpPr/>
          <p:nvPr/>
        </p:nvSpPr>
        <p:spPr>
          <a:xfrm>
            <a:off x="0" y="1916832"/>
            <a:ext cx="86409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tr-TR" sz="2800" b="1" u="sng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Hava, tuzlu ve tatlı suyun özelliklerini göz önüne aldığımızda, yaşamın neden okyanustan kaynaklanmak zorunda olduğunu anlamak kolaydır</a:t>
            </a:r>
            <a:r>
              <a:rPr lang="tr-TR" sz="2800" dirty="0" smtClean="0">
                <a:solidFill>
                  <a:srgbClr val="0070C0"/>
                </a:solidFill>
                <a:latin typeface="+mj-lt"/>
                <a:cs typeface="Arial" pitchFamily="34" charset="0"/>
              </a:rPr>
              <a:t>.</a:t>
            </a:r>
          </a:p>
          <a:p>
            <a:pPr marL="257175" indent="-257175" algn="just">
              <a:buFont typeface="Wingdings" pitchFamily="2" charset="2"/>
              <a:buChar char="Ø"/>
            </a:pPr>
            <a:endParaRPr lang="tr-TR" sz="2800" dirty="0" smtClean="0">
              <a:latin typeface="+mj-lt"/>
              <a:cs typeface="Arial" pitchFamily="34" charset="0"/>
            </a:endParaRPr>
          </a:p>
          <a:p>
            <a:pPr marL="257175" indent="-257175" algn="just">
              <a:buFont typeface="Wingdings" pitchFamily="2" charset="2"/>
              <a:buChar char="Ø"/>
            </a:pPr>
            <a:r>
              <a:rPr lang="tr-TR" sz="2800" b="1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Yaşam bir kere ortaya çıktıktan sonra tuzlu su ortamından diğer habitatlara geçişi olası kılan çeşitli önuyumlar “</a:t>
            </a:r>
            <a:r>
              <a:rPr lang="tr-TR" sz="2800" b="1" u="sng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preadaptasyonlar</a:t>
            </a:r>
            <a:r>
              <a:rPr lang="tr-TR" sz="2800" b="1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” nihayetinde evrimleşmiştir</a:t>
            </a:r>
            <a:r>
              <a:rPr lang="tr-TR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.  </a:t>
            </a:r>
            <a:endParaRPr lang="tr-TR" sz="2800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660359" y="179348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41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87624" y="911042"/>
            <a:ext cx="708072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200" b="1" i="1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İleri Tartışma ve Araştırma Konuları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07504" y="2258869"/>
            <a:ext cx="88204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Küçük omurgasızlar hangi yollar ile düşük </a:t>
            </a:r>
            <a:r>
              <a:rPr kumimoji="0" lang="tr-TR" sz="2800" b="0" i="0" u="none" strike="noStrike" cap="none" normalizeH="0" baseline="0" dirty="0" err="1" smtClean="0">
                <a:ln>
                  <a:noFill/>
                </a:ln>
                <a:solidFill>
                  <a:srgbClr val="231F2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Reynolds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231F2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sayısındaki yaşama adapte olmuşlardır?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4983887" y="0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Bölüm 1: Giriş ve Çevresel Faktörler</a:t>
            </a:r>
            <a:endParaRPr lang="tr-TR" b="1" u="sng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BCEB1-382A-49C2-83C5-2C71B9841FCB}" type="slidenum">
              <a:rPr lang="tr-TR" smtClean="0"/>
              <a:pPr/>
              <a:t>42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</TotalTime>
  <Words>2337</Words>
  <Application>Microsoft Office PowerPoint</Application>
  <PresentationFormat>Ekran Gösterisi (4:3)</PresentationFormat>
  <Paragraphs>274</Paragraphs>
  <Slides>42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42</vt:i4>
      </vt:variant>
    </vt:vector>
  </HeadingPairs>
  <TitlesOfParts>
    <vt:vector size="44" baseType="lpstr">
      <vt:lpstr>Ofis Teması</vt:lpstr>
      <vt:lpstr>Cumba</vt:lpstr>
      <vt:lpstr>OMURGASIZLAR BİYOLOJİSİ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Tablo 1.1. Farklı Yaşam Tipleri Olan İki Ana Çevrede, Sucul ve Karasal, Su ve Havanın Fiziksel Özelliklerinin Farklı Yansımalarının Özeti 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User</dc:creator>
  <cp:lastModifiedBy>PRO2000</cp:lastModifiedBy>
  <cp:revision>57</cp:revision>
  <dcterms:created xsi:type="dcterms:W3CDTF">2013-09-23T08:52:39Z</dcterms:created>
  <dcterms:modified xsi:type="dcterms:W3CDTF">2018-09-26T09:18:34Z</dcterms:modified>
</cp:coreProperties>
</file>