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0"/>
  </p:handoutMasterIdLst>
  <p:sldIdLst>
    <p:sldId id="256" r:id="rId2"/>
    <p:sldId id="257" r:id="rId3"/>
    <p:sldId id="259" r:id="rId4"/>
    <p:sldId id="333" r:id="rId5"/>
    <p:sldId id="334" r:id="rId6"/>
    <p:sldId id="340" r:id="rId7"/>
    <p:sldId id="341" r:id="rId8"/>
    <p:sldId id="261" r:id="rId9"/>
    <p:sldId id="344" r:id="rId10"/>
    <p:sldId id="343" r:id="rId11"/>
    <p:sldId id="264" r:id="rId12"/>
    <p:sldId id="347" r:id="rId13"/>
    <p:sldId id="345" r:id="rId14"/>
    <p:sldId id="263" r:id="rId15"/>
    <p:sldId id="346" r:id="rId16"/>
    <p:sldId id="354" r:id="rId17"/>
    <p:sldId id="360" r:id="rId18"/>
    <p:sldId id="357" r:id="rId19"/>
    <p:sldId id="272" r:id="rId20"/>
    <p:sldId id="275" r:id="rId21"/>
    <p:sldId id="274" r:id="rId22"/>
    <p:sldId id="277" r:id="rId23"/>
    <p:sldId id="280" r:id="rId24"/>
    <p:sldId id="281" r:id="rId25"/>
    <p:sldId id="284" r:id="rId26"/>
    <p:sldId id="291" r:id="rId27"/>
    <p:sldId id="293" r:id="rId28"/>
    <p:sldId id="294" r:id="rId29"/>
    <p:sldId id="295" r:id="rId30"/>
    <p:sldId id="296" r:id="rId31"/>
    <p:sldId id="298" r:id="rId32"/>
    <p:sldId id="303" r:id="rId33"/>
    <p:sldId id="306" r:id="rId34"/>
    <p:sldId id="314" r:id="rId35"/>
    <p:sldId id="361" r:id="rId36"/>
    <p:sldId id="383" r:id="rId37"/>
    <p:sldId id="371" r:id="rId38"/>
    <p:sldId id="384" r:id="rId39"/>
    <p:sldId id="323" r:id="rId40"/>
    <p:sldId id="385" r:id="rId41"/>
    <p:sldId id="327" r:id="rId42"/>
    <p:sldId id="386" r:id="rId43"/>
    <p:sldId id="328" r:id="rId44"/>
    <p:sldId id="387" r:id="rId45"/>
    <p:sldId id="329" r:id="rId46"/>
    <p:sldId id="388" r:id="rId47"/>
    <p:sldId id="330" r:id="rId48"/>
    <p:sldId id="390" r:id="rId4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22" autoAdjust="0"/>
    <p:restoredTop sz="94667" autoAdjust="0"/>
  </p:normalViewPr>
  <p:slideViewPr>
    <p:cSldViewPr>
      <p:cViewPr varScale="1">
        <p:scale>
          <a:sx n="110" d="100"/>
          <a:sy n="110" d="100"/>
        </p:scale>
        <p:origin x="103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14.01.2020</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BAHÇE BİTKİLERİ BÖLÜMÜ</a:t>
            </a:r>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ZİRAAT FAKÜLTESİ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BBB304-Meyve Çoğaltma Teknikleri</a:t>
            </a: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Ümit SERDAR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3600" dirty="0"/>
              <a:t>Meyve fidanı üretiminde kullanılan anaçlar</a:t>
            </a:r>
            <a:endParaRPr lang="tr-TR" altLang="tr-TR" sz="24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Hafta-7</a:t>
            </a:r>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BBB304-Meyve Çoğaltma Teknikleri</a:t>
            </a:r>
          </a:p>
          <a:p>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tr-TR">
                <a:solidFill>
                  <a:schemeClr val="accent2"/>
                </a:solidFill>
              </a:rPr>
              <a:t>BADEM ANAÇLARI</a:t>
            </a:r>
          </a:p>
        </p:txBody>
      </p:sp>
      <p:sp>
        <p:nvSpPr>
          <p:cNvPr id="2051" name="Rectangle 3"/>
          <p:cNvSpPr>
            <a:spLocks noGrp="1" noChangeArrowheads="1"/>
          </p:cNvSpPr>
          <p:nvPr>
            <p:ph idx="1"/>
          </p:nvPr>
        </p:nvSpPr>
        <p:spPr/>
        <p:txBody>
          <a:bodyPr>
            <a:normAutofit/>
          </a:bodyPr>
          <a:lstStyle/>
          <a:p>
            <a:pPr algn="just" eaLnBrk="1" hangingPunct="1"/>
            <a:r>
              <a:rPr lang="tr-TR" sz="2800">
                <a:solidFill>
                  <a:schemeClr val="accent2"/>
                </a:solidFill>
              </a:rPr>
              <a:t>Garrigues</a:t>
            </a:r>
            <a:r>
              <a:rPr lang="tr-TR" sz="2800"/>
              <a:t>: </a:t>
            </a:r>
            <a:r>
              <a:rPr lang="tr-TR" sz="2800">
                <a:solidFill>
                  <a:srgbClr val="FF0000"/>
                </a:solidFill>
              </a:rPr>
              <a:t>Generatif anaç</a:t>
            </a:r>
            <a:r>
              <a:rPr lang="tr-TR" sz="2800"/>
              <a:t>. Hafif acı badem kokusu olan bir çeşit. Yozları kuvvetli gelişir. </a:t>
            </a:r>
            <a:r>
              <a:rPr lang="tr-TR" sz="2800">
                <a:solidFill>
                  <a:srgbClr val="FF0000"/>
                </a:solidFill>
              </a:rPr>
              <a:t>Nematoda hassastır</a:t>
            </a:r>
            <a:r>
              <a:rPr lang="tr-TR" sz="2800"/>
              <a:t>. </a:t>
            </a:r>
          </a:p>
          <a:p>
            <a:pPr eaLnBrk="1" hangingPunct="1">
              <a:buFont typeface="Wingdings 2" pitchFamily="18" charset="2"/>
              <a:buNone/>
            </a:pPr>
            <a:endParaRPr lang="tr-TR" sz="2800"/>
          </a:p>
        </p:txBody>
      </p:sp>
      <p:pic>
        <p:nvPicPr>
          <p:cNvPr id="6148" name="Picture 5" descr="https://encrypted-tbn2.google.com/images?q=tbn:ANd9GcTwAp_p3WYwWQ6udPqcALKfUHJMIR_iO3jI-Ad96B8l_Bjn6qMrA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429000"/>
            <a:ext cx="2017713"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641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pPr eaLnBrk="1" hangingPunct="1"/>
            <a:r>
              <a:rPr lang="tr-TR">
                <a:solidFill>
                  <a:schemeClr val="accent2"/>
                </a:solidFill>
              </a:rPr>
              <a:t>GF 677</a:t>
            </a:r>
            <a:endParaRPr lang="tr-TR"/>
          </a:p>
        </p:txBody>
      </p:sp>
      <p:sp>
        <p:nvSpPr>
          <p:cNvPr id="7171" name="İçerik Yer Tutucusu 2"/>
          <p:cNvSpPr>
            <a:spLocks noGrp="1"/>
          </p:cNvSpPr>
          <p:nvPr>
            <p:ph idx="1"/>
          </p:nvPr>
        </p:nvSpPr>
        <p:spPr/>
        <p:txBody>
          <a:bodyPr/>
          <a:lstStyle/>
          <a:p>
            <a:pPr eaLnBrk="1" hangingPunct="1"/>
            <a:r>
              <a:rPr lang="tr-TR">
                <a:solidFill>
                  <a:srgbClr val="FF0000"/>
                </a:solidFill>
              </a:rPr>
              <a:t>Şeftali ve badem melezi</a:t>
            </a:r>
            <a:r>
              <a:rPr lang="tr-TR"/>
              <a:t> olan bu anaç Fransa’da INRA Araştırma Enstitüsünde geliştirilmiştir.</a:t>
            </a:r>
          </a:p>
          <a:p>
            <a:pPr eaLnBrk="1" hangingPunct="1"/>
            <a:r>
              <a:rPr lang="tr-TR"/>
              <a:t>Özellikle Akdeniz’e kıyısı olan ülkelerde yaygın olarak kullanılmaktadır</a:t>
            </a:r>
          </a:p>
          <a:p>
            <a:pPr eaLnBrk="1" hangingPunct="1"/>
            <a:r>
              <a:rPr lang="tr-TR">
                <a:solidFill>
                  <a:srgbClr val="FF0000"/>
                </a:solidFill>
              </a:rPr>
              <a:t>Kuvvetli gelişen bir anaç olup 5x4m yada 5x3m</a:t>
            </a:r>
            <a:r>
              <a:rPr lang="tr-TR"/>
              <a:t> dikim mesafesi uygulandığı gibi V yada Y terbiye sistemlerinde 5x2,m dikim uygulanabilir. </a:t>
            </a:r>
            <a:br>
              <a:rPr lang="tr-TR"/>
            </a:br>
            <a:endParaRPr lang="tr-TR"/>
          </a:p>
        </p:txBody>
      </p:sp>
    </p:spTree>
    <p:extLst>
      <p:ext uri="{BB962C8B-B14F-4D97-AF65-F5344CB8AC3E}">
        <p14:creationId xmlns:p14="http://schemas.microsoft.com/office/powerpoint/2010/main" val="741875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Başlık 1"/>
          <p:cNvSpPr>
            <a:spLocks noGrp="1"/>
          </p:cNvSpPr>
          <p:nvPr>
            <p:ph type="title"/>
          </p:nvPr>
        </p:nvSpPr>
        <p:spPr/>
        <p:txBody>
          <a:bodyPr/>
          <a:lstStyle/>
          <a:p>
            <a:pPr eaLnBrk="1" hangingPunct="1"/>
            <a:r>
              <a:rPr lang="tr-TR">
                <a:solidFill>
                  <a:schemeClr val="accent2"/>
                </a:solidFill>
              </a:rPr>
              <a:t>GN</a:t>
            </a:r>
            <a:endParaRPr lang="tr-TR"/>
          </a:p>
        </p:txBody>
      </p:sp>
      <p:sp>
        <p:nvSpPr>
          <p:cNvPr id="13315" name="İçerik Yer Tutucusu 2"/>
          <p:cNvSpPr>
            <a:spLocks noGrp="1"/>
          </p:cNvSpPr>
          <p:nvPr>
            <p:ph idx="1"/>
          </p:nvPr>
        </p:nvSpPr>
        <p:spPr>
          <a:xfrm>
            <a:off x="457200" y="1989138"/>
            <a:ext cx="8229600" cy="4389437"/>
          </a:xfrm>
        </p:spPr>
        <p:txBody>
          <a:bodyPr/>
          <a:lstStyle/>
          <a:p>
            <a:pPr eaLnBrk="1" hangingPunct="1"/>
            <a:r>
              <a:rPr lang="tr-TR">
                <a:solidFill>
                  <a:srgbClr val="FF0000"/>
                </a:solidFill>
              </a:rPr>
              <a:t>P.Persica x P.Persica x P. Dulce</a:t>
            </a:r>
            <a:r>
              <a:rPr lang="tr-TR"/>
              <a:t> türlerinin melezlenmesi ile elde edilmiş olup 3 önemli GN anacı ticari olarak üretilmektedir. </a:t>
            </a:r>
          </a:p>
          <a:p>
            <a:pPr eaLnBrk="1" hangingPunct="1"/>
            <a:r>
              <a:rPr lang="tr-TR"/>
              <a:t>En önemli </a:t>
            </a:r>
            <a:r>
              <a:rPr lang="tr-TR">
                <a:solidFill>
                  <a:srgbClr val="FF0000"/>
                </a:solidFill>
              </a:rPr>
              <a:t>GN anaçları; GN 15 (Garnem</a:t>
            </a:r>
            <a:r>
              <a:rPr lang="tr-TR"/>
              <a:t>); GN 22 (Felinem) ve GN 9 anaçlarıdır. </a:t>
            </a:r>
          </a:p>
          <a:p>
            <a:pPr eaLnBrk="1" hangingPunct="1"/>
            <a:r>
              <a:rPr lang="tr-TR"/>
              <a:t>Garnem anacı en yaygın kullanılan GN anacıdır.</a:t>
            </a:r>
            <a:br>
              <a:rPr lang="tr-TR"/>
            </a:br>
            <a:endParaRPr lang="tr-TR"/>
          </a:p>
        </p:txBody>
      </p:sp>
    </p:spTree>
    <p:extLst>
      <p:ext uri="{BB962C8B-B14F-4D97-AF65-F5344CB8AC3E}">
        <p14:creationId xmlns:p14="http://schemas.microsoft.com/office/powerpoint/2010/main" val="3759004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Başlık 1"/>
          <p:cNvSpPr>
            <a:spLocks noGrp="1"/>
          </p:cNvSpPr>
          <p:nvPr>
            <p:ph type="title"/>
          </p:nvPr>
        </p:nvSpPr>
        <p:spPr/>
        <p:txBody>
          <a:bodyPr/>
          <a:lstStyle/>
          <a:p>
            <a:pPr eaLnBrk="1" hangingPunct="1"/>
            <a:endParaRPr lang="tr-TR"/>
          </a:p>
        </p:txBody>
      </p:sp>
      <p:sp>
        <p:nvSpPr>
          <p:cNvPr id="14339" name="İçerik Yer Tutucusu 2"/>
          <p:cNvSpPr>
            <a:spLocks noGrp="1"/>
          </p:cNvSpPr>
          <p:nvPr>
            <p:ph idx="1"/>
          </p:nvPr>
        </p:nvSpPr>
        <p:spPr/>
        <p:txBody>
          <a:bodyPr/>
          <a:lstStyle/>
          <a:p>
            <a:pPr eaLnBrk="1" hangingPunct="1"/>
            <a:r>
              <a:rPr lang="tr-TR">
                <a:solidFill>
                  <a:srgbClr val="FF0000"/>
                </a:solidFill>
              </a:rPr>
              <a:t>Kök ur nematoduna</a:t>
            </a:r>
            <a:r>
              <a:rPr lang="tr-TR"/>
              <a:t> dayanıklıdır.</a:t>
            </a:r>
          </a:p>
          <a:p>
            <a:pPr eaLnBrk="1" hangingPunct="1"/>
            <a:r>
              <a:rPr lang="tr-TR">
                <a:solidFill>
                  <a:srgbClr val="FF0000"/>
                </a:solidFill>
              </a:rPr>
              <a:t>Kuvvetli gelişen, toprağa bağlanması iyi</a:t>
            </a:r>
            <a:r>
              <a:rPr lang="tr-TR"/>
              <a:t> olan bir anaçtır. </a:t>
            </a:r>
          </a:p>
          <a:p>
            <a:pPr eaLnBrk="1" hangingPunct="1"/>
            <a:r>
              <a:rPr lang="tr-TR">
                <a:solidFill>
                  <a:srgbClr val="FF0000"/>
                </a:solidFill>
              </a:rPr>
              <a:t>Şeftali, nektarin, erik ve badem</a:t>
            </a:r>
            <a:r>
              <a:rPr lang="tr-TR"/>
              <a:t> çeşitleri için anaç olarak kullanılmaktadır.</a:t>
            </a:r>
          </a:p>
          <a:p>
            <a:pPr eaLnBrk="1" hangingPunct="1"/>
            <a:endParaRPr lang="tr-TR"/>
          </a:p>
        </p:txBody>
      </p:sp>
    </p:spTree>
    <p:extLst>
      <p:ext uri="{BB962C8B-B14F-4D97-AF65-F5344CB8AC3E}">
        <p14:creationId xmlns:p14="http://schemas.microsoft.com/office/powerpoint/2010/main" val="2515318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Başlık 1"/>
          <p:cNvSpPr>
            <a:spLocks noGrp="1"/>
          </p:cNvSpPr>
          <p:nvPr>
            <p:ph type="title"/>
          </p:nvPr>
        </p:nvSpPr>
        <p:spPr/>
        <p:txBody>
          <a:bodyPr/>
          <a:lstStyle/>
          <a:p>
            <a:pPr eaLnBrk="1" hangingPunct="1"/>
            <a:endParaRPr lang="tr-TR"/>
          </a:p>
        </p:txBody>
      </p:sp>
      <p:pic>
        <p:nvPicPr>
          <p:cNvPr id="15363" name="Picture 2" descr="http://www.irgeler.com.tr/gmi/anaclar/1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8313" y="620713"/>
            <a:ext cx="8181975" cy="5400675"/>
          </a:xfrm>
          <a:noFill/>
        </p:spPr>
      </p:pic>
    </p:spTree>
    <p:extLst>
      <p:ext uri="{BB962C8B-B14F-4D97-AF65-F5344CB8AC3E}">
        <p14:creationId xmlns:p14="http://schemas.microsoft.com/office/powerpoint/2010/main" val="101445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27088" y="1341438"/>
            <a:ext cx="7848600" cy="2374900"/>
          </a:xfrm>
        </p:spPr>
        <p:txBody>
          <a:bodyPr/>
          <a:lstStyle/>
          <a:p>
            <a:pPr eaLnBrk="1" hangingPunct="1"/>
            <a:r>
              <a:rPr lang="tr-TR" sz="6600">
                <a:solidFill>
                  <a:schemeClr val="accent2"/>
                </a:solidFill>
              </a:rPr>
              <a:t>KAYISI ANAÇLARI</a:t>
            </a:r>
          </a:p>
        </p:txBody>
      </p:sp>
    </p:spTree>
    <p:extLst>
      <p:ext uri="{BB962C8B-B14F-4D97-AF65-F5344CB8AC3E}">
        <p14:creationId xmlns:p14="http://schemas.microsoft.com/office/powerpoint/2010/main" val="222215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457200" y="1052513"/>
            <a:ext cx="8229600" cy="5272087"/>
          </a:xfrm>
        </p:spPr>
        <p:txBody>
          <a:bodyPr>
            <a:normAutofit lnSpcReduction="10000"/>
          </a:bodyPr>
          <a:lstStyle/>
          <a:p>
            <a:pPr marL="274320" indent="-274320" eaLnBrk="1" fontAlgn="auto" hangingPunct="1">
              <a:lnSpc>
                <a:spcPct val="90000"/>
              </a:lnSpc>
              <a:spcAft>
                <a:spcPts val="0"/>
              </a:spcAft>
              <a:buClr>
                <a:schemeClr val="accent3"/>
              </a:buClr>
              <a:buFont typeface="Wingdings 2"/>
              <a:buChar char=""/>
              <a:defRPr/>
            </a:pPr>
            <a:r>
              <a:rPr lang="tr-TR" sz="2400" dirty="0">
                <a:solidFill>
                  <a:schemeClr val="accent2"/>
                </a:solidFill>
              </a:rPr>
              <a:t>ERİK KLONLARI</a:t>
            </a:r>
          </a:p>
          <a:p>
            <a:pPr marL="274320" indent="-274320" eaLnBrk="1" fontAlgn="auto" hangingPunct="1">
              <a:lnSpc>
                <a:spcPct val="90000"/>
              </a:lnSpc>
              <a:spcAft>
                <a:spcPts val="0"/>
              </a:spcAft>
              <a:buClr>
                <a:schemeClr val="accent3"/>
              </a:buClr>
              <a:buFont typeface="Wingdings 2"/>
              <a:buChar char=""/>
              <a:defRPr/>
            </a:pPr>
            <a:r>
              <a:rPr lang="tr-TR" sz="2400" dirty="0" err="1"/>
              <a:t>Pixy</a:t>
            </a:r>
            <a:endParaRPr lang="tr-TR" sz="2400" dirty="0"/>
          </a:p>
          <a:p>
            <a:pPr marL="274320" indent="-274320" eaLnBrk="1" fontAlgn="auto" hangingPunct="1">
              <a:lnSpc>
                <a:spcPct val="90000"/>
              </a:lnSpc>
              <a:spcAft>
                <a:spcPts val="0"/>
              </a:spcAft>
              <a:buClr>
                <a:schemeClr val="accent3"/>
              </a:buClr>
              <a:buFont typeface="Wingdings 2"/>
              <a:buChar char=""/>
              <a:defRPr/>
            </a:pPr>
            <a:r>
              <a:rPr lang="tr-TR" sz="2400" dirty="0" err="1"/>
              <a:t>Myrobolan</a:t>
            </a:r>
            <a:r>
              <a:rPr lang="tr-TR" sz="2400" dirty="0"/>
              <a:t> GF31</a:t>
            </a:r>
          </a:p>
          <a:p>
            <a:pPr marL="274320" indent="-274320" eaLnBrk="1" fontAlgn="auto" hangingPunct="1">
              <a:lnSpc>
                <a:spcPct val="90000"/>
              </a:lnSpc>
              <a:spcAft>
                <a:spcPts val="0"/>
              </a:spcAft>
              <a:buClr>
                <a:schemeClr val="accent3"/>
              </a:buClr>
              <a:buFont typeface="Wingdings 2"/>
              <a:buChar char=""/>
              <a:defRPr/>
            </a:pPr>
            <a:r>
              <a:rPr lang="tr-TR" sz="2400" dirty="0" err="1"/>
              <a:t>Myrobolan</a:t>
            </a:r>
            <a:r>
              <a:rPr lang="tr-TR" sz="2400" dirty="0"/>
              <a:t> 29-C</a:t>
            </a:r>
          </a:p>
          <a:p>
            <a:pPr marL="274320" indent="-274320" eaLnBrk="1" fontAlgn="auto" hangingPunct="1">
              <a:lnSpc>
                <a:spcPct val="90000"/>
              </a:lnSpc>
              <a:spcAft>
                <a:spcPts val="0"/>
              </a:spcAft>
              <a:buClr>
                <a:schemeClr val="accent3"/>
              </a:buClr>
              <a:buFont typeface="Wingdings 2"/>
              <a:buChar char=""/>
              <a:defRPr/>
            </a:pPr>
            <a:r>
              <a:rPr lang="tr-TR" sz="2400" dirty="0" err="1"/>
              <a:t>Marianna</a:t>
            </a:r>
            <a:r>
              <a:rPr lang="tr-TR" sz="2400" dirty="0"/>
              <a:t> 2624</a:t>
            </a:r>
          </a:p>
          <a:p>
            <a:pPr marL="274320" indent="-274320" eaLnBrk="1" fontAlgn="auto" hangingPunct="1">
              <a:lnSpc>
                <a:spcPct val="90000"/>
              </a:lnSpc>
              <a:spcAft>
                <a:spcPts val="0"/>
              </a:spcAft>
              <a:buClr>
                <a:schemeClr val="accent3"/>
              </a:buClr>
              <a:buFont typeface="Wingdings 2"/>
              <a:buChar char=""/>
              <a:defRPr/>
            </a:pPr>
            <a:r>
              <a:rPr lang="tr-TR" sz="2400" dirty="0">
                <a:solidFill>
                  <a:schemeClr val="accent2"/>
                </a:solidFill>
              </a:rPr>
              <a:t>MELEZ ANAÇLAR</a:t>
            </a:r>
          </a:p>
          <a:p>
            <a:pPr marL="274320" indent="-274320" eaLnBrk="1" fontAlgn="auto" hangingPunct="1">
              <a:lnSpc>
                <a:spcPct val="90000"/>
              </a:lnSpc>
              <a:spcAft>
                <a:spcPts val="0"/>
              </a:spcAft>
              <a:buClr>
                <a:schemeClr val="accent3"/>
              </a:buClr>
              <a:buFont typeface="Wingdings 2"/>
              <a:buChar char=""/>
              <a:defRPr/>
            </a:pPr>
            <a:r>
              <a:rPr lang="tr-TR" sz="2400" dirty="0"/>
              <a:t>GF 677: Şeftali x badem melezi.  </a:t>
            </a:r>
          </a:p>
          <a:p>
            <a:pPr marL="274320" indent="-274320" eaLnBrk="1" fontAlgn="auto" hangingPunct="1">
              <a:lnSpc>
                <a:spcPct val="90000"/>
              </a:lnSpc>
              <a:spcAft>
                <a:spcPts val="0"/>
              </a:spcAft>
              <a:buClr>
                <a:schemeClr val="accent3"/>
              </a:buClr>
              <a:buFont typeface="Wingdings 2"/>
              <a:buChar char=""/>
              <a:defRPr/>
            </a:pPr>
            <a:r>
              <a:rPr lang="tr-TR" sz="2400" dirty="0" err="1"/>
              <a:t>Citation</a:t>
            </a:r>
            <a:r>
              <a:rPr lang="tr-TR" sz="2400" dirty="0"/>
              <a:t>: Şeftali x erik melezi.</a:t>
            </a:r>
          </a:p>
          <a:p>
            <a:pPr marL="274320" indent="-274320" eaLnBrk="1" fontAlgn="auto" hangingPunct="1">
              <a:lnSpc>
                <a:spcPct val="90000"/>
              </a:lnSpc>
              <a:spcAft>
                <a:spcPts val="0"/>
              </a:spcAft>
              <a:buClr>
                <a:schemeClr val="accent3"/>
              </a:buClr>
              <a:buFont typeface="Wingdings 2"/>
              <a:buChar char=""/>
              <a:defRPr/>
            </a:pPr>
            <a:r>
              <a:rPr lang="tr-TR" sz="2400" dirty="0" err="1"/>
              <a:t>Cadaman</a:t>
            </a:r>
            <a:r>
              <a:rPr lang="tr-TR" sz="2400" dirty="0"/>
              <a:t>: </a:t>
            </a:r>
            <a:r>
              <a:rPr lang="tr-TR" sz="2400" i="1" dirty="0"/>
              <a:t>P. </a:t>
            </a:r>
            <a:r>
              <a:rPr lang="tr-TR" sz="2400" i="1" dirty="0" err="1"/>
              <a:t>persica</a:t>
            </a:r>
            <a:r>
              <a:rPr lang="tr-TR" sz="2400" dirty="0"/>
              <a:t> x </a:t>
            </a:r>
            <a:r>
              <a:rPr lang="tr-TR" sz="2400" i="1" dirty="0"/>
              <a:t>P. </a:t>
            </a:r>
            <a:r>
              <a:rPr lang="tr-TR" sz="2400" i="1" dirty="0" err="1"/>
              <a:t>davidiana</a:t>
            </a:r>
            <a:r>
              <a:rPr lang="tr-TR" sz="2400" dirty="0"/>
              <a:t> (şeftaliye yakın bir tür) melezi.</a:t>
            </a:r>
          </a:p>
          <a:p>
            <a:pPr marL="274320" indent="-274320" eaLnBrk="1" fontAlgn="auto" hangingPunct="1">
              <a:lnSpc>
                <a:spcPct val="90000"/>
              </a:lnSpc>
              <a:spcAft>
                <a:spcPts val="0"/>
              </a:spcAft>
              <a:buClr>
                <a:schemeClr val="accent3"/>
              </a:buClr>
              <a:buFont typeface="Wingdings 2"/>
              <a:buChar char=""/>
              <a:defRPr/>
            </a:pPr>
            <a:r>
              <a:rPr lang="tr-TR" sz="2400" dirty="0" err="1"/>
              <a:t>Adafuel</a:t>
            </a:r>
            <a:r>
              <a:rPr lang="tr-TR" sz="2400" dirty="0"/>
              <a:t>: Şeftali x badem melezi.</a:t>
            </a:r>
          </a:p>
          <a:p>
            <a:pPr marL="274320" indent="-274320" eaLnBrk="1" fontAlgn="auto" hangingPunct="1">
              <a:lnSpc>
                <a:spcPct val="90000"/>
              </a:lnSpc>
              <a:spcAft>
                <a:spcPts val="0"/>
              </a:spcAft>
              <a:buClr>
                <a:schemeClr val="accent3"/>
              </a:buClr>
              <a:buFont typeface="Wingdings 2"/>
              <a:buChar char=""/>
              <a:defRPr/>
            </a:pPr>
            <a:r>
              <a:rPr lang="tr-TR" sz="2400" dirty="0"/>
              <a:t>Kayısı eriği (kaysı x erik)</a:t>
            </a:r>
          </a:p>
          <a:p>
            <a:pPr marL="274320" indent="-274320" eaLnBrk="1" fontAlgn="auto" hangingPunct="1">
              <a:lnSpc>
                <a:spcPct val="90000"/>
              </a:lnSpc>
              <a:spcAft>
                <a:spcPts val="0"/>
              </a:spcAft>
              <a:buClr>
                <a:schemeClr val="accent3"/>
              </a:buClr>
              <a:buFont typeface="Wingdings 2"/>
              <a:buChar char=""/>
              <a:defRPr/>
            </a:pPr>
            <a:r>
              <a:rPr lang="tr-TR" sz="2400" dirty="0"/>
              <a:t>G &amp; N</a:t>
            </a:r>
          </a:p>
          <a:p>
            <a:pPr marL="274320" indent="-274320" eaLnBrk="1" fontAlgn="auto" hangingPunct="1">
              <a:lnSpc>
                <a:spcPct val="90000"/>
              </a:lnSpc>
              <a:spcAft>
                <a:spcPts val="0"/>
              </a:spcAft>
              <a:buClr>
                <a:schemeClr val="accent3"/>
              </a:buClr>
              <a:buFont typeface="Wingdings 2"/>
              <a:buChar char=""/>
              <a:defRPr/>
            </a:pPr>
            <a:r>
              <a:rPr lang="tr-TR" sz="2400" dirty="0" err="1"/>
              <a:t>Isthara</a:t>
            </a:r>
            <a:endParaRPr lang="tr-TR" sz="2400" dirty="0"/>
          </a:p>
        </p:txBody>
      </p:sp>
    </p:spTree>
    <p:extLst>
      <p:ext uri="{BB962C8B-B14F-4D97-AF65-F5344CB8AC3E}">
        <p14:creationId xmlns:p14="http://schemas.microsoft.com/office/powerpoint/2010/main" val="714477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p:txBody>
          <a:bodyPr/>
          <a:lstStyle/>
          <a:p>
            <a:pPr eaLnBrk="1" hangingPunct="1"/>
            <a:r>
              <a:rPr lang="tr-TR"/>
              <a:t>Zerdali</a:t>
            </a:r>
          </a:p>
        </p:txBody>
      </p:sp>
      <p:pic>
        <p:nvPicPr>
          <p:cNvPr id="20483" name="Picture 2" descr="http://commondatastorage.googleapis.com/static.panoramio.com/photos/original/2504501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46238" y="1935163"/>
            <a:ext cx="5851525" cy="4389437"/>
          </a:xfrm>
          <a:noFill/>
        </p:spPr>
      </p:pic>
    </p:spTree>
    <p:extLst>
      <p:ext uri="{BB962C8B-B14F-4D97-AF65-F5344CB8AC3E}">
        <p14:creationId xmlns:p14="http://schemas.microsoft.com/office/powerpoint/2010/main" val="1575225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11188" y="3213100"/>
            <a:ext cx="7772400" cy="431800"/>
          </a:xfrm>
        </p:spPr>
        <p:txBody>
          <a:bodyPr/>
          <a:lstStyle/>
          <a:p>
            <a:pPr algn="ctr" eaLnBrk="1" hangingPunct="1"/>
            <a:r>
              <a:rPr lang="tr-TR" sz="6000">
                <a:solidFill>
                  <a:schemeClr val="accent2"/>
                </a:solidFill>
              </a:rPr>
              <a:t>ŞEFTALİ ANAÇLARI</a:t>
            </a:r>
          </a:p>
        </p:txBody>
      </p:sp>
    </p:spTree>
    <p:extLst>
      <p:ext uri="{BB962C8B-B14F-4D97-AF65-F5344CB8AC3E}">
        <p14:creationId xmlns:p14="http://schemas.microsoft.com/office/powerpoint/2010/main" val="33459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İçerik Yer Tutucusu 2"/>
          <p:cNvSpPr>
            <a:spLocks noGrp="1"/>
          </p:cNvSpPr>
          <p:nvPr>
            <p:ph idx="1"/>
          </p:nvPr>
        </p:nvSpPr>
        <p:spPr>
          <a:xfrm>
            <a:off x="457200" y="981075"/>
            <a:ext cx="8229600" cy="5343525"/>
          </a:xfrm>
        </p:spPr>
        <p:txBody>
          <a:bodyPr/>
          <a:lstStyle/>
          <a:p>
            <a:pPr algn="just" eaLnBrk="1" hangingPunct="1">
              <a:lnSpc>
                <a:spcPct val="80000"/>
              </a:lnSpc>
            </a:pPr>
            <a:r>
              <a:rPr lang="tr-TR" sz="2800">
                <a:solidFill>
                  <a:schemeClr val="accent2"/>
                </a:solidFill>
              </a:rPr>
              <a:t>GENERATİF ANAÇLAR</a:t>
            </a:r>
          </a:p>
          <a:p>
            <a:pPr algn="just" eaLnBrk="1" hangingPunct="1">
              <a:lnSpc>
                <a:spcPct val="80000"/>
              </a:lnSpc>
            </a:pPr>
            <a:r>
              <a:rPr lang="tr-TR" sz="2800" b="1"/>
              <a:t>Elberta</a:t>
            </a:r>
            <a:r>
              <a:rPr lang="tr-TR" sz="2800"/>
              <a:t> (</a:t>
            </a:r>
            <a:r>
              <a:rPr lang="tr-TR" sz="2800" i="1"/>
              <a:t>P. persica</a:t>
            </a:r>
            <a:r>
              <a:rPr lang="tr-TR" sz="2800"/>
              <a:t>)</a:t>
            </a:r>
          </a:p>
          <a:p>
            <a:pPr algn="just" eaLnBrk="1" hangingPunct="1">
              <a:lnSpc>
                <a:spcPct val="80000"/>
              </a:lnSpc>
            </a:pPr>
            <a:r>
              <a:rPr lang="tr-TR" sz="2800" b="1"/>
              <a:t>Shalin</a:t>
            </a:r>
            <a:r>
              <a:rPr lang="tr-TR" sz="2800"/>
              <a:t> : Nematoda dayanıklı</a:t>
            </a:r>
          </a:p>
          <a:p>
            <a:pPr algn="just" eaLnBrk="1" hangingPunct="1">
              <a:lnSpc>
                <a:spcPct val="80000"/>
              </a:lnSpc>
            </a:pPr>
            <a:r>
              <a:rPr lang="tr-TR" sz="2800" b="1"/>
              <a:t>Nemaguard</a:t>
            </a:r>
            <a:r>
              <a:rPr lang="tr-TR" sz="2800"/>
              <a:t>: </a:t>
            </a:r>
            <a:r>
              <a:rPr lang="tr-TR" sz="2800" i="1"/>
              <a:t>P. persica</a:t>
            </a:r>
            <a:r>
              <a:rPr lang="tr-TR" sz="2800"/>
              <a:t> x </a:t>
            </a:r>
            <a:r>
              <a:rPr lang="tr-TR" sz="2800" i="1"/>
              <a:t>P. davidiana</a:t>
            </a:r>
            <a:r>
              <a:rPr lang="tr-TR" sz="2800"/>
              <a:t> (şeftaliye yakın bir tür) melezi, nematoda dayanıklı</a:t>
            </a:r>
            <a:endParaRPr lang="tr-TR"/>
          </a:p>
        </p:txBody>
      </p:sp>
      <p:pic>
        <p:nvPicPr>
          <p:cNvPr id="22531" name="Picture 2" descr="http://gsnmeyvefidanlari.com/images/nemaguar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3059113"/>
            <a:ext cx="5715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585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457200" y="836613"/>
            <a:ext cx="8229600" cy="5487987"/>
          </a:xfrm>
        </p:spPr>
        <p:txBody>
          <a:bodyPr/>
          <a:lstStyle/>
          <a:p>
            <a:pPr algn="just" eaLnBrk="1" hangingPunct="1">
              <a:lnSpc>
                <a:spcPct val="80000"/>
              </a:lnSpc>
            </a:pPr>
            <a:endParaRPr lang="tr-TR" sz="2400"/>
          </a:p>
          <a:p>
            <a:pPr algn="just" eaLnBrk="1" hangingPunct="1">
              <a:lnSpc>
                <a:spcPct val="80000"/>
              </a:lnSpc>
            </a:pPr>
            <a:r>
              <a:rPr lang="tr-TR" sz="2400">
                <a:solidFill>
                  <a:schemeClr val="accent2"/>
                </a:solidFill>
              </a:rPr>
              <a:t>KLONAL ANAÇLAR</a:t>
            </a:r>
          </a:p>
          <a:p>
            <a:pPr algn="just" eaLnBrk="1" hangingPunct="1">
              <a:lnSpc>
                <a:spcPct val="80000"/>
              </a:lnSpc>
            </a:pPr>
            <a:endParaRPr lang="tr-TR" sz="2400">
              <a:solidFill>
                <a:schemeClr val="accent2"/>
              </a:solidFill>
            </a:endParaRPr>
          </a:p>
          <a:p>
            <a:pPr algn="just" eaLnBrk="1" hangingPunct="1">
              <a:lnSpc>
                <a:spcPct val="80000"/>
              </a:lnSpc>
            </a:pPr>
            <a:r>
              <a:rPr lang="tr-TR" sz="2400" b="1" i="1"/>
              <a:t>Prunus cerasifera</a:t>
            </a:r>
            <a:r>
              <a:rPr lang="tr-TR" sz="2400"/>
              <a:t>: Can erikleri: Myrobolan erikleri, çok güvenilir bir uyuşmaları yok. </a:t>
            </a:r>
          </a:p>
          <a:p>
            <a:pPr algn="just" eaLnBrk="1" hangingPunct="1">
              <a:lnSpc>
                <a:spcPct val="80000"/>
              </a:lnSpc>
            </a:pPr>
            <a:r>
              <a:rPr lang="tr-TR" sz="2400" b="1"/>
              <a:t>St Jülien A </a:t>
            </a:r>
            <a:r>
              <a:rPr lang="tr-TR" sz="2400"/>
              <a:t>erik anacı</a:t>
            </a:r>
          </a:p>
          <a:p>
            <a:pPr algn="just" eaLnBrk="1" hangingPunct="1">
              <a:lnSpc>
                <a:spcPct val="80000"/>
              </a:lnSpc>
            </a:pPr>
            <a:r>
              <a:rPr lang="tr-TR" sz="2400" b="1"/>
              <a:t>Brompton</a:t>
            </a:r>
            <a:r>
              <a:rPr lang="tr-TR" sz="2400"/>
              <a:t> erik anacı</a:t>
            </a:r>
          </a:p>
          <a:p>
            <a:pPr algn="just" eaLnBrk="1" hangingPunct="1">
              <a:lnSpc>
                <a:spcPct val="80000"/>
              </a:lnSpc>
            </a:pPr>
            <a:r>
              <a:rPr lang="tr-TR" sz="2400" b="1"/>
              <a:t>GF 677</a:t>
            </a:r>
            <a:r>
              <a:rPr lang="tr-TR" sz="2400"/>
              <a:t>: Şeftali x badem melezi. Kireçli ve alkali topraklarda kullanılır. Uyuşması çok iyi. Çelikle çoğaltılır.</a:t>
            </a:r>
          </a:p>
          <a:p>
            <a:pPr algn="just" eaLnBrk="1" hangingPunct="1">
              <a:lnSpc>
                <a:spcPct val="80000"/>
              </a:lnSpc>
            </a:pPr>
            <a:r>
              <a:rPr lang="tr-TR" sz="2400" b="1"/>
              <a:t>Citation</a:t>
            </a:r>
            <a:r>
              <a:rPr lang="tr-TR" sz="2400"/>
              <a:t>: Şeftali x erik melezi. Nematoda dayanıklı</a:t>
            </a:r>
          </a:p>
          <a:p>
            <a:pPr algn="just" eaLnBrk="1" hangingPunct="1">
              <a:lnSpc>
                <a:spcPct val="80000"/>
              </a:lnSpc>
            </a:pPr>
            <a:r>
              <a:rPr lang="tr-TR" sz="2400" b="1"/>
              <a:t>Cadaman</a:t>
            </a:r>
            <a:r>
              <a:rPr lang="tr-TR" sz="2400"/>
              <a:t>: </a:t>
            </a:r>
            <a:r>
              <a:rPr lang="tr-TR" sz="2400" i="1"/>
              <a:t>P. persica</a:t>
            </a:r>
            <a:r>
              <a:rPr lang="tr-TR" sz="2400"/>
              <a:t> x </a:t>
            </a:r>
            <a:r>
              <a:rPr lang="tr-TR" sz="2400" i="1"/>
              <a:t>P. davidiana</a:t>
            </a:r>
            <a:r>
              <a:rPr lang="tr-TR" sz="2400"/>
              <a:t> melezi. Nematoda dayanıklı</a:t>
            </a:r>
          </a:p>
          <a:p>
            <a:pPr algn="just" eaLnBrk="1" hangingPunct="1">
              <a:lnSpc>
                <a:spcPct val="80000"/>
              </a:lnSpc>
            </a:pPr>
            <a:r>
              <a:rPr lang="tr-TR" sz="2400" b="1"/>
              <a:t>Garnem</a:t>
            </a:r>
            <a:r>
              <a:rPr lang="tr-TR" sz="2400"/>
              <a:t> (GxN 15)</a:t>
            </a:r>
          </a:p>
          <a:p>
            <a:pPr eaLnBrk="1" hangingPunct="1">
              <a:lnSpc>
                <a:spcPct val="80000"/>
              </a:lnSpc>
            </a:pPr>
            <a:endParaRPr lang="tr-TR" sz="2400"/>
          </a:p>
        </p:txBody>
      </p:sp>
    </p:spTree>
    <p:extLst>
      <p:ext uri="{BB962C8B-B14F-4D97-AF65-F5344CB8AC3E}">
        <p14:creationId xmlns:p14="http://schemas.microsoft.com/office/powerpoint/2010/main" val="3946006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1188" y="2636838"/>
            <a:ext cx="7772400" cy="1143000"/>
          </a:xfrm>
        </p:spPr>
        <p:txBody>
          <a:bodyPr/>
          <a:lstStyle/>
          <a:p>
            <a:pPr algn="ctr" eaLnBrk="1" hangingPunct="1"/>
            <a:r>
              <a:rPr lang="tr-TR" sz="6000">
                <a:solidFill>
                  <a:schemeClr val="accent2"/>
                </a:solidFill>
              </a:rPr>
              <a:t>ERİK ANAÇLARI</a:t>
            </a:r>
          </a:p>
        </p:txBody>
      </p:sp>
    </p:spTree>
    <p:extLst>
      <p:ext uri="{BB962C8B-B14F-4D97-AF65-F5344CB8AC3E}">
        <p14:creationId xmlns:p14="http://schemas.microsoft.com/office/powerpoint/2010/main" val="1587480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457200" y="836613"/>
            <a:ext cx="8229600" cy="5487987"/>
          </a:xfrm>
        </p:spPr>
        <p:txBody>
          <a:bodyPr/>
          <a:lstStyle/>
          <a:p>
            <a:pPr eaLnBrk="1" hangingPunct="1">
              <a:lnSpc>
                <a:spcPct val="80000"/>
              </a:lnSpc>
            </a:pPr>
            <a:r>
              <a:rPr lang="tr-TR" sz="4000">
                <a:solidFill>
                  <a:schemeClr val="accent2"/>
                </a:solidFill>
              </a:rPr>
              <a:t>GENERATİF ANAÇLAR</a:t>
            </a:r>
          </a:p>
          <a:p>
            <a:pPr eaLnBrk="1" hangingPunct="1">
              <a:lnSpc>
                <a:spcPct val="80000"/>
              </a:lnSpc>
            </a:pPr>
            <a:endParaRPr lang="tr-TR" sz="4000">
              <a:solidFill>
                <a:schemeClr val="accent2"/>
              </a:solidFill>
            </a:endParaRPr>
          </a:p>
          <a:p>
            <a:pPr eaLnBrk="1" hangingPunct="1">
              <a:lnSpc>
                <a:spcPct val="80000"/>
              </a:lnSpc>
            </a:pPr>
            <a:r>
              <a:rPr lang="tr-TR" sz="4000" i="1"/>
              <a:t>Prunus domestica </a:t>
            </a:r>
            <a:r>
              <a:rPr lang="tr-TR" sz="4000"/>
              <a:t>(Avrupa eriği)</a:t>
            </a:r>
          </a:p>
          <a:p>
            <a:pPr eaLnBrk="1" hangingPunct="1">
              <a:lnSpc>
                <a:spcPct val="80000"/>
              </a:lnSpc>
            </a:pPr>
            <a:r>
              <a:rPr lang="tr-TR" sz="4000" i="1"/>
              <a:t>Prunus cerasifera</a:t>
            </a:r>
            <a:r>
              <a:rPr lang="tr-TR" sz="4000"/>
              <a:t> (Can eriği): En fazla kullanılıyor.</a:t>
            </a:r>
          </a:p>
          <a:p>
            <a:pPr eaLnBrk="1" hangingPunct="1">
              <a:lnSpc>
                <a:spcPct val="80000"/>
              </a:lnSpc>
              <a:buFontTx/>
              <a:buNone/>
            </a:pPr>
            <a:endParaRPr lang="tr-TR" sz="4000"/>
          </a:p>
        </p:txBody>
      </p:sp>
    </p:spTree>
    <p:extLst>
      <p:ext uri="{BB962C8B-B14F-4D97-AF65-F5344CB8AC3E}">
        <p14:creationId xmlns:p14="http://schemas.microsoft.com/office/powerpoint/2010/main" val="1276165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İçerik Yer Tutucusu 2"/>
          <p:cNvSpPr>
            <a:spLocks noGrp="1"/>
          </p:cNvSpPr>
          <p:nvPr>
            <p:ph idx="1"/>
          </p:nvPr>
        </p:nvSpPr>
        <p:spPr>
          <a:xfrm>
            <a:off x="395288" y="836613"/>
            <a:ext cx="8229600" cy="5472112"/>
          </a:xfrm>
        </p:spPr>
        <p:txBody>
          <a:bodyPr/>
          <a:lstStyle/>
          <a:p>
            <a:pPr eaLnBrk="1" hangingPunct="1">
              <a:lnSpc>
                <a:spcPct val="80000"/>
              </a:lnSpc>
            </a:pPr>
            <a:r>
              <a:rPr lang="tr-TR" sz="3600">
                <a:solidFill>
                  <a:schemeClr val="accent2"/>
                </a:solidFill>
              </a:rPr>
              <a:t>VEJETATİF ANAÇLAR</a:t>
            </a:r>
          </a:p>
          <a:p>
            <a:pPr eaLnBrk="1" hangingPunct="1">
              <a:lnSpc>
                <a:spcPct val="80000"/>
              </a:lnSpc>
            </a:pPr>
            <a:endParaRPr lang="tr-TR" sz="3600">
              <a:solidFill>
                <a:schemeClr val="accent2"/>
              </a:solidFill>
            </a:endParaRPr>
          </a:p>
          <a:p>
            <a:pPr eaLnBrk="1" hangingPunct="1">
              <a:lnSpc>
                <a:spcPct val="80000"/>
              </a:lnSpc>
            </a:pPr>
            <a:r>
              <a:rPr lang="tr-TR" sz="3600" b="1"/>
              <a:t>Myrobolan 29-C</a:t>
            </a:r>
            <a:r>
              <a:rPr lang="tr-TR" sz="3600"/>
              <a:t>: Kuraklığa, kök çürüklüğüne dayanıklı, erikle uyuşması çok iyi.</a:t>
            </a:r>
          </a:p>
        </p:txBody>
      </p:sp>
    </p:spTree>
    <p:extLst>
      <p:ext uri="{BB962C8B-B14F-4D97-AF65-F5344CB8AC3E}">
        <p14:creationId xmlns:p14="http://schemas.microsoft.com/office/powerpoint/2010/main" val="971109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Başlık 1"/>
          <p:cNvSpPr>
            <a:spLocks noGrp="1"/>
          </p:cNvSpPr>
          <p:nvPr>
            <p:ph type="title"/>
          </p:nvPr>
        </p:nvSpPr>
        <p:spPr/>
        <p:txBody>
          <a:bodyPr/>
          <a:lstStyle/>
          <a:p>
            <a:pPr eaLnBrk="1" hangingPunct="1"/>
            <a:endParaRPr lang="tr-TR"/>
          </a:p>
        </p:txBody>
      </p:sp>
      <p:sp>
        <p:nvSpPr>
          <p:cNvPr id="3" name="İçerik Yer Tutucusu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tr-TR" sz="2800" dirty="0" err="1"/>
              <a:t>Pixy</a:t>
            </a:r>
            <a:r>
              <a:rPr lang="tr-TR" sz="2800" dirty="0"/>
              <a:t>: Bodur anaç.</a:t>
            </a:r>
          </a:p>
          <a:p>
            <a:pPr marL="0" indent="0" eaLnBrk="1" fontAlgn="auto" hangingPunct="1">
              <a:spcAft>
                <a:spcPts val="0"/>
              </a:spcAft>
              <a:buClr>
                <a:schemeClr val="accent3"/>
              </a:buClr>
              <a:buFont typeface="Wingdings 2"/>
              <a:buNone/>
              <a:defRPr/>
            </a:pPr>
            <a:endParaRPr lang="tr-TR" dirty="0"/>
          </a:p>
        </p:txBody>
      </p:sp>
      <p:pic>
        <p:nvPicPr>
          <p:cNvPr id="358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513" y="2505075"/>
            <a:ext cx="5078412" cy="380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447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Başlık 1"/>
          <p:cNvSpPr>
            <a:spLocks noGrp="1"/>
          </p:cNvSpPr>
          <p:nvPr>
            <p:ph type="title"/>
          </p:nvPr>
        </p:nvSpPr>
        <p:spPr/>
        <p:txBody>
          <a:bodyPr/>
          <a:lstStyle/>
          <a:p>
            <a:pPr eaLnBrk="1" hangingPunct="1"/>
            <a:endParaRPr lang="tr-TR"/>
          </a:p>
        </p:txBody>
      </p:sp>
      <p:sp>
        <p:nvSpPr>
          <p:cNvPr id="3" name="İçerik Yer Tutucusu 2"/>
          <p:cNvSpPr>
            <a:spLocks noGrp="1"/>
          </p:cNvSpPr>
          <p:nvPr>
            <p:ph idx="1"/>
          </p:nvPr>
        </p:nvSpPr>
        <p:spPr/>
        <p:txBody>
          <a:bodyPr>
            <a:normAutofit/>
          </a:bodyPr>
          <a:lstStyle/>
          <a:p>
            <a:pPr marL="274320" indent="-274320" eaLnBrk="1" fontAlgn="auto" hangingPunct="1">
              <a:lnSpc>
                <a:spcPct val="80000"/>
              </a:lnSpc>
              <a:spcAft>
                <a:spcPts val="0"/>
              </a:spcAft>
              <a:buClr>
                <a:schemeClr val="accent3"/>
              </a:buClr>
              <a:buFont typeface="Wingdings 2"/>
              <a:buChar char=""/>
              <a:defRPr/>
            </a:pPr>
            <a:r>
              <a:rPr lang="tr-TR" sz="5400" dirty="0" err="1"/>
              <a:t>Marianna</a:t>
            </a:r>
            <a:r>
              <a:rPr lang="tr-TR" sz="5400" dirty="0"/>
              <a:t> 2624</a:t>
            </a:r>
          </a:p>
          <a:p>
            <a:pPr marL="274320" indent="-274320" eaLnBrk="1" fontAlgn="auto" hangingPunct="1">
              <a:lnSpc>
                <a:spcPct val="80000"/>
              </a:lnSpc>
              <a:spcAft>
                <a:spcPts val="0"/>
              </a:spcAft>
              <a:buClr>
                <a:schemeClr val="accent3"/>
              </a:buClr>
              <a:buFont typeface="Wingdings 2"/>
              <a:buChar char=""/>
              <a:defRPr/>
            </a:pPr>
            <a:r>
              <a:rPr lang="tr-TR" sz="5400" dirty="0" err="1"/>
              <a:t>Marianna</a:t>
            </a:r>
            <a:r>
              <a:rPr lang="tr-TR" sz="5400" dirty="0"/>
              <a:t> GF 8-1</a:t>
            </a:r>
          </a:p>
          <a:p>
            <a:pPr marL="274320" indent="-274320" eaLnBrk="1" fontAlgn="auto" hangingPunct="1">
              <a:lnSpc>
                <a:spcPct val="80000"/>
              </a:lnSpc>
              <a:spcAft>
                <a:spcPts val="0"/>
              </a:spcAft>
              <a:buClr>
                <a:schemeClr val="accent3"/>
              </a:buClr>
              <a:buFont typeface="Wingdings 2"/>
              <a:buChar char=""/>
              <a:defRPr/>
            </a:pPr>
            <a:r>
              <a:rPr lang="tr-TR" sz="5400" dirty="0" err="1"/>
              <a:t>St</a:t>
            </a:r>
            <a:r>
              <a:rPr lang="tr-TR" sz="5400" dirty="0"/>
              <a:t> </a:t>
            </a:r>
            <a:r>
              <a:rPr lang="tr-TR" sz="5400" dirty="0" err="1"/>
              <a:t>Jülien</a:t>
            </a:r>
            <a:r>
              <a:rPr lang="tr-TR" sz="5400" dirty="0"/>
              <a:t> A</a:t>
            </a:r>
          </a:p>
          <a:p>
            <a:pPr marL="0" indent="0" eaLnBrk="1" fontAlgn="auto" hangingPunct="1">
              <a:spcAft>
                <a:spcPts val="0"/>
              </a:spcAft>
              <a:buClr>
                <a:schemeClr val="accent3"/>
              </a:buClr>
              <a:buFont typeface="Wingdings 2"/>
              <a:buNone/>
              <a:defRPr/>
            </a:pPr>
            <a:endParaRPr lang="tr-TR" dirty="0"/>
          </a:p>
          <a:p>
            <a:pPr marL="274320" indent="-274320" eaLnBrk="1" fontAlgn="auto" hangingPunct="1">
              <a:spcAft>
                <a:spcPts val="0"/>
              </a:spcAft>
              <a:buClr>
                <a:schemeClr val="accent3"/>
              </a:buClr>
              <a:buFont typeface="Wingdings 2"/>
              <a:buChar char=""/>
              <a:defRPr/>
            </a:pPr>
            <a:endParaRPr lang="tr-TR" dirty="0"/>
          </a:p>
        </p:txBody>
      </p:sp>
    </p:spTree>
    <p:extLst>
      <p:ext uri="{BB962C8B-B14F-4D97-AF65-F5344CB8AC3E}">
        <p14:creationId xmlns:p14="http://schemas.microsoft.com/office/powerpoint/2010/main" val="2166645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11188" y="2708275"/>
            <a:ext cx="8229600" cy="1143000"/>
          </a:xfrm>
        </p:spPr>
        <p:txBody>
          <a:bodyPr/>
          <a:lstStyle/>
          <a:p>
            <a:pPr eaLnBrk="1" hangingPunct="1"/>
            <a:r>
              <a:rPr lang="tr-TR" sz="7200">
                <a:cs typeface="Times New Roman" pitchFamily="18" charset="0"/>
              </a:rPr>
              <a:t>Kiraz</a:t>
            </a:r>
            <a:r>
              <a:rPr lang="tr-TR" sz="7200">
                <a:latin typeface="Arial" charset="0"/>
              </a:rPr>
              <a:t> </a:t>
            </a:r>
            <a:r>
              <a:rPr lang="tr-TR" sz="7200">
                <a:cs typeface="Times New Roman" pitchFamily="18" charset="0"/>
              </a:rPr>
              <a:t>Klon Anaçları</a:t>
            </a:r>
            <a:endParaRPr lang="en-US" sz="7200">
              <a:cs typeface="Times New Roman" pitchFamily="18" charset="0"/>
            </a:endParaRPr>
          </a:p>
        </p:txBody>
      </p:sp>
      <p:pic>
        <p:nvPicPr>
          <p:cNvPr id="399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71775"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0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MAZZARD F . 12 / 1:</a:t>
            </a:r>
          </a:p>
          <a:p>
            <a:pPr eaLnBrk="1" hangingPunct="1"/>
            <a:r>
              <a:rPr lang="tr-TR" sz="2800" b="1">
                <a:cs typeface="Times New Roman" pitchFamily="18" charset="0"/>
              </a:rPr>
              <a:t>Köken:</a:t>
            </a:r>
            <a:r>
              <a:rPr lang="tr-TR" sz="2400">
                <a:cs typeface="Times New Roman" pitchFamily="18" charset="0"/>
              </a:rPr>
              <a:t> </a:t>
            </a:r>
            <a:r>
              <a:rPr lang="tr-TR" sz="2400">
                <a:solidFill>
                  <a:srgbClr val="FF0000"/>
                </a:solidFill>
                <a:cs typeface="Times New Roman" pitchFamily="18" charset="0"/>
              </a:rPr>
              <a:t>Yabani kiraz</a:t>
            </a:r>
            <a:r>
              <a:rPr lang="tr-TR" sz="2400">
                <a:cs typeface="Times New Roman" pitchFamily="18" charset="0"/>
              </a:rPr>
              <a:t> (</a:t>
            </a:r>
            <a:r>
              <a:rPr lang="tr-TR" sz="2400" b="1" i="1">
                <a:cs typeface="Times New Roman" pitchFamily="18" charset="0"/>
              </a:rPr>
              <a:t>Prunus avium</a:t>
            </a:r>
            <a:r>
              <a:rPr lang="tr-TR" sz="2400" b="1">
                <a:cs typeface="Times New Roman" pitchFamily="18" charset="0"/>
              </a:rPr>
              <a:t>)</a:t>
            </a:r>
            <a:r>
              <a:rPr lang="tr-TR" sz="2400">
                <a:cs typeface="Times New Roman" pitchFamily="18" charset="0"/>
              </a:rPr>
              <a:t>’ dan seleksiyon yolu ile elde edilmiştir. </a:t>
            </a:r>
          </a:p>
          <a:p>
            <a:pPr eaLnBrk="1" hangingPunct="1"/>
            <a:r>
              <a:rPr lang="tr-TR" sz="2400" b="1">
                <a:cs typeface="Times New Roman" pitchFamily="18" charset="0"/>
              </a:rPr>
              <a:t>Ağaç Kuvveti: </a:t>
            </a:r>
            <a:r>
              <a:rPr lang="tr-TR" sz="2400">
                <a:solidFill>
                  <a:srgbClr val="FF0000"/>
                </a:solidFill>
                <a:cs typeface="Times New Roman" pitchFamily="18" charset="0"/>
              </a:rPr>
              <a:t>Kuvvetli gelişir ve bütün çeşitlerle aşı uyuşması iyidir. </a:t>
            </a:r>
          </a:p>
          <a:p>
            <a:pPr eaLnBrk="1" hangingPunct="1"/>
            <a:r>
              <a:rPr lang="tr-TR" sz="2400" b="1">
                <a:cs typeface="Times New Roman" pitchFamily="18" charset="0"/>
              </a:rPr>
              <a:t>Hastalık ve Zararlı Dayanımı: </a:t>
            </a:r>
            <a:r>
              <a:rPr lang="tr-TR" sz="2400">
                <a:cs typeface="Times New Roman" pitchFamily="18" charset="0"/>
              </a:rPr>
              <a:t>Bakteriyel hastalıklara çok dayanıklıdır.</a:t>
            </a:r>
          </a:p>
          <a:p>
            <a:pPr eaLnBrk="1" hangingPunct="1">
              <a:buFont typeface="Wingdings" pitchFamily="2" charset="2"/>
              <a:buNone/>
            </a:pPr>
            <a:r>
              <a:rPr lang="tr-TR" sz="2400">
                <a:cs typeface="Times New Roman" pitchFamily="18" charset="0"/>
              </a:rPr>
              <a:t>                                       </a:t>
            </a:r>
          </a:p>
          <a:p>
            <a:pPr eaLnBrk="1" hangingPunct="1">
              <a:buFont typeface="Wingdings" pitchFamily="2" charset="2"/>
              <a:buNone/>
            </a:pPr>
            <a:r>
              <a:rPr lang="tr-TR" sz="2400">
                <a:cs typeface="Times New Roman" pitchFamily="18" charset="0"/>
              </a:rPr>
              <a:t>	        Tekdüze ağaçlar meydana getirmesi ve seçilmiş bir anaç olması vejetatif olarak çoğaltılabilmesi gibi üstünlükleri olan bu anacın yaygınlaşmaması bir kayıptır.</a:t>
            </a:r>
            <a:br>
              <a:rPr lang="tr-TR" sz="2400"/>
            </a:br>
            <a:endParaRPr lang="en-US" sz="2400"/>
          </a:p>
        </p:txBody>
      </p:sp>
    </p:spTree>
    <p:extLst>
      <p:ext uri="{BB962C8B-B14F-4D97-AF65-F5344CB8AC3E}">
        <p14:creationId xmlns:p14="http://schemas.microsoft.com/office/powerpoint/2010/main" val="209685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0" y="0"/>
            <a:ext cx="9144000" cy="4000500"/>
          </a:xfrm>
        </p:spPr>
        <p:txBody>
          <a:bodyPr>
            <a:normAutofit/>
          </a:bodyPr>
          <a:lstStyle/>
          <a:p>
            <a:pPr eaLnBrk="1" hangingPunct="1">
              <a:lnSpc>
                <a:spcPct val="90000"/>
              </a:lnSpc>
            </a:pPr>
            <a:r>
              <a:rPr lang="tr-TR" sz="4400" b="1">
                <a:cs typeface="Times New Roman" pitchFamily="18" charset="0"/>
              </a:rPr>
              <a:t>SL- 64 (sainte Lucie 64 ) </a:t>
            </a:r>
            <a:endParaRPr lang="tr-TR" sz="2400" b="1">
              <a:cs typeface="Times New Roman" pitchFamily="18" charset="0"/>
            </a:endParaRPr>
          </a:p>
          <a:p>
            <a:pPr eaLnBrk="1" hangingPunct="1">
              <a:lnSpc>
                <a:spcPct val="90000"/>
              </a:lnSpc>
            </a:pPr>
            <a:r>
              <a:rPr lang="tr-TR" sz="2800" b="1">
                <a:cs typeface="Times New Roman" pitchFamily="18" charset="0"/>
              </a:rPr>
              <a:t>Köken:</a:t>
            </a:r>
            <a:r>
              <a:rPr lang="tr-TR" sz="2800">
                <a:cs typeface="Times New Roman" pitchFamily="18" charset="0"/>
              </a:rPr>
              <a:t>Fransa da </a:t>
            </a:r>
            <a:r>
              <a:rPr lang="nn-NO" sz="2800">
                <a:cs typeface="Times New Roman" pitchFamily="18" charset="0"/>
              </a:rPr>
              <a:t>Seleksiyonla elde edilmiş bir idris klonudur.</a:t>
            </a:r>
            <a:endParaRPr lang="tr-TR" sz="2800">
              <a:cs typeface="Times New Roman" pitchFamily="18" charset="0"/>
            </a:endParaRPr>
          </a:p>
          <a:p>
            <a:pPr eaLnBrk="1" hangingPunct="1">
              <a:lnSpc>
                <a:spcPct val="90000"/>
              </a:lnSpc>
            </a:pPr>
            <a:r>
              <a:rPr lang="tr-TR" sz="2800" b="1">
                <a:cs typeface="Times New Roman" pitchFamily="18" charset="0"/>
              </a:rPr>
              <a:t>Ağaç Kuvveti: </a:t>
            </a:r>
            <a:r>
              <a:rPr lang="tr-TR" sz="2800">
                <a:solidFill>
                  <a:srgbClr val="FF0000"/>
                </a:solidFill>
                <a:cs typeface="Times New Roman" pitchFamily="18" charset="0"/>
              </a:rPr>
              <a:t>Mazzard ve kuşkirazından daha küçük taç yapar</a:t>
            </a:r>
            <a:r>
              <a:rPr lang="tr-TR" sz="2800">
                <a:cs typeface="Times New Roman" pitchFamily="18" charset="0"/>
              </a:rPr>
              <a:t>. Genel özellikleri bakımından idrise benzemekle beraber tekdüze ağaçlar meydana getirir.</a:t>
            </a:r>
          </a:p>
          <a:p>
            <a:pPr eaLnBrk="1" hangingPunct="1">
              <a:lnSpc>
                <a:spcPct val="90000"/>
              </a:lnSpc>
            </a:pPr>
            <a:r>
              <a:rPr lang="tr-TR" sz="2800" b="1">
                <a:cs typeface="Times New Roman" pitchFamily="18" charset="0"/>
              </a:rPr>
              <a:t>Verim:</a:t>
            </a:r>
            <a:r>
              <a:rPr lang="tr-TR" sz="2800">
                <a:cs typeface="Times New Roman" pitchFamily="18" charset="0"/>
              </a:rPr>
              <a:t> </a:t>
            </a:r>
            <a:r>
              <a:rPr lang="tr-TR" sz="2800">
                <a:solidFill>
                  <a:srgbClr val="FF0000"/>
                </a:solidFill>
                <a:cs typeface="Times New Roman" pitchFamily="18" charset="0"/>
              </a:rPr>
              <a:t>Erken Verime Yatar Ve Verimlidir</a:t>
            </a:r>
            <a:r>
              <a:rPr lang="tr-TR" sz="2800">
                <a:cs typeface="Times New Roman" pitchFamily="18" charset="0"/>
              </a:rPr>
              <a:t>. </a:t>
            </a:r>
            <a:br>
              <a:rPr lang="tr-TR" sz="2800">
                <a:cs typeface="Times New Roman" pitchFamily="18" charset="0"/>
              </a:rPr>
            </a:br>
            <a:endParaRPr lang="tr-TR" sz="2800">
              <a:cs typeface="Times New Roman" pitchFamily="18" charset="0"/>
            </a:endParaRPr>
          </a:p>
        </p:txBody>
      </p:sp>
      <p:sp>
        <p:nvSpPr>
          <p:cNvPr id="41987" name="TextBox 3"/>
          <p:cNvSpPr txBox="1">
            <a:spLocks noChangeArrowheads="1"/>
          </p:cNvSpPr>
          <p:nvPr/>
        </p:nvSpPr>
        <p:spPr bwMode="auto">
          <a:xfrm>
            <a:off x="357188" y="3929063"/>
            <a:ext cx="335756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tr-TR">
              <a:solidFill>
                <a:schemeClr val="tx2"/>
              </a:solidFill>
              <a:cs typeface="Times New Roman" pitchFamily="18" charset="0"/>
            </a:endParaRPr>
          </a:p>
          <a:p>
            <a:pPr eaLnBrk="1" hangingPunct="1"/>
            <a:r>
              <a:rPr lang="tr-TR">
                <a:solidFill>
                  <a:srgbClr val="FF0000"/>
                </a:solidFill>
                <a:cs typeface="Times New Roman" pitchFamily="18" charset="0"/>
              </a:rPr>
              <a:t>Kurak ve kireçli topraklarda iyi gelişir. Kiraz ve vişnelerle iyi uyuşur</a:t>
            </a:r>
            <a:r>
              <a:rPr lang="tr-TR">
                <a:solidFill>
                  <a:schemeClr val="tx2"/>
                </a:solidFill>
                <a:cs typeface="Times New Roman" pitchFamily="18" charset="0"/>
              </a:rPr>
              <a:t>. ABD’ de özellikle vişneler için kullanılan bir anaçtır.</a:t>
            </a:r>
          </a:p>
          <a:p>
            <a:pPr eaLnBrk="1" hangingPunct="1"/>
            <a:endParaRPr lang="tr-TR"/>
          </a:p>
        </p:txBody>
      </p:sp>
      <p:pic>
        <p:nvPicPr>
          <p:cNvPr id="39939" name="Picture 3" descr="C:\Users\Burak\Desktop\14.jpg"/>
          <p:cNvPicPr>
            <a:picLocks noChangeAspect="1" noChangeArrowheads="1"/>
          </p:cNvPicPr>
          <p:nvPr/>
        </p:nvPicPr>
        <p:blipFill>
          <a:blip r:embed="rId2"/>
          <a:srcRect/>
          <a:stretch>
            <a:fillRect/>
          </a:stretch>
        </p:blipFill>
        <p:spPr bwMode="auto">
          <a:xfrm>
            <a:off x="3786188" y="3857625"/>
            <a:ext cx="4286250" cy="2828925"/>
          </a:xfrm>
          <a:prstGeom prst="rect">
            <a:avLst/>
          </a:prstGeom>
          <a:ln>
            <a:noFill/>
          </a:ln>
          <a:effectLst>
            <a:outerShdw blurRad="76200" dir="13500000" sy="23000" kx="1200000" algn="br" rotWithShape="0">
              <a:prstClr val="black">
                <a:alpha val="20000"/>
              </a:prstClr>
            </a:outerShdw>
          </a:effectLst>
        </p:spPr>
      </p:pic>
      <p:sp>
        <p:nvSpPr>
          <p:cNvPr id="41989" name="TextBox 5"/>
          <p:cNvSpPr txBox="1">
            <a:spLocks noChangeArrowheads="1"/>
          </p:cNvSpPr>
          <p:nvPr/>
        </p:nvSpPr>
        <p:spPr bwMode="auto">
          <a:xfrm>
            <a:off x="8929688" y="60721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tr-TR"/>
          </a:p>
        </p:txBody>
      </p:sp>
    </p:spTree>
    <p:extLst>
      <p:ext uri="{BB962C8B-B14F-4D97-AF65-F5344CB8AC3E}">
        <p14:creationId xmlns:p14="http://schemas.microsoft.com/office/powerpoint/2010/main" val="2105324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MAXMA Anaçları </a:t>
            </a:r>
          </a:p>
          <a:p>
            <a:pPr eaLnBrk="1" hangingPunct="1"/>
            <a:r>
              <a:rPr lang="tr-TR" sz="2800" b="1">
                <a:cs typeface="Times New Roman" pitchFamily="18" charset="0"/>
              </a:rPr>
              <a:t>Köken: </a:t>
            </a:r>
            <a:r>
              <a:rPr lang="tr-TR" sz="2800" i="1">
                <a:solidFill>
                  <a:srgbClr val="FF0000"/>
                </a:solidFill>
                <a:cs typeface="Times New Roman" pitchFamily="18" charset="0"/>
              </a:rPr>
              <a:t>Prunus avium’un</a:t>
            </a:r>
            <a:r>
              <a:rPr lang="tr-TR" sz="2800">
                <a:solidFill>
                  <a:srgbClr val="FF0000"/>
                </a:solidFill>
                <a:cs typeface="Times New Roman" pitchFamily="18" charset="0"/>
              </a:rPr>
              <a:t> killi ve ıslak topraklara iyi adaptasyonu ile </a:t>
            </a:r>
            <a:r>
              <a:rPr lang="tr-TR" sz="2800" i="1">
                <a:solidFill>
                  <a:srgbClr val="FF0000"/>
                </a:solidFill>
                <a:cs typeface="Times New Roman" pitchFamily="18" charset="0"/>
              </a:rPr>
              <a:t>P. mahaleb’in</a:t>
            </a:r>
            <a:r>
              <a:rPr lang="tr-TR" sz="2800">
                <a:solidFill>
                  <a:srgbClr val="FF0000"/>
                </a:solidFill>
                <a:cs typeface="Times New Roman" pitchFamily="18" charset="0"/>
              </a:rPr>
              <a:t> yüksek</a:t>
            </a:r>
            <a:r>
              <a:rPr lang="tr-TR" sz="2800">
                <a:cs typeface="Times New Roman" pitchFamily="18" charset="0"/>
              </a:rPr>
              <a:t> verimliliğini kombine etmektedirler.</a:t>
            </a:r>
          </a:p>
          <a:p>
            <a:pPr eaLnBrk="1" hangingPunct="1"/>
            <a:r>
              <a:rPr lang="tr-TR" sz="2800">
                <a:cs typeface="Times New Roman" pitchFamily="18" charset="0"/>
              </a:rPr>
              <a:t> Bu seriden esas olarak </a:t>
            </a:r>
            <a:r>
              <a:rPr lang="tr-TR" sz="2800" b="1">
                <a:cs typeface="Times New Roman" pitchFamily="18" charset="0"/>
              </a:rPr>
              <a:t>MAXMA 2</a:t>
            </a:r>
            <a:r>
              <a:rPr lang="tr-TR" sz="2800">
                <a:cs typeface="Times New Roman" pitchFamily="18" charset="0"/>
              </a:rPr>
              <a:t>, </a:t>
            </a:r>
            <a:r>
              <a:rPr lang="tr-TR" sz="2800" b="1">
                <a:cs typeface="Times New Roman" pitchFamily="18" charset="0"/>
              </a:rPr>
              <a:t>MAXMA 14</a:t>
            </a:r>
            <a:r>
              <a:rPr lang="tr-TR" sz="2800">
                <a:cs typeface="Times New Roman" pitchFamily="18" charset="0"/>
              </a:rPr>
              <a:t>, </a:t>
            </a:r>
            <a:r>
              <a:rPr lang="tr-TR" sz="2800" b="1">
                <a:cs typeface="Times New Roman" pitchFamily="18" charset="0"/>
              </a:rPr>
              <a:t>MAXMA 39</a:t>
            </a:r>
            <a:r>
              <a:rPr lang="tr-TR" sz="2800">
                <a:cs typeface="Times New Roman" pitchFamily="18" charset="0"/>
              </a:rPr>
              <a:t>, </a:t>
            </a:r>
            <a:r>
              <a:rPr lang="tr-TR" sz="2800" b="1">
                <a:cs typeface="Times New Roman" pitchFamily="18" charset="0"/>
              </a:rPr>
              <a:t>MAXMA 60</a:t>
            </a:r>
            <a:r>
              <a:rPr lang="tr-TR" sz="2800">
                <a:cs typeface="Times New Roman" pitchFamily="18" charset="0"/>
              </a:rPr>
              <a:t> ve </a:t>
            </a:r>
            <a:r>
              <a:rPr lang="tr-TR" sz="2800" b="1">
                <a:cs typeface="Times New Roman" pitchFamily="18" charset="0"/>
              </a:rPr>
              <a:t>MAXMA 97</a:t>
            </a:r>
            <a:r>
              <a:rPr lang="tr-TR" sz="2800">
                <a:cs typeface="Times New Roman" pitchFamily="18" charset="0"/>
              </a:rPr>
              <a:t> klonları üzerinde durulmaktadır. </a:t>
            </a:r>
          </a:p>
          <a:p>
            <a:pPr eaLnBrk="1" hangingPunct="1">
              <a:buFontTx/>
              <a:buNone/>
            </a:pPr>
            <a:br>
              <a:rPr lang="tr-TR" sz="2400"/>
            </a:br>
            <a:endParaRPr lang="en-US" sz="2400"/>
          </a:p>
        </p:txBody>
      </p:sp>
      <p:pic>
        <p:nvPicPr>
          <p:cNvPr id="45059" name="Picture 3" descr="C:\Users\Burak\Desktop\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3429000"/>
            <a:ext cx="487045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294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p:cNvSpPr>
            <a:spLocks noGrp="1"/>
          </p:cNvSpPr>
          <p:nvPr>
            <p:ph idx="1"/>
          </p:nvPr>
        </p:nvSpPr>
        <p:spPr>
          <a:xfrm>
            <a:off x="0" y="0"/>
            <a:ext cx="9144000" cy="2928938"/>
          </a:xfrm>
        </p:spPr>
        <p:txBody>
          <a:bodyPr/>
          <a:lstStyle/>
          <a:p>
            <a:pPr eaLnBrk="1" hangingPunct="1"/>
            <a:r>
              <a:rPr lang="tr-TR" sz="4400" b="1">
                <a:cs typeface="Times New Roman" pitchFamily="18" charset="0"/>
              </a:rPr>
              <a:t>CAB 6P</a:t>
            </a:r>
          </a:p>
          <a:p>
            <a:pPr eaLnBrk="1" hangingPunct="1"/>
            <a:r>
              <a:rPr lang="tr-TR" sz="2800" b="1">
                <a:cs typeface="Times New Roman" pitchFamily="18" charset="0"/>
              </a:rPr>
              <a:t>Köken:</a:t>
            </a:r>
            <a:r>
              <a:rPr lang="tr-TR" sz="2800">
                <a:cs typeface="Times New Roman" pitchFamily="18" charset="0"/>
              </a:rPr>
              <a:t>İtalya Bologna Üniversitesinde Prunus cerasus’dan elde edilmiştir. </a:t>
            </a:r>
          </a:p>
          <a:p>
            <a:pPr eaLnBrk="1" hangingPunct="1"/>
            <a:r>
              <a:rPr lang="tr-TR" sz="2800" b="1">
                <a:cs typeface="Times New Roman" pitchFamily="18" charset="0"/>
              </a:rPr>
              <a:t>Ağaç Kuvveti: </a:t>
            </a:r>
            <a:r>
              <a:rPr lang="tr-TR" sz="2800">
                <a:cs typeface="Times New Roman" pitchFamily="18" charset="0"/>
              </a:rPr>
              <a:t>Mazzard F12/1’den %20-30 daha küçük ağaçlar yapar. </a:t>
            </a:r>
          </a:p>
        </p:txBody>
      </p:sp>
      <p:sp>
        <p:nvSpPr>
          <p:cNvPr id="48131" name="TextBox 2"/>
          <p:cNvSpPr txBox="1">
            <a:spLocks noChangeArrowheads="1"/>
          </p:cNvSpPr>
          <p:nvPr/>
        </p:nvSpPr>
        <p:spPr bwMode="auto">
          <a:xfrm>
            <a:off x="285750" y="3441700"/>
            <a:ext cx="28575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tr-TR">
                <a:solidFill>
                  <a:srgbClr val="FF0000"/>
                </a:solidFill>
                <a:cs typeface="Times New Roman" pitchFamily="18" charset="0"/>
              </a:rPr>
              <a:t>Bigarreau Moreau çeşidi için en iyi anaç olduğu belirlenmiştir</a:t>
            </a:r>
            <a:r>
              <a:rPr lang="tr-TR">
                <a:solidFill>
                  <a:schemeClr val="tx2"/>
                </a:solidFill>
                <a:cs typeface="Times New Roman" pitchFamily="18" charset="0"/>
              </a:rPr>
              <a:t>. </a:t>
            </a:r>
            <a:endParaRPr lang="en-US">
              <a:solidFill>
                <a:schemeClr val="tx2"/>
              </a:solidFill>
              <a:cs typeface="Times New Roman" pitchFamily="18" charset="0"/>
            </a:endParaRPr>
          </a:p>
          <a:p>
            <a:pPr eaLnBrk="1" hangingPunct="1"/>
            <a:endParaRPr lang="tr-TR"/>
          </a:p>
        </p:txBody>
      </p:sp>
      <p:pic>
        <p:nvPicPr>
          <p:cNvPr id="48132" name="Picture 3" descr="C:\Users\Burak\Desktop\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688" y="2786063"/>
            <a:ext cx="5627687"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782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0" y="0"/>
            <a:ext cx="9144000" cy="6858000"/>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tr-TR" sz="4400" b="1"/>
              <a:t>Gembloux Serisi:</a:t>
            </a:r>
          </a:p>
          <a:p>
            <a:pPr marL="274320" indent="-274320" eaLnBrk="1" fontAlgn="auto" hangingPunct="1">
              <a:spcAft>
                <a:spcPts val="0"/>
              </a:spcAft>
              <a:buClr>
                <a:schemeClr val="accent3"/>
              </a:buClr>
              <a:buFont typeface="Wingdings 2"/>
              <a:buChar char=""/>
              <a:defRPr/>
            </a:pPr>
            <a:r>
              <a:rPr lang="tr-TR" sz="2700" b="1"/>
              <a:t>Köken: Inmil (GM9), Damil (GM 61) </a:t>
            </a:r>
            <a:r>
              <a:rPr lang="tr-TR" sz="2700"/>
              <a:t>ve </a:t>
            </a:r>
            <a:r>
              <a:rPr lang="tr-TR" sz="2700" b="1"/>
              <a:t>Camil (GM79) </a:t>
            </a:r>
            <a:r>
              <a:rPr lang="tr-TR" sz="2700"/>
              <a:t>anaçları Belçika’da Gembloux Araştırma İstasyonunda selekte edilmiştir. </a:t>
            </a:r>
          </a:p>
          <a:p>
            <a:pPr marL="274320" indent="-274320" eaLnBrk="1" fontAlgn="auto" hangingPunct="1">
              <a:spcAft>
                <a:spcPts val="0"/>
              </a:spcAft>
              <a:buClr>
                <a:schemeClr val="accent3"/>
              </a:buClr>
              <a:buFont typeface="Wingdings 2"/>
              <a:buChar char=""/>
              <a:defRPr/>
            </a:pPr>
            <a:r>
              <a:rPr lang="tr-TR" sz="2700" b="1"/>
              <a:t>Ağaç Kuvveti</a:t>
            </a:r>
            <a:r>
              <a:rPr lang="tr-TR" sz="2700"/>
              <a:t>:Inmil’in gücü F12/1 in %23-40’ı; Damil’in gücü F12/1’in %30-80’i kadardır. Camil, Mazzard F12/1’in %50-70’i kadar irilikte ağaçlar yapmaktadır.</a:t>
            </a:r>
          </a:p>
          <a:p>
            <a:pPr marL="274320" indent="-274320" eaLnBrk="1" fontAlgn="auto" hangingPunct="1">
              <a:spcAft>
                <a:spcPts val="0"/>
              </a:spcAft>
              <a:buClr>
                <a:schemeClr val="accent3"/>
              </a:buClr>
              <a:buFont typeface="Wingdings 2"/>
              <a:buChar char=""/>
              <a:defRPr/>
            </a:pPr>
            <a:r>
              <a:rPr lang="tr-TR" sz="2700" b="1">
                <a:cs typeface="Times New Roman" pitchFamily="18" charset="0"/>
              </a:rPr>
              <a:t>Verim:</a:t>
            </a:r>
            <a:r>
              <a:rPr lang="tr-TR" sz="2700"/>
              <a:t> Colt’tan yaklaşık %50 daha verimli olan Camil çok verimli bir anaçtır (bazen 3 kat). </a:t>
            </a:r>
          </a:p>
          <a:p>
            <a:pPr marL="274320" indent="-274320" eaLnBrk="1" fontAlgn="auto" hangingPunct="1">
              <a:spcAft>
                <a:spcPts val="0"/>
              </a:spcAft>
              <a:buClr>
                <a:schemeClr val="accent3"/>
              </a:buClr>
              <a:buFont typeface="Wingdings" pitchFamily="2" charset="2"/>
              <a:buNone/>
              <a:defRPr/>
            </a:pPr>
            <a:r>
              <a:rPr lang="tr-TR" sz="2700" b="1"/>
              <a:t>     Camil: </a:t>
            </a:r>
            <a:r>
              <a:rPr lang="tr-TR" sz="2700"/>
              <a:t>Kış soğuklarına karşı iyi tolerans gösterir. Islak topraklara hassastır. Phytohytoradan zarar görür ve ölür. </a:t>
            </a:r>
            <a:r>
              <a:rPr lang="tr-TR" sz="2700" b="1"/>
              <a:t>Damil : </a:t>
            </a:r>
            <a:r>
              <a:rPr lang="tr-TR" sz="2700"/>
              <a:t>pH'sı yüksek topraklara orta derecede toleranslıdır. Kış soğuklarına karşı iyi bir dayanım gösterir. Phytophytoraya orta derecede dayanıklıdır</a:t>
            </a:r>
            <a:r>
              <a:rPr lang="tr-TR" sz="2800"/>
              <a:t>. </a:t>
            </a:r>
          </a:p>
          <a:p>
            <a:pPr marL="274320" indent="-274320" eaLnBrk="1" fontAlgn="auto" hangingPunct="1">
              <a:spcAft>
                <a:spcPts val="0"/>
              </a:spcAft>
              <a:buClr>
                <a:schemeClr val="accent3"/>
              </a:buClr>
              <a:buFont typeface="Wingdings 2"/>
              <a:buChar char=""/>
              <a:defRPr/>
            </a:pPr>
            <a:r>
              <a:rPr lang="tr-TR" sz="2800"/>
              <a:t>  </a:t>
            </a:r>
            <a:br>
              <a:rPr lang="tr-TR" sz="2400"/>
            </a:br>
            <a:br>
              <a:rPr lang="tr-TR" sz="2400"/>
            </a:br>
            <a:endParaRPr lang="en-US" sz="2400"/>
          </a:p>
        </p:txBody>
      </p:sp>
    </p:spTree>
    <p:extLst>
      <p:ext uri="{BB962C8B-B14F-4D97-AF65-F5344CB8AC3E}">
        <p14:creationId xmlns:p14="http://schemas.microsoft.com/office/powerpoint/2010/main" val="939070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0" y="0"/>
            <a:ext cx="9144000" cy="3214688"/>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tr-TR" sz="4400" b="1">
                <a:cs typeface="Times New Roman" pitchFamily="18" charset="0"/>
              </a:rPr>
              <a:t>GİSELA ( GİESSEN) SERİSİ</a:t>
            </a:r>
            <a:endParaRPr lang="tr-TR" sz="4400">
              <a:cs typeface="Times New Roman" pitchFamily="18" charset="0"/>
            </a:endParaRPr>
          </a:p>
          <a:p>
            <a:pPr marL="274320" indent="-274320" eaLnBrk="1" fontAlgn="auto" hangingPunct="1">
              <a:spcAft>
                <a:spcPts val="0"/>
              </a:spcAft>
              <a:buClr>
                <a:schemeClr val="accent3"/>
              </a:buClr>
              <a:buFont typeface="Wingdings" pitchFamily="2" charset="2"/>
              <a:buNone/>
              <a:defRPr/>
            </a:pPr>
            <a:r>
              <a:rPr lang="tr-TR">
                <a:cs typeface="Times New Roman" pitchFamily="18" charset="0"/>
              </a:rPr>
              <a:t>           </a:t>
            </a:r>
            <a:r>
              <a:rPr lang="tr-TR" sz="2800">
                <a:cs typeface="Times New Roman" pitchFamily="18" charset="0"/>
              </a:rPr>
              <a:t>          1965 yılından beri Almanya'da yürütülen çalışmalar sonucu elde edilmiştir. Uygun ortamlarda muhafaza edilen polenler, bir tarafları cam ekanla kapatılmış ebeveyn ağaçlara elle uygulandılar. Bu usulle birçok ilginç hybrit anaç üretimi mümkün oldu. </a:t>
            </a:r>
          </a:p>
          <a:p>
            <a:pPr marL="274320" indent="-274320" eaLnBrk="1" fontAlgn="auto" hangingPunct="1">
              <a:spcAft>
                <a:spcPts val="0"/>
              </a:spcAft>
              <a:buClr>
                <a:schemeClr val="accent3"/>
              </a:buClr>
              <a:buFont typeface="Wingdings" pitchFamily="2" charset="2"/>
              <a:buNone/>
              <a:defRPr/>
            </a:pPr>
            <a:r>
              <a:rPr lang="tr-TR" sz="2800">
                <a:cs typeface="Times New Roman" pitchFamily="18" charset="0"/>
              </a:rPr>
              <a:t>                 </a:t>
            </a:r>
            <a:endParaRPr lang="tr-TR"/>
          </a:p>
        </p:txBody>
      </p:sp>
      <p:sp>
        <p:nvSpPr>
          <p:cNvPr id="52227" name="TextBox 2"/>
          <p:cNvSpPr txBox="1">
            <a:spLocks noChangeArrowheads="1"/>
          </p:cNvSpPr>
          <p:nvPr/>
        </p:nvSpPr>
        <p:spPr bwMode="auto">
          <a:xfrm>
            <a:off x="428625" y="3643313"/>
            <a:ext cx="314325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tr-TR">
                <a:solidFill>
                  <a:schemeClr val="tx2"/>
                </a:solidFill>
                <a:cs typeface="Times New Roman" pitchFamily="18" charset="0"/>
              </a:rPr>
              <a:t>Geissende yapılan yoğun çalışmalardan sonra 13 klon tipi Amerika ve Avrupa da test edilmek üzere piyasaya çıkarıldı.</a:t>
            </a:r>
          </a:p>
          <a:p>
            <a:pPr eaLnBrk="1" hangingPunct="1"/>
            <a:endParaRPr lang="tr-TR"/>
          </a:p>
        </p:txBody>
      </p:sp>
      <p:pic>
        <p:nvPicPr>
          <p:cNvPr id="52228" name="Picture 2" descr="C:\Users\Burak\Desktop\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6188" y="3214688"/>
            <a:ext cx="51435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282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pPr eaLnBrk="1" fontAlgn="auto" hangingPunct="1">
              <a:spcAft>
                <a:spcPts val="0"/>
              </a:spcAft>
              <a:defRPr/>
            </a:pPr>
            <a:r>
              <a:rPr lang="tr-TR"/>
              <a:t>Bunlar Dışında Kullanılan Klon Anaçlar</a:t>
            </a:r>
          </a:p>
        </p:txBody>
      </p:sp>
      <p:sp>
        <p:nvSpPr>
          <p:cNvPr id="5" name="TextBox 4"/>
          <p:cNvSpPr txBox="1"/>
          <p:nvPr/>
        </p:nvSpPr>
        <p:spPr>
          <a:xfrm>
            <a:off x="1476375" y="1989138"/>
            <a:ext cx="2571750" cy="4117975"/>
          </a:xfrm>
          <a:prstGeom prst="rect">
            <a:avLst/>
          </a:prstGeom>
          <a:noFill/>
        </p:spPr>
        <p:txBody>
          <a:bodyPr>
            <a:spAutoFit/>
          </a:bodyPr>
          <a:lstStyle/>
          <a:p>
            <a:pPr>
              <a:buFont typeface="Wingdings" pitchFamily="2" charset="2"/>
              <a:buChar char="ü"/>
              <a:defRPr/>
            </a:pPr>
            <a:r>
              <a:rPr lang="tr-TR" sz="2800" dirty="0">
                <a:cs typeface="Times New Roman" pitchFamily="18" charset="0"/>
              </a:rPr>
              <a:t>Adara</a:t>
            </a:r>
          </a:p>
          <a:p>
            <a:pPr>
              <a:buFont typeface="Wingdings" pitchFamily="2" charset="2"/>
              <a:buChar char="ü"/>
              <a:defRPr/>
            </a:pPr>
            <a:r>
              <a:rPr lang="tr-TR" sz="2800" dirty="0" err="1">
                <a:cs typeface="Times New Roman" pitchFamily="18" charset="0"/>
              </a:rPr>
              <a:t>Argot</a:t>
            </a:r>
            <a:endParaRPr lang="tr-TR" sz="2800" dirty="0">
              <a:cs typeface="Times New Roman" pitchFamily="18" charset="0"/>
            </a:endParaRPr>
          </a:p>
          <a:p>
            <a:pPr>
              <a:buFont typeface="Wingdings" pitchFamily="2" charset="2"/>
              <a:buChar char="ü"/>
              <a:defRPr/>
            </a:pPr>
            <a:r>
              <a:rPr lang="tr-TR" sz="2800" dirty="0" err="1">
                <a:cs typeface="Times New Roman" pitchFamily="18" charset="0"/>
              </a:rPr>
              <a:t>Pontaleb</a:t>
            </a:r>
            <a:endParaRPr lang="tr-TR" sz="2800" dirty="0">
              <a:cs typeface="Times New Roman" pitchFamily="18" charset="0"/>
            </a:endParaRPr>
          </a:p>
          <a:p>
            <a:pPr>
              <a:buFont typeface="Wingdings" pitchFamily="2" charset="2"/>
              <a:buChar char="ü"/>
              <a:defRPr/>
            </a:pPr>
            <a:r>
              <a:rPr lang="tr-TR" sz="2800" dirty="0">
                <a:cs typeface="Times New Roman" pitchFamily="18" charset="0"/>
              </a:rPr>
              <a:t>Pik-u 1</a:t>
            </a:r>
          </a:p>
          <a:p>
            <a:pPr>
              <a:buFont typeface="Wingdings" pitchFamily="2" charset="2"/>
              <a:buChar char="ü"/>
              <a:defRPr/>
            </a:pPr>
            <a:r>
              <a:rPr lang="tr-TR" sz="2800" dirty="0">
                <a:cs typeface="Times New Roman" pitchFamily="18" charset="0"/>
              </a:rPr>
              <a:t>Pik-u 3</a:t>
            </a:r>
          </a:p>
          <a:p>
            <a:pPr>
              <a:buFont typeface="Wingdings" pitchFamily="2" charset="2"/>
              <a:buChar char="ü"/>
              <a:defRPr/>
            </a:pPr>
            <a:r>
              <a:rPr lang="tr-TR" sz="2800" dirty="0">
                <a:cs typeface="Times New Roman" pitchFamily="18" charset="0"/>
              </a:rPr>
              <a:t>Pik-u 18</a:t>
            </a:r>
          </a:p>
          <a:p>
            <a:pPr>
              <a:buFont typeface="Wingdings" pitchFamily="2" charset="2"/>
              <a:buChar char="ü"/>
              <a:defRPr/>
            </a:pPr>
            <a:r>
              <a:rPr lang="tr-TR" sz="2800" dirty="0">
                <a:cs typeface="Times New Roman" pitchFamily="18" charset="0"/>
              </a:rPr>
              <a:t>Pik-u 167</a:t>
            </a:r>
          </a:p>
          <a:p>
            <a:pPr>
              <a:buFont typeface="Wingdings" pitchFamily="2" charset="2"/>
              <a:buChar char="ü"/>
              <a:defRPr/>
            </a:pPr>
            <a:r>
              <a:rPr lang="tr-TR" sz="2800" dirty="0" err="1">
                <a:cs typeface="Times New Roman" pitchFamily="18" charset="0"/>
              </a:rPr>
              <a:t>Cristimar</a:t>
            </a:r>
            <a:r>
              <a:rPr lang="tr-TR" sz="2800" dirty="0">
                <a:cs typeface="Times New Roman" pitchFamily="18" charset="0"/>
              </a:rPr>
              <a:t> </a:t>
            </a:r>
            <a:r>
              <a:rPr lang="tr-TR" sz="2800" dirty="0" err="1">
                <a:cs typeface="Times New Roman" pitchFamily="18" charset="0"/>
              </a:rPr>
              <a:t>Iai</a:t>
            </a:r>
            <a:endParaRPr lang="tr-TR" sz="2800" dirty="0">
              <a:cs typeface="Times New Roman" pitchFamily="18" charset="0"/>
            </a:endParaRPr>
          </a:p>
          <a:p>
            <a:pPr>
              <a:buFont typeface="Wingdings" pitchFamily="2" charset="2"/>
              <a:buChar char="ü"/>
              <a:defRPr/>
            </a:pPr>
            <a:endParaRPr lang="tr-TR" sz="2000" dirty="0">
              <a:latin typeface="+mn-lt"/>
            </a:endParaRPr>
          </a:p>
          <a:p>
            <a:pPr>
              <a:buFont typeface="Wingdings" pitchFamily="2" charset="2"/>
              <a:buChar char="ü"/>
              <a:defRPr/>
            </a:pPr>
            <a:endParaRPr lang="tr-TR" sz="2000" dirty="0">
              <a:latin typeface="+mn-lt"/>
            </a:endParaRPr>
          </a:p>
        </p:txBody>
      </p:sp>
      <p:sp>
        <p:nvSpPr>
          <p:cNvPr id="59396" name="TextBox 6"/>
          <p:cNvSpPr txBox="1">
            <a:spLocks noChangeArrowheads="1"/>
          </p:cNvSpPr>
          <p:nvPr/>
        </p:nvSpPr>
        <p:spPr bwMode="auto">
          <a:xfrm>
            <a:off x="4067175" y="1989138"/>
            <a:ext cx="3214688"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Wingdings" pitchFamily="2" charset="2"/>
              <a:buChar char="ü"/>
            </a:pPr>
            <a:r>
              <a:rPr lang="tr-TR" sz="2800">
                <a:cs typeface="Times New Roman" pitchFamily="18" charset="0"/>
              </a:rPr>
              <a:t>Stocktan Morella</a:t>
            </a:r>
          </a:p>
          <a:p>
            <a:pPr eaLnBrk="1" hangingPunct="1">
              <a:buFont typeface="Wingdings" pitchFamily="2" charset="2"/>
              <a:buChar char="ü"/>
            </a:pPr>
            <a:r>
              <a:rPr lang="tr-TR" sz="2800">
                <a:cs typeface="Times New Roman" pitchFamily="18" charset="0"/>
              </a:rPr>
              <a:t>V.V-1</a:t>
            </a:r>
          </a:p>
          <a:p>
            <a:pPr eaLnBrk="1" hangingPunct="1">
              <a:buFont typeface="Wingdings" pitchFamily="2" charset="2"/>
              <a:buChar char="ü"/>
            </a:pPr>
            <a:r>
              <a:rPr lang="tr-TR" sz="2800">
                <a:cs typeface="Times New Roman" pitchFamily="18" charset="0"/>
              </a:rPr>
              <a:t>IP-C-1</a:t>
            </a:r>
          </a:p>
          <a:p>
            <a:pPr eaLnBrk="1" hangingPunct="1">
              <a:buFont typeface="Wingdings" pitchFamily="2" charset="2"/>
              <a:buChar char="ü"/>
            </a:pPr>
            <a:r>
              <a:rPr lang="tr-TR" sz="2800">
                <a:cs typeface="Times New Roman" pitchFamily="18" charset="0"/>
              </a:rPr>
              <a:t>V.G-1</a:t>
            </a:r>
          </a:p>
          <a:p>
            <a:pPr eaLnBrk="1" hangingPunct="1">
              <a:buFont typeface="Wingdings" pitchFamily="2" charset="2"/>
              <a:buChar char="ü"/>
            </a:pPr>
            <a:r>
              <a:rPr lang="tr-TR" sz="2800"/>
              <a:t>Sl-405</a:t>
            </a:r>
          </a:p>
          <a:p>
            <a:pPr eaLnBrk="1" hangingPunct="1">
              <a:buFont typeface="Wingdings" pitchFamily="2" charset="2"/>
              <a:buChar char="ü"/>
            </a:pPr>
            <a:r>
              <a:rPr lang="tr-TR" sz="2800"/>
              <a:t>SM 11/4</a:t>
            </a:r>
          </a:p>
          <a:p>
            <a:pPr eaLnBrk="1" hangingPunct="1">
              <a:buFont typeface="Wingdings" pitchFamily="2" charset="2"/>
              <a:buChar char="ü"/>
            </a:pPr>
            <a:r>
              <a:rPr lang="tr-TR" sz="2800"/>
              <a:t>Cap-11E</a:t>
            </a:r>
          </a:p>
          <a:p>
            <a:pPr eaLnBrk="1" hangingPunct="1">
              <a:buFont typeface="Wingdings" pitchFamily="2" charset="2"/>
              <a:buChar char="ü"/>
            </a:pPr>
            <a:r>
              <a:rPr lang="tr-TR" sz="2800"/>
              <a:t>Vlademir</a:t>
            </a:r>
          </a:p>
          <a:p>
            <a:pPr eaLnBrk="1" hangingPunct="1">
              <a:buFont typeface="Wingdings" pitchFamily="2" charset="2"/>
              <a:buChar char="ü"/>
            </a:pPr>
            <a:endParaRPr lang="tr-TR" sz="2800">
              <a:cs typeface="Times New Roman" pitchFamily="18" charset="0"/>
            </a:endParaRPr>
          </a:p>
          <a:p>
            <a:pPr eaLnBrk="1" hangingPunct="1">
              <a:buFont typeface="Wingdings" pitchFamily="2" charset="2"/>
              <a:buChar char="ü"/>
            </a:pPr>
            <a:endParaRPr lang="tr-TR" sz="2800">
              <a:cs typeface="Times New Roman" pitchFamily="18" charset="0"/>
            </a:endParaRPr>
          </a:p>
        </p:txBody>
      </p:sp>
    </p:spTree>
    <p:extLst>
      <p:ext uri="{BB962C8B-B14F-4D97-AF65-F5344CB8AC3E}">
        <p14:creationId xmlns:p14="http://schemas.microsoft.com/office/powerpoint/2010/main" val="2773656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ctrTitle"/>
          </p:nvPr>
        </p:nvSpPr>
        <p:spPr>
          <a:xfrm>
            <a:off x="0" y="1000125"/>
            <a:ext cx="9144000" cy="3000375"/>
          </a:xfrm>
        </p:spPr>
        <p:txBody>
          <a:bodyPr/>
          <a:lstStyle/>
          <a:p>
            <a:pPr eaLnBrk="1" fontAlgn="auto" hangingPunct="1">
              <a:spcAft>
                <a:spcPts val="0"/>
              </a:spcAft>
              <a:defRPr/>
            </a:pPr>
            <a:r>
              <a:rPr lang="tr-TR" sz="7200">
                <a:cs typeface="Times New Roman" pitchFamily="18" charset="0"/>
              </a:rPr>
              <a:t>    Elma Klon Anaçları</a:t>
            </a:r>
          </a:p>
        </p:txBody>
      </p:sp>
      <p:pic>
        <p:nvPicPr>
          <p:cNvPr id="61443" name="Picture 3" descr="I:\Yeni klasör\Funny_Fruits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86125"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374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M.4</a:t>
            </a:r>
            <a:endParaRPr lang="tr-TR">
              <a:cs typeface="Times New Roman" pitchFamily="18" charset="0"/>
            </a:endParaRPr>
          </a:p>
          <a:p>
            <a:pPr eaLnBrk="1" hangingPunct="1"/>
            <a:endParaRPr lang="tr-TR" sz="2800" b="1">
              <a:cs typeface="Times New Roman" pitchFamily="18" charset="0"/>
            </a:endParaRPr>
          </a:p>
          <a:p>
            <a:pPr eaLnBrk="1" hangingPunct="1"/>
            <a:r>
              <a:rPr lang="tr-TR" sz="2800" b="1">
                <a:cs typeface="Times New Roman" pitchFamily="18" charset="0"/>
              </a:rPr>
              <a:t>Ağaç Kuvveti:</a:t>
            </a:r>
            <a:r>
              <a:rPr lang="tr-TR" sz="2800">
                <a:cs typeface="Times New Roman" pitchFamily="18" charset="0"/>
              </a:rPr>
              <a:t> </a:t>
            </a:r>
            <a:r>
              <a:rPr lang="tr-TR" sz="2800">
                <a:solidFill>
                  <a:srgbClr val="FF0000"/>
                </a:solidFill>
                <a:cs typeface="Times New Roman" pitchFamily="18" charset="0"/>
              </a:rPr>
              <a:t>Çöğür anacının</a:t>
            </a:r>
            <a:r>
              <a:rPr lang="tr-TR" sz="2800">
                <a:cs typeface="Times New Roman" pitchFamily="18" charset="0"/>
              </a:rPr>
              <a:t> oluşturduğu büyüklüğün </a:t>
            </a:r>
            <a:r>
              <a:rPr lang="tr-TR" sz="2800">
                <a:solidFill>
                  <a:srgbClr val="FF0000"/>
                </a:solidFill>
                <a:cs typeface="Times New Roman" pitchFamily="18" charset="0"/>
              </a:rPr>
              <a:t>%80-85i</a:t>
            </a:r>
            <a:r>
              <a:rPr lang="tr-TR" sz="2800">
                <a:cs typeface="Times New Roman" pitchFamily="18" charset="0"/>
              </a:rPr>
              <a:t> kadar bir büyüklük yapar. </a:t>
            </a:r>
          </a:p>
          <a:p>
            <a:pPr eaLnBrk="1" hangingPunct="1"/>
            <a:endParaRPr lang="tr-TR" sz="2800" b="1">
              <a:cs typeface="Times New Roman" pitchFamily="18" charset="0"/>
            </a:endParaRPr>
          </a:p>
          <a:p>
            <a:pPr eaLnBrk="1" hangingPunct="1"/>
            <a:r>
              <a:rPr lang="tr-TR" sz="2800" b="1">
                <a:cs typeface="Times New Roman" pitchFamily="18" charset="0"/>
              </a:rPr>
              <a:t>Verim: </a:t>
            </a:r>
            <a:r>
              <a:rPr lang="tr-TR" sz="2800">
                <a:solidFill>
                  <a:srgbClr val="FF0000"/>
                </a:solidFill>
                <a:cs typeface="Times New Roman" pitchFamily="18" charset="0"/>
              </a:rPr>
              <a:t>Orta erken meyveye</a:t>
            </a:r>
            <a:r>
              <a:rPr lang="tr-TR" sz="2800">
                <a:cs typeface="Times New Roman" pitchFamily="18" charset="0"/>
              </a:rPr>
              <a:t> yatar. İyi verimlidir.</a:t>
            </a:r>
          </a:p>
          <a:p>
            <a:pPr eaLnBrk="1" hangingPunct="1"/>
            <a:endParaRPr lang="tr-TR" sz="2800" b="1">
              <a:cs typeface="Times New Roman" pitchFamily="18" charset="0"/>
            </a:endParaRPr>
          </a:p>
          <a:p>
            <a:pPr eaLnBrk="1" hangingPunct="1"/>
            <a:r>
              <a:rPr lang="tr-TR" sz="2800" b="1">
                <a:cs typeface="Times New Roman" pitchFamily="18" charset="0"/>
              </a:rPr>
              <a:t>Hastalık ve Zararlı Dayanımı:</a:t>
            </a:r>
            <a:r>
              <a:rPr lang="tr-TR" sz="2800">
                <a:cs typeface="Times New Roman" pitchFamily="18" charset="0"/>
              </a:rPr>
              <a:t> Kök çürüklüğüne dayanıklı, ateş yanıklığına tahammüllüdür. </a:t>
            </a:r>
          </a:p>
        </p:txBody>
      </p:sp>
    </p:spTree>
    <p:extLst>
      <p:ext uri="{BB962C8B-B14F-4D97-AF65-F5344CB8AC3E}">
        <p14:creationId xmlns:p14="http://schemas.microsoft.com/office/powerpoint/2010/main" val="2824020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M.7 </a:t>
            </a:r>
            <a:endParaRPr lang="tr-TR" sz="4400">
              <a:cs typeface="Times New Roman" pitchFamily="18" charset="0"/>
            </a:endParaRPr>
          </a:p>
          <a:p>
            <a:pPr eaLnBrk="1" hangingPunct="1"/>
            <a:r>
              <a:rPr lang="tr-TR" sz="2800" b="1">
                <a:cs typeface="Times New Roman" pitchFamily="18" charset="0"/>
              </a:rPr>
              <a:t>Bilinen Diğer Tipleri:</a:t>
            </a:r>
            <a:r>
              <a:rPr lang="tr-TR" sz="2800">
                <a:cs typeface="Times New Roman" pitchFamily="18" charset="0"/>
              </a:rPr>
              <a:t> Type VII, EM.VII, EM.7, M.7a, M.7 EMLA ve Doucin</a:t>
            </a:r>
          </a:p>
          <a:p>
            <a:pPr eaLnBrk="1" hangingPunct="1"/>
            <a:r>
              <a:rPr lang="tr-TR" sz="2800" b="1">
                <a:cs typeface="Times New Roman" pitchFamily="18" charset="0"/>
              </a:rPr>
              <a:t>Ağaç Kuvveti:</a:t>
            </a:r>
            <a:r>
              <a:rPr lang="tr-TR" sz="2800">
                <a:cs typeface="Times New Roman" pitchFamily="18" charset="0"/>
              </a:rPr>
              <a:t> </a:t>
            </a:r>
            <a:r>
              <a:rPr lang="tr-TR" sz="2800">
                <a:solidFill>
                  <a:srgbClr val="FF0000"/>
                </a:solidFill>
                <a:cs typeface="Times New Roman" pitchFamily="18" charset="0"/>
              </a:rPr>
              <a:t>Çöğür ağacının %50-65 büyüklüğünde ve M.26 ağacından yaklaşık %30</a:t>
            </a:r>
            <a:r>
              <a:rPr lang="tr-TR" sz="2800">
                <a:cs typeface="Times New Roman" pitchFamily="18" charset="0"/>
              </a:rPr>
              <a:t> daha büyüktür.</a:t>
            </a:r>
          </a:p>
          <a:p>
            <a:pPr eaLnBrk="1" hangingPunct="1"/>
            <a:r>
              <a:rPr lang="tr-TR" sz="2800" b="1">
                <a:cs typeface="Times New Roman" pitchFamily="18" charset="0"/>
              </a:rPr>
              <a:t>Verim:</a:t>
            </a:r>
            <a:r>
              <a:rPr lang="tr-TR" sz="2800">
                <a:cs typeface="Times New Roman" pitchFamily="18" charset="0"/>
              </a:rPr>
              <a:t> Verimi ve erkenciliği M.9 dan                             daha azdır. </a:t>
            </a:r>
          </a:p>
          <a:p>
            <a:pPr eaLnBrk="1" hangingPunct="1"/>
            <a:r>
              <a:rPr lang="tr-TR" sz="2800" b="1">
                <a:cs typeface="Times New Roman" pitchFamily="18" charset="0"/>
              </a:rPr>
              <a:t>Hastalık ve Zararlı Dayanımı:                                      </a:t>
            </a:r>
            <a:r>
              <a:rPr lang="tr-TR" sz="2800">
                <a:solidFill>
                  <a:srgbClr val="FF0000"/>
                </a:solidFill>
                <a:cs typeface="Times New Roman" pitchFamily="18" charset="0"/>
              </a:rPr>
              <a:t>Elma pamuklu bitine ve kök boğazı                       çürüklüğüne hassas,ateş yanıklığına                                    ise orta derecede dayanıklıdır.</a:t>
            </a:r>
          </a:p>
          <a:p>
            <a:pPr eaLnBrk="1" hangingPunct="1"/>
            <a:endParaRPr lang="tr-TR"/>
          </a:p>
        </p:txBody>
      </p:sp>
      <p:pic>
        <p:nvPicPr>
          <p:cNvPr id="63491" name="Picture 3" descr="I:\tez resm\DSC042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9313" y="2952750"/>
            <a:ext cx="3214687"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74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M.9 </a:t>
            </a:r>
            <a:endParaRPr lang="tr-TR" sz="4400">
              <a:cs typeface="Times New Roman" pitchFamily="18" charset="0"/>
            </a:endParaRPr>
          </a:p>
          <a:p>
            <a:pPr eaLnBrk="1" hangingPunct="1"/>
            <a:r>
              <a:rPr lang="tr-TR" sz="2300" b="1">
                <a:cs typeface="Times New Roman" pitchFamily="18" charset="0"/>
              </a:rPr>
              <a:t>Bilinen tipleri:</a:t>
            </a:r>
            <a:r>
              <a:rPr lang="tr-TR" sz="2300">
                <a:cs typeface="Times New Roman" pitchFamily="18" charset="0"/>
              </a:rPr>
              <a:t> Type IX, EM IX, EM 9, M.9 EMLA ve Jaune de Metz </a:t>
            </a:r>
          </a:p>
          <a:p>
            <a:pPr eaLnBrk="1" hangingPunct="1"/>
            <a:r>
              <a:rPr lang="tr-TR" sz="2300" b="1">
                <a:cs typeface="Times New Roman" pitchFamily="18" charset="0"/>
              </a:rPr>
              <a:t>Ağaç Kuvveti: </a:t>
            </a:r>
            <a:r>
              <a:rPr lang="tr-TR" sz="2300">
                <a:solidFill>
                  <a:srgbClr val="FF0000"/>
                </a:solidFill>
                <a:cs typeface="Times New Roman" pitchFamily="18" charset="0"/>
              </a:rPr>
              <a:t>M.9 üzerine aşılı ağaçlar 2,7 m.yi geçmez ve çöğür üzerine aşılı olanların %20-40ı kadar olur</a:t>
            </a:r>
          </a:p>
          <a:p>
            <a:pPr eaLnBrk="1" hangingPunct="1"/>
            <a:r>
              <a:rPr lang="tr-TR" sz="2300" b="1">
                <a:cs typeface="Times New Roman" pitchFamily="18" charset="0"/>
              </a:rPr>
              <a:t>Verim: </a:t>
            </a:r>
            <a:r>
              <a:rPr lang="tr-TR" sz="2300">
                <a:cs typeface="Times New Roman" pitchFamily="18" charset="0"/>
              </a:rPr>
              <a:t>Çok erkenci ve yüksek mahsul verimine sahiptir. Anacın meyve büyüklüğüne etkisi küçük olmakla beraber bazı denemelerde M.9 diğer anaçlardan biraz daha büyük meyve iriliği oluşturur. </a:t>
            </a:r>
          </a:p>
          <a:p>
            <a:pPr eaLnBrk="1" hangingPunct="1"/>
            <a:r>
              <a:rPr lang="tr-TR" sz="2300" b="1">
                <a:cs typeface="Times New Roman" pitchFamily="18" charset="0"/>
              </a:rPr>
              <a:t>Hastalık ve Zararlı Dayanımı:</a:t>
            </a:r>
            <a:r>
              <a:rPr lang="tr-TR" sz="2300">
                <a:cs typeface="Times New Roman" pitchFamily="18" charset="0"/>
              </a:rPr>
              <a:t> </a:t>
            </a:r>
            <a:r>
              <a:rPr lang="tr-TR" sz="2300">
                <a:solidFill>
                  <a:srgbClr val="FF0000"/>
                </a:solidFill>
                <a:cs typeface="Times New Roman" pitchFamily="18" charset="0"/>
              </a:rPr>
              <a:t>Kök boğazı çürüklüğüne çok dayanıklı ama ateş yanıklığı ve elma pamuklu bitine hassastır. </a:t>
            </a:r>
          </a:p>
          <a:p>
            <a:pPr eaLnBrk="1" hangingPunct="1"/>
            <a:r>
              <a:rPr lang="tr-TR" sz="2300">
                <a:solidFill>
                  <a:srgbClr val="FF0000"/>
                </a:solidFill>
                <a:cs typeface="Times New Roman" pitchFamily="18" charset="0"/>
              </a:rPr>
              <a:t>Batı Avrupa'da dikilen tüm ağaçların %90 ının üzerinde M.9 kullanılır. Kuzey Amerika’nın muhtelif meyve alanlarında sık dikim meyve bahçelerinde M.9’un popülaritesi artmaktadır.</a:t>
            </a:r>
          </a:p>
          <a:p>
            <a:pPr eaLnBrk="1" hangingPunct="1"/>
            <a:endParaRPr lang="tr-TR">
              <a:solidFill>
                <a:srgbClr val="FF0000"/>
              </a:solidFill>
              <a:cs typeface="Times New Roman" pitchFamily="18" charset="0"/>
            </a:endParaRPr>
          </a:p>
        </p:txBody>
      </p:sp>
    </p:spTree>
    <p:extLst>
      <p:ext uri="{BB962C8B-B14F-4D97-AF65-F5344CB8AC3E}">
        <p14:creationId xmlns:p14="http://schemas.microsoft.com/office/powerpoint/2010/main" val="1395321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M9 Alt Klonları</a:t>
            </a:r>
          </a:p>
          <a:p>
            <a:pPr eaLnBrk="1" hangingPunct="1"/>
            <a:r>
              <a:rPr lang="tr-TR">
                <a:cs typeface="Times New Roman" pitchFamily="18" charset="0"/>
              </a:rPr>
              <a:t>Bunların fidanlık şartlarındaki performanslarını belirlemek için yapılan çalışmaların sonuçlarına göre, bu klonlar arasında ağaç büyüklüğü ve genç ağaçların verimi bakımından çok az farklılıklar bulunmuştur. Bu alt klonlardan </a:t>
            </a:r>
          </a:p>
          <a:p>
            <a:pPr eaLnBrk="1" hangingPunct="1"/>
            <a:r>
              <a:rPr lang="tr-TR" b="1">
                <a:cs typeface="Times New Roman" pitchFamily="18" charset="0"/>
              </a:rPr>
              <a:t>M9 NZ </a:t>
            </a:r>
            <a:r>
              <a:rPr lang="tr-TR">
                <a:cs typeface="Times New Roman" pitchFamily="18" charset="0"/>
              </a:rPr>
              <a:t>Yeni Zelanda’da; </a:t>
            </a:r>
          </a:p>
          <a:p>
            <a:pPr eaLnBrk="1" hangingPunct="1"/>
            <a:r>
              <a:rPr lang="tr-TR" b="1">
                <a:cs typeface="Times New Roman" pitchFamily="18" charset="0"/>
              </a:rPr>
              <a:t>EMLA 9</a:t>
            </a:r>
            <a:r>
              <a:rPr lang="tr-TR">
                <a:cs typeface="Times New Roman" pitchFamily="18" charset="0"/>
              </a:rPr>
              <a:t> İngiltere’de; </a:t>
            </a:r>
          </a:p>
          <a:p>
            <a:pPr eaLnBrk="1" hangingPunct="1"/>
            <a:r>
              <a:rPr lang="tr-TR" b="1">
                <a:cs typeface="Times New Roman" pitchFamily="18" charset="0"/>
              </a:rPr>
              <a:t>M9 NAKB T337</a:t>
            </a:r>
            <a:r>
              <a:rPr lang="tr-TR">
                <a:cs typeface="Times New Roman" pitchFamily="18" charset="0"/>
              </a:rPr>
              <a:t> Hollanda’da; </a:t>
            </a:r>
          </a:p>
          <a:p>
            <a:pPr eaLnBrk="1" hangingPunct="1"/>
            <a:r>
              <a:rPr lang="tr-TR" b="1">
                <a:cs typeface="Times New Roman" pitchFamily="18" charset="0"/>
              </a:rPr>
              <a:t>Burgmer 719</a:t>
            </a:r>
            <a:r>
              <a:rPr lang="tr-TR">
                <a:cs typeface="Times New Roman" pitchFamily="18" charset="0"/>
              </a:rPr>
              <a:t> Almanya’da; </a:t>
            </a:r>
          </a:p>
          <a:p>
            <a:pPr eaLnBrk="1" hangingPunct="1"/>
            <a:r>
              <a:rPr lang="tr-TR" b="1">
                <a:cs typeface="Times New Roman" pitchFamily="18" charset="0"/>
              </a:rPr>
              <a:t>M9 Pajami 1 Lancep</a:t>
            </a:r>
            <a:r>
              <a:rPr lang="tr-TR">
                <a:cs typeface="Times New Roman" pitchFamily="18" charset="0"/>
              </a:rPr>
              <a:t> ve </a:t>
            </a:r>
          </a:p>
          <a:p>
            <a:pPr eaLnBrk="1" hangingPunct="1"/>
            <a:r>
              <a:rPr lang="tr-TR" b="1">
                <a:cs typeface="Times New Roman" pitchFamily="18" charset="0"/>
              </a:rPr>
              <a:t>M9 Pajami 2 Cepiland</a:t>
            </a:r>
            <a:r>
              <a:rPr lang="tr-TR">
                <a:cs typeface="Times New Roman" pitchFamily="18" charset="0"/>
              </a:rPr>
              <a:t> Fransa’da; </a:t>
            </a:r>
          </a:p>
          <a:p>
            <a:pPr eaLnBrk="1" hangingPunct="1"/>
            <a:r>
              <a:rPr lang="tr-TR" b="1">
                <a:cs typeface="Times New Roman" pitchFamily="18" charset="0"/>
              </a:rPr>
              <a:t>M9 NIC29</a:t>
            </a:r>
            <a:r>
              <a:rPr lang="tr-TR">
                <a:cs typeface="Times New Roman" pitchFamily="18" charset="0"/>
              </a:rPr>
              <a:t> Belçika’da geliştirilmiştir. </a:t>
            </a:r>
            <a:br>
              <a:rPr lang="tr-TR">
                <a:cs typeface="Times New Roman" pitchFamily="18" charset="0"/>
              </a:rPr>
            </a:br>
            <a:endParaRPr lang="tr-TR">
              <a:cs typeface="Times New Roman" pitchFamily="18" charset="0"/>
            </a:endParaRPr>
          </a:p>
        </p:txBody>
      </p:sp>
      <p:pic>
        <p:nvPicPr>
          <p:cNvPr id="66563" name="Picture 2" descr="C:\Users\Burak\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938" y="2786063"/>
            <a:ext cx="4437062"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155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M.26</a:t>
            </a:r>
            <a:r>
              <a:rPr lang="tr-TR" b="1">
                <a:cs typeface="Times New Roman" pitchFamily="18" charset="0"/>
              </a:rPr>
              <a:t> </a:t>
            </a:r>
            <a:endParaRPr lang="tr-TR">
              <a:cs typeface="Times New Roman" pitchFamily="18" charset="0"/>
            </a:endParaRPr>
          </a:p>
          <a:p>
            <a:pPr eaLnBrk="1" hangingPunct="1"/>
            <a:r>
              <a:rPr lang="tr-TR" sz="2400" b="1">
                <a:cs typeface="Times New Roman" pitchFamily="18" charset="0"/>
              </a:rPr>
              <a:t>Melezi:</a:t>
            </a:r>
            <a:r>
              <a:rPr lang="tr-TR" sz="2400">
                <a:cs typeface="Times New Roman" pitchFamily="18" charset="0"/>
              </a:rPr>
              <a:t> M.9 x M.16 melezlenmesi sonucu 1959 yılında East Malling tarafından ortaya çıkarılan bir anaçtır.</a:t>
            </a:r>
          </a:p>
          <a:p>
            <a:pPr eaLnBrk="1" hangingPunct="1"/>
            <a:r>
              <a:rPr lang="tr-TR" sz="2400" b="1">
                <a:cs typeface="Times New Roman" pitchFamily="18" charset="0"/>
              </a:rPr>
              <a:t>Ağaç </a:t>
            </a:r>
            <a:r>
              <a:rPr lang="tr-TR" sz="2400" b="1">
                <a:solidFill>
                  <a:srgbClr val="FF0000"/>
                </a:solidFill>
                <a:cs typeface="Times New Roman" pitchFamily="18" charset="0"/>
              </a:rPr>
              <a:t>Kuvveti:</a:t>
            </a:r>
            <a:r>
              <a:rPr lang="tr-TR" sz="2400">
                <a:solidFill>
                  <a:srgbClr val="FF0000"/>
                </a:solidFill>
                <a:cs typeface="Times New Roman" pitchFamily="18" charset="0"/>
              </a:rPr>
              <a:t>M.7 den yaklaşık %25 daha küçük ve M.9 EMLA’dan yaklaşık %50 daha büyüktür. Bodur bir ağaçlar meydana getitir.</a:t>
            </a:r>
          </a:p>
          <a:p>
            <a:pPr eaLnBrk="1" hangingPunct="1"/>
            <a:r>
              <a:rPr lang="tr-TR" sz="2400" b="1">
                <a:cs typeface="Times New Roman" pitchFamily="18" charset="0"/>
              </a:rPr>
              <a:t>Verim:</a:t>
            </a:r>
            <a:r>
              <a:rPr lang="tr-TR" sz="2400">
                <a:cs typeface="Times New Roman" pitchFamily="18" charset="0"/>
              </a:rPr>
              <a:t> M.9dan daha az erkenci olmasına rağmen M.26 da erkencidir.</a:t>
            </a:r>
          </a:p>
          <a:p>
            <a:pPr eaLnBrk="1" hangingPunct="1"/>
            <a:r>
              <a:rPr lang="tr-TR" sz="2400" b="1">
                <a:cs typeface="Times New Roman" pitchFamily="18" charset="0"/>
              </a:rPr>
              <a:t>Hastalık ve Zararlı Dayanımı: </a:t>
            </a:r>
            <a:r>
              <a:rPr lang="tr-TR" sz="2400">
                <a:cs typeface="Times New Roman" pitchFamily="18" charset="0"/>
              </a:rPr>
              <a:t>Kök boğaz                        çürüklüğüne orta derecede hassastır. </a:t>
            </a:r>
          </a:p>
          <a:p>
            <a:pPr eaLnBrk="1" hangingPunct="1">
              <a:buFont typeface="Wingdings" pitchFamily="2" charset="2"/>
              <a:buNone/>
            </a:pPr>
            <a:r>
              <a:rPr lang="tr-TR" sz="2400">
                <a:cs typeface="Times New Roman" pitchFamily="18" charset="0"/>
              </a:rPr>
              <a:t>                           </a:t>
            </a:r>
          </a:p>
        </p:txBody>
      </p:sp>
      <p:pic>
        <p:nvPicPr>
          <p:cNvPr id="71683" name="Picture 2" descr="C:\Users\Burak\Desktop\100037_b4ce7b5193e44c6d8d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5063" y="3335338"/>
            <a:ext cx="2357437"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3" cstate="print"/>
          <a:srcRect/>
          <a:stretch>
            <a:fillRect/>
          </a:stretch>
        </p:blipFill>
        <p:spPr bwMode="auto">
          <a:xfrm>
            <a:off x="1571604" y="4286256"/>
            <a:ext cx="2428892" cy="23468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31879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p:cNvSpPr>
            <a:spLocks noGrp="1"/>
          </p:cNvSpPr>
          <p:nvPr>
            <p:ph idx="1"/>
          </p:nvPr>
        </p:nvSpPr>
        <p:spPr>
          <a:xfrm>
            <a:off x="0" y="0"/>
            <a:ext cx="9144000" cy="6858000"/>
          </a:xfrm>
        </p:spPr>
        <p:txBody>
          <a:bodyPr/>
          <a:lstStyle/>
          <a:p>
            <a:pPr eaLnBrk="1" hangingPunct="1"/>
            <a:r>
              <a:rPr lang="tr-TR" sz="4400" b="1">
                <a:cs typeface="Times New Roman" pitchFamily="18" charset="0"/>
              </a:rPr>
              <a:t>MM.106</a:t>
            </a:r>
            <a:r>
              <a:rPr lang="tr-TR" b="1">
                <a:cs typeface="Times New Roman" pitchFamily="18" charset="0"/>
              </a:rPr>
              <a:t> </a:t>
            </a:r>
            <a:endParaRPr lang="tr-TR">
              <a:cs typeface="Times New Roman" pitchFamily="18" charset="0"/>
            </a:endParaRPr>
          </a:p>
          <a:p>
            <a:pPr eaLnBrk="1" hangingPunct="1"/>
            <a:r>
              <a:rPr lang="tr-TR" sz="2800" b="1">
                <a:cs typeface="Times New Roman" pitchFamily="18" charset="0"/>
              </a:rPr>
              <a:t>Melezi:</a:t>
            </a:r>
            <a:r>
              <a:rPr lang="tr-TR" sz="2800">
                <a:cs typeface="Times New Roman" pitchFamily="18" charset="0"/>
              </a:rPr>
              <a:t> Norton Spy ve M.1 </a:t>
            </a:r>
          </a:p>
          <a:p>
            <a:pPr eaLnBrk="1" hangingPunct="1"/>
            <a:r>
              <a:rPr lang="tr-TR" sz="2800" b="1">
                <a:cs typeface="Times New Roman" pitchFamily="18" charset="0"/>
              </a:rPr>
              <a:t>Ağaç Kuvveti:</a:t>
            </a:r>
            <a:r>
              <a:rPr lang="tr-TR" sz="2800">
                <a:cs typeface="Times New Roman" pitchFamily="18" charset="0"/>
              </a:rPr>
              <a:t> Yaklaşık </a:t>
            </a:r>
            <a:r>
              <a:rPr lang="tr-TR" sz="2800">
                <a:solidFill>
                  <a:srgbClr val="FF0000"/>
                </a:solidFill>
                <a:cs typeface="Times New Roman" pitchFamily="18" charset="0"/>
              </a:rPr>
              <a:t>M.7 anacı kadar büyüklükte</a:t>
            </a:r>
            <a:r>
              <a:rPr lang="tr-TR" sz="2800">
                <a:cs typeface="Times New Roman" pitchFamily="18" charset="0"/>
              </a:rPr>
              <a:t> ağaç yapar. </a:t>
            </a:r>
          </a:p>
          <a:p>
            <a:pPr eaLnBrk="1" hangingPunct="1"/>
            <a:r>
              <a:rPr lang="tr-TR" sz="2800" b="1">
                <a:cs typeface="Times New Roman" pitchFamily="18" charset="0"/>
              </a:rPr>
              <a:t>Verim:</a:t>
            </a:r>
            <a:r>
              <a:rPr lang="tr-TR" sz="2800">
                <a:cs typeface="Times New Roman" pitchFamily="18" charset="0"/>
              </a:rPr>
              <a:t> Verim yönünden </a:t>
            </a:r>
            <a:r>
              <a:rPr lang="tr-TR" sz="2800">
                <a:solidFill>
                  <a:srgbClr val="FF0000"/>
                </a:solidFill>
                <a:cs typeface="Times New Roman" pitchFamily="18" charset="0"/>
              </a:rPr>
              <a:t>iyi performans gösterir</a:t>
            </a:r>
          </a:p>
          <a:p>
            <a:pPr eaLnBrk="1" hangingPunct="1"/>
            <a:r>
              <a:rPr lang="tr-TR" sz="2800" b="1">
                <a:cs typeface="Times New Roman" pitchFamily="18" charset="0"/>
              </a:rPr>
              <a:t>Hastalık ve Zararlı Dayanımı:</a:t>
            </a:r>
            <a:r>
              <a:rPr lang="tr-TR" sz="2800">
                <a:cs typeface="Times New Roman" pitchFamily="18" charset="0"/>
              </a:rPr>
              <a:t> Ateş yanıklığından etkilenmemiştir. Kök boğazı çürüklüğüne hassastır.</a:t>
            </a:r>
          </a:p>
          <a:p>
            <a:pPr eaLnBrk="1" hangingPunct="1">
              <a:buFont typeface="Wingdings" pitchFamily="2" charset="2"/>
              <a:buNone/>
            </a:pPr>
            <a:r>
              <a:rPr lang="tr-TR" sz="2800">
                <a:cs typeface="Times New Roman" pitchFamily="18" charset="0"/>
              </a:rPr>
              <a:t>            </a:t>
            </a:r>
            <a:r>
              <a:rPr lang="tr-TR" sz="2800">
                <a:solidFill>
                  <a:srgbClr val="FF0000"/>
                </a:solidFill>
                <a:cs typeface="Times New Roman" pitchFamily="18" charset="0"/>
              </a:rPr>
              <a:t>ABD ve İngiltere'de en çok kullanılan elma klon anacıdır. Ağaçları hafif ve kuru topraklarda daha küçük, iyi topraklarda daha büyük olur.</a:t>
            </a:r>
            <a:r>
              <a:rPr lang="tr-TR" sz="2800">
                <a:cs typeface="Times New Roman" pitchFamily="18" charset="0"/>
              </a:rPr>
              <a:t> </a:t>
            </a:r>
          </a:p>
          <a:p>
            <a:pPr eaLnBrk="1" hangingPunct="1"/>
            <a:endParaRPr lang="tr-TR"/>
          </a:p>
        </p:txBody>
      </p:sp>
    </p:spTree>
    <p:extLst>
      <p:ext uri="{BB962C8B-B14F-4D97-AF65-F5344CB8AC3E}">
        <p14:creationId xmlns:p14="http://schemas.microsoft.com/office/powerpoint/2010/main" val="1207744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fontScale="90000"/>
          </a:bodyPr>
          <a:lstStyle/>
          <a:p>
            <a:pPr eaLnBrk="1" fontAlgn="auto" hangingPunct="1">
              <a:spcAft>
                <a:spcPts val="0"/>
              </a:spcAft>
              <a:defRPr/>
            </a:pPr>
            <a:r>
              <a:rPr lang="tr-TR"/>
              <a:t>Bunlar Dışında Kullanılan Klon Anaçlar</a:t>
            </a:r>
          </a:p>
        </p:txBody>
      </p:sp>
      <p:sp>
        <p:nvSpPr>
          <p:cNvPr id="5" name="TextBox 4"/>
          <p:cNvSpPr txBox="1"/>
          <p:nvPr/>
        </p:nvSpPr>
        <p:spPr>
          <a:xfrm>
            <a:off x="1500188" y="1357313"/>
            <a:ext cx="2571750" cy="5632450"/>
          </a:xfrm>
          <a:prstGeom prst="rect">
            <a:avLst/>
          </a:prstGeom>
          <a:noFill/>
        </p:spPr>
        <p:txBody>
          <a:bodyPr>
            <a:spAutoFit/>
          </a:bodyPr>
          <a:lstStyle/>
          <a:p>
            <a:pPr>
              <a:buFont typeface="Wingdings" pitchFamily="2" charset="2"/>
              <a:buChar char="ü"/>
              <a:defRPr/>
            </a:pPr>
            <a:r>
              <a:rPr lang="tr-TR" sz="2800" dirty="0" err="1">
                <a:cs typeface="Times New Roman" pitchFamily="18" charset="0"/>
              </a:rPr>
              <a:t>Polish</a:t>
            </a:r>
            <a:r>
              <a:rPr lang="tr-TR" sz="2800" dirty="0">
                <a:cs typeface="Times New Roman" pitchFamily="18" charset="0"/>
              </a:rPr>
              <a:t> 18</a:t>
            </a:r>
          </a:p>
          <a:p>
            <a:pPr>
              <a:buFont typeface="Wingdings" pitchFamily="2" charset="2"/>
              <a:buChar char="ü"/>
              <a:defRPr/>
            </a:pPr>
            <a:r>
              <a:rPr lang="tr-TR" sz="2800" dirty="0" err="1">
                <a:cs typeface="Times New Roman" pitchFamily="18" charset="0"/>
              </a:rPr>
              <a:t>Polish</a:t>
            </a:r>
            <a:r>
              <a:rPr lang="tr-TR" sz="2800" dirty="0">
                <a:cs typeface="Times New Roman" pitchFamily="18" charset="0"/>
              </a:rPr>
              <a:t> 24</a:t>
            </a:r>
          </a:p>
          <a:p>
            <a:pPr>
              <a:buFont typeface="Wingdings" pitchFamily="2" charset="2"/>
              <a:buChar char="ü"/>
              <a:defRPr/>
            </a:pPr>
            <a:r>
              <a:rPr lang="tr-TR" sz="2800" dirty="0">
                <a:cs typeface="Times New Roman" pitchFamily="18" charset="0"/>
              </a:rPr>
              <a:t>M15</a:t>
            </a:r>
          </a:p>
          <a:p>
            <a:pPr>
              <a:buFont typeface="Wingdings" pitchFamily="2" charset="2"/>
              <a:buChar char="ü"/>
              <a:defRPr/>
            </a:pPr>
            <a:r>
              <a:rPr lang="tr-TR" sz="2800" dirty="0">
                <a:cs typeface="Times New Roman" pitchFamily="18" charset="0"/>
              </a:rPr>
              <a:t>M16</a:t>
            </a:r>
          </a:p>
          <a:p>
            <a:pPr>
              <a:buFont typeface="Wingdings" pitchFamily="2" charset="2"/>
              <a:buChar char="ü"/>
              <a:defRPr/>
            </a:pPr>
            <a:r>
              <a:rPr lang="tr-TR" sz="2800" dirty="0">
                <a:cs typeface="Times New Roman" pitchFamily="18" charset="0"/>
              </a:rPr>
              <a:t>MM109</a:t>
            </a:r>
          </a:p>
          <a:p>
            <a:pPr>
              <a:buFont typeface="Wingdings" pitchFamily="2" charset="2"/>
              <a:buChar char="ü"/>
              <a:defRPr/>
            </a:pPr>
            <a:r>
              <a:rPr lang="tr-TR" sz="2800" dirty="0" err="1">
                <a:cs typeface="Times New Roman" pitchFamily="18" charset="0"/>
              </a:rPr>
              <a:t>Aotea</a:t>
            </a:r>
            <a:endParaRPr lang="tr-TR" sz="2800" dirty="0">
              <a:cs typeface="Times New Roman" pitchFamily="18" charset="0"/>
            </a:endParaRPr>
          </a:p>
          <a:p>
            <a:pPr>
              <a:buFont typeface="Wingdings" pitchFamily="2" charset="2"/>
              <a:buChar char="ü"/>
              <a:defRPr/>
            </a:pPr>
            <a:r>
              <a:rPr lang="tr-TR" sz="2800" dirty="0" err="1">
                <a:cs typeface="Times New Roman" pitchFamily="18" charset="0"/>
              </a:rPr>
              <a:t>M.Antonavka</a:t>
            </a:r>
            <a:endParaRPr lang="tr-TR" sz="2800" dirty="0">
              <a:cs typeface="Times New Roman" pitchFamily="18" charset="0"/>
            </a:endParaRPr>
          </a:p>
          <a:p>
            <a:pPr>
              <a:buFont typeface="Wingdings" pitchFamily="2" charset="2"/>
              <a:buChar char="ü"/>
              <a:defRPr/>
            </a:pPr>
            <a:r>
              <a:rPr lang="tr-TR" sz="2800" dirty="0" err="1">
                <a:cs typeface="Times New Roman" pitchFamily="18" charset="0"/>
              </a:rPr>
              <a:t>Ottawa</a:t>
            </a:r>
            <a:endParaRPr lang="tr-TR" sz="2800" dirty="0">
              <a:cs typeface="Times New Roman" pitchFamily="18" charset="0"/>
            </a:endParaRPr>
          </a:p>
          <a:p>
            <a:pPr>
              <a:buFont typeface="Wingdings" pitchFamily="2" charset="2"/>
              <a:buChar char="ü"/>
              <a:defRPr/>
            </a:pPr>
            <a:r>
              <a:rPr lang="tr-TR" sz="2800" dirty="0">
                <a:cs typeface="Times New Roman" pitchFamily="18" charset="0"/>
              </a:rPr>
              <a:t>O-3</a:t>
            </a:r>
          </a:p>
          <a:p>
            <a:pPr>
              <a:buFont typeface="Wingdings" pitchFamily="2" charset="2"/>
              <a:buChar char="ü"/>
              <a:defRPr/>
            </a:pPr>
            <a:r>
              <a:rPr lang="tr-TR" sz="2800" dirty="0" err="1">
                <a:cs typeface="Times New Roman" pitchFamily="18" charset="0"/>
              </a:rPr>
              <a:t>Alnarp</a:t>
            </a:r>
            <a:r>
              <a:rPr lang="tr-TR" sz="2800" dirty="0">
                <a:cs typeface="Times New Roman" pitchFamily="18" charset="0"/>
              </a:rPr>
              <a:t>-2</a:t>
            </a:r>
          </a:p>
          <a:p>
            <a:pPr>
              <a:buFont typeface="Wingdings" pitchFamily="2" charset="2"/>
              <a:buChar char="ü"/>
              <a:defRPr/>
            </a:pPr>
            <a:endParaRPr lang="tr-TR" sz="2000" dirty="0">
              <a:latin typeface="+mn-lt"/>
            </a:endParaRPr>
          </a:p>
          <a:p>
            <a:pPr>
              <a:buFont typeface="Wingdings" pitchFamily="2" charset="2"/>
              <a:buChar char="ü"/>
              <a:defRPr/>
            </a:pPr>
            <a:endParaRPr lang="tr-TR" sz="2000" dirty="0">
              <a:latin typeface="+mn-lt"/>
            </a:endParaRPr>
          </a:p>
          <a:p>
            <a:pPr>
              <a:buFont typeface="Wingdings" pitchFamily="2" charset="2"/>
              <a:buChar char="ü"/>
              <a:defRPr/>
            </a:pPr>
            <a:endParaRPr lang="tr-TR" sz="2000" dirty="0">
              <a:latin typeface="+mn-lt"/>
            </a:endParaRPr>
          </a:p>
          <a:p>
            <a:pPr>
              <a:defRPr/>
            </a:pPr>
            <a:endParaRPr lang="tr-TR" sz="2000" dirty="0">
              <a:latin typeface="+mn-lt"/>
            </a:endParaRPr>
          </a:p>
        </p:txBody>
      </p:sp>
      <p:sp>
        <p:nvSpPr>
          <p:cNvPr id="82948" name="TextBox 6"/>
          <p:cNvSpPr txBox="1">
            <a:spLocks noChangeArrowheads="1"/>
          </p:cNvSpPr>
          <p:nvPr/>
        </p:nvSpPr>
        <p:spPr bwMode="auto">
          <a:xfrm>
            <a:off x="4071938" y="1357313"/>
            <a:ext cx="3214687"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Wingdings" pitchFamily="2" charset="2"/>
              <a:buChar char="ü"/>
            </a:pPr>
            <a:r>
              <a:rPr lang="tr-TR" sz="2800">
                <a:cs typeface="Times New Roman" pitchFamily="18" charset="0"/>
              </a:rPr>
              <a:t>Crestesc</a:t>
            </a:r>
          </a:p>
          <a:p>
            <a:pPr eaLnBrk="1" hangingPunct="1">
              <a:buFont typeface="Wingdings" pitchFamily="2" charset="2"/>
              <a:buChar char="ü"/>
            </a:pPr>
            <a:r>
              <a:rPr lang="tr-TR" sz="2800">
                <a:cs typeface="Times New Roman" pitchFamily="18" charset="0"/>
              </a:rPr>
              <a:t>Bristrita 50</a:t>
            </a:r>
          </a:p>
          <a:p>
            <a:pPr eaLnBrk="1" hangingPunct="1">
              <a:buFont typeface="Wingdings" pitchFamily="2" charset="2"/>
              <a:buChar char="ü"/>
            </a:pPr>
            <a:r>
              <a:rPr lang="tr-TR" sz="2800">
                <a:cs typeface="Times New Roman" pitchFamily="18" charset="0"/>
              </a:rPr>
              <a:t>Geneva 11</a:t>
            </a:r>
          </a:p>
          <a:p>
            <a:pPr eaLnBrk="1" hangingPunct="1">
              <a:buFont typeface="Wingdings" pitchFamily="2" charset="2"/>
              <a:buChar char="ü"/>
            </a:pPr>
            <a:r>
              <a:rPr lang="tr-TR" sz="2800">
                <a:cs typeface="Times New Roman" pitchFamily="18" charset="0"/>
              </a:rPr>
              <a:t>Geneva 16</a:t>
            </a:r>
          </a:p>
          <a:p>
            <a:pPr eaLnBrk="1" hangingPunct="1">
              <a:buFont typeface="Wingdings" pitchFamily="2" charset="2"/>
              <a:buChar char="ü"/>
            </a:pPr>
            <a:r>
              <a:rPr lang="tr-TR" sz="2800">
                <a:cs typeface="Times New Roman" pitchFamily="18" charset="0"/>
              </a:rPr>
              <a:t>Geneva 21</a:t>
            </a:r>
          </a:p>
          <a:p>
            <a:pPr eaLnBrk="1" hangingPunct="1">
              <a:buFont typeface="Wingdings" pitchFamily="2" charset="2"/>
              <a:buChar char="ü"/>
            </a:pPr>
            <a:r>
              <a:rPr lang="tr-TR" sz="2800">
                <a:cs typeface="Times New Roman" pitchFamily="18" charset="0"/>
              </a:rPr>
              <a:t>Geneva 30</a:t>
            </a:r>
          </a:p>
          <a:p>
            <a:pPr eaLnBrk="1" hangingPunct="1">
              <a:buFont typeface="Wingdings" pitchFamily="2" charset="2"/>
              <a:buChar char="ü"/>
            </a:pPr>
            <a:r>
              <a:rPr lang="tr-TR" sz="2800">
                <a:cs typeface="Times New Roman" pitchFamily="18" charset="0"/>
              </a:rPr>
              <a:t>Geneva 65</a:t>
            </a:r>
          </a:p>
          <a:p>
            <a:pPr eaLnBrk="1" hangingPunct="1">
              <a:buFont typeface="Wingdings" pitchFamily="2" charset="2"/>
              <a:buChar char="ü"/>
            </a:pPr>
            <a:r>
              <a:rPr lang="tr-TR" sz="2800">
                <a:cs typeface="Times New Roman" pitchFamily="18" charset="0"/>
              </a:rPr>
              <a:t>Fleuren 56</a:t>
            </a:r>
          </a:p>
          <a:p>
            <a:pPr eaLnBrk="1" hangingPunct="1">
              <a:buFont typeface="Wingdings" pitchFamily="2" charset="2"/>
              <a:buChar char="ü"/>
            </a:pPr>
            <a:r>
              <a:rPr lang="tr-TR" sz="2800">
                <a:cs typeface="Times New Roman" pitchFamily="18" charset="0"/>
              </a:rPr>
              <a:t>J-Te serisi</a:t>
            </a:r>
          </a:p>
          <a:p>
            <a:pPr eaLnBrk="1" hangingPunct="1">
              <a:buFont typeface="Wingdings" pitchFamily="2" charset="2"/>
              <a:buChar char="ü"/>
            </a:pPr>
            <a:r>
              <a:rPr lang="tr-TR" sz="2800">
                <a:cs typeface="Times New Roman" pitchFamily="18" charset="0"/>
              </a:rPr>
              <a:t>C-6</a:t>
            </a:r>
          </a:p>
          <a:p>
            <a:pPr eaLnBrk="1" hangingPunct="1">
              <a:buFont typeface="Wingdings" pitchFamily="2" charset="2"/>
              <a:buChar char="ü"/>
            </a:pPr>
            <a:endParaRPr lang="tr-TR" sz="2800">
              <a:cs typeface="Times New Roman" pitchFamily="18" charset="0"/>
            </a:endParaRPr>
          </a:p>
        </p:txBody>
      </p:sp>
    </p:spTree>
    <p:extLst>
      <p:ext uri="{BB962C8B-B14F-4D97-AF65-F5344CB8AC3E}">
        <p14:creationId xmlns:p14="http://schemas.microsoft.com/office/powerpoint/2010/main" val="1602007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a:xfrm>
            <a:off x="685800" y="1484313"/>
            <a:ext cx="7772400" cy="4611687"/>
          </a:xfrm>
        </p:spPr>
        <p:txBody>
          <a:bodyPr/>
          <a:lstStyle/>
          <a:p>
            <a:pPr eaLnBrk="1" hangingPunct="1"/>
            <a:r>
              <a:rPr lang="tr-TR"/>
              <a:t>BA 29 (</a:t>
            </a:r>
            <a:r>
              <a:rPr lang="tr-TR" i="1"/>
              <a:t>Cydonia oblonga</a:t>
            </a:r>
            <a:r>
              <a:rPr lang="tr-TR"/>
              <a:t>)</a:t>
            </a:r>
          </a:p>
          <a:p>
            <a:pPr eaLnBrk="1" hangingPunct="1"/>
            <a:r>
              <a:rPr lang="tr-TR"/>
              <a:t>MC (</a:t>
            </a:r>
            <a:r>
              <a:rPr lang="tr-TR" i="1"/>
              <a:t>Cydonia oblonga</a:t>
            </a:r>
            <a:r>
              <a:rPr lang="tr-TR"/>
              <a:t>)</a:t>
            </a:r>
          </a:p>
          <a:p>
            <a:pPr eaLnBrk="1" hangingPunct="1"/>
            <a:r>
              <a:rPr lang="tr-TR"/>
              <a:t>OH X F333</a:t>
            </a:r>
          </a:p>
          <a:p>
            <a:pPr eaLnBrk="1" hangingPunct="1"/>
            <a:r>
              <a:rPr lang="tr-TR"/>
              <a:t>Fox 11 (</a:t>
            </a:r>
            <a:r>
              <a:rPr lang="tr-TR" i="1"/>
              <a:t>Pirus comminis</a:t>
            </a:r>
            <a:r>
              <a:rPr lang="tr-TR"/>
              <a:t>)</a:t>
            </a:r>
          </a:p>
          <a:p>
            <a:pPr eaLnBrk="1" hangingPunct="1"/>
            <a:r>
              <a:rPr lang="tr-TR"/>
              <a:t>Pyrus dwarf</a:t>
            </a:r>
          </a:p>
          <a:p>
            <a:pPr eaLnBrk="1" hangingPunct="1"/>
            <a:r>
              <a:rPr lang="tr-TR"/>
              <a:t>Quince A, C..</a:t>
            </a:r>
          </a:p>
          <a:p>
            <a:pPr eaLnBrk="1" hangingPunct="1">
              <a:buFontTx/>
              <a:buNone/>
            </a:pPr>
            <a:endParaRPr lang="tr-TR"/>
          </a:p>
        </p:txBody>
      </p:sp>
      <p:sp>
        <p:nvSpPr>
          <p:cNvPr id="84995" name="Rectangle 4"/>
          <p:cNvSpPr>
            <a:spLocks noChangeArrowheads="1"/>
          </p:cNvSpPr>
          <p:nvPr/>
        </p:nvSpPr>
        <p:spPr bwMode="auto">
          <a:xfrm>
            <a:off x="827088" y="260350"/>
            <a:ext cx="77724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tr-TR" sz="4400">
                <a:solidFill>
                  <a:schemeClr val="accent2"/>
                </a:solidFill>
              </a:rPr>
              <a:t>ARMUT ANAÇLARI</a:t>
            </a:r>
          </a:p>
        </p:txBody>
      </p:sp>
    </p:spTree>
    <p:extLst>
      <p:ext uri="{BB962C8B-B14F-4D97-AF65-F5344CB8AC3E}">
        <p14:creationId xmlns:p14="http://schemas.microsoft.com/office/powerpoint/2010/main" val="305151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Başlık 1"/>
          <p:cNvSpPr>
            <a:spLocks noGrp="1"/>
          </p:cNvSpPr>
          <p:nvPr>
            <p:ph type="title"/>
          </p:nvPr>
        </p:nvSpPr>
        <p:spPr>
          <a:xfrm>
            <a:off x="539750" y="2708275"/>
            <a:ext cx="8229600" cy="1143000"/>
          </a:xfrm>
        </p:spPr>
        <p:txBody>
          <a:bodyPr/>
          <a:lstStyle/>
          <a:p>
            <a:pPr algn="ctr"/>
            <a:r>
              <a:rPr lang="tr-TR"/>
              <a:t>Turunçgil Anaçları</a:t>
            </a:r>
          </a:p>
        </p:txBody>
      </p:sp>
    </p:spTree>
    <p:extLst>
      <p:ext uri="{BB962C8B-B14F-4D97-AF65-F5344CB8AC3E}">
        <p14:creationId xmlns:p14="http://schemas.microsoft.com/office/powerpoint/2010/main" val="1726914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1268413" y="333375"/>
            <a:ext cx="43830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tr-TR" sz="2800" b="1">
                <a:solidFill>
                  <a:srgbClr val="663300"/>
                </a:solidFill>
              </a:rPr>
              <a:t>TURUNÇGİL ANAÇLARI</a:t>
            </a:r>
          </a:p>
        </p:txBody>
      </p:sp>
      <p:sp>
        <p:nvSpPr>
          <p:cNvPr id="96259" name="Text Box 3"/>
          <p:cNvSpPr txBox="1">
            <a:spLocks noChangeArrowheads="1"/>
          </p:cNvSpPr>
          <p:nvPr/>
        </p:nvSpPr>
        <p:spPr bwMode="auto">
          <a:xfrm>
            <a:off x="1401763" y="1189038"/>
            <a:ext cx="338455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Tx/>
              <a:buChar char="•"/>
            </a:pPr>
            <a:r>
              <a:rPr lang="tr-TR" b="1"/>
              <a:t> Turunç</a:t>
            </a:r>
          </a:p>
          <a:p>
            <a:pPr eaLnBrk="1" hangingPunct="1">
              <a:buFontTx/>
              <a:buChar char="•"/>
            </a:pPr>
            <a:r>
              <a:rPr lang="tr-TR" b="1"/>
              <a:t> Kaba Limon</a:t>
            </a:r>
          </a:p>
          <a:p>
            <a:pPr eaLnBrk="1" hangingPunct="1">
              <a:buFontTx/>
              <a:buChar char="•"/>
            </a:pPr>
            <a:r>
              <a:rPr lang="tr-TR" b="1"/>
              <a:t> Portakal</a:t>
            </a:r>
          </a:p>
          <a:p>
            <a:pPr eaLnBrk="1" hangingPunct="1">
              <a:buFontTx/>
              <a:buChar char="•"/>
            </a:pPr>
            <a:r>
              <a:rPr lang="tr-TR" b="1"/>
              <a:t> Üçyapraklı</a:t>
            </a:r>
          </a:p>
          <a:p>
            <a:pPr eaLnBrk="1" hangingPunct="1">
              <a:buFontTx/>
              <a:buChar char="•"/>
            </a:pPr>
            <a:r>
              <a:rPr lang="tr-TR" b="1"/>
              <a:t> Sitranjlar</a:t>
            </a:r>
          </a:p>
          <a:p>
            <a:pPr eaLnBrk="1" hangingPunct="1"/>
            <a:r>
              <a:rPr lang="tr-TR" sz="2000" b="1" i="1"/>
              <a:t>      Troyer, Carrizo</a:t>
            </a:r>
            <a:endParaRPr lang="tr-TR" b="1"/>
          </a:p>
          <a:p>
            <a:pPr eaLnBrk="1" hangingPunct="1">
              <a:buFontTx/>
              <a:buChar char="•"/>
            </a:pPr>
            <a:r>
              <a:rPr lang="tr-TR" b="1"/>
              <a:t> Sitrumelo</a:t>
            </a:r>
          </a:p>
          <a:p>
            <a:pPr eaLnBrk="1" hangingPunct="1">
              <a:buFontTx/>
              <a:buChar char="•"/>
            </a:pPr>
            <a:r>
              <a:rPr lang="tr-TR" b="1"/>
              <a:t> Palestin Tatlı Laymı</a:t>
            </a:r>
          </a:p>
          <a:p>
            <a:pPr eaLnBrk="1" hangingPunct="1">
              <a:buFontTx/>
              <a:buChar char="•"/>
            </a:pPr>
            <a:r>
              <a:rPr lang="tr-TR" b="1"/>
              <a:t> Kleopatra Mandarini</a:t>
            </a:r>
          </a:p>
          <a:p>
            <a:pPr eaLnBrk="1" hangingPunct="1">
              <a:buFontTx/>
              <a:buChar char="•"/>
            </a:pPr>
            <a:r>
              <a:rPr lang="tr-TR" b="1"/>
              <a:t> Rangpur Laymı</a:t>
            </a:r>
          </a:p>
          <a:p>
            <a:pPr eaLnBrk="1" hangingPunct="1">
              <a:buFontTx/>
              <a:buChar char="•"/>
            </a:pPr>
            <a:r>
              <a:rPr lang="tr-TR" b="1"/>
              <a:t> Yuzu</a:t>
            </a:r>
          </a:p>
          <a:p>
            <a:pPr eaLnBrk="1" hangingPunct="1">
              <a:buFontTx/>
              <a:buChar char="•"/>
            </a:pPr>
            <a:r>
              <a:rPr lang="tr-TR" b="1"/>
              <a:t> Greyfurt</a:t>
            </a:r>
          </a:p>
          <a:p>
            <a:pPr eaLnBrk="1" hangingPunct="1">
              <a:buFontTx/>
              <a:buChar char="•"/>
            </a:pPr>
            <a:r>
              <a:rPr lang="tr-TR" b="1"/>
              <a:t> Citrus volkameriana</a:t>
            </a:r>
          </a:p>
          <a:p>
            <a:pPr eaLnBrk="1" hangingPunct="1">
              <a:buFontTx/>
              <a:buChar char="•"/>
            </a:pPr>
            <a:r>
              <a:rPr lang="tr-TR" b="1"/>
              <a:t> Citrus macrophylla</a:t>
            </a:r>
          </a:p>
        </p:txBody>
      </p:sp>
      <p:sp>
        <p:nvSpPr>
          <p:cNvPr id="96260" name="Line 4"/>
          <p:cNvSpPr>
            <a:spLocks noChangeShapeType="1"/>
          </p:cNvSpPr>
          <p:nvPr/>
        </p:nvSpPr>
        <p:spPr bwMode="auto">
          <a:xfrm>
            <a:off x="919163" y="1385888"/>
            <a:ext cx="533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6261" name="Line 5"/>
          <p:cNvSpPr>
            <a:spLocks noChangeShapeType="1"/>
          </p:cNvSpPr>
          <p:nvPr/>
        </p:nvSpPr>
        <p:spPr bwMode="auto">
          <a:xfrm>
            <a:off x="925513" y="2493963"/>
            <a:ext cx="533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6262" name="Line 6"/>
          <p:cNvSpPr>
            <a:spLocks noChangeShapeType="1"/>
          </p:cNvSpPr>
          <p:nvPr/>
        </p:nvSpPr>
        <p:spPr bwMode="auto">
          <a:xfrm>
            <a:off x="925513" y="2819400"/>
            <a:ext cx="533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96263" name="Line 7"/>
          <p:cNvSpPr>
            <a:spLocks noChangeShapeType="1"/>
          </p:cNvSpPr>
          <p:nvPr/>
        </p:nvSpPr>
        <p:spPr bwMode="auto">
          <a:xfrm>
            <a:off x="925513" y="3525838"/>
            <a:ext cx="533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pic>
        <p:nvPicPr>
          <p:cNvPr id="9626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813"/>
            <a:ext cx="1187450" cy="809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3540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Başlık 1"/>
          <p:cNvSpPr>
            <a:spLocks noGrp="1"/>
          </p:cNvSpPr>
          <p:nvPr>
            <p:ph type="title"/>
          </p:nvPr>
        </p:nvSpPr>
        <p:spPr>
          <a:xfrm>
            <a:off x="395288" y="2565400"/>
            <a:ext cx="8229600" cy="1143000"/>
          </a:xfrm>
        </p:spPr>
        <p:txBody>
          <a:bodyPr/>
          <a:lstStyle/>
          <a:p>
            <a:pPr algn="ctr"/>
            <a:r>
              <a:rPr lang="tr-TR"/>
              <a:t>Zeytin Anacı</a:t>
            </a:r>
          </a:p>
        </p:txBody>
      </p:sp>
    </p:spTree>
    <p:extLst>
      <p:ext uri="{BB962C8B-B14F-4D97-AF65-F5344CB8AC3E}">
        <p14:creationId xmlns:p14="http://schemas.microsoft.com/office/powerpoint/2010/main" val="3184276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Başlık 1"/>
          <p:cNvSpPr>
            <a:spLocks noGrp="1"/>
          </p:cNvSpPr>
          <p:nvPr>
            <p:ph type="title"/>
          </p:nvPr>
        </p:nvSpPr>
        <p:spPr/>
        <p:txBody>
          <a:bodyPr/>
          <a:lstStyle/>
          <a:p>
            <a:pPr eaLnBrk="1" hangingPunct="1"/>
            <a:r>
              <a:rPr lang="tr-TR"/>
              <a:t>Delice</a:t>
            </a:r>
          </a:p>
        </p:txBody>
      </p:sp>
      <p:sp>
        <p:nvSpPr>
          <p:cNvPr id="106499" name="AutoShape 9" descr="data:image/jpeg;base64,/9j/4AAQSkZJRgABAQAAAQABAAD/2wCEAAkGBhQSERUUEhQVFRUUFhUWFRQXFBUUFBgYFRQVFRcVFBQXHCYeGBkjGRQUHy8gJCcpLCwsFR4xNTAqNSY3LCkBCQoKDgwOGg8PGikdHCQsLCksLCkpLCwsLCkpLCwpKSkpKSwsLCksKSkpLCkpLCksLCksLCwsKSksKSwpKSwpLP/AABEIALcBFAMBIgACEQEDEQH/xAAbAAACAgMBAAAAAAAAAAAAAAAFBgMEAAIHAf/EADsQAAIBAgUCBAQEBAUEAwAAAAECEQADBAUSITFBUQYTImEycYGRQqGxwRQjUoIVM3LR8GKS4fEHQ1P/xAAZAQADAQEBAAAAAAAAAAAAAAAAAgMBBAX/xAAiEQACAgMBAQEBAQADAAAAAAAAAQIREiExA0FRImETgbH/2gAMAwEAAhEDEQA/AFTLMXJETtTdlt3UV+lA/DeVjRqPJoz5ZtsCPnXF6xvYN0OLYP00nZteKuR70y4fOQyc8UrZ9c1MSKjOVLQNG2Hw4IPc0X8O4JYYwJmguVXtQ+VFMuxOhj70maVBFljxDgBpBgbGlW5lw3jjpTXmeJ1JzQm0srVVL8GoSMwwWlzUQeKJ+Jlggilp7xrp8m5K2I1sN4f1VeXCz0oX4efUd6brdkAVU2gCLOk1vprTMr2ltqjtXpFDGSK2Jw25NVMJhxrq9iHjmqQuQai5MfEZsJAiKcvD+JUqQYIPIMEfWa5vZxZjmmHwnjgXYFo4gRIPcE9OnSncsok6oP5lmCuhWzcNxVaJUozIpiRJaSJXYkbdztQjK8WluCVlrd0sls7MS1pgCQ3Qso3/ANqjxfhu3ZvJdtXtPrE2zsQp+L1E7rH4TyDWmNxGGtOCtwPpKOPhcjRqJGxGzbSCY2+lRXbfRFtlC5ljI95b59CqCROxvPaZgIHJBZht71Fh3CoD/EAN/Sqtcif6j8M+28Vl/NreIlZYSzOXKawSxE61XcgRtwBJ71XxVjyymq6GDT6VtgGBz126femq5Gy4W7CC4ZdF1f1p6QYMepOOh4j60UuZeNKsP9LD35B+RH6V74awBuXVCKzW21EEAmGAEgx/b96LeJsN5IhdQZh+EagCpHxEbAwep6VGcpv0pcBLQCxi+Wk9CQDx12/eqOdZSLeHNxj6yU0gcFWBkH3HNXrDrc/loBPpk3II9O4hQO+87navPE+BICl5udNnIHU8RHXpFapVPFMFHVnPUxHqq+b2oVXxuD03JC6VPAkn8zXQPAng8XFF24Nvwj9zXemqsDm+JwrSJBHzpl8OCB8jTl43yVBa2AldxSllNmJFHUYHcXiBpqtllxWcnrVfHGEPyqr4ZuyWPvSS4PEasWg0H5Ut4URdjvxRzH4n+UflSz/ETDDlaRbQMYnyvXuDzWVby7Gg2we9ZXnuCspZR8P4iFAo7jLYZaT8DiNIFMFnMQVFdc3RGRDaMPArXNcOYmr+Awuq4DRjG5YCprmayQVoX8rQKgHeo8TiIYRW9xfLkdqoW1LNPeozjqhE6Lj4kkVthjArzyCBUuGt7URtaKpgDxBamlHFW4rouaYGd6Qc72YjtXo+F1TBs8yLG6GpssZkCOa5qMSQZohg83NdGOwsaMxuhm2rLFuqrelUYkEOupWHB6EfNTsR+xFGMrta1J6DkngT+/tWSSqzEwNm5IoP/FUfz236aSrl0g0qihsmMOFYnaiuT3DbedQGnfcnccbQNzUPhnJTeQXFdTDBXX8ag/ig7EET16Gmi5k3k4Q3QEa615UQOiNCBWLFtYIXgGeke9JJxX8ithbA38NiQygWzd8twp0gNxq4I34qvmuGtjCLaRQGvPLx8RCyWY9ZJ1c+1Bskx7Pirds6JnlLapGxMyFBERPTar2Z5ggu+ZZQE2gNd3RqDnUAxe3vr2gDr1JPWdfz/wCAv0H4Xw7eS5auIhVPMOpj6VCqhkSem6j/ANVH4iSzbuqR6yFElTCEtvpHXbjpzV3H5ncvQ1y6bg5SAFUDppA2oNeUXbgVlM9GB/UcH8jXP5zjdJvX1i5Id/Dt649tV16Laj/KRQo33kkfF9ZojnFktbKSCO0BfsV2/KoMlthEGxHTevcbeMgjjrSpz7IeLsTspy5/4gxMKacMblnmJpP0rzA2gjk/1UYLBoI6VjdvL6O1SOf5l4Z1Mo6TNPWW3BatADaBAqDGYfeaguXOlP5yatE+kWdWvMUz1pMw6aWI7U343EQtJzXxrY9J56f82NdnhO7RjRPjElTQ7w9bgt86uXbsiq+StuR7mqS4ai/nBi0Ypcwt3aKZcz/ym+VK2FYUsDWSrmr2vSOOR9ayrCWgRWVuEQsnutpH0rbLsaWMCq+LPp3rzJtl+ppXG0Kx5ybGiRNNZcFa5XZzPQwp5yrMtaCuVrF0amD81tS8CrmWZWImp8ZhOtUjnAtgqelNGKu2JLRYxtgCaoAgVRxmb6zANUsbjSBSWnI34MFyGU1zTxdhirH3pzybMfM2qPxJ4ZN1ZHNdaYHMMJlTXBNRXcMbbQa6bkmQeXbhhvQLxVlYLqFEk7AASST0Aq1mJ26K/hJxc1W7kG2NLjU2lQ4IgTyNahl29u00wJiNwApW2CQmxgxyZPxH/wAUpZPh3S+LTKR5jIhBBDKS0Awe2rjrTFiszuSlpzta9I/WTPsQPaKg0898HPM6PppExlqGNPWYNK0Aw2DtvcdLshiv8sgx6gd143JHHy7mqJg9G/hbEtbllbSVHadQJHpj7H6U94xhiLFoW2e47rqIThWHpIZTwQFHJ3gGeKU8jwlpCIvtbuAfjtzbbp6XUkj5FfvTLewN1LWsXJ1D/wDRgJ6b7SrKZjnbipeit31C9B2VHyHJQS+kqznYxcBGlQeGjk+5463cNI23+22/z5kdtqpeIWOGKW2cu4QB95AYwXUew3+9b4HHhlmd4qU1L6PWqJTbC7dDvPMH3HJHvz371vgLIDzFbKdZ2+tT+UV3qHsn0g4/0FMwx8W9jvW+VY4XV+fPzoDjcTCzzVHw9mJFw9iastxseDqx0Z94q/hXjrQe+87irOHvVKUfo6l8CWMxAiqBet7zBhQzH4vSp+R/Lf8ASftQnYVQL8U5gbdsN+FpAPSR0PY1Q8P5ZduWX8z0Lea0UJ5G7AMw6AzVjIMc121iTft6sInq81o0C4CPQNXxE7GBMRvzQ3H+Oyym1htgwPmXG3Zp2MdqpCEksap9NZHefSxUNqjaRxMb/ntWmU3PUR7mqVkwPpUmT4gaz867PgB3MP8AKPypLTEQ31pxxr/yz8q5/enUfnREwZbOI25rKD4fEenmspqAcMywJ4qDDWNIpl8QWgqTSs+NA271K2xWqQPzO5peaY/CeeAnSaXMdZNxoXmiGR5QyHbnvSeiTj/pkDrduGSkrOsqa5fCr+Ln2pmye6dADdqs4bDA3dXtXPV0UpNipc8Mm0k9RVFYeBXQc4UeWffak/E5GygsmxG8dPtTSqLDhHg8uUNqGxo/ZcEQaUMJ4iUNof0t78femLDYsEV0x2rRjVkuNtADakHPboNzfpT1ibsDuKRvE+H6imT2KtF7JMQ11R5hDhCCpeSyQQQVf4gBHG49q38S4a5/EObNpnJaSyoXKjuNoHHPPvVfJ8mLWClwMuqCJBB9jB5qvnj4nC2PLW4dDHmN9MD4WnYGSPmK19oLIbN43OST8yT+tV8RkN12Gi25kSCFPTseKr4O+yAEgge4j9anObaWDDSSOjAMD7EHYimivw1hjK8mi9/N0uy6SU0uskso1OXQCJMGN99qb8uxAuXXuy7rabSrKvpIUFvSv4VZoMiZCiTNJOCzYXmYKvlwklQxKsA9slQDx3/t60YxGbXdTpsiP5amORpBELv11VKmm7FVKrFrxBh2vXCbhFtxDFmZiIfcagFJVo0/cVRwl0oxUMG91J0n5SAfypoxeXFrfBQOukgkNqAYAMYJIeY369d96HWchW3/AJhluQi7D2LMRx8vvWJrGpG3sO+EMH5hJNHs2ycgAqKq+CrWhj7xTveshlpJKtM1Rs5ffskkr1qlZy023B6GmTPsL5d7VGxH6VXNxTEkb9K5Zeji8fhmBbsMNO5rW1ihx9v9xUb8QP8Ax9a2y3Irrw/pFmTN1jpVY5Bnc+0d6eDzTpGVRLdYhdYkzsVAJOvgCPcx96nNiyltmxQW65AC2FJkbj1XGT4fkOk15jzbcLbslgoJL3Jhrm0QB+Fai8lbe0bUedR/ljy/RQ8YvcxAUXL62rKbW7FuxcWyg6bCCfmRSgMLob0urg9V1D7hlBFdD8QqLihVoSnh4ASRXoWl0RMB4fCuw24qXAYBkck0dw9kLt2qpmWICincVRqZtexIKke1J+IHqNXcTmZ6UJe4aVKjSWayq5Y1lNYHas4QXEIpKfLC1yB0/SmWzmIdBvvUSXkVwNvUea4V6/g1WaYfLFQjuetHMtwgUnapUwIeO/eiNrBBRXL7TlkmuDKKRNYSBU9hiCTVO1d3ir1oiK6I/wBbEumUM4x8L8jUljEq6T7UO8R2CVJXpS7lmaspK96WdrpjlsXPHeF8u9K8N+orXwjnr6tDEkdD1Hz9qn8ZAuAe1AvC+L8u+Ad9RgbSZ+VW8ncNAmdQFlum4NCcywc/8/SmDCYxWTY9D+lL+GxguFkEmAIaAAYMTHSZH2oj6b2Y3ZLlGMKrpDNHadvoDtVrPbLPYQqSWXUJCgN8RKwB7PyI9oofawsNt/7r1MsfzWvWrhBUy4EGNo5OxE6RG8TVZvaRnBKx+WX0uBWR9T/ACp1NJgQPnRHB5XjkgnDEovS5bCKfm/pY/ert/L2u3CT6mJ3lhqP3O9Zc8OuUcyf5cShmYPWOn709oPhrYJDyyWbBIcalckiUbYqzHY/cSKstj9RZmUavSvwgKqooCwSDzsZ/3qfIMm8tL968pUJa0qCIlroI2n/pDf8AcKzw9g31ToLgIzW9wqB1aIYnaJBMHb90mtmq0i9Yvrh5S5bKyFLKJuP8A2J0jRvvM9T9AeMzaXZgoRJ9KgghZ7b7TExxVbH3rjXWF0yQeNauN9+VOnr0obi7u8VOKxdUDHXwtnYFzSTzxXQ0xciuG4PLLxAu2GS4V3a2rfzB/YwBP9s0/f4iRbVbjaHADBlJ7Az7jfedqPX4anSGbNMPrHp53H3pRtYQvqKiSjaWtjfeSIA+YMfKiGIx1x0W2btu2H+K8zaQUMfCvJYzwPyorYcYdAMLaKk7PiG0i6wAJBCHjkgdhUsVKGw+2BLy27Lm3eW6xXSxsiATKghLlydlE7xvvyK2xucPe0hoVV+G0oGhR0EcGKgvhQ5ZnIZjJ1g7/wB+4q2mBW5BBH0II+4qc1NRqPDU1ZBaYz0/7R+wqtneNIXnf2EfvRnEYcIs0r4469hSedt0wnSWinld4u29FsW8LtVXBYXSavXLOoVTJynQi4KV0uWMTVPF4VuTTzluRa2gD61niTwubdosOgmvRUhqOYvYNVLiU228CNJJ7UtOkmhOzCpprKKJkl0idNZW6Cw1hsfoFD8bjnYyJ52q5cwUsBR3A5AGG4rzJSUdl1GyXwr4pJULc+Ide9NGJzsFRFLV7w6B8Ig1aw2BPBM1zSnlwbEvYXFMXJG4NE7WLYdDUGEtqgiprmKUdRV4N4iOJZxdwMtc/wAyby7sjim25j+nehuOyoXAZp8suiYA3HYcXLe3UUkDKXD7SCp2I2Ijgg10/BZfCAHptVgZCpMxv8qp5NrgNUwD4dvXSGF1tRVZluSBE+sb8EneeKN2bgYXSFVQGOokLAEcaRtIA3Jkc7Hmr2X4CyrQxALbQTpJkRAmJ+lSWVVWuBUVg110Kb+YxUCSJ9OgAx6o9zvVHG9/RX9Adt1ulouhgI1MJLNqMBB/TO8x22ialN0qpQLpkaQV3XvB2leOoI961sZdas3i4XTqQjy4Yur6l9ChjuSGWCNj02rXPGvWVS4UBUmGAYQs8eY5HB332AjkzRHW30K+g66oDBrrIgYAgCRIP9dw9ekCKO5hiwuFXyyHJBuXN5ARZhTp7yP+0/URh8ZYuWNDvLr0tuJG5glx6QIiSdq0s3ksW20/zVC6yqsug6SAQCBuZHYde8Uy1/2J0veK7S2rdq0HYg6WbgsTO0j2DbH239lzN85F3SPKCqihFSSAAogTB9R6ztMnvRQ4sXna/cs6tSwU1mNxsS30GwjpVPDYG22zIV2kDp7Ef8H1p1w2T2D3yq6PUbYUdCp1A9ZkE/rW2Dy1LylSIuAkq2/qHVCONon602LpFsBSpYEDQTAefwyeCd4PQ/OpcLkJRyboFmyCTJSLpIOwVTvM9ftI5lJW9AtsWcuydhcUW0L3DuBHwiYnfjedzxFMZsWbehbp/iLgUekmbQYQWLv+IT0+VDcXmpV7gR2W0znSmwYrJgORueTtMb+9RWdR42Fb8VjY49C+IxZe75p0vcACjSVOkLsAqAyIHXmrX+KyKX8Xl7HsR771JYBiDSSjexc3dG2b3C4MV74cxrLs3I2n2rYwBQo4zTckcVD0bWkNCNuxkzzGHTtQnLt9zWgzMPsauqgCyKp4JrbN9Emb6ZaBVnELoQntUGVXVZzFFczw824FPCH9NmJUiXwVjFZZ6kmaI+Lb4e0yjqCKRfDV57d11MwG2psxV6RSS9GnTH+HOcyu6LbDrxQnw3hA94TwKK+LUhtuKpeFni5XRF/xYlHSLWDQKOOKyqD4n9Kyub/nNxAeCwJZ5NN2W4eBVLFYUWyD3q2uOVVmelRqy6aJ79sVQsXAHINUcX4jUGJG5qGxjRrJmiMBgtjX2NBMNipaDXuPzoaSJ34pcfEmZBinhB3YkpKh+t4VSKltMOKUsDnzlYPSpMNm7eYAeu1W9PO9onCX6OFtd/aiNu1tQzBXZEmr1jFg0qeKoerdnt60ulg+kofiDRpj3nahGTLpuXipDAkDXq1HiQJk9+esdehbEYlQsOvp6mNS/UDf8qG2rqK1zy9MOLbqFhQZtxtH+nn50ybQNJsqZviMQL9pwLZtowA1cgsCCT9jBHtV4+IlTkGOpEbf7/Kh2Od4MkHgzOmIIMaTsR+dAWe6zAqrArwVUmDvvqjn3oUmuGYhu3dsi7euG2pW6Ayq/obzJ6A+pZ1HcDpS/jJB0OpVrzHZdYVgWEAFzqOkj8VS4Nbi3QWRpgzG07rvv13qXGDTiZuGAqkgkbLq23PMCSJjk1S7ViVs2v4UWCq3EN2zuDMQrdCsHadhBHTnerv+EKoN2yAVtgsV5Ur+KD0Mfp9xuVnVdLXgbqQR5SnTagjbU3LHjt+1EQ/CyotrxbCtoA5giN/tFPS4I9FzI7L3LhuqhIn+Xcu7LbEyPKtDZm49R69qI4zLnJZmY3GPVidvYCYAr3AZgT2P+kz+nFF0cGhqwT/BPv5OBJNoA91uMPyZWr3DaV2NNl7DA0CzLKyBIqMm1wtQJzXG6F2E0EweZlmir2LJZSpHFC8uwRS5JrHK4nO1Ugu+HY796jvZSFEk7/lRzC2pAqlnGHLKVFSik+l0BbWFBMqd6IrhWK9tqB4bDXUaKZMuxRiCK6eE8WjTLMrZGmTvTDfuFU33FSZYgImrmOtjTxWLui3wSbGOUXjB5pnw66loC2RgvrHNGsK+nbtSSje2IxZ8S5Rq2Heh+TeHrivxt3p6w2FDsC2+9HUwCr0HFCknHFC/6Jy5YxG9ZTTfRQa8rn/41+hkJeY48sATxzStmudsZAMUw4kgW/p+1IuMxUtvXZCCVgyM6iwJJ5pmw8xtS0caKZsoxy+XPWiV/g0WBsWX1kGeas4DeetRZ3jxNUcvzH1R3pcJPZraGO1eA6RVPHZkAQexqSZQk0t5rd7VWPRaOoZJmwuINxU4xZD7VyrI87a0w32roeXY0OJpJwtjKVDK2LhZJoTh8ys3bxNoT6FE6dJGmdRE7wToqaVPF1fcEOD+leYaxZRkddAkXFZljcgowG34t4jnipuDjwxSyYNzjEXJBRNS9SDv7j2qljM+RhaW4NGhdLaln1AkfEBx+89qPZgAoLMVt6jA21Tt/wDZHsOnHehxwgxCuBABILRpYjUBwTtuQeN/lWRumkbPtktnHJZtm4pBkQoDFgeCIEwN43+Yq9hcouFfNvqLgcKTbDlWAG4nbcjbbUPrQC/g/JuLbYLpQBok6QBGlWWesnr1aiuX5613g9elUjFqOwuy5jQkSg0jtGmPaOlC/Ng1ax14gz359/Y0FxN4/h61SP8AWiTe9h20VkGBPcgTRrD4njeubYrOXTvNR2fGVwHddqSfnJPReLjR18XwBQ/G5gu4oD4WzFsSCd9tqi8VI1ogzzsai01wZyXDLl5dR96F5hfg+kVcsWtYU9KsNhRpNDWS0JX6S5Jf1DeiHlDVFKz5ibBiJBolhM8BgmqxhjGhX0MNlQkmqV8aG4qQ5+o36VUfOLdxoFTlZVsYcpgii7YSRS/l2KCDmiZz5AORRF0C2j18vAoNjlKtPTrU+O8UoOo+9Df8cS5wQZo9W3wm1RtYzby3A70cXNpE0kY9yGB6A1bt5gdFR4rFCeYZ+A/PT/espMxgdnJ/esp9GYjRjctAtGf6f2rlGZIQ5HvXXM2vxZP+muTYgzcJNdkVseXCmFNW8PccbA1Yt2gatWrairUTBd7CMxkzVc2ijA9qN3MUoodjbgPFYwD+BlkpczRSGM0e8PYsaIJ42ofn6qWkVJdHfAPh+a6D4axIKAdRXPgaK5Pm4tt6gd4hpO30Gxn5dKaSMTOnYe0AdRMajA+gkn2AHWt2zCyHtFjMsT8JO3whj1HqEDr9qq4bEq+H1MpZR1Q+sBhqLjoU9CzW+KNq7h2NtRqRYV9JVgJiCf75PyHeuZTlJuqoV3wvXcQtxdLICD0Jj9jBqn/hwtK11JRZ3BIYDSpYkEnrx36daFLiDa0IvWApJ5J5Gw33MSNvsQLec4h/5KMrBFGo6xp8y51bT/SOk8wK6Hi9pbMT/QRmuHuumuZe4SzHv/zfjvRfwPlxW16xvJ5qVXTy5YAHeCFCj6fKq1jxGqNpnnYGZ3+tbJOhovYQz9wpAoSbi1BibtzEs+kf5YMyexj6/wDig+OveXpIfVqkGBA2jcTvFT85bCS2WcZbBNQ4nCrp2oplGF8xO5NTPk+lp7VZ+keCUGf/AI7tlLcMIMmrfi/Bm9AHcVSy3FaJjrUOaeIghlulczab0UoJ4TKtKfSqWJYJI5oNe/8AkFY2BqgvifzG7VmLS4bezM4zAavlUmFOpZFC879URVjKbnpirJ6Fx2FGuJETVGz6XkGqmMsNM71JYXalaB2S5x4jdVhTS3ezi83Ln71fzDCFjtQ9sAw5FPFILIDjHPLH70byK+QZmhlrLWY7CmHB5IyLvSejjVDR2zfMs6hfeq2Czgkb8UEzQkXCD02q9k2GL8UmEUgvYYbHVlR3rekwayo0bYaz3N18lgDyK527b1I2LZhBNQMa7oqhW7JPPivGxRqBjWmqmFJi9S27eqqoaimSrLUAWcqyZnLAXFRolQ4bS/cawDpPHIj3qDMshxSDU9ptPcQw+4roWRYJAyPKH+pZhh9CIP0NX7UtcKeXoTd/jFy3pkA+XABk/wBOwHtxSz01RiZxUqRzRDCYNlZXNtLqyCU1hgQejeW2ofqKcM/yS3rkghd/hKq30Dc0Ky3weLztovgKqyGKENPVWWfTA3JBO1M1QWO1rw9bu4ewVLWbbq7mzOpRDlQWuNvvpbkGPrW+EwQAvKrq6aFhUdd9LMxUIT8UKN4Pzqh/jBt+ThrUXCgVSSNSzEsFB3J1EmJETG5k1Yyq67YtLL2FXU2tyo0MulGIuT0jnmDNcmu/6F2zXLmtJbu4jyzaW2xS2zHVduGCCVLABQAQAYPJ7UKysLdW4zMTchmB5JZOh7yCI+gq7nVwXE9d0Olu4VcSBpG5PqPtPHJ1Qdq0wWIwIVnwovXroUhbfmpbEkEaijnW4E9PaqNa101r4A8NnBuyp+E7KByOSG9ztv7TRLL8vD2kuNFq4DoDuCilRp9YMeoiSJjvQO14ruYd2Fq2tlt1YMg1/JpAP3qtic9GIJ84srdHBZ1HsyMSY91P0NO02ZSR0HBtasayt5LxYqBHpXSpHLk7mBGwI352pTzrK7lw/wApGukSW0DUPoF4AAihtjEldpB91Mg/X/eDThlTrctINKtNtmCn4Xui7pYMJGorbghT3mopYybMz2UvDOEvWx/MUp/0sCD9jRlrmtogmOYE0Uxd8JYYsACrhUCmQJUllU9gY24BNB8rv3baNf8AWFJhVEhWYTu5H4FnjqTHSkaTlYJ7Nczxq2Uk7R04pCzHN2vMYB2BMewEk/YU25/lVy+AXdmv3ApVQUCgGNmUbgBPUW2A2G5NV8JkVi2hEPce7qQFWCko03ByCBKW1MxxcAro84lGJOJsMApZYDjUvuslZ+6mpctw7s3oVmjnSpaPnAp1xnhq0yne4Si3UtmRBXDpOo7fDrLLtzM9N6eU4ZtI1XTbt2AW0Kr7kt6XbTAY63XY9FAqrFMXCeghgQw6EEH7GqmW4kLcg8Uy4LFWTZGt71xbZjU5AuMzDZEBnSsKWMz070NzrJ7Ngl21MSxCWwQh2Ckl2g8ElYHX5VJJ8KNroVvYEXEmOeKEYrLjbTV01afrBP7fnTll1q02lBrUWz5XKks/xMoECTLGW49J2qj4ly5fJlSdKyy92a4xgt7C3bn60nDWrFjLbGtt6IYzLl0zFa5MqrLvK21VmZo50lRCztMso+tEsRiLDhVBuTeE219Mosbu/dZDcRsJqkWIxTv4xLe1a3/FIKwB0irGKyew49RuC4QRAI0B0w4uvyCYUwDvy8dKB2UWK1+ak7FWgfi7pdix60z+C4Mg9DQW8q9KJZBivKYnvWyjoZPYfzrBTc/tH715VXHeIAW77D96ypYD2hLFYa9rWrkiFzUc1vdqOgDYGiuStvQiaNZBak1qBjTasXGXUqsVGxYAkD5xxtRC1nqrYZFNwMNe8bPqZYkgmNhvvvAqPB2XQzbYqTtt19j3q9cw+qwGbSWD3SwMQSAgHwnfePqO1J6dQqFy2CZJXV3Pq2+o2+9WMvsu7FLTMiMZefhBiBqYbERq5A60Ts4fWpLaiR8IAUKB1gSAPpWDL1ZPQzrcTU5UptHpEg9OBvvS+l1oCl4nu2v4l8QCbZ1qLbtAgKB67VoMGdv+o7fWj+Mzk2MApcg37wYm4QgdbJIjVoEKSADp6SBztSvlmKUkg2rfoUl7pGp9ySoJYwCZ+EDYDvQnxRmzXGKAmNiZgnYCBMfI/alW9UMl9Bwx+hy6PLHYrpOgr/SSTJ+3O+xrXMbajTfsEhCRIGzWrkSV26Hcg+x7VSK1ExIBEmDyOhjvVKAMP4l81AmJti7AhbghLy/JgIYexEfrQgr9qgmnLw5li3E3itDgAwV2jOX5m9owpGliJVlV0J76WBE+9S43w9pYlRXmFyo8npUZ62JVuxjxGdlklzOkbAABR7ADYUR8NZ0WUDVKiR5f4SCTII955pJzK9pET9KJ+CcQodiT9KljStFY9CPi7GXbTDy29AiPSu4AhRc29cAxBmgON8QOb13yrhKO6sDpAPpCgRIkD0ge8UweNMShQQd6SMMBqq8HSCS2M1vNbtz4m5Vl2AHpZgxGw7gfapmaEYf1RP0M/r+lVMHjkUVBmGdr0qqlYrREMzvWC3ktp1bn0q24mCNQMHc7iqF3F3bgUGSVmD19TFjJ67k1cw2IFyr2FVVI2pqsyyTD5jjlbzNXafSvQztttPXv1pis5pdu2tLEQQAQFVRtO2w94+VaW8apX4a1t4gL0pZeSYym0D8cLiABWgKGABVWEM2oyrAg7gfYUtX8zxIVkNwlTMmF1EEyV1xOmSdpjemPH46gOMvg1qgoi5WDLuaXSxYtJIujcbDzp8wqOhMmqi3YqXEGqpNBpZF+vXxe21UtVemsAsfxNZVTVWUAWCa8BrysoAjuioDXtZQBrTP4XTg1lZWoGdAwmHDLyA3QQf1FUMVgVRXeNLBwpE7EESDA2mR+de1lLLZhDdvqD5TXGR/SYXVtIkSRsdjxU2GxH863hw4Z7x062QiAZHO/Ucjf51lZUpPVmLp5m+HZLBs2NgD5jkwCzsQAS3J2IgfTakw5PeuuQqSdl+JOVAHU+1eVlanuh5MoYvCtbYq4hhyJB/MVVuisrKoYUzXQ/Cdj+WKyspo9MYx27AKmljNcUbbEAVlZWNWagEym429btYa36lMGsrKGaD8XjnY+piagF81lZWGHhunvUDsaysoAM5JcoldxUGsrKZMAngsdO1Xb9wBZrKyqIRi9j8ZJodcuVlZSsYo3TULCsrKU01itWNZWUARlq9rKysA//9k="/>
          <p:cNvSpPr>
            <a:spLocks noGrp="1" noChangeAspect="1" noChangeArrowheads="1"/>
          </p:cNvSpPr>
          <p:nvPr>
            <p:ph idx="1"/>
          </p:nvPr>
        </p:nvSpPr>
        <p:spPr/>
        <p:txBody>
          <a:bodyPr/>
          <a:lstStyle/>
          <a:p>
            <a:pPr eaLnBrk="1" hangingPunct="1"/>
            <a:endParaRPr lang="tr-TR"/>
          </a:p>
        </p:txBody>
      </p:sp>
      <p:pic>
        <p:nvPicPr>
          <p:cNvPr id="106500"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989138"/>
            <a:ext cx="7058025"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8063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Başlık 1"/>
          <p:cNvSpPr>
            <a:spLocks noGrp="1"/>
          </p:cNvSpPr>
          <p:nvPr>
            <p:ph type="title"/>
          </p:nvPr>
        </p:nvSpPr>
        <p:spPr>
          <a:xfrm>
            <a:off x="468313" y="2636838"/>
            <a:ext cx="8229600" cy="1143000"/>
          </a:xfrm>
        </p:spPr>
        <p:txBody>
          <a:bodyPr/>
          <a:lstStyle/>
          <a:p>
            <a:pPr algn="ctr"/>
            <a:r>
              <a:rPr lang="tr-TR"/>
              <a:t>Antepfıstığı Anaçları</a:t>
            </a:r>
          </a:p>
        </p:txBody>
      </p:sp>
    </p:spTree>
    <p:extLst>
      <p:ext uri="{BB962C8B-B14F-4D97-AF65-F5344CB8AC3E}">
        <p14:creationId xmlns:p14="http://schemas.microsoft.com/office/powerpoint/2010/main" val="2530332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idx="1"/>
          </p:nvPr>
        </p:nvSpPr>
        <p:spPr>
          <a:xfrm>
            <a:off x="0" y="1412875"/>
            <a:ext cx="9144000" cy="5445125"/>
          </a:xfrm>
        </p:spPr>
        <p:txBody>
          <a:bodyPr/>
          <a:lstStyle/>
          <a:p>
            <a:pPr eaLnBrk="1" hangingPunct="1">
              <a:lnSpc>
                <a:spcPct val="80000"/>
              </a:lnSpc>
            </a:pPr>
            <a:r>
              <a:rPr lang="tr-TR" sz="2800"/>
              <a:t>	</a:t>
            </a:r>
            <a:r>
              <a:rPr lang="tr-TR" sz="2800" b="1" i="1"/>
              <a:t>Pistacia khinjuk</a:t>
            </a:r>
            <a:r>
              <a:rPr lang="tr-TR" sz="2800" b="1"/>
              <a:t> Stocks (Buttum)</a:t>
            </a:r>
          </a:p>
          <a:p>
            <a:pPr eaLnBrk="1" hangingPunct="1">
              <a:lnSpc>
                <a:spcPct val="80000"/>
              </a:lnSpc>
            </a:pPr>
            <a:endParaRPr lang="tr-TR" sz="2800"/>
          </a:p>
          <a:p>
            <a:pPr eaLnBrk="1" hangingPunct="1">
              <a:lnSpc>
                <a:spcPct val="80000"/>
              </a:lnSpc>
            </a:pPr>
            <a:r>
              <a:rPr lang="tr-TR" sz="2800"/>
              <a:t>	Bu türün ağaçları kışın </a:t>
            </a:r>
            <a:r>
              <a:rPr lang="tr-TR" sz="2800" b="1">
                <a:solidFill>
                  <a:srgbClr val="FF0066"/>
                </a:solidFill>
              </a:rPr>
              <a:t>yapraklarını döker</a:t>
            </a:r>
            <a:r>
              <a:rPr lang="tr-TR" sz="2800"/>
              <a:t>. Ağaçları 8-10 m yüksekliğe erişir. Yaprakları 5-7 yaprakçıktan oluşur. </a:t>
            </a:r>
          </a:p>
        </p:txBody>
      </p:sp>
    </p:spTree>
    <p:extLst>
      <p:ext uri="{BB962C8B-B14F-4D97-AF65-F5344CB8AC3E}">
        <p14:creationId xmlns:p14="http://schemas.microsoft.com/office/powerpoint/2010/main" val="1890282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Başlık 1"/>
          <p:cNvSpPr>
            <a:spLocks noGrp="1"/>
          </p:cNvSpPr>
          <p:nvPr>
            <p:ph type="title"/>
          </p:nvPr>
        </p:nvSpPr>
        <p:spPr/>
        <p:txBody>
          <a:bodyPr/>
          <a:lstStyle/>
          <a:p>
            <a:endParaRPr lang="tr-TR"/>
          </a:p>
        </p:txBody>
      </p:sp>
      <p:pic>
        <p:nvPicPr>
          <p:cNvPr id="109571" name="Picture 2" descr="http://www.gozdefidan.com/meyvecilik/meyvecilik9_clip_image00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19250" y="2198688"/>
            <a:ext cx="5905500" cy="3862387"/>
          </a:xfrm>
          <a:noFill/>
        </p:spPr>
      </p:pic>
    </p:spTree>
    <p:extLst>
      <p:ext uri="{BB962C8B-B14F-4D97-AF65-F5344CB8AC3E}">
        <p14:creationId xmlns:p14="http://schemas.microsoft.com/office/powerpoint/2010/main" val="756676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idx="1"/>
          </p:nvPr>
        </p:nvSpPr>
        <p:spPr>
          <a:xfrm>
            <a:off x="0" y="1341438"/>
            <a:ext cx="9144000" cy="5516562"/>
          </a:xfrm>
        </p:spPr>
        <p:txBody>
          <a:bodyPr/>
          <a:lstStyle/>
          <a:p>
            <a:pPr eaLnBrk="1" hangingPunct="1">
              <a:lnSpc>
                <a:spcPct val="80000"/>
              </a:lnSpc>
            </a:pPr>
            <a:r>
              <a:rPr lang="tr-TR" sz="2400"/>
              <a:t>	</a:t>
            </a:r>
            <a:r>
              <a:rPr lang="tr-TR" sz="2400" b="1" i="1"/>
              <a:t>Pistacia terebinthus</a:t>
            </a:r>
            <a:r>
              <a:rPr lang="tr-TR" sz="2400" b="1"/>
              <a:t> (Melengiç)</a:t>
            </a:r>
          </a:p>
          <a:p>
            <a:pPr eaLnBrk="1" hangingPunct="1">
              <a:lnSpc>
                <a:spcPct val="80000"/>
              </a:lnSpc>
            </a:pPr>
            <a:endParaRPr lang="tr-TR" sz="2400" b="1"/>
          </a:p>
          <a:p>
            <a:pPr eaLnBrk="1" hangingPunct="1">
              <a:lnSpc>
                <a:spcPct val="80000"/>
              </a:lnSpc>
            </a:pPr>
            <a:r>
              <a:rPr lang="tr-TR" sz="2400" b="1"/>
              <a:t>	</a:t>
            </a:r>
            <a:r>
              <a:rPr lang="tr-TR" sz="2400"/>
              <a:t>Ağaçları </a:t>
            </a:r>
            <a:r>
              <a:rPr lang="tr-TR" sz="2400" b="1">
                <a:solidFill>
                  <a:srgbClr val="FF0066"/>
                </a:solidFill>
              </a:rPr>
              <a:t>kışın yapraklarını döker</a:t>
            </a:r>
            <a:r>
              <a:rPr lang="tr-TR" sz="2400"/>
              <a:t>. Yabani halde yetişir. Genellikle ocak şeklinde </a:t>
            </a:r>
            <a:r>
              <a:rPr lang="tr-TR" sz="2400" b="1">
                <a:solidFill>
                  <a:srgbClr val="FF0066"/>
                </a:solidFill>
              </a:rPr>
              <a:t>(çalı</a:t>
            </a:r>
            <a:r>
              <a:rPr lang="tr-TR" sz="2400"/>
              <a:t>), dağlarda ve orman içlerinde bulunur. </a:t>
            </a:r>
            <a:r>
              <a:rPr lang="tr-TR" sz="2400" b="1">
                <a:solidFill>
                  <a:srgbClr val="FF0066"/>
                </a:solidFill>
              </a:rPr>
              <a:t>Meyveleri çerez ve kahve</a:t>
            </a:r>
            <a:r>
              <a:rPr lang="tr-TR" sz="2400"/>
              <a:t> yapımında kullanılır. </a:t>
            </a:r>
          </a:p>
        </p:txBody>
      </p:sp>
    </p:spTree>
    <p:extLst>
      <p:ext uri="{BB962C8B-B14F-4D97-AF65-F5344CB8AC3E}">
        <p14:creationId xmlns:p14="http://schemas.microsoft.com/office/powerpoint/2010/main" val="751195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Başlık 1"/>
          <p:cNvSpPr>
            <a:spLocks noGrp="1"/>
          </p:cNvSpPr>
          <p:nvPr>
            <p:ph type="title"/>
          </p:nvPr>
        </p:nvSpPr>
        <p:spPr/>
        <p:txBody>
          <a:bodyPr/>
          <a:lstStyle/>
          <a:p>
            <a:endParaRPr lang="tr-TR"/>
          </a:p>
        </p:txBody>
      </p:sp>
      <p:pic>
        <p:nvPicPr>
          <p:cNvPr id="111619" name="Picture 2" descr="http://www.gunceliz.net/wp-content/uploads/2010/01/DSCN138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43213" y="260350"/>
            <a:ext cx="3048000" cy="2286000"/>
          </a:xfrm>
          <a:noFill/>
        </p:spPr>
      </p:pic>
      <p:pic>
        <p:nvPicPr>
          <p:cNvPr id="111620" name="Picture 4" descr="http://www.bayanlar.biz/resimler/Melengic-Agaci-Ve-Faydala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6" descr="http://2.bp.blogspot.com/_uVUGZzKxzsc/TRimCZOvv3I/AAAAAAAAABE/YWATVr3Vdd4/s1600/menengi%25C3%25A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8" y="3213100"/>
            <a:ext cx="37433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467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idx="1"/>
          </p:nvPr>
        </p:nvSpPr>
        <p:spPr>
          <a:xfrm>
            <a:off x="0" y="1341438"/>
            <a:ext cx="9144000" cy="5516562"/>
          </a:xfrm>
        </p:spPr>
        <p:txBody>
          <a:bodyPr/>
          <a:lstStyle/>
          <a:p>
            <a:pPr eaLnBrk="1" hangingPunct="1">
              <a:lnSpc>
                <a:spcPct val="80000"/>
              </a:lnSpc>
            </a:pPr>
            <a:r>
              <a:rPr lang="tr-TR" sz="2800"/>
              <a:t>	</a:t>
            </a:r>
            <a:r>
              <a:rPr lang="tr-TR" sz="2800" b="1" i="1"/>
              <a:t>Pistacia lentiscus</a:t>
            </a:r>
            <a:r>
              <a:rPr lang="tr-TR" sz="2800" b="1"/>
              <a:t> (Mezdeki sakızı)</a:t>
            </a:r>
          </a:p>
          <a:p>
            <a:pPr eaLnBrk="1" hangingPunct="1">
              <a:lnSpc>
                <a:spcPct val="80000"/>
              </a:lnSpc>
            </a:pPr>
            <a:endParaRPr lang="tr-TR" sz="2800" b="1"/>
          </a:p>
          <a:p>
            <a:pPr eaLnBrk="1" hangingPunct="1">
              <a:lnSpc>
                <a:spcPct val="80000"/>
              </a:lnSpc>
            </a:pPr>
            <a:r>
              <a:rPr lang="tr-TR" sz="2800" b="1"/>
              <a:t>	</a:t>
            </a:r>
            <a:r>
              <a:rPr lang="tr-TR" sz="2800"/>
              <a:t>Ağaçları </a:t>
            </a:r>
            <a:r>
              <a:rPr lang="tr-TR" sz="2800" b="1">
                <a:solidFill>
                  <a:srgbClr val="FF0066"/>
                </a:solidFill>
              </a:rPr>
              <a:t>herdem yeşildir</a:t>
            </a:r>
            <a:r>
              <a:rPr lang="tr-TR" sz="2800"/>
              <a:t>. Kışın yapraklarını dökmezler. 1-4 m yüksekliğinde ağaç veya çalı formunda bulunurlar. </a:t>
            </a:r>
            <a:r>
              <a:rPr lang="tr-TR" sz="2800" b="1">
                <a:solidFill>
                  <a:srgbClr val="FF0066"/>
                </a:solidFill>
              </a:rPr>
              <a:t>Yaprakları 4-8 adet</a:t>
            </a:r>
            <a:r>
              <a:rPr lang="tr-TR" sz="2800"/>
              <a:t> yaprakçıktan oluşur. </a:t>
            </a:r>
            <a:r>
              <a:rPr lang="tr-TR" sz="2800" b="1">
                <a:solidFill>
                  <a:srgbClr val="FF0066"/>
                </a:solidFill>
              </a:rPr>
              <a:t>Uç yaprakçığı yoktur</a:t>
            </a:r>
            <a:r>
              <a:rPr lang="tr-TR" sz="2800"/>
              <a:t>. </a:t>
            </a:r>
          </a:p>
        </p:txBody>
      </p:sp>
    </p:spTree>
    <p:extLst>
      <p:ext uri="{BB962C8B-B14F-4D97-AF65-F5344CB8AC3E}">
        <p14:creationId xmlns:p14="http://schemas.microsoft.com/office/powerpoint/2010/main" val="3377178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Başlık 1"/>
          <p:cNvSpPr>
            <a:spLocks noGrp="1"/>
          </p:cNvSpPr>
          <p:nvPr>
            <p:ph type="title"/>
          </p:nvPr>
        </p:nvSpPr>
        <p:spPr/>
        <p:txBody>
          <a:bodyPr/>
          <a:lstStyle/>
          <a:p>
            <a:endParaRPr lang="tr-TR"/>
          </a:p>
        </p:txBody>
      </p:sp>
      <p:pic>
        <p:nvPicPr>
          <p:cNvPr id="113667" name="Picture 2" descr="http://www.botanical-online.com/material/Pistacia_lentisc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84663"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4" descr="http://www.wildsideholidays.com/natural/images/stories/plants/anacardiaceae/pistacia-lentiscus/pistacia-lentiscus-w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88" y="0"/>
            <a:ext cx="4684712"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6" descr="http://upload.wikimedia.org/wikipedia/commons/thumb/3/3d/Pistacia_lentiscus_sp.jpg/220px-Pistacia_lentiscus_s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3487738"/>
            <a:ext cx="2376487" cy="316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275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p:cNvSpPr>
            <a:spLocks noGrp="1" noChangeArrowheads="1"/>
          </p:cNvSpPr>
          <p:nvPr>
            <p:ph idx="1"/>
          </p:nvPr>
        </p:nvSpPr>
        <p:spPr>
          <a:xfrm>
            <a:off x="0" y="1268413"/>
            <a:ext cx="9144000" cy="5589587"/>
          </a:xfrm>
        </p:spPr>
        <p:txBody>
          <a:bodyPr/>
          <a:lstStyle/>
          <a:p>
            <a:pPr eaLnBrk="1" hangingPunct="1">
              <a:lnSpc>
                <a:spcPct val="80000"/>
              </a:lnSpc>
            </a:pPr>
            <a:r>
              <a:rPr lang="tr-TR" sz="2400"/>
              <a:t>	</a:t>
            </a:r>
            <a:r>
              <a:rPr lang="tr-TR" sz="2400" b="1" i="1"/>
              <a:t>Pistacia atlantica</a:t>
            </a:r>
            <a:r>
              <a:rPr lang="tr-TR" sz="2400" b="1"/>
              <a:t> (Atlantik sakızı, Çitlenbik)</a:t>
            </a:r>
          </a:p>
          <a:p>
            <a:pPr eaLnBrk="1" hangingPunct="1">
              <a:lnSpc>
                <a:spcPct val="80000"/>
              </a:lnSpc>
            </a:pPr>
            <a:endParaRPr lang="tr-TR" sz="2400" b="1"/>
          </a:p>
          <a:p>
            <a:pPr eaLnBrk="1" hangingPunct="1">
              <a:lnSpc>
                <a:spcPct val="80000"/>
              </a:lnSpc>
            </a:pPr>
            <a:r>
              <a:rPr lang="tr-TR" sz="2400" b="1"/>
              <a:t>	</a:t>
            </a:r>
            <a:r>
              <a:rPr lang="tr-TR" sz="2400"/>
              <a:t>Ağaçları </a:t>
            </a:r>
            <a:r>
              <a:rPr lang="tr-TR" sz="2400" b="1">
                <a:solidFill>
                  <a:srgbClr val="FF0066"/>
                </a:solidFill>
              </a:rPr>
              <a:t>kışın yapraklarını döker</a:t>
            </a:r>
            <a:r>
              <a:rPr lang="tr-TR" sz="2400"/>
              <a:t>. </a:t>
            </a:r>
            <a:r>
              <a:rPr lang="tr-TR" sz="2400" b="1">
                <a:solidFill>
                  <a:srgbClr val="FF0066"/>
                </a:solidFill>
              </a:rPr>
              <a:t>5-20 m yüksekliğinde</a:t>
            </a:r>
            <a:r>
              <a:rPr lang="tr-TR" sz="2400"/>
              <a:t> ağaçlar meydana getirir. </a:t>
            </a:r>
            <a:r>
              <a:rPr lang="tr-TR" sz="2400" i="1"/>
              <a:t>Pistacia</a:t>
            </a:r>
            <a:r>
              <a:rPr lang="tr-TR" sz="2400"/>
              <a:t> türü içinde en fazla boylanan türdür. Park ve bahçelerde süs ağacı olarak da kullanılır. Taç gelişimi küre şeklindedir. Yapraklarındaki yaprakçık </a:t>
            </a:r>
            <a:r>
              <a:rPr lang="tr-TR" sz="2400" b="1">
                <a:solidFill>
                  <a:srgbClr val="FF0066"/>
                </a:solidFill>
              </a:rPr>
              <a:t>sayısı 7-11 adettir</a:t>
            </a:r>
            <a:r>
              <a:rPr lang="tr-TR" sz="2400"/>
              <a:t>. </a:t>
            </a:r>
          </a:p>
          <a:p>
            <a:pPr eaLnBrk="1" hangingPunct="1">
              <a:lnSpc>
                <a:spcPct val="80000"/>
              </a:lnSpc>
            </a:pPr>
            <a:r>
              <a:rPr lang="tr-TR" sz="2400"/>
              <a:t> Çiçeklenme, </a:t>
            </a:r>
            <a:r>
              <a:rPr lang="tr-TR" sz="2400" i="1"/>
              <a:t>P. terebinthus</a:t>
            </a:r>
            <a:r>
              <a:rPr lang="tr-TR" sz="2400"/>
              <a:t> ve </a:t>
            </a:r>
            <a:r>
              <a:rPr lang="tr-TR" sz="2400" i="1"/>
              <a:t>P.</a:t>
            </a:r>
            <a:r>
              <a:rPr lang="tr-TR" sz="2400"/>
              <a:t> </a:t>
            </a:r>
            <a:r>
              <a:rPr lang="tr-TR" sz="2400" i="1"/>
              <a:t>vera</a:t>
            </a:r>
            <a:r>
              <a:rPr lang="tr-TR" sz="2400"/>
              <a:t>’dan daha erkencidir. </a:t>
            </a:r>
            <a:r>
              <a:rPr lang="tr-TR" sz="2400" b="1">
                <a:solidFill>
                  <a:srgbClr val="FF0066"/>
                </a:solidFill>
              </a:rPr>
              <a:t>Manisa’nın Yunt Dağı bölgesinde</a:t>
            </a:r>
            <a:r>
              <a:rPr lang="tr-TR" sz="2400"/>
              <a:t>, bazı </a:t>
            </a:r>
            <a:r>
              <a:rPr lang="tr-TR" sz="2400" i="1"/>
              <a:t>P.</a:t>
            </a:r>
            <a:r>
              <a:rPr lang="tr-TR" sz="2400"/>
              <a:t> </a:t>
            </a:r>
            <a:r>
              <a:rPr lang="tr-TR" sz="2400" i="1"/>
              <a:t>atlantica</a:t>
            </a:r>
            <a:r>
              <a:rPr lang="tr-TR" sz="2400"/>
              <a:t> tiplerinin bir </a:t>
            </a:r>
            <a:r>
              <a:rPr lang="tr-TR" sz="2400" b="1">
                <a:solidFill>
                  <a:srgbClr val="FF0066"/>
                </a:solidFill>
              </a:rPr>
              <a:t>evcikli (monoik</a:t>
            </a:r>
            <a:r>
              <a:rPr lang="tr-TR" sz="2400"/>
              <a:t>) çiçek yapısına sahip olduğu gözlenmiştir (Şekil 2.4). Bu özelliğin</a:t>
            </a:r>
          </a:p>
        </p:txBody>
      </p:sp>
    </p:spTree>
    <p:extLst>
      <p:ext uri="{BB962C8B-B14F-4D97-AF65-F5344CB8AC3E}">
        <p14:creationId xmlns:p14="http://schemas.microsoft.com/office/powerpoint/2010/main" val="2835652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Başlık 1"/>
          <p:cNvSpPr>
            <a:spLocks noGrp="1"/>
          </p:cNvSpPr>
          <p:nvPr>
            <p:ph type="title"/>
          </p:nvPr>
        </p:nvSpPr>
        <p:spPr/>
        <p:txBody>
          <a:bodyPr/>
          <a:lstStyle/>
          <a:p>
            <a:endParaRPr lang="tr-TR"/>
          </a:p>
        </p:txBody>
      </p:sp>
      <p:sp>
        <p:nvSpPr>
          <p:cNvPr id="115715" name="İçerik Yer Tutucusu 2"/>
          <p:cNvSpPr>
            <a:spLocks noGrp="1"/>
          </p:cNvSpPr>
          <p:nvPr>
            <p:ph idx="1"/>
          </p:nvPr>
        </p:nvSpPr>
        <p:spPr/>
        <p:txBody>
          <a:bodyPr/>
          <a:lstStyle/>
          <a:p>
            <a:endParaRPr lang="tr-TR"/>
          </a:p>
        </p:txBody>
      </p:sp>
      <p:pic>
        <p:nvPicPr>
          <p:cNvPr id="115716" name="Picture 2" descr="http://www.floradecanarias.com/imagenes/pistacia_atlantic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3922713"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4" descr="http://ag.arizona.edu/pima/gardening/aridplants/images/Pistacia_atlanti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5775" y="4292600"/>
            <a:ext cx="28575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Picture 6" descr="http://arboretum.arizona.edu/images/taxa_images/Pistacia_atlantica/pis%20atl%20lv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7938"/>
            <a:ext cx="406558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6646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TotalTime>
  <Words>1594</Words>
  <Application>Microsoft Macintosh PowerPoint</Application>
  <PresentationFormat>Ekran Gösterisi (4:3)</PresentationFormat>
  <Paragraphs>212</Paragraphs>
  <Slides>48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48</vt:i4>
      </vt:variant>
    </vt:vector>
  </HeadingPairs>
  <TitlesOfParts>
    <vt:vector size="53" baseType="lpstr">
      <vt:lpstr>Arial</vt:lpstr>
      <vt:lpstr>Times New Roman</vt:lpstr>
      <vt:lpstr>Wingdings</vt:lpstr>
      <vt:lpstr>Wingdings 2</vt:lpstr>
      <vt:lpstr>Varsayılan Tasarım</vt:lpstr>
      <vt:lpstr>PowerPoint Sunusu</vt:lpstr>
      <vt:lpstr>Meyve fidanı üretiminde kullanılan anaçlar</vt:lpstr>
      <vt:lpstr>BADEM ANAÇLARI</vt:lpstr>
      <vt:lpstr>GF 677</vt:lpstr>
      <vt:lpstr>GN</vt:lpstr>
      <vt:lpstr>PowerPoint Sunusu</vt:lpstr>
      <vt:lpstr>PowerPoint Sunusu</vt:lpstr>
      <vt:lpstr>KAYISI ANAÇLARI</vt:lpstr>
      <vt:lpstr>PowerPoint Sunusu</vt:lpstr>
      <vt:lpstr>Zerdali</vt:lpstr>
      <vt:lpstr>ŞEFTALİ ANAÇLARI</vt:lpstr>
      <vt:lpstr>PowerPoint Sunusu</vt:lpstr>
      <vt:lpstr>PowerPoint Sunusu</vt:lpstr>
      <vt:lpstr>ERİK ANAÇLARI</vt:lpstr>
      <vt:lpstr>PowerPoint Sunusu</vt:lpstr>
      <vt:lpstr>PowerPoint Sunusu</vt:lpstr>
      <vt:lpstr>PowerPoint Sunusu</vt:lpstr>
      <vt:lpstr>PowerPoint Sunusu</vt:lpstr>
      <vt:lpstr>Kiraz Klon Anaçları</vt:lpstr>
      <vt:lpstr>PowerPoint Sunusu</vt:lpstr>
      <vt:lpstr>PowerPoint Sunusu</vt:lpstr>
      <vt:lpstr>PowerPoint Sunusu</vt:lpstr>
      <vt:lpstr>PowerPoint Sunusu</vt:lpstr>
      <vt:lpstr>PowerPoint Sunusu</vt:lpstr>
      <vt:lpstr>PowerPoint Sunusu</vt:lpstr>
      <vt:lpstr>Bunlar Dışında Kullanılan Klon Anaçlar</vt:lpstr>
      <vt:lpstr>    Elma Klon Anaçları</vt:lpstr>
      <vt:lpstr>PowerPoint Sunusu</vt:lpstr>
      <vt:lpstr>PowerPoint Sunusu</vt:lpstr>
      <vt:lpstr>PowerPoint Sunusu</vt:lpstr>
      <vt:lpstr>PowerPoint Sunusu</vt:lpstr>
      <vt:lpstr>PowerPoint Sunusu</vt:lpstr>
      <vt:lpstr>PowerPoint Sunusu</vt:lpstr>
      <vt:lpstr>Bunlar Dışında Kullanılan Klon Anaçlar</vt:lpstr>
      <vt:lpstr>PowerPoint Sunusu</vt:lpstr>
      <vt:lpstr>Turunçgil Anaçları</vt:lpstr>
      <vt:lpstr>PowerPoint Sunusu</vt:lpstr>
      <vt:lpstr>Zeytin Anacı</vt:lpstr>
      <vt:lpstr>Delice</vt:lpstr>
      <vt:lpstr>Antepfıstığı Anaçları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hakem</dc:creator>
  <cp:lastModifiedBy>1</cp:lastModifiedBy>
  <cp:revision>3</cp:revision>
  <cp:lastPrinted>1601-01-01T00:00:00Z</cp:lastPrinted>
  <dcterms:created xsi:type="dcterms:W3CDTF">2019-10-14T09:03:30Z</dcterms:created>
  <dcterms:modified xsi:type="dcterms:W3CDTF">2020-01-14T13:04:12Z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