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6" r:id="rId3"/>
    <p:sldId id="258" r:id="rId4"/>
    <p:sldId id="285" r:id="rId5"/>
    <p:sldId id="259" r:id="rId6"/>
    <p:sldId id="260" r:id="rId7"/>
    <p:sldId id="271" r:id="rId8"/>
    <p:sldId id="272" r:id="rId9"/>
    <p:sldId id="261" r:id="rId10"/>
    <p:sldId id="273" r:id="rId11"/>
    <p:sldId id="281" r:id="rId12"/>
    <p:sldId id="274" r:id="rId13"/>
    <p:sldId id="287" r:id="rId14"/>
    <p:sldId id="262" r:id="rId15"/>
    <p:sldId id="275" r:id="rId16"/>
    <p:sldId id="276" r:id="rId17"/>
    <p:sldId id="277" r:id="rId18"/>
    <p:sldId id="282" r:id="rId19"/>
    <p:sldId id="279" r:id="rId20"/>
    <p:sldId id="280" r:id="rId21"/>
    <p:sldId id="278" r:id="rId22"/>
    <p:sldId id="263" r:id="rId23"/>
    <p:sldId id="264" r:id="rId24"/>
    <p:sldId id="266" r:id="rId25"/>
    <p:sldId id="265" r:id="rId26"/>
    <p:sldId id="288" r:id="rId27"/>
    <p:sldId id="310" r:id="rId28"/>
    <p:sldId id="311" r:id="rId29"/>
    <p:sldId id="267" r:id="rId30"/>
    <p:sldId id="268" r:id="rId31"/>
    <p:sldId id="284" r:id="rId32"/>
    <p:sldId id="269" r:id="rId33"/>
    <p:sldId id="270" r:id="rId34"/>
    <p:sldId id="283" r:id="rId35"/>
    <p:sldId id="289" r:id="rId36"/>
    <p:sldId id="290" r:id="rId37"/>
    <p:sldId id="291" r:id="rId38"/>
    <p:sldId id="292" r:id="rId39"/>
    <p:sldId id="293" r:id="rId40"/>
    <p:sldId id="294" r:id="rId41"/>
    <p:sldId id="295" r:id="rId42"/>
    <p:sldId id="296" r:id="rId43"/>
    <p:sldId id="297" r:id="rId44"/>
    <p:sldId id="298" r:id="rId45"/>
    <p:sldId id="299" r:id="rId46"/>
    <p:sldId id="301" r:id="rId47"/>
    <p:sldId id="302" r:id="rId48"/>
    <p:sldId id="303" r:id="rId49"/>
    <p:sldId id="304" r:id="rId50"/>
    <p:sldId id="305" r:id="rId51"/>
    <p:sldId id="306" r:id="rId52"/>
    <p:sldId id="332" r:id="rId53"/>
    <p:sldId id="307" r:id="rId54"/>
    <p:sldId id="308" r:id="rId55"/>
    <p:sldId id="309"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5" r:id="rId69"/>
    <p:sldId id="326" r:id="rId70"/>
    <p:sldId id="327" r:id="rId7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2154" y="-58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slide" Target="slides/slide7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14" name="13 Başlık"/>
          <p:cNvSpPr>
            <a:spLocks noGrp="1"/>
          </p:cNvSpPr>
          <p:nvPr>
            <p:ph type="ctrTitle"/>
          </p:nvPr>
        </p:nvSpPr>
        <p:spPr>
          <a:xfrm>
            <a:off x="1432560" y="359898"/>
            <a:ext cx="7406640" cy="1472184"/>
          </a:xfrm>
        </p:spPr>
        <p:txBody>
          <a:bodyPr anchor="b"/>
          <a:lstStyle>
            <a:lvl1pPr algn="l">
              <a:defRPr/>
            </a:lvl1pPr>
            <a:extLst/>
          </a:lstStyle>
          <a:p>
            <a:r>
              <a:rPr kumimoji="0" lang="tr-TR" smtClean="0"/>
              <a:t>Asıl başlık stili için tıklatın</a:t>
            </a:r>
            <a:endParaRPr kumimoji="0" lang="en-US"/>
          </a:p>
        </p:txBody>
      </p:sp>
      <p:sp>
        <p:nvSpPr>
          <p:cNvPr id="22" name="21 Alt Başlık"/>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sp>
        <p:nvSpPr>
          <p:cNvPr id="7" name="6 Veri Yer Tutucusu"/>
          <p:cNvSpPr>
            <a:spLocks noGrp="1"/>
          </p:cNvSpPr>
          <p:nvPr>
            <p:ph type="dt" sz="half" idx="10"/>
          </p:nvPr>
        </p:nvSpPr>
        <p:spPr/>
        <p:txBody>
          <a:bodyPr/>
          <a:lstStyle>
            <a:extLst/>
          </a:lstStyle>
          <a:p>
            <a:fld id="{D9F75050-0E15-4C5B-92B0-66D068882F1F}" type="datetimeFigureOut">
              <a:rPr lang="tr-TR" smtClean="0"/>
              <a:pPr/>
              <a:t>22.3.2020</a:t>
            </a:fld>
            <a:endParaRPr lang="tr-TR"/>
          </a:p>
        </p:txBody>
      </p:sp>
      <p:sp>
        <p:nvSpPr>
          <p:cNvPr id="20" name="19 Altbilgi Yer Tutucusu"/>
          <p:cNvSpPr>
            <a:spLocks noGrp="1"/>
          </p:cNvSpPr>
          <p:nvPr>
            <p:ph type="ftr" sz="quarter" idx="11"/>
          </p:nvPr>
        </p:nvSpPr>
        <p:spPr/>
        <p:txBody>
          <a:bodyPr/>
          <a:lstStyle>
            <a:extLst/>
          </a:lstStyle>
          <a:p>
            <a:endParaRPr lang="tr-TR"/>
          </a:p>
        </p:txBody>
      </p:sp>
      <p:sp>
        <p:nvSpPr>
          <p:cNvPr id="10" name="9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8" name="7 Oval"/>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Oval"/>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22.3.2020</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6 Dikdörtgen"/>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Başlık"/>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22.3.2020</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10" name="9 Dikdörtgen"/>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Oval"/>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Oval"/>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1435608" y="274320"/>
            <a:ext cx="7498080" cy="1143000"/>
          </a:xfrm>
        </p:spPr>
        <p:txBody>
          <a:bodyPr/>
          <a:lstStyle>
            <a:extLst/>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D9F75050-0E15-4C5B-92B0-66D068882F1F}" type="datetimeFigureOut">
              <a:rPr lang="tr-TR" smtClean="0"/>
              <a:pPr/>
              <a:t>22.3.2020</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extLst/>
          </a:lstStyle>
          <a:p>
            <a:fld id="{D9F75050-0E15-4C5B-92B0-66D068882F1F}" type="datetimeFigureOut">
              <a:rPr lang="tr-TR" smtClean="0"/>
              <a:pPr/>
              <a:t>22.3.2020</a:t>
            </a:fld>
            <a:endParaRPr lang="tr-TR"/>
          </a:p>
        </p:txBody>
      </p:sp>
      <p:sp>
        <p:nvSpPr>
          <p:cNvPr id="8" name="7 Altbilgi Yer Tutucusu"/>
          <p:cNvSpPr>
            <a:spLocks noGrp="1"/>
          </p:cNvSpPr>
          <p:nvPr>
            <p:ph type="ftr" sz="quarter" idx="11"/>
          </p:nvPr>
        </p:nvSpPr>
        <p:spPr/>
        <p:txBody>
          <a:bodyPr/>
          <a:lstStyle>
            <a:extLst/>
          </a:lstStyle>
          <a:p>
            <a:endParaRPr lang="tr-TR"/>
          </a:p>
        </p:txBody>
      </p:sp>
      <p:sp>
        <p:nvSpPr>
          <p:cNvPr id="9" name="8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1435608" y="274320"/>
            <a:ext cx="7498080" cy="1143000"/>
          </a:xfrm>
        </p:spPr>
        <p:txBody>
          <a:bodyPr anchor="ctr"/>
          <a:lstStyle>
            <a:extLst/>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extLst/>
          </a:lstStyle>
          <a:p>
            <a:fld id="{D9F75050-0E15-4C5B-92B0-66D068882F1F}" type="datetimeFigureOut">
              <a:rPr lang="tr-TR" smtClean="0"/>
              <a:pPr/>
              <a:t>22.3.2020</a:t>
            </a:fld>
            <a:endParaRPr lang="tr-TR"/>
          </a:p>
        </p:txBody>
      </p:sp>
      <p:sp>
        <p:nvSpPr>
          <p:cNvPr id="4" name="3 Altbilgi Yer Tutucusu"/>
          <p:cNvSpPr>
            <a:spLocks noGrp="1"/>
          </p:cNvSpPr>
          <p:nvPr>
            <p:ph type="ftr" sz="quarter" idx="11"/>
          </p:nvPr>
        </p:nvSpPr>
        <p:spPr/>
        <p:txBody>
          <a:bodyPr/>
          <a:lstStyle>
            <a:extLst/>
          </a:lstStyle>
          <a:p>
            <a:endParaRPr lang="tr-TR"/>
          </a:p>
        </p:txBody>
      </p:sp>
      <p:sp>
        <p:nvSpPr>
          <p:cNvPr id="5" name="4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4 Dikdörtgen"/>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Veri Yer Tutucusu"/>
          <p:cNvSpPr>
            <a:spLocks noGrp="1"/>
          </p:cNvSpPr>
          <p:nvPr>
            <p:ph type="dt" sz="half" idx="10"/>
          </p:nvPr>
        </p:nvSpPr>
        <p:spPr/>
        <p:txBody>
          <a:bodyPr/>
          <a:lstStyle>
            <a:extLst/>
          </a:lstStyle>
          <a:p>
            <a:fld id="{D9F75050-0E15-4C5B-92B0-66D068882F1F}" type="datetimeFigureOut">
              <a:rPr lang="tr-TR" smtClean="0"/>
              <a:pPr/>
              <a:t>22.3.2020</a:t>
            </a:fld>
            <a:endParaRPr lang="tr-TR"/>
          </a:p>
        </p:txBody>
      </p:sp>
      <p:sp>
        <p:nvSpPr>
          <p:cNvPr id="3" name="2 Altbilgi Yer Tutucusu"/>
          <p:cNvSpPr>
            <a:spLocks noGrp="1"/>
          </p:cNvSpPr>
          <p:nvPr>
            <p:ph type="ftr" sz="quarter" idx="11"/>
          </p:nvPr>
        </p:nvSpPr>
        <p:spPr/>
        <p:txBody>
          <a:bodyPr/>
          <a:lstStyle>
            <a:extLst/>
          </a:lstStyle>
          <a:p>
            <a:endParaRPr lang="tr-TR"/>
          </a:p>
        </p:txBody>
      </p:sp>
      <p:sp>
        <p:nvSpPr>
          <p:cNvPr id="4" name="3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6" name="5 Dikdörtgen"/>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D9F75050-0E15-4C5B-92B0-66D068882F1F}" type="datetimeFigureOut">
              <a:rPr lang="tr-TR" smtClean="0"/>
              <a:pPr/>
              <a:t>22.3.2020</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tr-TR" smtClean="0"/>
              <a:t>Asıl başlık stili için tıklatın</a:t>
            </a:r>
            <a:endParaRPr kumimoji="0" lang="en-US"/>
          </a:p>
        </p:txBody>
      </p:sp>
      <p:sp>
        <p:nvSpPr>
          <p:cNvPr id="5" name="4 Veri Yer Tutucusu"/>
          <p:cNvSpPr>
            <a:spLocks noGrp="1"/>
          </p:cNvSpPr>
          <p:nvPr>
            <p:ph type="dt" sz="half" idx="10"/>
          </p:nvPr>
        </p:nvSpPr>
        <p:spPr/>
        <p:txBody>
          <a:bodyPr/>
          <a:lstStyle>
            <a:extLst/>
          </a:lstStyle>
          <a:p>
            <a:fld id="{D9F75050-0E15-4C5B-92B0-66D068882F1F}" type="datetimeFigureOut">
              <a:rPr lang="tr-TR" smtClean="0"/>
              <a:pPr/>
              <a:t>22.3.2020</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8" name="7 Dikdörtgen"/>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2 Resim Yer Tutucusu"/>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tr-TR" smtClean="0"/>
              <a:t>Resim eklemek için simgeyi tıklatın</a:t>
            </a:r>
            <a:endParaRPr kumimoji="0" lang="en-US" dirty="0"/>
          </a:p>
        </p:txBody>
      </p:sp>
      <p:sp>
        <p:nvSpPr>
          <p:cNvPr id="9" name="8 Akış Çizelgesi: İşlem"/>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9 Akış Çizelgesi: İşlem"/>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3 Metin Yer Tutucusu"/>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tr-TR" smtClean="0"/>
              <a:t>Asıl metin stillerini düzenlemek için tıklatın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22.3.2020</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58000" y="274639"/>
            <a:ext cx="1828800" cy="5851525"/>
          </a:xfrm>
        </p:spPr>
        <p:txBody>
          <a:bodyPr vert="eaVert"/>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1143000" y="274640"/>
            <a:ext cx="5562600" cy="5851525"/>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22.3.2020</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Pasta"/>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Oval"/>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Halka"/>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11 Dikdörtgen"/>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4 Başlık Yer Tutucusu"/>
          <p:cNvSpPr>
            <a:spLocks noGrp="1"/>
          </p:cNvSpPr>
          <p:nvPr>
            <p:ph type="title"/>
          </p:nvPr>
        </p:nvSpPr>
        <p:spPr>
          <a:xfrm>
            <a:off x="1435608" y="274638"/>
            <a:ext cx="7498080" cy="1143000"/>
          </a:xfrm>
          <a:prstGeom prst="rect">
            <a:avLst/>
          </a:prstGeom>
        </p:spPr>
        <p:txBody>
          <a:bodyPr anchor="ctr">
            <a:normAutofit/>
          </a:bodyPr>
          <a:lstStyle>
            <a:extLst/>
          </a:lstStyle>
          <a:p>
            <a:r>
              <a:rPr kumimoji="0" lang="tr-TR" smtClean="0"/>
              <a:t>Asıl başlık stili için tıklatın</a:t>
            </a:r>
            <a:endParaRPr kumimoji="0" lang="en-US"/>
          </a:p>
        </p:txBody>
      </p:sp>
      <p:sp>
        <p:nvSpPr>
          <p:cNvPr id="9" name="8 Metin Yer Tutucusu"/>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24" name="23 Veri Yer Tutucusu"/>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D9F75050-0E15-4C5B-92B0-66D068882F1F}" type="datetimeFigureOut">
              <a:rPr lang="tr-TR" smtClean="0"/>
              <a:pPr/>
              <a:t>22.3.2020</a:t>
            </a:fld>
            <a:endParaRPr lang="tr-TR"/>
          </a:p>
        </p:txBody>
      </p:sp>
      <p:sp>
        <p:nvSpPr>
          <p:cNvPr id="10" name="9 Altbilgi Yer Tutucusu"/>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tr-TR"/>
          </a:p>
        </p:txBody>
      </p:sp>
      <p:sp>
        <p:nvSpPr>
          <p:cNvPr id="22" name="21 Slayt Numarası Yer Tutucusu"/>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1DEFA8C-F947-479F-BE07-76B6B3F80BF1}" type="slidenum">
              <a:rPr lang="tr-TR" smtClean="0"/>
              <a:pPr/>
              <a:t>‹#›</a:t>
            </a:fld>
            <a:endParaRPr lang="tr-TR"/>
          </a:p>
        </p:txBody>
      </p:sp>
      <p:sp>
        <p:nvSpPr>
          <p:cNvPr id="15" name="14 Dikdörtgen"/>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1000100" y="359898"/>
            <a:ext cx="7839100" cy="3354854"/>
          </a:xfrm>
        </p:spPr>
        <p:txBody>
          <a:bodyPr>
            <a:normAutofit/>
          </a:bodyPr>
          <a:lstStyle/>
          <a:p>
            <a:pPr algn="ctr"/>
            <a:r>
              <a:rPr lang="tr-TR" sz="6600" b="1" dirty="0" smtClean="0">
                <a:solidFill>
                  <a:srgbClr val="FF0000"/>
                </a:solidFill>
                <a:effectLst/>
                <a:latin typeface="Times New Roman" pitchFamily="18" charset="0"/>
                <a:cs typeface="Times New Roman" pitchFamily="18" charset="0"/>
              </a:rPr>
              <a:t>SANATA GİRİŞ</a:t>
            </a:r>
            <a:endParaRPr lang="tr-TR" sz="6600" dirty="0">
              <a:solidFill>
                <a:srgbClr val="FF0000"/>
              </a:solidFill>
              <a:effectLst/>
            </a:endParaRPr>
          </a:p>
        </p:txBody>
      </p:sp>
      <p:sp>
        <p:nvSpPr>
          <p:cNvPr id="3" name="2 Alt Başlık"/>
          <p:cNvSpPr>
            <a:spLocks noGrp="1"/>
          </p:cNvSpPr>
          <p:nvPr>
            <p:ph type="subTitle" idx="1"/>
          </p:nvPr>
        </p:nvSpPr>
        <p:spPr>
          <a:xfrm>
            <a:off x="1500166" y="5786454"/>
            <a:ext cx="7406640" cy="823906"/>
          </a:xfrm>
        </p:spPr>
        <p:txBody>
          <a:bodyPr>
            <a:normAutofit/>
          </a:bodyPr>
          <a:lstStyle/>
          <a:p>
            <a:pPr algn="r"/>
            <a:r>
              <a:rPr lang="tr-TR" sz="2000" dirty="0" err="1" smtClean="0">
                <a:latin typeface="Times New Roman" pitchFamily="18" charset="0"/>
                <a:cs typeface="Times New Roman" pitchFamily="18" charset="0"/>
              </a:rPr>
              <a:t>Öğr</a:t>
            </a:r>
            <a:r>
              <a:rPr lang="tr-TR" sz="2000" dirty="0" smtClean="0">
                <a:latin typeface="Times New Roman" pitchFamily="18" charset="0"/>
                <a:cs typeface="Times New Roman" pitchFamily="18" charset="0"/>
              </a:rPr>
              <a:t>. Gör. </a:t>
            </a:r>
            <a:r>
              <a:rPr lang="tr-TR" sz="2000" smtClean="0">
                <a:latin typeface="Times New Roman" pitchFamily="18" charset="0"/>
                <a:cs typeface="Times New Roman" pitchFamily="18" charset="0"/>
              </a:rPr>
              <a:t>Uygar Bayrakdar</a:t>
            </a:r>
            <a:endParaRPr lang="tr-TR"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214414" y="642918"/>
            <a:ext cx="7498080" cy="5786478"/>
          </a:xfrm>
        </p:spPr>
        <p:txBody>
          <a:bodyPr>
            <a:normAutofit/>
          </a:bodyPr>
          <a:lstStyle/>
          <a:p>
            <a:r>
              <a:rPr lang="tr-TR" sz="2800" dirty="0" smtClean="0">
                <a:latin typeface="Times New Roman" pitchFamily="18" charset="0"/>
                <a:cs typeface="Times New Roman" pitchFamily="18" charset="0"/>
              </a:rPr>
              <a:t>Sanatın Tanımı</a:t>
            </a:r>
          </a:p>
          <a:p>
            <a:r>
              <a:rPr lang="tr-TR" sz="2800" dirty="0" smtClean="0">
                <a:latin typeface="Times New Roman" pitchFamily="18" charset="0"/>
                <a:cs typeface="Times New Roman" pitchFamily="18" charset="0"/>
              </a:rPr>
              <a:t>Sanatın Sınıflandırılması</a:t>
            </a:r>
          </a:p>
          <a:p>
            <a:r>
              <a:rPr lang="tr-TR" sz="2800" dirty="0" smtClean="0">
                <a:latin typeface="Times New Roman" pitchFamily="18" charset="0"/>
                <a:cs typeface="Times New Roman" pitchFamily="18" charset="0"/>
              </a:rPr>
              <a:t>Sanatçı ve Sanat Eseri</a:t>
            </a:r>
          </a:p>
          <a:p>
            <a:r>
              <a:rPr lang="tr-TR" sz="2800" dirty="0" smtClean="0">
                <a:latin typeface="Times New Roman" pitchFamily="18" charset="0"/>
                <a:cs typeface="Times New Roman" pitchFamily="18" charset="0"/>
              </a:rPr>
              <a:t>Bilim ve Sanat, Sanat Görüşleri</a:t>
            </a:r>
          </a:p>
          <a:p>
            <a:r>
              <a:rPr lang="tr-TR" sz="2800" dirty="0" smtClean="0">
                <a:latin typeface="Times New Roman" pitchFamily="18" charset="0"/>
                <a:cs typeface="Times New Roman" pitchFamily="18" charset="0"/>
              </a:rPr>
              <a:t>Mısır Sanatı</a:t>
            </a:r>
          </a:p>
          <a:p>
            <a:r>
              <a:rPr lang="tr-TR" sz="2800" dirty="0" smtClean="0">
                <a:latin typeface="Times New Roman" pitchFamily="18" charset="0"/>
                <a:cs typeface="Times New Roman" pitchFamily="18" charset="0"/>
              </a:rPr>
              <a:t>Mezopotamya Sanatı</a:t>
            </a:r>
          </a:p>
          <a:p>
            <a:r>
              <a:rPr lang="tr-TR" sz="2800" dirty="0" smtClean="0">
                <a:latin typeface="Times New Roman" pitchFamily="18" charset="0"/>
                <a:cs typeface="Times New Roman" pitchFamily="18" charset="0"/>
              </a:rPr>
              <a:t>Yunan Sanatı</a:t>
            </a:r>
          </a:p>
          <a:p>
            <a:r>
              <a:rPr lang="tr-TR" sz="2800" dirty="0" smtClean="0">
                <a:latin typeface="Times New Roman" pitchFamily="18" charset="0"/>
                <a:cs typeface="Times New Roman" pitchFamily="18" charset="0"/>
              </a:rPr>
              <a:t>Roma Sanatı</a:t>
            </a:r>
          </a:p>
          <a:p>
            <a:r>
              <a:rPr lang="tr-TR" sz="2800" dirty="0" smtClean="0">
                <a:latin typeface="Times New Roman" pitchFamily="18" charset="0"/>
                <a:cs typeface="Times New Roman" pitchFamily="18" charset="0"/>
              </a:rPr>
              <a:t>Erken Hıristiyan ve Bizans Sanatı</a:t>
            </a:r>
            <a:endParaRPr lang="tr-TR"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1432560" y="714356"/>
            <a:ext cx="6997092" cy="5786478"/>
          </a:xfrm>
        </p:spPr>
        <p:txBody>
          <a:bodyPr>
            <a:normAutofit/>
          </a:bodyPr>
          <a:lstStyle/>
          <a:p>
            <a:pPr>
              <a:lnSpc>
                <a:spcPct val="150000"/>
              </a:lnSpc>
            </a:pPr>
            <a:r>
              <a:rPr lang="tr-TR" sz="2400" b="1" dirty="0" smtClean="0">
                <a:solidFill>
                  <a:srgbClr val="FF0000"/>
                </a:solidFill>
                <a:latin typeface="Times New Roman" pitchFamily="18" charset="0"/>
                <a:cs typeface="Times New Roman" pitchFamily="18" charset="0"/>
              </a:rPr>
              <a:t> </a:t>
            </a:r>
            <a:r>
              <a:rPr lang="tr-TR" sz="2800" b="1" dirty="0" smtClean="0">
                <a:solidFill>
                  <a:srgbClr val="FF0000"/>
                </a:solidFill>
                <a:latin typeface="Times New Roman" pitchFamily="18" charset="0"/>
                <a:cs typeface="Times New Roman" pitchFamily="18" charset="0"/>
              </a:rPr>
              <a:t>SANATIN TANIMI</a:t>
            </a:r>
          </a:p>
          <a:p>
            <a:pPr algn="just">
              <a:lnSpc>
                <a:spcPct val="150000"/>
              </a:lnSpc>
            </a:pPr>
            <a:r>
              <a:rPr lang="tr-TR" sz="2400" dirty="0" smtClean="0">
                <a:latin typeface="Times New Roman" pitchFamily="18" charset="0"/>
                <a:cs typeface="Times New Roman" pitchFamily="18" charset="0"/>
              </a:rPr>
              <a:t>       Sanat, kelime anlamı olarak Arapça bir işi yapmak; Yunanca birleştirmek, uydurmak şeklinde yapmak; Eski Türkçede saf ve güzel anlamlarına gelmektedir. Halk arasında ise güzel olan hoşa giden anlamındadır. </a:t>
            </a:r>
            <a:endParaRPr lang="tr-TR" sz="2400" b="1" dirty="0" smtClean="0">
              <a:latin typeface="Times New Roman" pitchFamily="18" charset="0"/>
              <a:cs typeface="Times New Roman" pitchFamily="18" charset="0"/>
            </a:endParaRPr>
          </a:p>
          <a:p>
            <a:endParaRPr lang="tr-TR"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43636" y="4536690"/>
            <a:ext cx="3000364" cy="2321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35608" y="1928802"/>
            <a:ext cx="7351234" cy="4319598"/>
          </a:xfrm>
        </p:spPr>
        <p:txBody>
          <a:bodyPr>
            <a:normAutofit/>
          </a:bodyPr>
          <a:lstStyle/>
          <a:p>
            <a:pPr algn="ctr">
              <a:buNone/>
            </a:pPr>
            <a:r>
              <a:rPr lang="tr-TR" sz="3600" b="1" dirty="0" smtClean="0">
                <a:solidFill>
                  <a:srgbClr val="FF0000"/>
                </a:solidFill>
                <a:latin typeface="Times New Roman" pitchFamily="18" charset="0"/>
                <a:cs typeface="Times New Roman" pitchFamily="18" charset="0"/>
              </a:rPr>
              <a:t>Sanat Kavramının İçeriğindeki Ortak Kavramlar</a:t>
            </a:r>
            <a:endParaRPr lang="tr-TR" sz="3600" dirty="0">
              <a:solidFill>
                <a:srgbClr val="FF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1285852" y="571480"/>
            <a:ext cx="7500990" cy="5857916"/>
          </a:xfrm>
        </p:spPr>
        <p:txBody>
          <a:bodyPr>
            <a:normAutofit fontScale="92500"/>
          </a:bodyPr>
          <a:lstStyle/>
          <a:p>
            <a:pPr lvl="0" algn="just">
              <a:lnSpc>
                <a:spcPct val="150000"/>
              </a:lnSpc>
            </a:pPr>
            <a:r>
              <a:rPr lang="tr-TR" sz="2400" b="1" dirty="0" smtClean="0">
                <a:latin typeface="Times New Roman" pitchFamily="18" charset="0"/>
                <a:cs typeface="Times New Roman" pitchFamily="18" charset="0"/>
              </a:rPr>
              <a:t>İLETİŞİM;  </a:t>
            </a:r>
            <a:r>
              <a:rPr lang="tr-TR" sz="2400" dirty="0" smtClean="0">
                <a:latin typeface="Times New Roman" pitchFamily="18" charset="0"/>
                <a:cs typeface="Times New Roman" pitchFamily="18" charset="0"/>
              </a:rPr>
              <a:t>Geçmişle kurulan bir iletişimin yanında, kültürler arasındaki iletişimi sağlayan öncü bir eylemdir.</a:t>
            </a:r>
          </a:p>
          <a:p>
            <a:pPr lvl="0" algn="just">
              <a:lnSpc>
                <a:spcPct val="150000"/>
              </a:lnSpc>
            </a:pPr>
            <a:r>
              <a:rPr lang="tr-TR" sz="2400" b="1" dirty="0" smtClean="0">
                <a:latin typeface="Times New Roman" pitchFamily="18" charset="0"/>
                <a:cs typeface="Times New Roman" pitchFamily="18" charset="0"/>
              </a:rPr>
              <a:t>ESTETİK KAYGILAR; </a:t>
            </a:r>
            <a:r>
              <a:rPr lang="tr-TR" sz="2400" dirty="0" smtClean="0">
                <a:latin typeface="Times New Roman" pitchFamily="18" charset="0"/>
                <a:cs typeface="Times New Roman" pitchFamily="18" charset="0"/>
              </a:rPr>
              <a:t>Sanattaki güzellik disipline edilmiş bir güzelliktir. Sanatın bu disiplin çerçevesinde taşıdığı biçimsel özellikler estetik kaygıları oluşturmaktadır.</a:t>
            </a:r>
          </a:p>
          <a:p>
            <a:pPr lvl="0" algn="just">
              <a:lnSpc>
                <a:spcPct val="150000"/>
              </a:lnSpc>
            </a:pPr>
            <a:r>
              <a:rPr lang="tr-TR" sz="2400" b="1" dirty="0" smtClean="0">
                <a:latin typeface="Times New Roman" pitchFamily="18" charset="0"/>
                <a:cs typeface="Times New Roman" pitchFamily="18" charset="0"/>
              </a:rPr>
              <a:t>YARATICILIK; </a:t>
            </a:r>
            <a:r>
              <a:rPr lang="tr-TR" sz="2400" dirty="0" smtClean="0">
                <a:latin typeface="Times New Roman" pitchFamily="18" charset="0"/>
                <a:cs typeface="Times New Roman" pitchFamily="18" charset="0"/>
              </a:rPr>
              <a:t>Sanat, var olan şeyler arasındaki bir düzenleme değildir. Zihinsel bir yaratımın ürünüdür.</a:t>
            </a:r>
          </a:p>
          <a:p>
            <a:pPr lvl="0" algn="just">
              <a:lnSpc>
                <a:spcPct val="150000"/>
              </a:lnSpc>
            </a:pPr>
            <a:r>
              <a:rPr lang="tr-TR" sz="2400" b="1" dirty="0" smtClean="0">
                <a:latin typeface="Times New Roman" pitchFamily="18" charset="0"/>
                <a:cs typeface="Times New Roman" pitchFamily="18" charset="0"/>
              </a:rPr>
              <a:t>USTALIK; </a:t>
            </a:r>
            <a:r>
              <a:rPr lang="tr-TR" sz="2400" dirty="0" smtClean="0">
                <a:latin typeface="Times New Roman" pitchFamily="18" charset="0"/>
                <a:cs typeface="Times New Roman" pitchFamily="18" charset="0"/>
              </a:rPr>
              <a:t>Öncelikle bir sanat eserinin zihinsel bir yaratımının dışında teknik anlamda ustalık ve beceri ile yapılması gerekmektedir.</a:t>
            </a:r>
          </a:p>
          <a:p>
            <a:pPr algn="just">
              <a:lnSpc>
                <a:spcPct val="150000"/>
              </a:lnSpc>
            </a:pPr>
            <a:endParaRPr lang="tr-TR"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1285852" y="500042"/>
            <a:ext cx="7500990" cy="6072230"/>
          </a:xfrm>
        </p:spPr>
        <p:txBody>
          <a:bodyPr>
            <a:normAutofit/>
          </a:bodyPr>
          <a:lstStyle/>
          <a:p>
            <a:pPr lvl="0" algn="just">
              <a:lnSpc>
                <a:spcPct val="150000"/>
              </a:lnSpc>
            </a:pPr>
            <a:r>
              <a:rPr lang="tr-TR" sz="2400" b="1" dirty="0" smtClean="0">
                <a:latin typeface="Times New Roman" pitchFamily="18" charset="0"/>
                <a:cs typeface="Times New Roman" pitchFamily="18" charset="0"/>
              </a:rPr>
              <a:t>TEK OLMASI; </a:t>
            </a:r>
            <a:r>
              <a:rPr lang="tr-TR" sz="2400" dirty="0" smtClean="0">
                <a:latin typeface="Times New Roman" pitchFamily="18" charset="0"/>
                <a:cs typeface="Times New Roman" pitchFamily="18" charset="0"/>
              </a:rPr>
              <a:t>Sanat eseri fabrika üretimi değildir, birbirlerinin aynısı olamazlar. Tek ve özgündür.</a:t>
            </a:r>
          </a:p>
          <a:p>
            <a:pPr lvl="0" algn="just">
              <a:lnSpc>
                <a:spcPct val="150000"/>
              </a:lnSpc>
            </a:pPr>
            <a:r>
              <a:rPr lang="tr-TR" sz="2400" b="1" dirty="0" smtClean="0">
                <a:latin typeface="Times New Roman" pitchFamily="18" charset="0"/>
                <a:cs typeface="Times New Roman" pitchFamily="18" charset="0"/>
              </a:rPr>
              <a:t>ÇABA; </a:t>
            </a:r>
            <a:r>
              <a:rPr lang="tr-TR" sz="2400" dirty="0" smtClean="0">
                <a:latin typeface="Times New Roman" pitchFamily="18" charset="0"/>
                <a:cs typeface="Times New Roman" pitchFamily="18" charset="0"/>
              </a:rPr>
              <a:t>Sanat, sonuca ulaşmayan özgün bir çabadır.</a:t>
            </a:r>
          </a:p>
          <a:p>
            <a:pPr lvl="0" algn="just">
              <a:lnSpc>
                <a:spcPct val="150000"/>
              </a:lnSpc>
            </a:pPr>
            <a:r>
              <a:rPr lang="tr-TR" sz="2400" b="1" dirty="0" smtClean="0">
                <a:latin typeface="Times New Roman" pitchFamily="18" charset="0"/>
                <a:cs typeface="Times New Roman" pitchFamily="18" charset="0"/>
              </a:rPr>
              <a:t>İNSAN</a:t>
            </a:r>
            <a:r>
              <a:rPr lang="tr-TR" sz="2400" dirty="0" smtClean="0">
                <a:latin typeface="Times New Roman" pitchFamily="18" charset="0"/>
                <a:cs typeface="Times New Roman" pitchFamily="18" charset="0"/>
              </a:rPr>
              <a:t>; Sanatın içeriğindeki yaratıcı güç ve iradeli eylemdir.</a:t>
            </a:r>
          </a:p>
          <a:p>
            <a:pPr lvl="0" algn="just">
              <a:lnSpc>
                <a:spcPct val="150000"/>
              </a:lnSpc>
            </a:pPr>
            <a:r>
              <a:rPr lang="tr-TR" sz="2400" b="1" dirty="0" smtClean="0">
                <a:latin typeface="Times New Roman" pitchFamily="18" charset="0"/>
                <a:cs typeface="Times New Roman" pitchFamily="18" charset="0"/>
              </a:rPr>
              <a:t>KALICILIK; </a:t>
            </a:r>
            <a:r>
              <a:rPr lang="tr-TR" sz="2400" dirty="0" smtClean="0">
                <a:latin typeface="Times New Roman" pitchFamily="18" charset="0"/>
                <a:cs typeface="Times New Roman" pitchFamily="18" charset="0"/>
              </a:rPr>
              <a:t>Sanatın içeriğindeki önemli bir kaygıdır. Tarihi süreç içerisindeki bir köprü olması ancak kalıcılık kaygısı ile sağlanır. Sanat, belge niteliği taşıyan uygarlık sözcükleridir.</a:t>
            </a:r>
          </a:p>
          <a:p>
            <a:pPr lvl="0" algn="just">
              <a:lnSpc>
                <a:spcPct val="150000"/>
              </a:lnSpc>
            </a:pPr>
            <a:endParaRPr lang="tr-TR" sz="2400" dirty="0" smtClean="0">
              <a:latin typeface="Times New Roman" pitchFamily="18" charset="0"/>
              <a:cs typeface="Times New Roman" pitchFamily="18" charset="0"/>
            </a:endParaRPr>
          </a:p>
          <a:p>
            <a:pPr algn="just">
              <a:lnSpc>
                <a:spcPct val="150000"/>
              </a:lnSpc>
            </a:pPr>
            <a:endParaRPr lang="tr-TR"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285852" y="357166"/>
            <a:ext cx="7429552" cy="6215106"/>
          </a:xfrm>
        </p:spPr>
        <p:txBody>
          <a:bodyPr>
            <a:normAutofit/>
          </a:bodyPr>
          <a:lstStyle/>
          <a:p>
            <a:pPr algn="just">
              <a:buNone/>
            </a:pPr>
            <a:endParaRPr lang="tr-TR" sz="2600" dirty="0" smtClean="0">
              <a:latin typeface="Times New Roman" pitchFamily="18" charset="0"/>
              <a:cs typeface="Times New Roman" pitchFamily="18" charset="0"/>
            </a:endParaRPr>
          </a:p>
          <a:p>
            <a:pPr algn="just">
              <a:buNone/>
            </a:pPr>
            <a:r>
              <a:rPr lang="tr-TR" sz="2600" dirty="0" smtClean="0">
                <a:latin typeface="Times New Roman" pitchFamily="18" charset="0"/>
                <a:cs typeface="Times New Roman" pitchFamily="18" charset="0"/>
              </a:rPr>
              <a:t>Sanat; düş gücü, yaratıcılık ve yetenek gerektiren bir insan etkinliğidir. Başka deyişle bir duygunun, bir düşüncenin, bir tasarının veya güzelliğin anlatımında kullanılan yöntemler sonucu ortaya çıkmış üstün yaratıcılıktır.</a:t>
            </a:r>
          </a:p>
          <a:p>
            <a:pPr algn="just">
              <a:buNone/>
            </a:pPr>
            <a:endParaRPr lang="tr-TR" sz="2600" dirty="0" smtClean="0">
              <a:latin typeface="Times New Roman" pitchFamily="18" charset="0"/>
              <a:cs typeface="Times New Roman" pitchFamily="18" charset="0"/>
            </a:endParaRPr>
          </a:p>
          <a:p>
            <a:pPr algn="just">
              <a:buNone/>
            </a:pPr>
            <a:r>
              <a:rPr lang="tr-TR" sz="2600" dirty="0" smtClean="0">
                <a:latin typeface="Times New Roman" pitchFamily="18" charset="0"/>
                <a:cs typeface="Times New Roman" pitchFamily="18" charset="0"/>
              </a:rPr>
              <a:t>İnsanların çok eski zamanlardan beri duygularını düşüncelerini ya da amaçlarını anlatmak için yapmış oldukları resim, heykel, mimari, müzik vb. türden ürünler sanat eseri olarak nitelendirilir.</a:t>
            </a:r>
            <a:endParaRPr lang="tr-TR" sz="2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357290" y="357166"/>
            <a:ext cx="7429552" cy="5357850"/>
          </a:xfrm>
        </p:spPr>
        <p:txBody>
          <a:bodyPr>
            <a:normAutofit fontScale="92500" lnSpcReduction="20000"/>
          </a:bodyPr>
          <a:lstStyle/>
          <a:p>
            <a:pPr algn="just">
              <a:buNone/>
            </a:pPr>
            <a:endParaRPr lang="tr-TR" sz="2600" dirty="0" smtClean="0">
              <a:latin typeface="Times New Roman" pitchFamily="18" charset="0"/>
              <a:cs typeface="Times New Roman" pitchFamily="18" charset="0"/>
            </a:endParaRPr>
          </a:p>
          <a:p>
            <a:pPr algn="just">
              <a:lnSpc>
                <a:spcPct val="150000"/>
              </a:lnSpc>
              <a:buNone/>
            </a:pPr>
            <a:r>
              <a:rPr lang="tr-TR" sz="2600" dirty="0" smtClean="0">
                <a:latin typeface="Times New Roman" pitchFamily="18" charset="0"/>
                <a:cs typeface="Times New Roman" pitchFamily="18" charset="0"/>
              </a:rPr>
              <a:t>Sanat etkinlikleri tarih öncesi dönemlerden başlayarak günümüze kadar süregelmiş ve sanat anlayışı zaman içinde değişiklikler göstermiştir. İlkel sanat eserlerinin ortaya konmasındaki amaç </a:t>
            </a:r>
            <a:r>
              <a:rPr lang="tr-TR" sz="2600" b="1" dirty="0" smtClean="0">
                <a:latin typeface="Times New Roman" pitchFamily="18" charset="0"/>
                <a:cs typeface="Times New Roman" pitchFamily="18" charset="0"/>
              </a:rPr>
              <a:t>bir gereksinimi karşılamaktır. </a:t>
            </a:r>
            <a:r>
              <a:rPr lang="tr-TR" sz="2600" dirty="0" smtClean="0">
                <a:latin typeface="Times New Roman" pitchFamily="18" charset="0"/>
                <a:cs typeface="Times New Roman" pitchFamily="18" charset="0"/>
              </a:rPr>
              <a:t>(Taş baltalar, mağara duvar resimleri, vb. yapılması). Çağımızda ise sanat anlayışı insanın zeka, duygu, beğeni, yetenek gibi öğelerini çeşitli malzemeler kullanarak ortaya koymasıdır. Başka bir deyişle </a:t>
            </a:r>
            <a:r>
              <a:rPr lang="tr-TR" sz="2600" b="1" dirty="0" smtClean="0">
                <a:latin typeface="Times New Roman" pitchFamily="18" charset="0"/>
                <a:cs typeface="Times New Roman" pitchFamily="18" charset="0"/>
              </a:rPr>
              <a:t>kendini ifade etmek, ruhsal özlemlerine ulaşmak, diğer insanlarla bunları paylaşmaktır.</a:t>
            </a:r>
            <a:endParaRPr lang="tr-TR" sz="26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1432560" y="500042"/>
            <a:ext cx="7211406" cy="5857916"/>
          </a:xfrm>
        </p:spPr>
        <p:txBody>
          <a:bodyPr>
            <a:normAutofit/>
          </a:bodyPr>
          <a:lstStyle/>
          <a:p>
            <a:pPr algn="just">
              <a:lnSpc>
                <a:spcPct val="150000"/>
              </a:lnSpc>
            </a:pPr>
            <a:r>
              <a:rPr lang="tr-TR" sz="2400" dirty="0" smtClean="0">
                <a:latin typeface="Times New Roman" pitchFamily="18" charset="0"/>
                <a:cs typeface="Times New Roman" pitchFamily="18" charset="0"/>
              </a:rPr>
              <a:t>          Sanatın tarihi insanlık tarihi kadar eskidir. Tarih öncesi dönemden kalma mağara duvar resimleri ya da kemikten ve ağaçtan yontulmuş heykelcikler bunu gösterir. Sanat kavramında ve bu kavrama giren uğraşıların listesinde, dönemin anlayışına göre tarih boyunca değişikler olmuştur.</a:t>
            </a:r>
          </a:p>
          <a:p>
            <a:pPr algn="just">
              <a:lnSpc>
                <a:spcPct val="150000"/>
              </a:lnSpc>
            </a:pPr>
            <a:r>
              <a:rPr lang="tr-TR" dirty="0" smtClean="0"/>
              <a:t>          </a:t>
            </a:r>
            <a:r>
              <a:rPr lang="tr-TR" sz="2400" dirty="0" smtClean="0">
                <a:latin typeface="Times New Roman" pitchFamily="18" charset="0"/>
                <a:cs typeface="Times New Roman" pitchFamily="18" charset="0"/>
              </a:rPr>
              <a:t> Sanat en kısa tanımı ile, insan yaratıcılığının, hayal gücünü mimari, resim, heykel, seramik ile şekillendirilmesidir. Bunları hepsine güzel sanatlar da diyebiliriz.</a:t>
            </a:r>
            <a:endParaRPr lang="tr-TR"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285852" y="357166"/>
            <a:ext cx="7647836" cy="6286544"/>
          </a:xfrm>
        </p:spPr>
        <p:txBody>
          <a:bodyPr>
            <a:normAutofit/>
          </a:bodyPr>
          <a:lstStyle/>
          <a:p>
            <a:pPr>
              <a:lnSpc>
                <a:spcPct val="150000"/>
              </a:lnSpc>
              <a:buNone/>
            </a:pPr>
            <a:r>
              <a:rPr lang="tr-TR" sz="2600" dirty="0" smtClean="0">
                <a:latin typeface="Times New Roman" pitchFamily="18" charset="0"/>
                <a:cs typeface="Times New Roman" pitchFamily="18" charset="0"/>
              </a:rPr>
              <a:t>Sanat eseri ise, kişinin kendi duygu ve yaratıcılık sürecinin ürünüdür. Bir nesnenin sanat eseri sayılabilmesi için belirli özelliklerinin olması gerekir. Bunlardan en önemlisi </a:t>
            </a:r>
            <a:r>
              <a:rPr lang="tr-TR" sz="2600" b="1" dirty="0" smtClean="0">
                <a:latin typeface="Times New Roman" pitchFamily="18" charset="0"/>
                <a:cs typeface="Times New Roman" pitchFamily="18" charset="0"/>
              </a:rPr>
              <a:t>özgün</a:t>
            </a:r>
            <a:r>
              <a:rPr lang="tr-TR" sz="2600" dirty="0" smtClean="0">
                <a:latin typeface="Times New Roman" pitchFamily="18" charset="0"/>
                <a:cs typeface="Times New Roman" pitchFamily="18" charset="0"/>
              </a:rPr>
              <a:t> ve</a:t>
            </a:r>
            <a:r>
              <a:rPr lang="tr-TR" sz="2600" b="1" dirty="0" smtClean="0">
                <a:latin typeface="Times New Roman" pitchFamily="18" charset="0"/>
                <a:cs typeface="Times New Roman" pitchFamily="18" charset="0"/>
              </a:rPr>
              <a:t> tek </a:t>
            </a:r>
            <a:r>
              <a:rPr lang="tr-TR" sz="2600" dirty="0" smtClean="0">
                <a:latin typeface="Times New Roman" pitchFamily="18" charset="0"/>
                <a:cs typeface="Times New Roman" pitchFamily="18" charset="0"/>
              </a:rPr>
              <a:t>oluşudur.</a:t>
            </a:r>
          </a:p>
          <a:p>
            <a:pPr>
              <a:buNone/>
            </a:pPr>
            <a:endParaRPr lang="tr-TR" dirty="0" smtClean="0">
              <a:latin typeface="Times New Roman" pitchFamily="18" charset="0"/>
              <a:cs typeface="Times New Roman" pitchFamily="18" charset="0"/>
            </a:endParaRPr>
          </a:p>
          <a:p>
            <a:pPr>
              <a:lnSpc>
                <a:spcPct val="150000"/>
              </a:lnSpc>
              <a:buNone/>
            </a:pPr>
            <a:r>
              <a:rPr lang="tr-TR" sz="2600" dirty="0" smtClean="0">
                <a:latin typeface="Times New Roman" pitchFamily="18" charset="0"/>
                <a:cs typeface="Times New Roman" pitchFamily="18" charset="0"/>
              </a:rPr>
              <a:t>Daha önce başkası tarafından yapılmış taklit edilerek ortaya çıkarılan ürün güzel olsa da sanat eseri sayılmaz. Örneğin seri olarak üretilen fabrika ürünleri sanat eseri değildir. </a:t>
            </a:r>
            <a:endParaRPr lang="tr-TR" sz="2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31640" y="980728"/>
            <a:ext cx="7240888" cy="5472608"/>
          </a:xfrm>
        </p:spPr>
        <p:txBody>
          <a:bodyPr>
            <a:normAutofit/>
          </a:bodyPr>
          <a:lstStyle/>
          <a:p>
            <a:pPr marL="82296" indent="0" algn="just">
              <a:lnSpc>
                <a:spcPct val="150000"/>
              </a:lnSpc>
              <a:buNone/>
            </a:pPr>
            <a:r>
              <a:rPr lang="tr-TR" sz="2800" dirty="0" smtClean="0">
                <a:latin typeface="Times New Roman" pitchFamily="18" charset="0"/>
                <a:cs typeface="Times New Roman" pitchFamily="18" charset="0"/>
              </a:rPr>
              <a:t>      Doğadaki maddeleri beceri, ustalıkla işe yarar hala getirmek de halk arasında sanat olarak isimlendirilir. Bu tür çalışmaları da sanattan ayrı tutmak gerekir. Duvar örmek, bez dokumak, marangozluk, ayakkabı yapmak gibi beceriler sanat değil, zanaat olarak isimlendirilir.</a:t>
            </a:r>
            <a:endParaRPr lang="tr-TR" sz="2800" dirty="0">
              <a:latin typeface="Times New Roman" pitchFamily="18" charset="0"/>
              <a:cs typeface="Times New Roman" pitchFamily="18" charset="0"/>
            </a:endParaRPr>
          </a:p>
        </p:txBody>
      </p:sp>
    </p:spTree>
    <p:extLst>
      <p:ext uri="{BB962C8B-B14F-4D97-AF65-F5344CB8AC3E}">
        <p14:creationId xmlns:p14="http://schemas.microsoft.com/office/powerpoint/2010/main" val="19057077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35608" y="214290"/>
            <a:ext cx="7498080" cy="6357982"/>
          </a:xfrm>
        </p:spPr>
        <p:txBody>
          <a:bodyPr>
            <a:normAutofit lnSpcReduction="10000"/>
          </a:bodyPr>
          <a:lstStyle/>
          <a:p>
            <a:pPr algn="just">
              <a:lnSpc>
                <a:spcPct val="160000"/>
              </a:lnSpc>
              <a:buNone/>
            </a:pPr>
            <a:r>
              <a:rPr lang="tr-TR" sz="2600" dirty="0" smtClean="0">
                <a:latin typeface="Times New Roman" pitchFamily="18" charset="0"/>
                <a:cs typeface="Times New Roman" pitchFamily="18" charset="0"/>
              </a:rPr>
              <a:t>            İnsanların bir takım maddi ihtiyaçlarını karşılamak amacıyla yapılan dokumacılık, aşçılık, marangozluk gibi faaliyetlere </a:t>
            </a:r>
            <a:r>
              <a:rPr lang="tr-TR" sz="2600" b="1" dirty="0" smtClean="0">
                <a:solidFill>
                  <a:srgbClr val="FF0000"/>
                </a:solidFill>
                <a:latin typeface="Times New Roman" pitchFamily="18" charset="0"/>
                <a:cs typeface="Times New Roman" pitchFamily="18" charset="0"/>
              </a:rPr>
              <a:t>pratik sanatlar (zanaat) </a:t>
            </a:r>
            <a:r>
              <a:rPr lang="tr-TR" sz="2600" dirty="0" smtClean="0">
                <a:latin typeface="Times New Roman" pitchFamily="18" charset="0"/>
                <a:cs typeface="Times New Roman" pitchFamily="18" charset="0"/>
              </a:rPr>
              <a:t>denir. </a:t>
            </a:r>
          </a:p>
          <a:p>
            <a:pPr>
              <a:buNone/>
            </a:pPr>
            <a:endParaRPr lang="tr-TR" sz="2600" dirty="0" smtClean="0">
              <a:latin typeface="Times New Roman" pitchFamily="18" charset="0"/>
              <a:cs typeface="Times New Roman" pitchFamily="18" charset="0"/>
            </a:endParaRPr>
          </a:p>
          <a:p>
            <a:pPr algn="just">
              <a:lnSpc>
                <a:spcPct val="150000"/>
              </a:lnSpc>
              <a:buNone/>
            </a:pPr>
            <a:r>
              <a:rPr lang="tr-TR" sz="2600" dirty="0" smtClean="0">
                <a:latin typeface="Times New Roman" pitchFamily="18" charset="0"/>
                <a:cs typeface="Times New Roman" pitchFamily="18" charset="0"/>
              </a:rPr>
              <a:t>             Güzel sanatlar ise; resim, heykel, mimari, edebiyat, müzik, opera, sinema, tiyatro gibi etkinlikler yoluyla, insanlarda hoş ve güzel etkiler oluşturmak için yapılan faaliyetlerdir. Sanatçı ise, güzel sanatların her hangi bir dalında yaratıcılığı olan ve bu yeteneğini ortaya koyan kişidir.</a:t>
            </a:r>
            <a:endParaRPr lang="tr-TR" sz="2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285852" y="1785926"/>
            <a:ext cx="7498080" cy="3962408"/>
          </a:xfrm>
        </p:spPr>
        <p:txBody>
          <a:bodyPr>
            <a:normAutofit/>
          </a:bodyPr>
          <a:lstStyle/>
          <a:p>
            <a:pPr algn="ctr">
              <a:buNone/>
            </a:pPr>
            <a:r>
              <a:rPr lang="tr-TR" sz="4000" b="1" dirty="0" smtClean="0">
                <a:solidFill>
                  <a:srgbClr val="FF0000"/>
                </a:solidFill>
                <a:latin typeface="Times New Roman" pitchFamily="18" charset="0"/>
                <a:cs typeface="Times New Roman" pitchFamily="18" charset="0"/>
              </a:rPr>
              <a:t>SANATIN SINIFLANDIRILMASI</a:t>
            </a:r>
          </a:p>
          <a:p>
            <a:pPr algn="ctr">
              <a:buNone/>
            </a:pPr>
            <a:endParaRPr lang="tr-TR" sz="4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1432560" y="571480"/>
            <a:ext cx="7406640" cy="5429288"/>
          </a:xfrm>
        </p:spPr>
        <p:txBody>
          <a:bodyPr>
            <a:normAutofit/>
          </a:bodyPr>
          <a:lstStyle/>
          <a:p>
            <a:pPr>
              <a:lnSpc>
                <a:spcPct val="150000"/>
              </a:lnSpc>
            </a:pPr>
            <a:endParaRPr lang="tr-TR" sz="2400" dirty="0" smtClean="0">
              <a:latin typeface="Times New Roman" pitchFamily="18" charset="0"/>
              <a:cs typeface="Times New Roman" pitchFamily="18" charset="0"/>
            </a:endParaRPr>
          </a:p>
          <a:p>
            <a:pPr marL="484632" lvl="0" indent="-457200">
              <a:lnSpc>
                <a:spcPct val="150000"/>
              </a:lnSpc>
            </a:pPr>
            <a:r>
              <a:rPr lang="tr-TR" dirty="0" smtClean="0">
                <a:latin typeface="Times New Roman" pitchFamily="18" charset="0"/>
                <a:cs typeface="Times New Roman" pitchFamily="18" charset="0"/>
              </a:rPr>
              <a:t>1. Maddeye biçim veren </a:t>
            </a:r>
            <a:r>
              <a:rPr lang="tr-TR" b="1" dirty="0" smtClean="0">
                <a:latin typeface="Times New Roman" pitchFamily="18" charset="0"/>
                <a:cs typeface="Times New Roman" pitchFamily="18" charset="0"/>
              </a:rPr>
              <a:t>plastik sanatlar</a:t>
            </a:r>
            <a:endParaRPr lang="tr-TR" dirty="0" smtClean="0">
              <a:latin typeface="Times New Roman" pitchFamily="18" charset="0"/>
              <a:cs typeface="Times New Roman" pitchFamily="18" charset="0"/>
            </a:endParaRPr>
          </a:p>
          <a:p>
            <a:pPr lvl="0">
              <a:lnSpc>
                <a:spcPct val="150000"/>
              </a:lnSpc>
            </a:pPr>
            <a:r>
              <a:rPr lang="tr-TR" dirty="0" smtClean="0">
                <a:latin typeface="Times New Roman" pitchFamily="18" charset="0"/>
                <a:cs typeface="Times New Roman" pitchFamily="18" charset="0"/>
              </a:rPr>
              <a:t>2. Sese ve söze biçim veren </a:t>
            </a:r>
            <a:r>
              <a:rPr lang="tr-TR" b="1" dirty="0" smtClean="0">
                <a:latin typeface="Times New Roman" pitchFamily="18" charset="0"/>
                <a:cs typeface="Times New Roman" pitchFamily="18" charset="0"/>
              </a:rPr>
              <a:t>fonetik sanatlar</a:t>
            </a:r>
            <a:endParaRPr lang="tr-TR" dirty="0" smtClean="0">
              <a:latin typeface="Times New Roman" pitchFamily="18" charset="0"/>
              <a:cs typeface="Times New Roman" pitchFamily="18" charset="0"/>
            </a:endParaRPr>
          </a:p>
          <a:p>
            <a:pPr lvl="0">
              <a:lnSpc>
                <a:spcPct val="150000"/>
              </a:lnSpc>
            </a:pPr>
            <a:r>
              <a:rPr lang="tr-TR" dirty="0" smtClean="0">
                <a:latin typeface="Times New Roman" pitchFamily="18" charset="0"/>
                <a:cs typeface="Times New Roman" pitchFamily="18" charset="0"/>
              </a:rPr>
              <a:t>3. İnsan hareketine biçim veren </a:t>
            </a:r>
            <a:r>
              <a:rPr lang="tr-TR" b="1" dirty="0" smtClean="0">
                <a:latin typeface="Times New Roman" pitchFamily="18" charset="0"/>
                <a:cs typeface="Times New Roman" pitchFamily="18" charset="0"/>
              </a:rPr>
              <a:t>ritmik sanatlar</a:t>
            </a:r>
            <a:endParaRPr lang="tr-TR" dirty="0" smtClean="0">
              <a:latin typeface="Times New Roman" pitchFamily="18" charset="0"/>
              <a:cs typeface="Times New Roman" pitchFamily="18" charset="0"/>
            </a:endParaRPr>
          </a:p>
          <a:p>
            <a:pPr lvl="0">
              <a:lnSpc>
                <a:spcPct val="150000"/>
              </a:lnSpc>
            </a:pPr>
            <a:r>
              <a:rPr lang="tr-TR" dirty="0" smtClean="0">
                <a:latin typeface="Times New Roman" pitchFamily="18" charset="0"/>
                <a:cs typeface="Times New Roman" pitchFamily="18" charset="0"/>
              </a:rPr>
              <a:t>4. </a:t>
            </a:r>
            <a:r>
              <a:rPr lang="tr-TR" b="1" dirty="0" smtClean="0">
                <a:latin typeface="Times New Roman" pitchFamily="18" charset="0"/>
                <a:cs typeface="Times New Roman" pitchFamily="18" charset="0"/>
              </a:rPr>
              <a:t>Karma sanatlar</a:t>
            </a:r>
            <a:endParaRPr lang="tr-TR" dirty="0" smtClean="0">
              <a:latin typeface="Times New Roman" pitchFamily="18" charset="0"/>
              <a:cs typeface="Times New Roman" pitchFamily="18" charset="0"/>
            </a:endParaRPr>
          </a:p>
          <a:p>
            <a:pPr>
              <a:lnSpc>
                <a:spcPct val="150000"/>
              </a:lnSpc>
            </a:pPr>
            <a:endParaRPr lang="tr-TR"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357290" y="357166"/>
            <a:ext cx="4608512" cy="998984"/>
          </a:xfrm>
        </p:spPr>
        <p:txBody>
          <a:bodyPr>
            <a:normAutofit/>
          </a:bodyPr>
          <a:lstStyle/>
          <a:p>
            <a:r>
              <a:rPr lang="tr-TR" sz="3200" b="1" dirty="0" smtClean="0">
                <a:solidFill>
                  <a:srgbClr val="FF0000"/>
                </a:solidFill>
                <a:effectLst/>
                <a:latin typeface="Times New Roman" pitchFamily="18" charset="0"/>
                <a:cs typeface="Times New Roman" pitchFamily="18" charset="0"/>
              </a:rPr>
              <a:t>Plastik Sanatlar </a:t>
            </a:r>
            <a:endParaRPr lang="tr-TR" sz="3200" b="1" dirty="0">
              <a:effectLst/>
              <a:latin typeface="Times New Roman" pitchFamily="18" charset="0"/>
              <a:cs typeface="Times New Roman" pitchFamily="18" charset="0"/>
            </a:endParaRPr>
          </a:p>
        </p:txBody>
      </p:sp>
      <p:pic>
        <p:nvPicPr>
          <p:cNvPr id="1028" name="Picture 4" descr="C:\Users\user\Desktop\8 michelangelobuonarrotiangelwit.jpg"/>
          <p:cNvPicPr>
            <a:picLocks noGrp="1" noChangeAspect="1" noChangeArrowheads="1"/>
          </p:cNvPicPr>
          <p:nvPr>
            <p:ph sz="quarter" idx="1"/>
          </p:nvPr>
        </p:nvPicPr>
        <p:blipFill>
          <a:blip r:embed="rId2" cstate="print"/>
          <a:srcRect/>
          <a:stretch>
            <a:fillRect/>
          </a:stretch>
        </p:blipFill>
        <p:spPr bwMode="auto">
          <a:xfrm>
            <a:off x="6577825" y="0"/>
            <a:ext cx="2566175" cy="3548881"/>
          </a:xfrm>
          <a:prstGeom prst="rect">
            <a:avLst/>
          </a:prstGeom>
          <a:noFill/>
        </p:spPr>
      </p:pic>
      <p:pic>
        <p:nvPicPr>
          <p:cNvPr id="1029" name="Picture 5" descr="C:\Users\user\Desktop\kisilik-sanati-600x449.jpg"/>
          <p:cNvPicPr>
            <a:picLocks noChangeAspect="1" noChangeArrowheads="1"/>
          </p:cNvPicPr>
          <p:nvPr/>
        </p:nvPicPr>
        <p:blipFill>
          <a:blip r:embed="rId3" cstate="print"/>
          <a:srcRect/>
          <a:stretch>
            <a:fillRect/>
          </a:stretch>
        </p:blipFill>
        <p:spPr bwMode="auto">
          <a:xfrm>
            <a:off x="5134594" y="3857628"/>
            <a:ext cx="4009406" cy="3000372"/>
          </a:xfrm>
          <a:prstGeom prst="rect">
            <a:avLst/>
          </a:prstGeom>
          <a:noFill/>
        </p:spPr>
      </p:pic>
      <p:sp>
        <p:nvSpPr>
          <p:cNvPr id="5" name="Metin kutusu 4"/>
          <p:cNvSpPr txBox="1"/>
          <p:nvPr/>
        </p:nvSpPr>
        <p:spPr>
          <a:xfrm>
            <a:off x="1142976" y="1500174"/>
            <a:ext cx="3571900" cy="3785652"/>
          </a:xfrm>
          <a:prstGeom prst="rect">
            <a:avLst/>
          </a:prstGeom>
          <a:noFill/>
        </p:spPr>
        <p:txBody>
          <a:bodyPr wrap="square" rtlCol="0">
            <a:spAutoFit/>
          </a:bodyPr>
          <a:lstStyle/>
          <a:p>
            <a:pPr algn="just"/>
            <a:r>
              <a:rPr lang="tr-TR" sz="2400" dirty="0" smtClean="0">
                <a:latin typeface="Times New Roman" pitchFamily="18" charset="0"/>
                <a:cs typeface="Times New Roman" pitchFamily="18" charset="0"/>
              </a:rPr>
              <a:t>     Maddeye </a:t>
            </a:r>
            <a:r>
              <a:rPr lang="tr-TR" sz="2400" dirty="0">
                <a:latin typeface="Times New Roman" pitchFamily="18" charset="0"/>
                <a:cs typeface="Times New Roman" pitchFamily="18" charset="0"/>
              </a:rPr>
              <a:t>biçim veren sanatlardır. </a:t>
            </a:r>
            <a:r>
              <a:rPr lang="tr-TR" sz="2400" dirty="0" smtClean="0">
                <a:latin typeface="Times New Roman" pitchFamily="18" charset="0"/>
                <a:cs typeface="Times New Roman" pitchFamily="18" charset="0"/>
              </a:rPr>
              <a:t>Göze </a:t>
            </a:r>
            <a:r>
              <a:rPr lang="tr-TR" sz="2400" dirty="0">
                <a:latin typeface="Times New Roman" pitchFamily="18" charset="0"/>
                <a:cs typeface="Times New Roman" pitchFamily="18" charset="0"/>
              </a:rPr>
              <a:t>hitap ettikleri için görsel sanatlar olarak da adlandırılır</a:t>
            </a:r>
            <a:r>
              <a:rPr lang="tr-TR" sz="2400" i="1" dirty="0">
                <a:latin typeface="Times New Roman" pitchFamily="18" charset="0"/>
                <a:cs typeface="Times New Roman" pitchFamily="18" charset="0"/>
              </a:rPr>
              <a:t>. </a:t>
            </a:r>
            <a:r>
              <a:rPr lang="tr-TR" sz="2400" b="1" i="1" dirty="0">
                <a:latin typeface="Times New Roman" pitchFamily="18" charset="0"/>
                <a:cs typeface="Times New Roman" pitchFamily="18" charset="0"/>
              </a:rPr>
              <a:t>mimari, resim, heykel, seramik</a:t>
            </a:r>
            <a:r>
              <a:rPr lang="tr-TR" sz="2400" dirty="0">
                <a:latin typeface="Times New Roman" pitchFamily="18" charset="0"/>
                <a:cs typeface="Times New Roman" pitchFamily="18" charset="0"/>
              </a:rPr>
              <a:t> bu gruba girer. </a:t>
            </a:r>
            <a:r>
              <a:rPr lang="tr-TR" sz="2400" dirty="0" smtClean="0">
                <a:latin typeface="Times New Roman" pitchFamily="18" charset="0"/>
                <a:cs typeface="Times New Roman" pitchFamily="18" charset="0"/>
              </a:rPr>
              <a:t>Bu </a:t>
            </a:r>
            <a:r>
              <a:rPr lang="tr-TR" sz="2400" dirty="0">
                <a:latin typeface="Times New Roman" pitchFamily="18" charset="0"/>
                <a:cs typeface="Times New Roman" pitchFamily="18" charset="0"/>
              </a:rPr>
              <a:t>sanatlar durağandır; zamanın tek bir anını, tek bir duyguyu gösterir.  </a:t>
            </a:r>
            <a:br>
              <a:rPr lang="tr-TR" sz="2400" dirty="0">
                <a:latin typeface="Times New Roman" pitchFamily="18" charset="0"/>
                <a:cs typeface="Times New Roman" pitchFamily="18" charset="0"/>
              </a:rPr>
            </a:br>
            <a:endParaRPr lang="tr-TR"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785786" y="332656"/>
            <a:ext cx="3786214" cy="5616624"/>
          </a:xfrm>
        </p:spPr>
        <p:txBody>
          <a:bodyPr>
            <a:normAutofit/>
          </a:bodyPr>
          <a:lstStyle/>
          <a:p>
            <a:pPr>
              <a:buNone/>
            </a:pPr>
            <a:r>
              <a:rPr lang="tr-TR" sz="2800" b="1" dirty="0" smtClean="0">
                <a:solidFill>
                  <a:srgbClr val="FF0000"/>
                </a:solidFill>
                <a:latin typeface="Times New Roman" pitchFamily="18" charset="0"/>
                <a:cs typeface="Times New Roman" pitchFamily="18" charset="0"/>
              </a:rPr>
              <a:t>     Fonetik Sanatlar</a:t>
            </a:r>
            <a:endParaRPr lang="tr-TR" sz="2800" b="1" dirty="0" smtClean="0">
              <a:latin typeface="Times New Roman" pitchFamily="18" charset="0"/>
              <a:cs typeface="Times New Roman" pitchFamily="18" charset="0"/>
            </a:endParaRPr>
          </a:p>
          <a:p>
            <a:pPr algn="just">
              <a:buNone/>
            </a:pPr>
            <a:r>
              <a:rPr lang="tr-TR" sz="2400" dirty="0" smtClean="0">
                <a:latin typeface="Times New Roman" pitchFamily="18" charset="0"/>
                <a:cs typeface="Times New Roman" pitchFamily="18" charset="0"/>
              </a:rPr>
              <a:t>		Ses ve söze biçim veren sanatlardır. Kulağa hitap ettikleri için işitsel sanatlar olarak da adlandırılırlar.     </a:t>
            </a:r>
          </a:p>
          <a:p>
            <a:pPr algn="just">
              <a:buNone/>
            </a:pPr>
            <a:r>
              <a:rPr lang="tr-TR" sz="2400" dirty="0" smtClean="0">
                <a:latin typeface="Times New Roman" pitchFamily="18" charset="0"/>
                <a:cs typeface="Times New Roman" pitchFamily="18" charset="0"/>
              </a:rPr>
              <a:t>        </a:t>
            </a:r>
            <a:r>
              <a:rPr lang="tr-TR" sz="2400" b="1" i="1" dirty="0" smtClean="0">
                <a:latin typeface="Times New Roman" pitchFamily="18" charset="0"/>
                <a:cs typeface="Times New Roman" pitchFamily="18" charset="0"/>
              </a:rPr>
              <a:t>Edebiyat</a:t>
            </a:r>
            <a:r>
              <a:rPr lang="tr-TR" sz="2400" dirty="0" smtClean="0">
                <a:latin typeface="Times New Roman" pitchFamily="18" charset="0"/>
                <a:cs typeface="Times New Roman" pitchFamily="18" charset="0"/>
              </a:rPr>
              <a:t> ve </a:t>
            </a:r>
            <a:r>
              <a:rPr lang="tr-TR" sz="2400" b="1" i="1" dirty="0" smtClean="0">
                <a:latin typeface="Times New Roman" pitchFamily="18" charset="0"/>
                <a:cs typeface="Times New Roman" pitchFamily="18" charset="0"/>
              </a:rPr>
              <a:t>müzik</a:t>
            </a:r>
            <a:r>
              <a:rPr lang="tr-TR" sz="2400" dirty="0" smtClean="0">
                <a:latin typeface="Times New Roman" pitchFamily="18" charset="0"/>
                <a:cs typeface="Times New Roman" pitchFamily="18" charset="0"/>
              </a:rPr>
              <a:t> gibi sanatlar fonetik sanatlardır. Bu sanatlar sürekli olduğu için zamanın değişik anlarını, farklı duygu ve düşünceleri gösterir. </a:t>
            </a:r>
          </a:p>
          <a:p>
            <a:endParaRPr lang="tr-TR" dirty="0"/>
          </a:p>
        </p:txBody>
      </p:sp>
      <p:pic>
        <p:nvPicPr>
          <p:cNvPr id="2050" name="Picture 2" descr="C:\Users\user\Desktop\images.jpg"/>
          <p:cNvPicPr>
            <a:picLocks noChangeAspect="1" noChangeArrowheads="1"/>
          </p:cNvPicPr>
          <p:nvPr/>
        </p:nvPicPr>
        <p:blipFill>
          <a:blip r:embed="rId2" cstate="print"/>
          <a:srcRect/>
          <a:stretch>
            <a:fillRect/>
          </a:stretch>
        </p:blipFill>
        <p:spPr bwMode="auto">
          <a:xfrm>
            <a:off x="4644008" y="0"/>
            <a:ext cx="4195733" cy="2996952"/>
          </a:xfrm>
          <a:prstGeom prst="rect">
            <a:avLst/>
          </a:prstGeom>
          <a:noFill/>
        </p:spPr>
      </p:pic>
      <p:pic>
        <p:nvPicPr>
          <p:cNvPr id="2051" name="Picture 3" descr="C:\Users\user\Desktop\1326898589265.jpg"/>
          <p:cNvPicPr>
            <a:picLocks noChangeAspect="1" noChangeArrowheads="1"/>
          </p:cNvPicPr>
          <p:nvPr/>
        </p:nvPicPr>
        <p:blipFill>
          <a:blip r:embed="rId3" cstate="print"/>
          <a:srcRect/>
          <a:stretch>
            <a:fillRect/>
          </a:stretch>
        </p:blipFill>
        <p:spPr bwMode="auto">
          <a:xfrm>
            <a:off x="4644008" y="3356992"/>
            <a:ext cx="4199432" cy="2952328"/>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1142976" y="285728"/>
            <a:ext cx="4690864" cy="4873752"/>
          </a:xfrm>
        </p:spPr>
        <p:txBody>
          <a:bodyPr>
            <a:normAutofit/>
          </a:bodyPr>
          <a:lstStyle/>
          <a:p>
            <a:pPr>
              <a:buNone/>
            </a:pPr>
            <a:r>
              <a:rPr lang="tr-TR" b="1" dirty="0" smtClean="0">
                <a:solidFill>
                  <a:srgbClr val="FF0000"/>
                </a:solidFill>
                <a:latin typeface="Times New Roman" pitchFamily="18" charset="0"/>
                <a:cs typeface="Times New Roman" pitchFamily="18" charset="0"/>
              </a:rPr>
              <a:t>Ritmik Sanatlar</a:t>
            </a:r>
            <a:endParaRPr lang="tr-TR" b="1" dirty="0" smtClean="0">
              <a:latin typeface="Times New Roman" pitchFamily="18" charset="0"/>
              <a:cs typeface="Times New Roman" pitchFamily="18" charset="0"/>
            </a:endParaRPr>
          </a:p>
          <a:p>
            <a:pPr>
              <a:buNone/>
            </a:pPr>
            <a:endParaRPr lang="tr-TR" sz="2400" dirty="0" smtClean="0">
              <a:latin typeface="Times New Roman" pitchFamily="18" charset="0"/>
              <a:cs typeface="Times New Roman" pitchFamily="18" charset="0"/>
            </a:endParaRPr>
          </a:p>
          <a:p>
            <a:pPr algn="just">
              <a:buNone/>
            </a:pPr>
            <a:r>
              <a:rPr lang="tr-TR" sz="2400" dirty="0" smtClean="0">
                <a:latin typeface="Times New Roman" pitchFamily="18" charset="0"/>
                <a:cs typeface="Times New Roman" pitchFamily="18" charset="0"/>
              </a:rPr>
              <a:t>           Harekete biçim veren sanatlardır. </a:t>
            </a:r>
            <a:r>
              <a:rPr lang="tr-TR" sz="2400" b="1" i="1" dirty="0" smtClean="0">
                <a:latin typeface="Times New Roman" pitchFamily="18" charset="0"/>
                <a:cs typeface="Times New Roman" pitchFamily="18" charset="0"/>
              </a:rPr>
              <a:t>Dans, bale</a:t>
            </a:r>
            <a:r>
              <a:rPr lang="tr-TR" sz="2400" dirty="0" smtClean="0">
                <a:latin typeface="Times New Roman" pitchFamily="18" charset="0"/>
                <a:cs typeface="Times New Roman" pitchFamily="18" charset="0"/>
              </a:rPr>
              <a:t> ve </a:t>
            </a:r>
            <a:r>
              <a:rPr lang="tr-TR" sz="2400" b="1" i="1" dirty="0" smtClean="0">
                <a:latin typeface="Times New Roman" pitchFamily="18" charset="0"/>
                <a:cs typeface="Times New Roman" pitchFamily="18" charset="0"/>
              </a:rPr>
              <a:t>sportif oyunlar</a:t>
            </a:r>
            <a:r>
              <a:rPr lang="tr-TR" sz="2400" dirty="0" smtClean="0">
                <a:latin typeface="Times New Roman" pitchFamily="18" charset="0"/>
                <a:cs typeface="Times New Roman" pitchFamily="18" charset="0"/>
              </a:rPr>
              <a:t> bu gruba girer.</a:t>
            </a:r>
          </a:p>
          <a:p>
            <a:pPr>
              <a:buNone/>
            </a:pPr>
            <a:endParaRPr lang="tr-TR" sz="2400" dirty="0">
              <a:latin typeface="Times New Roman" pitchFamily="18" charset="0"/>
              <a:cs typeface="Times New Roman" pitchFamily="18" charset="0"/>
            </a:endParaRPr>
          </a:p>
        </p:txBody>
      </p:sp>
      <p:pic>
        <p:nvPicPr>
          <p:cNvPr id="3074" name="Picture 2" descr="C:\Users\user\Desktop\indir.jpg"/>
          <p:cNvPicPr>
            <a:picLocks noChangeAspect="1" noChangeArrowheads="1"/>
          </p:cNvPicPr>
          <p:nvPr/>
        </p:nvPicPr>
        <p:blipFill>
          <a:blip r:embed="rId2" cstate="print"/>
          <a:srcRect/>
          <a:stretch>
            <a:fillRect/>
          </a:stretch>
        </p:blipFill>
        <p:spPr bwMode="auto">
          <a:xfrm>
            <a:off x="6012160" y="0"/>
            <a:ext cx="2808477" cy="1868914"/>
          </a:xfrm>
          <a:prstGeom prst="rect">
            <a:avLst/>
          </a:prstGeom>
          <a:noFill/>
        </p:spPr>
      </p:pic>
      <p:pic>
        <p:nvPicPr>
          <p:cNvPr id="3075" name="Picture 3" descr="C:\Users\user\Desktop\images (1).jpg"/>
          <p:cNvPicPr>
            <a:picLocks noChangeAspect="1" noChangeArrowheads="1"/>
          </p:cNvPicPr>
          <p:nvPr/>
        </p:nvPicPr>
        <p:blipFill>
          <a:blip r:embed="rId3" cstate="print"/>
          <a:srcRect/>
          <a:stretch>
            <a:fillRect/>
          </a:stretch>
        </p:blipFill>
        <p:spPr bwMode="auto">
          <a:xfrm>
            <a:off x="6012160" y="2348880"/>
            <a:ext cx="2836540" cy="2116495"/>
          </a:xfrm>
          <a:prstGeom prst="rect">
            <a:avLst/>
          </a:prstGeom>
          <a:noFill/>
        </p:spPr>
      </p:pic>
      <p:pic>
        <p:nvPicPr>
          <p:cNvPr id="3077" name="Picture 5" descr="C:\Users\user\Desktop\images (2).jpg"/>
          <p:cNvPicPr>
            <a:picLocks noChangeAspect="1" noChangeArrowheads="1"/>
          </p:cNvPicPr>
          <p:nvPr/>
        </p:nvPicPr>
        <p:blipFill>
          <a:blip r:embed="rId4" cstate="print"/>
          <a:srcRect/>
          <a:stretch>
            <a:fillRect/>
          </a:stretch>
        </p:blipFill>
        <p:spPr bwMode="auto">
          <a:xfrm>
            <a:off x="6084168" y="4985792"/>
            <a:ext cx="2823658" cy="1872208"/>
          </a:xfrm>
          <a:prstGeom prst="rect">
            <a:avLst/>
          </a:prstGeom>
          <a:noFill/>
        </p:spPr>
      </p:pic>
      <p:pic>
        <p:nvPicPr>
          <p:cNvPr id="3078" name="Picture 6" descr="C:\Users\user\Desktop\1662-bale.jpg"/>
          <p:cNvPicPr>
            <a:picLocks noChangeAspect="1" noChangeArrowheads="1"/>
          </p:cNvPicPr>
          <p:nvPr/>
        </p:nvPicPr>
        <p:blipFill>
          <a:blip r:embed="rId5" cstate="print"/>
          <a:srcRect/>
          <a:stretch>
            <a:fillRect/>
          </a:stretch>
        </p:blipFill>
        <p:spPr bwMode="auto">
          <a:xfrm>
            <a:off x="0" y="3429000"/>
            <a:ext cx="4536504" cy="34290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71538" y="1643050"/>
            <a:ext cx="7862150" cy="2428892"/>
          </a:xfrm>
        </p:spPr>
        <p:txBody>
          <a:bodyPr/>
          <a:lstStyle/>
          <a:p>
            <a:pPr algn="just">
              <a:buNone/>
            </a:pPr>
            <a:r>
              <a:rPr lang="tr-TR" b="1" dirty="0" smtClean="0">
                <a:solidFill>
                  <a:srgbClr val="FF0000"/>
                </a:solidFill>
                <a:latin typeface="Times New Roman" pitchFamily="18" charset="0"/>
                <a:cs typeface="Times New Roman" pitchFamily="18" charset="0"/>
              </a:rPr>
              <a:t>Bir eserin ya da işin sanat yapıtı olabilmesi için bazı koşulları barındırması gerekir. Bunları şu şekilde sıralayabiliriz:</a:t>
            </a:r>
            <a:endParaRPr lang="tr-TR" dirty="0">
              <a:solidFill>
                <a:srgbClr val="FF00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87624" y="620688"/>
            <a:ext cx="7632848" cy="5832648"/>
          </a:xfrm>
        </p:spPr>
        <p:txBody>
          <a:bodyPr>
            <a:normAutofit/>
          </a:bodyPr>
          <a:lstStyle/>
          <a:p>
            <a:pPr marL="82296" indent="0" algn="just">
              <a:buNone/>
            </a:pPr>
            <a:r>
              <a:rPr lang="tr-TR" sz="2400" dirty="0" smtClean="0">
                <a:latin typeface="Times New Roman" pitchFamily="18" charset="0"/>
                <a:cs typeface="Times New Roman" pitchFamily="18" charset="0"/>
              </a:rPr>
              <a:t>        </a:t>
            </a:r>
            <a:endParaRPr lang="tr-TR" sz="2400" b="1" dirty="0" smtClean="0">
              <a:latin typeface="Times New Roman" pitchFamily="18" charset="0"/>
              <a:cs typeface="Times New Roman" pitchFamily="18" charset="0"/>
            </a:endParaRPr>
          </a:p>
          <a:p>
            <a:pPr marL="539496" indent="-457200" algn="just">
              <a:buFont typeface="+mj-lt"/>
              <a:buAutoNum type="arabicPeriod"/>
            </a:pPr>
            <a:r>
              <a:rPr lang="tr-TR" sz="2400" dirty="0" smtClean="0">
                <a:latin typeface="Times New Roman" pitchFamily="18" charset="0"/>
                <a:cs typeface="Times New Roman" pitchFamily="18" charset="0"/>
              </a:rPr>
              <a:t> </a:t>
            </a:r>
            <a:r>
              <a:rPr lang="tr-TR" sz="2400" b="1" dirty="0" smtClean="0">
                <a:latin typeface="Times New Roman" pitchFamily="18" charset="0"/>
                <a:cs typeface="Times New Roman" pitchFamily="18" charset="0"/>
              </a:rPr>
              <a:t>Sanat yapıtı sezgilere, hayal gücüne dayanan, insanın sistemli ve iradeli çalışmasının sonucudur. </a:t>
            </a:r>
            <a:r>
              <a:rPr lang="tr-TR" sz="2400" dirty="0" smtClean="0">
                <a:latin typeface="Times New Roman" pitchFamily="18" charset="0"/>
                <a:cs typeface="Times New Roman" pitchFamily="18" charset="0"/>
              </a:rPr>
              <a:t>Ne doğada kendiliğinden oluşanlar, ne de insanların dışındaki yaratıkların oluşturduklarıyla ortaya çıkanlar sanat eseri olamaz.</a:t>
            </a:r>
          </a:p>
          <a:p>
            <a:pPr marL="539496" indent="-457200" algn="just">
              <a:buFont typeface="+mj-lt"/>
              <a:buAutoNum type="arabicPeriod"/>
            </a:pPr>
            <a:endParaRPr lang="tr-TR" sz="2400" dirty="0" smtClean="0">
              <a:latin typeface="Times New Roman" pitchFamily="18" charset="0"/>
              <a:cs typeface="Times New Roman" pitchFamily="18" charset="0"/>
            </a:endParaRPr>
          </a:p>
          <a:p>
            <a:pPr marL="539496" indent="-457200" algn="just">
              <a:buFont typeface="+mj-lt"/>
              <a:buAutoNum type="arabicPeriod"/>
            </a:pPr>
            <a:r>
              <a:rPr lang="tr-TR" sz="2400" b="1" dirty="0" smtClean="0">
                <a:latin typeface="Times New Roman" pitchFamily="18" charset="0"/>
                <a:cs typeface="Times New Roman" pitchFamily="18" charset="0"/>
              </a:rPr>
              <a:t>Sanat yapıtında mutlaka insan duyuları ile algılanan bir biçim vardır. </a:t>
            </a:r>
            <a:r>
              <a:rPr lang="tr-TR" sz="2400" dirty="0" smtClean="0">
                <a:latin typeface="Times New Roman" pitchFamily="18" charset="0"/>
                <a:cs typeface="Times New Roman" pitchFamily="18" charset="0"/>
              </a:rPr>
              <a:t>Somut ya da soyut olsun, biçimin olmadığı bir sanat yapıtı yoktur. Sanat duyular yolu ile insana ulaşır ve duyguları harekete geçirir. Duygulara seslenir.</a:t>
            </a:r>
          </a:p>
          <a:p>
            <a:pPr marL="82296" indent="0" algn="just">
              <a:buNone/>
            </a:pPr>
            <a:r>
              <a:rPr lang="tr-TR" sz="2400" dirty="0" smtClean="0">
                <a:latin typeface="Times New Roman" pitchFamily="18" charset="0"/>
                <a:cs typeface="Times New Roman" pitchFamily="18" charset="0"/>
              </a:rPr>
              <a:t>   </a:t>
            </a:r>
            <a:endParaRPr lang="tr-TR" sz="2400" dirty="0">
              <a:latin typeface="Times New Roman" pitchFamily="18" charset="0"/>
              <a:cs typeface="Times New Roman" pitchFamily="18" charset="0"/>
            </a:endParaRPr>
          </a:p>
        </p:txBody>
      </p:sp>
    </p:spTree>
    <p:extLst>
      <p:ext uri="{BB962C8B-B14F-4D97-AF65-F5344CB8AC3E}">
        <p14:creationId xmlns:p14="http://schemas.microsoft.com/office/powerpoint/2010/main" val="16883827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75656" y="714356"/>
            <a:ext cx="7416824" cy="5882996"/>
          </a:xfrm>
        </p:spPr>
        <p:txBody>
          <a:bodyPr>
            <a:normAutofit/>
          </a:bodyPr>
          <a:lstStyle/>
          <a:p>
            <a:pPr marL="82296" indent="0" algn="just">
              <a:buNone/>
            </a:pPr>
            <a:r>
              <a:rPr lang="tr-TR" sz="2400" dirty="0" smtClean="0">
                <a:solidFill>
                  <a:schemeClr val="accent1">
                    <a:lumMod val="75000"/>
                  </a:schemeClr>
                </a:solidFill>
                <a:latin typeface="Times New Roman" pitchFamily="18" charset="0"/>
                <a:cs typeface="Times New Roman" pitchFamily="18" charset="0"/>
              </a:rPr>
              <a:t>3. </a:t>
            </a:r>
            <a:r>
              <a:rPr lang="tr-TR" sz="2400" b="1" dirty="0" smtClean="0">
                <a:latin typeface="Times New Roman" pitchFamily="18" charset="0"/>
                <a:cs typeface="Times New Roman" pitchFamily="18" charset="0"/>
              </a:rPr>
              <a:t>Sanat yapıtı rastlantısal olarak oluşmamıştır. </a:t>
            </a:r>
            <a:r>
              <a:rPr lang="tr-TR" sz="2400" dirty="0" smtClean="0">
                <a:latin typeface="Times New Roman" pitchFamily="18" charset="0"/>
                <a:cs typeface="Times New Roman" pitchFamily="18" charset="0"/>
              </a:rPr>
              <a:t>Sanat yapıtları tesadüfen değil, sanatçının iradeli ve sistemli çabası sonucunda ortaya çıkmıştır.</a:t>
            </a:r>
          </a:p>
          <a:p>
            <a:pPr marL="82296" indent="0" algn="just">
              <a:buNone/>
            </a:pPr>
            <a:endParaRPr lang="tr-TR" sz="2400" dirty="0">
              <a:latin typeface="Times New Roman" pitchFamily="18" charset="0"/>
              <a:cs typeface="Times New Roman" pitchFamily="18" charset="0"/>
            </a:endParaRPr>
          </a:p>
          <a:p>
            <a:pPr marL="82296" indent="0" algn="just">
              <a:buNone/>
            </a:pPr>
            <a:r>
              <a:rPr lang="tr-TR" sz="2400" dirty="0" smtClean="0">
                <a:solidFill>
                  <a:schemeClr val="accent1">
                    <a:lumMod val="75000"/>
                  </a:schemeClr>
                </a:solidFill>
                <a:latin typeface="Times New Roman" pitchFamily="18" charset="0"/>
                <a:cs typeface="Times New Roman" pitchFamily="18" charset="0"/>
              </a:rPr>
              <a:t>4.</a:t>
            </a:r>
            <a:r>
              <a:rPr lang="tr-TR" sz="2400" b="1" dirty="0" smtClean="0">
                <a:latin typeface="Times New Roman" pitchFamily="18" charset="0"/>
                <a:cs typeface="Times New Roman" pitchFamily="18" charset="0"/>
              </a:rPr>
              <a:t>Sanatçının yapıtları tektir. </a:t>
            </a:r>
            <a:r>
              <a:rPr lang="tr-TR" sz="2400" dirty="0" smtClean="0">
                <a:latin typeface="Times New Roman" pitchFamily="18" charset="0"/>
                <a:cs typeface="Times New Roman" pitchFamily="18" charset="0"/>
              </a:rPr>
              <a:t>Sanatçının yaratım süresindeki süreci, bu sürecin içindeki ruh halini ikinci kez yaşayamayacak olması ve sanatçı kişiliğin yaratıcı özelliği, sanat eserinin tek olmasını sağlar.</a:t>
            </a:r>
          </a:p>
          <a:p>
            <a:pPr marL="82296" indent="0" algn="just">
              <a:buNone/>
            </a:pPr>
            <a:endParaRPr lang="tr-TR" sz="2400" dirty="0">
              <a:latin typeface="Times New Roman" pitchFamily="18" charset="0"/>
              <a:cs typeface="Times New Roman" pitchFamily="18" charset="0"/>
            </a:endParaRPr>
          </a:p>
          <a:p>
            <a:pPr marL="82296" indent="0" algn="just">
              <a:buNone/>
            </a:pPr>
            <a:r>
              <a:rPr lang="tr-TR" sz="2400" dirty="0" smtClean="0">
                <a:solidFill>
                  <a:schemeClr val="accent1">
                    <a:lumMod val="75000"/>
                  </a:schemeClr>
                </a:solidFill>
                <a:latin typeface="Times New Roman" pitchFamily="18" charset="0"/>
                <a:cs typeface="Times New Roman" pitchFamily="18" charset="0"/>
              </a:rPr>
              <a:t>5. </a:t>
            </a:r>
            <a:r>
              <a:rPr lang="tr-TR" sz="2400" b="1" dirty="0" smtClean="0">
                <a:latin typeface="Times New Roman" pitchFamily="18" charset="0"/>
                <a:cs typeface="Times New Roman" pitchFamily="18" charset="0"/>
              </a:rPr>
              <a:t>Sanat yapıtları kalıcıdırlar. </a:t>
            </a:r>
          </a:p>
          <a:p>
            <a:pPr marL="82296" indent="0" algn="just">
              <a:buNone/>
            </a:pPr>
            <a:endParaRPr lang="tr-TR" sz="2400" b="1" dirty="0" smtClean="0">
              <a:latin typeface="Times New Roman" pitchFamily="18" charset="0"/>
              <a:cs typeface="Times New Roman" pitchFamily="18" charset="0"/>
            </a:endParaRPr>
          </a:p>
          <a:p>
            <a:pPr marL="82296" indent="0" algn="just">
              <a:buNone/>
            </a:pPr>
            <a:r>
              <a:rPr lang="tr-TR" sz="2400" b="1" dirty="0" smtClean="0">
                <a:solidFill>
                  <a:schemeClr val="accent1">
                    <a:lumMod val="75000"/>
                  </a:schemeClr>
                </a:solidFill>
                <a:latin typeface="Times New Roman" pitchFamily="18" charset="0"/>
                <a:cs typeface="Times New Roman" pitchFamily="18" charset="0"/>
              </a:rPr>
              <a:t>6. </a:t>
            </a:r>
            <a:r>
              <a:rPr lang="tr-TR" sz="2400" b="1" dirty="0" smtClean="0">
                <a:latin typeface="Times New Roman" pitchFamily="18" charset="0"/>
                <a:cs typeface="Times New Roman" pitchFamily="18" charset="0"/>
              </a:rPr>
              <a:t>Sanat yapıtları özgündürler. </a:t>
            </a:r>
          </a:p>
        </p:txBody>
      </p:sp>
    </p:spTree>
    <p:extLst>
      <p:ext uri="{BB962C8B-B14F-4D97-AF65-F5344CB8AC3E}">
        <p14:creationId xmlns:p14="http://schemas.microsoft.com/office/powerpoint/2010/main" val="5200955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35608" y="2204864"/>
            <a:ext cx="7498080" cy="4043536"/>
          </a:xfrm>
        </p:spPr>
        <p:txBody>
          <a:bodyPr>
            <a:normAutofit/>
          </a:bodyPr>
          <a:lstStyle/>
          <a:p>
            <a:pPr marL="82296" indent="0">
              <a:buNone/>
            </a:pPr>
            <a:r>
              <a:rPr lang="tr-TR" sz="6000" b="1" dirty="0">
                <a:solidFill>
                  <a:srgbClr val="FF0000"/>
                </a:solidFill>
                <a:latin typeface="Times New Roman" pitchFamily="18" charset="0"/>
                <a:cs typeface="Times New Roman" pitchFamily="18" charset="0"/>
              </a:rPr>
              <a:t>SANATIN </a:t>
            </a:r>
            <a:r>
              <a:rPr lang="tr-TR" sz="6000" b="1" dirty="0" smtClean="0">
                <a:solidFill>
                  <a:srgbClr val="FF0000"/>
                </a:solidFill>
                <a:latin typeface="Times New Roman" pitchFamily="18" charset="0"/>
                <a:cs typeface="Times New Roman" pitchFamily="18" charset="0"/>
              </a:rPr>
              <a:t>DOĞUŞU</a:t>
            </a:r>
            <a:endParaRPr lang="tr-TR" sz="6000" dirty="0">
              <a:solidFill>
                <a:srgbClr val="FF0000"/>
              </a:solidFill>
            </a:endParaRPr>
          </a:p>
        </p:txBody>
      </p:sp>
    </p:spTree>
    <p:extLst>
      <p:ext uri="{BB962C8B-B14F-4D97-AF65-F5344CB8AC3E}">
        <p14:creationId xmlns:p14="http://schemas.microsoft.com/office/powerpoint/2010/main" val="17966551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1357290" y="285728"/>
            <a:ext cx="7535190" cy="6311624"/>
          </a:xfrm>
        </p:spPr>
        <p:txBody>
          <a:bodyPr>
            <a:normAutofit/>
          </a:bodyPr>
          <a:lstStyle/>
          <a:p>
            <a:pPr algn="just">
              <a:lnSpc>
                <a:spcPct val="150000"/>
              </a:lnSpc>
            </a:pPr>
            <a:r>
              <a:rPr lang="tr-TR" sz="2400" dirty="0" smtClean="0">
                <a:latin typeface="Times New Roman" pitchFamily="18" charset="0"/>
                <a:cs typeface="Times New Roman" pitchFamily="18" charset="0"/>
              </a:rPr>
              <a:t>       </a:t>
            </a:r>
          </a:p>
          <a:p>
            <a:pPr algn="just">
              <a:lnSpc>
                <a:spcPct val="150000"/>
              </a:lnSpc>
            </a:pPr>
            <a:r>
              <a:rPr lang="tr-TR" sz="2400" dirty="0" smtClean="0">
                <a:latin typeface="Times New Roman" pitchFamily="18" charset="0"/>
                <a:cs typeface="Times New Roman" pitchFamily="18" charset="0"/>
              </a:rPr>
              <a:t>	 Dillerin nasıl doğduğu bilinmediği gibi sanatın da nasıl ortaya çıktığını bilemeyiz. Ancak nasıl ortaya çıktığını arkeolojik buluntular dahilinde tahmin edebiliriz. Mağara resimleri ilk bulunduğunda bilim adamları bunların gerçek olduğuna inanmamışlar, yakın zamanda yapıldığını düşünmüşlerdir. Fakat bu resimlerin 15-20 bin yıl öncesine ait oldukları kanıtlandığında ancak kabul etmişlerdir. </a:t>
            </a:r>
          </a:p>
          <a:p>
            <a:r>
              <a:rPr lang="tr-TR" dirty="0" smtClean="0">
                <a:latin typeface="Times New Roman" pitchFamily="18" charset="0"/>
                <a:cs typeface="Times New Roman" pitchFamily="18" charset="0"/>
              </a:rPr>
              <a:t>	</a:t>
            </a:r>
            <a:endParaRPr lang="tr-T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1432560" y="714356"/>
            <a:ext cx="7406640" cy="5857916"/>
          </a:xfrm>
        </p:spPr>
        <p:txBody>
          <a:bodyPr>
            <a:normAutofit/>
          </a:bodyPr>
          <a:lstStyle/>
          <a:p>
            <a:pPr algn="just">
              <a:lnSpc>
                <a:spcPct val="150000"/>
              </a:lnSpc>
            </a:pPr>
            <a:r>
              <a:rPr lang="tr-TR" dirty="0" smtClean="0">
                <a:latin typeface="Times New Roman" pitchFamily="18" charset="0"/>
                <a:cs typeface="Times New Roman" pitchFamily="18" charset="0"/>
              </a:rPr>
              <a:t>          </a:t>
            </a:r>
            <a:r>
              <a:rPr lang="tr-TR" sz="2400" dirty="0" smtClean="0">
                <a:latin typeface="Times New Roman" pitchFamily="18" charset="0"/>
                <a:cs typeface="Times New Roman" pitchFamily="18" charset="0"/>
              </a:rPr>
              <a:t>Mağara resimlerini yapanların o resimleri iletişim amacıyla yaptıkları söylense de diğer taraftan dinsel inanışla ilgili de ihtimaller bulunmaktadır.</a:t>
            </a:r>
          </a:p>
          <a:p>
            <a:pPr algn="just">
              <a:lnSpc>
                <a:spcPct val="150000"/>
              </a:lnSpc>
            </a:pPr>
            <a:endParaRPr lang="tr-TR" sz="2400" dirty="0" smtClean="0">
              <a:latin typeface="Times New Roman" pitchFamily="18" charset="0"/>
              <a:cs typeface="Times New Roman" pitchFamily="18" charset="0"/>
            </a:endParaRPr>
          </a:p>
          <a:p>
            <a:pPr algn="just">
              <a:lnSpc>
                <a:spcPct val="150000"/>
              </a:lnSpc>
            </a:pPr>
            <a:r>
              <a:rPr lang="tr-TR" sz="2400" dirty="0" smtClean="0">
                <a:latin typeface="Times New Roman" pitchFamily="18" charset="0"/>
                <a:cs typeface="Times New Roman" pitchFamily="18" charset="0"/>
              </a:rPr>
              <a:t>         İnsan kontrol altına almak istediklerini kalıcılaştırmıştır. İnsanlar önce avlamak istediği hayvanın hayaline sahip olmak istemişler ve onu resimlemişler. Onun hayaline (resmine) yapacakları kötülükten hayvanın da zarar göreceğini düşünmüşler.</a:t>
            </a:r>
          </a:p>
          <a:p>
            <a:endParaRPr lang="tr-T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1357290" y="714356"/>
            <a:ext cx="7500990" cy="5715040"/>
          </a:xfrm>
        </p:spPr>
        <p:txBody>
          <a:bodyPr/>
          <a:lstStyle/>
          <a:p>
            <a:pPr algn="just">
              <a:lnSpc>
                <a:spcPct val="150000"/>
              </a:lnSpc>
            </a:pPr>
            <a:r>
              <a:rPr lang="tr-TR" dirty="0" smtClean="0">
                <a:latin typeface="Times New Roman" pitchFamily="18" charset="0"/>
                <a:cs typeface="Times New Roman" pitchFamily="18" charset="0"/>
              </a:rPr>
              <a:t>       İnsanoğlu tarih boyunca kendini ifade etme biçimi olarak sanatı kullanmıştır. İlk olarak mağara duvarlarına resimler çizmeye başlamıştır. Bu ilk aşamadan sonra sanat sürekli değişime ve gelişime uğramıştır. Sanatın şekillenmesinde bir çok unsur önce insanları sonra da sanatı etkilemiştir. </a:t>
            </a:r>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1432560" y="188640"/>
            <a:ext cx="7406640" cy="936104"/>
          </a:xfrm>
        </p:spPr>
        <p:txBody>
          <a:bodyPr/>
          <a:lstStyle/>
          <a:p>
            <a:pPr algn="ctr"/>
            <a:r>
              <a:rPr lang="tr-TR" b="1" dirty="0" smtClean="0">
                <a:solidFill>
                  <a:srgbClr val="FF0000"/>
                </a:solidFill>
                <a:effectLst/>
                <a:latin typeface="Times New Roman" pitchFamily="18" charset="0"/>
                <a:cs typeface="Times New Roman" pitchFamily="18" charset="0"/>
              </a:rPr>
              <a:t>SANAT VE SANAT ESERİ</a:t>
            </a:r>
            <a:endParaRPr lang="tr-TR" b="1" dirty="0">
              <a:solidFill>
                <a:srgbClr val="FF0000"/>
              </a:solidFill>
              <a:effectLst/>
              <a:latin typeface="Times New Roman" pitchFamily="18" charset="0"/>
              <a:cs typeface="Times New Roman" pitchFamily="18" charset="0"/>
            </a:endParaRPr>
          </a:p>
        </p:txBody>
      </p:sp>
      <p:sp>
        <p:nvSpPr>
          <p:cNvPr id="3" name="2 Alt Başlık"/>
          <p:cNvSpPr>
            <a:spLocks noGrp="1"/>
          </p:cNvSpPr>
          <p:nvPr>
            <p:ph type="subTitle" idx="1"/>
          </p:nvPr>
        </p:nvSpPr>
        <p:spPr>
          <a:xfrm>
            <a:off x="1432560" y="1357298"/>
            <a:ext cx="7406640" cy="5096038"/>
          </a:xfrm>
        </p:spPr>
        <p:txBody>
          <a:bodyPr>
            <a:normAutofit fontScale="92500" lnSpcReduction="20000"/>
          </a:bodyPr>
          <a:lstStyle/>
          <a:p>
            <a:pPr algn="just">
              <a:lnSpc>
                <a:spcPct val="150000"/>
              </a:lnSpc>
            </a:pPr>
            <a:r>
              <a:rPr lang="tr-TR" dirty="0" smtClean="0">
                <a:latin typeface="Times New Roman" pitchFamily="18" charset="0"/>
                <a:cs typeface="Times New Roman" pitchFamily="18" charset="0"/>
              </a:rPr>
              <a:t>	Sanat eseri, sanatçının doğadan aldığı etkilere estetik olarak verdiği tepkileri içermektedir. Bu eserler estetik ve soyuttur.   </a:t>
            </a:r>
          </a:p>
          <a:p>
            <a:pPr algn="just">
              <a:lnSpc>
                <a:spcPct val="150000"/>
              </a:lnSpc>
            </a:pPr>
            <a:r>
              <a:rPr lang="tr-TR" dirty="0" smtClean="0">
                <a:latin typeface="Times New Roman" pitchFamily="18" charset="0"/>
                <a:cs typeface="Times New Roman" pitchFamily="18" charset="0"/>
              </a:rPr>
              <a:t>           Eski çağların bir çok dilinde karşılaşılan sanat ve zanaat özdeşliği, daha sonraları “güzel sanatlar” kavramının ortaya çıkmasıyla, yani bir yarar amacı taşıyan nesnelerin üretilmesiyle, kullanılmak için değil de, hiçbir çıkar gözetmeksizin yalnızca hoşlanmak amacıyla seyredilmek için nesneler üretilmesinin birbirinden ayrılmasıyla ortadan kalkmıştır.</a:t>
            </a:r>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35608" y="1000108"/>
            <a:ext cx="7498080" cy="5248292"/>
          </a:xfrm>
        </p:spPr>
        <p:txBody>
          <a:bodyPr>
            <a:normAutofit fontScale="92500"/>
          </a:bodyPr>
          <a:lstStyle/>
          <a:p>
            <a:pPr algn="just">
              <a:lnSpc>
                <a:spcPct val="150000"/>
              </a:lnSpc>
              <a:buNone/>
            </a:pPr>
            <a:r>
              <a:rPr lang="tr-TR" sz="2800" dirty="0" smtClean="0">
                <a:latin typeface="Times New Roman" pitchFamily="18" charset="0"/>
                <a:cs typeface="Times New Roman" pitchFamily="18" charset="0"/>
              </a:rPr>
              <a:t>Sanat eseri, ne kadar gerçeğine benzetilmeye çalışılırsa çalışılsın, birer simge ve soyutlanmış, ifadedir. Sanatın yaratılmasında kullanılan çizgi, biçim, söz, ses gibi unsurlar, sanatçı tarafından seçilmiş soyut varlıklardır. Sanatçının gerçekleştirdiği, bu soyut unsurlara sistemli, iradeli çaba ile bir düzen getirmektedir. Bu düzenleme ile de yeniden, doğada olmayan bir biçim yaratmaktır. </a:t>
            </a:r>
            <a:endParaRPr lang="tr-TR"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59632" y="404664"/>
            <a:ext cx="7488832" cy="5688632"/>
          </a:xfrm>
        </p:spPr>
        <p:txBody>
          <a:bodyPr>
            <a:normAutofit/>
          </a:bodyPr>
          <a:lstStyle/>
          <a:p>
            <a:pPr algn="just"/>
            <a:r>
              <a:rPr lang="tr-TR" sz="2600" dirty="0" smtClean="0">
                <a:latin typeface="Times New Roman" pitchFamily="18" charset="0"/>
                <a:cs typeface="Times New Roman" pitchFamily="18" charset="0"/>
              </a:rPr>
              <a:t>Bir müzik eserindeki düzenlenmiş sesler, doğada kendiliğinden bulunan sesler değildir. Sanatçının düzen getirdiği seslerin bütünlüğü müzik eserini oluşturur. Çaykovski'nin «Altıncı Senfonisi», Mozart’ın «Kırkıncı Senfonisi» içinde yer alan seslerin organizasyonu, sanatçılarının seslere getirdiği çok özel düzenlerdir. </a:t>
            </a:r>
          </a:p>
          <a:p>
            <a:pPr algn="just"/>
            <a:endParaRPr lang="tr-TR" sz="2600" dirty="0">
              <a:latin typeface="Times New Roman" pitchFamily="18" charset="0"/>
              <a:cs typeface="Times New Roman" pitchFamily="18" charset="0"/>
            </a:endParaRPr>
          </a:p>
          <a:p>
            <a:pPr algn="just"/>
            <a:r>
              <a:rPr lang="tr-TR" sz="2600" dirty="0" smtClean="0">
                <a:latin typeface="Times New Roman" pitchFamily="18" charset="0"/>
                <a:cs typeface="Times New Roman" pitchFamily="18" charset="0"/>
              </a:rPr>
              <a:t>Bu organizasyonun içindeki sesler tek tek ya da karışık olarak doğada bulunmakta ama aynı disiplin ile var olmamaktadır. Sanat eserini özel kılan, seslere getirilen çok özel düzenlere sahip olmalarıdır. </a:t>
            </a:r>
            <a:endParaRPr lang="tr-TR" sz="2600" dirty="0">
              <a:latin typeface="Times New Roman" pitchFamily="18" charset="0"/>
              <a:cs typeface="Times New Roman" pitchFamily="18" charset="0"/>
            </a:endParaRPr>
          </a:p>
        </p:txBody>
      </p:sp>
    </p:spTree>
    <p:extLst>
      <p:ext uri="{BB962C8B-B14F-4D97-AF65-F5344CB8AC3E}">
        <p14:creationId xmlns:p14="http://schemas.microsoft.com/office/powerpoint/2010/main" val="34208503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59632" y="260648"/>
            <a:ext cx="7632848" cy="6336704"/>
          </a:xfrm>
        </p:spPr>
        <p:txBody>
          <a:bodyPr>
            <a:normAutofit/>
          </a:bodyPr>
          <a:lstStyle/>
          <a:p>
            <a:pPr algn="just"/>
            <a:r>
              <a:rPr lang="tr-TR" sz="2600" dirty="0" smtClean="0">
                <a:latin typeface="Times New Roman" pitchFamily="18" charset="0"/>
                <a:cs typeface="Times New Roman" pitchFamily="18" charset="0"/>
              </a:rPr>
              <a:t>Edebiyat eserindeki sessiz ve sesli harflerin düzenlenmesiyle elde edilen sonuç </a:t>
            </a:r>
            <a:r>
              <a:rPr lang="tr-TR" sz="2600" dirty="0" err="1" smtClean="0">
                <a:latin typeface="Times New Roman" pitchFamily="18" charset="0"/>
                <a:cs typeface="Times New Roman" pitchFamily="18" charset="0"/>
              </a:rPr>
              <a:t>hayalgücünün</a:t>
            </a:r>
            <a:r>
              <a:rPr lang="tr-TR" sz="2600" dirty="0" smtClean="0">
                <a:latin typeface="Times New Roman" pitchFamily="18" charset="0"/>
                <a:cs typeface="Times New Roman" pitchFamily="18" charset="0"/>
              </a:rPr>
              <a:t> sonuçlarıdır. </a:t>
            </a:r>
          </a:p>
          <a:p>
            <a:pPr algn="just"/>
            <a:endParaRPr lang="tr-TR" sz="2600" dirty="0">
              <a:latin typeface="Times New Roman" pitchFamily="18" charset="0"/>
              <a:cs typeface="Times New Roman" pitchFamily="18" charset="0"/>
            </a:endParaRPr>
          </a:p>
          <a:p>
            <a:pPr algn="just"/>
            <a:r>
              <a:rPr lang="tr-TR" sz="2600" dirty="0" smtClean="0">
                <a:latin typeface="Times New Roman" pitchFamily="18" charset="0"/>
                <a:cs typeface="Times New Roman" pitchFamily="18" charset="0"/>
              </a:rPr>
              <a:t>Edebiyat eserinin ana taşlarını oluşturan ve soyut imgeler halindeki harf ve </a:t>
            </a:r>
            <a:r>
              <a:rPr lang="tr-TR" sz="2600" dirty="0" err="1" smtClean="0">
                <a:latin typeface="Times New Roman" pitchFamily="18" charset="0"/>
                <a:cs typeface="Times New Roman" pitchFamily="18" charset="0"/>
              </a:rPr>
              <a:t>kelimecikler</a:t>
            </a:r>
            <a:r>
              <a:rPr lang="tr-TR" sz="2600" dirty="0" smtClean="0">
                <a:latin typeface="Times New Roman" pitchFamily="18" charset="0"/>
                <a:cs typeface="Times New Roman" pitchFamily="18" charset="0"/>
              </a:rPr>
              <a:t> sanatçının çalışması dışında da vardır. Günlük yaşamda bir çok insan tarafından özgürce kullanılır.</a:t>
            </a:r>
          </a:p>
          <a:p>
            <a:pPr algn="just"/>
            <a:endParaRPr lang="tr-TR" sz="2600" dirty="0">
              <a:latin typeface="Times New Roman" pitchFamily="18" charset="0"/>
              <a:cs typeface="Times New Roman" pitchFamily="18" charset="0"/>
            </a:endParaRPr>
          </a:p>
          <a:p>
            <a:pPr algn="just"/>
            <a:r>
              <a:rPr lang="tr-TR" sz="2600" dirty="0" smtClean="0">
                <a:latin typeface="Times New Roman" pitchFamily="18" charset="0"/>
                <a:cs typeface="Times New Roman" pitchFamily="18" charset="0"/>
              </a:rPr>
              <a:t>Bir şiir içinde bunların özel bir düzenleme ile kullanılıp sonuca gidilmesi, sanatçının katılımı ve çabası ile oluşandır. Bu çalışma ile sanat eseri ortaya çıkmaktadır.</a:t>
            </a:r>
          </a:p>
        </p:txBody>
      </p:sp>
    </p:spTree>
    <p:extLst>
      <p:ext uri="{BB962C8B-B14F-4D97-AF65-F5344CB8AC3E}">
        <p14:creationId xmlns:p14="http://schemas.microsoft.com/office/powerpoint/2010/main" val="24936138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1285852" y="571480"/>
            <a:ext cx="7500990" cy="6000792"/>
          </a:xfrm>
        </p:spPr>
        <p:txBody>
          <a:bodyPr/>
          <a:lstStyle/>
          <a:p>
            <a:pPr algn="just">
              <a:lnSpc>
                <a:spcPct val="150000"/>
              </a:lnSpc>
              <a:buFont typeface="Wingdings" pitchFamily="2" charset="2"/>
              <a:buChar char="§"/>
            </a:pPr>
            <a:r>
              <a:rPr lang="tr-TR" dirty="0" smtClean="0">
                <a:latin typeface="Times New Roman" pitchFamily="18" charset="0"/>
                <a:cs typeface="Times New Roman" pitchFamily="18" charset="0"/>
              </a:rPr>
              <a:t>Sanat yapıtı uzun bir olgunlaşma ürünüdür. </a:t>
            </a:r>
          </a:p>
          <a:p>
            <a:pPr algn="just">
              <a:lnSpc>
                <a:spcPct val="150000"/>
              </a:lnSpc>
              <a:buFont typeface="Wingdings" pitchFamily="2" charset="2"/>
              <a:buChar char="§"/>
            </a:pPr>
            <a:r>
              <a:rPr lang="tr-TR" dirty="0" smtClean="0">
                <a:latin typeface="Times New Roman" pitchFamily="18" charset="0"/>
                <a:cs typeface="Times New Roman" pitchFamily="18" charset="0"/>
              </a:rPr>
              <a:t>Bize yeni bir mesaj getirmelidir. Kalıcı bir mesaj bir yerden başlayıp bir başka yere köprü olmalıdır. </a:t>
            </a:r>
          </a:p>
          <a:p>
            <a:pPr algn="just">
              <a:lnSpc>
                <a:spcPct val="150000"/>
              </a:lnSpc>
              <a:buFont typeface="Wingdings" pitchFamily="2" charset="2"/>
              <a:buChar char="§"/>
            </a:pPr>
            <a:r>
              <a:rPr lang="tr-TR" dirty="0" smtClean="0">
                <a:latin typeface="Times New Roman" pitchFamily="18" charset="0"/>
                <a:cs typeface="Times New Roman" pitchFamily="18" charset="0"/>
              </a:rPr>
              <a:t>Sanat, içinde kuşkulu karanlık hiçbir nokta taşımamalıdır. </a:t>
            </a:r>
          </a:p>
          <a:p>
            <a:pPr algn="just">
              <a:lnSpc>
                <a:spcPct val="150000"/>
              </a:lnSpc>
              <a:buFont typeface="Wingdings" pitchFamily="2" charset="2"/>
              <a:buChar char="§"/>
            </a:pPr>
            <a:r>
              <a:rPr lang="tr-TR" dirty="0" smtClean="0">
                <a:latin typeface="Times New Roman" pitchFamily="18" charset="0"/>
                <a:cs typeface="Times New Roman" pitchFamily="18" charset="0"/>
              </a:rPr>
              <a:t>Sanat eseri her zaman tek, eşsiz ve benzersizdir. </a:t>
            </a:r>
          </a:p>
          <a:p>
            <a:pPr algn="just">
              <a:lnSpc>
                <a:spcPct val="150000"/>
              </a:lnSpc>
              <a:buFont typeface="Wingdings" pitchFamily="2" charset="2"/>
              <a:buChar char="§"/>
            </a:pPr>
            <a:r>
              <a:rPr lang="tr-TR" dirty="0" smtClean="0">
                <a:latin typeface="Times New Roman" pitchFamily="18" charset="0"/>
                <a:cs typeface="Times New Roman" pitchFamily="18" charset="0"/>
              </a:rPr>
              <a:t>Sanat eseri şeffaf olmalı, kuşkulu ve karanlık hiçbir nokta taşımamalıdır.</a:t>
            </a:r>
          </a:p>
          <a:p>
            <a:pPr algn="just">
              <a:buFont typeface="Wingdings" pitchFamily="2" charset="2"/>
              <a:buChar char="§"/>
            </a:pPr>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1357290" y="642918"/>
            <a:ext cx="7429552" cy="5857916"/>
          </a:xfrm>
        </p:spPr>
        <p:txBody>
          <a:bodyPr/>
          <a:lstStyle/>
          <a:p>
            <a:r>
              <a:rPr lang="tr-TR" sz="3600" b="1" dirty="0" smtClean="0">
                <a:solidFill>
                  <a:srgbClr val="FF0000"/>
                </a:solidFill>
                <a:latin typeface="Times New Roman" pitchFamily="18" charset="0"/>
                <a:cs typeface="Times New Roman" pitchFamily="18" charset="0"/>
              </a:rPr>
              <a:t>Sanatçı</a:t>
            </a:r>
          </a:p>
          <a:p>
            <a:pPr algn="just">
              <a:lnSpc>
                <a:spcPct val="150000"/>
              </a:lnSpc>
            </a:pPr>
            <a:r>
              <a:rPr lang="tr-TR" dirty="0" smtClean="0">
                <a:solidFill>
                  <a:schemeClr val="tx1"/>
                </a:solidFill>
                <a:latin typeface="Times New Roman" pitchFamily="18" charset="0"/>
                <a:cs typeface="Times New Roman" pitchFamily="18" charset="0"/>
              </a:rPr>
              <a:t>          Sanatçı, </a:t>
            </a:r>
            <a:r>
              <a:rPr lang="tr-TR" b="1" dirty="0" smtClean="0">
                <a:solidFill>
                  <a:srgbClr val="FF0000"/>
                </a:solidFill>
                <a:latin typeface="Times New Roman" pitchFamily="18" charset="0"/>
                <a:cs typeface="Times New Roman" pitchFamily="18" charset="0"/>
              </a:rPr>
              <a:t>“güzel sanatların herhangi bir sanat dalında eser veren sanatkar; sinema tiyatro oyuncusu ve müzik eserini icra eden veya okuyan kişi; bir sanatla geçinen kimse</a:t>
            </a:r>
            <a:r>
              <a:rPr lang="tr-TR" dirty="0" smtClean="0">
                <a:solidFill>
                  <a:srgbClr val="FF0000"/>
                </a:solidFill>
                <a:latin typeface="Times New Roman" pitchFamily="18" charset="0"/>
                <a:cs typeface="Times New Roman" pitchFamily="18" charset="0"/>
              </a:rPr>
              <a:t>” </a:t>
            </a:r>
            <a:r>
              <a:rPr lang="tr-TR" dirty="0" smtClean="0">
                <a:solidFill>
                  <a:schemeClr val="tx1"/>
                </a:solidFill>
                <a:latin typeface="Times New Roman" pitchFamily="18" charset="0"/>
                <a:cs typeface="Times New Roman" pitchFamily="18" charset="0"/>
              </a:rPr>
              <a:t>diye tarif edilirken; sanatkar da “</a:t>
            </a:r>
            <a:r>
              <a:rPr lang="tr-TR" b="1" dirty="0" smtClean="0">
                <a:solidFill>
                  <a:srgbClr val="FF0000"/>
                </a:solidFill>
                <a:latin typeface="Times New Roman" pitchFamily="18" charset="0"/>
                <a:cs typeface="Times New Roman" pitchFamily="18" charset="0"/>
              </a:rPr>
              <a:t>sanat eseri ortaya koyan, güzel sanatlardan biriyle uğraşıp bu yolda eser meydana getiren sanatçı</a:t>
            </a:r>
            <a:r>
              <a:rPr lang="tr-TR" dirty="0" smtClean="0">
                <a:solidFill>
                  <a:schemeClr val="tx1"/>
                </a:solidFill>
                <a:latin typeface="Times New Roman" pitchFamily="18" charset="0"/>
                <a:cs typeface="Times New Roman" pitchFamily="18" charset="0"/>
              </a:rPr>
              <a:t>” diye tarif edilmektedir.   </a:t>
            </a:r>
            <a:endParaRPr lang="tr-TR"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357290" y="928670"/>
            <a:ext cx="7498080" cy="3657592"/>
          </a:xfrm>
        </p:spPr>
        <p:txBody>
          <a:bodyPr>
            <a:normAutofit/>
          </a:bodyPr>
          <a:lstStyle/>
          <a:p>
            <a:pPr algn="just">
              <a:lnSpc>
                <a:spcPct val="150000"/>
              </a:lnSpc>
              <a:buNone/>
            </a:pPr>
            <a:r>
              <a:rPr lang="tr-TR" sz="2600" dirty="0" smtClean="0">
                <a:latin typeface="Times New Roman" pitchFamily="18" charset="0"/>
                <a:cs typeface="Times New Roman" pitchFamily="18" charset="0"/>
              </a:rPr>
              <a:t>            Sanat eserleri ve sanatçılar içinde bulundukları zamanı ve o zamanda geçenleri, o zamana karşı sanatçının verdiği tepkileri daha sonraki kuşaklara ifade eden tanıklardır. Yani sanatçı önce çağına tanıklık eder. </a:t>
            </a:r>
            <a:endParaRPr lang="tr-TR" sz="2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1428728" y="1928802"/>
            <a:ext cx="7286676" cy="4572032"/>
          </a:xfrm>
        </p:spPr>
        <p:txBody>
          <a:bodyPr>
            <a:normAutofit/>
          </a:bodyPr>
          <a:lstStyle/>
          <a:p>
            <a:pPr algn="ctr"/>
            <a:r>
              <a:rPr lang="tr-TR" sz="4000" b="1" dirty="0" smtClean="0">
                <a:solidFill>
                  <a:srgbClr val="FF0000"/>
                </a:solidFill>
                <a:latin typeface="Times New Roman" pitchFamily="18" charset="0"/>
                <a:cs typeface="Times New Roman" pitchFamily="18" charset="0"/>
              </a:rPr>
              <a:t>Sanatçıda Bulunması Gereken Özellikler </a:t>
            </a:r>
            <a:endParaRPr lang="tr-TR" sz="40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1357290" y="642918"/>
            <a:ext cx="7358114" cy="5857916"/>
          </a:xfrm>
        </p:spPr>
        <p:txBody>
          <a:bodyPr/>
          <a:lstStyle/>
          <a:p>
            <a:pPr>
              <a:lnSpc>
                <a:spcPct val="150000"/>
              </a:lnSpc>
              <a:buFont typeface="Wingdings" pitchFamily="2" charset="2"/>
              <a:buChar char="ü"/>
            </a:pPr>
            <a:r>
              <a:rPr lang="tr-TR" dirty="0" smtClean="0">
                <a:latin typeface="Times New Roman" pitchFamily="18" charset="0"/>
                <a:cs typeface="Times New Roman" pitchFamily="18" charset="0"/>
              </a:rPr>
              <a:t>Sanatçılar, olup bitenleri herkesten farklı algılayan, ince duygulu ve zevkli, yaşamın güzelliklerini ve çirkinliklerini aynı duyarlılık ve incelikle kavrayan kişidir.  </a:t>
            </a:r>
          </a:p>
          <a:p>
            <a:pPr>
              <a:lnSpc>
                <a:spcPct val="150000"/>
              </a:lnSpc>
              <a:buFont typeface="Wingdings" pitchFamily="2" charset="2"/>
              <a:buChar char="ü"/>
            </a:pPr>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rgbClr val="FF0000"/>
                </a:solidFill>
                <a:effectLst/>
                <a:latin typeface="Times New Roman" pitchFamily="18" charset="0"/>
                <a:cs typeface="Times New Roman" pitchFamily="18" charset="0"/>
              </a:rPr>
              <a:t>SANATIN AMACI VE İŞLEVİ</a:t>
            </a:r>
            <a:endParaRPr lang="tr-TR" b="1" dirty="0">
              <a:solidFill>
                <a:srgbClr val="FF0000"/>
              </a:solidFill>
              <a:effectLst/>
              <a:latin typeface="Times New Roman" pitchFamily="18" charset="0"/>
              <a:cs typeface="Times New Roman" pitchFamily="18" charset="0"/>
            </a:endParaRPr>
          </a:p>
        </p:txBody>
      </p:sp>
      <p:sp>
        <p:nvSpPr>
          <p:cNvPr id="3" name="2 İçerik Yer Tutucusu"/>
          <p:cNvSpPr>
            <a:spLocks noGrp="1"/>
          </p:cNvSpPr>
          <p:nvPr>
            <p:ph idx="1"/>
          </p:nvPr>
        </p:nvSpPr>
        <p:spPr>
          <a:xfrm>
            <a:off x="1214414" y="1428736"/>
            <a:ext cx="7498080" cy="5014914"/>
          </a:xfrm>
        </p:spPr>
        <p:txBody>
          <a:bodyPr>
            <a:normAutofit fontScale="92500"/>
          </a:bodyPr>
          <a:lstStyle/>
          <a:p>
            <a:pPr algn="just"/>
            <a:r>
              <a:rPr lang="tr-TR" sz="2600" dirty="0" smtClean="0">
                <a:latin typeface="Times New Roman" pitchFamily="18" charset="0"/>
                <a:cs typeface="Times New Roman" pitchFamily="18" charset="0"/>
              </a:rPr>
              <a:t>Sanat eseri, doğada kendiliğinden bulunmayan, sanatçı tarafından dünyaya eklenmiş çok özel çalışma ürünleridir.</a:t>
            </a:r>
          </a:p>
          <a:p>
            <a:pPr algn="just"/>
            <a:endParaRPr lang="tr-TR" sz="2600" dirty="0" smtClean="0">
              <a:latin typeface="Times New Roman" pitchFamily="18" charset="0"/>
              <a:cs typeface="Times New Roman" pitchFamily="18" charset="0"/>
            </a:endParaRPr>
          </a:p>
          <a:p>
            <a:pPr algn="just"/>
            <a:r>
              <a:rPr lang="tr-TR" sz="2600" dirty="0" smtClean="0">
                <a:latin typeface="Times New Roman" pitchFamily="18" charset="0"/>
                <a:cs typeface="Times New Roman" pitchFamily="18" charset="0"/>
              </a:rPr>
              <a:t>Sanat eserleri sosyal yaşamın bir sonucudur.</a:t>
            </a:r>
          </a:p>
          <a:p>
            <a:pPr algn="just"/>
            <a:endParaRPr lang="tr-TR" sz="2600" dirty="0" smtClean="0">
              <a:latin typeface="Times New Roman" pitchFamily="18" charset="0"/>
              <a:cs typeface="Times New Roman" pitchFamily="18" charset="0"/>
            </a:endParaRPr>
          </a:p>
          <a:p>
            <a:pPr algn="just"/>
            <a:r>
              <a:rPr lang="tr-TR" sz="2600" dirty="0" smtClean="0">
                <a:latin typeface="Times New Roman" pitchFamily="18" charset="0"/>
                <a:cs typeface="Times New Roman" pitchFamily="18" charset="0"/>
              </a:rPr>
              <a:t>Sosyal yaşamdaki dinsel, duyusal, ulusal, evrensel hedefli pek çok faydayı yerine getirebilir.</a:t>
            </a:r>
          </a:p>
          <a:p>
            <a:pPr algn="just"/>
            <a:endParaRPr lang="tr-TR" sz="2600" dirty="0" smtClean="0">
              <a:latin typeface="Times New Roman" pitchFamily="18" charset="0"/>
              <a:cs typeface="Times New Roman" pitchFamily="18" charset="0"/>
            </a:endParaRPr>
          </a:p>
          <a:p>
            <a:pPr algn="just"/>
            <a:r>
              <a:rPr lang="tr-TR" sz="2600" dirty="0" smtClean="0">
                <a:latin typeface="Times New Roman" pitchFamily="18" charset="0"/>
                <a:cs typeface="Times New Roman" pitchFamily="18" charset="0"/>
              </a:rPr>
              <a:t>Sanat eseri, izleyeni yaşanır dünyanın gerçekliğinden uzaklaştırıp kendi dünyasının gerçekliğine götürür.</a:t>
            </a:r>
          </a:p>
          <a:p>
            <a:pPr algn="just">
              <a:buNone/>
            </a:pPr>
            <a:r>
              <a:rPr lang="tr-TR" sz="2600" dirty="0" smtClean="0">
                <a:latin typeface="Times New Roman" pitchFamily="18" charset="0"/>
                <a:cs typeface="Times New Roman" pitchFamily="18" charset="0"/>
              </a:rPr>
              <a:t>   </a:t>
            </a:r>
            <a:endParaRPr lang="tr-TR" sz="2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357290" y="285728"/>
            <a:ext cx="7500990" cy="6215106"/>
          </a:xfrm>
        </p:spPr>
        <p:txBody>
          <a:bodyPr>
            <a:normAutofit/>
          </a:bodyPr>
          <a:lstStyle/>
          <a:p>
            <a:pPr algn="just"/>
            <a:r>
              <a:rPr lang="tr-TR" sz="2600" dirty="0" smtClean="0">
                <a:latin typeface="Times New Roman" pitchFamily="18" charset="0"/>
                <a:cs typeface="Times New Roman" pitchFamily="18" charset="0"/>
              </a:rPr>
              <a:t>Bir sinema eserini izlediğimizde, kendi zaman ve mekanımızdan ayrılıp sinema eserinin zaman ve mekanında dolaşırız.</a:t>
            </a:r>
          </a:p>
          <a:p>
            <a:pPr algn="just"/>
            <a:endParaRPr lang="tr-TR" sz="2600" dirty="0" smtClean="0">
              <a:latin typeface="Times New Roman" pitchFamily="18" charset="0"/>
              <a:cs typeface="Times New Roman" pitchFamily="18" charset="0"/>
            </a:endParaRPr>
          </a:p>
          <a:p>
            <a:pPr algn="just"/>
            <a:r>
              <a:rPr lang="tr-TR" sz="2600" dirty="0" smtClean="0">
                <a:latin typeface="Times New Roman" pitchFamily="18" charset="0"/>
                <a:cs typeface="Times New Roman" pitchFamily="18" charset="0"/>
              </a:rPr>
              <a:t>Bir resim izleyeni, yine kendi gerçekliğine götürür.</a:t>
            </a:r>
          </a:p>
          <a:p>
            <a:pPr algn="just"/>
            <a:endParaRPr lang="tr-TR" sz="2600" dirty="0" smtClean="0">
              <a:latin typeface="Times New Roman" pitchFamily="18" charset="0"/>
              <a:cs typeface="Times New Roman" pitchFamily="18" charset="0"/>
            </a:endParaRPr>
          </a:p>
          <a:p>
            <a:pPr algn="just"/>
            <a:r>
              <a:rPr lang="tr-TR" sz="2600" dirty="0" smtClean="0">
                <a:latin typeface="Times New Roman" pitchFamily="18" charset="0"/>
                <a:cs typeface="Times New Roman" pitchFamily="18" charset="0"/>
              </a:rPr>
              <a:t>Okuyucu yaşamında karşılamayacağı birçok düşünce ve duyguyu edebiyat eserinde bulabilir. </a:t>
            </a:r>
          </a:p>
          <a:p>
            <a:pPr algn="just"/>
            <a:endParaRPr lang="tr-TR" sz="2600" dirty="0" smtClean="0">
              <a:latin typeface="Times New Roman" pitchFamily="18" charset="0"/>
              <a:cs typeface="Times New Roman" pitchFamily="18" charset="0"/>
            </a:endParaRPr>
          </a:p>
          <a:p>
            <a:pPr algn="just"/>
            <a:r>
              <a:rPr lang="tr-TR" sz="2600" dirty="0" smtClean="0">
                <a:latin typeface="Times New Roman" pitchFamily="18" charset="0"/>
                <a:cs typeface="Times New Roman" pitchFamily="18" charset="0"/>
              </a:rPr>
              <a:t>Sanatın bu yanı, sanat eserini izleyenin, kendi yaşamında bulup yaşayamayacaklarını duyup yaşamasını sağlar.</a:t>
            </a:r>
          </a:p>
          <a:p>
            <a:pPr algn="just"/>
            <a:endParaRPr lang="tr-TR" sz="2600" dirty="0">
              <a:latin typeface="Times New Roman"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357290" y="285728"/>
            <a:ext cx="7286676" cy="6215106"/>
          </a:xfrm>
        </p:spPr>
        <p:txBody>
          <a:bodyPr>
            <a:normAutofit/>
          </a:bodyPr>
          <a:lstStyle/>
          <a:p>
            <a:pPr algn="just"/>
            <a:r>
              <a:rPr lang="tr-TR" sz="2600" dirty="0" smtClean="0">
                <a:latin typeface="Times New Roman" pitchFamily="18" charset="0"/>
                <a:cs typeface="Times New Roman" pitchFamily="18" charset="0"/>
              </a:rPr>
              <a:t>Sanatın işlevlerinden biri, </a:t>
            </a:r>
            <a:r>
              <a:rPr lang="tr-TR" sz="2600" b="1" dirty="0" smtClean="0">
                <a:latin typeface="Times New Roman" pitchFamily="18" charset="0"/>
                <a:cs typeface="Times New Roman" pitchFamily="18" charset="0"/>
              </a:rPr>
              <a:t>bireyler arasındaki iletişimi güçlendirmektir.</a:t>
            </a:r>
          </a:p>
          <a:p>
            <a:pPr algn="just"/>
            <a:endParaRPr lang="tr-TR" sz="2600" b="1" dirty="0" smtClean="0">
              <a:latin typeface="Times New Roman" pitchFamily="18" charset="0"/>
              <a:cs typeface="Times New Roman" pitchFamily="18" charset="0"/>
            </a:endParaRPr>
          </a:p>
          <a:p>
            <a:pPr algn="just"/>
            <a:r>
              <a:rPr lang="tr-TR" sz="2600" dirty="0" smtClean="0">
                <a:latin typeface="Times New Roman" pitchFamily="18" charset="0"/>
                <a:cs typeface="Times New Roman" pitchFamily="18" charset="0"/>
              </a:rPr>
              <a:t>Sanat eserleri manevi değerlerin, güzel ruh durumlarının, sanat izleyicisi tarafından paylaşılmasını gerçekleştirir. Estetik zevk insanlar arasında geliştirilerek, bağlayıcı birlik oluşturulmaya çalışılır. </a:t>
            </a:r>
          </a:p>
          <a:p>
            <a:pPr algn="just"/>
            <a:endParaRPr lang="tr-TR" sz="2600" dirty="0" smtClean="0">
              <a:latin typeface="Times New Roman" pitchFamily="18" charset="0"/>
              <a:cs typeface="Times New Roman" pitchFamily="18" charset="0"/>
            </a:endParaRPr>
          </a:p>
          <a:p>
            <a:pPr algn="just"/>
            <a:r>
              <a:rPr lang="tr-TR" sz="2600" dirty="0" smtClean="0">
                <a:latin typeface="Times New Roman" pitchFamily="18" charset="0"/>
                <a:cs typeface="Times New Roman" pitchFamily="18" charset="0"/>
              </a:rPr>
              <a:t>Sanatın diğer bir işlevi de, </a:t>
            </a:r>
            <a:r>
              <a:rPr lang="tr-TR" sz="2600" b="1" dirty="0" smtClean="0">
                <a:latin typeface="Times New Roman" pitchFamily="18" charset="0"/>
                <a:cs typeface="Times New Roman" pitchFamily="18" charset="0"/>
              </a:rPr>
              <a:t>insanlara yaşantı çeşitlemeleri sunmaktır. </a:t>
            </a:r>
            <a:r>
              <a:rPr lang="tr-TR" sz="2600" dirty="0" smtClean="0">
                <a:latin typeface="Times New Roman" pitchFamily="18" charset="0"/>
                <a:cs typeface="Times New Roman" pitchFamily="18" charset="0"/>
              </a:rPr>
              <a:t>Bu yanıyla sanat, tarihin geçmişinden geleceğe doğru kültür, estetik değerler ve yaşantı çeşitliliği ulaştırma görevi üstlenir. </a:t>
            </a:r>
            <a:endParaRPr lang="tr-TR" sz="2600" b="1" dirty="0" smtClean="0">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357290" y="285728"/>
            <a:ext cx="7429552" cy="6143668"/>
          </a:xfrm>
        </p:spPr>
        <p:txBody>
          <a:bodyPr>
            <a:normAutofit lnSpcReduction="10000"/>
          </a:bodyPr>
          <a:lstStyle/>
          <a:p>
            <a:pPr algn="just"/>
            <a:r>
              <a:rPr lang="tr-TR" sz="2600" dirty="0" smtClean="0">
                <a:latin typeface="Times New Roman" pitchFamily="18" charset="0"/>
                <a:cs typeface="Times New Roman" pitchFamily="18" charset="0"/>
              </a:rPr>
              <a:t>Geçmişten günümüze ulaşan sanat eserleri, yapılış dönemlerinin anlayış ve bilgilerinin edinilmesinde yardımcı bir görevi de yüklenmiş olur. </a:t>
            </a:r>
          </a:p>
          <a:p>
            <a:pPr algn="just"/>
            <a:endParaRPr lang="tr-TR" sz="2600" dirty="0" smtClean="0">
              <a:latin typeface="Times New Roman" pitchFamily="18" charset="0"/>
              <a:cs typeface="Times New Roman" pitchFamily="18" charset="0"/>
            </a:endParaRPr>
          </a:p>
          <a:p>
            <a:pPr algn="just"/>
            <a:r>
              <a:rPr lang="tr-TR" sz="2600" dirty="0" smtClean="0">
                <a:latin typeface="Times New Roman" pitchFamily="18" charset="0"/>
                <a:cs typeface="Times New Roman" pitchFamily="18" charset="0"/>
              </a:rPr>
              <a:t>Sanat eseriyle söylenecek her sözün mutlaka düşünsel bir boyutu da vardır. Çünkü o eser birilerine bir şeyler söylemek için oluşturulmuştur.</a:t>
            </a:r>
          </a:p>
          <a:p>
            <a:pPr algn="just"/>
            <a:endParaRPr lang="tr-TR" sz="2600" dirty="0" smtClean="0">
              <a:latin typeface="Times New Roman" pitchFamily="18" charset="0"/>
              <a:cs typeface="Times New Roman" pitchFamily="18" charset="0"/>
            </a:endParaRPr>
          </a:p>
          <a:p>
            <a:pPr algn="just"/>
            <a:r>
              <a:rPr lang="tr-TR" sz="2600" dirty="0" smtClean="0">
                <a:latin typeface="Times New Roman" pitchFamily="18" charset="0"/>
                <a:cs typeface="Times New Roman" pitchFamily="18" charset="0"/>
              </a:rPr>
              <a:t>Ortaçağ’da kilise, dini düşüncenin yaygınlaşması için sanatın büyülü gücünü kullanmıştır.</a:t>
            </a:r>
          </a:p>
          <a:p>
            <a:pPr algn="just"/>
            <a:endParaRPr lang="tr-TR" sz="2600" dirty="0" smtClean="0">
              <a:latin typeface="Times New Roman" pitchFamily="18" charset="0"/>
              <a:cs typeface="Times New Roman" pitchFamily="18" charset="0"/>
            </a:endParaRPr>
          </a:p>
          <a:p>
            <a:pPr algn="just"/>
            <a:r>
              <a:rPr lang="tr-TR" sz="2600" dirty="0" smtClean="0">
                <a:latin typeface="Times New Roman" pitchFamily="18" charset="0"/>
                <a:cs typeface="Times New Roman" pitchFamily="18" charset="0"/>
              </a:rPr>
              <a:t>Ortaçağ’ın resim ve müziklerinde, insan ruhunu arındırma ve öteki dünya ile bağ kurma konuları işlenmiştir.</a:t>
            </a:r>
          </a:p>
          <a:p>
            <a:pPr marL="82296" indent="0" algn="just">
              <a:buNone/>
            </a:pPr>
            <a:r>
              <a:rPr lang="tr-TR" sz="2600" dirty="0" smtClean="0">
                <a:latin typeface="Times New Roman" pitchFamily="18" charset="0"/>
                <a:cs typeface="Times New Roman" pitchFamily="18" charset="0"/>
              </a:rPr>
              <a:t>  </a:t>
            </a:r>
            <a:endParaRPr lang="tr-TR" sz="2600" dirty="0">
              <a:latin typeface="Times New Roman" pitchFamily="18" charset="0"/>
              <a:cs typeface="Times New Roman"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331640" y="404664"/>
            <a:ext cx="7272808" cy="5976664"/>
          </a:xfrm>
        </p:spPr>
        <p:txBody>
          <a:bodyPr>
            <a:normAutofit/>
          </a:bodyPr>
          <a:lstStyle/>
          <a:p>
            <a:pPr algn="just"/>
            <a:r>
              <a:rPr lang="tr-TR" sz="2600" dirty="0" smtClean="0">
                <a:latin typeface="Times New Roman" pitchFamily="18" charset="0"/>
                <a:cs typeface="Times New Roman" pitchFamily="18" charset="0"/>
              </a:rPr>
              <a:t>Sanatçı bu dönemde kilisenin isteklerini öne çıkararak eserler vermiştir.</a:t>
            </a:r>
            <a:r>
              <a:rPr lang="tr-TR" sz="2600" dirty="0">
                <a:latin typeface="Times New Roman" pitchFamily="18" charset="0"/>
                <a:cs typeface="Times New Roman" pitchFamily="18" charset="0"/>
              </a:rPr>
              <a:t> </a:t>
            </a:r>
            <a:r>
              <a:rPr lang="tr-TR" sz="2600" dirty="0" smtClean="0">
                <a:latin typeface="Times New Roman" pitchFamily="18" charset="0"/>
                <a:cs typeface="Times New Roman" pitchFamily="18" charset="0"/>
              </a:rPr>
              <a:t>Yani sanat özgürce değil, bir baskı altında, söz konusu amaca yönelik oluşturulmuştur.</a:t>
            </a:r>
          </a:p>
          <a:p>
            <a:endParaRPr lang="tr-TR" sz="2600" dirty="0">
              <a:latin typeface="Times New Roman" pitchFamily="18" charset="0"/>
              <a:cs typeface="Times New Roman" pitchFamily="18" charset="0"/>
            </a:endParaRPr>
          </a:p>
          <a:p>
            <a:pPr algn="just"/>
            <a:r>
              <a:rPr lang="tr-TR" sz="2600" dirty="0" smtClean="0">
                <a:latin typeface="Times New Roman" pitchFamily="18" charset="0"/>
                <a:cs typeface="Times New Roman" pitchFamily="18" charset="0"/>
              </a:rPr>
              <a:t>Müzik insan ruhuna en yakın etkide bulunarak onu yaşamın sıkıntılı anlarından, olumsuz duygulardan uzaklaştırır ve ona yaşama ilişkin olumlu duygular aşılır. </a:t>
            </a:r>
          </a:p>
          <a:p>
            <a:pPr algn="just"/>
            <a:endParaRPr lang="tr-TR" sz="2600" dirty="0">
              <a:latin typeface="Times New Roman" pitchFamily="18" charset="0"/>
              <a:cs typeface="Times New Roman" pitchFamily="18" charset="0"/>
            </a:endParaRPr>
          </a:p>
          <a:p>
            <a:pPr algn="just"/>
            <a:r>
              <a:rPr lang="tr-TR" sz="2600" dirty="0" smtClean="0">
                <a:latin typeface="Times New Roman" pitchFamily="18" charset="0"/>
                <a:cs typeface="Times New Roman" pitchFamily="18" charset="0"/>
              </a:rPr>
              <a:t>İlk insanlar doğada iyi ve kötü ruhların hastalık olduğunu düşünmüşler ve kötü ruhların hastalık yaptığına inanmışlardır.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03648" y="548680"/>
            <a:ext cx="7344816" cy="6048672"/>
          </a:xfrm>
        </p:spPr>
        <p:txBody>
          <a:bodyPr>
            <a:normAutofit lnSpcReduction="10000"/>
          </a:bodyPr>
          <a:lstStyle/>
          <a:p>
            <a:pPr algn="just"/>
            <a:r>
              <a:rPr lang="tr-TR" sz="2600" dirty="0" smtClean="0">
                <a:latin typeface="Times New Roman" pitchFamily="18" charset="0"/>
                <a:cs typeface="Times New Roman" pitchFamily="18" charset="0"/>
              </a:rPr>
              <a:t>Hastalık yaptığına inanılan kötü ruhlardan kurtulmak için de büyücüden yardım istemişler, onlar da hastanın bedeninde bulunan kötü ruhu kovmak için şarkılar söyleyerek, tef çalarak, dans ederek bu kötü ruhları kovmaya çalışmışlardır.</a:t>
            </a:r>
          </a:p>
          <a:p>
            <a:pPr algn="just"/>
            <a:endParaRPr lang="tr-TR" sz="2600" dirty="0">
              <a:latin typeface="Times New Roman" pitchFamily="18" charset="0"/>
              <a:cs typeface="Times New Roman" pitchFamily="18" charset="0"/>
            </a:endParaRPr>
          </a:p>
          <a:p>
            <a:pPr algn="just"/>
            <a:r>
              <a:rPr lang="tr-TR" sz="2600" dirty="0" smtClean="0">
                <a:latin typeface="Times New Roman" pitchFamily="18" charset="0"/>
                <a:cs typeface="Times New Roman" pitchFamily="18" charset="0"/>
              </a:rPr>
              <a:t>Biyolojik bir varlık olarak dünyaya gelen insanı, sosyal ve psikolojik gelişmeye kavuşmuş insanlığın ideal katına çıkaran, onu diğer canlılara üstün ve egemen kılan düşünce gücüne sahip olması, düşüncesi ile bilgi üretmesi- tüketmesi, tasarım gücü ve yaratma yeteneğidir.</a:t>
            </a:r>
          </a:p>
          <a:p>
            <a:pPr algn="just"/>
            <a:endParaRPr lang="tr-TR" sz="2600" dirty="0">
              <a:latin typeface="Times New Roman" pitchFamily="18" charset="0"/>
              <a:cs typeface="Times New Roman" pitchFamily="18" charset="0"/>
            </a:endParaRPr>
          </a:p>
          <a:p>
            <a:pPr algn="just"/>
            <a:r>
              <a:rPr lang="tr-TR" sz="2600" dirty="0" smtClean="0">
                <a:latin typeface="Times New Roman" pitchFamily="18" charset="0"/>
                <a:cs typeface="Times New Roman" pitchFamily="18" charset="0"/>
              </a:rPr>
              <a:t>Güzel sanatlar bu yeteneğin en özgür ve en saf uygulama alanıdır.</a:t>
            </a:r>
            <a:endParaRPr lang="tr-TR" sz="2600" dirty="0">
              <a:latin typeface="Times New Roman" pitchFamily="18" charset="0"/>
              <a:cs typeface="Times New Roman"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331640" y="476672"/>
            <a:ext cx="7272808" cy="5904656"/>
          </a:xfrm>
        </p:spPr>
        <p:txBody>
          <a:bodyPr>
            <a:normAutofit/>
          </a:bodyPr>
          <a:lstStyle/>
          <a:p>
            <a:pPr algn="just"/>
            <a:r>
              <a:rPr lang="tr-TR" sz="2600" dirty="0" smtClean="0">
                <a:latin typeface="Times New Roman" pitchFamily="18" charset="0"/>
                <a:cs typeface="Times New Roman" pitchFamily="18" charset="0"/>
              </a:rPr>
              <a:t>Sanat eserlerinde bu özelliklerin daha üst düzeylerde yaşanılması hedeflenir. </a:t>
            </a:r>
          </a:p>
          <a:p>
            <a:pPr algn="just"/>
            <a:endParaRPr lang="tr-TR" sz="2600" dirty="0">
              <a:latin typeface="Times New Roman" pitchFamily="18" charset="0"/>
              <a:cs typeface="Times New Roman" pitchFamily="18" charset="0"/>
            </a:endParaRPr>
          </a:p>
          <a:p>
            <a:pPr algn="just"/>
            <a:r>
              <a:rPr lang="tr-TR" sz="2600" dirty="0" smtClean="0">
                <a:latin typeface="Times New Roman" pitchFamily="18" charset="0"/>
                <a:cs typeface="Times New Roman" pitchFamily="18" charset="0"/>
              </a:rPr>
              <a:t>İnsanı insan kılan değerlerin daha coşkulu ve üst düzeyde yaşanılması istenir.</a:t>
            </a:r>
          </a:p>
          <a:p>
            <a:pPr algn="just"/>
            <a:endParaRPr lang="tr-TR" sz="2600" dirty="0">
              <a:latin typeface="Times New Roman" pitchFamily="18" charset="0"/>
              <a:cs typeface="Times New Roman" pitchFamily="18" charset="0"/>
            </a:endParaRPr>
          </a:p>
          <a:p>
            <a:pPr algn="just"/>
            <a:r>
              <a:rPr lang="tr-TR" sz="2600" dirty="0" smtClean="0">
                <a:latin typeface="Times New Roman" pitchFamily="18" charset="0"/>
                <a:cs typeface="Times New Roman" pitchFamily="18" charset="0"/>
              </a:rPr>
              <a:t>Yaşamın olağan sıkıntısından bunalan birey, sanat ile bunlardan uzaklaşmaya çalışır.</a:t>
            </a:r>
          </a:p>
          <a:p>
            <a:pPr algn="just"/>
            <a:endParaRPr lang="tr-TR" sz="2600" dirty="0">
              <a:latin typeface="Times New Roman" pitchFamily="18" charset="0"/>
              <a:cs typeface="Times New Roman" pitchFamily="18" charset="0"/>
            </a:endParaRPr>
          </a:p>
          <a:p>
            <a:pPr algn="just"/>
            <a:r>
              <a:rPr lang="tr-TR" sz="2600" dirty="0" smtClean="0">
                <a:latin typeface="Times New Roman" pitchFamily="18" charset="0"/>
                <a:cs typeface="Times New Roman" pitchFamily="18" charset="0"/>
              </a:rPr>
              <a:t>Sanat, insanları güzel duygu ve düşünce yüklü ideal dünyasına götürmeyi hedefler.</a:t>
            </a:r>
          </a:p>
          <a:p>
            <a:pPr marL="82296" indent="0" algn="just">
              <a:buNone/>
            </a:pPr>
            <a:endParaRPr lang="tr-TR" sz="2600" dirty="0">
              <a:latin typeface="Times New Roman" pitchFamily="18" charset="0"/>
              <a:cs typeface="Times New Roman"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187624" y="908720"/>
            <a:ext cx="7560840" cy="5688632"/>
          </a:xfrm>
        </p:spPr>
        <p:txBody>
          <a:bodyPr>
            <a:normAutofit/>
          </a:bodyPr>
          <a:lstStyle/>
          <a:p>
            <a:pPr algn="just"/>
            <a:r>
              <a:rPr lang="tr-TR" sz="2600" dirty="0" smtClean="0">
                <a:latin typeface="Times New Roman" pitchFamily="18" charset="0"/>
                <a:cs typeface="Times New Roman" pitchFamily="18" charset="0"/>
              </a:rPr>
              <a:t>Sanat verilerinin pratik faydaya dönük uygulamaları, uygarlıkların teknolojinin ve ekonominin büyümesinde önemli roller oynamıştır.</a:t>
            </a:r>
          </a:p>
          <a:p>
            <a:pPr algn="just"/>
            <a:endParaRPr lang="tr-TR" sz="2600" dirty="0">
              <a:latin typeface="Times New Roman" pitchFamily="18" charset="0"/>
              <a:cs typeface="Times New Roman" pitchFamily="18" charset="0"/>
            </a:endParaRPr>
          </a:p>
          <a:p>
            <a:pPr algn="just"/>
            <a:r>
              <a:rPr lang="tr-TR" sz="2600" dirty="0" smtClean="0">
                <a:latin typeface="Times New Roman" pitchFamily="18" charset="0"/>
                <a:cs typeface="Times New Roman" pitchFamily="18" charset="0"/>
              </a:rPr>
              <a:t>Ayrıca insana özgü güzellik, aşk, ihtiras, nefret gibi duygular sanat eserlerinde somutlaştırılarak ifade edilir. </a:t>
            </a:r>
          </a:p>
          <a:p>
            <a:pPr algn="just"/>
            <a:endParaRPr lang="tr-TR" sz="2600" dirty="0">
              <a:latin typeface="Times New Roman" pitchFamily="18" charset="0"/>
              <a:cs typeface="Times New Roman"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259632" y="476672"/>
            <a:ext cx="7560840" cy="6120680"/>
          </a:xfrm>
        </p:spPr>
        <p:txBody>
          <a:bodyPr/>
          <a:lstStyle/>
          <a:p>
            <a:pPr algn="just"/>
            <a:r>
              <a:rPr lang="tr-TR" sz="2600" dirty="0">
                <a:latin typeface="Times New Roman" pitchFamily="18" charset="0"/>
                <a:cs typeface="Times New Roman" pitchFamily="18" charset="0"/>
              </a:rPr>
              <a:t>Toplumun örf, adet, gelenekler gibi üst yapı kurumlarından etkilenerek kişiliğini bulan sanatçı, eserlerini oluştururken, etkilendiği üst yapı kurumlarına eleştiriler yöneltebilir. </a:t>
            </a:r>
            <a:r>
              <a:rPr lang="tr-TR" sz="2600" dirty="0" smtClean="0">
                <a:latin typeface="Times New Roman" pitchFamily="18" charset="0"/>
                <a:cs typeface="Times New Roman" pitchFamily="18" charset="0"/>
              </a:rPr>
              <a:t>Bunun sonucunda oluşan eserler, törelerin yumuşamasına çağına uymayanların arıtılmasına katkıda bulunabilir. Bu yanıyla da sanat eseri, toplumun ileriye giden çarkının hızını artırabilir.</a:t>
            </a:r>
          </a:p>
          <a:p>
            <a:pPr marL="82296" indent="0" algn="just">
              <a:buNone/>
            </a:pPr>
            <a:endParaRPr lang="tr-TR" sz="2600" dirty="0">
              <a:latin typeface="Times New Roman" pitchFamily="18" charset="0"/>
              <a:cs typeface="Times New Roman"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03648" y="548680"/>
            <a:ext cx="7498080" cy="1143000"/>
          </a:xfrm>
        </p:spPr>
        <p:txBody>
          <a:bodyPr>
            <a:normAutofit/>
          </a:bodyPr>
          <a:lstStyle/>
          <a:p>
            <a:r>
              <a:rPr lang="tr-TR" sz="3600" b="1" dirty="0" smtClean="0">
                <a:solidFill>
                  <a:srgbClr val="FF0000"/>
                </a:solidFill>
                <a:effectLst/>
                <a:latin typeface="Times New Roman" pitchFamily="18" charset="0"/>
                <a:cs typeface="Times New Roman" pitchFamily="18" charset="0"/>
              </a:rPr>
              <a:t>SANATIN ÖZÜ VE GEREĞİ</a:t>
            </a:r>
            <a:endParaRPr lang="tr-TR" sz="3600" b="1" dirty="0">
              <a:solidFill>
                <a:srgbClr val="FF0000"/>
              </a:solidFill>
              <a:effectLst/>
              <a:latin typeface="Times New Roman" pitchFamily="18" charset="0"/>
              <a:cs typeface="Times New Roman" pitchFamily="18" charset="0"/>
            </a:endParaRPr>
          </a:p>
        </p:txBody>
      </p:sp>
      <p:sp>
        <p:nvSpPr>
          <p:cNvPr id="3" name="2 İçerik Yer Tutucusu"/>
          <p:cNvSpPr>
            <a:spLocks noGrp="1"/>
          </p:cNvSpPr>
          <p:nvPr>
            <p:ph idx="1"/>
          </p:nvPr>
        </p:nvSpPr>
        <p:spPr>
          <a:xfrm>
            <a:off x="1435608" y="2060848"/>
            <a:ext cx="7498080" cy="4187552"/>
          </a:xfrm>
        </p:spPr>
        <p:txBody>
          <a:bodyPr>
            <a:normAutofit/>
          </a:bodyPr>
          <a:lstStyle/>
          <a:p>
            <a:r>
              <a:rPr lang="tr-TR" sz="2600" dirty="0" smtClean="0">
                <a:latin typeface="Times New Roman" pitchFamily="18" charset="0"/>
                <a:cs typeface="Times New Roman" pitchFamily="18" charset="0"/>
              </a:rPr>
              <a:t>Sanatın oluşturulmasında öncelikle duygu ve istek gerekir.</a:t>
            </a:r>
          </a:p>
          <a:p>
            <a:endParaRPr lang="tr-TR" sz="2600" dirty="0">
              <a:latin typeface="Times New Roman" pitchFamily="18" charset="0"/>
              <a:cs typeface="Times New Roman" pitchFamily="18" charset="0"/>
            </a:endParaRPr>
          </a:p>
          <a:p>
            <a:r>
              <a:rPr lang="tr-TR" sz="2600" dirty="0" smtClean="0">
                <a:latin typeface="Times New Roman" pitchFamily="18" charset="0"/>
                <a:cs typeface="Times New Roman" pitchFamily="18" charset="0"/>
              </a:rPr>
              <a:t>İstek, istenilen sonucun önceden tasarlanmasıdır.</a:t>
            </a:r>
          </a:p>
          <a:p>
            <a:endParaRPr lang="tr-TR" sz="2600" dirty="0">
              <a:latin typeface="Times New Roman" pitchFamily="18" charset="0"/>
              <a:cs typeface="Times New Roman" pitchFamily="18" charset="0"/>
            </a:endParaRPr>
          </a:p>
          <a:p>
            <a:r>
              <a:rPr lang="tr-TR" sz="2600" dirty="0" smtClean="0">
                <a:latin typeface="Times New Roman" pitchFamily="18" charset="0"/>
                <a:cs typeface="Times New Roman" pitchFamily="18" charset="0"/>
              </a:rPr>
              <a:t>Sanat eserinin yaratımında, sanatçının yaptığı işten zevk alması da gerekli olanlardandır.</a:t>
            </a:r>
          </a:p>
          <a:p>
            <a:endParaRPr lang="tr-TR" sz="2600" dirty="0">
              <a:latin typeface="Times New Roman" pitchFamily="18" charset="0"/>
              <a:cs typeface="Times New Roman" pitchFamily="18" charset="0"/>
            </a:endParaRPr>
          </a:p>
          <a:p>
            <a:pPr marL="82296" indent="0">
              <a:buNone/>
            </a:pPr>
            <a:r>
              <a:rPr lang="tr-TR" sz="2600" dirty="0" smtClean="0">
                <a:latin typeface="Times New Roman" pitchFamily="18" charset="0"/>
                <a:cs typeface="Times New Roman" pitchFamily="18" charset="0"/>
              </a:rPr>
              <a:t> </a:t>
            </a:r>
            <a:endParaRPr lang="tr-TR" sz="2600" dirty="0">
              <a:latin typeface="Times New Roman" pitchFamily="18" charset="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259632" y="476672"/>
            <a:ext cx="7488832" cy="6048672"/>
          </a:xfrm>
        </p:spPr>
        <p:txBody>
          <a:bodyPr>
            <a:normAutofit/>
          </a:bodyPr>
          <a:lstStyle/>
          <a:p>
            <a:pPr algn="just"/>
            <a:r>
              <a:rPr lang="tr-TR" sz="2600" dirty="0" smtClean="0">
                <a:latin typeface="Times New Roman" pitchFamily="18" charset="0"/>
                <a:cs typeface="Times New Roman" pitchFamily="18" charset="0"/>
              </a:rPr>
              <a:t>Sanatçı bu zevk ile bir sanat eseri yapma uğraşına yönelir. Ancak ilkel insanın, ilk yaratımlarında bu zevki oluşturabilecek bir ilk sanat eseri yoktur. Bu durumda olmayan sanat eserinin zevkinden de söz edemeyiz. İlk sanat eseri oluşumunun bazı tesadüflerin yardımı ile gerçekleştiğini söyleyebiliriz. </a:t>
            </a:r>
          </a:p>
          <a:p>
            <a:pPr algn="just"/>
            <a:endParaRPr lang="tr-TR" sz="2600" dirty="0">
              <a:latin typeface="Times New Roman" pitchFamily="18" charset="0"/>
              <a:cs typeface="Times New Roman" pitchFamily="18" charset="0"/>
            </a:endParaRPr>
          </a:p>
          <a:p>
            <a:pPr algn="just"/>
            <a:r>
              <a:rPr lang="tr-TR" sz="2600" dirty="0" smtClean="0">
                <a:latin typeface="Times New Roman" pitchFamily="18" charset="0"/>
                <a:cs typeface="Times New Roman" pitchFamily="18" charset="0"/>
              </a:rPr>
              <a:t>Sanatın özünü konularının içindekiler, temalar, anlamlar oluşturmaktadır.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03648" y="548680"/>
            <a:ext cx="7498080" cy="5880720"/>
          </a:xfrm>
        </p:spPr>
        <p:txBody>
          <a:bodyPr>
            <a:normAutofit/>
          </a:bodyPr>
          <a:lstStyle/>
          <a:p>
            <a:pPr algn="just"/>
            <a:r>
              <a:rPr lang="tr-TR" sz="2600" dirty="0" smtClean="0">
                <a:latin typeface="Times New Roman" pitchFamily="18" charset="0"/>
                <a:cs typeface="Times New Roman" pitchFamily="18" charset="0"/>
              </a:rPr>
              <a:t>Eski Mısır’da gerçek yaşamın bu dünyada değil öteki dünyada olduğu, gerçek evin de mezarlar olduğu, bu dünyadaki evlerin birer misafirhane olduğu toplumsal değer olarak vurgulanmıştır.</a:t>
            </a:r>
          </a:p>
          <a:p>
            <a:pPr algn="just"/>
            <a:endParaRPr lang="tr-TR" sz="2600" dirty="0">
              <a:latin typeface="Times New Roman" pitchFamily="18" charset="0"/>
              <a:cs typeface="Times New Roman" pitchFamily="18" charset="0"/>
            </a:endParaRPr>
          </a:p>
          <a:p>
            <a:pPr algn="just"/>
            <a:r>
              <a:rPr lang="tr-TR" sz="2600" dirty="0" smtClean="0">
                <a:latin typeface="Times New Roman" pitchFamily="18" charset="0"/>
                <a:cs typeface="Times New Roman" pitchFamily="18" charset="0"/>
              </a:rPr>
              <a:t>Yapılan törenlerde ve eğlencelerde bir ölünün mumyalanmış vücudu insanlar arasında dolaştırılmakta ve her koşulda ölüm insanlara hatırlatılmakta idi.   </a:t>
            </a:r>
          </a:p>
          <a:p>
            <a:pPr algn="just"/>
            <a:endParaRPr lang="tr-TR" sz="2600" dirty="0">
              <a:latin typeface="Times New Roman" pitchFamily="18" charset="0"/>
              <a:cs typeface="Times New Roman" pitchFamily="18" charset="0"/>
            </a:endParaRPr>
          </a:p>
          <a:p>
            <a:pPr algn="just"/>
            <a:r>
              <a:rPr lang="tr-TR" sz="2600" dirty="0" smtClean="0">
                <a:latin typeface="Times New Roman" pitchFamily="18" charset="0"/>
                <a:cs typeface="Times New Roman" pitchFamily="18" charset="0"/>
              </a:rPr>
              <a:t>Sanatı oluşturan öz varlıkların, bireylerin, toplumsal ilişkilerin, her türlü yaşamın anlaşılmaz yanlarından güç alarak gelişir. </a:t>
            </a:r>
            <a:endParaRPr lang="tr-TR" sz="2600" dirty="0">
              <a:latin typeface="Times New Roman" pitchFamily="18" charset="0"/>
              <a:cs typeface="Times New Roman"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259632" y="285728"/>
            <a:ext cx="7674056" cy="6455640"/>
          </a:xfrm>
        </p:spPr>
        <p:txBody>
          <a:bodyPr>
            <a:normAutofit/>
          </a:bodyPr>
          <a:lstStyle/>
          <a:p>
            <a:pPr marL="82296" indent="0" algn="ctr">
              <a:buNone/>
            </a:pPr>
            <a:r>
              <a:rPr lang="tr-TR" sz="4800" b="1" dirty="0" smtClean="0">
                <a:solidFill>
                  <a:srgbClr val="FF0000"/>
                </a:solidFill>
                <a:latin typeface="Times New Roman" pitchFamily="18" charset="0"/>
                <a:cs typeface="Times New Roman" pitchFamily="18" charset="0"/>
              </a:rPr>
              <a:t>SANAT VE BİLİM </a:t>
            </a:r>
            <a:endParaRPr lang="tr-TR" sz="4800" b="1" dirty="0">
              <a:solidFill>
                <a:srgbClr val="FF0000"/>
              </a:solidFill>
              <a:latin typeface="Times New Roman" pitchFamily="18" charset="0"/>
              <a:cs typeface="Times New Roman" pitchFamily="18" charset="0"/>
            </a:endParaRPr>
          </a:p>
          <a:p>
            <a:pPr marL="82296" indent="0">
              <a:buNone/>
            </a:pPr>
            <a:endParaRPr lang="tr-TR" sz="2600" dirty="0" smtClean="0">
              <a:latin typeface="Times New Roman" pitchFamily="18" charset="0"/>
              <a:cs typeface="Times New Roman" pitchFamily="18" charset="0"/>
            </a:endParaRPr>
          </a:p>
          <a:p>
            <a:pPr marL="82296" indent="0" algn="just">
              <a:buNone/>
            </a:pPr>
            <a:r>
              <a:rPr lang="tr-TR" sz="2600" b="1" dirty="0">
                <a:latin typeface="Times New Roman" pitchFamily="18" charset="0"/>
                <a:cs typeface="Times New Roman" pitchFamily="18" charset="0"/>
              </a:rPr>
              <a:t> </a:t>
            </a:r>
            <a:r>
              <a:rPr lang="tr-TR" sz="2600" b="1" dirty="0" smtClean="0">
                <a:latin typeface="Times New Roman" pitchFamily="18" charset="0"/>
                <a:cs typeface="Times New Roman" pitchFamily="18" charset="0"/>
              </a:rPr>
              <a:t>      </a:t>
            </a:r>
            <a:r>
              <a:rPr lang="tr-TR" sz="2800" b="1" dirty="0" smtClean="0">
                <a:latin typeface="Times New Roman" pitchFamily="18" charset="0"/>
                <a:cs typeface="Times New Roman" pitchFamily="18" charset="0"/>
              </a:rPr>
              <a:t>Bilim</a:t>
            </a:r>
            <a:r>
              <a:rPr lang="tr-TR" sz="2800" dirty="0" smtClean="0">
                <a:latin typeface="Times New Roman" pitchFamily="18" charset="0"/>
                <a:cs typeface="Times New Roman" pitchFamily="18" charset="0"/>
              </a:rPr>
              <a:t>, yasalara uygun ya da deneysel yöntemlerle doğrulanmış belirli olgu, konu  ya da olay sınıflandırmalarına ait bilgileri toplayan tutarlı bütündür.</a:t>
            </a:r>
          </a:p>
          <a:p>
            <a:pPr marL="82296" indent="0" algn="just">
              <a:buNone/>
            </a:pPr>
            <a:endParaRPr lang="tr-TR" sz="2800" dirty="0" smtClean="0">
              <a:latin typeface="Times New Roman" pitchFamily="18" charset="0"/>
              <a:cs typeface="Times New Roman" pitchFamily="18" charset="0"/>
            </a:endParaRPr>
          </a:p>
          <a:p>
            <a:pPr marL="82296" indent="0" algn="just">
              <a:buNone/>
            </a:pPr>
            <a:r>
              <a:rPr lang="tr-TR" sz="2800" dirty="0">
                <a:latin typeface="Times New Roman" pitchFamily="18" charset="0"/>
                <a:cs typeface="Times New Roman" pitchFamily="18" charset="0"/>
              </a:rPr>
              <a:t> </a:t>
            </a:r>
            <a:r>
              <a:rPr lang="tr-TR" sz="2800" dirty="0" smtClean="0">
                <a:latin typeface="Times New Roman" pitchFamily="18" charset="0"/>
                <a:cs typeface="Times New Roman" pitchFamily="18" charset="0"/>
              </a:rPr>
              <a:t>       Bilim, bilgi ile var olur. Bilgi ise süje ile obje arasındaki ilişkidir.</a:t>
            </a:r>
          </a:p>
          <a:p>
            <a:pPr marL="82296" indent="0" algn="just">
              <a:buNone/>
            </a:pPr>
            <a:endParaRPr lang="tr-TR" sz="2800" dirty="0" smtClean="0">
              <a:latin typeface="Times New Roman" pitchFamily="18" charset="0"/>
              <a:cs typeface="Times New Roman" pitchFamily="18" charset="0"/>
            </a:endParaRPr>
          </a:p>
          <a:p>
            <a:pPr marL="82296" indent="0" algn="just">
              <a:buNone/>
            </a:pPr>
            <a:r>
              <a:rPr lang="tr-TR" sz="2800" dirty="0">
                <a:latin typeface="Times New Roman" pitchFamily="18" charset="0"/>
                <a:cs typeface="Times New Roman" pitchFamily="18" charset="0"/>
              </a:rPr>
              <a:t> </a:t>
            </a:r>
            <a:r>
              <a:rPr lang="tr-TR" sz="2800" dirty="0" smtClean="0">
                <a:latin typeface="Times New Roman" pitchFamily="18" charset="0"/>
                <a:cs typeface="Times New Roman" pitchFamily="18" charset="0"/>
              </a:rPr>
              <a:t>        Bilgide süje insandır. Obje ise insanı algılamaya, düşünmeye, sezmeye, kısaca fiziki ve ruhsal çalışmaya iten şeylerdir.</a:t>
            </a:r>
            <a:endParaRPr lang="tr-TR" sz="2800" dirty="0">
              <a:latin typeface="Times New Roman" pitchFamily="18" charset="0"/>
              <a:cs typeface="Times New Roman" pitchFamily="18" charset="0"/>
            </a:endParaRPr>
          </a:p>
        </p:txBody>
      </p:sp>
    </p:spTree>
    <p:extLst>
      <p:ext uri="{BB962C8B-B14F-4D97-AF65-F5344CB8AC3E}">
        <p14:creationId xmlns:p14="http://schemas.microsoft.com/office/powerpoint/2010/main" val="16898419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00100" y="285728"/>
            <a:ext cx="7964388" cy="6572272"/>
          </a:xfrm>
        </p:spPr>
        <p:txBody>
          <a:bodyPr>
            <a:normAutofit lnSpcReduction="10000"/>
          </a:bodyPr>
          <a:lstStyle/>
          <a:p>
            <a:pPr marL="82296" indent="0" algn="just">
              <a:buNone/>
            </a:pPr>
            <a:r>
              <a:rPr lang="tr-TR" sz="2600" dirty="0" smtClean="0">
                <a:latin typeface="Times New Roman" pitchFamily="18" charset="0"/>
                <a:cs typeface="Times New Roman" pitchFamily="18" charset="0"/>
              </a:rPr>
              <a:t>       Bilimde süje ile obje arasındaki ilişki dil ile ifade edilirken, dil sanattaki ifade araçlarından sadece bir tanesidir. Diğer başlıca araçlar </a:t>
            </a:r>
            <a:r>
              <a:rPr lang="tr-TR" sz="2600" dirty="0" smtClean="0">
                <a:solidFill>
                  <a:srgbClr val="FF0000"/>
                </a:solidFill>
                <a:latin typeface="Times New Roman" pitchFamily="18" charset="0"/>
                <a:cs typeface="Times New Roman" pitchFamily="18" charset="0"/>
              </a:rPr>
              <a:t>hacim, renk, kütle, hareket</a:t>
            </a:r>
            <a:r>
              <a:rPr lang="tr-TR" sz="2600" dirty="0" smtClean="0">
                <a:latin typeface="Times New Roman" pitchFamily="18" charset="0"/>
                <a:cs typeface="Times New Roman" pitchFamily="18" charset="0"/>
              </a:rPr>
              <a:t>tir. </a:t>
            </a:r>
          </a:p>
          <a:p>
            <a:pPr marL="82296" indent="0" algn="just">
              <a:buNone/>
            </a:pPr>
            <a:endParaRPr lang="tr-TR" sz="2600" dirty="0" smtClean="0">
              <a:latin typeface="Times New Roman" pitchFamily="18" charset="0"/>
              <a:cs typeface="Times New Roman" pitchFamily="18" charset="0"/>
            </a:endParaRPr>
          </a:p>
          <a:p>
            <a:pPr marL="82296" indent="0" algn="just">
              <a:buNone/>
            </a:pPr>
            <a:r>
              <a:rPr lang="tr-TR" sz="2600" dirty="0" smtClean="0">
                <a:latin typeface="Times New Roman" pitchFamily="18" charset="0"/>
                <a:cs typeface="Times New Roman" pitchFamily="18" charset="0"/>
              </a:rPr>
              <a:t>       Sanatçı eserini, kendine özgü var olanın ötesinde kavradığı oranda, sanat eseri tarih üstü bir nitelik kazanır. Sanatçı ile obje arasında kurulan ilişki bununla sınırlanamaz. </a:t>
            </a:r>
          </a:p>
          <a:p>
            <a:pPr marL="82296" indent="0" algn="just">
              <a:buNone/>
            </a:pPr>
            <a:endParaRPr lang="tr-TR" sz="2600" dirty="0" smtClean="0">
              <a:latin typeface="Times New Roman" pitchFamily="18" charset="0"/>
              <a:cs typeface="Times New Roman" pitchFamily="18" charset="0"/>
            </a:endParaRPr>
          </a:p>
          <a:p>
            <a:pPr marL="82296" indent="0" algn="just">
              <a:buNone/>
            </a:pPr>
            <a:r>
              <a:rPr lang="tr-TR" sz="2600" dirty="0" smtClean="0">
                <a:latin typeface="Times New Roman" pitchFamily="18" charset="0"/>
                <a:cs typeface="Times New Roman" pitchFamily="18" charset="0"/>
              </a:rPr>
              <a:t>       Sanat eseri her bir devirde yeni bir temel olur. Yani bu objelere geri dönülür ve değişik şekilde ifade edilir. </a:t>
            </a:r>
            <a:r>
              <a:rPr lang="tr-TR" sz="2600" smtClean="0">
                <a:latin typeface="Times New Roman" pitchFamily="18" charset="0"/>
                <a:cs typeface="Times New Roman" pitchFamily="18" charset="0"/>
              </a:rPr>
              <a:t>Oysa </a:t>
            </a:r>
            <a:r>
              <a:rPr lang="tr-TR" sz="2600" dirty="0" smtClean="0">
                <a:latin typeface="Times New Roman" pitchFamily="18" charset="0"/>
                <a:cs typeface="Times New Roman" pitchFamily="18" charset="0"/>
              </a:rPr>
              <a:t>bilim ve felsefede, bir objeyi bilgi haline getirdikten sonra, bir daha o objeye dönülmez. Bilim vardığı noktadan daha ileriye götürülmeye çalışılır. Sanatta bir etkileşim olmasına rağmen, bırakılan noktadan ileriye götürme gibi bir durum yoktur. </a:t>
            </a:r>
          </a:p>
        </p:txBody>
      </p:sp>
    </p:spTree>
    <p:extLst>
      <p:ext uri="{BB962C8B-B14F-4D97-AF65-F5344CB8AC3E}">
        <p14:creationId xmlns:p14="http://schemas.microsoft.com/office/powerpoint/2010/main" val="16898419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71538" y="214290"/>
            <a:ext cx="7858180" cy="6643710"/>
          </a:xfrm>
        </p:spPr>
        <p:txBody>
          <a:bodyPr>
            <a:normAutofit lnSpcReduction="10000"/>
          </a:bodyPr>
          <a:lstStyle/>
          <a:p>
            <a:pPr marL="82296" indent="0" algn="just">
              <a:buNone/>
            </a:pPr>
            <a:r>
              <a:rPr lang="tr-TR" sz="2600" dirty="0" smtClean="0">
                <a:latin typeface="Times New Roman" pitchFamily="18" charset="0"/>
                <a:cs typeface="Times New Roman" pitchFamily="18" charset="0"/>
              </a:rPr>
              <a:t>         Bilim ve sanat toplumun bir evresinde, birleşik bir dünya görüşünde yola çıkar ve aynı gerçekleri ifade etmek ister. Bu ifade biçiminde sanat, bilimin ortaya koyduğu gerçeklerden yararlanır.</a:t>
            </a:r>
          </a:p>
          <a:p>
            <a:pPr marL="82296" indent="0" algn="just">
              <a:buNone/>
            </a:pPr>
            <a:endParaRPr lang="tr-TR" sz="2600" dirty="0" smtClean="0">
              <a:latin typeface="Times New Roman" pitchFamily="18" charset="0"/>
              <a:cs typeface="Times New Roman" pitchFamily="18" charset="0"/>
            </a:endParaRPr>
          </a:p>
          <a:p>
            <a:pPr marL="82296" indent="0" algn="just">
              <a:buNone/>
            </a:pPr>
            <a:r>
              <a:rPr lang="tr-TR" sz="2600" dirty="0" smtClean="0">
                <a:latin typeface="Times New Roman" pitchFamily="18" charset="0"/>
                <a:cs typeface="Times New Roman" pitchFamily="18" charset="0"/>
              </a:rPr>
              <a:t>     Bilim toplum, uzay ve zaman için doğru sayılması gereken gerçek için çalışır. Sanat ise değer ve etkisini hiçbir yerde ve zamanda yitirmeyecek bir güzeli ve güzelliği araştırır.</a:t>
            </a:r>
          </a:p>
          <a:p>
            <a:pPr marL="82296" indent="0" algn="just">
              <a:buNone/>
            </a:pPr>
            <a:endParaRPr lang="tr-TR" sz="2600" dirty="0">
              <a:latin typeface="Times New Roman" pitchFamily="18" charset="0"/>
              <a:cs typeface="Times New Roman" pitchFamily="18" charset="0"/>
            </a:endParaRPr>
          </a:p>
          <a:p>
            <a:pPr marL="82296" indent="0" algn="just">
              <a:buNone/>
            </a:pPr>
            <a:r>
              <a:rPr lang="tr-TR" sz="2600" dirty="0" smtClean="0">
                <a:latin typeface="Times New Roman" pitchFamily="18" charset="0"/>
                <a:cs typeface="Times New Roman" pitchFamily="18" charset="0"/>
              </a:rPr>
              <a:t>        Bilimin amacı, yaşamı pratikleştirmek ve kolaylaştırmaktır.</a:t>
            </a:r>
          </a:p>
          <a:p>
            <a:pPr marL="82296" indent="0" algn="just">
              <a:buNone/>
            </a:pPr>
            <a:endParaRPr lang="tr-TR" sz="2600" dirty="0">
              <a:latin typeface="Times New Roman" pitchFamily="18" charset="0"/>
              <a:cs typeface="Times New Roman" pitchFamily="18" charset="0"/>
            </a:endParaRPr>
          </a:p>
          <a:p>
            <a:pPr marL="82296" indent="0" algn="just">
              <a:buNone/>
            </a:pPr>
            <a:r>
              <a:rPr lang="tr-TR" sz="2600" dirty="0" smtClean="0">
                <a:latin typeface="Times New Roman" pitchFamily="18" charset="0"/>
                <a:cs typeface="Times New Roman" pitchFamily="18" charset="0"/>
              </a:rPr>
              <a:t>       Bilimin ortaya koyduğu gerçekler ışığında üretilen araç ve gereçler, insanların yaşamlarında gündelik faydaya hizmet ederler. </a:t>
            </a:r>
            <a:endParaRPr lang="tr-TR" sz="2600" dirty="0">
              <a:latin typeface="Times New Roman" pitchFamily="18" charset="0"/>
              <a:cs typeface="Times New Roman" pitchFamily="18" charset="0"/>
            </a:endParaRPr>
          </a:p>
        </p:txBody>
      </p:sp>
    </p:spTree>
    <p:extLst>
      <p:ext uri="{BB962C8B-B14F-4D97-AF65-F5344CB8AC3E}">
        <p14:creationId xmlns:p14="http://schemas.microsoft.com/office/powerpoint/2010/main" val="16898419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299130" y="451512"/>
            <a:ext cx="7593349" cy="6145839"/>
          </a:xfrm>
        </p:spPr>
        <p:txBody>
          <a:bodyPr>
            <a:normAutofit/>
          </a:bodyPr>
          <a:lstStyle/>
          <a:p>
            <a:pPr marL="82296" indent="0" algn="just">
              <a:buNone/>
            </a:pPr>
            <a:r>
              <a:rPr lang="tr-TR" sz="2600" dirty="0">
                <a:latin typeface="Times New Roman" pitchFamily="18" charset="0"/>
                <a:cs typeface="Times New Roman" pitchFamily="18" charset="0"/>
              </a:rPr>
              <a:t> </a:t>
            </a:r>
            <a:r>
              <a:rPr lang="tr-TR" sz="2600" dirty="0" smtClean="0">
                <a:latin typeface="Times New Roman" pitchFamily="18" charset="0"/>
                <a:cs typeface="Times New Roman" pitchFamily="18" charset="0"/>
              </a:rPr>
              <a:t>      Bilim dünyayı nesnel olarak açıklamak ister.</a:t>
            </a:r>
          </a:p>
          <a:p>
            <a:pPr marL="82296" indent="0">
              <a:buNone/>
            </a:pPr>
            <a:endParaRPr lang="tr-TR" sz="2600" dirty="0">
              <a:latin typeface="Times New Roman" pitchFamily="18" charset="0"/>
              <a:cs typeface="Times New Roman" pitchFamily="18" charset="0"/>
            </a:endParaRPr>
          </a:p>
          <a:p>
            <a:pPr marL="82296" indent="0" algn="just">
              <a:buNone/>
            </a:pPr>
            <a:r>
              <a:rPr lang="tr-TR" sz="2600" dirty="0" smtClean="0">
                <a:latin typeface="Times New Roman" pitchFamily="18" charset="0"/>
                <a:cs typeface="Times New Roman" pitchFamily="18" charset="0"/>
              </a:rPr>
              <a:t>       Sanat ise dünyayı olması gerektiği gibi ifade etmeye çalışır.</a:t>
            </a:r>
          </a:p>
          <a:p>
            <a:pPr marL="82296" indent="0">
              <a:buNone/>
            </a:pPr>
            <a:endParaRPr lang="tr-TR" sz="2600" dirty="0">
              <a:latin typeface="Times New Roman" pitchFamily="18" charset="0"/>
              <a:cs typeface="Times New Roman" pitchFamily="18" charset="0"/>
            </a:endParaRPr>
          </a:p>
          <a:p>
            <a:pPr marL="82296" indent="0" algn="just">
              <a:buNone/>
            </a:pPr>
            <a:r>
              <a:rPr lang="tr-TR" sz="2600" dirty="0" smtClean="0">
                <a:latin typeface="Times New Roman" pitchFamily="18" charset="0"/>
                <a:cs typeface="Times New Roman" pitchFamily="18" charset="0"/>
              </a:rPr>
              <a:t>       Sanat evrenin gerçek şekillerini değiştirir. Sanat eserindeki her şey, sanatçının hayal ettiği biçimler, renkler içinde ele alınır. </a:t>
            </a:r>
          </a:p>
          <a:p>
            <a:pPr marL="82296" indent="0">
              <a:buNone/>
            </a:pPr>
            <a:endParaRPr lang="tr-TR" sz="2600" dirty="0">
              <a:latin typeface="Times New Roman" pitchFamily="18" charset="0"/>
              <a:cs typeface="Times New Roman" pitchFamily="18" charset="0"/>
            </a:endParaRPr>
          </a:p>
          <a:p>
            <a:pPr marL="82296" indent="0" algn="just">
              <a:buNone/>
            </a:pPr>
            <a:r>
              <a:rPr lang="tr-TR" sz="2600" dirty="0" smtClean="0">
                <a:latin typeface="Times New Roman" pitchFamily="18" charset="0"/>
                <a:cs typeface="Times New Roman" pitchFamily="18" charset="0"/>
              </a:rPr>
              <a:t>       Bilim ise doğanın yapısını bozarak yeni bir biçim yaratmaz. Sadece onda saklı olan değişmez nitelikleri, gerçekleri bulmaya çalışır.</a:t>
            </a:r>
          </a:p>
          <a:p>
            <a:pPr marL="82296" indent="0">
              <a:buNone/>
            </a:pPr>
            <a:endParaRPr lang="tr-TR" sz="2600" dirty="0">
              <a:latin typeface="Times New Roman" pitchFamily="18" charset="0"/>
              <a:cs typeface="Times New Roman" pitchFamily="18" charset="0"/>
            </a:endParaRPr>
          </a:p>
        </p:txBody>
      </p:sp>
    </p:spTree>
    <p:extLst>
      <p:ext uri="{BB962C8B-B14F-4D97-AF65-F5344CB8AC3E}">
        <p14:creationId xmlns:p14="http://schemas.microsoft.com/office/powerpoint/2010/main" val="16898419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259632" y="404664"/>
            <a:ext cx="7560840" cy="6192688"/>
          </a:xfrm>
        </p:spPr>
        <p:txBody>
          <a:bodyPr>
            <a:normAutofit/>
          </a:bodyPr>
          <a:lstStyle/>
          <a:p>
            <a:pPr marL="82296" indent="0">
              <a:buNone/>
            </a:pPr>
            <a:r>
              <a:rPr lang="tr-TR" sz="2600" dirty="0" smtClean="0">
                <a:latin typeface="Times New Roman" pitchFamily="18" charset="0"/>
                <a:cs typeface="Times New Roman" pitchFamily="18" charset="0"/>
              </a:rPr>
              <a:t>     Sanat ruha ve duygulara seslenir. </a:t>
            </a:r>
          </a:p>
          <a:p>
            <a:pPr marL="82296" indent="0">
              <a:buNone/>
            </a:pPr>
            <a:endParaRPr lang="tr-TR" sz="2600" dirty="0">
              <a:latin typeface="Times New Roman" pitchFamily="18" charset="0"/>
              <a:cs typeface="Times New Roman" pitchFamily="18" charset="0"/>
            </a:endParaRPr>
          </a:p>
          <a:p>
            <a:pPr marL="82296" indent="0" algn="just">
              <a:buNone/>
            </a:pPr>
            <a:r>
              <a:rPr lang="tr-TR" sz="2600" dirty="0" smtClean="0">
                <a:latin typeface="Times New Roman" pitchFamily="18" charset="0"/>
                <a:cs typeface="Times New Roman" pitchFamily="18" charset="0"/>
              </a:rPr>
              <a:t>     Bilim pratik faydaya hizmet ederken, sanat estetik zevklere hizmet etmiş olur.</a:t>
            </a:r>
          </a:p>
          <a:p>
            <a:pPr marL="82296" indent="0" algn="just">
              <a:buNone/>
            </a:pPr>
            <a:endParaRPr lang="tr-TR" sz="2600" dirty="0">
              <a:latin typeface="Times New Roman" pitchFamily="18" charset="0"/>
              <a:cs typeface="Times New Roman" pitchFamily="18" charset="0"/>
            </a:endParaRPr>
          </a:p>
          <a:p>
            <a:pPr marL="82296" indent="0" algn="just">
              <a:buNone/>
            </a:pPr>
            <a:r>
              <a:rPr lang="tr-TR" sz="2600" dirty="0" smtClean="0">
                <a:latin typeface="Times New Roman" pitchFamily="18" charset="0"/>
                <a:cs typeface="Times New Roman" pitchFamily="18" charset="0"/>
              </a:rPr>
              <a:t>     Sanat, bilimin ele alınışından ve bilinmeye başlamasından çok daha önce var olmuştur. İnsan zihninin kendini ifadesi, doğayı yorumlamasıdır. </a:t>
            </a:r>
          </a:p>
          <a:p>
            <a:pPr marL="82296" indent="0" algn="just">
              <a:buNone/>
            </a:pPr>
            <a:endParaRPr lang="tr-TR" sz="2600" dirty="0">
              <a:latin typeface="Times New Roman" pitchFamily="18" charset="0"/>
              <a:cs typeface="Times New Roman" pitchFamily="18" charset="0"/>
            </a:endParaRPr>
          </a:p>
          <a:p>
            <a:pPr marL="82296" indent="0" algn="just">
              <a:buNone/>
            </a:pPr>
            <a:r>
              <a:rPr lang="tr-TR" sz="2600" dirty="0" smtClean="0">
                <a:latin typeface="Times New Roman" pitchFamily="18" charset="0"/>
                <a:cs typeface="Times New Roman" pitchFamily="18" charset="0"/>
              </a:rPr>
              <a:t>      Toplumun yaşamında sanat ve bilim, kültürün önemli bir yapıtaşıdır. Sanatsız bir toplum, kendini ifadeden yoksun kılar ve ilerlemesi çok zor koşullarda gelişir.</a:t>
            </a:r>
          </a:p>
          <a:p>
            <a:pPr marL="82296" indent="0" algn="just">
              <a:buNone/>
            </a:pPr>
            <a:endParaRPr lang="tr-TR" sz="2600" dirty="0">
              <a:latin typeface="Times New Roman" pitchFamily="18" charset="0"/>
              <a:cs typeface="Times New Roman" pitchFamily="18" charset="0"/>
            </a:endParaRPr>
          </a:p>
        </p:txBody>
      </p:sp>
    </p:spTree>
    <p:extLst>
      <p:ext uri="{BB962C8B-B14F-4D97-AF65-F5344CB8AC3E}">
        <p14:creationId xmlns:p14="http://schemas.microsoft.com/office/powerpoint/2010/main" val="16898419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259632" y="260648"/>
            <a:ext cx="7704856" cy="6408712"/>
          </a:xfrm>
        </p:spPr>
        <p:txBody>
          <a:bodyPr>
            <a:normAutofit lnSpcReduction="10000"/>
          </a:bodyPr>
          <a:lstStyle/>
          <a:p>
            <a:pPr marL="82296" indent="0" algn="just">
              <a:buNone/>
            </a:pPr>
            <a:r>
              <a:rPr lang="tr-TR" sz="2600" dirty="0" smtClean="0">
                <a:latin typeface="Times New Roman" pitchFamily="18" charset="0"/>
                <a:cs typeface="Times New Roman" pitchFamily="18" charset="0"/>
              </a:rPr>
              <a:t>       Rönesans’ta bilimin, sanat ve özellikle resim sanatındaki atılımlarla çok hızlı gelişmesi çarpıcı bir örnektir.</a:t>
            </a:r>
          </a:p>
          <a:p>
            <a:pPr marL="82296" indent="0" algn="just">
              <a:buNone/>
            </a:pPr>
            <a:r>
              <a:rPr lang="tr-TR" sz="2600" dirty="0">
                <a:latin typeface="Times New Roman" pitchFamily="18" charset="0"/>
                <a:cs typeface="Times New Roman" pitchFamily="18" charset="0"/>
              </a:rPr>
              <a:t> </a:t>
            </a:r>
            <a:r>
              <a:rPr lang="tr-TR" sz="2600" dirty="0" smtClean="0">
                <a:latin typeface="Times New Roman" pitchFamily="18" charset="0"/>
                <a:cs typeface="Times New Roman" pitchFamily="18" charset="0"/>
              </a:rPr>
              <a:t>      </a:t>
            </a:r>
          </a:p>
          <a:p>
            <a:pPr marL="82296" indent="0" algn="just">
              <a:buNone/>
            </a:pPr>
            <a:r>
              <a:rPr lang="tr-TR" sz="2600" dirty="0">
                <a:latin typeface="Times New Roman" pitchFamily="18" charset="0"/>
                <a:cs typeface="Times New Roman" pitchFamily="18" charset="0"/>
              </a:rPr>
              <a:t> </a:t>
            </a:r>
            <a:r>
              <a:rPr lang="tr-TR" sz="2600" dirty="0" smtClean="0">
                <a:latin typeface="Times New Roman" pitchFamily="18" charset="0"/>
                <a:cs typeface="Times New Roman" pitchFamily="18" charset="0"/>
              </a:rPr>
              <a:t>     Bilim ve sanatın kesiştikleri bir nokta özgürlüktür. Özgür olmayan bir sanat da, bilim de hedefledikleri yere sağlıklı olarak ulaşamaz. </a:t>
            </a:r>
          </a:p>
          <a:p>
            <a:pPr marL="82296" indent="0" algn="just">
              <a:buNone/>
            </a:pPr>
            <a:endParaRPr lang="tr-TR" sz="2600" dirty="0">
              <a:latin typeface="Times New Roman" pitchFamily="18" charset="0"/>
              <a:cs typeface="Times New Roman" pitchFamily="18" charset="0"/>
            </a:endParaRPr>
          </a:p>
          <a:p>
            <a:pPr marL="82296" indent="0" algn="just">
              <a:buNone/>
            </a:pPr>
            <a:r>
              <a:rPr lang="tr-TR" sz="2600" dirty="0" smtClean="0">
                <a:latin typeface="Times New Roman" pitchFamily="18" charset="0"/>
                <a:cs typeface="Times New Roman" pitchFamily="18" charset="0"/>
              </a:rPr>
              <a:t>     Bilim de sanat da doğaya yöneliktir. İkisi de insanı bütünleştirerek anlamlaştırmaya çalışır. </a:t>
            </a:r>
          </a:p>
          <a:p>
            <a:pPr marL="82296" indent="0" algn="just">
              <a:buNone/>
            </a:pPr>
            <a:r>
              <a:rPr lang="tr-TR" sz="2600" dirty="0">
                <a:latin typeface="Times New Roman" pitchFamily="18" charset="0"/>
                <a:cs typeface="Times New Roman" pitchFamily="18" charset="0"/>
              </a:rPr>
              <a:t> </a:t>
            </a:r>
            <a:endParaRPr lang="tr-TR" sz="2600" dirty="0" smtClean="0">
              <a:latin typeface="Times New Roman" pitchFamily="18" charset="0"/>
              <a:cs typeface="Times New Roman" pitchFamily="18" charset="0"/>
            </a:endParaRPr>
          </a:p>
          <a:p>
            <a:pPr marL="82296" indent="0" algn="just">
              <a:buNone/>
            </a:pPr>
            <a:r>
              <a:rPr lang="tr-TR" sz="2600" dirty="0">
                <a:latin typeface="Times New Roman" pitchFamily="18" charset="0"/>
                <a:cs typeface="Times New Roman" pitchFamily="18" charset="0"/>
              </a:rPr>
              <a:t> </a:t>
            </a:r>
            <a:r>
              <a:rPr lang="tr-TR" sz="2600" dirty="0" smtClean="0">
                <a:latin typeface="Times New Roman" pitchFamily="18" charset="0"/>
                <a:cs typeface="Times New Roman" pitchFamily="18" charset="0"/>
              </a:rPr>
              <a:t>    Bilim dış doğayı bilgi objesi olarak ele alır. </a:t>
            </a:r>
          </a:p>
          <a:p>
            <a:pPr marL="82296" indent="0" algn="just">
              <a:buNone/>
            </a:pPr>
            <a:endParaRPr lang="tr-TR" sz="2600" dirty="0">
              <a:latin typeface="Times New Roman" pitchFamily="18" charset="0"/>
              <a:cs typeface="Times New Roman" pitchFamily="18" charset="0"/>
            </a:endParaRPr>
          </a:p>
          <a:p>
            <a:pPr marL="82296" indent="0" algn="just">
              <a:buNone/>
            </a:pPr>
            <a:r>
              <a:rPr lang="tr-TR" sz="2600" dirty="0" smtClean="0">
                <a:latin typeface="Times New Roman" pitchFamily="18" charset="0"/>
                <a:cs typeface="Times New Roman" pitchFamily="18" charset="0"/>
              </a:rPr>
              <a:t>    Sanat ise insanlaştırılmış, toplum haline getirilmiş doğa ile ilgilenir. </a:t>
            </a:r>
          </a:p>
          <a:p>
            <a:pPr marL="82296" indent="0" algn="just">
              <a:buNone/>
            </a:pPr>
            <a:endParaRPr lang="tr-TR" sz="2600" dirty="0">
              <a:latin typeface="Times New Roman" pitchFamily="18" charset="0"/>
              <a:cs typeface="Times New Roman" pitchFamily="18" charset="0"/>
            </a:endParaRPr>
          </a:p>
        </p:txBody>
      </p:sp>
    </p:spTree>
    <p:extLst>
      <p:ext uri="{BB962C8B-B14F-4D97-AF65-F5344CB8AC3E}">
        <p14:creationId xmlns:p14="http://schemas.microsoft.com/office/powerpoint/2010/main" val="16898419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142976" y="214290"/>
            <a:ext cx="7715304" cy="6429420"/>
          </a:xfrm>
        </p:spPr>
        <p:txBody>
          <a:bodyPr>
            <a:normAutofit/>
          </a:bodyPr>
          <a:lstStyle/>
          <a:p>
            <a:pPr algn="just">
              <a:buNone/>
            </a:pPr>
            <a:r>
              <a:rPr lang="tr-TR" sz="2600" dirty="0" smtClean="0">
                <a:latin typeface="Times New Roman" pitchFamily="18" charset="0"/>
                <a:cs typeface="Times New Roman" pitchFamily="18" charset="0"/>
              </a:rPr>
              <a:t>İtalyan gökbilimci Galileo, dünyanın döndüğünü söylediği için 1633’te  Engizisyon mahkemesinde yargılanmış ve mahkum olmuştur. Ancak dünyanın döndüğü gerçeği daha sonraları ispatlanmış, bu teori temel alınarak değişik buluşlar gerçekleştirilmiştir. Bilimin üzerindeki baskı, sadece buluşların gerçekleştirilmesini ve insanların bunlardan yararlanmasını geciktirmiştir.</a:t>
            </a:r>
          </a:p>
          <a:p>
            <a:pPr algn="just">
              <a:buNone/>
            </a:pPr>
            <a:endParaRPr lang="tr-TR" sz="2600" dirty="0" smtClean="0">
              <a:latin typeface="Times New Roman" pitchFamily="18" charset="0"/>
              <a:cs typeface="Times New Roman" pitchFamily="18" charset="0"/>
            </a:endParaRPr>
          </a:p>
          <a:p>
            <a:pPr algn="just">
              <a:buNone/>
            </a:pPr>
            <a:r>
              <a:rPr lang="tr-TR" sz="2600" dirty="0" smtClean="0">
                <a:latin typeface="Times New Roman" pitchFamily="18" charset="0"/>
                <a:cs typeface="Times New Roman" pitchFamily="18" charset="0"/>
              </a:rPr>
              <a:t>Baskıcı yönetimler ve egemen güçler değişik zamanlarda sanat üzerinde değişik baskılar uygulayarak, gelişmesini geçici de olsa durdurmuşlardır. </a:t>
            </a:r>
            <a:endParaRPr lang="tr-TR" sz="2600" dirty="0">
              <a:latin typeface="Times New Roman" pitchFamily="18" charset="0"/>
              <a:cs typeface="Times New Roman" pitchFamily="18"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259632" y="260648"/>
            <a:ext cx="7488832" cy="6336704"/>
          </a:xfrm>
        </p:spPr>
        <p:txBody>
          <a:bodyPr>
            <a:normAutofit/>
          </a:bodyPr>
          <a:lstStyle/>
          <a:p>
            <a:pPr marL="82296" indent="0" algn="just">
              <a:buNone/>
            </a:pPr>
            <a:r>
              <a:rPr lang="tr-TR" sz="2600" dirty="0" smtClean="0">
                <a:latin typeface="Times New Roman" pitchFamily="18" charset="0"/>
                <a:cs typeface="Times New Roman" pitchFamily="18" charset="0"/>
              </a:rPr>
              <a:t>     Makineleşmenin başlamasıyla, düşünce gücüyle bulunan dünyada, işlevi olmayanlar bir kenara itilmiştir.</a:t>
            </a:r>
          </a:p>
          <a:p>
            <a:pPr marL="82296" indent="0" algn="just">
              <a:buNone/>
            </a:pPr>
            <a:r>
              <a:rPr lang="tr-TR" sz="2600" dirty="0">
                <a:latin typeface="Times New Roman" pitchFamily="18" charset="0"/>
                <a:cs typeface="Times New Roman" pitchFamily="18" charset="0"/>
              </a:rPr>
              <a:t> </a:t>
            </a:r>
            <a:endParaRPr lang="tr-TR" sz="2600" dirty="0" smtClean="0">
              <a:latin typeface="Times New Roman" pitchFamily="18" charset="0"/>
              <a:cs typeface="Times New Roman" pitchFamily="18" charset="0"/>
            </a:endParaRPr>
          </a:p>
          <a:p>
            <a:pPr marL="82296" indent="0" algn="just">
              <a:buNone/>
            </a:pPr>
            <a:r>
              <a:rPr lang="tr-TR" sz="2600" dirty="0">
                <a:latin typeface="Times New Roman" pitchFamily="18" charset="0"/>
                <a:cs typeface="Times New Roman" pitchFamily="18" charset="0"/>
              </a:rPr>
              <a:t> </a:t>
            </a:r>
            <a:r>
              <a:rPr lang="tr-TR" sz="2600" dirty="0" smtClean="0">
                <a:latin typeface="Times New Roman" pitchFamily="18" charset="0"/>
                <a:cs typeface="Times New Roman" pitchFamily="18" charset="0"/>
              </a:rPr>
              <a:t>     Makine endüstrisinin toplumda oluşturduğu değişme, plastik sanatlarda ve mimaride standartlaşmaya doğru yönelmiştir.</a:t>
            </a:r>
          </a:p>
          <a:p>
            <a:pPr marL="82296" indent="0" algn="just">
              <a:buNone/>
            </a:pPr>
            <a:r>
              <a:rPr lang="tr-TR" sz="2600" dirty="0" smtClean="0">
                <a:latin typeface="Times New Roman" pitchFamily="18" charset="0"/>
                <a:cs typeface="Times New Roman" pitchFamily="18" charset="0"/>
              </a:rPr>
              <a:t>   </a:t>
            </a:r>
          </a:p>
          <a:p>
            <a:pPr marL="82296" indent="0" algn="just">
              <a:buNone/>
            </a:pPr>
            <a:r>
              <a:rPr lang="tr-TR" sz="2600" dirty="0">
                <a:latin typeface="Times New Roman" pitchFamily="18" charset="0"/>
                <a:cs typeface="Times New Roman" pitchFamily="18" charset="0"/>
              </a:rPr>
              <a:t> </a:t>
            </a:r>
            <a:r>
              <a:rPr lang="tr-TR" sz="2600" dirty="0" smtClean="0">
                <a:latin typeface="Times New Roman" pitchFamily="18" charset="0"/>
                <a:cs typeface="Times New Roman" pitchFamily="18" charset="0"/>
              </a:rPr>
              <a:t>     Seri üretimin yapılabileceği şartlara, fabrikalara, ürünlerin sergilendiği mağazalara ve sergi salonlarına ihtiyaç duyulmaya başlanmıştır. Kent merkezlerinde fabrikalarda çalışanların oturacağı çok katlı yapılar planlanıp uygulamaya konulmuştur.</a:t>
            </a:r>
            <a:endParaRPr lang="tr-TR" sz="2600" dirty="0">
              <a:latin typeface="Times New Roman" pitchFamily="18" charset="0"/>
              <a:cs typeface="Times New Roman" pitchFamily="18" charset="0"/>
            </a:endParaRPr>
          </a:p>
        </p:txBody>
      </p:sp>
    </p:spTree>
    <p:extLst>
      <p:ext uri="{BB962C8B-B14F-4D97-AF65-F5344CB8AC3E}">
        <p14:creationId xmlns:p14="http://schemas.microsoft.com/office/powerpoint/2010/main" val="16898419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188640"/>
            <a:ext cx="7848872" cy="6552728"/>
          </a:xfrm>
        </p:spPr>
        <p:txBody>
          <a:bodyPr>
            <a:normAutofit/>
          </a:bodyPr>
          <a:lstStyle/>
          <a:p>
            <a:pPr marL="82296" indent="0" algn="just">
              <a:buNone/>
            </a:pPr>
            <a:r>
              <a:rPr lang="tr-TR" sz="2600" dirty="0" smtClean="0">
                <a:latin typeface="Times New Roman" pitchFamily="18" charset="0"/>
                <a:cs typeface="Times New Roman" pitchFamily="18" charset="0"/>
              </a:rPr>
              <a:t>        Üretim ve tüketim ağının kurulması, ihtiyacı olan kara ve demiryolu ağının yapılmasını gerekli kılmıştır. Mimari bireyin ve toplumun ihtiyaçlarını karşılayan bir anlayışla ele alınmıştır.</a:t>
            </a:r>
          </a:p>
          <a:p>
            <a:pPr marL="82296" indent="0" algn="just">
              <a:buNone/>
            </a:pPr>
            <a:endParaRPr lang="tr-TR" sz="2600" dirty="0">
              <a:latin typeface="Times New Roman" pitchFamily="18" charset="0"/>
              <a:cs typeface="Times New Roman" pitchFamily="18" charset="0"/>
            </a:endParaRPr>
          </a:p>
          <a:p>
            <a:pPr marL="82296" indent="0" algn="just">
              <a:buNone/>
            </a:pPr>
            <a:r>
              <a:rPr lang="tr-TR" sz="2600" dirty="0" smtClean="0">
                <a:latin typeface="Times New Roman" pitchFamily="18" charset="0"/>
                <a:cs typeface="Times New Roman" pitchFamily="18" charset="0"/>
              </a:rPr>
              <a:t>       Eski yapılarda çokça görülen süs unsurları ikinci plana itilmiştir ya da terk edilmiştir. </a:t>
            </a:r>
          </a:p>
          <a:p>
            <a:pPr marL="82296" indent="0" algn="just">
              <a:buNone/>
            </a:pPr>
            <a:endParaRPr lang="tr-TR" sz="2600" dirty="0">
              <a:latin typeface="Times New Roman" pitchFamily="18" charset="0"/>
              <a:cs typeface="Times New Roman" pitchFamily="18" charset="0"/>
            </a:endParaRPr>
          </a:p>
          <a:p>
            <a:pPr marL="82296" indent="0" algn="just">
              <a:buNone/>
            </a:pPr>
            <a:r>
              <a:rPr lang="tr-TR" sz="2600" dirty="0" smtClean="0">
                <a:latin typeface="Times New Roman" pitchFamily="18" charset="0"/>
                <a:cs typeface="Times New Roman" pitchFamily="18" charset="0"/>
              </a:rPr>
              <a:t>        Mimari yapılardaki yapı özelliklerinde ilk sırayı, gereken ihtiyaçların karşılanması esas almıştır.</a:t>
            </a:r>
          </a:p>
          <a:p>
            <a:pPr marL="82296" indent="0" algn="just">
              <a:buNone/>
            </a:pPr>
            <a:endParaRPr lang="tr-TR" sz="2600" dirty="0">
              <a:latin typeface="Times New Roman" pitchFamily="18" charset="0"/>
              <a:cs typeface="Times New Roman" pitchFamily="18" charset="0"/>
            </a:endParaRPr>
          </a:p>
          <a:p>
            <a:pPr marL="82296" indent="0" algn="just">
              <a:buNone/>
            </a:pPr>
            <a:r>
              <a:rPr lang="tr-TR" sz="2600" dirty="0" smtClean="0">
                <a:latin typeface="Times New Roman" pitchFamily="18" charset="0"/>
                <a:cs typeface="Times New Roman" pitchFamily="18" charset="0"/>
              </a:rPr>
              <a:t>       Eski dönemlerin kent biçimi önemini yitirmiş, yeni kent anlayışı ortaya çıkmıştır.</a:t>
            </a:r>
          </a:p>
          <a:p>
            <a:pPr marL="82296" indent="0" algn="just">
              <a:buNone/>
            </a:pPr>
            <a:r>
              <a:rPr lang="tr-TR" sz="2600" dirty="0">
                <a:latin typeface="Times New Roman" pitchFamily="18" charset="0"/>
                <a:cs typeface="Times New Roman" pitchFamily="18" charset="0"/>
              </a:rPr>
              <a:t> </a:t>
            </a:r>
            <a:r>
              <a:rPr lang="tr-TR" sz="2600" dirty="0" smtClean="0">
                <a:latin typeface="Times New Roman" pitchFamily="18" charset="0"/>
                <a:cs typeface="Times New Roman" pitchFamily="18" charset="0"/>
              </a:rPr>
              <a:t>      </a:t>
            </a:r>
            <a:endParaRPr lang="tr-TR" sz="2600" dirty="0">
              <a:latin typeface="Times New Roman" pitchFamily="18" charset="0"/>
              <a:cs typeface="Times New Roman" pitchFamily="18" charset="0"/>
            </a:endParaRPr>
          </a:p>
        </p:txBody>
      </p:sp>
    </p:spTree>
    <p:extLst>
      <p:ext uri="{BB962C8B-B14F-4D97-AF65-F5344CB8AC3E}">
        <p14:creationId xmlns:p14="http://schemas.microsoft.com/office/powerpoint/2010/main" val="16898419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187624" y="908720"/>
            <a:ext cx="7632848" cy="5688632"/>
          </a:xfrm>
        </p:spPr>
        <p:txBody>
          <a:bodyPr>
            <a:normAutofit/>
          </a:bodyPr>
          <a:lstStyle/>
          <a:p>
            <a:pPr marL="82296" indent="0" algn="just">
              <a:buNone/>
            </a:pPr>
            <a:r>
              <a:rPr lang="tr-TR" sz="2800" dirty="0" smtClean="0">
                <a:latin typeface="Times New Roman" pitchFamily="18" charset="0"/>
                <a:cs typeface="Times New Roman" pitchFamily="18" charset="0"/>
              </a:rPr>
              <a:t>      Eski dönemin taş mimarisi ve taş mimarisinin hesapları ortadan kalkmış, çelik, demir, beton, cam gibi malzemelerin yoğunlaştığı yeni yapı tipleri oluşmuştur.</a:t>
            </a:r>
          </a:p>
          <a:p>
            <a:pPr marL="82296" indent="0" algn="just">
              <a:buNone/>
            </a:pPr>
            <a:endParaRPr lang="tr-TR" sz="2800" dirty="0">
              <a:latin typeface="Times New Roman" pitchFamily="18" charset="0"/>
              <a:cs typeface="Times New Roman" pitchFamily="18" charset="0"/>
            </a:endParaRPr>
          </a:p>
          <a:p>
            <a:pPr marL="82296" indent="0" algn="just">
              <a:buNone/>
            </a:pPr>
            <a:r>
              <a:rPr lang="tr-TR" sz="2800" dirty="0" smtClean="0">
                <a:latin typeface="Times New Roman" pitchFamily="18" charset="0"/>
                <a:cs typeface="Times New Roman" pitchFamily="18" charset="0"/>
              </a:rPr>
              <a:t>      Bilimsel gelişmelere paralel olarak, diğer sanat dallarındaki sanatçıların çalışmalarında da değişmeler olmuştur. Çalışmalarını doğa gözlemi ile sürdüren ressam, edebiyatçı ve heykeltıraşlar yeni anlayışta eserler vermişlerdir.</a:t>
            </a:r>
            <a:endParaRPr lang="tr-TR" sz="2800" dirty="0">
              <a:latin typeface="Times New Roman" pitchFamily="18" charset="0"/>
              <a:cs typeface="Times New Roman" pitchFamily="18" charset="0"/>
            </a:endParaRPr>
          </a:p>
        </p:txBody>
      </p:sp>
    </p:spTree>
    <p:extLst>
      <p:ext uri="{BB962C8B-B14F-4D97-AF65-F5344CB8AC3E}">
        <p14:creationId xmlns:p14="http://schemas.microsoft.com/office/powerpoint/2010/main" val="16898419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59632" y="404664"/>
            <a:ext cx="7560840" cy="6120680"/>
          </a:xfrm>
        </p:spPr>
        <p:txBody>
          <a:bodyPr>
            <a:normAutofit/>
          </a:bodyPr>
          <a:lstStyle/>
          <a:p>
            <a:pPr marL="82296" indent="0" algn="just">
              <a:buNone/>
            </a:pPr>
            <a:r>
              <a:rPr lang="tr-TR" sz="2600" dirty="0" smtClean="0">
                <a:latin typeface="Times New Roman" pitchFamily="18" charset="0"/>
                <a:cs typeface="Times New Roman" pitchFamily="18" charset="0"/>
              </a:rPr>
              <a:t>        Eskiden sanatçılar boyalarını atölyelerinde yapmışlar ve orada kullanmışlardır. Bu boyalarda tutkal ve yumurta akı bağlayıcı olarak kullanıldığından, boyalar çabuk kuruma özelliğindeydi. Büyük bir resmin uzun zamanda yapılması sırasında, resmin yüzeyindeki aynı rengi başka bir zamanda, aynı hassaslıkta yapabilmek uzun bir uğraşı da getirmekteydi.  </a:t>
            </a:r>
          </a:p>
          <a:p>
            <a:pPr marL="82296" indent="0" algn="just">
              <a:buNone/>
            </a:pPr>
            <a:endParaRPr lang="tr-TR" sz="2600" dirty="0">
              <a:latin typeface="Times New Roman" pitchFamily="18" charset="0"/>
              <a:cs typeface="Times New Roman" pitchFamily="18" charset="0"/>
            </a:endParaRPr>
          </a:p>
          <a:p>
            <a:pPr marL="82296" indent="0" algn="just">
              <a:buNone/>
            </a:pPr>
            <a:r>
              <a:rPr lang="tr-TR" sz="2600" dirty="0" smtClean="0">
                <a:latin typeface="Times New Roman" pitchFamily="18" charset="0"/>
                <a:cs typeface="Times New Roman" pitchFamily="18" charset="0"/>
              </a:rPr>
              <a:t>      15. yüzyıldan sonra yağlıboya resimde kullanılmaya başlanmış ve kapalı ortamlarda çokça yapılan boyalar korunabilir olmuştur. Ancak bu kez de boyanın kurumadan bir yerden diğer bir yere taşınması sorun olarak ortaya çıkmıştır.</a:t>
            </a:r>
            <a:endParaRPr lang="tr-TR" sz="2600" dirty="0">
              <a:latin typeface="Times New Roman" pitchFamily="18" charset="0"/>
              <a:cs typeface="Times New Roman" pitchFamily="18" charset="0"/>
            </a:endParaRPr>
          </a:p>
        </p:txBody>
      </p:sp>
    </p:spTree>
    <p:extLst>
      <p:ext uri="{BB962C8B-B14F-4D97-AF65-F5344CB8AC3E}">
        <p14:creationId xmlns:p14="http://schemas.microsoft.com/office/powerpoint/2010/main" val="39582889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31640" y="620688"/>
            <a:ext cx="7488832" cy="6048672"/>
          </a:xfrm>
        </p:spPr>
        <p:txBody>
          <a:bodyPr>
            <a:normAutofit/>
          </a:bodyPr>
          <a:lstStyle/>
          <a:p>
            <a:pPr marL="82296" indent="0" algn="just">
              <a:buNone/>
            </a:pPr>
            <a:r>
              <a:rPr lang="tr-TR" sz="2800" dirty="0" smtClean="0">
                <a:latin typeface="Times New Roman" pitchFamily="18" charset="0"/>
                <a:cs typeface="Times New Roman" pitchFamily="18" charset="0"/>
              </a:rPr>
              <a:t>        Buna çözüm olarak da domuzun idrar torbasından yapılma boya taşıyıcıları kullanmışlardır. Kullanılması çok pratik olmayan, patladığında boyaların ortalığı kirletmesine neden olan bu boya taşıyıcıları doğal olarak doğada özgürce resim yapmayı da zorlaştırmıştır.</a:t>
            </a:r>
          </a:p>
          <a:p>
            <a:pPr marL="82296" indent="0" algn="just">
              <a:buNone/>
            </a:pPr>
            <a:endParaRPr lang="tr-TR" sz="2800" dirty="0">
              <a:latin typeface="Times New Roman" pitchFamily="18" charset="0"/>
              <a:cs typeface="Times New Roman" pitchFamily="18" charset="0"/>
            </a:endParaRPr>
          </a:p>
          <a:p>
            <a:pPr marL="82296" indent="0" algn="just">
              <a:buNone/>
            </a:pPr>
            <a:r>
              <a:rPr lang="tr-TR" sz="2800" dirty="0" smtClean="0">
                <a:latin typeface="Times New Roman" pitchFamily="18" charset="0"/>
                <a:cs typeface="Times New Roman" pitchFamily="18" charset="0"/>
              </a:rPr>
              <a:t>       İzlenimci ressamlar 1840’lı yıllarda ortaya çıkan metal tüplerdeki rengarenk boyalar ile renkleri kolayca yanlarına alıp açık havada istedikleri gibi resim yapma olanağına kavuşmuşlardır.  </a:t>
            </a:r>
            <a:endParaRPr lang="tr-TR" sz="2800" dirty="0">
              <a:latin typeface="Times New Roman" pitchFamily="18" charset="0"/>
              <a:cs typeface="Times New Roman" pitchFamily="18" charset="0"/>
            </a:endParaRPr>
          </a:p>
        </p:txBody>
      </p:sp>
    </p:spTree>
    <p:extLst>
      <p:ext uri="{BB962C8B-B14F-4D97-AF65-F5344CB8AC3E}">
        <p14:creationId xmlns:p14="http://schemas.microsoft.com/office/powerpoint/2010/main" val="5661978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59632" y="476672"/>
            <a:ext cx="7632848" cy="6120680"/>
          </a:xfrm>
        </p:spPr>
        <p:txBody>
          <a:bodyPr>
            <a:normAutofit/>
          </a:bodyPr>
          <a:lstStyle/>
          <a:p>
            <a:pPr marL="82296" indent="0" algn="just">
              <a:buNone/>
            </a:pPr>
            <a:r>
              <a:rPr lang="tr-TR" sz="2600" dirty="0" smtClean="0">
                <a:latin typeface="Times New Roman" pitchFamily="18" charset="0"/>
                <a:cs typeface="Times New Roman" pitchFamily="18" charset="0"/>
              </a:rPr>
              <a:t>      </a:t>
            </a:r>
            <a:r>
              <a:rPr lang="tr-TR" sz="2800" dirty="0" smtClean="0">
                <a:latin typeface="Times New Roman" pitchFamily="18" charset="0"/>
                <a:cs typeface="Times New Roman" pitchFamily="18" charset="0"/>
              </a:rPr>
              <a:t>Bilimsel çalışmalar, müzik alanında da yeni anlayışlar ve tekniklerin uygulanması yönünden etkili olmuştur.</a:t>
            </a:r>
          </a:p>
          <a:p>
            <a:pPr marL="82296" indent="0">
              <a:buNone/>
            </a:pPr>
            <a:endParaRPr lang="tr-TR" sz="2800" dirty="0">
              <a:latin typeface="Times New Roman" pitchFamily="18" charset="0"/>
              <a:cs typeface="Times New Roman" pitchFamily="18" charset="0"/>
            </a:endParaRPr>
          </a:p>
          <a:p>
            <a:pPr marL="82296" indent="0" algn="just">
              <a:buNone/>
            </a:pPr>
            <a:r>
              <a:rPr lang="tr-TR" sz="2800" dirty="0" smtClean="0">
                <a:latin typeface="Times New Roman" pitchFamily="18" charset="0"/>
                <a:cs typeface="Times New Roman" pitchFamily="18" charset="0"/>
              </a:rPr>
              <a:t>      Yeni bulunan müzik aletleri ve tekniklerle, müzik sanatı daha ileri boyutlara ulaştırılmıştır. Daha sonra elektronik aletlerin müzikte uygulanmasıyla da, bilimin müzik alanındaki ilerlemelere etkisi üst düzeylere çıkmıştır. Pikabın bulunmasıyla müziğin dinlenilmesi yaygınlaşmıştır. </a:t>
            </a:r>
            <a:endParaRPr lang="tr-TR" sz="2800" dirty="0">
              <a:latin typeface="Times New Roman" pitchFamily="18" charset="0"/>
              <a:cs typeface="Times New Roman" pitchFamily="18" charset="0"/>
            </a:endParaRPr>
          </a:p>
        </p:txBody>
      </p:sp>
    </p:spTree>
    <p:extLst>
      <p:ext uri="{BB962C8B-B14F-4D97-AF65-F5344CB8AC3E}">
        <p14:creationId xmlns:p14="http://schemas.microsoft.com/office/powerpoint/2010/main" val="5661978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59632" y="332656"/>
            <a:ext cx="7488832" cy="6336704"/>
          </a:xfrm>
        </p:spPr>
        <p:txBody>
          <a:bodyPr>
            <a:normAutofit/>
          </a:bodyPr>
          <a:lstStyle/>
          <a:p>
            <a:pPr marL="82296" indent="0" algn="ctr">
              <a:buNone/>
            </a:pPr>
            <a:r>
              <a:rPr lang="tr-TR" sz="4400" b="1" dirty="0" smtClean="0">
                <a:solidFill>
                  <a:srgbClr val="FF0000"/>
                </a:solidFill>
                <a:latin typeface="Times New Roman" pitchFamily="18" charset="0"/>
                <a:cs typeface="Times New Roman" pitchFamily="18" charset="0"/>
              </a:rPr>
              <a:t>SANAT VE KÜLTÜR</a:t>
            </a:r>
          </a:p>
          <a:p>
            <a:pPr marL="82296" indent="0" algn="just">
              <a:buNone/>
            </a:pPr>
            <a:r>
              <a:rPr lang="tr-TR" sz="2600" dirty="0" smtClean="0">
                <a:latin typeface="Times New Roman" pitchFamily="18" charset="0"/>
                <a:cs typeface="Times New Roman" pitchFamily="18" charset="0"/>
              </a:rPr>
              <a:t>       </a:t>
            </a:r>
          </a:p>
          <a:p>
            <a:pPr marL="82296" indent="0" algn="just">
              <a:buNone/>
            </a:pPr>
            <a:r>
              <a:rPr lang="tr-TR" sz="2600" dirty="0">
                <a:latin typeface="Times New Roman" pitchFamily="18" charset="0"/>
                <a:cs typeface="Times New Roman" pitchFamily="18" charset="0"/>
              </a:rPr>
              <a:t> </a:t>
            </a:r>
            <a:r>
              <a:rPr lang="tr-TR" sz="2600" dirty="0" smtClean="0">
                <a:latin typeface="Times New Roman" pitchFamily="18" charset="0"/>
                <a:cs typeface="Times New Roman" pitchFamily="18" charset="0"/>
              </a:rPr>
              <a:t>         </a:t>
            </a:r>
            <a:r>
              <a:rPr lang="tr-TR" sz="2800" dirty="0" smtClean="0">
                <a:latin typeface="Times New Roman" pitchFamily="18" charset="0"/>
                <a:cs typeface="Times New Roman" pitchFamily="18" charset="0"/>
              </a:rPr>
              <a:t>Kültür kelimesi, genel konuşma dilinde, toplumların duyuş ve düşünüş birliklerini ifade etmek için kullanılmaktadır. Felsefede, insanların gerçekleştirdiği yeni bir doğayı nitelemek için kullanılır. Genel toplumsal bilgi anlamında ise düşünce, sanat ürünleri yanında diğer altyapı kurumları olan gelenek görenekleri isimlendirmede kullanılır.</a:t>
            </a:r>
            <a:endParaRPr lang="tr-TR" sz="2800" dirty="0">
              <a:latin typeface="Times New Roman" pitchFamily="18" charset="0"/>
              <a:cs typeface="Times New Roman" pitchFamily="18" charset="0"/>
            </a:endParaRPr>
          </a:p>
        </p:txBody>
      </p:sp>
    </p:spTree>
    <p:extLst>
      <p:ext uri="{BB962C8B-B14F-4D97-AF65-F5344CB8AC3E}">
        <p14:creationId xmlns:p14="http://schemas.microsoft.com/office/powerpoint/2010/main" val="5661978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31640" y="260648"/>
            <a:ext cx="7560840" cy="6408712"/>
          </a:xfrm>
        </p:spPr>
        <p:txBody>
          <a:bodyPr>
            <a:normAutofit lnSpcReduction="10000"/>
          </a:bodyPr>
          <a:lstStyle/>
          <a:p>
            <a:pPr marL="82296" indent="0" algn="just">
              <a:buNone/>
            </a:pPr>
            <a:r>
              <a:rPr lang="tr-TR" sz="2600" dirty="0" smtClean="0">
                <a:latin typeface="Times New Roman" pitchFamily="18" charset="0"/>
                <a:cs typeface="Times New Roman" pitchFamily="18" charset="0"/>
              </a:rPr>
              <a:t>       İnsana özgü bütün değerler insan tarafından yaratılmıştır. Sevgiyi seven insan, heykeli heykeltıraşlar, resmi de ressamlar yapmıştır. </a:t>
            </a:r>
          </a:p>
          <a:p>
            <a:pPr marL="82296" indent="0" algn="just">
              <a:buNone/>
            </a:pPr>
            <a:endParaRPr lang="tr-TR" sz="2600" dirty="0">
              <a:latin typeface="Times New Roman" pitchFamily="18" charset="0"/>
              <a:cs typeface="Times New Roman" pitchFamily="18" charset="0"/>
            </a:endParaRPr>
          </a:p>
          <a:p>
            <a:pPr marL="82296" indent="0" algn="just">
              <a:buNone/>
            </a:pPr>
            <a:r>
              <a:rPr lang="tr-TR" sz="2600" dirty="0" smtClean="0">
                <a:latin typeface="Times New Roman" pitchFamily="18" charset="0"/>
                <a:cs typeface="Times New Roman" pitchFamily="18" charset="0"/>
              </a:rPr>
              <a:t>      Kültür de insanların yarattığı bir olgudur. İnsana özgüdür. Tüm yaratılmış eserler, insanın varlığıyla ve katkısıyla olmuştur.</a:t>
            </a:r>
          </a:p>
          <a:p>
            <a:pPr marL="82296" indent="0" algn="just">
              <a:buNone/>
            </a:pPr>
            <a:endParaRPr lang="tr-TR" sz="2600" dirty="0">
              <a:latin typeface="Times New Roman" pitchFamily="18" charset="0"/>
              <a:cs typeface="Times New Roman" pitchFamily="18" charset="0"/>
            </a:endParaRPr>
          </a:p>
          <a:p>
            <a:pPr marL="82296" indent="0" algn="just">
              <a:buNone/>
            </a:pPr>
            <a:r>
              <a:rPr lang="tr-TR" sz="2600" dirty="0" smtClean="0">
                <a:latin typeface="Times New Roman" pitchFamily="18" charset="0"/>
                <a:cs typeface="Times New Roman" pitchFamily="18" charset="0"/>
              </a:rPr>
              <a:t>      İnsanın ürettiği tüm maddi ve manevi değerler kültürdür. Maddi üretim araç ve birikimleri, toplumun alt yapısı olan maddi kültür boyutunu oluşturur.</a:t>
            </a:r>
          </a:p>
          <a:p>
            <a:pPr marL="82296" indent="0" algn="just">
              <a:buNone/>
            </a:pPr>
            <a:endParaRPr lang="tr-TR" sz="2600" dirty="0">
              <a:latin typeface="Times New Roman" pitchFamily="18" charset="0"/>
              <a:cs typeface="Times New Roman" pitchFamily="18" charset="0"/>
            </a:endParaRPr>
          </a:p>
          <a:p>
            <a:pPr marL="82296" indent="0" algn="just">
              <a:buNone/>
            </a:pPr>
            <a:r>
              <a:rPr lang="tr-TR" sz="2600" dirty="0" smtClean="0">
                <a:latin typeface="Times New Roman" pitchFamily="18" charset="0"/>
                <a:cs typeface="Times New Roman" pitchFamily="18" charset="0"/>
              </a:rPr>
              <a:t>     Manevi kültür boyutunu ise toplumun üst yapı olan felsefe, bilim, sanat, ahlak, eğitim gibi konulardaki çalışmaları oluşturur.</a:t>
            </a:r>
            <a:endParaRPr lang="tr-TR" sz="2600" dirty="0">
              <a:latin typeface="Times New Roman" pitchFamily="18" charset="0"/>
              <a:cs typeface="Times New Roman" pitchFamily="18" charset="0"/>
            </a:endParaRPr>
          </a:p>
        </p:txBody>
      </p:sp>
    </p:spTree>
    <p:extLst>
      <p:ext uri="{BB962C8B-B14F-4D97-AF65-F5344CB8AC3E}">
        <p14:creationId xmlns:p14="http://schemas.microsoft.com/office/powerpoint/2010/main" val="5661978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15616" y="404664"/>
            <a:ext cx="7848872" cy="6264696"/>
          </a:xfrm>
        </p:spPr>
        <p:txBody>
          <a:bodyPr>
            <a:normAutofit lnSpcReduction="10000"/>
          </a:bodyPr>
          <a:lstStyle/>
          <a:p>
            <a:pPr marL="82296" indent="0" algn="just">
              <a:buNone/>
            </a:pPr>
            <a:r>
              <a:rPr lang="tr-TR" sz="2600" dirty="0" smtClean="0">
                <a:latin typeface="Times New Roman" pitchFamily="18" charset="0"/>
                <a:cs typeface="Times New Roman" pitchFamily="18" charset="0"/>
              </a:rPr>
              <a:t>         Maddi kültür ve manevi kültür arasında, birbirini etkileyen bir ilişki bulunmaktadır.</a:t>
            </a:r>
          </a:p>
          <a:p>
            <a:pPr marL="82296" indent="0" algn="just">
              <a:buNone/>
            </a:pPr>
            <a:endParaRPr lang="tr-TR" sz="2600" dirty="0">
              <a:latin typeface="Times New Roman" pitchFamily="18" charset="0"/>
              <a:cs typeface="Times New Roman" pitchFamily="18" charset="0"/>
            </a:endParaRPr>
          </a:p>
          <a:p>
            <a:pPr marL="82296" indent="0" algn="just">
              <a:buNone/>
            </a:pPr>
            <a:r>
              <a:rPr lang="tr-TR" sz="2600" dirty="0" smtClean="0">
                <a:latin typeface="Times New Roman" pitchFamily="18" charset="0"/>
                <a:cs typeface="Times New Roman" pitchFamily="18" charset="0"/>
              </a:rPr>
              <a:t>         Kültür ve sanat, insanın yarattığı, dış dünyaya bıraktığı, insana özgü ürünlerdir.</a:t>
            </a:r>
          </a:p>
          <a:p>
            <a:pPr marL="82296" indent="0" algn="just">
              <a:buNone/>
            </a:pPr>
            <a:endParaRPr lang="tr-TR" sz="2600" dirty="0">
              <a:latin typeface="Times New Roman" pitchFamily="18" charset="0"/>
              <a:cs typeface="Times New Roman" pitchFamily="18" charset="0"/>
            </a:endParaRPr>
          </a:p>
          <a:p>
            <a:pPr marL="82296" indent="0" algn="just">
              <a:buNone/>
            </a:pPr>
            <a:r>
              <a:rPr lang="tr-TR" sz="2600" dirty="0" smtClean="0">
                <a:latin typeface="Times New Roman" pitchFamily="18" charset="0"/>
                <a:cs typeface="Times New Roman" pitchFamily="18" charset="0"/>
              </a:rPr>
              <a:t>        Kültür denildiğinde, belli bir ulus topluluğunun duyuş, düşünüş birliği belirtilmek istenir. Bir toplulukta süregelen gelenek, yaşayış, düşünce, sanat varlıklarının tümüne </a:t>
            </a:r>
            <a:r>
              <a:rPr lang="tr-TR" sz="2600" dirty="0" smtClean="0">
                <a:solidFill>
                  <a:srgbClr val="FF0000"/>
                </a:solidFill>
                <a:latin typeface="Times New Roman" pitchFamily="18" charset="0"/>
                <a:cs typeface="Times New Roman" pitchFamily="18" charset="0"/>
              </a:rPr>
              <a:t>kültür</a:t>
            </a:r>
            <a:r>
              <a:rPr lang="tr-TR" sz="2600" dirty="0" smtClean="0">
                <a:latin typeface="Times New Roman" pitchFamily="18" charset="0"/>
                <a:cs typeface="Times New Roman" pitchFamily="18" charset="0"/>
              </a:rPr>
              <a:t> denir.</a:t>
            </a:r>
            <a:endParaRPr lang="tr-TR" sz="2600" dirty="0">
              <a:latin typeface="Times New Roman" pitchFamily="18" charset="0"/>
              <a:cs typeface="Times New Roman" pitchFamily="18" charset="0"/>
            </a:endParaRPr>
          </a:p>
          <a:p>
            <a:pPr marL="82296" indent="0" algn="just">
              <a:buNone/>
            </a:pPr>
            <a:r>
              <a:rPr lang="tr-TR" sz="2600" dirty="0" smtClean="0">
                <a:latin typeface="Times New Roman" pitchFamily="18" charset="0"/>
                <a:cs typeface="Times New Roman" pitchFamily="18" charset="0"/>
              </a:rPr>
              <a:t>       </a:t>
            </a:r>
          </a:p>
          <a:p>
            <a:pPr marL="82296" indent="0" algn="just">
              <a:buNone/>
            </a:pPr>
            <a:r>
              <a:rPr lang="tr-TR" sz="2600" dirty="0">
                <a:latin typeface="Times New Roman" pitchFamily="18" charset="0"/>
                <a:cs typeface="Times New Roman" pitchFamily="18" charset="0"/>
              </a:rPr>
              <a:t> </a:t>
            </a:r>
            <a:r>
              <a:rPr lang="tr-TR" sz="2600" dirty="0" smtClean="0">
                <a:latin typeface="Times New Roman" pitchFamily="18" charset="0"/>
                <a:cs typeface="Times New Roman" pitchFamily="18" charset="0"/>
              </a:rPr>
              <a:t>      Daha geniş anlamda </a:t>
            </a:r>
            <a:r>
              <a:rPr lang="tr-TR" sz="2600" dirty="0" smtClean="0">
                <a:solidFill>
                  <a:srgbClr val="FF0000"/>
                </a:solidFill>
                <a:latin typeface="Times New Roman" pitchFamily="18" charset="0"/>
                <a:cs typeface="Times New Roman" pitchFamily="18" charset="0"/>
              </a:rPr>
              <a:t>kültür</a:t>
            </a:r>
            <a:r>
              <a:rPr lang="tr-TR" sz="2600" dirty="0" smtClean="0">
                <a:latin typeface="Times New Roman" pitchFamily="18" charset="0"/>
                <a:cs typeface="Times New Roman" pitchFamily="18" charset="0"/>
              </a:rPr>
              <a:t>, yaşamda gerekli bilgiler edinerek düşünme, eleştirme yeteneklerini geliştirme durumu olarak ifade edilebilir.  </a:t>
            </a:r>
          </a:p>
          <a:p>
            <a:pPr marL="82296" indent="0" algn="just">
              <a:buNone/>
            </a:pPr>
            <a:r>
              <a:rPr lang="tr-TR" sz="2600" dirty="0">
                <a:latin typeface="Times New Roman" pitchFamily="18" charset="0"/>
                <a:cs typeface="Times New Roman" pitchFamily="18" charset="0"/>
              </a:rPr>
              <a:t> </a:t>
            </a:r>
            <a:r>
              <a:rPr lang="tr-TR" sz="2600" dirty="0" smtClean="0">
                <a:latin typeface="Times New Roman" pitchFamily="18" charset="0"/>
                <a:cs typeface="Times New Roman" pitchFamily="18" charset="0"/>
              </a:rPr>
              <a:t>         </a:t>
            </a:r>
            <a:endParaRPr lang="tr-TR" sz="2600" dirty="0">
              <a:latin typeface="Times New Roman" pitchFamily="18" charset="0"/>
              <a:cs typeface="Times New Roman" pitchFamily="18" charset="0"/>
            </a:endParaRPr>
          </a:p>
        </p:txBody>
      </p:sp>
    </p:spTree>
    <p:extLst>
      <p:ext uri="{BB962C8B-B14F-4D97-AF65-F5344CB8AC3E}">
        <p14:creationId xmlns:p14="http://schemas.microsoft.com/office/powerpoint/2010/main" val="5661978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43608" y="1700808"/>
            <a:ext cx="7498080" cy="4800600"/>
          </a:xfrm>
        </p:spPr>
        <p:txBody>
          <a:bodyPr>
            <a:normAutofit/>
          </a:bodyPr>
          <a:lstStyle/>
          <a:p>
            <a:pPr algn="just"/>
            <a:endParaRPr lang="tr-TR" sz="3600" dirty="0" smtClean="0">
              <a:latin typeface="Times New Roman" pitchFamily="18" charset="0"/>
              <a:cs typeface="Times New Roman" pitchFamily="18" charset="0"/>
            </a:endParaRPr>
          </a:p>
          <a:p>
            <a:pPr marL="82296" indent="0" algn="ctr">
              <a:buNone/>
            </a:pPr>
            <a:r>
              <a:rPr lang="tr-TR" sz="3600" b="1" dirty="0" smtClean="0">
                <a:solidFill>
                  <a:srgbClr val="FF0000"/>
                </a:solidFill>
                <a:latin typeface="Times New Roman" pitchFamily="18" charset="0"/>
                <a:cs typeface="Times New Roman" pitchFamily="18" charset="0"/>
              </a:rPr>
              <a:t>Kültürel Değişmelerin Nedenleri</a:t>
            </a:r>
            <a:endParaRPr lang="tr-TR" sz="36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56619783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59632" y="332656"/>
            <a:ext cx="7560840" cy="6048672"/>
          </a:xfrm>
        </p:spPr>
        <p:txBody>
          <a:bodyPr>
            <a:normAutofit/>
          </a:bodyPr>
          <a:lstStyle/>
          <a:p>
            <a:pPr marL="82296" indent="0">
              <a:buNone/>
            </a:pPr>
            <a:r>
              <a:rPr lang="tr-TR" sz="2600" b="1" dirty="0" smtClean="0">
                <a:solidFill>
                  <a:srgbClr val="FF0000"/>
                </a:solidFill>
                <a:latin typeface="Times New Roman" pitchFamily="18" charset="0"/>
                <a:cs typeface="Times New Roman" pitchFamily="18" charset="0"/>
              </a:rPr>
              <a:t>1.  Yeni Buluşlar ve Teknolojik Gelişmeler</a:t>
            </a:r>
            <a:endParaRPr lang="tr-TR" sz="2600" b="1" dirty="0">
              <a:solidFill>
                <a:srgbClr val="FF0000"/>
              </a:solidFill>
              <a:latin typeface="Times New Roman" pitchFamily="18" charset="0"/>
              <a:cs typeface="Times New Roman" pitchFamily="18" charset="0"/>
            </a:endParaRPr>
          </a:p>
          <a:p>
            <a:pPr marL="82296" indent="0">
              <a:buNone/>
            </a:pPr>
            <a:endParaRPr lang="tr-TR" sz="2600" dirty="0" smtClean="0">
              <a:solidFill>
                <a:srgbClr val="FF0000"/>
              </a:solidFill>
              <a:latin typeface="Times New Roman" pitchFamily="18" charset="0"/>
              <a:cs typeface="Times New Roman" pitchFamily="18" charset="0"/>
            </a:endParaRPr>
          </a:p>
          <a:p>
            <a:pPr marL="82296" indent="0" algn="just">
              <a:buNone/>
            </a:pPr>
            <a:r>
              <a:rPr lang="tr-TR" sz="2600" dirty="0" smtClean="0">
                <a:latin typeface="Times New Roman" pitchFamily="18" charset="0"/>
                <a:cs typeface="Times New Roman" pitchFamily="18" charset="0"/>
              </a:rPr>
              <a:t>      </a:t>
            </a:r>
            <a:r>
              <a:rPr lang="tr-TR" sz="2800" dirty="0" smtClean="0">
                <a:latin typeface="Times New Roman" pitchFamily="18" charset="0"/>
                <a:cs typeface="Times New Roman" pitchFamily="18" charset="0"/>
              </a:rPr>
              <a:t>Toplumdaki kültür değişmelerini etkileyen başlıca etkenlerden biri, </a:t>
            </a:r>
            <a:r>
              <a:rPr lang="tr-TR" sz="2800" b="1" dirty="0" smtClean="0">
                <a:latin typeface="Times New Roman" pitchFamily="18" charset="0"/>
                <a:cs typeface="Times New Roman" pitchFamily="18" charset="0"/>
              </a:rPr>
              <a:t>gerçekleştirilen buluşlardı</a:t>
            </a:r>
            <a:r>
              <a:rPr lang="tr-TR" sz="2800" dirty="0" smtClean="0">
                <a:latin typeface="Times New Roman" pitchFamily="18" charset="0"/>
                <a:cs typeface="Times New Roman" pitchFamily="18" charset="0"/>
              </a:rPr>
              <a:t>r. Buluşlar, toplumsal gereksinimlerin ve isteklerin karşılanmasını sağlar. Yeni buluşlar, yeni gereksinimleri de beraberinde getirir. Bu istek ve gereksinimlerin yeni buluşlarda aşama yapabilmesi için, elverişli bir kültür ortamına ihtiyacı vardır. Bu açıdan, gelişmiş toplumlardaki kültür değişimleri, daha çok ve hızlı olmaktadır. </a:t>
            </a:r>
          </a:p>
          <a:p>
            <a:pPr marL="82296" indent="0" algn="just">
              <a:buNone/>
            </a:pPr>
            <a:endParaRPr lang="tr-TR" sz="2600" dirty="0">
              <a:latin typeface="Times New Roman" pitchFamily="18" charset="0"/>
              <a:cs typeface="Times New Roman" pitchFamily="18" charset="0"/>
            </a:endParaRPr>
          </a:p>
        </p:txBody>
      </p:sp>
    </p:spTree>
    <p:extLst>
      <p:ext uri="{BB962C8B-B14F-4D97-AF65-F5344CB8AC3E}">
        <p14:creationId xmlns:p14="http://schemas.microsoft.com/office/powerpoint/2010/main" val="5661978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31640" y="764704"/>
            <a:ext cx="7128792" cy="5832648"/>
          </a:xfrm>
        </p:spPr>
        <p:txBody>
          <a:bodyPr>
            <a:normAutofit/>
          </a:bodyPr>
          <a:lstStyle/>
          <a:p>
            <a:pPr marL="82296" indent="0">
              <a:buNone/>
            </a:pPr>
            <a:r>
              <a:rPr lang="tr-TR" sz="2600" b="1" dirty="0" smtClean="0">
                <a:solidFill>
                  <a:srgbClr val="FF0000"/>
                </a:solidFill>
                <a:latin typeface="Times New Roman" pitchFamily="18" charset="0"/>
                <a:cs typeface="Times New Roman" pitchFamily="18" charset="0"/>
              </a:rPr>
              <a:t>2. Dış Etkenler</a:t>
            </a:r>
          </a:p>
          <a:p>
            <a:pPr marL="82296" indent="0">
              <a:buNone/>
            </a:pPr>
            <a:r>
              <a:rPr lang="tr-TR" sz="2600" dirty="0">
                <a:solidFill>
                  <a:srgbClr val="FF0000"/>
                </a:solidFill>
                <a:latin typeface="Times New Roman" pitchFamily="18" charset="0"/>
                <a:cs typeface="Times New Roman" pitchFamily="18" charset="0"/>
              </a:rPr>
              <a:t> </a:t>
            </a:r>
            <a:endParaRPr lang="tr-TR" sz="2600" dirty="0" smtClean="0">
              <a:solidFill>
                <a:srgbClr val="FF0000"/>
              </a:solidFill>
              <a:latin typeface="Times New Roman" pitchFamily="18" charset="0"/>
              <a:cs typeface="Times New Roman" pitchFamily="18" charset="0"/>
            </a:endParaRPr>
          </a:p>
          <a:p>
            <a:pPr marL="82296" indent="0" algn="just">
              <a:lnSpc>
                <a:spcPct val="150000"/>
              </a:lnSpc>
              <a:buNone/>
            </a:pPr>
            <a:r>
              <a:rPr lang="tr-TR" sz="2800" dirty="0">
                <a:latin typeface="Times New Roman" pitchFamily="18" charset="0"/>
                <a:cs typeface="Times New Roman" pitchFamily="18" charset="0"/>
              </a:rPr>
              <a:t> </a:t>
            </a:r>
            <a:r>
              <a:rPr lang="tr-TR" sz="2800" dirty="0" smtClean="0">
                <a:latin typeface="Times New Roman" pitchFamily="18" charset="0"/>
                <a:cs typeface="Times New Roman" pitchFamily="18" charset="0"/>
              </a:rPr>
              <a:t>     Genelde gelişmiş toplumlar az gelişmiş toplumları etkilerler. Çünkü gelişmiş toplumlar, kendi kültürlerini yayma olanaklarına sahiptir. Geri kalmış yada az gelişmiş kültürler, gelişkin toplumların kültürlerini alarak benimserler</a:t>
            </a:r>
            <a:r>
              <a:rPr lang="tr-TR" sz="2600" dirty="0" smtClean="0">
                <a:latin typeface="Times New Roman" pitchFamily="18" charset="0"/>
                <a:cs typeface="Times New Roman" pitchFamily="18" charset="0"/>
              </a:rPr>
              <a:t>. </a:t>
            </a:r>
            <a:endParaRPr lang="tr-TR" sz="2600" dirty="0">
              <a:latin typeface="Times New Roman" pitchFamily="18" charset="0"/>
              <a:cs typeface="Times New Roman" pitchFamily="18" charset="0"/>
            </a:endParaRPr>
          </a:p>
        </p:txBody>
      </p:sp>
    </p:spTree>
    <p:extLst>
      <p:ext uri="{BB962C8B-B14F-4D97-AF65-F5344CB8AC3E}">
        <p14:creationId xmlns:p14="http://schemas.microsoft.com/office/powerpoint/2010/main" val="5661978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31640" y="404664"/>
            <a:ext cx="7488832" cy="6120680"/>
          </a:xfrm>
        </p:spPr>
        <p:txBody>
          <a:bodyPr>
            <a:normAutofit/>
          </a:bodyPr>
          <a:lstStyle/>
          <a:p>
            <a:pPr marL="82296" indent="0" algn="just">
              <a:buNone/>
            </a:pPr>
            <a:r>
              <a:rPr lang="tr-TR" sz="2600" b="1" dirty="0" smtClean="0">
                <a:solidFill>
                  <a:srgbClr val="FF0000"/>
                </a:solidFill>
                <a:latin typeface="Times New Roman" pitchFamily="18" charset="0"/>
                <a:cs typeface="Times New Roman" pitchFamily="18" charset="0"/>
              </a:rPr>
              <a:t>3. Maddi ve Manevi Kültürlerden Birinin Değişmesi</a:t>
            </a:r>
          </a:p>
          <a:p>
            <a:pPr marL="82296" indent="0">
              <a:buNone/>
            </a:pPr>
            <a:endParaRPr lang="tr-TR" sz="2600" dirty="0">
              <a:solidFill>
                <a:srgbClr val="FF0000"/>
              </a:solidFill>
              <a:latin typeface="Times New Roman" pitchFamily="18" charset="0"/>
              <a:cs typeface="Times New Roman" pitchFamily="18" charset="0"/>
            </a:endParaRPr>
          </a:p>
          <a:p>
            <a:pPr marL="82296" indent="0" algn="just">
              <a:buNone/>
            </a:pPr>
            <a:r>
              <a:rPr lang="tr-TR" sz="2600" dirty="0" smtClean="0">
                <a:latin typeface="Times New Roman" pitchFamily="18" charset="0"/>
                <a:cs typeface="Times New Roman" pitchFamily="18" charset="0"/>
              </a:rPr>
              <a:t>        </a:t>
            </a:r>
            <a:r>
              <a:rPr lang="tr-TR" sz="2800" dirty="0" smtClean="0">
                <a:latin typeface="Times New Roman" pitchFamily="18" charset="0"/>
                <a:cs typeface="Times New Roman" pitchFamily="18" charset="0"/>
              </a:rPr>
              <a:t>Daha çabuk değişen maddi kültür öğeleri, bilim ve teknikteki değişmeler, kültürel değişmeleri doğurur. Gelenekler, adetler, ahlak, din, hukuk gibi manevi kültür öğeleri çok yavaş değişirler. </a:t>
            </a:r>
          </a:p>
          <a:p>
            <a:pPr marL="82296" indent="0">
              <a:buNone/>
            </a:pPr>
            <a:endParaRPr lang="tr-TR" sz="2800" dirty="0">
              <a:latin typeface="Times New Roman" pitchFamily="18" charset="0"/>
              <a:cs typeface="Times New Roman" pitchFamily="18" charset="0"/>
            </a:endParaRPr>
          </a:p>
          <a:p>
            <a:pPr marL="82296" indent="0" algn="just">
              <a:buNone/>
            </a:pPr>
            <a:r>
              <a:rPr lang="tr-TR" sz="2800" dirty="0" smtClean="0">
                <a:latin typeface="Times New Roman" pitchFamily="18" charset="0"/>
                <a:cs typeface="Times New Roman" pitchFamily="18" charset="0"/>
              </a:rPr>
              <a:t>      Maddi ve manevi bir kültür arasında bir denge bulunur. Bu açıdan, manevi kültür öğeleri (bilim, sanat, teknik) değiştiğinde, ona bağlı olarak, manevi kültürler de değişiklik gösterirler.   </a:t>
            </a:r>
            <a:endParaRPr lang="tr-TR" sz="2800" dirty="0">
              <a:latin typeface="Times New Roman" pitchFamily="18" charset="0"/>
              <a:cs typeface="Times New Roman" pitchFamily="18" charset="0"/>
            </a:endParaRPr>
          </a:p>
        </p:txBody>
      </p:sp>
    </p:spTree>
    <p:extLst>
      <p:ext uri="{BB962C8B-B14F-4D97-AF65-F5344CB8AC3E}">
        <p14:creationId xmlns:p14="http://schemas.microsoft.com/office/powerpoint/2010/main" val="5661978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85918" y="836712"/>
            <a:ext cx="6215106" cy="5616624"/>
          </a:xfrm>
        </p:spPr>
        <p:txBody>
          <a:bodyPr>
            <a:normAutofit/>
          </a:bodyPr>
          <a:lstStyle/>
          <a:p>
            <a:pPr marL="82296" indent="0" algn="just">
              <a:buNone/>
            </a:pPr>
            <a:r>
              <a:rPr lang="tr-TR" sz="2800" dirty="0" smtClean="0">
                <a:latin typeface="Times New Roman" pitchFamily="18" charset="0"/>
                <a:cs typeface="Times New Roman" pitchFamily="18" charset="0"/>
              </a:rPr>
              <a:t>      İnsan, içinde yaşadığı kültür öğelerinden beslenerek gelişir ve toplumun bireyi olur. Ruh ve fikir yapısı, içinde yaşadığı toplumun kültür değerlerinin senteziyle oluşur. Sanatçı da bu bireylerden birisidir. Özellikle de içinde bulunduğu kültüre aittir. </a:t>
            </a:r>
            <a:endParaRPr lang="tr-TR" sz="2800" dirty="0">
              <a:latin typeface="Times New Roman" pitchFamily="18" charset="0"/>
              <a:cs typeface="Times New Roman" pitchFamily="18" charset="0"/>
            </a:endParaRPr>
          </a:p>
        </p:txBody>
      </p:sp>
    </p:spTree>
    <p:extLst>
      <p:ext uri="{BB962C8B-B14F-4D97-AF65-F5344CB8AC3E}">
        <p14:creationId xmlns:p14="http://schemas.microsoft.com/office/powerpoint/2010/main" val="5661978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59632" y="404664"/>
            <a:ext cx="7632848" cy="6120680"/>
          </a:xfrm>
        </p:spPr>
        <p:txBody>
          <a:bodyPr>
            <a:normAutofit/>
          </a:bodyPr>
          <a:lstStyle/>
          <a:p>
            <a:pPr marL="82296" indent="0" algn="ctr">
              <a:buNone/>
            </a:pPr>
            <a:r>
              <a:rPr lang="tr-TR" sz="2600" b="1" dirty="0" smtClean="0">
                <a:solidFill>
                  <a:srgbClr val="FF0000"/>
                </a:solidFill>
                <a:latin typeface="Times New Roman" panose="02020603050405020304" pitchFamily="18" charset="0"/>
                <a:cs typeface="Times New Roman" panose="02020603050405020304" pitchFamily="18" charset="0"/>
              </a:rPr>
              <a:t>SANAT VE TOPLUM İLİŞKİSİ</a:t>
            </a:r>
          </a:p>
          <a:p>
            <a:pPr marL="82296" indent="0" algn="ctr">
              <a:buNone/>
            </a:pPr>
            <a:endParaRPr lang="tr-TR" sz="2600" b="1" dirty="0" smtClean="0">
              <a:solidFill>
                <a:srgbClr val="FF0000"/>
              </a:solidFill>
              <a:latin typeface="Times New Roman" panose="02020603050405020304" pitchFamily="18" charset="0"/>
              <a:cs typeface="Times New Roman" panose="02020603050405020304" pitchFamily="18" charset="0"/>
            </a:endParaRPr>
          </a:p>
          <a:p>
            <a:pPr marL="82296" indent="0">
              <a:buNone/>
            </a:pPr>
            <a:r>
              <a:rPr lang="tr-TR" sz="2600" dirty="0" smtClean="0">
                <a:latin typeface="Times New Roman" panose="02020603050405020304" pitchFamily="18" charset="0"/>
                <a:cs typeface="Times New Roman" panose="02020603050405020304" pitchFamily="18" charset="0"/>
              </a:rPr>
              <a:t>      İnsan öncelikle birey olarak vardır. Ancak yaşamını tek başına sürdüremez. İlkel topluluklardan beri diğer bireylerle ortaklaşa bir yaşam sürdürür. </a:t>
            </a:r>
          </a:p>
          <a:p>
            <a:pPr marL="82296" indent="0">
              <a:buNone/>
            </a:pPr>
            <a:endParaRPr lang="tr-TR" sz="2600" dirty="0" smtClean="0">
              <a:latin typeface="Times New Roman" panose="02020603050405020304" pitchFamily="18" charset="0"/>
              <a:cs typeface="Times New Roman" panose="02020603050405020304" pitchFamily="18" charset="0"/>
            </a:endParaRPr>
          </a:p>
          <a:p>
            <a:pPr marL="82296" indent="0">
              <a:buNone/>
            </a:pPr>
            <a:r>
              <a:rPr lang="tr-TR" sz="2600" dirty="0">
                <a:latin typeface="Times New Roman" panose="02020603050405020304" pitchFamily="18" charset="0"/>
                <a:cs typeface="Times New Roman" panose="02020603050405020304" pitchFamily="18" charset="0"/>
              </a:rPr>
              <a:t> </a:t>
            </a:r>
            <a:r>
              <a:rPr lang="tr-TR" sz="2600" dirty="0" smtClean="0">
                <a:latin typeface="Times New Roman" panose="02020603050405020304" pitchFamily="18" charset="0"/>
                <a:cs typeface="Times New Roman" panose="02020603050405020304" pitchFamily="18" charset="0"/>
              </a:rPr>
              <a:t>      İnsanın iki güdüsü vardır. Birincisi, doğuştan getirdiği, yaşamını güvenli olarak devam ettirme güdüsü, diğeri de ortaklaşa yaşamdan kazandığı, bir yere ait olma güdüsüdür. Bu iki güdü, insanların önceleri topluluklar oluşturması, giderek de toplumlar kurmasıyla oluşmuştur.  </a:t>
            </a:r>
            <a:endParaRPr lang="tr-TR"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661978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87624" y="260648"/>
            <a:ext cx="7632848" cy="6336704"/>
          </a:xfrm>
        </p:spPr>
        <p:txBody>
          <a:bodyPr>
            <a:normAutofit/>
          </a:bodyPr>
          <a:lstStyle/>
          <a:p>
            <a:pPr marL="82296" indent="0" algn="just">
              <a:buNone/>
            </a:pPr>
            <a:r>
              <a:rPr lang="tr-TR" sz="2600" dirty="0" smtClean="0">
                <a:latin typeface="Times New Roman" panose="02020603050405020304" pitchFamily="18" charset="0"/>
                <a:cs typeface="Times New Roman" panose="02020603050405020304" pitchFamily="18" charset="0"/>
              </a:rPr>
              <a:t>       İlkel toplumlarda oluşan kültürler ortaklaşadır. Bu kültürün oluşmasında üyelerin tümünün payı vardır. Üretim sürecine katılan tüm üyeler, yaşamın diğer alanlarında da ortak etkinlikler sergilemişlerdir. Avcılığı ortak yapanlar savaş danslarını da, türküleri de, diğer etkinlikleri de beraber yapmışlardır. </a:t>
            </a:r>
          </a:p>
          <a:p>
            <a:pPr marL="82296" indent="0" algn="just">
              <a:buNone/>
            </a:pPr>
            <a:endParaRPr lang="tr-TR" sz="2600" dirty="0">
              <a:latin typeface="Times New Roman" panose="02020603050405020304" pitchFamily="18" charset="0"/>
              <a:cs typeface="Times New Roman" panose="02020603050405020304" pitchFamily="18" charset="0"/>
            </a:endParaRPr>
          </a:p>
          <a:p>
            <a:pPr marL="82296" indent="0" algn="just">
              <a:buNone/>
            </a:pPr>
            <a:r>
              <a:rPr lang="tr-TR" sz="2600" dirty="0" smtClean="0">
                <a:latin typeface="Times New Roman" panose="02020603050405020304" pitchFamily="18" charset="0"/>
                <a:cs typeface="Times New Roman" panose="02020603050405020304" pitchFamily="18" charset="0"/>
              </a:rPr>
              <a:t>        Toplumsal iş bölümünün gerçekleşmesine kadar, toplulukta özel bir sanatsal gelişmenin varlığından bahsedilemez. Toplumda işbölümünün gerçekleşmesi, sanatsal yaratının da başlangıcını oluşturur. </a:t>
            </a:r>
            <a:endParaRPr lang="tr-TR"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9251879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31640" y="332656"/>
            <a:ext cx="7560840" cy="6192688"/>
          </a:xfrm>
        </p:spPr>
        <p:txBody>
          <a:bodyPr>
            <a:normAutofit/>
          </a:bodyPr>
          <a:lstStyle/>
          <a:p>
            <a:pPr marL="82296" indent="0" algn="just">
              <a:buNone/>
            </a:pPr>
            <a:r>
              <a:rPr lang="tr-TR" sz="2600" dirty="0" smtClean="0">
                <a:latin typeface="Times New Roman" panose="02020603050405020304" pitchFamily="18" charset="0"/>
                <a:cs typeface="Times New Roman" panose="02020603050405020304" pitchFamily="18" charset="0"/>
              </a:rPr>
              <a:t>      Sanatsal gelişim toplumsal yapının gelişimi ile doğrudan ilişkilidir. Barınma mekanlarının evlere dönüşmesi, kişilerin bu alandaki becerileri, daha sonralardaki çalışmalarda mesleğinde ustaları ayrıcalıklı bireyler durumuna getirmiştir. Pratik fayda çıkışlı çalışmalar, sanat üretimlerine zemin hazırlamıştır. </a:t>
            </a:r>
          </a:p>
          <a:p>
            <a:pPr marL="82296" indent="0" algn="just">
              <a:buNone/>
            </a:pPr>
            <a:endParaRPr lang="tr-TR" sz="2600" dirty="0">
              <a:latin typeface="Times New Roman" panose="02020603050405020304" pitchFamily="18" charset="0"/>
              <a:cs typeface="Times New Roman" panose="02020603050405020304" pitchFamily="18" charset="0"/>
            </a:endParaRPr>
          </a:p>
          <a:p>
            <a:pPr marL="82296" indent="0" algn="just">
              <a:buNone/>
            </a:pPr>
            <a:r>
              <a:rPr lang="tr-TR" sz="2600" dirty="0" smtClean="0">
                <a:latin typeface="Times New Roman" panose="02020603050405020304" pitchFamily="18" charset="0"/>
                <a:cs typeface="Times New Roman" panose="02020603050405020304" pitchFamily="18" charset="0"/>
              </a:rPr>
              <a:t>       Yaşamda sanatçı, ait olduğu toplumun tarihine ve kültürüne diğer insanlarla birlikte katılır. Sanatçı toplumun bir parçasıdır; eserlerini oluştururken, toplumsal olayların ve insanların toplumla olan çok yönlü ilişkilerinin tümüyle dışında kalamaz. Bunlardan etkilenerek bazen de görev üstlenerek çalışmalarını sürdürür.</a:t>
            </a:r>
            <a:endParaRPr lang="tr-TR"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925187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59632" y="260648"/>
            <a:ext cx="7560840" cy="6264696"/>
          </a:xfrm>
        </p:spPr>
        <p:txBody>
          <a:bodyPr>
            <a:normAutofit/>
          </a:bodyPr>
          <a:lstStyle/>
          <a:p>
            <a:pPr marL="82296" indent="0">
              <a:buNone/>
            </a:pPr>
            <a:r>
              <a:rPr lang="tr-TR" sz="2600" dirty="0" smtClean="0">
                <a:latin typeface="Times New Roman" panose="02020603050405020304" pitchFamily="18" charset="0"/>
                <a:cs typeface="Times New Roman" panose="02020603050405020304" pitchFamily="18" charset="0"/>
              </a:rPr>
              <a:t>       Sanatçı ne kadar bireysel düşünse e toplumun isteklerinin çok fazla </a:t>
            </a:r>
            <a:r>
              <a:rPr lang="tr-TR" sz="2600" smtClean="0">
                <a:latin typeface="Times New Roman" panose="02020603050405020304" pitchFamily="18" charset="0"/>
                <a:cs typeface="Times New Roman" panose="02020603050405020304" pitchFamily="18" charset="0"/>
              </a:rPr>
              <a:t>ışına çıkamaz. </a:t>
            </a:r>
            <a:endParaRPr lang="tr-TR" sz="26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9251879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ündönümü">
  <a:themeElements>
    <a:clrScheme name="Gündönümü">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Gündönümü">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Gündönümü">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1094</TotalTime>
  <Words>3637</Words>
  <Application>Microsoft Office PowerPoint</Application>
  <PresentationFormat>Ekran Gösterisi (4:3)</PresentationFormat>
  <Paragraphs>274</Paragraphs>
  <Slides>70</Slides>
  <Notes>0</Notes>
  <HiddenSlides>0</HiddenSlides>
  <MMClips>0</MMClips>
  <ScaleCrop>false</ScaleCrop>
  <HeadingPairs>
    <vt:vector size="4" baseType="variant">
      <vt:variant>
        <vt:lpstr>Tema</vt:lpstr>
      </vt:variant>
      <vt:variant>
        <vt:i4>1</vt:i4>
      </vt:variant>
      <vt:variant>
        <vt:lpstr>Slayt Başlıkları</vt:lpstr>
      </vt:variant>
      <vt:variant>
        <vt:i4>70</vt:i4>
      </vt:variant>
    </vt:vector>
  </HeadingPairs>
  <TitlesOfParts>
    <vt:vector size="71" baseType="lpstr">
      <vt:lpstr>Gündönümü</vt:lpstr>
      <vt:lpstr>SANATA GİRİŞ</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Plastik Sanatlar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SANAT VE SANAT ESERİ</vt:lpstr>
      <vt:lpstr>PowerPoint Sunusu</vt:lpstr>
      <vt:lpstr>PowerPoint Sunusu</vt:lpstr>
      <vt:lpstr>PowerPoint Sunusu</vt:lpstr>
      <vt:lpstr>PowerPoint Sunusu</vt:lpstr>
      <vt:lpstr>PowerPoint Sunusu</vt:lpstr>
      <vt:lpstr>PowerPoint Sunusu</vt:lpstr>
      <vt:lpstr>PowerPoint Sunusu</vt:lpstr>
      <vt:lpstr>PowerPoint Sunusu</vt:lpstr>
      <vt:lpstr>SANATIN AMACI VE İŞLEVİ</vt:lpstr>
      <vt:lpstr>PowerPoint Sunusu</vt:lpstr>
      <vt:lpstr>PowerPoint Sunusu</vt:lpstr>
      <vt:lpstr>PowerPoint Sunusu</vt:lpstr>
      <vt:lpstr>PowerPoint Sunusu</vt:lpstr>
      <vt:lpstr>PowerPoint Sunusu</vt:lpstr>
      <vt:lpstr>PowerPoint Sunusu</vt:lpstr>
      <vt:lpstr>PowerPoint Sunusu</vt:lpstr>
      <vt:lpstr>PowerPoint Sunusu</vt:lpstr>
      <vt:lpstr>SANATIN ÖZÜ VE GEREĞİ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MİMARİ SANAT TARİHİ</dc:title>
  <dc:creator>Acer</dc:creator>
  <cp:lastModifiedBy>uygar bayrakdar</cp:lastModifiedBy>
  <cp:revision>95</cp:revision>
  <dcterms:created xsi:type="dcterms:W3CDTF">2014-09-22T08:56:50Z</dcterms:created>
  <dcterms:modified xsi:type="dcterms:W3CDTF">2020-03-22T18:38:53Z</dcterms:modified>
</cp:coreProperties>
</file>