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8" r:id="rId13"/>
    <p:sldId id="269" r:id="rId14"/>
    <p:sldId id="270" r:id="rId15"/>
    <p:sldId id="271" r:id="rId16"/>
    <p:sldId id="272" r:id="rId17"/>
    <p:sldId id="274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84" r:id="rId27"/>
    <p:sldId id="285" r:id="rId28"/>
    <p:sldId id="286" r:id="rId29"/>
    <p:sldId id="287" r:id="rId30"/>
    <p:sldId id="299" r:id="rId31"/>
    <p:sldId id="300" r:id="rId32"/>
    <p:sldId id="301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152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4.12.2019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4.12.2019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4.12.2019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4.12.2019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4.12.2019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4.12.2019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4.12.2019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4.12.2019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4.12.2019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4.12.2019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4.12.2019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3720DD-5B6D-40BF-8493-A6B52D484E6B}" type="datetimeFigureOut">
              <a:rPr lang="tr-TR" smtClean="0"/>
              <a:pPr/>
              <a:t>4.12.2019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0" y="4005064"/>
            <a:ext cx="9144000" cy="1614042"/>
          </a:xfrm>
          <a:solidFill>
            <a:srgbClr val="FFC000"/>
          </a:solidFill>
        </p:spPr>
        <p:txBody>
          <a:bodyPr/>
          <a:lstStyle/>
          <a:p>
            <a:r>
              <a:rPr lang="tr-TR" dirty="0" smtClean="0"/>
              <a:t>DUYGU VE DAVRANIŞ BOZUKLUĞU OLAN ÇOCUKLAR</a:t>
            </a:r>
            <a:endParaRPr lang="tr-TR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0" y="5589240"/>
            <a:ext cx="9144000" cy="1268760"/>
          </a:xfrm>
          <a:solidFill>
            <a:srgbClr val="00B0F0"/>
          </a:solidFill>
        </p:spPr>
        <p:txBody>
          <a:bodyPr/>
          <a:lstStyle/>
          <a:p>
            <a:endParaRPr lang="tr-TR" b="1" dirty="0" smtClean="0">
              <a:solidFill>
                <a:schemeClr val="tx1"/>
              </a:solidFill>
            </a:endParaRPr>
          </a:p>
          <a:p>
            <a:r>
              <a:rPr lang="tr-TR" b="1" dirty="0" err="1" smtClean="0">
                <a:solidFill>
                  <a:schemeClr val="tx1"/>
                </a:solidFill>
              </a:rPr>
              <a:t>Öğr.Gör</a:t>
            </a:r>
            <a:r>
              <a:rPr lang="tr-TR" b="1" dirty="0" smtClean="0">
                <a:solidFill>
                  <a:schemeClr val="tx1"/>
                </a:solidFill>
              </a:rPr>
              <a:t>. Uygar BAYRAKDAR</a:t>
            </a:r>
            <a:endParaRPr lang="tr-TR" b="1" dirty="0">
              <a:solidFill>
                <a:schemeClr val="tx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12"/>
            <a:ext cx="9144000" cy="39987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59496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2132856"/>
            <a:ext cx="8229600" cy="4525963"/>
          </a:xfrm>
        </p:spPr>
        <p:txBody>
          <a:bodyPr>
            <a:normAutofit/>
          </a:bodyPr>
          <a:lstStyle/>
          <a:p>
            <a:pPr fontAlgn="base"/>
            <a:r>
              <a:rPr lang="tr-TR" dirty="0"/>
              <a:t>Çocukluk dönemi çoğu çocuk için mutluluklarla doludur. </a:t>
            </a:r>
            <a:endParaRPr lang="tr-TR" dirty="0" smtClean="0"/>
          </a:p>
          <a:p>
            <a:pPr lvl="1" fontAlgn="base"/>
            <a:r>
              <a:rPr lang="tr-TR" i="1" dirty="0" smtClean="0"/>
              <a:t>Ancak </a:t>
            </a:r>
            <a:r>
              <a:rPr lang="tr-TR" i="1" dirty="0"/>
              <a:t>bazı çocuklar için durum hiç de öyle değildir</a:t>
            </a:r>
            <a:r>
              <a:rPr lang="tr-TR" i="1" dirty="0" smtClean="0"/>
              <a:t>.</a:t>
            </a:r>
          </a:p>
          <a:p>
            <a:pPr marL="457200" lvl="1" indent="0" fontAlgn="base">
              <a:buNone/>
            </a:pPr>
            <a:endParaRPr lang="tr-TR" dirty="0" smtClean="0"/>
          </a:p>
          <a:p>
            <a:pPr fontAlgn="base"/>
            <a:r>
              <a:rPr lang="tr-TR" dirty="0" smtClean="0"/>
              <a:t>Adeta </a:t>
            </a:r>
            <a:r>
              <a:rPr lang="tr-TR" dirty="0"/>
              <a:t>kendileriyle ve çevreleriyle kavga içerisindedirler. </a:t>
            </a:r>
            <a:endParaRPr lang="tr-TR" dirty="0" smtClean="0"/>
          </a:p>
          <a:p>
            <a:pPr lvl="1" fontAlgn="base"/>
            <a:r>
              <a:rPr lang="tr-TR" i="1" dirty="0" smtClean="0"/>
              <a:t>Bu </a:t>
            </a:r>
            <a:r>
              <a:rPr lang="tr-TR" i="1" dirty="0"/>
              <a:t>çocuklara </a:t>
            </a:r>
            <a:r>
              <a:rPr lang="tr-TR" b="1" i="1" u="sng" dirty="0"/>
              <a:t>duygu ve davranış bozukluğu olan çocuklar</a:t>
            </a:r>
            <a:r>
              <a:rPr lang="tr-TR" i="1" dirty="0"/>
              <a:t> diyoruz. </a:t>
            </a:r>
          </a:p>
          <a:p>
            <a:endParaRPr lang="tr-T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534"/>
          <a:stretch/>
        </p:blipFill>
        <p:spPr bwMode="auto">
          <a:xfrm>
            <a:off x="-252536" y="-387424"/>
            <a:ext cx="9649072" cy="2448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94183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tr-TR" sz="2400" dirty="0" smtClean="0"/>
              <a:t>Neden Ortak Bir Tanım Yok ? </a:t>
            </a:r>
            <a:endParaRPr lang="tr-TR" sz="24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fontScale="62500" lnSpcReduction="20000"/>
          </a:bodyPr>
          <a:lstStyle/>
          <a:p>
            <a:pPr fontAlgn="base"/>
            <a:r>
              <a:rPr lang="tr-TR" dirty="0" smtClean="0"/>
              <a:t>Duygu </a:t>
            </a:r>
            <a:r>
              <a:rPr lang="tr-TR" dirty="0"/>
              <a:t>ve davranış bozukluklarını açıklayan </a:t>
            </a:r>
            <a:r>
              <a:rPr lang="tr-TR" b="1" u="sng" dirty="0"/>
              <a:t>kuramların</a:t>
            </a:r>
            <a:r>
              <a:rPr lang="tr-TR" dirty="0"/>
              <a:t> konuyu farklı biçimlerde ele </a:t>
            </a:r>
            <a:r>
              <a:rPr lang="tr-TR" dirty="0" smtClean="0"/>
              <a:t>alması.</a:t>
            </a:r>
          </a:p>
          <a:p>
            <a:pPr fontAlgn="base"/>
            <a:endParaRPr lang="tr-TR" dirty="0"/>
          </a:p>
          <a:p>
            <a:pPr fontAlgn="base"/>
            <a:r>
              <a:rPr lang="tr-TR" dirty="0"/>
              <a:t>Duygu ve davranış özelliklerinin doğru bir şekilde </a:t>
            </a:r>
            <a:r>
              <a:rPr lang="tr-TR" b="1" u="sng" dirty="0">
                <a:solidFill>
                  <a:srgbClr val="FF0000"/>
                </a:solidFill>
              </a:rPr>
              <a:t>ölçülmesinde</a:t>
            </a:r>
            <a:r>
              <a:rPr lang="tr-TR" dirty="0"/>
              <a:t> ve yorumlanmasında çeşitli sınırlılıkların olması. </a:t>
            </a:r>
            <a:endParaRPr lang="tr-TR" dirty="0" smtClean="0"/>
          </a:p>
          <a:p>
            <a:pPr fontAlgn="base"/>
            <a:endParaRPr lang="tr-TR" dirty="0"/>
          </a:p>
          <a:p>
            <a:pPr fontAlgn="base"/>
            <a:r>
              <a:rPr lang="tr-TR" b="1" u="sng" dirty="0">
                <a:solidFill>
                  <a:srgbClr val="00B0F0"/>
                </a:solidFill>
              </a:rPr>
              <a:t>Kültürler</a:t>
            </a:r>
            <a:r>
              <a:rPr lang="tr-TR" dirty="0"/>
              <a:t> arasında uygun davranışlara ve uygun olmayan davranışlara ilişkin beklenti ve normların farklı olması. </a:t>
            </a:r>
            <a:endParaRPr lang="tr-TR" dirty="0" smtClean="0"/>
          </a:p>
          <a:p>
            <a:pPr fontAlgn="base"/>
            <a:endParaRPr lang="tr-TR" dirty="0"/>
          </a:p>
          <a:p>
            <a:pPr fontAlgn="base"/>
            <a:r>
              <a:rPr lang="tr-TR" dirty="0"/>
              <a:t>Uygunsuz davranışların sıklığı ve yoğunluğuna ilişkin herkes tarafından kabul edilebilen </a:t>
            </a:r>
            <a:r>
              <a:rPr lang="tr-TR" b="1" u="sng" dirty="0">
                <a:solidFill>
                  <a:schemeClr val="accent6">
                    <a:lumMod val="75000"/>
                  </a:schemeClr>
                </a:solidFill>
              </a:rPr>
              <a:t>ölçütlerin</a:t>
            </a:r>
            <a:r>
              <a:rPr lang="tr-TR" dirty="0"/>
              <a:t> olmayışı. </a:t>
            </a:r>
            <a:endParaRPr lang="tr-TR" dirty="0" smtClean="0"/>
          </a:p>
          <a:p>
            <a:pPr fontAlgn="base"/>
            <a:endParaRPr lang="tr-TR" dirty="0"/>
          </a:p>
          <a:p>
            <a:pPr fontAlgn="base"/>
            <a:r>
              <a:rPr lang="tr-TR" dirty="0"/>
              <a:t>Duygu ve davranış bozukluğunun </a:t>
            </a:r>
            <a:r>
              <a:rPr lang="tr-TR" dirty="0" smtClean="0"/>
              <a:t>bazen başka </a:t>
            </a:r>
            <a:r>
              <a:rPr lang="tr-TR" dirty="0"/>
              <a:t>engel </a:t>
            </a:r>
            <a:r>
              <a:rPr lang="tr-TR" dirty="0" smtClean="0"/>
              <a:t>türleriyle </a:t>
            </a:r>
            <a:r>
              <a:rPr lang="tr-TR" b="1" u="sng" dirty="0">
                <a:solidFill>
                  <a:srgbClr val="7030A0"/>
                </a:solidFill>
              </a:rPr>
              <a:t>beraber</a:t>
            </a:r>
            <a:r>
              <a:rPr lang="tr-TR" dirty="0"/>
              <a:t> görülmesi. </a:t>
            </a:r>
            <a:endParaRPr lang="tr-TR" dirty="0" smtClean="0"/>
          </a:p>
          <a:p>
            <a:pPr fontAlgn="base"/>
            <a:endParaRPr lang="tr-TR" dirty="0"/>
          </a:p>
          <a:p>
            <a:pPr fontAlgn="base"/>
            <a:r>
              <a:rPr lang="tr-TR" dirty="0"/>
              <a:t>Çoğu duygusal davranışsal bozukluklar ağır düzeyde </a:t>
            </a:r>
            <a:r>
              <a:rPr lang="tr-TR" dirty="0" smtClean="0"/>
              <a:t>olmadıkları takdirde </a:t>
            </a:r>
            <a:r>
              <a:rPr lang="tr-TR" dirty="0"/>
              <a:t>geçicidirler; yani pek çok duygusal davranışsal bozukluk yaşa özgü </a:t>
            </a:r>
            <a:r>
              <a:rPr lang="tr-TR" b="1" u="sng" dirty="0">
                <a:solidFill>
                  <a:schemeClr val="accent5">
                    <a:lumMod val="75000"/>
                  </a:schemeClr>
                </a:solidFill>
              </a:rPr>
              <a:t>gelişimsel</a:t>
            </a:r>
            <a:r>
              <a:rPr lang="tr-TR" dirty="0"/>
              <a:t> sorunlardır. </a:t>
            </a:r>
          </a:p>
          <a:p>
            <a:endParaRPr lang="tr-TR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5454" y="-315416"/>
            <a:ext cx="2920589" cy="15270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534472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2400" dirty="0" smtClean="0"/>
              <a:t>MEB </a:t>
            </a:r>
            <a:r>
              <a:rPr lang="tr-TR" sz="2400" dirty="0"/>
              <a:t>Özel Eğitim Yönetmeliğinin ortaya koyduğu </a:t>
            </a:r>
            <a:r>
              <a:rPr lang="tr-TR" sz="2400" dirty="0" smtClean="0"/>
              <a:t>tanım….</a:t>
            </a:r>
            <a:endParaRPr lang="tr-TR" sz="24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Duygusal </a:t>
            </a:r>
            <a:r>
              <a:rPr lang="tr-TR" dirty="0"/>
              <a:t>ve davranış bozukluğu olan </a:t>
            </a:r>
            <a:r>
              <a:rPr lang="tr-TR" dirty="0" smtClean="0"/>
              <a:t>birey; </a:t>
            </a:r>
          </a:p>
          <a:p>
            <a:pPr lvl="1"/>
            <a:r>
              <a:rPr lang="tr-TR" dirty="0" smtClean="0"/>
              <a:t>“yaşına </a:t>
            </a:r>
            <a:r>
              <a:rPr lang="tr-TR" dirty="0"/>
              <a:t>uygun olmayan sosyal ve kültürel normlardan farklı duygusal tepki ve davranışlar göstermesi nedeniyle özel eğitim ve destek hizmetine ihtiyacı olan bireydir.” şeklindedir. 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4308320"/>
            <a:ext cx="4374499" cy="2420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057054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2400" dirty="0"/>
              <a:t>Amerika'da 30 kadar kuruluşun üzerinde anlaştığı tanım ise şu şekilde karakterize edilmiştir. 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 fontAlgn="base">
              <a:buNone/>
            </a:pPr>
            <a:endParaRPr lang="tr-TR" dirty="0"/>
          </a:p>
          <a:p>
            <a:pPr fontAlgn="base"/>
            <a:r>
              <a:rPr lang="tr-TR" dirty="0"/>
              <a:t>Okul programlarında, eğitim performansını olumsuz etkileyen, davranışsal ya da duygusal tepkilerin uygun yaş, kültürel normlardan önemli derecede farklılık </a:t>
            </a:r>
            <a:r>
              <a:rPr lang="tr-TR" dirty="0" smtClean="0"/>
              <a:t>göstermesi.</a:t>
            </a:r>
            <a:endParaRPr lang="tr-TR" dirty="0"/>
          </a:p>
          <a:p>
            <a:pPr fontAlgn="base"/>
            <a:endParaRPr lang="tr-TR" dirty="0"/>
          </a:p>
          <a:p>
            <a:pPr lvl="1" fontAlgn="base"/>
            <a:r>
              <a:rPr lang="tr-TR" dirty="0"/>
              <a:t>Bu kategori eğitim performansını olumsuz yönde etkilediğinden dolayı </a:t>
            </a:r>
            <a:endParaRPr lang="tr-TR" dirty="0" smtClean="0"/>
          </a:p>
          <a:p>
            <a:pPr lvl="2" fontAlgn="base"/>
            <a:r>
              <a:rPr lang="tr-TR" i="1" dirty="0" err="1" smtClean="0"/>
              <a:t>şizofrenik</a:t>
            </a:r>
            <a:r>
              <a:rPr lang="tr-TR" i="1" dirty="0"/>
              <a:t> </a:t>
            </a:r>
            <a:r>
              <a:rPr lang="tr-TR" i="1" dirty="0" smtClean="0"/>
              <a:t>bozuklukları</a:t>
            </a:r>
          </a:p>
          <a:p>
            <a:pPr lvl="2" fontAlgn="base"/>
            <a:r>
              <a:rPr lang="tr-TR" i="1" dirty="0" smtClean="0"/>
              <a:t>heyecan bozuklukları</a:t>
            </a:r>
          </a:p>
          <a:p>
            <a:pPr lvl="2" fontAlgn="base"/>
            <a:r>
              <a:rPr lang="tr-TR" i="1" dirty="0" smtClean="0"/>
              <a:t>kaygı bozuklukları</a:t>
            </a:r>
          </a:p>
          <a:p>
            <a:pPr lvl="2" fontAlgn="base"/>
            <a:r>
              <a:rPr lang="tr-TR" i="1" dirty="0" smtClean="0"/>
              <a:t>süreklilik </a:t>
            </a:r>
            <a:r>
              <a:rPr lang="tr-TR" i="1" dirty="0"/>
              <a:t>gösteren diğer yönetim ve </a:t>
            </a:r>
            <a:r>
              <a:rPr lang="tr-TR" i="1" dirty="0" smtClean="0"/>
              <a:t>uyum</a:t>
            </a:r>
            <a:r>
              <a:rPr lang="tr-TR" i="1" dirty="0"/>
              <a:t> bozuklukları olan çocukları ve gençleri içerir. 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9057054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tr-TR" dirty="0"/>
              <a:t>SlNlFLANDlRMA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tr-TR" b="1" u="sng" dirty="0" smtClean="0"/>
              <a:t>Klinik </a:t>
            </a:r>
            <a:r>
              <a:rPr lang="tr-TR" b="1" u="sng" dirty="0"/>
              <a:t>Sınıflandırma: </a:t>
            </a:r>
            <a:endParaRPr lang="tr-TR" b="1" u="sng" dirty="0" smtClean="0"/>
          </a:p>
          <a:p>
            <a:endParaRPr lang="tr-TR" dirty="0"/>
          </a:p>
          <a:p>
            <a:r>
              <a:rPr lang="tr-TR" dirty="0" smtClean="0"/>
              <a:t>Fiziksel </a:t>
            </a:r>
            <a:r>
              <a:rPr lang="tr-TR" dirty="0"/>
              <a:t>patolojiye ya da psikopatolojiye dayalıdır. </a:t>
            </a:r>
            <a:endParaRPr lang="tr-TR" dirty="0" smtClean="0"/>
          </a:p>
          <a:p>
            <a:endParaRPr lang="tr-TR" dirty="0"/>
          </a:p>
          <a:p>
            <a:r>
              <a:rPr lang="tr-TR" dirty="0" smtClean="0"/>
              <a:t>Bu </a:t>
            </a:r>
            <a:r>
              <a:rPr lang="tr-TR" dirty="0"/>
              <a:t>sistemdeki kategoriler psikiyatristlerin ve diğer </a:t>
            </a:r>
            <a:r>
              <a:rPr lang="tr-TR" dirty="0" err="1"/>
              <a:t>klinisyenlerin</a:t>
            </a:r>
            <a:r>
              <a:rPr lang="tr-TR" dirty="0"/>
              <a:t> duygu davranış bozukluğu olanlara ilişkin gözlemlerine ve duygu ve davranış bozukluğu olanlarla ilgili kuramlara dayalıdır. 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68560" y="0"/>
            <a:ext cx="5400600" cy="15791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057054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SlNlFLANDlRMA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tr-TR" b="1" dirty="0" err="1" smtClean="0"/>
              <a:t>Empirik</a:t>
            </a:r>
            <a:r>
              <a:rPr lang="tr-TR" b="1" dirty="0" smtClean="0"/>
              <a:t> </a:t>
            </a:r>
            <a:r>
              <a:rPr lang="tr-TR" b="1" dirty="0"/>
              <a:t>Sınıflandırma: </a:t>
            </a:r>
            <a:endParaRPr lang="tr-TR" b="1" dirty="0" smtClean="0"/>
          </a:p>
          <a:p>
            <a:endParaRPr lang="tr-TR" dirty="0"/>
          </a:p>
          <a:p>
            <a:r>
              <a:rPr lang="tr-TR" dirty="0" smtClean="0">
                <a:solidFill>
                  <a:srgbClr val="FF0000"/>
                </a:solidFill>
              </a:rPr>
              <a:t>Eğitsel </a:t>
            </a:r>
            <a:r>
              <a:rPr lang="tr-TR" dirty="0">
                <a:solidFill>
                  <a:srgbClr val="FF0000"/>
                </a:solidFill>
              </a:rPr>
              <a:t>sınıflama </a:t>
            </a:r>
            <a:r>
              <a:rPr lang="tr-TR" dirty="0"/>
              <a:t>adı verilen bu sistemde herhangi bir </a:t>
            </a:r>
            <a:r>
              <a:rPr lang="tr-TR" dirty="0" smtClean="0"/>
              <a:t>DDB </a:t>
            </a:r>
            <a:r>
              <a:rPr lang="tr-TR" dirty="0"/>
              <a:t>kategorisi belirli problem gruplarından oluşmaktadır. </a:t>
            </a:r>
            <a:endParaRPr lang="tr-TR" dirty="0" smtClean="0"/>
          </a:p>
          <a:p>
            <a:endParaRPr lang="tr-TR" dirty="0"/>
          </a:p>
          <a:p>
            <a:r>
              <a:rPr lang="tr-TR" dirty="0" smtClean="0"/>
              <a:t>Bu </a:t>
            </a:r>
            <a:r>
              <a:rPr lang="tr-TR" dirty="0"/>
              <a:t>sistemde, duygusal ya da davranışsal bozuklukları temsil ettiği düşünülen maddelerden oluşan </a:t>
            </a:r>
            <a:r>
              <a:rPr lang="tr-TR" dirty="0">
                <a:solidFill>
                  <a:srgbClr val="00B0F0"/>
                </a:solidFill>
              </a:rPr>
              <a:t>deneme formları</a:t>
            </a:r>
            <a:r>
              <a:rPr lang="tr-TR" dirty="0"/>
              <a:t>, çocukları değerIendirmeleri için ebeveynlere, öğretmenlere ya da onları tanımayan diğer kişilere ya da doğrudan çocuklara uygulanır. </a:t>
            </a:r>
            <a:endParaRPr lang="tr-TR" dirty="0" smtClean="0"/>
          </a:p>
          <a:p>
            <a:endParaRPr lang="tr-TR" dirty="0"/>
          </a:p>
          <a:p>
            <a:r>
              <a:rPr lang="tr-TR" dirty="0" smtClean="0"/>
              <a:t>Elde </a:t>
            </a:r>
            <a:r>
              <a:rPr lang="tr-TR" dirty="0"/>
              <a:t>edilen yanıtlara çok özel </a:t>
            </a:r>
            <a:r>
              <a:rPr lang="tr-TR" dirty="0" err="1"/>
              <a:t>istatistikli</a:t>
            </a:r>
            <a:r>
              <a:rPr lang="tr-TR" dirty="0"/>
              <a:t> bir teknik olan faktör analizi uygulanır. </a:t>
            </a:r>
            <a:endParaRPr lang="tr-TR" dirty="0" smtClean="0"/>
          </a:p>
          <a:p>
            <a:endParaRPr lang="tr-TR" dirty="0"/>
          </a:p>
          <a:p>
            <a:r>
              <a:rPr lang="tr-TR" dirty="0" smtClean="0"/>
              <a:t>Bu </a:t>
            </a:r>
            <a:r>
              <a:rPr lang="tr-TR" dirty="0"/>
              <a:t>analiz yoluyla çeşitli davranışsal boyutlar elde edilir. Yani belirli problem davranışlar bir araya gelerek birer faktör oluştururlar. 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8901" y="-130595"/>
            <a:ext cx="2963129" cy="1975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057054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SlNlFLANDlRMA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600200"/>
            <a:ext cx="8507288" cy="5257800"/>
          </a:xfrm>
        </p:spPr>
        <p:txBody>
          <a:bodyPr>
            <a:normAutofit fontScale="55000" lnSpcReduction="20000"/>
          </a:bodyPr>
          <a:lstStyle/>
          <a:p>
            <a:pPr marL="0" indent="0" fontAlgn="base">
              <a:buNone/>
            </a:pPr>
            <a:endParaRPr lang="tr-TR" b="1" u="sng" dirty="0" smtClean="0"/>
          </a:p>
          <a:p>
            <a:pPr marL="0" indent="0" fontAlgn="base">
              <a:buNone/>
            </a:pPr>
            <a:r>
              <a:rPr lang="tr-TR" b="1" u="sng" dirty="0" err="1" smtClean="0"/>
              <a:t>Quay</a:t>
            </a:r>
            <a:r>
              <a:rPr lang="tr-TR" b="1" u="sng" dirty="0"/>
              <a:t> ve </a:t>
            </a:r>
            <a:r>
              <a:rPr lang="tr-TR" b="1" u="sng" dirty="0" err="1"/>
              <a:t>Peterson'un</a:t>
            </a:r>
            <a:r>
              <a:rPr lang="tr-TR" b="1" u="sng" dirty="0"/>
              <a:t> Sistemi: </a:t>
            </a:r>
            <a:endParaRPr lang="tr-TR" b="1" u="sng" dirty="0" smtClean="0"/>
          </a:p>
          <a:p>
            <a:pPr fontAlgn="base"/>
            <a:endParaRPr lang="tr-TR" b="1" dirty="0"/>
          </a:p>
          <a:p>
            <a:pPr fontAlgn="base"/>
            <a:r>
              <a:rPr lang="tr-TR" b="1" dirty="0" smtClean="0"/>
              <a:t>Yönetim </a:t>
            </a:r>
            <a:r>
              <a:rPr lang="tr-TR" b="1" dirty="0"/>
              <a:t>Bozukluğu: </a:t>
            </a:r>
            <a:r>
              <a:rPr lang="tr-TR" dirty="0"/>
              <a:t>Sınıflandırmanın bu boyutunda yer alan çocuklar, </a:t>
            </a:r>
            <a:r>
              <a:rPr lang="tr-TR" dirty="0">
                <a:solidFill>
                  <a:srgbClr val="00B050"/>
                </a:solidFill>
              </a:rPr>
              <a:t>söz dinlemez, yıkıcı, kıskanç, yaygaracı, öfkeli, saygısız</a:t>
            </a:r>
            <a:r>
              <a:rPr lang="tr-TR" dirty="0" smtClean="0">
                <a:solidFill>
                  <a:srgbClr val="00B050"/>
                </a:solidFill>
              </a:rPr>
              <a:t>,</a:t>
            </a:r>
            <a:r>
              <a:rPr lang="tr-TR" dirty="0" smtClean="0"/>
              <a:t> </a:t>
            </a:r>
            <a:r>
              <a:rPr lang="tr-TR" dirty="0"/>
              <a:t>davranışlar gösterirler, Başkalarının kendileri hakkında ne düşündüğüne önem vermez görünürler. İnsanlara güvenmezler, kendilerini güçlü bir kimse olarak göstermekten hoşlanırlar. </a:t>
            </a:r>
            <a:endParaRPr lang="tr-TR" dirty="0" smtClean="0"/>
          </a:p>
          <a:p>
            <a:pPr fontAlgn="base"/>
            <a:endParaRPr lang="tr-TR" dirty="0"/>
          </a:p>
          <a:p>
            <a:pPr fontAlgn="base"/>
            <a:r>
              <a:rPr lang="tr-TR" b="1" dirty="0"/>
              <a:t>Kişilik Problemi: </a:t>
            </a:r>
            <a:r>
              <a:rPr lang="tr-TR" dirty="0"/>
              <a:t>Bu çocuklar </a:t>
            </a:r>
            <a:r>
              <a:rPr lang="tr-TR" dirty="0">
                <a:solidFill>
                  <a:srgbClr val="FF0000"/>
                </a:solidFill>
              </a:rPr>
              <a:t>aşağılık ve güvensizlik duyguları, içe dönüklük, kaygı, aşırı duyarlılık, çöküntü ve ürkeklik </a:t>
            </a:r>
            <a:r>
              <a:rPr lang="tr-TR" dirty="0"/>
              <a:t>gösterirler. Nadiren gülümserler, tırnaklarını kemirirler, endişelidirler. Yakın arkadaşları yoktur, başkalarına aşırı derecede bağımlıdırlar</a:t>
            </a:r>
            <a:r>
              <a:rPr lang="tr-TR" dirty="0" smtClean="0"/>
              <a:t>.</a:t>
            </a:r>
          </a:p>
          <a:p>
            <a:pPr fontAlgn="base"/>
            <a:endParaRPr lang="tr-TR" dirty="0"/>
          </a:p>
          <a:p>
            <a:pPr fontAlgn="base"/>
            <a:r>
              <a:rPr lang="tr-TR" b="1" dirty="0"/>
              <a:t>Olgunlaşma:</a:t>
            </a:r>
            <a:r>
              <a:rPr lang="tr-TR" dirty="0"/>
              <a:t> Bu boyutta yer alan çocuklarda, </a:t>
            </a:r>
            <a:r>
              <a:rPr lang="tr-TR" dirty="0">
                <a:solidFill>
                  <a:srgbClr val="00B0F0"/>
                </a:solidFill>
              </a:rPr>
              <a:t>ilgisizlik, dalgınlık ve dikkatsizlik </a:t>
            </a:r>
            <a:r>
              <a:rPr lang="tr-TR" dirty="0"/>
              <a:t>davranışları sıklıkla görülür. Pasiftirler, kolayca üzüntüye kapılırlar, çeşitli nesneleri ağızlarında çiğnerler, evden kaçma davranışlarında </a:t>
            </a:r>
            <a:r>
              <a:rPr lang="tr-TR" dirty="0" smtClean="0"/>
              <a:t>bulunurlar</a:t>
            </a:r>
            <a:r>
              <a:rPr lang="tr-TR" dirty="0"/>
              <a:t>.</a:t>
            </a:r>
            <a:endParaRPr lang="tr-TR" dirty="0" smtClean="0"/>
          </a:p>
          <a:p>
            <a:pPr fontAlgn="base"/>
            <a:endParaRPr lang="tr-TR" dirty="0"/>
          </a:p>
          <a:p>
            <a:pPr fontAlgn="base"/>
            <a:r>
              <a:rPr lang="tr-TR" b="1" dirty="0"/>
              <a:t> Sosyalleşmiş Suçluluk: </a:t>
            </a:r>
            <a:r>
              <a:rPr lang="tr-TR" dirty="0"/>
              <a:t>Bu çocuklar belirli bir grup içerisinde ele alındıklarında yeterince </a:t>
            </a:r>
            <a:r>
              <a:rPr lang="tr-TR" dirty="0" smtClean="0"/>
              <a:t>sosyaldirler. </a:t>
            </a:r>
            <a:r>
              <a:rPr lang="tr-TR" dirty="0"/>
              <a:t>Ancak </a:t>
            </a:r>
            <a:r>
              <a:rPr lang="tr-TR" b="1" dirty="0">
                <a:solidFill>
                  <a:srgbClr val="FFFF00"/>
                </a:solidFill>
              </a:rPr>
              <a:t>toplumun değer yargıları dikkate alındığında bunlara aykırı düşerler.</a:t>
            </a:r>
          </a:p>
          <a:p>
            <a:endParaRPr lang="tr-TR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8105" y="-99392"/>
            <a:ext cx="2741246" cy="2520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057054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b="1" dirty="0"/>
              <a:t>DUYGUSAL DAVRANIŞSAL BOZUKLUK TİPLERİ 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600200"/>
            <a:ext cx="6419056" cy="4525963"/>
          </a:xfrm>
        </p:spPr>
        <p:txBody>
          <a:bodyPr>
            <a:normAutofit fontScale="85000" lnSpcReduction="10000"/>
          </a:bodyPr>
          <a:lstStyle/>
          <a:p>
            <a:pPr marL="0" indent="0" fontAlgn="base">
              <a:buNone/>
            </a:pPr>
            <a:r>
              <a:rPr lang="tr-TR" b="1" u="sng" dirty="0" smtClean="0"/>
              <a:t>Dikkat </a:t>
            </a:r>
            <a:r>
              <a:rPr lang="tr-TR" b="1" u="sng" dirty="0"/>
              <a:t>Eksikliği ve </a:t>
            </a:r>
            <a:r>
              <a:rPr lang="tr-TR" b="1" u="sng" dirty="0" err="1"/>
              <a:t>Hiperaktivite</a:t>
            </a:r>
            <a:r>
              <a:rPr lang="tr-TR" b="1" u="sng" dirty="0"/>
              <a:t> Bozukluğu: </a:t>
            </a:r>
            <a:endParaRPr lang="tr-TR" b="1" u="sng" dirty="0" smtClean="0"/>
          </a:p>
          <a:p>
            <a:pPr marL="0" indent="0" fontAlgn="base">
              <a:buNone/>
            </a:pPr>
            <a:endParaRPr lang="tr-TR" dirty="0"/>
          </a:p>
          <a:p>
            <a:pPr marL="0" indent="0" fontAlgn="base">
              <a:buNone/>
            </a:pPr>
            <a:r>
              <a:rPr lang="tr-TR" dirty="0" smtClean="0"/>
              <a:t>DHEB </a:t>
            </a:r>
            <a:r>
              <a:rPr lang="tr-TR" dirty="0"/>
              <a:t>olan çocukların üç temel davranış örüntüsü </a:t>
            </a:r>
          </a:p>
          <a:p>
            <a:pPr fontAlgn="base"/>
            <a:r>
              <a:rPr lang="tr-TR" dirty="0" smtClean="0"/>
              <a:t>a)Dikkatlerinin </a:t>
            </a:r>
            <a:r>
              <a:rPr lang="tr-TR" dirty="0"/>
              <a:t>çok kolay dağılması </a:t>
            </a:r>
            <a:endParaRPr lang="tr-TR" dirty="0" smtClean="0"/>
          </a:p>
          <a:p>
            <a:pPr fontAlgn="base"/>
            <a:endParaRPr lang="tr-TR" dirty="0"/>
          </a:p>
          <a:p>
            <a:pPr fontAlgn="base"/>
            <a:r>
              <a:rPr lang="tr-TR" dirty="0" smtClean="0"/>
              <a:t>b)Aşırı </a:t>
            </a:r>
            <a:r>
              <a:rPr lang="tr-TR" dirty="0"/>
              <a:t>hareketli (</a:t>
            </a:r>
            <a:r>
              <a:rPr lang="tr-TR" dirty="0" err="1"/>
              <a:t>hiperaktif</a:t>
            </a:r>
            <a:r>
              <a:rPr lang="tr-TR" dirty="0"/>
              <a:t>) </a:t>
            </a:r>
            <a:r>
              <a:rPr lang="tr-TR" dirty="0" smtClean="0"/>
              <a:t>olmaları</a:t>
            </a:r>
          </a:p>
          <a:p>
            <a:pPr fontAlgn="base"/>
            <a:r>
              <a:rPr lang="tr-TR" dirty="0"/>
              <a:t> </a:t>
            </a:r>
          </a:p>
          <a:p>
            <a:pPr fontAlgn="base"/>
            <a:r>
              <a:rPr lang="tr-TR" dirty="0" smtClean="0"/>
              <a:t>c)Davranışlarının </a:t>
            </a:r>
            <a:r>
              <a:rPr lang="tr-TR" dirty="0"/>
              <a:t>sonuçlarını düşünmeden atak davranmaları (</a:t>
            </a:r>
            <a:r>
              <a:rPr lang="tr-TR" dirty="0" err="1"/>
              <a:t>impulsivite</a:t>
            </a:r>
            <a:r>
              <a:rPr lang="tr-TR" dirty="0"/>
              <a:t>) </a:t>
            </a:r>
          </a:p>
          <a:p>
            <a:endParaRPr lang="tr-TR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089760" y="2911240"/>
            <a:ext cx="5589240" cy="2304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057054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b="1" dirty="0"/>
              <a:t>DUYGUSAL DAVRANIŞSAL BOZUKLUK TİPLERİ </a:t>
            </a:r>
            <a:endParaRPr lang="tr-TR" sz="32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tr-TR" b="1" u="sng" dirty="0"/>
              <a:t>Dikkat Eksikliği ve </a:t>
            </a:r>
            <a:r>
              <a:rPr lang="tr-TR" b="1" u="sng" dirty="0" err="1"/>
              <a:t>Hiperaktivite</a:t>
            </a:r>
            <a:r>
              <a:rPr lang="tr-TR" b="1" u="sng" dirty="0"/>
              <a:t> Bozukluğu: </a:t>
            </a:r>
          </a:p>
          <a:p>
            <a:endParaRPr lang="tr-TR" dirty="0" smtClean="0"/>
          </a:p>
          <a:p>
            <a:r>
              <a:rPr lang="tr-TR" dirty="0" smtClean="0"/>
              <a:t>Yönergeleri izleyememeleri</a:t>
            </a:r>
          </a:p>
          <a:p>
            <a:r>
              <a:rPr lang="tr-TR" dirty="0" smtClean="0"/>
              <a:t>ayrıntılara </a:t>
            </a:r>
            <a:r>
              <a:rPr lang="tr-TR" dirty="0"/>
              <a:t>dikkat </a:t>
            </a:r>
            <a:r>
              <a:rPr lang="tr-TR" dirty="0" smtClean="0"/>
              <a:t>edememeleri</a:t>
            </a:r>
          </a:p>
          <a:p>
            <a:r>
              <a:rPr lang="tr-TR" dirty="0" smtClean="0"/>
              <a:t>dinlemez görünmeleri</a:t>
            </a:r>
          </a:p>
          <a:p>
            <a:r>
              <a:rPr lang="tr-TR" dirty="0" smtClean="0"/>
              <a:t>dikkatlerinin </a:t>
            </a:r>
            <a:r>
              <a:rPr lang="tr-TR" dirty="0"/>
              <a:t>hemen </a:t>
            </a:r>
            <a:r>
              <a:rPr lang="tr-TR" dirty="0" smtClean="0"/>
              <a:t>dağılması</a:t>
            </a:r>
          </a:p>
          <a:p>
            <a:r>
              <a:rPr lang="tr-TR" dirty="0" smtClean="0"/>
              <a:t>eşyalarını </a:t>
            </a:r>
            <a:r>
              <a:rPr lang="tr-TR" dirty="0"/>
              <a:t>çok çabuk </a:t>
            </a:r>
            <a:r>
              <a:rPr lang="tr-TR" dirty="0" smtClean="0"/>
              <a:t>kaybetmeleri</a:t>
            </a:r>
          </a:p>
          <a:p>
            <a:r>
              <a:rPr lang="tr-TR" dirty="0" smtClean="0"/>
              <a:t>unutkan </a:t>
            </a:r>
            <a:r>
              <a:rPr lang="tr-TR" dirty="0"/>
              <a:t>ve düzensiz </a:t>
            </a:r>
            <a:r>
              <a:rPr lang="tr-TR" dirty="0" smtClean="0"/>
              <a:t>olmaları</a:t>
            </a:r>
          </a:p>
          <a:p>
            <a:r>
              <a:rPr lang="tr-TR" dirty="0" smtClean="0"/>
              <a:t>sık </a:t>
            </a:r>
            <a:r>
              <a:rPr lang="tr-TR" dirty="0"/>
              <a:t>sık dikkatsizce hatalar </a:t>
            </a:r>
            <a:r>
              <a:rPr lang="tr-TR" dirty="0" smtClean="0"/>
              <a:t>yapmaları</a:t>
            </a:r>
          </a:p>
          <a:p>
            <a:r>
              <a:rPr lang="tr-TR" dirty="0" smtClean="0"/>
              <a:t>ödevlerini </a:t>
            </a:r>
            <a:r>
              <a:rPr lang="tr-TR" dirty="0"/>
              <a:t>ya da verilen işleri </a:t>
            </a:r>
            <a:r>
              <a:rPr lang="tr-TR" dirty="0" smtClean="0"/>
              <a:t>bitirmemeleri</a:t>
            </a:r>
          </a:p>
          <a:p>
            <a:r>
              <a:rPr lang="tr-TR" dirty="0" smtClean="0"/>
              <a:t>sıralarını bekleyememeleri</a:t>
            </a:r>
          </a:p>
          <a:p>
            <a:r>
              <a:rPr lang="tr-TR" dirty="0" smtClean="0"/>
              <a:t>Sabırsız olmaları</a:t>
            </a:r>
          </a:p>
          <a:p>
            <a:r>
              <a:rPr lang="tr-TR" dirty="0" smtClean="0"/>
              <a:t>başkalarının </a:t>
            </a:r>
            <a:r>
              <a:rPr lang="tr-TR" dirty="0"/>
              <a:t>sözlerine ve etkinliklerine burunlarını </a:t>
            </a:r>
            <a:r>
              <a:rPr lang="tr-TR" dirty="0" smtClean="0"/>
              <a:t>sokmaları</a:t>
            </a:r>
          </a:p>
          <a:p>
            <a:r>
              <a:rPr lang="tr-TR" dirty="0" smtClean="0"/>
              <a:t>başkalarının </a:t>
            </a:r>
            <a:r>
              <a:rPr lang="tr-TR" dirty="0"/>
              <a:t>sözlerini </a:t>
            </a:r>
            <a:r>
              <a:rPr lang="tr-TR" dirty="0" smtClean="0"/>
              <a:t>kesmeleri</a:t>
            </a:r>
          </a:p>
          <a:p>
            <a:r>
              <a:rPr lang="tr-TR" dirty="0" smtClean="0"/>
              <a:t>sorunun </a:t>
            </a:r>
            <a:r>
              <a:rPr lang="tr-TR" dirty="0"/>
              <a:t>sorulmasını beklemeden </a:t>
            </a:r>
            <a:r>
              <a:rPr lang="tr-TR" dirty="0" smtClean="0"/>
              <a:t>cevap vermeleri dikkat ile ilgili sorunlarıdır.</a:t>
            </a:r>
            <a:endParaRPr lang="tr-TR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3864" y="1321963"/>
            <a:ext cx="3310136" cy="2588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057054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r-TR" sz="3200" b="1" dirty="0"/>
              <a:t>DUYGUSAL DAVRANIŞSAL BOZUKLUK TİPLERİ </a:t>
            </a:r>
            <a:endParaRPr lang="tr-TR" sz="32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tr-TR" b="1" u="sng" dirty="0" smtClean="0"/>
              <a:t>Davranış </a:t>
            </a:r>
            <a:r>
              <a:rPr lang="tr-TR" b="1" u="sng" dirty="0"/>
              <a:t>Bozukluğu: </a:t>
            </a:r>
            <a:endParaRPr lang="tr-TR" b="1" u="sng" dirty="0" smtClean="0"/>
          </a:p>
          <a:p>
            <a:r>
              <a:rPr lang="tr-TR" dirty="0" smtClean="0"/>
              <a:t>Normal </a:t>
            </a:r>
            <a:r>
              <a:rPr lang="tr-TR" dirty="0"/>
              <a:t>gelişim gösteren çocuklar zaman zaman öfke nöbetleri geçirebilir, kardeşleriyle ve akranlarıyla kavga edebilir. </a:t>
            </a:r>
            <a:endParaRPr lang="tr-TR" dirty="0" smtClean="0"/>
          </a:p>
          <a:p>
            <a:endParaRPr lang="tr-TR" dirty="0"/>
          </a:p>
          <a:p>
            <a:r>
              <a:rPr lang="tr-TR" dirty="0" smtClean="0"/>
              <a:t>Ancak </a:t>
            </a:r>
            <a:r>
              <a:rPr lang="tr-TR" dirty="0"/>
              <a:t>normal gelişen çocuklar bunları sürekli başkalarını rahatsız edecek şekilde ve pek çok ortamda göstermezler. </a:t>
            </a:r>
            <a:endParaRPr lang="tr-TR" dirty="0" smtClean="0"/>
          </a:p>
          <a:p>
            <a:endParaRPr lang="tr-TR" dirty="0"/>
          </a:p>
          <a:p>
            <a:r>
              <a:rPr lang="tr-TR" dirty="0" smtClean="0"/>
              <a:t>Davranış </a:t>
            </a:r>
            <a:r>
              <a:rPr lang="tr-TR" dirty="0"/>
              <a:t>bozukluğu olan çocuklar ise başkalarının temel haklarını, toplumun kurallarını ve normlarını sürekli ihlal ederler. </a:t>
            </a:r>
            <a:endParaRPr lang="tr-TR" dirty="0" smtClean="0"/>
          </a:p>
          <a:p>
            <a:endParaRPr lang="tr-TR" u="sng" dirty="0"/>
          </a:p>
          <a:p>
            <a:r>
              <a:rPr lang="tr-TR" u="sng" dirty="0" smtClean="0"/>
              <a:t>En </a:t>
            </a:r>
            <a:r>
              <a:rPr lang="tr-TR" u="sng" dirty="0"/>
              <a:t>temel davranış özellikleri canlı ve </a:t>
            </a:r>
            <a:r>
              <a:rPr lang="tr-TR" u="sng" dirty="0" smtClean="0"/>
              <a:t>cansız</a:t>
            </a:r>
            <a:r>
              <a:rPr lang="tr-TR" u="sng" dirty="0"/>
              <a:t> varlıklara yönelik saldırganlıktır. 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5085184"/>
            <a:ext cx="3434547" cy="17728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057054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b="1" dirty="0"/>
              <a:t>DUYGUSAL DAVRANIŞSAL BOZUKLUK TİPLERİ </a:t>
            </a:r>
            <a:endParaRPr lang="tr-TR" sz="32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fontAlgn="base"/>
            <a:r>
              <a:rPr lang="tr-TR" dirty="0"/>
              <a:t>Çoğu zaman başkalarına kabadayılık eder, gözdağı verir ya da korkutur.  </a:t>
            </a:r>
          </a:p>
          <a:p>
            <a:pPr fontAlgn="base"/>
            <a:r>
              <a:rPr lang="tr-TR" dirty="0"/>
              <a:t>Çoğu zaman kavga ve dövüş başlatır. </a:t>
            </a:r>
          </a:p>
          <a:p>
            <a:pPr fontAlgn="base"/>
            <a:r>
              <a:rPr lang="tr-TR" dirty="0"/>
              <a:t>Başkalarını ciddi bir biçimde yaralar. </a:t>
            </a:r>
          </a:p>
          <a:p>
            <a:pPr fontAlgn="base"/>
            <a:r>
              <a:rPr lang="tr-TR" dirty="0"/>
              <a:t>İnsanlara ve hayvanlara fiziksel olarak acımasız davranır. </a:t>
            </a:r>
          </a:p>
          <a:p>
            <a:pPr fontAlgn="base"/>
            <a:r>
              <a:rPr lang="tr-TR" dirty="0"/>
              <a:t>Hırsızlık yapar. </a:t>
            </a:r>
          </a:p>
          <a:p>
            <a:pPr fontAlgn="base"/>
            <a:r>
              <a:rPr lang="tr-TR" dirty="0"/>
              <a:t>Eşyalara zarar verir. </a:t>
            </a:r>
          </a:p>
          <a:p>
            <a:pPr fontAlgn="base"/>
            <a:r>
              <a:rPr lang="tr-TR" dirty="0"/>
              <a:t>Bir şeyi elde etmek için çıkarları için yalan söyler. </a:t>
            </a:r>
          </a:p>
          <a:p>
            <a:pPr fontAlgn="base"/>
            <a:r>
              <a:rPr lang="tr-TR" dirty="0"/>
              <a:t>Kuralları ihlal eder. </a:t>
            </a:r>
          </a:p>
          <a:p>
            <a:pPr fontAlgn="base"/>
            <a:r>
              <a:rPr lang="tr-TR" dirty="0"/>
              <a:t>Okuldan kaçar. </a:t>
            </a:r>
          </a:p>
          <a:p>
            <a:pPr fontAlgn="base"/>
            <a:r>
              <a:rPr lang="tr-TR" dirty="0"/>
              <a:t>Ev ve toplum kurallarını çiğner. </a:t>
            </a:r>
          </a:p>
          <a:p>
            <a:pPr fontAlgn="base"/>
            <a:r>
              <a:rPr lang="tr-TR" dirty="0"/>
              <a:t>Fevri ve aklına estiği gibi davranır. </a:t>
            </a:r>
          </a:p>
          <a:p>
            <a:pPr fontAlgn="base"/>
            <a:r>
              <a:rPr lang="tr-TR" dirty="0"/>
              <a:t>Sapkınlıklarda bulunan gruplarla ve çetelerle takılır. </a:t>
            </a:r>
          </a:p>
          <a:p>
            <a:endParaRPr lang="tr-TR" dirty="0"/>
          </a:p>
        </p:txBody>
      </p:sp>
      <p:pic>
        <p:nvPicPr>
          <p:cNvPr id="31746" name="Picture 2" descr="zorba Ã§ocuk ile ilgili gÃ¶rsel sonucu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70902" y="3071810"/>
            <a:ext cx="2173098" cy="292895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057054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b="1" u="sng" dirty="0" smtClean="0"/>
              <a:t>İçe </a:t>
            </a:r>
            <a:r>
              <a:rPr lang="tr-TR" b="1" u="sng" dirty="0"/>
              <a:t>Yönelim Bozuklukları: </a:t>
            </a:r>
            <a:endParaRPr lang="tr-TR" b="1" u="sng" dirty="0" smtClean="0"/>
          </a:p>
          <a:p>
            <a:endParaRPr lang="tr-TR" dirty="0"/>
          </a:p>
          <a:p>
            <a:r>
              <a:rPr lang="tr-TR" dirty="0" smtClean="0"/>
              <a:t>Sosyal </a:t>
            </a:r>
            <a:r>
              <a:rPr lang="tr-TR" dirty="0"/>
              <a:t>olarak içe kapanmayla depresyon ve kaygıyla ifade edilmektedir. </a:t>
            </a:r>
            <a:endParaRPr lang="tr-TR" dirty="0" smtClean="0"/>
          </a:p>
          <a:p>
            <a:endParaRPr lang="tr-TR" dirty="0"/>
          </a:p>
          <a:p>
            <a:r>
              <a:rPr lang="tr-TR" dirty="0" smtClean="0"/>
              <a:t>Kaygılı </a:t>
            </a:r>
            <a:r>
              <a:rPr lang="tr-TR" dirty="0"/>
              <a:t>ya da içe kapanık olan çocukların içsel kontrolleri çok fazladır ve başkalarından çok kendileri için tehlike yaratırlar.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66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057054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b="1" dirty="0"/>
              <a:t>DUYGUSAL DAVRANIŞSAL BOZUKLUK TİPLERİ </a:t>
            </a:r>
            <a:endParaRPr lang="tr-TR" sz="32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600200"/>
            <a:ext cx="6563072" cy="4525963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tr-TR" b="1" u="sng" dirty="0" smtClean="0"/>
              <a:t>İçe Yönelim Bozukluğu Olarak Depresyon</a:t>
            </a:r>
            <a:r>
              <a:rPr lang="tr-TR" b="1" u="sng" dirty="0"/>
              <a:t>: </a:t>
            </a:r>
            <a:endParaRPr lang="tr-TR" b="1" u="sng" dirty="0" smtClean="0"/>
          </a:p>
          <a:p>
            <a:r>
              <a:rPr lang="tr-TR" dirty="0" smtClean="0"/>
              <a:t>Depresyon </a:t>
            </a:r>
            <a:r>
              <a:rPr lang="tr-TR" dirty="0"/>
              <a:t>uyumsuz ve kederli bir duygu durumunu ifade eder. </a:t>
            </a:r>
            <a:endParaRPr lang="tr-TR" dirty="0" smtClean="0"/>
          </a:p>
          <a:p>
            <a:endParaRPr lang="tr-TR" dirty="0"/>
          </a:p>
          <a:p>
            <a:r>
              <a:rPr lang="tr-TR" dirty="0" smtClean="0"/>
              <a:t>Özel </a:t>
            </a:r>
            <a:r>
              <a:rPr lang="tr-TR" dirty="0"/>
              <a:t>eğitim programlarından yararlanan çocukların pek çoğunda depresif özelliklere rastlanmaktadır. </a:t>
            </a:r>
            <a:endParaRPr lang="tr-TR" dirty="0" smtClean="0"/>
          </a:p>
          <a:p>
            <a:endParaRPr lang="tr-TR" dirty="0"/>
          </a:p>
          <a:p>
            <a:r>
              <a:rPr lang="tr-TR" dirty="0" smtClean="0"/>
              <a:t>Doğru </a:t>
            </a:r>
            <a:r>
              <a:rPr lang="tr-TR" dirty="0"/>
              <a:t>teşhis konmaz ve gerektiği gibi ifade edilmezse </a:t>
            </a:r>
            <a:r>
              <a:rPr lang="tr-TR" b="1" u="sng" dirty="0"/>
              <a:t>kişinin yaşam kalitesini birçok yönden olumsuz etkileyebilir. </a:t>
            </a: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109061">
            <a:off x="6376903" y="2315859"/>
            <a:ext cx="4109236" cy="24980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057054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b="1" dirty="0"/>
              <a:t>DUYGUSAL DAVRANIŞSAL BOZUKLUK TİPLERİ </a:t>
            </a:r>
            <a:endParaRPr lang="tr-TR" sz="32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fontAlgn="base"/>
            <a:r>
              <a:rPr lang="tr-TR" dirty="0"/>
              <a:t>Keder ve üzüntü </a:t>
            </a:r>
          </a:p>
          <a:p>
            <a:pPr fontAlgn="base"/>
            <a:r>
              <a:rPr lang="tr-TR" dirty="0"/>
              <a:t>Aşırı isteksizlik </a:t>
            </a:r>
          </a:p>
          <a:p>
            <a:pPr fontAlgn="base"/>
            <a:r>
              <a:rPr lang="tr-TR" dirty="0" smtClean="0"/>
              <a:t>İştah </a:t>
            </a:r>
            <a:r>
              <a:rPr lang="tr-TR" dirty="0"/>
              <a:t>değişiklikleri  </a:t>
            </a:r>
            <a:endParaRPr lang="tr-TR" dirty="0" smtClean="0"/>
          </a:p>
          <a:p>
            <a:pPr fontAlgn="base"/>
            <a:r>
              <a:rPr lang="tr-TR" dirty="0" smtClean="0"/>
              <a:t>Uyku </a:t>
            </a:r>
            <a:r>
              <a:rPr lang="tr-TR" dirty="0"/>
              <a:t>bozuklukları </a:t>
            </a:r>
          </a:p>
          <a:p>
            <a:pPr fontAlgn="base"/>
            <a:r>
              <a:rPr lang="tr-TR" dirty="0"/>
              <a:t>Enerji düşüşü, </a:t>
            </a:r>
            <a:r>
              <a:rPr lang="tr-TR" dirty="0" smtClean="0"/>
              <a:t>yorgunluk</a:t>
            </a:r>
            <a:r>
              <a:rPr lang="tr-TR" dirty="0"/>
              <a:t> </a:t>
            </a:r>
          </a:p>
          <a:p>
            <a:pPr algn="r" fontAlgn="base"/>
            <a:r>
              <a:rPr lang="tr-TR" dirty="0"/>
              <a:t>Bedensel değişiklikler, </a:t>
            </a:r>
            <a:endParaRPr lang="tr-TR" dirty="0" smtClean="0"/>
          </a:p>
          <a:p>
            <a:pPr algn="r" fontAlgn="base"/>
            <a:r>
              <a:rPr lang="tr-TR" dirty="0" smtClean="0"/>
              <a:t>nefes </a:t>
            </a:r>
            <a:r>
              <a:rPr lang="tr-TR" dirty="0"/>
              <a:t>almada güçlük  </a:t>
            </a:r>
          </a:p>
          <a:p>
            <a:pPr algn="r" fontAlgn="base"/>
            <a:r>
              <a:rPr lang="tr-TR" dirty="0"/>
              <a:t>Konsantrasyon güçlüğü </a:t>
            </a:r>
          </a:p>
          <a:p>
            <a:pPr algn="r" fontAlgn="base"/>
            <a:r>
              <a:rPr lang="tr-TR" dirty="0"/>
              <a:t>Sinirlilik </a:t>
            </a:r>
          </a:p>
          <a:p>
            <a:pPr algn="r" fontAlgn="base"/>
            <a:r>
              <a:rPr lang="tr-TR" dirty="0"/>
              <a:t>Kendini yetersiz hissetme  </a:t>
            </a:r>
          </a:p>
          <a:p>
            <a:pPr algn="r" fontAlgn="base"/>
            <a:r>
              <a:rPr lang="tr-TR" dirty="0"/>
              <a:t>Ölüm düşüncesi </a:t>
            </a:r>
          </a:p>
          <a:p>
            <a:endParaRPr lang="tr-TR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962"/>
          <a:stretch/>
        </p:blipFill>
        <p:spPr bwMode="auto">
          <a:xfrm>
            <a:off x="4283968" y="1076325"/>
            <a:ext cx="4860032" cy="2352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467544" y="3861048"/>
            <a:ext cx="3960439" cy="2352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057054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b="1" dirty="0"/>
              <a:t>DUYGUSAL DAVRANIŞSAL BOZUKLUK TİPLERİ </a:t>
            </a:r>
            <a:endParaRPr lang="tr-TR" sz="32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 fontAlgn="base">
              <a:buNone/>
            </a:pPr>
            <a:r>
              <a:rPr lang="tr-TR" b="1" u="sng" dirty="0" smtClean="0"/>
              <a:t>İçe Yönelim Bozukluğu Olarak Kaygı</a:t>
            </a:r>
            <a:r>
              <a:rPr lang="tr-TR" b="1" u="sng" dirty="0"/>
              <a:t>: </a:t>
            </a:r>
            <a:endParaRPr lang="tr-TR" b="1" u="sng" dirty="0" smtClean="0"/>
          </a:p>
          <a:p>
            <a:pPr fontAlgn="base"/>
            <a:r>
              <a:rPr lang="tr-TR" dirty="0" smtClean="0"/>
              <a:t>Huzursuzluğa </a:t>
            </a:r>
            <a:r>
              <a:rPr lang="tr-TR" dirty="0"/>
              <a:t>ve gerilime neden olan bir durumdur. Stresli durumlarla çok sık karşılaşan çocuklar kronik kaygı geliştirirler ve yaşadıkları kaygıdan kendilerini kurtaramazlar</a:t>
            </a:r>
            <a:r>
              <a:rPr lang="tr-TR" dirty="0" smtClean="0"/>
              <a:t>.</a:t>
            </a:r>
          </a:p>
          <a:p>
            <a:pPr marL="0" indent="0" fontAlgn="base">
              <a:buNone/>
            </a:pPr>
            <a:r>
              <a:rPr lang="tr-TR" dirty="0"/>
              <a:t> </a:t>
            </a:r>
          </a:p>
          <a:p>
            <a:pPr marL="0" indent="0" fontAlgn="base">
              <a:buNone/>
            </a:pPr>
            <a:r>
              <a:rPr lang="tr-TR" u="sng" dirty="0"/>
              <a:t>Kaygılı çocuklarda şu durumlar gözlenebilir: </a:t>
            </a:r>
          </a:p>
          <a:p>
            <a:pPr fontAlgn="base"/>
            <a:r>
              <a:rPr lang="tr-TR" dirty="0"/>
              <a:t>Ailelerinden ayrılmaya aşırı tepki gösterirler. </a:t>
            </a:r>
          </a:p>
          <a:p>
            <a:pPr fontAlgn="base"/>
            <a:r>
              <a:rPr lang="tr-TR" dirty="0"/>
              <a:t>Yabancılarla ilişkiden kaçınırlar. </a:t>
            </a:r>
          </a:p>
          <a:p>
            <a:pPr fontAlgn="base"/>
            <a:r>
              <a:rPr lang="tr-TR" dirty="0"/>
              <a:t>Kendi içlerine kapanırlar. </a:t>
            </a:r>
          </a:p>
          <a:p>
            <a:pPr fontAlgn="base"/>
            <a:r>
              <a:rPr lang="tr-TR" dirty="0"/>
              <a:t>Akranlarının ve öğretmenlerinin normal kabul ettiği durumlara uygun olmayan korku tepkileri verirler. </a:t>
            </a:r>
          </a:p>
          <a:p>
            <a:pPr fontAlgn="base"/>
            <a:r>
              <a:rPr lang="tr-TR" dirty="0"/>
              <a:t>Sevdiklerini yitirecekleri düşünceleri vardır.  Sürekli ilgi isterler. 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9057054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b="1" dirty="0"/>
              <a:t>DUYGUSAL DAVRANIŞSAL BOZUKLUK TİPLERİ </a:t>
            </a:r>
            <a:endParaRPr lang="tr-TR" sz="32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 fontAlgn="base">
              <a:buNone/>
            </a:pPr>
            <a:r>
              <a:rPr lang="tr-TR" b="1" u="sng" dirty="0" smtClean="0"/>
              <a:t>Çocukluk Şizofrenisi:</a:t>
            </a:r>
          </a:p>
          <a:p>
            <a:pPr marL="0" indent="0" fontAlgn="base">
              <a:buNone/>
            </a:pPr>
            <a:r>
              <a:rPr lang="tr-TR" dirty="0" smtClean="0"/>
              <a:t>Çocukluk </a:t>
            </a:r>
            <a:r>
              <a:rPr lang="tr-TR" dirty="0"/>
              <a:t>şizofrenisinde karşılaşılan durumları şöyle sıralayabiliriz: </a:t>
            </a:r>
            <a:endParaRPr lang="tr-TR" dirty="0" smtClean="0"/>
          </a:p>
          <a:p>
            <a:pPr marL="0" indent="0" fontAlgn="base">
              <a:buNone/>
            </a:pPr>
            <a:endParaRPr lang="tr-TR" dirty="0"/>
          </a:p>
          <a:p>
            <a:pPr fontAlgn="base"/>
            <a:r>
              <a:rPr lang="tr-TR" dirty="0" smtClean="0"/>
              <a:t>Halüsinasyonlar</a:t>
            </a:r>
            <a:endParaRPr lang="tr-TR" dirty="0"/>
          </a:p>
          <a:p>
            <a:pPr fontAlgn="base"/>
            <a:endParaRPr lang="tr-TR" dirty="0"/>
          </a:p>
          <a:p>
            <a:pPr fontAlgn="base"/>
            <a:r>
              <a:rPr lang="tr-TR" dirty="0" smtClean="0"/>
              <a:t>Hezeyanlar</a:t>
            </a:r>
            <a:endParaRPr lang="tr-TR" dirty="0"/>
          </a:p>
          <a:p>
            <a:pPr fontAlgn="base"/>
            <a:endParaRPr lang="tr-TR" dirty="0"/>
          </a:p>
          <a:p>
            <a:pPr fontAlgn="base"/>
            <a:r>
              <a:rPr lang="tr-TR" dirty="0"/>
              <a:t>Düşüncelerdeki bağlantıların kopması, bağlantısız </a:t>
            </a:r>
            <a:r>
              <a:rPr lang="tr-TR" dirty="0" smtClean="0"/>
              <a:t>konuşma</a:t>
            </a:r>
            <a:endParaRPr lang="tr-TR" dirty="0"/>
          </a:p>
          <a:p>
            <a:pPr fontAlgn="base"/>
            <a:endParaRPr lang="tr-TR" dirty="0"/>
          </a:p>
          <a:p>
            <a:pPr fontAlgn="base"/>
            <a:r>
              <a:rPr lang="tr-TR" dirty="0"/>
              <a:t>Davranış bozuklukları</a:t>
            </a:r>
            <a:r>
              <a:rPr lang="tr-TR" dirty="0" smtClean="0"/>
              <a:t>;</a:t>
            </a:r>
          </a:p>
          <a:p>
            <a:pPr lvl="1" fontAlgn="base"/>
            <a:r>
              <a:rPr lang="tr-TR" dirty="0" smtClean="0"/>
              <a:t> </a:t>
            </a:r>
            <a:r>
              <a:rPr lang="tr-TR" i="1" dirty="0"/>
              <a:t>kontrolsüz davranışlar, kendi kendine gülmeler, aşırı hareketlilik, aşırı saldırganlık, donup kalma, karşısındaki insanın davranışlarını taklit etme</a:t>
            </a:r>
            <a:r>
              <a:rPr lang="tr-TR" i="1" dirty="0" smtClean="0"/>
              <a:t>.</a:t>
            </a:r>
          </a:p>
          <a:p>
            <a:pPr lvl="1" fontAlgn="base">
              <a:buNone/>
            </a:pPr>
            <a:endParaRPr lang="tr-TR" i="1" dirty="0"/>
          </a:p>
          <a:p>
            <a:pPr fontAlgn="base"/>
            <a:r>
              <a:rPr lang="tr-TR" dirty="0"/>
              <a:t>Negatif belirtiler</a:t>
            </a:r>
            <a:r>
              <a:rPr lang="tr-TR" dirty="0" smtClean="0"/>
              <a:t>;</a:t>
            </a:r>
          </a:p>
          <a:p>
            <a:pPr lvl="1" fontAlgn="base"/>
            <a:r>
              <a:rPr lang="tr-TR" dirty="0" smtClean="0"/>
              <a:t> </a:t>
            </a:r>
            <a:r>
              <a:rPr lang="tr-TR" i="1" dirty="0"/>
              <a:t>içe kapanma, sosyal çekilme, az konuşma, az iş yapma, az etkileşime girme. </a:t>
            </a:r>
          </a:p>
          <a:p>
            <a:endParaRPr lang="tr-TR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5726" y="2204864"/>
            <a:ext cx="3211836" cy="15121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057054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NEDENLER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 fontAlgn="base">
              <a:buNone/>
            </a:pPr>
            <a:r>
              <a:rPr lang="tr-TR" b="1" u="sng" dirty="0"/>
              <a:t>Biyolojik Etmenler </a:t>
            </a:r>
          </a:p>
          <a:p>
            <a:pPr fontAlgn="base"/>
            <a:r>
              <a:rPr lang="tr-TR" dirty="0"/>
              <a:t>Genetik, fizyoloji ve tıp teknolojisindeki son gelişmeler </a:t>
            </a:r>
            <a:r>
              <a:rPr lang="tr-TR" dirty="0" err="1"/>
              <a:t>DDB'lerin</a:t>
            </a:r>
            <a:r>
              <a:rPr lang="tr-TR" dirty="0"/>
              <a:t> hepsi için biyolojik bir temeli olası kılmaktadır. </a:t>
            </a:r>
            <a:endParaRPr lang="tr-TR" dirty="0" smtClean="0"/>
          </a:p>
          <a:p>
            <a:pPr fontAlgn="base"/>
            <a:endParaRPr lang="tr-TR" dirty="0"/>
          </a:p>
          <a:p>
            <a:pPr fontAlgn="base"/>
            <a:r>
              <a:rPr lang="tr-TR" dirty="0" smtClean="0"/>
              <a:t>Merkezi </a:t>
            </a:r>
            <a:r>
              <a:rPr lang="tr-TR" dirty="0"/>
              <a:t>sinir sistemi tüm davranışlarımıza hakimdir ve davranışlarımızın hepsinde </a:t>
            </a:r>
            <a:r>
              <a:rPr lang="tr-TR" dirty="0" err="1"/>
              <a:t>nörokimyasal</a:t>
            </a:r>
            <a:r>
              <a:rPr lang="tr-TR" dirty="0"/>
              <a:t> etkinlikler söz konusudur. </a:t>
            </a:r>
            <a:endParaRPr lang="tr-TR" dirty="0" smtClean="0"/>
          </a:p>
          <a:p>
            <a:pPr fontAlgn="base"/>
            <a:endParaRPr lang="tr-TR" dirty="0"/>
          </a:p>
          <a:p>
            <a:pPr fontAlgn="base"/>
            <a:r>
              <a:rPr lang="tr-TR" dirty="0" smtClean="0"/>
              <a:t>Bu </a:t>
            </a:r>
            <a:r>
              <a:rPr lang="tr-TR" dirty="0"/>
              <a:t>nedenle duygu ve davranışlardaki bozukluklar, </a:t>
            </a:r>
            <a:endParaRPr lang="tr-TR" dirty="0" smtClean="0"/>
          </a:p>
          <a:p>
            <a:pPr lvl="1" fontAlgn="base"/>
            <a:r>
              <a:rPr lang="tr-TR" i="1" u="sng" dirty="0" smtClean="0"/>
              <a:t>genetik </a:t>
            </a:r>
            <a:r>
              <a:rPr lang="tr-TR" i="1" u="sng" dirty="0"/>
              <a:t>bir bozukluğu, beyin hasarını, beynin işlev bozukluğunu, biyokimyasal dengesizlikleri işaret edebilir. 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9057054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NEDENLER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 fontAlgn="base">
              <a:buNone/>
            </a:pPr>
            <a:r>
              <a:rPr lang="tr-TR" b="1" u="sng" dirty="0" err="1" smtClean="0"/>
              <a:t>ÇevreseI</a:t>
            </a:r>
            <a:r>
              <a:rPr lang="tr-TR" b="1" u="sng" dirty="0" smtClean="0"/>
              <a:t> </a:t>
            </a:r>
            <a:r>
              <a:rPr lang="tr-TR" b="1" u="sng" dirty="0"/>
              <a:t>Etmenler </a:t>
            </a:r>
          </a:p>
          <a:p>
            <a:pPr marL="0" indent="0" fontAlgn="base">
              <a:buNone/>
            </a:pPr>
            <a:r>
              <a:rPr lang="tr-TR" dirty="0"/>
              <a:t>Çevre etmenleri, çocuğun davranışlarında etkili olan her çeşit olaylardır. </a:t>
            </a:r>
            <a:endParaRPr lang="tr-TR" dirty="0" smtClean="0"/>
          </a:p>
          <a:p>
            <a:pPr fontAlgn="base"/>
            <a:endParaRPr lang="tr-TR" dirty="0"/>
          </a:p>
          <a:p>
            <a:pPr fontAlgn="base"/>
            <a:r>
              <a:rPr lang="tr-TR" i="1" dirty="0" smtClean="0"/>
              <a:t>Bebeklik </a:t>
            </a:r>
            <a:r>
              <a:rPr lang="tr-TR" i="1" dirty="0"/>
              <a:t>döneminde kötü yetişme </a:t>
            </a:r>
            <a:r>
              <a:rPr lang="tr-TR" i="1" dirty="0" smtClean="0"/>
              <a:t>koşulları</a:t>
            </a:r>
          </a:p>
          <a:p>
            <a:pPr fontAlgn="base"/>
            <a:r>
              <a:rPr lang="tr-TR" i="1" dirty="0"/>
              <a:t>Okula başlandığında saldırgan davranışlar gösterme </a:t>
            </a:r>
          </a:p>
          <a:p>
            <a:pPr fontAlgn="base"/>
            <a:r>
              <a:rPr lang="tr-TR" i="1" dirty="0"/>
              <a:t>Arkadaşlar tarafından reddedilme </a:t>
            </a:r>
          </a:p>
          <a:p>
            <a:pPr fontAlgn="base"/>
            <a:r>
              <a:rPr lang="tr-TR" i="1" dirty="0"/>
              <a:t>Bu etmenler ev ve okul ortamlarıyla yakından ilişkili görülmektedir. </a:t>
            </a:r>
          </a:p>
          <a:p>
            <a:pPr fontAlgn="base"/>
            <a:r>
              <a:rPr lang="tr-TR" i="1" dirty="0"/>
              <a:t>Okula başlandığında saldırgan davranışlar gösterme </a:t>
            </a:r>
          </a:p>
          <a:p>
            <a:pPr fontAlgn="base"/>
            <a:r>
              <a:rPr lang="tr-TR" i="1" dirty="0"/>
              <a:t>Arkadaşlar tarafından reddedilme </a:t>
            </a:r>
          </a:p>
          <a:p>
            <a:pPr fontAlgn="base"/>
            <a:r>
              <a:rPr lang="tr-TR" i="1" dirty="0"/>
              <a:t>Bu etmenler ev ve okul ortamlarıyla yakından ilişkili görülmektedir.</a:t>
            </a:r>
            <a:r>
              <a:rPr lang="tr-TR" dirty="0"/>
              <a:t>  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9057054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KURAMSAL YAKLAŞIMLAR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 fontAlgn="base">
              <a:buNone/>
            </a:pPr>
            <a:r>
              <a:rPr lang="tr-TR" dirty="0" smtClean="0"/>
              <a:t>	Davranışı </a:t>
            </a:r>
            <a:r>
              <a:rPr lang="tr-TR" dirty="0"/>
              <a:t>açıklamak ve kontrol altına alabilmek amacıyla bilim adamları pek çok kuramsal açıklamalarda bulunmuşlardır. </a:t>
            </a:r>
          </a:p>
          <a:p>
            <a:pPr marL="0" indent="0" fontAlgn="base">
              <a:buNone/>
            </a:pPr>
            <a:endParaRPr lang="tr-TR" dirty="0"/>
          </a:p>
          <a:p>
            <a:pPr marL="0" indent="0" fontAlgn="base">
              <a:buNone/>
            </a:pPr>
            <a:r>
              <a:rPr lang="tr-TR" b="1" u="sng" dirty="0"/>
              <a:t>Biyolojik Yaklaşım: </a:t>
            </a:r>
            <a:endParaRPr lang="tr-TR" b="1" u="sng" dirty="0" smtClean="0"/>
          </a:p>
          <a:p>
            <a:pPr fontAlgn="base"/>
            <a:r>
              <a:rPr lang="tr-TR" dirty="0" smtClean="0"/>
              <a:t>Bu yaklaşım</a:t>
            </a:r>
            <a:r>
              <a:rPr lang="tr-TR" dirty="0"/>
              <a:t> </a:t>
            </a:r>
            <a:r>
              <a:rPr lang="tr-TR" dirty="0" err="1"/>
              <a:t>DDB'lerin</a:t>
            </a:r>
            <a:r>
              <a:rPr lang="tr-TR" dirty="0"/>
              <a:t> genetik, biyokimyasal, nörolojik yada organik nedenlere bağlı olarak oluştuğunu ileri sürmektedir. </a:t>
            </a:r>
            <a:endParaRPr lang="tr-TR" dirty="0" smtClean="0"/>
          </a:p>
          <a:p>
            <a:pPr fontAlgn="base"/>
            <a:endParaRPr lang="tr-TR" dirty="0"/>
          </a:p>
          <a:p>
            <a:pPr fontAlgn="base"/>
            <a:r>
              <a:rPr lang="tr-TR" dirty="0" smtClean="0"/>
              <a:t>Bu </a:t>
            </a:r>
            <a:r>
              <a:rPr lang="tr-TR" dirty="0"/>
              <a:t>nedenle de </a:t>
            </a:r>
            <a:r>
              <a:rPr lang="tr-TR" dirty="0" err="1"/>
              <a:t>DDB'lerin</a:t>
            </a:r>
            <a:r>
              <a:rPr lang="tr-TR" dirty="0"/>
              <a:t> önlenmesi de tedavisi de tıbbi yöntemlerle olmaktadır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9057054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KURAMSAL YAKLAŞIMLAR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tr-TR" b="1" u="sng" dirty="0" err="1"/>
              <a:t>Psikodinamik</a:t>
            </a:r>
            <a:r>
              <a:rPr lang="tr-TR" b="1" u="sng" dirty="0"/>
              <a:t> Yaklaşım: </a:t>
            </a:r>
            <a:endParaRPr lang="tr-TR" b="1" u="sng" dirty="0" smtClean="0"/>
          </a:p>
          <a:p>
            <a:r>
              <a:rPr lang="tr-TR" dirty="0" smtClean="0"/>
              <a:t>Bu </a:t>
            </a:r>
            <a:r>
              <a:rPr lang="tr-TR" dirty="0"/>
              <a:t>yaklaşım temelini Freud'un </a:t>
            </a:r>
            <a:r>
              <a:rPr lang="tr-TR" dirty="0" err="1"/>
              <a:t>psikanalitik</a:t>
            </a:r>
            <a:r>
              <a:rPr lang="tr-TR" dirty="0"/>
              <a:t> kuramından alır ve insan davranışını ruhsal mekanizmalar ile açıklar. </a:t>
            </a:r>
            <a:endParaRPr lang="tr-TR" dirty="0" smtClean="0"/>
          </a:p>
          <a:p>
            <a:endParaRPr lang="tr-TR" dirty="0"/>
          </a:p>
          <a:p>
            <a:r>
              <a:rPr lang="tr-TR" dirty="0" err="1" smtClean="0"/>
              <a:t>Psikodinamik</a:t>
            </a:r>
            <a:r>
              <a:rPr lang="tr-TR" dirty="0"/>
              <a:t> yaklaşıma göre kişilik bozuklukları zihnin üç dinamik parçası (alt benlik, benlik, üst benlik) arasındaki dengesizliğin bir sonucu olarak ortaya çıkmaktadır. </a:t>
            </a:r>
            <a:endParaRPr lang="tr-TR" dirty="0" smtClean="0"/>
          </a:p>
          <a:p>
            <a:endParaRPr lang="tr-TR" dirty="0"/>
          </a:p>
          <a:p>
            <a:r>
              <a:rPr lang="tr-TR" dirty="0" smtClean="0"/>
              <a:t>Bu </a:t>
            </a:r>
            <a:r>
              <a:rPr lang="tr-TR" dirty="0"/>
              <a:t>dengesizliğin ortadan kaldırılmasında psikoterapiye, çocuk ve ailesi için yaratıcı etkinliklere yer verilmektedir. </a:t>
            </a:r>
            <a:endParaRPr lang="tr-TR" dirty="0" smtClean="0"/>
          </a:p>
          <a:p>
            <a:endParaRPr lang="tr-TR" dirty="0"/>
          </a:p>
          <a:p>
            <a:r>
              <a:rPr lang="tr-TR" dirty="0" smtClean="0"/>
              <a:t>Bu </a:t>
            </a:r>
            <a:r>
              <a:rPr lang="tr-TR" dirty="0"/>
              <a:t>anlayışı benimseyen öğretmen izin verici ve kabul edici bir tutumla çocuğun duygu ve düşüncelerini ifade etmesini teşvik eder. </a:t>
            </a:r>
          </a:p>
        </p:txBody>
      </p:sp>
    </p:spTree>
    <p:extLst>
      <p:ext uri="{BB962C8B-B14F-4D97-AF65-F5344CB8AC3E}">
        <p14:creationId xmlns:p14="http://schemas.microsoft.com/office/powerpoint/2010/main" val="9057054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KURAMSAL YAKLAŞIMLAR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152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tr-TR" b="1" u="sng" dirty="0" err="1"/>
              <a:t>Hümanistik</a:t>
            </a:r>
            <a:r>
              <a:rPr lang="tr-TR" b="1" u="sng" dirty="0"/>
              <a:t> Yaklaşım: </a:t>
            </a:r>
            <a:endParaRPr lang="tr-TR" b="1" u="sng" dirty="0" smtClean="0"/>
          </a:p>
          <a:p>
            <a:r>
              <a:rPr lang="tr-TR" dirty="0" smtClean="0"/>
              <a:t>Bu </a:t>
            </a:r>
            <a:r>
              <a:rPr lang="tr-TR" dirty="0"/>
              <a:t>modele göre geleneksel eğitim sistemi çocukların kendi duygularını yaşamalarına, yeteneklerini geliştirmelerine izin vermemektedir. </a:t>
            </a:r>
            <a:endParaRPr lang="tr-TR" dirty="0" smtClean="0"/>
          </a:p>
          <a:p>
            <a:endParaRPr lang="tr-TR" dirty="0"/>
          </a:p>
          <a:p>
            <a:r>
              <a:rPr lang="tr-TR" dirty="0" smtClean="0"/>
              <a:t>Bunun </a:t>
            </a:r>
            <a:r>
              <a:rPr lang="tr-TR" dirty="0"/>
              <a:t>sonucu olarak çocuklarda duygu ve davranış bozuklukları görülmektedir. </a:t>
            </a:r>
            <a:endParaRPr lang="tr-TR" dirty="0" smtClean="0"/>
          </a:p>
          <a:p>
            <a:endParaRPr lang="tr-TR" dirty="0"/>
          </a:p>
          <a:p>
            <a:r>
              <a:rPr lang="tr-TR" dirty="0" err="1" smtClean="0"/>
              <a:t>Hümanistik</a:t>
            </a:r>
            <a:r>
              <a:rPr lang="tr-TR" dirty="0"/>
              <a:t> yaklaşımın öngördüğü eğitim ortamlarında çocukların kendilerini gerçekleştirmelerine yardımcı olacak düzenlemelere gidilmektedir. </a:t>
            </a:r>
            <a:endParaRPr lang="tr-TR" dirty="0" smtClean="0"/>
          </a:p>
          <a:p>
            <a:endParaRPr lang="tr-TR" dirty="0"/>
          </a:p>
          <a:p>
            <a:r>
              <a:rPr lang="tr-TR" dirty="0" smtClean="0"/>
              <a:t>Bu </a:t>
            </a:r>
            <a:r>
              <a:rPr lang="tr-TR" dirty="0"/>
              <a:t>düzenlemeler içerisinde öğretmen yönlendirici olmaktan çok, çocuğun öğrenmesine yardımcı olan kaynak kişidir. </a:t>
            </a:r>
          </a:p>
        </p:txBody>
      </p:sp>
    </p:spTree>
    <p:extLst>
      <p:ext uri="{BB962C8B-B14F-4D97-AF65-F5344CB8AC3E}">
        <p14:creationId xmlns:p14="http://schemas.microsoft.com/office/powerpoint/2010/main" val="9057054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KURAMSAL YAKLAŞIMLAR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tr-TR" b="1" u="sng" dirty="0"/>
              <a:t>Davranışçı Yaklaşım: </a:t>
            </a:r>
            <a:endParaRPr lang="tr-TR" b="1" u="sng" dirty="0" smtClean="0"/>
          </a:p>
          <a:p>
            <a:r>
              <a:rPr lang="tr-TR" dirty="0" smtClean="0"/>
              <a:t>Bu </a:t>
            </a:r>
            <a:r>
              <a:rPr lang="tr-TR" dirty="0"/>
              <a:t>modele göre, uygun olmayan ya da uygunsuz davranışlar çevreyle etkileşim sonucunda öğrenilmektedir. </a:t>
            </a:r>
            <a:endParaRPr lang="tr-TR" dirty="0" smtClean="0"/>
          </a:p>
          <a:p>
            <a:endParaRPr lang="tr-TR" dirty="0"/>
          </a:p>
          <a:p>
            <a:r>
              <a:rPr lang="tr-TR" dirty="0" smtClean="0"/>
              <a:t>Davranışçı </a:t>
            </a:r>
            <a:r>
              <a:rPr lang="tr-TR" dirty="0"/>
              <a:t>kaynaklı öğretmen çocuğun yeni, uygun tepkiler öğrenmesine, uygun olmayanları ortadan kaldırmasına yardım için </a:t>
            </a:r>
            <a:r>
              <a:rPr lang="tr-TR" b="1" i="1" u="sng" dirty="0"/>
              <a:t>uygulamalı davranış analizi </a:t>
            </a:r>
            <a:r>
              <a:rPr lang="tr-TR" b="1" i="1" u="sng" dirty="0" smtClean="0"/>
              <a:t> (UDA) </a:t>
            </a:r>
            <a:r>
              <a:rPr lang="tr-TR" dirty="0" smtClean="0"/>
              <a:t>tekniğini </a:t>
            </a:r>
            <a:r>
              <a:rPr lang="tr-TR" dirty="0"/>
              <a:t>kullanır. </a:t>
            </a:r>
            <a:endParaRPr lang="tr-TR" dirty="0" smtClean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9057054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KURAMSAL YAKLAŞIMLAR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tr-TR" b="1" u="sng" dirty="0"/>
              <a:t>Ekolojik Yaklaşım: </a:t>
            </a:r>
            <a:endParaRPr lang="tr-TR" b="1" u="sng" dirty="0" smtClean="0"/>
          </a:p>
          <a:p>
            <a:r>
              <a:rPr lang="tr-TR" dirty="0" smtClean="0"/>
              <a:t>Çevreci </a:t>
            </a:r>
            <a:r>
              <a:rPr lang="tr-TR" dirty="0"/>
              <a:t>model çocuğun çevresindeki insanlarla ve sosyal kurumlarla ilişkilerine önem vermektedir. </a:t>
            </a:r>
            <a:endParaRPr lang="tr-TR" dirty="0" smtClean="0"/>
          </a:p>
          <a:p>
            <a:endParaRPr lang="tr-TR" dirty="0"/>
          </a:p>
          <a:p>
            <a:r>
              <a:rPr lang="tr-TR" dirty="0" smtClean="0"/>
              <a:t>Duygu </a:t>
            </a:r>
            <a:r>
              <a:rPr lang="tr-TR" dirty="0"/>
              <a:t>ve davranış bozukluklarının kaynağında bu ilişkilerdeki problemler yer almaktadır. </a:t>
            </a:r>
            <a:endParaRPr lang="tr-TR" dirty="0" smtClean="0"/>
          </a:p>
          <a:p>
            <a:endParaRPr lang="tr-TR" dirty="0"/>
          </a:p>
          <a:p>
            <a:r>
              <a:rPr lang="tr-TR" dirty="0" smtClean="0"/>
              <a:t>Bu </a:t>
            </a:r>
            <a:r>
              <a:rPr lang="tr-TR" dirty="0"/>
              <a:t>nedenle çocuğun aile, okul, yakın çevre ve toplumda uygun ilişkiler içerisinde olmasına yardımcı olunması gerektiği vurgulanmaktadır. </a:t>
            </a:r>
          </a:p>
        </p:txBody>
      </p:sp>
    </p:spTree>
    <p:extLst>
      <p:ext uri="{BB962C8B-B14F-4D97-AF65-F5344CB8AC3E}">
        <p14:creationId xmlns:p14="http://schemas.microsoft.com/office/powerpoint/2010/main" val="9057054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KURAMSAL YAKLAŞIMLAR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 fontAlgn="base">
              <a:buNone/>
            </a:pPr>
            <a:r>
              <a:rPr lang="tr-TR" b="1" dirty="0"/>
              <a:t>Bilişsel Yaklaşım: </a:t>
            </a:r>
            <a:endParaRPr lang="tr-TR" b="1" dirty="0" smtClean="0"/>
          </a:p>
          <a:p>
            <a:pPr fontAlgn="base"/>
            <a:r>
              <a:rPr lang="tr-TR" dirty="0" smtClean="0"/>
              <a:t>Davranışın</a:t>
            </a:r>
            <a:r>
              <a:rPr lang="tr-TR" dirty="0"/>
              <a:t> </a:t>
            </a:r>
            <a:r>
              <a:rPr lang="tr-TR" dirty="0" smtClean="0"/>
              <a:t>oluşumunda </a:t>
            </a:r>
            <a:r>
              <a:rPr lang="tr-TR" dirty="0"/>
              <a:t>bilişsel faktörlerin ( algılama, hatırlama, akıl yürütme, karar verme, problem çözme gibi ) önemini vurgulamaktadır. </a:t>
            </a:r>
            <a:endParaRPr lang="tr-TR" dirty="0" smtClean="0"/>
          </a:p>
          <a:p>
            <a:pPr fontAlgn="base"/>
            <a:endParaRPr lang="tr-TR" dirty="0"/>
          </a:p>
          <a:p>
            <a:pPr fontAlgn="base"/>
            <a:r>
              <a:rPr lang="tr-TR" dirty="0" err="1" smtClean="0"/>
              <a:t>DDB'lerin</a:t>
            </a:r>
            <a:r>
              <a:rPr lang="tr-TR" dirty="0"/>
              <a:t> yanlış bilişlerin sonucu olduğu, yanlış bilişlerin düzeltilmesi sonucunda uygun biliş, duygu ve davranışların kazanılacağı ileri sürülmektedir. </a:t>
            </a:r>
            <a:endParaRPr lang="tr-TR" dirty="0" smtClean="0"/>
          </a:p>
          <a:p>
            <a:pPr fontAlgn="base"/>
            <a:endParaRPr lang="tr-TR" dirty="0"/>
          </a:p>
          <a:p>
            <a:pPr fontAlgn="base"/>
            <a:r>
              <a:rPr lang="tr-TR" dirty="0" smtClean="0"/>
              <a:t>DDB </a:t>
            </a:r>
            <a:r>
              <a:rPr lang="tr-TR" dirty="0"/>
              <a:t>olan çocuklar bilişsel süreçlerdeki bozuklukların </a:t>
            </a:r>
            <a:r>
              <a:rPr lang="tr-TR" dirty="0" err="1"/>
              <a:t>yanısıra</a:t>
            </a:r>
            <a:r>
              <a:rPr lang="tr-TR" dirty="0"/>
              <a:t>, olumlu sonuçlara ulaşmak için kendi davranışlarını izleyip yeniden düzenleme becerilerinde de yetersizlikler gösterirler, sorunları nedeniyle kendileri dışındaki kişileri ve durumları sorumlu tutarlar</a:t>
            </a:r>
            <a:r>
              <a:rPr lang="tr-TR" dirty="0" smtClean="0"/>
              <a:t>.</a:t>
            </a:r>
          </a:p>
          <a:p>
            <a:pPr marL="0" indent="0" fontAlgn="base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9057054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TANl</a:t>
            </a:r>
            <a:r>
              <a:rPr lang="tr-TR" dirty="0"/>
              <a:t> VE DEĞERLENDİRME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39552" y="1628800"/>
            <a:ext cx="8229600" cy="4525963"/>
          </a:xfrm>
        </p:spPr>
        <p:txBody>
          <a:bodyPr>
            <a:normAutofit fontScale="85000" lnSpcReduction="20000"/>
          </a:bodyPr>
          <a:lstStyle/>
          <a:p>
            <a:pPr fontAlgn="base"/>
            <a:r>
              <a:rPr lang="tr-TR" dirty="0" smtClean="0"/>
              <a:t>Yetersizliği </a:t>
            </a:r>
            <a:r>
              <a:rPr lang="tr-TR" dirty="0"/>
              <a:t>olan çocukların erken tanılanıp müdahale edilmesinin hiç şüphesiz pek çok yararı vardır. </a:t>
            </a:r>
            <a:endParaRPr lang="tr-TR" dirty="0" smtClean="0"/>
          </a:p>
          <a:p>
            <a:pPr fontAlgn="base"/>
            <a:endParaRPr lang="tr-TR" dirty="0"/>
          </a:p>
          <a:p>
            <a:pPr fontAlgn="base"/>
            <a:r>
              <a:rPr lang="tr-TR" dirty="0" smtClean="0"/>
              <a:t>Okul </a:t>
            </a:r>
            <a:r>
              <a:rPr lang="tr-TR" dirty="0"/>
              <a:t>öncesi dönemde görülen davranış problemleri zaman içerisinde sabit kalır ve önlem alınmadığı takdirde artarak ileride daha ciddi öğrenme ve davranış sorunlarına yol açabilir. </a:t>
            </a:r>
            <a:endParaRPr lang="tr-TR" dirty="0" smtClean="0"/>
          </a:p>
          <a:p>
            <a:pPr fontAlgn="base"/>
            <a:endParaRPr lang="tr-TR" dirty="0"/>
          </a:p>
          <a:p>
            <a:pPr lvl="1" fontAlgn="base"/>
            <a:r>
              <a:rPr lang="tr-TR" dirty="0" smtClean="0"/>
              <a:t>Bu </a:t>
            </a:r>
            <a:r>
              <a:rPr lang="tr-TR" dirty="0"/>
              <a:t>nedenle, erken tanı ve müdahale, sorunun ciddileşip yerleşmiş bir örüntüye </a:t>
            </a:r>
            <a:r>
              <a:rPr lang="tr-TR" dirty="0" smtClean="0"/>
              <a:t>dönüşmesini </a:t>
            </a:r>
            <a:r>
              <a:rPr lang="tr-TR" dirty="0"/>
              <a:t>engeller, davranışın kontrol altına alınmasında ilaca duyulan ihtiyacı ortadan kaldırır, ailedeki stresi azaltır ve davranışta olumlu değişiklikler sağlar. </a:t>
            </a:r>
          </a:p>
        </p:txBody>
      </p:sp>
    </p:spTree>
    <p:extLst>
      <p:ext uri="{BB962C8B-B14F-4D97-AF65-F5344CB8AC3E}">
        <p14:creationId xmlns:p14="http://schemas.microsoft.com/office/powerpoint/2010/main" val="90570547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tr-TR" dirty="0"/>
              <a:t>Çocuğun özelliklerini belirleyebilmek için bireysel incelemeler yapılmalıdır. </a:t>
            </a:r>
            <a:endParaRPr lang="tr-TR" dirty="0" smtClean="0"/>
          </a:p>
          <a:p>
            <a:endParaRPr lang="tr-TR" dirty="0"/>
          </a:p>
          <a:p>
            <a:r>
              <a:rPr lang="tr-TR" dirty="0" smtClean="0"/>
              <a:t>Bu </a:t>
            </a:r>
            <a:r>
              <a:rPr lang="tr-TR" dirty="0"/>
              <a:t>incelemelerde bir problem davranış tek başına bir bozukluk belirtisi olarak değerlendirilmemelidir. </a:t>
            </a:r>
            <a:endParaRPr lang="tr-TR" dirty="0" smtClean="0"/>
          </a:p>
          <a:p>
            <a:endParaRPr lang="tr-TR" dirty="0"/>
          </a:p>
          <a:p>
            <a:r>
              <a:rPr lang="tr-TR" b="1" u="sng" dirty="0" smtClean="0"/>
              <a:t>Çocuğun </a:t>
            </a:r>
            <a:r>
              <a:rPr lang="tr-TR" b="1" u="sng" dirty="0"/>
              <a:t>içinde bulunduğu gelişim dönemi, belirtinin sıklık ve şiddeti, belirtilerin çeşitliliği dikkate alınmalıdır.</a:t>
            </a:r>
            <a:r>
              <a:rPr lang="tr-TR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90570547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TANl</a:t>
            </a:r>
            <a:r>
              <a:rPr lang="tr-TR" dirty="0"/>
              <a:t> VE DEĞERLENDİRME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fontAlgn="base"/>
            <a:r>
              <a:rPr lang="tr-TR" b="1" u="sng" dirty="0"/>
              <a:t>Tıbbi Tanılama: </a:t>
            </a:r>
            <a:r>
              <a:rPr lang="tr-TR" dirty="0"/>
              <a:t>Çocukların fiziksel, ruhsal bozukluk ve hastalıklarının tanılanması ile organik tetkiklerin yapılmasını içerir. </a:t>
            </a:r>
            <a:endParaRPr lang="tr-TR" dirty="0" smtClean="0"/>
          </a:p>
          <a:p>
            <a:pPr fontAlgn="base"/>
            <a:endParaRPr lang="tr-TR" dirty="0"/>
          </a:p>
          <a:p>
            <a:pPr fontAlgn="base"/>
            <a:r>
              <a:rPr lang="tr-TR" b="1" u="sng" dirty="0"/>
              <a:t>Psikiyatrik Tanılama: </a:t>
            </a:r>
            <a:r>
              <a:rPr lang="tr-TR" dirty="0"/>
              <a:t>Ruhsal sorunları ve uyum bozuklukları olan çocukların </a:t>
            </a:r>
            <a:r>
              <a:rPr lang="tr-TR" dirty="0" smtClean="0"/>
              <a:t>çocuk</a:t>
            </a:r>
            <a:r>
              <a:rPr lang="tr-TR" dirty="0"/>
              <a:t> psikiyatrisi kliniklerinde değerlendirilmesidir. Eğitim ve tedavilerini yapılmasını içerir. </a:t>
            </a:r>
            <a:endParaRPr lang="tr-TR" dirty="0" smtClean="0"/>
          </a:p>
          <a:p>
            <a:pPr fontAlgn="base"/>
            <a:r>
              <a:rPr lang="tr-TR" dirty="0"/>
              <a:t> </a:t>
            </a:r>
          </a:p>
          <a:p>
            <a:pPr fontAlgn="base"/>
            <a:r>
              <a:rPr lang="tr-TR" b="1" u="sng" dirty="0" err="1"/>
              <a:t>Psiko</a:t>
            </a:r>
            <a:r>
              <a:rPr lang="tr-TR" b="1" u="sng" dirty="0"/>
              <a:t>-Sosyal ve Eğitsel Tanılama:</a:t>
            </a:r>
            <a:r>
              <a:rPr lang="tr-TR" dirty="0"/>
              <a:t> Çocuğun eğitim öğretim etkinliklerin başarılı ve başarısız olduğu durumları değerlendirmeyi amaçlar. </a:t>
            </a:r>
          </a:p>
        </p:txBody>
      </p:sp>
    </p:spTree>
    <p:extLst>
      <p:ext uri="{BB962C8B-B14F-4D97-AF65-F5344CB8AC3E}">
        <p14:creationId xmlns:p14="http://schemas.microsoft.com/office/powerpoint/2010/main" val="90570547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TARAMA TESTLERİ 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tr-TR" b="1" u="sng" dirty="0" err="1" smtClean="0"/>
              <a:t>Projektif</a:t>
            </a:r>
            <a:r>
              <a:rPr lang="tr-TR" b="1" u="sng" dirty="0" smtClean="0"/>
              <a:t> Testler</a:t>
            </a:r>
          </a:p>
          <a:p>
            <a:r>
              <a:rPr lang="tr-TR" dirty="0" err="1" smtClean="0"/>
              <a:t>Projektif</a:t>
            </a:r>
            <a:r>
              <a:rPr lang="tr-TR" dirty="0"/>
              <a:t> ölçekler belirgin olmayan uyaranlardan oluşur. </a:t>
            </a:r>
            <a:endParaRPr lang="tr-TR" dirty="0" smtClean="0"/>
          </a:p>
          <a:p>
            <a:endParaRPr lang="tr-TR" dirty="0"/>
          </a:p>
          <a:p>
            <a:r>
              <a:rPr lang="tr-TR" dirty="0" smtClean="0"/>
              <a:t>Bu </a:t>
            </a:r>
            <a:r>
              <a:rPr lang="tr-TR" dirty="0"/>
              <a:t>mürekkep lekesi gibi bir şekil ya da tamamlanmamış bir hikâye ya da cümle olabilir. </a:t>
            </a:r>
            <a:endParaRPr lang="tr-TR" dirty="0" smtClean="0"/>
          </a:p>
          <a:p>
            <a:endParaRPr lang="tr-TR" dirty="0"/>
          </a:p>
          <a:p>
            <a:r>
              <a:rPr lang="tr-TR" dirty="0" smtClean="0"/>
              <a:t>Çocuktan </a:t>
            </a:r>
            <a:r>
              <a:rPr lang="tr-TR" dirty="0"/>
              <a:t>bu şekilleri yorumlaması ya da cümleyi tamamlaması istenir. </a:t>
            </a:r>
            <a:endParaRPr lang="tr-TR" dirty="0" smtClean="0"/>
          </a:p>
          <a:p>
            <a:endParaRPr lang="tr-TR" dirty="0"/>
          </a:p>
          <a:p>
            <a:r>
              <a:rPr lang="tr-TR" dirty="0" smtClean="0"/>
              <a:t>Burada </a:t>
            </a:r>
            <a:r>
              <a:rPr lang="tr-TR" dirty="0"/>
              <a:t>verilen yanıtın doğru ya da yanlış olması gibi bir durum söz konusu değildir. Önemli olan çocuğun davranışlarına ilişkin gerçek bilgileri toplamaktır. </a:t>
            </a:r>
          </a:p>
        </p:txBody>
      </p:sp>
    </p:spTree>
    <p:extLst>
      <p:ext uri="{BB962C8B-B14F-4D97-AF65-F5344CB8AC3E}">
        <p14:creationId xmlns:p14="http://schemas.microsoft.com/office/powerpoint/2010/main" val="90570547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51"/>
            <a:ext cx="9143999" cy="685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5063887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7528"/>
            <a:ext cx="9144000" cy="6913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2144070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10" y="-171400"/>
            <a:ext cx="9068580" cy="720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5158529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TARAMA TESTLERİ 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 fontAlgn="base">
              <a:buNone/>
            </a:pPr>
            <a:r>
              <a:rPr lang="tr-TR" b="1" u="sng" dirty="0" smtClean="0"/>
              <a:t>Davranışların </a:t>
            </a:r>
            <a:r>
              <a:rPr lang="tr-TR" b="1" u="sng" dirty="0"/>
              <a:t>Doğrudan Gözlemi ve Ölçülmesi </a:t>
            </a:r>
          </a:p>
          <a:p>
            <a:pPr fontAlgn="base"/>
            <a:r>
              <a:rPr lang="tr-TR" dirty="0"/>
              <a:t>Son yıllarda duygu ve davranış bozukluğu olan çocukların değerlendirilmesinde doğrudan ve sürekli ölçümler yaygın olarak kullanılmaktadır. </a:t>
            </a:r>
            <a:endParaRPr lang="tr-TR" dirty="0" smtClean="0"/>
          </a:p>
          <a:p>
            <a:pPr fontAlgn="base"/>
            <a:endParaRPr lang="tr-TR" dirty="0"/>
          </a:p>
          <a:p>
            <a:pPr fontAlgn="base"/>
            <a:r>
              <a:rPr lang="tr-TR" dirty="0" smtClean="0"/>
              <a:t>Bu </a:t>
            </a:r>
            <a:r>
              <a:rPr lang="tr-TR" dirty="0"/>
              <a:t>yöntemle çocuğun problem olarak düşünülen davranışları gerçek ortamlarda sistematik olarak gözlenmekte ve ayrıntılı bir biçimde kaydedilmektedir. </a:t>
            </a:r>
            <a:endParaRPr lang="tr-TR" dirty="0" smtClean="0"/>
          </a:p>
          <a:p>
            <a:pPr fontAlgn="base"/>
            <a:endParaRPr lang="tr-TR" dirty="0"/>
          </a:p>
          <a:p>
            <a:pPr fontAlgn="base"/>
            <a:r>
              <a:rPr lang="tr-TR" dirty="0" smtClean="0"/>
              <a:t>Böylece </a:t>
            </a:r>
            <a:r>
              <a:rPr lang="tr-TR" dirty="0"/>
              <a:t>davranışın hangi sıklıklarla meydana geldiğine, süresine ve yoğunluğuna, davranış öncesinde ve sonrasında hangi olayların yer aldığına ilişkin bilgiler elde edilmektedir. </a:t>
            </a:r>
            <a:endParaRPr lang="tr-TR" dirty="0" smtClean="0"/>
          </a:p>
          <a:p>
            <a:pPr fontAlgn="base"/>
            <a:endParaRPr lang="tr-TR" dirty="0"/>
          </a:p>
          <a:p>
            <a:pPr fontAlgn="base"/>
            <a:r>
              <a:rPr lang="tr-TR" dirty="0" smtClean="0"/>
              <a:t>Daha </a:t>
            </a:r>
            <a:r>
              <a:rPr lang="tr-TR" dirty="0"/>
              <a:t>sonra edinilen bu bilgiler çerçevesinde çocuğun durumu değerIendirilmektedir. Eğer çocuğun duygu ve davranış bozukluğu gösterdiği sonucuna varılırsa, yine bu bilgilerin ışığında ne gibi eğitsel önlemlerin alınacağı planlanmaktadır. 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90570547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DUYGU VE DAVRANIŞ BOZUKLUĞU OLAN ÇOCUKLARDA EĞİTİM 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fontAlgn="base">
              <a:buNone/>
            </a:pPr>
            <a:r>
              <a:rPr lang="tr-TR" b="1" u="sng" dirty="0"/>
              <a:t>Sosyal Becerilerin Öğretimi </a:t>
            </a:r>
          </a:p>
          <a:p>
            <a:pPr fontAlgn="base"/>
            <a:r>
              <a:rPr lang="tr-TR" dirty="0"/>
              <a:t>Sosyal beceriler oldukça geniş bir alan kapsamaktadır. </a:t>
            </a:r>
            <a:endParaRPr lang="tr-TR" dirty="0" smtClean="0"/>
          </a:p>
          <a:p>
            <a:pPr fontAlgn="base"/>
            <a:endParaRPr lang="tr-TR" dirty="0"/>
          </a:p>
          <a:p>
            <a:pPr fontAlgn="base"/>
            <a:r>
              <a:rPr lang="tr-TR" dirty="0" smtClean="0"/>
              <a:t>Duygu </a:t>
            </a:r>
            <a:r>
              <a:rPr lang="tr-TR" dirty="0"/>
              <a:t>ve davranış bozukluğu olan çocuklar çoğu sosyal becerilerde yetersizlik gösterirler. </a:t>
            </a:r>
            <a:endParaRPr lang="tr-TR" dirty="0" smtClean="0"/>
          </a:p>
          <a:p>
            <a:pPr fontAlgn="base"/>
            <a:endParaRPr lang="tr-TR" dirty="0"/>
          </a:p>
          <a:p>
            <a:pPr fontAlgn="base"/>
            <a:r>
              <a:rPr lang="tr-TR" dirty="0" smtClean="0"/>
              <a:t>Dolayısıyla </a:t>
            </a:r>
            <a:r>
              <a:rPr lang="tr-TR" dirty="0"/>
              <a:t>bu çocukların eğitimlerinde bu becerilerin öğretimine önem vermek gerekmektedir. 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90570547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Sosyal Beceriler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tr-TR" dirty="0" smtClean="0"/>
              <a:t>İlişkiyi başlatma ve sürdürme becerileri</a:t>
            </a:r>
          </a:p>
          <a:p>
            <a:pPr lvl="1"/>
            <a:r>
              <a:rPr lang="tr-TR" i="1" dirty="0" smtClean="0"/>
              <a:t>Dinleme </a:t>
            </a:r>
          </a:p>
          <a:p>
            <a:pPr lvl="1"/>
            <a:r>
              <a:rPr lang="tr-TR" i="1" dirty="0" smtClean="0"/>
              <a:t>Konuşmayı başlatma ve sürdürme</a:t>
            </a:r>
          </a:p>
          <a:p>
            <a:pPr lvl="1"/>
            <a:r>
              <a:rPr lang="tr-TR" i="1" dirty="0" smtClean="0"/>
              <a:t>Soru sorma</a:t>
            </a:r>
          </a:p>
          <a:p>
            <a:pPr lvl="1"/>
            <a:r>
              <a:rPr lang="tr-TR" i="1" dirty="0" smtClean="0"/>
              <a:t>Teşekkür etme</a:t>
            </a:r>
          </a:p>
          <a:p>
            <a:pPr lvl="1"/>
            <a:r>
              <a:rPr lang="tr-TR" i="1" dirty="0" smtClean="0"/>
              <a:t>Kendini tanıtma</a:t>
            </a:r>
          </a:p>
          <a:p>
            <a:pPr lvl="1"/>
            <a:r>
              <a:rPr lang="tr-TR" i="1" dirty="0" smtClean="0"/>
              <a:t>Başkalarını tanıtma</a:t>
            </a:r>
          </a:p>
          <a:p>
            <a:pPr lvl="1"/>
            <a:r>
              <a:rPr lang="tr-TR" i="1" dirty="0" smtClean="0"/>
              <a:t>İltifat etme</a:t>
            </a:r>
          </a:p>
          <a:p>
            <a:pPr lvl="1"/>
            <a:r>
              <a:rPr lang="tr-TR" i="1" dirty="0" smtClean="0"/>
              <a:t>Yardım isteme</a:t>
            </a:r>
          </a:p>
          <a:p>
            <a:pPr lvl="1"/>
            <a:r>
              <a:rPr lang="tr-TR" i="1" dirty="0" smtClean="0"/>
              <a:t>Bir gruba katılma</a:t>
            </a:r>
          </a:p>
          <a:p>
            <a:pPr lvl="1"/>
            <a:r>
              <a:rPr lang="tr-TR" i="1" dirty="0" smtClean="0"/>
              <a:t>İkna etme </a:t>
            </a:r>
          </a:p>
          <a:p>
            <a:pPr lvl="1"/>
            <a:r>
              <a:rPr lang="tr-TR" i="1" dirty="0" smtClean="0"/>
              <a:t>Özür dileme</a:t>
            </a:r>
            <a:endParaRPr lang="tr-TR" i="1" dirty="0"/>
          </a:p>
        </p:txBody>
      </p:sp>
    </p:spTree>
    <p:extLst>
      <p:ext uri="{BB962C8B-B14F-4D97-AF65-F5344CB8AC3E}">
        <p14:creationId xmlns:p14="http://schemas.microsoft.com/office/powerpoint/2010/main" val="90570547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Sosyal Beceriler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Grupla bir işi yürütme becerileri</a:t>
            </a:r>
          </a:p>
          <a:p>
            <a:pPr lvl="1"/>
            <a:r>
              <a:rPr lang="tr-TR" i="1" dirty="0" smtClean="0"/>
              <a:t>Grupta iş bölümüne uyma</a:t>
            </a:r>
          </a:p>
          <a:p>
            <a:pPr lvl="1"/>
            <a:r>
              <a:rPr lang="tr-TR" i="1" dirty="0" smtClean="0"/>
              <a:t>Grupta sorumluluğunu yerine getirme</a:t>
            </a:r>
          </a:p>
          <a:p>
            <a:pPr lvl="1"/>
            <a:r>
              <a:rPr lang="tr-TR" i="1" dirty="0" smtClean="0"/>
              <a:t>Başkalarının görüşlerini anlamaya çalışma</a:t>
            </a:r>
          </a:p>
          <a:p>
            <a:pPr lvl="1"/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90570547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Sosyal Beceriler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D</a:t>
            </a:r>
            <a:r>
              <a:rPr lang="tr-TR" dirty="0" smtClean="0"/>
              <a:t>uygulara yönelik beceriler</a:t>
            </a:r>
          </a:p>
          <a:p>
            <a:pPr lvl="1"/>
            <a:r>
              <a:rPr lang="tr-TR" i="1" dirty="0" smtClean="0"/>
              <a:t>Kendi duygularını anlama</a:t>
            </a:r>
          </a:p>
          <a:p>
            <a:pPr lvl="1"/>
            <a:r>
              <a:rPr lang="tr-TR" i="1" dirty="0" smtClean="0"/>
              <a:t>Duygularını ifade etme</a:t>
            </a:r>
          </a:p>
          <a:p>
            <a:pPr lvl="1"/>
            <a:r>
              <a:rPr lang="tr-TR" i="1" dirty="0" smtClean="0"/>
              <a:t>Başkalarının duygularını anlama</a:t>
            </a:r>
          </a:p>
          <a:p>
            <a:pPr lvl="1"/>
            <a:r>
              <a:rPr lang="tr-TR" i="1" dirty="0" smtClean="0"/>
              <a:t>Karşı tarafın kızgınlığı ile başa çıkma</a:t>
            </a:r>
          </a:p>
          <a:p>
            <a:pPr lvl="1"/>
            <a:r>
              <a:rPr lang="tr-TR" i="1" dirty="0" smtClean="0"/>
              <a:t>Sevgiyi, iyi duyguları ifade etme</a:t>
            </a:r>
          </a:p>
          <a:p>
            <a:pPr lvl="1"/>
            <a:r>
              <a:rPr lang="tr-TR" i="1" dirty="0" smtClean="0"/>
              <a:t>Korku ile başa çıkma</a:t>
            </a:r>
          </a:p>
          <a:p>
            <a:pPr lvl="1"/>
            <a:r>
              <a:rPr lang="tr-TR" i="1" dirty="0" smtClean="0"/>
              <a:t>Kendini ödüllendirme</a:t>
            </a:r>
            <a:endParaRPr lang="tr-TR" i="1" dirty="0"/>
          </a:p>
        </p:txBody>
      </p:sp>
    </p:spTree>
    <p:extLst>
      <p:ext uri="{BB962C8B-B14F-4D97-AF65-F5344CB8AC3E}">
        <p14:creationId xmlns:p14="http://schemas.microsoft.com/office/powerpoint/2010/main" val="90570547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Sosyal Beceriler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tr-TR" dirty="0" smtClean="0"/>
              <a:t>Saldırgan davranışlar ile başa çıkmaya yönelik beceriler</a:t>
            </a:r>
          </a:p>
          <a:p>
            <a:pPr lvl="1"/>
            <a:r>
              <a:rPr lang="tr-TR" i="1" dirty="0" smtClean="0"/>
              <a:t>İzin isteme</a:t>
            </a:r>
          </a:p>
          <a:p>
            <a:pPr lvl="1"/>
            <a:r>
              <a:rPr lang="tr-TR" i="1" dirty="0" smtClean="0"/>
              <a:t>Paylaşma</a:t>
            </a:r>
          </a:p>
          <a:p>
            <a:pPr lvl="1"/>
            <a:r>
              <a:rPr lang="tr-TR" i="1" dirty="0" smtClean="0"/>
              <a:t>Başkalarına yardım etme</a:t>
            </a:r>
          </a:p>
          <a:p>
            <a:pPr lvl="1"/>
            <a:r>
              <a:rPr lang="tr-TR" i="1" dirty="0" smtClean="0"/>
              <a:t>Uzlaşma</a:t>
            </a:r>
          </a:p>
          <a:p>
            <a:pPr lvl="1"/>
            <a:r>
              <a:rPr lang="tr-TR" i="1" dirty="0" smtClean="0"/>
              <a:t>Kızgınlığı kontrol etme</a:t>
            </a:r>
          </a:p>
          <a:p>
            <a:pPr lvl="1"/>
            <a:r>
              <a:rPr lang="tr-TR" i="1" dirty="0" smtClean="0"/>
              <a:t>Hakkını koruma, savunma</a:t>
            </a:r>
          </a:p>
          <a:p>
            <a:pPr lvl="1"/>
            <a:r>
              <a:rPr lang="tr-TR" i="1" dirty="0" smtClean="0"/>
              <a:t>Alay etmeyle başa çıkma</a:t>
            </a:r>
          </a:p>
          <a:p>
            <a:pPr lvl="1"/>
            <a:r>
              <a:rPr lang="tr-TR" i="1" dirty="0" smtClean="0"/>
              <a:t>Kavgadan uzak durma</a:t>
            </a:r>
            <a:endParaRPr lang="tr-TR" i="1" dirty="0"/>
          </a:p>
        </p:txBody>
      </p:sp>
    </p:spTree>
    <p:extLst>
      <p:ext uri="{BB962C8B-B14F-4D97-AF65-F5344CB8AC3E}">
        <p14:creationId xmlns:p14="http://schemas.microsoft.com/office/powerpoint/2010/main" val="350695123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Sosyal Beceriler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Stres durumları ile başa çıkma becerileri</a:t>
            </a:r>
          </a:p>
          <a:p>
            <a:pPr lvl="1"/>
            <a:r>
              <a:rPr lang="tr-TR" i="1" dirty="0" smtClean="0"/>
              <a:t>Başarısız olunan bir durumla başa çıkma</a:t>
            </a:r>
          </a:p>
          <a:p>
            <a:pPr lvl="1"/>
            <a:r>
              <a:rPr lang="tr-TR" i="1" dirty="0" smtClean="0"/>
              <a:t>Grup baskısıyla başa çıkma</a:t>
            </a:r>
          </a:p>
          <a:p>
            <a:pPr lvl="1"/>
            <a:r>
              <a:rPr lang="tr-TR" i="1" dirty="0" smtClean="0"/>
              <a:t>Utanılan bir durumla başa çıkma</a:t>
            </a:r>
          </a:p>
          <a:p>
            <a:pPr lvl="1"/>
            <a:r>
              <a:rPr lang="tr-TR" i="1" dirty="0" smtClean="0"/>
              <a:t>Yalnız bırakılma ile başa çıkma</a:t>
            </a:r>
          </a:p>
          <a:p>
            <a:pPr lvl="1"/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74585075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Sosyal Beceriler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Plan yapma ve problem çözme becerileri</a:t>
            </a:r>
          </a:p>
          <a:p>
            <a:pPr lvl="1"/>
            <a:r>
              <a:rPr lang="tr-TR" i="1" dirty="0" smtClean="0"/>
              <a:t>Ne yapacağına karar verme</a:t>
            </a:r>
          </a:p>
          <a:p>
            <a:pPr lvl="1"/>
            <a:r>
              <a:rPr lang="tr-TR" i="1" dirty="0" smtClean="0"/>
              <a:t>Amaç oluşturma</a:t>
            </a:r>
          </a:p>
          <a:p>
            <a:pPr lvl="1"/>
            <a:r>
              <a:rPr lang="tr-TR" i="1" dirty="0" smtClean="0"/>
              <a:t>Problemin nedenlerini araştırma</a:t>
            </a:r>
          </a:p>
          <a:p>
            <a:pPr lvl="1"/>
            <a:r>
              <a:rPr lang="tr-TR" i="1" dirty="0" smtClean="0"/>
              <a:t>Bilgi toplama</a:t>
            </a:r>
          </a:p>
          <a:p>
            <a:pPr lvl="1"/>
            <a:r>
              <a:rPr lang="tr-TR" i="1" dirty="0" smtClean="0"/>
              <a:t>Karar verme</a:t>
            </a:r>
          </a:p>
          <a:p>
            <a:pPr lvl="1"/>
            <a:r>
              <a:rPr lang="tr-TR" i="1" dirty="0" smtClean="0"/>
              <a:t>Bir işe yoğunlaşma</a:t>
            </a:r>
            <a:endParaRPr lang="tr-TR" i="1" dirty="0"/>
          </a:p>
        </p:txBody>
      </p:sp>
    </p:spTree>
    <p:extLst>
      <p:ext uri="{BB962C8B-B14F-4D97-AF65-F5344CB8AC3E}">
        <p14:creationId xmlns:p14="http://schemas.microsoft.com/office/powerpoint/2010/main" val="274585075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DUYGU VE DAVRANIŞ BOZUKLUĞU OLAN ÇOCUKLARDA EĞİTİM 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41168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tr-TR" b="1" u="sng" dirty="0" smtClean="0"/>
              <a:t>Sınıf Yönetimi</a:t>
            </a:r>
          </a:p>
          <a:p>
            <a:pPr lvl="1" fontAlgn="base"/>
            <a:r>
              <a:rPr lang="tr-TR" dirty="0"/>
              <a:t>Kuşkusuz sınıfta öğrencilerin planlanan etkinliklere katılmaları ve kurallara uymaları beklenir. </a:t>
            </a:r>
            <a:endParaRPr lang="tr-TR" dirty="0" smtClean="0"/>
          </a:p>
          <a:p>
            <a:pPr lvl="2" fontAlgn="base"/>
            <a:r>
              <a:rPr lang="tr-TR" i="1" dirty="0" smtClean="0"/>
              <a:t>Ancak </a:t>
            </a:r>
            <a:r>
              <a:rPr lang="tr-TR" i="1" dirty="0"/>
              <a:t>bu sağlanırken zorlamalara ve baskı yöntemlerine başvurmaktan şiddetle kaçınılmalıdır. </a:t>
            </a:r>
            <a:endParaRPr lang="tr-TR" i="1" dirty="0" smtClean="0"/>
          </a:p>
          <a:p>
            <a:pPr lvl="2" fontAlgn="base"/>
            <a:endParaRPr lang="tr-TR" dirty="0" smtClean="0"/>
          </a:p>
          <a:p>
            <a:pPr lvl="1" fontAlgn="base"/>
            <a:r>
              <a:rPr lang="tr-TR" dirty="0" smtClean="0"/>
              <a:t>Baskı </a:t>
            </a:r>
            <a:r>
              <a:rPr lang="tr-TR" dirty="0"/>
              <a:t>ortamları çocukların psikolojik gelişimlerini olumsuz yönde etkileyebileceği gibi, çocukların ne yapmaları gerektiğinden çok</a:t>
            </a:r>
            <a:r>
              <a:rPr lang="tr-TR" b="1" u="sng" dirty="0"/>
              <a:t> ne yapmamaları gerektiğini düşünmelerine neden olur. </a:t>
            </a:r>
            <a:endParaRPr lang="tr-TR" b="1" u="sng" dirty="0" smtClean="0"/>
          </a:p>
          <a:p>
            <a:pPr lvl="1" fontAlgn="base"/>
            <a:endParaRPr lang="tr-TR" dirty="0"/>
          </a:p>
          <a:p>
            <a:pPr lvl="1" fontAlgn="base"/>
            <a:r>
              <a:rPr lang="tr-TR" dirty="0"/>
              <a:t>Sınıf ortamları düzenlenirken yalnızca </a:t>
            </a:r>
            <a:r>
              <a:rPr lang="tr-TR" dirty="0" err="1"/>
              <a:t>antisosyal</a:t>
            </a:r>
            <a:r>
              <a:rPr lang="tr-TR" dirty="0"/>
              <a:t> davranışları azaltıcı değil aynı zamanda </a:t>
            </a:r>
            <a:r>
              <a:rPr lang="tr-TR" b="1" u="sng" dirty="0"/>
              <a:t>olumlu öğrenci-öğretmen etkileşimini artırıcı önlemler alınmalıdır. </a:t>
            </a:r>
            <a:endParaRPr lang="tr-TR" b="1" u="sng" dirty="0" smtClean="0"/>
          </a:p>
          <a:p>
            <a:pPr lvl="1" fontAlgn="base"/>
            <a:endParaRPr lang="tr-TR" dirty="0"/>
          </a:p>
          <a:p>
            <a:pPr lvl="1" fontAlgn="base"/>
            <a:r>
              <a:rPr lang="tr-TR" dirty="0" smtClean="0"/>
              <a:t>Öğrenci </a:t>
            </a:r>
            <a:r>
              <a:rPr lang="tr-TR" dirty="0"/>
              <a:t>sınıftaki kuralları ve bunların anlamlarını mutlaka bilmelidir. </a:t>
            </a:r>
            <a:endParaRPr lang="tr-TR" dirty="0" smtClean="0"/>
          </a:p>
          <a:p>
            <a:pPr lvl="1" fontAlgn="base"/>
            <a:endParaRPr lang="tr-TR" sz="5600" dirty="0"/>
          </a:p>
          <a:p>
            <a:pPr lvl="1" fontAlgn="base"/>
            <a:r>
              <a:rPr lang="tr-TR" dirty="0"/>
              <a:t>Sınıfta sevgi ve güven ortamı hakim olmalıdır. </a:t>
            </a:r>
          </a:p>
        </p:txBody>
      </p:sp>
    </p:spTree>
    <p:extLst>
      <p:ext uri="{BB962C8B-B14F-4D97-AF65-F5344CB8AC3E}">
        <p14:creationId xmlns:p14="http://schemas.microsoft.com/office/powerpoint/2010/main" val="274585075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2800" dirty="0"/>
              <a:t>Rahatsız oldukları durumu ifade etmek için şu davranışları </a:t>
            </a:r>
            <a:r>
              <a:rPr lang="tr-TR" sz="2800"/>
              <a:t>da </a:t>
            </a:r>
            <a:r>
              <a:rPr lang="tr-TR" sz="2800" smtClean="0"/>
              <a:t>yapabilirler;</a:t>
            </a:r>
            <a:endParaRPr lang="tr-TR" sz="28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fontScale="55000" lnSpcReduction="20000"/>
          </a:bodyPr>
          <a:lstStyle/>
          <a:p>
            <a:pPr fontAlgn="base"/>
            <a:r>
              <a:rPr lang="tr-TR" b="1" u="sng" dirty="0" smtClean="0"/>
              <a:t>Saldırganlık</a:t>
            </a:r>
            <a:r>
              <a:rPr lang="tr-TR" b="1" u="sng" dirty="0"/>
              <a:t>:</a:t>
            </a:r>
            <a:r>
              <a:rPr lang="tr-TR" dirty="0"/>
              <a:t> Yemekleri dökme, oyuncakları kırma, kâğıtları yırtma, küfür etme, tepinme ve ısırma. </a:t>
            </a:r>
            <a:endParaRPr lang="tr-TR" dirty="0" smtClean="0"/>
          </a:p>
          <a:p>
            <a:pPr fontAlgn="base"/>
            <a:endParaRPr lang="tr-TR" dirty="0"/>
          </a:p>
          <a:p>
            <a:pPr fontAlgn="base"/>
            <a:r>
              <a:rPr lang="tr-TR" b="1" u="sng" dirty="0" err="1"/>
              <a:t>Hiperaktive</a:t>
            </a:r>
            <a:r>
              <a:rPr lang="tr-TR" b="1" u="sng" dirty="0"/>
              <a:t> bozuklukları: </a:t>
            </a:r>
            <a:r>
              <a:rPr lang="tr-TR" dirty="0"/>
              <a:t>Bir an bile yerinde durmayan canlılığın ötesinde bir hareketlilik içeren hareketler. </a:t>
            </a:r>
            <a:endParaRPr lang="tr-TR" dirty="0" smtClean="0"/>
          </a:p>
          <a:p>
            <a:pPr fontAlgn="base"/>
            <a:endParaRPr lang="tr-TR" dirty="0"/>
          </a:p>
          <a:p>
            <a:pPr fontAlgn="base"/>
            <a:r>
              <a:rPr lang="tr-TR" b="1" u="sng" dirty="0"/>
              <a:t>Kekemelik: </a:t>
            </a:r>
            <a:r>
              <a:rPr lang="tr-TR" dirty="0"/>
              <a:t>Aşırı duygusal, tedirgin, güvensiz özelliklere sahip olanlar çocuklarda görülür. %40-60 arasında kekemelik bulunması kalıtımsaldır</a:t>
            </a:r>
            <a:r>
              <a:rPr lang="tr-TR" dirty="0" smtClean="0"/>
              <a:t>.</a:t>
            </a:r>
          </a:p>
          <a:p>
            <a:pPr fontAlgn="base"/>
            <a:r>
              <a:rPr lang="tr-TR" dirty="0"/>
              <a:t> </a:t>
            </a:r>
          </a:p>
          <a:p>
            <a:pPr fontAlgn="base"/>
            <a:r>
              <a:rPr lang="tr-TR" b="1" u="sng" dirty="0"/>
              <a:t>Tırnak yeme: </a:t>
            </a:r>
            <a:r>
              <a:rPr lang="tr-TR" dirty="0"/>
              <a:t>Güvensizlik belirtisidir. Aile içinde aşırı baskı ve otoriter bir tutum olmasıdır. Çocuğu sürekli azarlama, eleştirme, yetersiz ilgi ve sevgiden kaynaklanır. </a:t>
            </a:r>
            <a:endParaRPr lang="tr-TR" dirty="0" smtClean="0"/>
          </a:p>
          <a:p>
            <a:pPr fontAlgn="base"/>
            <a:endParaRPr lang="tr-TR" dirty="0"/>
          </a:p>
          <a:p>
            <a:pPr fontAlgn="base"/>
            <a:r>
              <a:rPr lang="tr-TR" b="1" u="sng" dirty="0"/>
              <a:t>Yalan söyleme:</a:t>
            </a:r>
            <a:r>
              <a:rPr lang="tr-TR" dirty="0"/>
              <a:t> Çocuk kendisine fazla karışılması, özlem duyduklarının ve gerçek olmasını istedikleri şeyleri elde etmek için yalan söyler. </a:t>
            </a:r>
            <a:endParaRPr lang="tr-TR" dirty="0" smtClean="0"/>
          </a:p>
          <a:p>
            <a:pPr fontAlgn="base"/>
            <a:endParaRPr lang="tr-TR" dirty="0"/>
          </a:p>
          <a:p>
            <a:pPr fontAlgn="base"/>
            <a:r>
              <a:rPr lang="tr-TR" b="1" u="sng" dirty="0"/>
              <a:t>Alt ıslatma: </a:t>
            </a:r>
            <a:r>
              <a:rPr lang="tr-TR" dirty="0"/>
              <a:t>Yeni bir kardeşin doğması, yuvaya ya da okula başlama, okul değiştirme.  Dışkı kaçırma: İstem dışı olarak kakasını uygun olmayan yerlere yapmasıdır. </a:t>
            </a:r>
          </a:p>
        </p:txBody>
      </p:sp>
    </p:spTree>
    <p:extLst>
      <p:ext uri="{BB962C8B-B14F-4D97-AF65-F5344CB8AC3E}">
        <p14:creationId xmlns:p14="http://schemas.microsoft.com/office/powerpoint/2010/main" val="2745850755"/>
      </p:ext>
    </p:extLst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</TotalTime>
  <Words>988</Words>
  <Application>Microsoft Office PowerPoint</Application>
  <PresentationFormat>Ekran Gösterisi (4:3)</PresentationFormat>
  <Paragraphs>335</Paragraphs>
  <Slides>42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42</vt:i4>
      </vt:variant>
    </vt:vector>
  </HeadingPairs>
  <TitlesOfParts>
    <vt:vector size="45" baseType="lpstr">
      <vt:lpstr>Arial</vt:lpstr>
      <vt:lpstr>Calibri</vt:lpstr>
      <vt:lpstr>Ofis Teması</vt:lpstr>
      <vt:lpstr>DUYGU VE DAVRANIŞ BOZUKLUĞU OLAN ÇOCUKLAR</vt:lpstr>
      <vt:lpstr>PowerPoint Sunusu</vt:lpstr>
      <vt:lpstr>Neden Ortak Bir Tanım Yok ? </vt:lpstr>
      <vt:lpstr>MEB Özel Eğitim Yönetmeliğinin ortaya koyduğu tanım….</vt:lpstr>
      <vt:lpstr>Amerika'da 30 kadar kuruluşun üzerinde anlaştığı tanım ise şu şekilde karakterize edilmiştir. </vt:lpstr>
      <vt:lpstr>SlNlFLANDlRMA</vt:lpstr>
      <vt:lpstr>SlNlFLANDlRMA</vt:lpstr>
      <vt:lpstr>SlNlFLANDlRMA</vt:lpstr>
      <vt:lpstr>DUYGUSAL DAVRANIŞSAL BOZUKLUK TİPLERİ </vt:lpstr>
      <vt:lpstr>DUYGUSAL DAVRANIŞSAL BOZUKLUK TİPLERİ </vt:lpstr>
      <vt:lpstr>DUYGUSAL DAVRANIŞSAL BOZUKLUK TİPLERİ </vt:lpstr>
      <vt:lpstr>DUYGUSAL DAVRANIŞSAL BOZUKLUK TİPLERİ </vt:lpstr>
      <vt:lpstr>PowerPoint Sunusu</vt:lpstr>
      <vt:lpstr>DUYGUSAL DAVRANIŞSAL BOZUKLUK TİPLERİ </vt:lpstr>
      <vt:lpstr>DUYGUSAL DAVRANIŞSAL BOZUKLUK TİPLERİ </vt:lpstr>
      <vt:lpstr>DUYGUSAL DAVRANIŞSAL BOZUKLUK TİPLERİ </vt:lpstr>
      <vt:lpstr>DUYGUSAL DAVRANIŞSAL BOZUKLUK TİPLERİ </vt:lpstr>
      <vt:lpstr>NEDENLER</vt:lpstr>
      <vt:lpstr>NEDENLER</vt:lpstr>
      <vt:lpstr>KURAMSAL YAKLAŞIMLAR</vt:lpstr>
      <vt:lpstr>KURAMSAL YAKLAŞIMLAR</vt:lpstr>
      <vt:lpstr>KURAMSAL YAKLAŞIMLAR</vt:lpstr>
      <vt:lpstr>KURAMSAL YAKLAŞIMLAR</vt:lpstr>
      <vt:lpstr>KURAMSAL YAKLAŞIMLAR</vt:lpstr>
      <vt:lpstr>KURAMSAL YAKLAŞIMLAR</vt:lpstr>
      <vt:lpstr>TANl VE DEĞERLENDİRME</vt:lpstr>
      <vt:lpstr>PowerPoint Sunusu</vt:lpstr>
      <vt:lpstr>TANl VE DEĞERLENDİRME</vt:lpstr>
      <vt:lpstr>TARAMA TESTLERİ </vt:lpstr>
      <vt:lpstr>PowerPoint Sunusu</vt:lpstr>
      <vt:lpstr>PowerPoint Sunusu</vt:lpstr>
      <vt:lpstr>PowerPoint Sunusu</vt:lpstr>
      <vt:lpstr>TARAMA TESTLERİ </vt:lpstr>
      <vt:lpstr>DUYGU VE DAVRANIŞ BOZUKLUĞU OLAN ÇOCUKLARDA EĞİTİM </vt:lpstr>
      <vt:lpstr>Sosyal Beceriler</vt:lpstr>
      <vt:lpstr>Sosyal Beceriler</vt:lpstr>
      <vt:lpstr>Sosyal Beceriler</vt:lpstr>
      <vt:lpstr>Sosyal Beceriler</vt:lpstr>
      <vt:lpstr>Sosyal Beceriler</vt:lpstr>
      <vt:lpstr>Sosyal Beceriler</vt:lpstr>
      <vt:lpstr>DUYGU VE DAVRANIŞ BOZUKLUĞU OLAN ÇOCUKLARDA EĞİTİM </vt:lpstr>
      <vt:lpstr>Rahatsız oldukları durumu ifade etmek için şu davranışları da yapabilirler;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DUYGU VE DAVRANIŞ BOZUKLUĞU OLAN ÇOCUKLAR</dc:title>
  <dc:creator>uygar bayrakdar</dc:creator>
  <cp:lastModifiedBy>Uygar Bayrakdar</cp:lastModifiedBy>
  <cp:revision>15</cp:revision>
  <dcterms:created xsi:type="dcterms:W3CDTF">2018-03-20T17:44:37Z</dcterms:created>
  <dcterms:modified xsi:type="dcterms:W3CDTF">2019-12-04T11:00:30Z</dcterms:modified>
</cp:coreProperties>
</file>