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9" r:id="rId3"/>
    <p:sldId id="307" r:id="rId4"/>
    <p:sldId id="257" r:id="rId5"/>
    <p:sldId id="259" r:id="rId6"/>
    <p:sldId id="260" r:id="rId7"/>
    <p:sldId id="261" r:id="rId8"/>
    <p:sldId id="262" r:id="rId9"/>
    <p:sldId id="264" r:id="rId10"/>
    <p:sldId id="265" r:id="rId11"/>
    <p:sldId id="308" r:id="rId12"/>
    <p:sldId id="309" r:id="rId13"/>
    <p:sldId id="266" r:id="rId14"/>
    <p:sldId id="267" r:id="rId15"/>
    <p:sldId id="268" r:id="rId16"/>
    <p:sldId id="269" r:id="rId17"/>
    <p:sldId id="270" r:id="rId18"/>
    <p:sldId id="271" r:id="rId19"/>
    <p:sldId id="273" r:id="rId20"/>
    <p:sldId id="274" r:id="rId21"/>
    <p:sldId id="275" r:id="rId22"/>
    <p:sldId id="276" r:id="rId23"/>
    <p:sldId id="277" r:id="rId24"/>
    <p:sldId id="320" r:id="rId25"/>
    <p:sldId id="278" r:id="rId26"/>
    <p:sldId id="310" r:id="rId27"/>
    <p:sldId id="279" r:id="rId28"/>
    <p:sldId id="280" r:id="rId29"/>
    <p:sldId id="281" r:id="rId30"/>
    <p:sldId id="282" r:id="rId31"/>
    <p:sldId id="283" r:id="rId32"/>
    <p:sldId id="311" r:id="rId33"/>
    <p:sldId id="321" r:id="rId34"/>
    <p:sldId id="284" r:id="rId35"/>
    <p:sldId id="285" r:id="rId36"/>
    <p:sldId id="312" r:id="rId37"/>
    <p:sldId id="313" r:id="rId38"/>
    <p:sldId id="286" r:id="rId39"/>
    <p:sldId id="314" r:id="rId40"/>
    <p:sldId id="315" r:id="rId41"/>
    <p:sldId id="287" r:id="rId42"/>
    <p:sldId id="288" r:id="rId43"/>
    <p:sldId id="316" r:id="rId44"/>
    <p:sldId id="293" r:id="rId45"/>
    <p:sldId id="294" r:id="rId46"/>
    <p:sldId id="295" r:id="rId47"/>
    <p:sldId id="296" r:id="rId48"/>
    <p:sldId id="297" r:id="rId49"/>
    <p:sldId id="317" r:id="rId50"/>
    <p:sldId id="318" r:id="rId51"/>
    <p:sldId id="298" r:id="rId52"/>
    <p:sldId id="299" r:id="rId53"/>
    <p:sldId id="300" r:id="rId54"/>
    <p:sldId id="301" r:id="rId55"/>
    <p:sldId id="302" r:id="rId56"/>
    <p:sldId id="303" r:id="rId57"/>
    <p:sldId id="305" r:id="rId58"/>
    <p:sldId id="322" r:id="rId59"/>
    <p:sldId id="306" r:id="rId6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9" d="100"/>
          <a:sy n="99" d="100"/>
        </p:scale>
        <p:origin x="-2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9D3D95-AAD5-4382-B13E-791518F553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tr-TR"/>
        </a:p>
      </dgm:t>
    </dgm:pt>
    <dgm:pt modelId="{C924015A-639D-4CE1-9BBE-5DF23DD36B5B}">
      <dgm:prSet phldrT="[Metin]"/>
      <dgm:spPr/>
      <dgm:t>
        <a:bodyPr/>
        <a:lstStyle/>
        <a:p>
          <a:r>
            <a:rPr lang="tr-TR" dirty="0" smtClean="0"/>
            <a:t>Oluşmuş Risk Grubu</a:t>
          </a:r>
          <a:endParaRPr lang="tr-TR" dirty="0"/>
        </a:p>
      </dgm:t>
    </dgm:pt>
    <dgm:pt modelId="{A4BB59FF-FA6A-436C-A16C-98A2AB32BCF1}" type="parTrans" cxnId="{FD5A95B0-5661-4973-9B9F-6359D55C868B}">
      <dgm:prSet/>
      <dgm:spPr/>
      <dgm:t>
        <a:bodyPr/>
        <a:lstStyle/>
        <a:p>
          <a:endParaRPr lang="tr-TR"/>
        </a:p>
      </dgm:t>
    </dgm:pt>
    <dgm:pt modelId="{C003A3A4-EBD1-4C5D-8C4A-76862CB2A1C3}" type="sibTrans" cxnId="{FD5A95B0-5661-4973-9B9F-6359D55C868B}">
      <dgm:prSet/>
      <dgm:spPr/>
      <dgm:t>
        <a:bodyPr/>
        <a:lstStyle/>
        <a:p>
          <a:endParaRPr lang="tr-TR"/>
        </a:p>
      </dgm:t>
    </dgm:pt>
    <dgm:pt modelId="{CC657368-841C-4DA2-AE58-3A5F68992BA5}">
      <dgm:prSet phldrT="[Metin]"/>
      <dgm:spPr/>
      <dgm:t>
        <a:bodyPr/>
        <a:lstStyle/>
        <a:p>
          <a:r>
            <a:rPr lang="tr-TR" dirty="0" smtClean="0"/>
            <a:t>Biyolojik Risk Grubu</a:t>
          </a:r>
          <a:endParaRPr lang="tr-TR" dirty="0"/>
        </a:p>
      </dgm:t>
    </dgm:pt>
    <dgm:pt modelId="{DCA97DAD-7C87-4AFC-B0F8-9A022ECAD400}" type="parTrans" cxnId="{0D823D05-4A2D-4FCA-A221-1DD755621314}">
      <dgm:prSet/>
      <dgm:spPr/>
      <dgm:t>
        <a:bodyPr/>
        <a:lstStyle/>
        <a:p>
          <a:endParaRPr lang="tr-TR"/>
        </a:p>
      </dgm:t>
    </dgm:pt>
    <dgm:pt modelId="{7C5780EE-B503-4066-A840-AC8879A9DC20}" type="sibTrans" cxnId="{0D823D05-4A2D-4FCA-A221-1DD755621314}">
      <dgm:prSet/>
      <dgm:spPr/>
      <dgm:t>
        <a:bodyPr/>
        <a:lstStyle/>
        <a:p>
          <a:endParaRPr lang="tr-TR"/>
        </a:p>
      </dgm:t>
    </dgm:pt>
    <dgm:pt modelId="{77E1DF9D-8EB3-4B72-A456-8C0E3B58A6B9}">
      <dgm:prSet phldrT="[Metin]"/>
      <dgm:spPr/>
      <dgm:t>
        <a:bodyPr/>
        <a:lstStyle/>
        <a:p>
          <a:r>
            <a:rPr lang="tr-TR" dirty="0" smtClean="0"/>
            <a:t>Sosyal Çevresel Risk Grubu</a:t>
          </a:r>
          <a:endParaRPr lang="tr-TR" dirty="0"/>
        </a:p>
      </dgm:t>
    </dgm:pt>
    <dgm:pt modelId="{7F9835A8-1BC7-44DD-80F3-3049E783AF4F}" type="parTrans" cxnId="{897A85DA-BB61-4C31-B470-FE4D652F1F90}">
      <dgm:prSet/>
      <dgm:spPr/>
      <dgm:t>
        <a:bodyPr/>
        <a:lstStyle/>
        <a:p>
          <a:endParaRPr lang="tr-TR"/>
        </a:p>
      </dgm:t>
    </dgm:pt>
    <dgm:pt modelId="{834EFAE6-6999-47DF-BD42-3DBEE25D0618}" type="sibTrans" cxnId="{897A85DA-BB61-4C31-B470-FE4D652F1F90}">
      <dgm:prSet/>
      <dgm:spPr/>
      <dgm:t>
        <a:bodyPr/>
        <a:lstStyle/>
        <a:p>
          <a:endParaRPr lang="tr-TR"/>
        </a:p>
      </dgm:t>
    </dgm:pt>
    <dgm:pt modelId="{461496A5-F11A-47A1-B1FC-67ABBEDE79F3}" type="pres">
      <dgm:prSet presAssocID="{E49D3D95-AAD5-4382-B13E-791518F553A6}" presName="Name0" presStyleCnt="0">
        <dgm:presLayoutVars>
          <dgm:chMax val="7"/>
          <dgm:chPref val="7"/>
          <dgm:dir/>
        </dgm:presLayoutVars>
      </dgm:prSet>
      <dgm:spPr/>
      <dgm:t>
        <a:bodyPr/>
        <a:lstStyle/>
        <a:p>
          <a:endParaRPr lang="tr-TR"/>
        </a:p>
      </dgm:t>
    </dgm:pt>
    <dgm:pt modelId="{1E377FB5-0511-4146-A54B-2487FDE927B9}" type="pres">
      <dgm:prSet presAssocID="{E49D3D95-AAD5-4382-B13E-791518F553A6}" presName="Name1" presStyleCnt="0"/>
      <dgm:spPr/>
    </dgm:pt>
    <dgm:pt modelId="{9804E22F-2C2B-4295-B767-F407FD46AEB8}" type="pres">
      <dgm:prSet presAssocID="{E49D3D95-AAD5-4382-B13E-791518F553A6}" presName="cycle" presStyleCnt="0"/>
      <dgm:spPr/>
    </dgm:pt>
    <dgm:pt modelId="{5040735A-1A82-41D0-8A5F-7B15E65B9338}" type="pres">
      <dgm:prSet presAssocID="{E49D3D95-AAD5-4382-B13E-791518F553A6}" presName="srcNode" presStyleLbl="node1" presStyleIdx="0" presStyleCnt="3"/>
      <dgm:spPr/>
    </dgm:pt>
    <dgm:pt modelId="{F773A8D6-F039-4171-A8F2-04BA6B67E41E}" type="pres">
      <dgm:prSet presAssocID="{E49D3D95-AAD5-4382-B13E-791518F553A6}" presName="conn" presStyleLbl="parChTrans1D2" presStyleIdx="0" presStyleCnt="1"/>
      <dgm:spPr/>
      <dgm:t>
        <a:bodyPr/>
        <a:lstStyle/>
        <a:p>
          <a:endParaRPr lang="tr-TR"/>
        </a:p>
      </dgm:t>
    </dgm:pt>
    <dgm:pt modelId="{453DE7EC-D147-425B-9F87-3FF2A232BB2E}" type="pres">
      <dgm:prSet presAssocID="{E49D3D95-AAD5-4382-B13E-791518F553A6}" presName="extraNode" presStyleLbl="node1" presStyleIdx="0" presStyleCnt="3"/>
      <dgm:spPr/>
    </dgm:pt>
    <dgm:pt modelId="{D9129045-CB29-4E2E-BD86-62A4E1D5035E}" type="pres">
      <dgm:prSet presAssocID="{E49D3D95-AAD5-4382-B13E-791518F553A6}" presName="dstNode" presStyleLbl="node1" presStyleIdx="0" presStyleCnt="3"/>
      <dgm:spPr/>
    </dgm:pt>
    <dgm:pt modelId="{C07F6114-0813-41A6-B787-9CB6F6FA78F4}" type="pres">
      <dgm:prSet presAssocID="{C924015A-639D-4CE1-9BBE-5DF23DD36B5B}" presName="text_1" presStyleLbl="node1" presStyleIdx="0" presStyleCnt="3">
        <dgm:presLayoutVars>
          <dgm:bulletEnabled val="1"/>
        </dgm:presLayoutVars>
      </dgm:prSet>
      <dgm:spPr/>
      <dgm:t>
        <a:bodyPr/>
        <a:lstStyle/>
        <a:p>
          <a:endParaRPr lang="tr-TR"/>
        </a:p>
      </dgm:t>
    </dgm:pt>
    <dgm:pt modelId="{9AB74E11-3CF0-4882-95F7-966D3B3E91DA}" type="pres">
      <dgm:prSet presAssocID="{C924015A-639D-4CE1-9BBE-5DF23DD36B5B}" presName="accent_1" presStyleCnt="0"/>
      <dgm:spPr/>
    </dgm:pt>
    <dgm:pt modelId="{3F3917F9-C04C-457E-9944-1AC22B29D554}" type="pres">
      <dgm:prSet presAssocID="{C924015A-639D-4CE1-9BBE-5DF23DD36B5B}" presName="accentRepeatNode" presStyleLbl="solidFgAcc1" presStyleIdx="0" presStyleCnt="3"/>
      <dgm:spPr/>
    </dgm:pt>
    <dgm:pt modelId="{A82313E0-DF7D-465D-9C91-DD57E0A3BA9A}" type="pres">
      <dgm:prSet presAssocID="{CC657368-841C-4DA2-AE58-3A5F68992BA5}" presName="text_2" presStyleLbl="node1" presStyleIdx="1" presStyleCnt="3">
        <dgm:presLayoutVars>
          <dgm:bulletEnabled val="1"/>
        </dgm:presLayoutVars>
      </dgm:prSet>
      <dgm:spPr/>
      <dgm:t>
        <a:bodyPr/>
        <a:lstStyle/>
        <a:p>
          <a:endParaRPr lang="tr-TR"/>
        </a:p>
      </dgm:t>
    </dgm:pt>
    <dgm:pt modelId="{46E0E991-DDB7-49A2-B9E4-2C241BB2E186}" type="pres">
      <dgm:prSet presAssocID="{CC657368-841C-4DA2-AE58-3A5F68992BA5}" presName="accent_2" presStyleCnt="0"/>
      <dgm:spPr/>
    </dgm:pt>
    <dgm:pt modelId="{0B7BD184-3201-439E-909F-5FAA99CAFF25}" type="pres">
      <dgm:prSet presAssocID="{CC657368-841C-4DA2-AE58-3A5F68992BA5}" presName="accentRepeatNode" presStyleLbl="solidFgAcc1" presStyleIdx="1" presStyleCnt="3"/>
      <dgm:spPr/>
    </dgm:pt>
    <dgm:pt modelId="{D64EC7BE-AB9C-41E4-B3C0-E75008B88ABE}" type="pres">
      <dgm:prSet presAssocID="{77E1DF9D-8EB3-4B72-A456-8C0E3B58A6B9}" presName="text_3" presStyleLbl="node1" presStyleIdx="2" presStyleCnt="3">
        <dgm:presLayoutVars>
          <dgm:bulletEnabled val="1"/>
        </dgm:presLayoutVars>
      </dgm:prSet>
      <dgm:spPr/>
      <dgm:t>
        <a:bodyPr/>
        <a:lstStyle/>
        <a:p>
          <a:endParaRPr lang="tr-TR"/>
        </a:p>
      </dgm:t>
    </dgm:pt>
    <dgm:pt modelId="{EE72B8DC-AF4C-4ECF-9377-EABAC04D01B7}" type="pres">
      <dgm:prSet presAssocID="{77E1DF9D-8EB3-4B72-A456-8C0E3B58A6B9}" presName="accent_3" presStyleCnt="0"/>
      <dgm:spPr/>
    </dgm:pt>
    <dgm:pt modelId="{3197B8F3-C55F-473F-BE41-6EE8DE8869D0}" type="pres">
      <dgm:prSet presAssocID="{77E1DF9D-8EB3-4B72-A456-8C0E3B58A6B9}" presName="accentRepeatNode" presStyleLbl="solidFgAcc1" presStyleIdx="2" presStyleCnt="3"/>
      <dgm:spPr/>
    </dgm:pt>
  </dgm:ptLst>
  <dgm:cxnLst>
    <dgm:cxn modelId="{7A5D038F-7B87-4401-86EA-F797452F1874}" type="presOf" srcId="{C003A3A4-EBD1-4C5D-8C4A-76862CB2A1C3}" destId="{F773A8D6-F039-4171-A8F2-04BA6B67E41E}" srcOrd="0" destOrd="0" presId="urn:microsoft.com/office/officeart/2008/layout/VerticalCurvedList"/>
    <dgm:cxn modelId="{FD5A95B0-5661-4973-9B9F-6359D55C868B}" srcId="{E49D3D95-AAD5-4382-B13E-791518F553A6}" destId="{C924015A-639D-4CE1-9BBE-5DF23DD36B5B}" srcOrd="0" destOrd="0" parTransId="{A4BB59FF-FA6A-436C-A16C-98A2AB32BCF1}" sibTransId="{C003A3A4-EBD1-4C5D-8C4A-76862CB2A1C3}"/>
    <dgm:cxn modelId="{0D823D05-4A2D-4FCA-A221-1DD755621314}" srcId="{E49D3D95-AAD5-4382-B13E-791518F553A6}" destId="{CC657368-841C-4DA2-AE58-3A5F68992BA5}" srcOrd="1" destOrd="0" parTransId="{DCA97DAD-7C87-4AFC-B0F8-9A022ECAD400}" sibTransId="{7C5780EE-B503-4066-A840-AC8879A9DC20}"/>
    <dgm:cxn modelId="{66A74ADD-ED80-4672-9E22-196861DB0701}" type="presOf" srcId="{CC657368-841C-4DA2-AE58-3A5F68992BA5}" destId="{A82313E0-DF7D-465D-9C91-DD57E0A3BA9A}" srcOrd="0" destOrd="0" presId="urn:microsoft.com/office/officeart/2008/layout/VerticalCurvedList"/>
    <dgm:cxn modelId="{897A85DA-BB61-4C31-B470-FE4D652F1F90}" srcId="{E49D3D95-AAD5-4382-B13E-791518F553A6}" destId="{77E1DF9D-8EB3-4B72-A456-8C0E3B58A6B9}" srcOrd="2" destOrd="0" parTransId="{7F9835A8-1BC7-44DD-80F3-3049E783AF4F}" sibTransId="{834EFAE6-6999-47DF-BD42-3DBEE25D0618}"/>
    <dgm:cxn modelId="{D0AAA26D-5BC4-470D-9D4E-003A943FC780}" type="presOf" srcId="{77E1DF9D-8EB3-4B72-A456-8C0E3B58A6B9}" destId="{D64EC7BE-AB9C-41E4-B3C0-E75008B88ABE}" srcOrd="0" destOrd="0" presId="urn:microsoft.com/office/officeart/2008/layout/VerticalCurvedList"/>
    <dgm:cxn modelId="{DFEC1851-5D7A-4469-BFD5-4489293DE9B2}" type="presOf" srcId="{E49D3D95-AAD5-4382-B13E-791518F553A6}" destId="{461496A5-F11A-47A1-B1FC-67ABBEDE79F3}" srcOrd="0" destOrd="0" presId="urn:microsoft.com/office/officeart/2008/layout/VerticalCurvedList"/>
    <dgm:cxn modelId="{163DBB85-3727-43EC-8463-227721ADB65B}" type="presOf" srcId="{C924015A-639D-4CE1-9BBE-5DF23DD36B5B}" destId="{C07F6114-0813-41A6-B787-9CB6F6FA78F4}" srcOrd="0" destOrd="0" presId="urn:microsoft.com/office/officeart/2008/layout/VerticalCurvedList"/>
    <dgm:cxn modelId="{DA40AFDE-6A0D-4ADC-BBF0-DEDDA5D8EE79}" type="presParOf" srcId="{461496A5-F11A-47A1-B1FC-67ABBEDE79F3}" destId="{1E377FB5-0511-4146-A54B-2487FDE927B9}" srcOrd="0" destOrd="0" presId="urn:microsoft.com/office/officeart/2008/layout/VerticalCurvedList"/>
    <dgm:cxn modelId="{9CB57E5B-1DD5-4FBF-9369-781F4775109D}" type="presParOf" srcId="{1E377FB5-0511-4146-A54B-2487FDE927B9}" destId="{9804E22F-2C2B-4295-B767-F407FD46AEB8}" srcOrd="0" destOrd="0" presId="urn:microsoft.com/office/officeart/2008/layout/VerticalCurvedList"/>
    <dgm:cxn modelId="{9D57726C-EA75-463D-93F5-27907C1D89B6}" type="presParOf" srcId="{9804E22F-2C2B-4295-B767-F407FD46AEB8}" destId="{5040735A-1A82-41D0-8A5F-7B15E65B9338}" srcOrd="0" destOrd="0" presId="urn:microsoft.com/office/officeart/2008/layout/VerticalCurvedList"/>
    <dgm:cxn modelId="{427DAB9A-AC01-4C2C-950D-09997FFFE482}" type="presParOf" srcId="{9804E22F-2C2B-4295-B767-F407FD46AEB8}" destId="{F773A8D6-F039-4171-A8F2-04BA6B67E41E}" srcOrd="1" destOrd="0" presId="urn:microsoft.com/office/officeart/2008/layout/VerticalCurvedList"/>
    <dgm:cxn modelId="{5426C502-3DC0-4686-8C8A-0E9C70DEDCEA}" type="presParOf" srcId="{9804E22F-2C2B-4295-B767-F407FD46AEB8}" destId="{453DE7EC-D147-425B-9F87-3FF2A232BB2E}" srcOrd="2" destOrd="0" presId="urn:microsoft.com/office/officeart/2008/layout/VerticalCurvedList"/>
    <dgm:cxn modelId="{2EC277B6-B4FA-4564-BCF4-C912866F2F95}" type="presParOf" srcId="{9804E22F-2C2B-4295-B767-F407FD46AEB8}" destId="{D9129045-CB29-4E2E-BD86-62A4E1D5035E}" srcOrd="3" destOrd="0" presId="urn:microsoft.com/office/officeart/2008/layout/VerticalCurvedList"/>
    <dgm:cxn modelId="{71930E26-8513-4866-9BE9-A3D15D26F6ED}" type="presParOf" srcId="{1E377FB5-0511-4146-A54B-2487FDE927B9}" destId="{C07F6114-0813-41A6-B787-9CB6F6FA78F4}" srcOrd="1" destOrd="0" presId="urn:microsoft.com/office/officeart/2008/layout/VerticalCurvedList"/>
    <dgm:cxn modelId="{1E87B7E6-FE2A-453D-A92C-A99220AAC0E0}" type="presParOf" srcId="{1E377FB5-0511-4146-A54B-2487FDE927B9}" destId="{9AB74E11-3CF0-4882-95F7-966D3B3E91DA}" srcOrd="2" destOrd="0" presId="urn:microsoft.com/office/officeart/2008/layout/VerticalCurvedList"/>
    <dgm:cxn modelId="{DB0587E3-FEEC-44DF-A7BF-B9CD80A47E7E}" type="presParOf" srcId="{9AB74E11-3CF0-4882-95F7-966D3B3E91DA}" destId="{3F3917F9-C04C-457E-9944-1AC22B29D554}" srcOrd="0" destOrd="0" presId="urn:microsoft.com/office/officeart/2008/layout/VerticalCurvedList"/>
    <dgm:cxn modelId="{E460CA2F-C37A-4735-B105-14C3866A4AFD}" type="presParOf" srcId="{1E377FB5-0511-4146-A54B-2487FDE927B9}" destId="{A82313E0-DF7D-465D-9C91-DD57E0A3BA9A}" srcOrd="3" destOrd="0" presId="urn:microsoft.com/office/officeart/2008/layout/VerticalCurvedList"/>
    <dgm:cxn modelId="{4FB45327-F393-44F3-B390-723E6926F7EC}" type="presParOf" srcId="{1E377FB5-0511-4146-A54B-2487FDE927B9}" destId="{46E0E991-DDB7-49A2-B9E4-2C241BB2E186}" srcOrd="4" destOrd="0" presId="urn:microsoft.com/office/officeart/2008/layout/VerticalCurvedList"/>
    <dgm:cxn modelId="{D02DDD02-1F1A-4524-BB6B-38ED951507D9}" type="presParOf" srcId="{46E0E991-DDB7-49A2-B9E4-2C241BB2E186}" destId="{0B7BD184-3201-439E-909F-5FAA99CAFF25}" srcOrd="0" destOrd="0" presId="urn:microsoft.com/office/officeart/2008/layout/VerticalCurvedList"/>
    <dgm:cxn modelId="{24E05132-E319-4617-9A49-FA0AE422D445}" type="presParOf" srcId="{1E377FB5-0511-4146-A54B-2487FDE927B9}" destId="{D64EC7BE-AB9C-41E4-B3C0-E75008B88ABE}" srcOrd="5" destOrd="0" presId="urn:microsoft.com/office/officeart/2008/layout/VerticalCurvedList"/>
    <dgm:cxn modelId="{54FA0901-E176-49B2-904F-AEAF03588477}" type="presParOf" srcId="{1E377FB5-0511-4146-A54B-2487FDE927B9}" destId="{EE72B8DC-AF4C-4ECF-9377-EABAC04D01B7}" srcOrd="6" destOrd="0" presId="urn:microsoft.com/office/officeart/2008/layout/VerticalCurvedList"/>
    <dgm:cxn modelId="{4FA612EA-DDEE-4116-95EF-42643510D5D9}" type="presParOf" srcId="{EE72B8DC-AF4C-4ECF-9377-EABAC04D01B7}" destId="{3197B8F3-C55F-473F-BE41-6EE8DE8869D0}"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3A8D6-F039-4171-A8F2-04BA6B67E41E}">
      <dsp:nvSpPr>
        <dsp:cNvPr id="0" name=""/>
        <dsp:cNvSpPr/>
      </dsp:nvSpPr>
      <dsp:spPr>
        <a:xfrm>
          <a:off x="-4675804" y="-716793"/>
          <a:ext cx="5569594" cy="5569594"/>
        </a:xfrm>
        <a:prstGeom prst="blockArc">
          <a:avLst>
            <a:gd name="adj1" fmla="val 18900000"/>
            <a:gd name="adj2" fmla="val 2700000"/>
            <a:gd name="adj3" fmla="val 38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7F6114-0813-41A6-B787-9CB6F6FA78F4}">
      <dsp:nvSpPr>
        <dsp:cNvPr id="0" name=""/>
        <dsp:cNvSpPr/>
      </dsp:nvSpPr>
      <dsp:spPr>
        <a:xfrm>
          <a:off x="574830" y="413600"/>
          <a:ext cx="6040909" cy="8272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591" tIns="96520" rIns="96520" bIns="96520" numCol="1" spcCol="1270" anchor="ctr" anchorCtr="0">
          <a:noAutofit/>
        </a:bodyPr>
        <a:lstStyle/>
        <a:p>
          <a:pPr lvl="0" algn="l" defTabSz="1689100">
            <a:lnSpc>
              <a:spcPct val="90000"/>
            </a:lnSpc>
            <a:spcBef>
              <a:spcPct val="0"/>
            </a:spcBef>
            <a:spcAft>
              <a:spcPct val="35000"/>
            </a:spcAft>
          </a:pPr>
          <a:r>
            <a:rPr lang="tr-TR" sz="3800" kern="1200" dirty="0" smtClean="0"/>
            <a:t>Oluşmuş Risk Grubu</a:t>
          </a:r>
          <a:endParaRPr lang="tr-TR" sz="3800" kern="1200" dirty="0"/>
        </a:p>
      </dsp:txBody>
      <dsp:txXfrm>
        <a:off x="574830" y="413600"/>
        <a:ext cx="6040909" cy="827201"/>
      </dsp:txXfrm>
    </dsp:sp>
    <dsp:sp modelId="{3F3917F9-C04C-457E-9944-1AC22B29D554}">
      <dsp:nvSpPr>
        <dsp:cNvPr id="0" name=""/>
        <dsp:cNvSpPr/>
      </dsp:nvSpPr>
      <dsp:spPr>
        <a:xfrm>
          <a:off x="57829" y="310200"/>
          <a:ext cx="1034002" cy="10340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2313E0-DF7D-465D-9C91-DD57E0A3BA9A}">
      <dsp:nvSpPr>
        <dsp:cNvPr id="0" name=""/>
        <dsp:cNvSpPr/>
      </dsp:nvSpPr>
      <dsp:spPr>
        <a:xfrm>
          <a:off x="875518" y="1654403"/>
          <a:ext cx="5740221" cy="8272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591" tIns="96520" rIns="96520" bIns="96520" numCol="1" spcCol="1270" anchor="ctr" anchorCtr="0">
          <a:noAutofit/>
        </a:bodyPr>
        <a:lstStyle/>
        <a:p>
          <a:pPr lvl="0" algn="l" defTabSz="1689100">
            <a:lnSpc>
              <a:spcPct val="90000"/>
            </a:lnSpc>
            <a:spcBef>
              <a:spcPct val="0"/>
            </a:spcBef>
            <a:spcAft>
              <a:spcPct val="35000"/>
            </a:spcAft>
          </a:pPr>
          <a:r>
            <a:rPr lang="tr-TR" sz="3800" kern="1200" dirty="0" smtClean="0"/>
            <a:t>Biyolojik Risk Grubu</a:t>
          </a:r>
          <a:endParaRPr lang="tr-TR" sz="3800" kern="1200" dirty="0"/>
        </a:p>
      </dsp:txBody>
      <dsp:txXfrm>
        <a:off x="875518" y="1654403"/>
        <a:ext cx="5740221" cy="827201"/>
      </dsp:txXfrm>
    </dsp:sp>
    <dsp:sp modelId="{0B7BD184-3201-439E-909F-5FAA99CAFF25}">
      <dsp:nvSpPr>
        <dsp:cNvPr id="0" name=""/>
        <dsp:cNvSpPr/>
      </dsp:nvSpPr>
      <dsp:spPr>
        <a:xfrm>
          <a:off x="358517" y="1551003"/>
          <a:ext cx="1034002" cy="10340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4EC7BE-AB9C-41E4-B3C0-E75008B88ABE}">
      <dsp:nvSpPr>
        <dsp:cNvPr id="0" name=""/>
        <dsp:cNvSpPr/>
      </dsp:nvSpPr>
      <dsp:spPr>
        <a:xfrm>
          <a:off x="574830" y="2895205"/>
          <a:ext cx="6040909" cy="8272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591" tIns="96520" rIns="96520" bIns="96520" numCol="1" spcCol="1270" anchor="ctr" anchorCtr="0">
          <a:noAutofit/>
        </a:bodyPr>
        <a:lstStyle/>
        <a:p>
          <a:pPr lvl="0" algn="l" defTabSz="1689100">
            <a:lnSpc>
              <a:spcPct val="90000"/>
            </a:lnSpc>
            <a:spcBef>
              <a:spcPct val="0"/>
            </a:spcBef>
            <a:spcAft>
              <a:spcPct val="35000"/>
            </a:spcAft>
          </a:pPr>
          <a:r>
            <a:rPr lang="tr-TR" sz="3800" kern="1200" dirty="0" smtClean="0"/>
            <a:t>Sosyal Çevresel Risk Grubu</a:t>
          </a:r>
          <a:endParaRPr lang="tr-TR" sz="3800" kern="1200" dirty="0"/>
        </a:p>
      </dsp:txBody>
      <dsp:txXfrm>
        <a:off x="574830" y="2895205"/>
        <a:ext cx="6040909" cy="827201"/>
      </dsp:txXfrm>
    </dsp:sp>
    <dsp:sp modelId="{3197B8F3-C55F-473F-BE41-6EE8DE8869D0}">
      <dsp:nvSpPr>
        <dsp:cNvPr id="0" name=""/>
        <dsp:cNvSpPr/>
      </dsp:nvSpPr>
      <dsp:spPr>
        <a:xfrm>
          <a:off x="57829" y="2791805"/>
          <a:ext cx="1034002" cy="10340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8.3.2018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8.3.2018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smyo\Google%20Drive\derslerim\&#246;zel%20e&#287;itim\&#246;zel%20e&#287;itim%202%20d&#246;nem\3.%20hafta%20geli&#351;imi%20tehlike%20alt&#305;nda%20olan%20&#231;ocuklar\The%20Most%20Dangerous%20Journey%20to%20School%20in%20the%20World%20...Little%20Kids%20Climbing%20a%202,624%20Foot%20Cliff.mp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smyo\Google%20Drive\derslerim\&#246;zel%20e&#287;itim\&#246;zel%20e&#287;itim%202%20d&#246;nem\3.%20hafta%20geli&#351;imi%20tehlike%20alt&#305;nda%20olan%20&#231;ocuklar\fakirlik.mp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smyo\Google%20Drive\derslerim\&#246;zel%20e&#287;itim\&#246;zel%20e&#287;itim%202%20d&#246;nem\3.%20hafta%20geli&#351;imi%20tehlike%20alt&#305;nda%20olan%20&#231;ocuklar\fiziksel%20istismar.mp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smyo\Google%20Drive\derslerim\&#246;zel%20e&#287;itim\&#246;zel%20e&#287;itim%202%20d&#246;nem\3.%20hafta%20geli&#351;imi%20tehlike%20alt&#305;nda%20olan%20&#231;ocuklar\kivi.mp4"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bilgiac&#305;kkap&#305;.com/toplumsal/cocuklar&#305;n-ihmal-ve-istismar-edilmesi/" TargetMode="External"/><Relationship Id="rId2" Type="http://schemas.openxmlformats.org/officeDocument/2006/relationships/hyperlink" Target="http://www.slideplayer.biz.tr/slide/2393495/" TargetMode="External"/><Relationship Id="rId1" Type="http://schemas.openxmlformats.org/officeDocument/2006/relationships/slideLayout" Target="../slideLayouts/slideLayout2.xml"/><Relationship Id="rId5" Type="http://schemas.openxmlformats.org/officeDocument/2006/relationships/hyperlink" Target="http://www.slideshare.net/" TargetMode="External"/><Relationship Id="rId4" Type="http://schemas.openxmlformats.org/officeDocument/2006/relationships/hyperlink" Target="http://www.youtube.com/watch?v=Y-1Dz-KvC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3568" y="548680"/>
            <a:ext cx="3886200" cy="2880320"/>
          </a:xfrm>
        </p:spPr>
        <p:txBody>
          <a:bodyPr>
            <a:normAutofit/>
          </a:bodyPr>
          <a:lstStyle/>
          <a:p>
            <a:r>
              <a:rPr lang="tr-TR" dirty="0" smtClean="0"/>
              <a:t>Gelişimi Tehlike Altında Olan Çocuklar</a:t>
            </a:r>
            <a:endParaRPr lang="tr-TR" dirty="0"/>
          </a:p>
        </p:txBody>
      </p:sp>
      <p:sp>
        <p:nvSpPr>
          <p:cNvPr id="3" name="2 Alt Başlık"/>
          <p:cNvSpPr>
            <a:spLocks noGrp="1"/>
          </p:cNvSpPr>
          <p:nvPr>
            <p:ph type="subTitle" idx="1"/>
          </p:nvPr>
        </p:nvSpPr>
        <p:spPr>
          <a:xfrm>
            <a:off x="755576" y="5157192"/>
            <a:ext cx="3704456" cy="694928"/>
          </a:xfrm>
        </p:spPr>
        <p:txBody>
          <a:bodyPr>
            <a:normAutofit fontScale="70000" lnSpcReduction="20000"/>
          </a:bodyPr>
          <a:lstStyle/>
          <a:p>
            <a:r>
              <a:rPr lang="tr-TR" b="1" dirty="0" err="1" smtClean="0">
                <a:solidFill>
                  <a:schemeClr val="accent3"/>
                </a:solidFill>
              </a:rPr>
              <a:t>Öğr</a:t>
            </a:r>
            <a:r>
              <a:rPr lang="tr-TR" b="1" dirty="0" smtClean="0">
                <a:solidFill>
                  <a:schemeClr val="accent3"/>
                </a:solidFill>
              </a:rPr>
              <a:t>. Gör. Uygar BAYRAKDAR</a:t>
            </a:r>
            <a:endParaRPr lang="tr-TR" b="1" dirty="0">
              <a:solidFill>
                <a:schemeClr val="accent3"/>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29200" y="0"/>
            <a:ext cx="41148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The Most Dangerous Journey to School in the World ...Little Kids Climbing a 2,624 Foot Cliff.mp4">
            <a:hlinkClick r:id="" action="ppaction://media"/>
          </p:cNvPr>
          <p:cNvPicPr>
            <a:picLocks noGrp="1" noRot="1" noChangeAspect="1"/>
          </p:cNvPicPr>
          <p:nvPr>
            <p:ph idx="1"/>
            <a:videoFile r:link="rId1"/>
          </p:nvPr>
        </p:nvPicPr>
        <p:blipFill>
          <a:blip r:embed="rId3"/>
          <a:stretch>
            <a:fillRect/>
          </a:stretch>
        </p:blipFill>
        <p:spPr>
          <a:xfrm>
            <a:off x="-6379"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dirty="0" smtClean="0"/>
          </a:p>
          <a:p>
            <a:endParaRPr lang="tr-TR" dirty="0" smtClean="0"/>
          </a:p>
          <a:p>
            <a:endParaRPr lang="tr-TR" dirty="0" smtClean="0"/>
          </a:p>
          <a:p>
            <a:pPr algn="ctr">
              <a:buNone/>
            </a:pPr>
            <a:r>
              <a:rPr lang="tr-TR" sz="5400" b="1" dirty="0" smtClean="0"/>
              <a:t>Risk</a:t>
            </a:r>
            <a:r>
              <a:rPr lang="tr-TR" dirty="0" smtClean="0"/>
              <a:t> </a:t>
            </a:r>
            <a:r>
              <a:rPr lang="tr-TR" dirty="0" smtClean="0"/>
              <a:t>nedir?</a:t>
            </a:r>
          </a:p>
          <a:p>
            <a:endParaRPr lang="tr-TR" dirty="0"/>
          </a:p>
          <a:p>
            <a:endParaRPr lang="tr-TR" dirty="0"/>
          </a:p>
          <a:p>
            <a:endParaRPr lang="tr-TR" dirty="0" smtClean="0"/>
          </a:p>
          <a:p>
            <a:endParaRPr lang="tr-TR" dirty="0" smtClean="0"/>
          </a:p>
          <a:p>
            <a:endParaRPr lang="tr-TR" dirty="0"/>
          </a:p>
        </p:txBody>
      </p:sp>
    </p:spTree>
    <p:extLst>
      <p:ext uri="{BB962C8B-B14F-4D97-AF65-F5344CB8AC3E}">
        <p14:creationId xmlns:p14="http://schemas.microsoft.com/office/powerpoint/2010/main" xmlns="" val="3638479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sz="3200" b="1" dirty="0" smtClean="0"/>
              <a:t>GELİŞİMİ TEHLİKE ALTINDA OLAN ÇOCUKLARA (RİSK) İLİŞKİN TANIMLAMA VE YAKLAŞIMLAR</a:t>
            </a:r>
            <a:endParaRPr lang="tr-TR" sz="3200" dirty="0"/>
          </a:p>
        </p:txBody>
      </p:sp>
      <p:sp>
        <p:nvSpPr>
          <p:cNvPr id="3" name="2 İçerik Yer Tutucusu"/>
          <p:cNvSpPr>
            <a:spLocks noGrp="1"/>
          </p:cNvSpPr>
          <p:nvPr>
            <p:ph idx="1"/>
          </p:nvPr>
        </p:nvSpPr>
        <p:spPr>
          <a:xfrm>
            <a:off x="467544" y="1412776"/>
            <a:ext cx="8229600" cy="4525963"/>
          </a:xfrm>
        </p:spPr>
        <p:txBody>
          <a:bodyPr>
            <a:normAutofit/>
          </a:bodyPr>
          <a:lstStyle/>
          <a:p>
            <a:endParaRPr lang="tr-TR" b="1" i="1" u="sng" dirty="0" smtClean="0"/>
          </a:p>
          <a:p>
            <a:r>
              <a:rPr lang="tr-TR" b="1" i="1" u="sng" dirty="0" smtClean="0"/>
              <a:t>‘</a:t>
            </a:r>
            <a:r>
              <a:rPr lang="tr-TR" b="1" i="1" u="sng" dirty="0"/>
              <a:t>R</a:t>
            </a:r>
            <a:r>
              <a:rPr lang="tr-TR" b="1" i="1" u="sng" dirty="0" smtClean="0"/>
              <a:t>isk’ </a:t>
            </a:r>
            <a:r>
              <a:rPr lang="tr-TR" dirty="0" smtClean="0"/>
              <a:t>sözcüğü çocuğun gelişimine olumsuz yönde etki eden birtakım zorluklara ilişkin olasılıkları kasteder.</a:t>
            </a:r>
          </a:p>
          <a:p>
            <a:pPr lvl="1"/>
            <a:r>
              <a:rPr lang="tr-TR" i="1" dirty="0" smtClean="0"/>
              <a:t>Özellikle yoksulluk koşulları, madde bağımlılığı risk faktörlerinden en çarpıcı örnekler olarak ortaya çıkmaktadır.</a:t>
            </a:r>
          </a:p>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013176"/>
            <a:ext cx="9144000" cy="20948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GELİŞİMİ TEHLİKE ALTINDA OLAN ÇOCUKLARA (RİSK) İLİŞKİN TANIMLAMA VE YAKLAŞIMLAR</a:t>
            </a:r>
            <a:endParaRPr lang="tr-TR" sz="2800" dirty="0"/>
          </a:p>
        </p:txBody>
      </p:sp>
      <p:sp>
        <p:nvSpPr>
          <p:cNvPr id="3" name="2 İçerik Yer Tutucusu"/>
          <p:cNvSpPr>
            <a:spLocks noGrp="1"/>
          </p:cNvSpPr>
          <p:nvPr>
            <p:ph idx="1"/>
          </p:nvPr>
        </p:nvSpPr>
        <p:spPr/>
        <p:txBody>
          <a:bodyPr>
            <a:normAutofit/>
          </a:bodyPr>
          <a:lstStyle/>
          <a:p>
            <a:r>
              <a:rPr lang="tr-TR" dirty="0" smtClean="0"/>
              <a:t>Tek başına hiçbir risk faktörü etkin değildir. </a:t>
            </a:r>
          </a:p>
          <a:p>
            <a:endParaRPr lang="tr-TR" dirty="0"/>
          </a:p>
          <a:p>
            <a:r>
              <a:rPr lang="tr-TR" b="1" u="sng" dirty="0" smtClean="0"/>
              <a:t>Prematüre</a:t>
            </a:r>
            <a:r>
              <a:rPr lang="tr-TR" dirty="0" smtClean="0"/>
              <a:t> doğan bir bebek, </a:t>
            </a:r>
            <a:r>
              <a:rPr lang="tr-TR" i="1" u="sng" dirty="0" smtClean="0"/>
              <a:t>yoksullukla </a:t>
            </a:r>
            <a:r>
              <a:rPr lang="tr-TR" dirty="0" smtClean="0"/>
              <a:t>mücadele eden bir ev ortamında büyütüldüğünde riskler artacaktır. </a:t>
            </a:r>
          </a:p>
          <a:p>
            <a:pPr lvl="1"/>
            <a:r>
              <a:rPr lang="tr-TR" i="1" dirty="0" smtClean="0"/>
              <a:t>Diğer bir ifade biçimi ile bu bebek iki temel risk faktörü ile mücadele etmektedir. </a:t>
            </a:r>
            <a:r>
              <a:rPr lang="tr-TR" i="1" u="sng" dirty="0" smtClean="0"/>
              <a:t>Risk faktörlerini birbirinden ayırt etmek kolay değildir.</a:t>
            </a:r>
            <a:endParaRPr lang="tr-TR" i="1"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GELİŞİMİ TEHLİKE ALTINDA OLAN ÇOCUKLARA (RİSK) İLİŞKİN TANIMLAMA VE YAKLAŞIMLAR</a:t>
            </a:r>
            <a:endParaRPr lang="tr-TR" sz="2800" dirty="0"/>
          </a:p>
        </p:txBody>
      </p:sp>
      <p:sp>
        <p:nvSpPr>
          <p:cNvPr id="3" name="2 İçerik Yer Tutucusu"/>
          <p:cNvSpPr>
            <a:spLocks noGrp="1"/>
          </p:cNvSpPr>
          <p:nvPr>
            <p:ph idx="1"/>
          </p:nvPr>
        </p:nvSpPr>
        <p:spPr/>
        <p:txBody>
          <a:bodyPr>
            <a:normAutofit/>
          </a:bodyPr>
          <a:lstStyle/>
          <a:p>
            <a:r>
              <a:rPr lang="tr-TR" dirty="0" smtClean="0"/>
              <a:t>Bu alanda çalışan uzmanlar, aynı risk faktörler altında büyüyen iki çocuğun gelişimlerinin farklılık göstermesinin nedenleri üzerinde durmaktadır. </a:t>
            </a:r>
          </a:p>
          <a:p>
            <a:pPr lvl="1"/>
            <a:r>
              <a:rPr lang="tr-TR" i="1" dirty="0" smtClean="0"/>
              <a:t>Yoksulluk, ayrılık ya da diğer olumsuz deneyimler erken çocukluk döneminde yaşandığı  zaman bazı çocuklar bunlarla baş edebilirken bazıları baş edemezler.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GELİŞİMİ TEHLİKE ALTINDA OLAN ÇOCUKLARA (RİSK) İLİŞKİN TANIMLAMA VE YAKLAŞIMLAR</a:t>
            </a:r>
            <a:endParaRPr lang="tr-TR" sz="2800" dirty="0"/>
          </a:p>
        </p:txBody>
      </p:sp>
      <p:sp>
        <p:nvSpPr>
          <p:cNvPr id="3" name="2 İçerik Yer Tutucusu"/>
          <p:cNvSpPr>
            <a:spLocks noGrp="1"/>
          </p:cNvSpPr>
          <p:nvPr>
            <p:ph idx="1"/>
          </p:nvPr>
        </p:nvSpPr>
        <p:spPr/>
        <p:txBody>
          <a:bodyPr/>
          <a:lstStyle/>
          <a:p>
            <a:r>
              <a:rPr lang="tr-TR" dirty="0" smtClean="0"/>
              <a:t>Risk grubu çocukların gelişimlerinin desteklenmesi amacıyla hazırlanan eğitim programları;</a:t>
            </a:r>
          </a:p>
          <a:p>
            <a:pPr lvl="1"/>
            <a:r>
              <a:rPr lang="tr-TR" i="1" dirty="0" smtClean="0"/>
              <a:t>ya meydana gelmiş olan risk faktörünün etkilerini kontrol etmeye </a:t>
            </a:r>
            <a:r>
              <a:rPr lang="tr-TR" i="1" dirty="0" smtClean="0"/>
              <a:t>çalışır</a:t>
            </a:r>
          </a:p>
          <a:p>
            <a:pPr lvl="1"/>
            <a:endParaRPr lang="tr-TR" i="1" dirty="0" smtClean="0"/>
          </a:p>
          <a:p>
            <a:pPr lvl="1"/>
            <a:r>
              <a:rPr lang="tr-TR" i="1" dirty="0" smtClean="0"/>
              <a:t>ya </a:t>
            </a:r>
            <a:r>
              <a:rPr lang="tr-TR" i="1" dirty="0" smtClean="0"/>
              <a:t>da halihazırda oluşmuş olan etkilerin olumsuzluklarını düşürmeye çalışır.</a:t>
            </a:r>
            <a:endParaRPr lang="tr-TR"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GELİŞİMİ TEHLİKE ALTINDA OLAN ÇOCUKLARA (RİSK) İLİŞKİN TANIMLAMA VE YAKLAŞIMLAR</a:t>
            </a:r>
            <a:endParaRPr lang="tr-TR" sz="2800" dirty="0"/>
          </a:p>
        </p:txBody>
      </p:sp>
      <p:sp>
        <p:nvSpPr>
          <p:cNvPr id="3" name="2 İçerik Yer Tutucusu"/>
          <p:cNvSpPr>
            <a:spLocks noGrp="1"/>
          </p:cNvSpPr>
          <p:nvPr>
            <p:ph idx="1"/>
          </p:nvPr>
        </p:nvSpPr>
        <p:spPr/>
        <p:txBody>
          <a:bodyPr>
            <a:normAutofit fontScale="92500"/>
          </a:bodyPr>
          <a:lstStyle/>
          <a:p>
            <a:r>
              <a:rPr lang="tr-TR" dirty="0" smtClean="0"/>
              <a:t>Bazı bebeklerin büyüme ve gelişimlerini etkileyen </a:t>
            </a:r>
            <a:r>
              <a:rPr lang="tr-TR" b="1" i="1" u="sng" dirty="0" smtClean="0"/>
              <a:t>biyolojik, bakım ve sosyal-çevresel </a:t>
            </a:r>
            <a:r>
              <a:rPr lang="tr-TR" dirty="0" smtClean="0"/>
              <a:t>faktörlerde dezavantajlı olmaları kaçınılmazdır. </a:t>
            </a:r>
          </a:p>
          <a:p>
            <a:endParaRPr lang="tr-TR" dirty="0"/>
          </a:p>
          <a:p>
            <a:r>
              <a:rPr lang="tr-TR" dirty="0" smtClean="0"/>
              <a:t>Bu bebekler ve çocuklar </a:t>
            </a:r>
            <a:r>
              <a:rPr lang="tr-TR" b="1" i="1" u="sng" dirty="0" smtClean="0"/>
              <a:t>‘Risk Grubu’ </a:t>
            </a:r>
            <a:r>
              <a:rPr lang="tr-TR" dirty="0" smtClean="0"/>
              <a:t>olarak takip edilir ve gelişimin tüm alanlarında desteklenmeye ihtiyaç duyarlar. </a:t>
            </a:r>
          </a:p>
          <a:p>
            <a:pPr lvl="1"/>
            <a:r>
              <a:rPr lang="tr-TR" i="1" dirty="0" smtClean="0"/>
              <a:t>Söz konusu bu çocuklar yaşıtlarından belirli düzeyde geri kalabilmekte ya da gelişimleri gecikebilmektedir.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Doğum Öncesi Risk Faktörleri</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Doğum öncesi dönemde bebek, çeşitli ilaç ve hastalıklar nedeni ile risk altında bulunur. </a:t>
            </a:r>
          </a:p>
          <a:p>
            <a:pPr lvl="1"/>
            <a:r>
              <a:rPr lang="tr-TR" i="1" dirty="0" smtClean="0"/>
              <a:t>Günümüzde özellikle </a:t>
            </a:r>
            <a:r>
              <a:rPr lang="tr-TR" b="1" i="1" dirty="0" smtClean="0"/>
              <a:t>AIDS</a:t>
            </a:r>
            <a:r>
              <a:rPr lang="tr-TR" i="1" dirty="0" smtClean="0"/>
              <a:t> </a:t>
            </a:r>
            <a:r>
              <a:rPr lang="tr-TR" i="1" dirty="0" err="1" smtClean="0"/>
              <a:t>v.b</a:t>
            </a:r>
            <a:r>
              <a:rPr lang="tr-TR" i="1" dirty="0" smtClean="0"/>
              <a:t>. cinsel yolla bulaşan pek çok hastalık fetüsü olumsuz yönde etkileyebilmektedir</a:t>
            </a:r>
            <a:r>
              <a:rPr lang="tr-TR" dirty="0" smtClean="0"/>
              <a:t>.</a:t>
            </a:r>
          </a:p>
          <a:p>
            <a:pPr lvl="1"/>
            <a:endParaRPr lang="tr-TR" dirty="0" smtClean="0"/>
          </a:p>
          <a:p>
            <a:r>
              <a:rPr lang="tr-TR" u="sng" dirty="0" smtClean="0"/>
              <a:t>Kokain</a:t>
            </a:r>
            <a:r>
              <a:rPr lang="tr-TR" dirty="0" smtClean="0"/>
              <a:t> gibi maddeler kadar </a:t>
            </a:r>
            <a:r>
              <a:rPr lang="tr-TR" u="sng" dirty="0" smtClean="0"/>
              <a:t>alkol </a:t>
            </a:r>
            <a:r>
              <a:rPr lang="tr-TR" dirty="0" smtClean="0"/>
              <a:t>ve </a:t>
            </a:r>
            <a:r>
              <a:rPr lang="tr-TR" u="sng" dirty="0" smtClean="0"/>
              <a:t>nikotin</a:t>
            </a:r>
            <a:r>
              <a:rPr lang="tr-TR" dirty="0" smtClean="0"/>
              <a:t> gibi yasal maddeler de fetüsün gelişimini olumsuz yönde etkileyebilmektedir. 	</a:t>
            </a:r>
          </a:p>
          <a:p>
            <a:pPr lvl="1"/>
            <a:r>
              <a:rPr lang="tr-TR" b="1" u="sng" dirty="0" smtClean="0"/>
              <a:t>Örneğin;</a:t>
            </a:r>
            <a:r>
              <a:rPr lang="tr-TR" i="1" dirty="0" smtClean="0"/>
              <a:t> Amerika Birleşik Devletlerinde yeni doğan bebeklerin %18 ‘ madde bağımlılığı ile doğmaktadır.</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Doğum Öncesi Risk Faktörleri</a:t>
            </a:r>
            <a:endParaRPr lang="tr-TR" dirty="0"/>
          </a:p>
        </p:txBody>
      </p:sp>
      <p:sp>
        <p:nvSpPr>
          <p:cNvPr id="3" name="2 İçerik Yer Tutucusu"/>
          <p:cNvSpPr>
            <a:spLocks noGrp="1"/>
          </p:cNvSpPr>
          <p:nvPr>
            <p:ph idx="1"/>
          </p:nvPr>
        </p:nvSpPr>
        <p:spPr>
          <a:xfrm>
            <a:off x="467544" y="1124744"/>
            <a:ext cx="8229600" cy="4525963"/>
          </a:xfrm>
        </p:spPr>
        <p:txBody>
          <a:bodyPr>
            <a:normAutofit/>
          </a:bodyPr>
          <a:lstStyle/>
          <a:p>
            <a:pPr>
              <a:buNone/>
            </a:pPr>
            <a:r>
              <a:rPr lang="tr-TR" b="1" u="sng" dirty="0" err="1" smtClean="0"/>
              <a:t>Fetal</a:t>
            </a:r>
            <a:r>
              <a:rPr lang="tr-TR" b="1" u="sng" dirty="0" smtClean="0"/>
              <a:t> Alkol Sendromu; </a:t>
            </a:r>
          </a:p>
          <a:p>
            <a:pPr lvl="1"/>
            <a:r>
              <a:rPr lang="tr-TR" dirty="0" smtClean="0"/>
              <a:t>Hamile olan anne adayı gebeliği süresince alkol kullanırsa, bebekte </a:t>
            </a:r>
          </a:p>
          <a:p>
            <a:pPr lvl="2"/>
            <a:r>
              <a:rPr lang="tr-TR" i="1" dirty="0" smtClean="0"/>
              <a:t>zihinsel engel, </a:t>
            </a:r>
          </a:p>
          <a:p>
            <a:pPr lvl="2"/>
            <a:r>
              <a:rPr lang="tr-TR" i="1" dirty="0" smtClean="0"/>
              <a:t>büyümede gerilik ve zayıf koordinasyon , </a:t>
            </a:r>
          </a:p>
          <a:p>
            <a:pPr lvl="2"/>
            <a:r>
              <a:rPr lang="tr-TR" i="1" dirty="0" smtClean="0"/>
              <a:t>yüzde çeşitli anormallikler gibi problemler ortaya çıkabiliyor. </a:t>
            </a:r>
            <a:endParaRPr lang="tr-TR" i="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03848" y="4051294"/>
            <a:ext cx="5974515" cy="28067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Doğum Öncesi Risk Faktörleri</a:t>
            </a:r>
            <a:endParaRPr lang="tr-TR" dirty="0"/>
          </a:p>
        </p:txBody>
      </p:sp>
      <p:sp>
        <p:nvSpPr>
          <p:cNvPr id="3" name="İçerik Yer Tutucusu 2"/>
          <p:cNvSpPr>
            <a:spLocks noGrp="1"/>
          </p:cNvSpPr>
          <p:nvPr>
            <p:ph idx="1"/>
          </p:nvPr>
        </p:nvSpPr>
        <p:spPr/>
        <p:txBody>
          <a:bodyPr>
            <a:normAutofit fontScale="85000" lnSpcReduction="20000"/>
          </a:bodyPr>
          <a:lstStyle/>
          <a:p>
            <a:r>
              <a:rPr lang="tr-TR" dirty="0"/>
              <a:t>S</a:t>
            </a:r>
            <a:r>
              <a:rPr lang="tr-TR" dirty="0" smtClean="0"/>
              <a:t>igara </a:t>
            </a:r>
            <a:r>
              <a:rPr lang="tr-TR" dirty="0"/>
              <a:t>içen hamile annelerin bebekleri içmeyenlere göre </a:t>
            </a:r>
            <a:endParaRPr lang="tr-TR" dirty="0" smtClean="0"/>
          </a:p>
          <a:p>
            <a:pPr lvl="1"/>
            <a:r>
              <a:rPr lang="tr-TR" i="1" dirty="0" smtClean="0"/>
              <a:t>Daha fazla </a:t>
            </a:r>
            <a:r>
              <a:rPr lang="tr-TR" i="1" dirty="0"/>
              <a:t>düşük doğum ağırlığı riski taşımaktadırlar ya da </a:t>
            </a:r>
            <a:endParaRPr lang="tr-TR" i="1" dirty="0" smtClean="0"/>
          </a:p>
          <a:p>
            <a:pPr lvl="1"/>
            <a:r>
              <a:rPr lang="tr-TR" i="1" dirty="0" smtClean="0"/>
              <a:t>Bazı gelişimsel </a:t>
            </a:r>
            <a:r>
              <a:rPr lang="tr-TR" i="1" dirty="0"/>
              <a:t>bozukluklar görülebilmektedir. </a:t>
            </a:r>
          </a:p>
          <a:p>
            <a:pPr lvl="1"/>
            <a:r>
              <a:rPr lang="tr-TR" i="1" dirty="0" smtClean="0"/>
              <a:t>Okula </a:t>
            </a:r>
            <a:r>
              <a:rPr lang="tr-TR" i="1" dirty="0"/>
              <a:t>başlayan çocukların okuma-yazma problemleri ortaya çıktığında bu çocukların annelerinin pek çoğunun hamilelik döneminde sigara içtiği görülmektedir. </a:t>
            </a:r>
            <a:endParaRPr lang="tr-TR" i="1" dirty="0" smtClean="0"/>
          </a:p>
          <a:p>
            <a:pPr lvl="1"/>
            <a:r>
              <a:rPr lang="tr-TR" i="1" dirty="0" smtClean="0"/>
              <a:t>İleri yıllarda </a:t>
            </a:r>
            <a:r>
              <a:rPr lang="tr-TR" i="1" dirty="0" err="1" smtClean="0"/>
              <a:t>hiperaktive</a:t>
            </a:r>
            <a:endParaRPr lang="tr-TR" i="1" dirty="0" smtClean="0"/>
          </a:p>
          <a:p>
            <a:pPr lvl="1"/>
            <a:r>
              <a:rPr lang="tr-TR" i="1" dirty="0" smtClean="0"/>
              <a:t>Okulda başarısızlık </a:t>
            </a:r>
          </a:p>
          <a:p>
            <a:pPr lvl="1"/>
            <a:r>
              <a:rPr lang="tr-TR" i="1" dirty="0" smtClean="0"/>
              <a:t>Dikkat dağınıklığı</a:t>
            </a:r>
          </a:p>
          <a:p>
            <a:pPr lvl="1"/>
            <a:r>
              <a:rPr lang="tr-TR" i="1" dirty="0" smtClean="0"/>
              <a:t>Nörolojik fonksiyon </a:t>
            </a:r>
            <a:r>
              <a:rPr lang="tr-TR" i="1" dirty="0"/>
              <a:t>bozuklukları ortaya çıkma riski artmaktadır. </a:t>
            </a:r>
          </a:p>
        </p:txBody>
      </p:sp>
    </p:spTree>
    <p:extLst>
      <p:ext uri="{BB962C8B-B14F-4D97-AF65-F5344CB8AC3E}">
        <p14:creationId xmlns:p14="http://schemas.microsoft.com/office/powerpoint/2010/main" xmlns="" val="2142509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Doğum Öncesi Risk Faktörleri</a:t>
            </a:r>
            <a:endParaRPr lang="tr-TR" dirty="0"/>
          </a:p>
        </p:txBody>
      </p:sp>
      <p:sp>
        <p:nvSpPr>
          <p:cNvPr id="3" name="İçerik Yer Tutucusu 2"/>
          <p:cNvSpPr>
            <a:spLocks noGrp="1"/>
          </p:cNvSpPr>
          <p:nvPr>
            <p:ph idx="1"/>
          </p:nvPr>
        </p:nvSpPr>
        <p:spPr/>
        <p:txBody>
          <a:bodyPr/>
          <a:lstStyle/>
          <a:p>
            <a:pPr marL="342900" lvl="1" indent="-342900">
              <a:buFont typeface="Arial" pitchFamily="34" charset="0"/>
              <a:buChar char="•"/>
            </a:pPr>
            <a:r>
              <a:rPr lang="tr-TR" dirty="0"/>
              <a:t>Örselenen çocukların çoğunun annelerinin sigara içme durumlarına bakıldığında, sigara içen annelerin çocuklarını içmeyenlere göre daha çok </a:t>
            </a:r>
            <a:r>
              <a:rPr lang="tr-TR" b="1" u="sng" dirty="0"/>
              <a:t>örseledikleri</a:t>
            </a:r>
            <a:r>
              <a:rPr lang="tr-TR" dirty="0"/>
              <a:t> görülmüştür. </a:t>
            </a:r>
            <a:endParaRPr lang="tr-TR" dirty="0" smtClean="0"/>
          </a:p>
          <a:p>
            <a:pPr marL="342900" lvl="1" indent="-342900">
              <a:buFont typeface="Arial" pitchFamily="34" charset="0"/>
              <a:buChar char="•"/>
            </a:pPr>
            <a:endParaRPr lang="tr-TR" dirty="0" smtClean="0"/>
          </a:p>
          <a:p>
            <a:pPr marL="742950" lvl="2" indent="-342900"/>
            <a:r>
              <a:rPr lang="tr-TR" i="1" dirty="0" smtClean="0"/>
              <a:t>Ancak </a:t>
            </a:r>
            <a:r>
              <a:rPr lang="tr-TR" i="1" dirty="0"/>
              <a:t>sigara, ilaç, alkol gibi maddelerin kesin olarak çocuk üzerinde </a:t>
            </a:r>
            <a:r>
              <a:rPr lang="tr-TR" i="1" dirty="0" err="1"/>
              <a:t>harabiyete</a:t>
            </a:r>
            <a:r>
              <a:rPr lang="tr-TR" i="1" dirty="0"/>
              <a:t> neden olacağı düşünülmemeli fakat </a:t>
            </a:r>
            <a:r>
              <a:rPr lang="tr-TR" b="1" i="1" u="sng" dirty="0"/>
              <a:t>risk artırdığı </a:t>
            </a:r>
            <a:r>
              <a:rPr lang="tr-TR" i="1" dirty="0"/>
              <a:t>unutulmamalıdır.</a:t>
            </a:r>
          </a:p>
          <a:p>
            <a:endParaRPr lang="tr-TR" dirty="0"/>
          </a:p>
        </p:txBody>
      </p:sp>
    </p:spTree>
    <p:extLst>
      <p:ext uri="{BB962C8B-B14F-4D97-AF65-F5344CB8AC3E}">
        <p14:creationId xmlns:p14="http://schemas.microsoft.com/office/powerpoint/2010/main" xmlns="" val="1424624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RİSK GRUBU ÇOCUKLARDA SINIFLAMA</a:t>
            </a:r>
            <a:endParaRPr lang="tr-TR" dirty="0"/>
          </a:p>
        </p:txBody>
      </p:sp>
      <p:sp>
        <p:nvSpPr>
          <p:cNvPr id="3" name="2 İçerik Yer Tutucusu"/>
          <p:cNvSpPr>
            <a:spLocks noGrp="1"/>
          </p:cNvSpPr>
          <p:nvPr>
            <p:ph idx="1"/>
          </p:nvPr>
        </p:nvSpPr>
        <p:spPr/>
        <p:txBody>
          <a:bodyPr/>
          <a:lstStyle/>
          <a:p>
            <a:pPr lvl="1"/>
            <a:endParaRPr lang="tr-TR" dirty="0" smtClean="0"/>
          </a:p>
          <a:p>
            <a:pPr lvl="1"/>
            <a:endParaRPr lang="tr-TR" dirty="0"/>
          </a:p>
          <a:p>
            <a:endParaRPr lang="tr-TR" dirty="0"/>
          </a:p>
        </p:txBody>
      </p:sp>
      <p:graphicFrame>
        <p:nvGraphicFramePr>
          <p:cNvPr id="4" name="Diyagram 3"/>
          <p:cNvGraphicFramePr/>
          <p:nvPr>
            <p:extLst>
              <p:ext uri="{D42A27DB-BD31-4B8C-83A1-F6EECF244321}">
                <p14:modId xmlns:p14="http://schemas.microsoft.com/office/powerpoint/2010/main" xmlns="" val="172620854"/>
              </p:ext>
            </p:extLst>
          </p:nvPr>
        </p:nvGraphicFramePr>
        <p:xfrm>
          <a:off x="1115616" y="1844824"/>
          <a:ext cx="6672064" cy="4136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RİSK GRUBU ÇOCUKLARDA SINIFLAMA</a:t>
            </a:r>
            <a:endParaRPr lang="tr-TR" dirty="0"/>
          </a:p>
        </p:txBody>
      </p:sp>
      <p:sp>
        <p:nvSpPr>
          <p:cNvPr id="3" name="2 İçerik Yer Tutucusu"/>
          <p:cNvSpPr>
            <a:spLocks noGrp="1"/>
          </p:cNvSpPr>
          <p:nvPr>
            <p:ph idx="1"/>
          </p:nvPr>
        </p:nvSpPr>
        <p:spPr>
          <a:xfrm>
            <a:off x="467544" y="1700808"/>
            <a:ext cx="8229600" cy="4525963"/>
          </a:xfrm>
        </p:spPr>
        <p:txBody>
          <a:bodyPr>
            <a:normAutofit/>
          </a:bodyPr>
          <a:lstStyle/>
          <a:p>
            <a:pPr marL="0" indent="0">
              <a:buNone/>
            </a:pPr>
            <a:r>
              <a:rPr lang="tr-TR" b="1" u="sng" dirty="0" smtClean="0"/>
              <a:t>OLUŞMUŞ RİSK GRUBU</a:t>
            </a:r>
            <a:endParaRPr lang="tr-TR" u="sng" dirty="0" smtClean="0"/>
          </a:p>
          <a:p>
            <a:r>
              <a:rPr lang="tr-TR" dirty="0" smtClean="0"/>
              <a:t>Bir problem yokmuş gibi görünür ancak </a:t>
            </a:r>
            <a:r>
              <a:rPr lang="tr-TR" i="1" u="sng" dirty="0" smtClean="0"/>
              <a:t>çocuğun doğum öncesi, doğum sırası ve doğum sonrası </a:t>
            </a:r>
            <a:r>
              <a:rPr lang="tr-TR" dirty="0" smtClean="0"/>
              <a:t>ile ilgili bazı risk faktörleri nedeniyle gelişiminde farklılıklar, yetersizlikler olabilmektedir. </a:t>
            </a:r>
          </a:p>
          <a:p>
            <a:pPr lvl="1"/>
            <a:r>
              <a:rPr lang="tr-TR" i="1" u="sng" dirty="0" smtClean="0"/>
              <a:t>Örneği</a:t>
            </a:r>
            <a:r>
              <a:rPr lang="tr-TR" i="1" dirty="0" smtClean="0"/>
              <a:t>n genetik problemler.</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RİSK GRUBU ÇOCUKLARDA SINIFLAMA</a:t>
            </a:r>
            <a:endParaRPr lang="tr-TR" dirty="0"/>
          </a:p>
        </p:txBody>
      </p:sp>
      <p:sp>
        <p:nvSpPr>
          <p:cNvPr id="3" name="2 İçerik Yer Tutucusu"/>
          <p:cNvSpPr>
            <a:spLocks noGrp="1"/>
          </p:cNvSpPr>
          <p:nvPr>
            <p:ph idx="1"/>
          </p:nvPr>
        </p:nvSpPr>
        <p:spPr/>
        <p:txBody>
          <a:bodyPr>
            <a:normAutofit lnSpcReduction="10000"/>
          </a:bodyPr>
          <a:lstStyle/>
          <a:p>
            <a:pPr marL="0" indent="0">
              <a:buNone/>
            </a:pPr>
            <a:r>
              <a:rPr lang="tr-TR" b="1" u="sng" dirty="0" smtClean="0"/>
              <a:t>BİYOLOJİK RİSK GRUBU</a:t>
            </a:r>
            <a:endParaRPr lang="tr-TR" u="sng" dirty="0" smtClean="0"/>
          </a:p>
          <a:p>
            <a:r>
              <a:rPr lang="tr-TR" dirty="0" smtClean="0"/>
              <a:t>Prematüre ya da doğum ağırlığı düşük doğan bebeklerdir. </a:t>
            </a:r>
          </a:p>
          <a:p>
            <a:endParaRPr lang="tr-TR" dirty="0"/>
          </a:p>
          <a:p>
            <a:r>
              <a:rPr lang="tr-TR" dirty="0" smtClean="0"/>
              <a:t>Ayrıca annenin hamileliği sırasında geçirdiği kızamıkçık gibi enfeksiyon ya da annenin şeker, kalp hastalığı gibi hastalıklarının olması çocuğun gelişimi üzerinde etkilidir ve bu gruba girer.</a:t>
            </a:r>
          </a:p>
          <a:p>
            <a:endParaRPr lang="tr-TR" dirty="0" smtClean="0"/>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RİSK GRUBU ÇOCUKLARDA SINIFLAMA</a:t>
            </a:r>
            <a:endParaRPr lang="tr-TR" dirty="0"/>
          </a:p>
        </p:txBody>
      </p:sp>
      <p:sp>
        <p:nvSpPr>
          <p:cNvPr id="3" name="2 İçerik Yer Tutucusu"/>
          <p:cNvSpPr>
            <a:spLocks noGrp="1"/>
          </p:cNvSpPr>
          <p:nvPr>
            <p:ph idx="1"/>
          </p:nvPr>
        </p:nvSpPr>
        <p:spPr/>
        <p:txBody>
          <a:bodyPr>
            <a:normAutofit fontScale="70000" lnSpcReduction="20000"/>
          </a:bodyPr>
          <a:lstStyle/>
          <a:p>
            <a:pPr marL="0" indent="0">
              <a:buNone/>
            </a:pPr>
            <a:r>
              <a:rPr lang="tr-TR" b="1" u="sng" dirty="0" smtClean="0"/>
              <a:t>SOSYAL – ÇEVRESEL RİSK GRUBU</a:t>
            </a:r>
            <a:endParaRPr lang="tr-TR" u="sng" dirty="0" smtClean="0"/>
          </a:p>
          <a:p>
            <a:r>
              <a:rPr lang="tr-TR" dirty="0" smtClean="0"/>
              <a:t>Bu grupta yer alan pek çok çocuğun sosyoekonomik ve kültürel dezavantajlı çevrede doğdukları görülmektedir. </a:t>
            </a:r>
          </a:p>
          <a:p>
            <a:endParaRPr lang="tr-TR" dirty="0"/>
          </a:p>
          <a:p>
            <a:r>
              <a:rPr lang="tr-TR" dirty="0" smtClean="0"/>
              <a:t>Bu çocukların bakım ve beslenmeleri yetersizdir. </a:t>
            </a:r>
          </a:p>
          <a:p>
            <a:endParaRPr lang="tr-TR" dirty="0"/>
          </a:p>
          <a:p>
            <a:r>
              <a:rPr lang="tr-TR" dirty="0" smtClean="0"/>
              <a:t>Ayrıca böyle ailelerin çocuklarına yaklaşımları yetersizdir. </a:t>
            </a:r>
          </a:p>
          <a:p>
            <a:pPr lvl="1"/>
            <a:r>
              <a:rPr lang="tr-TR" i="1" dirty="0" smtClean="0"/>
              <a:t>Çocuklarını ihmal ve istismar ettikleri görülmektedir.</a:t>
            </a:r>
          </a:p>
          <a:p>
            <a:pPr lvl="1"/>
            <a:endParaRPr lang="tr-TR" dirty="0" smtClean="0"/>
          </a:p>
          <a:p>
            <a:r>
              <a:rPr lang="tr-TR" dirty="0" smtClean="0"/>
              <a:t>Bu risk grubu içerisinde olan çocukların özel eğitime gereksinim duyup duymadığı yani engelli tanısı alıp almama durumu risk faktörlerinin özelliklerine göre değişkenlik göstermektedir.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400" b="1" dirty="0" smtClean="0"/>
              <a:t>BİYOLOJİK RİSK GRUBU İÇİNDE OLAN ÇOCUKLAR:</a:t>
            </a:r>
            <a:endParaRPr lang="tr-TR" sz="2400" dirty="0"/>
          </a:p>
        </p:txBody>
      </p:sp>
      <p:sp>
        <p:nvSpPr>
          <p:cNvPr id="3" name="2 İçerik Yer Tutucusu"/>
          <p:cNvSpPr>
            <a:spLocks noGrp="1"/>
          </p:cNvSpPr>
          <p:nvPr>
            <p:ph idx="1"/>
          </p:nvPr>
        </p:nvSpPr>
        <p:spPr/>
        <p:txBody>
          <a:bodyPr>
            <a:normAutofit/>
          </a:bodyPr>
          <a:lstStyle/>
          <a:p>
            <a:pPr marL="0" indent="0">
              <a:buNone/>
            </a:pPr>
            <a:r>
              <a:rPr lang="tr-TR" sz="2800" b="1" dirty="0"/>
              <a:t>PREMATÜRE VE DÜŞÜK DOĞUM AĞIRLIKLI BEBEKLER </a:t>
            </a:r>
            <a:endParaRPr lang="tr-TR" sz="2800" dirty="0" smtClean="0"/>
          </a:p>
          <a:p>
            <a:r>
              <a:rPr lang="tr-TR" dirty="0" smtClean="0"/>
              <a:t>Prematüre nedir? </a:t>
            </a:r>
          </a:p>
          <a:p>
            <a:pPr lvl="1"/>
            <a:r>
              <a:rPr lang="tr-TR" i="1" dirty="0" smtClean="0"/>
              <a:t>37. haftanın altında doğan bebekler. </a:t>
            </a:r>
          </a:p>
          <a:p>
            <a:endParaRPr lang="tr-TR" dirty="0"/>
          </a:p>
          <a:p>
            <a:r>
              <a:rPr lang="tr-TR" dirty="0" smtClean="0"/>
              <a:t>Düşük doğum ağırlıklı bebek nedir? </a:t>
            </a:r>
          </a:p>
          <a:p>
            <a:pPr lvl="1"/>
            <a:r>
              <a:rPr lang="tr-TR" i="1" dirty="0" smtClean="0"/>
              <a:t>2500 gramın altında doğan bebekler.</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Prematüre Bebeklerin Nedenleri</a:t>
            </a:r>
            <a:endParaRPr lang="tr-TR" dirty="0"/>
          </a:p>
        </p:txBody>
      </p:sp>
      <p:sp>
        <p:nvSpPr>
          <p:cNvPr id="3" name="2 İçerik Yer Tutucusu"/>
          <p:cNvSpPr>
            <a:spLocks noGrp="1"/>
          </p:cNvSpPr>
          <p:nvPr>
            <p:ph idx="1"/>
          </p:nvPr>
        </p:nvSpPr>
        <p:spPr/>
        <p:txBody>
          <a:bodyPr>
            <a:normAutofit fontScale="62500" lnSpcReduction="20000"/>
          </a:bodyPr>
          <a:lstStyle/>
          <a:p>
            <a:r>
              <a:rPr lang="tr-TR" dirty="0" smtClean="0"/>
              <a:t>Annenin yaşı, </a:t>
            </a:r>
          </a:p>
          <a:p>
            <a:r>
              <a:rPr lang="tr-TR" dirty="0" smtClean="0"/>
              <a:t>alkol, </a:t>
            </a:r>
          </a:p>
          <a:p>
            <a:r>
              <a:rPr lang="tr-TR" dirty="0" smtClean="0"/>
              <a:t>sigara kullanımı, </a:t>
            </a:r>
          </a:p>
          <a:p>
            <a:r>
              <a:rPr lang="tr-TR" dirty="0" smtClean="0"/>
              <a:t>aşırı yorgunluk, </a:t>
            </a:r>
          </a:p>
          <a:p>
            <a:r>
              <a:rPr lang="tr-TR" dirty="0" smtClean="0"/>
              <a:t>stres </a:t>
            </a:r>
          </a:p>
          <a:p>
            <a:r>
              <a:rPr lang="tr-TR" dirty="0" smtClean="0"/>
              <a:t>18 yaş öncesi ile 35 yaş üstü gebelikler </a:t>
            </a:r>
          </a:p>
          <a:p>
            <a:r>
              <a:rPr lang="tr-TR" dirty="0" smtClean="0"/>
              <a:t> İki gebelik arasındaki sürenin 2 seneden kısa olması </a:t>
            </a:r>
          </a:p>
          <a:p>
            <a:r>
              <a:rPr lang="tr-TR" dirty="0" smtClean="0"/>
              <a:t>Annenin kronik hastalıkları; akciğer, karaciğer, böbrek ve kalp hastalıkları</a:t>
            </a:r>
          </a:p>
          <a:p>
            <a:r>
              <a:rPr lang="tr-TR" dirty="0" smtClean="0"/>
              <a:t>Tansiyon ve enfeksiyonlar da</a:t>
            </a:r>
          </a:p>
          <a:p>
            <a:r>
              <a:rPr lang="tr-TR" dirty="0"/>
              <a:t>Rahmin küçük olması, </a:t>
            </a:r>
          </a:p>
          <a:p>
            <a:r>
              <a:rPr lang="tr-TR" dirty="0"/>
              <a:t>rahmin tümörü </a:t>
            </a:r>
          </a:p>
          <a:p>
            <a:r>
              <a:rPr lang="tr-TR" dirty="0"/>
              <a:t>rahmin fetüsü taşıyamaması </a:t>
            </a:r>
          </a:p>
          <a:p>
            <a:r>
              <a:rPr lang="tr-TR" dirty="0"/>
              <a:t>Çoğul gebelikler. </a:t>
            </a:r>
          </a:p>
          <a:p>
            <a:r>
              <a:rPr lang="tr-TR" dirty="0"/>
              <a:t>Doğumsal anomalisi olan </a:t>
            </a:r>
            <a:r>
              <a:rPr lang="tr-TR" dirty="0" smtClean="0"/>
              <a:t>bebekler </a:t>
            </a:r>
            <a:r>
              <a:rPr lang="tr-TR" dirty="0"/>
              <a:t> prematüreye neden olabilir.</a:t>
            </a:r>
          </a:p>
          <a:p>
            <a:endParaRPr lang="tr-TR" dirty="0" smtClean="0"/>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Düşük </a:t>
            </a:r>
            <a:r>
              <a:rPr lang="tr-TR" b="1" dirty="0"/>
              <a:t>Doğum Ağırlıklı Bebeklerin Nedenleri</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 Hastalıklar dışında da bebeğin kilo almasını engelleyen en önemli faktör annenin sigara içmesidir. </a:t>
            </a:r>
          </a:p>
          <a:p>
            <a:endParaRPr lang="tr-TR" dirty="0"/>
          </a:p>
          <a:p>
            <a:r>
              <a:rPr lang="tr-TR" dirty="0" smtClean="0"/>
              <a:t>Sigara direkt olarak plasentanın kan damarlarını bozacağı için anne karnındaki bebek annesinden yeterince besin maddesi alamaz ve anne karnında zayıf kalır. </a:t>
            </a:r>
          </a:p>
          <a:p>
            <a:endParaRPr lang="tr-TR" dirty="0"/>
          </a:p>
          <a:p>
            <a:r>
              <a:rPr lang="tr-TR" dirty="0" smtClean="0"/>
              <a:t>Alkol gebeliğin başında anne karnında bebeğe geçtiği için bebeğin kendi yapısını bozacak ve bebek alkole maruz kaldığından dolayı, anormal bir beden yapısına sahip olduğundan dolayı kilo alamayacaktır.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t>Gelişimsel Özellikleri</a:t>
            </a:r>
            <a:endParaRPr lang="tr-TR" dirty="0"/>
          </a:p>
        </p:txBody>
      </p:sp>
      <p:sp>
        <p:nvSpPr>
          <p:cNvPr id="3" name="2 İçerik Yer Tutucusu"/>
          <p:cNvSpPr>
            <a:spLocks noGrp="1"/>
          </p:cNvSpPr>
          <p:nvPr>
            <p:ph idx="1"/>
          </p:nvPr>
        </p:nvSpPr>
        <p:spPr/>
        <p:txBody>
          <a:bodyPr>
            <a:normAutofit fontScale="47500" lnSpcReduction="20000"/>
          </a:bodyPr>
          <a:lstStyle/>
          <a:p>
            <a:pPr lvl="0"/>
            <a:r>
              <a:rPr lang="tr-TR" dirty="0" smtClean="0"/>
              <a:t>Bu bebeklerin bilişsel, sosyal, dil ve motor gelişimi yaşlarına göre gerilik gösterir.</a:t>
            </a:r>
          </a:p>
          <a:p>
            <a:pPr lvl="0"/>
            <a:endParaRPr lang="tr-TR" dirty="0" smtClean="0"/>
          </a:p>
          <a:p>
            <a:pPr lvl="0"/>
            <a:r>
              <a:rPr lang="tr-TR" dirty="0" smtClean="0"/>
              <a:t>Prematüre doğan bebekler, zamanında doğan bebeklere göre vücut ağırlıkları ve boy uzunluları daha az olabilir.</a:t>
            </a:r>
          </a:p>
          <a:p>
            <a:pPr lvl="0"/>
            <a:endParaRPr lang="tr-TR" dirty="0" smtClean="0"/>
          </a:p>
          <a:p>
            <a:pPr lvl="0"/>
            <a:r>
              <a:rPr lang="tr-TR" dirty="0" smtClean="0"/>
              <a:t>BRG bebeklerin doğum zamanlarının daha önce olması, yani ne kadar erken doğarlarsa ya da vücut ağırlıkları beklenenden ne kadar düşük olursa akranlarıyla gelişim düzeyleri arasındaki farklılıklar da o kadar çok olur.</a:t>
            </a:r>
          </a:p>
          <a:p>
            <a:pPr lvl="0"/>
            <a:endParaRPr lang="tr-TR" dirty="0" smtClean="0"/>
          </a:p>
          <a:p>
            <a:pPr lvl="0"/>
            <a:r>
              <a:rPr lang="tr-TR" dirty="0" smtClean="0"/>
              <a:t>Gelişimsel farklılıklar bebeğin cinsiyetine göre de değişebilir.</a:t>
            </a:r>
          </a:p>
          <a:p>
            <a:pPr lvl="0"/>
            <a:endParaRPr lang="tr-TR" dirty="0" smtClean="0"/>
          </a:p>
          <a:p>
            <a:pPr lvl="0"/>
            <a:r>
              <a:rPr lang="tr-TR" dirty="0" smtClean="0"/>
              <a:t>Prematüre ve doğum ağırlığı düşük olan bebeklerin dış görünümleri de normal bebeklere göre farklıdır. Derileri ince ve buruşuktur. Bunun nedeni; deri altındaki yağ tabakasının eksikliğidir.</a:t>
            </a:r>
          </a:p>
          <a:p>
            <a:pPr lvl="0"/>
            <a:endParaRPr lang="tr-TR" dirty="0" smtClean="0"/>
          </a:p>
          <a:p>
            <a:pPr lvl="0"/>
            <a:r>
              <a:rPr lang="tr-TR" dirty="0" smtClean="0"/>
              <a:t>Vücut ısılarını koruyamazlar ve enfeksiyona yakalanma riskleri daha fazla olur.</a:t>
            </a:r>
          </a:p>
          <a:p>
            <a:pPr lvl="0"/>
            <a:endParaRPr lang="tr-TR" dirty="0" smtClean="0"/>
          </a:p>
          <a:p>
            <a:pPr lvl="0"/>
            <a:r>
              <a:rPr lang="tr-TR" dirty="0" smtClean="0"/>
              <a:t>Zamanından önce doğan bebeklerin baş çevreleri gövdeye göre daha büyüktür. Gövdeleri de bacaklarına göre daha büyüktür. Bacakları kısa ve incedir.</a:t>
            </a:r>
          </a:p>
          <a:p>
            <a:pPr lvl="0"/>
            <a:endParaRPr lang="tr-TR" dirty="0" smtClean="0"/>
          </a:p>
          <a:p>
            <a:pPr lvl="0"/>
            <a:r>
              <a:rPr lang="tr-TR" dirty="0" smtClean="0"/>
              <a:t>Kas gelişimlerinin zayıflığına bağlı olarak motor kontrolünde zayıflık olur.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Gelişimsel Özellikleri</a:t>
            </a:r>
            <a:endParaRPr lang="tr-TR" dirty="0"/>
          </a:p>
        </p:txBody>
      </p:sp>
      <p:sp>
        <p:nvSpPr>
          <p:cNvPr id="3" name="2 İçerik Yer Tutucusu"/>
          <p:cNvSpPr>
            <a:spLocks noGrp="1"/>
          </p:cNvSpPr>
          <p:nvPr>
            <p:ph idx="1"/>
          </p:nvPr>
        </p:nvSpPr>
        <p:spPr/>
        <p:txBody>
          <a:bodyPr>
            <a:normAutofit fontScale="55000" lnSpcReduction="20000"/>
          </a:bodyPr>
          <a:lstStyle/>
          <a:p>
            <a:pPr lvl="0"/>
            <a:r>
              <a:rPr lang="tr-TR" dirty="0" smtClean="0"/>
              <a:t>Bu </a:t>
            </a:r>
            <a:r>
              <a:rPr lang="tr-TR" dirty="0" smtClean="0"/>
              <a:t>bebeklerin ilk yıllarındaki önemli problemlerinden biride ağlama tepkileri yaşıt olan bebeklere göre daha fazladır ve yoğun stres yaşarlar. Bu stres ve kaygılar ilerdeki yaşlarda sosyal ve duygusal gelişim alanlarını olumsuz etkiler.</a:t>
            </a:r>
          </a:p>
          <a:p>
            <a:pPr lvl="0"/>
            <a:endParaRPr lang="tr-TR" dirty="0" smtClean="0"/>
          </a:p>
          <a:p>
            <a:pPr lvl="0"/>
            <a:r>
              <a:rPr lang="tr-TR" dirty="0" smtClean="0"/>
              <a:t>Zihinsel açıdan bakıldığında BRG bebekleri akranlarından geri olabilir fakat yalnızca prematüre ya da düşük doğum ağırlıklı olmaları yetmez. </a:t>
            </a:r>
          </a:p>
          <a:p>
            <a:pPr lvl="1"/>
            <a:r>
              <a:rPr lang="tr-TR" i="1" dirty="0" smtClean="0"/>
              <a:t>Travma geçirme, beslenme yetersizlikleri, yetersiz bebek uyaranları, anne babanın yanlış tutum ve davranışları geri olma nedenleri arasındadır.</a:t>
            </a:r>
          </a:p>
          <a:p>
            <a:pPr lvl="0"/>
            <a:endParaRPr lang="tr-TR" dirty="0" smtClean="0"/>
          </a:p>
          <a:p>
            <a:pPr lvl="0"/>
            <a:r>
              <a:rPr lang="tr-TR" dirty="0" smtClean="0"/>
              <a:t>Bir prematüre bebek 28 günlük olduğunda oksijen tedavisine ihtiyaç duyuyorsa ‘kronik akciğer hastalığı’ tanısı konur. </a:t>
            </a:r>
          </a:p>
          <a:p>
            <a:pPr lvl="0"/>
            <a:endParaRPr lang="tr-TR" dirty="0" smtClean="0"/>
          </a:p>
          <a:p>
            <a:pPr lvl="0"/>
            <a:r>
              <a:rPr lang="tr-TR" dirty="0" smtClean="0"/>
              <a:t>Prematüre bebeklerin gözlerinin, retina tabakasının kan damarları tam gelişmiyor. </a:t>
            </a:r>
          </a:p>
          <a:p>
            <a:pPr lvl="0"/>
            <a:endParaRPr lang="tr-TR" dirty="0" smtClean="0"/>
          </a:p>
          <a:p>
            <a:r>
              <a:rPr lang="tr-TR" dirty="0" smtClean="0"/>
              <a:t>Prematüre bebeklerde </a:t>
            </a:r>
            <a:r>
              <a:rPr lang="tr-TR" dirty="0" err="1" smtClean="0"/>
              <a:t>serebralpalsi</a:t>
            </a:r>
            <a:r>
              <a:rPr lang="tr-TR" dirty="0" smtClean="0"/>
              <a:t> (kalıcı ve ilerleyici olmayan hareket bozukluğu), zihinsel gerilik, epilepsi ve öğrenme sorunları oluşabiliyor.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t>Önlemler ve öneriler</a:t>
            </a:r>
            <a:endParaRPr lang="tr-TR" dirty="0"/>
          </a:p>
        </p:txBody>
      </p:sp>
      <p:sp>
        <p:nvSpPr>
          <p:cNvPr id="3" name="2 İçerik Yer Tutucusu"/>
          <p:cNvSpPr>
            <a:spLocks noGrp="1"/>
          </p:cNvSpPr>
          <p:nvPr>
            <p:ph idx="1"/>
          </p:nvPr>
        </p:nvSpPr>
        <p:spPr/>
        <p:txBody>
          <a:bodyPr>
            <a:normAutofit fontScale="70000" lnSpcReduction="20000"/>
          </a:bodyPr>
          <a:lstStyle/>
          <a:p>
            <a:pPr lvl="0"/>
            <a:r>
              <a:rPr lang="tr-TR" dirty="0" smtClean="0"/>
              <a:t>İlk beslenme anne sütüyle olmalıdır.</a:t>
            </a:r>
          </a:p>
          <a:p>
            <a:pPr lvl="0"/>
            <a:endParaRPr lang="tr-TR" dirty="0" smtClean="0"/>
          </a:p>
          <a:p>
            <a:pPr lvl="0"/>
            <a:r>
              <a:rPr lang="tr-TR" dirty="0" smtClean="0"/>
              <a:t>Sarılık riski ciddiye alınmalı ve kontrol edilmelidir.</a:t>
            </a:r>
          </a:p>
          <a:p>
            <a:pPr lvl="0"/>
            <a:endParaRPr lang="tr-TR" dirty="0" smtClean="0"/>
          </a:p>
          <a:p>
            <a:pPr lvl="0"/>
            <a:r>
              <a:rPr lang="tr-TR" dirty="0" smtClean="0"/>
              <a:t>Enfeksiyon bu bebekler için çok büyük bir risktir.</a:t>
            </a:r>
          </a:p>
          <a:p>
            <a:pPr lvl="0"/>
            <a:endParaRPr lang="tr-TR" dirty="0" smtClean="0"/>
          </a:p>
          <a:p>
            <a:pPr lvl="0"/>
            <a:r>
              <a:rPr lang="tr-TR" dirty="0" smtClean="0"/>
              <a:t>Bebeğe mümkün olduğunca az dokunulmalıdır.</a:t>
            </a:r>
          </a:p>
          <a:p>
            <a:pPr lvl="0"/>
            <a:endParaRPr lang="tr-TR" dirty="0" smtClean="0"/>
          </a:p>
          <a:p>
            <a:pPr lvl="0"/>
            <a:r>
              <a:rPr lang="tr-TR" dirty="0" smtClean="0"/>
              <a:t>Prematüre bebeklerde görme kaybı sorunu ile karşılaşılabilir. Bu husus erken teşhis edilmelidir.</a:t>
            </a:r>
          </a:p>
          <a:p>
            <a:pPr lvl="0"/>
            <a:endParaRPr lang="tr-TR" dirty="0" smtClean="0"/>
          </a:p>
          <a:p>
            <a:pPr lvl="0"/>
            <a:r>
              <a:rPr lang="tr-TR" dirty="0" smtClean="0"/>
              <a:t>Bebek hastaneden ayrılmadan önce ebeveyn ile birlikte eğitim programlarına alınmalıdır.</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Bebekler için ilk aylarda hazırlanan programlara ilişkin farklı görüşler vardır. Bu görüşlerin ise ortak iki noktaları vardır.</a:t>
            </a:r>
          </a:p>
          <a:p>
            <a:pPr lvl="1"/>
            <a:r>
              <a:rPr lang="tr-TR" dirty="0" smtClean="0"/>
              <a:t>Erken uyarım</a:t>
            </a:r>
          </a:p>
          <a:p>
            <a:pPr lvl="1"/>
            <a:r>
              <a:rPr lang="tr-TR" dirty="0" smtClean="0"/>
              <a:t>Erken müdahale</a:t>
            </a:r>
          </a:p>
          <a:p>
            <a:pPr marL="0" indent="0">
              <a:buNone/>
            </a:pPr>
            <a:endParaRPr lang="tr-TR" dirty="0" smtClean="0"/>
          </a:p>
          <a:p>
            <a:r>
              <a:rPr lang="tr-TR" dirty="0" smtClean="0"/>
              <a:t>Prematüre ve düşük doğum ağırlıklı bebekler anne rahminde doğum için gerekli gelişim düzeyine ulaşamadıklarından dolayı öncelikle rahim içi yoksulluklarının giderilmesi gerekir.</a:t>
            </a:r>
          </a:p>
          <a:p>
            <a:pPr lvl="1"/>
            <a:r>
              <a:rPr lang="tr-TR" i="1" dirty="0" smtClean="0"/>
              <a:t>Her şeyden önce bebeğin ritmik olarak sallanması, annenin kalp atışlarının dinletilmesi, vücut ısısının düzenlenmesi ve su yatağında yatırılması önerilmektedir.</a:t>
            </a:r>
          </a:p>
          <a:p>
            <a:pPr lvl="1"/>
            <a:endParaRPr lang="tr-TR" i="1" dirty="0" smtClean="0"/>
          </a:p>
          <a:p>
            <a:r>
              <a:rPr lang="tr-TR" dirty="0" smtClean="0"/>
              <a:t>Prematüre bebekler normal sürede doğan bebeklere göre daha az sosyal etkileşimde bulunurlar. </a:t>
            </a:r>
          </a:p>
          <a:p>
            <a:pPr lvl="1"/>
            <a:r>
              <a:rPr lang="tr-TR" i="1" dirty="0" smtClean="0"/>
              <a:t>Mümkün olduğunca sesler çıkarma, konuşma, fiziksel temasta bulunma gibi bebek uyaranları kullanılmalıdır.</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fakirlik.mp4">
            <a:hlinkClick r:id="" action="ppaction://media"/>
          </p:cNvPr>
          <p:cNvPicPr>
            <a:picLocks noGrp="1" noRot="1" noChangeAspect="1"/>
          </p:cNvPicPr>
          <p:nvPr>
            <p:ph idx="1"/>
            <a:videoFile r:link="rId1"/>
          </p:nvPr>
        </p:nvPicPr>
        <p:blipFill>
          <a:blip r:embed="rId3"/>
          <a:stretch>
            <a:fillRect/>
          </a:stretch>
        </p:blipFill>
        <p:spPr>
          <a:xfrm>
            <a:off x="-1" y="0"/>
            <a:ext cx="9150379" cy="686278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000" b="1" dirty="0" smtClean="0"/>
              <a:t>SOSYAL – ÇEVRESEL RİSK GRUBU İÇİNDE: RİSK FAKTÖRÜ OLARAK </a:t>
            </a:r>
            <a:r>
              <a:rPr lang="tr-TR" sz="2000" b="1" u="sng" dirty="0" smtClean="0"/>
              <a:t>YOKSULLUK </a:t>
            </a:r>
            <a:endParaRPr lang="tr-TR" sz="2000" u="sng" dirty="0"/>
          </a:p>
        </p:txBody>
      </p:sp>
      <p:sp>
        <p:nvSpPr>
          <p:cNvPr id="3" name="2 İçerik Yer Tutucusu"/>
          <p:cNvSpPr>
            <a:spLocks noGrp="1"/>
          </p:cNvSpPr>
          <p:nvPr>
            <p:ph idx="1"/>
          </p:nvPr>
        </p:nvSpPr>
        <p:spPr/>
        <p:txBody>
          <a:bodyPr>
            <a:normAutofit/>
          </a:bodyPr>
          <a:lstStyle/>
          <a:p>
            <a:r>
              <a:rPr lang="tr-TR" dirty="0" smtClean="0"/>
              <a:t>Sosyokültürel bakımdan dezavantajlı çocuklarda yeterli gelişim olanakları sağlanamaması nedeniyle</a:t>
            </a:r>
          </a:p>
          <a:p>
            <a:pPr marL="0" indent="0">
              <a:buNone/>
            </a:pPr>
            <a:r>
              <a:rPr lang="tr-TR" dirty="0" smtClean="0"/>
              <a:t> </a:t>
            </a:r>
          </a:p>
          <a:p>
            <a:pPr lvl="1"/>
            <a:r>
              <a:rPr lang="tr-TR" i="1" dirty="0" smtClean="0"/>
              <a:t>Zihinsel engel</a:t>
            </a:r>
          </a:p>
          <a:p>
            <a:pPr lvl="1"/>
            <a:r>
              <a:rPr lang="tr-TR" i="1" dirty="0" smtClean="0"/>
              <a:t>Dil gelişiminde yetersizlik</a:t>
            </a:r>
          </a:p>
          <a:p>
            <a:pPr lvl="1"/>
            <a:r>
              <a:rPr lang="tr-TR" i="1" dirty="0" smtClean="0"/>
              <a:t>Öğrenme becerilerinde problemler</a:t>
            </a:r>
          </a:p>
          <a:p>
            <a:pPr lvl="1"/>
            <a:r>
              <a:rPr lang="tr-TR" i="1" dirty="0" smtClean="0"/>
              <a:t>Okul başarısında düşüklük görülmektedir.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Yoksulluk aynı zamanda </a:t>
            </a:r>
            <a:r>
              <a:rPr lang="tr-TR" b="1" u="sng" dirty="0"/>
              <a:t>yoksunluktur.</a:t>
            </a:r>
            <a:r>
              <a:rPr lang="tr-TR" dirty="0"/>
              <a:t> </a:t>
            </a:r>
            <a:endParaRPr lang="tr-TR" dirty="0" smtClean="0"/>
          </a:p>
          <a:p>
            <a:pPr lvl="1"/>
            <a:r>
              <a:rPr lang="tr-TR" i="1" dirty="0" smtClean="0"/>
              <a:t>Sadece </a:t>
            </a:r>
            <a:r>
              <a:rPr lang="tr-TR" i="1" dirty="0"/>
              <a:t>gelir düzeyi olarak düşünülmemeli, kendi çocuklarının bakımı, sevgisi ve gelişimlerini destekleme becerileri de göz önünde bulundurulmalıdır.</a:t>
            </a:r>
          </a:p>
          <a:p>
            <a:r>
              <a:rPr lang="tr-TR" dirty="0"/>
              <a:t>Yoksulluk içinde doğan bebeklerde düşük doğum ağırlığı, prematüre doğum, hastalıklar ya da engel olasılığı yüksektir. Hatta ölümler bile olabilir</a:t>
            </a:r>
            <a:r>
              <a:rPr lang="tr-TR" dirty="0" smtClean="0"/>
              <a:t>.</a:t>
            </a:r>
          </a:p>
          <a:p>
            <a:endParaRPr lang="tr-TR" dirty="0"/>
          </a:p>
          <a:p>
            <a:r>
              <a:rPr lang="tr-TR" dirty="0"/>
              <a:t>Yoksulluk içinde yaşayan çocukların istismar edilebilme ihtimalleri daha fazladır.</a:t>
            </a:r>
          </a:p>
          <a:p>
            <a:endParaRPr lang="tr-TR" dirty="0"/>
          </a:p>
        </p:txBody>
      </p:sp>
    </p:spTree>
    <p:extLst>
      <p:ext uri="{BB962C8B-B14F-4D97-AF65-F5344CB8AC3E}">
        <p14:creationId xmlns:p14="http://schemas.microsoft.com/office/powerpoint/2010/main" xmlns="" val="181384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t>ÇOCUK İHMALİ VE İSTİSMARI</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İhmal ve istismar, sık sık birbirine karıştırılmakla birlikte farklı davranışları içermektedir. </a:t>
            </a:r>
          </a:p>
          <a:p>
            <a:pPr lvl="1"/>
            <a:r>
              <a:rPr lang="tr-TR" i="1" dirty="0" smtClean="0"/>
              <a:t>Çocuk istismarı fiziksel, duygusal ve cinsel olarak, </a:t>
            </a:r>
          </a:p>
          <a:p>
            <a:pPr lvl="1"/>
            <a:r>
              <a:rPr lang="tr-TR" i="1" dirty="0" smtClean="0"/>
              <a:t>çocuk ihmali ise fiziksel ve duygusal olarak sınıflandırılmaktadır</a:t>
            </a:r>
            <a:r>
              <a:rPr lang="tr-TR" b="1" i="1" dirty="0" smtClean="0"/>
              <a:t>. </a:t>
            </a:r>
          </a:p>
          <a:p>
            <a:pPr lvl="1"/>
            <a:endParaRPr lang="tr-TR" dirty="0" smtClean="0"/>
          </a:p>
          <a:p>
            <a:r>
              <a:rPr lang="tr-TR" dirty="0" smtClean="0"/>
              <a:t>Çocuk istismarı, anne baba ya da bakıcı gibi bir erişkin tarafından çocuklara yöneltilen, toplumsal kurallar ve profesyonel kişilerce uygunsuz ya da hasar verici olarak nitelendirilen, çocuğun gelişimini engelleyen ya da kısıtlayan eylemlerin tümü olarak tanımlanmaktadır.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ÇOCUK İHMALİ VE İSTİSMARI</a:t>
            </a:r>
            <a:endParaRPr lang="tr-TR" dirty="0"/>
          </a:p>
        </p:txBody>
      </p:sp>
      <p:sp>
        <p:nvSpPr>
          <p:cNvPr id="3" name="2 İçerik Yer Tutucusu"/>
          <p:cNvSpPr>
            <a:spLocks noGrp="1"/>
          </p:cNvSpPr>
          <p:nvPr>
            <p:ph idx="1"/>
          </p:nvPr>
        </p:nvSpPr>
        <p:spPr/>
        <p:txBody>
          <a:bodyPr>
            <a:normAutofit fontScale="62500" lnSpcReduction="20000"/>
          </a:bodyPr>
          <a:lstStyle/>
          <a:p>
            <a:r>
              <a:rPr lang="tr-TR" dirty="0" smtClean="0"/>
              <a:t>Çocuk istismarı ya da örselenmesi, ebeveynlerin kasıtlı olarak çocuklarını yaralamaları onların yetişkin karşısındaki güçsüzlüklerini istismar etmeleri ile ilgilidir.</a:t>
            </a:r>
          </a:p>
          <a:p>
            <a:endParaRPr lang="tr-TR" dirty="0" smtClean="0"/>
          </a:p>
          <a:p>
            <a:r>
              <a:rPr lang="tr-TR" dirty="0" smtClean="0"/>
              <a:t>Uygun olmayan fiziksel bakım koşulları ve çocuğun korunamaması ve uygun rehberliğin yapılamaması ise çocuk ihmali olarak ele alınmaktadır.</a:t>
            </a:r>
          </a:p>
          <a:p>
            <a:pPr lvl="1"/>
            <a:r>
              <a:rPr lang="tr-TR" i="1" dirty="0" smtClean="0"/>
              <a:t>Örneğin çok soğuk havalarda okula uygun kıyafetlerle gelemeyen bir çocuğa eğitimciler tarafından dikkat çekilmesi gerekmektedir. Yalnızca eğitimciler değil, çocukla karşı karşıya gelen doktor, hemşire gibi tüm profesyonellerin ihmal ve istismar edilmiş çocuklara ilişkin ipuçlarına duyarlı olup bu çocukların tanımlanması ve gerekli önlemlerin alınması gerekmektedir.</a:t>
            </a:r>
          </a:p>
          <a:p>
            <a:pPr lvl="1"/>
            <a:endParaRPr lang="tr-TR" dirty="0" smtClean="0"/>
          </a:p>
          <a:p>
            <a:r>
              <a:rPr lang="tr-TR" dirty="0" smtClean="0"/>
              <a:t>İstismar ve ihmale maruz kalan çocukların </a:t>
            </a:r>
          </a:p>
          <a:p>
            <a:pPr lvl="1"/>
            <a:r>
              <a:rPr lang="tr-TR" i="1" dirty="0" smtClean="0"/>
              <a:t>dil gelişimlerinde gerilik, </a:t>
            </a:r>
          </a:p>
          <a:p>
            <a:pPr lvl="1"/>
            <a:r>
              <a:rPr lang="tr-TR" i="1" dirty="0" smtClean="0"/>
              <a:t>zihinsel fonksiyonlarda yetersizlik, </a:t>
            </a:r>
          </a:p>
          <a:p>
            <a:pPr lvl="1"/>
            <a:r>
              <a:rPr lang="tr-TR" i="1" dirty="0" smtClean="0"/>
              <a:t>duygusal ve sosyal alanlarda problem davranışlar gözlenir</a:t>
            </a:r>
            <a:r>
              <a:rPr lang="tr-TR" dirty="0" smtClean="0"/>
              <a:t>. </a:t>
            </a:r>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ÇOCUK İHMALİ VE İSTİSMARI</a:t>
            </a:r>
            <a:endParaRPr lang="tr-TR" dirty="0"/>
          </a:p>
        </p:txBody>
      </p:sp>
      <p:sp>
        <p:nvSpPr>
          <p:cNvPr id="3" name="2 İçerik Yer Tutucusu"/>
          <p:cNvSpPr>
            <a:spLocks noGrp="1"/>
          </p:cNvSpPr>
          <p:nvPr>
            <p:ph idx="1"/>
          </p:nvPr>
        </p:nvSpPr>
        <p:spPr/>
        <p:txBody>
          <a:bodyPr>
            <a:normAutofit fontScale="92500" lnSpcReduction="20000"/>
          </a:bodyPr>
          <a:lstStyle/>
          <a:p>
            <a:pPr marL="0" indent="0">
              <a:buNone/>
            </a:pPr>
            <a:r>
              <a:rPr lang="tr-TR" dirty="0"/>
              <a:t>	</a:t>
            </a:r>
            <a:r>
              <a:rPr lang="tr-TR" dirty="0" smtClean="0"/>
              <a:t>İhmal ve istismara uğrayan çocukların problemleri genel olarak aşağıdaki gibi gruplandırılabilir;</a:t>
            </a:r>
          </a:p>
          <a:p>
            <a:pPr marL="0" indent="0">
              <a:buNone/>
            </a:pPr>
            <a:endParaRPr lang="tr-TR" dirty="0" smtClean="0"/>
          </a:p>
          <a:p>
            <a:r>
              <a:rPr lang="tr-TR" i="1" dirty="0" smtClean="0"/>
              <a:t>-Okul başarısızlığı</a:t>
            </a:r>
          </a:p>
          <a:p>
            <a:r>
              <a:rPr lang="tr-TR" i="1" dirty="0" smtClean="0"/>
              <a:t>-İntihar</a:t>
            </a:r>
          </a:p>
          <a:p>
            <a:r>
              <a:rPr lang="tr-TR" i="1" dirty="0" smtClean="0"/>
              <a:t>-Suça yönelme</a:t>
            </a:r>
          </a:p>
          <a:p>
            <a:r>
              <a:rPr lang="tr-TR" i="1" dirty="0" smtClean="0"/>
              <a:t>-Madde bağımlılığı </a:t>
            </a:r>
          </a:p>
          <a:p>
            <a:r>
              <a:rPr lang="tr-TR" i="1" dirty="0" smtClean="0"/>
              <a:t>-Sokak yaşamı ve uygun olmayan işlerde çalışma</a:t>
            </a:r>
          </a:p>
          <a:p>
            <a:r>
              <a:rPr lang="tr-TR" i="1" dirty="0" smtClean="0"/>
              <a:t>-Duygusal-Davranışsal problemler</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İhmal ve İstismarın Nedenler</a:t>
            </a:r>
            <a:endParaRPr lang="tr-TR" dirty="0"/>
          </a:p>
        </p:txBody>
      </p:sp>
      <p:sp>
        <p:nvSpPr>
          <p:cNvPr id="3" name="2 İçerik Yer Tutucusu"/>
          <p:cNvSpPr>
            <a:spLocks noGrp="1"/>
          </p:cNvSpPr>
          <p:nvPr>
            <p:ph idx="1"/>
          </p:nvPr>
        </p:nvSpPr>
        <p:spPr>
          <a:xfrm>
            <a:off x="457200" y="1600200"/>
            <a:ext cx="8229600" cy="4925144"/>
          </a:xfrm>
        </p:spPr>
        <p:txBody>
          <a:bodyPr>
            <a:normAutofit fontScale="77500" lnSpcReduction="20000"/>
          </a:bodyPr>
          <a:lstStyle/>
          <a:p>
            <a:r>
              <a:rPr lang="tr-TR" dirty="0" smtClean="0"/>
              <a:t>Anne-babanın kendi çocukluk dönemlerinde istismar ve ihmale maruz kalması sonucunda diğer bireylerde </a:t>
            </a:r>
            <a:r>
              <a:rPr lang="tr-TR" u="sng" dirty="0" smtClean="0"/>
              <a:t>sevgi temelinde bir ilişki oluşturabilecek yeteneklerden mahrum olurlar.</a:t>
            </a:r>
          </a:p>
          <a:p>
            <a:pPr lvl="1"/>
            <a:r>
              <a:rPr lang="tr-TR" i="1" dirty="0" smtClean="0"/>
              <a:t>“Sosyal Öğrenme“ kuramına baktığımızda geçerli olduğunu görmek mümkündür. Çünkü sosyal öğrenme kuramı model alma ve taklit temeli üzerine kurulmuştur.</a:t>
            </a:r>
          </a:p>
          <a:p>
            <a:pPr lvl="1"/>
            <a:endParaRPr lang="tr-TR" dirty="0" smtClean="0"/>
          </a:p>
          <a:p>
            <a:endParaRPr lang="tr-TR" dirty="0" smtClean="0"/>
          </a:p>
          <a:p>
            <a:r>
              <a:rPr lang="tr-TR" dirty="0" smtClean="0"/>
              <a:t>Diğer bir ifade biçimi ile söz konusu bu ebeveynlerin bildikleri tek davranış modeli kötü davranma modelidir.</a:t>
            </a:r>
          </a:p>
          <a:p>
            <a:pPr lvl="1"/>
            <a:r>
              <a:rPr lang="tr-TR" dirty="0"/>
              <a:t> </a:t>
            </a:r>
            <a:r>
              <a:rPr lang="tr-TR" dirty="0" smtClean="0"/>
              <a:t>Kötü davranma modeli </a:t>
            </a:r>
          </a:p>
          <a:p>
            <a:pPr lvl="2"/>
            <a:r>
              <a:rPr lang="tr-TR" i="1" dirty="0" smtClean="0"/>
              <a:t>dayak</a:t>
            </a:r>
            <a:endParaRPr lang="tr-TR" i="1" dirty="0" smtClean="0"/>
          </a:p>
          <a:p>
            <a:pPr lvl="2"/>
            <a:r>
              <a:rPr lang="tr-TR" i="1" dirty="0" smtClean="0"/>
              <a:t>saldırma </a:t>
            </a:r>
            <a:endParaRPr lang="tr-TR" i="1" dirty="0"/>
          </a:p>
          <a:p>
            <a:pPr lvl="2"/>
            <a:r>
              <a:rPr lang="tr-TR" i="1" dirty="0" smtClean="0"/>
              <a:t>çocukları kendi haline bırakmayı ifade etmektedir.</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İhmal ve İstismarın Nedenler</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Anne-babanın eğitim düzeyinin düşük olması ile çocuk yetiştirme konusunda bilgi eksikliği oluşmaktadır. </a:t>
            </a:r>
          </a:p>
          <a:p>
            <a:pPr lvl="1"/>
            <a:r>
              <a:rPr lang="tr-TR" dirty="0" smtClean="0"/>
              <a:t>Yapılan araştırmalara bakıldığında istismar ve ihmal edilen çocukların ebeveynlerinin </a:t>
            </a:r>
          </a:p>
          <a:p>
            <a:pPr lvl="2"/>
            <a:r>
              <a:rPr lang="tr-TR" i="1" dirty="0" smtClean="0"/>
              <a:t>eğitim düzeylerinin düşük olduğu görülürken </a:t>
            </a:r>
          </a:p>
          <a:p>
            <a:pPr lvl="2"/>
            <a:r>
              <a:rPr lang="tr-TR" i="1" dirty="0" smtClean="0"/>
              <a:t>geniş aile yapısının ve </a:t>
            </a:r>
            <a:endParaRPr lang="tr-TR" i="1" dirty="0"/>
          </a:p>
          <a:p>
            <a:pPr lvl="2"/>
            <a:r>
              <a:rPr lang="tr-TR" i="1" dirty="0" smtClean="0"/>
              <a:t>aile içi etkileşimin güvensiz, </a:t>
            </a:r>
          </a:p>
          <a:p>
            <a:pPr lvl="2"/>
            <a:r>
              <a:rPr lang="tr-TR" i="1" dirty="0" smtClean="0"/>
              <a:t>kaygı verici temellere dayandığı, </a:t>
            </a:r>
          </a:p>
          <a:p>
            <a:pPr lvl="2"/>
            <a:r>
              <a:rPr lang="tr-TR" i="1" dirty="0" smtClean="0"/>
              <a:t>aile içinde ölüm, </a:t>
            </a:r>
          </a:p>
          <a:p>
            <a:pPr lvl="2"/>
            <a:r>
              <a:rPr lang="tr-TR" i="1" dirty="0" smtClean="0"/>
              <a:t>hastalık, </a:t>
            </a:r>
          </a:p>
          <a:p>
            <a:pPr lvl="2"/>
            <a:r>
              <a:rPr lang="tr-TR" i="1" dirty="0" smtClean="0"/>
              <a:t>işsizlik, </a:t>
            </a:r>
          </a:p>
          <a:p>
            <a:pPr lvl="2"/>
            <a:r>
              <a:rPr lang="tr-TR" i="1" dirty="0" smtClean="0"/>
              <a:t>şiddet gibi faktörlerin yer aldığı görülmektedir.</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İhmal ve İstismarın Nedenler</a:t>
            </a:r>
            <a:endParaRPr lang="tr-TR" dirty="0"/>
          </a:p>
        </p:txBody>
      </p:sp>
      <p:sp>
        <p:nvSpPr>
          <p:cNvPr id="3" name="İçerik Yer Tutucusu 2"/>
          <p:cNvSpPr>
            <a:spLocks noGrp="1"/>
          </p:cNvSpPr>
          <p:nvPr>
            <p:ph idx="1"/>
          </p:nvPr>
        </p:nvSpPr>
        <p:spPr/>
        <p:txBody>
          <a:bodyPr>
            <a:normAutofit fontScale="77500" lnSpcReduction="20000"/>
          </a:bodyPr>
          <a:lstStyle/>
          <a:p>
            <a:r>
              <a:rPr lang="tr-TR" dirty="0"/>
              <a:t>Bazı anne-babalar çocukları ile ilgili gerçek dışı yani, bir diğer ifade biçimi ile onların becerileri ve gelişimsel özelliklerine uygun olmayan beklentiler içine girebilirler. </a:t>
            </a:r>
            <a:endParaRPr lang="tr-TR" dirty="0" smtClean="0"/>
          </a:p>
          <a:p>
            <a:pPr lvl="1"/>
            <a:r>
              <a:rPr lang="tr-TR" u="sng" dirty="0" smtClean="0"/>
              <a:t>Bu </a:t>
            </a:r>
            <a:r>
              <a:rPr lang="tr-TR" u="sng" dirty="0"/>
              <a:t>beklentiler sonucunda roller karışır,</a:t>
            </a:r>
            <a:r>
              <a:rPr lang="tr-TR" dirty="0"/>
              <a:t> </a:t>
            </a:r>
            <a:endParaRPr lang="tr-TR" dirty="0" smtClean="0"/>
          </a:p>
          <a:p>
            <a:pPr lvl="2"/>
            <a:r>
              <a:rPr lang="tr-TR" i="1" dirty="0" smtClean="0"/>
              <a:t>*****kendi </a:t>
            </a:r>
            <a:r>
              <a:rPr lang="tr-TR" i="1" dirty="0"/>
              <a:t>ebeveynlerinden görmedikleri ilgi ve duygusal gereksinimlerini kendi çocuklarının karşılamasını isterler. Çocuğa uyguladığı şiddet ve öfke aslında kendi anne-babasına yöneliktir</a:t>
            </a:r>
            <a:r>
              <a:rPr lang="tr-TR" i="1" dirty="0" smtClean="0"/>
              <a:t>.</a:t>
            </a:r>
          </a:p>
          <a:p>
            <a:pPr lvl="2"/>
            <a:endParaRPr lang="tr-TR" dirty="0"/>
          </a:p>
          <a:p>
            <a:r>
              <a:rPr lang="tr-TR" dirty="0"/>
              <a:t>Özellikle anne-baba, zihinsel engelli çocuklardan beklentilerine uygun cevap alamazlarsa, zihinsel engelli, yavaş öğrenen ve kendisine öğretilen şeylere ilgi göstermeyen çocukların daha fazla istismar edilme olasılığının olduğunu vurgulamak yanlış olmayacaktır.</a:t>
            </a:r>
          </a:p>
          <a:p>
            <a:endParaRPr lang="tr-TR" dirty="0"/>
          </a:p>
        </p:txBody>
      </p:sp>
    </p:spTree>
    <p:extLst>
      <p:ext uri="{BB962C8B-B14F-4D97-AF65-F5344CB8AC3E}">
        <p14:creationId xmlns:p14="http://schemas.microsoft.com/office/powerpoint/2010/main" xmlns="" val="2804414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fiziksel istismar.mp4">
            <a:hlinkClick r:id="" action="ppaction://media"/>
          </p:cNvPr>
          <p:cNvPicPr>
            <a:picLocks noGrp="1" noRot="1" noChangeAspect="1"/>
          </p:cNvPicPr>
          <p:nvPr>
            <p:ph idx="1"/>
            <a:videoFile r:link="rId1"/>
          </p:nvPr>
        </p:nvPicPr>
        <p:blipFill>
          <a:blip r:embed="rId3"/>
          <a:stretch>
            <a:fillRect/>
          </a:stretch>
        </p:blipFill>
        <p:spPr>
          <a:xfrm>
            <a:off x="-6389" y="0"/>
            <a:ext cx="9150378" cy="686278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3.2 Çocuk İhmali ve İstismarının Sınıflandırılması</a:t>
            </a:r>
            <a:endParaRPr lang="tr-TR" dirty="0"/>
          </a:p>
        </p:txBody>
      </p:sp>
      <p:sp>
        <p:nvSpPr>
          <p:cNvPr id="3" name="2 İçerik Yer Tutucusu"/>
          <p:cNvSpPr>
            <a:spLocks noGrp="1"/>
          </p:cNvSpPr>
          <p:nvPr>
            <p:ph idx="1"/>
          </p:nvPr>
        </p:nvSpPr>
        <p:spPr/>
        <p:txBody>
          <a:bodyPr/>
          <a:lstStyle/>
          <a:p>
            <a:pPr lvl="2"/>
            <a:endParaRPr lang="tr-TR" dirty="0" smtClean="0"/>
          </a:p>
          <a:p>
            <a:pPr lvl="2"/>
            <a:endParaRPr lang="tr-TR" dirty="0"/>
          </a:p>
          <a:p>
            <a:pPr lvl="2"/>
            <a:r>
              <a:rPr lang="tr-TR" dirty="0" smtClean="0"/>
              <a:t>Fiziksel istismar</a:t>
            </a:r>
          </a:p>
          <a:p>
            <a:pPr lvl="2"/>
            <a:endParaRPr lang="tr-TR" dirty="0" smtClean="0"/>
          </a:p>
          <a:p>
            <a:pPr lvl="2"/>
            <a:r>
              <a:rPr lang="tr-TR" dirty="0" smtClean="0"/>
              <a:t>Fiziksel ihmal</a:t>
            </a:r>
          </a:p>
          <a:p>
            <a:pPr lvl="2"/>
            <a:endParaRPr lang="tr-TR" dirty="0" smtClean="0"/>
          </a:p>
          <a:p>
            <a:pPr lvl="2"/>
            <a:r>
              <a:rPr lang="tr-TR" dirty="0" smtClean="0"/>
              <a:t>Duygusal istismar</a:t>
            </a:r>
          </a:p>
          <a:p>
            <a:pPr lvl="2"/>
            <a:endParaRPr lang="tr-TR" dirty="0" smtClean="0"/>
          </a:p>
          <a:p>
            <a:pPr lvl="2"/>
            <a:r>
              <a:rPr lang="tr-TR" dirty="0" smtClean="0"/>
              <a:t>Cinsel istismar</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FİZİKSEL İSTİSMAR</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Çocuğun </a:t>
            </a:r>
            <a:r>
              <a:rPr lang="tr-TR" b="1" i="1" u="sng" dirty="0" smtClean="0"/>
              <a:t>kaza dışı </a:t>
            </a:r>
            <a:r>
              <a:rPr lang="tr-TR" dirty="0" err="1" smtClean="0"/>
              <a:t>harabiyet</a:t>
            </a:r>
            <a:r>
              <a:rPr lang="tr-TR" dirty="0" smtClean="0"/>
              <a:t> almasıdır. </a:t>
            </a:r>
          </a:p>
          <a:p>
            <a:endParaRPr lang="tr-TR" dirty="0"/>
          </a:p>
          <a:p>
            <a:r>
              <a:rPr lang="tr-TR" dirty="0" smtClean="0"/>
              <a:t>Çocuğa bilinçli olarak hasar vermek , tokatlamak , sarsmak gibi örnekler sıralanabilir. </a:t>
            </a:r>
          </a:p>
          <a:p>
            <a:endParaRPr lang="tr-TR" dirty="0"/>
          </a:p>
          <a:p>
            <a:r>
              <a:rPr lang="tr-TR" dirty="0" smtClean="0"/>
              <a:t>Fiziksel cezanın değerine inanan ebeveynler gerçekte çocuklarının davranışlarını kontrol etmeyi ve bunu disiplin yolu olarak kullanmayı benimsemektedir. </a:t>
            </a:r>
          </a:p>
          <a:p>
            <a:pPr marL="457200" lvl="1" indent="0">
              <a:buNone/>
            </a:pPr>
            <a:endParaRPr lang="tr-TR" dirty="0" smtClean="0"/>
          </a:p>
          <a:p>
            <a:pPr marL="457200" lvl="1" indent="0">
              <a:buNone/>
            </a:pPr>
            <a:r>
              <a:rPr lang="tr-TR" dirty="0" smtClean="0"/>
              <a:t>****</a:t>
            </a:r>
            <a:r>
              <a:rPr lang="tr-TR" u="sng" dirty="0" smtClean="0"/>
              <a:t>Sonuçta nörolojik hasarlar oluşabilir bu da öğrenme güçlüğüne getirebilir.</a:t>
            </a:r>
          </a:p>
          <a:p>
            <a:pPr marL="0" indent="0">
              <a:buNone/>
            </a:pPr>
            <a:endParaRPr lang="tr-TR"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FİZİKSEL İSTİSMAR</a:t>
            </a:r>
            <a:endParaRPr lang="tr-TR" dirty="0"/>
          </a:p>
        </p:txBody>
      </p:sp>
      <p:sp>
        <p:nvSpPr>
          <p:cNvPr id="3" name="2 İçerik Yer Tutucusu"/>
          <p:cNvSpPr>
            <a:spLocks noGrp="1"/>
          </p:cNvSpPr>
          <p:nvPr>
            <p:ph idx="1"/>
          </p:nvPr>
        </p:nvSpPr>
        <p:spPr>
          <a:xfrm>
            <a:off x="457200" y="1600200"/>
            <a:ext cx="8229600" cy="4925144"/>
          </a:xfrm>
        </p:spPr>
        <p:txBody>
          <a:bodyPr>
            <a:normAutofit fontScale="40000" lnSpcReduction="20000"/>
          </a:bodyPr>
          <a:lstStyle/>
          <a:p>
            <a:pPr marL="0" indent="0">
              <a:buNone/>
            </a:pPr>
            <a:r>
              <a:rPr lang="tr-TR" b="1" dirty="0" smtClean="0"/>
              <a:t>FİZİKSEL GÖSTERGELER</a:t>
            </a:r>
          </a:p>
          <a:p>
            <a:pPr marL="0" indent="0">
              <a:buNone/>
            </a:pPr>
            <a:endParaRPr lang="tr-TR" dirty="0" smtClean="0"/>
          </a:p>
          <a:p>
            <a:pPr marL="0" indent="0">
              <a:buNone/>
            </a:pPr>
            <a:r>
              <a:rPr lang="tr-TR" u="sng" dirty="0" smtClean="0"/>
              <a:t>AÇIKLANAMAYAN MORLUKLAR VE ŞİŞLİKLER</a:t>
            </a:r>
          </a:p>
          <a:p>
            <a:r>
              <a:rPr lang="tr-TR" dirty="0" smtClean="0"/>
              <a:t>Yüzde  ,  dudakta , ağızda</a:t>
            </a:r>
          </a:p>
          <a:p>
            <a:r>
              <a:rPr lang="tr-TR" dirty="0" smtClean="0"/>
              <a:t>Gövde  ,  sırt , kalça</a:t>
            </a:r>
          </a:p>
          <a:p>
            <a:r>
              <a:rPr lang="tr-TR" dirty="0" smtClean="0"/>
              <a:t>Kemer, elektrik kordonu gibi obje izleri</a:t>
            </a:r>
          </a:p>
          <a:p>
            <a:r>
              <a:rPr lang="tr-TR" dirty="0" smtClean="0"/>
              <a:t>Hafta sonları ve tatillerde sık sık ortaya çıkması</a:t>
            </a:r>
          </a:p>
          <a:p>
            <a:r>
              <a:rPr lang="tr-TR" dirty="0" smtClean="0"/>
              <a:t>Isırmaya ilişkin izler</a:t>
            </a:r>
          </a:p>
          <a:p>
            <a:r>
              <a:rPr lang="tr-TR" dirty="0" smtClean="0"/>
              <a:t>Koparılmış saçların yeri</a:t>
            </a:r>
          </a:p>
          <a:p>
            <a:endParaRPr lang="tr-TR" dirty="0" smtClean="0"/>
          </a:p>
          <a:p>
            <a:pPr marL="0" indent="0">
              <a:buNone/>
            </a:pPr>
            <a:r>
              <a:rPr lang="tr-TR" u="sng" dirty="0" smtClean="0"/>
              <a:t>AÇIKLANAMAYAN YANIKLAR</a:t>
            </a:r>
          </a:p>
          <a:p>
            <a:r>
              <a:rPr lang="tr-TR" dirty="0" smtClean="0"/>
              <a:t>Sigara yanıkları özellikle avuç ,kalça ,sırt ,ayak tabanı</a:t>
            </a:r>
          </a:p>
          <a:p>
            <a:r>
              <a:rPr lang="tr-TR" dirty="0"/>
              <a:t>K</a:t>
            </a:r>
            <a:r>
              <a:rPr lang="tr-TR" dirty="0" smtClean="0"/>
              <a:t>ızgın suyla yakma</a:t>
            </a:r>
          </a:p>
          <a:p>
            <a:r>
              <a:rPr lang="tr-TR" dirty="0"/>
              <a:t>E</a:t>
            </a:r>
            <a:r>
              <a:rPr lang="tr-TR" dirty="0" smtClean="0"/>
              <a:t>lektrik, ütü, sigara gibi yanık izleri</a:t>
            </a:r>
          </a:p>
          <a:p>
            <a:pPr marL="0" indent="0">
              <a:buNone/>
            </a:pPr>
            <a:endParaRPr lang="tr-TR" dirty="0" smtClean="0"/>
          </a:p>
          <a:p>
            <a:pPr marL="0" indent="0">
              <a:buNone/>
            </a:pPr>
            <a:r>
              <a:rPr lang="tr-TR" u="sng" dirty="0" smtClean="0"/>
              <a:t>AÇIKLANAMAYAN KIRIKLAR</a:t>
            </a:r>
          </a:p>
          <a:p>
            <a:r>
              <a:rPr lang="tr-TR" dirty="0" smtClean="0"/>
              <a:t>Kafatası ,burun ,yüz kemikleri</a:t>
            </a:r>
          </a:p>
          <a:p>
            <a:r>
              <a:rPr lang="tr-TR" dirty="0" smtClean="0"/>
              <a:t>Birkaç tane ya da </a:t>
            </a:r>
            <a:r>
              <a:rPr lang="tr-TR" dirty="0" err="1" smtClean="0"/>
              <a:t>halozen</a:t>
            </a:r>
            <a:r>
              <a:rPr lang="tr-TR" dirty="0" smtClean="0"/>
              <a:t> kırıklar</a:t>
            </a:r>
          </a:p>
          <a:p>
            <a:endParaRPr lang="tr-TR" dirty="0" smtClean="0"/>
          </a:p>
          <a:p>
            <a:pPr marL="0" indent="0">
              <a:buNone/>
            </a:pPr>
            <a:r>
              <a:rPr lang="tr-TR" i="1" u="sng" dirty="0" smtClean="0"/>
              <a:t>AÇIKLANAMAYAN YARALAR VE ZEDELENMELER</a:t>
            </a:r>
          </a:p>
          <a:p>
            <a:r>
              <a:rPr lang="tr-TR" dirty="0" smtClean="0"/>
              <a:t>Ağızda , dudaklarda , gözlerde</a:t>
            </a:r>
          </a:p>
          <a:p>
            <a:r>
              <a:rPr lang="tr-TR" dirty="0"/>
              <a:t>D</a:t>
            </a:r>
            <a:r>
              <a:rPr lang="tr-TR" dirty="0" smtClean="0"/>
              <a:t>ış cinsel organlarda</a:t>
            </a:r>
          </a:p>
        </p:txBody>
      </p:sp>
    </p:spTree>
    <p:extLst>
      <p:ext uri="{BB962C8B-B14F-4D97-AF65-F5344CB8AC3E}">
        <p14:creationId xmlns:p14="http://schemas.microsoft.com/office/powerpoint/2010/main" xmlns="" val="1628768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FİZİKSEL İSTİSMAR</a:t>
            </a:r>
            <a:endParaRPr lang="tr-TR" dirty="0"/>
          </a:p>
        </p:txBody>
      </p:sp>
      <p:sp>
        <p:nvSpPr>
          <p:cNvPr id="3" name="2 İçerik Yer Tutucusu"/>
          <p:cNvSpPr>
            <a:spLocks noGrp="1"/>
          </p:cNvSpPr>
          <p:nvPr>
            <p:ph idx="1"/>
          </p:nvPr>
        </p:nvSpPr>
        <p:spPr/>
        <p:txBody>
          <a:bodyPr>
            <a:normAutofit fontScale="70000" lnSpcReduction="20000"/>
          </a:bodyPr>
          <a:lstStyle/>
          <a:p>
            <a:pPr marL="0" indent="0">
              <a:buNone/>
            </a:pPr>
            <a:r>
              <a:rPr lang="tr-TR" b="1" dirty="0" smtClean="0"/>
              <a:t>DAVRANIŞSAL GÖSTERGELER</a:t>
            </a:r>
            <a:endParaRPr lang="tr-TR" dirty="0" smtClean="0"/>
          </a:p>
          <a:p>
            <a:r>
              <a:rPr lang="tr-TR" dirty="0" smtClean="0"/>
              <a:t>Yetişkin etkileşiminden kaçınmak</a:t>
            </a:r>
          </a:p>
          <a:p>
            <a:r>
              <a:rPr lang="tr-TR" dirty="0"/>
              <a:t>D</a:t>
            </a:r>
            <a:r>
              <a:rPr lang="tr-TR" dirty="0" smtClean="0"/>
              <a:t>iğer çocuklar ağladığında endişe duymak</a:t>
            </a:r>
          </a:p>
          <a:p>
            <a:r>
              <a:rPr lang="tr-TR" dirty="0"/>
              <a:t>S</a:t>
            </a:r>
            <a:r>
              <a:rPr lang="tr-TR" dirty="0" smtClean="0"/>
              <a:t>aldırganlık  , geri çekilme , aşırı uysallık gibi uç davranışlar</a:t>
            </a:r>
          </a:p>
          <a:p>
            <a:r>
              <a:rPr lang="tr-TR" dirty="0"/>
              <a:t>E</a:t>
            </a:r>
            <a:r>
              <a:rPr lang="tr-TR" dirty="0" smtClean="0"/>
              <a:t>ve gitmekten kokmak</a:t>
            </a:r>
          </a:p>
          <a:p>
            <a:r>
              <a:rPr lang="tr-TR" dirty="0"/>
              <a:t>S</a:t>
            </a:r>
            <a:r>
              <a:rPr lang="tr-TR" dirty="0" smtClean="0"/>
              <a:t>ürekli ağrılardan şikayet etmek</a:t>
            </a:r>
          </a:p>
          <a:p>
            <a:r>
              <a:rPr lang="tr-TR" dirty="0"/>
              <a:t>K</a:t>
            </a:r>
            <a:r>
              <a:rPr lang="tr-TR" dirty="0" smtClean="0"/>
              <a:t>endine ve başkalarına zarar vermek</a:t>
            </a:r>
          </a:p>
          <a:p>
            <a:r>
              <a:rPr lang="tr-TR" dirty="0"/>
              <a:t>E</a:t>
            </a:r>
            <a:r>
              <a:rPr lang="tr-TR" dirty="0" smtClean="0"/>
              <a:t>rken okula gelmek ve okuldan geç ayrılmak</a:t>
            </a:r>
          </a:p>
          <a:p>
            <a:r>
              <a:rPr lang="tr-TR" dirty="0"/>
              <a:t>S</a:t>
            </a:r>
            <a:r>
              <a:rPr lang="tr-TR" dirty="0" smtClean="0"/>
              <a:t>akarlık , hep kazaya uğramak</a:t>
            </a:r>
          </a:p>
          <a:p>
            <a:r>
              <a:rPr lang="tr-TR" dirty="0"/>
              <a:t>U</a:t>
            </a:r>
            <a:r>
              <a:rPr lang="tr-TR" dirty="0" smtClean="0"/>
              <a:t>ygun ve düzgün giyinememek</a:t>
            </a:r>
          </a:p>
          <a:p>
            <a:r>
              <a:rPr lang="tr-TR" dirty="0"/>
              <a:t>Ö</a:t>
            </a:r>
            <a:r>
              <a:rPr lang="tr-TR" dirty="0" smtClean="0"/>
              <a:t>zellikle ergenlikte kronikleşmiş kaçmalar</a:t>
            </a:r>
          </a:p>
          <a:p>
            <a:r>
              <a:rPr lang="tr-TR" dirty="0"/>
              <a:t>F</a:t>
            </a:r>
            <a:r>
              <a:rPr lang="tr-TR" dirty="0" smtClean="0"/>
              <a:t>iziksel dokunma ve etkileşimi </a:t>
            </a:r>
            <a:r>
              <a:rPr lang="tr-TR" dirty="0" err="1" smtClean="0"/>
              <a:t>tolore</a:t>
            </a:r>
            <a:r>
              <a:rPr lang="tr-TR" dirty="0" smtClean="0"/>
              <a:t> edememe</a:t>
            </a:r>
          </a:p>
          <a:p>
            <a:endParaRPr lang="tr-TR" dirty="0"/>
          </a:p>
        </p:txBody>
      </p:sp>
    </p:spTree>
    <p:extLst>
      <p:ext uri="{BB962C8B-B14F-4D97-AF65-F5344CB8AC3E}">
        <p14:creationId xmlns:p14="http://schemas.microsoft.com/office/powerpoint/2010/main" xmlns="" val="1418165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2" algn="ctr" rtl="0">
              <a:spcBef>
                <a:spcPct val="0"/>
              </a:spcBef>
            </a:pPr>
            <a:r>
              <a:rPr lang="tr-TR" b="1" dirty="0" smtClean="0"/>
              <a:t>FİZİKSEL İHMAL </a:t>
            </a:r>
            <a:endParaRPr lang="tr-TR" dirty="0"/>
          </a:p>
        </p:txBody>
      </p:sp>
      <p:sp>
        <p:nvSpPr>
          <p:cNvPr id="3" name="2 İçerik Yer Tutucusu"/>
          <p:cNvSpPr>
            <a:spLocks noGrp="1"/>
          </p:cNvSpPr>
          <p:nvPr>
            <p:ph idx="1"/>
          </p:nvPr>
        </p:nvSpPr>
        <p:spPr/>
        <p:txBody>
          <a:bodyPr/>
          <a:lstStyle/>
          <a:p>
            <a:pPr marL="517525" lvl="2" indent="-342900"/>
            <a:r>
              <a:rPr lang="tr-TR" dirty="0" smtClean="0"/>
              <a:t>Çocuğun sağlıklı büyüme ve gelişimi için gerekli olan temel gereksinimlerinden yoksun bırakılmasıdır. </a:t>
            </a:r>
          </a:p>
          <a:p>
            <a:pPr marL="174625" lvl="2" indent="0">
              <a:buNone/>
            </a:pPr>
            <a:endParaRPr lang="tr-TR" dirty="0" smtClean="0"/>
          </a:p>
          <a:p>
            <a:pPr marL="974725" lvl="3" indent="-342900"/>
            <a:r>
              <a:rPr lang="tr-TR" i="1" dirty="0" smtClean="0"/>
              <a:t>Yeterli beslenememe </a:t>
            </a:r>
          </a:p>
          <a:p>
            <a:pPr marL="974725" lvl="3" indent="-342900"/>
            <a:r>
              <a:rPr lang="tr-TR" i="1" dirty="0" smtClean="0"/>
              <a:t>tıbbi bakım </a:t>
            </a:r>
          </a:p>
          <a:p>
            <a:pPr marL="974725" lvl="3" indent="-342900"/>
            <a:r>
              <a:rPr lang="tr-TR" i="1" dirty="0" smtClean="0"/>
              <a:t>giyim </a:t>
            </a:r>
          </a:p>
          <a:p>
            <a:pPr marL="974725" lvl="3" indent="-342900"/>
            <a:r>
              <a:rPr lang="tr-TR" i="1" dirty="0" smtClean="0"/>
              <a:t>barınma </a:t>
            </a:r>
          </a:p>
          <a:p>
            <a:pPr marL="974725" lvl="3" indent="-342900"/>
            <a:r>
              <a:rPr lang="tr-TR" i="1" dirty="0" smtClean="0"/>
              <a:t>korunma gibi temel yaşam gereksinimlerinin karşılanamaması durumudur. </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FİZİKSEL</a:t>
            </a:r>
            <a:r>
              <a:rPr lang="tr-TR" b="1" dirty="0" smtClean="0"/>
              <a:t> </a:t>
            </a:r>
            <a:r>
              <a:rPr lang="tr-TR" b="1" dirty="0" smtClean="0"/>
              <a:t>İHMAL</a:t>
            </a:r>
            <a:endParaRPr lang="tr-TR" dirty="0"/>
          </a:p>
        </p:txBody>
      </p:sp>
      <p:sp>
        <p:nvSpPr>
          <p:cNvPr id="3" name="2 İçerik Yer Tutucusu"/>
          <p:cNvSpPr>
            <a:spLocks noGrp="1"/>
          </p:cNvSpPr>
          <p:nvPr>
            <p:ph idx="1"/>
          </p:nvPr>
        </p:nvSpPr>
        <p:spPr/>
        <p:txBody>
          <a:bodyPr>
            <a:normAutofit fontScale="92500" lnSpcReduction="10000"/>
          </a:bodyPr>
          <a:lstStyle/>
          <a:p>
            <a:pPr marL="0" indent="0">
              <a:buNone/>
            </a:pPr>
            <a:r>
              <a:rPr lang="tr-TR" u="sng" dirty="0" smtClean="0"/>
              <a:t>Fiziksel Göstergeler</a:t>
            </a:r>
          </a:p>
          <a:p>
            <a:r>
              <a:rPr lang="tr-TR" dirty="0" smtClean="0"/>
              <a:t>Sürekli açlık </a:t>
            </a:r>
          </a:p>
          <a:p>
            <a:r>
              <a:rPr lang="tr-TR" dirty="0" smtClean="0"/>
              <a:t>Zayıf hijyen </a:t>
            </a:r>
          </a:p>
          <a:p>
            <a:r>
              <a:rPr lang="tr-TR" dirty="0" smtClean="0"/>
              <a:t>Uygun olmayan kıyafetler</a:t>
            </a:r>
          </a:p>
          <a:p>
            <a:r>
              <a:rPr lang="tr-TR" dirty="0" smtClean="0"/>
              <a:t>Tedavisiz fiziksel problemler ya da tıbbi gereksinimler</a:t>
            </a:r>
          </a:p>
          <a:p>
            <a:r>
              <a:rPr lang="tr-TR" dirty="0" err="1" smtClean="0"/>
              <a:t>Bırakılmışlık</a:t>
            </a:r>
            <a:endParaRPr lang="tr-TR" dirty="0" smtClean="0"/>
          </a:p>
          <a:p>
            <a:r>
              <a:rPr lang="tr-TR" dirty="0" smtClean="0"/>
              <a:t>Bitlenme</a:t>
            </a:r>
          </a:p>
          <a:p>
            <a:r>
              <a:rPr lang="tr-TR" dirty="0" smtClean="0"/>
              <a:t>Zayıflığa rağmen şişkin mide</a:t>
            </a:r>
            <a:endParaRPr lang="tr-TR" dirty="0"/>
          </a:p>
        </p:txBody>
      </p:sp>
    </p:spTree>
    <p:extLst>
      <p:ext uri="{BB962C8B-B14F-4D97-AF65-F5344CB8AC3E}">
        <p14:creationId xmlns:p14="http://schemas.microsoft.com/office/powerpoint/2010/main" xmlns="" val="3499617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FİZİKSEL</a:t>
            </a:r>
            <a:r>
              <a:rPr lang="tr-TR" b="1" dirty="0" smtClean="0"/>
              <a:t> </a:t>
            </a:r>
            <a:r>
              <a:rPr lang="tr-TR" b="1" dirty="0" smtClean="0"/>
              <a:t>İHMAL</a:t>
            </a:r>
            <a:endParaRPr lang="tr-TR" dirty="0"/>
          </a:p>
        </p:txBody>
      </p:sp>
      <p:sp>
        <p:nvSpPr>
          <p:cNvPr id="3" name="2 İçerik Yer Tutucusu"/>
          <p:cNvSpPr>
            <a:spLocks noGrp="1"/>
          </p:cNvSpPr>
          <p:nvPr>
            <p:ph idx="1"/>
          </p:nvPr>
        </p:nvSpPr>
        <p:spPr/>
        <p:txBody>
          <a:bodyPr>
            <a:normAutofit lnSpcReduction="10000"/>
          </a:bodyPr>
          <a:lstStyle/>
          <a:p>
            <a:pPr marL="0" indent="0">
              <a:buNone/>
            </a:pPr>
            <a:r>
              <a:rPr lang="tr-TR" u="sng" dirty="0" smtClean="0"/>
              <a:t>Davranışsal Göstergeler</a:t>
            </a:r>
          </a:p>
          <a:p>
            <a:r>
              <a:rPr lang="tr-TR" dirty="0" smtClean="0"/>
              <a:t>Yiyecek çalmaya başlama</a:t>
            </a:r>
          </a:p>
          <a:p>
            <a:r>
              <a:rPr lang="tr-TR" dirty="0" smtClean="0"/>
              <a:t>Sürekli halsizlik ve uyuma</a:t>
            </a:r>
          </a:p>
          <a:p>
            <a:r>
              <a:rPr lang="tr-TR" dirty="0" smtClean="0"/>
              <a:t>Evde bakım olmadığını belirtme</a:t>
            </a:r>
          </a:p>
          <a:p>
            <a:r>
              <a:rPr lang="tr-TR" dirty="0" smtClean="0"/>
              <a:t>Sık sık okula gelmeme veya geç gelme</a:t>
            </a:r>
          </a:p>
          <a:p>
            <a:r>
              <a:rPr lang="tr-TR" dirty="0" smtClean="0"/>
              <a:t>Okuldan kaçma (ergenlerde)</a:t>
            </a:r>
          </a:p>
          <a:p>
            <a:r>
              <a:rPr lang="tr-TR" dirty="0" smtClean="0"/>
              <a:t>Erken dönemde aileden ayrılma</a:t>
            </a:r>
          </a:p>
          <a:p>
            <a:r>
              <a:rPr lang="tr-TR" dirty="0" smtClean="0"/>
              <a:t>Yıkıcı, zarar veren davranışlar sergileme</a:t>
            </a:r>
            <a:endParaRPr lang="tr-TR" dirty="0"/>
          </a:p>
        </p:txBody>
      </p:sp>
    </p:spTree>
    <p:extLst>
      <p:ext uri="{BB962C8B-B14F-4D97-AF65-F5344CB8AC3E}">
        <p14:creationId xmlns:p14="http://schemas.microsoft.com/office/powerpoint/2010/main" xmlns="" val="1216357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2" algn="ctr" rtl="0">
              <a:spcBef>
                <a:spcPct val="0"/>
              </a:spcBef>
            </a:pPr>
            <a:r>
              <a:rPr lang="tr-TR" b="1" dirty="0" smtClean="0"/>
              <a:t>DUYGUSAL İHMAL VE İSTİSMAR </a:t>
            </a:r>
            <a:endParaRPr lang="tr-TR" dirty="0"/>
          </a:p>
        </p:txBody>
      </p:sp>
      <p:sp>
        <p:nvSpPr>
          <p:cNvPr id="3" name="2 İçerik Yer Tutucusu"/>
          <p:cNvSpPr>
            <a:spLocks noGrp="1"/>
          </p:cNvSpPr>
          <p:nvPr>
            <p:ph idx="1"/>
          </p:nvPr>
        </p:nvSpPr>
        <p:spPr/>
        <p:txBody>
          <a:bodyPr>
            <a:normAutofit lnSpcReduction="10000"/>
          </a:bodyPr>
          <a:lstStyle/>
          <a:p>
            <a:pPr marL="606425" lvl="2" indent="-342900"/>
            <a:r>
              <a:rPr lang="tr-TR" dirty="0" smtClean="0"/>
              <a:t>Çocuğuna sürekli bağıran ve azarlayan bir ebeveyn çocuğunu duygusal anlamda örselemektedir . </a:t>
            </a:r>
          </a:p>
          <a:p>
            <a:pPr marL="606425" lvl="2" indent="-342900"/>
            <a:endParaRPr lang="tr-TR" dirty="0"/>
          </a:p>
          <a:p>
            <a:pPr marL="1063625" lvl="3" indent="-342900"/>
            <a:r>
              <a:rPr lang="tr-TR" i="1" dirty="0" smtClean="0"/>
              <a:t>Çocuğa yeterli sevgi gösterememe , </a:t>
            </a:r>
          </a:p>
          <a:p>
            <a:pPr marL="1063625" lvl="3" indent="-342900"/>
            <a:r>
              <a:rPr lang="tr-TR" i="1" dirty="0" smtClean="0"/>
              <a:t>tehdit edici davranma , </a:t>
            </a:r>
          </a:p>
          <a:p>
            <a:pPr marL="1063625" lvl="3" indent="-342900"/>
            <a:r>
              <a:rPr lang="tr-TR" i="1" dirty="0" smtClean="0"/>
              <a:t>çocuğu reddetme , </a:t>
            </a:r>
          </a:p>
          <a:p>
            <a:pPr marL="1063625" lvl="3" indent="-342900"/>
            <a:r>
              <a:rPr lang="tr-TR" i="1" dirty="0" smtClean="0"/>
              <a:t>sözel saldırıda bulunma ya da </a:t>
            </a:r>
          </a:p>
          <a:p>
            <a:pPr marL="1063625" lvl="3" indent="-342900"/>
            <a:r>
              <a:rPr lang="tr-TR" i="1" dirty="0" smtClean="0"/>
              <a:t>çocuğu kilit altında tutma gibi davranışlarla tanımlanabilir. </a:t>
            </a:r>
          </a:p>
          <a:p>
            <a:pPr marL="606425" lvl="2" indent="-342900"/>
            <a:endParaRPr lang="tr-TR" dirty="0"/>
          </a:p>
          <a:p>
            <a:pPr marL="606425" lvl="2" indent="-342900"/>
            <a:r>
              <a:rPr lang="tr-TR" dirty="0" smtClean="0"/>
              <a:t>Gözle görülür tanılara rastlanmaz ancak çocuğun gelişimi ve davranışları olumsuz yönde etkilenir. </a:t>
            </a:r>
          </a:p>
          <a:p>
            <a:pPr marL="1063625" lvl="3" indent="-342900"/>
            <a:r>
              <a:rPr lang="tr-TR" i="1" dirty="0" smtClean="0"/>
              <a:t>Benlik saygısı ,özgüven zayıflar ve başarısızlık gözlenebilir.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CİNSEL İSTİSMAR </a:t>
            </a: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Çocuk ve yetişkin arasındaki her türlü cinsel etkileşim cinsel istismar olarak tanımlanır. </a:t>
            </a:r>
          </a:p>
          <a:p>
            <a:endParaRPr lang="tr-TR" dirty="0"/>
          </a:p>
          <a:p>
            <a:pPr algn="r"/>
            <a:r>
              <a:rPr lang="tr-TR" b="1" u="sng" dirty="0" smtClean="0"/>
              <a:t>Çocuk istismarlarının %15 gibi bir oranı cinsel istismar olarak görülmektedir. Her yıl ortalama 7 bin çocuk cinsel istismara uğruyor. Türkiye de 4 saatte bir tecavüz ya da tecavüze yeltenme suçu işleniyor. </a:t>
            </a:r>
          </a:p>
          <a:p>
            <a:endParaRPr lang="tr-TR" dirty="0"/>
          </a:p>
          <a:p>
            <a:r>
              <a:rPr lang="tr-TR" dirty="0" smtClean="0"/>
              <a:t>Cinsel istismar gizliliği olan istismar gibi algılanır ve en son durumlarda bildirilir. </a:t>
            </a:r>
          </a:p>
          <a:p>
            <a:endParaRPr lang="tr-TR" dirty="0"/>
          </a:p>
          <a:p>
            <a:r>
              <a:rPr lang="tr-TR" dirty="0" smtClean="0"/>
              <a:t>Cinsel istismara uğrayan çocukların pek çoğu tanıdığı kişiler tarafından istismara uğradıklarını söyleseler de , yabancı kişiler tarafından istismar edilen çocuk sayısı da fazladır. </a:t>
            </a:r>
          </a:p>
          <a:p>
            <a:endParaRPr lang="tr-TR" dirty="0"/>
          </a:p>
          <a:p>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CİNSEL İSTİSMAR </a:t>
            </a:r>
            <a:endParaRPr lang="tr-TR" dirty="0"/>
          </a:p>
        </p:txBody>
      </p:sp>
      <p:sp>
        <p:nvSpPr>
          <p:cNvPr id="3" name="İçerik Yer Tutucusu 2"/>
          <p:cNvSpPr>
            <a:spLocks noGrp="1"/>
          </p:cNvSpPr>
          <p:nvPr>
            <p:ph idx="1"/>
          </p:nvPr>
        </p:nvSpPr>
        <p:spPr/>
        <p:txBody>
          <a:bodyPr>
            <a:normAutofit fontScale="62500" lnSpcReduction="20000"/>
          </a:bodyPr>
          <a:lstStyle/>
          <a:p>
            <a:r>
              <a:rPr lang="tr-TR" dirty="0"/>
              <a:t>Cinsel istismarın en çok görülen ve kabul edilemeyen biçimlerinden biride </a:t>
            </a:r>
            <a:r>
              <a:rPr lang="tr-TR" b="1" i="1" u="sng" dirty="0" err="1"/>
              <a:t>ensest</a:t>
            </a:r>
            <a:r>
              <a:rPr lang="tr-TR" dirty="0"/>
              <a:t> ilişkidir. </a:t>
            </a:r>
            <a:endParaRPr lang="tr-TR" dirty="0" smtClean="0"/>
          </a:p>
          <a:p>
            <a:endParaRPr lang="tr-TR" dirty="0"/>
          </a:p>
          <a:p>
            <a:pPr marL="0" indent="0">
              <a:buNone/>
            </a:pPr>
            <a:r>
              <a:rPr lang="tr-TR" b="1" u="sng" dirty="0" smtClean="0"/>
              <a:t>Sonuçları: </a:t>
            </a:r>
          </a:p>
          <a:p>
            <a:pPr marL="0" indent="0">
              <a:buNone/>
            </a:pPr>
            <a:endParaRPr lang="tr-TR" b="1" u="sng" dirty="0"/>
          </a:p>
          <a:p>
            <a:pPr lvl="1"/>
            <a:r>
              <a:rPr lang="tr-TR" dirty="0" smtClean="0"/>
              <a:t>Cinsel yolla </a:t>
            </a:r>
            <a:r>
              <a:rPr lang="tr-TR" dirty="0"/>
              <a:t>bulaşan hastalıklar , </a:t>
            </a:r>
            <a:endParaRPr lang="tr-TR" dirty="0" smtClean="0"/>
          </a:p>
          <a:p>
            <a:pPr lvl="1"/>
            <a:r>
              <a:rPr lang="tr-TR" dirty="0" smtClean="0"/>
              <a:t>Hamilelik ve </a:t>
            </a:r>
            <a:r>
              <a:rPr lang="tr-TR" dirty="0"/>
              <a:t>ergen annelik gibi fiziksel zararların olabileceği gibi duygusal zararlarda olmaktadır. </a:t>
            </a:r>
            <a:endParaRPr lang="tr-TR" dirty="0" smtClean="0"/>
          </a:p>
          <a:p>
            <a:pPr lvl="1"/>
            <a:endParaRPr lang="tr-TR" dirty="0"/>
          </a:p>
          <a:p>
            <a:pPr lvl="1"/>
            <a:r>
              <a:rPr lang="tr-TR" u="sng" dirty="0" smtClean="0"/>
              <a:t>Uzun </a:t>
            </a:r>
            <a:r>
              <a:rPr lang="tr-TR" u="sng" dirty="0"/>
              <a:t>süreli sonuçlara bakıldığında </a:t>
            </a:r>
            <a:endParaRPr lang="tr-TR" u="sng" dirty="0" smtClean="0"/>
          </a:p>
          <a:p>
            <a:pPr lvl="2"/>
            <a:r>
              <a:rPr lang="tr-TR" dirty="0" smtClean="0"/>
              <a:t>Depresyon </a:t>
            </a:r>
          </a:p>
          <a:p>
            <a:pPr lvl="2"/>
            <a:r>
              <a:rPr lang="tr-TR" dirty="0" smtClean="0"/>
              <a:t>Tecrit edilme duygusu</a:t>
            </a:r>
          </a:p>
          <a:p>
            <a:pPr lvl="2"/>
            <a:r>
              <a:rPr lang="tr-TR" dirty="0" smtClean="0"/>
              <a:t>Öz güven </a:t>
            </a:r>
            <a:r>
              <a:rPr lang="tr-TR" dirty="0"/>
              <a:t>eksikliği </a:t>
            </a:r>
            <a:endParaRPr lang="tr-TR" dirty="0" smtClean="0"/>
          </a:p>
          <a:p>
            <a:pPr lvl="2"/>
            <a:r>
              <a:rPr lang="tr-TR" dirty="0" smtClean="0"/>
              <a:t>Kendine zarar </a:t>
            </a:r>
            <a:r>
              <a:rPr lang="tr-TR" dirty="0"/>
              <a:t>vermeye yönelik davranışlar </a:t>
            </a:r>
            <a:endParaRPr lang="tr-TR" dirty="0" smtClean="0"/>
          </a:p>
          <a:p>
            <a:pPr lvl="2"/>
            <a:r>
              <a:rPr lang="tr-TR" dirty="0" smtClean="0"/>
              <a:t>İnsanlara karşı </a:t>
            </a:r>
            <a:r>
              <a:rPr lang="tr-TR" dirty="0"/>
              <a:t>güvensizlik </a:t>
            </a:r>
            <a:endParaRPr lang="tr-TR" dirty="0" smtClean="0"/>
          </a:p>
          <a:p>
            <a:pPr lvl="2"/>
            <a:r>
              <a:rPr lang="tr-TR" dirty="0" smtClean="0"/>
              <a:t>Kaygı </a:t>
            </a:r>
          </a:p>
          <a:p>
            <a:pPr lvl="2"/>
            <a:r>
              <a:rPr lang="tr-TR" dirty="0" smtClean="0"/>
              <a:t>Cinsel problemler </a:t>
            </a:r>
            <a:r>
              <a:rPr lang="tr-TR" dirty="0"/>
              <a:t>ortaya çıkabilir </a:t>
            </a:r>
          </a:p>
          <a:p>
            <a:endParaRPr lang="tr-TR" dirty="0"/>
          </a:p>
        </p:txBody>
      </p:sp>
    </p:spTree>
    <p:extLst>
      <p:ext uri="{BB962C8B-B14F-4D97-AF65-F5344CB8AC3E}">
        <p14:creationId xmlns:p14="http://schemas.microsoft.com/office/powerpoint/2010/main" xmlns="" val="1776538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CİNSEL</a:t>
            </a:r>
            <a:r>
              <a:rPr lang="tr-TR" dirty="0"/>
              <a:t> </a:t>
            </a:r>
            <a:r>
              <a:rPr lang="tr-TR" b="1" dirty="0" smtClean="0"/>
              <a:t>İSTİSMAR</a:t>
            </a:r>
            <a:endParaRPr lang="tr-TR" dirty="0"/>
          </a:p>
        </p:txBody>
      </p:sp>
      <p:sp>
        <p:nvSpPr>
          <p:cNvPr id="3" name="2 İçerik Yer Tutucusu"/>
          <p:cNvSpPr>
            <a:spLocks noGrp="1"/>
          </p:cNvSpPr>
          <p:nvPr>
            <p:ph idx="1"/>
          </p:nvPr>
        </p:nvSpPr>
        <p:spPr/>
        <p:txBody>
          <a:bodyPr>
            <a:normAutofit lnSpcReduction="10000"/>
          </a:bodyPr>
          <a:lstStyle/>
          <a:p>
            <a:pPr marL="0" indent="0">
              <a:buNone/>
            </a:pPr>
            <a:r>
              <a:rPr lang="tr-TR" u="sng" dirty="0" smtClean="0"/>
              <a:t>Fiziksel Göstergeler</a:t>
            </a:r>
          </a:p>
          <a:p>
            <a:pPr marL="0" indent="0">
              <a:buNone/>
            </a:pPr>
            <a:endParaRPr lang="tr-TR" dirty="0" smtClean="0"/>
          </a:p>
          <a:p>
            <a:r>
              <a:rPr lang="tr-TR" dirty="0" smtClean="0"/>
              <a:t>Yürüme ve oturmada zorluklar</a:t>
            </a:r>
          </a:p>
          <a:p>
            <a:r>
              <a:rPr lang="tr-TR" dirty="0" smtClean="0"/>
              <a:t>İç çamaşırının kirlenmesi </a:t>
            </a:r>
          </a:p>
          <a:p>
            <a:r>
              <a:rPr lang="tr-TR" dirty="0" smtClean="0"/>
              <a:t>Cinsel organlarda ağrı , morluk , kaşıntı ve kanama</a:t>
            </a:r>
          </a:p>
          <a:p>
            <a:r>
              <a:rPr lang="tr-TR" dirty="0" smtClean="0"/>
              <a:t>Sık sık idrar yolu enfeksiyonu</a:t>
            </a:r>
          </a:p>
          <a:p>
            <a:r>
              <a:rPr lang="tr-TR" dirty="0" smtClean="0"/>
              <a:t>Sık sık açıklanamayan boğaz ağrısı</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CİNSEL</a:t>
            </a:r>
            <a:r>
              <a:rPr lang="tr-TR" dirty="0"/>
              <a:t> </a:t>
            </a:r>
            <a:r>
              <a:rPr lang="tr-TR" b="1" dirty="0" smtClean="0"/>
              <a:t>İSTİSMAR</a:t>
            </a:r>
            <a:endParaRPr lang="tr-TR" dirty="0"/>
          </a:p>
        </p:txBody>
      </p:sp>
      <p:sp>
        <p:nvSpPr>
          <p:cNvPr id="3" name="2 İçerik Yer Tutucusu"/>
          <p:cNvSpPr>
            <a:spLocks noGrp="1"/>
          </p:cNvSpPr>
          <p:nvPr>
            <p:ph idx="1"/>
          </p:nvPr>
        </p:nvSpPr>
        <p:spPr/>
        <p:txBody>
          <a:bodyPr>
            <a:normAutofit lnSpcReduction="10000"/>
          </a:bodyPr>
          <a:lstStyle/>
          <a:p>
            <a:pPr marL="0" indent="0">
              <a:buNone/>
            </a:pPr>
            <a:r>
              <a:rPr lang="tr-TR" u="sng" dirty="0" smtClean="0"/>
              <a:t>Davranışsal Göstergeler</a:t>
            </a:r>
          </a:p>
          <a:p>
            <a:endParaRPr lang="tr-TR" dirty="0" smtClean="0"/>
          </a:p>
          <a:p>
            <a:r>
              <a:rPr lang="tr-TR" dirty="0" smtClean="0"/>
              <a:t>Belirli fiziksel aktivitelere katılımda isteksizlik</a:t>
            </a:r>
          </a:p>
          <a:p>
            <a:endParaRPr lang="tr-TR" dirty="0" smtClean="0"/>
          </a:p>
          <a:p>
            <a:r>
              <a:rPr lang="tr-TR" dirty="0" smtClean="0"/>
              <a:t>Okul başarısındaki performansta ani düşüş</a:t>
            </a:r>
          </a:p>
          <a:p>
            <a:endParaRPr lang="tr-TR" dirty="0" smtClean="0"/>
          </a:p>
          <a:p>
            <a:r>
              <a:rPr lang="tr-TR" dirty="0" smtClean="0"/>
              <a:t>Geri çekilme , pasiflik , hayal kurma , olağan olmayan bebeksi davranışlar </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Çocuklar Neden İstismar Olayını Anlatamazlar ?</a:t>
            </a:r>
            <a:endParaRPr lang="tr-TR" dirty="0"/>
          </a:p>
        </p:txBody>
      </p:sp>
      <p:sp>
        <p:nvSpPr>
          <p:cNvPr id="3" name="2 İçerik Yer Tutucusu"/>
          <p:cNvSpPr>
            <a:spLocks noGrp="1"/>
          </p:cNvSpPr>
          <p:nvPr>
            <p:ph idx="1"/>
          </p:nvPr>
        </p:nvSpPr>
        <p:spPr/>
        <p:txBody>
          <a:bodyPr>
            <a:normAutofit fontScale="70000" lnSpcReduction="20000"/>
          </a:bodyPr>
          <a:lstStyle/>
          <a:p>
            <a:pPr lvl="0"/>
            <a:r>
              <a:rPr lang="tr-TR" dirty="0" smtClean="0"/>
              <a:t>Çocuk olayı anlamamıştır.</a:t>
            </a:r>
          </a:p>
          <a:p>
            <a:pPr lvl="0"/>
            <a:endParaRPr lang="tr-TR" dirty="0" smtClean="0"/>
          </a:p>
          <a:p>
            <a:pPr lvl="0"/>
            <a:r>
              <a:rPr lang="tr-TR" dirty="0" smtClean="0"/>
              <a:t>Tehdit edilme</a:t>
            </a:r>
          </a:p>
          <a:p>
            <a:pPr lvl="0"/>
            <a:endParaRPr lang="tr-TR" dirty="0" smtClean="0"/>
          </a:p>
          <a:p>
            <a:pPr lvl="0"/>
            <a:r>
              <a:rPr lang="tr-TR" dirty="0" smtClean="0"/>
              <a:t>Ona kimsenin inanamayacağını düşünmesi</a:t>
            </a:r>
          </a:p>
          <a:p>
            <a:pPr lvl="0"/>
            <a:endParaRPr lang="tr-TR" dirty="0" smtClean="0"/>
          </a:p>
          <a:p>
            <a:pPr lvl="0"/>
            <a:r>
              <a:rPr lang="tr-TR" dirty="0" smtClean="0"/>
              <a:t>Utanır</a:t>
            </a:r>
          </a:p>
          <a:p>
            <a:pPr lvl="0"/>
            <a:endParaRPr lang="tr-TR" dirty="0" smtClean="0"/>
          </a:p>
          <a:p>
            <a:pPr lvl="0"/>
            <a:r>
              <a:rPr lang="tr-TR" dirty="0" smtClean="0"/>
              <a:t>“Benim hatam” “Benim cezam” </a:t>
            </a:r>
          </a:p>
          <a:p>
            <a:pPr lvl="0"/>
            <a:endParaRPr lang="tr-TR" dirty="0" smtClean="0"/>
          </a:p>
          <a:p>
            <a:pPr lvl="0"/>
            <a:r>
              <a:rPr lang="tr-TR" dirty="0" smtClean="0"/>
              <a:t>Sevdiklerini kaybetme</a:t>
            </a:r>
          </a:p>
          <a:p>
            <a:pPr lvl="0"/>
            <a:endParaRPr lang="tr-TR" dirty="0" smtClean="0"/>
          </a:p>
          <a:p>
            <a:pPr lvl="0"/>
            <a:r>
              <a:rPr lang="tr-TR" dirty="0" smtClean="0"/>
              <a:t>Gördüğü yalancı ilgiden duygularının karışması</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Çocuk İstismara Uğradığını Söylüyorsa Ne Yapılmalı ?</a:t>
            </a:r>
            <a:endParaRPr lang="tr-TR" dirty="0"/>
          </a:p>
        </p:txBody>
      </p:sp>
      <p:sp>
        <p:nvSpPr>
          <p:cNvPr id="3" name="2 İçerik Yer Tutucusu"/>
          <p:cNvSpPr>
            <a:spLocks noGrp="1"/>
          </p:cNvSpPr>
          <p:nvPr>
            <p:ph idx="1"/>
          </p:nvPr>
        </p:nvSpPr>
        <p:spPr/>
        <p:txBody>
          <a:bodyPr>
            <a:normAutofit fontScale="62500" lnSpcReduction="20000"/>
          </a:bodyPr>
          <a:lstStyle/>
          <a:p>
            <a:pPr lvl="0"/>
            <a:r>
              <a:rPr lang="tr-TR" dirty="0" smtClean="0"/>
              <a:t>Çocuklar bu konu hakkında yalan söylemezler</a:t>
            </a:r>
          </a:p>
          <a:p>
            <a:pPr lvl="0"/>
            <a:endParaRPr lang="tr-TR" dirty="0" smtClean="0"/>
          </a:p>
          <a:p>
            <a:pPr lvl="0"/>
            <a:r>
              <a:rPr lang="tr-TR" dirty="0" smtClean="0"/>
              <a:t>Abartılı tepkiler verilmemeli</a:t>
            </a:r>
          </a:p>
          <a:p>
            <a:pPr lvl="0"/>
            <a:endParaRPr lang="tr-TR" dirty="0" smtClean="0"/>
          </a:p>
          <a:p>
            <a:pPr lvl="0"/>
            <a:r>
              <a:rPr lang="tr-TR" dirty="0" smtClean="0"/>
              <a:t>Oluşan durumun onun suçu olmadığı belirtilmeli</a:t>
            </a:r>
          </a:p>
          <a:p>
            <a:pPr lvl="0"/>
            <a:endParaRPr lang="tr-TR" dirty="0" smtClean="0"/>
          </a:p>
          <a:p>
            <a:pPr lvl="0"/>
            <a:r>
              <a:rPr lang="tr-TR" dirty="0" smtClean="0"/>
              <a:t>Güvende olacağına dair güvence verilmeli</a:t>
            </a:r>
          </a:p>
          <a:p>
            <a:pPr lvl="0"/>
            <a:endParaRPr lang="tr-TR" dirty="0" smtClean="0"/>
          </a:p>
          <a:p>
            <a:pPr lvl="0"/>
            <a:r>
              <a:rPr lang="tr-TR" dirty="0" err="1" smtClean="0"/>
              <a:t>Merağa</a:t>
            </a:r>
            <a:r>
              <a:rPr lang="tr-TR" dirty="0" smtClean="0"/>
              <a:t> dayalı değil , duyguya dayalı soru sorulmalı</a:t>
            </a:r>
          </a:p>
          <a:p>
            <a:pPr lvl="0"/>
            <a:endParaRPr lang="tr-TR" dirty="0" smtClean="0"/>
          </a:p>
          <a:p>
            <a:pPr lvl="0"/>
            <a:r>
              <a:rPr lang="tr-TR" dirty="0" smtClean="0"/>
              <a:t>Durumu bilmesi gerekenlerin haberi olmalı? (</a:t>
            </a:r>
            <a:r>
              <a:rPr lang="tr-TR" i="1" u="sng" dirty="0" smtClean="0"/>
              <a:t>Kimin mesela..??)</a:t>
            </a:r>
          </a:p>
          <a:p>
            <a:pPr lvl="0"/>
            <a:endParaRPr lang="tr-TR" dirty="0" smtClean="0"/>
          </a:p>
          <a:p>
            <a:r>
              <a:rPr lang="tr-TR" dirty="0" smtClean="0"/>
              <a:t>Çocuğa haklarından , neler yapabileceğinden , yapacağı davranışın sonuçlarından bahsedilmelidir. </a:t>
            </a:r>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Toplumumuzu Çocuk İhmalinden Korumak İçin Ne Yapılmalı ?</a:t>
            </a:r>
            <a:endParaRPr lang="tr-TR" dirty="0"/>
          </a:p>
        </p:txBody>
      </p:sp>
      <p:sp>
        <p:nvSpPr>
          <p:cNvPr id="3" name="2 İçerik Yer Tutucusu"/>
          <p:cNvSpPr>
            <a:spLocks noGrp="1"/>
          </p:cNvSpPr>
          <p:nvPr>
            <p:ph idx="1"/>
          </p:nvPr>
        </p:nvSpPr>
        <p:spPr/>
        <p:txBody>
          <a:bodyPr/>
          <a:lstStyle/>
          <a:p>
            <a:pPr lvl="0"/>
            <a:endParaRPr lang="tr-TR" dirty="0" smtClean="0"/>
          </a:p>
          <a:p>
            <a:pPr lvl="0"/>
            <a:r>
              <a:rPr lang="tr-TR" dirty="0" smtClean="0"/>
              <a:t>İstismara maruz kalan çocukları </a:t>
            </a:r>
            <a:r>
              <a:rPr lang="tr-TR" b="1" u="sng" dirty="0" smtClean="0"/>
              <a:t>korumak</a:t>
            </a:r>
          </a:p>
          <a:p>
            <a:pPr lvl="0"/>
            <a:endParaRPr lang="tr-TR" dirty="0" smtClean="0"/>
          </a:p>
          <a:p>
            <a:pPr lvl="0"/>
            <a:r>
              <a:rPr lang="tr-TR" dirty="0" smtClean="0"/>
              <a:t>Aileleri </a:t>
            </a:r>
            <a:r>
              <a:rPr lang="tr-TR" b="1" u="sng" dirty="0" smtClean="0"/>
              <a:t>bilinçlendirmek</a:t>
            </a:r>
          </a:p>
          <a:p>
            <a:pPr lvl="0"/>
            <a:endParaRPr lang="tr-TR" dirty="0" smtClean="0"/>
          </a:p>
          <a:p>
            <a:pPr lvl="0"/>
            <a:r>
              <a:rPr lang="tr-TR" dirty="0" smtClean="0"/>
              <a:t>Toplumda </a:t>
            </a:r>
            <a:r>
              <a:rPr lang="tr-TR" b="1" u="sng" dirty="0" err="1" smtClean="0"/>
              <a:t>farkındalık</a:t>
            </a:r>
            <a:r>
              <a:rPr lang="tr-TR" dirty="0" smtClean="0"/>
              <a:t> yaratmak</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endParaRPr lang="tr-TR" dirty="0" smtClean="0"/>
          </a:p>
          <a:p>
            <a:pPr marL="0" lvl="0" indent="0">
              <a:buNone/>
            </a:pPr>
            <a:endParaRPr lang="tr-TR" dirty="0" smtClean="0"/>
          </a:p>
          <a:p>
            <a:pPr marL="0" lvl="0" indent="0">
              <a:buNone/>
            </a:pPr>
            <a:endParaRPr lang="tr-TR" dirty="0" smtClean="0"/>
          </a:p>
          <a:p>
            <a:pPr marL="0" lvl="0" indent="0">
              <a:buNone/>
            </a:pPr>
            <a:r>
              <a:rPr lang="tr-TR" dirty="0" smtClean="0"/>
              <a:t>“ </a:t>
            </a:r>
            <a:r>
              <a:rPr lang="tr-TR" b="1" dirty="0"/>
              <a:t>Suçlu</a:t>
            </a:r>
            <a:r>
              <a:rPr lang="tr-TR" dirty="0"/>
              <a:t> çocuk yoktur . </a:t>
            </a:r>
            <a:r>
              <a:rPr lang="tr-TR" u="sng" dirty="0"/>
              <a:t>Suça itilmiş </a:t>
            </a:r>
            <a:r>
              <a:rPr lang="tr-TR" dirty="0"/>
              <a:t>çocuk vardır.”</a:t>
            </a:r>
          </a:p>
          <a:p>
            <a:endParaRPr lang="tr-TR" dirty="0"/>
          </a:p>
        </p:txBody>
      </p:sp>
    </p:spTree>
    <p:extLst>
      <p:ext uri="{BB962C8B-B14F-4D97-AF65-F5344CB8AC3E}">
        <p14:creationId xmlns:p14="http://schemas.microsoft.com/office/powerpoint/2010/main" xmlns="" val="26764320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b="1" dirty="0" smtClean="0"/>
          </a:p>
          <a:p>
            <a:endParaRPr lang="tr-TR" b="1" dirty="0" smtClean="0"/>
          </a:p>
          <a:p>
            <a:r>
              <a:rPr lang="tr-TR" b="1" dirty="0" smtClean="0"/>
              <a:t>Suç </a:t>
            </a:r>
            <a:r>
              <a:rPr lang="tr-TR" b="1" dirty="0"/>
              <a:t>: </a:t>
            </a:r>
            <a:r>
              <a:rPr lang="tr-TR" dirty="0"/>
              <a:t>“ Yanlış ya da zararlı olduğu için yasaklanan ve bazı durumlarda cezalandırılan davranış “ olarak tanımlayabiliriz.</a:t>
            </a:r>
          </a:p>
          <a:p>
            <a:endParaRPr lang="tr-TR" dirty="0"/>
          </a:p>
        </p:txBody>
      </p:sp>
    </p:spTree>
    <p:extLst>
      <p:ext uri="{BB962C8B-B14F-4D97-AF65-F5344CB8AC3E}">
        <p14:creationId xmlns:p14="http://schemas.microsoft.com/office/powerpoint/2010/main" xmlns="" val="1390670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t>SUÇA İTİLEN ÇOCUKLAR</a:t>
            </a:r>
            <a:endParaRPr lang="tr-TR" dirty="0"/>
          </a:p>
        </p:txBody>
      </p:sp>
      <p:sp>
        <p:nvSpPr>
          <p:cNvPr id="3" name="2 İçerik Yer Tutucusu"/>
          <p:cNvSpPr>
            <a:spLocks noGrp="1"/>
          </p:cNvSpPr>
          <p:nvPr>
            <p:ph idx="1"/>
          </p:nvPr>
        </p:nvSpPr>
        <p:spPr/>
        <p:txBody>
          <a:bodyPr>
            <a:normAutofit/>
          </a:bodyPr>
          <a:lstStyle/>
          <a:p>
            <a:pPr marL="0" lvl="0" indent="0">
              <a:buNone/>
            </a:pPr>
            <a:endParaRPr lang="tr-TR" dirty="0"/>
          </a:p>
          <a:p>
            <a:r>
              <a:rPr lang="tr-TR" dirty="0" smtClean="0"/>
              <a:t>Dünyada her dakika 4 ciddi suç işlenmektedir.</a:t>
            </a:r>
          </a:p>
          <a:p>
            <a:pPr lvl="1"/>
            <a:r>
              <a:rPr lang="tr-TR" i="1" dirty="0" smtClean="0"/>
              <a:t>Diğer bir ifadeyle çocuklar suç işleyen insan modellerinin yoğun olduğu bir dünyaya doğmaktadır.</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Çocuğu Suça Yönlendiren Nedenler</a:t>
            </a:r>
            <a:endParaRPr lang="tr-TR" dirty="0"/>
          </a:p>
        </p:txBody>
      </p:sp>
      <p:sp>
        <p:nvSpPr>
          <p:cNvPr id="3" name="2 İçerik Yer Tutucusu"/>
          <p:cNvSpPr>
            <a:spLocks noGrp="1"/>
          </p:cNvSpPr>
          <p:nvPr>
            <p:ph idx="1"/>
          </p:nvPr>
        </p:nvSpPr>
        <p:spPr/>
        <p:txBody>
          <a:bodyPr>
            <a:normAutofit fontScale="77500" lnSpcReduction="20000"/>
          </a:bodyPr>
          <a:lstStyle/>
          <a:p>
            <a:pPr lvl="0"/>
            <a:r>
              <a:rPr lang="tr-TR" dirty="0" smtClean="0"/>
              <a:t>Hızlı kentleşme sanayileşmeyle birlikte köyden kente göçün oluşturduğu değer boşluğu</a:t>
            </a:r>
          </a:p>
          <a:p>
            <a:pPr lvl="0"/>
            <a:r>
              <a:rPr lang="tr-TR" dirty="0" smtClean="0"/>
              <a:t>Kültürel yozlaşma</a:t>
            </a:r>
          </a:p>
          <a:p>
            <a:pPr lvl="0"/>
            <a:r>
              <a:rPr lang="tr-TR" dirty="0" smtClean="0"/>
              <a:t>Yabancılaşma </a:t>
            </a:r>
          </a:p>
          <a:p>
            <a:pPr lvl="1"/>
            <a:r>
              <a:rPr lang="tr-TR" i="1" dirty="0" smtClean="0"/>
              <a:t>kısaca değişen değer ve ahlak kurallarının oluşturduğu karmaşa</a:t>
            </a:r>
          </a:p>
          <a:p>
            <a:pPr lvl="0"/>
            <a:r>
              <a:rPr lang="tr-TR" dirty="0" smtClean="0"/>
              <a:t>Gelir adaletsizliği </a:t>
            </a:r>
          </a:p>
          <a:p>
            <a:pPr lvl="0"/>
            <a:r>
              <a:rPr lang="tr-TR" dirty="0" smtClean="0"/>
              <a:t>Yoksulluk</a:t>
            </a:r>
          </a:p>
          <a:p>
            <a:pPr lvl="0"/>
            <a:r>
              <a:rPr lang="tr-TR" dirty="0" smtClean="0"/>
              <a:t>İşsizlik</a:t>
            </a:r>
          </a:p>
          <a:p>
            <a:pPr lvl="0"/>
            <a:r>
              <a:rPr lang="tr-TR" dirty="0" smtClean="0"/>
              <a:t>Aile sorunları </a:t>
            </a:r>
          </a:p>
          <a:p>
            <a:pPr lvl="0"/>
            <a:r>
              <a:rPr lang="tr-TR" dirty="0" smtClean="0"/>
              <a:t>İlgi ve sevgi eksikliği</a:t>
            </a:r>
          </a:p>
          <a:p>
            <a:pPr lvl="0"/>
            <a:r>
              <a:rPr lang="tr-TR" dirty="0" smtClean="0"/>
              <a:t>Yetersiz ve kalitesiz eğitim</a:t>
            </a:r>
          </a:p>
          <a:p>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Gelişimsel Açıdan Bakarsak ..!!</a:t>
            </a: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Çocuğun gelişimi açısından bakıldığında gelişimin ilk evrelerinde çocuk </a:t>
            </a:r>
            <a:r>
              <a:rPr lang="tr-TR" b="1" u="sng" dirty="0" smtClean="0"/>
              <a:t>dürtüsel </a:t>
            </a:r>
            <a:r>
              <a:rPr lang="tr-TR" dirty="0" smtClean="0"/>
              <a:t>olarak hareket eder ve </a:t>
            </a:r>
            <a:r>
              <a:rPr lang="tr-TR" b="1" u="sng" dirty="0" err="1" smtClean="0"/>
              <a:t>antisosyal</a:t>
            </a:r>
            <a:r>
              <a:rPr lang="tr-TR" b="1" u="sng" dirty="0" smtClean="0"/>
              <a:t> </a:t>
            </a:r>
            <a:r>
              <a:rPr lang="tr-TR" dirty="0" smtClean="0"/>
              <a:t>davranışlar gösterir. </a:t>
            </a:r>
          </a:p>
          <a:p>
            <a:pPr lvl="1"/>
            <a:r>
              <a:rPr lang="tr-TR" b="1" i="1" u="sng" dirty="0" smtClean="0"/>
              <a:t>Örneğin</a:t>
            </a:r>
            <a:r>
              <a:rPr lang="tr-TR" i="1" dirty="0" smtClean="0"/>
              <a:t> , yasak bir bahçeden meyve çalan çocuğun ileride suçlu olacağı söylenemez. </a:t>
            </a:r>
          </a:p>
          <a:p>
            <a:pPr lvl="1"/>
            <a:endParaRPr lang="tr-TR" i="1" dirty="0" smtClean="0"/>
          </a:p>
          <a:p>
            <a:r>
              <a:rPr lang="tr-TR" dirty="0" smtClean="0"/>
              <a:t>Çocuklar gelişirken toplumsallaşma sürecinde uyum sağlayarak , bu tür davranışlardan vazgeçerler. </a:t>
            </a:r>
          </a:p>
          <a:p>
            <a:pPr lvl="1"/>
            <a:r>
              <a:rPr lang="tr-TR" i="1" dirty="0" smtClean="0"/>
              <a:t>Yani , </a:t>
            </a:r>
            <a:r>
              <a:rPr lang="tr-TR" i="1" dirty="0" err="1" smtClean="0"/>
              <a:t>psiko</a:t>
            </a:r>
            <a:r>
              <a:rPr lang="tr-TR" i="1" dirty="0" smtClean="0"/>
              <a:t>-sosyal denge içine girerler. </a:t>
            </a:r>
          </a:p>
          <a:p>
            <a:pPr lvl="1"/>
            <a:endParaRPr lang="tr-TR" i="1" dirty="0" smtClean="0"/>
          </a:p>
          <a:p>
            <a:r>
              <a:rPr lang="tr-TR" dirty="0" err="1" smtClean="0"/>
              <a:t>Psiko</a:t>
            </a:r>
            <a:r>
              <a:rPr lang="tr-TR" dirty="0" smtClean="0"/>
              <a:t>-sosyal dengeyi bozan nedenlere bakıldığında , ihmal ve istismar edilen çocukları görmekteyiz . </a:t>
            </a:r>
          </a:p>
          <a:p>
            <a:pPr lvl="1"/>
            <a:r>
              <a:rPr lang="tr-TR" dirty="0" smtClean="0"/>
              <a:t>Diğer bir ifadeyle suça itilen çocukların </a:t>
            </a:r>
            <a:r>
              <a:rPr lang="tr-TR" b="1" i="1" u="sng" dirty="0" smtClean="0"/>
              <a:t>istismar edilen , özelliklede fiziksel  istismara uğrayan çocuklar olduğu </a:t>
            </a:r>
            <a:r>
              <a:rPr lang="tr-TR" dirty="0" smtClean="0"/>
              <a:t>görülmektedir.</a:t>
            </a: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Gelişimsel Açıdan Bakarsak ..!!</a:t>
            </a:r>
          </a:p>
        </p:txBody>
      </p:sp>
      <p:sp>
        <p:nvSpPr>
          <p:cNvPr id="3" name="2 İçerik Yer Tutucusu"/>
          <p:cNvSpPr>
            <a:spLocks noGrp="1"/>
          </p:cNvSpPr>
          <p:nvPr>
            <p:ph idx="1"/>
          </p:nvPr>
        </p:nvSpPr>
        <p:spPr/>
        <p:txBody>
          <a:bodyPr>
            <a:normAutofit fontScale="70000" lnSpcReduction="20000"/>
          </a:bodyPr>
          <a:lstStyle/>
          <a:p>
            <a:r>
              <a:rPr lang="tr-TR" dirty="0" smtClean="0"/>
              <a:t>İstismara uğrayan çocukların ergenlik döneminde özellikle </a:t>
            </a:r>
            <a:r>
              <a:rPr lang="tr-TR" b="1" i="1" u="sng" dirty="0" smtClean="0"/>
              <a:t>14</a:t>
            </a:r>
            <a:r>
              <a:rPr lang="tr-TR" dirty="0" smtClean="0"/>
              <a:t> yaşlarında oldukları görülmektedir. </a:t>
            </a:r>
          </a:p>
          <a:p>
            <a:endParaRPr lang="tr-TR" dirty="0"/>
          </a:p>
          <a:p>
            <a:r>
              <a:rPr lang="tr-TR" dirty="0" smtClean="0"/>
              <a:t>Ergenlik dönemi </a:t>
            </a:r>
            <a:r>
              <a:rPr lang="tr-TR" b="1" i="1" u="sng" dirty="0" smtClean="0"/>
              <a:t>11-18</a:t>
            </a:r>
            <a:r>
              <a:rPr lang="tr-TR" dirty="0" smtClean="0"/>
              <a:t> yaş arasını ifade ederken </a:t>
            </a:r>
            <a:r>
              <a:rPr lang="tr-TR" b="1" u="sng" dirty="0" smtClean="0">
                <a:solidFill>
                  <a:srgbClr val="FF0000"/>
                </a:solidFill>
              </a:rPr>
              <a:t>14 yaş </a:t>
            </a:r>
            <a:r>
              <a:rPr lang="tr-TR" dirty="0" smtClean="0"/>
              <a:t>ülkemizde olduğu gibi İngiltere ve benzer Avrupa ülkelerinde de en çok suç işlenen yaş olarak tespit edilmiştir. </a:t>
            </a:r>
          </a:p>
          <a:p>
            <a:endParaRPr lang="tr-TR" dirty="0"/>
          </a:p>
          <a:p>
            <a:endParaRPr lang="tr-TR" dirty="0"/>
          </a:p>
          <a:p>
            <a:r>
              <a:rPr lang="tr-TR" dirty="0" smtClean="0"/>
              <a:t>Ergenler özgür olma arzusuyla özgür olabilecek duruma gelememeleri sonucunda büyük bir çatışma yaşarlar . Bir gruba ait olmak onlar için çok önemlidir ve akran grupları diğer insanlardan daha değerlidir. </a:t>
            </a:r>
          </a:p>
          <a:p>
            <a:pPr lvl="1"/>
            <a:r>
              <a:rPr lang="tr-TR" dirty="0" smtClean="0"/>
              <a:t>Bu zor dönemde olan ergen suç işlemeye eğilimlidir. Ergenlik döneminde özelliklerinden anlaşılacağı gibi yalnızca ana-baba faktörü yoktur , </a:t>
            </a:r>
            <a:r>
              <a:rPr lang="tr-TR" b="1" i="1" u="sng" dirty="0" smtClean="0"/>
              <a:t>akran </a:t>
            </a:r>
            <a:r>
              <a:rPr lang="tr-TR" b="1" i="1" u="sng" dirty="0" err="1" smtClean="0"/>
              <a:t>etkiside</a:t>
            </a:r>
            <a:r>
              <a:rPr lang="tr-TR" b="1" i="1" u="sng" dirty="0" smtClean="0"/>
              <a:t> </a:t>
            </a:r>
            <a:r>
              <a:rPr lang="tr-TR" dirty="0" smtClean="0"/>
              <a:t>çok önemlidir.</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Gelişimsel Açıdan Bakarsak ..!!</a:t>
            </a:r>
          </a:p>
        </p:txBody>
      </p:sp>
      <p:sp>
        <p:nvSpPr>
          <p:cNvPr id="3" name="2 İçerik Yer Tutucusu"/>
          <p:cNvSpPr>
            <a:spLocks noGrp="1"/>
          </p:cNvSpPr>
          <p:nvPr>
            <p:ph idx="1"/>
          </p:nvPr>
        </p:nvSpPr>
        <p:spPr/>
        <p:txBody>
          <a:bodyPr>
            <a:normAutofit fontScale="85000" lnSpcReduction="10000"/>
          </a:bodyPr>
          <a:lstStyle/>
          <a:p>
            <a:r>
              <a:rPr lang="tr-TR" dirty="0" smtClean="0"/>
              <a:t>Zihinsel fonksiyonlardaki yetersizlik , suç vakalarının büyük bölümünü oluşturur ve aynı zamanda </a:t>
            </a:r>
            <a:r>
              <a:rPr lang="tr-TR" dirty="0" err="1" smtClean="0"/>
              <a:t>sosyo</a:t>
            </a:r>
            <a:r>
              <a:rPr lang="tr-TR" dirty="0" smtClean="0"/>
              <a:t>-ekonomik düzeylerinin düşük olması dikkat çeker. </a:t>
            </a:r>
          </a:p>
          <a:p>
            <a:endParaRPr lang="tr-TR" dirty="0"/>
          </a:p>
          <a:p>
            <a:r>
              <a:rPr lang="tr-TR" dirty="0" smtClean="0"/>
              <a:t>Zihinsel gelişimi geri olan çocuklar dürtüsel hareket ederler ve dış etmenlere çok kolay yönelirler.</a:t>
            </a:r>
          </a:p>
          <a:p>
            <a:endParaRPr lang="tr-TR" dirty="0" smtClean="0"/>
          </a:p>
          <a:p>
            <a:pPr algn="r"/>
            <a:r>
              <a:rPr lang="tr-TR" b="1" u="sng" dirty="0" smtClean="0"/>
              <a:t>Sonuç;</a:t>
            </a:r>
            <a:r>
              <a:rPr lang="tr-TR" u="sng" dirty="0" smtClean="0"/>
              <a:t> </a:t>
            </a:r>
            <a:r>
              <a:rPr lang="tr-TR" u="sng" dirty="0" smtClean="0"/>
              <a:t>olarak Ebeveynler ve eğitimciler yaşa bağlı gelişimsel dönemlerin özelliklerini ve zorluklarını ve riskleri bilirse, bireyi daha iyi anlar ve destek olabilirler.</a:t>
            </a:r>
            <a:endParaRPr lang="tr-TR" u="sng"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sz="2000" b="1" dirty="0" smtClean="0"/>
              <a:t>GELİŞİMİ TEHLİKE ALTINDA OLAN ÇOCUKLAR İÇİN TEK ÇÖZÜM ; ERKEN ÇOCUKLUK EĞİTİMİ </a:t>
            </a:r>
            <a:endParaRPr lang="tr-TR" sz="2000" dirty="0"/>
          </a:p>
        </p:txBody>
      </p:sp>
      <p:sp>
        <p:nvSpPr>
          <p:cNvPr id="3" name="2 İçerik Yer Tutucusu"/>
          <p:cNvSpPr>
            <a:spLocks noGrp="1"/>
          </p:cNvSpPr>
          <p:nvPr>
            <p:ph idx="1"/>
          </p:nvPr>
        </p:nvSpPr>
        <p:spPr/>
        <p:txBody>
          <a:bodyPr>
            <a:normAutofit fontScale="62500" lnSpcReduction="20000"/>
          </a:bodyPr>
          <a:lstStyle/>
          <a:p>
            <a:r>
              <a:rPr lang="tr-TR" dirty="0" smtClean="0"/>
              <a:t>“Erken Fark etme “ , “Erken Tanı “ , ve “Erken müdahale “ gerekli tedbirlerin tıbbi ve çevresel faktörlerle alınması sonucunda engelin ortaya çıkaracağı problemlerin düzeyini değiştirebilmektedir.</a:t>
            </a:r>
          </a:p>
          <a:p>
            <a:endParaRPr lang="tr-TR" dirty="0" smtClean="0"/>
          </a:p>
          <a:p>
            <a:r>
              <a:rPr lang="tr-TR" dirty="0" smtClean="0"/>
              <a:t>çocuklar büyüme ve gelişim hızı devam eden bir süreç içindedirler. Bu nedenle “ Erken Müdahale Programları (Erken Çocukluk Eğitimi)“   geliştirilmeli ve yaygınlaştırılmalıdır. </a:t>
            </a:r>
            <a:endParaRPr lang="tr-TR" dirty="0"/>
          </a:p>
          <a:p>
            <a:pPr lvl="1"/>
            <a:r>
              <a:rPr lang="tr-TR" i="1" dirty="0" smtClean="0"/>
              <a:t>Risk grubunda olan çocukların ve ailelerin gereksinimlerini karşılamaya yönelik, çocuğun gelişimsel geriliğini önlemeyi ya da yaşıtları ile aralarında ki farkı azaltmak bu programların en temel hedefidir. </a:t>
            </a:r>
          </a:p>
          <a:p>
            <a:endParaRPr lang="tr-TR" dirty="0"/>
          </a:p>
          <a:p>
            <a:r>
              <a:rPr lang="tr-TR" dirty="0" smtClean="0"/>
              <a:t>Yapılan araştırmalar , çocuk gelişiminin kritik dönemi olarak kabul edilen 0-8 yaş döneminde uygulanan erken eğitim programlarının sonuçlarında , </a:t>
            </a:r>
          </a:p>
          <a:p>
            <a:pPr lvl="1"/>
            <a:r>
              <a:rPr lang="tr-TR" i="1" dirty="0" smtClean="0"/>
              <a:t>bu programlara katılan çocukların gelişim düzeylerinin arttığını , </a:t>
            </a:r>
          </a:p>
          <a:p>
            <a:pPr lvl="1"/>
            <a:r>
              <a:rPr lang="tr-TR" i="1" dirty="0" smtClean="0"/>
              <a:t>ebeveynlerin tutum ve davranışlarının değiştiğini </a:t>
            </a:r>
          </a:p>
          <a:p>
            <a:pPr lvl="1"/>
            <a:r>
              <a:rPr lang="tr-TR" i="1" dirty="0" smtClean="0"/>
              <a:t>yalnızca çocukta değil  tüm ailede yaşam kalitesinin arttığını ortaya koymuştur</a:t>
            </a:r>
            <a:r>
              <a:rPr lang="tr-TR" dirty="0" smtClean="0"/>
              <a:t>.</a:t>
            </a: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b="1" dirty="0"/>
              <a:t>GELİŞİMİ TEHLİKE ALTINDA OLAN ÇOCUKLAR İÇİN TEK ÇÖZÜM ; ERKEN ÇOCUKLUK EĞİTİMİ </a:t>
            </a:r>
            <a:endParaRPr lang="tr-TR" sz="2400" dirty="0"/>
          </a:p>
        </p:txBody>
      </p:sp>
      <p:sp>
        <p:nvSpPr>
          <p:cNvPr id="3" name="2 İçerik Yer Tutucusu"/>
          <p:cNvSpPr>
            <a:spLocks noGrp="1"/>
          </p:cNvSpPr>
          <p:nvPr>
            <p:ph idx="1"/>
          </p:nvPr>
        </p:nvSpPr>
        <p:spPr>
          <a:xfrm>
            <a:off x="457200" y="1600200"/>
            <a:ext cx="8229600" cy="5257800"/>
          </a:xfrm>
        </p:spPr>
        <p:txBody>
          <a:bodyPr>
            <a:normAutofit fontScale="40000" lnSpcReduction="20000"/>
          </a:bodyPr>
          <a:lstStyle/>
          <a:p>
            <a:pPr lvl="0"/>
            <a:r>
              <a:rPr lang="tr-TR" dirty="0" smtClean="0"/>
              <a:t>Çocuğun gelişiminin </a:t>
            </a:r>
            <a:r>
              <a:rPr lang="tr-TR" dirty="0" err="1" smtClean="0"/>
              <a:t>intra</a:t>
            </a:r>
            <a:r>
              <a:rPr lang="tr-TR" dirty="0" smtClean="0"/>
              <a:t>-</a:t>
            </a:r>
            <a:r>
              <a:rPr lang="tr-TR" dirty="0" err="1" smtClean="0"/>
              <a:t>uterin</a:t>
            </a:r>
            <a:r>
              <a:rPr lang="tr-TR" dirty="0" smtClean="0"/>
              <a:t> yaşamdan başlanarak izlenmesi ve desteklenmesi amacıyla ;</a:t>
            </a:r>
          </a:p>
          <a:p>
            <a:pPr lvl="1"/>
            <a:r>
              <a:rPr lang="tr-TR" dirty="0" smtClean="0"/>
              <a:t>Ana-babalığa hazırlık programlarının geliştirilmesi, aile planlaması ile entegre edilmesi ,</a:t>
            </a:r>
          </a:p>
          <a:p>
            <a:pPr lvl="1"/>
            <a:endParaRPr lang="tr-TR" dirty="0" smtClean="0"/>
          </a:p>
          <a:p>
            <a:r>
              <a:rPr lang="tr-TR" dirty="0" smtClean="0"/>
              <a:t>Doğacak bebeğin sağlık ve gelişimini risk altına alacak etmenlerin önceden belirlenerek önlenmesi için tedbirlerin alınması</a:t>
            </a:r>
          </a:p>
          <a:p>
            <a:endParaRPr lang="tr-TR" dirty="0" smtClean="0"/>
          </a:p>
          <a:p>
            <a:r>
              <a:rPr lang="tr-TR" dirty="0" smtClean="0"/>
              <a:t>Risklere ilişkin sağlık personelinde duyarlılığın arttırılması ve eğitim verilmesi </a:t>
            </a:r>
          </a:p>
          <a:p>
            <a:endParaRPr lang="tr-TR" dirty="0" smtClean="0"/>
          </a:p>
          <a:p>
            <a:r>
              <a:rPr lang="tr-TR" dirty="0" smtClean="0"/>
              <a:t>Doğum öncesi bakımın nitelikli yapılmasının sağlanması</a:t>
            </a:r>
          </a:p>
          <a:p>
            <a:pPr marL="0" indent="0">
              <a:buNone/>
            </a:pPr>
            <a:endParaRPr lang="tr-TR" dirty="0" smtClean="0"/>
          </a:p>
          <a:p>
            <a:pPr lvl="0"/>
            <a:r>
              <a:rPr lang="tr-TR" dirty="0" smtClean="0"/>
              <a:t>Çocuğun </a:t>
            </a:r>
            <a:r>
              <a:rPr lang="tr-TR" dirty="0" err="1" smtClean="0"/>
              <a:t>biyo</a:t>
            </a:r>
            <a:r>
              <a:rPr lang="tr-TR" dirty="0" smtClean="0"/>
              <a:t>-</a:t>
            </a:r>
            <a:r>
              <a:rPr lang="tr-TR" dirty="0" err="1" smtClean="0"/>
              <a:t>psiko</a:t>
            </a:r>
            <a:r>
              <a:rPr lang="tr-TR" dirty="0" smtClean="0"/>
              <a:t>-sosyal gelişimi için , sağlık personeline , aileye, çocuğa yönelik eğitim program ve materyallerinin geliştirilmesi</a:t>
            </a:r>
          </a:p>
          <a:p>
            <a:pPr lvl="0"/>
            <a:endParaRPr lang="tr-TR" dirty="0" smtClean="0"/>
          </a:p>
          <a:p>
            <a:pPr lvl="0"/>
            <a:r>
              <a:rPr lang="tr-TR" dirty="0" smtClean="0"/>
              <a:t>Çocuk gelişimini destekleyecek ve gelişim sapmalarını erken dönemde tespit edecek program ve ölçeklerin kullanım yaygınlığının arttırılması </a:t>
            </a:r>
          </a:p>
          <a:p>
            <a:pPr lvl="0"/>
            <a:endParaRPr lang="tr-TR" dirty="0" smtClean="0"/>
          </a:p>
          <a:p>
            <a:pPr lvl="0"/>
            <a:r>
              <a:rPr lang="tr-TR" dirty="0" smtClean="0"/>
              <a:t>Sağlık ve gelişim açısından risk ya da sorun saptandığı zaman tedavi ve gelişimin desteklenmesi için kurumlar arası ve meslekler arası işbirliğine dayalı sistemlerin kurulması</a:t>
            </a:r>
          </a:p>
          <a:p>
            <a:pPr lvl="0"/>
            <a:endParaRPr lang="tr-TR" dirty="0" smtClean="0"/>
          </a:p>
          <a:p>
            <a:pPr lvl="0"/>
            <a:r>
              <a:rPr lang="tr-TR" dirty="0" smtClean="0"/>
              <a:t>Gelişimin her basamağının izlenmesi için kayıt sisteminin geliştirilmesi </a:t>
            </a:r>
          </a:p>
          <a:p>
            <a:pPr lvl="0"/>
            <a:endParaRPr lang="tr-TR" dirty="0" smtClean="0"/>
          </a:p>
          <a:p>
            <a:pPr lvl="0"/>
            <a:r>
              <a:rPr lang="tr-TR" dirty="0" smtClean="0"/>
              <a:t>Sağlık hizmetleri sunulurken risk ya da sorun saptandığı zaman gelişim bozukluğuna uygun bir sevk zincirinin geliştirilmesi ve hızla yaygınlaştırılması</a:t>
            </a:r>
          </a:p>
          <a:p>
            <a:pPr lvl="0"/>
            <a:endParaRPr lang="tr-TR" dirty="0" smtClean="0"/>
          </a:p>
          <a:p>
            <a:pPr lvl="0"/>
            <a:r>
              <a:rPr lang="tr-TR" dirty="0" smtClean="0"/>
              <a:t>Risk Grubu Çocuklar için geliştirilecek tanılama , izleme ve destekleme </a:t>
            </a:r>
            <a:r>
              <a:rPr lang="tr-TR" dirty="0" err="1" smtClean="0"/>
              <a:t>progamları</a:t>
            </a:r>
            <a:r>
              <a:rPr lang="tr-TR" dirty="0" smtClean="0"/>
              <a:t> için eğitim araç ve gereçlerin geliştirilmesi , sürekli eğitim , denetim ve danışmanlık hizmetlerini yürütecek bir merkez ekip oluşturulması.</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kivi.mp4">
            <a:hlinkClick r:id="" action="ppaction://media"/>
          </p:cNvPr>
          <p:cNvPicPr>
            <a:picLocks noGrp="1" noRot="1" noChangeAspect="1"/>
          </p:cNvPicPr>
          <p:nvPr>
            <p:ph idx="1"/>
            <a:videoFile r:link="rId1"/>
          </p:nvPr>
        </p:nvPicPr>
        <p:blipFill>
          <a:blip r:embed="rId3"/>
          <a:stretch>
            <a:fillRect/>
          </a:stretch>
        </p:blipFill>
        <p:spPr>
          <a:xfrm>
            <a:off x="0" y="0"/>
            <a:ext cx="9150379" cy="691636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KAYNAKÇA</a:t>
            </a:r>
            <a:endParaRPr lang="tr-TR" dirty="0"/>
          </a:p>
        </p:txBody>
      </p:sp>
      <p:sp>
        <p:nvSpPr>
          <p:cNvPr id="3" name="2 İçerik Yer Tutucusu"/>
          <p:cNvSpPr>
            <a:spLocks noGrp="1"/>
          </p:cNvSpPr>
          <p:nvPr>
            <p:ph idx="1"/>
          </p:nvPr>
        </p:nvSpPr>
        <p:spPr/>
        <p:txBody>
          <a:bodyPr>
            <a:normAutofit fontScale="70000" lnSpcReduction="20000"/>
          </a:bodyPr>
          <a:lstStyle/>
          <a:p>
            <a:pPr lvl="0"/>
            <a:r>
              <a:rPr lang="tr-TR" dirty="0" smtClean="0"/>
              <a:t>Özel Gereksinimli Çocuklar ve Özel Eğitime Giriş kitabı ( Ayşegül Ataman )</a:t>
            </a:r>
          </a:p>
          <a:p>
            <a:pPr lvl="0"/>
            <a:r>
              <a:rPr lang="tr-TR" dirty="0" smtClean="0"/>
              <a:t>Uluslararası Katılımlı Kadına ve Çocuğa Karşı Şiddet </a:t>
            </a:r>
            <a:r>
              <a:rPr lang="tr-TR" dirty="0" err="1" smtClean="0"/>
              <a:t>Sempozyomu</a:t>
            </a:r>
            <a:r>
              <a:rPr lang="tr-TR" dirty="0" smtClean="0"/>
              <a:t> Bildiri Kitabı Cilt 2</a:t>
            </a:r>
          </a:p>
          <a:p>
            <a:pPr lvl="0"/>
            <a:r>
              <a:rPr lang="tr-TR" dirty="0" smtClean="0"/>
              <a:t>İhmal ve İstismara Müdahale ve Çocuğa Yaklaşım –Psikolog Dr. Canan </a:t>
            </a:r>
            <a:r>
              <a:rPr lang="tr-TR" dirty="0" err="1" smtClean="0"/>
              <a:t>Güsel</a:t>
            </a:r>
            <a:r>
              <a:rPr lang="tr-TR" dirty="0" smtClean="0"/>
              <a:t> (</a:t>
            </a:r>
            <a:r>
              <a:rPr lang="tr-TR" u="sng" dirty="0" smtClean="0">
                <a:hlinkClick r:id="rId2"/>
              </a:rPr>
              <a:t>www.</a:t>
            </a:r>
            <a:r>
              <a:rPr lang="tr-TR" u="sng" dirty="0" err="1" smtClean="0">
                <a:hlinkClick r:id="rId2"/>
              </a:rPr>
              <a:t>slideplayer</a:t>
            </a:r>
            <a:r>
              <a:rPr lang="tr-TR" u="sng" dirty="0" smtClean="0">
                <a:hlinkClick r:id="rId2"/>
              </a:rPr>
              <a:t>.biz.tr/</a:t>
            </a:r>
            <a:r>
              <a:rPr lang="tr-TR" u="sng" dirty="0" err="1" smtClean="0">
                <a:hlinkClick r:id="rId2"/>
              </a:rPr>
              <a:t>slide</a:t>
            </a:r>
            <a:r>
              <a:rPr lang="tr-TR" u="sng" dirty="0" smtClean="0">
                <a:hlinkClick r:id="rId2"/>
              </a:rPr>
              <a:t>/2393495/</a:t>
            </a:r>
            <a:r>
              <a:rPr lang="tr-TR" dirty="0" smtClean="0"/>
              <a:t>)</a:t>
            </a:r>
          </a:p>
          <a:p>
            <a:pPr lvl="0"/>
            <a:r>
              <a:rPr lang="tr-TR" dirty="0" smtClean="0"/>
              <a:t>Bilgi Açık Kapı Çocukların İhmal ve İstismar Edilmesi (</a:t>
            </a:r>
            <a:r>
              <a:rPr lang="tr-TR" u="sng" dirty="0" smtClean="0">
                <a:hlinkClick r:id="rId3"/>
              </a:rPr>
              <a:t>www.</a:t>
            </a:r>
            <a:r>
              <a:rPr lang="tr-TR" u="sng" dirty="0" err="1" smtClean="0">
                <a:hlinkClick r:id="rId3"/>
              </a:rPr>
              <a:t>bilgiacıkkapı</a:t>
            </a:r>
            <a:r>
              <a:rPr lang="tr-TR" u="sng" dirty="0" smtClean="0">
                <a:hlinkClick r:id="rId3"/>
              </a:rPr>
              <a:t>.com/toplumsal/</a:t>
            </a:r>
            <a:r>
              <a:rPr lang="tr-TR" u="sng" dirty="0" err="1" smtClean="0">
                <a:hlinkClick r:id="rId3"/>
              </a:rPr>
              <a:t>cocukların</a:t>
            </a:r>
            <a:r>
              <a:rPr lang="tr-TR" u="sng" dirty="0" smtClean="0">
                <a:hlinkClick r:id="rId3"/>
              </a:rPr>
              <a:t>-ihmal-ve-istismar-edilmesi/</a:t>
            </a:r>
            <a:r>
              <a:rPr lang="tr-TR" dirty="0" smtClean="0"/>
              <a:t>)</a:t>
            </a:r>
          </a:p>
          <a:p>
            <a:pPr lvl="0"/>
            <a:r>
              <a:rPr lang="tr-TR" dirty="0" smtClean="0"/>
              <a:t>Suça Sürüklenen ve Mağdur Çocuklar kitabı</a:t>
            </a:r>
          </a:p>
          <a:p>
            <a:pPr lvl="0"/>
            <a:r>
              <a:rPr lang="tr-TR" dirty="0" smtClean="0"/>
              <a:t> Çocuk İstismarı Hakkında Hazırlanan Animasyon / İnönü PDR Topluluğu</a:t>
            </a:r>
          </a:p>
          <a:p>
            <a:r>
              <a:rPr lang="tr-TR" dirty="0" smtClean="0"/>
              <a:t>(</a:t>
            </a:r>
            <a:r>
              <a:rPr lang="tr-TR" u="sng" dirty="0" smtClean="0">
                <a:hlinkClick r:id="rId4"/>
              </a:rPr>
              <a:t>www.</a:t>
            </a:r>
            <a:r>
              <a:rPr lang="tr-TR" u="sng" dirty="0" err="1" smtClean="0">
                <a:hlinkClick r:id="rId4"/>
              </a:rPr>
              <a:t>youtube</a:t>
            </a:r>
            <a:r>
              <a:rPr lang="tr-TR" u="sng" dirty="0" smtClean="0">
                <a:hlinkClick r:id="rId4"/>
              </a:rPr>
              <a:t>.com/</a:t>
            </a:r>
            <a:r>
              <a:rPr lang="tr-TR" u="sng" dirty="0" err="1" smtClean="0">
                <a:hlinkClick r:id="rId4"/>
              </a:rPr>
              <a:t>watch</a:t>
            </a:r>
            <a:r>
              <a:rPr lang="tr-TR" u="sng" dirty="0" smtClean="0">
                <a:hlinkClick r:id="rId4"/>
              </a:rPr>
              <a:t>?v=Y-1Dz-</a:t>
            </a:r>
            <a:r>
              <a:rPr lang="tr-TR" u="sng" dirty="0" err="1" smtClean="0">
                <a:hlinkClick r:id="rId4"/>
              </a:rPr>
              <a:t>KvCAY</a:t>
            </a:r>
            <a:r>
              <a:rPr lang="tr-TR" dirty="0" smtClean="0"/>
              <a:t>)</a:t>
            </a:r>
          </a:p>
          <a:p>
            <a:pPr lvl="0"/>
            <a:r>
              <a:rPr lang="tr-TR" dirty="0" smtClean="0"/>
              <a:t>Gelişimi tehlikede olan çocukların nedenleri (</a:t>
            </a:r>
            <a:r>
              <a:rPr lang="tr-TR" u="sng" dirty="0" smtClean="0">
                <a:hlinkClick r:id="rId5"/>
              </a:rPr>
              <a:t>www.</a:t>
            </a:r>
            <a:r>
              <a:rPr lang="tr-TR" u="sng" dirty="0" err="1" smtClean="0">
                <a:hlinkClick r:id="rId5"/>
              </a:rPr>
              <a:t>slideshare</a:t>
            </a:r>
            <a:r>
              <a:rPr lang="tr-TR" u="sng" dirty="0" smtClean="0">
                <a:hlinkClick r:id="rId5"/>
              </a:rPr>
              <a:t>.net</a:t>
            </a:r>
            <a:r>
              <a:rPr lang="tr-TR" dirty="0" smtClean="0"/>
              <a:t>)</a:t>
            </a:r>
          </a:p>
          <a:p>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3142</Words>
  <Application>Microsoft Office PowerPoint</Application>
  <PresentationFormat>Ekran Gösterisi (4:3)</PresentationFormat>
  <Paragraphs>471</Paragraphs>
  <Slides>59</Slides>
  <Notes>0</Notes>
  <HiddenSlides>0</HiddenSlides>
  <MMClips>4</MMClips>
  <ScaleCrop>false</ScaleCrop>
  <HeadingPairs>
    <vt:vector size="4" baseType="variant">
      <vt:variant>
        <vt:lpstr>Tema</vt:lpstr>
      </vt:variant>
      <vt:variant>
        <vt:i4>1</vt:i4>
      </vt:variant>
      <vt:variant>
        <vt:lpstr>Slayt Başlıkları</vt:lpstr>
      </vt:variant>
      <vt:variant>
        <vt:i4>59</vt:i4>
      </vt:variant>
    </vt:vector>
  </HeadingPairs>
  <TitlesOfParts>
    <vt:vector size="60" baseType="lpstr">
      <vt:lpstr>Ofis Teması</vt:lpstr>
      <vt:lpstr>Gelişimi Tehlike Altında Olan Çocuklar</vt:lpstr>
      <vt:lpstr>Slayt 2</vt:lpstr>
      <vt:lpstr>Slayt 3</vt:lpstr>
      <vt:lpstr>GELİŞİMİ TEHLİKE ALTINDA OLAN ÇOCUKLARA (RİSK) İLİŞKİN TANIMLAMA VE YAKLAŞIMLAR</vt:lpstr>
      <vt:lpstr>GELİŞİMİ TEHLİKE ALTINDA OLAN ÇOCUKLARA (RİSK) İLİŞKİN TANIMLAMA VE YAKLAŞIMLAR</vt:lpstr>
      <vt:lpstr>GELİŞİMİ TEHLİKE ALTINDA OLAN ÇOCUKLARA (RİSK) İLİŞKİN TANIMLAMA VE YAKLAŞIMLAR</vt:lpstr>
      <vt:lpstr>GELİŞİMİ TEHLİKE ALTINDA OLAN ÇOCUKLARA (RİSK) İLİŞKİN TANIMLAMA VE YAKLAŞIMLAR</vt:lpstr>
      <vt:lpstr>GELİŞİMİ TEHLİKE ALTINDA OLAN ÇOCUKLARA (RİSK) İLİŞKİN TANIMLAMA VE YAKLAŞIMLAR</vt:lpstr>
      <vt:lpstr>Doğum Öncesi Risk Faktörleri</vt:lpstr>
      <vt:lpstr>Doğum Öncesi Risk Faktörleri</vt:lpstr>
      <vt:lpstr>Doğum Öncesi Risk Faktörleri</vt:lpstr>
      <vt:lpstr>Doğum Öncesi Risk Faktörleri</vt:lpstr>
      <vt:lpstr>RİSK GRUBU ÇOCUKLARDA SINIFLAMA</vt:lpstr>
      <vt:lpstr>RİSK GRUBU ÇOCUKLARDA SINIFLAMA</vt:lpstr>
      <vt:lpstr>RİSK GRUBU ÇOCUKLARDA SINIFLAMA</vt:lpstr>
      <vt:lpstr>RİSK GRUBU ÇOCUKLARDA SINIFLAMA</vt:lpstr>
      <vt:lpstr>BİYOLOJİK RİSK GRUBU İÇİNDE OLAN ÇOCUKLAR:</vt:lpstr>
      <vt:lpstr>Prematüre Bebeklerin Nedenleri</vt:lpstr>
      <vt:lpstr>Düşük Doğum Ağırlıklı Bebeklerin Nedenleri</vt:lpstr>
      <vt:lpstr>Gelişimsel Özellikleri</vt:lpstr>
      <vt:lpstr>Gelişimsel Özellikleri</vt:lpstr>
      <vt:lpstr>Önlemler ve öneriler</vt:lpstr>
      <vt:lpstr>Slayt 23</vt:lpstr>
      <vt:lpstr>Slayt 24</vt:lpstr>
      <vt:lpstr>SOSYAL – ÇEVRESEL RİSK GRUBU İÇİNDE: RİSK FAKTÖRÜ OLARAK YOKSULLUK </vt:lpstr>
      <vt:lpstr>Slayt 26</vt:lpstr>
      <vt:lpstr>ÇOCUK İHMALİ VE İSTİSMARI</vt:lpstr>
      <vt:lpstr>ÇOCUK İHMALİ VE İSTİSMARI</vt:lpstr>
      <vt:lpstr>ÇOCUK İHMALİ VE İSTİSMARI</vt:lpstr>
      <vt:lpstr>İhmal ve İstismarın Nedenler</vt:lpstr>
      <vt:lpstr>İhmal ve İstismarın Nedenler</vt:lpstr>
      <vt:lpstr>İhmal ve İstismarın Nedenler</vt:lpstr>
      <vt:lpstr>Slayt 33</vt:lpstr>
      <vt:lpstr>3.2 Çocuk İhmali ve İstismarının Sınıflandırılması</vt:lpstr>
      <vt:lpstr>FİZİKSEL İSTİSMAR</vt:lpstr>
      <vt:lpstr>FİZİKSEL İSTİSMAR</vt:lpstr>
      <vt:lpstr>FİZİKSEL İSTİSMAR</vt:lpstr>
      <vt:lpstr>FİZİKSEL İHMAL </vt:lpstr>
      <vt:lpstr>FİZİKSEL İHMAL</vt:lpstr>
      <vt:lpstr>FİZİKSEL İHMAL</vt:lpstr>
      <vt:lpstr>DUYGUSAL İHMAL VE İSTİSMAR </vt:lpstr>
      <vt:lpstr>CİNSEL İSTİSMAR </vt:lpstr>
      <vt:lpstr>CİNSEL İSTİSMAR </vt:lpstr>
      <vt:lpstr>CİNSEL İSTİSMAR</vt:lpstr>
      <vt:lpstr>CİNSEL İSTİSMAR</vt:lpstr>
      <vt:lpstr>Çocuklar Neden İstismar Olayını Anlatamazlar ?</vt:lpstr>
      <vt:lpstr>Çocuk İstismara Uğradığını Söylüyorsa Ne Yapılmalı ?</vt:lpstr>
      <vt:lpstr>Toplumumuzu Çocuk İhmalinden Korumak İçin Ne Yapılmalı ?</vt:lpstr>
      <vt:lpstr>Slayt 49</vt:lpstr>
      <vt:lpstr>Slayt 50</vt:lpstr>
      <vt:lpstr>SUÇA İTİLEN ÇOCUKLAR</vt:lpstr>
      <vt:lpstr>Çocuğu Suça Yönlendiren Nedenler</vt:lpstr>
      <vt:lpstr>Gelişimsel Açıdan Bakarsak ..!!</vt:lpstr>
      <vt:lpstr>Gelişimsel Açıdan Bakarsak ..!!</vt:lpstr>
      <vt:lpstr>Gelişimsel Açıdan Bakarsak ..!!</vt:lpstr>
      <vt:lpstr>GELİŞİMİ TEHLİKE ALTINDA OLAN ÇOCUKLAR İÇİN TEK ÇÖZÜM ; ERKEN ÇOCUKLUK EĞİTİMİ </vt:lpstr>
      <vt:lpstr>GELİŞİMİ TEHLİKE ALTINDA OLAN ÇOCUKLAR İÇİN TEK ÇÖZÜM ; ERKEN ÇOCUKLUK EĞİTİMİ </vt:lpstr>
      <vt:lpstr>Slayt 58</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Gelişimi Tehlike Altında Olan Çocuklar</dc:title>
  <dc:creator>smyo</dc:creator>
  <cp:lastModifiedBy>smyo</cp:lastModifiedBy>
  <cp:revision>26</cp:revision>
  <dcterms:created xsi:type="dcterms:W3CDTF">2018-02-07T12:47:14Z</dcterms:created>
  <dcterms:modified xsi:type="dcterms:W3CDTF">2018-03-08T10:07:23Z</dcterms:modified>
</cp:coreProperties>
</file>