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3" r:id="rId2"/>
    <p:sldMasterId id="2147483661" r:id="rId3"/>
  </p:sldMasterIdLst>
  <p:notesMasterIdLst>
    <p:notesMasterId r:id="rId20"/>
  </p:notesMasterIdLst>
  <p:handoutMasterIdLst>
    <p:handoutMasterId r:id="rId21"/>
  </p:handoutMasterIdLst>
  <p:sldIdLst>
    <p:sldId id="280" r:id="rId4"/>
    <p:sldId id="262"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4" d="100"/>
          <a:sy n="84" d="100"/>
        </p:scale>
        <p:origin x="1354"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4665B9-92C5-45B0-9E40-165310C765CC}" type="datetimeFigureOut">
              <a:rPr lang="tr-TR" smtClean="0"/>
              <a:t>17.03.2020</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2D8FB1E-BD59-4E2E-AC7F-13D3C730426A}" type="slidenum">
              <a:rPr lang="tr-TR" smtClean="0"/>
              <a:t>‹#›</a:t>
            </a:fld>
            <a:endParaRPr lang="tr-TR"/>
          </a:p>
        </p:txBody>
      </p:sp>
    </p:spTree>
    <p:extLst>
      <p:ext uri="{BB962C8B-B14F-4D97-AF65-F5344CB8AC3E}">
        <p14:creationId xmlns:p14="http://schemas.microsoft.com/office/powerpoint/2010/main" val="403120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5A02CF-3250-4FCD-B129-79C5ACD7A96E}" type="datetimeFigureOut">
              <a:rPr lang="en-US" smtClean="0"/>
              <a:pPr/>
              <a:t>3/17/2020</a:t>
            </a:fld>
            <a:endParaRPr lang="en-US"/>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710D4-EDC7-4B0C-BFB9-BA20C608A05C}" type="slidenum">
              <a:rPr lang="en-US" smtClean="0"/>
              <a:pPr/>
              <a:t>‹#›</a:t>
            </a:fld>
            <a:endParaRPr lang="en-US"/>
          </a:p>
        </p:txBody>
      </p:sp>
    </p:spTree>
    <p:extLst>
      <p:ext uri="{BB962C8B-B14F-4D97-AF65-F5344CB8AC3E}">
        <p14:creationId xmlns:p14="http://schemas.microsoft.com/office/powerpoint/2010/main" val="541846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51710D4-EDC7-4B0C-BFB9-BA20C608A05C}" type="slidenum">
              <a:rPr lang="en-US" smtClean="0"/>
              <a:pPr/>
              <a:t>9</a:t>
            </a:fld>
            <a:endParaRPr lang="en-US"/>
          </a:p>
        </p:txBody>
      </p:sp>
    </p:spTree>
    <p:extLst>
      <p:ext uri="{BB962C8B-B14F-4D97-AF65-F5344CB8AC3E}">
        <p14:creationId xmlns:p14="http://schemas.microsoft.com/office/powerpoint/2010/main" val="237258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3 Veri Yer Tutucusu"/>
          <p:cNvSpPr>
            <a:spLocks noGrp="1"/>
          </p:cNvSpPr>
          <p:nvPr>
            <p:ph type="dt" sz="half" idx="10"/>
          </p:nvPr>
        </p:nvSpPr>
        <p:spPr/>
        <p:txBody>
          <a:bodyPr/>
          <a:lstStyle/>
          <a:p>
            <a:fld id="{3F400484-8F54-4719-B44D-38DEE57803C0}" type="datetime1">
              <a:rPr lang="en-US" smtClean="0"/>
              <a:pPr/>
              <a:t>3/17/2020</a:t>
            </a:fld>
            <a:endParaRPr lang="en-US"/>
          </a:p>
        </p:txBody>
      </p:sp>
      <p:sp>
        <p:nvSpPr>
          <p:cNvPr id="5" name="4 Altbilgi Yer Tutucusu"/>
          <p:cNvSpPr>
            <a:spLocks noGrp="1"/>
          </p:cNvSpPr>
          <p:nvPr>
            <p:ph type="ftr" sz="quarter" idx="11"/>
          </p:nvPr>
        </p:nvSpPr>
        <p:spPr/>
        <p:txBody>
          <a:bodyPr/>
          <a:lstStyle/>
          <a:p>
            <a:r>
              <a:rPr lang="en-US" smtClean="0"/>
              <a:t>Doğrusal Programlama</a:t>
            </a:r>
            <a:endParaRPr lang="en-US"/>
          </a:p>
        </p:txBody>
      </p:sp>
      <p:sp>
        <p:nvSpPr>
          <p:cNvPr id="6" name="5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a:p>
        </p:txBody>
      </p:sp>
      <p:sp>
        <p:nvSpPr>
          <p:cNvPr id="4" name="3 Veri Yer Tutucusu"/>
          <p:cNvSpPr>
            <a:spLocks noGrp="1"/>
          </p:cNvSpPr>
          <p:nvPr>
            <p:ph type="dt" sz="half" idx="10"/>
          </p:nvPr>
        </p:nvSpPr>
        <p:spPr/>
        <p:txBody>
          <a:bodyPr/>
          <a:lstStyle/>
          <a:p>
            <a:fld id="{AD3243EA-2D61-44E1-8A60-3A2F3564A728}" type="datetime1">
              <a:rPr lang="en-US" smtClean="0"/>
              <a:pPr/>
              <a:t>3/17/2020</a:t>
            </a:fld>
            <a:endParaRPr lang="en-US"/>
          </a:p>
        </p:txBody>
      </p:sp>
      <p:sp>
        <p:nvSpPr>
          <p:cNvPr id="5" name="4 Altbilgi Yer Tutucusu"/>
          <p:cNvSpPr>
            <a:spLocks noGrp="1"/>
          </p:cNvSpPr>
          <p:nvPr>
            <p:ph type="ftr" sz="quarter" idx="11"/>
          </p:nvPr>
        </p:nvSpPr>
        <p:spPr/>
        <p:txBody>
          <a:bodyPr/>
          <a:lstStyle/>
          <a:p>
            <a:r>
              <a:rPr lang="en-US" smtClean="0"/>
              <a:t>Doğrusal Programlama</a:t>
            </a:r>
            <a:endParaRPr lang="en-US"/>
          </a:p>
        </p:txBody>
      </p:sp>
      <p:sp>
        <p:nvSpPr>
          <p:cNvPr id="6" name="5 Slayt Numarası Yer Tutucusu"/>
          <p:cNvSpPr>
            <a:spLocks noGrp="1"/>
          </p:cNvSpPr>
          <p:nvPr>
            <p:ph type="sldNum" sz="quarter" idx="12"/>
          </p:nvPr>
        </p:nvSpPr>
        <p:spPr/>
        <p:txBody>
          <a:bodyPr/>
          <a:lstStyle/>
          <a:p>
            <a:fld id="{48E7422C-5B8F-47FC-9D5F-C0416EE68BD4}" type="slidenum">
              <a:rPr lang="en-US" smtClean="0"/>
              <a:pPr/>
              <a:t>‹#›</a:t>
            </a:fld>
            <a:r>
              <a:rPr lang="tr-TR" dirty="0" smtClean="0"/>
              <a:t>/57</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FC96400-9091-4BA9-9F7A-4142E9A72021}" type="datetime1">
              <a:rPr lang="en-US" smtClean="0"/>
              <a:pPr/>
              <a:t>3/17/2020</a:t>
            </a:fld>
            <a:endParaRPr lang="en-US"/>
          </a:p>
        </p:txBody>
      </p:sp>
      <p:sp>
        <p:nvSpPr>
          <p:cNvPr id="4" name="3 Altbilgi Yer Tutucusu"/>
          <p:cNvSpPr>
            <a:spLocks noGrp="1"/>
          </p:cNvSpPr>
          <p:nvPr>
            <p:ph type="ftr" sz="quarter" idx="11"/>
          </p:nvPr>
        </p:nvSpPr>
        <p:spPr/>
        <p:txBody>
          <a:bodyPr/>
          <a:lstStyle/>
          <a:p>
            <a:r>
              <a:rPr lang="en-US" smtClean="0"/>
              <a:t>Doğrusal Programlama</a:t>
            </a:r>
            <a:endParaRPr lang="en-US"/>
          </a:p>
        </p:txBody>
      </p:sp>
      <p:sp>
        <p:nvSpPr>
          <p:cNvPr id="5" name="4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B3C7B929-C993-41DC-B192-28E3263B7D21}" type="datetime1">
              <a:rPr lang="en-US" smtClean="0"/>
              <a:pPr/>
              <a:t>3/17/2020</a:t>
            </a:fld>
            <a:endParaRPr lang="en-US"/>
          </a:p>
        </p:txBody>
      </p:sp>
      <p:sp>
        <p:nvSpPr>
          <p:cNvPr id="5" name="4 Altbilgi Yer Tutucusu"/>
          <p:cNvSpPr>
            <a:spLocks noGrp="1"/>
          </p:cNvSpPr>
          <p:nvPr>
            <p:ph type="ftr" sz="quarter" idx="11"/>
          </p:nvPr>
        </p:nvSpPr>
        <p:spPr/>
        <p:txBody>
          <a:bodyPr/>
          <a:lstStyle/>
          <a:p>
            <a:r>
              <a:rPr lang="en-US" smtClean="0"/>
              <a:t>Doğrusal Programlama</a:t>
            </a:r>
            <a:endParaRPr lang="en-US"/>
          </a:p>
        </p:txBody>
      </p:sp>
      <p:sp>
        <p:nvSpPr>
          <p:cNvPr id="6" name="5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Veri Yer Tutucusu"/>
          <p:cNvSpPr>
            <a:spLocks noGrp="1"/>
          </p:cNvSpPr>
          <p:nvPr>
            <p:ph type="dt" sz="half" idx="10"/>
          </p:nvPr>
        </p:nvSpPr>
        <p:spPr/>
        <p:txBody>
          <a:bodyPr/>
          <a:lstStyle/>
          <a:p>
            <a:fld id="{C42DA922-D961-4A78-AC79-032B5E20D0AB}" type="datetime1">
              <a:rPr lang="en-US" smtClean="0"/>
              <a:pPr/>
              <a:t>3/17/2020</a:t>
            </a:fld>
            <a:endParaRPr lang="en-US"/>
          </a:p>
        </p:txBody>
      </p:sp>
      <p:sp>
        <p:nvSpPr>
          <p:cNvPr id="6" name="5 Altbilgi Yer Tutucusu"/>
          <p:cNvSpPr>
            <a:spLocks noGrp="1"/>
          </p:cNvSpPr>
          <p:nvPr>
            <p:ph type="ftr" sz="quarter" idx="11"/>
          </p:nvPr>
        </p:nvSpPr>
        <p:spPr/>
        <p:txBody>
          <a:bodyPr/>
          <a:lstStyle/>
          <a:p>
            <a:r>
              <a:rPr lang="en-US" smtClean="0"/>
              <a:t>Doğrusal Programlama</a:t>
            </a:r>
            <a:endParaRPr lang="en-US"/>
          </a:p>
        </p:txBody>
      </p:sp>
      <p:sp>
        <p:nvSpPr>
          <p:cNvPr id="7" name="6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Veri Yer Tutucusu"/>
          <p:cNvSpPr>
            <a:spLocks noGrp="1"/>
          </p:cNvSpPr>
          <p:nvPr>
            <p:ph type="dt" sz="half" idx="10"/>
          </p:nvPr>
        </p:nvSpPr>
        <p:spPr/>
        <p:txBody>
          <a:bodyPr/>
          <a:lstStyle/>
          <a:p>
            <a:fld id="{59269982-FA5A-49E6-98F9-6A459CB26B4B}" type="datetime1">
              <a:rPr lang="en-US" smtClean="0"/>
              <a:pPr/>
              <a:t>3/17/2020</a:t>
            </a:fld>
            <a:endParaRPr lang="en-US"/>
          </a:p>
        </p:txBody>
      </p:sp>
      <p:sp>
        <p:nvSpPr>
          <p:cNvPr id="8" name="7 Altbilgi Yer Tutucusu"/>
          <p:cNvSpPr>
            <a:spLocks noGrp="1"/>
          </p:cNvSpPr>
          <p:nvPr>
            <p:ph type="ftr" sz="quarter" idx="11"/>
          </p:nvPr>
        </p:nvSpPr>
        <p:spPr/>
        <p:txBody>
          <a:bodyPr/>
          <a:lstStyle/>
          <a:p>
            <a:r>
              <a:rPr lang="en-US" smtClean="0"/>
              <a:t>Doğrusal Programlama</a:t>
            </a:r>
            <a:endParaRPr lang="en-US"/>
          </a:p>
        </p:txBody>
      </p:sp>
      <p:sp>
        <p:nvSpPr>
          <p:cNvPr id="9" name="8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Veri Yer Tutucusu"/>
          <p:cNvSpPr>
            <a:spLocks noGrp="1"/>
          </p:cNvSpPr>
          <p:nvPr>
            <p:ph type="dt" sz="half" idx="10"/>
          </p:nvPr>
        </p:nvSpPr>
        <p:spPr/>
        <p:txBody>
          <a:bodyPr/>
          <a:lstStyle/>
          <a:p>
            <a:fld id="{CE74F0D0-159D-47B8-A07D-E11E6F0C6436}" type="datetime1">
              <a:rPr lang="en-US" smtClean="0"/>
              <a:pPr/>
              <a:t>3/17/2020</a:t>
            </a:fld>
            <a:endParaRPr lang="en-US"/>
          </a:p>
        </p:txBody>
      </p:sp>
      <p:sp>
        <p:nvSpPr>
          <p:cNvPr id="4" name="3 Altbilgi Yer Tutucusu"/>
          <p:cNvSpPr>
            <a:spLocks noGrp="1"/>
          </p:cNvSpPr>
          <p:nvPr>
            <p:ph type="ftr" sz="quarter" idx="11"/>
          </p:nvPr>
        </p:nvSpPr>
        <p:spPr/>
        <p:txBody>
          <a:bodyPr/>
          <a:lstStyle/>
          <a:p>
            <a:r>
              <a:rPr lang="en-US" smtClean="0"/>
              <a:t>Doğrusal Programlama</a:t>
            </a:r>
            <a:endParaRPr lang="en-US"/>
          </a:p>
        </p:txBody>
      </p:sp>
      <p:sp>
        <p:nvSpPr>
          <p:cNvPr id="5" name="4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2CE3D4D9-47FD-42D9-840E-E62B682FD1C3}" type="datetime1">
              <a:rPr lang="en-US" smtClean="0"/>
              <a:pPr/>
              <a:t>3/17/2020</a:t>
            </a:fld>
            <a:endParaRPr lang="en-US"/>
          </a:p>
        </p:txBody>
      </p:sp>
      <p:sp>
        <p:nvSpPr>
          <p:cNvPr id="3" name="2 Altbilgi Yer Tutucusu"/>
          <p:cNvSpPr>
            <a:spLocks noGrp="1"/>
          </p:cNvSpPr>
          <p:nvPr>
            <p:ph type="ftr" sz="quarter" idx="11"/>
          </p:nvPr>
        </p:nvSpPr>
        <p:spPr/>
        <p:txBody>
          <a:bodyPr/>
          <a:lstStyle/>
          <a:p>
            <a:r>
              <a:rPr lang="en-US" smtClean="0"/>
              <a:t>Doğrusal Programlama</a:t>
            </a:r>
            <a:endParaRPr lang="en-US"/>
          </a:p>
        </p:txBody>
      </p:sp>
      <p:sp>
        <p:nvSpPr>
          <p:cNvPr id="4" name="3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40C7158-C00B-4C3D-A44D-E39829871A45}" type="datetime1">
              <a:rPr lang="en-US" smtClean="0"/>
              <a:pPr/>
              <a:t>3/17/2020</a:t>
            </a:fld>
            <a:endParaRPr lang="en-US"/>
          </a:p>
        </p:txBody>
      </p:sp>
      <p:sp>
        <p:nvSpPr>
          <p:cNvPr id="6" name="5 Altbilgi Yer Tutucusu"/>
          <p:cNvSpPr>
            <a:spLocks noGrp="1"/>
          </p:cNvSpPr>
          <p:nvPr>
            <p:ph type="ftr" sz="quarter" idx="11"/>
          </p:nvPr>
        </p:nvSpPr>
        <p:spPr/>
        <p:txBody>
          <a:bodyPr/>
          <a:lstStyle/>
          <a:p>
            <a:r>
              <a:rPr lang="en-US" smtClean="0"/>
              <a:t>Doğrusal Programlama</a:t>
            </a:r>
            <a:endParaRPr lang="en-US"/>
          </a:p>
        </p:txBody>
      </p:sp>
      <p:sp>
        <p:nvSpPr>
          <p:cNvPr id="7" name="6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855DC526-04F5-46DB-8601-5396FF07589F}" type="datetime1">
              <a:rPr lang="en-US" smtClean="0"/>
              <a:pPr/>
              <a:t>3/17/2020</a:t>
            </a:fld>
            <a:endParaRPr lang="en-US"/>
          </a:p>
        </p:txBody>
      </p:sp>
      <p:sp>
        <p:nvSpPr>
          <p:cNvPr id="6" name="5 Altbilgi Yer Tutucusu"/>
          <p:cNvSpPr>
            <a:spLocks noGrp="1"/>
          </p:cNvSpPr>
          <p:nvPr>
            <p:ph type="ftr" sz="quarter" idx="11"/>
          </p:nvPr>
        </p:nvSpPr>
        <p:spPr/>
        <p:txBody>
          <a:bodyPr/>
          <a:lstStyle/>
          <a:p>
            <a:r>
              <a:rPr lang="en-US" smtClean="0"/>
              <a:t>Doğrusal Programlama</a:t>
            </a:r>
            <a:endParaRPr lang="en-US"/>
          </a:p>
        </p:txBody>
      </p:sp>
      <p:sp>
        <p:nvSpPr>
          <p:cNvPr id="7" name="6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fld id="{AE909F6B-0B2A-4B69-8883-6DD58BCB3BA0}" type="datetime1">
              <a:rPr lang="en-US" smtClean="0"/>
              <a:pPr/>
              <a:t>3/17/2020</a:t>
            </a:fld>
            <a:endParaRPr lang="en-US"/>
          </a:p>
        </p:txBody>
      </p:sp>
      <p:sp>
        <p:nvSpPr>
          <p:cNvPr id="5" name="4 Altbilgi Yer Tutucusu"/>
          <p:cNvSpPr>
            <a:spLocks noGrp="1"/>
          </p:cNvSpPr>
          <p:nvPr>
            <p:ph type="ftr" sz="quarter" idx="11"/>
          </p:nvPr>
        </p:nvSpPr>
        <p:spPr/>
        <p:txBody>
          <a:bodyPr/>
          <a:lstStyle/>
          <a:p>
            <a:r>
              <a:rPr lang="en-US" smtClean="0"/>
              <a:t>Doğrusal Programlama</a:t>
            </a:r>
            <a:endParaRPr lang="en-US"/>
          </a:p>
        </p:txBody>
      </p:sp>
      <p:sp>
        <p:nvSpPr>
          <p:cNvPr id="6" name="5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fld id="{27325462-FF11-4C8A-B9D2-8322240A3EDF}" type="datetime1">
              <a:rPr lang="en-US" smtClean="0"/>
              <a:pPr/>
              <a:t>3/17/2020</a:t>
            </a:fld>
            <a:endParaRPr lang="en-US"/>
          </a:p>
        </p:txBody>
      </p:sp>
      <p:sp>
        <p:nvSpPr>
          <p:cNvPr id="5" name="4 Altbilgi Yer Tutucusu"/>
          <p:cNvSpPr>
            <a:spLocks noGrp="1"/>
          </p:cNvSpPr>
          <p:nvPr>
            <p:ph type="ftr" sz="quarter" idx="11"/>
          </p:nvPr>
        </p:nvSpPr>
        <p:spPr/>
        <p:txBody>
          <a:bodyPr/>
          <a:lstStyle/>
          <a:p>
            <a:r>
              <a:rPr lang="en-US" smtClean="0"/>
              <a:t>Doğrusal Programlama</a:t>
            </a:r>
            <a:endParaRPr lang="en-US"/>
          </a:p>
        </p:txBody>
      </p:sp>
      <p:sp>
        <p:nvSpPr>
          <p:cNvPr id="6" name="5 Slayt Numarası Yer Tutucusu"/>
          <p:cNvSpPr>
            <a:spLocks noGrp="1"/>
          </p:cNvSpPr>
          <p:nvPr>
            <p:ph type="sldNum" sz="quarter" idx="12"/>
          </p:nvPr>
        </p:nvSpPr>
        <p:spPr/>
        <p:txBody>
          <a:bodyPr/>
          <a:lstStyle/>
          <a:p>
            <a:fld id="{48E7422C-5B8F-47FC-9D5F-C0416EE68BD4}"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2966BD5-783B-424D-B5AC-F37C302F2994}"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C7A1EF0-CD3C-4C10-8C20-97B5DA745099}" type="slidenum">
              <a:rPr lang="tr-TR" smtClean="0"/>
              <a:t>‹#›</a:t>
            </a:fld>
            <a:endParaRPr lang="tr-T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03FA319-28F9-4F84-975E-61EB73A9B313}"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F7F4D21-F43C-4B63-BBB5-CA8E4677947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C96400-9091-4BA9-9F7A-4142E9A72021}" type="datetime1">
              <a:rPr lang="en-US" smtClean="0"/>
              <a:pPr/>
              <a:t>3/17/2020</a:t>
            </a:fld>
            <a:endParaRPr lang="en-US"/>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Doğrusal Programlama</a:t>
            </a:r>
            <a:endParaRPr lang="en-US"/>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E7422C-5B8F-47FC-9D5F-C0416EE68B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66BD5-783B-424D-B5AC-F37C302F2994}" type="datetimeFigureOut">
              <a:rPr lang="tr-TR" smtClean="0"/>
              <a:t>17.03.2020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A1EF0-CD3C-4C10-8C20-97B5DA745099}"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FA319-28F9-4F84-975E-61EB73A9B313}" type="datetimeFigureOut">
              <a:rPr lang="tr-TR" smtClean="0"/>
              <a:pPr/>
              <a:t>17.03.2020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F4D21-F43C-4B63-BBB5-CA8E4677947F}" type="slidenum">
              <a:rPr lang="tr-TR" smtClean="0"/>
              <a:pPr/>
              <a:t>‹#›</a:t>
            </a:fld>
            <a:r>
              <a:rPr lang="tr-TR" dirty="0" smtClean="0"/>
              <a:t>/57</a:t>
            </a:r>
            <a:endParaRPr lang="tr-TR"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9" descr="sunu kapak">
            <a:extLst>
              <a:ext uri="{FF2B5EF4-FFF2-40B4-BE49-F238E27FC236}">
                <a16:creationId xmlns:a16="http://schemas.microsoft.com/office/drawing/2014/main" id="{E8BCFD34-F718-B241-809E-1653E19568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Dikdörtgen 1">
            <a:extLst>
              <a:ext uri="{FF2B5EF4-FFF2-40B4-BE49-F238E27FC236}">
                <a16:creationId xmlns:a16="http://schemas.microsoft.com/office/drawing/2014/main" id="{9F802950-F958-5C49-A6CE-74E0AF3EAFA2}"/>
              </a:ext>
            </a:extLst>
          </p:cNvPr>
          <p:cNvSpPr>
            <a:spLocks noChangeArrowheads="1"/>
          </p:cNvSpPr>
          <p:nvPr/>
        </p:nvSpPr>
        <p:spPr bwMode="auto">
          <a:xfrm>
            <a:off x="4211960" y="4509120"/>
            <a:ext cx="3165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1800" b="1" dirty="0"/>
              <a:t>PROF. DR. VEDAT CEYHAN</a:t>
            </a:r>
          </a:p>
        </p:txBody>
      </p:sp>
      <p:sp>
        <p:nvSpPr>
          <p:cNvPr id="3" name="Metin kutusu 2"/>
          <p:cNvSpPr txBox="1"/>
          <p:nvPr/>
        </p:nvSpPr>
        <p:spPr>
          <a:xfrm>
            <a:off x="3347864" y="2564904"/>
            <a:ext cx="5112568" cy="1200329"/>
          </a:xfrm>
          <a:prstGeom prst="rect">
            <a:avLst/>
          </a:prstGeom>
          <a:noFill/>
        </p:spPr>
        <p:txBody>
          <a:bodyPr wrap="square" rtlCol="0">
            <a:spAutoFit/>
          </a:bodyPr>
          <a:lstStyle/>
          <a:p>
            <a:pPr algn="ctr"/>
            <a:r>
              <a:rPr lang="tr-TR" sz="3600" dirty="0" smtClean="0">
                <a:latin typeface="+mn-lt"/>
              </a:rPr>
              <a:t>TAM SAYILI PROGRAMLAMA</a:t>
            </a:r>
            <a:endParaRPr lang="tr-TR" sz="3600" dirty="0">
              <a:latin typeface="+mn-lt"/>
            </a:endParaRPr>
          </a:p>
        </p:txBody>
      </p:sp>
    </p:spTree>
    <p:extLst>
      <p:ext uri="{BB962C8B-B14F-4D97-AF65-F5344CB8AC3E}">
        <p14:creationId xmlns:p14="http://schemas.microsoft.com/office/powerpoint/2010/main" val="196724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Tam sayılı doğrusal programlama nedir?</a:t>
            </a:r>
          </a:p>
          <a:p>
            <a:r>
              <a:rPr lang="tr-TR" dirty="0" smtClean="0"/>
              <a:t>Unsurları nelerdir?</a:t>
            </a:r>
          </a:p>
          <a:p>
            <a:r>
              <a:rPr lang="tr-TR" dirty="0" smtClean="0"/>
              <a:t>Varsayımları nelerdir?</a:t>
            </a:r>
          </a:p>
          <a:p>
            <a:r>
              <a:rPr lang="tr-TR" dirty="0" smtClean="0"/>
              <a:t>Kullanım alanları</a:t>
            </a:r>
          </a:p>
          <a:p>
            <a:r>
              <a:rPr lang="tr-TR" dirty="0" smtClean="0"/>
              <a:t>Tam sayılı doğrusal programlama tipleri</a:t>
            </a:r>
          </a:p>
          <a:p>
            <a:r>
              <a:rPr lang="tr-TR" dirty="0" smtClean="0"/>
              <a:t>Genel </a:t>
            </a:r>
            <a:r>
              <a:rPr lang="tr-TR" dirty="0" err="1" smtClean="0"/>
              <a:t>formülasyonu</a:t>
            </a:r>
            <a:endParaRPr lang="tr-TR" dirty="0" smtClean="0"/>
          </a:p>
          <a:p>
            <a:r>
              <a:rPr lang="tr-TR" dirty="0" smtClean="0"/>
              <a:t>Örnek uygulamalar </a:t>
            </a:r>
            <a:endParaRPr lang="en-US" dirty="0"/>
          </a:p>
        </p:txBody>
      </p:sp>
      <p:sp>
        <p:nvSpPr>
          <p:cNvPr id="6" name="Başlık 5"/>
          <p:cNvSpPr>
            <a:spLocks noGrp="1"/>
          </p:cNvSpPr>
          <p:nvPr>
            <p:ph type="title"/>
          </p:nvPr>
        </p:nvSpPr>
        <p:spPr/>
        <p:txBody>
          <a:bodyPr/>
          <a:lstStyle/>
          <a:p>
            <a:endParaRPr lang="en-US"/>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Tam sayılı doğrusal programlama;</a:t>
            </a:r>
            <a:endParaRPr lang="en-US" dirty="0"/>
          </a:p>
        </p:txBody>
      </p:sp>
      <p:sp>
        <p:nvSpPr>
          <p:cNvPr id="3" name="İçerik Yer Tutucusu 2"/>
          <p:cNvSpPr>
            <a:spLocks noGrp="1"/>
          </p:cNvSpPr>
          <p:nvPr>
            <p:ph idx="1"/>
          </p:nvPr>
        </p:nvSpPr>
        <p:spPr/>
        <p:txBody>
          <a:bodyPr>
            <a:normAutofit/>
          </a:bodyPr>
          <a:lstStyle/>
          <a:p>
            <a:pPr algn="just"/>
            <a:r>
              <a:rPr lang="tr-TR" sz="2400" dirty="0" smtClean="0"/>
              <a:t>Modelde kullanılan değişkenlerin bir ya da daha fazlasının tam sayı olduğu doğrusal programlama tekniğidir.</a:t>
            </a:r>
          </a:p>
          <a:p>
            <a:pPr algn="just"/>
            <a:r>
              <a:rPr lang="tr-TR" sz="2400" dirty="0"/>
              <a:t>Tam </a:t>
            </a:r>
            <a:r>
              <a:rPr lang="tr-TR" sz="2400" dirty="0" smtClean="0"/>
              <a:t>sayılı doğrusal </a:t>
            </a:r>
            <a:r>
              <a:rPr lang="tr-TR" sz="2400" dirty="0"/>
              <a:t>programlama tekniği, doğrusal programlamanın bir uzantısı olup doğrusal programlamada meydana gelebilecek gerçekçi olmayan sonuçları ortadan kaldırmayı amaçlamaktadır. </a:t>
            </a:r>
            <a:endParaRPr lang="tr-TR" sz="2400" dirty="0" smtClean="0"/>
          </a:p>
          <a:p>
            <a:pPr algn="just"/>
            <a:r>
              <a:rPr lang="tr-TR" sz="2400" dirty="0" smtClean="0"/>
              <a:t>Örneğin </a:t>
            </a:r>
            <a:r>
              <a:rPr lang="tr-TR" sz="2400" dirty="0"/>
              <a:t>bir üretim probleminde masa ve sandalye üretimi yapılacaksa sonuçların kesirli çıkması gerçekçi olmamaktadır. Sonuçların tam sayıya yuvarlatılması bazı kısıtları bozabileceği için çözüm olmamaktadır. Tam sayılı programlama tekniği, kısıtları bozmadan sonucun tam sayı olmasını sağlamaktadır.</a:t>
            </a:r>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327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DP ile arasındaki fark;</a:t>
            </a:r>
            <a:endParaRPr lang="tr-TR" dirty="0"/>
          </a:p>
        </p:txBody>
      </p:sp>
      <p:sp>
        <p:nvSpPr>
          <p:cNvPr id="3" name="İçerik Yer Tutucusu 2"/>
          <p:cNvSpPr>
            <a:spLocks noGrp="1"/>
          </p:cNvSpPr>
          <p:nvPr>
            <p:ph idx="1"/>
          </p:nvPr>
        </p:nvSpPr>
        <p:spPr/>
        <p:txBody>
          <a:bodyPr/>
          <a:lstStyle/>
          <a:p>
            <a:pPr algn="just"/>
            <a:r>
              <a:rPr lang="tr-TR" dirty="0"/>
              <a:t>Doğrusal Programlama modelinde karar değişkenlerinin </a:t>
            </a:r>
            <a:r>
              <a:rPr lang="tr-TR" u="sng" dirty="0"/>
              <a:t>sıfır ve sıfırdan büyük </a:t>
            </a:r>
            <a:r>
              <a:rPr lang="tr-TR" dirty="0"/>
              <a:t>olma koşulu </a:t>
            </a:r>
            <a:r>
              <a:rPr lang="tr-TR" dirty="0" smtClean="0"/>
              <a:t>aranırken; </a:t>
            </a:r>
          </a:p>
          <a:p>
            <a:pPr algn="just"/>
            <a:r>
              <a:rPr lang="tr-TR" dirty="0"/>
              <a:t>Tam Sayılı Doğrusal Programlama da değişken değerlerinin </a:t>
            </a:r>
            <a:r>
              <a:rPr lang="tr-TR" u="sng" dirty="0"/>
              <a:t>sıfıra eşit </a:t>
            </a:r>
            <a:r>
              <a:rPr lang="tr-TR" dirty="0"/>
              <a:t>ve </a:t>
            </a:r>
            <a:r>
              <a:rPr lang="tr-TR" u="sng" dirty="0"/>
              <a:t>sıfırdan büyük tam sayı </a:t>
            </a:r>
            <a:r>
              <a:rPr lang="tr-TR" dirty="0"/>
              <a:t>almaları </a:t>
            </a:r>
            <a:r>
              <a:rPr lang="tr-TR" dirty="0" smtClean="0"/>
              <a:t>şartının istenmesidir.</a:t>
            </a:r>
            <a:endParaRPr lang="tr-TR"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630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t>Bir </a:t>
            </a:r>
            <a:r>
              <a:rPr lang="tr-TR" sz="3200" dirty="0"/>
              <a:t>tam sayılı doğrusal programlama modelinde;</a:t>
            </a:r>
          </a:p>
        </p:txBody>
      </p:sp>
      <p:sp>
        <p:nvSpPr>
          <p:cNvPr id="3" name="İçerik Yer Tutucusu 2"/>
          <p:cNvSpPr>
            <a:spLocks noGrp="1"/>
          </p:cNvSpPr>
          <p:nvPr>
            <p:ph idx="1"/>
          </p:nvPr>
        </p:nvSpPr>
        <p:spPr/>
        <p:txBody>
          <a:bodyPr>
            <a:normAutofit/>
          </a:bodyPr>
          <a:lstStyle/>
          <a:p>
            <a:r>
              <a:rPr lang="tr-TR" sz="2400" dirty="0" smtClean="0"/>
              <a:t>Doğrusal </a:t>
            </a:r>
            <a:r>
              <a:rPr lang="tr-TR" sz="2400" dirty="0"/>
              <a:t>amaç </a:t>
            </a:r>
            <a:r>
              <a:rPr lang="tr-TR" sz="2400" dirty="0" smtClean="0"/>
              <a:t>fonksiyonu,</a:t>
            </a:r>
          </a:p>
          <a:p>
            <a:pPr lvl="1"/>
            <a:r>
              <a:rPr lang="tr-TR" sz="2000" dirty="0" err="1" smtClean="0"/>
              <a:t>Z</a:t>
            </a:r>
            <a:r>
              <a:rPr lang="tr-TR" sz="2000" baseline="-25000" dirty="0" err="1" smtClean="0"/>
              <a:t>max</a:t>
            </a:r>
            <a:r>
              <a:rPr lang="tr-TR" sz="2000" dirty="0" smtClean="0"/>
              <a:t>=3x1+2x2   </a:t>
            </a:r>
            <a:r>
              <a:rPr lang="tr-TR" sz="2000" dirty="0"/>
              <a:t>“faaliyetlerin amacını doğrusal olarak ifade eder”</a:t>
            </a:r>
            <a:endParaRPr lang="tr-TR" sz="2000" dirty="0" smtClean="0"/>
          </a:p>
          <a:p>
            <a:r>
              <a:rPr lang="tr-TR" sz="2400" dirty="0" smtClean="0"/>
              <a:t>Doğrusal </a:t>
            </a:r>
            <a:r>
              <a:rPr lang="tr-TR" sz="2400" dirty="0"/>
              <a:t>yan şartlar </a:t>
            </a:r>
            <a:r>
              <a:rPr lang="tr-TR" sz="2400" dirty="0" smtClean="0"/>
              <a:t>seti (kısıtlar),</a:t>
            </a:r>
          </a:p>
          <a:p>
            <a:pPr lvl="1"/>
            <a:r>
              <a:rPr lang="tr-TR" sz="2000" dirty="0"/>
              <a:t>x1+x2 ≤ 6</a:t>
            </a:r>
            <a:endParaRPr lang="tr-TR" sz="2000" dirty="0" smtClean="0"/>
          </a:p>
          <a:p>
            <a:r>
              <a:rPr lang="tr-TR" sz="2400" dirty="0" smtClean="0"/>
              <a:t>Değişkenlerin </a:t>
            </a:r>
            <a:r>
              <a:rPr lang="tr-TR" sz="2400" dirty="0"/>
              <a:t>negatif olmama </a:t>
            </a:r>
            <a:r>
              <a:rPr lang="tr-TR" sz="2400" dirty="0" smtClean="0"/>
              <a:t>şartı,</a:t>
            </a:r>
          </a:p>
          <a:p>
            <a:pPr lvl="1"/>
            <a:r>
              <a:rPr lang="tr-TR" sz="2000" dirty="0"/>
              <a:t>x1, x2 ≥ 0 </a:t>
            </a:r>
            <a:endParaRPr lang="tr-TR" sz="2000" dirty="0" smtClean="0"/>
          </a:p>
          <a:p>
            <a:r>
              <a:rPr lang="tr-TR" sz="2400" dirty="0" smtClean="0"/>
              <a:t>Bir </a:t>
            </a:r>
            <a:r>
              <a:rPr lang="tr-TR" sz="2400" dirty="0"/>
              <a:t>ya da birden çok değişken için tamsayı olma şartı unsurları </a:t>
            </a:r>
            <a:r>
              <a:rPr lang="tr-TR" sz="2400" dirty="0" smtClean="0"/>
              <a:t>bulunur.</a:t>
            </a:r>
          </a:p>
          <a:p>
            <a:pPr lvl="1"/>
            <a:r>
              <a:rPr lang="es-ES" sz="2000" dirty="0"/>
              <a:t>x1, x2 ≥ 0 ve tamsayı</a:t>
            </a:r>
            <a:endParaRPr lang="tr-TR" sz="2000"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278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just"/>
            <a:r>
              <a:rPr lang="tr-TR" sz="3600" dirty="0" smtClean="0"/>
              <a:t>Tam </a:t>
            </a:r>
            <a:r>
              <a:rPr lang="tr-TR" sz="3600" dirty="0"/>
              <a:t>sayılı doğrusal programlama </a:t>
            </a:r>
            <a:r>
              <a:rPr lang="tr-TR" sz="3600" dirty="0" smtClean="0"/>
              <a:t>tipleri;</a:t>
            </a:r>
            <a:endParaRPr lang="tr-TR" sz="3600" dirty="0"/>
          </a:p>
        </p:txBody>
      </p:sp>
      <p:sp>
        <p:nvSpPr>
          <p:cNvPr id="3" name="İçerik Yer Tutucusu 2"/>
          <p:cNvSpPr>
            <a:spLocks noGrp="1"/>
          </p:cNvSpPr>
          <p:nvPr>
            <p:ph idx="1"/>
          </p:nvPr>
        </p:nvSpPr>
        <p:spPr/>
        <p:txBody>
          <a:bodyPr/>
          <a:lstStyle/>
          <a:p>
            <a:pPr marL="514350" indent="-514350">
              <a:buFont typeface="+mj-lt"/>
              <a:buAutoNum type="arabicPeriod"/>
            </a:pPr>
            <a:r>
              <a:rPr lang="pl-PL" dirty="0" smtClean="0"/>
              <a:t>Saf </a:t>
            </a:r>
            <a:r>
              <a:rPr lang="pl-PL" dirty="0"/>
              <a:t>Tam </a:t>
            </a:r>
            <a:r>
              <a:rPr lang="pl-PL" dirty="0" smtClean="0"/>
              <a:t>Sayılı</a:t>
            </a:r>
            <a:r>
              <a:rPr lang="tr-TR" dirty="0" smtClean="0"/>
              <a:t> Doğrusal</a:t>
            </a:r>
            <a:r>
              <a:rPr lang="pl-PL" dirty="0" smtClean="0"/>
              <a:t> Programlama</a:t>
            </a:r>
            <a:endParaRPr lang="tr-TR" dirty="0" smtClean="0"/>
          </a:p>
          <a:p>
            <a:pPr lvl="1"/>
            <a:r>
              <a:rPr lang="tr-TR" sz="2400" dirty="0"/>
              <a:t>Modeldeki tüm değişkenlerin tam sayılı olması şartı aranmaktadır. </a:t>
            </a:r>
            <a:endParaRPr lang="tr-TR" sz="2400" dirty="0" smtClean="0"/>
          </a:p>
          <a:p>
            <a:pPr lvl="1"/>
            <a:r>
              <a:rPr lang="pl-PL" sz="2400" dirty="0"/>
              <a:t>Zmax = 3X1+2X2</a:t>
            </a:r>
          </a:p>
          <a:p>
            <a:pPr lvl="1"/>
            <a:r>
              <a:rPr lang="pl-PL" sz="2400" dirty="0"/>
              <a:t>X1+X2 &lt;= 6</a:t>
            </a:r>
          </a:p>
          <a:p>
            <a:pPr lvl="1"/>
            <a:r>
              <a:rPr lang="pl-PL" sz="2400" dirty="0"/>
              <a:t>X1, X2 &gt;=0</a:t>
            </a:r>
          </a:p>
          <a:p>
            <a:pPr lvl="1"/>
            <a:r>
              <a:rPr lang="pl-PL" sz="2400" dirty="0"/>
              <a:t>X1, X2 :Tam sayı</a:t>
            </a:r>
          </a:p>
          <a:p>
            <a:pPr lvl="1"/>
            <a:endParaRPr lang="tr-TR" sz="2400"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448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buNone/>
            </a:pPr>
            <a:r>
              <a:rPr lang="tr-TR" dirty="0" smtClean="0"/>
              <a:t>2. Karma </a:t>
            </a:r>
            <a:r>
              <a:rPr lang="tr-TR" dirty="0"/>
              <a:t>Tam </a:t>
            </a:r>
            <a:r>
              <a:rPr lang="tr-TR" dirty="0" smtClean="0"/>
              <a:t>Sayılı Doğrusal Programlama</a:t>
            </a:r>
          </a:p>
          <a:p>
            <a:pPr lvl="1"/>
            <a:r>
              <a:rPr lang="tr-TR" sz="2000" dirty="0"/>
              <a:t>Modeldeki karar değişkenlerinden bazılarının tam sayı olması şartı aranmaktadır.</a:t>
            </a:r>
            <a:endParaRPr lang="tr-TR" sz="2000" dirty="0" smtClean="0"/>
          </a:p>
          <a:p>
            <a:pPr marL="0" indent="0">
              <a:buNone/>
            </a:pPr>
            <a:r>
              <a:rPr lang="tr-TR" dirty="0" smtClean="0"/>
              <a:t>	</a:t>
            </a:r>
            <a:r>
              <a:rPr lang="pl-PL" dirty="0" smtClean="0"/>
              <a:t>Z</a:t>
            </a:r>
            <a:r>
              <a:rPr lang="pl-PL" baseline="-25000" dirty="0" smtClean="0"/>
              <a:t>max</a:t>
            </a:r>
            <a:r>
              <a:rPr lang="pl-PL" dirty="0" smtClean="0"/>
              <a:t> </a:t>
            </a:r>
            <a:r>
              <a:rPr lang="pl-PL" dirty="0"/>
              <a:t>= 3X</a:t>
            </a:r>
            <a:r>
              <a:rPr lang="pl-PL" baseline="-25000" dirty="0"/>
              <a:t>1</a:t>
            </a:r>
            <a:r>
              <a:rPr lang="pl-PL" dirty="0"/>
              <a:t>+2X</a:t>
            </a:r>
            <a:r>
              <a:rPr lang="pl-PL" baseline="-25000" dirty="0"/>
              <a:t>2</a:t>
            </a:r>
          </a:p>
          <a:p>
            <a:pPr marL="0" indent="0">
              <a:buNone/>
            </a:pPr>
            <a:r>
              <a:rPr lang="tr-TR" dirty="0" smtClean="0"/>
              <a:t>	</a:t>
            </a:r>
            <a:r>
              <a:rPr lang="pl-PL" dirty="0" smtClean="0"/>
              <a:t>X</a:t>
            </a:r>
            <a:r>
              <a:rPr lang="pl-PL" baseline="-25000" dirty="0" smtClean="0"/>
              <a:t>1</a:t>
            </a:r>
            <a:r>
              <a:rPr lang="pl-PL" dirty="0" smtClean="0"/>
              <a:t>+X</a:t>
            </a:r>
            <a:r>
              <a:rPr lang="pl-PL" baseline="-25000" dirty="0" smtClean="0"/>
              <a:t>2</a:t>
            </a:r>
            <a:r>
              <a:rPr lang="pl-PL" dirty="0" smtClean="0"/>
              <a:t> ≤ </a:t>
            </a:r>
            <a:r>
              <a:rPr lang="pl-PL" dirty="0"/>
              <a:t>6</a:t>
            </a:r>
          </a:p>
          <a:p>
            <a:pPr marL="0" indent="0">
              <a:buNone/>
            </a:pPr>
            <a:r>
              <a:rPr lang="tr-TR" dirty="0" smtClean="0"/>
              <a:t>	</a:t>
            </a:r>
            <a:r>
              <a:rPr lang="pl-PL" dirty="0" smtClean="0"/>
              <a:t>X</a:t>
            </a:r>
            <a:r>
              <a:rPr lang="pl-PL" baseline="-25000" dirty="0" smtClean="0"/>
              <a:t>1</a:t>
            </a:r>
            <a:r>
              <a:rPr lang="pl-PL" dirty="0"/>
              <a:t>, X</a:t>
            </a:r>
            <a:r>
              <a:rPr lang="pl-PL" baseline="-25000" dirty="0"/>
              <a:t>2</a:t>
            </a:r>
            <a:r>
              <a:rPr lang="pl-PL" dirty="0"/>
              <a:t> </a:t>
            </a:r>
            <a:r>
              <a:rPr lang="pl-PL" dirty="0" smtClean="0"/>
              <a:t>≥</a:t>
            </a:r>
            <a:r>
              <a:rPr lang="tr-TR" dirty="0" smtClean="0"/>
              <a:t> </a:t>
            </a:r>
            <a:r>
              <a:rPr lang="pl-PL" dirty="0" smtClean="0"/>
              <a:t>0</a:t>
            </a:r>
            <a:endParaRPr lang="pl-PL" dirty="0"/>
          </a:p>
          <a:p>
            <a:pPr marL="0" indent="0">
              <a:buNone/>
            </a:pPr>
            <a:r>
              <a:rPr lang="tr-TR" dirty="0" smtClean="0"/>
              <a:t>	</a:t>
            </a:r>
            <a:r>
              <a:rPr lang="pl-PL" dirty="0" smtClean="0"/>
              <a:t>X</a:t>
            </a:r>
            <a:r>
              <a:rPr lang="pl-PL" baseline="-25000" dirty="0" smtClean="0"/>
              <a:t>1</a:t>
            </a:r>
            <a:r>
              <a:rPr lang="pl-PL" dirty="0" smtClean="0"/>
              <a:t>         </a:t>
            </a:r>
            <a:r>
              <a:rPr lang="pl-PL" dirty="0"/>
              <a:t>:Tam sayı</a:t>
            </a:r>
          </a:p>
          <a:p>
            <a:pPr marL="0" indent="0">
              <a:buNone/>
            </a:pPr>
            <a:endParaRPr lang="tr-TR"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21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buNone/>
            </a:pPr>
            <a:r>
              <a:rPr lang="tr-TR" dirty="0" smtClean="0"/>
              <a:t>3. </a:t>
            </a:r>
            <a:r>
              <a:rPr lang="pl-PL" dirty="0" smtClean="0"/>
              <a:t> </a:t>
            </a:r>
            <a:r>
              <a:rPr lang="pl-PL" dirty="0"/>
              <a:t>0-1 Tam </a:t>
            </a:r>
            <a:r>
              <a:rPr lang="pl-PL" dirty="0" smtClean="0"/>
              <a:t>sayılı</a:t>
            </a:r>
            <a:r>
              <a:rPr lang="tr-TR" dirty="0" smtClean="0"/>
              <a:t> doğrusal</a:t>
            </a:r>
            <a:r>
              <a:rPr lang="pl-PL" dirty="0" smtClean="0"/>
              <a:t> </a:t>
            </a:r>
            <a:r>
              <a:rPr lang="pl-PL" dirty="0"/>
              <a:t>programlama</a:t>
            </a:r>
            <a:endParaRPr lang="tr-TR" dirty="0" smtClean="0"/>
          </a:p>
          <a:p>
            <a:pPr lvl="1"/>
            <a:r>
              <a:rPr lang="tr-TR" sz="2000" dirty="0"/>
              <a:t>Modeldeki tüm karar değişkenlerinin 1 veya 0 değerini alması şartı aranmaktadır</a:t>
            </a:r>
            <a:r>
              <a:rPr lang="tr-TR" sz="2000" dirty="0" smtClean="0"/>
              <a:t>.</a:t>
            </a:r>
          </a:p>
          <a:p>
            <a:pPr marL="457200" lvl="1" indent="0">
              <a:buNone/>
            </a:pPr>
            <a:r>
              <a:rPr lang="tr-TR" dirty="0" smtClean="0"/>
              <a:t>	</a:t>
            </a:r>
            <a:r>
              <a:rPr lang="fr-FR" dirty="0" err="1"/>
              <a:t>Z</a:t>
            </a:r>
            <a:r>
              <a:rPr lang="fr-FR" baseline="-25000" dirty="0" err="1"/>
              <a:t>max</a:t>
            </a:r>
            <a:r>
              <a:rPr lang="fr-FR" dirty="0"/>
              <a:t>=X</a:t>
            </a:r>
            <a:r>
              <a:rPr lang="fr-FR" baseline="-25000" dirty="0"/>
              <a:t>1</a:t>
            </a:r>
            <a:r>
              <a:rPr lang="fr-FR" dirty="0"/>
              <a:t>-X</a:t>
            </a:r>
            <a:r>
              <a:rPr lang="fr-FR" baseline="-25000" dirty="0"/>
              <a:t>2</a:t>
            </a:r>
          </a:p>
          <a:p>
            <a:pPr marL="457200" lvl="1" indent="0">
              <a:buNone/>
            </a:pPr>
            <a:r>
              <a:rPr lang="tr-TR" dirty="0" smtClean="0"/>
              <a:t>	</a:t>
            </a:r>
            <a:r>
              <a:rPr lang="fr-FR" dirty="0" smtClean="0"/>
              <a:t>X</a:t>
            </a:r>
            <a:r>
              <a:rPr lang="fr-FR" baseline="-25000" dirty="0" smtClean="0"/>
              <a:t>1</a:t>
            </a:r>
            <a:r>
              <a:rPr lang="fr-FR" dirty="0" smtClean="0"/>
              <a:t>+2X</a:t>
            </a:r>
            <a:r>
              <a:rPr lang="fr-FR" baseline="-25000" dirty="0" smtClean="0"/>
              <a:t>2</a:t>
            </a:r>
            <a:r>
              <a:rPr lang="tr-TR" baseline="-25000" dirty="0" smtClean="0"/>
              <a:t> </a:t>
            </a:r>
            <a:r>
              <a:rPr lang="fr-FR" dirty="0" smtClean="0"/>
              <a:t>≤2</a:t>
            </a:r>
            <a:endParaRPr lang="fr-FR" dirty="0"/>
          </a:p>
          <a:p>
            <a:pPr marL="457200" lvl="1" indent="0">
              <a:buNone/>
            </a:pPr>
            <a:r>
              <a:rPr lang="tr-TR" dirty="0" smtClean="0"/>
              <a:t>	</a:t>
            </a:r>
            <a:r>
              <a:rPr lang="fr-FR" dirty="0" smtClean="0"/>
              <a:t>2X</a:t>
            </a:r>
            <a:r>
              <a:rPr lang="fr-FR" baseline="-25000" dirty="0" smtClean="0"/>
              <a:t>1</a:t>
            </a:r>
            <a:r>
              <a:rPr lang="fr-FR" dirty="0" smtClean="0"/>
              <a:t>-X</a:t>
            </a:r>
            <a:r>
              <a:rPr lang="fr-FR" baseline="-25000" dirty="0" smtClean="0"/>
              <a:t>2</a:t>
            </a:r>
            <a:r>
              <a:rPr lang="tr-TR" baseline="-25000" dirty="0" smtClean="0"/>
              <a:t> </a:t>
            </a:r>
            <a:r>
              <a:rPr lang="fr-FR" dirty="0" smtClean="0"/>
              <a:t>≤1</a:t>
            </a:r>
            <a:endParaRPr lang="fr-FR" dirty="0"/>
          </a:p>
          <a:p>
            <a:pPr marL="457200" lvl="1" indent="0">
              <a:buNone/>
            </a:pPr>
            <a:r>
              <a:rPr lang="tr-TR" dirty="0" smtClean="0"/>
              <a:t>	</a:t>
            </a:r>
            <a:r>
              <a:rPr lang="fr-FR" dirty="0" smtClean="0"/>
              <a:t>X</a:t>
            </a:r>
            <a:r>
              <a:rPr lang="fr-FR" baseline="-25000" dirty="0" smtClean="0"/>
              <a:t>1</a:t>
            </a:r>
            <a:r>
              <a:rPr lang="fr-FR" dirty="0"/>
              <a:t>, X</a:t>
            </a:r>
            <a:r>
              <a:rPr lang="fr-FR" baseline="-25000" dirty="0"/>
              <a:t>2</a:t>
            </a:r>
            <a:r>
              <a:rPr lang="fr-FR" dirty="0"/>
              <a:t>: 0 </a:t>
            </a:r>
            <a:r>
              <a:rPr lang="fr-FR" dirty="0" err="1"/>
              <a:t>veya</a:t>
            </a:r>
            <a:r>
              <a:rPr lang="fr-FR" dirty="0"/>
              <a:t> 1</a:t>
            </a:r>
          </a:p>
          <a:p>
            <a:pPr marL="0" indent="0">
              <a:buNone/>
            </a:pPr>
            <a:endParaRPr lang="tr-TR"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496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lnSpcReduction="10000"/>
          </a:bodyPr>
          <a:lstStyle/>
          <a:p>
            <a:pPr marL="0" indent="0">
              <a:buNone/>
            </a:pPr>
            <a:r>
              <a:rPr lang="tr-TR" dirty="0" smtClean="0"/>
              <a:t>Kullanım Alanları;</a:t>
            </a:r>
          </a:p>
          <a:p>
            <a:pPr marL="514350" indent="-514350">
              <a:buFont typeface="+mj-lt"/>
              <a:buAutoNum type="arabicPeriod"/>
            </a:pPr>
            <a:r>
              <a:rPr lang="tr-TR" sz="2400" dirty="0"/>
              <a:t>Teçhizat kullanımı </a:t>
            </a:r>
            <a:r>
              <a:rPr lang="tr-TR" sz="2400" dirty="0" smtClean="0"/>
              <a:t>planlamalarında,</a:t>
            </a:r>
            <a:endParaRPr lang="tr-TR" sz="2400" dirty="0"/>
          </a:p>
          <a:p>
            <a:pPr marL="514350" indent="-514350">
              <a:buFont typeface="+mj-lt"/>
              <a:buAutoNum type="arabicPeriod"/>
            </a:pPr>
            <a:r>
              <a:rPr lang="tr-TR" sz="2400" dirty="0"/>
              <a:t>Atölyelerde iş dağıtım problemlerinin çözümünde </a:t>
            </a:r>
            <a:r>
              <a:rPr lang="tr-TR" sz="2400" dirty="0" smtClean="0"/>
              <a:t>,</a:t>
            </a:r>
            <a:endParaRPr lang="tr-TR" sz="2400" dirty="0"/>
          </a:p>
          <a:p>
            <a:pPr marL="514350" indent="-514350">
              <a:buFont typeface="+mj-lt"/>
              <a:buAutoNum type="arabicPeriod"/>
            </a:pPr>
            <a:r>
              <a:rPr lang="tr-TR" sz="2400" dirty="0" smtClean="0"/>
              <a:t>Ulaştırma </a:t>
            </a:r>
            <a:r>
              <a:rPr lang="tr-TR" sz="2400" dirty="0"/>
              <a:t>ve lojistik problemlerinin </a:t>
            </a:r>
            <a:r>
              <a:rPr lang="tr-TR" sz="2400" dirty="0" smtClean="0"/>
              <a:t>çözümünde,</a:t>
            </a:r>
            <a:endParaRPr lang="tr-TR" sz="2400" dirty="0"/>
          </a:p>
          <a:p>
            <a:pPr marL="514350" indent="-514350">
              <a:buFont typeface="+mj-lt"/>
              <a:buAutoNum type="arabicPeriod"/>
            </a:pPr>
            <a:r>
              <a:rPr lang="tr-TR" sz="2400" dirty="0"/>
              <a:t>Atama problemlerinin </a:t>
            </a:r>
            <a:r>
              <a:rPr lang="tr-TR" sz="2400" dirty="0" smtClean="0"/>
              <a:t>çözümünde,</a:t>
            </a:r>
            <a:endParaRPr lang="tr-TR" sz="2400" dirty="0"/>
          </a:p>
          <a:p>
            <a:pPr marL="514350" indent="-514350">
              <a:buFont typeface="+mj-lt"/>
              <a:buAutoNum type="arabicPeriod"/>
            </a:pPr>
            <a:r>
              <a:rPr lang="tr-TR" sz="2400" dirty="0"/>
              <a:t>Personel </a:t>
            </a:r>
            <a:r>
              <a:rPr lang="tr-TR" sz="2400" dirty="0" smtClean="0"/>
              <a:t>çizelgelemede,</a:t>
            </a:r>
            <a:endParaRPr lang="tr-TR" sz="2400" dirty="0"/>
          </a:p>
          <a:p>
            <a:pPr marL="514350" indent="-514350">
              <a:buFont typeface="+mj-lt"/>
              <a:buAutoNum type="arabicPeriod"/>
            </a:pPr>
            <a:r>
              <a:rPr lang="tr-TR" sz="2400" dirty="0"/>
              <a:t>Portföy seçimi </a:t>
            </a:r>
            <a:r>
              <a:rPr lang="tr-TR" sz="2400" dirty="0" smtClean="0"/>
              <a:t>problemlerinde</a:t>
            </a:r>
          </a:p>
          <a:p>
            <a:pPr marL="514350" indent="-514350">
              <a:buFont typeface="+mj-lt"/>
              <a:buAutoNum type="arabicPeriod"/>
            </a:pPr>
            <a:r>
              <a:rPr lang="tr-TR" sz="2400" dirty="0"/>
              <a:t>Yap-Yapma </a:t>
            </a:r>
            <a:r>
              <a:rPr lang="tr-TR" sz="2400" dirty="0" smtClean="0"/>
              <a:t>sorunlarının çözümünde,</a:t>
            </a:r>
          </a:p>
          <a:p>
            <a:pPr marL="514350" indent="-514350">
              <a:buFont typeface="+mj-lt"/>
              <a:buAutoNum type="arabicPeriod"/>
            </a:pPr>
            <a:r>
              <a:rPr lang="tr-TR" sz="2400" dirty="0" smtClean="0"/>
              <a:t>Havaalanlarında uçak çizelgelemeleri, orman yangın kule yeri tespitleri vb. birçok alanda kullanılmaktadır.</a:t>
            </a:r>
          </a:p>
          <a:p>
            <a:pPr marL="0" indent="0">
              <a:buNone/>
            </a:pPr>
            <a:endParaRPr lang="tr-TR" sz="2400" dirty="0" smtClean="0"/>
          </a:p>
          <a:p>
            <a:pPr marL="0" indent="0">
              <a:buNone/>
            </a:pPr>
            <a:r>
              <a:rPr lang="tr-TR" sz="2400" dirty="0" smtClean="0"/>
              <a:t>Tam </a:t>
            </a:r>
            <a:r>
              <a:rPr lang="tr-TR" sz="2400" dirty="0"/>
              <a:t>sayı değerli değişken içeren modeller genellikle büyük ölçekli planlama modelleridir.</a:t>
            </a:r>
            <a:endParaRPr lang="tr-TR" sz="2400" dirty="0" smtClean="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8205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568095785"/>
              </p:ext>
            </p:extLst>
          </p:nvPr>
        </p:nvGraphicFramePr>
        <p:xfrm>
          <a:off x="323528" y="163027"/>
          <a:ext cx="8352928" cy="6209992"/>
        </p:xfrm>
        <a:graphic>
          <a:graphicData uri="http://schemas.openxmlformats.org/drawingml/2006/table">
            <a:tbl>
              <a:tblPr firstRow="1" firstCol="1" bandRow="1">
                <a:tableStyleId>{5C22544A-7EE6-4342-B048-85BDC9FD1C3A}</a:tableStyleId>
              </a:tblPr>
              <a:tblGrid>
                <a:gridCol w="3356087">
                  <a:extLst>
                    <a:ext uri="{9D8B030D-6E8A-4147-A177-3AD203B41FA5}">
                      <a16:colId xmlns:a16="http://schemas.microsoft.com/office/drawing/2014/main" val="20000"/>
                    </a:ext>
                  </a:extLst>
                </a:gridCol>
                <a:gridCol w="4996841">
                  <a:extLst>
                    <a:ext uri="{9D8B030D-6E8A-4147-A177-3AD203B41FA5}">
                      <a16:colId xmlns:a16="http://schemas.microsoft.com/office/drawing/2014/main" val="20001"/>
                    </a:ext>
                  </a:extLst>
                </a:gridCol>
              </a:tblGrid>
              <a:tr h="327509">
                <a:tc>
                  <a:txBody>
                    <a:bodyPr/>
                    <a:lstStyle/>
                    <a:p>
                      <a:pPr>
                        <a:lnSpc>
                          <a:spcPct val="115000"/>
                        </a:lnSpc>
                        <a:spcAft>
                          <a:spcPts val="0"/>
                        </a:spcAft>
                      </a:pPr>
                      <a:r>
                        <a:rPr lang="tr-TR" sz="1200" dirty="0">
                          <a:effectLst/>
                        </a:rPr>
                        <a:t> </a:t>
                      </a:r>
                      <a:endParaRPr lang="en-US"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200">
                          <a:effectLst/>
                        </a:rPr>
                        <a:t> </a:t>
                      </a:r>
                      <a:endParaRPr lang="en-US"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327509">
                <a:tc>
                  <a:txBody>
                    <a:bodyPr/>
                    <a:lstStyle/>
                    <a:p>
                      <a:pPr>
                        <a:lnSpc>
                          <a:spcPct val="115000"/>
                        </a:lnSpc>
                        <a:spcAft>
                          <a:spcPts val="0"/>
                        </a:spcAft>
                      </a:pPr>
                      <a:r>
                        <a:rPr lang="tr-TR" sz="1600" dirty="0" err="1">
                          <a:effectLst/>
                        </a:rPr>
                        <a:t>Decision</a:t>
                      </a:r>
                      <a:r>
                        <a:rPr lang="tr-TR" sz="1600" dirty="0">
                          <a:effectLst/>
                        </a:rPr>
                        <a:t> </a:t>
                      </a:r>
                      <a:r>
                        <a:rPr lang="tr-TR" sz="1600" dirty="0" err="1">
                          <a:effectLst/>
                        </a:rPr>
                        <a:t>variable</a:t>
                      </a:r>
                      <a:endParaRPr lang="en-US" sz="16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a:effectLst/>
                        </a:rPr>
                        <a:t>Karar değişkenleri</a:t>
                      </a:r>
                      <a:endParaRPr lang="en-US" sz="160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327509">
                <a:tc>
                  <a:txBody>
                    <a:bodyPr/>
                    <a:lstStyle/>
                    <a:p>
                      <a:pPr>
                        <a:lnSpc>
                          <a:spcPct val="115000"/>
                        </a:lnSpc>
                        <a:spcAft>
                          <a:spcPts val="0"/>
                        </a:spcAft>
                      </a:pPr>
                      <a:r>
                        <a:rPr lang="tr-TR" sz="1600" dirty="0">
                          <a:effectLst/>
                        </a:rPr>
                        <a:t>Solution </a:t>
                      </a:r>
                      <a:r>
                        <a:rPr lang="tr-TR" sz="1600" dirty="0" err="1">
                          <a:effectLst/>
                        </a:rPr>
                        <a:t>value</a:t>
                      </a:r>
                      <a:endParaRPr lang="en-US" sz="16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a:effectLst/>
                        </a:rPr>
                        <a:t>Amaç fonksiyonu için çözüm değerlerini</a:t>
                      </a:r>
                      <a:endParaRPr lang="en-US" sz="160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327509">
                <a:tc>
                  <a:txBody>
                    <a:bodyPr/>
                    <a:lstStyle/>
                    <a:p>
                      <a:pPr>
                        <a:lnSpc>
                          <a:spcPct val="115000"/>
                        </a:lnSpc>
                        <a:spcAft>
                          <a:spcPts val="0"/>
                        </a:spcAft>
                      </a:pPr>
                      <a:r>
                        <a:rPr lang="tr-TR" sz="1600" dirty="0" err="1">
                          <a:effectLst/>
                        </a:rPr>
                        <a:t>Unit</a:t>
                      </a:r>
                      <a:r>
                        <a:rPr lang="tr-TR" sz="1600" dirty="0">
                          <a:effectLst/>
                        </a:rPr>
                        <a:t> </a:t>
                      </a:r>
                      <a:r>
                        <a:rPr lang="tr-TR" sz="1600" dirty="0" err="1">
                          <a:effectLst/>
                        </a:rPr>
                        <a:t>cost</a:t>
                      </a:r>
                      <a:r>
                        <a:rPr lang="tr-TR" sz="1600" dirty="0">
                          <a:effectLst/>
                        </a:rPr>
                        <a:t> </a:t>
                      </a:r>
                      <a:r>
                        <a:rPr lang="tr-TR" sz="1600" dirty="0" err="1">
                          <a:effectLst/>
                        </a:rPr>
                        <a:t>or</a:t>
                      </a:r>
                      <a:r>
                        <a:rPr lang="tr-TR" sz="1600" dirty="0">
                          <a:effectLst/>
                        </a:rPr>
                        <a:t> </a:t>
                      </a:r>
                      <a:r>
                        <a:rPr lang="tr-TR" sz="1600" dirty="0" err="1">
                          <a:effectLst/>
                        </a:rPr>
                        <a:t>profit</a:t>
                      </a:r>
                      <a:r>
                        <a:rPr lang="tr-TR" sz="1600" dirty="0">
                          <a:effectLst/>
                        </a:rPr>
                        <a:t> </a:t>
                      </a:r>
                      <a:r>
                        <a:rPr lang="tr-TR" sz="1600" dirty="0" err="1">
                          <a:effectLst/>
                        </a:rPr>
                        <a:t>Cj</a:t>
                      </a:r>
                      <a:endParaRPr lang="en-US" sz="16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Değişkenler için birim maliyetleri veya karı</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327509">
                <a:tc>
                  <a:txBody>
                    <a:bodyPr/>
                    <a:lstStyle/>
                    <a:p>
                      <a:pPr>
                        <a:lnSpc>
                          <a:spcPct val="115000"/>
                        </a:lnSpc>
                        <a:spcAft>
                          <a:spcPts val="0"/>
                        </a:spcAft>
                      </a:pPr>
                      <a:r>
                        <a:rPr lang="tr-TR" sz="1600">
                          <a:effectLst/>
                        </a:rPr>
                        <a:t>Total contribution</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Amaç fonksiyonu değerinin dağılımını</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1371167">
                <a:tc>
                  <a:txBody>
                    <a:bodyPr/>
                    <a:lstStyle/>
                    <a:p>
                      <a:pPr>
                        <a:lnSpc>
                          <a:spcPct val="115000"/>
                        </a:lnSpc>
                        <a:spcAft>
                          <a:spcPts val="0"/>
                        </a:spcAft>
                      </a:pPr>
                      <a:r>
                        <a:rPr lang="tr-TR" sz="1600" dirty="0" err="1">
                          <a:effectLst/>
                        </a:rPr>
                        <a:t>Reduced</a:t>
                      </a:r>
                      <a:r>
                        <a:rPr lang="tr-TR" sz="1600" dirty="0">
                          <a:effectLst/>
                        </a:rPr>
                        <a:t> </a:t>
                      </a:r>
                      <a:r>
                        <a:rPr lang="tr-TR" sz="1600" dirty="0" err="1">
                          <a:effectLst/>
                        </a:rPr>
                        <a:t>cost</a:t>
                      </a:r>
                      <a:r>
                        <a:rPr lang="tr-TR" sz="1600" dirty="0">
                          <a:effectLst/>
                        </a:rPr>
                        <a:t> (indirgenmiş maliyet)</a:t>
                      </a:r>
                      <a:endParaRPr lang="en-US" sz="16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Marjinal kayıp kıymetini yani bir değişkenin faydadan kaybı ile brüt karı veya azami maliyeti arasındaki farkı  (optimal çözümde 0 değerini alan değişkenler için geçerlidir)</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327509">
                <a:tc>
                  <a:txBody>
                    <a:bodyPr/>
                    <a:lstStyle/>
                    <a:p>
                      <a:pPr>
                        <a:lnSpc>
                          <a:spcPct val="115000"/>
                        </a:lnSpc>
                        <a:spcAft>
                          <a:spcPts val="0"/>
                        </a:spcAft>
                      </a:pPr>
                      <a:r>
                        <a:rPr lang="tr-TR" sz="1600">
                          <a:effectLst/>
                        </a:rPr>
                        <a:t>Basis status</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Değişkenin durumunu</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r h="675394">
                <a:tc>
                  <a:txBody>
                    <a:bodyPr/>
                    <a:lstStyle/>
                    <a:p>
                      <a:pPr>
                        <a:lnSpc>
                          <a:spcPct val="115000"/>
                        </a:lnSpc>
                        <a:spcAft>
                          <a:spcPts val="0"/>
                        </a:spcAft>
                      </a:pPr>
                      <a:r>
                        <a:rPr lang="tr-TR" sz="1600">
                          <a:effectLst/>
                        </a:rPr>
                        <a:t>Minumum and maximum allowable Cj</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Amaç fonksiyonu katsayılarının değişim aralığı</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7"/>
                  </a:ext>
                </a:extLst>
              </a:tr>
              <a:tr h="327509">
                <a:tc>
                  <a:txBody>
                    <a:bodyPr/>
                    <a:lstStyle/>
                    <a:p>
                      <a:pPr>
                        <a:lnSpc>
                          <a:spcPct val="115000"/>
                        </a:lnSpc>
                        <a:spcAft>
                          <a:spcPts val="0"/>
                        </a:spcAft>
                      </a:pPr>
                      <a:r>
                        <a:rPr lang="tr-TR" sz="1600">
                          <a:effectLst/>
                        </a:rPr>
                        <a:t>Constraint</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Sınırlılıkları</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8"/>
                  </a:ext>
                </a:extLst>
              </a:tr>
              <a:tr h="327509">
                <a:tc>
                  <a:txBody>
                    <a:bodyPr/>
                    <a:lstStyle/>
                    <a:p>
                      <a:pPr>
                        <a:lnSpc>
                          <a:spcPct val="115000"/>
                        </a:lnSpc>
                        <a:spcAft>
                          <a:spcPts val="0"/>
                        </a:spcAft>
                      </a:pPr>
                      <a:r>
                        <a:rPr lang="tr-TR" sz="1600">
                          <a:effectLst/>
                        </a:rPr>
                        <a:t>Left hand side</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Optimal çözümden sonraki sınırlıkların değeri</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9"/>
                  </a:ext>
                </a:extLst>
              </a:tr>
              <a:tr h="327509">
                <a:tc>
                  <a:txBody>
                    <a:bodyPr/>
                    <a:lstStyle/>
                    <a:p>
                      <a:pPr>
                        <a:lnSpc>
                          <a:spcPct val="115000"/>
                        </a:lnSpc>
                        <a:spcAft>
                          <a:spcPts val="0"/>
                        </a:spcAft>
                      </a:pPr>
                      <a:r>
                        <a:rPr lang="tr-TR" sz="1600">
                          <a:effectLst/>
                        </a:rPr>
                        <a:t>Right hand side</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Optimal çözümden önce sınırlılıkların değeri</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10"/>
                  </a:ext>
                </a:extLst>
              </a:tr>
              <a:tr h="327509">
                <a:tc>
                  <a:txBody>
                    <a:bodyPr/>
                    <a:lstStyle/>
                    <a:p>
                      <a:pPr>
                        <a:lnSpc>
                          <a:spcPct val="115000"/>
                        </a:lnSpc>
                        <a:spcAft>
                          <a:spcPts val="0"/>
                        </a:spcAft>
                      </a:pPr>
                      <a:r>
                        <a:rPr lang="tr-TR" sz="1600">
                          <a:effectLst/>
                        </a:rPr>
                        <a:t>Slack or surplus</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Artan veya eksik kalan sınırlılık miktarlarını</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11"/>
                  </a:ext>
                </a:extLst>
              </a:tr>
              <a:tr h="327509">
                <a:tc>
                  <a:txBody>
                    <a:bodyPr/>
                    <a:lstStyle/>
                    <a:p>
                      <a:pPr>
                        <a:lnSpc>
                          <a:spcPct val="115000"/>
                        </a:lnSpc>
                        <a:spcAft>
                          <a:spcPts val="0"/>
                        </a:spcAft>
                      </a:pPr>
                      <a:r>
                        <a:rPr lang="tr-TR" sz="1600">
                          <a:effectLst/>
                        </a:rPr>
                        <a:t>Shadow price (gölge fiyat)</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Marjinal değeri</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12"/>
                  </a:ext>
                </a:extLst>
              </a:tr>
              <a:tr h="327509">
                <a:tc>
                  <a:txBody>
                    <a:bodyPr/>
                    <a:lstStyle/>
                    <a:p>
                      <a:pPr>
                        <a:lnSpc>
                          <a:spcPct val="115000"/>
                        </a:lnSpc>
                        <a:spcAft>
                          <a:spcPts val="0"/>
                        </a:spcAft>
                      </a:pPr>
                      <a:r>
                        <a:rPr lang="tr-TR" sz="1600">
                          <a:effectLst/>
                        </a:rPr>
                        <a:t>Minumum and maximum allowable RHS</a:t>
                      </a:r>
                      <a:endParaRPr lang="en-US" sz="16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tr-TR" sz="1600" dirty="0">
                          <a:effectLst/>
                        </a:rPr>
                        <a:t>Sınırlılıkların değişim aralığını göstermektedir</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13"/>
                  </a:ext>
                </a:extLst>
              </a:tr>
            </a:tbl>
          </a:graphicData>
        </a:graphic>
      </p:graphicFrame>
      <p:pic>
        <p:nvPicPr>
          <p:cNvPr id="3"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296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ÖRNEK UYGULAMALAR</a:t>
            </a:r>
            <a:endParaRPr lang="tr-TR" dirty="0"/>
          </a:p>
        </p:txBody>
      </p:sp>
      <p:sp>
        <p:nvSpPr>
          <p:cNvPr id="3" name="İçerik Yer Tutucusu 2"/>
          <p:cNvSpPr>
            <a:spLocks noGrp="1"/>
          </p:cNvSpPr>
          <p:nvPr>
            <p:ph idx="1"/>
          </p:nvPr>
        </p:nvSpPr>
        <p:spPr/>
        <p:txBody>
          <a:bodyPr>
            <a:normAutofit/>
          </a:bodyPr>
          <a:lstStyle/>
          <a:p>
            <a:pPr marL="457200" indent="-457200">
              <a:buFont typeface="+mj-lt"/>
              <a:buAutoNum type="arabicPeriod"/>
            </a:pPr>
            <a:r>
              <a:rPr lang="tr-TR" sz="2400" dirty="0" smtClean="0"/>
              <a:t>Bir </a:t>
            </a:r>
            <a:r>
              <a:rPr lang="tr-TR" sz="2400" dirty="0"/>
              <a:t>çiftçi ekin alanını etkin kullanabilmek amacıyla en az 16 kg. Azot (N) ve 24 kg. F</a:t>
            </a:r>
            <a:r>
              <a:rPr lang="tr-TR" sz="2400" dirty="0" smtClean="0"/>
              <a:t>osfat </a:t>
            </a:r>
            <a:r>
              <a:rPr lang="tr-TR" sz="2400" dirty="0"/>
              <a:t>(P) maddesine gereksinim duymaktadır. </a:t>
            </a:r>
          </a:p>
          <a:p>
            <a:pPr lvl="1"/>
            <a:r>
              <a:rPr lang="tr-TR" sz="2000" dirty="0" smtClean="0"/>
              <a:t>X</a:t>
            </a:r>
            <a:r>
              <a:rPr lang="tr-TR" sz="2000" baseline="-25000" dirty="0" smtClean="0"/>
              <a:t>1</a:t>
            </a:r>
            <a:r>
              <a:rPr lang="tr-TR" sz="2000" dirty="0" smtClean="0"/>
              <a:t> </a:t>
            </a:r>
            <a:r>
              <a:rPr lang="tr-TR" sz="2000" dirty="0"/>
              <a:t>gübrenin maliyeti torba başına $6 ve X</a:t>
            </a:r>
            <a:r>
              <a:rPr lang="tr-TR" sz="2000" baseline="-25000" dirty="0"/>
              <a:t>2</a:t>
            </a:r>
            <a:r>
              <a:rPr lang="tr-TR" sz="2000" dirty="0"/>
              <a:t> gübrenin maliyeti ise </a:t>
            </a:r>
            <a:r>
              <a:rPr lang="tr-TR" sz="2000" dirty="0" smtClean="0"/>
              <a:t>$3 </a:t>
            </a:r>
            <a:r>
              <a:rPr lang="tr-TR" sz="2000" dirty="0"/>
              <a:t>düzeyindedir.</a:t>
            </a:r>
          </a:p>
          <a:p>
            <a:pPr lvl="1"/>
            <a:r>
              <a:rPr lang="tr-TR" sz="2000" dirty="0" smtClean="0"/>
              <a:t>Çiftçi </a:t>
            </a:r>
            <a:r>
              <a:rPr lang="tr-TR" sz="2000" dirty="0"/>
              <a:t>toplam gübreleme </a:t>
            </a:r>
            <a:r>
              <a:rPr lang="tr-TR" sz="2000" u="sng" dirty="0"/>
              <a:t>maliyetini minimize </a:t>
            </a:r>
            <a:r>
              <a:rPr lang="tr-TR" sz="2000" dirty="0"/>
              <a:t>edecek şekilde hangi üründen ne kadar alması gerektiğini belirlemek istemektedir.</a:t>
            </a:r>
          </a:p>
          <a:p>
            <a:endParaRPr lang="tr-TR" dirty="0"/>
          </a:p>
        </p:txBody>
      </p:sp>
      <p:graphicFrame>
        <p:nvGraphicFramePr>
          <p:cNvPr id="6" name="Tablo 5"/>
          <p:cNvGraphicFramePr>
            <a:graphicFrameLocks noGrp="1"/>
          </p:cNvGraphicFramePr>
          <p:nvPr>
            <p:extLst>
              <p:ext uri="{D42A27DB-BD31-4B8C-83A1-F6EECF244321}">
                <p14:modId xmlns:p14="http://schemas.microsoft.com/office/powerpoint/2010/main" val="2956270626"/>
              </p:ext>
            </p:extLst>
          </p:nvPr>
        </p:nvGraphicFramePr>
        <p:xfrm>
          <a:off x="971600" y="4437112"/>
          <a:ext cx="7632849" cy="1008111"/>
        </p:xfrm>
        <a:graphic>
          <a:graphicData uri="http://schemas.openxmlformats.org/drawingml/2006/table">
            <a:tbl>
              <a:tblPr firstRow="1" firstCol="1" bandRow="1">
                <a:tableStyleId>{5C22544A-7EE6-4342-B048-85BDC9FD1C3A}</a:tableStyleId>
              </a:tblPr>
              <a:tblGrid>
                <a:gridCol w="2517773">
                  <a:extLst>
                    <a:ext uri="{9D8B030D-6E8A-4147-A177-3AD203B41FA5}">
                      <a16:colId xmlns:a16="http://schemas.microsoft.com/office/drawing/2014/main" val="20000"/>
                    </a:ext>
                  </a:extLst>
                </a:gridCol>
                <a:gridCol w="2557538">
                  <a:extLst>
                    <a:ext uri="{9D8B030D-6E8A-4147-A177-3AD203B41FA5}">
                      <a16:colId xmlns:a16="http://schemas.microsoft.com/office/drawing/2014/main" val="20001"/>
                    </a:ext>
                  </a:extLst>
                </a:gridCol>
                <a:gridCol w="2557538">
                  <a:extLst>
                    <a:ext uri="{9D8B030D-6E8A-4147-A177-3AD203B41FA5}">
                      <a16:colId xmlns:a16="http://schemas.microsoft.com/office/drawing/2014/main" val="20002"/>
                    </a:ext>
                  </a:extLst>
                </a:gridCol>
              </a:tblGrid>
              <a:tr h="336037">
                <a:tc>
                  <a:txBody>
                    <a:bodyPr/>
                    <a:lstStyle/>
                    <a:p>
                      <a:pPr marL="457200">
                        <a:lnSpc>
                          <a:spcPct val="115000"/>
                        </a:lnSpc>
                        <a:spcAft>
                          <a:spcPts val="0"/>
                        </a:spcAft>
                      </a:pPr>
                      <a:r>
                        <a:rPr lang="tr-TR" sz="1200" dirty="0">
                          <a:effectLst/>
                        </a:rPr>
                        <a:t>Ürün Markası</a:t>
                      </a:r>
                      <a:endParaRPr lang="en-US" sz="11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dirty="0">
                          <a:effectLst/>
                        </a:rPr>
                        <a:t>Azot (kg/torba)</a:t>
                      </a:r>
                      <a:endParaRPr lang="en-US" sz="11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Fosfat (kg/torba)</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36037">
                <a:tc>
                  <a:txBody>
                    <a:bodyPr/>
                    <a:lstStyle/>
                    <a:p>
                      <a:pPr marL="457200">
                        <a:lnSpc>
                          <a:spcPct val="115000"/>
                        </a:lnSpc>
                        <a:spcAft>
                          <a:spcPts val="0"/>
                        </a:spcAft>
                      </a:pPr>
                      <a:r>
                        <a:rPr lang="tr-TR" sz="1200">
                          <a:effectLst/>
                        </a:rPr>
                        <a:t>X</a:t>
                      </a:r>
                      <a:r>
                        <a:rPr lang="tr-TR" sz="1200" baseline="-25000">
                          <a:effectLst/>
                        </a:rPr>
                        <a:t>1</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dirty="0">
                          <a:effectLst/>
                        </a:rPr>
                        <a:t>4</a:t>
                      </a:r>
                      <a:endParaRPr lang="en-US" sz="11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2</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36037">
                <a:tc>
                  <a:txBody>
                    <a:bodyPr/>
                    <a:lstStyle/>
                    <a:p>
                      <a:pPr marL="457200">
                        <a:lnSpc>
                          <a:spcPct val="115000"/>
                        </a:lnSpc>
                        <a:spcAft>
                          <a:spcPts val="0"/>
                        </a:spcAft>
                      </a:pPr>
                      <a:r>
                        <a:rPr lang="tr-TR" sz="1200">
                          <a:effectLst/>
                        </a:rPr>
                        <a:t>X</a:t>
                      </a:r>
                      <a:r>
                        <a:rPr lang="tr-TR" sz="1200" baseline="-25000">
                          <a:effectLst/>
                        </a:rPr>
                        <a:t>2</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3</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dirty="0">
                          <a:effectLst/>
                        </a:rPr>
                        <a:t>4</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pic>
        <p:nvPicPr>
          <p:cNvPr id="5"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951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20688"/>
            <a:ext cx="8229600" cy="4525963"/>
          </a:xfrm>
        </p:spPr>
        <p:txBody>
          <a:bodyPr/>
          <a:lstStyle/>
          <a:p>
            <a:r>
              <a:rPr lang="tr-TR" dirty="0" smtClean="0"/>
              <a:t>Amaç fonksiyonu:</a:t>
            </a:r>
          </a:p>
          <a:p>
            <a:pPr lvl="1">
              <a:buFont typeface="Arial" pitchFamily="34" charset="0"/>
              <a:buChar char="•"/>
            </a:pPr>
            <a:r>
              <a:rPr lang="tr-TR" dirty="0" err="1" smtClean="0"/>
              <a:t>Z</a:t>
            </a:r>
            <a:r>
              <a:rPr lang="tr-TR" baseline="-25000" dirty="0" err="1" smtClean="0"/>
              <a:t>min</a:t>
            </a:r>
            <a:r>
              <a:rPr lang="tr-TR" dirty="0" smtClean="0"/>
              <a:t>= 6X</a:t>
            </a:r>
            <a:r>
              <a:rPr lang="tr-TR" baseline="-25000" dirty="0" smtClean="0"/>
              <a:t>1</a:t>
            </a:r>
            <a:r>
              <a:rPr lang="tr-TR" dirty="0" smtClean="0"/>
              <a:t>+3X</a:t>
            </a:r>
            <a:r>
              <a:rPr lang="tr-TR" baseline="-25000" dirty="0" smtClean="0"/>
              <a:t>2</a:t>
            </a:r>
          </a:p>
          <a:p>
            <a:pPr marL="457200" lvl="1" indent="0">
              <a:buNone/>
            </a:pPr>
            <a:r>
              <a:rPr lang="tr-TR" dirty="0" smtClean="0"/>
              <a:t>Kısıtlar;</a:t>
            </a:r>
          </a:p>
          <a:p>
            <a:pPr lvl="1">
              <a:buFont typeface="Arial" pitchFamily="34" charset="0"/>
              <a:buChar char="•"/>
            </a:pPr>
            <a:r>
              <a:rPr lang="tr-TR" dirty="0" smtClean="0"/>
              <a:t>4X</a:t>
            </a:r>
            <a:r>
              <a:rPr lang="tr-TR" baseline="-25000" dirty="0" smtClean="0"/>
              <a:t>1</a:t>
            </a:r>
            <a:r>
              <a:rPr lang="tr-TR" dirty="0" smtClean="0"/>
              <a:t>+3X</a:t>
            </a:r>
            <a:r>
              <a:rPr lang="tr-TR" baseline="-25000" dirty="0" smtClean="0"/>
              <a:t>2</a:t>
            </a:r>
            <a:r>
              <a:rPr lang="tr-TR" dirty="0" smtClean="0"/>
              <a:t> ≥ 16</a:t>
            </a:r>
          </a:p>
          <a:p>
            <a:pPr lvl="1">
              <a:buFont typeface="Arial" pitchFamily="34" charset="0"/>
              <a:buChar char="•"/>
            </a:pPr>
            <a:r>
              <a:rPr lang="tr-TR" dirty="0" smtClean="0"/>
              <a:t>2X</a:t>
            </a:r>
            <a:r>
              <a:rPr lang="tr-TR" baseline="-25000" dirty="0" smtClean="0"/>
              <a:t>1</a:t>
            </a:r>
            <a:r>
              <a:rPr lang="tr-TR" dirty="0" smtClean="0"/>
              <a:t>+4X</a:t>
            </a:r>
            <a:r>
              <a:rPr lang="tr-TR" baseline="-25000" dirty="0" smtClean="0"/>
              <a:t>2</a:t>
            </a:r>
            <a:r>
              <a:rPr lang="tr-TR" dirty="0" smtClean="0"/>
              <a:t> ≥ 24</a:t>
            </a:r>
          </a:p>
          <a:p>
            <a:pPr lvl="1"/>
            <a:endParaRPr lang="tr-TR" baseline="-25000"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3428999"/>
            <a:ext cx="7682356" cy="3024337"/>
          </a:xfrm>
          <a:prstGeom prst="rect">
            <a:avLst/>
          </a:prstGeom>
        </p:spPr>
      </p:pic>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314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marL="0" indent="0">
              <a:buNone/>
            </a:pPr>
            <a:r>
              <a:rPr lang="tr-TR" dirty="0" smtClean="0"/>
              <a:t>2. </a:t>
            </a:r>
            <a:r>
              <a:rPr lang="tr-TR" sz="2400" dirty="0" smtClean="0"/>
              <a:t>Bir </a:t>
            </a:r>
            <a:r>
              <a:rPr lang="tr-TR" sz="2400" dirty="0"/>
              <a:t>gemiye farklı ağırlıkta ve farklı parasal değerde mallar yüklenecektir</a:t>
            </a:r>
            <a:r>
              <a:rPr lang="tr-TR" sz="2400" dirty="0" smtClean="0"/>
              <a:t>.</a:t>
            </a:r>
          </a:p>
          <a:p>
            <a:pPr lvl="1"/>
            <a:r>
              <a:rPr lang="tr-TR" sz="2000" dirty="0"/>
              <a:t>Bu yükleme için geminin maksimum kapasitesi 12 tondur. </a:t>
            </a:r>
            <a:endParaRPr lang="tr-TR" sz="2000" dirty="0" smtClean="0"/>
          </a:p>
          <a:p>
            <a:pPr lvl="1"/>
            <a:r>
              <a:rPr lang="tr-TR" sz="2000" dirty="0"/>
              <a:t>Geminin kapasitesini aşmadan yüklenen malların parasal değerlerini en </a:t>
            </a:r>
            <a:r>
              <a:rPr lang="tr-TR" sz="2000" u="sng" dirty="0"/>
              <a:t>maksimize</a:t>
            </a:r>
            <a:r>
              <a:rPr lang="tr-TR" sz="2000" dirty="0"/>
              <a:t> edecek şekilde geminin nasıl yükleneceğini </a:t>
            </a:r>
            <a:r>
              <a:rPr lang="tr-TR" sz="2000" dirty="0" smtClean="0"/>
              <a:t>belirleyiniz.</a:t>
            </a:r>
            <a:endParaRPr lang="tr-TR" sz="2400" dirty="0"/>
          </a:p>
        </p:txBody>
      </p:sp>
      <p:graphicFrame>
        <p:nvGraphicFramePr>
          <p:cNvPr id="6" name="Tablo 5"/>
          <p:cNvGraphicFramePr>
            <a:graphicFrameLocks noGrp="1"/>
          </p:cNvGraphicFramePr>
          <p:nvPr>
            <p:extLst>
              <p:ext uri="{D42A27DB-BD31-4B8C-83A1-F6EECF244321}">
                <p14:modId xmlns:p14="http://schemas.microsoft.com/office/powerpoint/2010/main" val="4192622582"/>
              </p:ext>
            </p:extLst>
          </p:nvPr>
        </p:nvGraphicFramePr>
        <p:xfrm>
          <a:off x="1259632" y="2780928"/>
          <a:ext cx="5717540" cy="1892808"/>
        </p:xfrm>
        <a:graphic>
          <a:graphicData uri="http://schemas.openxmlformats.org/drawingml/2006/table">
            <a:tbl>
              <a:tblPr firstRow="1" firstCol="1" bandRow="1">
                <a:tableStyleId>{3B4B98B0-60AC-42C2-AFA5-B58CD77FA1E5}</a:tableStyleId>
              </a:tblPr>
              <a:tblGrid>
                <a:gridCol w="1908175">
                  <a:extLst>
                    <a:ext uri="{9D8B030D-6E8A-4147-A177-3AD203B41FA5}">
                      <a16:colId xmlns:a16="http://schemas.microsoft.com/office/drawing/2014/main" val="20000"/>
                    </a:ext>
                  </a:extLst>
                </a:gridCol>
                <a:gridCol w="1903095">
                  <a:extLst>
                    <a:ext uri="{9D8B030D-6E8A-4147-A177-3AD203B41FA5}">
                      <a16:colId xmlns:a16="http://schemas.microsoft.com/office/drawing/2014/main" val="20001"/>
                    </a:ext>
                  </a:extLst>
                </a:gridCol>
                <a:gridCol w="1906270">
                  <a:extLst>
                    <a:ext uri="{9D8B030D-6E8A-4147-A177-3AD203B41FA5}">
                      <a16:colId xmlns:a16="http://schemas.microsoft.com/office/drawing/2014/main" val="20002"/>
                    </a:ext>
                  </a:extLst>
                </a:gridCol>
              </a:tblGrid>
              <a:tr h="0">
                <a:tc>
                  <a:txBody>
                    <a:bodyPr/>
                    <a:lstStyle/>
                    <a:p>
                      <a:pPr marL="457200">
                        <a:lnSpc>
                          <a:spcPct val="115000"/>
                        </a:lnSpc>
                        <a:spcAft>
                          <a:spcPts val="0"/>
                        </a:spcAft>
                      </a:pPr>
                      <a:r>
                        <a:rPr lang="tr-TR" sz="1200" dirty="0">
                          <a:effectLst/>
                        </a:rPr>
                        <a:t>Mal çeşitleri</a:t>
                      </a:r>
                      <a:endParaRPr lang="en-US" sz="11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Malın Değeri ($)</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Malın Ağırlığı (ton)</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marL="457200">
                        <a:lnSpc>
                          <a:spcPct val="115000"/>
                        </a:lnSpc>
                        <a:spcAft>
                          <a:spcPts val="0"/>
                        </a:spcAft>
                      </a:pPr>
                      <a:r>
                        <a:rPr lang="tr-TR" sz="1200">
                          <a:effectLst/>
                        </a:rPr>
                        <a:t>1</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6</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1</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marL="457200">
                        <a:lnSpc>
                          <a:spcPct val="115000"/>
                        </a:lnSpc>
                        <a:spcAft>
                          <a:spcPts val="0"/>
                        </a:spcAft>
                      </a:pPr>
                      <a:r>
                        <a:rPr lang="tr-TR" sz="1200">
                          <a:effectLst/>
                        </a:rPr>
                        <a:t>2</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3</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2</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marL="457200">
                        <a:lnSpc>
                          <a:spcPct val="115000"/>
                        </a:lnSpc>
                        <a:spcAft>
                          <a:spcPts val="0"/>
                        </a:spcAft>
                      </a:pPr>
                      <a:r>
                        <a:rPr lang="tr-TR" sz="1200">
                          <a:effectLst/>
                        </a:rPr>
                        <a:t>3</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2</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3</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marL="457200">
                        <a:lnSpc>
                          <a:spcPct val="115000"/>
                        </a:lnSpc>
                        <a:spcAft>
                          <a:spcPts val="0"/>
                        </a:spcAft>
                      </a:pPr>
                      <a:r>
                        <a:rPr lang="tr-TR" sz="1200">
                          <a:effectLst/>
                        </a:rPr>
                        <a:t>4</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1</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4</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0">
                <a:tc>
                  <a:txBody>
                    <a:bodyPr/>
                    <a:lstStyle/>
                    <a:p>
                      <a:pPr marL="457200">
                        <a:lnSpc>
                          <a:spcPct val="115000"/>
                        </a:lnSpc>
                        <a:spcAft>
                          <a:spcPts val="0"/>
                        </a:spcAft>
                      </a:pPr>
                      <a:r>
                        <a:rPr lang="tr-TR" sz="1200">
                          <a:effectLst/>
                        </a:rPr>
                        <a:t>5</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9</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6</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0">
                <a:tc>
                  <a:txBody>
                    <a:bodyPr/>
                    <a:lstStyle/>
                    <a:p>
                      <a:pPr marL="457200">
                        <a:lnSpc>
                          <a:spcPct val="115000"/>
                        </a:lnSpc>
                        <a:spcAft>
                          <a:spcPts val="0"/>
                        </a:spcAft>
                      </a:pPr>
                      <a:r>
                        <a:rPr lang="tr-TR" sz="1200">
                          <a:effectLst/>
                        </a:rPr>
                        <a:t>6</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5</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0">
                <a:tc>
                  <a:txBody>
                    <a:bodyPr/>
                    <a:lstStyle/>
                    <a:p>
                      <a:pPr marL="457200">
                        <a:lnSpc>
                          <a:spcPct val="115000"/>
                        </a:lnSpc>
                        <a:spcAft>
                          <a:spcPts val="0"/>
                        </a:spcAft>
                      </a:pPr>
                      <a:r>
                        <a:rPr lang="tr-TR" sz="1200">
                          <a:effectLst/>
                        </a:rPr>
                        <a:t>7</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8</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3</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0">
                <a:tc>
                  <a:txBody>
                    <a:bodyPr/>
                    <a:lstStyle/>
                    <a:p>
                      <a:pPr marL="457200">
                        <a:lnSpc>
                          <a:spcPct val="115000"/>
                        </a:lnSpc>
                        <a:spcAft>
                          <a:spcPts val="0"/>
                        </a:spcAft>
                      </a:pPr>
                      <a:r>
                        <a:rPr lang="tr-TR" sz="1200">
                          <a:effectLst/>
                        </a:rPr>
                        <a:t>8</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a:effectLst/>
                        </a:rPr>
                        <a:t>4</a:t>
                      </a:r>
                      <a:endParaRPr lang="en-US" sz="1100">
                        <a:effectLst/>
                        <a:latin typeface="Calibri"/>
                        <a:ea typeface="Calibri"/>
                        <a:cs typeface="Times New Roman"/>
                      </a:endParaRPr>
                    </a:p>
                  </a:txBody>
                  <a:tcPr marL="68580" marR="68580" marT="0" marB="0"/>
                </a:tc>
                <a:tc>
                  <a:txBody>
                    <a:bodyPr/>
                    <a:lstStyle/>
                    <a:p>
                      <a:pPr marL="457200">
                        <a:lnSpc>
                          <a:spcPct val="115000"/>
                        </a:lnSpc>
                        <a:spcAft>
                          <a:spcPts val="0"/>
                        </a:spcAft>
                      </a:pPr>
                      <a:r>
                        <a:rPr lang="tr-TR" sz="1200" dirty="0">
                          <a:effectLst/>
                        </a:rPr>
                        <a:t>9</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bl>
          </a:graphicData>
        </a:graphic>
      </p:graphicFrame>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150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smtClean="0"/>
              <a:t>Çözümü;</a:t>
            </a:r>
          </a:p>
          <a:p>
            <a:r>
              <a:rPr lang="tr-TR" sz="2400" dirty="0" smtClean="0"/>
              <a:t>Amaç fonksiyonu;</a:t>
            </a:r>
          </a:p>
          <a:p>
            <a:pPr lvl="1">
              <a:buFont typeface="Arial" pitchFamily="34" charset="0"/>
              <a:buChar char="•"/>
            </a:pPr>
            <a:r>
              <a:rPr lang="tr-TR" sz="2000" dirty="0" err="1" smtClean="0"/>
              <a:t>Z</a:t>
            </a:r>
            <a:r>
              <a:rPr lang="tr-TR" sz="2000" baseline="-25000" dirty="0" err="1" smtClean="0"/>
              <a:t>max</a:t>
            </a:r>
            <a:r>
              <a:rPr lang="tr-TR" sz="2000" dirty="0" smtClean="0"/>
              <a:t>= 6X</a:t>
            </a:r>
            <a:r>
              <a:rPr lang="tr-TR" sz="2000" baseline="-25000" dirty="0" smtClean="0"/>
              <a:t>1</a:t>
            </a:r>
            <a:r>
              <a:rPr lang="tr-TR" sz="2000" dirty="0" smtClean="0"/>
              <a:t>+3X</a:t>
            </a:r>
            <a:r>
              <a:rPr lang="tr-TR" sz="2000" baseline="-25000" dirty="0" smtClean="0"/>
              <a:t>2</a:t>
            </a:r>
            <a:r>
              <a:rPr lang="tr-TR" sz="2000" dirty="0" smtClean="0"/>
              <a:t>+2X</a:t>
            </a:r>
            <a:r>
              <a:rPr lang="tr-TR" sz="2000" baseline="-25000" dirty="0" smtClean="0"/>
              <a:t>3</a:t>
            </a:r>
            <a:r>
              <a:rPr lang="tr-TR" sz="2000" dirty="0" smtClean="0"/>
              <a:t>+X</a:t>
            </a:r>
            <a:r>
              <a:rPr lang="tr-TR" sz="2000" baseline="-25000" dirty="0" smtClean="0"/>
              <a:t>4</a:t>
            </a:r>
            <a:r>
              <a:rPr lang="tr-TR" sz="2000" dirty="0" smtClean="0"/>
              <a:t>+9X</a:t>
            </a:r>
            <a:r>
              <a:rPr lang="tr-TR" sz="2000" baseline="-25000" dirty="0" smtClean="0"/>
              <a:t>5</a:t>
            </a:r>
            <a:r>
              <a:rPr lang="tr-TR" sz="2000" dirty="0" smtClean="0"/>
              <a:t>+5X</a:t>
            </a:r>
            <a:r>
              <a:rPr lang="tr-TR" sz="2000" baseline="-25000" dirty="0" smtClean="0"/>
              <a:t>6</a:t>
            </a:r>
            <a:r>
              <a:rPr lang="tr-TR" sz="2000" dirty="0" smtClean="0"/>
              <a:t>+8X</a:t>
            </a:r>
            <a:r>
              <a:rPr lang="tr-TR" sz="2000" baseline="-25000" dirty="0" smtClean="0"/>
              <a:t>7</a:t>
            </a:r>
            <a:r>
              <a:rPr lang="tr-TR" sz="2000" dirty="0" smtClean="0"/>
              <a:t>+4X</a:t>
            </a:r>
            <a:r>
              <a:rPr lang="tr-TR" sz="2000" baseline="-25000" dirty="0" smtClean="0"/>
              <a:t>8</a:t>
            </a:r>
          </a:p>
          <a:p>
            <a:pPr marL="457200" lvl="1" indent="0">
              <a:buNone/>
            </a:pPr>
            <a:endParaRPr lang="tr-TR" sz="2000" baseline="-25000" dirty="0" smtClean="0"/>
          </a:p>
          <a:p>
            <a:pPr marL="457200" lvl="1" indent="0">
              <a:buNone/>
            </a:pPr>
            <a:r>
              <a:rPr lang="tr-TR" sz="2000" dirty="0" smtClean="0"/>
              <a:t>Kısıt:</a:t>
            </a:r>
          </a:p>
          <a:p>
            <a:pPr marL="457200" lvl="1" indent="0">
              <a:buNone/>
            </a:pPr>
            <a:r>
              <a:rPr lang="tr-TR" sz="2000" dirty="0" smtClean="0"/>
              <a:t>X</a:t>
            </a:r>
            <a:r>
              <a:rPr lang="tr-TR" sz="2000" baseline="-25000" dirty="0" smtClean="0"/>
              <a:t>1</a:t>
            </a:r>
            <a:r>
              <a:rPr lang="tr-TR" sz="2000" dirty="0" smtClean="0"/>
              <a:t>+2X</a:t>
            </a:r>
            <a:r>
              <a:rPr lang="tr-TR" sz="2000" baseline="-25000" dirty="0" smtClean="0"/>
              <a:t>2</a:t>
            </a:r>
            <a:r>
              <a:rPr lang="tr-TR" sz="2000" dirty="0" smtClean="0"/>
              <a:t>+3X</a:t>
            </a:r>
            <a:r>
              <a:rPr lang="tr-TR" sz="2000" baseline="-25000" dirty="0" smtClean="0"/>
              <a:t>3</a:t>
            </a:r>
            <a:r>
              <a:rPr lang="tr-TR" sz="2000" dirty="0" smtClean="0"/>
              <a:t>+4X</a:t>
            </a:r>
            <a:r>
              <a:rPr lang="tr-TR" sz="2000" baseline="-25000" dirty="0" smtClean="0"/>
              <a:t>4</a:t>
            </a:r>
            <a:r>
              <a:rPr lang="tr-TR" sz="2000" dirty="0" smtClean="0"/>
              <a:t>+6X</a:t>
            </a:r>
            <a:r>
              <a:rPr lang="tr-TR" sz="2000" baseline="-25000" dirty="0" smtClean="0"/>
              <a:t>5</a:t>
            </a:r>
            <a:r>
              <a:rPr lang="tr-TR" sz="2000" dirty="0" smtClean="0"/>
              <a:t>+5X</a:t>
            </a:r>
            <a:r>
              <a:rPr lang="tr-TR" sz="2000" baseline="-25000" dirty="0" smtClean="0"/>
              <a:t>6</a:t>
            </a:r>
            <a:r>
              <a:rPr lang="tr-TR" sz="2000" dirty="0" smtClean="0"/>
              <a:t>+3X</a:t>
            </a:r>
            <a:r>
              <a:rPr lang="tr-TR" sz="2000" baseline="-25000" dirty="0" smtClean="0"/>
              <a:t>7</a:t>
            </a:r>
            <a:r>
              <a:rPr lang="tr-TR" sz="2000" dirty="0" smtClean="0"/>
              <a:t>+9X</a:t>
            </a:r>
            <a:r>
              <a:rPr lang="tr-TR" sz="2000" baseline="-25000" dirty="0" smtClean="0"/>
              <a:t>8</a:t>
            </a:r>
            <a:r>
              <a:rPr lang="tr-TR" sz="2000" dirty="0" smtClean="0"/>
              <a:t>≤ 12</a:t>
            </a:r>
            <a:endParaRPr lang="tr-TR" sz="2000" baseline="-25000" dirty="0" smtClean="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012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normAutofit/>
          </a:bodyPr>
          <a:lstStyle/>
          <a:p>
            <a:pPr marL="0" indent="0">
              <a:buNone/>
            </a:pPr>
            <a:r>
              <a:rPr lang="tr-TR" sz="2400" dirty="0"/>
              <a:t>3- Dört ayrı yatırım seçeneğinin fiyatları ve </a:t>
            </a:r>
            <a:r>
              <a:rPr lang="tr-TR" sz="2400" dirty="0" smtClean="0"/>
              <a:t>getirilerinin </a:t>
            </a:r>
            <a:r>
              <a:rPr lang="tr-TR" sz="2400" dirty="0"/>
              <a:t>bugünkü </a:t>
            </a:r>
            <a:r>
              <a:rPr lang="tr-TR" sz="2400" dirty="0" smtClean="0"/>
              <a:t>değerleri </a:t>
            </a:r>
            <a:r>
              <a:rPr lang="tr-TR" sz="2400" dirty="0"/>
              <a:t>aşağıdaki tabloda verilmiştir</a:t>
            </a:r>
            <a:r>
              <a:rPr lang="tr-TR" sz="2400" dirty="0" smtClean="0"/>
              <a:t>. </a:t>
            </a:r>
          </a:p>
          <a:p>
            <a:pPr marL="0" indent="0">
              <a:buNone/>
            </a:pPr>
            <a:endParaRPr lang="tr-TR" sz="2400" dirty="0" smtClean="0"/>
          </a:p>
        </p:txBody>
      </p:sp>
      <p:graphicFrame>
        <p:nvGraphicFramePr>
          <p:cNvPr id="6" name="Tablo 5"/>
          <p:cNvGraphicFramePr>
            <a:graphicFrameLocks noGrp="1"/>
          </p:cNvGraphicFramePr>
          <p:nvPr>
            <p:extLst>
              <p:ext uri="{D42A27DB-BD31-4B8C-83A1-F6EECF244321}">
                <p14:modId xmlns:p14="http://schemas.microsoft.com/office/powerpoint/2010/main" val="3546564729"/>
              </p:ext>
            </p:extLst>
          </p:nvPr>
        </p:nvGraphicFramePr>
        <p:xfrm>
          <a:off x="971600" y="1700808"/>
          <a:ext cx="6096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tr-TR" sz="1800" dirty="0" smtClean="0"/>
                        <a:t>Yatırım</a:t>
                      </a:r>
                      <a:endParaRPr lang="tr-TR" dirty="0"/>
                    </a:p>
                  </a:txBody>
                  <a:tcPr/>
                </a:tc>
                <a:tc>
                  <a:txBody>
                    <a:bodyPr/>
                    <a:lstStyle/>
                    <a:p>
                      <a:r>
                        <a:rPr lang="tr-TR" sz="1800" dirty="0" smtClean="0"/>
                        <a:t>Fiyat</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Geri dönüş</a:t>
                      </a:r>
                      <a:endParaRPr lang="tr-TR" dirty="0"/>
                    </a:p>
                  </a:txBody>
                  <a:tcPr/>
                </a:tc>
                <a:extLst>
                  <a:ext uri="{0D108BD9-81ED-4DB2-BD59-A6C34878D82A}">
                    <a16:rowId xmlns:a16="http://schemas.microsoft.com/office/drawing/2014/main" val="10000"/>
                  </a:ext>
                </a:extLst>
              </a:tr>
              <a:tr h="370840">
                <a:tc>
                  <a:txBody>
                    <a:bodyPr/>
                    <a:lstStyle/>
                    <a:p>
                      <a:r>
                        <a:rPr lang="tr-TR" sz="1800" dirty="0" smtClean="0"/>
                        <a:t>A</a:t>
                      </a:r>
                      <a:endParaRPr lang="tr-TR" dirty="0"/>
                    </a:p>
                  </a:txBody>
                  <a:tcPr/>
                </a:tc>
                <a:tc>
                  <a:txBody>
                    <a:bodyPr/>
                    <a:lstStyle/>
                    <a:p>
                      <a:r>
                        <a:rPr lang="tr-TR" sz="1800" dirty="0" smtClean="0"/>
                        <a:t>5000</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8000</a:t>
                      </a:r>
                      <a:endParaRPr lang="tr-TR" dirty="0"/>
                    </a:p>
                  </a:txBody>
                  <a:tcPr/>
                </a:tc>
                <a:extLst>
                  <a:ext uri="{0D108BD9-81ED-4DB2-BD59-A6C34878D82A}">
                    <a16:rowId xmlns:a16="http://schemas.microsoft.com/office/drawing/2014/main" val="10001"/>
                  </a:ext>
                </a:extLst>
              </a:tr>
              <a:tr h="370840">
                <a:tc>
                  <a:txBody>
                    <a:bodyPr/>
                    <a:lstStyle/>
                    <a:p>
                      <a:r>
                        <a:rPr lang="tr-TR" sz="1800" dirty="0" smtClean="0"/>
                        <a:t>B</a:t>
                      </a:r>
                      <a:endParaRPr lang="tr-TR" dirty="0"/>
                    </a:p>
                  </a:txBody>
                  <a:tcPr/>
                </a:tc>
                <a:tc>
                  <a:txBody>
                    <a:bodyPr/>
                    <a:lstStyle/>
                    <a:p>
                      <a:r>
                        <a:rPr lang="tr-TR" sz="1800" dirty="0" smtClean="0"/>
                        <a:t>7000</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11000</a:t>
                      </a:r>
                      <a:endParaRPr lang="tr-TR" dirty="0"/>
                    </a:p>
                  </a:txBody>
                  <a:tcPr/>
                </a:tc>
                <a:extLst>
                  <a:ext uri="{0D108BD9-81ED-4DB2-BD59-A6C34878D82A}">
                    <a16:rowId xmlns:a16="http://schemas.microsoft.com/office/drawing/2014/main" val="10002"/>
                  </a:ext>
                </a:extLst>
              </a:tr>
              <a:tr h="370840">
                <a:tc>
                  <a:txBody>
                    <a:bodyPr/>
                    <a:lstStyle/>
                    <a:p>
                      <a:r>
                        <a:rPr lang="tr-TR" sz="1800" dirty="0" smtClean="0"/>
                        <a:t>C</a:t>
                      </a:r>
                      <a:endParaRPr lang="tr-TR" dirty="0"/>
                    </a:p>
                  </a:txBody>
                  <a:tcPr/>
                </a:tc>
                <a:tc>
                  <a:txBody>
                    <a:bodyPr/>
                    <a:lstStyle/>
                    <a:p>
                      <a:r>
                        <a:rPr lang="tr-TR" sz="1800" dirty="0" smtClean="0"/>
                        <a:t>4000</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6000</a:t>
                      </a:r>
                      <a:endParaRPr lang="tr-TR" dirty="0"/>
                    </a:p>
                  </a:txBody>
                  <a:tcPr/>
                </a:tc>
                <a:extLst>
                  <a:ext uri="{0D108BD9-81ED-4DB2-BD59-A6C34878D82A}">
                    <a16:rowId xmlns:a16="http://schemas.microsoft.com/office/drawing/2014/main" val="10003"/>
                  </a:ext>
                </a:extLst>
              </a:tr>
              <a:tr h="370840">
                <a:tc>
                  <a:txBody>
                    <a:bodyPr/>
                    <a:lstStyle/>
                    <a:p>
                      <a:r>
                        <a:rPr lang="tr-TR" sz="1800" dirty="0" smtClean="0"/>
                        <a:t>D</a:t>
                      </a:r>
                      <a:endParaRPr lang="tr-TR" dirty="0"/>
                    </a:p>
                  </a:txBody>
                  <a:tcPr/>
                </a:tc>
                <a:tc>
                  <a:txBody>
                    <a:bodyPr/>
                    <a:lstStyle/>
                    <a:p>
                      <a:r>
                        <a:rPr lang="tr-TR" sz="1800" dirty="0" smtClean="0"/>
                        <a:t>3000</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4000</a:t>
                      </a:r>
                      <a:endParaRPr lang="tr-TR" dirty="0"/>
                    </a:p>
                  </a:txBody>
                  <a:tcPr/>
                </a:tc>
                <a:extLst>
                  <a:ext uri="{0D108BD9-81ED-4DB2-BD59-A6C34878D82A}">
                    <a16:rowId xmlns:a16="http://schemas.microsoft.com/office/drawing/2014/main" val="10004"/>
                  </a:ext>
                </a:extLst>
              </a:tr>
            </a:tbl>
          </a:graphicData>
        </a:graphic>
      </p:graphicFrame>
      <p:sp>
        <p:nvSpPr>
          <p:cNvPr id="7" name="Dikdörtgen 6"/>
          <p:cNvSpPr/>
          <p:nvPr/>
        </p:nvSpPr>
        <p:spPr>
          <a:xfrm>
            <a:off x="611560" y="3717032"/>
            <a:ext cx="8064896" cy="1754326"/>
          </a:xfrm>
          <a:prstGeom prst="rect">
            <a:avLst/>
          </a:prstGeom>
        </p:spPr>
        <p:txBody>
          <a:bodyPr wrap="square">
            <a:spAutoFit/>
          </a:bodyPr>
          <a:lstStyle/>
          <a:p>
            <a:pPr marL="285750" indent="-285750">
              <a:buFont typeface="Arial" pitchFamily="34" charset="0"/>
              <a:buChar char="•"/>
            </a:pPr>
            <a:r>
              <a:rPr lang="tr-TR" dirty="0"/>
              <a:t>Toplam harcanabilir bütçe 14.000 TL olarak verilmiştir. Geri </a:t>
            </a:r>
            <a:r>
              <a:rPr lang="tr-TR" dirty="0" smtClean="0"/>
              <a:t>dönüş oranını </a:t>
            </a:r>
            <a:r>
              <a:rPr lang="tr-TR" u="sng" dirty="0"/>
              <a:t>maksimize</a:t>
            </a:r>
            <a:r>
              <a:rPr lang="tr-TR" dirty="0"/>
              <a:t> edecek doğrusal programlama </a:t>
            </a:r>
            <a:r>
              <a:rPr lang="tr-TR" dirty="0" smtClean="0"/>
              <a:t>modelini kurunuz.</a:t>
            </a:r>
          </a:p>
          <a:p>
            <a:pPr marL="285750" indent="-285750">
              <a:buFont typeface="Arial" pitchFamily="34" charset="0"/>
              <a:buChar char="•"/>
            </a:pPr>
            <a:r>
              <a:rPr lang="tr-TR" dirty="0"/>
              <a:t>En fazla iki adet fona yatırım </a:t>
            </a:r>
            <a:r>
              <a:rPr lang="tr-TR" dirty="0" smtClean="0"/>
              <a:t>yapılabilir,</a:t>
            </a:r>
          </a:p>
          <a:p>
            <a:pPr marL="285750" indent="-285750">
              <a:buFont typeface="Arial" pitchFamily="34" charset="0"/>
              <a:buChar char="•"/>
            </a:pPr>
            <a:r>
              <a:rPr lang="tr-TR" dirty="0"/>
              <a:t>Eğer B fonuna yatırım yapılırsa, D fonuna da </a:t>
            </a:r>
            <a:r>
              <a:rPr lang="tr-TR" dirty="0" smtClean="0"/>
              <a:t>yatırım yapılmalıdır,</a:t>
            </a:r>
          </a:p>
          <a:p>
            <a:pPr marL="285750" indent="-285750">
              <a:buFont typeface="Arial" pitchFamily="34" charset="0"/>
              <a:buChar char="•"/>
            </a:pPr>
            <a:r>
              <a:rPr lang="tr-TR" dirty="0"/>
              <a:t>Eğer A fonuna yatırım yapılırsa, C fonuna </a:t>
            </a:r>
            <a:r>
              <a:rPr lang="tr-TR" dirty="0" smtClean="0"/>
              <a:t>yatırım yapılamaz,</a:t>
            </a:r>
          </a:p>
          <a:p>
            <a:pPr marL="285750" indent="-285750">
              <a:buFont typeface="Arial" pitchFamily="34" charset="0"/>
              <a:buChar char="•"/>
            </a:pPr>
            <a:r>
              <a:rPr lang="tr-TR" dirty="0"/>
              <a:t>A ve B fonlarından birine mutlaka yatırım </a:t>
            </a:r>
            <a:r>
              <a:rPr lang="tr-TR" dirty="0" smtClean="0"/>
              <a:t>yapılmalıdır</a:t>
            </a:r>
            <a:r>
              <a:rPr lang="tr-TR" dirty="0"/>
              <a:t>.</a:t>
            </a:r>
          </a:p>
        </p:txBody>
      </p:sp>
      <p:pic>
        <p:nvPicPr>
          <p:cNvPr id="5"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94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a:bodyPr>
          <a:lstStyle/>
          <a:p>
            <a:r>
              <a:rPr lang="tr-TR" sz="2400" b="1" dirty="0" smtClean="0"/>
              <a:t>Çözümü:</a:t>
            </a:r>
          </a:p>
          <a:p>
            <a:r>
              <a:rPr lang="tr-TR" sz="2400" dirty="0" smtClean="0"/>
              <a:t>Amaç fonksiyonu;</a:t>
            </a:r>
          </a:p>
          <a:p>
            <a:pPr lvl="1">
              <a:buFont typeface="Arial" pitchFamily="34" charset="0"/>
              <a:buChar char="•"/>
            </a:pPr>
            <a:r>
              <a:rPr lang="tr-TR" sz="2000" dirty="0" err="1" smtClean="0"/>
              <a:t>Z</a:t>
            </a:r>
            <a:r>
              <a:rPr lang="tr-TR" sz="2000" baseline="-25000" dirty="0" err="1" smtClean="0"/>
              <a:t>max</a:t>
            </a:r>
            <a:r>
              <a:rPr lang="tr-TR" sz="2000" dirty="0" smtClean="0"/>
              <a:t>=8000X</a:t>
            </a:r>
            <a:r>
              <a:rPr lang="tr-TR" sz="2000" baseline="-25000" dirty="0" smtClean="0"/>
              <a:t>1</a:t>
            </a:r>
            <a:r>
              <a:rPr lang="tr-TR" sz="2000" dirty="0" smtClean="0"/>
              <a:t>+11000X</a:t>
            </a:r>
            <a:r>
              <a:rPr lang="tr-TR" sz="2000" baseline="-25000" dirty="0" smtClean="0"/>
              <a:t>2</a:t>
            </a:r>
            <a:r>
              <a:rPr lang="tr-TR" sz="2000" dirty="0" smtClean="0"/>
              <a:t>+6000X</a:t>
            </a:r>
            <a:r>
              <a:rPr lang="tr-TR" sz="2000" baseline="-25000" dirty="0" smtClean="0"/>
              <a:t>3</a:t>
            </a:r>
            <a:r>
              <a:rPr lang="tr-TR" sz="2000" dirty="0" smtClean="0"/>
              <a:t>+4000X</a:t>
            </a:r>
            <a:r>
              <a:rPr lang="tr-TR" sz="2000" baseline="-25000" dirty="0" smtClean="0"/>
              <a:t>4</a:t>
            </a:r>
          </a:p>
          <a:p>
            <a:pPr lvl="1">
              <a:buFont typeface="Arial" pitchFamily="34" charset="0"/>
              <a:buChar char="•"/>
            </a:pPr>
            <a:endParaRPr lang="tr-TR" sz="2000" baseline="-25000" dirty="0" smtClean="0"/>
          </a:p>
          <a:p>
            <a:pPr lvl="1">
              <a:buFont typeface="Arial" pitchFamily="34" charset="0"/>
              <a:buChar char="•"/>
            </a:pPr>
            <a:r>
              <a:rPr lang="tr-TR" sz="2000" b="1" dirty="0" smtClean="0"/>
              <a:t>KISITLAR;</a:t>
            </a:r>
          </a:p>
          <a:p>
            <a:pPr lvl="1">
              <a:buFont typeface="Arial" pitchFamily="34" charset="0"/>
              <a:buChar char="•"/>
            </a:pPr>
            <a:r>
              <a:rPr lang="tr-TR" sz="2000" dirty="0" smtClean="0"/>
              <a:t>5000X</a:t>
            </a:r>
            <a:r>
              <a:rPr lang="tr-TR" sz="2000" baseline="-25000" dirty="0" smtClean="0"/>
              <a:t>1</a:t>
            </a:r>
            <a:r>
              <a:rPr lang="tr-TR" sz="2000" dirty="0" smtClean="0"/>
              <a:t>+3000X</a:t>
            </a:r>
            <a:r>
              <a:rPr lang="tr-TR" sz="2000" baseline="-25000" dirty="0" smtClean="0"/>
              <a:t>4 </a:t>
            </a:r>
            <a:r>
              <a:rPr lang="tr-TR" sz="2000" dirty="0" smtClean="0"/>
              <a:t>≤ 14000</a:t>
            </a:r>
          </a:p>
          <a:p>
            <a:pPr lvl="1">
              <a:buFont typeface="Arial" pitchFamily="34" charset="0"/>
              <a:buChar char="•"/>
            </a:pPr>
            <a:r>
              <a:rPr lang="tr-TR" sz="2000" dirty="0" smtClean="0"/>
              <a:t>7000X</a:t>
            </a:r>
            <a:r>
              <a:rPr lang="tr-TR" sz="2000" baseline="-25000" dirty="0" smtClean="0"/>
              <a:t>2</a:t>
            </a:r>
            <a:r>
              <a:rPr lang="tr-TR" sz="2000" dirty="0" smtClean="0"/>
              <a:t>+3000X</a:t>
            </a:r>
            <a:r>
              <a:rPr lang="tr-TR" sz="2000" baseline="-25000" dirty="0" smtClean="0"/>
              <a:t>4 </a:t>
            </a:r>
            <a:r>
              <a:rPr lang="tr-TR" sz="2000" dirty="0" smtClean="0"/>
              <a:t>≤ 14000 (B’nin D </a:t>
            </a:r>
            <a:r>
              <a:rPr lang="tr-TR" sz="2000" dirty="0" err="1" smtClean="0"/>
              <a:t>kısıtı</a:t>
            </a:r>
            <a:r>
              <a:rPr lang="tr-TR" sz="2000" dirty="0" smtClean="0"/>
              <a:t>)</a:t>
            </a:r>
          </a:p>
          <a:p>
            <a:pPr lvl="1">
              <a:buFont typeface="Arial" pitchFamily="34" charset="0"/>
              <a:buChar char="•"/>
            </a:pPr>
            <a:r>
              <a:rPr lang="tr-TR" sz="2000" dirty="0" smtClean="0"/>
              <a:t>X</a:t>
            </a:r>
            <a:r>
              <a:rPr lang="tr-TR" sz="2000" baseline="-25000" dirty="0" smtClean="0"/>
              <a:t>1</a:t>
            </a:r>
            <a:r>
              <a:rPr lang="tr-TR" sz="2000" dirty="0" smtClean="0"/>
              <a:t>+X</a:t>
            </a:r>
            <a:r>
              <a:rPr lang="tr-TR" sz="2000" baseline="-25000" dirty="0" smtClean="0"/>
              <a:t>2 </a:t>
            </a:r>
            <a:r>
              <a:rPr lang="tr-TR" sz="2000" dirty="0" smtClean="0"/>
              <a:t>≤  1   (A veya B den en az birisine yatırım yapma </a:t>
            </a:r>
            <a:r>
              <a:rPr lang="tr-TR" sz="2000" dirty="0" err="1" smtClean="0"/>
              <a:t>kısıtı</a:t>
            </a:r>
            <a:r>
              <a:rPr lang="tr-TR" sz="2000" dirty="0" smtClean="0"/>
              <a:t>)</a:t>
            </a:r>
          </a:p>
          <a:p>
            <a:pPr lvl="1">
              <a:buFont typeface="Arial" pitchFamily="34" charset="0"/>
              <a:buChar char="•"/>
            </a:pPr>
            <a:r>
              <a:rPr lang="tr-TR" sz="2000" dirty="0" smtClean="0"/>
              <a:t>X</a:t>
            </a:r>
            <a:r>
              <a:rPr lang="tr-TR" sz="2000" baseline="-25000" dirty="0" smtClean="0"/>
              <a:t>1</a:t>
            </a:r>
            <a:r>
              <a:rPr lang="tr-TR" sz="2000" dirty="0" smtClean="0"/>
              <a:t>+X</a:t>
            </a:r>
            <a:r>
              <a:rPr lang="tr-TR" sz="2000" baseline="-25000" dirty="0" smtClean="0"/>
              <a:t>2</a:t>
            </a:r>
            <a:r>
              <a:rPr lang="tr-TR" sz="2000" dirty="0" smtClean="0"/>
              <a:t>+X</a:t>
            </a:r>
            <a:r>
              <a:rPr lang="tr-TR" sz="2000" baseline="-25000" dirty="0" smtClean="0"/>
              <a:t>3</a:t>
            </a:r>
            <a:r>
              <a:rPr lang="tr-TR" sz="2000" dirty="0" smtClean="0"/>
              <a:t>+X</a:t>
            </a:r>
            <a:r>
              <a:rPr lang="tr-TR" sz="2000" baseline="-25000" dirty="0" smtClean="0"/>
              <a:t>4 </a:t>
            </a:r>
            <a:r>
              <a:rPr lang="tr-TR" sz="2000" dirty="0" smtClean="0"/>
              <a:t>≤ 2  (en fazla iki fona yatırım yapabilme </a:t>
            </a:r>
            <a:r>
              <a:rPr lang="tr-TR" sz="2000" dirty="0" err="1" smtClean="0"/>
              <a:t>kısıtı</a:t>
            </a:r>
            <a:r>
              <a:rPr lang="tr-TR" sz="2000" dirty="0" smtClean="0"/>
              <a:t>)</a:t>
            </a:r>
          </a:p>
          <a:p>
            <a:pPr lvl="1">
              <a:buFont typeface="Arial" pitchFamily="34" charset="0"/>
              <a:buChar char="•"/>
            </a:pPr>
            <a:endParaRPr lang="tr-TR" sz="2000" dirty="0" smtClean="0"/>
          </a:p>
          <a:p>
            <a:pPr lvl="1">
              <a:buFont typeface="Arial" pitchFamily="34" charset="0"/>
              <a:buChar char="•"/>
            </a:pPr>
            <a:r>
              <a:rPr lang="tr-TR" sz="2000" dirty="0" err="1" smtClean="0"/>
              <a:t>Z</a:t>
            </a:r>
            <a:r>
              <a:rPr lang="tr-TR" sz="2000" baseline="-25000" dirty="0" err="1" smtClean="0"/>
              <a:t>max</a:t>
            </a:r>
            <a:r>
              <a:rPr lang="tr-TR" sz="2000" dirty="0" smtClean="0"/>
              <a:t>= </a:t>
            </a:r>
            <a:r>
              <a:rPr lang="tr-TR" sz="2000" u="sng" dirty="0" smtClean="0"/>
              <a:t>17.000TL</a:t>
            </a:r>
          </a:p>
          <a:p>
            <a:pPr lvl="1">
              <a:buFont typeface="Arial" pitchFamily="34" charset="0"/>
              <a:buChar char="•"/>
            </a:pPr>
            <a:r>
              <a:rPr lang="tr-TR" sz="2000" dirty="0" smtClean="0"/>
              <a:t>X</a:t>
            </a:r>
            <a:r>
              <a:rPr lang="tr-TR" sz="2000" baseline="-25000" dirty="0" smtClean="0"/>
              <a:t>1</a:t>
            </a:r>
            <a:r>
              <a:rPr lang="tr-TR" sz="2000" dirty="0" smtClean="0"/>
              <a:t>=0</a:t>
            </a:r>
          </a:p>
          <a:p>
            <a:pPr lvl="1">
              <a:buFont typeface="Arial" pitchFamily="34" charset="0"/>
              <a:buChar char="•"/>
            </a:pPr>
            <a:r>
              <a:rPr lang="tr-TR" sz="2000" dirty="0" smtClean="0"/>
              <a:t>X</a:t>
            </a:r>
            <a:r>
              <a:rPr lang="tr-TR" sz="2000" baseline="-25000" dirty="0" smtClean="0"/>
              <a:t>2</a:t>
            </a:r>
            <a:r>
              <a:rPr lang="tr-TR" sz="2000" dirty="0" smtClean="0"/>
              <a:t>=1</a:t>
            </a:r>
          </a:p>
          <a:p>
            <a:pPr lvl="1">
              <a:buFont typeface="Arial" pitchFamily="34" charset="0"/>
              <a:buChar char="•"/>
            </a:pPr>
            <a:r>
              <a:rPr lang="tr-TR" sz="2000" dirty="0" smtClean="0"/>
              <a:t>X</a:t>
            </a:r>
            <a:r>
              <a:rPr lang="tr-TR" sz="2000" baseline="-25000" dirty="0" smtClean="0"/>
              <a:t>3</a:t>
            </a:r>
            <a:r>
              <a:rPr lang="tr-TR" sz="2000" dirty="0" smtClean="0"/>
              <a:t>=1</a:t>
            </a:r>
          </a:p>
          <a:p>
            <a:pPr lvl="1">
              <a:buFont typeface="Arial" pitchFamily="34" charset="0"/>
              <a:buChar char="•"/>
            </a:pPr>
            <a:r>
              <a:rPr lang="tr-TR" sz="2000" dirty="0" smtClean="0"/>
              <a:t>X</a:t>
            </a:r>
            <a:r>
              <a:rPr lang="tr-TR" sz="2000" baseline="-25000" dirty="0" smtClean="0"/>
              <a:t>4</a:t>
            </a:r>
            <a:r>
              <a:rPr lang="tr-TR" sz="2000" dirty="0" smtClean="0"/>
              <a:t>=0</a:t>
            </a:r>
            <a:endParaRPr lang="tr-TR" sz="2000" dirty="0"/>
          </a:p>
        </p:txBody>
      </p:sp>
      <p:pic>
        <p:nvPicPr>
          <p:cNvPr id="4" name="Picture 4" descr="sunu">
            <a:extLst>
              <a:ext uri="{FF2B5EF4-FFF2-40B4-BE49-F238E27FC236}">
                <a16:creationId xmlns:a16="http://schemas.microsoft.com/office/drawing/2014/main" id="{F3775D65-2FE2-8142-B755-954BD5274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01289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Özel Tasarı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Özel Tasarı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779</Words>
  <Application>Microsoft Office PowerPoint</Application>
  <PresentationFormat>Ekran Gösterisi (4:3)</PresentationFormat>
  <Paragraphs>174</Paragraphs>
  <Slides>16</Slides>
  <Notes>1</Notes>
  <HiddenSlides>0</HiddenSlides>
  <MMClips>0</MMClips>
  <ScaleCrop>false</ScaleCrop>
  <HeadingPairs>
    <vt:vector size="6" baseType="variant">
      <vt:variant>
        <vt:lpstr>Kullanılan Yazı Tipleri</vt:lpstr>
      </vt:variant>
      <vt:variant>
        <vt:i4>3</vt:i4>
      </vt:variant>
      <vt:variant>
        <vt:lpstr>Tema</vt:lpstr>
      </vt:variant>
      <vt:variant>
        <vt:i4>3</vt:i4>
      </vt:variant>
      <vt:variant>
        <vt:lpstr>Slayt Başlıkları</vt:lpstr>
      </vt:variant>
      <vt:variant>
        <vt:i4>16</vt:i4>
      </vt:variant>
    </vt:vector>
  </HeadingPairs>
  <TitlesOfParts>
    <vt:vector size="22" baseType="lpstr">
      <vt:lpstr>Arial</vt:lpstr>
      <vt:lpstr>Calibri</vt:lpstr>
      <vt:lpstr>Times New Roman</vt:lpstr>
      <vt:lpstr>Ofis Teması</vt:lpstr>
      <vt:lpstr>1_Özel Tasarım</vt:lpstr>
      <vt:lpstr>Özel Tasarım</vt:lpstr>
      <vt:lpstr>PowerPoint Sunusu</vt:lpstr>
      <vt:lpstr>PowerPoint Sunusu</vt:lpstr>
      <vt:lpstr>Tam sayılı doğrusal programlama;</vt:lpstr>
      <vt:lpstr>DP ile arasındaki fark;</vt:lpstr>
      <vt:lpstr>Bir tam sayılı doğrusal programlama modelinde;</vt:lpstr>
      <vt:lpstr>Tam sayılı doğrusal programlama tipleri;</vt:lpstr>
      <vt:lpstr>PowerPoint Sunusu</vt:lpstr>
      <vt:lpstr>PowerPoint Sunusu</vt:lpstr>
      <vt:lpstr>PowerPoint Sunusu</vt:lpstr>
      <vt:lpstr>PowerPoint Sunusu</vt:lpstr>
      <vt:lpstr>ÖRNEK UYGULAMALAR</vt:lpstr>
      <vt:lpstr>PowerPoint Sunusu</vt:lpstr>
      <vt:lpstr>PowerPoint Sunusu</vt:lpstr>
      <vt:lpstr>PowerPoint Sunusu</vt:lpstr>
      <vt:lpstr>PowerPoint Sunusu</vt:lpstr>
      <vt:lpstr>PowerPoint Sunusu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NEVRA</dc:creator>
  <cp:lastModifiedBy>Vedat Ceyhan</cp:lastModifiedBy>
  <cp:revision>127</cp:revision>
  <dcterms:created xsi:type="dcterms:W3CDTF">2012-03-31T07:32:00Z</dcterms:created>
  <dcterms:modified xsi:type="dcterms:W3CDTF">2020-03-17T16:20:51Z</dcterms:modified>
</cp:coreProperties>
</file>