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8" d="100"/>
          <a:sy n="88" d="100"/>
        </p:scale>
        <p:origin x="-225" y="-79"/>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654DE875-EAA6-4099-B5D3-4C9DD6C9C56E}" type="datetimeFigureOut">
              <a:rPr lang="tr-TR" smtClean="0"/>
              <a:t>10.01.2013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6809A54-E40B-4CE6-915D-DDF5943C53DF}"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54DE875-EAA6-4099-B5D3-4C9DD6C9C56E}" type="datetimeFigureOut">
              <a:rPr lang="tr-TR" smtClean="0"/>
              <a:t>10.01.2013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6809A54-E40B-4CE6-915D-DDF5943C53DF}"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654DE875-EAA6-4099-B5D3-4C9DD6C9C56E}" type="datetimeFigureOut">
              <a:rPr lang="tr-TR" smtClean="0"/>
              <a:t>10.01.2013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6809A54-E40B-4CE6-915D-DDF5943C53DF}"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654DE875-EAA6-4099-B5D3-4C9DD6C9C56E}" type="datetimeFigureOut">
              <a:rPr lang="tr-TR" smtClean="0"/>
              <a:t>10.01.2013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06809A54-E40B-4CE6-915D-DDF5943C53DF}"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654DE875-EAA6-4099-B5D3-4C9DD6C9C56E}" type="datetimeFigureOut">
              <a:rPr lang="tr-TR" smtClean="0"/>
              <a:t>10.01.2013</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06809A54-E40B-4CE6-915D-DDF5943C53DF}"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654DE875-EAA6-4099-B5D3-4C9DD6C9C56E}" type="datetimeFigureOut">
              <a:rPr lang="tr-TR" smtClean="0"/>
              <a:t>10.01.2013</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06809A54-E40B-4CE6-915D-DDF5943C53DF}"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54DE875-EAA6-4099-B5D3-4C9DD6C9C56E}" type="datetimeFigureOut">
              <a:rPr lang="tr-TR" smtClean="0"/>
              <a:t>10.01.2013</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06809A54-E40B-4CE6-915D-DDF5943C53DF}"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54DE875-EAA6-4099-B5D3-4C9DD6C9C56E}" type="datetimeFigureOut">
              <a:rPr lang="tr-TR" smtClean="0"/>
              <a:t>10.01.2013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06809A54-E40B-4CE6-915D-DDF5943C53DF}"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54DE875-EAA6-4099-B5D3-4C9DD6C9C56E}" type="datetimeFigureOut">
              <a:rPr lang="tr-TR" smtClean="0"/>
              <a:t>10.01.2013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06809A54-E40B-4CE6-915D-DDF5943C53DF}"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54DE875-EAA6-4099-B5D3-4C9DD6C9C56E}" type="datetimeFigureOut">
              <a:rPr lang="tr-TR" smtClean="0"/>
              <a:t>10.01.2013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6809A54-E40B-4CE6-915D-DDF5943C53DF}"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54DE875-EAA6-4099-B5D3-4C9DD6C9C56E}" type="datetimeFigureOut">
              <a:rPr lang="tr-TR" smtClean="0"/>
              <a:t>10.01.2013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6809A54-E40B-4CE6-915D-DDF5943C53DF}"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4DE875-EAA6-4099-B5D3-4C9DD6C9C56E}" type="datetimeFigureOut">
              <a:rPr lang="tr-TR" smtClean="0"/>
              <a:t>10.01.2013</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809A54-E40B-4CE6-915D-DDF5943C53DF}"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fontScale="90000"/>
          </a:bodyPr>
          <a:lstStyle/>
          <a:p>
            <a:r>
              <a:rPr lang="tr-TR" b="1" dirty="0"/>
              <a:t>Menkul Kıymetleştirme Yöntemleri</a:t>
            </a:r>
            <a:r>
              <a:rPr lang="tr-TR" dirty="0"/>
              <a:t/>
            </a:r>
            <a:br>
              <a:rPr lang="tr-TR" dirty="0"/>
            </a:br>
            <a:endParaRPr lang="tr-TR" dirty="0"/>
          </a:p>
        </p:txBody>
      </p:sp>
      <p:sp>
        <p:nvSpPr>
          <p:cNvPr id="3" name="2 Alt Başlık"/>
          <p:cNvSpPr>
            <a:spLocks noGrp="1"/>
          </p:cNvSpPr>
          <p:nvPr>
            <p:ph type="subTitle" idx="1"/>
          </p:nvPr>
        </p:nvSpPr>
        <p:spPr/>
        <p:txBody>
          <a:bodyPr/>
          <a:lstStyle/>
          <a:p>
            <a:r>
              <a:rPr lang="tr-TR" dirty="0" smtClean="0"/>
              <a:t>Yrd. Doç. Dr. M. Burak KAHYAOĞLU</a:t>
            </a:r>
          </a:p>
          <a:p>
            <a:r>
              <a:rPr lang="tr-TR" dirty="0" err="1" smtClean="0"/>
              <a:t>Ondokuz</a:t>
            </a:r>
            <a:r>
              <a:rPr lang="tr-TR" dirty="0" smtClean="0"/>
              <a:t> Mayıs Üniversitesi İİBF </a:t>
            </a:r>
          </a:p>
          <a:p>
            <a:r>
              <a:rPr lang="tr-TR" dirty="0" smtClean="0"/>
              <a:t>İşletme Bölümü</a:t>
            </a:r>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Menkul Kıymetleştirme Yöntemleri</a:t>
            </a:r>
            <a:endParaRPr lang="tr-TR" dirty="0"/>
          </a:p>
        </p:txBody>
      </p:sp>
      <p:sp>
        <p:nvSpPr>
          <p:cNvPr id="3" name="2 İçerik Yer Tutucusu"/>
          <p:cNvSpPr>
            <a:spLocks noGrp="1"/>
          </p:cNvSpPr>
          <p:nvPr>
            <p:ph idx="1"/>
          </p:nvPr>
        </p:nvSpPr>
        <p:spPr/>
        <p:txBody>
          <a:bodyPr/>
          <a:lstStyle/>
          <a:p>
            <a:pPr>
              <a:buNone/>
            </a:pPr>
            <a:r>
              <a:rPr lang="tr-TR" sz="2000" dirty="0"/>
              <a:t>Varlığa dayalı menkul kıymetlerin ihracında kullanılan yöntemler ihracı gerçekleştiren kurumun hukuki yapısından veya vergi konusundaki tercih ve </a:t>
            </a:r>
            <a:r>
              <a:rPr lang="tr-TR" sz="2000" dirty="0" smtClean="0"/>
              <a:t>zorunluluklarından </a:t>
            </a:r>
            <a:r>
              <a:rPr lang="tr-TR" sz="2000" dirty="0"/>
              <a:t>ötürü farklılık göstermektedir.</a:t>
            </a:r>
            <a:r>
              <a:rPr lang="tr-TR" dirty="0"/>
              <a:t> </a:t>
            </a:r>
            <a:endParaRPr lang="tr-TR" dirty="0" smtClean="0"/>
          </a:p>
          <a:p>
            <a:endParaRPr lang="tr-TR" sz="2000" dirty="0" smtClean="0"/>
          </a:p>
          <a:p>
            <a:r>
              <a:rPr lang="tr-TR" sz="2000" dirty="0" smtClean="0"/>
              <a:t>Ödeme Aktarmalı Menkul Kıymetler</a:t>
            </a:r>
          </a:p>
          <a:p>
            <a:endParaRPr lang="tr-TR" sz="2000" dirty="0"/>
          </a:p>
          <a:p>
            <a:r>
              <a:rPr lang="tr-TR" sz="2000" dirty="0" smtClean="0"/>
              <a:t>Borçluluk İfade Eden Menkul Kıymetler</a:t>
            </a:r>
          </a:p>
          <a:p>
            <a:endParaRPr lang="tr-TR" dirty="0"/>
          </a:p>
          <a:p>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a:t>Ödeme Aktarmalı Menkul Kıymetler</a:t>
            </a:r>
            <a:endParaRPr lang="tr-TR" dirty="0"/>
          </a:p>
        </p:txBody>
      </p:sp>
      <p:sp>
        <p:nvSpPr>
          <p:cNvPr id="3" name="2 İçerik Yer Tutucusu"/>
          <p:cNvSpPr>
            <a:spLocks noGrp="1"/>
          </p:cNvSpPr>
          <p:nvPr>
            <p:ph idx="1"/>
          </p:nvPr>
        </p:nvSpPr>
        <p:spPr/>
        <p:txBody>
          <a:bodyPr>
            <a:normAutofit/>
          </a:bodyPr>
          <a:lstStyle/>
          <a:p>
            <a:r>
              <a:rPr lang="tr-TR" sz="2000" dirty="0"/>
              <a:t>Alacakların </a:t>
            </a:r>
            <a:r>
              <a:rPr lang="tr-TR" sz="2000" i="1" dirty="0"/>
              <a:t>bilanço dışına çıkartılarak</a:t>
            </a:r>
            <a:r>
              <a:rPr lang="tr-TR" sz="2000" dirty="0"/>
              <a:t> bunlarla ilgili menkul kıymet ihracı esasına dayanan ödeme aktarmalı menkul kıymetler, yatırımcılara vade ve faiz oranı bakımından birbirine benzer özellikler gösteren varlıklardan oluşan bir portföye ya da alacak havuzuna doğrudan ortak olma imkanı sağlamaktadırlar</a:t>
            </a:r>
            <a:r>
              <a:rPr lang="tr-TR" sz="2000" dirty="0" smtClean="0"/>
              <a:t>.</a:t>
            </a:r>
          </a:p>
          <a:p>
            <a:endParaRPr lang="tr-TR" sz="2000" dirty="0"/>
          </a:p>
          <a:p>
            <a:r>
              <a:rPr lang="tr-TR" sz="2000" dirty="0"/>
              <a:t>Ödeme aktarmalı menkul kıymetleştirme uygulamasında, kredi veren kurum, zaman içinde kullandırdığı kredilerinden doğan alacaklarını bir araya getirerek bir alacak havuzu oluşturmakta ve bu </a:t>
            </a:r>
            <a:r>
              <a:rPr lang="tr-TR" sz="2000" i="1" dirty="0">
                <a:solidFill>
                  <a:srgbClr val="FF0000"/>
                </a:solidFill>
              </a:rPr>
              <a:t>alacakları tüm mülkiyet haklarıyla birlikte özel amaçlı kuruma satmaktadır. </a:t>
            </a:r>
            <a:r>
              <a:rPr lang="tr-TR" sz="2000" dirty="0"/>
              <a:t>Böylece alacakların kredi riski ile kredi veren kurumun kredi veren kurumun riski birbirinden tamamen </a:t>
            </a:r>
            <a:r>
              <a:rPr lang="tr-TR" sz="2000" dirty="0" smtClean="0"/>
              <a:t>ayrılmaktadır</a:t>
            </a:r>
            <a:r>
              <a:rPr lang="tr-TR" sz="2000" dirty="0"/>
              <a:t>.</a:t>
            </a:r>
          </a:p>
          <a:p>
            <a:endParaRPr lang="tr-TR"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Ödeme Aktarmalı Menkul Kıymetler</a:t>
            </a:r>
            <a:endParaRPr lang="tr-TR" dirty="0"/>
          </a:p>
        </p:txBody>
      </p:sp>
      <p:sp>
        <p:nvSpPr>
          <p:cNvPr id="3" name="2 İçerik Yer Tutucusu"/>
          <p:cNvSpPr>
            <a:spLocks noGrp="1"/>
          </p:cNvSpPr>
          <p:nvPr>
            <p:ph idx="1"/>
          </p:nvPr>
        </p:nvSpPr>
        <p:spPr/>
        <p:txBody>
          <a:bodyPr>
            <a:normAutofit/>
          </a:bodyPr>
          <a:lstStyle/>
          <a:p>
            <a:endParaRPr lang="tr-TR" sz="2200" dirty="0" smtClean="0"/>
          </a:p>
          <a:p>
            <a:r>
              <a:rPr lang="tr-TR" sz="2200" dirty="0" smtClean="0"/>
              <a:t>Ödeme </a:t>
            </a:r>
            <a:r>
              <a:rPr lang="tr-TR" sz="2200" dirty="0"/>
              <a:t>aktarmalı menkul kıymetler, kredi veren kurumlara </a:t>
            </a:r>
            <a:r>
              <a:rPr lang="tr-TR" sz="2200" i="1" dirty="0"/>
              <a:t>riskli varlıklarını bilanço dışına çıkarma imkanı </a:t>
            </a:r>
            <a:r>
              <a:rPr lang="tr-TR" sz="2200" dirty="0"/>
              <a:t>sağladıkları için kurumların bilançoları daha risksiz hale gelmektedir. Böylece bu kurumlar daha uygun koşullarda fon sağlayabilme imkanına kavuşurlar. </a:t>
            </a:r>
            <a:endParaRPr lang="tr-TR" sz="2200" dirty="0" smtClean="0"/>
          </a:p>
          <a:p>
            <a:endParaRPr lang="tr-TR" sz="2200" dirty="0"/>
          </a:p>
          <a:p>
            <a:r>
              <a:rPr lang="tr-TR" sz="2200" dirty="0" smtClean="0"/>
              <a:t>Bu </a:t>
            </a:r>
            <a:r>
              <a:rPr lang="tr-TR" sz="2200" dirty="0"/>
              <a:t>uygulamada kredi veren kurum alacakları üzerindeki mülkiyet hakkını da devrettiğinden dolayı </a:t>
            </a:r>
            <a:r>
              <a:rPr lang="tr-TR" sz="2200" i="1" dirty="0"/>
              <a:t>faiz geliri elde edemeyecek </a:t>
            </a:r>
            <a:r>
              <a:rPr lang="tr-TR" sz="2200" dirty="0"/>
              <a:t>ve </a:t>
            </a:r>
            <a:r>
              <a:rPr lang="tr-TR" sz="2200" i="1" dirty="0"/>
              <a:t>vergi </a:t>
            </a:r>
            <a:r>
              <a:rPr lang="tr-TR" sz="2200" i="1" dirty="0" smtClean="0"/>
              <a:t>yükümlülüğünden </a:t>
            </a:r>
            <a:r>
              <a:rPr lang="tr-TR" sz="2200" dirty="0"/>
              <a:t>kurtulmuş olacaktır.</a:t>
            </a:r>
          </a:p>
          <a:p>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Ödeme Aktarmalı Menkul Kıymetler</a:t>
            </a:r>
            <a:endParaRPr lang="tr-TR" dirty="0"/>
          </a:p>
        </p:txBody>
      </p:sp>
      <p:sp>
        <p:nvSpPr>
          <p:cNvPr id="3" name="2 İçerik Yer Tutucusu"/>
          <p:cNvSpPr>
            <a:spLocks noGrp="1"/>
          </p:cNvSpPr>
          <p:nvPr>
            <p:ph idx="1"/>
          </p:nvPr>
        </p:nvSpPr>
        <p:spPr/>
        <p:txBody>
          <a:bodyPr/>
          <a:lstStyle/>
          <a:p>
            <a:endParaRPr lang="tr-TR" sz="2000" dirty="0" smtClean="0"/>
          </a:p>
          <a:p>
            <a:endParaRPr lang="tr-TR" sz="2000" dirty="0"/>
          </a:p>
          <a:p>
            <a:r>
              <a:rPr lang="tr-TR" sz="2000" dirty="0" smtClean="0"/>
              <a:t>Ödeme </a:t>
            </a:r>
            <a:r>
              <a:rPr lang="tr-TR" sz="2000" dirty="0"/>
              <a:t>aktarmalı menkul kıymet ihracının birtakım olumsuz </a:t>
            </a:r>
            <a:r>
              <a:rPr lang="tr-TR" sz="2000" dirty="0" smtClean="0"/>
              <a:t>yönleri de </a:t>
            </a:r>
            <a:r>
              <a:rPr lang="tr-TR" sz="2000" dirty="0"/>
              <a:t>mevcuttur. Sistemin en olumsuz tarafı, dayanağı oluşturan havuza yapılan ödemelerin aynen yatırımcılara yansıtılmasıdır. </a:t>
            </a:r>
            <a:endParaRPr lang="tr-TR" sz="2000" dirty="0" smtClean="0"/>
          </a:p>
          <a:p>
            <a:endParaRPr lang="tr-TR" sz="2000" dirty="0"/>
          </a:p>
          <a:p>
            <a:r>
              <a:rPr lang="tr-TR" sz="2000" dirty="0" smtClean="0"/>
              <a:t>Dolayısıyla</a:t>
            </a:r>
            <a:r>
              <a:rPr lang="tr-TR" sz="2000" dirty="0"/>
              <a:t>, yapılacak erken ödemeler sonucunda menkul kıymetler de erken itfa edilebilmekte ve bu durum da menkul kıymetlerin gerçek vadesi belli olmamaktadır. </a:t>
            </a:r>
          </a:p>
          <a:p>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b="1" dirty="0"/>
              <a:t>Borçluluk İfade Eden Menkul </a:t>
            </a:r>
            <a:r>
              <a:rPr lang="tr-TR" sz="3600" b="1" dirty="0" smtClean="0"/>
              <a:t>Kıymetler</a:t>
            </a:r>
            <a:endParaRPr lang="tr-TR" sz="3600" dirty="0"/>
          </a:p>
        </p:txBody>
      </p:sp>
      <p:sp>
        <p:nvSpPr>
          <p:cNvPr id="3" name="2 İçerik Yer Tutucusu"/>
          <p:cNvSpPr>
            <a:spLocks noGrp="1"/>
          </p:cNvSpPr>
          <p:nvPr>
            <p:ph idx="1"/>
          </p:nvPr>
        </p:nvSpPr>
        <p:spPr/>
        <p:txBody>
          <a:bodyPr/>
          <a:lstStyle/>
          <a:p>
            <a:pPr>
              <a:buNone/>
            </a:pPr>
            <a:r>
              <a:rPr lang="tr-TR" sz="2000" dirty="0"/>
              <a:t>Varlığa dayalı menkul kıymetler, kredi veren kurumun borcu olacak şekilde de yapılandırılabilmektedirler. </a:t>
            </a:r>
            <a:endParaRPr lang="tr-TR" sz="2000" dirty="0" smtClean="0"/>
          </a:p>
          <a:p>
            <a:endParaRPr lang="tr-TR" sz="2000" dirty="0"/>
          </a:p>
          <a:p>
            <a:pPr>
              <a:buNone/>
            </a:pPr>
            <a:r>
              <a:rPr lang="tr-TR" sz="2000" dirty="0" smtClean="0"/>
              <a:t>Borçlanma </a:t>
            </a:r>
            <a:r>
              <a:rPr lang="tr-TR" sz="2000" dirty="0"/>
              <a:t>şeklinde yapılandırılan menkul kıymetleştirme uygulamalarında </a:t>
            </a:r>
            <a:r>
              <a:rPr lang="tr-TR" sz="2000" dirty="0" smtClean="0"/>
              <a:t>da;</a:t>
            </a:r>
          </a:p>
          <a:p>
            <a:pPr>
              <a:buNone/>
            </a:pPr>
            <a:endParaRPr lang="tr-TR" sz="2000" dirty="0"/>
          </a:p>
          <a:p>
            <a:pPr marL="457200" indent="-457200">
              <a:buFont typeface="+mj-lt"/>
              <a:buAutoNum type="arabicPeriod"/>
            </a:pPr>
            <a:r>
              <a:rPr lang="tr-TR" sz="2000" dirty="0" smtClean="0"/>
              <a:t> </a:t>
            </a:r>
            <a:r>
              <a:rPr lang="tr-TR" sz="2000" dirty="0"/>
              <a:t>varlığa dayalı tahviller ve </a:t>
            </a:r>
            <a:endParaRPr lang="tr-TR" sz="2000" dirty="0" smtClean="0"/>
          </a:p>
          <a:p>
            <a:pPr marL="457200" indent="-457200">
              <a:buFont typeface="+mj-lt"/>
              <a:buAutoNum type="arabicPeriod"/>
            </a:pPr>
            <a:endParaRPr lang="tr-TR" sz="2000" dirty="0"/>
          </a:p>
          <a:p>
            <a:pPr marL="457200" indent="-457200">
              <a:buFont typeface="+mj-lt"/>
              <a:buAutoNum type="arabicPeriod"/>
            </a:pPr>
            <a:r>
              <a:rPr lang="tr-TR" sz="2000" dirty="0" smtClean="0"/>
              <a:t>nakit </a:t>
            </a:r>
            <a:r>
              <a:rPr lang="tr-TR" sz="2000" dirty="0"/>
              <a:t>akımlı tahviller olmak üzere iki farklı yöntem uygulanmaktadır.</a:t>
            </a:r>
          </a:p>
          <a:p>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a:t>Varlığa Dayalı </a:t>
            </a:r>
            <a:r>
              <a:rPr lang="tr-TR" b="1" dirty="0" smtClean="0"/>
              <a:t>Tahviller</a:t>
            </a:r>
            <a:endParaRPr lang="tr-TR" dirty="0"/>
          </a:p>
        </p:txBody>
      </p:sp>
      <p:sp>
        <p:nvSpPr>
          <p:cNvPr id="3" name="2 İçerik Yer Tutucusu"/>
          <p:cNvSpPr>
            <a:spLocks noGrp="1"/>
          </p:cNvSpPr>
          <p:nvPr>
            <p:ph idx="1"/>
          </p:nvPr>
        </p:nvSpPr>
        <p:spPr/>
        <p:txBody>
          <a:bodyPr/>
          <a:lstStyle/>
          <a:p>
            <a:r>
              <a:rPr lang="tr-TR" sz="2000" dirty="0"/>
              <a:t>Varlığa dayalı tahviller, borçluluk ifade eden ihraçlar şeklinde gerçekleşmektedirler. </a:t>
            </a:r>
            <a:endParaRPr lang="tr-TR" sz="2000" dirty="0" smtClean="0"/>
          </a:p>
          <a:p>
            <a:endParaRPr lang="tr-TR" sz="2000" dirty="0"/>
          </a:p>
          <a:p>
            <a:r>
              <a:rPr lang="tr-TR" sz="2000" dirty="0"/>
              <a:t>Kredi veren kurumun oluşturduğu alacak havuzuna dayandırılarak ihraç edilen tahvillerin mülkiyeti ise, ödeme aktarmalı menkul kıymetlerden farklı olarak kredi veren kuruma aittir. </a:t>
            </a:r>
            <a:endParaRPr lang="tr-TR" sz="2000" dirty="0" smtClean="0"/>
          </a:p>
          <a:p>
            <a:endParaRPr lang="tr-TR" sz="2000" dirty="0"/>
          </a:p>
          <a:p>
            <a:r>
              <a:rPr lang="tr-TR" sz="2000" dirty="0" smtClean="0"/>
              <a:t>Burada</a:t>
            </a:r>
            <a:r>
              <a:rPr lang="tr-TR" sz="2000" dirty="0"/>
              <a:t>, alacak havuzunun herhangi bir kuruma satılması söz konusu olmamaktadır.</a:t>
            </a:r>
          </a:p>
          <a:p>
            <a:endParaRPr lang="tr-TR"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Varlığa Dayalı Tahviller</a:t>
            </a:r>
            <a:endParaRPr lang="tr-TR" dirty="0"/>
          </a:p>
        </p:txBody>
      </p:sp>
      <p:sp>
        <p:nvSpPr>
          <p:cNvPr id="3" name="2 İçerik Yer Tutucusu"/>
          <p:cNvSpPr>
            <a:spLocks noGrp="1"/>
          </p:cNvSpPr>
          <p:nvPr>
            <p:ph idx="1"/>
          </p:nvPr>
        </p:nvSpPr>
        <p:spPr/>
        <p:txBody>
          <a:bodyPr>
            <a:normAutofit/>
          </a:bodyPr>
          <a:lstStyle/>
          <a:p>
            <a:endParaRPr lang="tr-TR" sz="2000" dirty="0" smtClean="0"/>
          </a:p>
          <a:p>
            <a:endParaRPr lang="tr-TR" sz="2000" dirty="0"/>
          </a:p>
          <a:p>
            <a:r>
              <a:rPr lang="tr-TR" sz="2000" dirty="0" smtClean="0"/>
              <a:t>Varlığa </a:t>
            </a:r>
            <a:r>
              <a:rPr lang="tr-TR" sz="2000" dirty="0"/>
              <a:t>dayalı tahviller geleneksel şirket tahvilleri gibi sabit bir getiriye ve belirli bir vade yapısına sahip olup, bunların geleneksel tahvillerden farkı, yatırımcılara yapılacak anapara ve faiz ödemelerinin kredi veren kurumun alacakları ile oluşturduğu havuzla </a:t>
            </a:r>
            <a:r>
              <a:rPr lang="tr-TR" sz="2000" i="1" dirty="0">
                <a:solidFill>
                  <a:srgbClr val="FF0000"/>
                </a:solidFill>
              </a:rPr>
              <a:t>teminat altına </a:t>
            </a:r>
            <a:r>
              <a:rPr lang="tr-TR" sz="2000" dirty="0"/>
              <a:t>alınmasıdır. </a:t>
            </a:r>
            <a:endParaRPr lang="tr-TR" sz="2000" dirty="0" smtClean="0"/>
          </a:p>
          <a:p>
            <a:endParaRPr lang="tr-TR" sz="2000" dirty="0"/>
          </a:p>
          <a:p>
            <a:r>
              <a:rPr lang="tr-TR" sz="2000" i="1" dirty="0">
                <a:solidFill>
                  <a:srgbClr val="FF0000"/>
                </a:solidFill>
              </a:rPr>
              <a:t>bu teminatlar ancak yatırımcılara yapılacak ödemelerin aksaması durumunda devreye girmektedir.</a:t>
            </a:r>
          </a:p>
          <a:p>
            <a:endParaRPr lang="tr-TR"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Varlığa Dayalı Tahviller</a:t>
            </a:r>
            <a:endParaRPr lang="tr-TR" dirty="0"/>
          </a:p>
        </p:txBody>
      </p:sp>
      <p:sp>
        <p:nvSpPr>
          <p:cNvPr id="3" name="2 İçerik Yer Tutucusu"/>
          <p:cNvSpPr>
            <a:spLocks noGrp="1"/>
          </p:cNvSpPr>
          <p:nvPr>
            <p:ph idx="1"/>
          </p:nvPr>
        </p:nvSpPr>
        <p:spPr/>
        <p:txBody>
          <a:bodyPr/>
          <a:lstStyle/>
          <a:p>
            <a:endParaRPr lang="tr-TR" sz="2000" dirty="0" smtClean="0"/>
          </a:p>
          <a:p>
            <a:endParaRPr lang="tr-TR" sz="2000" dirty="0"/>
          </a:p>
          <a:p>
            <a:r>
              <a:rPr lang="tr-TR" sz="2000" dirty="0" smtClean="0"/>
              <a:t>Alacak </a:t>
            </a:r>
            <a:r>
              <a:rPr lang="tr-TR" sz="2000" dirty="0"/>
              <a:t>havuzunda yer alan varlıkların kredi veren kurumun aktifinde bulunması, bunlardan elde edilen </a:t>
            </a:r>
            <a:r>
              <a:rPr lang="tr-TR" sz="2000" i="1" dirty="0">
                <a:solidFill>
                  <a:srgbClr val="FF0000"/>
                </a:solidFill>
              </a:rPr>
              <a:t>faiz gelirinin de vergiye tabi </a:t>
            </a:r>
            <a:r>
              <a:rPr lang="tr-TR" sz="2000" dirty="0"/>
              <a:t>olmasına neden olmaktadır. </a:t>
            </a:r>
            <a:endParaRPr lang="tr-TR" sz="2000" dirty="0" smtClean="0"/>
          </a:p>
          <a:p>
            <a:endParaRPr lang="tr-TR" sz="2000" dirty="0"/>
          </a:p>
          <a:p>
            <a:r>
              <a:rPr lang="tr-TR" sz="2000" dirty="0" smtClean="0"/>
              <a:t>Ayrıca </a:t>
            </a:r>
            <a:r>
              <a:rPr lang="tr-TR" sz="2000" dirty="0"/>
              <a:t>bu menkul kıymetlerin borç şeklinde çıkartılmaları, kredi veren kurumun belirli bir miktar </a:t>
            </a:r>
            <a:r>
              <a:rPr lang="tr-TR" sz="2000" i="1" dirty="0" err="1">
                <a:solidFill>
                  <a:srgbClr val="FF0000"/>
                </a:solidFill>
              </a:rPr>
              <a:t>özsermaye</a:t>
            </a:r>
            <a:r>
              <a:rPr lang="tr-TR" sz="2000" i="1" dirty="0">
                <a:solidFill>
                  <a:srgbClr val="FF0000"/>
                </a:solidFill>
              </a:rPr>
              <a:t> bulundurmasını </a:t>
            </a:r>
            <a:r>
              <a:rPr lang="tr-TR" sz="2000" dirty="0"/>
              <a:t>gerekli kılmakta, bu da kuruma artı bir maliyet yüklemektedir.</a:t>
            </a:r>
          </a:p>
          <a:p>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100" b="1" dirty="0"/>
              <a:t>Menkul Kıymetleştirme Uygulamalarının Yararları ve </a:t>
            </a:r>
            <a:r>
              <a:rPr lang="tr-TR" sz="3100" b="1" dirty="0" smtClean="0"/>
              <a:t>Sakıncaları</a:t>
            </a:r>
            <a:endParaRPr lang="tr-TR" dirty="0"/>
          </a:p>
        </p:txBody>
      </p:sp>
      <p:sp>
        <p:nvSpPr>
          <p:cNvPr id="3" name="2 İçerik Yer Tutucusu"/>
          <p:cNvSpPr>
            <a:spLocks noGrp="1"/>
          </p:cNvSpPr>
          <p:nvPr>
            <p:ph idx="1"/>
          </p:nvPr>
        </p:nvSpPr>
        <p:spPr/>
        <p:txBody>
          <a:bodyPr>
            <a:normAutofit/>
          </a:bodyPr>
          <a:lstStyle/>
          <a:p>
            <a:pPr>
              <a:buNone/>
            </a:pPr>
            <a:endParaRPr lang="tr-TR" sz="2400" b="1" dirty="0" smtClean="0"/>
          </a:p>
          <a:p>
            <a:pPr>
              <a:buNone/>
            </a:pPr>
            <a:endParaRPr lang="tr-TR" sz="2400" b="1" dirty="0"/>
          </a:p>
          <a:p>
            <a:pPr>
              <a:buNone/>
            </a:pPr>
            <a:r>
              <a:rPr lang="tr-TR" sz="2400" b="1" dirty="0" smtClean="0"/>
              <a:t>Menkul </a:t>
            </a:r>
            <a:r>
              <a:rPr lang="tr-TR" sz="2400" b="1" dirty="0"/>
              <a:t>Kıymetleştirmenin </a:t>
            </a:r>
            <a:r>
              <a:rPr lang="tr-TR" sz="2400" b="1" dirty="0" smtClean="0"/>
              <a:t>Yararları</a:t>
            </a:r>
          </a:p>
          <a:p>
            <a:pPr>
              <a:buNone/>
            </a:pPr>
            <a:endParaRPr lang="tr-TR" sz="2400" b="1" dirty="0" smtClean="0"/>
          </a:p>
          <a:p>
            <a:pPr marL="457200" indent="-457200">
              <a:buFont typeface="+mj-lt"/>
              <a:buAutoNum type="arabicPeriod"/>
            </a:pPr>
            <a:r>
              <a:rPr lang="tr-TR" sz="2400" dirty="0"/>
              <a:t>Kredi Veren Kurum Açısından Yararları</a:t>
            </a:r>
          </a:p>
          <a:p>
            <a:pPr marL="457200" indent="-457200">
              <a:buFont typeface="+mj-lt"/>
              <a:buAutoNum type="arabicPeriod"/>
            </a:pPr>
            <a:r>
              <a:rPr lang="tr-TR" sz="2400" dirty="0"/>
              <a:t>Kredi Borçluları Açısından Yararları</a:t>
            </a:r>
          </a:p>
          <a:p>
            <a:pPr marL="457200" indent="-457200">
              <a:buFont typeface="+mj-lt"/>
              <a:buAutoNum type="arabicPeriod"/>
            </a:pPr>
            <a:r>
              <a:rPr lang="tr-TR" sz="2400" dirty="0"/>
              <a:t>Yatırımcılar Açısından Yararları</a:t>
            </a:r>
          </a:p>
          <a:p>
            <a:endParaRPr lang="tr-TR" sz="24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Kredi Veren Kurum Açısından Yararları</a:t>
            </a:r>
            <a:endParaRPr lang="tr-TR" dirty="0"/>
          </a:p>
        </p:txBody>
      </p:sp>
      <p:sp>
        <p:nvSpPr>
          <p:cNvPr id="3" name="2 İçerik Yer Tutucusu"/>
          <p:cNvSpPr>
            <a:spLocks noGrp="1"/>
          </p:cNvSpPr>
          <p:nvPr>
            <p:ph idx="1"/>
          </p:nvPr>
        </p:nvSpPr>
        <p:spPr/>
        <p:txBody>
          <a:bodyPr>
            <a:normAutofit/>
          </a:bodyPr>
          <a:lstStyle/>
          <a:p>
            <a:endParaRPr lang="tr-TR" sz="2000" dirty="0" smtClean="0"/>
          </a:p>
          <a:p>
            <a:r>
              <a:rPr lang="tr-TR" sz="2000" dirty="0" smtClean="0"/>
              <a:t>Menkul </a:t>
            </a:r>
            <a:r>
              <a:rPr lang="tr-TR" sz="2000" dirty="0"/>
              <a:t>kıymetleştirmede teminat olarak kullanılan alacakların kredi değerliliği ile kredi veren kurumun kredi değerliliği arasında doğrudan bir ilişki olması gerekmez. </a:t>
            </a:r>
            <a:endParaRPr lang="tr-TR" sz="2000" dirty="0" smtClean="0"/>
          </a:p>
          <a:p>
            <a:endParaRPr lang="tr-TR" sz="2000" dirty="0"/>
          </a:p>
          <a:p>
            <a:pPr lvl="0"/>
            <a:r>
              <a:rPr lang="tr-TR" sz="2000" dirty="0"/>
              <a:t>Kredi veren kurum, alacaklarının menkul kıymetleştirilmesinden sağladığı fonlar ile yeniden kredi açma imkanına kavuşmaktadır.</a:t>
            </a:r>
          </a:p>
          <a:p>
            <a:endParaRPr lang="tr-TR" sz="2000" dirty="0" smtClean="0"/>
          </a:p>
          <a:p>
            <a:pPr lvl="0"/>
            <a:r>
              <a:rPr lang="tr-TR" sz="2000" dirty="0"/>
              <a:t>Varlıklarının büyük kısmı alacaklardan oluşan kurumlar için alacaklarının vadelerinden önce nakde çevrilmelerini sağlayarak likiditeyi artırmaktadır.</a:t>
            </a:r>
          </a:p>
          <a:p>
            <a:endParaRPr lang="tr-TR"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Kredi Veren Kurum Açısından Yararları</a:t>
            </a:r>
            <a:endParaRPr lang="tr-TR" dirty="0"/>
          </a:p>
        </p:txBody>
      </p:sp>
      <p:sp>
        <p:nvSpPr>
          <p:cNvPr id="3" name="2 İçerik Yer Tutucusu"/>
          <p:cNvSpPr>
            <a:spLocks noGrp="1"/>
          </p:cNvSpPr>
          <p:nvPr>
            <p:ph idx="1"/>
          </p:nvPr>
        </p:nvSpPr>
        <p:spPr/>
        <p:txBody>
          <a:bodyPr>
            <a:normAutofit/>
          </a:bodyPr>
          <a:lstStyle/>
          <a:p>
            <a:pPr lvl="0"/>
            <a:endParaRPr lang="tr-TR" sz="2000" dirty="0" smtClean="0"/>
          </a:p>
          <a:p>
            <a:pPr lvl="0"/>
            <a:r>
              <a:rPr lang="tr-TR" sz="2000" dirty="0" smtClean="0"/>
              <a:t>Menkul </a:t>
            </a:r>
            <a:r>
              <a:rPr lang="tr-TR" sz="2000" dirty="0"/>
              <a:t>kıymetleştirme kurumların finansman kaynaklarını çeşitlendirmektedir</a:t>
            </a:r>
            <a:r>
              <a:rPr lang="tr-TR" sz="2000" dirty="0" smtClean="0"/>
              <a:t>.</a:t>
            </a:r>
          </a:p>
          <a:p>
            <a:pPr lvl="0"/>
            <a:endParaRPr lang="tr-TR" sz="2000" dirty="0"/>
          </a:p>
          <a:p>
            <a:pPr lvl="0"/>
            <a:r>
              <a:rPr lang="tr-TR" sz="2000" dirty="0"/>
              <a:t>Menkul kıymetleştirme sayesinde bankaların ve tasarruf kurumlarının diğer alternatiflere kıyasla daha düşük maliyetle fon bulmaları da mümkündür</a:t>
            </a:r>
            <a:r>
              <a:rPr lang="tr-TR" sz="2000" dirty="0" smtClean="0"/>
              <a:t>.</a:t>
            </a:r>
          </a:p>
          <a:p>
            <a:pPr lvl="0"/>
            <a:endParaRPr lang="tr-TR" sz="2000" dirty="0"/>
          </a:p>
          <a:p>
            <a:pPr lvl="0"/>
            <a:r>
              <a:rPr lang="tr-TR" sz="2000" dirty="0"/>
              <a:t>Kredi veren kurum açısından, ödeme aktarmalı menkul kıymetleştirmenin pahalı bir finansman aracı olan sermaye yükümlülüğünü azaltıcı etkisi vardır. Ayrıca bu uygulama ile alacak havuzunun kredi riski ile kredi veren kurumun kredi riski birbirinden ayrılmaktadır.</a:t>
            </a:r>
          </a:p>
          <a:p>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Kredi Borçluları Açısından Yararları</a:t>
            </a:r>
            <a:endParaRPr lang="tr-TR" dirty="0"/>
          </a:p>
        </p:txBody>
      </p:sp>
      <p:sp>
        <p:nvSpPr>
          <p:cNvPr id="3" name="2 İçerik Yer Tutucusu"/>
          <p:cNvSpPr>
            <a:spLocks noGrp="1"/>
          </p:cNvSpPr>
          <p:nvPr>
            <p:ph idx="1"/>
          </p:nvPr>
        </p:nvSpPr>
        <p:spPr/>
        <p:txBody>
          <a:bodyPr/>
          <a:lstStyle/>
          <a:p>
            <a:endParaRPr lang="tr-TR" sz="2000" dirty="0" smtClean="0"/>
          </a:p>
          <a:p>
            <a:endParaRPr lang="tr-TR" sz="2000" dirty="0"/>
          </a:p>
          <a:p>
            <a:endParaRPr lang="tr-TR" sz="2000" dirty="0" smtClean="0"/>
          </a:p>
          <a:p>
            <a:r>
              <a:rPr lang="tr-TR" sz="2000" dirty="0" smtClean="0"/>
              <a:t>Menkul </a:t>
            </a:r>
            <a:r>
              <a:rPr lang="tr-TR" sz="2000" dirty="0"/>
              <a:t>kıymetleştirme sayesinde kredi veren kurumlar arasında rekabet artmakta, bu da kredi maliyetlerinin düşmesine neden olmaktadır. </a:t>
            </a:r>
            <a:endParaRPr lang="tr-TR" sz="2000" dirty="0" smtClean="0"/>
          </a:p>
          <a:p>
            <a:endParaRPr lang="tr-TR" sz="2000" dirty="0"/>
          </a:p>
          <a:p>
            <a:endParaRPr lang="tr-TR" sz="2000" dirty="0" smtClean="0"/>
          </a:p>
          <a:p>
            <a:r>
              <a:rPr lang="tr-TR" sz="2000" dirty="0" smtClean="0"/>
              <a:t>Ayrıca</a:t>
            </a:r>
            <a:r>
              <a:rPr lang="tr-TR" sz="2000" dirty="0"/>
              <a:t>, kredi veren kurumun artan fon yaratma potansiyeli sayesinde piyasadaki fon arzı artmaktadır.</a:t>
            </a:r>
          </a:p>
          <a:p>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Yatırımcılar Açısından Yararları</a:t>
            </a:r>
            <a:endParaRPr lang="tr-TR" dirty="0"/>
          </a:p>
        </p:txBody>
      </p:sp>
      <p:sp>
        <p:nvSpPr>
          <p:cNvPr id="3" name="2 İçerik Yer Tutucusu"/>
          <p:cNvSpPr>
            <a:spLocks noGrp="1"/>
          </p:cNvSpPr>
          <p:nvPr>
            <p:ph idx="1"/>
          </p:nvPr>
        </p:nvSpPr>
        <p:spPr/>
        <p:txBody>
          <a:bodyPr/>
          <a:lstStyle/>
          <a:p>
            <a:pPr lvl="0"/>
            <a:endParaRPr lang="tr-TR" sz="2000" dirty="0" smtClean="0"/>
          </a:p>
          <a:p>
            <a:pPr lvl="0"/>
            <a:endParaRPr lang="tr-TR" sz="2000" dirty="0"/>
          </a:p>
          <a:p>
            <a:pPr lvl="0"/>
            <a:r>
              <a:rPr lang="tr-TR" sz="2000" dirty="0" smtClean="0"/>
              <a:t>Menkul </a:t>
            </a:r>
            <a:r>
              <a:rPr lang="tr-TR" sz="2000" dirty="0"/>
              <a:t>kıymetleştirme uygulaması, diğer yöntemlerden daha yüksek düzeyde koruma garantisi sağlamaktadır</a:t>
            </a:r>
            <a:r>
              <a:rPr lang="tr-TR" sz="2000" dirty="0" smtClean="0"/>
              <a:t>.</a:t>
            </a:r>
          </a:p>
          <a:p>
            <a:pPr lvl="0"/>
            <a:endParaRPr lang="tr-TR" sz="2000" dirty="0"/>
          </a:p>
          <a:p>
            <a:pPr lvl="0"/>
            <a:endParaRPr lang="tr-TR" sz="2000" dirty="0"/>
          </a:p>
          <a:p>
            <a:pPr lvl="0"/>
            <a:r>
              <a:rPr lang="tr-TR" sz="2000" dirty="0"/>
              <a:t>Yatırımcılara diğer yatırım araçlarına kıyasla daha yüksek bir getiri sunmaktadırlar.</a:t>
            </a:r>
          </a:p>
          <a:p>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a:t>Menkul Kıymetleştirmenin </a:t>
            </a:r>
            <a:r>
              <a:rPr lang="tr-TR" b="1" dirty="0" smtClean="0"/>
              <a:t>Sakıncaları</a:t>
            </a:r>
            <a:endParaRPr lang="tr-TR" dirty="0"/>
          </a:p>
        </p:txBody>
      </p:sp>
      <p:sp>
        <p:nvSpPr>
          <p:cNvPr id="3" name="2 İçerik Yer Tutucusu"/>
          <p:cNvSpPr>
            <a:spLocks noGrp="1"/>
          </p:cNvSpPr>
          <p:nvPr>
            <p:ph idx="1"/>
          </p:nvPr>
        </p:nvSpPr>
        <p:spPr/>
        <p:txBody>
          <a:bodyPr>
            <a:normAutofit/>
          </a:bodyPr>
          <a:lstStyle/>
          <a:p>
            <a:pPr>
              <a:buNone/>
            </a:pPr>
            <a:r>
              <a:rPr lang="tr-TR" b="1" dirty="0"/>
              <a:t>Kredi Veren Kurum Açısından Sakıncaları</a:t>
            </a:r>
            <a:endParaRPr lang="tr-TR" dirty="0"/>
          </a:p>
          <a:p>
            <a:pPr lvl="0"/>
            <a:endParaRPr lang="tr-TR" sz="2200" dirty="0" smtClean="0"/>
          </a:p>
          <a:p>
            <a:pPr lvl="0"/>
            <a:r>
              <a:rPr lang="tr-TR" sz="2200" dirty="0" smtClean="0"/>
              <a:t>Menkul </a:t>
            </a:r>
            <a:r>
              <a:rPr lang="tr-TR" sz="2200" dirty="0"/>
              <a:t>kıymetleştirme sürecinde alacaklarının kalitesi konusunda yatırımcılardan daha fazla bilgiye sahiptir ve bazı durumlarda bu bilgileri kendi çıkarları doğrultusunda kullanabilmektedirler</a:t>
            </a:r>
            <a:r>
              <a:rPr lang="tr-TR" sz="2200" dirty="0" smtClean="0"/>
              <a:t>.</a:t>
            </a:r>
          </a:p>
          <a:p>
            <a:pPr lvl="0"/>
            <a:endParaRPr lang="tr-TR" sz="2200" dirty="0"/>
          </a:p>
          <a:p>
            <a:pPr lvl="0"/>
            <a:r>
              <a:rPr lang="tr-TR" sz="2200" dirty="0"/>
              <a:t>Kredi veren kurumun, açmış olduğu kredileri satacağı düşüncesi ile bunlar hakkında yeterli düzeyde analiz yapmaması da kurum açısından sakınca doğurmaktadır.*</a:t>
            </a:r>
          </a:p>
          <a:p>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a:t>Yatırımcılar Açısından </a:t>
            </a:r>
            <a:r>
              <a:rPr lang="tr-TR" b="1" dirty="0" smtClean="0"/>
              <a:t>Sakıncaları</a:t>
            </a:r>
            <a:endParaRPr lang="tr-TR" dirty="0"/>
          </a:p>
        </p:txBody>
      </p:sp>
      <p:sp>
        <p:nvSpPr>
          <p:cNvPr id="3" name="2 İçerik Yer Tutucusu"/>
          <p:cNvSpPr>
            <a:spLocks noGrp="1"/>
          </p:cNvSpPr>
          <p:nvPr>
            <p:ph idx="1"/>
          </p:nvPr>
        </p:nvSpPr>
        <p:spPr/>
        <p:txBody>
          <a:bodyPr>
            <a:normAutofit/>
          </a:bodyPr>
          <a:lstStyle/>
          <a:p>
            <a:pPr lvl="0"/>
            <a:endParaRPr lang="tr-TR" sz="2000" dirty="0" smtClean="0"/>
          </a:p>
          <a:p>
            <a:pPr lvl="0"/>
            <a:r>
              <a:rPr lang="tr-TR" sz="2000" dirty="0" smtClean="0"/>
              <a:t>Menkul </a:t>
            </a:r>
            <a:r>
              <a:rPr lang="tr-TR" sz="2000" dirty="0"/>
              <a:t>kıymetlerin dayanağını oluşturan varlıklara ilişkin ödemelerin, borçlular tarafından yapılmaması veya geç yapılması bir risk unsuru olarak karşımıza çıkmaktadır</a:t>
            </a:r>
            <a:r>
              <a:rPr lang="tr-TR" sz="2000" dirty="0" smtClean="0"/>
              <a:t>.</a:t>
            </a:r>
          </a:p>
          <a:p>
            <a:pPr lvl="0"/>
            <a:endParaRPr lang="tr-TR" sz="2000" dirty="0"/>
          </a:p>
          <a:p>
            <a:pPr lvl="0"/>
            <a:endParaRPr lang="tr-TR" sz="2000" dirty="0"/>
          </a:p>
          <a:p>
            <a:pPr lvl="0"/>
            <a:r>
              <a:rPr lang="tr-TR" sz="2000" dirty="0"/>
              <a:t>Bununla birlikte </a:t>
            </a:r>
            <a:r>
              <a:rPr lang="tr-TR" sz="2000" dirty="0" err="1"/>
              <a:t>borçulaların</a:t>
            </a:r>
            <a:r>
              <a:rPr lang="tr-TR" sz="2000" dirty="0"/>
              <a:t> yaptıkları erken ödemeler, yatırımcıların ellerindeki menkul kıymetlerin ödemelerinin de erken yapılmasına neden olmakta ve bu esnada piyasa faiz oranları düşmüş ise, yatırımcılar daha düşük getiriye katlanmak zorunda kalmaktadırlar.</a:t>
            </a:r>
          </a:p>
          <a:p>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100" b="1" dirty="0"/>
              <a:t>Menkul Kıymetleştirme Uygulamalarına Konu Olan Alacak </a:t>
            </a:r>
            <a:r>
              <a:rPr lang="tr-TR" sz="3100" b="1" dirty="0" smtClean="0"/>
              <a:t>Türleri</a:t>
            </a:r>
            <a:endParaRPr lang="tr-TR" dirty="0"/>
          </a:p>
        </p:txBody>
      </p:sp>
      <p:sp>
        <p:nvSpPr>
          <p:cNvPr id="3" name="2 İçerik Yer Tutucusu"/>
          <p:cNvSpPr>
            <a:spLocks noGrp="1"/>
          </p:cNvSpPr>
          <p:nvPr>
            <p:ph idx="1"/>
          </p:nvPr>
        </p:nvSpPr>
        <p:spPr/>
        <p:txBody>
          <a:bodyPr>
            <a:normAutofit/>
          </a:bodyPr>
          <a:lstStyle/>
          <a:p>
            <a:pPr lvl="0"/>
            <a:endParaRPr lang="tr-TR" sz="2000" b="1" dirty="0" smtClean="0"/>
          </a:p>
          <a:p>
            <a:pPr lvl="0"/>
            <a:r>
              <a:rPr lang="tr-TR" sz="2000" b="1" dirty="0" smtClean="0"/>
              <a:t>İpotekli </a:t>
            </a:r>
            <a:r>
              <a:rPr lang="tr-TR" sz="2000" b="1" dirty="0"/>
              <a:t>Konut Kredileri</a:t>
            </a:r>
            <a:endParaRPr lang="tr-TR" sz="2000" dirty="0"/>
          </a:p>
          <a:p>
            <a:pPr lvl="0"/>
            <a:r>
              <a:rPr lang="tr-TR" sz="2000" b="1" dirty="0"/>
              <a:t>Otomobil Kredileri</a:t>
            </a:r>
            <a:endParaRPr lang="tr-TR" sz="2000" dirty="0"/>
          </a:p>
          <a:p>
            <a:pPr lvl="0"/>
            <a:r>
              <a:rPr lang="tr-TR" sz="2000" b="1" dirty="0"/>
              <a:t>Kredi Kartı Alacakları</a:t>
            </a:r>
            <a:endParaRPr lang="tr-TR" sz="2000" dirty="0"/>
          </a:p>
          <a:p>
            <a:pPr lvl="0"/>
            <a:r>
              <a:rPr lang="tr-TR" sz="2000" b="1" dirty="0"/>
              <a:t>Finansal Kiralama </a:t>
            </a:r>
            <a:r>
              <a:rPr lang="tr-TR" sz="2000" b="1" dirty="0" err="1" smtClean="0"/>
              <a:t>SözleŞmelerinden</a:t>
            </a:r>
            <a:r>
              <a:rPr lang="tr-TR" sz="2000" b="1" dirty="0" smtClean="0"/>
              <a:t> </a:t>
            </a:r>
            <a:r>
              <a:rPr lang="tr-TR" sz="2000" b="1" dirty="0"/>
              <a:t>Kaynaklanan Alacaklar</a:t>
            </a:r>
            <a:endParaRPr lang="tr-TR" sz="2000" dirty="0"/>
          </a:p>
          <a:p>
            <a:pPr lvl="0"/>
            <a:r>
              <a:rPr lang="tr-TR" sz="2000" b="1" dirty="0"/>
              <a:t>İhracat Kredileri</a:t>
            </a:r>
            <a:endParaRPr lang="tr-TR" sz="2000" dirty="0"/>
          </a:p>
          <a:p>
            <a:pPr lvl="0"/>
            <a:r>
              <a:rPr lang="tr-TR" sz="2000" b="1" dirty="0"/>
              <a:t>Gelecekte Oluşacak Nakit Akımları</a:t>
            </a:r>
            <a:endParaRPr lang="tr-TR" sz="2000" dirty="0"/>
          </a:p>
          <a:p>
            <a:r>
              <a:rPr lang="tr-TR" sz="2000" b="1" dirty="0"/>
              <a:t>    </a:t>
            </a:r>
            <a:r>
              <a:rPr lang="tr-TR" sz="2000" dirty="0"/>
              <a:t>-Telefon faturaları, işçi ödemeleri, uçak biletlerine ve projelerden sağlanan nakit akımları</a:t>
            </a:r>
          </a:p>
          <a:p>
            <a:endParaRPr lang="tr-TR" sz="2000" dirty="0"/>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819</Words>
  <Application>Microsoft Office PowerPoint</Application>
  <PresentationFormat>Ekran Gösterisi (4:3)</PresentationFormat>
  <Paragraphs>109</Paragraphs>
  <Slides>17</Slides>
  <Notes>0</Notes>
  <HiddenSlides>0</HiddenSlides>
  <MMClips>0</MMClips>
  <ScaleCrop>false</ScaleCrop>
  <HeadingPairs>
    <vt:vector size="4" baseType="variant">
      <vt:variant>
        <vt:lpstr>Tema</vt:lpstr>
      </vt:variant>
      <vt:variant>
        <vt:i4>1</vt:i4>
      </vt:variant>
      <vt:variant>
        <vt:lpstr>Slayt Başlıkları</vt:lpstr>
      </vt:variant>
      <vt:variant>
        <vt:i4>17</vt:i4>
      </vt:variant>
    </vt:vector>
  </HeadingPairs>
  <TitlesOfParts>
    <vt:vector size="18" baseType="lpstr">
      <vt:lpstr>Ofis Teması</vt:lpstr>
      <vt:lpstr>Menkul Kıymetleştirme Yöntemleri </vt:lpstr>
      <vt:lpstr>Menkul Kıymetleştirme Yöntemleri</vt:lpstr>
      <vt:lpstr>Ödeme Aktarmalı Menkul Kıymetler</vt:lpstr>
      <vt:lpstr>Ödeme Aktarmalı Menkul Kıymetler</vt:lpstr>
      <vt:lpstr>Ödeme Aktarmalı Menkul Kıymetler</vt:lpstr>
      <vt:lpstr>Borçluluk İfade Eden Menkul Kıymetler</vt:lpstr>
      <vt:lpstr>Varlığa Dayalı Tahviller</vt:lpstr>
      <vt:lpstr>Varlığa Dayalı Tahviller</vt:lpstr>
      <vt:lpstr>Varlığa Dayalı Tahviller</vt:lpstr>
      <vt:lpstr>Menkul Kıymetleştirme Uygulamalarının Yararları ve Sakıncaları</vt:lpstr>
      <vt:lpstr>Kredi Veren Kurum Açısından Yararları</vt:lpstr>
      <vt:lpstr>Kredi Veren Kurum Açısından Yararları</vt:lpstr>
      <vt:lpstr>Kredi Borçluları Açısından Yararları</vt:lpstr>
      <vt:lpstr>Yatırımcılar Açısından Yararları</vt:lpstr>
      <vt:lpstr>Menkul Kıymetleştirmenin Sakıncaları</vt:lpstr>
      <vt:lpstr>Yatırımcılar Açısından Sakıncaları</vt:lpstr>
      <vt:lpstr>Menkul Kıymetleştirme Uygulamalarına Konu Olan Alacak Türleri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Menkul Kıymetleştirme Yöntemleri </dc:title>
  <dc:creator>Cengiz</dc:creator>
  <cp:lastModifiedBy>Cengiz</cp:lastModifiedBy>
  <cp:revision>14</cp:revision>
  <dcterms:created xsi:type="dcterms:W3CDTF">2013-01-10T07:28:17Z</dcterms:created>
  <dcterms:modified xsi:type="dcterms:W3CDTF">2013-01-10T07:47:21Z</dcterms:modified>
</cp:coreProperties>
</file>