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40" r:id="rId2"/>
    <p:sldMasterId id="2147483852" r:id="rId3"/>
    <p:sldMasterId id="2147483876" r:id="rId4"/>
    <p:sldMasterId id="2147483888" r:id="rId5"/>
    <p:sldMasterId id="2147483900" r:id="rId6"/>
  </p:sldMasterIdLst>
  <p:notesMasterIdLst>
    <p:notesMasterId r:id="rId14"/>
  </p:notesMasterIdLst>
  <p:handoutMasterIdLst>
    <p:handoutMasterId r:id="rId15"/>
  </p:handoutMasterIdLst>
  <p:sldIdLst>
    <p:sldId id="256" r:id="rId7"/>
    <p:sldId id="257" r:id="rId8"/>
    <p:sldId id="292" r:id="rId9"/>
    <p:sldId id="294" r:id="rId10"/>
    <p:sldId id="296" r:id="rId11"/>
    <p:sldId id="297" r:id="rId12"/>
    <p:sldId id="298" r:id="rId1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9" d="100"/>
          <a:sy n="79" d="100"/>
        </p:scale>
        <p:origin x="102" y="8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E8615-FEF0-4024-BD92-D2DA9B7C2FD4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B0F69-B554-418E-82FA-6CF74032FBE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580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DA419-B6B1-4D15-9E06-FA85C5A95D3A}" type="slidenum">
              <a:rPr lang="tr-TR" smtClean="0">
                <a:solidFill>
                  <a:prstClr val="black"/>
                </a:solidFill>
              </a:rPr>
              <a:pPr/>
              <a:t>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78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1E5F-C901-4737-8372-5BDF3A2D691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50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3CEE-59B8-4BB2-937F-2A62D98F68E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2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90E0-C365-4343-9EAE-1EB2FE38F81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F868C-13D2-4F98-A259-7F9DFB6094B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58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26A-C4B7-4BF5-94F3-6B5BD9ED694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6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63A5-C918-4BD2-A4E3-0BDD5A022AF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27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382C9-A547-4E47-BD5E-4BEE2F7A954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33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E09-705E-402D-853A-D121C7ADBA7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8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2819-2A31-44E4-B0E5-5CC27B45228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3702-1D63-4EBC-A416-337091162A9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E3CB-8F8E-4B9C-9303-4A28094EF32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6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1E5F-C901-4737-8372-5BDF3A2D691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06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3CEE-59B8-4BB2-937F-2A62D98F68E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97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90E0-C365-4343-9EAE-1EB2FE38F81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58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F868C-13D2-4F98-A259-7F9DFB6094B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97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26A-C4B7-4BF5-94F3-6B5BD9ED694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8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63A5-C918-4BD2-A4E3-0BDD5A022AF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382C9-A547-4E47-BD5E-4BEE2F7A954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69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E09-705E-402D-853A-D121C7ADBA7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6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2819-2A31-44E4-B0E5-5CC27B45228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2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3702-1D63-4EBC-A416-337091162A9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E3CB-8F8E-4B9C-9303-4A28094EF32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4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1E5F-C901-4737-8372-5BDF3A2D691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0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3CEE-59B8-4BB2-937F-2A62D98F68E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57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90E0-C365-4343-9EAE-1EB2FE38F81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85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F868C-13D2-4F98-A259-7F9DFB6094B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5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26A-C4B7-4BF5-94F3-6B5BD9ED694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84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63A5-C918-4BD2-A4E3-0BDD5A022AF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382C9-A547-4E47-BD5E-4BEE2F7A954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67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E09-705E-402D-853A-D121C7ADBA7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2819-2A31-44E4-B0E5-5CC27B45228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5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3702-1D63-4EBC-A416-337091162A9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05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E3CB-8F8E-4B9C-9303-4A28094EF32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82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1E5F-C901-4737-8372-5BDF3A2D691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1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3CEE-59B8-4BB2-937F-2A62D98F68E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2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90E0-C365-4343-9EAE-1EB2FE38F81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8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F868C-13D2-4F98-A259-7F9DFB6094B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14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26A-C4B7-4BF5-94F3-6B5BD9ED694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9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63A5-C918-4BD2-A4E3-0BDD5A022AF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0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382C9-A547-4E47-BD5E-4BEE2F7A954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E09-705E-402D-853A-D121C7ADBA7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4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2819-2A31-44E4-B0E5-5CC27B45228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50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3702-1D63-4EBC-A416-337091162A9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6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E3CB-8F8E-4B9C-9303-4A28094EF32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03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1E5F-C901-4737-8372-5BDF3A2D691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79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A3CEE-59B8-4BB2-937F-2A62D98F68E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90E0-C365-4343-9EAE-1EB2FE38F81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83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F868C-13D2-4F98-A259-7F9DFB6094B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92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26A-C4B7-4BF5-94F3-6B5BD9ED694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63A5-C918-4BD2-A4E3-0BDD5A022AF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72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382C9-A547-4E47-BD5E-4BEE2F7A954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4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CE09-705E-402D-853A-D121C7ADBA7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0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2819-2A31-44E4-B0E5-5CC27B45228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6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E3702-1D63-4EBC-A416-337091162A9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7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E3CB-8F8E-4B9C-9303-4A28094EF32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17.11.2020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379BE6-DDA4-4A6C-A507-7842C72189EC}" type="datetime1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17.11.2020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379BE6-DDA4-4A6C-A507-7842C72189EC}" type="datetime1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17.11.2020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59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379BE6-DDA4-4A6C-A507-7842C72189EC}" type="datetime1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17.11.2020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01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379BE6-DDA4-4A6C-A507-7842C72189EC}" type="datetime1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17.11.2020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12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379BE6-DDA4-4A6C-A507-7842C72189EC}" type="datetime1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17.11.2020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09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99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5891808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1800" b="1" dirty="0"/>
              <a:t>Spor Yöneticiliği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48680"/>
            <a:ext cx="609600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Yaşar Doğu Spor Bilimleri Fakültesi 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429309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20000"/>
              </a:lnSpc>
              <a:spcBef>
                <a:spcPct val="0"/>
              </a:spcBef>
            </a:pPr>
            <a:r>
              <a:rPr lang="tr-TR" altLang="tr-TR" sz="1400" b="1" dirty="0">
                <a:latin typeface="Arial Black" pitchFamily="34" charset="0"/>
              </a:rPr>
              <a:t>SYB-205   </a:t>
            </a:r>
            <a:r>
              <a:rPr lang="tr-TR" altLang="tr-TR" sz="1400" b="1" dirty="0">
                <a:latin typeface="Arial Black" pitchFamily="34" charset="0"/>
                <a:cs typeface="Arial" panose="020B0604020202020204" pitchFamily="34" charset="0"/>
              </a:rPr>
              <a:t>TÜRKİYENİN YÖNETİM  YAPISI</a:t>
            </a:r>
            <a:endParaRPr lang="tr-TR" altLang="tr-TR" sz="1400" dirty="0">
              <a:latin typeface="Arial Black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609167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6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Ögr</a:t>
            </a:r>
            <a:r>
              <a:rPr lang="tr-TR" altLang="tr-TR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Gör. Nurullah Öğreten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3528" y="260648"/>
            <a:ext cx="8568952" cy="1296144"/>
          </a:xfrm>
        </p:spPr>
        <p:txBody>
          <a:bodyPr anchor="ctr"/>
          <a:lstStyle/>
          <a:p>
            <a:pPr fontAlgn="auto">
              <a:lnSpc>
                <a:spcPct val="150000"/>
              </a:lnSpc>
            </a:pPr>
            <a:r>
              <a:rPr lang="tr-TR" sz="2400" b="1" dirty="0">
                <a:latin typeface="Calibri" pitchFamily="34" charset="0"/>
                <a:ea typeface="HiddenHorzOCR"/>
                <a:cs typeface="HiddenHorzOCR"/>
              </a:rPr>
              <a:t>İLÇE İDARESİ</a:t>
            </a:r>
            <a:endParaRPr lang="tr-TR" altLang="tr-TR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5517232"/>
            <a:ext cx="1676400" cy="370806"/>
          </a:xfrm>
        </p:spPr>
        <p:txBody>
          <a:bodyPr/>
          <a:lstStyle/>
          <a:p>
            <a:r>
              <a:rPr lang="tr-TR" altLang="tr-TR" sz="1600" dirty="0">
                <a:latin typeface="Arial Black" pitchFamily="34" charset="0"/>
              </a:rPr>
              <a:t>Hafta - 12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3609020"/>
            <a:ext cx="7470204" cy="46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20000"/>
              </a:lnSpc>
            </a:pPr>
            <a:r>
              <a:rPr lang="tr-TR" altLang="tr-TR" sz="2800" dirty="0">
                <a:latin typeface="Arial Black" pitchFamily="34" charset="0"/>
              </a:rPr>
              <a:t>BSY628, Yerel Yönetimler ve Spor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5272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tr-TR" sz="1800" b="1" dirty="0">
                <a:solidFill>
                  <a:srgbClr val="002060"/>
                </a:solidFill>
                <a:ea typeface="HiddenHorzOCR"/>
                <a:cs typeface="HiddenHorzOCR"/>
              </a:rPr>
              <a:t>II. İLÇE İDARESİ</a:t>
            </a:r>
            <a:endParaRPr lang="tr-TR" sz="1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	Merkezi idarenin taşra teşkilatındaki ikinci bölümü </a:t>
            </a:r>
            <a:r>
              <a:rPr lang="tr-TR" sz="1800" b="1" dirty="0">
                <a:solidFill>
                  <a:prstClr val="black"/>
                </a:solidFill>
                <a:ea typeface="HiddenHorzOCR"/>
                <a:cs typeface="HiddenHorzOCR"/>
              </a:rPr>
              <a:t>"ilçe 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(kaza)</a:t>
            </a:r>
            <a:r>
              <a:rPr lang="tr-TR" sz="1800" b="1" dirty="0">
                <a:solidFill>
                  <a:prstClr val="black"/>
                </a:solidFill>
                <a:ea typeface="HiddenHorzOCR"/>
                <a:cs typeface="HiddenHorzOCR"/>
              </a:rPr>
              <a:t>" idaresidir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. İller birden fazla ilçeden oluşur.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İlçelerin kurulması, kaldırılması, merkezlerinin belirtilmesi ve adlarının değiştirilmesi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kanunla olur</a:t>
            </a:r>
            <a:r>
              <a:rPr lang="tr-TR" sz="1800" b="1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(5442 s.K.,m.2/A).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b="1" dirty="0">
                <a:solidFill>
                  <a:prstClr val="black"/>
                </a:solidFill>
                <a:ea typeface="HiddenHorzOCR"/>
                <a:cs typeface="HiddenHorzOCR"/>
              </a:rPr>
              <a:t>	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2018 yılı itibarıyla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921 adet ilçe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vardır. Her ilde birden fazla ilçe vardır. İl merkezi de bir ilçe oluşturur ki, buna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merkez ilçe denir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. Merkez ilçe, öteki ilçeler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gibi bir kaymakam tarafından idare edilmez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. Merkez ilçe, doğrudan doğruya, il valisinin yönetimi altındadır.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Büyükşehir belediyesi kurulan il merkezlerinde,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merkez ilçeler </a:t>
            </a:r>
            <a:r>
              <a:rPr lang="tr-TR" sz="1800" b="1" i="1" dirty="0">
                <a:solidFill>
                  <a:srgbClr val="0070C0"/>
                </a:solidFill>
                <a:ea typeface="HiddenHorzOCR"/>
                <a:cs typeface="HiddenHorzOCR"/>
              </a:rPr>
              <a:t>kaldırılmaktadır</a:t>
            </a:r>
            <a:r>
              <a:rPr lang="tr-TR" sz="1800" i="1" dirty="0">
                <a:solidFill>
                  <a:srgbClr val="0070C0"/>
                </a:solidFill>
                <a:ea typeface="HiddenHorzOCR"/>
                <a:cs typeface="HiddenHorzOCR"/>
              </a:rPr>
              <a:t>.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	Örneğin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İstanbul, Ankara, İzmir, Bursa, Konya, Adana, Kayseri, Diyarbakır gibi büyükşehir belediyelerinin bulunduğu il merkezlerinde, bir ilçe değil, birden fazla ilçe vardır ve bunların başında da vali değil, </a:t>
            </a:r>
            <a:r>
              <a:rPr lang="tr-TR" sz="1800" b="1" i="1" dirty="0">
                <a:solidFill>
                  <a:srgbClr val="0070C0"/>
                </a:solidFill>
                <a:ea typeface="HiddenHorzOCR"/>
                <a:cs typeface="HiddenHorzOCR"/>
              </a:rPr>
              <a:t>birer kaymakam bulunur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.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	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İlçe idaresi,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kaymakam, İlçe idare şube başkanları ve ilçe idare kurulundan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oluşur.</a:t>
            </a:r>
            <a:endParaRPr lang="tr-TR" sz="18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79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tr-TR" sz="1600" b="1" dirty="0">
                <a:solidFill>
                  <a:prstClr val="black"/>
                </a:solidFill>
                <a:ea typeface="HiddenHorzOCR"/>
                <a:cs typeface="HiddenHorzOCR"/>
              </a:rPr>
              <a:t>A. KAYMAKAM.  </a:t>
            </a: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Kaymakam, </a:t>
            </a:r>
            <a:r>
              <a:rPr lang="tr-TR" sz="1600" i="1" dirty="0">
                <a:solidFill>
                  <a:prstClr val="black"/>
                </a:solidFill>
                <a:ea typeface="HiddenHorzOCR"/>
                <a:cs typeface="HiddenHorzOCR"/>
              </a:rPr>
              <a:t>"ilçe genel idaresinin başıdır.”</a:t>
            </a: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 (5442 sayılı Kanun, m.27).</a:t>
            </a:r>
            <a:endParaRPr lang="tr-TR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600" b="1" dirty="0">
                <a:solidFill>
                  <a:srgbClr val="0070C0"/>
                </a:solidFill>
                <a:ea typeface="HiddenHorzOCR"/>
                <a:cs typeface="HiddenHorzOCR"/>
              </a:rPr>
              <a:t>1. Kaymakam Atanması ve Statüsü</a:t>
            </a:r>
            <a:endParaRPr lang="tr-TR" sz="16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	3.sayılı üst Kademe Kamu Yöneticileri atama usullerine Dair Cumhurbaşkanlığı Kararnamesinin 2'nci maddesinin ikinci fıkrasına göre </a:t>
            </a:r>
            <a:r>
              <a:rPr lang="tr-TR" sz="1600" i="1" dirty="0">
                <a:solidFill>
                  <a:prstClr val="black"/>
                </a:solidFill>
                <a:ea typeface="HiddenHorzOCR"/>
                <a:cs typeface="HiddenHorzOCR"/>
              </a:rPr>
              <a:t>kaymakamlar, ‘Cumhurbaşkanı </a:t>
            </a:r>
            <a:r>
              <a:rPr lang="tr-TR" sz="1600" b="1" i="1" dirty="0">
                <a:solidFill>
                  <a:prstClr val="black"/>
                </a:solidFill>
                <a:ea typeface="HiddenHorzOCR"/>
                <a:cs typeface="HiddenHorzOCR"/>
              </a:rPr>
              <a:t>onayı</a:t>
            </a:r>
            <a:r>
              <a:rPr lang="tr-TR" sz="1600" i="1" dirty="0">
                <a:solidFill>
                  <a:prstClr val="black"/>
                </a:solidFill>
                <a:ea typeface="HiddenHorzOCR"/>
                <a:cs typeface="HiddenHorzOCR"/>
              </a:rPr>
              <a:t> ile’ atanılar.</a:t>
            </a: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r>
              <a:rPr lang="tr-TR" sz="1600" i="1" dirty="0">
                <a:solidFill>
                  <a:prstClr val="black"/>
                </a:solidFill>
                <a:ea typeface="HiddenHorzOCR"/>
                <a:cs typeface="HiddenHorzOCR"/>
              </a:rPr>
              <a:t>Yani Cumhurbaşkanı tarafından onaylanmış ve içişleri Bakanının bir kararı ile kaymakam atanır. Valiliğin aksine kaymakamlık, bir ‘istisnai memurluk’ değil, bir </a:t>
            </a:r>
            <a:r>
              <a:rPr lang="tr-TR" sz="1600" b="1" i="1" dirty="0">
                <a:solidFill>
                  <a:prstClr val="black"/>
                </a:solidFill>
                <a:ea typeface="HiddenHorzOCR"/>
                <a:cs typeface="HiddenHorzOCR"/>
              </a:rPr>
              <a:t>‘meslek memurluğudur’.</a:t>
            </a:r>
            <a:r>
              <a:rPr lang="tr-TR" sz="1600" b="1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Yani kaymakam, güvenceli bir devlet memurudur. </a:t>
            </a:r>
            <a:r>
              <a:rPr lang="tr-TR" sz="1600" dirty="0">
                <a:solidFill>
                  <a:prstClr val="black"/>
                </a:solidFill>
                <a:ea typeface="Calibri"/>
                <a:cs typeface="Times New Roman"/>
              </a:rPr>
              <a:t>3.sayılı üst Kademe Kamu Yöneticileri Atama usullerine Dair Cumhurbaşkanlığı Kararnamesinin ekinde yer alan 2.sayılı cetvelde sayılmıştır. Bu cetvelde sayılanlar, </a:t>
            </a:r>
            <a:r>
              <a:rPr lang="tr-TR" sz="1600" b="1" i="1" dirty="0">
                <a:solidFill>
                  <a:prstClr val="black"/>
                </a:solidFill>
                <a:ea typeface="Calibri"/>
                <a:cs typeface="Times New Roman"/>
              </a:rPr>
              <a:t>kendini atayan </a:t>
            </a:r>
            <a:r>
              <a:rPr lang="tr-TR" sz="1600" b="1" i="1" u="sng" dirty="0">
                <a:solidFill>
                  <a:prstClr val="black"/>
                </a:solidFill>
                <a:ea typeface="Calibri"/>
                <a:cs typeface="Times New Roman"/>
              </a:rPr>
              <a:t>bakan</a:t>
            </a:r>
            <a:r>
              <a:rPr lang="tr-TR" sz="1600" b="1" i="1" dirty="0">
                <a:solidFill>
                  <a:prstClr val="black"/>
                </a:solidFill>
                <a:ea typeface="Calibri"/>
                <a:cs typeface="Times New Roman"/>
              </a:rPr>
              <a:t> ve atamayı </a:t>
            </a:r>
            <a:r>
              <a:rPr lang="tr-TR" sz="1600" b="1" i="1" u="sng" dirty="0">
                <a:solidFill>
                  <a:prstClr val="black"/>
                </a:solidFill>
                <a:ea typeface="Calibri"/>
                <a:cs typeface="Times New Roman"/>
              </a:rPr>
              <a:t>onaylayan</a:t>
            </a:r>
            <a:r>
              <a:rPr lang="tr-TR" sz="1600" b="1" i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tr-TR" sz="1600" b="1" i="1" dirty="0">
                <a:solidFill>
                  <a:prstClr val="black"/>
                </a:solidFill>
                <a:ea typeface="HiddenHorzOCR"/>
                <a:cs typeface="HiddenHorzOCR"/>
              </a:rPr>
              <a:t>Cumhurbaşkanının </a:t>
            </a:r>
            <a:r>
              <a:rPr lang="tr-TR" sz="1600" b="1" i="1" u="sng" dirty="0">
                <a:solidFill>
                  <a:prstClr val="black"/>
                </a:solidFill>
                <a:ea typeface="Calibri"/>
                <a:cs typeface="Times New Roman"/>
              </a:rPr>
              <a:t>görev süresine bağlı olmaksızın </a:t>
            </a:r>
            <a:r>
              <a:rPr lang="tr-TR" sz="1600" i="1" u="sng" dirty="0">
                <a:solidFill>
                  <a:prstClr val="black"/>
                </a:solidFill>
                <a:ea typeface="Calibri"/>
                <a:cs typeface="Times New Roman"/>
              </a:rPr>
              <a:t>görevde kalırlar</a:t>
            </a:r>
            <a:r>
              <a:rPr lang="tr-TR" sz="1600" b="1" i="1" dirty="0">
                <a:solidFill>
                  <a:prstClr val="black"/>
                </a:solidFill>
                <a:ea typeface="Calibri"/>
                <a:cs typeface="Times New Roman"/>
              </a:rPr>
              <a:t>.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600" b="1" i="1" dirty="0">
                <a:solidFill>
                  <a:prstClr val="black"/>
                </a:solidFill>
                <a:ea typeface="Calibri"/>
                <a:cs typeface="Times New Roman"/>
              </a:rPr>
              <a:t>	</a:t>
            </a:r>
            <a:r>
              <a:rPr lang="tr-TR" sz="1600" dirty="0">
                <a:solidFill>
                  <a:prstClr val="black"/>
                </a:solidFill>
                <a:ea typeface="Calibri"/>
                <a:cs typeface="Times New Roman"/>
              </a:rPr>
              <a:t>Kaymakam olmak için 3.sayılı </a:t>
            </a: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Cumhurbaşkanlığı </a:t>
            </a:r>
            <a:r>
              <a:rPr lang="tr-TR" sz="1600" dirty="0">
                <a:solidFill>
                  <a:prstClr val="black"/>
                </a:solidFill>
                <a:ea typeface="Calibri"/>
                <a:cs typeface="Times New Roman"/>
              </a:rPr>
              <a:t>Kararnamesinin 3'üncü maddesinin ikinci fıkrasında belirtilen </a:t>
            </a:r>
            <a:r>
              <a:rPr lang="tr-TR" sz="1600" dirty="0">
                <a:solidFill>
                  <a:prstClr val="black"/>
                </a:solidFill>
                <a:ea typeface="HiddenHorzOCR"/>
                <a:cs typeface="HiddenHorzOCR"/>
              </a:rPr>
              <a:t>koşulları </a:t>
            </a:r>
            <a:r>
              <a:rPr lang="tr-TR" sz="1600" dirty="0">
                <a:solidFill>
                  <a:prstClr val="black"/>
                </a:solidFill>
                <a:ea typeface="Calibri"/>
                <a:cs typeface="Times New Roman"/>
              </a:rPr>
              <a:t>sağlamak gerekir. Kaymakam adaylarının 1</a:t>
            </a:r>
            <a:r>
              <a:rPr lang="tr-TR" sz="1600" dirty="0">
                <a:solidFill>
                  <a:prstClr val="black"/>
                </a:solidFill>
                <a:ea typeface="Calibri"/>
                <a:cs typeface="Arial"/>
              </a:rPr>
              <a:t>.</a:t>
            </a:r>
            <a:r>
              <a:rPr lang="tr-TR" sz="1600" dirty="0">
                <a:solidFill>
                  <a:prstClr val="black"/>
                </a:solidFill>
                <a:ea typeface="Calibri"/>
                <a:cs typeface="Times New Roman"/>
              </a:rPr>
              <a:t>sayılı Cumhurbaşkanlığının Kararnamesinin 274/A maddesi uyarınca üniversitelerin </a:t>
            </a:r>
            <a:r>
              <a:rPr lang="tr-TR" sz="1600" b="1" dirty="0">
                <a:solidFill>
                  <a:prstClr val="black"/>
                </a:solidFill>
                <a:ea typeface="Calibri"/>
                <a:cs typeface="Times New Roman"/>
              </a:rPr>
              <a:t>en az dört yıllık lisans eğitimi </a:t>
            </a:r>
            <a:r>
              <a:rPr lang="tr-TR" sz="1600" dirty="0">
                <a:solidFill>
                  <a:prstClr val="black"/>
                </a:solidFill>
                <a:ea typeface="Calibri"/>
                <a:cs typeface="Times New Roman"/>
              </a:rPr>
              <a:t>veren fakültelerinin </a:t>
            </a:r>
            <a:r>
              <a:rPr lang="tr-TR" sz="1400" dirty="0">
                <a:solidFill>
                  <a:prstClr val="black"/>
                </a:solidFill>
                <a:ea typeface="Calibri"/>
                <a:cs typeface="Times New Roman"/>
              </a:rPr>
              <a:t>(</a:t>
            </a:r>
            <a:r>
              <a:rPr lang="tr-TR" sz="1400" i="1" dirty="0">
                <a:solidFill>
                  <a:prstClr val="black"/>
                </a:solidFill>
                <a:ea typeface="Calibri"/>
                <a:cs typeface="Times New Roman"/>
              </a:rPr>
              <a:t>uluslararası </a:t>
            </a:r>
            <a:r>
              <a:rPr lang="tr-TR" sz="1400" i="1" dirty="0">
                <a:solidFill>
                  <a:prstClr val="black"/>
                </a:solidFill>
                <a:ea typeface="HiddenHorzOCR"/>
                <a:cs typeface="HiddenHorzOCR"/>
              </a:rPr>
              <a:t>ilişkiler, </a:t>
            </a:r>
            <a:r>
              <a:rPr lang="tr-TR" sz="1400" i="1" dirty="0">
                <a:solidFill>
                  <a:prstClr val="black"/>
                </a:solidFill>
                <a:ea typeface="Calibri"/>
                <a:cs typeface="Times New Roman"/>
              </a:rPr>
              <a:t>siyaset bilimi, kamu yönetim, iktisat, </a:t>
            </a:r>
            <a:r>
              <a:rPr lang="tr-TR" sz="1400" i="1" dirty="0">
                <a:solidFill>
                  <a:prstClr val="black"/>
                </a:solidFill>
                <a:ea typeface="HiddenHorzOCR"/>
                <a:cs typeface="HiddenHorzOCR"/>
              </a:rPr>
              <a:t>işletme, </a:t>
            </a:r>
            <a:r>
              <a:rPr lang="tr-TR" sz="1400" i="1" dirty="0">
                <a:solidFill>
                  <a:prstClr val="black"/>
                </a:solidFill>
                <a:ea typeface="Calibri"/>
                <a:cs typeface="Times New Roman"/>
              </a:rPr>
              <a:t>maliye ve finans, sosyoloji, halkla ilişkiler ve tanıtım, psikoloji bölümlerinden veya bu bölümlerden herhangi birinin müfredatında yer alan derslerin en az yüzde %80 seksenine s</a:t>
            </a:r>
            <a:r>
              <a:rPr lang="tr-TR" sz="1400" i="1" dirty="0">
                <a:solidFill>
                  <a:prstClr val="black"/>
                </a:solidFill>
                <a:ea typeface="HiddenHorzOCR"/>
                <a:cs typeface="HiddenHorzOCR"/>
              </a:rPr>
              <a:t>ahip </a:t>
            </a:r>
            <a:r>
              <a:rPr lang="tr-TR" sz="1400" i="1" dirty="0">
                <a:solidFill>
                  <a:prstClr val="black"/>
                </a:solidFill>
                <a:ea typeface="Calibri"/>
                <a:cs typeface="Times New Roman"/>
              </a:rPr>
              <a:t>olan diğer bölülerden ya da hukuk fakültelerinden mezun olmaları veya üniversitelerin sosyal bilimler, mühendislik fakülteleri ile tarih bölümlerinde en az dört yıllık lisans eğitimi </a:t>
            </a:r>
            <a:r>
              <a:rPr lang="tr-TR" sz="1400" i="1" dirty="0">
                <a:solidFill>
                  <a:prstClr val="black"/>
                </a:solidFill>
                <a:ea typeface="HiddenHorzOCR"/>
                <a:cs typeface="HiddenHorzOCR"/>
              </a:rPr>
              <a:t>yapmış </a:t>
            </a:r>
            <a:r>
              <a:rPr lang="tr-TR" sz="1400" i="1" dirty="0">
                <a:solidFill>
                  <a:prstClr val="black"/>
                </a:solidFill>
                <a:ea typeface="Calibri"/>
                <a:cs typeface="Times New Roman"/>
              </a:rPr>
              <a:t>ve uluslararası </a:t>
            </a:r>
            <a:r>
              <a:rPr lang="tr-TR" sz="1400" i="1" dirty="0">
                <a:solidFill>
                  <a:prstClr val="black"/>
                </a:solidFill>
                <a:ea typeface="HiddenHorzOCR"/>
                <a:cs typeface="HiddenHorzOCR"/>
              </a:rPr>
              <a:t>ilişkiler, </a:t>
            </a:r>
            <a:r>
              <a:rPr lang="tr-TR" sz="1400" i="1" dirty="0">
                <a:solidFill>
                  <a:prstClr val="black"/>
                </a:solidFill>
                <a:ea typeface="Calibri"/>
                <a:cs typeface="Times New Roman"/>
              </a:rPr>
              <a:t>siyaset bilimi, kamu yönetimi, hukuk ve iktisat alanlarında lisans üstü eğitim yapmış‘) </a:t>
            </a:r>
            <a:r>
              <a:rPr lang="tr-TR" sz="1600" i="1" dirty="0">
                <a:solidFill>
                  <a:prstClr val="black"/>
                </a:solidFill>
                <a:ea typeface="Calibri"/>
                <a:cs typeface="Times New Roman"/>
              </a:rPr>
              <a:t>olmaları gerekir".</a:t>
            </a:r>
            <a:endParaRPr lang="tr-TR" sz="1600" i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0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>
            <a:normAutofit fontScale="92500"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	5442 sayılı il idaresi Kanununun 27'nci maddesine göre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"kaymakam, ilçede Cumhurbaşkanının idari yürütme vasıtasıdır"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. (Eski şeklinde ‘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kaymakam, ilçede hükümetin temsilcisidir’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deniyordu.)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. Yasanın yeni şekline bir anlam vermek zordur. Kaymakam nasıl olacak da Cumhurbaşkanının ‘</a:t>
            </a:r>
            <a:r>
              <a:rPr lang="tr-TR" sz="1800" b="1" i="1" dirty="0">
                <a:solidFill>
                  <a:prstClr val="black"/>
                </a:solidFill>
                <a:ea typeface="Calibri"/>
                <a:cs typeface="Times New Roman"/>
              </a:rPr>
              <a:t>yürütme vasıtası’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 olacak,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Cumhurbaşkanı valiyi atlayıp doğrudan doğruya kaymakama emir ve talimat verecek,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kaymakam, valiye değil, doğrudan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doğruya Cumhurbaşkanına karşı sorumlumu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olacak,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bu sorulara olumlu cevap vermek mümkün değildir.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	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Zira, 5442 sayılı Kanun m.31'de açıkça ‘</a:t>
            </a:r>
            <a:r>
              <a:rPr lang="tr-TR" sz="1800" b="1" i="1" dirty="0">
                <a:solidFill>
                  <a:prstClr val="black"/>
                </a:solidFill>
                <a:ea typeface="Calibri"/>
                <a:cs typeface="Times New Roman"/>
              </a:rPr>
              <a:t>Kaymakam, valinin talimat ve emirlerini yürütmekle ödevlidir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’ denmektedir. Yine aynı maddede </a:t>
            </a:r>
            <a:r>
              <a:rPr lang="tr-TR" sz="1800" i="1" u="sng" dirty="0">
                <a:solidFill>
                  <a:prstClr val="black"/>
                </a:solidFill>
                <a:ea typeface="Calibri"/>
                <a:cs typeface="Times New Roman"/>
              </a:rPr>
              <a:t>‘Valiler, ilçeye ait bütün işleri doğrudan doğruya kaymakama yazarlar. Kaymakamlar da ilçenin işleri hakkında bağlı bulundukları valiliklerle muhaberede bulunurla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r’ denmektedir.</a:t>
            </a:r>
            <a:endParaRPr lang="tr-TR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	Cumhurbaşkanının doğrudan doğruya kaymakama yazması veya kaymakamın valiyi atlayıp Cumhurbaşkanına yazması mümkün değildir. 5442 sayılı Kanunun 31'inci maddesine göre </a:t>
            </a:r>
            <a:r>
              <a:rPr lang="tr-TR" sz="1800" b="1" i="1" dirty="0">
                <a:solidFill>
                  <a:prstClr val="black"/>
                </a:solidFill>
                <a:ea typeface="Calibri"/>
                <a:cs typeface="Times New Roman"/>
              </a:rPr>
              <a:t>‘ancak olağanüstü hallerde kaymakamlar içişleri Bakanlığı ve diğer Bakanlıklarla muhabere edebilirler</a:t>
            </a:r>
            <a:r>
              <a:rPr lang="tr-TR" sz="1800" b="1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tr-TR" sz="1800" b="1" i="1" dirty="0">
                <a:solidFill>
                  <a:prstClr val="black"/>
                </a:solidFill>
                <a:ea typeface="Calibri"/>
                <a:cs typeface="Times New Roman"/>
              </a:rPr>
              <a:t>ve bu muhaberelerden valiye bilgi verirler’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	Aynı Kanunda </a:t>
            </a:r>
            <a:r>
              <a:rPr lang="tr-TR" sz="1800" i="1" dirty="0">
                <a:solidFill>
                  <a:prstClr val="black"/>
                </a:solidFill>
                <a:ea typeface="Calibri"/>
                <a:cs typeface="Times New Roman"/>
              </a:rPr>
              <a:t>kaymakamlara olağanüstü hallerde dahi Cumhurbaşkanı ile yazışma yetkisini veren bir hüküm yoktur.</a:t>
            </a:r>
            <a:endParaRPr lang="tr-TR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4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tr-TR" sz="1800" b="1" dirty="0">
                <a:solidFill>
                  <a:srgbClr val="0070C0"/>
                </a:solidFill>
                <a:ea typeface="Calibri"/>
                <a:cs typeface="Times New Roman"/>
              </a:rPr>
              <a:t>2. Kaymakamın Görev ve Yetkileri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	5442 sayılı </a:t>
            </a:r>
            <a:r>
              <a:rPr lang="tr-TR" sz="1800" dirty="0">
                <a:solidFill>
                  <a:prstClr val="black"/>
                </a:solidFill>
                <a:ea typeface="Calibri"/>
                <a:cs typeface="Arial"/>
              </a:rPr>
              <a:t>il </a:t>
            </a:r>
            <a:r>
              <a:rPr lang="tr-TR" sz="1800" dirty="0">
                <a:solidFill>
                  <a:prstClr val="black"/>
                </a:solidFill>
                <a:ea typeface="Calibri"/>
                <a:cs typeface="Times New Roman"/>
              </a:rPr>
              <a:t>idaresi Kanununun 31 ila 40'mcı maddelerinde ayrıntılarıyla sayılmıştır. Örneğin. 31'inci madde 14 bentten oluşmaktadır. Kaymakamın görev ve yetkilerini </a:t>
            </a:r>
            <a:r>
              <a:rPr lang="tr-TR" sz="1800" b="1" i="1" dirty="0">
                <a:solidFill>
                  <a:prstClr val="black"/>
                </a:solidFill>
                <a:ea typeface="Calibri"/>
                <a:cs typeface="Times New Roman"/>
              </a:rPr>
              <a:t>şu şekilde gruplandırarak özetleyebiliriz.</a:t>
            </a:r>
            <a:endParaRPr lang="tr-TR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b="1" i="1" dirty="0">
                <a:solidFill>
                  <a:srgbClr val="C00000"/>
                </a:solidFill>
                <a:ea typeface="HiddenHorzOCR"/>
                <a:cs typeface="HiddenHorzOCR"/>
              </a:rPr>
              <a:t>a) Kaymakamın Hiyerarşik Yetkileri</a:t>
            </a:r>
            <a:endParaRPr lang="tr-TR" sz="18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623888" lvl="0" indent="-3619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5442 sayılı il idaresi Kanununun 27'nci maddesinin ilk fıkrasına göre ‘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ilçenin genel idaresinden kaymakam sorumludur’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. 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Genel idareden kasıt, 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merkezi idare/yani devlet idaresidir. </a:t>
            </a:r>
          </a:p>
          <a:p>
            <a:pPr marL="623888" lvl="0" indent="-3619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Sorumluluk yetkiyi gerektirir. Kaymakam bu sorumluluğunun karşılığında,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adli ve askeri makamlar hariç olmak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üzere, </a:t>
            </a:r>
            <a:r>
              <a:rPr lang="tr-TR" sz="1800" u="sng" dirty="0">
                <a:solidFill>
                  <a:prstClr val="black"/>
                </a:solidFill>
                <a:ea typeface="HiddenHorzOCR"/>
                <a:cs typeface="HiddenHorzOCR"/>
              </a:rPr>
              <a:t>ilçede bulunan </a:t>
            </a:r>
            <a:r>
              <a:rPr lang="tr-TR" sz="1800" i="1" u="sng" dirty="0">
                <a:solidFill>
                  <a:prstClr val="black"/>
                </a:solidFill>
                <a:ea typeface="HiddenHorzOCR"/>
                <a:cs typeface="HiddenHorzOCR"/>
              </a:rPr>
              <a:t>merkezi idareye (devlet idaresine) ait bütün kuruluşların, bütün bakanlık teşkilatlarının </a:t>
            </a:r>
            <a:r>
              <a:rPr lang="tr-TR" sz="1800" b="1" i="1" u="sng" dirty="0">
                <a:solidFill>
                  <a:prstClr val="black"/>
                </a:solidFill>
                <a:ea typeface="HiddenHorzOCR"/>
                <a:cs typeface="HiddenHorzOCR"/>
              </a:rPr>
              <a:t>hiyerarşik amiridir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.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5442 sayılı il idaresi Kanunu(m.27/2), ilçede bulunan bakanlık teşkilatlarının ‘</a:t>
            </a:r>
            <a:r>
              <a:rPr lang="tr-TR" sz="1800" b="1" dirty="0">
                <a:solidFill>
                  <a:prstClr val="black"/>
                </a:solidFill>
                <a:ea typeface="HiddenHorzOCR"/>
                <a:cs typeface="HiddenHorzOCR"/>
              </a:rPr>
              <a:t>kaymakamın emri altında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’ olduğunu açıkça hükme bağlamaktadır(m.27/2). </a:t>
            </a:r>
            <a:endParaRPr lang="tr-TR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174625" lvl="0" indent="0" algn="just">
              <a:lnSpc>
                <a:spcPct val="150000"/>
              </a:lnSpc>
              <a:buNone/>
            </a:pPr>
            <a:endParaRPr lang="tr-TR" sz="18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4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	Diğer yandan 5442 sayılı kanunun m.31/e'ye göre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"kaymakam, ilçenin her yönden genel idare ve genel gidişini düzenlemek ve denetlemekten sorumludur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".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	Yine aynı m.31/Ç'ye göre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adli ve askeri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makamlar haricinde,</a:t>
            </a:r>
            <a:r>
              <a:rPr lang="tr-TR" sz="1800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"bütün Devlet daire ve müessese ve işletmelerini denetler ve teftiş ederler".</a:t>
            </a:r>
            <a:r>
              <a:rPr lang="tr-TR" sz="1800" b="1" dirty="0">
                <a:solidFill>
                  <a:prstClr val="black"/>
                </a:solidFill>
                <a:ea typeface="HiddenHorzOCR"/>
                <a:cs typeface="HiddenHorzOCR"/>
              </a:rPr>
              <a:t> </a:t>
            </a:r>
            <a:endParaRPr lang="tr-TR" sz="18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tr-TR" sz="1800" b="1" i="1" dirty="0">
                <a:solidFill>
                  <a:srgbClr val="C00000"/>
                </a:solidFill>
                <a:ea typeface="HiddenHorzOCR"/>
                <a:cs typeface="HiddenHorzOCR"/>
              </a:rPr>
              <a:t>b) Kaymakamın Kolluk görevleri.</a:t>
            </a:r>
            <a:endParaRPr lang="tr-TR" sz="18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536575" lvl="0" indent="-26352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"Kaymakam, ilçe sınırları içinde bulunan </a:t>
            </a:r>
            <a:r>
              <a:rPr lang="tr-TR" sz="1800" b="1" i="1" dirty="0">
                <a:solidFill>
                  <a:prstClr val="black"/>
                </a:solidFill>
                <a:ea typeface="HiddenHorzOCR"/>
                <a:cs typeface="HiddenHorzOCR"/>
              </a:rPr>
              <a:t>genel ve özel kolluk kuvvet ve teşkilatının amiridir</a:t>
            </a: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 (5442s.K,m.32/ A). (2) </a:t>
            </a:r>
            <a:endParaRPr lang="tr-TR" sz="18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536575" lvl="0" indent="-26352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Kaymakam, "suç işlenmesini önlemek, kamu düzen ve güvenini korumak için gereken tedbirleri alır" (m.32/B). </a:t>
            </a:r>
            <a:endParaRPr lang="tr-TR" sz="18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536575" lvl="0" indent="-26352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1800" i="1" dirty="0">
                <a:solidFill>
                  <a:prstClr val="black"/>
                </a:solidFill>
                <a:ea typeface="HiddenHorzOCR"/>
                <a:cs typeface="HiddenHorzOCR"/>
              </a:rPr>
              <a:t>«İlçe sınırları içimde huzur ve güvenliğin, kişi dokunulmazlığının, tasarrufa müteallik emniyetin, kamu esenliğinin sağlanması ve önleyici kolluk yetkisi kaymakamın ödev ve görevlerindendir" (m.32/Ç).</a:t>
            </a:r>
            <a:endParaRPr lang="tr-TR" sz="18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1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sunum_sablon (4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15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6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8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9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0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(4)</Template>
  <TotalTime>95</TotalTime>
  <Words>931</Words>
  <Application>Microsoft Office PowerPoint</Application>
  <PresentationFormat>Ekran Gösterisi (4:3)</PresentationFormat>
  <Paragraphs>37</Paragraphs>
  <Slides>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6</vt:i4>
      </vt:variant>
      <vt:variant>
        <vt:lpstr>Slayt Başlıkları</vt:lpstr>
      </vt:variant>
      <vt:variant>
        <vt:i4>7</vt:i4>
      </vt:variant>
    </vt:vector>
  </HeadingPairs>
  <TitlesOfParts>
    <vt:vector size="17" baseType="lpstr">
      <vt:lpstr>Arial</vt:lpstr>
      <vt:lpstr>Arial Black</vt:lpstr>
      <vt:lpstr>Calibri</vt:lpstr>
      <vt:lpstr>Wingdings</vt:lpstr>
      <vt:lpstr>sunum_sablon (4)</vt:lpstr>
      <vt:lpstr>15_Ofis Teması</vt:lpstr>
      <vt:lpstr>16_Ofis Teması</vt:lpstr>
      <vt:lpstr>18_Ofis Teması</vt:lpstr>
      <vt:lpstr>19_Ofis Teması</vt:lpstr>
      <vt:lpstr>20_Ofis Teması</vt:lpstr>
      <vt:lpstr>PowerPoint Sunusu</vt:lpstr>
      <vt:lpstr>İLÇE İDARESİ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Acer</dc:creator>
  <cp:lastModifiedBy>PC</cp:lastModifiedBy>
  <cp:revision>22</cp:revision>
  <cp:lastPrinted>1601-01-01T00:00:00Z</cp:lastPrinted>
  <dcterms:created xsi:type="dcterms:W3CDTF">2020-01-15T10:54:23Z</dcterms:created>
  <dcterms:modified xsi:type="dcterms:W3CDTF">2020-11-17T15:57:54Z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