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7"/>
  </p:handoutMasterIdLst>
  <p:sldIdLst>
    <p:sldId id="30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2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12.01.2020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TURİZM REHBERLİĞİ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TURİZM FAKÜLTESİ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TRH109 GENEL EKONOMİ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 Gör. Yaşar GÜLTEKİN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53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3"/>
          <p:cNvSpPr>
            <a:spLocks noChangeArrowheads="1"/>
          </p:cNvSpPr>
          <p:nvPr/>
        </p:nvSpPr>
        <p:spPr bwMode="auto">
          <a:xfrm>
            <a:off x="849412" y="3140968"/>
            <a:ext cx="82804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tr-TR" sz="4800" b="1" dirty="0">
                <a:solidFill>
                  <a:srgbClr val="1C1C1C"/>
                </a:solidFill>
              </a:rPr>
              <a:t>Genel Ekonomi 4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tr-TR" sz="4800" b="1" dirty="0">
                <a:solidFill>
                  <a:srgbClr val="1C1C1C"/>
                </a:solidFill>
              </a:rPr>
              <a:t>Değer-Fayda Kavramı ve Maliyet Analizi</a:t>
            </a:r>
            <a:endParaRPr lang="es-ES" sz="4800" b="1" dirty="0">
              <a:solidFill>
                <a:srgbClr val="1C1C1C"/>
              </a:solidFill>
            </a:endParaRPr>
          </a:p>
        </p:txBody>
      </p:sp>
      <p:sp>
        <p:nvSpPr>
          <p:cNvPr id="3075" name="Rectangle 177"/>
          <p:cNvSpPr>
            <a:spLocks noChangeArrowheads="1"/>
          </p:cNvSpPr>
          <p:nvPr/>
        </p:nvSpPr>
        <p:spPr bwMode="auto">
          <a:xfrm>
            <a:off x="468313" y="5373688"/>
            <a:ext cx="536575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tr-TR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3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>
                <a:solidFill>
                  <a:srgbClr val="1C1C1C"/>
                </a:solidFill>
              </a:rPr>
              <a:t>Değer Nedir?</a:t>
            </a:r>
            <a:endParaRPr lang="tr-TR" sz="3200" dirty="0" smtClean="0">
              <a:solidFill>
                <a:srgbClr val="1C1C1C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347472" indent="-347472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/>
              <a:buAutoNum type="arabicPeriod"/>
              <a:defRPr/>
            </a:pPr>
            <a:r>
              <a:rPr lang="tr-TR" b="1" i="1" dirty="0">
                <a:solidFill>
                  <a:srgbClr val="000000"/>
                </a:solidFill>
                <a:latin typeface="Calibri"/>
              </a:rPr>
              <a:t>isim</a:t>
            </a:r>
            <a:r>
              <a:rPr lang="tr-TR" b="1" dirty="0">
                <a:solidFill>
                  <a:srgbClr val="000000"/>
                </a:solidFill>
                <a:latin typeface="Calibri"/>
              </a:rPr>
              <a:t> Bir şeyin önemini belirlemeye yarayan soyut ölçü, bir şeyin değdiği karşılık, kıymet</a:t>
            </a:r>
            <a:endParaRPr lang="tr-TR" dirty="0" smtClean="0">
              <a:latin typeface="Arial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000000"/>
                </a:solidFill>
                <a:latin typeface="Calibri"/>
              </a:rPr>
              <a:t/>
            </a:r>
            <a:br>
              <a:rPr lang="tr-TR" b="1" dirty="0">
                <a:solidFill>
                  <a:srgbClr val="000000"/>
                </a:solidFill>
                <a:latin typeface="Calibri"/>
              </a:rPr>
            </a:br>
            <a:r>
              <a:rPr lang="tr-TR" b="1" dirty="0">
                <a:solidFill>
                  <a:srgbClr val="000000"/>
                </a:solidFill>
                <a:latin typeface="Calibri"/>
              </a:rPr>
              <a:t>"</a:t>
            </a:r>
            <a:r>
              <a:rPr lang="tr-TR" b="1" i="1" dirty="0">
                <a:solidFill>
                  <a:srgbClr val="000000"/>
                </a:solidFill>
                <a:latin typeface="Calibri"/>
              </a:rPr>
              <a:t>İnsan bir şeyin değerini ondan yoksun kalınca anlıyor.</a:t>
            </a:r>
            <a:r>
              <a:rPr lang="tr-TR" b="1" dirty="0">
                <a:solidFill>
                  <a:srgbClr val="000000"/>
                </a:solidFill>
                <a:latin typeface="Calibri"/>
              </a:rPr>
              <a:t>" - Halikarnas Balıkçısı</a:t>
            </a:r>
            <a:r>
              <a:rPr lang="en-US" sz="14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1400" b="1" dirty="0">
                <a:solidFill>
                  <a:srgbClr val="000000"/>
                </a:solidFill>
                <a:latin typeface="Calibri"/>
              </a:rPr>
            </a:br>
            <a:endParaRPr lang="tr-TR" sz="1400" dirty="0" smtClean="0">
              <a:latin typeface="Arial"/>
            </a:endParaRPr>
          </a:p>
          <a:p>
            <a:pPr marL="0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000000"/>
                </a:solidFill>
                <a:latin typeface="Calibri"/>
              </a:rPr>
              <a:t>2. Bir şeyin para ile ölçülebilen karşılığı, bedel, kıymet, paha, </a:t>
            </a:r>
            <a:r>
              <a:rPr lang="tr-TR" b="1" dirty="0" err="1">
                <a:solidFill>
                  <a:srgbClr val="000000"/>
                </a:solidFill>
                <a:latin typeface="Calibri"/>
              </a:rPr>
              <a:t>valör</a:t>
            </a: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665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>
                <a:solidFill>
                  <a:srgbClr val="000000"/>
                </a:solidFill>
                <a:latin typeface="Calibri"/>
              </a:rPr>
              <a:t>Adam Smith'ten ve onun öncülleri olarak kabul edilen fizyokratlardan çok daha önce bazı filozoflar ‘değer’ ile ‘emek’ arasındaki ilişkiye değinmiştir.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>
                <a:solidFill>
                  <a:srgbClr val="000000"/>
                </a:solidFill>
                <a:latin typeface="Calibri"/>
              </a:rPr>
              <a:t>Aristoteles ‘kullanım değeri’ ile ‘mübadele değeri’ arasındaki farklılığın altını çizerken, </a:t>
            </a:r>
            <a:r>
              <a:rPr lang="tr-TR" altLang="en-US" sz="3000" b="1" dirty="0" err="1">
                <a:solidFill>
                  <a:srgbClr val="000000"/>
                </a:solidFill>
                <a:latin typeface="Calibri"/>
              </a:rPr>
              <a:t>Ovidius</a:t>
            </a:r>
            <a:r>
              <a:rPr lang="tr-TR" altLang="en-US" sz="3000" b="1" dirty="0">
                <a:solidFill>
                  <a:srgbClr val="000000"/>
                </a:solidFill>
                <a:latin typeface="Calibri"/>
              </a:rPr>
              <a:t> ‘her şeyin değeri zorluğundadır’ sözü üzerinden emek unsurunu ‘değerin kaynağı’ olarak göstermiştir.</a:t>
            </a: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7150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Adam Smith 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&gt;&gt;&gt; değerin kaynağı  &gt;&gt;&gt;&gt;  Emek = Asli üretim faktörü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Sermaye= Tali üretim faktörü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>
                <a:solidFill>
                  <a:srgbClr val="000000"/>
                </a:solidFill>
                <a:latin typeface="Calibri"/>
              </a:rPr>
              <a:t>David </a:t>
            </a:r>
            <a:r>
              <a:rPr lang="tr-TR" altLang="en-US" sz="3000" b="1" dirty="0" err="1">
                <a:solidFill>
                  <a:srgbClr val="000000"/>
                </a:solidFill>
                <a:latin typeface="Calibri"/>
              </a:rPr>
              <a:t>Ricardo</a:t>
            </a:r>
            <a:r>
              <a:rPr lang="tr-TR" altLang="en-US" sz="3000" b="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>
                <a:solidFill>
                  <a:srgbClr val="000000"/>
                </a:solidFill>
                <a:latin typeface="Calibri"/>
              </a:rPr>
              <a:t> Herhangi bir malın değerini o malın üretiminde harcanmış olan emek belirler.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8035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Karl Marx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Elde edilen gelir- Oluşturulan değer = Katma Değer 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Emek cinsinden üretim maliyeti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Neo-klasiklere (Bentham, Say), (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Jevons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Walras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Menger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) göre değerin kaynağı fayda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692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Emek Değer Teorisi: Klasik ekonomistler, değerin kaynağını üretim maliyetlerinde aramışlardır. A. Smith ve D.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Ricardo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, değeri  emek-değer  teorisiyle  açıklamaya  çalışmışlardır. 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Fayda Değer Teorisi: 19. 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yy’ın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 sonlarına  doğru,  başlarını 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Jevons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, 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Walras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 ve 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Menger’in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 çektiği 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neo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-klasikler  olarak adlandırılan  bir  grup  ekonomist,  fiyatın  kullanım  değeri  ya  da  “fayda”  tarafından  belirlendiğini tartışmaya başladılar.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2613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Değer paradoksu: bazı durumlarda daha düşük faydaya sahip mallar daha yüksek faydaya sahip mallardan daha yüksek fiyata sahip olmaktadır.   Elmas-su örneği (Kıtlık)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889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Fiyatın değerden farklılaşmasına yol açan başlıca etkenler şunlar olabilir :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Eksik bilginin ve ekonomide belirsizliğin olması,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Alıcı sayısının az olması,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Tarafların rasyonel hareket etmemesi,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Satışta pazarlığın olmaması,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Satılan ürünün ünü ve büyüklüğü,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95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Değerin Kaynağı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Çeşitli hükümet politikaları ve sınırlamaları,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Alıcının  piyasada  tekel  konumuna  geçmek  istemesi  nedeniyle  mal  ya  da  hizmete değerinden fazla fiyat biçmesi,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Ekonomik, siyasi, sosyal ve kültürel farklılıklar ve bu faktörlerin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konjonktürel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durumu,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Kısa sürede satış yapmak amacıyla fiyatın değerin altında belirlenmesi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50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Fayda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FAYDA: Malların ve hizmetlerin insan ihtiyaçlarını karşılama özelliğine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denir.Bir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tüketici bir malı kullandığında ondan fayda elde eder. Bir malı satın alan tüketici aslında o malın faydasını satın alır. Bu fayda kıtlıkla birlikte o malın değerini belirler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8882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Fayda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TOPLAM FAYDA: Bir  malın tüketilmesi sonucu elde edilen tatmindir. 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MARJİNAL FAYDA: Tüketilen mal miktarının bir birim değiştirilmesiyle toplam faydada meydana gelen değişmedir.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6597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Fayda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Faydacı Yaklaşımlar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-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Kardinalist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Yaklaşım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Fayda ölçülebilir, birimi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utildir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Bir malın sağladığı fayda diğer malın sağlayacağı faydayı etkilemez.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Her birey belli bir malı belirli bir miktar tükettiğinde aynı faydayı elde eder.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6883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Fayda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-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Ordinalist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Yaklaşım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Ordinal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Fayda Teorisi, faydanın ölçülemeyeceği prensibine dayanır. Buna göre, fayda yalnızca kıyaslanabilir. Bir birim A malının sağlamış olduğu fayda bir değer alınarak ölçülemez. Bu kişiden kişiye değiştiği gibi yer ve zamana göre de değişir. Bu noktada kişi A malından sağladığı faydayı, diğer mallardan sağlayacağı faydayla kıyaslayarak karara varır. Bu durum farksızlık analizi (kayıtsızlık analizi) ile açıklanır.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019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Fayda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Tüketici belirli geliri ile hangi mal ve hizmetlerden ne kadar satın alaca­ğına karar verirken kendisine en yüksek toplam faydayı sağlayacak mal de­metini seçmeye çalışmaktadır. Bu durumun sağlanması halinde' tüketici dengededir.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endParaRPr lang="tr-TR" altLang="en-US" sz="3000" b="1" dirty="0" smtClean="0">
              <a:solidFill>
                <a:srgbClr val="000000"/>
              </a:solidFill>
              <a:latin typeface="Calibri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6489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Fayda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Tüketicinin en yüksek faydaya' ulaşabilmesi için aşağıdaki koşullara uyması gerekir: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Tüketicinin inceleme döneminde geliri sabittir. (veridir)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Belirli dönemde piyasadaki tüm mal ve hizmetlerin fiyatları sabittir. (veridir)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Tüketici her mal ve hizmetin marjinal (ilave) faydasını bilmektedir.</a:t>
            </a:r>
          </a:p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Piyasadaki tüm mal ve hizmetler için azalan marjinal fayda ilkesi geçerlidir.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364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AZALAN </a:t>
            </a:r>
            <a:r>
              <a:rPr lang="tr-TR" sz="3200" dirty="0">
                <a:solidFill>
                  <a:srgbClr val="1C1C1C"/>
                </a:solidFill>
              </a:rPr>
              <a:t>MARJİNAL FAYDA TEORİSİ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Tüketici bir maldan tüketimini devamlı artırırsa sağlayacağı toplam fayda, tüketilen mal miktarı ile birlikte artmaya başlar. Tüketicinin tatminini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maksimumlaştırdığı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noktada toplam fayda eğrisi de maksimum olur ve azalmaya başlar. Marjinal fayda ise başlangıçtan itibaren giderek azalır ve doyma noktasında sıfır olur. Daha sonra negatif değer kazanır.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6315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AZALAN </a:t>
            </a:r>
            <a:r>
              <a:rPr lang="tr-TR" sz="3200" dirty="0">
                <a:solidFill>
                  <a:srgbClr val="1C1C1C"/>
                </a:solidFill>
              </a:rPr>
              <a:t>MARJİNAL FAYDA TEORİSİ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eaLnBrk="1" fontAlgn="ctr" hangingPunct="1">
              <a:spcBef>
                <a:spcPct val="0"/>
              </a:spcBef>
              <a:buSzPts val="3200"/>
              <a:buFont typeface="Arial" charset="0"/>
              <a:buNone/>
            </a:pPr>
            <a:endParaRPr lang="tr-TR" sz="1400" smtClean="0">
              <a:latin typeface="Arial" charset="0"/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352550"/>
            <a:ext cx="4994275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400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AZALAN </a:t>
            </a:r>
            <a:r>
              <a:rPr lang="tr-TR" sz="3200" dirty="0">
                <a:solidFill>
                  <a:srgbClr val="1C1C1C"/>
                </a:solidFill>
              </a:rPr>
              <a:t>MARJİNAL FAYDA TEORİSİ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Tüketici bir maldan tüketimini devamlı artırırsa sağlayacağı toplam fayda, tüketilen mal miktarı ile birlikte artmaya başlar. Tüketicinin tatminini </a:t>
            </a: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maksimumlaştırdığı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noktada toplam fayda eğrisi de maksimum olur ve azalmaya başlar. Marjinal fayda ise başlangıçtan itibaren giderek azalır ve doyma noktasında sıfır olur. Daha sonra negatif değer kazanır.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813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AZALAN </a:t>
            </a:r>
            <a:r>
              <a:rPr lang="tr-TR" sz="3200" dirty="0">
                <a:solidFill>
                  <a:srgbClr val="1C1C1C"/>
                </a:solidFill>
              </a:rPr>
              <a:t>MARJİNAL FAYDA TEORİSİ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eaLnBrk="1" fontAlgn="ctr" hangingPunct="1">
              <a:spcBef>
                <a:spcPct val="0"/>
              </a:spcBef>
              <a:buSzPts val="3200"/>
              <a:buFont typeface="Arial" charset="0"/>
              <a:buNone/>
            </a:pPr>
            <a:endParaRPr lang="tr-TR" sz="1400" smtClean="0">
              <a:latin typeface="Arial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96975"/>
            <a:ext cx="8888413" cy="39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956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AZALAN </a:t>
            </a:r>
            <a:r>
              <a:rPr lang="tr-TR" sz="3200" dirty="0">
                <a:solidFill>
                  <a:srgbClr val="1C1C1C"/>
                </a:solidFill>
              </a:rPr>
              <a:t>MARJİNAL FAYDA TEORİSİ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eaLnBrk="1" fontAlgn="ctr" hangingPunct="1">
              <a:spcBef>
                <a:spcPct val="0"/>
              </a:spcBef>
              <a:buSzPts val="3200"/>
              <a:buFont typeface="Arial" charset="0"/>
              <a:buNone/>
            </a:pPr>
            <a:endParaRPr lang="tr-TR" sz="1400" smtClean="0">
              <a:latin typeface="Arial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7689850" cy="310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343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228600" indent="-228600" algn="just" eaLnBrk="1" hangingPunct="1">
              <a:lnSpc>
                <a:spcPct val="90000"/>
              </a:lnSpc>
              <a:spcBef>
                <a:spcPts val="1000"/>
              </a:spcBef>
              <a:defRPr/>
            </a:pPr>
            <a:r>
              <a:rPr lang="tr-TR" altLang="en-US" sz="3000" b="1" dirty="0" err="1" smtClean="0">
                <a:solidFill>
                  <a:srgbClr val="000000"/>
                </a:solidFill>
                <a:latin typeface="Calibri"/>
              </a:rPr>
              <a:t>Kisa</a:t>
            </a: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dönem toplam maliyetler üç ana başlık altında incelenebilir.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Toplam sabit maliyetler (TSM)‏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Toplam değişir maliyetler (TDM)‏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Toplam maliyet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 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r>
              <a:rPr lang="tr-TR" altLang="en-US" sz="3000" b="1" dirty="0" smtClean="0">
                <a:solidFill>
                  <a:srgbClr val="000000"/>
                </a:solidFill>
                <a:latin typeface="Calibri"/>
              </a:rPr>
              <a:t> Sonuç olarak, Toplam maliyet = TSM + TDM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/>
            </a:pPr>
            <a:endParaRPr lang="tr-TR" altLang="en-US" sz="3000" b="1" dirty="0">
              <a:solidFill>
                <a:srgbClr val="000000"/>
              </a:solidFill>
              <a:latin typeface="Calibri"/>
            </a:endParaRPr>
          </a:p>
          <a:p>
            <a:pPr marL="0" indent="0" eaLnBrk="1" fontAlgn="ctr" hangingPunct="1">
              <a:spcBef>
                <a:spcPts val="0"/>
              </a:spcBef>
              <a:spcAft>
                <a:spcPts val="0"/>
              </a:spcAft>
              <a:buSzPts val="3200"/>
              <a:buFont typeface="Arial" charset="0"/>
              <a:buNone/>
              <a:defRPr/>
            </a:pPr>
            <a:endParaRPr lang="tr-TR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4680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Toplam Sabit Maliyet (TSM); üretim mıktarından bağımsız olan firmanın hiç üretim yapmasa dahi katlanmak zorunda olduğu maliyetlerdir. (Kira, Demirbaş alımı, Amortisma ödemeleri vb.)</a:t>
            </a: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25538"/>
            <a:ext cx="6610350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896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Ortalama Sabit Maliyet (OSM) ; Toplam Sabit Maliyetin üretim miktarına bölünmesiyle bulunur.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OSM eğrisi üretim miktarındaki artışa bağlı olarak giderek azaldığı için negatif eğilimli bir eğri şeklindedir. </a:t>
            </a: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25538"/>
            <a:ext cx="6610350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079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Toplam değişir maliyetler (TDM) ; Firmanın kısa dönemde üretimini sürdürebilmesi için üretim faktörlerine yaptığı ödemelerdir. İşçilik ücretleri, hammadde, elektrik-su giderleri gibi. Hiç üretim yapılmazsa toplam değişir maliyetler sıfırdır.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Toplam değişir maliyetler üretilen mal miktarıyla artar. (Şekilde TDM üretilen M mal miktarıyla orantılı olarak artmaktadır). </a:t>
            </a:r>
          </a:p>
        </p:txBody>
      </p:sp>
    </p:spTree>
    <p:extLst>
      <p:ext uri="{BB962C8B-B14F-4D97-AF65-F5344CB8AC3E}">
        <p14:creationId xmlns:p14="http://schemas.microsoft.com/office/powerpoint/2010/main" val="2578072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Toplam değişir maliyetler (TDM) ; Firmanın kısa dönemde üretimini sürdürebilmesi için üretim faktörlerine yaptığı ödemelerdir. İşçilik ücretleri, hammadde, elektrik-su giderleri gibi. Hiç üretim yapılmazsa toplam değişir maliyetler sıfırdır.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Toplam değişir maliyetler üretilen mal miktarıyla artar. (Şekilde TDM üretilen M mal miktarıyla orantılı olarak artmaktadır). </a:t>
            </a:r>
          </a:p>
        </p:txBody>
      </p:sp>
    </p:spTree>
    <p:extLst>
      <p:ext uri="{BB962C8B-B14F-4D97-AF65-F5344CB8AC3E}">
        <p14:creationId xmlns:p14="http://schemas.microsoft.com/office/powerpoint/2010/main" val="3221130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14438"/>
            <a:ext cx="7391400" cy="482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741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412875"/>
            <a:ext cx="6480175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157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Ortalama Değişir Maliyet (ODM), Toplam Değişir Maliyetin (TDM) üretim miktarına bölünmesiyle bulunur.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ODM önce azalan, minimuma ulaştıktan sonra artan bir eğridir. ODM firmanın üretimi ve kapasite kullanımı arttıkça faktör verimliliğindeki artışa bağlı olarak azalır, daha sonra faktör verimliliği azaldığında tekrar artar.</a:t>
            </a:r>
          </a:p>
        </p:txBody>
      </p:sp>
    </p:spTree>
    <p:extLst>
      <p:ext uri="{BB962C8B-B14F-4D97-AF65-F5344CB8AC3E}">
        <p14:creationId xmlns:p14="http://schemas.microsoft.com/office/powerpoint/2010/main" val="40639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Ortalama Toplam Maliyet (OTM), Ortalama maliyet (OM), her üretim düzeyinde toplam maliyetin üretim miktarına bölünmesiyle bulunur.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OTM = OSM + ODM </a:t>
            </a:r>
          </a:p>
        </p:txBody>
      </p:sp>
      <p:graphicFrame>
        <p:nvGraphicFramePr>
          <p:cNvPr id="31748" name="Nesne 1"/>
          <p:cNvGraphicFramePr>
            <a:graphicFrameLocks noChangeAspect="1"/>
          </p:cNvGraphicFramePr>
          <p:nvPr/>
        </p:nvGraphicFramePr>
        <p:xfrm>
          <a:off x="3779838" y="2565400"/>
          <a:ext cx="510540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2565400" imgH="406400" progId="Equation.3">
                  <p:embed/>
                </p:oleObj>
              </mc:Choice>
              <mc:Fallback>
                <p:oleObj name="Equation" r:id="rId3" imgW="25654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2565400"/>
                        <a:ext cx="510540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465513"/>
            <a:ext cx="399891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1963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Marjinal maliyet eğrisi ortalama maliyet eğrisini minimum noktasında (A noktası) keser.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676525"/>
            <a:ext cx="5256212" cy="325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373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2400" dirty="0" smtClean="0">
                <a:solidFill>
                  <a:srgbClr val="000000"/>
                </a:solidFill>
                <a:latin typeface="Calibri" pitchFamily="34" charset="0"/>
              </a:rPr>
              <a:t>Bir firma sahibinin üretim faaliyetine girişmesinin sebebi maksimum kâr elde etmek olduğu için firmasının toplam maliyet ile toplam gelir arasındaki farkı kendi lehine olacak şekilde arttırmaya çalışacaktır.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24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2400" dirty="0" smtClean="0">
                <a:solidFill>
                  <a:srgbClr val="000000"/>
                </a:solidFill>
                <a:latin typeface="Calibri" pitchFamily="34" charset="0"/>
              </a:rPr>
              <a:t>Toplam Kâr = Toplam Gelir (TG) – Toplam Maliyet (TM)</a:t>
            </a:r>
            <a:r>
              <a:rPr lang="ar-SA" altLang="en-US" sz="24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‏</a:t>
            </a:r>
            <a:endParaRPr lang="tr-TR" altLang="en-US" sz="24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24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2400" dirty="0" smtClean="0">
                <a:solidFill>
                  <a:srgbClr val="000000"/>
                </a:solidFill>
                <a:latin typeface="Calibri" pitchFamily="34" charset="0"/>
              </a:rPr>
              <a:t>Toplam Gelir firmanın ürettiği mal ve hizmet miktarının piyasa fiyatı ile çarpımından elde edilen sonuçtur</a:t>
            </a:r>
          </a:p>
        </p:txBody>
      </p:sp>
    </p:spTree>
    <p:extLst>
      <p:ext uri="{BB962C8B-B14F-4D97-AF65-F5344CB8AC3E}">
        <p14:creationId xmlns:p14="http://schemas.microsoft.com/office/powerpoint/2010/main" val="7111150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Tam kapasite : Firmanın ortalama maliyet eğrisinin minimum olduğu noktasına isabet eden üretim düzeyidir. Yukarıda şekilde B noktası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143000"/>
            <a:ext cx="5029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650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Atıl kapasite : Firmanın kapasite altında üretimde bulunduğu üretim düzeylerini tanımlar. Şekilde AB aralığı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143000"/>
            <a:ext cx="5029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318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MALİYET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Aşırı kapasite : Firmanın tam kapasite üzerindeki üretim düzeylerini ifade eder. Şekilde BC aralığı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143000"/>
            <a:ext cx="5029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036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Bir firmada kara geçiş noktasındaki üretim ve satış miktarı; sabit giderlerin, birim satış fiyatı ile birim değişken gider arasındaki farka bölünmesi ile bulunur. Bu üretim miktarında satış gelirleri üretim giderlerine denk olur.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908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1595438"/>
            <a:ext cx="6496050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175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Bir firmada kara geçiş noktasındaki üretim ve satış miktarı; sabit giderlerin, birim satış fiyatı ile birim değişken gider arasındaki farka bölünmesi ile bulunur. Bu üretim miktarında satış gelirleri üretim giderlerine denk olur.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790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Başabaş (kâra geçiş) noktasında işletmenin giderleri gelirlerine eşit olacağı düşünüldüğünde;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F+ (V x Q) = P x Q eşitliğini yazmak mümkün olur. Eşitlikte;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F = Sabit giderler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V = Birim başına değişken gider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P = Birim satış fiyatı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Q = Başabaş noktası için üretilmesi ve satılması gereken miktarı göstermektedir.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6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Başabaş noktasına ulaşılması için üretilmesi ve satılması gerekli miktar, yukarıdaki eşitlikten faydalanılarak aşağıdaki gibi yazılabilir: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Başabaş Noktasındaki Üretim Miktarı (Q) = Toplam Sabit Giderler (F) / (Birim Satış Fiyatı (P) – Birim Değişken Gider (V))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63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Başabaş noktasına ulaşılması için üretilmesi ve satılması gerekli miktar, yukarıdaki eşitlikten faydalanılarak aşağıdaki gibi yazılabilir: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Başabaş Noktasındaki Üretim Miktarı (Q) = Toplam Sabit Giderler (F) / (Birim Satış Fiyatı (P) – Birim Değişken Gider (V))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884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4675"/>
            <a:ext cx="74326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605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Bir işletme gelecek yıl için satışlarının 4 Milyon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TL, elde edeceği karın ise 210.000 TL olacağını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tahmin etmektedir. Ürettiği ürünün satış fiyatı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200 TL, birim başına değişken giderleri ise 150 TL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olduğuna göre;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a) İşletmenin gelecek yıldaki sabit giderleri ne olacaktır?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b) İşletme hangi üretim düzeyinde başabaşa ulaşacaktır?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715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4.000.000 / 200 = 20.000 adet satış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4.000.000 = 210.000 + Sabit Gid. + (20.000*150)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Sabit Giderler = 790.000 TL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b) BBN(br) = 790.000 / (200 – 150) = 15.800 br.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BBN(TL) = 15.800 * 200 = 3.160.000 TL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tr-TR" altLang="en-US" sz="3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764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25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1C1C1C"/>
                </a:solidFill>
              </a:rPr>
              <a:t>BAŞABAŞ NOKTASI</a:t>
            </a:r>
            <a:endParaRPr lang="tr-TR" sz="3200" dirty="0">
              <a:solidFill>
                <a:srgbClr val="1C1C1C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96887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 Aynı sektörde faaliyet gösteren X, Y, Z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firmalarının sabit maliyetleri sırasıyla 80.000 TL,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40.000 TL ve 120.000 TL’dir. Ürettikleri ürünün 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satış fiyatı 4 TL ve her firma için birim  başı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değişken gider sırasıyla,4, 3, ve 2 TL </a:t>
            </a:r>
          </a:p>
          <a:p>
            <a:pPr marL="0" indent="0" algn="just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tr-TR" altLang="en-US" sz="3000" b="1" smtClean="0">
                <a:solidFill>
                  <a:srgbClr val="000000"/>
                </a:solidFill>
                <a:latin typeface="Calibri" pitchFamily="34" charset="0"/>
              </a:rPr>
              <a:t>olmaktadır. Her bir firma için başabaş noktasındaki satış adedini hesaplayınız.</a:t>
            </a:r>
          </a:p>
        </p:txBody>
      </p:sp>
    </p:spTree>
    <p:extLst>
      <p:ext uri="{BB962C8B-B14F-4D97-AF65-F5344CB8AC3E}">
        <p14:creationId xmlns:p14="http://schemas.microsoft.com/office/powerpoint/2010/main" val="206932186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 (1)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(1)</Template>
  <TotalTime>15</TotalTime>
  <Words>1553</Words>
  <Application>Microsoft Office PowerPoint</Application>
  <PresentationFormat>Ekran Gösterisi (4:3)</PresentationFormat>
  <Paragraphs>202</Paragraphs>
  <Slides>45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7" baseType="lpstr">
      <vt:lpstr>sunum_sablon (1)</vt:lpstr>
      <vt:lpstr>Equation</vt:lpstr>
      <vt:lpstr>PowerPoint Sunusu</vt:lpstr>
      <vt:lpstr>PowerPoint Sunusu</vt:lpstr>
      <vt:lpstr>Değer Nedir?</vt:lpstr>
      <vt:lpstr>Değerin Kaynağı</vt:lpstr>
      <vt:lpstr>Değerin Kaynağı</vt:lpstr>
      <vt:lpstr>Değerin Kaynağı</vt:lpstr>
      <vt:lpstr>Değerin Kaynağı</vt:lpstr>
      <vt:lpstr>Değerin Kaynağı</vt:lpstr>
      <vt:lpstr>Değerin Kaynağı</vt:lpstr>
      <vt:lpstr>Değerin Kaynağı</vt:lpstr>
      <vt:lpstr>Fayda</vt:lpstr>
      <vt:lpstr>Fayda</vt:lpstr>
      <vt:lpstr>Fayda</vt:lpstr>
      <vt:lpstr>Fayda</vt:lpstr>
      <vt:lpstr>Fayda</vt:lpstr>
      <vt:lpstr>Fayda</vt:lpstr>
      <vt:lpstr>AZALAN MARJİNAL FAYDA TEORİSİ</vt:lpstr>
      <vt:lpstr>AZALAN MARJİNAL FAYDA TEORİSİ</vt:lpstr>
      <vt:lpstr>AZALAN MARJİNAL FAYDA TEORİSİ</vt:lpstr>
      <vt:lpstr>AZALAN MARJİNAL FAYDA TEORİSİ</vt:lpstr>
      <vt:lpstr>AZALAN MARJİNAL FAYDA TEORİSİ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MALİYET</vt:lpstr>
      <vt:lpstr>BAŞABAŞ NOKTASI</vt:lpstr>
      <vt:lpstr>BAŞABAŞ NOKTASI</vt:lpstr>
      <vt:lpstr>BAŞABAŞ NOKTASI</vt:lpstr>
      <vt:lpstr>BAŞABAŞ NOKTASI</vt:lpstr>
      <vt:lpstr>BAŞABAŞ NOKTASI</vt:lpstr>
      <vt:lpstr>BAŞABAŞ NOKTASI</vt:lpstr>
      <vt:lpstr>BAŞABAŞ NOKTASI</vt:lpstr>
      <vt:lpstr>BAŞABAŞ NOKTASI</vt:lpstr>
      <vt:lpstr>BAŞABAŞ NOKTASI</vt:lpstr>
      <vt:lpstr>BAŞABAŞ NOKTASI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WİN 10</dc:creator>
  <cp:lastModifiedBy>WİN 10</cp:lastModifiedBy>
  <cp:revision>7</cp:revision>
  <cp:lastPrinted>1601-01-01T00:00:00Z</cp:lastPrinted>
  <dcterms:created xsi:type="dcterms:W3CDTF">2020-01-12T16:49:42Z</dcterms:created>
  <dcterms:modified xsi:type="dcterms:W3CDTF">2020-01-12T18:04:31Z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