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1"/>
  </p:handoutMasterIdLst>
  <p:sldIdLst>
    <p:sldId id="295"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p:scale>
          <a:sx n="83" d="100"/>
          <a:sy n="83" d="100"/>
        </p:scale>
        <p:origin x="-978" y="-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12.01.2020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TURİZM REHBERLİĞİ</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TURİZM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TRH109 GENEL EKONOMİ</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Gör. Yaşar GÜLTEKİN</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547653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73"/>
          <p:cNvSpPr>
            <a:spLocks noChangeArrowheads="1"/>
          </p:cNvSpPr>
          <p:nvPr/>
        </p:nvSpPr>
        <p:spPr bwMode="auto">
          <a:xfrm>
            <a:off x="468313" y="4652963"/>
            <a:ext cx="8280400"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spcBef>
                <a:spcPct val="20000"/>
              </a:spcBef>
            </a:pPr>
            <a:r>
              <a:rPr lang="tr-TR" sz="4800" b="1">
                <a:solidFill>
                  <a:srgbClr val="1C1C1C"/>
                </a:solidFill>
              </a:rPr>
              <a:t>Genel Ekonomi 7</a:t>
            </a:r>
          </a:p>
          <a:p>
            <a:pPr>
              <a:lnSpc>
                <a:spcPct val="90000"/>
              </a:lnSpc>
              <a:spcBef>
                <a:spcPct val="20000"/>
              </a:spcBef>
            </a:pPr>
            <a:r>
              <a:rPr lang="tr-TR" sz="4800" b="1">
                <a:solidFill>
                  <a:srgbClr val="1C1C1C"/>
                </a:solidFill>
              </a:rPr>
              <a:t>Makro Ekonomi 2</a:t>
            </a:r>
            <a:endParaRPr lang="es-ES" sz="4800" b="1">
              <a:solidFill>
                <a:srgbClr val="1C1C1C"/>
              </a:solidFill>
            </a:endParaRPr>
          </a:p>
        </p:txBody>
      </p:sp>
      <p:sp>
        <p:nvSpPr>
          <p:cNvPr id="3075" name="Rectangle 177"/>
          <p:cNvSpPr>
            <a:spLocks noChangeArrowheads="1"/>
          </p:cNvSpPr>
          <p:nvPr/>
        </p:nvSpPr>
        <p:spPr bwMode="auto">
          <a:xfrm>
            <a:off x="468313" y="5373688"/>
            <a:ext cx="5365750"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spcBef>
                <a:spcPct val="20000"/>
              </a:spcBef>
            </a:pPr>
            <a:endParaRPr lang="tr-TR" b="1">
              <a:solidFill>
                <a:schemeClr val="bg1"/>
              </a:solidFill>
            </a:endParaRPr>
          </a:p>
        </p:txBody>
      </p:sp>
    </p:spTree>
    <p:extLst>
      <p:ext uri="{BB962C8B-B14F-4D97-AF65-F5344CB8AC3E}">
        <p14:creationId xmlns:p14="http://schemas.microsoft.com/office/powerpoint/2010/main" val="3428291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Para, mal ve hizmetlerin değiş-tokuşu için kullanılan araçlardan en yaygın olanı. Para sözcüğü ile genellikle madenî para ve banknotlar kastedilmekle birlikte; ekonomide, vadesiz mevduatlar ve kredi kartları da parayı meydana getiren unsurlardan sayılır. Vadeli mevduat, devlet tahvili gibi değişim araçları ise para benzeri olarak değerlendirilir. </a:t>
            </a:r>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0338" y="3985742"/>
            <a:ext cx="3239814" cy="2430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5616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a:t>
            </a:r>
          </a:p>
        </p:txBody>
      </p:sp>
      <p:sp>
        <p:nvSpPr>
          <p:cNvPr id="512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Nakit (Efektif), kağıt veya madeni paralara verilen genel isimdir</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Banknot, taşıyana, üzerinde yazan miktarın ödenmesinin, çıkaran kuruluş tarafından garanti edildiği faiz taşımayan kıymetlerdir. Yasal ödeme aracıdır. Türkiye Cumhuriyet Merkez Bankası TL Banknot basmaya yetkili tek kurumdur </a:t>
            </a: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3716338"/>
            <a:ext cx="3598862" cy="270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939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a:t>
            </a:r>
          </a:p>
        </p:txBody>
      </p:sp>
      <p:sp>
        <p:nvSpPr>
          <p:cNvPr id="614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Para sözcüğü Türkçeye, Farsça </a:t>
            </a:r>
            <a:r>
              <a:rPr lang="tr-TR" sz="2400" dirty="0" err="1" smtClean="0">
                <a:solidFill>
                  <a:srgbClr val="000000"/>
                </a:solidFill>
                <a:latin typeface="Calibri" pitchFamily="34" charset="0"/>
              </a:rPr>
              <a:t>pâre</a:t>
            </a:r>
            <a:r>
              <a:rPr lang="tr-TR" sz="2400" dirty="0" smtClean="0">
                <a:solidFill>
                  <a:srgbClr val="000000"/>
                </a:solidFill>
                <a:latin typeface="Calibri" pitchFamily="34" charset="0"/>
              </a:rPr>
              <a:t> (küçük parça) sözcüğünden geçmiştir.</a:t>
            </a: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Para bir ülkenin para sahasına dâhil olan madeni ve banknot sistemini içeren tüm para varlığıdır. Para sahası da bir paranın yürürlük alanı anlamına gelir ve mal, hizmet takasını sağlar. Para birimi ise genellikle ülkelerin para türleriyle eş anlamda kullanılır. Bu nedenle para birimi, paranın bir alt biçimi olarak görülür. Çoğu para birimi, uluslararası döviz piyasalarında da işlem görür. Bu piyasalardaki değerler de kambiyo ya da döviz kuru adını alır. Piyasada bulunan neredeyse tüm nominal para değerleri, ana birim ve bunun yüzde biri değerinde olan alt birimlerden oluşan ondalık sayı sistemine dayanır.</a:t>
            </a:r>
          </a:p>
        </p:txBody>
      </p:sp>
    </p:spTree>
    <p:extLst>
      <p:ext uri="{BB962C8B-B14F-4D97-AF65-F5344CB8AC3E}">
        <p14:creationId xmlns:p14="http://schemas.microsoft.com/office/powerpoint/2010/main" val="3392468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a:t>
            </a:r>
          </a:p>
        </p:txBody>
      </p:sp>
      <p:sp>
        <p:nvSpPr>
          <p:cNvPr id="717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Asli para: Efektif yani nakit paradır.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	Kağıt para: MB çıkarır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	Ufaklık (madeni) para: Hazine çıkarır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Kaydi para: Vadesiz mevduat</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Para Benzeri Likiditeler (Quasi Money)</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	Vadeli mevduat</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	Hazine bonosu ve devlet tahvili</a:t>
            </a:r>
          </a:p>
        </p:txBody>
      </p:sp>
    </p:spTree>
    <p:extLst>
      <p:ext uri="{BB962C8B-B14F-4D97-AF65-F5344CB8AC3E}">
        <p14:creationId xmlns:p14="http://schemas.microsoft.com/office/powerpoint/2010/main" val="3039334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a:t>
            </a:r>
          </a:p>
        </p:txBody>
      </p:sp>
      <p:sp>
        <p:nvSpPr>
          <p:cNvPr id="819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Senyoraj, para basma tekeline sahip olma kaynaklı gelirdir.</a:t>
            </a:r>
          </a:p>
        </p:txBody>
      </p:sp>
      <p:pic>
        <p:nvPicPr>
          <p:cNvPr id="81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133600"/>
            <a:ext cx="6805612" cy="319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723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Fonksiyonları</a:t>
            </a:r>
          </a:p>
        </p:txBody>
      </p:sp>
      <p:sp>
        <p:nvSpPr>
          <p:cNvPr id="4099" name="Rectangle 3"/>
          <p:cNvSpPr>
            <a:spLocks noGrp="1" noChangeArrowheads="1"/>
          </p:cNvSpPr>
          <p:nvPr>
            <p:ph idx="1"/>
          </p:nvPr>
        </p:nvSpPr>
        <p:spPr>
          <a:xfrm>
            <a:off x="457200" y="1268413"/>
            <a:ext cx="8229600" cy="4968875"/>
          </a:xfrm>
        </p:spPr>
        <p:txBody>
          <a:bodyPr/>
          <a:lstStyle/>
          <a:p>
            <a:pPr algn="just" eaLnBrk="1" fontAlgn="ctr" hangingPunct="1">
              <a:lnSpc>
                <a:spcPct val="200000"/>
              </a:lnSpc>
              <a:spcBef>
                <a:spcPct val="0"/>
              </a:spcBef>
              <a:buSzPts val="3200"/>
              <a:buFont typeface="Wingdings" pitchFamily="2" charset="2"/>
              <a:buChar char="v"/>
              <a:defRPr/>
            </a:pPr>
            <a:r>
              <a:rPr lang="tr-TR" dirty="0" smtClean="0">
                <a:solidFill>
                  <a:srgbClr val="000000"/>
                </a:solidFill>
                <a:latin typeface="Calibri" pitchFamily="34" charset="0"/>
              </a:rPr>
              <a:t>Değişim (mübadele) aracı olması</a:t>
            </a:r>
          </a:p>
          <a:p>
            <a:pPr algn="just" eaLnBrk="1" fontAlgn="ctr" hangingPunct="1">
              <a:lnSpc>
                <a:spcPct val="200000"/>
              </a:lnSpc>
              <a:spcBef>
                <a:spcPct val="0"/>
              </a:spcBef>
              <a:buSzPts val="3200"/>
              <a:buFont typeface="Wingdings" pitchFamily="2" charset="2"/>
              <a:buChar char="v"/>
              <a:defRPr/>
            </a:pPr>
            <a:r>
              <a:rPr lang="tr-TR" dirty="0" smtClean="0">
                <a:solidFill>
                  <a:srgbClr val="000000"/>
                </a:solidFill>
                <a:latin typeface="Calibri" pitchFamily="34" charset="0"/>
              </a:rPr>
              <a:t>Hesap birimi olma (değer ölçme) fonksiyonu</a:t>
            </a:r>
          </a:p>
          <a:p>
            <a:pPr algn="just" eaLnBrk="1" fontAlgn="ctr" hangingPunct="1">
              <a:lnSpc>
                <a:spcPct val="200000"/>
              </a:lnSpc>
              <a:spcBef>
                <a:spcPct val="0"/>
              </a:spcBef>
              <a:buSzPts val="3200"/>
              <a:buFont typeface="Wingdings" pitchFamily="2" charset="2"/>
              <a:buChar char="v"/>
              <a:defRPr/>
            </a:pPr>
            <a:r>
              <a:rPr lang="tr-TR" dirty="0" smtClean="0">
                <a:solidFill>
                  <a:srgbClr val="000000"/>
                </a:solidFill>
                <a:latin typeface="Calibri" pitchFamily="34" charset="0"/>
              </a:rPr>
              <a:t>Değer biriktirme aracı olma fonksiyonu</a:t>
            </a:r>
          </a:p>
          <a:p>
            <a:pPr marL="0" indent="0" algn="just" eaLnBrk="1" fontAlgn="ctr" hangingPunct="1">
              <a:spcBef>
                <a:spcPct val="0"/>
              </a:spcBef>
              <a:buSzPts val="3200"/>
              <a:buFont typeface="Arial" charset="0"/>
              <a:buNone/>
              <a:defRPr/>
            </a:pPr>
            <a:endParaRPr lang="tr-TR" dirty="0" smtClean="0">
              <a:solidFill>
                <a:srgbClr val="000000"/>
              </a:solidFill>
              <a:latin typeface="Calibri" pitchFamily="34" charset="0"/>
            </a:endParaRPr>
          </a:p>
        </p:txBody>
      </p:sp>
    </p:spTree>
    <p:extLst>
      <p:ext uri="{BB962C8B-B14F-4D97-AF65-F5344CB8AC3E}">
        <p14:creationId xmlns:p14="http://schemas.microsoft.com/office/powerpoint/2010/main" val="4058348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Fonksiyonları</a:t>
            </a:r>
          </a:p>
        </p:txBody>
      </p:sp>
      <p:sp>
        <p:nvSpPr>
          <p:cNvPr id="4099" name="Rectangle 3"/>
          <p:cNvSpPr>
            <a:spLocks noGrp="1" noChangeArrowheads="1"/>
          </p:cNvSpPr>
          <p:nvPr>
            <p:ph idx="1"/>
          </p:nvPr>
        </p:nvSpPr>
        <p:spPr>
          <a:xfrm>
            <a:off x="457200" y="1268413"/>
            <a:ext cx="8229600" cy="4968875"/>
          </a:xfrm>
        </p:spPr>
        <p:txBody>
          <a:bodyPr/>
          <a:lstStyle/>
          <a:p>
            <a:pPr algn="just" eaLnBrk="1" fontAlgn="ctr" hangingPunct="1">
              <a:lnSpc>
                <a:spcPct val="150000"/>
              </a:lnSpc>
              <a:spcBef>
                <a:spcPct val="0"/>
              </a:spcBef>
              <a:buSzPts val="3200"/>
              <a:defRPr/>
            </a:pPr>
            <a:r>
              <a:rPr lang="tr-TR" dirty="0" smtClean="0">
                <a:solidFill>
                  <a:srgbClr val="000000"/>
                </a:solidFill>
                <a:latin typeface="Calibri" pitchFamily="34" charset="0"/>
              </a:rPr>
              <a:t>Taşınabilirlik</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Dayanıklılık (Bozulmama)</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Bölünebilirlik</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Homojenlik</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Standart olma</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Genel kabul görme</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Taklit edilememe</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Zaman içinde değerini koruyabilmesi</a:t>
            </a:r>
          </a:p>
          <a:p>
            <a:pPr marL="0" indent="0" algn="just" eaLnBrk="1" fontAlgn="ctr" hangingPunct="1">
              <a:spcBef>
                <a:spcPct val="0"/>
              </a:spcBef>
              <a:buSzPts val="3200"/>
              <a:buFont typeface="Arial" charset="0"/>
              <a:buNone/>
              <a:defRPr/>
            </a:pPr>
            <a:endParaRPr lang="tr-TR" dirty="0" smtClean="0">
              <a:solidFill>
                <a:srgbClr val="000000"/>
              </a:solidFill>
              <a:latin typeface="Calibri" pitchFamily="34" charset="0"/>
            </a:endParaRPr>
          </a:p>
        </p:txBody>
      </p:sp>
    </p:spTree>
    <p:extLst>
      <p:ext uri="{BB962C8B-B14F-4D97-AF65-F5344CB8AC3E}">
        <p14:creationId xmlns:p14="http://schemas.microsoft.com/office/powerpoint/2010/main" val="2612308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Fonksiyonları</a:t>
            </a:r>
          </a:p>
        </p:txBody>
      </p:sp>
      <p:sp>
        <p:nvSpPr>
          <p:cNvPr id="4099" name="Rectangle 3"/>
          <p:cNvSpPr>
            <a:spLocks noGrp="1" noChangeArrowheads="1"/>
          </p:cNvSpPr>
          <p:nvPr>
            <p:ph idx="1"/>
          </p:nvPr>
        </p:nvSpPr>
        <p:spPr>
          <a:xfrm>
            <a:off x="457200" y="1268413"/>
            <a:ext cx="8229600" cy="4968875"/>
          </a:xfrm>
        </p:spPr>
        <p:txBody>
          <a:bodyPr/>
          <a:lstStyle/>
          <a:p>
            <a:pPr algn="just" eaLnBrk="1" fontAlgn="ctr" hangingPunct="1">
              <a:lnSpc>
                <a:spcPct val="150000"/>
              </a:lnSpc>
              <a:spcBef>
                <a:spcPct val="0"/>
              </a:spcBef>
              <a:buSzPts val="3200"/>
              <a:defRPr/>
            </a:pPr>
            <a:r>
              <a:rPr lang="tr-TR" sz="2400" dirty="0" smtClean="0">
                <a:solidFill>
                  <a:srgbClr val="000000"/>
                </a:solidFill>
                <a:latin typeface="Calibri" pitchFamily="34" charset="0"/>
              </a:rPr>
              <a:t>Taşınabilirlik</a:t>
            </a:r>
          </a:p>
          <a:p>
            <a:pPr algn="just" eaLnBrk="1" fontAlgn="ctr" hangingPunct="1">
              <a:lnSpc>
                <a:spcPct val="150000"/>
              </a:lnSpc>
              <a:spcBef>
                <a:spcPct val="0"/>
              </a:spcBef>
              <a:buSzPts val="3200"/>
              <a:defRPr/>
            </a:pPr>
            <a:r>
              <a:rPr lang="tr-TR" sz="2400" dirty="0" smtClean="0">
                <a:solidFill>
                  <a:srgbClr val="000000"/>
                </a:solidFill>
                <a:latin typeface="Calibri" pitchFamily="34" charset="0"/>
              </a:rPr>
              <a:t>Dayanıklılık (Bozulmama)</a:t>
            </a:r>
          </a:p>
          <a:p>
            <a:pPr algn="just" eaLnBrk="1" fontAlgn="ctr" hangingPunct="1">
              <a:lnSpc>
                <a:spcPct val="150000"/>
              </a:lnSpc>
              <a:spcBef>
                <a:spcPct val="0"/>
              </a:spcBef>
              <a:buSzPts val="3200"/>
              <a:defRPr/>
            </a:pPr>
            <a:r>
              <a:rPr lang="tr-TR" sz="2400" dirty="0" smtClean="0">
                <a:solidFill>
                  <a:srgbClr val="000000"/>
                </a:solidFill>
                <a:latin typeface="Calibri" pitchFamily="34" charset="0"/>
              </a:rPr>
              <a:t>Bölünebilirlik</a:t>
            </a:r>
          </a:p>
          <a:p>
            <a:pPr algn="just" eaLnBrk="1" fontAlgn="ctr" hangingPunct="1">
              <a:lnSpc>
                <a:spcPct val="150000"/>
              </a:lnSpc>
              <a:spcBef>
                <a:spcPct val="0"/>
              </a:spcBef>
              <a:buSzPts val="3200"/>
              <a:defRPr/>
            </a:pPr>
            <a:r>
              <a:rPr lang="tr-TR" sz="2400" dirty="0" smtClean="0">
                <a:solidFill>
                  <a:srgbClr val="000000"/>
                </a:solidFill>
                <a:latin typeface="Calibri" pitchFamily="34" charset="0"/>
              </a:rPr>
              <a:t>Homojenlik</a:t>
            </a:r>
          </a:p>
          <a:p>
            <a:pPr algn="just" eaLnBrk="1" fontAlgn="ctr" hangingPunct="1">
              <a:lnSpc>
                <a:spcPct val="150000"/>
              </a:lnSpc>
              <a:spcBef>
                <a:spcPct val="0"/>
              </a:spcBef>
              <a:buSzPts val="3200"/>
              <a:defRPr/>
            </a:pPr>
            <a:r>
              <a:rPr lang="tr-TR" sz="2400" dirty="0" smtClean="0">
                <a:solidFill>
                  <a:srgbClr val="000000"/>
                </a:solidFill>
                <a:latin typeface="Calibri" pitchFamily="34" charset="0"/>
              </a:rPr>
              <a:t>Standart olma</a:t>
            </a:r>
          </a:p>
          <a:p>
            <a:pPr algn="just" eaLnBrk="1" fontAlgn="ctr" hangingPunct="1">
              <a:lnSpc>
                <a:spcPct val="150000"/>
              </a:lnSpc>
              <a:spcBef>
                <a:spcPct val="0"/>
              </a:spcBef>
              <a:buSzPts val="3200"/>
              <a:defRPr/>
            </a:pPr>
            <a:r>
              <a:rPr lang="tr-TR" sz="2400" dirty="0" smtClean="0">
                <a:solidFill>
                  <a:srgbClr val="000000"/>
                </a:solidFill>
                <a:latin typeface="Calibri" pitchFamily="34" charset="0"/>
              </a:rPr>
              <a:t>Genel kabul görme</a:t>
            </a:r>
          </a:p>
          <a:p>
            <a:pPr algn="just" eaLnBrk="1" fontAlgn="ctr" hangingPunct="1">
              <a:lnSpc>
                <a:spcPct val="150000"/>
              </a:lnSpc>
              <a:spcBef>
                <a:spcPct val="0"/>
              </a:spcBef>
              <a:buSzPts val="3200"/>
              <a:defRPr/>
            </a:pPr>
            <a:r>
              <a:rPr lang="tr-TR" sz="2400" dirty="0" smtClean="0">
                <a:solidFill>
                  <a:srgbClr val="000000"/>
                </a:solidFill>
                <a:latin typeface="Calibri" pitchFamily="34" charset="0"/>
              </a:rPr>
              <a:t>Taklit edilememe</a:t>
            </a:r>
          </a:p>
          <a:p>
            <a:pPr algn="just" eaLnBrk="1" fontAlgn="ctr" hangingPunct="1">
              <a:lnSpc>
                <a:spcPct val="150000"/>
              </a:lnSpc>
              <a:spcBef>
                <a:spcPct val="0"/>
              </a:spcBef>
              <a:buSzPts val="3200"/>
              <a:defRPr/>
            </a:pPr>
            <a:r>
              <a:rPr lang="tr-TR" sz="2400" dirty="0" smtClean="0">
                <a:solidFill>
                  <a:srgbClr val="000000"/>
                </a:solidFill>
                <a:latin typeface="Calibri" pitchFamily="34" charset="0"/>
              </a:rPr>
              <a:t>Zaman içinde değerini koruyabilmesi</a:t>
            </a:r>
          </a:p>
          <a:p>
            <a:pPr marL="0" indent="0" algn="just" eaLnBrk="1" fontAlgn="ctr" hangingPunct="1">
              <a:spcBef>
                <a:spcPct val="0"/>
              </a:spcBef>
              <a:buSzPts val="3200"/>
              <a:buFont typeface="Arial" charset="0"/>
              <a:buNone/>
              <a:defRPr/>
            </a:pPr>
            <a:endParaRPr lang="tr-TR" sz="2400" dirty="0" smtClean="0">
              <a:solidFill>
                <a:srgbClr val="000000"/>
              </a:solidFill>
              <a:latin typeface="Calibri" pitchFamily="34" charset="0"/>
            </a:endParaRPr>
          </a:p>
        </p:txBody>
      </p:sp>
    </p:spTree>
    <p:extLst>
      <p:ext uri="{BB962C8B-B14F-4D97-AF65-F5344CB8AC3E}">
        <p14:creationId xmlns:p14="http://schemas.microsoft.com/office/powerpoint/2010/main" val="4170954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Konvertibilite</a:t>
            </a:r>
          </a:p>
        </p:txBody>
      </p:sp>
      <p:sp>
        <p:nvSpPr>
          <p:cNvPr id="1229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Konvertibilite, genel olarak bir değerin bir başka değere dönüştürülebilmesi işlemini ve bu işlemin hangi koşullarla yapılacağını ifade eder. Konu para olduğunda konvertibilite, bir ülke parasının altına veya diğer ülke paralarına, adına kur ya da parite denilen bir ölçü çerçevesinde dönüştürülebilmesi anlamına gelir. Bir başka ifadeyle eğer bir ülkenin parasını o ülkenin bankalarına götürüp karşılığında yabancı bir ülke parası almak istediğinizde kur denilen ölçü uygulanarak alabiliyorsanız bu durum bulunduğunuz ülke parasının konvertibl olduğunu gösterir (Eğilmez, 2014).</a:t>
            </a:r>
          </a:p>
        </p:txBody>
      </p:sp>
    </p:spTree>
    <p:extLst>
      <p:ext uri="{BB962C8B-B14F-4D97-AF65-F5344CB8AC3E}">
        <p14:creationId xmlns:p14="http://schemas.microsoft.com/office/powerpoint/2010/main" val="1862333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Konvertibilite</a:t>
            </a:r>
          </a:p>
        </p:txBody>
      </p:sp>
      <p:sp>
        <p:nvSpPr>
          <p:cNvPr id="133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Eğer bir ülkenin parası başka ülkelerin bankaları ya da kişi ve kurumları tarafından da ödeme aracı olarak kabul ediliyorsa o para sadece konvertibl değil aynı zamanda rezerv para konumundadır. Dolar ve Euro, hem konvertibl hem de rezerv paraya örnektir. Kısmen Yen, Pound, İsviçre Frangı da benzer konumda kabul edilebilir.</a:t>
            </a:r>
          </a:p>
        </p:txBody>
      </p:sp>
    </p:spTree>
    <p:extLst>
      <p:ext uri="{BB962C8B-B14F-4D97-AF65-F5344CB8AC3E}">
        <p14:creationId xmlns:p14="http://schemas.microsoft.com/office/powerpoint/2010/main" val="3155348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Likidite</a:t>
            </a:r>
          </a:p>
        </p:txBody>
      </p:sp>
      <p:sp>
        <p:nvSpPr>
          <p:cNvPr id="1433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İşletmelerde, ekonomide veya yatırımda piyasa likiditesi, bir bireyin veya firmanın bir varlığın fiyatında ciddi bir değişikliğe neden olmadan bir varlığı hızlı bir şekilde satın alabileceği veya satabileceği bir piyasa özelliğidir.</a:t>
            </a: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Likidite, bir finansal ürün, menkul kıymet yada </a:t>
            </a:r>
            <a:r>
              <a:rPr lang="tr-TR" sz="2400" dirty="0" err="1" smtClean="0">
                <a:solidFill>
                  <a:srgbClr val="000000"/>
                </a:solidFill>
                <a:latin typeface="Calibri" pitchFamily="34" charset="0"/>
              </a:rPr>
              <a:t>gayrimenkulun</a:t>
            </a:r>
            <a:r>
              <a:rPr lang="tr-TR" sz="2400" dirty="0" smtClean="0">
                <a:solidFill>
                  <a:srgbClr val="000000"/>
                </a:solidFill>
                <a:latin typeface="Calibri" pitchFamily="34" charset="0"/>
              </a:rPr>
              <a:t> nakde çevrilebilme kolaylığına verilen isimdir. Bir menkul kıymet, değerini çok fazla kaybetmeden nakde çevrilebiliyorsa, ilgili menkul kıymetin likit olduğu söylenir.</a:t>
            </a:r>
          </a:p>
        </p:txBody>
      </p:sp>
    </p:spTree>
    <p:extLst>
      <p:ext uri="{BB962C8B-B14F-4D97-AF65-F5344CB8AC3E}">
        <p14:creationId xmlns:p14="http://schemas.microsoft.com/office/powerpoint/2010/main" val="1311968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4099" name="Rectangle 3"/>
          <p:cNvSpPr>
            <a:spLocks noGrp="1" noChangeArrowheads="1"/>
          </p:cNvSpPr>
          <p:nvPr>
            <p:ph idx="1"/>
          </p:nvPr>
        </p:nvSpPr>
        <p:spPr>
          <a:xfrm>
            <a:off x="457200" y="1268413"/>
            <a:ext cx="8229600" cy="4968875"/>
          </a:xfrm>
        </p:spPr>
        <p:txBody>
          <a:bodyPr/>
          <a:lstStyle/>
          <a:p>
            <a:pPr algn="just" eaLnBrk="1" fontAlgn="ctr" hangingPunct="1">
              <a:lnSpc>
                <a:spcPct val="150000"/>
              </a:lnSpc>
              <a:spcBef>
                <a:spcPct val="0"/>
              </a:spcBef>
              <a:buSzPts val="3200"/>
              <a:defRPr/>
            </a:pPr>
            <a:r>
              <a:rPr lang="tr-TR" dirty="0" smtClean="0">
                <a:solidFill>
                  <a:srgbClr val="000000"/>
                </a:solidFill>
                <a:latin typeface="Calibri" pitchFamily="34" charset="0"/>
              </a:rPr>
              <a:t>Mal Para</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Metal para </a:t>
            </a:r>
          </a:p>
          <a:p>
            <a:pPr marL="0" indent="0" algn="just" eaLnBrk="1" fontAlgn="ctr" hangingPunct="1">
              <a:lnSpc>
                <a:spcPct val="150000"/>
              </a:lnSpc>
              <a:spcBef>
                <a:spcPct val="0"/>
              </a:spcBef>
              <a:buSzPts val="3200"/>
              <a:buFont typeface="Arial" charset="0"/>
              <a:buNone/>
              <a:defRPr/>
            </a:pPr>
            <a:r>
              <a:rPr lang="tr-TR" dirty="0">
                <a:solidFill>
                  <a:srgbClr val="000000"/>
                </a:solidFill>
                <a:latin typeface="Calibri" pitchFamily="34" charset="0"/>
              </a:rPr>
              <a:t>	</a:t>
            </a:r>
            <a:r>
              <a:rPr lang="tr-TR" dirty="0" smtClean="0">
                <a:solidFill>
                  <a:srgbClr val="000000"/>
                </a:solidFill>
                <a:latin typeface="Calibri" pitchFamily="34" charset="0"/>
              </a:rPr>
              <a:t>Tek Metal Sistemi</a:t>
            </a:r>
          </a:p>
          <a:p>
            <a:pPr marL="0" indent="0" algn="just" eaLnBrk="1" fontAlgn="ctr" hangingPunct="1">
              <a:lnSpc>
                <a:spcPct val="150000"/>
              </a:lnSpc>
              <a:spcBef>
                <a:spcPct val="0"/>
              </a:spcBef>
              <a:buSzPts val="3200"/>
              <a:buFont typeface="Arial" charset="0"/>
              <a:buNone/>
              <a:defRPr/>
            </a:pPr>
            <a:r>
              <a:rPr lang="tr-TR" dirty="0">
                <a:solidFill>
                  <a:srgbClr val="000000"/>
                </a:solidFill>
                <a:latin typeface="Calibri" pitchFamily="34" charset="0"/>
              </a:rPr>
              <a:t>	</a:t>
            </a:r>
            <a:r>
              <a:rPr lang="tr-TR" dirty="0" smtClean="0">
                <a:solidFill>
                  <a:srgbClr val="000000"/>
                </a:solidFill>
                <a:latin typeface="Calibri" pitchFamily="34" charset="0"/>
              </a:rPr>
              <a:t>Çift Metal Sistemi</a:t>
            </a:r>
          </a:p>
          <a:p>
            <a:pPr marL="0" indent="0" algn="just" eaLnBrk="1" fontAlgn="ctr" hangingPunct="1">
              <a:lnSpc>
                <a:spcPct val="150000"/>
              </a:lnSpc>
              <a:spcBef>
                <a:spcPct val="0"/>
              </a:spcBef>
              <a:buSzPts val="3200"/>
              <a:buFont typeface="Arial" charset="0"/>
              <a:buNone/>
              <a:defRPr/>
            </a:pPr>
            <a:r>
              <a:rPr lang="tr-TR" dirty="0">
                <a:solidFill>
                  <a:srgbClr val="000000"/>
                </a:solidFill>
                <a:latin typeface="Calibri" pitchFamily="34" charset="0"/>
              </a:rPr>
              <a:t>	</a:t>
            </a:r>
            <a:r>
              <a:rPr lang="tr-TR" dirty="0" err="1" smtClean="0">
                <a:solidFill>
                  <a:srgbClr val="000000"/>
                </a:solidFill>
                <a:latin typeface="Calibri" pitchFamily="34" charset="0"/>
              </a:rPr>
              <a:t>Gresham</a:t>
            </a:r>
            <a:r>
              <a:rPr lang="tr-TR" dirty="0" smtClean="0">
                <a:solidFill>
                  <a:srgbClr val="000000"/>
                </a:solidFill>
                <a:latin typeface="Calibri" pitchFamily="34" charset="0"/>
              </a:rPr>
              <a:t> Kanunu (Kötü para iyi parayı kovar)</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İtibari para</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Kağıt para sistemi</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Kaydi para (banka parası)</a:t>
            </a:r>
          </a:p>
          <a:p>
            <a:pPr algn="just" eaLnBrk="1" fontAlgn="ctr" hangingPunct="1">
              <a:lnSpc>
                <a:spcPct val="150000"/>
              </a:lnSpc>
              <a:spcBef>
                <a:spcPct val="0"/>
              </a:spcBef>
              <a:buSzPts val="3200"/>
              <a:defRPr/>
            </a:pPr>
            <a:r>
              <a:rPr lang="tr-TR" dirty="0" smtClean="0">
                <a:solidFill>
                  <a:srgbClr val="000000"/>
                </a:solidFill>
                <a:latin typeface="Calibri" pitchFamily="34" charset="0"/>
              </a:rPr>
              <a:t>Elektronik para</a:t>
            </a:r>
          </a:p>
          <a:p>
            <a:pPr marL="0" indent="0" algn="just" eaLnBrk="1" fontAlgn="ctr" hangingPunct="1">
              <a:spcBef>
                <a:spcPct val="0"/>
              </a:spcBef>
              <a:buSzPts val="3200"/>
              <a:buFont typeface="Arial" charset="0"/>
              <a:buNone/>
              <a:defRPr/>
            </a:pPr>
            <a:endParaRPr lang="tr-TR" dirty="0" smtClean="0">
              <a:solidFill>
                <a:srgbClr val="000000"/>
              </a:solidFill>
              <a:latin typeface="Calibri" pitchFamily="34" charset="0"/>
            </a:endParaRPr>
          </a:p>
        </p:txBody>
      </p:sp>
    </p:spTree>
    <p:extLst>
      <p:ext uri="{BB962C8B-B14F-4D97-AF65-F5344CB8AC3E}">
        <p14:creationId xmlns:p14="http://schemas.microsoft.com/office/powerpoint/2010/main" val="1363240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1638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Mezopotamya’da bulunan bu kil tablet, 2500 yıl önce, 22,000 litre arpa, 7 kilo yün ve 15 litre yağ ile bir arazi satın alan Tupsikka adında bir kişiyi anlatıyor.</a:t>
            </a: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213" y="2708275"/>
            <a:ext cx="3600450" cy="384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0397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1741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Bu kil tablet dünyanın herhangi bir yerinde bulunan en eski yazılardan biri sayılmaktadır. Milattan önce 3100 ila 3000 yıllarında Mezopotamya’da yazılmış olan bu tablette, işçilere günlük erzakları dahilinde verilen bira kayıtları yazmaktadır.</a:t>
            </a:r>
          </a:p>
        </p:txBody>
      </p:sp>
      <p:pic>
        <p:nvPicPr>
          <p:cNvPr id="174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3068638"/>
            <a:ext cx="4724400" cy="358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368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1843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Antik Yunan’da mallar, yerine getirdikleri para fonksiyonlarına göre sınıflandırılmıştır.</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Değer ölçüsü: Sığır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Değer biriktirme: Mücevher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Takas aracı: Şarap, bakır, demir ve köleler</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Ödeme aracı: Demir çubuk ve uzun çivi</a:t>
            </a:r>
          </a:p>
        </p:txBody>
      </p:sp>
    </p:spTree>
    <p:extLst>
      <p:ext uri="{BB962C8B-B14F-4D97-AF65-F5344CB8AC3E}">
        <p14:creationId xmlns:p14="http://schemas.microsoft.com/office/powerpoint/2010/main" val="3688202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1945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Tek maden (normalde altın) burada madeni para birimi olarak görülür.</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Altın sikke sistemi: Altın madeni paralar ödeme aracıdır. Bunun yanı sıra her zaman EQ altınla değiş- tokuş edilebilen banknotlar da tedavülde yer alır.</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Altın külçe sistemi: Tedavülde altın yerine ödeme aracı olarak banknotlar, madeni paralar kullanılır. Ancak bu paralar karşılığında altın merkez bankasında rezerv olarak tutulur.</a:t>
            </a:r>
          </a:p>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Altın kambiyo sistemi (</a:t>
            </a:r>
            <a:r>
              <a:rPr lang="tr-TR" sz="2400" dirty="0" err="1" smtClean="0">
                <a:solidFill>
                  <a:srgbClr val="000000"/>
                </a:solidFill>
                <a:latin typeface="Calibri" pitchFamily="34" charset="0"/>
              </a:rPr>
              <a:t>Bretton-Woods</a:t>
            </a:r>
            <a:r>
              <a:rPr lang="tr-TR" sz="2400" dirty="0" smtClean="0">
                <a:solidFill>
                  <a:srgbClr val="000000"/>
                </a:solidFill>
                <a:latin typeface="Calibri" pitchFamily="34" charset="0"/>
              </a:rPr>
              <a:t> Sistemi): Merkez bankası rezervleri altın ve parası altına endeksli diğer ülkelerin dövizlerinden oluşur. Bu sistem 1971’de ABD’nin dolar karşılığında altın vermeyeceğini açıklamasıyla son bulmuştur.</a:t>
            </a:r>
          </a:p>
        </p:txBody>
      </p:sp>
    </p:spTree>
    <p:extLst>
      <p:ext uri="{BB962C8B-B14F-4D97-AF65-F5344CB8AC3E}">
        <p14:creationId xmlns:p14="http://schemas.microsoft.com/office/powerpoint/2010/main" val="96107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048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Çift maden (altın ve gümüş) burada madeni para birimi olarak kullanılır.</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Çift metal para sisteminde her iki metal arasında sabit bir döviz kuru ilişkisi vardır. Buradaki sorun; metaller arası değişen kıtlık durumuna göre bu nominalin gerçek değişim ilişkisinden farklılaşabilmesidir. </a:t>
            </a:r>
          </a:p>
        </p:txBody>
      </p:sp>
    </p:spTree>
    <p:extLst>
      <p:ext uri="{BB962C8B-B14F-4D97-AF65-F5344CB8AC3E}">
        <p14:creationId xmlns:p14="http://schemas.microsoft.com/office/powerpoint/2010/main" val="337455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150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err="1" smtClean="0">
                <a:solidFill>
                  <a:srgbClr val="000000"/>
                </a:solidFill>
                <a:latin typeface="Calibri" pitchFamily="34" charset="0"/>
              </a:rPr>
              <a:t>Gresham</a:t>
            </a:r>
            <a:r>
              <a:rPr lang="tr-TR" sz="2400" dirty="0" smtClean="0">
                <a:solidFill>
                  <a:srgbClr val="000000"/>
                </a:solidFill>
                <a:latin typeface="Calibri" pitchFamily="34" charset="0"/>
              </a:rPr>
              <a:t> Yasası (Kötü para iyi parayı piyasadan kovar), mal ve hizmetlerin yüksek değerli para yerine; düşük değerli parayla bir biçimde ödenmesini kapsar. Altın ve gümüş arasındaki değer ilişkisi bir yasayla belirlendiğinde ve bu ilişki madenlerin piyasa fiyatlarına uymaz ya da madenlerin piyasa fiyatları değişirse, bunun sonucunda insanlar piyasa işlemlerinde değeri düşük sikkeyi kullanır, fiyatlar düşük değerli sikkeye yön vermeye başlar ve değeri yüksek sikkeler tedavülden kalkar.</a:t>
            </a:r>
          </a:p>
        </p:txBody>
      </p:sp>
    </p:spTree>
    <p:extLst>
      <p:ext uri="{BB962C8B-B14F-4D97-AF65-F5344CB8AC3E}">
        <p14:creationId xmlns:p14="http://schemas.microsoft.com/office/powerpoint/2010/main" val="135462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253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Aşağıdaki örnek, 2.500 yıl önce Lidya Krallığı’nda (Günümüzde Türkiye’de bulunuyor) basılan, dünyanın bilinen ilk sikkelerinden biri. Doğal olarak oluşan altın ve gümüş alaşımı olan </a:t>
            </a:r>
            <a:r>
              <a:rPr lang="tr-TR" sz="2400" dirty="0" err="1" smtClean="0">
                <a:solidFill>
                  <a:srgbClr val="000000"/>
                </a:solidFill>
                <a:latin typeface="Calibri" pitchFamily="34" charset="0"/>
              </a:rPr>
              <a:t>elektrumdan</a:t>
            </a:r>
            <a:r>
              <a:rPr lang="tr-TR" sz="2400" dirty="0" smtClean="0">
                <a:solidFill>
                  <a:srgbClr val="000000"/>
                </a:solidFill>
                <a:latin typeface="Calibri" pitchFamily="34" charset="0"/>
              </a:rPr>
              <a:t> imal edilen bu düzensiz şekilli paralar, belli bir ağırlık standardına uygun olarak basılmış ve ağırlık ve saflığının garantisi olarak kullanılan sembollerle damgalanmıştır.</a:t>
            </a:r>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9088" y="3738563"/>
            <a:ext cx="3746500" cy="309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1496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355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Brutus ve iki hançer arasında Pileus’un yer aldığı gümüş sikke. Roma Cumhuriyeti. MÖ 43-42</a:t>
            </a:r>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2708275"/>
            <a:ext cx="5256213" cy="267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2543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457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Roma İmparatoru Claudius’un altın aureus madalyonu. Roma. MS 46-47</a:t>
            </a:r>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2420938"/>
            <a:ext cx="7143750"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1921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560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Büyük Ming Sirkülasyon Hazinesi olarak bilinen bir banknot. Çin, 1375</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256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2852738"/>
            <a:ext cx="5588000" cy="371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4554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662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Bakır levha parası. İsveç, 1658.</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2492375"/>
            <a:ext cx="5803900" cy="366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7284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765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İlk çağda sikke basma hakkı her asilzadenin elde etmeye çalıştığı bir ayrıcalıktı. Bunun nedeni de sikke düzenlemesinin ayrıcalıklı bir egemenlik hakkı oluşuydu. Bu da, her sikke türünün şiddetli fiyat dalgalanması olduğu için, karşılaştırılması olanaksız pek çok değerin tedavülde olmasına neden oluyordu. Ortaçağda alışılmış sikkeler tedavülde olduğu için yabancı bir sikkenin para değeri, değerli maden oranıyla belirleniyordu. Bu da bölgeler üstü ticareti engel oluşturuyordu. Ticareti kolaylaştırma ve güç odaklanması ise ulusal tek paraya olan eğilimi artırdı.</a:t>
            </a:r>
            <a:endParaRPr lang="en-GB"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p:txBody>
      </p:sp>
    </p:spTree>
    <p:extLst>
      <p:ext uri="{BB962C8B-B14F-4D97-AF65-F5344CB8AC3E}">
        <p14:creationId xmlns:p14="http://schemas.microsoft.com/office/powerpoint/2010/main" val="914112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867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Avrupa’da ilk olarak Fransa, madeni para hakkını merkezi yönetimi ve kraliyet gücüyle garanti altına almıştır. İlk esaslı para reformu XIII. Ludwig zamanında yapılan büyük madeni para reformudur. 1640 ve 1641’de “Louis D’or” adlı para birimi ithal edilmiştir. 1795 yılında Fransız Frankının tedavüle girmesiyle birlikte ilk kez ondalık sisteme geçilmiştir. Napolyon’un seferleriyle de bu para ve onluk parçaları Avrupa’ya yayılmıştır.</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spTree>
    <p:extLst>
      <p:ext uri="{BB962C8B-B14F-4D97-AF65-F5344CB8AC3E}">
        <p14:creationId xmlns:p14="http://schemas.microsoft.com/office/powerpoint/2010/main" val="18365430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2969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İtibari para, hükümet kararına dayalı çıkartılan, altın, gümüş vs. karşılığı olmayan, altında imzası olan yere ve düzenlediği kağıdın taklit edilemeyeceğine güven üzerine kurulmuş, mal ve hizmet alışverişi için kullanılan banka kağıdı veya kâğıt para demektir. Günümüzde dolaşımda olan paralar bu şekildedir.</a:t>
            </a:r>
          </a:p>
          <a:p>
            <a:pPr marL="0" indent="0" algn="just" eaLnBrk="1" fontAlgn="ctr" hangingPunct="1">
              <a:spcBef>
                <a:spcPct val="0"/>
              </a:spcBef>
              <a:buSzPts val="3200"/>
              <a:buFont typeface="Arial" charset="0"/>
              <a:buNone/>
            </a:pPr>
            <a:endParaRPr lang="en-GB"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spTree>
    <p:extLst>
      <p:ext uri="{BB962C8B-B14F-4D97-AF65-F5344CB8AC3E}">
        <p14:creationId xmlns:p14="http://schemas.microsoft.com/office/powerpoint/2010/main" val="3224619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072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17. asırda İngiliz kuyumcuları ellerindeki altın ve kıymetli eşyaların kaybolma ve çalınmaya karşı teminat altına almak için Londra’daki darphaneye teslim ediyorlardı. 1640 yılında İngiltere Kralı I. Charles'ın tüccarların Londra Kulesi'nde saklanan altın külçelerine el koyunca devlete olan güven sarsılmıştır. Bunun üzerine kuyumcu olan Goldsmith'ler kasa yaptırıp bu külçeleri orada saklamışlar ve bunların karşılığında Goldsmith's notes (Goldsmith Kağıdı) adı verilen hamiline yazılı bir kâğıt vermişlerdir. Ülkede yaygınlık kazanan bu kâğıtlar ilk banknot sisteminin ortaya çıkmasına sebep olmuştur. 1963 yılında Londra Mahkemesi Goldsmith'lerin tam karşılığı olmayan kâğıt vermesini yasaklamıştır.</a:t>
            </a:r>
            <a:endParaRPr lang="en-GB"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spTree>
    <p:extLst>
      <p:ext uri="{BB962C8B-B14F-4D97-AF65-F5344CB8AC3E}">
        <p14:creationId xmlns:p14="http://schemas.microsoft.com/office/powerpoint/2010/main" val="3429296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174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575" y="1628775"/>
            <a:ext cx="6038850"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0203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277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İkinci Dünya Savaşı sonrasında 1944 yılı Temmuz ayında Amerika Birleşik Devletleri’nin New Hampshire eyaletinin </a:t>
            </a:r>
            <a:r>
              <a:rPr lang="tr-TR" sz="2400" dirty="0" err="1" smtClean="0">
                <a:solidFill>
                  <a:srgbClr val="000000"/>
                </a:solidFill>
                <a:latin typeface="Calibri" pitchFamily="34" charset="0"/>
              </a:rPr>
              <a:t>Bretton</a:t>
            </a:r>
            <a:r>
              <a:rPr lang="tr-TR" sz="2400" dirty="0" smtClean="0">
                <a:solidFill>
                  <a:srgbClr val="000000"/>
                </a:solidFill>
                <a:latin typeface="Calibri" pitchFamily="34" charset="0"/>
              </a:rPr>
              <a:t> </a:t>
            </a:r>
            <a:r>
              <a:rPr lang="tr-TR" sz="2400" dirty="0" err="1" smtClean="0">
                <a:solidFill>
                  <a:srgbClr val="000000"/>
                </a:solidFill>
                <a:latin typeface="Calibri" pitchFamily="34" charset="0"/>
              </a:rPr>
              <a:t>Woods</a:t>
            </a:r>
            <a:r>
              <a:rPr lang="tr-TR" sz="2400" dirty="0" smtClean="0">
                <a:solidFill>
                  <a:srgbClr val="000000"/>
                </a:solidFill>
                <a:latin typeface="Calibri" pitchFamily="34" charset="0"/>
              </a:rPr>
              <a:t> kasabasında 44 ülkenin katılımı ile gerçekleştirilen konferans ile dünya ticaretini geliştirici finansal sistem üzerinde görüşmeler sağlanarak anlaşma imzalanmıştır. "Uluslararası Para Anlaşması" ile uluslararası ödemelerde kullanılacak yeni bir sistem geliştirilmiştir. </a:t>
            </a: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400" dirty="0" err="1" smtClean="0">
                <a:solidFill>
                  <a:srgbClr val="000000"/>
                </a:solidFill>
                <a:latin typeface="Calibri" pitchFamily="34" charset="0"/>
              </a:rPr>
              <a:t>Bretton</a:t>
            </a:r>
            <a:r>
              <a:rPr lang="tr-TR" sz="2400" dirty="0" smtClean="0">
                <a:solidFill>
                  <a:srgbClr val="000000"/>
                </a:solidFill>
                <a:latin typeface="Calibri" pitchFamily="34" charset="0"/>
              </a:rPr>
              <a:t> </a:t>
            </a:r>
            <a:r>
              <a:rPr lang="tr-TR" sz="2400" dirty="0" err="1" smtClean="0">
                <a:solidFill>
                  <a:srgbClr val="000000"/>
                </a:solidFill>
                <a:latin typeface="Calibri" pitchFamily="34" charset="0"/>
              </a:rPr>
              <a:t>Woods</a:t>
            </a:r>
            <a:r>
              <a:rPr lang="tr-TR" sz="2400" dirty="0" smtClean="0">
                <a:solidFill>
                  <a:srgbClr val="000000"/>
                </a:solidFill>
                <a:latin typeface="Calibri" pitchFamily="34" charset="0"/>
              </a:rPr>
              <a:t> anlaşması ile Dolar, altına dönüşebilen tek para birimi olarak kabul edilmiş ve 1 ons altın 35 dolar olacak şekilde düzenlenmiştir. Amerika Birleşik Devletleri dış talep olduğunda doları bu tutar karşılığında altına çevirmeyi kabul etmiştir. Diğer ülke birimlerinin değeri de dolar göre belirlenecektir.</a:t>
            </a:r>
            <a:endParaRPr lang="en-GB"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p:txBody>
      </p:sp>
    </p:spTree>
    <p:extLst>
      <p:ext uri="{BB962C8B-B14F-4D97-AF65-F5344CB8AC3E}">
        <p14:creationId xmlns:p14="http://schemas.microsoft.com/office/powerpoint/2010/main" val="10319631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379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400" dirty="0" smtClean="0">
                <a:solidFill>
                  <a:srgbClr val="000000"/>
                </a:solidFill>
                <a:latin typeface="Calibri" pitchFamily="34" charset="0"/>
              </a:rPr>
              <a:t>Manipülasyona uğramış kâğıt para değerleri: Altınla konvertibilitesi olmayan bu kâğıt paraların ödeme gücü artırılabilir. Günümüzde para miktarını, her devletin kendi bağımsız merkez bankası kontrol etmektedir. Nakit paranın altın ya da döviz rezervleriyle değişimi olanaksızdır. 1971’de ABD Başkanı Richard </a:t>
            </a:r>
            <a:r>
              <a:rPr lang="tr-TR" sz="2400" dirty="0" err="1" smtClean="0">
                <a:solidFill>
                  <a:srgbClr val="000000"/>
                </a:solidFill>
                <a:latin typeface="Calibri" pitchFamily="34" charset="0"/>
              </a:rPr>
              <a:t>Nixon’un</a:t>
            </a:r>
            <a:r>
              <a:rPr lang="tr-TR" sz="2400" dirty="0" smtClean="0">
                <a:solidFill>
                  <a:srgbClr val="000000"/>
                </a:solidFill>
                <a:latin typeface="Calibri" pitchFamily="34" charset="0"/>
              </a:rPr>
              <a:t> Amerikan Dolarının altın karşılığını kaldırmasıyla birlikte modern siyasi iktisatta paraların tamamına yakını kâğıt paraya dönüşmüştür. Bu bağlamda Avusturya Okulunun (İktisadi düşünce okulu) terimlerinden olan itibari para (Fiat Money) yerini almıştır.</a:t>
            </a:r>
          </a:p>
          <a:p>
            <a:pPr marL="0" indent="0" algn="just" eaLnBrk="1" fontAlgn="ctr" hangingPunct="1">
              <a:spcBef>
                <a:spcPct val="0"/>
              </a:spcBef>
              <a:buSzPts val="3200"/>
              <a:buFont typeface="Arial" charset="0"/>
              <a:buNone/>
            </a:pPr>
            <a:endParaRPr lang="en-GB"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z="2400" dirty="0" smtClean="0">
              <a:solidFill>
                <a:srgbClr val="000000"/>
              </a:solidFill>
              <a:latin typeface="Calibri" pitchFamily="34" charset="0"/>
            </a:endParaRPr>
          </a:p>
        </p:txBody>
      </p:sp>
    </p:spTree>
    <p:extLst>
      <p:ext uri="{BB962C8B-B14F-4D97-AF65-F5344CB8AC3E}">
        <p14:creationId xmlns:p14="http://schemas.microsoft.com/office/powerpoint/2010/main" val="4130633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481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Bankaların Kısmi Rezerv Sistemi'nde (KRS) kredi vermek suretiyle yarattıkları sanal paradır. Borca Dayalı Para Sistemi (BDPS) denen mevcut küresel finans sisteminde piyasadaki paralar içinde fiziksel para %10'luk kısmı oluştururken Kaydi Para %90'lık kısımdır. Yani piyasadaki paranın %90'ı bankalarca yaratılmaktadı</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spTree>
    <p:extLst>
      <p:ext uri="{BB962C8B-B14F-4D97-AF65-F5344CB8AC3E}">
        <p14:creationId xmlns:p14="http://schemas.microsoft.com/office/powerpoint/2010/main" val="3127130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584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Bankaların Kısmi Rezerv Sistemi'nde (KRS) kredi vermek suretiyle yarattıkları sanal paradır. Borca Dayalı Para Sistemi (BDPS) denen mevcut küresel finans sisteminde piyasadaki paralar içinde fiziksel para %10'luk kısmı oluştururken Kaydi Para %90'lık kısımdır. Yani piyasadaki paranın %90'ı bankalarca yaratılmaktadır.</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spTree>
    <p:extLst>
      <p:ext uri="{BB962C8B-B14F-4D97-AF65-F5344CB8AC3E}">
        <p14:creationId xmlns:p14="http://schemas.microsoft.com/office/powerpoint/2010/main" val="21690098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686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368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700213"/>
            <a:ext cx="8543925"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022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789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en-GB" smtClean="0">
                <a:solidFill>
                  <a:srgbClr val="000000"/>
                </a:solidFill>
                <a:latin typeface="Calibri" pitchFamily="34" charset="0"/>
              </a:rPr>
              <a:t>Bank of America kredi kartı. ABD, 1966.</a:t>
            </a:r>
          </a:p>
          <a:p>
            <a:pPr marL="0" indent="0" algn="just" eaLnBrk="1" fontAlgn="ctr" hangingPunct="1">
              <a:spcBef>
                <a:spcPct val="0"/>
              </a:spcBef>
              <a:buSzPts val="3200"/>
              <a:buFont typeface="Arial" charset="0"/>
              <a:buNone/>
            </a:pPr>
            <a:endParaRPr lang="en-GB"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378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2276475"/>
            <a:ext cx="5805488" cy="3760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6773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89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Kredi kartı, bankaların ve bazı finansman kuruluşlarının müşterilerine verdiği, anlaşmalı POS cihazı bulunan alışveriş noktalarında ödeme amaçlı veya banka ATM'lerinden nakit avans çekmek amaçlı kullanılabilen, yapılan harcamaların aylık olarak bankaya tek seferde ya da taksitlerle ödenmek zorunda olunduğu, nakit paraya alternatif bir ödeme aracıdır.</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spTree>
    <p:extLst>
      <p:ext uri="{BB962C8B-B14F-4D97-AF65-F5344CB8AC3E}">
        <p14:creationId xmlns:p14="http://schemas.microsoft.com/office/powerpoint/2010/main" val="29617876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3993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399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1412875"/>
            <a:ext cx="9064626" cy="335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3557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smtClean="0">
                <a:solidFill>
                  <a:srgbClr val="1C1C1C"/>
                </a:solidFill>
              </a:rPr>
              <a:t>Paranın Tarihi</a:t>
            </a:r>
          </a:p>
        </p:txBody>
      </p:sp>
      <p:sp>
        <p:nvSpPr>
          <p:cNvPr id="40963" name="Rectangle 3"/>
          <p:cNvSpPr>
            <a:spLocks noGrp="1" noChangeArrowheads="1"/>
          </p:cNvSpPr>
          <p:nvPr>
            <p:ph idx="1"/>
          </p:nvPr>
        </p:nvSpPr>
        <p:spPr>
          <a:xfrm>
            <a:off x="250825" y="1268413"/>
            <a:ext cx="8435975" cy="4968875"/>
          </a:xfrm>
        </p:spPr>
        <p:txBody>
          <a:bodyPr/>
          <a:lstStyle/>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409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3" y="1628775"/>
            <a:ext cx="8677275" cy="330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0209088"/>
      </p:ext>
    </p:extLst>
  </p:cSld>
  <p:clrMapOvr>
    <a:masterClrMapping/>
  </p:clrMapOvr>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42</TotalTime>
  <Words>1628</Words>
  <Application>Microsoft Office PowerPoint</Application>
  <PresentationFormat>Ekran Gösterisi (4:3)</PresentationFormat>
  <Paragraphs>126</Paragraphs>
  <Slides>39</Slides>
  <Notes>0</Notes>
  <HiddenSlides>0</HiddenSlides>
  <MMClips>0</MMClips>
  <ScaleCrop>false</ScaleCrop>
  <HeadingPairs>
    <vt:vector size="4" baseType="variant">
      <vt:variant>
        <vt:lpstr>Tema</vt:lpstr>
      </vt:variant>
      <vt:variant>
        <vt:i4>1</vt:i4>
      </vt:variant>
      <vt:variant>
        <vt:lpstr>Slayt Başlıkları</vt:lpstr>
      </vt:variant>
      <vt:variant>
        <vt:i4>39</vt:i4>
      </vt:variant>
    </vt:vector>
  </HeadingPairs>
  <TitlesOfParts>
    <vt:vector size="40" baseType="lpstr">
      <vt:lpstr>sunum_sablon (1)</vt:lpstr>
      <vt:lpstr>PowerPoint Sunusu</vt:lpstr>
      <vt:lpstr>PowerPoint Sunusu</vt:lpstr>
      <vt:lpstr>Para</vt:lpstr>
      <vt:lpstr>Para</vt:lpstr>
      <vt:lpstr>Para</vt:lpstr>
      <vt:lpstr>Para</vt:lpstr>
      <vt:lpstr>Para</vt:lpstr>
      <vt:lpstr>Paranın Fonksiyonları</vt:lpstr>
      <vt:lpstr>Paranın Fonksiyonları</vt:lpstr>
      <vt:lpstr>Paranın Fonksiyonları</vt:lpstr>
      <vt:lpstr>Konvertibilite</vt:lpstr>
      <vt:lpstr>Konvertibilite</vt:lpstr>
      <vt:lpstr>Likidite</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lpstr>Paranın Tarihi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WİN 10</cp:lastModifiedBy>
  <cp:revision>11</cp:revision>
  <cp:lastPrinted>1601-01-01T00:00:00Z</cp:lastPrinted>
  <dcterms:created xsi:type="dcterms:W3CDTF">2020-01-12T16:49:42Z</dcterms:created>
  <dcterms:modified xsi:type="dcterms:W3CDTF">2020-01-12T18:05:17Z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