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77" r:id="rId7"/>
    <p:sldId id="263" r:id="rId8"/>
    <p:sldId id="264" r:id="rId9"/>
    <p:sldId id="278" r:id="rId10"/>
    <p:sldId id="265" r:id="rId11"/>
    <p:sldId id="266" r:id="rId12"/>
    <p:sldId id="279" r:id="rId13"/>
    <p:sldId id="267" r:id="rId14"/>
    <p:sldId id="280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64055-AC64-4E02-8A93-C1682521E8A6}" type="datetimeFigureOut">
              <a:rPr lang="tr-TR" smtClean="0"/>
              <a:pPr/>
              <a:t>24.11.2020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1D68-CDA8-47CA-AF11-2A49518FA5E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 7. Hayvan </a:t>
            </a:r>
            <a:r>
              <a:rPr lang="tr-TR" dirty="0" err="1"/>
              <a:t>Feromonları</a:t>
            </a:r>
            <a:r>
              <a:rPr lang="tr-TR" dirty="0"/>
              <a:t> ve Savunma Maddeleri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r>
              <a:rPr lang="tr-TR" sz="2600" dirty="0"/>
              <a:t> I.Giriş.</a:t>
            </a:r>
          </a:p>
          <a:p>
            <a:r>
              <a:rPr lang="tr-TR" sz="2600" dirty="0"/>
              <a:t>II.BÖCEK FEROMONLARI.</a:t>
            </a:r>
          </a:p>
          <a:p>
            <a:r>
              <a:rPr lang="tr-TR" sz="2600" dirty="0"/>
              <a:t>  A. Eşey </a:t>
            </a:r>
            <a:r>
              <a:rPr lang="tr-TR" sz="2600" dirty="0" err="1"/>
              <a:t>Feromonlar</a:t>
            </a:r>
            <a:r>
              <a:rPr lang="tr-TR" sz="2600" dirty="0"/>
              <a:t>.</a:t>
            </a:r>
          </a:p>
          <a:p>
            <a:r>
              <a:rPr lang="tr-TR" sz="2600" dirty="0"/>
              <a:t>  B.İz </a:t>
            </a:r>
            <a:r>
              <a:rPr lang="tr-TR" sz="2600" dirty="0" err="1"/>
              <a:t>Feromonları</a:t>
            </a:r>
            <a:endParaRPr lang="tr-TR" sz="2600" dirty="0"/>
          </a:p>
          <a:p>
            <a:r>
              <a:rPr lang="tr-TR" sz="2600" dirty="0"/>
              <a:t> C. Alarm </a:t>
            </a:r>
            <a:r>
              <a:rPr lang="tr-TR" sz="2600" dirty="0" err="1"/>
              <a:t>Feromonları</a:t>
            </a:r>
            <a:r>
              <a:rPr lang="tr-TR" sz="2600" dirty="0"/>
              <a:t>.</a:t>
            </a:r>
          </a:p>
          <a:p>
            <a:pPr>
              <a:buNone/>
            </a:pPr>
            <a:r>
              <a:rPr lang="tr-TR" sz="2600" dirty="0"/>
              <a:t>III .MEMELİ FEROMONLARI.</a:t>
            </a:r>
          </a:p>
          <a:p>
            <a:pPr>
              <a:buNone/>
            </a:pPr>
            <a:r>
              <a:rPr lang="tr-TR" sz="2600" dirty="0"/>
              <a:t> A.Dağılışı </a:t>
            </a:r>
          </a:p>
          <a:p>
            <a:pPr>
              <a:buNone/>
            </a:pPr>
            <a:r>
              <a:rPr lang="tr-TR" sz="2600" dirty="0"/>
              <a:t>B.</a:t>
            </a:r>
            <a:r>
              <a:rPr lang="tr-TR" sz="2600" dirty="0" err="1"/>
              <a:t>Terpenoidler</a:t>
            </a:r>
            <a:endParaRPr lang="tr-TR" sz="2600" dirty="0"/>
          </a:p>
          <a:p>
            <a:pPr>
              <a:buNone/>
            </a:pPr>
            <a:r>
              <a:rPr lang="tr-TR" sz="2600" dirty="0"/>
              <a:t>C.</a:t>
            </a:r>
            <a:r>
              <a:rPr lang="tr-TR" sz="2600" dirty="0" err="1"/>
              <a:t>Alkaloidler</a:t>
            </a:r>
            <a:endParaRPr lang="tr-TR" sz="2600" dirty="0"/>
          </a:p>
          <a:p>
            <a:pPr>
              <a:buNone/>
            </a:pPr>
            <a:r>
              <a:rPr lang="tr-TR" sz="2600" dirty="0"/>
              <a:t>D. Fenoller ve </a:t>
            </a:r>
            <a:r>
              <a:rPr lang="tr-TR" sz="2600" dirty="0" err="1"/>
              <a:t>Kinonlar</a:t>
            </a:r>
            <a:r>
              <a:rPr lang="tr-TR" sz="2600" dirty="0"/>
              <a:t>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I.GİRİŞ               .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 Sesli ve  görsel iletişim yollarıyla birlikte ,kokulu (</a:t>
            </a:r>
            <a:r>
              <a:rPr lang="tr-TR" dirty="0" err="1"/>
              <a:t>olfaktori</a:t>
            </a:r>
            <a:r>
              <a:rPr lang="tr-TR" dirty="0"/>
              <a:t>) sinyaller, çeşitli  hayvan gruplarında  can alıcı  bir önemli  sahiptir.   </a:t>
            </a:r>
          </a:p>
          <a:p>
            <a:r>
              <a:rPr lang="tr-TR" dirty="0"/>
              <a:t>Çiçek   tozlaşması  ve böcek beslenmesiyle  ilgili bölümlerde ,  böceklerin  davranışlarının bu tip  maddelerle kontrol edildiğini   gösteren  örnekler verilmişti.</a:t>
            </a:r>
          </a:p>
          <a:p>
            <a:r>
              <a:rPr lang="tr-TR" dirty="0"/>
              <a:t> Bu bölümde , bu olaylarla ilgili  kimyasal  maddelerin  yapısını daha detaylı olarak ele alacağız.</a:t>
            </a:r>
          </a:p>
          <a:p>
            <a:r>
              <a:rPr lang="tr-TR" dirty="0"/>
              <a:t> Kimyasal sinyaller, bazı durumlarda hücrelerin içinde , diğer bazı  durumlarda ise  organizmaların  arasında  ve içinde görev yaparlar.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  Geniş  anlamda  kimyasal  sinyaller, evrensel olarak hayatın  esasını teşkil eder.</a:t>
            </a:r>
          </a:p>
          <a:p>
            <a:r>
              <a:rPr lang="tr-TR" dirty="0"/>
              <a:t> Kimyasal sinyaller, bazı durumlarda hücrelerin içinde görev yaparlar.   Yüksek bitkilerde   de uçucu kimyasal maddeler , canlılar arasında ilişkilerde görev yapar.</a:t>
            </a:r>
          </a:p>
          <a:p>
            <a:r>
              <a:rPr lang="tr-TR" dirty="0"/>
              <a:t>Örneğin yüksek bitkiler  arasındaki  ilişkilerde , zararlı etkilere  sahip  </a:t>
            </a:r>
            <a:r>
              <a:rPr lang="tr-TR" dirty="0" err="1"/>
              <a:t>monoterpenlerin</a:t>
            </a:r>
            <a:r>
              <a:rPr lang="tr-TR" dirty="0"/>
              <a:t> ve diğer maddelerin  </a:t>
            </a:r>
            <a:r>
              <a:rPr lang="tr-TR" dirty="0" err="1"/>
              <a:t>allelopati</a:t>
            </a:r>
            <a:r>
              <a:rPr lang="tr-TR" dirty="0"/>
              <a:t>  adı  verilen  özel bir olayda görev yaptığı bilinmektedir. </a:t>
            </a:r>
          </a:p>
          <a:p>
            <a:r>
              <a:rPr lang="tr-TR" dirty="0"/>
              <a:t>Fakat ,kokulu  kimyasal  sinyaller,  yalnız hayvanlar aleminde çok değişik amaçlarla görev yapar  . Bu sinyaller, hayvanların ihtiyacına   göre beslenmede, üremede ve  düşmanlarından korunmada kullanılır. </a:t>
            </a:r>
          </a:p>
          <a:p>
            <a:r>
              <a:rPr lang="tr-TR" dirty="0"/>
              <a:t>Ayrıca kimyasal sinyaller, sosyal hayvanlarda , aynı türün  bireyleri  arasında iletişim  sağladıkları  için de çok  önemlidir.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II. BÖCEK FEROMONLARI.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A . Eşey </a:t>
            </a:r>
            <a:r>
              <a:rPr lang="tr-TR" sz="2000" dirty="0" err="1"/>
              <a:t>Feromonları</a:t>
            </a:r>
            <a:endParaRPr lang="tr-TR" sz="2000" dirty="0"/>
          </a:p>
          <a:p>
            <a:r>
              <a:rPr lang="tr-TR" sz="2000" dirty="0"/>
              <a:t>  Eşey </a:t>
            </a:r>
            <a:r>
              <a:rPr lang="tr-TR" sz="2000" dirty="0" err="1"/>
              <a:t>feromonları</a:t>
            </a:r>
            <a:r>
              <a:rPr lang="tr-TR" sz="2000" dirty="0"/>
              <a:t> deyimi, dişiler tarafından  iki amaçla yayılan maddeleri belirtmek  için kullanılır. </a:t>
            </a:r>
            <a:r>
              <a:rPr lang="tr-TR" sz="2000" dirty="0" err="1"/>
              <a:t>Feromon</a:t>
            </a:r>
            <a:r>
              <a:rPr lang="tr-TR" sz="2000" dirty="0"/>
              <a:t> üretmenin  iki amacından biri   erkekleri  dişilerin bulunduğu  yere  </a:t>
            </a:r>
            <a:r>
              <a:rPr lang="tr-TR" sz="2000" dirty="0" err="1"/>
              <a:t>cezbetmektir</a:t>
            </a:r>
            <a:r>
              <a:rPr lang="tr-TR" sz="2000" dirty="0"/>
              <a:t>. Diğeri ise  dişiye yaklaşan   erkeği, dişiyle  çiftleşmesi  için   uyarmaktır.</a:t>
            </a:r>
          </a:p>
          <a:p>
            <a:r>
              <a:rPr lang="tr-TR" sz="2000" dirty="0"/>
              <a:t> </a:t>
            </a:r>
            <a:r>
              <a:rPr lang="tr-TR" sz="2000" dirty="0" err="1"/>
              <a:t>Feromon</a:t>
            </a:r>
            <a:r>
              <a:rPr lang="tr-TR" sz="2000" dirty="0"/>
              <a:t> deyimi, aynı zamanda  dişileri  </a:t>
            </a:r>
            <a:r>
              <a:rPr lang="tr-TR" sz="2000" dirty="0" err="1"/>
              <a:t>cezbetmek</a:t>
            </a:r>
            <a:r>
              <a:rPr lang="tr-TR" sz="2000" dirty="0"/>
              <a:t> ve  uyarmak  için erkekler tarafından  üretilen  maddeleri  ifade  etmek için de kullanılır.</a:t>
            </a:r>
          </a:p>
          <a:p>
            <a:r>
              <a:rPr lang="tr-TR" sz="2000" dirty="0"/>
              <a:t> Kimyasal   yapı bakımından , en basit  eşey </a:t>
            </a:r>
            <a:r>
              <a:rPr lang="tr-TR" sz="2000" dirty="0" err="1"/>
              <a:t>feromonu</a:t>
            </a:r>
            <a:r>
              <a:rPr lang="tr-TR" sz="2000" dirty="0"/>
              <a:t> , şeker  pancarı kök   kurdunun dişilerinin ürettiği  </a:t>
            </a:r>
            <a:r>
              <a:rPr lang="tr-TR" sz="2000" dirty="0" err="1"/>
              <a:t>valerik</a:t>
            </a:r>
            <a:r>
              <a:rPr lang="tr-TR" sz="2000" dirty="0"/>
              <a:t>  asittir.</a:t>
            </a:r>
          </a:p>
          <a:p>
            <a:r>
              <a:rPr lang="tr-TR" sz="2000" dirty="0"/>
              <a:t> Fakat eşey  </a:t>
            </a:r>
            <a:r>
              <a:rPr lang="tr-TR" sz="2000" dirty="0" err="1"/>
              <a:t>feromonlarının</a:t>
            </a:r>
            <a:r>
              <a:rPr lang="tr-TR" sz="2000" dirty="0"/>
              <a:t>  çoğu uzun zincirli  doymuş  alkoller, asetatlar  veya karboksilik asitlerdir.  </a:t>
            </a:r>
          </a:p>
          <a:p>
            <a:r>
              <a:rPr lang="tr-TR" sz="2000" dirty="0"/>
              <a:t>Zararlı  böceklerin </a:t>
            </a:r>
            <a:r>
              <a:rPr lang="tr-TR" sz="2000" dirty="0" err="1"/>
              <a:t>kontolunde</a:t>
            </a:r>
            <a:r>
              <a:rPr lang="tr-TR" sz="2000" dirty="0"/>
              <a:t>  eşey </a:t>
            </a:r>
            <a:r>
              <a:rPr lang="tr-TR" sz="2000" dirty="0" err="1"/>
              <a:t>feromonları</a:t>
            </a:r>
            <a:r>
              <a:rPr lang="tr-TR" sz="2000" dirty="0"/>
              <a:t>,  özellikle  ABD’de yaygın olarak  kullanılmaktadır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B. İz </a:t>
            </a:r>
            <a:r>
              <a:rPr lang="tr-TR" dirty="0" err="1"/>
              <a:t>Feromonları</a:t>
            </a:r>
            <a:endParaRPr lang="tr-TR" dirty="0"/>
          </a:p>
        </p:txBody>
      </p:sp>
      <p:pic>
        <p:nvPicPr>
          <p:cNvPr id="4" name="3 İçerik Yer Tutucusu" descr="iz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1771478"/>
            <a:ext cx="5572164" cy="370802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B. İz </a:t>
            </a:r>
            <a:r>
              <a:rPr lang="tr-TR" dirty="0" err="1"/>
              <a:t>Feromonları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/>
              <a:t>    İz </a:t>
            </a:r>
            <a:r>
              <a:rPr lang="tr-TR" dirty="0" err="1"/>
              <a:t>feromonları</a:t>
            </a:r>
            <a:r>
              <a:rPr lang="tr-TR" dirty="0"/>
              <a:t>, adının da işaret ettiği  gibi . Sosyal  böceklerin   kullandığı  ve  aynı türün  diğer üyelerine yol   göstermesi  için  yuvayla besin  kaynakları  arasında  izlenen yolları  işaretlemek amacıyla  bırakılan kokulu maddelerdir.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       Bu </a:t>
            </a:r>
            <a:r>
              <a:rPr lang="tr-TR" dirty="0" err="1"/>
              <a:t>feromonlar</a:t>
            </a:r>
            <a:r>
              <a:rPr lang="tr-TR" dirty="0"/>
              <a:t>, tipik olarak  </a:t>
            </a:r>
            <a:r>
              <a:rPr lang="tr-TR" dirty="0" err="1"/>
              <a:t>karıncaar</a:t>
            </a:r>
            <a:r>
              <a:rPr lang="tr-TR" dirty="0"/>
              <a:t> , arılar ve termitler tarafından kullanılır; iz  </a:t>
            </a:r>
            <a:r>
              <a:rPr lang="tr-TR" dirty="0" err="1"/>
              <a:t>feromonlarını</a:t>
            </a:r>
            <a:r>
              <a:rPr lang="tr-TR" dirty="0"/>
              <a:t>  bu  hayvanlar  çeşitli özel  salgı  dokularında üretir.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İz </a:t>
            </a:r>
            <a:r>
              <a:rPr lang="tr-TR" dirty="0" err="1"/>
              <a:t>feromonlarının</a:t>
            </a:r>
            <a:r>
              <a:rPr lang="tr-TR" dirty="0"/>
              <a:t>  kimyasal yapıları çok  çeşitli tiptedir. 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     İz </a:t>
            </a:r>
            <a:r>
              <a:rPr lang="tr-TR" dirty="0" err="1"/>
              <a:t>feromonunu</a:t>
            </a:r>
            <a:r>
              <a:rPr lang="tr-TR" dirty="0"/>
              <a:t>  bitkilerde elde ettiği bilinen  böcekler, bal arılarıdır. Bal arıları, </a:t>
            </a:r>
            <a:r>
              <a:rPr lang="tr-TR" dirty="0" err="1"/>
              <a:t>monoterpen</a:t>
            </a:r>
            <a:r>
              <a:rPr lang="tr-TR" dirty="0"/>
              <a:t>  </a:t>
            </a:r>
            <a:r>
              <a:rPr lang="tr-TR" dirty="0" err="1"/>
              <a:t>geraniolu</a:t>
            </a:r>
            <a:r>
              <a:rPr lang="tr-TR" dirty="0"/>
              <a:t>  iz </a:t>
            </a:r>
            <a:r>
              <a:rPr lang="tr-TR" dirty="0" err="1"/>
              <a:t>feromonu</a:t>
            </a:r>
            <a:r>
              <a:rPr lang="tr-TR" dirty="0"/>
              <a:t> olarak kullanır. </a:t>
            </a:r>
            <a:r>
              <a:rPr lang="tr-TR" dirty="0" err="1"/>
              <a:t>Geraniol</a:t>
            </a:r>
            <a:r>
              <a:rPr lang="tr-TR" dirty="0"/>
              <a:t>, çiçek kokularında elde  edilip  arı vücudunda  yoğunlaştırılır; besinlere kolonini   diğer üyelerini yönlendirmek  için  salgılanır.</a:t>
            </a:r>
          </a:p>
          <a:p>
            <a:pPr>
              <a:buFont typeface="Wingdings" pitchFamily="2" charset="2"/>
              <a:buChar char="Ø"/>
            </a:pPr>
            <a:r>
              <a:rPr lang="tr-TR" i="1" dirty="0"/>
              <a:t>        </a:t>
            </a:r>
            <a:r>
              <a:rPr lang="tr-TR" i="1" dirty="0" err="1"/>
              <a:t>Trigona</a:t>
            </a:r>
            <a:r>
              <a:rPr lang="tr-TR" i="1" dirty="0"/>
              <a:t>    </a:t>
            </a:r>
            <a:r>
              <a:rPr lang="tr-TR" dirty="0"/>
              <a:t>cinsine  ait arılar da muhtemelen  bitkisel  </a:t>
            </a:r>
            <a:r>
              <a:rPr lang="tr-TR" dirty="0" err="1"/>
              <a:t>orjinli</a:t>
            </a:r>
            <a:r>
              <a:rPr lang="tr-TR" dirty="0"/>
              <a:t>  </a:t>
            </a:r>
            <a:r>
              <a:rPr lang="tr-TR" dirty="0" err="1"/>
              <a:t>benzaldehiti</a:t>
            </a:r>
            <a:r>
              <a:rPr lang="tr-TR" dirty="0"/>
              <a:t>  iz  </a:t>
            </a:r>
            <a:r>
              <a:rPr lang="tr-TR" dirty="0" err="1"/>
              <a:t>feromonu</a:t>
            </a:r>
            <a:r>
              <a:rPr lang="tr-TR" dirty="0"/>
              <a:t>  olarak  kullanılmaktadır.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200" dirty="0"/>
              <a:t>     </a:t>
            </a:r>
            <a:r>
              <a:rPr lang="tr-TR" sz="2200" i="1" dirty="0" err="1"/>
              <a:t>Trigona</a:t>
            </a:r>
            <a:r>
              <a:rPr lang="tr-TR" sz="2200" i="1" dirty="0"/>
              <a:t>    </a:t>
            </a:r>
            <a:r>
              <a:rPr lang="tr-TR" sz="2200" dirty="0"/>
              <a:t>cinsine  ait arılar da muhtemelen  bitkisel  </a:t>
            </a:r>
            <a:r>
              <a:rPr lang="tr-TR" sz="2200" dirty="0" err="1"/>
              <a:t>orjinli</a:t>
            </a:r>
            <a:r>
              <a:rPr lang="tr-TR" sz="2200" dirty="0"/>
              <a:t>  </a:t>
            </a:r>
            <a:r>
              <a:rPr lang="tr-TR" sz="2200" dirty="0" err="1"/>
              <a:t>benzaldehiti</a:t>
            </a:r>
            <a:r>
              <a:rPr lang="tr-TR" sz="2200" dirty="0"/>
              <a:t>  iz  </a:t>
            </a:r>
            <a:r>
              <a:rPr lang="tr-TR" sz="2200" dirty="0" err="1"/>
              <a:t>feromonu</a:t>
            </a:r>
            <a:r>
              <a:rPr lang="tr-TR" sz="2200" dirty="0"/>
              <a:t>  olarak  kullanılmaktadır.  </a:t>
            </a:r>
            <a:r>
              <a:rPr lang="tr-TR" sz="2200" dirty="0" err="1"/>
              <a:t>Benzaldehit</a:t>
            </a:r>
            <a:r>
              <a:rPr lang="tr-TR" sz="2200" dirty="0"/>
              <a:t> , muhtemelen   bitkilerden elde edilip  ve </a:t>
            </a:r>
            <a:r>
              <a:rPr lang="tr-TR" sz="2200" dirty="0" err="1"/>
              <a:t>prunasin</a:t>
            </a:r>
            <a:r>
              <a:rPr lang="tr-TR" sz="2200" dirty="0"/>
              <a:t> adı verilen  </a:t>
            </a:r>
            <a:r>
              <a:rPr lang="tr-TR" sz="2200" dirty="0" err="1"/>
              <a:t>siyanojenik</a:t>
            </a:r>
            <a:r>
              <a:rPr lang="tr-TR" sz="2200" dirty="0"/>
              <a:t>    glikozitten türetilmektedir.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200" dirty="0"/>
              <a:t>       Bu  aldehitin  kokusu , badem  kokusunu  andırır.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200" dirty="0"/>
              <a:t>       Besin kaynaklarına giden  yolları işaret etmek için  ideal  bir </a:t>
            </a:r>
            <a:r>
              <a:rPr lang="tr-TR" sz="2200" dirty="0" err="1"/>
              <a:t>feromondur</a:t>
            </a:r>
            <a:r>
              <a:rPr lang="tr-TR" sz="2200" dirty="0"/>
              <a:t>;   Çünkü  belirli   bir zaman  sonra </a:t>
            </a:r>
            <a:r>
              <a:rPr lang="tr-TR" sz="2200" dirty="0" err="1"/>
              <a:t>inaktif</a:t>
            </a:r>
            <a:r>
              <a:rPr lang="tr-TR" sz="2200" dirty="0"/>
              <a:t>  </a:t>
            </a:r>
            <a:r>
              <a:rPr lang="tr-TR" sz="2200" dirty="0" err="1"/>
              <a:t>benzoik</a:t>
            </a:r>
            <a:r>
              <a:rPr lang="tr-TR" sz="2200" dirty="0"/>
              <a:t>  </a:t>
            </a:r>
            <a:r>
              <a:rPr lang="tr-TR" sz="2200" dirty="0" err="1"/>
              <a:t>asite</a:t>
            </a:r>
            <a:r>
              <a:rPr lang="tr-TR" sz="2200" dirty="0"/>
              <a:t>  oksitlenerek  gücünü  kaybeder.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200" dirty="0"/>
              <a:t>      Tekrar  salgılanmadıkça, </a:t>
            </a:r>
            <a:r>
              <a:rPr lang="tr-TR" sz="2200" dirty="0" err="1"/>
              <a:t>benzaldehitle</a:t>
            </a:r>
            <a:r>
              <a:rPr lang="tr-TR" sz="2200" dirty="0"/>
              <a:t>  işaretlenen  yol   izlerin   gücü  , besin   kaynağı  </a:t>
            </a:r>
            <a:r>
              <a:rPr lang="tr-TR" sz="2200" dirty="0" err="1"/>
              <a:t>tüketildikce</a:t>
            </a:r>
            <a:r>
              <a:rPr lang="tr-TR" sz="2200" dirty="0"/>
              <a:t>   zamanla   azalarak   kaybolur.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C.Alarm </a:t>
            </a:r>
            <a:r>
              <a:rPr lang="tr-TR" sz="3200" dirty="0" err="1"/>
              <a:t>Feromonları</a:t>
            </a:r>
            <a:endParaRPr lang="tr-TR" sz="3200" dirty="0"/>
          </a:p>
        </p:txBody>
      </p:sp>
      <p:pic>
        <p:nvPicPr>
          <p:cNvPr id="4" name="3 İçerik Yer Tutucusu" descr="ge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428736"/>
            <a:ext cx="6715172" cy="485778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  C.Alarm </a:t>
            </a:r>
            <a:r>
              <a:rPr lang="tr-TR" dirty="0" err="1"/>
              <a:t>Feromonları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2400" dirty="0"/>
              <a:t>     Alarm  </a:t>
            </a:r>
            <a:r>
              <a:rPr lang="tr-TR" sz="2400" dirty="0" err="1"/>
              <a:t>feromonlarının</a:t>
            </a:r>
            <a:r>
              <a:rPr lang="tr-TR" sz="2400" dirty="0"/>
              <a:t>  çoğu  </a:t>
            </a:r>
            <a:r>
              <a:rPr lang="tr-TR" sz="2400" dirty="0" err="1"/>
              <a:t>mandibul</a:t>
            </a:r>
            <a:r>
              <a:rPr lang="tr-TR" sz="2400" dirty="0"/>
              <a:t>  veya   anal  veya  iğneyle </a:t>
            </a:r>
            <a:r>
              <a:rPr lang="tr-TR" sz="2400" dirty="0" err="1"/>
              <a:t>ilğili</a:t>
            </a:r>
            <a:r>
              <a:rPr lang="tr-TR" sz="2400" dirty="0"/>
              <a:t>  organlarda üretilir  ve salgılanır. </a:t>
            </a:r>
          </a:p>
          <a:p>
            <a:r>
              <a:rPr lang="tr-TR" sz="2400" dirty="0"/>
              <a:t> Alarm </a:t>
            </a:r>
            <a:r>
              <a:rPr lang="tr-TR" sz="2400" dirty="0" err="1"/>
              <a:t>feromonu</a:t>
            </a:r>
            <a:r>
              <a:rPr lang="tr-TR" sz="2400" dirty="0"/>
              <a:t>  üretimi,   savunma  maddelerinin  üretimiyle ilgilidir. </a:t>
            </a:r>
          </a:p>
          <a:p>
            <a:r>
              <a:rPr lang="tr-TR" sz="2400" dirty="0"/>
              <a:t>Sosyal  böceklerde,  </a:t>
            </a:r>
            <a:r>
              <a:rPr lang="tr-TR" sz="2400" dirty="0" err="1"/>
              <a:t>döğüş</a:t>
            </a:r>
            <a:r>
              <a:rPr lang="tr-TR" sz="2400" dirty="0"/>
              <a:t> esnasında , </a:t>
            </a:r>
            <a:r>
              <a:rPr lang="tr-TR" sz="2400" dirty="0" err="1"/>
              <a:t>mandilbul</a:t>
            </a:r>
            <a:r>
              <a:rPr lang="tr-TR" sz="2400" dirty="0"/>
              <a:t>   bezinin içeriği  düşman üzerine boşaltılarak o  bireyin saldırgan  bir birey olduğu  işaretlenir. </a:t>
            </a:r>
          </a:p>
          <a:p>
            <a:r>
              <a:rPr lang="tr-TR" sz="2400" dirty="0"/>
              <a:t>Alarm  </a:t>
            </a:r>
            <a:r>
              <a:rPr lang="tr-TR" sz="2400" dirty="0" err="1"/>
              <a:t>feromonları</a:t>
            </a:r>
            <a:r>
              <a:rPr lang="tr-TR" sz="2400" dirty="0"/>
              <a:t> , topluluğun diğer  </a:t>
            </a:r>
            <a:r>
              <a:rPr lang="tr-TR" sz="2400" dirty="0" err="1"/>
              <a:t>üylerine</a:t>
            </a:r>
            <a:r>
              <a:rPr lang="tr-TR" sz="2400" dirty="0"/>
              <a:t>  </a:t>
            </a:r>
            <a:r>
              <a:rPr lang="tr-TR" sz="2400" dirty="0" err="1"/>
              <a:t>feromon</a:t>
            </a:r>
            <a:r>
              <a:rPr lang="tr-TR" sz="2400" dirty="0"/>
              <a:t>  buharlarının  havada </a:t>
            </a:r>
            <a:r>
              <a:rPr lang="tr-TR" sz="2400" dirty="0" err="1"/>
              <a:t>diffüzyonuyla</a:t>
            </a:r>
            <a:r>
              <a:rPr lang="tr-TR" sz="2400" dirty="0"/>
              <a:t>  iletilir. </a:t>
            </a:r>
          </a:p>
          <a:p>
            <a:r>
              <a:rPr lang="tr-TR" sz="2400" dirty="0"/>
              <a:t>Arı  ve  </a:t>
            </a:r>
            <a:r>
              <a:rPr lang="tr-TR" sz="2400" dirty="0" err="1"/>
              <a:t>sarıarıların</a:t>
            </a:r>
            <a:r>
              <a:rPr lang="tr-TR" sz="2400" dirty="0"/>
              <a:t> iğneleri ,  çeşitli  bezlere  sahip  olup  alarm </a:t>
            </a:r>
            <a:r>
              <a:rPr lang="tr-TR" sz="2400" dirty="0" err="1"/>
              <a:t>feromonları</a:t>
            </a:r>
            <a:r>
              <a:rPr lang="tr-TR" sz="2400" dirty="0"/>
              <a:t>  üretmektedirler.</a:t>
            </a:r>
          </a:p>
          <a:p>
            <a:pPr>
              <a:buNone/>
            </a:pPr>
            <a:r>
              <a:rPr lang="tr-TR" dirty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endParaRPr lang="tr-TR" sz="2000" dirty="0"/>
          </a:p>
          <a:p>
            <a:endParaRPr lang="tr-TR" sz="2000" dirty="0"/>
          </a:p>
          <a:p>
            <a:r>
              <a:rPr lang="tr-TR" sz="2000" dirty="0"/>
              <a:t> </a:t>
            </a:r>
            <a:r>
              <a:rPr lang="tr-TR" sz="2200" i="1" dirty="0" err="1"/>
              <a:t>Vespa</a:t>
            </a:r>
            <a:r>
              <a:rPr lang="tr-TR" sz="2200" i="1" dirty="0"/>
              <a:t>   </a:t>
            </a:r>
            <a:r>
              <a:rPr lang="tr-TR" sz="2200" dirty="0"/>
              <a:t> cinse  </a:t>
            </a:r>
            <a:r>
              <a:rPr lang="tr-TR" sz="2200" dirty="0" err="1"/>
              <a:t>sarıarılar</a:t>
            </a:r>
            <a:r>
              <a:rPr lang="tr-TR" sz="2200" dirty="0"/>
              <a:t> , zehir ihtiva  eden  alarm maddeleri   fışkırtır.;bal  arıları , iğne  batırılan yere  iz  miktarda </a:t>
            </a:r>
            <a:r>
              <a:rPr lang="tr-TR" sz="2200" dirty="0" err="1"/>
              <a:t>izoamil</a:t>
            </a:r>
            <a:r>
              <a:rPr lang="tr-TR" sz="2200" dirty="0"/>
              <a:t> asetat bırakır;  bu  madde diğer arıların da aynı bölgeyi  sokmasını uyarır.</a:t>
            </a:r>
          </a:p>
          <a:p>
            <a:r>
              <a:rPr lang="tr-TR" sz="2200" dirty="0"/>
              <a:t> Alarm  </a:t>
            </a:r>
            <a:r>
              <a:rPr lang="tr-TR" sz="2200" dirty="0" err="1"/>
              <a:t>feromonları</a:t>
            </a:r>
            <a:r>
              <a:rPr lang="tr-TR" sz="2200" dirty="0"/>
              <a:t>  ,en az özelleşmeye  sahip böcek </a:t>
            </a:r>
            <a:r>
              <a:rPr lang="tr-TR" sz="2200" dirty="0" err="1"/>
              <a:t>feromonlarıdır</a:t>
            </a:r>
            <a:r>
              <a:rPr lang="tr-TR" sz="2200" dirty="0"/>
              <a:t>. Yani , aynı  cinsin farklı türleri ve hatta farklı  cinslerin türleri bile  aynı tip alarm  sinyalini kullanabilmektedir.</a:t>
            </a:r>
          </a:p>
          <a:p>
            <a:r>
              <a:rPr lang="tr-TR" sz="2200" dirty="0"/>
              <a:t>Fakat karıncalar, kokulu maddelere  karşı çok duyarlı olup yalnız kendi alarm </a:t>
            </a:r>
            <a:r>
              <a:rPr lang="tr-TR" sz="2200" dirty="0" err="1"/>
              <a:t>feromonlarına</a:t>
            </a:r>
            <a:r>
              <a:rPr lang="tr-TR" sz="2200" dirty="0"/>
              <a:t> tepki gösterirler; akraba  moleküllerine  duyarsızdırlar.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572140"/>
            <a:ext cx="8229600" cy="1285860"/>
          </a:xfrm>
        </p:spPr>
        <p:txBody>
          <a:bodyPr>
            <a:normAutofit/>
          </a:bodyPr>
          <a:lstStyle/>
          <a:p>
            <a:r>
              <a:rPr lang="tr-TR" sz="2800" i="1" dirty="0" err="1"/>
              <a:t>Vespa</a:t>
            </a:r>
            <a:r>
              <a:rPr lang="tr-TR" sz="2800" i="1" dirty="0"/>
              <a:t>   </a:t>
            </a:r>
            <a:r>
              <a:rPr lang="tr-TR" sz="2800" dirty="0"/>
              <a:t> </a:t>
            </a:r>
          </a:p>
        </p:txBody>
      </p:sp>
      <p:pic>
        <p:nvPicPr>
          <p:cNvPr id="4" name="3 İçerik Yer Tutucusu" descr="mu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1142984"/>
            <a:ext cx="6286543" cy="4439461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III.MEMELİ FEROMONLARI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tr-TR" dirty="0"/>
              <a:t>Kokarca (</a:t>
            </a:r>
            <a:r>
              <a:rPr lang="tr-TR" i="1" dirty="0" err="1"/>
              <a:t>Mephitis</a:t>
            </a:r>
            <a:r>
              <a:rPr lang="tr-TR" i="1" dirty="0"/>
              <a:t> </a:t>
            </a:r>
            <a:r>
              <a:rPr lang="tr-TR" i="1" dirty="0" err="1"/>
              <a:t>mephitis</a:t>
            </a:r>
            <a:r>
              <a:rPr lang="tr-TR" i="1" dirty="0"/>
              <a:t>) ,</a:t>
            </a:r>
            <a:r>
              <a:rPr lang="tr-TR" dirty="0"/>
              <a:t> herhangi  bir  tehlikeyle karşılaşınca  klasik bir tepki gösterir; bu  hayvan kokutulursa, ellerini yukarı kaldırılıp  vücudunu dik duruma  geçirerek anal  bezlerinden pis kokulu  bir salgı yayar..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tr-TR" dirty="0" err="1"/>
              <a:t>Salgınan</a:t>
            </a:r>
            <a:r>
              <a:rPr lang="tr-TR" dirty="0"/>
              <a:t> maddenin pis  kokusu , derhal  çevredeki  diğer kokarcalara  tehlike uyarsında bulunur; aynı  zamanda,  bu  pis koku saldırgana karşı da önemli  bir korunma mekanizmasıdır.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tr-TR" dirty="0"/>
              <a:t> Örneğin bu pis koku insanları  uzaklaşmasını sağlamada çok etkilidir.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tr-TR" dirty="0"/>
              <a:t>Kokarcadan  başkada stres şartlarında koku  bezlerinde ürettiği kokulu bileşikleri yaydığı  bilinen diğer memeli hayvanlar ,çizgili sırtlan</a:t>
            </a:r>
            <a:r>
              <a:rPr lang="tr-TR" i="1" dirty="0"/>
              <a:t>( </a:t>
            </a:r>
            <a:r>
              <a:rPr lang="tr-TR" i="1" dirty="0" err="1"/>
              <a:t>Hyaena</a:t>
            </a:r>
            <a:r>
              <a:rPr lang="tr-TR" i="1" dirty="0"/>
              <a:t> </a:t>
            </a:r>
            <a:r>
              <a:rPr lang="tr-TR" i="1" dirty="0" err="1"/>
              <a:t>hyaena</a:t>
            </a:r>
            <a:r>
              <a:rPr lang="tr-TR" dirty="0"/>
              <a:t>), ev </a:t>
            </a:r>
            <a:r>
              <a:rPr lang="tr-TR" dirty="0" err="1"/>
              <a:t>soreksi</a:t>
            </a:r>
            <a:endParaRPr lang="tr-TR" dirty="0"/>
          </a:p>
          <a:p>
            <a:pPr marL="514350" indent="-514350">
              <a:buFont typeface="Wingdings" pitchFamily="2" charset="2"/>
              <a:buChar char="Ø"/>
            </a:pPr>
            <a:r>
              <a:rPr lang="tr-TR" dirty="0"/>
              <a:t>(</a:t>
            </a:r>
            <a:r>
              <a:rPr lang="tr-TR" i="1" dirty="0" err="1"/>
              <a:t>Suncus</a:t>
            </a:r>
            <a:r>
              <a:rPr lang="tr-TR" i="1" dirty="0"/>
              <a:t> </a:t>
            </a:r>
            <a:r>
              <a:rPr lang="tr-TR" i="1" dirty="0" err="1"/>
              <a:t>murinus</a:t>
            </a:r>
            <a:r>
              <a:rPr lang="tr-TR" dirty="0"/>
              <a:t>) ve </a:t>
            </a:r>
            <a:r>
              <a:rPr lang="tr-TR" dirty="0" err="1"/>
              <a:t>karakuyruklu</a:t>
            </a:r>
            <a:r>
              <a:rPr lang="tr-TR" dirty="0"/>
              <a:t> geyiktir(</a:t>
            </a:r>
            <a:r>
              <a:rPr lang="tr-TR" dirty="0" err="1"/>
              <a:t>Odocoileus</a:t>
            </a:r>
            <a:r>
              <a:rPr lang="tr-TR" dirty="0"/>
              <a:t>   </a:t>
            </a:r>
            <a:r>
              <a:rPr lang="tr-TR" dirty="0" err="1"/>
              <a:t>hemionus</a:t>
            </a:r>
            <a:r>
              <a:rPr lang="tr-TR" dirty="0"/>
              <a:t>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mmkk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857232"/>
            <a:ext cx="6286544" cy="4357719"/>
          </a:xfrm>
        </p:spPr>
      </p:pic>
      <p:sp>
        <p:nvSpPr>
          <p:cNvPr id="5" name="4 Dikdörtgen"/>
          <p:cNvSpPr/>
          <p:nvPr/>
        </p:nvSpPr>
        <p:spPr>
          <a:xfrm rot="10800000" flipV="1">
            <a:off x="3786182" y="5715016"/>
            <a:ext cx="1858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i="1" dirty="0" err="1"/>
              <a:t>Mephitis</a:t>
            </a:r>
            <a:r>
              <a:rPr lang="tr-TR" i="1" dirty="0"/>
              <a:t> </a:t>
            </a:r>
            <a:r>
              <a:rPr lang="tr-TR" i="1" dirty="0" err="1"/>
              <a:t>mephitis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100" dirty="0"/>
              <a:t> Korkutulunca, hayvanlar bazen otomatik  bir tepki bazen de </a:t>
            </a:r>
            <a:r>
              <a:rPr lang="tr-TR" sz="2100" dirty="0" err="1"/>
              <a:t>kontrollu</a:t>
            </a:r>
            <a:r>
              <a:rPr lang="tr-TR" sz="2100" dirty="0"/>
              <a:t> bir tepki olarak genellikle  idrar ve </a:t>
            </a:r>
            <a:r>
              <a:rPr lang="tr-TR" sz="2100" dirty="0" err="1"/>
              <a:t>dişkılarını</a:t>
            </a:r>
            <a:r>
              <a:rPr lang="tr-TR" sz="2100" dirty="0"/>
              <a:t> yaparlar. Örneğin , </a:t>
            </a:r>
            <a:r>
              <a:rPr lang="tr-TR" sz="2100" dirty="0" err="1"/>
              <a:t>çinçillalar</a:t>
            </a:r>
            <a:r>
              <a:rPr lang="tr-TR" sz="2100" dirty="0"/>
              <a:t>.  Ve kobaylar, rahatsız  edilince  insanlara idrarlarını  fışkırtır. Hayvanlarda , hemen hemen tüm kimyasal sinyaller idrar ve dışkıdan  veya anal bezlerin salgılarından üretilir. </a:t>
            </a:r>
          </a:p>
          <a:p>
            <a:r>
              <a:rPr lang="tr-TR" sz="2100" dirty="0"/>
              <a:t>Fakat  kokarcada veya </a:t>
            </a:r>
            <a:r>
              <a:rPr lang="tr-TR" sz="2100" dirty="0" err="1"/>
              <a:t>yardamcı</a:t>
            </a:r>
            <a:r>
              <a:rPr lang="tr-TR" sz="2100" dirty="0"/>
              <a:t> eşey bezlerinde ve deri bezlerinde   üretilen kokularda görüldüğü  gibi bazı   hayvanlarda uçucu   </a:t>
            </a:r>
            <a:r>
              <a:rPr lang="tr-TR" sz="2100" dirty="0" err="1"/>
              <a:t>feromonlar</a:t>
            </a:r>
            <a:r>
              <a:rPr lang="tr-TR" sz="2100" dirty="0"/>
              <a:t>,  özel  bezlerde üretilir.</a:t>
            </a:r>
          </a:p>
          <a:p>
            <a:r>
              <a:rPr lang="tr-TR" sz="2100" dirty="0" err="1"/>
              <a:t>Olfaktori</a:t>
            </a:r>
            <a:r>
              <a:rPr lang="tr-TR" sz="2100" dirty="0"/>
              <a:t> (Kokulu) sinyaller sesli ve görsel sinyallere göre avantajı; sinyali veren birey uzaklaşsa bile sinyalin belirli bir zaman çevrede kalabilmesine ait yaşadıkları alanların sınırlarını  kokuyla işaretlemeleri için önemlidir.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lnSpcReduction="10000"/>
          </a:bodyPr>
          <a:lstStyle/>
          <a:p>
            <a:endParaRPr lang="tr-TR" sz="2400" dirty="0"/>
          </a:p>
          <a:p>
            <a:endParaRPr lang="tr-TR" sz="2100" dirty="0"/>
          </a:p>
          <a:p>
            <a:r>
              <a:rPr lang="tr-TR" sz="2100" dirty="0" err="1"/>
              <a:t>Karakuyruklu</a:t>
            </a:r>
            <a:r>
              <a:rPr lang="tr-TR" sz="2100" dirty="0"/>
              <a:t> </a:t>
            </a:r>
            <a:r>
              <a:rPr lang="tr-TR" sz="2100" dirty="0" err="1"/>
              <a:t>geyiklu</a:t>
            </a:r>
            <a:r>
              <a:rPr lang="tr-TR" sz="2100" dirty="0"/>
              <a:t> geyikle </a:t>
            </a:r>
            <a:r>
              <a:rPr lang="tr-TR" sz="2100" dirty="0" err="1"/>
              <a:t>yapıan</a:t>
            </a:r>
            <a:r>
              <a:rPr lang="tr-TR" sz="2100" dirty="0"/>
              <a:t> çalışmalara, eşey ,yaş, kimlik, ve ruh hali hakkında bilgi iletişiminde , </a:t>
            </a:r>
            <a:r>
              <a:rPr lang="tr-TR" sz="2100" dirty="0" err="1"/>
              <a:t>memelilein</a:t>
            </a:r>
            <a:r>
              <a:rPr lang="tr-TR" sz="2100" dirty="0"/>
              <a:t>  kullandığı kokulu sinyallerin bazı  kompleks özellikleri ortaya  konmuştur. </a:t>
            </a:r>
          </a:p>
          <a:p>
            <a:r>
              <a:rPr lang="tr-TR" sz="2100" dirty="0"/>
              <a:t>Bu geyiklerde, özelleşmiş alt  salgı  bezi yeri  vardır.  </a:t>
            </a:r>
          </a:p>
          <a:p>
            <a:r>
              <a:rPr lang="tr-TR" sz="2100" dirty="0" err="1"/>
              <a:t>Salgınan</a:t>
            </a:r>
            <a:r>
              <a:rPr lang="tr-TR" sz="2100" dirty="0"/>
              <a:t> maddeler , sinyal veren bireyin vücudunun diğer  bölgelerine yayılır veya çevrede seçilen özel bir yere depo edilir. </a:t>
            </a:r>
          </a:p>
          <a:p>
            <a:r>
              <a:rPr lang="tr-TR" sz="2100" dirty="0"/>
              <a:t>Sinyal üreten bireyin vücudundan salgılanan maddeler, havadan </a:t>
            </a:r>
            <a:r>
              <a:rPr lang="tr-TR" sz="2100" dirty="0" err="1"/>
              <a:t>diffüzyonla</a:t>
            </a:r>
            <a:r>
              <a:rPr lang="tr-TR" sz="2100" dirty="0"/>
              <a:t> yayılıp aynı süre   içinde diğer geyikler tarafından algılanır. Memeler arasındaki  ilişkilerde önemli kokulu diğer bir  madde  grubu aminlerdir.</a:t>
            </a:r>
          </a:p>
          <a:p>
            <a:r>
              <a:rPr lang="tr-TR" sz="2100" dirty="0"/>
              <a:t> Örneğin kuvvetli  balık  kokusuna    sahip  </a:t>
            </a:r>
            <a:r>
              <a:rPr lang="tr-TR" sz="2100" dirty="0" err="1"/>
              <a:t>trimetilamin</a:t>
            </a:r>
            <a:r>
              <a:rPr lang="tr-TR" sz="2100" dirty="0"/>
              <a:t> (NMe3) ,hem insan </a:t>
            </a:r>
            <a:r>
              <a:rPr lang="tr-TR" sz="2100" dirty="0" err="1"/>
              <a:t>menstrasyon</a:t>
            </a:r>
            <a:r>
              <a:rPr lang="tr-TR" sz="2100" dirty="0"/>
              <a:t> kanında ve hem de kızıl  tikinin  </a:t>
            </a:r>
            <a:r>
              <a:rPr lang="tr-TR" sz="2100" i="1" dirty="0"/>
              <a:t>(</a:t>
            </a:r>
            <a:r>
              <a:rPr lang="tr-TR" sz="2100" i="1" dirty="0" err="1"/>
              <a:t>Vulpes</a:t>
            </a:r>
            <a:r>
              <a:rPr lang="tr-TR" sz="2100" i="1" dirty="0"/>
              <a:t> </a:t>
            </a:r>
            <a:r>
              <a:rPr lang="tr-TR" sz="2100" i="1" dirty="0" err="1"/>
              <a:t>vulpes</a:t>
            </a:r>
            <a:r>
              <a:rPr lang="tr-TR" sz="2100" i="1" dirty="0"/>
              <a:t>) </a:t>
            </a:r>
            <a:r>
              <a:rPr lang="tr-TR" sz="2100" dirty="0"/>
              <a:t>anal   salgı  bezlerinin içeriğinde bulunur.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IV .SAVUNMA MADDELERİ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Autofit/>
          </a:bodyPr>
          <a:lstStyle/>
          <a:p>
            <a:endParaRPr lang="tr-TR" sz="2200" dirty="0"/>
          </a:p>
          <a:p>
            <a:r>
              <a:rPr lang="tr-TR" sz="2200" dirty="0"/>
              <a:t>A.Dağılışı</a:t>
            </a:r>
          </a:p>
          <a:p>
            <a:r>
              <a:rPr lang="tr-TR" sz="2200" dirty="0"/>
              <a:t>  Çeşitli  hayvanlarda ,  düşmanların  saldırılarından korunmak için    çok  çeşitli kimyasal savunma sistemlerinin  bulunduğu  bilinmektedir. </a:t>
            </a:r>
          </a:p>
          <a:p>
            <a:r>
              <a:rPr lang="tr-TR" sz="2200" dirty="0"/>
              <a:t>İncelenen </a:t>
            </a:r>
            <a:r>
              <a:rPr lang="tr-TR" sz="2200" dirty="0" err="1"/>
              <a:t>arthropodlarda</a:t>
            </a:r>
            <a:r>
              <a:rPr lang="tr-TR" sz="2200" dirty="0"/>
              <a:t>, savunma maddeleri  ya  hayvanlar  tarafından  </a:t>
            </a:r>
            <a:r>
              <a:rPr lang="tr-TR" sz="2200" i="1" dirty="0"/>
              <a:t>de </a:t>
            </a:r>
            <a:r>
              <a:rPr lang="tr-TR" sz="2200" i="1" dirty="0" err="1"/>
              <a:t>novo</a:t>
            </a:r>
            <a:r>
              <a:rPr lang="tr-TR" sz="2200" i="1" dirty="0"/>
              <a:t>  </a:t>
            </a:r>
            <a:r>
              <a:rPr lang="tr-TR" sz="2200" dirty="0"/>
              <a:t>olarak  sentez edilir  veya  besinlerden elde edilen  maddelerden  türetilir</a:t>
            </a:r>
          </a:p>
          <a:p>
            <a:r>
              <a:rPr lang="tr-TR" sz="2200" dirty="0"/>
              <a:t>. Bazı  toksinler  özel </a:t>
            </a:r>
            <a:r>
              <a:rPr lang="tr-TR" sz="2200" dirty="0" err="1"/>
              <a:t>ekzokrin</a:t>
            </a:r>
            <a:r>
              <a:rPr lang="tr-TR" sz="2200" dirty="0"/>
              <a:t> bezlerinde  ihtimamla oluşturulur; diğerleri ise  kanda  veya sindirim sisteminde meydana getirilir. </a:t>
            </a:r>
          </a:p>
          <a:p>
            <a:r>
              <a:rPr lang="tr-TR" sz="2200" dirty="0"/>
              <a:t> </a:t>
            </a:r>
            <a:r>
              <a:rPr lang="tr-TR" sz="2200" dirty="0" err="1"/>
              <a:t>Fitokimyacılara</a:t>
            </a:r>
            <a:r>
              <a:rPr lang="tr-TR" sz="2200" dirty="0"/>
              <a:t> ,</a:t>
            </a:r>
            <a:r>
              <a:rPr lang="tr-TR" sz="2200" dirty="0" err="1"/>
              <a:t>arthropod</a:t>
            </a:r>
            <a:r>
              <a:rPr lang="tr-TR" sz="2200" dirty="0"/>
              <a:t> savunma salgılarının en ilginç özelliği , birkaç istisna örnek hariç , ilgili maddelerin bitki </a:t>
            </a:r>
            <a:r>
              <a:rPr lang="tr-TR" sz="2200" dirty="0" err="1"/>
              <a:t>sekonder</a:t>
            </a:r>
            <a:r>
              <a:rPr lang="tr-TR" sz="2200" dirty="0"/>
              <a:t> maddeleriyle aynı yapılara  sahip olmalarıdır.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B.</a:t>
            </a:r>
            <a:r>
              <a:rPr lang="tr-TR" dirty="0" err="1"/>
              <a:t>Terpenoidler</a:t>
            </a:r>
            <a:r>
              <a:rPr lang="tr-TR" dirty="0"/>
              <a:t>.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r>
              <a:rPr lang="tr-TR" sz="2200" dirty="0"/>
              <a:t> </a:t>
            </a:r>
          </a:p>
          <a:p>
            <a:r>
              <a:rPr lang="tr-TR" sz="2200" dirty="0"/>
              <a:t> Küçük molekül ağırlıklı  </a:t>
            </a:r>
            <a:r>
              <a:rPr lang="tr-TR" sz="2200" dirty="0" err="1"/>
              <a:t>terpenoidler</a:t>
            </a:r>
            <a:r>
              <a:rPr lang="tr-TR" sz="2200" dirty="0"/>
              <a:t> , bir çok böcek türlerinin ürettiği oldukça spesifik olmayan savunma </a:t>
            </a:r>
            <a:r>
              <a:rPr lang="tr-TR" sz="2200" dirty="0" err="1"/>
              <a:t>toksikanatlarıdır</a:t>
            </a:r>
            <a:r>
              <a:rPr lang="tr-TR" sz="2200" dirty="0"/>
              <a:t>. Bu madde  uçucu  ve kokulu olması, düşmanları uzaklaştırmak için yeterlidir. </a:t>
            </a:r>
          </a:p>
          <a:p>
            <a:r>
              <a:rPr lang="tr-TR" sz="2200" dirty="0"/>
              <a:t>Bu maddelerin  buharları tahriş edici etkilere  sahip olabilir; püskürtülen savunma yağları, saldırgan  hayvanların  derisine  temas edilince  yakıcı veya kaşındırıcı etkilere sebep olabilir.  </a:t>
            </a:r>
          </a:p>
          <a:p>
            <a:r>
              <a:rPr lang="tr-TR" sz="2200" dirty="0"/>
              <a:t>Savunma </a:t>
            </a:r>
            <a:r>
              <a:rPr lang="tr-TR" sz="2200" dirty="0" err="1"/>
              <a:t>amaçıyla</a:t>
            </a:r>
            <a:r>
              <a:rPr lang="tr-TR" sz="2200" dirty="0"/>
              <a:t>  basit  </a:t>
            </a:r>
            <a:r>
              <a:rPr lang="tr-TR" sz="2200" dirty="0" err="1"/>
              <a:t>terpenoidleri</a:t>
            </a:r>
            <a:r>
              <a:rPr lang="tr-TR" sz="2200" dirty="0"/>
              <a:t> kullanan hayvanlara </a:t>
            </a:r>
            <a:r>
              <a:rPr lang="tr-TR" sz="2200" i="1" dirty="0" err="1"/>
              <a:t>Neodipridion</a:t>
            </a:r>
            <a:r>
              <a:rPr lang="tr-TR" sz="2200" i="1" dirty="0"/>
              <a:t> </a:t>
            </a:r>
            <a:r>
              <a:rPr lang="tr-TR" sz="2200" i="1" dirty="0" err="1"/>
              <a:t>setifer</a:t>
            </a:r>
            <a:r>
              <a:rPr lang="tr-TR" sz="2200" i="1" dirty="0"/>
              <a:t> </a:t>
            </a:r>
            <a:r>
              <a:rPr lang="tr-TR" sz="2200" dirty="0"/>
              <a:t>örnek  olabilir.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1928802"/>
            <a:ext cx="3471858" cy="3214710"/>
          </a:xfrm>
        </p:spPr>
        <p:txBody>
          <a:bodyPr>
            <a:noAutofit/>
          </a:bodyPr>
          <a:lstStyle/>
          <a:p>
            <a:r>
              <a:rPr lang="tr-TR" sz="2400" dirty="0"/>
              <a:t>  Bu böcekler rahatsız  edilince ,konak bitkileri </a:t>
            </a:r>
            <a:r>
              <a:rPr lang="tr-TR" sz="2400" i="1" dirty="0" err="1"/>
              <a:t>Pinus</a:t>
            </a:r>
            <a:r>
              <a:rPr lang="tr-TR" sz="2400" i="1" dirty="0"/>
              <a:t> </a:t>
            </a:r>
            <a:r>
              <a:rPr lang="tr-TR" sz="2400" i="1" dirty="0" err="1"/>
              <a:t>sylvestris’İn</a:t>
            </a:r>
            <a:r>
              <a:rPr lang="tr-TR" sz="2400" i="1" dirty="0"/>
              <a:t> </a:t>
            </a:r>
            <a:r>
              <a:rPr lang="tr-TR" sz="2400" dirty="0" err="1"/>
              <a:t>terpenoid</a:t>
            </a:r>
            <a:r>
              <a:rPr lang="tr-TR" sz="2400" dirty="0"/>
              <a:t> reçinesiyle aynı özelliğe yağımsı bir içeriğini boşaltır.</a:t>
            </a:r>
          </a:p>
        </p:txBody>
      </p:sp>
      <p:pic>
        <p:nvPicPr>
          <p:cNvPr id="4" name="3 İçerik Yer Tutucusu" descr="ffffffffffffffffffffffffff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9124" y="2285992"/>
            <a:ext cx="3929090" cy="3578158"/>
          </a:xfrm>
        </p:spPr>
      </p:pic>
      <p:sp>
        <p:nvSpPr>
          <p:cNvPr id="5" name="4 Dikdörtgen"/>
          <p:cNvSpPr/>
          <p:nvPr/>
        </p:nvSpPr>
        <p:spPr>
          <a:xfrm>
            <a:off x="3566040" y="5903923"/>
            <a:ext cx="34348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i="1" dirty="0"/>
              <a:t>                    </a:t>
            </a:r>
            <a:r>
              <a:rPr lang="tr-TR" i="1" dirty="0" err="1"/>
              <a:t>Neodipridion</a:t>
            </a:r>
            <a:r>
              <a:rPr lang="tr-TR" i="1" dirty="0"/>
              <a:t> </a:t>
            </a:r>
            <a:r>
              <a:rPr lang="tr-TR" i="1" dirty="0" err="1"/>
              <a:t>setifer</a:t>
            </a:r>
            <a:r>
              <a:rPr lang="tr-TR" i="1" dirty="0"/>
              <a:t>  </a:t>
            </a: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200" dirty="0"/>
          </a:p>
          <a:p>
            <a:r>
              <a:rPr lang="tr-TR" sz="2200" dirty="0"/>
              <a:t>Bitkiler aleminde bulunmayan , böcek </a:t>
            </a:r>
            <a:r>
              <a:rPr lang="tr-TR" sz="2200" dirty="0" err="1"/>
              <a:t>saavunma</a:t>
            </a:r>
            <a:r>
              <a:rPr lang="tr-TR" sz="2200" dirty="0"/>
              <a:t> </a:t>
            </a:r>
            <a:r>
              <a:rPr lang="tr-TR" sz="2200" dirty="0" err="1"/>
              <a:t>terpenoid</a:t>
            </a:r>
            <a:r>
              <a:rPr lang="tr-TR" sz="2200" dirty="0"/>
              <a:t> maddelerinden biri,  </a:t>
            </a:r>
            <a:r>
              <a:rPr lang="tr-TR" sz="2200" dirty="0" err="1"/>
              <a:t>kantharidin</a:t>
            </a:r>
            <a:r>
              <a:rPr lang="tr-TR" sz="2200" dirty="0"/>
              <a:t> adı verilen bir maddedir. </a:t>
            </a:r>
          </a:p>
          <a:p>
            <a:r>
              <a:rPr lang="tr-TR" sz="2200" dirty="0" err="1"/>
              <a:t>Kantharidin</a:t>
            </a:r>
            <a:r>
              <a:rPr lang="tr-TR" sz="2200" dirty="0"/>
              <a:t> çok tahriş edici bir maddedir;,afrodizyak’’ olarak bilinen  İspanyol sineğinin esas maddeni oluşturmaktadır.  </a:t>
            </a:r>
          </a:p>
          <a:p>
            <a:r>
              <a:rPr lang="tr-TR" sz="2200" dirty="0"/>
              <a:t>Bu maddenin  insan  cinsel  davranışına etkisi , cildi  tahriş edici  özelliğine  dayanmaktadır. Çünkü  </a:t>
            </a:r>
            <a:r>
              <a:rPr lang="tr-TR" sz="2200" dirty="0" err="1"/>
              <a:t>kantharidinin</a:t>
            </a:r>
            <a:r>
              <a:rPr lang="tr-TR" sz="2200" dirty="0"/>
              <a:t> idrarla dışarı  atılması esnasında  </a:t>
            </a:r>
            <a:r>
              <a:rPr lang="tr-TR" sz="2200" dirty="0" err="1"/>
              <a:t>üreogenital</a:t>
            </a:r>
            <a:r>
              <a:rPr lang="tr-TR" sz="2200" dirty="0"/>
              <a:t>  organlarda  önemli derecede tahrişe sebep olmaktadır.</a:t>
            </a:r>
          </a:p>
          <a:p>
            <a:r>
              <a:rPr lang="tr-TR" sz="2200" dirty="0"/>
              <a:t>İnsanlarda zehirlenmelere  sebep  olduğundan bu maddenin  kullanılması  oldukça  zararlıdır.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C.</a:t>
            </a:r>
            <a:r>
              <a:rPr lang="tr-TR" dirty="0" err="1"/>
              <a:t>Alkoidler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200" dirty="0"/>
              <a:t>  Daha   önce </a:t>
            </a:r>
            <a:r>
              <a:rPr lang="tr-TR" sz="2200" dirty="0" err="1"/>
              <a:t>alkaloidlerin</a:t>
            </a:r>
            <a:r>
              <a:rPr lang="tr-TR" sz="2200" dirty="0"/>
              <a:t>  yalnız  bitkiler tarafından üretilen  ürünler olduğunu zannedilmekteydi.</a:t>
            </a:r>
          </a:p>
          <a:p>
            <a:r>
              <a:rPr lang="tr-TR" sz="2200" dirty="0"/>
              <a:t>Fakat  çeşitli deniz  organizmalarında  ve </a:t>
            </a:r>
            <a:r>
              <a:rPr lang="tr-TR" sz="2200" dirty="0" err="1"/>
              <a:t>arthropodlarda</a:t>
            </a:r>
            <a:r>
              <a:rPr lang="tr-TR" sz="2200" dirty="0"/>
              <a:t>  </a:t>
            </a:r>
            <a:r>
              <a:rPr lang="tr-TR" sz="2200" dirty="0" err="1"/>
              <a:t>alkaloidlerin</a:t>
            </a:r>
            <a:r>
              <a:rPr lang="tr-TR" sz="2200" dirty="0"/>
              <a:t>  </a:t>
            </a:r>
            <a:r>
              <a:rPr lang="tr-TR" sz="2200" dirty="0" err="1"/>
              <a:t>bulunuğunun</a:t>
            </a:r>
            <a:r>
              <a:rPr lang="tr-TR" sz="2200" dirty="0"/>
              <a:t> tespit    edilmesi </a:t>
            </a:r>
            <a:r>
              <a:rPr lang="tr-TR" sz="2200" dirty="0" err="1"/>
              <a:t>alkaloid</a:t>
            </a:r>
            <a:r>
              <a:rPr lang="tr-TR" sz="2200" dirty="0"/>
              <a:t> sentezinin yalnız bitkilerde sınırlı  olmadığını  göstermiştir.</a:t>
            </a:r>
          </a:p>
          <a:p>
            <a:r>
              <a:rPr lang="tr-TR" sz="2200" dirty="0"/>
              <a:t>Hayvansal orijinli </a:t>
            </a:r>
            <a:r>
              <a:rPr lang="tr-TR" sz="2200" dirty="0" err="1"/>
              <a:t>alkaloidleri</a:t>
            </a:r>
            <a:r>
              <a:rPr lang="tr-TR" sz="2200" dirty="0"/>
              <a:t>,  </a:t>
            </a:r>
            <a:r>
              <a:rPr lang="tr-TR" sz="2200" dirty="0" err="1"/>
              <a:t>örnegin</a:t>
            </a:r>
            <a:r>
              <a:rPr lang="tr-TR" sz="2200" dirty="0"/>
              <a:t>  böceklerin </a:t>
            </a:r>
            <a:r>
              <a:rPr lang="tr-TR" sz="2200" i="1" dirty="0"/>
              <a:t>de </a:t>
            </a:r>
            <a:r>
              <a:rPr lang="tr-TR" sz="2200" i="1" dirty="0" err="1"/>
              <a:t>novo</a:t>
            </a:r>
            <a:r>
              <a:rPr lang="tr-TR" sz="2200" i="1" dirty="0"/>
              <a:t> </a:t>
            </a:r>
            <a:r>
              <a:rPr lang="tr-TR" sz="2200" dirty="0"/>
              <a:t>olarak  sentezlendiği bazları ele alırsak , bunların kırkayaklarda, </a:t>
            </a:r>
            <a:r>
              <a:rPr lang="tr-TR" sz="2200" dirty="0" err="1"/>
              <a:t>ateşkarıncalarında</a:t>
            </a:r>
            <a:r>
              <a:rPr lang="tr-TR" sz="2200" dirty="0"/>
              <a:t>, gelinböceklerinde ve su  sineklerinde kullanıldığı  </a:t>
            </a:r>
            <a:r>
              <a:rPr lang="tr-TR" sz="2200" dirty="0" err="1"/>
              <a:t>kayt</a:t>
            </a:r>
            <a:r>
              <a:rPr lang="tr-TR" sz="2200" dirty="0"/>
              <a:t> edilmiştir</a:t>
            </a:r>
            <a:r>
              <a:rPr lang="tr-TR" sz="2200" i="1" dirty="0"/>
              <a:t>.</a:t>
            </a:r>
          </a:p>
          <a:p>
            <a:r>
              <a:rPr lang="tr-TR" sz="2200" i="1" dirty="0"/>
              <a:t>  </a:t>
            </a:r>
            <a:r>
              <a:rPr lang="tr-TR" sz="2200" i="1" dirty="0" err="1"/>
              <a:t>Glomeris</a:t>
            </a:r>
            <a:r>
              <a:rPr lang="tr-TR" sz="2200" i="1" dirty="0"/>
              <a:t> </a:t>
            </a:r>
            <a:r>
              <a:rPr lang="tr-TR" sz="2200" i="1" dirty="0" err="1"/>
              <a:t>marginata</a:t>
            </a:r>
            <a:r>
              <a:rPr lang="tr-TR" sz="2200" i="1" dirty="0"/>
              <a:t>  </a:t>
            </a:r>
            <a:r>
              <a:rPr lang="tr-TR" sz="2200" dirty="0"/>
              <a:t>adı  verilen  ve Avrupa kırkayağı  tarafından  üretilen  iki tanesi, </a:t>
            </a:r>
            <a:r>
              <a:rPr lang="tr-TR" sz="2200" dirty="0" err="1"/>
              <a:t>glomerin</a:t>
            </a:r>
            <a:r>
              <a:rPr lang="tr-TR" sz="2200" dirty="0"/>
              <a:t> ve </a:t>
            </a:r>
            <a:r>
              <a:rPr lang="tr-TR" sz="2200" dirty="0" err="1"/>
              <a:t>homoglomerin</a:t>
            </a:r>
            <a:r>
              <a:rPr lang="tr-TR" sz="2200" dirty="0"/>
              <a:t> </a:t>
            </a:r>
            <a:r>
              <a:rPr lang="tr-TR" sz="2200" dirty="0" err="1"/>
              <a:t>kuinazolinonlardır</a:t>
            </a:r>
            <a:r>
              <a:rPr lang="tr-TR" sz="2200" dirty="0"/>
              <a:t>.  Bu maddelerin zehirli etkisi , kırkayakları  yiyen farelerin ölmesine  ve  örümceklerin felç  olmasına sebep olur.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D. Fenoller ve </a:t>
            </a:r>
            <a:r>
              <a:rPr lang="tr-TR" dirty="0" err="1"/>
              <a:t>Kinonlar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200" dirty="0"/>
              <a:t> Fenollerin  hayvan  savunma  kimyasında çok farklı  şekilde  kullanılması bombardıman  böceğinde(</a:t>
            </a:r>
            <a:r>
              <a:rPr lang="tr-TR" sz="2200" i="1" dirty="0" err="1"/>
              <a:t>Brachynus</a:t>
            </a:r>
            <a:r>
              <a:rPr lang="tr-TR" sz="2200" dirty="0"/>
              <a:t>), saldırganın yönüne doğru, toksin ihtiva eden sıcak bir gaz </a:t>
            </a:r>
            <a:r>
              <a:rPr lang="tr-TR" sz="2200" dirty="0" err="1"/>
              <a:t>fişkırttır</a:t>
            </a:r>
            <a:r>
              <a:rPr lang="tr-TR" sz="2200" dirty="0"/>
              <a:t>. </a:t>
            </a:r>
          </a:p>
          <a:p>
            <a:r>
              <a:rPr lang="tr-TR" sz="2200" dirty="0"/>
              <a:t> Bu  böceğin savunma sistemi  çok özel bir yapıya sahip  olup  </a:t>
            </a:r>
            <a:r>
              <a:rPr lang="tr-TR" sz="2200" dirty="0" err="1"/>
              <a:t>fişkırma</a:t>
            </a:r>
            <a:r>
              <a:rPr lang="tr-TR" sz="2200" dirty="0"/>
              <a:t> anında bir  </a:t>
            </a:r>
            <a:r>
              <a:rPr lang="tr-TR" sz="2200" dirty="0" err="1"/>
              <a:t>fenolik</a:t>
            </a:r>
            <a:r>
              <a:rPr lang="tr-TR" sz="2200" dirty="0"/>
              <a:t> </a:t>
            </a:r>
            <a:r>
              <a:rPr lang="tr-TR" sz="2200" dirty="0" err="1"/>
              <a:t>subsurat</a:t>
            </a:r>
            <a:r>
              <a:rPr lang="tr-TR" sz="2200" dirty="0"/>
              <a:t>, </a:t>
            </a:r>
            <a:r>
              <a:rPr lang="tr-TR" sz="2200" dirty="0" err="1"/>
              <a:t>hidroksikinon</a:t>
            </a:r>
            <a:r>
              <a:rPr lang="tr-TR" sz="2200" dirty="0"/>
              <a:t>, ile H2O2   enzimi  </a:t>
            </a:r>
            <a:r>
              <a:rPr lang="tr-TR" sz="2200" dirty="0" err="1"/>
              <a:t>yardamiyle</a:t>
            </a:r>
            <a:r>
              <a:rPr lang="tr-TR" sz="2200" dirty="0"/>
              <a:t>  reaksiyona  girerek salgının 100C  sıcaklıkta  dışarı  fırlatması  sağlanır.</a:t>
            </a:r>
          </a:p>
          <a:p>
            <a:r>
              <a:rPr lang="tr-TR" sz="2200" dirty="0"/>
              <a:t> Fenol </a:t>
            </a:r>
            <a:r>
              <a:rPr lang="tr-TR" sz="2200" dirty="0" err="1"/>
              <a:t>hidrokinonun</a:t>
            </a:r>
            <a:r>
              <a:rPr lang="tr-TR" sz="2200" dirty="0"/>
              <a:t> </a:t>
            </a:r>
            <a:r>
              <a:rPr lang="tr-TR" sz="2200" dirty="0" err="1"/>
              <a:t>benzokinon</a:t>
            </a:r>
            <a:r>
              <a:rPr lang="tr-TR" sz="2200" dirty="0"/>
              <a:t> oksitlenmesi sırasında  çok ekzotermik  bir reaksiyon meydana gelir.Bu reaksiyon  patlayıcı bir  kuvvetle meydana gelir ;  oluşan ses tabanca patlamamsını  andırır. </a:t>
            </a:r>
            <a:r>
              <a:rPr lang="tr-TR" sz="2200" dirty="0" err="1"/>
              <a:t>Kinonların</a:t>
            </a:r>
            <a:r>
              <a:rPr lang="tr-TR" sz="2200" dirty="0"/>
              <a:t>  savunma  amacıyla   daha  başka  yollarla üretilmesi </a:t>
            </a:r>
            <a:r>
              <a:rPr lang="tr-TR" sz="2200" dirty="0" err="1"/>
              <a:t>athropodlarda</a:t>
            </a:r>
            <a:r>
              <a:rPr lang="tr-TR" sz="2200" dirty="0"/>
              <a:t> yaygındır.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1501</Words>
  <Application>Microsoft Office PowerPoint</Application>
  <PresentationFormat>Ekran Gösterisi (4:3)</PresentationFormat>
  <Paragraphs>99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Ofis Teması</vt:lpstr>
      <vt:lpstr> 7. Hayvan Feromonları ve Savunma Maddeleri</vt:lpstr>
      <vt:lpstr>PowerPoint Sunusu</vt:lpstr>
      <vt:lpstr>I.GİRİŞ               .</vt:lpstr>
      <vt:lpstr>PowerPoint Sunusu</vt:lpstr>
      <vt:lpstr>II. BÖCEK FEROMONLARI.</vt:lpstr>
      <vt:lpstr>B. İz Feromonları</vt:lpstr>
      <vt:lpstr>B. İz Feromonları</vt:lpstr>
      <vt:lpstr>PowerPoint Sunusu</vt:lpstr>
      <vt:lpstr>C.Alarm Feromonları</vt:lpstr>
      <vt:lpstr>   C.Alarm Feromonları</vt:lpstr>
      <vt:lpstr>PowerPoint Sunusu</vt:lpstr>
      <vt:lpstr>Vespa    </vt:lpstr>
      <vt:lpstr>III.MEMELİ FEROMONLARI</vt:lpstr>
      <vt:lpstr>PowerPoint Sunusu</vt:lpstr>
      <vt:lpstr>PowerPoint Sunusu</vt:lpstr>
      <vt:lpstr>PowerPoint Sunusu</vt:lpstr>
      <vt:lpstr>IV .SAVUNMA MADDELERİ</vt:lpstr>
      <vt:lpstr>B.Terpenoidler.</vt:lpstr>
      <vt:lpstr>  Bu böcekler rahatsız  edilince ,konak bitkileri Pinus sylvestris’İn terpenoid reçinesiyle aynı özelliğe yağımsı bir içeriğini boşaltır.</vt:lpstr>
      <vt:lpstr>PowerPoint Sunusu</vt:lpstr>
      <vt:lpstr>C.Alkoidler</vt:lpstr>
      <vt:lpstr>D. Fenoller ve Kinonlar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7. Hayvan Feromonları ve Savunma Maddeleri</dc:title>
  <dc:creator>Altun</dc:creator>
  <cp:lastModifiedBy>LENOVO</cp:lastModifiedBy>
  <cp:revision>3</cp:revision>
  <dcterms:created xsi:type="dcterms:W3CDTF">2019-12-23T13:41:52Z</dcterms:created>
  <dcterms:modified xsi:type="dcterms:W3CDTF">2020-11-24T19:08:41Z</dcterms:modified>
</cp:coreProperties>
</file>