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13" r:id="rId3"/>
    <p:sldId id="259" r:id="rId4"/>
    <p:sldId id="260" r:id="rId5"/>
    <p:sldId id="286" r:id="rId6"/>
    <p:sldId id="262" r:id="rId7"/>
    <p:sldId id="287" r:id="rId8"/>
    <p:sldId id="264" r:id="rId9"/>
    <p:sldId id="288" r:id="rId10"/>
    <p:sldId id="289" r:id="rId11"/>
    <p:sldId id="293" r:id="rId12"/>
    <p:sldId id="294" r:id="rId13"/>
    <p:sldId id="295" r:id="rId14"/>
    <p:sldId id="290" r:id="rId15"/>
    <p:sldId id="296" r:id="rId16"/>
    <p:sldId id="297" r:id="rId17"/>
    <p:sldId id="291" r:id="rId18"/>
    <p:sldId id="298" r:id="rId19"/>
    <p:sldId id="292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AD2B"/>
    <a:srgbClr val="3ADE14"/>
    <a:srgbClr val="82C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6433" autoAdjust="0"/>
  </p:normalViewPr>
  <p:slideViewPr>
    <p:cSldViewPr>
      <p:cViewPr varScale="1">
        <p:scale>
          <a:sx n="154" d="100"/>
          <a:sy n="154" d="100"/>
        </p:scale>
        <p:origin x="36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5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43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7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97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91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621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47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496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93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546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085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F9996-6A5C-449C-BF43-2C71EC026A7A}" type="datetimeFigureOut">
              <a:rPr lang="tr-TR" smtClean="0"/>
              <a:t>11.05.2018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D4F35-302C-4BC4-AE77-1840C27F9B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801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103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67544" y="1923678"/>
            <a:ext cx="8568952" cy="792088"/>
          </a:xfrm>
        </p:spPr>
        <p:txBody>
          <a:bodyPr>
            <a:noAutofit/>
          </a:bodyPr>
          <a:lstStyle/>
          <a:p>
            <a:r>
              <a:rPr lang="tr-TR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GRUPLA </a:t>
            </a:r>
            <a:r>
              <a:rPr lang="tr-TR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PSİKOLOJİK DANIŞMAYA BAŞLARKEN</a:t>
            </a:r>
            <a:endParaRPr lang="tr-TR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203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467544" y="699542"/>
            <a:ext cx="8568952" cy="493563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GRUPLA 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PSİKOLOJİK DANIŞMAYA BAŞLARKEN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1643151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Grupla psikolojik danışma, rehberlik hizmetleri çerçevesinde, </a:t>
            </a:r>
            <a:r>
              <a:rPr lang="tr-TR" dirty="0" smtClean="0"/>
              <a:t>grupla psikolojik </a:t>
            </a:r>
            <a:r>
              <a:rPr lang="tr-TR" dirty="0"/>
              <a:t>danışma, grup dinamizminin ve grup içinde birey </a:t>
            </a:r>
            <a:r>
              <a:rPr lang="tr-TR" dirty="0" smtClean="0"/>
              <a:t>davranışlarının gelişmesinin </a:t>
            </a:r>
            <a:r>
              <a:rPr lang="tr-TR" dirty="0"/>
              <a:t>en etkili uygulama alanlarından birini </a:t>
            </a:r>
            <a:r>
              <a:rPr lang="tr-TR" dirty="0" smtClean="0"/>
              <a:t>oluşturur. Grup </a:t>
            </a:r>
            <a:r>
              <a:rPr lang="tr-TR" dirty="0"/>
              <a:t>dinamizmi içinde, üyelerin birbirleriyle olan etkileşim ve </a:t>
            </a:r>
            <a:r>
              <a:rPr lang="tr-TR" dirty="0" smtClean="0"/>
              <a:t>ilişki örüntüsü </a:t>
            </a:r>
            <a:r>
              <a:rPr lang="tr-TR" dirty="0"/>
              <a:t>geliştikçe, bireylerin kişisel amaçlarıyla grup amaçları </a:t>
            </a:r>
            <a:r>
              <a:rPr lang="tr-TR" dirty="0" smtClean="0"/>
              <a:t>birbirleriyle bütünleşme </a:t>
            </a:r>
            <a:r>
              <a:rPr lang="tr-TR" dirty="0"/>
              <a:t>sürecine girer. Grup içinde güven geliştikçe de, </a:t>
            </a:r>
            <a:r>
              <a:rPr lang="tr-TR" dirty="0" smtClean="0"/>
              <a:t>üyelerin kendilerini</a:t>
            </a:r>
            <a:r>
              <a:rPr lang="tr-TR" dirty="0"/>
              <a:t>, öz benliklerini verimli bir biçimde açma ve saydam </a:t>
            </a:r>
            <a:r>
              <a:rPr lang="tr-TR" dirty="0" smtClean="0"/>
              <a:t>olabilme davranışlarının </a:t>
            </a:r>
            <a:r>
              <a:rPr lang="tr-TR" dirty="0"/>
              <a:t>gelişimi hız kazanır. Üyelerin iş birliği, dayanışma </a:t>
            </a:r>
            <a:r>
              <a:rPr lang="tr-TR" dirty="0" smtClean="0"/>
              <a:t>ve özgeci </a:t>
            </a:r>
            <a:r>
              <a:rPr lang="tr-TR" dirty="0"/>
              <a:t>nitelikli toplumsal sorumluluk duygusu kazanmalarında </a:t>
            </a:r>
            <a:r>
              <a:rPr lang="tr-TR" dirty="0" smtClean="0"/>
              <a:t>önemli bir </a:t>
            </a:r>
            <a:r>
              <a:rPr lang="tr-TR" dirty="0"/>
              <a:t>gelişme gözlemlenir. Bu süreç, grup içinde bireylerin </a:t>
            </a:r>
            <a:r>
              <a:rPr lang="tr-TR" dirty="0" smtClean="0"/>
              <a:t>özgüvenlerinin artması</a:t>
            </a:r>
            <a:r>
              <a:rPr lang="tr-TR" dirty="0"/>
              <a:t>, birlik ve dayanışma duygusunun yükselmesi ve kişilik </a:t>
            </a:r>
            <a:r>
              <a:rPr lang="tr-TR" dirty="0" smtClean="0"/>
              <a:t>bütünlüğünün </a:t>
            </a:r>
            <a:r>
              <a:rPr lang="tr-TR" dirty="0"/>
              <a:t>sağlanabilmesinin de ön koşulu </a:t>
            </a:r>
            <a:r>
              <a:rPr lang="tr-TR" dirty="0" smtClean="0"/>
              <a:t>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433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3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915566"/>
            <a:ext cx="8568952" cy="493563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GRUPLA PSİKOLOJİK DANIŞMANIN ÇAĞIMIZIN 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İNSAN GERÇEĞİNDEKİ 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ÖNEMİ VE İŞLEVİ</a:t>
            </a:r>
            <a:endParaRPr lang="tr-TR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67544" y="2211710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İnsanın, toplumsal bir varlık olma niteliği, onun doğasıyla ilgili en </a:t>
            </a:r>
            <a:r>
              <a:rPr lang="tr-TR" dirty="0" smtClean="0"/>
              <a:t>temel niteliklerinden </a:t>
            </a:r>
            <a:r>
              <a:rPr lang="tr-TR" dirty="0"/>
              <a:t>biri olarak kabul edilir. Aynı zamanda onun toplum </a:t>
            </a:r>
            <a:r>
              <a:rPr lang="tr-TR" dirty="0" smtClean="0"/>
              <a:t>içinde bireysel </a:t>
            </a:r>
            <a:r>
              <a:rPr lang="tr-TR" dirty="0"/>
              <a:t>bir kimlik niteliğiyle var olmasının temel koşullarından </a:t>
            </a:r>
            <a:r>
              <a:rPr lang="tr-TR" dirty="0" smtClean="0"/>
              <a:t>birisi olması </a:t>
            </a:r>
            <a:r>
              <a:rPr lang="tr-TR" dirty="0"/>
              <a:t>anlamını da gelir. Dahası, toplum-birey etkileşimi ve </a:t>
            </a:r>
            <a:r>
              <a:rPr lang="tr-TR" dirty="0" smtClean="0"/>
              <a:t>diyalektiği, hem </a:t>
            </a:r>
            <a:r>
              <a:rPr lang="tr-TR" dirty="0"/>
              <a:t>toplumsal hem bireysel dinamizmin itici gücü olur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Gerçekten de insan, yaşamı boyunca birden çok toplumsal grup içinde yer alır. O gruplarda gelişim süreçlerini yaşar, çeşitli eğitim ve iş olanaklarıyla çok sayıda kişilik kazanımları edinir. </a:t>
            </a:r>
          </a:p>
        </p:txBody>
      </p:sp>
    </p:spTree>
    <p:extLst>
      <p:ext uri="{BB962C8B-B14F-4D97-AF65-F5344CB8AC3E}">
        <p14:creationId xmlns:p14="http://schemas.microsoft.com/office/powerpoint/2010/main" val="301291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4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53100"/>
            <a:ext cx="3344073" cy="1938715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851920" y="1419622"/>
            <a:ext cx="51845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Aile</a:t>
            </a:r>
            <a:r>
              <a:rPr lang="tr-TR" dirty="0"/>
              <a:t>, okul, akran, </a:t>
            </a:r>
            <a:r>
              <a:rPr lang="tr-TR" dirty="0" smtClean="0"/>
              <a:t>arkadaş, eğitim </a:t>
            </a:r>
            <a:r>
              <a:rPr lang="tr-TR" dirty="0"/>
              <a:t>grupları, iş ve meslek, dernek, sendika grupları vb. </a:t>
            </a:r>
            <a:r>
              <a:rPr lang="tr-TR" dirty="0" smtClean="0"/>
              <a:t>Her grubun </a:t>
            </a:r>
            <a:r>
              <a:rPr lang="tr-TR" dirty="0"/>
              <a:t>belirli gereksinmeleri ve bu gereksinmeleri karşılamaya </a:t>
            </a:r>
            <a:r>
              <a:rPr lang="tr-TR" dirty="0" smtClean="0"/>
              <a:t>yönelik genel </a:t>
            </a:r>
            <a:r>
              <a:rPr lang="tr-TR" dirty="0"/>
              <a:t>ya da bireysel amaçları, kuralları ve ilkeleri vardır. Gruplar içinde, statü ve roller belirginleşmiştir. İletişim ve etkileşim, grupların </a:t>
            </a:r>
            <a:r>
              <a:rPr lang="tr-TR" dirty="0" smtClean="0"/>
              <a:t>temel nitelikleri </a:t>
            </a:r>
            <a:r>
              <a:rPr lang="tr-TR" dirty="0"/>
              <a:t>olarak işlev görür. İletişim ve etkileşim ise, grup </a:t>
            </a:r>
            <a:r>
              <a:rPr lang="tr-TR" dirty="0" smtClean="0"/>
              <a:t>dinamizminin temel </a:t>
            </a:r>
            <a:r>
              <a:rPr lang="tr-TR" dirty="0"/>
              <a:t>koşulunu oluşturur.</a:t>
            </a:r>
          </a:p>
        </p:txBody>
      </p:sp>
    </p:spTree>
    <p:extLst>
      <p:ext uri="{BB962C8B-B14F-4D97-AF65-F5344CB8AC3E}">
        <p14:creationId xmlns:p14="http://schemas.microsoft.com/office/powerpoint/2010/main" val="99759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229600" cy="57606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NEDİR?</a:t>
            </a:r>
            <a:endParaRPr lang="tr-T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192367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Genel anlamıyla grup, toplumsal bir sistemdir. Ortak özellikleri olan </a:t>
            </a:r>
            <a:r>
              <a:rPr lang="tr-TR" dirty="0" smtClean="0"/>
              <a:t>özneler bütünlüğüdür</a:t>
            </a:r>
            <a:r>
              <a:rPr lang="tr-TR" dirty="0"/>
              <a:t>. Bu ortak özellikler, gereksinmelerin </a:t>
            </a:r>
            <a:r>
              <a:rPr lang="tr-TR" dirty="0" smtClean="0"/>
              <a:t>belirlediği amaçları</a:t>
            </a:r>
            <a:r>
              <a:rPr lang="tr-TR" dirty="0"/>
              <a:t>, çıkarları ortaya çıkarır. Grupta ortak norm ve kuralların </a:t>
            </a:r>
            <a:r>
              <a:rPr lang="tr-TR" dirty="0" smtClean="0"/>
              <a:t>yanında, rol </a:t>
            </a:r>
            <a:r>
              <a:rPr lang="tr-TR" dirty="0"/>
              <a:t>ve konum (statü) kalıpları vardır. Etkileşim ve iletişim temel </a:t>
            </a:r>
            <a:r>
              <a:rPr lang="tr-TR" dirty="0" smtClean="0"/>
              <a:t>bir niteliktir</a:t>
            </a:r>
            <a:r>
              <a:rPr lang="tr-TR" dirty="0"/>
              <a:t>. Grup dirik (dinamik) bir sistemdir, değişebilir ve tüm </a:t>
            </a:r>
            <a:r>
              <a:rPr lang="tr-TR" dirty="0" smtClean="0"/>
              <a:t>ögeleriyle süreç </a:t>
            </a:r>
            <a:r>
              <a:rPr lang="tr-TR" dirty="0"/>
              <a:t>içinde başkalaşabilir. Böylece grubu oluşturan bu çekim </a:t>
            </a:r>
            <a:r>
              <a:rPr lang="tr-TR" dirty="0" smtClean="0"/>
              <a:t>alanları içindeki </a:t>
            </a:r>
            <a:r>
              <a:rPr lang="tr-TR" dirty="0"/>
              <a:t>nitelikler, grup dinamizminin de temelini oluşturur.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850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1470"/>
            <a:ext cx="3576222" cy="2592288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467544" y="2700665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Gruplar içinde bireyler öncelikle (a) ait olma duygusunu yaşarlar</a:t>
            </a:r>
            <a:r>
              <a:rPr lang="tr-TR" dirty="0" smtClean="0"/>
              <a:t>. (</a:t>
            </a:r>
            <a:r>
              <a:rPr lang="tr-TR" dirty="0"/>
              <a:t>b) Saygınlık ve değer duyguları geliştirirler</a:t>
            </a:r>
            <a:r>
              <a:rPr lang="tr-TR" dirty="0" smtClean="0"/>
              <a:t>. (</a:t>
            </a:r>
            <a:r>
              <a:rPr lang="tr-TR" dirty="0"/>
              <a:t>c) Başkalarıyla bir </a:t>
            </a:r>
            <a:r>
              <a:rPr lang="tr-TR" dirty="0" smtClean="0"/>
              <a:t>arada yaşamanın </a:t>
            </a:r>
            <a:r>
              <a:rPr lang="tr-TR" dirty="0"/>
              <a:t>getirdiği, etkileşim ve iletişim süreçlerini yaşarlar. (d) </a:t>
            </a:r>
            <a:r>
              <a:rPr lang="tr-TR" dirty="0" smtClean="0"/>
              <a:t>Saygınlık ve </a:t>
            </a:r>
            <a:r>
              <a:rPr lang="tr-TR" dirty="0"/>
              <a:t>değer duyguları </a:t>
            </a:r>
            <a:r>
              <a:rPr lang="tr-TR" dirty="0" smtClean="0"/>
              <a:t>üretirler. </a:t>
            </a:r>
            <a:r>
              <a:rPr lang="tr-TR" dirty="0"/>
              <a:t>(e) Kişilik oluşumunun temelinde </a:t>
            </a:r>
            <a:r>
              <a:rPr lang="tr-TR" dirty="0" smtClean="0"/>
              <a:t>benlik duygusunu güçlendirirler. </a:t>
            </a:r>
            <a:r>
              <a:rPr lang="tr-TR" dirty="0"/>
              <a:t>(f) Ortak ve bireysel amaçların </a:t>
            </a:r>
            <a:r>
              <a:rPr lang="tr-TR" dirty="0" smtClean="0"/>
              <a:t>gerçekleşmesi yönünde </a:t>
            </a:r>
            <a:r>
              <a:rPr lang="tr-TR" dirty="0"/>
              <a:t>çaba gösterirler. (g) Kişiler arası ilişkilerin </a:t>
            </a:r>
            <a:r>
              <a:rPr lang="tr-TR" dirty="0" smtClean="0"/>
              <a:t>geliştirilmesinde etkili </a:t>
            </a:r>
            <a:r>
              <a:rPr lang="tr-TR" dirty="0"/>
              <a:t>rol alırlar. (ğ) başkalarından destek, yardım alma ve verme </a:t>
            </a:r>
            <a:r>
              <a:rPr lang="tr-TR" dirty="0" smtClean="0"/>
              <a:t>gereksinmelerini karşılarlar</a:t>
            </a:r>
            <a:r>
              <a:rPr lang="tr-TR" dirty="0"/>
              <a:t>. (h) Benlik kavramlarının gelişmesine katkıda </a:t>
            </a:r>
            <a:r>
              <a:rPr lang="tr-TR" dirty="0" smtClean="0"/>
              <a:t>bulunurlar. (k</a:t>
            </a:r>
            <a:r>
              <a:rPr lang="tr-TR" dirty="0"/>
              <a:t>) Özgüven duygusu </a:t>
            </a:r>
            <a:r>
              <a:rPr lang="tr-TR" dirty="0" smtClean="0"/>
              <a:t>geliştirirler.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0265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568952" cy="569218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Tarihsel Gelişim</a:t>
            </a:r>
            <a:endParaRPr lang="tr-T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1559570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 çalışmaları, tarihsel süreç içinde birçok süreçlerden </a:t>
            </a:r>
            <a:r>
              <a:rPr lang="tr-TR" dirty="0" smtClean="0"/>
              <a:t>geçmiştir. 1900’lü </a:t>
            </a:r>
            <a:r>
              <a:rPr lang="tr-TR" dirty="0"/>
              <a:t>yıllarda </a:t>
            </a:r>
            <a:r>
              <a:rPr lang="tr-TR" dirty="0" err="1"/>
              <a:t>Pratt</a:t>
            </a:r>
            <a:r>
              <a:rPr lang="tr-TR" dirty="0"/>
              <a:t>, hastalarına hastalıklarıyla ilgili bilgi vermek </a:t>
            </a:r>
            <a:r>
              <a:rPr lang="tr-TR" dirty="0" smtClean="0"/>
              <a:t>amacıyla, rehberlik </a:t>
            </a:r>
            <a:r>
              <a:rPr lang="tr-TR" dirty="0"/>
              <a:t>gruplarına benzer grup çalışması gerçekleştirmiştir. </a:t>
            </a:r>
            <a:r>
              <a:rPr lang="tr-TR" dirty="0" smtClean="0"/>
              <a:t>Bu gruplarda </a:t>
            </a:r>
            <a:r>
              <a:rPr lang="tr-TR" dirty="0"/>
              <a:t>hastalarına destekleyici yardımda bulunmuştur. </a:t>
            </a:r>
            <a:r>
              <a:rPr lang="tr-TR" dirty="0" err="1"/>
              <a:t>Pratt</a:t>
            </a:r>
            <a:r>
              <a:rPr lang="tr-TR" dirty="0"/>
              <a:t>, </a:t>
            </a:r>
            <a:r>
              <a:rPr lang="tr-TR" dirty="0" smtClean="0"/>
              <a:t>sonraki yıllarda </a:t>
            </a:r>
            <a:r>
              <a:rPr lang="tr-TR" dirty="0"/>
              <a:t>aynı destekleyici işlevi, psikiyatrik hastalar üzerinde de </a:t>
            </a:r>
            <a:r>
              <a:rPr lang="tr-TR" dirty="0" smtClean="0"/>
              <a:t>yapmıştır. Yine </a:t>
            </a:r>
            <a:r>
              <a:rPr lang="tr-TR" dirty="0"/>
              <a:t>1917 yılında B. </a:t>
            </a:r>
            <a:r>
              <a:rPr lang="tr-TR" dirty="0" err="1"/>
              <a:t>Davis</a:t>
            </a:r>
            <a:r>
              <a:rPr lang="tr-TR" dirty="0"/>
              <a:t>, görev yaptığı okulda meslek seçimi, </a:t>
            </a:r>
            <a:r>
              <a:rPr lang="tr-TR" dirty="0" smtClean="0"/>
              <a:t>çeşitli sosyal </a:t>
            </a:r>
            <a:r>
              <a:rPr lang="tr-TR" dirty="0"/>
              <a:t>becerilerin seçimi ve eğitimiyle ilgili rehberlik </a:t>
            </a:r>
            <a:r>
              <a:rPr lang="tr-TR" dirty="0" smtClean="0"/>
              <a:t>uygulamaları yaparken</a:t>
            </a:r>
            <a:r>
              <a:rPr lang="tr-TR" dirty="0"/>
              <a:t>, Adams, ABD’de çeşitli göçmenlere, çeşitli sosyal </a:t>
            </a:r>
            <a:r>
              <a:rPr lang="tr-TR" dirty="0" smtClean="0"/>
              <a:t>beceriler geliştirme </a:t>
            </a:r>
            <a:r>
              <a:rPr lang="tr-TR" dirty="0"/>
              <a:t>ve okuma eğitimi ile ilgili grup çalışmaları düzenlemiştir.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19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83518"/>
            <a:ext cx="8568952" cy="648072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Grupla Psikolojik Danışmanın </a:t>
            </a:r>
            <a:r>
              <a:rPr lang="tr-T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</a:t>
            </a: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Nitelikleri</a:t>
            </a:r>
            <a:endParaRPr lang="tr-T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1779662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Grupla psikolojik danışmanın temel nitelikleri şu başlıklar altında toplanabilir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marL="342900" indent="-342900" algn="just">
              <a:buAutoNum type="arabicPeriod"/>
            </a:pPr>
            <a:r>
              <a:rPr lang="tr-TR" dirty="0" smtClean="0"/>
              <a:t>Psikolojik </a:t>
            </a:r>
            <a:r>
              <a:rPr lang="tr-TR" dirty="0"/>
              <a:t>danışma grupları, kişiler arası ilişki ve etkileşimi </a:t>
            </a:r>
            <a:r>
              <a:rPr lang="tr-TR" dirty="0" smtClean="0"/>
              <a:t>esas alırlar.</a:t>
            </a:r>
          </a:p>
          <a:p>
            <a:pPr marL="342900" indent="-342900" algn="just">
              <a:buAutoNum type="arabicPeriod"/>
            </a:pPr>
            <a:r>
              <a:rPr lang="tr-TR" dirty="0"/>
              <a:t>Psikolojik danışma grubu temel olarak süreç olma özelliğini taşır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tr-TR" dirty="0"/>
              <a:t>Grup süreçleri dinamiktir, değişim ve gelişim bu sürecin </a:t>
            </a:r>
            <a:r>
              <a:rPr lang="tr-TR" dirty="0" smtClean="0"/>
              <a:t>temel niteliklerini </a:t>
            </a:r>
            <a:r>
              <a:rPr lang="tr-TR" dirty="0"/>
              <a:t>oluşturur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tr-TR" dirty="0"/>
              <a:t>Grup içinde üyelerin kendilerini açması esastır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tr-TR" dirty="0"/>
              <a:t>Değişim içinde “şimdi” ve” burada” yaklaşımı temel alınmalıdır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tr-TR" dirty="0"/>
              <a:t>Grupta üyelerin kendilerini açma davranışı grupla psikolojik </a:t>
            </a:r>
            <a:r>
              <a:rPr lang="tr-TR" dirty="0" smtClean="0"/>
              <a:t>danışma veriminin </a:t>
            </a:r>
            <a:r>
              <a:rPr lang="tr-TR" dirty="0"/>
              <a:t>geliştirilmesinin temelidir.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11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83518"/>
            <a:ext cx="8568952" cy="57606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TÜRLERİ</a:t>
            </a:r>
            <a:endParaRPr lang="tr-T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1275606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Kaynaklar çeşitli grup türlerinden söz ederler. Bunlardan bazıları </a:t>
            </a:r>
            <a:r>
              <a:rPr lang="tr-TR" dirty="0" smtClean="0"/>
              <a:t>aşağıda özetle </a:t>
            </a:r>
            <a:r>
              <a:rPr lang="tr-TR" dirty="0"/>
              <a:t>açıklanmıştır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Kapalı Gruplar</a:t>
            </a:r>
          </a:p>
          <a:p>
            <a:pPr algn="just"/>
            <a:r>
              <a:rPr lang="tr-TR" dirty="0"/>
              <a:t>Bu gruplar, temel olarak ve önceden planlanan biçimde grup </a:t>
            </a:r>
            <a:r>
              <a:rPr lang="tr-TR" dirty="0" smtClean="0"/>
              <a:t>oturumları sürecinde</a:t>
            </a:r>
            <a:r>
              <a:rPr lang="tr-TR" dirty="0"/>
              <a:t>, hiçbir üyenin dışarıdan gruba katılmasına izin verilmeyen </a:t>
            </a:r>
            <a:r>
              <a:rPr lang="tr-TR" dirty="0" smtClean="0"/>
              <a:t>guruplardır ve </a:t>
            </a:r>
            <a:r>
              <a:rPr lang="tr-TR" dirty="0"/>
              <a:t>yaklaşık 12-13 oturumdan oluşurlar. Önceden gönüllü </a:t>
            </a:r>
            <a:r>
              <a:rPr lang="tr-TR" dirty="0" smtClean="0"/>
              <a:t>olarak seçilen </a:t>
            </a:r>
            <a:r>
              <a:rPr lang="tr-TR" dirty="0"/>
              <a:t>üyeler, gruba birlikte başlayıp, birlikte </a:t>
            </a:r>
            <a:r>
              <a:rPr lang="tr-TR" dirty="0" smtClean="0"/>
              <a:t>bitirirler. 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Etkileşim </a:t>
            </a:r>
            <a:r>
              <a:rPr lang="tr-TR" dirty="0"/>
              <a:t>grupları, ergenlerle yapılan gruplar, özgüven </a:t>
            </a:r>
            <a:r>
              <a:rPr lang="tr-TR" dirty="0" smtClean="0"/>
              <a:t>geliştirmeye yönelik </a:t>
            </a:r>
            <a:r>
              <a:rPr lang="tr-TR" dirty="0"/>
              <a:t>guruplar bunlardandır.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719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1347614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Açık Gruplar</a:t>
            </a:r>
          </a:p>
          <a:p>
            <a:pPr algn="just"/>
            <a:r>
              <a:rPr lang="tr-TR" dirty="0"/>
              <a:t>Grupla psikolojik danışmanın devamı sırasında, gereksinimi ya da </a:t>
            </a:r>
            <a:r>
              <a:rPr lang="tr-TR" dirty="0" smtClean="0"/>
              <a:t>gönüllü isteği </a:t>
            </a:r>
            <a:r>
              <a:rPr lang="tr-TR" dirty="0"/>
              <a:t>olan üyenin 12-13 oturum devam ettiği, ayrılmak istediğinde </a:t>
            </a:r>
            <a:r>
              <a:rPr lang="tr-TR" dirty="0" smtClean="0"/>
              <a:t>ise izin </a:t>
            </a:r>
            <a:r>
              <a:rPr lang="tr-TR" dirty="0"/>
              <a:t>verilebildiği gruplardır. Bu tür gruplarda bu yüzden her üye değişik oturumlarda sonlandırma (</a:t>
            </a:r>
            <a:r>
              <a:rPr lang="tr-TR" dirty="0" err="1"/>
              <a:t>terminasyon</a:t>
            </a:r>
            <a:r>
              <a:rPr lang="tr-TR" dirty="0"/>
              <a:t>) yaşayabilir ve grup devam </a:t>
            </a:r>
            <a:r>
              <a:rPr lang="tr-TR" dirty="0" smtClean="0"/>
              <a:t>ederken farklı </a:t>
            </a:r>
            <a:r>
              <a:rPr lang="tr-TR" dirty="0"/>
              <a:t>bir üyenin gruba katılımı grup sürecinin gerilemesine, </a:t>
            </a:r>
            <a:r>
              <a:rPr lang="tr-TR" dirty="0" smtClean="0"/>
              <a:t>duraklamasına neden </a:t>
            </a:r>
            <a:r>
              <a:rPr lang="tr-TR" dirty="0"/>
              <a:t>olabilir. Bu yüzden bu tür gruplarda üyeler arasında </a:t>
            </a:r>
            <a:r>
              <a:rPr lang="tr-TR" dirty="0" smtClean="0"/>
              <a:t>ya da </a:t>
            </a:r>
            <a:r>
              <a:rPr lang="tr-TR" dirty="0"/>
              <a:t>grup ortamı-üye arasında kopukluklar ortaya çıkabilir.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705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5486"/>
            <a:ext cx="3960440" cy="2280731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467544" y="2211710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İş Süreci Odaklı Gruplar</a:t>
            </a:r>
          </a:p>
          <a:p>
            <a:pPr algn="just"/>
            <a:r>
              <a:rPr lang="tr-TR" dirty="0" smtClean="0"/>
              <a:t>Bu </a:t>
            </a:r>
            <a:r>
              <a:rPr lang="tr-TR" dirty="0"/>
              <a:t>gruplar iş ve meslek verimini artırmak, geliştirmek amacına </a:t>
            </a:r>
            <a:r>
              <a:rPr lang="tr-TR" dirty="0" smtClean="0"/>
              <a:t>yönelik gruplardır</a:t>
            </a:r>
            <a:r>
              <a:rPr lang="tr-TR" dirty="0"/>
              <a:t>. Grup içindeki tartışma ve etkileşim süreci, grubun </a:t>
            </a:r>
            <a:r>
              <a:rPr lang="tr-TR" dirty="0" smtClean="0"/>
              <a:t>genel amacıyla </a:t>
            </a:r>
            <a:r>
              <a:rPr lang="tr-TR" dirty="0"/>
              <a:t>ilgilidir. Bu nedenden, grup üyelerinin kaynaklarını, gizil </a:t>
            </a:r>
            <a:r>
              <a:rPr lang="tr-TR" dirty="0" smtClean="0"/>
              <a:t>güçlerini etkili </a:t>
            </a:r>
            <a:r>
              <a:rPr lang="tr-TR" dirty="0"/>
              <a:t>ve üretken biçimde kullandırmaya çalışan gruplardır. </a:t>
            </a:r>
            <a:r>
              <a:rPr lang="tr-TR" dirty="0" smtClean="0"/>
              <a:t>Bu süreç </a:t>
            </a:r>
            <a:r>
              <a:rPr lang="tr-TR" dirty="0"/>
              <a:t>içinde, üyelerin düşünce yapıları, inançları, çalışma alışkanları, </a:t>
            </a:r>
            <a:r>
              <a:rPr lang="tr-TR" dirty="0" smtClean="0"/>
              <a:t>iş doyumuyla </a:t>
            </a:r>
            <a:r>
              <a:rPr lang="tr-TR" dirty="0"/>
              <a:t>ilgili beklentileri verim amacına dönük olarak </a:t>
            </a:r>
            <a:r>
              <a:rPr lang="tr-TR" dirty="0" smtClean="0"/>
              <a:t>inceleme konusu </a:t>
            </a:r>
            <a:r>
              <a:rPr lang="tr-TR" dirty="0"/>
              <a:t>olur. Bu grupların işleyiş düzeneği, bilişsel düzeyde gerçekleşir.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129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67544" y="1419622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Bireyin Gelişimini Sağlama Odaklı Gruplar</a:t>
            </a:r>
          </a:p>
          <a:p>
            <a:pPr algn="just"/>
            <a:r>
              <a:rPr lang="tr-TR" dirty="0" smtClean="0"/>
              <a:t>Bu </a:t>
            </a:r>
            <a:r>
              <a:rPr lang="tr-TR" dirty="0"/>
              <a:t>grupların temel amacı, bireysel gelişimi hızlandırmak, öğrenme </a:t>
            </a:r>
            <a:r>
              <a:rPr lang="tr-TR" dirty="0" smtClean="0"/>
              <a:t>yeterliliğini geliştirmek </a:t>
            </a:r>
            <a:r>
              <a:rPr lang="tr-TR" dirty="0"/>
              <a:t>ve grupta yaşanabilecek sorunları çözmeye </a:t>
            </a:r>
            <a:r>
              <a:rPr lang="tr-TR" dirty="0" smtClean="0"/>
              <a:t>yöneliktir. Bu </a:t>
            </a:r>
            <a:r>
              <a:rPr lang="tr-TR" dirty="0"/>
              <a:t>anlamıyla, özellikle üyelerin duygusal gereksinmeleri önem </a:t>
            </a:r>
            <a:r>
              <a:rPr lang="tr-TR" dirty="0" smtClean="0"/>
              <a:t>taşır. Grup </a:t>
            </a:r>
            <a:r>
              <a:rPr lang="tr-TR" dirty="0"/>
              <a:t>içi etkileşim, üyelerin gruba katılımları, üyelerin hem </a:t>
            </a:r>
            <a:r>
              <a:rPr lang="tr-TR" dirty="0" smtClean="0"/>
              <a:t>kendilerini hem </a:t>
            </a:r>
            <a:r>
              <a:rPr lang="tr-TR" dirty="0"/>
              <a:t>başkalarını anlamasına yardım, bireylerin sorunlarını çözme </a:t>
            </a:r>
            <a:r>
              <a:rPr lang="tr-TR" dirty="0" smtClean="0"/>
              <a:t>amaçlı etkinlikler</a:t>
            </a:r>
            <a:r>
              <a:rPr lang="tr-TR" dirty="0"/>
              <a:t>, iyileştirici ve etkileşimi artırıcı ortam, bu grup türünün </a:t>
            </a:r>
            <a:r>
              <a:rPr lang="tr-TR" dirty="0" smtClean="0"/>
              <a:t>niteliklerinden sayılır</a:t>
            </a:r>
            <a:r>
              <a:rPr lang="tr-TR" dirty="0"/>
              <a:t>. Psikolojik ve psikoterapi grupları bu grup türleri </a:t>
            </a:r>
            <a:r>
              <a:rPr lang="tr-TR" dirty="0" smtClean="0"/>
              <a:t>içinde yer </a:t>
            </a:r>
            <a:r>
              <a:rPr lang="tr-TR" dirty="0"/>
              <a:t>alır.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7706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1491630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Birey ve Grup Merkezli Gruplar</a:t>
            </a:r>
          </a:p>
          <a:p>
            <a:pPr algn="just"/>
            <a:r>
              <a:rPr lang="tr-TR" dirty="0"/>
              <a:t>Birey merkezli gruplar, grup içindeki belirli bir üyeye odaklanıldığı, </a:t>
            </a:r>
            <a:r>
              <a:rPr lang="tr-TR" dirty="0" smtClean="0"/>
              <a:t>üyelerin içsel </a:t>
            </a:r>
            <a:r>
              <a:rPr lang="tr-TR" dirty="0"/>
              <a:t>dünyalarına daha çok girilebildiği (</a:t>
            </a:r>
            <a:r>
              <a:rPr lang="tr-TR" dirty="0" err="1"/>
              <a:t>intra</a:t>
            </a:r>
            <a:r>
              <a:rPr lang="tr-TR" dirty="0"/>
              <a:t>-psişik) </a:t>
            </a:r>
            <a:r>
              <a:rPr lang="tr-TR" dirty="0" smtClean="0"/>
              <a:t>gruplardır. Ancak </a:t>
            </a:r>
            <a:r>
              <a:rPr lang="tr-TR" dirty="0"/>
              <a:t>bu gruplarda liderin bireye odaklaşırken, grup bütünlüğünü </a:t>
            </a:r>
            <a:r>
              <a:rPr lang="tr-TR" dirty="0" smtClean="0"/>
              <a:t>ve etkileşimini </a:t>
            </a:r>
            <a:r>
              <a:rPr lang="tr-TR" dirty="0"/>
              <a:t>gözden uzak tutmaması </a:t>
            </a:r>
            <a:r>
              <a:rPr lang="tr-TR" dirty="0" smtClean="0"/>
              <a:t>gerekir. Grup </a:t>
            </a:r>
            <a:r>
              <a:rPr lang="tr-TR" dirty="0"/>
              <a:t>merkezli guruplar ise, üyelerin birbirleriyle iletişim ve </a:t>
            </a:r>
            <a:r>
              <a:rPr lang="tr-TR" dirty="0" smtClean="0"/>
              <a:t>etkileşim becerilerinin </a:t>
            </a:r>
            <a:r>
              <a:rPr lang="tr-TR" dirty="0"/>
              <a:t>geliştirilmesine yönelik, grup bütünlüğünü </a:t>
            </a:r>
            <a:r>
              <a:rPr lang="tr-TR" dirty="0" smtClean="0"/>
              <a:t>korunmasına özen </a:t>
            </a:r>
            <a:r>
              <a:rPr lang="tr-TR" dirty="0"/>
              <a:t>gösteren, grup-üye etkileşiminin önemli olduğu gruplardır.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130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555526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Beceri Odaklı Gruplar</a:t>
            </a:r>
          </a:p>
          <a:p>
            <a:pPr algn="just"/>
            <a:r>
              <a:rPr lang="tr-TR" dirty="0" smtClean="0"/>
              <a:t>Bu </a:t>
            </a:r>
            <a:r>
              <a:rPr lang="tr-TR" dirty="0"/>
              <a:t>gruplar, üyelere problem çözme sürecinde, karar verme </a:t>
            </a:r>
            <a:r>
              <a:rPr lang="tr-TR" dirty="0" smtClean="0"/>
              <a:t>becerilerinden, sosyal </a:t>
            </a:r>
            <a:r>
              <a:rPr lang="tr-TR" dirty="0"/>
              <a:t>etkileşim ve iletişim becerilerine değin çeşitli beceriler </a:t>
            </a:r>
            <a:r>
              <a:rPr lang="tr-TR" dirty="0" smtClean="0"/>
              <a:t>kazandırmayı amaçlarlar</a:t>
            </a:r>
            <a:r>
              <a:rPr lang="tr-TR" dirty="0"/>
              <a:t>. Bu süreçte, liderin birçok beceriyle ilgili </a:t>
            </a:r>
            <a:r>
              <a:rPr lang="tr-TR" dirty="0" smtClean="0"/>
              <a:t>yeterlilikleri edinmiş </a:t>
            </a:r>
            <a:r>
              <a:rPr lang="tr-TR" dirty="0"/>
              <a:t>olmasının yanında, becerileri uygularken, üyelerin </a:t>
            </a:r>
            <a:r>
              <a:rPr lang="tr-TR" dirty="0" smtClean="0"/>
              <a:t>gereksenmelerinden, çeşitli </a:t>
            </a:r>
            <a:r>
              <a:rPr lang="tr-TR" dirty="0"/>
              <a:t>beceri eksikliklerinden kaynak alarak grup </a:t>
            </a:r>
            <a:r>
              <a:rPr lang="tr-TR" dirty="0" smtClean="0"/>
              <a:t>sürecini işlevsel </a:t>
            </a:r>
            <a:r>
              <a:rPr lang="tr-TR" dirty="0"/>
              <a:t>yapmaya özen göstermesi gerekir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Özel Amaçlı Gruplar</a:t>
            </a:r>
          </a:p>
          <a:p>
            <a:pPr algn="just"/>
            <a:r>
              <a:rPr lang="tr-TR" dirty="0"/>
              <a:t>Liderin üyelerin gereksinmelerini dikkate alarak, belirli bir özel </a:t>
            </a:r>
            <a:r>
              <a:rPr lang="tr-TR" dirty="0" smtClean="0"/>
              <a:t>durum, engel</a:t>
            </a:r>
            <a:r>
              <a:rPr lang="tr-TR" dirty="0"/>
              <a:t>, gelişim kusuru, olumsuz bir alışkanlık vb. üzerine </a:t>
            </a:r>
            <a:r>
              <a:rPr lang="tr-TR" dirty="0" smtClean="0"/>
              <a:t>odaklanıldığı gruplardır</a:t>
            </a:r>
            <a:r>
              <a:rPr lang="tr-TR" dirty="0"/>
              <a:t>. Örneğin ana-baba eğitimi, öz güvenliği geliştirme </a:t>
            </a:r>
            <a:r>
              <a:rPr lang="tr-TR" dirty="0" smtClean="0"/>
              <a:t>eğitimi, kişileri </a:t>
            </a:r>
            <a:r>
              <a:rPr lang="tr-TR" dirty="0"/>
              <a:t>belirli zararlı alışkanlıklardan kurtarma eğitimi, gebelik </a:t>
            </a:r>
            <a:r>
              <a:rPr lang="tr-TR" dirty="0" smtClean="0"/>
              <a:t>sorunlarına yönelik </a:t>
            </a:r>
            <a:r>
              <a:rPr lang="tr-TR" dirty="0"/>
              <a:t>iyileştirici önlemleri kapsayan yardım süreci, anne, </a:t>
            </a:r>
            <a:r>
              <a:rPr lang="tr-TR" dirty="0" err="1" smtClean="0"/>
              <a:t>babaçocuk</a:t>
            </a:r>
            <a:r>
              <a:rPr lang="tr-TR" dirty="0" smtClean="0"/>
              <a:t> iletişimi </a:t>
            </a:r>
            <a:r>
              <a:rPr lang="tr-TR" dirty="0"/>
              <a:t>vb. bunlardandır.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913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555526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Sosyal Değer Odaklı Gruplar</a:t>
            </a:r>
          </a:p>
          <a:p>
            <a:pPr algn="just"/>
            <a:r>
              <a:rPr lang="tr-TR" dirty="0" smtClean="0"/>
              <a:t>Üyelerin</a:t>
            </a:r>
            <a:r>
              <a:rPr lang="tr-TR" dirty="0"/>
              <a:t>, düşünce, duygu ve davranışlarını, günlük yaşam içinde </a:t>
            </a:r>
            <a:r>
              <a:rPr lang="tr-TR" dirty="0" smtClean="0"/>
              <a:t>kullanabilmeleri nedir</a:t>
            </a:r>
            <a:r>
              <a:rPr lang="tr-TR" dirty="0"/>
              <a:t>? Grup ortamında, bu süreç test edilmekte ve adına </a:t>
            </a:r>
            <a:r>
              <a:rPr lang="tr-TR" dirty="0" smtClean="0"/>
              <a:t>da sosyal </a:t>
            </a:r>
            <a:r>
              <a:rPr lang="tr-TR" dirty="0"/>
              <a:t>gerçeklik testi denilmektedir. Yine bu süreçte, üyeler </a:t>
            </a:r>
            <a:r>
              <a:rPr lang="tr-TR" dirty="0" smtClean="0"/>
              <a:t>birbirlerine, çeşitli </a:t>
            </a:r>
            <a:r>
              <a:rPr lang="tr-TR" dirty="0"/>
              <a:t>olaylar ve duygularla ilgili yüzleşmeler sağlayabilecek </a:t>
            </a:r>
            <a:r>
              <a:rPr lang="tr-TR" dirty="0" smtClean="0"/>
              <a:t>gerçekçi geri </a:t>
            </a:r>
            <a:r>
              <a:rPr lang="tr-TR" dirty="0"/>
              <a:t>bildirimler verdikçe, gerçek yaşama ilişkin düşünce, duygu ve </a:t>
            </a:r>
            <a:r>
              <a:rPr lang="tr-TR" dirty="0" smtClean="0"/>
              <a:t>davranışlarıyla farkındalıklar </a:t>
            </a:r>
            <a:r>
              <a:rPr lang="tr-TR" dirty="0"/>
              <a:t>gelişebilmektedir. </a:t>
            </a:r>
            <a:endParaRPr lang="tr-TR" dirty="0" smtClean="0"/>
          </a:p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 err="1">
                <a:solidFill>
                  <a:srgbClr val="C00000"/>
                </a:solidFill>
              </a:rPr>
              <a:t>Psikoeğitim</a:t>
            </a:r>
            <a:r>
              <a:rPr lang="tr-TR" b="1" i="1" dirty="0">
                <a:solidFill>
                  <a:srgbClr val="C00000"/>
                </a:solidFill>
              </a:rPr>
              <a:t> ve Rehberlik Grupları</a:t>
            </a:r>
          </a:p>
          <a:p>
            <a:pPr algn="just"/>
            <a:r>
              <a:rPr lang="tr-TR" dirty="0"/>
              <a:t>Bu tür gruplar, bireylerin yaşamlarında sorun yaratan kimi problem </a:t>
            </a:r>
            <a:r>
              <a:rPr lang="tr-TR" dirty="0" smtClean="0"/>
              <a:t>alanlarıyla ilgili </a:t>
            </a:r>
            <a:r>
              <a:rPr lang="tr-TR" dirty="0"/>
              <a:t>bilgi vermeyi ve bu bilgileri grup ortamında tartışmayı </a:t>
            </a:r>
            <a:r>
              <a:rPr lang="tr-TR" dirty="0" smtClean="0"/>
              <a:t>ve çözümler </a:t>
            </a:r>
            <a:r>
              <a:rPr lang="tr-TR" dirty="0"/>
              <a:t>üretebilmeyi, ilgili konularda farkındalıklar geliştirmeyi, </a:t>
            </a:r>
            <a:r>
              <a:rPr lang="tr-TR" dirty="0" smtClean="0"/>
              <a:t>sorunlarla başa </a:t>
            </a:r>
            <a:r>
              <a:rPr lang="tr-TR" dirty="0"/>
              <a:t>çıkma becerileri geliştirmeyi amaçlayan gruplardır. Grup </a:t>
            </a:r>
            <a:r>
              <a:rPr lang="tr-TR" dirty="0" smtClean="0"/>
              <a:t>üyelerinin bilişsel</a:t>
            </a:r>
            <a:r>
              <a:rPr lang="tr-TR" dirty="0"/>
              <a:t>, </a:t>
            </a:r>
            <a:r>
              <a:rPr lang="tr-TR" dirty="0" err="1"/>
              <a:t>duyuşsal</a:t>
            </a:r>
            <a:r>
              <a:rPr lang="tr-TR" dirty="0"/>
              <a:t> ve </a:t>
            </a:r>
            <a:r>
              <a:rPr lang="tr-TR" dirty="0" err="1"/>
              <a:t>devinimsel</a:t>
            </a:r>
            <a:r>
              <a:rPr lang="tr-TR" dirty="0"/>
              <a:t> (</a:t>
            </a:r>
            <a:r>
              <a:rPr lang="tr-TR" dirty="0" err="1"/>
              <a:t>psikomotor</a:t>
            </a:r>
            <a:r>
              <a:rPr lang="tr-TR" dirty="0"/>
              <a:t>) davranışlarına </a:t>
            </a:r>
            <a:r>
              <a:rPr lang="tr-TR" dirty="0" smtClean="0"/>
              <a:t>yeni kazanımlar </a:t>
            </a:r>
            <a:r>
              <a:rPr lang="tr-TR" dirty="0"/>
              <a:t>katarlar.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71938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127560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Maraton Grupları</a:t>
            </a:r>
          </a:p>
          <a:p>
            <a:pPr algn="just"/>
            <a:r>
              <a:rPr lang="tr-TR" dirty="0"/>
              <a:t>Duyarlık eğitimi kategorisi içinde yer alırlar. Bu gruplar, kesintisiz </a:t>
            </a:r>
            <a:r>
              <a:rPr lang="tr-TR" dirty="0" smtClean="0"/>
              <a:t>olarak 12-36 </a:t>
            </a:r>
            <a:r>
              <a:rPr lang="tr-TR" dirty="0"/>
              <a:t>arasında değişen etkileşim süreci içinde yaşarlar. Grubun </a:t>
            </a:r>
            <a:r>
              <a:rPr lang="tr-TR" dirty="0" smtClean="0"/>
              <a:t>kesintisiz olmasının </a:t>
            </a:r>
            <a:r>
              <a:rPr lang="tr-TR" dirty="0"/>
              <a:t>nedeni, duyarlık eğitiminin etkisini, yoğunluğunu </a:t>
            </a:r>
            <a:r>
              <a:rPr lang="tr-TR" dirty="0" smtClean="0"/>
              <a:t>artırmaktır. Kimi </a:t>
            </a:r>
            <a:r>
              <a:rPr lang="tr-TR" dirty="0"/>
              <a:t>maraton grupları ise hafta sonları bir günlük süreler içinde </a:t>
            </a:r>
            <a:r>
              <a:rPr lang="tr-TR" dirty="0" smtClean="0"/>
              <a:t>yapılır. Grubun </a:t>
            </a:r>
            <a:r>
              <a:rPr lang="tr-TR" dirty="0"/>
              <a:t>uzun süreli olması, katılımı, üyeler arası etkileşimi </a:t>
            </a:r>
            <a:r>
              <a:rPr lang="tr-TR" dirty="0" smtClean="0"/>
              <a:t>artırabilmektedir. Böylece </a:t>
            </a:r>
            <a:r>
              <a:rPr lang="tr-TR" dirty="0"/>
              <a:t>üyeler yaşadıkları gergin ya da kaygılı ortamlardan </a:t>
            </a:r>
            <a:r>
              <a:rPr lang="tr-TR" dirty="0" smtClean="0"/>
              <a:t>kurtulup, başka </a:t>
            </a:r>
            <a:r>
              <a:rPr lang="tr-TR" dirty="0"/>
              <a:t>bir ortam içinde, dayanışmalı ve etkileşimli bir grup </a:t>
            </a:r>
            <a:r>
              <a:rPr lang="tr-TR" dirty="0" smtClean="0"/>
              <a:t>ortamı içinde </a:t>
            </a:r>
            <a:r>
              <a:rPr lang="tr-TR" dirty="0"/>
              <a:t>yer alırlar ve bu süre içinde de genellikle uyumazlar.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825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1275606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Rehberlik Grupları</a:t>
            </a:r>
          </a:p>
          <a:p>
            <a:pPr algn="just"/>
            <a:r>
              <a:rPr lang="tr-TR" dirty="0" smtClean="0"/>
              <a:t>Psikolojik </a:t>
            </a:r>
            <a:r>
              <a:rPr lang="tr-TR" dirty="0"/>
              <a:t>eğitim amaçlı olarak oluşturulan bu gruplarda bilişsel </a:t>
            </a:r>
            <a:r>
              <a:rPr lang="tr-TR" dirty="0" smtClean="0"/>
              <a:t>düzeyde bilgi </a:t>
            </a:r>
            <a:r>
              <a:rPr lang="tr-TR" dirty="0"/>
              <a:t>verme, bilgileri tartışma ortamına sokma ve bu çizgide gerekli </a:t>
            </a:r>
            <a:r>
              <a:rPr lang="tr-TR" dirty="0" smtClean="0"/>
              <a:t>uygulamalar yapma </a:t>
            </a:r>
            <a:r>
              <a:rPr lang="tr-TR" dirty="0"/>
              <a:t>esas alınır. </a:t>
            </a:r>
            <a:r>
              <a:rPr lang="tr-TR" b="1" dirty="0"/>
              <a:t>Büyük grup rehberliği </a:t>
            </a:r>
            <a:r>
              <a:rPr lang="tr-TR" dirty="0"/>
              <a:t>adı verilen </a:t>
            </a:r>
            <a:r>
              <a:rPr lang="tr-TR" dirty="0" smtClean="0"/>
              <a:t>grup çalışmasında</a:t>
            </a:r>
            <a:r>
              <a:rPr lang="tr-TR" dirty="0"/>
              <a:t>, üyelerin gereksinimi olan alanlarda bilgi aktarma, </a:t>
            </a:r>
            <a:r>
              <a:rPr lang="tr-TR" dirty="0" smtClean="0"/>
              <a:t>sunum yapma </a:t>
            </a:r>
            <a:r>
              <a:rPr lang="tr-TR" dirty="0"/>
              <a:t>önemli bir yer tutar. Bu süreçler, film gösterme ya da ders </a:t>
            </a:r>
            <a:r>
              <a:rPr lang="tr-TR" dirty="0" smtClean="0"/>
              <a:t>anlatımı şeklinde </a:t>
            </a:r>
            <a:r>
              <a:rPr lang="tr-TR" dirty="0"/>
              <a:t>gerçekleşebilir. </a:t>
            </a:r>
            <a:r>
              <a:rPr lang="tr-TR" b="1" dirty="0" smtClean="0"/>
              <a:t>Küçük </a:t>
            </a:r>
            <a:r>
              <a:rPr lang="tr-TR" b="1" dirty="0"/>
              <a:t>grup rehberliği </a:t>
            </a:r>
            <a:r>
              <a:rPr lang="tr-TR" dirty="0"/>
              <a:t>adı verilen gruplarda da temel nitelik </a:t>
            </a:r>
            <a:r>
              <a:rPr lang="tr-TR" dirty="0" smtClean="0"/>
              <a:t>bilişsel düzeydedir </a:t>
            </a:r>
            <a:r>
              <a:rPr lang="tr-TR" dirty="0"/>
              <a:t>ve büyük grup rehberliğinin bir devamı olarak nitelendirilir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740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411510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Psikolojik Danışma Grupları</a:t>
            </a:r>
          </a:p>
          <a:p>
            <a:pPr algn="just"/>
            <a:r>
              <a:rPr lang="tr-TR" dirty="0"/>
              <a:t>Bu grupların temel amacı, özellikle duygusal boyutta sorun çözme </a:t>
            </a:r>
            <a:r>
              <a:rPr lang="tr-TR" dirty="0" smtClean="0"/>
              <a:t>ve iyileştirici </a:t>
            </a:r>
            <a:r>
              <a:rPr lang="tr-TR" dirty="0"/>
              <a:t>bir özelliğe sahip olmasıdır. Bu gruplara üyeler, günlük </a:t>
            </a:r>
            <a:r>
              <a:rPr lang="tr-TR" dirty="0" smtClean="0"/>
              <a:t>yaşamlarında zorlanmalı </a:t>
            </a:r>
            <a:r>
              <a:rPr lang="tr-TR" dirty="0"/>
              <a:t>durumlarla baş edebilme amacıyla </a:t>
            </a:r>
            <a:r>
              <a:rPr lang="tr-TR" dirty="0" smtClean="0"/>
              <a:t>katılırlar. Bu </a:t>
            </a:r>
            <a:r>
              <a:rPr lang="tr-TR" dirty="0"/>
              <a:t>grupları yaşayanlar</a:t>
            </a:r>
            <a:r>
              <a:rPr lang="tr-TR" dirty="0" smtClean="0"/>
              <a:t>;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1. Yaşamlarında mutlu olmadıkları ya da zorlanmalı olumsuz </a:t>
            </a:r>
            <a:r>
              <a:rPr lang="tr-TR" dirty="0" smtClean="0"/>
              <a:t>koşul ve </a:t>
            </a:r>
            <a:r>
              <a:rPr lang="tr-TR" dirty="0"/>
              <a:t>durumlarla baş edebilme çabası içinde olurlar.</a:t>
            </a:r>
          </a:p>
          <a:p>
            <a:pPr algn="just"/>
            <a:r>
              <a:rPr lang="tr-TR" dirty="0"/>
              <a:t>2. Kişiler arası ilişkili iletişim sorunlarıyla yüzleşmeye </a:t>
            </a:r>
            <a:r>
              <a:rPr lang="tr-TR" dirty="0" smtClean="0"/>
              <a:t>çalışırlar.</a:t>
            </a:r>
          </a:p>
          <a:p>
            <a:pPr algn="just"/>
            <a:r>
              <a:rPr lang="tr-TR" dirty="0" smtClean="0"/>
              <a:t>3</a:t>
            </a:r>
            <a:r>
              <a:rPr lang="tr-TR" dirty="0"/>
              <a:t>. İçsel gizil güçlerini keşfetmeye </a:t>
            </a:r>
            <a:r>
              <a:rPr lang="tr-TR" dirty="0" smtClean="0"/>
              <a:t>çalışırlar.</a:t>
            </a:r>
            <a:endParaRPr lang="tr-TR" dirty="0"/>
          </a:p>
          <a:p>
            <a:pPr algn="just"/>
            <a:r>
              <a:rPr lang="tr-TR" dirty="0"/>
              <a:t>4. Sorunlarını, duygu ve düşüncelerini güvenlikli bir ortam </a:t>
            </a:r>
            <a:r>
              <a:rPr lang="tr-TR" dirty="0" smtClean="0"/>
              <a:t>içinde açabilme</a:t>
            </a:r>
            <a:r>
              <a:rPr lang="tr-TR" dirty="0"/>
              <a:t>, bu temel içinde geri bildirim alarak kendilerini </a:t>
            </a:r>
            <a:r>
              <a:rPr lang="tr-TR" dirty="0" smtClean="0"/>
              <a:t>gerçekçi olarak </a:t>
            </a:r>
            <a:r>
              <a:rPr lang="tr-TR" dirty="0"/>
              <a:t>tanıyabilme olanağına kavuşabilirler.</a:t>
            </a:r>
          </a:p>
          <a:p>
            <a:pPr algn="just"/>
            <a:r>
              <a:rPr lang="tr-TR" dirty="0"/>
              <a:t>5. “Burada ve şimdi” adı verilen </a:t>
            </a:r>
            <a:r>
              <a:rPr lang="tr-TR" dirty="0" err="1"/>
              <a:t>Gestalt</a:t>
            </a:r>
            <a:r>
              <a:rPr lang="tr-TR" dirty="0"/>
              <a:t> tekniğiyle, geçmişte </a:t>
            </a:r>
            <a:r>
              <a:rPr lang="tr-TR" dirty="0" smtClean="0"/>
              <a:t>yaşadıkları ancak </a:t>
            </a:r>
            <a:r>
              <a:rPr lang="tr-TR" dirty="0"/>
              <a:t>duygularını dile getirmedikleri kimi </a:t>
            </a:r>
            <a:r>
              <a:rPr lang="tr-TR" dirty="0" smtClean="0"/>
              <a:t>yaşantılarını, zorlandıkları</a:t>
            </a:r>
            <a:r>
              <a:rPr lang="tr-TR" dirty="0"/>
              <a:t>, baskı altına aldıkları duyguları, yeniden </a:t>
            </a:r>
            <a:r>
              <a:rPr lang="tr-TR" dirty="0" smtClean="0"/>
              <a:t>yaşayarak </a:t>
            </a:r>
            <a:r>
              <a:rPr lang="tr-TR" dirty="0" err="1" smtClean="0"/>
              <a:t>katarsis</a:t>
            </a:r>
            <a:r>
              <a:rPr lang="tr-TR" dirty="0" smtClean="0"/>
              <a:t> </a:t>
            </a:r>
            <a:r>
              <a:rPr lang="tr-TR" dirty="0"/>
              <a:t>(arınma) ve farkındalık sürecini yaşarlar</a:t>
            </a:r>
            <a:r>
              <a:rPr lang="tr-TR" dirty="0" smtClean="0"/>
              <a:t>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723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127560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Psikoterapi Grupları</a:t>
            </a:r>
          </a:p>
          <a:p>
            <a:pPr algn="just"/>
            <a:r>
              <a:rPr lang="tr-TR" dirty="0" smtClean="0"/>
              <a:t>Bu </a:t>
            </a:r>
            <a:r>
              <a:rPr lang="tr-TR" dirty="0"/>
              <a:t>gruplar, üyelerin duygusal ve davranış bozukluklarının </a:t>
            </a:r>
            <a:r>
              <a:rPr lang="tr-TR" dirty="0" smtClean="0"/>
              <a:t>sağaltımına yönelik </a:t>
            </a:r>
            <a:r>
              <a:rPr lang="tr-TR" dirty="0"/>
              <a:t>amaçlar taşırlar. Üyelerin daha derinlerdeki, bilinçaltı ve </a:t>
            </a:r>
            <a:r>
              <a:rPr lang="tr-TR" dirty="0" smtClean="0"/>
              <a:t>bilinç dışı </a:t>
            </a:r>
            <a:r>
              <a:rPr lang="tr-TR" dirty="0"/>
              <a:t>duygusal yaşantılarına inmeye çalışırlar. Bu grupların </a:t>
            </a:r>
            <a:r>
              <a:rPr lang="tr-TR" dirty="0" smtClean="0"/>
              <a:t>oluştukları yerler </a:t>
            </a:r>
            <a:r>
              <a:rPr lang="tr-TR" dirty="0"/>
              <a:t>farklı olduğu gibi liderlerinin özellikleri, yeterlilik ve </a:t>
            </a:r>
            <a:r>
              <a:rPr lang="tr-TR" dirty="0" smtClean="0"/>
              <a:t>uzmanlık alanları </a:t>
            </a:r>
            <a:r>
              <a:rPr lang="tr-TR" dirty="0"/>
              <a:t>psikiyatrist ya da klinik psikolog ağırlıklı olması gerekir. </a:t>
            </a:r>
            <a:r>
              <a:rPr lang="tr-TR" dirty="0" smtClean="0"/>
              <a:t>Ayrıca üyelerin </a:t>
            </a:r>
            <a:r>
              <a:rPr lang="tr-TR" dirty="0"/>
              <a:t>sıfatları, danışan yerine, “hasta” olarak adlandırılır. </a:t>
            </a:r>
            <a:r>
              <a:rPr lang="tr-TR" dirty="0" smtClean="0"/>
              <a:t>Bunların yanında</a:t>
            </a:r>
            <a:r>
              <a:rPr lang="tr-TR" dirty="0"/>
              <a:t>, kişilik dengesizlikleri, benliğin yeniden yapılandırılması, </a:t>
            </a:r>
            <a:r>
              <a:rPr lang="tr-TR" dirty="0" smtClean="0"/>
              <a:t>hastalara yeni </a:t>
            </a:r>
            <a:r>
              <a:rPr lang="tr-TR" dirty="0"/>
              <a:t>bilgi ve beceriler kazandırma, kişiler arası destek gibi </a:t>
            </a:r>
            <a:r>
              <a:rPr lang="tr-TR" dirty="0" smtClean="0"/>
              <a:t>süreçler bu </a:t>
            </a:r>
            <a:r>
              <a:rPr lang="tr-TR" dirty="0"/>
              <a:t>grupların temel nitelikleri olarak kabul edilir.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35813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771550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Destek ve Kendine Yardım Grupları</a:t>
            </a:r>
          </a:p>
          <a:p>
            <a:pPr algn="just"/>
            <a:r>
              <a:rPr lang="tr-TR" dirty="0" smtClean="0"/>
              <a:t>Özellikle </a:t>
            </a:r>
            <a:r>
              <a:rPr lang="tr-TR" dirty="0"/>
              <a:t>destek gruplarında üyelerin davranış değişiklikleri </a:t>
            </a:r>
            <a:r>
              <a:rPr lang="tr-TR" dirty="0" smtClean="0"/>
              <a:t>amaçlanmaz. Üyelerin </a:t>
            </a:r>
            <a:r>
              <a:rPr lang="tr-TR" dirty="0"/>
              <a:t>kendi sorunlarını anlamalarına, tanımalarına, sorunlarına </a:t>
            </a:r>
            <a:r>
              <a:rPr lang="tr-TR" dirty="0" smtClean="0"/>
              <a:t>ilişkin farkındalık </a:t>
            </a:r>
            <a:r>
              <a:rPr lang="tr-TR" dirty="0"/>
              <a:t>ve iç görü geliştirmelerine yardım edilir. Ayrıca başa </a:t>
            </a:r>
            <a:r>
              <a:rPr lang="tr-TR" dirty="0" smtClean="0"/>
              <a:t>çıkma stratejileri </a:t>
            </a:r>
            <a:r>
              <a:rPr lang="tr-TR" dirty="0"/>
              <a:t>geliştirilir, üyelerin sorunlarının paylaşılmasına çalışılır. </a:t>
            </a:r>
            <a:endParaRPr lang="tr-TR" dirty="0" smtClean="0"/>
          </a:p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Konsültasyon Grupları</a:t>
            </a:r>
          </a:p>
          <a:p>
            <a:pPr algn="just"/>
            <a:r>
              <a:rPr lang="tr-TR" dirty="0"/>
              <a:t>Genel olarak psikolojik danışmaların, psikolojik danışma </a:t>
            </a:r>
            <a:r>
              <a:rPr lang="tr-TR" dirty="0" smtClean="0"/>
              <a:t>verimlerini artırmak </a:t>
            </a:r>
            <a:r>
              <a:rPr lang="tr-TR" dirty="0"/>
              <a:t>amacıyla oluşturulan gruplardır. Danışmanlar kendi </a:t>
            </a:r>
            <a:r>
              <a:rPr lang="tr-TR" dirty="0" smtClean="0"/>
              <a:t>yeterliliklerini ve </a:t>
            </a:r>
            <a:r>
              <a:rPr lang="tr-TR" dirty="0"/>
              <a:t>verimliliklerini artırmak amacıyla, özellikle okullarda </a:t>
            </a:r>
            <a:r>
              <a:rPr lang="tr-TR" dirty="0" smtClean="0"/>
              <a:t>ebeveynler, öğretmenler</a:t>
            </a:r>
            <a:r>
              <a:rPr lang="tr-TR" dirty="0"/>
              <a:t>, yöneticiler, öğrencilerle bu tür gruplar oluştururlar. </a:t>
            </a:r>
            <a:r>
              <a:rPr lang="tr-TR" dirty="0" smtClean="0"/>
              <a:t>Ayrıca iş </a:t>
            </a:r>
            <a:r>
              <a:rPr lang="tr-TR" dirty="0"/>
              <a:t>yerlerinde personel verimliliğini artırmaya yönelik programların </a:t>
            </a:r>
            <a:r>
              <a:rPr lang="tr-TR" dirty="0" smtClean="0"/>
              <a:t>bir bölümü </a:t>
            </a:r>
            <a:r>
              <a:rPr lang="tr-TR" dirty="0"/>
              <a:t>olarak kullanılabilmektedir.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9894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3118"/>
            <a:ext cx="3418060" cy="2241238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395536" y="2139702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i="1" dirty="0">
                <a:solidFill>
                  <a:srgbClr val="C00000"/>
                </a:solidFill>
              </a:rPr>
              <a:t>Etkileşim (</a:t>
            </a:r>
            <a:r>
              <a:rPr lang="tr-TR" b="1" i="1" dirty="0" err="1">
                <a:solidFill>
                  <a:srgbClr val="C00000"/>
                </a:solidFill>
              </a:rPr>
              <a:t>Encounter</a:t>
            </a:r>
            <a:r>
              <a:rPr lang="tr-TR" b="1" i="1" dirty="0">
                <a:solidFill>
                  <a:srgbClr val="C00000"/>
                </a:solidFill>
              </a:rPr>
              <a:t>) Grupları</a:t>
            </a:r>
          </a:p>
          <a:p>
            <a:pPr algn="just"/>
            <a:r>
              <a:rPr lang="tr-TR" dirty="0" smtClean="0"/>
              <a:t>Etkileşim </a:t>
            </a:r>
            <a:r>
              <a:rPr lang="tr-TR" dirty="0"/>
              <a:t>grupları, grupla psikolojik danışmanın en yaygın türü </a:t>
            </a:r>
            <a:r>
              <a:rPr lang="tr-TR" dirty="0" smtClean="0"/>
              <a:t>olarak kabul </a:t>
            </a:r>
            <a:r>
              <a:rPr lang="tr-TR" dirty="0"/>
              <a:t>edilir. 1946’da, insan ilişkileri eğitimi (</a:t>
            </a:r>
            <a:r>
              <a:rPr lang="tr-TR" dirty="0" err="1"/>
              <a:t>training</a:t>
            </a:r>
            <a:r>
              <a:rPr lang="tr-TR" dirty="0"/>
              <a:t> in </a:t>
            </a:r>
            <a:r>
              <a:rPr lang="tr-TR" dirty="0" err="1"/>
              <a:t>human</a:t>
            </a:r>
            <a:r>
              <a:rPr lang="tr-TR" dirty="0"/>
              <a:t>) </a:t>
            </a:r>
            <a:r>
              <a:rPr lang="tr-TR" dirty="0" smtClean="0"/>
              <a:t>adıyla T-grup </a:t>
            </a:r>
            <a:r>
              <a:rPr lang="tr-TR" dirty="0"/>
              <a:t>modeli, özellikle sanayi ve iş merkezli alanlarda etkin bir </a:t>
            </a:r>
            <a:r>
              <a:rPr lang="tr-TR" dirty="0" smtClean="0"/>
              <a:t>uygulama alanı </a:t>
            </a:r>
            <a:r>
              <a:rPr lang="tr-TR" dirty="0"/>
              <a:t>bulur. Özellikle </a:t>
            </a:r>
            <a:r>
              <a:rPr lang="tr-TR" dirty="0" err="1"/>
              <a:t>Gestalt</a:t>
            </a:r>
            <a:r>
              <a:rPr lang="tr-TR" dirty="0"/>
              <a:t> psikoloğu Kurt </a:t>
            </a:r>
            <a:r>
              <a:rPr lang="tr-TR" dirty="0" err="1"/>
              <a:t>Lewin’in</a:t>
            </a:r>
            <a:r>
              <a:rPr lang="tr-TR" dirty="0"/>
              <a:t> başlattığı </a:t>
            </a:r>
            <a:r>
              <a:rPr lang="tr-TR" dirty="0" smtClean="0"/>
              <a:t>bu tür </a:t>
            </a:r>
            <a:r>
              <a:rPr lang="tr-TR" dirty="0"/>
              <a:t>uygulamalar, tartışma ve eğitim ağırlıklı amaçlara yönelikti. </a:t>
            </a:r>
            <a:r>
              <a:rPr lang="tr-TR" dirty="0" smtClean="0"/>
              <a:t>T-grup uygulamaları </a:t>
            </a:r>
            <a:r>
              <a:rPr lang="tr-TR" dirty="0"/>
              <a:t>sonraki yıllarda aşamalı bir biçimde gelişti, terapi ve </a:t>
            </a:r>
            <a:r>
              <a:rPr lang="tr-TR" dirty="0" smtClean="0"/>
              <a:t>klinik ağırlıklı </a:t>
            </a:r>
            <a:r>
              <a:rPr lang="tr-TR" dirty="0"/>
              <a:t>bir çizgiye ulaştı. 1960 ve sonraki yıllarda, özellikle eğitim </a:t>
            </a:r>
            <a:r>
              <a:rPr lang="tr-TR" dirty="0" smtClean="0"/>
              <a:t>kurumlarında rehberlik </a:t>
            </a:r>
            <a:r>
              <a:rPr lang="tr-TR" dirty="0"/>
              <a:t>hizmetleri içinde psikolojik danışma </a:t>
            </a:r>
            <a:r>
              <a:rPr lang="tr-TR" dirty="0" smtClean="0"/>
              <a:t>süreçlerinin temel </a:t>
            </a:r>
            <a:r>
              <a:rPr lang="tr-TR" dirty="0"/>
              <a:t>bir boyutu olarak etkililik gücü kazandı.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284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95536" y="915566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Etkileşim </a:t>
            </a:r>
            <a:r>
              <a:rPr lang="tr-TR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Gruplarının </a:t>
            </a:r>
            <a:r>
              <a:rPr lang="tr-TR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Amaçları</a:t>
            </a:r>
          </a:p>
          <a:p>
            <a:pPr algn="just"/>
            <a:endParaRPr lang="tr-TR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dirty="0"/>
              <a:t>Etkileşim guruplarını da içermek üzere, hemen tüm </a:t>
            </a:r>
            <a:r>
              <a:rPr lang="tr-TR" dirty="0" err="1" smtClean="0"/>
              <a:t>yaşantısal</a:t>
            </a:r>
            <a:r>
              <a:rPr lang="tr-TR" dirty="0" smtClean="0"/>
              <a:t> grupla </a:t>
            </a:r>
            <a:r>
              <a:rPr lang="tr-TR" dirty="0"/>
              <a:t>psikolojik danışma uygulamaları, hiç kuşkusuz çağımızın </a:t>
            </a:r>
            <a:r>
              <a:rPr lang="tr-TR" dirty="0" smtClean="0"/>
              <a:t>toplumlarının toplumsal </a:t>
            </a:r>
            <a:r>
              <a:rPr lang="tr-TR" dirty="0"/>
              <a:t>dinamiklerinin gitgide abartılı biçimde </a:t>
            </a:r>
            <a:r>
              <a:rPr lang="tr-TR" dirty="0" smtClean="0"/>
              <a:t>bireyselleştiği, yalnızlaştığı</a:t>
            </a:r>
            <a:r>
              <a:rPr lang="tr-TR" dirty="0"/>
              <a:t>, kişiler arasındaki ilişki, dayanışma ve iş </a:t>
            </a:r>
            <a:r>
              <a:rPr lang="tr-TR" dirty="0" smtClean="0"/>
              <a:t>birliğinin zayıfladığı </a:t>
            </a:r>
            <a:r>
              <a:rPr lang="tr-TR" dirty="0"/>
              <a:t>insan gereksinmelerinin ürünü olarak çıktığını </a:t>
            </a:r>
            <a:r>
              <a:rPr lang="tr-TR" dirty="0" smtClean="0"/>
              <a:t>söyleyebiliriz. Kimi </a:t>
            </a:r>
            <a:r>
              <a:rPr lang="tr-TR" dirty="0"/>
              <a:t>kez, kendilerine ve dış nesnel gerçekliğe ve başkalarına </a:t>
            </a:r>
            <a:r>
              <a:rPr lang="tr-TR" dirty="0" smtClean="0"/>
              <a:t>yabancılaşan bireylerin</a:t>
            </a:r>
            <a:r>
              <a:rPr lang="tr-TR" dirty="0"/>
              <a:t>, gene kendileriyle yaşam biçimleri arasındaki </a:t>
            </a:r>
            <a:r>
              <a:rPr lang="tr-TR" dirty="0" smtClean="0"/>
              <a:t>çelişkilerin aşılmasında</a:t>
            </a:r>
            <a:r>
              <a:rPr lang="tr-TR" dirty="0"/>
              <a:t>, etkili ve sağlıklı bir kişilik bütünlüğü </a:t>
            </a:r>
            <a:r>
              <a:rPr lang="tr-TR" dirty="0" smtClean="0"/>
              <a:t>geliştirmelerinde önemli </a:t>
            </a:r>
            <a:r>
              <a:rPr lang="tr-TR" dirty="0"/>
              <a:t>ölçüde etken olma rolünü üstlenmiştir denilebilir. </a:t>
            </a:r>
            <a:r>
              <a:rPr lang="tr-TR" dirty="0" smtClean="0"/>
              <a:t>Dahası, bireylerin</a:t>
            </a:r>
            <a:r>
              <a:rPr lang="tr-TR" dirty="0"/>
              <a:t>, öz bilinç, öz güven ve öz değer duyguları </a:t>
            </a:r>
            <a:r>
              <a:rPr lang="tr-TR" dirty="0" smtClean="0"/>
              <a:t>edinmelerinde, kendileriyle </a:t>
            </a:r>
            <a:r>
              <a:rPr lang="tr-TR" dirty="0"/>
              <a:t>ve başkalarıyla daha sağlıklı, etkili iletişim </a:t>
            </a:r>
            <a:r>
              <a:rPr lang="tr-TR" dirty="0" smtClean="0"/>
              <a:t>kurabilmelerinde, farkındalık</a:t>
            </a:r>
            <a:r>
              <a:rPr lang="tr-TR" dirty="0"/>
              <a:t>, yüzleşme becerileri geliştirip, sorunlarla baş </a:t>
            </a:r>
            <a:r>
              <a:rPr lang="tr-TR" dirty="0" smtClean="0"/>
              <a:t>edebilme yeteneği </a:t>
            </a:r>
            <a:r>
              <a:rPr lang="tr-TR" dirty="0"/>
              <a:t>edinebilmelerinde, işlevsel olabilmektedir.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922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90364"/>
            <a:ext cx="8568952" cy="569218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GENEL OLARAK GRUBUN ÖZEL VE</a:t>
            </a:r>
            <a:b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DAVRANIŞSAL AMAÇLARI</a:t>
            </a:r>
            <a:endParaRPr lang="tr-T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467544" y="1491630"/>
            <a:ext cx="58326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"Davranışsal amaçlar" kavramı, ulaşılmak ya da yerleştirilmesi ya </a:t>
            </a:r>
            <a:r>
              <a:rPr lang="tr-TR" dirty="0" smtClean="0"/>
              <a:t>da geliştirilmesi </a:t>
            </a:r>
            <a:r>
              <a:rPr lang="tr-TR" dirty="0"/>
              <a:t>istenen bilişsel, </a:t>
            </a:r>
            <a:r>
              <a:rPr lang="tr-TR" dirty="0" err="1"/>
              <a:t>duyuşsal</a:t>
            </a:r>
            <a:r>
              <a:rPr lang="tr-TR" dirty="0"/>
              <a:t> ve </a:t>
            </a:r>
            <a:r>
              <a:rPr lang="tr-TR" dirty="0" err="1"/>
              <a:t>devinişsel</a:t>
            </a:r>
            <a:r>
              <a:rPr lang="tr-TR" dirty="0"/>
              <a:t> (</a:t>
            </a:r>
            <a:r>
              <a:rPr lang="tr-TR" dirty="0" err="1"/>
              <a:t>psikomotor</a:t>
            </a:r>
            <a:r>
              <a:rPr lang="tr-TR" dirty="0"/>
              <a:t>) </a:t>
            </a:r>
            <a:r>
              <a:rPr lang="tr-TR" dirty="0" smtClean="0"/>
              <a:t>davranışlarla yapılanmış </a:t>
            </a:r>
            <a:r>
              <a:rPr lang="tr-TR" dirty="0"/>
              <a:t>fizyolojik ve psikolojik tepkiler bütünlüğünü </a:t>
            </a:r>
            <a:r>
              <a:rPr lang="tr-TR" dirty="0" smtClean="0"/>
              <a:t>içerir. Grup içinde her üyenin kendine özgü ve grup sürecinden beklentilerini içeren </a:t>
            </a:r>
            <a:r>
              <a:rPr lang="tr-TR" b="1" dirty="0" smtClean="0"/>
              <a:t>özel amaçları </a:t>
            </a:r>
            <a:r>
              <a:rPr lang="tr-TR" dirty="0" smtClean="0"/>
              <a:t>olduğu gibi, grubun da ulaşmak ve geliştirmek istediği davranışsal </a:t>
            </a:r>
            <a:r>
              <a:rPr lang="tr-TR" b="1" dirty="0" smtClean="0"/>
              <a:t>genel amaçları </a:t>
            </a:r>
            <a:r>
              <a:rPr lang="tr-TR" dirty="0" smtClean="0"/>
              <a:t>da vardır. </a:t>
            </a:r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91630"/>
            <a:ext cx="2800615" cy="1862803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467544" y="34502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Önceden </a:t>
            </a:r>
            <a:r>
              <a:rPr lang="tr-TR" dirty="0"/>
              <a:t>programlanmış ya </a:t>
            </a:r>
            <a:r>
              <a:rPr lang="tr-TR" dirty="0" smtClean="0"/>
              <a:t>da yapılandırılmış </a:t>
            </a:r>
            <a:r>
              <a:rPr lang="tr-TR" dirty="0"/>
              <a:t>gruplarda genel amaçlar daha açık seçik ve </a:t>
            </a:r>
            <a:r>
              <a:rPr lang="tr-TR" dirty="0" smtClean="0"/>
              <a:t>belirgindir. Lider, bu tür gruplar içinde bu genel amaçlar yönünde çaba gösterir. Bu tür </a:t>
            </a:r>
            <a:r>
              <a:rPr lang="tr-TR" dirty="0"/>
              <a:t>gruplarda özel amaçlar ya da genel amaçlarla bağdaşmayan, </a:t>
            </a:r>
            <a:r>
              <a:rPr lang="tr-TR" dirty="0" smtClean="0"/>
              <a:t>ilişki olmayan </a:t>
            </a:r>
            <a:r>
              <a:rPr lang="tr-TR" dirty="0"/>
              <a:t>amaçlar geri planda kalabilir.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367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1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1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6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467544" y="1786627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Genel olarak bakıldığında çeşitli kurumlarda uygulanan grupla </a:t>
            </a:r>
            <a:r>
              <a:rPr lang="tr-TR" dirty="0" smtClean="0"/>
              <a:t>psikolojik danışmanın </a:t>
            </a:r>
            <a:r>
              <a:rPr lang="tr-TR" dirty="0"/>
              <a:t>genel amaçları şöyle sıralanabilir:</a:t>
            </a:r>
          </a:p>
          <a:p>
            <a:pPr algn="just"/>
            <a:r>
              <a:rPr lang="tr-TR" dirty="0"/>
              <a:t>1. Kişiler arası ilişki ve iletişim becerilerinin </a:t>
            </a:r>
            <a:r>
              <a:rPr lang="tr-TR" dirty="0" smtClean="0"/>
              <a:t>geliştirilmesi.</a:t>
            </a:r>
            <a:endParaRPr lang="tr-TR" dirty="0"/>
          </a:p>
          <a:p>
            <a:pPr algn="just"/>
            <a:r>
              <a:rPr lang="tr-TR" dirty="0"/>
              <a:t>2. Üyelerin davranışsal amaçlarının </a:t>
            </a:r>
            <a:r>
              <a:rPr lang="tr-TR" dirty="0" smtClean="0"/>
              <a:t>geçekleştirilmesi.</a:t>
            </a:r>
            <a:endParaRPr lang="tr-TR" dirty="0"/>
          </a:p>
          <a:p>
            <a:pPr algn="just"/>
            <a:r>
              <a:rPr lang="tr-TR" dirty="0"/>
              <a:t>3. Üyelerin duygu, değer ve tutumları üzerinde </a:t>
            </a:r>
            <a:r>
              <a:rPr lang="tr-TR" dirty="0" smtClean="0"/>
              <a:t>odaklaşmak.</a:t>
            </a:r>
            <a:endParaRPr lang="tr-TR" dirty="0"/>
          </a:p>
          <a:p>
            <a:pPr algn="just"/>
            <a:r>
              <a:rPr lang="tr-TR" dirty="0"/>
              <a:t>4. Gruplarda, üyelerin günlük yaşamda geçmiş ya da şimdiki </a:t>
            </a:r>
            <a:r>
              <a:rPr lang="tr-TR" dirty="0" smtClean="0"/>
              <a:t>zaman boyutlarında </a:t>
            </a:r>
            <a:r>
              <a:rPr lang="tr-TR" dirty="0"/>
              <a:t>zorlandıkları, baş etme ve uyum sorunları </a:t>
            </a:r>
            <a:r>
              <a:rPr lang="tr-TR" dirty="0" smtClean="0"/>
              <a:t>yaşadıkları sorunlar </a:t>
            </a:r>
            <a:r>
              <a:rPr lang="tr-TR" dirty="0"/>
              <a:t>üzerinde </a:t>
            </a:r>
            <a:r>
              <a:rPr lang="tr-TR" dirty="0" smtClean="0"/>
              <a:t>durmak.</a:t>
            </a:r>
            <a:endParaRPr lang="tr-TR" dirty="0"/>
          </a:p>
          <a:p>
            <a:pPr algn="just"/>
            <a:r>
              <a:rPr lang="tr-TR" dirty="0"/>
              <a:t>5. Üyelere sosyal beceriler </a:t>
            </a:r>
            <a:r>
              <a:rPr lang="tr-TR" dirty="0" smtClean="0"/>
              <a:t>kazandırmak.</a:t>
            </a:r>
            <a:endParaRPr lang="tr-TR" dirty="0"/>
          </a:p>
          <a:p>
            <a:pPr algn="just"/>
            <a:r>
              <a:rPr lang="tr-TR" dirty="0"/>
              <a:t>6. Üyelere yeni davranışlar kazandırmak yeni yaşantılarla </a:t>
            </a:r>
            <a:r>
              <a:rPr lang="tr-TR" dirty="0" smtClean="0"/>
              <a:t>zenginleştirmek.</a:t>
            </a:r>
            <a:endParaRPr lang="tr-TR" dirty="0"/>
          </a:p>
        </p:txBody>
      </p:sp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467544" y="699542"/>
            <a:ext cx="8568952" cy="493563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Genel Olarak Grupla Psikolojik Danışmanın Amaçları</a:t>
            </a:r>
          </a:p>
        </p:txBody>
      </p:sp>
    </p:spTree>
    <p:extLst>
      <p:ext uri="{BB962C8B-B14F-4D97-AF65-F5344CB8AC3E}">
        <p14:creationId xmlns:p14="http://schemas.microsoft.com/office/powerpoint/2010/main" val="49894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75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83518"/>
            <a:ext cx="8568952" cy="493563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Ön Görüşme ve </a:t>
            </a: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Grubun Davranışsal Amaçları</a:t>
            </a:r>
            <a:endParaRPr lang="tr-TR" sz="3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67544" y="242773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 oturumlarının başlangıç evresinde ya da ön görüşme </a:t>
            </a:r>
            <a:r>
              <a:rPr lang="tr-TR" dirty="0" smtClean="0"/>
              <a:t>sürecinde, üyelerin </a:t>
            </a:r>
            <a:r>
              <a:rPr lang="tr-TR" dirty="0"/>
              <a:t>davranışsal amaçlar oluşturulur. Ancak grup oturumlarının </a:t>
            </a:r>
            <a:r>
              <a:rPr lang="tr-TR" dirty="0" smtClean="0"/>
              <a:t>sonraki aşamalarında </a:t>
            </a:r>
            <a:r>
              <a:rPr lang="tr-TR" dirty="0"/>
              <a:t>da, danışman yardımıyla davranışsal amaçlar </a:t>
            </a:r>
            <a:r>
              <a:rPr lang="tr-TR" dirty="0" smtClean="0"/>
              <a:t>ortaya konabilir. </a:t>
            </a:r>
          </a:p>
        </p:txBody>
      </p:sp>
    </p:spTree>
    <p:extLst>
      <p:ext uri="{BB962C8B-B14F-4D97-AF65-F5344CB8AC3E}">
        <p14:creationId xmlns:p14="http://schemas.microsoft.com/office/powerpoint/2010/main" val="100807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67544" y="872589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Davranışsal amaçlar oluşturulurken, aşağıdaki ilkeleri dikkate almak gerekir:</a:t>
            </a:r>
          </a:p>
          <a:p>
            <a:pPr algn="just"/>
            <a:endParaRPr lang="tr-TR" dirty="0"/>
          </a:p>
          <a:p>
            <a:pPr marL="342900" indent="-342900" algn="just">
              <a:buFont typeface="+mj-lt"/>
              <a:buAutoNum type="alphaUcPeriod"/>
            </a:pPr>
            <a:r>
              <a:rPr lang="tr-TR" dirty="0"/>
              <a:t>Davranışsal amaçlar, gerçekçi olmalıdır.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tr-TR" dirty="0"/>
              <a:t>Amaçlar olumlu tümcelerle anlatılmalıdır.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tr-TR" dirty="0"/>
              <a:t>Amaçların belirlenmesinde danışana aşağıdakilerin benzeri sorular sorulabilir?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tr-TR" dirty="0"/>
              <a:t>Amaçlar, doğrudan danışan beklentilerine ve gereksinmelerine uygun olarak oluşturulmalıdır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lphaUcPeriod" startAt="5"/>
            </a:pPr>
            <a:r>
              <a:rPr lang="tr-TR" dirty="0" smtClean="0"/>
              <a:t>Amaçlar</a:t>
            </a:r>
            <a:r>
              <a:rPr lang="tr-TR" dirty="0"/>
              <a:t>, açık seçik ve belirgin, somut </a:t>
            </a:r>
            <a:r>
              <a:rPr lang="tr-TR" dirty="0" smtClean="0"/>
              <a:t>olmalıdır.</a:t>
            </a:r>
          </a:p>
          <a:p>
            <a:pPr marL="342900" indent="-342900" algn="just">
              <a:buAutoNum type="alphaUcPeriod" startAt="5"/>
            </a:pPr>
            <a:r>
              <a:rPr lang="tr-TR" dirty="0" smtClean="0"/>
              <a:t>Danışanın </a:t>
            </a:r>
            <a:r>
              <a:rPr lang="tr-TR" dirty="0"/>
              <a:t>algılayamayacağı amaç tümcelerinden </a:t>
            </a:r>
            <a:r>
              <a:rPr lang="tr-TR" dirty="0" smtClean="0"/>
              <a:t>kaçınılmalıdır.</a:t>
            </a:r>
          </a:p>
          <a:p>
            <a:pPr marL="342900" indent="-342900" algn="just">
              <a:buAutoNum type="alphaUcPeriod" startAt="5"/>
            </a:pPr>
            <a:r>
              <a:rPr lang="tr-TR" dirty="0" smtClean="0"/>
              <a:t>Danışan </a:t>
            </a:r>
            <a:r>
              <a:rPr lang="tr-TR" dirty="0"/>
              <a:t>amaçlarını gerçekleştirmek için neler yapmalıdır? </a:t>
            </a:r>
            <a:r>
              <a:rPr lang="tr-TR" dirty="0" smtClean="0"/>
              <a:t>Hangi davranışsal </a:t>
            </a:r>
            <a:r>
              <a:rPr lang="tr-TR" dirty="0"/>
              <a:t>yenilenmeler ortaya çıkmalıdır?</a:t>
            </a:r>
          </a:p>
        </p:txBody>
      </p:sp>
    </p:spTree>
    <p:extLst>
      <p:ext uri="{BB962C8B-B14F-4D97-AF65-F5344CB8AC3E}">
        <p14:creationId xmlns:p14="http://schemas.microsoft.com/office/powerpoint/2010/main" val="82718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562372"/>
            <a:ext cx="8568952" cy="569218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Grupla Psikolojik Danışma ve </a:t>
            </a:r>
            <a:r>
              <a:rPr lang="tr-T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</a:t>
            </a: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Rehberliği</a:t>
            </a:r>
            <a:endParaRPr lang="tr-T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1797660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 rehberliği, çeşitli eğitim ve mesleki kurumlarda uygulanan, </a:t>
            </a:r>
            <a:r>
              <a:rPr lang="tr-TR" dirty="0" smtClean="0"/>
              <a:t>bireylere çeşitli </a:t>
            </a:r>
            <a:r>
              <a:rPr lang="tr-TR" dirty="0"/>
              <a:t>paket programlar yardımıyla, o kurumun temel </a:t>
            </a:r>
            <a:r>
              <a:rPr lang="tr-TR" dirty="0" smtClean="0"/>
              <a:t>gereksinmelerini karşılamak </a:t>
            </a:r>
            <a:r>
              <a:rPr lang="tr-TR" dirty="0"/>
              <a:t>amacıyla bilgi ve donanım vermek amacıyla yapılan bir </a:t>
            </a:r>
            <a:r>
              <a:rPr lang="tr-TR" dirty="0" smtClean="0"/>
              <a:t>grup danışmanlığı </a:t>
            </a:r>
            <a:r>
              <a:rPr lang="tr-TR" dirty="0"/>
              <a:t>ve hizmet etkinliğidir.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/>
              <a:t>Grup rehberliğinin hemen her ortamda gerçekleşebilir olma </a:t>
            </a:r>
            <a:r>
              <a:rPr lang="tr-TR" dirty="0" smtClean="0"/>
              <a:t>niteliğine karşılık</a:t>
            </a:r>
            <a:r>
              <a:rPr lang="tr-TR" dirty="0"/>
              <a:t>, grupla psikolojik danışmanın gündemli olmanın </a:t>
            </a:r>
            <a:r>
              <a:rPr lang="tr-TR" dirty="0" smtClean="0"/>
              <a:t>yanında belirli </a:t>
            </a:r>
            <a:r>
              <a:rPr lang="tr-TR" dirty="0"/>
              <a:t>özel ortam ve mekânlara gereksinimi vardır. Grupla </a:t>
            </a:r>
            <a:r>
              <a:rPr lang="tr-TR" dirty="0" smtClean="0"/>
              <a:t>psikolojik danışma </a:t>
            </a:r>
            <a:r>
              <a:rPr lang="tr-TR" dirty="0"/>
              <a:t>gündemsizdir, dahası önceden yapılandırılma özelliği de </a:t>
            </a:r>
            <a:r>
              <a:rPr lang="tr-TR" dirty="0" smtClean="0"/>
              <a:t>yoktur. Üyeler </a:t>
            </a:r>
            <a:r>
              <a:rPr lang="tr-TR" dirty="0"/>
              <a:t>kendiliğinden ve tüm doğal olma özellikleriyle kendilerini </a:t>
            </a:r>
            <a:r>
              <a:rPr lang="tr-TR" dirty="0" smtClean="0"/>
              <a:t>açmaya çalışırlar</a:t>
            </a:r>
            <a:r>
              <a:rPr lang="tr-TR" dirty="0"/>
              <a:t>. Ayrıca grupla psikolojik danışma, grupla psikolojik </a:t>
            </a:r>
            <a:r>
              <a:rPr lang="tr-TR" dirty="0" smtClean="0"/>
              <a:t>terapi adı </a:t>
            </a:r>
            <a:r>
              <a:rPr lang="tr-TR" dirty="0"/>
              <a:t>verilen psikolojik sağlıkla ilgili uygulamalara da açık olma </a:t>
            </a:r>
            <a:r>
              <a:rPr lang="tr-TR" dirty="0" smtClean="0"/>
              <a:t>nitelikleriyle de </a:t>
            </a:r>
            <a:r>
              <a:rPr lang="tr-TR" dirty="0"/>
              <a:t>tanınırlar.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719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8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782043"/>
            <a:ext cx="8568952" cy="493563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Grupla Psikolojik Danışma </a:t>
            </a: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Bireysel </a:t>
            </a:r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Psikolojik Danışma</a:t>
            </a:r>
            <a:endParaRPr lang="tr-TR" sz="3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67544" y="199568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tr-TR" dirty="0" smtClean="0"/>
              <a:t>Bireysel </a:t>
            </a:r>
            <a:r>
              <a:rPr lang="tr-TR" dirty="0"/>
              <a:t>psikolojik danışma, danışan ve danışman adı </a:t>
            </a:r>
            <a:r>
              <a:rPr lang="tr-TR" dirty="0" smtClean="0"/>
              <a:t>verilen, yani </a:t>
            </a:r>
            <a:r>
              <a:rPr lang="tr-TR" dirty="0"/>
              <a:t>birinin alanında uzman, diğerinin yardım alma amacıyla </a:t>
            </a:r>
            <a:r>
              <a:rPr lang="tr-TR" dirty="0" smtClean="0"/>
              <a:t>danışma sürecine </a:t>
            </a:r>
            <a:r>
              <a:rPr lang="tr-TR" dirty="0"/>
              <a:t>katılan iki kişinin, birbirleriyle etkileşimli, </a:t>
            </a:r>
            <a:r>
              <a:rPr lang="tr-TR" dirty="0" smtClean="0"/>
              <a:t>ilişkili süreç </a:t>
            </a:r>
            <a:r>
              <a:rPr lang="tr-TR" dirty="0"/>
              <a:t>içinde gerçekleştirdikleri bir danışma türü ya da uygulamasıdır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/>
            </a:pPr>
            <a:endParaRPr lang="tr-TR" dirty="0" smtClean="0"/>
          </a:p>
          <a:p>
            <a:pPr marL="342900" indent="-342900" algn="just">
              <a:buAutoNum type="arabicPeriod"/>
            </a:pPr>
            <a:r>
              <a:rPr lang="tr-TR" dirty="0"/>
              <a:t>Grupla psikolojik danışmanın ise, lider ve grup üyelerinden </a:t>
            </a:r>
            <a:r>
              <a:rPr lang="tr-TR" dirty="0" smtClean="0"/>
              <a:t>oluşan dinamik </a:t>
            </a:r>
            <a:r>
              <a:rPr lang="tr-TR" dirty="0"/>
              <a:t>bir toplumsal birim olma niteliği vardır. Grup </a:t>
            </a:r>
            <a:r>
              <a:rPr lang="tr-TR" dirty="0" smtClean="0"/>
              <a:t>dinamiği, grup </a:t>
            </a:r>
            <a:r>
              <a:rPr lang="tr-TR" dirty="0"/>
              <a:t>üyeleri ve lider arasındaki etkileşimli süreçle </a:t>
            </a:r>
            <a:r>
              <a:rPr lang="tr-TR" dirty="0" smtClean="0"/>
              <a:t>gerçekleşir.</a:t>
            </a:r>
          </a:p>
        </p:txBody>
      </p:sp>
    </p:spTree>
    <p:extLst>
      <p:ext uri="{BB962C8B-B14F-4D97-AF65-F5344CB8AC3E}">
        <p14:creationId xmlns:p14="http://schemas.microsoft.com/office/powerpoint/2010/main" val="242467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9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67544" y="1203598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 startAt="3"/>
            </a:pPr>
            <a:r>
              <a:rPr lang="tr-TR" dirty="0" smtClean="0"/>
              <a:t>Bireysel </a:t>
            </a:r>
            <a:r>
              <a:rPr lang="tr-TR" dirty="0"/>
              <a:t>psikolojik danışma yaklaşık, 50-55 dakikalık bir </a:t>
            </a:r>
            <a:r>
              <a:rPr lang="tr-TR" dirty="0" smtClean="0"/>
              <a:t>süreyi kapsamasına </a:t>
            </a:r>
            <a:r>
              <a:rPr lang="tr-TR" dirty="0"/>
              <a:t>karşın, grupla psikolojik danışmanın süresi </a:t>
            </a:r>
            <a:r>
              <a:rPr lang="tr-TR" dirty="0" smtClean="0"/>
              <a:t>ortalama 90 </a:t>
            </a:r>
            <a:r>
              <a:rPr lang="tr-TR" dirty="0"/>
              <a:t>dakika olarak belirlenmiştir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 startAt="3"/>
            </a:pPr>
            <a:endParaRPr lang="tr-TR" dirty="0" smtClean="0"/>
          </a:p>
          <a:p>
            <a:pPr marL="342900" indent="-342900" algn="just">
              <a:buAutoNum type="arabicPeriod" startAt="3"/>
            </a:pPr>
            <a:r>
              <a:rPr lang="tr-TR" dirty="0"/>
              <a:t>Grupla psikolojik danışmanın sosyal olma niteliği </a:t>
            </a:r>
            <a:r>
              <a:rPr lang="tr-TR" dirty="0" smtClean="0"/>
              <a:t>yüzünden, grup </a:t>
            </a:r>
            <a:r>
              <a:rPr lang="tr-TR" dirty="0"/>
              <a:t>süreci içinde kazanılan davranışların toplumsal </a:t>
            </a:r>
            <a:r>
              <a:rPr lang="tr-TR" dirty="0" smtClean="0"/>
              <a:t>yaşama yansıtılmaları </a:t>
            </a:r>
            <a:r>
              <a:rPr lang="tr-TR" dirty="0"/>
              <a:t>daha kolay ve etkili olur</a:t>
            </a:r>
            <a:r>
              <a:rPr lang="tr-TR" dirty="0" smtClean="0"/>
              <a:t>.</a:t>
            </a:r>
          </a:p>
          <a:p>
            <a:pPr marL="342900" indent="-342900" algn="just">
              <a:buAutoNum type="arabicPeriod" startAt="3"/>
            </a:pPr>
            <a:endParaRPr lang="tr-TR" dirty="0" smtClean="0"/>
          </a:p>
          <a:p>
            <a:pPr marL="342900" indent="-342900" algn="just">
              <a:buAutoNum type="arabicPeriod" startAt="3"/>
            </a:pPr>
            <a:r>
              <a:rPr lang="tr-TR" dirty="0"/>
              <a:t>Bir grup yaşantısı içinde, her üye çeşitli sorunlarla ilgili </a:t>
            </a:r>
            <a:r>
              <a:rPr lang="tr-TR" dirty="0" smtClean="0"/>
              <a:t>çözüm önerileri </a:t>
            </a:r>
            <a:r>
              <a:rPr lang="tr-TR" dirty="0"/>
              <a:t>ya da örnekleri üretilebildiğinde, denilebilir ki, </a:t>
            </a:r>
            <a:r>
              <a:rPr lang="tr-TR" dirty="0" smtClean="0"/>
              <a:t>grupla psikolojik </a:t>
            </a:r>
            <a:r>
              <a:rPr lang="tr-TR" dirty="0"/>
              <a:t>danışmada üye sayısı ölçüsünde çözüm önerileri </a:t>
            </a:r>
            <a:r>
              <a:rPr lang="tr-TR" dirty="0" smtClean="0"/>
              <a:t>ortaya çıkabilir</a:t>
            </a:r>
            <a:r>
              <a:rPr lang="tr-TR" dirty="0"/>
              <a:t>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2313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467544" y="2139702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Grup yaşantısı içinde yer alan küçük ölçekli evren özelliği, büyük </a:t>
            </a:r>
            <a:r>
              <a:rPr lang="tr-TR" dirty="0" smtClean="0"/>
              <a:t>ölçekli evren </a:t>
            </a:r>
            <a:r>
              <a:rPr lang="tr-TR" dirty="0"/>
              <a:t>(</a:t>
            </a:r>
            <a:r>
              <a:rPr lang="tr-TR" dirty="0" err="1"/>
              <a:t>makrokozmos</a:t>
            </a:r>
            <a:r>
              <a:rPr lang="tr-TR" dirty="0"/>
              <a:t>) özelliğinin küçük bir örneği ya da modeli </a:t>
            </a:r>
            <a:r>
              <a:rPr lang="tr-TR" dirty="0" smtClean="0"/>
              <a:t>sayılır. </a:t>
            </a:r>
            <a:r>
              <a:rPr lang="tr-TR" dirty="0" err="1" smtClean="0"/>
              <a:t>Mikrokozmosda</a:t>
            </a:r>
            <a:r>
              <a:rPr lang="tr-TR" dirty="0" smtClean="0"/>
              <a:t> </a:t>
            </a:r>
            <a:r>
              <a:rPr lang="tr-TR" dirty="0"/>
              <a:t>üyelerin kazandıkları davranışsal özellikler, gerçek </a:t>
            </a:r>
            <a:r>
              <a:rPr lang="tr-TR" dirty="0" smtClean="0"/>
              <a:t>toplumsal yaşama </a:t>
            </a:r>
            <a:r>
              <a:rPr lang="tr-TR" dirty="0"/>
              <a:t>yansır. Böylece iki alanın etkileşimi, yeni bir </a:t>
            </a:r>
            <a:r>
              <a:rPr lang="tr-TR" dirty="0" smtClean="0"/>
              <a:t>bileşim (sentez</a:t>
            </a:r>
            <a:r>
              <a:rPr lang="tr-TR" dirty="0"/>
              <a:t>) olarak ortaya çıkar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Grupla psikolojik danışmada üyeler “hasta” değillerdir. Çeşitli </a:t>
            </a:r>
            <a:r>
              <a:rPr lang="tr-TR" dirty="0" smtClean="0"/>
              <a:t>uyum sorunları</a:t>
            </a:r>
            <a:r>
              <a:rPr lang="tr-TR" dirty="0"/>
              <a:t>, çatışmalar ve kararsızlıklar, abartılı kaygılar, iletişim ve </a:t>
            </a:r>
            <a:r>
              <a:rPr lang="tr-TR" dirty="0" smtClean="0"/>
              <a:t>öğrenme güçlükleri</a:t>
            </a:r>
            <a:r>
              <a:rPr lang="tr-TR" dirty="0"/>
              <a:t>, sorunlarıyla baş edememe, kendilerini </a:t>
            </a:r>
            <a:r>
              <a:rPr lang="tr-TR" dirty="0" smtClean="0"/>
              <a:t>tanıyamama, yetenek </a:t>
            </a:r>
            <a:r>
              <a:rPr lang="tr-TR" dirty="0"/>
              <a:t>ve ilgilerinin farkında olamama gibi davranışsal belirtiler </a:t>
            </a:r>
            <a:r>
              <a:rPr lang="tr-TR" dirty="0" smtClean="0"/>
              <a:t>içinde yaşamakta </a:t>
            </a:r>
            <a:r>
              <a:rPr lang="tr-TR" dirty="0"/>
              <a:t>olabilirler.</a:t>
            </a:r>
            <a:endParaRPr lang="tr-TR" dirty="0"/>
          </a:p>
        </p:txBody>
      </p:sp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467544" y="782043"/>
            <a:ext cx="8568952" cy="493563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Grubun Küçük Ölçekli Evren (</a:t>
            </a:r>
            <a:r>
              <a:rPr lang="tr-TR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Mikrokozmos</a:t>
            </a:r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Özelliğinin Büyük </a:t>
            </a:r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Ölçekli Toplumsal Yaşama (</a:t>
            </a:r>
            <a:r>
              <a:rPr lang="tr-TR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Makrokozmos</a:t>
            </a:r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Aktarımı</a:t>
            </a:r>
          </a:p>
        </p:txBody>
      </p:sp>
    </p:spTree>
    <p:extLst>
      <p:ext uri="{BB962C8B-B14F-4D97-AF65-F5344CB8AC3E}">
        <p14:creationId xmlns:p14="http://schemas.microsoft.com/office/powerpoint/2010/main" val="70759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95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782043"/>
            <a:ext cx="8568952" cy="493563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Toplumsal Bir Küçük Ölçekli </a:t>
            </a: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Mikrokozmos</a:t>
            </a:r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Olarak Grup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67544" y="1995686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i="1" dirty="0" smtClean="0"/>
              <a:t>Serbest </a:t>
            </a:r>
            <a:r>
              <a:rPr lang="tr-TR" i="1" dirty="0"/>
              <a:t>etkileşim özellikleri gösteren bir grup, kimi yapısal </a:t>
            </a:r>
            <a:r>
              <a:rPr lang="tr-TR" i="1" dirty="0" smtClean="0"/>
              <a:t>sınırlamalarla birlikte </a:t>
            </a:r>
            <a:r>
              <a:rPr lang="tr-TR" i="1" dirty="0"/>
              <a:t>zamanla katılanların toplumsal mikro kozmosuna </a:t>
            </a:r>
            <a:r>
              <a:rPr lang="tr-TR" i="1" dirty="0" smtClean="0"/>
              <a:t>dönüşecektir. Yeterli </a:t>
            </a:r>
            <a:r>
              <a:rPr lang="tr-TR" i="1" dirty="0"/>
              <a:t>zaman verildiğinde her bir danışan, kendisi olmaya </a:t>
            </a:r>
            <a:r>
              <a:rPr lang="tr-TR" i="1" dirty="0" smtClean="0"/>
              <a:t>başlayacaktır. Kişi </a:t>
            </a:r>
            <a:r>
              <a:rPr lang="tr-TR" i="1" dirty="0"/>
              <a:t>grup üyeleriyle tıpkı kendi toplumsal ortamı </a:t>
            </a:r>
            <a:r>
              <a:rPr lang="tr-TR" i="1" dirty="0" smtClean="0"/>
              <a:t>içindeymişçesine ilişki </a:t>
            </a:r>
            <a:r>
              <a:rPr lang="tr-TR" i="1" dirty="0"/>
              <a:t>kuracak, grup içinde alışageldiği kişiler arası evreni yeniden </a:t>
            </a:r>
            <a:r>
              <a:rPr lang="tr-TR" i="1" dirty="0" smtClean="0"/>
              <a:t>yaratacaktır. Başka </a:t>
            </a:r>
            <a:r>
              <a:rPr lang="tr-TR" i="1" dirty="0"/>
              <a:t>bir deyimle, kişilerarası uyumsuz toplumsal </a:t>
            </a:r>
            <a:r>
              <a:rPr lang="tr-TR" i="1" dirty="0" smtClean="0"/>
              <a:t>davranışlarını grup </a:t>
            </a:r>
            <a:r>
              <a:rPr lang="tr-TR" i="1" dirty="0"/>
              <a:t>içinde göstermeye başlayacaklardır; onlar açısından </a:t>
            </a:r>
            <a:r>
              <a:rPr lang="tr-TR" i="1" dirty="0" smtClean="0"/>
              <a:t>patolojilerinin tanımlanması </a:t>
            </a:r>
            <a:r>
              <a:rPr lang="tr-TR" i="1" dirty="0"/>
              <a:t>gerekmektedir. Er ya da geç bunu grup </a:t>
            </a:r>
            <a:r>
              <a:rPr lang="tr-TR" i="1" dirty="0" smtClean="0"/>
              <a:t>üyelerinin gözleri </a:t>
            </a:r>
            <a:r>
              <a:rPr lang="tr-TR" i="1" dirty="0"/>
              <a:t>önüne </a:t>
            </a:r>
            <a:r>
              <a:rPr lang="tr-TR" i="1" dirty="0" smtClean="0"/>
              <a:t>sereceklerdir.</a:t>
            </a:r>
          </a:p>
        </p:txBody>
      </p:sp>
    </p:spTree>
    <p:extLst>
      <p:ext uri="{BB962C8B-B14F-4D97-AF65-F5344CB8AC3E}">
        <p14:creationId xmlns:p14="http://schemas.microsoft.com/office/powerpoint/2010/main" val="313966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6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2725</Words>
  <Application>Microsoft Office PowerPoint</Application>
  <PresentationFormat>Ekran Gösterisi (16:9)</PresentationFormat>
  <Paragraphs>112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5" baseType="lpstr">
      <vt:lpstr>Arial</vt:lpstr>
      <vt:lpstr>Calibri</vt:lpstr>
      <vt:lpstr>Ofis Teması</vt:lpstr>
      <vt:lpstr>PowerPoint Sunusu</vt:lpstr>
      <vt:lpstr>PowerPoint Sunusu</vt:lpstr>
      <vt:lpstr>GRUPLA PSİKOLOJİK DANIŞMAYA BAŞLARKEN</vt:lpstr>
      <vt:lpstr>GRUPLA PSİKOLOJİK DANIŞMANIN ÇAĞIMIZIN İNSAN GERÇEĞİNDEKİ ÖNEMİ VE İŞLEVİ</vt:lpstr>
      <vt:lpstr>PowerPoint Sunusu</vt:lpstr>
      <vt:lpstr>GRUP NEDİR?</vt:lpstr>
      <vt:lpstr>PowerPoint Sunusu</vt:lpstr>
      <vt:lpstr>Tarihsel Gelişim</vt:lpstr>
      <vt:lpstr>Grupla Psikolojik Danışmanın  Temel Nitelikleri</vt:lpstr>
      <vt:lpstr>GRUP TÜRLERİ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GENEL OLARAK GRUBUN ÖZEL VE DAVRANIŞSAL AMAÇLARI</vt:lpstr>
      <vt:lpstr>Genel Olarak Grupla Psikolojik Danışmanın Amaçları</vt:lpstr>
      <vt:lpstr>Ön Görüşme ve  Grubun Davranışsal Amaçları</vt:lpstr>
      <vt:lpstr>PowerPoint Sunusu</vt:lpstr>
      <vt:lpstr>Grupla Psikolojik Danışma ve  Grup Rehberliği</vt:lpstr>
      <vt:lpstr>Grupla Psikolojik Danışma  ve Bireysel Psikolojik Danışma</vt:lpstr>
      <vt:lpstr>PowerPoint Sunusu</vt:lpstr>
      <vt:lpstr>Grubun Küçük Ölçekli Evren (Mikrokozmos) Özelliğinin Büyük Ölçekli Toplumsal Yaşama (Makrokozmos) Aktarımı</vt:lpstr>
      <vt:lpstr>Toplumsal Bir Küçük Ölçekli  (Mikrokozmos) Olarak Grup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ronaldinho424</cp:lastModifiedBy>
  <cp:revision>171</cp:revision>
  <dcterms:created xsi:type="dcterms:W3CDTF">2018-04-25T21:29:50Z</dcterms:created>
  <dcterms:modified xsi:type="dcterms:W3CDTF">2018-05-11T13:58:38Z</dcterms:modified>
</cp:coreProperties>
</file>