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313" r:id="rId3"/>
    <p:sldId id="259" r:id="rId4"/>
    <p:sldId id="314" r:id="rId5"/>
    <p:sldId id="260" r:id="rId6"/>
    <p:sldId id="315" r:id="rId7"/>
    <p:sldId id="316" r:id="rId8"/>
    <p:sldId id="262" r:id="rId9"/>
    <p:sldId id="264" r:id="rId10"/>
    <p:sldId id="317" r:id="rId11"/>
    <p:sldId id="318" r:id="rId12"/>
    <p:sldId id="319" r:id="rId13"/>
    <p:sldId id="288" r:id="rId14"/>
    <p:sldId id="289" r:id="rId15"/>
    <p:sldId id="304" r:id="rId16"/>
    <p:sldId id="305" r:id="rId17"/>
    <p:sldId id="307" r:id="rId18"/>
    <p:sldId id="308" r:id="rId19"/>
    <p:sldId id="310" r:id="rId20"/>
    <p:sldId id="311"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Lst>
  <p:sldSz cx="9144000" cy="5143500" type="screen16x9"/>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AD2B"/>
    <a:srgbClr val="3ADE14"/>
    <a:srgbClr val="82C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6433" autoAdjust="0"/>
  </p:normalViewPr>
  <p:slideViewPr>
    <p:cSldViewPr>
      <p:cViewPr varScale="1">
        <p:scale>
          <a:sx n="154" d="100"/>
          <a:sy n="154" d="100"/>
        </p:scale>
        <p:origin x="360"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75F9996-6A5C-449C-BF43-2C71EC026A7A}" type="datetimeFigureOut">
              <a:rPr lang="tr-TR" smtClean="0"/>
              <a:t>12.05.2018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289651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5F9996-6A5C-449C-BF43-2C71EC026A7A}" type="datetimeFigureOut">
              <a:rPr lang="tr-TR" smtClean="0"/>
              <a:t>12.05.2018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3714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75F9996-6A5C-449C-BF43-2C71EC026A7A}" type="datetimeFigureOut">
              <a:rPr lang="tr-TR" smtClean="0"/>
              <a:t>12.05.2018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5997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75F9996-6A5C-449C-BF43-2C71EC026A7A}" type="datetimeFigureOut">
              <a:rPr lang="tr-TR" smtClean="0"/>
              <a:t>12.05.2018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172297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05979"/>
            <a:ext cx="8229600" cy="85725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75F9996-6A5C-449C-BF43-2C71EC026A7A}" type="datetimeFigureOut">
              <a:rPr lang="tr-TR" smtClean="0"/>
              <a:t>12.05.2018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2700916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75F9996-6A5C-449C-BF43-2C71EC026A7A}" type="datetimeFigureOut">
              <a:rPr lang="tr-TR" smtClean="0"/>
              <a:t>12.05.2018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3296218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75F9996-6A5C-449C-BF43-2C71EC026A7A}" type="datetimeFigureOut">
              <a:rPr lang="tr-TR" smtClean="0"/>
              <a:t>12.05.2018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1586475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5F9996-6A5C-449C-BF43-2C71EC026A7A}" type="datetimeFigureOut">
              <a:rPr lang="tr-TR" smtClean="0"/>
              <a:t>12.05.2018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63749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75F9996-6A5C-449C-BF43-2C71EC026A7A}" type="datetimeFigureOut">
              <a:rPr lang="tr-TR" smtClean="0"/>
              <a:t>12.05.2018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20293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5F9996-6A5C-449C-BF43-2C71EC026A7A}" type="datetimeFigureOut">
              <a:rPr lang="tr-TR" smtClean="0"/>
              <a:t>12.05.2018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8654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154781"/>
            <a:ext cx="2057400" cy="329088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154781"/>
            <a:ext cx="6019800" cy="329088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75F9996-6A5C-449C-BF43-2C71EC026A7A}" type="datetimeFigureOut">
              <a:rPr lang="tr-TR" smtClean="0"/>
              <a:t>12.05.2018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49D4F35-302C-4BC4-AE77-1840C27F9BC7}" type="slidenum">
              <a:rPr lang="tr-TR" smtClean="0"/>
              <a:t>‹#›</a:t>
            </a:fld>
            <a:endParaRPr lang="tr-TR"/>
          </a:p>
        </p:txBody>
      </p:sp>
    </p:spTree>
    <p:extLst>
      <p:ext uri="{BB962C8B-B14F-4D97-AF65-F5344CB8AC3E}">
        <p14:creationId xmlns:p14="http://schemas.microsoft.com/office/powerpoint/2010/main" val="174085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75F9996-6A5C-449C-BF43-2C71EC026A7A}" type="datetimeFigureOut">
              <a:rPr lang="tr-TR" smtClean="0"/>
              <a:t>12.05.2018</a:t>
            </a:fld>
            <a:endParaRPr lang="tr-TR"/>
          </a:p>
        </p:txBody>
      </p:sp>
      <p:sp>
        <p:nvSpPr>
          <p:cNvPr id="5" name="Altbilgi Yer Tutucusu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49D4F35-302C-4BC4-AE77-1840C27F9BC7}" type="slidenum">
              <a:rPr lang="tr-TR" smtClean="0"/>
              <a:t>‹#›</a:t>
            </a:fld>
            <a:endParaRPr lang="tr-TR"/>
          </a:p>
        </p:txBody>
      </p:sp>
    </p:spTree>
    <p:extLst>
      <p:ext uri="{BB962C8B-B14F-4D97-AF65-F5344CB8AC3E}">
        <p14:creationId xmlns:p14="http://schemas.microsoft.com/office/powerpoint/2010/main" val="407801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103815"/>
      </p:ext>
    </p:extLst>
  </p:cSld>
  <p:clrMapOvr>
    <a:masterClrMapping/>
  </p:clrMapOvr>
  <mc:AlternateContent xmlns:mc="http://schemas.openxmlformats.org/markup-compatibility/2006" xmlns:p14="http://schemas.microsoft.com/office/powerpoint/2010/main">
    <mc:Choice Requires="p14">
      <p:transition spd="slow" p14:dur="2500">
        <p:comb/>
      </p:transition>
    </mc:Choice>
    <mc:Fallback xmlns="">
      <p:transition spd="slow">
        <p:comb/>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67544" y="1635646"/>
            <a:ext cx="8568952" cy="792088"/>
          </a:xfrm>
        </p:spPr>
        <p:txBody>
          <a:bodyPr>
            <a:noAutofit/>
          </a:bodyPr>
          <a:lstStyle/>
          <a:p>
            <a:r>
              <a:rPr lang="tr-TR" sz="4800" b="1" dirty="0">
                <a:solidFill>
                  <a:schemeClr val="accent6">
                    <a:lumMod val="75000"/>
                  </a:schemeClr>
                </a:solidFill>
                <a:effectLst>
                  <a:outerShdw blurRad="38100" dist="38100" dir="2700000" algn="tl">
                    <a:srgbClr val="000000">
                      <a:alpha val="43137"/>
                    </a:srgbClr>
                  </a:outerShdw>
                </a:effectLst>
              </a:rPr>
              <a:t>2</a:t>
            </a:r>
            <a:r>
              <a:rPr lang="tr-TR" sz="4800" b="1" dirty="0" smtClean="0">
                <a:solidFill>
                  <a:schemeClr val="accent6">
                    <a:lumMod val="75000"/>
                  </a:schemeClr>
                </a:solidFill>
                <a:effectLst>
                  <a:outerShdw blurRad="38100" dist="38100" dir="2700000" algn="tl">
                    <a:srgbClr val="000000">
                      <a:alpha val="43137"/>
                    </a:srgbClr>
                  </a:outerShdw>
                </a:effectLst>
              </a:rPr>
              <a:t>. </a:t>
            </a:r>
            <a:r>
              <a:rPr lang="tr-TR" sz="4800" b="1" dirty="0">
                <a:solidFill>
                  <a:schemeClr val="accent6">
                    <a:lumMod val="75000"/>
                  </a:schemeClr>
                </a:solidFill>
                <a:effectLst>
                  <a:outerShdw blurRad="38100" dist="38100" dir="2700000" algn="tl">
                    <a:srgbClr val="000000">
                      <a:alpha val="43137"/>
                    </a:srgbClr>
                  </a:outerShdw>
                </a:effectLst>
              </a:rPr>
              <a:t>GRUPLA PSİKOLOJİK DANIŞMA </a:t>
            </a:r>
            <a:r>
              <a:rPr lang="tr-TR" sz="4800" b="1" dirty="0" smtClean="0">
                <a:solidFill>
                  <a:schemeClr val="accent6">
                    <a:lumMod val="75000"/>
                  </a:schemeClr>
                </a:solidFill>
                <a:effectLst>
                  <a:outerShdw blurRad="38100" dist="38100" dir="2700000" algn="tl">
                    <a:srgbClr val="000000">
                      <a:alpha val="43137"/>
                    </a:srgbClr>
                  </a:outerShdw>
                </a:effectLst>
              </a:rPr>
              <a:t>VE GRUBUN </a:t>
            </a:r>
            <a:r>
              <a:rPr lang="tr-TR" sz="4800" b="1" dirty="0">
                <a:solidFill>
                  <a:schemeClr val="accent6">
                    <a:lumMod val="75000"/>
                  </a:schemeClr>
                </a:solidFill>
                <a:effectLst>
                  <a:outerShdw blurRad="38100" dist="38100" dir="2700000" algn="tl">
                    <a:srgbClr val="000000">
                      <a:alpha val="43137"/>
                    </a:srgbClr>
                  </a:outerShdw>
                </a:effectLst>
              </a:rPr>
              <a:t>ÖRGÜTLENMESİ</a:t>
            </a:r>
          </a:p>
          <a:p>
            <a:r>
              <a:rPr lang="tr-TR" sz="4800" b="1" dirty="0">
                <a:solidFill>
                  <a:schemeClr val="accent6">
                    <a:lumMod val="75000"/>
                  </a:schemeClr>
                </a:solidFill>
                <a:effectLst>
                  <a:outerShdw blurRad="38100" dist="38100" dir="2700000" algn="tl">
                    <a:srgbClr val="000000">
                      <a:alpha val="43137"/>
                    </a:srgbClr>
                  </a:outerShdw>
                </a:effectLst>
              </a:rPr>
              <a:t>(ORGANİZASYONU)</a:t>
            </a:r>
            <a:endParaRPr lang="tr-TR" sz="48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203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5400"/>
                            </p:stCondLst>
                            <p:childTnLst>
                              <p:par>
                                <p:cTn id="13" presetID="43" presetClass="entr" presetSubtype="0" fill="hold" grpId="0" nodeType="after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
                                        <p:tgtEl>
                                          <p:spTgt spid="3">
                                            <p:txEl>
                                              <p:pRg st="1" end="1"/>
                                            </p:txEl>
                                          </p:spTgt>
                                        </p:tgtEl>
                                      </p:cBhvr>
                                    </p:animEffect>
                                    <p:anim calcmode="lin" valueType="num">
                                      <p:cBhvr>
                                        <p:cTn id="16"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987574"/>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 VE</a:t>
            </a:r>
            <a:br>
              <a:rPr lang="tr-TR" sz="3600" b="1" dirty="0">
                <a:solidFill>
                  <a:schemeClr val="accent6">
                    <a:lumMod val="75000"/>
                  </a:schemeClr>
                </a:solidFill>
                <a:effectLst>
                  <a:outerShdw blurRad="38100" dist="38100" dir="2700000" algn="tl">
                    <a:srgbClr val="000000">
                      <a:alpha val="43137"/>
                    </a:srgbClr>
                  </a:outerShdw>
                </a:effectLst>
              </a:rPr>
            </a:br>
            <a:r>
              <a:rPr lang="tr-TR" sz="3600" b="1" dirty="0">
                <a:solidFill>
                  <a:schemeClr val="accent6">
                    <a:lumMod val="75000"/>
                  </a:schemeClr>
                </a:solidFill>
                <a:effectLst>
                  <a:outerShdw blurRad="38100" dist="38100" dir="2700000" algn="tl">
                    <a:srgbClr val="000000">
                      <a:alpha val="43137"/>
                    </a:srgbClr>
                  </a:outerShdw>
                </a:effectLst>
              </a:rPr>
              <a:t>GRUBUN </a:t>
            </a:r>
            <a:r>
              <a:rPr lang="tr-TR" sz="3600" b="1" dirty="0" smtClean="0">
                <a:solidFill>
                  <a:schemeClr val="accent6">
                    <a:lumMod val="75000"/>
                  </a:schemeClr>
                </a:solidFill>
                <a:effectLst>
                  <a:outerShdw blurRad="38100" dist="38100" dir="2700000" algn="tl">
                    <a:srgbClr val="000000">
                      <a:alpha val="43137"/>
                    </a:srgbClr>
                  </a:outerShdw>
                </a:effectLst>
              </a:rPr>
              <a:t>ÖRGÜTLENMESİ (ORGANİZASYONU</a:t>
            </a:r>
            <a:r>
              <a:rPr lang="tr-TR" sz="3600" b="1" dirty="0">
                <a:solidFill>
                  <a:schemeClr val="accent6">
                    <a:lumMod val="75000"/>
                  </a:schemeClr>
                </a:solidFill>
                <a:effectLst>
                  <a:outerShdw blurRad="38100" dist="38100" dir="2700000" algn="tl">
                    <a:srgbClr val="000000">
                      <a:alpha val="43137"/>
                    </a:srgbClr>
                  </a:outerShdw>
                </a:effectLst>
              </a:rPr>
              <a:t>)</a:t>
            </a:r>
          </a:p>
        </p:txBody>
      </p:sp>
      <p:sp>
        <p:nvSpPr>
          <p:cNvPr id="7" name="Dikdörtgen 6"/>
          <p:cNvSpPr/>
          <p:nvPr/>
        </p:nvSpPr>
        <p:spPr>
          <a:xfrm>
            <a:off x="467544" y="2418442"/>
            <a:ext cx="8568952" cy="1754326"/>
          </a:xfrm>
          <a:prstGeom prst="rect">
            <a:avLst/>
          </a:prstGeom>
        </p:spPr>
        <p:txBody>
          <a:bodyPr wrap="square">
            <a:spAutoFit/>
          </a:bodyPr>
          <a:lstStyle/>
          <a:p>
            <a:pPr algn="just"/>
            <a:r>
              <a:rPr lang="tr-TR" dirty="0"/>
              <a:t>Gruplar oluşturulurken, grubun büyüklüğü, oturumların hangi sık </a:t>
            </a:r>
            <a:r>
              <a:rPr lang="tr-TR" dirty="0" smtClean="0"/>
              <a:t>aralıklarla yapılacağı </a:t>
            </a:r>
            <a:r>
              <a:rPr lang="tr-TR" dirty="0"/>
              <a:t>ya da yapılması gerektiği, süreleri, kapalı ya da açık </a:t>
            </a:r>
            <a:r>
              <a:rPr lang="tr-TR" dirty="0" smtClean="0"/>
              <a:t>mı olacağı</a:t>
            </a:r>
            <a:r>
              <a:rPr lang="tr-TR" dirty="0"/>
              <a:t>, zorunlu üyelerin gruba alınıp alınamayacağı, alınmak </a:t>
            </a:r>
            <a:r>
              <a:rPr lang="tr-TR" dirty="0" smtClean="0"/>
              <a:t>istendiğinde nasıl </a:t>
            </a:r>
            <a:r>
              <a:rPr lang="tr-TR" dirty="0"/>
              <a:t>bir yöntem ya da strateji uygulanması gerektirdiği, grubun </a:t>
            </a:r>
            <a:r>
              <a:rPr lang="tr-TR" dirty="0" smtClean="0"/>
              <a:t>homojen ya </a:t>
            </a:r>
            <a:r>
              <a:rPr lang="tr-TR" dirty="0"/>
              <a:t>da heterojen mi olacağı ve grup içinde ne tür fiziksel </a:t>
            </a:r>
            <a:r>
              <a:rPr lang="tr-TR" dirty="0" smtClean="0"/>
              <a:t>koşulların sağlanması </a:t>
            </a:r>
            <a:r>
              <a:rPr lang="tr-TR" dirty="0"/>
              <a:t>gerektiği, önceden belirlenmeli ve tüm bu sorulara </a:t>
            </a:r>
            <a:r>
              <a:rPr lang="tr-TR" dirty="0" smtClean="0"/>
              <a:t>yönelik istenilir</a:t>
            </a:r>
            <a:r>
              <a:rPr lang="tr-TR" dirty="0"/>
              <a:t>, doğru kararlar verilmelidir.</a:t>
            </a:r>
          </a:p>
        </p:txBody>
      </p:sp>
    </p:spTree>
    <p:extLst>
      <p:ext uri="{BB962C8B-B14F-4D97-AF65-F5344CB8AC3E}">
        <p14:creationId xmlns:p14="http://schemas.microsoft.com/office/powerpoint/2010/main" val="157433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67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467544" y="1005572"/>
            <a:ext cx="8568952" cy="2862322"/>
          </a:xfrm>
          <a:prstGeom prst="rect">
            <a:avLst/>
          </a:prstGeom>
        </p:spPr>
        <p:txBody>
          <a:bodyPr wrap="square">
            <a:spAutoFit/>
          </a:bodyPr>
          <a:lstStyle/>
          <a:p>
            <a:pPr marL="285750" indent="-285750" algn="just">
              <a:buFont typeface="Arial" panose="020B0604020202020204" pitchFamily="34" charset="0"/>
              <a:buChar char="•"/>
            </a:pPr>
            <a:r>
              <a:rPr lang="tr-TR" b="1" i="1" dirty="0">
                <a:solidFill>
                  <a:srgbClr val="002060"/>
                </a:solidFill>
              </a:rPr>
              <a:t>İçerik</a:t>
            </a:r>
          </a:p>
          <a:p>
            <a:pPr algn="just"/>
            <a:r>
              <a:rPr lang="tr-TR" dirty="0"/>
              <a:t>Grupta oluşan ve gruba getirilen sorunlar, paylaşımlar, </a:t>
            </a:r>
            <a:r>
              <a:rPr lang="tr-TR" dirty="0" smtClean="0"/>
              <a:t>yüzleştirmeler, üzüntü</a:t>
            </a:r>
            <a:r>
              <a:rPr lang="tr-TR" dirty="0"/>
              <a:t>, kaygı, şefkat, sevgi, güven, kızgınlık, öfke, yalnızlık </a:t>
            </a:r>
            <a:r>
              <a:rPr lang="tr-TR" dirty="0" err="1"/>
              <a:t>vb</a:t>
            </a:r>
            <a:r>
              <a:rPr lang="tr-TR" dirty="0"/>
              <a:t> </a:t>
            </a:r>
            <a:r>
              <a:rPr lang="tr-TR" dirty="0" smtClean="0"/>
              <a:t>duygular, </a:t>
            </a:r>
            <a:r>
              <a:rPr lang="tr-TR" dirty="0" err="1" smtClean="0"/>
              <a:t>empatik</a:t>
            </a:r>
            <a:r>
              <a:rPr lang="tr-TR" dirty="0" smtClean="0"/>
              <a:t> </a:t>
            </a:r>
            <a:r>
              <a:rPr lang="tr-TR" dirty="0"/>
              <a:t>ilişkiler, iletişimdeki iletiler (mesajlar), içeriğin </a:t>
            </a:r>
            <a:r>
              <a:rPr lang="tr-TR" dirty="0" smtClean="0"/>
              <a:t>ögeleri olarak </a:t>
            </a:r>
            <a:r>
              <a:rPr lang="tr-TR" dirty="0"/>
              <a:t>kabul edilir. Başka deyişle içerik, grupla psikolojik </a:t>
            </a:r>
            <a:r>
              <a:rPr lang="tr-TR" dirty="0" smtClean="0"/>
              <a:t>danışmada "ne</a:t>
            </a:r>
            <a:r>
              <a:rPr lang="tr-TR" dirty="0"/>
              <a:t>" söylendiğiyle ilgili bir kavram olma özelliğini </a:t>
            </a:r>
            <a:r>
              <a:rPr lang="tr-TR" dirty="0" smtClean="0"/>
              <a:t>taşır.</a:t>
            </a:r>
          </a:p>
          <a:p>
            <a:pPr algn="just"/>
            <a:endParaRPr lang="tr-TR" dirty="0" smtClean="0"/>
          </a:p>
          <a:p>
            <a:pPr marL="285750" indent="-285750" algn="just">
              <a:buFont typeface="Arial" panose="020B0604020202020204" pitchFamily="34" charset="0"/>
              <a:buChar char="•"/>
            </a:pPr>
            <a:r>
              <a:rPr lang="tr-TR" b="1" i="1" dirty="0">
                <a:solidFill>
                  <a:srgbClr val="002060"/>
                </a:solidFill>
              </a:rPr>
              <a:t>Süreç</a:t>
            </a:r>
          </a:p>
          <a:p>
            <a:pPr algn="just"/>
            <a:r>
              <a:rPr lang="tr-TR" dirty="0"/>
              <a:t>Grupla psikolojik danışmada iletilmek istenilen duygu ve </a:t>
            </a:r>
            <a:r>
              <a:rPr lang="tr-TR" dirty="0" smtClean="0"/>
              <a:t>düşüncelerin nasıl </a:t>
            </a:r>
            <a:r>
              <a:rPr lang="tr-TR" dirty="0"/>
              <a:t>söylendiği, "süreci" oluşturur. İletişimin "nasıl" olduğu </a:t>
            </a:r>
            <a:r>
              <a:rPr lang="tr-TR" dirty="0" smtClean="0"/>
              <a:t>bu kapsam </a:t>
            </a:r>
            <a:r>
              <a:rPr lang="tr-TR" dirty="0"/>
              <a:t>içinde yer alır. Aynı zamanda sözel ve sözel olmayan </a:t>
            </a:r>
            <a:r>
              <a:rPr lang="tr-TR" dirty="0" smtClean="0"/>
              <a:t>tepkiler, süreci oluşturur.</a:t>
            </a:r>
            <a:endParaRPr lang="tr-TR" dirty="0"/>
          </a:p>
        </p:txBody>
      </p:sp>
    </p:spTree>
    <p:extLst>
      <p:ext uri="{BB962C8B-B14F-4D97-AF65-F5344CB8AC3E}">
        <p14:creationId xmlns:p14="http://schemas.microsoft.com/office/powerpoint/2010/main" val="211398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699542"/>
            <a:ext cx="8568952" cy="3139321"/>
          </a:xfrm>
          <a:prstGeom prst="rect">
            <a:avLst/>
          </a:prstGeom>
        </p:spPr>
        <p:txBody>
          <a:bodyPr wrap="square">
            <a:spAutoFit/>
          </a:bodyPr>
          <a:lstStyle/>
          <a:p>
            <a:pPr marL="285750" indent="-285750" algn="just">
              <a:buFont typeface="Arial" panose="020B0604020202020204" pitchFamily="34" charset="0"/>
              <a:buChar char="•"/>
            </a:pPr>
            <a:r>
              <a:rPr lang="tr-TR" b="1" i="1" dirty="0">
                <a:solidFill>
                  <a:srgbClr val="002060"/>
                </a:solidFill>
              </a:rPr>
              <a:t>Paylaştırma</a:t>
            </a:r>
          </a:p>
          <a:p>
            <a:pPr algn="just"/>
            <a:r>
              <a:rPr lang="tr-TR" dirty="0"/>
              <a:t>Paylaştırma grup üyelerinin benzer sorunlarına, yaşadıkları </a:t>
            </a:r>
            <a:r>
              <a:rPr lang="tr-TR" dirty="0" smtClean="0"/>
              <a:t>benzer yaşantılarına </a:t>
            </a:r>
            <a:r>
              <a:rPr lang="tr-TR" dirty="0"/>
              <a:t>yansıtma yoluyla dikkat çekerek belirtmektir. Sözgelimi </a:t>
            </a:r>
            <a:r>
              <a:rPr lang="tr-TR" dirty="0" smtClean="0"/>
              <a:t>iki üye </a:t>
            </a:r>
            <a:r>
              <a:rPr lang="tr-TR" dirty="0"/>
              <a:t>benzeri yaşantılar yaşamışlar, dahası ortak sorunları dile </a:t>
            </a:r>
            <a:r>
              <a:rPr lang="tr-TR" dirty="0" smtClean="0"/>
              <a:t>getirmiş olabilirler</a:t>
            </a:r>
            <a:r>
              <a:rPr lang="tr-TR" dirty="0"/>
              <a:t>. Psikolojik danışman bu tür ortak yaşantıları yansıtarak, </a:t>
            </a:r>
            <a:r>
              <a:rPr lang="tr-TR" dirty="0" smtClean="0"/>
              <a:t>üyelerin "sadece </a:t>
            </a:r>
            <a:r>
              <a:rPr lang="tr-TR" dirty="0"/>
              <a:t>ben bunları yaşamamış" algısıyla kendilerini yalnız </a:t>
            </a:r>
            <a:r>
              <a:rPr lang="tr-TR" dirty="0" smtClean="0"/>
              <a:t>hissetmekten kurtulabilirler.</a:t>
            </a:r>
          </a:p>
          <a:p>
            <a:pPr algn="just"/>
            <a:endParaRPr lang="tr-TR" dirty="0"/>
          </a:p>
          <a:p>
            <a:pPr marL="285750" indent="-285750" algn="just">
              <a:buFont typeface="Arial" panose="020B0604020202020204" pitchFamily="34" charset="0"/>
              <a:buChar char="•"/>
            </a:pPr>
            <a:r>
              <a:rPr lang="tr-TR" b="1" i="1" dirty="0">
                <a:solidFill>
                  <a:srgbClr val="002060"/>
                </a:solidFill>
              </a:rPr>
              <a:t>Bağlama</a:t>
            </a:r>
          </a:p>
          <a:p>
            <a:pPr algn="just"/>
            <a:r>
              <a:rPr lang="tr-TR" dirty="0"/>
              <a:t>Hem bireysel hem grupla psikolojik danışmada kullanılabilen </a:t>
            </a:r>
            <a:r>
              <a:rPr lang="tr-TR" dirty="0" smtClean="0"/>
              <a:t>bir teknik </a:t>
            </a:r>
            <a:r>
              <a:rPr lang="tr-TR" dirty="0"/>
              <a:t>olan bağlama, danışanların daha önceki anlattıklarıyla, şimdi </a:t>
            </a:r>
            <a:r>
              <a:rPr lang="tr-TR" dirty="0" smtClean="0"/>
              <a:t>anlattıkları arasında </a:t>
            </a:r>
            <a:r>
              <a:rPr lang="tr-TR" dirty="0"/>
              <a:t>bir paralellik, bir ilişki benzerliği kurabilmesi </a:t>
            </a:r>
            <a:r>
              <a:rPr lang="tr-TR" dirty="0" smtClean="0"/>
              <a:t>anlamına gelir</a:t>
            </a:r>
            <a:r>
              <a:rPr lang="tr-TR" dirty="0"/>
              <a:t>. </a:t>
            </a:r>
          </a:p>
        </p:txBody>
      </p:sp>
    </p:spTree>
    <p:extLst>
      <p:ext uri="{BB962C8B-B14F-4D97-AF65-F5344CB8AC3E}">
        <p14:creationId xmlns:p14="http://schemas.microsoft.com/office/powerpoint/2010/main" val="301291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627534"/>
            <a:ext cx="8568952" cy="3139321"/>
          </a:xfrm>
          <a:prstGeom prst="rect">
            <a:avLst/>
          </a:prstGeom>
        </p:spPr>
        <p:txBody>
          <a:bodyPr wrap="square">
            <a:spAutoFit/>
          </a:bodyPr>
          <a:lstStyle/>
          <a:p>
            <a:pPr marL="285750" indent="-285750" algn="just">
              <a:buFont typeface="Arial" panose="020B0604020202020204" pitchFamily="34" charset="0"/>
              <a:buChar char="•"/>
            </a:pPr>
            <a:r>
              <a:rPr lang="tr-TR" b="1" i="1" dirty="0" err="1">
                <a:solidFill>
                  <a:srgbClr val="002060"/>
                </a:solidFill>
              </a:rPr>
              <a:t>Süpervizyon</a:t>
            </a:r>
            <a:endParaRPr lang="tr-TR" b="1" i="1" dirty="0">
              <a:solidFill>
                <a:srgbClr val="002060"/>
              </a:solidFill>
            </a:endParaRPr>
          </a:p>
          <a:p>
            <a:pPr algn="just"/>
            <a:r>
              <a:rPr lang="tr-TR" dirty="0"/>
              <a:t>Hem bireysel hem grupla psikolojik danışmada, </a:t>
            </a:r>
            <a:r>
              <a:rPr lang="tr-TR" dirty="0" smtClean="0"/>
              <a:t>danışmanların kendisinden </a:t>
            </a:r>
            <a:r>
              <a:rPr lang="tr-TR" dirty="0"/>
              <a:t>daha üst düzeyde profesyonel bir uzmanca denetlenmesi </a:t>
            </a:r>
            <a:r>
              <a:rPr lang="tr-TR" dirty="0" smtClean="0"/>
              <a:t>ya da </a:t>
            </a:r>
            <a:r>
              <a:rPr lang="tr-TR" dirty="0"/>
              <a:t>danışmanı daha donanımlı daha işlevsel ve verimli olması için </a:t>
            </a:r>
            <a:r>
              <a:rPr lang="tr-TR" dirty="0" smtClean="0"/>
              <a:t>yapılandırıcı bir </a:t>
            </a:r>
            <a:r>
              <a:rPr lang="tr-TR" dirty="0"/>
              <a:t>eğitim vermesidir. Çünkü danışman kimi durumlarda </a:t>
            </a:r>
            <a:r>
              <a:rPr lang="tr-TR" dirty="0" smtClean="0"/>
              <a:t>nesnelliğini yitirebilir</a:t>
            </a:r>
            <a:r>
              <a:rPr lang="tr-TR" dirty="0"/>
              <a:t>, danışan yerine kendini merkez odağı durumuna getirebilir</a:t>
            </a:r>
            <a:r>
              <a:rPr lang="tr-TR" dirty="0" smtClean="0"/>
              <a:t>.</a:t>
            </a:r>
          </a:p>
          <a:p>
            <a:pPr algn="just"/>
            <a:endParaRPr lang="tr-TR" dirty="0"/>
          </a:p>
          <a:p>
            <a:pPr marL="285750" indent="-285750" algn="just">
              <a:buFont typeface="Arial" panose="020B0604020202020204" pitchFamily="34" charset="0"/>
              <a:buChar char="•"/>
            </a:pPr>
            <a:r>
              <a:rPr lang="tr-TR" b="1" i="1" dirty="0">
                <a:solidFill>
                  <a:srgbClr val="002060"/>
                </a:solidFill>
              </a:rPr>
              <a:t>Konsültasyon</a:t>
            </a:r>
          </a:p>
          <a:p>
            <a:pPr algn="just"/>
            <a:r>
              <a:rPr lang="tr-TR" dirty="0"/>
              <a:t>Aynı meslek dalında olan psikolojik danışmaların, yaptıkları </a:t>
            </a:r>
            <a:r>
              <a:rPr lang="tr-TR" dirty="0" smtClean="0"/>
              <a:t>psikolojik danışma </a:t>
            </a:r>
            <a:r>
              <a:rPr lang="tr-TR" dirty="0"/>
              <a:t>oturumlarını tartışarak, birbirleriyle bilgi ve etkinlik </a:t>
            </a:r>
            <a:r>
              <a:rPr lang="tr-TR" dirty="0" smtClean="0"/>
              <a:t>etkileşiminde bulunmaları </a:t>
            </a:r>
            <a:r>
              <a:rPr lang="tr-TR" dirty="0"/>
              <a:t>uygulamasını içerir. </a:t>
            </a:r>
          </a:p>
        </p:txBody>
      </p:sp>
    </p:spTree>
    <p:extLst>
      <p:ext uri="{BB962C8B-B14F-4D97-AF65-F5344CB8AC3E}">
        <p14:creationId xmlns:p14="http://schemas.microsoft.com/office/powerpoint/2010/main" val="10869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005572"/>
            <a:ext cx="8568952" cy="2862322"/>
          </a:xfrm>
          <a:prstGeom prst="rect">
            <a:avLst/>
          </a:prstGeom>
        </p:spPr>
        <p:txBody>
          <a:bodyPr wrap="square">
            <a:spAutoFit/>
          </a:bodyPr>
          <a:lstStyle/>
          <a:p>
            <a:pPr marL="285750" indent="-285750" algn="just">
              <a:buFont typeface="Arial" panose="020B0604020202020204" pitchFamily="34" charset="0"/>
              <a:buChar char="•"/>
            </a:pPr>
            <a:r>
              <a:rPr lang="tr-TR" b="1" i="1" dirty="0">
                <a:solidFill>
                  <a:srgbClr val="002060"/>
                </a:solidFill>
              </a:rPr>
              <a:t>Meta İletişim (Meta </a:t>
            </a:r>
            <a:r>
              <a:rPr lang="tr-TR" b="1" i="1" dirty="0" err="1">
                <a:solidFill>
                  <a:srgbClr val="002060"/>
                </a:solidFill>
              </a:rPr>
              <a:t>commnıcatıon</a:t>
            </a:r>
            <a:r>
              <a:rPr lang="tr-TR" b="1" i="1" dirty="0">
                <a:solidFill>
                  <a:srgbClr val="002060"/>
                </a:solidFill>
              </a:rPr>
              <a:t>)</a:t>
            </a:r>
          </a:p>
          <a:p>
            <a:pPr algn="just"/>
            <a:r>
              <a:rPr lang="tr-TR" dirty="0"/>
              <a:t>Meta iletişim, "iletişim" sözcüğüne ya da kullanılan bir </a:t>
            </a:r>
            <a:r>
              <a:rPr lang="tr-TR" dirty="0" smtClean="0"/>
              <a:t>tümceye, üst </a:t>
            </a:r>
            <a:r>
              <a:rPr lang="tr-TR" dirty="0"/>
              <a:t>dilden bir bakış açısıdır. Başka deyişle, tümcede adı geçen </a:t>
            </a:r>
            <a:r>
              <a:rPr lang="tr-TR" dirty="0" smtClean="0"/>
              <a:t>iletişim kavramının </a:t>
            </a:r>
            <a:r>
              <a:rPr lang="tr-TR" dirty="0"/>
              <a:t>anlamını değişik biçimlerde dile getirmektir. </a:t>
            </a:r>
            <a:endParaRPr lang="tr-TR" dirty="0" smtClean="0"/>
          </a:p>
          <a:p>
            <a:pPr algn="just"/>
            <a:endParaRPr lang="tr-TR" dirty="0"/>
          </a:p>
          <a:p>
            <a:pPr marL="285750" indent="-285750" algn="just">
              <a:buFont typeface="Arial" panose="020B0604020202020204" pitchFamily="34" charset="0"/>
              <a:buChar char="•"/>
            </a:pPr>
            <a:r>
              <a:rPr lang="tr-TR" b="1" i="1" dirty="0" err="1">
                <a:solidFill>
                  <a:srgbClr val="002060"/>
                </a:solidFill>
              </a:rPr>
              <a:t>Refere</a:t>
            </a:r>
            <a:r>
              <a:rPr lang="tr-TR" b="1" i="1" dirty="0">
                <a:solidFill>
                  <a:srgbClr val="002060"/>
                </a:solidFill>
              </a:rPr>
              <a:t> Etmek</a:t>
            </a:r>
          </a:p>
          <a:p>
            <a:pPr algn="just"/>
            <a:r>
              <a:rPr lang="tr-TR" dirty="0"/>
              <a:t>Birey ya da grupla danışma sürecinde, grup liderinin kendini </a:t>
            </a:r>
            <a:r>
              <a:rPr lang="tr-TR" dirty="0" smtClean="0"/>
              <a:t>yetersiz ve </a:t>
            </a:r>
            <a:r>
              <a:rPr lang="tr-TR" dirty="0"/>
              <a:t>eksik ettiği ya da danışanlara herhangi bir nedenden olumsuz </a:t>
            </a:r>
            <a:r>
              <a:rPr lang="tr-TR" dirty="0" smtClean="0"/>
              <a:t>bir duyarlık </a:t>
            </a:r>
            <a:r>
              <a:rPr lang="tr-TR" dirty="0"/>
              <a:t>içinde olduğu ve empati kuramayacağını anladığı </a:t>
            </a:r>
            <a:r>
              <a:rPr lang="tr-TR" dirty="0" smtClean="0"/>
              <a:t>durumlarda, danışmanın</a:t>
            </a:r>
            <a:r>
              <a:rPr lang="tr-TR" dirty="0"/>
              <a:t>, danışanını başka bir meslektaşına ya da kuruma </a:t>
            </a:r>
            <a:r>
              <a:rPr lang="tr-TR" dirty="0" smtClean="0"/>
              <a:t>yönlendirmesi anlamına gelir.</a:t>
            </a:r>
            <a:endParaRPr lang="tr-TR" dirty="0"/>
          </a:p>
        </p:txBody>
      </p:sp>
    </p:spTree>
    <p:extLst>
      <p:ext uri="{BB962C8B-B14F-4D97-AF65-F5344CB8AC3E}">
        <p14:creationId xmlns:p14="http://schemas.microsoft.com/office/powerpoint/2010/main" val="190198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3640"/>
            <a:ext cx="8568952" cy="3970318"/>
          </a:xfrm>
          <a:prstGeom prst="rect">
            <a:avLst/>
          </a:prstGeom>
        </p:spPr>
        <p:txBody>
          <a:bodyPr wrap="square">
            <a:spAutoFit/>
          </a:bodyPr>
          <a:lstStyle/>
          <a:p>
            <a:pPr marL="285750" indent="-285750" algn="just">
              <a:buFont typeface="Arial" panose="020B0604020202020204" pitchFamily="34" charset="0"/>
              <a:buChar char="•"/>
            </a:pPr>
            <a:r>
              <a:rPr lang="tr-TR" b="1" i="1" dirty="0">
                <a:solidFill>
                  <a:srgbClr val="002060"/>
                </a:solidFill>
              </a:rPr>
              <a:t>Ön Görüşme (</a:t>
            </a:r>
            <a:r>
              <a:rPr lang="tr-TR" b="1" i="1" dirty="0" err="1">
                <a:solidFill>
                  <a:srgbClr val="002060"/>
                </a:solidFill>
              </a:rPr>
              <a:t>Intake</a:t>
            </a:r>
            <a:r>
              <a:rPr lang="tr-TR" b="1" i="1" dirty="0">
                <a:solidFill>
                  <a:srgbClr val="002060"/>
                </a:solidFill>
              </a:rPr>
              <a:t> </a:t>
            </a:r>
            <a:r>
              <a:rPr lang="tr-TR" b="1" i="1" dirty="0" err="1">
                <a:solidFill>
                  <a:srgbClr val="002060"/>
                </a:solidFill>
              </a:rPr>
              <a:t>Interview</a:t>
            </a:r>
            <a:r>
              <a:rPr lang="tr-TR" b="1" i="1" dirty="0">
                <a:solidFill>
                  <a:srgbClr val="002060"/>
                </a:solidFill>
              </a:rPr>
              <a:t>)</a:t>
            </a:r>
          </a:p>
          <a:p>
            <a:pPr algn="just"/>
            <a:r>
              <a:rPr lang="tr-TR" dirty="0"/>
              <a:t>Hem bireysel hem grupla danışma öncesi, danışmanın ve </a:t>
            </a:r>
            <a:r>
              <a:rPr lang="tr-TR" dirty="0" smtClean="0"/>
              <a:t>danışanın birbirlerine </a:t>
            </a:r>
            <a:r>
              <a:rPr lang="tr-TR" dirty="0"/>
              <a:t>ısınması, yakınlaşması, danışanın psikolojik danışmayla </a:t>
            </a:r>
            <a:r>
              <a:rPr lang="tr-TR" dirty="0" smtClean="0"/>
              <a:t>ilgili bilgi </a:t>
            </a:r>
            <a:r>
              <a:rPr lang="tr-TR" dirty="0"/>
              <a:t>vermesi, grup kurallarını öğrenmesi ve danışanı ve danışanları </a:t>
            </a:r>
            <a:r>
              <a:rPr lang="tr-TR" dirty="0" smtClean="0"/>
              <a:t>hazır duruma </a:t>
            </a:r>
            <a:r>
              <a:rPr lang="tr-TR" dirty="0"/>
              <a:t>getirmek için yapılan </a:t>
            </a:r>
            <a:r>
              <a:rPr lang="tr-TR" dirty="0" smtClean="0"/>
              <a:t>görüşmedir.</a:t>
            </a:r>
          </a:p>
          <a:p>
            <a:pPr algn="just"/>
            <a:endParaRPr lang="tr-TR" dirty="0"/>
          </a:p>
          <a:p>
            <a:pPr marL="285750" indent="-285750" algn="just">
              <a:buFont typeface="Arial" panose="020B0604020202020204" pitchFamily="34" charset="0"/>
              <a:buChar char="•"/>
            </a:pPr>
            <a:r>
              <a:rPr lang="tr-TR" b="1" i="1" dirty="0" err="1">
                <a:solidFill>
                  <a:srgbClr val="002060"/>
                </a:solidFill>
              </a:rPr>
              <a:t>İkizli</a:t>
            </a:r>
            <a:r>
              <a:rPr lang="tr-TR" b="1" i="1" dirty="0">
                <a:solidFill>
                  <a:srgbClr val="002060"/>
                </a:solidFill>
              </a:rPr>
              <a:t> Duygular (</a:t>
            </a:r>
            <a:r>
              <a:rPr lang="tr-TR" b="1" i="1" dirty="0" err="1">
                <a:solidFill>
                  <a:srgbClr val="002060"/>
                </a:solidFill>
              </a:rPr>
              <a:t>Ambivalans</a:t>
            </a:r>
            <a:r>
              <a:rPr lang="tr-TR" b="1" i="1" dirty="0">
                <a:solidFill>
                  <a:srgbClr val="002060"/>
                </a:solidFill>
              </a:rPr>
              <a:t>)</a:t>
            </a:r>
          </a:p>
          <a:p>
            <a:pPr algn="just"/>
            <a:r>
              <a:rPr lang="tr-TR" dirty="0"/>
              <a:t>Danışanların aynı zaman sürecinde yaşadıkları birbirlerinin </a:t>
            </a:r>
            <a:r>
              <a:rPr lang="tr-TR" dirty="0" smtClean="0"/>
              <a:t>karşıtı duygulardır</a:t>
            </a:r>
            <a:r>
              <a:rPr lang="tr-TR" dirty="0"/>
              <a:t>. Bir şeyi istemek ve istememek, bir kişiyi sevip </a:t>
            </a:r>
            <a:r>
              <a:rPr lang="tr-TR" dirty="0" smtClean="0"/>
              <a:t>sevmemek, psikolojik </a:t>
            </a:r>
            <a:r>
              <a:rPr lang="tr-TR" dirty="0"/>
              <a:t>danışmaya gelip gelmemek şeklindeki duygulara bu ad verilir</a:t>
            </a:r>
            <a:r>
              <a:rPr lang="tr-TR" dirty="0" smtClean="0"/>
              <a:t>.</a:t>
            </a:r>
          </a:p>
          <a:p>
            <a:pPr algn="just"/>
            <a:endParaRPr lang="tr-TR" dirty="0"/>
          </a:p>
          <a:p>
            <a:pPr marL="285750" indent="-285750" algn="just">
              <a:buFont typeface="Arial" panose="020B0604020202020204" pitchFamily="34" charset="0"/>
              <a:buChar char="•"/>
            </a:pPr>
            <a:r>
              <a:rPr lang="tr-TR" b="1" i="1" dirty="0">
                <a:solidFill>
                  <a:srgbClr val="002060"/>
                </a:solidFill>
              </a:rPr>
              <a:t>Davranışsal Amaçlar</a:t>
            </a:r>
          </a:p>
          <a:p>
            <a:pPr algn="just"/>
            <a:r>
              <a:rPr lang="tr-TR" dirty="0"/>
              <a:t>Danışanların gerek bireysel gerekse grupla psikolojik danışma </a:t>
            </a:r>
            <a:r>
              <a:rPr lang="tr-TR" dirty="0" smtClean="0"/>
              <a:t>sürecinde kazanmak </a:t>
            </a:r>
            <a:r>
              <a:rPr lang="tr-TR" dirty="0"/>
              <a:t>ya da oluşturmak istedikleri somut </a:t>
            </a:r>
            <a:r>
              <a:rPr lang="tr-TR" dirty="0" smtClean="0"/>
              <a:t>davranışlardır. Otomatik </a:t>
            </a:r>
            <a:r>
              <a:rPr lang="tr-TR" dirty="0"/>
              <a:t>düşünce ve davranışlarla baş etmek, sosyal becerileri </a:t>
            </a:r>
            <a:r>
              <a:rPr lang="tr-TR" dirty="0" smtClean="0"/>
              <a:t>artırmak, sınav </a:t>
            </a:r>
            <a:r>
              <a:rPr lang="tr-TR" dirty="0"/>
              <a:t>kaygısını azaltmak bu tür davranışsal amaçlardan sayılır. </a:t>
            </a:r>
          </a:p>
        </p:txBody>
      </p:sp>
    </p:spTree>
    <p:extLst>
      <p:ext uri="{BB962C8B-B14F-4D97-AF65-F5344CB8AC3E}">
        <p14:creationId xmlns:p14="http://schemas.microsoft.com/office/powerpoint/2010/main" val="290850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11510"/>
            <a:ext cx="8568952" cy="569218"/>
          </a:xfrm>
        </p:spPr>
        <p:txBody>
          <a:bodyPr>
            <a:noAutofit/>
          </a:bodyPr>
          <a:lstStyle/>
          <a:p>
            <a:r>
              <a:rPr lang="tr-TR" sz="4000" b="1" dirty="0">
                <a:solidFill>
                  <a:schemeClr val="accent6">
                    <a:lumMod val="75000"/>
                  </a:schemeClr>
                </a:solidFill>
                <a:effectLst>
                  <a:outerShdw blurRad="38100" dist="38100" dir="2700000" algn="tl">
                    <a:srgbClr val="000000">
                      <a:alpha val="43137"/>
                    </a:srgbClr>
                  </a:outerShdw>
                </a:effectLst>
              </a:rPr>
              <a:t>GRUPLA PSİKOLOJİK DANIŞMA </a:t>
            </a:r>
            <a:r>
              <a:rPr lang="tr-TR" sz="4000" b="1" dirty="0" smtClean="0">
                <a:solidFill>
                  <a:schemeClr val="accent6">
                    <a:lumMod val="75000"/>
                  </a:schemeClr>
                </a:solidFill>
                <a:effectLst>
                  <a:outerShdw blurRad="38100" dist="38100" dir="2700000" algn="tl">
                    <a:srgbClr val="000000">
                      <a:alpha val="43137"/>
                    </a:srgbClr>
                  </a:outerShdw>
                </a:effectLst>
              </a:rPr>
              <a:t>GRUBUNUN TEMEL </a:t>
            </a:r>
            <a:r>
              <a:rPr lang="tr-TR" sz="4000" b="1" dirty="0">
                <a:solidFill>
                  <a:schemeClr val="accent6">
                    <a:lumMod val="75000"/>
                  </a:schemeClr>
                </a:solidFill>
                <a:effectLst>
                  <a:outerShdw blurRad="38100" dist="38100" dir="2700000" algn="tl">
                    <a:srgbClr val="000000">
                      <a:alpha val="43137"/>
                    </a:srgbClr>
                  </a:outerShdw>
                </a:effectLst>
              </a:rPr>
              <a:t>NİTELİKLERİ</a:t>
            </a:r>
            <a:endParaRPr lang="tr-TR" sz="4000" dirty="0">
              <a:solidFill>
                <a:schemeClr val="accent6">
                  <a:lumMod val="75000"/>
                </a:schemeClr>
              </a:solidFill>
              <a:effectLst>
                <a:outerShdw blurRad="38100" dist="38100" dir="2700000" algn="tl">
                  <a:srgbClr val="000000">
                    <a:alpha val="43137"/>
                  </a:srgbClr>
                </a:outerShdw>
              </a:effectLst>
            </a:endParaRPr>
          </a:p>
        </p:txBody>
      </p:sp>
      <p:sp>
        <p:nvSpPr>
          <p:cNvPr id="3" name="Dikdörtgen 2"/>
          <p:cNvSpPr/>
          <p:nvPr/>
        </p:nvSpPr>
        <p:spPr>
          <a:xfrm>
            <a:off x="467544" y="1559570"/>
            <a:ext cx="8568952" cy="2862322"/>
          </a:xfrm>
          <a:prstGeom prst="rect">
            <a:avLst/>
          </a:prstGeom>
        </p:spPr>
        <p:txBody>
          <a:bodyPr wrap="square">
            <a:spAutoFit/>
          </a:bodyPr>
          <a:lstStyle/>
          <a:p>
            <a:pPr algn="just"/>
            <a:r>
              <a:rPr lang="tr-TR" dirty="0"/>
              <a:t>Grupla psikolojik danışma sürecine başlanırken, bir dizi işlem </a:t>
            </a:r>
            <a:r>
              <a:rPr lang="tr-TR" dirty="0" smtClean="0"/>
              <a:t>yapılması gerekir</a:t>
            </a:r>
            <a:r>
              <a:rPr lang="tr-TR" dirty="0"/>
              <a:t>. Aşağıda sırasıyla bu tür işlemler açıklanmıştır</a:t>
            </a:r>
            <a:r>
              <a:rPr lang="tr-TR" dirty="0" smtClean="0"/>
              <a:t>.</a:t>
            </a:r>
          </a:p>
          <a:p>
            <a:pPr algn="just"/>
            <a:endParaRPr lang="tr-TR" dirty="0"/>
          </a:p>
          <a:p>
            <a:pPr marL="285750" indent="-285750" algn="just">
              <a:buFont typeface="Wingdings" panose="05000000000000000000" pitchFamily="2" charset="2"/>
              <a:buChar char="Ø"/>
            </a:pPr>
            <a:r>
              <a:rPr lang="tr-TR" i="1" u="sng" dirty="0">
                <a:solidFill>
                  <a:srgbClr val="7030A0"/>
                </a:solidFill>
              </a:rPr>
              <a:t>Grubun Seçimi</a:t>
            </a:r>
          </a:p>
          <a:p>
            <a:pPr algn="just"/>
            <a:r>
              <a:rPr lang="tr-TR" dirty="0"/>
              <a:t>Seçim yapılırken yaş, cinsiyet, kişilik özellikleri ve sosyoekonomik </a:t>
            </a:r>
            <a:r>
              <a:rPr lang="tr-TR" dirty="0" smtClean="0"/>
              <a:t>düzey ölçüt </a:t>
            </a:r>
            <a:r>
              <a:rPr lang="tr-TR" dirty="0"/>
              <a:t>alınır. Yaş ölçütünde, örneğin ergenlerle çocuklarla </a:t>
            </a:r>
            <a:r>
              <a:rPr lang="tr-TR" dirty="0" smtClean="0"/>
              <a:t>yapılan gruplarda</a:t>
            </a:r>
            <a:r>
              <a:rPr lang="tr-TR" dirty="0"/>
              <a:t>, yaş düzeyinin homojenliği önemli olur. Çünkü bu dönem </a:t>
            </a:r>
            <a:r>
              <a:rPr lang="tr-TR" dirty="0" smtClean="0"/>
              <a:t>üyelerle yapılabilecek </a:t>
            </a:r>
            <a:r>
              <a:rPr lang="tr-TR" dirty="0"/>
              <a:t>gruplarda yaşın farkının yüksek olması, </a:t>
            </a:r>
            <a:r>
              <a:rPr lang="tr-TR" dirty="0" smtClean="0"/>
              <a:t>bireylerin birbirlerini </a:t>
            </a:r>
            <a:r>
              <a:rPr lang="tr-TR" dirty="0"/>
              <a:t>anlamalarını güçleştirebilir. Ancak evlenmiş boşanmış, </a:t>
            </a:r>
            <a:r>
              <a:rPr lang="tr-TR" dirty="0" smtClean="0"/>
              <a:t>bebeklerini yitirmiş </a:t>
            </a:r>
            <a:r>
              <a:rPr lang="tr-TR" dirty="0"/>
              <a:t>kadınlar, </a:t>
            </a:r>
            <a:r>
              <a:rPr lang="tr-TR" dirty="0" err="1"/>
              <a:t>nevrotikler</a:t>
            </a:r>
            <a:r>
              <a:rPr lang="tr-TR" dirty="0"/>
              <a:t>, cinsel sorunlar yaşayan </a:t>
            </a:r>
            <a:r>
              <a:rPr lang="tr-TR" dirty="0" smtClean="0"/>
              <a:t>erkek yetişkinler</a:t>
            </a:r>
            <a:r>
              <a:rPr lang="tr-TR" dirty="0"/>
              <a:t>, sosyal iletişim eksikliği yaşayan kişilerde, kronolojik </a:t>
            </a:r>
            <a:r>
              <a:rPr lang="tr-TR" dirty="0" smtClean="0"/>
              <a:t>yaş etmeni</a:t>
            </a:r>
            <a:r>
              <a:rPr lang="tr-TR" dirty="0"/>
              <a:t>, yerini ortak sorunlara bırakır.</a:t>
            </a:r>
          </a:p>
        </p:txBody>
      </p:sp>
    </p:spTree>
    <p:extLst>
      <p:ext uri="{BB962C8B-B14F-4D97-AF65-F5344CB8AC3E}">
        <p14:creationId xmlns:p14="http://schemas.microsoft.com/office/powerpoint/2010/main" val="5419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1419622"/>
            <a:ext cx="8568952" cy="2031325"/>
          </a:xfrm>
          <a:prstGeom prst="rect">
            <a:avLst/>
          </a:prstGeom>
        </p:spPr>
        <p:txBody>
          <a:bodyPr wrap="square">
            <a:spAutoFit/>
          </a:bodyPr>
          <a:lstStyle/>
          <a:p>
            <a:pPr marL="285750" indent="-285750" algn="just">
              <a:buFont typeface="Wingdings" panose="05000000000000000000" pitchFamily="2" charset="2"/>
              <a:buChar char="Ø"/>
            </a:pPr>
            <a:r>
              <a:rPr lang="tr-TR" i="1" u="sng" dirty="0">
                <a:solidFill>
                  <a:srgbClr val="7030A0"/>
                </a:solidFill>
              </a:rPr>
              <a:t>Grubun Büyüklüğü</a:t>
            </a:r>
          </a:p>
          <a:p>
            <a:pPr algn="just"/>
            <a:r>
              <a:rPr lang="tr-TR" dirty="0" smtClean="0"/>
              <a:t>Grubun </a:t>
            </a:r>
            <a:r>
              <a:rPr lang="tr-TR" dirty="0"/>
              <a:t>büyüklüğünün belirlenmesinde, temel belirleyici, grubun </a:t>
            </a:r>
            <a:r>
              <a:rPr lang="tr-TR" dirty="0" smtClean="0"/>
              <a:t>hangi "</a:t>
            </a:r>
            <a:r>
              <a:rPr lang="tr-TR" dirty="0" err="1" smtClean="0"/>
              <a:t>amaç"la</a:t>
            </a:r>
            <a:r>
              <a:rPr lang="tr-TR" dirty="0" smtClean="0"/>
              <a:t> </a:t>
            </a:r>
            <a:r>
              <a:rPr lang="tr-TR" dirty="0"/>
              <a:t>oluşturulması gerektiğidir. Diğer değişkenler ise, grubun </a:t>
            </a:r>
            <a:r>
              <a:rPr lang="tr-TR" dirty="0" smtClean="0"/>
              <a:t>türü, yani </a:t>
            </a:r>
            <a:r>
              <a:rPr lang="tr-TR" dirty="0"/>
              <a:t>birey ya da grup merkezci olacağı, etkileşim (</a:t>
            </a:r>
            <a:r>
              <a:rPr lang="tr-TR" dirty="0" err="1"/>
              <a:t>encounter</a:t>
            </a:r>
            <a:r>
              <a:rPr lang="tr-TR" dirty="0"/>
              <a:t>) </a:t>
            </a:r>
            <a:r>
              <a:rPr lang="tr-TR" dirty="0" smtClean="0"/>
              <a:t>grupları, problem </a:t>
            </a:r>
            <a:r>
              <a:rPr lang="tr-TR" dirty="0"/>
              <a:t>çözmeye yönelik gruplardan hangisinin olacağı ya da </a:t>
            </a:r>
            <a:r>
              <a:rPr lang="tr-TR" dirty="0" smtClean="0"/>
              <a:t>üyelerin yaşı</a:t>
            </a:r>
            <a:r>
              <a:rPr lang="tr-TR" dirty="0"/>
              <a:t>, liderin deneyimi, grup içinde oturumların süresi, grubun </a:t>
            </a:r>
            <a:r>
              <a:rPr lang="tr-TR" dirty="0" smtClean="0"/>
              <a:t>yapılacağı fiziksel </a:t>
            </a:r>
            <a:r>
              <a:rPr lang="tr-TR" dirty="0"/>
              <a:t>ortam ve en önemlisi grubun amacının ne olduğu, grubun </a:t>
            </a:r>
            <a:r>
              <a:rPr lang="tr-TR" dirty="0" smtClean="0"/>
              <a:t>büyüklüğünün belirlenmesinde </a:t>
            </a:r>
            <a:r>
              <a:rPr lang="tr-TR" dirty="0"/>
              <a:t>temel etmenler ya da değişkenler olarak </a:t>
            </a:r>
            <a:r>
              <a:rPr lang="tr-TR" dirty="0" smtClean="0"/>
              <a:t>kabul edilir.</a:t>
            </a:r>
            <a:endParaRPr lang="tr-TR" dirty="0"/>
          </a:p>
        </p:txBody>
      </p:sp>
    </p:spTree>
    <p:extLst>
      <p:ext uri="{BB962C8B-B14F-4D97-AF65-F5344CB8AC3E}">
        <p14:creationId xmlns:p14="http://schemas.microsoft.com/office/powerpoint/2010/main" val="60871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1059582"/>
            <a:ext cx="8568952" cy="2585323"/>
          </a:xfrm>
          <a:prstGeom prst="rect">
            <a:avLst/>
          </a:prstGeom>
        </p:spPr>
        <p:txBody>
          <a:bodyPr wrap="square">
            <a:spAutoFit/>
          </a:bodyPr>
          <a:lstStyle/>
          <a:p>
            <a:pPr marL="285750" indent="-285750" algn="just">
              <a:buFont typeface="Wingdings" panose="05000000000000000000" pitchFamily="2" charset="2"/>
              <a:buChar char="Ø"/>
            </a:pPr>
            <a:r>
              <a:rPr lang="tr-TR" i="1" u="sng" dirty="0">
                <a:solidFill>
                  <a:srgbClr val="7030A0"/>
                </a:solidFill>
              </a:rPr>
              <a:t>Grubun </a:t>
            </a:r>
            <a:r>
              <a:rPr lang="tr-TR" i="1" u="sng" dirty="0" smtClean="0">
                <a:solidFill>
                  <a:srgbClr val="7030A0"/>
                </a:solidFill>
              </a:rPr>
              <a:t>Süresi</a:t>
            </a:r>
          </a:p>
          <a:p>
            <a:pPr marL="285750" indent="-285750" algn="just">
              <a:buFont typeface="Wingdings" panose="05000000000000000000" pitchFamily="2" charset="2"/>
              <a:buChar char="Ø"/>
            </a:pPr>
            <a:endParaRPr lang="tr-TR" i="1" u="sng" dirty="0">
              <a:solidFill>
                <a:srgbClr val="7030A0"/>
              </a:solidFill>
            </a:endParaRPr>
          </a:p>
          <a:p>
            <a:pPr marL="285750" indent="-285750" algn="just">
              <a:buFont typeface="Arial" panose="020B0604020202020204" pitchFamily="34" charset="0"/>
              <a:buChar char="•"/>
            </a:pPr>
            <a:r>
              <a:rPr lang="tr-TR" dirty="0" smtClean="0"/>
              <a:t>Kaynaklar</a:t>
            </a:r>
            <a:r>
              <a:rPr lang="tr-TR" dirty="0"/>
              <a:t>, grup süresinin grubu oluşturan üyelerin niteliklerine ya </a:t>
            </a:r>
            <a:r>
              <a:rPr lang="tr-TR" dirty="0" smtClean="0"/>
              <a:t>da türlerine </a:t>
            </a:r>
            <a:r>
              <a:rPr lang="tr-TR" dirty="0"/>
              <a:t>göre belirlenebileceğini vurgularlar. </a:t>
            </a:r>
            <a:endParaRPr lang="tr-TR" dirty="0" smtClean="0"/>
          </a:p>
          <a:p>
            <a:pPr marL="285750" indent="-285750" algn="just">
              <a:buFont typeface="Arial" panose="020B0604020202020204" pitchFamily="34" charset="0"/>
              <a:buChar char="•"/>
            </a:pPr>
            <a:endParaRPr lang="tr-TR" dirty="0" smtClean="0"/>
          </a:p>
          <a:p>
            <a:pPr marL="285750" indent="-285750" algn="just">
              <a:buFont typeface="Arial" panose="020B0604020202020204" pitchFamily="34" charset="0"/>
              <a:buChar char="•"/>
            </a:pPr>
            <a:r>
              <a:rPr lang="tr-TR" dirty="0"/>
              <a:t>Grubun türü de oturum sıklığını </a:t>
            </a:r>
            <a:r>
              <a:rPr lang="tr-TR" dirty="0" smtClean="0"/>
              <a:t>etkilemektedir.</a:t>
            </a:r>
          </a:p>
          <a:p>
            <a:pPr marL="285750" indent="-285750" algn="just">
              <a:buFont typeface="Arial" panose="020B0604020202020204" pitchFamily="34" charset="0"/>
              <a:buChar char="•"/>
            </a:pPr>
            <a:endParaRPr lang="tr-TR" dirty="0" smtClean="0"/>
          </a:p>
          <a:p>
            <a:pPr marL="285750" indent="-285750" algn="just">
              <a:buFont typeface="Arial" panose="020B0604020202020204" pitchFamily="34" charset="0"/>
              <a:buChar char="•"/>
            </a:pPr>
            <a:r>
              <a:rPr lang="tr-TR" dirty="0"/>
              <a:t>Grup süreleri, okullarda, üniversitelerde, hastanelerde, </a:t>
            </a:r>
            <a:r>
              <a:rPr lang="tr-TR" dirty="0" smtClean="0"/>
              <a:t>psikiyatri kliniklerinde </a:t>
            </a:r>
            <a:r>
              <a:rPr lang="tr-TR" dirty="0"/>
              <a:t>değişebilmektedir. </a:t>
            </a:r>
          </a:p>
        </p:txBody>
      </p:sp>
    </p:spTree>
    <p:extLst>
      <p:ext uri="{BB962C8B-B14F-4D97-AF65-F5344CB8AC3E}">
        <p14:creationId xmlns:p14="http://schemas.microsoft.com/office/powerpoint/2010/main" val="294571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1670486"/>
            <a:ext cx="8568952" cy="1477328"/>
          </a:xfrm>
          <a:prstGeom prst="rect">
            <a:avLst/>
          </a:prstGeom>
        </p:spPr>
        <p:txBody>
          <a:bodyPr wrap="square">
            <a:spAutoFit/>
          </a:bodyPr>
          <a:lstStyle/>
          <a:p>
            <a:pPr marL="285750" indent="-285750" algn="just">
              <a:buFont typeface="Wingdings" panose="05000000000000000000" pitchFamily="2" charset="2"/>
              <a:buChar char="Ø"/>
            </a:pPr>
            <a:r>
              <a:rPr lang="tr-TR" i="1" u="sng" dirty="0">
                <a:solidFill>
                  <a:srgbClr val="7030A0"/>
                </a:solidFill>
              </a:rPr>
              <a:t>Grup Ortamı</a:t>
            </a:r>
          </a:p>
          <a:p>
            <a:pPr algn="just"/>
            <a:r>
              <a:rPr lang="tr-TR" dirty="0" smtClean="0"/>
              <a:t>Bireysel </a:t>
            </a:r>
            <a:r>
              <a:rPr lang="tr-TR" dirty="0"/>
              <a:t>ve grupla psikolojik danışmanın yapılabileceği ortamlar, her </a:t>
            </a:r>
            <a:r>
              <a:rPr lang="tr-TR" dirty="0" smtClean="0"/>
              <a:t>iki danışma </a:t>
            </a:r>
            <a:r>
              <a:rPr lang="tr-TR" dirty="0"/>
              <a:t>sürecinin amaç ve koşullarına uygun olmalıdır. Örneğin, </a:t>
            </a:r>
            <a:r>
              <a:rPr lang="tr-TR" dirty="0" smtClean="0"/>
              <a:t>karamsarlık izlenimi </a:t>
            </a:r>
            <a:r>
              <a:rPr lang="tr-TR" dirty="0"/>
              <a:t>vermeyen, sıcaklık duygularını üreten, gizlilik </a:t>
            </a:r>
            <a:r>
              <a:rPr lang="tr-TR" dirty="0" smtClean="0"/>
              <a:t>amacına uygun </a:t>
            </a:r>
            <a:r>
              <a:rPr lang="tr-TR" dirty="0"/>
              <a:t>ses geçirmeyen, bir parça da gözden uzakta olan, düzenli ortam </a:t>
            </a:r>
            <a:r>
              <a:rPr lang="tr-TR" dirty="0" smtClean="0"/>
              <a:t>ve mekânlarda </a:t>
            </a:r>
            <a:r>
              <a:rPr lang="tr-TR" dirty="0"/>
              <a:t>yapılması gerekir.</a:t>
            </a:r>
          </a:p>
        </p:txBody>
      </p:sp>
    </p:spTree>
    <p:extLst>
      <p:ext uri="{BB962C8B-B14F-4D97-AF65-F5344CB8AC3E}">
        <p14:creationId xmlns:p14="http://schemas.microsoft.com/office/powerpoint/2010/main" val="398736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55526"/>
            <a:ext cx="8568952" cy="648072"/>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 </a:t>
            </a:r>
            <a:r>
              <a:rPr lang="tr-TR" sz="3600" b="1" dirty="0" smtClean="0">
                <a:solidFill>
                  <a:schemeClr val="accent6">
                    <a:lumMod val="75000"/>
                  </a:schemeClr>
                </a:solidFill>
                <a:effectLst>
                  <a:outerShdw blurRad="38100" dist="38100" dir="2700000" algn="tl">
                    <a:srgbClr val="000000">
                      <a:alpha val="43137"/>
                    </a:srgbClr>
                  </a:outerShdw>
                </a:effectLst>
              </a:rPr>
              <a:t>SÜRECİNDEKİ TEMEL TERAPÖTİK </a:t>
            </a:r>
            <a:r>
              <a:rPr lang="tr-TR" sz="3600" b="1" dirty="0">
                <a:solidFill>
                  <a:schemeClr val="accent6">
                    <a:lumMod val="75000"/>
                  </a:schemeClr>
                </a:solidFill>
                <a:effectLst>
                  <a:outerShdw blurRad="38100" dist="38100" dir="2700000" algn="tl">
                    <a:srgbClr val="000000">
                      <a:alpha val="43137"/>
                    </a:srgbClr>
                  </a:outerShdw>
                </a:effectLst>
              </a:rPr>
              <a:t>GÜÇLER</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3" name="Dikdörtgen 2"/>
          <p:cNvSpPr/>
          <p:nvPr/>
        </p:nvSpPr>
        <p:spPr>
          <a:xfrm>
            <a:off x="467544" y="1576412"/>
            <a:ext cx="8568952" cy="923330"/>
          </a:xfrm>
          <a:prstGeom prst="rect">
            <a:avLst/>
          </a:prstGeom>
        </p:spPr>
        <p:txBody>
          <a:bodyPr wrap="square">
            <a:spAutoFit/>
          </a:bodyPr>
          <a:lstStyle/>
          <a:p>
            <a:pPr algn="just"/>
            <a:r>
              <a:rPr lang="tr-TR" dirty="0"/>
              <a:t>Grup içinde yer alan, aşağıda açıklanacak olan </a:t>
            </a:r>
            <a:r>
              <a:rPr lang="tr-TR" dirty="0" err="1"/>
              <a:t>terapötik</a:t>
            </a:r>
            <a:r>
              <a:rPr lang="tr-TR" dirty="0"/>
              <a:t> güçler, </a:t>
            </a:r>
            <a:r>
              <a:rPr lang="tr-TR" dirty="0" smtClean="0"/>
              <a:t>birbirleriyle ilişki </a:t>
            </a:r>
            <a:r>
              <a:rPr lang="tr-TR" dirty="0"/>
              <a:t>ve etkileşimli bir bütün oluştururlar. Bu güçlerin dengeli </a:t>
            </a:r>
            <a:r>
              <a:rPr lang="tr-TR" dirty="0" smtClean="0"/>
              <a:t>ve birbirlerini </a:t>
            </a:r>
            <a:r>
              <a:rPr lang="tr-TR" dirty="0"/>
              <a:t>iteleyerek gruba dinamizm kazandıran nitelikleri vardır.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9812" y="2571750"/>
            <a:ext cx="3744416" cy="2162268"/>
          </a:xfrm>
          <a:prstGeom prst="rect">
            <a:avLst/>
          </a:prstGeom>
        </p:spPr>
      </p:pic>
    </p:spTree>
    <p:extLst>
      <p:ext uri="{BB962C8B-B14F-4D97-AF65-F5344CB8AC3E}">
        <p14:creationId xmlns:p14="http://schemas.microsoft.com/office/powerpoint/2010/main" val="341119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63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250" autoRev="1" fill="hold">
                                          <p:stCondLst>
                                            <p:cond delay="0"/>
                                          </p:stCondLst>
                                        </p:cTn>
                                        <p:tgtEl>
                                          <p:spTgt spid="3"/>
                                        </p:tgtEl>
                                        <p:attrNameLst>
                                          <p:attrName>ppt_w</p:attrName>
                                        </p:attrNameLst>
                                      </p:cBhvr>
                                    </p:anim>
                                    <p:anim by="(#ppt_w*0.50)" calcmode="lin" valueType="num">
                                      <p:cBhvr>
                                        <p:cTn id="14" dur="250" decel="50000" autoRev="1" fill="hold">
                                          <p:stCondLst>
                                            <p:cond delay="0"/>
                                          </p:stCondLst>
                                        </p:cTn>
                                        <p:tgtEl>
                                          <p:spTgt spid="3"/>
                                        </p:tgtEl>
                                        <p:attrNameLst>
                                          <p:attrName>ppt_x</p:attrName>
                                        </p:attrNameLst>
                                      </p:cBhvr>
                                    </p:anim>
                                    <p:anim from="(-#ppt_h/2)" to="(#ppt_y)" calcmode="lin" valueType="num">
                                      <p:cBhvr>
                                        <p:cTn id="15" dur="500" fill="hold">
                                          <p:stCondLst>
                                            <p:cond delay="0"/>
                                          </p:stCondLst>
                                        </p:cTn>
                                        <p:tgtEl>
                                          <p:spTgt spid="3"/>
                                        </p:tgtEl>
                                        <p:attrNameLst>
                                          <p:attrName>ppt_y</p:attrName>
                                        </p:attrNameLst>
                                      </p:cBhvr>
                                    </p:anim>
                                    <p:animRot by="21600000">
                                      <p:cBhvr>
                                        <p:cTn id="16" dur="500" fill="hold">
                                          <p:stCondLst>
                                            <p:cond delay="0"/>
                                          </p:stCondLst>
                                        </p:cTn>
                                        <p:tgtEl>
                                          <p:spTgt spid="3"/>
                                        </p:tgtEl>
                                        <p:attrNameLst>
                                          <p:attrName>r</p:attrName>
                                        </p:attrNameLst>
                                      </p:cBhvr>
                                    </p:animRot>
                                  </p:childTnLst>
                                </p:cTn>
                              </p:par>
                            </p:childTnLst>
                          </p:cTn>
                        </p:par>
                        <p:par>
                          <p:cTn id="17" fill="hold">
                            <p:stCondLst>
                              <p:cond delay="16300"/>
                            </p:stCondLst>
                            <p:childTnLst>
                              <p:par>
                                <p:cTn id="18" presetID="14"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83518"/>
            <a:ext cx="8568952" cy="576064"/>
          </a:xfrm>
        </p:spPr>
        <p:txBody>
          <a:bodyPr>
            <a:noAutofit/>
          </a:bodyPr>
          <a:lstStyle/>
          <a:p>
            <a:r>
              <a:rPr lang="tr-TR" sz="4000" b="1" dirty="0">
                <a:solidFill>
                  <a:schemeClr val="accent6">
                    <a:lumMod val="75000"/>
                  </a:schemeClr>
                </a:solidFill>
                <a:effectLst>
                  <a:outerShdw blurRad="38100" dist="38100" dir="2700000" algn="tl">
                    <a:srgbClr val="000000">
                      <a:alpha val="43137"/>
                    </a:srgbClr>
                  </a:outerShdw>
                </a:effectLst>
              </a:rPr>
              <a:t>Psikolojik Danışman (Lider)</a:t>
            </a:r>
            <a:endParaRPr lang="tr-TR" sz="4000" dirty="0">
              <a:solidFill>
                <a:schemeClr val="accent6">
                  <a:lumMod val="75000"/>
                </a:schemeClr>
              </a:solidFill>
              <a:effectLst>
                <a:outerShdw blurRad="38100" dist="38100" dir="2700000" algn="tl">
                  <a:srgbClr val="000000">
                    <a:alpha val="43137"/>
                  </a:srgbClr>
                </a:outerShdw>
              </a:effectLst>
            </a:endParaRPr>
          </a:p>
        </p:txBody>
      </p:sp>
      <p:sp>
        <p:nvSpPr>
          <p:cNvPr id="3" name="Dikdörtgen 2"/>
          <p:cNvSpPr/>
          <p:nvPr/>
        </p:nvSpPr>
        <p:spPr>
          <a:xfrm>
            <a:off x="467544" y="1897544"/>
            <a:ext cx="8568952" cy="1754326"/>
          </a:xfrm>
          <a:prstGeom prst="rect">
            <a:avLst/>
          </a:prstGeom>
        </p:spPr>
        <p:txBody>
          <a:bodyPr wrap="square">
            <a:spAutoFit/>
          </a:bodyPr>
          <a:lstStyle/>
          <a:p>
            <a:pPr algn="just"/>
            <a:r>
              <a:rPr lang="tr-TR" dirty="0"/>
              <a:t>Grubun lideri olarak kabul edilen psikolojik danışman, grubun </a:t>
            </a:r>
            <a:r>
              <a:rPr lang="tr-TR" dirty="0" err="1" smtClean="0"/>
              <a:t>terapötik</a:t>
            </a:r>
            <a:r>
              <a:rPr lang="tr-TR" dirty="0" smtClean="0"/>
              <a:t> ortamının </a:t>
            </a:r>
            <a:r>
              <a:rPr lang="tr-TR" dirty="0"/>
              <a:t>gerçekleşmesinde birinci derece etkili rol oynayan kişidir. </a:t>
            </a:r>
            <a:r>
              <a:rPr lang="tr-TR" dirty="0" smtClean="0"/>
              <a:t>Alanında eğitimini </a:t>
            </a:r>
            <a:r>
              <a:rPr lang="tr-TR" dirty="0"/>
              <a:t>almış bir uzmandır, hem kuramsal hem uygulamalı düzeyinde deneyimli bir grup lideridir. Grubun birey ya da grup merkezli </a:t>
            </a:r>
            <a:r>
              <a:rPr lang="tr-TR" dirty="0" smtClean="0"/>
              <a:t>olma niteliğine </a:t>
            </a:r>
            <a:r>
              <a:rPr lang="tr-TR" dirty="0"/>
              <a:t>göre işlevsel olma niteliğinde değişmeler </a:t>
            </a:r>
            <a:r>
              <a:rPr lang="tr-TR" dirty="0" smtClean="0"/>
              <a:t>olabilmektedir. Dahası</a:t>
            </a:r>
            <a:r>
              <a:rPr lang="tr-TR" dirty="0"/>
              <a:t>, grubun danışan ya danışman merkezli olma niteliğine göre </a:t>
            </a:r>
            <a:r>
              <a:rPr lang="tr-TR" dirty="0" smtClean="0"/>
              <a:t>de uygulama </a:t>
            </a:r>
            <a:r>
              <a:rPr lang="tr-TR" dirty="0"/>
              <a:t>yaklaşımında değişmeler yaşanabilmektedir.</a:t>
            </a:r>
          </a:p>
        </p:txBody>
      </p:sp>
    </p:spTree>
    <p:extLst>
      <p:ext uri="{BB962C8B-B14F-4D97-AF65-F5344CB8AC3E}">
        <p14:creationId xmlns:p14="http://schemas.microsoft.com/office/powerpoint/2010/main" val="361719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4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250" autoRev="1" fill="hold">
                                          <p:stCondLst>
                                            <p:cond delay="0"/>
                                          </p:stCondLst>
                                        </p:cTn>
                                        <p:tgtEl>
                                          <p:spTgt spid="3"/>
                                        </p:tgtEl>
                                        <p:attrNameLst>
                                          <p:attrName>ppt_w</p:attrName>
                                        </p:attrNameLst>
                                      </p:cBhvr>
                                    </p:anim>
                                    <p:anim by="(#ppt_w*0.50)" calcmode="lin" valueType="num">
                                      <p:cBhvr>
                                        <p:cTn id="14" dur="250" decel="50000" autoRev="1" fill="hold">
                                          <p:stCondLst>
                                            <p:cond delay="0"/>
                                          </p:stCondLst>
                                        </p:cTn>
                                        <p:tgtEl>
                                          <p:spTgt spid="3"/>
                                        </p:tgtEl>
                                        <p:attrNameLst>
                                          <p:attrName>ppt_x</p:attrName>
                                        </p:attrNameLst>
                                      </p:cBhvr>
                                    </p:anim>
                                    <p:anim from="(-#ppt_h/2)" to="(#ppt_y)" calcmode="lin" valueType="num">
                                      <p:cBhvr>
                                        <p:cTn id="15" dur="500" fill="hold">
                                          <p:stCondLst>
                                            <p:cond delay="0"/>
                                          </p:stCondLst>
                                        </p:cTn>
                                        <p:tgtEl>
                                          <p:spTgt spid="3"/>
                                        </p:tgtEl>
                                        <p:attrNameLst>
                                          <p:attrName>ppt_y</p:attrName>
                                        </p:attrNameLst>
                                      </p:cBhvr>
                                    </p:anim>
                                    <p:animRot by="21600000">
                                      <p:cBhvr>
                                        <p:cTn id="16" dur="5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858635"/>
            <a:ext cx="8568952" cy="2585323"/>
          </a:xfrm>
          <a:prstGeom prst="rect">
            <a:avLst/>
          </a:prstGeom>
        </p:spPr>
        <p:txBody>
          <a:bodyPr wrap="square">
            <a:spAutoFit/>
          </a:bodyPr>
          <a:lstStyle/>
          <a:p>
            <a:pPr algn="just"/>
            <a:r>
              <a:rPr lang="tr-TR" dirty="0"/>
              <a:t>Grup Çalışması Uzmanları (</a:t>
            </a:r>
            <a:r>
              <a:rPr lang="tr-TR" dirty="0" err="1"/>
              <a:t>Association</a:t>
            </a:r>
            <a:r>
              <a:rPr lang="tr-TR" dirty="0"/>
              <a:t> </a:t>
            </a:r>
            <a:r>
              <a:rPr lang="tr-TR" dirty="0" err="1"/>
              <a:t>for</a:t>
            </a:r>
            <a:r>
              <a:rPr lang="tr-TR" dirty="0"/>
              <a:t> </a:t>
            </a:r>
            <a:r>
              <a:rPr lang="tr-TR" dirty="0" err="1"/>
              <a:t>Sepecialists</a:t>
            </a:r>
            <a:r>
              <a:rPr lang="tr-TR" dirty="0"/>
              <a:t> in </a:t>
            </a:r>
            <a:r>
              <a:rPr lang="tr-TR" dirty="0" err="1"/>
              <a:t>Group</a:t>
            </a:r>
            <a:r>
              <a:rPr lang="tr-TR" dirty="0"/>
              <a:t> </a:t>
            </a:r>
            <a:r>
              <a:rPr lang="tr-TR" dirty="0" err="1"/>
              <a:t>Work</a:t>
            </a:r>
            <a:r>
              <a:rPr lang="tr-TR" dirty="0" smtClean="0"/>
              <a:t>) (</a:t>
            </a:r>
            <a:r>
              <a:rPr lang="tr-TR" dirty="0"/>
              <a:t>1991)18 grup liderinde olması gereken temel niteliklerini aşağıdaki </a:t>
            </a:r>
            <a:r>
              <a:rPr lang="tr-TR" dirty="0" smtClean="0"/>
              <a:t>maddeler ışığında </a:t>
            </a:r>
            <a:r>
              <a:rPr lang="tr-TR" dirty="0"/>
              <a:t>tanımlamıştır</a:t>
            </a:r>
            <a:r>
              <a:rPr lang="tr-TR" dirty="0" smtClean="0"/>
              <a:t>:</a:t>
            </a:r>
          </a:p>
          <a:p>
            <a:pPr algn="just"/>
            <a:endParaRPr lang="tr-TR" dirty="0"/>
          </a:p>
          <a:p>
            <a:pPr algn="just"/>
            <a:r>
              <a:rPr lang="tr-TR" dirty="0"/>
              <a:t>1. Grubu oluşturan üyelerin katılımına destek vermek, onları cesaretlendirmek.</a:t>
            </a:r>
          </a:p>
          <a:p>
            <a:pPr algn="just"/>
            <a:r>
              <a:rPr lang="tr-TR" dirty="0"/>
              <a:t>2. Lider, grup süreci içindeki yaşananları özen ve dikkatle </a:t>
            </a:r>
            <a:r>
              <a:rPr lang="tr-TR" dirty="0" smtClean="0"/>
              <a:t>gözlemleyip, grubun </a:t>
            </a:r>
            <a:r>
              <a:rPr lang="tr-TR" dirty="0"/>
              <a:t>verimi için gerektiğinde bu verilerden yararlanır</a:t>
            </a:r>
            <a:r>
              <a:rPr lang="tr-TR" dirty="0" smtClean="0"/>
              <a:t>.</a:t>
            </a:r>
          </a:p>
          <a:p>
            <a:pPr algn="just"/>
            <a:r>
              <a:rPr lang="tr-TR" dirty="0"/>
              <a:t>3. Grup üyelerinin söylemlerini yansıtmalar yaparak daha açık </a:t>
            </a:r>
            <a:r>
              <a:rPr lang="tr-TR" dirty="0" smtClean="0"/>
              <a:t>ve net </a:t>
            </a:r>
            <a:r>
              <a:rPr lang="tr-TR" dirty="0"/>
              <a:t>duruma getirmek.</a:t>
            </a:r>
          </a:p>
          <a:p>
            <a:pPr algn="just"/>
            <a:r>
              <a:rPr lang="tr-TR" dirty="0"/>
              <a:t>4. Gerektiğinde, grup dinamizminin daha etkili gelişmesi için </a:t>
            </a:r>
            <a:r>
              <a:rPr lang="tr-TR" dirty="0" smtClean="0"/>
              <a:t>küçük bilgiler </a:t>
            </a:r>
            <a:r>
              <a:rPr lang="tr-TR" dirty="0"/>
              <a:t>sunmak.</a:t>
            </a:r>
          </a:p>
          <a:p>
            <a:pPr algn="just"/>
            <a:r>
              <a:rPr lang="tr-TR" dirty="0"/>
              <a:t>5. Etkili grup lideri davranışını sergilemek</a:t>
            </a:r>
            <a:r>
              <a:rPr lang="tr-TR" dirty="0" smtClean="0"/>
              <a:t>.</a:t>
            </a:r>
            <a:endParaRPr lang="tr-TR" dirty="0"/>
          </a:p>
        </p:txBody>
      </p:sp>
      <p:sp>
        <p:nvSpPr>
          <p:cNvPr id="6" name="Başlık 1"/>
          <p:cNvSpPr>
            <a:spLocks noGrp="1"/>
          </p:cNvSpPr>
          <p:nvPr>
            <p:ph type="title"/>
          </p:nvPr>
        </p:nvSpPr>
        <p:spPr>
          <a:xfrm>
            <a:off x="467544" y="699542"/>
            <a:ext cx="8568952" cy="493563"/>
          </a:xfrm>
        </p:spPr>
        <p:txBody>
          <a:bodyPr>
            <a:normAutofit fontScale="90000"/>
          </a:bodyPr>
          <a:lstStyle/>
          <a:p>
            <a:r>
              <a:rPr lang="tr-TR" b="1" dirty="0">
                <a:solidFill>
                  <a:schemeClr val="accent6">
                    <a:lumMod val="75000"/>
                  </a:schemeClr>
                </a:solidFill>
                <a:effectLst>
                  <a:outerShdw blurRad="38100" dist="38100" dir="2700000" algn="tl">
                    <a:srgbClr val="000000">
                      <a:alpha val="43137"/>
                    </a:srgbClr>
                  </a:outerShdw>
                </a:effectLst>
              </a:rPr>
              <a:t>Grup Liderinin Kabul Edilen </a:t>
            </a:r>
            <a:r>
              <a:rPr lang="tr-TR" b="1" dirty="0" smtClean="0">
                <a:solidFill>
                  <a:schemeClr val="accent6">
                    <a:lumMod val="75000"/>
                  </a:schemeClr>
                </a:solidFill>
                <a:effectLst>
                  <a:outerShdw blurRad="38100" dist="38100" dir="2700000" algn="tl">
                    <a:srgbClr val="000000">
                      <a:alpha val="43137"/>
                    </a:srgbClr>
                  </a:outerShdw>
                </a:effectLst>
              </a:rPr>
              <a:t/>
            </a:r>
            <a:br>
              <a:rPr lang="tr-TR" b="1" dirty="0" smtClean="0">
                <a:solidFill>
                  <a:schemeClr val="accent6">
                    <a:lumMod val="75000"/>
                  </a:schemeClr>
                </a:solidFill>
                <a:effectLst>
                  <a:outerShdw blurRad="38100" dist="38100" dir="2700000" algn="tl">
                    <a:srgbClr val="000000">
                      <a:alpha val="43137"/>
                    </a:srgbClr>
                  </a:outerShdw>
                </a:effectLst>
              </a:rPr>
            </a:br>
            <a:r>
              <a:rPr lang="tr-TR" b="1" dirty="0" smtClean="0">
                <a:solidFill>
                  <a:schemeClr val="accent6">
                    <a:lumMod val="75000"/>
                  </a:schemeClr>
                </a:solidFill>
                <a:effectLst>
                  <a:outerShdw blurRad="38100" dist="38100" dir="2700000" algn="tl">
                    <a:srgbClr val="000000">
                      <a:alpha val="43137"/>
                    </a:srgbClr>
                  </a:outerShdw>
                </a:effectLst>
              </a:rPr>
              <a:t>İşlevsel </a:t>
            </a:r>
            <a:r>
              <a:rPr lang="tr-TR" b="1" dirty="0">
                <a:solidFill>
                  <a:schemeClr val="accent6">
                    <a:lumMod val="75000"/>
                  </a:schemeClr>
                </a:solidFill>
                <a:effectLst>
                  <a:outerShdw blurRad="38100" dist="38100" dir="2700000" algn="tl">
                    <a:srgbClr val="000000">
                      <a:alpha val="43137"/>
                    </a:srgbClr>
                  </a:outerShdw>
                </a:effectLst>
              </a:rPr>
              <a:t>Nitelikleri</a:t>
            </a:r>
          </a:p>
        </p:txBody>
      </p:sp>
    </p:spTree>
    <p:extLst>
      <p:ext uri="{BB962C8B-B14F-4D97-AF65-F5344CB8AC3E}">
        <p14:creationId xmlns:p14="http://schemas.microsoft.com/office/powerpoint/2010/main" val="49894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2665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fltVal val="0.5"/>
                                          </p:val>
                                        </p:tav>
                                        <p:tav tm="100000">
                                          <p:val>
                                            <p:strVal val="#ppt_x"/>
                                          </p:val>
                                        </p:tav>
                                      </p:tavLst>
                                    </p:anim>
                                    <p:anim calcmode="lin" valueType="num">
                                      <p:cBhvr>
                                        <p:cTn id="19" dur="10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83518"/>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Liderin Diğer </a:t>
            </a:r>
            <a:r>
              <a:rPr lang="tr-TR" sz="3600" b="1" dirty="0" err="1">
                <a:solidFill>
                  <a:schemeClr val="accent6">
                    <a:lumMod val="75000"/>
                  </a:schemeClr>
                </a:solidFill>
                <a:effectLst>
                  <a:outerShdw blurRad="38100" dist="38100" dir="2700000" algn="tl">
                    <a:srgbClr val="000000">
                      <a:alpha val="43137"/>
                    </a:srgbClr>
                  </a:outerShdw>
                </a:effectLst>
              </a:rPr>
              <a:t>Terapötik</a:t>
            </a:r>
            <a:r>
              <a:rPr lang="tr-TR" sz="3600" b="1" dirty="0">
                <a:solidFill>
                  <a:schemeClr val="accent6">
                    <a:lumMod val="75000"/>
                  </a:schemeClr>
                </a:solidFill>
                <a:effectLst>
                  <a:outerShdw blurRad="38100" dist="38100" dir="2700000" algn="tl">
                    <a:srgbClr val="000000">
                      <a:alpha val="43137"/>
                    </a:srgbClr>
                  </a:outerShdw>
                </a:effectLst>
              </a:rPr>
              <a:t> Beceri ve İşlevleri</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635646"/>
            <a:ext cx="8568952" cy="2585323"/>
          </a:xfrm>
          <a:prstGeom prst="rect">
            <a:avLst/>
          </a:prstGeom>
        </p:spPr>
        <p:txBody>
          <a:bodyPr wrap="square">
            <a:spAutoFit/>
          </a:bodyPr>
          <a:lstStyle/>
          <a:p>
            <a:pPr marL="285750" indent="-285750" algn="just">
              <a:buFont typeface="Arial" panose="020B0604020202020204" pitchFamily="34" charset="0"/>
              <a:buChar char="•"/>
            </a:pPr>
            <a:r>
              <a:rPr lang="tr-TR" i="1" dirty="0"/>
              <a:t>Etkin dinleme ve </a:t>
            </a:r>
            <a:r>
              <a:rPr lang="tr-TR" i="1" dirty="0" smtClean="0"/>
              <a:t>dikkat</a:t>
            </a:r>
          </a:p>
          <a:p>
            <a:pPr marL="285750" indent="-285750" algn="just">
              <a:buFont typeface="Arial" panose="020B0604020202020204" pitchFamily="34" charset="0"/>
              <a:buChar char="•"/>
            </a:pPr>
            <a:r>
              <a:rPr lang="tr-TR" i="1" dirty="0"/>
              <a:t>Gruba yönelik gözlem amaçlı dikkati </a:t>
            </a:r>
            <a:r>
              <a:rPr lang="tr-TR" i="1" dirty="0" smtClean="0"/>
              <a:t>geliştirmek</a:t>
            </a:r>
          </a:p>
          <a:p>
            <a:pPr marL="285750" indent="-285750" algn="just">
              <a:buFont typeface="Arial" panose="020B0604020202020204" pitchFamily="34" charset="0"/>
              <a:buChar char="•"/>
            </a:pPr>
            <a:r>
              <a:rPr lang="tr-TR" i="1" dirty="0"/>
              <a:t>İçerik ve duygu </a:t>
            </a:r>
            <a:r>
              <a:rPr lang="tr-TR" i="1" dirty="0" smtClean="0"/>
              <a:t>yansıtması</a:t>
            </a:r>
          </a:p>
          <a:p>
            <a:pPr marL="285750" indent="-285750" algn="just">
              <a:buFont typeface="Arial" panose="020B0604020202020204" pitchFamily="34" charset="0"/>
              <a:buChar char="•"/>
            </a:pPr>
            <a:r>
              <a:rPr lang="tr-TR" i="1" dirty="0"/>
              <a:t>İçerik </a:t>
            </a:r>
            <a:r>
              <a:rPr lang="tr-TR" i="1" dirty="0" smtClean="0"/>
              <a:t>yansıtmasında</a:t>
            </a:r>
          </a:p>
          <a:p>
            <a:pPr marL="285750" indent="-285750" algn="just">
              <a:buFont typeface="Arial" panose="020B0604020202020204" pitchFamily="34" charset="0"/>
              <a:buChar char="•"/>
            </a:pPr>
            <a:r>
              <a:rPr lang="tr-TR" i="1" dirty="0"/>
              <a:t>Duygu </a:t>
            </a:r>
            <a:r>
              <a:rPr lang="tr-TR" i="1" dirty="0" smtClean="0"/>
              <a:t>yansıtmasında</a:t>
            </a:r>
          </a:p>
          <a:p>
            <a:pPr marL="285750" indent="-285750" algn="just">
              <a:buFont typeface="Arial" panose="020B0604020202020204" pitchFamily="34" charset="0"/>
              <a:buChar char="•"/>
            </a:pPr>
            <a:r>
              <a:rPr lang="tr-TR" i="1" dirty="0"/>
              <a:t>İleri </a:t>
            </a:r>
            <a:r>
              <a:rPr lang="tr-TR" i="1" dirty="0" smtClean="0"/>
              <a:t>empati</a:t>
            </a:r>
          </a:p>
          <a:p>
            <a:pPr marL="285750" indent="-285750" algn="just">
              <a:buFont typeface="Arial" panose="020B0604020202020204" pitchFamily="34" charset="0"/>
              <a:buChar char="•"/>
            </a:pPr>
            <a:r>
              <a:rPr lang="tr-TR" i="1" dirty="0"/>
              <a:t>Üyelerin beden dillerini anlama ve onlara destek </a:t>
            </a:r>
            <a:r>
              <a:rPr lang="tr-TR" i="1" dirty="0" smtClean="0"/>
              <a:t>verme</a:t>
            </a:r>
          </a:p>
          <a:p>
            <a:pPr marL="285750" indent="-285750" algn="just">
              <a:buFont typeface="Arial" panose="020B0604020202020204" pitchFamily="34" charset="0"/>
              <a:buChar char="•"/>
            </a:pPr>
            <a:r>
              <a:rPr lang="tr-TR" i="1" dirty="0"/>
              <a:t>Konuşmaya açık </a:t>
            </a:r>
            <a:r>
              <a:rPr lang="tr-TR" i="1" dirty="0" smtClean="0"/>
              <a:t>davet</a:t>
            </a:r>
          </a:p>
          <a:p>
            <a:pPr marL="285750" indent="-285750" algn="just">
              <a:buFont typeface="Arial" panose="020B0604020202020204" pitchFamily="34" charset="0"/>
              <a:buChar char="•"/>
            </a:pPr>
            <a:r>
              <a:rPr lang="tr-TR" i="1" dirty="0"/>
              <a:t>En az düzeyde destek</a:t>
            </a:r>
            <a:endParaRPr lang="tr-TR" i="1" dirty="0" smtClean="0"/>
          </a:p>
        </p:txBody>
      </p:sp>
    </p:spTree>
    <p:extLst>
      <p:ext uri="{BB962C8B-B14F-4D97-AF65-F5344CB8AC3E}">
        <p14:creationId xmlns:p14="http://schemas.microsoft.com/office/powerpoint/2010/main" val="100807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47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62372"/>
            <a:ext cx="8568952" cy="569218"/>
          </a:xfrm>
        </p:spPr>
        <p:txBody>
          <a:bodyPr>
            <a:noAutofit/>
          </a:bodyPr>
          <a:lstStyle/>
          <a:p>
            <a:r>
              <a:rPr lang="tr-TR" sz="4000" b="1" dirty="0">
                <a:solidFill>
                  <a:schemeClr val="accent6">
                    <a:lumMod val="75000"/>
                  </a:schemeClr>
                </a:solidFill>
                <a:effectLst>
                  <a:outerShdw blurRad="38100" dist="38100" dir="2700000" algn="tl">
                    <a:srgbClr val="000000">
                      <a:alpha val="43137"/>
                    </a:srgbClr>
                  </a:outerShdw>
                </a:effectLst>
              </a:rPr>
              <a:t>Lider ve Eğitimi</a:t>
            </a:r>
            <a:endParaRPr lang="tr-TR" sz="4000" dirty="0">
              <a:solidFill>
                <a:schemeClr val="accent6">
                  <a:lumMod val="75000"/>
                </a:schemeClr>
              </a:solidFill>
              <a:effectLst>
                <a:outerShdw blurRad="38100" dist="38100" dir="2700000" algn="tl">
                  <a:srgbClr val="000000">
                    <a:alpha val="43137"/>
                  </a:srgbClr>
                </a:outerShdw>
              </a:effectLst>
            </a:endParaRPr>
          </a:p>
        </p:txBody>
      </p:sp>
      <p:sp>
        <p:nvSpPr>
          <p:cNvPr id="3" name="Dikdörtgen 2"/>
          <p:cNvSpPr/>
          <p:nvPr/>
        </p:nvSpPr>
        <p:spPr>
          <a:xfrm>
            <a:off x="467544" y="1797660"/>
            <a:ext cx="8568952" cy="2031325"/>
          </a:xfrm>
          <a:prstGeom prst="rect">
            <a:avLst/>
          </a:prstGeom>
        </p:spPr>
        <p:txBody>
          <a:bodyPr wrap="square">
            <a:spAutoFit/>
          </a:bodyPr>
          <a:lstStyle/>
          <a:p>
            <a:pPr algn="just"/>
            <a:r>
              <a:rPr lang="tr-TR" dirty="0"/>
              <a:t>1. Kapsamlı ve etkili kuramsal bilgiyle donanımlı </a:t>
            </a:r>
            <a:r>
              <a:rPr lang="tr-TR" dirty="0" smtClean="0"/>
              <a:t>olmak.</a:t>
            </a:r>
            <a:endParaRPr lang="tr-TR" dirty="0"/>
          </a:p>
          <a:p>
            <a:pPr algn="just"/>
            <a:r>
              <a:rPr lang="tr-TR" dirty="0"/>
              <a:t>2. Grupları gözlemleme ve grubu yönetmeden önce becerileri </a:t>
            </a:r>
            <a:r>
              <a:rPr lang="tr-TR" dirty="0" smtClean="0"/>
              <a:t>uygulamak.</a:t>
            </a:r>
          </a:p>
          <a:p>
            <a:pPr algn="just"/>
            <a:r>
              <a:rPr lang="tr-TR" dirty="0"/>
              <a:t>3. Grup yaşantısına üye olarak katılarak grup sürecini, bir </a:t>
            </a:r>
            <a:r>
              <a:rPr lang="tr-TR" dirty="0" smtClean="0"/>
              <a:t>üyenin bakış </a:t>
            </a:r>
            <a:r>
              <a:rPr lang="tr-TR" dirty="0"/>
              <a:t>açısından </a:t>
            </a:r>
            <a:r>
              <a:rPr lang="tr-TR" dirty="0" smtClean="0"/>
              <a:t>kavramak.</a:t>
            </a:r>
            <a:endParaRPr lang="tr-TR" dirty="0"/>
          </a:p>
          <a:p>
            <a:pPr algn="just"/>
            <a:r>
              <a:rPr lang="tr-TR" dirty="0"/>
              <a:t>4. </a:t>
            </a:r>
            <a:r>
              <a:rPr lang="tr-TR" dirty="0" err="1"/>
              <a:t>Süpervizyondan</a:t>
            </a:r>
            <a:r>
              <a:rPr lang="tr-TR" dirty="0"/>
              <a:t> yararlanmak.</a:t>
            </a:r>
          </a:p>
          <a:p>
            <a:pPr algn="just"/>
            <a:r>
              <a:rPr lang="tr-TR" dirty="0"/>
              <a:t>5. Deneyimli grup liderlerini gözlemlemek.</a:t>
            </a:r>
          </a:p>
          <a:p>
            <a:pPr algn="just"/>
            <a:r>
              <a:rPr lang="tr-TR" dirty="0"/>
              <a:t>6. Bireysel psikolojik danışma hizmeti almak.</a:t>
            </a:r>
          </a:p>
          <a:p>
            <a:pPr algn="just"/>
            <a:r>
              <a:rPr lang="tr-TR" dirty="0"/>
              <a:t>7. Çeşitli gurupla psikolojik danışma uygulamalarına katılmak.</a:t>
            </a:r>
          </a:p>
        </p:txBody>
      </p:sp>
    </p:spTree>
    <p:extLst>
      <p:ext uri="{BB962C8B-B14F-4D97-AF65-F5344CB8AC3E}">
        <p14:creationId xmlns:p14="http://schemas.microsoft.com/office/powerpoint/2010/main" val="110719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82043"/>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Liderliği Stratejileri</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923678"/>
            <a:ext cx="8568952" cy="2031325"/>
          </a:xfrm>
          <a:prstGeom prst="rect">
            <a:avLst/>
          </a:prstGeom>
        </p:spPr>
        <p:txBody>
          <a:bodyPr wrap="square">
            <a:spAutoFit/>
          </a:bodyPr>
          <a:lstStyle/>
          <a:p>
            <a:pPr algn="just"/>
            <a:r>
              <a:rPr lang="tr-TR" dirty="0"/>
              <a:t>Grup liderlerinin stratejileri ya da yöntemleri, nitelikleri, grubun </a:t>
            </a:r>
            <a:r>
              <a:rPr lang="tr-TR" dirty="0" smtClean="0"/>
              <a:t>amaçlarına, üyelerin </a:t>
            </a:r>
            <a:r>
              <a:rPr lang="tr-TR" dirty="0"/>
              <a:t>yaş, ekonomik konum, meslek </a:t>
            </a:r>
            <a:r>
              <a:rPr lang="tr-TR" dirty="0" err="1"/>
              <a:t>vb</a:t>
            </a:r>
            <a:r>
              <a:rPr lang="tr-TR" dirty="0"/>
              <a:t> değişkenlere göre değişebilmektedir</a:t>
            </a:r>
            <a:r>
              <a:rPr lang="tr-TR" dirty="0" smtClean="0"/>
              <a:t>.</a:t>
            </a:r>
          </a:p>
          <a:p>
            <a:pPr algn="just"/>
            <a:endParaRPr lang="tr-TR" dirty="0"/>
          </a:p>
          <a:p>
            <a:pPr algn="just"/>
            <a:r>
              <a:rPr lang="tr-TR" dirty="0"/>
              <a:t>Grup liderliği yaklaşımları (stratejileri); danışman merkezci de </a:t>
            </a:r>
            <a:r>
              <a:rPr lang="tr-TR" dirty="0" smtClean="0"/>
              <a:t>diyebileceğimiz </a:t>
            </a:r>
            <a:r>
              <a:rPr lang="tr-TR" b="1" dirty="0" err="1" smtClean="0"/>
              <a:t>yetkeci</a:t>
            </a:r>
            <a:r>
              <a:rPr lang="tr-TR" b="1" dirty="0" smtClean="0"/>
              <a:t> </a:t>
            </a:r>
            <a:r>
              <a:rPr lang="tr-TR" b="1" dirty="0"/>
              <a:t>niteliği basan</a:t>
            </a:r>
            <a:r>
              <a:rPr lang="tr-TR" dirty="0"/>
              <a:t> liderlik, ikincisi insancıl </a:t>
            </a:r>
            <a:r>
              <a:rPr lang="tr-TR" dirty="0" smtClean="0"/>
              <a:t>yönelimi ağır </a:t>
            </a:r>
            <a:r>
              <a:rPr lang="tr-TR" dirty="0"/>
              <a:t>basan danışan merkezci de diyebileceğimiz </a:t>
            </a:r>
            <a:r>
              <a:rPr lang="tr-TR" b="1" dirty="0"/>
              <a:t>demokratik liderlik </a:t>
            </a:r>
            <a:r>
              <a:rPr lang="tr-TR" b="1" dirty="0" smtClean="0"/>
              <a:t>ve </a:t>
            </a:r>
            <a:r>
              <a:rPr lang="tr-TR" dirty="0" smtClean="0"/>
              <a:t>grup </a:t>
            </a:r>
            <a:r>
              <a:rPr lang="tr-TR" dirty="0"/>
              <a:t>sorumluluğunun üyelere verildiği </a:t>
            </a:r>
            <a:r>
              <a:rPr lang="tr-TR" b="1" dirty="0"/>
              <a:t>serbest</a:t>
            </a:r>
            <a:r>
              <a:rPr lang="tr-TR" dirty="0"/>
              <a:t> liderlik olarak sınıflandırılmıştır.</a:t>
            </a:r>
            <a:endParaRPr lang="tr-TR" dirty="0" smtClean="0"/>
          </a:p>
        </p:txBody>
      </p:sp>
    </p:spTree>
    <p:extLst>
      <p:ext uri="{BB962C8B-B14F-4D97-AF65-F5344CB8AC3E}">
        <p14:creationId xmlns:p14="http://schemas.microsoft.com/office/powerpoint/2010/main" val="242467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34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782043"/>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Sürecine Kabul Edilmek</a:t>
            </a:r>
          </a:p>
        </p:txBody>
      </p:sp>
      <p:sp>
        <p:nvSpPr>
          <p:cNvPr id="4" name="Dikdörtgen 3"/>
          <p:cNvSpPr/>
          <p:nvPr/>
        </p:nvSpPr>
        <p:spPr>
          <a:xfrm>
            <a:off x="467544" y="1923678"/>
            <a:ext cx="8568952" cy="1754326"/>
          </a:xfrm>
          <a:prstGeom prst="rect">
            <a:avLst/>
          </a:prstGeom>
        </p:spPr>
        <p:txBody>
          <a:bodyPr wrap="square">
            <a:spAutoFit/>
          </a:bodyPr>
          <a:lstStyle/>
          <a:p>
            <a:pPr algn="just"/>
            <a:r>
              <a:rPr lang="tr-TR" dirty="0"/>
              <a:t>Grup sürecinde olumla ya da olumsuz hemen tüm yönleriyle doğal </a:t>
            </a:r>
            <a:r>
              <a:rPr lang="tr-TR" dirty="0" smtClean="0"/>
              <a:t>olarak kabul </a:t>
            </a:r>
            <a:r>
              <a:rPr lang="tr-TR" dirty="0"/>
              <a:t>edilebilen üyeler, savunmacı davranışlarından giderek </a:t>
            </a:r>
            <a:r>
              <a:rPr lang="tr-TR" dirty="0" smtClean="0"/>
              <a:t>kurtulurlar. Olumsuz </a:t>
            </a:r>
            <a:r>
              <a:rPr lang="tr-TR" dirty="0"/>
              <a:t>yönlerini daha açık ve gerçekçi olarak algılayabilirler. </a:t>
            </a:r>
            <a:r>
              <a:rPr lang="tr-TR" dirty="0" smtClean="0"/>
              <a:t>Grupça kabul </a:t>
            </a:r>
            <a:r>
              <a:rPr lang="tr-TR" dirty="0"/>
              <a:t>edilme, üyenin kendisini de kabulünü geliştirir. Kabul </a:t>
            </a:r>
            <a:r>
              <a:rPr lang="tr-TR" dirty="0" smtClean="0"/>
              <a:t>edilmeme ise</a:t>
            </a:r>
            <a:r>
              <a:rPr lang="tr-TR" dirty="0"/>
              <a:t>, direncin temel nedenidir. Bu yüzden lider grup kurallarını </a:t>
            </a:r>
            <a:r>
              <a:rPr lang="tr-TR" dirty="0" smtClean="0"/>
              <a:t>belirtirken, saygılı</a:t>
            </a:r>
            <a:r>
              <a:rPr lang="tr-TR" dirty="0"/>
              <a:t>, içten olma, yargısız ve eleştirisiz olma gibi grup sürecinin </a:t>
            </a:r>
            <a:r>
              <a:rPr lang="tr-TR" dirty="0" smtClean="0"/>
              <a:t>temel değerlerini </a:t>
            </a:r>
            <a:r>
              <a:rPr lang="tr-TR" dirty="0"/>
              <a:t>üyelere benimsetmek ve o yönde katılımlarını </a:t>
            </a:r>
            <a:r>
              <a:rPr lang="tr-TR" dirty="0" smtClean="0"/>
              <a:t>gerçekleştirmek durumundadır</a:t>
            </a:r>
            <a:r>
              <a:rPr lang="tr-TR" dirty="0"/>
              <a:t>.</a:t>
            </a:r>
          </a:p>
        </p:txBody>
      </p:sp>
    </p:spTree>
    <p:extLst>
      <p:ext uri="{BB962C8B-B14F-4D97-AF65-F5344CB8AC3E}">
        <p14:creationId xmlns:p14="http://schemas.microsoft.com/office/powerpoint/2010/main" val="70759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3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55526"/>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Sürecinde Güven</a:t>
            </a:r>
          </a:p>
        </p:txBody>
      </p:sp>
      <p:sp>
        <p:nvSpPr>
          <p:cNvPr id="4" name="Dikdörtgen 3"/>
          <p:cNvSpPr/>
          <p:nvPr/>
        </p:nvSpPr>
        <p:spPr>
          <a:xfrm>
            <a:off x="467544" y="1491630"/>
            <a:ext cx="8568952" cy="2585323"/>
          </a:xfrm>
          <a:prstGeom prst="rect">
            <a:avLst/>
          </a:prstGeom>
        </p:spPr>
        <p:txBody>
          <a:bodyPr wrap="square">
            <a:spAutoFit/>
          </a:bodyPr>
          <a:lstStyle/>
          <a:p>
            <a:pPr algn="just"/>
            <a:r>
              <a:rPr lang="tr-TR" dirty="0"/>
              <a:t>Üyelerin "ait olma" duygusu, grup içindeki güvenin sağlanmasıyla </a:t>
            </a:r>
            <a:r>
              <a:rPr lang="tr-TR" dirty="0" smtClean="0"/>
              <a:t>gerçekleşir. Grup </a:t>
            </a:r>
            <a:r>
              <a:rPr lang="tr-TR" dirty="0"/>
              <a:t>ortasında güveninle gerçekleşmesiyle de, üyelerin </a:t>
            </a:r>
            <a:r>
              <a:rPr lang="tr-TR" dirty="0" smtClean="0"/>
              <a:t>savunmacı, maskeli </a:t>
            </a:r>
            <a:r>
              <a:rPr lang="tr-TR" dirty="0"/>
              <a:t>ya da rol yapıcı davranışları azalır. Üyelerin kör </a:t>
            </a:r>
            <a:r>
              <a:rPr lang="tr-TR" dirty="0" smtClean="0"/>
              <a:t>alanları, daralırken</a:t>
            </a:r>
            <a:r>
              <a:rPr lang="tr-TR" dirty="0"/>
              <a:t>, açık alanları genişler, kendilerini açma davranışları gelişir</a:t>
            </a:r>
            <a:r>
              <a:rPr lang="tr-TR" dirty="0" smtClean="0"/>
              <a:t>.</a:t>
            </a:r>
          </a:p>
          <a:p>
            <a:pPr algn="just"/>
            <a:endParaRPr lang="tr-TR" dirty="0"/>
          </a:p>
          <a:p>
            <a:pPr algn="just"/>
            <a:r>
              <a:rPr lang="tr-TR" dirty="0"/>
              <a:t>Grup ortasında gizlilik, güveninin temel nedenidir. Hiçbir </a:t>
            </a:r>
            <a:r>
              <a:rPr lang="tr-TR" dirty="0" smtClean="0"/>
              <a:t>kuşkuya yer </a:t>
            </a:r>
            <a:r>
              <a:rPr lang="tr-TR" dirty="0"/>
              <a:t>bırakmayacak derecedeki gizlilik güvenin ön koşulu olur. </a:t>
            </a:r>
            <a:r>
              <a:rPr lang="tr-TR" dirty="0" smtClean="0"/>
              <a:t>Ayrıca, üyelerin </a:t>
            </a:r>
            <a:r>
              <a:rPr lang="tr-TR" dirty="0"/>
              <a:t>birbirlerini yargılayıcı, eleştirici, yadsıyıcı tutum ve </a:t>
            </a:r>
            <a:r>
              <a:rPr lang="tr-TR" dirty="0" smtClean="0"/>
              <a:t>davranışları da</a:t>
            </a:r>
            <a:r>
              <a:rPr lang="tr-TR" dirty="0"/>
              <a:t>, güven ortamının örselenmesinin temel nedenini oluşturur.</a:t>
            </a:r>
            <a:endParaRPr lang="tr-TR" dirty="0" smtClean="0"/>
          </a:p>
        </p:txBody>
      </p:sp>
    </p:spTree>
    <p:extLst>
      <p:ext uri="{BB962C8B-B14F-4D97-AF65-F5344CB8AC3E}">
        <p14:creationId xmlns:p14="http://schemas.microsoft.com/office/powerpoint/2010/main" val="313966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7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11510"/>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Grubun Çekiciliği</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293604"/>
            <a:ext cx="8568952" cy="2862322"/>
          </a:xfrm>
          <a:prstGeom prst="rect">
            <a:avLst/>
          </a:prstGeom>
        </p:spPr>
        <p:txBody>
          <a:bodyPr wrap="square">
            <a:spAutoFit/>
          </a:bodyPr>
          <a:lstStyle/>
          <a:p>
            <a:pPr algn="just"/>
            <a:r>
              <a:rPr lang="tr-TR" dirty="0"/>
              <a:t>Grubun, üyeler için çekici olması, grubun verimliliği için kuşkusuz </a:t>
            </a:r>
            <a:r>
              <a:rPr lang="tr-TR" dirty="0" smtClean="0"/>
              <a:t>temel etmenlerden </a:t>
            </a:r>
            <a:r>
              <a:rPr lang="tr-TR" dirty="0"/>
              <a:t>birisidir. Çekiliğin artmasına neden olan etmenleri, </a:t>
            </a:r>
            <a:r>
              <a:rPr lang="tr-TR" dirty="0" smtClean="0"/>
              <a:t>çeşitli yazarlar </a:t>
            </a:r>
            <a:r>
              <a:rPr lang="tr-TR" dirty="0"/>
              <a:t>şu başlıklar altında inceleme konusu yaparlar</a:t>
            </a:r>
            <a:r>
              <a:rPr lang="tr-TR" dirty="0" smtClean="0"/>
              <a:t>:</a:t>
            </a:r>
          </a:p>
          <a:p>
            <a:pPr algn="just"/>
            <a:endParaRPr lang="tr-TR" dirty="0"/>
          </a:p>
          <a:p>
            <a:pPr algn="just"/>
            <a:r>
              <a:rPr lang="tr-TR" dirty="0"/>
              <a:t>a) Grup belirli ölçülerde küçük olması.</a:t>
            </a:r>
          </a:p>
          <a:p>
            <a:pPr algn="just"/>
            <a:r>
              <a:rPr lang="tr-TR" dirty="0"/>
              <a:t>b) Gruba girmenin zor olarak </a:t>
            </a:r>
            <a:r>
              <a:rPr lang="tr-TR" dirty="0" smtClean="0"/>
              <a:t>algılanması.</a:t>
            </a:r>
            <a:endParaRPr lang="tr-TR" dirty="0"/>
          </a:p>
          <a:p>
            <a:pPr algn="just"/>
            <a:r>
              <a:rPr lang="tr-TR" dirty="0"/>
              <a:t>c) Grup üyelerinin özellikle yaş ve sosyoekonomik düzey </a:t>
            </a:r>
            <a:r>
              <a:rPr lang="tr-TR" dirty="0" smtClean="0"/>
              <a:t>açısından homojen </a:t>
            </a:r>
            <a:r>
              <a:rPr lang="tr-TR" dirty="0"/>
              <a:t>olması.</a:t>
            </a:r>
          </a:p>
          <a:p>
            <a:pPr algn="just"/>
            <a:r>
              <a:rPr lang="tr-TR" dirty="0"/>
              <a:t>d) Grup liderinin tanınmış olması.</a:t>
            </a:r>
          </a:p>
          <a:p>
            <a:pPr algn="just"/>
            <a:r>
              <a:rPr lang="tr-TR" dirty="0"/>
              <a:t>e) Grup yaşantılarının işlev ve amaçlarıyla ilgili bilgi ve </a:t>
            </a:r>
            <a:r>
              <a:rPr lang="tr-TR" dirty="0" smtClean="0"/>
              <a:t>yönergelerin gruba </a:t>
            </a:r>
            <a:r>
              <a:rPr lang="tr-TR" dirty="0"/>
              <a:t>girmeyi planlayan üyelere </a:t>
            </a:r>
            <a:r>
              <a:rPr lang="tr-TR" dirty="0" smtClean="0"/>
              <a:t>bildirilmesi.</a:t>
            </a:r>
          </a:p>
        </p:txBody>
      </p:sp>
    </p:spTree>
    <p:extLst>
      <p:ext uri="{BB962C8B-B14F-4D97-AF65-F5344CB8AC3E}">
        <p14:creationId xmlns:p14="http://schemas.microsoft.com/office/powerpoint/2010/main" val="397977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62372"/>
            <a:ext cx="8568952" cy="569218"/>
          </a:xfrm>
        </p:spPr>
        <p:txBody>
          <a:bodyPr>
            <a:noAutofit/>
          </a:bodyPr>
          <a:lstStyle/>
          <a:p>
            <a:r>
              <a:rPr lang="tr-TR" sz="4000" b="1" dirty="0">
                <a:solidFill>
                  <a:schemeClr val="accent6">
                    <a:lumMod val="75000"/>
                  </a:schemeClr>
                </a:solidFill>
                <a:effectLst>
                  <a:outerShdw blurRad="38100" dist="38100" dir="2700000" algn="tl">
                    <a:srgbClr val="000000">
                      <a:alpha val="43137"/>
                    </a:srgbClr>
                  </a:outerShdw>
                </a:effectLst>
              </a:rPr>
              <a:t>Danışanların Hazır Oluşu</a:t>
            </a:r>
            <a:endParaRPr lang="tr-TR" sz="4000" dirty="0">
              <a:solidFill>
                <a:schemeClr val="accent6">
                  <a:lumMod val="75000"/>
                </a:schemeClr>
              </a:solidFill>
              <a:effectLst>
                <a:outerShdw blurRad="38100" dist="38100" dir="2700000" algn="tl">
                  <a:srgbClr val="000000">
                    <a:alpha val="43137"/>
                  </a:srgbClr>
                </a:outerShdw>
              </a:effectLst>
            </a:endParaRPr>
          </a:p>
        </p:txBody>
      </p:sp>
      <p:sp>
        <p:nvSpPr>
          <p:cNvPr id="3" name="Dikdörtgen 2"/>
          <p:cNvSpPr/>
          <p:nvPr/>
        </p:nvSpPr>
        <p:spPr>
          <a:xfrm>
            <a:off x="467544" y="1779662"/>
            <a:ext cx="8568952" cy="2031325"/>
          </a:xfrm>
          <a:prstGeom prst="rect">
            <a:avLst/>
          </a:prstGeom>
        </p:spPr>
        <p:txBody>
          <a:bodyPr wrap="square">
            <a:spAutoFit/>
          </a:bodyPr>
          <a:lstStyle/>
          <a:p>
            <a:pPr algn="just"/>
            <a:r>
              <a:rPr lang="tr-TR" dirty="0"/>
              <a:t>Danışanlar, grup yaşantısı için kendilerinden beklentilerini </a:t>
            </a:r>
            <a:r>
              <a:rPr lang="tr-TR" dirty="0" smtClean="0"/>
              <a:t>kavrayıp, özümlediklerinde</a:t>
            </a:r>
            <a:r>
              <a:rPr lang="tr-TR" dirty="0"/>
              <a:t>, önemli ölçüde grup sürecine hazır olurlar. Bu </a:t>
            </a:r>
            <a:r>
              <a:rPr lang="tr-TR" dirty="0" smtClean="0"/>
              <a:t>oluşumda, direnci </a:t>
            </a:r>
            <a:r>
              <a:rPr lang="tr-TR" dirty="0"/>
              <a:t>azaltabilir, değişme ve öğrenme isteğini artırabilir ve bu </a:t>
            </a:r>
            <a:r>
              <a:rPr lang="tr-TR" dirty="0" smtClean="0"/>
              <a:t>süreçte davranışsal </a:t>
            </a:r>
            <a:r>
              <a:rPr lang="tr-TR" dirty="0"/>
              <a:t>amaçlara ulaşmayı </a:t>
            </a:r>
            <a:r>
              <a:rPr lang="tr-TR" dirty="0" smtClean="0"/>
              <a:t>kolaylaştırabilir. Grup </a:t>
            </a:r>
            <a:r>
              <a:rPr lang="tr-TR" dirty="0"/>
              <a:t>süreci içinde de beklentiler belirginleştikçe, danışanlar </a:t>
            </a:r>
            <a:r>
              <a:rPr lang="tr-TR" dirty="0" smtClean="0"/>
              <a:t>kendilerini değiştirme </a:t>
            </a:r>
            <a:r>
              <a:rPr lang="tr-TR" dirty="0"/>
              <a:t>yönünde sorumluluk aldıkça, hem kendilerini hem </a:t>
            </a:r>
            <a:r>
              <a:rPr lang="tr-TR" dirty="0" smtClean="0"/>
              <a:t>başkalarını her </a:t>
            </a:r>
            <a:r>
              <a:rPr lang="tr-TR" dirty="0"/>
              <a:t>yönleriyle gerçekçi olarak kabul ettikçe, dahası </a:t>
            </a:r>
            <a:r>
              <a:rPr lang="tr-TR" dirty="0" smtClean="0"/>
              <a:t>güvendikçe ve </a:t>
            </a:r>
            <a:r>
              <a:rPr lang="tr-TR" dirty="0"/>
              <a:t>grubun çekiciliği artıkça, üyelerin hazır oluş duygularıyla birlikte </a:t>
            </a:r>
            <a:r>
              <a:rPr lang="tr-TR" dirty="0" smtClean="0"/>
              <a:t>katılımları da </a:t>
            </a:r>
            <a:r>
              <a:rPr lang="tr-TR" dirty="0"/>
              <a:t>artar.</a:t>
            </a:r>
          </a:p>
        </p:txBody>
      </p:sp>
    </p:spTree>
    <p:extLst>
      <p:ext uri="{BB962C8B-B14F-4D97-AF65-F5344CB8AC3E}">
        <p14:creationId xmlns:p14="http://schemas.microsoft.com/office/powerpoint/2010/main" val="193940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31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635646"/>
            <a:ext cx="8568952" cy="2031325"/>
          </a:xfrm>
          <a:prstGeom prst="rect">
            <a:avLst/>
          </a:prstGeom>
        </p:spPr>
        <p:txBody>
          <a:bodyPr wrap="square">
            <a:spAutoFit/>
          </a:bodyPr>
          <a:lstStyle/>
          <a:p>
            <a:pPr marL="285750" indent="-285750" algn="just">
              <a:buFont typeface="Arial" panose="020B0604020202020204" pitchFamily="34" charset="0"/>
              <a:buChar char="•"/>
            </a:pPr>
            <a:r>
              <a:rPr lang="tr-TR" b="1" i="1" u="sng" dirty="0">
                <a:solidFill>
                  <a:srgbClr val="7030A0"/>
                </a:solidFill>
              </a:rPr>
              <a:t>Grup Danışanlarının </a:t>
            </a:r>
            <a:r>
              <a:rPr lang="tr-TR" b="1" i="1" u="sng" dirty="0" smtClean="0">
                <a:solidFill>
                  <a:srgbClr val="7030A0"/>
                </a:solidFill>
              </a:rPr>
              <a:t>Beklentileri</a:t>
            </a:r>
          </a:p>
          <a:p>
            <a:pPr algn="just"/>
            <a:endParaRPr lang="tr-TR" i="1" u="sng" dirty="0">
              <a:solidFill>
                <a:srgbClr val="7030A0"/>
              </a:solidFill>
            </a:endParaRPr>
          </a:p>
          <a:p>
            <a:pPr algn="just"/>
            <a:r>
              <a:rPr lang="tr-TR" dirty="0" smtClean="0"/>
              <a:t>Grup </a:t>
            </a:r>
            <a:r>
              <a:rPr lang="tr-TR" dirty="0"/>
              <a:t>danışmanlığının, üyelerden ve liderden grubun işleyişi, </a:t>
            </a:r>
            <a:r>
              <a:rPr lang="tr-TR" dirty="0" smtClean="0"/>
              <a:t>süreci ve </a:t>
            </a:r>
            <a:r>
              <a:rPr lang="tr-TR" dirty="0"/>
              <a:t>amaçlarıyla ilgili çeşitli beklentileri vardır. Bu beklentiler </a:t>
            </a:r>
            <a:r>
              <a:rPr lang="tr-TR" dirty="0" smtClean="0"/>
              <a:t>üyelerce bilindiğinde </a:t>
            </a:r>
            <a:r>
              <a:rPr lang="tr-TR" dirty="0"/>
              <a:t>grubun verimi ve işleyiş düzeni, amaçlarına uygun </a:t>
            </a:r>
            <a:r>
              <a:rPr lang="tr-TR" dirty="0" smtClean="0"/>
              <a:t>olarak daha </a:t>
            </a:r>
            <a:r>
              <a:rPr lang="tr-TR" dirty="0"/>
              <a:t>etkili gelişir. Örneğin liderin beklentileri, başka deyişle </a:t>
            </a:r>
            <a:r>
              <a:rPr lang="tr-TR" dirty="0" smtClean="0"/>
              <a:t>üyelerin grup </a:t>
            </a:r>
            <a:r>
              <a:rPr lang="tr-TR" dirty="0"/>
              <a:t>içinde uyuması gereken kurallar, grubun amaçları, grup </a:t>
            </a:r>
            <a:r>
              <a:rPr lang="tr-TR" dirty="0" smtClean="0"/>
              <a:t>üyelerinin birbirlerinden </a:t>
            </a:r>
            <a:r>
              <a:rPr lang="tr-TR" dirty="0"/>
              <a:t>ve liderden beklentileri ön görüşmelerin yanında </a:t>
            </a:r>
            <a:r>
              <a:rPr lang="tr-TR" dirty="0" smtClean="0"/>
              <a:t>süreç içinde </a:t>
            </a:r>
            <a:r>
              <a:rPr lang="tr-TR" dirty="0"/>
              <a:t>ortaya çıkar.</a:t>
            </a:r>
          </a:p>
        </p:txBody>
      </p:sp>
    </p:spTree>
    <p:extLst>
      <p:ext uri="{BB962C8B-B14F-4D97-AF65-F5344CB8AC3E}">
        <p14:creationId xmlns:p14="http://schemas.microsoft.com/office/powerpoint/2010/main" val="15907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491630"/>
            <a:ext cx="8568952" cy="2031325"/>
          </a:xfrm>
          <a:prstGeom prst="rect">
            <a:avLst/>
          </a:prstGeom>
        </p:spPr>
        <p:txBody>
          <a:bodyPr wrap="square">
            <a:spAutoFit/>
          </a:bodyPr>
          <a:lstStyle/>
          <a:p>
            <a:pPr marL="285750" indent="-285750" algn="just">
              <a:buFont typeface="Arial" panose="020B0604020202020204" pitchFamily="34" charset="0"/>
              <a:buChar char="•"/>
            </a:pPr>
            <a:r>
              <a:rPr lang="tr-TR" b="1" i="1" u="sng" dirty="0">
                <a:solidFill>
                  <a:srgbClr val="7030A0"/>
                </a:solidFill>
              </a:rPr>
              <a:t>Danışanların Ait Olma </a:t>
            </a:r>
            <a:r>
              <a:rPr lang="tr-TR" b="1" i="1" u="sng" dirty="0" smtClean="0">
                <a:solidFill>
                  <a:srgbClr val="7030A0"/>
                </a:solidFill>
              </a:rPr>
              <a:t>Duyguları</a:t>
            </a:r>
          </a:p>
          <a:p>
            <a:pPr algn="just"/>
            <a:endParaRPr lang="tr-TR" b="1" i="1" u="sng" dirty="0">
              <a:solidFill>
                <a:srgbClr val="7030A0"/>
              </a:solidFill>
            </a:endParaRPr>
          </a:p>
          <a:p>
            <a:pPr algn="just"/>
            <a:r>
              <a:rPr lang="tr-TR" dirty="0" smtClean="0"/>
              <a:t>Ait </a:t>
            </a:r>
            <a:r>
              <a:rPr lang="tr-TR" dirty="0"/>
              <a:t>olma duygusu, grupla psikolojik danışma grubunda, "</a:t>
            </a:r>
            <a:r>
              <a:rPr lang="tr-TR" dirty="0" smtClean="0"/>
              <a:t>bizlik" duygusunun </a:t>
            </a:r>
            <a:r>
              <a:rPr lang="tr-TR" dirty="0"/>
              <a:t>gelişiminin temelidir. Bizlik duygusunun gelişmesi ise, üyeler arası iletişim kanallarını artırır, üyelerin açık alanlarının daha </a:t>
            </a:r>
            <a:r>
              <a:rPr lang="tr-TR" dirty="0" smtClean="0"/>
              <a:t>çok genişlemesine</a:t>
            </a:r>
            <a:r>
              <a:rPr lang="tr-TR" dirty="0"/>
              <a:t>, savunucu duygulardan arınmaya, </a:t>
            </a:r>
            <a:r>
              <a:rPr lang="tr-TR" dirty="0" smtClean="0"/>
              <a:t>saydamlığın </a:t>
            </a:r>
            <a:r>
              <a:rPr lang="tr-TR" dirty="0"/>
              <a:t>baskın </a:t>
            </a:r>
            <a:r>
              <a:rPr lang="tr-TR" dirty="0" smtClean="0"/>
              <a:t>olmasına, paylaşımın </a:t>
            </a:r>
            <a:r>
              <a:rPr lang="tr-TR" dirty="0"/>
              <a:t>daha etkili olmasına neden olur. Böylece </a:t>
            </a:r>
            <a:r>
              <a:rPr lang="tr-TR" dirty="0" smtClean="0"/>
              <a:t>etkileşim artarak</a:t>
            </a:r>
            <a:r>
              <a:rPr lang="tr-TR" dirty="0"/>
              <a:t>, iletişim süreci hız ve etkinlik gücü kazanır.</a:t>
            </a:r>
            <a:endParaRPr lang="tr-TR" dirty="0" smtClean="0"/>
          </a:p>
        </p:txBody>
      </p:sp>
    </p:spTree>
    <p:extLst>
      <p:ext uri="{BB962C8B-B14F-4D97-AF65-F5344CB8AC3E}">
        <p14:creationId xmlns:p14="http://schemas.microsoft.com/office/powerpoint/2010/main" val="97128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491630"/>
            <a:ext cx="8568952" cy="2308324"/>
          </a:xfrm>
          <a:prstGeom prst="rect">
            <a:avLst/>
          </a:prstGeom>
        </p:spPr>
        <p:txBody>
          <a:bodyPr wrap="square">
            <a:spAutoFit/>
          </a:bodyPr>
          <a:lstStyle/>
          <a:p>
            <a:pPr marL="285750" indent="-285750" algn="just">
              <a:buFont typeface="Arial" panose="020B0604020202020204" pitchFamily="34" charset="0"/>
              <a:buChar char="•"/>
            </a:pPr>
            <a:r>
              <a:rPr lang="tr-TR" b="1" i="1" u="sng" dirty="0">
                <a:solidFill>
                  <a:srgbClr val="7030A0"/>
                </a:solidFill>
              </a:rPr>
              <a:t>Danışanların Söz </a:t>
            </a:r>
            <a:r>
              <a:rPr lang="tr-TR" b="1" i="1" u="sng" dirty="0" smtClean="0">
                <a:solidFill>
                  <a:srgbClr val="7030A0"/>
                </a:solidFill>
              </a:rPr>
              <a:t>Vermesi</a:t>
            </a:r>
          </a:p>
          <a:p>
            <a:pPr marL="285750" indent="-285750" algn="just">
              <a:buFont typeface="Arial" panose="020B0604020202020204" pitchFamily="34" charset="0"/>
              <a:buChar char="•"/>
            </a:pPr>
            <a:endParaRPr lang="tr-TR" b="1" i="1" u="sng" dirty="0">
              <a:solidFill>
                <a:srgbClr val="7030A0"/>
              </a:solidFill>
            </a:endParaRPr>
          </a:p>
          <a:p>
            <a:pPr algn="just"/>
            <a:r>
              <a:rPr lang="tr-TR" dirty="0" smtClean="0"/>
              <a:t>Danışan </a:t>
            </a:r>
            <a:r>
              <a:rPr lang="tr-TR" dirty="0"/>
              <a:t>üyelerin, (a) grup oturumlarına devam edeceklerine, (</a:t>
            </a:r>
            <a:r>
              <a:rPr lang="tr-TR" dirty="0" smtClean="0"/>
              <a:t>b) grup </a:t>
            </a:r>
            <a:r>
              <a:rPr lang="tr-TR" dirty="0"/>
              <a:t>ortamına gönüllü olarak katılacaklarına (c) grup ortamında </a:t>
            </a:r>
            <a:r>
              <a:rPr lang="tr-TR" dirty="0" smtClean="0"/>
              <a:t>yeni davranışlar </a:t>
            </a:r>
            <a:r>
              <a:rPr lang="tr-TR" dirty="0"/>
              <a:t>edinmek için çaba göstereceklerine, (d) grup yaşantısı </a:t>
            </a:r>
            <a:r>
              <a:rPr lang="tr-TR" dirty="0" smtClean="0"/>
              <a:t>içinde açık </a:t>
            </a:r>
            <a:r>
              <a:rPr lang="tr-TR" dirty="0"/>
              <a:t>ve saydam olacaklarına, (e) genel anlamda grup kurallarına uyacaklarına</a:t>
            </a:r>
            <a:r>
              <a:rPr lang="tr-TR" dirty="0" smtClean="0"/>
              <a:t>, (</a:t>
            </a:r>
            <a:r>
              <a:rPr lang="tr-TR" dirty="0"/>
              <a:t>f) sorunlarına açmada ve bu konuda yardım almada istekli </a:t>
            </a:r>
            <a:r>
              <a:rPr lang="tr-TR" dirty="0" smtClean="0"/>
              <a:t>olacaklarına (g</a:t>
            </a:r>
            <a:r>
              <a:rPr lang="tr-TR" dirty="0"/>
              <a:t>) gizlilik ilkesine kesinlikle uyacaklarına ilişkin söz vermelerine</a:t>
            </a:r>
            <a:r>
              <a:rPr lang="tr-TR" dirty="0" smtClean="0"/>
              <a:t>, "</a:t>
            </a:r>
            <a:r>
              <a:rPr lang="tr-TR" dirty="0"/>
              <a:t>taahhütte" bulunmaları </a:t>
            </a:r>
            <a:r>
              <a:rPr lang="tr-TR" dirty="0" smtClean="0"/>
              <a:t>gerekir.</a:t>
            </a:r>
          </a:p>
        </p:txBody>
      </p:sp>
    </p:spTree>
    <p:extLst>
      <p:ext uri="{BB962C8B-B14F-4D97-AF65-F5344CB8AC3E}">
        <p14:creationId xmlns:p14="http://schemas.microsoft.com/office/powerpoint/2010/main" val="212395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059582"/>
            <a:ext cx="8568952" cy="2862322"/>
          </a:xfrm>
          <a:prstGeom prst="rect">
            <a:avLst/>
          </a:prstGeom>
        </p:spPr>
        <p:txBody>
          <a:bodyPr wrap="square">
            <a:spAutoFit/>
          </a:bodyPr>
          <a:lstStyle/>
          <a:p>
            <a:pPr marL="285750" indent="-285750" algn="just">
              <a:buFont typeface="Arial" panose="020B0604020202020204" pitchFamily="34" charset="0"/>
              <a:buChar char="•"/>
            </a:pPr>
            <a:r>
              <a:rPr lang="tr-TR" b="1" i="1" u="sng" dirty="0">
                <a:solidFill>
                  <a:srgbClr val="7030A0"/>
                </a:solidFill>
              </a:rPr>
              <a:t>Danışanların </a:t>
            </a:r>
            <a:r>
              <a:rPr lang="tr-TR" b="1" i="1" u="sng" dirty="0" smtClean="0">
                <a:solidFill>
                  <a:srgbClr val="7030A0"/>
                </a:solidFill>
              </a:rPr>
              <a:t>Katılımı</a:t>
            </a:r>
          </a:p>
          <a:p>
            <a:pPr marL="285750" indent="-285750" algn="just">
              <a:buFont typeface="Arial" panose="020B0604020202020204" pitchFamily="34" charset="0"/>
              <a:buChar char="•"/>
            </a:pPr>
            <a:endParaRPr lang="tr-TR" b="1" i="1" u="sng" dirty="0">
              <a:solidFill>
                <a:srgbClr val="7030A0"/>
              </a:solidFill>
            </a:endParaRPr>
          </a:p>
          <a:p>
            <a:pPr algn="just"/>
            <a:r>
              <a:rPr lang="tr-TR" dirty="0" smtClean="0"/>
              <a:t>Üyelerin </a:t>
            </a:r>
            <a:r>
              <a:rPr lang="tr-TR" dirty="0"/>
              <a:t>grup sürecine etkin ve anlamlı olarak katılımı, grubun </a:t>
            </a:r>
            <a:r>
              <a:rPr lang="tr-TR" dirty="0" smtClean="0"/>
              <a:t>başarısı ve </a:t>
            </a:r>
            <a:r>
              <a:rPr lang="tr-TR" dirty="0"/>
              <a:t>verimi için ön koşullardan birini oluşturur. "Anlamlı olarak katılma</a:t>
            </a:r>
            <a:r>
              <a:rPr lang="tr-TR" dirty="0" smtClean="0"/>
              <a:t>", grup </a:t>
            </a:r>
            <a:r>
              <a:rPr lang="tr-TR" dirty="0"/>
              <a:t>sürecinde yeni davranışlar edinmeye, sorunları </a:t>
            </a:r>
            <a:r>
              <a:rPr lang="tr-TR" dirty="0" smtClean="0"/>
              <a:t>çözmede isteklilik</a:t>
            </a:r>
            <a:r>
              <a:rPr lang="tr-TR" dirty="0"/>
              <a:t>, yardım etme davranışında gönüllü katılım gibi etkinlikleri </a:t>
            </a:r>
            <a:r>
              <a:rPr lang="tr-TR" dirty="0" smtClean="0"/>
              <a:t>içerir. Gruba </a:t>
            </a:r>
            <a:r>
              <a:rPr lang="tr-TR" dirty="0"/>
              <a:t>anlamlı katılımdan uzaklaşma ise, grup içinde günah </a:t>
            </a:r>
            <a:r>
              <a:rPr lang="tr-TR" dirty="0" smtClean="0"/>
              <a:t>keçisi oluşturmaya</a:t>
            </a:r>
            <a:r>
              <a:rPr lang="tr-TR" dirty="0"/>
              <a:t>, demagoji yapma eğilimlerine, günlük ağzıyla "geyik </a:t>
            </a:r>
            <a:r>
              <a:rPr lang="tr-TR" dirty="0" smtClean="0"/>
              <a:t>muhabbeti" söylemlerine </a:t>
            </a:r>
            <a:r>
              <a:rPr lang="tr-TR" dirty="0"/>
              <a:t>neden olabilir. Bu anlamıyla gönüllü katılım, </a:t>
            </a:r>
            <a:r>
              <a:rPr lang="tr-TR" dirty="0" smtClean="0"/>
              <a:t>tüm bu </a:t>
            </a:r>
            <a:r>
              <a:rPr lang="tr-TR" dirty="0"/>
              <a:t>olumsuzların ortaya çıkmasına engel olan, grubun daha verimli </a:t>
            </a:r>
            <a:r>
              <a:rPr lang="tr-TR" dirty="0" smtClean="0"/>
              <a:t>ve etkin </a:t>
            </a:r>
            <a:r>
              <a:rPr lang="tr-TR" dirty="0"/>
              <a:t>çalışmasına yol açan vazgeçilmez bir niteliktir.</a:t>
            </a:r>
          </a:p>
        </p:txBody>
      </p:sp>
    </p:spTree>
    <p:extLst>
      <p:ext uri="{BB962C8B-B14F-4D97-AF65-F5344CB8AC3E}">
        <p14:creationId xmlns:p14="http://schemas.microsoft.com/office/powerpoint/2010/main" val="127942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11510"/>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Açıklık ya da Saydamlık</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563638"/>
            <a:ext cx="8568952" cy="2031325"/>
          </a:xfrm>
          <a:prstGeom prst="rect">
            <a:avLst/>
          </a:prstGeom>
        </p:spPr>
        <p:txBody>
          <a:bodyPr wrap="square">
            <a:spAutoFit/>
          </a:bodyPr>
          <a:lstStyle/>
          <a:p>
            <a:pPr algn="just"/>
            <a:r>
              <a:rPr lang="tr-TR" dirty="0"/>
              <a:t>Grubu oluşturan bireylerin belirli bir süreç içinde de olsa saydam ve </a:t>
            </a:r>
            <a:r>
              <a:rPr lang="tr-TR" dirty="0" smtClean="0"/>
              <a:t>açık olmaları</a:t>
            </a:r>
            <a:r>
              <a:rPr lang="tr-TR" dirty="0"/>
              <a:t>, hem belirli bir üyenin verimi hem de grubun etkinliği </a:t>
            </a:r>
            <a:r>
              <a:rPr lang="tr-TR" dirty="0" smtClean="0"/>
              <a:t>açısından önem </a:t>
            </a:r>
            <a:r>
              <a:rPr lang="tr-TR" dirty="0"/>
              <a:t>taşır. Açıklık, üyenin anlattıklarıyla yaşantıları arasında belirli </a:t>
            </a:r>
            <a:r>
              <a:rPr lang="tr-TR" dirty="0" smtClean="0"/>
              <a:t>bir tutarlığın </a:t>
            </a:r>
            <a:r>
              <a:rPr lang="tr-TR" dirty="0"/>
              <a:t>olması gerektirir. Açıklığın psikolojik danışma </a:t>
            </a:r>
            <a:r>
              <a:rPr lang="tr-TR" dirty="0" smtClean="0"/>
              <a:t>literatüründe kullanılan </a:t>
            </a:r>
            <a:r>
              <a:rPr lang="tr-TR" dirty="0"/>
              <a:t>yaygın adı saydamlıktır. Saydamlık, aynı zamanda </a:t>
            </a:r>
            <a:r>
              <a:rPr lang="tr-TR" dirty="0" smtClean="0"/>
              <a:t>içtenliktir, doğallıktır</a:t>
            </a:r>
            <a:r>
              <a:rPr lang="tr-TR" dirty="0"/>
              <a:t>, danışanın doğrudan kendisi olması, sorunlarını bilincini </a:t>
            </a:r>
            <a:r>
              <a:rPr lang="tr-TR" dirty="0" smtClean="0"/>
              <a:t>ve duygularını </a:t>
            </a:r>
            <a:r>
              <a:rPr lang="tr-TR" dirty="0"/>
              <a:t>kimi zaman kendi iç derinliğine inerek çekince </a:t>
            </a:r>
            <a:r>
              <a:rPr lang="tr-TR" dirty="0" smtClean="0"/>
              <a:t>göstermeden dışa </a:t>
            </a:r>
            <a:r>
              <a:rPr lang="tr-TR" dirty="0"/>
              <a:t>vurabilmesidir.</a:t>
            </a:r>
            <a:endParaRPr lang="tr-TR" dirty="0" smtClean="0"/>
          </a:p>
        </p:txBody>
      </p:sp>
    </p:spTree>
    <p:extLst>
      <p:ext uri="{BB962C8B-B14F-4D97-AF65-F5344CB8AC3E}">
        <p14:creationId xmlns:p14="http://schemas.microsoft.com/office/powerpoint/2010/main" val="6345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555526"/>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Geri İletim</a:t>
            </a:r>
          </a:p>
        </p:txBody>
      </p:sp>
      <p:sp>
        <p:nvSpPr>
          <p:cNvPr id="4" name="Dikdörtgen 3"/>
          <p:cNvSpPr/>
          <p:nvPr/>
        </p:nvSpPr>
        <p:spPr>
          <a:xfrm>
            <a:off x="467544" y="1409129"/>
            <a:ext cx="8568952" cy="2862322"/>
          </a:xfrm>
          <a:prstGeom prst="rect">
            <a:avLst/>
          </a:prstGeom>
        </p:spPr>
        <p:txBody>
          <a:bodyPr wrap="square">
            <a:spAutoFit/>
          </a:bodyPr>
          <a:lstStyle/>
          <a:p>
            <a:pPr algn="just"/>
            <a:r>
              <a:rPr lang="tr-TR" dirty="0"/>
              <a:t>Geri iletim (</a:t>
            </a:r>
            <a:r>
              <a:rPr lang="tr-TR" dirty="0" err="1"/>
              <a:t>feedback</a:t>
            </a:r>
            <a:r>
              <a:rPr lang="tr-TR" dirty="0"/>
              <a:t>), grup üyesinin, başkalarının gözü ve </a:t>
            </a:r>
            <a:r>
              <a:rPr lang="tr-TR" dirty="0" smtClean="0"/>
              <a:t>algılamasıyla kendisini </a:t>
            </a:r>
            <a:r>
              <a:rPr lang="tr-TR" dirty="0"/>
              <a:t>nasıl gördüğün yardım eden, dolayısıyla da kendini dahi </a:t>
            </a:r>
            <a:r>
              <a:rPr lang="tr-TR" dirty="0" smtClean="0"/>
              <a:t>iyi tanıması </a:t>
            </a:r>
            <a:r>
              <a:rPr lang="tr-TR" dirty="0"/>
              <a:t>ve keşfetmesinde, farkındalık geliştirmesinde etkili olan bir </a:t>
            </a:r>
            <a:r>
              <a:rPr lang="tr-TR" dirty="0" smtClean="0"/>
              <a:t>süreçtir. </a:t>
            </a:r>
            <a:r>
              <a:rPr lang="tr-TR" dirty="0" err="1" smtClean="0"/>
              <a:t>Johari</a:t>
            </a:r>
            <a:r>
              <a:rPr lang="tr-TR" dirty="0" smtClean="0"/>
              <a:t> </a:t>
            </a:r>
            <a:r>
              <a:rPr lang="tr-TR" dirty="0"/>
              <a:t>penceresi kuramı, kişinin hem kendini hem </a:t>
            </a:r>
            <a:r>
              <a:rPr lang="tr-TR" dirty="0" smtClean="0"/>
              <a:t>başkalarınca bilinen </a:t>
            </a:r>
            <a:r>
              <a:rPr lang="tr-TR" dirty="0"/>
              <a:t>özelliklerini tanımlamaya çalışan bir kuram olma özelliğini </a:t>
            </a:r>
            <a:r>
              <a:rPr lang="tr-TR" dirty="0" smtClean="0"/>
              <a:t>taşır. </a:t>
            </a:r>
            <a:r>
              <a:rPr lang="tr-TR" dirty="0" err="1" smtClean="0"/>
              <a:t>Johari</a:t>
            </a:r>
            <a:r>
              <a:rPr lang="tr-TR" dirty="0" smtClean="0"/>
              <a:t> </a:t>
            </a:r>
            <a:r>
              <a:rPr lang="tr-TR" dirty="0"/>
              <a:t>penceresinin temel iletisi şudur: "Benden içeriye doğru girmek ve özellikle yarı karanlık bölgelerine doğru hareket etmek </a:t>
            </a:r>
            <a:r>
              <a:rPr lang="tr-TR" dirty="0" smtClean="0"/>
              <a:t>durumundasınız. Yoksa </a:t>
            </a:r>
            <a:r>
              <a:rPr lang="tr-TR" dirty="0"/>
              <a:t>içerikleri anlamada güçlüklerle karışılacaksınız. Onları </a:t>
            </a:r>
            <a:r>
              <a:rPr lang="tr-TR" dirty="0" smtClean="0"/>
              <a:t>anlayamadığınız için </a:t>
            </a:r>
            <a:r>
              <a:rPr lang="tr-TR" dirty="0"/>
              <a:t>de, onları yönetmek doğrultusunda başarısızlığa </a:t>
            </a:r>
            <a:r>
              <a:rPr lang="tr-TR" dirty="0" smtClean="0"/>
              <a:t>uğrayacaksınız« Kuram</a:t>
            </a:r>
            <a:r>
              <a:rPr lang="tr-TR" dirty="0"/>
              <a:t>, kişilerin kendilerini açma sürecinde ve öz saygı </a:t>
            </a:r>
            <a:r>
              <a:rPr lang="tr-TR" dirty="0" smtClean="0"/>
              <a:t>süreçlerinin çözümlenmesinde</a:t>
            </a:r>
            <a:r>
              <a:rPr lang="tr-TR" dirty="0"/>
              <a:t>, dört pencere açarak kişinin kendisiyle ve </a:t>
            </a:r>
            <a:r>
              <a:rPr lang="tr-TR" dirty="0" smtClean="0"/>
              <a:t>başkalarıyla olan </a:t>
            </a:r>
            <a:r>
              <a:rPr lang="tr-TR" dirty="0"/>
              <a:t>ilişki düzeyini belirlemeye çalışır.</a:t>
            </a:r>
          </a:p>
        </p:txBody>
      </p:sp>
    </p:spTree>
    <p:extLst>
      <p:ext uri="{BB962C8B-B14F-4D97-AF65-F5344CB8AC3E}">
        <p14:creationId xmlns:p14="http://schemas.microsoft.com/office/powerpoint/2010/main" val="124975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1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10035"/>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 GRUBUNDA</a:t>
            </a:r>
            <a:br>
              <a:rPr lang="tr-TR" sz="3600" b="1" dirty="0">
                <a:solidFill>
                  <a:schemeClr val="accent6">
                    <a:lumMod val="75000"/>
                  </a:schemeClr>
                </a:solidFill>
                <a:effectLst>
                  <a:outerShdw blurRad="38100" dist="38100" dir="2700000" algn="tl">
                    <a:srgbClr val="000000">
                      <a:alpha val="43137"/>
                    </a:srgbClr>
                  </a:outerShdw>
                </a:effectLst>
              </a:rPr>
            </a:br>
            <a:r>
              <a:rPr lang="tr-TR" sz="3600" b="1" dirty="0">
                <a:solidFill>
                  <a:schemeClr val="accent6">
                    <a:lumMod val="75000"/>
                  </a:schemeClr>
                </a:solidFill>
                <a:effectLst>
                  <a:outerShdw blurRad="38100" dist="38100" dir="2700000" algn="tl">
                    <a:srgbClr val="000000">
                      <a:alpha val="43137"/>
                    </a:srgbClr>
                  </a:outerShdw>
                </a:effectLst>
              </a:rPr>
              <a:t>TERAPÖTİK GERİLİM</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969552"/>
            <a:ext cx="8568952" cy="1754326"/>
          </a:xfrm>
          <a:prstGeom prst="rect">
            <a:avLst/>
          </a:prstGeom>
        </p:spPr>
        <p:txBody>
          <a:bodyPr wrap="square">
            <a:spAutoFit/>
          </a:bodyPr>
          <a:lstStyle/>
          <a:p>
            <a:pPr algn="just"/>
            <a:r>
              <a:rPr lang="tr-TR" dirty="0" smtClean="0"/>
              <a:t>Grup süreci içinde üyelerin dış yaşam koşullarında yaşamış oldukları çeşitli çatışma, çelişki ve kaygı üreten çeşitli yaşantıları, gruba getirdiklerinde çeşitli gerginlikler, gerilimler, doyumsuzluklar yaşayabilirler. Gerilim ise, grup dinamizminin çözümlenmesi istenen düğümleridir ve hemen her grup içinde beklenebilecek çatışmalı oluşumları içerir. Düğümlerin aşılması ise problem çözmeye giden yolun başlangıcını oluşturur. Grup, gerilimi, çatışma ve çelişkiyi yaşamadan ve onları çözümlemeden dengeliliğe ulaşamaz.</a:t>
            </a:r>
          </a:p>
        </p:txBody>
      </p:sp>
    </p:spTree>
    <p:extLst>
      <p:ext uri="{BB962C8B-B14F-4D97-AF65-F5344CB8AC3E}">
        <p14:creationId xmlns:p14="http://schemas.microsoft.com/office/powerpoint/2010/main" val="383439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339502"/>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Sürecinin Evreleri</a:t>
            </a:r>
          </a:p>
        </p:txBody>
      </p:sp>
      <p:sp>
        <p:nvSpPr>
          <p:cNvPr id="4" name="Dikdörtgen 3"/>
          <p:cNvSpPr/>
          <p:nvPr/>
        </p:nvSpPr>
        <p:spPr>
          <a:xfrm>
            <a:off x="467544" y="1099646"/>
            <a:ext cx="8568952" cy="3139321"/>
          </a:xfrm>
          <a:prstGeom prst="rect">
            <a:avLst/>
          </a:prstGeom>
        </p:spPr>
        <p:txBody>
          <a:bodyPr wrap="square">
            <a:spAutoFit/>
          </a:bodyPr>
          <a:lstStyle/>
          <a:p>
            <a:pPr algn="just"/>
            <a:r>
              <a:rPr lang="tr-TR" dirty="0" smtClean="0"/>
              <a:t>Grup sürecinin belirli evrelerden, aşamalardan geçtiğini denilebilir ki, tipoloji benzeri genellemeler geliştirerek belirlemeye çalışmışlardır. Psikolojik danışma </a:t>
            </a:r>
            <a:r>
              <a:rPr lang="tr-TR" dirty="0"/>
              <a:t>grubunun hangi evreler içinde geliştiğini, </a:t>
            </a:r>
            <a:r>
              <a:rPr lang="tr-TR" dirty="0" err="1" smtClean="0"/>
              <a:t>hümanistik</a:t>
            </a:r>
            <a:r>
              <a:rPr lang="tr-TR" dirty="0" smtClean="0"/>
              <a:t> psikolojik </a:t>
            </a:r>
            <a:r>
              <a:rPr lang="tr-TR" dirty="0"/>
              <a:t>danışma kuramcısı Carl </a:t>
            </a:r>
            <a:r>
              <a:rPr lang="tr-TR" dirty="0" err="1"/>
              <a:t>Rogers</a:t>
            </a:r>
            <a:r>
              <a:rPr lang="tr-TR" dirty="0"/>
              <a:t>, özellikle etkileşim (</a:t>
            </a:r>
            <a:r>
              <a:rPr lang="tr-TR" dirty="0" err="1" smtClean="0"/>
              <a:t>encounter</a:t>
            </a:r>
            <a:r>
              <a:rPr lang="tr-TR" dirty="0" smtClean="0"/>
              <a:t>) gruplar </a:t>
            </a:r>
            <a:r>
              <a:rPr lang="tr-TR" dirty="0"/>
              <a:t>için öngördüğü grup sürecinin aşamalarını, çeşitli teyp </a:t>
            </a:r>
            <a:r>
              <a:rPr lang="tr-TR" dirty="0" smtClean="0"/>
              <a:t>kayıtları ve </a:t>
            </a:r>
            <a:r>
              <a:rPr lang="tr-TR" dirty="0"/>
              <a:t>gruplara katılanların değerlendirmelerine dayanarak aşağıda </a:t>
            </a:r>
            <a:r>
              <a:rPr lang="tr-TR" dirty="0" smtClean="0"/>
              <a:t>belirtildiği gibi </a:t>
            </a:r>
            <a:r>
              <a:rPr lang="tr-TR" dirty="0"/>
              <a:t>açıklamıştır</a:t>
            </a:r>
            <a:r>
              <a:rPr lang="tr-TR" dirty="0" smtClean="0"/>
              <a:t>.</a:t>
            </a:r>
          </a:p>
          <a:p>
            <a:pPr algn="just"/>
            <a:endParaRPr lang="tr-TR" dirty="0" smtClean="0"/>
          </a:p>
          <a:p>
            <a:pPr marL="342900" indent="-342900" algn="just">
              <a:buAutoNum type="arabicPeriod"/>
            </a:pPr>
            <a:r>
              <a:rPr lang="tr-TR" i="1" dirty="0" smtClean="0"/>
              <a:t>Şaşkınlık dönemi</a:t>
            </a:r>
          </a:p>
          <a:p>
            <a:pPr marL="342900" indent="-342900" algn="just">
              <a:buAutoNum type="arabicPeriod"/>
            </a:pPr>
            <a:r>
              <a:rPr lang="tr-TR" i="1" dirty="0"/>
              <a:t>Kişisel anlatım ve çeşitli girişimlere </a:t>
            </a:r>
            <a:r>
              <a:rPr lang="tr-TR" i="1" dirty="0" smtClean="0"/>
              <a:t>direnç</a:t>
            </a:r>
          </a:p>
          <a:p>
            <a:pPr marL="342900" indent="-342900" algn="just">
              <a:buAutoNum type="arabicPeriod"/>
            </a:pPr>
            <a:r>
              <a:rPr lang="tr-TR" i="1" dirty="0"/>
              <a:t>Geçmişte yaşanmış olayların, anıların </a:t>
            </a:r>
            <a:r>
              <a:rPr lang="tr-TR" i="1" dirty="0" smtClean="0"/>
              <a:t>anlatılması</a:t>
            </a:r>
          </a:p>
          <a:p>
            <a:pPr marL="342900" indent="-342900" algn="just">
              <a:buAutoNum type="arabicPeriod"/>
            </a:pPr>
            <a:r>
              <a:rPr lang="pt-BR" i="1" dirty="0"/>
              <a:t>"O anda ve orada </a:t>
            </a:r>
            <a:r>
              <a:rPr lang="pt-BR" i="1" dirty="0" smtClean="0"/>
              <a:t>olmak"</a:t>
            </a:r>
          </a:p>
        </p:txBody>
      </p:sp>
    </p:spTree>
    <p:extLst>
      <p:ext uri="{BB962C8B-B14F-4D97-AF65-F5344CB8AC3E}">
        <p14:creationId xmlns:p14="http://schemas.microsoft.com/office/powerpoint/2010/main" val="359935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3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563638"/>
            <a:ext cx="8568952" cy="2031325"/>
          </a:xfrm>
          <a:prstGeom prst="rect">
            <a:avLst/>
          </a:prstGeom>
        </p:spPr>
        <p:txBody>
          <a:bodyPr wrap="square">
            <a:spAutoFit/>
          </a:bodyPr>
          <a:lstStyle/>
          <a:p>
            <a:pPr marL="342900" indent="-342900" algn="just">
              <a:buAutoNum type="arabicPeriod" startAt="5"/>
            </a:pPr>
            <a:r>
              <a:rPr lang="tr-TR" i="1" dirty="0" smtClean="0"/>
              <a:t>Kişisel </a:t>
            </a:r>
            <a:r>
              <a:rPr lang="tr-TR" i="1" dirty="0"/>
              <a:t>anlamı olan daha derindeki duyguların </a:t>
            </a:r>
            <a:r>
              <a:rPr lang="tr-TR" i="1" dirty="0" smtClean="0"/>
              <a:t>anlatımı</a:t>
            </a:r>
          </a:p>
          <a:p>
            <a:pPr marL="342900" indent="-342900" algn="just">
              <a:buAutoNum type="arabicPeriod" startAt="5"/>
            </a:pPr>
            <a:r>
              <a:rPr lang="tr-TR" i="1" dirty="0" smtClean="0"/>
              <a:t>Grup </a:t>
            </a:r>
            <a:r>
              <a:rPr lang="tr-TR" i="1" dirty="0"/>
              <a:t>üyeleriyle ilgili "burada ve şimdi" duyguların dile </a:t>
            </a:r>
            <a:r>
              <a:rPr lang="tr-TR" i="1" dirty="0" smtClean="0"/>
              <a:t>getirilmesi</a:t>
            </a:r>
          </a:p>
          <a:p>
            <a:pPr marL="342900" indent="-342900" algn="just">
              <a:buAutoNum type="arabicPeriod" startAt="5"/>
            </a:pPr>
            <a:r>
              <a:rPr lang="tr-TR" i="1" dirty="0" smtClean="0"/>
              <a:t>Grup </a:t>
            </a:r>
            <a:r>
              <a:rPr lang="tr-TR" i="1" dirty="0"/>
              <a:t>içinde sorunlara karşı paylaşma ve yardımlaşmanın </a:t>
            </a:r>
            <a:r>
              <a:rPr lang="tr-TR" i="1" dirty="0" smtClean="0"/>
              <a:t>gelişmesi</a:t>
            </a:r>
          </a:p>
          <a:p>
            <a:pPr marL="342900" indent="-342900" algn="just">
              <a:buAutoNum type="arabicPeriod" startAt="5"/>
            </a:pPr>
            <a:r>
              <a:rPr lang="tr-TR" i="1" dirty="0" smtClean="0"/>
              <a:t>Kendini </a:t>
            </a:r>
            <a:r>
              <a:rPr lang="tr-TR" i="1" dirty="0"/>
              <a:t>kabul ve değişimin </a:t>
            </a:r>
            <a:r>
              <a:rPr lang="tr-TR" i="1" dirty="0" smtClean="0"/>
              <a:t>başlaması</a:t>
            </a:r>
          </a:p>
          <a:p>
            <a:pPr marL="342900" indent="-342900" algn="just">
              <a:buAutoNum type="arabicPeriod" startAt="5"/>
            </a:pPr>
            <a:r>
              <a:rPr lang="tr-TR" i="1" dirty="0" smtClean="0"/>
              <a:t>Toplumsal </a:t>
            </a:r>
            <a:r>
              <a:rPr lang="tr-TR" i="1" dirty="0"/>
              <a:t>maskelerin kırılmaya </a:t>
            </a:r>
            <a:r>
              <a:rPr lang="tr-TR" i="1" dirty="0" smtClean="0"/>
              <a:t>başlaması</a:t>
            </a:r>
          </a:p>
          <a:p>
            <a:pPr marL="342900" indent="-342900" algn="just">
              <a:buAutoNum type="arabicPeriod" startAt="5"/>
            </a:pPr>
            <a:r>
              <a:rPr lang="tr-TR" i="1" dirty="0" smtClean="0"/>
              <a:t>Geri </a:t>
            </a:r>
            <a:r>
              <a:rPr lang="tr-TR" i="1" dirty="0"/>
              <a:t>iletişimin </a:t>
            </a:r>
            <a:r>
              <a:rPr lang="tr-TR" i="1" dirty="0" smtClean="0"/>
              <a:t>başlaması</a:t>
            </a:r>
          </a:p>
          <a:p>
            <a:pPr marL="342900" indent="-342900" algn="just">
              <a:buAutoNum type="arabicPeriod" startAt="5"/>
            </a:pPr>
            <a:r>
              <a:rPr lang="tr-TR" i="1" dirty="0" smtClean="0"/>
              <a:t>Hesaplaşma </a:t>
            </a:r>
            <a:r>
              <a:rPr lang="tr-TR" i="1" dirty="0"/>
              <a:t>ve derin duyguların paylaşılması</a:t>
            </a:r>
          </a:p>
        </p:txBody>
      </p:sp>
    </p:spTree>
    <p:extLst>
      <p:ext uri="{BB962C8B-B14F-4D97-AF65-F5344CB8AC3E}">
        <p14:creationId xmlns:p14="http://schemas.microsoft.com/office/powerpoint/2010/main" val="124765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710035"/>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DANIŞMADA DİRENÇ</a:t>
            </a:r>
          </a:p>
        </p:txBody>
      </p:sp>
      <p:sp>
        <p:nvSpPr>
          <p:cNvPr id="4" name="Dikdörtgen 3"/>
          <p:cNvSpPr/>
          <p:nvPr/>
        </p:nvSpPr>
        <p:spPr>
          <a:xfrm>
            <a:off x="467544" y="2067694"/>
            <a:ext cx="8568952" cy="1754326"/>
          </a:xfrm>
          <a:prstGeom prst="rect">
            <a:avLst/>
          </a:prstGeom>
        </p:spPr>
        <p:txBody>
          <a:bodyPr wrap="square">
            <a:spAutoFit/>
          </a:bodyPr>
          <a:lstStyle/>
          <a:p>
            <a:pPr algn="just"/>
            <a:r>
              <a:rPr lang="tr-TR" dirty="0"/>
              <a:t>Çeşitli psikoloji kuramcılarına göre, genel olarak direnç, grubun </a:t>
            </a:r>
            <a:r>
              <a:rPr lang="tr-TR" dirty="0" err="1" smtClean="0"/>
              <a:t>terapötik</a:t>
            </a:r>
            <a:r>
              <a:rPr lang="tr-TR" dirty="0" smtClean="0"/>
              <a:t> işlerliğini </a:t>
            </a:r>
            <a:r>
              <a:rPr lang="tr-TR" dirty="0"/>
              <a:t>azaltan, dahası engelleyen, çeşitli tepkiler bütünü olarak </a:t>
            </a:r>
            <a:r>
              <a:rPr lang="tr-TR" dirty="0" smtClean="0"/>
              <a:t>tanımlanır. Direnç </a:t>
            </a:r>
            <a:r>
              <a:rPr lang="tr-TR" dirty="0"/>
              <a:t>bir yönüyle de grup içinde yaşanması doğal olan bir </a:t>
            </a:r>
            <a:r>
              <a:rPr lang="tr-TR" dirty="0" smtClean="0"/>
              <a:t>süreçtir. Çünkü </a:t>
            </a:r>
            <a:r>
              <a:rPr lang="tr-TR" dirty="0"/>
              <a:t>birey, daha önce belki hiç karşılaşmadığı bir grup içinde, </a:t>
            </a:r>
            <a:r>
              <a:rPr lang="tr-TR" dirty="0" smtClean="0"/>
              <a:t>kendi özgün </a:t>
            </a:r>
            <a:r>
              <a:rPr lang="tr-TR" dirty="0"/>
              <a:t>duygularını, yaşadığı ya da yaşamakta olduğu ve kendisi </a:t>
            </a:r>
            <a:r>
              <a:rPr lang="tr-TR" dirty="0" smtClean="0"/>
              <a:t>için belki </a:t>
            </a:r>
            <a:r>
              <a:rPr lang="tr-TR" dirty="0"/>
              <a:t>oldukça karmaşık, gizli, özgün duyarlıklarını açmaya </a:t>
            </a:r>
            <a:r>
              <a:rPr lang="tr-TR" dirty="0" smtClean="0"/>
              <a:t>çalışacaktır. Bu </a:t>
            </a:r>
            <a:r>
              <a:rPr lang="tr-TR" dirty="0"/>
              <a:t>süreç, uzun bir zaman aralığında ya da ilk oturumdan sonraki </a:t>
            </a:r>
            <a:r>
              <a:rPr lang="tr-TR" dirty="0" smtClean="0"/>
              <a:t>grup oturumlarında </a:t>
            </a:r>
            <a:r>
              <a:rPr lang="tr-TR" dirty="0"/>
              <a:t>varlığını hissettirebilir. </a:t>
            </a:r>
            <a:endParaRPr lang="pt-BR" i="1" dirty="0" smtClean="0"/>
          </a:p>
        </p:txBody>
      </p:sp>
    </p:spTree>
    <p:extLst>
      <p:ext uri="{BB962C8B-B14F-4D97-AF65-F5344CB8AC3E}">
        <p14:creationId xmlns:p14="http://schemas.microsoft.com/office/powerpoint/2010/main" val="188445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4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915566"/>
            <a:ext cx="8568952" cy="2862322"/>
          </a:xfrm>
          <a:prstGeom prst="rect">
            <a:avLst/>
          </a:prstGeom>
        </p:spPr>
        <p:txBody>
          <a:bodyPr wrap="square">
            <a:spAutoFit/>
          </a:bodyPr>
          <a:lstStyle/>
          <a:p>
            <a:pPr algn="just"/>
            <a:r>
              <a:rPr lang="tr-TR" b="1" i="1" u="sng" dirty="0">
                <a:solidFill>
                  <a:srgbClr val="7030A0"/>
                </a:solidFill>
              </a:rPr>
              <a:t>Direncin Temel Göstergeleri</a:t>
            </a:r>
          </a:p>
          <a:p>
            <a:pPr marL="285750" indent="-285750" algn="just">
              <a:buFont typeface="Arial" panose="020B0604020202020204" pitchFamily="34" charset="0"/>
              <a:buChar char="•"/>
            </a:pPr>
            <a:r>
              <a:rPr lang="tr-TR" i="1" dirty="0" smtClean="0"/>
              <a:t>Tekelleştirme</a:t>
            </a:r>
          </a:p>
          <a:p>
            <a:pPr marL="285750" indent="-285750" algn="just">
              <a:buFont typeface="Arial" panose="020B0604020202020204" pitchFamily="34" charset="0"/>
              <a:buChar char="•"/>
            </a:pPr>
            <a:r>
              <a:rPr lang="tr-TR" i="1" dirty="0"/>
              <a:t>Sessizlik ve içe </a:t>
            </a:r>
            <a:r>
              <a:rPr lang="tr-TR" i="1" dirty="0" smtClean="0"/>
              <a:t>kapanma</a:t>
            </a:r>
          </a:p>
          <a:p>
            <a:pPr marL="285750" indent="-285750" algn="just">
              <a:buFont typeface="Arial" panose="020B0604020202020204" pitchFamily="34" charset="0"/>
              <a:buChar char="•"/>
            </a:pPr>
            <a:endParaRPr lang="tr-TR" i="1" dirty="0" smtClean="0"/>
          </a:p>
          <a:p>
            <a:pPr algn="just"/>
            <a:r>
              <a:rPr lang="tr-TR" b="1" i="1" u="sng" dirty="0">
                <a:solidFill>
                  <a:srgbClr val="7030A0"/>
                </a:solidFill>
              </a:rPr>
              <a:t>Grup İçinde Direnci Etkileyen </a:t>
            </a:r>
            <a:r>
              <a:rPr lang="tr-TR" b="1" i="1" u="sng" dirty="0" smtClean="0">
                <a:solidFill>
                  <a:srgbClr val="7030A0"/>
                </a:solidFill>
              </a:rPr>
              <a:t>Etmenler</a:t>
            </a:r>
          </a:p>
          <a:p>
            <a:pPr marL="285750" indent="-285750" algn="just">
              <a:buFont typeface="Arial" panose="020B0604020202020204" pitchFamily="34" charset="0"/>
              <a:buChar char="•"/>
            </a:pPr>
            <a:r>
              <a:rPr lang="tr-TR" i="1" dirty="0"/>
              <a:t>Grupta üye sayısının </a:t>
            </a:r>
            <a:r>
              <a:rPr lang="tr-TR" i="1" dirty="0" smtClean="0"/>
              <a:t>fazlalığı,</a:t>
            </a:r>
          </a:p>
          <a:p>
            <a:pPr marL="285750" indent="-285750" algn="just">
              <a:buFont typeface="Arial" panose="020B0604020202020204" pitchFamily="34" charset="0"/>
              <a:buChar char="•"/>
            </a:pPr>
            <a:r>
              <a:rPr lang="tr-TR" i="1" dirty="0"/>
              <a:t>Grubun zorunlu olarak </a:t>
            </a:r>
            <a:r>
              <a:rPr lang="tr-TR" i="1" dirty="0" smtClean="0"/>
              <a:t>oluşturulması,</a:t>
            </a:r>
          </a:p>
          <a:p>
            <a:pPr marL="285750" indent="-285750" algn="just">
              <a:buFont typeface="Arial" panose="020B0604020202020204" pitchFamily="34" charset="0"/>
              <a:buChar char="•"/>
            </a:pPr>
            <a:r>
              <a:rPr lang="tr-TR" i="1" dirty="0"/>
              <a:t>Yaş aralığının (rantının) geniş </a:t>
            </a:r>
            <a:r>
              <a:rPr lang="tr-TR" i="1" dirty="0" smtClean="0"/>
              <a:t>olması,</a:t>
            </a:r>
          </a:p>
          <a:p>
            <a:pPr marL="285750" indent="-285750" algn="just">
              <a:buFont typeface="Arial" panose="020B0604020202020204" pitchFamily="34" charset="0"/>
              <a:buChar char="•"/>
            </a:pPr>
            <a:r>
              <a:rPr lang="tr-TR" i="1" dirty="0"/>
              <a:t>Üyelerin gerçek yaşam içinde, sosyal ilişki içinde olmaları </a:t>
            </a:r>
            <a:r>
              <a:rPr lang="tr-TR" i="1" dirty="0" smtClean="0"/>
              <a:t>da,</a:t>
            </a:r>
          </a:p>
          <a:p>
            <a:pPr marL="285750" indent="-285750" algn="just">
              <a:buFont typeface="Arial" panose="020B0604020202020204" pitchFamily="34" charset="0"/>
              <a:buChar char="•"/>
            </a:pPr>
            <a:r>
              <a:rPr lang="tr-TR" i="1" dirty="0"/>
              <a:t>Grup içinde kız erkek sayısının </a:t>
            </a:r>
            <a:r>
              <a:rPr lang="tr-TR" i="1" dirty="0" smtClean="0"/>
              <a:t>dengesizliği.</a:t>
            </a:r>
            <a:endParaRPr lang="tr-TR" i="1" dirty="0"/>
          </a:p>
        </p:txBody>
      </p:sp>
    </p:spTree>
    <p:extLst>
      <p:ext uri="{BB962C8B-B14F-4D97-AF65-F5344CB8AC3E}">
        <p14:creationId xmlns:p14="http://schemas.microsoft.com/office/powerpoint/2010/main" val="261472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339502"/>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Direnç Yaşayan Danışanların Duyguları</a:t>
            </a:r>
          </a:p>
        </p:txBody>
      </p:sp>
      <p:sp>
        <p:nvSpPr>
          <p:cNvPr id="4" name="Dikdörtgen 3"/>
          <p:cNvSpPr/>
          <p:nvPr/>
        </p:nvSpPr>
        <p:spPr>
          <a:xfrm>
            <a:off x="467544" y="1049089"/>
            <a:ext cx="8568952" cy="3693319"/>
          </a:xfrm>
          <a:prstGeom prst="rect">
            <a:avLst/>
          </a:prstGeom>
        </p:spPr>
        <p:txBody>
          <a:bodyPr wrap="square">
            <a:spAutoFit/>
          </a:bodyPr>
          <a:lstStyle/>
          <a:p>
            <a:pPr algn="just"/>
            <a:r>
              <a:rPr lang="tr-TR" dirty="0"/>
              <a:t>Özellikle grupla danışmanın başlangıç evrelerinde, danışanlar </a:t>
            </a:r>
            <a:r>
              <a:rPr lang="tr-TR" dirty="0" err="1"/>
              <a:t>ikizli</a:t>
            </a:r>
            <a:r>
              <a:rPr lang="tr-TR" dirty="0"/>
              <a:t> (</a:t>
            </a:r>
            <a:r>
              <a:rPr lang="tr-TR" dirty="0" err="1" smtClean="0"/>
              <a:t>ambivalans</a:t>
            </a:r>
            <a:r>
              <a:rPr lang="tr-TR" dirty="0" smtClean="0"/>
              <a:t>) duygular </a:t>
            </a:r>
            <a:r>
              <a:rPr lang="tr-TR" dirty="0"/>
              <a:t>yaşayabilirler. Bu </a:t>
            </a:r>
            <a:r>
              <a:rPr lang="tr-TR" dirty="0" err="1"/>
              <a:t>ikizli</a:t>
            </a:r>
            <a:r>
              <a:rPr lang="tr-TR" dirty="0"/>
              <a:t> duygular aşağıda </a:t>
            </a:r>
            <a:r>
              <a:rPr lang="tr-TR" dirty="0" smtClean="0"/>
              <a:t>belirtilen duygular </a:t>
            </a:r>
            <a:r>
              <a:rPr lang="tr-TR" dirty="0"/>
              <a:t>olabilir</a:t>
            </a:r>
            <a:r>
              <a:rPr lang="tr-TR" dirty="0" smtClean="0"/>
              <a:t>:</a:t>
            </a:r>
          </a:p>
          <a:p>
            <a:pPr algn="just"/>
            <a:endParaRPr lang="tr-TR" dirty="0"/>
          </a:p>
          <a:p>
            <a:pPr marL="342900" indent="-342900" algn="just">
              <a:buAutoNum type="alphaLcParenR"/>
            </a:pPr>
            <a:r>
              <a:rPr lang="tr-TR" i="1" dirty="0" smtClean="0"/>
              <a:t>Grupla </a:t>
            </a:r>
            <a:r>
              <a:rPr lang="tr-TR" i="1" dirty="0"/>
              <a:t>psikolojik danışmanın bana kazandırabilecekleri </a:t>
            </a:r>
            <a:r>
              <a:rPr lang="tr-TR" i="1" dirty="0" smtClean="0"/>
              <a:t>nelerdir? Gidip </a:t>
            </a:r>
            <a:r>
              <a:rPr lang="tr-TR" i="1" dirty="0"/>
              <a:t>gitmeme konusunda kararsızım</a:t>
            </a:r>
            <a:r>
              <a:rPr lang="tr-TR" i="1" dirty="0" smtClean="0"/>
              <a:t>.</a:t>
            </a:r>
          </a:p>
          <a:p>
            <a:pPr marL="342900" indent="-342900" algn="just">
              <a:buAutoNum type="alphaLcParenR"/>
            </a:pPr>
            <a:r>
              <a:rPr lang="pt-BR" i="1" dirty="0"/>
              <a:t>Grup süreci, sorunlarımın çözümünde, davranışsal </a:t>
            </a:r>
            <a:r>
              <a:rPr lang="pt-BR" i="1" dirty="0" smtClean="0"/>
              <a:t>amaçlara</a:t>
            </a:r>
            <a:r>
              <a:rPr lang="tr-TR" i="1" dirty="0" smtClean="0"/>
              <a:t> </a:t>
            </a:r>
            <a:r>
              <a:rPr lang="pt-BR" i="1" dirty="0" smtClean="0"/>
              <a:t>ulaşabilmede </a:t>
            </a:r>
            <a:r>
              <a:rPr lang="pt-BR" i="1" dirty="0"/>
              <a:t>bana yardımcı olabilecek mi</a:t>
            </a:r>
            <a:r>
              <a:rPr lang="pt-BR" i="1" dirty="0" smtClean="0"/>
              <a:t>?</a:t>
            </a:r>
            <a:endParaRPr lang="tr-TR" i="1" dirty="0" smtClean="0"/>
          </a:p>
          <a:p>
            <a:pPr marL="342900" indent="-342900" algn="just">
              <a:buAutoNum type="alphaLcParenR"/>
            </a:pPr>
            <a:r>
              <a:rPr lang="pt-BR" i="1" dirty="0"/>
              <a:t>Grup içindeki üyeler "beni" olumlu olumsuz özelliklerimle </a:t>
            </a:r>
            <a:r>
              <a:rPr lang="pt-BR" i="1" dirty="0" smtClean="0"/>
              <a:t>kabul</a:t>
            </a:r>
            <a:r>
              <a:rPr lang="tr-TR" i="1" dirty="0" smtClean="0"/>
              <a:t> </a:t>
            </a:r>
            <a:r>
              <a:rPr lang="pt-BR" i="1" dirty="0" smtClean="0"/>
              <a:t>edebilecekler </a:t>
            </a:r>
            <a:r>
              <a:rPr lang="pt-BR" i="1" dirty="0"/>
              <a:t>mi ya da "beni" gerçekten anlayabilecekler mi</a:t>
            </a:r>
            <a:r>
              <a:rPr lang="pt-BR" i="1" dirty="0" smtClean="0"/>
              <a:t>?</a:t>
            </a:r>
            <a:endParaRPr lang="tr-TR" i="1" dirty="0" smtClean="0"/>
          </a:p>
          <a:p>
            <a:pPr marL="342900" indent="-342900" algn="just">
              <a:buAutoNum type="alphaLcParenR"/>
            </a:pPr>
            <a:r>
              <a:rPr lang="pt-BR" i="1" dirty="0"/>
              <a:t>Beni olumsuz etkileyen davranışlarımdan kurtulabilecek miyim</a:t>
            </a:r>
            <a:r>
              <a:rPr lang="pt-BR" i="1" dirty="0" smtClean="0"/>
              <a:t>?</a:t>
            </a:r>
            <a:endParaRPr lang="tr-TR" i="1" dirty="0" smtClean="0"/>
          </a:p>
          <a:p>
            <a:pPr marL="342900" indent="-342900" algn="just">
              <a:buAutoNum type="alphaLcParenR"/>
            </a:pPr>
            <a:r>
              <a:rPr lang="pt-BR" i="1" dirty="0"/>
              <a:t>Duygularımı açıklıkla ve dürüstçe anlatabilecek miyim</a:t>
            </a:r>
            <a:r>
              <a:rPr lang="pt-BR" i="1" dirty="0" smtClean="0"/>
              <a:t>?</a:t>
            </a:r>
            <a:endParaRPr lang="tr-TR" i="1" dirty="0" smtClean="0"/>
          </a:p>
          <a:p>
            <a:pPr marL="342900" indent="-342900" algn="just">
              <a:buAutoNum type="alphaLcParenR"/>
            </a:pPr>
            <a:endParaRPr lang="pt-BR" i="1" dirty="0"/>
          </a:p>
          <a:p>
            <a:pPr algn="just"/>
            <a:r>
              <a:rPr lang="pt-BR" i="1" dirty="0"/>
              <a:t>Sorularına yanıt aramaya çalışırlar.</a:t>
            </a:r>
            <a:endParaRPr lang="pt-BR" i="1" dirty="0" smtClean="0"/>
          </a:p>
        </p:txBody>
      </p:sp>
    </p:spTree>
    <p:extLst>
      <p:ext uri="{BB962C8B-B14F-4D97-AF65-F5344CB8AC3E}">
        <p14:creationId xmlns:p14="http://schemas.microsoft.com/office/powerpoint/2010/main" val="255046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4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11510"/>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İçinde Dirençle Baş Etme Etkinlikleri</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203598"/>
            <a:ext cx="8568952" cy="3139321"/>
          </a:xfrm>
          <a:prstGeom prst="rect">
            <a:avLst/>
          </a:prstGeom>
        </p:spPr>
        <p:txBody>
          <a:bodyPr wrap="square">
            <a:spAutoFit/>
          </a:bodyPr>
          <a:lstStyle/>
          <a:p>
            <a:pPr algn="just"/>
            <a:r>
              <a:rPr lang="tr-TR" dirty="0"/>
              <a:t>Grupla psikolojik danışmada dirençle baş etmenin temel yöntemi, "önleyiciliktir</a:t>
            </a:r>
            <a:r>
              <a:rPr lang="tr-TR" dirty="0" smtClean="0"/>
              <a:t>". Grup </a:t>
            </a:r>
            <a:r>
              <a:rPr lang="tr-TR" dirty="0"/>
              <a:t>içinde direncin oluşması fark edildiğinde, onu </a:t>
            </a:r>
            <a:r>
              <a:rPr lang="tr-TR" dirty="0" smtClean="0"/>
              <a:t>önlemek için </a:t>
            </a:r>
            <a:r>
              <a:rPr lang="tr-TR" dirty="0"/>
              <a:t>çaba içinde olmaktır. Dirençle baş etmenin yolları, aşağıdakiler </a:t>
            </a:r>
            <a:r>
              <a:rPr lang="tr-TR" dirty="0" smtClean="0"/>
              <a:t>gibi sıralanabilir:</a:t>
            </a:r>
          </a:p>
          <a:p>
            <a:pPr algn="just"/>
            <a:endParaRPr lang="tr-TR" dirty="0"/>
          </a:p>
          <a:p>
            <a:pPr algn="just"/>
            <a:r>
              <a:rPr lang="tr-TR" dirty="0"/>
              <a:t>1. Danışmanın, grup içindeki amaçlarla ilgili açıklamalar </a:t>
            </a:r>
            <a:r>
              <a:rPr lang="tr-TR" dirty="0" smtClean="0"/>
              <a:t>yapması, beklentileri </a:t>
            </a:r>
            <a:r>
              <a:rPr lang="tr-TR" dirty="0"/>
              <a:t>açık seçik üyelere sunması etkili olur.</a:t>
            </a:r>
          </a:p>
          <a:p>
            <a:pPr algn="just"/>
            <a:r>
              <a:rPr lang="tr-TR" dirty="0"/>
              <a:t>2. Sorunların açık olarak tartışma ortamına getirilmesi </a:t>
            </a:r>
            <a:r>
              <a:rPr lang="tr-TR" dirty="0" smtClean="0"/>
              <a:t>danışanların grup </a:t>
            </a:r>
            <a:r>
              <a:rPr lang="tr-TR" dirty="0"/>
              <a:t>algısını saydamlaştırabilir.</a:t>
            </a:r>
          </a:p>
          <a:p>
            <a:pPr algn="just"/>
            <a:r>
              <a:rPr lang="tr-TR" dirty="0"/>
              <a:t>3. Üyelerin davranışsal amaçlarının belirlenmesi grubun anlamı </a:t>
            </a:r>
            <a:r>
              <a:rPr lang="tr-TR" dirty="0" smtClean="0"/>
              <a:t>ve işlevini </a:t>
            </a:r>
            <a:r>
              <a:rPr lang="tr-TR" dirty="0"/>
              <a:t>açık seçik ortaya koyabilir..</a:t>
            </a:r>
          </a:p>
          <a:p>
            <a:pPr algn="just"/>
            <a:r>
              <a:rPr lang="tr-TR" dirty="0"/>
              <a:t>4. Yeni davranışların öğrenilmesi, üyelere grubun işlevsel </a:t>
            </a:r>
            <a:r>
              <a:rPr lang="tr-TR" dirty="0" smtClean="0"/>
              <a:t>olduğu algısını </a:t>
            </a:r>
            <a:r>
              <a:rPr lang="tr-TR" dirty="0"/>
              <a:t>kazandırabilir.</a:t>
            </a:r>
            <a:endParaRPr lang="tr-TR" dirty="0" smtClean="0"/>
          </a:p>
        </p:txBody>
      </p:sp>
    </p:spTree>
    <p:extLst>
      <p:ext uri="{BB962C8B-B14F-4D97-AF65-F5344CB8AC3E}">
        <p14:creationId xmlns:p14="http://schemas.microsoft.com/office/powerpoint/2010/main" val="17055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4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710035"/>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 SÜRECİNDE</a:t>
            </a:r>
            <a:br>
              <a:rPr lang="tr-TR" sz="3600" b="1" dirty="0">
                <a:solidFill>
                  <a:schemeClr val="accent6">
                    <a:lumMod val="75000"/>
                  </a:schemeClr>
                </a:solidFill>
                <a:effectLst>
                  <a:outerShdw blurRad="38100" dist="38100" dir="2700000" algn="tl">
                    <a:srgbClr val="000000">
                      <a:alpha val="43137"/>
                    </a:srgbClr>
                  </a:outerShdw>
                </a:effectLst>
              </a:rPr>
            </a:br>
            <a:r>
              <a:rPr lang="tr-TR" sz="3600" b="1" dirty="0">
                <a:solidFill>
                  <a:schemeClr val="accent6">
                    <a:lumMod val="75000"/>
                  </a:schemeClr>
                </a:solidFill>
                <a:effectLst>
                  <a:outerShdw blurRad="38100" dist="38100" dir="2700000" algn="tl">
                    <a:srgbClr val="000000">
                      <a:alpha val="43137"/>
                    </a:srgbClr>
                  </a:outerShdw>
                </a:effectLst>
              </a:rPr>
              <a:t>GÜÇLÜĞÜ OLAN DANIŞANLAR</a:t>
            </a:r>
          </a:p>
        </p:txBody>
      </p:sp>
      <p:sp>
        <p:nvSpPr>
          <p:cNvPr id="4" name="Dikdörtgen 3"/>
          <p:cNvSpPr/>
          <p:nvPr/>
        </p:nvSpPr>
        <p:spPr>
          <a:xfrm>
            <a:off x="467544" y="2067694"/>
            <a:ext cx="8568952" cy="2031325"/>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Kızgınlıkları </a:t>
            </a:r>
            <a:r>
              <a:rPr lang="tr-TR" i="1" u="sng" dirty="0" smtClean="0">
                <a:solidFill>
                  <a:srgbClr val="0070C0"/>
                </a:solidFill>
              </a:rPr>
              <a:t>Olanlar</a:t>
            </a:r>
          </a:p>
          <a:p>
            <a:pPr algn="just"/>
            <a:r>
              <a:rPr lang="tr-TR" dirty="0" smtClean="0"/>
              <a:t>Üyenin </a:t>
            </a:r>
            <a:r>
              <a:rPr lang="tr-TR" dirty="0"/>
              <a:t>iç ya da dış nedenlerden kızgın olmasının birçok nedeni </a:t>
            </a:r>
            <a:r>
              <a:rPr lang="tr-TR" dirty="0" smtClean="0"/>
              <a:t>olabilir. Bunlardan </a:t>
            </a:r>
            <a:r>
              <a:rPr lang="tr-TR" dirty="0"/>
              <a:t>birincisi (a) üyenin, guruba gönüllü olarak getirilmeyişidir. (</a:t>
            </a:r>
            <a:r>
              <a:rPr lang="tr-TR" dirty="0" smtClean="0"/>
              <a:t>b) Grup </a:t>
            </a:r>
            <a:r>
              <a:rPr lang="tr-TR" dirty="0"/>
              <a:t>sürecine yönelik yeterli bilgisinin olmaması ve grup içinde </a:t>
            </a:r>
            <a:r>
              <a:rPr lang="tr-TR" dirty="0" smtClean="0"/>
              <a:t>davranışların belirli </a:t>
            </a:r>
            <a:r>
              <a:rPr lang="tr-TR" dirty="0"/>
              <a:t>kazanıma ya da yarara dönüşemeyeceğine ilişkin </a:t>
            </a:r>
            <a:r>
              <a:rPr lang="tr-TR" dirty="0" smtClean="0"/>
              <a:t>güveni sarsar</a:t>
            </a:r>
            <a:r>
              <a:rPr lang="tr-TR" dirty="0"/>
              <a:t>, bu da direnci geliştirebilir. (c) Üye, günlük yaşamında sevgi </a:t>
            </a:r>
            <a:r>
              <a:rPr lang="tr-TR" dirty="0" smtClean="0"/>
              <a:t>duyguları yaşadığı </a:t>
            </a:r>
            <a:r>
              <a:rPr lang="tr-TR" dirty="0"/>
              <a:t>bir kişi tarafından terk edilmişse, </a:t>
            </a:r>
            <a:r>
              <a:rPr lang="tr-TR" dirty="0" err="1"/>
              <a:t>incinmişlik</a:t>
            </a:r>
            <a:r>
              <a:rPr lang="tr-TR" dirty="0"/>
              <a:t>, üzüntü ve</a:t>
            </a:r>
          </a:p>
          <a:p>
            <a:pPr algn="just"/>
            <a:r>
              <a:rPr lang="tr-TR" dirty="0"/>
              <a:t>keder duyguları içinde olur.</a:t>
            </a:r>
            <a:endParaRPr lang="tr-TR" dirty="0" smtClean="0"/>
          </a:p>
        </p:txBody>
      </p:sp>
    </p:spTree>
    <p:extLst>
      <p:ext uri="{BB962C8B-B14F-4D97-AF65-F5344CB8AC3E}">
        <p14:creationId xmlns:p14="http://schemas.microsoft.com/office/powerpoint/2010/main" val="35016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62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271538"/>
            <a:ext cx="8568952" cy="2308324"/>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Kurtarıcı Rolünde </a:t>
            </a:r>
            <a:r>
              <a:rPr lang="tr-TR" i="1" u="sng" dirty="0" smtClean="0">
                <a:solidFill>
                  <a:srgbClr val="0070C0"/>
                </a:solidFill>
              </a:rPr>
              <a:t>Olanlar</a:t>
            </a:r>
          </a:p>
          <a:p>
            <a:pPr algn="just"/>
            <a:r>
              <a:rPr lang="tr-TR" dirty="0"/>
              <a:t>Grup sürecinde, üyelerin problemlerine yaklaşırken, kurtarıcı rolü </a:t>
            </a:r>
            <a:r>
              <a:rPr lang="tr-TR" dirty="0" smtClean="0"/>
              <a:t>üstlenen, problemlerin </a:t>
            </a:r>
            <a:r>
              <a:rPr lang="tr-TR" dirty="0"/>
              <a:t>giderilmesine yardım etmeye çalışan ve öyle </a:t>
            </a:r>
            <a:r>
              <a:rPr lang="tr-TR" dirty="0" smtClean="0"/>
              <a:t>davranan üyeler </a:t>
            </a:r>
            <a:r>
              <a:rPr lang="tr-TR" dirty="0"/>
              <a:t>bulunabilir. Ancak bu türden girişim ve yaklaşımlar, </a:t>
            </a:r>
            <a:r>
              <a:rPr lang="tr-TR" dirty="0" smtClean="0"/>
              <a:t>sorunlara empati </a:t>
            </a:r>
            <a:r>
              <a:rPr lang="tr-TR" dirty="0"/>
              <a:t>geliştirmeden, sorunlu üyelerin sorunlarıyla yüzleşmesini </a:t>
            </a:r>
            <a:r>
              <a:rPr lang="tr-TR" dirty="0" smtClean="0"/>
              <a:t>sağlamadan, kurtarıcılık </a:t>
            </a:r>
            <a:r>
              <a:rPr lang="tr-TR" dirty="0"/>
              <a:t>rolü gösterişten, boş bir sesten öteye geçemez. </a:t>
            </a:r>
            <a:r>
              <a:rPr lang="tr-TR" dirty="0" smtClean="0"/>
              <a:t>Sorunlu üyeyi </a:t>
            </a:r>
            <a:r>
              <a:rPr lang="tr-TR" dirty="0"/>
              <a:t>çok iyi anlayabilmek, yapabilecekleriyle ilgili geçmişte </a:t>
            </a:r>
            <a:r>
              <a:rPr lang="tr-TR" dirty="0" smtClean="0"/>
              <a:t>yaşadıklarından örnekler </a:t>
            </a:r>
            <a:r>
              <a:rPr lang="tr-TR" dirty="0"/>
              <a:t>vermek, gerçekçi sorun çözme yaklaşımları </a:t>
            </a:r>
            <a:r>
              <a:rPr lang="tr-TR" dirty="0" smtClean="0"/>
              <a:t>geliştirmek, sorunları </a:t>
            </a:r>
            <a:r>
              <a:rPr lang="tr-TR" dirty="0"/>
              <a:t>çözme yaklaşımlarının başında gelir.</a:t>
            </a:r>
            <a:endParaRPr lang="tr-TR" dirty="0" smtClean="0"/>
          </a:p>
        </p:txBody>
      </p:sp>
    </p:spTree>
    <p:extLst>
      <p:ext uri="{BB962C8B-B14F-4D97-AF65-F5344CB8AC3E}">
        <p14:creationId xmlns:p14="http://schemas.microsoft.com/office/powerpoint/2010/main" val="423782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271538"/>
            <a:ext cx="8568952" cy="2308324"/>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Üstünlük Duygusu Gösterenler</a:t>
            </a:r>
          </a:p>
          <a:p>
            <a:pPr algn="just"/>
            <a:r>
              <a:rPr lang="tr-TR" dirty="0" smtClean="0"/>
              <a:t>Kimi </a:t>
            </a:r>
            <a:r>
              <a:rPr lang="tr-TR" dirty="0"/>
              <a:t>üyeler, kendi öz duygularını dışa vuramadıklarında ya da </a:t>
            </a:r>
            <a:r>
              <a:rPr lang="tr-TR" dirty="0" smtClean="0"/>
              <a:t>kendilerindeki eksiklik </a:t>
            </a:r>
            <a:r>
              <a:rPr lang="tr-TR" dirty="0"/>
              <a:t>duygularını doğrudan üstün duygularına </a:t>
            </a:r>
            <a:r>
              <a:rPr lang="tr-TR" dirty="0" smtClean="0"/>
              <a:t>dönüştürdüklerinde, grup </a:t>
            </a:r>
            <a:r>
              <a:rPr lang="tr-TR" dirty="0"/>
              <a:t>sürecinde diğer üyeler için önemli sorunlar yaşanabilir. </a:t>
            </a:r>
            <a:r>
              <a:rPr lang="tr-TR" dirty="0" smtClean="0"/>
              <a:t>Üstünlük duyguları </a:t>
            </a:r>
            <a:r>
              <a:rPr lang="tr-TR" dirty="0"/>
              <a:t>egemen olan üye ya da üyeler, sürekli haklı çıkma </a:t>
            </a:r>
            <a:r>
              <a:rPr lang="tr-TR" dirty="0" smtClean="0"/>
              <a:t>davranışı içinde </a:t>
            </a:r>
            <a:r>
              <a:rPr lang="tr-TR" dirty="0"/>
              <a:t>olurlar. Ön yargıdırlar, sürekli üstünlük </a:t>
            </a:r>
            <a:r>
              <a:rPr lang="tr-TR" dirty="0" err="1"/>
              <a:t>taslayıcı</a:t>
            </a:r>
            <a:r>
              <a:rPr lang="tr-TR" dirty="0"/>
              <a:t> </a:t>
            </a:r>
            <a:r>
              <a:rPr lang="tr-TR" dirty="0" smtClean="0"/>
              <a:t>davranışlar sergilerler</a:t>
            </a:r>
            <a:r>
              <a:rPr lang="tr-TR" dirty="0"/>
              <a:t>, bir çeşit ahlak bekçisi konumunda olurlar, kendi </a:t>
            </a:r>
            <a:r>
              <a:rPr lang="tr-TR" dirty="0" smtClean="0"/>
              <a:t>sorunları olmadıklarını </a:t>
            </a:r>
            <a:r>
              <a:rPr lang="tr-TR" dirty="0"/>
              <a:t>düşündüklerinden, aslında var olan sorunlarıyla ilgili </a:t>
            </a:r>
            <a:r>
              <a:rPr lang="tr-TR" dirty="0" smtClean="0"/>
              <a:t>iç görü </a:t>
            </a:r>
            <a:r>
              <a:rPr lang="tr-TR" dirty="0"/>
              <a:t>ve öz farkındalık geliştiremezler. </a:t>
            </a:r>
            <a:endParaRPr lang="tr-TR" dirty="0" smtClean="0"/>
          </a:p>
        </p:txBody>
      </p:sp>
    </p:spTree>
    <p:extLst>
      <p:ext uri="{BB962C8B-B14F-4D97-AF65-F5344CB8AC3E}">
        <p14:creationId xmlns:p14="http://schemas.microsoft.com/office/powerpoint/2010/main" val="24728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750639"/>
            <a:ext cx="8568952" cy="3693319"/>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Baskın Kişilikte Olanlar</a:t>
            </a:r>
          </a:p>
          <a:p>
            <a:pPr algn="just"/>
            <a:r>
              <a:rPr lang="tr-TR" dirty="0" smtClean="0"/>
              <a:t>Grup </a:t>
            </a:r>
            <a:r>
              <a:rPr lang="tr-TR" dirty="0"/>
              <a:t>içinde diğer üyelere yönelik baskınlık davranışıyla kendini </a:t>
            </a:r>
            <a:r>
              <a:rPr lang="tr-TR" dirty="0" smtClean="0"/>
              <a:t>gösteren üye</a:t>
            </a:r>
            <a:r>
              <a:rPr lang="tr-TR" dirty="0"/>
              <a:t>, üstünlük ve denetim altına alma duygusunu üyeler üzerinde </a:t>
            </a:r>
            <a:r>
              <a:rPr lang="tr-TR" dirty="0" smtClean="0"/>
              <a:t>göstermek ister</a:t>
            </a:r>
            <a:r>
              <a:rPr lang="tr-TR" dirty="0"/>
              <a:t>. Diğer üyeleri de kendi yetkesini (otoritesini) tanımaları </a:t>
            </a:r>
            <a:r>
              <a:rPr lang="tr-TR" dirty="0" smtClean="0"/>
              <a:t>için yönlendirir</a:t>
            </a:r>
            <a:r>
              <a:rPr lang="tr-TR" dirty="0"/>
              <a:t>. Bu tür nitelikteki üyenin üstünlük sağlamaya çalışan </a:t>
            </a:r>
            <a:r>
              <a:rPr lang="tr-TR" dirty="0" smtClean="0"/>
              <a:t>üyeden farkı</a:t>
            </a:r>
            <a:r>
              <a:rPr lang="tr-TR" dirty="0"/>
              <a:t>, üyenin grup sürecinin her evresinde, gruptaki tüm üyeleri </a:t>
            </a:r>
            <a:r>
              <a:rPr lang="tr-TR" dirty="0" smtClean="0"/>
              <a:t>yönlendirmeye ve </a:t>
            </a:r>
            <a:r>
              <a:rPr lang="tr-TR" dirty="0"/>
              <a:t>baskı kurmaya çalışmasıdır</a:t>
            </a:r>
            <a:r>
              <a:rPr lang="tr-TR" dirty="0" smtClean="0"/>
              <a:t>.</a:t>
            </a:r>
          </a:p>
          <a:p>
            <a:pPr algn="just"/>
            <a:endParaRPr lang="tr-TR" dirty="0"/>
          </a:p>
          <a:p>
            <a:pPr marL="285750" indent="-285750" algn="just">
              <a:buFont typeface="Arial" panose="020B0604020202020204" pitchFamily="34" charset="0"/>
              <a:buChar char="•"/>
            </a:pPr>
            <a:r>
              <a:rPr lang="tr-TR" i="1" u="sng" dirty="0">
                <a:solidFill>
                  <a:srgbClr val="0070C0"/>
                </a:solidFill>
              </a:rPr>
              <a:t>Bağımlı Olanlar</a:t>
            </a:r>
          </a:p>
          <a:p>
            <a:pPr algn="just"/>
            <a:r>
              <a:rPr lang="tr-TR" dirty="0"/>
              <a:t>Bağımlı üye, grup içinde, güçsüz kişiliği yansıtır. Bu yüzden bilinçli ya da bilinçsiz grubun dikkatini kendi üzerine yönlendirir. Böylece grupta bu yönde denetim sağlamaya çalışır. Karar vermede, girişimde bulunmada yetersizdirler. Bu durumda grup içinde, sözgelimi belirli bir üye, başkalarını denetim altına alma gereksinmesini, bağımlı üyeye yönelerek karşılamaya çalışır. </a:t>
            </a:r>
          </a:p>
        </p:txBody>
      </p:sp>
    </p:spTree>
    <p:extLst>
      <p:ext uri="{BB962C8B-B14F-4D97-AF65-F5344CB8AC3E}">
        <p14:creationId xmlns:p14="http://schemas.microsoft.com/office/powerpoint/2010/main" val="34829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343546"/>
            <a:ext cx="8568952" cy="2308324"/>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Öğüt Verme Davranışı İçinde Olanlar</a:t>
            </a:r>
          </a:p>
          <a:p>
            <a:pPr algn="just"/>
            <a:r>
              <a:rPr lang="tr-TR" dirty="0" smtClean="0"/>
              <a:t>Öğüt </a:t>
            </a:r>
            <a:r>
              <a:rPr lang="tr-TR" dirty="0"/>
              <a:t>verme, psikolojik danışmanın ya da liderin, doğrudan </a:t>
            </a:r>
            <a:r>
              <a:rPr lang="tr-TR" dirty="0" smtClean="0"/>
              <a:t>danışanın sorunlarından </a:t>
            </a:r>
            <a:r>
              <a:rPr lang="tr-TR" dirty="0"/>
              <a:t>kaynaklanan yaklaşımdan çok kendi deney ve </a:t>
            </a:r>
            <a:r>
              <a:rPr lang="tr-TR" dirty="0" smtClean="0"/>
              <a:t>bilgilerinden yararlanarak </a:t>
            </a:r>
            <a:r>
              <a:rPr lang="tr-TR" dirty="0"/>
              <a:t>üyeye bir çeşit üstünlük ya da bilgiçlik taslayan bir </a:t>
            </a:r>
            <a:r>
              <a:rPr lang="tr-TR" dirty="0" smtClean="0"/>
              <a:t>tutum içinde </a:t>
            </a:r>
            <a:r>
              <a:rPr lang="tr-TR" dirty="0"/>
              <a:t>tavsiyelerde, yönlendirmelerde bulunması anlamına gelir. </a:t>
            </a:r>
            <a:r>
              <a:rPr lang="tr-TR" dirty="0" smtClean="0"/>
              <a:t>Öğüt verme</a:t>
            </a:r>
            <a:r>
              <a:rPr lang="tr-TR" dirty="0"/>
              <a:t>, bir üyenin diğer üyelere yardım etme amacını da taşıyabilir, </a:t>
            </a:r>
            <a:r>
              <a:rPr lang="tr-TR" dirty="0" smtClean="0"/>
              <a:t>Diğer yönden </a:t>
            </a:r>
            <a:r>
              <a:rPr lang="tr-TR" dirty="0"/>
              <a:t>ise, üyelerin kendi gerçek duygularını saklamanın bir aracı olarak da kullanılabildiği gibi öğüt bir üyenin dikkatini başka üyelere </a:t>
            </a:r>
            <a:r>
              <a:rPr lang="tr-TR" dirty="0" smtClean="0"/>
              <a:t>çevirmek amacıyla </a:t>
            </a:r>
            <a:r>
              <a:rPr lang="tr-TR" dirty="0"/>
              <a:t>da yapılabilir.</a:t>
            </a:r>
            <a:endParaRPr lang="tr-TR" dirty="0" smtClean="0"/>
          </a:p>
        </p:txBody>
      </p:sp>
    </p:spTree>
    <p:extLst>
      <p:ext uri="{BB962C8B-B14F-4D97-AF65-F5344CB8AC3E}">
        <p14:creationId xmlns:p14="http://schemas.microsoft.com/office/powerpoint/2010/main" val="812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347614"/>
            <a:ext cx="8568952" cy="2585323"/>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Günah Keçisi Durumundaki Danışanlar</a:t>
            </a:r>
          </a:p>
          <a:p>
            <a:pPr algn="just"/>
            <a:r>
              <a:rPr lang="tr-TR" dirty="0" smtClean="0"/>
              <a:t>Grup </a:t>
            </a:r>
            <a:r>
              <a:rPr lang="tr-TR" dirty="0"/>
              <a:t>sürecinde, grubun üyelerinin bir kişiyi sürekli hatalı bularak </a:t>
            </a:r>
            <a:r>
              <a:rPr lang="tr-TR" dirty="0" smtClean="0"/>
              <a:t>suçlayıcı olarak </a:t>
            </a:r>
            <a:r>
              <a:rPr lang="tr-TR" dirty="0"/>
              <a:t>davranması ve hatalı bulunulan kişinin de bunu gönüllü ya </a:t>
            </a:r>
            <a:r>
              <a:rPr lang="tr-TR" dirty="0" smtClean="0"/>
              <a:t>da bilinçsiz </a:t>
            </a:r>
            <a:r>
              <a:rPr lang="tr-TR" dirty="0"/>
              <a:t>olarak kabullenmesi, günah keçisi olma niteliğini ortaya </a:t>
            </a:r>
            <a:r>
              <a:rPr lang="tr-TR" dirty="0" smtClean="0"/>
              <a:t>çıkarır. Üyelerin </a:t>
            </a:r>
            <a:r>
              <a:rPr lang="tr-TR" dirty="0"/>
              <a:t>bir kişiyi hatalı bularak suçlamalarının altındaki temel </a:t>
            </a:r>
            <a:r>
              <a:rPr lang="tr-TR" dirty="0" smtClean="0"/>
              <a:t>neden kendi </a:t>
            </a:r>
            <a:r>
              <a:rPr lang="tr-TR" dirty="0"/>
              <a:t>sorumluklarından kurtulma isteği ve duygularını açma </a:t>
            </a:r>
            <a:r>
              <a:rPr lang="tr-TR" dirty="0" smtClean="0"/>
              <a:t>konusundaki dirençleridir</a:t>
            </a:r>
            <a:r>
              <a:rPr lang="tr-TR" dirty="0"/>
              <a:t>. Bu durumda üyeler, yansıtma ve değiştirme </a:t>
            </a:r>
            <a:r>
              <a:rPr lang="tr-TR" dirty="0" smtClean="0"/>
              <a:t>düzeneklerini kullanarak</a:t>
            </a:r>
            <a:r>
              <a:rPr lang="tr-TR" dirty="0"/>
              <a:t>, günah keçisi durumundaki üyeye yüklenirler. O üye, </a:t>
            </a:r>
            <a:r>
              <a:rPr lang="tr-TR" dirty="0" smtClean="0"/>
              <a:t>mazoşist kişilik </a:t>
            </a:r>
            <a:r>
              <a:rPr lang="tr-TR" dirty="0"/>
              <a:t>özelliği taşıyabileceği gibi, olumsuz bile olsa </a:t>
            </a:r>
            <a:r>
              <a:rPr lang="tr-TR" dirty="0" smtClean="0"/>
              <a:t>başkalarının ona </a:t>
            </a:r>
            <a:r>
              <a:rPr lang="tr-TR" dirty="0"/>
              <a:t>ilgi göstermelerinden, kendisine o rol verilmesinden hoşnut olabilir.</a:t>
            </a:r>
            <a:endParaRPr lang="tr-TR" dirty="0" smtClean="0"/>
          </a:p>
        </p:txBody>
      </p:sp>
    </p:spTree>
    <p:extLst>
      <p:ext uri="{BB962C8B-B14F-4D97-AF65-F5344CB8AC3E}">
        <p14:creationId xmlns:p14="http://schemas.microsoft.com/office/powerpoint/2010/main" val="148554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138555"/>
            <a:ext cx="8568952" cy="2585323"/>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Madde Bağımlıları</a:t>
            </a:r>
          </a:p>
          <a:p>
            <a:pPr algn="just"/>
            <a:r>
              <a:rPr lang="tr-TR" dirty="0" smtClean="0"/>
              <a:t>Madde </a:t>
            </a:r>
            <a:r>
              <a:rPr lang="tr-TR" dirty="0"/>
              <a:t>bağımlıları, kendileri gibi madde bağımlısı olanlarla ilişki </a:t>
            </a:r>
            <a:r>
              <a:rPr lang="tr-TR" dirty="0" smtClean="0"/>
              <a:t>içinde olmak </a:t>
            </a:r>
            <a:r>
              <a:rPr lang="tr-TR" dirty="0"/>
              <a:t>isterler. Alışkanlıklarından sıyrıldıkça da yalnız kalırlar. </a:t>
            </a:r>
            <a:r>
              <a:rPr lang="tr-TR" dirty="0" smtClean="0"/>
              <a:t>Çünkü arkadaş </a:t>
            </a:r>
            <a:r>
              <a:rPr lang="tr-TR" dirty="0"/>
              <a:t>ilişkilerinde iletişim kurma güçlükleri yaşarlar</a:t>
            </a:r>
            <a:r>
              <a:rPr lang="tr-TR" dirty="0" smtClean="0"/>
              <a:t>.</a:t>
            </a:r>
          </a:p>
          <a:p>
            <a:pPr algn="just"/>
            <a:endParaRPr lang="tr-TR" dirty="0"/>
          </a:p>
          <a:p>
            <a:pPr algn="just"/>
            <a:r>
              <a:rPr lang="tr-TR" dirty="0"/>
              <a:t>Kişilik özellikleri yönünden oldukça yetersiz, güçsüz </a:t>
            </a:r>
            <a:r>
              <a:rPr lang="tr-TR" dirty="0" smtClean="0"/>
              <a:t>kişilerdir, sorumsuzdurlar</a:t>
            </a:r>
            <a:r>
              <a:rPr lang="tr-TR" dirty="0"/>
              <a:t>. Zor koşullarda kaldıklarında, anne-babalarının </a:t>
            </a:r>
            <a:r>
              <a:rPr lang="tr-TR" dirty="0" smtClean="0"/>
              <a:t>desteğine gereksinim </a:t>
            </a:r>
            <a:r>
              <a:rPr lang="tr-TR" dirty="0"/>
              <a:t>duyarlar. İlgi ve güven görmedikleri sürece de </a:t>
            </a:r>
            <a:r>
              <a:rPr lang="tr-TR" dirty="0" smtClean="0"/>
              <a:t>yalnızlık ve </a:t>
            </a:r>
            <a:r>
              <a:rPr lang="tr-TR" dirty="0"/>
              <a:t>iletişim güçlükleri daha da gelişir. Onlar için grupla psikolojik </a:t>
            </a:r>
            <a:r>
              <a:rPr lang="tr-TR" dirty="0" smtClean="0"/>
              <a:t>danışma önemli </a:t>
            </a:r>
            <a:r>
              <a:rPr lang="tr-TR" dirty="0"/>
              <a:t>ölçüde yetersiz kalır. </a:t>
            </a:r>
            <a:endParaRPr lang="tr-TR" dirty="0" smtClean="0"/>
          </a:p>
        </p:txBody>
      </p:sp>
    </p:spTree>
    <p:extLst>
      <p:ext uri="{BB962C8B-B14F-4D97-AF65-F5344CB8AC3E}">
        <p14:creationId xmlns:p14="http://schemas.microsoft.com/office/powerpoint/2010/main" val="197939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491630"/>
            <a:ext cx="8568952" cy="1754326"/>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Abartılı Duygusallık Yaşayanlar</a:t>
            </a:r>
          </a:p>
          <a:p>
            <a:pPr algn="just"/>
            <a:r>
              <a:rPr lang="tr-TR" dirty="0" smtClean="0"/>
              <a:t>Abartılı </a:t>
            </a:r>
            <a:r>
              <a:rPr lang="tr-TR" dirty="0"/>
              <a:t>duygusal davranışlar gösteren danışanlar; yoğunlaşmış, </a:t>
            </a:r>
            <a:r>
              <a:rPr lang="tr-TR" dirty="0" smtClean="0"/>
              <a:t>dahası taşkın </a:t>
            </a:r>
            <a:r>
              <a:rPr lang="tr-TR" dirty="0"/>
              <a:t>duygularını fiziksel ya da sözel olarak grup sürecini </a:t>
            </a:r>
            <a:r>
              <a:rPr lang="tr-TR" dirty="0" smtClean="0"/>
              <a:t>engelleyici biçimde </a:t>
            </a:r>
            <a:r>
              <a:rPr lang="tr-TR" dirty="0"/>
              <a:t>tepkiler geliştirirler. Aslında, kuşkusuz her grup süreci, </a:t>
            </a:r>
            <a:r>
              <a:rPr lang="tr-TR" dirty="0" smtClean="0"/>
              <a:t>danışan duygularını </a:t>
            </a:r>
            <a:r>
              <a:rPr lang="tr-TR" dirty="0"/>
              <a:t>dışa vurmada etkili olan bir süreçtir. Tepkiler </a:t>
            </a:r>
            <a:r>
              <a:rPr lang="tr-TR" dirty="0" smtClean="0"/>
              <a:t>abartılı olduğu </a:t>
            </a:r>
            <a:r>
              <a:rPr lang="tr-TR" dirty="0"/>
              <a:t>sürece, grup ortamı gerginleşir ve sürecin akışını duralatır. </a:t>
            </a:r>
            <a:r>
              <a:rPr lang="tr-TR" dirty="0" smtClean="0"/>
              <a:t>Bu nedenden </a:t>
            </a:r>
            <a:r>
              <a:rPr lang="tr-TR" dirty="0"/>
              <a:t>lider, bu türden abartılı tepkilerin grup sürecine zarar </a:t>
            </a:r>
            <a:r>
              <a:rPr lang="tr-TR" dirty="0" smtClean="0"/>
              <a:t>vermemesine çalışmalıdır</a:t>
            </a:r>
            <a:r>
              <a:rPr lang="tr-TR" dirty="0"/>
              <a:t>.</a:t>
            </a:r>
            <a:endParaRPr lang="tr-TR" dirty="0" smtClean="0"/>
          </a:p>
        </p:txBody>
      </p:sp>
    </p:spTree>
    <p:extLst>
      <p:ext uri="{BB962C8B-B14F-4D97-AF65-F5344CB8AC3E}">
        <p14:creationId xmlns:p14="http://schemas.microsoft.com/office/powerpoint/2010/main" val="246161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131590"/>
            <a:ext cx="8568952" cy="2585323"/>
          </a:xfrm>
          <a:prstGeom prst="rect">
            <a:avLst/>
          </a:prstGeom>
        </p:spPr>
        <p:txBody>
          <a:bodyPr wrap="square">
            <a:spAutoFit/>
          </a:bodyPr>
          <a:lstStyle/>
          <a:p>
            <a:pPr marL="285750" indent="-285750" algn="just">
              <a:buFont typeface="Arial" panose="020B0604020202020204" pitchFamily="34" charset="0"/>
              <a:buChar char="•"/>
            </a:pPr>
            <a:r>
              <a:rPr lang="tr-TR" i="1" u="sng" dirty="0" smtClean="0">
                <a:solidFill>
                  <a:srgbClr val="0070C0"/>
                </a:solidFill>
              </a:rPr>
              <a:t>Grup Oluşturma </a:t>
            </a:r>
            <a:r>
              <a:rPr lang="tr-TR" i="1" u="sng" dirty="0">
                <a:solidFill>
                  <a:srgbClr val="0070C0"/>
                </a:solidFill>
              </a:rPr>
              <a:t>Eğilimleri </a:t>
            </a:r>
            <a:r>
              <a:rPr lang="tr-TR" i="1" u="sng" dirty="0" smtClean="0">
                <a:solidFill>
                  <a:srgbClr val="0070C0"/>
                </a:solidFill>
              </a:rPr>
              <a:t> Baskın </a:t>
            </a:r>
            <a:r>
              <a:rPr lang="tr-TR" i="1" u="sng" dirty="0">
                <a:solidFill>
                  <a:srgbClr val="0070C0"/>
                </a:solidFill>
              </a:rPr>
              <a:t>Olan Üyeler</a:t>
            </a:r>
          </a:p>
          <a:p>
            <a:pPr algn="just"/>
            <a:r>
              <a:rPr lang="tr-TR" dirty="0" smtClean="0"/>
              <a:t>Bu </a:t>
            </a:r>
            <a:r>
              <a:rPr lang="tr-TR" dirty="0"/>
              <a:t>tür üyeler, grup içindeki arkadaşlıklarını, gerçek yaşama </a:t>
            </a:r>
            <a:r>
              <a:rPr lang="tr-TR" dirty="0" smtClean="0"/>
              <a:t>yansıtırlar. Liderin </a:t>
            </a:r>
            <a:r>
              <a:rPr lang="tr-TR" dirty="0"/>
              <a:t>ve grup içinde iletişim kurdukları üyelerle olan ilişkilerini </a:t>
            </a:r>
            <a:r>
              <a:rPr lang="tr-TR" dirty="0" smtClean="0"/>
              <a:t>gerçek yaşamda </a:t>
            </a:r>
            <a:r>
              <a:rPr lang="tr-TR" dirty="0"/>
              <a:t>da sürdürmek isterler. Grup amaçlarının ve grubun </a:t>
            </a:r>
            <a:r>
              <a:rPr lang="tr-TR" dirty="0" err="1" smtClean="0"/>
              <a:t>terapötik</a:t>
            </a:r>
            <a:r>
              <a:rPr lang="tr-TR" dirty="0" smtClean="0"/>
              <a:t> niteliğine </a:t>
            </a:r>
            <a:r>
              <a:rPr lang="tr-TR" dirty="0"/>
              <a:t>uyum sağlayamazlar. Onlar için önemli olan grup içinde </a:t>
            </a:r>
            <a:r>
              <a:rPr lang="tr-TR" dirty="0" smtClean="0"/>
              <a:t>edinmiş oldukları </a:t>
            </a:r>
            <a:r>
              <a:rPr lang="tr-TR" dirty="0"/>
              <a:t>arkadaşlıklar, gerçek yaşamdaki arkadaşlıklar için temel </a:t>
            </a:r>
            <a:r>
              <a:rPr lang="tr-TR" dirty="0" smtClean="0"/>
              <a:t>bir zemin </a:t>
            </a:r>
            <a:r>
              <a:rPr lang="tr-TR" dirty="0"/>
              <a:t>oluşturmak amacını taşır. Bu durum da grubun amaçlarına </a:t>
            </a:r>
            <a:r>
              <a:rPr lang="tr-TR" dirty="0" smtClean="0"/>
              <a:t>aykırıdır ve </a:t>
            </a:r>
            <a:r>
              <a:rPr lang="tr-TR" dirty="0"/>
              <a:t>önlenmesi gerekir. Bu tür üyelere verilebilecek yardım, grup </a:t>
            </a:r>
            <a:r>
              <a:rPr lang="tr-TR" dirty="0" smtClean="0"/>
              <a:t>içindeki iletişimle </a:t>
            </a:r>
            <a:r>
              <a:rPr lang="tr-TR" dirty="0"/>
              <a:t>ilgili kazanımların, sosyal yaşam içindeki </a:t>
            </a:r>
            <a:r>
              <a:rPr lang="tr-TR" dirty="0" smtClean="0"/>
              <a:t>verimliliklerinin artmasına </a:t>
            </a:r>
            <a:r>
              <a:rPr lang="tr-TR" dirty="0"/>
              <a:t>yardım edeceği yönünde üyede öz farkındalık ve bilinç geliştirmektir.</a:t>
            </a:r>
          </a:p>
        </p:txBody>
      </p:sp>
    </p:spTree>
    <p:extLst>
      <p:ext uri="{BB962C8B-B14F-4D97-AF65-F5344CB8AC3E}">
        <p14:creationId xmlns:p14="http://schemas.microsoft.com/office/powerpoint/2010/main" val="247812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1131590"/>
            <a:ext cx="8568952" cy="2585323"/>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Saldırgan Eğilimleri Olanlar</a:t>
            </a:r>
          </a:p>
          <a:p>
            <a:pPr algn="just"/>
            <a:r>
              <a:rPr lang="tr-TR" dirty="0" smtClean="0"/>
              <a:t>Madde </a:t>
            </a:r>
            <a:r>
              <a:rPr lang="tr-TR" dirty="0"/>
              <a:t>bağımlıları, kendileri gibi madde bağımlısı olanlarla ilişki </a:t>
            </a:r>
            <a:r>
              <a:rPr lang="tr-TR" dirty="0" smtClean="0"/>
              <a:t>içinde olmak </a:t>
            </a:r>
            <a:r>
              <a:rPr lang="tr-TR" dirty="0"/>
              <a:t>isterler. Alışkanlıklarından sıyrıldıkça da yalnız kalırlar. </a:t>
            </a:r>
            <a:r>
              <a:rPr lang="tr-TR" dirty="0" smtClean="0"/>
              <a:t>Çünkü arkadaş </a:t>
            </a:r>
            <a:r>
              <a:rPr lang="tr-TR" dirty="0"/>
              <a:t>ilişkilerinde iletişim kurma güçlükleri yaşarlar</a:t>
            </a:r>
            <a:r>
              <a:rPr lang="tr-TR" dirty="0" smtClean="0"/>
              <a:t>.</a:t>
            </a:r>
          </a:p>
          <a:p>
            <a:pPr algn="just"/>
            <a:endParaRPr lang="tr-TR" dirty="0"/>
          </a:p>
          <a:p>
            <a:pPr algn="just"/>
            <a:r>
              <a:rPr lang="tr-TR" dirty="0"/>
              <a:t>Kişilik özellikleri yönünden oldukça yetersiz, güçsüz </a:t>
            </a:r>
            <a:r>
              <a:rPr lang="tr-TR" dirty="0" smtClean="0"/>
              <a:t>kişilerdir, sorumsuzdurlar</a:t>
            </a:r>
            <a:r>
              <a:rPr lang="tr-TR" dirty="0"/>
              <a:t>. Zor koşullarda kaldıklarında, anne-babalarının </a:t>
            </a:r>
            <a:r>
              <a:rPr lang="tr-TR" dirty="0" smtClean="0"/>
              <a:t>desteğine gereksinim </a:t>
            </a:r>
            <a:r>
              <a:rPr lang="tr-TR" dirty="0"/>
              <a:t>duyarlar. İlgi ve güven görmedikleri sürece de </a:t>
            </a:r>
            <a:r>
              <a:rPr lang="tr-TR" dirty="0" smtClean="0"/>
              <a:t>yalnızlık ve </a:t>
            </a:r>
            <a:r>
              <a:rPr lang="tr-TR" dirty="0"/>
              <a:t>iletişim güçlükleri daha da gelişir. Onlar için grupla psikolojik </a:t>
            </a:r>
            <a:r>
              <a:rPr lang="tr-TR" dirty="0" smtClean="0"/>
              <a:t>danışma önemli </a:t>
            </a:r>
            <a:r>
              <a:rPr lang="tr-TR" dirty="0"/>
              <a:t>ölçüde yetersiz kalır. </a:t>
            </a:r>
            <a:endParaRPr lang="tr-TR" dirty="0" smtClean="0"/>
          </a:p>
        </p:txBody>
      </p:sp>
    </p:spTree>
    <p:extLst>
      <p:ext uri="{BB962C8B-B14F-4D97-AF65-F5344CB8AC3E}">
        <p14:creationId xmlns:p14="http://schemas.microsoft.com/office/powerpoint/2010/main" val="386633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627534"/>
            <a:ext cx="8568952" cy="3693319"/>
          </a:xfrm>
          <a:prstGeom prst="rect">
            <a:avLst/>
          </a:prstGeom>
        </p:spPr>
        <p:txBody>
          <a:bodyPr wrap="square">
            <a:spAutoFit/>
          </a:bodyPr>
          <a:lstStyle/>
          <a:p>
            <a:pPr marL="285750" indent="-285750" algn="just">
              <a:buFont typeface="Arial" panose="020B0604020202020204" pitchFamily="34" charset="0"/>
              <a:buChar char="•"/>
            </a:pPr>
            <a:r>
              <a:rPr lang="tr-TR" i="1" u="sng" dirty="0" smtClean="0">
                <a:solidFill>
                  <a:srgbClr val="0070C0"/>
                </a:solidFill>
              </a:rPr>
              <a:t>Gruplaşmalar</a:t>
            </a:r>
            <a:endParaRPr lang="tr-TR" dirty="0"/>
          </a:p>
          <a:p>
            <a:pPr algn="just"/>
            <a:r>
              <a:rPr lang="tr-TR" dirty="0" smtClean="0"/>
              <a:t>Gruplaşmalar</a:t>
            </a:r>
            <a:r>
              <a:rPr lang="tr-TR" dirty="0"/>
              <a:t>, psikolojik danışma grupları içinde çok görülebilen </a:t>
            </a:r>
            <a:r>
              <a:rPr lang="tr-TR" dirty="0" smtClean="0"/>
              <a:t>bir olgudur</a:t>
            </a:r>
            <a:r>
              <a:rPr lang="tr-TR" dirty="0"/>
              <a:t>. Ancak bu gruplaşmaların, grubun dinamizmini ve </a:t>
            </a:r>
            <a:r>
              <a:rPr lang="tr-TR" dirty="0" smtClean="0"/>
              <a:t>koşullara göre </a:t>
            </a:r>
            <a:r>
              <a:rPr lang="tr-TR" dirty="0"/>
              <a:t>değişebilen esnekliğini yitirmemesine özen göstermek </a:t>
            </a:r>
            <a:r>
              <a:rPr lang="tr-TR" dirty="0" smtClean="0"/>
              <a:t>gerekir. Grubun</a:t>
            </a:r>
            <a:r>
              <a:rPr lang="tr-TR" dirty="0"/>
              <a:t>, koşullar ve sorunların uyaranların etkisiyle, katılaşmış </a:t>
            </a:r>
            <a:r>
              <a:rPr lang="tr-TR" dirty="0" smtClean="0"/>
              <a:t>bir gerçeklikle </a:t>
            </a:r>
            <a:r>
              <a:rPr lang="tr-TR" dirty="0"/>
              <a:t>kendini sürdürüyorsa, bu süreç grup dinamizmi </a:t>
            </a:r>
            <a:r>
              <a:rPr lang="tr-TR" dirty="0" smtClean="0"/>
              <a:t>açısından sakıncalıdır.</a:t>
            </a:r>
          </a:p>
          <a:p>
            <a:pPr algn="just"/>
            <a:endParaRPr lang="tr-TR" dirty="0"/>
          </a:p>
          <a:p>
            <a:pPr marL="285750" indent="-285750" algn="just">
              <a:buFont typeface="Arial" panose="020B0604020202020204" pitchFamily="34" charset="0"/>
              <a:buChar char="•"/>
            </a:pPr>
            <a:r>
              <a:rPr lang="tr-TR" i="1" u="sng" dirty="0">
                <a:solidFill>
                  <a:srgbClr val="0070C0"/>
                </a:solidFill>
              </a:rPr>
              <a:t>Tekelciler</a:t>
            </a:r>
          </a:p>
          <a:p>
            <a:pPr algn="just"/>
            <a:r>
              <a:rPr lang="tr-TR" dirty="0"/>
              <a:t>Grup sürecine direnç göstermenin bir göstergesi olarak kabul edilir, </a:t>
            </a:r>
            <a:r>
              <a:rPr lang="tr-TR" dirty="0" smtClean="0"/>
              <a:t>Tekelci danışanlar </a:t>
            </a:r>
            <a:r>
              <a:rPr lang="tr-TR" dirty="0"/>
              <a:t>gruba anlamlı şekilde katılmazlar ve kendilerine yönelik </a:t>
            </a:r>
            <a:r>
              <a:rPr lang="tr-TR" dirty="0" smtClean="0"/>
              <a:t>tehdit edici </a:t>
            </a:r>
            <a:r>
              <a:rPr lang="tr-TR" dirty="0"/>
              <a:t>konulara girmekten kaçınırlar. Bu açıdan dirençli ve </a:t>
            </a:r>
            <a:r>
              <a:rPr lang="tr-TR" dirty="0" smtClean="0"/>
              <a:t>savunucudurlar. Kendilerine </a:t>
            </a:r>
            <a:r>
              <a:rPr lang="tr-TR" dirty="0"/>
              <a:t>zıt gelen görüşleri savunan üyelerle tartışmaya </a:t>
            </a:r>
            <a:r>
              <a:rPr lang="tr-TR" dirty="0" smtClean="0"/>
              <a:t>girmekten sakınırlar</a:t>
            </a:r>
            <a:r>
              <a:rPr lang="tr-TR" dirty="0"/>
              <a:t>. Baskın duyguları, sevgisizlik, yetersizlik ve kaygıdır.</a:t>
            </a:r>
            <a:endParaRPr lang="tr-TR" dirty="0" smtClean="0"/>
          </a:p>
        </p:txBody>
      </p:sp>
    </p:spTree>
    <p:extLst>
      <p:ext uri="{BB962C8B-B14F-4D97-AF65-F5344CB8AC3E}">
        <p14:creationId xmlns:p14="http://schemas.microsoft.com/office/powerpoint/2010/main" val="12341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67544" y="699542"/>
            <a:ext cx="8568952" cy="3139321"/>
          </a:xfrm>
          <a:prstGeom prst="rect">
            <a:avLst/>
          </a:prstGeom>
        </p:spPr>
        <p:txBody>
          <a:bodyPr wrap="square">
            <a:spAutoFit/>
          </a:bodyPr>
          <a:lstStyle/>
          <a:p>
            <a:pPr marL="285750" indent="-285750" algn="just">
              <a:buFont typeface="Arial" panose="020B0604020202020204" pitchFamily="34" charset="0"/>
              <a:buChar char="•"/>
            </a:pPr>
            <a:r>
              <a:rPr lang="tr-TR" i="1" u="sng" dirty="0">
                <a:solidFill>
                  <a:srgbClr val="0070C0"/>
                </a:solidFill>
              </a:rPr>
              <a:t>Sessiz ya da İçine Kapanıklar</a:t>
            </a:r>
          </a:p>
          <a:p>
            <a:pPr algn="just"/>
            <a:r>
              <a:rPr lang="tr-TR" dirty="0" smtClean="0"/>
              <a:t>Bu </a:t>
            </a:r>
            <a:r>
              <a:rPr lang="tr-TR" dirty="0"/>
              <a:t>tür danışanlar genel olarak üç grup içinde incelenmektedir</a:t>
            </a:r>
            <a:r>
              <a:rPr lang="tr-TR" dirty="0" smtClean="0"/>
              <a:t>:</a:t>
            </a:r>
          </a:p>
          <a:p>
            <a:pPr algn="just"/>
            <a:endParaRPr lang="tr-TR" dirty="0"/>
          </a:p>
          <a:p>
            <a:pPr marL="342900" indent="-342900" algn="just">
              <a:buAutoNum type="alphaLcParenR"/>
            </a:pPr>
            <a:r>
              <a:rPr lang="tr-TR" dirty="0" smtClean="0"/>
              <a:t>Bu </a:t>
            </a:r>
            <a:r>
              <a:rPr lang="tr-TR" dirty="0"/>
              <a:t>gruptakiler sessiz kalmayı yeğleyerek, gruptan üst </a:t>
            </a:r>
            <a:r>
              <a:rPr lang="tr-TR" dirty="0" smtClean="0"/>
              <a:t>düzeyde yardım </a:t>
            </a:r>
            <a:r>
              <a:rPr lang="tr-TR" dirty="0"/>
              <a:t>beklentisi içinde olurlar. Diğerlerini empatiyle </a:t>
            </a:r>
            <a:r>
              <a:rPr lang="tr-TR" dirty="0" smtClean="0"/>
              <a:t>dinlerler ve </a:t>
            </a:r>
            <a:r>
              <a:rPr lang="tr-TR" dirty="0"/>
              <a:t>sözlü olmayan biçimde tepki verirler</a:t>
            </a:r>
            <a:r>
              <a:rPr lang="tr-TR" dirty="0" smtClean="0"/>
              <a:t>.</a:t>
            </a:r>
          </a:p>
          <a:p>
            <a:pPr marL="342900" indent="-342900" algn="just">
              <a:buAutoNum type="alphaLcParenR"/>
            </a:pPr>
            <a:endParaRPr lang="tr-TR" dirty="0" smtClean="0"/>
          </a:p>
          <a:p>
            <a:pPr marL="342900" indent="-342900" algn="just">
              <a:buAutoNum type="alphaLcParenR"/>
            </a:pPr>
            <a:r>
              <a:rPr lang="tr-TR" dirty="0"/>
              <a:t>Bu gruptakilerin temel niteliği, dışarıdan gelebilecek </a:t>
            </a:r>
            <a:r>
              <a:rPr lang="tr-TR" dirty="0" smtClean="0"/>
              <a:t>uyaranlara karşı </a:t>
            </a:r>
            <a:r>
              <a:rPr lang="tr-TR" dirty="0"/>
              <a:t>daha yavaş ve temkinli davranmalarıdır</a:t>
            </a:r>
            <a:r>
              <a:rPr lang="tr-TR" dirty="0" smtClean="0"/>
              <a:t>.</a:t>
            </a:r>
          </a:p>
          <a:p>
            <a:pPr marL="342900" indent="-342900" algn="just">
              <a:buAutoNum type="alphaLcParenR"/>
            </a:pPr>
            <a:endParaRPr lang="tr-TR" dirty="0" smtClean="0"/>
          </a:p>
          <a:p>
            <a:pPr marL="342900" indent="-342900" algn="just">
              <a:buAutoNum type="alphaLcParenR"/>
            </a:pPr>
            <a:r>
              <a:rPr lang="tr-TR" dirty="0"/>
              <a:t>Bu gruba giren danışanların benlik tasarımları (self </a:t>
            </a:r>
            <a:r>
              <a:rPr lang="tr-TR" dirty="0" err="1" smtClean="0"/>
              <a:t>concept</a:t>
            </a:r>
            <a:r>
              <a:rPr lang="tr-TR" dirty="0" smtClean="0"/>
              <a:t>) oldukça </a:t>
            </a:r>
            <a:r>
              <a:rPr lang="tr-TR" dirty="0"/>
              <a:t>düşüktür. Öz güvensizdirler.</a:t>
            </a:r>
            <a:endParaRPr lang="tr-TR" dirty="0" smtClean="0"/>
          </a:p>
        </p:txBody>
      </p:sp>
    </p:spTree>
    <p:extLst>
      <p:ext uri="{BB962C8B-B14F-4D97-AF65-F5344CB8AC3E}">
        <p14:creationId xmlns:p14="http://schemas.microsoft.com/office/powerpoint/2010/main" val="110006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38027"/>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DANIŞMA </a:t>
            </a:r>
            <a:r>
              <a:rPr lang="tr-TR" sz="3600" b="1" dirty="0" smtClean="0">
                <a:solidFill>
                  <a:schemeClr val="accent6">
                    <a:lumMod val="75000"/>
                  </a:schemeClr>
                </a:solidFill>
                <a:effectLst>
                  <a:outerShdw blurRad="38100" dist="38100" dir="2700000" algn="tl">
                    <a:srgbClr val="000000">
                      <a:alpha val="43137"/>
                    </a:srgbClr>
                  </a:outerShdw>
                </a:effectLst>
              </a:rPr>
              <a:t/>
            </a:r>
            <a:br>
              <a:rPr lang="tr-TR" sz="3600" b="1" dirty="0" smtClean="0">
                <a:solidFill>
                  <a:schemeClr val="accent6">
                    <a:lumMod val="75000"/>
                  </a:schemeClr>
                </a:solidFill>
                <a:effectLst>
                  <a:outerShdw blurRad="38100" dist="38100" dir="2700000" algn="tl">
                    <a:srgbClr val="000000">
                      <a:alpha val="43137"/>
                    </a:srgbClr>
                  </a:outerShdw>
                </a:effectLst>
              </a:rPr>
            </a:br>
            <a:r>
              <a:rPr lang="tr-TR" sz="3600" b="1" dirty="0" smtClean="0">
                <a:solidFill>
                  <a:schemeClr val="accent6">
                    <a:lumMod val="75000"/>
                  </a:schemeClr>
                </a:solidFill>
                <a:effectLst>
                  <a:outerShdw blurRad="38100" dist="38100" dir="2700000" algn="tl">
                    <a:srgbClr val="000000">
                      <a:alpha val="43137"/>
                    </a:srgbClr>
                  </a:outerShdw>
                </a:effectLst>
              </a:rPr>
              <a:t>SÜRECİNİ SONLANDIRMA</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707654"/>
            <a:ext cx="8568952" cy="2585323"/>
          </a:xfrm>
          <a:prstGeom prst="rect">
            <a:avLst/>
          </a:prstGeom>
        </p:spPr>
        <p:txBody>
          <a:bodyPr wrap="square">
            <a:spAutoFit/>
          </a:bodyPr>
          <a:lstStyle/>
          <a:p>
            <a:pPr algn="just"/>
            <a:r>
              <a:rPr lang="tr-TR" dirty="0"/>
              <a:t>Grupla danışma süreci içinde sonlandırma, üyelerin belirli </a:t>
            </a:r>
            <a:r>
              <a:rPr lang="tr-TR" dirty="0" smtClean="0"/>
              <a:t>ölçütlerdeki amaçlarına </a:t>
            </a:r>
            <a:r>
              <a:rPr lang="tr-TR" dirty="0"/>
              <a:t>ulaştıklarını hissettiklerinde, sorunlarla baş edebilme </a:t>
            </a:r>
            <a:r>
              <a:rPr lang="tr-TR" dirty="0" smtClean="0"/>
              <a:t>yeterliliği kazandıklarını </a:t>
            </a:r>
            <a:r>
              <a:rPr lang="tr-TR" dirty="0"/>
              <a:t>algıladıklarında, içten denetimli kişilik </a:t>
            </a:r>
            <a:r>
              <a:rPr lang="tr-TR" dirty="0" smtClean="0"/>
              <a:t>özelliklerini belirli </a:t>
            </a:r>
            <a:r>
              <a:rPr lang="tr-TR" dirty="0"/>
              <a:t>ölçütlerde kazandıklarında, bu nedenle de grup yaşantısına </a:t>
            </a:r>
            <a:r>
              <a:rPr lang="tr-TR" dirty="0" smtClean="0"/>
              <a:t>artık gereksinim </a:t>
            </a:r>
            <a:r>
              <a:rPr lang="tr-TR" dirty="0"/>
              <a:t>duymadıklarını algıladıklarında, sonlandırma başlamış </a:t>
            </a:r>
            <a:r>
              <a:rPr lang="tr-TR" dirty="0" smtClean="0"/>
              <a:t>demektir. Bu </a:t>
            </a:r>
            <a:r>
              <a:rPr lang="tr-TR" dirty="0"/>
              <a:t>süreç içinde, danışanlar değişimi duyumsamakta, yeni </a:t>
            </a:r>
            <a:r>
              <a:rPr lang="tr-TR" dirty="0" smtClean="0"/>
              <a:t>rollerini kabul </a:t>
            </a:r>
            <a:r>
              <a:rPr lang="tr-TR" dirty="0"/>
              <a:t>edebilmekte, sorumluluk alabilmektedirler. Başka deyişle, </a:t>
            </a:r>
            <a:r>
              <a:rPr lang="tr-TR" dirty="0" smtClean="0"/>
              <a:t>kaygı ve </a:t>
            </a:r>
            <a:r>
              <a:rPr lang="tr-TR" dirty="0"/>
              <a:t>sorunlarıyla ilgili gerginlik ve belirsizliklerden kurtulmaya </a:t>
            </a:r>
            <a:r>
              <a:rPr lang="tr-TR" dirty="0" smtClean="0"/>
              <a:t>başladıklarında, kendilerini </a:t>
            </a:r>
            <a:r>
              <a:rPr lang="tr-TR" dirty="0"/>
              <a:t>gelişim anlamında bir adım önde hissettiklerinde, </a:t>
            </a:r>
            <a:r>
              <a:rPr lang="tr-TR" dirty="0" smtClean="0"/>
              <a:t>grup içindeki </a:t>
            </a:r>
            <a:r>
              <a:rPr lang="tr-TR" dirty="0"/>
              <a:t>doyum duygusunu belirli ölçüde kazandıklarında, grubu </a:t>
            </a:r>
            <a:r>
              <a:rPr lang="tr-TR" dirty="0" smtClean="0"/>
              <a:t>bitirme isteği </a:t>
            </a:r>
            <a:r>
              <a:rPr lang="tr-TR" dirty="0"/>
              <a:t>öne </a:t>
            </a:r>
            <a:r>
              <a:rPr lang="tr-TR" dirty="0" smtClean="0"/>
              <a:t>çıkabilir.</a:t>
            </a:r>
          </a:p>
        </p:txBody>
      </p:sp>
    </p:spTree>
    <p:extLst>
      <p:ext uri="{BB962C8B-B14F-4D97-AF65-F5344CB8AC3E}">
        <p14:creationId xmlns:p14="http://schemas.microsoft.com/office/powerpoint/2010/main" val="42755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1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83518"/>
            <a:ext cx="8568952" cy="493563"/>
          </a:xfrm>
        </p:spPr>
        <p:txBody>
          <a:bodyPr>
            <a:noAutofit/>
          </a:bodyPr>
          <a:lstStyle/>
          <a:p>
            <a:r>
              <a:rPr lang="tr-TR" sz="3200" b="1" dirty="0">
                <a:solidFill>
                  <a:schemeClr val="accent6">
                    <a:lumMod val="75000"/>
                  </a:schemeClr>
                </a:solidFill>
                <a:effectLst>
                  <a:outerShdw blurRad="38100" dist="38100" dir="2700000" algn="tl">
                    <a:srgbClr val="000000">
                      <a:alpha val="43137"/>
                    </a:srgbClr>
                  </a:outerShdw>
                </a:effectLst>
              </a:rPr>
              <a:t>GRUPLA PSİKOLOJİK DANIŞMADA</a:t>
            </a:r>
            <a:br>
              <a:rPr lang="tr-TR" sz="3200" b="1" dirty="0">
                <a:solidFill>
                  <a:schemeClr val="accent6">
                    <a:lumMod val="75000"/>
                  </a:schemeClr>
                </a:solidFill>
                <a:effectLst>
                  <a:outerShdw blurRad="38100" dist="38100" dir="2700000" algn="tl">
                    <a:srgbClr val="000000">
                      <a:alpha val="43137"/>
                    </a:srgbClr>
                  </a:outerShdw>
                </a:effectLst>
              </a:rPr>
            </a:br>
            <a:r>
              <a:rPr lang="tr-TR" sz="3200" b="1" dirty="0">
                <a:solidFill>
                  <a:schemeClr val="accent6">
                    <a:lumMod val="75000"/>
                  </a:schemeClr>
                </a:solidFill>
                <a:effectLst>
                  <a:outerShdw blurRad="38100" dist="38100" dir="2700000" algn="tl">
                    <a:srgbClr val="000000">
                      <a:alpha val="43137"/>
                    </a:srgbClr>
                  </a:outerShdw>
                </a:effectLst>
              </a:rPr>
              <a:t>KULLANILABİLECEK ALIŞTIRMA VE ETKİNLİKLER</a:t>
            </a:r>
            <a:endParaRPr lang="tr-TR" sz="32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570603"/>
            <a:ext cx="8568952" cy="2862322"/>
          </a:xfrm>
          <a:prstGeom prst="rect">
            <a:avLst/>
          </a:prstGeom>
        </p:spPr>
        <p:txBody>
          <a:bodyPr wrap="square">
            <a:spAutoFit/>
          </a:bodyPr>
          <a:lstStyle/>
          <a:p>
            <a:pPr algn="just"/>
            <a:r>
              <a:rPr lang="tr-TR" dirty="0"/>
              <a:t>Grupla psikolojik danışma uygulamaları sürecinde, kullanılan etkinlik </a:t>
            </a:r>
            <a:r>
              <a:rPr lang="tr-TR" dirty="0" smtClean="0"/>
              <a:t>ve tekniklerin </a:t>
            </a:r>
            <a:r>
              <a:rPr lang="tr-TR" dirty="0"/>
              <a:t>abartılı olmamak ve yerinde zamanında kullanılması ve </a:t>
            </a:r>
            <a:r>
              <a:rPr lang="tr-TR" dirty="0" smtClean="0"/>
              <a:t>yine sadece </a:t>
            </a:r>
            <a:r>
              <a:rPr lang="tr-TR" dirty="0"/>
              <a:t>bir araç olarak kullanılabilmesi koşuluyla önemi ve işlevi </a:t>
            </a:r>
            <a:r>
              <a:rPr lang="tr-TR" dirty="0" smtClean="0"/>
              <a:t>vardır. Bu </a:t>
            </a:r>
            <a:r>
              <a:rPr lang="tr-TR" dirty="0"/>
              <a:t>teknikler; (a) Farkındalıkları artırmak, (b) Bitmemiş işleri </a:t>
            </a:r>
            <a:r>
              <a:rPr lang="tr-TR" dirty="0" smtClean="0"/>
              <a:t>yeniden yaşatmak</a:t>
            </a:r>
            <a:r>
              <a:rPr lang="tr-TR" dirty="0"/>
              <a:t>, (c) Etkileşimi artırmak, (d) Değişimi sağlamak, (e) Grup </a:t>
            </a:r>
            <a:r>
              <a:rPr lang="tr-TR" dirty="0" smtClean="0"/>
              <a:t>sürecinde bir </a:t>
            </a:r>
            <a:r>
              <a:rPr lang="tr-TR" dirty="0"/>
              <a:t>süreci başlatmak ya da sonlandırmak. (f) Kendini ve </a:t>
            </a:r>
            <a:r>
              <a:rPr lang="tr-TR" dirty="0" smtClean="0"/>
              <a:t>başkalarını tanımak</a:t>
            </a:r>
            <a:r>
              <a:rPr lang="tr-TR" dirty="0"/>
              <a:t>, (g) Üyeleri çalışmaya hazır duruma getirmek. (ğ) Üyelerin </a:t>
            </a:r>
            <a:r>
              <a:rPr lang="tr-TR" dirty="0" smtClean="0"/>
              <a:t>kendilerini açmalarına </a:t>
            </a:r>
            <a:r>
              <a:rPr lang="tr-TR" dirty="0"/>
              <a:t>ve iç görü kazanmalarına yardımcı olmak (k) </a:t>
            </a:r>
            <a:r>
              <a:rPr lang="tr-TR" dirty="0" smtClean="0"/>
              <a:t>Grup içinde </a:t>
            </a:r>
            <a:r>
              <a:rPr lang="tr-TR" dirty="0"/>
              <a:t>iyileştirici güçleri ortaya çıkarmak (l) Kaygı düzeylerini </a:t>
            </a:r>
            <a:r>
              <a:rPr lang="tr-TR" dirty="0" smtClean="0"/>
              <a:t>azaltmak (m</a:t>
            </a:r>
            <a:r>
              <a:rPr lang="tr-TR" dirty="0"/>
              <a:t>) Üyelerin grup içindeki amaçlarını belirleyebilmek (o) Yazma </a:t>
            </a:r>
            <a:r>
              <a:rPr lang="tr-TR" dirty="0" smtClean="0"/>
              <a:t>yöntemiyle üyelerin </a:t>
            </a:r>
            <a:r>
              <a:rPr lang="tr-TR" dirty="0"/>
              <a:t>kendi amaçlarını isteyerek, gerçekçi amaçların </a:t>
            </a:r>
            <a:r>
              <a:rPr lang="tr-TR" dirty="0" smtClean="0"/>
              <a:t>belirlenmesine </a:t>
            </a:r>
            <a:r>
              <a:rPr lang="tr-TR" dirty="0"/>
              <a:t>yardım etmek amacıyla </a:t>
            </a:r>
            <a:r>
              <a:rPr lang="tr-TR" dirty="0" smtClean="0"/>
              <a:t>kullanılabilmektedir.</a:t>
            </a:r>
          </a:p>
        </p:txBody>
      </p:sp>
    </p:spTree>
    <p:extLst>
      <p:ext uri="{BB962C8B-B14F-4D97-AF65-F5344CB8AC3E}">
        <p14:creationId xmlns:p14="http://schemas.microsoft.com/office/powerpoint/2010/main" val="282872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72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555526"/>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Grupla Psikolojik Danışma Sürecinde</a:t>
            </a:r>
            <a:br>
              <a:rPr lang="tr-TR" sz="3600" b="1" dirty="0">
                <a:solidFill>
                  <a:schemeClr val="accent6">
                    <a:lumMod val="75000"/>
                  </a:schemeClr>
                </a:solidFill>
                <a:effectLst>
                  <a:outerShdw blurRad="38100" dist="38100" dir="2700000" algn="tl">
                    <a:srgbClr val="000000">
                      <a:alpha val="43137"/>
                    </a:srgbClr>
                  </a:outerShdw>
                </a:effectLst>
              </a:rPr>
            </a:br>
            <a:r>
              <a:rPr lang="tr-TR" sz="3600" b="1" dirty="0">
                <a:solidFill>
                  <a:schemeClr val="accent6">
                    <a:lumMod val="75000"/>
                  </a:schemeClr>
                </a:solidFill>
                <a:effectLst>
                  <a:outerShdw blurRad="38100" dist="38100" dir="2700000" algn="tl">
                    <a:srgbClr val="000000">
                      <a:alpha val="43137"/>
                    </a:srgbClr>
                  </a:outerShdw>
                </a:effectLst>
              </a:rPr>
              <a:t>Kullanılabilecek Etkinlikler</a:t>
            </a:r>
          </a:p>
        </p:txBody>
      </p:sp>
      <p:sp>
        <p:nvSpPr>
          <p:cNvPr id="2" name="Dikdörtgen 1"/>
          <p:cNvSpPr/>
          <p:nvPr/>
        </p:nvSpPr>
        <p:spPr>
          <a:xfrm>
            <a:off x="467544" y="1491630"/>
            <a:ext cx="8568952" cy="369332"/>
          </a:xfrm>
          <a:prstGeom prst="rect">
            <a:avLst/>
          </a:prstGeom>
        </p:spPr>
        <p:txBody>
          <a:bodyPr wrap="square">
            <a:spAutoFit/>
          </a:bodyPr>
          <a:lstStyle/>
          <a:p>
            <a:pPr algn="just"/>
            <a:r>
              <a:rPr lang="tr-TR" dirty="0"/>
              <a:t>Etkinlikler çeşitli kaynaklarda farklı olarak sınıflandırılır. Bunlar;</a:t>
            </a:r>
          </a:p>
        </p:txBody>
      </p:sp>
      <p:sp>
        <p:nvSpPr>
          <p:cNvPr id="9" name="Dikdörtgen 8"/>
          <p:cNvSpPr/>
          <p:nvPr/>
        </p:nvSpPr>
        <p:spPr>
          <a:xfrm>
            <a:off x="467544" y="2033879"/>
            <a:ext cx="8568952" cy="1200329"/>
          </a:xfrm>
          <a:prstGeom prst="rect">
            <a:avLst/>
          </a:prstGeom>
        </p:spPr>
        <p:txBody>
          <a:bodyPr wrap="square" numCol="2">
            <a:spAutoFit/>
          </a:bodyPr>
          <a:lstStyle/>
          <a:p>
            <a:pPr marL="342900" indent="-342900">
              <a:buFont typeface="+mj-lt"/>
              <a:buAutoNum type="arabicPeriod"/>
            </a:pPr>
            <a:r>
              <a:rPr lang="tr-TR" i="1" dirty="0" smtClean="0"/>
              <a:t>Yazılı etkinlikler</a:t>
            </a:r>
          </a:p>
          <a:p>
            <a:pPr marL="285750" indent="-285750">
              <a:buFont typeface="Arial" panose="020B0604020202020204" pitchFamily="34" charset="0"/>
              <a:buChar char="•"/>
            </a:pPr>
            <a:r>
              <a:rPr lang="tr-TR" i="1" dirty="0"/>
              <a:t>Geliştirmek istediğim </a:t>
            </a:r>
            <a:r>
              <a:rPr lang="tr-TR" i="1" dirty="0" smtClean="0"/>
              <a:t>özelliklerim</a:t>
            </a:r>
          </a:p>
          <a:p>
            <a:pPr marL="285750" indent="-285750">
              <a:buFont typeface="Arial" panose="020B0604020202020204" pitchFamily="34" charset="0"/>
              <a:buChar char="•"/>
            </a:pPr>
            <a:r>
              <a:rPr lang="tr-TR" i="1" dirty="0" smtClean="0"/>
              <a:t>Anketler</a:t>
            </a:r>
          </a:p>
          <a:p>
            <a:pPr marL="285750" indent="-285750">
              <a:buFont typeface="Arial" panose="020B0604020202020204" pitchFamily="34" charset="0"/>
              <a:buChar char="•"/>
            </a:pPr>
            <a:r>
              <a:rPr lang="tr-TR" i="1" dirty="0" smtClean="0"/>
              <a:t>Listeleme</a:t>
            </a:r>
          </a:p>
        </p:txBody>
      </p:sp>
      <p:sp>
        <p:nvSpPr>
          <p:cNvPr id="10" name="Dikdörtgen 9"/>
          <p:cNvSpPr/>
          <p:nvPr/>
        </p:nvSpPr>
        <p:spPr>
          <a:xfrm>
            <a:off x="4572000" y="2033879"/>
            <a:ext cx="8568952" cy="2585323"/>
          </a:xfrm>
          <a:prstGeom prst="rect">
            <a:avLst/>
          </a:prstGeom>
        </p:spPr>
        <p:txBody>
          <a:bodyPr wrap="square" numCol="1">
            <a:spAutoFit/>
          </a:bodyPr>
          <a:lstStyle/>
          <a:p>
            <a:pPr algn="just"/>
            <a:r>
              <a:rPr lang="tr-TR" i="1" dirty="0" smtClean="0"/>
              <a:t>2.   Fiziksel etkinlikler</a:t>
            </a:r>
          </a:p>
          <a:p>
            <a:pPr marL="285750" indent="-285750" algn="just">
              <a:buFont typeface="Arial" panose="020B0604020202020204" pitchFamily="34" charset="0"/>
              <a:buChar char="•"/>
            </a:pPr>
            <a:r>
              <a:rPr lang="tr-TR" i="1" dirty="0" smtClean="0"/>
              <a:t>Kör yürüyüşü</a:t>
            </a:r>
          </a:p>
          <a:p>
            <a:pPr marL="285750" indent="-285750" algn="just">
              <a:buFont typeface="Arial" panose="020B0604020202020204" pitchFamily="34" charset="0"/>
              <a:buChar char="•"/>
            </a:pPr>
            <a:r>
              <a:rPr lang="tr-TR" i="1" dirty="0" smtClean="0"/>
              <a:t>Kendini arkaya bırakma</a:t>
            </a:r>
          </a:p>
          <a:p>
            <a:pPr marL="285750" indent="-285750" algn="just">
              <a:buFont typeface="Arial" panose="020B0604020202020204" pitchFamily="34" charset="0"/>
              <a:buChar char="•"/>
            </a:pPr>
            <a:r>
              <a:rPr lang="tr-TR" i="1" dirty="0" smtClean="0"/>
              <a:t>Sandalye değiştirme</a:t>
            </a:r>
          </a:p>
          <a:p>
            <a:pPr marL="285750" indent="-285750" algn="just">
              <a:buFont typeface="Arial" panose="020B0604020202020204" pitchFamily="34" charset="0"/>
              <a:buChar char="•"/>
            </a:pPr>
            <a:r>
              <a:rPr lang="tr-TR" i="1" dirty="0" smtClean="0"/>
              <a:t>Oda içinde rastgele dolaşmak</a:t>
            </a:r>
          </a:p>
          <a:p>
            <a:pPr marL="285750" indent="-285750" algn="just">
              <a:buFont typeface="Arial" panose="020B0604020202020204" pitchFamily="34" charset="0"/>
              <a:buChar char="•"/>
            </a:pPr>
            <a:r>
              <a:rPr lang="tr-TR" i="1" dirty="0" smtClean="0"/>
              <a:t>Sallanan söğüt</a:t>
            </a:r>
          </a:p>
          <a:p>
            <a:pPr marL="285750" indent="-285750" algn="just">
              <a:buFont typeface="Arial" panose="020B0604020202020204" pitchFamily="34" charset="0"/>
              <a:buChar char="•"/>
            </a:pPr>
            <a:r>
              <a:rPr lang="tr-TR" i="1" dirty="0" smtClean="0"/>
              <a:t>Göğe yükselme</a:t>
            </a:r>
          </a:p>
          <a:p>
            <a:pPr marL="285750" indent="-285750" algn="just">
              <a:buFont typeface="Arial" panose="020B0604020202020204" pitchFamily="34" charset="0"/>
              <a:buChar char="•"/>
            </a:pPr>
            <a:r>
              <a:rPr lang="tr-TR" i="1" dirty="0" smtClean="0"/>
              <a:t>Otobüs yolculuğu</a:t>
            </a:r>
          </a:p>
          <a:p>
            <a:pPr marL="285750" indent="-285750" algn="just">
              <a:buFont typeface="Arial" panose="020B0604020202020204" pitchFamily="34" charset="0"/>
              <a:buChar char="•"/>
            </a:pPr>
            <a:r>
              <a:rPr lang="tr-TR" i="1" dirty="0" smtClean="0"/>
              <a:t>Bir sırrım var</a:t>
            </a:r>
            <a:endParaRPr lang="tr-TR" i="1" dirty="0"/>
          </a:p>
        </p:txBody>
      </p:sp>
    </p:spTree>
    <p:extLst>
      <p:ext uri="{BB962C8B-B14F-4D97-AF65-F5344CB8AC3E}">
        <p14:creationId xmlns:p14="http://schemas.microsoft.com/office/powerpoint/2010/main" val="175267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6800"/>
                            </p:stCondLst>
                            <p:childTnLst>
                              <p:par>
                                <p:cTn id="13" presetID="5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250" fill="hold"/>
                                        <p:tgtEl>
                                          <p:spTgt spid="2"/>
                                        </p:tgtEl>
                                        <p:attrNameLst>
                                          <p:attrName>ppt_w</p:attrName>
                                        </p:attrNameLst>
                                      </p:cBhvr>
                                      <p:tavLst>
                                        <p:tav tm="0">
                                          <p:val>
                                            <p:fltVal val="0"/>
                                          </p:val>
                                        </p:tav>
                                        <p:tav tm="100000">
                                          <p:val>
                                            <p:strVal val="#ppt_w"/>
                                          </p:val>
                                        </p:tav>
                                      </p:tavLst>
                                    </p:anim>
                                    <p:anim calcmode="lin" valueType="num">
                                      <p:cBhvr>
                                        <p:cTn id="16" dur="1250" fill="hold"/>
                                        <p:tgtEl>
                                          <p:spTgt spid="2"/>
                                        </p:tgtEl>
                                        <p:attrNameLst>
                                          <p:attrName>ppt_h</p:attrName>
                                        </p:attrNameLst>
                                      </p:cBhvr>
                                      <p:tavLst>
                                        <p:tav tm="0">
                                          <p:val>
                                            <p:fltVal val="0"/>
                                          </p:val>
                                        </p:tav>
                                        <p:tav tm="100000">
                                          <p:val>
                                            <p:strVal val="#ppt_h"/>
                                          </p:val>
                                        </p:tav>
                                      </p:tavLst>
                                    </p:anim>
                                    <p:animEffect transition="in" filter="fade">
                                      <p:cBhvr>
                                        <p:cTn id="17" dur="1250"/>
                                        <p:tgtEl>
                                          <p:spTgt spid="2"/>
                                        </p:tgtEl>
                                      </p:cBhvr>
                                    </p:animEffect>
                                  </p:childTnLst>
                                </p:cTn>
                              </p:par>
                            </p:childTnLst>
                          </p:cTn>
                        </p:par>
                        <p:par>
                          <p:cTn id="18" fill="hold">
                            <p:stCondLst>
                              <p:cond delay="80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childTnLst>
                          </p:cTn>
                        </p:par>
                        <p:par>
                          <p:cTn id="26" fill="hold">
                            <p:stCondLst>
                              <p:cond delay="118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
                                        </p:tgtEl>
                                        <p:attrNameLst>
                                          <p:attrName>ppt_y</p:attrName>
                                        </p:attrNameLst>
                                      </p:cBhvr>
                                      <p:tavLst>
                                        <p:tav tm="0">
                                          <p:val>
                                            <p:strVal val="#ppt_y"/>
                                          </p:val>
                                        </p:tav>
                                        <p:tav tm="100000">
                                          <p:val>
                                            <p:strVal val="#ppt_y"/>
                                          </p:val>
                                        </p:tav>
                                      </p:tavLst>
                                    </p:anim>
                                    <p:anim calcmode="lin" valueType="num">
                                      <p:cBhvr>
                                        <p:cTn id="3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9"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94011"/>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Belirli Kategorilere Göre Sınıflanan </a:t>
            </a:r>
            <a:r>
              <a:rPr lang="tr-TR" sz="3600" b="1" dirty="0" smtClean="0">
                <a:solidFill>
                  <a:schemeClr val="accent6">
                    <a:lumMod val="75000"/>
                  </a:schemeClr>
                </a:solidFill>
                <a:effectLst>
                  <a:outerShdw blurRad="38100" dist="38100" dir="2700000" algn="tl">
                    <a:srgbClr val="000000">
                      <a:alpha val="43137"/>
                    </a:srgbClr>
                  </a:outerShdw>
                </a:effectLst>
              </a:rPr>
              <a:t/>
            </a:r>
            <a:br>
              <a:rPr lang="tr-TR" sz="3600" b="1" dirty="0" smtClean="0">
                <a:solidFill>
                  <a:schemeClr val="accent6">
                    <a:lumMod val="75000"/>
                  </a:schemeClr>
                </a:solidFill>
                <a:effectLst>
                  <a:outerShdw blurRad="38100" dist="38100" dir="2700000" algn="tl">
                    <a:srgbClr val="000000">
                      <a:alpha val="43137"/>
                    </a:srgbClr>
                  </a:outerShdw>
                </a:effectLst>
              </a:rPr>
            </a:br>
            <a:r>
              <a:rPr lang="tr-TR" sz="3600" b="1" dirty="0" smtClean="0">
                <a:solidFill>
                  <a:schemeClr val="accent6">
                    <a:lumMod val="75000"/>
                  </a:schemeClr>
                </a:solidFill>
                <a:effectLst>
                  <a:outerShdw blurRad="38100" dist="38100" dir="2700000" algn="tl">
                    <a:srgbClr val="000000">
                      <a:alpha val="43137"/>
                    </a:srgbClr>
                  </a:outerShdw>
                </a:effectLst>
              </a:rPr>
              <a:t>Alıştırma </a:t>
            </a:r>
            <a:r>
              <a:rPr lang="tr-TR" sz="3600" b="1" dirty="0">
                <a:solidFill>
                  <a:schemeClr val="accent6">
                    <a:lumMod val="75000"/>
                  </a:schemeClr>
                </a:solidFill>
                <a:effectLst>
                  <a:outerShdw blurRad="38100" dist="38100" dir="2700000" algn="tl">
                    <a:srgbClr val="000000">
                      <a:alpha val="43137"/>
                    </a:srgbClr>
                  </a:outerShdw>
                </a:effectLst>
              </a:rPr>
              <a:t>Türleri</a:t>
            </a:r>
            <a:endParaRPr lang="tr-TR" sz="36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635646"/>
            <a:ext cx="8568952" cy="2862322"/>
          </a:xfrm>
          <a:prstGeom prst="rect">
            <a:avLst/>
          </a:prstGeom>
        </p:spPr>
        <p:txBody>
          <a:bodyPr wrap="square">
            <a:spAutoFit/>
          </a:bodyPr>
          <a:lstStyle/>
          <a:p>
            <a:pPr algn="just"/>
            <a:r>
              <a:rPr lang="tr-TR" b="1" i="1" u="sng" dirty="0">
                <a:solidFill>
                  <a:srgbClr val="0070C0"/>
                </a:solidFill>
              </a:rPr>
              <a:t>Kendini ve Başkalarını Tanımayla İlgili Alıştırmalar</a:t>
            </a:r>
          </a:p>
          <a:p>
            <a:pPr algn="just"/>
            <a:r>
              <a:rPr lang="tr-TR" dirty="0"/>
              <a:t>Bu tür alıştırmalar, üyelerin kör alanlarını görebilmelerini, </a:t>
            </a:r>
            <a:r>
              <a:rPr lang="tr-TR" dirty="0" smtClean="0"/>
              <a:t>kendilerini açarak </a:t>
            </a:r>
            <a:r>
              <a:rPr lang="tr-TR" dirty="0"/>
              <a:t>gizli alanlarını daraltmalarını amaçlar</a:t>
            </a:r>
            <a:r>
              <a:rPr lang="tr-TR" dirty="0" smtClean="0"/>
              <a:t>:</a:t>
            </a:r>
          </a:p>
          <a:p>
            <a:pPr algn="just"/>
            <a:endParaRPr lang="tr-TR" dirty="0"/>
          </a:p>
          <a:p>
            <a:pPr marL="285750" indent="-285750" algn="just">
              <a:buFont typeface="Arial" panose="020B0604020202020204" pitchFamily="34" charset="0"/>
              <a:buChar char="•"/>
            </a:pPr>
            <a:r>
              <a:rPr lang="tr-TR" i="1" dirty="0"/>
              <a:t>El </a:t>
            </a:r>
            <a:r>
              <a:rPr lang="tr-TR" i="1" dirty="0" smtClean="0"/>
              <a:t>aynası</a:t>
            </a:r>
          </a:p>
          <a:p>
            <a:pPr marL="285750" indent="-285750" algn="just">
              <a:buFont typeface="Arial" panose="020B0604020202020204" pitchFamily="34" charset="0"/>
              <a:buChar char="•"/>
            </a:pPr>
            <a:r>
              <a:rPr lang="tr-TR" i="1" dirty="0"/>
              <a:t>Aşağı </a:t>
            </a:r>
            <a:r>
              <a:rPr lang="tr-TR" i="1" dirty="0" smtClean="0"/>
              <a:t>bastırma</a:t>
            </a:r>
          </a:p>
          <a:p>
            <a:pPr marL="285750" indent="-285750" algn="just">
              <a:buFont typeface="Arial" panose="020B0604020202020204" pitchFamily="34" charset="0"/>
              <a:buChar char="•"/>
            </a:pPr>
            <a:r>
              <a:rPr lang="tr-TR" i="1" dirty="0"/>
              <a:t>Bulvar </a:t>
            </a:r>
            <a:r>
              <a:rPr lang="tr-TR" i="1" dirty="0" smtClean="0"/>
              <a:t>yürüyüşü</a:t>
            </a:r>
          </a:p>
          <a:p>
            <a:pPr marL="285750" indent="-285750" algn="just">
              <a:buFont typeface="Arial" panose="020B0604020202020204" pitchFamily="34" charset="0"/>
              <a:buChar char="•"/>
            </a:pPr>
            <a:r>
              <a:rPr lang="tr-TR" i="1" dirty="0"/>
              <a:t>Yüz yüze </a:t>
            </a:r>
            <a:r>
              <a:rPr lang="tr-TR" i="1" dirty="0" smtClean="0"/>
              <a:t>konuşma</a:t>
            </a:r>
          </a:p>
          <a:p>
            <a:pPr marL="285750" indent="-285750" algn="just">
              <a:buFont typeface="Arial" panose="020B0604020202020204" pitchFamily="34" charset="0"/>
              <a:buChar char="•"/>
            </a:pPr>
            <a:r>
              <a:rPr lang="tr-TR" i="1" dirty="0"/>
              <a:t>Pilot </a:t>
            </a:r>
            <a:r>
              <a:rPr lang="tr-TR" i="1" dirty="0" smtClean="0"/>
              <a:t>oyunu</a:t>
            </a:r>
          </a:p>
          <a:p>
            <a:pPr marL="285750" indent="-285750" algn="just">
              <a:buFont typeface="Arial" panose="020B0604020202020204" pitchFamily="34" charset="0"/>
              <a:buChar char="•"/>
            </a:pPr>
            <a:r>
              <a:rPr lang="tr-TR" i="1" dirty="0" err="1"/>
              <a:t>Gestalt</a:t>
            </a:r>
            <a:r>
              <a:rPr lang="tr-TR" i="1" dirty="0"/>
              <a:t> duası</a:t>
            </a:r>
            <a:endParaRPr lang="tr-TR" i="1" dirty="0" smtClean="0"/>
          </a:p>
        </p:txBody>
      </p:sp>
    </p:spTree>
    <p:extLst>
      <p:ext uri="{BB962C8B-B14F-4D97-AF65-F5344CB8AC3E}">
        <p14:creationId xmlns:p14="http://schemas.microsoft.com/office/powerpoint/2010/main" val="183208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8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627534"/>
            <a:ext cx="8568952" cy="3693319"/>
          </a:xfrm>
          <a:prstGeom prst="rect">
            <a:avLst/>
          </a:prstGeom>
        </p:spPr>
        <p:txBody>
          <a:bodyPr wrap="square">
            <a:spAutoFit/>
          </a:bodyPr>
          <a:lstStyle/>
          <a:p>
            <a:pPr algn="just"/>
            <a:r>
              <a:rPr lang="tr-TR" b="1" i="1" u="sng" dirty="0">
                <a:solidFill>
                  <a:srgbClr val="0070C0"/>
                </a:solidFill>
              </a:rPr>
              <a:t>Çeşitli Grup Evreleriyle İlgili </a:t>
            </a:r>
            <a:r>
              <a:rPr lang="tr-TR" b="1" i="1" u="sng" dirty="0" smtClean="0">
                <a:solidFill>
                  <a:srgbClr val="0070C0"/>
                </a:solidFill>
              </a:rPr>
              <a:t>Alıştırmalar</a:t>
            </a:r>
          </a:p>
          <a:p>
            <a:pPr algn="just"/>
            <a:endParaRPr lang="tr-TR" b="1" i="1" u="sng" dirty="0">
              <a:solidFill>
                <a:srgbClr val="0070C0"/>
              </a:solidFill>
            </a:endParaRPr>
          </a:p>
          <a:p>
            <a:pPr marL="285750" indent="-285750" algn="just">
              <a:buFont typeface="Arial" panose="020B0604020202020204" pitchFamily="34" charset="0"/>
              <a:buChar char="•"/>
            </a:pPr>
            <a:r>
              <a:rPr lang="tr-TR" i="1" dirty="0"/>
              <a:t>Pikniğe gitme: </a:t>
            </a:r>
            <a:r>
              <a:rPr lang="tr-TR" dirty="0"/>
              <a:t>Üyelerin birbirleriyle tanışmasını amaçlayan </a:t>
            </a:r>
            <a:r>
              <a:rPr lang="tr-TR" dirty="0" smtClean="0"/>
              <a:t>bu etkinlikte,</a:t>
            </a:r>
          </a:p>
          <a:p>
            <a:pPr marL="285750" indent="-285750" algn="just">
              <a:buFont typeface="Arial" panose="020B0604020202020204" pitchFamily="34" charset="0"/>
              <a:buChar char="•"/>
            </a:pPr>
            <a:r>
              <a:rPr lang="tr-TR" i="1" dirty="0"/>
              <a:t>İsimler ve hayvanlar: </a:t>
            </a:r>
            <a:r>
              <a:rPr lang="tr-TR" dirty="0"/>
              <a:t>Üyelerin tanışmasını amaçlayan bu </a:t>
            </a:r>
            <a:r>
              <a:rPr lang="tr-TR" dirty="0" smtClean="0"/>
              <a:t>etkinlikte ise,</a:t>
            </a:r>
          </a:p>
          <a:p>
            <a:pPr marL="285750" indent="-285750" algn="just">
              <a:buFont typeface="Arial" panose="020B0604020202020204" pitchFamily="34" charset="0"/>
              <a:buChar char="•"/>
            </a:pPr>
            <a:r>
              <a:rPr lang="tr-TR" i="1" dirty="0"/>
              <a:t>Yuvarlan ve sallan-söğüt ağacı: </a:t>
            </a:r>
            <a:r>
              <a:rPr lang="tr-TR" dirty="0"/>
              <a:t>Grup içinde güven </a:t>
            </a:r>
            <a:r>
              <a:rPr lang="tr-TR" dirty="0" smtClean="0"/>
              <a:t>geliştirmeyi amaçlayan </a:t>
            </a:r>
            <a:r>
              <a:rPr lang="tr-TR" dirty="0"/>
              <a:t>bu </a:t>
            </a:r>
            <a:r>
              <a:rPr lang="tr-TR" dirty="0" smtClean="0"/>
              <a:t>etkinlikte,</a:t>
            </a:r>
          </a:p>
          <a:p>
            <a:pPr marL="285750" indent="-285750" algn="just">
              <a:buFont typeface="Arial" panose="020B0604020202020204" pitchFamily="34" charset="0"/>
              <a:buChar char="•"/>
            </a:pPr>
            <a:r>
              <a:rPr lang="tr-TR" i="1" dirty="0"/>
              <a:t>Grup içine girme: </a:t>
            </a:r>
            <a:r>
              <a:rPr lang="tr-TR" dirty="0"/>
              <a:t>Gruptan dışlandığını varsayan ya da </a:t>
            </a:r>
            <a:r>
              <a:rPr lang="tr-TR" dirty="0" smtClean="0"/>
              <a:t>gruba ait </a:t>
            </a:r>
            <a:r>
              <a:rPr lang="tr-TR" dirty="0"/>
              <a:t>olduklarını hissetmeyenlerle ilgili bir alıştırmadır</a:t>
            </a:r>
            <a:r>
              <a:rPr lang="tr-TR" dirty="0" smtClean="0"/>
              <a:t>.</a:t>
            </a:r>
          </a:p>
          <a:p>
            <a:pPr marL="285750" indent="-285750" algn="just">
              <a:buFont typeface="Arial" panose="020B0604020202020204" pitchFamily="34" charset="0"/>
              <a:buChar char="•"/>
            </a:pPr>
            <a:r>
              <a:rPr lang="tr-TR" i="1" dirty="0"/>
              <a:t>Gruptan çıkma: </a:t>
            </a:r>
            <a:r>
              <a:rPr lang="tr-TR" dirty="0"/>
              <a:t>Bu etkinlikteki amaç, üyenin grup içinde </a:t>
            </a:r>
            <a:r>
              <a:rPr lang="tr-TR" dirty="0" smtClean="0"/>
              <a:t>kendini tutsakmış </a:t>
            </a:r>
            <a:r>
              <a:rPr lang="tr-TR" dirty="0"/>
              <a:t>gibi hissettiğinde, üyeye bu duygunun </a:t>
            </a:r>
            <a:r>
              <a:rPr lang="tr-TR" dirty="0" smtClean="0"/>
              <a:t>kaynağının farkına </a:t>
            </a:r>
            <a:r>
              <a:rPr lang="tr-TR" dirty="0"/>
              <a:t>vardırılmasıdır</a:t>
            </a:r>
            <a:r>
              <a:rPr lang="tr-TR" dirty="0" smtClean="0"/>
              <a:t>.</a:t>
            </a:r>
          </a:p>
          <a:p>
            <a:pPr marL="285750" indent="-285750" algn="just">
              <a:buFont typeface="Arial" panose="020B0604020202020204" pitchFamily="34" charset="0"/>
              <a:buChar char="•"/>
            </a:pPr>
            <a:r>
              <a:rPr lang="tr-TR" i="1" dirty="0"/>
              <a:t>Grubun fotoğrafını çekme: </a:t>
            </a:r>
            <a:r>
              <a:rPr lang="tr-TR" dirty="0"/>
              <a:t>Bu etlikle, grup liderinin grubun </a:t>
            </a:r>
            <a:r>
              <a:rPr lang="tr-TR" dirty="0" smtClean="0"/>
              <a:t>dinamiğini anlaması </a:t>
            </a:r>
            <a:r>
              <a:rPr lang="tr-TR" dirty="0"/>
              <a:t>ve varsa alt grupları fark etmesi amaçlanır</a:t>
            </a:r>
            <a:r>
              <a:rPr lang="tr-TR" dirty="0" smtClean="0"/>
              <a:t>.</a:t>
            </a:r>
          </a:p>
          <a:p>
            <a:pPr marL="285750" indent="-285750" algn="just">
              <a:buFont typeface="Arial" panose="020B0604020202020204" pitchFamily="34" charset="0"/>
              <a:buChar char="•"/>
            </a:pPr>
            <a:r>
              <a:rPr lang="tr-TR" i="1" dirty="0"/>
              <a:t>Grubun heykelini yapma: </a:t>
            </a:r>
            <a:r>
              <a:rPr lang="tr-TR" dirty="0"/>
              <a:t>Amaç, grubun bütününü, </a:t>
            </a:r>
            <a:r>
              <a:rPr lang="tr-TR" dirty="0" smtClean="0"/>
              <a:t>dinamiğini anlaması</a:t>
            </a:r>
            <a:r>
              <a:rPr lang="tr-TR" dirty="0"/>
              <a:t>, grubun birlikte iş yapmasına yardımcı olma.</a:t>
            </a:r>
            <a:endParaRPr lang="tr-TR" dirty="0" smtClean="0"/>
          </a:p>
        </p:txBody>
      </p:sp>
    </p:spTree>
    <p:extLst>
      <p:ext uri="{BB962C8B-B14F-4D97-AF65-F5344CB8AC3E}">
        <p14:creationId xmlns:p14="http://schemas.microsoft.com/office/powerpoint/2010/main" val="274334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483518"/>
            <a:ext cx="8568952" cy="3970318"/>
          </a:xfrm>
          <a:prstGeom prst="rect">
            <a:avLst/>
          </a:prstGeom>
        </p:spPr>
        <p:txBody>
          <a:bodyPr wrap="square">
            <a:spAutoFit/>
          </a:bodyPr>
          <a:lstStyle/>
          <a:p>
            <a:pPr algn="just"/>
            <a:r>
              <a:rPr lang="tr-TR" b="1" i="1" u="sng" dirty="0">
                <a:solidFill>
                  <a:srgbClr val="0070C0"/>
                </a:solidFill>
              </a:rPr>
              <a:t>Süreçle İlgili </a:t>
            </a:r>
            <a:r>
              <a:rPr lang="tr-TR" b="1" i="1" u="sng" dirty="0" smtClean="0">
                <a:solidFill>
                  <a:srgbClr val="0070C0"/>
                </a:solidFill>
              </a:rPr>
              <a:t>Alıştırmalar</a:t>
            </a:r>
          </a:p>
          <a:p>
            <a:pPr algn="just"/>
            <a:endParaRPr lang="tr-TR" b="1" i="1" u="sng" dirty="0">
              <a:solidFill>
                <a:srgbClr val="0070C0"/>
              </a:solidFill>
            </a:endParaRPr>
          </a:p>
          <a:p>
            <a:pPr marL="285750" indent="-285750" algn="just">
              <a:buFont typeface="Arial" panose="020B0604020202020204" pitchFamily="34" charset="0"/>
              <a:buChar char="•"/>
            </a:pPr>
            <a:r>
              <a:rPr lang="tr-TR" i="1" dirty="0" smtClean="0"/>
              <a:t>Bitirilmemiş </a:t>
            </a:r>
            <a:r>
              <a:rPr lang="tr-TR" i="1" dirty="0"/>
              <a:t>işlerin </a:t>
            </a:r>
            <a:r>
              <a:rPr lang="tr-TR" i="1" dirty="0" smtClean="0"/>
              <a:t>bitirilmesi</a:t>
            </a:r>
          </a:p>
          <a:p>
            <a:pPr marL="285750" indent="-285750" algn="just">
              <a:buFont typeface="Arial" panose="020B0604020202020204" pitchFamily="34" charset="0"/>
              <a:buChar char="•"/>
            </a:pPr>
            <a:r>
              <a:rPr lang="tr-TR" i="1" dirty="0"/>
              <a:t>Takvim yapraklarını geriye </a:t>
            </a:r>
            <a:r>
              <a:rPr lang="tr-TR" i="1" dirty="0" smtClean="0"/>
              <a:t>çevirme</a:t>
            </a:r>
          </a:p>
          <a:p>
            <a:pPr algn="just"/>
            <a:endParaRPr lang="tr-TR" i="1" dirty="0"/>
          </a:p>
          <a:p>
            <a:pPr algn="just"/>
            <a:r>
              <a:rPr lang="tr-TR" b="1" i="1" u="sng" dirty="0">
                <a:solidFill>
                  <a:srgbClr val="0070C0"/>
                </a:solidFill>
              </a:rPr>
              <a:t>Grup Üyelerinin İletişim Biçimleriyle İlgili </a:t>
            </a:r>
            <a:r>
              <a:rPr lang="tr-TR" b="1" i="1" u="sng" dirty="0" smtClean="0">
                <a:solidFill>
                  <a:srgbClr val="0070C0"/>
                </a:solidFill>
              </a:rPr>
              <a:t>Alıştırmalar</a:t>
            </a:r>
          </a:p>
          <a:p>
            <a:pPr algn="just"/>
            <a:endParaRPr lang="tr-TR" b="1" i="1" u="sng" dirty="0">
              <a:solidFill>
                <a:srgbClr val="0070C0"/>
              </a:solidFill>
            </a:endParaRPr>
          </a:p>
          <a:p>
            <a:pPr marL="285750" indent="-285750" algn="just">
              <a:buFont typeface="Arial" panose="020B0604020202020204" pitchFamily="34" charset="0"/>
              <a:buChar char="•"/>
            </a:pPr>
            <a:r>
              <a:rPr lang="tr-TR" i="1" dirty="0"/>
              <a:t>Bedenin heykelini </a:t>
            </a:r>
            <a:r>
              <a:rPr lang="tr-TR" i="1" dirty="0" smtClean="0"/>
              <a:t>yapma</a:t>
            </a:r>
          </a:p>
          <a:p>
            <a:pPr marL="285750" indent="-285750" algn="just">
              <a:buFont typeface="Arial" panose="020B0604020202020204" pitchFamily="34" charset="0"/>
              <a:buChar char="•"/>
            </a:pPr>
            <a:r>
              <a:rPr lang="tr-TR" i="1" dirty="0"/>
              <a:t>Sevgi </a:t>
            </a:r>
            <a:r>
              <a:rPr lang="tr-TR" i="1" dirty="0" smtClean="0"/>
              <a:t>Bombardımanı</a:t>
            </a:r>
          </a:p>
          <a:p>
            <a:pPr algn="just"/>
            <a:endParaRPr lang="tr-TR" i="1" dirty="0"/>
          </a:p>
          <a:p>
            <a:pPr algn="just"/>
            <a:r>
              <a:rPr lang="tr-TR" b="1" i="1" u="sng" dirty="0" err="1">
                <a:solidFill>
                  <a:srgbClr val="0070C0"/>
                </a:solidFill>
              </a:rPr>
              <a:t>Terapötik</a:t>
            </a:r>
            <a:r>
              <a:rPr lang="tr-TR" b="1" i="1" u="sng" dirty="0">
                <a:solidFill>
                  <a:srgbClr val="0070C0"/>
                </a:solidFill>
              </a:rPr>
              <a:t> Güçlerin Oluşmasıyla İlgili </a:t>
            </a:r>
            <a:r>
              <a:rPr lang="tr-TR" b="1" i="1" u="sng" dirty="0" smtClean="0">
                <a:solidFill>
                  <a:srgbClr val="0070C0"/>
                </a:solidFill>
              </a:rPr>
              <a:t>Alıştırmalar</a:t>
            </a:r>
          </a:p>
          <a:p>
            <a:pPr marL="285750" indent="-285750" algn="just">
              <a:buFont typeface="Arial" panose="020B0604020202020204" pitchFamily="34" charset="0"/>
              <a:buChar char="•"/>
            </a:pPr>
            <a:endParaRPr lang="tr-TR" i="1" dirty="0"/>
          </a:p>
          <a:p>
            <a:pPr marL="285750" indent="-285750" algn="just">
              <a:buFont typeface="Arial" panose="020B0604020202020204" pitchFamily="34" charset="0"/>
              <a:buChar char="•"/>
            </a:pPr>
            <a:r>
              <a:rPr lang="tr-TR" i="1" dirty="0"/>
              <a:t>Sorumluluğu </a:t>
            </a:r>
            <a:r>
              <a:rPr lang="tr-TR" i="1" dirty="0" smtClean="0"/>
              <a:t>Alıyorum</a:t>
            </a:r>
          </a:p>
          <a:p>
            <a:pPr marL="285750" indent="-285750" algn="just">
              <a:buFont typeface="Arial" panose="020B0604020202020204" pitchFamily="34" charset="0"/>
              <a:buChar char="•"/>
            </a:pPr>
            <a:r>
              <a:rPr lang="tr-TR" i="1" dirty="0"/>
              <a:t>Pilot Oyunu</a:t>
            </a:r>
            <a:endParaRPr lang="tr-TR" i="1" dirty="0" smtClean="0"/>
          </a:p>
        </p:txBody>
      </p:sp>
    </p:spTree>
    <p:extLst>
      <p:ext uri="{BB962C8B-B14F-4D97-AF65-F5344CB8AC3E}">
        <p14:creationId xmlns:p14="http://schemas.microsoft.com/office/powerpoint/2010/main" val="366345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271538"/>
            <a:ext cx="8568952" cy="2308324"/>
          </a:xfrm>
          <a:prstGeom prst="rect">
            <a:avLst/>
          </a:prstGeom>
        </p:spPr>
        <p:txBody>
          <a:bodyPr wrap="square">
            <a:spAutoFit/>
          </a:bodyPr>
          <a:lstStyle/>
          <a:p>
            <a:pPr algn="just"/>
            <a:r>
              <a:rPr lang="tr-TR" b="1" i="1" u="sng" dirty="0">
                <a:solidFill>
                  <a:srgbClr val="0070C0"/>
                </a:solidFill>
              </a:rPr>
              <a:t>İmgelem Gücünün Kullanımıyla İlgili </a:t>
            </a:r>
            <a:r>
              <a:rPr lang="tr-TR" b="1" i="1" u="sng" dirty="0" smtClean="0">
                <a:solidFill>
                  <a:srgbClr val="0070C0"/>
                </a:solidFill>
              </a:rPr>
              <a:t>Alıştırmalar</a:t>
            </a:r>
          </a:p>
          <a:p>
            <a:pPr algn="just"/>
            <a:endParaRPr lang="tr-TR" b="1" i="1" u="sng" dirty="0">
              <a:solidFill>
                <a:srgbClr val="0070C0"/>
              </a:solidFill>
            </a:endParaRPr>
          </a:p>
          <a:p>
            <a:pPr algn="just"/>
            <a:r>
              <a:rPr lang="tr-TR" dirty="0"/>
              <a:t>Bu alıştırmanın amacı, danışanların yaratıcı imgelem gücünü </a:t>
            </a:r>
            <a:r>
              <a:rPr lang="tr-TR" dirty="0" smtClean="0"/>
              <a:t>geliştirmelerine ve </a:t>
            </a:r>
            <a:r>
              <a:rPr lang="tr-TR" dirty="0"/>
              <a:t>keşfetmelerine yardım etmektir. Bu amaçla </a:t>
            </a:r>
            <a:r>
              <a:rPr lang="tr-TR" dirty="0" smtClean="0"/>
              <a:t>danışanlar, edilgen </a:t>
            </a:r>
            <a:r>
              <a:rPr lang="tr-TR" dirty="0"/>
              <a:t>olarak fiziksel olarak gevşeme süreci içine girerler. Takvim </a:t>
            </a:r>
            <a:r>
              <a:rPr lang="tr-TR" dirty="0" smtClean="0"/>
              <a:t>yapraklarını geriye </a:t>
            </a:r>
            <a:r>
              <a:rPr lang="tr-TR" dirty="0"/>
              <a:t>çevirerek olumlu ve olumsuz olayları anımsamaları, </a:t>
            </a:r>
            <a:r>
              <a:rPr lang="tr-TR" dirty="0" smtClean="0"/>
              <a:t>ölümü hayal </a:t>
            </a:r>
            <a:r>
              <a:rPr lang="tr-TR" dirty="0"/>
              <a:t>etmeleri, bir antik kent içinde olmayı düşlemeleri, </a:t>
            </a:r>
            <a:r>
              <a:rPr lang="tr-TR" dirty="0" smtClean="0"/>
              <a:t>bedenin içinde </a:t>
            </a:r>
            <a:r>
              <a:rPr lang="tr-TR" dirty="0"/>
              <a:t>yaprak olarak gezme, adımı kim koydu, hangi anlamı </a:t>
            </a:r>
            <a:r>
              <a:rPr lang="tr-TR" dirty="0" smtClean="0"/>
              <a:t>amaçlayarak koydu </a:t>
            </a:r>
            <a:r>
              <a:rPr lang="tr-TR" dirty="0"/>
              <a:t>vb. alıştırmaları </a:t>
            </a:r>
            <a:r>
              <a:rPr lang="tr-TR" dirty="0" smtClean="0"/>
              <a:t>içerir.</a:t>
            </a:r>
          </a:p>
        </p:txBody>
      </p:sp>
    </p:spTree>
    <p:extLst>
      <p:ext uri="{BB962C8B-B14F-4D97-AF65-F5344CB8AC3E}">
        <p14:creationId xmlns:p14="http://schemas.microsoft.com/office/powerpoint/2010/main" val="261146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606623"/>
            <a:ext cx="8568952" cy="3693319"/>
          </a:xfrm>
          <a:prstGeom prst="rect">
            <a:avLst/>
          </a:prstGeom>
        </p:spPr>
        <p:txBody>
          <a:bodyPr wrap="square">
            <a:spAutoFit/>
          </a:bodyPr>
          <a:lstStyle/>
          <a:p>
            <a:pPr algn="just"/>
            <a:r>
              <a:rPr lang="tr-TR" b="1" i="1" u="sng" dirty="0">
                <a:solidFill>
                  <a:srgbClr val="0070C0"/>
                </a:solidFill>
              </a:rPr>
              <a:t>Etkinliklerin Kullanımıyla İlgili Yetkinlik</a:t>
            </a:r>
          </a:p>
          <a:p>
            <a:pPr algn="just"/>
            <a:endParaRPr lang="tr-TR" b="1" i="1" u="sng" dirty="0">
              <a:solidFill>
                <a:srgbClr val="0070C0"/>
              </a:solidFill>
            </a:endParaRPr>
          </a:p>
          <a:p>
            <a:pPr algn="just"/>
            <a:r>
              <a:rPr lang="tr-TR" dirty="0" smtClean="0"/>
              <a:t>Liderin </a:t>
            </a:r>
            <a:r>
              <a:rPr lang="tr-TR" dirty="0"/>
              <a:t>etkinlikleri kullanabilmedeki yetkinliği önemlidir. </a:t>
            </a:r>
            <a:r>
              <a:rPr lang="tr-TR" dirty="0" smtClean="0"/>
              <a:t>Aşağıdaki sıralamalarda</a:t>
            </a:r>
            <a:r>
              <a:rPr lang="tr-TR" dirty="0"/>
              <a:t>, liderin yetkinliğiyle ilgili nitelikler maddeler </a:t>
            </a:r>
            <a:r>
              <a:rPr lang="tr-TR" dirty="0" smtClean="0"/>
              <a:t>hâlinde belirtilmiştir:</a:t>
            </a:r>
          </a:p>
          <a:p>
            <a:pPr algn="just"/>
            <a:endParaRPr lang="tr-TR" dirty="0"/>
          </a:p>
          <a:p>
            <a:pPr marL="342900" indent="-342900" algn="just">
              <a:buFont typeface="+mj-lt"/>
              <a:buAutoNum type="arabicPeriod"/>
            </a:pPr>
            <a:r>
              <a:rPr lang="tr-TR" dirty="0" smtClean="0"/>
              <a:t>Grup </a:t>
            </a:r>
            <a:r>
              <a:rPr lang="tr-TR" dirty="0"/>
              <a:t>sürecinin her aşamasının özellikleri bilen lider, </a:t>
            </a:r>
            <a:r>
              <a:rPr lang="tr-TR" dirty="0" smtClean="0"/>
              <a:t>etkinliği bu </a:t>
            </a:r>
            <a:r>
              <a:rPr lang="tr-TR" dirty="0"/>
              <a:t>özellikleri dikkate alarak kullanır.</a:t>
            </a:r>
          </a:p>
          <a:p>
            <a:pPr marL="342900" indent="-342900" algn="just">
              <a:buFont typeface="+mj-lt"/>
              <a:buAutoNum type="arabicPeriod"/>
            </a:pPr>
            <a:r>
              <a:rPr lang="tr-TR" dirty="0" smtClean="0"/>
              <a:t>Lider </a:t>
            </a:r>
            <a:r>
              <a:rPr lang="tr-TR" dirty="0"/>
              <a:t>etkinlikleri kullanırken kendi yaratıcılığını ve </a:t>
            </a:r>
            <a:r>
              <a:rPr lang="tr-TR" dirty="0" smtClean="0"/>
              <a:t>gözlemlerini de </a:t>
            </a:r>
            <a:r>
              <a:rPr lang="tr-TR" dirty="0"/>
              <a:t>işlevsel duruma getirir.</a:t>
            </a:r>
          </a:p>
          <a:p>
            <a:pPr marL="342900" indent="-342900" algn="just">
              <a:buFont typeface="+mj-lt"/>
              <a:buAutoNum type="arabicPeriod"/>
            </a:pPr>
            <a:r>
              <a:rPr lang="tr-TR" dirty="0" smtClean="0"/>
              <a:t>Etkinliklerin </a:t>
            </a:r>
            <a:r>
              <a:rPr lang="tr-TR" dirty="0"/>
              <a:t>kullanımında hangi kuramsal temele </a:t>
            </a:r>
            <a:r>
              <a:rPr lang="tr-TR" dirty="0" smtClean="0"/>
              <a:t>dayandırıldığı ve </a:t>
            </a:r>
            <a:r>
              <a:rPr lang="tr-TR" dirty="0"/>
              <a:t>uygulamaya dönük işlevinin ne olduğu, etkinliği </a:t>
            </a:r>
            <a:r>
              <a:rPr lang="tr-TR" dirty="0" smtClean="0"/>
              <a:t>uygulayan liderin </a:t>
            </a:r>
            <a:r>
              <a:rPr lang="tr-TR" dirty="0"/>
              <a:t>bilmesi gerekir.</a:t>
            </a:r>
          </a:p>
          <a:p>
            <a:pPr marL="342900" indent="-342900" algn="just">
              <a:buFont typeface="+mj-lt"/>
              <a:buAutoNum type="arabicPeriod"/>
            </a:pPr>
            <a:r>
              <a:rPr lang="tr-TR" dirty="0" smtClean="0"/>
              <a:t>Etkinlikler</a:t>
            </a:r>
            <a:r>
              <a:rPr lang="tr-TR" dirty="0"/>
              <a:t>, etik kuralları uygun olarak yapılmalıdır.</a:t>
            </a:r>
          </a:p>
          <a:p>
            <a:pPr marL="342900" indent="-342900" algn="just">
              <a:buFont typeface="+mj-lt"/>
              <a:buAutoNum type="arabicPeriod"/>
            </a:pPr>
            <a:r>
              <a:rPr lang="tr-TR" dirty="0" smtClean="0"/>
              <a:t>Etkinlikler</a:t>
            </a:r>
            <a:r>
              <a:rPr lang="tr-TR" dirty="0"/>
              <a:t>, sadece yoğun duygusal boşalımı sağlamak </a:t>
            </a:r>
            <a:r>
              <a:rPr lang="tr-TR" dirty="0" smtClean="0"/>
              <a:t>amacıyla kullanılmamalıdır</a:t>
            </a:r>
            <a:r>
              <a:rPr lang="tr-TR" dirty="0"/>
              <a:t>.</a:t>
            </a:r>
            <a:endParaRPr lang="tr-TR" dirty="0" smtClean="0"/>
          </a:p>
        </p:txBody>
      </p:sp>
    </p:spTree>
    <p:extLst>
      <p:ext uri="{BB962C8B-B14F-4D97-AF65-F5344CB8AC3E}">
        <p14:creationId xmlns:p14="http://schemas.microsoft.com/office/powerpoint/2010/main" val="291596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9542"/>
            <a:ext cx="8568952" cy="493563"/>
          </a:xfrm>
        </p:spPr>
        <p:txBody>
          <a:bodyPr>
            <a:noAutofit/>
          </a:bodyPr>
          <a:lstStyle/>
          <a:p>
            <a:r>
              <a:rPr lang="tr-TR" sz="3200" b="1" dirty="0">
                <a:solidFill>
                  <a:schemeClr val="accent6">
                    <a:lumMod val="75000"/>
                  </a:schemeClr>
                </a:solidFill>
                <a:effectLst>
                  <a:outerShdw blurRad="38100" dist="38100" dir="2700000" algn="tl">
                    <a:srgbClr val="000000">
                      <a:alpha val="43137"/>
                    </a:srgbClr>
                  </a:outerShdw>
                </a:effectLst>
              </a:rPr>
              <a:t>GÖRÜNTÜLÜ PSİKOLOJİK DANIŞMANIN</a:t>
            </a:r>
            <a:br>
              <a:rPr lang="tr-TR" sz="3200" b="1" dirty="0">
                <a:solidFill>
                  <a:schemeClr val="accent6">
                    <a:lumMod val="75000"/>
                  </a:schemeClr>
                </a:solidFill>
                <a:effectLst>
                  <a:outerShdw blurRad="38100" dist="38100" dir="2700000" algn="tl">
                    <a:srgbClr val="000000">
                      <a:alpha val="43137"/>
                    </a:srgbClr>
                  </a:outerShdw>
                </a:effectLst>
              </a:rPr>
            </a:br>
            <a:r>
              <a:rPr lang="tr-TR" sz="3200" b="1" dirty="0">
                <a:solidFill>
                  <a:schemeClr val="accent6">
                    <a:lumMod val="75000"/>
                  </a:schemeClr>
                </a:solidFill>
                <a:effectLst>
                  <a:outerShdw blurRad="38100" dist="38100" dir="2700000" algn="tl">
                    <a:srgbClr val="000000">
                      <a:alpha val="43137"/>
                    </a:srgbClr>
                  </a:outerShdw>
                </a:effectLst>
              </a:rPr>
              <a:t>TEMEL NİTELİKLERİ</a:t>
            </a:r>
            <a:endParaRPr lang="tr-TR" sz="32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635646"/>
            <a:ext cx="8568952" cy="2585323"/>
          </a:xfrm>
          <a:prstGeom prst="rect">
            <a:avLst/>
          </a:prstGeom>
        </p:spPr>
        <p:txBody>
          <a:bodyPr wrap="square">
            <a:spAutoFit/>
          </a:bodyPr>
          <a:lstStyle/>
          <a:p>
            <a:pPr algn="just"/>
            <a:r>
              <a:rPr lang="tr-TR" dirty="0"/>
              <a:t>Bilimsel ve teknik gelişmeler, bilimlerin hem kuramsal hem de </a:t>
            </a:r>
            <a:r>
              <a:rPr lang="tr-TR" dirty="0" smtClean="0"/>
              <a:t>uygulamalı çalışma </a:t>
            </a:r>
            <a:r>
              <a:rPr lang="tr-TR" dirty="0"/>
              <a:t>ve araştırma alanlarının, dinamik itici güçleridir. </a:t>
            </a:r>
            <a:r>
              <a:rPr lang="tr-TR" dirty="0" smtClean="0"/>
              <a:t>Bilimler, yeni </a:t>
            </a:r>
            <a:r>
              <a:rPr lang="tr-TR" dirty="0"/>
              <a:t>teknolojiler üretirken, o teknolojilerin geliştirici, kolaylaştırıcı, </a:t>
            </a:r>
            <a:r>
              <a:rPr lang="tr-TR" dirty="0" smtClean="0"/>
              <a:t>verim ve </a:t>
            </a:r>
            <a:r>
              <a:rPr lang="tr-TR" dirty="0"/>
              <a:t>ölçüm değerlerini artırıcı niteliklerinden sürekli etkilenirler; </a:t>
            </a:r>
            <a:r>
              <a:rPr lang="tr-TR" dirty="0" smtClean="0"/>
              <a:t>bilimsel çalışmaların </a:t>
            </a:r>
            <a:r>
              <a:rPr lang="tr-TR" dirty="0"/>
              <a:t>doğrulara ulaşma çaba ve girişimlerinde, gelişim </a:t>
            </a:r>
            <a:r>
              <a:rPr lang="tr-TR" dirty="0" smtClean="0"/>
              <a:t>dinamiklerinde etkin </a:t>
            </a:r>
            <a:r>
              <a:rPr lang="tr-TR" dirty="0"/>
              <a:t>ve güvenilir işlevler görürler. Bu olgu, bilim ve </a:t>
            </a:r>
            <a:r>
              <a:rPr lang="tr-TR" dirty="0" smtClean="0"/>
              <a:t>teknolojinin karşılıklı </a:t>
            </a:r>
            <a:r>
              <a:rPr lang="tr-TR" dirty="0"/>
              <a:t>etkileşim ve iş </a:t>
            </a:r>
            <a:r>
              <a:rPr lang="tr-TR" dirty="0" err="1"/>
              <a:t>görüsel</a:t>
            </a:r>
            <a:r>
              <a:rPr lang="tr-TR" dirty="0"/>
              <a:t> bağlı olmalarının zorunlu </a:t>
            </a:r>
            <a:r>
              <a:rPr lang="tr-TR" dirty="0" smtClean="0"/>
              <a:t>sonucudur. Bilimlerin </a:t>
            </a:r>
            <a:r>
              <a:rPr lang="tr-TR" dirty="0"/>
              <a:t>ürettiği teknolojilerin yeniden kendilerine </a:t>
            </a:r>
            <a:r>
              <a:rPr lang="tr-TR" dirty="0" smtClean="0"/>
              <a:t>dönerek, araştırma </a:t>
            </a:r>
            <a:r>
              <a:rPr lang="tr-TR" dirty="0"/>
              <a:t>süreçlerinin her aşamasında önem ve etkin görevler alması, çağımızda televizyon, monitör, video-kamera. Bilgisayar </a:t>
            </a:r>
            <a:r>
              <a:rPr lang="tr-TR" dirty="0" smtClean="0"/>
              <a:t>teknolojisin gelişimiyle </a:t>
            </a:r>
            <a:r>
              <a:rPr lang="tr-TR" dirty="0"/>
              <a:t>yaygınlık ve hız kazanmıştır.</a:t>
            </a:r>
            <a:endParaRPr lang="tr-TR" dirty="0" smtClean="0"/>
          </a:p>
        </p:txBody>
      </p:sp>
    </p:spTree>
    <p:extLst>
      <p:ext uri="{BB962C8B-B14F-4D97-AF65-F5344CB8AC3E}">
        <p14:creationId xmlns:p14="http://schemas.microsoft.com/office/powerpoint/2010/main" val="89957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4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467544" y="566019"/>
            <a:ext cx="8568952" cy="493563"/>
          </a:xfrm>
        </p:spPr>
        <p:txBody>
          <a:bodyPr>
            <a:noAutofit/>
          </a:bodyPr>
          <a:lstStyle/>
          <a:p>
            <a:r>
              <a:rPr lang="tr-TR" sz="3600" b="1" dirty="0">
                <a:solidFill>
                  <a:schemeClr val="accent6">
                    <a:lumMod val="75000"/>
                  </a:schemeClr>
                </a:solidFill>
                <a:effectLst>
                  <a:outerShdw blurRad="38100" dist="38100" dir="2700000" algn="tl">
                    <a:srgbClr val="000000">
                      <a:alpha val="43137"/>
                    </a:srgbClr>
                  </a:outerShdw>
                </a:effectLst>
              </a:rPr>
              <a:t>Grup Oturumlarında </a:t>
            </a:r>
            <a:r>
              <a:rPr lang="tr-TR" sz="3600" b="1" dirty="0" smtClean="0">
                <a:solidFill>
                  <a:schemeClr val="accent6">
                    <a:lumMod val="75000"/>
                  </a:schemeClr>
                </a:solidFill>
                <a:effectLst>
                  <a:outerShdw blurRad="38100" dist="38100" dir="2700000" algn="tl">
                    <a:srgbClr val="000000">
                      <a:alpha val="43137"/>
                    </a:srgbClr>
                  </a:outerShdw>
                </a:effectLst>
              </a:rPr>
              <a:t/>
            </a:r>
            <a:br>
              <a:rPr lang="tr-TR" sz="3600" b="1" dirty="0" smtClean="0">
                <a:solidFill>
                  <a:schemeClr val="accent6">
                    <a:lumMod val="75000"/>
                  </a:schemeClr>
                </a:solidFill>
                <a:effectLst>
                  <a:outerShdw blurRad="38100" dist="38100" dir="2700000" algn="tl">
                    <a:srgbClr val="000000">
                      <a:alpha val="43137"/>
                    </a:srgbClr>
                  </a:outerShdw>
                </a:effectLst>
              </a:rPr>
            </a:br>
            <a:r>
              <a:rPr lang="tr-TR" sz="3600" b="1" dirty="0" smtClean="0">
                <a:solidFill>
                  <a:schemeClr val="accent6">
                    <a:lumMod val="75000"/>
                  </a:schemeClr>
                </a:solidFill>
                <a:effectLst>
                  <a:outerShdw blurRad="38100" dist="38100" dir="2700000" algn="tl">
                    <a:srgbClr val="000000">
                      <a:alpha val="43137"/>
                    </a:srgbClr>
                  </a:outerShdw>
                </a:effectLst>
              </a:rPr>
              <a:t>Video-</a:t>
            </a:r>
            <a:r>
              <a:rPr lang="tr-TR" sz="3600" b="1" dirty="0" err="1" smtClean="0">
                <a:solidFill>
                  <a:schemeClr val="accent6">
                    <a:lumMod val="75000"/>
                  </a:schemeClr>
                </a:solidFill>
                <a:effectLst>
                  <a:outerShdw blurRad="38100" dist="38100" dir="2700000" algn="tl">
                    <a:srgbClr val="000000">
                      <a:alpha val="43137"/>
                    </a:srgbClr>
                  </a:outerShdw>
                </a:effectLst>
              </a:rPr>
              <a:t>Kamera'nın</a:t>
            </a:r>
            <a:r>
              <a:rPr lang="tr-TR" sz="3600" b="1" dirty="0" smtClean="0">
                <a:solidFill>
                  <a:schemeClr val="accent6">
                    <a:lumMod val="75000"/>
                  </a:schemeClr>
                </a:solidFill>
                <a:effectLst>
                  <a:outerShdw blurRad="38100" dist="38100" dir="2700000" algn="tl">
                    <a:srgbClr val="000000">
                      <a:alpha val="43137"/>
                    </a:srgbClr>
                  </a:outerShdw>
                </a:effectLst>
              </a:rPr>
              <a:t> </a:t>
            </a:r>
            <a:r>
              <a:rPr lang="tr-TR" sz="3600" b="1" dirty="0">
                <a:solidFill>
                  <a:schemeClr val="accent6">
                    <a:lumMod val="75000"/>
                  </a:schemeClr>
                </a:solidFill>
                <a:effectLst>
                  <a:outerShdw blurRad="38100" dist="38100" dir="2700000" algn="tl">
                    <a:srgbClr val="000000">
                      <a:alpha val="43137"/>
                    </a:srgbClr>
                  </a:outerShdw>
                </a:effectLst>
              </a:rPr>
              <a:t>İşlevi</a:t>
            </a:r>
            <a:endParaRPr lang="tr-TR" sz="3600" b="1"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908577"/>
            <a:ext cx="8568952" cy="2031325"/>
          </a:xfrm>
          <a:prstGeom prst="rect">
            <a:avLst/>
          </a:prstGeom>
        </p:spPr>
        <p:txBody>
          <a:bodyPr wrap="square">
            <a:spAutoFit/>
          </a:bodyPr>
          <a:lstStyle/>
          <a:p>
            <a:pPr algn="just"/>
            <a:r>
              <a:rPr lang="tr-TR" dirty="0"/>
              <a:t>Bilindiği gibi psikolojik danışma süreçlerinin birinci derecede iş </a:t>
            </a:r>
            <a:r>
              <a:rPr lang="tr-TR" dirty="0" smtClean="0"/>
              <a:t>görülerinden birisi</a:t>
            </a:r>
            <a:r>
              <a:rPr lang="tr-TR" dirty="0"/>
              <a:t>, danışmanın geri bildirim (</a:t>
            </a:r>
            <a:r>
              <a:rPr lang="tr-TR" dirty="0" err="1"/>
              <a:t>feedback</a:t>
            </a:r>
            <a:r>
              <a:rPr lang="tr-TR" dirty="0"/>
              <a:t>) görevinde </a:t>
            </a:r>
            <a:r>
              <a:rPr lang="tr-TR" dirty="0" smtClean="0"/>
              <a:t>odaklaşmasıdır. Danışanların </a:t>
            </a:r>
            <a:r>
              <a:rPr lang="tr-TR" dirty="0"/>
              <a:t>kendilerini anlamaları, kendilerine ilişkin iç görü </a:t>
            </a:r>
            <a:r>
              <a:rPr lang="tr-TR" dirty="0" smtClean="0"/>
              <a:t>ve öz </a:t>
            </a:r>
            <a:r>
              <a:rPr lang="tr-TR" dirty="0"/>
              <a:t>farkındalık geliştirmeleri, kendi konuştukları dilin, danışman </a:t>
            </a:r>
            <a:r>
              <a:rPr lang="tr-TR" dirty="0" smtClean="0"/>
              <a:t>aracılığıyla yeniden </a:t>
            </a:r>
            <a:r>
              <a:rPr lang="tr-TR" dirty="0"/>
              <a:t>algılanarak kendilerine dönmeleri, içerik ve duygu </a:t>
            </a:r>
            <a:r>
              <a:rPr lang="tr-TR" dirty="0" smtClean="0"/>
              <a:t>yansıtmalarıyla olası </a:t>
            </a:r>
            <a:r>
              <a:rPr lang="tr-TR" dirty="0"/>
              <a:t>olabilmektedir. Bu geri bildirim gücü, görsel ve </a:t>
            </a:r>
            <a:r>
              <a:rPr lang="tr-TR" dirty="0" smtClean="0"/>
              <a:t>işitsel araçların</a:t>
            </a:r>
            <a:r>
              <a:rPr lang="tr-TR" dirty="0"/>
              <a:t>, örneğin kameranın devreye girmesiyle daha gerçekçi ve </a:t>
            </a:r>
            <a:r>
              <a:rPr lang="tr-TR" dirty="0" smtClean="0"/>
              <a:t>zengin bir </a:t>
            </a:r>
            <a:r>
              <a:rPr lang="tr-TR" dirty="0"/>
              <a:t>boyut kazanabilmektedir. </a:t>
            </a:r>
            <a:endParaRPr lang="pt-BR" i="1" dirty="0" smtClean="0"/>
          </a:p>
        </p:txBody>
      </p:sp>
    </p:spTree>
    <p:extLst>
      <p:ext uri="{BB962C8B-B14F-4D97-AF65-F5344CB8AC3E}">
        <p14:creationId xmlns:p14="http://schemas.microsoft.com/office/powerpoint/2010/main" val="309152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48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9542"/>
            <a:ext cx="8568952" cy="493563"/>
          </a:xfrm>
        </p:spPr>
        <p:txBody>
          <a:bodyPr>
            <a:noAutofit/>
          </a:bodyPr>
          <a:lstStyle/>
          <a:p>
            <a:r>
              <a:rPr lang="nn-NO" sz="3200" b="1" dirty="0">
                <a:solidFill>
                  <a:schemeClr val="accent6">
                    <a:lumMod val="75000"/>
                  </a:schemeClr>
                </a:solidFill>
                <a:effectLst>
                  <a:outerShdw blurRad="38100" dist="38100" dir="2700000" algn="tl">
                    <a:srgbClr val="000000">
                      <a:alpha val="43137"/>
                    </a:srgbClr>
                  </a:outerShdw>
                </a:effectLst>
              </a:rPr>
              <a:t>Grupla Psikolojik Danışmada Aktarım (Transferans)</a:t>
            </a:r>
            <a:endParaRPr lang="tr-TR" sz="32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851670"/>
            <a:ext cx="8568952" cy="2031325"/>
          </a:xfrm>
          <a:prstGeom prst="rect">
            <a:avLst/>
          </a:prstGeom>
        </p:spPr>
        <p:txBody>
          <a:bodyPr wrap="square">
            <a:spAutoFit/>
          </a:bodyPr>
          <a:lstStyle/>
          <a:p>
            <a:pPr algn="just"/>
            <a:r>
              <a:rPr lang="tr-TR" dirty="0"/>
              <a:t>Aktarım (</a:t>
            </a:r>
            <a:r>
              <a:rPr lang="tr-TR" dirty="0" err="1"/>
              <a:t>transferans</a:t>
            </a:r>
            <a:r>
              <a:rPr lang="tr-TR" dirty="0"/>
              <a:t>), en genel anlatımla, danışanların, </a:t>
            </a:r>
            <a:r>
              <a:rPr lang="tr-TR" dirty="0" smtClean="0"/>
              <a:t>yaşamlarında olumlu </a:t>
            </a:r>
            <a:r>
              <a:rPr lang="tr-TR" dirty="0"/>
              <a:t>ya da olumsuz iz ya da etki bırakan kişilerle ilgili </a:t>
            </a:r>
            <a:r>
              <a:rPr lang="tr-TR" dirty="0" smtClean="0"/>
              <a:t>duygularını, danışmana </a:t>
            </a:r>
            <a:r>
              <a:rPr lang="tr-TR" dirty="0"/>
              <a:t>aktarması, danışmanı böylesi bir görüntü çemberi içinde </a:t>
            </a:r>
            <a:r>
              <a:rPr lang="tr-TR" dirty="0" smtClean="0"/>
              <a:t>algılaması, hissetmesi </a:t>
            </a:r>
            <a:r>
              <a:rPr lang="tr-TR" dirty="0"/>
              <a:t>anlamına gelir. Grupla psikolojik danışmada bu </a:t>
            </a:r>
            <a:r>
              <a:rPr lang="tr-TR" dirty="0" smtClean="0"/>
              <a:t>süreç danışanın </a:t>
            </a:r>
            <a:r>
              <a:rPr lang="tr-TR" dirty="0"/>
              <a:t>grup liderine yönelik olabildiği gibi, liderin de danışanlara </a:t>
            </a:r>
            <a:r>
              <a:rPr lang="tr-TR" dirty="0" smtClean="0"/>
              <a:t>yönelik olarak </a:t>
            </a:r>
            <a:r>
              <a:rPr lang="tr-TR" dirty="0"/>
              <a:t>da ortaya çıkabilir. Bunun adı da, "karşıt aktarım" (</a:t>
            </a:r>
            <a:r>
              <a:rPr lang="tr-TR" dirty="0" smtClean="0"/>
              <a:t>karşıt </a:t>
            </a:r>
            <a:r>
              <a:rPr lang="tr-TR" dirty="0" err="1" smtClean="0"/>
              <a:t>transferans</a:t>
            </a:r>
            <a:r>
              <a:rPr lang="tr-TR" dirty="0" smtClean="0"/>
              <a:t>)</a:t>
            </a:r>
            <a:r>
              <a:rPr lang="tr-TR" dirty="0" err="1" smtClean="0"/>
              <a:t>dır</a:t>
            </a:r>
            <a:r>
              <a:rPr lang="tr-TR" dirty="0"/>
              <a:t>.. Aktarım, psikolojik danışmanın gelişimini engelleyen </a:t>
            </a:r>
            <a:r>
              <a:rPr lang="tr-TR" dirty="0" smtClean="0"/>
              <a:t>en önemli </a:t>
            </a:r>
            <a:r>
              <a:rPr lang="tr-TR" dirty="0"/>
              <a:t>etkenlerden biri olarak kabul edilir.</a:t>
            </a:r>
            <a:endParaRPr lang="tr-TR" dirty="0" smtClean="0"/>
          </a:p>
        </p:txBody>
      </p:sp>
    </p:spTree>
    <p:extLst>
      <p:ext uri="{BB962C8B-B14F-4D97-AF65-F5344CB8AC3E}">
        <p14:creationId xmlns:p14="http://schemas.microsoft.com/office/powerpoint/2010/main" val="333115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4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11510"/>
            <a:ext cx="8568952" cy="493563"/>
          </a:xfrm>
        </p:spPr>
        <p:txBody>
          <a:bodyPr>
            <a:noAutofit/>
          </a:bodyPr>
          <a:lstStyle/>
          <a:p>
            <a:r>
              <a:rPr lang="tr-TR" sz="3200" b="1" dirty="0">
                <a:solidFill>
                  <a:schemeClr val="accent6">
                    <a:lumMod val="75000"/>
                  </a:schemeClr>
                </a:solidFill>
                <a:effectLst>
                  <a:outerShdw blurRad="38100" dist="38100" dir="2700000" algn="tl">
                    <a:srgbClr val="000000">
                      <a:alpha val="43137"/>
                    </a:srgbClr>
                  </a:outerShdw>
                </a:effectLst>
              </a:rPr>
              <a:t>Karşıt Aktarım (Transfer)</a:t>
            </a:r>
            <a:endParaRPr lang="tr-TR" sz="32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419622"/>
            <a:ext cx="8568952" cy="2585323"/>
          </a:xfrm>
          <a:prstGeom prst="rect">
            <a:avLst/>
          </a:prstGeom>
        </p:spPr>
        <p:txBody>
          <a:bodyPr wrap="square">
            <a:spAutoFit/>
          </a:bodyPr>
          <a:lstStyle/>
          <a:p>
            <a:pPr algn="just"/>
            <a:r>
              <a:rPr lang="tr-TR" dirty="0"/>
              <a:t>Karşıt aktarım (karşıt transfer), grup içinde lider konumunda olan </a:t>
            </a:r>
            <a:r>
              <a:rPr lang="tr-TR" dirty="0" smtClean="0"/>
              <a:t>psikolojik danışmanın</a:t>
            </a:r>
            <a:r>
              <a:rPr lang="tr-TR" dirty="0"/>
              <a:t>, çocukluk ya da gençlik dönemlerine özgü kendi </a:t>
            </a:r>
            <a:r>
              <a:rPr lang="tr-TR" dirty="0" smtClean="0"/>
              <a:t>yaşantı çizgisi </a:t>
            </a:r>
            <a:r>
              <a:rPr lang="tr-TR" dirty="0"/>
              <a:t>içinde yaşanmış ve bitirilmemiş işlerini, grup üyelerinden </a:t>
            </a:r>
            <a:r>
              <a:rPr lang="tr-TR" dirty="0" smtClean="0"/>
              <a:t>birine ya </a:t>
            </a:r>
            <a:r>
              <a:rPr lang="tr-TR" dirty="0"/>
              <a:t>da birkaçına aktararak, o yaşantıları yeniden duygusal olarak </a:t>
            </a:r>
            <a:r>
              <a:rPr lang="tr-TR" dirty="0" smtClean="0"/>
              <a:t>yaşaması anlamına </a:t>
            </a:r>
            <a:r>
              <a:rPr lang="tr-TR" dirty="0"/>
              <a:t>gelir. Bu duygular genel olarak, nefret etme, öfke ya da </a:t>
            </a:r>
            <a:r>
              <a:rPr lang="tr-TR" dirty="0" smtClean="0"/>
              <a:t>kızgınlık duygularını </a:t>
            </a:r>
            <a:r>
              <a:rPr lang="tr-TR" dirty="0"/>
              <a:t>tepkisel olarak gösterememe, abartılı biçimde </a:t>
            </a:r>
            <a:r>
              <a:rPr lang="tr-TR" dirty="0" smtClean="0"/>
              <a:t>düşkünlük içinde </a:t>
            </a:r>
            <a:r>
              <a:rPr lang="tr-TR" dirty="0"/>
              <a:t>olmak, geriye çekilmeye ya da kaçınmalı davranışları </a:t>
            </a:r>
            <a:r>
              <a:rPr lang="tr-TR" dirty="0" smtClean="0"/>
              <a:t>yaşamak, duygusal </a:t>
            </a:r>
            <a:r>
              <a:rPr lang="tr-TR" dirty="0" err="1"/>
              <a:t>küntlük</a:t>
            </a:r>
            <a:r>
              <a:rPr lang="tr-TR" dirty="0"/>
              <a:t> duygusu içinde tek başına yaşamayı yeğlemek, </a:t>
            </a:r>
            <a:r>
              <a:rPr lang="tr-TR" dirty="0" smtClean="0"/>
              <a:t>acıma, empati </a:t>
            </a:r>
            <a:r>
              <a:rPr lang="tr-TR" dirty="0"/>
              <a:t>kuramama, çeşitli engellenme duyguları içinde bocalama, </a:t>
            </a:r>
            <a:r>
              <a:rPr lang="tr-TR" dirty="0" smtClean="0"/>
              <a:t>oturumlar </a:t>
            </a:r>
            <a:r>
              <a:rPr lang="tr-TR" dirty="0"/>
              <a:t>arası hep aktarım nesnesi olarak gördüğü danışanı düşünme </a:t>
            </a:r>
            <a:r>
              <a:rPr lang="tr-TR" dirty="0" err="1"/>
              <a:t>vb</a:t>
            </a:r>
            <a:r>
              <a:rPr lang="tr-TR" dirty="0"/>
              <a:t>, </a:t>
            </a:r>
            <a:r>
              <a:rPr lang="tr-TR" dirty="0" smtClean="0"/>
              <a:t>aktarım göstergeleri </a:t>
            </a:r>
            <a:r>
              <a:rPr lang="tr-TR" dirty="0"/>
              <a:t>olarak kabul edilir.</a:t>
            </a:r>
            <a:endParaRPr lang="tr-TR" dirty="0" smtClean="0"/>
          </a:p>
        </p:txBody>
      </p:sp>
    </p:spTree>
    <p:extLst>
      <p:ext uri="{BB962C8B-B14F-4D97-AF65-F5344CB8AC3E}">
        <p14:creationId xmlns:p14="http://schemas.microsoft.com/office/powerpoint/2010/main" val="187094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32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555526"/>
            <a:ext cx="8568952" cy="493563"/>
          </a:xfrm>
        </p:spPr>
        <p:txBody>
          <a:bodyPr>
            <a:noAutofit/>
          </a:bodyPr>
          <a:lstStyle/>
          <a:p>
            <a:r>
              <a:rPr lang="nn-NO" sz="3200" b="1" dirty="0">
                <a:solidFill>
                  <a:schemeClr val="accent6">
                    <a:lumMod val="75000"/>
                  </a:schemeClr>
                </a:solidFill>
                <a:effectLst>
                  <a:outerShdw blurRad="38100" dist="38100" dir="2700000" algn="tl">
                    <a:srgbClr val="000000">
                      <a:alpha val="43137"/>
                    </a:srgbClr>
                  </a:outerShdw>
                </a:effectLst>
              </a:rPr>
              <a:t>Aktarımla Baş Edebilme</a:t>
            </a:r>
            <a:endParaRPr lang="tr-TR" sz="3200" dirty="0">
              <a:solidFill>
                <a:schemeClr val="accent6">
                  <a:lumMod val="75000"/>
                </a:schemeClr>
              </a:solidFill>
              <a:effectLst>
                <a:outerShdw blurRad="38100" dist="38100" dir="2700000" algn="tl">
                  <a:srgbClr val="000000">
                    <a:alpha val="43137"/>
                  </a:srgbClr>
                </a:outerShdw>
              </a:effectLst>
            </a:endParaRPr>
          </a:p>
        </p:txBody>
      </p:sp>
      <p:sp>
        <p:nvSpPr>
          <p:cNvPr id="4" name="Dikdörtgen 3"/>
          <p:cNvSpPr/>
          <p:nvPr/>
        </p:nvSpPr>
        <p:spPr>
          <a:xfrm>
            <a:off x="467544" y="1491630"/>
            <a:ext cx="8568952" cy="2585323"/>
          </a:xfrm>
          <a:prstGeom prst="rect">
            <a:avLst/>
          </a:prstGeom>
        </p:spPr>
        <p:txBody>
          <a:bodyPr wrap="square">
            <a:spAutoFit/>
          </a:bodyPr>
          <a:lstStyle/>
          <a:p>
            <a:pPr algn="just"/>
            <a:r>
              <a:rPr lang="tr-TR" dirty="0"/>
              <a:t>Grupla psikolojik danışma süreci, olumsuzlarına karşın, aktarımın </a:t>
            </a:r>
            <a:r>
              <a:rPr lang="tr-TR" dirty="0" smtClean="0"/>
              <a:t>ortaya çıkmasına </a:t>
            </a:r>
            <a:r>
              <a:rPr lang="tr-TR" dirty="0"/>
              <a:t>ve dolayısıyla da çözülmesine yardım edebilir. Bitmemiş </a:t>
            </a:r>
            <a:r>
              <a:rPr lang="tr-TR" dirty="0" smtClean="0"/>
              <a:t>işlerin saydam </a:t>
            </a:r>
            <a:r>
              <a:rPr lang="tr-TR" dirty="0"/>
              <a:t>olarak grup içinde ortaya çıkması, danışmanın kendine </a:t>
            </a:r>
            <a:r>
              <a:rPr lang="tr-TR" dirty="0" smtClean="0"/>
              <a:t>ilişkin farkındalığını </a:t>
            </a:r>
            <a:r>
              <a:rPr lang="tr-TR" dirty="0"/>
              <a:t>geliştirebileceği gibi, grup içindeki dolaylı ya da </a:t>
            </a:r>
            <a:r>
              <a:rPr lang="tr-TR" dirty="0" smtClean="0"/>
              <a:t>dolaysız yardım </a:t>
            </a:r>
            <a:r>
              <a:rPr lang="tr-TR" dirty="0"/>
              <a:t>olarak bu süreci güçlendirebileceği de beklenebilir</a:t>
            </a:r>
            <a:r>
              <a:rPr lang="tr-TR" dirty="0" smtClean="0"/>
              <a:t>.</a:t>
            </a:r>
          </a:p>
          <a:p>
            <a:pPr algn="just"/>
            <a:endParaRPr lang="tr-TR" dirty="0"/>
          </a:p>
          <a:p>
            <a:pPr algn="just"/>
            <a:r>
              <a:rPr lang="tr-TR" dirty="0"/>
              <a:t>Grup danışmanı, aktarım takıntısı yaşayan üyeye, saydam </a:t>
            </a:r>
            <a:r>
              <a:rPr lang="tr-TR" dirty="0" smtClean="0"/>
              <a:t>olması, duygularını </a:t>
            </a:r>
            <a:r>
              <a:rPr lang="tr-TR" dirty="0"/>
              <a:t>dışa vurması, kendini açabilmesi konusunda </a:t>
            </a:r>
            <a:r>
              <a:rPr lang="tr-TR" dirty="0" smtClean="0"/>
              <a:t>kolaylaştırıcı destek </a:t>
            </a:r>
            <a:r>
              <a:rPr lang="tr-TR" dirty="0"/>
              <a:t>verildiğinde ya da cesaretlendiğinde, bitmemiş işlerin çözümünde</a:t>
            </a:r>
            <a:r>
              <a:rPr lang="tr-TR" dirty="0" smtClean="0"/>
              <a:t>, "</a:t>
            </a:r>
            <a:r>
              <a:rPr lang="tr-TR" dirty="0"/>
              <a:t>burada ve </a:t>
            </a:r>
            <a:r>
              <a:rPr lang="tr-TR" dirty="0" err="1"/>
              <a:t>şimdi"yi</a:t>
            </a:r>
            <a:r>
              <a:rPr lang="tr-TR" dirty="0"/>
              <a:t> yaşamak yönünde önemli bir adım atılmış olur.</a:t>
            </a:r>
            <a:endParaRPr lang="tr-TR" dirty="0" smtClean="0"/>
          </a:p>
        </p:txBody>
      </p:sp>
    </p:spTree>
    <p:extLst>
      <p:ext uri="{BB962C8B-B14F-4D97-AF65-F5344CB8AC3E}">
        <p14:creationId xmlns:p14="http://schemas.microsoft.com/office/powerpoint/2010/main" val="203463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4705</Words>
  <Application>Microsoft Office PowerPoint</Application>
  <PresentationFormat>Ekran Gösterisi (16:9)</PresentationFormat>
  <Paragraphs>277</Paragraphs>
  <Slides>60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60</vt:i4>
      </vt:variant>
    </vt:vector>
  </HeadingPairs>
  <TitlesOfParts>
    <vt:vector size="64" baseType="lpstr">
      <vt:lpstr>Arial</vt:lpstr>
      <vt:lpstr>Calibri</vt:lpstr>
      <vt:lpstr>Wingdings</vt:lpstr>
      <vt:lpstr>Ofis Teması</vt:lpstr>
      <vt:lpstr>PowerPoint Sunusu</vt:lpstr>
      <vt:lpstr>PowerPoint Sunusu</vt:lpstr>
      <vt:lpstr>GRUPLA PSİKOLOJİK DANIŞMA VE GRUBUN ÖRGÜTLENMESİ (ORGANİZASYONU)</vt:lpstr>
      <vt:lpstr>PowerPoint Sunusu</vt:lpstr>
      <vt:lpstr>PowerPoint Sunusu</vt:lpstr>
      <vt:lpstr>PowerPoint Sunusu</vt:lpstr>
      <vt:lpstr>PowerPoint Sunusu</vt:lpstr>
      <vt:lpstr>PowerPoint Sunusu</vt:lpstr>
      <vt:lpstr>GRUPLA PSİKOLOJİK DANIŞMA GRUBUNUN TEMEL NİTELİKLERİ</vt:lpstr>
      <vt:lpstr>PowerPoint Sunusu</vt:lpstr>
      <vt:lpstr>PowerPoint Sunusu</vt:lpstr>
      <vt:lpstr>PowerPoint Sunusu</vt:lpstr>
      <vt:lpstr>GRUPLA PSİKOLOJİK DANIŞMA SÜRECİNDEKİ TEMEL TERAPÖTİK GÜÇLER</vt:lpstr>
      <vt:lpstr>Psikolojik Danışman (Lider)</vt:lpstr>
      <vt:lpstr>Grup Liderinin Kabul Edilen  İşlevsel Nitelikleri</vt:lpstr>
      <vt:lpstr>Liderin Diğer Terapötik Beceri ve İşlevleri</vt:lpstr>
      <vt:lpstr>Lider ve Eğitimi</vt:lpstr>
      <vt:lpstr>Grup Liderliği Stratejileri</vt:lpstr>
      <vt:lpstr>Grup Sürecine Kabul Edilmek</vt:lpstr>
      <vt:lpstr>Grup Sürecinde Güven</vt:lpstr>
      <vt:lpstr>Grubun Çekiciliği</vt:lpstr>
      <vt:lpstr>Danışanların Hazır Oluşu</vt:lpstr>
      <vt:lpstr>PowerPoint Sunusu</vt:lpstr>
      <vt:lpstr>PowerPoint Sunusu</vt:lpstr>
      <vt:lpstr>PowerPoint Sunusu</vt:lpstr>
      <vt:lpstr>PowerPoint Sunusu</vt:lpstr>
      <vt:lpstr>Açıklık ya da Saydamlık</vt:lpstr>
      <vt:lpstr>Geri İletim</vt:lpstr>
      <vt:lpstr>GRUPLA PSİKOLOJİK DANIŞMA GRUBUNDA TERAPÖTİK GERİLİM</vt:lpstr>
      <vt:lpstr>Grup Sürecinin Evreleri</vt:lpstr>
      <vt:lpstr>PowerPoint Sunusu</vt:lpstr>
      <vt:lpstr>GRUPLA PSİKOLOJİK DANIŞMADA DİRENÇ</vt:lpstr>
      <vt:lpstr>PowerPoint Sunusu</vt:lpstr>
      <vt:lpstr>Direnç Yaşayan Danışanların Duyguları</vt:lpstr>
      <vt:lpstr>Grup İçinde Dirençle Baş Etme Etkinlikleri</vt:lpstr>
      <vt:lpstr>GRUPLA PSİKOLOJİK DANIŞMA SÜRECİNDE GÜÇLÜĞÜ OLAN DANIŞANLAR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GRUPLA PSİKOLOJİK DANIŞMA  SÜRECİNİ SONLANDIRMA</vt:lpstr>
      <vt:lpstr>GRUPLA PSİKOLOJİK DANIŞMADA KULLANILABİLECEK ALIŞTIRMA VE ETKİNLİKLER</vt:lpstr>
      <vt:lpstr>Grupla Psikolojik Danışma Sürecinde Kullanılabilecek Etkinlikler</vt:lpstr>
      <vt:lpstr>Belirli Kategorilere Göre Sınıflanan  Alıştırma Türleri</vt:lpstr>
      <vt:lpstr>PowerPoint Sunusu</vt:lpstr>
      <vt:lpstr>PowerPoint Sunusu</vt:lpstr>
      <vt:lpstr>PowerPoint Sunusu</vt:lpstr>
      <vt:lpstr>PowerPoint Sunusu</vt:lpstr>
      <vt:lpstr>GÖRÜNTÜLÜ PSİKOLOJİK DANIŞMANIN TEMEL NİTELİKLERİ</vt:lpstr>
      <vt:lpstr>Grup Oturumlarında  Video-Kamera'nın İşlevi</vt:lpstr>
      <vt:lpstr>Grupla Psikolojik Danışmada Aktarım (Transferans)</vt:lpstr>
      <vt:lpstr>Karşıt Aktarım (Transfer)</vt:lpstr>
      <vt:lpstr>Aktarımla Baş Edebilme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onur</dc:creator>
  <cp:lastModifiedBy>ronaldinho424</cp:lastModifiedBy>
  <cp:revision>249</cp:revision>
  <dcterms:created xsi:type="dcterms:W3CDTF">2018-04-25T21:29:50Z</dcterms:created>
  <dcterms:modified xsi:type="dcterms:W3CDTF">2018-05-12T06:53:35Z</dcterms:modified>
</cp:coreProperties>
</file>