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  <a:srgbClr val="FFFF66"/>
    <a:srgbClr val="FF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-648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675F7-0637-4D15-B8E5-C3965448E14B}" type="datetimeFigureOut">
              <a:rPr lang="tr-TR" smtClean="0"/>
              <a:t>1.2.2017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CACE49-3B26-4789-B198-3CBF085008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8161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CE49-3B26-4789-B198-3CBF085008BA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866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ECA6-E6A0-4209-98D2-74FFCFAD48D6}" type="datetimeFigureOut">
              <a:rPr lang="tr-TR" smtClean="0"/>
              <a:t>1.2.2017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65E7-4E4B-4F49-84AB-03DDDDA027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9660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ECA6-E6A0-4209-98D2-74FFCFAD48D6}" type="datetimeFigureOut">
              <a:rPr lang="tr-TR" smtClean="0"/>
              <a:t>1.2.2017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65E7-4E4B-4F49-84AB-03DDDDA027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7279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ECA6-E6A0-4209-98D2-74FFCFAD48D6}" type="datetimeFigureOut">
              <a:rPr lang="tr-TR" smtClean="0"/>
              <a:t>1.2.2017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65E7-4E4B-4F49-84AB-03DDDDA027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391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ECA6-E6A0-4209-98D2-74FFCFAD48D6}" type="datetimeFigureOut">
              <a:rPr lang="tr-TR" smtClean="0"/>
              <a:t>1.2.2017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65E7-4E4B-4F49-84AB-03DDDDA027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2076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ECA6-E6A0-4209-98D2-74FFCFAD48D6}" type="datetimeFigureOut">
              <a:rPr lang="tr-TR" smtClean="0"/>
              <a:t>1.2.2017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65E7-4E4B-4F49-84AB-03DDDDA027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637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ECA6-E6A0-4209-98D2-74FFCFAD48D6}" type="datetimeFigureOut">
              <a:rPr lang="tr-TR" smtClean="0"/>
              <a:t>1.2.2017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65E7-4E4B-4F49-84AB-03DDDDA027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1183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ECA6-E6A0-4209-98D2-74FFCFAD48D6}" type="datetimeFigureOut">
              <a:rPr lang="tr-TR" smtClean="0"/>
              <a:t>1.2.2017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65E7-4E4B-4F49-84AB-03DDDDA027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1985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ECA6-E6A0-4209-98D2-74FFCFAD48D6}" type="datetimeFigureOut">
              <a:rPr lang="tr-TR" smtClean="0"/>
              <a:t>1.2.2017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65E7-4E4B-4F49-84AB-03DDDDA027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892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ECA6-E6A0-4209-98D2-74FFCFAD48D6}" type="datetimeFigureOut">
              <a:rPr lang="tr-TR" smtClean="0"/>
              <a:t>1.2.2017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65E7-4E4B-4F49-84AB-03DDDDA027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7979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ECA6-E6A0-4209-98D2-74FFCFAD48D6}" type="datetimeFigureOut">
              <a:rPr lang="tr-TR" smtClean="0"/>
              <a:t>1.2.2017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65E7-4E4B-4F49-84AB-03DDDDA027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2097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ECA6-E6A0-4209-98D2-74FFCFAD48D6}" type="datetimeFigureOut">
              <a:rPr lang="tr-TR" smtClean="0"/>
              <a:t>1.2.2017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65E7-4E4B-4F49-84AB-03DDDDA027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0469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3ECA6-E6A0-4209-98D2-74FFCFAD48D6}" type="datetimeFigureOut">
              <a:rPr lang="tr-TR" smtClean="0"/>
              <a:t>1.2.2017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065E7-4E4B-4F49-84AB-03DDDDA027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32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5839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3635896" y="1406482"/>
            <a:ext cx="2180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u="sng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BÖLÜM 4</a:t>
            </a:r>
            <a:endParaRPr lang="tr-TR" sz="4000" b="1" u="sng" dirty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3715244" y="2067694"/>
            <a:ext cx="2022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 Oluşturmak</a:t>
            </a:r>
          </a:p>
        </p:txBody>
      </p:sp>
    </p:spTree>
    <p:extLst>
      <p:ext uri="{BB962C8B-B14F-4D97-AF65-F5344CB8AC3E}">
        <p14:creationId xmlns:p14="http://schemas.microsoft.com/office/powerpoint/2010/main" val="9617140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4382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 Çalışması İçin Bir </a:t>
            </a:r>
            <a:r>
              <a:rPr lang="tr-TR" sz="2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Teklif </a:t>
            </a:r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Hazırlama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494528" y="2283718"/>
            <a:ext cx="82168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Grup oluşturma ve uygulamaya yönelik pek çok harika fikir, bazı </a:t>
            </a:r>
            <a:r>
              <a:rPr lang="tr-TR" sz="1400" dirty="0" smtClean="0"/>
              <a:t>durumlarda kaynaklar </a:t>
            </a:r>
            <a:r>
              <a:rPr lang="tr-TR" sz="1400" dirty="0"/>
              <a:t>ya da </a:t>
            </a:r>
            <a:r>
              <a:rPr lang="tr-TR" sz="1400" dirty="0" smtClean="0"/>
              <a:t>eğitim eksikliğinden </a:t>
            </a:r>
            <a:r>
              <a:rPr lang="tr-TR" sz="1400" dirty="0"/>
              <a:t>ve bazı durumlarda ise grup </a:t>
            </a:r>
            <a:r>
              <a:rPr lang="tr-TR" sz="1400" dirty="0" smtClean="0"/>
              <a:t>liderlerinin yeterli </a:t>
            </a:r>
            <a:r>
              <a:rPr lang="tr-TR" sz="1400" dirty="0"/>
              <a:t>hazırlanmaları ile ilgili eksikliklerinden dolayı hiçbir zaman </a:t>
            </a:r>
            <a:r>
              <a:rPr lang="tr-TR" sz="1400" dirty="0" smtClean="0"/>
              <a:t>amacına ulaşmaz</a:t>
            </a:r>
            <a:r>
              <a:rPr lang="tr-TR" sz="1400" dirty="0"/>
              <a:t>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Aşağıdaki </a:t>
            </a:r>
            <a:r>
              <a:rPr lang="tr-TR" sz="1400" dirty="0"/>
              <a:t>sorular hem siz hem de yardımcı lideriniz, aynı </a:t>
            </a:r>
            <a:r>
              <a:rPr lang="tr-TR" sz="1400" dirty="0" smtClean="0"/>
              <a:t>zamanda grubun </a:t>
            </a:r>
            <a:r>
              <a:rPr lang="tr-TR" sz="1400" dirty="0"/>
              <a:t>katılımcıları tarafından göz önünde bulundurulabilir.</a:t>
            </a:r>
          </a:p>
        </p:txBody>
      </p:sp>
    </p:spTree>
    <p:extLst>
      <p:ext uri="{BB962C8B-B14F-4D97-AF65-F5344CB8AC3E}">
        <p14:creationId xmlns:p14="http://schemas.microsoft.com/office/powerpoint/2010/main" val="40414695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28636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 İçerisinde Çalışma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00417" y="2283718"/>
            <a:ext cx="82168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Grup teklifinizin hem işyerinizdeki süpervizörleriniz hem de potansiyel grup </a:t>
            </a:r>
            <a:r>
              <a:rPr lang="tr-TR" sz="1400" dirty="0" smtClean="0"/>
              <a:t>üyeleri tarafından </a:t>
            </a:r>
            <a:r>
              <a:rPr lang="tr-TR" sz="1400" dirty="0"/>
              <a:t>kabul görmesini umuyorsanız, bir sistem içerisinde çalışmak </a:t>
            </a:r>
            <a:r>
              <a:rPr lang="tr-TR" sz="1400" dirty="0" smtClean="0"/>
              <a:t>için gerekli </a:t>
            </a:r>
            <a:r>
              <a:rPr lang="tr-TR" sz="1400" dirty="0"/>
              <a:t>becerileri geliştirmeniz gerekir</a:t>
            </a:r>
            <a:r>
              <a:rPr lang="tr-TR" sz="1400" dirty="0" smtClean="0"/>
              <a:t>.</a:t>
            </a:r>
          </a:p>
          <a:p>
            <a:endParaRPr lang="tr-TR" sz="1400" dirty="0"/>
          </a:p>
          <a:p>
            <a:r>
              <a:rPr lang="tr-TR" sz="1400" dirty="0" smtClean="0"/>
              <a:t>Bir </a:t>
            </a:r>
            <a:r>
              <a:rPr lang="tr-TR" sz="1400" dirty="0"/>
              <a:t>grubu harekete geçirmek için </a:t>
            </a:r>
            <a:r>
              <a:rPr lang="tr-TR" sz="1400" dirty="0" smtClean="0"/>
              <a:t>içinde bulunduğunuz kurumun </a:t>
            </a:r>
            <a:r>
              <a:rPr lang="tr-TR" sz="1400" dirty="0"/>
              <a:t>çalışanları ile hassasiyetle müzakerede bulunmanız gerekir</a:t>
            </a:r>
            <a:r>
              <a:rPr lang="tr-TR" sz="1400" dirty="0" smtClean="0"/>
              <a:t>.</a:t>
            </a:r>
          </a:p>
          <a:p>
            <a:endParaRPr lang="tr-TR" sz="1400" dirty="0"/>
          </a:p>
          <a:p>
            <a:r>
              <a:rPr lang="tr-TR" sz="1400" dirty="0"/>
              <a:t>Tüm klinikler, kuruluşlar, okullar ve hastanelerde, güç ile ilgili konular ve </a:t>
            </a:r>
            <a:r>
              <a:rPr lang="tr-TR" sz="1400" dirty="0" smtClean="0"/>
              <a:t>politik gerçeklerin </a:t>
            </a:r>
            <a:r>
              <a:rPr lang="tr-TR" sz="1400" dirty="0"/>
              <a:t>bir rolü vardır.</a:t>
            </a:r>
          </a:p>
        </p:txBody>
      </p:sp>
    </p:spTree>
    <p:extLst>
      <p:ext uri="{BB962C8B-B14F-4D97-AF65-F5344CB8AC3E}">
        <p14:creationId xmlns:p14="http://schemas.microsoft.com/office/powerpoint/2010/main" val="69769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4001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Üyeleri Kendine Çekme ve İnceleme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03865" y="2139702"/>
            <a:ext cx="82168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Önerinizi kabul ettirmek bakımından başarılı olmanız durumunda, bir </a:t>
            </a:r>
            <a:r>
              <a:rPr lang="tr-TR" sz="1400" dirty="0" smtClean="0"/>
              <a:t>sonraki adım</a:t>
            </a:r>
            <a:r>
              <a:rPr lang="tr-TR" sz="1400" dirty="0"/>
              <a:t>, grubunuzu aday katılımcılara duyurmanın uygun bir yolunu </a:t>
            </a:r>
            <a:r>
              <a:rPr lang="tr-TR" sz="1400" dirty="0" smtClean="0"/>
              <a:t>bulmaktır. </a:t>
            </a:r>
          </a:p>
          <a:p>
            <a:endParaRPr lang="tr-TR" sz="1400" dirty="0"/>
          </a:p>
          <a:p>
            <a:r>
              <a:rPr lang="tr-TR" sz="1400" dirty="0" smtClean="0"/>
              <a:t>Bir </a:t>
            </a:r>
            <a:r>
              <a:rPr lang="tr-TR" sz="1400" dirty="0"/>
              <a:t>grubun duyurulma şekli hem potansiyel üyelerden alınacak tepkileri </a:t>
            </a:r>
            <a:r>
              <a:rPr lang="tr-TR" sz="1400" dirty="0" smtClean="0"/>
              <a:t>hem de </a:t>
            </a:r>
            <a:r>
              <a:rPr lang="tr-TR" sz="1400" dirty="0"/>
              <a:t>gruba katılacak olanların ne gibi kişiler olacağını etkiler</a:t>
            </a:r>
            <a:r>
              <a:rPr lang="tr-TR" sz="1400" dirty="0" smtClean="0"/>
              <a:t>.</a:t>
            </a:r>
          </a:p>
          <a:p>
            <a:endParaRPr lang="tr-TR" sz="1400" dirty="0"/>
          </a:p>
          <a:p>
            <a:r>
              <a:rPr lang="tr-TR" sz="1400" dirty="0" smtClean="0"/>
              <a:t>Kurumsallaşmış bir </a:t>
            </a:r>
            <a:r>
              <a:rPr lang="tr-TR" sz="1400" dirty="0"/>
              <a:t>yaklaşımda profesyonel </a:t>
            </a:r>
            <a:r>
              <a:rPr lang="tr-TR" sz="1400" dirty="0" smtClean="0"/>
              <a:t>standartlar </a:t>
            </a:r>
            <a:r>
              <a:rPr lang="tr-TR" sz="1400" dirty="0"/>
              <a:t>ağır bassa da, potansiyel üyelerle </a:t>
            </a:r>
            <a:r>
              <a:rPr lang="tr-TR" sz="1400" dirty="0" smtClean="0"/>
              <a:t>kişisel kontaklar </a:t>
            </a:r>
            <a:r>
              <a:rPr lang="tr-TR" sz="1400" dirty="0"/>
              <a:t>kurmanın üyelerin alımında en iyi yöntemlerden biri </a:t>
            </a:r>
            <a:r>
              <a:rPr lang="tr-TR" sz="1400" dirty="0" smtClean="0"/>
              <a:t>olduğunu bulduk</a:t>
            </a:r>
            <a:r>
              <a:rPr lang="tr-TR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15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3519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İnceleme ve Seçim Prosedürleri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29507" y="1995686"/>
            <a:ext cx="82168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Bir grubun duyurusunu yapıp üyeleri bir araya getirdikten sonraki en </a:t>
            </a:r>
            <a:r>
              <a:rPr lang="tr-TR" sz="1400" dirty="0" smtClean="0"/>
              <a:t>kritik adım</a:t>
            </a:r>
            <a:r>
              <a:rPr lang="tr-TR" sz="1400" dirty="0"/>
              <a:t>, grubu oluşturacak üyelerin incelenmesi ve seçimidir.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ASGW </a:t>
            </a:r>
            <a:r>
              <a:rPr lang="tr-TR" sz="1400" dirty="0"/>
              <a:t>(1998</a:t>
            </a:r>
            <a:r>
              <a:rPr lang="tr-TR" sz="1400" dirty="0" smtClean="0"/>
              <a:t>) “</a:t>
            </a:r>
            <a:r>
              <a:rPr lang="tr-TR" sz="1400" dirty="0"/>
              <a:t>En İyi Uygulama İlkeleri”, grup çalışanlarının aday grup üyelerini </a:t>
            </a:r>
            <a:r>
              <a:rPr lang="tr-TR" sz="1400" dirty="0" smtClean="0"/>
              <a:t>önerilen grup </a:t>
            </a:r>
            <a:r>
              <a:rPr lang="tr-TR" sz="1400" dirty="0"/>
              <a:t>tipine uygun olup olmadıkları bakımından incelediklerini belirtir.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Grup üyelerinin </a:t>
            </a:r>
            <a:r>
              <a:rPr lang="tr-TR" sz="1400" dirty="0"/>
              <a:t>seçimi uygun olduğunda, grup çalışanları gereksinim ve </a:t>
            </a:r>
            <a:r>
              <a:rPr lang="tr-TR" sz="1400" dirty="0" smtClean="0"/>
              <a:t>amaçları, grubun </a:t>
            </a:r>
            <a:r>
              <a:rPr lang="tr-TR" sz="1400" dirty="0"/>
              <a:t>amaçları ile uyumlu olan grup üyelerini belirlerler.</a:t>
            </a:r>
          </a:p>
        </p:txBody>
      </p:sp>
    </p:spTree>
    <p:extLst>
      <p:ext uri="{BB962C8B-B14F-4D97-AF65-F5344CB8AC3E}">
        <p14:creationId xmlns:p14="http://schemas.microsoft.com/office/powerpoint/2010/main" val="364030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23257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 Kompozisyonu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29507" y="1981037"/>
            <a:ext cx="82168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Bir grubun homojen ya da heterojen üyeliğe sahip olup olmaması </a:t>
            </a:r>
            <a:r>
              <a:rPr lang="es-ES" sz="1400" dirty="0" smtClean="0"/>
              <a:t>grubun</a:t>
            </a:r>
            <a:r>
              <a:rPr lang="tr-TR" sz="1400" dirty="0" smtClean="0"/>
              <a:t> amaç </a:t>
            </a:r>
            <a:r>
              <a:rPr lang="tr-TR" sz="1400" dirty="0"/>
              <a:t>ve hedeflerine bağlıdır.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Genel </a:t>
            </a:r>
            <a:r>
              <a:rPr lang="tr-TR" sz="1400" dirty="0"/>
              <a:t>olarak, belli gereksinimleri olan </a:t>
            </a:r>
            <a:r>
              <a:rPr lang="tr-TR" sz="1400" dirty="0" smtClean="0"/>
              <a:t>spesifik bir </a:t>
            </a:r>
            <a:r>
              <a:rPr lang="tr-TR" sz="1400" dirty="0"/>
              <a:t>hedef popülasyon için bu popülasyonun tüm üyelerinden oluşan bir </a:t>
            </a:r>
            <a:r>
              <a:rPr lang="tr-TR" sz="1400" dirty="0" smtClean="0"/>
              <a:t>grup, heterojen </a:t>
            </a:r>
            <a:r>
              <a:rPr lang="tr-TR" sz="1400" dirty="0"/>
              <a:t>bir gruba göre daha uygundur.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Tamamen </a:t>
            </a:r>
            <a:r>
              <a:rPr lang="tr-TR" sz="1400" dirty="0"/>
              <a:t>yaşlı bireylerden oluşan </a:t>
            </a:r>
            <a:r>
              <a:rPr lang="tr-TR" sz="1400" dirty="0" smtClean="0"/>
              <a:t>bir grup </a:t>
            </a:r>
            <a:r>
              <a:rPr lang="tr-TR" sz="1400" dirty="0"/>
              <a:t>düşünün.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Grup </a:t>
            </a:r>
            <a:r>
              <a:rPr lang="tr-TR" sz="1400" dirty="0"/>
              <a:t>tamamen yalnızlık, izolasyon, anlam yoksunluğu, </a:t>
            </a:r>
            <a:r>
              <a:rPr lang="tr-TR" sz="1400" dirty="0" smtClean="0"/>
              <a:t>reddedilme, finansal </a:t>
            </a:r>
            <a:r>
              <a:rPr lang="tr-TR" sz="1400" dirty="0"/>
              <a:t>baskılar, vücudun bozulması ve benzeri gibi gelişimsel </a:t>
            </a:r>
            <a:r>
              <a:rPr lang="tr-TR" sz="1400" dirty="0" smtClean="0"/>
              <a:t>dönemi karakterize </a:t>
            </a:r>
            <a:r>
              <a:rPr lang="tr-TR" sz="1400" dirty="0"/>
              <a:t>eden spesifik problemlere odaklanabilir.</a:t>
            </a:r>
          </a:p>
        </p:txBody>
      </p:sp>
    </p:spTree>
    <p:extLst>
      <p:ext uri="{BB962C8B-B14F-4D97-AF65-F5344CB8AC3E}">
        <p14:creationId xmlns:p14="http://schemas.microsoft.com/office/powerpoint/2010/main" val="360957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18982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 Büyüklüğü</a:t>
            </a:r>
            <a:endParaRPr lang="tr-TR" sz="2000" b="1" dirty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529507" y="2211710"/>
            <a:ext cx="82168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Bir grup için arzu edilen büyüklük nedir? Yanıt pek çok faktöre bağlıdır: Danışanların yaşı, liderin deneyimi, grubun çeşidi ve araştırılan problemler. </a:t>
            </a:r>
          </a:p>
          <a:p>
            <a:endParaRPr lang="tr-TR" sz="1400" dirty="0" smtClean="0"/>
          </a:p>
          <a:p>
            <a:r>
              <a:rPr lang="tr-TR" sz="1400" dirty="0" smtClean="0"/>
              <a:t>Örneğin, ilköğretim çağındaki çocuklardan oluşan bir grupta sayı 3 ile 4 arasında tutulurken, ergenlerden oluşan bir grup 6 ile 8 kişi olarak düzenlenebilir.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88665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3185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Oturumların Sıklığı ve Süresi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29507" y="1707654"/>
            <a:ext cx="821683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Bir grup ne sıklıkla toplanmalıdır? Ne kadar sürmelidir?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Bir </a:t>
            </a:r>
            <a:r>
              <a:rPr lang="tr-TR" sz="1400" dirty="0"/>
              <a:t>grup bir </a:t>
            </a:r>
            <a:r>
              <a:rPr lang="tr-TR" sz="1400" dirty="0" smtClean="0"/>
              <a:t>saatlik </a:t>
            </a:r>
            <a:r>
              <a:rPr lang="es-ES" sz="1400" dirty="0" smtClean="0"/>
              <a:t>oturum </a:t>
            </a:r>
            <a:r>
              <a:rPr lang="es-ES" sz="1400" dirty="0"/>
              <a:t>için haftada iki kez toplanmalı mıdır? </a:t>
            </a:r>
            <a:endParaRPr lang="tr-TR" sz="1400" dirty="0" smtClean="0"/>
          </a:p>
          <a:p>
            <a:endParaRPr lang="tr-TR" sz="1400" dirty="0"/>
          </a:p>
          <a:p>
            <a:r>
              <a:rPr lang="es-ES" sz="1400" dirty="0" smtClean="0"/>
              <a:t>Ya </a:t>
            </a:r>
            <a:r>
              <a:rPr lang="es-ES" sz="1400" dirty="0"/>
              <a:t>da 1-1/2 ve 2 saat için </a:t>
            </a:r>
            <a:r>
              <a:rPr lang="es-ES" sz="1400" dirty="0" smtClean="0"/>
              <a:t>tercihen</a:t>
            </a:r>
            <a:r>
              <a:rPr lang="tr-TR" sz="1400" dirty="0" smtClean="0"/>
              <a:t> </a:t>
            </a:r>
            <a:r>
              <a:rPr lang="de-DE" sz="1400" dirty="0" err="1" smtClean="0"/>
              <a:t>haftada</a:t>
            </a:r>
            <a:r>
              <a:rPr lang="de-DE" sz="1400" dirty="0" smtClean="0"/>
              <a:t> </a:t>
            </a:r>
            <a:r>
              <a:rPr lang="de-DE" sz="1400" dirty="0" err="1"/>
              <a:t>bir</a:t>
            </a:r>
            <a:r>
              <a:rPr lang="de-DE" sz="1400" dirty="0"/>
              <a:t> mi? </a:t>
            </a:r>
            <a:endParaRPr lang="tr-TR" sz="1400" dirty="0" smtClean="0"/>
          </a:p>
          <a:p>
            <a:endParaRPr lang="tr-TR" sz="1400" dirty="0"/>
          </a:p>
          <a:p>
            <a:r>
              <a:rPr lang="de-DE" sz="1400" dirty="0" err="1" smtClean="0"/>
              <a:t>Çocuklar</a:t>
            </a:r>
            <a:r>
              <a:rPr lang="de-DE" sz="1400" dirty="0" smtClean="0"/>
              <a:t> </a:t>
            </a:r>
            <a:r>
              <a:rPr lang="de-DE" sz="1400" dirty="0" err="1"/>
              <a:t>ve</a:t>
            </a:r>
            <a:r>
              <a:rPr lang="de-DE" sz="1400" dirty="0"/>
              <a:t> </a:t>
            </a:r>
            <a:r>
              <a:rPr lang="de-DE" sz="1400" dirty="0" err="1"/>
              <a:t>ergenlerle</a:t>
            </a:r>
            <a:r>
              <a:rPr lang="de-DE" sz="1400" dirty="0"/>
              <a:t> </a:t>
            </a:r>
            <a:r>
              <a:rPr lang="de-DE" sz="1400" dirty="0" err="1"/>
              <a:t>onların</a:t>
            </a:r>
            <a:r>
              <a:rPr lang="de-DE" sz="1400" dirty="0"/>
              <a:t> </a:t>
            </a:r>
            <a:r>
              <a:rPr lang="de-DE" sz="1400" dirty="0" err="1"/>
              <a:t>dikkat</a:t>
            </a:r>
            <a:r>
              <a:rPr lang="de-DE" sz="1400" dirty="0"/>
              <a:t> </a:t>
            </a:r>
            <a:r>
              <a:rPr lang="de-DE" sz="1400" dirty="0" err="1"/>
              <a:t>sürelerine</a:t>
            </a:r>
            <a:r>
              <a:rPr lang="de-DE" sz="1400" dirty="0"/>
              <a:t> </a:t>
            </a:r>
            <a:r>
              <a:rPr lang="de-DE" sz="1400" dirty="0" err="1" smtClean="0"/>
              <a:t>uygun</a:t>
            </a:r>
            <a:r>
              <a:rPr lang="tr-TR" sz="1400" dirty="0" smtClean="0"/>
              <a:t> olarak </a:t>
            </a:r>
            <a:r>
              <a:rPr lang="tr-TR" sz="1400" dirty="0"/>
              <a:t>daha sık ve daha kısa süreli olarak toplanmak daha uygun olabilir.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Eğer grup </a:t>
            </a:r>
            <a:r>
              <a:rPr lang="tr-TR" sz="1400" dirty="0"/>
              <a:t>bir okul ortamında yer alıyorsa, oturum zamanları düzenli olarak </a:t>
            </a:r>
            <a:r>
              <a:rPr lang="tr-TR" sz="1400" dirty="0" smtClean="0"/>
              <a:t>programlanmış sınıf </a:t>
            </a:r>
            <a:r>
              <a:rPr lang="tr-TR" sz="1400" dirty="0"/>
              <a:t>saatlerine denk getirilebilir.</a:t>
            </a:r>
          </a:p>
        </p:txBody>
      </p:sp>
    </p:spTree>
    <p:extLst>
      <p:ext uri="{BB962C8B-B14F-4D97-AF65-F5344CB8AC3E}">
        <p14:creationId xmlns:p14="http://schemas.microsoft.com/office/powerpoint/2010/main" val="333912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20524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Grubun Uzunluğu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29507" y="1707654"/>
            <a:ext cx="821683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Bir grubun süresi ne olmalıdır?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Çoğu </a:t>
            </a:r>
            <a:r>
              <a:rPr lang="tr-TR" sz="1400" dirty="0"/>
              <a:t>grup için bir sonlandırma tarihi </a:t>
            </a:r>
            <a:r>
              <a:rPr lang="tr-TR" sz="1400" dirty="0" smtClean="0"/>
              <a:t>başlangıçta duyurulabilir.</a:t>
            </a:r>
          </a:p>
          <a:p>
            <a:endParaRPr lang="tr-TR" sz="1400" dirty="0"/>
          </a:p>
          <a:p>
            <a:r>
              <a:rPr lang="tr-TR" sz="1400" dirty="0" smtClean="0"/>
              <a:t>Böylelikle </a:t>
            </a:r>
            <a:r>
              <a:rPr lang="tr-TR" sz="1400" dirty="0"/>
              <a:t>üyeler çalışacakları </a:t>
            </a:r>
            <a:r>
              <a:rPr lang="tr-TR" sz="1400" dirty="0" smtClean="0"/>
              <a:t>zamanın sınırlılıkları konusunda </a:t>
            </a:r>
            <a:r>
              <a:rPr lang="tr-TR" sz="1400" dirty="0"/>
              <a:t>net bir fikre sahip olacaklardır.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Bizim üniversite </a:t>
            </a:r>
            <a:r>
              <a:rPr lang="tr-TR" sz="1400" dirty="0"/>
              <a:t>gruplarımız </a:t>
            </a:r>
            <a:r>
              <a:rPr lang="tr-TR" sz="1400" dirty="0" smtClean="0"/>
              <a:t>tipik olarak </a:t>
            </a:r>
            <a:r>
              <a:rPr lang="tr-TR" sz="1400" dirty="0"/>
              <a:t>15 hafta sürer </a:t>
            </a:r>
            <a:r>
              <a:rPr lang="tr-TR" sz="1400" dirty="0" smtClean="0"/>
              <a:t>bir </a:t>
            </a:r>
            <a:r>
              <a:rPr lang="tr-TR" sz="1400" dirty="0" err="1"/>
              <a:t>sömestir</a:t>
            </a:r>
            <a:r>
              <a:rPr lang="tr-TR" sz="1400" dirty="0"/>
              <a:t> uzunluğu.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Lise </a:t>
            </a:r>
            <a:r>
              <a:rPr lang="tr-TR" sz="1400" dirty="0"/>
              <a:t>öğrencileri ile aynı </a:t>
            </a:r>
            <a:r>
              <a:rPr lang="tr-TR" sz="1400" dirty="0" smtClean="0"/>
              <a:t>uzunluk ideal </a:t>
            </a:r>
            <a:r>
              <a:rPr lang="tr-TR" sz="1400" dirty="0"/>
              <a:t>görünmektedir.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Bu </a:t>
            </a:r>
            <a:r>
              <a:rPr lang="tr-TR" sz="1400" dirty="0"/>
              <a:t>süre güvenin oluşması ve davranışsal </a:t>
            </a:r>
            <a:r>
              <a:rPr lang="tr-TR" sz="1400" dirty="0" smtClean="0"/>
              <a:t>değişimlerin ortaya </a:t>
            </a:r>
            <a:r>
              <a:rPr lang="tr-TR" sz="1400" dirty="0"/>
              <a:t>çıkmasına yönelik çalışmak için yeterince uzundur.</a:t>
            </a:r>
          </a:p>
        </p:txBody>
      </p:sp>
    </p:spTree>
    <p:extLst>
      <p:ext uri="{BB962C8B-B14F-4D97-AF65-F5344CB8AC3E}">
        <p14:creationId xmlns:p14="http://schemas.microsoft.com/office/powerpoint/2010/main" val="28153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2744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 Oturumlarının Yeri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29507" y="1851670"/>
            <a:ext cx="82168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Grup oturumlarını nerede yapmalıdır?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Birçok </a:t>
            </a:r>
            <a:r>
              <a:rPr lang="tr-TR" sz="1400" dirty="0"/>
              <a:t>yer olabilir ama gizlilik şarttır</a:t>
            </a:r>
            <a:r>
              <a:rPr lang="tr-TR" sz="1400" dirty="0" smtClean="0"/>
              <a:t>.</a:t>
            </a:r>
          </a:p>
          <a:p>
            <a:endParaRPr lang="tr-TR" sz="1400" dirty="0"/>
          </a:p>
          <a:p>
            <a:r>
              <a:rPr lang="tr-TR" sz="1400" dirty="0"/>
              <a:t>Üyelere yandaki odalardaki kişilerin onları dinlemeyecekleri </a:t>
            </a:r>
            <a:r>
              <a:rPr lang="tr-TR" sz="1400" dirty="0" smtClean="0"/>
              <a:t>konusunda güvence </a:t>
            </a:r>
            <a:r>
              <a:rPr lang="tr-TR" sz="1400" dirty="0"/>
              <a:t>verilmelidir.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Gruplar </a:t>
            </a:r>
            <a:r>
              <a:rPr lang="tr-TR" sz="1400" dirty="0"/>
              <a:t>sıklıkla fiziksel ortamlarından dolayı </a:t>
            </a:r>
            <a:r>
              <a:rPr lang="tr-TR" sz="1400" dirty="0" smtClean="0"/>
              <a:t>başarısız olurlar</a:t>
            </a:r>
            <a:r>
              <a:rPr lang="tr-TR" sz="1400" dirty="0"/>
              <a:t>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Eğer </a:t>
            </a:r>
            <a:r>
              <a:rPr lang="tr-TR" sz="1400" dirty="0"/>
              <a:t>büyük bir salonda ya da dikkat dağıtıcı şeylerle dolu bir </a:t>
            </a:r>
            <a:r>
              <a:rPr lang="tr-TR" sz="1400" dirty="0" smtClean="0"/>
              <a:t>yerde toplanırlarsa</a:t>
            </a:r>
            <a:r>
              <a:rPr lang="tr-TR" sz="1400" dirty="0"/>
              <a:t>, üretici grup çalışmasının ortaya çıkması zordur.</a:t>
            </a:r>
          </a:p>
        </p:txBody>
      </p:sp>
    </p:spTree>
    <p:extLst>
      <p:ext uri="{BB962C8B-B14F-4D97-AF65-F5344CB8AC3E}">
        <p14:creationId xmlns:p14="http://schemas.microsoft.com/office/powerpoint/2010/main" val="267047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4027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Kapalı Gruplara Karşılık Açık Gruplar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21876" y="1851669"/>
            <a:ext cx="82168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Açık gruplar değişen üyeliklerle karakterizedir.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Belli </a:t>
            </a:r>
            <a:r>
              <a:rPr lang="tr-TR" sz="1400" dirty="0"/>
              <a:t>üyeler ayrılır, yeni </a:t>
            </a:r>
            <a:r>
              <a:rPr lang="tr-TR" sz="1400" dirty="0" smtClean="0"/>
              <a:t>üyeler kabul </a:t>
            </a:r>
            <a:r>
              <a:rPr lang="tr-TR" sz="1400" dirty="0"/>
              <a:t>edilir ve grup devam eder. </a:t>
            </a:r>
            <a:endParaRPr lang="tr-TR" sz="1400" dirty="0" smtClean="0"/>
          </a:p>
          <a:p>
            <a:endParaRPr lang="tr-TR" sz="1400" dirty="0" smtClean="0"/>
          </a:p>
          <a:p>
            <a:r>
              <a:rPr lang="tr-TR" sz="1400" dirty="0" smtClean="0"/>
              <a:t>Kapalı </a:t>
            </a:r>
            <a:r>
              <a:rPr lang="tr-TR" sz="1400" dirty="0"/>
              <a:t>grupların tipik olarak bazı zaman </a:t>
            </a:r>
            <a:r>
              <a:rPr lang="tr-TR" sz="1400" dirty="0" smtClean="0"/>
              <a:t>sınırlamaları vardır</a:t>
            </a:r>
            <a:r>
              <a:rPr lang="tr-TR" sz="1400" dirty="0"/>
              <a:t>, önceden belirlenen oturum sayılarına göre grup toplanır.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Genel olarak </a:t>
            </a:r>
            <a:r>
              <a:rPr lang="tr-TR" sz="1400" dirty="0"/>
              <a:t>üyelerin sonuna kadar grupta aynı kalmaları beklenir ve yeni </a:t>
            </a:r>
            <a:r>
              <a:rPr lang="tr-TR" sz="1400" dirty="0" smtClean="0"/>
              <a:t>üyeler eklenmez</a:t>
            </a:r>
            <a:r>
              <a:rPr lang="tr-TR" sz="1400" dirty="0"/>
              <a:t>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Bir </a:t>
            </a:r>
            <a:r>
              <a:rPr lang="tr-TR" sz="1400" dirty="0"/>
              <a:t>grubun açık ya da kapalı olması bir dizi değişkene bağlıdır.</a:t>
            </a:r>
          </a:p>
        </p:txBody>
      </p:sp>
    </p:spTree>
    <p:extLst>
      <p:ext uri="{BB962C8B-B14F-4D97-AF65-F5344CB8AC3E}">
        <p14:creationId xmlns:p14="http://schemas.microsoft.com/office/powerpoint/2010/main" val="404818169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56343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 Öncesi Hazırlığın Önemine İlişkin Araştırmalar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21876" y="2452589"/>
            <a:ext cx="82168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Oldukça çok sayıda araştırma hem bireysel hem de grup terapisine </a:t>
            </a:r>
            <a:r>
              <a:rPr lang="tr-TR" sz="1400" dirty="0" smtClean="0"/>
              <a:t>yönelik terapi </a:t>
            </a:r>
            <a:r>
              <a:rPr lang="tr-TR" sz="1400" dirty="0"/>
              <a:t>öncesi hazırlığın önemini araştırmıştır.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En </a:t>
            </a:r>
            <a:r>
              <a:rPr lang="tr-TR" sz="1400" dirty="0"/>
              <a:t>dikkat çekici sonuçlar </a:t>
            </a:r>
            <a:r>
              <a:rPr lang="tr-TR" sz="1400" dirty="0" smtClean="0"/>
              <a:t>bu hazırlığın </a:t>
            </a:r>
            <a:r>
              <a:rPr lang="tr-TR" sz="1400" dirty="0"/>
              <a:t>hem erken </a:t>
            </a:r>
            <a:r>
              <a:rPr lang="tr-TR" sz="1400" dirty="0" err="1"/>
              <a:t>terapötik</a:t>
            </a:r>
            <a:r>
              <a:rPr lang="tr-TR" sz="1400" dirty="0"/>
              <a:t> süreçleri hem de sonraki danışan </a:t>
            </a:r>
            <a:r>
              <a:rPr lang="tr-TR" sz="1400" dirty="0" smtClean="0"/>
              <a:t>gelişimini </a:t>
            </a:r>
            <a:r>
              <a:rPr lang="tr-TR" sz="1400" dirty="0"/>
              <a:t>olumlu etkilediği </a:t>
            </a:r>
            <a:r>
              <a:rPr lang="tr-TR" sz="1400" dirty="0" smtClean="0"/>
              <a:t>yönündedir.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52139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4230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Oryantasyon ve Üyelerin Hazırlanması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21876" y="2427734"/>
            <a:ext cx="82168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Daha önce bireysel görüşme mümkün olmadığında gruba katılmayı </a:t>
            </a:r>
            <a:r>
              <a:rPr lang="tr-TR" sz="1400" dirty="0" smtClean="0"/>
              <a:t>düşünen tüm </a:t>
            </a:r>
            <a:r>
              <a:rPr lang="tr-TR" sz="1400" dirty="0"/>
              <a:t>üyelerle yapılacak bir ön oturumun yararlı bir araç olduğunu belirtmiştik</a:t>
            </a:r>
            <a:r>
              <a:rPr lang="tr-TR" sz="1400" dirty="0" smtClean="0"/>
              <a:t>.</a:t>
            </a:r>
          </a:p>
          <a:p>
            <a:endParaRPr lang="tr-TR" sz="1400" dirty="0"/>
          </a:p>
          <a:p>
            <a:r>
              <a:rPr lang="tr-TR" sz="1400" dirty="0"/>
              <a:t>Böyle bir grup öncesi oturum üyeleri hazırlamanın ve </a:t>
            </a:r>
            <a:r>
              <a:rPr lang="tr-TR" sz="1400" dirty="0" smtClean="0"/>
              <a:t>birbirleriyle tanışmalarını </a:t>
            </a:r>
            <a:r>
              <a:rPr lang="tr-TR" sz="1400" dirty="0"/>
              <a:t>sağlamanın mükemmel bir yoludur.</a:t>
            </a:r>
          </a:p>
        </p:txBody>
      </p:sp>
    </p:spTree>
    <p:extLst>
      <p:ext uri="{BB962C8B-B14F-4D97-AF65-F5344CB8AC3E}">
        <p14:creationId xmlns:p14="http://schemas.microsoft.com/office/powerpoint/2010/main" val="29860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8146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 Liderinin ve Grup Üyelerinin </a:t>
            </a:r>
            <a:r>
              <a:rPr lang="nb-NO" sz="2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Beklentilerinin</a:t>
            </a:r>
            <a:r>
              <a:rPr lang="tr-TR" sz="2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Açıklığa </a:t>
            </a:r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Kavuşturulması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29507" y="1995686"/>
            <a:ext cx="82168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Grup öncesi oturum, üyeleri gruba beraberinde getirdikleri beklentilerini </a:t>
            </a:r>
            <a:r>
              <a:rPr lang="tr-TR" sz="1400" dirty="0" smtClean="0"/>
              <a:t>ifade etmeleri </a:t>
            </a:r>
            <a:r>
              <a:rPr lang="tr-TR" sz="1400" dirty="0"/>
              <a:t>için cesaretlendirmenin uygun bir zamanıdır</a:t>
            </a:r>
            <a:r>
              <a:rPr lang="tr-TR" sz="1400" dirty="0" smtClean="0"/>
              <a:t>.</a:t>
            </a:r>
          </a:p>
          <a:p>
            <a:endParaRPr lang="tr-TR" sz="1400" dirty="0"/>
          </a:p>
          <a:p>
            <a:r>
              <a:rPr lang="tr-TR" sz="1400" dirty="0" smtClean="0"/>
              <a:t>Tipik </a:t>
            </a:r>
            <a:r>
              <a:rPr lang="tr-TR" sz="1400" dirty="0"/>
              <a:t>olarak şu </a:t>
            </a:r>
            <a:r>
              <a:rPr lang="tr-TR" sz="1400" dirty="0" smtClean="0"/>
              <a:t>soruları sorarak </a:t>
            </a:r>
            <a:r>
              <a:rPr lang="tr-TR" sz="1400" dirty="0"/>
              <a:t>başlarız: Bu gruptan beklentileriniz nelerdir? Bu grubun üyesi olduğunuz</a:t>
            </a:r>
          </a:p>
          <a:p>
            <a:r>
              <a:rPr lang="tr-TR" sz="1400" dirty="0"/>
              <a:t>zaman aklınızda neler vardı?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Yanıtlar </a:t>
            </a:r>
            <a:r>
              <a:rPr lang="tr-TR" sz="1400" dirty="0"/>
              <a:t>üyelerin gruba yönelik </a:t>
            </a:r>
            <a:r>
              <a:rPr lang="tr-TR" sz="1400" dirty="0" smtClean="0"/>
              <a:t>yaklaşımları, ondan </a:t>
            </a:r>
            <a:r>
              <a:rPr lang="tr-TR" sz="1400" dirty="0"/>
              <a:t>ne bekledikleri ve başarılı olması için gruba neler vermeye istekli </a:t>
            </a:r>
            <a:r>
              <a:rPr lang="tr-TR" sz="1400" dirty="0" smtClean="0"/>
              <a:t>oldukları hakkında </a:t>
            </a:r>
            <a:r>
              <a:rPr lang="tr-TR" sz="1400" dirty="0"/>
              <a:t>bize bir referans çerçevesi verir.</a:t>
            </a:r>
          </a:p>
        </p:txBody>
      </p:sp>
    </p:spTree>
    <p:extLst>
      <p:ext uri="{BB962C8B-B14F-4D97-AF65-F5344CB8AC3E}">
        <p14:creationId xmlns:p14="http://schemas.microsoft.com/office/powerpoint/2010/main" val="418231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8146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Temel Kuralları Oluşturma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29507" y="2139702"/>
            <a:ext cx="82168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Grup öncesi oturum, grup sürecini kolaylaştıracak bazı prosedürleri </a:t>
            </a:r>
            <a:r>
              <a:rPr lang="tr-TR" sz="1400" dirty="0" smtClean="0"/>
              <a:t>oluşturmak için </a:t>
            </a:r>
            <a:r>
              <a:rPr lang="tr-TR" sz="1400" dirty="0"/>
              <a:t>uygun bir yerdir</a:t>
            </a:r>
            <a:r>
              <a:rPr lang="tr-TR" sz="1400" dirty="0" smtClean="0"/>
              <a:t>.</a:t>
            </a:r>
          </a:p>
          <a:p>
            <a:endParaRPr lang="tr-TR" sz="1400" dirty="0"/>
          </a:p>
          <a:p>
            <a:r>
              <a:rPr lang="tr-TR" sz="1400" dirty="0" smtClean="0"/>
              <a:t>Bazı </a:t>
            </a:r>
            <a:r>
              <a:rPr lang="tr-TR" sz="1400" dirty="0"/>
              <a:t>liderler otoriter olmayan bir tarzda kendi </a:t>
            </a:r>
            <a:r>
              <a:rPr lang="tr-TR" sz="1400" dirty="0" smtClean="0"/>
              <a:t>ilke ve </a:t>
            </a:r>
            <a:r>
              <a:rPr lang="tr-TR" sz="1400" dirty="0"/>
              <a:t>prosedürlerini sunmayı tercih ederler</a:t>
            </a:r>
            <a:r>
              <a:rPr lang="tr-TR" sz="1400" dirty="0" smtClean="0"/>
              <a:t>.</a:t>
            </a:r>
          </a:p>
          <a:p>
            <a:endParaRPr lang="tr-TR" sz="1400" dirty="0"/>
          </a:p>
          <a:p>
            <a:r>
              <a:rPr lang="tr-TR" sz="1400" dirty="0" smtClean="0"/>
              <a:t>Diğer </a:t>
            </a:r>
            <a:r>
              <a:rPr lang="tr-TR" sz="1400" dirty="0"/>
              <a:t>liderler grup üyelerine </a:t>
            </a:r>
            <a:r>
              <a:rPr lang="tr-TR" sz="1400" dirty="0" smtClean="0"/>
              <a:t>kendi amaçlarına </a:t>
            </a:r>
            <a:r>
              <a:rPr lang="tr-TR" sz="1400" dirty="0"/>
              <a:t>ulaşmalarına yardımcı olacak olan prosedürleri oluşturmaları için</a:t>
            </a:r>
          </a:p>
          <a:p>
            <a:r>
              <a:rPr lang="tr-TR" sz="1400" dirty="0"/>
              <a:t>başlıca sorumlulukları yükleyebilir.</a:t>
            </a:r>
          </a:p>
        </p:txBody>
      </p:sp>
    </p:spTree>
    <p:extLst>
      <p:ext uri="{BB962C8B-B14F-4D97-AF65-F5344CB8AC3E}">
        <p14:creationId xmlns:p14="http://schemas.microsoft.com/office/powerpoint/2010/main" val="190125061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8146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 Çalışmasında Değerlendirme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29507" y="2139702"/>
            <a:ext cx="82168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Eğer bir kurum ya da kuruluşta grup çalışması yapıyorsanız, tedavi </a:t>
            </a:r>
            <a:r>
              <a:rPr lang="tr-TR" sz="1400" dirty="0" smtClean="0"/>
              <a:t>yaklaşımınızın etkililiğini </a:t>
            </a:r>
            <a:r>
              <a:rPr lang="tr-TR" sz="1400" dirty="0"/>
              <a:t>göstermeniz gerekebilir</a:t>
            </a:r>
            <a:r>
              <a:rPr lang="tr-TR" sz="1400" dirty="0" smtClean="0"/>
              <a:t>.</a:t>
            </a:r>
          </a:p>
          <a:p>
            <a:endParaRPr lang="tr-TR" sz="1400" dirty="0"/>
          </a:p>
          <a:p>
            <a:r>
              <a:rPr lang="tr-TR" sz="1400" dirty="0" smtClean="0"/>
              <a:t>Devletin </a:t>
            </a:r>
            <a:r>
              <a:rPr lang="tr-TR" sz="1400" dirty="0"/>
              <a:t>verdiği hibeler tipik </a:t>
            </a:r>
            <a:r>
              <a:rPr lang="tr-TR" sz="1400" dirty="0" smtClean="0"/>
              <a:t>olarak hesap </a:t>
            </a:r>
            <a:r>
              <a:rPr lang="tr-TR" sz="1400" dirty="0"/>
              <a:t>verebilirliğe ilişkin ölçümleri şart koşar.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Bu </a:t>
            </a:r>
            <a:r>
              <a:rPr lang="tr-TR" sz="1400" dirty="0"/>
              <a:t>nedenle pek çok </a:t>
            </a:r>
            <a:r>
              <a:rPr lang="tr-TR" sz="1400" dirty="0" smtClean="0"/>
              <a:t>ortamda hangi </a:t>
            </a:r>
            <a:r>
              <a:rPr lang="tr-TR" sz="1400" dirty="0"/>
              <a:t>danışanlarınızın grup yaşantısından ne ölçüde </a:t>
            </a:r>
            <a:r>
              <a:rPr lang="tr-TR" sz="1400" dirty="0" smtClean="0"/>
              <a:t>yararlandığını değerlendirmeye ilişkin </a:t>
            </a:r>
            <a:r>
              <a:rPr lang="tr-TR" sz="1400" dirty="0"/>
              <a:t>prosedürler oluşturmanız son derece önemlidir.</a:t>
            </a:r>
          </a:p>
        </p:txBody>
      </p:sp>
    </p:spTree>
    <p:extLst>
      <p:ext uri="{BB962C8B-B14F-4D97-AF65-F5344CB8AC3E}">
        <p14:creationId xmlns:p14="http://schemas.microsoft.com/office/powerpoint/2010/main" val="118427483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29507" y="627534"/>
            <a:ext cx="8146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 Oluşturmada Yardımcı Liderlik Sorunları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494564" y="2211710"/>
            <a:ext cx="82168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Üyeleri bir grup yaşantısına hazırlamanın önemini vurgulamıştık</a:t>
            </a:r>
            <a:r>
              <a:rPr lang="tr-TR" sz="1400" dirty="0" smtClean="0"/>
              <a:t>.</a:t>
            </a:r>
          </a:p>
          <a:p>
            <a:endParaRPr lang="tr-TR" sz="1400" dirty="0"/>
          </a:p>
          <a:p>
            <a:r>
              <a:rPr lang="tr-TR" sz="1400" dirty="0" smtClean="0"/>
              <a:t>Yardımcı liderlerin de </a:t>
            </a:r>
            <a:r>
              <a:rPr lang="tr-TR" sz="1400" dirty="0"/>
              <a:t>bir grup için kendilerini hazırlamaları gerekmektedir. </a:t>
            </a:r>
            <a:endParaRPr lang="tr-TR" sz="1400" dirty="0" smtClean="0"/>
          </a:p>
          <a:p>
            <a:endParaRPr lang="tr-TR" sz="1400" dirty="0"/>
          </a:p>
          <a:p>
            <a:r>
              <a:rPr lang="tr-TR" sz="1400" dirty="0" smtClean="0"/>
              <a:t>Yardımcı liderler bir </a:t>
            </a:r>
            <a:r>
              <a:rPr lang="tr-TR" sz="1400" dirty="0"/>
              <a:t>grubun oluşumu öncesinde tanıştıklarında, grup üzerinde önemli bir </a:t>
            </a:r>
            <a:r>
              <a:rPr lang="tr-TR" sz="1400" dirty="0" smtClean="0"/>
              <a:t>etkiye sahip </a:t>
            </a:r>
            <a:r>
              <a:rPr lang="tr-TR" sz="1400" dirty="0"/>
              <a:t>olacak şekilde kendi felsefelerini ve liderlik tarzlarını araştırabilir ve </a:t>
            </a:r>
            <a:r>
              <a:rPr lang="tr-TR" sz="1400" dirty="0" smtClean="0"/>
              <a:t>ilişkilerini geliştirebilirler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79825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BÖLÜM3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BÖLÜM3</Template>
  <TotalTime>201</TotalTime>
  <Words>975</Words>
  <Application>Microsoft Office PowerPoint</Application>
  <PresentationFormat>Ekran Gösterisi (16:9)</PresentationFormat>
  <Paragraphs>128</Paragraphs>
  <Slides>18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BÖLÜM3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Taliha</dc:creator>
  <cp:lastModifiedBy>Taliha</cp:lastModifiedBy>
  <cp:revision>5</cp:revision>
  <dcterms:created xsi:type="dcterms:W3CDTF">2017-01-31T09:07:37Z</dcterms:created>
  <dcterms:modified xsi:type="dcterms:W3CDTF">2017-02-01T11:38:46Z</dcterms:modified>
</cp:coreProperties>
</file>