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  <p:sldId id="275" r:id="rId21"/>
    <p:sldId id="277" r:id="rId22"/>
    <p:sldId id="276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92" r:id="rId34"/>
    <p:sldId id="294" r:id="rId35"/>
    <p:sldId id="293" r:id="rId36"/>
    <p:sldId id="295" r:id="rId37"/>
    <p:sldId id="296" r:id="rId38"/>
    <p:sldId id="297" r:id="rId39"/>
    <p:sldId id="299" r:id="rId40"/>
    <p:sldId id="298" r:id="rId41"/>
    <p:sldId id="289" r:id="rId42"/>
    <p:sldId id="300" r:id="rId4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1E96E1-48FB-47BA-BC2A-3D3BADCFC808}" type="datetimeFigureOut">
              <a:rPr lang="tr-TR" smtClean="0"/>
              <a:t>21.12.2015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A368D6-B81C-44E0-A696-7CF95A5509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0055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368D6-B81C-44E0-A696-7CF95A550999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4195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21.12.2015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21.12.2015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21.12.2015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21.12.2015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21.12.2015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21.12.2015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21.12.2015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21.12.2015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21.12.2015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21.12.2015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21.12.2015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21.12.2015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9433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1763688" y="3356992"/>
            <a:ext cx="7200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6000" b="1" dirty="0">
                <a:solidFill>
                  <a:srgbClr val="A50021"/>
                </a:solidFill>
              </a:rPr>
              <a:t>Yakın İlişkiler</a:t>
            </a:r>
            <a:endParaRPr lang="tr-TR" sz="6000" b="1" spc="300" dirty="0">
              <a:solidFill>
                <a:srgbClr val="A50021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4211960" y="1988840"/>
            <a:ext cx="4200765" cy="12464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7500" b="1" spc="300" dirty="0" smtClean="0">
                <a:solidFill>
                  <a:srgbClr val="EA8704"/>
                </a:solidFill>
              </a:rPr>
              <a:t>BÖLÜM </a:t>
            </a:r>
            <a:r>
              <a:rPr lang="tr-TR" sz="7500" b="1" spc="300" dirty="0">
                <a:solidFill>
                  <a:srgbClr val="EA8704"/>
                </a:solidFill>
              </a:rPr>
              <a:t>9</a:t>
            </a:r>
          </a:p>
        </p:txBody>
      </p:sp>
      <p:cxnSp>
        <p:nvCxnSpPr>
          <p:cNvPr id="6" name="Düz Bağlayıcı 5"/>
          <p:cNvCxnSpPr/>
          <p:nvPr/>
        </p:nvCxnSpPr>
        <p:spPr>
          <a:xfrm>
            <a:off x="1835696" y="3235335"/>
            <a:ext cx="712879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9733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37"/>
          <p:cNvCxnSpPr/>
          <p:nvPr/>
        </p:nvCxnSpPr>
        <p:spPr>
          <a:xfrm>
            <a:off x="179512" y="6112701"/>
            <a:ext cx="8856984" cy="0"/>
          </a:xfrm>
          <a:prstGeom prst="line">
            <a:avLst/>
          </a:prstGeom>
          <a:ln w="31750" cap="rnd">
            <a:solidFill>
              <a:schemeClr val="tx1">
                <a:lumMod val="95000"/>
                <a:lumOff val="5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40"/>
          <p:cNvGrpSpPr/>
          <p:nvPr/>
        </p:nvGrpSpPr>
        <p:grpSpPr>
          <a:xfrm>
            <a:off x="1177283" y="6006703"/>
            <a:ext cx="182226" cy="182226"/>
            <a:chOff x="3189499" y="5160670"/>
            <a:chExt cx="118390" cy="118390"/>
          </a:xfrm>
        </p:grpSpPr>
        <p:sp>
          <p:nvSpPr>
            <p:cNvPr id="19" name="Oval 18"/>
            <p:cNvSpPr/>
            <p:nvPr/>
          </p:nvSpPr>
          <p:spPr>
            <a:xfrm>
              <a:off x="3189499" y="5160670"/>
              <a:ext cx="118390" cy="11839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3206750" y="5177921"/>
              <a:ext cx="83888" cy="8388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41"/>
          <p:cNvGrpSpPr/>
          <p:nvPr/>
        </p:nvGrpSpPr>
        <p:grpSpPr>
          <a:xfrm>
            <a:off x="2537500" y="6006703"/>
            <a:ext cx="182226" cy="182226"/>
            <a:chOff x="3189499" y="5160670"/>
            <a:chExt cx="118390" cy="118390"/>
          </a:xfrm>
        </p:grpSpPr>
        <p:sp>
          <p:nvSpPr>
            <p:cNvPr id="17" name="Oval 16"/>
            <p:cNvSpPr/>
            <p:nvPr/>
          </p:nvSpPr>
          <p:spPr>
            <a:xfrm>
              <a:off x="3189499" y="5160670"/>
              <a:ext cx="118390" cy="11839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3206750" y="5177921"/>
              <a:ext cx="83888" cy="8388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44"/>
          <p:cNvGrpSpPr/>
          <p:nvPr/>
        </p:nvGrpSpPr>
        <p:grpSpPr>
          <a:xfrm>
            <a:off x="4145469" y="6006703"/>
            <a:ext cx="182226" cy="182226"/>
            <a:chOff x="3189499" y="5160670"/>
            <a:chExt cx="118390" cy="118390"/>
          </a:xfrm>
        </p:grpSpPr>
        <p:sp>
          <p:nvSpPr>
            <p:cNvPr id="15" name="Oval 14"/>
            <p:cNvSpPr/>
            <p:nvPr/>
          </p:nvSpPr>
          <p:spPr>
            <a:xfrm>
              <a:off x="3189499" y="5160670"/>
              <a:ext cx="118390" cy="11839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3206750" y="5177921"/>
              <a:ext cx="83888" cy="8388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47"/>
          <p:cNvGrpSpPr/>
          <p:nvPr/>
        </p:nvGrpSpPr>
        <p:grpSpPr>
          <a:xfrm>
            <a:off x="5383386" y="6006703"/>
            <a:ext cx="182226" cy="182226"/>
            <a:chOff x="3189499" y="5160670"/>
            <a:chExt cx="118390" cy="118390"/>
          </a:xfrm>
        </p:grpSpPr>
        <p:sp>
          <p:nvSpPr>
            <p:cNvPr id="13" name="Oval 12"/>
            <p:cNvSpPr/>
            <p:nvPr/>
          </p:nvSpPr>
          <p:spPr>
            <a:xfrm>
              <a:off x="3189499" y="5160670"/>
              <a:ext cx="118390" cy="11839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3206750" y="5177921"/>
              <a:ext cx="83888" cy="83888"/>
            </a:xfrm>
            <a:prstGeom prst="ellipse">
              <a:avLst/>
            </a:prstGeom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50"/>
          <p:cNvGrpSpPr/>
          <p:nvPr/>
        </p:nvGrpSpPr>
        <p:grpSpPr>
          <a:xfrm>
            <a:off x="7162819" y="6006703"/>
            <a:ext cx="182226" cy="182226"/>
            <a:chOff x="3189499" y="5160670"/>
            <a:chExt cx="118390" cy="118390"/>
          </a:xfrm>
        </p:grpSpPr>
        <p:sp>
          <p:nvSpPr>
            <p:cNvPr id="11" name="Oval 10"/>
            <p:cNvSpPr/>
            <p:nvPr/>
          </p:nvSpPr>
          <p:spPr>
            <a:xfrm>
              <a:off x="3189499" y="5160670"/>
              <a:ext cx="118390" cy="11839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3206750" y="5177921"/>
              <a:ext cx="83888" cy="8388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161"/>
          <p:cNvGrpSpPr/>
          <p:nvPr/>
        </p:nvGrpSpPr>
        <p:grpSpPr>
          <a:xfrm>
            <a:off x="251521" y="2871812"/>
            <a:ext cx="2049482" cy="2993420"/>
            <a:chOff x="300623" y="3293057"/>
            <a:chExt cx="1644420" cy="2570758"/>
          </a:xfrm>
        </p:grpSpPr>
        <p:sp>
          <p:nvSpPr>
            <p:cNvPr id="22" name="Oval 21"/>
            <p:cNvSpPr/>
            <p:nvPr/>
          </p:nvSpPr>
          <p:spPr>
            <a:xfrm>
              <a:off x="339365" y="3293057"/>
              <a:ext cx="1605678" cy="1605679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71"/>
            <p:cNvGrpSpPr/>
            <p:nvPr/>
          </p:nvGrpSpPr>
          <p:grpSpPr>
            <a:xfrm>
              <a:off x="300623" y="3316095"/>
              <a:ext cx="1641289" cy="1016005"/>
              <a:chOff x="695538" y="107712"/>
              <a:chExt cx="1641289" cy="1016005"/>
            </a:xfrm>
          </p:grpSpPr>
          <p:sp>
            <p:nvSpPr>
              <p:cNvPr id="28" name="Rectangle 72"/>
              <p:cNvSpPr/>
              <p:nvPr/>
            </p:nvSpPr>
            <p:spPr>
              <a:xfrm>
                <a:off x="695538" y="515782"/>
                <a:ext cx="1641289" cy="6079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tr-TR" sz="2000" b="1" dirty="0"/>
                  <a:t>YAKIN İLİŞKİNİN BİLEŞENLERİ</a:t>
                </a:r>
                <a:endParaRPr lang="en-US" sz="2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29" name="TextBox 73"/>
              <p:cNvSpPr txBox="1"/>
              <p:nvPr/>
            </p:nvSpPr>
            <p:spPr>
              <a:xfrm flipH="1">
                <a:off x="977081" y="107712"/>
                <a:ext cx="108903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 smtClean="0">
                    <a:solidFill>
                      <a:schemeClr val="accent5"/>
                    </a:solidFill>
                    <a:latin typeface="Britannic Bold" panose="020B0903060703020204" pitchFamily="34" charset="0"/>
                  </a:rPr>
                  <a:t>1</a:t>
                </a:r>
                <a:endParaRPr lang="en-US" sz="1050" b="1" dirty="0">
                  <a:solidFill>
                    <a:schemeClr val="accent5"/>
                  </a:solidFill>
                  <a:latin typeface="Britannic Bold" panose="020B0903060703020204" pitchFamily="34" charset="0"/>
                </a:endParaRPr>
              </a:p>
            </p:txBody>
          </p:sp>
        </p:grpSp>
        <p:grpSp>
          <p:nvGrpSpPr>
            <p:cNvPr id="24" name="Group 3"/>
            <p:cNvGrpSpPr/>
            <p:nvPr/>
          </p:nvGrpSpPr>
          <p:grpSpPr>
            <a:xfrm>
              <a:off x="848879" y="4555839"/>
              <a:ext cx="579824" cy="1307976"/>
              <a:chOff x="848879" y="4620234"/>
              <a:chExt cx="579824" cy="1307976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933163" y="5561492"/>
                <a:ext cx="366718" cy="366718"/>
              </a:xfrm>
              <a:prstGeom prst="ellips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508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890876" y="5147949"/>
                <a:ext cx="471610" cy="500123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848879" y="4620234"/>
                <a:ext cx="579824" cy="66446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0" name="Group 162"/>
          <p:cNvGrpSpPr/>
          <p:nvPr/>
        </p:nvGrpSpPr>
        <p:grpSpPr>
          <a:xfrm>
            <a:off x="1558161" y="1107549"/>
            <a:ext cx="2140905" cy="4539531"/>
            <a:chOff x="1202202" y="1107549"/>
            <a:chExt cx="2140905" cy="4539531"/>
          </a:xfrm>
        </p:grpSpPr>
        <p:sp>
          <p:nvSpPr>
            <p:cNvPr id="31" name="Oval 30"/>
            <p:cNvSpPr/>
            <p:nvPr/>
          </p:nvSpPr>
          <p:spPr>
            <a:xfrm>
              <a:off x="1202202" y="1107549"/>
              <a:ext cx="2140905" cy="214090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62"/>
            <p:cNvGrpSpPr/>
            <p:nvPr/>
          </p:nvGrpSpPr>
          <p:grpSpPr>
            <a:xfrm>
              <a:off x="1349822" y="1142923"/>
              <a:ext cx="1860803" cy="1554263"/>
              <a:chOff x="628722" y="-56075"/>
              <a:chExt cx="1860803" cy="1554263"/>
            </a:xfrm>
          </p:grpSpPr>
          <p:sp>
            <p:nvSpPr>
              <p:cNvPr id="41" name="Rectangle 63"/>
              <p:cNvSpPr/>
              <p:nvPr/>
            </p:nvSpPr>
            <p:spPr>
              <a:xfrm>
                <a:off x="628722" y="436359"/>
                <a:ext cx="1860803" cy="10618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tr-TR" sz="2100" b="1" dirty="0"/>
                  <a:t>İLK ETKİLEŞİM VE İLİŞKİ GELİŞİMİ</a:t>
                </a:r>
                <a:endParaRPr lang="en-US" sz="2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TextBox 64"/>
              <p:cNvSpPr txBox="1"/>
              <p:nvPr/>
            </p:nvSpPr>
            <p:spPr>
              <a:xfrm flipH="1">
                <a:off x="724552" y="-56075"/>
                <a:ext cx="1654004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chemeClr val="accent4"/>
                    </a:solidFill>
                    <a:latin typeface="Britannic Bold" panose="020B0903060703020204" pitchFamily="34" charset="0"/>
                  </a:rPr>
                  <a:t>2</a:t>
                </a:r>
                <a:endParaRPr lang="en-US" sz="1200" b="1" dirty="0">
                  <a:solidFill>
                    <a:schemeClr val="accent4"/>
                  </a:solidFill>
                  <a:latin typeface="Britannic Bold" panose="020B0903060703020204" pitchFamily="34" charset="0"/>
                </a:endParaRPr>
              </a:p>
            </p:txBody>
          </p:sp>
        </p:grpSp>
        <p:grpSp>
          <p:nvGrpSpPr>
            <p:cNvPr id="33" name="Group 57"/>
            <p:cNvGrpSpPr/>
            <p:nvPr/>
          </p:nvGrpSpPr>
          <p:grpSpPr>
            <a:xfrm>
              <a:off x="1876189" y="2871812"/>
              <a:ext cx="792930" cy="2775268"/>
              <a:chOff x="1876189" y="2936207"/>
              <a:chExt cx="792930" cy="2775268"/>
            </a:xfrm>
          </p:grpSpPr>
          <p:sp>
            <p:nvSpPr>
              <p:cNvPr id="34" name="Oval 33"/>
              <p:cNvSpPr/>
              <p:nvPr/>
            </p:nvSpPr>
            <p:spPr>
              <a:xfrm>
                <a:off x="2143803" y="5453772"/>
                <a:ext cx="257703" cy="257703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50800" dist="635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2089287" y="4844174"/>
                <a:ext cx="366734" cy="366734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50800" dist="635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2012476" y="4217275"/>
                <a:ext cx="520357" cy="520358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508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1970355" y="3654804"/>
                <a:ext cx="604599" cy="604599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8" name="Group 56"/>
              <p:cNvGrpSpPr/>
              <p:nvPr/>
            </p:nvGrpSpPr>
            <p:grpSpPr>
              <a:xfrm>
                <a:off x="1876189" y="2936207"/>
                <a:ext cx="792930" cy="792930"/>
                <a:chOff x="1876189" y="2936207"/>
                <a:chExt cx="792930" cy="792930"/>
              </a:xfrm>
            </p:grpSpPr>
            <p:sp>
              <p:nvSpPr>
                <p:cNvPr id="39" name="Oval 38"/>
                <p:cNvSpPr/>
                <p:nvPr/>
              </p:nvSpPr>
              <p:spPr>
                <a:xfrm>
                  <a:off x="1876189" y="2936207"/>
                  <a:ext cx="792930" cy="79293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TextBox 118"/>
                <p:cNvSpPr txBox="1"/>
                <p:nvPr/>
              </p:nvSpPr>
              <p:spPr>
                <a:xfrm>
                  <a:off x="1974481" y="3163395"/>
                  <a:ext cx="596347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 smtClean="0">
                      <a:solidFill>
                        <a:schemeClr val="bg1"/>
                      </a:solidFill>
                      <a:latin typeface="Agency FB" panose="020B0503020202020204" pitchFamily="34" charset="0"/>
                    </a:rPr>
                    <a:t>2015</a:t>
                  </a:r>
                  <a:endParaRPr lang="en-US" sz="1600" b="1" dirty="0">
                    <a:solidFill>
                      <a:schemeClr val="bg1"/>
                    </a:solidFill>
                    <a:latin typeface="Agency FB" panose="020B0503020202020204" pitchFamily="34" charset="0"/>
                  </a:endParaRPr>
                </a:p>
              </p:txBody>
            </p:sp>
          </p:grpSp>
        </p:grpSp>
      </p:grpSp>
      <p:grpSp>
        <p:nvGrpSpPr>
          <p:cNvPr id="43" name="Group 163"/>
          <p:cNvGrpSpPr/>
          <p:nvPr/>
        </p:nvGrpSpPr>
        <p:grpSpPr>
          <a:xfrm>
            <a:off x="3299936" y="2266623"/>
            <a:ext cx="1873293" cy="3678615"/>
            <a:chOff x="2943977" y="2266623"/>
            <a:chExt cx="1873293" cy="3678615"/>
          </a:xfrm>
        </p:grpSpPr>
        <p:sp>
          <p:nvSpPr>
            <p:cNvPr id="44" name="Oval 43"/>
            <p:cNvSpPr/>
            <p:nvPr/>
          </p:nvSpPr>
          <p:spPr>
            <a:xfrm>
              <a:off x="2943977" y="2390601"/>
              <a:ext cx="1873293" cy="187329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5" name="Group 77"/>
            <p:cNvGrpSpPr/>
            <p:nvPr/>
          </p:nvGrpSpPr>
          <p:grpSpPr>
            <a:xfrm>
              <a:off x="3027019" y="2266623"/>
              <a:ext cx="1707217" cy="1268373"/>
              <a:chOff x="697950" y="-67254"/>
              <a:chExt cx="1707217" cy="1268373"/>
            </a:xfrm>
          </p:grpSpPr>
          <p:sp>
            <p:nvSpPr>
              <p:cNvPr id="51" name="Rectangle 78"/>
              <p:cNvSpPr/>
              <p:nvPr/>
            </p:nvSpPr>
            <p:spPr>
              <a:xfrm>
                <a:off x="697950" y="785621"/>
                <a:ext cx="1707217" cy="41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tr-TR" sz="2100" b="1" dirty="0"/>
                  <a:t>ARKADAŞLIK</a:t>
                </a:r>
                <a:endParaRPr lang="en-US" sz="2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" name="TextBox 79"/>
              <p:cNvSpPr txBox="1"/>
              <p:nvPr/>
            </p:nvSpPr>
            <p:spPr>
              <a:xfrm flipH="1">
                <a:off x="715926" y="-67254"/>
                <a:ext cx="1654004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chemeClr val="accent6"/>
                    </a:solidFill>
                    <a:latin typeface="Britannic Bold" panose="020B0903060703020204" pitchFamily="34" charset="0"/>
                  </a:rPr>
                  <a:t>3</a:t>
                </a:r>
                <a:endParaRPr lang="en-US" sz="1200" b="1" dirty="0">
                  <a:solidFill>
                    <a:schemeClr val="accent6"/>
                  </a:solidFill>
                  <a:latin typeface="Britannic Bold" panose="020B0903060703020204" pitchFamily="34" charset="0"/>
                </a:endParaRPr>
              </a:p>
            </p:txBody>
          </p:sp>
        </p:grpSp>
        <p:grpSp>
          <p:nvGrpSpPr>
            <p:cNvPr id="46" name="Group 60"/>
            <p:cNvGrpSpPr/>
            <p:nvPr/>
          </p:nvGrpSpPr>
          <p:grpSpPr>
            <a:xfrm>
              <a:off x="3484158" y="3986844"/>
              <a:ext cx="792930" cy="1958394"/>
              <a:chOff x="3484158" y="4051239"/>
              <a:chExt cx="792930" cy="1958394"/>
            </a:xfrm>
          </p:grpSpPr>
          <p:sp>
            <p:nvSpPr>
              <p:cNvPr id="47" name="Oval 46"/>
              <p:cNvSpPr/>
              <p:nvPr/>
            </p:nvSpPr>
            <p:spPr>
              <a:xfrm>
                <a:off x="3751772" y="5751930"/>
                <a:ext cx="257703" cy="257703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50800" dist="635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3697256" y="5257992"/>
                <a:ext cx="366734" cy="366734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508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3620444" y="4737634"/>
                <a:ext cx="520358" cy="520358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3484158" y="4051239"/>
                <a:ext cx="792930" cy="79293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3" name="Group 164"/>
          <p:cNvGrpSpPr/>
          <p:nvPr/>
        </p:nvGrpSpPr>
        <p:grpSpPr>
          <a:xfrm>
            <a:off x="4480423" y="577538"/>
            <a:ext cx="2045312" cy="5240675"/>
            <a:chOff x="4124464" y="577538"/>
            <a:chExt cx="2045312" cy="5240675"/>
          </a:xfrm>
        </p:grpSpPr>
        <p:sp>
          <p:nvSpPr>
            <p:cNvPr id="54" name="Oval 53"/>
            <p:cNvSpPr/>
            <p:nvPr/>
          </p:nvSpPr>
          <p:spPr>
            <a:xfrm>
              <a:off x="4181894" y="615105"/>
              <a:ext cx="1873293" cy="187329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5" name="Group 68"/>
            <p:cNvGrpSpPr/>
            <p:nvPr/>
          </p:nvGrpSpPr>
          <p:grpSpPr>
            <a:xfrm>
              <a:off x="4124464" y="577538"/>
              <a:ext cx="2045312" cy="1343545"/>
              <a:chOff x="557478" y="4790"/>
              <a:chExt cx="2045312" cy="1343545"/>
            </a:xfrm>
          </p:grpSpPr>
          <p:sp>
            <p:nvSpPr>
              <p:cNvPr id="64" name="Rectangle 69"/>
              <p:cNvSpPr/>
              <p:nvPr/>
            </p:nvSpPr>
            <p:spPr>
              <a:xfrm>
                <a:off x="557478" y="609671"/>
                <a:ext cx="2045312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tr-TR" sz="2100" b="1" dirty="0"/>
                  <a:t>ROMANTİK SEVGİ</a:t>
                </a:r>
                <a:endParaRPr lang="en-US" sz="2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5" name="TextBox 70"/>
              <p:cNvSpPr txBox="1"/>
              <p:nvPr/>
            </p:nvSpPr>
            <p:spPr>
              <a:xfrm flipH="1">
                <a:off x="724552" y="4790"/>
                <a:ext cx="1654004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chemeClr val="accent1"/>
                    </a:solidFill>
                    <a:latin typeface="Britannic Bold" panose="020B0903060703020204" pitchFamily="34" charset="0"/>
                  </a:rPr>
                  <a:t>4</a:t>
                </a:r>
                <a:endParaRPr lang="en-US" sz="1200" b="1" dirty="0">
                  <a:solidFill>
                    <a:schemeClr val="accent1"/>
                  </a:solidFill>
                  <a:latin typeface="Britannic Bold" panose="020B0903060703020204" pitchFamily="34" charset="0"/>
                </a:endParaRPr>
              </a:p>
            </p:txBody>
          </p:sp>
        </p:grpSp>
        <p:grpSp>
          <p:nvGrpSpPr>
            <p:cNvPr id="56" name="Group 155"/>
            <p:cNvGrpSpPr/>
            <p:nvPr/>
          </p:nvGrpSpPr>
          <p:grpSpPr>
            <a:xfrm>
              <a:off x="4734954" y="2166272"/>
              <a:ext cx="792930" cy="3651941"/>
              <a:chOff x="4734954" y="2230667"/>
              <a:chExt cx="792930" cy="3651941"/>
            </a:xfrm>
          </p:grpSpPr>
          <p:sp>
            <p:nvSpPr>
              <p:cNvPr id="57" name="Oval 56"/>
              <p:cNvSpPr/>
              <p:nvPr/>
            </p:nvSpPr>
            <p:spPr>
              <a:xfrm>
                <a:off x="4829120" y="2954217"/>
                <a:ext cx="604599" cy="60459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4871240" y="3643075"/>
                <a:ext cx="520358" cy="520358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4948052" y="4289765"/>
                <a:ext cx="366734" cy="366734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50800" dist="1905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4962944" y="4807684"/>
                <a:ext cx="336950" cy="336950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508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5002568" y="5323083"/>
                <a:ext cx="257703" cy="257703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50800" dist="1016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Oval 61"/>
              <p:cNvSpPr/>
              <p:nvPr/>
            </p:nvSpPr>
            <p:spPr>
              <a:xfrm flipH="1">
                <a:off x="5039979" y="5699728"/>
                <a:ext cx="182880" cy="18288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50800" dist="635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4734954" y="2230667"/>
                <a:ext cx="792930" cy="79293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6" name="Group 165"/>
          <p:cNvGrpSpPr/>
          <p:nvPr/>
        </p:nvGrpSpPr>
        <p:grpSpPr>
          <a:xfrm>
            <a:off x="6124009" y="1449002"/>
            <a:ext cx="2259846" cy="4417398"/>
            <a:chOff x="5768050" y="1449002"/>
            <a:chExt cx="2259846" cy="4417398"/>
          </a:xfrm>
        </p:grpSpPr>
        <p:sp>
          <p:nvSpPr>
            <p:cNvPr id="67" name="Oval 66"/>
            <p:cNvSpPr/>
            <p:nvPr/>
          </p:nvSpPr>
          <p:spPr>
            <a:xfrm>
              <a:off x="5768050" y="1449002"/>
              <a:ext cx="2259846" cy="2259846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8" name="Group 65"/>
            <p:cNvGrpSpPr/>
            <p:nvPr/>
          </p:nvGrpSpPr>
          <p:grpSpPr>
            <a:xfrm>
              <a:off x="5945542" y="1514625"/>
              <a:ext cx="1991122" cy="1482327"/>
              <a:chOff x="599123" y="-85297"/>
              <a:chExt cx="1991122" cy="1482327"/>
            </a:xfrm>
          </p:grpSpPr>
          <p:sp>
            <p:nvSpPr>
              <p:cNvPr id="75" name="Rectangle 66"/>
              <p:cNvSpPr/>
              <p:nvPr/>
            </p:nvSpPr>
            <p:spPr>
              <a:xfrm>
                <a:off x="599123" y="658366"/>
                <a:ext cx="1991122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tr-TR" sz="2100" b="1" dirty="0"/>
                  <a:t>YAKIN İLİŞKİ PERSPEKTİFLERİ</a:t>
                </a:r>
                <a:endParaRPr lang="en-US" sz="2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6" name="TextBox 67"/>
              <p:cNvSpPr txBox="1"/>
              <p:nvPr/>
            </p:nvSpPr>
            <p:spPr>
              <a:xfrm flipH="1">
                <a:off x="708768" y="-85297"/>
                <a:ext cx="1654004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chemeClr val="accent2">
                        <a:lumMod val="75000"/>
                      </a:schemeClr>
                    </a:solidFill>
                    <a:latin typeface="Britannic Bold" panose="020B0903060703020204" pitchFamily="34" charset="0"/>
                  </a:rPr>
                  <a:t>5</a:t>
                </a:r>
                <a:endParaRPr lang="en-US" sz="1200" b="1" dirty="0">
                  <a:solidFill>
                    <a:schemeClr val="accent2">
                      <a:lumMod val="75000"/>
                    </a:schemeClr>
                  </a:solidFill>
                  <a:latin typeface="Britannic Bold" panose="020B0903060703020204" pitchFamily="34" charset="0"/>
                </a:endParaRPr>
              </a:p>
            </p:txBody>
          </p:sp>
        </p:grpSp>
        <p:grpSp>
          <p:nvGrpSpPr>
            <p:cNvPr id="69" name="Group 157"/>
            <p:cNvGrpSpPr/>
            <p:nvPr/>
          </p:nvGrpSpPr>
          <p:grpSpPr>
            <a:xfrm>
              <a:off x="6501508" y="3470964"/>
              <a:ext cx="792930" cy="2395436"/>
              <a:chOff x="6501508" y="3535359"/>
              <a:chExt cx="792930" cy="2395436"/>
            </a:xfrm>
          </p:grpSpPr>
          <p:sp>
            <p:nvSpPr>
              <p:cNvPr id="70" name="Oval 69"/>
              <p:cNvSpPr/>
              <p:nvPr/>
            </p:nvSpPr>
            <p:spPr>
              <a:xfrm>
                <a:off x="6714606" y="5251698"/>
                <a:ext cx="366734" cy="366734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50800" dist="1905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/>
              <p:cNvSpPr/>
              <p:nvPr/>
            </p:nvSpPr>
            <p:spPr>
              <a:xfrm>
                <a:off x="6768135" y="5656475"/>
                <a:ext cx="274320" cy="27432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508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/>
              <p:cNvSpPr/>
              <p:nvPr/>
            </p:nvSpPr>
            <p:spPr>
              <a:xfrm>
                <a:off x="6637794" y="4723014"/>
                <a:ext cx="520358" cy="52035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6595674" y="4144956"/>
                <a:ext cx="604599" cy="60459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6501508" y="3535359"/>
                <a:ext cx="792930" cy="79293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47380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750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Yakın İlişkinin Bileşenleri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07504" y="2551837"/>
            <a:ext cx="89289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700" dirty="0"/>
              <a:t>Genellikle </a:t>
            </a:r>
            <a:r>
              <a:rPr lang="tr-TR" sz="2700" b="1" dirty="0"/>
              <a:t>yakın  ilişkiler</a:t>
            </a:r>
            <a:r>
              <a:rPr lang="tr-TR" sz="2700" dirty="0"/>
              <a:t>; önemli, karşılıklı bağımlı ve dayanıklıdır. Bir başka deyişle, yakın ilişki yaşayan insanlar ilişkilerini devam ettirebilmek için çok zaman ve enerji harcarlar ve ilişkideki bir kişinin söylediği öteki kişiyi etkiler.</a:t>
            </a:r>
          </a:p>
        </p:txBody>
      </p:sp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750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İlk Etkileşim ve İlişki Gelişimi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07504" y="2256254"/>
            <a:ext cx="892899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700" dirty="0"/>
              <a:t> İlişkiye başlamada etkilenme, birinci istektir. Bireyler faktörlerin birçok kısmını öteki bireyin cazibesinin değerini belirlemek için kullanır.</a:t>
            </a:r>
          </a:p>
        </p:txBody>
      </p:sp>
      <p:sp>
        <p:nvSpPr>
          <p:cNvPr id="4" name="Dikdörtgen 3"/>
          <p:cNvSpPr/>
          <p:nvPr/>
        </p:nvSpPr>
        <p:spPr>
          <a:xfrm>
            <a:off x="107504" y="4233862"/>
            <a:ext cx="89289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700" dirty="0"/>
              <a:t>Üstelik ilişki iki yönlü bir yol olduğundan değişkenler arasında karışık etkileşimler olabilir. </a:t>
            </a:r>
          </a:p>
        </p:txBody>
      </p:sp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750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İlk Etkileşim ve İlişki Gelişimi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1520" y="1484784"/>
            <a:ext cx="290451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tr-TR" sz="2700" dirty="0"/>
              <a:t>İlk Karşılaşmalar</a:t>
            </a:r>
          </a:p>
        </p:txBody>
      </p:sp>
      <p:sp>
        <p:nvSpPr>
          <p:cNvPr id="5" name="Dikdörtgen 4"/>
          <p:cNvSpPr/>
          <p:nvPr/>
        </p:nvSpPr>
        <p:spPr>
          <a:xfrm>
            <a:off x="683568" y="2060848"/>
            <a:ext cx="1154355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500" dirty="0"/>
              <a:t>Yakınlık</a:t>
            </a:r>
          </a:p>
        </p:txBody>
      </p:sp>
      <p:sp>
        <p:nvSpPr>
          <p:cNvPr id="6" name="Dikdörtgen 5"/>
          <p:cNvSpPr/>
          <p:nvPr/>
        </p:nvSpPr>
        <p:spPr>
          <a:xfrm>
            <a:off x="107504" y="3170292"/>
            <a:ext cx="892899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700" dirty="0"/>
              <a:t>Çekicilik genellikle yakınlığa bağlıdır. İnsanlar aynı anda aynı yerde olmalıdırlar. </a:t>
            </a:r>
            <a:r>
              <a:rPr lang="tr-TR" sz="2700" b="1" dirty="0"/>
              <a:t>Yakınlık</a:t>
            </a:r>
            <a:r>
              <a:rPr lang="tr-TR" sz="2700" dirty="0"/>
              <a:t> coğrafik, </a:t>
            </a:r>
            <a:r>
              <a:rPr lang="tr-TR" sz="2700" dirty="0" err="1"/>
              <a:t>ikametgâhsal</a:t>
            </a:r>
            <a:r>
              <a:rPr lang="tr-TR" sz="2700" dirty="0"/>
              <a:t>  ve öteki türdeki mekânsal yakınlıkları temsil eder. </a:t>
            </a:r>
          </a:p>
        </p:txBody>
      </p:sp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750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İlk Etkileşim ve İlişki Gelişimi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1520" y="1484784"/>
            <a:ext cx="290451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tr-TR" sz="2700" dirty="0"/>
              <a:t>İlk Karşılaşmalar</a:t>
            </a:r>
          </a:p>
        </p:txBody>
      </p:sp>
      <p:sp>
        <p:nvSpPr>
          <p:cNvPr id="4" name="Dikdörtgen 3"/>
          <p:cNvSpPr/>
          <p:nvPr/>
        </p:nvSpPr>
        <p:spPr>
          <a:xfrm>
            <a:off x="683568" y="2060848"/>
            <a:ext cx="118494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500" dirty="0"/>
              <a:t>Aşinalık</a:t>
            </a:r>
          </a:p>
        </p:txBody>
      </p:sp>
      <p:sp>
        <p:nvSpPr>
          <p:cNvPr id="5" name="Dikdörtgen 4"/>
          <p:cNvSpPr/>
          <p:nvPr/>
        </p:nvSpPr>
        <p:spPr>
          <a:xfrm>
            <a:off x="107504" y="3186842"/>
            <a:ext cx="89289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700" dirty="0"/>
              <a:t>Muhtemelen haftanın birkaç günü okula giderken benzer yolu kullanıyorsunuzdur. Zamanla yolunuzdaki bir kaç tanıdık yüzü fark etmeye başlayacaksınız. Bu insanlara hiç gıcıklık yaptığınızı veya gülümsediğinizi fark ettiniz mi? </a:t>
            </a:r>
          </a:p>
        </p:txBody>
      </p:sp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750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İlk Etkileşim ve İlişki Gelişimi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1520" y="1484784"/>
            <a:ext cx="290451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tr-TR" sz="2700" dirty="0"/>
              <a:t>İlk Karşılaşmalar</a:t>
            </a:r>
          </a:p>
        </p:txBody>
      </p:sp>
      <p:sp>
        <p:nvSpPr>
          <p:cNvPr id="4" name="Dikdörtgen 3"/>
          <p:cNvSpPr/>
          <p:nvPr/>
        </p:nvSpPr>
        <p:spPr>
          <a:xfrm>
            <a:off x="683568" y="2060848"/>
            <a:ext cx="118494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500" dirty="0"/>
              <a:t>Aşinalık</a:t>
            </a:r>
          </a:p>
        </p:txBody>
      </p:sp>
      <p:sp>
        <p:nvSpPr>
          <p:cNvPr id="5" name="Dikdörtgen 4"/>
          <p:cNvSpPr/>
          <p:nvPr/>
        </p:nvSpPr>
        <p:spPr>
          <a:xfrm>
            <a:off x="107504" y="3314308"/>
            <a:ext cx="892899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700" dirty="0"/>
              <a:t>Eğer yaptıysanız, fazla maruz kalma etkisi veya sık gördüğünüz kişiye karşı hayali uyaranlardan dolayı pozitif duygularınızın artması deneyimini yaşadınız</a:t>
            </a:r>
          </a:p>
        </p:txBody>
      </p:sp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750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İlk Etkileşim ve İlişki Gelişimi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1520" y="1484784"/>
            <a:ext cx="290451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tr-TR" sz="2700" dirty="0"/>
              <a:t>İlk Karşılaşmalar</a:t>
            </a:r>
          </a:p>
        </p:txBody>
      </p:sp>
      <p:sp>
        <p:nvSpPr>
          <p:cNvPr id="4" name="Dikdörtgen 3"/>
          <p:cNvSpPr/>
          <p:nvPr/>
        </p:nvSpPr>
        <p:spPr>
          <a:xfrm>
            <a:off x="683568" y="2060848"/>
            <a:ext cx="2235164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500" dirty="0"/>
              <a:t>Fiziksel Çekicilik</a:t>
            </a:r>
          </a:p>
        </p:txBody>
      </p:sp>
      <p:sp>
        <p:nvSpPr>
          <p:cNvPr id="5" name="Dikdörtgen 4"/>
          <p:cNvSpPr/>
          <p:nvPr/>
        </p:nvSpPr>
        <p:spPr>
          <a:xfrm>
            <a:off x="107504" y="3258850"/>
            <a:ext cx="89289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700" dirty="0"/>
              <a:t>Fiziksel çekicilik, ilk yüz yüze karşılaşmalarda başlıca rolü oynar. Diğer bir ifadeyle, çoğu insan “Güzellik sadece deri kalınlığıdır.” ve “Kitabı kapağına bakarak değerlendiremezsin.” gibi  klişelere önem vermez.  </a:t>
            </a:r>
          </a:p>
        </p:txBody>
      </p:sp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106559"/>
            <a:ext cx="5693570" cy="4351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839712"/>
            <a:ext cx="7134821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5940152" y="1487784"/>
            <a:ext cx="151819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750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İlk Etkileşim ve İlişki Gelişimi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1520" y="1484784"/>
            <a:ext cx="290451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tr-TR" sz="2700" dirty="0"/>
              <a:t>İlk Karşılaşmalar</a:t>
            </a:r>
          </a:p>
        </p:txBody>
      </p:sp>
      <p:sp>
        <p:nvSpPr>
          <p:cNvPr id="5" name="Dikdörtgen 4"/>
          <p:cNvSpPr/>
          <p:nvPr/>
        </p:nvSpPr>
        <p:spPr>
          <a:xfrm>
            <a:off x="107505" y="3244334"/>
            <a:ext cx="892899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700" b="1" dirty="0"/>
              <a:t>Denkleştirme hipotezi</a:t>
            </a:r>
            <a:r>
              <a:rPr lang="tr-TR" sz="2700" dirty="0"/>
              <a:t>, birbirine yakın derecede fiziksel çekiciliği olan insanları birbirine karşı çekilmesini önermektedir. </a:t>
            </a:r>
          </a:p>
        </p:txBody>
      </p:sp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750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İlk Etkileşim ve İlişki Gelişimi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1520" y="1484784"/>
            <a:ext cx="290451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tr-TR" sz="2700" dirty="0"/>
              <a:t>İlk Karşılaşmalar</a:t>
            </a:r>
          </a:p>
        </p:txBody>
      </p:sp>
      <p:sp>
        <p:nvSpPr>
          <p:cNvPr id="5" name="Dikdörtgen 4"/>
          <p:cNvSpPr/>
          <p:nvPr/>
        </p:nvSpPr>
        <p:spPr>
          <a:xfrm>
            <a:off x="107504" y="3284984"/>
            <a:ext cx="892899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700" dirty="0"/>
              <a:t>Her türün üremek ve yavrularını besleme kararını, </a:t>
            </a:r>
            <a:r>
              <a:rPr lang="tr-TR" sz="2700" dirty="0" smtClean="0"/>
              <a:t>              yapması </a:t>
            </a:r>
            <a:r>
              <a:rPr lang="tr-TR" sz="2700" dirty="0"/>
              <a:t>gereken yatırıma ‒zaman, enerji ve yaşamsal risk‒ bağlanmasına </a:t>
            </a:r>
            <a:r>
              <a:rPr lang="tr-TR" sz="2700" b="1" dirty="0"/>
              <a:t>ebeveyn yatırım teorisi </a:t>
            </a:r>
            <a:r>
              <a:rPr lang="tr-TR" sz="2700" dirty="0"/>
              <a:t>denir </a:t>
            </a:r>
          </a:p>
        </p:txBody>
      </p:sp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750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İlk Etkileşim ve İlişki Gelişimi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1520" y="1484784"/>
            <a:ext cx="290451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tr-TR" sz="2700" dirty="0"/>
              <a:t>İlk Karşılaşmalar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92" y="2273697"/>
            <a:ext cx="8175018" cy="2593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227612"/>
            <a:ext cx="5651412" cy="577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750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İlk Etkileşim ve İlişki Gelişimi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1520" y="1484784"/>
            <a:ext cx="179106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tr-TR" sz="2700" dirty="0"/>
              <a:t>Tanışma</a:t>
            </a:r>
          </a:p>
        </p:txBody>
      </p:sp>
      <p:sp>
        <p:nvSpPr>
          <p:cNvPr id="4" name="Dikdörtgen 3"/>
          <p:cNvSpPr/>
          <p:nvPr/>
        </p:nvSpPr>
        <p:spPr>
          <a:xfrm>
            <a:off x="755576" y="2060848"/>
            <a:ext cx="2618474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500" dirty="0"/>
              <a:t>Karşılıklı Hoşlanma</a:t>
            </a:r>
          </a:p>
        </p:txBody>
      </p:sp>
      <p:sp>
        <p:nvSpPr>
          <p:cNvPr id="5" name="Dikdörtgen 4"/>
          <p:cNvSpPr/>
          <p:nvPr/>
        </p:nvSpPr>
        <p:spPr>
          <a:xfrm>
            <a:off x="107504" y="3369766"/>
            <a:ext cx="89289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700" b="1" dirty="0"/>
              <a:t>Karşılıklı hoşlanma</a:t>
            </a:r>
            <a:r>
              <a:rPr lang="tr-TR" sz="2700" dirty="0"/>
              <a:t>, birçok hoşlandığınız kişinin sizden hoşlanmasını ifade eder. </a:t>
            </a:r>
          </a:p>
        </p:txBody>
      </p:sp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750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İlk Etkileşim ve İlişki Gelişimi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1520" y="1484784"/>
            <a:ext cx="179106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tr-TR" sz="2700" dirty="0"/>
              <a:t>Tanışma</a:t>
            </a:r>
          </a:p>
        </p:txBody>
      </p:sp>
      <p:sp>
        <p:nvSpPr>
          <p:cNvPr id="4" name="Dikdörtgen 3"/>
          <p:cNvSpPr/>
          <p:nvPr/>
        </p:nvSpPr>
        <p:spPr>
          <a:xfrm>
            <a:off x="755576" y="2060848"/>
            <a:ext cx="1373325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500" dirty="0"/>
              <a:t>Benzerlik</a:t>
            </a:r>
          </a:p>
        </p:txBody>
      </p:sp>
      <p:sp>
        <p:nvSpPr>
          <p:cNvPr id="6" name="Dikdörtgen 5"/>
          <p:cNvSpPr/>
          <p:nvPr/>
        </p:nvSpPr>
        <p:spPr>
          <a:xfrm>
            <a:off x="107504" y="3212976"/>
            <a:ext cx="892899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700" dirty="0"/>
              <a:t>“Tencere yuvarlanmış kapağını bulmuş” mu veya “ zıtlar birbirini çeker” mi?  Araştırmalar birinci atasözünü ikincisinden daha çok </a:t>
            </a:r>
            <a:r>
              <a:rPr lang="tr-TR" sz="2700" dirty="0" smtClean="0"/>
              <a:t>destekliyor..</a:t>
            </a:r>
            <a:endParaRPr lang="tr-TR" sz="2700" dirty="0"/>
          </a:p>
        </p:txBody>
      </p:sp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750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İlk Etkileşim ve İlişki Gelişimi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1520" y="1484784"/>
            <a:ext cx="267355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tr-TR" sz="2700" dirty="0"/>
              <a:t>Kurulmuş İlişki</a:t>
            </a:r>
          </a:p>
        </p:txBody>
      </p:sp>
      <p:sp>
        <p:nvSpPr>
          <p:cNvPr id="5" name="Dikdörtgen 4"/>
          <p:cNvSpPr/>
          <p:nvPr/>
        </p:nvSpPr>
        <p:spPr>
          <a:xfrm>
            <a:off x="107504" y="2954268"/>
            <a:ext cx="892899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700" dirty="0"/>
              <a:t>Zamanla bazı tanışıklıklar kurulmuş ilişkiye dönüşüyor. Bireyler romantik veya arkadaşlık ilişkilerinde karşılıklı olarak istenilen düzeyde ortak arzuyu ortaya koyarlar. </a:t>
            </a:r>
          </a:p>
        </p:txBody>
      </p:sp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750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İlk Etkileşim ve İlişki Gelişimi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1520" y="1484784"/>
            <a:ext cx="267355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tr-TR" sz="2700" dirty="0"/>
              <a:t>Kurulmuş İlişki</a:t>
            </a:r>
          </a:p>
        </p:txBody>
      </p:sp>
      <p:sp>
        <p:nvSpPr>
          <p:cNvPr id="4" name="Dikdörtgen 3"/>
          <p:cNvSpPr/>
          <p:nvPr/>
        </p:nvSpPr>
        <p:spPr>
          <a:xfrm>
            <a:off x="755576" y="2060848"/>
            <a:ext cx="381739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500" dirty="0"/>
              <a:t>Devam Eden İlişkinin Bakımı</a:t>
            </a:r>
          </a:p>
        </p:txBody>
      </p:sp>
      <p:sp>
        <p:nvSpPr>
          <p:cNvPr id="5" name="Dikdörtgen 4"/>
          <p:cNvSpPr/>
          <p:nvPr/>
        </p:nvSpPr>
        <p:spPr>
          <a:xfrm>
            <a:off x="107504" y="3356992"/>
            <a:ext cx="89289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700" b="1" dirty="0"/>
              <a:t>İlişki bakımı</a:t>
            </a:r>
            <a:r>
              <a:rPr lang="tr-TR" sz="2700" dirty="0"/>
              <a:t>, bir ilişkiyi istenilen kalitede sürdürmek için kullanılan eylem ve faaliyetleri içerir.</a:t>
            </a:r>
          </a:p>
        </p:txBody>
      </p:sp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477" y="836712"/>
            <a:ext cx="4894956" cy="554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750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İlk Etkileşim ve İlişki Gelişimi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1520" y="1484784"/>
            <a:ext cx="267355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tr-TR" sz="2700" dirty="0"/>
              <a:t>Kurulmuş İlişki</a:t>
            </a:r>
          </a:p>
        </p:txBody>
      </p:sp>
      <p:sp>
        <p:nvSpPr>
          <p:cNvPr id="4" name="Dikdörtgen 3"/>
          <p:cNvSpPr/>
          <p:nvPr/>
        </p:nvSpPr>
        <p:spPr>
          <a:xfrm>
            <a:off x="755576" y="2060848"/>
            <a:ext cx="402469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500" dirty="0"/>
              <a:t>İlişki Memnuniyeti ve Bağlılığı</a:t>
            </a:r>
          </a:p>
        </p:txBody>
      </p:sp>
      <p:sp>
        <p:nvSpPr>
          <p:cNvPr id="5" name="Dikdörtgen 4"/>
          <p:cNvSpPr/>
          <p:nvPr/>
        </p:nvSpPr>
        <p:spPr>
          <a:xfrm>
            <a:off x="107504" y="3441774"/>
            <a:ext cx="89289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700" dirty="0"/>
              <a:t>Bir ilişkideki başarıyı nasıl ölçersiniz? İlişkide kalmanızı veya ilişkiyi bırakmanızı ne belirler? </a:t>
            </a:r>
          </a:p>
        </p:txBody>
      </p:sp>
      <p:sp>
        <p:nvSpPr>
          <p:cNvPr id="6" name="Dikdörtgen 5"/>
          <p:cNvSpPr/>
          <p:nvPr/>
        </p:nvSpPr>
        <p:spPr>
          <a:xfrm>
            <a:off x="10913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İlk Etkileşim ve İlişki Gelişimi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253150" y="1484784"/>
            <a:ext cx="267355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tr-TR" sz="2700" dirty="0"/>
              <a:t>Kurulmuş İlişki</a:t>
            </a:r>
          </a:p>
        </p:txBody>
      </p:sp>
      <p:sp>
        <p:nvSpPr>
          <p:cNvPr id="8" name="Dikdörtgen 7"/>
          <p:cNvSpPr/>
          <p:nvPr/>
        </p:nvSpPr>
        <p:spPr>
          <a:xfrm>
            <a:off x="757206" y="2060848"/>
            <a:ext cx="402469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500" dirty="0"/>
              <a:t>İlişki Memnuniyeti ve Bağlılığı</a:t>
            </a:r>
          </a:p>
        </p:txBody>
      </p:sp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7504" y="3441774"/>
            <a:ext cx="892899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700" b="1" dirty="0"/>
              <a:t>Karşılıklı dayanışma </a:t>
            </a:r>
            <a:r>
              <a:rPr lang="tr-TR" sz="2700" dirty="0"/>
              <a:t>veya </a:t>
            </a:r>
            <a:r>
              <a:rPr lang="tr-TR" sz="2700" b="1" dirty="0"/>
              <a:t>sosyal teori</a:t>
            </a:r>
            <a:r>
              <a:rPr lang="tr-TR" sz="2700" dirty="0"/>
              <a:t>, kişilerarası ilişkilerin karşılıklı etkileşimlerdeki ödüller ve bedellerin algısı tarafından yönetildiğini varsayar. </a:t>
            </a:r>
          </a:p>
        </p:txBody>
      </p:sp>
      <p:sp>
        <p:nvSpPr>
          <p:cNvPr id="3" name="Dikdörtgen 2"/>
          <p:cNvSpPr/>
          <p:nvPr/>
        </p:nvSpPr>
        <p:spPr>
          <a:xfrm>
            <a:off x="10913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İlk Etkileşim ve İlişki Gelişimi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253150" y="1484784"/>
            <a:ext cx="267355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tr-TR" sz="2700" dirty="0"/>
              <a:t>Kurulmuş İlişki</a:t>
            </a:r>
          </a:p>
        </p:txBody>
      </p:sp>
      <p:sp>
        <p:nvSpPr>
          <p:cNvPr id="5" name="Dikdörtgen 4"/>
          <p:cNvSpPr/>
          <p:nvPr/>
        </p:nvSpPr>
        <p:spPr>
          <a:xfrm>
            <a:off x="757206" y="2060848"/>
            <a:ext cx="402469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500" dirty="0"/>
              <a:t>İlişki Memnuniyeti ve Bağlılığı</a:t>
            </a:r>
          </a:p>
        </p:txBody>
      </p:sp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60" y="2014718"/>
            <a:ext cx="8783390" cy="4020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7920880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913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İlk Etkileşim ve İlişki Gelişimi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3150" y="1484784"/>
            <a:ext cx="267355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tr-TR" sz="2700" dirty="0"/>
              <a:t>Kurulmuş İlişki</a:t>
            </a:r>
          </a:p>
        </p:txBody>
      </p:sp>
      <p:sp>
        <p:nvSpPr>
          <p:cNvPr id="4" name="Dikdörtgen 3"/>
          <p:cNvSpPr/>
          <p:nvPr/>
        </p:nvSpPr>
        <p:spPr>
          <a:xfrm>
            <a:off x="109134" y="3098284"/>
            <a:ext cx="892573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700" b="1" dirty="0"/>
              <a:t>Karşılaştırma seviyesi</a:t>
            </a:r>
            <a:r>
              <a:rPr lang="tr-TR" sz="2700" dirty="0"/>
              <a:t>, bir ilişkide kazanılanların ve kaybedilenlerin kabul edilebilirliğinin bakiyesinin kişisel standartlarını teşkil etmektedir.</a:t>
            </a:r>
          </a:p>
        </p:txBody>
      </p:sp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913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İlk Etkileşim ve İlişki Gelişimi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3150" y="1484784"/>
            <a:ext cx="267355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tr-TR" sz="2700" dirty="0"/>
              <a:t>Kurulmuş İlişki</a:t>
            </a:r>
          </a:p>
        </p:txBody>
      </p:sp>
      <p:sp>
        <p:nvSpPr>
          <p:cNvPr id="5" name="Dikdörtgen 4"/>
          <p:cNvSpPr/>
          <p:nvPr/>
        </p:nvSpPr>
        <p:spPr>
          <a:xfrm>
            <a:off x="109134" y="2828836"/>
            <a:ext cx="89257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700" dirty="0"/>
              <a:t>Bağlılığın ilişkideki rolünü anlamak için iki ek faktörü incelememiz gerekiyor. Birinci olarak alternatifler için karşılaştırma seviyesi veya alternatif ilişkilerdeki tahmini mevcut sonuçlar.</a:t>
            </a:r>
          </a:p>
        </p:txBody>
      </p:sp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913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İlk Etkileşim ve İlişki Gelişimi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3150" y="1484784"/>
            <a:ext cx="267355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tr-TR" sz="2700" dirty="0"/>
              <a:t>Kurulmuş İlişki</a:t>
            </a:r>
          </a:p>
        </p:txBody>
      </p:sp>
      <p:sp>
        <p:nvSpPr>
          <p:cNvPr id="4" name="Dikdörtgen 3"/>
          <p:cNvSpPr/>
          <p:nvPr/>
        </p:nvSpPr>
        <p:spPr>
          <a:xfrm>
            <a:off x="109134" y="2967335"/>
            <a:ext cx="89257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700" dirty="0"/>
              <a:t>İkinci faktör ilişki bağlılığındaki figürlerin yatırımları veya ilişki sona ererse alamayacakları katkılardır. </a:t>
            </a:r>
          </a:p>
        </p:txBody>
      </p:sp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913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Arkadaşlık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3150" y="1484784"/>
            <a:ext cx="573182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nb-NO" sz="2700" dirty="0"/>
              <a:t>İyi Bir Arkadaşın Özellikleri Nelerdir?</a:t>
            </a:r>
            <a:endParaRPr lang="tr-TR" sz="27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348880"/>
            <a:ext cx="5903068" cy="2738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373216"/>
            <a:ext cx="5143408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913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Arkadaşlık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3150" y="1484784"/>
            <a:ext cx="573182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nb-NO" sz="2700" dirty="0"/>
              <a:t>Cinsiyet ve Cinsel Eğilim Problemleri</a:t>
            </a:r>
            <a:endParaRPr lang="tr-TR" sz="2700" dirty="0"/>
          </a:p>
        </p:txBody>
      </p:sp>
      <p:sp>
        <p:nvSpPr>
          <p:cNvPr id="4" name="Dikdörtgen 3"/>
          <p:cNvSpPr/>
          <p:nvPr/>
        </p:nvSpPr>
        <p:spPr>
          <a:xfrm>
            <a:off x="109134" y="2954268"/>
            <a:ext cx="892573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700" dirty="0"/>
              <a:t>Erkeklerle kadınların aynı cinsiyet arkadaşlığı birçok ortak noktaya sahip (Wright, 2006). Her iki cinsiyette samimiyete, kendini ifade etmeye ve güvene önem </a:t>
            </a:r>
            <a:r>
              <a:rPr lang="tr-TR" sz="2700" dirty="0" smtClean="0"/>
              <a:t>verir.</a:t>
            </a:r>
            <a:endParaRPr lang="tr-TR" sz="2700" dirty="0"/>
          </a:p>
        </p:txBody>
      </p:sp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913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Arkadaşlık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3150" y="1484784"/>
            <a:ext cx="4156331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nb-NO" sz="2700" dirty="0"/>
              <a:t>Arkadaşlıktaki Çatışmalar</a:t>
            </a:r>
            <a:endParaRPr lang="tr-TR" sz="2700" dirty="0"/>
          </a:p>
        </p:txBody>
      </p:sp>
      <p:sp>
        <p:nvSpPr>
          <p:cNvPr id="4" name="Dikdörtgen 3"/>
          <p:cNvSpPr/>
          <p:nvPr/>
        </p:nvSpPr>
        <p:spPr>
          <a:xfrm>
            <a:off x="109134" y="2898810"/>
            <a:ext cx="89257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700" dirty="0"/>
              <a:t>Özellikle uzun dönemli arkadaşlıklar çatışma deneyimlerine bağlıdır. Öteki tip ilişkilerde; çelişkili hedeflerden çatışmalar çıkar, uyumsuz beklentiler olur ve zaman içinde bireylerin ilgilerin değişir.</a:t>
            </a:r>
          </a:p>
        </p:txBody>
      </p:sp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913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Romantik Sevgi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3150" y="1484784"/>
            <a:ext cx="361329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nb-NO" sz="2700" dirty="0"/>
              <a:t>Cinsel Eğilim ve Sevgi</a:t>
            </a:r>
            <a:endParaRPr lang="tr-TR" sz="2700" dirty="0"/>
          </a:p>
        </p:txBody>
      </p:sp>
      <p:sp>
        <p:nvSpPr>
          <p:cNvPr id="4" name="Dikdörtgen 3"/>
          <p:cNvSpPr/>
          <p:nvPr/>
        </p:nvSpPr>
        <p:spPr>
          <a:xfrm>
            <a:off x="109134" y="2967335"/>
            <a:ext cx="89257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700" b="1" dirty="0"/>
              <a:t>Cinsel eğilim</a:t>
            </a:r>
            <a:r>
              <a:rPr lang="tr-TR" sz="2700" dirty="0"/>
              <a:t>, bireyin duygusal ve cinsel ilişki için aynı, karşı veya her iki cinsiyet arasında yaptığı seçimi temsil eder.</a:t>
            </a:r>
          </a:p>
        </p:txBody>
      </p:sp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913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Romantik Sevgi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3150" y="1484784"/>
            <a:ext cx="333841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nb-NO" sz="2700" dirty="0"/>
              <a:t>Cinsiyet Farklılıkları</a:t>
            </a:r>
            <a:endParaRPr lang="tr-TR" sz="2700" dirty="0"/>
          </a:p>
        </p:txBody>
      </p:sp>
      <p:sp>
        <p:nvSpPr>
          <p:cNvPr id="4" name="Dikdörtgen 3"/>
          <p:cNvSpPr/>
          <p:nvPr/>
        </p:nvSpPr>
        <p:spPr>
          <a:xfrm>
            <a:off x="109134" y="2954268"/>
            <a:ext cx="892573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700" dirty="0"/>
              <a:t>Kalıplar kadınların erkeklerden daha romantik olduğunu belirtirler. </a:t>
            </a:r>
            <a:r>
              <a:rPr lang="tr-TR" sz="2700" dirty="0" smtClean="0"/>
              <a:t>Yine de</a:t>
            </a:r>
            <a:r>
              <a:rPr lang="tr-TR" sz="2700" dirty="0"/>
              <a:t>, araştırmalar tam tersini destekler, erkeklerde daha romantik olan cinsiyet tarafıdır</a:t>
            </a:r>
          </a:p>
        </p:txBody>
      </p:sp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913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Romantik Sevgi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3150" y="1484784"/>
            <a:ext cx="236122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nb-NO" sz="2700" dirty="0"/>
              <a:t>Aşk Teorileri</a:t>
            </a:r>
            <a:endParaRPr lang="tr-TR" sz="2700" dirty="0"/>
          </a:p>
        </p:txBody>
      </p:sp>
      <p:sp>
        <p:nvSpPr>
          <p:cNvPr id="4" name="Dikdörtgen 3"/>
          <p:cNvSpPr/>
          <p:nvPr/>
        </p:nvSpPr>
        <p:spPr>
          <a:xfrm>
            <a:off x="109134" y="2954268"/>
            <a:ext cx="892573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700" dirty="0"/>
              <a:t>Aşk deneyiminin bazı temel birleşenleri ayrılabilir mi? Aşkın diğer yakın tür ilişkilerle benzerlikleri nasıldır? İki mevcut teori bu tip soruların cevaplarına değiniyor.</a:t>
            </a:r>
          </a:p>
        </p:txBody>
      </p:sp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913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Romantik Sevgi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3150" y="1484784"/>
            <a:ext cx="236122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nb-NO" sz="2700" dirty="0"/>
              <a:t>Aşk Teorileri</a:t>
            </a:r>
            <a:endParaRPr lang="tr-TR" sz="2700" dirty="0"/>
          </a:p>
        </p:txBody>
      </p:sp>
      <p:sp>
        <p:nvSpPr>
          <p:cNvPr id="4" name="Dikdörtgen 3"/>
          <p:cNvSpPr/>
          <p:nvPr/>
        </p:nvSpPr>
        <p:spPr>
          <a:xfrm>
            <a:off x="539552" y="2037879"/>
            <a:ext cx="264938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500" dirty="0"/>
              <a:t>Aşkın üçgen Teorisi</a:t>
            </a:r>
          </a:p>
        </p:txBody>
      </p:sp>
      <p:sp>
        <p:nvSpPr>
          <p:cNvPr id="5" name="Dikdörtgen 4"/>
          <p:cNvSpPr/>
          <p:nvPr/>
        </p:nvSpPr>
        <p:spPr>
          <a:xfrm>
            <a:off x="109134" y="3042826"/>
            <a:ext cx="89257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700" dirty="0"/>
              <a:t>Robert </a:t>
            </a:r>
            <a:r>
              <a:rPr lang="tr-TR" sz="2700" dirty="0" err="1"/>
              <a:t>Sternberg’in</a:t>
            </a:r>
            <a:r>
              <a:rPr lang="tr-TR" sz="2700" dirty="0"/>
              <a:t> (1986, 1988, 2006) aşkın üçgen teorisi, aşkın üç bileşenden (samimiyet, tutku ve bağlılık) meydana geldiği varsayımına dayanıyor. Her bir bileşen teoriye ismini veren üçgenin bir köşesini temsil </a:t>
            </a:r>
            <a:r>
              <a:rPr lang="tr-TR" sz="2700" dirty="0" smtClean="0"/>
              <a:t>ediyor.</a:t>
            </a:r>
            <a:endParaRPr lang="tr-TR" sz="2700" dirty="0"/>
          </a:p>
        </p:txBody>
      </p:sp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23856"/>
            <a:ext cx="6048672" cy="5226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823856"/>
            <a:ext cx="3906894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913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Romantik Sevgi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3150" y="1484784"/>
            <a:ext cx="236122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nb-NO" sz="2700" dirty="0"/>
              <a:t>Aşk Teorileri</a:t>
            </a:r>
            <a:endParaRPr lang="tr-TR" sz="2700" dirty="0"/>
          </a:p>
        </p:txBody>
      </p:sp>
      <p:sp>
        <p:nvSpPr>
          <p:cNvPr id="4" name="Dikdörtgen 3"/>
          <p:cNvSpPr/>
          <p:nvPr/>
        </p:nvSpPr>
        <p:spPr>
          <a:xfrm>
            <a:off x="539552" y="2037879"/>
            <a:ext cx="4513159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500" dirty="0"/>
              <a:t>Bağlanma Olarak Romantik Sevgi </a:t>
            </a:r>
          </a:p>
        </p:txBody>
      </p:sp>
      <p:sp>
        <p:nvSpPr>
          <p:cNvPr id="5" name="Dikdörtgen 4"/>
          <p:cNvSpPr/>
          <p:nvPr/>
        </p:nvSpPr>
        <p:spPr>
          <a:xfrm>
            <a:off x="109134" y="3070701"/>
            <a:ext cx="892573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700" dirty="0"/>
              <a:t>Bağlanma teorisi çalışan araştırmacılar, hevesle doğal ve gelişimsel bağlanma stilleriyle veya yakın ilişkilerdeki etkileşimin tipik yollarıyla ilgileniyorlar.</a:t>
            </a:r>
          </a:p>
        </p:txBody>
      </p:sp>
    </p:spTree>
    <p:extLst>
      <p:ext uri="{BB962C8B-B14F-4D97-AF65-F5344CB8AC3E}">
        <p14:creationId xmlns:p14="http://schemas.microsoft.com/office/powerpoint/2010/main" val="3321108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08720"/>
            <a:ext cx="5472608" cy="4610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589240"/>
            <a:ext cx="6479134" cy="60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1108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913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Romantik Sevgi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3150" y="1484784"/>
            <a:ext cx="371723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nb-NO" sz="2700" dirty="0"/>
              <a:t>Romantik Sevgi Süreci</a:t>
            </a:r>
            <a:endParaRPr lang="tr-TR" sz="27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34" y="2204864"/>
            <a:ext cx="5213124" cy="4034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060848"/>
            <a:ext cx="3268201" cy="627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780928"/>
            <a:ext cx="2430619" cy="265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1108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913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Romantik Sevgi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3150" y="1484784"/>
            <a:ext cx="371723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nb-NO" sz="2700" dirty="0"/>
              <a:t>Romantik Sevgi Süreci</a:t>
            </a:r>
            <a:endParaRPr lang="tr-TR" sz="2700" dirty="0"/>
          </a:p>
        </p:txBody>
      </p:sp>
      <p:sp>
        <p:nvSpPr>
          <p:cNvPr id="4" name="Dikdörtgen 3"/>
          <p:cNvSpPr/>
          <p:nvPr/>
        </p:nvSpPr>
        <p:spPr>
          <a:xfrm>
            <a:off x="1115616" y="2564904"/>
            <a:ext cx="3580404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500" dirty="0"/>
              <a:t>İlişki Neden Sona Erer? </a:t>
            </a:r>
          </a:p>
        </p:txBody>
      </p:sp>
      <p:sp>
        <p:nvSpPr>
          <p:cNvPr id="5" name="Dikdörtgen 4"/>
          <p:cNvSpPr/>
          <p:nvPr/>
        </p:nvSpPr>
        <p:spPr>
          <a:xfrm>
            <a:off x="1115616" y="3253762"/>
            <a:ext cx="307911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500" dirty="0"/>
              <a:t>İlişkiler Nasıl Bitiyor</a:t>
            </a:r>
          </a:p>
        </p:txBody>
      </p:sp>
      <p:sp>
        <p:nvSpPr>
          <p:cNvPr id="6" name="Dikdörtgen 5"/>
          <p:cNvSpPr/>
          <p:nvPr/>
        </p:nvSpPr>
        <p:spPr>
          <a:xfrm>
            <a:off x="1115616" y="3912804"/>
            <a:ext cx="320081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500" dirty="0"/>
              <a:t>İlişkilere Son Yardım </a:t>
            </a:r>
          </a:p>
        </p:txBody>
      </p:sp>
    </p:spTree>
    <p:extLst>
      <p:ext uri="{BB962C8B-B14F-4D97-AF65-F5344CB8AC3E}">
        <p14:creationId xmlns:p14="http://schemas.microsoft.com/office/powerpoint/2010/main" val="3321108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913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Yakın İlişki Perspektifleri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109134" y="2690336"/>
            <a:ext cx="89257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700" dirty="0"/>
              <a:t>Arkadaşlık ve romantik ilişkilerini irdeledik, şimdi kültürün insanların ilişki görüşlerini nasıl tıraşladığını ve internetin ilişki üzerindeki etkisi dahil olmak üzere yakın ilişkilerdeki perspektiflere bakalım. </a:t>
            </a:r>
          </a:p>
        </p:txBody>
      </p:sp>
    </p:spTree>
    <p:extLst>
      <p:ext uri="{BB962C8B-B14F-4D97-AF65-F5344CB8AC3E}">
        <p14:creationId xmlns:p14="http://schemas.microsoft.com/office/powerpoint/2010/main" val="332110860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913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Yakın İlişki Perspektifleri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3150" y="1484784"/>
            <a:ext cx="377924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nb-NO" sz="2700" dirty="0"/>
              <a:t>Kültür ve Yakın İlişkiler</a:t>
            </a:r>
            <a:endParaRPr lang="tr-TR" sz="2700" dirty="0"/>
          </a:p>
        </p:txBody>
      </p:sp>
      <p:sp>
        <p:nvSpPr>
          <p:cNvPr id="4" name="Dikdörtgen 3"/>
          <p:cNvSpPr/>
          <p:nvPr/>
        </p:nvSpPr>
        <p:spPr>
          <a:xfrm>
            <a:off x="109134" y="2826802"/>
            <a:ext cx="89257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700" dirty="0"/>
              <a:t> Bütün kültürlerde romantik sevgi yaşanıyor görünmesine rağmen (</a:t>
            </a:r>
            <a:r>
              <a:rPr lang="tr-TR" sz="2700" dirty="0" err="1"/>
              <a:t>Aron</a:t>
            </a:r>
            <a:r>
              <a:rPr lang="tr-TR" sz="2700" dirty="0"/>
              <a:t>, </a:t>
            </a:r>
            <a:r>
              <a:rPr lang="tr-TR" sz="2700" dirty="0" err="1"/>
              <a:t>Fisher</a:t>
            </a:r>
            <a:r>
              <a:rPr lang="tr-TR" sz="2700" dirty="0"/>
              <a:t> &amp; </a:t>
            </a:r>
            <a:r>
              <a:rPr lang="tr-TR" sz="2700" dirty="0" err="1"/>
              <a:t>Strong</a:t>
            </a:r>
            <a:r>
              <a:rPr lang="tr-TR" sz="2700" dirty="0"/>
              <a:t>, 2009; </a:t>
            </a:r>
            <a:r>
              <a:rPr lang="tr-TR" sz="2700" dirty="0" err="1"/>
              <a:t>Jankowiak</a:t>
            </a:r>
            <a:r>
              <a:rPr lang="tr-TR" sz="2700" dirty="0"/>
              <a:t> &amp; </a:t>
            </a:r>
            <a:r>
              <a:rPr lang="tr-TR" sz="2700" dirty="0" err="1"/>
              <a:t>Fischer</a:t>
            </a:r>
            <a:r>
              <a:rPr lang="tr-TR" sz="2700" dirty="0"/>
              <a:t>, 1992), kültürler romantik sevgi vurgusunu evlilik öncesi olarak değiştirir.</a:t>
            </a:r>
          </a:p>
        </p:txBody>
      </p:sp>
    </p:spTree>
    <p:extLst>
      <p:ext uri="{BB962C8B-B14F-4D97-AF65-F5344CB8AC3E}">
        <p14:creationId xmlns:p14="http://schemas.microsoft.com/office/powerpoint/2010/main" val="3321108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53403"/>
            <a:ext cx="5038972" cy="5151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700808"/>
            <a:ext cx="3551116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1108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9134" y="785806"/>
            <a:ext cx="89289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500" b="1" dirty="0">
                <a:solidFill>
                  <a:srgbClr val="A50021"/>
                </a:solidFill>
              </a:rPr>
              <a:t>Yakın İlişki Perspektifleri</a:t>
            </a:r>
            <a:endParaRPr lang="tr-TR" sz="3500" b="1" dirty="0">
              <a:solidFill>
                <a:srgbClr val="A5002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3150" y="1484784"/>
            <a:ext cx="406117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nb-NO" sz="2700" dirty="0"/>
              <a:t>İnternet ve Yakın İlişkiler</a:t>
            </a:r>
            <a:endParaRPr lang="tr-TR" sz="2700" dirty="0"/>
          </a:p>
        </p:txBody>
      </p:sp>
      <p:sp>
        <p:nvSpPr>
          <p:cNvPr id="4" name="Dikdörtgen 3"/>
          <p:cNvSpPr/>
          <p:nvPr/>
        </p:nvSpPr>
        <p:spPr>
          <a:xfrm>
            <a:off x="109134" y="2826802"/>
            <a:ext cx="89257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700" dirty="0"/>
              <a:t>Eleştiriler internet ilişkilerin yüzeysel olduğu konusunda endişelenseler de, araştırmalar sanal ilişkilerin yüz yüze ilişkiler kadar samimi olduklarını hatta bazen daha yakın olduklarını </a:t>
            </a:r>
            <a:r>
              <a:rPr lang="tr-TR" sz="2700" dirty="0" smtClean="0"/>
              <a:t>söylüyorlar.</a:t>
            </a:r>
            <a:endParaRPr lang="tr-TR" sz="2700" dirty="0"/>
          </a:p>
        </p:txBody>
      </p:sp>
    </p:spTree>
    <p:extLst>
      <p:ext uri="{BB962C8B-B14F-4D97-AF65-F5344CB8AC3E}">
        <p14:creationId xmlns:p14="http://schemas.microsoft.com/office/powerpoint/2010/main" val="3321108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908720"/>
            <a:ext cx="6911180" cy="4245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474" y="5373216"/>
            <a:ext cx="4781782" cy="820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02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52651"/>
            <a:ext cx="8064896" cy="568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17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849</Words>
  <Application>Microsoft Office PowerPoint</Application>
  <PresentationFormat>Ekran Gösterisi (4:3)</PresentationFormat>
  <Paragraphs>118</Paragraphs>
  <Slides>42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42</vt:i4>
      </vt:variant>
    </vt:vector>
  </HeadingPairs>
  <TitlesOfParts>
    <vt:vector size="43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buğra154</dc:creator>
  <cp:lastModifiedBy>buğra154</cp:lastModifiedBy>
  <cp:revision>8</cp:revision>
  <dcterms:created xsi:type="dcterms:W3CDTF">2015-12-19T14:45:02Z</dcterms:created>
  <dcterms:modified xsi:type="dcterms:W3CDTF">2015-12-21T09:09:11Z</dcterms:modified>
</cp:coreProperties>
</file>