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81" r:id="rId20"/>
    <p:sldId id="274" r:id="rId21"/>
    <p:sldId id="275" r:id="rId22"/>
    <p:sldId id="276" r:id="rId23"/>
    <p:sldId id="277" r:id="rId24"/>
    <p:sldId id="278" r:id="rId25"/>
    <p:sldId id="279" r:id="rId26"/>
    <p:sldId id="280"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tr-TR" smtClean="0"/>
              <a:t>Asıl başlık stili için tıklatın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FBE6BCC-9EB0-4CA4-9A1B-013BCF5F32D3}" type="datetimeFigureOut">
              <a:rPr lang="tr-TR" smtClean="0"/>
              <a:pPr/>
              <a:t>20.02.2014</a:t>
            </a:fld>
            <a:endParaRPr lang="tr-T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tr-T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61A2F71F-83CB-41A1-B252-A057C2005BC3}" type="slidenum">
              <a:rPr lang="tr-TR" smtClean="0"/>
              <a:pPr/>
              <a:t>‹#›</a:t>
            </a:fld>
            <a:endParaRPr lang="tr-T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A2F71F-83CB-41A1-B252-A057C2005BC3}"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A2F71F-83CB-41A1-B252-A057C2005BC3}"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1A2F71F-83CB-41A1-B252-A057C2005BC3}" type="slidenum">
              <a:rPr lang="tr-TR" smtClean="0"/>
              <a:pPr/>
              <a:t>‹#›</a:t>
            </a:fld>
            <a:endParaRPr lang="tr-TR"/>
          </a:p>
        </p:txBody>
      </p:sp>
      <p:sp>
        <p:nvSpPr>
          <p:cNvPr id="9" name="Content Placeholder 8"/>
          <p:cNvSpPr>
            <a:spLocks noGrp="1"/>
          </p:cNvSpPr>
          <p:nvPr>
            <p:ph sz="quarter" idx="13"/>
          </p:nvPr>
        </p:nvSpPr>
        <p:spPr>
          <a:xfrm>
            <a:off x="1042416" y="2313432"/>
            <a:ext cx="3419856" cy="349300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1A2F71F-83CB-41A1-B252-A057C2005BC3}"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1A2F71F-83CB-41A1-B252-A057C2005BC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1A2F71F-83CB-41A1-B252-A057C2005BC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7" name="Slide Number Placeholder 6"/>
          <p:cNvSpPr>
            <a:spLocks noGrp="1"/>
          </p:cNvSpPr>
          <p:nvPr>
            <p:ph type="sldNum" sz="quarter" idx="12"/>
          </p:nvPr>
        </p:nvSpPr>
        <p:spPr/>
        <p:txBody>
          <a:bodyPr/>
          <a:lstStyle/>
          <a:p>
            <a:fld id="{61A2F71F-83CB-41A1-B252-A057C2005BC3}" type="slidenum">
              <a:rPr lang="tr-TR" smtClean="0"/>
              <a:pPr/>
              <a:t>‹#›</a:t>
            </a:fld>
            <a:endParaRPr lang="tr-T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tr-T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tr-TR" smtClean="0"/>
              <a:t>Asıl başlık stili için tıklatın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tr-TR" smtClean="0"/>
              <a:t>Asıl başlık stili için tıklatın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tr-TR"/>
          </a:p>
        </p:txBody>
      </p:sp>
      <p:sp>
        <p:nvSpPr>
          <p:cNvPr id="7" name="Slide Number Placeholder 6"/>
          <p:cNvSpPr>
            <a:spLocks noGrp="1"/>
          </p:cNvSpPr>
          <p:nvPr>
            <p:ph type="sldNum" sz="quarter" idx="12"/>
          </p:nvPr>
        </p:nvSpPr>
        <p:spPr/>
        <p:txBody>
          <a:bodyPr/>
          <a:lstStyle/>
          <a:p>
            <a:fld id="{61A2F71F-83CB-41A1-B252-A057C2005BC3}"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A2F71F-83CB-41A1-B252-A057C2005BC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tr-TR" smtClean="0"/>
              <a:t>Asıl başlık stili için tıklatın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DFBE6BCC-9EB0-4CA4-9A1B-013BCF5F32D3}" type="datetimeFigureOut">
              <a:rPr lang="tr-TR" smtClean="0"/>
              <a:pPr/>
              <a:t>20.02.2014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1A2F71F-83CB-41A1-B252-A057C2005BC3}"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FBE6BCC-9EB0-4CA4-9A1B-013BCF5F32D3}" type="datetimeFigureOut">
              <a:rPr lang="tr-TR" smtClean="0"/>
              <a:pPr/>
              <a:t>20.02.2014</a:t>
            </a:fld>
            <a:endParaRPr lang="tr-T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tr-T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61A2F71F-83CB-41A1-B252-A057C2005BC3}"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pPr algn="ctr"/>
            <a:r>
              <a:rPr lang="tr-TR" dirty="0" smtClean="0"/>
              <a:t>AİLE EĞİTİMİ UYGULAMA MODELLERİ</a:t>
            </a:r>
            <a:endParaRPr lang="tr-TR" dirty="0"/>
          </a:p>
        </p:txBody>
      </p:sp>
      <p:sp>
        <p:nvSpPr>
          <p:cNvPr id="3" name="Alt Başlık 2"/>
          <p:cNvSpPr>
            <a:spLocks noGrp="1"/>
          </p:cNvSpPr>
          <p:nvPr>
            <p:ph type="subTitle" idx="1"/>
          </p:nvPr>
        </p:nvSpPr>
        <p:spPr/>
        <p:txBody>
          <a:bodyPr>
            <a:normAutofit/>
          </a:bodyPr>
          <a:lstStyle/>
          <a:p>
            <a:pPr algn="ctr"/>
            <a:endParaRPr lang="tr-TR" sz="3600" dirty="0">
              <a:latin typeface="Monotype Corsiva" pitchFamily="66" charset="0"/>
            </a:endParaRPr>
          </a:p>
        </p:txBody>
      </p:sp>
    </p:spTree>
    <p:extLst>
      <p:ext uri="{BB962C8B-B14F-4D97-AF65-F5344CB8AC3E}">
        <p14:creationId xmlns:p14="http://schemas.microsoft.com/office/powerpoint/2010/main" xmlns="" val="1311658593"/>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Grup eğitimi uygulamaları</a:t>
            </a:r>
            <a:endParaRPr lang="tr-TR" dirty="0"/>
          </a:p>
        </p:txBody>
      </p:sp>
      <p:sp>
        <p:nvSpPr>
          <p:cNvPr id="3" name="İçerik Yer Tutucusu 2"/>
          <p:cNvSpPr>
            <a:spLocks noGrp="1"/>
          </p:cNvSpPr>
          <p:nvPr>
            <p:ph idx="1"/>
          </p:nvPr>
        </p:nvSpPr>
        <p:spPr/>
        <p:txBody>
          <a:bodyPr/>
          <a:lstStyle/>
          <a:p>
            <a:pPr marL="68580" indent="0">
              <a:buNone/>
            </a:pPr>
            <a:endParaRPr lang="tr-TR" dirty="0" smtClean="0"/>
          </a:p>
          <a:p>
            <a:pPr marL="68580" indent="0">
              <a:buNone/>
            </a:pPr>
            <a:r>
              <a:rPr lang="tr-TR" dirty="0"/>
              <a:t> </a:t>
            </a:r>
            <a:r>
              <a:rPr lang="tr-TR" dirty="0" smtClean="0"/>
              <a:t>    Grup eğitimi uygulamaları özel eğitimde yaygın olarak kullanılmaktadır. Bu aşama dikkatlice planlanmalıdır. Grup eğitimi uygulamalarında grubun gelişimi için uzmanlık alanlarının bütün türlerinin ve biçimlerin dahil edilmesi son derece önemlidir. </a:t>
            </a:r>
            <a:endParaRPr lang="tr-TR" dirty="0"/>
          </a:p>
        </p:txBody>
      </p:sp>
    </p:spTree>
    <p:extLst>
      <p:ext uri="{BB962C8B-B14F-4D97-AF65-F5344CB8AC3E}">
        <p14:creationId xmlns:p14="http://schemas.microsoft.com/office/powerpoint/2010/main" xmlns="" val="2209655902"/>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764704"/>
            <a:ext cx="6777317" cy="5067925"/>
          </a:xfrm>
        </p:spPr>
        <p:txBody>
          <a:bodyPr/>
          <a:lstStyle/>
          <a:p>
            <a:pPr marL="68580" indent="0">
              <a:buNone/>
            </a:pPr>
            <a:r>
              <a:rPr lang="tr-TR" dirty="0" smtClean="0"/>
              <a:t> </a:t>
            </a:r>
          </a:p>
          <a:p>
            <a:pPr marL="68580" indent="0">
              <a:buNone/>
            </a:pPr>
            <a:endParaRPr lang="tr-TR" dirty="0"/>
          </a:p>
          <a:p>
            <a:pPr marL="68580" indent="0">
              <a:buNone/>
            </a:pPr>
            <a:endParaRPr lang="tr-TR" dirty="0" smtClean="0"/>
          </a:p>
          <a:p>
            <a:pPr marL="68580" indent="0">
              <a:buNone/>
            </a:pPr>
            <a:r>
              <a:rPr lang="tr-TR" dirty="0"/>
              <a:t> </a:t>
            </a:r>
            <a:r>
              <a:rPr lang="tr-TR" dirty="0" smtClean="0"/>
              <a:t>     Grup ortak toplumsal/ruhsal etkenler temelinde doğal olarak bir arada bulunan veya ortak çıkar, inanç, etkinlik amacı ve benzeri temelinde bir araya gelen ve ortak kimliği taşıyan insanlar kümesi olarak tanımlanır.</a:t>
            </a:r>
            <a:endParaRPr lang="tr-TR" dirty="0"/>
          </a:p>
        </p:txBody>
      </p:sp>
    </p:spTree>
    <p:extLst>
      <p:ext uri="{BB962C8B-B14F-4D97-AF65-F5344CB8AC3E}">
        <p14:creationId xmlns:p14="http://schemas.microsoft.com/office/powerpoint/2010/main" xmlns="" val="2519174583"/>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smtClean="0"/>
              <a:t>Grup eğitimi uygulamalarının boyutları</a:t>
            </a:r>
            <a:endParaRPr lang="tr-TR" dirty="0"/>
          </a:p>
        </p:txBody>
      </p:sp>
      <p:sp>
        <p:nvSpPr>
          <p:cNvPr id="3" name="İçerik Yer Tutucusu 2"/>
          <p:cNvSpPr>
            <a:spLocks noGrp="1"/>
          </p:cNvSpPr>
          <p:nvPr>
            <p:ph idx="1"/>
          </p:nvPr>
        </p:nvSpPr>
        <p:spPr/>
        <p:txBody>
          <a:bodyPr/>
          <a:lstStyle/>
          <a:p>
            <a:r>
              <a:rPr lang="tr-TR" dirty="0" smtClean="0"/>
              <a:t>Grup eğitimi uygulamalarında liderlik </a:t>
            </a:r>
          </a:p>
          <a:p>
            <a:r>
              <a:rPr lang="tr-TR" dirty="0" smtClean="0"/>
              <a:t>Değerlendirme</a:t>
            </a:r>
          </a:p>
          <a:p>
            <a:r>
              <a:rPr lang="tr-TR" dirty="0" smtClean="0"/>
              <a:t>Ailelerin en iyi şekilde öğrenebileceği ve grup etkinliklerine katılabileceği ortamın hazırlanması</a:t>
            </a:r>
          </a:p>
          <a:p>
            <a:r>
              <a:rPr lang="tr-TR" dirty="0" smtClean="0"/>
              <a:t>Grup tartışmaları</a:t>
            </a:r>
          </a:p>
          <a:p>
            <a:r>
              <a:rPr lang="tr-TR" dirty="0" smtClean="0"/>
              <a:t>Grup üyelerinin rolleri ve tanımları</a:t>
            </a:r>
          </a:p>
          <a:p>
            <a:r>
              <a:rPr lang="tr-TR" dirty="0" smtClean="0"/>
              <a:t>Grup düzenlemeleri</a:t>
            </a:r>
            <a:endParaRPr lang="tr-TR" dirty="0"/>
          </a:p>
        </p:txBody>
      </p:sp>
    </p:spTree>
    <p:extLst>
      <p:ext uri="{BB962C8B-B14F-4D97-AF65-F5344CB8AC3E}">
        <p14:creationId xmlns:p14="http://schemas.microsoft.com/office/powerpoint/2010/main" xmlns="" val="472150620"/>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smtClean="0"/>
              <a:t>Grup eğitimi uygulamalarında liderlik</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Grup eğitimi uygulamalarında eğitimli uzmanların grup içerisinde baskın rolü ellerinde tutmamaları ve öğretici bir tarzda konuşmaları gerekmektedir.</a:t>
            </a:r>
          </a:p>
          <a:p>
            <a:r>
              <a:rPr lang="tr-TR" dirty="0" smtClean="0"/>
              <a:t>Liderin yeterlilikleri doğrultusunda grup eğitimini şu şekilde sıralayabiliriz;</a:t>
            </a:r>
          </a:p>
          <a:p>
            <a:r>
              <a:rPr lang="tr-TR" dirty="0" smtClean="0"/>
              <a:t>Liderlik eğitimi almamış aile liderliğinde grup:belirli bir amaç, müfredat ve eğitimli lider olmaksızın yapılandırılmamış gruplardır. Örneğin eşit statüdeki ailelerin bir araya gelerek oluşturduğu grup.</a:t>
            </a:r>
          </a:p>
        </p:txBody>
      </p:sp>
    </p:spTree>
    <p:extLst>
      <p:ext uri="{BB962C8B-B14F-4D97-AF65-F5344CB8AC3E}">
        <p14:creationId xmlns:p14="http://schemas.microsoft.com/office/powerpoint/2010/main" xmlns="" val="1714564103"/>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980728"/>
            <a:ext cx="6777317" cy="4851901"/>
          </a:xfrm>
        </p:spPr>
        <p:txBody>
          <a:bodyPr/>
          <a:lstStyle/>
          <a:p>
            <a:endParaRPr lang="tr-TR" dirty="0" smtClean="0"/>
          </a:p>
          <a:p>
            <a:endParaRPr lang="tr-TR" dirty="0"/>
          </a:p>
          <a:p>
            <a:r>
              <a:rPr lang="tr-TR" dirty="0" smtClean="0"/>
              <a:t>Liderlik eğitimi almış aile liderliğinde grup:liderlik eğitimi almış bir ailenin getirdiği öneriler, problem çözümleri, konu çalışmaları ve daha iyi açıklamaları ile yol gösterdiği gruplardır. Bu liderlik tipinde uygulamalar daha çok rahatibilasyon merkezlerinde ve sivil toplum örgütlerinin organizasyonlarında gerçekleşmektedir.</a:t>
            </a:r>
            <a:endParaRPr lang="tr-TR" dirty="0"/>
          </a:p>
        </p:txBody>
      </p:sp>
    </p:spTree>
    <p:extLst>
      <p:ext uri="{BB962C8B-B14F-4D97-AF65-F5344CB8AC3E}">
        <p14:creationId xmlns:p14="http://schemas.microsoft.com/office/powerpoint/2010/main" xmlns="" val="194755464"/>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764704"/>
            <a:ext cx="6777317" cy="5067925"/>
          </a:xfrm>
        </p:spPr>
        <p:txBody>
          <a:bodyPr/>
          <a:lstStyle/>
          <a:p>
            <a:endParaRPr lang="tr-TR" dirty="0" smtClean="0"/>
          </a:p>
          <a:p>
            <a:endParaRPr lang="tr-TR" dirty="0"/>
          </a:p>
          <a:p>
            <a:r>
              <a:rPr lang="tr-TR" dirty="0" smtClean="0"/>
              <a:t>Yapılandırılmamış bir müfredat ile aile liderliğinde grup : uzmanlar tarafından hazırlanmış bir müfredatın danışmansız yönlendirilen gruplardır. </a:t>
            </a:r>
          </a:p>
          <a:p>
            <a:r>
              <a:rPr lang="tr-TR" dirty="0" smtClean="0"/>
              <a:t>Uzman tarafından  desteklenen aile lidderliğinde grup:</a:t>
            </a:r>
          </a:p>
          <a:p>
            <a:r>
              <a:rPr lang="tr-TR" dirty="0" smtClean="0"/>
              <a:t>ailenin desteklediği uzman liderliğinde grup </a:t>
            </a:r>
          </a:p>
          <a:p>
            <a:r>
              <a:rPr lang="tr-TR" dirty="0" smtClean="0"/>
              <a:t>Uzman öğretmenlerin liderliğinde grup</a:t>
            </a:r>
            <a:endParaRPr lang="tr-TR" dirty="0"/>
          </a:p>
        </p:txBody>
      </p:sp>
    </p:spTree>
    <p:extLst>
      <p:ext uri="{BB962C8B-B14F-4D97-AF65-F5344CB8AC3E}">
        <p14:creationId xmlns:p14="http://schemas.microsoft.com/office/powerpoint/2010/main" xmlns="" val="71347112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Değerlendirme </a:t>
            </a:r>
            <a:endParaRPr lang="tr-TR" dirty="0"/>
          </a:p>
        </p:txBody>
      </p:sp>
      <p:sp>
        <p:nvSpPr>
          <p:cNvPr id="3" name="İçerik Yer Tutucusu 2"/>
          <p:cNvSpPr>
            <a:spLocks noGrp="1"/>
          </p:cNvSpPr>
          <p:nvPr>
            <p:ph idx="1"/>
          </p:nvPr>
        </p:nvSpPr>
        <p:spPr/>
        <p:txBody>
          <a:bodyPr>
            <a:normAutofit/>
          </a:bodyPr>
          <a:lstStyle/>
          <a:p>
            <a:pPr marL="68580" indent="0">
              <a:buNone/>
            </a:pPr>
            <a:r>
              <a:rPr lang="tr-TR" dirty="0" smtClean="0"/>
              <a:t> </a:t>
            </a:r>
          </a:p>
          <a:p>
            <a:pPr marL="68580" indent="0">
              <a:buNone/>
            </a:pPr>
            <a:r>
              <a:rPr lang="tr-TR" dirty="0" smtClean="0"/>
              <a:t>    Grup eğitimi uygulamalarının planlanmasında genel kabul görendeğerlendirme yöntemi bir süreç şeklinde değerlendirme yapmaktır.bu yöntem alelerin değerlendirmeninher aşamasında etkin katılımcı olması ve eğitim amaçlarının belirlenmesinde etkin rol almasını sağlamaktadır.</a:t>
            </a:r>
            <a:endParaRPr lang="tr-TR" dirty="0"/>
          </a:p>
        </p:txBody>
      </p:sp>
    </p:spTree>
    <p:extLst>
      <p:ext uri="{BB962C8B-B14F-4D97-AF65-F5344CB8AC3E}">
        <p14:creationId xmlns:p14="http://schemas.microsoft.com/office/powerpoint/2010/main" xmlns="" val="4207742856"/>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908720"/>
            <a:ext cx="6777317" cy="4923909"/>
          </a:xfrm>
        </p:spPr>
        <p:txBody>
          <a:bodyPr/>
          <a:lstStyle/>
          <a:p>
            <a:endParaRPr lang="tr-TR" dirty="0" smtClean="0"/>
          </a:p>
          <a:p>
            <a:endParaRPr lang="tr-TR" dirty="0"/>
          </a:p>
          <a:p>
            <a:r>
              <a:rPr lang="tr-TR" dirty="0" smtClean="0"/>
              <a:t>Grup eğitiminde izlenen süreçler:</a:t>
            </a:r>
          </a:p>
          <a:p>
            <a:r>
              <a:rPr lang="tr-TR" dirty="0" smtClean="0"/>
              <a:t>Beyin fırtınası </a:t>
            </a:r>
          </a:p>
          <a:p>
            <a:r>
              <a:rPr lang="tr-TR" dirty="0" smtClean="0"/>
              <a:t>Gereksinim ve ilgilerin listelenmesi</a:t>
            </a:r>
          </a:p>
          <a:p>
            <a:r>
              <a:rPr lang="tr-TR" dirty="0" smtClean="0"/>
              <a:t>Gereksinim ve ilgiler listesinin tartışılması </a:t>
            </a:r>
          </a:p>
          <a:p>
            <a:r>
              <a:rPr lang="tr-TR" dirty="0" smtClean="0"/>
              <a:t>Listenin derecelendirilmesi</a:t>
            </a:r>
          </a:p>
          <a:p>
            <a:r>
              <a:rPr lang="tr-TR" dirty="0" smtClean="0"/>
              <a:t>Programın oluşturulması ve yol haritasının belirlenmesi</a:t>
            </a:r>
          </a:p>
          <a:p>
            <a:r>
              <a:rPr lang="tr-TR" dirty="0" smtClean="0"/>
              <a:t>Listenin tekrar gözden geçirilerek denetlenmesi</a:t>
            </a:r>
            <a:endParaRPr lang="tr-TR" dirty="0"/>
          </a:p>
        </p:txBody>
      </p:sp>
    </p:spTree>
    <p:extLst>
      <p:ext uri="{BB962C8B-B14F-4D97-AF65-F5344CB8AC3E}">
        <p14:creationId xmlns:p14="http://schemas.microsoft.com/office/powerpoint/2010/main" xmlns="" val="233833039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Grup tartışmaları</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Grup eğitimi uygulamaları sırasında grup lideri veya öğretmen, grubun gereksinimleri doğrultusunda tartışma oturumları planlar.</a:t>
            </a:r>
          </a:p>
          <a:p>
            <a:r>
              <a:rPr lang="tr-TR" dirty="0" smtClean="0"/>
              <a:t>Özeleğitim alanında planlanan grup tartışmaları  ailelerin kendini daha iyi ifade etmeleri, grubu oluşturan ailelerin kaynaşmaları ve birbirini daha iyi tanımaları, verilen eğitimin değerlendirilmesi, ailelerde meydana gelen tutum ve davranış değişiklerine ve bu değişimlerin olumlu bir şekilde yerleşmesi amacıyla planlanmalıdır.  </a:t>
            </a:r>
            <a:endParaRPr lang="tr-TR" dirty="0"/>
          </a:p>
        </p:txBody>
      </p:sp>
    </p:spTree>
    <p:extLst>
      <p:ext uri="{BB962C8B-B14F-4D97-AF65-F5344CB8AC3E}">
        <p14:creationId xmlns:p14="http://schemas.microsoft.com/office/powerpoint/2010/main" xmlns="" val="219221181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908720"/>
            <a:ext cx="6777317" cy="4923909"/>
          </a:xfrm>
        </p:spPr>
        <p:txBody>
          <a:bodyPr/>
          <a:lstStyle/>
          <a:p>
            <a:r>
              <a:rPr lang="tr-TR" dirty="0" smtClean="0"/>
              <a:t>Grup liderinin dikkatli olması geereken konular</a:t>
            </a:r>
          </a:p>
          <a:p>
            <a:r>
              <a:rPr lang="tr-TR" dirty="0" smtClean="0"/>
              <a:t>Tüm grup üyelerini dinlemeli ve saygı göstererek anlaşıldıklarını hissettirmeyi sağlamaktır.ailelerin suçluluk duygusunu bastırmalı, özgüveni aşılamalı, anlamanın onaylamak olmadığını ve etkin olarak düşünceyi ifade etmeyi aşılamalıdır.</a:t>
            </a:r>
          </a:p>
          <a:p>
            <a:r>
              <a:rPr lang="tr-TR" dirty="0" smtClean="0"/>
              <a:t>Grup üyelerinde eşitliği sağlamalı, alay edilme gibi unsurları ortadan kaldırmalıdır.</a:t>
            </a:r>
          </a:p>
          <a:p>
            <a:r>
              <a:rPr lang="tr-TR" dirty="0" smtClean="0"/>
              <a:t>Duyguların ifade edilmesine olanak tanımalıdır ve duygular tartışılmalıdır.</a:t>
            </a:r>
            <a:endParaRPr lang="tr-TR" dirty="0"/>
          </a:p>
        </p:txBody>
      </p:sp>
    </p:spTree>
    <p:extLst>
      <p:ext uri="{BB962C8B-B14F-4D97-AF65-F5344CB8AC3E}">
        <p14:creationId xmlns:p14="http://schemas.microsoft.com/office/powerpoint/2010/main" xmlns="" val="46294366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692696"/>
            <a:ext cx="6777317" cy="5139933"/>
          </a:xfrm>
        </p:spPr>
        <p:txBody>
          <a:bodyPr/>
          <a:lstStyle/>
          <a:p>
            <a:endParaRPr lang="tr-TR" dirty="0" smtClean="0"/>
          </a:p>
          <a:p>
            <a:endParaRPr lang="tr-TR" dirty="0"/>
          </a:p>
          <a:p>
            <a:endParaRPr lang="tr-TR" dirty="0" smtClean="0"/>
          </a:p>
          <a:p>
            <a:r>
              <a:rPr lang="tr-TR" dirty="0" smtClean="0"/>
              <a:t>Grup üyeleri nesnel olmaları kopnusunda cesaretlendirilmeli, grup üyeleri ya da öğretmen de nesnel olmalıdır.</a:t>
            </a:r>
          </a:p>
          <a:p>
            <a:r>
              <a:rPr lang="tr-TR" dirty="0" smtClean="0"/>
              <a:t>Grup lideri kendini destek unsuru ya da onaylayıcı göstermemeli bir yol gösteren olarak fikir adamı olduğunu ispatlamalıdır.</a:t>
            </a:r>
            <a:endParaRPr lang="tr-TR" dirty="0"/>
          </a:p>
        </p:txBody>
      </p:sp>
    </p:spTree>
    <p:extLst>
      <p:ext uri="{BB962C8B-B14F-4D97-AF65-F5344CB8AC3E}">
        <p14:creationId xmlns:p14="http://schemas.microsoft.com/office/powerpoint/2010/main" xmlns="" val="133350339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smtClean="0"/>
              <a:t>Grup üyelerinin olası rolleri ve tanımları </a:t>
            </a:r>
            <a:endParaRPr lang="tr-TR" dirty="0"/>
          </a:p>
        </p:txBody>
      </p:sp>
      <p:sp>
        <p:nvSpPr>
          <p:cNvPr id="3" name="İçerik Yer Tutucusu 2"/>
          <p:cNvSpPr>
            <a:spLocks noGrp="1"/>
          </p:cNvSpPr>
          <p:nvPr>
            <p:ph idx="1"/>
          </p:nvPr>
        </p:nvSpPr>
        <p:spPr/>
        <p:txBody>
          <a:bodyPr>
            <a:normAutofit lnSpcReduction="10000"/>
          </a:bodyPr>
          <a:lstStyle/>
          <a:p>
            <a:r>
              <a:rPr lang="tr-TR" dirty="0" smtClean="0"/>
              <a:t>Yol açan lider: Tartışmaları başlatan, yönlendiren ama baskın olmayan lider.</a:t>
            </a:r>
          </a:p>
          <a:p>
            <a:r>
              <a:rPr lang="tr-TR" dirty="0" smtClean="0"/>
              <a:t>Yardımcı/kolaylaştırıcı lider: Grubun amaçları rotasında kalmasını sağlayan denetleyici üye.</a:t>
            </a:r>
          </a:p>
          <a:p>
            <a:r>
              <a:rPr lang="tr-TR" dirty="0" smtClean="0"/>
              <a:t>Bilgi sağlayan : gerekli olan bilgiyi sağlayan lider.</a:t>
            </a:r>
          </a:p>
          <a:p>
            <a:r>
              <a:rPr lang="tr-TR" dirty="0" smtClean="0"/>
              <a:t>Bilgi sorgulayıcı: kabul edilen bilgileri sorgulayan üye.</a:t>
            </a:r>
          </a:p>
          <a:p>
            <a:endParaRPr lang="tr-TR" dirty="0"/>
          </a:p>
        </p:txBody>
      </p:sp>
    </p:spTree>
    <p:extLst>
      <p:ext uri="{BB962C8B-B14F-4D97-AF65-F5344CB8AC3E}">
        <p14:creationId xmlns:p14="http://schemas.microsoft.com/office/powerpoint/2010/main" xmlns="" val="3093421193"/>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836712"/>
            <a:ext cx="6777317" cy="4995917"/>
          </a:xfrm>
        </p:spPr>
        <p:txBody>
          <a:bodyPr>
            <a:normAutofit lnSpcReduction="10000"/>
          </a:bodyPr>
          <a:lstStyle/>
          <a:p>
            <a:r>
              <a:rPr lang="tr-TR" dirty="0" smtClean="0"/>
              <a:t>Açıklayıcı: tartışılan konuyu ayrıntılarıyla açıklayan üye.</a:t>
            </a:r>
          </a:p>
          <a:p>
            <a:r>
              <a:rPr lang="tr-TR" dirty="0" smtClean="0"/>
              <a:t>Yönlendirici: grup eğitimi ve uygulamaları sırasında konuları belerleyen , grubu yönlendiren üye.</a:t>
            </a:r>
          </a:p>
          <a:p>
            <a:r>
              <a:rPr lang="tr-TR" dirty="0" smtClean="0"/>
              <a:t>Sorgulayıcı: konular ve istekler hakkında sorular soran üye.</a:t>
            </a:r>
          </a:p>
          <a:p>
            <a:r>
              <a:rPr lang="tr-TR" dirty="0" smtClean="0"/>
              <a:t>İddiacı: olumlu tavır içerisinde pozisyon alan üye.</a:t>
            </a:r>
          </a:p>
          <a:p>
            <a:r>
              <a:rPr lang="tr-TR" dirty="0" smtClean="0"/>
              <a:t>Canlı: grubun harekete geçirilmesini sağlayan üye</a:t>
            </a:r>
          </a:p>
          <a:p>
            <a:r>
              <a:rPr lang="tr-TR" dirty="0"/>
              <a:t> </a:t>
            </a:r>
            <a:r>
              <a:rPr lang="tr-TR" dirty="0" smtClean="0"/>
              <a:t>çözümleyici. Düşünceleri ve konuları genişleten üye</a:t>
            </a:r>
          </a:p>
          <a:p>
            <a:endParaRPr lang="tr-TR" dirty="0"/>
          </a:p>
        </p:txBody>
      </p:sp>
    </p:spTree>
    <p:extLst>
      <p:ext uri="{BB962C8B-B14F-4D97-AF65-F5344CB8AC3E}">
        <p14:creationId xmlns:p14="http://schemas.microsoft.com/office/powerpoint/2010/main" xmlns="" val="3977018549"/>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734292"/>
            <a:ext cx="6777317" cy="5098338"/>
          </a:xfrm>
        </p:spPr>
        <p:txBody>
          <a:bodyPr/>
          <a:lstStyle/>
          <a:p>
            <a:endParaRPr lang="tr-TR" dirty="0" smtClean="0"/>
          </a:p>
          <a:p>
            <a:endParaRPr lang="tr-TR" dirty="0"/>
          </a:p>
          <a:p>
            <a:r>
              <a:rPr lang="tr-TR" dirty="0" smtClean="0"/>
              <a:t>Görüş sunucu: konular hakkındaki kendi görüşlerini sunan üye.</a:t>
            </a:r>
          </a:p>
          <a:p>
            <a:r>
              <a:rPr lang="tr-TR" dirty="0"/>
              <a:t> </a:t>
            </a:r>
            <a:r>
              <a:rPr lang="tr-TR" dirty="0" smtClean="0"/>
              <a:t>meraklı: diğerlerinin yaşam deneyimlerinin temelinde görüşlerini ifade etmesini isteyen ve onları buna yönlendirerek ikna eden grup üyesi.</a:t>
            </a:r>
          </a:p>
          <a:p>
            <a:r>
              <a:rPr lang="tr-TR" dirty="0" smtClean="0"/>
              <a:t>Toparlayıcı: tartışılan konuyu derleyerek ortak bir sonuç elde eden.</a:t>
            </a:r>
            <a:endParaRPr lang="tr-TR" dirty="0"/>
          </a:p>
        </p:txBody>
      </p:sp>
    </p:spTree>
    <p:extLst>
      <p:ext uri="{BB962C8B-B14F-4D97-AF65-F5344CB8AC3E}">
        <p14:creationId xmlns:p14="http://schemas.microsoft.com/office/powerpoint/2010/main" xmlns="" val="2269910129"/>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9592" y="764704"/>
            <a:ext cx="6777317" cy="5400600"/>
          </a:xfrm>
        </p:spPr>
        <p:txBody>
          <a:bodyPr/>
          <a:lstStyle/>
          <a:p>
            <a:pPr marL="68580" indent="0">
              <a:buNone/>
            </a:pPr>
            <a:r>
              <a:rPr lang="tr-TR" b="1" dirty="0" smtClean="0">
                <a:latin typeface="Monotype Corsiva" pitchFamily="66" charset="0"/>
              </a:rPr>
              <a:t>Grubu yapılandırıcı ve koruyucu roller : </a:t>
            </a:r>
          </a:p>
          <a:p>
            <a:pPr>
              <a:buFont typeface="Arial" charset="0"/>
              <a:buChar char="•"/>
            </a:pPr>
            <a:r>
              <a:rPr lang="tr-TR" dirty="0" smtClean="0"/>
              <a:t>Yüreklendirici</a:t>
            </a:r>
          </a:p>
          <a:p>
            <a:pPr>
              <a:buFont typeface="Arial" charset="0"/>
              <a:buChar char="•"/>
            </a:pPr>
            <a:r>
              <a:rPr lang="tr-TR" dirty="0" smtClean="0"/>
              <a:t>Ara bulucu</a:t>
            </a:r>
          </a:p>
          <a:p>
            <a:pPr>
              <a:buFont typeface="Arial" charset="0"/>
              <a:buChar char="•"/>
            </a:pPr>
            <a:r>
              <a:rPr lang="tr-TR" dirty="0" smtClean="0"/>
              <a:t> dinleyici </a:t>
            </a:r>
          </a:p>
          <a:p>
            <a:pPr>
              <a:buFont typeface="Arial" charset="0"/>
              <a:buChar char="•"/>
            </a:pPr>
            <a:r>
              <a:rPr lang="tr-TR" dirty="0" smtClean="0"/>
              <a:t>Takipçi</a:t>
            </a:r>
          </a:p>
          <a:p>
            <a:pPr>
              <a:buFont typeface="Arial" charset="0"/>
              <a:buChar char="•"/>
            </a:pPr>
            <a:r>
              <a:rPr lang="tr-TR" dirty="0" smtClean="0"/>
              <a:t>Gerilim çözücü</a:t>
            </a:r>
          </a:p>
          <a:p>
            <a:pPr>
              <a:buFont typeface="Arial" charset="0"/>
              <a:buChar char="•"/>
            </a:pPr>
            <a:r>
              <a:rPr lang="tr-TR" dirty="0" smtClean="0"/>
              <a:t>Uzlaştırıcı</a:t>
            </a:r>
          </a:p>
          <a:p>
            <a:pPr>
              <a:buFont typeface="Arial" charset="0"/>
              <a:buChar char="•"/>
            </a:pPr>
            <a:r>
              <a:rPr lang="tr-TR" dirty="0" smtClean="0"/>
              <a:t>Standart belirleyici </a:t>
            </a:r>
          </a:p>
          <a:p>
            <a:pPr>
              <a:buFont typeface="Arial" charset="0"/>
              <a:buChar char="•"/>
            </a:pPr>
            <a:r>
              <a:rPr lang="tr-TR" dirty="0" smtClean="0"/>
              <a:t>Gözlemci </a:t>
            </a:r>
          </a:p>
          <a:p>
            <a:pPr>
              <a:buFont typeface="Arial" charset="0"/>
              <a:buChar char="•"/>
            </a:pPr>
            <a:r>
              <a:rPr lang="tr-TR" dirty="0" smtClean="0"/>
              <a:t>Yazıcı</a:t>
            </a:r>
          </a:p>
          <a:p>
            <a:pPr>
              <a:buFont typeface="Arial" charset="0"/>
              <a:buChar char="•"/>
            </a:pPr>
            <a:r>
              <a:rPr lang="tr-TR" dirty="0" smtClean="0"/>
              <a:t>Hakem</a:t>
            </a:r>
          </a:p>
          <a:p>
            <a:pPr>
              <a:buFont typeface="Arial" charset="0"/>
              <a:buChar char="•"/>
            </a:pPr>
            <a:endParaRPr lang="tr-TR" dirty="0"/>
          </a:p>
        </p:txBody>
      </p:sp>
    </p:spTree>
    <p:extLst>
      <p:ext uri="{BB962C8B-B14F-4D97-AF65-F5344CB8AC3E}">
        <p14:creationId xmlns:p14="http://schemas.microsoft.com/office/powerpoint/2010/main" xmlns="" val="2933077471"/>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500"/>
                                        <p:tgtEl>
                                          <p:spTgt spid="3">
                                            <p:txEl>
                                              <p:pRg st="9" end="9"/>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548680"/>
            <a:ext cx="6777317" cy="5283949"/>
          </a:xfrm>
        </p:spPr>
        <p:txBody>
          <a:bodyPr/>
          <a:lstStyle/>
          <a:p>
            <a:pPr marL="68580" indent="0">
              <a:buNone/>
            </a:pPr>
            <a:r>
              <a:rPr lang="tr-TR" b="1" dirty="0" smtClean="0">
                <a:latin typeface="Monotype Corsiva" pitchFamily="66" charset="0"/>
              </a:rPr>
              <a:t>   Bozucu işlevi olan roller</a:t>
            </a:r>
            <a:r>
              <a:rPr lang="tr-TR" b="1" dirty="0" smtClean="0"/>
              <a:t>: </a:t>
            </a:r>
          </a:p>
          <a:p>
            <a:pPr>
              <a:buFont typeface="Arial" charset="0"/>
              <a:buChar char="•"/>
            </a:pPr>
            <a:r>
              <a:rPr lang="tr-TR" dirty="0" smtClean="0"/>
              <a:t>Baskın kişilik </a:t>
            </a:r>
          </a:p>
          <a:p>
            <a:pPr>
              <a:buFont typeface="Arial" charset="0"/>
              <a:buChar char="•"/>
            </a:pPr>
            <a:r>
              <a:rPr lang="tr-TR" dirty="0" smtClean="0"/>
              <a:t>Saldırgan kişilik </a:t>
            </a:r>
          </a:p>
          <a:p>
            <a:pPr>
              <a:buFont typeface="Arial" charset="0"/>
              <a:buChar char="•"/>
            </a:pPr>
            <a:r>
              <a:rPr lang="tr-TR" dirty="0" smtClean="0"/>
              <a:t>Meydan okuyucu</a:t>
            </a:r>
          </a:p>
          <a:p>
            <a:pPr>
              <a:buFont typeface="Arial" charset="0"/>
              <a:buChar char="•"/>
            </a:pPr>
            <a:r>
              <a:rPr lang="tr-TR" dirty="0" smtClean="0"/>
              <a:t>Kötümser</a:t>
            </a:r>
          </a:p>
          <a:p>
            <a:pPr>
              <a:buFont typeface="Arial" charset="0"/>
              <a:buChar char="•"/>
            </a:pPr>
            <a:r>
              <a:rPr lang="tr-TR" dirty="0" smtClean="0"/>
              <a:t>Gösterişli</a:t>
            </a:r>
          </a:p>
          <a:p>
            <a:pPr>
              <a:buFont typeface="Arial" charset="0"/>
              <a:buChar char="•"/>
            </a:pPr>
            <a:r>
              <a:rPr lang="tr-TR" dirty="0" smtClean="0"/>
              <a:t>Yarışmacı</a:t>
            </a:r>
          </a:p>
          <a:p>
            <a:pPr>
              <a:buFont typeface="Arial" charset="0"/>
              <a:buChar char="•"/>
            </a:pPr>
            <a:r>
              <a:rPr lang="tr-TR" dirty="0" smtClean="0"/>
              <a:t>Ağıtçı ve kötümser</a:t>
            </a:r>
          </a:p>
          <a:p>
            <a:pPr>
              <a:buFont typeface="Arial" charset="0"/>
              <a:buChar char="•"/>
            </a:pPr>
            <a:r>
              <a:rPr lang="tr-TR" dirty="0" smtClean="0"/>
              <a:t>İlgisiz </a:t>
            </a:r>
            <a:endParaRPr lang="tr-TR" dirty="0"/>
          </a:p>
        </p:txBody>
      </p:sp>
    </p:spTree>
    <p:extLst>
      <p:ext uri="{BB962C8B-B14F-4D97-AF65-F5344CB8AC3E}">
        <p14:creationId xmlns:p14="http://schemas.microsoft.com/office/powerpoint/2010/main" xmlns="" val="972905225"/>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490" y="980728"/>
            <a:ext cx="7024744" cy="1189936"/>
          </a:xfrm>
        </p:spPr>
        <p:txBody>
          <a:bodyPr/>
          <a:lstStyle/>
          <a:p>
            <a:pPr algn="ctr"/>
            <a:r>
              <a:rPr lang="tr-TR" dirty="0" smtClean="0"/>
              <a:t>GRUP DÜZENLEMELERİ</a:t>
            </a:r>
            <a:endParaRPr lang="tr-TR" dirty="0"/>
          </a:p>
        </p:txBody>
      </p:sp>
      <p:sp>
        <p:nvSpPr>
          <p:cNvPr id="3" name="İçerik Yer Tutucusu 2"/>
          <p:cNvSpPr>
            <a:spLocks noGrp="1"/>
          </p:cNvSpPr>
          <p:nvPr>
            <p:ph idx="1"/>
          </p:nvPr>
        </p:nvSpPr>
        <p:spPr/>
        <p:txBody>
          <a:bodyPr/>
          <a:lstStyle/>
          <a:p>
            <a:pPr marL="68580" indent="0">
              <a:buNone/>
            </a:pPr>
            <a:endParaRPr lang="tr-TR" dirty="0" smtClean="0"/>
          </a:p>
          <a:p>
            <a:pPr marL="68580" indent="0">
              <a:buNone/>
            </a:pPr>
            <a:r>
              <a:rPr lang="tr-TR" dirty="0"/>
              <a:t> </a:t>
            </a:r>
            <a:r>
              <a:rPr lang="tr-TR" dirty="0" smtClean="0"/>
              <a:t>   Bütün grup eğitimi uygulamaları belirli bir süreç içerisinde gerçekleştiririlmelidir.</a:t>
            </a:r>
          </a:p>
          <a:p>
            <a:pPr marL="68580" indent="0">
              <a:buNone/>
            </a:pPr>
            <a:r>
              <a:rPr lang="tr-TR" dirty="0" smtClean="0"/>
              <a:t>İki türden oluşur; </a:t>
            </a:r>
          </a:p>
          <a:p>
            <a:pPr>
              <a:buFont typeface="Arial" charset="0"/>
              <a:buChar char="•"/>
            </a:pPr>
            <a:r>
              <a:rPr lang="tr-TR" dirty="0" smtClean="0"/>
              <a:t>Yapılandırılmış aile eğitimi programları</a:t>
            </a:r>
          </a:p>
          <a:p>
            <a:pPr>
              <a:buFont typeface="Arial" charset="0"/>
              <a:buChar char="•"/>
            </a:pPr>
            <a:r>
              <a:rPr lang="tr-TR" dirty="0" smtClean="0"/>
              <a:t>Yarıyapılandırılmış aile eğitimi programları</a:t>
            </a:r>
          </a:p>
        </p:txBody>
      </p:sp>
    </p:spTree>
    <p:extLst>
      <p:ext uri="{BB962C8B-B14F-4D97-AF65-F5344CB8AC3E}">
        <p14:creationId xmlns:p14="http://schemas.microsoft.com/office/powerpoint/2010/main" xmlns="" val="1215692331"/>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GRUP EĞİTİMİ DÜZENLEMESİ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xmlns="" val="2672221490"/>
              </p:ext>
            </p:extLst>
          </p:nvPr>
        </p:nvGraphicFramePr>
        <p:xfrm>
          <a:off x="1042988" y="2324100"/>
          <a:ext cx="6777038" cy="3708400"/>
        </p:xfrm>
        <a:graphic>
          <a:graphicData uri="http://schemas.openxmlformats.org/drawingml/2006/table">
            <a:tbl>
              <a:tblPr firstRow="1" bandRow="1">
                <a:tableStyleId>{5C22544A-7EE6-4342-B048-85BDC9FD1C3A}</a:tableStyleId>
              </a:tblPr>
              <a:tblGrid>
                <a:gridCol w="3388519"/>
                <a:gridCol w="3388519"/>
              </a:tblGrid>
              <a:tr h="370840">
                <a:tc>
                  <a:txBody>
                    <a:bodyPr/>
                    <a:lstStyle/>
                    <a:p>
                      <a:r>
                        <a:rPr lang="tr-TR" dirty="0" smtClean="0"/>
                        <a:t>Tamamen</a:t>
                      </a:r>
                      <a:r>
                        <a:rPr lang="tr-TR" baseline="0" dirty="0" smtClean="0"/>
                        <a:t> yapılandırılmış</a:t>
                      </a:r>
                      <a:endParaRPr lang="tr-TR" dirty="0"/>
                    </a:p>
                  </a:txBody>
                  <a:tcPr/>
                </a:tc>
                <a:tc>
                  <a:txBody>
                    <a:bodyPr/>
                    <a:lstStyle/>
                    <a:p>
                      <a:r>
                        <a:rPr lang="tr-TR" dirty="0" smtClean="0"/>
                        <a:t>Yarı yapılandırılmış</a:t>
                      </a:r>
                      <a:endParaRPr lang="tr-TR" dirty="0"/>
                    </a:p>
                  </a:txBody>
                  <a:tcPr/>
                </a:tc>
              </a:tr>
              <a:tr h="370840">
                <a:tc>
                  <a:txBody>
                    <a:bodyPr/>
                    <a:lstStyle/>
                    <a:p>
                      <a:r>
                        <a:rPr lang="tr-TR" dirty="0" smtClean="0"/>
                        <a:t>Ders</a:t>
                      </a:r>
                      <a:endParaRPr lang="tr-TR" dirty="0"/>
                    </a:p>
                  </a:txBody>
                  <a:tcPr/>
                </a:tc>
                <a:tc>
                  <a:txBody>
                    <a:bodyPr/>
                    <a:lstStyle/>
                    <a:p>
                      <a:r>
                        <a:rPr lang="tr-TR" dirty="0" smtClean="0"/>
                        <a:t>Beyin fırtınası</a:t>
                      </a:r>
                      <a:endParaRPr lang="tr-TR" dirty="0"/>
                    </a:p>
                  </a:txBody>
                  <a:tcPr/>
                </a:tc>
              </a:tr>
              <a:tr h="370840">
                <a:tc>
                  <a:txBody>
                    <a:bodyPr/>
                    <a:lstStyle/>
                    <a:p>
                      <a:r>
                        <a:rPr lang="tr-TR" dirty="0" smtClean="0"/>
                        <a:t>Ders/ forum</a:t>
                      </a:r>
                      <a:endParaRPr lang="tr-TR" dirty="0"/>
                    </a:p>
                  </a:txBody>
                  <a:tcPr/>
                </a:tc>
                <a:tc>
                  <a:txBody>
                    <a:bodyPr/>
                    <a:lstStyle/>
                    <a:p>
                      <a:r>
                        <a:rPr lang="tr-TR" dirty="0" smtClean="0"/>
                        <a:t>Yuvarlak masa</a:t>
                      </a:r>
                      <a:endParaRPr lang="tr-TR" dirty="0"/>
                    </a:p>
                  </a:txBody>
                  <a:tcPr/>
                </a:tc>
              </a:tr>
              <a:tr h="370840">
                <a:tc>
                  <a:txBody>
                    <a:bodyPr/>
                    <a:lstStyle/>
                    <a:p>
                      <a:r>
                        <a:rPr lang="tr-TR" dirty="0" smtClean="0"/>
                        <a:t>Sempozyum</a:t>
                      </a:r>
                      <a:endParaRPr lang="tr-TR" dirty="0"/>
                    </a:p>
                  </a:txBody>
                  <a:tcPr/>
                </a:tc>
                <a:tc>
                  <a:txBody>
                    <a:bodyPr/>
                    <a:lstStyle/>
                    <a:p>
                      <a:r>
                        <a:rPr lang="tr-TR" dirty="0" smtClean="0"/>
                        <a:t>İçiçe daireler</a:t>
                      </a:r>
                      <a:endParaRPr lang="tr-TR" dirty="0"/>
                    </a:p>
                  </a:txBody>
                  <a:tcPr/>
                </a:tc>
              </a:tr>
              <a:tr h="370840">
                <a:tc>
                  <a:txBody>
                    <a:bodyPr/>
                    <a:lstStyle/>
                    <a:p>
                      <a:r>
                        <a:rPr lang="tr-TR" dirty="0" smtClean="0"/>
                        <a:t>Sözel sunular</a:t>
                      </a:r>
                      <a:endParaRPr lang="tr-TR" dirty="0"/>
                    </a:p>
                  </a:txBody>
                  <a:tcPr/>
                </a:tc>
                <a:tc>
                  <a:txBody>
                    <a:bodyPr/>
                    <a:lstStyle/>
                    <a:p>
                      <a:r>
                        <a:rPr lang="tr-TR" dirty="0" smtClean="0"/>
                        <a:t>Söyleşi oturumları</a:t>
                      </a:r>
                      <a:endParaRPr lang="tr-TR" dirty="0"/>
                    </a:p>
                  </a:txBody>
                  <a:tcPr/>
                </a:tc>
              </a:tr>
              <a:tr h="370840">
                <a:tc>
                  <a:txBody>
                    <a:bodyPr/>
                    <a:lstStyle/>
                    <a:p>
                      <a:r>
                        <a:rPr lang="tr-TR" dirty="0" smtClean="0"/>
                        <a:t>Görsel sunumlar</a:t>
                      </a:r>
                      <a:endParaRPr lang="tr-TR" dirty="0"/>
                    </a:p>
                  </a:txBody>
                  <a:tcPr/>
                </a:tc>
                <a:tc>
                  <a:txBody>
                    <a:bodyPr/>
                    <a:lstStyle/>
                    <a:p>
                      <a:r>
                        <a:rPr lang="tr-TR" dirty="0" smtClean="0"/>
                        <a:t>Çalıştay</a:t>
                      </a:r>
                      <a:endParaRPr lang="tr-TR" dirty="0"/>
                    </a:p>
                  </a:txBody>
                  <a:tcPr/>
                </a:tc>
              </a:tr>
              <a:tr h="370840">
                <a:tc>
                  <a:txBody>
                    <a:bodyPr/>
                    <a:lstStyle/>
                    <a:p>
                      <a:r>
                        <a:rPr lang="tr-TR" dirty="0" smtClean="0"/>
                        <a:t>Kitap gözden geçirmeleri</a:t>
                      </a:r>
                      <a:endParaRPr lang="tr-TR" dirty="0"/>
                    </a:p>
                  </a:txBody>
                  <a:tcPr/>
                </a:tc>
                <a:tc>
                  <a:txBody>
                    <a:bodyPr/>
                    <a:lstStyle/>
                    <a:p>
                      <a:r>
                        <a:rPr lang="tr-TR" dirty="0" smtClean="0"/>
                        <a:t>İkili etkileşim ve geribildirim</a:t>
                      </a:r>
                      <a:endParaRPr lang="tr-TR" dirty="0"/>
                    </a:p>
                  </a:txBody>
                  <a:tcPr/>
                </a:tc>
              </a:tr>
              <a:tr h="370840">
                <a:tc>
                  <a:txBody>
                    <a:bodyPr/>
                    <a:lstStyle/>
                    <a:p>
                      <a:r>
                        <a:rPr lang="tr-TR" dirty="0" smtClean="0"/>
                        <a:t>Tartışmalar</a:t>
                      </a:r>
                      <a:endParaRPr lang="tr-TR" dirty="0"/>
                    </a:p>
                  </a:txBody>
                  <a:tcPr/>
                </a:tc>
                <a:tc>
                  <a:txBody>
                    <a:bodyPr/>
                    <a:lstStyle/>
                    <a:p>
                      <a:r>
                        <a:rPr lang="tr-TR" dirty="0" smtClean="0"/>
                        <a:t>Canlandırma</a:t>
                      </a:r>
                      <a:endParaRPr lang="tr-TR" dirty="0"/>
                    </a:p>
                  </a:txBody>
                  <a:tcPr/>
                </a:tc>
              </a:tr>
              <a:tr h="370840">
                <a:tc>
                  <a:txBody>
                    <a:bodyPr/>
                    <a:lstStyle/>
                    <a:p>
                      <a:r>
                        <a:rPr lang="tr-TR" dirty="0" smtClean="0"/>
                        <a:t>Kolaj</a:t>
                      </a:r>
                      <a:endParaRPr lang="tr-TR" dirty="0"/>
                    </a:p>
                  </a:txBody>
                  <a:tcPr/>
                </a:tc>
                <a:tc>
                  <a:txBody>
                    <a:bodyPr/>
                    <a:lstStyle/>
                    <a:p>
                      <a:r>
                        <a:rPr lang="tr-TR" dirty="0" smtClean="0"/>
                        <a:t>Dramatızasyon</a:t>
                      </a:r>
                      <a:endParaRPr lang="tr-TR" dirty="0"/>
                    </a:p>
                  </a:txBody>
                  <a:tcPr/>
                </a:tc>
              </a:tr>
              <a:tr h="370840">
                <a:tc>
                  <a:txBody>
                    <a:bodyPr/>
                    <a:lstStyle/>
                    <a:p>
                      <a:r>
                        <a:rPr lang="tr-TR" dirty="0" smtClean="0"/>
                        <a:t>Panel</a:t>
                      </a:r>
                      <a:endParaRPr lang="tr-TR" dirty="0"/>
                    </a:p>
                  </a:txBody>
                  <a:tcPr/>
                </a:tc>
                <a:tc>
                  <a:txBody>
                    <a:bodyPr/>
                    <a:lstStyle/>
                    <a:p>
                      <a:r>
                        <a:rPr lang="tr-TR" dirty="0" smtClean="0"/>
                        <a:t>-</a:t>
                      </a:r>
                      <a:endParaRPr lang="tr-TR" dirty="0"/>
                    </a:p>
                  </a:txBody>
                  <a:tcPr/>
                </a:tc>
              </a:tr>
            </a:tbl>
          </a:graphicData>
        </a:graphic>
      </p:graphicFrame>
    </p:spTree>
    <p:extLst>
      <p:ext uri="{BB962C8B-B14F-4D97-AF65-F5344CB8AC3E}">
        <p14:creationId xmlns:p14="http://schemas.microsoft.com/office/powerpoint/2010/main" xmlns="" val="3290885049"/>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692696"/>
            <a:ext cx="6777317" cy="5139933"/>
          </a:xfrm>
        </p:spPr>
        <p:txBody>
          <a:bodyPr>
            <a:normAutofit lnSpcReduction="10000"/>
          </a:bodyPr>
          <a:lstStyle/>
          <a:p>
            <a:r>
              <a:rPr lang="tr-TR" dirty="0" smtClean="0"/>
              <a:t>Beyin fırnıtanası: herkesin etkin katılacağı toplu düşünce alışverişinin yapıldığı düzenleme.</a:t>
            </a:r>
          </a:p>
          <a:p>
            <a:r>
              <a:rPr lang="tr-TR" dirty="0" smtClean="0"/>
              <a:t>Yuvarlak  masa: Grubun yüz yüze gelecek şekilde oturarak yapılan düzenleme.</a:t>
            </a:r>
          </a:p>
          <a:p>
            <a:r>
              <a:rPr lang="tr-TR" dirty="0" smtClean="0"/>
              <a:t>İçiçe daireler: iki ana grup olşturulur karşılıklı bilgi alışverişi yapılır.</a:t>
            </a:r>
          </a:p>
          <a:p>
            <a:r>
              <a:rPr lang="tr-TR" dirty="0" smtClean="0"/>
              <a:t>Söyleşi oturumları: 6-8’li grupların karşılıklı düşünce tartışmaları.</a:t>
            </a:r>
          </a:p>
          <a:p>
            <a:r>
              <a:rPr lang="tr-TR" dirty="0" smtClean="0"/>
              <a:t>Çalıştaylar: gruplara bölünerek çeşitli çalışmlar yürüten düzenleme.</a:t>
            </a:r>
          </a:p>
          <a:p>
            <a:r>
              <a:rPr lang="tr-TR" dirty="0" smtClean="0"/>
              <a:t>Canlandırma: Olayı bizzati oyuncular ile canlandırma.</a:t>
            </a:r>
            <a:endParaRPr lang="tr-TR" dirty="0"/>
          </a:p>
        </p:txBody>
      </p:sp>
    </p:spTree>
    <p:extLst>
      <p:ext uri="{BB962C8B-B14F-4D97-AF65-F5344CB8AC3E}">
        <p14:creationId xmlns:p14="http://schemas.microsoft.com/office/powerpoint/2010/main" xmlns="" val="560203299"/>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492" y="651164"/>
            <a:ext cx="6777317" cy="5181465"/>
          </a:xfrm>
        </p:spPr>
        <p:txBody>
          <a:bodyPr>
            <a:normAutofit fontScale="92500" lnSpcReduction="20000"/>
          </a:bodyPr>
          <a:lstStyle/>
          <a:p>
            <a:r>
              <a:rPr lang="tr-TR" dirty="0" smtClean="0"/>
              <a:t>Dramatizasyon: Yazılmış olan  oyunları canlandırma.</a:t>
            </a:r>
          </a:p>
          <a:p>
            <a:r>
              <a:rPr lang="tr-TR" dirty="0" smtClean="0"/>
              <a:t>Panel: Konuşmacılar seçilir ve topluluk onünde bilgi sunulur.</a:t>
            </a:r>
          </a:p>
          <a:p>
            <a:r>
              <a:rPr lang="tr-TR" dirty="0" smtClean="0"/>
              <a:t>Kolaj: Tek bir uzmanın yada birkaç uzmanın yapmış olduğu paneldir.</a:t>
            </a:r>
          </a:p>
          <a:p>
            <a:r>
              <a:rPr lang="tr-TR" dirty="0" smtClean="0"/>
              <a:t>Tartışmalar: iki farlı görüşün karşılıklı tartışıldığı düzenleme.</a:t>
            </a:r>
          </a:p>
          <a:p>
            <a:r>
              <a:rPr lang="tr-TR" dirty="0" smtClean="0"/>
              <a:t>Kitap gözden geçirme: belirlenmiş bir kitabı özetle üyelere anlatma.</a:t>
            </a:r>
          </a:p>
          <a:p>
            <a:r>
              <a:rPr lang="tr-TR" dirty="0" smtClean="0"/>
              <a:t>Sunular: konu hakkında hazırlanmış sunumlardır.</a:t>
            </a:r>
          </a:p>
          <a:p>
            <a:r>
              <a:rPr lang="tr-TR" dirty="0" smtClean="0"/>
              <a:t>Sempozyum:br kaç uzmanın bir konu hakkında üyelere bilgi verdiği düzenleme.</a:t>
            </a:r>
          </a:p>
          <a:p>
            <a:r>
              <a:rPr lang="tr-TR" dirty="0" smtClean="0"/>
              <a:t>Dersler: belirli düzen içinde periyotlarla yapılan eğitimler.</a:t>
            </a:r>
            <a:endParaRPr lang="tr-TR" dirty="0"/>
          </a:p>
        </p:txBody>
      </p:sp>
    </p:spTree>
    <p:extLst>
      <p:ext uri="{BB962C8B-B14F-4D97-AF65-F5344CB8AC3E}">
        <p14:creationId xmlns:p14="http://schemas.microsoft.com/office/powerpoint/2010/main" xmlns="" val="134419506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2400" dirty="0" smtClean="0"/>
              <a:t>GRUP EĞİTİMİ UYGULAMALARINA AİLELERİN KATILIMINI ETKİLEYEN BAZI ETMENLER</a:t>
            </a:r>
            <a:endParaRPr lang="tr-TR" sz="2400" dirty="0"/>
          </a:p>
        </p:txBody>
      </p:sp>
      <p:sp>
        <p:nvSpPr>
          <p:cNvPr id="3" name="İçerik Yer Tutucusu 2"/>
          <p:cNvSpPr>
            <a:spLocks noGrp="1"/>
          </p:cNvSpPr>
          <p:nvPr>
            <p:ph idx="1"/>
          </p:nvPr>
        </p:nvSpPr>
        <p:spPr/>
        <p:txBody>
          <a:bodyPr/>
          <a:lstStyle/>
          <a:p>
            <a:r>
              <a:rPr lang="tr-TR" dirty="0" smtClean="0"/>
              <a:t>Toplantıların çok sık düzenlenmesi</a:t>
            </a:r>
          </a:p>
          <a:p>
            <a:r>
              <a:rPr lang="tr-TR" dirty="0" smtClean="0"/>
              <a:t>Taplantının yeterince haber verilememesi</a:t>
            </a:r>
          </a:p>
          <a:p>
            <a:r>
              <a:rPr lang="tr-TR" dirty="0" smtClean="0"/>
              <a:t>Ailellerin isteklerinin ihlali</a:t>
            </a:r>
          </a:p>
          <a:p>
            <a:r>
              <a:rPr lang="tr-TR" dirty="0" smtClean="0"/>
              <a:t>Toplantı sırasında çocukların bakımının sağlanamaması</a:t>
            </a:r>
          </a:p>
          <a:p>
            <a:r>
              <a:rPr lang="tr-TR" dirty="0" smtClean="0"/>
              <a:t>Değerlendirme yapılırken bir sonraki toplanı içeriğinin eksikliği</a:t>
            </a:r>
            <a:endParaRPr lang="tr-TR" dirty="0"/>
          </a:p>
        </p:txBody>
      </p:sp>
    </p:spTree>
    <p:extLst>
      <p:ext uri="{BB962C8B-B14F-4D97-AF65-F5344CB8AC3E}">
        <p14:creationId xmlns:p14="http://schemas.microsoft.com/office/powerpoint/2010/main" xmlns="" val="953402683"/>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smtClean="0"/>
              <a:t>SINIF İÇİ EĞİTİM UYGULAMALARI</a:t>
            </a:r>
            <a:endParaRPr lang="tr-TR" sz="3200" dirty="0"/>
          </a:p>
        </p:txBody>
      </p:sp>
      <p:sp>
        <p:nvSpPr>
          <p:cNvPr id="3" name="İçerik Yer Tutucusu 2"/>
          <p:cNvSpPr>
            <a:spLocks noGrp="1"/>
          </p:cNvSpPr>
          <p:nvPr>
            <p:ph idx="1"/>
          </p:nvPr>
        </p:nvSpPr>
        <p:spPr/>
        <p:txBody>
          <a:bodyPr>
            <a:normAutofit lnSpcReduction="10000"/>
          </a:bodyPr>
          <a:lstStyle/>
          <a:p>
            <a:pPr marL="68580" indent="0">
              <a:buNone/>
            </a:pPr>
            <a:endParaRPr lang="tr-TR" dirty="0" smtClean="0"/>
          </a:p>
          <a:p>
            <a:pPr marL="68580" indent="0">
              <a:buNone/>
            </a:pPr>
            <a:r>
              <a:rPr lang="tr-TR" dirty="0"/>
              <a:t> </a:t>
            </a:r>
            <a:r>
              <a:rPr lang="tr-TR" dirty="0" smtClean="0"/>
              <a:t>    Anne babaların </a:t>
            </a:r>
            <a:r>
              <a:rPr lang="tr-TR" dirty="0"/>
              <a:t>öğretici olarak sınıf içine yerleştirilmesine dayalı bir yaklaşımdır</a:t>
            </a:r>
            <a:r>
              <a:rPr lang="tr-TR" dirty="0" smtClean="0"/>
              <a:t>. Bu yaklaşımın en temel yararı anne babaların sınıf içinde  gerçekleştşrilen öğretim uygulamalarını evde de doğru öğretimyöntem ve teknikleri ile devam ettirme olanağı tanımasıdır. Bu yöntem eğitimci tarafından birçok amaç için de kullanılabilir.</a:t>
            </a:r>
            <a:endParaRPr lang="tr-TR" dirty="0"/>
          </a:p>
        </p:txBody>
      </p:sp>
    </p:spTree>
    <p:extLst>
      <p:ext uri="{BB962C8B-B14F-4D97-AF65-F5344CB8AC3E}">
        <p14:creationId xmlns:p14="http://schemas.microsoft.com/office/powerpoint/2010/main" xmlns="" val="1625119150"/>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Birebir eğitim uygulamaları</a:t>
            </a:r>
            <a:endParaRPr lang="tr-TR" dirty="0"/>
          </a:p>
        </p:txBody>
      </p:sp>
      <p:sp>
        <p:nvSpPr>
          <p:cNvPr id="3" name="İçerik Yer Tutucusu 2"/>
          <p:cNvSpPr>
            <a:spLocks noGrp="1"/>
          </p:cNvSpPr>
          <p:nvPr>
            <p:ph idx="1"/>
          </p:nvPr>
        </p:nvSpPr>
        <p:spPr/>
        <p:txBody>
          <a:bodyPr>
            <a:normAutofit lnSpcReduction="10000"/>
          </a:bodyPr>
          <a:lstStyle/>
          <a:p>
            <a:pPr marL="68580" indent="0">
              <a:buNone/>
            </a:pPr>
            <a:r>
              <a:rPr lang="tr-TR" dirty="0"/>
              <a:t> </a:t>
            </a:r>
            <a:r>
              <a:rPr lang="tr-TR" dirty="0" smtClean="0"/>
              <a:t>   Özel gereksinim çocuk ve aileye tek tek yada tolu halde eğitim verilmesine olanak sağlayan yaklaşımdır. Amaçların önceden belirlenmesi verimi yükseltecektir.önceden hazırlanmış olan uzman ise karşılaşabileceği durumları kestirerek  uygun davranışı seçebilecektir. Görüşme sonunda alınan kararlar birebir görüşme olduğundan daha kesin uygulanabilecektir ve soru işareti bırakan yerler olmayacaktır.</a:t>
            </a:r>
            <a:endParaRPr lang="tr-TR" dirty="0"/>
          </a:p>
        </p:txBody>
      </p:sp>
    </p:spTree>
    <p:extLst>
      <p:ext uri="{BB962C8B-B14F-4D97-AF65-F5344CB8AC3E}">
        <p14:creationId xmlns:p14="http://schemas.microsoft.com/office/powerpoint/2010/main" xmlns="" val="711917743"/>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smtClean="0"/>
              <a:t>Uzaktan eğitim uygulamaları</a:t>
            </a:r>
            <a:endParaRPr lang="tr-TR" dirty="0"/>
          </a:p>
        </p:txBody>
      </p:sp>
      <p:sp>
        <p:nvSpPr>
          <p:cNvPr id="3" name="İçerik Yer Tutucusu 2"/>
          <p:cNvSpPr>
            <a:spLocks noGrp="1"/>
          </p:cNvSpPr>
          <p:nvPr>
            <p:ph idx="1"/>
          </p:nvPr>
        </p:nvSpPr>
        <p:spPr/>
        <p:txBody>
          <a:bodyPr>
            <a:normAutofit lnSpcReduction="10000"/>
          </a:bodyPr>
          <a:lstStyle/>
          <a:p>
            <a:pPr marL="68580" indent="0">
              <a:buNone/>
            </a:pPr>
            <a:r>
              <a:rPr lang="tr-TR" dirty="0" smtClean="0"/>
              <a:t>      Aile eğitimi ve uygulamalarının çeşitli kitle iletişim araçları ile (internet, televizyon, radyoaktif iletişim araçları vb.) aileye sunulması hedeflenen eğitim türüdür.ülkemizde daha yeni yeni canlanan bu yöntemin en avantajlı olduğu nokta ise hemen hmen tüm ailelere kolayca ulaşmasıdır.fakat bunun yanında tek taraflı oldugu içinde birçok dezavantajı da barındırmaktadır.</a:t>
            </a:r>
            <a:endParaRPr lang="tr-TR" dirty="0"/>
          </a:p>
        </p:txBody>
      </p:sp>
    </p:spTree>
    <p:extLst>
      <p:ext uri="{BB962C8B-B14F-4D97-AF65-F5344CB8AC3E}">
        <p14:creationId xmlns:p14="http://schemas.microsoft.com/office/powerpoint/2010/main" xmlns="" val="249637421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rot="19720382">
            <a:off x="-332290" y="2969646"/>
            <a:ext cx="8705057" cy="1107996"/>
          </a:xfrm>
          <a:prstGeom prst="rect">
            <a:avLst/>
          </a:prstGeom>
          <a:noFill/>
        </p:spPr>
        <p:txBody>
          <a:bodyPr wrap="square" lIns="91440" tIns="45720" rIns="91440" bIns="45720">
            <a:spAutoFit/>
          </a:bodyPr>
          <a:lstStyle/>
          <a:p>
            <a:pPr algn="ctr"/>
            <a:r>
              <a:rPr lang="tr-TR" sz="6600" b="1" i="1" u="sng"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TEŞEKKÜRLER</a:t>
            </a:r>
            <a:endParaRPr lang="tr-TR" sz="6600" b="1" i="1" u="sng"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xmlns="" val="251937342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162</TotalTime>
  <Words>1024</Words>
  <Application>Microsoft Office PowerPoint</Application>
  <PresentationFormat>Ekran Gösterisi (4:3)</PresentationFormat>
  <Paragraphs>143</Paragraphs>
  <Slides>26</Slides>
  <Notes>0</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Austin</vt:lpstr>
      <vt:lpstr>AİLE EĞİTİMİ UYGULAMA MODELLERİ</vt:lpstr>
      <vt:lpstr>Grup eğitimi uygulamaları</vt:lpstr>
      <vt:lpstr>Slayt 3</vt:lpstr>
      <vt:lpstr>Grup eğitimi uygulamalarının boyutları</vt:lpstr>
      <vt:lpstr>Grup eğitimi uygulamalarında liderlik</vt:lpstr>
      <vt:lpstr>Slayt 6</vt:lpstr>
      <vt:lpstr>Slayt 7</vt:lpstr>
      <vt:lpstr>Değerlendirme </vt:lpstr>
      <vt:lpstr>Slayt 9</vt:lpstr>
      <vt:lpstr>Grup tartışmaları</vt:lpstr>
      <vt:lpstr>Slayt 11</vt:lpstr>
      <vt:lpstr>Slayt 12</vt:lpstr>
      <vt:lpstr>Grup üyelerinin olası rolleri ve tanımları </vt:lpstr>
      <vt:lpstr>Slayt 14</vt:lpstr>
      <vt:lpstr>Slayt 15</vt:lpstr>
      <vt:lpstr>Slayt 16</vt:lpstr>
      <vt:lpstr>Slayt 17</vt:lpstr>
      <vt:lpstr>GRUP DÜZENLEMELERİ</vt:lpstr>
      <vt:lpstr>GRUP EĞİTİMİ DÜZENLEMESİ</vt:lpstr>
      <vt:lpstr>Slayt 20</vt:lpstr>
      <vt:lpstr>Slayt 21</vt:lpstr>
      <vt:lpstr>GRUP EĞİTİMİ UYGULAMALARINA AİLELERİN KATILIMINI ETKİLEYEN BAZI ETMENLER</vt:lpstr>
      <vt:lpstr>SINIF İÇİ EĞİTİM UYGULAMALARI</vt:lpstr>
      <vt:lpstr>Birebir eğitim uygulamaları</vt:lpstr>
      <vt:lpstr>Uzaktan eğitim uygulamaları</vt:lpstr>
      <vt:lpstr>Slayt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SEDAT GENEL</dc:creator>
  <cp:lastModifiedBy>USER</cp:lastModifiedBy>
  <cp:revision>19</cp:revision>
  <dcterms:created xsi:type="dcterms:W3CDTF">2013-05-22T21:05:05Z</dcterms:created>
  <dcterms:modified xsi:type="dcterms:W3CDTF">2014-02-20T08:27:11Z</dcterms:modified>
</cp:coreProperties>
</file>